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Roboto" pitchFamily="2" charset="0"/>
      <p:regular r:id="rId26"/>
      <p:bold r:id="rId27"/>
      <p:italic r:id="rId28"/>
      <p:boldItalic r:id="rId29"/>
    </p:embeddedFont>
    <p:embeddedFont>
      <p:font typeface="Roboto Slab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/>
    <p:restoredTop sz="85268"/>
  </p:normalViewPr>
  <p:slideViewPr>
    <p:cSldViewPr snapToGrid="0">
      <p:cViewPr varScale="1">
        <p:scale>
          <a:sx n="113" d="100"/>
          <a:sy n="113" d="100"/>
        </p:scale>
        <p:origin x="200" y="39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说慢一点。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大家晚上好，我是，这次我想和大家分享的是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传递的是一种基础设施即代码的</a:t>
            </a:r>
            <a:r>
              <a:rPr lang="en-US" altLang="zh-CN" dirty="0"/>
              <a:t>DevOps</a:t>
            </a:r>
            <a:r>
              <a:rPr lang="zh-CN" altLang="en-US" dirty="0"/>
              <a:t>思想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这个也是我这周的主要工作。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7afa1c0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7afa1c0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sudo apt install ansible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cat /etc/ansbile/hosts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 local -a ‘cowsay hello’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 -m shell -a ‘date’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 -m 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ok 我们现在已经装好了 ansible 我们接下来看它的一些使用方法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ok 那我只有两台机器为什么还要用 这个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其实一台机器就可以完美运行 ansible ，git 如果只装在一台电脑上我们也可以用来进行版本控制，github 也就是这么来的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在单机上，我们也可以用 ansible 来处理很多事情，比如之前，如果我们要执行一个复杂的定时任务，得先写一堆脚本，然后设置 crontab 任务，这些任务写完没法进行单元测试，只能没bug了之后再也不动，代码发给别人的话，你知道的 shell 脚本读起来会很痛苦，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7afa1c0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7afa1c0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playbook 可以非常简单，只需要几行即可描述一个任务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也可以用来描述非常复杂的应用测试、构建、部署任务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7afa1c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7afa1c0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安装一些包、所有的文件操作乃至发送 api 请求到其他的服务器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我们也可以编写自己的模块，但实际上内置的基本能够满足需求。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7afa1c07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7afa1c07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galaxy 是一个类似于 github 的网站，在这上面有很多社区用户预定义的工具包单元，称为 Roles。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我们可以将 roles 放入 ansbile playbooks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7afa1c0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a7afa1c0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7afa1c07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7afa1c07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7afa1c0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a7afa1c0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场景，解决方案，Infrasture as code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实验室有四台服务器，追踪，CUDA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想要做实验，想要装包，发现张鼎没有给权限，只好在QQ上骚扰他，这样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实践了几年的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但是我们 将来，ansible 环境隔离有问题，不同服务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不同应用要求不同底层、操作系统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怎么办，操作系统即代码，k8s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痛点是什么，你的代码？机子的环境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你是不是也遇到了这样的问题，同时部署到几千台，每隔一段时间就要更新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同时要更新，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怎么办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可维护、可复制、可复制、可追踪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先戴帽子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手动不用说了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chef puppet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gpu 这么多机器 怎么配置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我们最新的 infrastructure as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深恶是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Anible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解决利器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之前有什么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手动，太好了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到底是怎么做的呢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什么时候用呢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7afa1c0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7afa1c0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a7afa1c0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a7afa1c0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7afa1c07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7afa1c07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7afa1c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7afa1c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其实内容不是很多，主要是希望能够为大家带来一些帮助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7afa1c07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7afa1c07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158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a7afa1c07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a7afa1c07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cuda的版本，版本不对就不能跑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7afa1c0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7afa1c0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7afa1c07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7afa1c07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大家或多或少地会遇到这样的问题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对于一些比较传统的应用，应用</a:t>
            </a:r>
            <a:r>
              <a:rPr lang="zh-CN" dirty="0"/>
              <a:t>同时部署到</a:t>
            </a:r>
            <a:r>
              <a:rPr lang="zh-CN" altLang="en-US" dirty="0"/>
              <a:t>多台服务器</a:t>
            </a:r>
            <a:r>
              <a:rPr lang="zh-CN" dirty="0"/>
              <a:t>，每隔一段时间就要更新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怎么办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在多台服务器上配置环境，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有什么办法呢？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手动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编写脚本，然后复制到机器上执行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这个对于少量的服务器来说，其实问题不大，但是一旦服务器较多，而且对应用的更新比较频繁的时候就会非常的麻烦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并且，我们写代码有一条原则就是 </a:t>
            </a:r>
            <a:r>
              <a:rPr lang="en-US" altLang="zh-CN" dirty="0"/>
              <a:t>DRY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此外呢，对于服务器的一些权限管理也是很麻烦的，因为这里面少不了人工的操作，而人工的操作不仅费时，而且容易出错。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除了这两种方法之外有什么办法吗？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7afa1c0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7afa1c0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有句话说得好，我们不是在搜索一个轮子就是在编写一个不知道叫什么名字的轮子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通过机器可读的文件来声明基础设施的一些行为，而不是通过交互式的命令行或者编写配置文件来管理基础设施。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可维护、可复制、可复制、可追踪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7afa1c07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7afa1c07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chef puppet 需要在受控机器上安装代理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7afa1c0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a7afa1c0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7afa1c0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7afa1c0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被控机器只需要支持ssh和python即可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7afa1c0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7afa1c0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几乎可以做所有事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并且，如果团队中有一个人使用 ansible 将某些任务自动化了，那么团队中的其他人也会知道怎么做了。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7afa1c0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7afa1c0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 的架构非常的简单直接，为了在受控节点上执行命令，我们需要这些模块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inventory 基本上就是一些主机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playbook 或者脚本呢是用来描述要执行的行为的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接着 ansible 通过 ssh 或者其他的方式比如在 windows 上面用远程桌面，甚至 api 来在受控服务器上执行这些行为。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接下来我们安装并运行一下 ansible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STFangsong"/>
              <a:buNone/>
              <a:defRPr sz="4000">
                <a:latin typeface="STFangsong"/>
                <a:ea typeface="STFangsong"/>
                <a:cs typeface="STFangsong"/>
                <a:sym typeface="STFangsong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TFangsong"/>
              <a:buNone/>
              <a:defRPr sz="2400">
                <a:solidFill>
                  <a:schemeClr val="accent5"/>
                </a:solidFill>
                <a:latin typeface="STFangsong"/>
                <a:ea typeface="STFangsong"/>
                <a:cs typeface="STFangsong"/>
                <a:sym typeface="STFangso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STFangsong"/>
              <a:buNone/>
              <a:defRPr sz="13000">
                <a:solidFill>
                  <a:schemeClr val="accent5"/>
                </a:solidFill>
                <a:latin typeface="STFangsong"/>
                <a:ea typeface="STFangsong"/>
                <a:cs typeface="STFangsong"/>
                <a:sym typeface="STFangsong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布局">
  <p:cSld name="AUTOLAYOUT">
    <p:bg>
      <p:bgPr>
        <a:solidFill>
          <a:srgbClr val="2D314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18029" y="318875"/>
            <a:ext cx="8470800" cy="450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350600" y="977425"/>
            <a:ext cx="6442800" cy="13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350600" y="2574700"/>
            <a:ext cx="6442800" cy="162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1pPr>
            <a:lvl2pPr marL="914400" lvl="1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2pPr>
            <a:lvl3pPr marL="1371600" lvl="2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3pPr>
            <a:lvl4pPr marL="1828800" lvl="3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4pPr>
            <a:lvl5pPr marL="2286000" lvl="4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5pPr>
            <a:lvl6pPr marL="2743200" lvl="5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6pPr>
            <a:lvl7pPr marL="3200400" lvl="6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7pPr>
            <a:lvl8pPr marL="3657600" lvl="7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8pPr>
            <a:lvl9pPr marL="4114800" lvl="8" indent="-30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  <a:latin typeface="STFangsong"/>
                <a:ea typeface="STFangsong"/>
                <a:cs typeface="STFangsong"/>
                <a:sym typeface="STFangsong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TFangsong"/>
              <a:buNone/>
              <a:defRPr>
                <a:latin typeface="STFangsong"/>
                <a:ea typeface="STFangsong"/>
                <a:cs typeface="STFangsong"/>
                <a:sym typeface="STFangso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STFangsong"/>
              <a:buChar char="●"/>
              <a:defRPr>
                <a:latin typeface="STFangsong"/>
                <a:ea typeface="STFangsong"/>
                <a:cs typeface="STFangsong"/>
                <a:sym typeface="STFangsong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STFangsong"/>
              <a:buChar char="○"/>
              <a:defRPr>
                <a:latin typeface="STFangsong"/>
                <a:ea typeface="STFangsong"/>
                <a:cs typeface="STFangsong"/>
                <a:sym typeface="STFangsong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STFangsong"/>
              <a:buChar char="■"/>
              <a:defRPr>
                <a:latin typeface="STFangsong"/>
                <a:ea typeface="STFangsong"/>
                <a:cs typeface="STFangsong"/>
                <a:sym typeface="STFangsong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STFangsong"/>
              <a:buChar char="●"/>
              <a:defRPr>
                <a:latin typeface="STFangsong"/>
                <a:ea typeface="STFangsong"/>
                <a:cs typeface="STFangsong"/>
                <a:sym typeface="STFangsong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STFangsong"/>
              <a:buChar char="○"/>
              <a:defRPr>
                <a:latin typeface="STFangsong"/>
                <a:ea typeface="STFangsong"/>
                <a:cs typeface="STFangsong"/>
                <a:sym typeface="STFangsong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STFangsong"/>
              <a:buChar char="■"/>
              <a:defRPr>
                <a:latin typeface="STFangsong"/>
                <a:ea typeface="STFangsong"/>
                <a:cs typeface="STFangsong"/>
                <a:sym typeface="STFangsong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STFangsong"/>
              <a:buChar char="●"/>
              <a:defRPr>
                <a:latin typeface="STFangsong"/>
                <a:ea typeface="STFangsong"/>
                <a:cs typeface="STFangsong"/>
                <a:sym typeface="STFangsong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STFangsong"/>
              <a:buChar char="○"/>
              <a:defRPr>
                <a:latin typeface="STFangsong"/>
                <a:ea typeface="STFangsong"/>
                <a:cs typeface="STFangsong"/>
                <a:sym typeface="STFangsong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STFangsong"/>
              <a:buChar char="■"/>
              <a:defRPr>
                <a:latin typeface="STFangsong"/>
                <a:ea typeface="STFangsong"/>
                <a:cs typeface="STFangsong"/>
                <a:sym typeface="STFangsong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TFangsong"/>
              <a:buNone/>
              <a:defRPr>
                <a:latin typeface="STFangsong"/>
                <a:ea typeface="STFangsong"/>
                <a:cs typeface="STFangsong"/>
                <a:sym typeface="STFangso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Fangsong"/>
              <a:buNone/>
              <a:defRPr sz="4800">
                <a:latin typeface="STFangsong"/>
                <a:ea typeface="STFangsong"/>
                <a:cs typeface="STFangsong"/>
                <a:sym typeface="STFangso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Fangsong"/>
              <a:buNone/>
              <a:defRPr>
                <a:latin typeface="STFangsong"/>
                <a:ea typeface="STFangsong"/>
                <a:cs typeface="STFangsong"/>
                <a:sym typeface="STFangsong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sible.com/ansible/latest/modules/modules_by_category.html" TargetMode="External"/><Relationship Id="rId3" Type="http://schemas.openxmlformats.org/officeDocument/2006/relationships/hyperlink" Target="https://en.wikipedia.org/wiki/Infrastructure_as_code#:~:text=Infrastructure%20as%20code%20(IaC)%20is,configuration%20or%20interactive%20configuration%20tools." TargetMode="External"/><Relationship Id="rId7" Type="http://schemas.openxmlformats.org/officeDocument/2006/relationships/hyperlink" Target="http://galaxy.ansible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ansible.com/" TargetMode="External"/><Relationship Id="rId11" Type="http://schemas.openxmlformats.org/officeDocument/2006/relationships/hyperlink" Target="https://www.ansible.com/hubfs/2018_Content/AA%20BOS%202018%20Slides/Ansible%20Best%20Practices.pdf" TargetMode="External"/><Relationship Id="rId5" Type="http://schemas.openxmlformats.org/officeDocument/2006/relationships/hyperlink" Target="https://yaml.org/spec/1.2/spec.html" TargetMode="External"/><Relationship Id="rId10" Type="http://schemas.openxmlformats.org/officeDocument/2006/relationships/hyperlink" Target="https://docs.ansible.com/ansible/latest/reference_appendices/YAMLSyntax.html" TargetMode="External"/><Relationship Id="rId4" Type="http://schemas.openxmlformats.org/officeDocument/2006/relationships/hyperlink" Target="https://github.com/ansible" TargetMode="External"/><Relationship Id="rId9" Type="http://schemas.openxmlformats.org/officeDocument/2006/relationships/hyperlink" Target="https://docs.gitlab.com/ce/ci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DevOps 实战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680300" y="2897050"/>
            <a:ext cx="57834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基础设施即代码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构建交易流水线的持续集成和部署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2" name="Google Shape;72;p14"/>
          <p:cNvSpPr txBox="1"/>
          <p:nvPr/>
        </p:nvSpPr>
        <p:spPr>
          <a:xfrm>
            <a:off x="3330915" y="3768850"/>
            <a:ext cx="2121618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dirty="0">
                <a:solidFill>
                  <a:schemeClr val="accent5"/>
                </a:solidFill>
                <a:latin typeface="STFangsong"/>
                <a:ea typeface="STFangsong"/>
                <a:cs typeface="STFangsong"/>
                <a:sym typeface="STFangsong"/>
              </a:rPr>
              <a:t>报告人：蔡明师</a:t>
            </a:r>
            <a:endParaRPr lang="en-US" altLang="zh-CN" sz="1900" dirty="0">
              <a:solidFill>
                <a:schemeClr val="accent5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5"/>
                </a:solidFill>
                <a:latin typeface="STFangsong"/>
                <a:ea typeface="STFangsong"/>
                <a:cs typeface="STFangsong"/>
                <a:sym typeface="STFangsong"/>
              </a:rPr>
              <a:t>（</a:t>
            </a:r>
            <a:r>
              <a:rPr lang="en-US" altLang="zh-CN" dirty="0">
                <a:solidFill>
                  <a:schemeClr val="accent5"/>
                </a:solidFill>
                <a:latin typeface="STFangsong"/>
                <a:ea typeface="STFangsong"/>
                <a:cs typeface="STFangsong"/>
                <a:sym typeface="STFangsong"/>
              </a:rPr>
              <a:t>2018</a:t>
            </a:r>
            <a:r>
              <a:rPr lang="zh-CN" altLang="en-US" dirty="0">
                <a:solidFill>
                  <a:schemeClr val="accent5"/>
                </a:solidFill>
                <a:latin typeface="STFangsong"/>
                <a:ea typeface="STFangsong"/>
                <a:cs typeface="STFangsong"/>
                <a:sym typeface="STFangsong"/>
              </a:rPr>
              <a:t>级 金融项目组）</a:t>
            </a:r>
            <a:endParaRPr sz="1050" dirty="0">
              <a:latin typeface="STFangsong"/>
              <a:ea typeface="STFangsong"/>
              <a:cs typeface="STFangsong"/>
              <a:sym typeface="STFangsong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50" y="1830925"/>
            <a:ext cx="2159999" cy="8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安装与运行 Ansible</a:t>
            </a:r>
            <a:endParaRPr>
              <a:latin typeface="STFangsong"/>
              <a:ea typeface="STFangsong"/>
              <a:cs typeface="STFangsong"/>
              <a:sym typeface="STFangsong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DEMO 1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 语法基础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978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CN" sz="2000"/>
              <a:t>基于纯文本 YAML 文件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几乎所有地方都支持设置变量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playbook、文件、inventory、命令、从受控主机传回的变量等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描述状态、行为、任务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高可读性（人 &amp; 计算机）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Ansible 中的所有任务都可以用 YAML 来构建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YAML &amp; Jinja2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数据结构：dict, list, string, multi-line, etc.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CN" sz="1600"/>
              <a:t>Jinja2: filters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控制节点、被管理的节点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Inventory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Modules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控制系统资源、包、文件等几乎所有的资源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内置近450个模块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可扩展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Playbooks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 对象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 Galaxy：社区驱动的 “GitHub”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Ansible Galaxy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Collections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APBs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494400" y="2812725"/>
            <a:ext cx="20028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TFangsong"/>
              <a:buChar char="-"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运行 ad-hoc</a:t>
            </a:r>
            <a:endParaRPr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TFangsong"/>
              <a:buChar char="-"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playbooks</a:t>
            </a:r>
            <a:endParaRPr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TFangsong"/>
              <a:buChar char="-"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check mode</a:t>
            </a:r>
            <a:endParaRPr>
              <a:latin typeface="STFangsong"/>
              <a:ea typeface="STFangsong"/>
              <a:cs typeface="STFangsong"/>
              <a:sym typeface="STFangsong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DEMO 2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交易流水线需求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测试和生产环境分离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交易依赖项目生产和测试版本控制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权限控制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安装环境隔离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持续集成、持续部署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>
            <a:off x="217950" y="201300"/>
            <a:ext cx="8708100" cy="4740900"/>
          </a:xfrm>
          <a:prstGeom prst="rect">
            <a:avLst/>
          </a:prstGeom>
          <a:solidFill>
            <a:srgbClr val="2632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困境：基于 GitLab CI 的 DevOps 工作流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88" y="304800"/>
            <a:ext cx="7891217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5032450" y="201300"/>
            <a:ext cx="3893400" cy="474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l="6068" t="26024" r="7968" b="48198"/>
          <a:stretch/>
        </p:blipFill>
        <p:spPr>
          <a:xfrm>
            <a:off x="5073657" y="201300"/>
            <a:ext cx="3852392" cy="47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困境：基于 GitLab CI 的 DevOps 工作流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319500" y="665675"/>
            <a:ext cx="4010100" cy="28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问题：</a:t>
            </a:r>
            <a:endParaRPr sz="18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TFangsong"/>
              <a:buChar char="-"/>
            </a:pPr>
            <a:r>
              <a:rPr lang="zh-CN" sz="18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项目繁多</a:t>
            </a:r>
            <a:endParaRPr sz="18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TFangsong"/>
              <a:buChar char="-"/>
            </a:pPr>
            <a:r>
              <a:rPr lang="zh-CN" sz="18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过度依赖人工</a:t>
            </a:r>
            <a:endParaRPr sz="18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TFangsong"/>
              <a:buChar char="-"/>
            </a:pPr>
            <a:r>
              <a:rPr lang="zh-CN" sz="18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依赖于 GitLab Runner，配置出错概率较大</a:t>
            </a:r>
            <a:endParaRPr sz="18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TFangsong"/>
              <a:buChar char="-"/>
            </a:pPr>
            <a:r>
              <a:rPr lang="zh-CN" sz="18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存在重复项目</a:t>
            </a:r>
            <a:endParaRPr sz="18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TFangsong"/>
              <a:buChar char="-"/>
            </a:pPr>
            <a:r>
              <a:rPr lang="zh-CN" sz="18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这种轮子或许已经有人造过了？</a:t>
            </a:r>
            <a:endParaRPr sz="18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>
            <a:off x="460450" y="1163775"/>
            <a:ext cx="418200" cy="0"/>
          </a:xfrm>
          <a:prstGeom prst="straightConnector1">
            <a:avLst/>
          </a:prstGeom>
          <a:noFill/>
          <a:ln w="38100" cap="flat" cmpd="sng">
            <a:solidFill>
              <a:srgbClr val="039BE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907950" y="2857200"/>
            <a:ext cx="6006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TFangsong"/>
              <a:buChar char="-"/>
            </a:pP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基于 Ansible 构建交易流水线持续集成和部署</a:t>
            </a:r>
            <a:endParaRPr>
              <a:latin typeface="STFangsong"/>
              <a:ea typeface="STFangsong"/>
              <a:cs typeface="STFangsong"/>
              <a:sym typeface="STFangsong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/>
              <a:t>DEMO 3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Ansible 最佳实践指南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b="1"/>
              <a:t>原则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代码越复杂，生产效率越低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提高可读性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声明式地编写 Playbook 等内容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工作流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版本控制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inventory 命名的可读性和意义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从变量中分离逻辑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主要内容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87900" y="1314900"/>
            <a:ext cx="8368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困境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什么是 Ansible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特点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能做什么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架构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DEMO 1：安装与运行 Ansible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Ansible Module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Ansible Playbook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Ansible Inventory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运行 Ansible 的几种常用方式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ad-hoc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playbooks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DEMO 2：</a:t>
            </a:r>
            <a:r>
              <a:rPr lang="zh-CN" sz="1200"/>
              <a:t>ad-hoc, playbooks, check mode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Ansible Galaxy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TFangsong"/>
              <a:buChar char="-"/>
            </a:pPr>
            <a:r>
              <a:rPr lang="zh-CN" sz="1200"/>
              <a:t>DEMO 3: </a:t>
            </a:r>
            <a:r>
              <a:rPr lang="zh-CN" sz="1200">
                <a:latin typeface="STFangsong"/>
                <a:ea typeface="STFangsong"/>
                <a:cs typeface="STFangsong"/>
                <a:sym typeface="STFangsong"/>
              </a:rPr>
              <a:t>基于 Ansible 构建交易流水线持续集成和部署</a:t>
            </a:r>
            <a:endParaRPr sz="1200">
              <a:latin typeface="STFangsong"/>
              <a:ea typeface="STFangsong"/>
              <a:cs typeface="STFangsong"/>
              <a:sym typeface="STFangsong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zh-CN" sz="1200"/>
              <a:t>Ansible 最佳实践指南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zh-CN" sz="1200"/>
              <a:t>相似工具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困境</a:t>
            </a:r>
            <a:r>
              <a:rPr lang="en-US" altLang="zh-CN" dirty="0"/>
              <a:t>?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824"/>
            <a:ext cx="23431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158" y="680286"/>
            <a:ext cx="3618350" cy="35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700" y="1257014"/>
            <a:ext cx="3237300" cy="262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80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 的局限性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部署老的项目和应用(Legacy)比较适合，但新的项目不建议使用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不支持服务的底层环境隔离，如网络、系统内核版本等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不同应用需要不同的操作系统、环境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响应速度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未来：以 Kubernetes 为代表的容器化应用编排环境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操作系统即代码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服务编排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网络隔离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1350600" y="648325"/>
            <a:ext cx="64428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参考资料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569250" y="1830900"/>
            <a:ext cx="80055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Infrastructure as Code: </a:t>
            </a:r>
            <a:r>
              <a:rPr lang="zh-CN" sz="1100" u="sng" dirty="0">
                <a:solidFill>
                  <a:schemeClr val="hlink"/>
                </a:solidFill>
                <a:latin typeface="Arial"/>
                <a:ea typeface="FangSong" panose="02010609060101010101" pitchFamily="49" charset="-122"/>
                <a:cs typeface="Arial"/>
                <a:sym typeface="Arial"/>
                <a:hlinkClick r:id="rId3"/>
              </a:rPr>
              <a:t>https://en.wikipedia.org/wiki/Infrastructure_as_code#:~:text=Infrastructure%20as%20code%20(IaC)%20is,configuration%20or%20interactive%20configuration%20tools.</a:t>
            </a:r>
            <a:endParaRPr sz="1300" dirty="0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Ansible Repo: </a:t>
            </a:r>
            <a:r>
              <a:rPr lang="zh-CN" sz="1300" u="sng" dirty="0">
                <a:solidFill>
                  <a:schemeClr val="hlink"/>
                </a:solidFill>
                <a:hlinkClick r:id="rId4"/>
              </a:rPr>
              <a:t>https://github.com/ansible</a:t>
            </a:r>
            <a:endParaRPr sz="1300" dirty="0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Font typeface="STFangsong"/>
              <a:buChar char="-"/>
            </a:pPr>
            <a:r>
              <a:rPr lang="zh-CN" sz="1300" dirty="0"/>
              <a:t>YAML language spec: </a:t>
            </a:r>
            <a:r>
              <a:rPr lang="zh-CN" sz="1300" u="sng" dirty="0">
                <a:solidFill>
                  <a:schemeClr val="hlink"/>
                </a:solidFill>
                <a:hlinkClick r:id="rId5"/>
              </a:rPr>
              <a:t>https://yaml.org/spec/1.2/spec.html</a:t>
            </a:r>
            <a:endParaRPr sz="1300" dirty="0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Ansible official documentation: </a:t>
            </a:r>
            <a:r>
              <a:rPr lang="zh-CN" sz="1300" u="sng" dirty="0">
                <a:solidFill>
                  <a:schemeClr val="hlink"/>
                </a:solidFill>
                <a:hlinkClick r:id="rId6"/>
              </a:rPr>
              <a:t>https://docs.ansible.com/</a:t>
            </a:r>
            <a:endParaRPr sz="1300" dirty="0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Ansible Galaxy: </a:t>
            </a:r>
            <a:r>
              <a:rPr lang="zh-CN" sz="1300" u="sng" dirty="0">
                <a:solidFill>
                  <a:schemeClr val="hlink"/>
                </a:solidFill>
                <a:hlinkClick r:id="rId7"/>
              </a:rPr>
              <a:t>http://galaxy.ansible.com/</a:t>
            </a:r>
            <a:endParaRPr sz="1300" dirty="0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Ansible Module Index: </a:t>
            </a:r>
            <a:r>
              <a:rPr lang="zh-CN" sz="1300" u="sng" dirty="0">
                <a:solidFill>
                  <a:schemeClr val="hlink"/>
                </a:solidFill>
                <a:hlinkClick r:id="rId8"/>
              </a:rPr>
              <a:t>https://docs.ansible.com/ansible/latest/modules/modules_by_category.html</a:t>
            </a:r>
            <a:endParaRPr sz="1300" dirty="0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GitLab CI official documentation: </a:t>
            </a:r>
            <a:r>
              <a:rPr lang="zh-CN" sz="1300" u="sng" dirty="0">
                <a:solidFill>
                  <a:schemeClr val="hlink"/>
                </a:solidFill>
                <a:hlinkClick r:id="rId9"/>
              </a:rPr>
              <a:t>https://docs.gitlab.com/ce/ci/</a:t>
            </a:r>
            <a:endParaRPr sz="1300" dirty="0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YAML Syntax: </a:t>
            </a:r>
            <a:r>
              <a:rPr lang="zh-CN" sz="1300" u="sng" dirty="0">
                <a:solidFill>
                  <a:schemeClr val="hlink"/>
                </a:solidFill>
                <a:hlinkClick r:id="rId10"/>
              </a:rPr>
              <a:t>https://docs.ansible.com/ansible/latest/reference_appendices/YAMLSyntax.html</a:t>
            </a:r>
            <a:endParaRPr sz="1300" dirty="0"/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Font typeface="STFangsong"/>
              <a:buChar char="-"/>
            </a:pPr>
            <a:r>
              <a:rPr lang="zh-CN" sz="1300" dirty="0"/>
              <a:t>Ansible Best Practices </a:t>
            </a:r>
            <a:r>
              <a:rPr lang="zh-CN" sz="1300" u="sng" dirty="0">
                <a:solidFill>
                  <a:schemeClr val="hlink"/>
                </a:solidFill>
                <a:hlinkClick r:id="rId11"/>
              </a:rPr>
              <a:t>ANSIBLE BEST PRACTICES: THE ESSENTIALS</a:t>
            </a:r>
            <a:endParaRPr sz="13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622A-4F82-3E40-9147-55BF6031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谢谢观看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5A07A-DE8E-844A-AC4C-FC27856D9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kumimoji="1" lang="zh-CN" altLang="en-US" dirty="0"/>
              <a:t>蔡明师</a:t>
            </a:r>
            <a:endParaRPr kumimoji="1" lang="en-US" altLang="zh-CN" dirty="0"/>
          </a:p>
          <a:p>
            <a:pPr marL="139700" indent="0">
              <a:buNone/>
            </a:pPr>
            <a:r>
              <a:rPr kumimoji="1" lang="en-US" altLang="zh-CN" dirty="0"/>
              <a:t>2020/06/19</a:t>
            </a:r>
          </a:p>
          <a:p>
            <a:pPr marL="139700" indent="0">
              <a:buNone/>
            </a:pPr>
            <a:r>
              <a:rPr kumimoji="1" lang="en-US" altLang="zh-CN" dirty="0"/>
              <a:t>i@unoiou.com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3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困境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824"/>
            <a:ext cx="23431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158" y="680286"/>
            <a:ext cx="3618350" cy="35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700" y="1257014"/>
            <a:ext cx="3237300" cy="2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基础设施即代码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(Infrastructure as Code)</a:t>
            </a:r>
            <a:endParaRPr sz="2000"/>
          </a:p>
        </p:txBody>
      </p:sp>
      <p:sp>
        <p:nvSpPr>
          <p:cNvPr id="94" name="Google Shape;94;p17"/>
          <p:cNvSpPr txBox="1"/>
          <p:nvPr/>
        </p:nvSpPr>
        <p:spPr>
          <a:xfrm>
            <a:off x="6108950" y="1105350"/>
            <a:ext cx="1885800" cy="2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可维护</a:t>
            </a: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可复制</a:t>
            </a: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可扩展</a:t>
            </a: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可追踪</a:t>
            </a: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TFangsong"/>
                <a:ea typeface="STFangsong"/>
                <a:cs typeface="STFangsong"/>
                <a:sym typeface="STFangsong"/>
              </a:rPr>
              <a:t>可回溯</a:t>
            </a:r>
            <a:endParaRPr sz="2000">
              <a:solidFill>
                <a:schemeClr val="dk1"/>
              </a:solidFill>
              <a:latin typeface="STFangsong"/>
              <a:ea typeface="STFangsong"/>
              <a:cs typeface="STFangsong"/>
              <a:sym typeface="STFangso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可用的方案对比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8" y="1489825"/>
            <a:ext cx="5102675" cy="3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什么是 Ansible ？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(initial release: 2012/02/20)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87900" y="1377900"/>
            <a:ext cx="83682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CN" sz="1700" dirty="0"/>
              <a:t>简单 👴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基于 yaml，高可读性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不需要特定的开发技能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基于已有的社区轮子快速部署</a:t>
            </a:r>
            <a:endParaRPr sz="13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CN" sz="1700" dirty="0"/>
              <a:t>强大 👍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应用部署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配置管理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定制工作流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管理应用的生命周期</a:t>
            </a:r>
            <a:endParaRPr sz="13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CN" sz="1700" dirty="0"/>
              <a:t>无代理 👏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无代理架构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基于 OpenSSH &amp; WRM(远程 Powershell)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无需更新配置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z="1300" dirty="0"/>
              <a:t>更安全可靠、更高效</a:t>
            </a:r>
            <a:endParaRPr sz="13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Ansible：开源的基础设施即代码解决方案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我能用 Ansible 干啥？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配置管理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应用部署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监测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持续交付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安全与合规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资源编排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217950" y="201300"/>
            <a:ext cx="8708100" cy="47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Ansible 架构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375" y="444075"/>
            <a:ext cx="6481926" cy="400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1557</Words>
  <Application>Microsoft Macintosh PowerPoint</Application>
  <PresentationFormat>全屏显示(16:9)</PresentationFormat>
  <Paragraphs>241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Roboto Slab</vt:lpstr>
      <vt:lpstr>STFangsong</vt:lpstr>
      <vt:lpstr>Roboto</vt:lpstr>
      <vt:lpstr>Marina</vt:lpstr>
      <vt:lpstr>                 DevOps 实战</vt:lpstr>
      <vt:lpstr>主要内容</vt:lpstr>
      <vt:lpstr>困境</vt:lpstr>
      <vt:lpstr>基础设施即代码 (Infrastructure as Code)</vt:lpstr>
      <vt:lpstr>可用的方案对比</vt:lpstr>
      <vt:lpstr>什么是 Ansible ？ (initial release: 2012/02/20)</vt:lpstr>
      <vt:lpstr>Ansible：开源的基础设施即代码解决方案</vt:lpstr>
      <vt:lpstr>我能用 Ansible 干啥？</vt:lpstr>
      <vt:lpstr>PowerPoint 演示文稿</vt:lpstr>
      <vt:lpstr>DEMO 1</vt:lpstr>
      <vt:lpstr>Ansible 语法基础</vt:lpstr>
      <vt:lpstr>Ansible 对象</vt:lpstr>
      <vt:lpstr>Ansible Galaxy：社区驱动的 “GitHub”</vt:lpstr>
      <vt:lpstr>DEMO 2</vt:lpstr>
      <vt:lpstr>交易流水线需求</vt:lpstr>
      <vt:lpstr>PowerPoint 演示文稿</vt:lpstr>
      <vt:lpstr>PowerPoint 演示文稿</vt:lpstr>
      <vt:lpstr>DEMO 3</vt:lpstr>
      <vt:lpstr> Ansible 最佳实践指南</vt:lpstr>
      <vt:lpstr>困境?</vt:lpstr>
      <vt:lpstr>Ansible 的局限性</vt:lpstr>
      <vt:lpstr>参考资料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DevOps 实战</dc:title>
  <cp:lastModifiedBy>Mingshi Cai</cp:lastModifiedBy>
  <cp:revision>13</cp:revision>
  <dcterms:modified xsi:type="dcterms:W3CDTF">2020-06-19T13:10:02Z</dcterms:modified>
</cp:coreProperties>
</file>