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0" r:id="rId2"/>
    <p:sldId id="266" r:id="rId3"/>
    <p:sldId id="304" r:id="rId4"/>
    <p:sldId id="306" r:id="rId5"/>
    <p:sldId id="302" r:id="rId6"/>
    <p:sldId id="299" r:id="rId7"/>
  </p:sldIdLst>
  <p:sldSz cx="12195175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0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5F8F"/>
    <a:srgbClr val="F1F1F1"/>
    <a:srgbClr val="809BC6"/>
    <a:srgbClr val="6082B8"/>
    <a:srgbClr val="2DB2A4"/>
    <a:srgbClr val="249086"/>
    <a:srgbClr val="F77A08"/>
    <a:srgbClr val="0E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7" autoAdjust="0"/>
  </p:normalViewPr>
  <p:slideViewPr>
    <p:cSldViewPr showGuides="1">
      <p:cViewPr varScale="1">
        <p:scale>
          <a:sx n="66" d="100"/>
          <a:sy n="66" d="100"/>
        </p:scale>
        <p:origin x="792" y="72"/>
      </p:cViewPr>
      <p:guideLst>
        <p:guide orient="horz" pos="2296"/>
        <p:guide pos="50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9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3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6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5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6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472B2DED-A951-47FE-B6BB-60A6F72D23B9}" type="datetimeFigureOut">
              <a:rPr lang="zh-CN" altLang="en-US" smtClean="0"/>
              <a:pPr/>
              <a:t>2019/7/30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5106299" y="1181857"/>
            <a:ext cx="417953" cy="417953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4422925" y="3341724"/>
            <a:ext cx="344324" cy="34432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 flipH="1">
            <a:off x="9256318" y="2532063"/>
            <a:ext cx="443733" cy="443735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 flipH="1">
            <a:off x="2497187" y="2150806"/>
            <a:ext cx="564888" cy="564890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flipH="1">
            <a:off x="10039266" y="2256431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flipH="1">
            <a:off x="1705099" y="2012990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flipH="1">
            <a:off x="3510657" y="1484784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TextBox 22"/>
          <p:cNvSpPr txBox="1"/>
          <p:nvPr/>
        </p:nvSpPr>
        <p:spPr>
          <a:xfrm>
            <a:off x="3893339" y="5384700"/>
            <a:ext cx="510748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报告人</a:t>
            </a:r>
            <a:r>
              <a:rPr lang="zh-CN" altLang="en-US" sz="21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：李冬               时间：</a:t>
            </a:r>
            <a:r>
              <a:rPr lang="en-US" altLang="zh-CN" sz="21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2019.7.31</a:t>
            </a:r>
            <a:endParaRPr lang="zh-CN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04994" y="4394442"/>
            <a:ext cx="7253033" cy="672075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TextBox 25"/>
          <p:cNvSpPr txBox="1"/>
          <p:nvPr/>
        </p:nvSpPr>
        <p:spPr>
          <a:xfrm>
            <a:off x="3893339" y="4388700"/>
            <a:ext cx="53629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zh-CN" altLang="en-US" sz="37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期末总结报告</a:t>
            </a:r>
            <a:endParaRPr lang="zh-CN" altLang="en-US" sz="3733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91083" y="4356431"/>
            <a:ext cx="960105" cy="76615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圆角矩形 13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 flipH="1">
            <a:off x="5932471" y="3263886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7888118" y="1023717"/>
            <a:ext cx="465932" cy="465930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7773832" y="3422801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9014258" y="1429926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6471520" y="1312557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2833856" y="3087817"/>
            <a:ext cx="381823" cy="38182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0315120" y="1760416"/>
            <a:ext cx="307495" cy="30749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8252879" y="1322938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272300" y="1692503"/>
            <a:ext cx="1636365" cy="1636365"/>
            <a:chOff x="3272300" y="1707146"/>
            <a:chExt cx="1636365" cy="1636365"/>
          </a:xfrm>
        </p:grpSpPr>
        <p:grpSp>
          <p:nvGrpSpPr>
            <p:cNvPr id="26" name="组合 25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27" name="TextBox 51"/>
            <p:cNvSpPr txBox="1"/>
            <p:nvPr/>
          </p:nvSpPr>
          <p:spPr>
            <a:xfrm>
              <a:off x="3503036" y="1863609"/>
              <a:ext cx="11748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2</a:t>
              </a:r>
              <a:endParaRPr lang="zh-CN" altLang="en-US" sz="8000" dirty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49266" y="1692503"/>
            <a:ext cx="1636365" cy="1636365"/>
            <a:chOff x="3272300" y="1707146"/>
            <a:chExt cx="1636365" cy="1636365"/>
          </a:xfrm>
        </p:grpSpPr>
        <p:grpSp>
          <p:nvGrpSpPr>
            <p:cNvPr id="31" name="组合 30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32" name="TextBox 51"/>
            <p:cNvSpPr txBox="1"/>
            <p:nvPr/>
          </p:nvSpPr>
          <p:spPr>
            <a:xfrm>
              <a:off x="3503036" y="1863609"/>
              <a:ext cx="11748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0</a:t>
              </a:r>
              <a:endParaRPr lang="zh-CN" altLang="en-US" sz="8000" dirty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26232" y="1692503"/>
            <a:ext cx="1636365" cy="1636365"/>
            <a:chOff x="3272300" y="1707146"/>
            <a:chExt cx="1636365" cy="1636365"/>
          </a:xfrm>
        </p:grpSpPr>
        <p:grpSp>
          <p:nvGrpSpPr>
            <p:cNvPr id="36" name="组合 35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37" name="TextBox 51"/>
            <p:cNvSpPr txBox="1"/>
            <p:nvPr/>
          </p:nvSpPr>
          <p:spPr>
            <a:xfrm>
              <a:off x="3503036" y="1863609"/>
              <a:ext cx="11748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1</a:t>
              </a:r>
              <a:endParaRPr lang="zh-CN" altLang="en-US" sz="8000" dirty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03198" y="1692503"/>
            <a:ext cx="1636365" cy="1636365"/>
            <a:chOff x="3272300" y="1707146"/>
            <a:chExt cx="1636365" cy="1636365"/>
          </a:xfrm>
        </p:grpSpPr>
        <p:grpSp>
          <p:nvGrpSpPr>
            <p:cNvPr id="41" name="组合 40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42" name="TextBox 51"/>
            <p:cNvSpPr txBox="1"/>
            <p:nvPr/>
          </p:nvSpPr>
          <p:spPr>
            <a:xfrm>
              <a:off x="3503036" y="1863609"/>
              <a:ext cx="11748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9</a:t>
              </a:r>
              <a:endParaRPr lang="zh-CN" altLang="en-US" sz="8000" dirty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7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555084" y="3637335"/>
            <a:ext cx="4735418" cy="1159817"/>
            <a:chOff x="4555084" y="2506688"/>
            <a:chExt cx="4735418" cy="1159817"/>
          </a:xfrm>
        </p:grpSpPr>
        <p:sp>
          <p:nvSpPr>
            <p:cNvPr id="86" name="圆角矩形 85"/>
            <p:cNvSpPr/>
            <p:nvPr/>
          </p:nvSpPr>
          <p:spPr>
            <a:xfrm>
              <a:off x="4555084" y="2506688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38244" y="2830336"/>
              <a:ext cx="958122" cy="346394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465198"/>
              <a:ext cx="3646270" cy="201307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4555084" y="2230835"/>
            <a:ext cx="4697323" cy="1015929"/>
            <a:chOff x="4555084" y="1340770"/>
            <a:chExt cx="4697323" cy="1015929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85" name="圆角矩形 8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93" name="流程图: 手动输入 32"/>
          <p:cNvSpPr/>
          <p:nvPr/>
        </p:nvSpPr>
        <p:spPr>
          <a:xfrm flipH="1" flipV="1">
            <a:off x="4602651" y="2209541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4" name="梯形 93"/>
          <p:cNvSpPr/>
          <p:nvPr/>
        </p:nvSpPr>
        <p:spPr>
          <a:xfrm rot="5400000">
            <a:off x="3943134" y="3207190"/>
            <a:ext cx="1654235" cy="369664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217267" y="2230834"/>
            <a:ext cx="1108445" cy="958123"/>
            <a:chOff x="3217267" y="1556793"/>
            <a:chExt cx="1108445" cy="958123"/>
          </a:xfrm>
        </p:grpSpPr>
        <p:grpSp>
          <p:nvGrpSpPr>
            <p:cNvPr id="88" name="组合 8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405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405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99" name="文本框 40"/>
            <p:cNvSpPr txBox="1"/>
            <p:nvPr/>
          </p:nvSpPr>
          <p:spPr>
            <a:xfrm>
              <a:off x="3217267" y="1679343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17267" y="3637334"/>
            <a:ext cx="1108445" cy="958123"/>
            <a:chOff x="3217267" y="2722711"/>
            <a:chExt cx="1108445" cy="958123"/>
          </a:xfrm>
        </p:grpSpPr>
        <p:grpSp>
          <p:nvGrpSpPr>
            <p:cNvPr id="68" name="组合 67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405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405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02" name="文本框 43"/>
            <p:cNvSpPr txBox="1"/>
            <p:nvPr/>
          </p:nvSpPr>
          <p:spPr>
            <a:xfrm>
              <a:off x="3217267" y="2831471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10" name="文本框 52"/>
          <p:cNvSpPr txBox="1"/>
          <p:nvPr/>
        </p:nvSpPr>
        <p:spPr>
          <a:xfrm>
            <a:off x="5737547" y="2473321"/>
            <a:ext cx="299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本学期工作总结</a:t>
            </a:r>
            <a:endParaRPr lang="zh-CN" altLang="en-US" sz="2800" b="1" dirty="0">
              <a:solidFill>
                <a:srgbClr val="405F8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117" name="Group 18"/>
          <p:cNvGrpSpPr>
            <a:grpSpLocks noChangeAspect="1"/>
          </p:cNvGrpSpPr>
          <p:nvPr/>
        </p:nvGrpSpPr>
        <p:grpSpPr bwMode="auto">
          <a:xfrm>
            <a:off x="5099560" y="3972056"/>
            <a:ext cx="334186" cy="311400"/>
            <a:chOff x="3802" y="2858"/>
            <a:chExt cx="616" cy="574"/>
          </a:xfrm>
          <a:solidFill>
            <a:srgbClr val="405F8F"/>
          </a:solidFill>
          <a:effectLst/>
        </p:grpSpPr>
        <p:sp>
          <p:nvSpPr>
            <p:cNvPr id="11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1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2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2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22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35" name="文本框 77"/>
          <p:cNvSpPr txBox="1"/>
          <p:nvPr/>
        </p:nvSpPr>
        <p:spPr>
          <a:xfrm>
            <a:off x="5737547" y="3930760"/>
            <a:ext cx="300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下学期工作计划</a:t>
            </a:r>
            <a:endParaRPr lang="zh-CN" altLang="en-US" sz="2800" b="1" dirty="0">
              <a:solidFill>
                <a:srgbClr val="405F8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178614" y="1878484"/>
            <a:ext cx="452661" cy="44308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  录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"/>
          <p:cNvGrpSpPr>
            <a:grpSpLocks noChangeAspect="1"/>
          </p:cNvGrpSpPr>
          <p:nvPr/>
        </p:nvGrpSpPr>
        <p:grpSpPr bwMode="auto">
          <a:xfrm>
            <a:off x="5089475" y="2548150"/>
            <a:ext cx="364796" cy="369104"/>
            <a:chOff x="2426" y="2781"/>
            <a:chExt cx="593" cy="600"/>
          </a:xfrm>
          <a:solidFill>
            <a:srgbClr val="405F8F"/>
          </a:solidFill>
          <a:effectLst/>
        </p:grpSpPr>
        <p:sp>
          <p:nvSpPr>
            <p:cNvPr id="138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9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56" name="流程图: 手动输入 32"/>
          <p:cNvSpPr/>
          <p:nvPr/>
        </p:nvSpPr>
        <p:spPr>
          <a:xfrm flipH="1">
            <a:off x="4619159" y="4002182"/>
            <a:ext cx="340638" cy="65095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本学期工作总结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904472" y="2636912"/>
            <a:ext cx="4859022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Datasets: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CoQA,Quac,HotpotQA,WIKIHop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图网络，认知模型，指代消歧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Bert,transformer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汉语自然语言处理，古汉语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无监督学习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18679" y="1196752"/>
            <a:ext cx="834492" cy="834492"/>
            <a:chOff x="8761883" y="2061853"/>
            <a:chExt cx="834492" cy="834492"/>
          </a:xfrm>
        </p:grpSpPr>
        <p:grpSp>
          <p:nvGrpSpPr>
            <p:cNvPr id="10" name="组合 9"/>
            <p:cNvGrpSpPr/>
            <p:nvPr/>
          </p:nvGrpSpPr>
          <p:grpSpPr>
            <a:xfrm>
              <a:off x="8761883" y="2061853"/>
              <a:ext cx="834492" cy="834492"/>
              <a:chOff x="1705099" y="2564904"/>
              <a:chExt cx="1800200" cy="18002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969180" y="2282033"/>
              <a:ext cx="419897" cy="435380"/>
              <a:chOff x="3602038" y="841375"/>
              <a:chExt cx="4994275" cy="5178426"/>
            </a:xfrm>
            <a:solidFill>
              <a:srgbClr val="0070C0"/>
            </a:solidFill>
          </p:grpSpPr>
          <p:sp>
            <p:nvSpPr>
              <p:cNvPr id="12" name="Freeform 51"/>
              <p:cNvSpPr/>
              <p:nvPr/>
            </p:nvSpPr>
            <p:spPr bwMode="auto">
              <a:xfrm>
                <a:off x="8078788" y="5426075"/>
                <a:ext cx="517525" cy="587375"/>
              </a:xfrm>
              <a:custGeom>
                <a:avLst/>
                <a:gdLst>
                  <a:gd name="T0" fmla="*/ 138 w 138"/>
                  <a:gd name="T1" fmla="*/ 63 h 156"/>
                  <a:gd name="T2" fmla="*/ 138 w 138"/>
                  <a:gd name="T3" fmla="*/ 156 h 156"/>
                  <a:gd name="T4" fmla="*/ 10 w 138"/>
                  <a:gd name="T5" fmla="*/ 156 h 156"/>
                  <a:gd name="T6" fmla="*/ 25 w 138"/>
                  <a:gd name="T7" fmla="*/ 133 h 156"/>
                  <a:gd name="T8" fmla="*/ 0 w 138"/>
                  <a:gd name="T9" fmla="*/ 42 h 156"/>
                  <a:gd name="T10" fmla="*/ 60 w 138"/>
                  <a:gd name="T11" fmla="*/ 0 h 156"/>
                  <a:gd name="T12" fmla="*/ 138 w 138"/>
                  <a:gd name="T13" fmla="*/ 6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63"/>
                    </a:moveTo>
                    <a:cubicBezTo>
                      <a:pt x="138" y="126"/>
                      <a:pt x="138" y="156"/>
                      <a:pt x="138" y="156"/>
                    </a:cubicBezTo>
                    <a:cubicBezTo>
                      <a:pt x="10" y="156"/>
                      <a:pt x="10" y="156"/>
                      <a:pt x="10" y="156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7" y="40"/>
                      <a:pt x="49" y="23"/>
                      <a:pt x="60" y="0"/>
                    </a:cubicBezTo>
                    <a:cubicBezTo>
                      <a:pt x="98" y="11"/>
                      <a:pt x="138" y="29"/>
                      <a:pt x="138" y="63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13" name="Freeform 52"/>
              <p:cNvSpPr/>
              <p:nvPr/>
            </p:nvSpPr>
            <p:spPr bwMode="auto">
              <a:xfrm>
                <a:off x="3892551" y="3751263"/>
                <a:ext cx="4486275" cy="1055688"/>
              </a:xfrm>
              <a:custGeom>
                <a:avLst/>
                <a:gdLst>
                  <a:gd name="T0" fmla="*/ 2826 w 2826"/>
                  <a:gd name="T1" fmla="*/ 516 h 665"/>
                  <a:gd name="T2" fmla="*/ 2826 w 2826"/>
                  <a:gd name="T3" fmla="*/ 665 h 665"/>
                  <a:gd name="T4" fmla="*/ 2748 w 2826"/>
                  <a:gd name="T5" fmla="*/ 665 h 665"/>
                  <a:gd name="T6" fmla="*/ 2748 w 2826"/>
                  <a:gd name="T7" fmla="*/ 568 h 665"/>
                  <a:gd name="T8" fmla="*/ 1524 w 2826"/>
                  <a:gd name="T9" fmla="*/ 78 h 665"/>
                  <a:gd name="T10" fmla="*/ 1451 w 2826"/>
                  <a:gd name="T11" fmla="*/ 78 h 665"/>
                  <a:gd name="T12" fmla="*/ 1451 w 2826"/>
                  <a:gd name="T13" fmla="*/ 665 h 665"/>
                  <a:gd name="T14" fmla="*/ 1373 w 2826"/>
                  <a:gd name="T15" fmla="*/ 665 h 665"/>
                  <a:gd name="T16" fmla="*/ 1373 w 2826"/>
                  <a:gd name="T17" fmla="*/ 78 h 665"/>
                  <a:gd name="T18" fmla="*/ 1302 w 2826"/>
                  <a:gd name="T19" fmla="*/ 78 h 665"/>
                  <a:gd name="T20" fmla="*/ 78 w 2826"/>
                  <a:gd name="T21" fmla="*/ 568 h 665"/>
                  <a:gd name="T22" fmla="*/ 78 w 2826"/>
                  <a:gd name="T23" fmla="*/ 665 h 665"/>
                  <a:gd name="T24" fmla="*/ 0 w 2826"/>
                  <a:gd name="T25" fmla="*/ 665 h 665"/>
                  <a:gd name="T26" fmla="*/ 0 w 2826"/>
                  <a:gd name="T27" fmla="*/ 516 h 665"/>
                  <a:gd name="T28" fmla="*/ 1287 w 2826"/>
                  <a:gd name="T29" fmla="*/ 0 h 665"/>
                  <a:gd name="T30" fmla="*/ 1538 w 2826"/>
                  <a:gd name="T31" fmla="*/ 0 h 665"/>
                  <a:gd name="T32" fmla="*/ 2826 w 2826"/>
                  <a:gd name="T33" fmla="*/ 516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26" h="665">
                    <a:moveTo>
                      <a:pt x="2826" y="516"/>
                    </a:moveTo>
                    <a:lnTo>
                      <a:pt x="2826" y="665"/>
                    </a:lnTo>
                    <a:lnTo>
                      <a:pt x="2748" y="665"/>
                    </a:lnTo>
                    <a:lnTo>
                      <a:pt x="2748" y="568"/>
                    </a:lnTo>
                    <a:lnTo>
                      <a:pt x="1524" y="78"/>
                    </a:lnTo>
                    <a:lnTo>
                      <a:pt x="1451" y="78"/>
                    </a:lnTo>
                    <a:lnTo>
                      <a:pt x="1451" y="665"/>
                    </a:lnTo>
                    <a:lnTo>
                      <a:pt x="1373" y="665"/>
                    </a:lnTo>
                    <a:lnTo>
                      <a:pt x="1373" y="78"/>
                    </a:lnTo>
                    <a:lnTo>
                      <a:pt x="1302" y="78"/>
                    </a:lnTo>
                    <a:lnTo>
                      <a:pt x="78" y="568"/>
                    </a:lnTo>
                    <a:lnTo>
                      <a:pt x="78" y="665"/>
                    </a:lnTo>
                    <a:lnTo>
                      <a:pt x="0" y="665"/>
                    </a:lnTo>
                    <a:lnTo>
                      <a:pt x="0" y="516"/>
                    </a:lnTo>
                    <a:lnTo>
                      <a:pt x="1287" y="0"/>
                    </a:lnTo>
                    <a:lnTo>
                      <a:pt x="1538" y="0"/>
                    </a:lnTo>
                    <a:lnTo>
                      <a:pt x="2826" y="516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14" name="Freeform 53"/>
              <p:cNvSpPr>
                <a:spLocks noEditPoints="1"/>
              </p:cNvSpPr>
              <p:nvPr/>
            </p:nvSpPr>
            <p:spPr bwMode="auto">
              <a:xfrm>
                <a:off x="7751763" y="4862513"/>
                <a:ext cx="600075" cy="601663"/>
              </a:xfrm>
              <a:custGeom>
                <a:avLst/>
                <a:gdLst>
                  <a:gd name="T0" fmla="*/ 131 w 160"/>
                  <a:gd name="T1" fmla="*/ 63 h 160"/>
                  <a:gd name="T2" fmla="*/ 95 w 160"/>
                  <a:gd name="T3" fmla="*/ 135 h 160"/>
                  <a:gd name="T4" fmla="*/ 146 w 160"/>
                  <a:gd name="T5" fmla="*/ 77 h 160"/>
                  <a:gd name="T6" fmla="*/ 125 w 160"/>
                  <a:gd name="T7" fmla="*/ 32 h 160"/>
                  <a:gd name="T8" fmla="*/ 125 w 160"/>
                  <a:gd name="T9" fmla="*/ 32 h 160"/>
                  <a:gd name="T10" fmla="*/ 125 w 160"/>
                  <a:gd name="T11" fmla="*/ 32 h 160"/>
                  <a:gd name="T12" fmla="*/ 131 w 160"/>
                  <a:gd name="T13" fmla="*/ 63 h 160"/>
                  <a:gd name="T14" fmla="*/ 80 w 160"/>
                  <a:gd name="T15" fmla="*/ 0 h 160"/>
                  <a:gd name="T16" fmla="*/ 160 w 160"/>
                  <a:gd name="T17" fmla="*/ 80 h 160"/>
                  <a:gd name="T18" fmla="*/ 80 w 160"/>
                  <a:gd name="T19" fmla="*/ 160 h 160"/>
                  <a:gd name="T20" fmla="*/ 0 w 160"/>
                  <a:gd name="T21" fmla="*/ 80 h 160"/>
                  <a:gd name="T22" fmla="*/ 80 w 160"/>
                  <a:gd name="T23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160">
                    <a:moveTo>
                      <a:pt x="131" y="63"/>
                    </a:moveTo>
                    <a:cubicBezTo>
                      <a:pt x="131" y="92"/>
                      <a:pt x="117" y="118"/>
                      <a:pt x="95" y="135"/>
                    </a:cubicBezTo>
                    <a:cubicBezTo>
                      <a:pt x="124" y="131"/>
                      <a:pt x="146" y="107"/>
                      <a:pt x="146" y="77"/>
                    </a:cubicBezTo>
                    <a:cubicBezTo>
                      <a:pt x="146" y="59"/>
                      <a:pt x="138" y="43"/>
                      <a:pt x="125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9" y="42"/>
                      <a:pt x="131" y="52"/>
                      <a:pt x="131" y="63"/>
                    </a:cubicBezTo>
                    <a:close/>
                    <a:moveTo>
                      <a:pt x="80" y="0"/>
                    </a:move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124"/>
                      <a:pt x="124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15" name="Freeform 54"/>
              <p:cNvSpPr/>
              <p:nvPr/>
            </p:nvSpPr>
            <p:spPr bwMode="auto">
              <a:xfrm>
                <a:off x="8221663" y="49831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16" name="Freeform 55"/>
              <p:cNvSpPr/>
              <p:nvPr/>
            </p:nvSpPr>
            <p:spPr bwMode="auto">
              <a:xfrm>
                <a:off x="7521576" y="5426075"/>
                <a:ext cx="519113" cy="587375"/>
              </a:xfrm>
              <a:custGeom>
                <a:avLst/>
                <a:gdLst>
                  <a:gd name="T0" fmla="*/ 138 w 138"/>
                  <a:gd name="T1" fmla="*/ 42 h 156"/>
                  <a:gd name="T2" fmla="*/ 112 w 138"/>
                  <a:gd name="T3" fmla="*/ 133 h 156"/>
                  <a:gd name="T4" fmla="*/ 128 w 138"/>
                  <a:gd name="T5" fmla="*/ 156 h 156"/>
                  <a:gd name="T6" fmla="*/ 0 w 138"/>
                  <a:gd name="T7" fmla="*/ 156 h 156"/>
                  <a:gd name="T8" fmla="*/ 0 w 138"/>
                  <a:gd name="T9" fmla="*/ 63 h 156"/>
                  <a:gd name="T10" fmla="*/ 77 w 138"/>
                  <a:gd name="T11" fmla="*/ 0 h 156"/>
                  <a:gd name="T12" fmla="*/ 138 w 138"/>
                  <a:gd name="T13" fmla="*/ 4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42"/>
                    </a:move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56"/>
                      <a:pt x="0" y="126"/>
                      <a:pt x="0" y="63"/>
                    </a:cubicBezTo>
                    <a:cubicBezTo>
                      <a:pt x="0" y="29"/>
                      <a:pt x="40" y="11"/>
                      <a:pt x="77" y="0"/>
                    </a:cubicBezTo>
                    <a:cubicBezTo>
                      <a:pt x="88" y="23"/>
                      <a:pt x="111" y="40"/>
                      <a:pt x="138" y="42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17" name="Freeform 56"/>
              <p:cNvSpPr/>
              <p:nvPr/>
            </p:nvSpPr>
            <p:spPr bwMode="auto">
              <a:xfrm>
                <a:off x="6199188" y="2232025"/>
                <a:ext cx="1270000" cy="1431925"/>
              </a:xfrm>
              <a:custGeom>
                <a:avLst/>
                <a:gdLst>
                  <a:gd name="T0" fmla="*/ 61 w 338"/>
                  <a:gd name="T1" fmla="*/ 324 h 381"/>
                  <a:gd name="T2" fmla="*/ 0 w 338"/>
                  <a:gd name="T3" fmla="*/ 101 h 381"/>
                  <a:gd name="T4" fmla="*/ 147 w 338"/>
                  <a:gd name="T5" fmla="*/ 0 h 381"/>
                  <a:gd name="T6" fmla="*/ 338 w 338"/>
                  <a:gd name="T7" fmla="*/ 153 h 381"/>
                  <a:gd name="T8" fmla="*/ 338 w 338"/>
                  <a:gd name="T9" fmla="*/ 381 h 381"/>
                  <a:gd name="T10" fmla="*/ 24 w 338"/>
                  <a:gd name="T11" fmla="*/ 381 h 381"/>
                  <a:gd name="T12" fmla="*/ 61 w 338"/>
                  <a:gd name="T13" fmla="*/ 324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381">
                    <a:moveTo>
                      <a:pt x="61" y="324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65" y="96"/>
                      <a:pt x="120" y="56"/>
                      <a:pt x="147" y="0"/>
                    </a:cubicBezTo>
                    <a:cubicBezTo>
                      <a:pt x="240" y="25"/>
                      <a:pt x="338" y="71"/>
                      <a:pt x="338" y="153"/>
                    </a:cubicBezTo>
                    <a:cubicBezTo>
                      <a:pt x="338" y="307"/>
                      <a:pt x="338" y="381"/>
                      <a:pt x="338" y="381"/>
                    </a:cubicBezTo>
                    <a:cubicBezTo>
                      <a:pt x="24" y="381"/>
                      <a:pt x="24" y="381"/>
                      <a:pt x="24" y="381"/>
                    </a:cubicBezTo>
                    <a:lnTo>
                      <a:pt x="61" y="324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18" name="Freeform 57"/>
              <p:cNvSpPr/>
              <p:nvPr/>
            </p:nvSpPr>
            <p:spPr bwMode="auto">
              <a:xfrm>
                <a:off x="6154738" y="5426075"/>
                <a:ext cx="517525" cy="582613"/>
              </a:xfrm>
              <a:custGeom>
                <a:avLst/>
                <a:gdLst>
                  <a:gd name="T0" fmla="*/ 138 w 138"/>
                  <a:gd name="T1" fmla="*/ 62 h 155"/>
                  <a:gd name="T2" fmla="*/ 138 w 138"/>
                  <a:gd name="T3" fmla="*/ 155 h 155"/>
                  <a:gd name="T4" fmla="*/ 10 w 138"/>
                  <a:gd name="T5" fmla="*/ 155 h 155"/>
                  <a:gd name="T6" fmla="*/ 25 w 138"/>
                  <a:gd name="T7" fmla="*/ 132 h 155"/>
                  <a:gd name="T8" fmla="*/ 0 w 138"/>
                  <a:gd name="T9" fmla="*/ 41 h 155"/>
                  <a:gd name="T10" fmla="*/ 60 w 138"/>
                  <a:gd name="T11" fmla="*/ 0 h 155"/>
                  <a:gd name="T12" fmla="*/ 138 w 138"/>
                  <a:gd name="T13" fmla="*/ 6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5">
                    <a:moveTo>
                      <a:pt x="138" y="62"/>
                    </a:moveTo>
                    <a:cubicBezTo>
                      <a:pt x="138" y="125"/>
                      <a:pt x="138" y="155"/>
                      <a:pt x="138" y="155"/>
                    </a:cubicBezTo>
                    <a:cubicBezTo>
                      <a:pt x="10" y="155"/>
                      <a:pt x="10" y="155"/>
                      <a:pt x="10" y="155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6" y="39"/>
                      <a:pt x="49" y="23"/>
                      <a:pt x="60" y="0"/>
                    </a:cubicBezTo>
                    <a:cubicBezTo>
                      <a:pt x="98" y="10"/>
                      <a:pt x="138" y="29"/>
                      <a:pt x="138" y="62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19" name="Freeform 58"/>
              <p:cNvSpPr>
                <a:spLocks noEditPoints="1"/>
              </p:cNvSpPr>
              <p:nvPr/>
            </p:nvSpPr>
            <p:spPr bwMode="auto">
              <a:xfrm>
                <a:off x="5395913" y="841375"/>
                <a:ext cx="1479550" cy="1481138"/>
              </a:xfrm>
              <a:custGeom>
                <a:avLst/>
                <a:gdLst>
                  <a:gd name="T0" fmla="*/ 197 w 394"/>
                  <a:gd name="T1" fmla="*/ 0 h 394"/>
                  <a:gd name="T2" fmla="*/ 394 w 394"/>
                  <a:gd name="T3" fmla="*/ 197 h 394"/>
                  <a:gd name="T4" fmla="*/ 197 w 394"/>
                  <a:gd name="T5" fmla="*/ 394 h 394"/>
                  <a:gd name="T6" fmla="*/ 0 w 394"/>
                  <a:gd name="T7" fmla="*/ 197 h 394"/>
                  <a:gd name="T8" fmla="*/ 197 w 394"/>
                  <a:gd name="T9" fmla="*/ 0 h 394"/>
                  <a:gd name="T10" fmla="*/ 359 w 394"/>
                  <a:gd name="T11" fmla="*/ 190 h 394"/>
                  <a:gd name="T12" fmla="*/ 307 w 394"/>
                  <a:gd name="T13" fmla="*/ 79 h 394"/>
                  <a:gd name="T14" fmla="*/ 321 w 394"/>
                  <a:gd name="T15" fmla="*/ 157 h 394"/>
                  <a:gd name="T16" fmla="*/ 235 w 394"/>
                  <a:gd name="T17" fmla="*/ 331 h 394"/>
                  <a:gd name="T18" fmla="*/ 359 w 394"/>
                  <a:gd name="T19" fmla="*/ 19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394">
                    <a:moveTo>
                      <a:pt x="197" y="0"/>
                    </a:moveTo>
                    <a:cubicBezTo>
                      <a:pt x="306" y="0"/>
                      <a:pt x="394" y="88"/>
                      <a:pt x="394" y="197"/>
                    </a:cubicBezTo>
                    <a:cubicBezTo>
                      <a:pt x="394" y="306"/>
                      <a:pt x="306" y="394"/>
                      <a:pt x="197" y="394"/>
                    </a:cubicBezTo>
                    <a:cubicBezTo>
                      <a:pt x="88" y="394"/>
                      <a:pt x="0" y="306"/>
                      <a:pt x="0" y="197"/>
                    </a:cubicBezTo>
                    <a:cubicBezTo>
                      <a:pt x="0" y="88"/>
                      <a:pt x="88" y="0"/>
                      <a:pt x="197" y="0"/>
                    </a:cubicBezTo>
                    <a:close/>
                    <a:moveTo>
                      <a:pt x="359" y="190"/>
                    </a:moveTo>
                    <a:cubicBezTo>
                      <a:pt x="359" y="145"/>
                      <a:pt x="339" y="105"/>
                      <a:pt x="307" y="79"/>
                    </a:cubicBezTo>
                    <a:cubicBezTo>
                      <a:pt x="316" y="103"/>
                      <a:pt x="321" y="130"/>
                      <a:pt x="321" y="157"/>
                    </a:cubicBezTo>
                    <a:cubicBezTo>
                      <a:pt x="321" y="228"/>
                      <a:pt x="287" y="291"/>
                      <a:pt x="235" y="331"/>
                    </a:cubicBezTo>
                    <a:cubicBezTo>
                      <a:pt x="305" y="322"/>
                      <a:pt x="359" y="262"/>
                      <a:pt x="359" y="190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20" name="Freeform 59"/>
              <p:cNvSpPr/>
              <p:nvPr/>
            </p:nvSpPr>
            <p:spPr bwMode="auto">
              <a:xfrm>
                <a:off x="5594351" y="5426075"/>
                <a:ext cx="522288" cy="582613"/>
              </a:xfrm>
              <a:custGeom>
                <a:avLst/>
                <a:gdLst>
                  <a:gd name="T0" fmla="*/ 139 w 139"/>
                  <a:gd name="T1" fmla="*/ 41 h 155"/>
                  <a:gd name="T2" fmla="*/ 113 w 139"/>
                  <a:gd name="T3" fmla="*/ 132 h 155"/>
                  <a:gd name="T4" fmla="*/ 129 w 139"/>
                  <a:gd name="T5" fmla="*/ 155 h 155"/>
                  <a:gd name="T6" fmla="*/ 0 w 139"/>
                  <a:gd name="T7" fmla="*/ 155 h 155"/>
                  <a:gd name="T8" fmla="*/ 0 w 139"/>
                  <a:gd name="T9" fmla="*/ 62 h 155"/>
                  <a:gd name="T10" fmla="*/ 78 w 139"/>
                  <a:gd name="T11" fmla="*/ 0 h 155"/>
                  <a:gd name="T12" fmla="*/ 139 w 139"/>
                  <a:gd name="T13" fmla="*/ 4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55">
                    <a:moveTo>
                      <a:pt x="139" y="41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55"/>
                      <a:pt x="0" y="125"/>
                      <a:pt x="0" y="62"/>
                    </a:cubicBezTo>
                    <a:cubicBezTo>
                      <a:pt x="0" y="29"/>
                      <a:pt x="41" y="10"/>
                      <a:pt x="78" y="0"/>
                    </a:cubicBezTo>
                    <a:cubicBezTo>
                      <a:pt x="89" y="23"/>
                      <a:pt x="112" y="39"/>
                      <a:pt x="139" y="41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21" name="Freeform 60"/>
              <p:cNvSpPr>
                <a:spLocks noEditPoints="1"/>
              </p:cNvSpPr>
              <p:nvPr/>
            </p:nvSpPr>
            <p:spPr bwMode="auto">
              <a:xfrm>
                <a:off x="5827713" y="4859338"/>
                <a:ext cx="601663" cy="601663"/>
              </a:xfrm>
              <a:custGeom>
                <a:avLst/>
                <a:gdLst>
                  <a:gd name="T0" fmla="*/ 95 w 160"/>
                  <a:gd name="T1" fmla="*/ 135 h 160"/>
                  <a:gd name="T2" fmla="*/ 146 w 160"/>
                  <a:gd name="T3" fmla="*/ 77 h 160"/>
                  <a:gd name="T4" fmla="*/ 125 w 160"/>
                  <a:gd name="T5" fmla="*/ 32 h 160"/>
                  <a:gd name="T6" fmla="*/ 130 w 160"/>
                  <a:gd name="T7" fmla="*/ 64 h 160"/>
                  <a:gd name="T8" fmla="*/ 95 w 160"/>
                  <a:gd name="T9" fmla="*/ 135 h 160"/>
                  <a:gd name="T10" fmla="*/ 160 w 160"/>
                  <a:gd name="T11" fmla="*/ 80 h 160"/>
                  <a:gd name="T12" fmla="*/ 80 w 160"/>
                  <a:gd name="T13" fmla="*/ 160 h 160"/>
                  <a:gd name="T14" fmla="*/ 0 w 160"/>
                  <a:gd name="T15" fmla="*/ 80 h 160"/>
                  <a:gd name="T16" fmla="*/ 80 w 160"/>
                  <a:gd name="T17" fmla="*/ 0 h 160"/>
                  <a:gd name="T18" fmla="*/ 160 w 160"/>
                  <a:gd name="T19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60">
                    <a:moveTo>
                      <a:pt x="95" y="135"/>
                    </a:moveTo>
                    <a:cubicBezTo>
                      <a:pt x="124" y="131"/>
                      <a:pt x="146" y="107"/>
                      <a:pt x="146" y="77"/>
                    </a:cubicBezTo>
                    <a:cubicBezTo>
                      <a:pt x="146" y="59"/>
                      <a:pt x="138" y="43"/>
                      <a:pt x="125" y="32"/>
                    </a:cubicBezTo>
                    <a:cubicBezTo>
                      <a:pt x="128" y="42"/>
                      <a:pt x="130" y="53"/>
                      <a:pt x="130" y="64"/>
                    </a:cubicBezTo>
                    <a:cubicBezTo>
                      <a:pt x="130" y="93"/>
                      <a:pt x="117" y="119"/>
                      <a:pt x="95" y="135"/>
                    </a:cubicBezTo>
                    <a:close/>
                    <a:moveTo>
                      <a:pt x="160" y="80"/>
                    </a:moveTo>
                    <a:cubicBezTo>
                      <a:pt x="160" y="124"/>
                      <a:pt x="124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22" name="Freeform 61"/>
              <p:cNvSpPr/>
              <p:nvPr/>
            </p:nvSpPr>
            <p:spPr bwMode="auto">
              <a:xfrm>
                <a:off x="4830763" y="2232025"/>
                <a:ext cx="1274763" cy="1431925"/>
              </a:xfrm>
              <a:custGeom>
                <a:avLst/>
                <a:gdLst>
                  <a:gd name="T0" fmla="*/ 0 w 339"/>
                  <a:gd name="T1" fmla="*/ 381 h 381"/>
                  <a:gd name="T2" fmla="*/ 0 w 339"/>
                  <a:gd name="T3" fmla="*/ 153 h 381"/>
                  <a:gd name="T4" fmla="*/ 191 w 339"/>
                  <a:gd name="T5" fmla="*/ 0 h 381"/>
                  <a:gd name="T6" fmla="*/ 339 w 339"/>
                  <a:gd name="T7" fmla="*/ 101 h 381"/>
                  <a:gd name="T8" fmla="*/ 277 w 339"/>
                  <a:gd name="T9" fmla="*/ 324 h 381"/>
                  <a:gd name="T10" fmla="*/ 314 w 339"/>
                  <a:gd name="T11" fmla="*/ 381 h 381"/>
                  <a:gd name="T12" fmla="*/ 0 w 339"/>
                  <a:gd name="T13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381">
                    <a:moveTo>
                      <a:pt x="0" y="381"/>
                    </a:moveTo>
                    <a:cubicBezTo>
                      <a:pt x="0" y="381"/>
                      <a:pt x="0" y="307"/>
                      <a:pt x="0" y="153"/>
                    </a:cubicBezTo>
                    <a:cubicBezTo>
                      <a:pt x="0" y="71"/>
                      <a:pt x="98" y="25"/>
                      <a:pt x="191" y="0"/>
                    </a:cubicBezTo>
                    <a:cubicBezTo>
                      <a:pt x="218" y="56"/>
                      <a:pt x="273" y="96"/>
                      <a:pt x="339" y="101"/>
                    </a:cubicBezTo>
                    <a:cubicBezTo>
                      <a:pt x="277" y="324"/>
                      <a:pt x="277" y="324"/>
                      <a:pt x="277" y="324"/>
                    </a:cubicBezTo>
                    <a:cubicBezTo>
                      <a:pt x="314" y="381"/>
                      <a:pt x="314" y="381"/>
                      <a:pt x="314" y="381"/>
                    </a:cubicBez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23" name="Freeform 62"/>
              <p:cNvSpPr/>
              <p:nvPr/>
            </p:nvSpPr>
            <p:spPr bwMode="auto">
              <a:xfrm>
                <a:off x="4162426" y="5434013"/>
                <a:ext cx="519113" cy="585788"/>
              </a:xfrm>
              <a:custGeom>
                <a:avLst/>
                <a:gdLst>
                  <a:gd name="T0" fmla="*/ 138 w 138"/>
                  <a:gd name="T1" fmla="*/ 62 h 156"/>
                  <a:gd name="T2" fmla="*/ 138 w 138"/>
                  <a:gd name="T3" fmla="*/ 156 h 156"/>
                  <a:gd name="T4" fmla="*/ 10 w 138"/>
                  <a:gd name="T5" fmla="*/ 156 h 156"/>
                  <a:gd name="T6" fmla="*/ 25 w 138"/>
                  <a:gd name="T7" fmla="*/ 132 h 156"/>
                  <a:gd name="T8" fmla="*/ 0 w 138"/>
                  <a:gd name="T9" fmla="*/ 41 h 156"/>
                  <a:gd name="T10" fmla="*/ 60 w 138"/>
                  <a:gd name="T11" fmla="*/ 0 h 156"/>
                  <a:gd name="T12" fmla="*/ 138 w 138"/>
                  <a:gd name="T13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62"/>
                    </a:moveTo>
                    <a:cubicBezTo>
                      <a:pt x="138" y="125"/>
                      <a:pt x="138" y="156"/>
                      <a:pt x="138" y="156"/>
                    </a:cubicBezTo>
                    <a:cubicBezTo>
                      <a:pt x="10" y="156"/>
                      <a:pt x="10" y="156"/>
                      <a:pt x="10" y="156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6" y="39"/>
                      <a:pt x="49" y="23"/>
                      <a:pt x="60" y="0"/>
                    </a:cubicBezTo>
                    <a:cubicBezTo>
                      <a:pt x="98" y="10"/>
                      <a:pt x="138" y="29"/>
                      <a:pt x="138" y="62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24" name="Freeform 63"/>
              <p:cNvSpPr>
                <a:spLocks noEditPoints="1"/>
              </p:cNvSpPr>
              <p:nvPr/>
            </p:nvSpPr>
            <p:spPr bwMode="auto">
              <a:xfrm>
                <a:off x="3832226" y="4867275"/>
                <a:ext cx="604838" cy="604838"/>
              </a:xfrm>
              <a:custGeom>
                <a:avLst/>
                <a:gdLst>
                  <a:gd name="T0" fmla="*/ 147 w 161"/>
                  <a:gd name="T1" fmla="*/ 78 h 161"/>
                  <a:gd name="T2" fmla="*/ 126 w 161"/>
                  <a:gd name="T3" fmla="*/ 32 h 161"/>
                  <a:gd name="T4" fmla="*/ 131 w 161"/>
                  <a:gd name="T5" fmla="*/ 64 h 161"/>
                  <a:gd name="T6" fmla="*/ 96 w 161"/>
                  <a:gd name="T7" fmla="*/ 135 h 161"/>
                  <a:gd name="T8" fmla="*/ 147 w 161"/>
                  <a:gd name="T9" fmla="*/ 78 h 161"/>
                  <a:gd name="T10" fmla="*/ 81 w 161"/>
                  <a:gd name="T11" fmla="*/ 0 h 161"/>
                  <a:gd name="T12" fmla="*/ 161 w 161"/>
                  <a:gd name="T13" fmla="*/ 80 h 161"/>
                  <a:gd name="T14" fmla="*/ 81 w 161"/>
                  <a:gd name="T15" fmla="*/ 161 h 161"/>
                  <a:gd name="T16" fmla="*/ 0 w 161"/>
                  <a:gd name="T17" fmla="*/ 80 h 161"/>
                  <a:gd name="T18" fmla="*/ 81 w 161"/>
                  <a:gd name="T1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61">
                    <a:moveTo>
                      <a:pt x="147" y="78"/>
                    </a:moveTo>
                    <a:cubicBezTo>
                      <a:pt x="147" y="59"/>
                      <a:pt x="139" y="43"/>
                      <a:pt x="126" y="32"/>
                    </a:cubicBezTo>
                    <a:cubicBezTo>
                      <a:pt x="129" y="42"/>
                      <a:pt x="131" y="53"/>
                      <a:pt x="131" y="64"/>
                    </a:cubicBezTo>
                    <a:cubicBezTo>
                      <a:pt x="131" y="93"/>
                      <a:pt x="118" y="119"/>
                      <a:pt x="96" y="135"/>
                    </a:cubicBezTo>
                    <a:cubicBezTo>
                      <a:pt x="125" y="132"/>
                      <a:pt x="147" y="107"/>
                      <a:pt x="147" y="78"/>
                    </a:cubicBezTo>
                    <a:close/>
                    <a:moveTo>
                      <a:pt x="81" y="0"/>
                    </a:moveTo>
                    <a:cubicBezTo>
                      <a:pt x="125" y="0"/>
                      <a:pt x="161" y="36"/>
                      <a:pt x="161" y="80"/>
                    </a:cubicBezTo>
                    <a:cubicBezTo>
                      <a:pt x="161" y="125"/>
                      <a:pt x="125" y="161"/>
                      <a:pt x="81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1" y="0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25" name="Freeform 64"/>
              <p:cNvSpPr/>
              <p:nvPr/>
            </p:nvSpPr>
            <p:spPr bwMode="auto">
              <a:xfrm>
                <a:off x="3602038" y="5434013"/>
                <a:ext cx="519113" cy="585788"/>
              </a:xfrm>
              <a:custGeom>
                <a:avLst/>
                <a:gdLst>
                  <a:gd name="T0" fmla="*/ 138 w 138"/>
                  <a:gd name="T1" fmla="*/ 41 h 156"/>
                  <a:gd name="T2" fmla="*/ 113 w 138"/>
                  <a:gd name="T3" fmla="*/ 132 h 156"/>
                  <a:gd name="T4" fmla="*/ 128 w 138"/>
                  <a:gd name="T5" fmla="*/ 156 h 156"/>
                  <a:gd name="T6" fmla="*/ 0 w 138"/>
                  <a:gd name="T7" fmla="*/ 156 h 156"/>
                  <a:gd name="T8" fmla="*/ 0 w 138"/>
                  <a:gd name="T9" fmla="*/ 62 h 156"/>
                  <a:gd name="T10" fmla="*/ 78 w 138"/>
                  <a:gd name="T11" fmla="*/ 0 h 156"/>
                  <a:gd name="T12" fmla="*/ 138 w 138"/>
                  <a:gd name="T13" fmla="*/ 4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41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56"/>
                      <a:pt x="0" y="125"/>
                      <a:pt x="0" y="62"/>
                    </a:cubicBezTo>
                    <a:cubicBezTo>
                      <a:pt x="0" y="29"/>
                      <a:pt x="40" y="10"/>
                      <a:pt x="78" y="0"/>
                    </a:cubicBezTo>
                    <a:cubicBezTo>
                      <a:pt x="89" y="23"/>
                      <a:pt x="112" y="39"/>
                      <a:pt x="138" y="41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497187" y="1340768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研究工作小结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616440" y="2204864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2904472" y="5369441"/>
            <a:ext cx="72827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正在研究认知图网络模型如何进行深入推理，实现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MRC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的可解释性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正在研究探索通过图网络模型解决指代消解问题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16440" y="4937393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研究进展</a:t>
            </a:r>
          </a:p>
        </p:txBody>
      </p:sp>
    </p:spTree>
    <p:extLst>
      <p:ext uri="{BB962C8B-B14F-4D97-AF65-F5344CB8AC3E}">
        <p14:creationId xmlns:p14="http://schemas.microsoft.com/office/powerpoint/2010/main" val="29379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本学期工作总结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497187" y="1340768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项目工作小结</a:t>
            </a:r>
            <a:endParaRPr lang="zh-CN" altLang="en-US" sz="24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529091" y="1196752"/>
            <a:ext cx="824080" cy="824080"/>
            <a:chOff x="4009355" y="908720"/>
            <a:chExt cx="900100" cy="900100"/>
          </a:xfrm>
        </p:grpSpPr>
        <p:grpSp>
          <p:nvGrpSpPr>
            <p:cNvPr id="34" name="组合 33"/>
            <p:cNvGrpSpPr/>
            <p:nvPr/>
          </p:nvGrpSpPr>
          <p:grpSpPr>
            <a:xfrm>
              <a:off x="4009355" y="908720"/>
              <a:ext cx="900100" cy="900100"/>
              <a:chOff x="1705099" y="2564904"/>
              <a:chExt cx="1800200" cy="18002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35" name="KSO_Shape"/>
            <p:cNvSpPr/>
            <p:nvPr/>
          </p:nvSpPr>
          <p:spPr bwMode="auto">
            <a:xfrm>
              <a:off x="4199017" y="1179971"/>
              <a:ext cx="520775" cy="35759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405F8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008A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904472" y="2666236"/>
            <a:ext cx="255069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与答案生成任务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6440" y="2204864"/>
            <a:ext cx="2525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小米阅读理解模型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2904472" y="4653136"/>
            <a:ext cx="462819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实现多文档的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MRC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增加答案验证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深层推理模型，提升模型的可解释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16440" y="4221088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后续工作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36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下学期工作计划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97187" y="13407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405F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工作计划</a:t>
            </a:r>
            <a:endParaRPr lang="zh-CN" altLang="en-US" sz="24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518679" y="1196752"/>
            <a:ext cx="834492" cy="834492"/>
            <a:chOff x="8500277" y="4725144"/>
            <a:chExt cx="834492" cy="834492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0277" y="4725144"/>
              <a:ext cx="834492" cy="834492"/>
              <a:chOff x="1705099" y="2564904"/>
              <a:chExt cx="1800200" cy="180020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8666169" y="4928068"/>
              <a:ext cx="502709" cy="429419"/>
              <a:chOff x="5322888" y="2767013"/>
              <a:chExt cx="1546225" cy="1320801"/>
            </a:xfrm>
            <a:solidFill>
              <a:srgbClr val="0070C0"/>
            </a:solidFill>
          </p:grpSpPr>
          <p:sp>
            <p:nvSpPr>
              <p:cNvPr id="47" name="Rectangle 85"/>
              <p:cNvSpPr>
                <a:spLocks noChangeArrowheads="1"/>
              </p:cNvSpPr>
              <p:nvPr/>
            </p:nvSpPr>
            <p:spPr bwMode="auto">
              <a:xfrm>
                <a:off x="6092825" y="3098801"/>
                <a:ext cx="71438" cy="390526"/>
              </a:xfrm>
              <a:prstGeom prst="rect">
                <a:avLst/>
              </a:pr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48" name="Rectangle 86"/>
              <p:cNvSpPr>
                <a:spLocks noChangeArrowheads="1"/>
              </p:cNvSpPr>
              <p:nvPr/>
            </p:nvSpPr>
            <p:spPr bwMode="auto">
              <a:xfrm>
                <a:off x="5899151" y="4041776"/>
                <a:ext cx="457200" cy="46038"/>
              </a:xfrm>
              <a:prstGeom prst="rect">
                <a:avLst/>
              </a:pr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49" name="Freeform 87"/>
              <p:cNvSpPr>
                <a:spLocks noEditPoints="1"/>
              </p:cNvSpPr>
              <p:nvPr/>
            </p:nvSpPr>
            <p:spPr bwMode="auto">
              <a:xfrm>
                <a:off x="5322888" y="2871788"/>
                <a:ext cx="739775" cy="723900"/>
              </a:xfrm>
              <a:custGeom>
                <a:avLst/>
                <a:gdLst>
                  <a:gd name="T0" fmla="*/ 125 w 196"/>
                  <a:gd name="T1" fmla="*/ 165 h 191"/>
                  <a:gd name="T2" fmla="*/ 125 w 196"/>
                  <a:gd name="T3" fmla="*/ 165 h 191"/>
                  <a:gd name="T4" fmla="*/ 125 w 196"/>
                  <a:gd name="T5" fmla="*/ 163 h 191"/>
                  <a:gd name="T6" fmla="*/ 68 w 196"/>
                  <a:gd name="T7" fmla="*/ 24 h 191"/>
                  <a:gd name="T8" fmla="*/ 68 w 196"/>
                  <a:gd name="T9" fmla="*/ 22 h 191"/>
                  <a:gd name="T10" fmla="*/ 80 w 196"/>
                  <a:gd name="T11" fmla="*/ 17 h 191"/>
                  <a:gd name="T12" fmla="*/ 196 w 196"/>
                  <a:gd name="T13" fmla="*/ 37 h 191"/>
                  <a:gd name="T14" fmla="*/ 196 w 196"/>
                  <a:gd name="T15" fmla="*/ 14 h 191"/>
                  <a:gd name="T16" fmla="*/ 78 w 196"/>
                  <a:gd name="T17" fmla="*/ 8 h 191"/>
                  <a:gd name="T18" fmla="*/ 68 w 196"/>
                  <a:gd name="T19" fmla="*/ 15 h 191"/>
                  <a:gd name="T20" fmla="*/ 68 w 196"/>
                  <a:gd name="T21" fmla="*/ 14 h 191"/>
                  <a:gd name="T22" fmla="*/ 64 w 196"/>
                  <a:gd name="T23" fmla="*/ 11 h 191"/>
                  <a:gd name="T24" fmla="*/ 61 w 196"/>
                  <a:gd name="T25" fmla="*/ 14 h 191"/>
                  <a:gd name="T26" fmla="*/ 55 w 196"/>
                  <a:gd name="T27" fmla="*/ 3 h 191"/>
                  <a:gd name="T28" fmla="*/ 51 w 196"/>
                  <a:gd name="T29" fmla="*/ 3 h 191"/>
                  <a:gd name="T30" fmla="*/ 61 w 196"/>
                  <a:gd name="T31" fmla="*/ 21 h 191"/>
                  <a:gd name="T32" fmla="*/ 61 w 196"/>
                  <a:gd name="T33" fmla="*/ 24 h 191"/>
                  <a:gd name="T34" fmla="*/ 4 w 196"/>
                  <a:gd name="T35" fmla="*/ 163 h 191"/>
                  <a:gd name="T36" fmla="*/ 4 w 196"/>
                  <a:gd name="T37" fmla="*/ 165 h 191"/>
                  <a:gd name="T38" fmla="*/ 4 w 196"/>
                  <a:gd name="T39" fmla="*/ 165 h 191"/>
                  <a:gd name="T40" fmla="*/ 2 w 196"/>
                  <a:gd name="T41" fmla="*/ 168 h 191"/>
                  <a:gd name="T42" fmla="*/ 20 w 196"/>
                  <a:gd name="T43" fmla="*/ 186 h 191"/>
                  <a:gd name="T44" fmla="*/ 65 w 196"/>
                  <a:gd name="T45" fmla="*/ 191 h 191"/>
                  <a:gd name="T46" fmla="*/ 109 w 196"/>
                  <a:gd name="T47" fmla="*/ 186 h 191"/>
                  <a:gd name="T48" fmla="*/ 127 w 196"/>
                  <a:gd name="T49" fmla="*/ 168 h 191"/>
                  <a:gd name="T50" fmla="*/ 125 w 196"/>
                  <a:gd name="T51" fmla="*/ 165 h 191"/>
                  <a:gd name="T52" fmla="*/ 71 w 196"/>
                  <a:gd name="T53" fmla="*/ 165 h 191"/>
                  <a:gd name="T54" fmla="*/ 64 w 196"/>
                  <a:gd name="T55" fmla="*/ 165 h 191"/>
                  <a:gd name="T56" fmla="*/ 58 w 196"/>
                  <a:gd name="T57" fmla="*/ 165 h 191"/>
                  <a:gd name="T58" fmla="*/ 11 w 196"/>
                  <a:gd name="T59" fmla="*/ 165 h 191"/>
                  <a:gd name="T60" fmla="*/ 64 w 196"/>
                  <a:gd name="T61" fmla="*/ 36 h 191"/>
                  <a:gd name="T62" fmla="*/ 64 w 196"/>
                  <a:gd name="T63" fmla="*/ 36 h 191"/>
                  <a:gd name="T64" fmla="*/ 65 w 196"/>
                  <a:gd name="T65" fmla="*/ 36 h 191"/>
                  <a:gd name="T66" fmla="*/ 118 w 196"/>
                  <a:gd name="T67" fmla="*/ 165 h 191"/>
                  <a:gd name="T68" fmla="*/ 71 w 196"/>
                  <a:gd name="T69" fmla="*/ 16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6" h="191">
                    <a:moveTo>
                      <a:pt x="125" y="165"/>
                    </a:moveTo>
                    <a:cubicBezTo>
                      <a:pt x="125" y="165"/>
                      <a:pt x="125" y="165"/>
                      <a:pt x="125" y="165"/>
                    </a:cubicBezTo>
                    <a:cubicBezTo>
                      <a:pt x="125" y="164"/>
                      <a:pt x="125" y="163"/>
                      <a:pt x="125" y="1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6" y="22"/>
                      <a:pt x="80" y="17"/>
                      <a:pt x="80" y="17"/>
                    </a:cubicBezTo>
                    <a:cubicBezTo>
                      <a:pt x="80" y="17"/>
                      <a:pt x="94" y="6"/>
                      <a:pt x="196" y="37"/>
                    </a:cubicBezTo>
                    <a:cubicBezTo>
                      <a:pt x="196" y="14"/>
                      <a:pt x="196" y="14"/>
                      <a:pt x="196" y="14"/>
                    </a:cubicBezTo>
                    <a:cubicBezTo>
                      <a:pt x="172" y="8"/>
                      <a:pt x="127" y="1"/>
                      <a:pt x="78" y="8"/>
                    </a:cubicBezTo>
                    <a:cubicBezTo>
                      <a:pt x="78" y="8"/>
                      <a:pt x="74" y="14"/>
                      <a:pt x="68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2"/>
                      <a:pt x="66" y="11"/>
                      <a:pt x="64" y="11"/>
                    </a:cubicBezTo>
                    <a:cubicBezTo>
                      <a:pt x="62" y="11"/>
                      <a:pt x="61" y="12"/>
                      <a:pt x="61" y="14"/>
                    </a:cubicBezTo>
                    <a:cubicBezTo>
                      <a:pt x="52" y="11"/>
                      <a:pt x="55" y="3"/>
                      <a:pt x="55" y="3"/>
                    </a:cubicBezTo>
                    <a:cubicBezTo>
                      <a:pt x="55" y="3"/>
                      <a:pt x="52" y="0"/>
                      <a:pt x="51" y="3"/>
                    </a:cubicBezTo>
                    <a:cubicBezTo>
                      <a:pt x="50" y="5"/>
                      <a:pt x="49" y="17"/>
                      <a:pt x="61" y="21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4" y="163"/>
                      <a:pt x="4" y="163"/>
                      <a:pt x="4" y="163"/>
                    </a:cubicBezTo>
                    <a:cubicBezTo>
                      <a:pt x="4" y="163"/>
                      <a:pt x="4" y="164"/>
                      <a:pt x="4" y="16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1" y="165"/>
                      <a:pt x="0" y="167"/>
                      <a:pt x="2" y="168"/>
                    </a:cubicBezTo>
                    <a:cubicBezTo>
                      <a:pt x="2" y="168"/>
                      <a:pt x="18" y="184"/>
                      <a:pt x="20" y="186"/>
                    </a:cubicBezTo>
                    <a:cubicBezTo>
                      <a:pt x="20" y="186"/>
                      <a:pt x="25" y="191"/>
                      <a:pt x="65" y="191"/>
                    </a:cubicBezTo>
                    <a:cubicBezTo>
                      <a:pt x="104" y="191"/>
                      <a:pt x="109" y="186"/>
                      <a:pt x="109" y="186"/>
                    </a:cubicBezTo>
                    <a:cubicBezTo>
                      <a:pt x="111" y="184"/>
                      <a:pt x="127" y="168"/>
                      <a:pt x="127" y="168"/>
                    </a:cubicBezTo>
                    <a:cubicBezTo>
                      <a:pt x="129" y="167"/>
                      <a:pt x="128" y="165"/>
                      <a:pt x="125" y="165"/>
                    </a:cubicBezTo>
                    <a:close/>
                    <a:moveTo>
                      <a:pt x="71" y="165"/>
                    </a:moveTo>
                    <a:cubicBezTo>
                      <a:pt x="68" y="165"/>
                      <a:pt x="65" y="165"/>
                      <a:pt x="64" y="165"/>
                    </a:cubicBezTo>
                    <a:cubicBezTo>
                      <a:pt x="64" y="165"/>
                      <a:pt x="61" y="165"/>
                      <a:pt x="58" y="165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118" y="165"/>
                      <a:pt x="118" y="165"/>
                      <a:pt x="118" y="165"/>
                    </a:cubicBezTo>
                    <a:lnTo>
                      <a:pt x="71" y="165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0" name="Freeform 88"/>
              <p:cNvSpPr>
                <a:spLocks noEditPoints="1"/>
              </p:cNvSpPr>
              <p:nvPr/>
            </p:nvSpPr>
            <p:spPr bwMode="auto">
              <a:xfrm>
                <a:off x="6073776" y="2906713"/>
                <a:ext cx="109538" cy="177800"/>
              </a:xfrm>
              <a:custGeom>
                <a:avLst/>
                <a:gdLst>
                  <a:gd name="T0" fmla="*/ 29 w 29"/>
                  <a:gd name="T1" fmla="*/ 0 h 47"/>
                  <a:gd name="T2" fmla="*/ 0 w 29"/>
                  <a:gd name="T3" fmla="*/ 0 h 47"/>
                  <a:gd name="T4" fmla="*/ 0 w 29"/>
                  <a:gd name="T5" fmla="*/ 47 h 47"/>
                  <a:gd name="T6" fmla="*/ 29 w 29"/>
                  <a:gd name="T7" fmla="*/ 47 h 47"/>
                  <a:gd name="T8" fmla="*/ 29 w 29"/>
                  <a:gd name="T9" fmla="*/ 0 h 47"/>
                  <a:gd name="T10" fmla="*/ 14 w 29"/>
                  <a:gd name="T11" fmla="*/ 28 h 47"/>
                  <a:gd name="T12" fmla="*/ 8 w 29"/>
                  <a:gd name="T13" fmla="*/ 21 h 47"/>
                  <a:gd name="T14" fmla="*/ 14 w 29"/>
                  <a:gd name="T15" fmla="*/ 14 h 47"/>
                  <a:gd name="T16" fmla="*/ 21 w 29"/>
                  <a:gd name="T17" fmla="*/ 21 h 47"/>
                  <a:gd name="T18" fmla="*/ 14 w 29"/>
                  <a:gd name="T1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7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9" y="47"/>
                      <a:pt x="29" y="47"/>
                      <a:pt x="29" y="47"/>
                    </a:cubicBezTo>
                    <a:lnTo>
                      <a:pt x="29" y="0"/>
                    </a:lnTo>
                    <a:close/>
                    <a:moveTo>
                      <a:pt x="14" y="28"/>
                    </a:moveTo>
                    <a:cubicBezTo>
                      <a:pt x="11" y="28"/>
                      <a:pt x="8" y="25"/>
                      <a:pt x="8" y="21"/>
                    </a:cubicBezTo>
                    <a:cubicBezTo>
                      <a:pt x="8" y="17"/>
                      <a:pt x="11" y="14"/>
                      <a:pt x="14" y="14"/>
                    </a:cubicBezTo>
                    <a:cubicBezTo>
                      <a:pt x="18" y="14"/>
                      <a:pt x="21" y="17"/>
                      <a:pt x="21" y="21"/>
                    </a:cubicBezTo>
                    <a:cubicBezTo>
                      <a:pt x="21" y="25"/>
                      <a:pt x="18" y="28"/>
                      <a:pt x="14" y="28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1" name="Freeform 89"/>
              <p:cNvSpPr/>
              <p:nvPr/>
            </p:nvSpPr>
            <p:spPr bwMode="auto">
              <a:xfrm>
                <a:off x="5959476" y="3917951"/>
                <a:ext cx="336550" cy="101600"/>
              </a:xfrm>
              <a:custGeom>
                <a:avLst/>
                <a:gdLst>
                  <a:gd name="T0" fmla="*/ 0 w 89"/>
                  <a:gd name="T1" fmla="*/ 27 h 27"/>
                  <a:gd name="T2" fmla="*/ 89 w 89"/>
                  <a:gd name="T3" fmla="*/ 27 h 27"/>
                  <a:gd name="T4" fmla="*/ 89 w 89"/>
                  <a:gd name="T5" fmla="*/ 19 h 27"/>
                  <a:gd name="T6" fmla="*/ 58 w 89"/>
                  <a:gd name="T7" fmla="*/ 0 h 27"/>
                  <a:gd name="T8" fmla="*/ 31 w 89"/>
                  <a:gd name="T9" fmla="*/ 0 h 27"/>
                  <a:gd name="T10" fmla="*/ 0 w 89"/>
                  <a:gd name="T11" fmla="*/ 19 h 27"/>
                  <a:gd name="T12" fmla="*/ 0 w 89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0" y="27"/>
                    </a:moveTo>
                    <a:cubicBezTo>
                      <a:pt x="89" y="27"/>
                      <a:pt x="89" y="27"/>
                      <a:pt x="89" y="27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73" y="12"/>
                      <a:pt x="5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6" y="12"/>
                      <a:pt x="0" y="19"/>
                      <a:pt x="0" y="19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6076951" y="3508376"/>
                <a:ext cx="101599" cy="390526"/>
              </a:xfrm>
              <a:custGeom>
                <a:avLst/>
                <a:gdLst>
                  <a:gd name="T0" fmla="*/ 0 w 27"/>
                  <a:gd name="T1" fmla="*/ 9 h 103"/>
                  <a:gd name="T2" fmla="*/ 0 w 27"/>
                  <a:gd name="T3" fmla="*/ 11 h 103"/>
                  <a:gd name="T4" fmla="*/ 0 w 27"/>
                  <a:gd name="T5" fmla="*/ 11 h 103"/>
                  <a:gd name="T6" fmla="*/ 2 w 27"/>
                  <a:gd name="T7" fmla="*/ 103 h 103"/>
                  <a:gd name="T8" fmla="*/ 25 w 27"/>
                  <a:gd name="T9" fmla="*/ 103 h 103"/>
                  <a:gd name="T10" fmla="*/ 27 w 27"/>
                  <a:gd name="T11" fmla="*/ 11 h 103"/>
                  <a:gd name="T12" fmla="*/ 27 w 27"/>
                  <a:gd name="T13" fmla="*/ 11 h 103"/>
                  <a:gd name="T14" fmla="*/ 27 w 27"/>
                  <a:gd name="T15" fmla="*/ 9 h 103"/>
                  <a:gd name="T16" fmla="*/ 24 w 27"/>
                  <a:gd name="T17" fmla="*/ 0 h 103"/>
                  <a:gd name="T18" fmla="*/ 3 w 27"/>
                  <a:gd name="T19" fmla="*/ 0 h 103"/>
                  <a:gd name="T20" fmla="*/ 0 w 27"/>
                  <a:gd name="T21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03">
                    <a:moveTo>
                      <a:pt x="0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5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3" name="Freeform 91"/>
              <p:cNvSpPr/>
              <p:nvPr/>
            </p:nvSpPr>
            <p:spPr bwMode="auto">
              <a:xfrm>
                <a:off x="6076951" y="2767013"/>
                <a:ext cx="98425" cy="120650"/>
              </a:xfrm>
              <a:custGeom>
                <a:avLst/>
                <a:gdLst>
                  <a:gd name="T0" fmla="*/ 5 w 26"/>
                  <a:gd name="T1" fmla="*/ 32 h 32"/>
                  <a:gd name="T2" fmla="*/ 12 w 26"/>
                  <a:gd name="T3" fmla="*/ 32 h 32"/>
                  <a:gd name="T4" fmla="*/ 13 w 26"/>
                  <a:gd name="T5" fmla="*/ 32 h 32"/>
                  <a:gd name="T6" fmla="*/ 21 w 26"/>
                  <a:gd name="T7" fmla="*/ 32 h 32"/>
                  <a:gd name="T8" fmla="*/ 26 w 26"/>
                  <a:gd name="T9" fmla="*/ 10 h 32"/>
                  <a:gd name="T10" fmla="*/ 26 w 26"/>
                  <a:gd name="T11" fmla="*/ 4 h 32"/>
                  <a:gd name="T12" fmla="*/ 26 w 26"/>
                  <a:gd name="T13" fmla="*/ 4 h 32"/>
                  <a:gd name="T14" fmla="*/ 19 w 26"/>
                  <a:gd name="T15" fmla="*/ 0 h 32"/>
                  <a:gd name="T16" fmla="*/ 13 w 26"/>
                  <a:gd name="T17" fmla="*/ 0 h 32"/>
                  <a:gd name="T18" fmla="*/ 12 w 26"/>
                  <a:gd name="T19" fmla="*/ 0 h 32"/>
                  <a:gd name="T20" fmla="*/ 7 w 26"/>
                  <a:gd name="T21" fmla="*/ 0 h 32"/>
                  <a:gd name="T22" fmla="*/ 0 w 26"/>
                  <a:gd name="T23" fmla="*/ 4 h 32"/>
                  <a:gd name="T24" fmla="*/ 0 w 26"/>
                  <a:gd name="T25" fmla="*/ 4 h 32"/>
                  <a:gd name="T26" fmla="*/ 0 w 26"/>
                  <a:gd name="T27" fmla="*/ 10 h 32"/>
                  <a:gd name="T28" fmla="*/ 5 w 26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2">
                    <a:moveTo>
                      <a:pt x="5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13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3"/>
                      <a:pt x="5" y="32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4" name="Freeform 92"/>
              <p:cNvSpPr/>
              <p:nvPr/>
            </p:nvSpPr>
            <p:spPr bwMode="auto">
              <a:xfrm>
                <a:off x="6556376" y="3538538"/>
                <a:ext cx="142875" cy="30163"/>
              </a:xfrm>
              <a:custGeom>
                <a:avLst/>
                <a:gdLst>
                  <a:gd name="T0" fmla="*/ 35 w 38"/>
                  <a:gd name="T1" fmla="*/ 8 h 8"/>
                  <a:gd name="T2" fmla="*/ 38 w 38"/>
                  <a:gd name="T3" fmla="*/ 4 h 8"/>
                  <a:gd name="T4" fmla="*/ 35 w 38"/>
                  <a:gd name="T5" fmla="*/ 0 h 8"/>
                  <a:gd name="T6" fmla="*/ 4 w 38"/>
                  <a:gd name="T7" fmla="*/ 0 h 8"/>
                  <a:gd name="T8" fmla="*/ 0 w 38"/>
                  <a:gd name="T9" fmla="*/ 4 h 8"/>
                  <a:gd name="T10" fmla="*/ 4 w 38"/>
                  <a:gd name="T11" fmla="*/ 8 h 8"/>
                  <a:gd name="T12" fmla="*/ 35 w 3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8">
                    <a:moveTo>
                      <a:pt x="35" y="8"/>
                    </a:moveTo>
                    <a:cubicBezTo>
                      <a:pt x="36" y="8"/>
                      <a:pt x="38" y="6"/>
                      <a:pt x="38" y="4"/>
                    </a:cubicBezTo>
                    <a:cubicBezTo>
                      <a:pt x="38" y="2"/>
                      <a:pt x="36" y="0"/>
                      <a:pt x="3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lnTo>
                      <a:pt x="35" y="8"/>
                    </a:ln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5" name="Freeform 93"/>
              <p:cNvSpPr/>
              <p:nvPr/>
            </p:nvSpPr>
            <p:spPr bwMode="auto">
              <a:xfrm>
                <a:off x="6503988" y="3417888"/>
                <a:ext cx="260350" cy="106363"/>
              </a:xfrm>
              <a:custGeom>
                <a:avLst/>
                <a:gdLst>
                  <a:gd name="T0" fmla="*/ 40 w 69"/>
                  <a:gd name="T1" fmla="*/ 18 h 28"/>
                  <a:gd name="T2" fmla="*/ 44 w 69"/>
                  <a:gd name="T3" fmla="*/ 3 h 28"/>
                  <a:gd name="T4" fmla="*/ 33 w 69"/>
                  <a:gd name="T5" fmla="*/ 0 h 28"/>
                  <a:gd name="T6" fmla="*/ 23 w 69"/>
                  <a:gd name="T7" fmla="*/ 3 h 28"/>
                  <a:gd name="T8" fmla="*/ 27 w 69"/>
                  <a:gd name="T9" fmla="*/ 18 h 28"/>
                  <a:gd name="T10" fmla="*/ 18 w 69"/>
                  <a:gd name="T11" fmla="*/ 5 h 28"/>
                  <a:gd name="T12" fmla="*/ 7 w 69"/>
                  <a:gd name="T13" fmla="*/ 7 h 28"/>
                  <a:gd name="T14" fmla="*/ 16 w 69"/>
                  <a:gd name="T15" fmla="*/ 28 h 28"/>
                  <a:gd name="T16" fmla="*/ 33 w 69"/>
                  <a:gd name="T17" fmla="*/ 28 h 28"/>
                  <a:gd name="T18" fmla="*/ 34 w 69"/>
                  <a:gd name="T19" fmla="*/ 28 h 28"/>
                  <a:gd name="T20" fmla="*/ 51 w 69"/>
                  <a:gd name="T21" fmla="*/ 28 h 28"/>
                  <a:gd name="T22" fmla="*/ 59 w 69"/>
                  <a:gd name="T23" fmla="*/ 7 h 28"/>
                  <a:gd name="T24" fmla="*/ 49 w 69"/>
                  <a:gd name="T25" fmla="*/ 5 h 28"/>
                  <a:gd name="T26" fmla="*/ 40 w 69"/>
                  <a:gd name="T2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28">
                    <a:moveTo>
                      <a:pt x="40" y="18"/>
                    </a:moveTo>
                    <a:cubicBezTo>
                      <a:pt x="40" y="15"/>
                      <a:pt x="46" y="6"/>
                      <a:pt x="44" y="3"/>
                    </a:cubicBezTo>
                    <a:cubicBezTo>
                      <a:pt x="42" y="0"/>
                      <a:pt x="35" y="0"/>
                      <a:pt x="33" y="0"/>
                    </a:cubicBezTo>
                    <a:cubicBezTo>
                      <a:pt x="32" y="0"/>
                      <a:pt x="24" y="0"/>
                      <a:pt x="23" y="3"/>
                    </a:cubicBezTo>
                    <a:cubicBezTo>
                      <a:pt x="21" y="6"/>
                      <a:pt x="27" y="15"/>
                      <a:pt x="27" y="18"/>
                    </a:cubicBezTo>
                    <a:cubicBezTo>
                      <a:pt x="22" y="17"/>
                      <a:pt x="20" y="7"/>
                      <a:pt x="18" y="5"/>
                    </a:cubicBezTo>
                    <a:cubicBezTo>
                      <a:pt x="16" y="3"/>
                      <a:pt x="10" y="5"/>
                      <a:pt x="7" y="7"/>
                    </a:cubicBezTo>
                    <a:cubicBezTo>
                      <a:pt x="0" y="16"/>
                      <a:pt x="11" y="10"/>
                      <a:pt x="1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6" y="10"/>
                      <a:pt x="69" y="12"/>
                      <a:pt x="59" y="7"/>
                    </a:cubicBezTo>
                    <a:cubicBezTo>
                      <a:pt x="57" y="6"/>
                      <a:pt x="51" y="3"/>
                      <a:pt x="49" y="5"/>
                    </a:cubicBezTo>
                    <a:cubicBezTo>
                      <a:pt x="47" y="7"/>
                      <a:pt x="45" y="17"/>
                      <a:pt x="40" y="18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6" name="Freeform 94"/>
              <p:cNvSpPr>
                <a:spLocks noEditPoints="1"/>
              </p:cNvSpPr>
              <p:nvPr/>
            </p:nvSpPr>
            <p:spPr bwMode="auto">
              <a:xfrm>
                <a:off x="6432551" y="3579814"/>
                <a:ext cx="395288" cy="250824"/>
              </a:xfrm>
              <a:custGeom>
                <a:avLst/>
                <a:gdLst>
                  <a:gd name="T0" fmla="*/ 0 w 105"/>
                  <a:gd name="T1" fmla="*/ 66 h 66"/>
                  <a:gd name="T2" fmla="*/ 44 w 105"/>
                  <a:gd name="T3" fmla="*/ 66 h 66"/>
                  <a:gd name="T4" fmla="*/ 52 w 105"/>
                  <a:gd name="T5" fmla="*/ 66 h 66"/>
                  <a:gd name="T6" fmla="*/ 60 w 105"/>
                  <a:gd name="T7" fmla="*/ 66 h 66"/>
                  <a:gd name="T8" fmla="*/ 104 w 105"/>
                  <a:gd name="T9" fmla="*/ 66 h 66"/>
                  <a:gd name="T10" fmla="*/ 104 w 105"/>
                  <a:gd name="T11" fmla="*/ 62 h 66"/>
                  <a:gd name="T12" fmla="*/ 70 w 105"/>
                  <a:gd name="T13" fmla="*/ 0 h 66"/>
                  <a:gd name="T14" fmla="*/ 53 w 105"/>
                  <a:gd name="T15" fmla="*/ 0 h 66"/>
                  <a:gd name="T16" fmla="*/ 51 w 105"/>
                  <a:gd name="T17" fmla="*/ 0 h 66"/>
                  <a:gd name="T18" fmla="*/ 34 w 105"/>
                  <a:gd name="T19" fmla="*/ 0 h 66"/>
                  <a:gd name="T20" fmla="*/ 0 w 105"/>
                  <a:gd name="T21" fmla="*/ 62 h 66"/>
                  <a:gd name="T22" fmla="*/ 0 w 105"/>
                  <a:gd name="T23" fmla="*/ 66 h 66"/>
                  <a:gd name="T24" fmla="*/ 60 w 105"/>
                  <a:gd name="T25" fmla="*/ 44 h 66"/>
                  <a:gd name="T26" fmla="*/ 56 w 105"/>
                  <a:gd name="T27" fmla="*/ 41 h 66"/>
                  <a:gd name="T28" fmla="*/ 54 w 105"/>
                  <a:gd name="T29" fmla="*/ 41 h 66"/>
                  <a:gd name="T30" fmla="*/ 40 w 105"/>
                  <a:gd name="T31" fmla="*/ 35 h 66"/>
                  <a:gd name="T32" fmla="*/ 35 w 105"/>
                  <a:gd name="T33" fmla="*/ 30 h 66"/>
                  <a:gd name="T34" fmla="*/ 38 w 105"/>
                  <a:gd name="T35" fmla="*/ 17 h 66"/>
                  <a:gd name="T36" fmla="*/ 47 w 105"/>
                  <a:gd name="T37" fmla="*/ 13 h 66"/>
                  <a:gd name="T38" fmla="*/ 47 w 105"/>
                  <a:gd name="T39" fmla="*/ 9 h 66"/>
                  <a:gd name="T40" fmla="*/ 49 w 105"/>
                  <a:gd name="T41" fmla="*/ 8 h 66"/>
                  <a:gd name="T42" fmla="*/ 54 w 105"/>
                  <a:gd name="T43" fmla="*/ 8 h 66"/>
                  <a:gd name="T44" fmla="*/ 55 w 105"/>
                  <a:gd name="T45" fmla="*/ 9 h 66"/>
                  <a:gd name="T46" fmla="*/ 55 w 105"/>
                  <a:gd name="T47" fmla="*/ 13 h 66"/>
                  <a:gd name="T48" fmla="*/ 58 w 105"/>
                  <a:gd name="T49" fmla="*/ 13 h 66"/>
                  <a:gd name="T50" fmla="*/ 69 w 105"/>
                  <a:gd name="T51" fmla="*/ 19 h 66"/>
                  <a:gd name="T52" fmla="*/ 68 w 105"/>
                  <a:gd name="T53" fmla="*/ 22 h 66"/>
                  <a:gd name="T54" fmla="*/ 64 w 105"/>
                  <a:gd name="T55" fmla="*/ 25 h 66"/>
                  <a:gd name="T56" fmla="*/ 61 w 105"/>
                  <a:gd name="T57" fmla="*/ 24 h 66"/>
                  <a:gd name="T58" fmla="*/ 61 w 105"/>
                  <a:gd name="T59" fmla="*/ 23 h 66"/>
                  <a:gd name="T60" fmla="*/ 61 w 105"/>
                  <a:gd name="T61" fmla="*/ 23 h 66"/>
                  <a:gd name="T62" fmla="*/ 60 w 105"/>
                  <a:gd name="T63" fmla="*/ 23 h 66"/>
                  <a:gd name="T64" fmla="*/ 56 w 105"/>
                  <a:gd name="T65" fmla="*/ 20 h 66"/>
                  <a:gd name="T66" fmla="*/ 51 w 105"/>
                  <a:gd name="T67" fmla="*/ 20 h 66"/>
                  <a:gd name="T68" fmla="*/ 45 w 105"/>
                  <a:gd name="T69" fmla="*/ 22 h 66"/>
                  <a:gd name="T70" fmla="*/ 44 w 105"/>
                  <a:gd name="T71" fmla="*/ 27 h 66"/>
                  <a:gd name="T72" fmla="*/ 48 w 105"/>
                  <a:gd name="T73" fmla="*/ 30 h 66"/>
                  <a:gd name="T74" fmla="*/ 48 w 105"/>
                  <a:gd name="T75" fmla="*/ 30 h 66"/>
                  <a:gd name="T76" fmla="*/ 54 w 105"/>
                  <a:gd name="T77" fmla="*/ 32 h 66"/>
                  <a:gd name="T78" fmla="*/ 55 w 105"/>
                  <a:gd name="T79" fmla="*/ 32 h 66"/>
                  <a:gd name="T80" fmla="*/ 70 w 105"/>
                  <a:gd name="T81" fmla="*/ 42 h 66"/>
                  <a:gd name="T82" fmla="*/ 66 w 105"/>
                  <a:gd name="T83" fmla="*/ 54 h 66"/>
                  <a:gd name="T84" fmla="*/ 55 w 105"/>
                  <a:gd name="T85" fmla="*/ 58 h 66"/>
                  <a:gd name="T86" fmla="*/ 55 w 105"/>
                  <a:gd name="T87" fmla="*/ 62 h 66"/>
                  <a:gd name="T88" fmla="*/ 54 w 105"/>
                  <a:gd name="T89" fmla="*/ 63 h 66"/>
                  <a:gd name="T90" fmla="*/ 49 w 105"/>
                  <a:gd name="T91" fmla="*/ 63 h 66"/>
                  <a:gd name="T92" fmla="*/ 47 w 105"/>
                  <a:gd name="T93" fmla="*/ 62 h 66"/>
                  <a:gd name="T94" fmla="*/ 47 w 105"/>
                  <a:gd name="T95" fmla="*/ 57 h 66"/>
                  <a:gd name="T96" fmla="*/ 33 w 105"/>
                  <a:gd name="T97" fmla="*/ 51 h 66"/>
                  <a:gd name="T98" fmla="*/ 33 w 105"/>
                  <a:gd name="T99" fmla="*/ 48 h 66"/>
                  <a:gd name="T100" fmla="*/ 38 w 105"/>
                  <a:gd name="T101" fmla="*/ 45 h 66"/>
                  <a:gd name="T102" fmla="*/ 41 w 105"/>
                  <a:gd name="T103" fmla="*/ 46 h 66"/>
                  <a:gd name="T104" fmla="*/ 41 w 105"/>
                  <a:gd name="T105" fmla="*/ 47 h 66"/>
                  <a:gd name="T106" fmla="*/ 41 w 105"/>
                  <a:gd name="T107" fmla="*/ 47 h 66"/>
                  <a:gd name="T108" fmla="*/ 41 w 105"/>
                  <a:gd name="T109" fmla="*/ 47 h 66"/>
                  <a:gd name="T110" fmla="*/ 42 w 105"/>
                  <a:gd name="T111" fmla="*/ 47 h 66"/>
                  <a:gd name="T112" fmla="*/ 46 w 105"/>
                  <a:gd name="T113" fmla="*/ 49 h 66"/>
                  <a:gd name="T114" fmla="*/ 53 w 105"/>
                  <a:gd name="T115" fmla="*/ 51 h 66"/>
                  <a:gd name="T116" fmla="*/ 59 w 105"/>
                  <a:gd name="T117" fmla="*/ 49 h 66"/>
                  <a:gd name="T118" fmla="*/ 60 w 105"/>
                  <a:gd name="T11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5" h="66">
                    <a:moveTo>
                      <a:pt x="0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8" y="66"/>
                      <a:pt x="51" y="66"/>
                      <a:pt x="52" y="66"/>
                    </a:cubicBezTo>
                    <a:cubicBezTo>
                      <a:pt x="53" y="66"/>
                      <a:pt x="57" y="66"/>
                      <a:pt x="60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5"/>
                      <a:pt x="104" y="63"/>
                      <a:pt x="104" y="62"/>
                    </a:cubicBezTo>
                    <a:cubicBezTo>
                      <a:pt x="105" y="27"/>
                      <a:pt x="75" y="12"/>
                      <a:pt x="7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12"/>
                      <a:pt x="0" y="27"/>
                      <a:pt x="0" y="62"/>
                    </a:cubicBezTo>
                    <a:cubicBezTo>
                      <a:pt x="0" y="63"/>
                      <a:pt x="0" y="65"/>
                      <a:pt x="0" y="66"/>
                    </a:cubicBezTo>
                    <a:close/>
                    <a:moveTo>
                      <a:pt x="60" y="44"/>
                    </a:moveTo>
                    <a:cubicBezTo>
                      <a:pt x="59" y="43"/>
                      <a:pt x="58" y="42"/>
                      <a:pt x="56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0" y="39"/>
                      <a:pt x="42" y="36"/>
                      <a:pt x="40" y="35"/>
                    </a:cubicBezTo>
                    <a:cubicBezTo>
                      <a:pt x="38" y="34"/>
                      <a:pt x="36" y="32"/>
                      <a:pt x="35" y="30"/>
                    </a:cubicBezTo>
                    <a:cubicBezTo>
                      <a:pt x="32" y="26"/>
                      <a:pt x="33" y="20"/>
                      <a:pt x="38" y="17"/>
                    </a:cubicBezTo>
                    <a:cubicBezTo>
                      <a:pt x="40" y="15"/>
                      <a:pt x="43" y="13"/>
                      <a:pt x="47" y="13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8" y="8"/>
                      <a:pt x="49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5" y="8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6" y="13"/>
                      <a:pt x="57" y="13"/>
                      <a:pt x="58" y="13"/>
                    </a:cubicBezTo>
                    <a:cubicBezTo>
                      <a:pt x="62" y="14"/>
                      <a:pt x="66" y="16"/>
                      <a:pt x="69" y="19"/>
                    </a:cubicBezTo>
                    <a:cubicBezTo>
                      <a:pt x="69" y="20"/>
                      <a:pt x="69" y="21"/>
                      <a:pt x="68" y="22"/>
                    </a:cubicBezTo>
                    <a:cubicBezTo>
                      <a:pt x="68" y="24"/>
                      <a:pt x="66" y="25"/>
                      <a:pt x="64" y="25"/>
                    </a:cubicBezTo>
                    <a:cubicBezTo>
                      <a:pt x="63" y="25"/>
                      <a:pt x="62" y="25"/>
                      <a:pt x="61" y="24"/>
                    </a:cubicBezTo>
                    <a:cubicBezTo>
                      <a:pt x="61" y="24"/>
                      <a:pt x="61" y="24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3"/>
                      <a:pt x="60" y="23"/>
                      <a:pt x="60" y="23"/>
                    </a:cubicBezTo>
                    <a:cubicBezTo>
                      <a:pt x="59" y="22"/>
                      <a:pt x="57" y="21"/>
                      <a:pt x="56" y="20"/>
                    </a:cubicBezTo>
                    <a:cubicBezTo>
                      <a:pt x="54" y="20"/>
                      <a:pt x="53" y="20"/>
                      <a:pt x="51" y="20"/>
                    </a:cubicBezTo>
                    <a:cubicBezTo>
                      <a:pt x="49" y="20"/>
                      <a:pt x="47" y="20"/>
                      <a:pt x="45" y="22"/>
                    </a:cubicBezTo>
                    <a:cubicBezTo>
                      <a:pt x="43" y="23"/>
                      <a:pt x="43" y="25"/>
                      <a:pt x="44" y="27"/>
                    </a:cubicBezTo>
                    <a:cubicBezTo>
                      <a:pt x="45" y="28"/>
                      <a:pt x="46" y="29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0"/>
                      <a:pt x="52" y="31"/>
                      <a:pt x="54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60" y="34"/>
                      <a:pt x="68" y="37"/>
                      <a:pt x="70" y="42"/>
                    </a:cubicBezTo>
                    <a:cubicBezTo>
                      <a:pt x="72" y="46"/>
                      <a:pt x="70" y="51"/>
                      <a:pt x="66" y="54"/>
                    </a:cubicBezTo>
                    <a:cubicBezTo>
                      <a:pt x="63" y="56"/>
                      <a:pt x="59" y="57"/>
                      <a:pt x="55" y="58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4" y="63"/>
                      <a:pt x="54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7" y="62"/>
                      <a:pt x="47" y="62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2" y="57"/>
                      <a:pt x="36" y="55"/>
                      <a:pt x="33" y="51"/>
                    </a:cubicBezTo>
                    <a:cubicBezTo>
                      <a:pt x="33" y="50"/>
                      <a:pt x="33" y="49"/>
                      <a:pt x="33" y="48"/>
                    </a:cubicBezTo>
                    <a:cubicBezTo>
                      <a:pt x="34" y="46"/>
                      <a:pt x="36" y="45"/>
                      <a:pt x="38" y="45"/>
                    </a:cubicBezTo>
                    <a:cubicBezTo>
                      <a:pt x="39" y="45"/>
                      <a:pt x="40" y="46"/>
                      <a:pt x="41" y="46"/>
                    </a:cubicBezTo>
                    <a:cubicBezTo>
                      <a:pt x="41" y="46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2" y="47"/>
                    </a:cubicBezTo>
                    <a:cubicBezTo>
                      <a:pt x="43" y="48"/>
                      <a:pt x="45" y="49"/>
                      <a:pt x="46" y="49"/>
                    </a:cubicBezTo>
                    <a:cubicBezTo>
                      <a:pt x="48" y="50"/>
                      <a:pt x="51" y="51"/>
                      <a:pt x="53" y="51"/>
                    </a:cubicBezTo>
                    <a:cubicBezTo>
                      <a:pt x="55" y="51"/>
                      <a:pt x="57" y="50"/>
                      <a:pt x="59" y="49"/>
                    </a:cubicBezTo>
                    <a:cubicBezTo>
                      <a:pt x="60" y="48"/>
                      <a:pt x="61" y="46"/>
                      <a:pt x="60" y="44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7" name="Freeform 95"/>
              <p:cNvSpPr/>
              <p:nvPr/>
            </p:nvSpPr>
            <p:spPr bwMode="auto">
              <a:xfrm>
                <a:off x="6386513" y="3841751"/>
                <a:ext cx="482600" cy="101600"/>
              </a:xfrm>
              <a:custGeom>
                <a:avLst/>
                <a:gdLst>
                  <a:gd name="T0" fmla="*/ 125 w 128"/>
                  <a:gd name="T1" fmla="*/ 0 h 27"/>
                  <a:gd name="T2" fmla="*/ 70 w 128"/>
                  <a:gd name="T3" fmla="*/ 0 h 27"/>
                  <a:gd name="T4" fmla="*/ 64 w 128"/>
                  <a:gd name="T5" fmla="*/ 0 h 27"/>
                  <a:gd name="T6" fmla="*/ 58 w 128"/>
                  <a:gd name="T7" fmla="*/ 0 h 27"/>
                  <a:gd name="T8" fmla="*/ 3 w 128"/>
                  <a:gd name="T9" fmla="*/ 0 h 27"/>
                  <a:gd name="T10" fmla="*/ 2 w 128"/>
                  <a:gd name="T11" fmla="*/ 4 h 27"/>
                  <a:gd name="T12" fmla="*/ 19 w 128"/>
                  <a:gd name="T13" fmla="*/ 21 h 27"/>
                  <a:gd name="T14" fmla="*/ 64 w 128"/>
                  <a:gd name="T15" fmla="*/ 27 h 27"/>
                  <a:gd name="T16" fmla="*/ 109 w 128"/>
                  <a:gd name="T17" fmla="*/ 21 h 27"/>
                  <a:gd name="T18" fmla="*/ 126 w 128"/>
                  <a:gd name="T19" fmla="*/ 4 h 27"/>
                  <a:gd name="T20" fmla="*/ 125 w 12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27">
                    <a:moveTo>
                      <a:pt x="125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68" y="0"/>
                      <a:pt x="65" y="0"/>
                      <a:pt x="64" y="0"/>
                    </a:cubicBezTo>
                    <a:cubicBezTo>
                      <a:pt x="63" y="0"/>
                      <a:pt x="61" y="0"/>
                      <a:pt x="5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2" y="4"/>
                    </a:cubicBezTo>
                    <a:cubicBezTo>
                      <a:pt x="2" y="4"/>
                      <a:pt x="17" y="19"/>
                      <a:pt x="19" y="21"/>
                    </a:cubicBezTo>
                    <a:cubicBezTo>
                      <a:pt x="19" y="21"/>
                      <a:pt x="24" y="27"/>
                      <a:pt x="64" y="27"/>
                    </a:cubicBezTo>
                    <a:cubicBezTo>
                      <a:pt x="103" y="27"/>
                      <a:pt x="109" y="21"/>
                      <a:pt x="109" y="21"/>
                    </a:cubicBezTo>
                    <a:cubicBezTo>
                      <a:pt x="111" y="19"/>
                      <a:pt x="126" y="4"/>
                      <a:pt x="126" y="4"/>
                    </a:cubicBezTo>
                    <a:cubicBezTo>
                      <a:pt x="128" y="2"/>
                      <a:pt x="127" y="0"/>
                      <a:pt x="125" y="0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8" name="Freeform 96"/>
              <p:cNvSpPr/>
              <p:nvPr/>
            </p:nvSpPr>
            <p:spPr bwMode="auto">
              <a:xfrm>
                <a:off x="6194426" y="2967038"/>
                <a:ext cx="498475" cy="458788"/>
              </a:xfrm>
              <a:custGeom>
                <a:avLst/>
                <a:gdLst>
                  <a:gd name="T0" fmla="*/ 99 w 132"/>
                  <a:gd name="T1" fmla="*/ 72 h 121"/>
                  <a:gd name="T2" fmla="*/ 110 w 132"/>
                  <a:gd name="T3" fmla="*/ 86 h 121"/>
                  <a:gd name="T4" fmla="*/ 111 w 132"/>
                  <a:gd name="T5" fmla="*/ 87 h 121"/>
                  <a:gd name="T6" fmla="*/ 111 w 132"/>
                  <a:gd name="T7" fmla="*/ 90 h 121"/>
                  <a:gd name="T8" fmla="*/ 99 w 132"/>
                  <a:gd name="T9" fmla="*/ 120 h 121"/>
                  <a:gd name="T10" fmla="*/ 100 w 132"/>
                  <a:gd name="T11" fmla="*/ 120 h 121"/>
                  <a:gd name="T12" fmla="*/ 101 w 132"/>
                  <a:gd name="T13" fmla="*/ 121 h 121"/>
                  <a:gd name="T14" fmla="*/ 102 w 132"/>
                  <a:gd name="T15" fmla="*/ 120 h 121"/>
                  <a:gd name="T16" fmla="*/ 108 w 132"/>
                  <a:gd name="T17" fmla="*/ 117 h 121"/>
                  <a:gd name="T18" fmla="*/ 114 w 132"/>
                  <a:gd name="T19" fmla="*/ 102 h 121"/>
                  <a:gd name="T20" fmla="*/ 115 w 132"/>
                  <a:gd name="T21" fmla="*/ 102 h 121"/>
                  <a:gd name="T22" fmla="*/ 116 w 132"/>
                  <a:gd name="T23" fmla="*/ 102 h 121"/>
                  <a:gd name="T24" fmla="*/ 121 w 132"/>
                  <a:gd name="T25" fmla="*/ 114 h 121"/>
                  <a:gd name="T26" fmla="*/ 123 w 132"/>
                  <a:gd name="T27" fmla="*/ 117 h 121"/>
                  <a:gd name="T28" fmla="*/ 128 w 132"/>
                  <a:gd name="T29" fmla="*/ 120 h 121"/>
                  <a:gd name="T30" fmla="*/ 130 w 132"/>
                  <a:gd name="T31" fmla="*/ 121 h 121"/>
                  <a:gd name="T32" fmla="*/ 131 w 132"/>
                  <a:gd name="T33" fmla="*/ 121 h 121"/>
                  <a:gd name="T34" fmla="*/ 132 w 132"/>
                  <a:gd name="T35" fmla="*/ 120 h 121"/>
                  <a:gd name="T36" fmla="*/ 128 w 132"/>
                  <a:gd name="T37" fmla="*/ 111 h 121"/>
                  <a:gd name="T38" fmla="*/ 119 w 132"/>
                  <a:gd name="T39" fmla="*/ 90 h 121"/>
                  <a:gd name="T40" fmla="*/ 119 w 132"/>
                  <a:gd name="T41" fmla="*/ 88 h 121"/>
                  <a:gd name="T42" fmla="*/ 131 w 132"/>
                  <a:gd name="T43" fmla="*/ 78 h 121"/>
                  <a:gd name="T44" fmla="*/ 128 w 132"/>
                  <a:gd name="T45" fmla="*/ 76 h 121"/>
                  <a:gd name="T46" fmla="*/ 119 w 132"/>
                  <a:gd name="T47" fmla="*/ 82 h 121"/>
                  <a:gd name="T48" fmla="*/ 119 w 132"/>
                  <a:gd name="T49" fmla="*/ 81 h 121"/>
                  <a:gd name="T50" fmla="*/ 115 w 132"/>
                  <a:gd name="T51" fmla="*/ 77 h 121"/>
                  <a:gd name="T52" fmla="*/ 112 w 132"/>
                  <a:gd name="T53" fmla="*/ 80 h 121"/>
                  <a:gd name="T54" fmla="*/ 106 w 132"/>
                  <a:gd name="T55" fmla="*/ 66 h 121"/>
                  <a:gd name="T56" fmla="*/ 0 w 132"/>
                  <a:gd name="T57" fmla="*/ 0 h 121"/>
                  <a:gd name="T58" fmla="*/ 0 w 132"/>
                  <a:gd name="T59" fmla="*/ 23 h 121"/>
                  <a:gd name="T60" fmla="*/ 99 w 132"/>
                  <a:gd name="T61" fmla="*/ 7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121">
                    <a:moveTo>
                      <a:pt x="99" y="72"/>
                    </a:moveTo>
                    <a:cubicBezTo>
                      <a:pt x="99" y="72"/>
                      <a:pt x="100" y="81"/>
                      <a:pt x="110" y="86"/>
                    </a:cubicBezTo>
                    <a:cubicBezTo>
                      <a:pt x="110" y="86"/>
                      <a:pt x="111" y="86"/>
                      <a:pt x="111" y="87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07" y="100"/>
                      <a:pt x="103" y="110"/>
                      <a:pt x="99" y="120"/>
                    </a:cubicBezTo>
                    <a:cubicBezTo>
                      <a:pt x="99" y="120"/>
                      <a:pt x="100" y="120"/>
                      <a:pt x="100" y="120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01" y="121"/>
                      <a:pt x="102" y="120"/>
                      <a:pt x="102" y="120"/>
                    </a:cubicBezTo>
                    <a:cubicBezTo>
                      <a:pt x="103" y="119"/>
                      <a:pt x="104" y="117"/>
                      <a:pt x="108" y="117"/>
                    </a:cubicBezTo>
                    <a:cubicBezTo>
                      <a:pt x="110" y="112"/>
                      <a:pt x="112" y="107"/>
                      <a:pt x="114" y="102"/>
                    </a:cubicBezTo>
                    <a:cubicBezTo>
                      <a:pt x="114" y="102"/>
                      <a:pt x="115" y="102"/>
                      <a:pt x="115" y="102"/>
                    </a:cubicBezTo>
                    <a:cubicBezTo>
                      <a:pt x="115" y="102"/>
                      <a:pt x="116" y="102"/>
                      <a:pt x="116" y="102"/>
                    </a:cubicBezTo>
                    <a:cubicBezTo>
                      <a:pt x="118" y="106"/>
                      <a:pt x="120" y="110"/>
                      <a:pt x="121" y="114"/>
                    </a:cubicBezTo>
                    <a:cubicBezTo>
                      <a:pt x="122" y="115"/>
                      <a:pt x="122" y="116"/>
                      <a:pt x="123" y="117"/>
                    </a:cubicBezTo>
                    <a:cubicBezTo>
                      <a:pt x="127" y="117"/>
                      <a:pt x="128" y="119"/>
                      <a:pt x="128" y="120"/>
                    </a:cubicBezTo>
                    <a:cubicBezTo>
                      <a:pt x="129" y="120"/>
                      <a:pt x="129" y="121"/>
                      <a:pt x="130" y="121"/>
                    </a:cubicBezTo>
                    <a:cubicBezTo>
                      <a:pt x="130" y="121"/>
                      <a:pt x="130" y="121"/>
                      <a:pt x="131" y="121"/>
                    </a:cubicBezTo>
                    <a:cubicBezTo>
                      <a:pt x="131" y="120"/>
                      <a:pt x="132" y="120"/>
                      <a:pt x="132" y="120"/>
                    </a:cubicBezTo>
                    <a:cubicBezTo>
                      <a:pt x="131" y="117"/>
                      <a:pt x="129" y="114"/>
                      <a:pt x="128" y="111"/>
                    </a:cubicBezTo>
                    <a:cubicBezTo>
                      <a:pt x="124" y="102"/>
                      <a:pt x="120" y="94"/>
                      <a:pt x="119" y="90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7" y="87"/>
                      <a:pt x="131" y="80"/>
                      <a:pt x="131" y="78"/>
                    </a:cubicBezTo>
                    <a:cubicBezTo>
                      <a:pt x="132" y="75"/>
                      <a:pt x="128" y="76"/>
                      <a:pt x="128" y="76"/>
                    </a:cubicBezTo>
                    <a:cubicBezTo>
                      <a:pt x="128" y="76"/>
                      <a:pt x="126" y="82"/>
                      <a:pt x="119" y="82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19" y="79"/>
                      <a:pt x="117" y="77"/>
                      <a:pt x="115" y="77"/>
                    </a:cubicBezTo>
                    <a:cubicBezTo>
                      <a:pt x="113" y="77"/>
                      <a:pt x="112" y="78"/>
                      <a:pt x="112" y="80"/>
                    </a:cubicBezTo>
                    <a:cubicBezTo>
                      <a:pt x="105" y="75"/>
                      <a:pt x="106" y="66"/>
                      <a:pt x="106" y="66"/>
                    </a:cubicBezTo>
                    <a:cubicBezTo>
                      <a:pt x="67" y="28"/>
                      <a:pt x="21" y="8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94" y="56"/>
                      <a:pt x="99" y="72"/>
                      <a:pt x="99" y="72"/>
                    </a:cubicBezTo>
                    <a:close/>
                  </a:path>
                </a:pathLst>
              </a:custGeom>
              <a:solidFill>
                <a:srgbClr val="405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</p:grpSp>
      <p:sp>
        <p:nvSpPr>
          <p:cNvPr id="61" name="矩形 60"/>
          <p:cNvSpPr/>
          <p:nvPr/>
        </p:nvSpPr>
        <p:spPr>
          <a:xfrm>
            <a:off x="2284469" y="2276872"/>
            <a:ext cx="6244017" cy="2762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深入研究认知模型，认知神经网络，图网络</a:t>
            </a: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，迁移</a:t>
            </a: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dirty="0" smtClean="0">
              <a:solidFill>
                <a:srgbClr val="3F403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探索解决多轮问答中的隐式指代</a:t>
            </a: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dirty="0" smtClean="0">
              <a:solidFill>
                <a:srgbClr val="3F403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探索解决多个相似答案</a:t>
            </a: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dirty="0" smtClean="0">
              <a:solidFill>
                <a:srgbClr val="3F403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尝试将图网络用于古汉语的</a:t>
            </a: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语义分析研究</a:t>
            </a:r>
            <a:endParaRPr lang="en-US" altLang="zh-CN" dirty="0" smtClean="0">
              <a:solidFill>
                <a:srgbClr val="3F403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lang="en-US" altLang="zh-CN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1-2</a:t>
            </a: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篇</a:t>
            </a:r>
            <a:r>
              <a:rPr lang="zh-CN" altLang="en-US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 flipH="1">
            <a:off x="5106299" y="2031054"/>
            <a:ext cx="417953" cy="417953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4422925" y="4190921"/>
            <a:ext cx="344324" cy="34432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9256318" y="3381260"/>
            <a:ext cx="443733" cy="443735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2497187" y="3000003"/>
            <a:ext cx="564888" cy="564890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10039266" y="3105628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1705099" y="2862187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3510657" y="2333981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5932471" y="4113083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 flipH="1">
            <a:off x="7888118" y="1872914"/>
            <a:ext cx="465932" cy="465930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 flipH="1">
            <a:off x="7773832" y="4271998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 flipH="1">
            <a:off x="9014258" y="2279123"/>
            <a:ext cx="525156" cy="52515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 flipH="1">
            <a:off x="6471520" y="2161754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 flipH="1">
            <a:off x="2833856" y="3937014"/>
            <a:ext cx="381823" cy="38182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flipH="1">
            <a:off x="10315120" y="2609613"/>
            <a:ext cx="307495" cy="307494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flipH="1">
            <a:off x="8252879" y="2172135"/>
            <a:ext cx="275632" cy="275632"/>
          </a:xfrm>
          <a:prstGeom prst="ellipse">
            <a:avLst/>
          </a:prstGeom>
          <a:pattFill prst="wdDnDiag">
            <a:fgClr>
              <a:srgbClr val="809BC6"/>
            </a:fgClr>
            <a:bgClr>
              <a:schemeClr val="bg1"/>
            </a:bgClr>
          </a:patt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72300" y="2541700"/>
            <a:ext cx="1636365" cy="1636365"/>
            <a:chOff x="3272300" y="1707146"/>
            <a:chExt cx="1636365" cy="1636365"/>
          </a:xfrm>
        </p:grpSpPr>
        <p:grpSp>
          <p:nvGrpSpPr>
            <p:cNvPr id="67" name="组合 66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44" name="TextBox 51"/>
            <p:cNvSpPr txBox="1"/>
            <p:nvPr/>
          </p:nvSpPr>
          <p:spPr>
            <a:xfrm>
              <a:off x="3503036" y="1990506"/>
              <a:ext cx="11748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谢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49266" y="2541700"/>
            <a:ext cx="1636365" cy="1636365"/>
            <a:chOff x="3272300" y="1707146"/>
            <a:chExt cx="1636365" cy="1636365"/>
          </a:xfrm>
        </p:grpSpPr>
        <p:grpSp>
          <p:nvGrpSpPr>
            <p:cNvPr id="75" name="组合 74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76" name="TextBox 51"/>
            <p:cNvSpPr txBox="1"/>
            <p:nvPr/>
          </p:nvSpPr>
          <p:spPr>
            <a:xfrm>
              <a:off x="3503036" y="1990506"/>
              <a:ext cx="11748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谢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026232" y="2541700"/>
            <a:ext cx="1636365" cy="1636365"/>
            <a:chOff x="3272300" y="1707146"/>
            <a:chExt cx="1636365" cy="1636365"/>
          </a:xfrm>
        </p:grpSpPr>
        <p:grpSp>
          <p:nvGrpSpPr>
            <p:cNvPr id="80" name="组合 79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81" name="TextBox 51"/>
            <p:cNvSpPr txBox="1"/>
            <p:nvPr/>
          </p:nvSpPr>
          <p:spPr>
            <a:xfrm>
              <a:off x="3503036" y="1990506"/>
              <a:ext cx="11748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聆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403198" y="2541700"/>
            <a:ext cx="1636365" cy="1636365"/>
            <a:chOff x="3272300" y="1707146"/>
            <a:chExt cx="1636365" cy="1636365"/>
          </a:xfrm>
        </p:grpSpPr>
        <p:grpSp>
          <p:nvGrpSpPr>
            <p:cNvPr id="85" name="组合 84"/>
            <p:cNvGrpSpPr/>
            <p:nvPr/>
          </p:nvGrpSpPr>
          <p:grpSpPr>
            <a:xfrm>
              <a:off x="3272300" y="1707146"/>
              <a:ext cx="1636365" cy="1636365"/>
              <a:chOff x="1705099" y="2564904"/>
              <a:chExt cx="1800200" cy="1800200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405F8F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86" name="TextBox 51"/>
            <p:cNvSpPr txBox="1"/>
            <p:nvPr/>
          </p:nvSpPr>
          <p:spPr>
            <a:xfrm>
              <a:off x="3503036" y="1990506"/>
              <a:ext cx="11748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405F8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听</a:t>
              </a:r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2804994" y="5077116"/>
            <a:ext cx="7253033" cy="537613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50" name="TextBox 25"/>
          <p:cNvSpPr txBox="1"/>
          <p:nvPr/>
        </p:nvSpPr>
        <p:spPr>
          <a:xfrm>
            <a:off x="3649315" y="5071374"/>
            <a:ext cx="616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2019</a:t>
            </a: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，坚持做难而正确的</a:t>
            </a:r>
            <a:r>
              <a:rPr lang="zh-CN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事情 </a:t>
            </a:r>
            <a:r>
              <a:rPr lang="en-US" altLang="zh-CN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……</a:t>
            </a:r>
            <a:r>
              <a:rPr lang="zh-CN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591083" y="5085184"/>
            <a:ext cx="681217" cy="531851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1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0469E-6 -2.59259E-6 L 0.57498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43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E693D3-6CB5-4A87-B8C8-F9879B44F82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清新皱纸工作汇报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riyo4h">
      <a:majorFont>
        <a:latin typeface="Source Han Sans CN"/>
        <a:ea typeface="Source Han Sans CN"/>
        <a:cs typeface=""/>
      </a:majorFont>
      <a:minorFont>
        <a:latin typeface="Source Han Sans CN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197</Words>
  <Application>Microsoft Office PowerPoint</Application>
  <PresentationFormat>自定义</PresentationFormat>
  <Paragraphs>50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Source Han Sans CN</vt:lpstr>
      <vt:lpstr>方正黑体简体</vt:lpstr>
      <vt:lpstr>宋体</vt:lpstr>
      <vt:lpstr>Microsoft YaHei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Ldruth1228</cp:lastModifiedBy>
  <cp:revision>219</cp:revision>
  <dcterms:created xsi:type="dcterms:W3CDTF">2016-01-25T08:08:00Z</dcterms:created>
  <dcterms:modified xsi:type="dcterms:W3CDTF">2019-07-30T14:18:53Z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