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97" r:id="rId2"/>
    <p:sldId id="347" r:id="rId3"/>
    <p:sldId id="352" r:id="rId4"/>
    <p:sldId id="329" r:id="rId5"/>
  </p:sldIdLst>
  <p:sldSz cx="12190413" cy="6859588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978C"/>
    <a:srgbClr val="1574FF"/>
    <a:srgbClr val="EB5145"/>
    <a:srgbClr val="FE6400"/>
    <a:srgbClr val="1983B7"/>
    <a:srgbClr val="202A36"/>
    <a:srgbClr val="673977"/>
    <a:srgbClr val="F07474"/>
    <a:srgbClr val="FFBC54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2" autoAdjust="0"/>
    <p:restoredTop sz="93037" autoAdjust="0"/>
  </p:normalViewPr>
  <p:slideViewPr>
    <p:cSldViewPr snapToGrid="0" showGuides="1">
      <p:cViewPr varScale="1">
        <p:scale>
          <a:sx n="72" d="100"/>
          <a:sy n="72" d="100"/>
        </p:scale>
        <p:origin x="258" y="72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2C8C0-A3D3-487B-AECC-CB6663EAE28D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9D3E0-124D-4DFF-AE99-4EA4CC201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777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20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379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829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20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623"/>
            <a:ext cx="9142810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872"/>
            <a:ext cx="9142810" cy="16561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915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770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4" y="365209"/>
            <a:ext cx="2628558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1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9211053" y="591677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292723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321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1125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678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2" y="1710135"/>
            <a:ext cx="10514231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2" y="4590527"/>
            <a:ext cx="10514231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261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902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365211"/>
            <a:ext cx="10514231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79" y="1681552"/>
            <a:ext cx="5157116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79" y="2505655"/>
            <a:ext cx="5157116" cy="3685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397" y="1681552"/>
            <a:ext cx="5182513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397" y="2505655"/>
            <a:ext cx="5182513" cy="3685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191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75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858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54"/>
            <a:ext cx="6171397" cy="48747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435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4"/>
            <a:ext cx="6171397" cy="48747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505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1" y="365211"/>
            <a:ext cx="10514231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1" y="1826048"/>
            <a:ext cx="10514231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1" y="6357823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388EF-52D1-4258-9BE5-BCD010C7D4DE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3"/>
            <a:ext cx="411426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3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0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06" r:id="rId12"/>
    <p:sldLayoutId id="214748370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组合 182"/>
          <p:cNvGrpSpPr/>
          <p:nvPr/>
        </p:nvGrpSpPr>
        <p:grpSpPr>
          <a:xfrm flipH="1" flipV="1">
            <a:off x="-1450727" y="-2537420"/>
            <a:ext cx="6338876" cy="4424464"/>
            <a:chOff x="7174614" y="4856946"/>
            <a:chExt cx="6338876" cy="4424464"/>
          </a:xfrm>
        </p:grpSpPr>
        <p:sp>
          <p:nvSpPr>
            <p:cNvPr id="184" name="任意多边形 83"/>
            <p:cNvSpPr/>
            <p:nvPr/>
          </p:nvSpPr>
          <p:spPr bwMode="auto">
            <a:xfrm rot="16377237">
              <a:off x="10311463" y="4860180"/>
              <a:ext cx="3205262" cy="3198793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C00000">
                    <a:alpha val="22000"/>
                  </a:srgbClr>
                </a:gs>
                <a:gs pos="100000">
                  <a:srgbClr val="FE978C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85" name="任意多边形 83"/>
            <p:cNvSpPr/>
            <p:nvPr/>
          </p:nvSpPr>
          <p:spPr bwMode="auto">
            <a:xfrm rot="16377237">
              <a:off x="7951590" y="5175010"/>
              <a:ext cx="3704812" cy="3697335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22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86" name="任意多边形 83"/>
            <p:cNvSpPr/>
            <p:nvPr/>
          </p:nvSpPr>
          <p:spPr bwMode="auto">
            <a:xfrm rot="16377237">
              <a:off x="7171380" y="6079382"/>
              <a:ext cx="3205262" cy="3198793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C00000">
                    <a:alpha val="22000"/>
                  </a:srgbClr>
                </a:gs>
                <a:gs pos="100000">
                  <a:srgbClr val="FE978C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87" name="任意多边形 83"/>
            <p:cNvSpPr/>
            <p:nvPr/>
          </p:nvSpPr>
          <p:spPr bwMode="auto">
            <a:xfrm rot="17801937">
              <a:off x="9257697" y="4895516"/>
              <a:ext cx="3704812" cy="3697335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22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</p:grpSp>
      <p:sp>
        <p:nvSpPr>
          <p:cNvPr id="104" name="TextBox 42"/>
          <p:cNvSpPr txBox="1"/>
          <p:nvPr/>
        </p:nvSpPr>
        <p:spPr>
          <a:xfrm>
            <a:off x="5770550" y="2550813"/>
            <a:ext cx="58653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spc="3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 年终汇报总结</a:t>
            </a:r>
            <a:endParaRPr lang="zh-CN" altLang="zh-CN" sz="6600" b="1" spc="3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531557" y="3866980"/>
            <a:ext cx="4448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胡刚    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2020.1.17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313155" y="4975819"/>
            <a:ext cx="6338876" cy="4424464"/>
            <a:chOff x="7174614" y="4856946"/>
            <a:chExt cx="6338876" cy="4424464"/>
          </a:xfrm>
        </p:grpSpPr>
        <p:sp>
          <p:nvSpPr>
            <p:cNvPr id="179" name="任意多边形 83"/>
            <p:cNvSpPr/>
            <p:nvPr/>
          </p:nvSpPr>
          <p:spPr bwMode="auto">
            <a:xfrm rot="16377237">
              <a:off x="10311463" y="4860180"/>
              <a:ext cx="3205262" cy="3198793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C00000">
                    <a:alpha val="22000"/>
                  </a:srgbClr>
                </a:gs>
                <a:gs pos="100000">
                  <a:srgbClr val="FE978C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80" name="任意多边形 83"/>
            <p:cNvSpPr/>
            <p:nvPr/>
          </p:nvSpPr>
          <p:spPr bwMode="auto">
            <a:xfrm rot="16377237">
              <a:off x="7951590" y="5175010"/>
              <a:ext cx="3704812" cy="3697335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22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81" name="任意多边形 83"/>
            <p:cNvSpPr/>
            <p:nvPr/>
          </p:nvSpPr>
          <p:spPr bwMode="auto">
            <a:xfrm rot="16377237">
              <a:off x="7171380" y="6079382"/>
              <a:ext cx="3205262" cy="3198793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C00000">
                    <a:alpha val="22000"/>
                  </a:srgbClr>
                </a:gs>
                <a:gs pos="100000">
                  <a:srgbClr val="FE978C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82" name="任意多边形 83"/>
            <p:cNvSpPr/>
            <p:nvPr/>
          </p:nvSpPr>
          <p:spPr bwMode="auto">
            <a:xfrm rot="17801937">
              <a:off x="9257697" y="4895516"/>
              <a:ext cx="3704812" cy="3697335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22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</p:grpSp>
      <p:sp>
        <p:nvSpPr>
          <p:cNvPr id="168" name="任意多边形 83"/>
          <p:cNvSpPr/>
          <p:nvPr/>
        </p:nvSpPr>
        <p:spPr bwMode="auto">
          <a:xfrm rot="16377237">
            <a:off x="2879423" y="1526154"/>
            <a:ext cx="1624201" cy="1620923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154" name="任意多边形 83"/>
          <p:cNvSpPr/>
          <p:nvPr/>
        </p:nvSpPr>
        <p:spPr bwMode="auto">
          <a:xfrm rot="16377237">
            <a:off x="3822819" y="3200912"/>
            <a:ext cx="1619923" cy="1616657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142" name="任意多边形 83"/>
          <p:cNvSpPr/>
          <p:nvPr/>
        </p:nvSpPr>
        <p:spPr bwMode="auto">
          <a:xfrm rot="16377237">
            <a:off x="1561513" y="2086768"/>
            <a:ext cx="1877338" cy="1873549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0070C0">
                  <a:alpha val="22000"/>
                </a:srgbClr>
              </a:gs>
              <a:gs pos="100000">
                <a:srgbClr val="00B0F0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139" name="任意多边形 83"/>
          <p:cNvSpPr/>
          <p:nvPr/>
        </p:nvSpPr>
        <p:spPr bwMode="auto">
          <a:xfrm rot="16377237">
            <a:off x="2508634" y="2010820"/>
            <a:ext cx="2637379" cy="2632058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0070C0">
                  <a:alpha val="44000"/>
                </a:srgbClr>
              </a:gs>
              <a:gs pos="100000">
                <a:srgbClr val="00B0F0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157" name="任意多边形 83"/>
          <p:cNvSpPr/>
          <p:nvPr/>
        </p:nvSpPr>
        <p:spPr bwMode="auto">
          <a:xfrm rot="5222763" flipH="1">
            <a:off x="4699376" y="1587515"/>
            <a:ext cx="390575" cy="389788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0070C0">
                  <a:alpha val="22000"/>
                </a:srgbClr>
              </a:gs>
              <a:gs pos="100000">
                <a:srgbClr val="00B0F0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160" name="任意多边形 83"/>
          <p:cNvSpPr/>
          <p:nvPr/>
        </p:nvSpPr>
        <p:spPr bwMode="auto">
          <a:xfrm rot="16377237">
            <a:off x="5132359" y="2014384"/>
            <a:ext cx="461589" cy="460660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189" name="任意多边形 83"/>
          <p:cNvSpPr/>
          <p:nvPr/>
        </p:nvSpPr>
        <p:spPr bwMode="auto">
          <a:xfrm rot="16377237">
            <a:off x="2196863" y="3422362"/>
            <a:ext cx="1619923" cy="1616657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190" name="任意多边形 83"/>
          <p:cNvSpPr/>
          <p:nvPr/>
        </p:nvSpPr>
        <p:spPr bwMode="auto">
          <a:xfrm rot="5222763" flipH="1">
            <a:off x="2606837" y="5500724"/>
            <a:ext cx="390575" cy="389788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0070C0">
                  <a:alpha val="22000"/>
                </a:srgbClr>
              </a:gs>
              <a:gs pos="100000">
                <a:srgbClr val="00B0F0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191" name="任意多边形 83"/>
          <p:cNvSpPr/>
          <p:nvPr/>
        </p:nvSpPr>
        <p:spPr bwMode="auto">
          <a:xfrm rot="16377237">
            <a:off x="1685120" y="4985969"/>
            <a:ext cx="461589" cy="460660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2534908" y="2707637"/>
            <a:ext cx="258632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300" b="1" spc="-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2020</a:t>
            </a:r>
            <a:endParaRPr lang="zh-CN" altLang="en-US" sz="7300" b="1" spc="-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2" name="组合 191"/>
          <p:cNvGrpSpPr/>
          <p:nvPr/>
        </p:nvGrpSpPr>
        <p:grpSpPr>
          <a:xfrm>
            <a:off x="9230572" y="2184210"/>
            <a:ext cx="1290703" cy="235751"/>
            <a:chOff x="8971447" y="2172617"/>
            <a:chExt cx="759125" cy="568897"/>
          </a:xfrm>
          <a:solidFill>
            <a:srgbClr val="00B0F0"/>
          </a:solidFill>
        </p:grpSpPr>
        <p:sp>
          <p:nvSpPr>
            <p:cNvPr id="193" name="矩形 192"/>
            <p:cNvSpPr/>
            <p:nvPr/>
          </p:nvSpPr>
          <p:spPr>
            <a:xfrm>
              <a:off x="8971447" y="2172617"/>
              <a:ext cx="238791" cy="5688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 193"/>
            <p:cNvSpPr/>
            <p:nvPr/>
          </p:nvSpPr>
          <p:spPr>
            <a:xfrm>
              <a:off x="9312857" y="2172617"/>
              <a:ext cx="107228" cy="568897"/>
            </a:xfrm>
            <a:prstGeom prst="rect">
              <a:avLst/>
            </a:prstGeom>
            <a:solidFill>
              <a:srgbClr val="FE9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 194"/>
            <p:cNvSpPr/>
            <p:nvPr/>
          </p:nvSpPr>
          <p:spPr>
            <a:xfrm>
              <a:off x="9522704" y="2172617"/>
              <a:ext cx="67464" cy="5688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 195"/>
            <p:cNvSpPr/>
            <p:nvPr/>
          </p:nvSpPr>
          <p:spPr>
            <a:xfrm>
              <a:off x="9692788" y="2172617"/>
              <a:ext cx="37784" cy="568897"/>
            </a:xfrm>
            <a:prstGeom prst="rect">
              <a:avLst/>
            </a:prstGeom>
            <a:solidFill>
              <a:srgbClr val="FE9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7" name="TextBox 42"/>
          <p:cNvSpPr txBox="1"/>
          <p:nvPr/>
        </p:nvSpPr>
        <p:spPr>
          <a:xfrm>
            <a:off x="6027743" y="2113569"/>
            <a:ext cx="3373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THE  SUMMARY PLAN</a:t>
            </a:r>
            <a:endParaRPr lang="zh-CN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376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0"/>
          <p:cNvSpPr>
            <a:spLocks noChangeArrowheads="1"/>
          </p:cNvSpPr>
          <p:nvPr/>
        </p:nvSpPr>
        <p:spPr bwMode="auto">
          <a:xfrm>
            <a:off x="2509620" y="316295"/>
            <a:ext cx="85151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Calibri" pitchFamily="34" charset="0"/>
              </a:rPr>
              <a:t>工作</a:t>
            </a:r>
            <a:endParaRPr lang="zh-CN" altLang="en-US" sz="2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0" y="542924"/>
            <a:ext cx="12190413" cy="53182"/>
            <a:chOff x="0" y="542924"/>
            <a:chExt cx="12190413" cy="53182"/>
          </a:xfrm>
        </p:grpSpPr>
        <p:sp>
          <p:nvSpPr>
            <p:cNvPr id="5" name="圆角矩形 39"/>
            <p:cNvSpPr>
              <a:spLocks noChangeArrowheads="1"/>
            </p:cNvSpPr>
            <p:nvPr/>
          </p:nvSpPr>
          <p:spPr bwMode="auto">
            <a:xfrm>
              <a:off x="4184680" y="542925"/>
              <a:ext cx="8005733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6" name="圆角矩形 39"/>
            <p:cNvSpPr>
              <a:spLocks noChangeArrowheads="1"/>
            </p:cNvSpPr>
            <p:nvPr/>
          </p:nvSpPr>
          <p:spPr bwMode="auto">
            <a:xfrm>
              <a:off x="0" y="542924"/>
              <a:ext cx="762000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10636" y="218237"/>
            <a:ext cx="1201290" cy="755738"/>
            <a:chOff x="6404855" y="1211527"/>
            <a:chExt cx="1201290" cy="755738"/>
          </a:xfrm>
        </p:grpSpPr>
        <p:sp>
          <p:nvSpPr>
            <p:cNvPr id="8" name="任意多边形 83"/>
            <p:cNvSpPr/>
            <p:nvPr/>
          </p:nvSpPr>
          <p:spPr bwMode="auto">
            <a:xfrm rot="16377237">
              <a:off x="6641486" y="1212289"/>
              <a:ext cx="755738" cy="75421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44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04855" y="1253660"/>
              <a:ext cx="1201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-3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3600" b="1" spc="-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48478" y="935096"/>
            <a:ext cx="11911427" cy="5115423"/>
            <a:chOff x="613251" y="865632"/>
            <a:chExt cx="8502121" cy="3651278"/>
          </a:xfrm>
        </p:grpSpPr>
        <p:grpSp>
          <p:nvGrpSpPr>
            <p:cNvPr id="10" name="Group 3"/>
            <p:cNvGrpSpPr>
              <a:grpSpLocks/>
            </p:cNvGrpSpPr>
            <p:nvPr/>
          </p:nvGrpSpPr>
          <p:grpSpPr bwMode="auto">
            <a:xfrm>
              <a:off x="613251" y="1330552"/>
              <a:ext cx="4379980" cy="2892252"/>
              <a:chOff x="0" y="0"/>
              <a:chExt cx="5166566" cy="3409678"/>
            </a:xfrm>
          </p:grpSpPr>
          <p:sp>
            <p:nvSpPr>
              <p:cNvPr id="11" name="椭圆 2"/>
              <p:cNvSpPr>
                <a:spLocks/>
              </p:cNvSpPr>
              <p:nvPr/>
            </p:nvSpPr>
            <p:spPr bwMode="auto">
              <a:xfrm rot="1748642">
                <a:off x="0" y="0"/>
                <a:ext cx="2211234" cy="2230539"/>
              </a:xfrm>
              <a:custGeom>
                <a:avLst/>
                <a:gdLst>
                  <a:gd name="T0" fmla="*/ 2997604 w 2997604"/>
                  <a:gd name="T1" fmla="*/ 1790780 h 3024336"/>
                  <a:gd name="T2" fmla="*/ 1512168 w 2997604"/>
                  <a:gd name="T3" fmla="*/ 3024336 h 3024336"/>
                  <a:gd name="T4" fmla="*/ 0 w 2997604"/>
                  <a:gd name="T5" fmla="*/ 1512168 h 3024336"/>
                  <a:gd name="T6" fmla="*/ 1512168 w 2997604"/>
                  <a:gd name="T7" fmla="*/ 0 h 3024336"/>
                  <a:gd name="T8" fmla="*/ 1764196 w 2997604"/>
                  <a:gd name="T9" fmla="*/ 22675 h 3024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97604" h="3024336">
                    <a:moveTo>
                      <a:pt x="2997604" y="1790780"/>
                    </a:moveTo>
                    <a:cubicBezTo>
                      <a:pt x="2867846" y="2492941"/>
                      <a:pt x="2252064" y="3024336"/>
                      <a:pt x="1512168" y="3024336"/>
                    </a:cubicBezTo>
                    <a:cubicBezTo>
                      <a:pt x="677021" y="3024336"/>
                      <a:pt x="0" y="2347315"/>
                      <a:pt x="0" y="1512168"/>
                    </a:cubicBezTo>
                    <a:cubicBezTo>
                      <a:pt x="0" y="677021"/>
                      <a:pt x="677021" y="0"/>
                      <a:pt x="1512168" y="0"/>
                    </a:cubicBezTo>
                    <a:cubicBezTo>
                      <a:pt x="1598138" y="0"/>
                      <a:pt x="1682432" y="7174"/>
                      <a:pt x="1764196" y="22675"/>
                    </a:cubicBezTo>
                  </a:path>
                </a:pathLst>
              </a:custGeom>
              <a:noFill/>
              <a:ln w="25400" cap="flat" cmpd="sng">
                <a:solidFill>
                  <a:schemeClr val="bg1">
                    <a:lumMod val="50000"/>
                  </a:schemeClr>
                </a:solidFill>
                <a:prstDash val="sysDash"/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68580" tIns="34290" rIns="68580" bIns="3429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椭圆 4"/>
              <p:cNvSpPr>
                <a:spLocks/>
              </p:cNvSpPr>
              <p:nvPr/>
            </p:nvSpPr>
            <p:spPr bwMode="auto">
              <a:xfrm rot="1748642">
                <a:off x="2072242" y="1513229"/>
                <a:ext cx="1573837" cy="746788"/>
              </a:xfrm>
              <a:custGeom>
                <a:avLst/>
                <a:gdLst>
                  <a:gd name="T0" fmla="*/ 0 w 2134918"/>
                  <a:gd name="T1" fmla="*/ 1012045 h 1012045"/>
                  <a:gd name="T2" fmla="*/ 1067459 w 2134918"/>
                  <a:gd name="T3" fmla="*/ 0 h 1012045"/>
                  <a:gd name="T4" fmla="*/ 2134918 w 2134918"/>
                  <a:gd name="T5" fmla="*/ 1012045 h 1012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34918" h="1012045">
                    <a:moveTo>
                      <a:pt x="0" y="1012045"/>
                    </a:moveTo>
                    <a:cubicBezTo>
                      <a:pt x="28964" y="447977"/>
                      <a:pt x="495896" y="0"/>
                      <a:pt x="1067459" y="0"/>
                    </a:cubicBezTo>
                    <a:cubicBezTo>
                      <a:pt x="1639022" y="0"/>
                      <a:pt x="2105955" y="447977"/>
                      <a:pt x="2134918" y="1012045"/>
                    </a:cubicBezTo>
                  </a:path>
                </a:pathLst>
              </a:custGeom>
              <a:noFill/>
              <a:ln w="25400" cap="flat" cmpd="sng">
                <a:solidFill>
                  <a:schemeClr val="bg1">
                    <a:lumMod val="50000"/>
                  </a:schemeClr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68580" tIns="34290" rIns="68580" bIns="3429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椭圆 4"/>
              <p:cNvSpPr>
                <a:spLocks/>
              </p:cNvSpPr>
              <p:nvPr/>
            </p:nvSpPr>
            <p:spPr bwMode="auto">
              <a:xfrm rot="1748643" flipV="1">
                <a:off x="3158906" y="2877661"/>
                <a:ext cx="1121762" cy="532017"/>
              </a:xfrm>
              <a:custGeom>
                <a:avLst/>
                <a:gdLst>
                  <a:gd name="T0" fmla="*/ 0 w 2134918"/>
                  <a:gd name="T1" fmla="*/ 1012045 h 1012045"/>
                  <a:gd name="T2" fmla="*/ 1067459 w 2134918"/>
                  <a:gd name="T3" fmla="*/ 0 h 1012045"/>
                  <a:gd name="T4" fmla="*/ 2134918 w 2134918"/>
                  <a:gd name="T5" fmla="*/ 1012045 h 1012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34918" h="1012045">
                    <a:moveTo>
                      <a:pt x="0" y="1012045"/>
                    </a:moveTo>
                    <a:cubicBezTo>
                      <a:pt x="28964" y="447977"/>
                      <a:pt x="495896" y="0"/>
                      <a:pt x="1067459" y="0"/>
                    </a:cubicBezTo>
                    <a:cubicBezTo>
                      <a:pt x="1639022" y="0"/>
                      <a:pt x="2105955" y="447977"/>
                      <a:pt x="2134918" y="1012045"/>
                    </a:cubicBezTo>
                  </a:path>
                </a:pathLst>
              </a:custGeom>
              <a:noFill/>
              <a:ln w="25400" cap="flat" cmpd="sng">
                <a:solidFill>
                  <a:schemeClr val="bg1">
                    <a:lumMod val="50000"/>
                  </a:schemeClr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68580" tIns="34290" rIns="68580" bIns="3429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椭圆 4"/>
              <p:cNvSpPr>
                <a:spLocks/>
              </p:cNvSpPr>
              <p:nvPr/>
            </p:nvSpPr>
            <p:spPr bwMode="auto">
              <a:xfrm rot="1748642">
                <a:off x="4392985" y="3020842"/>
                <a:ext cx="773581" cy="366376"/>
              </a:xfrm>
              <a:custGeom>
                <a:avLst/>
                <a:gdLst>
                  <a:gd name="T0" fmla="*/ 0 w 2134918"/>
                  <a:gd name="T1" fmla="*/ 1012045 h 1012045"/>
                  <a:gd name="T2" fmla="*/ 1067459 w 2134918"/>
                  <a:gd name="T3" fmla="*/ 0 h 1012045"/>
                  <a:gd name="T4" fmla="*/ 2134918 w 2134918"/>
                  <a:gd name="T5" fmla="*/ 1012045 h 1012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34918" h="1012045">
                    <a:moveTo>
                      <a:pt x="0" y="1012045"/>
                    </a:moveTo>
                    <a:cubicBezTo>
                      <a:pt x="28964" y="447977"/>
                      <a:pt x="495896" y="0"/>
                      <a:pt x="1067459" y="0"/>
                    </a:cubicBezTo>
                    <a:cubicBezTo>
                      <a:pt x="1639022" y="0"/>
                      <a:pt x="2105955" y="447977"/>
                      <a:pt x="2134918" y="1012045"/>
                    </a:cubicBezTo>
                  </a:path>
                </a:pathLst>
              </a:custGeom>
              <a:noFill/>
              <a:ln w="25400" cap="flat" cmpd="sng">
                <a:solidFill>
                  <a:schemeClr val="bg1">
                    <a:lumMod val="50000"/>
                  </a:schemeClr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68580" tIns="34290" rIns="68580" bIns="3429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5" name="KSO_GN4"/>
            <p:cNvSpPr>
              <a:spLocks noChangeArrowheads="1"/>
            </p:cNvSpPr>
            <p:nvPr/>
          </p:nvSpPr>
          <p:spPr bwMode="auto">
            <a:xfrm>
              <a:off x="725131" y="1447244"/>
              <a:ext cx="1665106" cy="166581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/>
          </p:spPr>
          <p:txBody>
            <a:bodyPr lIns="0" tIns="0" rIns="0" bIns="0" anchor="ctr"/>
            <a:lstStyle>
              <a:lvl1pPr defTabSz="6858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1pPr>
              <a:lvl2pPr marL="742950" indent="-285750" defTabSz="6858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2pPr>
              <a:lvl3pPr marL="1143000" indent="-228600" defTabSz="6858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3pPr>
              <a:lvl4pPr marL="1600200" indent="-228600" defTabSz="6858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4pPr>
              <a:lvl5pPr marL="2057400" indent="-228600" defTabSz="6858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marL="0" marR="0" lvl="0" indent="0" algn="ctr" defTabSz="6858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CCE8CF"/>
                  </a:solidFill>
                  <a:effectLst/>
                  <a:uLnTx/>
                  <a:uFillTx/>
                  <a:latin typeface="Impact" pitchFamily="34" charset="0"/>
                  <a:ea typeface="微软雅黑" pitchFamily="34" charset="-122"/>
                </a:rPr>
                <a:t>工作</a:t>
              </a:r>
              <a:endParaRPr kumimoji="0" lang="en-US" altLang="zh-CN" sz="5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</a:endParaRPr>
            </a:p>
          </p:txBody>
        </p:sp>
        <p:sp>
          <p:nvSpPr>
            <p:cNvPr id="16" name="KSO_GN3"/>
            <p:cNvSpPr>
              <a:spLocks noChangeArrowheads="1"/>
            </p:cNvSpPr>
            <p:nvPr/>
          </p:nvSpPr>
          <p:spPr bwMode="auto">
            <a:xfrm>
              <a:off x="2258125" y="2667729"/>
              <a:ext cx="1178310" cy="1178810"/>
            </a:xfrm>
            <a:prstGeom prst="ellipse">
              <a:avLst/>
            </a:prstGeom>
            <a:solidFill>
              <a:srgbClr val="FE978C"/>
            </a:solidFill>
            <a:ln>
              <a:noFill/>
            </a:ln>
            <a:extLst/>
          </p:spPr>
          <p:txBody>
            <a:bodyPr lIns="0" tIns="0" rIns="0" bIns="0" anchor="ctr"/>
            <a:lstStyle>
              <a:lvl1pPr defTabSz="6858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1pPr>
              <a:lvl2pPr marL="742950" indent="-285750" defTabSz="6858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2pPr>
              <a:lvl3pPr marL="1143000" indent="-228600" defTabSz="6858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3pPr>
              <a:lvl4pPr marL="1600200" indent="-228600" defTabSz="6858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4pPr>
              <a:lvl5pPr marL="2057400" indent="-228600" defTabSz="6858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marL="0" marR="0" lvl="0" indent="0" algn="ctr" defTabSz="6858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CCE8CF"/>
                  </a:solidFill>
                  <a:effectLst/>
                  <a:uLnTx/>
                  <a:uFillTx/>
                  <a:latin typeface="Impact" pitchFamily="34" charset="0"/>
                  <a:ea typeface="微软雅黑" pitchFamily="34" charset="-122"/>
                </a:rPr>
                <a:t>论文</a:t>
              </a:r>
              <a:endPara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</a:endParaRPr>
            </a:p>
          </p:txBody>
        </p:sp>
        <p:sp>
          <p:nvSpPr>
            <p:cNvPr id="17" name="KSO_GN2"/>
            <p:cNvSpPr>
              <a:spLocks noChangeArrowheads="1"/>
            </p:cNvSpPr>
            <p:nvPr/>
          </p:nvSpPr>
          <p:spPr bwMode="auto">
            <a:xfrm rot="10800000" flipV="1">
              <a:off x="3467728" y="3352413"/>
              <a:ext cx="840289" cy="84064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/>
          </p:spPr>
          <p:txBody>
            <a:bodyPr lIns="0" tIns="0" rIns="0" bIns="0" anchor="ctr"/>
            <a:lstStyle>
              <a:lvl1pPr defTabSz="6858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1pPr>
              <a:lvl2pPr marL="742950" indent="-285750" defTabSz="6858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2pPr>
              <a:lvl3pPr marL="1143000" indent="-228600" defTabSz="6858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3pPr>
              <a:lvl4pPr marL="1600200" indent="-228600" defTabSz="6858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4pPr>
              <a:lvl5pPr marL="2057400" indent="-228600" defTabSz="6858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marL="0" marR="0" lvl="0" indent="0" algn="ctr" defTabSz="6858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7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CCE8CF"/>
                  </a:solidFill>
                  <a:effectLst/>
                  <a:uLnTx/>
                  <a:uFillTx/>
                  <a:latin typeface="Impact" pitchFamily="34" charset="0"/>
                  <a:ea typeface="微软雅黑" pitchFamily="34" charset="-122"/>
                </a:rPr>
                <a:t>专利</a:t>
              </a:r>
              <a:endParaRPr kumimoji="0" lang="en-US" altLang="zh-CN" sz="1500" b="1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</a:endParaRPr>
            </a:p>
          </p:txBody>
        </p:sp>
        <p:sp>
          <p:nvSpPr>
            <p:cNvPr id="18" name="KSO_GN1"/>
            <p:cNvSpPr>
              <a:spLocks noChangeArrowheads="1"/>
            </p:cNvSpPr>
            <p:nvPr/>
          </p:nvSpPr>
          <p:spPr bwMode="auto">
            <a:xfrm>
              <a:off x="4281485" y="3937031"/>
              <a:ext cx="579633" cy="579879"/>
            </a:xfrm>
            <a:prstGeom prst="ellipse">
              <a:avLst/>
            </a:prstGeom>
            <a:solidFill>
              <a:srgbClr val="FE978C"/>
            </a:solidFill>
            <a:ln>
              <a:noFill/>
            </a:ln>
            <a:extLst/>
          </p:spPr>
          <p:txBody>
            <a:bodyPr lIns="0" tIns="0" rIns="0" bIns="0" anchor="ctr"/>
            <a:lstStyle>
              <a:lvl1pPr defTabSz="6858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1pPr>
              <a:lvl2pPr marL="742950" indent="-285750" defTabSz="6858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2pPr>
              <a:lvl3pPr marL="1143000" indent="-228600" defTabSz="6858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3pPr>
              <a:lvl4pPr marL="1600200" indent="-228600" defTabSz="6858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4pPr>
              <a:lvl5pPr marL="2057400" indent="-228600" defTabSz="6858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marL="0" marR="0" lvl="0" indent="0" algn="ctr" defTabSz="6858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CCE8CF"/>
                  </a:solidFill>
                  <a:effectLst/>
                  <a:uLnTx/>
                  <a:uFillTx/>
                  <a:latin typeface="Impact" pitchFamily="34" charset="0"/>
                  <a:ea typeface="微软雅黑" pitchFamily="34" charset="-122"/>
                </a:rPr>
                <a:t>项目</a:t>
              </a:r>
              <a:endPara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</a:endParaRPr>
            </a:p>
          </p:txBody>
        </p:sp>
        <p:sp>
          <p:nvSpPr>
            <p:cNvPr id="19" name="文本框 11"/>
            <p:cNvSpPr txBox="1">
              <a:spLocks noChangeArrowheads="1"/>
            </p:cNvSpPr>
            <p:nvPr/>
          </p:nvSpPr>
          <p:spPr bwMode="auto">
            <a:xfrm>
              <a:off x="2422832" y="865632"/>
              <a:ext cx="5907160" cy="1420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62" tIns="34281" rIns="68562" bIns="3428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marL="171450" marR="0" lvl="0" indent="-171450" algn="just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lang="zh-CN" altLang="en-US" sz="1200" b="1" kern="0" dirty="0" smtClean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项目申报</a:t>
              </a:r>
              <a:r>
                <a:rPr lang="zh-CN" altLang="en-US" sz="1200" kern="0" dirty="0" smtClean="0">
                  <a:solidFill>
                    <a:schemeClr val="bg1">
                      <a:lumMod val="50000"/>
                    </a:schemeClr>
                  </a:solidFill>
                </a:rPr>
                <a:t>：</a:t>
              </a:r>
              <a:endParaRPr lang="en-US" altLang="zh-CN" sz="12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lvl="0" algn="just">
                <a:lnSpc>
                  <a:spcPct val="130000"/>
                </a:lnSpc>
                <a:defRPr/>
              </a:pPr>
              <a:r>
                <a:rPr lang="en-US" altLang="zh-CN" sz="1200" kern="0" dirty="0">
                  <a:solidFill>
                    <a:schemeClr val="bg1">
                      <a:lumMod val="50000"/>
                    </a:schemeClr>
                  </a:solidFill>
                </a:rPr>
                <a:t>     [</a:t>
              </a:r>
              <a:r>
                <a:rPr lang="en-US" altLang="zh-CN" sz="1200" kern="0" dirty="0" smtClean="0">
                  <a:solidFill>
                    <a:schemeClr val="bg1">
                      <a:lumMod val="50000"/>
                    </a:schemeClr>
                  </a:solidFill>
                </a:rPr>
                <a:t>1]2019</a:t>
              </a:r>
              <a:r>
                <a:rPr lang="zh-CN" altLang="en-US" sz="1200" kern="0" dirty="0" smtClean="0">
                  <a:solidFill>
                    <a:schemeClr val="bg1">
                      <a:lumMod val="50000"/>
                    </a:schemeClr>
                  </a:solidFill>
                </a:rPr>
                <a:t>年度国</a:t>
              </a:r>
              <a:r>
                <a:rPr lang="zh-CN" altLang="en-US" sz="1200" kern="0" dirty="0">
                  <a:solidFill>
                    <a:schemeClr val="bg1">
                      <a:lumMod val="50000"/>
                    </a:schemeClr>
                  </a:solidFill>
                </a:rPr>
                <a:t>家自然科学基金</a:t>
              </a:r>
              <a:r>
                <a:rPr lang="en-US" altLang="zh-CN" sz="1200" kern="0" dirty="0" smtClean="0">
                  <a:solidFill>
                    <a:schemeClr val="bg1">
                      <a:lumMod val="50000"/>
                    </a:schemeClr>
                  </a:solidFill>
                </a:rPr>
                <a:t>-</a:t>
              </a:r>
              <a:r>
                <a:rPr lang="zh-CN" altLang="en-US" sz="1200" kern="0" dirty="0" smtClean="0">
                  <a:solidFill>
                    <a:schemeClr val="bg1">
                      <a:lumMod val="50000"/>
                    </a:schemeClr>
                  </a:solidFill>
                </a:rPr>
                <a:t>专项项</a:t>
              </a:r>
              <a:r>
                <a:rPr lang="zh-CN" altLang="en-US" sz="1200" kern="0" dirty="0">
                  <a:solidFill>
                    <a:schemeClr val="bg1">
                      <a:lumMod val="50000"/>
                    </a:schemeClr>
                  </a:solidFill>
                </a:rPr>
                <a:t>目</a:t>
              </a:r>
              <a:r>
                <a:rPr lang="en-US" altLang="zh-CN" sz="1200" kern="0" dirty="0">
                  <a:solidFill>
                    <a:schemeClr val="bg1">
                      <a:lumMod val="50000"/>
                    </a:schemeClr>
                  </a:solidFill>
                </a:rPr>
                <a:t>】“</a:t>
              </a:r>
              <a:r>
                <a:rPr lang="zh-CN" altLang="en-US" sz="1200" kern="0" dirty="0">
                  <a:solidFill>
                    <a:schemeClr val="bg1">
                      <a:lumMod val="50000"/>
                    </a:schemeClr>
                  </a:solidFill>
                </a:rPr>
                <a:t>基于产业图谱的区域产业关联效应趋势预测研究”</a:t>
              </a:r>
              <a:endParaRPr lang="en-US" altLang="zh-CN" sz="12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lvl="0" algn="just">
                <a:lnSpc>
                  <a:spcPct val="130000"/>
                </a:lnSpc>
                <a:defRPr/>
              </a:pPr>
              <a:r>
                <a:rPr lang="en-US" altLang="zh-CN" sz="1200" kern="0" dirty="0" smtClean="0">
                  <a:solidFill>
                    <a:schemeClr val="bg1">
                      <a:lumMod val="50000"/>
                    </a:schemeClr>
                  </a:solidFill>
                </a:rPr>
                <a:t>     [2]2019</a:t>
              </a:r>
              <a:r>
                <a:rPr lang="zh-CN" altLang="en-US" sz="1200" kern="0" dirty="0" smtClean="0">
                  <a:solidFill>
                    <a:schemeClr val="bg1">
                      <a:lumMod val="50000"/>
                    </a:schemeClr>
                  </a:solidFill>
                </a:rPr>
                <a:t>年度国家重</a:t>
              </a:r>
              <a:r>
                <a:rPr lang="zh-CN" altLang="en-US" sz="1200" kern="0" dirty="0">
                  <a:solidFill>
                    <a:schemeClr val="bg1">
                      <a:lumMod val="50000"/>
                    </a:schemeClr>
                  </a:solidFill>
                </a:rPr>
                <a:t>点研发计划</a:t>
              </a:r>
              <a:r>
                <a:rPr lang="zh-CN" altLang="en-US" sz="1200" kern="0" dirty="0" smtClean="0">
                  <a:solidFill>
                    <a:schemeClr val="bg1">
                      <a:lumMod val="50000"/>
                    </a:schemeClr>
                  </a:solidFill>
                </a:rPr>
                <a:t>项目，</a:t>
              </a:r>
              <a:r>
                <a:rPr lang="en-US" altLang="zh-CN" sz="1200" kern="0" dirty="0" smtClean="0">
                  <a:solidFill>
                    <a:schemeClr val="bg1">
                      <a:lumMod val="50000"/>
                    </a:schemeClr>
                  </a:solidFill>
                </a:rPr>
                <a:t>“</a:t>
              </a:r>
              <a:r>
                <a:rPr lang="zh-CN" altLang="en-US" sz="1200" kern="0" dirty="0">
                  <a:solidFill>
                    <a:schemeClr val="bg1">
                      <a:lumMod val="50000"/>
                    </a:schemeClr>
                  </a:solidFill>
                </a:rPr>
                <a:t>基于人工智能技术的创新创业服务技术集成研发与应用示范</a:t>
              </a:r>
              <a:r>
                <a:rPr lang="zh-CN" altLang="en-US" sz="1200" kern="0" dirty="0" smtClean="0">
                  <a:solidFill>
                    <a:schemeClr val="bg1">
                      <a:lumMod val="50000"/>
                    </a:schemeClr>
                  </a:solidFill>
                </a:rPr>
                <a:t>”</a:t>
              </a:r>
              <a:r>
                <a:rPr lang="en-US" altLang="zh-CN" sz="1200" kern="0" dirty="0" smtClean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pPr lvl="0" algn="just">
                <a:lnSpc>
                  <a:spcPct val="130000"/>
                </a:lnSpc>
                <a:defRPr/>
              </a:pPr>
              <a:r>
                <a:rPr lang="en-US" altLang="zh-CN" sz="1200" kern="0" dirty="0">
                  <a:solidFill>
                    <a:schemeClr val="bg1">
                      <a:lumMod val="50000"/>
                    </a:schemeClr>
                  </a:solidFill>
                </a:rPr>
                <a:t>     </a:t>
              </a:r>
              <a:r>
                <a:rPr lang="en-US" altLang="zh-CN" sz="1200" kern="0" dirty="0" smtClean="0">
                  <a:solidFill>
                    <a:schemeClr val="bg1">
                      <a:lumMod val="50000"/>
                    </a:schemeClr>
                  </a:solidFill>
                </a:rPr>
                <a:t>[3] 2019</a:t>
              </a:r>
              <a:r>
                <a:rPr lang="zh-CN" altLang="en-US" sz="1200" kern="0" dirty="0" smtClean="0">
                  <a:solidFill>
                    <a:schemeClr val="bg1">
                      <a:lumMod val="50000"/>
                    </a:schemeClr>
                  </a:solidFill>
                </a:rPr>
                <a:t>年度国家重点研发计划项目，</a:t>
              </a:r>
              <a:r>
                <a:rPr lang="en-US" altLang="zh-CN" sz="1200" kern="0" dirty="0" smtClean="0">
                  <a:solidFill>
                    <a:schemeClr val="bg1">
                      <a:lumMod val="50000"/>
                    </a:schemeClr>
                  </a:solidFill>
                </a:rPr>
                <a:t>“</a:t>
              </a:r>
              <a:r>
                <a:rPr lang="zh-CN" altLang="en-US" sz="1200" kern="0" dirty="0">
                  <a:solidFill>
                    <a:schemeClr val="bg1">
                      <a:lumMod val="50000"/>
                    </a:schemeClr>
                  </a:solidFill>
                </a:rPr>
                <a:t>面向城市公共服务的高效融合与动态认知技术和平台</a:t>
              </a:r>
              <a:r>
                <a:rPr lang="zh-CN" altLang="en-US" sz="1200" kern="0" dirty="0" smtClean="0">
                  <a:solidFill>
                    <a:schemeClr val="bg1">
                      <a:lumMod val="50000"/>
                    </a:schemeClr>
                  </a:solidFill>
                </a:rPr>
                <a:t>”（协助何炎祥老师）</a:t>
              </a:r>
              <a:endParaRPr lang="en-US" altLang="zh-CN" sz="12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lvl="0" algn="just">
                <a:lnSpc>
                  <a:spcPct val="130000"/>
                </a:lnSpc>
                <a:defRPr/>
              </a:pPr>
              <a:r>
                <a:rPr lang="en-US" altLang="zh-CN" sz="1200" kern="0" dirty="0" smtClean="0">
                  <a:solidFill>
                    <a:schemeClr val="bg1">
                      <a:lumMod val="50000"/>
                    </a:schemeClr>
                  </a:solidFill>
                </a:rPr>
                <a:t>     [4] </a:t>
              </a:r>
              <a:r>
                <a:rPr lang="en-US" altLang="zh-CN" sz="1200" kern="0" dirty="0">
                  <a:solidFill>
                    <a:schemeClr val="bg1">
                      <a:lumMod val="50000"/>
                    </a:schemeClr>
                  </a:solidFill>
                </a:rPr>
                <a:t>2019</a:t>
              </a:r>
              <a:r>
                <a:rPr lang="zh-CN" altLang="en-US" sz="1200" kern="0" dirty="0">
                  <a:solidFill>
                    <a:schemeClr val="bg1">
                      <a:lumMod val="50000"/>
                    </a:schemeClr>
                  </a:solidFill>
                </a:rPr>
                <a:t>年度国家重点研</a:t>
              </a:r>
              <a:r>
                <a:rPr lang="zh-CN" altLang="en-US" sz="1200" kern="0" dirty="0" smtClean="0">
                  <a:solidFill>
                    <a:schemeClr val="bg1">
                      <a:lumMod val="50000"/>
                    </a:schemeClr>
                  </a:solidFill>
                </a:rPr>
                <a:t>发计划项</a:t>
              </a:r>
              <a:r>
                <a:rPr lang="zh-CN" altLang="en-US" sz="1200" kern="0" dirty="0">
                  <a:solidFill>
                    <a:schemeClr val="bg1">
                      <a:lumMod val="50000"/>
                    </a:schemeClr>
                  </a:solidFill>
                </a:rPr>
                <a:t>目，</a:t>
              </a:r>
              <a:r>
                <a:rPr lang="en-US" altLang="zh-CN" sz="1200" kern="0" dirty="0">
                  <a:solidFill>
                    <a:schemeClr val="bg1">
                      <a:lumMod val="50000"/>
                    </a:schemeClr>
                  </a:solidFill>
                </a:rPr>
                <a:t>“</a:t>
              </a:r>
              <a:r>
                <a:rPr lang="zh-CN" altLang="en-US" sz="1200" kern="0" dirty="0" smtClean="0">
                  <a:solidFill>
                    <a:schemeClr val="bg1">
                      <a:lumMod val="50000"/>
                    </a:schemeClr>
                  </a:solidFill>
                </a:rPr>
                <a:t>粮</a:t>
              </a:r>
              <a:r>
                <a:rPr lang="zh-CN" altLang="en-US" sz="1200" kern="0" dirty="0">
                  <a:solidFill>
                    <a:schemeClr val="bg1">
                      <a:lumMod val="50000"/>
                    </a:schemeClr>
                  </a:solidFill>
                </a:rPr>
                <a:t>食污染物综合处理技术集成与示</a:t>
              </a:r>
              <a:r>
                <a:rPr lang="zh-CN" altLang="en-US" sz="1200" kern="0" dirty="0" smtClean="0">
                  <a:solidFill>
                    <a:schemeClr val="bg1">
                      <a:lumMod val="50000"/>
                    </a:schemeClr>
                  </a:solidFill>
                </a:rPr>
                <a:t>范</a:t>
              </a:r>
              <a:r>
                <a:rPr lang="en-US" altLang="zh-CN" sz="1200" kern="0" dirty="0" smtClean="0">
                  <a:solidFill>
                    <a:schemeClr val="bg1">
                      <a:lumMod val="50000"/>
                    </a:schemeClr>
                  </a:solidFill>
                </a:rPr>
                <a:t>”</a:t>
              </a:r>
            </a:p>
            <a:p>
              <a:pPr marL="171450" indent="-171450" algn="just">
                <a:lnSpc>
                  <a:spcPct val="13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1200" b="1" kern="0" dirty="0" smtClean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</a:t>
              </a:r>
              <a:r>
                <a:rPr lang="zh-CN" altLang="en-US" sz="1200" b="1" kern="0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题报告</a:t>
              </a:r>
              <a:r>
                <a:rPr lang="zh-CN" altLang="en-US" sz="1200" b="1" kern="0" dirty="0" smtClean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：</a:t>
              </a:r>
              <a:endParaRPr lang="en-US" altLang="zh-CN" sz="1200" b="1" kern="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just">
                <a:lnSpc>
                  <a:spcPct val="130000"/>
                </a:lnSpc>
                <a:defRPr/>
              </a:pPr>
              <a:r>
                <a:rPr lang="en-US" altLang="zh-CN" sz="1200" b="1" kern="0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1200" b="1" kern="0" dirty="0" smtClean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1200" kern="0" dirty="0" smtClean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[</a:t>
              </a:r>
              <a:r>
                <a:rPr lang="en-US" altLang="zh-CN" sz="1200" kern="0" dirty="0" smtClean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1]2018</a:t>
              </a:r>
              <a:r>
                <a:rPr lang="zh-CN" altLang="en-US" sz="1200" kern="0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武汉大学小米</a:t>
              </a:r>
              <a:r>
                <a:rPr lang="en-US" altLang="zh-CN" sz="1200" kern="0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-</a:t>
              </a:r>
              <a:r>
                <a:rPr lang="zh-CN" altLang="en-US" sz="1200" kern="0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联合实验室项</a:t>
              </a:r>
              <a:r>
                <a:rPr lang="zh-CN" altLang="en-US" sz="1200" kern="0" dirty="0" smtClean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目</a:t>
              </a:r>
              <a:r>
                <a:rPr lang="en-US" altLang="zh-CN" sz="1200" kern="0" dirty="0" smtClean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,“</a:t>
              </a:r>
              <a:r>
                <a:rPr lang="zh-CN" altLang="en-US" sz="1200" kern="0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机器智能问答的关键技术研究与实现</a:t>
              </a:r>
              <a:r>
                <a:rPr lang="zh-CN" altLang="en-US" sz="1200" kern="0" dirty="0" smtClean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”（答案生成组）</a:t>
              </a:r>
              <a:endParaRPr lang="en-US" altLang="zh-CN" sz="1200" kern="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171450" indent="-171450" algn="just">
                <a:lnSpc>
                  <a:spcPct val="13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1200" b="1" kern="0" dirty="0" smtClean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其他： </a:t>
              </a:r>
              <a:r>
                <a:rPr lang="zh-CN" altLang="en-US" sz="1200" kern="0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项目的填写、项目预算调整和申报提交的相关工作，信息校对等等</a:t>
              </a:r>
            </a:p>
          </p:txBody>
        </p:sp>
        <p:sp>
          <p:nvSpPr>
            <p:cNvPr id="20" name="文本框 12"/>
            <p:cNvSpPr txBox="1">
              <a:spLocks noChangeArrowheads="1"/>
            </p:cNvSpPr>
            <p:nvPr/>
          </p:nvSpPr>
          <p:spPr bwMode="auto">
            <a:xfrm>
              <a:off x="3552160" y="2411537"/>
              <a:ext cx="5387479" cy="906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62" tIns="34281" rIns="68562" bIns="3428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lvl="0" algn="just">
                <a:lnSpc>
                  <a:spcPct val="130000"/>
                </a:lnSpc>
                <a:defRPr/>
              </a:pPr>
              <a:r>
                <a:rPr lang="en-US" altLang="zh-CN" sz="1200" kern="0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[1] Unsupervised Software Repositories Mining and its Application to Code Search</a:t>
              </a:r>
              <a:r>
                <a:rPr lang="zh-CN" altLang="en-US" sz="1200" kern="0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1200" kern="0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SPE</a:t>
              </a:r>
              <a:r>
                <a:rPr lang="zh-CN" altLang="en-US" sz="1200" kern="0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1200" kern="0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CCFB </a:t>
              </a:r>
              <a:r>
                <a:rPr lang="zh-CN" altLang="en-US" sz="1200" kern="0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期刊 录</a:t>
              </a:r>
              <a:r>
                <a:rPr lang="zh-CN" altLang="en-US" sz="1200" kern="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用</a:t>
              </a:r>
              <a:endParaRPr lang="en-US" altLang="zh-CN" sz="1200" kern="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 algn="just">
                <a:lnSpc>
                  <a:spcPct val="130000"/>
                </a:lnSpc>
                <a:defRPr/>
              </a:pPr>
              <a:r>
                <a:rPr lang="en-US" altLang="zh-CN" sz="1200" kern="0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[2] </a:t>
              </a:r>
              <a:r>
                <a:rPr lang="en-US" altLang="zh-CN" sz="1200" kern="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Neural Interactive Code Search over Structural Embedding for Software Q&amp;A </a:t>
              </a:r>
              <a:r>
                <a:rPr lang="en-US" altLang="zh-CN" sz="1200" kern="0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Sites</a:t>
              </a:r>
              <a:r>
                <a:rPr lang="zh-CN" altLang="en-US" sz="1200" kern="0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1200" kern="0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JSS</a:t>
              </a:r>
              <a:r>
                <a:rPr lang="zh-CN" altLang="en-US" sz="1200" kern="0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1200" kern="0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CCFB </a:t>
              </a:r>
              <a:r>
                <a:rPr lang="zh-CN" altLang="en-US" sz="1200" kern="0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期刊 </a:t>
              </a:r>
              <a:r>
                <a:rPr lang="zh-CN" altLang="en-US" sz="1200" kern="0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大修</a:t>
              </a:r>
              <a:endParaRPr lang="en-US" altLang="zh-CN" sz="1200" kern="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 algn="just">
                <a:lnSpc>
                  <a:spcPct val="130000"/>
                </a:lnSpc>
                <a:defRPr/>
              </a:pPr>
              <a:r>
                <a:rPr lang="en-US" altLang="zh-CN" sz="1200" kern="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[3] Hierarchical Embedding for Code Search in Software Q&amp;A </a:t>
              </a:r>
              <a:r>
                <a:rPr lang="en-US" altLang="zh-CN" sz="1200" kern="0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Sites</a:t>
              </a:r>
              <a:r>
                <a:rPr lang="zh-CN" altLang="en-US" sz="1200" kern="0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，（</a:t>
              </a:r>
              <a:r>
                <a:rPr lang="zh-CN" altLang="en-US" sz="1200" kern="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黎芮彤</a:t>
              </a:r>
              <a:r>
                <a:rPr lang="zh-CN" altLang="en-US" sz="1200" kern="0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  <a:r>
                <a:rPr lang="en-US" altLang="zh-CN" sz="1200" kern="0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1200" kern="0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指导一篇</a:t>
              </a:r>
              <a:r>
                <a:rPr lang="en-US" altLang="zh-CN" sz="1200" kern="0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IJCNN</a:t>
              </a:r>
              <a:r>
                <a:rPr lang="zh-CN" altLang="en-US" sz="1200" kern="0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200" kern="0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CCF C</a:t>
              </a:r>
              <a:r>
                <a:rPr lang="zh-CN" altLang="en-US" sz="1200" kern="0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会议 投稿</a:t>
              </a:r>
              <a:endParaRPr lang="en-US" altLang="zh-CN" sz="1200" kern="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 algn="just">
                <a:lnSpc>
                  <a:spcPct val="130000"/>
                </a:lnSpc>
                <a:defRPr/>
              </a:pPr>
              <a:r>
                <a:rPr lang="en-US" altLang="zh-CN" sz="1200" kern="0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  <a:r>
                <a:rPr lang="en-US" altLang="zh-CN" sz="1200" kern="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4] Ordered Structural Embedding based </a:t>
              </a:r>
              <a:r>
                <a:rPr lang="en-US" altLang="zh-CN" sz="1200" kern="0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Interactive </a:t>
              </a:r>
              <a:r>
                <a:rPr lang="en-US" altLang="zh-CN" sz="1200" kern="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Network for Code Search in Q&amp;A </a:t>
              </a:r>
              <a:r>
                <a:rPr lang="en-US" altLang="zh-CN" sz="1200" kern="0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Sites</a:t>
              </a:r>
              <a:r>
                <a:rPr lang="zh-CN" altLang="en-US" sz="1200" kern="0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1200" kern="0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IJCNN CCF C</a:t>
              </a:r>
              <a:r>
                <a:rPr lang="zh-CN" altLang="en-US" sz="1200" kern="0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会议投稿</a:t>
              </a:r>
              <a:r>
                <a:rPr lang="en-US" altLang="zh-CN" sz="1200" kern="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[5] Local-to-Global Hierarchical Interactive Code Search for Software Q&amp;A </a:t>
              </a:r>
              <a:r>
                <a:rPr lang="en-US" altLang="zh-CN" sz="1200" kern="0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Sites</a:t>
              </a:r>
              <a:r>
                <a:rPr lang="zh-CN" altLang="en-US" sz="1200" kern="0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 </a:t>
              </a:r>
              <a:r>
                <a:rPr lang="en-US" altLang="zh-CN" sz="1200" kern="0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TEVC CCFB 1</a:t>
              </a:r>
              <a:r>
                <a:rPr lang="zh-CN" altLang="en-US" sz="1200" kern="0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区，撰写初稿</a:t>
              </a:r>
              <a:endParaRPr lang="en-US" altLang="zh-CN" sz="1200" kern="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13"/>
            <p:cNvSpPr txBox="1">
              <a:spLocks noChangeArrowheads="1"/>
            </p:cNvSpPr>
            <p:nvPr/>
          </p:nvSpPr>
          <p:spPr bwMode="auto">
            <a:xfrm>
              <a:off x="4281485" y="3435325"/>
              <a:ext cx="4833887" cy="592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62" tIns="34281" rIns="68562" bIns="3428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lvl="0" algn="just">
                <a:lnSpc>
                  <a:spcPct val="130000"/>
                </a:lnSpc>
                <a:defRPr/>
              </a:pPr>
              <a:r>
                <a:rPr lang="zh-CN" altLang="en-US" sz="1200" kern="0" dirty="0" smtClean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zh-CN" sz="1200" kern="0" dirty="0" smtClean="0">
                  <a:solidFill>
                    <a:schemeClr val="bg1">
                      <a:lumMod val="50000"/>
                    </a:schemeClr>
                  </a:solidFill>
                </a:rPr>
                <a:t>1.</a:t>
              </a:r>
              <a:r>
                <a:rPr lang="zh-CN" altLang="en-US" sz="1200" kern="0" dirty="0" smtClean="0">
                  <a:solidFill>
                    <a:schemeClr val="bg1">
                      <a:lumMod val="50000"/>
                    </a:schemeClr>
                  </a:solidFill>
                </a:rPr>
                <a:t> 彭敏，黎芮彤，胡刚</a:t>
              </a:r>
              <a:r>
                <a:rPr lang="zh-CN" altLang="en-US" sz="1200" kern="0" dirty="0" smtClean="0">
                  <a:solidFill>
                    <a:schemeClr val="bg1">
                      <a:lumMod val="50000"/>
                    </a:schemeClr>
                  </a:solidFill>
                </a:rPr>
                <a:t>，刘进，崔晓辉一</a:t>
              </a:r>
              <a:r>
                <a:rPr lang="zh-CN" altLang="en-US" sz="1200" kern="0" dirty="0">
                  <a:solidFill>
                    <a:schemeClr val="bg1">
                      <a:lumMod val="50000"/>
                    </a:schemeClr>
                  </a:solidFill>
                </a:rPr>
                <a:t>种基于结构化嵌入的交互式代码搜索方</a:t>
              </a:r>
              <a:r>
                <a:rPr lang="zh-CN" altLang="en-US" sz="1200" kern="0" dirty="0" smtClean="0">
                  <a:solidFill>
                    <a:schemeClr val="bg1">
                      <a:lumMod val="50000"/>
                    </a:schemeClr>
                  </a:solidFill>
                </a:rPr>
                <a:t>法，已</a:t>
              </a:r>
              <a:r>
                <a:rPr lang="zh-CN" altLang="en-US" sz="1200" kern="0" dirty="0" smtClean="0">
                  <a:solidFill>
                    <a:schemeClr val="bg1">
                      <a:lumMod val="50000"/>
                    </a:schemeClr>
                  </a:solidFill>
                </a:rPr>
                <a:t>受理（指导）</a:t>
              </a:r>
              <a:endParaRPr lang="zh-CN" altLang="en-US" sz="1200" kern="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lvl="0" algn="just">
                <a:lnSpc>
                  <a:spcPct val="130000"/>
                </a:lnSpc>
                <a:defRPr/>
              </a:pPr>
              <a:r>
                <a:rPr lang="en-US" altLang="zh-CN" sz="1200" kern="0" dirty="0" smtClean="0">
                  <a:solidFill>
                    <a:schemeClr val="bg1">
                      <a:lumMod val="50000"/>
                    </a:schemeClr>
                  </a:solidFill>
                </a:rPr>
                <a:t> 2</a:t>
              </a:r>
              <a:r>
                <a:rPr lang="en-US" altLang="zh-CN" sz="1200" kern="0" dirty="0">
                  <a:solidFill>
                    <a:schemeClr val="bg1">
                      <a:lumMod val="50000"/>
                    </a:schemeClr>
                  </a:solidFill>
                </a:rPr>
                <a:t>. </a:t>
              </a:r>
              <a:r>
                <a:rPr lang="zh-CN" altLang="en-US" sz="1200" kern="0" dirty="0" smtClean="0">
                  <a:solidFill>
                    <a:schemeClr val="bg1">
                      <a:lumMod val="50000"/>
                    </a:schemeClr>
                  </a:solidFill>
                </a:rPr>
                <a:t>彭敏，胡刚</a:t>
              </a:r>
              <a:r>
                <a:rPr lang="zh-CN" altLang="en-US" sz="1200" kern="0" dirty="0" smtClean="0">
                  <a:solidFill>
                    <a:schemeClr val="bg1">
                      <a:lumMod val="50000"/>
                    </a:schemeClr>
                  </a:solidFill>
                </a:rPr>
                <a:t>，黎芮彤，一</a:t>
              </a:r>
              <a:r>
                <a:rPr lang="zh-CN" altLang="en-US" sz="1200" kern="0" dirty="0">
                  <a:solidFill>
                    <a:schemeClr val="bg1">
                      <a:lumMod val="50000"/>
                    </a:schemeClr>
                  </a:solidFill>
                </a:rPr>
                <a:t>种基于分层嵌入的神经代码搜索方</a:t>
              </a:r>
              <a:r>
                <a:rPr lang="zh-CN" altLang="en-US" sz="1200" kern="0" dirty="0" smtClean="0">
                  <a:solidFill>
                    <a:schemeClr val="bg1">
                      <a:lumMod val="50000"/>
                    </a:schemeClr>
                  </a:solidFill>
                </a:rPr>
                <a:t>法，已受理</a:t>
              </a:r>
              <a:endParaRPr lang="en-US" altLang="zh-CN" sz="12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lvl="0" algn="just">
                <a:lnSpc>
                  <a:spcPct val="130000"/>
                </a:lnSpc>
                <a:defRPr/>
              </a:pPr>
              <a:r>
                <a:rPr lang="en-US" altLang="zh-CN" sz="1400" kern="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zh-CN" sz="1400" kern="0" dirty="0" smtClean="0">
                  <a:solidFill>
                    <a:schemeClr val="bg1">
                      <a:lumMod val="50000"/>
                    </a:schemeClr>
                  </a:solidFill>
                </a:rPr>
                <a:t>                                            </a:t>
              </a:r>
              <a:r>
                <a:rPr lang="zh-CN" altLang="en-US" sz="1400" kern="0" dirty="0" smtClean="0">
                  <a:solidFill>
                    <a:schemeClr val="bg1">
                      <a:lumMod val="50000"/>
                    </a:schemeClr>
                  </a:solidFill>
                </a:rPr>
                <a:t>累计</a:t>
              </a:r>
              <a:r>
                <a:rPr lang="zh-CN" altLang="en-US" sz="1400" kern="0" dirty="0" smtClean="0">
                  <a:solidFill>
                    <a:schemeClr val="bg1">
                      <a:lumMod val="50000"/>
                    </a:schemeClr>
                  </a:solidFill>
                </a:rPr>
                <a:t>贡献</a:t>
              </a:r>
              <a:r>
                <a:rPr lang="en-US" altLang="zh-CN" sz="1400" kern="0" dirty="0" smtClean="0">
                  <a:solidFill>
                    <a:schemeClr val="bg1">
                      <a:lumMod val="50000"/>
                    </a:schemeClr>
                  </a:solidFill>
                </a:rPr>
                <a:t>10</a:t>
              </a:r>
              <a:r>
                <a:rPr lang="zh-CN" altLang="en-US" sz="1400" kern="0" dirty="0" smtClean="0">
                  <a:solidFill>
                    <a:schemeClr val="bg1">
                      <a:lumMod val="50000"/>
                    </a:schemeClr>
                  </a:solidFill>
                </a:rPr>
                <a:t>项专利，</a:t>
              </a:r>
              <a:r>
                <a:rPr lang="en-US" altLang="zh-CN" sz="1400" kern="0" dirty="0" smtClean="0">
                  <a:solidFill>
                    <a:schemeClr val="bg1">
                      <a:lumMod val="50000"/>
                    </a:schemeClr>
                  </a:solidFill>
                </a:rPr>
                <a:t>8</a:t>
              </a:r>
              <a:r>
                <a:rPr lang="zh-CN" altLang="en-US" sz="1400" kern="0" dirty="0" smtClean="0">
                  <a:solidFill>
                    <a:schemeClr val="bg1">
                      <a:lumMod val="50000"/>
                    </a:schemeClr>
                  </a:solidFill>
                </a:rPr>
                <a:t>项已全部进入实审</a:t>
              </a:r>
              <a:endParaRPr lang="zh-CN" altLang="en-US" sz="1400" kern="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2" name="文本框 14"/>
            <p:cNvSpPr txBox="1">
              <a:spLocks noChangeArrowheads="1"/>
            </p:cNvSpPr>
            <p:nvPr/>
          </p:nvSpPr>
          <p:spPr bwMode="auto">
            <a:xfrm>
              <a:off x="5027394" y="4246004"/>
              <a:ext cx="3717599" cy="220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62" tIns="34281" rIns="68562" bIns="3428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marR="0" lvl="0" algn="just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Calibri" pitchFamily="34" charset="0"/>
                  <a:ea typeface="微软雅黑" pitchFamily="34" charset="-122"/>
                </a:rPr>
                <a:t>完成小米项目答案生成收尾工作，参与产业项目开题、答辩及方案设计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860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0" y="542924"/>
            <a:ext cx="12190413" cy="53182"/>
            <a:chOff x="0" y="542924"/>
            <a:chExt cx="12190413" cy="53182"/>
          </a:xfrm>
        </p:grpSpPr>
        <p:sp>
          <p:nvSpPr>
            <p:cNvPr id="17" name="圆角矩形 39"/>
            <p:cNvSpPr>
              <a:spLocks noChangeArrowheads="1"/>
            </p:cNvSpPr>
            <p:nvPr/>
          </p:nvSpPr>
          <p:spPr bwMode="auto">
            <a:xfrm>
              <a:off x="4184680" y="542925"/>
              <a:ext cx="8005733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8" name="圆角矩形 39"/>
            <p:cNvSpPr>
              <a:spLocks noChangeArrowheads="1"/>
            </p:cNvSpPr>
            <p:nvPr/>
          </p:nvSpPr>
          <p:spPr bwMode="auto">
            <a:xfrm>
              <a:off x="0" y="542924"/>
              <a:ext cx="762000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10636" y="218237"/>
            <a:ext cx="1201290" cy="755738"/>
            <a:chOff x="6404855" y="1211527"/>
            <a:chExt cx="1201290" cy="755738"/>
          </a:xfrm>
        </p:grpSpPr>
        <p:sp>
          <p:nvSpPr>
            <p:cNvPr id="20" name="任意多边形 83"/>
            <p:cNvSpPr/>
            <p:nvPr/>
          </p:nvSpPr>
          <p:spPr bwMode="auto">
            <a:xfrm rot="16377237">
              <a:off x="6641486" y="1212289"/>
              <a:ext cx="755738" cy="75421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44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21" name="TextBox 8"/>
            <p:cNvSpPr txBox="1"/>
            <p:nvPr/>
          </p:nvSpPr>
          <p:spPr>
            <a:xfrm>
              <a:off x="6404855" y="1253660"/>
              <a:ext cx="1201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-3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3600" b="1" spc="-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2" name="文本框 40"/>
          <p:cNvSpPr>
            <a:spLocks noChangeArrowheads="1"/>
          </p:cNvSpPr>
          <p:nvPr/>
        </p:nvSpPr>
        <p:spPr bwMode="auto">
          <a:xfrm>
            <a:off x="2402326" y="337313"/>
            <a:ext cx="85151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Calibri" pitchFamily="34" charset="0"/>
              </a:rPr>
              <a:t>健康</a:t>
            </a:r>
            <a:endParaRPr lang="zh-CN" altLang="en-US" sz="2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4744" y="1374155"/>
            <a:ext cx="69957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10</a:t>
            </a:r>
            <a:r>
              <a:rPr lang="zh-CN" altLang="en-US" sz="2000" dirty="0" smtClean="0"/>
              <a:t>月送韩博士去医院，然后后两天把自己送进了医院</a:t>
            </a:r>
            <a:endParaRPr lang="en-US" altLang="zh-CN" sz="20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11</a:t>
            </a:r>
            <a:r>
              <a:rPr lang="zh-CN" altLang="en-US" sz="2000" dirty="0" smtClean="0"/>
              <a:t>月间断性的去医院，开始考虑报健身班增强体质</a:t>
            </a:r>
            <a:endParaRPr lang="en-US" altLang="zh-CN" sz="20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月天气下雨变冷，旧伤复发，</a:t>
            </a:r>
            <a:r>
              <a:rPr lang="en-US" altLang="zh-CN" sz="2000" dirty="0" smtClean="0"/>
              <a:t>10-16</a:t>
            </a:r>
            <a:r>
              <a:rPr lang="zh-CN" altLang="en-US" sz="2000" dirty="0" smtClean="0"/>
              <a:t>号一直在往医院跑</a:t>
            </a:r>
            <a:endParaRPr lang="en-US" altLang="zh-CN" sz="20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  <p:pic>
        <p:nvPicPr>
          <p:cNvPr id="2050" name="Picture 2" descr="https://ss2.bdstatic.com/70cFvnSh_Q1YnxGkpoWK1HF6hhy/it/u=1483891449,2811728877&amp;fm=26&amp;gp=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597" y="1028754"/>
            <a:ext cx="3233935" cy="232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timgsa.baidu.com/timg?image&amp;quality=80&amp;size=b9999_10000&amp;sec=1579197312049&amp;di=ae42e323b5d8037b2c60ea26e0e0fe86&amp;imgtype=0&amp;src=http%3A%2F%2Fimage.namedq.com%2Fuploads%2F20181220%2F18%2F1545301507-KhQpxfoDm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699" y="3965617"/>
            <a:ext cx="3250312" cy="248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730947" y="4191674"/>
            <a:ext cx="61799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建议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    </a:t>
            </a:r>
            <a:r>
              <a:rPr lang="zh-CN" altLang="en-US" dirty="0"/>
              <a:t>走</a:t>
            </a:r>
            <a:r>
              <a:rPr lang="zh-CN" altLang="en-US" dirty="0" smtClean="0"/>
              <a:t>出实验室，锻炼体质，现在没问题，不代表以后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/>
              <a:t>实验</a:t>
            </a:r>
            <a:r>
              <a:rPr lang="zh-CN" altLang="en-US" dirty="0" smtClean="0"/>
              <a:t>室户外团建活动不可取消，可增加实验室交流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920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组合 182"/>
          <p:cNvGrpSpPr/>
          <p:nvPr/>
        </p:nvGrpSpPr>
        <p:grpSpPr>
          <a:xfrm flipH="1" flipV="1">
            <a:off x="-1450727" y="-2537420"/>
            <a:ext cx="6338876" cy="4424464"/>
            <a:chOff x="7174614" y="4856946"/>
            <a:chExt cx="6338876" cy="4424464"/>
          </a:xfrm>
        </p:grpSpPr>
        <p:sp>
          <p:nvSpPr>
            <p:cNvPr id="184" name="任意多边形 83"/>
            <p:cNvSpPr/>
            <p:nvPr/>
          </p:nvSpPr>
          <p:spPr bwMode="auto">
            <a:xfrm rot="16377237">
              <a:off x="10311463" y="4860180"/>
              <a:ext cx="3205262" cy="3198793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C00000">
                    <a:alpha val="22000"/>
                  </a:srgbClr>
                </a:gs>
                <a:gs pos="100000">
                  <a:srgbClr val="FE978C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85" name="任意多边形 83"/>
            <p:cNvSpPr/>
            <p:nvPr/>
          </p:nvSpPr>
          <p:spPr bwMode="auto">
            <a:xfrm rot="16377237">
              <a:off x="7951590" y="5175010"/>
              <a:ext cx="3704812" cy="3697335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22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86" name="任意多边形 83"/>
            <p:cNvSpPr/>
            <p:nvPr/>
          </p:nvSpPr>
          <p:spPr bwMode="auto">
            <a:xfrm rot="16377237">
              <a:off x="7171380" y="6079382"/>
              <a:ext cx="3205262" cy="3198793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C00000">
                    <a:alpha val="22000"/>
                  </a:srgbClr>
                </a:gs>
                <a:gs pos="100000">
                  <a:srgbClr val="FE978C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87" name="任意多边形 83"/>
            <p:cNvSpPr/>
            <p:nvPr/>
          </p:nvSpPr>
          <p:spPr bwMode="auto">
            <a:xfrm rot="17801937">
              <a:off x="9257697" y="4895516"/>
              <a:ext cx="3704812" cy="3697335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22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313155" y="4975819"/>
            <a:ext cx="6338876" cy="4424464"/>
            <a:chOff x="7174614" y="4856946"/>
            <a:chExt cx="6338876" cy="4424464"/>
          </a:xfrm>
        </p:grpSpPr>
        <p:sp>
          <p:nvSpPr>
            <p:cNvPr id="179" name="任意多边形 83"/>
            <p:cNvSpPr/>
            <p:nvPr/>
          </p:nvSpPr>
          <p:spPr bwMode="auto">
            <a:xfrm rot="16377237">
              <a:off x="10311463" y="4860180"/>
              <a:ext cx="3205262" cy="3198793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C00000">
                    <a:alpha val="22000"/>
                  </a:srgbClr>
                </a:gs>
                <a:gs pos="100000">
                  <a:srgbClr val="FE978C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80" name="任意多边形 83"/>
            <p:cNvSpPr/>
            <p:nvPr/>
          </p:nvSpPr>
          <p:spPr bwMode="auto">
            <a:xfrm rot="16377237">
              <a:off x="7951590" y="5175010"/>
              <a:ext cx="3704812" cy="3697335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22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81" name="任意多边形 83"/>
            <p:cNvSpPr/>
            <p:nvPr/>
          </p:nvSpPr>
          <p:spPr bwMode="auto">
            <a:xfrm rot="16377237">
              <a:off x="7171380" y="6079382"/>
              <a:ext cx="3205262" cy="3198793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C00000">
                    <a:alpha val="22000"/>
                  </a:srgbClr>
                </a:gs>
                <a:gs pos="100000">
                  <a:srgbClr val="FE978C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82" name="任意多边形 83"/>
            <p:cNvSpPr/>
            <p:nvPr/>
          </p:nvSpPr>
          <p:spPr bwMode="auto">
            <a:xfrm rot="17801937">
              <a:off x="9257697" y="4895516"/>
              <a:ext cx="3704812" cy="3697335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22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</p:grpSp>
      <p:sp>
        <p:nvSpPr>
          <p:cNvPr id="168" name="任意多边形 83"/>
          <p:cNvSpPr/>
          <p:nvPr/>
        </p:nvSpPr>
        <p:spPr bwMode="auto">
          <a:xfrm rot="16377237">
            <a:off x="2879423" y="1526154"/>
            <a:ext cx="1624201" cy="1620923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154" name="任意多边形 83"/>
          <p:cNvSpPr/>
          <p:nvPr/>
        </p:nvSpPr>
        <p:spPr bwMode="auto">
          <a:xfrm rot="16377237">
            <a:off x="3822819" y="3200912"/>
            <a:ext cx="1619923" cy="1616657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142" name="任意多边形 83"/>
          <p:cNvSpPr/>
          <p:nvPr/>
        </p:nvSpPr>
        <p:spPr bwMode="auto">
          <a:xfrm rot="16377237">
            <a:off x="1561513" y="2086768"/>
            <a:ext cx="1877338" cy="1873549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0070C0">
                  <a:alpha val="22000"/>
                </a:srgbClr>
              </a:gs>
              <a:gs pos="100000">
                <a:srgbClr val="00B0F0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139" name="任意多边形 83"/>
          <p:cNvSpPr/>
          <p:nvPr/>
        </p:nvSpPr>
        <p:spPr bwMode="auto">
          <a:xfrm rot="16377237">
            <a:off x="2508634" y="2010820"/>
            <a:ext cx="2637379" cy="2632058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0070C0">
                  <a:alpha val="44000"/>
                </a:srgbClr>
              </a:gs>
              <a:gs pos="100000">
                <a:srgbClr val="00B0F0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157" name="任意多边形 83"/>
          <p:cNvSpPr/>
          <p:nvPr/>
        </p:nvSpPr>
        <p:spPr bwMode="auto">
          <a:xfrm rot="5222763" flipH="1">
            <a:off x="4699376" y="1587515"/>
            <a:ext cx="390575" cy="389788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0070C0">
                  <a:alpha val="22000"/>
                </a:srgbClr>
              </a:gs>
              <a:gs pos="100000">
                <a:srgbClr val="00B0F0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160" name="任意多边形 83"/>
          <p:cNvSpPr/>
          <p:nvPr/>
        </p:nvSpPr>
        <p:spPr bwMode="auto">
          <a:xfrm rot="16377237">
            <a:off x="5132359" y="2014384"/>
            <a:ext cx="461589" cy="460660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189" name="任意多边形 83"/>
          <p:cNvSpPr/>
          <p:nvPr/>
        </p:nvSpPr>
        <p:spPr bwMode="auto">
          <a:xfrm rot="16377237">
            <a:off x="2196863" y="3422362"/>
            <a:ext cx="1619923" cy="1616657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190" name="任意多边形 83"/>
          <p:cNvSpPr/>
          <p:nvPr/>
        </p:nvSpPr>
        <p:spPr bwMode="auto">
          <a:xfrm rot="5222763" flipH="1">
            <a:off x="2606837" y="5500724"/>
            <a:ext cx="390575" cy="389788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0070C0">
                  <a:alpha val="22000"/>
                </a:srgbClr>
              </a:gs>
              <a:gs pos="100000">
                <a:srgbClr val="00B0F0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191" name="任意多边形 83"/>
          <p:cNvSpPr/>
          <p:nvPr/>
        </p:nvSpPr>
        <p:spPr bwMode="auto">
          <a:xfrm rot="16377237">
            <a:off x="1685120" y="4985969"/>
            <a:ext cx="461589" cy="460660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2534908" y="2707637"/>
            <a:ext cx="258632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300" b="1" spc="-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2020</a:t>
            </a:r>
            <a:endParaRPr lang="zh-CN" altLang="en-US" sz="7300" b="1" spc="-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42"/>
          <p:cNvSpPr txBox="1"/>
          <p:nvPr/>
        </p:nvSpPr>
        <p:spPr>
          <a:xfrm>
            <a:off x="5870020" y="2772614"/>
            <a:ext cx="55404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>
                <a:solidFill>
                  <a:srgbClr val="00B0F0"/>
                </a:solidFill>
                <a:latin typeface="Impact MT Std" pitchFamily="34" charset="0"/>
                <a:ea typeface="微软雅黑" panose="020B0503020204020204" pitchFamily="34" charset="-122"/>
              </a:rPr>
              <a:t>祝大家</a:t>
            </a:r>
            <a:endParaRPr lang="en-US" altLang="zh-CN" sz="6000" b="1" dirty="0" smtClean="0">
              <a:solidFill>
                <a:srgbClr val="00B0F0"/>
              </a:solidFill>
              <a:latin typeface="Impact MT Std" pitchFamily="34" charset="0"/>
              <a:ea typeface="微软雅黑" panose="020B0503020204020204" pitchFamily="34" charset="-122"/>
            </a:endParaRPr>
          </a:p>
          <a:p>
            <a:r>
              <a:rPr lang="en-US" altLang="zh-CN" sz="6000" b="1" dirty="0">
                <a:solidFill>
                  <a:srgbClr val="00B0F0"/>
                </a:solidFill>
                <a:latin typeface="Impact MT Std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6000" b="1" dirty="0" smtClean="0">
                <a:solidFill>
                  <a:srgbClr val="00B0F0"/>
                </a:solidFill>
                <a:latin typeface="Impact MT Std" pitchFamily="34" charset="0"/>
                <a:ea typeface="微软雅黑" panose="020B0503020204020204" pitchFamily="34" charset="-122"/>
              </a:rPr>
              <a:t>    </a:t>
            </a:r>
            <a:r>
              <a:rPr lang="zh-CN" altLang="en-US" sz="6000" b="1" dirty="0" smtClean="0">
                <a:solidFill>
                  <a:srgbClr val="00B0F0"/>
                </a:solidFill>
                <a:latin typeface="Impact MT Std" pitchFamily="34" charset="0"/>
                <a:ea typeface="微软雅黑" panose="020B0503020204020204" pitchFamily="34" charset="-122"/>
              </a:rPr>
              <a:t>新年快乐！</a:t>
            </a:r>
            <a:endParaRPr lang="zh-CN" altLang="zh-CN" sz="6600" b="1" spc="3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214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TRACKING_SLIDES" val="1"/>
  <p:tag name="GENSWF_OUTPUT_FILE_NAME" val="28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1393</TotalTime>
  <Words>445</Words>
  <Application>Microsoft Office PowerPoint</Application>
  <PresentationFormat>自定义</PresentationFormat>
  <Paragraphs>45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Impact MT Std</vt:lpstr>
      <vt:lpstr>等线</vt:lpstr>
      <vt:lpstr>等线 Light</vt:lpstr>
      <vt:lpstr>黑体</vt:lpstr>
      <vt:lpstr>宋体</vt:lpstr>
      <vt:lpstr>微软雅黑</vt:lpstr>
      <vt:lpstr>Arial</vt:lpstr>
      <vt:lpstr>Calibri</vt:lpstr>
      <vt:lpstr>Impact</vt:lpstr>
      <vt:lpstr>Times New Roman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彩色泡泡</dc:title>
  <dc:creator>第一PPT</dc:creator>
  <cp:keywords>www.1ppt.com</cp:keywords>
  <dc:description>www.1ppt.com</dc:description>
  <cp:lastModifiedBy>gang Hoo</cp:lastModifiedBy>
  <cp:revision>928</cp:revision>
  <dcterms:created xsi:type="dcterms:W3CDTF">2015-12-01T09:06:39Z</dcterms:created>
  <dcterms:modified xsi:type="dcterms:W3CDTF">2020-01-17T02:33:14Z</dcterms:modified>
</cp:coreProperties>
</file>