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7" r:id="rId6"/>
    <p:sldId id="261" r:id="rId7"/>
    <p:sldId id="259" r:id="rId8"/>
    <p:sldId id="270" r:id="rId9"/>
    <p:sldId id="262" r:id="rId10"/>
    <p:sldId id="265" r:id="rId12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239"/>
        <p:guide pos="2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470" y="1143000"/>
            <a:ext cx="54850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提升自己的编程能力和解决问题的能力；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121398" y="4038602"/>
            <a:ext cx="871020" cy="569436"/>
          </a:xfrm>
          <a:custGeom>
            <a:avLst/>
            <a:gdLst/>
            <a:ahLst/>
            <a:cxnLst/>
            <a:rect l="l" t="t" r="r" b="b"/>
            <a:pathLst>
              <a:path w="871020" h="569436">
                <a:moveTo>
                  <a:pt x="8635" y="496563"/>
                </a:moveTo>
                <a:lnTo>
                  <a:pt x="8635" y="562810"/>
                </a:lnTo>
                <a:lnTo>
                  <a:pt x="862314" y="562376"/>
                </a:lnTo>
                <a:lnTo>
                  <a:pt x="862025" y="7778"/>
                </a:lnTo>
                <a:lnTo>
                  <a:pt x="8635" y="7778"/>
                </a:lnTo>
                <a:lnTo>
                  <a:pt x="8635" y="74311"/>
                </a:lnTo>
                <a:lnTo>
                  <a:pt x="0" y="74311"/>
                </a:lnTo>
                <a:lnTo>
                  <a:pt x="0" y="0"/>
                </a:lnTo>
                <a:lnTo>
                  <a:pt x="871021" y="0"/>
                </a:lnTo>
                <a:lnTo>
                  <a:pt x="871021" y="569436"/>
                </a:lnTo>
                <a:lnTo>
                  <a:pt x="0" y="569436"/>
                </a:lnTo>
                <a:lnTo>
                  <a:pt x="0" y="496273"/>
                </a:lnTo>
                <a:lnTo>
                  <a:pt x="8635" y="4965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1794" y="1143"/>
            <a:ext cx="3051983" cy="520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7995" y="2486660"/>
            <a:ext cx="3984625" cy="9378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5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期末总结</a:t>
            </a:r>
            <a:endParaRPr lang="en-US" sz="1100"/>
          </a:p>
        </p:txBody>
      </p:sp>
      <p:sp>
        <p:nvSpPr>
          <p:cNvPr id="9" name="Freeform 8"/>
          <p:cNvSpPr/>
          <p:nvPr/>
        </p:nvSpPr>
        <p:spPr>
          <a:xfrm>
            <a:off x="2832096" y="4064000"/>
            <a:ext cx="785742" cy="577646"/>
          </a:xfrm>
          <a:custGeom>
            <a:avLst/>
            <a:gdLst/>
            <a:ahLst/>
            <a:cxnLst/>
            <a:rect l="l" t="t" r="r" b="b"/>
            <a:pathLst>
              <a:path w="785742" h="577646">
                <a:moveTo>
                  <a:pt x="207295" y="9874"/>
                </a:moveTo>
                <a:lnTo>
                  <a:pt x="9872" y="9874"/>
                </a:lnTo>
                <a:lnTo>
                  <a:pt x="9872" y="566786"/>
                </a:lnTo>
                <a:lnTo>
                  <a:pt x="775873" y="566786"/>
                </a:lnTo>
                <a:lnTo>
                  <a:pt x="775873" y="508526"/>
                </a:lnTo>
                <a:lnTo>
                  <a:pt x="785743" y="507540"/>
                </a:lnTo>
                <a:lnTo>
                  <a:pt x="785743" y="577646"/>
                </a:lnTo>
                <a:lnTo>
                  <a:pt x="0" y="577646"/>
                </a:lnTo>
                <a:lnTo>
                  <a:pt x="0" y="0"/>
                </a:lnTo>
                <a:lnTo>
                  <a:pt x="207295" y="0"/>
                </a:lnTo>
                <a:lnTo>
                  <a:pt x="207295" y="9874"/>
                </a:lnTo>
                <a:close/>
              </a:path>
            </a:pathLst>
          </a:custGeom>
          <a:solidFill>
            <a:srgbClr val="59595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2900045" y="4173220"/>
            <a:ext cx="2122805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专硕 </a:t>
            </a:r>
            <a:r>
              <a:rPr 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银源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4899406" y="4173347"/>
            <a:ext cx="2561082" cy="36639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2020.01.17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2327852" y="2136053"/>
            <a:ext cx="1934882" cy="1763576"/>
          </a:xfrm>
          <a:custGeom>
            <a:avLst/>
            <a:gdLst/>
            <a:ahLst/>
            <a:cxnLst/>
            <a:rect l="l" t="t" r="r" b="b"/>
            <a:pathLst>
              <a:path w="1934882" h="1763576">
                <a:moveTo>
                  <a:pt x="1907857" y="798081"/>
                </a:moveTo>
                <a:cubicBezTo>
                  <a:pt x="1507914" y="78136"/>
                  <a:pt x="1507914" y="78136"/>
                  <a:pt x="1507914" y="78136"/>
                </a:cubicBezTo>
                <a:cubicBezTo>
                  <a:pt x="1480889" y="33493"/>
                  <a:pt x="1421437" y="0"/>
                  <a:pt x="1367388" y="0"/>
                </a:cubicBezTo>
                <a:cubicBezTo>
                  <a:pt x="567498" y="0"/>
                  <a:pt x="567498" y="0"/>
                  <a:pt x="567498" y="0"/>
                </a:cubicBezTo>
                <a:cubicBezTo>
                  <a:pt x="513448" y="0"/>
                  <a:pt x="453996" y="33493"/>
                  <a:pt x="426972" y="78136"/>
                </a:cubicBezTo>
                <a:cubicBezTo>
                  <a:pt x="27024" y="798081"/>
                  <a:pt x="27024" y="798081"/>
                  <a:pt x="27024" y="798081"/>
                </a:cubicBezTo>
                <a:cubicBezTo>
                  <a:pt x="0" y="842739"/>
                  <a:pt x="0" y="915273"/>
                  <a:pt x="27024" y="959922"/>
                </a:cubicBezTo>
                <a:cubicBezTo>
                  <a:pt x="426972" y="1679871"/>
                  <a:pt x="426972" y="1679871"/>
                  <a:pt x="426972" y="1679871"/>
                </a:cubicBezTo>
                <a:cubicBezTo>
                  <a:pt x="453996" y="1724520"/>
                  <a:pt x="513448" y="1763576"/>
                  <a:pt x="567498" y="1763576"/>
                </a:cubicBezTo>
                <a:cubicBezTo>
                  <a:pt x="1367388" y="1763576"/>
                  <a:pt x="1367388" y="1763576"/>
                  <a:pt x="1367388" y="1763576"/>
                </a:cubicBezTo>
                <a:cubicBezTo>
                  <a:pt x="1421437" y="1763576"/>
                  <a:pt x="1480889" y="1724520"/>
                  <a:pt x="1507914" y="1679871"/>
                </a:cubicBezTo>
                <a:cubicBezTo>
                  <a:pt x="1907857" y="959922"/>
                  <a:pt x="1907857" y="959922"/>
                  <a:pt x="1907857" y="959922"/>
                </a:cubicBezTo>
                <a:cubicBezTo>
                  <a:pt x="1934881" y="915273"/>
                  <a:pt x="1934881" y="842739"/>
                  <a:pt x="1907857" y="798081"/>
                </a:cubicBezTo>
                <a:lnTo>
                  <a:pt x="1907857" y="798081"/>
                </a:lnTo>
                <a:close/>
              </a:path>
            </a:pathLst>
          </a:custGeom>
          <a:solidFill>
            <a:srgbClr val="595959"/>
          </a:solidFill>
        </p:spPr>
      </p:sp>
      <p:sp>
        <p:nvSpPr>
          <p:cNvPr id="3" name="Freeform 2"/>
          <p:cNvSpPr/>
          <p:nvPr/>
        </p:nvSpPr>
        <p:spPr>
          <a:xfrm rot="5400000">
            <a:off x="2369042" y="2170892"/>
            <a:ext cx="1861187" cy="1696391"/>
          </a:xfrm>
          <a:custGeom>
            <a:avLst/>
            <a:gdLst/>
            <a:ahLst/>
            <a:cxnLst/>
            <a:rect l="l" t="t" r="r" b="b"/>
            <a:pathLst>
              <a:path w="1861187" h="1696391">
                <a:moveTo>
                  <a:pt x="1835191" y="767678"/>
                </a:moveTo>
                <a:cubicBezTo>
                  <a:pt x="1450482" y="75160"/>
                  <a:pt x="1450482" y="75160"/>
                  <a:pt x="1450482" y="75160"/>
                </a:cubicBezTo>
                <a:cubicBezTo>
                  <a:pt x="1424486" y="32217"/>
                  <a:pt x="1367299" y="0"/>
                  <a:pt x="1315308" y="0"/>
                </a:cubicBezTo>
                <a:cubicBezTo>
                  <a:pt x="545883" y="0"/>
                  <a:pt x="545883" y="0"/>
                  <a:pt x="545883" y="0"/>
                </a:cubicBezTo>
                <a:cubicBezTo>
                  <a:pt x="493892" y="0"/>
                  <a:pt x="436705" y="32217"/>
                  <a:pt x="410709" y="75160"/>
                </a:cubicBezTo>
                <a:cubicBezTo>
                  <a:pt x="25995" y="767678"/>
                  <a:pt x="25995" y="767678"/>
                  <a:pt x="25995" y="767678"/>
                </a:cubicBezTo>
                <a:cubicBezTo>
                  <a:pt x="0" y="810634"/>
                  <a:pt x="0" y="880406"/>
                  <a:pt x="25995" y="923353"/>
                </a:cubicBezTo>
                <a:cubicBezTo>
                  <a:pt x="410709" y="1615876"/>
                  <a:pt x="410709" y="1615876"/>
                  <a:pt x="410709" y="1615876"/>
                </a:cubicBezTo>
                <a:cubicBezTo>
                  <a:pt x="436705" y="1658823"/>
                  <a:pt x="493892" y="1696392"/>
                  <a:pt x="545883" y="1696392"/>
                </a:cubicBezTo>
                <a:cubicBezTo>
                  <a:pt x="1315308" y="1696392"/>
                  <a:pt x="1315308" y="1696392"/>
                  <a:pt x="1315308" y="1696392"/>
                </a:cubicBezTo>
                <a:cubicBezTo>
                  <a:pt x="1367299" y="1696392"/>
                  <a:pt x="1424486" y="1658823"/>
                  <a:pt x="1450482" y="1615876"/>
                </a:cubicBezTo>
                <a:cubicBezTo>
                  <a:pt x="1835191" y="923353"/>
                  <a:pt x="1835191" y="923353"/>
                  <a:pt x="1835191" y="923353"/>
                </a:cubicBezTo>
                <a:cubicBezTo>
                  <a:pt x="1861187" y="880406"/>
                  <a:pt x="1861187" y="810634"/>
                  <a:pt x="1835191" y="767678"/>
                </a:cubicBezTo>
                <a:lnTo>
                  <a:pt x="1835191" y="767678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4" name="Freeform 3"/>
          <p:cNvSpPr/>
          <p:nvPr/>
        </p:nvSpPr>
        <p:spPr>
          <a:xfrm rot="5400000">
            <a:off x="2078518" y="2605090"/>
            <a:ext cx="1934882" cy="1763576"/>
          </a:xfrm>
          <a:custGeom>
            <a:avLst/>
            <a:gdLst/>
            <a:ahLst/>
            <a:cxnLst/>
            <a:rect l="l" t="t" r="r" b="b"/>
            <a:pathLst>
              <a:path w="1934882" h="1763576">
                <a:moveTo>
                  <a:pt x="1907857" y="798081"/>
                </a:moveTo>
                <a:cubicBezTo>
                  <a:pt x="1507915" y="78136"/>
                  <a:pt x="1507915" y="78136"/>
                  <a:pt x="1507915" y="78136"/>
                </a:cubicBezTo>
                <a:cubicBezTo>
                  <a:pt x="1480890" y="33492"/>
                  <a:pt x="1421438" y="0"/>
                  <a:pt x="1367388" y="0"/>
                </a:cubicBezTo>
                <a:cubicBezTo>
                  <a:pt x="567498" y="0"/>
                  <a:pt x="567498" y="0"/>
                  <a:pt x="567498" y="0"/>
                </a:cubicBezTo>
                <a:cubicBezTo>
                  <a:pt x="513449" y="0"/>
                  <a:pt x="453997" y="33492"/>
                  <a:pt x="426972" y="78136"/>
                </a:cubicBezTo>
                <a:cubicBezTo>
                  <a:pt x="27025" y="798081"/>
                  <a:pt x="27025" y="798081"/>
                  <a:pt x="27025" y="798081"/>
                </a:cubicBezTo>
                <a:cubicBezTo>
                  <a:pt x="0" y="842739"/>
                  <a:pt x="0" y="915273"/>
                  <a:pt x="27025" y="959922"/>
                </a:cubicBezTo>
                <a:cubicBezTo>
                  <a:pt x="426972" y="1679871"/>
                  <a:pt x="426972" y="1679871"/>
                  <a:pt x="426972" y="1679871"/>
                </a:cubicBezTo>
                <a:cubicBezTo>
                  <a:pt x="453997" y="1724519"/>
                  <a:pt x="513449" y="1763576"/>
                  <a:pt x="567498" y="1763576"/>
                </a:cubicBezTo>
                <a:cubicBezTo>
                  <a:pt x="1367388" y="1763576"/>
                  <a:pt x="1367388" y="1763576"/>
                  <a:pt x="1367388" y="1763576"/>
                </a:cubicBezTo>
                <a:cubicBezTo>
                  <a:pt x="1421438" y="1763576"/>
                  <a:pt x="1480890" y="1724519"/>
                  <a:pt x="1507915" y="1679871"/>
                </a:cubicBezTo>
                <a:cubicBezTo>
                  <a:pt x="1907857" y="959922"/>
                  <a:pt x="1907857" y="959922"/>
                  <a:pt x="1907857" y="959922"/>
                </a:cubicBezTo>
                <a:cubicBezTo>
                  <a:pt x="1934882" y="915273"/>
                  <a:pt x="1934882" y="842739"/>
                  <a:pt x="1907857" y="798081"/>
                </a:cubicBezTo>
                <a:lnTo>
                  <a:pt x="1907857" y="798081"/>
                </a:lnTo>
                <a:close/>
              </a:path>
            </a:pathLst>
          </a:custGeom>
          <a:solidFill>
            <a:srgbClr val="595959"/>
          </a:solidFill>
        </p:spPr>
      </p:sp>
      <p:sp>
        <p:nvSpPr>
          <p:cNvPr id="5" name="TextBox 4"/>
          <p:cNvSpPr txBox="1"/>
          <p:nvPr/>
        </p:nvSpPr>
        <p:spPr>
          <a:xfrm>
            <a:off x="2136145" y="2987894"/>
            <a:ext cx="1810766" cy="7112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445231" y="3576458"/>
            <a:ext cx="1239804" cy="3556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207962" y="2088572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01/ </a:t>
            </a: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  <a:endParaRPr lang="zh-CN" altLang="en-US" sz="3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7588" y="3052498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02/ </a:t>
            </a: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个人收获</a:t>
            </a:r>
            <a:endParaRPr lang="zh-CN" altLang="en-US" sz="3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8034" y="3932197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03/ </a:t>
            </a: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下学期</a:t>
            </a: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515" y="2481360"/>
            <a:ext cx="1639477" cy="14224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8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429550" y="2479437"/>
            <a:ext cx="1268916" cy="0"/>
          </a:xfrm>
          <a:custGeom>
            <a:avLst/>
            <a:gdLst/>
            <a:ahLst/>
            <a:cxnLst/>
            <a:rect l="l" t="t" r="r" b="b"/>
            <a:pathLst>
              <a:path w="1268916">
                <a:moveTo>
                  <a:pt x="0" y="0"/>
                </a:moveTo>
                <a:lnTo>
                  <a:pt x="1268915" y="0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4" name="Freeform 3"/>
          <p:cNvSpPr/>
          <p:nvPr/>
        </p:nvSpPr>
        <p:spPr>
          <a:xfrm>
            <a:off x="6698828" y="2492526"/>
            <a:ext cx="0" cy="618628"/>
          </a:xfrm>
          <a:custGeom>
            <a:avLst/>
            <a:gdLst/>
            <a:ahLst/>
            <a:cxnLst/>
            <a:rect l="l" t="t" r="r" b="b"/>
            <a:pathLst>
              <a:path h="618628">
                <a:moveTo>
                  <a:pt x="0" y="0"/>
                </a:moveTo>
                <a:lnTo>
                  <a:pt x="0" y="618628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5" name="TextBox 4"/>
          <p:cNvSpPr txBox="1"/>
          <p:nvPr/>
        </p:nvSpPr>
        <p:spPr>
          <a:xfrm>
            <a:off x="3685883" y="2864007"/>
            <a:ext cx="3810000" cy="2413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457650" y="3665042"/>
            <a:ext cx="3810000" cy="7588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4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  <a:endParaRPr lang="zh-CN" altLang="en-US" sz="4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2892" y="-14016"/>
            <a:ext cx="2719400" cy="396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280" y="1177925"/>
            <a:ext cx="2399665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水务项目</a:t>
            </a:r>
            <a:endParaRPr lang="zh-CN" altLang="en-US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280" y="1732915"/>
            <a:ext cx="4389755" cy="192151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fontAlgn="auto" latinLnBrk="1">
              <a:lnSpc>
                <a:spcPct val="150000"/>
              </a:lnSpc>
            </a:pPr>
            <a:r>
              <a:rPr lang="zh-CN" altLang="en-US" u="sng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测点模块</a:t>
            </a:r>
            <a:endParaRPr lang="zh-CN" altLang="en-US" u="sng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编写程序采集水厂监测点的数据并存储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测点数据的可视化（</a:t>
            </a:r>
            <a:r>
              <a:rPr lang="en-US" alt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echarts</a:t>
            </a: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与报警模块对接</a:t>
            </a:r>
            <a:endParaRPr lang="zh-CN" altLang="en-US" u="sng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endParaRPr lang="zh-CN" altLang="en-US" sz="1200" u="sng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76" y="315827"/>
            <a:ext cx="238575" cy="622926"/>
          </a:xfrm>
          <a:custGeom>
            <a:avLst/>
            <a:gdLst/>
            <a:ahLst/>
            <a:cxnLst/>
            <a:rect l="l" t="t" r="r" b="b"/>
            <a:pathLst>
              <a:path w="238575" h="622926">
                <a:moveTo>
                  <a:pt x="238576" y="622926"/>
                </a:moveTo>
                <a:lnTo>
                  <a:pt x="0" y="622926"/>
                </a:lnTo>
                <a:lnTo>
                  <a:pt x="0" y="0"/>
                </a:lnTo>
                <a:lnTo>
                  <a:pt x="238576" y="0"/>
                </a:lnTo>
                <a:lnTo>
                  <a:pt x="238576" y="622926"/>
                </a:lnTo>
                <a:close/>
              </a:path>
            </a:pathLst>
          </a:custGeom>
          <a:solidFill>
            <a:srgbClr val="585251"/>
          </a:solidFill>
        </p:spPr>
      </p:sp>
      <p:sp>
        <p:nvSpPr>
          <p:cNvPr id="12" name="TextBox 11"/>
          <p:cNvSpPr txBox="1"/>
          <p:nvPr/>
        </p:nvSpPr>
        <p:spPr>
          <a:xfrm>
            <a:off x="-310839" y="360251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  <a:endParaRPr lang="zh-CN" altLang="en-US" sz="3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843280" y="3686175"/>
            <a:ext cx="4389755" cy="150622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algn="l" fontAlgn="auto" latinLnBrk="1">
              <a:lnSpc>
                <a:spcPct val="150000"/>
              </a:lnSpc>
            </a:pPr>
            <a:r>
              <a:rPr lang="zh-CN" altLang="en-US" u="sng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报表模块</a:t>
            </a:r>
            <a:endParaRPr lang="zh-CN" altLang="en-US" u="sng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报表文件的管理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端</a:t>
            </a:r>
            <a:r>
              <a:rPr lang="en-US" alt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文件预览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endParaRPr lang="zh-CN" altLang="en-US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6128385" y="1177925"/>
            <a:ext cx="3724910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岩土理工大、洛宁项目</a:t>
            </a:r>
            <a:endParaRPr lang="zh-CN" altLang="en-US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6128385" y="1732915"/>
            <a:ext cx="4389755" cy="192151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indent="0" algn="l" fontAlgn="auto" latinLnBrk="1">
              <a:lnSpc>
                <a:spcPct val="150000"/>
              </a:lnSpc>
              <a:buFont typeface="+mj-lt"/>
              <a:buNone/>
            </a:pPr>
            <a:r>
              <a:rPr lang="zh-CN" altLang="en-US" u="sng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在原系统的基础上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对接新的采集仪器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整合数据图表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优化，修</a:t>
            </a:r>
            <a:r>
              <a:rPr lang="en-US" altLang="zh-CN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l" latinLnBrk="1">
              <a:lnSpc>
                <a:spcPct val="116000"/>
              </a:lnSpc>
            </a:pPr>
            <a:endParaRPr lang="zh-CN" altLang="en-US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3515" y="2494060"/>
            <a:ext cx="1639477" cy="14224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8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683550" y="2492137"/>
            <a:ext cx="1268916" cy="0"/>
          </a:xfrm>
          <a:custGeom>
            <a:avLst/>
            <a:gdLst/>
            <a:ahLst/>
            <a:cxnLst/>
            <a:rect l="l" t="t" r="r" b="b"/>
            <a:pathLst>
              <a:path w="1268916">
                <a:moveTo>
                  <a:pt x="0" y="0"/>
                </a:moveTo>
                <a:lnTo>
                  <a:pt x="1268915" y="0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4" name="Freeform 3"/>
          <p:cNvSpPr/>
          <p:nvPr/>
        </p:nvSpPr>
        <p:spPr>
          <a:xfrm>
            <a:off x="6952828" y="2505226"/>
            <a:ext cx="0" cy="618628"/>
          </a:xfrm>
          <a:custGeom>
            <a:avLst/>
            <a:gdLst/>
            <a:ahLst/>
            <a:cxnLst/>
            <a:rect l="l" t="t" r="r" b="b"/>
            <a:pathLst>
              <a:path h="618628">
                <a:moveTo>
                  <a:pt x="0" y="0"/>
                </a:moveTo>
                <a:lnTo>
                  <a:pt x="0" y="618628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5" name="TextBox 4"/>
          <p:cNvSpPr txBox="1"/>
          <p:nvPr/>
        </p:nvSpPr>
        <p:spPr>
          <a:xfrm>
            <a:off x="3939883" y="2876707"/>
            <a:ext cx="3810000" cy="2413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PART TWO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711650" y="3677742"/>
            <a:ext cx="3810000" cy="7588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4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个人收获</a:t>
            </a:r>
            <a:endParaRPr lang="zh-CN" altLang="en-US" sz="4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892" y="-1316"/>
            <a:ext cx="2719400" cy="396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3531" y="1893890"/>
            <a:ext cx="3503555" cy="341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0276" y="1883735"/>
            <a:ext cx="1500783" cy="36639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Java Web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00225" y="2239010"/>
            <a:ext cx="2266950" cy="147193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Springboot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Thymeleaf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模板引擎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Shiro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权限管理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持久层框架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4050" y="3958663"/>
            <a:ext cx="1500783" cy="36639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zh-CN" altLang="en-US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76" y="315827"/>
            <a:ext cx="238575" cy="622926"/>
          </a:xfrm>
          <a:custGeom>
            <a:avLst/>
            <a:gdLst/>
            <a:ahLst/>
            <a:cxnLst/>
            <a:rect l="l" t="t" r="r" b="b"/>
            <a:pathLst>
              <a:path w="238575" h="622926">
                <a:moveTo>
                  <a:pt x="238576" y="622926"/>
                </a:moveTo>
                <a:lnTo>
                  <a:pt x="0" y="622926"/>
                </a:lnTo>
                <a:lnTo>
                  <a:pt x="0" y="0"/>
                </a:lnTo>
                <a:lnTo>
                  <a:pt x="238576" y="0"/>
                </a:lnTo>
                <a:lnTo>
                  <a:pt x="238576" y="622926"/>
                </a:lnTo>
                <a:close/>
              </a:path>
            </a:pathLst>
          </a:custGeom>
          <a:solidFill>
            <a:srgbClr val="585251"/>
          </a:solidFill>
        </p:spPr>
      </p:sp>
      <p:sp>
        <p:nvSpPr>
          <p:cNvPr id="12" name="TextBox 11"/>
          <p:cNvSpPr txBox="1"/>
          <p:nvPr/>
        </p:nvSpPr>
        <p:spPr>
          <a:xfrm>
            <a:off x="-310839" y="360251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个人收获</a:t>
            </a:r>
            <a:endParaRPr lang="zh-CN" altLang="en-US" sz="3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8030845" y="4336415"/>
            <a:ext cx="2266950" cy="61595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endParaRPr 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网络编程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034192" y="1893999"/>
            <a:ext cx="1500783" cy="36639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8030845" y="2250440"/>
            <a:ext cx="2843530" cy="118681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html+css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静态页面</a:t>
            </a:r>
            <a:endParaRPr 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前端框架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、原生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动态交互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ajax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数据请求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1800255" y="3958663"/>
            <a:ext cx="1500783" cy="36639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797050" y="4336415"/>
            <a:ext cx="2266950" cy="61595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分布式数据库</a:t>
            </a:r>
            <a:endParaRPr 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数据库性能调优</a:t>
            </a:r>
            <a:endParaRPr lang="zh-CN" altLang="en-US" sz="16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3515" y="2494060"/>
            <a:ext cx="1639477" cy="14732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8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683550" y="2492137"/>
            <a:ext cx="1268916" cy="0"/>
          </a:xfrm>
          <a:custGeom>
            <a:avLst/>
            <a:gdLst/>
            <a:ahLst/>
            <a:cxnLst/>
            <a:rect l="l" t="t" r="r" b="b"/>
            <a:pathLst>
              <a:path w="1268916">
                <a:moveTo>
                  <a:pt x="0" y="0"/>
                </a:moveTo>
                <a:lnTo>
                  <a:pt x="1268915" y="0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4" name="Freeform 3"/>
          <p:cNvSpPr/>
          <p:nvPr/>
        </p:nvSpPr>
        <p:spPr>
          <a:xfrm>
            <a:off x="6952828" y="2505226"/>
            <a:ext cx="0" cy="618628"/>
          </a:xfrm>
          <a:custGeom>
            <a:avLst/>
            <a:gdLst/>
            <a:ahLst/>
            <a:cxnLst/>
            <a:rect l="l" t="t" r="r" b="b"/>
            <a:pathLst>
              <a:path h="618628">
                <a:moveTo>
                  <a:pt x="0" y="0"/>
                </a:moveTo>
                <a:lnTo>
                  <a:pt x="0" y="618628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5" name="TextBox 4"/>
          <p:cNvSpPr txBox="1"/>
          <p:nvPr/>
        </p:nvSpPr>
        <p:spPr>
          <a:xfrm>
            <a:off x="3873208" y="2895757"/>
            <a:ext cx="3810000" cy="29464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PART THREE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711650" y="3677742"/>
            <a:ext cx="3810000" cy="7588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4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下学期计划</a:t>
            </a:r>
            <a:endParaRPr lang="zh-CN" altLang="en-US" sz="4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892" y="-1316"/>
            <a:ext cx="2719400" cy="396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708248" y="1698087"/>
            <a:ext cx="478998" cy="478998"/>
          </a:xfrm>
          <a:custGeom>
            <a:avLst/>
            <a:gdLst/>
            <a:ahLst/>
            <a:cxnLst/>
            <a:rect l="l" t="t" r="r" b="b"/>
            <a:pathLst>
              <a:path w="478998" h="478998">
                <a:moveTo>
                  <a:pt x="478997" y="239499"/>
                </a:moveTo>
                <a:cubicBezTo>
                  <a:pt x="478997" y="371772"/>
                  <a:pt x="371771" y="478998"/>
                  <a:pt x="239499" y="478998"/>
                </a:cubicBezTo>
                <a:cubicBezTo>
                  <a:pt x="107226" y="478998"/>
                  <a:pt x="0" y="371772"/>
                  <a:pt x="0" y="239499"/>
                </a:cubicBezTo>
                <a:cubicBezTo>
                  <a:pt x="0" y="107227"/>
                  <a:pt x="107226" y="0"/>
                  <a:pt x="239499" y="0"/>
                </a:cubicBezTo>
                <a:cubicBezTo>
                  <a:pt x="371771" y="0"/>
                  <a:pt x="478997" y="107227"/>
                  <a:pt x="478997" y="239499"/>
                </a:cubicBezTo>
                <a:close/>
              </a:path>
            </a:pathLst>
          </a:custGeom>
          <a:solidFill>
            <a:srgbClr val="585251"/>
          </a:solidFill>
        </p:spPr>
      </p:sp>
      <p:sp>
        <p:nvSpPr>
          <p:cNvPr id="5" name="Freeform 4"/>
          <p:cNvSpPr/>
          <p:nvPr/>
        </p:nvSpPr>
        <p:spPr>
          <a:xfrm>
            <a:off x="5701570" y="2575083"/>
            <a:ext cx="478998" cy="478998"/>
          </a:xfrm>
          <a:custGeom>
            <a:avLst/>
            <a:gdLst/>
            <a:ahLst/>
            <a:cxnLst/>
            <a:rect l="l" t="t" r="r" b="b"/>
            <a:pathLst>
              <a:path w="478998" h="478998">
                <a:moveTo>
                  <a:pt x="478998" y="239499"/>
                </a:moveTo>
                <a:cubicBezTo>
                  <a:pt x="478998" y="371772"/>
                  <a:pt x="371772" y="478998"/>
                  <a:pt x="239499" y="478998"/>
                </a:cubicBezTo>
                <a:cubicBezTo>
                  <a:pt x="107226" y="478998"/>
                  <a:pt x="0" y="371772"/>
                  <a:pt x="0" y="239499"/>
                </a:cubicBezTo>
                <a:cubicBezTo>
                  <a:pt x="0" y="107226"/>
                  <a:pt x="107226" y="0"/>
                  <a:pt x="239499" y="0"/>
                </a:cubicBezTo>
                <a:cubicBezTo>
                  <a:pt x="371772" y="0"/>
                  <a:pt x="478998" y="107226"/>
                  <a:pt x="478998" y="239499"/>
                </a:cubicBezTo>
                <a:close/>
              </a:path>
            </a:pathLst>
          </a:custGeom>
          <a:solidFill>
            <a:srgbClr val="D5CF86"/>
          </a:solidFill>
        </p:spPr>
      </p:sp>
      <p:sp>
        <p:nvSpPr>
          <p:cNvPr id="7" name="TextBox 6"/>
          <p:cNvSpPr txBox="1"/>
          <p:nvPr/>
        </p:nvSpPr>
        <p:spPr>
          <a:xfrm>
            <a:off x="5708015" y="1753870"/>
            <a:ext cx="436880" cy="40195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01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5580090" y="2645834"/>
            <a:ext cx="734094" cy="3556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sz="1100"/>
          </a:p>
        </p:txBody>
      </p:sp>
      <p:grpSp>
        <p:nvGrpSpPr>
          <p:cNvPr id="23" name="组合 22"/>
          <p:cNvGrpSpPr/>
          <p:nvPr/>
        </p:nvGrpSpPr>
        <p:grpSpPr>
          <a:xfrm>
            <a:off x="5559425" y="3493770"/>
            <a:ext cx="734060" cy="478790"/>
            <a:chOff x="8602" y="5812"/>
            <a:chExt cx="1156" cy="754"/>
          </a:xfrm>
        </p:grpSpPr>
        <p:sp>
          <p:nvSpPr>
            <p:cNvPr id="4" name="Freeform 3"/>
            <p:cNvSpPr/>
            <p:nvPr/>
          </p:nvSpPr>
          <p:spPr>
            <a:xfrm>
              <a:off x="8786" y="5812"/>
              <a:ext cx="754" cy="754"/>
            </a:xfrm>
            <a:custGeom>
              <a:avLst/>
              <a:gdLst/>
              <a:ahLst/>
              <a:cxnLst/>
              <a:rect l="l" t="t" r="r" b="b"/>
              <a:pathLst>
                <a:path w="478998" h="478998">
                  <a:moveTo>
                    <a:pt x="478998" y="239499"/>
                  </a:moveTo>
                  <a:cubicBezTo>
                    <a:pt x="478998" y="371772"/>
                    <a:pt x="371772" y="478998"/>
                    <a:pt x="239499" y="478998"/>
                  </a:cubicBezTo>
                  <a:cubicBezTo>
                    <a:pt x="107226" y="478998"/>
                    <a:pt x="0" y="371772"/>
                    <a:pt x="0" y="239499"/>
                  </a:cubicBezTo>
                  <a:cubicBezTo>
                    <a:pt x="0" y="107226"/>
                    <a:pt x="107226" y="0"/>
                    <a:pt x="239499" y="0"/>
                  </a:cubicBezTo>
                  <a:cubicBezTo>
                    <a:pt x="371772" y="0"/>
                    <a:pt x="478998" y="107226"/>
                    <a:pt x="478998" y="239499"/>
                  </a:cubicBezTo>
                  <a:close/>
                </a:path>
              </a:pathLst>
            </a:custGeom>
            <a:solidFill>
              <a:srgbClr val="585251"/>
            </a:solidFill>
          </p:spPr>
        </p:sp>
        <p:sp>
          <p:nvSpPr>
            <p:cNvPr id="9" name="TextBox 8"/>
            <p:cNvSpPr txBox="1"/>
            <p:nvPr/>
          </p:nvSpPr>
          <p:spPr>
            <a:xfrm>
              <a:off x="8602" y="5921"/>
              <a:ext cx="1156" cy="560"/>
            </a:xfrm>
            <a:prstGeom prst="rect">
              <a:avLst/>
            </a:prstGeom>
          </p:spPr>
          <p:txBody>
            <a:bodyPr lIns="0" tIns="0" rIns="6350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en-US" sz="20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sz="11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48630" y="4457065"/>
            <a:ext cx="734060" cy="478790"/>
            <a:chOff x="8613" y="7779"/>
            <a:chExt cx="1156" cy="754"/>
          </a:xfrm>
        </p:grpSpPr>
        <p:sp>
          <p:nvSpPr>
            <p:cNvPr id="6" name="Freeform 5"/>
            <p:cNvSpPr/>
            <p:nvPr/>
          </p:nvSpPr>
          <p:spPr>
            <a:xfrm>
              <a:off x="8803" y="7779"/>
              <a:ext cx="754" cy="754"/>
            </a:xfrm>
            <a:custGeom>
              <a:avLst/>
              <a:gdLst/>
              <a:ahLst/>
              <a:cxnLst/>
              <a:rect l="l" t="t" r="r" b="b"/>
              <a:pathLst>
                <a:path w="478998" h="478998">
                  <a:moveTo>
                    <a:pt x="478998" y="239498"/>
                  </a:moveTo>
                  <a:cubicBezTo>
                    <a:pt x="478998" y="371771"/>
                    <a:pt x="371772" y="478997"/>
                    <a:pt x="239499" y="478997"/>
                  </a:cubicBezTo>
                  <a:cubicBezTo>
                    <a:pt x="107226" y="478997"/>
                    <a:pt x="0" y="371771"/>
                    <a:pt x="0" y="239498"/>
                  </a:cubicBezTo>
                  <a:cubicBezTo>
                    <a:pt x="0" y="107226"/>
                    <a:pt x="107226" y="0"/>
                    <a:pt x="239499" y="0"/>
                  </a:cubicBezTo>
                  <a:cubicBezTo>
                    <a:pt x="371772" y="0"/>
                    <a:pt x="478998" y="107226"/>
                    <a:pt x="478998" y="239498"/>
                  </a:cubicBezTo>
                  <a:close/>
                </a:path>
              </a:pathLst>
            </a:custGeom>
            <a:solidFill>
              <a:srgbClr val="D5CF86"/>
            </a:solidFill>
          </p:spPr>
        </p:sp>
        <p:sp>
          <p:nvSpPr>
            <p:cNvPr id="10" name="TextBox 9"/>
            <p:cNvSpPr txBox="1"/>
            <p:nvPr/>
          </p:nvSpPr>
          <p:spPr>
            <a:xfrm>
              <a:off x="8613" y="7884"/>
              <a:ext cx="1156" cy="560"/>
            </a:xfrm>
            <a:prstGeom prst="rect">
              <a:avLst/>
            </a:prstGeom>
          </p:spPr>
          <p:txBody>
            <a:bodyPr lIns="0" tIns="0" rIns="6350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en-US" sz="20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sz="11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17945" y="1753870"/>
            <a:ext cx="2796540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修完研究生阶段的课程</a:t>
            </a: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776" y="315827"/>
            <a:ext cx="238575" cy="622926"/>
          </a:xfrm>
          <a:custGeom>
            <a:avLst/>
            <a:gdLst/>
            <a:ahLst/>
            <a:cxnLst/>
            <a:rect l="l" t="t" r="r" b="b"/>
            <a:pathLst>
              <a:path w="238575" h="622926">
                <a:moveTo>
                  <a:pt x="238576" y="622926"/>
                </a:moveTo>
                <a:lnTo>
                  <a:pt x="0" y="622926"/>
                </a:lnTo>
                <a:lnTo>
                  <a:pt x="0" y="0"/>
                </a:lnTo>
                <a:lnTo>
                  <a:pt x="238576" y="0"/>
                </a:lnTo>
                <a:lnTo>
                  <a:pt x="238576" y="622926"/>
                </a:lnTo>
                <a:close/>
              </a:path>
            </a:pathLst>
          </a:custGeom>
          <a:solidFill>
            <a:srgbClr val="585251"/>
          </a:solidFill>
        </p:spPr>
      </p:sp>
      <p:sp>
        <p:nvSpPr>
          <p:cNvPr id="20" name="TextBox 19"/>
          <p:cNvSpPr txBox="1"/>
          <p:nvPr/>
        </p:nvSpPr>
        <p:spPr>
          <a:xfrm>
            <a:off x="-310839" y="360251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下学期计划</a:t>
            </a:r>
            <a:endParaRPr lang="zh-CN" altLang="en-US" sz="3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23" y="2047732"/>
            <a:ext cx="4312122" cy="3013747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6417945" y="2630805"/>
            <a:ext cx="2796540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继续跟进实验室项目</a:t>
            </a:r>
            <a:endParaRPr lang="en-US"/>
          </a:p>
        </p:txBody>
      </p:sp>
      <p:sp>
        <p:nvSpPr>
          <p:cNvPr id="25" name="TextBox 10"/>
          <p:cNvSpPr txBox="1"/>
          <p:nvPr/>
        </p:nvSpPr>
        <p:spPr>
          <a:xfrm>
            <a:off x="6417945" y="3562985"/>
            <a:ext cx="3051810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algn="l" latinLnBrk="1">
              <a:lnSpc>
                <a:spcPct val="116000"/>
              </a:lnSpc>
            </a:pPr>
            <a:r>
              <a:rPr lang="zh-CN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学习软件架构方面的技术知识</a:t>
            </a:r>
            <a:endParaRPr lang="zh-CN"/>
          </a:p>
        </p:txBody>
      </p:sp>
      <p:sp>
        <p:nvSpPr>
          <p:cNvPr id="26" name="TextBox 10"/>
          <p:cNvSpPr txBox="1"/>
          <p:nvPr/>
        </p:nvSpPr>
        <p:spPr>
          <a:xfrm>
            <a:off x="6417945" y="4523740"/>
            <a:ext cx="2796540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刷算法题</a:t>
            </a: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9113" y="1160"/>
            <a:ext cx="3051983" cy="5200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6255" y="2742565"/>
            <a:ext cx="4264660" cy="9378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5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假期愉快！</a:t>
            </a:r>
            <a:endParaRPr lang="zh-CN" altLang="en-US" sz="110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86132</cp:lastModifiedBy>
  <cp:revision>5</cp:revision>
  <dcterms:created xsi:type="dcterms:W3CDTF">2006-08-16T00:00:00Z</dcterms:created>
  <dcterms:modified xsi:type="dcterms:W3CDTF">2020-01-16T11:09:01Z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