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4833937" y="2303859"/>
            <a:ext cx="14716126" cy="4643438"/>
          </a:xfrm>
          <a:prstGeom prst="rect">
            <a:avLst/>
          </a:prstGeom>
        </p:spPr>
        <p:txBody>
          <a:bodyPr anchor="b"/>
          <a:lstStyle/>
          <a:p>
            <a:pPr/>
            <a:r>
              <a:t>标题文本</a:t>
            </a:r>
          </a:p>
        </p:txBody>
      </p:sp>
      <p:sp>
        <p:nvSpPr>
          <p:cNvPr id="12" name="正文级别 1…"/>
          <p:cNvSpPr txBox="1"/>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在此键入引文。”"/>
          <p:cNvSpPr txBox="1"/>
          <p:nvPr>
            <p:ph type="body" sz="quarter" idx="14"/>
          </p:nvPr>
        </p:nvSpPr>
        <p:spPr>
          <a:xfrm>
            <a:off x="4833937" y="5945187"/>
            <a:ext cx="14716126" cy="968376"/>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1712269" y="0"/>
            <a:ext cx="20959462" cy="13983891"/>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17" name="标题文本"/>
          <p:cNvSpPr txBox="1"/>
          <p:nvPr>
            <p:ph type="title"/>
          </p:nvPr>
        </p:nvSpPr>
        <p:spPr>
          <a:xfrm>
            <a:off x="3048000" y="2244725"/>
            <a:ext cx="18288000" cy="4775201"/>
          </a:xfrm>
          <a:prstGeom prst="rect">
            <a:avLst/>
          </a:prstGeom>
        </p:spPr>
        <p:txBody>
          <a:bodyPr lIns="45719" tIns="45719" rIns="45719" bIns="45719" anchor="b"/>
          <a:lstStyle>
            <a:lvl1pPr defTabSz="1828800">
              <a:lnSpc>
                <a:spcPct val="90000"/>
              </a:lnSpc>
              <a:defRPr sz="12000">
                <a:latin typeface="Calibri Light"/>
                <a:ea typeface="Calibri Light"/>
                <a:cs typeface="Calibri Light"/>
                <a:sym typeface="Calibri Light"/>
              </a:defRPr>
            </a:lvl1pPr>
          </a:lstStyle>
          <a:p>
            <a:pPr/>
            <a:r>
              <a:t>标题文本</a:t>
            </a:r>
          </a:p>
        </p:txBody>
      </p:sp>
      <p:sp>
        <p:nvSpPr>
          <p:cNvPr id="118" name="正文级别 1…"/>
          <p:cNvSpPr txBox="1"/>
          <p:nvPr>
            <p:ph type="body" sz="quarter" idx="1"/>
          </p:nvPr>
        </p:nvSpPr>
        <p:spPr>
          <a:xfrm>
            <a:off x="3048000" y="7204075"/>
            <a:ext cx="18288000" cy="3311525"/>
          </a:xfrm>
          <a:prstGeom prst="rect">
            <a:avLst/>
          </a:prstGeom>
        </p:spPr>
        <p:txBody>
          <a:bodyPr lIns="45719" tIns="45719" rIns="45719" bIns="45719" anchor="t"/>
          <a:lstStyle>
            <a:lvl1pPr marL="0" indent="0" algn="ctr" defTabSz="1828800">
              <a:lnSpc>
                <a:spcPct val="90000"/>
              </a:lnSpc>
              <a:spcBef>
                <a:spcPts val="2000"/>
              </a:spcBef>
              <a:buSzTx/>
              <a:buNone/>
              <a:defRPr sz="4800">
                <a:latin typeface="Calibri"/>
                <a:ea typeface="Calibri"/>
                <a:cs typeface="Calibri"/>
                <a:sym typeface="Calibri"/>
              </a:defRPr>
            </a:lvl1pPr>
            <a:lvl2pPr marL="0" indent="914400" algn="ctr" defTabSz="1828800">
              <a:lnSpc>
                <a:spcPct val="90000"/>
              </a:lnSpc>
              <a:spcBef>
                <a:spcPts val="2000"/>
              </a:spcBef>
              <a:buSzTx/>
              <a:buNone/>
              <a:defRPr sz="4800">
                <a:latin typeface="Calibri"/>
                <a:ea typeface="Calibri"/>
                <a:cs typeface="Calibri"/>
                <a:sym typeface="Calibri"/>
              </a:defRPr>
            </a:lvl2pPr>
            <a:lvl3pPr marL="0" indent="1828800" algn="ctr" defTabSz="1828800">
              <a:lnSpc>
                <a:spcPct val="90000"/>
              </a:lnSpc>
              <a:spcBef>
                <a:spcPts val="2000"/>
              </a:spcBef>
              <a:buSzTx/>
              <a:buNone/>
              <a:defRPr sz="4800">
                <a:latin typeface="Calibri"/>
                <a:ea typeface="Calibri"/>
                <a:cs typeface="Calibri"/>
                <a:sym typeface="Calibri"/>
              </a:defRPr>
            </a:lvl3pPr>
            <a:lvl4pPr marL="0" indent="2743200" algn="ctr" defTabSz="1828800">
              <a:lnSpc>
                <a:spcPct val="90000"/>
              </a:lnSpc>
              <a:spcBef>
                <a:spcPts val="2000"/>
              </a:spcBef>
              <a:buSzTx/>
              <a:buNone/>
              <a:defRPr sz="4800">
                <a:latin typeface="Calibri"/>
                <a:ea typeface="Calibri"/>
                <a:cs typeface="Calibri"/>
                <a:sym typeface="Calibri"/>
              </a:defRPr>
            </a:lvl4pPr>
            <a:lvl5pPr marL="0" indent="3657600" algn="ctr" defTabSz="1828800">
              <a:lnSpc>
                <a:spcPct val="90000"/>
              </a:lnSpc>
              <a:spcBef>
                <a:spcPts val="2000"/>
              </a:spcBef>
              <a:buSzTx/>
              <a:buNone/>
              <a:defRPr sz="4800">
                <a:latin typeface="Calibri"/>
                <a:ea typeface="Calibri"/>
                <a:cs typeface="Calibri"/>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119" name="幻灯片编号"/>
          <p:cNvSpPr txBox="1"/>
          <p:nvPr>
            <p:ph type="sldNum" sz="quarter" idx="2"/>
          </p:nvPr>
        </p:nvSpPr>
        <p:spPr>
          <a:xfrm>
            <a:off x="22294492" y="12881590"/>
            <a:ext cx="413108" cy="392470"/>
          </a:xfrm>
          <a:prstGeom prst="rect">
            <a:avLst/>
          </a:prstGeom>
        </p:spPr>
        <p:txBody>
          <a:bodyPr lIns="45719" tIns="45719" rIns="45719" bIns="45719" anchor="ctr"/>
          <a:lstStyle>
            <a:lvl1pPr algn="r" defTabSz="1828800">
              <a:defRPr sz="24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spTree>
      <p:nvGrpSpPr>
        <p:cNvPr id="1" name=""/>
        <p:cNvGrpSpPr/>
        <p:nvPr/>
      </p:nvGrpSpPr>
      <p:grpSpPr>
        <a:xfrm>
          <a:off x="0" y="0"/>
          <a:ext cx="0" cy="0"/>
          <a:chOff x="0" y="0"/>
          <a:chExt cx="0" cy="0"/>
        </a:xfrm>
      </p:grpSpPr>
      <p:sp>
        <p:nvSpPr>
          <p:cNvPr id="20" name="图像"/>
          <p:cNvSpPr/>
          <p:nvPr>
            <p:ph type="pic" sz="half" idx="13"/>
          </p:nvPr>
        </p:nvSpPr>
        <p:spPr>
          <a:xfrm>
            <a:off x="5329062" y="406546"/>
            <a:ext cx="13716003" cy="9148765"/>
          </a:xfrm>
          <a:prstGeom prst="rect">
            <a:avLst/>
          </a:prstGeom>
        </p:spPr>
        <p:txBody>
          <a:bodyPr lIns="91439" tIns="45719" rIns="91439" bIns="45719" anchor="t">
            <a:noAutofit/>
          </a:bodyPr>
          <a:lstStyle/>
          <a:p>
            <a:pPr/>
          </a:p>
        </p:txBody>
      </p:sp>
      <p:sp>
        <p:nvSpPr>
          <p:cNvPr id="21" name="标题文本"/>
          <p:cNvSpPr txBox="1"/>
          <p:nvPr>
            <p:ph type="title"/>
          </p:nvPr>
        </p:nvSpPr>
        <p:spPr>
          <a:xfrm>
            <a:off x="4833937" y="9447609"/>
            <a:ext cx="14716126" cy="2000251"/>
          </a:xfrm>
          <a:prstGeom prst="rect">
            <a:avLst/>
          </a:prstGeom>
        </p:spPr>
        <p:txBody>
          <a:bodyPr anchor="b"/>
          <a:lstStyle/>
          <a:p>
            <a:pPr/>
            <a:r>
              <a:t>标题文本</a:t>
            </a:r>
          </a:p>
        </p:txBody>
      </p:sp>
      <p:sp>
        <p:nvSpPr>
          <p:cNvPr id="22" name="正文级别 1…"/>
          <p:cNvSpPr txBox="1"/>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4833937" y="4536281"/>
            <a:ext cx="14716126" cy="4643438"/>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垂直">
    <p:spTree>
      <p:nvGrpSpPr>
        <p:cNvPr id="1" name=""/>
        <p:cNvGrpSpPr/>
        <p:nvPr/>
      </p:nvGrpSpPr>
      <p:grpSpPr>
        <a:xfrm>
          <a:off x="0" y="0"/>
          <a:ext cx="0" cy="0"/>
          <a:chOff x="0" y="0"/>
          <a:chExt cx="0" cy="0"/>
        </a:xfrm>
      </p:grpSpPr>
      <p:sp>
        <p:nvSpPr>
          <p:cNvPr id="38" name="图像"/>
          <p:cNvSpPr/>
          <p:nvPr>
            <p:ph type="pic" idx="13"/>
          </p:nvPr>
        </p:nvSpPr>
        <p:spPr>
          <a:xfrm>
            <a:off x="6231433" y="863203"/>
            <a:ext cx="17439681" cy="11626454"/>
          </a:xfrm>
          <a:prstGeom prst="rect">
            <a:avLst/>
          </a:prstGeom>
        </p:spPr>
        <p:txBody>
          <a:bodyPr lIns="91439" tIns="45719" rIns="91439" bIns="45719" anchor="t">
            <a:noAutofit/>
          </a:bodyPr>
          <a:lstStyle/>
          <a:p>
            <a:pPr/>
          </a:p>
        </p:txBody>
      </p:sp>
      <p:sp>
        <p:nvSpPr>
          <p:cNvPr id="39" name="标题文本"/>
          <p:cNvSpPr txBox="1"/>
          <p:nvPr>
            <p:ph type="title"/>
          </p:nvPr>
        </p:nvSpPr>
        <p:spPr>
          <a:xfrm>
            <a:off x="4387453" y="892968"/>
            <a:ext cx="7500938" cy="5607845"/>
          </a:xfrm>
          <a:prstGeom prst="rect">
            <a:avLst/>
          </a:prstGeom>
        </p:spPr>
        <p:txBody>
          <a:bodyPr anchor="b"/>
          <a:lstStyle>
            <a:lvl1pPr>
              <a:defRPr sz="8400"/>
            </a:lvl1pPr>
          </a:lstStyle>
          <a:p>
            <a:pPr/>
            <a:r>
              <a:t>标题文本</a:t>
            </a:r>
          </a:p>
        </p:txBody>
      </p:sp>
      <p:sp>
        <p:nvSpPr>
          <p:cNvPr id="40" name="正文级别 1…"/>
          <p:cNvSpPr txBox="1"/>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8794253" y="3637358"/>
            <a:ext cx="13260587" cy="8840392"/>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4387453" y="1785937"/>
            <a:ext cx="15609094" cy="10144126"/>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12442031" y="7072312"/>
            <a:ext cx="8514489" cy="5679282"/>
          </a:xfrm>
          <a:prstGeom prst="rect">
            <a:avLst/>
          </a:prstGeom>
        </p:spPr>
        <p:txBody>
          <a:bodyPr lIns="91439" tIns="45719" rIns="91439" bIns="45719" anchor="t">
            <a:noAutofit/>
          </a:bodyPr>
          <a:lstStyle/>
          <a:p>
            <a:pPr/>
          </a:p>
        </p:txBody>
      </p:sp>
      <p:sp>
        <p:nvSpPr>
          <p:cNvPr id="84" name="图像"/>
          <p:cNvSpPr/>
          <p:nvPr>
            <p:ph type="pic" sz="quarter" idx="14"/>
          </p:nvPr>
        </p:nvSpPr>
        <p:spPr>
          <a:xfrm>
            <a:off x="12192000" y="1250156"/>
            <a:ext cx="8251032" cy="5500689"/>
          </a:xfrm>
          <a:prstGeom prst="rect">
            <a:avLst/>
          </a:prstGeom>
        </p:spPr>
        <p:txBody>
          <a:bodyPr lIns="91439" tIns="45719" rIns="91439" bIns="45719" anchor="t">
            <a:noAutofit/>
          </a:bodyPr>
          <a:lstStyle/>
          <a:p>
            <a:pPr/>
          </a:p>
        </p:txBody>
      </p:sp>
      <p:sp>
        <p:nvSpPr>
          <p:cNvPr id="85" name="图像"/>
          <p:cNvSpPr/>
          <p:nvPr>
            <p:ph type="pic" idx="15"/>
          </p:nvPr>
        </p:nvSpPr>
        <p:spPr>
          <a:xfrm>
            <a:off x="-291704" y="1250156"/>
            <a:ext cx="16850321" cy="11233548"/>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标题文本</a:t>
            </a:r>
          </a:p>
        </p:txBody>
      </p:sp>
      <p:sp>
        <p:nvSpPr>
          <p:cNvPr id="3" name="正文级别 1…"/>
          <p:cNvSpPr txBox="1"/>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b="0" sz="22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9pPr>
    </p:bodyStyle>
    <p:otherStyle>
      <a:lvl1pPr marL="0" marR="0" indent="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1pPr>
      <a:lvl2pPr marL="0" marR="0" indent="2286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2pPr>
      <a:lvl3pPr marL="0" marR="0" indent="4572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3pPr>
      <a:lvl4pPr marL="0" marR="0" indent="6858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4pPr>
      <a:lvl5pPr marL="0" marR="0" indent="9144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5pPr>
      <a:lvl6pPr marL="0" marR="0" indent="11430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6pPr>
      <a:lvl7pPr marL="0" marR="0" indent="13716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7pPr>
      <a:lvl8pPr marL="0" marR="0" indent="16002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8pPr>
      <a:lvl9pPr marL="0" marR="0" indent="18288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jpeg"/><Relationship Id="rId3" Type="http://schemas.openxmlformats.org/officeDocument/2006/relationships/image" Target="../media/image5.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Rectangle 19"/>
          <p:cNvSpPr/>
          <p:nvPr/>
        </p:nvSpPr>
        <p:spPr>
          <a:xfrm>
            <a:off x="1243013" y="1248564"/>
            <a:ext cx="21883690" cy="11229186"/>
          </a:xfrm>
          <a:prstGeom prst="rect">
            <a:avLst/>
          </a:prstGeom>
          <a:blipFill>
            <a:blip r:embed="rId2"/>
            <a:stretch>
              <a:fillRect/>
            </a:stretch>
          </a:blipFill>
          <a:ln w="12700">
            <a:miter lim="400000"/>
          </a:ln>
        </p:spPr>
        <p:txBody>
          <a:bodyPr lIns="45719" rIns="45719" anchor="ctr"/>
          <a:lstStyle/>
          <a:p>
            <a:pPr defTabSz="1828800">
              <a:defRPr b="0" sz="3600">
                <a:solidFill>
                  <a:srgbClr val="FFFFFF"/>
                </a:solidFill>
                <a:latin typeface="Calibri"/>
                <a:ea typeface="Calibri"/>
                <a:cs typeface="Calibri"/>
                <a:sym typeface="Calibri"/>
              </a:defRPr>
            </a:pPr>
          </a:p>
        </p:txBody>
      </p:sp>
      <p:sp>
        <p:nvSpPr>
          <p:cNvPr id="129" name="Rectangle 8"/>
          <p:cNvSpPr/>
          <p:nvPr/>
        </p:nvSpPr>
        <p:spPr>
          <a:xfrm rot="10800000">
            <a:off x="743695" y="755381"/>
            <a:ext cx="22895237" cy="349519"/>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30" name="Rectangle 15"/>
          <p:cNvSpPr/>
          <p:nvPr/>
        </p:nvSpPr>
        <p:spPr>
          <a:xfrm rot="10800000">
            <a:off x="743695" y="12621414"/>
            <a:ext cx="22895237"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31" name="Rectangle 16"/>
          <p:cNvSpPr/>
          <p:nvPr/>
        </p:nvSpPr>
        <p:spPr>
          <a:xfrm rot="16200000">
            <a:off x="-5189324" y="6688398"/>
            <a:ext cx="12215556"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32" name="Rectangle 18"/>
          <p:cNvSpPr/>
          <p:nvPr/>
        </p:nvSpPr>
        <p:spPr>
          <a:xfrm rot="16200000">
            <a:off x="17357768" y="6688400"/>
            <a:ext cx="12215555"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33" name="TextBox 14"/>
          <p:cNvSpPr txBox="1"/>
          <p:nvPr/>
        </p:nvSpPr>
        <p:spPr>
          <a:xfrm>
            <a:off x="1303019" y="4893386"/>
            <a:ext cx="21777963" cy="453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828800">
              <a:defRPr b="0" sz="25000">
                <a:solidFill>
                  <a:srgbClr val="FFFFFF"/>
                </a:solidFill>
                <a:latin typeface="Lato Black"/>
                <a:ea typeface="Lato Black"/>
                <a:cs typeface="Lato Black"/>
                <a:sym typeface="Lato Black"/>
              </a:defRPr>
            </a:lvl1pPr>
          </a:lstStyle>
          <a:p>
            <a:pPr/>
            <a:r>
              <a:t>学期总结</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Rectangle 24"/>
          <p:cNvSpPr/>
          <p:nvPr/>
        </p:nvSpPr>
        <p:spPr>
          <a:xfrm>
            <a:off x="1243013" y="1248563"/>
            <a:ext cx="21883687" cy="11229187"/>
          </a:xfrm>
          <a:prstGeom prst="rect">
            <a:avLst/>
          </a:prstGeom>
          <a:blipFill>
            <a:blip r:embed="rId2"/>
            <a:stretch>
              <a:fillRect/>
            </a:stretch>
          </a:blipFill>
          <a:ln w="12700">
            <a:miter lim="400000"/>
          </a:ln>
        </p:spPr>
        <p:txBody>
          <a:bodyPr lIns="45719" rIns="45719" anchor="ctr"/>
          <a:lstStyle/>
          <a:p>
            <a:pPr defTabSz="1828800">
              <a:defRPr b="0" sz="3600">
                <a:solidFill>
                  <a:srgbClr val="FFFFFF"/>
                </a:solidFill>
                <a:latin typeface="Calibri"/>
                <a:ea typeface="Calibri"/>
                <a:cs typeface="Calibri"/>
                <a:sym typeface="Calibri"/>
              </a:defRPr>
            </a:pPr>
          </a:p>
        </p:txBody>
      </p:sp>
      <p:sp>
        <p:nvSpPr>
          <p:cNvPr id="215" name="Rectangle 9"/>
          <p:cNvSpPr/>
          <p:nvPr/>
        </p:nvSpPr>
        <p:spPr>
          <a:xfrm>
            <a:off x="8032384" y="4851356"/>
            <a:ext cx="6687671" cy="1323441"/>
          </a:xfrm>
          <a:prstGeom prst="rect">
            <a:avLst/>
          </a:prstGeom>
          <a:solidFill>
            <a:srgbClr val="000000">
              <a:alpha val="70000"/>
            </a:srgbClr>
          </a:solidFill>
          <a:ln w="12700">
            <a:miter lim="400000"/>
          </a:ln>
        </p:spPr>
        <p:txBody>
          <a:bodyPr lIns="45719" rIns="45719" anchor="ctr"/>
          <a:lstStyle/>
          <a:p>
            <a:pPr defTabSz="1828800">
              <a:defRPr b="0" sz="3600">
                <a:solidFill>
                  <a:srgbClr val="FFFFFF"/>
                </a:solidFill>
                <a:latin typeface="Calibri"/>
                <a:ea typeface="Calibri"/>
                <a:cs typeface="Calibri"/>
                <a:sym typeface="Calibri"/>
              </a:defRPr>
            </a:pPr>
          </a:p>
        </p:txBody>
      </p:sp>
      <p:sp>
        <p:nvSpPr>
          <p:cNvPr id="216" name="Rectangle 19"/>
          <p:cNvSpPr/>
          <p:nvPr/>
        </p:nvSpPr>
        <p:spPr>
          <a:xfrm rot="10800000">
            <a:off x="743695" y="755381"/>
            <a:ext cx="22895237" cy="349519"/>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217" name="Rectangle 20"/>
          <p:cNvSpPr/>
          <p:nvPr/>
        </p:nvSpPr>
        <p:spPr>
          <a:xfrm rot="10800000">
            <a:off x="743695" y="12621414"/>
            <a:ext cx="22895237"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218" name="Rectangle 21"/>
          <p:cNvSpPr/>
          <p:nvPr/>
        </p:nvSpPr>
        <p:spPr>
          <a:xfrm rot="16200000">
            <a:off x="-5189324" y="6688398"/>
            <a:ext cx="12215556"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219" name="Rectangle 22"/>
          <p:cNvSpPr/>
          <p:nvPr/>
        </p:nvSpPr>
        <p:spPr>
          <a:xfrm rot="16200000">
            <a:off x="17357768" y="6688400"/>
            <a:ext cx="12215555"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220" name="TextBox 25"/>
          <p:cNvSpPr txBox="1"/>
          <p:nvPr/>
        </p:nvSpPr>
        <p:spPr>
          <a:xfrm>
            <a:off x="8046203" y="4857756"/>
            <a:ext cx="6687672" cy="1310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828800">
              <a:defRPr b="0" sz="8000">
                <a:solidFill>
                  <a:srgbClr val="FFFFFF"/>
                </a:solidFill>
                <a:latin typeface="Lato Black"/>
                <a:ea typeface="Lato Black"/>
                <a:cs typeface="Lato Black"/>
                <a:sym typeface="Lato Black"/>
              </a:defRPr>
            </a:lvl1pPr>
          </a:lstStyle>
          <a:p>
            <a:pPr/>
            <a:r>
              <a:t>SECTION 3</a:t>
            </a:r>
          </a:p>
        </p:txBody>
      </p:sp>
      <p:sp>
        <p:nvSpPr>
          <p:cNvPr id="221" name="TextBox 25"/>
          <p:cNvSpPr txBox="1"/>
          <p:nvPr/>
        </p:nvSpPr>
        <p:spPr>
          <a:xfrm>
            <a:off x="14725525" y="4756156"/>
            <a:ext cx="6687672"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828800">
              <a:defRPr b="0" sz="8000">
                <a:solidFill>
                  <a:srgbClr val="FFFFFF"/>
                </a:solidFill>
                <a:latin typeface="Lato Black"/>
                <a:ea typeface="Lato Black"/>
                <a:cs typeface="Lato Black"/>
                <a:sym typeface="Lato Black"/>
              </a:defRPr>
            </a:lvl1pPr>
          </a:lstStyle>
          <a:p>
            <a:pPr/>
            <a:r>
              <a:t>结尾说些什么</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TextBox 13"/>
          <p:cNvSpPr txBox="1"/>
          <p:nvPr/>
        </p:nvSpPr>
        <p:spPr>
          <a:xfrm>
            <a:off x="5288821" y="5349799"/>
            <a:ext cx="6599461" cy="593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defTabSz="1828800">
              <a:defRPr b="0" sz="3300">
                <a:latin typeface="Lato"/>
                <a:ea typeface="Lato"/>
                <a:cs typeface="Lato"/>
                <a:sym typeface="Lato"/>
              </a:defRPr>
            </a:lvl1pPr>
          </a:lstStyle>
          <a:p>
            <a:pPr/>
            <a:r>
              <a:t>人生第一次加入大学实验室，人生第一次上知网查找文献，人生第一次拿到实习工资，第一次在实验室吃饭，第一次和师兄开黑，第一次因为会议缺席让两个博士大佬开小灶…在这里有我太多太多的人生第一次！非常荣幸成为彭敏老师的学生，很感谢老师这段时间以来的照顾，让我有幸加入一个这个牛掰的项目组，这将是我人生中一段难以</a:t>
            </a:r>
          </a:p>
        </p:txBody>
      </p:sp>
      <p:sp>
        <p:nvSpPr>
          <p:cNvPr id="224" name="TextBox 14"/>
          <p:cNvSpPr txBox="1"/>
          <p:nvPr/>
        </p:nvSpPr>
        <p:spPr>
          <a:xfrm>
            <a:off x="5288821" y="3125033"/>
            <a:ext cx="13853160" cy="186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828800">
              <a:defRPr b="0" sz="10000">
                <a:latin typeface="Lato Black"/>
                <a:ea typeface="Lato Black"/>
                <a:cs typeface="Lato Black"/>
                <a:sym typeface="Lato Black"/>
              </a:defRPr>
            </a:lvl1pPr>
          </a:lstStyle>
          <a:p>
            <a:pPr/>
            <a:r>
              <a:t>总结 感谢 加油</a:t>
            </a:r>
          </a:p>
        </p:txBody>
      </p:sp>
      <p:sp>
        <p:nvSpPr>
          <p:cNvPr id="225" name="TextBox 17"/>
          <p:cNvSpPr txBox="1"/>
          <p:nvPr/>
        </p:nvSpPr>
        <p:spPr>
          <a:xfrm>
            <a:off x="12965971" y="5372371"/>
            <a:ext cx="6599461" cy="534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defTabSz="1828800">
              <a:defRPr b="0" sz="3300">
                <a:latin typeface="Lato"/>
                <a:ea typeface="Lato"/>
                <a:cs typeface="Lato"/>
                <a:sym typeface="Lato"/>
              </a:defRPr>
            </a:lvl1pPr>
          </a:lstStyle>
          <a:p>
            <a:pPr/>
            <a:r>
              <a:t>忘怀的经历；同时很兴奋认识了很多优秀的师姐师兄：感谢胡刚、贾旭师兄、李冬师姐的照顾，在你们给我开小灶讲项目的时候让我有被重视被在乎的一种很亲切的感觉；感谢在B504的那几位师兄关照，和师兄们结好是我三生有幸；感谢在座的各位耐心聆听，祝各位在彭老师的带领下学业有成，一帆风顺！</a:t>
            </a:r>
          </a:p>
        </p:txBody>
      </p:sp>
      <p:sp>
        <p:nvSpPr>
          <p:cNvPr id="226" name="Rectangle 19"/>
          <p:cNvSpPr/>
          <p:nvPr/>
        </p:nvSpPr>
        <p:spPr>
          <a:xfrm rot="10800000">
            <a:off x="743695" y="755381"/>
            <a:ext cx="22895237" cy="349519"/>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227" name="Rectangle 20"/>
          <p:cNvSpPr/>
          <p:nvPr/>
        </p:nvSpPr>
        <p:spPr>
          <a:xfrm rot="10800000">
            <a:off x="743695" y="12621414"/>
            <a:ext cx="22895237"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228" name="Rectangle 21"/>
          <p:cNvSpPr/>
          <p:nvPr/>
        </p:nvSpPr>
        <p:spPr>
          <a:xfrm rot="16200000">
            <a:off x="-5189324" y="6688398"/>
            <a:ext cx="12215556"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229" name="Rectangle 22"/>
          <p:cNvSpPr/>
          <p:nvPr/>
        </p:nvSpPr>
        <p:spPr>
          <a:xfrm rot="16200000">
            <a:off x="17357768" y="6688400"/>
            <a:ext cx="12215555"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extBox 14"/>
          <p:cNvSpPr txBox="1"/>
          <p:nvPr/>
        </p:nvSpPr>
        <p:spPr>
          <a:xfrm>
            <a:off x="1303019" y="4893386"/>
            <a:ext cx="21777963" cy="453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828800">
              <a:defRPr b="0" sz="25000">
                <a:latin typeface="Lato Black"/>
                <a:ea typeface="Lato Black"/>
                <a:cs typeface="Lato Black"/>
                <a:sym typeface="Lato Black"/>
              </a:defRPr>
            </a:lvl1pPr>
          </a:lstStyle>
          <a:p>
            <a:pPr/>
            <a:r>
              <a:t>学期总结</a:t>
            </a:r>
          </a:p>
        </p:txBody>
      </p:sp>
      <p:grpSp>
        <p:nvGrpSpPr>
          <p:cNvPr id="142" name="Group 2"/>
          <p:cNvGrpSpPr/>
          <p:nvPr/>
        </p:nvGrpSpPr>
        <p:grpSpPr>
          <a:xfrm>
            <a:off x="743695" y="755380"/>
            <a:ext cx="22896611" cy="12215556"/>
            <a:chOff x="0" y="0"/>
            <a:chExt cx="22896609" cy="12215555"/>
          </a:xfrm>
        </p:grpSpPr>
        <p:sp>
          <p:nvSpPr>
            <p:cNvPr id="136" name="Rectangle 8"/>
            <p:cNvSpPr/>
            <p:nvPr/>
          </p:nvSpPr>
          <p:spPr>
            <a:xfrm rot="10800000">
              <a:off x="2" y="0"/>
              <a:ext cx="22895233" cy="349519"/>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ctr">
              <a:noAutofit/>
            </a:bodyPr>
            <a:lstStyle/>
            <a:p>
              <a:pPr defTabSz="1828800">
                <a:defRPr b="0" sz="3600">
                  <a:solidFill>
                    <a:srgbClr val="262626"/>
                  </a:solidFill>
                  <a:latin typeface="Calibri"/>
                  <a:ea typeface="Calibri"/>
                  <a:cs typeface="Calibri"/>
                  <a:sym typeface="Calibri"/>
                </a:defRPr>
              </a:pPr>
            </a:p>
          </p:txBody>
        </p:sp>
        <p:sp>
          <p:nvSpPr>
            <p:cNvPr id="137" name="Rectangle 15"/>
            <p:cNvSpPr/>
            <p:nvPr/>
          </p:nvSpPr>
          <p:spPr>
            <a:xfrm rot="10800000">
              <a:off x="2" y="11866033"/>
              <a:ext cx="22895233" cy="349518"/>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ctr">
              <a:noAutofit/>
            </a:bodyPr>
            <a:lstStyle/>
            <a:p>
              <a:pPr defTabSz="1828800">
                <a:defRPr b="0" sz="3600">
                  <a:solidFill>
                    <a:srgbClr val="262626"/>
                  </a:solidFill>
                  <a:latin typeface="Calibri"/>
                  <a:ea typeface="Calibri"/>
                  <a:cs typeface="Calibri"/>
                  <a:sym typeface="Calibri"/>
                </a:defRPr>
              </a:pPr>
            </a:p>
          </p:txBody>
        </p:sp>
        <p:sp>
          <p:nvSpPr>
            <p:cNvPr id="138" name="Rectangle 16"/>
            <p:cNvSpPr/>
            <p:nvPr/>
          </p:nvSpPr>
          <p:spPr>
            <a:xfrm rot="16200000">
              <a:off x="-5933019" y="5933018"/>
              <a:ext cx="12215555" cy="349518"/>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ctr">
              <a:noAutofit/>
            </a:bodyPr>
            <a:lstStyle/>
            <a:p>
              <a:pPr defTabSz="1828800">
                <a:defRPr b="0" sz="3600">
                  <a:solidFill>
                    <a:srgbClr val="262626"/>
                  </a:solidFill>
                  <a:latin typeface="Calibri"/>
                  <a:ea typeface="Calibri"/>
                  <a:cs typeface="Calibri"/>
                  <a:sym typeface="Calibri"/>
                </a:defRPr>
              </a:pPr>
            </a:p>
          </p:txBody>
        </p:sp>
        <p:sp>
          <p:nvSpPr>
            <p:cNvPr id="139" name="Rectangle 18"/>
            <p:cNvSpPr/>
            <p:nvPr/>
          </p:nvSpPr>
          <p:spPr>
            <a:xfrm rot="16200000">
              <a:off x="16614074" y="5933019"/>
              <a:ext cx="12215555" cy="349518"/>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ctr">
              <a:noAutofit/>
            </a:bodyPr>
            <a:lstStyle/>
            <a:p>
              <a:pPr defTabSz="1828800">
                <a:defRPr b="0" sz="3600">
                  <a:solidFill>
                    <a:srgbClr val="262626"/>
                  </a:solidFill>
                  <a:latin typeface="Calibri"/>
                  <a:ea typeface="Calibri"/>
                  <a:cs typeface="Calibri"/>
                  <a:sym typeface="Calibri"/>
                </a:defRPr>
              </a:pPr>
            </a:p>
          </p:txBody>
        </p:sp>
        <p:sp>
          <p:nvSpPr>
            <p:cNvPr id="140" name="Right Triangle 1"/>
            <p:cNvSpPr/>
            <p:nvPr/>
          </p:nvSpPr>
          <p:spPr>
            <a:xfrm>
              <a:off x="349517" y="4692919"/>
              <a:ext cx="6793488" cy="7173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blipFill rotWithShape="1">
              <a:blip r:embed="rId2"/>
              <a:srcRect l="0" t="0" r="0" b="0"/>
              <a:stretch>
                <a:fillRect/>
              </a:stretch>
            </a:blipFill>
            <a:ln w="12700" cap="flat">
              <a:noFill/>
              <a:miter lim="400000"/>
            </a:ln>
            <a:effectLst/>
          </p:spPr>
          <p:txBody>
            <a:bodyPr wrap="square" lIns="45719" tIns="45719" rIns="45719" bIns="45719" numCol="1" anchor="ctr">
              <a:noAutofit/>
            </a:bodyPr>
            <a:lstStyle/>
            <a:p>
              <a:pPr defTabSz="1828800">
                <a:defRPr b="0" sz="3600">
                  <a:solidFill>
                    <a:srgbClr val="FFFFFF"/>
                  </a:solidFill>
                  <a:latin typeface="Calibri"/>
                  <a:ea typeface="Calibri"/>
                  <a:cs typeface="Calibri"/>
                  <a:sym typeface="Calibri"/>
                </a:defRPr>
              </a:pPr>
            </a:p>
          </p:txBody>
        </p:sp>
        <p:sp>
          <p:nvSpPr>
            <p:cNvPr id="141" name="Right Triangle 7"/>
            <p:cNvSpPr/>
            <p:nvPr/>
          </p:nvSpPr>
          <p:spPr>
            <a:xfrm rot="10800000">
              <a:off x="15752229" y="349518"/>
              <a:ext cx="6793488" cy="7173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blipFill rotWithShape="1">
              <a:blip r:embed="rId2"/>
              <a:srcRect l="0" t="0" r="0" b="0"/>
              <a:stretch>
                <a:fillRect/>
              </a:stretch>
            </a:blipFill>
            <a:ln w="12700" cap="flat">
              <a:noFill/>
              <a:miter lim="400000"/>
            </a:ln>
            <a:effectLst/>
          </p:spPr>
          <p:txBody>
            <a:bodyPr wrap="square" lIns="45719" tIns="45719" rIns="45719" bIns="45719" numCol="1" anchor="ctr">
              <a:noAutofit/>
            </a:bodyPr>
            <a:lstStyle/>
            <a:p>
              <a:pPr defTabSz="1828800">
                <a:defRPr b="0" sz="3600">
                  <a:solidFill>
                    <a:srgbClr val="FFFFFF"/>
                  </a:solidFill>
                  <a:latin typeface="Calibri"/>
                  <a:ea typeface="Calibri"/>
                  <a:cs typeface="Calibri"/>
                  <a:sym typeface="Calibri"/>
                </a:defRPr>
              </a:pPr>
            </a:p>
          </p:txBody>
        </p:sp>
      </p:grpSp>
      <p:sp>
        <p:nvSpPr>
          <p:cNvPr id="143" name="企业图谱分析项目组实习生 黄庭里"/>
          <p:cNvSpPr txBox="1"/>
          <p:nvPr/>
        </p:nvSpPr>
        <p:spPr>
          <a:xfrm>
            <a:off x="8368204" y="10009522"/>
            <a:ext cx="6477534" cy="71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企业图谱分析项目组实习生 黄庭里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Rectangle 19"/>
          <p:cNvSpPr/>
          <p:nvPr/>
        </p:nvSpPr>
        <p:spPr>
          <a:xfrm rot="10800000">
            <a:off x="743695" y="755381"/>
            <a:ext cx="22895237" cy="349519"/>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46" name="Rectangle 20"/>
          <p:cNvSpPr/>
          <p:nvPr/>
        </p:nvSpPr>
        <p:spPr>
          <a:xfrm rot="10800000">
            <a:off x="743695" y="12621414"/>
            <a:ext cx="22895237"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47" name="Rectangle 21"/>
          <p:cNvSpPr/>
          <p:nvPr/>
        </p:nvSpPr>
        <p:spPr>
          <a:xfrm rot="16200000">
            <a:off x="-5189324" y="6688398"/>
            <a:ext cx="12215556"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48" name="Rectangle 22"/>
          <p:cNvSpPr/>
          <p:nvPr/>
        </p:nvSpPr>
        <p:spPr>
          <a:xfrm rot="16200000">
            <a:off x="17357768" y="6688400"/>
            <a:ext cx="12215555"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49" name="Rectangle 24"/>
          <p:cNvSpPr/>
          <p:nvPr/>
        </p:nvSpPr>
        <p:spPr>
          <a:xfrm>
            <a:off x="1243013" y="1248563"/>
            <a:ext cx="21883687" cy="11229187"/>
          </a:xfrm>
          <a:prstGeom prst="rect">
            <a:avLst/>
          </a:prstGeom>
          <a:blipFill>
            <a:blip r:embed="rId2"/>
            <a:stretch>
              <a:fillRect/>
            </a:stretch>
          </a:blipFill>
          <a:ln w="12700">
            <a:miter lim="400000"/>
          </a:ln>
        </p:spPr>
        <p:txBody>
          <a:bodyPr lIns="45719" rIns="45719" anchor="ctr"/>
          <a:lstStyle/>
          <a:p>
            <a:pPr defTabSz="1828800">
              <a:defRPr b="0" sz="3600">
                <a:solidFill>
                  <a:srgbClr val="FFFFFF"/>
                </a:solidFill>
                <a:latin typeface="Calibri"/>
                <a:ea typeface="Calibri"/>
                <a:cs typeface="Calibri"/>
                <a:sym typeface="Calibri"/>
              </a:defRPr>
            </a:pPr>
          </a:p>
        </p:txBody>
      </p:sp>
      <p:sp>
        <p:nvSpPr>
          <p:cNvPr id="150" name="Rectangle 27"/>
          <p:cNvSpPr/>
          <p:nvPr/>
        </p:nvSpPr>
        <p:spPr>
          <a:xfrm>
            <a:off x="9897145" y="6951958"/>
            <a:ext cx="6687672" cy="1323441"/>
          </a:xfrm>
          <a:prstGeom prst="rect">
            <a:avLst/>
          </a:prstGeom>
          <a:solidFill>
            <a:srgbClr val="000000">
              <a:alpha val="70000"/>
            </a:srgbClr>
          </a:solidFill>
          <a:ln w="12700">
            <a:miter lim="400000"/>
          </a:ln>
        </p:spPr>
        <p:txBody>
          <a:bodyPr lIns="45719" rIns="45719" anchor="ctr"/>
          <a:lstStyle/>
          <a:p>
            <a:pPr defTabSz="1828800">
              <a:defRPr b="0" sz="3600">
                <a:solidFill>
                  <a:srgbClr val="FFFFFF"/>
                </a:solidFill>
                <a:latin typeface="Calibri"/>
                <a:ea typeface="Calibri"/>
                <a:cs typeface="Calibri"/>
                <a:sym typeface="Calibri"/>
              </a:defRPr>
            </a:pPr>
          </a:p>
        </p:txBody>
      </p:sp>
      <p:sp>
        <p:nvSpPr>
          <p:cNvPr id="151" name="TextBox 28"/>
          <p:cNvSpPr txBox="1"/>
          <p:nvPr/>
        </p:nvSpPr>
        <p:spPr>
          <a:xfrm>
            <a:off x="9895843" y="6958358"/>
            <a:ext cx="6690277" cy="1310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828800">
              <a:defRPr b="0" sz="8000">
                <a:solidFill>
                  <a:srgbClr val="FFFFFF"/>
                </a:solidFill>
                <a:latin typeface="Lato Black"/>
                <a:ea typeface="Lato Black"/>
                <a:cs typeface="Lato Black"/>
                <a:sym typeface="Lato Black"/>
              </a:defRPr>
            </a:lvl1pPr>
          </a:lstStyle>
          <a:p>
            <a:pPr/>
            <a:r>
              <a:t>SECTION 1</a:t>
            </a:r>
          </a:p>
        </p:txBody>
      </p:sp>
      <p:sp>
        <p:nvSpPr>
          <p:cNvPr id="152" name="TextBox 28"/>
          <p:cNvSpPr txBox="1"/>
          <p:nvPr/>
        </p:nvSpPr>
        <p:spPr>
          <a:xfrm>
            <a:off x="16592663" y="6856758"/>
            <a:ext cx="6690277"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828800">
              <a:defRPr b="0" sz="8000">
                <a:solidFill>
                  <a:srgbClr val="FFFFFF"/>
                </a:solidFill>
                <a:latin typeface="Lato Black"/>
                <a:ea typeface="Lato Black"/>
                <a:cs typeface="Lato Black"/>
                <a:sym typeface="Lato Black"/>
              </a:defRPr>
            </a:lvl1pPr>
          </a:lstStyle>
          <a:p>
            <a:pPr/>
            <a:r>
              <a:t>完成了什么</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Rectangle 8"/>
          <p:cNvSpPr/>
          <p:nvPr/>
        </p:nvSpPr>
        <p:spPr>
          <a:xfrm rot="10800000">
            <a:off x="743695" y="755381"/>
            <a:ext cx="22895237" cy="349519"/>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55" name="Rectangle 15"/>
          <p:cNvSpPr/>
          <p:nvPr/>
        </p:nvSpPr>
        <p:spPr>
          <a:xfrm rot="10800000">
            <a:off x="743695" y="12621414"/>
            <a:ext cx="22895237"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56" name="Rectangle 16"/>
          <p:cNvSpPr/>
          <p:nvPr/>
        </p:nvSpPr>
        <p:spPr>
          <a:xfrm rot="16200000">
            <a:off x="-5189324" y="6688398"/>
            <a:ext cx="12215556"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57" name="Rectangle 18"/>
          <p:cNvSpPr/>
          <p:nvPr/>
        </p:nvSpPr>
        <p:spPr>
          <a:xfrm rot="16200000">
            <a:off x="17357768" y="6688400"/>
            <a:ext cx="12215555"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58" name="TextBox 14"/>
          <p:cNvSpPr txBox="1"/>
          <p:nvPr/>
        </p:nvSpPr>
        <p:spPr>
          <a:xfrm>
            <a:off x="1991531" y="7052926"/>
            <a:ext cx="6235902"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828800">
              <a:defRPr b="0" sz="8000">
                <a:latin typeface="Lato Black"/>
                <a:ea typeface="Lato Black"/>
                <a:cs typeface="Lato Black"/>
                <a:sym typeface="Lato Black"/>
              </a:defRPr>
            </a:lvl1pPr>
          </a:lstStyle>
          <a:p>
            <a:pPr/>
            <a:r>
              <a:t>学习相关论文</a:t>
            </a:r>
          </a:p>
        </p:txBody>
      </p:sp>
      <p:sp>
        <p:nvSpPr>
          <p:cNvPr id="159" name="TextBox 12"/>
          <p:cNvSpPr txBox="1"/>
          <p:nvPr/>
        </p:nvSpPr>
        <p:spPr>
          <a:xfrm>
            <a:off x="1991531" y="8807870"/>
            <a:ext cx="6915175" cy="242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1828800">
              <a:defRPr b="0" sz="3300">
                <a:latin typeface="Lato"/>
                <a:ea typeface="Lato"/>
                <a:cs typeface="Lato"/>
                <a:sym typeface="Lato"/>
              </a:defRPr>
            </a:pPr>
            <a:r>
              <a:t>例如：师兄师姐推荐学习一篇与项目高度相关且有一定借鉴价值的论文：</a:t>
            </a:r>
          </a:p>
          <a:p>
            <a:pPr algn="just" defTabSz="1828800">
              <a:defRPr b="0" sz="3300">
                <a:latin typeface="Lato"/>
                <a:ea typeface="Lato"/>
                <a:cs typeface="Lato"/>
                <a:sym typeface="Lato"/>
              </a:defRPr>
            </a:pPr>
            <a:r>
              <a:t>产业超网络建模及其应用研究——以山东省蓝色经济为例</a:t>
            </a:r>
          </a:p>
        </p:txBody>
      </p:sp>
      <p:sp>
        <p:nvSpPr>
          <p:cNvPr id="160" name="Freeform 20"/>
          <p:cNvSpPr/>
          <p:nvPr/>
        </p:nvSpPr>
        <p:spPr>
          <a:xfrm>
            <a:off x="8767481" y="1263234"/>
            <a:ext cx="14305670" cy="11197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08" y="21600"/>
                </a:moveTo>
                <a:cubicBezTo>
                  <a:pt x="8913" y="21600"/>
                  <a:pt x="0" y="11995"/>
                  <a:pt x="0" y="147"/>
                </a:cubicBezTo>
                <a:lnTo>
                  <a:pt x="7" y="0"/>
                </a:lnTo>
                <a:lnTo>
                  <a:pt x="21600" y="0"/>
                </a:lnTo>
                <a:lnTo>
                  <a:pt x="21600" y="21517"/>
                </a:lnTo>
                <a:lnTo>
                  <a:pt x="20933" y="21572"/>
                </a:lnTo>
                <a:cubicBezTo>
                  <a:pt x="20594" y="21591"/>
                  <a:pt x="20252" y="21600"/>
                  <a:pt x="19908" y="21600"/>
                </a:cubicBezTo>
                <a:close/>
              </a:path>
            </a:pathLst>
          </a:custGeom>
          <a:blipFill>
            <a:blip r:embed="rId2"/>
            <a:stretch>
              <a:fillRect/>
            </a:stretch>
          </a:blipFill>
          <a:ln w="12700">
            <a:miter lim="400000"/>
          </a:ln>
        </p:spPr>
        <p:txBody>
          <a:bodyPr lIns="45719" rIns="45719" anchor="ctr"/>
          <a:lstStyle/>
          <a:p>
            <a:pPr defTabSz="1828800">
              <a:defRPr b="0" sz="3600">
                <a:solidFill>
                  <a:srgbClr val="FFFFFF"/>
                </a:solidFill>
                <a:latin typeface="Calibri"/>
                <a:ea typeface="Calibri"/>
                <a:cs typeface="Calibri"/>
                <a:sym typeface="Calibri"/>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Rectangle 8"/>
          <p:cNvSpPr/>
          <p:nvPr/>
        </p:nvSpPr>
        <p:spPr>
          <a:xfrm rot="10800000">
            <a:off x="743695" y="755381"/>
            <a:ext cx="22895237" cy="349519"/>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63" name="Rectangle 15"/>
          <p:cNvSpPr/>
          <p:nvPr/>
        </p:nvSpPr>
        <p:spPr>
          <a:xfrm rot="10800000">
            <a:off x="743695" y="12621414"/>
            <a:ext cx="22895237"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64" name="Rectangle 16"/>
          <p:cNvSpPr/>
          <p:nvPr/>
        </p:nvSpPr>
        <p:spPr>
          <a:xfrm rot="16200000">
            <a:off x="-5189324" y="6688398"/>
            <a:ext cx="12215556"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65" name="Rectangle 18"/>
          <p:cNvSpPr/>
          <p:nvPr/>
        </p:nvSpPr>
        <p:spPr>
          <a:xfrm rot="16200000">
            <a:off x="17357768" y="6688400"/>
            <a:ext cx="12215555"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66" name="Rectangle 39"/>
          <p:cNvSpPr/>
          <p:nvPr/>
        </p:nvSpPr>
        <p:spPr>
          <a:xfrm>
            <a:off x="1272300" y="3797938"/>
            <a:ext cx="21838034" cy="63455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6661"/>
                </a:moveTo>
                <a:lnTo>
                  <a:pt x="21600" y="21600"/>
                </a:lnTo>
                <a:lnTo>
                  <a:pt x="0" y="12018"/>
                </a:lnTo>
                <a:lnTo>
                  <a:pt x="20" y="0"/>
                </a:lnTo>
                <a:lnTo>
                  <a:pt x="21600" y="16661"/>
                </a:lnTo>
                <a:close/>
              </a:path>
            </a:pathLst>
          </a:custGeom>
          <a:blipFill>
            <a:blip r:embed="rId2"/>
            <a:stretch>
              <a:fillRect/>
            </a:stretch>
          </a:blipFill>
          <a:ln w="12700">
            <a:miter lim="400000"/>
          </a:ln>
        </p:spPr>
        <p:txBody>
          <a:bodyPr lIns="45719" rIns="45719" anchor="ctr"/>
          <a:lstStyle/>
          <a:p>
            <a:pPr defTabSz="1828800">
              <a:defRPr b="0" sz="3600">
                <a:solidFill>
                  <a:srgbClr val="FFFFFF"/>
                </a:solidFill>
                <a:latin typeface="Calibri"/>
                <a:ea typeface="Calibri"/>
                <a:cs typeface="Calibri"/>
                <a:sym typeface="Calibri"/>
              </a:defRPr>
            </a:pPr>
          </a:p>
        </p:txBody>
      </p:sp>
      <p:sp>
        <p:nvSpPr>
          <p:cNvPr id="167" name="Rectangle 39"/>
          <p:cNvSpPr/>
          <p:nvPr/>
        </p:nvSpPr>
        <p:spPr>
          <a:xfrm>
            <a:off x="1290917" y="7512423"/>
            <a:ext cx="21820099" cy="49260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2398"/>
                </a:moveTo>
                <a:lnTo>
                  <a:pt x="21600" y="21535"/>
                </a:lnTo>
                <a:lnTo>
                  <a:pt x="0" y="21600"/>
                </a:lnTo>
                <a:lnTo>
                  <a:pt x="2" y="0"/>
                </a:lnTo>
                <a:lnTo>
                  <a:pt x="21600" y="12398"/>
                </a:lnTo>
                <a:close/>
              </a:path>
            </a:pathLst>
          </a:custGeom>
          <a:blipFill>
            <a:blip r:embed="rId3"/>
            <a:stretch>
              <a:fillRect/>
            </a:stretch>
          </a:blipFill>
          <a:ln w="12700">
            <a:miter lim="400000"/>
          </a:ln>
        </p:spPr>
        <p:txBody>
          <a:bodyPr lIns="45719" rIns="45719" anchor="ctr"/>
          <a:lstStyle/>
          <a:p>
            <a:pPr defTabSz="1828800">
              <a:defRPr b="0" sz="3600">
                <a:solidFill>
                  <a:srgbClr val="FFFFFF"/>
                </a:solidFill>
                <a:latin typeface="Calibri"/>
                <a:ea typeface="Calibri"/>
                <a:cs typeface="Calibri"/>
                <a:sym typeface="Calibri"/>
              </a:defRPr>
            </a:pPr>
          </a:p>
        </p:txBody>
      </p:sp>
      <p:sp>
        <p:nvSpPr>
          <p:cNvPr id="168" name="TextBox 17"/>
          <p:cNvSpPr txBox="1"/>
          <p:nvPr/>
        </p:nvSpPr>
        <p:spPr>
          <a:xfrm>
            <a:off x="15993419" y="2536940"/>
            <a:ext cx="6290434"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defTabSz="1828800">
              <a:defRPr b="0" sz="8000">
                <a:latin typeface="Lato Black"/>
                <a:ea typeface="Lato Black"/>
                <a:cs typeface="Lato Black"/>
                <a:sym typeface="Lato Black"/>
              </a:defRPr>
            </a:lvl1pPr>
          </a:lstStyle>
          <a:p>
            <a:pPr/>
            <a:r>
              <a:t>查找相关文献</a:t>
            </a:r>
          </a:p>
        </p:txBody>
      </p:sp>
      <p:sp>
        <p:nvSpPr>
          <p:cNvPr id="169" name="TextBox 19"/>
          <p:cNvSpPr txBox="1"/>
          <p:nvPr/>
        </p:nvSpPr>
        <p:spPr>
          <a:xfrm>
            <a:off x="16227431" y="4123485"/>
            <a:ext cx="6657539" cy="2352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1828800">
              <a:defRPr b="0" sz="3300">
                <a:solidFill>
                  <a:srgbClr val="0D0D0D"/>
                </a:solidFill>
                <a:latin typeface="Lato"/>
                <a:ea typeface="Lato"/>
                <a:cs typeface="Lato"/>
                <a:sym typeface="Lato"/>
              </a:defRPr>
            </a:pPr>
            <a:r>
              <a:t>如何从企业行业映射到二维产业；</a:t>
            </a:r>
          </a:p>
          <a:p>
            <a:pPr algn="just" defTabSz="1828800">
              <a:defRPr b="0" sz="3300">
                <a:solidFill>
                  <a:srgbClr val="0D0D0D"/>
                </a:solidFill>
                <a:latin typeface="Lato"/>
                <a:ea typeface="Lato"/>
                <a:cs typeface="Lato"/>
                <a:sym typeface="Lato"/>
              </a:defRPr>
            </a:pPr>
            <a:r>
              <a:t>如何判断企业间的合作关系； </a:t>
            </a:r>
          </a:p>
          <a:p>
            <a:pPr algn="just" defTabSz="1828800">
              <a:defRPr b="0" sz="3300">
                <a:solidFill>
                  <a:srgbClr val="0D0D0D"/>
                </a:solidFill>
                <a:latin typeface="Lato"/>
                <a:ea typeface="Lato"/>
                <a:cs typeface="Lato"/>
                <a:sym typeface="Lato"/>
              </a:defRPr>
            </a:pPr>
            <a:r>
              <a:t>网络中关键节点的提取;</a:t>
            </a:r>
          </a:p>
          <a:p>
            <a:pPr algn="just" defTabSz="1828800">
              <a:defRPr b="0" sz="3300">
                <a:solidFill>
                  <a:srgbClr val="0D0D0D"/>
                </a:solidFill>
                <a:latin typeface="Lato"/>
                <a:ea typeface="Lato"/>
                <a:cs typeface="Lato"/>
                <a:sym typeface="Lato"/>
              </a:defRPr>
            </a:pPr>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Rectangle 9"/>
          <p:cNvSpPr/>
          <p:nvPr/>
        </p:nvSpPr>
        <p:spPr>
          <a:xfrm>
            <a:off x="1243014" y="1248564"/>
            <a:ext cx="21883688" cy="111727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cubicBezTo>
                  <a:pt x="6" y="14400"/>
                  <a:pt x="12" y="7200"/>
                  <a:pt x="18" y="0"/>
                </a:cubicBezTo>
                <a:lnTo>
                  <a:pt x="21600" y="11612"/>
                </a:lnTo>
                <a:lnTo>
                  <a:pt x="21600" y="21600"/>
                </a:lnTo>
                <a:close/>
              </a:path>
            </a:pathLst>
          </a:custGeom>
          <a:blipFill>
            <a:blip r:embed="rId2"/>
            <a:stretch>
              <a:fillRect/>
            </a:stretch>
          </a:blipFill>
          <a:ln w="12700">
            <a:miter lim="400000"/>
          </a:ln>
        </p:spPr>
        <p:txBody>
          <a:bodyPr lIns="45719" rIns="45719" anchor="ctr"/>
          <a:lstStyle/>
          <a:p>
            <a:pPr defTabSz="1828800">
              <a:defRPr b="0" sz="3600">
                <a:solidFill>
                  <a:srgbClr val="FFFFFF"/>
                </a:solidFill>
                <a:latin typeface="Calibri"/>
                <a:ea typeface="Calibri"/>
                <a:cs typeface="Calibri"/>
                <a:sym typeface="Calibri"/>
              </a:defRPr>
            </a:pPr>
          </a:p>
        </p:txBody>
      </p:sp>
      <p:sp>
        <p:nvSpPr>
          <p:cNvPr id="172" name="Rectangle 8"/>
          <p:cNvSpPr/>
          <p:nvPr/>
        </p:nvSpPr>
        <p:spPr>
          <a:xfrm rot="10800000">
            <a:off x="743695" y="755381"/>
            <a:ext cx="22895237" cy="349519"/>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73" name="Rectangle 15"/>
          <p:cNvSpPr/>
          <p:nvPr/>
        </p:nvSpPr>
        <p:spPr>
          <a:xfrm rot="10800000">
            <a:off x="743695" y="12621414"/>
            <a:ext cx="22895237"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74" name="Rectangle 16"/>
          <p:cNvSpPr/>
          <p:nvPr/>
        </p:nvSpPr>
        <p:spPr>
          <a:xfrm rot="16200000">
            <a:off x="-5189324" y="6688398"/>
            <a:ext cx="12215556"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75" name="Rectangle 18"/>
          <p:cNvSpPr/>
          <p:nvPr/>
        </p:nvSpPr>
        <p:spPr>
          <a:xfrm rot="16200000">
            <a:off x="17357768" y="6688400"/>
            <a:ext cx="12215555"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76" name="TextBox 17"/>
          <p:cNvSpPr txBox="1"/>
          <p:nvPr/>
        </p:nvSpPr>
        <p:spPr>
          <a:xfrm>
            <a:off x="9401944" y="1547765"/>
            <a:ext cx="6220524"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defTabSz="1828800">
              <a:defRPr b="0" sz="8000">
                <a:latin typeface="Lato Black"/>
                <a:ea typeface="Lato Black"/>
                <a:cs typeface="Lato Black"/>
                <a:sym typeface="Lato Black"/>
              </a:defRPr>
            </a:lvl1pPr>
          </a:lstStyle>
          <a:p>
            <a:pPr/>
            <a:r>
              <a:t>获取项目资源</a:t>
            </a:r>
          </a:p>
        </p:txBody>
      </p:sp>
      <p:sp>
        <p:nvSpPr>
          <p:cNvPr id="177" name="TextBox 19"/>
          <p:cNvSpPr txBox="1"/>
          <p:nvPr/>
        </p:nvSpPr>
        <p:spPr>
          <a:xfrm>
            <a:off x="16118847" y="1737680"/>
            <a:ext cx="6472360" cy="242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defTabSz="1828800">
              <a:defRPr b="0" sz="3300">
                <a:solidFill>
                  <a:srgbClr val="0D0D0D"/>
                </a:solidFill>
                <a:latin typeface="Lato"/>
                <a:ea typeface="Lato"/>
                <a:cs typeface="Lato"/>
                <a:sym typeface="Lato"/>
              </a:defRPr>
            </a:lvl1pPr>
          </a:lstStyle>
          <a:p>
            <a:pPr/>
            <a:r>
              <a:t>通过人脉找到中国工业企业数据库2010-2013年100万多条数据用于机器学习，为实验室节省了不必要的开销</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Rectangle 24"/>
          <p:cNvSpPr/>
          <p:nvPr/>
        </p:nvSpPr>
        <p:spPr>
          <a:xfrm>
            <a:off x="1243013" y="1248563"/>
            <a:ext cx="21883687" cy="11229187"/>
          </a:xfrm>
          <a:prstGeom prst="rect">
            <a:avLst/>
          </a:prstGeom>
          <a:blipFill>
            <a:blip r:embed="rId2"/>
            <a:stretch>
              <a:fillRect/>
            </a:stretch>
          </a:blipFill>
          <a:ln w="12700">
            <a:miter lim="400000"/>
          </a:ln>
        </p:spPr>
        <p:txBody>
          <a:bodyPr lIns="45719" rIns="45719" anchor="ctr"/>
          <a:lstStyle/>
          <a:p>
            <a:pPr defTabSz="1828800">
              <a:defRPr b="0" sz="3600">
                <a:solidFill>
                  <a:srgbClr val="FFFFFF"/>
                </a:solidFill>
                <a:latin typeface="Calibri"/>
                <a:ea typeface="Calibri"/>
                <a:cs typeface="Calibri"/>
                <a:sym typeface="Calibri"/>
              </a:defRPr>
            </a:pPr>
          </a:p>
        </p:txBody>
      </p:sp>
      <p:sp>
        <p:nvSpPr>
          <p:cNvPr id="180" name="Rectangle 19"/>
          <p:cNvSpPr/>
          <p:nvPr/>
        </p:nvSpPr>
        <p:spPr>
          <a:xfrm rot="10800000">
            <a:off x="743695" y="755381"/>
            <a:ext cx="22895237" cy="349519"/>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81" name="Rectangle 20"/>
          <p:cNvSpPr/>
          <p:nvPr/>
        </p:nvSpPr>
        <p:spPr>
          <a:xfrm rot="10800000">
            <a:off x="743695" y="12621414"/>
            <a:ext cx="22895237"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82" name="Rectangle 21"/>
          <p:cNvSpPr/>
          <p:nvPr/>
        </p:nvSpPr>
        <p:spPr>
          <a:xfrm rot="16200000">
            <a:off x="-5189324" y="6688398"/>
            <a:ext cx="12215556"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83" name="Rectangle 22"/>
          <p:cNvSpPr/>
          <p:nvPr/>
        </p:nvSpPr>
        <p:spPr>
          <a:xfrm rot="16200000">
            <a:off x="17357768" y="6688400"/>
            <a:ext cx="12215555"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84" name="Rectangle 9"/>
          <p:cNvSpPr/>
          <p:nvPr/>
        </p:nvSpPr>
        <p:spPr>
          <a:xfrm>
            <a:off x="3546128" y="8885474"/>
            <a:ext cx="6687672" cy="1323441"/>
          </a:xfrm>
          <a:prstGeom prst="rect">
            <a:avLst/>
          </a:prstGeom>
          <a:solidFill>
            <a:srgbClr val="000000">
              <a:alpha val="70000"/>
            </a:srgbClr>
          </a:solidFill>
          <a:ln w="12700">
            <a:miter lim="400000"/>
          </a:ln>
        </p:spPr>
        <p:txBody>
          <a:bodyPr lIns="45719" rIns="45719" anchor="ctr"/>
          <a:lstStyle/>
          <a:p>
            <a:pPr defTabSz="1828800">
              <a:defRPr b="0" sz="3600">
                <a:solidFill>
                  <a:srgbClr val="FFFFFF"/>
                </a:solidFill>
                <a:latin typeface="Calibri"/>
                <a:ea typeface="Calibri"/>
                <a:cs typeface="Calibri"/>
                <a:sym typeface="Calibri"/>
              </a:defRPr>
            </a:pPr>
          </a:p>
        </p:txBody>
      </p:sp>
      <p:sp>
        <p:nvSpPr>
          <p:cNvPr id="185" name="TextBox 10"/>
          <p:cNvSpPr txBox="1"/>
          <p:nvPr/>
        </p:nvSpPr>
        <p:spPr>
          <a:xfrm>
            <a:off x="3546128" y="8891874"/>
            <a:ext cx="6687672" cy="1310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828800">
              <a:defRPr b="0" sz="8000">
                <a:solidFill>
                  <a:srgbClr val="FFFFFF"/>
                </a:solidFill>
                <a:latin typeface="Lato Black"/>
                <a:ea typeface="Lato Black"/>
                <a:cs typeface="Lato Black"/>
                <a:sym typeface="Lato Black"/>
              </a:defRPr>
            </a:lvl1pPr>
          </a:lstStyle>
          <a:p>
            <a:pPr/>
            <a:r>
              <a:t>SECTION 2</a:t>
            </a:r>
          </a:p>
        </p:txBody>
      </p:sp>
      <p:sp>
        <p:nvSpPr>
          <p:cNvPr id="186" name="TextBox 10"/>
          <p:cNvSpPr txBox="1"/>
          <p:nvPr/>
        </p:nvSpPr>
        <p:spPr>
          <a:xfrm>
            <a:off x="10272253" y="8790274"/>
            <a:ext cx="6687672"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828800">
              <a:defRPr b="0" sz="8000">
                <a:solidFill>
                  <a:srgbClr val="FFFFFF"/>
                </a:solidFill>
                <a:latin typeface="Lato Black"/>
                <a:ea typeface="Lato Black"/>
                <a:cs typeface="Lato Black"/>
                <a:sym typeface="Lato Black"/>
              </a:defRPr>
            </a:lvl1pPr>
          </a:lstStyle>
          <a:p>
            <a:pPr/>
            <a:r>
              <a:t>之后做什么</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Rectangle 19"/>
          <p:cNvSpPr/>
          <p:nvPr/>
        </p:nvSpPr>
        <p:spPr>
          <a:xfrm rot="10800000">
            <a:off x="743695" y="755381"/>
            <a:ext cx="22895237" cy="349519"/>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89" name="Rectangle 20"/>
          <p:cNvSpPr/>
          <p:nvPr/>
        </p:nvSpPr>
        <p:spPr>
          <a:xfrm rot="10800000">
            <a:off x="743695" y="12621414"/>
            <a:ext cx="22895237"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90" name="Rectangle 21"/>
          <p:cNvSpPr/>
          <p:nvPr/>
        </p:nvSpPr>
        <p:spPr>
          <a:xfrm rot="16200000">
            <a:off x="-5189324" y="6688398"/>
            <a:ext cx="12215556"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91" name="Rectangle 22"/>
          <p:cNvSpPr/>
          <p:nvPr/>
        </p:nvSpPr>
        <p:spPr>
          <a:xfrm rot="16200000">
            <a:off x="17357768" y="6688400"/>
            <a:ext cx="12215555"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192" name="TextBox 14"/>
          <p:cNvSpPr txBox="1"/>
          <p:nvPr/>
        </p:nvSpPr>
        <p:spPr>
          <a:xfrm>
            <a:off x="5265420" y="3731263"/>
            <a:ext cx="13853160"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828800">
              <a:defRPr b="0" sz="8000">
                <a:latin typeface="Lato Black"/>
                <a:ea typeface="Lato Black"/>
                <a:cs typeface="Lato Black"/>
                <a:sym typeface="Lato Black"/>
              </a:defRPr>
            </a:lvl1pPr>
          </a:lstStyle>
          <a:p>
            <a:pPr/>
            <a:r>
              <a:t>项目计划</a:t>
            </a:r>
          </a:p>
        </p:txBody>
      </p:sp>
      <p:sp>
        <p:nvSpPr>
          <p:cNvPr id="193" name="TextBox 17"/>
          <p:cNvSpPr txBox="1"/>
          <p:nvPr/>
        </p:nvSpPr>
        <p:spPr>
          <a:xfrm>
            <a:off x="3845437" y="8250247"/>
            <a:ext cx="3870000" cy="171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1828800">
              <a:defRPr b="0" sz="2400">
                <a:latin typeface="Lato"/>
                <a:ea typeface="Lato"/>
                <a:cs typeface="Lato"/>
                <a:sym typeface="Lato"/>
              </a:defRPr>
            </a:pPr>
            <a:r>
              <a:t>产业复杂网络构建</a:t>
            </a:r>
          </a:p>
          <a:p>
            <a:pPr algn="just" defTabSz="1828800">
              <a:defRPr b="0" sz="2400">
                <a:latin typeface="Lato"/>
                <a:ea typeface="Lato"/>
                <a:cs typeface="Lato"/>
                <a:sym typeface="Lato"/>
              </a:defRPr>
            </a:pPr>
            <a:r>
              <a:t>产业间关联关系分析与识别</a:t>
            </a:r>
          </a:p>
          <a:p>
            <a:pPr algn="just" defTabSz="1828800">
              <a:defRPr b="0" sz="2400">
                <a:latin typeface="Lato"/>
                <a:ea typeface="Lato"/>
                <a:cs typeface="Lato"/>
                <a:sym typeface="Lato"/>
              </a:defRPr>
            </a:pPr>
            <a:r>
              <a:t>产业间上下游关系建模</a:t>
            </a:r>
          </a:p>
        </p:txBody>
      </p:sp>
      <p:sp>
        <p:nvSpPr>
          <p:cNvPr id="194" name="TextBox 1"/>
          <p:cNvSpPr txBox="1"/>
          <p:nvPr/>
        </p:nvSpPr>
        <p:spPr>
          <a:xfrm>
            <a:off x="5028279" y="7046893"/>
            <a:ext cx="1504316" cy="662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1828800">
              <a:defRPr b="0">
                <a:latin typeface="Lato"/>
                <a:ea typeface="Lato"/>
                <a:cs typeface="Lato"/>
                <a:sym typeface="Lato"/>
              </a:defRPr>
            </a:lvl1pPr>
          </a:lstStyle>
          <a:p>
            <a:pPr/>
            <a:r>
              <a:t>1月-2月</a:t>
            </a:r>
          </a:p>
        </p:txBody>
      </p:sp>
      <p:sp>
        <p:nvSpPr>
          <p:cNvPr id="195" name="TextBox 15"/>
          <p:cNvSpPr txBox="1"/>
          <p:nvPr/>
        </p:nvSpPr>
        <p:spPr>
          <a:xfrm>
            <a:off x="8119812" y="8250247"/>
            <a:ext cx="3870000" cy="2136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1828800">
              <a:defRPr b="0" sz="2400">
                <a:latin typeface="Lato"/>
                <a:ea typeface="Lato"/>
                <a:cs typeface="Lato"/>
                <a:sym typeface="Lato"/>
              </a:defRPr>
            </a:pPr>
            <a:r>
              <a:t>产业-产业映射关系</a:t>
            </a:r>
          </a:p>
          <a:p>
            <a:pPr algn="just" defTabSz="1828800">
              <a:defRPr b="0" sz="2400">
                <a:latin typeface="Lato"/>
                <a:ea typeface="Lato"/>
                <a:cs typeface="Lato"/>
                <a:sym typeface="Lato"/>
              </a:defRPr>
            </a:pPr>
            <a:r>
              <a:t>企业网络和产业网络构建</a:t>
            </a:r>
          </a:p>
          <a:p>
            <a:pPr algn="just" defTabSz="1828800">
              <a:defRPr b="0" sz="2400">
                <a:latin typeface="Lato"/>
                <a:ea typeface="Lato"/>
                <a:cs typeface="Lato"/>
                <a:sym typeface="Lato"/>
              </a:defRPr>
            </a:pPr>
            <a:r>
              <a:t>产业图谱中层内和层间度量指标的计算</a:t>
            </a:r>
          </a:p>
        </p:txBody>
      </p:sp>
      <p:sp>
        <p:nvSpPr>
          <p:cNvPr id="196" name="TextBox 16"/>
          <p:cNvSpPr txBox="1"/>
          <p:nvPr/>
        </p:nvSpPr>
        <p:spPr>
          <a:xfrm>
            <a:off x="9302655" y="7046893"/>
            <a:ext cx="1504316" cy="662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1828800">
              <a:defRPr b="0">
                <a:latin typeface="Lato"/>
                <a:ea typeface="Lato"/>
                <a:cs typeface="Lato"/>
                <a:sym typeface="Lato"/>
              </a:defRPr>
            </a:lvl1pPr>
          </a:lstStyle>
          <a:p>
            <a:pPr/>
            <a:r>
              <a:t>3月-5月</a:t>
            </a:r>
          </a:p>
        </p:txBody>
      </p:sp>
      <p:sp>
        <p:nvSpPr>
          <p:cNvPr id="197" name="TextBox 18"/>
          <p:cNvSpPr txBox="1"/>
          <p:nvPr/>
        </p:nvSpPr>
        <p:spPr>
          <a:xfrm>
            <a:off x="12676603" y="5971694"/>
            <a:ext cx="3305169"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828800">
              <a:defRPr b="0" sz="5000">
                <a:latin typeface="FontAwesome"/>
                <a:ea typeface="FontAwesome"/>
                <a:cs typeface="FontAwesome"/>
                <a:sym typeface="FontAwesome"/>
              </a:defRPr>
            </a:lvl1pPr>
          </a:lstStyle>
          <a:p>
            <a:pPr/>
            <a:r>
              <a:t>第三阶段</a:t>
            </a:r>
          </a:p>
        </p:txBody>
      </p:sp>
      <p:sp>
        <p:nvSpPr>
          <p:cNvPr id="198" name="TextBox 23"/>
          <p:cNvSpPr txBox="1"/>
          <p:nvPr/>
        </p:nvSpPr>
        <p:spPr>
          <a:xfrm>
            <a:off x="12394188" y="8250247"/>
            <a:ext cx="3870000" cy="2555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1828800">
              <a:defRPr b="0" sz="2400">
                <a:latin typeface="Lato"/>
                <a:ea typeface="Lato"/>
                <a:cs typeface="Lato"/>
                <a:sym typeface="Lato"/>
              </a:defRPr>
            </a:pPr>
            <a:r>
              <a:t>研究产业图谱的经济学量化模型</a:t>
            </a:r>
          </a:p>
          <a:p>
            <a:pPr algn="just" defTabSz="1828800">
              <a:defRPr b="0" sz="2400">
                <a:latin typeface="Lato"/>
                <a:ea typeface="Lato"/>
                <a:cs typeface="Lato"/>
                <a:sym typeface="Lato"/>
              </a:defRPr>
            </a:pPr>
            <a:r>
              <a:t>计算资本投资的配置系数</a:t>
            </a:r>
          </a:p>
          <a:p>
            <a:pPr algn="just" defTabSz="1828800">
              <a:defRPr b="0" sz="2400">
                <a:latin typeface="Lato"/>
                <a:ea typeface="Lato"/>
                <a:cs typeface="Lato"/>
                <a:sym typeface="Lato"/>
              </a:defRPr>
            </a:pPr>
            <a:r>
              <a:t>分析区域间产业协同效应影响</a:t>
            </a:r>
          </a:p>
        </p:txBody>
      </p:sp>
      <p:sp>
        <p:nvSpPr>
          <p:cNvPr id="199" name="TextBox 24"/>
          <p:cNvSpPr txBox="1"/>
          <p:nvPr/>
        </p:nvSpPr>
        <p:spPr>
          <a:xfrm>
            <a:off x="13464020" y="7046893"/>
            <a:ext cx="1730336" cy="662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1828800">
              <a:defRPr b="0">
                <a:latin typeface="Lato"/>
                <a:ea typeface="Lato"/>
                <a:cs typeface="Lato"/>
                <a:sym typeface="Lato"/>
              </a:defRPr>
            </a:lvl1pPr>
          </a:lstStyle>
          <a:p>
            <a:pPr/>
            <a:r>
              <a:t>6月-10月</a:t>
            </a:r>
          </a:p>
        </p:txBody>
      </p:sp>
      <p:sp>
        <p:nvSpPr>
          <p:cNvPr id="200" name="TextBox 26"/>
          <p:cNvSpPr txBox="1"/>
          <p:nvPr/>
        </p:nvSpPr>
        <p:spPr>
          <a:xfrm>
            <a:off x="16942716" y="8250247"/>
            <a:ext cx="3869999" cy="297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1828800">
              <a:defRPr b="0" sz="2400">
                <a:latin typeface="Lato"/>
                <a:ea typeface="Lato"/>
                <a:cs typeface="Lato"/>
                <a:sym typeface="Lato"/>
              </a:defRPr>
            </a:pPr>
            <a:r>
              <a:t>整合及提交示范应用平台、论文、发明专利、软件著作权等项目研发成果</a:t>
            </a:r>
          </a:p>
          <a:p>
            <a:pPr algn="just" defTabSz="1828800">
              <a:defRPr b="0" sz="2400">
                <a:latin typeface="Lato"/>
                <a:ea typeface="Lato"/>
                <a:cs typeface="Lato"/>
                <a:sym typeface="Lato"/>
              </a:defRPr>
            </a:pPr>
            <a:r>
              <a:t>模型嵌入的系统功能开发和功能评估</a:t>
            </a:r>
          </a:p>
          <a:p>
            <a:pPr algn="just" defTabSz="1828800">
              <a:defRPr b="0" sz="2400">
                <a:latin typeface="Lato"/>
                <a:ea typeface="Lato"/>
                <a:cs typeface="Lato"/>
                <a:sym typeface="Lato"/>
              </a:defRPr>
            </a:pPr>
            <a:r>
              <a:t>撰写并提交课题的验收报告</a:t>
            </a:r>
          </a:p>
        </p:txBody>
      </p:sp>
      <p:sp>
        <p:nvSpPr>
          <p:cNvPr id="201" name="TextBox 27"/>
          <p:cNvSpPr txBox="1"/>
          <p:nvPr/>
        </p:nvSpPr>
        <p:spPr>
          <a:xfrm>
            <a:off x="17640366" y="7046893"/>
            <a:ext cx="1926393" cy="662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1828800">
              <a:defRPr b="0">
                <a:latin typeface="Lato"/>
                <a:ea typeface="Lato"/>
                <a:cs typeface="Lato"/>
                <a:sym typeface="Lato"/>
              </a:defRPr>
            </a:lvl1pPr>
          </a:lstStyle>
          <a:p>
            <a:pPr/>
            <a:r>
              <a:t>11月-12月</a:t>
            </a:r>
          </a:p>
        </p:txBody>
      </p:sp>
      <p:sp>
        <p:nvSpPr>
          <p:cNvPr id="202" name="TextBox 18"/>
          <p:cNvSpPr txBox="1"/>
          <p:nvPr/>
        </p:nvSpPr>
        <p:spPr>
          <a:xfrm>
            <a:off x="8402228" y="5971694"/>
            <a:ext cx="3305169"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828800">
              <a:defRPr b="0" sz="5000">
                <a:latin typeface="FontAwesome"/>
                <a:ea typeface="FontAwesome"/>
                <a:cs typeface="FontAwesome"/>
                <a:sym typeface="FontAwesome"/>
              </a:defRPr>
            </a:lvl1pPr>
          </a:lstStyle>
          <a:p>
            <a:pPr/>
            <a:r>
              <a:t>第二阶段</a:t>
            </a:r>
          </a:p>
        </p:txBody>
      </p:sp>
      <p:sp>
        <p:nvSpPr>
          <p:cNvPr id="203" name="TextBox 18"/>
          <p:cNvSpPr txBox="1"/>
          <p:nvPr/>
        </p:nvSpPr>
        <p:spPr>
          <a:xfrm>
            <a:off x="4127853" y="5971694"/>
            <a:ext cx="3305169"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828800">
              <a:defRPr b="0" sz="5000">
                <a:latin typeface="FontAwesome"/>
                <a:ea typeface="FontAwesome"/>
                <a:cs typeface="FontAwesome"/>
                <a:sym typeface="FontAwesome"/>
              </a:defRPr>
            </a:lvl1pPr>
          </a:lstStyle>
          <a:p>
            <a:pPr/>
            <a:r>
              <a:t>第一阶段</a:t>
            </a:r>
          </a:p>
        </p:txBody>
      </p:sp>
      <p:sp>
        <p:nvSpPr>
          <p:cNvPr id="204" name="TextBox 18"/>
          <p:cNvSpPr txBox="1"/>
          <p:nvPr/>
        </p:nvSpPr>
        <p:spPr>
          <a:xfrm>
            <a:off x="16950979" y="5971694"/>
            <a:ext cx="3305169"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828800">
              <a:defRPr b="0" sz="5000">
                <a:latin typeface="FontAwesome"/>
                <a:ea typeface="FontAwesome"/>
                <a:cs typeface="FontAwesome"/>
                <a:sym typeface="FontAwesome"/>
              </a:defRPr>
            </a:lvl1pPr>
          </a:lstStyle>
          <a:p>
            <a:pPr/>
            <a:r>
              <a:t>第四阶段</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Rectangle 38"/>
          <p:cNvSpPr/>
          <p:nvPr/>
        </p:nvSpPr>
        <p:spPr>
          <a:xfrm>
            <a:off x="1243013" y="1245985"/>
            <a:ext cx="21883687" cy="11134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565" y="21600"/>
                </a:lnTo>
                <a:lnTo>
                  <a:pt x="0" y="7096"/>
                </a:lnTo>
                <a:lnTo>
                  <a:pt x="0" y="0"/>
                </a:lnTo>
                <a:close/>
              </a:path>
            </a:pathLst>
          </a:custGeom>
          <a:blipFill>
            <a:blip r:embed="rId2"/>
            <a:stretch>
              <a:fillRect/>
            </a:stretch>
          </a:blipFill>
          <a:ln w="12700">
            <a:miter lim="400000"/>
          </a:ln>
        </p:spPr>
        <p:txBody>
          <a:bodyPr lIns="45719" rIns="45719" anchor="ctr"/>
          <a:lstStyle/>
          <a:p>
            <a:pPr defTabSz="1828800">
              <a:defRPr b="0" sz="3600">
                <a:solidFill>
                  <a:srgbClr val="FFFFFF"/>
                </a:solidFill>
                <a:latin typeface="Calibri"/>
                <a:ea typeface="Calibri"/>
                <a:cs typeface="Calibri"/>
                <a:sym typeface="Calibri"/>
              </a:defRPr>
            </a:pPr>
          </a:p>
        </p:txBody>
      </p:sp>
      <p:sp>
        <p:nvSpPr>
          <p:cNvPr id="207" name="Rectangle 8"/>
          <p:cNvSpPr/>
          <p:nvPr/>
        </p:nvSpPr>
        <p:spPr>
          <a:xfrm rot="10800000">
            <a:off x="743695" y="755381"/>
            <a:ext cx="22895237" cy="349519"/>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208" name="Rectangle 15"/>
          <p:cNvSpPr/>
          <p:nvPr/>
        </p:nvSpPr>
        <p:spPr>
          <a:xfrm rot="10800000">
            <a:off x="743695" y="12621414"/>
            <a:ext cx="22895237"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209" name="Rectangle 16"/>
          <p:cNvSpPr/>
          <p:nvPr/>
        </p:nvSpPr>
        <p:spPr>
          <a:xfrm rot="16200000">
            <a:off x="-5189324" y="6688398"/>
            <a:ext cx="12215556"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210" name="Rectangle 18"/>
          <p:cNvSpPr/>
          <p:nvPr/>
        </p:nvSpPr>
        <p:spPr>
          <a:xfrm rot="16200000">
            <a:off x="17357768" y="6688400"/>
            <a:ext cx="12215555" cy="349518"/>
          </a:xfrm>
          <a:prstGeom prst="rect">
            <a:avLst/>
          </a:prstGeom>
          <a:solidFill>
            <a:srgbClr val="000000"/>
          </a:solidFill>
          <a:ln w="12700">
            <a:miter lim="400000"/>
          </a:ln>
        </p:spPr>
        <p:txBody>
          <a:bodyPr lIns="45719" rIns="45719" anchor="ctr"/>
          <a:lstStyle/>
          <a:p>
            <a:pPr defTabSz="1828800">
              <a:defRPr b="0" sz="3600">
                <a:solidFill>
                  <a:srgbClr val="262626"/>
                </a:solidFill>
                <a:latin typeface="Calibri"/>
                <a:ea typeface="Calibri"/>
                <a:cs typeface="Calibri"/>
                <a:sym typeface="Calibri"/>
              </a:defRPr>
            </a:pPr>
          </a:p>
        </p:txBody>
      </p:sp>
      <p:sp>
        <p:nvSpPr>
          <p:cNvPr id="211" name="TextBox 22"/>
          <p:cNvSpPr txBox="1"/>
          <p:nvPr/>
        </p:nvSpPr>
        <p:spPr>
          <a:xfrm>
            <a:off x="1895230" y="9053021"/>
            <a:ext cx="6665435" cy="301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defTabSz="1828800">
              <a:defRPr b="0" sz="3300">
                <a:solidFill>
                  <a:srgbClr val="0D0D0D"/>
                </a:solidFill>
                <a:latin typeface="Lato"/>
                <a:ea typeface="Lato"/>
                <a:cs typeface="Lato"/>
                <a:sym typeface="Lato"/>
              </a:defRPr>
            </a:lvl1pPr>
          </a:lstStyle>
          <a:p>
            <a:pPr/>
            <a:r>
              <a:t>大三下学期较上学期课业任务轻，会在实验室投入更多时间，积极参与项目会议，紧跟项目进度，及时完成分配的任务，在实操中不断提升自身能力。</a:t>
            </a:r>
          </a:p>
        </p:txBody>
      </p:sp>
      <p:sp>
        <p:nvSpPr>
          <p:cNvPr id="212" name="TextBox 20"/>
          <p:cNvSpPr txBox="1"/>
          <p:nvPr/>
        </p:nvSpPr>
        <p:spPr>
          <a:xfrm>
            <a:off x="1864677" y="7384073"/>
            <a:ext cx="4348981"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1828800">
              <a:defRPr b="0" sz="8000">
                <a:latin typeface="Lato Black"/>
                <a:ea typeface="Lato Black"/>
                <a:cs typeface="Lato Black"/>
                <a:sym typeface="Lato Black"/>
              </a:defRPr>
            </a:lvl1pPr>
          </a:lstStyle>
          <a:p>
            <a:pPr/>
            <a:r>
              <a:t>跟紧步伐</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