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59" r:id="rId4"/>
    <p:sldId id="281" r:id="rId5"/>
    <p:sldId id="4805" r:id="rId6"/>
    <p:sldId id="4808" r:id="rId7"/>
    <p:sldId id="4987" r:id="rId8"/>
    <p:sldId id="4988" r:id="rId9"/>
    <p:sldId id="4989" r:id="rId10"/>
    <p:sldId id="4821" r:id="rId11"/>
    <p:sldId id="4823" r:id="rId12"/>
    <p:sldId id="4978" r:id="rId13"/>
    <p:sldId id="4998" r:id="rId14"/>
    <p:sldId id="4992" r:id="rId15"/>
    <p:sldId id="4990" r:id="rId16"/>
    <p:sldId id="4991" r:id="rId17"/>
    <p:sldId id="4979" r:id="rId18"/>
    <p:sldId id="4997" r:id="rId19"/>
    <p:sldId id="4982" r:id="rId20"/>
    <p:sldId id="4828" r:id="rId21"/>
    <p:sldId id="4996" r:id="rId22"/>
    <p:sldId id="4980" r:id="rId23"/>
    <p:sldId id="4995" r:id="rId24"/>
    <p:sldId id="4984" r:id="rId25"/>
    <p:sldId id="4985" r:id="rId26"/>
    <p:sldId id="4994" r:id="rId27"/>
    <p:sldId id="478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9F9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1329" autoAdjust="0"/>
  </p:normalViewPr>
  <p:slideViewPr>
    <p:cSldViewPr snapToGrid="0">
      <p:cViewPr varScale="1">
        <p:scale>
          <a:sx n="82" d="100"/>
          <a:sy n="82" d="100"/>
        </p:scale>
        <p:origin x="1728" y="3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基础一点，学习路线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学什么，怎么学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2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代码风格，空行缩进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1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0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2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静态代码分析非常重要，强制约束代码风格。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不仅能够培养代码习惯，还能使项目整体美观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6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27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9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受限于宿主机的配置，无法发挥主机的全部性能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0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没有绝对的优劣之分，根据具体应用场景选择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支持优先队列，延迟队列，死信队列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48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没有绝对的优劣之分，根据具体应用场景选择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支持优先队列，延迟队列，死信队列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1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面试放在最后，是因为能力比较重要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3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总结一下后台开发的学习路线，应该了解的知识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63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1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其他语言无法替代，最核心的部分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88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的底层原理，设计思路，常见架构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9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3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最难，最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85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5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以项目为主</a:t>
            </a:r>
            <a:endParaRPr lang="en-US" altLang="zh-CN" dirty="0" smtClean="0"/>
          </a:p>
          <a:p>
            <a:r>
              <a:rPr lang="zh-CN" altLang="en-US" dirty="0" smtClean="0"/>
              <a:t>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，后期转</a:t>
            </a:r>
            <a:r>
              <a:rPr lang="en-US" altLang="zh-CN" dirty="0" smtClean="0"/>
              <a:t>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2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既不失乐趣，同时也兼顾深度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开发技术更迭太快，从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再到现在的前后端分离</a:t>
            </a:r>
            <a:r>
              <a:rPr lang="en-US" altLang="zh-CN" dirty="0" err="1" smtClean="0"/>
              <a:t>react+restfulapi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7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偏入门向的书籍，概念讲的特别清晰，同时还有一些实战的例子供我们上手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4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拥有基本的开发能力，碰到许多不知道怎么解决的问题。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9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后台开发入门指南</a:t>
            </a:r>
            <a:endParaRPr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专硕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王诚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	2019.10.15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8137720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如何解决问题 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-&gt;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如何优雅地解决问题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2230" y="2074633"/>
            <a:ext cx="7067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培养好的编程习惯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熟练运用开发工具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学习常见的设计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模式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思维方式的转变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正确性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-&gt; 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复用性，鲁棒性，可扩展性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64607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分布式版本控制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工具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7" name="AutoShape 2" descr="data:image/jpeg;base64,/9j/4AAQSkZJRgABAQAAAQABAAD/2wBDAAgGBgcGBQgHBwcJCQgKDBQNDAsLDBkSEw8UHRofHh0aHBwgJC4nICIsIxwcKDcpLDAxNDQ0Hyc5PTgyPC4zNDL/2wBDAQkJCQwLDBgNDRgyIRwhMjIyMjIyMjIyMjIyMjIyMjIyMjIyMjIyMjIyMjIyMjIyMjIyMjIyMjIyMjIyMjIyMjL/wAARCAE2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kJCqSSABySa4DxB8RPs8722kJHIVOGncZXPsO/1rKrWhSV5M6cNhKuJly00egUV5BD8Q9fil3SSwzL/caIAfpg16B4a8VWviGEgDybpPvwk9vUeorOli6dV8q3OjFZXiMNHnkrryN+iiiuk84KKKKACiiigAooooAKKKKACiiigAooooAKKKKACiiigAooooAKKKKACiiigAooooAKKKKACiioLy8t9Ps5ru6lWK3hUvI7HhQKAJ6K8Q8R/HC7a4eHw/axJCDgXFwpZm9wvQfjmuX/AOFu+NN2f7Ujxnp9li/+JrneJgmaKnI+l6K8L0D44ahFcJFr1pDPAThprddrqPXGcH9K9q07UbTVtPhvrGZZraZdyOvcVpCpGexMotblqiiitCQooooAKKKKACiiigAooooAKKKKACiiigAooooAKKKKACiiigAooooAKKKKACgnAyaK808aeMzcGTS9NkxECVmmU/f/ANke3v3rGtWjRjzSOrCYSpiqnJD5vsR+M/GZvGfTdNkItx8ssqn/AFnsPb+dcLRRXgVasqsuaR9vhsNTw1NU6a/4IVPaXc9hdR3NtI0c0ZyrCoKKhO2qN2k1ZntHhbxRB4gtdrYjvYx+8j9f9oe1dDXz5Z3k9hdR3NtIY5ozlWFexeFvFMHiC12ttjvYx+8jz1/2h7fyr2cJi/ae5Pf8z5HNMrdB+1pfD+X/AADoaKKK7zxQooooAKKKKACiiigAooooAKKKKACiiigAooooAKKKKACiiigAooooAKKKKACiiigAryT4561LbaXYaRE5Vbpmllx3VcYB/E/pXrdeF/HiJxrWkTY+Rrd1B9w2f6iscQ2qbsXD4jySiiivNOgK9o+BWtSudR0WRyY0UXEQJ+7zhv5ivF69P+BkTt4xvZQPkSxZSfcumP5GtaDtURM/hPoCiiivTOYKKKjuJlt7aWd/uxoXP0AzQBJRXiP/AAvu6/6F+H/wKP8A8TR/wvu6/wChfh/8Cj/8TWP1in3L9nI9uorI8L603iLw1Y6s8Aga5QsYw24LhiOv4Vr1qndXRAUUUUwCiiigAooooAKKKKACiiigAooooAKKKKACijpXmnjLxoZy+m6XKREOJZlP3vZT6e9Y1q0aUeaR1YTCVMVU5IfN9j0uuA8Z+C/O8zU9Lj/e8tNCv8X+0Pf2p/gzxmLsR6Zqcn78cRTN/H7H3rvKj93iqf8AWhtfEZbiPP8ABo+diMHBor0nxn4LEwk1PS4wJB800Kj73+0Pf2rzbGDg14tajKlLlkfX4TF08VT54fNdgooorE6gqa0u57C6jubaQxzRnKsKhopp21Qmk1ZntHhfxTB4gtdrbY72MfvIvX3HtXQ18+2d5cWF1Hc20jRzRnKsK9h8LeKIPEFptbEd7GP3kfr7j2r2cJi/ae5Pf8z5HNMrdB+1pfD+X/AOhooorvPFCiiigAooooAKKKKACiiigAooooAKKKKACiiigAooooAKKKKACiiigAooooAK4b4o+E5fE/hrdZpvvrNjLEndx/Ev1x/Ku5oqZRUlZjTs7nxlJG8UjRyKUdThlYYINNr6m8Q/Dzw54llae8svLum6zwHY5+vY/iK5b/hRmheZn+0L7b/d+X+eK4Xhpp6GyqI8DVSzBVBJJwAO9fRfwl8Iz+HdBkvL6Mx3t8QxjPVEH3QffnNa2gfDfwz4dmW4trLzrleVmuG3sv0HQflXW1vRocj5pETnfRBRRRXSZhXOePdQGmeBtXnLYZrdol+r/L/Wujrxz44+IkFvaeH4Hy7N59wAegH3R/M/gKzqy5YNlRV2eJ0UUV5Z0n1H8M/+Sc6L/wBcm/8AQ2rrK5P4Z/8AJOdF/wCuTf8AobV1lerT+BHLLdhRRRViCiiigAooooAKKKKACiiigAooooAKCQBknAoJABJOAK808aeM/tBk0zTJP3P3Zpl/i9h7e9Y1q0aUeaR1YTCVMVU5IfN9g8aeM/tBk0zTJP3Qys0yn7/sPb3rgaKK8GrVlVlzSPt8LhaeGpqEP+HAEggg4I6EV6b4M8Zi7EemalIBOBtimY/f9j7/AM68yoBIIIOCKdGtKjLmiTjMHTxVPkn8n2PomuD8W+BjfT/btJRVmc/vYegP+0PSpvA3iqbVB/Zt6Ge4jTKS4+8o/ve9dtXtWp4qn5Hx96+XV2luvuaPIX+HmvLHuCQMcfdEnNc7e2F3p1wYLy3eGQdnGM/T1r6ArM13RLbXdOe2nUb8Exyd0b1rmq5fHl9x6no4fPanOlWSt5HhNFS3VtJZ3UttKMSROUYe4qKvJasfUJpq6Cp7O8nsLqO5tpDHNGcqwqCihO2qBpNWZ7R4X8UQeILTa22O9jH7yLPX/aHt/Kuhr59s7yewuo7m2kMcsZyrCvYfC/ii38QWu1tsd6g/eRevuPavZwmLVRck9/zPkc0yt0H7Wl8P5f8AAOhooorvPFCiiigAooooAKKKKACiiigAooqhqutabodobnU72K2iHeRuT9B1P4UN23Av0V5JrPxz0+Bmj0fTpLojpLMfLU/h1/lXIXnxp8V3DHyDZWq9vLg3H/x4msJYimi1Tkz6Kor5ik+KnjKTrq7DnPyxIP5Cnx/FjxlGwI1UNjs0CH+lT9ah2H7Jn01RXz7YfHDxHbsBeWtjdp3+QxsfxBx+laf/AAvu7/6AEP8A4En/AOJqliKfcXs5Ht9FeIf8L7u/+gBD/wCBJ/8AiaP+F93f/QAh/wDAk/8AxNP6xT7h7OR7fRXiH/C+7v8A6AEP/gSf/ia7z4feOZfG1veyy2CWn2Z1UBZC+7I+gpxrQk7JicGtWdnRXKfEbXbrw94Nub6xl8q5Dokb4BwSfQ14d/wtbxl/0Fj/AN+U/wAKVStGDsxxg5K59OUV8x/8LW8Zf9Bf/wAgp/hR/wALW8Zf9Bb/AMgp/hUfWodh+yZ9OUV8x/8AC1vGX/QX/wDIKf4V6D8JvGWu+JdbvrfVb37RFFbh0Xy1XB3AdhVRxEZOyE6bSuet0EgDJOBWd4guZbLw3ql1bvsmhs5ZI2xnDBCQfzFfLmpeMfEWrKUvdYu5EPBTzCq/kKdWsqfQIw5j3rxl8TtI8NW8sFpNHe6n91YY2yqH1cjp9OtfOmpajdatqM9/eymW4ncu7H/PSqtFcVSrKo9TaMVEKKKKyKPp/wCGk8I+HejAyoCImBG4cfO1dZ58P/PVP++hXxpRXVHFWSVjJ07u9z7L8+H/AJ6p/wB9ClWWNzhXVj6A5r4zr0T4Lf8AI+j/AK9pP6VpDE80krCdOyvc+i6KKK6jIKKKKACiiigAooooAKOlBIAyeBXmnjTxn55k0zTJMRA7ZplP3v8AZHt71jWrRpR5pHVhMJUxVTkh832Dxn40+0GTTNLkIi+7NMp+97D2964GiivBq1ZVZc0j7fC4WnhqfJBf8EKKKKyOgKKKKAO6+GOz+1b3ON/kjH0zzXp9eGeHNYbQ9ahvMFo/uyqO6nr/AI17baXcF9bR3NtIskTjKspzXtZfUTp8vVHyOeUJxxHtOjJqKKK7zxDxPxls/wCEu1DZjHmDOPXaM/rmsKvR/G3g5pGl1bTlLOfmnhHJPqw/qK846V89iacoVHzdT7zL69Orh48j2STCiiiuc7QqezvLiwu47q1kMcsZyrCoKKadndCaTVnse0+F/FEHiC02tiO9jH7yP19x7V0FfPtneT2F3Hc20jRzRnKsK9i8L+KIPEFptbbHeRj95Fnr/tD2/lXs4TF+0XJPf8z5HNMrdB+1pfD+X/AOgooorvPFCiiigAooooAKKKqapqMGk6XdahcHENvGZG98DpQBzHj7x7a+DbBURVn1KcHyYc8KP7ze386+ctZ1zUtfv2vNTunnmbpuPCj0A6AU7X9auvEOtXWp3bEyTOSBnhF7KPYCs2vNq1XN+R0xjYKKK0NI0PUtevBa6ZZy3MvUhBwo9SegFYpX2KM+ivUbL4G69PGGur+ytieq/M5H5DH60X3wN16CMtaX9ldEfw/MhP58frWvsanYnnj3PLqKvato2o6HetZ6laSW8w/hcdR6g9xVGsmrFBRRXV+DfAlz4z+0Cz1GzgkgI3xzFt2D3AA5FOMXJ2QN2OUr2/4Df8eGsf8AXWP+RqhD8BLtsefr8Kf7lsW/mwr0HwL4GTwTbXcS6g14bllYkxeXtwPqa6qNKcZptGU5JqyOb+Od35XhaxtgeZ7vJHsqn+pFeBV9c6/4Z0nxNapb6raidYyTG2SGQnqQR9K8u174GLskm0LUiCBkW9yuc+wcf1H4069GcpcyCE0lZni9FPlieCZ4pBh0Yqw9CKZXGahXq3wJ/wCRj1P/AK9B/wChCvKa9W+BP/Ix6n/16D/0IVrQ/iImfws9i8Vf8ifrf/XhP/6Lavkevse+s4tQ0+5sp8+VcRNE+04O1gQcfga4L/hS3hT0vP8Av9/9auqvSlNqxlCSjufOtFewfEP4aaF4a8JS6np5uRPHKi/PJuBBODXj9cc4ODszaMk1dBRRRUDCivbfBnws8O674Q07U7wXX2i4jLPslwM7iOn4Vu/8KW8Kel5/3+/+tW6w82rkOokfOteifBb/AJH0f9e0n9K9G/4Ut4U9Lz/v9/8AWrX8OfDnQvC+qf2hp4uPP2FP3km4YPtWlPDzjJNkyqJqx11FFFdpiFFFFABRRRQAUEgDJOAKOlea+M/Gnnl9M0uT9192aZT97/ZHt71jWrRpR5pHVhMJUxVTkh832Dxp4z88yaXpkn7r7s0y/wAX+yPb3rgKKK8GrVlVlzSPt8LhaeGpqEP+HCiiisjoCiiigAooooAK7D4dXVwniIWyzOIHjdmjz8pIHXFcfXVfDz/ka4/+uT/yrfDO1aPqceYJPC1L9mev1z1r4pgbxHdaNdbYpUfELdnGOn1roa8U8YMV8XXzKSGEgII7cCvYxdaVGKku58rlmEhipypy7aetz2uvO/GngvPmappcfPLTQKP/AB5R/SrngzxkL9U03UZMXQGI5T0k9j7/AM67im1TxVP+tCVKvluI/qzR87UV6R4u8DNPKb/SIhvY/vYBxk/3h/UVzbeA/EKxb/sSn/ZEqk/lmvHqYWrCTVrn1VHMsNVgp8yV+jZzdFTXVnc2M5huoXhkHVXGDUNYNW0Z2ppq6Cp7O8nsLqO5tpDHLGcqwqCihO2qBpNWZ7T4X8UW/iC1w22O8QfvIvX3HtXQV8+2d5cafdx3VrIY5ozlWFexeF/FFv4gtMHEd5GP3kXr7j2r2sJi1UXJPf8AM+RzTK3h37Wl8P5f8A6Ciiiu48UKKKKACvNvjXqjWfgyOzRsNe3Cq3ui/Mf1216TXjHx6kO3RYu2ZG/lWVd2psqHxHi9FFFeYdJLbW8l3dRW0K7pZXCIPUk4FfVvhLwxZ+FdCgsbZB5u0GeXHMj45J9vSvnH4fxJN490VJPu/aVPPfHNfVddmFitZGNV9AooorsMjmvHPhW28V+HZ7Z41+1xqXtpO6vjpn0PQ18rMpVirAhgcEHtX2dXyH4jRI/E2qpH9wXcoGP941xYqK0ZtSfQzK3fB/iCXwz4ms9RQny1cJMo/ijP3h/X8KwqK5U2ndGr1Ps1HWRFdGDKwBBHcU6sDwTdPeeCdGncks1qgJPsMf0rfr1k7q5yMKKKKYHyBrv/ACMGo/8AXzJ/6Eaz60Nd/wCRg1H/AK+ZP/QjWfXkPc60FerfAn/kY9T/AOvQf+hCvKa9W+BP/Ix6n/16D/0IVpQ/iImfws95ooor0zmOC+MX/JO7r/rtF/6EK+ba+kvjF/yTu6/67Rf+hCvm2vPxXxm9LYKKKK5zQ+o/hn/yTnRf+uTf+htXWVyfwz/5Jzov/XJv/Q2rrK9Wn8COWW7CiiirEFFFFABRRRQAUUUUAcB8QfEstsRpFo5RmXdO6nnB6LXmtdD45R08X3pcEBtpXPptH/1656vnsVOU6rv0Pu8towpYaHL1Sb+YUUUVzncFFFFABRRRQAUUUUAFdV8PP+Rrj/64v/KuVrqvh5/yNkf/AFyf+VbYb+NH1OTH/wC61PRnr9eJ+Mv+Rsv/APfH8hXtleJ+Mv8AkbL/AP3x/IV6eY/w16nz2Qfx5en6ow1YqwZSQQcgjtXqfgnxc2qBdNvcm7Rfkk/56AevvXlddp8M1Q+ILgt94Wx2/wDfS1wYOco1Uk9z2s2o054aUprVbHqtFFFe+fEGXruhWmu2DW9wgEgH7uXHKH/PavELu1lsrya1mGJImKMPcV9B14z47VF8XXezuFJ+u0ZrzMxpx5VPqfRZDiJ88qL2tc5yiiivJPpwqezvLjT7uO6tpGjmjOVYVBRTTad0JpNWZ7n4c1pNd0eK7ACyfdlUdmHWtauD+GCuNOvic7DKuPrjn+ld5X0WHm50lJ7nwWOoxo4idOOyYUUUVscgV5L8d7Nn0XSr0D5Yp2jb/gS5H/oJr1quf8baD/wknhK+05RmZk3w/wC+vI/w/Gs6seaDRUXZ3PlCinSxvDK8UilXRirKRyCOopteWdJe0bUW0jWrLUUGWtplkwO+DX1xp1/b6pp1vfWkiyQToHRgexr45rqvCfj/AFrwgTHZuk1oxy1tMCVz6jHINb0Kqg7PYicebY+paK8itPjxYMg+16NcI+OfKkDD9cVDqHx4hEbDTdGdpOzXEgAH4Cuv29PuZckj0nxV4itvDHh+51G4ZdyqRChODI5HAFfJs0rzzSTSHc8jFmPqScmtbxH4q1bxVe/adTuN+3PlxIMJGPQCsauOtV9o9NjWEeVBRRWx4W0OXxF4kstNiUkSyDzCP4UHLH8qySu7Is+mfBNs1n4J0aBwQy2qE59xn+tb1NjjWKNY0UKigKoHYCnV6yVlY5GFFFFMD5A13/kYNR/6+ZP/AEI1n1oa7/yMGo/9fMn/AKEaz68h7nWgr1b4E/8AIyan/wBeg/8AQhXlNerfAn/kZNT/AOvQf+hCtKH8REz+E95ooor0zmOC+Mf/ACTu6/67Rf8AoQr5tr6S+MX/ACTu6/67Rf8AoQr5trz8V8ZvT2Ciiiuc0PqP4Z/8k50X/rk3/obV1lcn8M/+Sc6L/wBcm/8AQ2rrK9Wn8COWW7CiiirEFFFFABRRRQAUUUUAcj428LNrVut5ZqPtkK4K/wDPRfT615KyMjFHUqwOCCOQa+iK4vxl4OXU0fUNPQLeKMugHEo/xrzsZhOf95Dc9/Ks09lahWfu9H2/4B5VRSsjRuUdSrKcEEcg0leOfVBRRRQAUUUUAFFFFABXVfDz/kbI/wDri/8AKuVrqvh5/wAjZH/1xf8AlW2G/jR9Tkx/+61PRnr9eJ+Mv+Rsv/8AfH8hXtleJ+Mv+Rsv/wDfH8hXp5j/AA16nz2Qfx5en6owq1PDurnRNagvcEoDtkUd1PWsuivIjJxakuh9TUhGpFwlsz6EtrmG8tkuLeRZInGVZe9S14XpHiLU9EY/Y7giMnJiblT+FdA3xM1YxbRbWob+9g/417EMwpte9oz5WtkVeM7U2mj0jU9TttIsZLu6cLGg4Hdj6D3rwzUb6TUtRnvJfvzOWI9PapdU1m/1iYS31w0hH3V6Kv0FUK4MVivbOy2R7OW5csJFuTvJhRRRXIeoFXNL0u61i+S0tI90jdT2Uep9qNL0u61e+jtLSMs7Hk9lHqfavZvD/h+18P2IhhAaZuZZSOXP+FdWGwzrO72PNzHMY4WNlrJ7L9WS6HpEOh6VFZRHcV5d/wC8x6mtKiivejFRVkfFTnKcnKTu2FFFFMkKKKKAPHPil8NZbqeXX9Dg3yNlru3Xqx/vqO59RXihBUlSCCOCDX2Fquq2ei6dNf386w28QyzHv7D1NfL3jTxHb+J/EMt/a2ENnD91QigM/wDtPjqa4cTCMXdbm9OTehztFFXINJ1G6tDd29hcy2yttMscTMoPoSBXKaFOinGN1JDIwI7EUm1vQ/lQAlFXLPSdR1F9llYXNw3pFEzfyFdrofwe8S6q6teJHp0BPLTHL49lH9cVUYSlshOSW5wVvbzXVxHBbxNLNI21EQZLH0FfRvwz8BDwnp7Xl8qtqlyo3458peuwe/rWn4S+H+i+EkEltF596RhrqUAt+H90fSurrto0OT3pbmM530QUUUV0mYUUUUAfIGu/8jBqP/XzJ/6Eaz60Nd/5GDUf+vmT/wBCNZ9eQ9zrQV6t8Cf+Rj1P/r0H/oQrymvVvgT/AMjHqf8A16D/ANCFaUP4iJn8LPeaKKK9M5jgvjH/AMk7uv8ArtF/6EK+ba+kvjF/yTu6/wCu0X/oQr5trz8V8ZvT2Ciiiuc0PqP4Z/8AJOdF/wCuTf8AobV1lcT8J7tbr4eaeqtkwF4mHoQxP9a7avVp/AjlluwoooqxBRRRQAUUUUAFFFFABRRRQBxfjLwcuqI+oWCAXoGXQdJR/j/OvK3Ro3ZHUqynBBGCDX0RXF+MfBq6mjX+noFvBy6DpKP8f515uMwnN78Nz6DKs19najWenR9v+AeVUUrKyOVdSrKcEEcg0leQfUhRRRQAUUUUAFdZ8O0Y+KUYKSoifJxwOKwtF0qXWdVgsouN5+Zv7qjqa9t0vSbPR7NLaziCKBy3dj6k13YLDynNT6I8fN8bCjSdHeUl9xdrxTxmCPFl/kfxj+Qr2usLxL4atdesnzGqXir+6lHXPofUV6OLoyq07R3R4GV4uGGr809np6HidFPmieCZ4pFKujFWB7EUyvAPt076oKKKKACiiigAq3pum3WrXqWlpGXkc/gB6n2o03TbrVr6O0tIy8r/AJAep9q9l8O+HbXw/ZCOIB7hwPNlPVj/AEFdWGwzrPyPNzDMIYSFlrJ7L9WL4e8P23h+wEMQDTNzLLjlj/hWxRRXuxiorljsfF1KkqknObu2FFFFUQFFFFABVXUtRtdJ06e/vZRFbwrudj/nrVqvF/jprkytp+iRuViZTcSgfxHOFH86ipPki2VFXdjhfHXjm98Y6lk5h0+Fj9ngz/483qf5VyVFFeXKTk7s6ErF7RtJutc1e202zQtPO4Uew7k+wHNfV3h/RLXw7odrpdoP3cKAFu7t3Y+5NfI0M0tvIJIZXicdGRiD+YrRi8S65Cf3er3y/Sdv8a2o1VT3RM4uR9bS21vOcywRSH/bQGoxp9kCCLO3BHcRj/CvlqLx34qh4TX7/A7GYn+dXYvih4zh+7rkp/34o2/mprf61DqiPZM+oAAoAAAA6AUtfNkPxi8YxffvLeb/AH7ZB/ICtW2+OevxkfaLCxmH+yGT+pqliYC9nI9+oryCw+O9m5C6jo80Y7tBIG/Q4/nXc6F4/wDDXiFljstRRZz/AMsZx5b/AJHr+Ga0jVhLZkuLR01FFFaEhRXF/EPxzN4JtrGSGyS5a6Z1+dyoXaB6fWvLb342eJrhGW2hsrYEY3LGWYfTJx+lZTrQg7MpQb1OG13/AJGDUf8Ar5k/9CNZ9OlkeaV5ZGLO7FmY9yetNrzXudIV6t8Cf+Rk1P8A69B/6GK8prY8N+J9T8K6i17pcqJI6eW4dAysuQcEfUCqpyUZJsUldWPreivBLT46a3Hj7VptlN6lCyf1Ne26NqB1bRbPUDH5ZuIVk2ZztyOlejCrGexzyi1ucz8V7Y3Pw61IKMmPy5PycE/pmvmSvsLWNOTVtGvNPk+7cQtHk9sivkS9tJrC+ns7hCk0EjRup7EHBrlxUfeTNKT0sQUUUVymp3Hw9+IUvg2ea3uIWuNOuGDOin5kb+8v4dR7V6/b/FzwbNGGfUnhOM7ZIHz+gNfNFFbQrzgrIhwT1Po69+MvhO2U+TLc3TdhHCQD+LYrO8PfGBfEHi600tdOW2tLgsokkfc5bHy9OB+teBVYsLyXT9QtryFtssEqyofdTkVX1mbYvZo+x6KrafeR6jp1tewnMc8ayL9CM1Zr0DAKKKKACiiigAooooAKKKKAOL8ZeDV1NH1DT0C3ijLxgYEv/wBf+deVsrI5R1KspwQRyDX0RXF+MvBy6mj6hp6AXgGXjHSUf4/zrzcZhOb34bn0GVZryWo1np0fb/gHlVFK6sjsjqVZTggjkGkryD6kKKKKAO6+GMaNqt45A3rCNvtk816fXiXhPWRomuxXEh/cP+7l9lPf8K9qilSaJZInDowyrKcgivby+adLl6o+PzylKOJ53s0PooqnqepW+k2Et5cuFRBnHdj2A967W0ldnkRi5NRjuzx/xkiR+LdQVAAPMB49SoJ/WsKrF/ePqGoT3cn35nLn8ar181UkpTbR+hUIOFKMHukgoooqDUKt6bptzqt7HaWkZeRz+AHqfajTdNutVvUtLSMvI5/AD1PtXsvh3w7beH7LyosPO/MspHLH0HtXVhsM6z8jzcwzCGEhZayey/Vh4d8O23h+xEUYD3DD97Njlj6fStmiivdjFQXLHY+LqVJ1Zuc3dsKKKKogKKKKACiiigArw/466XKuoabqqrmF4zAzY6MDkfoT+Ve4VQ1jSbHW9LmsNRiWS2kHzA8Y9wexHrWdWHPGxUXZ3Pj+itfxNp+m6Xr1zZ6Vfm9tYm2rMVxz3Ge+PUdayK8xqzsdKCiiikAUUUUAFFFFABQCQQQSCO4oooA9d+GXxNuYb2DQ9cuGmglYJBcyNlo27Kx7g/pXuVfGIJVgynBByCK+sPBeqtrfg3StQc5kkgAc/wC0pKt+oNd2GqOXusxqRtqjzv49/wDHlof/AF0m/kleJV9WeLPBemeMY7WPUpLhBbFinkOFzuxnOQfQVzH/AApDwv8A8/Gpf9/l/wDiamrQnKbaHCaSsfPVFfQv/CkPC/8Az8al/wB/l/8AiaP+FIeF/wDn41L/AL/L/wDE1n9WmP2kT56or6F/4Uh4X/5+NS/7/L/8TR/wpDwv/wA/Gpf9/l/+Jo+rTD2kT56r608Hf8ibo/8A16R/yrkP+FIeF/8An41L/v8AL/8AE16Bp1hFpem29jAWMVvGI0LnJwPWt6FKUG2yJyT2LVeWfE74aya67a1oyD7eB+/g6ecB3H+1/OvU6K3nBTVmQm07o+Nbi2ntJ3guYXilQ4ZHUgg/Q1FX15q3h3SNdTbqenwXOBgM6fMPoetcjdfBnwlcMWjiu7fPaKfj/wAeBrjlhZdGbKqup840V9Aj4GeGt2ft2qkZ6ebH/wDEVoWnwc8I2pDPb3NwR/z2nP8AIYqVhph7SJ83gFiAAST2FdZoPw28Ta+VaKwa2gP/AC2usxrj1weT+Ar6N0zwzomjYOn6XawMOjrGN359a1a1jhV9pkur2Mbwpos3h7w1Z6VcXYupLdSvmBdoxkkAD26Vs0UV1JWVkZBRRRTAKKKKACiiigAooooAKKKKAOL8Y+DV1NX1DT0C3gGZEHSUf4/zrytlZGKsCrA4II5Br6IrivGXg1dSR9Q09At4oy8YGBL/APX/AJ15uMwnN+8p7n0GVZryWo1np0fb/gHldFKysjlWUqwOCD1BpK8g+pCt3RfFuqaGoiglElv/AM8ZRkD6dxWFRVQnKDvF2M6tKFWPLUV0d4/xPvDFhNPhV/UuSPyrlNX13UNbmEl7OXA+6ijCr9BWdRWlTEVKitJmNHA4eg+anBJhRRRWJ1BVvTdNutVvUtLSMvK/5Aep9qNO0651W+jtLSMvI5/AD1PtXsnhzw5beH7IRxgPcOP3s2OWPoPaurDYZ1n5Hm5hmEcJCy1k9l+rDw54ctfD9kI4wHuHA82Ujlj6D2raoor3YxUFyx2Pi6lSdWbnN3bCiiiqICiiigAooooAKKKKACvJfjF41l06BfDunylJ503XLr1VD0UfX+X1r1qvlPx9ePfePNZmkJJFy0Yz2VflH6AVz4ibjCy6mlNXZzlKFLMFUEknAA70lX9Dmgt9f06a6x9njuY2kz/dDDNeejc9z8H/AAn0WHw5A2vWK3V/OBI+52Xy89FGCO3X3rUl+EPgyT7umyxf7lzJ/Umu3R1kjV0YMjAFSOhFOr1FSglaxzczPOJfgn4Vkz5cmoRH2mBH6rVCX4FaM2fK1S9T6qrf4V6tRS9jT7Bzy7njVx8Bo8H7NrjZ7eZB/ga4XxZ8Ntb8JW/2u48q5ssgGeEn5Sem4HkV9P1xnxT1G1sPAGox3DLvuVEMSHqzEjp9Ov4VnUoQUW1oVGcrnzHRRRXAbhX0n8HmZvh1ZgnhZZQPpvJ/rXzZX1L8N9PbTPh/pEEgxI0RlYf77Fv5ECunCr32Z1djqqKKK7zAKKKKACiiigAooooAKKKKACiiigAooooAKKKKACiiigAooooAKKKKACiiigAooooAKKKKACiiigDivGXg5dTV9Q09ALwDLxjpKP8AH+deWMrI5R1KspwQRyDX0RXFeMvBq6kr6hp6BbwcyRjgSj/H+debjMHze/T3PoMqzXktRrPTo+3/AADyuilZWRirKVYHBBHIpK8g+pCiiigAq1p2nXWq3qWlpGXlc/gB6n2o07TrnVb2O0tIy8rn8APU+1ey+HPDlr4fshHGA9w4HmykcsfQegrqw2GdZ+R52YZhDCQstZPZfqw8OeHLbw9ZeXHh535llI5Y+g9q2qKK92MVBcsdj4qpUnVm5zd2woooqiAooooAKKKKACiiigAooooAK+WfiPp0mmePtWidSFkm89D6q/zcfmR+FfU1cD8TPAR8W2CXdiFXVLYYTJwJU/uk+vpWFeDnHQuErM+bqKnvLO50+6ktbuCSCeM4eN1wQagrzjoO18MfFDX/AAzbpaI0d5ZpwsNxk7R6Kw5H613dp8eLJlH2zRZ0bv5UoYfqBXh9FaxrTjomS4RZ7+vxy8PkHdY3yn/dU/1qKT466Iq5TS75j6ZUf1rwWiq+s1Beziewaj8d7t0ZdN0aKJj0kuJC+P8AgIx/OvM9d8R6p4kvftWqXTTuBhV6Kg9AOgrLorOVSUt2UopbBRRXUeE/Aes+LLhfssJhswf3l1IMIB7f3j7CpUXJ2Q27B4C8KzeK/EsFtsb7HEwkuZMcBB2+p6V9SoixRrGihUUAKB2ArH8MeGNP8KaSthYR/wC1LK33pG9T/hW1Xo0aXs4+ZzzlzMKKKK2ICiiigAooooAKKKKACiiigAooooAKKKKACiiigAooooAKKKKACiiigAooooAKKKKACiiigAooooAKKKKAOK8ZeDV1JH1DT0C3ajMkYGBL/wDX/nXljKyMVYFWBwQRyDX0RXLeIvBFnrczXUUhtro/eYLlX+o9fevOxWD53z09z38szb2S9lXenR9jx+rWnadc6rex2lpGXlc/gB6n2rso/hfeGQCXUYBH3KoSfyrt9C8O2Ph+2MdqpaR/vyv95v8AAe1ctHA1JS99WR6OKzmhTh+6fNIj8OeHLbw/ZCOMB7hx+9mxyx9B7VtUUV7MYqC5Y7HyVSpOrNzm7thRRRVEBRRRQAUUUUAFFFFABRRRQAUUUUAFFFFAGLr3hPRPEsWzVLCOVwMLKBtkX6MOa821b4EROWfSNXMfpHcpuH/fQ/wNex0VnKlCW6KUmtj5xvPg14ttifKitblR3imA/RsGsib4beL4Sc6HcMB3Qg/1r6lorJ4WBXtWfKL+BPFSLltCvce0eacngDxW5AXQbznplMV9WUUvqse4/as+Yrb4V+MLkgf2UYs95ZFX+tdHp3wL1mZg2oalaWqdxGDI39B+te9UVSw0FuJ1JHAaF8IfDWkMstzE+ozL3ufuZ/3Rx+ea7yKKOGNY4o1jjUYVVGAB7Cn0VtGEY7IhtvcKKKKo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data:image/jpeg;base64,/9j/4AAQSkZJRgABAQAAAQABAAD/2wBDAAgGBgcGBQgHBwcJCQgKDBQNDAsLDBkSEw8UHRofHh0aHBwgJC4nICIsIxwcKDcpLDAxNDQ0Hyc5PTgyPC4zNDL/2wBDAQkJCQwLDBgNDRgyIRwhMjIyMjIyMjIyMjIyMjIyMjIyMjIyMjIyMjIyMjIyMjIyMjIyMjIyMjIyMjIyMjIyMjL/wAARCAE4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v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PIh/55J/3yKkooAj8iH/nkn/fIo8iH/nkn/fIqSigCPyIf+eSf98ijyIf+eSf98ipKKAI/Ih/55J/3yKKk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qWp6rZ6RbefeTCNOgHUsfQDvSbSV2VGMpPlirsu0Vxq/EfSjNtNvdBP7+1f5ZrqLHULbUrZbi0mWWJu47ex9KiFWE9Is2rYWtRV6kWkWqKKK0OcKKKKACiiigAooooAKKKKACiiigAooooAKKKKACiiigAooooAKKKKACiiigAorO1rXdM8P2JvNUu47eEcAt1Y+gHUn6V57c/HXw/FKVg0/UJkH8e1Fz+BNRKcY7sai3sep0VwGifGDwxq9wlvLJPYSscD7UoCE/7wJA/HFd8rBlDKQQeQRTjJS2BprcWiiiqEFFFFABRRRQAUUUUAFFFFABRRRQAUUUUAFFFFABRRRQAUUUUAFFFFABRRRQAUUUUAFFFFABRRRQAUUVU1K+XTtPnu2jeQRKW2oMk0m7K7HGLk0kQ6zrNroli1zct7Ig6ufQV49rGsXWt3zXNy3siDog9BRrGsXWt3zXNy3siDog9BWfXkYjEOo7LY+yy7LY4aPNLWb/AACtfQNfudBvRLES8LcSxE8MP8ayKKwjJxd0ejUpxqxcJq6Z7tpupW2q2SXVrIGjYfip9D71crxPQNfudBvRLES0LH97ETww/wAa9g03UrbVbJLq1kDxt+an0PvXr0K6qrzPjMwy+WFldaxez/Rlyiiiug84KKKKACiiigAooooAKKKKACiiigAooooAKKKKACiiigAooooAKKKKAPl34meIZ9e8Z3qtITbWcjW8CZ4AU4J/Egn8q4+tXxPbyWvirVoJBh0u5Qf++jWVXmSd22zpWwV9CfBXxFPqvhy4026kMkmnuqxsxyfLbOB+BB/SvnuvaPgHbyZ1u5wfLPlRg+p+Y1pQb5yZ7HtVFFFd5gFFFeF6r8bdatNXvba2sdPeCGd442ZXyVDEAn5vaonNQ3Got7HulFeC2nxw1+4vYIW0/TgskioSFfOCcf3q95HIohUU9gcWtxaKKKsQUUUUAFFFFABRRRQAUUUUAFFFFABRRRQAUUUUAFFFFABRRRQAUUUUAFFFZ2s6za6JYtc3LeyIOrn0FJtRV2VCEpyUYq7Y/VNXs9It1mvJhGrMFAxkk/SrMckdxCskbK8brkMOQRXiWsaxda1fNc3LeyIOiD0FbPhTxZJo0q2t0Wexc/Uxn1Ht7VxRxkXOz2Pbq5JONDni7z6r/I0PGHg82xk1LTY/3PWWFR9z3HtXDV77FLHcQrJGyvG4yGHIIrzvxh4PNtv1LTY8wnmWFR9z3HtUYnDfbgdGV5pe1Cu9ej/RnDUUu04zg49aSvPPogrW0DX7nQb3zYiXhbiWInhh/jWTRVRk4u6IqU41IuE1dM9203U7bVbJLq1kDxt+an0PvVyvE9A1+50G9EsRLQtxLETww/xr2DTNSttVskurWQNG3bup9D7169DEKqvM+MzDL5YWV1rF7P8ARlyiiiug84KKKKACiiigAooooAKKKKACiiigAooooAKKKKACiiigAooooA8i+KPwzu9ZvW13RIxJcsoFxbZwXxwGX3x1FeL3WkalZSmK60+6hcHG2SJgf5V9i0VhOgpO6LU2j5O0PwR4h8QXCR2emThCeZpkKRqPUk/0r6S8HeF7fwj4fi02FvMkzvmlxjzHPU/TsPpW/RVU6ShqKU2wooorUkzte1NNG0C/1GQgLbwM/PcgcD88V8fuzO7OxyzHJPqa9i+MXjmC8T/hG9MmEiK4a7kQ5GR0QHvg8n8K8crirzUpWXQ2pqyLWmf8hWz/AOu6f+hCvscdBXxxpn/IVs/+u6f+hCvscdBV4bZiqC0UUV1GQUUUUAFFFFABRRRQAUUUUAFFFFABRRRQAUUUUAFFFFABRRRQAUUVnazrVroli1zctz0SMdXPoKTairsqEJTkoxV2w1nWrXRLFrm5bnoiDq59BXj2saxda3fNc3LeyIOiD0FGsaxda1fNc3LeyIOiD0FZ9eRiMQ6jstj7HLsujho80tZP8AooormPUOp8KeLJNGlFrdEvYufqYz6j29q9VjdJ4ldCHjcAgjoQa8CXG4Z6Z5r3y22C1i8vGzYNuPTFengqkpJxfQ+WzyhThONSKs5XuH2aEJs8mPZ/d2jFcZ4u8HW0lnLqGnRCKaMFnjQYVx3wOxruKZLt8p92NuDnPpXVUpxnGzPJw+JqUKinB/8ABPAKKfNt8+TZ93ccfTNMrwj75O6uFa2ga/c6DeiWIloW4liJ4Yf41k0VUZOLuialONWLhNXTPdtM1O21WyS6tZA0bdR3U+h96uV4noGv3Og3oliJaFuJYieGH+NewaZqdtqtkl1ayB0bqO6n0PvXr0MQqq8z4zMMvlhZXWsXs/0ZcoooroPOCiiigAooooAKKK89+I3xIi8KRf2fp4SbVpFzzysKnu3qfQf5Mykoq7Glc7LVdc0vQ7fz9TvoLWPsZHAJ+g6n8K4LUvjf4ctXZLK3vL0joyoEU/i3P6V4LqWqX2sXj3eoXUtzO/V5Gz+A9B7VUrlliJP4TVU11PaJfj4cnyvD4x233X+C0kfx8bI8zw+Md9t1/wDY14xRUe2n3HyRPoCy+OegTD/TLG+tj/shZB/Mfyq5/wALs8Jf9P8A/wB+B/jXznRT+sTD2aPoz/hdnhL/AKf/APvwP8aP+F2eEv8Ap/8A+/A/xr5zoo+sTF7NH1n4X8YaX4vt7ibS/P2QMEfzU28kZ45rI+IHj/8A4Qj7AFsBdvdbztMuzaFx7H1rlvgL/wAgjWP+u8f/AKCa5/463fm+KrC1B4htN2PdmP8AgK2dR+y5upKiuaxp/wDC/JP+heT/AMCj/wDE0f8AC/JP+heT/wACj/8AE14zRXP7afcvkiezf8L8k/6F5P8AwKP/AMTXb/D/AMet43W/LaeLT7KUHEu/duz7D0r5ir2v4Bf6rXf96H/2etKVWUp2bJlFJXO2+IfjSbwVpVtdwWaXLzzGLDuVC/KTnjr0rxTxB8VPE+vxPbm5SytnGGjtV27h7tyf1r0P48/8i5pf/X2f/QDXg1FeclKyY4JWuHWiiiuc0HRSPDKksZw6MGU+hFdv/wALf8Zgf8hKL/wGj/wrhqKak1sxNJndf8Lf8af9BKL/AMBo/wDCt/wR8S/FOteMtN06+vo5LaeQrIogRcjaT1Az2ryaus+Gf/JRdG/67H/0FquE5OS1E4qx9TUUUV6BzhRRRQAUUUUAFFFFABRRRQAUUUUAFFFFABRRRQAUUVm61rVroli1zctz0SMdXPoKTairsqEJTkoxV2w1rWbXRLFrm5bnoiDq59BXj+saxda1fNdXL+yIOiD0FJq+sXWtXzXV03siDog9BVCvIxGIdR2Wx9jl2XRwseaWs3+HkgooormPUCiiigAr0nwd4tgktItNv5RHNGAkTseHHYZ9a82qey/4/wC3/wCuq/zrWjVlTldHJjcLDE0nGfTY97pCAQQeQaUdK8/HiyTR/Ft/aXbF7FpvqYzgcj29q9idSMLc3U+Lw+GnX5lT3SuVfGHg82pfUdNjJgPMsK/we49v5Vw9e+xyR3EKyRurxuMgg5BBrzrxh4PNqX1LToyYTzLEo+57j2/lXFicN9uB7uV5pe1Cu9ej/RnD0UUV559EFa2g6/c6DeiaElom4kiJ4Yf41k0VUZOLuiKlONSLhNXTPddM1O21WyS6tZN0bdR3U+h96u14noOvXOg3omhJaJuJYieGH+PvXr+manbarYpdWsm5G6jup9D716+HrqqvM+MzDL5YWV1rF7P9GXaKKK6DzgooooAzte1aLQtBvdTm5S2iL4/vHsPxOBXyRqOoXOq6jcX93IXnncu7H1NfQPxrvGtvAghU4+03SRn3Ay3/ALKK+dK48RL3rG1NaXCr2kaRfa7qUWn6dA01xKeFHQDuSew96o17v8CtHii0S+1hkBnmm8hW9EUAn8yf0FZU4c8rFSdlcraT8CLfyFfWNWlMpHzR2qgKvtubOfyFXLz4EaM8R+x6pewyY4MoV1/IAfzr1iiuz2MLbGPOz5O8WeDdU8H3629+ivFJkw3EfKSD+h9q56vqL4naRFq3gLUg6AyW0ZuYm7qU5P6ZH418u1yVYckrI1hK6L2jxWE+rW0OqSyw2TuFlkixuQHvz6V7rbfBDwxsV2vNRmUjIIlQAj8Fr58r6b+E+sSav4CtPNYtLaM1sxPcLjb/AOOkflV0FFuzQp3SujZ8MeENK8I288GlrKFnYM5lk3EkDFWNa8MaL4gj26ppsFycYDsuHUezDkVrUV2cqtYyu9z55+KHw707wlaW2oaZNN5M8xiaGU7tpwSCD6cHrXmde/fHf/kVdO/6/R/6A1eA1wVopTsjaDugr2v4Bf6rXf8Aeh/9nrxSva/gF/qtd/3of/Z6dD40E/hPVtX0HS9fgjh1Wyiuo423osmcA4xmsc/Djwhj/kAWn5H/ABrqaO1drinujG7PjfU4Ut9WvIY12xxzuqj0AYgVVq9rP/Ic1D/r5k/9CNUa817nQixYIsuo2sbgMjSorA9wSK+oR8OPCGP+QDafkf8AGvmDTP8AkK2f/XdP/QhX2OOgrpw8U73M6jOX/wCFceEP+gBafkf8as2Hgfwzpl7Fe2Wj20FzEcpIoOVPT1roKK6eSPYzuwoooqhBRRRQAUUUUAFFFFABRRRQAUUUUAFFFFABRRRQBn6xq1vo2nSXdxyF4VR1ZuwFeOaxrF1rV81zdNnsiDog9BXa/EwyCHTgM+WWct9eMf1rzuvLxlRufJ0R9XkuFhGj7b7T/AKKKK4j3AooooAKKKKACp7L/j/t/wDrqv8AOoKnsv8Aj/t/+uq/zpx3Jn8LPex0rxbxX/yNOof9df6CvaR0rxbxX/yNOof9df6CvTx3wI+XyH+PL0/VGj4T8WSaPKtpdsz2LH6mM+o9vavVI3juIVkjZXjcZDA5BFeA17V4VjSLwvp6pyDEGP1PJqcFUk7weyNM8wtOFq0dG3qOHhnRRu/4ltuSxJOUzXN+I/Ads1s91pKmOVAWMOcq49vQ13VIa6p0YSVmjyKONr0pqcZM+fiCDgjBFFaniOKODxHqEcYwgmbAHbPNZdeJJcraPuqc+eCl3QVraDr1zoV6JoTuibiWInhh/jWTRTjJxd0FSnGpFwmrpnu+nahBqljFd2zbo5Bn3B7g1briPhq8h0u8VifLWYFfqRz/AErt69ulPngpM+ExdFUK8qa2QUUUVocx5j8coWk8GW0ij5Y71S34qwr57r6y8baEfEfhDUNNQAzPHui/315X9Rj8a+T5EeKRo3Uq6kqykYII7VxYhWlc2pvSw2voH4G6hFP4TurEMPOt7osV77WAwfzBr5+rZ8M+J9R8Kasuoac43Y2yRvysi+hFZ058krlSV1Y+uaK8t0345aDcQr/aNneWk2PmCKJF/A5B/Spb/wCOHhu3hJs4L26l7L5YRT9ST/Su32sO5jyS7HQ/EnVYdJ8B6o8rAPPCbeMZ5ZnGOPwyfwr5ZrpfGHjbU/GV8st4Vit4s+TbRn5U9/c+9c1XHVnzy0NYRsgr6B+BaMvhC9Y/da9bH/fC18/AZOB1r6o+HWhvoHgjT7SZdtw6maUHqGbnB+gwPwq8OryuKo9DqqKKK7TE8r+O/wDyKunf9fo/9AavAa9++O//ACKunf8AX6P/AEBq8Brhr/Gb09gr2v4Bf6rXf96H/wBnrxSva/gF/qtd/wB6H/2elQ+NBP4T2ejtRR2rvMD471n/AJDmof8AXzJ/6Eao1e1n/kOah/18yf8AoRqjXlvc6UWtM/5Ctn/13T/0IV9jjoK+ONM/5Ctn/wBd0/8AQhX2OOgrqw2zM6gtFFFdRkFFFFABRRRQAUUUUAFFFFABRRRQAUUUUAFFFFABRRRQBl69o0Ouaa9pKdrfejfH3W9a8c1LTbnSb17W6j2yL0PZh6j2r3esjX9AttdsjFMAsy8xSgcqf8PauXE4f2iutz1ctzF4aXJP4H+B4pRVvUtNudJvXtbqMrIvQ9mHqPaqleS007M+wjKM0pRd0wooopFBRRRQAVPZf8f9v/11X+dQVPZf8f8Ab/8AXVf5047kz+FnvY6V4t4r/wCRp1D/AK6/0Fe0jpXi3iv/AJGnUP8Arr/QV6eO+BHy+Q/x5en6oxq9F8CeI4Psi6TdSBJEJ8lmOAwPb6151R0rgpVXTlzI+gxmFhiqXs5fI+gs1la5rlroli80zqZCD5cQPLn/AArySHxBrEEXlxalcqnTHmE4qjPcTXMpknleWQ9WdiTXZPHae6tTxaWQtTvUlp5C3M73VzLcSnMkjl2PuTmoqKK84+jSSVkFXNM0y61e+S1tYyzt1PZR6n2o0zTLrV71LW1Tc7dT2Uep9q9g0HQbbQrIQwjdK3MkpHLn/CunD4d1Xd7HnZjmMcLG0dZP+rsk0PR4dE0yO0iO4jl3/vMeprSoor10lFWR8ZOcpycpPVhRRRTJCvHPif8ADCe9uZde0GHfK/zXNqvVj3dff1Fex1wHxF+I9v4TtzY2JSbV5F+VeohB/ib39BWdVRcfeKje+h83PG8UjRyIyOpwysMEGm1Nd3dxf3ct3dTPNPKxZ5HOSxNbHhLwre+L9ZGn2bLGAheSZwSsajufqcCuBK7sje9jBor0q5+CPiiFj5M1hOvYrKVP6iqq/BnxgzYNvaKPU3AqvZz7C5l3PP6K9W0/4E6zKwN/qdnbp3EQaRv5AV6H4b+FPhzw9Ilw0TX92vIlucEKfZeg/HNVGhNic0jz/wCF/wANLi+u4Nd1qAx2cRD28Eg5mbsxH93+f0r3kcUAYFFdkIKCsjGUrhRRRViPK/jv/wAirp3/AF+j/wBAavAa9++O/wDyKunf9fo/9AavAa4a/wAZvT2Cva/gF/qtd/3of/Z68Ur2v4Bf6rXf96H/ANnpUPjQT+E9no7UUV3mB8d6z/yHNQ/6+ZP/AEI1Rq/rYK69qIIwRcyZ/wC+jVCvLe50otaZ/wAhWz/67p/6EK+xx0FfGMMhhmjlXqjBh+Br7B0bUoNY0e01C2cPFcRK4IPTI5H1B4rqwz3RnUL1FFJkCuoyFooooAKKKKACiiigAooooAKKKKACiiigAooooAKKKKACiiigDI1/QLXXbIwzDbKvMUoHKn/D2ryDUtMudJvXtbpNrr0PZh6j2r3asjX9AttesjDMAsq8xSgcqf8AD2rlxGHVRXW562W5lLDS5J6wf4HilFXNT0y50m9e1uo9rr0PZh6j2qnXktNOzPr4yjOKlF3TCiiikUFdR4V8K3GrypeyP5NrG4IbGS5HYf41zCjcwHqa93061js9Pt7aIAJHGFH5V1YWiqkry2R5Gb4yWHpqMN5FkdK8w8beG7q2vZ9WQiW3mfL4HMZ6c+3vXqFQ3dvHdWk1vKoKSIVYH0Ir0q1JVI2Z81gsXLC1VOO3X0PA6KfKnlzOnXaxFMrwz7xO+oUUUUAFXNM0u61e9S1tU3O3Unoo9T7UaZpl1q96lraJudup7KPU17BoOg2uhWQhhG6RuZJSOXP+HtXTh8O6ru9jzMxzGOFjyx1k/wCrsNB0G10KyEMI3StzJKern/D2rWoor14xUVZHx1SpKpJzm7thRRRTICiiigDk/iF4s/4RHwzJdxYN5MfKtlPTcR94+wHP5V8vXV1Pe3UtzcyvLPKxZ5HOSxPevbfj1bzPpmjXCg+THLIj46ZYKR/6Ca8NrhryblY2prQK9I8A/EXSfBmlSW7aPPNczPumuEkX5vQAEcAD+ZrzeisoycXdFtX3PfovjtoDf6zTdRT6BD/7NV2L42eE5Pvi/i/34Af5Ma+dKK1+sTJ9mj6ag+Lfg2bAOptGf9uBx/Ste08d+Fb0gQa9Ylj0DyhD+TYr5OoqliZdhezR9nQzxXEYkhlSRD0ZGBB/EVJXx3pusalo84m06+uLWQd4pCufqO9ex+APi9JqF5DpPiIos0hCxXijaGbsHHQZ9RWsK6loyHBo9hrJ1TxRoWiy+VqWq2ltLjd5ckgDY9cda1q+cfjV/wAlAP8A16R/1q6s3CN0KKu7Gz8XPGuheItHsrDSbz7TLHcea7KjBQNpHUgZ615FRRXDOTk7s3SsrBXp3wh8X6P4Zk1OLVrk24ufLMb7Cw+XdkHAOOorzGiiMnF3QNXVj630zxf4e1idINP1i0nmf7sSyAOf+Anmtuvl74V/8lI0j/ek/wDRbV9Q120puauzCUbM+UviBpr6X471eBlwrTmVPdX+Yfzrmq+hPiz4Cm8Q2ser6ZHv1C2TbJEOssfXj3HP1zXz66PFI0ciMjqcMrDBBrkqwcZG0XdDa3NC8Ya/4bUppWpSwRMcmIgMhPrtIIrDorNNrYe5283xb8ZzJt/tRY/dLeMH+VZFv4w1ptesdTvtSurlradZQJJCRweRjoOK5+rVhpt9qlwLewtJ7mU9EiQsf0queT6hZH2Jbzpc20U8TBo5EDqR3BGRUlc94GttTsvBum2mrw+VeQR+Wy7gx2g/LnHtiuhr0U7o5mFFFFMAooooAKKKKACiiigAooooAKKKKACiiigAooooAKKKKAMjXtAttdsjDMAsq8xSgcqf8PavINT0y50m9e1uk2uvQ9mHqPavdqyNf0G112yMMw2yrzHKByp/w9q5cRh1UV1uetluZSw0uSesH+B4pRVzU9MudJvXtbpNrr0PZh6j2qnXktNOzPr4yU4qUXdMK9m8La3DrGkRMHH2iJQkqZ5BHf6GvGantL25sJxPazPDKP4kOK2oVvZSv0OLMMCsXTSvZrY97zWP4j1qHRtJlldx5zqViTuzV52PHuvCLZ50ROPv+UM/4Vg3t/dajOZ7ud5pD3Y9Pp6V11MbHl9zc8fD5HU9onWasu3UgJLEk9TyaSiivNPpwq5pemXOr3yWtqm526nso9TRpel3Wr3qWtqm525J7KPU17DoOhWuhWQghG6RuZJSOXP+HtXTh8O6ru9jzMxzGOFjyx1k/wCrsTQtBttCshDCN0jcySkcuf8AD2rWoor14xUVZHx1SpKpJzm7thRRRTICiiigAooooAzdd0aw17R7jT9SQNbSL8xzgqR0YHsRXyjr9jY6drd1aabffbrWJ9qT7Nu7/H6969n+NPi2bTbCHQbKQpLeIXuGU8iPOAv4nP4D3rwauPESTdjamtLhRXXfDnwqvizxTHbT5+xwL59xj+JQQAv4kj8M19DSeCvDEq4fQNOPHa3Uf0qIUXNXHKaWh8l0V9Ty/DTwdN97Qrcf7hZf5GqMvwh8GS9NOkj/ANy4f+pqvq8he0R8zUV9D3fwQ8LzIfIn1C3fsVlVh+RX+teQeOfBdz4L1aO1knFxBOheGYLtJAOCCOxFROlKKuylJM5egEggg4I6Giisyj6u8BaxJrvgrTL6Zt0zRbJD6spKk/jjP41leK/hfpfi3Wjqd3e3cMvlrHtiK4wM+o96g+DQYfDy33dDPLt+m7/HNegV6EUpwXMc7dnoeV/8KI0H/oJ6j+af/E0f8KI0H/oJ6j+af/E16pRR7GHYOeXc8r/4URoP/QT1H80/+Jo/4URoP/QT1H80/wDia9Uoo9jDsHPLuefeHvhJpHhzXbbVra+vZJrckqkhXacgjnA969BooqoxUdEJtvcK53XfA3h3xGxk1HTYmnP/AC2jyj/iR1/HNdFRTaT3EeW3HwK8PyMTBqGoQg9iysB/47UUfwH0RWzJqt+6+ihF/oa9XoqPYw7Fc8jhdO+EXhDT2DPYyXbjvcylh+QwP0rsbLTrLTYRDY2kFtEP4IYwg/SrNFUopbITbYUUUVQgooooAKKKKACiiigAooooAKKKKACiiigAooooAKKKKACiiigAooooAydf0G216yMMw2yrzFKByh/w9q8f1PTLrSb17W6Ta69D2Yeo9q92rJ17QbbXrIwzALKvMUoHKH/D2rlxGHVRXW562W5lLDS5J6wf4HidFXNT0y60m9e1uo9rr0PZh6j2qnXktNOzPr4yjOKlF3TCiiikUFXNL0u61e9S1tU3O3Vj0Uep9qXS9LutXvktbVNzt1bso9TXsGhaFa6FZCGAbpG5klPVz/h7V04fDuq7vY8zMcxjhY8sdZP+rsNC0K10KyEEA3SNzJKRy5/wrVoor14xUVZHx1SpKpJzm7thRRRTICiiigAooooAKKKKAPm/4zmT/hYUu/7v2aLZ9MH+ua89r3j40eD7jU7WDXrGIyS2qGO4RRkmPOQw+hJz7H2rwevPqpqbOiDujtvhj4utvCXiOSW+DfY7qPypHUZMZzkNjuPX619HadrGnatAJtPvre5jPOYpA3/6q+O6ckkkTBo3ZGHQqcGqp1nBWFKFz7Qor49TXtYjXbHq18o9FuHH9aSTW9WmGJdUvXHo1w5/rWn1ldifZn1jqmv6TosLS6jqFvbKBn95IAT9B1P4V85fEnxlF4w8QJLaKy2NqhjhLjBfJyWI7Z/pXGs7OxZ2LE9yc0lZVKzmrFRhYKVVZ3CqCzMcADqTSAEnAGTXsnws+Gk/2qHxBrcBjSM77W2kGCx7Ow7D0H41EIOTsim7I9Q8F6M2geENN06QYljiBkH+2x3N+preoor0UrKxzBRRRTAKKKKACiiigAooooAKKKKACiiigAooooAKKKKACiiigAooooAKKKKACiiigAooooAKKKKACiiigAooooAKKKKACiiigDJ17QbbXbEwzDbKvMcoHKH/AA9q8f1PTLnSb17W6Ta69D2Yeo9q92rM1rQrLXLYQ3SHcvKSLwyn2rlxGHVRXW56uXZlLCvknrD8jxCrul6XdavfJa2qbnbknso9TXaf8KzHm5/tQ+Xnp5PP55rrtG0Oz0O18m1Q5bl5G5Zj71yU8HNy9/RHr4nOqMYfuXeQ3QtCtdCsRBAN0h5klI5c/wCHtWrRRXqRioqyPlqk5VJOc3dsKKKKZAUUUUAFFFFABRRRQAUUUUABAIwRkV534o+EGh67K91ZM2m3bnLGJcxsfUp2/AivRKKmUVJWY02tj5y1L4L+KbNibVba+QdDFKFP5Nj+dc7ceAPFlqSJNAvjj/nnHvH/AI7mvq+isXh49C/aM+Qn8Ma/H9/Q9SX62r/4UJ4Y1+Q4TQ9Sb6Wr/wCFfXtGKX1Zdw9oz5Ttfh54uvCBHoN4ue8q+WP/AB7FdTpXwQ8QXbKdRubWxj7gHzX/ACHH619B0VSw8VuJ1GcT4Y+F3h7w06XAha9vF5E9yAdp/wBleg/n7121FFbKKirIltvcKKKKY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01" y="2956878"/>
            <a:ext cx="3180952" cy="1628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73412" y="2969191"/>
            <a:ext cx="6060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灵活的版本控制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优雅地合作编程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Git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开发流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6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CI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/CD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工具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0840" y="1881925"/>
            <a:ext cx="6359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CI(Continuous Integration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):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持续集成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CD(Continuous Deployment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):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持续部署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9609" y="3499554"/>
            <a:ext cx="6359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作为程序员，我们只希望专注写好代码就可以了，项目的集成，测试，部署，交付交给自动化工具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9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Pipeline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是什么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58206" y="1644946"/>
            <a:ext cx="1764323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持续集成工具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2658205" y="2830286"/>
            <a:ext cx="1764323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静态代码分析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658203" y="4113962"/>
            <a:ext cx="1764323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部署前的测试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58202" y="5363778"/>
            <a:ext cx="1764323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持续部署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1" idx="2"/>
            <a:endCxn id="34" idx="0"/>
          </p:cNvCxnSpPr>
          <p:nvPr/>
        </p:nvCxnSpPr>
        <p:spPr>
          <a:xfrm flipH="1">
            <a:off x="3540367" y="2254546"/>
            <a:ext cx="1" cy="57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4" idx="2"/>
            <a:endCxn id="35" idx="0"/>
          </p:cNvCxnSpPr>
          <p:nvPr/>
        </p:nvCxnSpPr>
        <p:spPr>
          <a:xfrm flipH="1">
            <a:off x="3540365" y="3439886"/>
            <a:ext cx="2" cy="6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5" idx="2"/>
            <a:endCxn id="38" idx="0"/>
          </p:cNvCxnSpPr>
          <p:nvPr/>
        </p:nvCxnSpPr>
        <p:spPr>
          <a:xfrm flipH="1">
            <a:off x="3540364" y="4723562"/>
            <a:ext cx="1" cy="6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022532" y="2732000"/>
            <a:ext cx="4098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Java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：</a:t>
            </a:r>
            <a:r>
              <a:rPr lang="en-US" altLang="zh-CN" sz="20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C</a:t>
            </a:r>
            <a:r>
              <a:rPr lang="en-US" altLang="zh-CN" sz="20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heckstyle</a:t>
            </a:r>
            <a:endParaRPr lang="en-US" altLang="zh-CN" sz="20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Python</a:t>
            </a:r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：</a:t>
            </a:r>
            <a:r>
              <a:rPr lang="en-US" altLang="zh-CN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pep8</a:t>
            </a:r>
          </a:p>
        </p:txBody>
      </p:sp>
      <p:sp>
        <p:nvSpPr>
          <p:cNvPr id="46" name="矩形 45"/>
          <p:cNvSpPr/>
          <p:nvPr/>
        </p:nvSpPr>
        <p:spPr>
          <a:xfrm>
            <a:off x="5258224" y="4323452"/>
            <a:ext cx="5304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整个流程通过事先定义好的自动化脚本控制</a:t>
            </a:r>
            <a:endParaRPr lang="en-US" altLang="zh-CN" sz="20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38" grpId="0" animBg="1"/>
      <p:bldP spid="44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CI/CD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原理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2215" y="1453662"/>
            <a:ext cx="10550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20308" y="1453662"/>
            <a:ext cx="10550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8401" y="1453662"/>
            <a:ext cx="10550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745522" y="2657939"/>
            <a:ext cx="2004646" cy="77372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代码仓库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7" idx="1"/>
          </p:cNvCxnSpPr>
          <p:nvPr/>
        </p:nvCxnSpPr>
        <p:spPr>
          <a:xfrm>
            <a:off x="2719754" y="1981200"/>
            <a:ext cx="2028091" cy="67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7" idx="1"/>
          </p:cNvCxnSpPr>
          <p:nvPr/>
        </p:nvCxnSpPr>
        <p:spPr>
          <a:xfrm flipH="1">
            <a:off x="4747845" y="1981200"/>
            <a:ext cx="2" cy="67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7" idx="1"/>
          </p:cNvCxnSpPr>
          <p:nvPr/>
        </p:nvCxnSpPr>
        <p:spPr>
          <a:xfrm flipH="1">
            <a:off x="4747845" y="1981200"/>
            <a:ext cx="2028095" cy="67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865683" y="3847295"/>
            <a:ext cx="1764323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持续集成工具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21" idx="0"/>
          </p:cNvCxnSpPr>
          <p:nvPr/>
        </p:nvCxnSpPr>
        <p:spPr>
          <a:xfrm>
            <a:off x="4747845" y="3431662"/>
            <a:ext cx="0" cy="4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直接访问存储器 27"/>
          <p:cNvSpPr/>
          <p:nvPr/>
        </p:nvSpPr>
        <p:spPr>
          <a:xfrm>
            <a:off x="6413709" y="3839782"/>
            <a:ext cx="1944845" cy="617113"/>
          </a:xfrm>
          <a:prstGeom prst="flowChartMagneticDru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pipeline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1" idx="3"/>
            <a:endCxn id="28" idx="1"/>
          </p:cNvCxnSpPr>
          <p:nvPr/>
        </p:nvCxnSpPr>
        <p:spPr>
          <a:xfrm flipV="1">
            <a:off x="5630006" y="4148339"/>
            <a:ext cx="783703" cy="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0"/>
            <a:endCxn id="11" idx="2"/>
          </p:cNvCxnSpPr>
          <p:nvPr/>
        </p:nvCxnSpPr>
        <p:spPr>
          <a:xfrm flipH="1" flipV="1">
            <a:off x="6775940" y="1981200"/>
            <a:ext cx="610192" cy="185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138171" y="2508738"/>
            <a:ext cx="972422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反馈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805601" y="4864585"/>
            <a:ext cx="188448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部署到生产环境</a:t>
            </a:r>
            <a:endParaRPr lang="zh-CN" altLang="en-US" dirty="0"/>
          </a:p>
        </p:txBody>
      </p:sp>
      <p:sp>
        <p:nvSpPr>
          <p:cNvPr id="37" name="流程图: 直接访问存储器 36"/>
          <p:cNvSpPr/>
          <p:nvPr/>
        </p:nvSpPr>
        <p:spPr>
          <a:xfrm>
            <a:off x="6401705" y="4864585"/>
            <a:ext cx="1944845" cy="617113"/>
          </a:xfrm>
          <a:prstGeom prst="flowChartMagneticDru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805600" y="5881875"/>
            <a:ext cx="188448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部署到实际环境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21" idx="2"/>
            <a:endCxn id="36" idx="0"/>
          </p:cNvCxnSpPr>
          <p:nvPr/>
        </p:nvCxnSpPr>
        <p:spPr>
          <a:xfrm flipH="1">
            <a:off x="4747844" y="4456895"/>
            <a:ext cx="1" cy="40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2"/>
            <a:endCxn id="39" idx="0"/>
          </p:cNvCxnSpPr>
          <p:nvPr/>
        </p:nvCxnSpPr>
        <p:spPr>
          <a:xfrm flipH="1">
            <a:off x="4747843" y="5474185"/>
            <a:ext cx="1" cy="40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3"/>
            <a:endCxn id="37" idx="1"/>
          </p:cNvCxnSpPr>
          <p:nvPr/>
        </p:nvCxnSpPr>
        <p:spPr>
          <a:xfrm>
            <a:off x="5690086" y="5169385"/>
            <a:ext cx="711619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078153" y="4762662"/>
            <a:ext cx="1219200" cy="8134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人工测试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7" idx="4"/>
            <a:endCxn id="50" idx="2"/>
          </p:cNvCxnSpPr>
          <p:nvPr/>
        </p:nvCxnSpPr>
        <p:spPr>
          <a:xfrm flipV="1">
            <a:off x="8346550" y="5169385"/>
            <a:ext cx="731603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7" grpId="0" animBg="1"/>
      <p:bldP spid="21" grpId="0" animBg="1"/>
      <p:bldP spid="28" grpId="0" animBg="1"/>
      <p:bldP spid="33" grpId="0" animBg="1"/>
      <p:bldP spid="36" grpId="0" animBg="1"/>
      <p:bldP spid="37" grpId="0" animBg="1"/>
      <p:bldP spid="3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CI/CD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工具推荐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6377" y="2752518"/>
            <a:ext cx="2364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GitLab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 CI/CD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612FF03-39E9-4DE3-BB0B-A6DFDD05D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303" y="2349913"/>
            <a:ext cx="7779206" cy="1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容器虚拟化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08" y="2806439"/>
            <a:ext cx="3571429" cy="156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70359" y="2747388"/>
            <a:ext cx="5503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方便地让我们部署应用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方便地让我们拥有多台电脑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不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建议在实际项目中使用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6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消息中间件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9609" y="1787659"/>
            <a:ext cx="2364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解耦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29456" y="1058803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745667" y="3553482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718572" y="3561669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747435" y="3566628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761992" y="1053844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689610" y="1053844"/>
            <a:ext cx="1069840" cy="5876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18" idx="0"/>
          </p:cNvCxnSpPr>
          <p:nvPr/>
        </p:nvCxnSpPr>
        <p:spPr>
          <a:xfrm>
            <a:off x="5347884" y="1638968"/>
            <a:ext cx="1905608" cy="192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0"/>
            <a:endCxn id="21" idx="2"/>
          </p:cNvCxnSpPr>
          <p:nvPr/>
        </p:nvCxnSpPr>
        <p:spPr>
          <a:xfrm flipV="1">
            <a:off x="5282355" y="1641447"/>
            <a:ext cx="1942175" cy="19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  <a:endCxn id="21" idx="2"/>
          </p:cNvCxnSpPr>
          <p:nvPr/>
        </p:nvCxnSpPr>
        <p:spPr>
          <a:xfrm flipH="1" flipV="1">
            <a:off x="7224530" y="1641447"/>
            <a:ext cx="2056057" cy="19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18" idx="0"/>
          </p:cNvCxnSpPr>
          <p:nvPr/>
        </p:nvCxnSpPr>
        <p:spPr>
          <a:xfrm flipH="1">
            <a:off x="7253492" y="1641447"/>
            <a:ext cx="2043420" cy="192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648566" y="2229050"/>
            <a:ext cx="1182804" cy="621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cxnSp>
        <p:nvCxnSpPr>
          <p:cNvPr id="33" name="直接箭头连接符 32"/>
          <p:cNvCxnSpPr>
            <a:endCxn id="31" idx="0"/>
          </p:cNvCxnSpPr>
          <p:nvPr/>
        </p:nvCxnSpPr>
        <p:spPr>
          <a:xfrm>
            <a:off x="5464535" y="1666559"/>
            <a:ext cx="1775433" cy="56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31" idx="0"/>
          </p:cNvCxnSpPr>
          <p:nvPr/>
        </p:nvCxnSpPr>
        <p:spPr>
          <a:xfrm>
            <a:off x="7224530" y="1641447"/>
            <a:ext cx="15438" cy="5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2"/>
            <a:endCxn id="31" idx="0"/>
          </p:cNvCxnSpPr>
          <p:nvPr/>
        </p:nvCxnSpPr>
        <p:spPr>
          <a:xfrm flipH="1">
            <a:off x="7239968" y="1641447"/>
            <a:ext cx="2056944" cy="5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2"/>
            <a:endCxn id="19" idx="0"/>
          </p:cNvCxnSpPr>
          <p:nvPr/>
        </p:nvCxnSpPr>
        <p:spPr>
          <a:xfrm flipH="1">
            <a:off x="5282355" y="2850374"/>
            <a:ext cx="1957613" cy="7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2"/>
            <a:endCxn id="18" idx="0"/>
          </p:cNvCxnSpPr>
          <p:nvPr/>
        </p:nvCxnSpPr>
        <p:spPr>
          <a:xfrm>
            <a:off x="7239968" y="2850374"/>
            <a:ext cx="13524" cy="71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  <a:endCxn id="17" idx="0"/>
          </p:cNvCxnSpPr>
          <p:nvPr/>
        </p:nvCxnSpPr>
        <p:spPr>
          <a:xfrm>
            <a:off x="7239968" y="2850374"/>
            <a:ext cx="2040619" cy="70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409820" y="3332250"/>
            <a:ext cx="2364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削峰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6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常见消息中间件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377" y="1987992"/>
            <a:ext cx="23640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kafka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376" y="3145465"/>
            <a:ext cx="23640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RabbitMQ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376" y="4390895"/>
            <a:ext cx="23640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RocketMQ</a:t>
            </a:r>
            <a:endParaRPr lang="en-US" altLang="zh-CN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7303" y="2009884"/>
            <a:ext cx="489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吞吐量高，分布式，动态扩展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7301" y="3193169"/>
            <a:ext cx="502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社区活跃，功能完善，有原生态管理界面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7301" y="4421672"/>
            <a:ext cx="502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分布式，事务性，可靠性，高并发，双十一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2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682154" y="2712720"/>
            <a:ext cx="4794201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面试准备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16370" y="1081405"/>
            <a:ext cx="292100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快速上手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16370" y="2294890"/>
            <a:ext cx="321378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小有提高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16370" y="3512820"/>
            <a:ext cx="2921000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面试准备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开发岗的形势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895" y="1941100"/>
            <a:ext cx="40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今年是最好的一年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6895" y="3066571"/>
            <a:ext cx="40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7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月初到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9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月初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5569" y="1976051"/>
            <a:ext cx="49940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腾讯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头条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百</a:t>
            </a: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度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美</a:t>
            </a: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团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拼</a:t>
            </a: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多多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虎牙</a:t>
            </a:r>
            <a:endParaRPr lang="en-US" altLang="zh-CN" sz="24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dirty="0" smtClean="0">
                <a:sym typeface="FZHei-B01S" panose="02010601030101010101" pitchFamily="2" charset="-122"/>
              </a:rPr>
              <a:t>。。。</a:t>
            </a:r>
            <a:endParaRPr lang="en-US" altLang="zh-CN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6895" y="4192042"/>
            <a:ext cx="40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8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月份是招聘黄金期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Java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核心技术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030" name="Picture 6" descr=" æ·±å¥çè§£Javaèææºï¼JVMé«çº§ç¹æ§ä¸æä½³å®è·µï¼ç¬¬2ç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26" y="1717160"/>
            <a:ext cx="3534778" cy="35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 Javaå¹¶åç¼ç¨çèºæ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20" y="2036533"/>
            <a:ext cx="2948061" cy="29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数据库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底层原理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3074" name="Picture 2" descr=" é«æ§è½MySQLï¼ç¬¬3ç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71" y="2168768"/>
            <a:ext cx="2919047" cy="29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Redisè®¾è®¡ä¸å®ç°ï¼èµæ·±Redisææ¯ä¸å®¶æ°åï¼æ·±å¥äºè§£Redisææ¯åå¹çå¿è¯»ä¹ä½ãä»æºç è§åº¦è§£æRedisçæ¶æ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86" y="2168768"/>
            <a:ext cx="2801817" cy="2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提高编程能力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2050" name="Picture 2" descr=" åæOfferï¼åä¼é¢è¯å®ç²¾è®²å¸åç¼ç¨é¢ï¼ç¬¬2ç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2297723"/>
            <a:ext cx="2637692" cy="26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574631" y="3165232"/>
            <a:ext cx="144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+</a:t>
            </a:r>
            <a:endParaRPr lang="zh-CN" altLang="en-US" sz="5400" dirty="0"/>
          </a:p>
        </p:txBody>
      </p:sp>
      <p:sp>
        <p:nvSpPr>
          <p:cNvPr id="10" name="圆角矩形 9"/>
          <p:cNvSpPr/>
          <p:nvPr/>
        </p:nvSpPr>
        <p:spPr>
          <a:xfrm>
            <a:off x="6271846" y="3018692"/>
            <a:ext cx="2907323" cy="11957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Leetcode200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1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大数据，分布式，微服务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9609" y="1917804"/>
            <a:ext cx="767749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Dubbo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，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SpringCloud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Zookeeper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Hadoop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Kubernetes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639127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总结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7917" y="1787307"/>
            <a:ext cx="9891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找工作固然重要，但是能力 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&gt; 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目的性准备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不再考察某个知识点。场景题，理解题居多。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917" y="3131137"/>
            <a:ext cx="9891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脚踏实地，制定适合自己的学习路线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重点学习项目中使用的工具，或者将学习的工具使用到项目中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7917" y="4635099"/>
            <a:ext cx="9891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注重底层原理，不要停留在使用层面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使用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-&gt; 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原理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-&gt; 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源码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1"/>
            </p:custDataLst>
          </p:nvPr>
        </p:nvSpPr>
        <p:spPr>
          <a:xfrm>
            <a:off x="2013123" y="2778858"/>
            <a:ext cx="80451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Thanks</a:t>
            </a:r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434737"/>
            <a:ext cx="3901245" cy="12325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66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快速入门</a:t>
            </a:r>
            <a:endParaRPr kumimoji="0" lang="en-US" altLang="zh-CN" sz="6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584200"/>
            <a:ext cx="4918252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第一语言的选择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內容版面配置區 2"/>
          <p:cNvSpPr>
            <a:spLocks noGrp="1"/>
          </p:cNvSpPr>
          <p:nvPr/>
        </p:nvSpPr>
        <p:spPr>
          <a:xfrm>
            <a:off x="1332865" y="1508760"/>
            <a:ext cx="9382125" cy="480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Go</a:t>
            </a:r>
          </a:p>
          <a:p>
            <a:r>
              <a:rPr lang="en-US" altLang="zh-CN" dirty="0" smtClean="0"/>
              <a:t>C++</a:t>
            </a:r>
          </a:p>
          <a:p>
            <a:r>
              <a:rPr lang="en-US" altLang="zh-CN" dirty="0"/>
              <a:t>Python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4" y="584200"/>
            <a:ext cx="8946613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基础知识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6414242-C604-432D-AABF-9A1AA807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4" y="2597100"/>
            <a:ext cx="2210783" cy="31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FE78FDB-0C13-4DEC-B1E7-76DCA2E5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79" y="2597100"/>
            <a:ext cx="3044891" cy="30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961714" y="1516542"/>
            <a:ext cx="98916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数据结构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+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计算机网络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+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操作系统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+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计算机组成原理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r>
              <a:rPr lang="en-US" altLang="zh-CN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	</a:t>
            </a:r>
            <a:endParaRPr lang="en-US" altLang="zh-CN" sz="24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" name="Picture 2" descr=" 深入分析Java Web技术内幕（修订版）">
            <a:extLst>
              <a:ext uri="{FF2B5EF4-FFF2-40B4-BE49-F238E27FC236}">
                <a16:creationId xmlns:a16="http://schemas.microsoft.com/office/drawing/2014/main" id="{4523BA56-3052-4D47-B238-1176693A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52" y="2566955"/>
            <a:ext cx="2972588" cy="29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4" y="584200"/>
            <a:ext cx="8946613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常用数据库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1714" y="1516542"/>
            <a:ext cx="9891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Mysql+Redis</a:t>
            </a:r>
            <a:r>
              <a:rPr lang="en-US" altLang="zh-CN" sz="2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	</a:t>
            </a:r>
            <a:endParaRPr lang="en-US" altLang="zh-CN" sz="24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2" name="Picture 4" descr=" Redis实战">
            <a:extLst>
              <a:ext uri="{FF2B5EF4-FFF2-40B4-BE49-F238E27FC236}">
                <a16:creationId xmlns:a16="http://schemas.microsoft.com/office/drawing/2014/main" id="{1B8C95D0-1B8B-47CD-80CB-2333DA01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03" y="2326991"/>
            <a:ext cx="3596903" cy="35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SQLåºç¡æç¨ ç¬¬2ç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4" y="2325983"/>
            <a:ext cx="3495483" cy="34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4" y="584200"/>
            <a:ext cx="8946613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学习一些主流的框架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4701" y="1680825"/>
            <a:ext cx="9891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Spring Framework + 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SpringMVC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 + 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Mybatis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（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Hibernate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）</a:t>
            </a:r>
            <a:endParaRPr lang="en-US" altLang="zh-CN" sz="24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121" y="2723525"/>
            <a:ext cx="3857143" cy="106666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93178" y="4205825"/>
            <a:ext cx="9891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Document + Training</a:t>
            </a:r>
            <a:endParaRPr lang="en-US" altLang="zh-CN" sz="24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4" y="584200"/>
            <a:ext cx="8946613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几个推荐的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Demo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4701" y="1680825"/>
            <a:ext cx="9891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SpringBoot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 + 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Mysql</a:t>
            </a:r>
            <a:r>
              <a:rPr lang="en-US" altLang="zh-CN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 + 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Redis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整合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重点考虑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mysql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与</a:t>
            </a:r>
            <a:r>
              <a:rPr lang="en-US" altLang="zh-CN" sz="28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redis</a:t>
            </a:r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的一致性解决方案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3086" y="3631342"/>
            <a:ext cx="9891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基于以上框架，设计单点登录，角色区分，权限管理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  <a:p>
            <a:pPr lvl="0"/>
            <a:r>
              <a:rPr lang="zh-CN" altLang="en-US" sz="2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重点考虑：密码的生命周期，如何有效防止用户的非法操作</a:t>
            </a:r>
            <a:endParaRPr lang="en-US" altLang="zh-CN" sz="28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834320" y="2607212"/>
            <a:ext cx="4794972" cy="11288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小有提高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ebbbe18-5cc8-4541-834b-8ba335d329b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722</Words>
  <Application>Microsoft Office PowerPoint</Application>
  <PresentationFormat>宽屏</PresentationFormat>
  <Paragraphs>188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FZHei-B01S</vt:lpstr>
      <vt:lpstr>新細明體</vt:lpstr>
      <vt:lpstr>等线</vt:lpstr>
      <vt:lpstr>等线 Light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王诚</cp:lastModifiedBy>
  <cp:revision>161</cp:revision>
  <dcterms:created xsi:type="dcterms:W3CDTF">2018-09-05T05:55:00Z</dcterms:created>
  <dcterms:modified xsi:type="dcterms:W3CDTF">2019-10-15T09:11:21Z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