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tags/tag6.xml" ContentType="application/vnd.openxmlformats-officedocument.presentationml.tags+xml"/>
  <Override PartName="/ppt/notesSlides/notesSlide8.xml" ContentType="application/vnd.openxmlformats-officedocument.presentationml.notesSlide+xml"/>
  <Override PartName="/ppt/tags/tag7.xml" ContentType="application/vnd.openxmlformats-officedocument.presentationml.tags+xml"/>
  <Override PartName="/ppt/notesSlides/notesSlide9.xml" ContentType="application/vnd.openxmlformats-officedocument.presentationml.notesSlide+xml"/>
  <Override PartName="/ppt/tags/tag8.xml" ContentType="application/vnd.openxmlformats-officedocument.presentationml.tags+xml"/>
  <Override PartName="/ppt/notesSlides/notesSlide10.xml" ContentType="application/vnd.openxmlformats-officedocument.presentationml.notesSlide+xml"/>
  <Override PartName="/ppt/tags/tag9.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0.xml" ContentType="application/vnd.openxmlformats-officedocument.presentationml.tags+xml"/>
  <Override PartName="/ppt/notesSlides/notesSlide13.xml" ContentType="application/vnd.openxmlformats-officedocument.presentationml.notesSlide+xml"/>
  <Override PartName="/ppt/tags/tag11.xml" ContentType="application/vnd.openxmlformats-officedocument.presentationml.tags+xml"/>
  <Override PartName="/ppt/notesSlides/notesSlide14.xml" ContentType="application/vnd.openxmlformats-officedocument.presentationml.notesSlide+xml"/>
  <Override PartName="/ppt/tags/tag12.xml" ContentType="application/vnd.openxmlformats-officedocument.presentationml.tags+xml"/>
  <Override PartName="/ppt/notesSlides/notesSlide15.xml" ContentType="application/vnd.openxmlformats-officedocument.presentationml.notesSlide+xml"/>
  <Override PartName="/ppt/tags/tag13.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4.xml" ContentType="application/vnd.openxmlformats-officedocument.presentationml.tags+xml"/>
  <Override PartName="/ppt/notesSlides/notesSlide18.xml" ContentType="application/vnd.openxmlformats-officedocument.presentationml.notesSlide+xml"/>
  <Override PartName="/ppt/tags/tag15.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359" r:id="rId2"/>
    <p:sldId id="458" r:id="rId3"/>
    <p:sldId id="459" r:id="rId4"/>
    <p:sldId id="456" r:id="rId5"/>
    <p:sldId id="462" r:id="rId6"/>
    <p:sldId id="466" r:id="rId7"/>
    <p:sldId id="472" r:id="rId8"/>
    <p:sldId id="473" r:id="rId9"/>
    <p:sldId id="474" r:id="rId10"/>
    <p:sldId id="475" r:id="rId11"/>
    <p:sldId id="476" r:id="rId12"/>
    <p:sldId id="460" r:id="rId13"/>
    <p:sldId id="463" r:id="rId14"/>
    <p:sldId id="467" r:id="rId15"/>
    <p:sldId id="470" r:id="rId16"/>
    <p:sldId id="471" r:id="rId17"/>
    <p:sldId id="461" r:id="rId18"/>
    <p:sldId id="468" r:id="rId19"/>
    <p:sldId id="469" r:id="rId20"/>
    <p:sldId id="457" r:id="rId21"/>
  </p:sldIdLst>
  <p:sldSz cx="9144000" cy="5143500" type="screen16x9"/>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880" userDrawn="1">
          <p15:clr>
            <a:srgbClr val="A4A3A4"/>
          </p15:clr>
        </p15:guide>
        <p15:guide id="3" orient="horz" pos="1665"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9BAAF"/>
    <a:srgbClr val="006470"/>
    <a:srgbClr val="333333"/>
    <a:srgbClr val="D72925"/>
    <a:srgbClr val="A19078"/>
    <a:srgbClr val="404455"/>
    <a:srgbClr val="DCE0B8"/>
    <a:srgbClr val="EC8C8D"/>
    <a:srgbClr val="787912"/>
    <a:srgbClr val="F2C0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12" autoAdjust="0"/>
    <p:restoredTop sz="90196" autoAdjust="0"/>
  </p:normalViewPr>
  <p:slideViewPr>
    <p:cSldViewPr>
      <p:cViewPr varScale="1">
        <p:scale>
          <a:sx n="138" d="100"/>
          <a:sy n="138" d="100"/>
        </p:scale>
        <p:origin x="1050" y="138"/>
      </p:cViewPr>
      <p:guideLst>
        <p:guide pos="2880"/>
        <p:guide orient="horz" pos="166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86" d="100"/>
        <a:sy n="186" d="100"/>
      </p:scale>
      <p:origin x="0" y="0"/>
    </p:cViewPr>
  </p:sorterViewPr>
  <p:notesViewPr>
    <p:cSldViewPr>
      <p:cViewPr varScale="1">
        <p:scale>
          <a:sx n="86" d="100"/>
          <a:sy n="86" d="100"/>
        </p:scale>
        <p:origin x="-381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t>2019/4/17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t>‹#›</a:t>
            </a:fld>
            <a:endParaRPr lang="zh-CN" altLang="en-US"/>
          </a:p>
        </p:txBody>
      </p:sp>
    </p:spTree>
    <p:extLst>
      <p:ext uri="{BB962C8B-B14F-4D97-AF65-F5344CB8AC3E}">
        <p14:creationId xmlns:p14="http://schemas.microsoft.com/office/powerpoint/2010/main" val="22138443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t>2019/4/17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t>‹#›</a:t>
            </a:fld>
            <a:endParaRPr lang="zh-CN" altLang="en-US"/>
          </a:p>
        </p:txBody>
      </p:sp>
    </p:spTree>
    <p:extLst>
      <p:ext uri="{BB962C8B-B14F-4D97-AF65-F5344CB8AC3E}">
        <p14:creationId xmlns:p14="http://schemas.microsoft.com/office/powerpoint/2010/main" val="129930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a:t>
            </a:fld>
            <a:endParaRPr lang="zh-CN" altLang="en-US"/>
          </a:p>
        </p:txBody>
      </p:sp>
    </p:spTree>
    <p:extLst>
      <p:ext uri="{BB962C8B-B14F-4D97-AF65-F5344CB8AC3E}">
        <p14:creationId xmlns:p14="http://schemas.microsoft.com/office/powerpoint/2010/main" val="30102316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a:t>
            </a:fld>
            <a:endParaRPr lang="zh-CN" altLang="en-US"/>
          </a:p>
        </p:txBody>
      </p:sp>
    </p:spTree>
    <p:extLst>
      <p:ext uri="{BB962C8B-B14F-4D97-AF65-F5344CB8AC3E}">
        <p14:creationId xmlns:p14="http://schemas.microsoft.com/office/powerpoint/2010/main" val="20120640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a:t>
            </a:fld>
            <a:endParaRPr lang="zh-CN" altLang="en-US"/>
          </a:p>
        </p:txBody>
      </p:sp>
    </p:spTree>
    <p:extLst>
      <p:ext uri="{BB962C8B-B14F-4D97-AF65-F5344CB8AC3E}">
        <p14:creationId xmlns:p14="http://schemas.microsoft.com/office/powerpoint/2010/main" val="17988735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a:t>
            </a:fld>
            <a:endParaRPr lang="zh-CN" altLang="en-US"/>
          </a:p>
        </p:txBody>
      </p:sp>
    </p:spTree>
    <p:extLst>
      <p:ext uri="{BB962C8B-B14F-4D97-AF65-F5344CB8AC3E}">
        <p14:creationId xmlns:p14="http://schemas.microsoft.com/office/powerpoint/2010/main" val="20560872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a:t>
            </a:r>
            <a:r>
              <a:rPr lang="en-US" altLang="zh-CN" dirty="0" smtClean="0"/>
              <a:t>HTML</a:t>
            </a:r>
            <a:r>
              <a:rPr lang="zh-CN" altLang="en-US" dirty="0" smtClean="0"/>
              <a:t>代码写</a:t>
            </a:r>
            <a:r>
              <a:rPr lang="en-US" altLang="zh-CN" dirty="0" smtClean="0"/>
              <a:t>java</a:t>
            </a:r>
            <a:r>
              <a:rPr lang="zh-CN" altLang="en-US" dirty="0" smtClean="0"/>
              <a:t>代码的技术叫</a:t>
            </a:r>
            <a:r>
              <a:rPr lang="en-US" altLang="zh-CN" dirty="0" smtClean="0"/>
              <a:t>JSP</a:t>
            </a:r>
            <a:r>
              <a:rPr lang="zh-CN" altLang="en-US" dirty="0" smtClean="0"/>
              <a:t>，</a:t>
            </a:r>
            <a:r>
              <a:rPr lang="en-US" altLang="zh-CN" dirty="0" smtClean="0"/>
              <a:t>Java</a:t>
            </a:r>
            <a:r>
              <a:rPr lang="en-US" altLang="zh-CN" sz="1200" b="0" i="0" kern="1200" dirty="0" smtClean="0">
                <a:solidFill>
                  <a:schemeClr val="tx1"/>
                </a:solidFill>
                <a:effectLst/>
                <a:latin typeface="+mn-lt"/>
                <a:ea typeface="+mn-ea"/>
                <a:cs typeface="+mn-cs"/>
              </a:rPr>
              <a:t> Server Pages</a:t>
            </a:r>
            <a:r>
              <a:rPr lang="zh-CN" altLang="en-US" sz="1200" b="0" i="0" kern="1200" dirty="0" smtClean="0">
                <a:solidFill>
                  <a:schemeClr val="tx1"/>
                </a:solidFill>
                <a:effectLst/>
                <a:latin typeface="+mn-lt"/>
                <a:ea typeface="+mn-ea"/>
                <a:cs typeface="+mn-cs"/>
              </a:rPr>
              <a:t>，也就是</a:t>
            </a:r>
            <a:r>
              <a:rPr lang="en-US" altLang="zh-CN" sz="1200" b="0" i="0" kern="1200" dirty="0" smtClean="0">
                <a:solidFill>
                  <a:schemeClr val="tx1"/>
                </a:solidFill>
                <a:effectLst/>
                <a:latin typeface="+mn-lt"/>
                <a:ea typeface="+mn-ea"/>
                <a:cs typeface="+mn-cs"/>
              </a:rPr>
              <a:t>java</a:t>
            </a:r>
            <a:r>
              <a:rPr lang="zh-CN" altLang="en-US" sz="1200" b="0" i="0" u="none" strike="noStrike" kern="1200" dirty="0" smtClean="0">
                <a:solidFill>
                  <a:schemeClr val="tx1"/>
                </a:solidFill>
                <a:effectLst/>
                <a:latin typeface="+mn-lt"/>
                <a:ea typeface="+mn-ea"/>
                <a:cs typeface="+mn-cs"/>
              </a:rPr>
              <a:t>服务器</a:t>
            </a:r>
            <a:r>
              <a:rPr lang="zh-CN" altLang="en-US" sz="1200" b="0" i="0" kern="1200" dirty="0" smtClean="0">
                <a:solidFill>
                  <a:schemeClr val="tx1"/>
                </a:solidFill>
                <a:effectLst/>
                <a:latin typeface="+mn-lt"/>
                <a:ea typeface="+mn-ea"/>
                <a:cs typeface="+mn-cs"/>
              </a:rPr>
              <a:t>页面，</a:t>
            </a:r>
            <a:r>
              <a:rPr lang="en-US" altLang="zh-CN" sz="1200" b="0" i="0" kern="1200" dirty="0" err="1" smtClean="0">
                <a:solidFill>
                  <a:schemeClr val="tx1"/>
                </a:solidFill>
                <a:effectLst/>
                <a:latin typeface="+mn-lt"/>
                <a:ea typeface="+mn-ea"/>
                <a:cs typeface="+mn-cs"/>
              </a:rPr>
              <a:t>jsp</a:t>
            </a:r>
            <a:r>
              <a:rPr lang="zh-CN" altLang="en-US" sz="1200" b="0" i="0" kern="1200" dirty="0" smtClean="0">
                <a:solidFill>
                  <a:schemeClr val="tx1"/>
                </a:solidFill>
                <a:effectLst/>
                <a:latin typeface="+mn-lt"/>
                <a:ea typeface="+mn-ea"/>
                <a:cs typeface="+mn-cs"/>
              </a:rPr>
              <a:t>技术就是在网页</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文件中插入</a:t>
            </a:r>
            <a:r>
              <a:rPr lang="en-US" altLang="zh-CN" sz="1200" b="0" i="0" kern="1200" dirty="0" smtClean="0">
                <a:solidFill>
                  <a:schemeClr val="tx1"/>
                </a:solidFill>
                <a:effectLst/>
                <a:latin typeface="+mn-lt"/>
                <a:ea typeface="+mn-ea"/>
                <a:cs typeface="+mn-cs"/>
              </a:rPr>
              <a:t>Java</a:t>
            </a:r>
            <a:r>
              <a:rPr lang="zh-CN" altLang="en-US" sz="1200" b="0" i="0" kern="1200" dirty="0" smtClean="0">
                <a:solidFill>
                  <a:schemeClr val="tx1"/>
                </a:solidFill>
                <a:effectLst/>
                <a:latin typeface="+mn-lt"/>
                <a:ea typeface="+mn-ea"/>
                <a:cs typeface="+mn-cs"/>
              </a:rPr>
              <a:t>程序段，从而形成</a:t>
            </a:r>
            <a:r>
              <a:rPr lang="en-US" altLang="zh-CN" sz="1200" b="0" i="0" kern="1200" dirty="0" err="1" smtClean="0">
                <a:solidFill>
                  <a:schemeClr val="tx1"/>
                </a:solidFill>
                <a:effectLst/>
                <a:latin typeface="+mn-lt"/>
                <a:ea typeface="+mn-ea"/>
                <a:cs typeface="+mn-cs"/>
              </a:rPr>
              <a:t>jsp</a:t>
            </a:r>
            <a:r>
              <a:rPr lang="zh-CN" altLang="en-US" sz="1200" b="0" i="0" kern="1200" dirty="0" smtClean="0">
                <a:solidFill>
                  <a:schemeClr val="tx1"/>
                </a:solidFill>
                <a:effectLst/>
                <a:latin typeface="+mn-lt"/>
                <a:ea typeface="+mn-ea"/>
                <a:cs typeface="+mn-cs"/>
              </a:rPr>
              <a:t>文件，后缀名为</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jsp</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jsp</a:t>
            </a:r>
            <a:r>
              <a:rPr lang="zh-CN" altLang="en-US" sz="1200" b="0" i="0" kern="1200" dirty="0" smtClean="0">
                <a:solidFill>
                  <a:schemeClr val="tx1"/>
                </a:solidFill>
                <a:effectLst/>
                <a:latin typeface="+mn-lt"/>
                <a:ea typeface="+mn-ea"/>
                <a:cs typeface="+mn-cs"/>
              </a:rPr>
              <a:t>有一个好处就是用它开发的</a:t>
            </a:r>
            <a:r>
              <a:rPr lang="en-US" altLang="zh-CN" sz="1200" b="0" i="0" kern="1200" dirty="0" smtClean="0">
                <a:solidFill>
                  <a:schemeClr val="tx1"/>
                </a:solidFill>
                <a:effectLst/>
                <a:latin typeface="+mn-lt"/>
                <a:ea typeface="+mn-ea"/>
                <a:cs typeface="+mn-cs"/>
              </a:rPr>
              <a:t>web</a:t>
            </a:r>
            <a:r>
              <a:rPr lang="zh-CN" altLang="en-US" sz="1200" b="0" i="0" kern="1200" dirty="0" smtClean="0">
                <a:solidFill>
                  <a:schemeClr val="tx1"/>
                </a:solidFill>
                <a:effectLst/>
                <a:latin typeface="+mn-lt"/>
                <a:ea typeface="+mn-ea"/>
                <a:cs typeface="+mn-cs"/>
              </a:rPr>
              <a:t>应用是跨平台的，就是说它能在</a:t>
            </a:r>
            <a:r>
              <a:rPr lang="en-US" altLang="zh-CN" sz="1200" b="0" i="0" kern="1200" dirty="0" smtClean="0">
                <a:solidFill>
                  <a:schemeClr val="tx1"/>
                </a:solidFill>
                <a:effectLst/>
                <a:latin typeface="+mn-lt"/>
                <a:ea typeface="+mn-ea"/>
                <a:cs typeface="+mn-cs"/>
              </a:rPr>
              <a:t>Linux</a:t>
            </a:r>
            <a:r>
              <a:rPr lang="zh-CN" altLang="en-US" sz="1200" b="0" i="0" kern="1200" dirty="0" smtClean="0">
                <a:solidFill>
                  <a:schemeClr val="tx1"/>
                </a:solidFill>
                <a:effectLst/>
                <a:latin typeface="+mn-lt"/>
                <a:ea typeface="+mn-ea"/>
                <a:cs typeface="+mn-cs"/>
              </a:rPr>
              <a:t>系统下运行，也可以在其他系统下运行。</a:t>
            </a:r>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a:t>
            </a:fld>
            <a:endParaRPr lang="zh-CN" altLang="en-US"/>
          </a:p>
        </p:txBody>
      </p:sp>
    </p:spTree>
    <p:extLst>
      <p:ext uri="{BB962C8B-B14F-4D97-AF65-F5344CB8AC3E}">
        <p14:creationId xmlns:p14="http://schemas.microsoft.com/office/powerpoint/2010/main" val="30918837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后来，程序写得越来越多，我们发现在</a:t>
            </a:r>
            <a:r>
              <a:rPr lang="en-US" altLang="zh-CN" dirty="0" smtClean="0"/>
              <a:t>HTML</a:t>
            </a:r>
            <a:r>
              <a:rPr lang="zh-CN" altLang="en-US" dirty="0" smtClean="0"/>
              <a:t>中编写</a:t>
            </a:r>
            <a:r>
              <a:rPr lang="en-US" altLang="zh-CN" dirty="0" smtClean="0"/>
              <a:t>java</a:t>
            </a:r>
            <a:r>
              <a:rPr lang="zh-CN" altLang="en-US" dirty="0" smtClean="0"/>
              <a:t>代码来完成逻辑的方式存在很多问题：</a:t>
            </a:r>
            <a:r>
              <a:rPr lang="en-US" altLang="zh-CN" dirty="0" smtClean="0"/>
              <a:t>1</a:t>
            </a:r>
            <a:r>
              <a:rPr lang="zh-CN" altLang="en-US" dirty="0" smtClean="0"/>
              <a:t>、可读性差，在</a:t>
            </a:r>
            <a:r>
              <a:rPr lang="en-US" altLang="zh-CN" dirty="0" smtClean="0"/>
              <a:t>HTML</a:t>
            </a:r>
            <a:r>
              <a:rPr lang="zh-CN" altLang="en-US" dirty="0" smtClean="0"/>
              <a:t>页面中写</a:t>
            </a:r>
            <a:r>
              <a:rPr lang="en-US" altLang="zh-CN" dirty="0" smtClean="0"/>
              <a:t>java</a:t>
            </a:r>
            <a:r>
              <a:rPr lang="zh-CN" altLang="en-US" dirty="0" smtClean="0"/>
              <a:t>代码会让可读性变动很差，我们要找一段逻辑警察会无法定位；</a:t>
            </a:r>
            <a:r>
              <a:rPr lang="en-US" altLang="zh-CN" dirty="0" smtClean="0"/>
              <a:t>2</a:t>
            </a:r>
            <a:r>
              <a:rPr lang="zh-CN" altLang="en-US" dirty="0" smtClean="0"/>
              <a:t>、因为可读性差导致调试代码也变得非常困难</a:t>
            </a:r>
            <a:r>
              <a:rPr lang="zh-CN" altLang="en-US" sz="1200" dirty="0" smtClean="0">
                <a:solidFill>
                  <a:schemeClr val="tx1">
                    <a:lumMod val="75000"/>
                    <a:lumOff val="25000"/>
                  </a:schemeClr>
                </a:solidFill>
                <a:ea typeface="微软雅黑" panose="020B0503020204020204" pitchFamily="34" charset="-122"/>
              </a:rPr>
              <a:t>；</a:t>
            </a:r>
            <a:r>
              <a:rPr lang="en-US" altLang="zh-CN" sz="1200" dirty="0" smtClean="0">
                <a:solidFill>
                  <a:schemeClr val="tx1">
                    <a:lumMod val="75000"/>
                    <a:lumOff val="25000"/>
                  </a:schemeClr>
                </a:solidFill>
                <a:ea typeface="微软雅黑" panose="020B0503020204020204" pitchFamily="34" charset="-122"/>
              </a:rPr>
              <a:t>3</a:t>
            </a:r>
            <a:r>
              <a:rPr lang="zh-CN" altLang="en-US" sz="1200" dirty="0" smtClean="0">
                <a:solidFill>
                  <a:schemeClr val="tx1">
                    <a:lumMod val="75000"/>
                    <a:lumOff val="25000"/>
                  </a:schemeClr>
                </a:solidFill>
                <a:ea typeface="微软雅黑" panose="020B0503020204020204" pitchFamily="34" charset="-122"/>
              </a:rPr>
              <a:t>、需求一旦发生变化，我们就要改很多地方，同时也怕把不该改的地方改了，这就让工作变得很复杂。这个时候我们就希望有一个产品能把</a:t>
            </a:r>
            <a:r>
              <a:rPr lang="en-US" altLang="zh-CN" sz="1200" dirty="0" smtClean="0">
                <a:solidFill>
                  <a:schemeClr val="tx1">
                    <a:lumMod val="75000"/>
                    <a:lumOff val="25000"/>
                  </a:schemeClr>
                </a:solidFill>
                <a:ea typeface="微软雅黑" panose="020B0503020204020204" pitchFamily="34" charset="-122"/>
              </a:rPr>
              <a:t>HTML</a:t>
            </a:r>
            <a:r>
              <a:rPr lang="zh-CN" altLang="en-US" sz="1200" dirty="0" smtClean="0">
                <a:solidFill>
                  <a:schemeClr val="tx1">
                    <a:lumMod val="75000"/>
                    <a:lumOff val="25000"/>
                  </a:schemeClr>
                </a:solidFill>
                <a:ea typeface="微软雅黑" panose="020B0503020204020204" pitchFamily="34" charset="-122"/>
              </a:rPr>
              <a:t>页面的</a:t>
            </a:r>
            <a:r>
              <a:rPr lang="en-US" altLang="zh-CN" sz="1200" dirty="0" smtClean="0">
                <a:solidFill>
                  <a:schemeClr val="tx1">
                    <a:lumMod val="75000"/>
                    <a:lumOff val="25000"/>
                  </a:schemeClr>
                </a:solidFill>
                <a:ea typeface="微软雅黑" panose="020B0503020204020204" pitchFamily="34" charset="-122"/>
              </a:rPr>
              <a:t>java</a:t>
            </a:r>
            <a:r>
              <a:rPr lang="zh-CN" altLang="en-US" sz="1200" dirty="0" smtClean="0">
                <a:solidFill>
                  <a:schemeClr val="tx1">
                    <a:lumMod val="75000"/>
                    <a:lumOff val="25000"/>
                  </a:schemeClr>
                </a:solidFill>
                <a:ea typeface="微软雅黑" panose="020B0503020204020204" pitchFamily="34" charset="-122"/>
              </a:rPr>
              <a:t>代码抽取出来，于是</a:t>
            </a:r>
            <a:r>
              <a:rPr lang="zh-CN" altLang="en-US" dirty="0" smtClean="0"/>
              <a:t>就出现了</a:t>
            </a:r>
            <a:r>
              <a:rPr lang="en-US" altLang="zh-CN" dirty="0" smtClean="0"/>
              <a:t>servlet</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a:t>
            </a:fld>
            <a:endParaRPr lang="zh-CN" altLang="en-US"/>
          </a:p>
        </p:txBody>
      </p:sp>
    </p:spTree>
    <p:extLst>
      <p:ext uri="{BB962C8B-B14F-4D97-AF65-F5344CB8AC3E}">
        <p14:creationId xmlns:p14="http://schemas.microsoft.com/office/powerpoint/2010/main" val="6957485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简单来讲</a:t>
            </a:r>
            <a:r>
              <a:rPr lang="en-US" altLang="zh-CN" dirty="0" smtClean="0"/>
              <a:t>servlet</a:t>
            </a:r>
            <a:r>
              <a:rPr lang="zh-CN" altLang="en-US" dirty="0" smtClean="0"/>
              <a:t>就是用</a:t>
            </a:r>
            <a:r>
              <a:rPr lang="en-US" altLang="zh-CN" dirty="0" smtClean="0"/>
              <a:t>java</a:t>
            </a:r>
            <a:r>
              <a:rPr lang="zh-CN" altLang="en-US" dirty="0" smtClean="0"/>
              <a:t>语言实现的一个借口。于是</a:t>
            </a:r>
            <a:r>
              <a:rPr lang="en-US" altLang="zh-CN" dirty="0" smtClean="0"/>
              <a:t>java</a:t>
            </a:r>
            <a:r>
              <a:rPr lang="zh-CN" altLang="en-US" dirty="0" smtClean="0"/>
              <a:t>代码从</a:t>
            </a:r>
            <a:r>
              <a:rPr lang="en-US" altLang="zh-CN" dirty="0" err="1" smtClean="0"/>
              <a:t>jsp</a:t>
            </a:r>
            <a:r>
              <a:rPr lang="zh-CN" altLang="en-US" dirty="0" smtClean="0"/>
              <a:t>移动到了</a:t>
            </a:r>
            <a:r>
              <a:rPr lang="en-US" altLang="zh-CN" dirty="0" smtClean="0"/>
              <a:t>servlet</a:t>
            </a:r>
            <a:r>
              <a:rPr lang="zh-CN" altLang="en-US" dirty="0" smtClean="0"/>
              <a:t>中，这样做的好处是使整个流程看上去稍微清楚了一点。</a:t>
            </a:r>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a:t>
            </a:fld>
            <a:endParaRPr lang="zh-CN" altLang="en-US"/>
          </a:p>
        </p:txBody>
      </p:sp>
    </p:spTree>
    <p:extLst>
      <p:ext uri="{BB962C8B-B14F-4D97-AF65-F5344CB8AC3E}">
        <p14:creationId xmlns:p14="http://schemas.microsoft.com/office/powerpoint/2010/main" val="18201016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使用</a:t>
            </a:r>
            <a:r>
              <a:rPr lang="en-US" altLang="zh-CN" sz="1200" b="0" i="0" kern="1200" dirty="0" smtClean="0">
                <a:solidFill>
                  <a:schemeClr val="tx1"/>
                </a:solidFill>
                <a:effectLst/>
                <a:latin typeface="+mn-lt"/>
                <a:ea typeface="+mn-ea"/>
                <a:cs typeface="+mn-cs"/>
              </a:rPr>
              <a:t>java</a:t>
            </a:r>
            <a:r>
              <a:rPr lang="zh-CN" altLang="en-US" sz="1200" b="0" i="0" kern="1200" dirty="0" smtClean="0">
                <a:solidFill>
                  <a:schemeClr val="tx1"/>
                </a:solidFill>
                <a:effectLst/>
                <a:latin typeface="+mn-lt"/>
                <a:ea typeface="+mn-ea"/>
                <a:cs typeface="+mn-cs"/>
              </a:rPr>
              <a:t>类来实现模型，使用</a:t>
            </a:r>
            <a:r>
              <a:rPr lang="en-US" altLang="zh-CN" sz="1200" b="0" i="0" kern="1200" dirty="0" err="1" smtClean="0">
                <a:solidFill>
                  <a:schemeClr val="tx1"/>
                </a:solidFill>
                <a:effectLst/>
                <a:latin typeface="+mn-lt"/>
                <a:ea typeface="+mn-ea"/>
                <a:cs typeface="+mn-cs"/>
              </a:rPr>
              <a:t>jsp</a:t>
            </a:r>
            <a:r>
              <a:rPr lang="zh-CN" altLang="en-US" sz="1200" b="0" i="0" kern="1200" dirty="0" smtClean="0">
                <a:solidFill>
                  <a:schemeClr val="tx1"/>
                </a:solidFill>
                <a:effectLst/>
                <a:latin typeface="+mn-lt"/>
                <a:ea typeface="+mn-ea"/>
                <a:cs typeface="+mn-cs"/>
              </a:rPr>
              <a:t>来实现视图，使用</a:t>
            </a:r>
            <a:r>
              <a:rPr lang="en-US" altLang="zh-CN" sz="1200" b="0" i="0" kern="1200" dirty="0" smtClean="0">
                <a:solidFill>
                  <a:schemeClr val="tx1"/>
                </a:solidFill>
                <a:effectLst/>
                <a:latin typeface="+mn-lt"/>
                <a:ea typeface="+mn-ea"/>
                <a:cs typeface="+mn-cs"/>
              </a:rPr>
              <a:t>servlet</a:t>
            </a:r>
            <a:r>
              <a:rPr lang="zh-CN" altLang="en-US" sz="1200" b="0" i="0" kern="1200" dirty="0" smtClean="0">
                <a:solidFill>
                  <a:schemeClr val="tx1"/>
                </a:solidFill>
                <a:effectLst/>
                <a:latin typeface="+mn-lt"/>
                <a:ea typeface="+mn-ea"/>
                <a:cs typeface="+mn-cs"/>
              </a:rPr>
              <a:t>来实现控制器。</a:t>
            </a:r>
            <a:r>
              <a:rPr lang="zh-CN" altLang="en-US" dirty="0" smtClean="0"/>
              <a:t>这就是</a:t>
            </a:r>
            <a:r>
              <a:rPr lang="en-US" altLang="zh-CN" dirty="0" smtClean="0"/>
              <a:t>MVC</a:t>
            </a:r>
            <a:r>
              <a:rPr lang="zh-CN" altLang="en-US" dirty="0" smtClean="0"/>
              <a:t>框架的雏形。</a:t>
            </a:r>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a:t>
            </a:fld>
            <a:endParaRPr lang="zh-CN" altLang="en-US"/>
          </a:p>
        </p:txBody>
      </p:sp>
    </p:spTree>
    <p:extLst>
      <p:ext uri="{BB962C8B-B14F-4D97-AF65-F5344CB8AC3E}">
        <p14:creationId xmlns:p14="http://schemas.microsoft.com/office/powerpoint/2010/main" val="25677895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a:t>
            </a:fld>
            <a:endParaRPr lang="zh-CN" altLang="en-US"/>
          </a:p>
        </p:txBody>
      </p:sp>
    </p:spTree>
    <p:extLst>
      <p:ext uri="{BB962C8B-B14F-4D97-AF65-F5344CB8AC3E}">
        <p14:creationId xmlns:p14="http://schemas.microsoft.com/office/powerpoint/2010/main" val="15656927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、在</a:t>
            </a:r>
            <a:r>
              <a:rPr lang="en-US" altLang="zh-CN" dirty="0" smtClean="0"/>
              <a:t>MVC</a:t>
            </a:r>
            <a:r>
              <a:rPr lang="zh-CN" altLang="en-US" dirty="0" smtClean="0"/>
              <a:t>模式中，三个层各司其职，一旦哪一层需求发生变化，只需要修改相应层中的代码即可。</a:t>
            </a:r>
            <a:r>
              <a:rPr lang="en-US" altLang="zh-CN" dirty="0" smtClean="0"/>
              <a:t>2</a:t>
            </a:r>
            <a:r>
              <a:rPr lang="zh-CN" altLang="en-US" dirty="0" smtClean="0"/>
              <a:t>、三个层相互独立，在开发中能够更好的实现分工。</a:t>
            </a:r>
            <a:r>
              <a:rPr lang="en-US" altLang="zh-CN" dirty="0" smtClean="0"/>
              <a:t>3</a:t>
            </a:r>
            <a:r>
              <a:rPr lang="zh-CN" altLang="en-US" dirty="0" smtClean="0"/>
              <a:t>、就比如视图层能做成通用的操作界面。</a:t>
            </a:r>
            <a:endParaRPr lang="en-US" altLang="zh-CN" dirty="0" smtClean="0"/>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a:t>
            </a:fld>
            <a:endParaRPr lang="zh-CN" altLang="en-US"/>
          </a:p>
        </p:txBody>
      </p:sp>
    </p:spTree>
    <p:extLst>
      <p:ext uri="{BB962C8B-B14F-4D97-AF65-F5344CB8AC3E}">
        <p14:creationId xmlns:p14="http://schemas.microsoft.com/office/powerpoint/2010/main" val="9596594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1</a:t>
            </a:r>
            <a:r>
              <a:rPr lang="zh-CN" altLang="en-US" dirty="0" smtClean="0"/>
              <a:t>、模型、视图和控制器三者分离，会增加结构的复杂性，并可能产生过多的更新操作，降低运行效率。</a:t>
            </a:r>
            <a:r>
              <a:rPr lang="en-US" altLang="zh-CN" dirty="0" smtClean="0"/>
              <a:t>2</a:t>
            </a:r>
            <a:r>
              <a:rPr lang="zh-CN" altLang="en-US" dirty="0" smtClean="0"/>
              <a:t>、由于视图和控制器的联系紧密，这妨碍了他们的独立重用。</a:t>
            </a:r>
            <a:r>
              <a:rPr lang="en-US" altLang="zh-CN" dirty="0" smtClean="0"/>
              <a:t>3</a:t>
            </a:r>
            <a:r>
              <a:rPr lang="zh-CN" altLang="en-US" dirty="0" smtClean="0"/>
              <a:t>、视图可能需要多次调用才能获得足够的显示数据，而这将损害操作性能</a:t>
            </a:r>
          </a:p>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a:t>
            </a:fld>
            <a:endParaRPr lang="zh-CN" altLang="en-US"/>
          </a:p>
        </p:txBody>
      </p:sp>
    </p:spTree>
    <p:extLst>
      <p:ext uri="{BB962C8B-B14F-4D97-AF65-F5344CB8AC3E}">
        <p14:creationId xmlns:p14="http://schemas.microsoft.com/office/powerpoint/2010/main" val="4099283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a:t>
            </a:fld>
            <a:endParaRPr lang="zh-CN" altLang="en-US"/>
          </a:p>
        </p:txBody>
      </p:sp>
    </p:spTree>
    <p:extLst>
      <p:ext uri="{BB962C8B-B14F-4D97-AF65-F5344CB8AC3E}">
        <p14:creationId xmlns:p14="http://schemas.microsoft.com/office/powerpoint/2010/main" val="39637631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a:t>
            </a:fld>
            <a:endParaRPr lang="zh-CN" altLang="en-US"/>
          </a:p>
        </p:txBody>
      </p:sp>
    </p:spTree>
    <p:extLst>
      <p:ext uri="{BB962C8B-B14F-4D97-AF65-F5344CB8AC3E}">
        <p14:creationId xmlns:p14="http://schemas.microsoft.com/office/powerpoint/2010/main" val="5162222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a:t>
            </a:fld>
            <a:endParaRPr lang="zh-CN" altLang="en-US"/>
          </a:p>
        </p:txBody>
      </p:sp>
    </p:spTree>
    <p:extLst>
      <p:ext uri="{BB962C8B-B14F-4D97-AF65-F5344CB8AC3E}">
        <p14:creationId xmlns:p14="http://schemas.microsoft.com/office/powerpoint/2010/main" val="19538717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atinLnBrk="1"/>
            <a:r>
              <a:rPr lang="en-US" altLang="zh-CN" sz="1200" b="1" i="0" kern="1200" dirty="0" smtClean="0">
                <a:solidFill>
                  <a:schemeClr val="tx1"/>
                </a:solidFill>
                <a:effectLst/>
                <a:latin typeface="+mn-lt"/>
                <a:ea typeface="+mn-ea"/>
                <a:cs typeface="+mn-cs"/>
              </a:rPr>
              <a:t>Model</a:t>
            </a:r>
            <a:r>
              <a:rPr lang="zh-CN" altLang="en-US" sz="1200" b="1" i="0" kern="1200" dirty="0" smtClean="0">
                <a:solidFill>
                  <a:schemeClr val="tx1"/>
                </a:solidFill>
                <a:effectLst/>
                <a:latin typeface="+mn-lt"/>
                <a:ea typeface="+mn-ea"/>
                <a:cs typeface="+mn-cs"/>
              </a:rPr>
              <a:t>（模型）</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模型代表一个存取数据的对象。它也可以带有逻辑，在数据变化时更新控制器。</a:t>
            </a:r>
          </a:p>
          <a:p>
            <a:pPr latinLnBrk="1"/>
            <a:r>
              <a:rPr lang="en-US" altLang="zh-CN" sz="1200" b="1" i="0" kern="1200" dirty="0" smtClean="0">
                <a:solidFill>
                  <a:schemeClr val="tx1"/>
                </a:solidFill>
                <a:effectLst/>
                <a:latin typeface="+mn-lt"/>
                <a:ea typeface="+mn-ea"/>
                <a:cs typeface="+mn-cs"/>
              </a:rPr>
              <a:t>View</a:t>
            </a:r>
            <a:r>
              <a:rPr lang="zh-CN" altLang="en-US" sz="1200" b="1" i="0" kern="1200" dirty="0" smtClean="0">
                <a:solidFill>
                  <a:schemeClr val="tx1"/>
                </a:solidFill>
                <a:effectLst/>
                <a:latin typeface="+mn-lt"/>
                <a:ea typeface="+mn-ea"/>
                <a:cs typeface="+mn-cs"/>
              </a:rPr>
              <a:t>（视图）</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视图代表模型包含的数据的可视化。</a:t>
            </a:r>
          </a:p>
          <a:p>
            <a:pPr latinLnBrk="1"/>
            <a:r>
              <a:rPr lang="en-US" altLang="zh-CN" sz="1200" b="1" i="0" kern="1200" dirty="0" smtClean="0">
                <a:solidFill>
                  <a:schemeClr val="tx1"/>
                </a:solidFill>
                <a:effectLst/>
                <a:latin typeface="+mn-lt"/>
                <a:ea typeface="+mn-ea"/>
                <a:cs typeface="+mn-cs"/>
              </a:rPr>
              <a:t>Controller</a:t>
            </a:r>
            <a:r>
              <a:rPr lang="zh-CN" altLang="en-US" sz="1200" b="1" i="0" kern="1200" dirty="0" smtClean="0">
                <a:solidFill>
                  <a:schemeClr val="tx1"/>
                </a:solidFill>
                <a:effectLst/>
                <a:latin typeface="+mn-lt"/>
                <a:ea typeface="+mn-ea"/>
                <a:cs typeface="+mn-cs"/>
              </a:rPr>
              <a:t>（控制器）</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控制器作用于模型和视图上。它控制数据流向模型对象，并在数据变化时更新视图。它使视图与模型分离开。</a:t>
            </a:r>
          </a:p>
          <a:p>
            <a:endParaRPr lang="zh-CN" altLang="en-US" sz="1200"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4</a:t>
            </a:fld>
            <a:endParaRPr lang="zh-CN" altLang="en-US"/>
          </a:p>
        </p:txBody>
      </p:sp>
    </p:spTree>
    <p:extLst>
      <p:ext uri="{BB962C8B-B14F-4D97-AF65-F5344CB8AC3E}">
        <p14:creationId xmlns:p14="http://schemas.microsoft.com/office/powerpoint/2010/main" val="33380308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5</a:t>
            </a:fld>
            <a:endParaRPr lang="zh-CN" altLang="en-US"/>
          </a:p>
        </p:txBody>
      </p:sp>
    </p:spTree>
    <p:extLst>
      <p:ext uri="{BB962C8B-B14F-4D97-AF65-F5344CB8AC3E}">
        <p14:creationId xmlns:p14="http://schemas.microsoft.com/office/powerpoint/2010/main" val="1980785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视图是用户能看到并与之交互的界面，视图主要是由</a:t>
            </a:r>
            <a:r>
              <a:rPr lang="en-US" altLang="zh-CN" dirty="0" smtClean="0"/>
              <a:t>HTML</a:t>
            </a:r>
            <a:r>
              <a:rPr lang="zh-CN" altLang="en-US" dirty="0" smtClean="0"/>
              <a:t>语言编写成的界面，视图里是没有处理操作的，它只是一种输出数据并能让用户进行操作的界面</a:t>
            </a:r>
            <a:endParaRPr lang="en-US" altLang="zh-CN" dirty="0" smtClean="0"/>
          </a:p>
          <a:p>
            <a:r>
              <a:rPr lang="zh-CN" altLang="en-US" sz="1200" b="0" i="0" kern="1200" dirty="0" smtClean="0">
                <a:solidFill>
                  <a:schemeClr val="tx1"/>
                </a:solidFill>
                <a:effectLst/>
                <a:latin typeface="+mn-lt"/>
                <a:ea typeface="+mn-ea"/>
                <a:cs typeface="+mn-cs"/>
              </a:rPr>
              <a:t>模型</a:t>
            </a:r>
            <a:r>
              <a:rPr lang="zh-CN" altLang="en-US" sz="1200" b="0" i="0" kern="1200" dirty="0" smtClean="0">
                <a:solidFill>
                  <a:schemeClr val="tx1"/>
                </a:solidFill>
                <a:effectLst/>
                <a:latin typeface="+mn-lt"/>
                <a:ea typeface="+mn-ea"/>
                <a:cs typeface="+mn-cs"/>
              </a:rPr>
              <a:t>主要是用来</a:t>
            </a:r>
            <a:r>
              <a:rPr lang="zh-CN" altLang="en-US" sz="1200" b="0" i="0" kern="1200" dirty="0" smtClean="0">
                <a:solidFill>
                  <a:schemeClr val="tx1"/>
                </a:solidFill>
                <a:effectLst/>
                <a:latin typeface="+mn-lt"/>
                <a:ea typeface="+mn-ea"/>
                <a:cs typeface="+mn-cs"/>
              </a:rPr>
              <a:t>处理数据逻辑的，被模型返回的数据是中立的，就是说模型与数据格式无关，这样一个模型能为多个视图提供数据，这样就减少了</a:t>
            </a:r>
            <a:r>
              <a:rPr lang="zh-CN" altLang="en-US" sz="1200" b="0" i="0" kern="1200" dirty="0" smtClean="0">
                <a:solidFill>
                  <a:schemeClr val="tx1"/>
                </a:solidFill>
                <a:effectLst/>
                <a:latin typeface="+mn-lt"/>
                <a:ea typeface="+mn-ea"/>
                <a:cs typeface="+mn-cs"/>
              </a:rPr>
              <a:t>模型代码的</a:t>
            </a:r>
            <a:r>
              <a:rPr lang="zh-CN" altLang="en-US" sz="1200" b="0" i="0" kern="1200" dirty="0" smtClean="0">
                <a:solidFill>
                  <a:schemeClr val="tx1"/>
                </a:solidFill>
                <a:effectLst/>
                <a:latin typeface="+mn-lt"/>
                <a:ea typeface="+mn-ea"/>
                <a:cs typeface="+mn-cs"/>
              </a:rPr>
              <a:t>重复性</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控制器的主要作用是接受用户的输入并调用模型和视图去完成用户的需求</a:t>
            </a:r>
            <a:r>
              <a:rPr lang="zh-CN" altLang="en-US" sz="1200" b="0" i="0" kern="1200" dirty="0" smtClean="0">
                <a:solidFill>
                  <a:schemeClr val="tx1"/>
                </a:solidFill>
                <a:effectLst/>
                <a:latin typeface="+mn-lt"/>
                <a:ea typeface="+mn-ea"/>
                <a:cs typeface="+mn-cs"/>
              </a:rPr>
              <a:t>，控制器本身</a:t>
            </a:r>
            <a:r>
              <a:rPr lang="zh-CN" altLang="en-US" sz="1200" b="0" i="0" kern="1200" dirty="0" smtClean="0">
                <a:solidFill>
                  <a:schemeClr val="tx1"/>
                </a:solidFill>
                <a:effectLst/>
                <a:latin typeface="+mn-lt"/>
                <a:ea typeface="+mn-ea"/>
                <a:cs typeface="+mn-cs"/>
              </a:rPr>
              <a:t>不输出任何东西，也不做任何处理的，它只是接收请求并决定调用哪个模型部件去处理请求，然后确定哪个视图来显示返回的数据</a:t>
            </a:r>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6</a:t>
            </a:fld>
            <a:endParaRPr lang="zh-CN" altLang="en-US"/>
          </a:p>
        </p:txBody>
      </p:sp>
    </p:spTree>
    <p:extLst>
      <p:ext uri="{BB962C8B-B14F-4D97-AF65-F5344CB8AC3E}">
        <p14:creationId xmlns:p14="http://schemas.microsoft.com/office/powerpoint/2010/main" val="30062598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extLst>
      <p:ext uri="{BB962C8B-B14F-4D97-AF65-F5344CB8AC3E}">
        <p14:creationId xmlns:p14="http://schemas.microsoft.com/office/powerpoint/2010/main" val="14534508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8</a:t>
            </a:fld>
            <a:endParaRPr lang="zh-CN" altLang="en-US"/>
          </a:p>
        </p:txBody>
      </p:sp>
    </p:spTree>
    <p:extLst>
      <p:ext uri="{BB962C8B-B14F-4D97-AF65-F5344CB8AC3E}">
        <p14:creationId xmlns:p14="http://schemas.microsoft.com/office/powerpoint/2010/main" val="35443401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9</a:t>
            </a:fld>
            <a:endParaRPr lang="zh-CN" altLang="en-US"/>
          </a:p>
        </p:txBody>
      </p:sp>
    </p:spTree>
    <p:extLst>
      <p:ext uri="{BB962C8B-B14F-4D97-AF65-F5344CB8AC3E}">
        <p14:creationId xmlns:p14="http://schemas.microsoft.com/office/powerpoint/2010/main" val="16253016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983114887"/>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5121283"/>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2019/4/17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2019/4/17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userDrawn="1"/>
        </p:nvSpPr>
        <p:spPr>
          <a:xfrm>
            <a:off x="7164288" y="4803998"/>
            <a:ext cx="775136" cy="246221"/>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r>
              <a:rPr lang="en-US" altLang="zh-CN" sz="100" dirty="0" smtClean="0">
                <a:solidFill>
                  <a:prstClr val="white"/>
                </a:solidFill>
                <a:latin typeface="Calibri"/>
                <a:ea typeface="宋体"/>
              </a:rPr>
              <a:t>      </a:t>
            </a:r>
            <a:endParaRPr lang="en-US" altLang="zh-CN" sz="100" dirty="0">
              <a:solidFill>
                <a:prstClr val="white"/>
              </a:solidFill>
              <a:latin typeface="Calibri"/>
              <a:ea typeface="宋体"/>
            </a:endParaRPr>
          </a:p>
          <a:p>
            <a:r>
              <a:rPr lang="zh-CN" altLang="en-US" sz="100" dirty="0" smtClean="0">
                <a:solidFill>
                  <a:prstClr val="white"/>
                </a:solidFill>
                <a:latin typeface="Calibri"/>
                <a:ea typeface="宋体"/>
              </a:rPr>
              <a:t>字体下载：</a:t>
            </a:r>
            <a:r>
              <a:rPr lang="en-US" altLang="zh-CN" sz="100" dirty="0" smtClean="0">
                <a:solidFill>
                  <a:prstClr val="white"/>
                </a:solidFill>
                <a:latin typeface="Calibri"/>
                <a:ea typeface="宋体"/>
              </a:rPr>
              <a:t>www.1ppt.com/ziti/</a:t>
            </a:r>
            <a:endParaRPr lang="en-US" altLang="zh-CN" sz="100" dirty="0">
              <a:solidFill>
                <a:prstClr val="white"/>
              </a:solidFill>
              <a:latin typeface="Calibri"/>
              <a:ea typeface="宋体"/>
            </a:endParaRP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p14="http://schemas.microsoft.com/office/powerpoint/2010/main" val="555672119"/>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2019/4/17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2019/4/17</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
        <p:nvSpPr>
          <p:cNvPr id="7" name="矩形 6">
            <a:extLst>
              <a:ext uri="{FF2B5EF4-FFF2-40B4-BE49-F238E27FC236}">
                <a16:creationId xmlns="" xmlns:a16="http://schemas.microsoft.com/office/drawing/2014/main" id="{641D2DFD-55B4-4A44-923E-893F52B2E549}"/>
              </a:ext>
            </a:extLst>
          </p:cNvPr>
          <p:cNvSpPr/>
          <p:nvPr userDrawn="1"/>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50" r:id="rId1"/>
    <p:sldLayoutId id="2147483660" r:id="rId2"/>
    <p:sldLayoutId id="2147483661" r:id="rId3"/>
    <p:sldLayoutId id="2147483654" r:id="rId4"/>
    <p:sldLayoutId id="2147483662" r:id="rId5"/>
    <p:sldLayoutId id="2147483655" r:id="rId6"/>
  </p:sldLayoutIdLst>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hemeOverride" Target="../theme/themeOverride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8.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9.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10.xml"/><Relationship Id="rId4" Type="http://schemas.openxmlformats.org/officeDocument/2006/relationships/image" Target="../media/image9.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13.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1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tags" Target="../tags/tag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4.xml"/><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5.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6.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7.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4"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6" name="TextBox 84">
            <a:extLst>
              <a:ext uri="{FF2B5EF4-FFF2-40B4-BE49-F238E27FC236}">
                <a16:creationId xmlns="" xmlns:a16="http://schemas.microsoft.com/office/drawing/2014/main" id="{BF1B829B-74AE-4113-86F7-8034BEB202E0}"/>
              </a:ext>
            </a:extLst>
          </p:cNvPr>
          <p:cNvSpPr txBox="1"/>
          <p:nvPr/>
        </p:nvSpPr>
        <p:spPr>
          <a:xfrm>
            <a:off x="5724128" y="2727454"/>
            <a:ext cx="1800200" cy="830997"/>
          </a:xfrm>
          <a:prstGeom prst="rect">
            <a:avLst/>
          </a:prstGeom>
          <a:noFill/>
        </p:spPr>
        <p:txBody>
          <a:bodyPr wrap="square" rtlCol="0">
            <a:spAutoFit/>
          </a:bodyPr>
          <a:lstStyle/>
          <a:p>
            <a:r>
              <a:rPr lang="zh-CN" altLang="en-US" sz="2400" b="1" dirty="0" smtClean="0">
                <a:solidFill>
                  <a:schemeClr val="tx1">
                    <a:lumMod val="65000"/>
                    <a:lumOff val="35000"/>
                  </a:schemeClr>
                </a:solidFill>
                <a:cs typeface="+mn-ea"/>
                <a:sym typeface="+mn-lt"/>
              </a:rPr>
              <a:t>李蓥正</a:t>
            </a:r>
            <a:r>
              <a:rPr lang="en-US" altLang="zh-CN" sz="2400" b="1" dirty="0" smtClean="0">
                <a:solidFill>
                  <a:schemeClr val="tx1">
                    <a:lumMod val="65000"/>
                    <a:lumOff val="35000"/>
                  </a:schemeClr>
                </a:solidFill>
                <a:cs typeface="+mn-ea"/>
                <a:sym typeface="+mn-lt"/>
              </a:rPr>
              <a:t>2019.4.18</a:t>
            </a:r>
            <a:endParaRPr lang="zh-CN" altLang="en-US" sz="2400" b="1" dirty="0">
              <a:solidFill>
                <a:schemeClr val="tx1">
                  <a:lumMod val="65000"/>
                  <a:lumOff val="35000"/>
                </a:schemeClr>
              </a:solidFill>
              <a:cs typeface="+mn-ea"/>
              <a:sym typeface="+mn-lt"/>
            </a:endParaRPr>
          </a:p>
        </p:txBody>
      </p:sp>
      <p:sp>
        <p:nvSpPr>
          <p:cNvPr id="26" name="Freeform 52">
            <a:extLst>
              <a:ext uri="{FF2B5EF4-FFF2-40B4-BE49-F238E27FC236}">
                <a16:creationId xmlns="" xmlns:a16="http://schemas.microsoft.com/office/drawing/2014/main" id="{5AE7BFE4-B078-4EA6-81A0-FA79891DFECF}"/>
              </a:ext>
            </a:extLst>
          </p:cNvPr>
          <p:cNvSpPr>
            <a:spLocks/>
          </p:cNvSpPr>
          <p:nvPr/>
        </p:nvSpPr>
        <p:spPr bwMode="auto">
          <a:xfrm>
            <a:off x="624136" y="1270347"/>
            <a:ext cx="1646238" cy="1646238"/>
          </a:xfrm>
          <a:custGeom>
            <a:avLst/>
            <a:gdLst>
              <a:gd name="T0" fmla="*/ 1037 w 1037"/>
              <a:gd name="T1" fmla="*/ 519 h 1037"/>
              <a:gd name="T2" fmla="*/ 518 w 1037"/>
              <a:gd name="T3" fmla="*/ 1037 h 1037"/>
              <a:gd name="T4" fmla="*/ 0 w 1037"/>
              <a:gd name="T5" fmla="*/ 519 h 1037"/>
              <a:gd name="T6" fmla="*/ 518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8" y="1037"/>
                </a:lnTo>
                <a:lnTo>
                  <a:pt x="0" y="519"/>
                </a:lnTo>
                <a:lnTo>
                  <a:pt x="518" y="0"/>
                </a:lnTo>
                <a:lnTo>
                  <a:pt x="1037" y="519"/>
                </a:lnTo>
                <a:close/>
              </a:path>
            </a:pathLst>
          </a:custGeom>
          <a:solidFill>
            <a:srgbClr val="0064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53">
            <a:extLst>
              <a:ext uri="{FF2B5EF4-FFF2-40B4-BE49-F238E27FC236}">
                <a16:creationId xmlns="" xmlns:a16="http://schemas.microsoft.com/office/drawing/2014/main" id="{495E2E58-4349-4F31-8576-B59B1C28815D}"/>
              </a:ext>
            </a:extLst>
          </p:cNvPr>
          <p:cNvSpPr>
            <a:spLocks/>
          </p:cNvSpPr>
          <p:nvPr/>
        </p:nvSpPr>
        <p:spPr bwMode="auto">
          <a:xfrm>
            <a:off x="624136" y="1270347"/>
            <a:ext cx="1646238" cy="1646238"/>
          </a:xfrm>
          <a:custGeom>
            <a:avLst/>
            <a:gdLst>
              <a:gd name="T0" fmla="*/ 1037 w 1037"/>
              <a:gd name="T1" fmla="*/ 519 h 1037"/>
              <a:gd name="T2" fmla="*/ 518 w 1037"/>
              <a:gd name="T3" fmla="*/ 1037 h 1037"/>
              <a:gd name="T4" fmla="*/ 0 w 1037"/>
              <a:gd name="T5" fmla="*/ 519 h 1037"/>
              <a:gd name="T6" fmla="*/ 518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8" y="1037"/>
                </a:lnTo>
                <a:lnTo>
                  <a:pt x="0" y="519"/>
                </a:lnTo>
                <a:lnTo>
                  <a:pt x="518" y="0"/>
                </a:lnTo>
                <a:lnTo>
                  <a:pt x="1037" y="51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54">
            <a:extLst>
              <a:ext uri="{FF2B5EF4-FFF2-40B4-BE49-F238E27FC236}">
                <a16:creationId xmlns="" xmlns:a16="http://schemas.microsoft.com/office/drawing/2014/main" id="{29B2B49A-3D85-4C5F-80DA-3335E282D4E0}"/>
              </a:ext>
            </a:extLst>
          </p:cNvPr>
          <p:cNvSpPr>
            <a:spLocks/>
          </p:cNvSpPr>
          <p:nvPr/>
        </p:nvSpPr>
        <p:spPr bwMode="auto">
          <a:xfrm>
            <a:off x="1446461" y="446435"/>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55">
            <a:extLst>
              <a:ext uri="{FF2B5EF4-FFF2-40B4-BE49-F238E27FC236}">
                <a16:creationId xmlns="" xmlns:a16="http://schemas.microsoft.com/office/drawing/2014/main" id="{D11DEE1C-8D6B-4971-B803-7ADEBB1D807D}"/>
              </a:ext>
            </a:extLst>
          </p:cNvPr>
          <p:cNvSpPr>
            <a:spLocks/>
          </p:cNvSpPr>
          <p:nvPr/>
        </p:nvSpPr>
        <p:spPr bwMode="auto">
          <a:xfrm>
            <a:off x="1446461" y="446435"/>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56">
            <a:extLst>
              <a:ext uri="{FF2B5EF4-FFF2-40B4-BE49-F238E27FC236}">
                <a16:creationId xmlns="" xmlns:a16="http://schemas.microsoft.com/office/drawing/2014/main" id="{67BEB93D-5051-4E32-88CC-DB904F4CA0BB}"/>
              </a:ext>
            </a:extLst>
          </p:cNvPr>
          <p:cNvSpPr>
            <a:spLocks/>
          </p:cNvSpPr>
          <p:nvPr/>
        </p:nvSpPr>
        <p:spPr bwMode="auto">
          <a:xfrm>
            <a:off x="492374" y="516285"/>
            <a:ext cx="962025" cy="962025"/>
          </a:xfrm>
          <a:custGeom>
            <a:avLst/>
            <a:gdLst>
              <a:gd name="T0" fmla="*/ 606 w 606"/>
              <a:gd name="T1" fmla="*/ 303 h 606"/>
              <a:gd name="T2" fmla="*/ 303 w 606"/>
              <a:gd name="T3" fmla="*/ 606 h 606"/>
              <a:gd name="T4" fmla="*/ 0 w 606"/>
              <a:gd name="T5" fmla="*/ 303 h 606"/>
              <a:gd name="T6" fmla="*/ 303 w 606"/>
              <a:gd name="T7" fmla="*/ 0 h 606"/>
              <a:gd name="T8" fmla="*/ 606 w 606"/>
              <a:gd name="T9" fmla="*/ 303 h 606"/>
            </a:gdLst>
            <a:ahLst/>
            <a:cxnLst>
              <a:cxn ang="0">
                <a:pos x="T0" y="T1"/>
              </a:cxn>
              <a:cxn ang="0">
                <a:pos x="T2" y="T3"/>
              </a:cxn>
              <a:cxn ang="0">
                <a:pos x="T4" y="T5"/>
              </a:cxn>
              <a:cxn ang="0">
                <a:pos x="T6" y="T7"/>
              </a:cxn>
              <a:cxn ang="0">
                <a:pos x="T8" y="T9"/>
              </a:cxn>
            </a:cxnLst>
            <a:rect l="0" t="0" r="r" b="b"/>
            <a:pathLst>
              <a:path w="606" h="606">
                <a:moveTo>
                  <a:pt x="606" y="303"/>
                </a:moveTo>
                <a:lnTo>
                  <a:pt x="303" y="606"/>
                </a:lnTo>
                <a:lnTo>
                  <a:pt x="0" y="303"/>
                </a:lnTo>
                <a:lnTo>
                  <a:pt x="303" y="0"/>
                </a:lnTo>
                <a:lnTo>
                  <a:pt x="606" y="303"/>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57">
            <a:extLst>
              <a:ext uri="{FF2B5EF4-FFF2-40B4-BE49-F238E27FC236}">
                <a16:creationId xmlns="" xmlns:a16="http://schemas.microsoft.com/office/drawing/2014/main" id="{9F7DC038-F611-4FB2-BA86-BC1EF178F3A1}"/>
              </a:ext>
            </a:extLst>
          </p:cNvPr>
          <p:cNvSpPr>
            <a:spLocks/>
          </p:cNvSpPr>
          <p:nvPr/>
        </p:nvSpPr>
        <p:spPr bwMode="auto">
          <a:xfrm>
            <a:off x="492374" y="516285"/>
            <a:ext cx="962025" cy="962025"/>
          </a:xfrm>
          <a:custGeom>
            <a:avLst/>
            <a:gdLst>
              <a:gd name="T0" fmla="*/ 606 w 606"/>
              <a:gd name="T1" fmla="*/ 303 h 606"/>
              <a:gd name="T2" fmla="*/ 303 w 606"/>
              <a:gd name="T3" fmla="*/ 606 h 606"/>
              <a:gd name="T4" fmla="*/ 0 w 606"/>
              <a:gd name="T5" fmla="*/ 303 h 606"/>
              <a:gd name="T6" fmla="*/ 303 w 606"/>
              <a:gd name="T7" fmla="*/ 0 h 606"/>
              <a:gd name="T8" fmla="*/ 606 w 606"/>
              <a:gd name="T9" fmla="*/ 303 h 606"/>
            </a:gdLst>
            <a:ahLst/>
            <a:cxnLst>
              <a:cxn ang="0">
                <a:pos x="T0" y="T1"/>
              </a:cxn>
              <a:cxn ang="0">
                <a:pos x="T2" y="T3"/>
              </a:cxn>
              <a:cxn ang="0">
                <a:pos x="T4" y="T5"/>
              </a:cxn>
              <a:cxn ang="0">
                <a:pos x="T6" y="T7"/>
              </a:cxn>
              <a:cxn ang="0">
                <a:pos x="T8" y="T9"/>
              </a:cxn>
            </a:cxnLst>
            <a:rect l="0" t="0" r="r" b="b"/>
            <a:pathLst>
              <a:path w="606" h="606">
                <a:moveTo>
                  <a:pt x="606" y="303"/>
                </a:moveTo>
                <a:lnTo>
                  <a:pt x="303" y="606"/>
                </a:lnTo>
                <a:lnTo>
                  <a:pt x="0" y="303"/>
                </a:lnTo>
                <a:lnTo>
                  <a:pt x="303" y="0"/>
                </a:lnTo>
                <a:lnTo>
                  <a:pt x="606" y="30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58">
            <a:extLst>
              <a:ext uri="{FF2B5EF4-FFF2-40B4-BE49-F238E27FC236}">
                <a16:creationId xmlns="" xmlns:a16="http://schemas.microsoft.com/office/drawing/2014/main" id="{597C21FE-D10D-4740-99B7-A97FF217ABDF}"/>
              </a:ext>
            </a:extLst>
          </p:cNvPr>
          <p:cNvSpPr>
            <a:spLocks/>
          </p:cNvSpPr>
          <p:nvPr/>
        </p:nvSpPr>
        <p:spPr bwMode="auto">
          <a:xfrm>
            <a:off x="1446461" y="2094260"/>
            <a:ext cx="1646238" cy="1644650"/>
          </a:xfrm>
          <a:custGeom>
            <a:avLst/>
            <a:gdLst>
              <a:gd name="T0" fmla="*/ 1037 w 1037"/>
              <a:gd name="T1" fmla="*/ 518 h 1036"/>
              <a:gd name="T2" fmla="*/ 519 w 1037"/>
              <a:gd name="T3" fmla="*/ 1036 h 1036"/>
              <a:gd name="T4" fmla="*/ 0 w 1037"/>
              <a:gd name="T5" fmla="*/ 518 h 1036"/>
              <a:gd name="T6" fmla="*/ 519 w 1037"/>
              <a:gd name="T7" fmla="*/ 0 h 1036"/>
              <a:gd name="T8" fmla="*/ 1037 w 1037"/>
              <a:gd name="T9" fmla="*/ 518 h 1036"/>
            </a:gdLst>
            <a:ahLst/>
            <a:cxnLst>
              <a:cxn ang="0">
                <a:pos x="T0" y="T1"/>
              </a:cxn>
              <a:cxn ang="0">
                <a:pos x="T2" y="T3"/>
              </a:cxn>
              <a:cxn ang="0">
                <a:pos x="T4" y="T5"/>
              </a:cxn>
              <a:cxn ang="0">
                <a:pos x="T6" y="T7"/>
              </a:cxn>
              <a:cxn ang="0">
                <a:pos x="T8" y="T9"/>
              </a:cxn>
            </a:cxnLst>
            <a:rect l="0" t="0" r="r" b="b"/>
            <a:pathLst>
              <a:path w="1037" h="1036">
                <a:moveTo>
                  <a:pt x="1037" y="518"/>
                </a:moveTo>
                <a:lnTo>
                  <a:pt x="519" y="1036"/>
                </a:lnTo>
                <a:lnTo>
                  <a:pt x="0" y="518"/>
                </a:lnTo>
                <a:lnTo>
                  <a:pt x="519" y="0"/>
                </a:lnTo>
                <a:lnTo>
                  <a:pt x="1037" y="518"/>
                </a:lnTo>
                <a:close/>
              </a:path>
            </a:pathLst>
          </a:custGeom>
          <a:solidFill>
            <a:srgbClr val="0095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59">
            <a:extLst>
              <a:ext uri="{FF2B5EF4-FFF2-40B4-BE49-F238E27FC236}">
                <a16:creationId xmlns="" xmlns:a16="http://schemas.microsoft.com/office/drawing/2014/main" id="{B3A8C18C-7C2B-4B95-AD87-1C6BAD5E57F1}"/>
              </a:ext>
            </a:extLst>
          </p:cNvPr>
          <p:cNvSpPr>
            <a:spLocks/>
          </p:cNvSpPr>
          <p:nvPr/>
        </p:nvSpPr>
        <p:spPr bwMode="auto">
          <a:xfrm>
            <a:off x="1446461" y="2094260"/>
            <a:ext cx="1646238" cy="1644650"/>
          </a:xfrm>
          <a:custGeom>
            <a:avLst/>
            <a:gdLst>
              <a:gd name="T0" fmla="*/ 1037 w 1037"/>
              <a:gd name="T1" fmla="*/ 518 h 1036"/>
              <a:gd name="T2" fmla="*/ 519 w 1037"/>
              <a:gd name="T3" fmla="*/ 1036 h 1036"/>
              <a:gd name="T4" fmla="*/ 0 w 1037"/>
              <a:gd name="T5" fmla="*/ 518 h 1036"/>
              <a:gd name="T6" fmla="*/ 519 w 1037"/>
              <a:gd name="T7" fmla="*/ 0 h 1036"/>
              <a:gd name="T8" fmla="*/ 1037 w 1037"/>
              <a:gd name="T9" fmla="*/ 518 h 1036"/>
            </a:gdLst>
            <a:ahLst/>
            <a:cxnLst>
              <a:cxn ang="0">
                <a:pos x="T0" y="T1"/>
              </a:cxn>
              <a:cxn ang="0">
                <a:pos x="T2" y="T3"/>
              </a:cxn>
              <a:cxn ang="0">
                <a:pos x="T4" y="T5"/>
              </a:cxn>
              <a:cxn ang="0">
                <a:pos x="T6" y="T7"/>
              </a:cxn>
              <a:cxn ang="0">
                <a:pos x="T8" y="T9"/>
              </a:cxn>
            </a:cxnLst>
            <a:rect l="0" t="0" r="r" b="b"/>
            <a:pathLst>
              <a:path w="1037" h="1036">
                <a:moveTo>
                  <a:pt x="1037" y="518"/>
                </a:moveTo>
                <a:lnTo>
                  <a:pt x="519" y="1036"/>
                </a:lnTo>
                <a:lnTo>
                  <a:pt x="0" y="518"/>
                </a:lnTo>
                <a:lnTo>
                  <a:pt x="519" y="0"/>
                </a:lnTo>
                <a:lnTo>
                  <a:pt x="1037" y="51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60">
            <a:extLst>
              <a:ext uri="{FF2B5EF4-FFF2-40B4-BE49-F238E27FC236}">
                <a16:creationId xmlns="" xmlns:a16="http://schemas.microsoft.com/office/drawing/2014/main" id="{A2A1EC4D-B9C9-42F0-906C-33DEE21C415C}"/>
              </a:ext>
            </a:extLst>
          </p:cNvPr>
          <p:cNvSpPr>
            <a:spLocks/>
          </p:cNvSpPr>
          <p:nvPr/>
        </p:nvSpPr>
        <p:spPr bwMode="auto">
          <a:xfrm>
            <a:off x="1579811" y="3461097"/>
            <a:ext cx="646113" cy="646113"/>
          </a:xfrm>
          <a:custGeom>
            <a:avLst/>
            <a:gdLst>
              <a:gd name="T0" fmla="*/ 407 w 407"/>
              <a:gd name="T1" fmla="*/ 203 h 407"/>
              <a:gd name="T2" fmla="*/ 203 w 407"/>
              <a:gd name="T3" fmla="*/ 407 h 407"/>
              <a:gd name="T4" fmla="*/ 0 w 407"/>
              <a:gd name="T5" fmla="*/ 203 h 407"/>
              <a:gd name="T6" fmla="*/ 203 w 407"/>
              <a:gd name="T7" fmla="*/ 0 h 407"/>
              <a:gd name="T8" fmla="*/ 407 w 407"/>
              <a:gd name="T9" fmla="*/ 203 h 407"/>
            </a:gdLst>
            <a:ahLst/>
            <a:cxnLst>
              <a:cxn ang="0">
                <a:pos x="T0" y="T1"/>
              </a:cxn>
              <a:cxn ang="0">
                <a:pos x="T2" y="T3"/>
              </a:cxn>
              <a:cxn ang="0">
                <a:pos x="T4" y="T5"/>
              </a:cxn>
              <a:cxn ang="0">
                <a:pos x="T6" y="T7"/>
              </a:cxn>
              <a:cxn ang="0">
                <a:pos x="T8" y="T9"/>
              </a:cxn>
            </a:cxnLst>
            <a:rect l="0" t="0" r="r" b="b"/>
            <a:pathLst>
              <a:path w="407" h="407">
                <a:moveTo>
                  <a:pt x="407" y="203"/>
                </a:moveTo>
                <a:lnTo>
                  <a:pt x="203" y="407"/>
                </a:lnTo>
                <a:lnTo>
                  <a:pt x="0" y="203"/>
                </a:lnTo>
                <a:lnTo>
                  <a:pt x="203" y="0"/>
                </a:lnTo>
                <a:lnTo>
                  <a:pt x="407" y="203"/>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61">
            <a:extLst>
              <a:ext uri="{FF2B5EF4-FFF2-40B4-BE49-F238E27FC236}">
                <a16:creationId xmlns="" xmlns:a16="http://schemas.microsoft.com/office/drawing/2014/main" id="{1022DC44-B6F2-4215-9A4C-57943E5F7019}"/>
              </a:ext>
            </a:extLst>
          </p:cNvPr>
          <p:cNvSpPr>
            <a:spLocks noEditPoints="1"/>
          </p:cNvSpPr>
          <p:nvPr/>
        </p:nvSpPr>
        <p:spPr bwMode="auto">
          <a:xfrm>
            <a:off x="2452936" y="51147"/>
            <a:ext cx="1839913" cy="3322638"/>
          </a:xfrm>
          <a:custGeom>
            <a:avLst/>
            <a:gdLst>
              <a:gd name="T0" fmla="*/ 4 w 1159"/>
              <a:gd name="T1" fmla="*/ 1166 h 2093"/>
              <a:gd name="T2" fmla="*/ 0 w 1159"/>
              <a:gd name="T3" fmla="*/ 1171 h 2093"/>
              <a:gd name="T4" fmla="*/ 921 w 1159"/>
              <a:gd name="T5" fmla="*/ 2093 h 2093"/>
              <a:gd name="T6" fmla="*/ 1159 w 1159"/>
              <a:gd name="T7" fmla="*/ 1855 h 2093"/>
              <a:gd name="T8" fmla="*/ 1159 w 1159"/>
              <a:gd name="T9" fmla="*/ 1846 h 2093"/>
              <a:gd name="T10" fmla="*/ 921 w 1159"/>
              <a:gd name="T11" fmla="*/ 2084 h 2093"/>
              <a:gd name="T12" fmla="*/ 4 w 1159"/>
              <a:gd name="T13" fmla="*/ 1166 h 2093"/>
              <a:gd name="T14" fmla="*/ 478 w 1159"/>
              <a:gd name="T15" fmla="*/ 0 h 2093"/>
              <a:gd name="T16" fmla="*/ 469 w 1159"/>
              <a:gd name="T17" fmla="*/ 0 h 2093"/>
              <a:gd name="T18" fmla="*/ 52 w 1159"/>
              <a:gd name="T19" fmla="*/ 417 h 2093"/>
              <a:gd name="T20" fmla="*/ 56 w 1159"/>
              <a:gd name="T21" fmla="*/ 421 h 2093"/>
              <a:gd name="T22" fmla="*/ 478 w 1159"/>
              <a:gd name="T23" fmla="*/ 0 h 20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59" h="2093">
                <a:moveTo>
                  <a:pt x="4" y="1166"/>
                </a:moveTo>
                <a:lnTo>
                  <a:pt x="0" y="1171"/>
                </a:lnTo>
                <a:lnTo>
                  <a:pt x="921" y="2093"/>
                </a:lnTo>
                <a:lnTo>
                  <a:pt x="1159" y="1855"/>
                </a:lnTo>
                <a:lnTo>
                  <a:pt x="1159" y="1846"/>
                </a:lnTo>
                <a:lnTo>
                  <a:pt x="921" y="2084"/>
                </a:lnTo>
                <a:lnTo>
                  <a:pt x="4" y="1166"/>
                </a:lnTo>
                <a:close/>
                <a:moveTo>
                  <a:pt x="478" y="0"/>
                </a:moveTo>
                <a:lnTo>
                  <a:pt x="469" y="0"/>
                </a:lnTo>
                <a:lnTo>
                  <a:pt x="52" y="417"/>
                </a:lnTo>
                <a:lnTo>
                  <a:pt x="56" y="421"/>
                </a:lnTo>
                <a:lnTo>
                  <a:pt x="478" y="0"/>
                </a:lnTo>
                <a:close/>
              </a:path>
            </a:pathLst>
          </a:custGeom>
          <a:solidFill>
            <a:srgbClr val="99DD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65">
            <a:extLst>
              <a:ext uri="{FF2B5EF4-FFF2-40B4-BE49-F238E27FC236}">
                <a16:creationId xmlns="" xmlns:a16="http://schemas.microsoft.com/office/drawing/2014/main" id="{AB631E9B-4A19-4410-AC44-03B42E6FB6B1}"/>
              </a:ext>
            </a:extLst>
          </p:cNvPr>
          <p:cNvSpPr>
            <a:spLocks noEditPoints="1"/>
          </p:cNvSpPr>
          <p:nvPr/>
        </p:nvSpPr>
        <p:spPr bwMode="auto">
          <a:xfrm>
            <a:off x="395536" y="411510"/>
            <a:ext cx="2776538" cy="4783138"/>
          </a:xfrm>
          <a:custGeom>
            <a:avLst/>
            <a:gdLst>
              <a:gd name="T0" fmla="*/ 1638 w 1749"/>
              <a:gd name="T1" fmla="*/ 1639 h 3013"/>
              <a:gd name="T2" fmla="*/ 1634 w 1749"/>
              <a:gd name="T3" fmla="*/ 1643 h 3013"/>
              <a:gd name="T4" fmla="*/ 1740 w 1749"/>
              <a:gd name="T5" fmla="*/ 1749 h 3013"/>
              <a:gd name="T6" fmla="*/ 477 w 1749"/>
              <a:gd name="T7" fmla="*/ 3013 h 3013"/>
              <a:gd name="T8" fmla="*/ 486 w 1749"/>
              <a:gd name="T9" fmla="*/ 3013 h 3013"/>
              <a:gd name="T10" fmla="*/ 1749 w 1749"/>
              <a:gd name="T11" fmla="*/ 1749 h 3013"/>
              <a:gd name="T12" fmla="*/ 1638 w 1749"/>
              <a:gd name="T13" fmla="*/ 1639 h 3013"/>
              <a:gd name="T14" fmla="*/ 518 w 1749"/>
              <a:gd name="T15" fmla="*/ 518 h 3013"/>
              <a:gd name="T16" fmla="*/ 513 w 1749"/>
              <a:gd name="T17" fmla="*/ 523 h 3013"/>
              <a:gd name="T18" fmla="*/ 597 w 1749"/>
              <a:gd name="T19" fmla="*/ 606 h 3013"/>
              <a:gd name="T20" fmla="*/ 602 w 1749"/>
              <a:gd name="T21" fmla="*/ 602 h 3013"/>
              <a:gd name="T22" fmla="*/ 518 w 1749"/>
              <a:gd name="T23" fmla="*/ 518 h 3013"/>
              <a:gd name="T24" fmla="*/ 0 w 1749"/>
              <a:gd name="T25" fmla="*/ 0 h 3013"/>
              <a:gd name="T26" fmla="*/ 0 w 1749"/>
              <a:gd name="T27" fmla="*/ 0 h 3013"/>
              <a:gd name="T28" fmla="*/ 0 w 1749"/>
              <a:gd name="T29" fmla="*/ 9 h 3013"/>
              <a:gd name="T30" fmla="*/ 0 w 1749"/>
              <a:gd name="T31" fmla="*/ 9 h 3013"/>
              <a:gd name="T32" fmla="*/ 211 w 1749"/>
              <a:gd name="T33" fmla="*/ 219 h 3013"/>
              <a:gd name="T34" fmla="*/ 215 w 1749"/>
              <a:gd name="T35" fmla="*/ 215 h 3013"/>
              <a:gd name="T36" fmla="*/ 3 w 1749"/>
              <a:gd name="T37" fmla="*/ 2 h 3013"/>
              <a:gd name="T38" fmla="*/ 0 w 1749"/>
              <a:gd name="T39" fmla="*/ 0 h 30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49" h="3013">
                <a:moveTo>
                  <a:pt x="1638" y="1639"/>
                </a:moveTo>
                <a:lnTo>
                  <a:pt x="1634" y="1643"/>
                </a:lnTo>
                <a:lnTo>
                  <a:pt x="1740" y="1749"/>
                </a:lnTo>
                <a:lnTo>
                  <a:pt x="477" y="3013"/>
                </a:lnTo>
                <a:lnTo>
                  <a:pt x="486" y="3013"/>
                </a:lnTo>
                <a:lnTo>
                  <a:pt x="1749" y="1749"/>
                </a:lnTo>
                <a:lnTo>
                  <a:pt x="1638" y="1639"/>
                </a:lnTo>
                <a:close/>
                <a:moveTo>
                  <a:pt x="518" y="518"/>
                </a:moveTo>
                <a:lnTo>
                  <a:pt x="513" y="523"/>
                </a:lnTo>
                <a:lnTo>
                  <a:pt x="597" y="606"/>
                </a:lnTo>
                <a:lnTo>
                  <a:pt x="602" y="602"/>
                </a:lnTo>
                <a:lnTo>
                  <a:pt x="518" y="518"/>
                </a:lnTo>
                <a:close/>
                <a:moveTo>
                  <a:pt x="0" y="0"/>
                </a:moveTo>
                <a:lnTo>
                  <a:pt x="0" y="0"/>
                </a:lnTo>
                <a:lnTo>
                  <a:pt x="0" y="9"/>
                </a:lnTo>
                <a:lnTo>
                  <a:pt x="0" y="9"/>
                </a:lnTo>
                <a:lnTo>
                  <a:pt x="211" y="219"/>
                </a:lnTo>
                <a:lnTo>
                  <a:pt x="215" y="215"/>
                </a:lnTo>
                <a:lnTo>
                  <a:pt x="3" y="2"/>
                </a:lnTo>
                <a:lnTo>
                  <a:pt x="0" y="0"/>
                </a:lnTo>
                <a:close/>
              </a:path>
            </a:pathLst>
          </a:custGeom>
          <a:solidFill>
            <a:srgbClr val="99DD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74">
            <a:extLst>
              <a:ext uri="{FF2B5EF4-FFF2-40B4-BE49-F238E27FC236}">
                <a16:creationId xmlns="" xmlns:a16="http://schemas.microsoft.com/office/drawing/2014/main" id="{1AD5C506-2500-4255-8BFA-C469462A8658}"/>
              </a:ext>
            </a:extLst>
          </p:cNvPr>
          <p:cNvSpPr>
            <a:spLocks/>
          </p:cNvSpPr>
          <p:nvPr/>
        </p:nvSpPr>
        <p:spPr bwMode="auto">
          <a:xfrm>
            <a:off x="3046661" y="2175222"/>
            <a:ext cx="1030288" cy="1028700"/>
          </a:xfrm>
          <a:custGeom>
            <a:avLst/>
            <a:gdLst>
              <a:gd name="T0" fmla="*/ 649 w 649"/>
              <a:gd name="T1" fmla="*/ 324 h 648"/>
              <a:gd name="T2" fmla="*/ 325 w 649"/>
              <a:gd name="T3" fmla="*/ 648 h 648"/>
              <a:gd name="T4" fmla="*/ 0 w 649"/>
              <a:gd name="T5" fmla="*/ 324 h 648"/>
              <a:gd name="T6" fmla="*/ 325 w 649"/>
              <a:gd name="T7" fmla="*/ 0 h 648"/>
              <a:gd name="T8" fmla="*/ 649 w 649"/>
              <a:gd name="T9" fmla="*/ 324 h 648"/>
            </a:gdLst>
            <a:ahLst/>
            <a:cxnLst>
              <a:cxn ang="0">
                <a:pos x="T0" y="T1"/>
              </a:cxn>
              <a:cxn ang="0">
                <a:pos x="T2" y="T3"/>
              </a:cxn>
              <a:cxn ang="0">
                <a:pos x="T4" y="T5"/>
              </a:cxn>
              <a:cxn ang="0">
                <a:pos x="T6" y="T7"/>
              </a:cxn>
              <a:cxn ang="0">
                <a:pos x="T8" y="T9"/>
              </a:cxn>
            </a:cxnLst>
            <a:rect l="0" t="0" r="r" b="b"/>
            <a:pathLst>
              <a:path w="649" h="648">
                <a:moveTo>
                  <a:pt x="649" y="324"/>
                </a:moveTo>
                <a:lnTo>
                  <a:pt x="325" y="648"/>
                </a:lnTo>
                <a:lnTo>
                  <a:pt x="0" y="324"/>
                </a:lnTo>
                <a:lnTo>
                  <a:pt x="325" y="0"/>
                </a:lnTo>
                <a:lnTo>
                  <a:pt x="649" y="324"/>
                </a:lnTo>
                <a:close/>
              </a:path>
            </a:pathLst>
          </a:custGeom>
          <a:solidFill>
            <a:srgbClr val="49BA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74">
            <a:extLst>
              <a:ext uri="{FF2B5EF4-FFF2-40B4-BE49-F238E27FC236}">
                <a16:creationId xmlns="" xmlns:a16="http://schemas.microsoft.com/office/drawing/2014/main" id="{8515E49D-7B65-4A69-9AEA-F203B59DFC60}"/>
              </a:ext>
            </a:extLst>
          </p:cNvPr>
          <p:cNvSpPr>
            <a:spLocks/>
          </p:cNvSpPr>
          <p:nvPr/>
        </p:nvSpPr>
        <p:spPr bwMode="auto">
          <a:xfrm>
            <a:off x="556662" y="2989763"/>
            <a:ext cx="1030288" cy="1028700"/>
          </a:xfrm>
          <a:custGeom>
            <a:avLst/>
            <a:gdLst>
              <a:gd name="T0" fmla="*/ 649 w 649"/>
              <a:gd name="T1" fmla="*/ 324 h 648"/>
              <a:gd name="T2" fmla="*/ 325 w 649"/>
              <a:gd name="T3" fmla="*/ 648 h 648"/>
              <a:gd name="T4" fmla="*/ 0 w 649"/>
              <a:gd name="T5" fmla="*/ 324 h 648"/>
              <a:gd name="T6" fmla="*/ 325 w 649"/>
              <a:gd name="T7" fmla="*/ 0 h 648"/>
              <a:gd name="T8" fmla="*/ 649 w 649"/>
              <a:gd name="T9" fmla="*/ 324 h 648"/>
            </a:gdLst>
            <a:ahLst/>
            <a:cxnLst>
              <a:cxn ang="0">
                <a:pos x="T0" y="T1"/>
              </a:cxn>
              <a:cxn ang="0">
                <a:pos x="T2" y="T3"/>
              </a:cxn>
              <a:cxn ang="0">
                <a:pos x="T4" y="T5"/>
              </a:cxn>
              <a:cxn ang="0">
                <a:pos x="T6" y="T7"/>
              </a:cxn>
              <a:cxn ang="0">
                <a:pos x="T8" y="T9"/>
              </a:cxn>
            </a:cxnLst>
            <a:rect l="0" t="0" r="r" b="b"/>
            <a:pathLst>
              <a:path w="649" h="648">
                <a:moveTo>
                  <a:pt x="649" y="324"/>
                </a:moveTo>
                <a:lnTo>
                  <a:pt x="325" y="648"/>
                </a:lnTo>
                <a:lnTo>
                  <a:pt x="0" y="324"/>
                </a:lnTo>
                <a:lnTo>
                  <a:pt x="325" y="0"/>
                </a:lnTo>
                <a:lnTo>
                  <a:pt x="649" y="324"/>
                </a:lnTo>
                <a:close/>
              </a:path>
            </a:pathLst>
          </a:custGeom>
          <a:solidFill>
            <a:srgbClr val="49BA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74">
            <a:extLst>
              <a:ext uri="{FF2B5EF4-FFF2-40B4-BE49-F238E27FC236}">
                <a16:creationId xmlns="" xmlns:a16="http://schemas.microsoft.com/office/drawing/2014/main" id="{9726867D-F46C-4BB3-9FA0-FAA4E86941A4}"/>
              </a:ext>
            </a:extLst>
          </p:cNvPr>
          <p:cNvSpPr>
            <a:spLocks/>
          </p:cNvSpPr>
          <p:nvPr/>
        </p:nvSpPr>
        <p:spPr bwMode="auto">
          <a:xfrm>
            <a:off x="2024389" y="4362869"/>
            <a:ext cx="466336" cy="465617"/>
          </a:xfrm>
          <a:custGeom>
            <a:avLst/>
            <a:gdLst>
              <a:gd name="T0" fmla="*/ 649 w 649"/>
              <a:gd name="T1" fmla="*/ 324 h 648"/>
              <a:gd name="T2" fmla="*/ 325 w 649"/>
              <a:gd name="T3" fmla="*/ 648 h 648"/>
              <a:gd name="T4" fmla="*/ 0 w 649"/>
              <a:gd name="T5" fmla="*/ 324 h 648"/>
              <a:gd name="T6" fmla="*/ 325 w 649"/>
              <a:gd name="T7" fmla="*/ 0 h 648"/>
              <a:gd name="T8" fmla="*/ 649 w 649"/>
              <a:gd name="T9" fmla="*/ 324 h 648"/>
            </a:gdLst>
            <a:ahLst/>
            <a:cxnLst>
              <a:cxn ang="0">
                <a:pos x="T0" y="T1"/>
              </a:cxn>
              <a:cxn ang="0">
                <a:pos x="T2" y="T3"/>
              </a:cxn>
              <a:cxn ang="0">
                <a:pos x="T4" y="T5"/>
              </a:cxn>
              <a:cxn ang="0">
                <a:pos x="T6" y="T7"/>
              </a:cxn>
              <a:cxn ang="0">
                <a:pos x="T8" y="T9"/>
              </a:cxn>
            </a:cxnLst>
            <a:rect l="0" t="0" r="r" b="b"/>
            <a:pathLst>
              <a:path w="649" h="648">
                <a:moveTo>
                  <a:pt x="649" y="324"/>
                </a:moveTo>
                <a:lnTo>
                  <a:pt x="325" y="648"/>
                </a:lnTo>
                <a:lnTo>
                  <a:pt x="0" y="324"/>
                </a:lnTo>
                <a:lnTo>
                  <a:pt x="325" y="0"/>
                </a:lnTo>
                <a:lnTo>
                  <a:pt x="649" y="324"/>
                </a:lnTo>
                <a:close/>
              </a:path>
            </a:pathLst>
          </a:custGeom>
          <a:solidFill>
            <a:srgbClr val="00647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6" name="Freeform 60">
            <a:extLst>
              <a:ext uri="{FF2B5EF4-FFF2-40B4-BE49-F238E27FC236}">
                <a16:creationId xmlns="" xmlns:a16="http://schemas.microsoft.com/office/drawing/2014/main" id="{657BE2A1-17CF-4C5A-B987-3C54C136740F}"/>
              </a:ext>
            </a:extLst>
          </p:cNvPr>
          <p:cNvSpPr>
            <a:spLocks/>
          </p:cNvSpPr>
          <p:nvPr/>
        </p:nvSpPr>
        <p:spPr bwMode="auto">
          <a:xfrm>
            <a:off x="7386369" y="702469"/>
            <a:ext cx="646113" cy="646113"/>
          </a:xfrm>
          <a:custGeom>
            <a:avLst/>
            <a:gdLst>
              <a:gd name="T0" fmla="*/ 407 w 407"/>
              <a:gd name="T1" fmla="*/ 203 h 407"/>
              <a:gd name="T2" fmla="*/ 203 w 407"/>
              <a:gd name="T3" fmla="*/ 407 h 407"/>
              <a:gd name="T4" fmla="*/ 0 w 407"/>
              <a:gd name="T5" fmla="*/ 203 h 407"/>
              <a:gd name="T6" fmla="*/ 203 w 407"/>
              <a:gd name="T7" fmla="*/ 0 h 407"/>
              <a:gd name="T8" fmla="*/ 407 w 407"/>
              <a:gd name="T9" fmla="*/ 203 h 407"/>
            </a:gdLst>
            <a:ahLst/>
            <a:cxnLst>
              <a:cxn ang="0">
                <a:pos x="T0" y="T1"/>
              </a:cxn>
              <a:cxn ang="0">
                <a:pos x="T2" y="T3"/>
              </a:cxn>
              <a:cxn ang="0">
                <a:pos x="T4" y="T5"/>
              </a:cxn>
              <a:cxn ang="0">
                <a:pos x="T6" y="T7"/>
              </a:cxn>
              <a:cxn ang="0">
                <a:pos x="T8" y="T9"/>
              </a:cxn>
            </a:cxnLst>
            <a:rect l="0" t="0" r="r" b="b"/>
            <a:pathLst>
              <a:path w="407" h="407">
                <a:moveTo>
                  <a:pt x="407" y="203"/>
                </a:moveTo>
                <a:lnTo>
                  <a:pt x="203" y="407"/>
                </a:lnTo>
                <a:lnTo>
                  <a:pt x="0" y="203"/>
                </a:lnTo>
                <a:lnTo>
                  <a:pt x="203" y="0"/>
                </a:lnTo>
                <a:lnTo>
                  <a:pt x="407" y="203"/>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74">
            <a:extLst>
              <a:ext uri="{FF2B5EF4-FFF2-40B4-BE49-F238E27FC236}">
                <a16:creationId xmlns="" xmlns:a16="http://schemas.microsoft.com/office/drawing/2014/main" id="{34A85AC8-8770-4A88-A420-5D65C4BF0D3E}"/>
              </a:ext>
            </a:extLst>
          </p:cNvPr>
          <p:cNvSpPr>
            <a:spLocks/>
          </p:cNvSpPr>
          <p:nvPr/>
        </p:nvSpPr>
        <p:spPr bwMode="auto">
          <a:xfrm>
            <a:off x="7893333" y="223497"/>
            <a:ext cx="1030288" cy="1028700"/>
          </a:xfrm>
          <a:custGeom>
            <a:avLst/>
            <a:gdLst>
              <a:gd name="T0" fmla="*/ 649 w 649"/>
              <a:gd name="T1" fmla="*/ 324 h 648"/>
              <a:gd name="T2" fmla="*/ 325 w 649"/>
              <a:gd name="T3" fmla="*/ 648 h 648"/>
              <a:gd name="T4" fmla="*/ 0 w 649"/>
              <a:gd name="T5" fmla="*/ 324 h 648"/>
              <a:gd name="T6" fmla="*/ 325 w 649"/>
              <a:gd name="T7" fmla="*/ 0 h 648"/>
              <a:gd name="T8" fmla="*/ 649 w 649"/>
              <a:gd name="T9" fmla="*/ 324 h 648"/>
            </a:gdLst>
            <a:ahLst/>
            <a:cxnLst>
              <a:cxn ang="0">
                <a:pos x="T0" y="T1"/>
              </a:cxn>
              <a:cxn ang="0">
                <a:pos x="T2" y="T3"/>
              </a:cxn>
              <a:cxn ang="0">
                <a:pos x="T4" y="T5"/>
              </a:cxn>
              <a:cxn ang="0">
                <a:pos x="T6" y="T7"/>
              </a:cxn>
              <a:cxn ang="0">
                <a:pos x="T8" y="T9"/>
              </a:cxn>
            </a:cxnLst>
            <a:rect l="0" t="0" r="r" b="b"/>
            <a:pathLst>
              <a:path w="649" h="648">
                <a:moveTo>
                  <a:pt x="649" y="324"/>
                </a:moveTo>
                <a:lnTo>
                  <a:pt x="325" y="648"/>
                </a:lnTo>
                <a:lnTo>
                  <a:pt x="0" y="324"/>
                </a:lnTo>
                <a:lnTo>
                  <a:pt x="325" y="0"/>
                </a:lnTo>
                <a:lnTo>
                  <a:pt x="649" y="324"/>
                </a:lnTo>
                <a:close/>
              </a:path>
            </a:pathLst>
          </a:custGeom>
          <a:solidFill>
            <a:srgbClr val="49BA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 name="文本框 1"/>
          <p:cNvSpPr txBox="1"/>
          <p:nvPr/>
        </p:nvSpPr>
        <p:spPr>
          <a:xfrm>
            <a:off x="4327774" y="1828818"/>
            <a:ext cx="4595847" cy="923330"/>
          </a:xfrm>
          <a:prstGeom prst="rect">
            <a:avLst/>
          </a:prstGeom>
          <a:noFill/>
        </p:spPr>
        <p:txBody>
          <a:bodyPr wrap="square" rtlCol="0">
            <a:spAutoFit/>
          </a:bodyPr>
          <a:lstStyle/>
          <a:p>
            <a:r>
              <a:rPr lang="en-US" altLang="zh-CN" sz="5400" b="1" dirty="0" smtClean="0">
                <a:solidFill>
                  <a:schemeClr val="tx1">
                    <a:lumMod val="75000"/>
                    <a:lumOff val="25000"/>
                  </a:schemeClr>
                </a:solidFill>
                <a:latin typeface="微软雅黑" panose="020B0503020204020204" pitchFamily="34" charset="-122"/>
                <a:ea typeface="微软雅黑" panose="020B0503020204020204" pitchFamily="34" charset="-122"/>
              </a:rPr>
              <a:t>MVC</a:t>
            </a:r>
            <a:r>
              <a:rPr lang="zh-CN" altLang="en-US" sz="5400" b="1" dirty="0" smtClean="0">
                <a:solidFill>
                  <a:schemeClr val="tx1">
                    <a:lumMod val="75000"/>
                    <a:lumOff val="25000"/>
                  </a:schemeClr>
                </a:solidFill>
                <a:latin typeface="微软雅黑" panose="020B0503020204020204" pitchFamily="34" charset="-122"/>
                <a:ea typeface="微软雅黑" panose="020B0503020204020204" pitchFamily="34" charset="-122"/>
              </a:rPr>
              <a:t>框架</a:t>
            </a:r>
            <a:r>
              <a:rPr lang="zh-CN" altLang="en-US" sz="5400" b="1" dirty="0">
                <a:solidFill>
                  <a:schemeClr val="tx1">
                    <a:lumMod val="75000"/>
                    <a:lumOff val="25000"/>
                  </a:schemeClr>
                </a:solidFill>
                <a:latin typeface="微软雅黑" panose="020B0503020204020204" pitchFamily="34" charset="-122"/>
                <a:ea typeface="微软雅黑" panose="020B0503020204020204" pitchFamily="34" charset="-122"/>
              </a:rPr>
              <a:t>简介</a:t>
            </a:r>
            <a:endParaRPr lang="zh-CN" altLang="en-US" sz="5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48065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a:extLst>
              <a:ext uri="{FF2B5EF4-FFF2-40B4-BE49-F238E27FC236}">
                <a16:creationId xmlns="" xmlns:a16="http://schemas.microsoft.com/office/drawing/2014/main" id="{1B3DFA1C-F590-43EB-8B35-4D721374E984}"/>
              </a:ext>
            </a:extLst>
          </p:cNvPr>
          <p:cNvSpPr txBox="1">
            <a:spLocks/>
          </p:cNvSpPr>
          <p:nvPr/>
        </p:nvSpPr>
        <p:spPr>
          <a:xfrm>
            <a:off x="611560" y="175643"/>
            <a:ext cx="482453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GB" altLang="zh-CN" sz="3600" b="1" dirty="0" smtClean="0">
                <a:solidFill>
                  <a:schemeClr val="tx1">
                    <a:lumMod val="65000"/>
                    <a:lumOff val="35000"/>
                  </a:schemeClr>
                </a:solidFill>
                <a:latin typeface="+mn-ea"/>
                <a:ea typeface="+mn-ea"/>
                <a:cs typeface="Arial Unicode MS" panose="020B0604020202020204" pitchFamily="34" charset="-122"/>
                <a:sym typeface="+mn-lt"/>
              </a:rPr>
              <a:t>MVC</a:t>
            </a:r>
            <a:r>
              <a:rPr lang="zh-CN" altLang="en-US" sz="3600" b="1" dirty="0" smtClean="0">
                <a:solidFill>
                  <a:schemeClr val="tx1">
                    <a:lumMod val="65000"/>
                    <a:lumOff val="35000"/>
                  </a:schemeClr>
                </a:solidFill>
                <a:latin typeface="+mn-ea"/>
                <a:ea typeface="+mn-ea"/>
                <a:cs typeface="Arial Unicode MS" panose="020B0604020202020204" pitchFamily="34" charset="-122"/>
                <a:sym typeface="+mn-lt"/>
              </a:rPr>
              <a:t>框架简介</a:t>
            </a:r>
            <a:endParaRPr lang="en-GB" altLang="zh-CN" sz="3600" b="1" dirty="0">
              <a:solidFill>
                <a:schemeClr val="tx1">
                  <a:lumMod val="65000"/>
                  <a:lumOff val="35000"/>
                </a:schemeClr>
              </a:solidFill>
              <a:latin typeface="+mn-ea"/>
              <a:ea typeface="+mn-ea"/>
              <a:cs typeface="Arial Unicode MS" panose="020B0604020202020204" pitchFamily="34" charset="-122"/>
              <a:sym typeface="+mn-lt"/>
            </a:endParaRPr>
          </a:p>
        </p:txBody>
      </p:sp>
      <p:pic>
        <p:nvPicPr>
          <p:cNvPr id="6" name="图片 5"/>
          <p:cNvPicPr>
            <a:picLocks noChangeAspect="1"/>
          </p:cNvPicPr>
          <p:nvPr/>
        </p:nvPicPr>
        <p:blipFill>
          <a:blip r:embed="rId4"/>
          <a:stretch>
            <a:fillRect/>
          </a:stretch>
        </p:blipFill>
        <p:spPr>
          <a:xfrm>
            <a:off x="4581554" y="915566"/>
            <a:ext cx="4576340" cy="4133688"/>
          </a:xfrm>
          <a:prstGeom prst="rect">
            <a:avLst/>
          </a:prstGeom>
        </p:spPr>
      </p:pic>
      <p:sp>
        <p:nvSpPr>
          <p:cNvPr id="8" name="文本框 7"/>
          <p:cNvSpPr txBox="1"/>
          <p:nvPr/>
        </p:nvSpPr>
        <p:spPr>
          <a:xfrm>
            <a:off x="614442" y="1203598"/>
            <a:ext cx="4029566" cy="2246769"/>
          </a:xfrm>
          <a:prstGeom prst="rect">
            <a:avLst/>
          </a:prstGeom>
          <a:noFill/>
        </p:spPr>
        <p:txBody>
          <a:bodyPr wrap="square" rtlCol="0">
            <a:spAutoFit/>
          </a:bodyPr>
          <a:lstStyle/>
          <a:p>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步骤四：使用</a:t>
            </a:r>
            <a:r>
              <a:rPr lang="en-US" altLang="zh-CN" sz="2800" dirty="0" err="1">
                <a:solidFill>
                  <a:schemeClr val="tx1">
                    <a:lumMod val="75000"/>
                    <a:lumOff val="25000"/>
                  </a:schemeClr>
                </a:solidFill>
                <a:latin typeface="微软雅黑" panose="020B0503020204020204" pitchFamily="34" charset="-122"/>
                <a:ea typeface="微软雅黑" panose="020B0503020204020204" pitchFamily="34" charset="-122"/>
              </a:rPr>
              <a:t>StudentController</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方法来演示</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MVC</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设计模式的用法</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MVCPatternDemo.java</a:t>
            </a:r>
          </a:p>
        </p:txBody>
      </p:sp>
    </p:spTree>
    <p:custDataLst>
      <p:tags r:id="rId1"/>
    </p:custDataLst>
    <p:extLst>
      <p:ext uri="{BB962C8B-B14F-4D97-AF65-F5344CB8AC3E}">
        <p14:creationId xmlns:p14="http://schemas.microsoft.com/office/powerpoint/2010/main" val="7338022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a:extLst>
              <a:ext uri="{FF2B5EF4-FFF2-40B4-BE49-F238E27FC236}">
                <a16:creationId xmlns="" xmlns:a16="http://schemas.microsoft.com/office/drawing/2014/main" id="{1B3DFA1C-F590-43EB-8B35-4D721374E984}"/>
              </a:ext>
            </a:extLst>
          </p:cNvPr>
          <p:cNvSpPr txBox="1">
            <a:spLocks/>
          </p:cNvSpPr>
          <p:nvPr/>
        </p:nvSpPr>
        <p:spPr>
          <a:xfrm>
            <a:off x="611560" y="175643"/>
            <a:ext cx="482453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GB" altLang="zh-CN" sz="3600" b="1" dirty="0" smtClean="0">
                <a:solidFill>
                  <a:schemeClr val="tx1">
                    <a:lumMod val="65000"/>
                    <a:lumOff val="35000"/>
                  </a:schemeClr>
                </a:solidFill>
                <a:latin typeface="+mn-ea"/>
                <a:ea typeface="+mn-ea"/>
                <a:cs typeface="Arial Unicode MS" panose="020B0604020202020204" pitchFamily="34" charset="-122"/>
                <a:sym typeface="+mn-lt"/>
              </a:rPr>
              <a:t>MVC</a:t>
            </a:r>
            <a:r>
              <a:rPr lang="zh-CN" altLang="en-US" sz="3600" b="1" dirty="0" smtClean="0">
                <a:solidFill>
                  <a:schemeClr val="tx1">
                    <a:lumMod val="65000"/>
                    <a:lumOff val="35000"/>
                  </a:schemeClr>
                </a:solidFill>
                <a:latin typeface="+mn-ea"/>
                <a:ea typeface="+mn-ea"/>
                <a:cs typeface="Arial Unicode MS" panose="020B0604020202020204" pitchFamily="34" charset="-122"/>
                <a:sym typeface="+mn-lt"/>
              </a:rPr>
              <a:t>框架简介</a:t>
            </a:r>
            <a:endParaRPr lang="en-GB" altLang="zh-CN" sz="3600" b="1" dirty="0">
              <a:solidFill>
                <a:schemeClr val="tx1">
                  <a:lumMod val="65000"/>
                  <a:lumOff val="35000"/>
                </a:schemeClr>
              </a:solidFill>
              <a:latin typeface="+mn-ea"/>
              <a:ea typeface="+mn-ea"/>
              <a:cs typeface="Arial Unicode MS" panose="020B0604020202020204" pitchFamily="34" charset="-122"/>
              <a:sym typeface="+mn-lt"/>
            </a:endParaRPr>
          </a:p>
        </p:txBody>
      </p:sp>
      <p:sp>
        <p:nvSpPr>
          <p:cNvPr id="7" name="文本框 6"/>
          <p:cNvSpPr txBox="1"/>
          <p:nvPr/>
        </p:nvSpPr>
        <p:spPr>
          <a:xfrm>
            <a:off x="614442" y="1203598"/>
            <a:ext cx="5037678" cy="523220"/>
          </a:xfrm>
          <a:prstGeom prst="rect">
            <a:avLst/>
          </a:prstGeom>
          <a:noFill/>
        </p:spPr>
        <p:txBody>
          <a:bodyPr wrap="square" rtlCol="0">
            <a:spAutoFit/>
          </a:bodyPr>
          <a:lstStyle/>
          <a:p>
            <a:r>
              <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rPr>
              <a:t>步骤五：执行程序，输出结果</a:t>
            </a:r>
            <a:endParaRPr lang="en-US" altLang="zh-CN" sz="28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4"/>
          <a:stretch>
            <a:fillRect/>
          </a:stretch>
        </p:blipFill>
        <p:spPr>
          <a:xfrm>
            <a:off x="2987824" y="2139702"/>
            <a:ext cx="2311971" cy="2232248"/>
          </a:xfrm>
          <a:prstGeom prst="rect">
            <a:avLst/>
          </a:prstGeom>
        </p:spPr>
      </p:pic>
    </p:spTree>
    <p:custDataLst>
      <p:tags r:id="rId1"/>
    </p:custDataLst>
    <p:extLst>
      <p:ext uri="{BB962C8B-B14F-4D97-AF65-F5344CB8AC3E}">
        <p14:creationId xmlns:p14="http://schemas.microsoft.com/office/powerpoint/2010/main" val="31055100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 xmlns:a16="http://schemas.microsoft.com/office/drawing/2014/main" id="{171CDD3F-BF6E-4F45-9A8E-F1464F4FB62F}"/>
              </a:ext>
            </a:extLst>
          </p:cNvPr>
          <p:cNvSpPr/>
          <p:nvPr/>
        </p:nvSpPr>
        <p:spPr>
          <a:xfrm>
            <a:off x="4610101" y="2157414"/>
            <a:ext cx="3922339" cy="584775"/>
          </a:xfrm>
          <a:prstGeom prst="rect">
            <a:avLst/>
          </a:prstGeom>
        </p:spPr>
        <p:txBody>
          <a:bodyPr wrap="square">
            <a:spAutoFit/>
          </a:bodyPr>
          <a:lstStyle/>
          <a:p>
            <a:pPr fontAlgn="auto">
              <a:spcBef>
                <a:spcPts val="0"/>
              </a:spcBef>
              <a:spcAft>
                <a:spcPts val="0"/>
              </a:spcAft>
              <a:defRPr/>
            </a:pPr>
            <a:r>
              <a:rPr lang="en-US" altLang="zh-CN" sz="3200" b="1" spc="300" dirty="0" smtClean="0">
                <a:solidFill>
                  <a:srgbClr val="333333"/>
                </a:solidFill>
                <a:latin typeface="微软雅黑" panose="020B0503020204020204" pitchFamily="34" charset="-122"/>
                <a:ea typeface="微软雅黑" panose="020B0503020204020204" pitchFamily="34" charset="-122"/>
                <a:cs typeface="+mn-ea"/>
                <a:sym typeface="+mn-lt"/>
              </a:rPr>
              <a:t>MVC</a:t>
            </a:r>
            <a:r>
              <a:rPr lang="zh-CN" altLang="en-US" sz="3200" b="1" spc="300" dirty="0" smtClean="0">
                <a:solidFill>
                  <a:srgbClr val="333333"/>
                </a:solidFill>
                <a:latin typeface="微软雅黑" panose="020B0503020204020204" pitchFamily="34" charset="-122"/>
                <a:ea typeface="微软雅黑" panose="020B0503020204020204" pitchFamily="34" charset="-122"/>
                <a:cs typeface="+mn-ea"/>
                <a:sym typeface="+mn-lt"/>
              </a:rPr>
              <a:t>框架的发展</a:t>
            </a:r>
            <a:endParaRPr lang="zh-CN" altLang="en-US" sz="3200" b="1" spc="300" dirty="0">
              <a:solidFill>
                <a:srgbClr val="333333"/>
              </a:solidFill>
              <a:latin typeface="微软雅黑" panose="020B0503020204020204" pitchFamily="34" charset="-122"/>
              <a:ea typeface="微软雅黑" panose="020B0503020204020204" pitchFamily="34" charset="-122"/>
              <a:cs typeface="+mn-ea"/>
              <a:sym typeface="+mn-lt"/>
            </a:endParaRPr>
          </a:p>
        </p:txBody>
      </p:sp>
      <p:grpSp>
        <p:nvGrpSpPr>
          <p:cNvPr id="10" name="组合 9">
            <a:extLst>
              <a:ext uri="{FF2B5EF4-FFF2-40B4-BE49-F238E27FC236}">
                <a16:creationId xmlns="" xmlns:a16="http://schemas.microsoft.com/office/drawing/2014/main" id="{A32C8500-0098-4862-A12D-910B06CB95A5}"/>
              </a:ext>
            </a:extLst>
          </p:cNvPr>
          <p:cNvGrpSpPr/>
          <p:nvPr/>
        </p:nvGrpSpPr>
        <p:grpSpPr>
          <a:xfrm>
            <a:off x="827088" y="11113"/>
            <a:ext cx="3898900" cy="5143501"/>
            <a:chOff x="827088" y="11113"/>
            <a:chExt cx="3898900" cy="5143501"/>
          </a:xfrm>
        </p:grpSpPr>
        <p:sp>
          <p:nvSpPr>
            <p:cNvPr id="12" name="AutoShape 50">
              <a:extLst>
                <a:ext uri="{FF2B5EF4-FFF2-40B4-BE49-F238E27FC236}">
                  <a16:creationId xmlns="" xmlns:a16="http://schemas.microsoft.com/office/drawing/2014/main" id="{2CCA4CFE-1BD8-46C4-B5F0-B5C5001E08E6}"/>
                </a:ext>
              </a:extLst>
            </p:cNvPr>
            <p:cNvSpPr>
              <a:spLocks noChangeAspect="1" noChangeArrowheads="1" noTextEdit="1"/>
            </p:cNvSpPr>
            <p:nvPr/>
          </p:nvSpPr>
          <p:spPr bwMode="auto">
            <a:xfrm>
              <a:off x="827088" y="11113"/>
              <a:ext cx="38989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52">
              <a:extLst>
                <a:ext uri="{FF2B5EF4-FFF2-40B4-BE49-F238E27FC236}">
                  <a16:creationId xmlns="" xmlns:a16="http://schemas.microsoft.com/office/drawing/2014/main" id="{3ED87EE9-7778-4D00-B87D-3F54F2190A05}"/>
                </a:ext>
              </a:extLst>
            </p:cNvPr>
            <p:cNvSpPr>
              <a:spLocks/>
            </p:cNvSpPr>
            <p:nvPr/>
          </p:nvSpPr>
          <p:spPr bwMode="auto">
            <a:xfrm>
              <a:off x="1055688" y="1230313"/>
              <a:ext cx="1646238" cy="1646238"/>
            </a:xfrm>
            <a:custGeom>
              <a:avLst/>
              <a:gdLst>
                <a:gd name="T0" fmla="*/ 1037 w 1037"/>
                <a:gd name="T1" fmla="*/ 519 h 1037"/>
                <a:gd name="T2" fmla="*/ 518 w 1037"/>
                <a:gd name="T3" fmla="*/ 1037 h 1037"/>
                <a:gd name="T4" fmla="*/ 0 w 1037"/>
                <a:gd name="T5" fmla="*/ 519 h 1037"/>
                <a:gd name="T6" fmla="*/ 518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8" y="1037"/>
                  </a:lnTo>
                  <a:lnTo>
                    <a:pt x="0" y="519"/>
                  </a:lnTo>
                  <a:lnTo>
                    <a:pt x="518" y="0"/>
                  </a:lnTo>
                  <a:lnTo>
                    <a:pt x="1037" y="519"/>
                  </a:lnTo>
                  <a:close/>
                </a:path>
              </a:pathLst>
            </a:custGeom>
            <a:solidFill>
              <a:srgbClr val="0064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53">
              <a:extLst>
                <a:ext uri="{FF2B5EF4-FFF2-40B4-BE49-F238E27FC236}">
                  <a16:creationId xmlns="" xmlns:a16="http://schemas.microsoft.com/office/drawing/2014/main" id="{741B3C95-0665-497C-8136-E916CDE4BF65}"/>
                </a:ext>
              </a:extLst>
            </p:cNvPr>
            <p:cNvSpPr>
              <a:spLocks/>
            </p:cNvSpPr>
            <p:nvPr/>
          </p:nvSpPr>
          <p:spPr bwMode="auto">
            <a:xfrm>
              <a:off x="1055688" y="1230313"/>
              <a:ext cx="1646238" cy="1646238"/>
            </a:xfrm>
            <a:custGeom>
              <a:avLst/>
              <a:gdLst>
                <a:gd name="T0" fmla="*/ 1037 w 1037"/>
                <a:gd name="T1" fmla="*/ 519 h 1037"/>
                <a:gd name="T2" fmla="*/ 518 w 1037"/>
                <a:gd name="T3" fmla="*/ 1037 h 1037"/>
                <a:gd name="T4" fmla="*/ 0 w 1037"/>
                <a:gd name="T5" fmla="*/ 519 h 1037"/>
                <a:gd name="T6" fmla="*/ 518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8" y="1037"/>
                  </a:lnTo>
                  <a:lnTo>
                    <a:pt x="0" y="519"/>
                  </a:lnTo>
                  <a:lnTo>
                    <a:pt x="518" y="0"/>
                  </a:lnTo>
                  <a:lnTo>
                    <a:pt x="1037" y="51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54">
              <a:extLst>
                <a:ext uri="{FF2B5EF4-FFF2-40B4-BE49-F238E27FC236}">
                  <a16:creationId xmlns="" xmlns:a16="http://schemas.microsoft.com/office/drawing/2014/main" id="{7AF005AE-14B7-444A-83D0-80B54F6D308A}"/>
                </a:ext>
              </a:extLst>
            </p:cNvPr>
            <p:cNvSpPr>
              <a:spLocks/>
            </p:cNvSpPr>
            <p:nvPr/>
          </p:nvSpPr>
          <p:spPr bwMode="auto">
            <a:xfrm>
              <a:off x="1878013" y="406401"/>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55">
              <a:extLst>
                <a:ext uri="{FF2B5EF4-FFF2-40B4-BE49-F238E27FC236}">
                  <a16:creationId xmlns="" xmlns:a16="http://schemas.microsoft.com/office/drawing/2014/main" id="{67CE1111-B3C8-418A-B8C7-A63F28E4E92B}"/>
                </a:ext>
              </a:extLst>
            </p:cNvPr>
            <p:cNvSpPr>
              <a:spLocks/>
            </p:cNvSpPr>
            <p:nvPr/>
          </p:nvSpPr>
          <p:spPr bwMode="auto">
            <a:xfrm>
              <a:off x="1878013" y="406401"/>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56">
              <a:extLst>
                <a:ext uri="{FF2B5EF4-FFF2-40B4-BE49-F238E27FC236}">
                  <a16:creationId xmlns="" xmlns:a16="http://schemas.microsoft.com/office/drawing/2014/main" id="{B722BB6B-98D8-4A8B-8B4C-58F9B59F870D}"/>
                </a:ext>
              </a:extLst>
            </p:cNvPr>
            <p:cNvSpPr>
              <a:spLocks/>
            </p:cNvSpPr>
            <p:nvPr/>
          </p:nvSpPr>
          <p:spPr bwMode="auto">
            <a:xfrm>
              <a:off x="923926" y="476251"/>
              <a:ext cx="962025" cy="962025"/>
            </a:xfrm>
            <a:custGeom>
              <a:avLst/>
              <a:gdLst>
                <a:gd name="T0" fmla="*/ 606 w 606"/>
                <a:gd name="T1" fmla="*/ 303 h 606"/>
                <a:gd name="T2" fmla="*/ 303 w 606"/>
                <a:gd name="T3" fmla="*/ 606 h 606"/>
                <a:gd name="T4" fmla="*/ 0 w 606"/>
                <a:gd name="T5" fmla="*/ 303 h 606"/>
                <a:gd name="T6" fmla="*/ 303 w 606"/>
                <a:gd name="T7" fmla="*/ 0 h 606"/>
                <a:gd name="T8" fmla="*/ 606 w 606"/>
                <a:gd name="T9" fmla="*/ 303 h 606"/>
              </a:gdLst>
              <a:ahLst/>
              <a:cxnLst>
                <a:cxn ang="0">
                  <a:pos x="T0" y="T1"/>
                </a:cxn>
                <a:cxn ang="0">
                  <a:pos x="T2" y="T3"/>
                </a:cxn>
                <a:cxn ang="0">
                  <a:pos x="T4" y="T5"/>
                </a:cxn>
                <a:cxn ang="0">
                  <a:pos x="T6" y="T7"/>
                </a:cxn>
                <a:cxn ang="0">
                  <a:pos x="T8" y="T9"/>
                </a:cxn>
              </a:cxnLst>
              <a:rect l="0" t="0" r="r" b="b"/>
              <a:pathLst>
                <a:path w="606" h="606">
                  <a:moveTo>
                    <a:pt x="606" y="303"/>
                  </a:moveTo>
                  <a:lnTo>
                    <a:pt x="303" y="606"/>
                  </a:lnTo>
                  <a:lnTo>
                    <a:pt x="0" y="303"/>
                  </a:lnTo>
                  <a:lnTo>
                    <a:pt x="303" y="0"/>
                  </a:lnTo>
                  <a:lnTo>
                    <a:pt x="606" y="303"/>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57">
              <a:extLst>
                <a:ext uri="{FF2B5EF4-FFF2-40B4-BE49-F238E27FC236}">
                  <a16:creationId xmlns="" xmlns:a16="http://schemas.microsoft.com/office/drawing/2014/main" id="{0C15C123-F8A1-4B7D-B5E8-C2F82003BE75}"/>
                </a:ext>
              </a:extLst>
            </p:cNvPr>
            <p:cNvSpPr>
              <a:spLocks/>
            </p:cNvSpPr>
            <p:nvPr/>
          </p:nvSpPr>
          <p:spPr bwMode="auto">
            <a:xfrm>
              <a:off x="923926" y="476251"/>
              <a:ext cx="962025" cy="962025"/>
            </a:xfrm>
            <a:custGeom>
              <a:avLst/>
              <a:gdLst>
                <a:gd name="T0" fmla="*/ 606 w 606"/>
                <a:gd name="T1" fmla="*/ 303 h 606"/>
                <a:gd name="T2" fmla="*/ 303 w 606"/>
                <a:gd name="T3" fmla="*/ 606 h 606"/>
                <a:gd name="T4" fmla="*/ 0 w 606"/>
                <a:gd name="T5" fmla="*/ 303 h 606"/>
                <a:gd name="T6" fmla="*/ 303 w 606"/>
                <a:gd name="T7" fmla="*/ 0 h 606"/>
                <a:gd name="T8" fmla="*/ 606 w 606"/>
                <a:gd name="T9" fmla="*/ 303 h 606"/>
              </a:gdLst>
              <a:ahLst/>
              <a:cxnLst>
                <a:cxn ang="0">
                  <a:pos x="T0" y="T1"/>
                </a:cxn>
                <a:cxn ang="0">
                  <a:pos x="T2" y="T3"/>
                </a:cxn>
                <a:cxn ang="0">
                  <a:pos x="T4" y="T5"/>
                </a:cxn>
                <a:cxn ang="0">
                  <a:pos x="T6" y="T7"/>
                </a:cxn>
                <a:cxn ang="0">
                  <a:pos x="T8" y="T9"/>
                </a:cxn>
              </a:cxnLst>
              <a:rect l="0" t="0" r="r" b="b"/>
              <a:pathLst>
                <a:path w="606" h="606">
                  <a:moveTo>
                    <a:pt x="606" y="303"/>
                  </a:moveTo>
                  <a:lnTo>
                    <a:pt x="303" y="606"/>
                  </a:lnTo>
                  <a:lnTo>
                    <a:pt x="0" y="303"/>
                  </a:lnTo>
                  <a:lnTo>
                    <a:pt x="303" y="0"/>
                  </a:lnTo>
                  <a:lnTo>
                    <a:pt x="606" y="30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58">
              <a:extLst>
                <a:ext uri="{FF2B5EF4-FFF2-40B4-BE49-F238E27FC236}">
                  <a16:creationId xmlns="" xmlns:a16="http://schemas.microsoft.com/office/drawing/2014/main" id="{2CD5E108-7298-496A-BE50-A2B61AE016CC}"/>
                </a:ext>
              </a:extLst>
            </p:cNvPr>
            <p:cNvSpPr>
              <a:spLocks/>
            </p:cNvSpPr>
            <p:nvPr/>
          </p:nvSpPr>
          <p:spPr bwMode="auto">
            <a:xfrm>
              <a:off x="1878013" y="2054226"/>
              <a:ext cx="1646238" cy="1644650"/>
            </a:xfrm>
            <a:custGeom>
              <a:avLst/>
              <a:gdLst>
                <a:gd name="T0" fmla="*/ 1037 w 1037"/>
                <a:gd name="T1" fmla="*/ 518 h 1036"/>
                <a:gd name="T2" fmla="*/ 519 w 1037"/>
                <a:gd name="T3" fmla="*/ 1036 h 1036"/>
                <a:gd name="T4" fmla="*/ 0 w 1037"/>
                <a:gd name="T5" fmla="*/ 518 h 1036"/>
                <a:gd name="T6" fmla="*/ 519 w 1037"/>
                <a:gd name="T7" fmla="*/ 0 h 1036"/>
                <a:gd name="T8" fmla="*/ 1037 w 1037"/>
                <a:gd name="T9" fmla="*/ 518 h 1036"/>
              </a:gdLst>
              <a:ahLst/>
              <a:cxnLst>
                <a:cxn ang="0">
                  <a:pos x="T0" y="T1"/>
                </a:cxn>
                <a:cxn ang="0">
                  <a:pos x="T2" y="T3"/>
                </a:cxn>
                <a:cxn ang="0">
                  <a:pos x="T4" y="T5"/>
                </a:cxn>
                <a:cxn ang="0">
                  <a:pos x="T6" y="T7"/>
                </a:cxn>
                <a:cxn ang="0">
                  <a:pos x="T8" y="T9"/>
                </a:cxn>
              </a:cxnLst>
              <a:rect l="0" t="0" r="r" b="b"/>
              <a:pathLst>
                <a:path w="1037" h="1036">
                  <a:moveTo>
                    <a:pt x="1037" y="518"/>
                  </a:moveTo>
                  <a:lnTo>
                    <a:pt x="519" y="1036"/>
                  </a:lnTo>
                  <a:lnTo>
                    <a:pt x="0" y="518"/>
                  </a:lnTo>
                  <a:lnTo>
                    <a:pt x="519" y="0"/>
                  </a:lnTo>
                  <a:lnTo>
                    <a:pt x="1037" y="518"/>
                  </a:lnTo>
                  <a:close/>
                </a:path>
              </a:pathLst>
            </a:custGeom>
            <a:solidFill>
              <a:srgbClr val="0095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59">
              <a:extLst>
                <a:ext uri="{FF2B5EF4-FFF2-40B4-BE49-F238E27FC236}">
                  <a16:creationId xmlns="" xmlns:a16="http://schemas.microsoft.com/office/drawing/2014/main" id="{FACF9328-F4FB-4C73-B8ED-FACD1A0892E7}"/>
                </a:ext>
              </a:extLst>
            </p:cNvPr>
            <p:cNvSpPr>
              <a:spLocks/>
            </p:cNvSpPr>
            <p:nvPr/>
          </p:nvSpPr>
          <p:spPr bwMode="auto">
            <a:xfrm>
              <a:off x="1878013" y="2054226"/>
              <a:ext cx="1646238" cy="1644650"/>
            </a:xfrm>
            <a:custGeom>
              <a:avLst/>
              <a:gdLst>
                <a:gd name="T0" fmla="*/ 1037 w 1037"/>
                <a:gd name="T1" fmla="*/ 518 h 1036"/>
                <a:gd name="T2" fmla="*/ 519 w 1037"/>
                <a:gd name="T3" fmla="*/ 1036 h 1036"/>
                <a:gd name="T4" fmla="*/ 0 w 1037"/>
                <a:gd name="T5" fmla="*/ 518 h 1036"/>
                <a:gd name="T6" fmla="*/ 519 w 1037"/>
                <a:gd name="T7" fmla="*/ 0 h 1036"/>
                <a:gd name="T8" fmla="*/ 1037 w 1037"/>
                <a:gd name="T9" fmla="*/ 518 h 1036"/>
              </a:gdLst>
              <a:ahLst/>
              <a:cxnLst>
                <a:cxn ang="0">
                  <a:pos x="T0" y="T1"/>
                </a:cxn>
                <a:cxn ang="0">
                  <a:pos x="T2" y="T3"/>
                </a:cxn>
                <a:cxn ang="0">
                  <a:pos x="T4" y="T5"/>
                </a:cxn>
                <a:cxn ang="0">
                  <a:pos x="T6" y="T7"/>
                </a:cxn>
                <a:cxn ang="0">
                  <a:pos x="T8" y="T9"/>
                </a:cxn>
              </a:cxnLst>
              <a:rect l="0" t="0" r="r" b="b"/>
              <a:pathLst>
                <a:path w="1037" h="1036">
                  <a:moveTo>
                    <a:pt x="1037" y="518"/>
                  </a:moveTo>
                  <a:lnTo>
                    <a:pt x="519" y="1036"/>
                  </a:lnTo>
                  <a:lnTo>
                    <a:pt x="0" y="518"/>
                  </a:lnTo>
                  <a:lnTo>
                    <a:pt x="519" y="0"/>
                  </a:lnTo>
                  <a:lnTo>
                    <a:pt x="1037" y="51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60">
              <a:extLst>
                <a:ext uri="{FF2B5EF4-FFF2-40B4-BE49-F238E27FC236}">
                  <a16:creationId xmlns="" xmlns:a16="http://schemas.microsoft.com/office/drawing/2014/main" id="{78FD87C5-D004-4F53-AD8E-F77CEC1A946F}"/>
                </a:ext>
              </a:extLst>
            </p:cNvPr>
            <p:cNvSpPr>
              <a:spLocks/>
            </p:cNvSpPr>
            <p:nvPr/>
          </p:nvSpPr>
          <p:spPr bwMode="auto">
            <a:xfrm>
              <a:off x="2011363" y="3421063"/>
              <a:ext cx="646113" cy="646113"/>
            </a:xfrm>
            <a:custGeom>
              <a:avLst/>
              <a:gdLst>
                <a:gd name="T0" fmla="*/ 407 w 407"/>
                <a:gd name="T1" fmla="*/ 203 h 407"/>
                <a:gd name="T2" fmla="*/ 203 w 407"/>
                <a:gd name="T3" fmla="*/ 407 h 407"/>
                <a:gd name="T4" fmla="*/ 0 w 407"/>
                <a:gd name="T5" fmla="*/ 203 h 407"/>
                <a:gd name="T6" fmla="*/ 203 w 407"/>
                <a:gd name="T7" fmla="*/ 0 h 407"/>
                <a:gd name="T8" fmla="*/ 407 w 407"/>
                <a:gd name="T9" fmla="*/ 203 h 407"/>
              </a:gdLst>
              <a:ahLst/>
              <a:cxnLst>
                <a:cxn ang="0">
                  <a:pos x="T0" y="T1"/>
                </a:cxn>
                <a:cxn ang="0">
                  <a:pos x="T2" y="T3"/>
                </a:cxn>
                <a:cxn ang="0">
                  <a:pos x="T4" y="T5"/>
                </a:cxn>
                <a:cxn ang="0">
                  <a:pos x="T6" y="T7"/>
                </a:cxn>
                <a:cxn ang="0">
                  <a:pos x="T8" y="T9"/>
                </a:cxn>
              </a:cxnLst>
              <a:rect l="0" t="0" r="r" b="b"/>
              <a:pathLst>
                <a:path w="407" h="407">
                  <a:moveTo>
                    <a:pt x="407" y="203"/>
                  </a:moveTo>
                  <a:lnTo>
                    <a:pt x="203" y="407"/>
                  </a:lnTo>
                  <a:lnTo>
                    <a:pt x="0" y="203"/>
                  </a:lnTo>
                  <a:lnTo>
                    <a:pt x="203" y="0"/>
                  </a:lnTo>
                  <a:lnTo>
                    <a:pt x="407" y="203"/>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61">
              <a:extLst>
                <a:ext uri="{FF2B5EF4-FFF2-40B4-BE49-F238E27FC236}">
                  <a16:creationId xmlns="" xmlns:a16="http://schemas.microsoft.com/office/drawing/2014/main" id="{6AAAD3EA-E10E-4F2B-AA1E-CA49A532EC2E}"/>
                </a:ext>
              </a:extLst>
            </p:cNvPr>
            <p:cNvSpPr>
              <a:spLocks noEditPoints="1"/>
            </p:cNvSpPr>
            <p:nvPr/>
          </p:nvSpPr>
          <p:spPr bwMode="auto">
            <a:xfrm>
              <a:off x="2884488" y="11113"/>
              <a:ext cx="1839913" cy="3322638"/>
            </a:xfrm>
            <a:custGeom>
              <a:avLst/>
              <a:gdLst>
                <a:gd name="T0" fmla="*/ 4 w 1159"/>
                <a:gd name="T1" fmla="*/ 1166 h 2093"/>
                <a:gd name="T2" fmla="*/ 0 w 1159"/>
                <a:gd name="T3" fmla="*/ 1171 h 2093"/>
                <a:gd name="T4" fmla="*/ 921 w 1159"/>
                <a:gd name="T5" fmla="*/ 2093 h 2093"/>
                <a:gd name="T6" fmla="*/ 1159 w 1159"/>
                <a:gd name="T7" fmla="*/ 1855 h 2093"/>
                <a:gd name="T8" fmla="*/ 1159 w 1159"/>
                <a:gd name="T9" fmla="*/ 1846 h 2093"/>
                <a:gd name="T10" fmla="*/ 921 w 1159"/>
                <a:gd name="T11" fmla="*/ 2084 h 2093"/>
                <a:gd name="T12" fmla="*/ 4 w 1159"/>
                <a:gd name="T13" fmla="*/ 1166 h 2093"/>
                <a:gd name="T14" fmla="*/ 478 w 1159"/>
                <a:gd name="T15" fmla="*/ 0 h 2093"/>
                <a:gd name="T16" fmla="*/ 469 w 1159"/>
                <a:gd name="T17" fmla="*/ 0 h 2093"/>
                <a:gd name="T18" fmla="*/ 52 w 1159"/>
                <a:gd name="T19" fmla="*/ 417 h 2093"/>
                <a:gd name="T20" fmla="*/ 56 w 1159"/>
                <a:gd name="T21" fmla="*/ 421 h 2093"/>
                <a:gd name="T22" fmla="*/ 478 w 1159"/>
                <a:gd name="T23" fmla="*/ 0 h 20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59" h="2093">
                  <a:moveTo>
                    <a:pt x="4" y="1166"/>
                  </a:moveTo>
                  <a:lnTo>
                    <a:pt x="0" y="1171"/>
                  </a:lnTo>
                  <a:lnTo>
                    <a:pt x="921" y="2093"/>
                  </a:lnTo>
                  <a:lnTo>
                    <a:pt x="1159" y="1855"/>
                  </a:lnTo>
                  <a:lnTo>
                    <a:pt x="1159" y="1846"/>
                  </a:lnTo>
                  <a:lnTo>
                    <a:pt x="921" y="2084"/>
                  </a:lnTo>
                  <a:lnTo>
                    <a:pt x="4" y="1166"/>
                  </a:lnTo>
                  <a:close/>
                  <a:moveTo>
                    <a:pt x="478" y="0"/>
                  </a:moveTo>
                  <a:lnTo>
                    <a:pt x="469" y="0"/>
                  </a:lnTo>
                  <a:lnTo>
                    <a:pt x="52" y="417"/>
                  </a:lnTo>
                  <a:lnTo>
                    <a:pt x="56" y="421"/>
                  </a:lnTo>
                  <a:lnTo>
                    <a:pt x="478" y="0"/>
                  </a:lnTo>
                  <a:close/>
                </a:path>
              </a:pathLst>
            </a:custGeom>
            <a:solidFill>
              <a:srgbClr val="99DD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62">
              <a:extLst>
                <a:ext uri="{FF2B5EF4-FFF2-40B4-BE49-F238E27FC236}">
                  <a16:creationId xmlns="" xmlns:a16="http://schemas.microsoft.com/office/drawing/2014/main" id="{181733EE-B5C9-4F2E-95E7-06D6801A5EE3}"/>
                </a:ext>
              </a:extLst>
            </p:cNvPr>
            <p:cNvSpPr>
              <a:spLocks noEditPoints="1"/>
            </p:cNvSpPr>
            <p:nvPr/>
          </p:nvSpPr>
          <p:spPr bwMode="auto">
            <a:xfrm>
              <a:off x="2884488" y="11113"/>
              <a:ext cx="1839913" cy="3322638"/>
            </a:xfrm>
            <a:custGeom>
              <a:avLst/>
              <a:gdLst>
                <a:gd name="T0" fmla="*/ 4 w 1159"/>
                <a:gd name="T1" fmla="*/ 1166 h 2093"/>
                <a:gd name="T2" fmla="*/ 0 w 1159"/>
                <a:gd name="T3" fmla="*/ 1171 h 2093"/>
                <a:gd name="T4" fmla="*/ 921 w 1159"/>
                <a:gd name="T5" fmla="*/ 2093 h 2093"/>
                <a:gd name="T6" fmla="*/ 1159 w 1159"/>
                <a:gd name="T7" fmla="*/ 1855 h 2093"/>
                <a:gd name="T8" fmla="*/ 1159 w 1159"/>
                <a:gd name="T9" fmla="*/ 1846 h 2093"/>
                <a:gd name="T10" fmla="*/ 921 w 1159"/>
                <a:gd name="T11" fmla="*/ 2084 h 2093"/>
                <a:gd name="T12" fmla="*/ 4 w 1159"/>
                <a:gd name="T13" fmla="*/ 1166 h 2093"/>
                <a:gd name="T14" fmla="*/ 478 w 1159"/>
                <a:gd name="T15" fmla="*/ 0 h 2093"/>
                <a:gd name="T16" fmla="*/ 469 w 1159"/>
                <a:gd name="T17" fmla="*/ 0 h 2093"/>
                <a:gd name="T18" fmla="*/ 52 w 1159"/>
                <a:gd name="T19" fmla="*/ 417 h 2093"/>
                <a:gd name="T20" fmla="*/ 56 w 1159"/>
                <a:gd name="T21" fmla="*/ 421 h 2093"/>
                <a:gd name="T22" fmla="*/ 478 w 1159"/>
                <a:gd name="T23" fmla="*/ 0 h 20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59" h="2093">
                  <a:moveTo>
                    <a:pt x="4" y="1166"/>
                  </a:moveTo>
                  <a:lnTo>
                    <a:pt x="0" y="1171"/>
                  </a:lnTo>
                  <a:lnTo>
                    <a:pt x="921" y="2093"/>
                  </a:lnTo>
                  <a:lnTo>
                    <a:pt x="1159" y="1855"/>
                  </a:lnTo>
                  <a:lnTo>
                    <a:pt x="1159" y="1846"/>
                  </a:lnTo>
                  <a:lnTo>
                    <a:pt x="921" y="2084"/>
                  </a:lnTo>
                  <a:lnTo>
                    <a:pt x="4" y="1166"/>
                  </a:lnTo>
                  <a:moveTo>
                    <a:pt x="478" y="0"/>
                  </a:moveTo>
                  <a:lnTo>
                    <a:pt x="469" y="0"/>
                  </a:lnTo>
                  <a:lnTo>
                    <a:pt x="52" y="417"/>
                  </a:lnTo>
                  <a:lnTo>
                    <a:pt x="56" y="421"/>
                  </a:lnTo>
                  <a:lnTo>
                    <a:pt x="47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63">
              <a:extLst>
                <a:ext uri="{FF2B5EF4-FFF2-40B4-BE49-F238E27FC236}">
                  <a16:creationId xmlns="" xmlns:a16="http://schemas.microsoft.com/office/drawing/2014/main" id="{51BA7A0C-FF64-493E-B65F-96FB62A8618B}"/>
                </a:ext>
              </a:extLst>
            </p:cNvPr>
            <p:cNvSpPr>
              <a:spLocks/>
            </p:cNvSpPr>
            <p:nvPr/>
          </p:nvSpPr>
          <p:spPr bwMode="auto">
            <a:xfrm>
              <a:off x="2327276" y="673101"/>
              <a:ext cx="646113" cy="1196975"/>
            </a:xfrm>
            <a:custGeom>
              <a:avLst/>
              <a:gdLst>
                <a:gd name="T0" fmla="*/ 403 w 407"/>
                <a:gd name="T1" fmla="*/ 0 h 754"/>
                <a:gd name="T2" fmla="*/ 2 w 407"/>
                <a:gd name="T3" fmla="*/ 401 h 754"/>
                <a:gd name="T4" fmla="*/ 0 w 407"/>
                <a:gd name="T5" fmla="*/ 403 h 754"/>
                <a:gd name="T6" fmla="*/ 351 w 407"/>
                <a:gd name="T7" fmla="*/ 754 h 754"/>
                <a:gd name="T8" fmla="*/ 355 w 407"/>
                <a:gd name="T9" fmla="*/ 749 h 754"/>
                <a:gd name="T10" fmla="*/ 9 w 407"/>
                <a:gd name="T11" fmla="*/ 403 h 754"/>
                <a:gd name="T12" fmla="*/ 407 w 407"/>
                <a:gd name="T13" fmla="*/ 4 h 754"/>
                <a:gd name="T14" fmla="*/ 403 w 407"/>
                <a:gd name="T15" fmla="*/ 0 h 7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7" h="754">
                  <a:moveTo>
                    <a:pt x="403" y="0"/>
                  </a:moveTo>
                  <a:lnTo>
                    <a:pt x="2" y="401"/>
                  </a:lnTo>
                  <a:lnTo>
                    <a:pt x="0" y="403"/>
                  </a:lnTo>
                  <a:lnTo>
                    <a:pt x="351" y="754"/>
                  </a:lnTo>
                  <a:lnTo>
                    <a:pt x="355" y="749"/>
                  </a:lnTo>
                  <a:lnTo>
                    <a:pt x="9" y="403"/>
                  </a:lnTo>
                  <a:lnTo>
                    <a:pt x="407" y="4"/>
                  </a:lnTo>
                  <a:lnTo>
                    <a:pt x="403" y="0"/>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64">
              <a:extLst>
                <a:ext uri="{FF2B5EF4-FFF2-40B4-BE49-F238E27FC236}">
                  <a16:creationId xmlns="" xmlns:a16="http://schemas.microsoft.com/office/drawing/2014/main" id="{1025DC0A-49AF-4CBF-B59E-34B728414BAC}"/>
                </a:ext>
              </a:extLst>
            </p:cNvPr>
            <p:cNvSpPr>
              <a:spLocks/>
            </p:cNvSpPr>
            <p:nvPr/>
          </p:nvSpPr>
          <p:spPr bwMode="auto">
            <a:xfrm>
              <a:off x="2327276" y="673101"/>
              <a:ext cx="646113" cy="1196975"/>
            </a:xfrm>
            <a:custGeom>
              <a:avLst/>
              <a:gdLst>
                <a:gd name="T0" fmla="*/ 403 w 407"/>
                <a:gd name="T1" fmla="*/ 0 h 754"/>
                <a:gd name="T2" fmla="*/ 2 w 407"/>
                <a:gd name="T3" fmla="*/ 401 h 754"/>
                <a:gd name="T4" fmla="*/ 0 w 407"/>
                <a:gd name="T5" fmla="*/ 403 h 754"/>
                <a:gd name="T6" fmla="*/ 351 w 407"/>
                <a:gd name="T7" fmla="*/ 754 h 754"/>
                <a:gd name="T8" fmla="*/ 355 w 407"/>
                <a:gd name="T9" fmla="*/ 749 h 754"/>
                <a:gd name="T10" fmla="*/ 9 w 407"/>
                <a:gd name="T11" fmla="*/ 403 h 754"/>
                <a:gd name="T12" fmla="*/ 407 w 407"/>
                <a:gd name="T13" fmla="*/ 4 h 754"/>
                <a:gd name="T14" fmla="*/ 403 w 407"/>
                <a:gd name="T15" fmla="*/ 0 h 7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7" h="754">
                  <a:moveTo>
                    <a:pt x="403" y="0"/>
                  </a:moveTo>
                  <a:lnTo>
                    <a:pt x="2" y="401"/>
                  </a:lnTo>
                  <a:lnTo>
                    <a:pt x="0" y="403"/>
                  </a:lnTo>
                  <a:lnTo>
                    <a:pt x="351" y="754"/>
                  </a:lnTo>
                  <a:lnTo>
                    <a:pt x="355" y="749"/>
                  </a:lnTo>
                  <a:lnTo>
                    <a:pt x="9" y="403"/>
                  </a:lnTo>
                  <a:lnTo>
                    <a:pt x="407" y="4"/>
                  </a:lnTo>
                  <a:lnTo>
                    <a:pt x="40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65">
              <a:extLst>
                <a:ext uri="{FF2B5EF4-FFF2-40B4-BE49-F238E27FC236}">
                  <a16:creationId xmlns="" xmlns:a16="http://schemas.microsoft.com/office/drawing/2014/main" id="{85322CF2-02B4-4348-A054-65926480C50A}"/>
                </a:ext>
              </a:extLst>
            </p:cNvPr>
            <p:cNvSpPr>
              <a:spLocks noEditPoints="1"/>
            </p:cNvSpPr>
            <p:nvPr/>
          </p:nvSpPr>
          <p:spPr bwMode="auto">
            <a:xfrm>
              <a:off x="827088" y="371476"/>
              <a:ext cx="2776538" cy="4783138"/>
            </a:xfrm>
            <a:custGeom>
              <a:avLst/>
              <a:gdLst>
                <a:gd name="T0" fmla="*/ 1638 w 1749"/>
                <a:gd name="T1" fmla="*/ 1639 h 3013"/>
                <a:gd name="T2" fmla="*/ 1634 w 1749"/>
                <a:gd name="T3" fmla="*/ 1643 h 3013"/>
                <a:gd name="T4" fmla="*/ 1740 w 1749"/>
                <a:gd name="T5" fmla="*/ 1749 h 3013"/>
                <a:gd name="T6" fmla="*/ 477 w 1749"/>
                <a:gd name="T7" fmla="*/ 3013 h 3013"/>
                <a:gd name="T8" fmla="*/ 486 w 1749"/>
                <a:gd name="T9" fmla="*/ 3013 h 3013"/>
                <a:gd name="T10" fmla="*/ 1749 w 1749"/>
                <a:gd name="T11" fmla="*/ 1749 h 3013"/>
                <a:gd name="T12" fmla="*/ 1638 w 1749"/>
                <a:gd name="T13" fmla="*/ 1639 h 3013"/>
                <a:gd name="T14" fmla="*/ 518 w 1749"/>
                <a:gd name="T15" fmla="*/ 518 h 3013"/>
                <a:gd name="T16" fmla="*/ 513 w 1749"/>
                <a:gd name="T17" fmla="*/ 523 h 3013"/>
                <a:gd name="T18" fmla="*/ 597 w 1749"/>
                <a:gd name="T19" fmla="*/ 606 h 3013"/>
                <a:gd name="T20" fmla="*/ 602 w 1749"/>
                <a:gd name="T21" fmla="*/ 602 h 3013"/>
                <a:gd name="T22" fmla="*/ 518 w 1749"/>
                <a:gd name="T23" fmla="*/ 518 h 3013"/>
                <a:gd name="T24" fmla="*/ 0 w 1749"/>
                <a:gd name="T25" fmla="*/ 0 h 3013"/>
                <a:gd name="T26" fmla="*/ 0 w 1749"/>
                <a:gd name="T27" fmla="*/ 0 h 3013"/>
                <a:gd name="T28" fmla="*/ 0 w 1749"/>
                <a:gd name="T29" fmla="*/ 9 h 3013"/>
                <a:gd name="T30" fmla="*/ 0 w 1749"/>
                <a:gd name="T31" fmla="*/ 9 h 3013"/>
                <a:gd name="T32" fmla="*/ 211 w 1749"/>
                <a:gd name="T33" fmla="*/ 219 h 3013"/>
                <a:gd name="T34" fmla="*/ 215 w 1749"/>
                <a:gd name="T35" fmla="*/ 215 h 3013"/>
                <a:gd name="T36" fmla="*/ 3 w 1749"/>
                <a:gd name="T37" fmla="*/ 2 h 3013"/>
                <a:gd name="T38" fmla="*/ 0 w 1749"/>
                <a:gd name="T39" fmla="*/ 0 h 30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49" h="3013">
                  <a:moveTo>
                    <a:pt x="1638" y="1639"/>
                  </a:moveTo>
                  <a:lnTo>
                    <a:pt x="1634" y="1643"/>
                  </a:lnTo>
                  <a:lnTo>
                    <a:pt x="1740" y="1749"/>
                  </a:lnTo>
                  <a:lnTo>
                    <a:pt x="477" y="3013"/>
                  </a:lnTo>
                  <a:lnTo>
                    <a:pt x="486" y="3013"/>
                  </a:lnTo>
                  <a:lnTo>
                    <a:pt x="1749" y="1749"/>
                  </a:lnTo>
                  <a:lnTo>
                    <a:pt x="1638" y="1639"/>
                  </a:lnTo>
                  <a:close/>
                  <a:moveTo>
                    <a:pt x="518" y="518"/>
                  </a:moveTo>
                  <a:lnTo>
                    <a:pt x="513" y="523"/>
                  </a:lnTo>
                  <a:lnTo>
                    <a:pt x="597" y="606"/>
                  </a:lnTo>
                  <a:lnTo>
                    <a:pt x="602" y="602"/>
                  </a:lnTo>
                  <a:lnTo>
                    <a:pt x="518" y="518"/>
                  </a:lnTo>
                  <a:close/>
                  <a:moveTo>
                    <a:pt x="0" y="0"/>
                  </a:moveTo>
                  <a:lnTo>
                    <a:pt x="0" y="0"/>
                  </a:lnTo>
                  <a:lnTo>
                    <a:pt x="0" y="9"/>
                  </a:lnTo>
                  <a:lnTo>
                    <a:pt x="0" y="9"/>
                  </a:lnTo>
                  <a:lnTo>
                    <a:pt x="211" y="219"/>
                  </a:lnTo>
                  <a:lnTo>
                    <a:pt x="215" y="215"/>
                  </a:lnTo>
                  <a:lnTo>
                    <a:pt x="3" y="2"/>
                  </a:lnTo>
                  <a:lnTo>
                    <a:pt x="0" y="0"/>
                  </a:lnTo>
                  <a:close/>
                </a:path>
              </a:pathLst>
            </a:custGeom>
            <a:solidFill>
              <a:srgbClr val="99DD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66">
              <a:extLst>
                <a:ext uri="{FF2B5EF4-FFF2-40B4-BE49-F238E27FC236}">
                  <a16:creationId xmlns="" xmlns:a16="http://schemas.microsoft.com/office/drawing/2014/main" id="{10B0C4F9-AD9F-4B73-A3AE-277608EE010E}"/>
                </a:ext>
              </a:extLst>
            </p:cNvPr>
            <p:cNvSpPr>
              <a:spLocks noEditPoints="1"/>
            </p:cNvSpPr>
            <p:nvPr/>
          </p:nvSpPr>
          <p:spPr bwMode="auto">
            <a:xfrm>
              <a:off x="827088" y="371476"/>
              <a:ext cx="2776538" cy="4783138"/>
            </a:xfrm>
            <a:custGeom>
              <a:avLst/>
              <a:gdLst>
                <a:gd name="T0" fmla="*/ 1638 w 1749"/>
                <a:gd name="T1" fmla="*/ 1639 h 3013"/>
                <a:gd name="T2" fmla="*/ 1634 w 1749"/>
                <a:gd name="T3" fmla="*/ 1643 h 3013"/>
                <a:gd name="T4" fmla="*/ 1740 w 1749"/>
                <a:gd name="T5" fmla="*/ 1749 h 3013"/>
                <a:gd name="T6" fmla="*/ 477 w 1749"/>
                <a:gd name="T7" fmla="*/ 3013 h 3013"/>
                <a:gd name="T8" fmla="*/ 486 w 1749"/>
                <a:gd name="T9" fmla="*/ 3013 h 3013"/>
                <a:gd name="T10" fmla="*/ 1749 w 1749"/>
                <a:gd name="T11" fmla="*/ 1749 h 3013"/>
                <a:gd name="T12" fmla="*/ 1638 w 1749"/>
                <a:gd name="T13" fmla="*/ 1639 h 3013"/>
                <a:gd name="T14" fmla="*/ 518 w 1749"/>
                <a:gd name="T15" fmla="*/ 518 h 3013"/>
                <a:gd name="T16" fmla="*/ 513 w 1749"/>
                <a:gd name="T17" fmla="*/ 523 h 3013"/>
                <a:gd name="T18" fmla="*/ 597 w 1749"/>
                <a:gd name="T19" fmla="*/ 606 h 3013"/>
                <a:gd name="T20" fmla="*/ 602 w 1749"/>
                <a:gd name="T21" fmla="*/ 602 h 3013"/>
                <a:gd name="T22" fmla="*/ 518 w 1749"/>
                <a:gd name="T23" fmla="*/ 518 h 3013"/>
                <a:gd name="T24" fmla="*/ 0 w 1749"/>
                <a:gd name="T25" fmla="*/ 0 h 3013"/>
                <a:gd name="T26" fmla="*/ 0 w 1749"/>
                <a:gd name="T27" fmla="*/ 0 h 3013"/>
                <a:gd name="T28" fmla="*/ 0 w 1749"/>
                <a:gd name="T29" fmla="*/ 9 h 3013"/>
                <a:gd name="T30" fmla="*/ 0 w 1749"/>
                <a:gd name="T31" fmla="*/ 9 h 3013"/>
                <a:gd name="T32" fmla="*/ 211 w 1749"/>
                <a:gd name="T33" fmla="*/ 219 h 3013"/>
                <a:gd name="T34" fmla="*/ 215 w 1749"/>
                <a:gd name="T35" fmla="*/ 215 h 3013"/>
                <a:gd name="T36" fmla="*/ 3 w 1749"/>
                <a:gd name="T37" fmla="*/ 2 h 3013"/>
                <a:gd name="T38" fmla="*/ 0 w 1749"/>
                <a:gd name="T39" fmla="*/ 0 h 30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49" h="3013">
                  <a:moveTo>
                    <a:pt x="1638" y="1639"/>
                  </a:moveTo>
                  <a:lnTo>
                    <a:pt x="1634" y="1643"/>
                  </a:lnTo>
                  <a:lnTo>
                    <a:pt x="1740" y="1749"/>
                  </a:lnTo>
                  <a:lnTo>
                    <a:pt x="477" y="3013"/>
                  </a:lnTo>
                  <a:lnTo>
                    <a:pt x="486" y="3013"/>
                  </a:lnTo>
                  <a:lnTo>
                    <a:pt x="1749" y="1749"/>
                  </a:lnTo>
                  <a:lnTo>
                    <a:pt x="1638" y="1639"/>
                  </a:lnTo>
                  <a:moveTo>
                    <a:pt x="518" y="518"/>
                  </a:moveTo>
                  <a:lnTo>
                    <a:pt x="513" y="523"/>
                  </a:lnTo>
                  <a:lnTo>
                    <a:pt x="597" y="606"/>
                  </a:lnTo>
                  <a:lnTo>
                    <a:pt x="602" y="602"/>
                  </a:lnTo>
                  <a:lnTo>
                    <a:pt x="518" y="518"/>
                  </a:lnTo>
                  <a:moveTo>
                    <a:pt x="0" y="0"/>
                  </a:moveTo>
                  <a:lnTo>
                    <a:pt x="0" y="0"/>
                  </a:lnTo>
                  <a:lnTo>
                    <a:pt x="0" y="9"/>
                  </a:lnTo>
                  <a:lnTo>
                    <a:pt x="0" y="9"/>
                  </a:lnTo>
                  <a:lnTo>
                    <a:pt x="211" y="219"/>
                  </a:lnTo>
                  <a:lnTo>
                    <a:pt x="215" y="215"/>
                  </a:lnTo>
                  <a:lnTo>
                    <a:pt x="3"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67">
              <a:extLst>
                <a:ext uri="{FF2B5EF4-FFF2-40B4-BE49-F238E27FC236}">
                  <a16:creationId xmlns="" xmlns:a16="http://schemas.microsoft.com/office/drawing/2014/main" id="{9FA128D6-57BD-48C3-A587-A47722B008EC}"/>
                </a:ext>
              </a:extLst>
            </p:cNvPr>
            <p:cNvSpPr>
              <a:spLocks/>
            </p:cNvSpPr>
            <p:nvPr/>
          </p:nvSpPr>
          <p:spPr bwMode="auto">
            <a:xfrm>
              <a:off x="1774826" y="1327151"/>
              <a:ext cx="830263" cy="830263"/>
            </a:xfrm>
            <a:custGeom>
              <a:avLst/>
              <a:gdLst>
                <a:gd name="T0" fmla="*/ 5 w 523"/>
                <a:gd name="T1" fmla="*/ 0 h 523"/>
                <a:gd name="T2" fmla="*/ 0 w 523"/>
                <a:gd name="T3" fmla="*/ 4 h 523"/>
                <a:gd name="T4" fmla="*/ 519 w 523"/>
                <a:gd name="T5" fmla="*/ 523 h 523"/>
                <a:gd name="T6" fmla="*/ 523 w 523"/>
                <a:gd name="T7" fmla="*/ 518 h 523"/>
                <a:gd name="T8" fmla="*/ 5 w 523"/>
                <a:gd name="T9" fmla="*/ 0 h 523"/>
              </a:gdLst>
              <a:ahLst/>
              <a:cxnLst>
                <a:cxn ang="0">
                  <a:pos x="T0" y="T1"/>
                </a:cxn>
                <a:cxn ang="0">
                  <a:pos x="T2" y="T3"/>
                </a:cxn>
                <a:cxn ang="0">
                  <a:pos x="T4" y="T5"/>
                </a:cxn>
                <a:cxn ang="0">
                  <a:pos x="T6" y="T7"/>
                </a:cxn>
                <a:cxn ang="0">
                  <a:pos x="T8" y="T9"/>
                </a:cxn>
              </a:cxnLst>
              <a:rect l="0" t="0" r="r" b="b"/>
              <a:pathLst>
                <a:path w="523" h="523">
                  <a:moveTo>
                    <a:pt x="5" y="0"/>
                  </a:moveTo>
                  <a:lnTo>
                    <a:pt x="0" y="4"/>
                  </a:lnTo>
                  <a:lnTo>
                    <a:pt x="519" y="523"/>
                  </a:lnTo>
                  <a:lnTo>
                    <a:pt x="523" y="518"/>
                  </a:lnTo>
                  <a:lnTo>
                    <a:pt x="5" y="0"/>
                  </a:lnTo>
                  <a:close/>
                </a:path>
              </a:pathLst>
            </a:custGeom>
            <a:solidFill>
              <a:srgbClr val="0080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68">
              <a:extLst>
                <a:ext uri="{FF2B5EF4-FFF2-40B4-BE49-F238E27FC236}">
                  <a16:creationId xmlns="" xmlns:a16="http://schemas.microsoft.com/office/drawing/2014/main" id="{DED9D9A2-8A6A-4ED5-B87C-AF16FF76CEFE}"/>
                </a:ext>
              </a:extLst>
            </p:cNvPr>
            <p:cNvSpPr>
              <a:spLocks/>
            </p:cNvSpPr>
            <p:nvPr/>
          </p:nvSpPr>
          <p:spPr bwMode="auto">
            <a:xfrm>
              <a:off x="1774826" y="1327151"/>
              <a:ext cx="830263" cy="830263"/>
            </a:xfrm>
            <a:custGeom>
              <a:avLst/>
              <a:gdLst>
                <a:gd name="T0" fmla="*/ 5 w 523"/>
                <a:gd name="T1" fmla="*/ 0 h 523"/>
                <a:gd name="T2" fmla="*/ 0 w 523"/>
                <a:gd name="T3" fmla="*/ 4 h 523"/>
                <a:gd name="T4" fmla="*/ 519 w 523"/>
                <a:gd name="T5" fmla="*/ 523 h 523"/>
                <a:gd name="T6" fmla="*/ 523 w 523"/>
                <a:gd name="T7" fmla="*/ 518 h 523"/>
                <a:gd name="T8" fmla="*/ 5 w 523"/>
                <a:gd name="T9" fmla="*/ 0 h 523"/>
              </a:gdLst>
              <a:ahLst/>
              <a:cxnLst>
                <a:cxn ang="0">
                  <a:pos x="T0" y="T1"/>
                </a:cxn>
                <a:cxn ang="0">
                  <a:pos x="T2" y="T3"/>
                </a:cxn>
                <a:cxn ang="0">
                  <a:pos x="T4" y="T5"/>
                </a:cxn>
                <a:cxn ang="0">
                  <a:pos x="T6" y="T7"/>
                </a:cxn>
                <a:cxn ang="0">
                  <a:pos x="T8" y="T9"/>
                </a:cxn>
              </a:cxnLst>
              <a:rect l="0" t="0" r="r" b="b"/>
              <a:pathLst>
                <a:path w="523" h="523">
                  <a:moveTo>
                    <a:pt x="5" y="0"/>
                  </a:moveTo>
                  <a:lnTo>
                    <a:pt x="0" y="4"/>
                  </a:lnTo>
                  <a:lnTo>
                    <a:pt x="519" y="523"/>
                  </a:lnTo>
                  <a:lnTo>
                    <a:pt x="523" y="518"/>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69">
              <a:extLst>
                <a:ext uri="{FF2B5EF4-FFF2-40B4-BE49-F238E27FC236}">
                  <a16:creationId xmlns="" xmlns:a16="http://schemas.microsoft.com/office/drawing/2014/main" id="{5C406597-CAF3-4D2A-945D-34C55BB7E453}"/>
                </a:ext>
              </a:extLst>
            </p:cNvPr>
            <p:cNvSpPr>
              <a:spLocks/>
            </p:cNvSpPr>
            <p:nvPr/>
          </p:nvSpPr>
          <p:spPr bwMode="auto">
            <a:xfrm>
              <a:off x="1162051" y="712788"/>
              <a:ext cx="487363" cy="488950"/>
            </a:xfrm>
            <a:custGeom>
              <a:avLst/>
              <a:gdLst>
                <a:gd name="T0" fmla="*/ 4 w 307"/>
                <a:gd name="T1" fmla="*/ 0 h 308"/>
                <a:gd name="T2" fmla="*/ 0 w 307"/>
                <a:gd name="T3" fmla="*/ 4 h 308"/>
                <a:gd name="T4" fmla="*/ 302 w 307"/>
                <a:gd name="T5" fmla="*/ 308 h 308"/>
                <a:gd name="T6" fmla="*/ 307 w 307"/>
                <a:gd name="T7" fmla="*/ 303 h 308"/>
                <a:gd name="T8" fmla="*/ 4 w 307"/>
                <a:gd name="T9" fmla="*/ 0 h 308"/>
              </a:gdLst>
              <a:ahLst/>
              <a:cxnLst>
                <a:cxn ang="0">
                  <a:pos x="T0" y="T1"/>
                </a:cxn>
                <a:cxn ang="0">
                  <a:pos x="T2" y="T3"/>
                </a:cxn>
                <a:cxn ang="0">
                  <a:pos x="T4" y="T5"/>
                </a:cxn>
                <a:cxn ang="0">
                  <a:pos x="T6" y="T7"/>
                </a:cxn>
                <a:cxn ang="0">
                  <a:pos x="T8" y="T9"/>
                </a:cxn>
              </a:cxnLst>
              <a:rect l="0" t="0" r="r" b="b"/>
              <a:pathLst>
                <a:path w="307" h="308">
                  <a:moveTo>
                    <a:pt x="4" y="0"/>
                  </a:moveTo>
                  <a:lnTo>
                    <a:pt x="0" y="4"/>
                  </a:lnTo>
                  <a:lnTo>
                    <a:pt x="302" y="308"/>
                  </a:lnTo>
                  <a:lnTo>
                    <a:pt x="307" y="303"/>
                  </a:lnTo>
                  <a:lnTo>
                    <a:pt x="4" y="0"/>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70">
              <a:extLst>
                <a:ext uri="{FF2B5EF4-FFF2-40B4-BE49-F238E27FC236}">
                  <a16:creationId xmlns="" xmlns:a16="http://schemas.microsoft.com/office/drawing/2014/main" id="{8DCE37B1-D7DE-414A-A77C-98FAC76AF4AA}"/>
                </a:ext>
              </a:extLst>
            </p:cNvPr>
            <p:cNvSpPr>
              <a:spLocks/>
            </p:cNvSpPr>
            <p:nvPr/>
          </p:nvSpPr>
          <p:spPr bwMode="auto">
            <a:xfrm>
              <a:off x="1162051" y="712788"/>
              <a:ext cx="487363" cy="488950"/>
            </a:xfrm>
            <a:custGeom>
              <a:avLst/>
              <a:gdLst>
                <a:gd name="T0" fmla="*/ 4 w 307"/>
                <a:gd name="T1" fmla="*/ 0 h 308"/>
                <a:gd name="T2" fmla="*/ 0 w 307"/>
                <a:gd name="T3" fmla="*/ 4 h 308"/>
                <a:gd name="T4" fmla="*/ 302 w 307"/>
                <a:gd name="T5" fmla="*/ 308 h 308"/>
                <a:gd name="T6" fmla="*/ 307 w 307"/>
                <a:gd name="T7" fmla="*/ 303 h 308"/>
                <a:gd name="T8" fmla="*/ 4 w 307"/>
                <a:gd name="T9" fmla="*/ 0 h 308"/>
              </a:gdLst>
              <a:ahLst/>
              <a:cxnLst>
                <a:cxn ang="0">
                  <a:pos x="T0" y="T1"/>
                </a:cxn>
                <a:cxn ang="0">
                  <a:pos x="T2" y="T3"/>
                </a:cxn>
                <a:cxn ang="0">
                  <a:pos x="T4" y="T5"/>
                </a:cxn>
                <a:cxn ang="0">
                  <a:pos x="T6" y="T7"/>
                </a:cxn>
                <a:cxn ang="0">
                  <a:pos x="T8" y="T9"/>
                </a:cxn>
              </a:cxnLst>
              <a:rect l="0" t="0" r="r" b="b"/>
              <a:pathLst>
                <a:path w="307" h="308">
                  <a:moveTo>
                    <a:pt x="4" y="0"/>
                  </a:moveTo>
                  <a:lnTo>
                    <a:pt x="0" y="4"/>
                  </a:lnTo>
                  <a:lnTo>
                    <a:pt x="302" y="308"/>
                  </a:lnTo>
                  <a:lnTo>
                    <a:pt x="307" y="303"/>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71">
              <a:extLst>
                <a:ext uri="{FF2B5EF4-FFF2-40B4-BE49-F238E27FC236}">
                  <a16:creationId xmlns="" xmlns:a16="http://schemas.microsoft.com/office/drawing/2014/main" id="{9F8B3607-F78C-49B3-8F74-2B8252E2D635}"/>
                </a:ext>
              </a:extLst>
            </p:cNvPr>
            <p:cNvSpPr>
              <a:spLocks/>
            </p:cNvSpPr>
            <p:nvPr/>
          </p:nvSpPr>
          <p:spPr bwMode="auto">
            <a:xfrm>
              <a:off x="2598738" y="2149476"/>
              <a:ext cx="828675" cy="830263"/>
            </a:xfrm>
            <a:custGeom>
              <a:avLst/>
              <a:gdLst>
                <a:gd name="T0" fmla="*/ 4 w 522"/>
                <a:gd name="T1" fmla="*/ 0 h 523"/>
                <a:gd name="T2" fmla="*/ 0 w 522"/>
                <a:gd name="T3" fmla="*/ 5 h 523"/>
                <a:gd name="T4" fmla="*/ 518 w 522"/>
                <a:gd name="T5" fmla="*/ 523 h 523"/>
                <a:gd name="T6" fmla="*/ 522 w 522"/>
                <a:gd name="T7" fmla="*/ 519 h 523"/>
                <a:gd name="T8" fmla="*/ 4 w 522"/>
                <a:gd name="T9" fmla="*/ 0 h 523"/>
              </a:gdLst>
              <a:ahLst/>
              <a:cxnLst>
                <a:cxn ang="0">
                  <a:pos x="T0" y="T1"/>
                </a:cxn>
                <a:cxn ang="0">
                  <a:pos x="T2" y="T3"/>
                </a:cxn>
                <a:cxn ang="0">
                  <a:pos x="T4" y="T5"/>
                </a:cxn>
                <a:cxn ang="0">
                  <a:pos x="T6" y="T7"/>
                </a:cxn>
                <a:cxn ang="0">
                  <a:pos x="T8" y="T9"/>
                </a:cxn>
              </a:cxnLst>
              <a:rect l="0" t="0" r="r" b="b"/>
              <a:pathLst>
                <a:path w="522" h="523">
                  <a:moveTo>
                    <a:pt x="4" y="0"/>
                  </a:moveTo>
                  <a:lnTo>
                    <a:pt x="0" y="5"/>
                  </a:lnTo>
                  <a:lnTo>
                    <a:pt x="518" y="523"/>
                  </a:lnTo>
                  <a:lnTo>
                    <a:pt x="522" y="519"/>
                  </a:lnTo>
                  <a:lnTo>
                    <a:pt x="4" y="0"/>
                  </a:lnTo>
                  <a:close/>
                </a:path>
              </a:pathLst>
            </a:custGeom>
            <a:solidFill>
              <a:srgbClr val="009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72">
              <a:extLst>
                <a:ext uri="{FF2B5EF4-FFF2-40B4-BE49-F238E27FC236}">
                  <a16:creationId xmlns="" xmlns:a16="http://schemas.microsoft.com/office/drawing/2014/main" id="{FACAA948-D165-4948-830D-9C212913A036}"/>
                </a:ext>
              </a:extLst>
            </p:cNvPr>
            <p:cNvSpPr>
              <a:spLocks/>
            </p:cNvSpPr>
            <p:nvPr/>
          </p:nvSpPr>
          <p:spPr bwMode="auto">
            <a:xfrm>
              <a:off x="2598738" y="2149476"/>
              <a:ext cx="828675" cy="830263"/>
            </a:xfrm>
            <a:custGeom>
              <a:avLst/>
              <a:gdLst>
                <a:gd name="T0" fmla="*/ 4 w 522"/>
                <a:gd name="T1" fmla="*/ 0 h 523"/>
                <a:gd name="T2" fmla="*/ 0 w 522"/>
                <a:gd name="T3" fmla="*/ 5 h 523"/>
                <a:gd name="T4" fmla="*/ 518 w 522"/>
                <a:gd name="T5" fmla="*/ 523 h 523"/>
                <a:gd name="T6" fmla="*/ 522 w 522"/>
                <a:gd name="T7" fmla="*/ 519 h 523"/>
                <a:gd name="T8" fmla="*/ 4 w 522"/>
                <a:gd name="T9" fmla="*/ 0 h 523"/>
              </a:gdLst>
              <a:ahLst/>
              <a:cxnLst>
                <a:cxn ang="0">
                  <a:pos x="T0" y="T1"/>
                </a:cxn>
                <a:cxn ang="0">
                  <a:pos x="T2" y="T3"/>
                </a:cxn>
                <a:cxn ang="0">
                  <a:pos x="T4" y="T5"/>
                </a:cxn>
                <a:cxn ang="0">
                  <a:pos x="T6" y="T7"/>
                </a:cxn>
                <a:cxn ang="0">
                  <a:pos x="T8" y="T9"/>
                </a:cxn>
              </a:cxnLst>
              <a:rect l="0" t="0" r="r" b="b"/>
              <a:pathLst>
                <a:path w="522" h="523">
                  <a:moveTo>
                    <a:pt x="4" y="0"/>
                  </a:moveTo>
                  <a:lnTo>
                    <a:pt x="0" y="5"/>
                  </a:lnTo>
                  <a:lnTo>
                    <a:pt x="518" y="523"/>
                  </a:lnTo>
                  <a:lnTo>
                    <a:pt x="522" y="519"/>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73">
              <a:extLst>
                <a:ext uri="{FF2B5EF4-FFF2-40B4-BE49-F238E27FC236}">
                  <a16:creationId xmlns="" xmlns:a16="http://schemas.microsoft.com/office/drawing/2014/main" id="{CD66A8E4-F0F9-40AF-BE9F-191E0B999134}"/>
                </a:ext>
              </a:extLst>
            </p:cNvPr>
            <p:cNvSpPr>
              <a:spLocks/>
            </p:cNvSpPr>
            <p:nvPr/>
          </p:nvSpPr>
          <p:spPr bwMode="auto">
            <a:xfrm>
              <a:off x="1492251" y="846138"/>
              <a:ext cx="2413000" cy="2414588"/>
            </a:xfrm>
            <a:custGeom>
              <a:avLst/>
              <a:gdLst>
                <a:gd name="T0" fmla="*/ 1520 w 1520"/>
                <a:gd name="T1" fmla="*/ 761 h 1521"/>
                <a:gd name="T2" fmla="*/ 760 w 1520"/>
                <a:gd name="T3" fmla="*/ 1521 h 1521"/>
                <a:gd name="T4" fmla="*/ 0 w 1520"/>
                <a:gd name="T5" fmla="*/ 761 h 1521"/>
                <a:gd name="T6" fmla="*/ 760 w 1520"/>
                <a:gd name="T7" fmla="*/ 0 h 1521"/>
                <a:gd name="T8" fmla="*/ 1520 w 1520"/>
                <a:gd name="T9" fmla="*/ 761 h 1521"/>
              </a:gdLst>
              <a:ahLst/>
              <a:cxnLst>
                <a:cxn ang="0">
                  <a:pos x="T0" y="T1"/>
                </a:cxn>
                <a:cxn ang="0">
                  <a:pos x="T2" y="T3"/>
                </a:cxn>
                <a:cxn ang="0">
                  <a:pos x="T4" y="T5"/>
                </a:cxn>
                <a:cxn ang="0">
                  <a:pos x="T6" y="T7"/>
                </a:cxn>
                <a:cxn ang="0">
                  <a:pos x="T8" y="T9"/>
                </a:cxn>
              </a:cxnLst>
              <a:rect l="0" t="0" r="r" b="b"/>
              <a:pathLst>
                <a:path w="1520" h="1521">
                  <a:moveTo>
                    <a:pt x="1520" y="761"/>
                  </a:moveTo>
                  <a:lnTo>
                    <a:pt x="760" y="1521"/>
                  </a:lnTo>
                  <a:lnTo>
                    <a:pt x="0" y="761"/>
                  </a:lnTo>
                  <a:lnTo>
                    <a:pt x="760" y="0"/>
                  </a:lnTo>
                  <a:lnTo>
                    <a:pt x="1520" y="761"/>
                  </a:lnTo>
                  <a:close/>
                </a:path>
              </a:pathLst>
            </a:custGeom>
            <a:solidFill>
              <a:srgbClr val="FFFFFF"/>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74">
              <a:extLst>
                <a:ext uri="{FF2B5EF4-FFF2-40B4-BE49-F238E27FC236}">
                  <a16:creationId xmlns="" xmlns:a16="http://schemas.microsoft.com/office/drawing/2014/main" id="{2581CD58-F80B-42DB-9455-CF0BF21DF749}"/>
                </a:ext>
              </a:extLst>
            </p:cNvPr>
            <p:cNvSpPr>
              <a:spLocks/>
            </p:cNvSpPr>
            <p:nvPr/>
          </p:nvSpPr>
          <p:spPr bwMode="auto">
            <a:xfrm>
              <a:off x="3478213" y="2135188"/>
              <a:ext cx="1030288" cy="1028700"/>
            </a:xfrm>
            <a:custGeom>
              <a:avLst/>
              <a:gdLst>
                <a:gd name="T0" fmla="*/ 649 w 649"/>
                <a:gd name="T1" fmla="*/ 324 h 648"/>
                <a:gd name="T2" fmla="*/ 325 w 649"/>
                <a:gd name="T3" fmla="*/ 648 h 648"/>
                <a:gd name="T4" fmla="*/ 0 w 649"/>
                <a:gd name="T5" fmla="*/ 324 h 648"/>
                <a:gd name="T6" fmla="*/ 325 w 649"/>
                <a:gd name="T7" fmla="*/ 0 h 648"/>
                <a:gd name="T8" fmla="*/ 649 w 649"/>
                <a:gd name="T9" fmla="*/ 324 h 648"/>
              </a:gdLst>
              <a:ahLst/>
              <a:cxnLst>
                <a:cxn ang="0">
                  <a:pos x="T0" y="T1"/>
                </a:cxn>
                <a:cxn ang="0">
                  <a:pos x="T2" y="T3"/>
                </a:cxn>
                <a:cxn ang="0">
                  <a:pos x="T4" y="T5"/>
                </a:cxn>
                <a:cxn ang="0">
                  <a:pos x="T6" y="T7"/>
                </a:cxn>
                <a:cxn ang="0">
                  <a:pos x="T8" y="T9"/>
                </a:cxn>
              </a:cxnLst>
              <a:rect l="0" t="0" r="r" b="b"/>
              <a:pathLst>
                <a:path w="649" h="648">
                  <a:moveTo>
                    <a:pt x="649" y="324"/>
                  </a:moveTo>
                  <a:lnTo>
                    <a:pt x="325" y="648"/>
                  </a:lnTo>
                  <a:lnTo>
                    <a:pt x="0" y="324"/>
                  </a:lnTo>
                  <a:lnTo>
                    <a:pt x="325" y="0"/>
                  </a:lnTo>
                  <a:lnTo>
                    <a:pt x="649" y="324"/>
                  </a:lnTo>
                  <a:close/>
                </a:path>
              </a:pathLst>
            </a:custGeom>
            <a:solidFill>
              <a:srgbClr val="49BA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74">
              <a:extLst>
                <a:ext uri="{FF2B5EF4-FFF2-40B4-BE49-F238E27FC236}">
                  <a16:creationId xmlns="" xmlns:a16="http://schemas.microsoft.com/office/drawing/2014/main" id="{2A0D1CB7-9648-483A-8C35-AC9E17C36443}"/>
                </a:ext>
              </a:extLst>
            </p:cNvPr>
            <p:cNvSpPr>
              <a:spLocks/>
            </p:cNvSpPr>
            <p:nvPr/>
          </p:nvSpPr>
          <p:spPr bwMode="auto">
            <a:xfrm>
              <a:off x="988214" y="2949729"/>
              <a:ext cx="1030288" cy="1028700"/>
            </a:xfrm>
            <a:custGeom>
              <a:avLst/>
              <a:gdLst>
                <a:gd name="T0" fmla="*/ 649 w 649"/>
                <a:gd name="T1" fmla="*/ 324 h 648"/>
                <a:gd name="T2" fmla="*/ 325 w 649"/>
                <a:gd name="T3" fmla="*/ 648 h 648"/>
                <a:gd name="T4" fmla="*/ 0 w 649"/>
                <a:gd name="T5" fmla="*/ 324 h 648"/>
                <a:gd name="T6" fmla="*/ 325 w 649"/>
                <a:gd name="T7" fmla="*/ 0 h 648"/>
                <a:gd name="T8" fmla="*/ 649 w 649"/>
                <a:gd name="T9" fmla="*/ 324 h 648"/>
              </a:gdLst>
              <a:ahLst/>
              <a:cxnLst>
                <a:cxn ang="0">
                  <a:pos x="T0" y="T1"/>
                </a:cxn>
                <a:cxn ang="0">
                  <a:pos x="T2" y="T3"/>
                </a:cxn>
                <a:cxn ang="0">
                  <a:pos x="T4" y="T5"/>
                </a:cxn>
                <a:cxn ang="0">
                  <a:pos x="T6" y="T7"/>
                </a:cxn>
                <a:cxn ang="0">
                  <a:pos x="T8" y="T9"/>
                </a:cxn>
              </a:cxnLst>
              <a:rect l="0" t="0" r="r" b="b"/>
              <a:pathLst>
                <a:path w="649" h="648">
                  <a:moveTo>
                    <a:pt x="649" y="324"/>
                  </a:moveTo>
                  <a:lnTo>
                    <a:pt x="325" y="648"/>
                  </a:lnTo>
                  <a:lnTo>
                    <a:pt x="0" y="324"/>
                  </a:lnTo>
                  <a:lnTo>
                    <a:pt x="325" y="0"/>
                  </a:lnTo>
                  <a:lnTo>
                    <a:pt x="649" y="324"/>
                  </a:lnTo>
                  <a:close/>
                </a:path>
              </a:pathLst>
            </a:custGeom>
            <a:solidFill>
              <a:srgbClr val="49BA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74">
              <a:extLst>
                <a:ext uri="{FF2B5EF4-FFF2-40B4-BE49-F238E27FC236}">
                  <a16:creationId xmlns="" xmlns:a16="http://schemas.microsoft.com/office/drawing/2014/main" id="{ADADE3FB-D4A1-4938-8E15-39C1A1DAB036}"/>
                </a:ext>
              </a:extLst>
            </p:cNvPr>
            <p:cNvSpPr>
              <a:spLocks/>
            </p:cNvSpPr>
            <p:nvPr/>
          </p:nvSpPr>
          <p:spPr bwMode="auto">
            <a:xfrm>
              <a:off x="2455941" y="4322835"/>
              <a:ext cx="466336" cy="465617"/>
            </a:xfrm>
            <a:custGeom>
              <a:avLst/>
              <a:gdLst>
                <a:gd name="T0" fmla="*/ 649 w 649"/>
                <a:gd name="T1" fmla="*/ 324 h 648"/>
                <a:gd name="T2" fmla="*/ 325 w 649"/>
                <a:gd name="T3" fmla="*/ 648 h 648"/>
                <a:gd name="T4" fmla="*/ 0 w 649"/>
                <a:gd name="T5" fmla="*/ 324 h 648"/>
                <a:gd name="T6" fmla="*/ 325 w 649"/>
                <a:gd name="T7" fmla="*/ 0 h 648"/>
                <a:gd name="T8" fmla="*/ 649 w 649"/>
                <a:gd name="T9" fmla="*/ 324 h 648"/>
              </a:gdLst>
              <a:ahLst/>
              <a:cxnLst>
                <a:cxn ang="0">
                  <a:pos x="T0" y="T1"/>
                </a:cxn>
                <a:cxn ang="0">
                  <a:pos x="T2" y="T3"/>
                </a:cxn>
                <a:cxn ang="0">
                  <a:pos x="T4" y="T5"/>
                </a:cxn>
                <a:cxn ang="0">
                  <a:pos x="T6" y="T7"/>
                </a:cxn>
                <a:cxn ang="0">
                  <a:pos x="T8" y="T9"/>
                </a:cxn>
              </a:cxnLst>
              <a:rect l="0" t="0" r="r" b="b"/>
              <a:pathLst>
                <a:path w="649" h="648">
                  <a:moveTo>
                    <a:pt x="649" y="324"/>
                  </a:moveTo>
                  <a:lnTo>
                    <a:pt x="325" y="648"/>
                  </a:lnTo>
                  <a:lnTo>
                    <a:pt x="0" y="324"/>
                  </a:lnTo>
                  <a:lnTo>
                    <a:pt x="325" y="0"/>
                  </a:lnTo>
                  <a:lnTo>
                    <a:pt x="649" y="324"/>
                  </a:lnTo>
                  <a:close/>
                </a:path>
              </a:pathLst>
            </a:custGeom>
            <a:solidFill>
              <a:srgbClr val="00647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2" name="矩形 41">
              <a:extLst>
                <a:ext uri="{FF2B5EF4-FFF2-40B4-BE49-F238E27FC236}">
                  <a16:creationId xmlns="" xmlns:a16="http://schemas.microsoft.com/office/drawing/2014/main" id="{A59851F2-2873-4779-8C8E-10E1BD38C570}"/>
                </a:ext>
              </a:extLst>
            </p:cNvPr>
            <p:cNvSpPr/>
            <p:nvPr/>
          </p:nvSpPr>
          <p:spPr>
            <a:xfrm>
              <a:off x="2318871" y="1500308"/>
              <a:ext cx="1079967" cy="1107996"/>
            </a:xfrm>
            <a:prstGeom prst="rect">
              <a:avLst/>
            </a:prstGeom>
          </p:spPr>
          <p:txBody>
            <a:bodyPr wrap="square">
              <a:spAutoFit/>
            </a:bodyPr>
            <a:lstStyle/>
            <a:p>
              <a:pPr fontAlgn="auto">
                <a:spcBef>
                  <a:spcPts val="0"/>
                </a:spcBef>
                <a:spcAft>
                  <a:spcPts val="0"/>
                </a:spcAft>
                <a:defRPr/>
              </a:pPr>
              <a:r>
                <a:rPr lang="en-US" altLang="zh-CN" sz="6600" spc="300" dirty="0">
                  <a:latin typeface="Agency FB" panose="020B0503020202020204" pitchFamily="34" charset="0"/>
                  <a:ea typeface="+mn-ea"/>
                  <a:cs typeface="+mn-ea"/>
                  <a:sym typeface="+mn-lt"/>
                </a:rPr>
                <a:t>02</a:t>
              </a:r>
              <a:endParaRPr lang="zh-CN" altLang="en-US" sz="6600" spc="300" dirty="0">
                <a:latin typeface="Agency FB" panose="020B0503020202020204" pitchFamily="34" charset="0"/>
                <a:ea typeface="+mn-ea"/>
                <a:cs typeface="+mn-ea"/>
                <a:sym typeface="+mn-lt"/>
              </a:endParaRPr>
            </a:p>
          </p:txBody>
        </p:sp>
      </p:grpSp>
    </p:spTree>
    <p:extLst>
      <p:ext uri="{BB962C8B-B14F-4D97-AF65-F5344CB8AC3E}">
        <p14:creationId xmlns:p14="http://schemas.microsoft.com/office/powerpoint/2010/main" val="774460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a:extLst>
              <a:ext uri="{FF2B5EF4-FFF2-40B4-BE49-F238E27FC236}">
                <a16:creationId xmlns="" xmlns:a16="http://schemas.microsoft.com/office/drawing/2014/main" id="{1B3DFA1C-F590-43EB-8B35-4D721374E984}"/>
              </a:ext>
            </a:extLst>
          </p:cNvPr>
          <p:cNvSpPr txBox="1">
            <a:spLocks/>
          </p:cNvSpPr>
          <p:nvPr/>
        </p:nvSpPr>
        <p:spPr>
          <a:xfrm>
            <a:off x="611560" y="175643"/>
            <a:ext cx="482453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GB" altLang="zh-CN" sz="3600" b="1" dirty="0" smtClean="0">
                <a:solidFill>
                  <a:schemeClr val="tx1">
                    <a:lumMod val="65000"/>
                    <a:lumOff val="35000"/>
                  </a:schemeClr>
                </a:solidFill>
                <a:latin typeface="+mn-ea"/>
                <a:ea typeface="+mn-ea"/>
                <a:cs typeface="Arial Unicode MS" panose="020B0604020202020204" pitchFamily="34" charset="-122"/>
                <a:sym typeface="+mn-lt"/>
              </a:rPr>
              <a:t>MVC</a:t>
            </a:r>
            <a:r>
              <a:rPr lang="zh-CN" altLang="en-US" sz="3600" b="1" dirty="0" smtClean="0">
                <a:solidFill>
                  <a:schemeClr val="tx1">
                    <a:lumMod val="65000"/>
                    <a:lumOff val="35000"/>
                  </a:schemeClr>
                </a:solidFill>
                <a:latin typeface="+mn-ea"/>
                <a:ea typeface="+mn-ea"/>
                <a:cs typeface="Arial Unicode MS" panose="020B0604020202020204" pitchFamily="34" charset="-122"/>
                <a:sym typeface="+mn-lt"/>
              </a:rPr>
              <a:t>框架的发展</a:t>
            </a:r>
            <a:endParaRPr lang="en-GB" altLang="zh-CN" sz="3600" b="1" dirty="0">
              <a:solidFill>
                <a:schemeClr val="tx1">
                  <a:lumMod val="65000"/>
                  <a:lumOff val="35000"/>
                </a:schemeClr>
              </a:solidFill>
              <a:latin typeface="+mn-ea"/>
              <a:ea typeface="+mn-ea"/>
              <a:cs typeface="Arial Unicode MS" panose="020B0604020202020204" pitchFamily="34" charset="-122"/>
              <a:sym typeface="+mn-lt"/>
            </a:endParaRPr>
          </a:p>
        </p:txBody>
      </p:sp>
      <p:pic>
        <p:nvPicPr>
          <p:cNvPr id="1026" name="Picture 2" descr="im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624" y="1491630"/>
            <a:ext cx="7152852" cy="3456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611560" y="1029674"/>
            <a:ext cx="5981959" cy="461665"/>
          </a:xfrm>
          <a:prstGeom prst="rect">
            <a:avLst/>
          </a:prstGeom>
          <a:noFill/>
        </p:spPr>
        <p:txBody>
          <a:bodyPr wrap="none" rtlCol="0">
            <a:spAutoFit/>
          </a:bodyPr>
          <a:lstStyle/>
          <a:p>
            <a:r>
              <a:rPr lang="zh-CN" altLang="zh-CN" sz="2400" dirty="0"/>
              <a:t>在</a:t>
            </a:r>
            <a:r>
              <a:rPr lang="en-US" altLang="zh-CN" sz="2400" dirty="0"/>
              <a:t>HTML</a:t>
            </a:r>
            <a:r>
              <a:rPr lang="zh-CN" altLang="zh-CN" sz="2400" dirty="0"/>
              <a:t>代码里面写</a:t>
            </a:r>
            <a:r>
              <a:rPr lang="en-US" altLang="zh-CN" sz="2400" dirty="0"/>
              <a:t>Java</a:t>
            </a:r>
            <a:r>
              <a:rPr lang="zh-CN" altLang="zh-CN" sz="2400" dirty="0"/>
              <a:t>代码来完成</a:t>
            </a:r>
            <a:r>
              <a:rPr lang="zh-CN" altLang="zh-CN" sz="2400" dirty="0" smtClean="0"/>
              <a:t>逻辑</a:t>
            </a:r>
            <a:r>
              <a:rPr lang="zh-CN" altLang="en-US" sz="2400" dirty="0" smtClean="0"/>
              <a:t>。</a:t>
            </a:r>
            <a:endParaRPr lang="zh-CN" altLang="en-US" sz="2400" dirty="0" smtClean="0">
              <a:solidFill>
                <a:schemeClr val="tx1">
                  <a:lumMod val="75000"/>
                  <a:lumOff val="25000"/>
                </a:schemeClr>
              </a:solidFill>
              <a:ea typeface="微软雅黑" panose="020B0503020204020204" pitchFamily="34" charset="-122"/>
            </a:endParaRPr>
          </a:p>
        </p:txBody>
      </p:sp>
    </p:spTree>
    <p:custDataLst>
      <p:tags r:id="rId1"/>
    </p:custDataLst>
    <p:extLst>
      <p:ext uri="{BB962C8B-B14F-4D97-AF65-F5344CB8AC3E}">
        <p14:creationId xmlns:p14="http://schemas.microsoft.com/office/powerpoint/2010/main" val="29037501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a:extLst>
              <a:ext uri="{FF2B5EF4-FFF2-40B4-BE49-F238E27FC236}">
                <a16:creationId xmlns="" xmlns:a16="http://schemas.microsoft.com/office/drawing/2014/main" id="{1B3DFA1C-F590-43EB-8B35-4D721374E984}"/>
              </a:ext>
            </a:extLst>
          </p:cNvPr>
          <p:cNvSpPr txBox="1">
            <a:spLocks/>
          </p:cNvSpPr>
          <p:nvPr/>
        </p:nvSpPr>
        <p:spPr>
          <a:xfrm>
            <a:off x="611560" y="175643"/>
            <a:ext cx="482453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GB" altLang="zh-CN" sz="3600" b="1" dirty="0" smtClean="0">
                <a:solidFill>
                  <a:schemeClr val="tx1">
                    <a:lumMod val="65000"/>
                    <a:lumOff val="35000"/>
                  </a:schemeClr>
                </a:solidFill>
                <a:latin typeface="+mn-ea"/>
                <a:ea typeface="+mn-ea"/>
                <a:cs typeface="Arial Unicode MS" panose="020B0604020202020204" pitchFamily="34" charset="-122"/>
                <a:sym typeface="+mn-lt"/>
              </a:rPr>
              <a:t>MVC</a:t>
            </a:r>
            <a:r>
              <a:rPr lang="zh-CN" altLang="en-US" sz="3600" b="1" dirty="0" smtClean="0">
                <a:solidFill>
                  <a:schemeClr val="tx1">
                    <a:lumMod val="65000"/>
                    <a:lumOff val="35000"/>
                  </a:schemeClr>
                </a:solidFill>
                <a:latin typeface="+mn-ea"/>
                <a:ea typeface="+mn-ea"/>
                <a:cs typeface="Arial Unicode MS" panose="020B0604020202020204" pitchFamily="34" charset="-122"/>
                <a:sym typeface="+mn-lt"/>
              </a:rPr>
              <a:t>框架的发展</a:t>
            </a:r>
            <a:endParaRPr lang="en-GB" altLang="zh-CN" sz="3600" b="1" dirty="0">
              <a:solidFill>
                <a:schemeClr val="tx1">
                  <a:lumMod val="65000"/>
                  <a:lumOff val="35000"/>
                </a:schemeClr>
              </a:solidFill>
              <a:latin typeface="+mn-ea"/>
              <a:ea typeface="+mn-ea"/>
              <a:cs typeface="Arial Unicode MS" panose="020B0604020202020204" pitchFamily="34" charset="-122"/>
              <a:sym typeface="+mn-lt"/>
            </a:endParaRPr>
          </a:p>
        </p:txBody>
      </p:sp>
      <p:sp>
        <p:nvSpPr>
          <p:cNvPr id="2" name="文本框 1"/>
          <p:cNvSpPr txBox="1"/>
          <p:nvPr/>
        </p:nvSpPr>
        <p:spPr>
          <a:xfrm>
            <a:off x="611560" y="1029674"/>
            <a:ext cx="5290231" cy="1569660"/>
          </a:xfrm>
          <a:prstGeom prst="rect">
            <a:avLst/>
          </a:prstGeom>
          <a:noFill/>
        </p:spPr>
        <p:txBody>
          <a:bodyPr wrap="none" rtlCol="0">
            <a:spAutoFit/>
          </a:bodyPr>
          <a:lstStyle/>
          <a:p>
            <a:r>
              <a:rPr lang="en-US" altLang="zh-CN" sz="2400" dirty="0" err="1" smtClean="0"/>
              <a:t>Jsp</a:t>
            </a:r>
            <a:r>
              <a:rPr lang="zh-CN" altLang="en-US" sz="2400" dirty="0" smtClean="0"/>
              <a:t>存在的一些问题：</a:t>
            </a:r>
            <a:endParaRPr lang="en-US" altLang="zh-CN" sz="2400" dirty="0" smtClean="0"/>
          </a:p>
          <a:p>
            <a:r>
              <a:rPr lang="en-US" altLang="zh-CN" sz="2400" dirty="0" smtClean="0">
                <a:solidFill>
                  <a:schemeClr val="tx1">
                    <a:lumMod val="75000"/>
                    <a:lumOff val="25000"/>
                  </a:schemeClr>
                </a:solidFill>
                <a:ea typeface="微软雅黑" panose="020B0503020204020204" pitchFamily="34" charset="-122"/>
              </a:rPr>
              <a:t>1</a:t>
            </a:r>
            <a:r>
              <a:rPr lang="zh-CN" altLang="en-US" sz="2400" dirty="0" smtClean="0">
                <a:solidFill>
                  <a:schemeClr val="tx1">
                    <a:lumMod val="75000"/>
                    <a:lumOff val="25000"/>
                  </a:schemeClr>
                </a:solidFill>
                <a:ea typeface="微软雅黑" panose="020B0503020204020204" pitchFamily="34" charset="-122"/>
              </a:rPr>
              <a:t>、可读性差</a:t>
            </a:r>
            <a:endParaRPr lang="en-US" altLang="zh-CN" sz="2400" dirty="0" smtClean="0">
              <a:solidFill>
                <a:schemeClr val="tx1">
                  <a:lumMod val="75000"/>
                  <a:lumOff val="25000"/>
                </a:schemeClr>
              </a:solidFill>
              <a:ea typeface="微软雅黑" panose="020B0503020204020204" pitchFamily="34" charset="-122"/>
            </a:endParaRPr>
          </a:p>
          <a:p>
            <a:r>
              <a:rPr lang="en-US" altLang="zh-CN" sz="2400" dirty="0" smtClean="0">
                <a:solidFill>
                  <a:schemeClr val="tx1">
                    <a:lumMod val="75000"/>
                    <a:lumOff val="25000"/>
                  </a:schemeClr>
                </a:solidFill>
                <a:ea typeface="微软雅黑" panose="020B0503020204020204" pitchFamily="34" charset="-122"/>
              </a:rPr>
              <a:t>2</a:t>
            </a:r>
            <a:r>
              <a:rPr lang="zh-CN" altLang="en-US" sz="2400" dirty="0" smtClean="0">
                <a:solidFill>
                  <a:schemeClr val="tx1">
                    <a:lumMod val="75000"/>
                    <a:lumOff val="25000"/>
                  </a:schemeClr>
                </a:solidFill>
                <a:ea typeface="微软雅黑" panose="020B0503020204020204" pitchFamily="34" charset="-122"/>
              </a:rPr>
              <a:t>、调试代码变得困难</a:t>
            </a:r>
            <a:endParaRPr lang="en-US" altLang="zh-CN" sz="2400" dirty="0" smtClean="0">
              <a:solidFill>
                <a:schemeClr val="tx1">
                  <a:lumMod val="75000"/>
                  <a:lumOff val="25000"/>
                </a:schemeClr>
              </a:solidFill>
              <a:ea typeface="微软雅黑" panose="020B0503020204020204" pitchFamily="34" charset="-122"/>
            </a:endParaRPr>
          </a:p>
          <a:p>
            <a:r>
              <a:rPr lang="en-US" altLang="zh-CN" sz="2400" dirty="0" smtClean="0">
                <a:solidFill>
                  <a:schemeClr val="tx1">
                    <a:lumMod val="75000"/>
                    <a:lumOff val="25000"/>
                  </a:schemeClr>
                </a:solidFill>
                <a:ea typeface="微软雅黑" panose="020B0503020204020204" pitchFamily="34" charset="-122"/>
              </a:rPr>
              <a:t>3</a:t>
            </a:r>
            <a:r>
              <a:rPr lang="zh-CN" altLang="en-US" sz="2400" dirty="0" smtClean="0">
                <a:solidFill>
                  <a:schemeClr val="tx1">
                    <a:lumMod val="75000"/>
                    <a:lumOff val="25000"/>
                  </a:schemeClr>
                </a:solidFill>
                <a:ea typeface="微软雅黑" panose="020B0503020204020204" pitchFamily="34" charset="-122"/>
              </a:rPr>
              <a:t>、需求发生变化时会增加更多工作量</a:t>
            </a:r>
            <a:endParaRPr lang="en-US" altLang="zh-CN" sz="2400" dirty="0" smtClean="0">
              <a:solidFill>
                <a:schemeClr val="tx1">
                  <a:lumMod val="75000"/>
                  <a:lumOff val="25000"/>
                </a:schemeClr>
              </a:solidFill>
              <a:ea typeface="微软雅黑" panose="020B0503020204020204" pitchFamily="34" charset="-122"/>
            </a:endParaRPr>
          </a:p>
        </p:txBody>
      </p:sp>
    </p:spTree>
    <p:custDataLst>
      <p:tags r:id="rId1"/>
    </p:custDataLst>
    <p:extLst>
      <p:ext uri="{BB962C8B-B14F-4D97-AF65-F5344CB8AC3E}">
        <p14:creationId xmlns:p14="http://schemas.microsoft.com/office/powerpoint/2010/main" val="18797961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a:extLst>
              <a:ext uri="{FF2B5EF4-FFF2-40B4-BE49-F238E27FC236}">
                <a16:creationId xmlns="" xmlns:a16="http://schemas.microsoft.com/office/drawing/2014/main" id="{1B3DFA1C-F590-43EB-8B35-4D721374E984}"/>
              </a:ext>
            </a:extLst>
          </p:cNvPr>
          <p:cNvSpPr txBox="1">
            <a:spLocks/>
          </p:cNvSpPr>
          <p:nvPr/>
        </p:nvSpPr>
        <p:spPr>
          <a:xfrm>
            <a:off x="611560" y="175643"/>
            <a:ext cx="482453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GB" altLang="zh-CN" sz="3600" b="1" dirty="0" smtClean="0">
                <a:solidFill>
                  <a:schemeClr val="tx1">
                    <a:lumMod val="65000"/>
                    <a:lumOff val="35000"/>
                  </a:schemeClr>
                </a:solidFill>
                <a:latin typeface="+mn-ea"/>
                <a:ea typeface="+mn-ea"/>
                <a:cs typeface="Arial Unicode MS" panose="020B0604020202020204" pitchFamily="34" charset="-122"/>
                <a:sym typeface="+mn-lt"/>
              </a:rPr>
              <a:t>MVC</a:t>
            </a:r>
            <a:r>
              <a:rPr lang="zh-CN" altLang="en-US" sz="3600" b="1" dirty="0" smtClean="0">
                <a:solidFill>
                  <a:schemeClr val="tx1">
                    <a:lumMod val="65000"/>
                    <a:lumOff val="35000"/>
                  </a:schemeClr>
                </a:solidFill>
                <a:latin typeface="+mn-ea"/>
                <a:ea typeface="+mn-ea"/>
                <a:cs typeface="Arial Unicode MS" panose="020B0604020202020204" pitchFamily="34" charset="-122"/>
                <a:sym typeface="+mn-lt"/>
              </a:rPr>
              <a:t>框架的发展</a:t>
            </a:r>
            <a:endParaRPr lang="en-GB" altLang="zh-CN" sz="3600" b="1" dirty="0">
              <a:solidFill>
                <a:schemeClr val="tx1">
                  <a:lumMod val="65000"/>
                  <a:lumOff val="35000"/>
                </a:schemeClr>
              </a:solidFill>
              <a:latin typeface="+mn-ea"/>
              <a:ea typeface="+mn-ea"/>
              <a:cs typeface="Arial Unicode MS" panose="020B0604020202020204" pitchFamily="34" charset="-122"/>
              <a:sym typeface="+mn-lt"/>
            </a:endParaRPr>
          </a:p>
        </p:txBody>
      </p:sp>
      <p:sp>
        <p:nvSpPr>
          <p:cNvPr id="2" name="文本框 1"/>
          <p:cNvSpPr txBox="1"/>
          <p:nvPr/>
        </p:nvSpPr>
        <p:spPr>
          <a:xfrm>
            <a:off x="611560" y="1029674"/>
            <a:ext cx="7488832" cy="1569660"/>
          </a:xfrm>
          <a:prstGeom prst="rect">
            <a:avLst/>
          </a:prstGeom>
          <a:noFill/>
        </p:spPr>
        <p:txBody>
          <a:bodyPr wrap="square" rtlCol="0">
            <a:spAutoFit/>
          </a:bodyPr>
          <a:lstStyle/>
          <a:p>
            <a:r>
              <a:rPr lang="en-US" altLang="zh-CN" sz="2400" dirty="0" smtClean="0"/>
              <a:t>servlet</a:t>
            </a:r>
            <a:r>
              <a:rPr lang="zh-CN" altLang="en-US" sz="2400" dirty="0"/>
              <a:t>（</a:t>
            </a:r>
            <a:r>
              <a:rPr lang="en-US" altLang="zh-CN" sz="2400" dirty="0"/>
              <a:t>Server Applet</a:t>
            </a:r>
            <a:r>
              <a:rPr lang="zh-CN" altLang="en-US" sz="2400" dirty="0"/>
              <a:t>）是</a:t>
            </a:r>
            <a:r>
              <a:rPr lang="en-US" altLang="zh-CN" sz="2400" dirty="0"/>
              <a:t>Java Servlet</a:t>
            </a:r>
            <a:r>
              <a:rPr lang="zh-CN" altLang="en-US" sz="2400" dirty="0"/>
              <a:t>的简称</a:t>
            </a:r>
            <a:r>
              <a:rPr lang="zh-CN" altLang="en-US" sz="2400" dirty="0" smtClean="0"/>
              <a:t>，</a:t>
            </a:r>
            <a:r>
              <a:rPr lang="zh-CN" altLang="en-US" sz="2400" dirty="0"/>
              <a:t>称为小服务程序或服务连接器，用</a:t>
            </a:r>
            <a:r>
              <a:rPr lang="en-US" altLang="zh-CN" sz="2400" dirty="0"/>
              <a:t>Java</a:t>
            </a:r>
            <a:r>
              <a:rPr lang="zh-CN" altLang="en-US" sz="2400" dirty="0"/>
              <a:t>编写的服务器端程序，具有独立于平台和协议的特性，主要功能在于交互式地浏览和生成数据，生成动态</a:t>
            </a:r>
            <a:r>
              <a:rPr lang="en-US" altLang="zh-CN" sz="2400" dirty="0"/>
              <a:t>Web</a:t>
            </a:r>
            <a:r>
              <a:rPr lang="zh-CN" altLang="en-US" sz="2400" dirty="0"/>
              <a:t>内容。</a:t>
            </a:r>
            <a:endParaRPr lang="zh-CN" altLang="en-US" sz="2400" dirty="0" smtClean="0">
              <a:solidFill>
                <a:schemeClr val="tx1">
                  <a:lumMod val="75000"/>
                  <a:lumOff val="25000"/>
                </a:schemeClr>
              </a:solidFill>
              <a:ea typeface="微软雅黑" panose="020B0503020204020204" pitchFamily="34" charset="-122"/>
            </a:endParaRPr>
          </a:p>
        </p:txBody>
      </p:sp>
    </p:spTree>
    <p:custDataLst>
      <p:tags r:id="rId1"/>
    </p:custDataLst>
    <p:extLst>
      <p:ext uri="{BB962C8B-B14F-4D97-AF65-F5344CB8AC3E}">
        <p14:creationId xmlns:p14="http://schemas.microsoft.com/office/powerpoint/2010/main" val="17297266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a:extLst>
              <a:ext uri="{FF2B5EF4-FFF2-40B4-BE49-F238E27FC236}">
                <a16:creationId xmlns="" xmlns:a16="http://schemas.microsoft.com/office/drawing/2014/main" id="{1B3DFA1C-F590-43EB-8B35-4D721374E984}"/>
              </a:ext>
            </a:extLst>
          </p:cNvPr>
          <p:cNvSpPr txBox="1">
            <a:spLocks/>
          </p:cNvSpPr>
          <p:nvPr/>
        </p:nvSpPr>
        <p:spPr>
          <a:xfrm>
            <a:off x="611560" y="175643"/>
            <a:ext cx="482453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GB" altLang="zh-CN" sz="3600" b="1" dirty="0" smtClean="0">
                <a:solidFill>
                  <a:schemeClr val="tx1">
                    <a:lumMod val="65000"/>
                    <a:lumOff val="35000"/>
                  </a:schemeClr>
                </a:solidFill>
                <a:latin typeface="+mn-ea"/>
                <a:ea typeface="+mn-ea"/>
                <a:cs typeface="Arial Unicode MS" panose="020B0604020202020204" pitchFamily="34" charset="-122"/>
                <a:sym typeface="+mn-lt"/>
              </a:rPr>
              <a:t>MVC</a:t>
            </a:r>
            <a:r>
              <a:rPr lang="zh-CN" altLang="en-US" sz="3600" b="1" dirty="0" smtClean="0">
                <a:solidFill>
                  <a:schemeClr val="tx1">
                    <a:lumMod val="65000"/>
                    <a:lumOff val="35000"/>
                  </a:schemeClr>
                </a:solidFill>
                <a:latin typeface="+mn-ea"/>
                <a:ea typeface="+mn-ea"/>
                <a:cs typeface="Arial Unicode MS" panose="020B0604020202020204" pitchFamily="34" charset="-122"/>
                <a:sym typeface="+mn-lt"/>
              </a:rPr>
              <a:t>框架的发展</a:t>
            </a:r>
            <a:endParaRPr lang="en-GB" altLang="zh-CN" sz="3600" b="1" dirty="0">
              <a:solidFill>
                <a:schemeClr val="tx1">
                  <a:lumMod val="65000"/>
                  <a:lumOff val="35000"/>
                </a:schemeClr>
              </a:solidFill>
              <a:latin typeface="+mn-ea"/>
              <a:ea typeface="+mn-ea"/>
              <a:cs typeface="Arial Unicode MS" panose="020B0604020202020204" pitchFamily="34" charset="-122"/>
              <a:sym typeface="+mn-lt"/>
            </a:endParaRPr>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9632" y="987574"/>
            <a:ext cx="6253704" cy="3816424"/>
          </a:xfrm>
          <a:prstGeom prst="rect">
            <a:avLst/>
          </a:prstGeom>
        </p:spPr>
      </p:pic>
    </p:spTree>
    <p:custDataLst>
      <p:tags r:id="rId1"/>
    </p:custDataLst>
    <p:extLst>
      <p:ext uri="{BB962C8B-B14F-4D97-AF65-F5344CB8AC3E}">
        <p14:creationId xmlns:p14="http://schemas.microsoft.com/office/powerpoint/2010/main" val="3161967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 xmlns:a16="http://schemas.microsoft.com/office/drawing/2014/main" id="{171CDD3F-BF6E-4F45-9A8E-F1464F4FB62F}"/>
              </a:ext>
            </a:extLst>
          </p:cNvPr>
          <p:cNvSpPr/>
          <p:nvPr/>
        </p:nvSpPr>
        <p:spPr>
          <a:xfrm>
            <a:off x="4610101" y="2157414"/>
            <a:ext cx="4210371" cy="584775"/>
          </a:xfrm>
          <a:prstGeom prst="rect">
            <a:avLst/>
          </a:prstGeom>
        </p:spPr>
        <p:txBody>
          <a:bodyPr wrap="square">
            <a:spAutoFit/>
          </a:bodyPr>
          <a:lstStyle/>
          <a:p>
            <a:pPr fontAlgn="auto">
              <a:spcBef>
                <a:spcPts val="0"/>
              </a:spcBef>
              <a:spcAft>
                <a:spcPts val="0"/>
              </a:spcAft>
              <a:defRPr/>
            </a:pPr>
            <a:r>
              <a:rPr lang="en-US" altLang="zh-CN" sz="3200" b="1" spc="300" dirty="0" smtClean="0">
                <a:solidFill>
                  <a:srgbClr val="333333"/>
                </a:solidFill>
                <a:latin typeface="微软雅黑" panose="020B0503020204020204" pitchFamily="34" charset="-122"/>
                <a:ea typeface="微软雅黑" panose="020B0503020204020204" pitchFamily="34" charset="-122"/>
                <a:cs typeface="+mn-ea"/>
                <a:sym typeface="+mn-lt"/>
              </a:rPr>
              <a:t>MVC</a:t>
            </a:r>
            <a:r>
              <a:rPr lang="zh-CN" altLang="en-US" sz="3200" b="1" spc="300" dirty="0" smtClean="0">
                <a:solidFill>
                  <a:srgbClr val="333333"/>
                </a:solidFill>
                <a:latin typeface="微软雅黑" panose="020B0503020204020204" pitchFamily="34" charset="-122"/>
                <a:ea typeface="微软雅黑" panose="020B0503020204020204" pitchFamily="34" charset="-122"/>
                <a:cs typeface="+mn-ea"/>
                <a:sym typeface="+mn-lt"/>
              </a:rPr>
              <a:t>框架的优缺点</a:t>
            </a:r>
            <a:endParaRPr lang="zh-CN" altLang="en-US" sz="3200" b="1" spc="300" dirty="0">
              <a:solidFill>
                <a:srgbClr val="333333"/>
              </a:solidFill>
              <a:latin typeface="微软雅黑" panose="020B0503020204020204" pitchFamily="34" charset="-122"/>
              <a:ea typeface="微软雅黑" panose="020B0503020204020204" pitchFamily="34" charset="-122"/>
              <a:cs typeface="+mn-ea"/>
              <a:sym typeface="+mn-lt"/>
            </a:endParaRPr>
          </a:p>
        </p:txBody>
      </p:sp>
      <p:grpSp>
        <p:nvGrpSpPr>
          <p:cNvPr id="10" name="组合 9">
            <a:extLst>
              <a:ext uri="{FF2B5EF4-FFF2-40B4-BE49-F238E27FC236}">
                <a16:creationId xmlns="" xmlns:a16="http://schemas.microsoft.com/office/drawing/2014/main" id="{A32C8500-0098-4862-A12D-910B06CB95A5}"/>
              </a:ext>
            </a:extLst>
          </p:cNvPr>
          <p:cNvGrpSpPr/>
          <p:nvPr/>
        </p:nvGrpSpPr>
        <p:grpSpPr>
          <a:xfrm>
            <a:off x="827088" y="11113"/>
            <a:ext cx="3898900" cy="5143501"/>
            <a:chOff x="827088" y="11113"/>
            <a:chExt cx="3898900" cy="5143501"/>
          </a:xfrm>
        </p:grpSpPr>
        <p:sp>
          <p:nvSpPr>
            <p:cNvPr id="12" name="AutoShape 50">
              <a:extLst>
                <a:ext uri="{FF2B5EF4-FFF2-40B4-BE49-F238E27FC236}">
                  <a16:creationId xmlns="" xmlns:a16="http://schemas.microsoft.com/office/drawing/2014/main" id="{2CCA4CFE-1BD8-46C4-B5F0-B5C5001E08E6}"/>
                </a:ext>
              </a:extLst>
            </p:cNvPr>
            <p:cNvSpPr>
              <a:spLocks noChangeAspect="1" noChangeArrowheads="1" noTextEdit="1"/>
            </p:cNvSpPr>
            <p:nvPr/>
          </p:nvSpPr>
          <p:spPr bwMode="auto">
            <a:xfrm>
              <a:off x="827088" y="11113"/>
              <a:ext cx="38989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52">
              <a:extLst>
                <a:ext uri="{FF2B5EF4-FFF2-40B4-BE49-F238E27FC236}">
                  <a16:creationId xmlns="" xmlns:a16="http://schemas.microsoft.com/office/drawing/2014/main" id="{3ED87EE9-7778-4D00-B87D-3F54F2190A05}"/>
                </a:ext>
              </a:extLst>
            </p:cNvPr>
            <p:cNvSpPr>
              <a:spLocks/>
            </p:cNvSpPr>
            <p:nvPr/>
          </p:nvSpPr>
          <p:spPr bwMode="auto">
            <a:xfrm>
              <a:off x="1055688" y="1230313"/>
              <a:ext cx="1646238" cy="1646238"/>
            </a:xfrm>
            <a:custGeom>
              <a:avLst/>
              <a:gdLst>
                <a:gd name="T0" fmla="*/ 1037 w 1037"/>
                <a:gd name="T1" fmla="*/ 519 h 1037"/>
                <a:gd name="T2" fmla="*/ 518 w 1037"/>
                <a:gd name="T3" fmla="*/ 1037 h 1037"/>
                <a:gd name="T4" fmla="*/ 0 w 1037"/>
                <a:gd name="T5" fmla="*/ 519 h 1037"/>
                <a:gd name="T6" fmla="*/ 518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8" y="1037"/>
                  </a:lnTo>
                  <a:lnTo>
                    <a:pt x="0" y="519"/>
                  </a:lnTo>
                  <a:lnTo>
                    <a:pt x="518" y="0"/>
                  </a:lnTo>
                  <a:lnTo>
                    <a:pt x="1037" y="519"/>
                  </a:lnTo>
                  <a:close/>
                </a:path>
              </a:pathLst>
            </a:custGeom>
            <a:solidFill>
              <a:srgbClr val="0064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53">
              <a:extLst>
                <a:ext uri="{FF2B5EF4-FFF2-40B4-BE49-F238E27FC236}">
                  <a16:creationId xmlns="" xmlns:a16="http://schemas.microsoft.com/office/drawing/2014/main" id="{741B3C95-0665-497C-8136-E916CDE4BF65}"/>
                </a:ext>
              </a:extLst>
            </p:cNvPr>
            <p:cNvSpPr>
              <a:spLocks/>
            </p:cNvSpPr>
            <p:nvPr/>
          </p:nvSpPr>
          <p:spPr bwMode="auto">
            <a:xfrm>
              <a:off x="1055688" y="1230313"/>
              <a:ext cx="1646238" cy="1646238"/>
            </a:xfrm>
            <a:custGeom>
              <a:avLst/>
              <a:gdLst>
                <a:gd name="T0" fmla="*/ 1037 w 1037"/>
                <a:gd name="T1" fmla="*/ 519 h 1037"/>
                <a:gd name="T2" fmla="*/ 518 w 1037"/>
                <a:gd name="T3" fmla="*/ 1037 h 1037"/>
                <a:gd name="T4" fmla="*/ 0 w 1037"/>
                <a:gd name="T5" fmla="*/ 519 h 1037"/>
                <a:gd name="T6" fmla="*/ 518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8" y="1037"/>
                  </a:lnTo>
                  <a:lnTo>
                    <a:pt x="0" y="519"/>
                  </a:lnTo>
                  <a:lnTo>
                    <a:pt x="518" y="0"/>
                  </a:lnTo>
                  <a:lnTo>
                    <a:pt x="1037" y="51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54">
              <a:extLst>
                <a:ext uri="{FF2B5EF4-FFF2-40B4-BE49-F238E27FC236}">
                  <a16:creationId xmlns="" xmlns:a16="http://schemas.microsoft.com/office/drawing/2014/main" id="{7AF005AE-14B7-444A-83D0-80B54F6D308A}"/>
                </a:ext>
              </a:extLst>
            </p:cNvPr>
            <p:cNvSpPr>
              <a:spLocks/>
            </p:cNvSpPr>
            <p:nvPr/>
          </p:nvSpPr>
          <p:spPr bwMode="auto">
            <a:xfrm>
              <a:off x="1878013" y="406401"/>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55">
              <a:extLst>
                <a:ext uri="{FF2B5EF4-FFF2-40B4-BE49-F238E27FC236}">
                  <a16:creationId xmlns="" xmlns:a16="http://schemas.microsoft.com/office/drawing/2014/main" id="{67CE1111-B3C8-418A-B8C7-A63F28E4E92B}"/>
                </a:ext>
              </a:extLst>
            </p:cNvPr>
            <p:cNvSpPr>
              <a:spLocks/>
            </p:cNvSpPr>
            <p:nvPr/>
          </p:nvSpPr>
          <p:spPr bwMode="auto">
            <a:xfrm>
              <a:off x="1878013" y="406401"/>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56">
              <a:extLst>
                <a:ext uri="{FF2B5EF4-FFF2-40B4-BE49-F238E27FC236}">
                  <a16:creationId xmlns="" xmlns:a16="http://schemas.microsoft.com/office/drawing/2014/main" id="{B722BB6B-98D8-4A8B-8B4C-58F9B59F870D}"/>
                </a:ext>
              </a:extLst>
            </p:cNvPr>
            <p:cNvSpPr>
              <a:spLocks/>
            </p:cNvSpPr>
            <p:nvPr/>
          </p:nvSpPr>
          <p:spPr bwMode="auto">
            <a:xfrm>
              <a:off x="923926" y="476251"/>
              <a:ext cx="962025" cy="962025"/>
            </a:xfrm>
            <a:custGeom>
              <a:avLst/>
              <a:gdLst>
                <a:gd name="T0" fmla="*/ 606 w 606"/>
                <a:gd name="T1" fmla="*/ 303 h 606"/>
                <a:gd name="T2" fmla="*/ 303 w 606"/>
                <a:gd name="T3" fmla="*/ 606 h 606"/>
                <a:gd name="T4" fmla="*/ 0 w 606"/>
                <a:gd name="T5" fmla="*/ 303 h 606"/>
                <a:gd name="T6" fmla="*/ 303 w 606"/>
                <a:gd name="T7" fmla="*/ 0 h 606"/>
                <a:gd name="T8" fmla="*/ 606 w 606"/>
                <a:gd name="T9" fmla="*/ 303 h 606"/>
              </a:gdLst>
              <a:ahLst/>
              <a:cxnLst>
                <a:cxn ang="0">
                  <a:pos x="T0" y="T1"/>
                </a:cxn>
                <a:cxn ang="0">
                  <a:pos x="T2" y="T3"/>
                </a:cxn>
                <a:cxn ang="0">
                  <a:pos x="T4" y="T5"/>
                </a:cxn>
                <a:cxn ang="0">
                  <a:pos x="T6" y="T7"/>
                </a:cxn>
                <a:cxn ang="0">
                  <a:pos x="T8" y="T9"/>
                </a:cxn>
              </a:cxnLst>
              <a:rect l="0" t="0" r="r" b="b"/>
              <a:pathLst>
                <a:path w="606" h="606">
                  <a:moveTo>
                    <a:pt x="606" y="303"/>
                  </a:moveTo>
                  <a:lnTo>
                    <a:pt x="303" y="606"/>
                  </a:lnTo>
                  <a:lnTo>
                    <a:pt x="0" y="303"/>
                  </a:lnTo>
                  <a:lnTo>
                    <a:pt x="303" y="0"/>
                  </a:lnTo>
                  <a:lnTo>
                    <a:pt x="606" y="303"/>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57">
              <a:extLst>
                <a:ext uri="{FF2B5EF4-FFF2-40B4-BE49-F238E27FC236}">
                  <a16:creationId xmlns="" xmlns:a16="http://schemas.microsoft.com/office/drawing/2014/main" id="{0C15C123-F8A1-4B7D-B5E8-C2F82003BE75}"/>
                </a:ext>
              </a:extLst>
            </p:cNvPr>
            <p:cNvSpPr>
              <a:spLocks/>
            </p:cNvSpPr>
            <p:nvPr/>
          </p:nvSpPr>
          <p:spPr bwMode="auto">
            <a:xfrm>
              <a:off x="923926" y="476251"/>
              <a:ext cx="962025" cy="962025"/>
            </a:xfrm>
            <a:custGeom>
              <a:avLst/>
              <a:gdLst>
                <a:gd name="T0" fmla="*/ 606 w 606"/>
                <a:gd name="T1" fmla="*/ 303 h 606"/>
                <a:gd name="T2" fmla="*/ 303 w 606"/>
                <a:gd name="T3" fmla="*/ 606 h 606"/>
                <a:gd name="T4" fmla="*/ 0 w 606"/>
                <a:gd name="T5" fmla="*/ 303 h 606"/>
                <a:gd name="T6" fmla="*/ 303 w 606"/>
                <a:gd name="T7" fmla="*/ 0 h 606"/>
                <a:gd name="T8" fmla="*/ 606 w 606"/>
                <a:gd name="T9" fmla="*/ 303 h 606"/>
              </a:gdLst>
              <a:ahLst/>
              <a:cxnLst>
                <a:cxn ang="0">
                  <a:pos x="T0" y="T1"/>
                </a:cxn>
                <a:cxn ang="0">
                  <a:pos x="T2" y="T3"/>
                </a:cxn>
                <a:cxn ang="0">
                  <a:pos x="T4" y="T5"/>
                </a:cxn>
                <a:cxn ang="0">
                  <a:pos x="T6" y="T7"/>
                </a:cxn>
                <a:cxn ang="0">
                  <a:pos x="T8" y="T9"/>
                </a:cxn>
              </a:cxnLst>
              <a:rect l="0" t="0" r="r" b="b"/>
              <a:pathLst>
                <a:path w="606" h="606">
                  <a:moveTo>
                    <a:pt x="606" y="303"/>
                  </a:moveTo>
                  <a:lnTo>
                    <a:pt x="303" y="606"/>
                  </a:lnTo>
                  <a:lnTo>
                    <a:pt x="0" y="303"/>
                  </a:lnTo>
                  <a:lnTo>
                    <a:pt x="303" y="0"/>
                  </a:lnTo>
                  <a:lnTo>
                    <a:pt x="606" y="30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58">
              <a:extLst>
                <a:ext uri="{FF2B5EF4-FFF2-40B4-BE49-F238E27FC236}">
                  <a16:creationId xmlns="" xmlns:a16="http://schemas.microsoft.com/office/drawing/2014/main" id="{2CD5E108-7298-496A-BE50-A2B61AE016CC}"/>
                </a:ext>
              </a:extLst>
            </p:cNvPr>
            <p:cNvSpPr>
              <a:spLocks/>
            </p:cNvSpPr>
            <p:nvPr/>
          </p:nvSpPr>
          <p:spPr bwMode="auto">
            <a:xfrm>
              <a:off x="1878013" y="2054226"/>
              <a:ext cx="1646238" cy="1644650"/>
            </a:xfrm>
            <a:custGeom>
              <a:avLst/>
              <a:gdLst>
                <a:gd name="T0" fmla="*/ 1037 w 1037"/>
                <a:gd name="T1" fmla="*/ 518 h 1036"/>
                <a:gd name="T2" fmla="*/ 519 w 1037"/>
                <a:gd name="T3" fmla="*/ 1036 h 1036"/>
                <a:gd name="T4" fmla="*/ 0 w 1037"/>
                <a:gd name="T5" fmla="*/ 518 h 1036"/>
                <a:gd name="T6" fmla="*/ 519 w 1037"/>
                <a:gd name="T7" fmla="*/ 0 h 1036"/>
                <a:gd name="T8" fmla="*/ 1037 w 1037"/>
                <a:gd name="T9" fmla="*/ 518 h 1036"/>
              </a:gdLst>
              <a:ahLst/>
              <a:cxnLst>
                <a:cxn ang="0">
                  <a:pos x="T0" y="T1"/>
                </a:cxn>
                <a:cxn ang="0">
                  <a:pos x="T2" y="T3"/>
                </a:cxn>
                <a:cxn ang="0">
                  <a:pos x="T4" y="T5"/>
                </a:cxn>
                <a:cxn ang="0">
                  <a:pos x="T6" y="T7"/>
                </a:cxn>
                <a:cxn ang="0">
                  <a:pos x="T8" y="T9"/>
                </a:cxn>
              </a:cxnLst>
              <a:rect l="0" t="0" r="r" b="b"/>
              <a:pathLst>
                <a:path w="1037" h="1036">
                  <a:moveTo>
                    <a:pt x="1037" y="518"/>
                  </a:moveTo>
                  <a:lnTo>
                    <a:pt x="519" y="1036"/>
                  </a:lnTo>
                  <a:lnTo>
                    <a:pt x="0" y="518"/>
                  </a:lnTo>
                  <a:lnTo>
                    <a:pt x="519" y="0"/>
                  </a:lnTo>
                  <a:lnTo>
                    <a:pt x="1037" y="518"/>
                  </a:lnTo>
                  <a:close/>
                </a:path>
              </a:pathLst>
            </a:custGeom>
            <a:solidFill>
              <a:srgbClr val="0095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59">
              <a:extLst>
                <a:ext uri="{FF2B5EF4-FFF2-40B4-BE49-F238E27FC236}">
                  <a16:creationId xmlns="" xmlns:a16="http://schemas.microsoft.com/office/drawing/2014/main" id="{FACF9328-F4FB-4C73-B8ED-FACD1A0892E7}"/>
                </a:ext>
              </a:extLst>
            </p:cNvPr>
            <p:cNvSpPr>
              <a:spLocks/>
            </p:cNvSpPr>
            <p:nvPr/>
          </p:nvSpPr>
          <p:spPr bwMode="auto">
            <a:xfrm>
              <a:off x="1878013" y="2054226"/>
              <a:ext cx="1646238" cy="1644650"/>
            </a:xfrm>
            <a:custGeom>
              <a:avLst/>
              <a:gdLst>
                <a:gd name="T0" fmla="*/ 1037 w 1037"/>
                <a:gd name="T1" fmla="*/ 518 h 1036"/>
                <a:gd name="T2" fmla="*/ 519 w 1037"/>
                <a:gd name="T3" fmla="*/ 1036 h 1036"/>
                <a:gd name="T4" fmla="*/ 0 w 1037"/>
                <a:gd name="T5" fmla="*/ 518 h 1036"/>
                <a:gd name="T6" fmla="*/ 519 w 1037"/>
                <a:gd name="T7" fmla="*/ 0 h 1036"/>
                <a:gd name="T8" fmla="*/ 1037 w 1037"/>
                <a:gd name="T9" fmla="*/ 518 h 1036"/>
              </a:gdLst>
              <a:ahLst/>
              <a:cxnLst>
                <a:cxn ang="0">
                  <a:pos x="T0" y="T1"/>
                </a:cxn>
                <a:cxn ang="0">
                  <a:pos x="T2" y="T3"/>
                </a:cxn>
                <a:cxn ang="0">
                  <a:pos x="T4" y="T5"/>
                </a:cxn>
                <a:cxn ang="0">
                  <a:pos x="T6" y="T7"/>
                </a:cxn>
                <a:cxn ang="0">
                  <a:pos x="T8" y="T9"/>
                </a:cxn>
              </a:cxnLst>
              <a:rect l="0" t="0" r="r" b="b"/>
              <a:pathLst>
                <a:path w="1037" h="1036">
                  <a:moveTo>
                    <a:pt x="1037" y="518"/>
                  </a:moveTo>
                  <a:lnTo>
                    <a:pt x="519" y="1036"/>
                  </a:lnTo>
                  <a:lnTo>
                    <a:pt x="0" y="518"/>
                  </a:lnTo>
                  <a:lnTo>
                    <a:pt x="519" y="0"/>
                  </a:lnTo>
                  <a:lnTo>
                    <a:pt x="1037" y="51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60">
              <a:extLst>
                <a:ext uri="{FF2B5EF4-FFF2-40B4-BE49-F238E27FC236}">
                  <a16:creationId xmlns="" xmlns:a16="http://schemas.microsoft.com/office/drawing/2014/main" id="{78FD87C5-D004-4F53-AD8E-F77CEC1A946F}"/>
                </a:ext>
              </a:extLst>
            </p:cNvPr>
            <p:cNvSpPr>
              <a:spLocks/>
            </p:cNvSpPr>
            <p:nvPr/>
          </p:nvSpPr>
          <p:spPr bwMode="auto">
            <a:xfrm>
              <a:off x="2011363" y="3421063"/>
              <a:ext cx="646113" cy="646113"/>
            </a:xfrm>
            <a:custGeom>
              <a:avLst/>
              <a:gdLst>
                <a:gd name="T0" fmla="*/ 407 w 407"/>
                <a:gd name="T1" fmla="*/ 203 h 407"/>
                <a:gd name="T2" fmla="*/ 203 w 407"/>
                <a:gd name="T3" fmla="*/ 407 h 407"/>
                <a:gd name="T4" fmla="*/ 0 w 407"/>
                <a:gd name="T5" fmla="*/ 203 h 407"/>
                <a:gd name="T6" fmla="*/ 203 w 407"/>
                <a:gd name="T7" fmla="*/ 0 h 407"/>
                <a:gd name="T8" fmla="*/ 407 w 407"/>
                <a:gd name="T9" fmla="*/ 203 h 407"/>
              </a:gdLst>
              <a:ahLst/>
              <a:cxnLst>
                <a:cxn ang="0">
                  <a:pos x="T0" y="T1"/>
                </a:cxn>
                <a:cxn ang="0">
                  <a:pos x="T2" y="T3"/>
                </a:cxn>
                <a:cxn ang="0">
                  <a:pos x="T4" y="T5"/>
                </a:cxn>
                <a:cxn ang="0">
                  <a:pos x="T6" y="T7"/>
                </a:cxn>
                <a:cxn ang="0">
                  <a:pos x="T8" y="T9"/>
                </a:cxn>
              </a:cxnLst>
              <a:rect l="0" t="0" r="r" b="b"/>
              <a:pathLst>
                <a:path w="407" h="407">
                  <a:moveTo>
                    <a:pt x="407" y="203"/>
                  </a:moveTo>
                  <a:lnTo>
                    <a:pt x="203" y="407"/>
                  </a:lnTo>
                  <a:lnTo>
                    <a:pt x="0" y="203"/>
                  </a:lnTo>
                  <a:lnTo>
                    <a:pt x="203" y="0"/>
                  </a:lnTo>
                  <a:lnTo>
                    <a:pt x="407" y="203"/>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61">
              <a:extLst>
                <a:ext uri="{FF2B5EF4-FFF2-40B4-BE49-F238E27FC236}">
                  <a16:creationId xmlns="" xmlns:a16="http://schemas.microsoft.com/office/drawing/2014/main" id="{6AAAD3EA-E10E-4F2B-AA1E-CA49A532EC2E}"/>
                </a:ext>
              </a:extLst>
            </p:cNvPr>
            <p:cNvSpPr>
              <a:spLocks noEditPoints="1"/>
            </p:cNvSpPr>
            <p:nvPr/>
          </p:nvSpPr>
          <p:spPr bwMode="auto">
            <a:xfrm>
              <a:off x="2884488" y="11113"/>
              <a:ext cx="1839913" cy="3322638"/>
            </a:xfrm>
            <a:custGeom>
              <a:avLst/>
              <a:gdLst>
                <a:gd name="T0" fmla="*/ 4 w 1159"/>
                <a:gd name="T1" fmla="*/ 1166 h 2093"/>
                <a:gd name="T2" fmla="*/ 0 w 1159"/>
                <a:gd name="T3" fmla="*/ 1171 h 2093"/>
                <a:gd name="T4" fmla="*/ 921 w 1159"/>
                <a:gd name="T5" fmla="*/ 2093 h 2093"/>
                <a:gd name="T6" fmla="*/ 1159 w 1159"/>
                <a:gd name="T7" fmla="*/ 1855 h 2093"/>
                <a:gd name="T8" fmla="*/ 1159 w 1159"/>
                <a:gd name="T9" fmla="*/ 1846 h 2093"/>
                <a:gd name="T10" fmla="*/ 921 w 1159"/>
                <a:gd name="T11" fmla="*/ 2084 h 2093"/>
                <a:gd name="T12" fmla="*/ 4 w 1159"/>
                <a:gd name="T13" fmla="*/ 1166 h 2093"/>
                <a:gd name="T14" fmla="*/ 478 w 1159"/>
                <a:gd name="T15" fmla="*/ 0 h 2093"/>
                <a:gd name="T16" fmla="*/ 469 w 1159"/>
                <a:gd name="T17" fmla="*/ 0 h 2093"/>
                <a:gd name="T18" fmla="*/ 52 w 1159"/>
                <a:gd name="T19" fmla="*/ 417 h 2093"/>
                <a:gd name="T20" fmla="*/ 56 w 1159"/>
                <a:gd name="T21" fmla="*/ 421 h 2093"/>
                <a:gd name="T22" fmla="*/ 478 w 1159"/>
                <a:gd name="T23" fmla="*/ 0 h 20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59" h="2093">
                  <a:moveTo>
                    <a:pt x="4" y="1166"/>
                  </a:moveTo>
                  <a:lnTo>
                    <a:pt x="0" y="1171"/>
                  </a:lnTo>
                  <a:lnTo>
                    <a:pt x="921" y="2093"/>
                  </a:lnTo>
                  <a:lnTo>
                    <a:pt x="1159" y="1855"/>
                  </a:lnTo>
                  <a:lnTo>
                    <a:pt x="1159" y="1846"/>
                  </a:lnTo>
                  <a:lnTo>
                    <a:pt x="921" y="2084"/>
                  </a:lnTo>
                  <a:lnTo>
                    <a:pt x="4" y="1166"/>
                  </a:lnTo>
                  <a:close/>
                  <a:moveTo>
                    <a:pt x="478" y="0"/>
                  </a:moveTo>
                  <a:lnTo>
                    <a:pt x="469" y="0"/>
                  </a:lnTo>
                  <a:lnTo>
                    <a:pt x="52" y="417"/>
                  </a:lnTo>
                  <a:lnTo>
                    <a:pt x="56" y="421"/>
                  </a:lnTo>
                  <a:lnTo>
                    <a:pt x="478" y="0"/>
                  </a:lnTo>
                  <a:close/>
                </a:path>
              </a:pathLst>
            </a:custGeom>
            <a:solidFill>
              <a:srgbClr val="99DD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62">
              <a:extLst>
                <a:ext uri="{FF2B5EF4-FFF2-40B4-BE49-F238E27FC236}">
                  <a16:creationId xmlns="" xmlns:a16="http://schemas.microsoft.com/office/drawing/2014/main" id="{181733EE-B5C9-4F2E-95E7-06D6801A5EE3}"/>
                </a:ext>
              </a:extLst>
            </p:cNvPr>
            <p:cNvSpPr>
              <a:spLocks noEditPoints="1"/>
            </p:cNvSpPr>
            <p:nvPr/>
          </p:nvSpPr>
          <p:spPr bwMode="auto">
            <a:xfrm>
              <a:off x="2884488" y="11113"/>
              <a:ext cx="1839913" cy="3322638"/>
            </a:xfrm>
            <a:custGeom>
              <a:avLst/>
              <a:gdLst>
                <a:gd name="T0" fmla="*/ 4 w 1159"/>
                <a:gd name="T1" fmla="*/ 1166 h 2093"/>
                <a:gd name="T2" fmla="*/ 0 w 1159"/>
                <a:gd name="T3" fmla="*/ 1171 h 2093"/>
                <a:gd name="T4" fmla="*/ 921 w 1159"/>
                <a:gd name="T5" fmla="*/ 2093 h 2093"/>
                <a:gd name="T6" fmla="*/ 1159 w 1159"/>
                <a:gd name="T7" fmla="*/ 1855 h 2093"/>
                <a:gd name="T8" fmla="*/ 1159 w 1159"/>
                <a:gd name="T9" fmla="*/ 1846 h 2093"/>
                <a:gd name="T10" fmla="*/ 921 w 1159"/>
                <a:gd name="T11" fmla="*/ 2084 h 2093"/>
                <a:gd name="T12" fmla="*/ 4 w 1159"/>
                <a:gd name="T13" fmla="*/ 1166 h 2093"/>
                <a:gd name="T14" fmla="*/ 478 w 1159"/>
                <a:gd name="T15" fmla="*/ 0 h 2093"/>
                <a:gd name="T16" fmla="*/ 469 w 1159"/>
                <a:gd name="T17" fmla="*/ 0 h 2093"/>
                <a:gd name="T18" fmla="*/ 52 w 1159"/>
                <a:gd name="T19" fmla="*/ 417 h 2093"/>
                <a:gd name="T20" fmla="*/ 56 w 1159"/>
                <a:gd name="T21" fmla="*/ 421 h 2093"/>
                <a:gd name="T22" fmla="*/ 478 w 1159"/>
                <a:gd name="T23" fmla="*/ 0 h 20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59" h="2093">
                  <a:moveTo>
                    <a:pt x="4" y="1166"/>
                  </a:moveTo>
                  <a:lnTo>
                    <a:pt x="0" y="1171"/>
                  </a:lnTo>
                  <a:lnTo>
                    <a:pt x="921" y="2093"/>
                  </a:lnTo>
                  <a:lnTo>
                    <a:pt x="1159" y="1855"/>
                  </a:lnTo>
                  <a:lnTo>
                    <a:pt x="1159" y="1846"/>
                  </a:lnTo>
                  <a:lnTo>
                    <a:pt x="921" y="2084"/>
                  </a:lnTo>
                  <a:lnTo>
                    <a:pt x="4" y="1166"/>
                  </a:lnTo>
                  <a:moveTo>
                    <a:pt x="478" y="0"/>
                  </a:moveTo>
                  <a:lnTo>
                    <a:pt x="469" y="0"/>
                  </a:lnTo>
                  <a:lnTo>
                    <a:pt x="52" y="417"/>
                  </a:lnTo>
                  <a:lnTo>
                    <a:pt x="56" y="421"/>
                  </a:lnTo>
                  <a:lnTo>
                    <a:pt x="47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63">
              <a:extLst>
                <a:ext uri="{FF2B5EF4-FFF2-40B4-BE49-F238E27FC236}">
                  <a16:creationId xmlns="" xmlns:a16="http://schemas.microsoft.com/office/drawing/2014/main" id="{51BA7A0C-FF64-493E-B65F-96FB62A8618B}"/>
                </a:ext>
              </a:extLst>
            </p:cNvPr>
            <p:cNvSpPr>
              <a:spLocks/>
            </p:cNvSpPr>
            <p:nvPr/>
          </p:nvSpPr>
          <p:spPr bwMode="auto">
            <a:xfrm>
              <a:off x="2327276" y="673101"/>
              <a:ext cx="646113" cy="1196975"/>
            </a:xfrm>
            <a:custGeom>
              <a:avLst/>
              <a:gdLst>
                <a:gd name="T0" fmla="*/ 403 w 407"/>
                <a:gd name="T1" fmla="*/ 0 h 754"/>
                <a:gd name="T2" fmla="*/ 2 w 407"/>
                <a:gd name="T3" fmla="*/ 401 h 754"/>
                <a:gd name="T4" fmla="*/ 0 w 407"/>
                <a:gd name="T5" fmla="*/ 403 h 754"/>
                <a:gd name="T6" fmla="*/ 351 w 407"/>
                <a:gd name="T7" fmla="*/ 754 h 754"/>
                <a:gd name="T8" fmla="*/ 355 w 407"/>
                <a:gd name="T9" fmla="*/ 749 h 754"/>
                <a:gd name="T10" fmla="*/ 9 w 407"/>
                <a:gd name="T11" fmla="*/ 403 h 754"/>
                <a:gd name="T12" fmla="*/ 407 w 407"/>
                <a:gd name="T13" fmla="*/ 4 h 754"/>
                <a:gd name="T14" fmla="*/ 403 w 407"/>
                <a:gd name="T15" fmla="*/ 0 h 7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7" h="754">
                  <a:moveTo>
                    <a:pt x="403" y="0"/>
                  </a:moveTo>
                  <a:lnTo>
                    <a:pt x="2" y="401"/>
                  </a:lnTo>
                  <a:lnTo>
                    <a:pt x="0" y="403"/>
                  </a:lnTo>
                  <a:lnTo>
                    <a:pt x="351" y="754"/>
                  </a:lnTo>
                  <a:lnTo>
                    <a:pt x="355" y="749"/>
                  </a:lnTo>
                  <a:lnTo>
                    <a:pt x="9" y="403"/>
                  </a:lnTo>
                  <a:lnTo>
                    <a:pt x="407" y="4"/>
                  </a:lnTo>
                  <a:lnTo>
                    <a:pt x="403" y="0"/>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64">
              <a:extLst>
                <a:ext uri="{FF2B5EF4-FFF2-40B4-BE49-F238E27FC236}">
                  <a16:creationId xmlns="" xmlns:a16="http://schemas.microsoft.com/office/drawing/2014/main" id="{1025DC0A-49AF-4CBF-B59E-34B728414BAC}"/>
                </a:ext>
              </a:extLst>
            </p:cNvPr>
            <p:cNvSpPr>
              <a:spLocks/>
            </p:cNvSpPr>
            <p:nvPr/>
          </p:nvSpPr>
          <p:spPr bwMode="auto">
            <a:xfrm>
              <a:off x="2327276" y="673101"/>
              <a:ext cx="646113" cy="1196975"/>
            </a:xfrm>
            <a:custGeom>
              <a:avLst/>
              <a:gdLst>
                <a:gd name="T0" fmla="*/ 403 w 407"/>
                <a:gd name="T1" fmla="*/ 0 h 754"/>
                <a:gd name="T2" fmla="*/ 2 w 407"/>
                <a:gd name="T3" fmla="*/ 401 h 754"/>
                <a:gd name="T4" fmla="*/ 0 w 407"/>
                <a:gd name="T5" fmla="*/ 403 h 754"/>
                <a:gd name="T6" fmla="*/ 351 w 407"/>
                <a:gd name="T7" fmla="*/ 754 h 754"/>
                <a:gd name="T8" fmla="*/ 355 w 407"/>
                <a:gd name="T9" fmla="*/ 749 h 754"/>
                <a:gd name="T10" fmla="*/ 9 w 407"/>
                <a:gd name="T11" fmla="*/ 403 h 754"/>
                <a:gd name="T12" fmla="*/ 407 w 407"/>
                <a:gd name="T13" fmla="*/ 4 h 754"/>
                <a:gd name="T14" fmla="*/ 403 w 407"/>
                <a:gd name="T15" fmla="*/ 0 h 7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7" h="754">
                  <a:moveTo>
                    <a:pt x="403" y="0"/>
                  </a:moveTo>
                  <a:lnTo>
                    <a:pt x="2" y="401"/>
                  </a:lnTo>
                  <a:lnTo>
                    <a:pt x="0" y="403"/>
                  </a:lnTo>
                  <a:lnTo>
                    <a:pt x="351" y="754"/>
                  </a:lnTo>
                  <a:lnTo>
                    <a:pt x="355" y="749"/>
                  </a:lnTo>
                  <a:lnTo>
                    <a:pt x="9" y="403"/>
                  </a:lnTo>
                  <a:lnTo>
                    <a:pt x="407" y="4"/>
                  </a:lnTo>
                  <a:lnTo>
                    <a:pt x="40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65">
              <a:extLst>
                <a:ext uri="{FF2B5EF4-FFF2-40B4-BE49-F238E27FC236}">
                  <a16:creationId xmlns="" xmlns:a16="http://schemas.microsoft.com/office/drawing/2014/main" id="{85322CF2-02B4-4348-A054-65926480C50A}"/>
                </a:ext>
              </a:extLst>
            </p:cNvPr>
            <p:cNvSpPr>
              <a:spLocks noEditPoints="1"/>
            </p:cNvSpPr>
            <p:nvPr/>
          </p:nvSpPr>
          <p:spPr bwMode="auto">
            <a:xfrm>
              <a:off x="827088" y="371476"/>
              <a:ext cx="2776538" cy="4783138"/>
            </a:xfrm>
            <a:custGeom>
              <a:avLst/>
              <a:gdLst>
                <a:gd name="T0" fmla="*/ 1638 w 1749"/>
                <a:gd name="T1" fmla="*/ 1639 h 3013"/>
                <a:gd name="T2" fmla="*/ 1634 w 1749"/>
                <a:gd name="T3" fmla="*/ 1643 h 3013"/>
                <a:gd name="T4" fmla="*/ 1740 w 1749"/>
                <a:gd name="T5" fmla="*/ 1749 h 3013"/>
                <a:gd name="T6" fmla="*/ 477 w 1749"/>
                <a:gd name="T7" fmla="*/ 3013 h 3013"/>
                <a:gd name="T8" fmla="*/ 486 w 1749"/>
                <a:gd name="T9" fmla="*/ 3013 h 3013"/>
                <a:gd name="T10" fmla="*/ 1749 w 1749"/>
                <a:gd name="T11" fmla="*/ 1749 h 3013"/>
                <a:gd name="T12" fmla="*/ 1638 w 1749"/>
                <a:gd name="T13" fmla="*/ 1639 h 3013"/>
                <a:gd name="T14" fmla="*/ 518 w 1749"/>
                <a:gd name="T15" fmla="*/ 518 h 3013"/>
                <a:gd name="T16" fmla="*/ 513 w 1749"/>
                <a:gd name="T17" fmla="*/ 523 h 3013"/>
                <a:gd name="T18" fmla="*/ 597 w 1749"/>
                <a:gd name="T19" fmla="*/ 606 h 3013"/>
                <a:gd name="T20" fmla="*/ 602 w 1749"/>
                <a:gd name="T21" fmla="*/ 602 h 3013"/>
                <a:gd name="T22" fmla="*/ 518 w 1749"/>
                <a:gd name="T23" fmla="*/ 518 h 3013"/>
                <a:gd name="T24" fmla="*/ 0 w 1749"/>
                <a:gd name="T25" fmla="*/ 0 h 3013"/>
                <a:gd name="T26" fmla="*/ 0 w 1749"/>
                <a:gd name="T27" fmla="*/ 0 h 3013"/>
                <a:gd name="T28" fmla="*/ 0 w 1749"/>
                <a:gd name="T29" fmla="*/ 9 h 3013"/>
                <a:gd name="T30" fmla="*/ 0 w 1749"/>
                <a:gd name="T31" fmla="*/ 9 h 3013"/>
                <a:gd name="T32" fmla="*/ 211 w 1749"/>
                <a:gd name="T33" fmla="*/ 219 h 3013"/>
                <a:gd name="T34" fmla="*/ 215 w 1749"/>
                <a:gd name="T35" fmla="*/ 215 h 3013"/>
                <a:gd name="T36" fmla="*/ 3 w 1749"/>
                <a:gd name="T37" fmla="*/ 2 h 3013"/>
                <a:gd name="T38" fmla="*/ 0 w 1749"/>
                <a:gd name="T39" fmla="*/ 0 h 30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49" h="3013">
                  <a:moveTo>
                    <a:pt x="1638" y="1639"/>
                  </a:moveTo>
                  <a:lnTo>
                    <a:pt x="1634" y="1643"/>
                  </a:lnTo>
                  <a:lnTo>
                    <a:pt x="1740" y="1749"/>
                  </a:lnTo>
                  <a:lnTo>
                    <a:pt x="477" y="3013"/>
                  </a:lnTo>
                  <a:lnTo>
                    <a:pt x="486" y="3013"/>
                  </a:lnTo>
                  <a:lnTo>
                    <a:pt x="1749" y="1749"/>
                  </a:lnTo>
                  <a:lnTo>
                    <a:pt x="1638" y="1639"/>
                  </a:lnTo>
                  <a:close/>
                  <a:moveTo>
                    <a:pt x="518" y="518"/>
                  </a:moveTo>
                  <a:lnTo>
                    <a:pt x="513" y="523"/>
                  </a:lnTo>
                  <a:lnTo>
                    <a:pt x="597" y="606"/>
                  </a:lnTo>
                  <a:lnTo>
                    <a:pt x="602" y="602"/>
                  </a:lnTo>
                  <a:lnTo>
                    <a:pt x="518" y="518"/>
                  </a:lnTo>
                  <a:close/>
                  <a:moveTo>
                    <a:pt x="0" y="0"/>
                  </a:moveTo>
                  <a:lnTo>
                    <a:pt x="0" y="0"/>
                  </a:lnTo>
                  <a:lnTo>
                    <a:pt x="0" y="9"/>
                  </a:lnTo>
                  <a:lnTo>
                    <a:pt x="0" y="9"/>
                  </a:lnTo>
                  <a:lnTo>
                    <a:pt x="211" y="219"/>
                  </a:lnTo>
                  <a:lnTo>
                    <a:pt x="215" y="215"/>
                  </a:lnTo>
                  <a:lnTo>
                    <a:pt x="3" y="2"/>
                  </a:lnTo>
                  <a:lnTo>
                    <a:pt x="0" y="0"/>
                  </a:lnTo>
                  <a:close/>
                </a:path>
              </a:pathLst>
            </a:custGeom>
            <a:solidFill>
              <a:srgbClr val="99DD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66">
              <a:extLst>
                <a:ext uri="{FF2B5EF4-FFF2-40B4-BE49-F238E27FC236}">
                  <a16:creationId xmlns="" xmlns:a16="http://schemas.microsoft.com/office/drawing/2014/main" id="{10B0C4F9-AD9F-4B73-A3AE-277608EE010E}"/>
                </a:ext>
              </a:extLst>
            </p:cNvPr>
            <p:cNvSpPr>
              <a:spLocks noEditPoints="1"/>
            </p:cNvSpPr>
            <p:nvPr/>
          </p:nvSpPr>
          <p:spPr bwMode="auto">
            <a:xfrm>
              <a:off x="827088" y="371476"/>
              <a:ext cx="2776538" cy="4783138"/>
            </a:xfrm>
            <a:custGeom>
              <a:avLst/>
              <a:gdLst>
                <a:gd name="T0" fmla="*/ 1638 w 1749"/>
                <a:gd name="T1" fmla="*/ 1639 h 3013"/>
                <a:gd name="T2" fmla="*/ 1634 w 1749"/>
                <a:gd name="T3" fmla="*/ 1643 h 3013"/>
                <a:gd name="T4" fmla="*/ 1740 w 1749"/>
                <a:gd name="T5" fmla="*/ 1749 h 3013"/>
                <a:gd name="T6" fmla="*/ 477 w 1749"/>
                <a:gd name="T7" fmla="*/ 3013 h 3013"/>
                <a:gd name="T8" fmla="*/ 486 w 1749"/>
                <a:gd name="T9" fmla="*/ 3013 h 3013"/>
                <a:gd name="T10" fmla="*/ 1749 w 1749"/>
                <a:gd name="T11" fmla="*/ 1749 h 3013"/>
                <a:gd name="T12" fmla="*/ 1638 w 1749"/>
                <a:gd name="T13" fmla="*/ 1639 h 3013"/>
                <a:gd name="T14" fmla="*/ 518 w 1749"/>
                <a:gd name="T15" fmla="*/ 518 h 3013"/>
                <a:gd name="T16" fmla="*/ 513 w 1749"/>
                <a:gd name="T17" fmla="*/ 523 h 3013"/>
                <a:gd name="T18" fmla="*/ 597 w 1749"/>
                <a:gd name="T19" fmla="*/ 606 h 3013"/>
                <a:gd name="T20" fmla="*/ 602 w 1749"/>
                <a:gd name="T21" fmla="*/ 602 h 3013"/>
                <a:gd name="T22" fmla="*/ 518 w 1749"/>
                <a:gd name="T23" fmla="*/ 518 h 3013"/>
                <a:gd name="T24" fmla="*/ 0 w 1749"/>
                <a:gd name="T25" fmla="*/ 0 h 3013"/>
                <a:gd name="T26" fmla="*/ 0 w 1749"/>
                <a:gd name="T27" fmla="*/ 0 h 3013"/>
                <a:gd name="T28" fmla="*/ 0 w 1749"/>
                <a:gd name="T29" fmla="*/ 9 h 3013"/>
                <a:gd name="T30" fmla="*/ 0 w 1749"/>
                <a:gd name="T31" fmla="*/ 9 h 3013"/>
                <a:gd name="T32" fmla="*/ 211 w 1749"/>
                <a:gd name="T33" fmla="*/ 219 h 3013"/>
                <a:gd name="T34" fmla="*/ 215 w 1749"/>
                <a:gd name="T35" fmla="*/ 215 h 3013"/>
                <a:gd name="T36" fmla="*/ 3 w 1749"/>
                <a:gd name="T37" fmla="*/ 2 h 3013"/>
                <a:gd name="T38" fmla="*/ 0 w 1749"/>
                <a:gd name="T39" fmla="*/ 0 h 30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49" h="3013">
                  <a:moveTo>
                    <a:pt x="1638" y="1639"/>
                  </a:moveTo>
                  <a:lnTo>
                    <a:pt x="1634" y="1643"/>
                  </a:lnTo>
                  <a:lnTo>
                    <a:pt x="1740" y="1749"/>
                  </a:lnTo>
                  <a:lnTo>
                    <a:pt x="477" y="3013"/>
                  </a:lnTo>
                  <a:lnTo>
                    <a:pt x="486" y="3013"/>
                  </a:lnTo>
                  <a:lnTo>
                    <a:pt x="1749" y="1749"/>
                  </a:lnTo>
                  <a:lnTo>
                    <a:pt x="1638" y="1639"/>
                  </a:lnTo>
                  <a:moveTo>
                    <a:pt x="518" y="518"/>
                  </a:moveTo>
                  <a:lnTo>
                    <a:pt x="513" y="523"/>
                  </a:lnTo>
                  <a:lnTo>
                    <a:pt x="597" y="606"/>
                  </a:lnTo>
                  <a:lnTo>
                    <a:pt x="602" y="602"/>
                  </a:lnTo>
                  <a:lnTo>
                    <a:pt x="518" y="518"/>
                  </a:lnTo>
                  <a:moveTo>
                    <a:pt x="0" y="0"/>
                  </a:moveTo>
                  <a:lnTo>
                    <a:pt x="0" y="0"/>
                  </a:lnTo>
                  <a:lnTo>
                    <a:pt x="0" y="9"/>
                  </a:lnTo>
                  <a:lnTo>
                    <a:pt x="0" y="9"/>
                  </a:lnTo>
                  <a:lnTo>
                    <a:pt x="211" y="219"/>
                  </a:lnTo>
                  <a:lnTo>
                    <a:pt x="215" y="215"/>
                  </a:lnTo>
                  <a:lnTo>
                    <a:pt x="3"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67">
              <a:extLst>
                <a:ext uri="{FF2B5EF4-FFF2-40B4-BE49-F238E27FC236}">
                  <a16:creationId xmlns="" xmlns:a16="http://schemas.microsoft.com/office/drawing/2014/main" id="{9FA128D6-57BD-48C3-A587-A47722B008EC}"/>
                </a:ext>
              </a:extLst>
            </p:cNvPr>
            <p:cNvSpPr>
              <a:spLocks/>
            </p:cNvSpPr>
            <p:nvPr/>
          </p:nvSpPr>
          <p:spPr bwMode="auto">
            <a:xfrm>
              <a:off x="1774826" y="1327151"/>
              <a:ext cx="830263" cy="830263"/>
            </a:xfrm>
            <a:custGeom>
              <a:avLst/>
              <a:gdLst>
                <a:gd name="T0" fmla="*/ 5 w 523"/>
                <a:gd name="T1" fmla="*/ 0 h 523"/>
                <a:gd name="T2" fmla="*/ 0 w 523"/>
                <a:gd name="T3" fmla="*/ 4 h 523"/>
                <a:gd name="T4" fmla="*/ 519 w 523"/>
                <a:gd name="T5" fmla="*/ 523 h 523"/>
                <a:gd name="T6" fmla="*/ 523 w 523"/>
                <a:gd name="T7" fmla="*/ 518 h 523"/>
                <a:gd name="T8" fmla="*/ 5 w 523"/>
                <a:gd name="T9" fmla="*/ 0 h 523"/>
              </a:gdLst>
              <a:ahLst/>
              <a:cxnLst>
                <a:cxn ang="0">
                  <a:pos x="T0" y="T1"/>
                </a:cxn>
                <a:cxn ang="0">
                  <a:pos x="T2" y="T3"/>
                </a:cxn>
                <a:cxn ang="0">
                  <a:pos x="T4" y="T5"/>
                </a:cxn>
                <a:cxn ang="0">
                  <a:pos x="T6" y="T7"/>
                </a:cxn>
                <a:cxn ang="0">
                  <a:pos x="T8" y="T9"/>
                </a:cxn>
              </a:cxnLst>
              <a:rect l="0" t="0" r="r" b="b"/>
              <a:pathLst>
                <a:path w="523" h="523">
                  <a:moveTo>
                    <a:pt x="5" y="0"/>
                  </a:moveTo>
                  <a:lnTo>
                    <a:pt x="0" y="4"/>
                  </a:lnTo>
                  <a:lnTo>
                    <a:pt x="519" y="523"/>
                  </a:lnTo>
                  <a:lnTo>
                    <a:pt x="523" y="518"/>
                  </a:lnTo>
                  <a:lnTo>
                    <a:pt x="5" y="0"/>
                  </a:lnTo>
                  <a:close/>
                </a:path>
              </a:pathLst>
            </a:custGeom>
            <a:solidFill>
              <a:srgbClr val="0080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68">
              <a:extLst>
                <a:ext uri="{FF2B5EF4-FFF2-40B4-BE49-F238E27FC236}">
                  <a16:creationId xmlns="" xmlns:a16="http://schemas.microsoft.com/office/drawing/2014/main" id="{DED9D9A2-8A6A-4ED5-B87C-AF16FF76CEFE}"/>
                </a:ext>
              </a:extLst>
            </p:cNvPr>
            <p:cNvSpPr>
              <a:spLocks/>
            </p:cNvSpPr>
            <p:nvPr/>
          </p:nvSpPr>
          <p:spPr bwMode="auto">
            <a:xfrm>
              <a:off x="1774826" y="1327151"/>
              <a:ext cx="830263" cy="830263"/>
            </a:xfrm>
            <a:custGeom>
              <a:avLst/>
              <a:gdLst>
                <a:gd name="T0" fmla="*/ 5 w 523"/>
                <a:gd name="T1" fmla="*/ 0 h 523"/>
                <a:gd name="T2" fmla="*/ 0 w 523"/>
                <a:gd name="T3" fmla="*/ 4 h 523"/>
                <a:gd name="T4" fmla="*/ 519 w 523"/>
                <a:gd name="T5" fmla="*/ 523 h 523"/>
                <a:gd name="T6" fmla="*/ 523 w 523"/>
                <a:gd name="T7" fmla="*/ 518 h 523"/>
                <a:gd name="T8" fmla="*/ 5 w 523"/>
                <a:gd name="T9" fmla="*/ 0 h 523"/>
              </a:gdLst>
              <a:ahLst/>
              <a:cxnLst>
                <a:cxn ang="0">
                  <a:pos x="T0" y="T1"/>
                </a:cxn>
                <a:cxn ang="0">
                  <a:pos x="T2" y="T3"/>
                </a:cxn>
                <a:cxn ang="0">
                  <a:pos x="T4" y="T5"/>
                </a:cxn>
                <a:cxn ang="0">
                  <a:pos x="T6" y="T7"/>
                </a:cxn>
                <a:cxn ang="0">
                  <a:pos x="T8" y="T9"/>
                </a:cxn>
              </a:cxnLst>
              <a:rect l="0" t="0" r="r" b="b"/>
              <a:pathLst>
                <a:path w="523" h="523">
                  <a:moveTo>
                    <a:pt x="5" y="0"/>
                  </a:moveTo>
                  <a:lnTo>
                    <a:pt x="0" y="4"/>
                  </a:lnTo>
                  <a:lnTo>
                    <a:pt x="519" y="523"/>
                  </a:lnTo>
                  <a:lnTo>
                    <a:pt x="523" y="518"/>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69">
              <a:extLst>
                <a:ext uri="{FF2B5EF4-FFF2-40B4-BE49-F238E27FC236}">
                  <a16:creationId xmlns="" xmlns:a16="http://schemas.microsoft.com/office/drawing/2014/main" id="{5C406597-CAF3-4D2A-945D-34C55BB7E453}"/>
                </a:ext>
              </a:extLst>
            </p:cNvPr>
            <p:cNvSpPr>
              <a:spLocks/>
            </p:cNvSpPr>
            <p:nvPr/>
          </p:nvSpPr>
          <p:spPr bwMode="auto">
            <a:xfrm>
              <a:off x="1162051" y="712788"/>
              <a:ext cx="487363" cy="488950"/>
            </a:xfrm>
            <a:custGeom>
              <a:avLst/>
              <a:gdLst>
                <a:gd name="T0" fmla="*/ 4 w 307"/>
                <a:gd name="T1" fmla="*/ 0 h 308"/>
                <a:gd name="T2" fmla="*/ 0 w 307"/>
                <a:gd name="T3" fmla="*/ 4 h 308"/>
                <a:gd name="T4" fmla="*/ 302 w 307"/>
                <a:gd name="T5" fmla="*/ 308 h 308"/>
                <a:gd name="T6" fmla="*/ 307 w 307"/>
                <a:gd name="T7" fmla="*/ 303 h 308"/>
                <a:gd name="T8" fmla="*/ 4 w 307"/>
                <a:gd name="T9" fmla="*/ 0 h 308"/>
              </a:gdLst>
              <a:ahLst/>
              <a:cxnLst>
                <a:cxn ang="0">
                  <a:pos x="T0" y="T1"/>
                </a:cxn>
                <a:cxn ang="0">
                  <a:pos x="T2" y="T3"/>
                </a:cxn>
                <a:cxn ang="0">
                  <a:pos x="T4" y="T5"/>
                </a:cxn>
                <a:cxn ang="0">
                  <a:pos x="T6" y="T7"/>
                </a:cxn>
                <a:cxn ang="0">
                  <a:pos x="T8" y="T9"/>
                </a:cxn>
              </a:cxnLst>
              <a:rect l="0" t="0" r="r" b="b"/>
              <a:pathLst>
                <a:path w="307" h="308">
                  <a:moveTo>
                    <a:pt x="4" y="0"/>
                  </a:moveTo>
                  <a:lnTo>
                    <a:pt x="0" y="4"/>
                  </a:lnTo>
                  <a:lnTo>
                    <a:pt x="302" y="308"/>
                  </a:lnTo>
                  <a:lnTo>
                    <a:pt x="307" y="303"/>
                  </a:lnTo>
                  <a:lnTo>
                    <a:pt x="4" y="0"/>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70">
              <a:extLst>
                <a:ext uri="{FF2B5EF4-FFF2-40B4-BE49-F238E27FC236}">
                  <a16:creationId xmlns="" xmlns:a16="http://schemas.microsoft.com/office/drawing/2014/main" id="{8DCE37B1-D7DE-414A-A77C-98FAC76AF4AA}"/>
                </a:ext>
              </a:extLst>
            </p:cNvPr>
            <p:cNvSpPr>
              <a:spLocks/>
            </p:cNvSpPr>
            <p:nvPr/>
          </p:nvSpPr>
          <p:spPr bwMode="auto">
            <a:xfrm>
              <a:off x="1162051" y="712788"/>
              <a:ext cx="487363" cy="488950"/>
            </a:xfrm>
            <a:custGeom>
              <a:avLst/>
              <a:gdLst>
                <a:gd name="T0" fmla="*/ 4 w 307"/>
                <a:gd name="T1" fmla="*/ 0 h 308"/>
                <a:gd name="T2" fmla="*/ 0 w 307"/>
                <a:gd name="T3" fmla="*/ 4 h 308"/>
                <a:gd name="T4" fmla="*/ 302 w 307"/>
                <a:gd name="T5" fmla="*/ 308 h 308"/>
                <a:gd name="T6" fmla="*/ 307 w 307"/>
                <a:gd name="T7" fmla="*/ 303 h 308"/>
                <a:gd name="T8" fmla="*/ 4 w 307"/>
                <a:gd name="T9" fmla="*/ 0 h 308"/>
              </a:gdLst>
              <a:ahLst/>
              <a:cxnLst>
                <a:cxn ang="0">
                  <a:pos x="T0" y="T1"/>
                </a:cxn>
                <a:cxn ang="0">
                  <a:pos x="T2" y="T3"/>
                </a:cxn>
                <a:cxn ang="0">
                  <a:pos x="T4" y="T5"/>
                </a:cxn>
                <a:cxn ang="0">
                  <a:pos x="T6" y="T7"/>
                </a:cxn>
                <a:cxn ang="0">
                  <a:pos x="T8" y="T9"/>
                </a:cxn>
              </a:cxnLst>
              <a:rect l="0" t="0" r="r" b="b"/>
              <a:pathLst>
                <a:path w="307" h="308">
                  <a:moveTo>
                    <a:pt x="4" y="0"/>
                  </a:moveTo>
                  <a:lnTo>
                    <a:pt x="0" y="4"/>
                  </a:lnTo>
                  <a:lnTo>
                    <a:pt x="302" y="308"/>
                  </a:lnTo>
                  <a:lnTo>
                    <a:pt x="307" y="303"/>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71">
              <a:extLst>
                <a:ext uri="{FF2B5EF4-FFF2-40B4-BE49-F238E27FC236}">
                  <a16:creationId xmlns="" xmlns:a16="http://schemas.microsoft.com/office/drawing/2014/main" id="{9F8B3607-F78C-49B3-8F74-2B8252E2D635}"/>
                </a:ext>
              </a:extLst>
            </p:cNvPr>
            <p:cNvSpPr>
              <a:spLocks/>
            </p:cNvSpPr>
            <p:nvPr/>
          </p:nvSpPr>
          <p:spPr bwMode="auto">
            <a:xfrm>
              <a:off x="2598738" y="2149476"/>
              <a:ext cx="828675" cy="830263"/>
            </a:xfrm>
            <a:custGeom>
              <a:avLst/>
              <a:gdLst>
                <a:gd name="T0" fmla="*/ 4 w 522"/>
                <a:gd name="T1" fmla="*/ 0 h 523"/>
                <a:gd name="T2" fmla="*/ 0 w 522"/>
                <a:gd name="T3" fmla="*/ 5 h 523"/>
                <a:gd name="T4" fmla="*/ 518 w 522"/>
                <a:gd name="T5" fmla="*/ 523 h 523"/>
                <a:gd name="T6" fmla="*/ 522 w 522"/>
                <a:gd name="T7" fmla="*/ 519 h 523"/>
                <a:gd name="T8" fmla="*/ 4 w 522"/>
                <a:gd name="T9" fmla="*/ 0 h 523"/>
              </a:gdLst>
              <a:ahLst/>
              <a:cxnLst>
                <a:cxn ang="0">
                  <a:pos x="T0" y="T1"/>
                </a:cxn>
                <a:cxn ang="0">
                  <a:pos x="T2" y="T3"/>
                </a:cxn>
                <a:cxn ang="0">
                  <a:pos x="T4" y="T5"/>
                </a:cxn>
                <a:cxn ang="0">
                  <a:pos x="T6" y="T7"/>
                </a:cxn>
                <a:cxn ang="0">
                  <a:pos x="T8" y="T9"/>
                </a:cxn>
              </a:cxnLst>
              <a:rect l="0" t="0" r="r" b="b"/>
              <a:pathLst>
                <a:path w="522" h="523">
                  <a:moveTo>
                    <a:pt x="4" y="0"/>
                  </a:moveTo>
                  <a:lnTo>
                    <a:pt x="0" y="5"/>
                  </a:lnTo>
                  <a:lnTo>
                    <a:pt x="518" y="523"/>
                  </a:lnTo>
                  <a:lnTo>
                    <a:pt x="522" y="519"/>
                  </a:lnTo>
                  <a:lnTo>
                    <a:pt x="4" y="0"/>
                  </a:lnTo>
                  <a:close/>
                </a:path>
              </a:pathLst>
            </a:custGeom>
            <a:solidFill>
              <a:srgbClr val="009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72">
              <a:extLst>
                <a:ext uri="{FF2B5EF4-FFF2-40B4-BE49-F238E27FC236}">
                  <a16:creationId xmlns="" xmlns:a16="http://schemas.microsoft.com/office/drawing/2014/main" id="{FACAA948-D165-4948-830D-9C212913A036}"/>
                </a:ext>
              </a:extLst>
            </p:cNvPr>
            <p:cNvSpPr>
              <a:spLocks/>
            </p:cNvSpPr>
            <p:nvPr/>
          </p:nvSpPr>
          <p:spPr bwMode="auto">
            <a:xfrm>
              <a:off x="2598738" y="2149476"/>
              <a:ext cx="828675" cy="830263"/>
            </a:xfrm>
            <a:custGeom>
              <a:avLst/>
              <a:gdLst>
                <a:gd name="T0" fmla="*/ 4 w 522"/>
                <a:gd name="T1" fmla="*/ 0 h 523"/>
                <a:gd name="T2" fmla="*/ 0 w 522"/>
                <a:gd name="T3" fmla="*/ 5 h 523"/>
                <a:gd name="T4" fmla="*/ 518 w 522"/>
                <a:gd name="T5" fmla="*/ 523 h 523"/>
                <a:gd name="T6" fmla="*/ 522 w 522"/>
                <a:gd name="T7" fmla="*/ 519 h 523"/>
                <a:gd name="T8" fmla="*/ 4 w 522"/>
                <a:gd name="T9" fmla="*/ 0 h 523"/>
              </a:gdLst>
              <a:ahLst/>
              <a:cxnLst>
                <a:cxn ang="0">
                  <a:pos x="T0" y="T1"/>
                </a:cxn>
                <a:cxn ang="0">
                  <a:pos x="T2" y="T3"/>
                </a:cxn>
                <a:cxn ang="0">
                  <a:pos x="T4" y="T5"/>
                </a:cxn>
                <a:cxn ang="0">
                  <a:pos x="T6" y="T7"/>
                </a:cxn>
                <a:cxn ang="0">
                  <a:pos x="T8" y="T9"/>
                </a:cxn>
              </a:cxnLst>
              <a:rect l="0" t="0" r="r" b="b"/>
              <a:pathLst>
                <a:path w="522" h="523">
                  <a:moveTo>
                    <a:pt x="4" y="0"/>
                  </a:moveTo>
                  <a:lnTo>
                    <a:pt x="0" y="5"/>
                  </a:lnTo>
                  <a:lnTo>
                    <a:pt x="518" y="523"/>
                  </a:lnTo>
                  <a:lnTo>
                    <a:pt x="522" y="519"/>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73">
              <a:extLst>
                <a:ext uri="{FF2B5EF4-FFF2-40B4-BE49-F238E27FC236}">
                  <a16:creationId xmlns="" xmlns:a16="http://schemas.microsoft.com/office/drawing/2014/main" id="{CD66A8E4-F0F9-40AF-BE9F-191E0B999134}"/>
                </a:ext>
              </a:extLst>
            </p:cNvPr>
            <p:cNvSpPr>
              <a:spLocks/>
            </p:cNvSpPr>
            <p:nvPr/>
          </p:nvSpPr>
          <p:spPr bwMode="auto">
            <a:xfrm>
              <a:off x="1492251" y="846138"/>
              <a:ext cx="2413000" cy="2414588"/>
            </a:xfrm>
            <a:custGeom>
              <a:avLst/>
              <a:gdLst>
                <a:gd name="T0" fmla="*/ 1520 w 1520"/>
                <a:gd name="T1" fmla="*/ 761 h 1521"/>
                <a:gd name="T2" fmla="*/ 760 w 1520"/>
                <a:gd name="T3" fmla="*/ 1521 h 1521"/>
                <a:gd name="T4" fmla="*/ 0 w 1520"/>
                <a:gd name="T5" fmla="*/ 761 h 1521"/>
                <a:gd name="T6" fmla="*/ 760 w 1520"/>
                <a:gd name="T7" fmla="*/ 0 h 1521"/>
                <a:gd name="T8" fmla="*/ 1520 w 1520"/>
                <a:gd name="T9" fmla="*/ 761 h 1521"/>
              </a:gdLst>
              <a:ahLst/>
              <a:cxnLst>
                <a:cxn ang="0">
                  <a:pos x="T0" y="T1"/>
                </a:cxn>
                <a:cxn ang="0">
                  <a:pos x="T2" y="T3"/>
                </a:cxn>
                <a:cxn ang="0">
                  <a:pos x="T4" y="T5"/>
                </a:cxn>
                <a:cxn ang="0">
                  <a:pos x="T6" y="T7"/>
                </a:cxn>
                <a:cxn ang="0">
                  <a:pos x="T8" y="T9"/>
                </a:cxn>
              </a:cxnLst>
              <a:rect l="0" t="0" r="r" b="b"/>
              <a:pathLst>
                <a:path w="1520" h="1521">
                  <a:moveTo>
                    <a:pt x="1520" y="761"/>
                  </a:moveTo>
                  <a:lnTo>
                    <a:pt x="760" y="1521"/>
                  </a:lnTo>
                  <a:lnTo>
                    <a:pt x="0" y="761"/>
                  </a:lnTo>
                  <a:lnTo>
                    <a:pt x="760" y="0"/>
                  </a:lnTo>
                  <a:lnTo>
                    <a:pt x="1520" y="761"/>
                  </a:lnTo>
                  <a:close/>
                </a:path>
              </a:pathLst>
            </a:custGeom>
            <a:solidFill>
              <a:srgbClr val="FFFFFF"/>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74">
              <a:extLst>
                <a:ext uri="{FF2B5EF4-FFF2-40B4-BE49-F238E27FC236}">
                  <a16:creationId xmlns="" xmlns:a16="http://schemas.microsoft.com/office/drawing/2014/main" id="{2581CD58-F80B-42DB-9455-CF0BF21DF749}"/>
                </a:ext>
              </a:extLst>
            </p:cNvPr>
            <p:cNvSpPr>
              <a:spLocks/>
            </p:cNvSpPr>
            <p:nvPr/>
          </p:nvSpPr>
          <p:spPr bwMode="auto">
            <a:xfrm>
              <a:off x="3478213" y="2135188"/>
              <a:ext cx="1030288" cy="1028700"/>
            </a:xfrm>
            <a:custGeom>
              <a:avLst/>
              <a:gdLst>
                <a:gd name="T0" fmla="*/ 649 w 649"/>
                <a:gd name="T1" fmla="*/ 324 h 648"/>
                <a:gd name="T2" fmla="*/ 325 w 649"/>
                <a:gd name="T3" fmla="*/ 648 h 648"/>
                <a:gd name="T4" fmla="*/ 0 w 649"/>
                <a:gd name="T5" fmla="*/ 324 h 648"/>
                <a:gd name="T6" fmla="*/ 325 w 649"/>
                <a:gd name="T7" fmla="*/ 0 h 648"/>
                <a:gd name="T8" fmla="*/ 649 w 649"/>
                <a:gd name="T9" fmla="*/ 324 h 648"/>
              </a:gdLst>
              <a:ahLst/>
              <a:cxnLst>
                <a:cxn ang="0">
                  <a:pos x="T0" y="T1"/>
                </a:cxn>
                <a:cxn ang="0">
                  <a:pos x="T2" y="T3"/>
                </a:cxn>
                <a:cxn ang="0">
                  <a:pos x="T4" y="T5"/>
                </a:cxn>
                <a:cxn ang="0">
                  <a:pos x="T6" y="T7"/>
                </a:cxn>
                <a:cxn ang="0">
                  <a:pos x="T8" y="T9"/>
                </a:cxn>
              </a:cxnLst>
              <a:rect l="0" t="0" r="r" b="b"/>
              <a:pathLst>
                <a:path w="649" h="648">
                  <a:moveTo>
                    <a:pt x="649" y="324"/>
                  </a:moveTo>
                  <a:lnTo>
                    <a:pt x="325" y="648"/>
                  </a:lnTo>
                  <a:lnTo>
                    <a:pt x="0" y="324"/>
                  </a:lnTo>
                  <a:lnTo>
                    <a:pt x="325" y="0"/>
                  </a:lnTo>
                  <a:lnTo>
                    <a:pt x="649" y="324"/>
                  </a:lnTo>
                  <a:close/>
                </a:path>
              </a:pathLst>
            </a:custGeom>
            <a:solidFill>
              <a:srgbClr val="49BA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74">
              <a:extLst>
                <a:ext uri="{FF2B5EF4-FFF2-40B4-BE49-F238E27FC236}">
                  <a16:creationId xmlns="" xmlns:a16="http://schemas.microsoft.com/office/drawing/2014/main" id="{2A0D1CB7-9648-483A-8C35-AC9E17C36443}"/>
                </a:ext>
              </a:extLst>
            </p:cNvPr>
            <p:cNvSpPr>
              <a:spLocks/>
            </p:cNvSpPr>
            <p:nvPr/>
          </p:nvSpPr>
          <p:spPr bwMode="auto">
            <a:xfrm>
              <a:off x="988214" y="2949729"/>
              <a:ext cx="1030288" cy="1028700"/>
            </a:xfrm>
            <a:custGeom>
              <a:avLst/>
              <a:gdLst>
                <a:gd name="T0" fmla="*/ 649 w 649"/>
                <a:gd name="T1" fmla="*/ 324 h 648"/>
                <a:gd name="T2" fmla="*/ 325 w 649"/>
                <a:gd name="T3" fmla="*/ 648 h 648"/>
                <a:gd name="T4" fmla="*/ 0 w 649"/>
                <a:gd name="T5" fmla="*/ 324 h 648"/>
                <a:gd name="T6" fmla="*/ 325 w 649"/>
                <a:gd name="T7" fmla="*/ 0 h 648"/>
                <a:gd name="T8" fmla="*/ 649 w 649"/>
                <a:gd name="T9" fmla="*/ 324 h 648"/>
              </a:gdLst>
              <a:ahLst/>
              <a:cxnLst>
                <a:cxn ang="0">
                  <a:pos x="T0" y="T1"/>
                </a:cxn>
                <a:cxn ang="0">
                  <a:pos x="T2" y="T3"/>
                </a:cxn>
                <a:cxn ang="0">
                  <a:pos x="T4" y="T5"/>
                </a:cxn>
                <a:cxn ang="0">
                  <a:pos x="T6" y="T7"/>
                </a:cxn>
                <a:cxn ang="0">
                  <a:pos x="T8" y="T9"/>
                </a:cxn>
              </a:cxnLst>
              <a:rect l="0" t="0" r="r" b="b"/>
              <a:pathLst>
                <a:path w="649" h="648">
                  <a:moveTo>
                    <a:pt x="649" y="324"/>
                  </a:moveTo>
                  <a:lnTo>
                    <a:pt x="325" y="648"/>
                  </a:lnTo>
                  <a:lnTo>
                    <a:pt x="0" y="324"/>
                  </a:lnTo>
                  <a:lnTo>
                    <a:pt x="325" y="0"/>
                  </a:lnTo>
                  <a:lnTo>
                    <a:pt x="649" y="324"/>
                  </a:lnTo>
                  <a:close/>
                </a:path>
              </a:pathLst>
            </a:custGeom>
            <a:solidFill>
              <a:srgbClr val="49BA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74">
              <a:extLst>
                <a:ext uri="{FF2B5EF4-FFF2-40B4-BE49-F238E27FC236}">
                  <a16:creationId xmlns="" xmlns:a16="http://schemas.microsoft.com/office/drawing/2014/main" id="{ADADE3FB-D4A1-4938-8E15-39C1A1DAB036}"/>
                </a:ext>
              </a:extLst>
            </p:cNvPr>
            <p:cNvSpPr>
              <a:spLocks/>
            </p:cNvSpPr>
            <p:nvPr/>
          </p:nvSpPr>
          <p:spPr bwMode="auto">
            <a:xfrm>
              <a:off x="2455941" y="4322835"/>
              <a:ext cx="466336" cy="465617"/>
            </a:xfrm>
            <a:custGeom>
              <a:avLst/>
              <a:gdLst>
                <a:gd name="T0" fmla="*/ 649 w 649"/>
                <a:gd name="T1" fmla="*/ 324 h 648"/>
                <a:gd name="T2" fmla="*/ 325 w 649"/>
                <a:gd name="T3" fmla="*/ 648 h 648"/>
                <a:gd name="T4" fmla="*/ 0 w 649"/>
                <a:gd name="T5" fmla="*/ 324 h 648"/>
                <a:gd name="T6" fmla="*/ 325 w 649"/>
                <a:gd name="T7" fmla="*/ 0 h 648"/>
                <a:gd name="T8" fmla="*/ 649 w 649"/>
                <a:gd name="T9" fmla="*/ 324 h 648"/>
              </a:gdLst>
              <a:ahLst/>
              <a:cxnLst>
                <a:cxn ang="0">
                  <a:pos x="T0" y="T1"/>
                </a:cxn>
                <a:cxn ang="0">
                  <a:pos x="T2" y="T3"/>
                </a:cxn>
                <a:cxn ang="0">
                  <a:pos x="T4" y="T5"/>
                </a:cxn>
                <a:cxn ang="0">
                  <a:pos x="T6" y="T7"/>
                </a:cxn>
                <a:cxn ang="0">
                  <a:pos x="T8" y="T9"/>
                </a:cxn>
              </a:cxnLst>
              <a:rect l="0" t="0" r="r" b="b"/>
              <a:pathLst>
                <a:path w="649" h="648">
                  <a:moveTo>
                    <a:pt x="649" y="324"/>
                  </a:moveTo>
                  <a:lnTo>
                    <a:pt x="325" y="648"/>
                  </a:lnTo>
                  <a:lnTo>
                    <a:pt x="0" y="324"/>
                  </a:lnTo>
                  <a:lnTo>
                    <a:pt x="325" y="0"/>
                  </a:lnTo>
                  <a:lnTo>
                    <a:pt x="649" y="324"/>
                  </a:lnTo>
                  <a:close/>
                </a:path>
              </a:pathLst>
            </a:custGeom>
            <a:solidFill>
              <a:srgbClr val="00647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2" name="矩形 41">
              <a:extLst>
                <a:ext uri="{FF2B5EF4-FFF2-40B4-BE49-F238E27FC236}">
                  <a16:creationId xmlns="" xmlns:a16="http://schemas.microsoft.com/office/drawing/2014/main" id="{A59851F2-2873-4779-8C8E-10E1BD38C570}"/>
                </a:ext>
              </a:extLst>
            </p:cNvPr>
            <p:cNvSpPr/>
            <p:nvPr/>
          </p:nvSpPr>
          <p:spPr>
            <a:xfrm>
              <a:off x="2318871" y="1500308"/>
              <a:ext cx="1079967" cy="1107996"/>
            </a:xfrm>
            <a:prstGeom prst="rect">
              <a:avLst/>
            </a:prstGeom>
          </p:spPr>
          <p:txBody>
            <a:bodyPr wrap="square">
              <a:spAutoFit/>
            </a:bodyPr>
            <a:lstStyle/>
            <a:p>
              <a:pPr fontAlgn="auto">
                <a:spcBef>
                  <a:spcPts val="0"/>
                </a:spcBef>
                <a:spcAft>
                  <a:spcPts val="0"/>
                </a:spcAft>
                <a:defRPr/>
              </a:pPr>
              <a:r>
                <a:rPr lang="en-US" altLang="zh-CN" sz="6600" spc="300" dirty="0" smtClean="0">
                  <a:latin typeface="Agency FB" panose="020B0503020202020204" pitchFamily="34" charset="0"/>
                  <a:ea typeface="+mn-ea"/>
                  <a:cs typeface="+mn-ea"/>
                  <a:sym typeface="+mn-lt"/>
                </a:rPr>
                <a:t>03</a:t>
              </a:r>
              <a:endParaRPr lang="zh-CN" altLang="en-US" sz="6600" spc="300" dirty="0">
                <a:latin typeface="Agency FB" panose="020B0503020202020204" pitchFamily="34" charset="0"/>
                <a:ea typeface="+mn-ea"/>
                <a:cs typeface="+mn-ea"/>
                <a:sym typeface="+mn-lt"/>
              </a:endParaRPr>
            </a:p>
          </p:txBody>
        </p:sp>
      </p:grpSp>
    </p:spTree>
    <p:extLst>
      <p:ext uri="{BB962C8B-B14F-4D97-AF65-F5344CB8AC3E}">
        <p14:creationId xmlns:p14="http://schemas.microsoft.com/office/powerpoint/2010/main" val="1637719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a:extLst>
              <a:ext uri="{FF2B5EF4-FFF2-40B4-BE49-F238E27FC236}">
                <a16:creationId xmlns="" xmlns:a16="http://schemas.microsoft.com/office/drawing/2014/main" id="{1B3DFA1C-F590-43EB-8B35-4D721374E984}"/>
              </a:ext>
            </a:extLst>
          </p:cNvPr>
          <p:cNvSpPr txBox="1">
            <a:spLocks/>
          </p:cNvSpPr>
          <p:nvPr/>
        </p:nvSpPr>
        <p:spPr>
          <a:xfrm>
            <a:off x="611560" y="175643"/>
            <a:ext cx="482453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GB" altLang="zh-CN" sz="3600" b="1" dirty="0" smtClean="0">
                <a:solidFill>
                  <a:schemeClr val="tx1">
                    <a:lumMod val="65000"/>
                    <a:lumOff val="35000"/>
                  </a:schemeClr>
                </a:solidFill>
                <a:latin typeface="+mn-ea"/>
                <a:ea typeface="+mn-ea"/>
                <a:cs typeface="Arial Unicode MS" panose="020B0604020202020204" pitchFamily="34" charset="-122"/>
                <a:sym typeface="+mn-lt"/>
              </a:rPr>
              <a:t>MVC</a:t>
            </a:r>
            <a:r>
              <a:rPr lang="zh-CN" altLang="en-US" sz="3600" b="1" dirty="0" smtClean="0">
                <a:solidFill>
                  <a:schemeClr val="tx1">
                    <a:lumMod val="65000"/>
                    <a:lumOff val="35000"/>
                  </a:schemeClr>
                </a:solidFill>
                <a:latin typeface="+mn-ea"/>
                <a:ea typeface="+mn-ea"/>
                <a:cs typeface="Arial Unicode MS" panose="020B0604020202020204" pitchFamily="34" charset="-122"/>
                <a:sym typeface="+mn-lt"/>
              </a:rPr>
              <a:t>框架</a:t>
            </a:r>
            <a:r>
              <a:rPr lang="zh-CN" altLang="en-US" sz="3600" b="1" dirty="0" smtClean="0">
                <a:solidFill>
                  <a:schemeClr val="tx1">
                    <a:lumMod val="65000"/>
                    <a:lumOff val="35000"/>
                  </a:schemeClr>
                </a:solidFill>
                <a:latin typeface="+mn-ea"/>
                <a:ea typeface="+mn-ea"/>
                <a:cs typeface="Arial Unicode MS" panose="020B0604020202020204" pitchFamily="34" charset="-122"/>
                <a:sym typeface="+mn-lt"/>
              </a:rPr>
              <a:t>的</a:t>
            </a:r>
            <a:r>
              <a:rPr lang="zh-CN" altLang="en-US" sz="3600" b="1" dirty="0">
                <a:solidFill>
                  <a:schemeClr val="tx1">
                    <a:lumMod val="65000"/>
                    <a:lumOff val="35000"/>
                  </a:schemeClr>
                </a:solidFill>
                <a:latin typeface="+mn-ea"/>
                <a:ea typeface="+mn-ea"/>
                <a:cs typeface="Arial Unicode MS" panose="020B0604020202020204" pitchFamily="34" charset="-122"/>
                <a:sym typeface="+mn-lt"/>
              </a:rPr>
              <a:t>优缺点</a:t>
            </a:r>
            <a:endParaRPr lang="en-GB" altLang="zh-CN" sz="3600" b="1" dirty="0">
              <a:solidFill>
                <a:schemeClr val="tx1">
                  <a:lumMod val="65000"/>
                  <a:lumOff val="35000"/>
                </a:schemeClr>
              </a:solidFill>
              <a:latin typeface="+mn-ea"/>
              <a:ea typeface="+mn-ea"/>
              <a:cs typeface="Arial Unicode MS" panose="020B0604020202020204" pitchFamily="34" charset="-122"/>
              <a:sym typeface="+mn-lt"/>
            </a:endParaRPr>
          </a:p>
        </p:txBody>
      </p:sp>
      <p:sp>
        <p:nvSpPr>
          <p:cNvPr id="2" name="文本框 1"/>
          <p:cNvSpPr txBox="1"/>
          <p:nvPr/>
        </p:nvSpPr>
        <p:spPr>
          <a:xfrm>
            <a:off x="611560" y="1347614"/>
            <a:ext cx="3443571" cy="1569660"/>
          </a:xfrm>
          <a:prstGeom prst="rect">
            <a:avLst/>
          </a:prstGeom>
          <a:noFill/>
        </p:spPr>
        <p:txBody>
          <a:bodyPr wrap="none" rtlCol="0">
            <a:spAutoFit/>
          </a:bodyPr>
          <a:lstStyle/>
          <a:p>
            <a:r>
              <a:rPr lang="zh-CN" altLang="en-US" sz="2400" dirty="0" smtClean="0">
                <a:solidFill>
                  <a:schemeClr val="tx1">
                    <a:lumMod val="75000"/>
                    <a:lumOff val="25000"/>
                  </a:schemeClr>
                </a:solidFill>
                <a:ea typeface="微软雅黑" panose="020B0503020204020204" pitchFamily="34" charset="-122"/>
              </a:rPr>
              <a:t>优点：</a:t>
            </a:r>
            <a:endParaRPr lang="en-US" altLang="zh-CN" sz="2400" dirty="0" smtClean="0">
              <a:solidFill>
                <a:schemeClr val="tx1">
                  <a:lumMod val="75000"/>
                  <a:lumOff val="25000"/>
                </a:schemeClr>
              </a:solidFill>
              <a:ea typeface="微软雅黑" panose="020B0503020204020204" pitchFamily="34" charset="-122"/>
            </a:endParaRPr>
          </a:p>
          <a:p>
            <a:r>
              <a:rPr lang="en-US" altLang="zh-CN" sz="2400" dirty="0" smtClean="0">
                <a:solidFill>
                  <a:schemeClr val="tx1">
                    <a:lumMod val="75000"/>
                    <a:lumOff val="25000"/>
                  </a:schemeClr>
                </a:solidFill>
                <a:ea typeface="微软雅黑" panose="020B0503020204020204" pitchFamily="34" charset="-122"/>
              </a:rPr>
              <a:t>1</a:t>
            </a:r>
            <a:r>
              <a:rPr lang="zh-CN" altLang="en-US" sz="2400" dirty="0" smtClean="0">
                <a:solidFill>
                  <a:schemeClr val="tx1">
                    <a:lumMod val="75000"/>
                    <a:lumOff val="25000"/>
                  </a:schemeClr>
                </a:solidFill>
                <a:ea typeface="微软雅黑" panose="020B0503020204020204" pitchFamily="34" charset="-122"/>
              </a:rPr>
              <a:t>、各司其职，互不干涉</a:t>
            </a:r>
            <a:endParaRPr lang="en-US" altLang="zh-CN" sz="2400" dirty="0" smtClean="0">
              <a:solidFill>
                <a:schemeClr val="tx1">
                  <a:lumMod val="75000"/>
                  <a:lumOff val="25000"/>
                </a:schemeClr>
              </a:solidFill>
              <a:ea typeface="微软雅黑" panose="020B0503020204020204" pitchFamily="34" charset="-122"/>
            </a:endParaRPr>
          </a:p>
          <a:p>
            <a:r>
              <a:rPr lang="en-US" altLang="zh-CN" sz="2400" dirty="0" smtClean="0">
                <a:solidFill>
                  <a:schemeClr val="tx1">
                    <a:lumMod val="75000"/>
                    <a:lumOff val="25000"/>
                  </a:schemeClr>
                </a:solidFill>
                <a:ea typeface="微软雅黑" panose="020B0503020204020204" pitchFamily="34" charset="-122"/>
              </a:rPr>
              <a:t>2</a:t>
            </a:r>
            <a:r>
              <a:rPr lang="zh-CN" altLang="en-US" sz="2400" dirty="0" smtClean="0">
                <a:solidFill>
                  <a:schemeClr val="tx1">
                    <a:lumMod val="75000"/>
                    <a:lumOff val="25000"/>
                  </a:schemeClr>
                </a:solidFill>
                <a:ea typeface="微软雅黑" panose="020B0503020204020204" pitchFamily="34" charset="-122"/>
              </a:rPr>
              <a:t>、有利于开发中的分工</a:t>
            </a:r>
            <a:endParaRPr lang="en-US" altLang="zh-CN" sz="2400" dirty="0" smtClean="0">
              <a:solidFill>
                <a:schemeClr val="tx1">
                  <a:lumMod val="75000"/>
                  <a:lumOff val="25000"/>
                </a:schemeClr>
              </a:solidFill>
              <a:ea typeface="微软雅黑" panose="020B0503020204020204" pitchFamily="34" charset="-122"/>
            </a:endParaRPr>
          </a:p>
          <a:p>
            <a:r>
              <a:rPr lang="en-US" altLang="zh-CN" sz="2400" dirty="0" smtClean="0">
                <a:solidFill>
                  <a:schemeClr val="tx1">
                    <a:lumMod val="75000"/>
                    <a:lumOff val="25000"/>
                  </a:schemeClr>
                </a:solidFill>
                <a:ea typeface="微软雅黑" panose="020B0503020204020204" pitchFamily="34" charset="-122"/>
              </a:rPr>
              <a:t>3</a:t>
            </a:r>
            <a:r>
              <a:rPr lang="zh-CN" altLang="en-US" sz="2400" dirty="0" smtClean="0">
                <a:solidFill>
                  <a:schemeClr val="tx1">
                    <a:lumMod val="75000"/>
                    <a:lumOff val="25000"/>
                  </a:schemeClr>
                </a:solidFill>
                <a:ea typeface="微软雅黑" panose="020B0503020204020204" pitchFamily="34" charset="-122"/>
              </a:rPr>
              <a:t>、有利于组件的重用</a:t>
            </a:r>
            <a:endParaRPr lang="zh-CN" altLang="en-US" sz="2400" dirty="0" smtClean="0">
              <a:solidFill>
                <a:schemeClr val="tx1">
                  <a:lumMod val="75000"/>
                  <a:lumOff val="25000"/>
                </a:schemeClr>
              </a:solidFill>
              <a:ea typeface="微软雅黑" panose="020B0503020204020204" pitchFamily="34" charset="-122"/>
            </a:endParaRPr>
          </a:p>
        </p:txBody>
      </p:sp>
    </p:spTree>
    <p:custDataLst>
      <p:tags r:id="rId1"/>
    </p:custDataLst>
    <p:extLst>
      <p:ext uri="{BB962C8B-B14F-4D97-AF65-F5344CB8AC3E}">
        <p14:creationId xmlns:p14="http://schemas.microsoft.com/office/powerpoint/2010/main" val="40628640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a:extLst>
              <a:ext uri="{FF2B5EF4-FFF2-40B4-BE49-F238E27FC236}">
                <a16:creationId xmlns="" xmlns:a16="http://schemas.microsoft.com/office/drawing/2014/main" id="{1B3DFA1C-F590-43EB-8B35-4D721374E984}"/>
              </a:ext>
            </a:extLst>
          </p:cNvPr>
          <p:cNvSpPr txBox="1">
            <a:spLocks/>
          </p:cNvSpPr>
          <p:nvPr/>
        </p:nvSpPr>
        <p:spPr>
          <a:xfrm>
            <a:off x="611560" y="175643"/>
            <a:ext cx="482453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GB" altLang="zh-CN" sz="3600" b="1" dirty="0" smtClean="0">
                <a:solidFill>
                  <a:schemeClr val="tx1">
                    <a:lumMod val="65000"/>
                    <a:lumOff val="35000"/>
                  </a:schemeClr>
                </a:solidFill>
                <a:latin typeface="+mn-ea"/>
                <a:ea typeface="+mn-ea"/>
                <a:cs typeface="Arial Unicode MS" panose="020B0604020202020204" pitchFamily="34" charset="-122"/>
                <a:sym typeface="+mn-lt"/>
              </a:rPr>
              <a:t>MVC</a:t>
            </a:r>
            <a:r>
              <a:rPr lang="zh-CN" altLang="en-US" sz="3600" b="1" dirty="0" smtClean="0">
                <a:solidFill>
                  <a:schemeClr val="tx1">
                    <a:lumMod val="65000"/>
                    <a:lumOff val="35000"/>
                  </a:schemeClr>
                </a:solidFill>
                <a:latin typeface="+mn-ea"/>
                <a:ea typeface="+mn-ea"/>
                <a:cs typeface="Arial Unicode MS" panose="020B0604020202020204" pitchFamily="34" charset="-122"/>
                <a:sym typeface="+mn-lt"/>
              </a:rPr>
              <a:t>框架</a:t>
            </a:r>
            <a:r>
              <a:rPr lang="zh-CN" altLang="en-US" sz="3600" b="1" dirty="0" smtClean="0">
                <a:solidFill>
                  <a:schemeClr val="tx1">
                    <a:lumMod val="65000"/>
                    <a:lumOff val="35000"/>
                  </a:schemeClr>
                </a:solidFill>
                <a:latin typeface="+mn-ea"/>
                <a:ea typeface="+mn-ea"/>
                <a:cs typeface="Arial Unicode MS" panose="020B0604020202020204" pitchFamily="34" charset="-122"/>
                <a:sym typeface="+mn-lt"/>
              </a:rPr>
              <a:t>的</a:t>
            </a:r>
            <a:r>
              <a:rPr lang="zh-CN" altLang="en-US" sz="3600" b="1" dirty="0">
                <a:solidFill>
                  <a:schemeClr val="tx1">
                    <a:lumMod val="65000"/>
                    <a:lumOff val="35000"/>
                  </a:schemeClr>
                </a:solidFill>
                <a:latin typeface="+mn-ea"/>
                <a:ea typeface="+mn-ea"/>
                <a:cs typeface="Arial Unicode MS" panose="020B0604020202020204" pitchFamily="34" charset="-122"/>
                <a:sym typeface="+mn-lt"/>
              </a:rPr>
              <a:t>优缺点</a:t>
            </a:r>
            <a:endParaRPr lang="en-GB" altLang="zh-CN" sz="3600" b="1" dirty="0">
              <a:solidFill>
                <a:schemeClr val="tx1">
                  <a:lumMod val="65000"/>
                  <a:lumOff val="35000"/>
                </a:schemeClr>
              </a:solidFill>
              <a:latin typeface="+mn-ea"/>
              <a:ea typeface="+mn-ea"/>
              <a:cs typeface="Arial Unicode MS" panose="020B0604020202020204" pitchFamily="34" charset="-122"/>
              <a:sym typeface="+mn-lt"/>
            </a:endParaRPr>
          </a:p>
        </p:txBody>
      </p:sp>
      <p:sp>
        <p:nvSpPr>
          <p:cNvPr id="4" name="文本框 3"/>
          <p:cNvSpPr txBox="1"/>
          <p:nvPr/>
        </p:nvSpPr>
        <p:spPr>
          <a:xfrm>
            <a:off x="611560" y="1347614"/>
            <a:ext cx="4982454" cy="1569660"/>
          </a:xfrm>
          <a:prstGeom prst="rect">
            <a:avLst/>
          </a:prstGeom>
          <a:noFill/>
        </p:spPr>
        <p:txBody>
          <a:bodyPr wrap="none" rtlCol="0">
            <a:spAutoFit/>
          </a:bodyPr>
          <a:lstStyle/>
          <a:p>
            <a:r>
              <a:rPr lang="zh-CN" altLang="en-US" sz="2400" dirty="0" smtClean="0">
                <a:solidFill>
                  <a:schemeClr val="tx1">
                    <a:lumMod val="75000"/>
                    <a:lumOff val="25000"/>
                  </a:schemeClr>
                </a:solidFill>
                <a:ea typeface="微软雅黑" panose="020B0503020204020204" pitchFamily="34" charset="-122"/>
              </a:rPr>
              <a:t>缺点：</a:t>
            </a:r>
            <a:endParaRPr lang="en-US" altLang="zh-CN" sz="2400" dirty="0" smtClean="0">
              <a:solidFill>
                <a:schemeClr val="tx1">
                  <a:lumMod val="75000"/>
                  <a:lumOff val="25000"/>
                </a:schemeClr>
              </a:solidFill>
              <a:ea typeface="微软雅黑" panose="020B0503020204020204" pitchFamily="34" charset="-122"/>
            </a:endParaRPr>
          </a:p>
          <a:p>
            <a:r>
              <a:rPr lang="en-US" altLang="zh-CN" sz="2400" dirty="0" smtClean="0">
                <a:solidFill>
                  <a:schemeClr val="tx1">
                    <a:lumMod val="75000"/>
                    <a:lumOff val="25000"/>
                  </a:schemeClr>
                </a:solidFill>
                <a:ea typeface="微软雅黑" panose="020B0503020204020204" pitchFamily="34" charset="-122"/>
              </a:rPr>
              <a:t>1</a:t>
            </a:r>
            <a:r>
              <a:rPr lang="zh-CN" altLang="en-US" sz="2400" dirty="0" smtClean="0">
                <a:solidFill>
                  <a:schemeClr val="tx1">
                    <a:lumMod val="75000"/>
                    <a:lumOff val="25000"/>
                  </a:schemeClr>
                </a:solidFill>
                <a:ea typeface="微软雅黑" panose="020B0503020204020204" pitchFamily="34" charset="-122"/>
              </a:rPr>
              <a:t>、增加了系统结构和实现的复杂性</a:t>
            </a:r>
            <a:endParaRPr lang="en-US" altLang="zh-CN" sz="2400" dirty="0" smtClean="0">
              <a:solidFill>
                <a:schemeClr val="tx1">
                  <a:lumMod val="75000"/>
                  <a:lumOff val="25000"/>
                </a:schemeClr>
              </a:solidFill>
              <a:ea typeface="微软雅黑" panose="020B0503020204020204" pitchFamily="34" charset="-122"/>
            </a:endParaRPr>
          </a:p>
          <a:p>
            <a:r>
              <a:rPr lang="en-US" altLang="zh-CN" sz="2400" dirty="0" smtClean="0">
                <a:solidFill>
                  <a:schemeClr val="tx1">
                    <a:lumMod val="75000"/>
                    <a:lumOff val="25000"/>
                  </a:schemeClr>
                </a:solidFill>
                <a:ea typeface="微软雅黑" panose="020B0503020204020204" pitchFamily="34" charset="-122"/>
              </a:rPr>
              <a:t>2</a:t>
            </a:r>
            <a:r>
              <a:rPr lang="zh-CN" altLang="en-US" sz="2400" dirty="0" smtClean="0">
                <a:solidFill>
                  <a:schemeClr val="tx1">
                    <a:lumMod val="75000"/>
                    <a:lumOff val="25000"/>
                  </a:schemeClr>
                </a:solidFill>
                <a:ea typeface="微软雅黑" panose="020B0503020204020204" pitchFamily="34" charset="-122"/>
              </a:rPr>
              <a:t>、视图和控制器过于紧密的连接</a:t>
            </a:r>
            <a:endParaRPr lang="en-US" altLang="zh-CN" sz="2400" dirty="0" smtClean="0">
              <a:solidFill>
                <a:schemeClr val="tx1">
                  <a:lumMod val="75000"/>
                  <a:lumOff val="25000"/>
                </a:schemeClr>
              </a:solidFill>
              <a:ea typeface="微软雅黑" panose="020B0503020204020204" pitchFamily="34" charset="-122"/>
            </a:endParaRPr>
          </a:p>
          <a:p>
            <a:r>
              <a:rPr lang="en-US" altLang="zh-CN" sz="2400" dirty="0" smtClean="0">
                <a:solidFill>
                  <a:schemeClr val="tx1">
                    <a:lumMod val="75000"/>
                    <a:lumOff val="25000"/>
                  </a:schemeClr>
                </a:solidFill>
                <a:ea typeface="微软雅黑" panose="020B0503020204020204" pitchFamily="34" charset="-122"/>
              </a:rPr>
              <a:t>3</a:t>
            </a:r>
            <a:r>
              <a:rPr lang="zh-CN" altLang="en-US" sz="2400" dirty="0" smtClean="0">
                <a:solidFill>
                  <a:schemeClr val="tx1">
                    <a:lumMod val="75000"/>
                    <a:lumOff val="25000"/>
                  </a:schemeClr>
                </a:solidFill>
                <a:ea typeface="微软雅黑" panose="020B0503020204020204" pitchFamily="34" charset="-122"/>
              </a:rPr>
              <a:t>、视图对模型数据的低效率访问</a:t>
            </a:r>
            <a:endParaRPr lang="zh-CN" altLang="en-US" sz="2400" dirty="0" smtClean="0">
              <a:solidFill>
                <a:schemeClr val="tx1">
                  <a:lumMod val="75000"/>
                  <a:lumOff val="25000"/>
                </a:schemeClr>
              </a:solidFill>
              <a:ea typeface="微软雅黑" panose="020B0503020204020204" pitchFamily="34" charset="-122"/>
            </a:endParaRPr>
          </a:p>
        </p:txBody>
      </p:sp>
    </p:spTree>
    <p:custDataLst>
      <p:tags r:id="rId1"/>
    </p:custDataLst>
    <p:extLst>
      <p:ext uri="{BB962C8B-B14F-4D97-AF65-F5344CB8AC3E}">
        <p14:creationId xmlns:p14="http://schemas.microsoft.com/office/powerpoint/2010/main" val="37181188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 xmlns:a16="http://schemas.microsoft.com/office/drawing/2014/main" id="{4D3B9094-1BAC-43B0-819B-DB0E370D3645}"/>
              </a:ext>
            </a:extLst>
          </p:cNvPr>
          <p:cNvGrpSpPr/>
          <p:nvPr/>
        </p:nvGrpSpPr>
        <p:grpSpPr>
          <a:xfrm>
            <a:off x="1039093" y="743787"/>
            <a:ext cx="3452813" cy="3292475"/>
            <a:chOff x="1039093" y="743787"/>
            <a:chExt cx="3452813" cy="3292475"/>
          </a:xfrm>
        </p:grpSpPr>
        <p:sp>
          <p:nvSpPr>
            <p:cNvPr id="46" name="Freeform 52">
              <a:extLst>
                <a:ext uri="{FF2B5EF4-FFF2-40B4-BE49-F238E27FC236}">
                  <a16:creationId xmlns="" xmlns:a16="http://schemas.microsoft.com/office/drawing/2014/main" id="{BBB432FE-3DD4-42FD-B57B-52177EB6E467}"/>
                </a:ext>
              </a:extLst>
            </p:cNvPr>
            <p:cNvSpPr>
              <a:spLocks/>
            </p:cNvSpPr>
            <p:nvPr/>
          </p:nvSpPr>
          <p:spPr bwMode="auto">
            <a:xfrm>
              <a:off x="1039093" y="1567699"/>
              <a:ext cx="1646238" cy="1646238"/>
            </a:xfrm>
            <a:custGeom>
              <a:avLst/>
              <a:gdLst>
                <a:gd name="T0" fmla="*/ 1037 w 1037"/>
                <a:gd name="T1" fmla="*/ 519 h 1037"/>
                <a:gd name="T2" fmla="*/ 518 w 1037"/>
                <a:gd name="T3" fmla="*/ 1037 h 1037"/>
                <a:gd name="T4" fmla="*/ 0 w 1037"/>
                <a:gd name="T5" fmla="*/ 519 h 1037"/>
                <a:gd name="T6" fmla="*/ 518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8" y="1037"/>
                  </a:lnTo>
                  <a:lnTo>
                    <a:pt x="0" y="519"/>
                  </a:lnTo>
                  <a:lnTo>
                    <a:pt x="518" y="0"/>
                  </a:lnTo>
                  <a:lnTo>
                    <a:pt x="1037" y="519"/>
                  </a:lnTo>
                  <a:close/>
                </a:path>
              </a:pathLst>
            </a:custGeom>
            <a:solidFill>
              <a:srgbClr val="0064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54">
              <a:extLst>
                <a:ext uri="{FF2B5EF4-FFF2-40B4-BE49-F238E27FC236}">
                  <a16:creationId xmlns="" xmlns:a16="http://schemas.microsoft.com/office/drawing/2014/main" id="{7100CCB8-E643-48AC-A590-D2F3A6C3BA8D}"/>
                </a:ext>
              </a:extLst>
            </p:cNvPr>
            <p:cNvSpPr>
              <a:spLocks/>
            </p:cNvSpPr>
            <p:nvPr/>
          </p:nvSpPr>
          <p:spPr bwMode="auto">
            <a:xfrm>
              <a:off x="1861418" y="743787"/>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58">
              <a:extLst>
                <a:ext uri="{FF2B5EF4-FFF2-40B4-BE49-F238E27FC236}">
                  <a16:creationId xmlns="" xmlns:a16="http://schemas.microsoft.com/office/drawing/2014/main" id="{6F725922-1C40-4565-8C67-6F0B6D517D57}"/>
                </a:ext>
              </a:extLst>
            </p:cNvPr>
            <p:cNvSpPr>
              <a:spLocks/>
            </p:cNvSpPr>
            <p:nvPr/>
          </p:nvSpPr>
          <p:spPr bwMode="auto">
            <a:xfrm>
              <a:off x="1861418" y="2391612"/>
              <a:ext cx="1646238" cy="1644650"/>
            </a:xfrm>
            <a:custGeom>
              <a:avLst/>
              <a:gdLst>
                <a:gd name="T0" fmla="*/ 1037 w 1037"/>
                <a:gd name="T1" fmla="*/ 518 h 1036"/>
                <a:gd name="T2" fmla="*/ 519 w 1037"/>
                <a:gd name="T3" fmla="*/ 1036 h 1036"/>
                <a:gd name="T4" fmla="*/ 0 w 1037"/>
                <a:gd name="T5" fmla="*/ 518 h 1036"/>
                <a:gd name="T6" fmla="*/ 519 w 1037"/>
                <a:gd name="T7" fmla="*/ 0 h 1036"/>
                <a:gd name="T8" fmla="*/ 1037 w 1037"/>
                <a:gd name="T9" fmla="*/ 518 h 1036"/>
              </a:gdLst>
              <a:ahLst/>
              <a:cxnLst>
                <a:cxn ang="0">
                  <a:pos x="T0" y="T1"/>
                </a:cxn>
                <a:cxn ang="0">
                  <a:pos x="T2" y="T3"/>
                </a:cxn>
                <a:cxn ang="0">
                  <a:pos x="T4" y="T5"/>
                </a:cxn>
                <a:cxn ang="0">
                  <a:pos x="T6" y="T7"/>
                </a:cxn>
                <a:cxn ang="0">
                  <a:pos x="T8" y="T9"/>
                </a:cxn>
              </a:cxnLst>
              <a:rect l="0" t="0" r="r" b="b"/>
              <a:pathLst>
                <a:path w="1037" h="1036">
                  <a:moveTo>
                    <a:pt x="1037" y="518"/>
                  </a:moveTo>
                  <a:lnTo>
                    <a:pt x="519" y="1036"/>
                  </a:lnTo>
                  <a:lnTo>
                    <a:pt x="0" y="518"/>
                  </a:lnTo>
                  <a:lnTo>
                    <a:pt x="519" y="0"/>
                  </a:lnTo>
                  <a:lnTo>
                    <a:pt x="1037" y="518"/>
                  </a:lnTo>
                  <a:close/>
                </a:path>
              </a:pathLst>
            </a:custGeom>
            <a:solidFill>
              <a:srgbClr val="0095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73">
              <a:extLst>
                <a:ext uri="{FF2B5EF4-FFF2-40B4-BE49-F238E27FC236}">
                  <a16:creationId xmlns="" xmlns:a16="http://schemas.microsoft.com/office/drawing/2014/main" id="{09E69AF2-8C8B-4E01-86A5-13C841D5089A}"/>
                </a:ext>
              </a:extLst>
            </p:cNvPr>
            <p:cNvSpPr>
              <a:spLocks/>
            </p:cNvSpPr>
            <p:nvPr/>
          </p:nvSpPr>
          <p:spPr bwMode="auto">
            <a:xfrm>
              <a:off x="1475656" y="1183524"/>
              <a:ext cx="2413000" cy="2414588"/>
            </a:xfrm>
            <a:custGeom>
              <a:avLst/>
              <a:gdLst>
                <a:gd name="T0" fmla="*/ 1520 w 1520"/>
                <a:gd name="T1" fmla="*/ 761 h 1521"/>
                <a:gd name="T2" fmla="*/ 760 w 1520"/>
                <a:gd name="T3" fmla="*/ 1521 h 1521"/>
                <a:gd name="T4" fmla="*/ 0 w 1520"/>
                <a:gd name="T5" fmla="*/ 761 h 1521"/>
                <a:gd name="T6" fmla="*/ 760 w 1520"/>
                <a:gd name="T7" fmla="*/ 0 h 1521"/>
                <a:gd name="T8" fmla="*/ 1520 w 1520"/>
                <a:gd name="T9" fmla="*/ 761 h 1521"/>
              </a:gdLst>
              <a:ahLst/>
              <a:cxnLst>
                <a:cxn ang="0">
                  <a:pos x="T0" y="T1"/>
                </a:cxn>
                <a:cxn ang="0">
                  <a:pos x="T2" y="T3"/>
                </a:cxn>
                <a:cxn ang="0">
                  <a:pos x="T4" y="T5"/>
                </a:cxn>
                <a:cxn ang="0">
                  <a:pos x="T6" y="T7"/>
                </a:cxn>
                <a:cxn ang="0">
                  <a:pos x="T8" y="T9"/>
                </a:cxn>
              </a:cxnLst>
              <a:rect l="0" t="0" r="r" b="b"/>
              <a:pathLst>
                <a:path w="1520" h="1521">
                  <a:moveTo>
                    <a:pt x="1520" y="761"/>
                  </a:moveTo>
                  <a:lnTo>
                    <a:pt x="760" y="1521"/>
                  </a:lnTo>
                  <a:lnTo>
                    <a:pt x="0" y="761"/>
                  </a:lnTo>
                  <a:lnTo>
                    <a:pt x="760" y="0"/>
                  </a:lnTo>
                  <a:lnTo>
                    <a:pt x="1520" y="761"/>
                  </a:lnTo>
                  <a:close/>
                </a:path>
              </a:pathLst>
            </a:custGeom>
            <a:solidFill>
              <a:srgbClr val="FFFFFF"/>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74">
              <a:extLst>
                <a:ext uri="{FF2B5EF4-FFF2-40B4-BE49-F238E27FC236}">
                  <a16:creationId xmlns="" xmlns:a16="http://schemas.microsoft.com/office/drawing/2014/main" id="{F7FBA36E-0343-4A09-BF22-3F8D1D754960}"/>
                </a:ext>
              </a:extLst>
            </p:cNvPr>
            <p:cNvSpPr>
              <a:spLocks/>
            </p:cNvSpPr>
            <p:nvPr/>
          </p:nvSpPr>
          <p:spPr bwMode="auto">
            <a:xfrm>
              <a:off x="3461618" y="2472574"/>
              <a:ext cx="1030288" cy="1028700"/>
            </a:xfrm>
            <a:custGeom>
              <a:avLst/>
              <a:gdLst>
                <a:gd name="T0" fmla="*/ 649 w 649"/>
                <a:gd name="T1" fmla="*/ 324 h 648"/>
                <a:gd name="T2" fmla="*/ 325 w 649"/>
                <a:gd name="T3" fmla="*/ 648 h 648"/>
                <a:gd name="T4" fmla="*/ 0 w 649"/>
                <a:gd name="T5" fmla="*/ 324 h 648"/>
                <a:gd name="T6" fmla="*/ 325 w 649"/>
                <a:gd name="T7" fmla="*/ 0 h 648"/>
                <a:gd name="T8" fmla="*/ 649 w 649"/>
                <a:gd name="T9" fmla="*/ 324 h 648"/>
              </a:gdLst>
              <a:ahLst/>
              <a:cxnLst>
                <a:cxn ang="0">
                  <a:pos x="T0" y="T1"/>
                </a:cxn>
                <a:cxn ang="0">
                  <a:pos x="T2" y="T3"/>
                </a:cxn>
                <a:cxn ang="0">
                  <a:pos x="T4" y="T5"/>
                </a:cxn>
                <a:cxn ang="0">
                  <a:pos x="T6" y="T7"/>
                </a:cxn>
                <a:cxn ang="0">
                  <a:pos x="T8" y="T9"/>
                </a:cxn>
              </a:cxnLst>
              <a:rect l="0" t="0" r="r" b="b"/>
              <a:pathLst>
                <a:path w="649" h="648">
                  <a:moveTo>
                    <a:pt x="649" y="324"/>
                  </a:moveTo>
                  <a:lnTo>
                    <a:pt x="325" y="648"/>
                  </a:lnTo>
                  <a:lnTo>
                    <a:pt x="0" y="324"/>
                  </a:lnTo>
                  <a:lnTo>
                    <a:pt x="325" y="0"/>
                  </a:lnTo>
                  <a:lnTo>
                    <a:pt x="649" y="324"/>
                  </a:lnTo>
                  <a:close/>
                </a:path>
              </a:pathLst>
            </a:custGeom>
            <a:solidFill>
              <a:srgbClr val="49BA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1" name="Group 10">
            <a:extLst>
              <a:ext uri="{FF2B5EF4-FFF2-40B4-BE49-F238E27FC236}">
                <a16:creationId xmlns="" xmlns:a16="http://schemas.microsoft.com/office/drawing/2014/main" id="{11AFA60D-BC01-4E85-8254-10D930226A9A}"/>
              </a:ext>
            </a:extLst>
          </p:cNvPr>
          <p:cNvGrpSpPr/>
          <p:nvPr/>
        </p:nvGrpSpPr>
        <p:grpSpPr>
          <a:xfrm>
            <a:off x="4788024" y="1713341"/>
            <a:ext cx="3291760" cy="530914"/>
            <a:chOff x="6764723" y="1520469"/>
            <a:chExt cx="4389014" cy="707886"/>
          </a:xfrm>
        </p:grpSpPr>
        <p:sp>
          <p:nvSpPr>
            <p:cNvPr id="23" name="TextBox 11">
              <a:extLst>
                <a:ext uri="{FF2B5EF4-FFF2-40B4-BE49-F238E27FC236}">
                  <a16:creationId xmlns="" xmlns:a16="http://schemas.microsoft.com/office/drawing/2014/main" id="{89F98185-469F-4552-8764-91B05EB8C61E}"/>
                </a:ext>
              </a:extLst>
            </p:cNvPr>
            <p:cNvSpPr txBox="1"/>
            <p:nvPr/>
          </p:nvSpPr>
          <p:spPr>
            <a:xfrm>
              <a:off x="6764723" y="1520469"/>
              <a:ext cx="655949" cy="707886"/>
            </a:xfrm>
            <a:prstGeom prst="rect">
              <a:avLst/>
            </a:prstGeom>
            <a:noFill/>
          </p:spPr>
          <p:txBody>
            <a:bodyPr wrap="none" anchor="ctr">
              <a:normAutofit fontScale="85000" lnSpcReduction="20000"/>
            </a:bodyPr>
            <a:lstStyle/>
            <a:p>
              <a:pPr algn="ctr"/>
              <a:r>
                <a:rPr lang="en-US" altLang="zh-CN" sz="4000">
                  <a:solidFill>
                    <a:srgbClr val="006470"/>
                  </a:solidFill>
                  <a:latin typeface="Impact" panose="020B0806030902050204" pitchFamily="34" charset="0"/>
                </a:rPr>
                <a:t>01</a:t>
              </a:r>
            </a:p>
          </p:txBody>
        </p:sp>
        <p:sp>
          <p:nvSpPr>
            <p:cNvPr id="25" name="TextBox 13">
              <a:extLst>
                <a:ext uri="{FF2B5EF4-FFF2-40B4-BE49-F238E27FC236}">
                  <a16:creationId xmlns="" xmlns:a16="http://schemas.microsoft.com/office/drawing/2014/main" id="{7915CBCE-BEAE-4D0D-BDD9-9DB6FD0E05D3}"/>
                </a:ext>
              </a:extLst>
            </p:cNvPr>
            <p:cNvSpPr txBox="1"/>
            <p:nvPr/>
          </p:nvSpPr>
          <p:spPr>
            <a:xfrm>
              <a:off x="7191163" y="1820200"/>
              <a:ext cx="3962574" cy="242864"/>
            </a:xfrm>
            <a:prstGeom prst="rect">
              <a:avLst/>
            </a:prstGeom>
            <a:noFill/>
          </p:spPr>
          <p:txBody>
            <a:bodyPr wrap="none" lIns="360000" tIns="0" rIns="0" bIns="0" anchor="b" anchorCtr="0">
              <a:noAutofit/>
            </a:bodyPr>
            <a:lstStyle/>
            <a:p>
              <a:r>
                <a:rPr lang="en-US" altLang="zh-CN" sz="2800" b="1" dirty="0" smtClean="0">
                  <a:solidFill>
                    <a:srgbClr val="006470"/>
                  </a:solidFill>
                </a:rPr>
                <a:t>MVC</a:t>
              </a:r>
              <a:r>
                <a:rPr lang="zh-CN" altLang="en-US" sz="2800" b="1" dirty="0" smtClean="0">
                  <a:solidFill>
                    <a:srgbClr val="006470"/>
                  </a:solidFill>
                </a:rPr>
                <a:t>框架简介</a:t>
              </a:r>
              <a:endParaRPr lang="zh-CN" altLang="en-US" sz="2800" b="1" dirty="0">
                <a:solidFill>
                  <a:srgbClr val="006470"/>
                </a:solidFill>
              </a:endParaRPr>
            </a:p>
          </p:txBody>
        </p:sp>
      </p:grpSp>
      <p:grpSp>
        <p:nvGrpSpPr>
          <p:cNvPr id="28" name="Group 15">
            <a:extLst>
              <a:ext uri="{FF2B5EF4-FFF2-40B4-BE49-F238E27FC236}">
                <a16:creationId xmlns="" xmlns:a16="http://schemas.microsoft.com/office/drawing/2014/main" id="{2291E895-F83C-41D8-BBF4-7CBEE5762886}"/>
              </a:ext>
            </a:extLst>
          </p:cNvPr>
          <p:cNvGrpSpPr/>
          <p:nvPr/>
        </p:nvGrpSpPr>
        <p:grpSpPr>
          <a:xfrm>
            <a:off x="4788024" y="2431779"/>
            <a:ext cx="3291761" cy="530914"/>
            <a:chOff x="6733465" y="2527404"/>
            <a:chExt cx="4389014" cy="707886"/>
          </a:xfrm>
        </p:grpSpPr>
        <p:sp>
          <p:nvSpPr>
            <p:cNvPr id="29" name="TextBox 16">
              <a:extLst>
                <a:ext uri="{FF2B5EF4-FFF2-40B4-BE49-F238E27FC236}">
                  <a16:creationId xmlns="" xmlns:a16="http://schemas.microsoft.com/office/drawing/2014/main" id="{F82CF11D-DAE8-42E5-925B-D707BB9B75F2}"/>
                </a:ext>
              </a:extLst>
            </p:cNvPr>
            <p:cNvSpPr txBox="1"/>
            <p:nvPr/>
          </p:nvSpPr>
          <p:spPr>
            <a:xfrm>
              <a:off x="6733465" y="2527404"/>
              <a:ext cx="718466" cy="707886"/>
            </a:xfrm>
            <a:prstGeom prst="rect">
              <a:avLst/>
            </a:prstGeom>
            <a:noFill/>
          </p:spPr>
          <p:txBody>
            <a:bodyPr wrap="none" anchor="ctr">
              <a:normAutofit fontScale="85000" lnSpcReduction="20000"/>
            </a:bodyPr>
            <a:lstStyle/>
            <a:p>
              <a:pPr algn="ctr"/>
              <a:r>
                <a:rPr lang="en-US" altLang="zh-CN" sz="4000">
                  <a:solidFill>
                    <a:srgbClr val="49BAAF"/>
                  </a:solidFill>
                  <a:latin typeface="Impact" panose="020B0806030902050204" pitchFamily="34" charset="0"/>
                </a:rPr>
                <a:t>02</a:t>
              </a:r>
            </a:p>
          </p:txBody>
        </p:sp>
        <p:sp>
          <p:nvSpPr>
            <p:cNvPr id="31" name="TextBox 18">
              <a:extLst>
                <a:ext uri="{FF2B5EF4-FFF2-40B4-BE49-F238E27FC236}">
                  <a16:creationId xmlns="" xmlns:a16="http://schemas.microsoft.com/office/drawing/2014/main" id="{47AC5478-975B-48F4-B6C6-5D4C53D7347D}"/>
                </a:ext>
              </a:extLst>
            </p:cNvPr>
            <p:cNvSpPr txBox="1"/>
            <p:nvPr/>
          </p:nvSpPr>
          <p:spPr>
            <a:xfrm>
              <a:off x="7159905" y="2844295"/>
              <a:ext cx="3962574" cy="242864"/>
            </a:xfrm>
            <a:prstGeom prst="rect">
              <a:avLst/>
            </a:prstGeom>
            <a:noFill/>
          </p:spPr>
          <p:txBody>
            <a:bodyPr wrap="none" lIns="360000" tIns="0" rIns="0" bIns="0" anchor="b" anchorCtr="0">
              <a:noAutofit/>
            </a:bodyPr>
            <a:lstStyle/>
            <a:p>
              <a:r>
                <a:rPr lang="en-US" altLang="zh-CN" sz="2800" b="1" dirty="0" smtClean="0">
                  <a:solidFill>
                    <a:srgbClr val="49BAAF"/>
                  </a:solidFill>
                </a:rPr>
                <a:t>MVC</a:t>
              </a:r>
              <a:r>
                <a:rPr lang="zh-CN" altLang="en-US" sz="2800" b="1" dirty="0" smtClean="0">
                  <a:solidFill>
                    <a:srgbClr val="49BAAF"/>
                  </a:solidFill>
                </a:rPr>
                <a:t>框架的发展</a:t>
              </a:r>
              <a:endParaRPr lang="zh-CN" altLang="en-US" sz="2800" b="1" dirty="0">
                <a:solidFill>
                  <a:srgbClr val="49BAAF"/>
                </a:solidFill>
              </a:endParaRPr>
            </a:p>
          </p:txBody>
        </p:sp>
      </p:grpSp>
      <p:grpSp>
        <p:nvGrpSpPr>
          <p:cNvPr id="33" name="Group 20">
            <a:extLst>
              <a:ext uri="{FF2B5EF4-FFF2-40B4-BE49-F238E27FC236}">
                <a16:creationId xmlns="" xmlns:a16="http://schemas.microsoft.com/office/drawing/2014/main" id="{C8735637-61A2-4F64-B785-74684ED6FA7B}"/>
              </a:ext>
            </a:extLst>
          </p:cNvPr>
          <p:cNvGrpSpPr/>
          <p:nvPr/>
        </p:nvGrpSpPr>
        <p:grpSpPr>
          <a:xfrm>
            <a:off x="4788024" y="3161213"/>
            <a:ext cx="3291760" cy="530914"/>
            <a:chOff x="6726251" y="3534339"/>
            <a:chExt cx="4389014" cy="707886"/>
          </a:xfrm>
        </p:grpSpPr>
        <p:sp>
          <p:nvSpPr>
            <p:cNvPr id="34" name="TextBox 21">
              <a:extLst>
                <a:ext uri="{FF2B5EF4-FFF2-40B4-BE49-F238E27FC236}">
                  <a16:creationId xmlns="" xmlns:a16="http://schemas.microsoft.com/office/drawing/2014/main" id="{C9872892-9654-4C02-B261-CD3B7756CD01}"/>
                </a:ext>
              </a:extLst>
            </p:cNvPr>
            <p:cNvSpPr txBox="1"/>
            <p:nvPr/>
          </p:nvSpPr>
          <p:spPr>
            <a:xfrm>
              <a:off x="6726251" y="3534339"/>
              <a:ext cx="732893" cy="707886"/>
            </a:xfrm>
            <a:prstGeom prst="rect">
              <a:avLst/>
            </a:prstGeom>
            <a:noFill/>
          </p:spPr>
          <p:txBody>
            <a:bodyPr wrap="none" anchor="ctr">
              <a:normAutofit fontScale="85000" lnSpcReduction="20000"/>
            </a:bodyPr>
            <a:lstStyle/>
            <a:p>
              <a:pPr algn="ctr"/>
              <a:r>
                <a:rPr lang="en-US" altLang="zh-CN" sz="4000">
                  <a:solidFill>
                    <a:srgbClr val="006470"/>
                  </a:solidFill>
                  <a:latin typeface="Impact" panose="020B0806030902050204" pitchFamily="34" charset="0"/>
                </a:rPr>
                <a:t>03</a:t>
              </a:r>
            </a:p>
          </p:txBody>
        </p:sp>
        <p:sp>
          <p:nvSpPr>
            <p:cNvPr id="36" name="TextBox 23">
              <a:extLst>
                <a:ext uri="{FF2B5EF4-FFF2-40B4-BE49-F238E27FC236}">
                  <a16:creationId xmlns="" xmlns:a16="http://schemas.microsoft.com/office/drawing/2014/main" id="{BFF4B94E-04C2-48C8-A0D2-20094B61EA7C}"/>
                </a:ext>
              </a:extLst>
            </p:cNvPr>
            <p:cNvSpPr txBox="1"/>
            <p:nvPr/>
          </p:nvSpPr>
          <p:spPr>
            <a:xfrm>
              <a:off x="7152691" y="3851986"/>
              <a:ext cx="3962574" cy="242864"/>
            </a:xfrm>
            <a:prstGeom prst="rect">
              <a:avLst/>
            </a:prstGeom>
            <a:noFill/>
          </p:spPr>
          <p:txBody>
            <a:bodyPr wrap="none" lIns="360000" tIns="0" rIns="0" bIns="0" anchor="b" anchorCtr="0">
              <a:noAutofit/>
            </a:bodyPr>
            <a:lstStyle/>
            <a:p>
              <a:r>
                <a:rPr lang="en-US" altLang="zh-CN" sz="2800" b="1" dirty="0" smtClean="0">
                  <a:solidFill>
                    <a:srgbClr val="006470"/>
                  </a:solidFill>
                </a:rPr>
                <a:t>MVC</a:t>
              </a:r>
              <a:r>
                <a:rPr lang="zh-CN" altLang="en-US" sz="2800" b="1" dirty="0" smtClean="0">
                  <a:solidFill>
                    <a:srgbClr val="006470"/>
                  </a:solidFill>
                </a:rPr>
                <a:t>框架的优缺点</a:t>
              </a:r>
              <a:endParaRPr lang="zh-CN" altLang="en-US" sz="2800" b="1" dirty="0">
                <a:solidFill>
                  <a:srgbClr val="006470"/>
                </a:solidFill>
              </a:endParaRPr>
            </a:p>
          </p:txBody>
        </p:sp>
      </p:grpSp>
      <p:grpSp>
        <p:nvGrpSpPr>
          <p:cNvPr id="43" name="组合 42">
            <a:extLst>
              <a:ext uri="{FF2B5EF4-FFF2-40B4-BE49-F238E27FC236}">
                <a16:creationId xmlns="" xmlns:a16="http://schemas.microsoft.com/office/drawing/2014/main" id="{42148F50-8EB9-4D0B-BCDA-792820FCA5C7}"/>
              </a:ext>
            </a:extLst>
          </p:cNvPr>
          <p:cNvGrpSpPr/>
          <p:nvPr/>
        </p:nvGrpSpPr>
        <p:grpSpPr>
          <a:xfrm>
            <a:off x="2000760" y="2029213"/>
            <a:ext cx="1362791" cy="841039"/>
            <a:chOff x="3896925" y="821617"/>
            <a:chExt cx="1362791" cy="841039"/>
          </a:xfrm>
        </p:grpSpPr>
        <p:sp>
          <p:nvSpPr>
            <p:cNvPr id="44" name="TextBox 7">
              <a:extLst>
                <a:ext uri="{FF2B5EF4-FFF2-40B4-BE49-F238E27FC236}">
                  <a16:creationId xmlns="" xmlns:a16="http://schemas.microsoft.com/office/drawing/2014/main" id="{B5344690-EA46-4279-8869-1E0875E05AFA}"/>
                </a:ext>
              </a:extLst>
            </p:cNvPr>
            <p:cNvSpPr txBox="1"/>
            <p:nvPr/>
          </p:nvSpPr>
          <p:spPr>
            <a:xfrm>
              <a:off x="3896925" y="1278093"/>
              <a:ext cx="1350150" cy="384563"/>
            </a:xfrm>
            <a:prstGeom prst="rect">
              <a:avLst/>
            </a:prstGeom>
            <a:noFill/>
          </p:spPr>
          <p:txBody>
            <a:bodyPr wrap="square" lIns="0" tIns="0" rIns="0" bIns="0" anchor="b" anchorCtr="0">
              <a:normAutofit/>
            </a:bodyPr>
            <a:lstStyle/>
            <a:p>
              <a:pPr algn="ct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Contents</a:t>
              </a:r>
            </a:p>
          </p:txBody>
        </p:sp>
        <p:sp>
          <p:nvSpPr>
            <p:cNvPr id="45" name="Rectangle 9">
              <a:extLst>
                <a:ext uri="{FF2B5EF4-FFF2-40B4-BE49-F238E27FC236}">
                  <a16:creationId xmlns="" xmlns:a16="http://schemas.microsoft.com/office/drawing/2014/main" id="{C231FF43-A215-43DC-8A7F-4BD0E9251E8C}"/>
                </a:ext>
              </a:extLst>
            </p:cNvPr>
            <p:cNvSpPr/>
            <p:nvPr/>
          </p:nvSpPr>
          <p:spPr>
            <a:xfrm>
              <a:off x="3909566" y="821617"/>
              <a:ext cx="1350150" cy="692498"/>
            </a:xfrm>
            <a:prstGeom prst="rect">
              <a:avLst/>
            </a:prstGeom>
          </p:spPr>
          <p:txBody>
            <a:bodyPr wrap="square">
              <a:normAutofit lnSpcReduction="10000"/>
            </a:bodyPr>
            <a:lstStyle/>
            <a:p>
              <a:pPr algn="ctr"/>
              <a:r>
                <a:rPr lang="zh-CN" altLang="en-US" sz="4000" b="1" dirty="0">
                  <a:solidFill>
                    <a:schemeClr val="tx1">
                      <a:lumMod val="65000"/>
                      <a:lumOff val="35000"/>
                    </a:schemeClr>
                  </a:solidFill>
                  <a:latin typeface="微软雅黑" panose="020B0503020204020204" pitchFamily="34" charset="-122"/>
                  <a:ea typeface="微软雅黑" panose="020B0503020204020204" pitchFamily="34" charset="-122"/>
                </a:rPr>
                <a:t>目录</a:t>
              </a:r>
            </a:p>
          </p:txBody>
        </p:sp>
      </p:grpSp>
    </p:spTree>
    <p:extLst>
      <p:ext uri="{BB962C8B-B14F-4D97-AF65-F5344CB8AC3E}">
        <p14:creationId xmlns:p14="http://schemas.microsoft.com/office/powerpoint/2010/main" val="2755027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84">
            <a:extLst>
              <a:ext uri="{FF2B5EF4-FFF2-40B4-BE49-F238E27FC236}">
                <a16:creationId xmlns="" xmlns:a16="http://schemas.microsoft.com/office/drawing/2014/main" id="{BF1B829B-74AE-4113-86F7-8034BEB202E0}"/>
              </a:ext>
            </a:extLst>
          </p:cNvPr>
          <p:cNvSpPr txBox="1"/>
          <p:nvPr/>
        </p:nvSpPr>
        <p:spPr>
          <a:xfrm>
            <a:off x="5724128" y="2727454"/>
            <a:ext cx="1800200" cy="830997"/>
          </a:xfrm>
          <a:prstGeom prst="rect">
            <a:avLst/>
          </a:prstGeom>
          <a:noFill/>
        </p:spPr>
        <p:txBody>
          <a:bodyPr wrap="square" rtlCol="0">
            <a:spAutoFit/>
          </a:bodyPr>
          <a:lstStyle/>
          <a:p>
            <a:r>
              <a:rPr lang="zh-CN" altLang="en-US" sz="2400" b="1" dirty="0" smtClean="0">
                <a:solidFill>
                  <a:schemeClr val="tx1">
                    <a:lumMod val="65000"/>
                    <a:lumOff val="35000"/>
                  </a:schemeClr>
                </a:solidFill>
                <a:cs typeface="+mn-ea"/>
                <a:sym typeface="+mn-lt"/>
              </a:rPr>
              <a:t>李蓥正</a:t>
            </a:r>
            <a:r>
              <a:rPr lang="en-US" altLang="zh-CN" sz="2400" b="1" dirty="0" smtClean="0">
                <a:solidFill>
                  <a:schemeClr val="tx1">
                    <a:lumMod val="65000"/>
                    <a:lumOff val="35000"/>
                  </a:schemeClr>
                </a:solidFill>
                <a:cs typeface="+mn-ea"/>
                <a:sym typeface="+mn-lt"/>
              </a:rPr>
              <a:t>2019.4.18</a:t>
            </a:r>
            <a:endParaRPr lang="zh-CN" altLang="en-US" sz="2400" b="1" dirty="0">
              <a:solidFill>
                <a:schemeClr val="tx1">
                  <a:lumMod val="65000"/>
                  <a:lumOff val="35000"/>
                </a:schemeClr>
              </a:solidFill>
              <a:cs typeface="+mn-ea"/>
              <a:sym typeface="+mn-lt"/>
            </a:endParaRPr>
          </a:p>
        </p:txBody>
      </p:sp>
      <p:sp>
        <p:nvSpPr>
          <p:cNvPr id="26" name="Freeform 52">
            <a:extLst>
              <a:ext uri="{FF2B5EF4-FFF2-40B4-BE49-F238E27FC236}">
                <a16:creationId xmlns="" xmlns:a16="http://schemas.microsoft.com/office/drawing/2014/main" id="{5AE7BFE4-B078-4EA6-81A0-FA79891DFECF}"/>
              </a:ext>
            </a:extLst>
          </p:cNvPr>
          <p:cNvSpPr>
            <a:spLocks/>
          </p:cNvSpPr>
          <p:nvPr/>
        </p:nvSpPr>
        <p:spPr bwMode="auto">
          <a:xfrm>
            <a:off x="624136" y="1270347"/>
            <a:ext cx="1646238" cy="1646238"/>
          </a:xfrm>
          <a:custGeom>
            <a:avLst/>
            <a:gdLst>
              <a:gd name="T0" fmla="*/ 1037 w 1037"/>
              <a:gd name="T1" fmla="*/ 519 h 1037"/>
              <a:gd name="T2" fmla="*/ 518 w 1037"/>
              <a:gd name="T3" fmla="*/ 1037 h 1037"/>
              <a:gd name="T4" fmla="*/ 0 w 1037"/>
              <a:gd name="T5" fmla="*/ 519 h 1037"/>
              <a:gd name="T6" fmla="*/ 518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8" y="1037"/>
                </a:lnTo>
                <a:lnTo>
                  <a:pt x="0" y="519"/>
                </a:lnTo>
                <a:lnTo>
                  <a:pt x="518" y="0"/>
                </a:lnTo>
                <a:lnTo>
                  <a:pt x="1037" y="519"/>
                </a:lnTo>
                <a:close/>
              </a:path>
            </a:pathLst>
          </a:custGeom>
          <a:solidFill>
            <a:srgbClr val="0064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53">
            <a:extLst>
              <a:ext uri="{FF2B5EF4-FFF2-40B4-BE49-F238E27FC236}">
                <a16:creationId xmlns="" xmlns:a16="http://schemas.microsoft.com/office/drawing/2014/main" id="{495E2E58-4349-4F31-8576-B59B1C28815D}"/>
              </a:ext>
            </a:extLst>
          </p:cNvPr>
          <p:cNvSpPr>
            <a:spLocks/>
          </p:cNvSpPr>
          <p:nvPr/>
        </p:nvSpPr>
        <p:spPr bwMode="auto">
          <a:xfrm>
            <a:off x="624136" y="1270347"/>
            <a:ext cx="1646238" cy="1646238"/>
          </a:xfrm>
          <a:custGeom>
            <a:avLst/>
            <a:gdLst>
              <a:gd name="T0" fmla="*/ 1037 w 1037"/>
              <a:gd name="T1" fmla="*/ 519 h 1037"/>
              <a:gd name="T2" fmla="*/ 518 w 1037"/>
              <a:gd name="T3" fmla="*/ 1037 h 1037"/>
              <a:gd name="T4" fmla="*/ 0 w 1037"/>
              <a:gd name="T5" fmla="*/ 519 h 1037"/>
              <a:gd name="T6" fmla="*/ 518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8" y="1037"/>
                </a:lnTo>
                <a:lnTo>
                  <a:pt x="0" y="519"/>
                </a:lnTo>
                <a:lnTo>
                  <a:pt x="518" y="0"/>
                </a:lnTo>
                <a:lnTo>
                  <a:pt x="1037" y="51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54">
            <a:extLst>
              <a:ext uri="{FF2B5EF4-FFF2-40B4-BE49-F238E27FC236}">
                <a16:creationId xmlns="" xmlns:a16="http://schemas.microsoft.com/office/drawing/2014/main" id="{29B2B49A-3D85-4C5F-80DA-3335E282D4E0}"/>
              </a:ext>
            </a:extLst>
          </p:cNvPr>
          <p:cNvSpPr>
            <a:spLocks/>
          </p:cNvSpPr>
          <p:nvPr/>
        </p:nvSpPr>
        <p:spPr bwMode="auto">
          <a:xfrm>
            <a:off x="1446461" y="446435"/>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55">
            <a:extLst>
              <a:ext uri="{FF2B5EF4-FFF2-40B4-BE49-F238E27FC236}">
                <a16:creationId xmlns="" xmlns:a16="http://schemas.microsoft.com/office/drawing/2014/main" id="{D11DEE1C-8D6B-4971-B803-7ADEBB1D807D}"/>
              </a:ext>
            </a:extLst>
          </p:cNvPr>
          <p:cNvSpPr>
            <a:spLocks/>
          </p:cNvSpPr>
          <p:nvPr/>
        </p:nvSpPr>
        <p:spPr bwMode="auto">
          <a:xfrm>
            <a:off x="1446461" y="446435"/>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56">
            <a:extLst>
              <a:ext uri="{FF2B5EF4-FFF2-40B4-BE49-F238E27FC236}">
                <a16:creationId xmlns="" xmlns:a16="http://schemas.microsoft.com/office/drawing/2014/main" id="{67BEB93D-5051-4E32-88CC-DB904F4CA0BB}"/>
              </a:ext>
            </a:extLst>
          </p:cNvPr>
          <p:cNvSpPr>
            <a:spLocks/>
          </p:cNvSpPr>
          <p:nvPr/>
        </p:nvSpPr>
        <p:spPr bwMode="auto">
          <a:xfrm>
            <a:off x="492374" y="516285"/>
            <a:ext cx="962025" cy="962025"/>
          </a:xfrm>
          <a:custGeom>
            <a:avLst/>
            <a:gdLst>
              <a:gd name="T0" fmla="*/ 606 w 606"/>
              <a:gd name="T1" fmla="*/ 303 h 606"/>
              <a:gd name="T2" fmla="*/ 303 w 606"/>
              <a:gd name="T3" fmla="*/ 606 h 606"/>
              <a:gd name="T4" fmla="*/ 0 w 606"/>
              <a:gd name="T5" fmla="*/ 303 h 606"/>
              <a:gd name="T6" fmla="*/ 303 w 606"/>
              <a:gd name="T7" fmla="*/ 0 h 606"/>
              <a:gd name="T8" fmla="*/ 606 w 606"/>
              <a:gd name="T9" fmla="*/ 303 h 606"/>
            </a:gdLst>
            <a:ahLst/>
            <a:cxnLst>
              <a:cxn ang="0">
                <a:pos x="T0" y="T1"/>
              </a:cxn>
              <a:cxn ang="0">
                <a:pos x="T2" y="T3"/>
              </a:cxn>
              <a:cxn ang="0">
                <a:pos x="T4" y="T5"/>
              </a:cxn>
              <a:cxn ang="0">
                <a:pos x="T6" y="T7"/>
              </a:cxn>
              <a:cxn ang="0">
                <a:pos x="T8" y="T9"/>
              </a:cxn>
            </a:cxnLst>
            <a:rect l="0" t="0" r="r" b="b"/>
            <a:pathLst>
              <a:path w="606" h="606">
                <a:moveTo>
                  <a:pt x="606" y="303"/>
                </a:moveTo>
                <a:lnTo>
                  <a:pt x="303" y="606"/>
                </a:lnTo>
                <a:lnTo>
                  <a:pt x="0" y="303"/>
                </a:lnTo>
                <a:lnTo>
                  <a:pt x="303" y="0"/>
                </a:lnTo>
                <a:lnTo>
                  <a:pt x="606" y="303"/>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57">
            <a:extLst>
              <a:ext uri="{FF2B5EF4-FFF2-40B4-BE49-F238E27FC236}">
                <a16:creationId xmlns="" xmlns:a16="http://schemas.microsoft.com/office/drawing/2014/main" id="{9F7DC038-F611-4FB2-BA86-BC1EF178F3A1}"/>
              </a:ext>
            </a:extLst>
          </p:cNvPr>
          <p:cNvSpPr>
            <a:spLocks/>
          </p:cNvSpPr>
          <p:nvPr/>
        </p:nvSpPr>
        <p:spPr bwMode="auto">
          <a:xfrm>
            <a:off x="492374" y="516285"/>
            <a:ext cx="962025" cy="962025"/>
          </a:xfrm>
          <a:custGeom>
            <a:avLst/>
            <a:gdLst>
              <a:gd name="T0" fmla="*/ 606 w 606"/>
              <a:gd name="T1" fmla="*/ 303 h 606"/>
              <a:gd name="T2" fmla="*/ 303 w 606"/>
              <a:gd name="T3" fmla="*/ 606 h 606"/>
              <a:gd name="T4" fmla="*/ 0 w 606"/>
              <a:gd name="T5" fmla="*/ 303 h 606"/>
              <a:gd name="T6" fmla="*/ 303 w 606"/>
              <a:gd name="T7" fmla="*/ 0 h 606"/>
              <a:gd name="T8" fmla="*/ 606 w 606"/>
              <a:gd name="T9" fmla="*/ 303 h 606"/>
            </a:gdLst>
            <a:ahLst/>
            <a:cxnLst>
              <a:cxn ang="0">
                <a:pos x="T0" y="T1"/>
              </a:cxn>
              <a:cxn ang="0">
                <a:pos x="T2" y="T3"/>
              </a:cxn>
              <a:cxn ang="0">
                <a:pos x="T4" y="T5"/>
              </a:cxn>
              <a:cxn ang="0">
                <a:pos x="T6" y="T7"/>
              </a:cxn>
              <a:cxn ang="0">
                <a:pos x="T8" y="T9"/>
              </a:cxn>
            </a:cxnLst>
            <a:rect l="0" t="0" r="r" b="b"/>
            <a:pathLst>
              <a:path w="606" h="606">
                <a:moveTo>
                  <a:pt x="606" y="303"/>
                </a:moveTo>
                <a:lnTo>
                  <a:pt x="303" y="606"/>
                </a:lnTo>
                <a:lnTo>
                  <a:pt x="0" y="303"/>
                </a:lnTo>
                <a:lnTo>
                  <a:pt x="303" y="0"/>
                </a:lnTo>
                <a:lnTo>
                  <a:pt x="606" y="30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58">
            <a:extLst>
              <a:ext uri="{FF2B5EF4-FFF2-40B4-BE49-F238E27FC236}">
                <a16:creationId xmlns="" xmlns:a16="http://schemas.microsoft.com/office/drawing/2014/main" id="{597C21FE-D10D-4740-99B7-A97FF217ABDF}"/>
              </a:ext>
            </a:extLst>
          </p:cNvPr>
          <p:cNvSpPr>
            <a:spLocks/>
          </p:cNvSpPr>
          <p:nvPr/>
        </p:nvSpPr>
        <p:spPr bwMode="auto">
          <a:xfrm>
            <a:off x="1446461" y="2094260"/>
            <a:ext cx="1646238" cy="1644650"/>
          </a:xfrm>
          <a:custGeom>
            <a:avLst/>
            <a:gdLst>
              <a:gd name="T0" fmla="*/ 1037 w 1037"/>
              <a:gd name="T1" fmla="*/ 518 h 1036"/>
              <a:gd name="T2" fmla="*/ 519 w 1037"/>
              <a:gd name="T3" fmla="*/ 1036 h 1036"/>
              <a:gd name="T4" fmla="*/ 0 w 1037"/>
              <a:gd name="T5" fmla="*/ 518 h 1036"/>
              <a:gd name="T6" fmla="*/ 519 w 1037"/>
              <a:gd name="T7" fmla="*/ 0 h 1036"/>
              <a:gd name="T8" fmla="*/ 1037 w 1037"/>
              <a:gd name="T9" fmla="*/ 518 h 1036"/>
            </a:gdLst>
            <a:ahLst/>
            <a:cxnLst>
              <a:cxn ang="0">
                <a:pos x="T0" y="T1"/>
              </a:cxn>
              <a:cxn ang="0">
                <a:pos x="T2" y="T3"/>
              </a:cxn>
              <a:cxn ang="0">
                <a:pos x="T4" y="T5"/>
              </a:cxn>
              <a:cxn ang="0">
                <a:pos x="T6" y="T7"/>
              </a:cxn>
              <a:cxn ang="0">
                <a:pos x="T8" y="T9"/>
              </a:cxn>
            </a:cxnLst>
            <a:rect l="0" t="0" r="r" b="b"/>
            <a:pathLst>
              <a:path w="1037" h="1036">
                <a:moveTo>
                  <a:pt x="1037" y="518"/>
                </a:moveTo>
                <a:lnTo>
                  <a:pt x="519" y="1036"/>
                </a:lnTo>
                <a:lnTo>
                  <a:pt x="0" y="518"/>
                </a:lnTo>
                <a:lnTo>
                  <a:pt x="519" y="0"/>
                </a:lnTo>
                <a:lnTo>
                  <a:pt x="1037" y="518"/>
                </a:lnTo>
                <a:close/>
              </a:path>
            </a:pathLst>
          </a:custGeom>
          <a:solidFill>
            <a:srgbClr val="0095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59">
            <a:extLst>
              <a:ext uri="{FF2B5EF4-FFF2-40B4-BE49-F238E27FC236}">
                <a16:creationId xmlns="" xmlns:a16="http://schemas.microsoft.com/office/drawing/2014/main" id="{B3A8C18C-7C2B-4B95-AD87-1C6BAD5E57F1}"/>
              </a:ext>
            </a:extLst>
          </p:cNvPr>
          <p:cNvSpPr>
            <a:spLocks/>
          </p:cNvSpPr>
          <p:nvPr/>
        </p:nvSpPr>
        <p:spPr bwMode="auto">
          <a:xfrm>
            <a:off x="1446461" y="2094260"/>
            <a:ext cx="1646238" cy="1644650"/>
          </a:xfrm>
          <a:custGeom>
            <a:avLst/>
            <a:gdLst>
              <a:gd name="T0" fmla="*/ 1037 w 1037"/>
              <a:gd name="T1" fmla="*/ 518 h 1036"/>
              <a:gd name="T2" fmla="*/ 519 w 1037"/>
              <a:gd name="T3" fmla="*/ 1036 h 1036"/>
              <a:gd name="T4" fmla="*/ 0 w 1037"/>
              <a:gd name="T5" fmla="*/ 518 h 1036"/>
              <a:gd name="T6" fmla="*/ 519 w 1037"/>
              <a:gd name="T7" fmla="*/ 0 h 1036"/>
              <a:gd name="T8" fmla="*/ 1037 w 1037"/>
              <a:gd name="T9" fmla="*/ 518 h 1036"/>
            </a:gdLst>
            <a:ahLst/>
            <a:cxnLst>
              <a:cxn ang="0">
                <a:pos x="T0" y="T1"/>
              </a:cxn>
              <a:cxn ang="0">
                <a:pos x="T2" y="T3"/>
              </a:cxn>
              <a:cxn ang="0">
                <a:pos x="T4" y="T5"/>
              </a:cxn>
              <a:cxn ang="0">
                <a:pos x="T6" y="T7"/>
              </a:cxn>
              <a:cxn ang="0">
                <a:pos x="T8" y="T9"/>
              </a:cxn>
            </a:cxnLst>
            <a:rect l="0" t="0" r="r" b="b"/>
            <a:pathLst>
              <a:path w="1037" h="1036">
                <a:moveTo>
                  <a:pt x="1037" y="518"/>
                </a:moveTo>
                <a:lnTo>
                  <a:pt x="519" y="1036"/>
                </a:lnTo>
                <a:lnTo>
                  <a:pt x="0" y="518"/>
                </a:lnTo>
                <a:lnTo>
                  <a:pt x="519" y="0"/>
                </a:lnTo>
                <a:lnTo>
                  <a:pt x="1037" y="51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60">
            <a:extLst>
              <a:ext uri="{FF2B5EF4-FFF2-40B4-BE49-F238E27FC236}">
                <a16:creationId xmlns="" xmlns:a16="http://schemas.microsoft.com/office/drawing/2014/main" id="{A2A1EC4D-B9C9-42F0-906C-33DEE21C415C}"/>
              </a:ext>
            </a:extLst>
          </p:cNvPr>
          <p:cNvSpPr>
            <a:spLocks/>
          </p:cNvSpPr>
          <p:nvPr/>
        </p:nvSpPr>
        <p:spPr bwMode="auto">
          <a:xfrm>
            <a:off x="1579811" y="3461097"/>
            <a:ext cx="646113" cy="646113"/>
          </a:xfrm>
          <a:custGeom>
            <a:avLst/>
            <a:gdLst>
              <a:gd name="T0" fmla="*/ 407 w 407"/>
              <a:gd name="T1" fmla="*/ 203 h 407"/>
              <a:gd name="T2" fmla="*/ 203 w 407"/>
              <a:gd name="T3" fmla="*/ 407 h 407"/>
              <a:gd name="T4" fmla="*/ 0 w 407"/>
              <a:gd name="T5" fmla="*/ 203 h 407"/>
              <a:gd name="T6" fmla="*/ 203 w 407"/>
              <a:gd name="T7" fmla="*/ 0 h 407"/>
              <a:gd name="T8" fmla="*/ 407 w 407"/>
              <a:gd name="T9" fmla="*/ 203 h 407"/>
            </a:gdLst>
            <a:ahLst/>
            <a:cxnLst>
              <a:cxn ang="0">
                <a:pos x="T0" y="T1"/>
              </a:cxn>
              <a:cxn ang="0">
                <a:pos x="T2" y="T3"/>
              </a:cxn>
              <a:cxn ang="0">
                <a:pos x="T4" y="T5"/>
              </a:cxn>
              <a:cxn ang="0">
                <a:pos x="T6" y="T7"/>
              </a:cxn>
              <a:cxn ang="0">
                <a:pos x="T8" y="T9"/>
              </a:cxn>
            </a:cxnLst>
            <a:rect l="0" t="0" r="r" b="b"/>
            <a:pathLst>
              <a:path w="407" h="407">
                <a:moveTo>
                  <a:pt x="407" y="203"/>
                </a:moveTo>
                <a:lnTo>
                  <a:pt x="203" y="407"/>
                </a:lnTo>
                <a:lnTo>
                  <a:pt x="0" y="203"/>
                </a:lnTo>
                <a:lnTo>
                  <a:pt x="203" y="0"/>
                </a:lnTo>
                <a:lnTo>
                  <a:pt x="407" y="203"/>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61">
            <a:extLst>
              <a:ext uri="{FF2B5EF4-FFF2-40B4-BE49-F238E27FC236}">
                <a16:creationId xmlns="" xmlns:a16="http://schemas.microsoft.com/office/drawing/2014/main" id="{1022DC44-B6F2-4215-9A4C-57943E5F7019}"/>
              </a:ext>
            </a:extLst>
          </p:cNvPr>
          <p:cNvSpPr>
            <a:spLocks noEditPoints="1"/>
          </p:cNvSpPr>
          <p:nvPr/>
        </p:nvSpPr>
        <p:spPr bwMode="auto">
          <a:xfrm>
            <a:off x="2452936" y="51147"/>
            <a:ext cx="1839913" cy="3322638"/>
          </a:xfrm>
          <a:custGeom>
            <a:avLst/>
            <a:gdLst>
              <a:gd name="T0" fmla="*/ 4 w 1159"/>
              <a:gd name="T1" fmla="*/ 1166 h 2093"/>
              <a:gd name="T2" fmla="*/ 0 w 1159"/>
              <a:gd name="T3" fmla="*/ 1171 h 2093"/>
              <a:gd name="T4" fmla="*/ 921 w 1159"/>
              <a:gd name="T5" fmla="*/ 2093 h 2093"/>
              <a:gd name="T6" fmla="*/ 1159 w 1159"/>
              <a:gd name="T7" fmla="*/ 1855 h 2093"/>
              <a:gd name="T8" fmla="*/ 1159 w 1159"/>
              <a:gd name="T9" fmla="*/ 1846 h 2093"/>
              <a:gd name="T10" fmla="*/ 921 w 1159"/>
              <a:gd name="T11" fmla="*/ 2084 h 2093"/>
              <a:gd name="T12" fmla="*/ 4 w 1159"/>
              <a:gd name="T13" fmla="*/ 1166 h 2093"/>
              <a:gd name="T14" fmla="*/ 478 w 1159"/>
              <a:gd name="T15" fmla="*/ 0 h 2093"/>
              <a:gd name="T16" fmla="*/ 469 w 1159"/>
              <a:gd name="T17" fmla="*/ 0 h 2093"/>
              <a:gd name="T18" fmla="*/ 52 w 1159"/>
              <a:gd name="T19" fmla="*/ 417 h 2093"/>
              <a:gd name="T20" fmla="*/ 56 w 1159"/>
              <a:gd name="T21" fmla="*/ 421 h 2093"/>
              <a:gd name="T22" fmla="*/ 478 w 1159"/>
              <a:gd name="T23" fmla="*/ 0 h 20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59" h="2093">
                <a:moveTo>
                  <a:pt x="4" y="1166"/>
                </a:moveTo>
                <a:lnTo>
                  <a:pt x="0" y="1171"/>
                </a:lnTo>
                <a:lnTo>
                  <a:pt x="921" y="2093"/>
                </a:lnTo>
                <a:lnTo>
                  <a:pt x="1159" y="1855"/>
                </a:lnTo>
                <a:lnTo>
                  <a:pt x="1159" y="1846"/>
                </a:lnTo>
                <a:lnTo>
                  <a:pt x="921" y="2084"/>
                </a:lnTo>
                <a:lnTo>
                  <a:pt x="4" y="1166"/>
                </a:lnTo>
                <a:close/>
                <a:moveTo>
                  <a:pt x="478" y="0"/>
                </a:moveTo>
                <a:lnTo>
                  <a:pt x="469" y="0"/>
                </a:lnTo>
                <a:lnTo>
                  <a:pt x="52" y="417"/>
                </a:lnTo>
                <a:lnTo>
                  <a:pt x="56" y="421"/>
                </a:lnTo>
                <a:lnTo>
                  <a:pt x="478" y="0"/>
                </a:lnTo>
                <a:close/>
              </a:path>
            </a:pathLst>
          </a:custGeom>
          <a:solidFill>
            <a:srgbClr val="99DD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65">
            <a:extLst>
              <a:ext uri="{FF2B5EF4-FFF2-40B4-BE49-F238E27FC236}">
                <a16:creationId xmlns="" xmlns:a16="http://schemas.microsoft.com/office/drawing/2014/main" id="{AB631E9B-4A19-4410-AC44-03B42E6FB6B1}"/>
              </a:ext>
            </a:extLst>
          </p:cNvPr>
          <p:cNvSpPr>
            <a:spLocks noEditPoints="1"/>
          </p:cNvSpPr>
          <p:nvPr/>
        </p:nvSpPr>
        <p:spPr bwMode="auto">
          <a:xfrm>
            <a:off x="395536" y="411510"/>
            <a:ext cx="2776538" cy="4783138"/>
          </a:xfrm>
          <a:custGeom>
            <a:avLst/>
            <a:gdLst>
              <a:gd name="T0" fmla="*/ 1638 w 1749"/>
              <a:gd name="T1" fmla="*/ 1639 h 3013"/>
              <a:gd name="T2" fmla="*/ 1634 w 1749"/>
              <a:gd name="T3" fmla="*/ 1643 h 3013"/>
              <a:gd name="T4" fmla="*/ 1740 w 1749"/>
              <a:gd name="T5" fmla="*/ 1749 h 3013"/>
              <a:gd name="T6" fmla="*/ 477 w 1749"/>
              <a:gd name="T7" fmla="*/ 3013 h 3013"/>
              <a:gd name="T8" fmla="*/ 486 w 1749"/>
              <a:gd name="T9" fmla="*/ 3013 h 3013"/>
              <a:gd name="T10" fmla="*/ 1749 w 1749"/>
              <a:gd name="T11" fmla="*/ 1749 h 3013"/>
              <a:gd name="T12" fmla="*/ 1638 w 1749"/>
              <a:gd name="T13" fmla="*/ 1639 h 3013"/>
              <a:gd name="T14" fmla="*/ 518 w 1749"/>
              <a:gd name="T15" fmla="*/ 518 h 3013"/>
              <a:gd name="T16" fmla="*/ 513 w 1749"/>
              <a:gd name="T17" fmla="*/ 523 h 3013"/>
              <a:gd name="T18" fmla="*/ 597 w 1749"/>
              <a:gd name="T19" fmla="*/ 606 h 3013"/>
              <a:gd name="T20" fmla="*/ 602 w 1749"/>
              <a:gd name="T21" fmla="*/ 602 h 3013"/>
              <a:gd name="T22" fmla="*/ 518 w 1749"/>
              <a:gd name="T23" fmla="*/ 518 h 3013"/>
              <a:gd name="T24" fmla="*/ 0 w 1749"/>
              <a:gd name="T25" fmla="*/ 0 h 3013"/>
              <a:gd name="T26" fmla="*/ 0 w 1749"/>
              <a:gd name="T27" fmla="*/ 0 h 3013"/>
              <a:gd name="T28" fmla="*/ 0 w 1749"/>
              <a:gd name="T29" fmla="*/ 9 h 3013"/>
              <a:gd name="T30" fmla="*/ 0 w 1749"/>
              <a:gd name="T31" fmla="*/ 9 h 3013"/>
              <a:gd name="T32" fmla="*/ 211 w 1749"/>
              <a:gd name="T33" fmla="*/ 219 h 3013"/>
              <a:gd name="T34" fmla="*/ 215 w 1749"/>
              <a:gd name="T35" fmla="*/ 215 h 3013"/>
              <a:gd name="T36" fmla="*/ 3 w 1749"/>
              <a:gd name="T37" fmla="*/ 2 h 3013"/>
              <a:gd name="T38" fmla="*/ 0 w 1749"/>
              <a:gd name="T39" fmla="*/ 0 h 30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49" h="3013">
                <a:moveTo>
                  <a:pt x="1638" y="1639"/>
                </a:moveTo>
                <a:lnTo>
                  <a:pt x="1634" y="1643"/>
                </a:lnTo>
                <a:lnTo>
                  <a:pt x="1740" y="1749"/>
                </a:lnTo>
                <a:lnTo>
                  <a:pt x="477" y="3013"/>
                </a:lnTo>
                <a:lnTo>
                  <a:pt x="486" y="3013"/>
                </a:lnTo>
                <a:lnTo>
                  <a:pt x="1749" y="1749"/>
                </a:lnTo>
                <a:lnTo>
                  <a:pt x="1638" y="1639"/>
                </a:lnTo>
                <a:close/>
                <a:moveTo>
                  <a:pt x="518" y="518"/>
                </a:moveTo>
                <a:lnTo>
                  <a:pt x="513" y="523"/>
                </a:lnTo>
                <a:lnTo>
                  <a:pt x="597" y="606"/>
                </a:lnTo>
                <a:lnTo>
                  <a:pt x="602" y="602"/>
                </a:lnTo>
                <a:lnTo>
                  <a:pt x="518" y="518"/>
                </a:lnTo>
                <a:close/>
                <a:moveTo>
                  <a:pt x="0" y="0"/>
                </a:moveTo>
                <a:lnTo>
                  <a:pt x="0" y="0"/>
                </a:lnTo>
                <a:lnTo>
                  <a:pt x="0" y="9"/>
                </a:lnTo>
                <a:lnTo>
                  <a:pt x="0" y="9"/>
                </a:lnTo>
                <a:lnTo>
                  <a:pt x="211" y="219"/>
                </a:lnTo>
                <a:lnTo>
                  <a:pt x="215" y="215"/>
                </a:lnTo>
                <a:lnTo>
                  <a:pt x="3" y="2"/>
                </a:lnTo>
                <a:lnTo>
                  <a:pt x="0" y="0"/>
                </a:lnTo>
                <a:close/>
              </a:path>
            </a:pathLst>
          </a:custGeom>
          <a:solidFill>
            <a:srgbClr val="99DD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74">
            <a:extLst>
              <a:ext uri="{FF2B5EF4-FFF2-40B4-BE49-F238E27FC236}">
                <a16:creationId xmlns="" xmlns:a16="http://schemas.microsoft.com/office/drawing/2014/main" id="{1AD5C506-2500-4255-8BFA-C469462A8658}"/>
              </a:ext>
            </a:extLst>
          </p:cNvPr>
          <p:cNvSpPr>
            <a:spLocks/>
          </p:cNvSpPr>
          <p:nvPr/>
        </p:nvSpPr>
        <p:spPr bwMode="auto">
          <a:xfrm>
            <a:off x="3046661" y="2175222"/>
            <a:ext cx="1030288" cy="1028700"/>
          </a:xfrm>
          <a:custGeom>
            <a:avLst/>
            <a:gdLst>
              <a:gd name="T0" fmla="*/ 649 w 649"/>
              <a:gd name="T1" fmla="*/ 324 h 648"/>
              <a:gd name="T2" fmla="*/ 325 w 649"/>
              <a:gd name="T3" fmla="*/ 648 h 648"/>
              <a:gd name="T4" fmla="*/ 0 w 649"/>
              <a:gd name="T5" fmla="*/ 324 h 648"/>
              <a:gd name="T6" fmla="*/ 325 w 649"/>
              <a:gd name="T7" fmla="*/ 0 h 648"/>
              <a:gd name="T8" fmla="*/ 649 w 649"/>
              <a:gd name="T9" fmla="*/ 324 h 648"/>
            </a:gdLst>
            <a:ahLst/>
            <a:cxnLst>
              <a:cxn ang="0">
                <a:pos x="T0" y="T1"/>
              </a:cxn>
              <a:cxn ang="0">
                <a:pos x="T2" y="T3"/>
              </a:cxn>
              <a:cxn ang="0">
                <a:pos x="T4" y="T5"/>
              </a:cxn>
              <a:cxn ang="0">
                <a:pos x="T6" y="T7"/>
              </a:cxn>
              <a:cxn ang="0">
                <a:pos x="T8" y="T9"/>
              </a:cxn>
            </a:cxnLst>
            <a:rect l="0" t="0" r="r" b="b"/>
            <a:pathLst>
              <a:path w="649" h="648">
                <a:moveTo>
                  <a:pt x="649" y="324"/>
                </a:moveTo>
                <a:lnTo>
                  <a:pt x="325" y="648"/>
                </a:lnTo>
                <a:lnTo>
                  <a:pt x="0" y="324"/>
                </a:lnTo>
                <a:lnTo>
                  <a:pt x="325" y="0"/>
                </a:lnTo>
                <a:lnTo>
                  <a:pt x="649" y="324"/>
                </a:lnTo>
                <a:close/>
              </a:path>
            </a:pathLst>
          </a:custGeom>
          <a:solidFill>
            <a:srgbClr val="49BA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74">
            <a:extLst>
              <a:ext uri="{FF2B5EF4-FFF2-40B4-BE49-F238E27FC236}">
                <a16:creationId xmlns="" xmlns:a16="http://schemas.microsoft.com/office/drawing/2014/main" id="{8515E49D-7B65-4A69-9AEA-F203B59DFC60}"/>
              </a:ext>
            </a:extLst>
          </p:cNvPr>
          <p:cNvSpPr>
            <a:spLocks/>
          </p:cNvSpPr>
          <p:nvPr/>
        </p:nvSpPr>
        <p:spPr bwMode="auto">
          <a:xfrm>
            <a:off x="556662" y="2989763"/>
            <a:ext cx="1030288" cy="1028700"/>
          </a:xfrm>
          <a:custGeom>
            <a:avLst/>
            <a:gdLst>
              <a:gd name="T0" fmla="*/ 649 w 649"/>
              <a:gd name="T1" fmla="*/ 324 h 648"/>
              <a:gd name="T2" fmla="*/ 325 w 649"/>
              <a:gd name="T3" fmla="*/ 648 h 648"/>
              <a:gd name="T4" fmla="*/ 0 w 649"/>
              <a:gd name="T5" fmla="*/ 324 h 648"/>
              <a:gd name="T6" fmla="*/ 325 w 649"/>
              <a:gd name="T7" fmla="*/ 0 h 648"/>
              <a:gd name="T8" fmla="*/ 649 w 649"/>
              <a:gd name="T9" fmla="*/ 324 h 648"/>
            </a:gdLst>
            <a:ahLst/>
            <a:cxnLst>
              <a:cxn ang="0">
                <a:pos x="T0" y="T1"/>
              </a:cxn>
              <a:cxn ang="0">
                <a:pos x="T2" y="T3"/>
              </a:cxn>
              <a:cxn ang="0">
                <a:pos x="T4" y="T5"/>
              </a:cxn>
              <a:cxn ang="0">
                <a:pos x="T6" y="T7"/>
              </a:cxn>
              <a:cxn ang="0">
                <a:pos x="T8" y="T9"/>
              </a:cxn>
            </a:cxnLst>
            <a:rect l="0" t="0" r="r" b="b"/>
            <a:pathLst>
              <a:path w="649" h="648">
                <a:moveTo>
                  <a:pt x="649" y="324"/>
                </a:moveTo>
                <a:lnTo>
                  <a:pt x="325" y="648"/>
                </a:lnTo>
                <a:lnTo>
                  <a:pt x="0" y="324"/>
                </a:lnTo>
                <a:lnTo>
                  <a:pt x="325" y="0"/>
                </a:lnTo>
                <a:lnTo>
                  <a:pt x="649" y="324"/>
                </a:lnTo>
                <a:close/>
              </a:path>
            </a:pathLst>
          </a:custGeom>
          <a:solidFill>
            <a:srgbClr val="49BA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74">
            <a:extLst>
              <a:ext uri="{FF2B5EF4-FFF2-40B4-BE49-F238E27FC236}">
                <a16:creationId xmlns="" xmlns:a16="http://schemas.microsoft.com/office/drawing/2014/main" id="{9726867D-F46C-4BB3-9FA0-FAA4E86941A4}"/>
              </a:ext>
            </a:extLst>
          </p:cNvPr>
          <p:cNvSpPr>
            <a:spLocks/>
          </p:cNvSpPr>
          <p:nvPr/>
        </p:nvSpPr>
        <p:spPr bwMode="auto">
          <a:xfrm>
            <a:off x="2024389" y="4362869"/>
            <a:ext cx="466336" cy="465617"/>
          </a:xfrm>
          <a:custGeom>
            <a:avLst/>
            <a:gdLst>
              <a:gd name="T0" fmla="*/ 649 w 649"/>
              <a:gd name="T1" fmla="*/ 324 h 648"/>
              <a:gd name="T2" fmla="*/ 325 w 649"/>
              <a:gd name="T3" fmla="*/ 648 h 648"/>
              <a:gd name="T4" fmla="*/ 0 w 649"/>
              <a:gd name="T5" fmla="*/ 324 h 648"/>
              <a:gd name="T6" fmla="*/ 325 w 649"/>
              <a:gd name="T7" fmla="*/ 0 h 648"/>
              <a:gd name="T8" fmla="*/ 649 w 649"/>
              <a:gd name="T9" fmla="*/ 324 h 648"/>
            </a:gdLst>
            <a:ahLst/>
            <a:cxnLst>
              <a:cxn ang="0">
                <a:pos x="T0" y="T1"/>
              </a:cxn>
              <a:cxn ang="0">
                <a:pos x="T2" y="T3"/>
              </a:cxn>
              <a:cxn ang="0">
                <a:pos x="T4" y="T5"/>
              </a:cxn>
              <a:cxn ang="0">
                <a:pos x="T6" y="T7"/>
              </a:cxn>
              <a:cxn ang="0">
                <a:pos x="T8" y="T9"/>
              </a:cxn>
            </a:cxnLst>
            <a:rect l="0" t="0" r="r" b="b"/>
            <a:pathLst>
              <a:path w="649" h="648">
                <a:moveTo>
                  <a:pt x="649" y="324"/>
                </a:moveTo>
                <a:lnTo>
                  <a:pt x="325" y="648"/>
                </a:lnTo>
                <a:lnTo>
                  <a:pt x="0" y="324"/>
                </a:lnTo>
                <a:lnTo>
                  <a:pt x="325" y="0"/>
                </a:lnTo>
                <a:lnTo>
                  <a:pt x="649" y="324"/>
                </a:lnTo>
                <a:close/>
              </a:path>
            </a:pathLst>
          </a:custGeom>
          <a:solidFill>
            <a:srgbClr val="00647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6" name="Freeform 60">
            <a:extLst>
              <a:ext uri="{FF2B5EF4-FFF2-40B4-BE49-F238E27FC236}">
                <a16:creationId xmlns="" xmlns:a16="http://schemas.microsoft.com/office/drawing/2014/main" id="{657BE2A1-17CF-4C5A-B987-3C54C136740F}"/>
              </a:ext>
            </a:extLst>
          </p:cNvPr>
          <p:cNvSpPr>
            <a:spLocks/>
          </p:cNvSpPr>
          <p:nvPr/>
        </p:nvSpPr>
        <p:spPr bwMode="auto">
          <a:xfrm>
            <a:off x="7386369" y="702469"/>
            <a:ext cx="646113" cy="646113"/>
          </a:xfrm>
          <a:custGeom>
            <a:avLst/>
            <a:gdLst>
              <a:gd name="T0" fmla="*/ 407 w 407"/>
              <a:gd name="T1" fmla="*/ 203 h 407"/>
              <a:gd name="T2" fmla="*/ 203 w 407"/>
              <a:gd name="T3" fmla="*/ 407 h 407"/>
              <a:gd name="T4" fmla="*/ 0 w 407"/>
              <a:gd name="T5" fmla="*/ 203 h 407"/>
              <a:gd name="T6" fmla="*/ 203 w 407"/>
              <a:gd name="T7" fmla="*/ 0 h 407"/>
              <a:gd name="T8" fmla="*/ 407 w 407"/>
              <a:gd name="T9" fmla="*/ 203 h 407"/>
            </a:gdLst>
            <a:ahLst/>
            <a:cxnLst>
              <a:cxn ang="0">
                <a:pos x="T0" y="T1"/>
              </a:cxn>
              <a:cxn ang="0">
                <a:pos x="T2" y="T3"/>
              </a:cxn>
              <a:cxn ang="0">
                <a:pos x="T4" y="T5"/>
              </a:cxn>
              <a:cxn ang="0">
                <a:pos x="T6" y="T7"/>
              </a:cxn>
              <a:cxn ang="0">
                <a:pos x="T8" y="T9"/>
              </a:cxn>
            </a:cxnLst>
            <a:rect l="0" t="0" r="r" b="b"/>
            <a:pathLst>
              <a:path w="407" h="407">
                <a:moveTo>
                  <a:pt x="407" y="203"/>
                </a:moveTo>
                <a:lnTo>
                  <a:pt x="203" y="407"/>
                </a:lnTo>
                <a:lnTo>
                  <a:pt x="0" y="203"/>
                </a:lnTo>
                <a:lnTo>
                  <a:pt x="203" y="0"/>
                </a:lnTo>
                <a:lnTo>
                  <a:pt x="407" y="203"/>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74">
            <a:extLst>
              <a:ext uri="{FF2B5EF4-FFF2-40B4-BE49-F238E27FC236}">
                <a16:creationId xmlns="" xmlns:a16="http://schemas.microsoft.com/office/drawing/2014/main" id="{34A85AC8-8770-4A88-A420-5D65C4BF0D3E}"/>
              </a:ext>
            </a:extLst>
          </p:cNvPr>
          <p:cNvSpPr>
            <a:spLocks/>
          </p:cNvSpPr>
          <p:nvPr/>
        </p:nvSpPr>
        <p:spPr bwMode="auto">
          <a:xfrm>
            <a:off x="7893333" y="223497"/>
            <a:ext cx="1030288" cy="1028700"/>
          </a:xfrm>
          <a:custGeom>
            <a:avLst/>
            <a:gdLst>
              <a:gd name="T0" fmla="*/ 649 w 649"/>
              <a:gd name="T1" fmla="*/ 324 h 648"/>
              <a:gd name="T2" fmla="*/ 325 w 649"/>
              <a:gd name="T3" fmla="*/ 648 h 648"/>
              <a:gd name="T4" fmla="*/ 0 w 649"/>
              <a:gd name="T5" fmla="*/ 324 h 648"/>
              <a:gd name="T6" fmla="*/ 325 w 649"/>
              <a:gd name="T7" fmla="*/ 0 h 648"/>
              <a:gd name="T8" fmla="*/ 649 w 649"/>
              <a:gd name="T9" fmla="*/ 324 h 648"/>
            </a:gdLst>
            <a:ahLst/>
            <a:cxnLst>
              <a:cxn ang="0">
                <a:pos x="T0" y="T1"/>
              </a:cxn>
              <a:cxn ang="0">
                <a:pos x="T2" y="T3"/>
              </a:cxn>
              <a:cxn ang="0">
                <a:pos x="T4" y="T5"/>
              </a:cxn>
              <a:cxn ang="0">
                <a:pos x="T6" y="T7"/>
              </a:cxn>
              <a:cxn ang="0">
                <a:pos x="T8" y="T9"/>
              </a:cxn>
            </a:cxnLst>
            <a:rect l="0" t="0" r="r" b="b"/>
            <a:pathLst>
              <a:path w="649" h="648">
                <a:moveTo>
                  <a:pt x="649" y="324"/>
                </a:moveTo>
                <a:lnTo>
                  <a:pt x="325" y="648"/>
                </a:lnTo>
                <a:lnTo>
                  <a:pt x="0" y="324"/>
                </a:lnTo>
                <a:lnTo>
                  <a:pt x="325" y="0"/>
                </a:lnTo>
                <a:lnTo>
                  <a:pt x="649" y="324"/>
                </a:lnTo>
                <a:close/>
              </a:path>
            </a:pathLst>
          </a:custGeom>
          <a:solidFill>
            <a:srgbClr val="49BA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 name="文本框 1"/>
          <p:cNvSpPr txBox="1"/>
          <p:nvPr/>
        </p:nvSpPr>
        <p:spPr>
          <a:xfrm>
            <a:off x="4706151" y="1863226"/>
            <a:ext cx="3168352" cy="923330"/>
          </a:xfrm>
          <a:prstGeom prst="rect">
            <a:avLst/>
          </a:prstGeom>
          <a:noFill/>
        </p:spPr>
        <p:txBody>
          <a:bodyPr wrap="square" rtlCol="0">
            <a:spAutoFit/>
          </a:bodyPr>
          <a:lstStyle/>
          <a:p>
            <a:r>
              <a:rPr lang="en-US" altLang="zh-CN" sz="5400" b="1" dirty="0" smtClean="0">
                <a:solidFill>
                  <a:schemeClr val="tx1">
                    <a:lumMod val="75000"/>
                    <a:lumOff val="25000"/>
                  </a:schemeClr>
                </a:solidFill>
                <a:latin typeface="微软雅黑" panose="020B0503020204020204" pitchFamily="34" charset="-122"/>
                <a:ea typeface="微软雅黑" panose="020B0503020204020204" pitchFamily="34" charset="-122"/>
              </a:rPr>
              <a:t>THANKS</a:t>
            </a:r>
            <a:endParaRPr lang="zh-CN" altLang="en-US" sz="5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00316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 xmlns:a16="http://schemas.microsoft.com/office/drawing/2014/main" id="{9F9A515C-3014-423C-B721-A6D0D594BD5D}"/>
              </a:ext>
            </a:extLst>
          </p:cNvPr>
          <p:cNvSpPr/>
          <p:nvPr/>
        </p:nvSpPr>
        <p:spPr>
          <a:xfrm>
            <a:off x="4948777" y="2157414"/>
            <a:ext cx="4644570" cy="584775"/>
          </a:xfrm>
          <a:prstGeom prst="rect">
            <a:avLst/>
          </a:prstGeom>
        </p:spPr>
        <p:txBody>
          <a:bodyPr wrap="square">
            <a:spAutoFit/>
          </a:bodyPr>
          <a:lstStyle/>
          <a:p>
            <a:pPr fontAlgn="auto">
              <a:spcBef>
                <a:spcPts val="0"/>
              </a:spcBef>
              <a:spcAft>
                <a:spcPts val="0"/>
              </a:spcAft>
              <a:defRPr/>
            </a:pPr>
            <a:r>
              <a:rPr lang="en-US" altLang="zh-CN" sz="3200" b="1" spc="300" dirty="0" smtClean="0">
                <a:solidFill>
                  <a:srgbClr val="333333"/>
                </a:solidFill>
                <a:latin typeface="微软雅黑" panose="020B0503020204020204" pitchFamily="34" charset="-122"/>
                <a:ea typeface="微软雅黑" panose="020B0503020204020204" pitchFamily="34" charset="-122"/>
                <a:cs typeface="+mn-ea"/>
                <a:sym typeface="+mn-lt"/>
              </a:rPr>
              <a:t>MVC</a:t>
            </a:r>
            <a:r>
              <a:rPr lang="zh-CN" altLang="en-US" sz="3200" b="1" spc="300" dirty="0" smtClean="0">
                <a:solidFill>
                  <a:srgbClr val="333333"/>
                </a:solidFill>
                <a:latin typeface="微软雅黑" panose="020B0503020204020204" pitchFamily="34" charset="-122"/>
                <a:ea typeface="微软雅黑" panose="020B0503020204020204" pitchFamily="34" charset="-122"/>
                <a:cs typeface="+mn-ea"/>
                <a:sym typeface="+mn-lt"/>
              </a:rPr>
              <a:t>框架简介</a:t>
            </a:r>
            <a:endParaRPr lang="zh-CN" altLang="en-US" sz="3200" b="1" spc="300" dirty="0">
              <a:solidFill>
                <a:srgbClr val="333333"/>
              </a:solidFill>
              <a:latin typeface="微软雅黑" panose="020B0503020204020204" pitchFamily="34" charset="-122"/>
              <a:ea typeface="微软雅黑" panose="020B0503020204020204" pitchFamily="34" charset="-122"/>
              <a:cs typeface="+mn-ea"/>
              <a:sym typeface="+mn-lt"/>
            </a:endParaRPr>
          </a:p>
        </p:txBody>
      </p:sp>
      <p:grpSp>
        <p:nvGrpSpPr>
          <p:cNvPr id="2" name="组合 1">
            <a:extLst>
              <a:ext uri="{FF2B5EF4-FFF2-40B4-BE49-F238E27FC236}">
                <a16:creationId xmlns="" xmlns:a16="http://schemas.microsoft.com/office/drawing/2014/main" id="{BBD0A024-ECDA-4E63-9FF3-CD6B44745F61}"/>
              </a:ext>
            </a:extLst>
          </p:cNvPr>
          <p:cNvGrpSpPr/>
          <p:nvPr/>
        </p:nvGrpSpPr>
        <p:grpSpPr>
          <a:xfrm>
            <a:off x="827088" y="11113"/>
            <a:ext cx="3898900" cy="5143501"/>
            <a:chOff x="827088" y="11113"/>
            <a:chExt cx="3898900" cy="5143501"/>
          </a:xfrm>
        </p:grpSpPr>
        <p:sp>
          <p:nvSpPr>
            <p:cNvPr id="13" name="AutoShape 50">
              <a:extLst>
                <a:ext uri="{FF2B5EF4-FFF2-40B4-BE49-F238E27FC236}">
                  <a16:creationId xmlns="" xmlns:a16="http://schemas.microsoft.com/office/drawing/2014/main" id="{D1D2C51A-EFE7-4808-AFF5-C4AA80D1BEA9}"/>
                </a:ext>
              </a:extLst>
            </p:cNvPr>
            <p:cNvSpPr>
              <a:spLocks noChangeAspect="1" noChangeArrowheads="1" noTextEdit="1"/>
            </p:cNvSpPr>
            <p:nvPr/>
          </p:nvSpPr>
          <p:spPr bwMode="auto">
            <a:xfrm>
              <a:off x="827088" y="11113"/>
              <a:ext cx="38989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52">
              <a:extLst>
                <a:ext uri="{FF2B5EF4-FFF2-40B4-BE49-F238E27FC236}">
                  <a16:creationId xmlns="" xmlns:a16="http://schemas.microsoft.com/office/drawing/2014/main" id="{E341BE16-AB7C-4182-AB0B-DF5D3C27AAC4}"/>
                </a:ext>
              </a:extLst>
            </p:cNvPr>
            <p:cNvSpPr>
              <a:spLocks/>
            </p:cNvSpPr>
            <p:nvPr/>
          </p:nvSpPr>
          <p:spPr bwMode="auto">
            <a:xfrm>
              <a:off x="1055688" y="1230313"/>
              <a:ext cx="1646238" cy="1646238"/>
            </a:xfrm>
            <a:custGeom>
              <a:avLst/>
              <a:gdLst>
                <a:gd name="T0" fmla="*/ 1037 w 1037"/>
                <a:gd name="T1" fmla="*/ 519 h 1037"/>
                <a:gd name="T2" fmla="*/ 518 w 1037"/>
                <a:gd name="T3" fmla="*/ 1037 h 1037"/>
                <a:gd name="T4" fmla="*/ 0 w 1037"/>
                <a:gd name="T5" fmla="*/ 519 h 1037"/>
                <a:gd name="T6" fmla="*/ 518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8" y="1037"/>
                  </a:lnTo>
                  <a:lnTo>
                    <a:pt x="0" y="519"/>
                  </a:lnTo>
                  <a:lnTo>
                    <a:pt x="518" y="0"/>
                  </a:lnTo>
                  <a:lnTo>
                    <a:pt x="1037" y="519"/>
                  </a:lnTo>
                  <a:close/>
                </a:path>
              </a:pathLst>
            </a:custGeom>
            <a:solidFill>
              <a:srgbClr val="0064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53">
              <a:extLst>
                <a:ext uri="{FF2B5EF4-FFF2-40B4-BE49-F238E27FC236}">
                  <a16:creationId xmlns="" xmlns:a16="http://schemas.microsoft.com/office/drawing/2014/main" id="{D85C50D4-8AC6-4359-A769-85F840513799}"/>
                </a:ext>
              </a:extLst>
            </p:cNvPr>
            <p:cNvSpPr>
              <a:spLocks/>
            </p:cNvSpPr>
            <p:nvPr/>
          </p:nvSpPr>
          <p:spPr bwMode="auto">
            <a:xfrm>
              <a:off x="1055688" y="1230313"/>
              <a:ext cx="1646238" cy="1646238"/>
            </a:xfrm>
            <a:custGeom>
              <a:avLst/>
              <a:gdLst>
                <a:gd name="T0" fmla="*/ 1037 w 1037"/>
                <a:gd name="T1" fmla="*/ 519 h 1037"/>
                <a:gd name="T2" fmla="*/ 518 w 1037"/>
                <a:gd name="T3" fmla="*/ 1037 h 1037"/>
                <a:gd name="T4" fmla="*/ 0 w 1037"/>
                <a:gd name="T5" fmla="*/ 519 h 1037"/>
                <a:gd name="T6" fmla="*/ 518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8" y="1037"/>
                  </a:lnTo>
                  <a:lnTo>
                    <a:pt x="0" y="519"/>
                  </a:lnTo>
                  <a:lnTo>
                    <a:pt x="518" y="0"/>
                  </a:lnTo>
                  <a:lnTo>
                    <a:pt x="1037" y="51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54">
              <a:extLst>
                <a:ext uri="{FF2B5EF4-FFF2-40B4-BE49-F238E27FC236}">
                  <a16:creationId xmlns="" xmlns:a16="http://schemas.microsoft.com/office/drawing/2014/main" id="{610CB3EA-0601-4BF4-AD51-8C3884051E17}"/>
                </a:ext>
              </a:extLst>
            </p:cNvPr>
            <p:cNvSpPr>
              <a:spLocks/>
            </p:cNvSpPr>
            <p:nvPr/>
          </p:nvSpPr>
          <p:spPr bwMode="auto">
            <a:xfrm>
              <a:off x="1878013" y="406401"/>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55">
              <a:extLst>
                <a:ext uri="{FF2B5EF4-FFF2-40B4-BE49-F238E27FC236}">
                  <a16:creationId xmlns="" xmlns:a16="http://schemas.microsoft.com/office/drawing/2014/main" id="{C3602B68-3184-46D5-B898-AAB4504111C4}"/>
                </a:ext>
              </a:extLst>
            </p:cNvPr>
            <p:cNvSpPr>
              <a:spLocks/>
            </p:cNvSpPr>
            <p:nvPr/>
          </p:nvSpPr>
          <p:spPr bwMode="auto">
            <a:xfrm>
              <a:off x="1878013" y="406401"/>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56">
              <a:extLst>
                <a:ext uri="{FF2B5EF4-FFF2-40B4-BE49-F238E27FC236}">
                  <a16:creationId xmlns="" xmlns:a16="http://schemas.microsoft.com/office/drawing/2014/main" id="{060B66AD-AEC0-4BDD-BC7A-9C44F0265F8C}"/>
                </a:ext>
              </a:extLst>
            </p:cNvPr>
            <p:cNvSpPr>
              <a:spLocks/>
            </p:cNvSpPr>
            <p:nvPr/>
          </p:nvSpPr>
          <p:spPr bwMode="auto">
            <a:xfrm>
              <a:off x="923926" y="476251"/>
              <a:ext cx="962025" cy="962025"/>
            </a:xfrm>
            <a:custGeom>
              <a:avLst/>
              <a:gdLst>
                <a:gd name="T0" fmla="*/ 606 w 606"/>
                <a:gd name="T1" fmla="*/ 303 h 606"/>
                <a:gd name="T2" fmla="*/ 303 w 606"/>
                <a:gd name="T3" fmla="*/ 606 h 606"/>
                <a:gd name="T4" fmla="*/ 0 w 606"/>
                <a:gd name="T5" fmla="*/ 303 h 606"/>
                <a:gd name="T6" fmla="*/ 303 w 606"/>
                <a:gd name="T7" fmla="*/ 0 h 606"/>
                <a:gd name="T8" fmla="*/ 606 w 606"/>
                <a:gd name="T9" fmla="*/ 303 h 606"/>
              </a:gdLst>
              <a:ahLst/>
              <a:cxnLst>
                <a:cxn ang="0">
                  <a:pos x="T0" y="T1"/>
                </a:cxn>
                <a:cxn ang="0">
                  <a:pos x="T2" y="T3"/>
                </a:cxn>
                <a:cxn ang="0">
                  <a:pos x="T4" y="T5"/>
                </a:cxn>
                <a:cxn ang="0">
                  <a:pos x="T6" y="T7"/>
                </a:cxn>
                <a:cxn ang="0">
                  <a:pos x="T8" y="T9"/>
                </a:cxn>
              </a:cxnLst>
              <a:rect l="0" t="0" r="r" b="b"/>
              <a:pathLst>
                <a:path w="606" h="606">
                  <a:moveTo>
                    <a:pt x="606" y="303"/>
                  </a:moveTo>
                  <a:lnTo>
                    <a:pt x="303" y="606"/>
                  </a:lnTo>
                  <a:lnTo>
                    <a:pt x="0" y="303"/>
                  </a:lnTo>
                  <a:lnTo>
                    <a:pt x="303" y="0"/>
                  </a:lnTo>
                  <a:lnTo>
                    <a:pt x="606" y="303"/>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57">
              <a:extLst>
                <a:ext uri="{FF2B5EF4-FFF2-40B4-BE49-F238E27FC236}">
                  <a16:creationId xmlns="" xmlns:a16="http://schemas.microsoft.com/office/drawing/2014/main" id="{66448DAC-2D0F-46C7-BB2E-5D93FA2A7C14}"/>
                </a:ext>
              </a:extLst>
            </p:cNvPr>
            <p:cNvSpPr>
              <a:spLocks/>
            </p:cNvSpPr>
            <p:nvPr/>
          </p:nvSpPr>
          <p:spPr bwMode="auto">
            <a:xfrm>
              <a:off x="923926" y="476251"/>
              <a:ext cx="962025" cy="962025"/>
            </a:xfrm>
            <a:custGeom>
              <a:avLst/>
              <a:gdLst>
                <a:gd name="T0" fmla="*/ 606 w 606"/>
                <a:gd name="T1" fmla="*/ 303 h 606"/>
                <a:gd name="T2" fmla="*/ 303 w 606"/>
                <a:gd name="T3" fmla="*/ 606 h 606"/>
                <a:gd name="T4" fmla="*/ 0 w 606"/>
                <a:gd name="T5" fmla="*/ 303 h 606"/>
                <a:gd name="T6" fmla="*/ 303 w 606"/>
                <a:gd name="T7" fmla="*/ 0 h 606"/>
                <a:gd name="T8" fmla="*/ 606 w 606"/>
                <a:gd name="T9" fmla="*/ 303 h 606"/>
              </a:gdLst>
              <a:ahLst/>
              <a:cxnLst>
                <a:cxn ang="0">
                  <a:pos x="T0" y="T1"/>
                </a:cxn>
                <a:cxn ang="0">
                  <a:pos x="T2" y="T3"/>
                </a:cxn>
                <a:cxn ang="0">
                  <a:pos x="T4" y="T5"/>
                </a:cxn>
                <a:cxn ang="0">
                  <a:pos x="T6" y="T7"/>
                </a:cxn>
                <a:cxn ang="0">
                  <a:pos x="T8" y="T9"/>
                </a:cxn>
              </a:cxnLst>
              <a:rect l="0" t="0" r="r" b="b"/>
              <a:pathLst>
                <a:path w="606" h="606">
                  <a:moveTo>
                    <a:pt x="606" y="303"/>
                  </a:moveTo>
                  <a:lnTo>
                    <a:pt x="303" y="606"/>
                  </a:lnTo>
                  <a:lnTo>
                    <a:pt x="0" y="303"/>
                  </a:lnTo>
                  <a:lnTo>
                    <a:pt x="303" y="0"/>
                  </a:lnTo>
                  <a:lnTo>
                    <a:pt x="606" y="30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58">
              <a:extLst>
                <a:ext uri="{FF2B5EF4-FFF2-40B4-BE49-F238E27FC236}">
                  <a16:creationId xmlns="" xmlns:a16="http://schemas.microsoft.com/office/drawing/2014/main" id="{E4F36E64-BDDB-4B71-9AA9-21CCDBB466F5}"/>
                </a:ext>
              </a:extLst>
            </p:cNvPr>
            <p:cNvSpPr>
              <a:spLocks/>
            </p:cNvSpPr>
            <p:nvPr/>
          </p:nvSpPr>
          <p:spPr bwMode="auto">
            <a:xfrm>
              <a:off x="1878013" y="2054226"/>
              <a:ext cx="1646238" cy="1644650"/>
            </a:xfrm>
            <a:custGeom>
              <a:avLst/>
              <a:gdLst>
                <a:gd name="T0" fmla="*/ 1037 w 1037"/>
                <a:gd name="T1" fmla="*/ 518 h 1036"/>
                <a:gd name="T2" fmla="*/ 519 w 1037"/>
                <a:gd name="T3" fmla="*/ 1036 h 1036"/>
                <a:gd name="T4" fmla="*/ 0 w 1037"/>
                <a:gd name="T5" fmla="*/ 518 h 1036"/>
                <a:gd name="T6" fmla="*/ 519 w 1037"/>
                <a:gd name="T7" fmla="*/ 0 h 1036"/>
                <a:gd name="T8" fmla="*/ 1037 w 1037"/>
                <a:gd name="T9" fmla="*/ 518 h 1036"/>
              </a:gdLst>
              <a:ahLst/>
              <a:cxnLst>
                <a:cxn ang="0">
                  <a:pos x="T0" y="T1"/>
                </a:cxn>
                <a:cxn ang="0">
                  <a:pos x="T2" y="T3"/>
                </a:cxn>
                <a:cxn ang="0">
                  <a:pos x="T4" y="T5"/>
                </a:cxn>
                <a:cxn ang="0">
                  <a:pos x="T6" y="T7"/>
                </a:cxn>
                <a:cxn ang="0">
                  <a:pos x="T8" y="T9"/>
                </a:cxn>
              </a:cxnLst>
              <a:rect l="0" t="0" r="r" b="b"/>
              <a:pathLst>
                <a:path w="1037" h="1036">
                  <a:moveTo>
                    <a:pt x="1037" y="518"/>
                  </a:moveTo>
                  <a:lnTo>
                    <a:pt x="519" y="1036"/>
                  </a:lnTo>
                  <a:lnTo>
                    <a:pt x="0" y="518"/>
                  </a:lnTo>
                  <a:lnTo>
                    <a:pt x="519" y="0"/>
                  </a:lnTo>
                  <a:lnTo>
                    <a:pt x="1037" y="518"/>
                  </a:lnTo>
                  <a:close/>
                </a:path>
              </a:pathLst>
            </a:custGeom>
            <a:solidFill>
              <a:srgbClr val="0095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59">
              <a:extLst>
                <a:ext uri="{FF2B5EF4-FFF2-40B4-BE49-F238E27FC236}">
                  <a16:creationId xmlns="" xmlns:a16="http://schemas.microsoft.com/office/drawing/2014/main" id="{90FA5334-F2F1-428B-8F4F-A36CE4E9B1BA}"/>
                </a:ext>
              </a:extLst>
            </p:cNvPr>
            <p:cNvSpPr>
              <a:spLocks/>
            </p:cNvSpPr>
            <p:nvPr/>
          </p:nvSpPr>
          <p:spPr bwMode="auto">
            <a:xfrm>
              <a:off x="1878013" y="2054226"/>
              <a:ext cx="1646238" cy="1644650"/>
            </a:xfrm>
            <a:custGeom>
              <a:avLst/>
              <a:gdLst>
                <a:gd name="T0" fmla="*/ 1037 w 1037"/>
                <a:gd name="T1" fmla="*/ 518 h 1036"/>
                <a:gd name="T2" fmla="*/ 519 w 1037"/>
                <a:gd name="T3" fmla="*/ 1036 h 1036"/>
                <a:gd name="T4" fmla="*/ 0 w 1037"/>
                <a:gd name="T5" fmla="*/ 518 h 1036"/>
                <a:gd name="T6" fmla="*/ 519 w 1037"/>
                <a:gd name="T7" fmla="*/ 0 h 1036"/>
                <a:gd name="T8" fmla="*/ 1037 w 1037"/>
                <a:gd name="T9" fmla="*/ 518 h 1036"/>
              </a:gdLst>
              <a:ahLst/>
              <a:cxnLst>
                <a:cxn ang="0">
                  <a:pos x="T0" y="T1"/>
                </a:cxn>
                <a:cxn ang="0">
                  <a:pos x="T2" y="T3"/>
                </a:cxn>
                <a:cxn ang="0">
                  <a:pos x="T4" y="T5"/>
                </a:cxn>
                <a:cxn ang="0">
                  <a:pos x="T6" y="T7"/>
                </a:cxn>
                <a:cxn ang="0">
                  <a:pos x="T8" y="T9"/>
                </a:cxn>
              </a:cxnLst>
              <a:rect l="0" t="0" r="r" b="b"/>
              <a:pathLst>
                <a:path w="1037" h="1036">
                  <a:moveTo>
                    <a:pt x="1037" y="518"/>
                  </a:moveTo>
                  <a:lnTo>
                    <a:pt x="519" y="1036"/>
                  </a:lnTo>
                  <a:lnTo>
                    <a:pt x="0" y="518"/>
                  </a:lnTo>
                  <a:lnTo>
                    <a:pt x="519" y="0"/>
                  </a:lnTo>
                  <a:lnTo>
                    <a:pt x="1037" y="51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60">
              <a:extLst>
                <a:ext uri="{FF2B5EF4-FFF2-40B4-BE49-F238E27FC236}">
                  <a16:creationId xmlns="" xmlns:a16="http://schemas.microsoft.com/office/drawing/2014/main" id="{7B3E9E25-4055-4DA4-A0D8-406FF7736B9B}"/>
                </a:ext>
              </a:extLst>
            </p:cNvPr>
            <p:cNvSpPr>
              <a:spLocks/>
            </p:cNvSpPr>
            <p:nvPr/>
          </p:nvSpPr>
          <p:spPr bwMode="auto">
            <a:xfrm>
              <a:off x="2011363" y="3421063"/>
              <a:ext cx="646113" cy="646113"/>
            </a:xfrm>
            <a:custGeom>
              <a:avLst/>
              <a:gdLst>
                <a:gd name="T0" fmla="*/ 407 w 407"/>
                <a:gd name="T1" fmla="*/ 203 h 407"/>
                <a:gd name="T2" fmla="*/ 203 w 407"/>
                <a:gd name="T3" fmla="*/ 407 h 407"/>
                <a:gd name="T4" fmla="*/ 0 w 407"/>
                <a:gd name="T5" fmla="*/ 203 h 407"/>
                <a:gd name="T6" fmla="*/ 203 w 407"/>
                <a:gd name="T7" fmla="*/ 0 h 407"/>
                <a:gd name="T8" fmla="*/ 407 w 407"/>
                <a:gd name="T9" fmla="*/ 203 h 407"/>
              </a:gdLst>
              <a:ahLst/>
              <a:cxnLst>
                <a:cxn ang="0">
                  <a:pos x="T0" y="T1"/>
                </a:cxn>
                <a:cxn ang="0">
                  <a:pos x="T2" y="T3"/>
                </a:cxn>
                <a:cxn ang="0">
                  <a:pos x="T4" y="T5"/>
                </a:cxn>
                <a:cxn ang="0">
                  <a:pos x="T6" y="T7"/>
                </a:cxn>
                <a:cxn ang="0">
                  <a:pos x="T8" y="T9"/>
                </a:cxn>
              </a:cxnLst>
              <a:rect l="0" t="0" r="r" b="b"/>
              <a:pathLst>
                <a:path w="407" h="407">
                  <a:moveTo>
                    <a:pt x="407" y="203"/>
                  </a:moveTo>
                  <a:lnTo>
                    <a:pt x="203" y="407"/>
                  </a:lnTo>
                  <a:lnTo>
                    <a:pt x="0" y="203"/>
                  </a:lnTo>
                  <a:lnTo>
                    <a:pt x="203" y="0"/>
                  </a:lnTo>
                  <a:lnTo>
                    <a:pt x="407" y="203"/>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61">
              <a:extLst>
                <a:ext uri="{FF2B5EF4-FFF2-40B4-BE49-F238E27FC236}">
                  <a16:creationId xmlns="" xmlns:a16="http://schemas.microsoft.com/office/drawing/2014/main" id="{92027263-FACD-429B-A5C9-590ECDCF265A}"/>
                </a:ext>
              </a:extLst>
            </p:cNvPr>
            <p:cNvSpPr>
              <a:spLocks noEditPoints="1"/>
            </p:cNvSpPr>
            <p:nvPr/>
          </p:nvSpPr>
          <p:spPr bwMode="auto">
            <a:xfrm>
              <a:off x="2884488" y="11113"/>
              <a:ext cx="1839913" cy="3322638"/>
            </a:xfrm>
            <a:custGeom>
              <a:avLst/>
              <a:gdLst>
                <a:gd name="T0" fmla="*/ 4 w 1159"/>
                <a:gd name="T1" fmla="*/ 1166 h 2093"/>
                <a:gd name="T2" fmla="*/ 0 w 1159"/>
                <a:gd name="T3" fmla="*/ 1171 h 2093"/>
                <a:gd name="T4" fmla="*/ 921 w 1159"/>
                <a:gd name="T5" fmla="*/ 2093 h 2093"/>
                <a:gd name="T6" fmla="*/ 1159 w 1159"/>
                <a:gd name="T7" fmla="*/ 1855 h 2093"/>
                <a:gd name="T8" fmla="*/ 1159 w 1159"/>
                <a:gd name="T9" fmla="*/ 1846 h 2093"/>
                <a:gd name="T10" fmla="*/ 921 w 1159"/>
                <a:gd name="T11" fmla="*/ 2084 h 2093"/>
                <a:gd name="T12" fmla="*/ 4 w 1159"/>
                <a:gd name="T13" fmla="*/ 1166 h 2093"/>
                <a:gd name="T14" fmla="*/ 478 w 1159"/>
                <a:gd name="T15" fmla="*/ 0 h 2093"/>
                <a:gd name="T16" fmla="*/ 469 w 1159"/>
                <a:gd name="T17" fmla="*/ 0 h 2093"/>
                <a:gd name="T18" fmla="*/ 52 w 1159"/>
                <a:gd name="T19" fmla="*/ 417 h 2093"/>
                <a:gd name="T20" fmla="*/ 56 w 1159"/>
                <a:gd name="T21" fmla="*/ 421 h 2093"/>
                <a:gd name="T22" fmla="*/ 478 w 1159"/>
                <a:gd name="T23" fmla="*/ 0 h 20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59" h="2093">
                  <a:moveTo>
                    <a:pt x="4" y="1166"/>
                  </a:moveTo>
                  <a:lnTo>
                    <a:pt x="0" y="1171"/>
                  </a:lnTo>
                  <a:lnTo>
                    <a:pt x="921" y="2093"/>
                  </a:lnTo>
                  <a:lnTo>
                    <a:pt x="1159" y="1855"/>
                  </a:lnTo>
                  <a:lnTo>
                    <a:pt x="1159" y="1846"/>
                  </a:lnTo>
                  <a:lnTo>
                    <a:pt x="921" y="2084"/>
                  </a:lnTo>
                  <a:lnTo>
                    <a:pt x="4" y="1166"/>
                  </a:lnTo>
                  <a:close/>
                  <a:moveTo>
                    <a:pt x="478" y="0"/>
                  </a:moveTo>
                  <a:lnTo>
                    <a:pt x="469" y="0"/>
                  </a:lnTo>
                  <a:lnTo>
                    <a:pt x="52" y="417"/>
                  </a:lnTo>
                  <a:lnTo>
                    <a:pt x="56" y="421"/>
                  </a:lnTo>
                  <a:lnTo>
                    <a:pt x="478" y="0"/>
                  </a:lnTo>
                  <a:close/>
                </a:path>
              </a:pathLst>
            </a:custGeom>
            <a:solidFill>
              <a:srgbClr val="99DD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62">
              <a:extLst>
                <a:ext uri="{FF2B5EF4-FFF2-40B4-BE49-F238E27FC236}">
                  <a16:creationId xmlns="" xmlns:a16="http://schemas.microsoft.com/office/drawing/2014/main" id="{36B41FBD-358E-4A88-9D72-B1D006C24463}"/>
                </a:ext>
              </a:extLst>
            </p:cNvPr>
            <p:cNvSpPr>
              <a:spLocks noEditPoints="1"/>
            </p:cNvSpPr>
            <p:nvPr/>
          </p:nvSpPr>
          <p:spPr bwMode="auto">
            <a:xfrm>
              <a:off x="2884488" y="11113"/>
              <a:ext cx="1839913" cy="3322638"/>
            </a:xfrm>
            <a:custGeom>
              <a:avLst/>
              <a:gdLst>
                <a:gd name="T0" fmla="*/ 4 w 1159"/>
                <a:gd name="T1" fmla="*/ 1166 h 2093"/>
                <a:gd name="T2" fmla="*/ 0 w 1159"/>
                <a:gd name="T3" fmla="*/ 1171 h 2093"/>
                <a:gd name="T4" fmla="*/ 921 w 1159"/>
                <a:gd name="T5" fmla="*/ 2093 h 2093"/>
                <a:gd name="T6" fmla="*/ 1159 w 1159"/>
                <a:gd name="T7" fmla="*/ 1855 h 2093"/>
                <a:gd name="T8" fmla="*/ 1159 w 1159"/>
                <a:gd name="T9" fmla="*/ 1846 h 2093"/>
                <a:gd name="T10" fmla="*/ 921 w 1159"/>
                <a:gd name="T11" fmla="*/ 2084 h 2093"/>
                <a:gd name="T12" fmla="*/ 4 w 1159"/>
                <a:gd name="T13" fmla="*/ 1166 h 2093"/>
                <a:gd name="T14" fmla="*/ 478 w 1159"/>
                <a:gd name="T15" fmla="*/ 0 h 2093"/>
                <a:gd name="T16" fmla="*/ 469 w 1159"/>
                <a:gd name="T17" fmla="*/ 0 h 2093"/>
                <a:gd name="T18" fmla="*/ 52 w 1159"/>
                <a:gd name="T19" fmla="*/ 417 h 2093"/>
                <a:gd name="T20" fmla="*/ 56 w 1159"/>
                <a:gd name="T21" fmla="*/ 421 h 2093"/>
                <a:gd name="T22" fmla="*/ 478 w 1159"/>
                <a:gd name="T23" fmla="*/ 0 h 20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59" h="2093">
                  <a:moveTo>
                    <a:pt x="4" y="1166"/>
                  </a:moveTo>
                  <a:lnTo>
                    <a:pt x="0" y="1171"/>
                  </a:lnTo>
                  <a:lnTo>
                    <a:pt x="921" y="2093"/>
                  </a:lnTo>
                  <a:lnTo>
                    <a:pt x="1159" y="1855"/>
                  </a:lnTo>
                  <a:lnTo>
                    <a:pt x="1159" y="1846"/>
                  </a:lnTo>
                  <a:lnTo>
                    <a:pt x="921" y="2084"/>
                  </a:lnTo>
                  <a:lnTo>
                    <a:pt x="4" y="1166"/>
                  </a:lnTo>
                  <a:moveTo>
                    <a:pt x="478" y="0"/>
                  </a:moveTo>
                  <a:lnTo>
                    <a:pt x="469" y="0"/>
                  </a:lnTo>
                  <a:lnTo>
                    <a:pt x="52" y="417"/>
                  </a:lnTo>
                  <a:lnTo>
                    <a:pt x="56" y="421"/>
                  </a:lnTo>
                  <a:lnTo>
                    <a:pt x="47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63">
              <a:extLst>
                <a:ext uri="{FF2B5EF4-FFF2-40B4-BE49-F238E27FC236}">
                  <a16:creationId xmlns="" xmlns:a16="http://schemas.microsoft.com/office/drawing/2014/main" id="{3B89414C-1847-478E-9BDD-12963D5FAA45}"/>
                </a:ext>
              </a:extLst>
            </p:cNvPr>
            <p:cNvSpPr>
              <a:spLocks/>
            </p:cNvSpPr>
            <p:nvPr/>
          </p:nvSpPr>
          <p:spPr bwMode="auto">
            <a:xfrm>
              <a:off x="2327276" y="673101"/>
              <a:ext cx="646113" cy="1196975"/>
            </a:xfrm>
            <a:custGeom>
              <a:avLst/>
              <a:gdLst>
                <a:gd name="T0" fmla="*/ 403 w 407"/>
                <a:gd name="T1" fmla="*/ 0 h 754"/>
                <a:gd name="T2" fmla="*/ 2 w 407"/>
                <a:gd name="T3" fmla="*/ 401 h 754"/>
                <a:gd name="T4" fmla="*/ 0 w 407"/>
                <a:gd name="T5" fmla="*/ 403 h 754"/>
                <a:gd name="T6" fmla="*/ 351 w 407"/>
                <a:gd name="T7" fmla="*/ 754 h 754"/>
                <a:gd name="T8" fmla="*/ 355 w 407"/>
                <a:gd name="T9" fmla="*/ 749 h 754"/>
                <a:gd name="T10" fmla="*/ 9 w 407"/>
                <a:gd name="T11" fmla="*/ 403 h 754"/>
                <a:gd name="T12" fmla="*/ 407 w 407"/>
                <a:gd name="T13" fmla="*/ 4 h 754"/>
                <a:gd name="T14" fmla="*/ 403 w 407"/>
                <a:gd name="T15" fmla="*/ 0 h 7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7" h="754">
                  <a:moveTo>
                    <a:pt x="403" y="0"/>
                  </a:moveTo>
                  <a:lnTo>
                    <a:pt x="2" y="401"/>
                  </a:lnTo>
                  <a:lnTo>
                    <a:pt x="0" y="403"/>
                  </a:lnTo>
                  <a:lnTo>
                    <a:pt x="351" y="754"/>
                  </a:lnTo>
                  <a:lnTo>
                    <a:pt x="355" y="749"/>
                  </a:lnTo>
                  <a:lnTo>
                    <a:pt x="9" y="403"/>
                  </a:lnTo>
                  <a:lnTo>
                    <a:pt x="407" y="4"/>
                  </a:lnTo>
                  <a:lnTo>
                    <a:pt x="403" y="0"/>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64">
              <a:extLst>
                <a:ext uri="{FF2B5EF4-FFF2-40B4-BE49-F238E27FC236}">
                  <a16:creationId xmlns="" xmlns:a16="http://schemas.microsoft.com/office/drawing/2014/main" id="{A88D966D-1322-46E5-9613-603621DD5EF6}"/>
                </a:ext>
              </a:extLst>
            </p:cNvPr>
            <p:cNvSpPr>
              <a:spLocks/>
            </p:cNvSpPr>
            <p:nvPr/>
          </p:nvSpPr>
          <p:spPr bwMode="auto">
            <a:xfrm>
              <a:off x="2327276" y="673101"/>
              <a:ext cx="646113" cy="1196975"/>
            </a:xfrm>
            <a:custGeom>
              <a:avLst/>
              <a:gdLst>
                <a:gd name="T0" fmla="*/ 403 w 407"/>
                <a:gd name="T1" fmla="*/ 0 h 754"/>
                <a:gd name="T2" fmla="*/ 2 w 407"/>
                <a:gd name="T3" fmla="*/ 401 h 754"/>
                <a:gd name="T4" fmla="*/ 0 w 407"/>
                <a:gd name="T5" fmla="*/ 403 h 754"/>
                <a:gd name="T6" fmla="*/ 351 w 407"/>
                <a:gd name="T7" fmla="*/ 754 h 754"/>
                <a:gd name="T8" fmla="*/ 355 w 407"/>
                <a:gd name="T9" fmla="*/ 749 h 754"/>
                <a:gd name="T10" fmla="*/ 9 w 407"/>
                <a:gd name="T11" fmla="*/ 403 h 754"/>
                <a:gd name="T12" fmla="*/ 407 w 407"/>
                <a:gd name="T13" fmla="*/ 4 h 754"/>
                <a:gd name="T14" fmla="*/ 403 w 407"/>
                <a:gd name="T15" fmla="*/ 0 h 7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7" h="754">
                  <a:moveTo>
                    <a:pt x="403" y="0"/>
                  </a:moveTo>
                  <a:lnTo>
                    <a:pt x="2" y="401"/>
                  </a:lnTo>
                  <a:lnTo>
                    <a:pt x="0" y="403"/>
                  </a:lnTo>
                  <a:lnTo>
                    <a:pt x="351" y="754"/>
                  </a:lnTo>
                  <a:lnTo>
                    <a:pt x="355" y="749"/>
                  </a:lnTo>
                  <a:lnTo>
                    <a:pt x="9" y="403"/>
                  </a:lnTo>
                  <a:lnTo>
                    <a:pt x="407" y="4"/>
                  </a:lnTo>
                  <a:lnTo>
                    <a:pt x="40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65">
              <a:extLst>
                <a:ext uri="{FF2B5EF4-FFF2-40B4-BE49-F238E27FC236}">
                  <a16:creationId xmlns="" xmlns:a16="http://schemas.microsoft.com/office/drawing/2014/main" id="{528EBF43-20E3-4498-A96B-8F920F0C5D5C}"/>
                </a:ext>
              </a:extLst>
            </p:cNvPr>
            <p:cNvSpPr>
              <a:spLocks noEditPoints="1"/>
            </p:cNvSpPr>
            <p:nvPr/>
          </p:nvSpPr>
          <p:spPr bwMode="auto">
            <a:xfrm>
              <a:off x="827088" y="371476"/>
              <a:ext cx="2776538" cy="4783138"/>
            </a:xfrm>
            <a:custGeom>
              <a:avLst/>
              <a:gdLst>
                <a:gd name="T0" fmla="*/ 1638 w 1749"/>
                <a:gd name="T1" fmla="*/ 1639 h 3013"/>
                <a:gd name="T2" fmla="*/ 1634 w 1749"/>
                <a:gd name="T3" fmla="*/ 1643 h 3013"/>
                <a:gd name="T4" fmla="*/ 1740 w 1749"/>
                <a:gd name="T5" fmla="*/ 1749 h 3013"/>
                <a:gd name="T6" fmla="*/ 477 w 1749"/>
                <a:gd name="T7" fmla="*/ 3013 h 3013"/>
                <a:gd name="T8" fmla="*/ 486 w 1749"/>
                <a:gd name="T9" fmla="*/ 3013 h 3013"/>
                <a:gd name="T10" fmla="*/ 1749 w 1749"/>
                <a:gd name="T11" fmla="*/ 1749 h 3013"/>
                <a:gd name="T12" fmla="*/ 1638 w 1749"/>
                <a:gd name="T13" fmla="*/ 1639 h 3013"/>
                <a:gd name="T14" fmla="*/ 518 w 1749"/>
                <a:gd name="T15" fmla="*/ 518 h 3013"/>
                <a:gd name="T16" fmla="*/ 513 w 1749"/>
                <a:gd name="T17" fmla="*/ 523 h 3013"/>
                <a:gd name="T18" fmla="*/ 597 w 1749"/>
                <a:gd name="T19" fmla="*/ 606 h 3013"/>
                <a:gd name="T20" fmla="*/ 602 w 1749"/>
                <a:gd name="T21" fmla="*/ 602 h 3013"/>
                <a:gd name="T22" fmla="*/ 518 w 1749"/>
                <a:gd name="T23" fmla="*/ 518 h 3013"/>
                <a:gd name="T24" fmla="*/ 0 w 1749"/>
                <a:gd name="T25" fmla="*/ 0 h 3013"/>
                <a:gd name="T26" fmla="*/ 0 w 1749"/>
                <a:gd name="T27" fmla="*/ 0 h 3013"/>
                <a:gd name="T28" fmla="*/ 0 w 1749"/>
                <a:gd name="T29" fmla="*/ 9 h 3013"/>
                <a:gd name="T30" fmla="*/ 0 w 1749"/>
                <a:gd name="T31" fmla="*/ 9 h 3013"/>
                <a:gd name="T32" fmla="*/ 211 w 1749"/>
                <a:gd name="T33" fmla="*/ 219 h 3013"/>
                <a:gd name="T34" fmla="*/ 215 w 1749"/>
                <a:gd name="T35" fmla="*/ 215 h 3013"/>
                <a:gd name="T36" fmla="*/ 3 w 1749"/>
                <a:gd name="T37" fmla="*/ 2 h 3013"/>
                <a:gd name="T38" fmla="*/ 0 w 1749"/>
                <a:gd name="T39" fmla="*/ 0 h 30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49" h="3013">
                  <a:moveTo>
                    <a:pt x="1638" y="1639"/>
                  </a:moveTo>
                  <a:lnTo>
                    <a:pt x="1634" y="1643"/>
                  </a:lnTo>
                  <a:lnTo>
                    <a:pt x="1740" y="1749"/>
                  </a:lnTo>
                  <a:lnTo>
                    <a:pt x="477" y="3013"/>
                  </a:lnTo>
                  <a:lnTo>
                    <a:pt x="486" y="3013"/>
                  </a:lnTo>
                  <a:lnTo>
                    <a:pt x="1749" y="1749"/>
                  </a:lnTo>
                  <a:lnTo>
                    <a:pt x="1638" y="1639"/>
                  </a:lnTo>
                  <a:close/>
                  <a:moveTo>
                    <a:pt x="518" y="518"/>
                  </a:moveTo>
                  <a:lnTo>
                    <a:pt x="513" y="523"/>
                  </a:lnTo>
                  <a:lnTo>
                    <a:pt x="597" y="606"/>
                  </a:lnTo>
                  <a:lnTo>
                    <a:pt x="602" y="602"/>
                  </a:lnTo>
                  <a:lnTo>
                    <a:pt x="518" y="518"/>
                  </a:lnTo>
                  <a:close/>
                  <a:moveTo>
                    <a:pt x="0" y="0"/>
                  </a:moveTo>
                  <a:lnTo>
                    <a:pt x="0" y="0"/>
                  </a:lnTo>
                  <a:lnTo>
                    <a:pt x="0" y="9"/>
                  </a:lnTo>
                  <a:lnTo>
                    <a:pt x="0" y="9"/>
                  </a:lnTo>
                  <a:lnTo>
                    <a:pt x="211" y="219"/>
                  </a:lnTo>
                  <a:lnTo>
                    <a:pt x="215" y="215"/>
                  </a:lnTo>
                  <a:lnTo>
                    <a:pt x="3" y="2"/>
                  </a:lnTo>
                  <a:lnTo>
                    <a:pt x="0" y="0"/>
                  </a:lnTo>
                  <a:close/>
                </a:path>
              </a:pathLst>
            </a:custGeom>
            <a:solidFill>
              <a:srgbClr val="99DD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66">
              <a:extLst>
                <a:ext uri="{FF2B5EF4-FFF2-40B4-BE49-F238E27FC236}">
                  <a16:creationId xmlns="" xmlns:a16="http://schemas.microsoft.com/office/drawing/2014/main" id="{7F1DA623-30FD-44AB-A3AF-2A7796579C59}"/>
                </a:ext>
              </a:extLst>
            </p:cNvPr>
            <p:cNvSpPr>
              <a:spLocks noEditPoints="1"/>
            </p:cNvSpPr>
            <p:nvPr/>
          </p:nvSpPr>
          <p:spPr bwMode="auto">
            <a:xfrm>
              <a:off x="827088" y="371476"/>
              <a:ext cx="2776538" cy="4783138"/>
            </a:xfrm>
            <a:custGeom>
              <a:avLst/>
              <a:gdLst>
                <a:gd name="T0" fmla="*/ 1638 w 1749"/>
                <a:gd name="T1" fmla="*/ 1639 h 3013"/>
                <a:gd name="T2" fmla="*/ 1634 w 1749"/>
                <a:gd name="T3" fmla="*/ 1643 h 3013"/>
                <a:gd name="T4" fmla="*/ 1740 w 1749"/>
                <a:gd name="T5" fmla="*/ 1749 h 3013"/>
                <a:gd name="T6" fmla="*/ 477 w 1749"/>
                <a:gd name="T7" fmla="*/ 3013 h 3013"/>
                <a:gd name="T8" fmla="*/ 486 w 1749"/>
                <a:gd name="T9" fmla="*/ 3013 h 3013"/>
                <a:gd name="T10" fmla="*/ 1749 w 1749"/>
                <a:gd name="T11" fmla="*/ 1749 h 3013"/>
                <a:gd name="T12" fmla="*/ 1638 w 1749"/>
                <a:gd name="T13" fmla="*/ 1639 h 3013"/>
                <a:gd name="T14" fmla="*/ 518 w 1749"/>
                <a:gd name="T15" fmla="*/ 518 h 3013"/>
                <a:gd name="T16" fmla="*/ 513 w 1749"/>
                <a:gd name="T17" fmla="*/ 523 h 3013"/>
                <a:gd name="T18" fmla="*/ 597 w 1749"/>
                <a:gd name="T19" fmla="*/ 606 h 3013"/>
                <a:gd name="T20" fmla="*/ 602 w 1749"/>
                <a:gd name="T21" fmla="*/ 602 h 3013"/>
                <a:gd name="T22" fmla="*/ 518 w 1749"/>
                <a:gd name="T23" fmla="*/ 518 h 3013"/>
                <a:gd name="T24" fmla="*/ 0 w 1749"/>
                <a:gd name="T25" fmla="*/ 0 h 3013"/>
                <a:gd name="T26" fmla="*/ 0 w 1749"/>
                <a:gd name="T27" fmla="*/ 0 h 3013"/>
                <a:gd name="T28" fmla="*/ 0 w 1749"/>
                <a:gd name="T29" fmla="*/ 9 h 3013"/>
                <a:gd name="T30" fmla="*/ 0 w 1749"/>
                <a:gd name="T31" fmla="*/ 9 h 3013"/>
                <a:gd name="T32" fmla="*/ 211 w 1749"/>
                <a:gd name="T33" fmla="*/ 219 h 3013"/>
                <a:gd name="T34" fmla="*/ 215 w 1749"/>
                <a:gd name="T35" fmla="*/ 215 h 3013"/>
                <a:gd name="T36" fmla="*/ 3 w 1749"/>
                <a:gd name="T37" fmla="*/ 2 h 3013"/>
                <a:gd name="T38" fmla="*/ 0 w 1749"/>
                <a:gd name="T39" fmla="*/ 0 h 30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49" h="3013">
                  <a:moveTo>
                    <a:pt x="1638" y="1639"/>
                  </a:moveTo>
                  <a:lnTo>
                    <a:pt x="1634" y="1643"/>
                  </a:lnTo>
                  <a:lnTo>
                    <a:pt x="1740" y="1749"/>
                  </a:lnTo>
                  <a:lnTo>
                    <a:pt x="477" y="3013"/>
                  </a:lnTo>
                  <a:lnTo>
                    <a:pt x="486" y="3013"/>
                  </a:lnTo>
                  <a:lnTo>
                    <a:pt x="1749" y="1749"/>
                  </a:lnTo>
                  <a:lnTo>
                    <a:pt x="1638" y="1639"/>
                  </a:lnTo>
                  <a:moveTo>
                    <a:pt x="518" y="518"/>
                  </a:moveTo>
                  <a:lnTo>
                    <a:pt x="513" y="523"/>
                  </a:lnTo>
                  <a:lnTo>
                    <a:pt x="597" y="606"/>
                  </a:lnTo>
                  <a:lnTo>
                    <a:pt x="602" y="602"/>
                  </a:lnTo>
                  <a:lnTo>
                    <a:pt x="518" y="518"/>
                  </a:lnTo>
                  <a:moveTo>
                    <a:pt x="0" y="0"/>
                  </a:moveTo>
                  <a:lnTo>
                    <a:pt x="0" y="0"/>
                  </a:lnTo>
                  <a:lnTo>
                    <a:pt x="0" y="9"/>
                  </a:lnTo>
                  <a:lnTo>
                    <a:pt x="0" y="9"/>
                  </a:lnTo>
                  <a:lnTo>
                    <a:pt x="211" y="219"/>
                  </a:lnTo>
                  <a:lnTo>
                    <a:pt x="215" y="215"/>
                  </a:lnTo>
                  <a:lnTo>
                    <a:pt x="3"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67">
              <a:extLst>
                <a:ext uri="{FF2B5EF4-FFF2-40B4-BE49-F238E27FC236}">
                  <a16:creationId xmlns="" xmlns:a16="http://schemas.microsoft.com/office/drawing/2014/main" id="{1D41F04F-627F-4EA6-B6B5-76958D6B15B1}"/>
                </a:ext>
              </a:extLst>
            </p:cNvPr>
            <p:cNvSpPr>
              <a:spLocks/>
            </p:cNvSpPr>
            <p:nvPr/>
          </p:nvSpPr>
          <p:spPr bwMode="auto">
            <a:xfrm>
              <a:off x="1774826" y="1327151"/>
              <a:ext cx="830263" cy="830263"/>
            </a:xfrm>
            <a:custGeom>
              <a:avLst/>
              <a:gdLst>
                <a:gd name="T0" fmla="*/ 5 w 523"/>
                <a:gd name="T1" fmla="*/ 0 h 523"/>
                <a:gd name="T2" fmla="*/ 0 w 523"/>
                <a:gd name="T3" fmla="*/ 4 h 523"/>
                <a:gd name="T4" fmla="*/ 519 w 523"/>
                <a:gd name="T5" fmla="*/ 523 h 523"/>
                <a:gd name="T6" fmla="*/ 523 w 523"/>
                <a:gd name="T7" fmla="*/ 518 h 523"/>
                <a:gd name="T8" fmla="*/ 5 w 523"/>
                <a:gd name="T9" fmla="*/ 0 h 523"/>
              </a:gdLst>
              <a:ahLst/>
              <a:cxnLst>
                <a:cxn ang="0">
                  <a:pos x="T0" y="T1"/>
                </a:cxn>
                <a:cxn ang="0">
                  <a:pos x="T2" y="T3"/>
                </a:cxn>
                <a:cxn ang="0">
                  <a:pos x="T4" y="T5"/>
                </a:cxn>
                <a:cxn ang="0">
                  <a:pos x="T6" y="T7"/>
                </a:cxn>
                <a:cxn ang="0">
                  <a:pos x="T8" y="T9"/>
                </a:cxn>
              </a:cxnLst>
              <a:rect l="0" t="0" r="r" b="b"/>
              <a:pathLst>
                <a:path w="523" h="523">
                  <a:moveTo>
                    <a:pt x="5" y="0"/>
                  </a:moveTo>
                  <a:lnTo>
                    <a:pt x="0" y="4"/>
                  </a:lnTo>
                  <a:lnTo>
                    <a:pt x="519" y="523"/>
                  </a:lnTo>
                  <a:lnTo>
                    <a:pt x="523" y="518"/>
                  </a:lnTo>
                  <a:lnTo>
                    <a:pt x="5" y="0"/>
                  </a:lnTo>
                  <a:close/>
                </a:path>
              </a:pathLst>
            </a:custGeom>
            <a:solidFill>
              <a:srgbClr val="0080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68">
              <a:extLst>
                <a:ext uri="{FF2B5EF4-FFF2-40B4-BE49-F238E27FC236}">
                  <a16:creationId xmlns="" xmlns:a16="http://schemas.microsoft.com/office/drawing/2014/main" id="{A271C72C-64A4-469E-B65D-FD4BE9729206}"/>
                </a:ext>
              </a:extLst>
            </p:cNvPr>
            <p:cNvSpPr>
              <a:spLocks/>
            </p:cNvSpPr>
            <p:nvPr/>
          </p:nvSpPr>
          <p:spPr bwMode="auto">
            <a:xfrm>
              <a:off x="1774826" y="1327151"/>
              <a:ext cx="830263" cy="830263"/>
            </a:xfrm>
            <a:custGeom>
              <a:avLst/>
              <a:gdLst>
                <a:gd name="T0" fmla="*/ 5 w 523"/>
                <a:gd name="T1" fmla="*/ 0 h 523"/>
                <a:gd name="T2" fmla="*/ 0 w 523"/>
                <a:gd name="T3" fmla="*/ 4 h 523"/>
                <a:gd name="T4" fmla="*/ 519 w 523"/>
                <a:gd name="T5" fmla="*/ 523 h 523"/>
                <a:gd name="T6" fmla="*/ 523 w 523"/>
                <a:gd name="T7" fmla="*/ 518 h 523"/>
                <a:gd name="T8" fmla="*/ 5 w 523"/>
                <a:gd name="T9" fmla="*/ 0 h 523"/>
              </a:gdLst>
              <a:ahLst/>
              <a:cxnLst>
                <a:cxn ang="0">
                  <a:pos x="T0" y="T1"/>
                </a:cxn>
                <a:cxn ang="0">
                  <a:pos x="T2" y="T3"/>
                </a:cxn>
                <a:cxn ang="0">
                  <a:pos x="T4" y="T5"/>
                </a:cxn>
                <a:cxn ang="0">
                  <a:pos x="T6" y="T7"/>
                </a:cxn>
                <a:cxn ang="0">
                  <a:pos x="T8" y="T9"/>
                </a:cxn>
              </a:cxnLst>
              <a:rect l="0" t="0" r="r" b="b"/>
              <a:pathLst>
                <a:path w="523" h="523">
                  <a:moveTo>
                    <a:pt x="5" y="0"/>
                  </a:moveTo>
                  <a:lnTo>
                    <a:pt x="0" y="4"/>
                  </a:lnTo>
                  <a:lnTo>
                    <a:pt x="519" y="523"/>
                  </a:lnTo>
                  <a:lnTo>
                    <a:pt x="523" y="518"/>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69">
              <a:extLst>
                <a:ext uri="{FF2B5EF4-FFF2-40B4-BE49-F238E27FC236}">
                  <a16:creationId xmlns="" xmlns:a16="http://schemas.microsoft.com/office/drawing/2014/main" id="{1A55E165-38AB-47E2-A519-5A3D98193619}"/>
                </a:ext>
              </a:extLst>
            </p:cNvPr>
            <p:cNvSpPr>
              <a:spLocks/>
            </p:cNvSpPr>
            <p:nvPr/>
          </p:nvSpPr>
          <p:spPr bwMode="auto">
            <a:xfrm>
              <a:off x="1162051" y="712788"/>
              <a:ext cx="487363" cy="488950"/>
            </a:xfrm>
            <a:custGeom>
              <a:avLst/>
              <a:gdLst>
                <a:gd name="T0" fmla="*/ 4 w 307"/>
                <a:gd name="T1" fmla="*/ 0 h 308"/>
                <a:gd name="T2" fmla="*/ 0 w 307"/>
                <a:gd name="T3" fmla="*/ 4 h 308"/>
                <a:gd name="T4" fmla="*/ 302 w 307"/>
                <a:gd name="T5" fmla="*/ 308 h 308"/>
                <a:gd name="T6" fmla="*/ 307 w 307"/>
                <a:gd name="T7" fmla="*/ 303 h 308"/>
                <a:gd name="T8" fmla="*/ 4 w 307"/>
                <a:gd name="T9" fmla="*/ 0 h 308"/>
              </a:gdLst>
              <a:ahLst/>
              <a:cxnLst>
                <a:cxn ang="0">
                  <a:pos x="T0" y="T1"/>
                </a:cxn>
                <a:cxn ang="0">
                  <a:pos x="T2" y="T3"/>
                </a:cxn>
                <a:cxn ang="0">
                  <a:pos x="T4" y="T5"/>
                </a:cxn>
                <a:cxn ang="0">
                  <a:pos x="T6" y="T7"/>
                </a:cxn>
                <a:cxn ang="0">
                  <a:pos x="T8" y="T9"/>
                </a:cxn>
              </a:cxnLst>
              <a:rect l="0" t="0" r="r" b="b"/>
              <a:pathLst>
                <a:path w="307" h="308">
                  <a:moveTo>
                    <a:pt x="4" y="0"/>
                  </a:moveTo>
                  <a:lnTo>
                    <a:pt x="0" y="4"/>
                  </a:lnTo>
                  <a:lnTo>
                    <a:pt x="302" y="308"/>
                  </a:lnTo>
                  <a:lnTo>
                    <a:pt x="307" y="303"/>
                  </a:lnTo>
                  <a:lnTo>
                    <a:pt x="4" y="0"/>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70">
              <a:extLst>
                <a:ext uri="{FF2B5EF4-FFF2-40B4-BE49-F238E27FC236}">
                  <a16:creationId xmlns="" xmlns:a16="http://schemas.microsoft.com/office/drawing/2014/main" id="{6A576B1A-76B2-49F4-BAE4-E750036CF82A}"/>
                </a:ext>
              </a:extLst>
            </p:cNvPr>
            <p:cNvSpPr>
              <a:spLocks/>
            </p:cNvSpPr>
            <p:nvPr/>
          </p:nvSpPr>
          <p:spPr bwMode="auto">
            <a:xfrm>
              <a:off x="1162051" y="712788"/>
              <a:ext cx="487363" cy="488950"/>
            </a:xfrm>
            <a:custGeom>
              <a:avLst/>
              <a:gdLst>
                <a:gd name="T0" fmla="*/ 4 w 307"/>
                <a:gd name="T1" fmla="*/ 0 h 308"/>
                <a:gd name="T2" fmla="*/ 0 w 307"/>
                <a:gd name="T3" fmla="*/ 4 h 308"/>
                <a:gd name="T4" fmla="*/ 302 w 307"/>
                <a:gd name="T5" fmla="*/ 308 h 308"/>
                <a:gd name="T6" fmla="*/ 307 w 307"/>
                <a:gd name="T7" fmla="*/ 303 h 308"/>
                <a:gd name="T8" fmla="*/ 4 w 307"/>
                <a:gd name="T9" fmla="*/ 0 h 308"/>
              </a:gdLst>
              <a:ahLst/>
              <a:cxnLst>
                <a:cxn ang="0">
                  <a:pos x="T0" y="T1"/>
                </a:cxn>
                <a:cxn ang="0">
                  <a:pos x="T2" y="T3"/>
                </a:cxn>
                <a:cxn ang="0">
                  <a:pos x="T4" y="T5"/>
                </a:cxn>
                <a:cxn ang="0">
                  <a:pos x="T6" y="T7"/>
                </a:cxn>
                <a:cxn ang="0">
                  <a:pos x="T8" y="T9"/>
                </a:cxn>
              </a:cxnLst>
              <a:rect l="0" t="0" r="r" b="b"/>
              <a:pathLst>
                <a:path w="307" h="308">
                  <a:moveTo>
                    <a:pt x="4" y="0"/>
                  </a:moveTo>
                  <a:lnTo>
                    <a:pt x="0" y="4"/>
                  </a:lnTo>
                  <a:lnTo>
                    <a:pt x="302" y="308"/>
                  </a:lnTo>
                  <a:lnTo>
                    <a:pt x="307" y="303"/>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71">
              <a:extLst>
                <a:ext uri="{FF2B5EF4-FFF2-40B4-BE49-F238E27FC236}">
                  <a16:creationId xmlns="" xmlns:a16="http://schemas.microsoft.com/office/drawing/2014/main" id="{69560AD1-F3B8-4616-BEB5-E50F7D427E8B}"/>
                </a:ext>
              </a:extLst>
            </p:cNvPr>
            <p:cNvSpPr>
              <a:spLocks/>
            </p:cNvSpPr>
            <p:nvPr/>
          </p:nvSpPr>
          <p:spPr bwMode="auto">
            <a:xfrm>
              <a:off x="2598738" y="2149476"/>
              <a:ext cx="828675" cy="830263"/>
            </a:xfrm>
            <a:custGeom>
              <a:avLst/>
              <a:gdLst>
                <a:gd name="T0" fmla="*/ 4 w 522"/>
                <a:gd name="T1" fmla="*/ 0 h 523"/>
                <a:gd name="T2" fmla="*/ 0 w 522"/>
                <a:gd name="T3" fmla="*/ 5 h 523"/>
                <a:gd name="T4" fmla="*/ 518 w 522"/>
                <a:gd name="T5" fmla="*/ 523 h 523"/>
                <a:gd name="T6" fmla="*/ 522 w 522"/>
                <a:gd name="T7" fmla="*/ 519 h 523"/>
                <a:gd name="T8" fmla="*/ 4 w 522"/>
                <a:gd name="T9" fmla="*/ 0 h 523"/>
              </a:gdLst>
              <a:ahLst/>
              <a:cxnLst>
                <a:cxn ang="0">
                  <a:pos x="T0" y="T1"/>
                </a:cxn>
                <a:cxn ang="0">
                  <a:pos x="T2" y="T3"/>
                </a:cxn>
                <a:cxn ang="0">
                  <a:pos x="T4" y="T5"/>
                </a:cxn>
                <a:cxn ang="0">
                  <a:pos x="T6" y="T7"/>
                </a:cxn>
                <a:cxn ang="0">
                  <a:pos x="T8" y="T9"/>
                </a:cxn>
              </a:cxnLst>
              <a:rect l="0" t="0" r="r" b="b"/>
              <a:pathLst>
                <a:path w="522" h="523">
                  <a:moveTo>
                    <a:pt x="4" y="0"/>
                  </a:moveTo>
                  <a:lnTo>
                    <a:pt x="0" y="5"/>
                  </a:lnTo>
                  <a:lnTo>
                    <a:pt x="518" y="523"/>
                  </a:lnTo>
                  <a:lnTo>
                    <a:pt x="522" y="519"/>
                  </a:lnTo>
                  <a:lnTo>
                    <a:pt x="4" y="0"/>
                  </a:lnTo>
                  <a:close/>
                </a:path>
              </a:pathLst>
            </a:custGeom>
            <a:solidFill>
              <a:srgbClr val="009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72">
              <a:extLst>
                <a:ext uri="{FF2B5EF4-FFF2-40B4-BE49-F238E27FC236}">
                  <a16:creationId xmlns="" xmlns:a16="http://schemas.microsoft.com/office/drawing/2014/main" id="{74A25213-CA34-4118-A3EC-345D0A7A284A}"/>
                </a:ext>
              </a:extLst>
            </p:cNvPr>
            <p:cNvSpPr>
              <a:spLocks/>
            </p:cNvSpPr>
            <p:nvPr/>
          </p:nvSpPr>
          <p:spPr bwMode="auto">
            <a:xfrm>
              <a:off x="2598738" y="2149476"/>
              <a:ext cx="828675" cy="830263"/>
            </a:xfrm>
            <a:custGeom>
              <a:avLst/>
              <a:gdLst>
                <a:gd name="T0" fmla="*/ 4 w 522"/>
                <a:gd name="T1" fmla="*/ 0 h 523"/>
                <a:gd name="T2" fmla="*/ 0 w 522"/>
                <a:gd name="T3" fmla="*/ 5 h 523"/>
                <a:gd name="T4" fmla="*/ 518 w 522"/>
                <a:gd name="T5" fmla="*/ 523 h 523"/>
                <a:gd name="T6" fmla="*/ 522 w 522"/>
                <a:gd name="T7" fmla="*/ 519 h 523"/>
                <a:gd name="T8" fmla="*/ 4 w 522"/>
                <a:gd name="T9" fmla="*/ 0 h 523"/>
              </a:gdLst>
              <a:ahLst/>
              <a:cxnLst>
                <a:cxn ang="0">
                  <a:pos x="T0" y="T1"/>
                </a:cxn>
                <a:cxn ang="0">
                  <a:pos x="T2" y="T3"/>
                </a:cxn>
                <a:cxn ang="0">
                  <a:pos x="T4" y="T5"/>
                </a:cxn>
                <a:cxn ang="0">
                  <a:pos x="T6" y="T7"/>
                </a:cxn>
                <a:cxn ang="0">
                  <a:pos x="T8" y="T9"/>
                </a:cxn>
              </a:cxnLst>
              <a:rect l="0" t="0" r="r" b="b"/>
              <a:pathLst>
                <a:path w="522" h="523">
                  <a:moveTo>
                    <a:pt x="4" y="0"/>
                  </a:moveTo>
                  <a:lnTo>
                    <a:pt x="0" y="5"/>
                  </a:lnTo>
                  <a:lnTo>
                    <a:pt x="518" y="523"/>
                  </a:lnTo>
                  <a:lnTo>
                    <a:pt x="522" y="519"/>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73">
              <a:extLst>
                <a:ext uri="{FF2B5EF4-FFF2-40B4-BE49-F238E27FC236}">
                  <a16:creationId xmlns="" xmlns:a16="http://schemas.microsoft.com/office/drawing/2014/main" id="{EE4A33A4-9761-4ACE-AD1B-74D6DFB36300}"/>
                </a:ext>
              </a:extLst>
            </p:cNvPr>
            <p:cNvSpPr>
              <a:spLocks/>
            </p:cNvSpPr>
            <p:nvPr/>
          </p:nvSpPr>
          <p:spPr bwMode="auto">
            <a:xfrm>
              <a:off x="1492251" y="846138"/>
              <a:ext cx="2413000" cy="2414588"/>
            </a:xfrm>
            <a:custGeom>
              <a:avLst/>
              <a:gdLst>
                <a:gd name="T0" fmla="*/ 1520 w 1520"/>
                <a:gd name="T1" fmla="*/ 761 h 1521"/>
                <a:gd name="T2" fmla="*/ 760 w 1520"/>
                <a:gd name="T3" fmla="*/ 1521 h 1521"/>
                <a:gd name="T4" fmla="*/ 0 w 1520"/>
                <a:gd name="T5" fmla="*/ 761 h 1521"/>
                <a:gd name="T6" fmla="*/ 760 w 1520"/>
                <a:gd name="T7" fmla="*/ 0 h 1521"/>
                <a:gd name="T8" fmla="*/ 1520 w 1520"/>
                <a:gd name="T9" fmla="*/ 761 h 1521"/>
              </a:gdLst>
              <a:ahLst/>
              <a:cxnLst>
                <a:cxn ang="0">
                  <a:pos x="T0" y="T1"/>
                </a:cxn>
                <a:cxn ang="0">
                  <a:pos x="T2" y="T3"/>
                </a:cxn>
                <a:cxn ang="0">
                  <a:pos x="T4" y="T5"/>
                </a:cxn>
                <a:cxn ang="0">
                  <a:pos x="T6" y="T7"/>
                </a:cxn>
                <a:cxn ang="0">
                  <a:pos x="T8" y="T9"/>
                </a:cxn>
              </a:cxnLst>
              <a:rect l="0" t="0" r="r" b="b"/>
              <a:pathLst>
                <a:path w="1520" h="1521">
                  <a:moveTo>
                    <a:pt x="1520" y="761"/>
                  </a:moveTo>
                  <a:lnTo>
                    <a:pt x="760" y="1521"/>
                  </a:lnTo>
                  <a:lnTo>
                    <a:pt x="0" y="761"/>
                  </a:lnTo>
                  <a:lnTo>
                    <a:pt x="760" y="0"/>
                  </a:lnTo>
                  <a:lnTo>
                    <a:pt x="1520" y="761"/>
                  </a:lnTo>
                  <a:close/>
                </a:path>
              </a:pathLst>
            </a:custGeom>
            <a:solidFill>
              <a:srgbClr val="FFFFFF"/>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74">
              <a:extLst>
                <a:ext uri="{FF2B5EF4-FFF2-40B4-BE49-F238E27FC236}">
                  <a16:creationId xmlns="" xmlns:a16="http://schemas.microsoft.com/office/drawing/2014/main" id="{07556D43-12AD-4F2C-97E6-653A3312A247}"/>
                </a:ext>
              </a:extLst>
            </p:cNvPr>
            <p:cNvSpPr>
              <a:spLocks/>
            </p:cNvSpPr>
            <p:nvPr/>
          </p:nvSpPr>
          <p:spPr bwMode="auto">
            <a:xfrm>
              <a:off x="3478213" y="2135188"/>
              <a:ext cx="1030288" cy="1028700"/>
            </a:xfrm>
            <a:custGeom>
              <a:avLst/>
              <a:gdLst>
                <a:gd name="T0" fmla="*/ 649 w 649"/>
                <a:gd name="T1" fmla="*/ 324 h 648"/>
                <a:gd name="T2" fmla="*/ 325 w 649"/>
                <a:gd name="T3" fmla="*/ 648 h 648"/>
                <a:gd name="T4" fmla="*/ 0 w 649"/>
                <a:gd name="T5" fmla="*/ 324 h 648"/>
                <a:gd name="T6" fmla="*/ 325 w 649"/>
                <a:gd name="T7" fmla="*/ 0 h 648"/>
                <a:gd name="T8" fmla="*/ 649 w 649"/>
                <a:gd name="T9" fmla="*/ 324 h 648"/>
              </a:gdLst>
              <a:ahLst/>
              <a:cxnLst>
                <a:cxn ang="0">
                  <a:pos x="T0" y="T1"/>
                </a:cxn>
                <a:cxn ang="0">
                  <a:pos x="T2" y="T3"/>
                </a:cxn>
                <a:cxn ang="0">
                  <a:pos x="T4" y="T5"/>
                </a:cxn>
                <a:cxn ang="0">
                  <a:pos x="T6" y="T7"/>
                </a:cxn>
                <a:cxn ang="0">
                  <a:pos x="T8" y="T9"/>
                </a:cxn>
              </a:cxnLst>
              <a:rect l="0" t="0" r="r" b="b"/>
              <a:pathLst>
                <a:path w="649" h="648">
                  <a:moveTo>
                    <a:pt x="649" y="324"/>
                  </a:moveTo>
                  <a:lnTo>
                    <a:pt x="325" y="648"/>
                  </a:lnTo>
                  <a:lnTo>
                    <a:pt x="0" y="324"/>
                  </a:lnTo>
                  <a:lnTo>
                    <a:pt x="325" y="0"/>
                  </a:lnTo>
                  <a:lnTo>
                    <a:pt x="649" y="324"/>
                  </a:lnTo>
                  <a:close/>
                </a:path>
              </a:pathLst>
            </a:custGeom>
            <a:solidFill>
              <a:srgbClr val="49BA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74">
              <a:extLst>
                <a:ext uri="{FF2B5EF4-FFF2-40B4-BE49-F238E27FC236}">
                  <a16:creationId xmlns="" xmlns:a16="http://schemas.microsoft.com/office/drawing/2014/main" id="{C5F7E720-3F27-4F63-9405-AEA23FAF6865}"/>
                </a:ext>
              </a:extLst>
            </p:cNvPr>
            <p:cNvSpPr>
              <a:spLocks/>
            </p:cNvSpPr>
            <p:nvPr/>
          </p:nvSpPr>
          <p:spPr bwMode="auto">
            <a:xfrm>
              <a:off x="988214" y="2949729"/>
              <a:ext cx="1030288" cy="1028700"/>
            </a:xfrm>
            <a:custGeom>
              <a:avLst/>
              <a:gdLst>
                <a:gd name="T0" fmla="*/ 649 w 649"/>
                <a:gd name="T1" fmla="*/ 324 h 648"/>
                <a:gd name="T2" fmla="*/ 325 w 649"/>
                <a:gd name="T3" fmla="*/ 648 h 648"/>
                <a:gd name="T4" fmla="*/ 0 w 649"/>
                <a:gd name="T5" fmla="*/ 324 h 648"/>
                <a:gd name="T6" fmla="*/ 325 w 649"/>
                <a:gd name="T7" fmla="*/ 0 h 648"/>
                <a:gd name="T8" fmla="*/ 649 w 649"/>
                <a:gd name="T9" fmla="*/ 324 h 648"/>
              </a:gdLst>
              <a:ahLst/>
              <a:cxnLst>
                <a:cxn ang="0">
                  <a:pos x="T0" y="T1"/>
                </a:cxn>
                <a:cxn ang="0">
                  <a:pos x="T2" y="T3"/>
                </a:cxn>
                <a:cxn ang="0">
                  <a:pos x="T4" y="T5"/>
                </a:cxn>
                <a:cxn ang="0">
                  <a:pos x="T6" y="T7"/>
                </a:cxn>
                <a:cxn ang="0">
                  <a:pos x="T8" y="T9"/>
                </a:cxn>
              </a:cxnLst>
              <a:rect l="0" t="0" r="r" b="b"/>
              <a:pathLst>
                <a:path w="649" h="648">
                  <a:moveTo>
                    <a:pt x="649" y="324"/>
                  </a:moveTo>
                  <a:lnTo>
                    <a:pt x="325" y="648"/>
                  </a:lnTo>
                  <a:lnTo>
                    <a:pt x="0" y="324"/>
                  </a:lnTo>
                  <a:lnTo>
                    <a:pt x="325" y="0"/>
                  </a:lnTo>
                  <a:lnTo>
                    <a:pt x="649" y="324"/>
                  </a:lnTo>
                  <a:close/>
                </a:path>
              </a:pathLst>
            </a:custGeom>
            <a:solidFill>
              <a:srgbClr val="49BA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74">
              <a:extLst>
                <a:ext uri="{FF2B5EF4-FFF2-40B4-BE49-F238E27FC236}">
                  <a16:creationId xmlns="" xmlns:a16="http://schemas.microsoft.com/office/drawing/2014/main" id="{68851D43-6B95-4E29-8313-7720EC06745D}"/>
                </a:ext>
              </a:extLst>
            </p:cNvPr>
            <p:cNvSpPr>
              <a:spLocks/>
            </p:cNvSpPr>
            <p:nvPr/>
          </p:nvSpPr>
          <p:spPr bwMode="auto">
            <a:xfrm>
              <a:off x="2455941" y="4322835"/>
              <a:ext cx="466336" cy="465617"/>
            </a:xfrm>
            <a:custGeom>
              <a:avLst/>
              <a:gdLst>
                <a:gd name="T0" fmla="*/ 649 w 649"/>
                <a:gd name="T1" fmla="*/ 324 h 648"/>
                <a:gd name="T2" fmla="*/ 325 w 649"/>
                <a:gd name="T3" fmla="*/ 648 h 648"/>
                <a:gd name="T4" fmla="*/ 0 w 649"/>
                <a:gd name="T5" fmla="*/ 324 h 648"/>
                <a:gd name="T6" fmla="*/ 325 w 649"/>
                <a:gd name="T7" fmla="*/ 0 h 648"/>
                <a:gd name="T8" fmla="*/ 649 w 649"/>
                <a:gd name="T9" fmla="*/ 324 h 648"/>
              </a:gdLst>
              <a:ahLst/>
              <a:cxnLst>
                <a:cxn ang="0">
                  <a:pos x="T0" y="T1"/>
                </a:cxn>
                <a:cxn ang="0">
                  <a:pos x="T2" y="T3"/>
                </a:cxn>
                <a:cxn ang="0">
                  <a:pos x="T4" y="T5"/>
                </a:cxn>
                <a:cxn ang="0">
                  <a:pos x="T6" y="T7"/>
                </a:cxn>
                <a:cxn ang="0">
                  <a:pos x="T8" y="T9"/>
                </a:cxn>
              </a:cxnLst>
              <a:rect l="0" t="0" r="r" b="b"/>
              <a:pathLst>
                <a:path w="649" h="648">
                  <a:moveTo>
                    <a:pt x="649" y="324"/>
                  </a:moveTo>
                  <a:lnTo>
                    <a:pt x="325" y="648"/>
                  </a:lnTo>
                  <a:lnTo>
                    <a:pt x="0" y="324"/>
                  </a:lnTo>
                  <a:lnTo>
                    <a:pt x="325" y="0"/>
                  </a:lnTo>
                  <a:lnTo>
                    <a:pt x="649" y="324"/>
                  </a:lnTo>
                  <a:close/>
                </a:path>
              </a:pathLst>
            </a:custGeom>
            <a:solidFill>
              <a:srgbClr val="00647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 name="矩形 11">
              <a:extLst>
                <a:ext uri="{FF2B5EF4-FFF2-40B4-BE49-F238E27FC236}">
                  <a16:creationId xmlns="" xmlns:a16="http://schemas.microsoft.com/office/drawing/2014/main" id="{649502B5-76CB-4081-84BA-65F7FE16294C}"/>
                </a:ext>
              </a:extLst>
            </p:cNvPr>
            <p:cNvSpPr/>
            <p:nvPr/>
          </p:nvSpPr>
          <p:spPr>
            <a:xfrm>
              <a:off x="2318871" y="1500308"/>
              <a:ext cx="948673" cy="1107996"/>
            </a:xfrm>
            <a:prstGeom prst="rect">
              <a:avLst/>
            </a:prstGeom>
          </p:spPr>
          <p:txBody>
            <a:bodyPr wrap="square">
              <a:spAutoFit/>
            </a:bodyPr>
            <a:lstStyle/>
            <a:p>
              <a:pPr fontAlgn="auto">
                <a:spcBef>
                  <a:spcPts val="0"/>
                </a:spcBef>
                <a:spcAft>
                  <a:spcPts val="0"/>
                </a:spcAft>
                <a:defRPr/>
              </a:pPr>
              <a:r>
                <a:rPr lang="en-US" altLang="zh-CN" sz="6600" spc="300" dirty="0">
                  <a:latin typeface="Agency FB" panose="020B0503020202020204" pitchFamily="34" charset="0"/>
                  <a:ea typeface="+mn-ea"/>
                  <a:cs typeface="+mn-ea"/>
                  <a:sym typeface="+mn-lt"/>
                </a:rPr>
                <a:t>01</a:t>
              </a:r>
              <a:endParaRPr lang="zh-CN" altLang="en-US" sz="6600" spc="300" dirty="0">
                <a:latin typeface="Agency FB" panose="020B0503020202020204" pitchFamily="34" charset="0"/>
                <a:ea typeface="+mn-ea"/>
                <a:cs typeface="+mn-ea"/>
                <a:sym typeface="+mn-lt"/>
              </a:endParaRPr>
            </a:p>
          </p:txBody>
        </p:sp>
      </p:grpSp>
    </p:spTree>
    <p:extLst>
      <p:ext uri="{BB962C8B-B14F-4D97-AF65-F5344CB8AC3E}">
        <p14:creationId xmlns:p14="http://schemas.microsoft.com/office/powerpoint/2010/main" val="936517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a:extLst>
              <a:ext uri="{FF2B5EF4-FFF2-40B4-BE49-F238E27FC236}">
                <a16:creationId xmlns="" xmlns:a16="http://schemas.microsoft.com/office/drawing/2014/main" id="{1B3DFA1C-F590-43EB-8B35-4D721374E984}"/>
              </a:ext>
            </a:extLst>
          </p:cNvPr>
          <p:cNvSpPr txBox="1">
            <a:spLocks/>
          </p:cNvSpPr>
          <p:nvPr/>
        </p:nvSpPr>
        <p:spPr>
          <a:xfrm>
            <a:off x="611560" y="175643"/>
            <a:ext cx="302433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GB" altLang="zh-CN" sz="3600" b="1" dirty="0" smtClean="0">
                <a:solidFill>
                  <a:schemeClr val="tx1">
                    <a:lumMod val="65000"/>
                    <a:lumOff val="35000"/>
                  </a:schemeClr>
                </a:solidFill>
                <a:latin typeface="+mn-ea"/>
                <a:ea typeface="+mn-ea"/>
                <a:cs typeface="Arial Unicode MS" panose="020B0604020202020204" pitchFamily="34" charset="-122"/>
                <a:sym typeface="+mn-lt"/>
              </a:rPr>
              <a:t>MVC</a:t>
            </a:r>
            <a:r>
              <a:rPr lang="zh-CN" altLang="en-US" sz="3600" b="1" dirty="0" smtClean="0">
                <a:solidFill>
                  <a:schemeClr val="tx1">
                    <a:lumMod val="65000"/>
                    <a:lumOff val="35000"/>
                  </a:schemeClr>
                </a:solidFill>
                <a:latin typeface="+mn-ea"/>
                <a:ea typeface="+mn-ea"/>
                <a:cs typeface="Arial Unicode MS" panose="020B0604020202020204" pitchFamily="34" charset="-122"/>
                <a:sym typeface="+mn-lt"/>
              </a:rPr>
              <a:t>框架简介</a:t>
            </a:r>
            <a:endParaRPr lang="en-GB" altLang="zh-CN" sz="3600" b="1" dirty="0">
              <a:solidFill>
                <a:schemeClr val="tx1">
                  <a:lumMod val="65000"/>
                  <a:lumOff val="35000"/>
                </a:schemeClr>
              </a:solidFill>
              <a:latin typeface="+mn-ea"/>
              <a:ea typeface="+mn-ea"/>
              <a:cs typeface="Arial Unicode MS" panose="020B0604020202020204" pitchFamily="34" charset="-122"/>
              <a:sym typeface="+mn-lt"/>
            </a:endParaRPr>
          </a:p>
        </p:txBody>
      </p:sp>
      <p:sp>
        <p:nvSpPr>
          <p:cNvPr id="3" name="文本框 2"/>
          <p:cNvSpPr txBox="1"/>
          <p:nvPr/>
        </p:nvSpPr>
        <p:spPr>
          <a:xfrm>
            <a:off x="623420" y="1059582"/>
            <a:ext cx="3228500" cy="3108543"/>
          </a:xfrm>
          <a:prstGeom prst="rect">
            <a:avLst/>
          </a:prstGeom>
          <a:noFill/>
        </p:spPr>
        <p:txBody>
          <a:bodyPr wrap="square" rtlCol="0">
            <a:spAutoFit/>
          </a:bodyPr>
          <a:lstStyle/>
          <a:p>
            <a:r>
              <a:rPr lang="en-US" altLang="zh-CN" sz="2800" dirty="0" smtClean="0"/>
              <a:t>MVC</a:t>
            </a:r>
            <a:r>
              <a:rPr lang="zh-CN" altLang="en-US" sz="2800" dirty="0" smtClean="0"/>
              <a:t>全名</a:t>
            </a:r>
            <a:r>
              <a:rPr lang="zh-CN" altLang="en-US" sz="2800" dirty="0"/>
              <a:t>是</a:t>
            </a:r>
            <a:r>
              <a:rPr lang="en-US" altLang="zh-CN" sz="2800" dirty="0"/>
              <a:t>Model View Controller</a:t>
            </a:r>
            <a:r>
              <a:rPr lang="zh-CN" altLang="en-US" sz="2800" dirty="0"/>
              <a:t>，是模型</a:t>
            </a:r>
            <a:r>
              <a:rPr lang="en-US" altLang="zh-CN" sz="2800" dirty="0"/>
              <a:t>(model)</a:t>
            </a:r>
            <a:r>
              <a:rPr lang="zh-CN" altLang="en-US" sz="2800" dirty="0"/>
              <a:t>－视图</a:t>
            </a:r>
            <a:r>
              <a:rPr lang="en-US" altLang="zh-CN" sz="2800" dirty="0"/>
              <a:t>(view)</a:t>
            </a:r>
            <a:r>
              <a:rPr lang="zh-CN" altLang="en-US" sz="2800" dirty="0"/>
              <a:t>－控制器</a:t>
            </a:r>
            <a:r>
              <a:rPr lang="en-US" altLang="zh-CN" sz="2800" dirty="0"/>
              <a:t>(controller)</a:t>
            </a:r>
            <a:r>
              <a:rPr lang="zh-CN" altLang="en-US" sz="2800" dirty="0"/>
              <a:t>的缩写，一种软件设计</a:t>
            </a:r>
            <a:r>
              <a:rPr lang="zh-CN" altLang="en-US" sz="2800" dirty="0" smtClean="0"/>
              <a:t>典范。</a:t>
            </a:r>
            <a:endParaRPr lang="zh-CN" altLang="en-US" sz="2800" dirty="0"/>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51920" y="699542"/>
            <a:ext cx="4895418" cy="4213777"/>
          </a:xfrm>
          <a:prstGeom prst="rect">
            <a:avLst/>
          </a:prstGeom>
        </p:spPr>
      </p:pic>
    </p:spTree>
    <p:custDataLst>
      <p:tags r:id="rId1"/>
    </p:custDataLst>
    <p:extLst>
      <p:ext uri="{BB962C8B-B14F-4D97-AF65-F5344CB8AC3E}">
        <p14:creationId xmlns:p14="http://schemas.microsoft.com/office/powerpoint/2010/main" val="41337441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a:extLst>
              <a:ext uri="{FF2B5EF4-FFF2-40B4-BE49-F238E27FC236}">
                <a16:creationId xmlns="" xmlns:a16="http://schemas.microsoft.com/office/drawing/2014/main" id="{1B3DFA1C-F590-43EB-8B35-4D721374E984}"/>
              </a:ext>
            </a:extLst>
          </p:cNvPr>
          <p:cNvSpPr txBox="1">
            <a:spLocks/>
          </p:cNvSpPr>
          <p:nvPr/>
        </p:nvSpPr>
        <p:spPr>
          <a:xfrm>
            <a:off x="611560" y="175643"/>
            <a:ext cx="482453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600" b="1" dirty="0" smtClean="0">
                <a:solidFill>
                  <a:schemeClr val="tx1">
                    <a:lumMod val="65000"/>
                    <a:lumOff val="35000"/>
                  </a:schemeClr>
                </a:solidFill>
                <a:latin typeface="+mn-ea"/>
                <a:ea typeface="+mn-ea"/>
                <a:cs typeface="Arial Unicode MS" panose="020B0604020202020204" pitchFamily="34" charset="-122"/>
                <a:sym typeface="+mn-lt"/>
              </a:rPr>
              <a:t>MVC</a:t>
            </a:r>
            <a:r>
              <a:rPr lang="zh-CN" altLang="en-US" sz="3600" b="1" dirty="0">
                <a:solidFill>
                  <a:schemeClr val="tx1">
                    <a:lumMod val="65000"/>
                    <a:lumOff val="35000"/>
                  </a:schemeClr>
                </a:solidFill>
                <a:latin typeface="+mn-ea"/>
                <a:ea typeface="+mn-ea"/>
                <a:cs typeface="Arial Unicode MS" panose="020B0604020202020204" pitchFamily="34" charset="-122"/>
                <a:sym typeface="+mn-lt"/>
              </a:rPr>
              <a:t>框架</a:t>
            </a:r>
            <a:r>
              <a:rPr lang="zh-CN" altLang="en-US" sz="3600" b="1" dirty="0" smtClean="0">
                <a:solidFill>
                  <a:schemeClr val="tx1">
                    <a:lumMod val="65000"/>
                    <a:lumOff val="35000"/>
                  </a:schemeClr>
                </a:solidFill>
                <a:latin typeface="+mn-ea"/>
                <a:ea typeface="+mn-ea"/>
                <a:cs typeface="Arial Unicode MS" panose="020B0604020202020204" pitchFamily="34" charset="-122"/>
                <a:sym typeface="+mn-lt"/>
              </a:rPr>
              <a:t>简介</a:t>
            </a:r>
            <a:endParaRPr lang="en-GB" altLang="zh-CN" sz="3600" b="1" dirty="0">
              <a:solidFill>
                <a:schemeClr val="tx1">
                  <a:lumMod val="65000"/>
                  <a:lumOff val="35000"/>
                </a:schemeClr>
              </a:solidFill>
              <a:latin typeface="+mn-ea"/>
              <a:ea typeface="+mn-ea"/>
              <a:cs typeface="Arial Unicode MS" panose="020B0604020202020204" pitchFamily="34" charset="-122"/>
              <a:sym typeface="+mn-lt"/>
            </a:endParaRPr>
          </a:p>
        </p:txBody>
      </p:sp>
      <p:sp>
        <p:nvSpPr>
          <p:cNvPr id="4" name="文本框 3"/>
          <p:cNvSpPr txBox="1"/>
          <p:nvPr/>
        </p:nvSpPr>
        <p:spPr>
          <a:xfrm>
            <a:off x="755576" y="1275606"/>
            <a:ext cx="184731" cy="276999"/>
          </a:xfrm>
          <a:prstGeom prst="rect">
            <a:avLst/>
          </a:prstGeom>
          <a:noFill/>
        </p:spPr>
        <p:txBody>
          <a:bodyPr wrap="none" rtlCol="0">
            <a:spAutoFit/>
          </a:bodyPr>
          <a:lstStyle/>
          <a:p>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矩形 4"/>
          <p:cNvSpPr/>
          <p:nvPr/>
        </p:nvSpPr>
        <p:spPr>
          <a:xfrm>
            <a:off x="617588" y="987574"/>
            <a:ext cx="7626820" cy="3539430"/>
          </a:xfrm>
          <a:prstGeom prst="rect">
            <a:avLst/>
          </a:prstGeom>
        </p:spPr>
        <p:txBody>
          <a:bodyPr wrap="square">
            <a:spAutoFit/>
          </a:bodyPr>
          <a:lstStyle/>
          <a:p>
            <a:r>
              <a:rPr lang="en-US" altLang="zh-CN" sz="2800" b="1" dirty="0"/>
              <a:t>Model</a:t>
            </a:r>
            <a:r>
              <a:rPr lang="zh-CN" altLang="en-US" sz="2800" b="1" dirty="0"/>
              <a:t>（模型）</a:t>
            </a:r>
            <a:r>
              <a:rPr lang="zh-CN" altLang="en-US" sz="2800" dirty="0"/>
              <a:t>是应用程序中用于处理应用程序数据逻辑的部分</a:t>
            </a:r>
            <a:r>
              <a:rPr lang="zh-CN" altLang="en-US" sz="2800" dirty="0" smtClean="0"/>
              <a:t>。通常</a:t>
            </a:r>
            <a:r>
              <a:rPr lang="zh-CN" altLang="en-US" sz="2800" dirty="0"/>
              <a:t>模型对象负责在数据库中存取数据。</a:t>
            </a:r>
          </a:p>
          <a:p>
            <a:r>
              <a:rPr lang="en-US" altLang="zh-CN" sz="2800" b="1" dirty="0"/>
              <a:t>View</a:t>
            </a:r>
            <a:r>
              <a:rPr lang="zh-CN" altLang="en-US" sz="2800" b="1" dirty="0"/>
              <a:t>（视图）</a:t>
            </a:r>
            <a:r>
              <a:rPr lang="zh-CN" altLang="en-US" sz="2800" dirty="0"/>
              <a:t>是应用程序中处理数据显示的部分</a:t>
            </a:r>
            <a:r>
              <a:rPr lang="zh-CN" altLang="en-US" sz="2800" dirty="0" smtClean="0"/>
              <a:t>。通常</a:t>
            </a:r>
            <a:r>
              <a:rPr lang="zh-CN" altLang="en-US" sz="2800" dirty="0"/>
              <a:t>视图是依据模型数据创建的。</a:t>
            </a:r>
          </a:p>
          <a:p>
            <a:r>
              <a:rPr lang="en-US" altLang="zh-CN" sz="2800" b="1" dirty="0"/>
              <a:t>Controller</a:t>
            </a:r>
            <a:r>
              <a:rPr lang="zh-CN" altLang="en-US" sz="2800" b="1" dirty="0"/>
              <a:t>（控制器）</a:t>
            </a:r>
            <a:r>
              <a:rPr lang="zh-CN" altLang="en-US" sz="2800" dirty="0"/>
              <a:t>是应用程序中处理用户交互的部分</a:t>
            </a:r>
            <a:r>
              <a:rPr lang="zh-CN" altLang="en-US" sz="2800" dirty="0" smtClean="0"/>
              <a:t>。通常</a:t>
            </a:r>
            <a:r>
              <a:rPr lang="zh-CN" altLang="en-US" sz="2800" dirty="0"/>
              <a:t>控制器负责从视图读取数据，控制用户输入，并向模型发送数据。</a:t>
            </a:r>
          </a:p>
        </p:txBody>
      </p:sp>
    </p:spTree>
    <p:custDataLst>
      <p:tags r:id="rId1"/>
    </p:custDataLst>
    <p:extLst>
      <p:ext uri="{BB962C8B-B14F-4D97-AF65-F5344CB8AC3E}">
        <p14:creationId xmlns:p14="http://schemas.microsoft.com/office/powerpoint/2010/main" val="31731912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a:extLst>
              <a:ext uri="{FF2B5EF4-FFF2-40B4-BE49-F238E27FC236}">
                <a16:creationId xmlns="" xmlns:a16="http://schemas.microsoft.com/office/drawing/2014/main" id="{1B3DFA1C-F590-43EB-8B35-4D721374E984}"/>
              </a:ext>
            </a:extLst>
          </p:cNvPr>
          <p:cNvSpPr txBox="1">
            <a:spLocks/>
          </p:cNvSpPr>
          <p:nvPr/>
        </p:nvSpPr>
        <p:spPr>
          <a:xfrm>
            <a:off x="611560" y="175643"/>
            <a:ext cx="482453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GB" altLang="zh-CN" sz="3600" b="1" dirty="0" smtClean="0">
                <a:solidFill>
                  <a:schemeClr val="tx1">
                    <a:lumMod val="65000"/>
                    <a:lumOff val="35000"/>
                  </a:schemeClr>
                </a:solidFill>
                <a:latin typeface="+mn-ea"/>
                <a:ea typeface="+mn-ea"/>
                <a:cs typeface="Arial Unicode MS" panose="020B0604020202020204" pitchFamily="34" charset="-122"/>
                <a:sym typeface="+mn-lt"/>
              </a:rPr>
              <a:t>MVC</a:t>
            </a:r>
            <a:r>
              <a:rPr lang="zh-CN" altLang="en-US" sz="3600" b="1" dirty="0" smtClean="0">
                <a:solidFill>
                  <a:schemeClr val="tx1">
                    <a:lumMod val="65000"/>
                    <a:lumOff val="35000"/>
                  </a:schemeClr>
                </a:solidFill>
                <a:latin typeface="+mn-ea"/>
                <a:ea typeface="+mn-ea"/>
                <a:cs typeface="Arial Unicode MS" panose="020B0604020202020204" pitchFamily="34" charset="-122"/>
                <a:sym typeface="+mn-lt"/>
              </a:rPr>
              <a:t>框架简介</a:t>
            </a:r>
            <a:endParaRPr lang="en-GB" altLang="zh-CN" sz="3600" b="1" dirty="0">
              <a:solidFill>
                <a:schemeClr val="tx1">
                  <a:lumMod val="65000"/>
                  <a:lumOff val="35000"/>
                </a:schemeClr>
              </a:solidFill>
              <a:latin typeface="+mn-ea"/>
              <a:ea typeface="+mn-ea"/>
              <a:cs typeface="Arial Unicode MS" panose="020B0604020202020204" pitchFamily="34" charset="-122"/>
              <a:sym typeface="+mn-lt"/>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79712" y="843558"/>
            <a:ext cx="5514975" cy="4067175"/>
          </a:xfrm>
          <a:prstGeom prst="rect">
            <a:avLst/>
          </a:prstGeom>
        </p:spPr>
      </p:pic>
    </p:spTree>
    <p:custDataLst>
      <p:tags r:id="rId1"/>
    </p:custDataLst>
    <p:extLst>
      <p:ext uri="{BB962C8B-B14F-4D97-AF65-F5344CB8AC3E}">
        <p14:creationId xmlns:p14="http://schemas.microsoft.com/office/powerpoint/2010/main" val="27702007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a:extLst>
              <a:ext uri="{FF2B5EF4-FFF2-40B4-BE49-F238E27FC236}">
                <a16:creationId xmlns="" xmlns:a16="http://schemas.microsoft.com/office/drawing/2014/main" id="{1B3DFA1C-F590-43EB-8B35-4D721374E984}"/>
              </a:ext>
            </a:extLst>
          </p:cNvPr>
          <p:cNvSpPr txBox="1">
            <a:spLocks/>
          </p:cNvSpPr>
          <p:nvPr/>
        </p:nvSpPr>
        <p:spPr>
          <a:xfrm>
            <a:off x="611560" y="175643"/>
            <a:ext cx="482453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GB" altLang="zh-CN" sz="3600" b="1" dirty="0" smtClean="0">
                <a:solidFill>
                  <a:schemeClr val="tx1">
                    <a:lumMod val="65000"/>
                    <a:lumOff val="35000"/>
                  </a:schemeClr>
                </a:solidFill>
                <a:latin typeface="+mn-ea"/>
                <a:ea typeface="+mn-ea"/>
                <a:cs typeface="Arial Unicode MS" panose="020B0604020202020204" pitchFamily="34" charset="-122"/>
                <a:sym typeface="+mn-lt"/>
              </a:rPr>
              <a:t>MVC</a:t>
            </a:r>
            <a:r>
              <a:rPr lang="zh-CN" altLang="en-US" sz="3600" b="1" dirty="0" smtClean="0">
                <a:solidFill>
                  <a:schemeClr val="tx1">
                    <a:lumMod val="65000"/>
                    <a:lumOff val="35000"/>
                  </a:schemeClr>
                </a:solidFill>
                <a:latin typeface="+mn-ea"/>
                <a:ea typeface="+mn-ea"/>
                <a:cs typeface="Arial Unicode MS" panose="020B0604020202020204" pitchFamily="34" charset="-122"/>
                <a:sym typeface="+mn-lt"/>
              </a:rPr>
              <a:t>框架简介</a:t>
            </a:r>
            <a:endParaRPr lang="en-GB" altLang="zh-CN" sz="3600" b="1" dirty="0">
              <a:solidFill>
                <a:schemeClr val="tx1">
                  <a:lumMod val="65000"/>
                  <a:lumOff val="35000"/>
                </a:schemeClr>
              </a:solidFill>
              <a:latin typeface="+mn-ea"/>
              <a:ea typeface="+mn-ea"/>
              <a:cs typeface="Arial Unicode MS" panose="020B0604020202020204" pitchFamily="34" charset="-122"/>
              <a:sym typeface="+mn-lt"/>
            </a:endParaRPr>
          </a:p>
        </p:txBody>
      </p:sp>
      <p:pic>
        <p:nvPicPr>
          <p:cNvPr id="6" name="图片 5"/>
          <p:cNvPicPr>
            <a:picLocks noChangeAspect="1"/>
          </p:cNvPicPr>
          <p:nvPr/>
        </p:nvPicPr>
        <p:blipFill>
          <a:blip r:embed="rId4"/>
          <a:stretch>
            <a:fillRect/>
          </a:stretch>
        </p:blipFill>
        <p:spPr>
          <a:xfrm>
            <a:off x="4139951" y="1203598"/>
            <a:ext cx="3907291" cy="3816424"/>
          </a:xfrm>
          <a:prstGeom prst="rect">
            <a:avLst/>
          </a:prstGeom>
        </p:spPr>
      </p:pic>
      <p:sp>
        <p:nvSpPr>
          <p:cNvPr id="7" name="文本框 6"/>
          <p:cNvSpPr txBox="1"/>
          <p:nvPr/>
        </p:nvSpPr>
        <p:spPr>
          <a:xfrm>
            <a:off x="614442" y="1203598"/>
            <a:ext cx="3057247" cy="954107"/>
          </a:xfrm>
          <a:prstGeom prst="rect">
            <a:avLst/>
          </a:prstGeom>
          <a:noFill/>
        </p:spPr>
        <p:txBody>
          <a:bodyPr wrap="none" rtlCol="0">
            <a:spAutoFit/>
          </a:bodyPr>
          <a:lstStyle/>
          <a:p>
            <a:r>
              <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rPr>
              <a:t>步骤一：创建模型</a:t>
            </a:r>
            <a:endParaRPr lang="en-US" altLang="zh-CN" sz="28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en-US" altLang="zh-CN" sz="2800" dirty="0" smtClean="0">
                <a:solidFill>
                  <a:schemeClr val="tx1">
                    <a:lumMod val="75000"/>
                    <a:lumOff val="25000"/>
                  </a:schemeClr>
                </a:solidFill>
                <a:latin typeface="微软雅黑" panose="020B0503020204020204" pitchFamily="34" charset="-122"/>
                <a:ea typeface="微软雅黑" panose="020B0503020204020204" pitchFamily="34" charset="-122"/>
              </a:rPr>
              <a:t>Student.java</a:t>
            </a:r>
            <a:endPar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35962562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a:extLst>
              <a:ext uri="{FF2B5EF4-FFF2-40B4-BE49-F238E27FC236}">
                <a16:creationId xmlns="" xmlns:a16="http://schemas.microsoft.com/office/drawing/2014/main" id="{1B3DFA1C-F590-43EB-8B35-4D721374E984}"/>
              </a:ext>
            </a:extLst>
          </p:cNvPr>
          <p:cNvSpPr txBox="1">
            <a:spLocks/>
          </p:cNvSpPr>
          <p:nvPr/>
        </p:nvSpPr>
        <p:spPr>
          <a:xfrm>
            <a:off x="611560" y="175643"/>
            <a:ext cx="482453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GB" altLang="zh-CN" sz="3600" b="1" dirty="0" smtClean="0">
                <a:solidFill>
                  <a:schemeClr val="tx1">
                    <a:lumMod val="65000"/>
                    <a:lumOff val="35000"/>
                  </a:schemeClr>
                </a:solidFill>
                <a:latin typeface="+mn-ea"/>
                <a:ea typeface="+mn-ea"/>
                <a:cs typeface="Arial Unicode MS" panose="020B0604020202020204" pitchFamily="34" charset="-122"/>
                <a:sym typeface="+mn-lt"/>
              </a:rPr>
              <a:t>MVC</a:t>
            </a:r>
            <a:r>
              <a:rPr lang="zh-CN" altLang="en-US" sz="3600" b="1" dirty="0" smtClean="0">
                <a:solidFill>
                  <a:schemeClr val="tx1">
                    <a:lumMod val="65000"/>
                    <a:lumOff val="35000"/>
                  </a:schemeClr>
                </a:solidFill>
                <a:latin typeface="+mn-ea"/>
                <a:ea typeface="+mn-ea"/>
                <a:cs typeface="Arial Unicode MS" panose="020B0604020202020204" pitchFamily="34" charset="-122"/>
                <a:sym typeface="+mn-lt"/>
              </a:rPr>
              <a:t>框架简介</a:t>
            </a:r>
            <a:endParaRPr lang="en-GB" altLang="zh-CN" sz="3600" b="1" dirty="0">
              <a:solidFill>
                <a:schemeClr val="tx1">
                  <a:lumMod val="65000"/>
                  <a:lumOff val="35000"/>
                </a:schemeClr>
              </a:solidFill>
              <a:latin typeface="+mn-ea"/>
              <a:ea typeface="+mn-ea"/>
              <a:cs typeface="Arial Unicode MS" panose="020B0604020202020204" pitchFamily="34" charset="-122"/>
              <a:sym typeface="+mn-lt"/>
            </a:endParaRPr>
          </a:p>
        </p:txBody>
      </p:sp>
      <p:sp>
        <p:nvSpPr>
          <p:cNvPr id="7" name="文本框 6"/>
          <p:cNvSpPr txBox="1"/>
          <p:nvPr/>
        </p:nvSpPr>
        <p:spPr>
          <a:xfrm>
            <a:off x="614442" y="1203598"/>
            <a:ext cx="3089051" cy="954107"/>
          </a:xfrm>
          <a:prstGeom prst="rect">
            <a:avLst/>
          </a:prstGeom>
          <a:noFill/>
        </p:spPr>
        <p:txBody>
          <a:bodyPr wrap="none" rtlCol="0">
            <a:spAutoFit/>
          </a:bodyPr>
          <a:lstStyle/>
          <a:p>
            <a:r>
              <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rPr>
              <a:t>步骤</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二</a:t>
            </a:r>
            <a:r>
              <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rPr>
              <a:t>：创建视图</a:t>
            </a:r>
            <a:endParaRPr lang="en-US" altLang="zh-CN" sz="28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en-US" altLang="zh-CN" sz="2800" dirty="0" smtClean="0">
                <a:solidFill>
                  <a:schemeClr val="tx1">
                    <a:lumMod val="75000"/>
                    <a:lumOff val="25000"/>
                  </a:schemeClr>
                </a:solidFill>
                <a:latin typeface="微软雅黑" panose="020B0503020204020204" pitchFamily="34" charset="-122"/>
                <a:ea typeface="微软雅黑" panose="020B0503020204020204" pitchFamily="34" charset="-122"/>
              </a:rPr>
              <a:t>StudentView.java</a:t>
            </a:r>
            <a:endPar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4"/>
          <a:stretch>
            <a:fillRect/>
          </a:stretch>
        </p:blipFill>
        <p:spPr>
          <a:xfrm>
            <a:off x="683568" y="2283718"/>
            <a:ext cx="7872034" cy="1872208"/>
          </a:xfrm>
          <a:prstGeom prst="rect">
            <a:avLst/>
          </a:prstGeom>
        </p:spPr>
      </p:pic>
    </p:spTree>
    <p:custDataLst>
      <p:tags r:id="rId1"/>
    </p:custDataLst>
    <p:extLst>
      <p:ext uri="{BB962C8B-B14F-4D97-AF65-F5344CB8AC3E}">
        <p14:creationId xmlns:p14="http://schemas.microsoft.com/office/powerpoint/2010/main" val="27749341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a:extLst>
              <a:ext uri="{FF2B5EF4-FFF2-40B4-BE49-F238E27FC236}">
                <a16:creationId xmlns="" xmlns:a16="http://schemas.microsoft.com/office/drawing/2014/main" id="{1B3DFA1C-F590-43EB-8B35-4D721374E984}"/>
              </a:ext>
            </a:extLst>
          </p:cNvPr>
          <p:cNvSpPr txBox="1">
            <a:spLocks/>
          </p:cNvSpPr>
          <p:nvPr/>
        </p:nvSpPr>
        <p:spPr>
          <a:xfrm>
            <a:off x="611560" y="175643"/>
            <a:ext cx="482453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GB" altLang="zh-CN" sz="3600" b="1" dirty="0" smtClean="0">
                <a:solidFill>
                  <a:schemeClr val="tx1">
                    <a:lumMod val="65000"/>
                    <a:lumOff val="35000"/>
                  </a:schemeClr>
                </a:solidFill>
                <a:latin typeface="+mn-ea"/>
                <a:ea typeface="+mn-ea"/>
                <a:cs typeface="Arial Unicode MS" panose="020B0604020202020204" pitchFamily="34" charset="-122"/>
                <a:sym typeface="+mn-lt"/>
              </a:rPr>
              <a:t>MVC</a:t>
            </a:r>
            <a:r>
              <a:rPr lang="zh-CN" altLang="en-US" sz="3600" b="1" dirty="0" smtClean="0">
                <a:solidFill>
                  <a:schemeClr val="tx1">
                    <a:lumMod val="65000"/>
                    <a:lumOff val="35000"/>
                  </a:schemeClr>
                </a:solidFill>
                <a:latin typeface="+mn-ea"/>
                <a:ea typeface="+mn-ea"/>
                <a:cs typeface="Arial Unicode MS" panose="020B0604020202020204" pitchFamily="34" charset="-122"/>
                <a:sym typeface="+mn-lt"/>
              </a:rPr>
              <a:t>框架简介</a:t>
            </a:r>
            <a:endParaRPr lang="en-GB" altLang="zh-CN" sz="3600" b="1" dirty="0">
              <a:solidFill>
                <a:schemeClr val="tx1">
                  <a:lumMod val="65000"/>
                  <a:lumOff val="35000"/>
                </a:schemeClr>
              </a:solidFill>
              <a:latin typeface="+mn-ea"/>
              <a:ea typeface="+mn-ea"/>
              <a:cs typeface="Arial Unicode MS" panose="020B0604020202020204" pitchFamily="34" charset="-122"/>
              <a:sym typeface="+mn-lt"/>
            </a:endParaRPr>
          </a:p>
        </p:txBody>
      </p:sp>
      <p:sp>
        <p:nvSpPr>
          <p:cNvPr id="7" name="文本框 6"/>
          <p:cNvSpPr txBox="1"/>
          <p:nvPr/>
        </p:nvSpPr>
        <p:spPr>
          <a:xfrm>
            <a:off x="614442" y="1203598"/>
            <a:ext cx="3967112" cy="954107"/>
          </a:xfrm>
          <a:prstGeom prst="rect">
            <a:avLst/>
          </a:prstGeom>
          <a:noFill/>
        </p:spPr>
        <p:txBody>
          <a:bodyPr wrap="none" rtlCol="0">
            <a:spAutoFit/>
          </a:bodyPr>
          <a:lstStyle/>
          <a:p>
            <a:r>
              <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rPr>
              <a:t>步骤三：创建控制器</a:t>
            </a:r>
            <a:endParaRPr lang="en-US" altLang="zh-CN" sz="28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en-US" altLang="zh-CN" sz="2800" dirty="0" smtClean="0">
                <a:solidFill>
                  <a:schemeClr val="tx1">
                    <a:lumMod val="75000"/>
                    <a:lumOff val="25000"/>
                  </a:schemeClr>
                </a:solidFill>
                <a:latin typeface="微软雅黑" panose="020B0503020204020204" pitchFamily="34" charset="-122"/>
                <a:ea typeface="微软雅黑" panose="020B0503020204020204" pitchFamily="34" charset="-122"/>
              </a:rPr>
              <a:t>StudentController.java</a:t>
            </a:r>
            <a:endPar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4"/>
          <a:stretch>
            <a:fillRect/>
          </a:stretch>
        </p:blipFill>
        <p:spPr>
          <a:xfrm>
            <a:off x="4581554" y="697527"/>
            <a:ext cx="4130748" cy="4445973"/>
          </a:xfrm>
          <a:prstGeom prst="rect">
            <a:avLst/>
          </a:prstGeom>
        </p:spPr>
      </p:pic>
    </p:spTree>
    <p:custDataLst>
      <p:tags r:id="rId1"/>
    </p:custDataLst>
    <p:extLst>
      <p:ext uri="{BB962C8B-B14F-4D97-AF65-F5344CB8AC3E}">
        <p14:creationId xmlns:p14="http://schemas.microsoft.com/office/powerpoint/2010/main" val="41605539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第一PPT模板网-WWW.1PPT.COM"/>
</p:tagLst>
</file>

<file path=ppt/tags/tag10.xml><?xml version="1.0" encoding="utf-8"?>
<p:tagLst xmlns:a="http://schemas.openxmlformats.org/drawingml/2006/main" xmlns:r="http://schemas.openxmlformats.org/officeDocument/2006/relationships" xmlns:p="http://schemas.openxmlformats.org/presentationml/2006/main">
  <p:tag name="ISLIDE.DIAGRAM" val="6c957419-8780-44ad-abb0-da8f364097b5"/>
</p:tagLst>
</file>

<file path=ppt/tags/tag11.xml><?xml version="1.0" encoding="utf-8"?>
<p:tagLst xmlns:a="http://schemas.openxmlformats.org/drawingml/2006/main" xmlns:r="http://schemas.openxmlformats.org/officeDocument/2006/relationships" xmlns:p="http://schemas.openxmlformats.org/presentationml/2006/main">
  <p:tag name="ISLIDE.DIAGRAM" val="6c957419-8780-44ad-abb0-da8f364097b5"/>
</p:tagLst>
</file>

<file path=ppt/tags/tag12.xml><?xml version="1.0" encoding="utf-8"?>
<p:tagLst xmlns:a="http://schemas.openxmlformats.org/drawingml/2006/main" xmlns:r="http://schemas.openxmlformats.org/officeDocument/2006/relationships" xmlns:p="http://schemas.openxmlformats.org/presentationml/2006/main">
  <p:tag name="ISLIDE.DIAGRAM" val="6c957419-8780-44ad-abb0-da8f364097b5"/>
</p:tagLst>
</file>

<file path=ppt/tags/tag13.xml><?xml version="1.0" encoding="utf-8"?>
<p:tagLst xmlns:a="http://schemas.openxmlformats.org/drawingml/2006/main" xmlns:r="http://schemas.openxmlformats.org/officeDocument/2006/relationships" xmlns:p="http://schemas.openxmlformats.org/presentationml/2006/main">
  <p:tag name="ISLIDE.DIAGRAM" val="6c957419-8780-44ad-abb0-da8f364097b5"/>
</p:tagLst>
</file>

<file path=ppt/tags/tag14.xml><?xml version="1.0" encoding="utf-8"?>
<p:tagLst xmlns:a="http://schemas.openxmlformats.org/drawingml/2006/main" xmlns:r="http://schemas.openxmlformats.org/officeDocument/2006/relationships" xmlns:p="http://schemas.openxmlformats.org/presentationml/2006/main">
  <p:tag name="ISLIDE.DIAGRAM" val="6c957419-8780-44ad-abb0-da8f364097b5"/>
</p:tagLst>
</file>

<file path=ppt/tags/tag15.xml><?xml version="1.0" encoding="utf-8"?>
<p:tagLst xmlns:a="http://schemas.openxmlformats.org/drawingml/2006/main" xmlns:r="http://schemas.openxmlformats.org/officeDocument/2006/relationships" xmlns:p="http://schemas.openxmlformats.org/presentationml/2006/main">
  <p:tag name="ISLIDE.DIAGRAM" val="6c957419-8780-44ad-abb0-da8f364097b5"/>
</p:tagLst>
</file>

<file path=ppt/tags/tag2.xml><?xml version="1.0" encoding="utf-8"?>
<p:tagLst xmlns:a="http://schemas.openxmlformats.org/drawingml/2006/main" xmlns:r="http://schemas.openxmlformats.org/officeDocument/2006/relationships" xmlns:p="http://schemas.openxmlformats.org/presentationml/2006/main">
  <p:tag name="ISLIDE.DIAGRAM" val="6c957419-8780-44ad-abb0-da8f364097b5"/>
</p:tagLst>
</file>

<file path=ppt/tags/tag3.xml><?xml version="1.0" encoding="utf-8"?>
<p:tagLst xmlns:a="http://schemas.openxmlformats.org/drawingml/2006/main" xmlns:r="http://schemas.openxmlformats.org/officeDocument/2006/relationships" xmlns:p="http://schemas.openxmlformats.org/presentationml/2006/main">
  <p:tag name="ISLIDE.DIAGRAM" val="6c957419-8780-44ad-abb0-da8f364097b5"/>
</p:tagLst>
</file>

<file path=ppt/tags/tag4.xml><?xml version="1.0" encoding="utf-8"?>
<p:tagLst xmlns:a="http://schemas.openxmlformats.org/drawingml/2006/main" xmlns:r="http://schemas.openxmlformats.org/officeDocument/2006/relationships" xmlns:p="http://schemas.openxmlformats.org/presentationml/2006/main">
  <p:tag name="ISLIDE.DIAGRAM" val="6c957419-8780-44ad-abb0-da8f364097b5"/>
</p:tagLst>
</file>

<file path=ppt/tags/tag5.xml><?xml version="1.0" encoding="utf-8"?>
<p:tagLst xmlns:a="http://schemas.openxmlformats.org/drawingml/2006/main" xmlns:r="http://schemas.openxmlformats.org/officeDocument/2006/relationships" xmlns:p="http://schemas.openxmlformats.org/presentationml/2006/main">
  <p:tag name="ISLIDE.DIAGRAM" val="6c957419-8780-44ad-abb0-da8f364097b5"/>
</p:tagLst>
</file>

<file path=ppt/tags/tag6.xml><?xml version="1.0" encoding="utf-8"?>
<p:tagLst xmlns:a="http://schemas.openxmlformats.org/drawingml/2006/main" xmlns:r="http://schemas.openxmlformats.org/officeDocument/2006/relationships" xmlns:p="http://schemas.openxmlformats.org/presentationml/2006/main">
  <p:tag name="ISLIDE.DIAGRAM" val="6c957419-8780-44ad-abb0-da8f364097b5"/>
</p:tagLst>
</file>

<file path=ppt/tags/tag7.xml><?xml version="1.0" encoding="utf-8"?>
<p:tagLst xmlns:a="http://schemas.openxmlformats.org/drawingml/2006/main" xmlns:r="http://schemas.openxmlformats.org/officeDocument/2006/relationships" xmlns:p="http://schemas.openxmlformats.org/presentationml/2006/main">
  <p:tag name="ISLIDE.DIAGRAM" val="6c957419-8780-44ad-abb0-da8f364097b5"/>
</p:tagLst>
</file>

<file path=ppt/tags/tag8.xml><?xml version="1.0" encoding="utf-8"?>
<p:tagLst xmlns:a="http://schemas.openxmlformats.org/drawingml/2006/main" xmlns:r="http://schemas.openxmlformats.org/officeDocument/2006/relationships" xmlns:p="http://schemas.openxmlformats.org/presentationml/2006/main">
  <p:tag name="ISLIDE.DIAGRAM" val="6c957419-8780-44ad-abb0-da8f364097b5"/>
</p:tagLst>
</file>

<file path=ppt/tags/tag9.xml><?xml version="1.0" encoding="utf-8"?>
<p:tagLst xmlns:a="http://schemas.openxmlformats.org/drawingml/2006/main" xmlns:r="http://schemas.openxmlformats.org/officeDocument/2006/relationships" xmlns:p="http://schemas.openxmlformats.org/presentationml/2006/main">
  <p:tag name="ISLIDE.DIAGRAM" val="6c957419-8780-44ad-abb0-da8f364097b5"/>
</p:tagLst>
</file>

<file path=ppt/theme/theme1.xml><?xml version="1.0" encoding="utf-8"?>
<a:theme xmlns:a="http://schemas.openxmlformats.org/drawingml/2006/main" name="第一PPT，www.1ppt.com">
  <a:themeElements>
    <a:clrScheme name="自定义 237">
      <a:dk1>
        <a:srgbClr val="000000"/>
      </a:dk1>
      <a:lt1>
        <a:srgbClr val="FFFFFF"/>
      </a:lt1>
      <a:dk2>
        <a:srgbClr val="778495"/>
      </a:dk2>
      <a:lt2>
        <a:srgbClr val="F0F0F0"/>
      </a:lt2>
      <a:accent1>
        <a:srgbClr val="006470"/>
      </a:accent1>
      <a:accent2>
        <a:srgbClr val="009589"/>
      </a:accent2>
      <a:accent3>
        <a:srgbClr val="006470"/>
      </a:accent3>
      <a:accent4>
        <a:srgbClr val="009589"/>
      </a:accent4>
      <a:accent5>
        <a:srgbClr val="006470"/>
      </a:accent5>
      <a:accent6>
        <a:srgbClr val="009589"/>
      </a:accent6>
      <a:hlink>
        <a:srgbClr val="D72925"/>
      </a:hlink>
      <a:folHlink>
        <a:srgbClr val="3A3938"/>
      </a:folHlink>
    </a:clrScheme>
    <a:fontScheme name="temp">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自定义 237">
    <a:dk1>
      <a:srgbClr val="000000"/>
    </a:dk1>
    <a:lt1>
      <a:srgbClr val="FFFFFF"/>
    </a:lt1>
    <a:dk2>
      <a:srgbClr val="778495"/>
    </a:dk2>
    <a:lt2>
      <a:srgbClr val="F0F0F0"/>
    </a:lt2>
    <a:accent1>
      <a:srgbClr val="006470"/>
    </a:accent1>
    <a:accent2>
      <a:srgbClr val="009589"/>
    </a:accent2>
    <a:accent3>
      <a:srgbClr val="006470"/>
    </a:accent3>
    <a:accent4>
      <a:srgbClr val="009589"/>
    </a:accent4>
    <a:accent5>
      <a:srgbClr val="006470"/>
    </a:accent5>
    <a:accent6>
      <a:srgbClr val="009589"/>
    </a:accent6>
    <a:hlink>
      <a:srgbClr val="D72925"/>
    </a:hlink>
    <a:folHlink>
      <a:srgbClr val="3A3938"/>
    </a:folHlink>
  </a:clrScheme>
</a:themeOverride>
</file>

<file path=docProps/app.xml><?xml version="1.0" encoding="utf-8"?>
<Properties xmlns="http://schemas.openxmlformats.org/officeDocument/2006/extended-properties" xmlns:vt="http://schemas.openxmlformats.org/officeDocument/2006/docPropsVTypes">
  <TotalTime>8011</TotalTime>
  <Words>871</Words>
  <Application>Microsoft Office PowerPoint</Application>
  <PresentationFormat>全屏显示(16:9)</PresentationFormat>
  <Paragraphs>91</Paragraphs>
  <Slides>20</Slides>
  <Notes>20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Arial Unicode MS</vt:lpstr>
      <vt:lpstr>宋体</vt:lpstr>
      <vt:lpstr>微软雅黑</vt:lpstr>
      <vt:lpstr>Agency FB</vt:lpstr>
      <vt:lpstr>Arial</vt:lpstr>
      <vt:lpstr>Calibri</vt:lpstr>
      <vt:lpstr>Impact</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绿色方块</dc:title>
  <dc:creator>第一PPT</dc:creator>
  <cp:keywords>www.1ppt.com</cp:keywords>
  <dc:description>www.1ppt.com</dc:description>
  <cp:lastModifiedBy>1147799328@qq.com</cp:lastModifiedBy>
  <cp:revision>318</cp:revision>
  <dcterms:created xsi:type="dcterms:W3CDTF">2015-12-11T17:46:17Z</dcterms:created>
  <dcterms:modified xsi:type="dcterms:W3CDTF">2019-04-18T10:37:14Z</dcterms:modified>
</cp:coreProperties>
</file>