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theme/themeOverride17.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0" r:id="rId4"/>
    <p:sldId id="282" r:id="rId5"/>
    <p:sldId id="268" r:id="rId6"/>
    <p:sldId id="283" r:id="rId7"/>
    <p:sldId id="279" r:id="rId8"/>
    <p:sldId id="284" r:id="rId9"/>
    <p:sldId id="278" r:id="rId10"/>
    <p:sldId id="285" r:id="rId11"/>
    <p:sldId id="281" r:id="rId12"/>
    <p:sldId id="286" r:id="rId13"/>
    <p:sldId id="287" r:id="rId14"/>
    <p:sldId id="271" r:id="rId15"/>
    <p:sldId id="288" r:id="rId16"/>
    <p:sldId id="290" r:id="rId17"/>
    <p:sldId id="289" r:id="rId1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566D"/>
    <a:srgbClr val="6E8CA3"/>
    <a:srgbClr val="8AA3BD"/>
    <a:srgbClr val="E6E6E6"/>
    <a:srgbClr val="86D5DB"/>
    <a:srgbClr val="82B3F9"/>
    <a:srgbClr val="5B9BD5"/>
    <a:srgbClr val="FCFDFE"/>
    <a:srgbClr val="031624"/>
    <a:srgbClr val="173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8" autoAdjust="0"/>
    <p:restoredTop sz="94686" autoAdjust="0"/>
  </p:normalViewPr>
  <p:slideViewPr>
    <p:cSldViewPr snapToGrid="0">
      <p:cViewPr varScale="1">
        <p:scale>
          <a:sx n="139" d="100"/>
          <a:sy n="139" d="100"/>
        </p:scale>
        <p:origin x="498" y="108"/>
      </p:cViewPr>
      <p:guideLst>
        <p:guide orient="horz" pos="1620"/>
        <p:guide pos="28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51019-4DB4-4C58-A5D7-2A933B947437}"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FAC49-6030-440C-9762-63640414170B}" type="slidenum">
              <a:rPr lang="zh-CN" altLang="en-US" smtClean="0"/>
              <a:t>‹#›</a:t>
            </a:fld>
            <a:endParaRPr lang="zh-CN" altLang="en-US"/>
          </a:p>
        </p:txBody>
      </p:sp>
    </p:spTree>
    <p:extLst>
      <p:ext uri="{BB962C8B-B14F-4D97-AF65-F5344CB8AC3E}">
        <p14:creationId xmlns:p14="http://schemas.microsoft.com/office/powerpoint/2010/main" val="28038587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2</a:t>
            </a:fld>
            <a:endParaRPr lang="zh-CN" altLang="en-US"/>
          </a:p>
        </p:txBody>
      </p:sp>
    </p:spTree>
    <p:extLst>
      <p:ext uri="{BB962C8B-B14F-4D97-AF65-F5344CB8AC3E}">
        <p14:creationId xmlns:p14="http://schemas.microsoft.com/office/powerpoint/2010/main" val="420742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挑战：</a:t>
            </a:r>
            <a:r>
              <a:rPr lang="en-US" altLang="zh-CN" dirty="0" smtClean="0"/>
              <a:t>1.</a:t>
            </a:r>
            <a:r>
              <a:rPr lang="zh-CN" altLang="en-US" dirty="0" smtClean="0"/>
              <a:t>关系</a:t>
            </a:r>
            <a:r>
              <a:rPr lang="zh-CN" altLang="en-US" dirty="0" smtClean="0"/>
              <a:t>重叠问题。比如说一个句子表达着多种关系</a:t>
            </a:r>
            <a:r>
              <a:rPr lang="zh-CN" altLang="en-US" dirty="0" smtClean="0"/>
              <a:t>。</a:t>
            </a:r>
            <a:r>
              <a:rPr lang="en-US" altLang="zh-CN" dirty="0" smtClean="0"/>
              <a:t>2. </a:t>
            </a:r>
            <a:r>
              <a:rPr lang="zh-CN" altLang="en-US" dirty="0" smtClean="0"/>
              <a:t>目前方法忽略</a:t>
            </a:r>
            <a:r>
              <a:rPr lang="zh-CN" altLang="en-US" dirty="0" smtClean="0"/>
              <a:t>了关系特征的离散化</a:t>
            </a:r>
            <a:r>
              <a:rPr lang="zh-CN" altLang="en-US" dirty="0" smtClean="0"/>
              <a:t>。上面</a:t>
            </a:r>
            <a:r>
              <a:rPr lang="zh-CN" altLang="en-US" dirty="0" smtClean="0"/>
              <a:t>的图，在一个句子中，</a:t>
            </a:r>
            <a:r>
              <a:rPr lang="zh-CN" altLang="en-US" dirty="0" smtClean="0">
                <a:effectLst/>
              </a:rPr>
              <a:t>表达着这个关系的词是离散的分布在句子中的。但是，常见的神经方法使用固定结构的结构处理句子，难以收集不同位置的关系特征</a:t>
            </a:r>
            <a:r>
              <a:rPr lang="zh-CN" altLang="en-US" dirty="0" smtClean="0">
                <a:effectLst/>
              </a:rPr>
              <a:t>。</a:t>
            </a:r>
            <a:r>
              <a:rPr lang="en-US" altLang="zh-CN" dirty="0" smtClean="0">
                <a:effectLst/>
              </a:rPr>
              <a:t>3. NA</a:t>
            </a:r>
            <a:r>
              <a:rPr lang="zh-CN" altLang="en-US" dirty="0" smtClean="0">
                <a:effectLst/>
              </a:rPr>
              <a:t>这种关系和其他关系的特征分布是不一样的，只有当句子不包含任意其他关系的特征时，才会认为它是</a:t>
            </a:r>
            <a:r>
              <a:rPr lang="en-US" altLang="zh-CN" dirty="0" smtClean="0">
                <a:effectLst/>
              </a:rPr>
              <a:t>NA</a:t>
            </a:r>
            <a:r>
              <a:rPr lang="zh-CN" altLang="en-US" dirty="0" smtClean="0">
                <a:effectLst/>
              </a:rPr>
              <a:t>。</a:t>
            </a:r>
            <a:endParaRPr lang="en-US" altLang="zh-CN" dirty="0" smtClean="0">
              <a:effectLst/>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effectLst/>
              </a:rPr>
              <a:t>解决方案：使用</a:t>
            </a:r>
            <a:r>
              <a:rPr lang="zh-CN" altLang="en-US" dirty="0" smtClean="0">
                <a:effectLst/>
              </a:rPr>
              <a:t>了胶囊网络并设计了一个新的损失函数，同时，还将胶囊网络中的路由算法改成了基于</a:t>
            </a:r>
            <a:r>
              <a:rPr lang="en-US" altLang="zh-CN" dirty="0" err="1" smtClean="0">
                <a:effectLst/>
              </a:rPr>
              <a:t>att</a:t>
            </a:r>
            <a:r>
              <a:rPr lang="zh-CN" altLang="en-US" dirty="0" smtClean="0">
                <a:effectLst/>
              </a:rPr>
              <a:t>的</a:t>
            </a:r>
            <a:r>
              <a:rPr lang="zh-CN" altLang="en-US" dirty="0" smtClean="0">
                <a:effectLst/>
              </a:rPr>
              <a:t>路由算法</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11</a:t>
            </a:fld>
            <a:endParaRPr lang="zh-CN" altLang="en-US"/>
          </a:p>
        </p:txBody>
      </p:sp>
    </p:spTree>
    <p:extLst>
      <p:ext uri="{BB962C8B-B14F-4D97-AF65-F5344CB8AC3E}">
        <p14:creationId xmlns:p14="http://schemas.microsoft.com/office/powerpoint/2010/main" val="3053666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双向</a:t>
            </a:r>
            <a:r>
              <a:rPr lang="zh-CN" altLang="en-US" dirty="0" smtClean="0"/>
              <a:t>的</a:t>
            </a:r>
            <a:r>
              <a:rPr lang="en-US" altLang="zh-CN" dirty="0" smtClean="0"/>
              <a:t>LSTM</a:t>
            </a:r>
            <a:r>
              <a:rPr lang="zh-CN" altLang="en-US" dirty="0" smtClean="0"/>
              <a:t>做了一个特征提取</a:t>
            </a:r>
            <a:r>
              <a:rPr lang="zh-CN" altLang="en-US" dirty="0" smtClean="0"/>
              <a:t>，每个</a:t>
            </a:r>
            <a:r>
              <a:rPr lang="en-US" altLang="zh-CN" dirty="0" smtClean="0"/>
              <a:t>h</a:t>
            </a:r>
            <a:r>
              <a:rPr lang="zh-CN" altLang="en-US" dirty="0" smtClean="0"/>
              <a:t>分解成多个特征</a:t>
            </a:r>
            <a:r>
              <a:rPr lang="en-US" altLang="zh-CN" dirty="0" smtClean="0"/>
              <a:t>u</a:t>
            </a:r>
            <a:r>
              <a:rPr lang="zh-CN" altLang="en-US" dirty="0" smtClean="0"/>
              <a:t>作为低层胶囊，然后这些特征经过路由算法后发送给高层胶囊。高层胶囊中的每个</a:t>
            </a:r>
            <a:r>
              <a:rPr lang="en-US" altLang="zh-CN" dirty="0" smtClean="0"/>
              <a:t>r</a:t>
            </a:r>
            <a:r>
              <a:rPr lang="zh-CN" altLang="en-US" dirty="0" smtClean="0"/>
              <a:t>就代表了关系。</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12</a:t>
            </a:fld>
            <a:endParaRPr lang="zh-CN" altLang="en-US"/>
          </a:p>
        </p:txBody>
      </p:sp>
    </p:spTree>
    <p:extLst>
      <p:ext uri="{BB962C8B-B14F-4D97-AF65-F5344CB8AC3E}">
        <p14:creationId xmlns:p14="http://schemas.microsoft.com/office/powerpoint/2010/main" val="64996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kern="1200" dirty="0" smtClean="0">
                <a:solidFill>
                  <a:schemeClr val="tx1"/>
                </a:solidFill>
                <a:effectLst/>
                <a:latin typeface="+mn-lt"/>
                <a:ea typeface="+mn-ea"/>
                <a:cs typeface="+mn-cs"/>
              </a:rPr>
              <a:t>路由算法权重</a:t>
            </a:r>
            <a:r>
              <a:rPr lang="en-US" altLang="zh-CN" sz="900" kern="1200" dirty="0" smtClean="0">
                <a:solidFill>
                  <a:schemeClr val="tx1"/>
                </a:solidFill>
                <a:effectLst/>
                <a:latin typeface="+mn-lt"/>
                <a:ea typeface="+mn-ea"/>
                <a:cs typeface="+mn-cs"/>
              </a:rPr>
              <a:t>w</a:t>
            </a:r>
            <a:r>
              <a:rPr lang="zh-CN" altLang="en-US" sz="900" kern="1200" dirty="0" smtClean="0">
                <a:solidFill>
                  <a:schemeClr val="tx1"/>
                </a:solidFill>
                <a:effectLst/>
                <a:latin typeface="+mn-lt"/>
                <a:ea typeface="+mn-ea"/>
                <a:cs typeface="+mn-cs"/>
              </a:rPr>
              <a:t>的学习过程不变</a:t>
            </a:r>
            <a:r>
              <a:rPr lang="zh-CN" altLang="en-US" dirty="0" smtClean="0"/>
              <a:t>，加</a:t>
            </a:r>
            <a:r>
              <a:rPr lang="zh-CN" altLang="en-US" dirty="0" smtClean="0"/>
              <a:t>了一步</a:t>
            </a:r>
            <a:r>
              <a:rPr lang="en-US" altLang="zh-CN" dirty="0" smtClean="0"/>
              <a:t>alpha</a:t>
            </a:r>
            <a:r>
              <a:rPr lang="zh-CN" altLang="en-US" dirty="0" smtClean="0"/>
              <a:t>值的计算</a:t>
            </a:r>
            <a:r>
              <a:rPr lang="zh-CN" altLang="en-US" dirty="0" smtClean="0"/>
              <a:t>，</a:t>
            </a:r>
            <a:r>
              <a:rPr lang="zh-CN" altLang="en-US" sz="900" kern="1200" dirty="0" smtClean="0">
                <a:solidFill>
                  <a:schemeClr val="tx1"/>
                </a:solidFill>
                <a:effectLst/>
                <a:latin typeface="+mn-lt"/>
                <a:ea typeface="+mn-ea"/>
                <a:cs typeface="+mn-cs"/>
              </a:rPr>
              <a:t>相当于</a:t>
            </a:r>
            <a:r>
              <a:rPr lang="zh-CN" altLang="en-US" sz="900" kern="1200" dirty="0" smtClean="0">
                <a:solidFill>
                  <a:schemeClr val="tx1"/>
                </a:solidFill>
                <a:effectLst/>
                <a:latin typeface="+mn-lt"/>
                <a:ea typeface="+mn-ea"/>
                <a:cs typeface="+mn-cs"/>
              </a:rPr>
              <a:t>做了一个</a:t>
            </a:r>
            <a:r>
              <a:rPr lang="en-US" altLang="zh-CN" sz="900" kern="1200" dirty="0" smtClean="0">
                <a:solidFill>
                  <a:schemeClr val="tx1"/>
                </a:solidFill>
                <a:effectLst/>
                <a:latin typeface="+mn-lt"/>
                <a:ea typeface="+mn-ea"/>
                <a:cs typeface="+mn-cs"/>
              </a:rPr>
              <a:t>attention</a:t>
            </a:r>
            <a:r>
              <a:rPr lang="zh-CN" altLang="en-US" sz="900" kern="1200" dirty="0" smtClean="0">
                <a:solidFill>
                  <a:schemeClr val="tx1"/>
                </a:solidFill>
                <a:effectLst/>
                <a:latin typeface="+mn-lt"/>
                <a:ea typeface="+mn-ea"/>
                <a:cs typeface="+mn-cs"/>
              </a:rPr>
              <a:t>。</a:t>
            </a:r>
            <a:r>
              <a:rPr lang="en-US" altLang="zh-CN" dirty="0" smtClean="0"/>
              <a:t>he</a:t>
            </a:r>
            <a:r>
              <a:rPr lang="zh-CN" altLang="en-US" dirty="0" smtClean="0"/>
              <a:t>代表两个实体的和</a:t>
            </a:r>
            <a:r>
              <a:rPr lang="zh-CN" altLang="en-US" dirty="0" smtClean="0"/>
              <a:t>。第</a:t>
            </a:r>
            <a:r>
              <a:rPr lang="en-US" altLang="zh-CN" dirty="0" smtClean="0"/>
              <a:t>7</a:t>
            </a:r>
            <a:r>
              <a:rPr lang="zh-CN" altLang="en-US" dirty="0" smtClean="0"/>
              <a:t>步求</a:t>
            </a:r>
            <a:r>
              <a:rPr lang="zh-CN" altLang="en-US" dirty="0" smtClean="0"/>
              <a:t>了这个特征和这个词之间的相似度。</a:t>
            </a:r>
            <a:r>
              <a:rPr lang="zh-CN" altLang="en-US" sz="900" kern="1200" dirty="0" smtClean="0">
                <a:solidFill>
                  <a:schemeClr val="tx1"/>
                </a:solidFill>
                <a:effectLst/>
                <a:latin typeface="+mn-lt"/>
                <a:ea typeface="+mn-ea"/>
                <a:cs typeface="+mn-cs"/>
              </a:rPr>
              <a:t>也就是和实体相关的那些胶囊对于高层胶囊来说更重要</a:t>
            </a:r>
            <a:r>
              <a:rPr lang="zh-CN" altLang="en-US" sz="900" kern="1200" dirty="0" smtClean="0">
                <a:solidFill>
                  <a:schemeClr val="tx1"/>
                </a:solidFill>
                <a:effectLst/>
                <a:latin typeface="+mn-lt"/>
                <a:ea typeface="+mn-ea"/>
                <a:cs typeface="+mn-cs"/>
              </a:rPr>
              <a:t>。</a:t>
            </a:r>
            <a:endParaRPr lang="en-US" altLang="zh-CN" sz="900" kern="1200" dirty="0" smtClean="0">
              <a:solidFill>
                <a:schemeClr val="tx1"/>
              </a:solidFill>
              <a:effectLst/>
              <a:latin typeface="+mn-lt"/>
              <a:ea typeface="+mn-ea"/>
              <a:cs typeface="+mn-cs"/>
            </a:endParaRPr>
          </a:p>
          <a:p>
            <a:endParaRPr lang="en-US" altLang="zh-CN" sz="900" kern="1200" dirty="0" smtClean="0">
              <a:solidFill>
                <a:schemeClr val="tx1"/>
              </a:solidFill>
              <a:effectLst/>
              <a:latin typeface="+mn-lt"/>
              <a:ea typeface="+mn-ea"/>
              <a:cs typeface="+mn-cs"/>
            </a:endParaRPr>
          </a:p>
          <a:p>
            <a:r>
              <a:rPr lang="zh-CN" altLang="en-US" sz="900" kern="1200" dirty="0" smtClean="0">
                <a:solidFill>
                  <a:schemeClr val="tx1"/>
                </a:solidFill>
                <a:effectLst/>
                <a:latin typeface="+mn-lt"/>
                <a:ea typeface="+mn-ea"/>
                <a:cs typeface="+mn-cs"/>
              </a:rPr>
              <a:t>其中</a:t>
            </a:r>
            <a:r>
              <a:rPr lang="en-US" altLang="zh-CN" sz="900" kern="1200" dirty="0" err="1" smtClean="0">
                <a:solidFill>
                  <a:schemeClr val="tx1"/>
                </a:solidFill>
                <a:effectLst/>
                <a:latin typeface="+mn-lt"/>
                <a:ea typeface="+mn-ea"/>
                <a:cs typeface="+mn-cs"/>
              </a:rPr>
              <a:t>ri</a:t>
            </a:r>
            <a:r>
              <a:rPr lang="zh-CN" altLang="en-US" sz="900" kern="1200" dirty="0" smtClean="0">
                <a:solidFill>
                  <a:schemeClr val="tx1"/>
                </a:solidFill>
                <a:effectLst/>
                <a:latin typeface="+mn-lt"/>
                <a:ea typeface="+mn-ea"/>
                <a:cs typeface="+mn-cs"/>
              </a:rPr>
              <a:t>的模可以代表着第</a:t>
            </a:r>
            <a:r>
              <a:rPr lang="en-US" altLang="zh-CN" sz="900" kern="1200" dirty="0" err="1" smtClean="0">
                <a:solidFill>
                  <a:schemeClr val="tx1"/>
                </a:solidFill>
                <a:effectLst/>
                <a:latin typeface="+mn-lt"/>
                <a:ea typeface="+mn-ea"/>
                <a:cs typeface="+mn-cs"/>
              </a:rPr>
              <a:t>i</a:t>
            </a:r>
            <a:r>
              <a:rPr lang="zh-CN" altLang="en-US" sz="900" kern="1200" dirty="0" smtClean="0">
                <a:solidFill>
                  <a:schemeClr val="tx1"/>
                </a:solidFill>
                <a:effectLst/>
                <a:latin typeface="+mn-lt"/>
                <a:ea typeface="+mn-ea"/>
                <a:cs typeface="+mn-cs"/>
              </a:rPr>
              <a:t>类的概率。最后损失函数设计成</a:t>
            </a:r>
            <a:r>
              <a:rPr lang="en-US" altLang="zh-CN" sz="900" kern="1200" dirty="0" smtClean="0">
                <a:solidFill>
                  <a:schemeClr val="tx1"/>
                </a:solidFill>
                <a:effectLst/>
                <a:latin typeface="+mn-lt"/>
                <a:ea typeface="+mn-ea"/>
                <a:cs typeface="+mn-cs"/>
              </a:rPr>
              <a:t>sliding-margin loss</a:t>
            </a:r>
            <a:r>
              <a:rPr lang="zh-CN" altLang="en-US" sz="900" kern="1200" dirty="0" smtClean="0">
                <a:solidFill>
                  <a:schemeClr val="tx1"/>
                </a:solidFill>
                <a:effectLst/>
                <a:latin typeface="+mn-lt"/>
                <a:ea typeface="+mn-ea"/>
                <a:cs typeface="+mn-cs"/>
              </a:rPr>
              <a:t>的形式</a:t>
            </a:r>
            <a:r>
              <a:rPr lang="zh-CN" altLang="en-US"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Yj</a:t>
            </a:r>
            <a:r>
              <a:rPr lang="en-US" altLang="zh-CN" sz="900" kern="1200" dirty="0" smtClean="0">
                <a:solidFill>
                  <a:schemeClr val="tx1"/>
                </a:solidFill>
                <a:effectLst/>
                <a:latin typeface="+mn-lt"/>
                <a:ea typeface="+mn-ea"/>
                <a:cs typeface="+mn-cs"/>
              </a:rPr>
              <a:t>=1</a:t>
            </a:r>
            <a:r>
              <a:rPr lang="zh-CN" altLang="en-US" sz="900" kern="1200" dirty="0" smtClean="0">
                <a:solidFill>
                  <a:schemeClr val="tx1"/>
                </a:solidFill>
                <a:effectLst/>
                <a:latin typeface="+mn-lt"/>
                <a:ea typeface="+mn-ea"/>
                <a:cs typeface="+mn-cs"/>
              </a:rPr>
              <a:t>时表示句子表达着第</a:t>
            </a:r>
            <a:r>
              <a:rPr lang="en-US" altLang="zh-CN" sz="900" kern="1200" dirty="0" smtClean="0">
                <a:solidFill>
                  <a:schemeClr val="tx1"/>
                </a:solidFill>
                <a:effectLst/>
                <a:latin typeface="+mn-lt"/>
                <a:ea typeface="+mn-ea"/>
                <a:cs typeface="+mn-cs"/>
              </a:rPr>
              <a:t>j</a:t>
            </a:r>
            <a:r>
              <a:rPr lang="zh-CN" altLang="en-US" sz="900" kern="1200" dirty="0" smtClean="0">
                <a:solidFill>
                  <a:schemeClr val="tx1"/>
                </a:solidFill>
                <a:effectLst/>
                <a:latin typeface="+mn-lt"/>
                <a:ea typeface="+mn-ea"/>
                <a:cs typeface="+mn-cs"/>
              </a:rPr>
              <a:t>个关系</a:t>
            </a:r>
            <a:r>
              <a:rPr lang="zh-CN" altLang="en-US" sz="900" kern="1200" dirty="0" smtClean="0">
                <a:solidFill>
                  <a:schemeClr val="tx1"/>
                </a:solidFill>
                <a:effectLst/>
                <a:latin typeface="+mn-lt"/>
                <a:ea typeface="+mn-ea"/>
                <a:cs typeface="+mn-cs"/>
              </a:rPr>
              <a:t>，因为</a:t>
            </a:r>
            <a:r>
              <a:rPr lang="en-US" altLang="zh-CN" sz="900" kern="1200" dirty="0" smtClean="0">
                <a:solidFill>
                  <a:schemeClr val="tx1"/>
                </a:solidFill>
                <a:effectLst/>
                <a:latin typeface="+mn-lt"/>
                <a:ea typeface="+mn-ea"/>
                <a:cs typeface="+mn-cs"/>
              </a:rPr>
              <a:t>r</a:t>
            </a:r>
            <a:r>
              <a:rPr lang="zh-CN" altLang="en-US" sz="900" kern="1200" dirty="0" smtClean="0">
                <a:solidFill>
                  <a:schemeClr val="tx1"/>
                </a:solidFill>
                <a:effectLst/>
                <a:latin typeface="+mn-lt"/>
                <a:ea typeface="+mn-ea"/>
                <a:cs typeface="+mn-cs"/>
              </a:rPr>
              <a:t>是没有和</a:t>
            </a:r>
            <a:r>
              <a:rPr lang="en-US" altLang="zh-CN" sz="900" kern="1200" dirty="0" smtClean="0">
                <a:solidFill>
                  <a:schemeClr val="tx1"/>
                </a:solidFill>
                <a:effectLst/>
                <a:latin typeface="+mn-lt"/>
                <a:ea typeface="+mn-ea"/>
                <a:cs typeface="+mn-cs"/>
              </a:rPr>
              <a:t>NA</a:t>
            </a:r>
            <a:r>
              <a:rPr lang="zh-CN" altLang="en-US" sz="900" kern="1200" dirty="0" smtClean="0">
                <a:solidFill>
                  <a:schemeClr val="tx1"/>
                </a:solidFill>
                <a:effectLst/>
                <a:latin typeface="+mn-lt"/>
                <a:ea typeface="+mn-ea"/>
                <a:cs typeface="+mn-cs"/>
              </a:rPr>
              <a:t>关系对应的，当</a:t>
            </a:r>
            <a:r>
              <a:rPr lang="zh-CN" altLang="en-US" sz="900" kern="1200" dirty="0" smtClean="0">
                <a:solidFill>
                  <a:schemeClr val="tx1"/>
                </a:solidFill>
                <a:effectLst/>
                <a:latin typeface="+mn-lt"/>
                <a:ea typeface="+mn-ea"/>
                <a:cs typeface="+mn-cs"/>
              </a:rPr>
              <a:t>这个句子的是</a:t>
            </a:r>
            <a:r>
              <a:rPr lang="en-US" altLang="zh-CN" sz="900" kern="1200" dirty="0" smtClean="0">
                <a:solidFill>
                  <a:schemeClr val="tx1"/>
                </a:solidFill>
                <a:effectLst/>
                <a:latin typeface="+mn-lt"/>
                <a:ea typeface="+mn-ea"/>
                <a:cs typeface="+mn-cs"/>
              </a:rPr>
              <a:t>NA</a:t>
            </a:r>
            <a:r>
              <a:rPr lang="zh-CN" altLang="en-US" sz="900" kern="1200" dirty="0" smtClean="0">
                <a:solidFill>
                  <a:schemeClr val="tx1"/>
                </a:solidFill>
                <a:effectLst/>
                <a:latin typeface="+mn-lt"/>
                <a:ea typeface="+mn-ea"/>
                <a:cs typeface="+mn-cs"/>
              </a:rPr>
              <a:t>的时候所有的</a:t>
            </a:r>
            <a:r>
              <a:rPr lang="en-US" altLang="zh-CN" sz="900" kern="1200" dirty="0" err="1" smtClean="0">
                <a:solidFill>
                  <a:schemeClr val="tx1"/>
                </a:solidFill>
                <a:effectLst/>
                <a:latin typeface="+mn-lt"/>
                <a:ea typeface="+mn-ea"/>
                <a:cs typeface="+mn-cs"/>
              </a:rPr>
              <a:t>Yj</a:t>
            </a:r>
            <a:r>
              <a:rPr lang="zh-CN" altLang="en-US" sz="900" kern="1200" dirty="0" smtClean="0">
                <a:solidFill>
                  <a:schemeClr val="tx1"/>
                </a:solidFill>
                <a:effectLst/>
                <a:latin typeface="+mn-lt"/>
                <a:ea typeface="+mn-ea"/>
                <a:cs typeface="+mn-cs"/>
              </a:rPr>
              <a:t>都是</a:t>
            </a:r>
            <a:r>
              <a:rPr lang="en-US" altLang="zh-CN" sz="900" kern="1200" dirty="0" smtClean="0">
                <a:solidFill>
                  <a:schemeClr val="tx1"/>
                </a:solidFill>
                <a:effectLst/>
                <a:latin typeface="+mn-lt"/>
                <a:ea typeface="+mn-ea"/>
                <a:cs typeface="+mn-cs"/>
              </a:rPr>
              <a:t>0</a:t>
            </a:r>
            <a:r>
              <a:rPr lang="zh-CN" altLang="en-US" sz="900" kern="1200" dirty="0" smtClean="0">
                <a:solidFill>
                  <a:schemeClr val="tx1"/>
                </a:solidFill>
                <a:effectLst/>
                <a:latin typeface="+mn-lt"/>
                <a:ea typeface="+mn-ea"/>
                <a:cs typeface="+mn-cs"/>
              </a:rPr>
              <a:t>，损失由这部分组成，根据这个</a:t>
            </a:r>
            <a:r>
              <a:rPr lang="zh-CN" altLang="en-US" sz="900" kern="1200" dirty="0" smtClean="0">
                <a:solidFill>
                  <a:schemeClr val="tx1"/>
                </a:solidFill>
                <a:effectLst/>
                <a:latin typeface="+mn-lt"/>
                <a:ea typeface="+mn-ea"/>
                <a:cs typeface="+mn-cs"/>
              </a:rPr>
              <a:t>式子可学得</a:t>
            </a:r>
            <a:r>
              <a:rPr lang="en-US" altLang="zh-CN" sz="900" kern="1200" dirty="0" err="1" smtClean="0">
                <a:solidFill>
                  <a:schemeClr val="tx1"/>
                </a:solidFill>
                <a:effectLst/>
                <a:latin typeface="+mn-lt"/>
                <a:ea typeface="+mn-ea"/>
                <a:cs typeface="+mn-cs"/>
              </a:rPr>
              <a:t>gama</a:t>
            </a:r>
            <a:r>
              <a:rPr lang="zh-CN" altLang="en-US" sz="900" kern="1200" dirty="0" smtClean="0">
                <a:solidFill>
                  <a:schemeClr val="tx1"/>
                </a:solidFill>
                <a:effectLst/>
                <a:latin typeface="+mn-lt"/>
                <a:ea typeface="+mn-ea"/>
                <a:cs typeface="+mn-cs"/>
              </a:rPr>
              <a:t>，使得所有的关系对应的概率都小于这个阈值，也就符合</a:t>
            </a:r>
            <a:r>
              <a:rPr lang="zh-CN" altLang="en-US" sz="900" kern="1200" dirty="0" smtClean="0">
                <a:solidFill>
                  <a:schemeClr val="tx1"/>
                </a:solidFill>
                <a:effectLst/>
                <a:latin typeface="+mn-lt"/>
                <a:ea typeface="+mn-ea"/>
                <a:cs typeface="+mn-cs"/>
              </a:rPr>
              <a:t>了之前当</a:t>
            </a:r>
            <a:r>
              <a:rPr lang="zh-CN" altLang="en-US" dirty="0" smtClean="0">
                <a:effectLst/>
              </a:rPr>
              <a:t>句子不包含任意其他关系的特征时，才会认为它是</a:t>
            </a:r>
            <a:r>
              <a:rPr lang="en-US" altLang="zh-CN" dirty="0" smtClean="0">
                <a:effectLst/>
              </a:rPr>
              <a:t>NA</a:t>
            </a:r>
            <a:r>
              <a:rPr lang="zh-CN" altLang="en-US" sz="900" kern="1200" dirty="0" smtClean="0">
                <a:solidFill>
                  <a:schemeClr val="tx1"/>
                </a:solidFill>
                <a:effectLst/>
                <a:latin typeface="+mn-lt"/>
                <a:ea typeface="+mn-ea"/>
                <a:cs typeface="+mn-cs"/>
              </a:rPr>
              <a:t>的假设</a:t>
            </a:r>
            <a:r>
              <a:rPr lang="zh-CN" altLang="en-US" dirty="0" smtClean="0">
                <a:effectLst/>
              </a:rPr>
              <a:t>。预测时，</a:t>
            </a:r>
            <a:r>
              <a:rPr lang="zh-CN" altLang="en-US" dirty="0" smtClean="0">
                <a:effectLst/>
              </a:rPr>
              <a:t>如果没有一个</a:t>
            </a:r>
            <a:r>
              <a:rPr lang="en-US" altLang="zh-CN" dirty="0" err="1" smtClean="0">
                <a:effectLst/>
              </a:rPr>
              <a:t>rj</a:t>
            </a:r>
            <a:r>
              <a:rPr lang="zh-CN" altLang="en-US" dirty="0" smtClean="0">
                <a:effectLst/>
              </a:rPr>
              <a:t>大于阈值，则预测为</a:t>
            </a:r>
            <a:r>
              <a:rPr lang="en-US" altLang="zh-CN" dirty="0" smtClean="0">
                <a:effectLst/>
              </a:rPr>
              <a:t>NA</a:t>
            </a:r>
            <a:r>
              <a:rPr lang="zh-CN" altLang="en-US" dirty="0" smtClean="0">
                <a:effectLst/>
              </a:rPr>
              <a:t>，否则就预测为最大的</a:t>
            </a:r>
            <a:r>
              <a:rPr lang="en-US" altLang="zh-CN" dirty="0" err="1" smtClean="0">
                <a:effectLst/>
              </a:rPr>
              <a:t>rj</a:t>
            </a:r>
            <a:r>
              <a:rPr lang="zh-CN" altLang="en-US" dirty="0" smtClean="0">
                <a:effectLst/>
              </a:rPr>
              <a:t>对应的关系。</a:t>
            </a:r>
            <a:endParaRPr lang="zh-CN" altLang="en-US" dirty="0">
              <a:effectLst/>
            </a:endParaRPr>
          </a:p>
        </p:txBody>
      </p:sp>
      <p:sp>
        <p:nvSpPr>
          <p:cNvPr id="4" name="灯片编号占位符 3"/>
          <p:cNvSpPr>
            <a:spLocks noGrp="1"/>
          </p:cNvSpPr>
          <p:nvPr>
            <p:ph type="sldNum" sz="quarter" idx="10"/>
          </p:nvPr>
        </p:nvSpPr>
        <p:spPr/>
        <p:txBody>
          <a:bodyPr/>
          <a:lstStyle/>
          <a:p>
            <a:fld id="{66DFAC49-6030-440C-9762-63640414170B}" type="slidenum">
              <a:rPr lang="zh-CN" altLang="en-US" smtClean="0"/>
              <a:t>13</a:t>
            </a:fld>
            <a:endParaRPr lang="zh-CN" altLang="en-US"/>
          </a:p>
        </p:txBody>
      </p:sp>
    </p:spTree>
    <p:extLst>
      <p:ext uri="{BB962C8B-B14F-4D97-AF65-F5344CB8AC3E}">
        <p14:creationId xmlns:p14="http://schemas.microsoft.com/office/powerpoint/2010/main" val="363432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清华发表，动机：我们</a:t>
            </a:r>
            <a:r>
              <a:rPr lang="zh-CN" altLang="en-US" dirty="0" smtClean="0"/>
              <a:t>以前的关系抽取，都是先做完实体识别，再做关系抽取</a:t>
            </a:r>
            <a:r>
              <a:rPr lang="zh-CN" altLang="en-US" dirty="0" smtClean="0"/>
              <a:t>，两</a:t>
            </a:r>
            <a:r>
              <a:rPr lang="zh-CN" altLang="en-US" dirty="0" smtClean="0"/>
              <a:t>个任务独立的分割</a:t>
            </a:r>
            <a:r>
              <a:rPr lang="zh-CN" altLang="en-US" dirty="0" smtClean="0"/>
              <a:t>出来不能</a:t>
            </a:r>
            <a:r>
              <a:rPr lang="zh-CN" altLang="en-US" dirty="0" smtClean="0"/>
              <a:t>完整的捕获到这两个任务之间的联系。第二</a:t>
            </a:r>
            <a:r>
              <a:rPr lang="zh-CN" altLang="en-US" dirty="0" smtClean="0"/>
              <a:t>点是关系</a:t>
            </a:r>
            <a:r>
              <a:rPr lang="zh-CN" altLang="en-US" dirty="0" smtClean="0"/>
              <a:t>交叠的问题，就是一个句子可能会有多种关系</a:t>
            </a:r>
            <a:r>
              <a:rPr lang="zh-CN" altLang="en-US" dirty="0" smtClean="0"/>
              <a:t>。</a:t>
            </a:r>
            <a:endParaRPr lang="en-US" altLang="zh-CN" dirty="0" smtClean="0"/>
          </a:p>
          <a:p>
            <a:r>
              <a:rPr lang="zh-CN" altLang="en-US" dirty="0" smtClean="0"/>
              <a:t>提出</a:t>
            </a:r>
            <a:r>
              <a:rPr lang="zh-CN" altLang="en-US" dirty="0" smtClean="0"/>
              <a:t>了一个分层强化学习框架来</a:t>
            </a:r>
            <a:r>
              <a:rPr lang="zh-CN" altLang="en-US" dirty="0" smtClean="0"/>
              <a:t>解决两</a:t>
            </a:r>
            <a:r>
              <a:rPr lang="zh-CN" altLang="en-US" dirty="0" smtClean="0"/>
              <a:t>个问题</a:t>
            </a:r>
            <a:r>
              <a:rPr lang="zh-CN" altLang="en-US" dirty="0" smtClean="0"/>
              <a:t>。</a:t>
            </a:r>
            <a:endParaRPr lang="en-US" altLang="zh-CN" dirty="0" smtClean="0"/>
          </a:p>
          <a:p>
            <a:r>
              <a:rPr lang="zh-CN" altLang="en-US" dirty="0" smtClean="0"/>
              <a:t>整个</a:t>
            </a:r>
            <a:r>
              <a:rPr lang="zh-CN" altLang="en-US" dirty="0" smtClean="0"/>
              <a:t>模型分成两层，高层是完成关系探测任务的，低层是完成实体抽取任务</a:t>
            </a:r>
            <a:r>
              <a:rPr lang="zh-CN" altLang="en-US" dirty="0" smtClean="0"/>
              <a:t>。顺序</a:t>
            </a:r>
            <a:r>
              <a:rPr lang="zh-CN" altLang="en-US" dirty="0" smtClean="0"/>
              <a:t>扫描句子的每个词，然后每个词的地方都会判断是否能预测出某种关系，如果能，就启动低层子任务，去识别实体。子任务完成之后，又返回上面的句子继续扫描，直到句子扫描结束。</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14</a:t>
            </a:fld>
            <a:endParaRPr lang="zh-CN" altLang="en-US"/>
          </a:p>
        </p:txBody>
      </p:sp>
    </p:spTree>
    <p:extLst>
      <p:ext uri="{BB962C8B-B14F-4D97-AF65-F5344CB8AC3E}">
        <p14:creationId xmlns:p14="http://schemas.microsoft.com/office/powerpoint/2010/main" val="223073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高层：在</a:t>
            </a:r>
            <a:r>
              <a:rPr lang="zh-CN" altLang="en-US" dirty="0" smtClean="0"/>
              <a:t>时间步</a:t>
            </a:r>
            <a:r>
              <a:rPr lang="en-US" altLang="zh-CN" dirty="0" smtClean="0"/>
              <a:t>t</a:t>
            </a:r>
            <a:r>
              <a:rPr lang="zh-CN" altLang="en-US" dirty="0" smtClean="0"/>
              <a:t>，状态</a:t>
            </a:r>
            <a:r>
              <a:rPr lang="en-US" altLang="zh-CN" dirty="0" smtClean="0"/>
              <a:t>s</a:t>
            </a:r>
            <a:r>
              <a:rPr lang="zh-CN" altLang="en-US" dirty="0" smtClean="0"/>
              <a:t>由三部分组成，上一步的</a:t>
            </a:r>
            <a:r>
              <a:rPr lang="en-US" altLang="zh-CN" dirty="0" smtClean="0"/>
              <a:t>s</a:t>
            </a:r>
            <a:r>
              <a:rPr lang="zh-CN" altLang="en-US" dirty="0" smtClean="0"/>
              <a:t>，当前词双向</a:t>
            </a:r>
            <a:r>
              <a:rPr lang="en-US" altLang="zh-CN" dirty="0" smtClean="0"/>
              <a:t>LSTM</a:t>
            </a:r>
            <a:r>
              <a:rPr lang="zh-CN" altLang="en-US" dirty="0" smtClean="0"/>
              <a:t>的输出，以及关系向量</a:t>
            </a:r>
            <a:r>
              <a:rPr lang="en-US" altLang="zh-CN" dirty="0" smtClean="0"/>
              <a:t>v</a:t>
            </a:r>
            <a:r>
              <a:rPr lang="zh-CN" altLang="en-US" dirty="0" smtClean="0"/>
              <a:t>三部分组成，</a:t>
            </a:r>
            <a:r>
              <a:rPr lang="en-US" altLang="zh-CN" dirty="0" err="1" smtClean="0"/>
              <a:t>ot</a:t>
            </a:r>
            <a:r>
              <a:rPr lang="zh-CN" altLang="en-US" dirty="0" smtClean="0"/>
              <a:t>代表某种关系，如果在当前词的位置能够预测出某种关系，那么就会触发子任务，并且得到相应的回报</a:t>
            </a:r>
            <a:r>
              <a:rPr lang="zh-CN" altLang="en-US" dirty="0" smtClean="0"/>
              <a:t>。时间步</a:t>
            </a:r>
            <a:r>
              <a:rPr lang="en-US" altLang="zh-CN" dirty="0" smtClean="0"/>
              <a:t>t</a:t>
            </a:r>
            <a:r>
              <a:rPr lang="zh-CN" altLang="en-US" dirty="0" smtClean="0"/>
              <a:t>的回报为</a:t>
            </a:r>
            <a:r>
              <a:rPr lang="en-US" altLang="zh-CN" dirty="0" err="1" smtClean="0"/>
              <a:t>rt</a:t>
            </a:r>
            <a:r>
              <a:rPr lang="zh-CN" altLang="en-US" dirty="0" smtClean="0"/>
              <a:t>。整个</a:t>
            </a:r>
            <a:r>
              <a:rPr lang="zh-CN" altLang="en-US" dirty="0" smtClean="0"/>
              <a:t>高层关系探测任务的回报用</a:t>
            </a:r>
            <a:r>
              <a:rPr lang="en-US" altLang="zh-CN" dirty="0" smtClean="0"/>
              <a:t>F1</a:t>
            </a:r>
            <a:r>
              <a:rPr lang="zh-CN" altLang="en-US" dirty="0" smtClean="0"/>
              <a:t>值来衡量</a:t>
            </a:r>
            <a:r>
              <a:rPr lang="zh-CN" altLang="en-US" dirty="0" smtClean="0"/>
              <a:t>。</a:t>
            </a:r>
            <a:endParaRPr lang="en-US" altLang="zh-CN" dirty="0" smtClean="0"/>
          </a:p>
          <a:p>
            <a:endParaRPr lang="en-US" altLang="zh-CN" dirty="0" smtClean="0"/>
          </a:p>
          <a:p>
            <a:r>
              <a:rPr lang="zh-CN" altLang="en-US" dirty="0" smtClean="0"/>
              <a:t>低层： 过程类似。计算</a:t>
            </a:r>
            <a:r>
              <a:rPr lang="en-US" altLang="zh-CN" dirty="0" smtClean="0"/>
              <a:t>action</a:t>
            </a:r>
            <a:r>
              <a:rPr lang="zh-CN" altLang="en-US" dirty="0" smtClean="0"/>
              <a:t>的概率分布的时候加入了前面选出的关系。实现了高低层任务的交互。实时的</a:t>
            </a:r>
            <a:r>
              <a:rPr lang="zh-CN" altLang="en-US" dirty="0" smtClean="0"/>
              <a:t>回报</a:t>
            </a:r>
            <a:r>
              <a:rPr lang="en-US" altLang="zh-CN" dirty="0" err="1" smtClean="0"/>
              <a:t>rl</a:t>
            </a:r>
            <a:r>
              <a:rPr lang="zh-CN" altLang="en-US" dirty="0" smtClean="0"/>
              <a:t>，并且</a:t>
            </a:r>
            <a:r>
              <a:rPr lang="zh-CN" altLang="en-US" dirty="0" smtClean="0"/>
              <a:t>通过</a:t>
            </a:r>
            <a:r>
              <a:rPr lang="en-US" altLang="zh-CN" dirty="0" smtClean="0"/>
              <a:t>lambda</a:t>
            </a:r>
            <a:r>
              <a:rPr lang="zh-CN" altLang="en-US" dirty="0" smtClean="0"/>
              <a:t>值来降低非实体的回报权重。最后整个低层任务的回报是，当所有的实体</a:t>
            </a:r>
            <a:r>
              <a:rPr lang="en-US" altLang="zh-CN" dirty="0" smtClean="0"/>
              <a:t>tag</a:t>
            </a:r>
            <a:r>
              <a:rPr lang="zh-CN" altLang="en-US" dirty="0" smtClean="0"/>
              <a:t>都被正确预测时为</a:t>
            </a:r>
            <a:r>
              <a:rPr lang="en-US" altLang="zh-CN" dirty="0" smtClean="0"/>
              <a:t>1</a:t>
            </a:r>
            <a:r>
              <a:rPr lang="zh-CN" altLang="en-US" dirty="0" smtClean="0"/>
              <a:t>，否则为</a:t>
            </a:r>
            <a:r>
              <a:rPr lang="en-US" altLang="zh-CN" dirty="0" smtClean="0"/>
              <a:t>-1.</a:t>
            </a:r>
          </a:p>
          <a:p>
            <a:endParaRPr lang="en-US" altLang="zh-CN" dirty="0" smtClean="0"/>
          </a:p>
          <a:p>
            <a:r>
              <a:rPr lang="zh-CN" altLang="en-US" dirty="0" smtClean="0"/>
              <a:t>最后通过最大化累积回报函数，学得两个任务的最优策略。</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15</a:t>
            </a:fld>
            <a:endParaRPr lang="zh-CN" altLang="en-US"/>
          </a:p>
        </p:txBody>
      </p:sp>
    </p:spTree>
    <p:extLst>
      <p:ext uri="{BB962C8B-B14F-4D97-AF65-F5344CB8AC3E}">
        <p14:creationId xmlns:p14="http://schemas.microsoft.com/office/powerpoint/2010/main" val="3804982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16</a:t>
            </a:fld>
            <a:endParaRPr lang="zh-CN" altLang="en-US"/>
          </a:p>
        </p:txBody>
      </p:sp>
    </p:spTree>
    <p:extLst>
      <p:ext uri="{BB962C8B-B14F-4D97-AF65-F5344CB8AC3E}">
        <p14:creationId xmlns:p14="http://schemas.microsoft.com/office/powerpoint/2010/main" val="1621337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17</a:t>
            </a:fld>
            <a:endParaRPr lang="zh-CN" altLang="en-US"/>
          </a:p>
        </p:txBody>
      </p:sp>
    </p:spTree>
    <p:extLst>
      <p:ext uri="{BB962C8B-B14F-4D97-AF65-F5344CB8AC3E}">
        <p14:creationId xmlns:p14="http://schemas.microsoft.com/office/powerpoint/2010/main" val="166103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NYT</a:t>
            </a:r>
            <a:r>
              <a:rPr lang="zh-CN" altLang="en-US" dirty="0" smtClean="0"/>
              <a:t>这个数据</a:t>
            </a:r>
            <a:r>
              <a:rPr lang="zh-CN" altLang="en-US" dirty="0" smtClean="0"/>
              <a:t>集：用远程</a:t>
            </a:r>
            <a:r>
              <a:rPr lang="zh-CN" altLang="en-US" dirty="0" smtClean="0"/>
              <a:t>监督的方法标注的，标注的方法是用知识库中的三元组和数据集中的句子做一个映射，如果句子中包含着三元组中的实体对，那么这个句子则会被标注上相应的关系，</a:t>
            </a:r>
            <a:r>
              <a:rPr lang="zh-CN" altLang="en-US" dirty="0" smtClean="0"/>
              <a:t>并且把</a:t>
            </a:r>
            <a:r>
              <a:rPr lang="zh-CN" altLang="en-US" dirty="0" smtClean="0"/>
              <a:t>拥有同一个实体对和同一个关系的这些句子称为一个包</a:t>
            </a:r>
            <a:r>
              <a:rPr lang="zh-CN" altLang="en-US" dirty="0" smtClean="0"/>
              <a:t>。</a:t>
            </a:r>
            <a:endParaRPr lang="en-US" altLang="zh-CN" dirty="0" smtClean="0"/>
          </a:p>
          <a:p>
            <a:endParaRPr lang="en-US" altLang="zh-CN" dirty="0" smtClean="0"/>
          </a:p>
          <a:p>
            <a:r>
              <a:rPr lang="zh-CN" altLang="en-US" dirty="0" smtClean="0"/>
              <a:t>两</a:t>
            </a:r>
            <a:r>
              <a:rPr lang="zh-CN" altLang="en-US" dirty="0" smtClean="0"/>
              <a:t>个问题，一个是</a:t>
            </a:r>
            <a:r>
              <a:rPr lang="en-US" altLang="zh-CN" dirty="0" smtClean="0"/>
              <a:t>false Negative</a:t>
            </a:r>
            <a:r>
              <a:rPr lang="zh-CN" altLang="en-US" dirty="0" smtClean="0"/>
              <a:t>问题，这个问题是由于知识库不全引起的，也就是如果一个句子中的实体对没有出现在知识库中，则我们就给这样的包标记为</a:t>
            </a:r>
            <a:r>
              <a:rPr lang="en-US" altLang="zh-CN" dirty="0" smtClean="0"/>
              <a:t>NA</a:t>
            </a:r>
            <a:r>
              <a:rPr lang="zh-CN" altLang="en-US" dirty="0" smtClean="0"/>
              <a:t>的关系，对于这样的实例我们称之为负例</a:t>
            </a:r>
            <a:r>
              <a:rPr lang="zh-CN" altLang="en-US" dirty="0" smtClean="0"/>
              <a:t>。但被</a:t>
            </a:r>
            <a:r>
              <a:rPr lang="zh-CN" altLang="en-US" dirty="0" smtClean="0"/>
              <a:t>标记为</a:t>
            </a:r>
            <a:r>
              <a:rPr lang="en-US" altLang="zh-CN" dirty="0" smtClean="0"/>
              <a:t>NA</a:t>
            </a:r>
            <a:r>
              <a:rPr lang="zh-CN" altLang="en-US" dirty="0" smtClean="0"/>
              <a:t>的句子，可能有一些句子是表达了知识库中已有的</a:t>
            </a:r>
            <a:r>
              <a:rPr lang="zh-CN" altLang="en-US" dirty="0" smtClean="0"/>
              <a:t>关系。</a:t>
            </a:r>
            <a:endParaRPr lang="en-US" altLang="zh-CN" dirty="0" smtClean="0"/>
          </a:p>
          <a:p>
            <a:r>
              <a:rPr lang="zh-CN" altLang="en-US" dirty="0" smtClean="0"/>
              <a:t>与</a:t>
            </a:r>
            <a:r>
              <a:rPr lang="zh-CN" altLang="en-US" dirty="0" smtClean="0"/>
              <a:t>之相对的就是</a:t>
            </a:r>
            <a:r>
              <a:rPr lang="en-US" altLang="zh-CN" dirty="0" smtClean="0"/>
              <a:t>False Positive</a:t>
            </a:r>
            <a:r>
              <a:rPr lang="zh-CN" altLang="en-US" dirty="0" smtClean="0"/>
              <a:t>问题。我们给一个包标注上某种关系，但是并不是所有的句子都表达了这种关系。</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3</a:t>
            </a:fld>
            <a:endParaRPr lang="zh-CN" altLang="en-US"/>
          </a:p>
        </p:txBody>
      </p:sp>
    </p:spTree>
    <p:extLst>
      <p:ext uri="{BB962C8B-B14F-4D97-AF65-F5344CB8AC3E}">
        <p14:creationId xmlns:p14="http://schemas.microsoft.com/office/powerpoint/2010/main" val="169752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4</a:t>
            </a:fld>
            <a:endParaRPr lang="zh-CN" altLang="en-US"/>
          </a:p>
        </p:txBody>
      </p:sp>
    </p:spTree>
    <p:extLst>
      <p:ext uri="{BB962C8B-B14F-4D97-AF65-F5344CB8AC3E}">
        <p14:creationId xmlns:p14="http://schemas.microsoft.com/office/powerpoint/2010/main" val="355054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a:t>
            </a:r>
            <a:r>
              <a:rPr lang="zh-CN" altLang="en-US" dirty="0" smtClean="0"/>
              <a:t>本文考虑到了这样一个问题，也就是每个包的标签不总是准确的，有可能一个包里面根本就没有任何句子表达了这种关系，所以前面的</a:t>
            </a:r>
            <a:r>
              <a:rPr lang="zh-CN" altLang="en-US" dirty="0" smtClean="0"/>
              <a:t>方法</a:t>
            </a:r>
            <a:r>
              <a:rPr lang="en-US" altLang="zh-CN" dirty="0" smtClean="0"/>
              <a:t>attention</a:t>
            </a:r>
            <a:r>
              <a:rPr lang="zh-CN" altLang="en-US" dirty="0" smtClean="0"/>
              <a:t>方法就</a:t>
            </a:r>
            <a:r>
              <a:rPr lang="zh-CN" altLang="en-US" dirty="0" smtClean="0"/>
              <a:t>会</a:t>
            </a:r>
            <a:r>
              <a:rPr lang="zh-CN" altLang="en-US" dirty="0" smtClean="0"/>
              <a:t>失效</a:t>
            </a:r>
            <a:endParaRPr lang="en-US" altLang="zh-CN" dirty="0" smtClean="0"/>
          </a:p>
          <a:p>
            <a:endParaRPr lang="en-US" altLang="zh-CN" dirty="0" smtClean="0"/>
          </a:p>
          <a:p>
            <a:r>
              <a:rPr lang="zh-CN" altLang="en-US" dirty="0" smtClean="0"/>
              <a:t>作者</a:t>
            </a:r>
            <a:r>
              <a:rPr lang="zh-CN" altLang="en-US" dirty="0" smtClean="0"/>
              <a:t>把远程监督标注的标签称为噪声标签，把句子真正表达的那个关系称为</a:t>
            </a:r>
            <a:r>
              <a:rPr lang="en-US" altLang="zh-CN" dirty="0" smtClean="0"/>
              <a:t>true label</a:t>
            </a:r>
            <a:r>
              <a:rPr lang="zh-CN" altLang="en-US" dirty="0" smtClean="0"/>
              <a:t>。然后我们可以通过一个神经噪声转换器实现真实标签到噪声标签之间的转移</a:t>
            </a:r>
            <a:r>
              <a:rPr lang="zh-CN" altLang="en-US" dirty="0" smtClean="0"/>
              <a:t>。</a:t>
            </a:r>
            <a:endParaRPr lang="en-US" altLang="zh-CN" dirty="0" smtClean="0"/>
          </a:p>
          <a:p>
            <a:endParaRPr lang="en-US" altLang="zh-CN" dirty="0" smtClean="0"/>
          </a:p>
          <a:p>
            <a:r>
              <a:rPr lang="zh-CN" altLang="en-US" dirty="0" smtClean="0"/>
              <a:t>句子</a:t>
            </a:r>
            <a:r>
              <a:rPr lang="zh-CN" altLang="en-US" dirty="0" smtClean="0"/>
              <a:t>编码部分仍然使用的是</a:t>
            </a:r>
            <a:r>
              <a:rPr lang="en-US" altLang="zh-CN" dirty="0" err="1" smtClean="0"/>
              <a:t>pcnn</a:t>
            </a:r>
            <a:r>
              <a:rPr lang="zh-CN" altLang="en-US" dirty="0" smtClean="0"/>
              <a:t>的结构</a:t>
            </a:r>
            <a:r>
              <a:rPr lang="zh-CN" altLang="en-US" dirty="0" smtClean="0"/>
              <a:t>，得到</a:t>
            </a:r>
            <a:r>
              <a:rPr lang="en-US" altLang="zh-CN" dirty="0" smtClean="0"/>
              <a:t>h</a:t>
            </a:r>
            <a:r>
              <a:rPr lang="zh-CN" altLang="en-US" dirty="0" smtClean="0"/>
              <a:t>，这些</a:t>
            </a:r>
            <a:r>
              <a:rPr lang="en-US" altLang="zh-CN" dirty="0" smtClean="0"/>
              <a:t>h</a:t>
            </a:r>
            <a:r>
              <a:rPr lang="zh-CN" altLang="en-US" dirty="0" smtClean="0"/>
              <a:t>经过一个</a:t>
            </a:r>
            <a:r>
              <a:rPr lang="en-US" altLang="zh-CN" dirty="0" err="1" smtClean="0"/>
              <a:t>softmax</a:t>
            </a:r>
            <a:r>
              <a:rPr lang="zh-CN" altLang="en-US" dirty="0" smtClean="0"/>
              <a:t>操作之后，就能得到相应的标签</a:t>
            </a:r>
            <a:r>
              <a:rPr lang="zh-CN" altLang="en-US" dirty="0" smtClean="0"/>
              <a:t>类别。</a:t>
            </a:r>
            <a:endParaRPr lang="en-US" altLang="zh-CN" dirty="0" smtClean="0"/>
          </a:p>
          <a:p>
            <a:endParaRPr lang="en-US" altLang="zh-CN" dirty="0" smtClean="0"/>
          </a:p>
          <a:p>
            <a:r>
              <a:rPr lang="zh-CN" altLang="en-US" dirty="0" smtClean="0"/>
              <a:t>希望网络</a:t>
            </a:r>
            <a:r>
              <a:rPr lang="zh-CN" altLang="en-US" dirty="0" smtClean="0"/>
              <a:t>最后能学习到一个更好的</a:t>
            </a:r>
            <a:r>
              <a:rPr lang="en-US" altLang="zh-CN" dirty="0" smtClean="0"/>
              <a:t>h</a:t>
            </a:r>
            <a:r>
              <a:rPr lang="zh-CN" altLang="en-US" dirty="0" smtClean="0"/>
              <a:t>，使得它能够预测到真实的关系。既然</a:t>
            </a:r>
            <a:r>
              <a:rPr lang="en-US" altLang="zh-CN" dirty="0" smtClean="0"/>
              <a:t>h</a:t>
            </a:r>
            <a:r>
              <a:rPr lang="zh-CN" altLang="en-US" dirty="0" smtClean="0"/>
              <a:t>是想要得到真实的，但是我们的标签是有噪声的</a:t>
            </a:r>
            <a:r>
              <a:rPr lang="zh-CN" altLang="en-US" dirty="0" smtClean="0"/>
              <a:t>，如果直接用</a:t>
            </a:r>
            <a:r>
              <a:rPr lang="en-US" altLang="zh-CN" dirty="0" smtClean="0"/>
              <a:t>h</a:t>
            </a:r>
            <a:r>
              <a:rPr lang="zh-CN" altLang="en-US" dirty="0" smtClean="0"/>
              <a:t>得到的预测结果和噪声标签求</a:t>
            </a:r>
            <a:r>
              <a:rPr lang="en-US" altLang="zh-CN" dirty="0" smtClean="0"/>
              <a:t>loss</a:t>
            </a:r>
            <a:r>
              <a:rPr lang="zh-CN" altLang="en-US" dirty="0" smtClean="0"/>
              <a:t>，那么</a:t>
            </a:r>
            <a:r>
              <a:rPr lang="en-US" altLang="zh-CN" dirty="0" smtClean="0"/>
              <a:t>h</a:t>
            </a:r>
            <a:r>
              <a:rPr lang="zh-CN" altLang="en-US" dirty="0" smtClean="0"/>
              <a:t>仍然是有噪声的。为了</a:t>
            </a:r>
            <a:r>
              <a:rPr lang="zh-CN" altLang="en-US" dirty="0" smtClean="0"/>
              <a:t>能和噪声标签对应，这里加入了一个噪声转移器。也就是乘上一个转移矩阵</a:t>
            </a:r>
            <a:r>
              <a:rPr lang="en-US" altLang="zh-CN" dirty="0" smtClean="0"/>
              <a:t>W</a:t>
            </a:r>
            <a:r>
              <a:rPr lang="zh-CN" altLang="en-US" dirty="0" smtClean="0"/>
              <a:t>，就能够得到噪声对应的</a:t>
            </a:r>
            <a:r>
              <a:rPr lang="en-US" altLang="zh-CN" dirty="0" smtClean="0"/>
              <a:t>h</a:t>
            </a:r>
            <a:r>
              <a:rPr lang="zh-CN" altLang="en-US" dirty="0" smtClean="0"/>
              <a:t>，然后再求</a:t>
            </a:r>
            <a:r>
              <a:rPr lang="en-US" altLang="zh-CN" dirty="0" smtClean="0"/>
              <a:t>loss</a:t>
            </a:r>
            <a:r>
              <a:rPr lang="zh-CN" altLang="en-US" dirty="0" smtClean="0"/>
              <a:t>，训练</a:t>
            </a:r>
            <a:r>
              <a:rPr lang="zh-CN" altLang="en-US" dirty="0" smtClean="0"/>
              <a:t>模型。</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5</a:t>
            </a:fld>
            <a:endParaRPr lang="zh-CN" altLang="en-US"/>
          </a:p>
        </p:txBody>
      </p:sp>
    </p:spTree>
    <p:extLst>
      <p:ext uri="{BB962C8B-B14F-4D97-AF65-F5344CB8AC3E}">
        <p14:creationId xmlns:p14="http://schemas.microsoft.com/office/powerpoint/2010/main" val="27406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转移矩阵设计：这</a:t>
            </a:r>
            <a:r>
              <a:rPr lang="zh-CN" altLang="en-US" dirty="0" smtClean="0"/>
              <a:t>篇文章认为这些被远程监督方法标注的句子，要么就表达着被标注的关系，要么就应该表达</a:t>
            </a:r>
            <a:r>
              <a:rPr lang="en-US" altLang="zh-CN" dirty="0" smtClean="0"/>
              <a:t>NA</a:t>
            </a:r>
            <a:r>
              <a:rPr lang="zh-CN" altLang="en-US" dirty="0" smtClean="0"/>
              <a:t>的关系。根据这样的想法</a:t>
            </a:r>
            <a:r>
              <a:rPr lang="zh-CN" altLang="en-US" dirty="0" smtClean="0"/>
              <a:t>，现在</a:t>
            </a:r>
            <a:r>
              <a:rPr lang="zh-CN" altLang="en-US" dirty="0" smtClean="0"/>
              <a:t>看到的噪声标签，它对应的真实标签要么就是这个标签，要么就是</a:t>
            </a:r>
            <a:r>
              <a:rPr lang="en-US" altLang="zh-CN" dirty="0" smtClean="0"/>
              <a:t>NA</a:t>
            </a:r>
            <a:r>
              <a:rPr lang="zh-CN" altLang="en-US" dirty="0" smtClean="0"/>
              <a:t>，所以只有可能从这两个部分转移过来。所以这个矩阵就是出了对角线上全是</a:t>
            </a:r>
            <a:r>
              <a:rPr lang="en-US" altLang="zh-CN" dirty="0" smtClean="0"/>
              <a:t>1</a:t>
            </a:r>
            <a:r>
              <a:rPr lang="zh-CN" altLang="en-US" dirty="0" smtClean="0"/>
              <a:t>之外，只有</a:t>
            </a:r>
            <a:r>
              <a:rPr lang="en-US" altLang="zh-CN" dirty="0" smtClean="0"/>
              <a:t>NA</a:t>
            </a:r>
            <a:r>
              <a:rPr lang="zh-CN" altLang="en-US" dirty="0" smtClean="0"/>
              <a:t>对应的这一列有值</a:t>
            </a:r>
            <a:r>
              <a:rPr lang="zh-CN" altLang="en-US" dirty="0" smtClean="0"/>
              <a:t>。</a:t>
            </a:r>
            <a:endParaRPr lang="en-US" altLang="zh-CN" dirty="0" smtClean="0"/>
          </a:p>
          <a:p>
            <a:endParaRPr lang="en-US" altLang="zh-CN" dirty="0" smtClean="0"/>
          </a:p>
          <a:p>
            <a:r>
              <a:rPr lang="zh-CN" altLang="en-US" dirty="0" smtClean="0"/>
              <a:t>预测</a:t>
            </a:r>
            <a:r>
              <a:rPr lang="zh-CN" altLang="en-US" dirty="0" smtClean="0"/>
              <a:t>的时候的处理</a:t>
            </a:r>
            <a:r>
              <a:rPr lang="zh-CN" altLang="en-US" dirty="0" smtClean="0"/>
              <a:t>，模型</a:t>
            </a:r>
            <a:r>
              <a:rPr lang="zh-CN" altLang="en-US" dirty="0" smtClean="0"/>
              <a:t>是做的句子级别的训练</a:t>
            </a:r>
            <a:r>
              <a:rPr lang="zh-CN" altLang="en-US" dirty="0" smtClean="0"/>
              <a:t>，最后</a:t>
            </a:r>
            <a:r>
              <a:rPr lang="zh-CN" altLang="en-US" dirty="0" smtClean="0"/>
              <a:t>要预测的结果是包级别</a:t>
            </a:r>
            <a:r>
              <a:rPr lang="zh-CN" altLang="en-US" dirty="0" smtClean="0"/>
              <a:t>的（三元组），</a:t>
            </a:r>
            <a:r>
              <a:rPr lang="zh-CN" altLang="en-US" dirty="0" smtClean="0"/>
              <a:t>所以要把这个句子的预测结果整合。</a:t>
            </a:r>
            <a:r>
              <a:rPr lang="zh-CN" altLang="en-US" dirty="0" smtClean="0"/>
              <a:t>当所有</a:t>
            </a:r>
            <a:r>
              <a:rPr lang="zh-CN" altLang="en-US" dirty="0" smtClean="0"/>
              <a:t>的句子都被预测为</a:t>
            </a:r>
            <a:r>
              <a:rPr lang="en-US" altLang="zh-CN" dirty="0" smtClean="0"/>
              <a:t>NA</a:t>
            </a:r>
            <a:r>
              <a:rPr lang="zh-CN" altLang="en-US" dirty="0" smtClean="0"/>
              <a:t>时</a:t>
            </a:r>
            <a:r>
              <a:rPr lang="zh-CN" altLang="en-US" dirty="0" smtClean="0"/>
              <a:t>，则包</a:t>
            </a:r>
            <a:r>
              <a:rPr lang="zh-CN" altLang="en-US" dirty="0" smtClean="0"/>
              <a:t>预测为</a:t>
            </a:r>
            <a:r>
              <a:rPr lang="en-US" altLang="zh-CN" dirty="0" smtClean="0"/>
              <a:t>NA</a:t>
            </a:r>
            <a:r>
              <a:rPr lang="zh-CN" altLang="en-US" dirty="0" smtClean="0"/>
              <a:t>，</a:t>
            </a:r>
            <a:r>
              <a:rPr lang="zh-CN" altLang="en-US" dirty="0" smtClean="0"/>
              <a:t>否则在非</a:t>
            </a:r>
            <a:r>
              <a:rPr lang="en-US" altLang="zh-CN" dirty="0" smtClean="0"/>
              <a:t>NA</a:t>
            </a:r>
            <a:r>
              <a:rPr lang="zh-CN" altLang="en-US" dirty="0" smtClean="0"/>
              <a:t>句子中，</a:t>
            </a:r>
            <a:r>
              <a:rPr lang="zh-CN" altLang="en-US" dirty="0" smtClean="0"/>
              <a:t>然后选出概率最大的那个句子它的标签作为整个包的关系。</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6</a:t>
            </a:fld>
            <a:endParaRPr lang="zh-CN" altLang="en-US"/>
          </a:p>
        </p:txBody>
      </p:sp>
    </p:spTree>
    <p:extLst>
      <p:ext uri="{BB962C8B-B14F-4D97-AF65-F5344CB8AC3E}">
        <p14:creationId xmlns:p14="http://schemas.microsoft.com/office/powerpoint/2010/main" val="80071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首先改进</a:t>
            </a:r>
            <a:r>
              <a:rPr lang="zh-CN" altLang="en-US" dirty="0" smtClean="0"/>
              <a:t>了句子编码的部分</a:t>
            </a:r>
            <a:r>
              <a:rPr lang="zh-CN" altLang="en-US" dirty="0" smtClean="0"/>
              <a:t>。一</a:t>
            </a:r>
            <a:r>
              <a:rPr lang="zh-CN" altLang="en-US" dirty="0" smtClean="0"/>
              <a:t>个词在这个句子中的重要程度应该随着它和实体的距离的增长而</a:t>
            </a:r>
            <a:r>
              <a:rPr lang="zh-CN" altLang="en-US" dirty="0" smtClean="0"/>
              <a:t>下降，而不是一样重要。</a:t>
            </a:r>
            <a:endParaRPr lang="en-US" altLang="zh-CN" dirty="0" smtClean="0"/>
          </a:p>
          <a:p>
            <a:r>
              <a:rPr lang="zh-CN" altLang="en-US" dirty="0" smtClean="0"/>
              <a:t>特征提取</a:t>
            </a:r>
            <a:r>
              <a:rPr lang="zh-CN" altLang="en-US" dirty="0" smtClean="0"/>
              <a:t>的模型仍然是使用</a:t>
            </a:r>
            <a:r>
              <a:rPr lang="en-US" altLang="zh-CN" dirty="0" err="1" smtClean="0"/>
              <a:t>pcnn</a:t>
            </a:r>
            <a:r>
              <a:rPr lang="zh-CN" altLang="en-US" dirty="0" smtClean="0"/>
              <a:t>。</a:t>
            </a:r>
            <a:endParaRPr lang="en-US" altLang="zh-CN" dirty="0" smtClean="0"/>
          </a:p>
          <a:p>
            <a:endParaRPr lang="en-US" altLang="zh-CN" dirty="0" smtClean="0"/>
          </a:p>
          <a:p>
            <a:r>
              <a:rPr lang="zh-CN" altLang="en-US" dirty="0" smtClean="0"/>
              <a:t>第二个出发点是：</a:t>
            </a:r>
            <a:r>
              <a:rPr lang="en-US" altLang="zh-CN" dirty="0" err="1" smtClean="0"/>
              <a:t>pcnn+att</a:t>
            </a:r>
            <a:r>
              <a:rPr lang="zh-CN" altLang="en-US" dirty="0" smtClean="0"/>
              <a:t>的模型中，</a:t>
            </a:r>
            <a:r>
              <a:rPr lang="zh-CN" altLang="en-US" dirty="0" smtClean="0"/>
              <a:t>当对</a:t>
            </a:r>
            <a:r>
              <a:rPr lang="zh-CN" altLang="en-US" dirty="0" smtClean="0"/>
              <a:t>一个包的</a:t>
            </a:r>
            <a:r>
              <a:rPr lang="zh-CN" altLang="en-US" dirty="0" smtClean="0"/>
              <a:t>句子</a:t>
            </a:r>
            <a:r>
              <a:rPr lang="en-US" altLang="zh-CN" dirty="0" smtClean="0"/>
              <a:t>attention</a:t>
            </a:r>
            <a:r>
              <a:rPr lang="zh-CN" altLang="en-US" dirty="0" smtClean="0"/>
              <a:t>机制分配</a:t>
            </a:r>
            <a:r>
              <a:rPr lang="zh-CN" altLang="en-US" dirty="0" smtClean="0"/>
              <a:t>权重时，把</a:t>
            </a:r>
            <a:r>
              <a:rPr lang="zh-CN" altLang="en-US" dirty="0" smtClean="0"/>
              <a:t>这些句子当成了一个个独立同分布的个体，这样就忽略了句子之间的相关性</a:t>
            </a:r>
            <a:r>
              <a:rPr lang="zh-CN" altLang="en-US" dirty="0" smtClean="0"/>
              <a:t>。</a:t>
            </a:r>
            <a:endParaRPr lang="en-US" altLang="zh-CN" dirty="0" smtClean="0"/>
          </a:p>
          <a:p>
            <a:endParaRPr lang="en-US" altLang="zh-CN" dirty="0" smtClean="0"/>
          </a:p>
          <a:p>
            <a:r>
              <a:rPr lang="zh-CN" altLang="en-US" dirty="0" smtClean="0"/>
              <a:t>本文</a:t>
            </a:r>
            <a:r>
              <a:rPr lang="zh-CN" altLang="en-US" dirty="0" smtClean="0"/>
              <a:t>设计了一个新的权重分配机制</a:t>
            </a:r>
            <a:r>
              <a:rPr lang="zh-CN" altLang="en-US" dirty="0" smtClean="0"/>
              <a:t>。首先用</a:t>
            </a:r>
            <a:r>
              <a:rPr lang="en-US" altLang="zh-CN" dirty="0" smtClean="0"/>
              <a:t>attention</a:t>
            </a:r>
            <a:r>
              <a:rPr lang="zh-CN" altLang="en-US" dirty="0" smtClean="0"/>
              <a:t>机制得到各个句子的权重，挑选出权重最高的句子作为</a:t>
            </a:r>
            <a:r>
              <a:rPr lang="en-US" altLang="zh-CN" dirty="0" smtClean="0"/>
              <a:t>the best sentence</a:t>
            </a:r>
            <a:r>
              <a:rPr lang="zh-CN" altLang="en-US" dirty="0" smtClean="0"/>
              <a:t>。然后计算每个句子和这个句子的相似度。最后把这些相似度做一个归一化作为最后的权重</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66DFAC49-6030-440C-9762-63640414170B}" type="slidenum">
              <a:rPr lang="zh-CN" altLang="en-US" smtClean="0"/>
              <a:t>7</a:t>
            </a:fld>
            <a:endParaRPr lang="zh-CN" altLang="en-US"/>
          </a:p>
        </p:txBody>
      </p:sp>
    </p:spTree>
    <p:extLst>
      <p:ext uri="{BB962C8B-B14F-4D97-AF65-F5344CB8AC3E}">
        <p14:creationId xmlns:p14="http://schemas.microsoft.com/office/powerpoint/2010/main" val="92601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给</a:t>
            </a:r>
            <a:r>
              <a:rPr lang="zh-CN" altLang="en-US" dirty="0" smtClean="0"/>
              <a:t>词语赋了一个权重</a:t>
            </a:r>
            <a:r>
              <a:rPr lang="zh-CN" altLang="en-US" dirty="0" smtClean="0"/>
              <a:t>。</a:t>
            </a:r>
            <a:r>
              <a:rPr lang="en-US" altLang="zh-CN" dirty="0" smtClean="0"/>
              <a:t>D</a:t>
            </a:r>
            <a:r>
              <a:rPr lang="zh-CN" altLang="en-US" dirty="0" smtClean="0"/>
              <a:t>表示最大距离的阈值。如果超过了最大的距离就置为</a:t>
            </a:r>
            <a:r>
              <a:rPr lang="en-US" altLang="zh-CN" dirty="0" smtClean="0"/>
              <a:t>0</a:t>
            </a:r>
            <a:r>
              <a:rPr lang="zh-CN" altLang="en-US" dirty="0" smtClean="0"/>
              <a:t>。</a:t>
            </a: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dirty="0" smtClean="0"/>
              <a:t>s2</a:t>
            </a:r>
            <a:r>
              <a:rPr lang="zh-CN" altLang="en-US" dirty="0" smtClean="0"/>
              <a:t>是</a:t>
            </a:r>
            <a:r>
              <a:rPr lang="en-US" altLang="zh-CN" dirty="0" smtClean="0"/>
              <a:t>best sentences</a:t>
            </a:r>
            <a:r>
              <a:rPr lang="zh-CN" altLang="en-US" dirty="0" smtClean="0"/>
              <a:t>，然后通过余弦距离计算相似度，然后重新分配权重。</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8</a:t>
            </a:fld>
            <a:endParaRPr lang="zh-CN" altLang="en-US"/>
          </a:p>
        </p:txBody>
      </p:sp>
    </p:spTree>
    <p:extLst>
      <p:ext uri="{BB962C8B-B14F-4D97-AF65-F5344CB8AC3E}">
        <p14:creationId xmlns:p14="http://schemas.microsoft.com/office/powerpoint/2010/main" val="282914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a:t>
            </a:r>
            <a:r>
              <a:rPr lang="zh-CN" altLang="en-US" dirty="0" smtClean="0"/>
              <a:t>个主要改进的</a:t>
            </a:r>
            <a:r>
              <a:rPr lang="zh-CN" altLang="en-US" dirty="0" smtClean="0"/>
              <a:t>地方：第一</a:t>
            </a:r>
            <a:r>
              <a:rPr lang="zh-CN" altLang="en-US" dirty="0" smtClean="0"/>
              <a:t>个就是跨句子的</a:t>
            </a:r>
            <a:r>
              <a:rPr lang="en-US" altLang="zh-CN" dirty="0" smtClean="0"/>
              <a:t>attention</a:t>
            </a:r>
            <a:r>
              <a:rPr lang="zh-CN" altLang="en-US" dirty="0" smtClean="0"/>
              <a:t>机制。它的</a:t>
            </a:r>
            <a:r>
              <a:rPr lang="zh-CN" altLang="en-US" dirty="0" smtClean="0"/>
              <a:t>出发点：传统</a:t>
            </a:r>
            <a:r>
              <a:rPr lang="zh-CN" altLang="en-US" dirty="0" smtClean="0"/>
              <a:t>的句子级别的</a:t>
            </a:r>
            <a:r>
              <a:rPr lang="en-US" altLang="zh-CN" dirty="0" smtClean="0"/>
              <a:t>attention</a:t>
            </a:r>
            <a:r>
              <a:rPr lang="zh-CN" altLang="en-US" dirty="0" smtClean="0"/>
              <a:t>机制忽略了句子之间的联系</a:t>
            </a:r>
            <a:r>
              <a:rPr lang="zh-CN" altLang="en-US" dirty="0" smtClean="0"/>
              <a:t>。</a:t>
            </a:r>
            <a:endParaRPr lang="en-US" altLang="zh-CN" dirty="0" smtClean="0"/>
          </a:p>
          <a:p>
            <a:endParaRPr lang="en-US" altLang="zh-CN" dirty="0" smtClean="0"/>
          </a:p>
          <a:p>
            <a:r>
              <a:rPr lang="zh-CN" altLang="en-US" dirty="0" smtClean="0"/>
              <a:t>对于</a:t>
            </a:r>
            <a:r>
              <a:rPr lang="zh-CN" altLang="en-US" dirty="0" smtClean="0"/>
              <a:t>每一个句子我们分别计算它与每个关系的相似度。得到一个相似度矩阵。我们把这个相似度值，看成是一个句子表达这个关系的概率</a:t>
            </a:r>
            <a:r>
              <a:rPr lang="zh-CN" altLang="en-US" dirty="0" smtClean="0"/>
              <a:t>。最终</a:t>
            </a:r>
            <a:r>
              <a:rPr lang="zh-CN" altLang="en-US" dirty="0" smtClean="0"/>
              <a:t>是要求句子的</a:t>
            </a:r>
            <a:r>
              <a:rPr lang="zh-CN" altLang="en-US" dirty="0" smtClean="0"/>
              <a:t>权重，也就是在</a:t>
            </a:r>
            <a:r>
              <a:rPr lang="zh-CN" altLang="en-US" dirty="0" smtClean="0"/>
              <a:t>这个关系下，每个句子出现的概率。对于这样的问题</a:t>
            </a:r>
            <a:r>
              <a:rPr lang="zh-CN" altLang="en-US" dirty="0" smtClean="0"/>
              <a:t>，贝叶斯公式</a:t>
            </a:r>
            <a:r>
              <a:rPr lang="zh-CN" altLang="en-US" dirty="0" smtClean="0"/>
              <a:t>就可以解决。求得的这个概率就是句子权重。</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9</a:t>
            </a:fld>
            <a:endParaRPr lang="zh-CN" altLang="en-US"/>
          </a:p>
        </p:txBody>
      </p:sp>
    </p:spTree>
    <p:extLst>
      <p:ext uri="{BB962C8B-B14F-4D97-AF65-F5344CB8AC3E}">
        <p14:creationId xmlns:p14="http://schemas.microsoft.com/office/powerpoint/2010/main" val="297833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跨</a:t>
            </a:r>
            <a:r>
              <a:rPr lang="zh-CN" altLang="en-US" dirty="0" smtClean="0"/>
              <a:t>包的</a:t>
            </a:r>
            <a:r>
              <a:rPr lang="en-US" altLang="zh-CN" dirty="0" smtClean="0"/>
              <a:t>attention</a:t>
            </a:r>
            <a:r>
              <a:rPr lang="zh-CN" altLang="en-US" dirty="0" smtClean="0"/>
              <a:t>机制</a:t>
            </a:r>
            <a:r>
              <a:rPr lang="zh-CN" altLang="en-US" dirty="0" smtClean="0"/>
              <a:t>。动机：因为</a:t>
            </a:r>
            <a:r>
              <a:rPr lang="zh-CN" altLang="en-US" dirty="0" smtClean="0"/>
              <a:t>对于一个关系来说，会有很多实体对都表达这个关系</a:t>
            </a:r>
            <a:r>
              <a:rPr lang="zh-CN" altLang="en-US" dirty="0" smtClean="0"/>
              <a:t>，把</a:t>
            </a:r>
            <a:r>
              <a:rPr lang="zh-CN" altLang="en-US" dirty="0" smtClean="0"/>
              <a:t>这些实体对对应的包结合起来一起用来预测这个关系效果会</a:t>
            </a:r>
            <a:r>
              <a:rPr lang="zh-CN" altLang="en-US" dirty="0" smtClean="0"/>
              <a:t>更好。</a:t>
            </a:r>
            <a:endParaRPr lang="en-US" altLang="zh-CN" dirty="0" smtClean="0"/>
          </a:p>
          <a:p>
            <a:endParaRPr lang="en-US" altLang="zh-CN" dirty="0" smtClean="0"/>
          </a:p>
          <a:p>
            <a:r>
              <a:rPr lang="zh-CN" altLang="en-US" dirty="0" smtClean="0"/>
              <a:t>把</a:t>
            </a:r>
            <a:r>
              <a:rPr lang="zh-CN" altLang="en-US" dirty="0" smtClean="0"/>
              <a:t>表达着关系</a:t>
            </a:r>
            <a:r>
              <a:rPr lang="en-US" altLang="zh-CN" dirty="0" smtClean="0"/>
              <a:t>r1</a:t>
            </a:r>
            <a:r>
              <a:rPr lang="zh-CN" altLang="en-US" dirty="0" smtClean="0"/>
              <a:t>的包的表示放在</a:t>
            </a:r>
            <a:r>
              <a:rPr lang="zh-CN" altLang="en-US" dirty="0" smtClean="0"/>
              <a:t>一起做</a:t>
            </a:r>
            <a:r>
              <a:rPr lang="en-US" altLang="zh-CN" dirty="0" smtClean="0"/>
              <a:t>attention</a:t>
            </a:r>
            <a:r>
              <a:rPr lang="zh-CN" altLang="en-US" dirty="0" smtClean="0"/>
              <a:t>，得到每个包的权重，加权求和后</a:t>
            </a:r>
            <a:r>
              <a:rPr lang="zh-CN" altLang="en-US" dirty="0" smtClean="0"/>
              <a:t>得到</a:t>
            </a:r>
            <a:r>
              <a:rPr lang="en-US" altLang="zh-CN" dirty="0" smtClean="0"/>
              <a:t>super-bag</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6DFAC49-6030-440C-9762-63640414170B}" type="slidenum">
              <a:rPr lang="zh-CN" altLang="en-US" smtClean="0"/>
              <a:t>10</a:t>
            </a:fld>
            <a:endParaRPr lang="zh-CN" altLang="en-US"/>
          </a:p>
        </p:txBody>
      </p:sp>
    </p:spTree>
    <p:extLst>
      <p:ext uri="{BB962C8B-B14F-4D97-AF65-F5344CB8AC3E}">
        <p14:creationId xmlns:p14="http://schemas.microsoft.com/office/powerpoint/2010/main" val="2343351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40"/>
            <a:ext cx="9144000" cy="514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hemeOverride" Target="../theme/themeOverride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768234" y="1961819"/>
            <a:ext cx="5483592" cy="500137"/>
          </a:xfrm>
          <a:prstGeom prst="rect">
            <a:avLst/>
          </a:prstGeom>
          <a:noFill/>
        </p:spPr>
        <p:txBody>
          <a:bodyPr wrap="square" lIns="68580" tIns="34290" rIns="68580" bIns="34290" rtlCol="0">
            <a:spAutoFit/>
          </a:bodyPr>
          <a:lstStyle/>
          <a:p>
            <a:pPr algn="ctr"/>
            <a:r>
              <a:rPr lang="en-US" altLang="zh-CN" sz="2800" b="1" dirty="0" smtClean="0">
                <a:solidFill>
                  <a:schemeClr val="tx1">
                    <a:lumMod val="85000"/>
                    <a:lumOff val="15000"/>
                  </a:schemeClr>
                </a:solidFill>
                <a:latin typeface="+mj-ea"/>
                <a:ea typeface="+mj-ea"/>
              </a:rPr>
              <a:t>AAAI 2019    </a:t>
            </a:r>
            <a:r>
              <a:rPr lang="zh-CN" altLang="en-US" sz="2800" b="1" dirty="0" smtClean="0">
                <a:solidFill>
                  <a:schemeClr val="tx1">
                    <a:lumMod val="85000"/>
                    <a:lumOff val="15000"/>
                  </a:schemeClr>
                </a:solidFill>
                <a:latin typeface="+mj-ea"/>
                <a:ea typeface="+mj-ea"/>
              </a:rPr>
              <a:t>实体关系抽取论文</a:t>
            </a:r>
            <a:endParaRPr lang="zh-CN" altLang="en-US" sz="2800" b="1" dirty="0">
              <a:solidFill>
                <a:schemeClr val="tx1">
                  <a:lumMod val="85000"/>
                  <a:lumOff val="15000"/>
                </a:schemeClr>
              </a:solidFill>
              <a:latin typeface="+mj-ea"/>
              <a:ea typeface="+mj-ea"/>
            </a:endParaRPr>
          </a:p>
        </p:txBody>
      </p:sp>
      <p:sp>
        <p:nvSpPr>
          <p:cNvPr id="73" name="文本框 72"/>
          <p:cNvSpPr txBox="1"/>
          <p:nvPr/>
        </p:nvSpPr>
        <p:spPr>
          <a:xfrm>
            <a:off x="3390385" y="2761582"/>
            <a:ext cx="2239290" cy="1107996"/>
          </a:xfrm>
          <a:prstGeom prst="rect">
            <a:avLst/>
          </a:prstGeom>
          <a:noFill/>
        </p:spPr>
        <p:txBody>
          <a:bodyPr wrap="square" rtlCol="0">
            <a:spAutoFit/>
          </a:bodyPr>
          <a:lstStyle/>
          <a:p>
            <a:pPr algn="ctr">
              <a:lnSpc>
                <a:spcPct val="200000"/>
              </a:lnSpc>
            </a:pPr>
            <a:r>
              <a:rPr lang="zh-CN" altLang="en-US" dirty="0" smtClean="0">
                <a:solidFill>
                  <a:schemeClr val="tx1">
                    <a:lumMod val="85000"/>
                    <a:lumOff val="15000"/>
                  </a:schemeClr>
                </a:solidFill>
              </a:rPr>
              <a:t>廖庆文</a:t>
            </a:r>
            <a:endParaRPr lang="en-US" altLang="zh-CN" dirty="0" smtClean="0">
              <a:solidFill>
                <a:schemeClr val="tx1">
                  <a:lumMod val="85000"/>
                  <a:lumOff val="15000"/>
                </a:schemeClr>
              </a:solidFill>
            </a:endParaRPr>
          </a:p>
          <a:p>
            <a:pPr algn="ctr"/>
            <a:r>
              <a:rPr lang="en-US" altLang="zh-CN" sz="1200" dirty="0" smtClean="0">
                <a:solidFill>
                  <a:schemeClr val="tx1">
                    <a:lumMod val="85000"/>
                    <a:lumOff val="15000"/>
                  </a:schemeClr>
                </a:solidFill>
              </a:rPr>
              <a:t>qingwen.liao@whu.edu.cn</a:t>
            </a:r>
          </a:p>
          <a:p>
            <a:pPr algn="ctr"/>
            <a:endParaRPr lang="en-US" altLang="zh-CN" sz="1200" dirty="0">
              <a:solidFill>
                <a:schemeClr val="tx1">
                  <a:lumMod val="85000"/>
                  <a:lumOff val="15000"/>
                </a:schemeClr>
              </a:solidFill>
            </a:endParaRPr>
          </a:p>
          <a:p>
            <a:pPr algn="ctr"/>
            <a:r>
              <a:rPr lang="en-US" altLang="zh-CN" dirty="0" smtClean="0">
                <a:solidFill>
                  <a:schemeClr val="tx1">
                    <a:lumMod val="85000"/>
                    <a:lumOff val="15000"/>
                  </a:schemeClr>
                </a:solidFill>
                <a:latin typeface="+mn-ea"/>
              </a:rPr>
              <a:t>2019</a:t>
            </a:r>
            <a:r>
              <a:rPr lang="zh-CN" altLang="en-US" dirty="0" smtClean="0">
                <a:solidFill>
                  <a:schemeClr val="tx1">
                    <a:lumMod val="85000"/>
                    <a:lumOff val="15000"/>
                  </a:schemeClr>
                </a:solidFill>
                <a:latin typeface="+mn-ea"/>
              </a:rPr>
              <a:t>年</a:t>
            </a:r>
            <a:r>
              <a:rPr lang="en-US" altLang="zh-CN" dirty="0" smtClean="0">
                <a:solidFill>
                  <a:schemeClr val="tx1">
                    <a:lumMod val="85000"/>
                    <a:lumOff val="15000"/>
                  </a:schemeClr>
                </a:solidFill>
                <a:latin typeface="+mn-ea"/>
              </a:rPr>
              <a:t>4</a:t>
            </a:r>
            <a:r>
              <a:rPr lang="zh-CN" altLang="en-US" dirty="0" smtClean="0">
                <a:solidFill>
                  <a:schemeClr val="tx1">
                    <a:lumMod val="85000"/>
                    <a:lumOff val="15000"/>
                  </a:schemeClr>
                </a:solidFill>
                <a:latin typeface="+mn-ea"/>
              </a:rPr>
              <a:t>月</a:t>
            </a:r>
            <a:r>
              <a:rPr lang="en-US" altLang="zh-CN" dirty="0" smtClean="0">
                <a:solidFill>
                  <a:schemeClr val="tx1">
                    <a:lumMod val="85000"/>
                    <a:lumOff val="15000"/>
                  </a:schemeClr>
                </a:solidFill>
                <a:latin typeface="+mn-ea"/>
              </a:rPr>
              <a:t>26</a:t>
            </a:r>
            <a:r>
              <a:rPr lang="zh-CN" altLang="en-US" dirty="0" smtClean="0">
                <a:solidFill>
                  <a:schemeClr val="tx1">
                    <a:lumMod val="85000"/>
                    <a:lumOff val="15000"/>
                  </a:schemeClr>
                </a:solidFill>
                <a:latin typeface="+mn-ea"/>
              </a:rPr>
              <a:t>日</a:t>
            </a:r>
            <a:endParaRPr lang="en-US" altLang="zh-CN" dirty="0">
              <a:solidFill>
                <a:schemeClr val="tx1">
                  <a:lumMod val="85000"/>
                  <a:lumOff val="15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5133003" cy="378193"/>
            <a:chOff x="339352" y="289054"/>
            <a:chExt cx="6844004"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52699" y="375065"/>
              <a:ext cx="6730657" cy="348814"/>
            </a:xfrm>
            <a:prstGeom prst="rect">
              <a:avLst/>
            </a:prstGeom>
            <a:noFill/>
          </p:spPr>
          <p:txBody>
            <a:bodyPr wrap="square" rtlCol="0">
              <a:spAutoFit/>
            </a:bodyPr>
            <a:lstStyle/>
            <a:p>
              <a:r>
                <a:rPr lang="en-US" altLang="zh-CN" sz="1100" dirty="0"/>
                <a:t>Cross-relation Cross-bag Attention for Distantly-supervised Relation Extraction</a:t>
              </a:r>
              <a:endParaRPr lang="en-US" altLang="zh-CN" sz="1100" dirty="0">
                <a:effectLst/>
              </a:endParaRPr>
            </a:p>
          </p:txBody>
        </p:sp>
      </p:grpSp>
      <p:pic>
        <p:nvPicPr>
          <p:cNvPr id="4" name="图片 3"/>
          <p:cNvPicPr>
            <a:picLocks noChangeAspect="1"/>
          </p:cNvPicPr>
          <p:nvPr/>
        </p:nvPicPr>
        <p:blipFill>
          <a:blip r:embed="rId4"/>
          <a:stretch>
            <a:fillRect/>
          </a:stretch>
        </p:blipFill>
        <p:spPr>
          <a:xfrm>
            <a:off x="2710832" y="1159944"/>
            <a:ext cx="3577529" cy="3291327"/>
          </a:xfrm>
          <a:prstGeom prst="rect">
            <a:avLst/>
          </a:prstGeom>
        </p:spPr>
      </p:pic>
    </p:spTree>
    <p:extLst>
      <p:ext uri="{BB962C8B-B14F-4D97-AF65-F5344CB8AC3E}">
        <p14:creationId xmlns:p14="http://schemas.microsoft.com/office/powerpoint/2010/main" val="235756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4584186" cy="378194"/>
            <a:chOff x="339352" y="289054"/>
            <a:chExt cx="6112248"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14307" y="358487"/>
              <a:ext cx="5592737" cy="348814"/>
            </a:xfrm>
            <a:prstGeom prst="rect">
              <a:avLst/>
            </a:prstGeom>
            <a:noFill/>
          </p:spPr>
          <p:txBody>
            <a:bodyPr wrap="square" rtlCol="0">
              <a:spAutoFit/>
            </a:bodyPr>
            <a:lstStyle/>
            <a:p>
              <a:r>
                <a:rPr lang="en-US" altLang="zh-CN" sz="1100" dirty="0"/>
                <a:t>Multi-labeled Relation Extraction with Attentive Capsule Network</a:t>
              </a:r>
              <a:endParaRPr lang="en-US" altLang="zh-CN" sz="1100" dirty="0">
                <a:effectLst/>
              </a:endParaRPr>
            </a:p>
          </p:txBody>
        </p:sp>
      </p:grpSp>
      <p:pic>
        <p:nvPicPr>
          <p:cNvPr id="4" name="图片 3"/>
          <p:cNvPicPr>
            <a:picLocks noChangeAspect="1"/>
          </p:cNvPicPr>
          <p:nvPr/>
        </p:nvPicPr>
        <p:blipFill>
          <a:blip r:embed="rId4"/>
          <a:stretch>
            <a:fillRect/>
          </a:stretch>
        </p:blipFill>
        <p:spPr>
          <a:xfrm>
            <a:off x="994844" y="1356104"/>
            <a:ext cx="6876616" cy="3000410"/>
          </a:xfrm>
          <a:prstGeom prst="rect">
            <a:avLst/>
          </a:prstGeom>
        </p:spPr>
      </p:pic>
    </p:spTree>
    <p:extLst>
      <p:ext uri="{BB962C8B-B14F-4D97-AF65-F5344CB8AC3E}">
        <p14:creationId xmlns:p14="http://schemas.microsoft.com/office/powerpoint/2010/main" val="80662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4584186" cy="378194"/>
            <a:chOff x="339352" y="289054"/>
            <a:chExt cx="6112248"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14307" y="358487"/>
              <a:ext cx="5592737" cy="348814"/>
            </a:xfrm>
            <a:prstGeom prst="rect">
              <a:avLst/>
            </a:prstGeom>
            <a:noFill/>
          </p:spPr>
          <p:txBody>
            <a:bodyPr wrap="square" rtlCol="0">
              <a:spAutoFit/>
            </a:bodyPr>
            <a:lstStyle/>
            <a:p>
              <a:r>
                <a:rPr lang="en-US" altLang="zh-CN" sz="1100" dirty="0"/>
                <a:t>Multi-labeled Relation Extraction with Attentive Capsule Network</a:t>
              </a:r>
              <a:endParaRPr lang="en-US" altLang="zh-CN" sz="1100" dirty="0">
                <a:effectLst/>
              </a:endParaRPr>
            </a:p>
          </p:txBody>
        </p:sp>
      </p:grpSp>
      <p:pic>
        <p:nvPicPr>
          <p:cNvPr id="3" name="图片 2"/>
          <p:cNvPicPr>
            <a:picLocks noChangeAspect="1"/>
          </p:cNvPicPr>
          <p:nvPr/>
        </p:nvPicPr>
        <p:blipFill>
          <a:blip r:embed="rId4"/>
          <a:stretch>
            <a:fillRect/>
          </a:stretch>
        </p:blipFill>
        <p:spPr>
          <a:xfrm>
            <a:off x="730583" y="1079461"/>
            <a:ext cx="7699400" cy="3599219"/>
          </a:xfrm>
          <a:prstGeom prst="rect">
            <a:avLst/>
          </a:prstGeom>
        </p:spPr>
      </p:pic>
    </p:spTree>
    <p:extLst>
      <p:ext uri="{BB962C8B-B14F-4D97-AF65-F5344CB8AC3E}">
        <p14:creationId xmlns:p14="http://schemas.microsoft.com/office/powerpoint/2010/main" val="185032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4584186" cy="378194"/>
            <a:chOff x="339352" y="289054"/>
            <a:chExt cx="6112248"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14307" y="358487"/>
              <a:ext cx="5592737" cy="348814"/>
            </a:xfrm>
            <a:prstGeom prst="rect">
              <a:avLst/>
            </a:prstGeom>
            <a:noFill/>
          </p:spPr>
          <p:txBody>
            <a:bodyPr wrap="square" rtlCol="0">
              <a:spAutoFit/>
            </a:bodyPr>
            <a:lstStyle/>
            <a:p>
              <a:r>
                <a:rPr lang="en-US" altLang="zh-CN" sz="1100" dirty="0"/>
                <a:t>Multi-labeled Relation Extraction with Attentive Capsule Network</a:t>
              </a:r>
              <a:endParaRPr lang="en-US" altLang="zh-CN" sz="1100" dirty="0">
                <a:effectLst/>
              </a:endParaRPr>
            </a:p>
          </p:txBody>
        </p:sp>
      </p:grpSp>
      <p:pic>
        <p:nvPicPr>
          <p:cNvPr id="2" name="图片 1"/>
          <p:cNvPicPr>
            <a:picLocks noChangeAspect="1"/>
          </p:cNvPicPr>
          <p:nvPr/>
        </p:nvPicPr>
        <p:blipFill>
          <a:blip r:embed="rId4"/>
          <a:stretch>
            <a:fillRect/>
          </a:stretch>
        </p:blipFill>
        <p:spPr>
          <a:xfrm>
            <a:off x="2323140" y="858390"/>
            <a:ext cx="4514286" cy="3000000"/>
          </a:xfrm>
          <a:prstGeom prst="rect">
            <a:avLst/>
          </a:prstGeom>
        </p:spPr>
      </p:pic>
      <p:pic>
        <p:nvPicPr>
          <p:cNvPr id="4" name="图片 3"/>
          <p:cNvPicPr>
            <a:picLocks noChangeAspect="1"/>
          </p:cNvPicPr>
          <p:nvPr/>
        </p:nvPicPr>
        <p:blipFill>
          <a:blip r:embed="rId5"/>
          <a:stretch>
            <a:fillRect/>
          </a:stretch>
        </p:blipFill>
        <p:spPr>
          <a:xfrm>
            <a:off x="3189807" y="3984635"/>
            <a:ext cx="2780952" cy="609524"/>
          </a:xfrm>
          <a:prstGeom prst="rect">
            <a:avLst/>
          </a:prstGeom>
        </p:spPr>
      </p:pic>
    </p:spTree>
    <p:extLst>
      <p:ext uri="{BB962C8B-B14F-4D97-AF65-F5344CB8AC3E}">
        <p14:creationId xmlns:p14="http://schemas.microsoft.com/office/powerpoint/2010/main" val="14925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4584186" cy="378193"/>
            <a:chOff x="339352" y="289054"/>
            <a:chExt cx="6112248"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339524" y="274068"/>
            <a:ext cx="7212073" cy="261610"/>
          </a:xfrm>
          <a:prstGeom prst="rect">
            <a:avLst/>
          </a:prstGeom>
          <a:noFill/>
        </p:spPr>
        <p:txBody>
          <a:bodyPr wrap="square" rtlCol="0">
            <a:spAutoFit/>
          </a:bodyPr>
          <a:lstStyle/>
          <a:p>
            <a:r>
              <a:rPr lang="en-US" altLang="zh-CN" sz="1100" dirty="0"/>
              <a:t>A Hierarchical Framework for Relation Extraction with Reinforcement Learning</a:t>
            </a:r>
            <a:endParaRPr lang="en-US" altLang="zh-CN" sz="1100" dirty="0">
              <a:effectLst/>
            </a:endParaRPr>
          </a:p>
        </p:txBody>
      </p:sp>
      <p:pic>
        <p:nvPicPr>
          <p:cNvPr id="32" name="图片 31"/>
          <p:cNvPicPr>
            <a:picLocks noChangeAspect="1"/>
          </p:cNvPicPr>
          <p:nvPr/>
        </p:nvPicPr>
        <p:blipFill>
          <a:blip r:embed="rId4"/>
          <a:stretch>
            <a:fillRect/>
          </a:stretch>
        </p:blipFill>
        <p:spPr>
          <a:xfrm>
            <a:off x="495300" y="970762"/>
            <a:ext cx="8169487" cy="1912889"/>
          </a:xfrm>
          <a:prstGeom prst="rect">
            <a:avLst/>
          </a:prstGeom>
        </p:spPr>
      </p:pic>
      <p:pic>
        <p:nvPicPr>
          <p:cNvPr id="41" name="图片 40"/>
          <p:cNvPicPr>
            <a:picLocks noChangeAspect="1"/>
          </p:cNvPicPr>
          <p:nvPr/>
        </p:nvPicPr>
        <p:blipFill>
          <a:blip r:embed="rId5"/>
          <a:stretch>
            <a:fillRect/>
          </a:stretch>
        </p:blipFill>
        <p:spPr>
          <a:xfrm>
            <a:off x="2473223" y="3097011"/>
            <a:ext cx="4213640" cy="1467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4584186" cy="378193"/>
            <a:chOff x="339352" y="289054"/>
            <a:chExt cx="6112248"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4"/>
          <a:stretch>
            <a:fillRect/>
          </a:stretch>
        </p:blipFill>
        <p:spPr>
          <a:xfrm>
            <a:off x="2026919" y="915949"/>
            <a:ext cx="4607101" cy="2310638"/>
          </a:xfrm>
          <a:prstGeom prst="rect">
            <a:avLst/>
          </a:prstGeom>
        </p:spPr>
      </p:pic>
      <p:sp>
        <p:nvSpPr>
          <p:cNvPr id="39" name="文本框 38"/>
          <p:cNvSpPr txBox="1"/>
          <p:nvPr/>
        </p:nvSpPr>
        <p:spPr>
          <a:xfrm>
            <a:off x="339524" y="274068"/>
            <a:ext cx="7212073" cy="261610"/>
          </a:xfrm>
          <a:prstGeom prst="rect">
            <a:avLst/>
          </a:prstGeom>
          <a:noFill/>
        </p:spPr>
        <p:txBody>
          <a:bodyPr wrap="square" rtlCol="0">
            <a:spAutoFit/>
          </a:bodyPr>
          <a:lstStyle/>
          <a:p>
            <a:r>
              <a:rPr lang="en-US" altLang="zh-CN" sz="1100" dirty="0"/>
              <a:t>A Hierarchical Framework for Relation Extraction with Reinforcement Learning</a:t>
            </a:r>
            <a:endParaRPr lang="en-US" altLang="zh-CN" sz="1100" dirty="0">
              <a:effectLst/>
            </a:endParaRPr>
          </a:p>
        </p:txBody>
      </p:sp>
      <p:pic>
        <p:nvPicPr>
          <p:cNvPr id="3" name="图片 2"/>
          <p:cNvPicPr>
            <a:picLocks noChangeAspect="1"/>
          </p:cNvPicPr>
          <p:nvPr/>
        </p:nvPicPr>
        <p:blipFill>
          <a:blip r:embed="rId5"/>
          <a:stretch>
            <a:fillRect/>
          </a:stretch>
        </p:blipFill>
        <p:spPr>
          <a:xfrm>
            <a:off x="1436319" y="4090520"/>
            <a:ext cx="2430111" cy="461922"/>
          </a:xfrm>
          <a:prstGeom prst="rect">
            <a:avLst/>
          </a:prstGeom>
        </p:spPr>
      </p:pic>
      <p:pic>
        <p:nvPicPr>
          <p:cNvPr id="4" name="图片 3"/>
          <p:cNvPicPr>
            <a:picLocks noChangeAspect="1"/>
          </p:cNvPicPr>
          <p:nvPr/>
        </p:nvPicPr>
        <p:blipFill>
          <a:blip r:embed="rId6"/>
          <a:stretch>
            <a:fillRect/>
          </a:stretch>
        </p:blipFill>
        <p:spPr>
          <a:xfrm>
            <a:off x="1515449" y="3338149"/>
            <a:ext cx="2271852" cy="676887"/>
          </a:xfrm>
          <a:prstGeom prst="rect">
            <a:avLst/>
          </a:prstGeom>
        </p:spPr>
      </p:pic>
      <p:pic>
        <p:nvPicPr>
          <p:cNvPr id="5" name="图片 4"/>
          <p:cNvPicPr>
            <a:picLocks noChangeAspect="1"/>
          </p:cNvPicPr>
          <p:nvPr/>
        </p:nvPicPr>
        <p:blipFill>
          <a:blip r:embed="rId7"/>
          <a:stretch>
            <a:fillRect/>
          </a:stretch>
        </p:blipFill>
        <p:spPr>
          <a:xfrm>
            <a:off x="4330469" y="3510434"/>
            <a:ext cx="2303551" cy="332316"/>
          </a:xfrm>
          <a:prstGeom prst="rect">
            <a:avLst/>
          </a:prstGeom>
        </p:spPr>
      </p:pic>
      <p:sp>
        <p:nvSpPr>
          <p:cNvPr id="7" name="矩形 6"/>
          <p:cNvSpPr/>
          <p:nvPr/>
        </p:nvSpPr>
        <p:spPr>
          <a:xfrm>
            <a:off x="4236719" y="4106037"/>
            <a:ext cx="3192781" cy="430887"/>
          </a:xfrm>
          <a:prstGeom prst="rect">
            <a:avLst/>
          </a:prstGeom>
        </p:spPr>
        <p:txBody>
          <a:bodyPr wrap="square">
            <a:spAutoFit/>
          </a:bodyPr>
          <a:lstStyle/>
          <a:p>
            <a:r>
              <a:rPr lang="en-US" altLang="zh-CN" sz="1100" dirty="0"/>
              <a:t>If all the entity tags are predicted correctly, then</a:t>
            </a:r>
          </a:p>
          <a:p>
            <a:r>
              <a:rPr lang="en-US" altLang="zh-CN" sz="1100" dirty="0"/>
              <a:t>the agent receives +1 reward, otherwise -1.</a:t>
            </a:r>
            <a:endParaRPr lang="zh-CN" altLang="en-US" sz="1100" dirty="0"/>
          </a:p>
        </p:txBody>
      </p:sp>
      <p:sp>
        <p:nvSpPr>
          <p:cNvPr id="6" name="文本框 5"/>
          <p:cNvSpPr txBox="1"/>
          <p:nvPr/>
        </p:nvSpPr>
        <p:spPr>
          <a:xfrm>
            <a:off x="1137237" y="1290918"/>
            <a:ext cx="952820" cy="276999"/>
          </a:xfrm>
          <a:prstGeom prst="rect">
            <a:avLst/>
          </a:prstGeom>
          <a:noFill/>
        </p:spPr>
        <p:txBody>
          <a:bodyPr wrap="square" rtlCol="0">
            <a:spAutoFit/>
          </a:bodyPr>
          <a:lstStyle/>
          <a:p>
            <a:r>
              <a:rPr lang="zh-CN" altLang="en-US" sz="1200" dirty="0" smtClean="0"/>
              <a:t>高层任务</a:t>
            </a:r>
            <a:endParaRPr lang="zh-CN" altLang="en-US" sz="1200" dirty="0"/>
          </a:p>
        </p:txBody>
      </p:sp>
      <p:sp>
        <p:nvSpPr>
          <p:cNvPr id="12" name="文本框 11"/>
          <p:cNvSpPr txBox="1"/>
          <p:nvPr/>
        </p:nvSpPr>
        <p:spPr>
          <a:xfrm>
            <a:off x="6953090" y="1290918"/>
            <a:ext cx="952820" cy="276999"/>
          </a:xfrm>
          <a:prstGeom prst="rect">
            <a:avLst/>
          </a:prstGeom>
          <a:noFill/>
        </p:spPr>
        <p:txBody>
          <a:bodyPr wrap="square" rtlCol="0">
            <a:spAutoFit/>
          </a:bodyPr>
          <a:lstStyle/>
          <a:p>
            <a:r>
              <a:rPr lang="zh-CN" altLang="en-US" sz="1200" dirty="0" smtClean="0"/>
              <a:t>低层任务</a:t>
            </a:r>
            <a:endParaRPr lang="zh-CN" altLang="en-US" sz="1200" dirty="0"/>
          </a:p>
        </p:txBody>
      </p:sp>
    </p:spTree>
    <p:extLst>
      <p:ext uri="{BB962C8B-B14F-4D97-AF65-F5344CB8AC3E}">
        <p14:creationId xmlns:p14="http://schemas.microsoft.com/office/powerpoint/2010/main" val="22803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4584186" cy="378193"/>
            <a:chOff x="339352" y="289054"/>
            <a:chExt cx="6112248"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339524" y="274068"/>
            <a:ext cx="7212073" cy="261610"/>
          </a:xfrm>
          <a:prstGeom prst="rect">
            <a:avLst/>
          </a:prstGeom>
          <a:noFill/>
        </p:spPr>
        <p:txBody>
          <a:bodyPr wrap="square" rtlCol="0">
            <a:spAutoFit/>
          </a:bodyPr>
          <a:lstStyle/>
          <a:p>
            <a:r>
              <a:rPr lang="zh-CN" altLang="en-US" sz="1100" dirty="0" smtClean="0"/>
              <a:t>总结</a:t>
            </a:r>
            <a:endParaRPr lang="en-US" altLang="zh-CN" sz="1100" dirty="0">
              <a:effectLst/>
            </a:endParaRPr>
          </a:p>
        </p:txBody>
      </p:sp>
      <p:sp>
        <p:nvSpPr>
          <p:cNvPr id="6" name="文本框 5"/>
          <p:cNvSpPr txBox="1"/>
          <p:nvPr/>
        </p:nvSpPr>
        <p:spPr>
          <a:xfrm>
            <a:off x="768402" y="1045029"/>
            <a:ext cx="7430461" cy="1652119"/>
          </a:xfrm>
          <a:prstGeom prst="rect">
            <a:avLst/>
          </a:prstGeom>
          <a:noFill/>
        </p:spPr>
        <p:txBody>
          <a:bodyPr wrap="square" rtlCol="0">
            <a:spAutoFit/>
          </a:bodyPr>
          <a:lstStyle/>
          <a:p>
            <a:pPr marL="342900" indent="-342900">
              <a:lnSpc>
                <a:spcPct val="300000"/>
              </a:lnSpc>
              <a:buAutoNum type="arabicPeriod"/>
            </a:pPr>
            <a:r>
              <a:rPr lang="en-US" altLang="zh-CN" sz="1200" dirty="0" smtClean="0"/>
              <a:t>NYT</a:t>
            </a:r>
            <a:r>
              <a:rPr lang="zh-CN" altLang="en-US" sz="1200" dirty="0"/>
              <a:t>数据集仍然还是最受关注的数据</a:t>
            </a:r>
            <a:r>
              <a:rPr lang="zh-CN" altLang="en-US" sz="1200" dirty="0" smtClean="0"/>
              <a:t>集</a:t>
            </a:r>
            <a:endParaRPr lang="en-US" altLang="zh-CN" sz="1200" dirty="0"/>
          </a:p>
          <a:p>
            <a:pPr marL="342900" indent="-342900">
              <a:lnSpc>
                <a:spcPct val="300000"/>
              </a:lnSpc>
              <a:buAutoNum type="arabicPeriod"/>
            </a:pPr>
            <a:r>
              <a:rPr lang="en-US" altLang="zh-CN" sz="1200" dirty="0" smtClean="0"/>
              <a:t>attention</a:t>
            </a:r>
            <a:r>
              <a:rPr lang="zh-CN" altLang="en-US" sz="1200" dirty="0"/>
              <a:t>机制热度还是不减</a:t>
            </a:r>
            <a:r>
              <a:rPr lang="zh-CN" altLang="en-US" sz="1200" dirty="0" smtClean="0"/>
              <a:t>。</a:t>
            </a:r>
            <a:endParaRPr lang="en-US" altLang="zh-CN" sz="1200" dirty="0"/>
          </a:p>
          <a:p>
            <a:pPr marL="342900" indent="-342900">
              <a:lnSpc>
                <a:spcPct val="300000"/>
              </a:lnSpc>
              <a:buAutoNum type="arabicPeriod"/>
            </a:pPr>
            <a:r>
              <a:rPr lang="zh-CN" altLang="en-US" sz="1200" dirty="0" smtClean="0"/>
              <a:t>尽管</a:t>
            </a:r>
            <a:r>
              <a:rPr lang="en-US" altLang="zh-CN" sz="1200" dirty="0" err="1"/>
              <a:t>pcnn</a:t>
            </a:r>
            <a:r>
              <a:rPr lang="zh-CN" altLang="en-US" sz="1200" dirty="0"/>
              <a:t>这个模型在提取特征方面已经取得比较好的效果，还是不断的有人</a:t>
            </a:r>
            <a:r>
              <a:rPr lang="zh-CN" altLang="en-US" sz="1200" dirty="0" smtClean="0"/>
              <a:t>采用新网络来</a:t>
            </a:r>
            <a:r>
              <a:rPr lang="zh-CN" altLang="en-US" sz="1200" dirty="0"/>
              <a:t>进行特征提取。</a:t>
            </a:r>
          </a:p>
        </p:txBody>
      </p:sp>
    </p:spTree>
    <p:extLst>
      <p:ext uri="{BB962C8B-B14F-4D97-AF65-F5344CB8AC3E}">
        <p14:creationId xmlns:p14="http://schemas.microsoft.com/office/powerpoint/2010/main" val="364924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1552607" y="1863494"/>
            <a:ext cx="6041145" cy="1361911"/>
          </a:xfrm>
          <a:prstGeom prst="rect">
            <a:avLst/>
          </a:prstGeom>
          <a:noFill/>
        </p:spPr>
        <p:txBody>
          <a:bodyPr wrap="square" lIns="68580" tIns="34290" rIns="68580" bIns="34290" rtlCol="0">
            <a:spAutoFit/>
          </a:bodyPr>
          <a:lstStyle/>
          <a:p>
            <a:pPr algn="ctr"/>
            <a:r>
              <a:rPr lang="en-US" altLang="zh-CN" sz="3200" dirty="0" smtClean="0">
                <a:solidFill>
                  <a:schemeClr val="tx1">
                    <a:lumMod val="85000"/>
                    <a:lumOff val="15000"/>
                  </a:schemeClr>
                </a:solidFill>
                <a:latin typeface="+mn-ea"/>
              </a:rPr>
              <a:t>Thank you for your listening</a:t>
            </a:r>
          </a:p>
          <a:p>
            <a:pPr algn="ctr"/>
            <a:endParaRPr lang="en-US" altLang="zh-CN" sz="2000" dirty="0" smtClean="0">
              <a:solidFill>
                <a:schemeClr val="tx1">
                  <a:lumMod val="85000"/>
                  <a:lumOff val="15000"/>
                </a:schemeClr>
              </a:solidFill>
              <a:latin typeface="+mn-ea"/>
            </a:endParaRPr>
          </a:p>
          <a:p>
            <a:pPr algn="ctr"/>
            <a:r>
              <a:rPr lang="en-US" altLang="zh-CN" sz="1600" dirty="0" err="1" smtClean="0">
                <a:solidFill>
                  <a:schemeClr val="tx1">
                    <a:lumMod val="85000"/>
                    <a:lumOff val="15000"/>
                  </a:schemeClr>
                </a:solidFill>
                <a:latin typeface="微软雅黑 Light" panose="020B0502040204020203" pitchFamily="34" charset="-122"/>
                <a:ea typeface="微软雅黑 Light" panose="020B0502040204020203" pitchFamily="34" charset="-122"/>
              </a:rPr>
              <a:t>Qingwen</a:t>
            </a:r>
            <a:r>
              <a:rPr lang="en-US" altLang="zh-CN" sz="160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 Liao</a:t>
            </a:r>
          </a:p>
          <a:p>
            <a:pPr algn="ctr"/>
            <a:r>
              <a:rPr lang="en-US" altLang="zh-CN" sz="160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School of Computer Science, Wuhan University</a:t>
            </a:r>
            <a:endParaRPr lang="zh-CN" altLang="en-US" sz="16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6658784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4483"/>
          <p:cNvSpPr/>
          <p:nvPr/>
        </p:nvSpPr>
        <p:spPr>
          <a:xfrm>
            <a:off x="7891276" y="1912959"/>
            <a:ext cx="177672" cy="329138"/>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045" y="19440"/>
                  <a:pt x="3998" y="17796"/>
                  <a:pt x="3998" y="15769"/>
                </a:cubicBezTo>
                <a:cubicBezTo>
                  <a:pt x="3998" y="14090"/>
                  <a:pt x="6086" y="12679"/>
                  <a:pt x="8933" y="12239"/>
                </a:cubicBezTo>
                <a:lnTo>
                  <a:pt x="8933" y="4320"/>
                </a:lnTo>
                <a:lnTo>
                  <a:pt x="12934" y="4320"/>
                </a:lnTo>
                <a:lnTo>
                  <a:pt x="12934" y="12283"/>
                </a:lnTo>
                <a:cubicBezTo>
                  <a:pt x="15644" y="12767"/>
                  <a:pt x="17602" y="14143"/>
                  <a:pt x="17602" y="15769"/>
                </a:cubicBezTo>
                <a:cubicBezTo>
                  <a:pt x="17602" y="17796"/>
                  <a:pt x="14555" y="19440"/>
                  <a:pt x="10800" y="19440"/>
                </a:cubicBezTo>
                <a:close/>
                <a:moveTo>
                  <a:pt x="16000" y="10656"/>
                </a:moveTo>
                <a:lnTo>
                  <a:pt x="16000" y="1079"/>
                </a:lnTo>
                <a:cubicBezTo>
                  <a:pt x="16000" y="484"/>
                  <a:pt x="15107" y="0"/>
                  <a:pt x="14001" y="0"/>
                </a:cubicBezTo>
                <a:lnTo>
                  <a:pt x="7199" y="0"/>
                </a:lnTo>
                <a:cubicBezTo>
                  <a:pt x="6094" y="0"/>
                  <a:pt x="5600" y="484"/>
                  <a:pt x="5600" y="1079"/>
                </a:cubicBezTo>
                <a:lnTo>
                  <a:pt x="5600" y="10656"/>
                </a:lnTo>
                <a:cubicBezTo>
                  <a:pt x="2262" y="11649"/>
                  <a:pt x="0" y="13566"/>
                  <a:pt x="0" y="15769"/>
                </a:cubicBezTo>
                <a:cubicBezTo>
                  <a:pt x="0" y="18989"/>
                  <a:pt x="4836" y="21600"/>
                  <a:pt x="10800" y="21600"/>
                </a:cubicBezTo>
                <a:cubicBezTo>
                  <a:pt x="16766" y="21600"/>
                  <a:pt x="21600" y="18989"/>
                  <a:pt x="21600" y="15769"/>
                </a:cubicBezTo>
                <a:cubicBezTo>
                  <a:pt x="21600" y="13566"/>
                  <a:pt x="19338" y="11649"/>
                  <a:pt x="16000" y="10656"/>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300">
              <a:cs typeface="+mn-ea"/>
              <a:sym typeface="+mn-lt"/>
            </a:endParaRPr>
          </a:p>
        </p:txBody>
      </p:sp>
      <p:sp>
        <p:nvSpPr>
          <p:cNvPr id="15" name="Shape 4403"/>
          <p:cNvSpPr/>
          <p:nvPr/>
        </p:nvSpPr>
        <p:spPr>
          <a:xfrm>
            <a:off x="1208038" y="1881570"/>
            <a:ext cx="189156" cy="165547"/>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300">
              <a:cs typeface="+mn-ea"/>
              <a:sym typeface="+mn-lt"/>
            </a:endParaRPr>
          </a:p>
        </p:txBody>
      </p:sp>
      <p:sp>
        <p:nvSpPr>
          <p:cNvPr id="16" name="Shape 4401"/>
          <p:cNvSpPr/>
          <p:nvPr/>
        </p:nvSpPr>
        <p:spPr>
          <a:xfrm>
            <a:off x="1208039" y="3348483"/>
            <a:ext cx="189155" cy="212862"/>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300" dirty="0">
              <a:cs typeface="+mn-ea"/>
              <a:sym typeface="+mn-lt"/>
            </a:endParaRPr>
          </a:p>
        </p:txBody>
      </p:sp>
      <p:sp>
        <p:nvSpPr>
          <p:cNvPr id="17" name="Shape 4416"/>
          <p:cNvSpPr/>
          <p:nvPr/>
        </p:nvSpPr>
        <p:spPr>
          <a:xfrm>
            <a:off x="7888862" y="3463163"/>
            <a:ext cx="182501" cy="186615"/>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300" dirty="0">
              <a:cs typeface="+mn-ea"/>
              <a:sym typeface="+mn-lt"/>
            </a:endParaRPr>
          </a:p>
        </p:txBody>
      </p:sp>
      <p:grpSp>
        <p:nvGrpSpPr>
          <p:cNvPr id="29" name="组合 28"/>
          <p:cNvGrpSpPr/>
          <p:nvPr/>
        </p:nvGrpSpPr>
        <p:grpSpPr>
          <a:xfrm>
            <a:off x="1742013" y="1021398"/>
            <a:ext cx="5209045" cy="360000"/>
            <a:chOff x="1742013" y="851466"/>
            <a:chExt cx="5209045" cy="360000"/>
          </a:xfrm>
        </p:grpSpPr>
        <p:sp>
          <p:nvSpPr>
            <p:cNvPr id="7" name="Rectangle 11"/>
            <p:cNvSpPr/>
            <p:nvPr/>
          </p:nvSpPr>
          <p:spPr>
            <a:xfrm>
              <a:off x="1742013" y="851466"/>
              <a:ext cx="520904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cs typeface="+mn-ea"/>
                <a:sym typeface="+mn-lt"/>
              </a:endParaRPr>
            </a:p>
          </p:txBody>
        </p:sp>
        <p:sp>
          <p:nvSpPr>
            <p:cNvPr id="24" name="矩形 23"/>
            <p:cNvSpPr/>
            <p:nvPr/>
          </p:nvSpPr>
          <p:spPr>
            <a:xfrm>
              <a:off x="1895906" y="903317"/>
              <a:ext cx="4982324"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A Hierarchical Framework for Relation Extraction with Reinforcement Learning</a:t>
              </a:r>
              <a:endParaRPr lang="zh-CN" altLang="en-US" sz="1050" dirty="0">
                <a:solidFill>
                  <a:schemeClr val="bg1"/>
                </a:solidFill>
                <a:cs typeface="+mn-ea"/>
                <a:sym typeface="+mn-lt"/>
              </a:endParaRPr>
            </a:p>
          </p:txBody>
        </p:sp>
      </p:grpSp>
      <p:grpSp>
        <p:nvGrpSpPr>
          <p:cNvPr id="30" name="组合 29"/>
          <p:cNvGrpSpPr/>
          <p:nvPr/>
        </p:nvGrpSpPr>
        <p:grpSpPr>
          <a:xfrm>
            <a:off x="2024130" y="1552959"/>
            <a:ext cx="5032126" cy="360000"/>
            <a:chOff x="1991762" y="1526754"/>
            <a:chExt cx="5032126" cy="360000"/>
          </a:xfrm>
        </p:grpSpPr>
        <p:sp>
          <p:nvSpPr>
            <p:cNvPr id="9" name="Rectangle 13"/>
            <p:cNvSpPr/>
            <p:nvPr/>
          </p:nvSpPr>
          <p:spPr>
            <a:xfrm>
              <a:off x="1991762" y="1526754"/>
              <a:ext cx="5032126"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25" name="矩形 24"/>
            <p:cNvSpPr/>
            <p:nvPr/>
          </p:nvSpPr>
          <p:spPr>
            <a:xfrm>
              <a:off x="1991762" y="1591395"/>
              <a:ext cx="5032125"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Cross-relation Cross-bag Attention for Distantly-supervised Relation Extraction</a:t>
              </a:r>
              <a:endParaRPr lang="zh-CN" altLang="en-US" sz="1050" dirty="0">
                <a:solidFill>
                  <a:schemeClr val="bg1"/>
                </a:solidFill>
                <a:cs typeface="+mn-ea"/>
                <a:sym typeface="+mn-lt"/>
              </a:endParaRPr>
            </a:p>
          </p:txBody>
        </p:sp>
      </p:grpSp>
      <p:grpSp>
        <p:nvGrpSpPr>
          <p:cNvPr id="44" name="组合 43"/>
          <p:cNvGrpSpPr/>
          <p:nvPr/>
        </p:nvGrpSpPr>
        <p:grpSpPr>
          <a:xfrm>
            <a:off x="770208" y="2090271"/>
            <a:ext cx="7233719" cy="360000"/>
            <a:chOff x="1068309" y="2180612"/>
            <a:chExt cx="7233719" cy="360000"/>
          </a:xfrm>
        </p:grpSpPr>
        <p:sp>
          <p:nvSpPr>
            <p:cNvPr id="10" name="Rectangle 14"/>
            <p:cNvSpPr/>
            <p:nvPr/>
          </p:nvSpPr>
          <p:spPr>
            <a:xfrm>
              <a:off x="1068309" y="2180612"/>
              <a:ext cx="7233719"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26" name="矩形 25"/>
            <p:cNvSpPr/>
            <p:nvPr/>
          </p:nvSpPr>
          <p:spPr>
            <a:xfrm>
              <a:off x="1068309" y="2233638"/>
              <a:ext cx="7233719"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Distant Supervision for Relation Extraction with Linear Attenuation Simulation and Non-IID Relevance Embedding</a:t>
              </a:r>
              <a:endParaRPr lang="zh-CN" altLang="en-US" sz="1050" dirty="0">
                <a:solidFill>
                  <a:schemeClr val="bg1"/>
                </a:solidFill>
                <a:cs typeface="+mn-ea"/>
                <a:sym typeface="+mn-lt"/>
              </a:endParaRPr>
            </a:p>
          </p:txBody>
        </p:sp>
      </p:grpSp>
      <p:grpSp>
        <p:nvGrpSpPr>
          <p:cNvPr id="45" name="组合 44"/>
          <p:cNvGrpSpPr/>
          <p:nvPr/>
        </p:nvGrpSpPr>
        <p:grpSpPr>
          <a:xfrm>
            <a:off x="1684545" y="2622544"/>
            <a:ext cx="5711294" cy="360000"/>
            <a:chOff x="1618929" y="2811900"/>
            <a:chExt cx="5711294" cy="360000"/>
          </a:xfrm>
        </p:grpSpPr>
        <p:sp>
          <p:nvSpPr>
            <p:cNvPr id="11" name="Rectangle 15"/>
            <p:cNvSpPr/>
            <p:nvPr/>
          </p:nvSpPr>
          <p:spPr>
            <a:xfrm>
              <a:off x="1618929" y="2811900"/>
              <a:ext cx="571129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cs typeface="+mn-ea"/>
                <a:sym typeface="+mn-lt"/>
              </a:endParaRPr>
            </a:p>
          </p:txBody>
        </p:sp>
        <p:sp>
          <p:nvSpPr>
            <p:cNvPr id="27" name="矩形 26"/>
            <p:cNvSpPr/>
            <p:nvPr/>
          </p:nvSpPr>
          <p:spPr>
            <a:xfrm>
              <a:off x="1618930" y="2882653"/>
              <a:ext cx="5711293"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Hybrid Attention-­‐based Prototypical Networks for Noisy Few-­‐Shot Relation Classification</a:t>
              </a:r>
              <a:endParaRPr lang="zh-CN" altLang="en-US" sz="1050" dirty="0">
                <a:solidFill>
                  <a:schemeClr val="bg1"/>
                </a:solidFill>
                <a:cs typeface="+mn-ea"/>
                <a:sym typeface="+mn-lt"/>
              </a:endParaRPr>
            </a:p>
          </p:txBody>
        </p:sp>
      </p:grpSp>
      <p:grpSp>
        <p:nvGrpSpPr>
          <p:cNvPr id="32" name="组合 31"/>
          <p:cNvGrpSpPr/>
          <p:nvPr/>
        </p:nvGrpSpPr>
        <p:grpSpPr>
          <a:xfrm>
            <a:off x="254514" y="216791"/>
            <a:ext cx="4584186" cy="391522"/>
            <a:chOff x="339352" y="289054"/>
            <a:chExt cx="6112248" cy="522030"/>
          </a:xfrm>
        </p:grpSpPr>
        <p:sp>
          <p:nvSpPr>
            <p:cNvPr id="33" name="矩形 32"/>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43903" y="318641"/>
              <a:ext cx="2971457" cy="492443"/>
            </a:xfrm>
            <a:prstGeom prst="rect">
              <a:avLst/>
            </a:prstGeom>
            <a:noFill/>
          </p:spPr>
          <p:txBody>
            <a:bodyPr wrap="square" rtlCol="0">
              <a:spAutoFit/>
            </a:bodyPr>
            <a:lstStyle/>
            <a:p>
              <a:r>
                <a:rPr lang="en-US" altLang="zh-CN" sz="1800" b="1" spc="225" dirty="0" smtClean="0">
                  <a:solidFill>
                    <a:schemeClr val="bg1"/>
                  </a:solidFill>
                  <a:latin typeface="微软雅黑" pitchFamily="34" charset="-122"/>
                  <a:ea typeface="微软雅黑" pitchFamily="34" charset="-122"/>
                </a:rPr>
                <a:t>Paper list</a:t>
              </a:r>
              <a:endParaRPr lang="zh-CN" altLang="en-US" sz="1800" b="1" spc="225" dirty="0">
                <a:solidFill>
                  <a:schemeClr val="bg1"/>
                </a:solidFill>
                <a:latin typeface="微软雅黑" pitchFamily="34" charset="-122"/>
                <a:ea typeface="微软雅黑" pitchFamily="34" charset="-122"/>
              </a:endParaRPr>
            </a:p>
          </p:txBody>
        </p:sp>
      </p:grpSp>
      <p:sp>
        <p:nvSpPr>
          <p:cNvPr id="38" name="Shape 4403"/>
          <p:cNvSpPr/>
          <p:nvPr/>
        </p:nvSpPr>
        <p:spPr>
          <a:xfrm>
            <a:off x="1219383" y="4752216"/>
            <a:ext cx="189156" cy="165547"/>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28575" tIns="28575" rIns="28575" bIns="28575" anchor="ctr"/>
          <a:lstStyle/>
          <a:p>
            <a:pPr algn="ctr" defTabSz="3429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300">
              <a:cs typeface="+mn-ea"/>
              <a:sym typeface="+mn-lt"/>
            </a:endParaRPr>
          </a:p>
        </p:txBody>
      </p:sp>
      <p:grpSp>
        <p:nvGrpSpPr>
          <p:cNvPr id="46" name="组合 45"/>
          <p:cNvGrpSpPr/>
          <p:nvPr/>
        </p:nvGrpSpPr>
        <p:grpSpPr>
          <a:xfrm>
            <a:off x="960691" y="3152484"/>
            <a:ext cx="7158999" cy="360000"/>
            <a:chOff x="1143029" y="3477067"/>
            <a:chExt cx="7158999" cy="360000"/>
          </a:xfrm>
        </p:grpSpPr>
        <p:sp>
          <p:nvSpPr>
            <p:cNvPr id="31" name="Rectangle 11"/>
            <p:cNvSpPr/>
            <p:nvPr/>
          </p:nvSpPr>
          <p:spPr>
            <a:xfrm>
              <a:off x="1143029" y="3477067"/>
              <a:ext cx="7158999"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39" name="矩形 38"/>
            <p:cNvSpPr/>
            <p:nvPr/>
          </p:nvSpPr>
          <p:spPr>
            <a:xfrm>
              <a:off x="1143029" y="3547877"/>
              <a:ext cx="7158999"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Improving Distantly Supervised Relation Extraction with Neural Noise Converter and Conditional Optimal Selector</a:t>
              </a:r>
              <a:endParaRPr lang="zh-CN" altLang="en-US" sz="1050" dirty="0">
                <a:solidFill>
                  <a:schemeClr val="bg1"/>
                </a:solidFill>
                <a:cs typeface="+mn-ea"/>
                <a:sym typeface="+mn-lt"/>
              </a:endParaRPr>
            </a:p>
          </p:txBody>
        </p:sp>
      </p:grpSp>
      <p:grpSp>
        <p:nvGrpSpPr>
          <p:cNvPr id="2" name="组合 1"/>
          <p:cNvGrpSpPr/>
          <p:nvPr/>
        </p:nvGrpSpPr>
        <p:grpSpPr>
          <a:xfrm>
            <a:off x="2203403" y="3679935"/>
            <a:ext cx="4124570" cy="360000"/>
            <a:chOff x="1895906" y="4095354"/>
            <a:chExt cx="4124570" cy="360000"/>
          </a:xfrm>
        </p:grpSpPr>
        <p:sp>
          <p:nvSpPr>
            <p:cNvPr id="40" name="Rectangle 15"/>
            <p:cNvSpPr/>
            <p:nvPr/>
          </p:nvSpPr>
          <p:spPr>
            <a:xfrm>
              <a:off x="1895906" y="4095354"/>
              <a:ext cx="412457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41" name="矩形 40"/>
            <p:cNvSpPr/>
            <p:nvPr/>
          </p:nvSpPr>
          <p:spPr>
            <a:xfrm>
              <a:off x="1895907" y="4158418"/>
              <a:ext cx="4124568"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Multi-labeled Relation Extraction with Attentive Capsule Network</a:t>
              </a:r>
              <a:endParaRPr lang="zh-CN" altLang="en-US" sz="1050" dirty="0">
                <a:solidFill>
                  <a:schemeClr val="bg1"/>
                </a:solidFill>
                <a:cs typeface="+mn-ea"/>
                <a:sym typeface="+mn-lt"/>
              </a:endParaRPr>
            </a:p>
          </p:txBody>
        </p:sp>
      </p:grpSp>
      <p:grpSp>
        <p:nvGrpSpPr>
          <p:cNvPr id="28" name="组合 27"/>
          <p:cNvGrpSpPr/>
          <p:nvPr/>
        </p:nvGrpSpPr>
        <p:grpSpPr>
          <a:xfrm>
            <a:off x="2375041" y="4214697"/>
            <a:ext cx="4330298" cy="360000"/>
            <a:chOff x="1690178" y="4929212"/>
            <a:chExt cx="4330298" cy="360000"/>
          </a:xfrm>
        </p:grpSpPr>
        <p:sp>
          <p:nvSpPr>
            <p:cNvPr id="42" name="Rectangle 11"/>
            <p:cNvSpPr/>
            <p:nvPr/>
          </p:nvSpPr>
          <p:spPr>
            <a:xfrm>
              <a:off x="1690178" y="4929212"/>
              <a:ext cx="4330298"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43" name="矩形 42"/>
            <p:cNvSpPr/>
            <p:nvPr/>
          </p:nvSpPr>
          <p:spPr>
            <a:xfrm>
              <a:off x="1690178" y="5004579"/>
              <a:ext cx="4330298" cy="238527"/>
            </a:xfrm>
            <a:prstGeom prst="rect">
              <a:avLst/>
            </a:prstGeom>
          </p:spPr>
          <p:txBody>
            <a:bodyPr wrap="square" lIns="68580" tIns="34290" rIns="68580" bIns="34290">
              <a:spAutoFit/>
            </a:bodyPr>
            <a:lstStyle/>
            <a:p>
              <a:pPr algn="ctr"/>
              <a:r>
                <a:rPr lang="en-US" altLang="zh-CN" sz="1050" dirty="0">
                  <a:solidFill>
                    <a:schemeClr val="bg1"/>
                  </a:solidFill>
                  <a:cs typeface="+mn-ea"/>
                  <a:sym typeface="+mn-lt"/>
                </a:rPr>
                <a:t>Neural Relation Extraction Within and Across Sentence Boundaries</a:t>
              </a:r>
              <a:endParaRPr lang="zh-CN" altLang="en-US" sz="105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4831255" y="1093746"/>
            <a:ext cx="3662059" cy="3312272"/>
          </a:xfrm>
          <a:prstGeom prst="rect">
            <a:avLst/>
          </a:prstGeom>
        </p:spPr>
      </p:pic>
      <p:pic>
        <p:nvPicPr>
          <p:cNvPr id="3" name="图片 2"/>
          <p:cNvPicPr>
            <a:picLocks noChangeAspect="1"/>
          </p:cNvPicPr>
          <p:nvPr/>
        </p:nvPicPr>
        <p:blipFill>
          <a:blip r:embed="rId5"/>
          <a:stretch>
            <a:fillRect/>
          </a:stretch>
        </p:blipFill>
        <p:spPr>
          <a:xfrm>
            <a:off x="599039" y="1614292"/>
            <a:ext cx="4116674" cy="2660528"/>
          </a:xfrm>
          <a:prstGeom prst="rect">
            <a:avLst/>
          </a:prstGeom>
        </p:spPr>
      </p:pic>
      <p:sp>
        <p:nvSpPr>
          <p:cNvPr id="5" name="文本框 4"/>
          <p:cNvSpPr txBox="1"/>
          <p:nvPr/>
        </p:nvSpPr>
        <p:spPr>
          <a:xfrm>
            <a:off x="455919" y="594360"/>
            <a:ext cx="4389120" cy="338554"/>
          </a:xfrm>
          <a:prstGeom prst="rect">
            <a:avLst/>
          </a:prstGeom>
          <a:noFill/>
        </p:spPr>
        <p:txBody>
          <a:bodyPr wrap="square" rtlCol="0">
            <a:spAutoFit/>
          </a:bodyPr>
          <a:lstStyle/>
          <a:p>
            <a:r>
              <a:rPr lang="en-US" altLang="zh-CN" sz="1600" dirty="0" smtClean="0"/>
              <a:t>Distant supervised relation extraction</a:t>
            </a:r>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5919" y="701040"/>
            <a:ext cx="4389120" cy="338554"/>
          </a:xfrm>
          <a:prstGeom prst="rect">
            <a:avLst/>
          </a:prstGeom>
          <a:noFill/>
        </p:spPr>
        <p:txBody>
          <a:bodyPr wrap="square" rtlCol="0">
            <a:spAutoFit/>
          </a:bodyPr>
          <a:lstStyle/>
          <a:p>
            <a:r>
              <a:rPr lang="zh-CN" altLang="en-US" sz="1600" dirty="0" smtClean="0"/>
              <a:t>解决方案</a:t>
            </a:r>
            <a:endParaRPr lang="zh-CN" altLang="en-US" sz="1600" dirty="0"/>
          </a:p>
        </p:txBody>
      </p:sp>
      <p:sp>
        <p:nvSpPr>
          <p:cNvPr id="4" name="矩形 3"/>
          <p:cNvSpPr/>
          <p:nvPr/>
        </p:nvSpPr>
        <p:spPr>
          <a:xfrm>
            <a:off x="455919" y="1656130"/>
            <a:ext cx="4389120" cy="1754326"/>
          </a:xfrm>
          <a:prstGeom prst="rect">
            <a:avLst/>
          </a:prstGeom>
        </p:spPr>
        <p:txBody>
          <a:bodyPr wrap="square">
            <a:spAutoFit/>
          </a:bodyPr>
          <a:lstStyle/>
          <a:p>
            <a:pPr marL="342900" indent="-342900" defTabSz="914400">
              <a:lnSpc>
                <a:spcPct val="150000"/>
              </a:lnSpc>
              <a:buFont typeface="Wingdings" panose="05000000000000000000" pitchFamily="2" charset="2"/>
              <a:buChar char="l"/>
            </a:pPr>
            <a:r>
              <a:rPr lang="en-US" altLang="zh-CN" sz="1200" b="1" dirty="0">
                <a:solidFill>
                  <a:schemeClr val="tx1">
                    <a:lumMod val="75000"/>
                    <a:lumOff val="25000"/>
                  </a:schemeClr>
                </a:solidFill>
                <a:latin typeface="+mn-ea"/>
                <a:ea typeface="微软雅黑" panose="020B0503020204020204" pitchFamily="34" charset="-122"/>
              </a:rPr>
              <a:t>Multi-Instance learning(MIL)</a:t>
            </a:r>
          </a:p>
          <a:p>
            <a:pPr marL="628650" lvl="1" indent="-285750">
              <a:lnSpc>
                <a:spcPct val="150000"/>
              </a:lnSpc>
              <a:buFont typeface="Wingdings" panose="05000000000000000000" pitchFamily="2" charset="2"/>
              <a:buChar char="Ø"/>
            </a:pPr>
            <a:r>
              <a:rPr lang="en-US" altLang="zh-CN" sz="1200" dirty="0" smtClean="0">
                <a:solidFill>
                  <a:schemeClr val="tx1">
                    <a:lumMod val="75000"/>
                    <a:lumOff val="25000"/>
                  </a:schemeClr>
                </a:solidFill>
                <a:latin typeface="+mn-ea"/>
                <a:ea typeface="微软雅黑" panose="020B0503020204020204" pitchFamily="34" charset="-122"/>
              </a:rPr>
              <a:t>At-least-one assumption</a:t>
            </a:r>
          </a:p>
          <a:p>
            <a:pPr lvl="1">
              <a:lnSpc>
                <a:spcPct val="150000"/>
              </a:lnSpc>
            </a:pPr>
            <a:r>
              <a:rPr lang="en-US" altLang="zh-CN" sz="1200" dirty="0" smtClean="0">
                <a:solidFill>
                  <a:schemeClr val="tx1">
                    <a:lumMod val="75000"/>
                    <a:lumOff val="25000"/>
                  </a:schemeClr>
                </a:solidFill>
                <a:latin typeface="+mn-ea"/>
                <a:ea typeface="微软雅黑" panose="020B0503020204020204" pitchFamily="34" charset="-122"/>
              </a:rPr>
              <a:t>	</a:t>
            </a:r>
            <a:r>
              <a:rPr lang="en-US" altLang="zh-CN" sz="1100" dirty="0" err="1" smtClean="0">
                <a:solidFill>
                  <a:schemeClr val="tx1">
                    <a:lumMod val="65000"/>
                    <a:lumOff val="35000"/>
                  </a:schemeClr>
                </a:solidFill>
                <a:latin typeface="+mn-ea"/>
                <a:ea typeface="微软雅黑" panose="020B0503020204020204" pitchFamily="34" charset="-122"/>
              </a:rPr>
              <a:t>pcnn+one</a:t>
            </a:r>
            <a:r>
              <a:rPr lang="en-US" altLang="zh-CN" sz="1100" dirty="0" smtClean="0">
                <a:solidFill>
                  <a:schemeClr val="tx1">
                    <a:lumMod val="65000"/>
                    <a:lumOff val="35000"/>
                  </a:schemeClr>
                </a:solidFill>
                <a:latin typeface="+mn-ea"/>
                <a:ea typeface="微软雅黑" panose="020B0503020204020204" pitchFamily="34" charset="-122"/>
              </a:rPr>
              <a:t>(Zeng </a:t>
            </a:r>
            <a:r>
              <a:rPr lang="en-US" altLang="zh-CN" sz="1100" dirty="0">
                <a:solidFill>
                  <a:schemeClr val="tx1">
                    <a:lumMod val="65000"/>
                    <a:lumOff val="35000"/>
                  </a:schemeClr>
                </a:solidFill>
                <a:latin typeface="+mn-ea"/>
                <a:ea typeface="微软雅黑" panose="020B0503020204020204" pitchFamily="34" charset="-122"/>
              </a:rPr>
              <a:t>et al.,2015)</a:t>
            </a:r>
            <a:endParaRPr lang="en-US" altLang="zh-CN" sz="1100" dirty="0" smtClean="0">
              <a:solidFill>
                <a:schemeClr val="tx1">
                  <a:lumMod val="65000"/>
                  <a:lumOff val="35000"/>
                </a:schemeClr>
              </a:solidFill>
              <a:latin typeface="+mn-ea"/>
              <a:ea typeface="微软雅黑" panose="020B0503020204020204" pitchFamily="34" charset="-122"/>
            </a:endParaRPr>
          </a:p>
          <a:p>
            <a:pPr marL="628650" lvl="1" indent="-285750">
              <a:lnSpc>
                <a:spcPct val="150000"/>
              </a:lnSpc>
              <a:buFont typeface="Wingdings" panose="05000000000000000000" pitchFamily="2" charset="2"/>
              <a:buChar char="Ø"/>
            </a:pPr>
            <a:r>
              <a:rPr lang="en-US" altLang="zh-CN" sz="1200" dirty="0" smtClean="0">
                <a:solidFill>
                  <a:schemeClr val="tx1">
                    <a:lumMod val="75000"/>
                    <a:lumOff val="25000"/>
                  </a:schemeClr>
                </a:solidFill>
                <a:latin typeface="+mn-ea"/>
                <a:ea typeface="微软雅黑" panose="020B0503020204020204" pitchFamily="34" charset="-122"/>
              </a:rPr>
              <a:t>sentence-level selective attention mechanism</a:t>
            </a:r>
          </a:p>
          <a:p>
            <a:pPr lvl="1">
              <a:lnSpc>
                <a:spcPct val="150000"/>
              </a:lnSpc>
            </a:pPr>
            <a:r>
              <a:rPr lang="en-US" altLang="zh-CN" sz="1200" dirty="0">
                <a:solidFill>
                  <a:schemeClr val="tx1">
                    <a:lumMod val="75000"/>
                    <a:lumOff val="25000"/>
                  </a:schemeClr>
                </a:solidFill>
                <a:latin typeface="+mn-ea"/>
                <a:ea typeface="微软雅黑" panose="020B0503020204020204" pitchFamily="34" charset="-122"/>
              </a:rPr>
              <a:t>	</a:t>
            </a:r>
            <a:r>
              <a:rPr lang="en-US" altLang="zh-CN" sz="1100" dirty="0" err="1" smtClean="0">
                <a:solidFill>
                  <a:schemeClr val="tx1">
                    <a:lumMod val="65000"/>
                    <a:lumOff val="35000"/>
                  </a:schemeClr>
                </a:solidFill>
                <a:latin typeface="+mn-ea"/>
                <a:ea typeface="微软雅黑" panose="020B0503020204020204" pitchFamily="34" charset="-122"/>
              </a:rPr>
              <a:t>pcnn+att</a:t>
            </a:r>
            <a:r>
              <a:rPr lang="en-US" altLang="zh-CN" sz="1100" dirty="0" smtClean="0">
                <a:solidFill>
                  <a:schemeClr val="tx1">
                    <a:lumMod val="65000"/>
                    <a:lumOff val="35000"/>
                  </a:schemeClr>
                </a:solidFill>
                <a:latin typeface="+mn-ea"/>
                <a:ea typeface="微软雅黑" panose="020B0503020204020204" pitchFamily="34" charset="-122"/>
              </a:rPr>
              <a:t>(Lin et al.,2016) </a:t>
            </a:r>
          </a:p>
          <a:p>
            <a:pPr>
              <a:lnSpc>
                <a:spcPct val="150000"/>
              </a:lnSpc>
            </a:pPr>
            <a:endParaRPr lang="en-US" altLang="zh-CN" sz="1200" dirty="0">
              <a:solidFill>
                <a:schemeClr val="tx1">
                  <a:lumMod val="75000"/>
                  <a:lumOff val="25000"/>
                </a:schemeClr>
              </a:solidFill>
              <a:latin typeface="+mn-ea"/>
              <a:ea typeface="微软雅黑" panose="020B0503020204020204" pitchFamily="34" charset="-122"/>
            </a:endParaRPr>
          </a:p>
        </p:txBody>
      </p:sp>
    </p:spTree>
    <p:extLst>
      <p:ext uri="{BB962C8B-B14F-4D97-AF65-F5344CB8AC3E}">
        <p14:creationId xmlns:p14="http://schemas.microsoft.com/office/powerpoint/2010/main" val="282533230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54514" y="216791"/>
            <a:ext cx="7297083" cy="378193"/>
            <a:chOff x="339352" y="289054"/>
            <a:chExt cx="9729444" cy="504259"/>
          </a:xfrm>
        </p:grpSpPr>
        <p:sp>
          <p:nvSpPr>
            <p:cNvPr id="55" name="矩形 54"/>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52699" y="365424"/>
              <a:ext cx="9616097" cy="348814"/>
            </a:xfrm>
            <a:prstGeom prst="rect">
              <a:avLst/>
            </a:prstGeom>
            <a:noFill/>
          </p:spPr>
          <p:txBody>
            <a:bodyPr wrap="square" rtlCol="0">
              <a:spAutoFit/>
            </a:bodyPr>
            <a:lstStyle/>
            <a:p>
              <a:r>
                <a:rPr lang="en-US" altLang="zh-CN" sz="1100" dirty="0"/>
                <a:t>Improving Distantly Supervised Relation Extraction with Neural Noise Converter and Conditional Optimal Selector</a:t>
              </a:r>
              <a:endParaRPr lang="en-US" altLang="zh-CN" sz="1100" dirty="0">
                <a:effectLst/>
              </a:endParaRPr>
            </a:p>
          </p:txBody>
        </p:sp>
      </p:grpSp>
      <p:pic>
        <p:nvPicPr>
          <p:cNvPr id="2" name="图片 1"/>
          <p:cNvPicPr>
            <a:picLocks noChangeAspect="1"/>
          </p:cNvPicPr>
          <p:nvPr/>
        </p:nvPicPr>
        <p:blipFill>
          <a:blip r:embed="rId4"/>
          <a:stretch>
            <a:fillRect/>
          </a:stretch>
        </p:blipFill>
        <p:spPr>
          <a:xfrm>
            <a:off x="379694" y="930490"/>
            <a:ext cx="8332213" cy="3994111"/>
          </a:xfrm>
          <a:prstGeom prst="rect">
            <a:avLst/>
          </a:prstGeom>
        </p:spPr>
      </p:pic>
      <mc:AlternateContent xmlns:mc="http://schemas.openxmlformats.org/markup-compatibility/2006" xmlns:a14="http://schemas.microsoft.com/office/drawing/2010/main">
        <mc:Choice Requires="a14">
          <p:sp>
            <p:nvSpPr>
              <p:cNvPr id="50" name="文本框 49"/>
              <p:cNvSpPr txBox="1"/>
              <p:nvPr/>
            </p:nvSpPr>
            <p:spPr>
              <a:xfrm>
                <a:off x="5234940" y="1189570"/>
                <a:ext cx="1143000" cy="3174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rgbClr val="FF0000"/>
                              </a:solidFill>
                              <a:latin typeface="Cambria Math" panose="02040503050406030204" pitchFamily="18" charset="0"/>
                            </a:rPr>
                          </m:ctrlPr>
                        </m:accPr>
                        <m:e>
                          <m:r>
                            <a:rPr lang="en-US" altLang="zh-CN" b="1" i="1">
                              <a:solidFill>
                                <a:srgbClr val="FF0000"/>
                              </a:solidFill>
                              <a:latin typeface="Cambria Math" panose="02040503050406030204" pitchFamily="18" charset="0"/>
                            </a:rPr>
                            <m:t>𝒉</m:t>
                          </m:r>
                        </m:e>
                      </m:acc>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𝑾𝒉</m:t>
                      </m:r>
                    </m:oMath>
                  </m:oMathPara>
                </a14:m>
                <a:endParaRPr lang="zh-CN" altLang="en-US" b="1" dirty="0">
                  <a:solidFill>
                    <a:srgbClr val="FF0000"/>
                  </a:solidFill>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5234940" y="1189570"/>
                <a:ext cx="1143000" cy="317459"/>
              </a:xfrm>
              <a:prstGeom prst="rect">
                <a:avLst/>
              </a:prstGeom>
              <a:blipFill>
                <a:blip r:embed="rId5"/>
                <a:stretch>
                  <a:fillRect/>
                </a:stretch>
              </a:blipFill>
            </p:spPr>
            <p:txBody>
              <a:bodyPr/>
              <a:lstStyle/>
              <a:p>
                <a:r>
                  <a:rPr lang="zh-CN" altLang="en-US">
                    <a:noFill/>
                  </a:rPr>
                  <a:t> </a:t>
                </a:r>
              </a:p>
            </p:txBody>
          </p:sp>
        </mc:Fallback>
      </mc:AlternateContent>
      <p:sp>
        <p:nvSpPr>
          <p:cNvPr id="51" name="下箭头 50"/>
          <p:cNvSpPr/>
          <p:nvPr/>
        </p:nvSpPr>
        <p:spPr>
          <a:xfrm>
            <a:off x="5775960" y="1470660"/>
            <a:ext cx="68580" cy="22098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54514" y="216791"/>
            <a:ext cx="7297083" cy="378193"/>
            <a:chOff x="339352" y="289054"/>
            <a:chExt cx="9729444" cy="504259"/>
          </a:xfrm>
        </p:grpSpPr>
        <p:sp>
          <p:nvSpPr>
            <p:cNvPr id="55" name="矩形 54"/>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52699" y="365424"/>
              <a:ext cx="9616097" cy="348814"/>
            </a:xfrm>
            <a:prstGeom prst="rect">
              <a:avLst/>
            </a:prstGeom>
            <a:noFill/>
          </p:spPr>
          <p:txBody>
            <a:bodyPr wrap="square" rtlCol="0">
              <a:spAutoFit/>
            </a:bodyPr>
            <a:lstStyle/>
            <a:p>
              <a:r>
                <a:rPr lang="en-US" altLang="zh-CN" sz="1100" dirty="0"/>
                <a:t>Improving Distantly Supervised Relation Extraction with Neural Noise Converter and Conditional Optimal Selector</a:t>
              </a:r>
              <a:endParaRPr lang="en-US" altLang="zh-CN" sz="1100" dirty="0">
                <a:effectLst/>
              </a:endParaRPr>
            </a:p>
          </p:txBody>
        </p:sp>
      </p:grpSp>
      <p:pic>
        <p:nvPicPr>
          <p:cNvPr id="3" name="图片 2"/>
          <p:cNvPicPr>
            <a:picLocks noChangeAspect="1"/>
          </p:cNvPicPr>
          <p:nvPr/>
        </p:nvPicPr>
        <p:blipFill>
          <a:blip r:embed="rId4"/>
          <a:stretch>
            <a:fillRect/>
          </a:stretch>
        </p:blipFill>
        <p:spPr>
          <a:xfrm>
            <a:off x="3112013" y="974360"/>
            <a:ext cx="2475408" cy="1150542"/>
          </a:xfrm>
          <a:prstGeom prst="rect">
            <a:avLst/>
          </a:prstGeom>
        </p:spPr>
      </p:pic>
      <p:pic>
        <p:nvPicPr>
          <p:cNvPr id="4" name="图片 3"/>
          <p:cNvPicPr>
            <a:picLocks noChangeAspect="1"/>
          </p:cNvPicPr>
          <p:nvPr/>
        </p:nvPicPr>
        <p:blipFill>
          <a:blip r:embed="rId5"/>
          <a:stretch>
            <a:fillRect/>
          </a:stretch>
        </p:blipFill>
        <p:spPr>
          <a:xfrm>
            <a:off x="3005333" y="2357554"/>
            <a:ext cx="3133333" cy="1876190"/>
          </a:xfrm>
          <a:prstGeom prst="rect">
            <a:avLst/>
          </a:prstGeom>
        </p:spPr>
      </p:pic>
    </p:spTree>
    <p:extLst>
      <p:ext uri="{BB962C8B-B14F-4D97-AF65-F5344CB8AC3E}">
        <p14:creationId xmlns:p14="http://schemas.microsoft.com/office/powerpoint/2010/main" val="198953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7375353" cy="378193"/>
            <a:chOff x="339352" y="289054"/>
            <a:chExt cx="9833804"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06259" y="375065"/>
              <a:ext cx="9666897" cy="348814"/>
            </a:xfrm>
            <a:prstGeom prst="rect">
              <a:avLst/>
            </a:prstGeom>
            <a:noFill/>
          </p:spPr>
          <p:txBody>
            <a:bodyPr wrap="square" rtlCol="0">
              <a:spAutoFit/>
            </a:bodyPr>
            <a:lstStyle/>
            <a:p>
              <a:r>
                <a:rPr lang="en-US" altLang="zh-CN" sz="1100" dirty="0"/>
                <a:t>Distant Supervision for Relation Extraction with Linear Attenuation Simulation and Non-IID Relevance Embedding</a:t>
              </a:r>
              <a:endParaRPr lang="en-US" altLang="zh-CN" sz="1100" dirty="0">
                <a:effectLst/>
              </a:endParaRPr>
            </a:p>
          </p:txBody>
        </p:sp>
      </p:grpSp>
      <p:pic>
        <p:nvPicPr>
          <p:cNvPr id="3" name="图片 2"/>
          <p:cNvPicPr>
            <a:picLocks noChangeAspect="1"/>
          </p:cNvPicPr>
          <p:nvPr/>
        </p:nvPicPr>
        <p:blipFill>
          <a:blip r:embed="rId4"/>
          <a:stretch>
            <a:fillRect/>
          </a:stretch>
        </p:blipFill>
        <p:spPr>
          <a:xfrm>
            <a:off x="746792" y="1182333"/>
            <a:ext cx="7550735" cy="3244887"/>
          </a:xfrm>
          <a:prstGeom prst="rect">
            <a:avLst/>
          </a:prstGeom>
        </p:spPr>
      </p:pic>
    </p:spTree>
    <p:extLst>
      <p:ext uri="{BB962C8B-B14F-4D97-AF65-F5344CB8AC3E}">
        <p14:creationId xmlns:p14="http://schemas.microsoft.com/office/powerpoint/2010/main" val="19211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7375353" cy="378193"/>
            <a:chOff x="339352" y="289054"/>
            <a:chExt cx="9833804"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06259" y="375065"/>
              <a:ext cx="9666897" cy="348814"/>
            </a:xfrm>
            <a:prstGeom prst="rect">
              <a:avLst/>
            </a:prstGeom>
            <a:noFill/>
          </p:spPr>
          <p:txBody>
            <a:bodyPr wrap="square" rtlCol="0">
              <a:spAutoFit/>
            </a:bodyPr>
            <a:lstStyle/>
            <a:p>
              <a:r>
                <a:rPr lang="en-US" altLang="zh-CN" sz="1100" dirty="0"/>
                <a:t>Distant Supervision for Relation Extraction with Linear Attenuation Simulation and Non-IID Relevance Embedding</a:t>
              </a:r>
              <a:endParaRPr lang="en-US" altLang="zh-CN" sz="1100" dirty="0">
                <a:effectLst/>
              </a:endParaRPr>
            </a:p>
          </p:txBody>
        </p:sp>
      </p:grpSp>
      <p:pic>
        <p:nvPicPr>
          <p:cNvPr id="2" name="图片 1"/>
          <p:cNvPicPr>
            <a:picLocks noChangeAspect="1"/>
          </p:cNvPicPr>
          <p:nvPr/>
        </p:nvPicPr>
        <p:blipFill>
          <a:blip r:embed="rId4"/>
          <a:stretch>
            <a:fillRect/>
          </a:stretch>
        </p:blipFill>
        <p:spPr>
          <a:xfrm>
            <a:off x="379694" y="1112542"/>
            <a:ext cx="2691265" cy="287494"/>
          </a:xfrm>
          <a:prstGeom prst="rect">
            <a:avLst/>
          </a:prstGeom>
        </p:spPr>
      </p:pic>
      <p:pic>
        <p:nvPicPr>
          <p:cNvPr id="4" name="图片 3"/>
          <p:cNvPicPr>
            <a:picLocks noChangeAspect="1"/>
          </p:cNvPicPr>
          <p:nvPr/>
        </p:nvPicPr>
        <p:blipFill>
          <a:blip r:embed="rId5"/>
          <a:stretch>
            <a:fillRect/>
          </a:stretch>
        </p:blipFill>
        <p:spPr>
          <a:xfrm>
            <a:off x="339524" y="1713796"/>
            <a:ext cx="3609524" cy="590476"/>
          </a:xfrm>
          <a:prstGeom prst="rect">
            <a:avLst/>
          </a:prstGeom>
        </p:spPr>
      </p:pic>
      <p:pic>
        <p:nvPicPr>
          <p:cNvPr id="5" name="图片 4"/>
          <p:cNvPicPr>
            <a:picLocks noChangeAspect="1"/>
          </p:cNvPicPr>
          <p:nvPr/>
        </p:nvPicPr>
        <p:blipFill>
          <a:blip r:embed="rId6"/>
          <a:stretch>
            <a:fillRect/>
          </a:stretch>
        </p:blipFill>
        <p:spPr>
          <a:xfrm>
            <a:off x="339524" y="2435152"/>
            <a:ext cx="8306975" cy="2100459"/>
          </a:xfrm>
          <a:prstGeom prst="rect">
            <a:avLst/>
          </a:prstGeom>
        </p:spPr>
      </p:pic>
    </p:spTree>
    <p:extLst>
      <p:ext uri="{BB962C8B-B14F-4D97-AF65-F5344CB8AC3E}">
        <p14:creationId xmlns:p14="http://schemas.microsoft.com/office/powerpoint/2010/main" val="208045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54514" y="216791"/>
            <a:ext cx="5133003" cy="378193"/>
            <a:chOff x="339352" y="289054"/>
            <a:chExt cx="6844004" cy="504259"/>
          </a:xfrm>
        </p:grpSpPr>
        <p:sp>
          <p:nvSpPr>
            <p:cNvPr id="36" name="矩形 35"/>
            <p:cNvSpPr/>
            <p:nvPr/>
          </p:nvSpPr>
          <p:spPr>
            <a:xfrm flipH="1">
              <a:off x="506258" y="305633"/>
              <a:ext cx="5945342" cy="487680"/>
            </a:xfrm>
            <a:prstGeom prst="rect">
              <a:avLst/>
            </a:prstGeom>
            <a:gradFill flip="none" rotWithShape="1">
              <a:gsLst>
                <a:gs pos="0">
                  <a:srgbClr val="FFFFFF">
                    <a:alpha val="0"/>
                  </a:srgbClr>
                </a:gs>
                <a:gs pos="100000">
                  <a:srgbClr val="000000">
                    <a:alpha val="4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flipH="1">
              <a:off x="339352" y="289054"/>
              <a:ext cx="113347" cy="4876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52699" y="375065"/>
              <a:ext cx="6730657" cy="348814"/>
            </a:xfrm>
            <a:prstGeom prst="rect">
              <a:avLst/>
            </a:prstGeom>
            <a:noFill/>
          </p:spPr>
          <p:txBody>
            <a:bodyPr wrap="square" rtlCol="0">
              <a:spAutoFit/>
            </a:bodyPr>
            <a:lstStyle/>
            <a:p>
              <a:r>
                <a:rPr lang="en-US" altLang="zh-CN" sz="1100" dirty="0"/>
                <a:t>Cross-relation Cross-bag Attention for Distantly-supervised Relation Extraction</a:t>
              </a:r>
              <a:endParaRPr lang="en-US" altLang="zh-CN" sz="1100" dirty="0">
                <a:effectLst/>
              </a:endParaRPr>
            </a:p>
          </p:txBody>
        </p:sp>
      </p:grpSp>
      <p:pic>
        <p:nvPicPr>
          <p:cNvPr id="3" name="图片 2"/>
          <p:cNvPicPr>
            <a:picLocks noChangeAspect="1"/>
          </p:cNvPicPr>
          <p:nvPr/>
        </p:nvPicPr>
        <p:blipFill>
          <a:blip r:embed="rId4"/>
          <a:stretch>
            <a:fillRect/>
          </a:stretch>
        </p:blipFill>
        <p:spPr>
          <a:xfrm>
            <a:off x="635514" y="1110861"/>
            <a:ext cx="3117404" cy="2874399"/>
          </a:xfrm>
          <a:prstGeom prst="rect">
            <a:avLst/>
          </a:prstGeom>
        </p:spPr>
      </p:pic>
      <p:pic>
        <p:nvPicPr>
          <p:cNvPr id="5" name="图片 4"/>
          <p:cNvPicPr>
            <a:picLocks noChangeAspect="1"/>
          </p:cNvPicPr>
          <p:nvPr/>
        </p:nvPicPr>
        <p:blipFill>
          <a:blip r:embed="rId5"/>
          <a:stretch>
            <a:fillRect/>
          </a:stretch>
        </p:blipFill>
        <p:spPr>
          <a:xfrm>
            <a:off x="4377758" y="1126101"/>
            <a:ext cx="3393486" cy="1551308"/>
          </a:xfrm>
          <a:prstGeom prst="rect">
            <a:avLst/>
          </a:prstGeom>
        </p:spPr>
      </p:pic>
      <p:pic>
        <p:nvPicPr>
          <p:cNvPr id="6" name="图片 5"/>
          <p:cNvPicPr>
            <a:picLocks noChangeAspect="1"/>
          </p:cNvPicPr>
          <p:nvPr/>
        </p:nvPicPr>
        <p:blipFill>
          <a:blip r:embed="rId6"/>
          <a:stretch>
            <a:fillRect/>
          </a:stretch>
        </p:blipFill>
        <p:spPr>
          <a:xfrm>
            <a:off x="4194507" y="3119665"/>
            <a:ext cx="3866667" cy="838095"/>
          </a:xfrm>
          <a:prstGeom prst="rect">
            <a:avLst/>
          </a:prstGeom>
        </p:spPr>
      </p:pic>
    </p:spTree>
    <p:extLst>
      <p:ext uri="{BB962C8B-B14F-4D97-AF65-F5344CB8AC3E}">
        <p14:creationId xmlns:p14="http://schemas.microsoft.com/office/powerpoint/2010/main" val="336214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fontScheme name="模板专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6.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17.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2A566D"/>
    </a:accent1>
    <a:accent2>
      <a:srgbClr val="8AA3BD"/>
    </a:accent2>
    <a:accent3>
      <a:srgbClr val="2A566D"/>
    </a:accent3>
    <a:accent4>
      <a:srgbClr val="8AA3BD"/>
    </a:accent4>
    <a:accent5>
      <a:srgbClr val="292929"/>
    </a:accent5>
    <a:accent6>
      <a:srgbClr val="D6D6D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8123</TotalTime>
  <Words>1929</Words>
  <Application>Microsoft Office PowerPoint</Application>
  <PresentationFormat>全屏显示(16:9)</PresentationFormat>
  <Paragraphs>104</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Sinkin Sans 400 Regular</vt:lpstr>
      <vt:lpstr>等线</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
  <cp:lastModifiedBy>Liao QingWen</cp:lastModifiedBy>
  <cp:revision>264</cp:revision>
  <dcterms:created xsi:type="dcterms:W3CDTF">2016-04-02T06:58:00Z</dcterms:created>
  <dcterms:modified xsi:type="dcterms:W3CDTF">2019-04-28T13:28:29Z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