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8" r:id="rId2"/>
    <p:sldId id="275" r:id="rId3"/>
    <p:sldId id="260" r:id="rId4"/>
    <p:sldId id="274" r:id="rId5"/>
    <p:sldId id="262" r:id="rId6"/>
    <p:sldId id="268" r:id="rId7"/>
    <p:sldId id="263" r:id="rId8"/>
    <p:sldId id="278" r:id="rId9"/>
    <p:sldId id="269" r:id="rId10"/>
    <p:sldId id="270" r:id="rId11"/>
    <p:sldId id="279" r:id="rId12"/>
    <p:sldId id="280" r:id="rId13"/>
    <p:sldId id="264" r:id="rId14"/>
    <p:sldId id="272" r:id="rId15"/>
    <p:sldId id="271" r:id="rId16"/>
    <p:sldId id="281" r:id="rId17"/>
    <p:sldId id="288" r:id="rId18"/>
    <p:sldId id="286" r:id="rId19"/>
    <p:sldId id="284" r:id="rId20"/>
    <p:sldId id="287" r:id="rId21"/>
    <p:sldId id="285" r:id="rId22"/>
    <p:sldId id="283" r:id="rId23"/>
    <p:sldId id="282" r:id="rId24"/>
    <p:sldId id="289" r:id="rId25"/>
    <p:sldId id="267" r:id="rId26"/>
    <p:sldId id="290" r:id="rId27"/>
    <p:sldId id="291" r:id="rId28"/>
    <p:sldId id="292" r:id="rId29"/>
    <p:sldId id="276"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charset="-122"/>
        <a:ea typeface="等线" charset="-122"/>
        <a:cs typeface="+mn-cs"/>
      </a:defRPr>
    </a:lvl1pPr>
    <a:lvl2pPr marL="457200" algn="l" rtl="0" eaLnBrk="0" fontAlgn="base" hangingPunct="0">
      <a:spcBef>
        <a:spcPct val="0"/>
      </a:spcBef>
      <a:spcAft>
        <a:spcPct val="0"/>
      </a:spcAft>
      <a:defRPr kern="1200">
        <a:solidFill>
          <a:schemeClr val="tx1"/>
        </a:solidFill>
        <a:latin typeface="等线" charset="-122"/>
        <a:ea typeface="等线" charset="-122"/>
        <a:cs typeface="+mn-cs"/>
      </a:defRPr>
    </a:lvl2pPr>
    <a:lvl3pPr marL="914400" algn="l" rtl="0" eaLnBrk="0" fontAlgn="base" hangingPunct="0">
      <a:spcBef>
        <a:spcPct val="0"/>
      </a:spcBef>
      <a:spcAft>
        <a:spcPct val="0"/>
      </a:spcAft>
      <a:defRPr kern="1200">
        <a:solidFill>
          <a:schemeClr val="tx1"/>
        </a:solidFill>
        <a:latin typeface="等线" charset="-122"/>
        <a:ea typeface="等线" charset="-122"/>
        <a:cs typeface="+mn-cs"/>
      </a:defRPr>
    </a:lvl3pPr>
    <a:lvl4pPr marL="1371600" algn="l" rtl="0" eaLnBrk="0" fontAlgn="base" hangingPunct="0">
      <a:spcBef>
        <a:spcPct val="0"/>
      </a:spcBef>
      <a:spcAft>
        <a:spcPct val="0"/>
      </a:spcAft>
      <a:defRPr kern="1200">
        <a:solidFill>
          <a:schemeClr val="tx1"/>
        </a:solidFill>
        <a:latin typeface="等线" charset="-122"/>
        <a:ea typeface="等线" charset="-122"/>
        <a:cs typeface="+mn-cs"/>
      </a:defRPr>
    </a:lvl4pPr>
    <a:lvl5pPr marL="1828800" algn="l" rtl="0" eaLnBrk="0" fontAlgn="base" hangingPunct="0">
      <a:spcBef>
        <a:spcPct val="0"/>
      </a:spcBef>
      <a:spcAft>
        <a:spcPct val="0"/>
      </a:spcAft>
      <a:defRPr kern="1200">
        <a:solidFill>
          <a:schemeClr val="tx1"/>
        </a:solidFill>
        <a:latin typeface="等线" charset="-122"/>
        <a:ea typeface="等线" charset="-122"/>
        <a:cs typeface="+mn-cs"/>
      </a:defRPr>
    </a:lvl5pPr>
    <a:lvl6pPr marL="2286000" algn="l" defTabSz="914400" rtl="0" eaLnBrk="1" latinLnBrk="0" hangingPunct="1">
      <a:defRPr kern="1200">
        <a:solidFill>
          <a:schemeClr val="tx1"/>
        </a:solidFill>
        <a:latin typeface="等线" charset="-122"/>
        <a:ea typeface="等线" charset="-122"/>
        <a:cs typeface="+mn-cs"/>
      </a:defRPr>
    </a:lvl6pPr>
    <a:lvl7pPr marL="2743200" algn="l" defTabSz="914400" rtl="0" eaLnBrk="1" latinLnBrk="0" hangingPunct="1">
      <a:defRPr kern="1200">
        <a:solidFill>
          <a:schemeClr val="tx1"/>
        </a:solidFill>
        <a:latin typeface="等线" charset="-122"/>
        <a:ea typeface="等线" charset="-122"/>
        <a:cs typeface="+mn-cs"/>
      </a:defRPr>
    </a:lvl7pPr>
    <a:lvl8pPr marL="3200400" algn="l" defTabSz="914400" rtl="0" eaLnBrk="1" latinLnBrk="0" hangingPunct="1">
      <a:defRPr kern="1200">
        <a:solidFill>
          <a:schemeClr val="tx1"/>
        </a:solidFill>
        <a:latin typeface="等线" charset="-122"/>
        <a:ea typeface="等线" charset="-122"/>
        <a:cs typeface="+mn-cs"/>
      </a:defRPr>
    </a:lvl8pPr>
    <a:lvl9pPr marL="3657600" algn="l" defTabSz="914400" rtl="0" eaLnBrk="1" latinLnBrk="0" hangingPunct="1">
      <a:defRPr kern="1200">
        <a:solidFill>
          <a:schemeClr val="tx1"/>
        </a:solidFill>
        <a:latin typeface="等线" charset="-122"/>
        <a:ea typeface="等线"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92C0"/>
    <a:srgbClr val="A4D6D5"/>
    <a:srgbClr val="48A2A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9732" autoAdjust="0"/>
  </p:normalViewPr>
  <p:slideViewPr>
    <p:cSldViewPr snapToGrid="0">
      <p:cViewPr varScale="1">
        <p:scale>
          <a:sx n="81" d="100"/>
          <a:sy n="81" d="100"/>
        </p:scale>
        <p:origin x="1542" y="348"/>
      </p:cViewPr>
      <p:guideLst>
        <p:guide orient="horz" pos="2137"/>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charset="0"/>
              <a:buNone/>
              <a:defRPr kumimoji="1" sz="1200" smtClean="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charset="0"/>
              <a:buNone/>
              <a:defRPr kumimoji="1" sz="1200" smtClean="0"/>
            </a:lvl1pPr>
          </a:lstStyle>
          <a:p>
            <a:pPr>
              <a:defRPr/>
            </a:pPr>
            <a:fld id="{0414A509-D625-B241-9E68-1D9B8D8769B7}" type="datetimeFigureOut">
              <a:rPr lang="zh-CN" altLang="en-US"/>
              <a:pPr>
                <a:defRPr/>
              </a:pPr>
              <a:t>2019/4/12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charset="0"/>
              <a:buNone/>
              <a:defRPr kumimoji="1" sz="1200" smtClean="0"/>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charset="0"/>
              <a:buNone/>
              <a:defRPr kumimoji="1" sz="1200" smtClean="0"/>
            </a:lvl1pPr>
          </a:lstStyle>
          <a:p>
            <a:pPr>
              <a:defRPr/>
            </a:pPr>
            <a:fld id="{7DD07264-A720-DC49-9A33-4FDA55EB31B1}" type="slidenum">
              <a:rPr lang="zh-CN" altLang="en-US"/>
              <a:pPr>
                <a:defRPr/>
              </a:pPr>
              <a:t>‹#›</a:t>
            </a:fld>
            <a:endParaRPr lang="zh-CN" altLang="en-US"/>
          </a:p>
        </p:txBody>
      </p:sp>
    </p:spTree>
    <p:extLst>
      <p:ext uri="{BB962C8B-B14F-4D97-AF65-F5344CB8AC3E}">
        <p14:creationId xmlns:p14="http://schemas.microsoft.com/office/powerpoint/2010/main" val="378346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Tx/>
              <a:buNone/>
              <a:defRPr sz="1200" noProof="1">
                <a:latin typeface="等线" pitchFamily="2" charset="-122"/>
                <a:ea typeface="等线"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Tx/>
              <a:buNone/>
              <a:defRPr sz="1200" noProof="1">
                <a:latin typeface="+mn-lt"/>
                <a:ea typeface="+mn-ea"/>
              </a:defRPr>
            </a:lvl1pPr>
          </a:lstStyle>
          <a:p>
            <a:pPr>
              <a:defRPr/>
            </a:pPr>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5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buFontTx/>
              <a:buNone/>
              <a:defRPr sz="1200" noProof="1">
                <a:latin typeface="等线" pitchFamily="2" charset="-122"/>
                <a:ea typeface="等线"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buFontTx/>
              <a:buNone/>
              <a:defRPr sz="1200" noProof="1">
                <a:latin typeface="+mn-lt"/>
                <a:ea typeface="+mn-ea"/>
              </a:defRPr>
            </a:lvl1pPr>
          </a:lstStyle>
          <a:p>
            <a:pPr>
              <a:defRPr/>
            </a:pPr>
            <a:fld id="{710D881E-F335-0D49-9D23-31155DF1C3FB}" type="slidenum">
              <a:rPr lang="zh-CN" altLang="en-US"/>
              <a:pPr>
                <a:defRPr/>
              </a:pPr>
              <a:t>‹#›</a:t>
            </a:fld>
            <a:endParaRPr lang="zh-CN" altLang="en-US"/>
          </a:p>
        </p:txBody>
      </p:sp>
    </p:spTree>
    <p:extLst>
      <p:ext uri="{BB962C8B-B14F-4D97-AF65-F5344CB8AC3E}">
        <p14:creationId xmlns:p14="http://schemas.microsoft.com/office/powerpoint/2010/main" val="390780018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p:spPr>
        <p:txBody>
          <a:bodyPr/>
          <a:lstStyle/>
          <a:p>
            <a:pPr eaLnBrk="1" hangingPunct="1"/>
            <a:r>
              <a:rPr kumimoji="1" lang="zh-CN" altLang="en-US"/>
              <a:t>相信大家都比较熟悉关系型数据库，也都写过用来关联两个表数据的</a:t>
            </a:r>
            <a:r>
              <a:rPr kumimoji="1" lang="en-US" altLang="zh-CN"/>
              <a:t>SQL</a:t>
            </a:r>
            <a:r>
              <a:rPr kumimoji="1" lang="zh-CN" altLang="en-US"/>
              <a:t>查询。而</a:t>
            </a:r>
            <a:r>
              <a:rPr kumimoji="1" lang="en-US" altLang="zh-CN"/>
              <a:t>Redis</a:t>
            </a:r>
            <a:r>
              <a:rPr kumimoji="1" lang="zh-CN" altLang="en-US"/>
              <a:t>则属于人们常常说的</a:t>
            </a:r>
            <a:r>
              <a:rPr kumimoji="1" lang="en-US" altLang="zh-CN"/>
              <a:t>NOSQL</a:t>
            </a:r>
            <a:r>
              <a:rPr kumimoji="1" lang="zh-CN" altLang="en-US"/>
              <a:t>数据库（非关系型数据库），</a:t>
            </a:r>
            <a:r>
              <a:rPr kumimoji="1" lang="en-US" altLang="zh-CN"/>
              <a:t>Redis</a:t>
            </a:r>
            <a:r>
              <a:rPr kumimoji="1" lang="zh-CN" altLang="en-US"/>
              <a:t>是不使用表的，它的数据库也不会预定义或者强制去要求用户对</a:t>
            </a:r>
            <a:r>
              <a:rPr kumimoji="1" lang="en-US" altLang="zh-CN"/>
              <a:t>Redis</a:t>
            </a:r>
            <a:r>
              <a:rPr kumimoji="1" lang="zh-CN" altLang="en-US"/>
              <a:t>存储的不同数据进行关联</a:t>
            </a:r>
            <a:endParaRPr kumimoji="1" lang="en-US" altLang="zh-CN"/>
          </a:p>
          <a:p>
            <a:pPr eaLnBrk="1" hangingPunct="1"/>
            <a:endParaRPr kumimoji="1" lang="en-US" altLang="zh-CN"/>
          </a:p>
          <a:p>
            <a:pPr eaLnBrk="1" hangingPunct="1"/>
            <a:r>
              <a:rPr kumimoji="1" lang="zh-CN" altLang="en-US"/>
              <a:t>作为高性能键值缓存服务器</a:t>
            </a:r>
            <a:r>
              <a:rPr kumimoji="1" lang="en-US" altLang="zh-CN"/>
              <a:t>memcached</a:t>
            </a:r>
            <a:r>
              <a:rPr kumimoji="1" lang="zh-CN" altLang="en-US"/>
              <a:t>，经常被拿来和</a:t>
            </a:r>
            <a:r>
              <a:rPr kumimoji="1" lang="en-US" altLang="zh-CN"/>
              <a:t>redis</a:t>
            </a:r>
            <a:r>
              <a:rPr kumimoji="1" lang="zh-CN" altLang="en-US"/>
              <a:t>进行比较</a:t>
            </a:r>
          </a:p>
        </p:txBody>
      </p:sp>
      <p:sp>
        <p:nvSpPr>
          <p:cNvPr id="4" name="幻灯片编号占位符 3"/>
          <p:cNvSpPr>
            <a:spLocks noGrp="1"/>
          </p:cNvSpPr>
          <p:nvPr>
            <p:ph type="sldNum" sz="quarter" idx="5"/>
          </p:nvPr>
        </p:nvSpPr>
        <p:spPr/>
        <p:txBody>
          <a:bodyPr/>
          <a:lstStyle/>
          <a:p>
            <a:pPr>
              <a:defRPr/>
            </a:pPr>
            <a:fld id="{65E65067-EEE0-CA4E-8B14-6489150E891B}" type="slidenum">
              <a:rPr lang="zh-CN" altLang="en-US" smtClean="0"/>
              <a:pPr>
                <a:defRPr/>
              </a:pPr>
              <a:t>4</a:t>
            </a:fld>
            <a:endParaRPr lang="zh-CN" altLang="en-US"/>
          </a:p>
        </p:txBody>
      </p:sp>
    </p:spTree>
    <p:extLst>
      <p:ext uri="{BB962C8B-B14F-4D97-AF65-F5344CB8AC3E}">
        <p14:creationId xmlns:p14="http://schemas.microsoft.com/office/powerpoint/2010/main" val="4030673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手动触发：直接调用</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命令，该命令的执行与</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有些类似：都是</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子进程进行具体的工作，且都只有在</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时阻塞。</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a:t>
            </a:r>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-rewrite-min-size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-rewrite-percentage</a:t>
            </a:r>
            <a:r>
              <a:rPr lang="zh-CN" altLang="en-US" sz="1200" b="0" i="0" kern="1200" dirty="0" smtClean="0">
                <a:solidFill>
                  <a:schemeClr val="tx1"/>
                </a:solidFill>
                <a:effectLst/>
                <a:latin typeface="+mn-lt"/>
                <a:ea typeface="+mn-ea"/>
                <a:cs typeface="+mn-cs"/>
              </a:rPr>
              <a:t>参数，以及</a:t>
            </a:r>
            <a:r>
              <a:rPr lang="en-US" altLang="zh-CN" sz="1200" b="0" i="0" kern="1200" dirty="0" err="1" smtClean="0">
                <a:solidFill>
                  <a:schemeClr val="tx1"/>
                </a:solidFill>
                <a:effectLst/>
                <a:latin typeface="+mn-lt"/>
                <a:ea typeface="+mn-ea"/>
                <a:cs typeface="+mn-cs"/>
              </a:rPr>
              <a:t>aof_current_size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aof_base_size</a:t>
            </a:r>
            <a:r>
              <a:rPr lang="zh-CN" altLang="en-US" sz="1200" b="0" i="0" kern="1200" dirty="0" smtClean="0">
                <a:solidFill>
                  <a:schemeClr val="tx1"/>
                </a:solidFill>
                <a:effectLst/>
                <a:latin typeface="+mn-lt"/>
                <a:ea typeface="+mn-ea"/>
                <a:cs typeface="+mn-cs"/>
              </a:rPr>
              <a:t>状态确定触发时机。</a:t>
            </a:r>
          </a:p>
          <a:p>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-rewrite-min-size</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重写时，文件的最小体积，默认值为</a:t>
            </a:r>
            <a:r>
              <a:rPr lang="en-US" altLang="zh-CN" sz="1200" b="0" i="0" kern="1200" dirty="0" smtClean="0">
                <a:solidFill>
                  <a:schemeClr val="tx1"/>
                </a:solidFill>
                <a:effectLst/>
                <a:latin typeface="+mn-lt"/>
                <a:ea typeface="+mn-ea"/>
                <a:cs typeface="+mn-cs"/>
              </a:rPr>
              <a:t>64MB</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-rewrite-percentage</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重写时，当前</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大小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a:t>
            </a:r>
            <a:r>
              <a:rPr lang="en-US" altLang="zh-CN" sz="1200" b="0" i="0" kern="1200" dirty="0" err="1" smtClean="0">
                <a:solidFill>
                  <a:schemeClr val="tx1"/>
                </a:solidFill>
                <a:effectLst/>
                <a:latin typeface="+mn-lt"/>
                <a:ea typeface="+mn-ea"/>
                <a:cs typeface="+mn-cs"/>
              </a:rPr>
              <a:t>aof_current_size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和上一次重写时</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大小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aof_base_size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的比值。只有当</a:t>
            </a:r>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-rewrite-min-size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auto-</a:t>
            </a:r>
            <a:r>
              <a:rPr lang="en-US" altLang="zh-CN" sz="1200" b="0" i="0" kern="1200" dirty="0" err="1" smtClean="0">
                <a:solidFill>
                  <a:schemeClr val="tx1"/>
                </a:solidFill>
                <a:effectLst/>
                <a:latin typeface="+mn-lt"/>
                <a:ea typeface="+mn-ea"/>
                <a:cs typeface="+mn-cs"/>
              </a:rPr>
              <a:t>aof</a:t>
            </a:r>
            <a:r>
              <a:rPr lang="en-US" altLang="zh-CN" sz="1200" b="0" i="0" kern="1200" dirty="0" smtClean="0">
                <a:solidFill>
                  <a:schemeClr val="tx1"/>
                </a:solidFill>
                <a:effectLst/>
                <a:latin typeface="+mn-lt"/>
                <a:ea typeface="+mn-ea"/>
                <a:cs typeface="+mn-cs"/>
              </a:rPr>
              <a:t>-rewrite-percentage</a:t>
            </a:r>
            <a:r>
              <a:rPr lang="zh-CN" altLang="en-US" sz="1200" b="0" i="0" kern="1200" dirty="0" smtClean="0">
                <a:solidFill>
                  <a:schemeClr val="tx1"/>
                </a:solidFill>
                <a:effectLst/>
                <a:latin typeface="+mn-lt"/>
                <a:ea typeface="+mn-ea"/>
                <a:cs typeface="+mn-cs"/>
              </a:rPr>
              <a:t>两个参数同时满足时，才会自动触发</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重写，即</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操作。</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13</a:t>
            </a:fld>
            <a:endParaRPr lang="zh-CN" altLang="en-US"/>
          </a:p>
        </p:txBody>
      </p:sp>
    </p:spTree>
    <p:extLst>
      <p:ext uri="{BB962C8B-B14F-4D97-AF65-F5344CB8AC3E}">
        <p14:creationId xmlns:p14="http://schemas.microsoft.com/office/powerpoint/2010/main" val="27140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父进程首先判断当前是否存在正在执行 </a:t>
            </a:r>
            <a:r>
              <a:rPr lang="en-US" altLang="zh-CN" sz="1200" b="0" i="0" kern="1200" dirty="0" err="1" smtClean="0">
                <a:solidFill>
                  <a:schemeClr val="tx1"/>
                </a:solidFill>
                <a:effectLst/>
                <a:latin typeface="+mn-lt"/>
                <a:ea typeface="+mn-ea"/>
                <a:cs typeface="+mn-cs"/>
              </a:rPr>
              <a:t>bgsave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的子进程，如果存在则</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命令直接返回，如果存在</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命令则等</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执行完成后再执行。前面曾介绍过，这个主要是基于性能方面的考虑。</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父进程执行</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操作创建子进程，这个过程中父进程是阻塞的。</a:t>
            </a:r>
          </a:p>
          <a:p>
            <a:r>
              <a:rPr lang="en-US" altLang="zh-CN" sz="1200" b="0" i="0" kern="1200" dirty="0" smtClean="0">
                <a:solidFill>
                  <a:schemeClr val="tx1"/>
                </a:solidFill>
                <a:effectLst/>
                <a:latin typeface="+mn-lt"/>
                <a:ea typeface="+mn-ea"/>
                <a:cs typeface="+mn-cs"/>
              </a:rPr>
              <a:t>3.1) </a:t>
            </a:r>
            <a:r>
              <a:rPr lang="zh-CN" altLang="en-US" sz="1200" b="0" i="0" kern="1200" dirty="0" smtClean="0">
                <a:solidFill>
                  <a:schemeClr val="tx1"/>
                </a:solidFill>
                <a:effectLst/>
                <a:latin typeface="+mn-lt"/>
                <a:ea typeface="+mn-ea"/>
                <a:cs typeface="+mn-cs"/>
              </a:rPr>
              <a:t>父进程</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后，</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命令返回”</a:t>
            </a:r>
            <a:r>
              <a:rPr lang="en-US" altLang="zh-CN" sz="1200" b="0" i="0" kern="1200" dirty="0" smtClean="0">
                <a:solidFill>
                  <a:schemeClr val="tx1"/>
                </a:solidFill>
                <a:effectLst/>
                <a:latin typeface="+mn-lt"/>
                <a:ea typeface="+mn-ea"/>
                <a:cs typeface="+mn-cs"/>
              </a:rPr>
              <a:t>Background append only file rewrite started”</a:t>
            </a:r>
            <a:r>
              <a:rPr lang="zh-CN" altLang="en-US" sz="1200" b="0" i="0" kern="1200" dirty="0" smtClean="0">
                <a:solidFill>
                  <a:schemeClr val="tx1"/>
                </a:solidFill>
                <a:effectLst/>
                <a:latin typeface="+mn-lt"/>
                <a:ea typeface="+mn-ea"/>
                <a:cs typeface="+mn-cs"/>
              </a:rPr>
              <a:t>信息并不再阻塞父进程，并可以响应其他命令。</a:t>
            </a:r>
            <a:r>
              <a:rPr lang="en-US" altLang="zh-CN" sz="1200" b="1" i="0" kern="1200" dirty="0" err="1" smtClean="0">
                <a:solidFill>
                  <a:schemeClr val="tx1"/>
                </a:solidFill>
                <a:effectLst/>
                <a:latin typeface="+mn-lt"/>
                <a:ea typeface="+mn-ea"/>
                <a:cs typeface="+mn-cs"/>
              </a:rPr>
              <a:t>Redis</a:t>
            </a:r>
            <a:r>
              <a:rPr lang="zh-CN" altLang="en-US" sz="1200" b="1" i="0" kern="1200" dirty="0" smtClean="0">
                <a:solidFill>
                  <a:schemeClr val="tx1"/>
                </a:solidFill>
                <a:effectLst/>
                <a:latin typeface="+mn-lt"/>
                <a:ea typeface="+mn-ea"/>
                <a:cs typeface="+mn-cs"/>
              </a:rPr>
              <a:t>的所有写命令依然写入</a:t>
            </a:r>
            <a:r>
              <a:rPr lang="en-US" altLang="zh-CN" sz="1200" b="1" i="0" kern="1200" dirty="0" smtClean="0">
                <a:solidFill>
                  <a:schemeClr val="tx1"/>
                </a:solidFill>
                <a:effectLst/>
                <a:latin typeface="+mn-lt"/>
                <a:ea typeface="+mn-ea"/>
                <a:cs typeface="+mn-cs"/>
              </a:rPr>
              <a:t>AOF</a:t>
            </a:r>
            <a:r>
              <a:rPr lang="zh-CN" altLang="en-US" sz="1200" b="1" i="0" kern="1200" dirty="0" smtClean="0">
                <a:solidFill>
                  <a:schemeClr val="tx1"/>
                </a:solidFill>
                <a:effectLst/>
                <a:latin typeface="+mn-lt"/>
                <a:ea typeface="+mn-ea"/>
                <a:cs typeface="+mn-cs"/>
              </a:rPr>
              <a:t>缓冲区，并根据</a:t>
            </a:r>
            <a:r>
              <a:rPr lang="en-US" altLang="zh-CN" sz="1200" b="1" i="0" kern="1200" dirty="0" err="1" smtClean="0">
                <a:solidFill>
                  <a:schemeClr val="tx1"/>
                </a:solidFill>
                <a:effectLst/>
                <a:latin typeface="+mn-lt"/>
                <a:ea typeface="+mn-ea"/>
                <a:cs typeface="+mn-cs"/>
              </a:rPr>
              <a:t>appendfsync</a:t>
            </a:r>
            <a:r>
              <a:rPr lang="zh-CN" altLang="en-US" sz="1200" b="1" i="0" kern="1200" dirty="0" smtClean="0">
                <a:solidFill>
                  <a:schemeClr val="tx1"/>
                </a:solidFill>
                <a:effectLst/>
                <a:latin typeface="+mn-lt"/>
                <a:ea typeface="+mn-ea"/>
                <a:cs typeface="+mn-cs"/>
              </a:rPr>
              <a:t>策略同步到硬盘，保证原有</a:t>
            </a:r>
            <a:r>
              <a:rPr lang="en-US" altLang="zh-CN" sz="1200" b="1" i="0" kern="1200" dirty="0" smtClean="0">
                <a:solidFill>
                  <a:schemeClr val="tx1"/>
                </a:solidFill>
                <a:effectLst/>
                <a:latin typeface="+mn-lt"/>
                <a:ea typeface="+mn-ea"/>
                <a:cs typeface="+mn-cs"/>
              </a:rPr>
              <a:t>AOF</a:t>
            </a:r>
            <a:r>
              <a:rPr lang="zh-CN" altLang="en-US" sz="1200" b="1" i="0" kern="1200" dirty="0" smtClean="0">
                <a:solidFill>
                  <a:schemeClr val="tx1"/>
                </a:solidFill>
                <a:effectLst/>
                <a:latin typeface="+mn-lt"/>
                <a:ea typeface="+mn-ea"/>
                <a:cs typeface="+mn-cs"/>
              </a:rPr>
              <a:t>机制的正确。</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3.2) </a:t>
            </a:r>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操作使用写时复制技术，子进程只能共享</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操作时的内存数据。</a:t>
            </a:r>
            <a:r>
              <a:rPr lang="zh-CN" altLang="en-US" sz="1200" b="1" i="0" kern="1200" dirty="0" smtClean="0">
                <a:solidFill>
                  <a:schemeClr val="tx1"/>
                </a:solidFill>
                <a:effectLst/>
                <a:latin typeface="+mn-lt"/>
                <a:ea typeface="+mn-ea"/>
                <a:cs typeface="+mn-cs"/>
              </a:rPr>
              <a:t>由于父进程依然在响应命令，因此</a:t>
            </a:r>
            <a:r>
              <a:rPr lang="en-US" altLang="zh-CN" sz="1200" b="1" i="0" kern="1200" dirty="0" err="1" smtClean="0">
                <a:solidFill>
                  <a:schemeClr val="tx1"/>
                </a:solidFill>
                <a:effectLst/>
                <a:latin typeface="+mn-lt"/>
                <a:ea typeface="+mn-ea"/>
                <a:cs typeface="+mn-cs"/>
              </a:rPr>
              <a:t>Redis</a:t>
            </a:r>
            <a:r>
              <a:rPr lang="zh-CN" altLang="en-US" sz="1200" b="1" i="0" kern="1200" dirty="0" smtClean="0">
                <a:solidFill>
                  <a:schemeClr val="tx1"/>
                </a:solidFill>
                <a:effectLst/>
                <a:latin typeface="+mn-lt"/>
                <a:ea typeface="+mn-ea"/>
                <a:cs typeface="+mn-cs"/>
              </a:rPr>
              <a:t>使用</a:t>
            </a:r>
            <a:r>
              <a:rPr lang="en-US" altLang="zh-CN" sz="1200" b="1" i="0" kern="1200" dirty="0" smtClean="0">
                <a:solidFill>
                  <a:schemeClr val="tx1"/>
                </a:solidFill>
                <a:effectLst/>
                <a:latin typeface="+mn-lt"/>
                <a:ea typeface="+mn-ea"/>
                <a:cs typeface="+mn-cs"/>
              </a:rPr>
              <a:t>AOF</a:t>
            </a:r>
            <a:r>
              <a:rPr lang="zh-CN" altLang="en-US" sz="1200" b="1" i="0" kern="1200" dirty="0" smtClean="0">
                <a:solidFill>
                  <a:schemeClr val="tx1"/>
                </a:solidFill>
                <a:effectLst/>
                <a:latin typeface="+mn-lt"/>
                <a:ea typeface="+mn-ea"/>
                <a:cs typeface="+mn-cs"/>
              </a:rPr>
              <a:t>重写缓冲区</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图中的</a:t>
            </a:r>
            <a:r>
              <a:rPr lang="en-US" altLang="zh-CN" sz="1200" b="1" i="0" kern="1200" dirty="0" err="1" smtClean="0">
                <a:solidFill>
                  <a:schemeClr val="tx1"/>
                </a:solidFill>
                <a:effectLst/>
                <a:latin typeface="+mn-lt"/>
                <a:ea typeface="+mn-ea"/>
                <a:cs typeface="+mn-cs"/>
              </a:rPr>
              <a:t>aof_rewrite_buf</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保存这部分数据，防止新</a:t>
            </a:r>
            <a:r>
              <a:rPr lang="en-US" altLang="zh-CN" sz="1200" b="1" i="0" kern="1200" dirty="0" smtClean="0">
                <a:solidFill>
                  <a:schemeClr val="tx1"/>
                </a:solidFill>
                <a:effectLst/>
                <a:latin typeface="+mn-lt"/>
                <a:ea typeface="+mn-ea"/>
                <a:cs typeface="+mn-cs"/>
              </a:rPr>
              <a:t>AOF</a:t>
            </a:r>
            <a:r>
              <a:rPr lang="zh-CN" altLang="en-US" sz="1200" b="1" i="0" kern="1200" dirty="0" smtClean="0">
                <a:solidFill>
                  <a:schemeClr val="tx1"/>
                </a:solidFill>
                <a:effectLst/>
                <a:latin typeface="+mn-lt"/>
                <a:ea typeface="+mn-ea"/>
                <a:cs typeface="+mn-cs"/>
              </a:rPr>
              <a:t>文件生成期间丢失这部分数据。也就是说，</a:t>
            </a:r>
            <a:r>
              <a:rPr lang="en-US" altLang="zh-CN" sz="1200" b="1" i="0" kern="1200" dirty="0" err="1" smtClean="0">
                <a:solidFill>
                  <a:schemeClr val="tx1"/>
                </a:solidFill>
                <a:effectLst/>
                <a:latin typeface="+mn-lt"/>
                <a:ea typeface="+mn-ea"/>
                <a:cs typeface="+mn-cs"/>
              </a:rPr>
              <a:t>bgrewriteaof</a:t>
            </a:r>
            <a:r>
              <a:rPr lang="zh-CN" altLang="en-US" sz="1200" b="1" i="0" kern="1200" dirty="0" smtClean="0">
                <a:solidFill>
                  <a:schemeClr val="tx1"/>
                </a:solidFill>
                <a:effectLst/>
                <a:latin typeface="+mn-lt"/>
                <a:ea typeface="+mn-ea"/>
                <a:cs typeface="+mn-cs"/>
              </a:rPr>
              <a:t>执行期间，</a:t>
            </a:r>
            <a:r>
              <a:rPr lang="en-US" altLang="zh-CN" sz="1200" b="1" i="0" kern="1200" dirty="0" err="1" smtClean="0">
                <a:solidFill>
                  <a:schemeClr val="tx1"/>
                </a:solidFill>
                <a:effectLst/>
                <a:latin typeface="+mn-lt"/>
                <a:ea typeface="+mn-ea"/>
                <a:cs typeface="+mn-cs"/>
              </a:rPr>
              <a:t>Redis</a:t>
            </a:r>
            <a:r>
              <a:rPr lang="zh-CN" altLang="en-US" sz="1200" b="1" i="0" kern="1200" dirty="0" smtClean="0">
                <a:solidFill>
                  <a:schemeClr val="tx1"/>
                </a:solidFill>
                <a:effectLst/>
                <a:latin typeface="+mn-lt"/>
                <a:ea typeface="+mn-ea"/>
                <a:cs typeface="+mn-cs"/>
              </a:rPr>
              <a:t>的写命令同时追加到</a:t>
            </a:r>
            <a:r>
              <a:rPr lang="en-US" altLang="zh-CN" sz="1200" b="1" i="0" kern="1200" dirty="0" err="1" smtClean="0">
                <a:solidFill>
                  <a:schemeClr val="tx1"/>
                </a:solidFill>
                <a:effectLst/>
                <a:latin typeface="+mn-lt"/>
                <a:ea typeface="+mn-ea"/>
                <a:cs typeface="+mn-cs"/>
              </a:rPr>
              <a:t>aof_buf</a:t>
            </a:r>
            <a:r>
              <a:rPr lang="zh-CN" altLang="en-US" sz="1200" b="1" i="0" kern="1200" dirty="0" smtClean="0">
                <a:solidFill>
                  <a:schemeClr val="tx1"/>
                </a:solidFill>
                <a:effectLst/>
                <a:latin typeface="+mn-lt"/>
                <a:ea typeface="+mn-ea"/>
                <a:cs typeface="+mn-cs"/>
              </a:rPr>
              <a:t>和</a:t>
            </a:r>
            <a:r>
              <a:rPr lang="en-US" altLang="zh-CN" sz="1200" b="1" i="0" kern="1200" dirty="0" err="1" smtClean="0">
                <a:solidFill>
                  <a:schemeClr val="tx1"/>
                </a:solidFill>
                <a:effectLst/>
                <a:latin typeface="+mn-lt"/>
                <a:ea typeface="+mn-ea"/>
                <a:cs typeface="+mn-cs"/>
              </a:rPr>
              <a:t>aof_rewirte_buf</a:t>
            </a:r>
            <a:r>
              <a:rPr lang="zh-CN" altLang="en-US" sz="1200" b="1" i="0" kern="1200" dirty="0" smtClean="0">
                <a:solidFill>
                  <a:schemeClr val="tx1"/>
                </a:solidFill>
                <a:effectLst/>
                <a:latin typeface="+mn-lt"/>
                <a:ea typeface="+mn-ea"/>
                <a:cs typeface="+mn-cs"/>
              </a:rPr>
              <a:t>两个缓冲区。</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子进程根据内存快照，按照命令合并规则写入到新的</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a:t>
            </a:r>
          </a:p>
          <a:p>
            <a:r>
              <a:rPr lang="en-US" altLang="zh-CN" sz="1200" b="0" i="0" kern="1200" dirty="0" smtClean="0">
                <a:solidFill>
                  <a:schemeClr val="tx1"/>
                </a:solidFill>
                <a:effectLst/>
                <a:latin typeface="+mn-lt"/>
                <a:ea typeface="+mn-ea"/>
                <a:cs typeface="+mn-cs"/>
              </a:rPr>
              <a:t>5.1) </a:t>
            </a:r>
            <a:r>
              <a:rPr lang="zh-CN" altLang="en-US" sz="1200" b="0" i="0" kern="1200" dirty="0" smtClean="0">
                <a:solidFill>
                  <a:schemeClr val="tx1"/>
                </a:solidFill>
                <a:effectLst/>
                <a:latin typeface="+mn-lt"/>
                <a:ea typeface="+mn-ea"/>
                <a:cs typeface="+mn-cs"/>
              </a:rPr>
              <a:t>子进程写完新的</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文件后，向父进程发信号，父进程更新统计信息，具体可以通过</a:t>
            </a:r>
            <a:r>
              <a:rPr lang="en-US" altLang="zh-CN" sz="1200" b="0" i="0" kern="1200" dirty="0" smtClean="0">
                <a:solidFill>
                  <a:schemeClr val="tx1"/>
                </a:solidFill>
                <a:effectLst/>
                <a:latin typeface="+mn-lt"/>
                <a:ea typeface="+mn-ea"/>
                <a:cs typeface="+mn-cs"/>
              </a:rPr>
              <a:t>info persistence</a:t>
            </a:r>
            <a:r>
              <a:rPr lang="zh-CN" altLang="en-US" sz="1200" b="0" i="0" kern="1200" dirty="0" smtClean="0">
                <a:solidFill>
                  <a:schemeClr val="tx1"/>
                </a:solidFill>
                <a:effectLst/>
                <a:latin typeface="+mn-lt"/>
                <a:ea typeface="+mn-ea"/>
                <a:cs typeface="+mn-cs"/>
              </a:rPr>
              <a:t>查看。</a:t>
            </a:r>
          </a:p>
          <a:p>
            <a:r>
              <a:rPr lang="en-US" altLang="zh-CN" sz="1200" b="0" i="0" kern="1200" dirty="0" smtClean="0">
                <a:solidFill>
                  <a:schemeClr val="tx1"/>
                </a:solidFill>
                <a:effectLst/>
                <a:latin typeface="+mn-lt"/>
                <a:ea typeface="+mn-ea"/>
                <a:cs typeface="+mn-cs"/>
              </a:rPr>
              <a:t>5.2) </a:t>
            </a:r>
            <a:r>
              <a:rPr lang="zh-CN" altLang="en-US" sz="1200" b="0" i="0" kern="1200" dirty="0" smtClean="0">
                <a:solidFill>
                  <a:schemeClr val="tx1"/>
                </a:solidFill>
                <a:effectLst/>
                <a:latin typeface="+mn-lt"/>
                <a:ea typeface="+mn-ea"/>
                <a:cs typeface="+mn-cs"/>
              </a:rPr>
              <a:t>父进程把</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重写缓冲区的数据写入到新的</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文件，这样就保证了新</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文件所保存的数据库状态和服务器当前状态一致。</a:t>
            </a:r>
          </a:p>
          <a:p>
            <a:r>
              <a:rPr lang="en-US" altLang="zh-CN" sz="1200" b="0" i="0" kern="1200" dirty="0" smtClean="0">
                <a:solidFill>
                  <a:schemeClr val="tx1"/>
                </a:solidFill>
                <a:effectLst/>
                <a:latin typeface="+mn-lt"/>
                <a:ea typeface="+mn-ea"/>
                <a:cs typeface="+mn-cs"/>
              </a:rPr>
              <a:t>5.3) </a:t>
            </a:r>
            <a:r>
              <a:rPr lang="zh-CN" altLang="en-US" sz="1200" b="0" i="0" kern="1200" dirty="0" smtClean="0">
                <a:solidFill>
                  <a:schemeClr val="tx1"/>
                </a:solidFill>
                <a:effectLst/>
                <a:latin typeface="+mn-lt"/>
                <a:ea typeface="+mn-ea"/>
                <a:cs typeface="+mn-cs"/>
              </a:rPr>
              <a:t>使用新的</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文件替换老文件，完成</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14</a:t>
            </a:fld>
            <a:endParaRPr lang="zh-CN" altLang="en-US"/>
          </a:p>
        </p:txBody>
      </p:sp>
    </p:spTree>
    <p:extLst>
      <p:ext uri="{BB962C8B-B14F-4D97-AF65-F5344CB8AC3E}">
        <p14:creationId xmlns:p14="http://schemas.microsoft.com/office/powerpoint/2010/main" val="197613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在介绍完</a:t>
            </a:r>
            <a:r>
              <a:rPr kumimoji="1" lang="en-US" altLang="zh-CN" dirty="0" err="1" smtClean="0"/>
              <a:t>redis</a:t>
            </a:r>
            <a:r>
              <a:rPr kumimoji="1" lang="zh-CN" altLang="en-US" dirty="0" smtClean="0"/>
              <a:t>持久化过后，我们讲讲</a:t>
            </a:r>
            <a:r>
              <a:rPr kumimoji="1" lang="en-US" altLang="zh-CN" dirty="0" err="1" smtClean="0"/>
              <a:t>redis</a:t>
            </a:r>
            <a:r>
              <a:rPr kumimoji="1" lang="zh-CN" altLang="en-US" dirty="0" smtClean="0"/>
              <a:t>的复制，关系数据库通常会使用一个主服务器像多个从服务器来发送更新，并使用从服务器来处理所有的读请求，</a:t>
            </a:r>
            <a:r>
              <a:rPr kumimoji="1" lang="en-US" altLang="zh-CN" dirty="0" err="1" smtClean="0"/>
              <a:t>redis</a:t>
            </a:r>
            <a:r>
              <a:rPr kumimoji="1" lang="zh-CN" altLang="en-US" dirty="0" smtClean="0"/>
              <a:t>也采用了同样的复制特性。</a:t>
            </a:r>
            <a:endParaRPr kumimoji="1" lang="en-US" altLang="zh-CN" dirty="0" smtClean="0"/>
          </a:p>
          <a:p>
            <a:r>
              <a:rPr lang="zh-CN" altLang="en-US" sz="1200" b="0" i="0" kern="1200" dirty="0" smtClean="0">
                <a:solidFill>
                  <a:schemeClr val="tx1"/>
                </a:solidFill>
                <a:effectLst/>
                <a:latin typeface="+mn-lt"/>
                <a:ea typeface="+mn-ea"/>
                <a:cs typeface="+mn-cs"/>
              </a:rPr>
              <a:t>故障恢复：当主节点出现问题时，可以由从节点提供服务，实现快速的故障恢复；实际上是一种服务的冗余。</a:t>
            </a:r>
          </a:p>
          <a:p>
            <a:r>
              <a:rPr lang="zh-CN" altLang="en-US" sz="1200" b="0" i="0" kern="1200" dirty="0" smtClean="0">
                <a:solidFill>
                  <a:schemeClr val="tx1"/>
                </a:solidFill>
                <a:effectLst/>
                <a:latin typeface="+mn-lt"/>
                <a:ea typeface="+mn-ea"/>
                <a:cs typeface="+mn-cs"/>
              </a:rPr>
              <a:t>负载均衡：在主从复制的基础上，配合读写分离，可以由主节点提供写服务，由从节点提供读服务（即写</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数据时应用连接主节点，读</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数据时应用连接从节点），分担服务器负载；尤其是在写少读多的场景下，通过多个从节点分担读负载，可以大大提高</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服务器的并发量。</a:t>
            </a:r>
          </a:p>
          <a:p>
            <a:r>
              <a:rPr lang="zh-CN" altLang="en-US" sz="1200" b="0" i="0" kern="1200" dirty="0" smtClean="0">
                <a:solidFill>
                  <a:schemeClr val="tx1"/>
                </a:solidFill>
                <a:effectLst/>
                <a:latin typeface="+mn-lt"/>
                <a:ea typeface="+mn-ea"/>
                <a:cs typeface="+mn-cs"/>
              </a:rPr>
              <a:t>高可用基石：除了上述作用以外，主从复制还是哨兵和集群能够实施的基础，因此说主从复制是</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高可用的基础。</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15</a:t>
            </a:fld>
            <a:endParaRPr lang="zh-CN" altLang="en-US"/>
          </a:p>
        </p:txBody>
      </p:sp>
    </p:spTree>
    <p:extLst>
      <p:ext uri="{BB962C8B-B14F-4D97-AF65-F5344CB8AC3E}">
        <p14:creationId xmlns:p14="http://schemas.microsoft.com/office/powerpoint/2010/main" val="35015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从节点服务器内部维护了两个字段，即</a:t>
            </a:r>
            <a:r>
              <a:rPr lang="en-US" altLang="zh-CN" sz="1200" b="0" i="0" kern="1200" dirty="0" err="1" smtClean="0">
                <a:solidFill>
                  <a:schemeClr val="tx1"/>
                </a:solidFill>
                <a:effectLst/>
                <a:latin typeface="+mn-lt"/>
                <a:ea typeface="+mn-ea"/>
                <a:cs typeface="+mn-cs"/>
              </a:rPr>
              <a:t>masterhost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masterport</a:t>
            </a:r>
            <a:r>
              <a:rPr lang="zh-CN" altLang="en-US" sz="1200" b="0" i="0" kern="1200" dirty="0" smtClean="0">
                <a:solidFill>
                  <a:schemeClr val="tx1"/>
                </a:solidFill>
                <a:effectLst/>
                <a:latin typeface="+mn-lt"/>
                <a:ea typeface="+mn-ea"/>
                <a:cs typeface="+mn-cs"/>
              </a:rPr>
              <a:t>字段，用于存储主节点的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port</a:t>
            </a:r>
            <a:r>
              <a:rPr lang="zh-CN" altLang="en-US" sz="1200" b="0" i="0" kern="1200" dirty="0" smtClean="0">
                <a:solidFill>
                  <a:schemeClr val="tx1"/>
                </a:solidFill>
                <a:effectLst/>
                <a:latin typeface="+mn-lt"/>
                <a:ea typeface="+mn-ea"/>
                <a:cs typeface="+mn-cs"/>
              </a:rPr>
              <a:t>信息。</a:t>
            </a:r>
          </a:p>
          <a:p>
            <a:r>
              <a:rPr lang="zh-CN" altLang="en-US" sz="1200" b="0" i="0" kern="1200" dirty="0" smtClean="0">
                <a:solidFill>
                  <a:schemeClr val="tx1"/>
                </a:solidFill>
                <a:effectLst/>
                <a:latin typeface="+mn-lt"/>
                <a:ea typeface="+mn-ea"/>
                <a:cs typeface="+mn-cs"/>
              </a:rPr>
              <a:t>需要注意的是，</a:t>
            </a:r>
            <a:r>
              <a:rPr lang="en-US" altLang="zh-CN" sz="1200" b="1" i="0" kern="1200" dirty="0" err="1" smtClean="0">
                <a:solidFill>
                  <a:schemeClr val="tx1"/>
                </a:solidFill>
                <a:effectLst/>
                <a:latin typeface="+mn-lt"/>
                <a:ea typeface="+mn-ea"/>
                <a:cs typeface="+mn-cs"/>
              </a:rPr>
              <a:t>slaveof</a:t>
            </a:r>
            <a:r>
              <a:rPr lang="zh-CN" altLang="en-US" sz="1200" b="1" i="0" kern="1200" dirty="0" smtClean="0">
                <a:solidFill>
                  <a:schemeClr val="tx1"/>
                </a:solidFill>
                <a:effectLst/>
                <a:latin typeface="+mn-lt"/>
                <a:ea typeface="+mn-ea"/>
                <a:cs typeface="+mn-cs"/>
              </a:rPr>
              <a:t>是异步命令，从节点完成主节点</a:t>
            </a:r>
            <a:r>
              <a:rPr lang="en-US" altLang="zh-CN" sz="1200" b="1" i="0" kern="1200" dirty="0" err="1" smtClean="0">
                <a:solidFill>
                  <a:schemeClr val="tx1"/>
                </a:solidFill>
                <a:effectLst/>
                <a:latin typeface="+mn-lt"/>
                <a:ea typeface="+mn-ea"/>
                <a:cs typeface="+mn-cs"/>
              </a:rPr>
              <a:t>ip</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port</a:t>
            </a:r>
            <a:r>
              <a:rPr lang="zh-CN" altLang="en-US" sz="1200" b="1" i="0" kern="1200" dirty="0" smtClean="0">
                <a:solidFill>
                  <a:schemeClr val="tx1"/>
                </a:solidFill>
                <a:effectLst/>
                <a:latin typeface="+mn-lt"/>
                <a:ea typeface="+mn-ea"/>
                <a:cs typeface="+mn-cs"/>
              </a:rPr>
              <a:t>的保存后，向发送</a:t>
            </a:r>
            <a:r>
              <a:rPr lang="en-US" altLang="zh-CN" sz="1200" b="1" i="0" kern="1200" dirty="0" err="1" smtClean="0">
                <a:solidFill>
                  <a:schemeClr val="tx1"/>
                </a:solidFill>
                <a:effectLst/>
                <a:latin typeface="+mn-lt"/>
                <a:ea typeface="+mn-ea"/>
                <a:cs typeface="+mn-cs"/>
              </a:rPr>
              <a:t>slaveof</a:t>
            </a:r>
            <a:r>
              <a:rPr lang="zh-CN" altLang="en-US" sz="1200" b="1" i="0" kern="1200" dirty="0" smtClean="0">
                <a:solidFill>
                  <a:schemeClr val="tx1"/>
                </a:solidFill>
                <a:effectLst/>
                <a:latin typeface="+mn-lt"/>
                <a:ea typeface="+mn-ea"/>
                <a:cs typeface="+mn-cs"/>
              </a:rPr>
              <a:t>命令的客户端直接返回</a:t>
            </a:r>
            <a:r>
              <a:rPr lang="en-US" altLang="zh-CN" sz="1200" b="1" i="0" kern="1200" dirty="0" smtClean="0">
                <a:solidFill>
                  <a:schemeClr val="tx1"/>
                </a:solidFill>
                <a:effectLst/>
                <a:latin typeface="+mn-lt"/>
                <a:ea typeface="+mn-ea"/>
                <a:cs typeface="+mn-cs"/>
              </a:rPr>
              <a:t>OK</a:t>
            </a:r>
            <a:r>
              <a:rPr lang="zh-CN" altLang="en-US" sz="1200" b="1" i="0" kern="1200" dirty="0" smtClean="0">
                <a:solidFill>
                  <a:schemeClr val="tx1"/>
                </a:solidFill>
                <a:effectLst/>
                <a:latin typeface="+mn-lt"/>
                <a:ea typeface="+mn-ea"/>
                <a:cs typeface="+mn-cs"/>
              </a:rPr>
              <a:t>，实际的复制操作在这之后才开始进行。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从节点每秒</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次调用复制定时函数</a:t>
            </a:r>
            <a:r>
              <a:rPr lang="en-US" altLang="zh-CN" sz="1200" b="0" i="0" kern="1200" dirty="0" err="1" smtClean="0">
                <a:solidFill>
                  <a:schemeClr val="tx1"/>
                </a:solidFill>
                <a:effectLst/>
                <a:latin typeface="+mn-lt"/>
                <a:ea typeface="+mn-ea"/>
                <a:cs typeface="+mn-cs"/>
              </a:rPr>
              <a:t>replicationCron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，如果发现了有主节点可以连接，便会根据主节点的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port</a:t>
            </a:r>
            <a:r>
              <a:rPr lang="zh-CN" altLang="en-US" sz="1200" b="0" i="0" kern="1200" dirty="0" smtClean="0">
                <a:solidFill>
                  <a:schemeClr val="tx1"/>
                </a:solidFill>
                <a:effectLst/>
                <a:latin typeface="+mn-lt"/>
                <a:ea typeface="+mn-ea"/>
                <a:cs typeface="+mn-cs"/>
              </a:rPr>
              <a:t>，创建</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连接。如果连接成功，则：</a:t>
            </a:r>
          </a:p>
          <a:p>
            <a:r>
              <a:rPr lang="zh-CN" altLang="en-US" sz="1200" b="0" i="0" kern="1200" dirty="0" smtClean="0">
                <a:solidFill>
                  <a:schemeClr val="tx1"/>
                </a:solidFill>
                <a:effectLst/>
                <a:latin typeface="+mn-lt"/>
                <a:ea typeface="+mn-ea"/>
                <a:cs typeface="+mn-cs"/>
              </a:rPr>
              <a:t>从节点：为该</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建立一个专门处理复制工作的文件事件处理器，负责后续的复制工作，如接收</a:t>
            </a:r>
            <a:r>
              <a:rPr lang="en-US" altLang="zh-CN" sz="1200" b="0" i="0" kern="1200" dirty="0"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文件、接收命令传播等。</a:t>
            </a:r>
          </a:p>
          <a:p>
            <a:r>
              <a:rPr lang="zh-CN" altLang="en-US" sz="1200" b="0" i="0" kern="1200" dirty="0" smtClean="0">
                <a:solidFill>
                  <a:schemeClr val="tx1"/>
                </a:solidFill>
                <a:effectLst/>
                <a:latin typeface="+mn-lt"/>
                <a:ea typeface="+mn-ea"/>
                <a:cs typeface="+mn-cs"/>
              </a:rPr>
              <a:t>主节点：接收到从节点的</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连接后（即</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之后），为该</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创建相应的客户端状态，</a:t>
            </a:r>
            <a:r>
              <a:rPr lang="zh-CN" altLang="en-US" sz="1200" b="1" i="0" kern="1200" dirty="0" smtClean="0">
                <a:solidFill>
                  <a:schemeClr val="tx1"/>
                </a:solidFill>
                <a:effectLst/>
                <a:latin typeface="+mn-lt"/>
                <a:ea typeface="+mn-ea"/>
                <a:cs typeface="+mn-cs"/>
              </a:rPr>
              <a:t>并将从节点看做是连接到主节点的一个客户端，后面的步骤会以从节点向主节点发送命令请求的形式来进行。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从节点成为主节点的客户端之后，发送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命令进行首次请求，目的是：检查</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连接是否可用，以及主节点当前是否能够处理请求。</a:t>
            </a:r>
          </a:p>
          <a:p>
            <a:r>
              <a:rPr lang="zh-CN" altLang="en-US" sz="1200" b="0" i="0" kern="1200" dirty="0" smtClean="0">
                <a:solidFill>
                  <a:schemeClr val="tx1"/>
                </a:solidFill>
                <a:effectLst/>
                <a:latin typeface="+mn-lt"/>
                <a:ea typeface="+mn-ea"/>
                <a:cs typeface="+mn-cs"/>
              </a:rPr>
              <a:t>身份验证之后，从节点会向主节点发送其监听的端口号（前述例子中为</a:t>
            </a:r>
            <a:r>
              <a:rPr lang="en-US" altLang="zh-CN" sz="1200" b="0" i="0" kern="1200" dirty="0" smtClean="0">
                <a:solidFill>
                  <a:schemeClr val="tx1"/>
                </a:solidFill>
                <a:effectLst/>
                <a:latin typeface="+mn-lt"/>
                <a:ea typeface="+mn-ea"/>
                <a:cs typeface="+mn-cs"/>
              </a:rPr>
              <a:t>6380</a:t>
            </a:r>
            <a:r>
              <a:rPr lang="zh-CN" altLang="en-US" sz="1200" b="0" i="0" kern="1200" dirty="0" smtClean="0">
                <a:solidFill>
                  <a:schemeClr val="tx1"/>
                </a:solidFill>
                <a:effectLst/>
                <a:latin typeface="+mn-lt"/>
                <a:ea typeface="+mn-ea"/>
                <a:cs typeface="+mn-cs"/>
              </a:rPr>
              <a:t>），主节点将该信息保存到该从节点对应的客户端的</a:t>
            </a:r>
            <a:r>
              <a:rPr lang="en-US" altLang="zh-CN" sz="1200" b="0" i="0" kern="1200" dirty="0" err="1" smtClean="0">
                <a:solidFill>
                  <a:schemeClr val="tx1"/>
                </a:solidFill>
                <a:effectLst/>
                <a:latin typeface="+mn-lt"/>
                <a:ea typeface="+mn-ea"/>
                <a:cs typeface="+mn-cs"/>
              </a:rPr>
              <a:t>slave_listening_port</a:t>
            </a:r>
            <a:r>
              <a:rPr lang="zh-CN" altLang="en-US" sz="1200" b="0" i="0" kern="1200" dirty="0" smtClean="0">
                <a:solidFill>
                  <a:schemeClr val="tx1"/>
                </a:solidFill>
                <a:effectLst/>
                <a:latin typeface="+mn-lt"/>
                <a:ea typeface="+mn-ea"/>
                <a:cs typeface="+mn-cs"/>
              </a:rPr>
              <a:t>字段中；</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16</a:t>
            </a:fld>
            <a:endParaRPr lang="zh-CN" altLang="en-US"/>
          </a:p>
        </p:txBody>
      </p:sp>
    </p:spTree>
    <p:extLst>
      <p:ext uri="{BB962C8B-B14F-4D97-AF65-F5344CB8AC3E}">
        <p14:creationId xmlns:p14="http://schemas.microsoft.com/office/powerpoint/2010/main" val="266214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数据同步阶段之前，从节点是主节点的客户端，主节点不是从节点的客户端；而到了这一阶段及以后，主从节点互为客户端。原因在于：在此之前，主节点只需要响应从节点的请求即可，不需要主动发请求，而在数据同步阶段和后面的命令传播阶段，主节点需要主动向从节点发送请求（如推送缓冲区中的写命令），才能完成复制。</a:t>
            </a: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17</a:t>
            </a:fld>
            <a:endParaRPr lang="zh-CN" altLang="en-US"/>
          </a:p>
        </p:txBody>
      </p:sp>
    </p:spTree>
    <p:extLst>
      <p:ext uri="{BB962C8B-B14F-4D97-AF65-F5344CB8AC3E}">
        <p14:creationId xmlns:p14="http://schemas.microsoft.com/office/powerpoint/2010/main" val="108427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在了解全量复制和部分复制之前，我们先说说几个概念</a:t>
            </a:r>
            <a:endParaRPr kumimoji="1" lang="en-US" altLang="zh-CN"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zh-CN" altLang="en-US" sz="1200" dirty="0" smtClean="0">
                <a:latin typeface="SimSun" charset="-122"/>
                <a:ea typeface="SimSun" charset="-122"/>
                <a:cs typeface="SimSun" charset="-122"/>
              </a:rPr>
              <a:t>主节点每次向从节点传播</a:t>
            </a:r>
            <a:r>
              <a:rPr lang="en-US" altLang="zh-CN" sz="1200" dirty="0" smtClean="0">
                <a:latin typeface="SimSun" charset="-122"/>
                <a:ea typeface="SimSun" charset="-122"/>
                <a:cs typeface="SimSun" charset="-122"/>
              </a:rPr>
              <a:t>N</a:t>
            </a:r>
            <a:r>
              <a:rPr lang="zh-CN" altLang="en-US" sz="1200" dirty="0" smtClean="0">
                <a:latin typeface="SimSun" charset="-122"/>
                <a:ea typeface="SimSun" charset="-122"/>
                <a:cs typeface="SimSun" charset="-122"/>
              </a:rPr>
              <a:t>个字节数据时，主节点的</a:t>
            </a:r>
            <a:r>
              <a:rPr lang="en-US" altLang="zh-CN" sz="1200" dirty="0" smtClean="0">
                <a:latin typeface="Times New Roman" charset="0"/>
                <a:ea typeface="Times New Roman" charset="0"/>
                <a:cs typeface="Times New Roman" charset="0"/>
              </a:rPr>
              <a:t>offset</a:t>
            </a:r>
            <a:r>
              <a:rPr lang="zh-CN" altLang="en-US" sz="1200" dirty="0" smtClean="0">
                <a:latin typeface="SimSun" charset="-122"/>
                <a:ea typeface="SimSun" charset="-122"/>
                <a:cs typeface="SimSun" charset="-122"/>
              </a:rPr>
              <a:t>增加</a:t>
            </a:r>
            <a:r>
              <a:rPr lang="en-US" altLang="zh-CN" sz="1200" dirty="0" smtClean="0">
                <a:latin typeface="SimSun" charset="-122"/>
                <a:ea typeface="SimSun" charset="-122"/>
                <a:cs typeface="SimSun" charset="-122"/>
              </a:rPr>
              <a:t>N</a:t>
            </a:r>
            <a:r>
              <a:rPr lang="zh-CN" altLang="en-US" sz="1200" dirty="0" smtClean="0">
                <a:latin typeface="SimSun" charset="-122"/>
                <a:ea typeface="SimSun" charset="-122"/>
                <a:cs typeface="SimSun" charset="-122"/>
              </a:rPr>
              <a:t>；从节点每次收到主节点传来的</a:t>
            </a:r>
            <a:r>
              <a:rPr lang="en-US" altLang="zh-CN" sz="1200" dirty="0" smtClean="0">
                <a:latin typeface="SimSun" charset="-122"/>
                <a:ea typeface="SimSun" charset="-122"/>
                <a:cs typeface="SimSun" charset="-122"/>
              </a:rPr>
              <a:t>N</a:t>
            </a:r>
            <a:r>
              <a:rPr lang="zh-CN" altLang="en-US" sz="1200" dirty="0" smtClean="0">
                <a:latin typeface="SimSun" charset="-122"/>
                <a:ea typeface="SimSun" charset="-122"/>
                <a:cs typeface="SimSun" charset="-122"/>
              </a:rPr>
              <a:t>个字节数据时，从节点的</a:t>
            </a:r>
            <a:r>
              <a:rPr lang="en-US" altLang="zh-CN" sz="1200" dirty="0" smtClean="0">
                <a:latin typeface="SimSun" charset="-122"/>
                <a:ea typeface="SimSun" charset="-122"/>
                <a:cs typeface="SimSun" charset="-122"/>
              </a:rPr>
              <a:t>offset</a:t>
            </a:r>
            <a:r>
              <a:rPr lang="zh-CN" altLang="en-US" sz="1200" dirty="0" smtClean="0">
                <a:latin typeface="SimSun" charset="-122"/>
                <a:ea typeface="SimSun" charset="-122"/>
                <a:cs typeface="SimSun" charset="-122"/>
              </a:rPr>
              <a:t>增加</a:t>
            </a:r>
            <a:r>
              <a:rPr lang="en-US" altLang="zh-CN" sz="1200" dirty="0" smtClean="0">
                <a:latin typeface="SimSun" charset="-122"/>
                <a:ea typeface="SimSun" charset="-122"/>
                <a:cs typeface="SimSun" charset="-122"/>
              </a:rPr>
              <a:t>N</a:t>
            </a:r>
            <a:r>
              <a:rPr lang="zh-CN" altLang="en-US" sz="1200" dirty="0" smtClean="0">
                <a:latin typeface="SimSun" charset="-122"/>
                <a:ea typeface="SimSun" charset="-122"/>
                <a:cs typeface="SimSun" charset="-122"/>
              </a:rPr>
              <a:t>。</a:t>
            </a:r>
            <a:endParaRPr kumimoji="1" lang="zh-CN" altLang="en-US" sz="1200" dirty="0" smtClean="0">
              <a:latin typeface="SimSun" charset="-122"/>
              <a:ea typeface="SimSun" charset="-122"/>
              <a:cs typeface="SimSun" charset="-122"/>
            </a:endParaRPr>
          </a:p>
          <a:p>
            <a:r>
              <a:rPr kumimoji="1" lang="zh-CN" altLang="en-US" dirty="0" smtClean="0"/>
              <a:t>无论主节点有多少个从节点，也只需要一个复制积压缓冲区。</a:t>
            </a:r>
            <a:endParaRPr kumimoji="1" lang="en-US" altLang="zh-CN"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从节点将</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发送给主节点后，主节点根据</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和缓冲区大小决定能否执行部分复制：</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偏移量之后的数据，仍然都在复制积压缓冲区里，则执行部分复制；</a:t>
            </a: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偏移量之后的数据已不在复制积压缓冲区中（数据已被挤出），则执行全量复制。</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用来唯一识别一个</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节点。主从节点初次复制时，主节点将自己的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发送给从节点，从节点将这个</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保存起来；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当断线重连时，从节点会将这个</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发送给主节点；主节点根据</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判断能否进行部分复制：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如果从节点保存的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与主节点现在的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相同，说明主从节点之前同步过，主节点会继续尝试使用部分复制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到底能不能部分复制还要看</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和复制积压缓冲区的情况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如果从节点保存的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与主节点现在的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不同，说明从节点在断线前同步的</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节点并不是当前的主节点，只能进行全量复制。</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18</a:t>
            </a:fld>
            <a:endParaRPr lang="zh-CN" altLang="en-US"/>
          </a:p>
        </p:txBody>
      </p:sp>
    </p:spTree>
    <p:extLst>
      <p:ext uri="{BB962C8B-B14F-4D97-AF65-F5344CB8AC3E}">
        <p14:creationId xmlns:p14="http://schemas.microsoft.com/office/powerpoint/2010/main" val="1927982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）首先，从节点根据当前状态，决定如何调用</a:t>
            </a:r>
            <a:r>
              <a:rPr lang="en-US" altLang="zh-CN" sz="1200" b="0" i="0" kern="1200" dirty="0" err="1" smtClean="0">
                <a:solidFill>
                  <a:schemeClr val="tx1"/>
                </a:solidFill>
                <a:effectLst/>
                <a:latin typeface="+mn-lt"/>
                <a:ea typeface="+mn-ea"/>
                <a:cs typeface="+mn-cs"/>
              </a:rPr>
              <a:t>psync</a:t>
            </a:r>
            <a:r>
              <a:rPr lang="zh-CN" altLang="en-US" sz="1200" b="0" i="0" kern="1200" dirty="0" smtClean="0">
                <a:solidFill>
                  <a:schemeClr val="tx1"/>
                </a:solidFill>
                <a:effectLst/>
                <a:latin typeface="+mn-lt"/>
                <a:ea typeface="+mn-ea"/>
                <a:cs typeface="+mn-cs"/>
              </a:rPr>
              <a:t>命令：</a:t>
            </a:r>
          </a:p>
          <a:p>
            <a:r>
              <a:rPr lang="zh-CN" altLang="en-US" sz="1200" b="0" i="0" kern="1200" dirty="0" smtClean="0">
                <a:solidFill>
                  <a:schemeClr val="tx1"/>
                </a:solidFill>
                <a:effectLst/>
                <a:latin typeface="+mn-lt"/>
                <a:ea typeface="+mn-ea"/>
                <a:cs typeface="+mn-cs"/>
              </a:rPr>
              <a:t>如果从节点之前未执行过</a:t>
            </a:r>
            <a:r>
              <a:rPr lang="en-US" altLang="zh-CN" sz="1200" b="0" i="0" kern="1200" dirty="0" err="1" smtClean="0">
                <a:solidFill>
                  <a:schemeClr val="tx1"/>
                </a:solidFill>
                <a:effectLst/>
                <a:latin typeface="+mn-lt"/>
                <a:ea typeface="+mn-ea"/>
                <a:cs typeface="+mn-cs"/>
              </a:rPr>
              <a:t>slaveof</a:t>
            </a:r>
            <a:r>
              <a:rPr lang="zh-CN" altLang="en-US" sz="1200" b="0" i="0" kern="1200" dirty="0" smtClean="0">
                <a:solidFill>
                  <a:schemeClr val="tx1"/>
                </a:solidFill>
                <a:effectLst/>
                <a:latin typeface="+mn-lt"/>
                <a:ea typeface="+mn-ea"/>
                <a:cs typeface="+mn-cs"/>
              </a:rPr>
              <a:t>或最近执行了</a:t>
            </a:r>
            <a:r>
              <a:rPr lang="en-US" altLang="zh-CN" sz="1200" b="0" i="0" kern="1200" dirty="0" err="1" smtClean="0">
                <a:solidFill>
                  <a:schemeClr val="tx1"/>
                </a:solidFill>
                <a:effectLst/>
                <a:latin typeface="+mn-lt"/>
                <a:ea typeface="+mn-ea"/>
                <a:cs typeface="+mn-cs"/>
              </a:rPr>
              <a:t>slaveof</a:t>
            </a:r>
            <a:r>
              <a:rPr lang="en-US" altLang="zh-CN" sz="1200" b="0" i="0" kern="1200" dirty="0" smtClean="0">
                <a:solidFill>
                  <a:schemeClr val="tx1"/>
                </a:solidFill>
                <a:effectLst/>
                <a:latin typeface="+mn-lt"/>
                <a:ea typeface="+mn-ea"/>
                <a:cs typeface="+mn-cs"/>
              </a:rPr>
              <a:t> no one</a:t>
            </a:r>
            <a:r>
              <a:rPr lang="zh-CN" altLang="en-US" sz="1200" b="0" i="0" kern="1200" dirty="0" smtClean="0">
                <a:solidFill>
                  <a:schemeClr val="tx1"/>
                </a:solidFill>
                <a:effectLst/>
                <a:latin typeface="+mn-lt"/>
                <a:ea typeface="+mn-ea"/>
                <a:cs typeface="+mn-cs"/>
              </a:rPr>
              <a:t>，则从节点发送命令为</a:t>
            </a:r>
            <a:r>
              <a:rPr lang="en-US" altLang="zh-CN" sz="1200" b="0" i="0" kern="1200" dirty="0" err="1" smtClean="0">
                <a:solidFill>
                  <a:schemeClr val="tx1"/>
                </a:solidFill>
                <a:effectLst/>
                <a:latin typeface="+mn-lt"/>
                <a:ea typeface="+mn-ea"/>
                <a:cs typeface="+mn-cs"/>
              </a:rPr>
              <a:t>psync</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，向主节点请求全量复制；</a:t>
            </a:r>
          </a:p>
          <a:p>
            <a:r>
              <a:rPr lang="zh-CN" altLang="en-US" sz="1200" b="0" i="0" kern="1200" dirty="0" smtClean="0">
                <a:solidFill>
                  <a:schemeClr val="tx1"/>
                </a:solidFill>
                <a:effectLst/>
                <a:latin typeface="+mn-lt"/>
                <a:ea typeface="+mn-ea"/>
                <a:cs typeface="+mn-cs"/>
              </a:rPr>
              <a:t>如果从节点之前执行了</a:t>
            </a:r>
            <a:r>
              <a:rPr lang="en-US" altLang="zh-CN" sz="1200" b="0" i="0" kern="1200" dirty="0" err="1" smtClean="0">
                <a:solidFill>
                  <a:schemeClr val="tx1"/>
                </a:solidFill>
                <a:effectLst/>
                <a:latin typeface="+mn-lt"/>
                <a:ea typeface="+mn-ea"/>
                <a:cs typeface="+mn-cs"/>
              </a:rPr>
              <a:t>slaveof</a:t>
            </a:r>
            <a:r>
              <a:rPr lang="zh-CN" altLang="en-US" sz="1200" b="0" i="0" kern="1200" dirty="0" smtClean="0">
                <a:solidFill>
                  <a:schemeClr val="tx1"/>
                </a:solidFill>
                <a:effectLst/>
                <a:latin typeface="+mn-lt"/>
                <a:ea typeface="+mn-ea"/>
                <a:cs typeface="+mn-cs"/>
              </a:rPr>
              <a:t>，则发送命令为</a:t>
            </a:r>
            <a:r>
              <a:rPr lang="en-US" altLang="zh-CN" sz="1200" b="0" i="0" kern="1200" dirty="0" err="1" smtClean="0">
                <a:solidFill>
                  <a:schemeClr val="tx1"/>
                </a:solidFill>
                <a:effectLst/>
                <a:latin typeface="+mn-lt"/>
                <a:ea typeface="+mn-ea"/>
                <a:cs typeface="+mn-cs"/>
              </a:rPr>
              <a:t>psync</a:t>
            </a:r>
            <a:r>
              <a:rPr lang="en-US" altLang="zh-CN" sz="1200" b="0" i="0" kern="1200" dirty="0" smtClean="0">
                <a:solidFill>
                  <a:schemeClr val="tx1"/>
                </a:solidFill>
                <a:effectLst/>
                <a:latin typeface="+mn-lt"/>
                <a:ea typeface="+mn-ea"/>
                <a:cs typeface="+mn-cs"/>
              </a:rPr>
              <a:t> &lt;</a:t>
            </a:r>
            <a:r>
              <a:rPr lang="en-US" altLang="zh-CN" sz="1200" b="0" i="0" kern="1200" dirty="0" err="1" smtClean="0">
                <a:solidFill>
                  <a:schemeClr val="tx1"/>
                </a:solidFill>
                <a:effectLst/>
                <a:latin typeface="+mn-lt"/>
                <a:ea typeface="+mn-ea"/>
                <a:cs typeface="+mn-cs"/>
              </a:rPr>
              <a:t>runid</a:t>
            </a:r>
            <a:r>
              <a:rPr lang="en-US" altLang="zh-CN" sz="1200" b="0" i="0" kern="1200" dirty="0" smtClean="0">
                <a:solidFill>
                  <a:schemeClr val="tx1"/>
                </a:solidFill>
                <a:effectLst/>
                <a:latin typeface="+mn-lt"/>
                <a:ea typeface="+mn-ea"/>
                <a:cs typeface="+mn-cs"/>
              </a:rPr>
              <a:t>&gt; &lt;offset&gt;</a:t>
            </a:r>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为上次复制的主节点的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为上次复制截止时从节点保存的复制偏移量。</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）主节点根据收到的</a:t>
            </a:r>
            <a:r>
              <a:rPr lang="en-US" altLang="zh-CN" sz="1200" b="0" i="0" kern="1200" dirty="0" err="1" smtClean="0">
                <a:solidFill>
                  <a:schemeClr val="tx1"/>
                </a:solidFill>
                <a:effectLst/>
                <a:latin typeface="+mn-lt"/>
                <a:ea typeface="+mn-ea"/>
                <a:cs typeface="+mn-cs"/>
              </a:rPr>
              <a:t>psync</a:t>
            </a:r>
            <a:r>
              <a:rPr lang="zh-CN" altLang="en-US" sz="1200" b="0" i="0" kern="1200" dirty="0" smtClean="0">
                <a:solidFill>
                  <a:schemeClr val="tx1"/>
                </a:solidFill>
                <a:effectLst/>
                <a:latin typeface="+mn-lt"/>
                <a:ea typeface="+mn-ea"/>
                <a:cs typeface="+mn-cs"/>
              </a:rPr>
              <a:t>命令，及当前服务器状态，决定执行全量复制还是部分复制：</a:t>
            </a:r>
          </a:p>
          <a:p>
            <a:r>
              <a:rPr lang="zh-CN" altLang="en-US" sz="1200" b="0" i="0" kern="1200" dirty="0" smtClean="0">
                <a:solidFill>
                  <a:schemeClr val="tx1"/>
                </a:solidFill>
                <a:effectLst/>
                <a:latin typeface="+mn-lt"/>
                <a:ea typeface="+mn-ea"/>
                <a:cs typeface="+mn-cs"/>
              </a:rPr>
              <a:t>如果主节点</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与从节点发送的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相同，且从节点发送的</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之后的数据在复制积压缓冲区中都存在，则回复</a:t>
            </a:r>
            <a:r>
              <a:rPr lang="en-US" altLang="zh-CN" sz="1200" b="0" i="0" kern="1200" dirty="0" smtClean="0">
                <a:solidFill>
                  <a:schemeClr val="tx1"/>
                </a:solidFill>
                <a:effectLst/>
                <a:latin typeface="+mn-lt"/>
                <a:ea typeface="+mn-ea"/>
                <a:cs typeface="+mn-cs"/>
              </a:rPr>
              <a:t>+CONTINUE</a:t>
            </a:r>
            <a:r>
              <a:rPr lang="zh-CN" altLang="en-US" sz="1200" b="0" i="0" kern="1200" dirty="0" smtClean="0">
                <a:solidFill>
                  <a:schemeClr val="tx1"/>
                </a:solidFill>
                <a:effectLst/>
                <a:latin typeface="+mn-lt"/>
                <a:ea typeface="+mn-ea"/>
                <a:cs typeface="+mn-cs"/>
              </a:rPr>
              <a:t>，表示将进行部分复制，从节点等待主节点发送其缺少的数据即可；</a:t>
            </a:r>
          </a:p>
          <a:p>
            <a:r>
              <a:rPr lang="zh-CN" altLang="en-US" sz="1200" b="0" i="0" kern="1200" dirty="0" smtClean="0">
                <a:solidFill>
                  <a:schemeClr val="tx1"/>
                </a:solidFill>
                <a:effectLst/>
                <a:latin typeface="+mn-lt"/>
                <a:ea typeface="+mn-ea"/>
                <a:cs typeface="+mn-cs"/>
              </a:rPr>
              <a:t>如果主节点</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与从节点发送的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不同，或从节点发送的</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之后的数据已不在复制积压缓冲区中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在队列中被挤出了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，则回复</a:t>
            </a:r>
            <a:r>
              <a:rPr lang="en-US" altLang="zh-CN" sz="1200" b="0" i="0" kern="1200" dirty="0" smtClean="0">
                <a:solidFill>
                  <a:schemeClr val="tx1"/>
                </a:solidFill>
                <a:effectLst/>
                <a:latin typeface="+mn-lt"/>
                <a:ea typeface="+mn-ea"/>
                <a:cs typeface="+mn-cs"/>
              </a:rPr>
              <a:t>+FULLRESYNC &lt;</a:t>
            </a:r>
            <a:r>
              <a:rPr lang="en-US" altLang="zh-CN" sz="1200" b="0" i="0" kern="1200" dirty="0" err="1" smtClean="0">
                <a:solidFill>
                  <a:schemeClr val="tx1"/>
                </a:solidFill>
                <a:effectLst/>
                <a:latin typeface="+mn-lt"/>
                <a:ea typeface="+mn-ea"/>
                <a:cs typeface="+mn-cs"/>
              </a:rPr>
              <a:t>runid</a:t>
            </a:r>
            <a:r>
              <a:rPr lang="en-US" altLang="zh-CN" sz="1200" b="0" i="0" kern="1200" dirty="0" smtClean="0">
                <a:solidFill>
                  <a:schemeClr val="tx1"/>
                </a:solidFill>
                <a:effectLst/>
                <a:latin typeface="+mn-lt"/>
                <a:ea typeface="+mn-ea"/>
                <a:cs typeface="+mn-cs"/>
              </a:rPr>
              <a:t>&gt; &lt;offset&gt;</a:t>
            </a:r>
            <a:r>
              <a:rPr lang="zh-CN" altLang="en-US" sz="1200" b="0" i="0" kern="1200" dirty="0" smtClean="0">
                <a:solidFill>
                  <a:schemeClr val="tx1"/>
                </a:solidFill>
                <a:effectLst/>
                <a:latin typeface="+mn-lt"/>
                <a:ea typeface="+mn-ea"/>
                <a:cs typeface="+mn-cs"/>
              </a:rPr>
              <a:t>，表示要进行全量复制，其中</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表示主节点当前的</a:t>
            </a:r>
            <a:r>
              <a:rPr lang="en-US" altLang="zh-CN" sz="1200" b="0" i="0" kern="1200" dirty="0" err="1" smtClean="0">
                <a:solidFill>
                  <a:schemeClr val="tx1"/>
                </a:solidFill>
                <a:effectLst/>
                <a:latin typeface="+mn-lt"/>
                <a:ea typeface="+mn-ea"/>
                <a:cs typeface="+mn-cs"/>
              </a:rPr>
              <a:t>runid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表示主节点当前的</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，从节点保存这两个值，以备使用。</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19</a:t>
            </a:fld>
            <a:endParaRPr lang="zh-CN" altLang="en-US"/>
          </a:p>
        </p:txBody>
      </p:sp>
    </p:spTree>
    <p:extLst>
      <p:ext uri="{BB962C8B-B14F-4D97-AF65-F5344CB8AC3E}">
        <p14:creationId xmlns:p14="http://schemas.microsoft.com/office/powerpoint/2010/main" val="64596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）从节点判断无法进行部分复制，向主节点发送全量复制的请求；或从节点发送部分复制的请求，但主节点判断无法进行全量复制；具体判断过程需要在讲述了部分复制原理后再介绍。</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）主节点收到全量复制的命令后，执行</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，在后台生成</a:t>
            </a:r>
            <a:r>
              <a:rPr lang="en-US" altLang="zh-CN" sz="1200" b="0" i="0" kern="1200" dirty="0"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文件，并使用一个缓冲区（称为复制缓冲区）记录从现在开始执行的所有写命令</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）主节点的</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执行完成后，将</a:t>
            </a:r>
            <a:r>
              <a:rPr lang="en-US" altLang="zh-CN" sz="1200" b="0" i="0" kern="1200" dirty="0"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文件发送给从节点；</a:t>
            </a:r>
            <a:r>
              <a:rPr lang="zh-CN" altLang="en-US" sz="1200" b="1" i="0" kern="1200" dirty="0" smtClean="0">
                <a:solidFill>
                  <a:schemeClr val="tx1"/>
                </a:solidFill>
                <a:effectLst/>
                <a:latin typeface="+mn-lt"/>
                <a:ea typeface="+mn-ea"/>
                <a:cs typeface="+mn-cs"/>
              </a:rPr>
              <a:t>从节点首先清除自己的旧数据，然后载入接收的</a:t>
            </a:r>
            <a:r>
              <a:rPr lang="en-US" altLang="zh-CN" sz="1200" b="1" i="0" kern="1200" dirty="0" smtClean="0">
                <a:solidFill>
                  <a:schemeClr val="tx1"/>
                </a:solidFill>
                <a:effectLst/>
                <a:latin typeface="+mn-lt"/>
                <a:ea typeface="+mn-ea"/>
                <a:cs typeface="+mn-cs"/>
              </a:rPr>
              <a:t>RDB</a:t>
            </a:r>
            <a:r>
              <a:rPr lang="zh-CN" altLang="en-US" sz="1200" b="1" i="0" kern="1200" dirty="0" smtClean="0">
                <a:solidFill>
                  <a:schemeClr val="tx1"/>
                </a:solidFill>
                <a:effectLst/>
                <a:latin typeface="+mn-lt"/>
                <a:ea typeface="+mn-ea"/>
                <a:cs typeface="+mn-cs"/>
              </a:rPr>
              <a:t>文件</a:t>
            </a:r>
            <a:r>
              <a:rPr lang="zh-CN" altLang="en-US" sz="1200" b="0" i="0" kern="1200" dirty="0" smtClean="0">
                <a:solidFill>
                  <a:schemeClr val="tx1"/>
                </a:solidFill>
                <a:effectLst/>
                <a:latin typeface="+mn-lt"/>
                <a:ea typeface="+mn-ea"/>
                <a:cs typeface="+mn-cs"/>
              </a:rPr>
              <a:t>，将数据库状态更新至主节点执行</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时的数据库状态</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）主节点将前述复制缓冲区中的所有写命令发送给从节点，从节点执行这些写命令，将数据库状态更新至主节点的最新状态</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）如果从节点开启了</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，则会触发</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的执行，从而保证</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文件更新至主节点的最新状态</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20</a:t>
            </a:fld>
            <a:endParaRPr lang="zh-CN" altLang="en-US"/>
          </a:p>
        </p:txBody>
      </p:sp>
    </p:spTree>
    <p:extLst>
      <p:ext uri="{BB962C8B-B14F-4D97-AF65-F5344CB8AC3E}">
        <p14:creationId xmlns:p14="http://schemas.microsoft.com/office/powerpoint/2010/main" val="102977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p:spPr>
        <p:txBody>
          <a:bodyPr/>
          <a:lstStyle/>
          <a:p>
            <a:pPr eaLnBrk="1" hangingPunct="1"/>
            <a:endParaRPr kumimoji="1" lang="zh-CN" altLang="en-US"/>
          </a:p>
        </p:txBody>
      </p:sp>
      <p:sp>
        <p:nvSpPr>
          <p:cNvPr id="4" name="幻灯片编号占位符 3"/>
          <p:cNvSpPr>
            <a:spLocks noGrp="1"/>
          </p:cNvSpPr>
          <p:nvPr>
            <p:ph type="sldNum" sz="quarter" idx="5"/>
          </p:nvPr>
        </p:nvSpPr>
        <p:spPr/>
        <p:txBody>
          <a:bodyPr/>
          <a:lstStyle/>
          <a:p>
            <a:pPr>
              <a:defRPr/>
            </a:pPr>
            <a:fld id="{06330A64-62E7-7041-88FF-666AC16DDC2D}" type="slidenum">
              <a:rPr lang="zh-CN" altLang="en-US" smtClean="0"/>
              <a:pPr>
                <a:defRPr/>
              </a:pPr>
              <a:t>24</a:t>
            </a:fld>
            <a:endParaRPr lang="zh-CN" altLang="en-US"/>
          </a:p>
        </p:txBody>
      </p:sp>
    </p:spTree>
    <p:extLst>
      <p:ext uri="{BB962C8B-B14F-4D97-AF65-F5344CB8AC3E}">
        <p14:creationId xmlns:p14="http://schemas.microsoft.com/office/powerpoint/2010/main" val="890874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一般来说，在对数据进行加锁时候，程序首先哟啊获取锁来对数据进行排他性访问，然后才能对数据进行一系列的操作，最后还要将锁释放给其他程序。</a:t>
            </a:r>
            <a:endParaRPr kumimoji="1" lang="en-US" altLang="zh-CN" dirty="0" smtClean="0"/>
          </a:p>
          <a:p>
            <a:r>
              <a:rPr kumimoji="1" lang="zh-CN" altLang="en-US" dirty="0" smtClean="0"/>
              <a:t>之前有提到过</a:t>
            </a:r>
            <a:r>
              <a:rPr kumimoji="1" lang="en-US" altLang="zh-CN" dirty="0" err="1" smtClean="0"/>
              <a:t>redis</a:t>
            </a:r>
            <a:r>
              <a:rPr kumimoji="1" lang="zh-CN" altLang="en-US" dirty="0" smtClean="0"/>
              <a:t>的事务，使用</a:t>
            </a:r>
            <a:r>
              <a:rPr kumimoji="1" lang="en-US" altLang="zh-CN" dirty="0" smtClean="0"/>
              <a:t>watch</a:t>
            </a:r>
            <a:r>
              <a:rPr kumimoji="1" lang="zh-CN" altLang="en-US" dirty="0" smtClean="0"/>
              <a:t>命令来代替对数据进行加锁，因为</a:t>
            </a:r>
            <a:r>
              <a:rPr kumimoji="1" lang="en-US" altLang="zh-CN" dirty="0" smtClean="0"/>
              <a:t>watch</a:t>
            </a:r>
            <a:r>
              <a:rPr kumimoji="1" lang="zh-CN" altLang="en-US" dirty="0" smtClean="0"/>
              <a:t>命令只会在数据被其他客户端抢先修改了的情况下通知执行了这个命令的客户端，而不会阻止其他客户端对数据进行修改，所以这个命令也称为乐观锁。但是在冲突比较多的情况下，乐观锁的使用会大大的降低系统的性能。</a:t>
            </a: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25</a:t>
            </a:fld>
            <a:endParaRPr lang="zh-CN" altLang="en-US"/>
          </a:p>
        </p:txBody>
      </p:sp>
    </p:spTree>
    <p:extLst>
      <p:ext uri="{BB962C8B-B14F-4D97-AF65-F5344CB8AC3E}">
        <p14:creationId xmlns:p14="http://schemas.microsoft.com/office/powerpoint/2010/main" val="133333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p:spPr>
        <p:txBody>
          <a:bodyPr/>
          <a:lstStyle/>
          <a:p>
            <a:pPr eaLnBrk="1" hangingPunct="1"/>
            <a:r>
              <a:rPr kumimoji="1" lang="zh-CN" altLang="en-US"/>
              <a:t>这张表展示了一部分功能上与</a:t>
            </a:r>
            <a:r>
              <a:rPr kumimoji="1" lang="en-US" altLang="zh-CN"/>
              <a:t>Redis</a:t>
            </a:r>
            <a:r>
              <a:rPr kumimoji="1" lang="zh-CN" altLang="en-US"/>
              <a:t>有重叠的数据库服务器和缓存服务器，从这个表中我们可以看出</a:t>
            </a:r>
            <a:r>
              <a:rPr kumimoji="1" lang="en-US" altLang="zh-CN"/>
              <a:t>Redis</a:t>
            </a:r>
            <a:r>
              <a:rPr kumimoji="1" lang="zh-CN" altLang="en-US"/>
              <a:t>和这些数据库软件之间的区别</a:t>
            </a:r>
          </a:p>
        </p:txBody>
      </p:sp>
      <p:sp>
        <p:nvSpPr>
          <p:cNvPr id="4" name="幻灯片编号占位符 3"/>
          <p:cNvSpPr>
            <a:spLocks noGrp="1"/>
          </p:cNvSpPr>
          <p:nvPr>
            <p:ph type="sldNum" sz="quarter" idx="5"/>
          </p:nvPr>
        </p:nvSpPr>
        <p:spPr/>
        <p:txBody>
          <a:bodyPr/>
          <a:lstStyle/>
          <a:p>
            <a:pPr>
              <a:defRPr/>
            </a:pPr>
            <a:fld id="{1CA6D89E-3D9F-2345-B507-17FDA07604CB}" type="slidenum">
              <a:rPr lang="zh-CN" altLang="en-US" smtClean="0"/>
              <a:pPr>
                <a:defRPr/>
              </a:pPr>
              <a:t>5</a:t>
            </a:fld>
            <a:endParaRPr lang="zh-CN" altLang="en-US"/>
          </a:p>
        </p:txBody>
      </p:sp>
    </p:spTree>
    <p:extLst>
      <p:ext uri="{BB962C8B-B14F-4D97-AF65-F5344CB8AC3E}">
        <p14:creationId xmlns:p14="http://schemas.microsoft.com/office/powerpoint/2010/main" val="2968669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26</a:t>
            </a:fld>
            <a:endParaRPr lang="zh-CN" altLang="en-US"/>
          </a:p>
        </p:txBody>
      </p:sp>
    </p:spTree>
    <p:extLst>
      <p:ext uri="{BB962C8B-B14F-4D97-AF65-F5344CB8AC3E}">
        <p14:creationId xmlns:p14="http://schemas.microsoft.com/office/powerpoint/2010/main" val="1510372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在开发过程中实现</a:t>
            </a:r>
            <a:r>
              <a:rPr kumimoji="1" lang="en-US" altLang="zh-CN" dirty="0" err="1" smtClean="0"/>
              <a:t>redis</a:t>
            </a:r>
            <a:r>
              <a:rPr kumimoji="1" lang="zh-CN" altLang="en-US" dirty="0" smtClean="0"/>
              <a:t>分布式锁，一般就是用</a:t>
            </a:r>
            <a:r>
              <a:rPr kumimoji="1" lang="en-US" altLang="zh-CN" dirty="0" err="1" smtClean="0"/>
              <a:t>Redission</a:t>
            </a:r>
            <a:r>
              <a:rPr kumimoji="1" lang="zh-CN" altLang="en-US" dirty="0" smtClean="0"/>
              <a:t>框架就好了，</a:t>
            </a:r>
            <a:r>
              <a:rPr lang="en-US" altLang="zh-CN" sz="1200" b="0" i="0" kern="1200" dirty="0" err="1" smtClean="0">
                <a:solidFill>
                  <a:schemeClr val="tx1"/>
                </a:solidFill>
                <a:effectLst/>
                <a:latin typeface="+mn-lt"/>
                <a:ea typeface="+mn-ea"/>
                <a:cs typeface="+mn-cs"/>
              </a:rPr>
              <a:t>Redisson</a:t>
            </a:r>
            <a:r>
              <a:rPr lang="zh-CN" altLang="en-US" sz="1200" b="0" i="0" kern="1200" dirty="0" smtClean="0">
                <a:solidFill>
                  <a:schemeClr val="tx1"/>
                </a:solidFill>
                <a:effectLst/>
                <a:latin typeface="+mn-lt"/>
                <a:ea typeface="+mn-ea"/>
                <a:cs typeface="+mn-cs"/>
              </a:rPr>
              <a:t>是一个在</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的基础上实现的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驻内存数据网格（</a:t>
            </a:r>
            <a:r>
              <a:rPr lang="en-US" altLang="zh-CN" sz="1200" b="0" i="0" kern="1200" dirty="0" smtClean="0">
                <a:solidFill>
                  <a:schemeClr val="tx1"/>
                </a:solidFill>
                <a:effectLst/>
                <a:latin typeface="+mn-lt"/>
                <a:ea typeface="+mn-ea"/>
                <a:cs typeface="+mn-cs"/>
              </a:rPr>
              <a:t>In-Memory Data Grid</a:t>
            </a:r>
            <a:r>
              <a:rPr lang="zh-CN" altLang="en-US" sz="1200" b="0" i="0" kern="1200" dirty="0" smtClean="0">
                <a:solidFill>
                  <a:schemeClr val="tx1"/>
                </a:solidFill>
                <a:effectLst/>
                <a:latin typeface="+mn-lt"/>
                <a:ea typeface="+mn-ea"/>
                <a:cs typeface="+mn-cs"/>
              </a:rPr>
              <a:t>）。它不仅提供了一系列的分布式的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常用对象，还提供了许多分布式服务。</a:t>
            </a:r>
            <a:r>
              <a:rPr kumimoji="1" lang="zh-CN" altLang="en-US" dirty="0" smtClean="0"/>
              <a:t>比较的简便应用。</a:t>
            </a:r>
            <a:r>
              <a:rPr lang="zh-CN" altLang="en-US" sz="1200" b="0" i="0" kern="1200" dirty="0" smtClean="0">
                <a:solidFill>
                  <a:schemeClr val="tx1"/>
                </a:solidFill>
                <a:effectLst/>
                <a:latin typeface="+mn-lt"/>
                <a:ea typeface="+mn-ea"/>
                <a:cs typeface="+mn-cs"/>
              </a:rPr>
              <a:t>大家如果有兴趣，可以去看看</a:t>
            </a:r>
            <a:r>
              <a:rPr lang="en-US" altLang="zh-CN" sz="1200" b="0" i="0" kern="1200" dirty="0" err="1" smtClean="0">
                <a:solidFill>
                  <a:schemeClr val="tx1"/>
                </a:solidFill>
                <a:effectLst/>
                <a:latin typeface="+mn-lt"/>
                <a:ea typeface="+mn-ea"/>
                <a:cs typeface="+mn-cs"/>
              </a:rPr>
              <a:t>Redisson</a:t>
            </a:r>
            <a:r>
              <a:rPr lang="zh-CN" altLang="en-US" sz="1200" b="0" i="0" kern="1200" dirty="0" smtClean="0">
                <a:solidFill>
                  <a:schemeClr val="tx1"/>
                </a:solidFill>
                <a:effectLst/>
                <a:latin typeface="+mn-lt"/>
                <a:ea typeface="+mn-ea"/>
                <a:cs typeface="+mn-cs"/>
              </a:rPr>
              <a:t>的官网，看看如何在项目中引入</a:t>
            </a:r>
            <a:r>
              <a:rPr lang="en-US" altLang="zh-CN" sz="1200" b="0" i="0" kern="1200" dirty="0" err="1" smtClean="0">
                <a:solidFill>
                  <a:schemeClr val="tx1"/>
                </a:solidFill>
                <a:effectLst/>
                <a:latin typeface="+mn-lt"/>
                <a:ea typeface="+mn-ea"/>
                <a:cs typeface="+mn-cs"/>
              </a:rPr>
              <a:t>Redisson</a:t>
            </a:r>
            <a:r>
              <a:rPr lang="zh-CN" altLang="en-US" sz="1200" b="0" i="0" kern="1200" dirty="0" smtClean="0">
                <a:solidFill>
                  <a:schemeClr val="tx1"/>
                </a:solidFill>
                <a:effectLst/>
                <a:latin typeface="+mn-lt"/>
                <a:ea typeface="+mn-ea"/>
                <a:cs typeface="+mn-cs"/>
              </a:rPr>
              <a:t>的依赖，然后基于</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实现分布式锁的加锁与释放锁。</a:t>
            </a: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27</a:t>
            </a:fld>
            <a:endParaRPr lang="zh-CN" altLang="en-US"/>
          </a:p>
        </p:txBody>
      </p:sp>
    </p:spTree>
    <p:extLst>
      <p:ext uri="{BB962C8B-B14F-4D97-AF65-F5344CB8AC3E}">
        <p14:creationId xmlns:p14="http://schemas.microsoft.com/office/powerpoint/2010/main" val="408506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如果某个客户端要加锁，该客户端面对的是一个</a:t>
            </a:r>
            <a:r>
              <a:rPr kumimoji="1" lang="en-US" altLang="zh-CN" dirty="0" err="1" smtClean="0"/>
              <a:t>Redis</a:t>
            </a:r>
            <a:r>
              <a:rPr kumimoji="1" lang="zh-CN" altLang="en-US" dirty="0" smtClean="0"/>
              <a:t>集群，她首先根据</a:t>
            </a:r>
            <a:r>
              <a:rPr kumimoji="1" lang="en-US" altLang="zh-CN" dirty="0" smtClean="0"/>
              <a:t>hash</a:t>
            </a:r>
            <a:r>
              <a:rPr kumimoji="1" lang="zh-CN" altLang="en-US" dirty="0" smtClean="0"/>
              <a:t>节点选择一台机器，接着会发送一段</a:t>
            </a:r>
            <a:r>
              <a:rPr kumimoji="1" lang="en-US" altLang="zh-CN" dirty="0" err="1" smtClean="0"/>
              <a:t>lua</a:t>
            </a:r>
            <a:r>
              <a:rPr kumimoji="1" lang="zh-CN" altLang="en-US" dirty="0" smtClean="0"/>
              <a:t>脚本过去，</a:t>
            </a:r>
            <a:endParaRPr kumimoji="1" lang="en-US" altLang="zh-CN" dirty="0" smtClean="0"/>
          </a:p>
          <a:p>
            <a:r>
              <a:rPr kumimoji="1" lang="zh-CN" altLang="en-US" dirty="0" smtClean="0"/>
              <a:t>这个脚本主要包括两个判断，先是判断锁</a:t>
            </a:r>
            <a:r>
              <a:rPr kumimoji="1" lang="en-US" altLang="zh-CN" dirty="0" smtClean="0"/>
              <a:t>key</a:t>
            </a:r>
            <a:r>
              <a:rPr kumimoji="1" lang="zh-CN" altLang="en-US" dirty="0" smtClean="0"/>
              <a:t>是否存在，然后判断客户端的</a:t>
            </a:r>
            <a:r>
              <a:rPr kumimoji="1" lang="en-US" altLang="zh-CN" smtClean="0"/>
              <a:t>ID </a:t>
            </a:r>
            <a:endParaRPr kumimoji="1" lang="en-US" altLang="zh-CN" dirty="0" smtClean="0"/>
          </a:p>
          <a:p>
            <a:r>
              <a:rPr kumimoji="1" lang="zh-CN" altLang="en-US" dirty="0" smtClean="0"/>
              <a:t>如果这个时候，客户端</a:t>
            </a:r>
            <a:r>
              <a:rPr kumimoji="1" lang="en-US" altLang="zh-CN" dirty="0" smtClean="0"/>
              <a:t>2</a:t>
            </a:r>
            <a:r>
              <a:rPr kumimoji="1" lang="zh-CN" altLang="en-US" dirty="0" smtClean="0"/>
              <a:t>来尝试加锁，同样也是执行了一段</a:t>
            </a:r>
            <a:r>
              <a:rPr kumimoji="1" lang="en-US" altLang="zh-CN" dirty="0" err="1" smtClean="0"/>
              <a:t>lua</a:t>
            </a:r>
            <a:r>
              <a:rPr kumimoji="1" lang="zh-CN" altLang="en-US" dirty="0" smtClean="0"/>
              <a:t>脚本，会发现这个锁</a:t>
            </a:r>
            <a:r>
              <a:rPr kumimoji="1" lang="en-US" altLang="zh-CN" dirty="0" smtClean="0"/>
              <a:t>key</a:t>
            </a:r>
            <a:r>
              <a:rPr kumimoji="1" lang="zh-CN" altLang="en-US" dirty="0" smtClean="0"/>
              <a:t>已经存在，以及获取这个锁</a:t>
            </a:r>
            <a:r>
              <a:rPr kumimoji="1" lang="en-US" altLang="zh-CN" dirty="0" smtClean="0"/>
              <a:t>key</a:t>
            </a:r>
            <a:r>
              <a:rPr kumimoji="1" lang="zh-CN" altLang="en-US" dirty="0" smtClean="0"/>
              <a:t>的剩余生成时间，此时的客户端</a:t>
            </a:r>
            <a:r>
              <a:rPr kumimoji="1" lang="en-US" altLang="zh-CN" dirty="0" smtClean="0"/>
              <a:t>2</a:t>
            </a:r>
            <a:r>
              <a:rPr kumimoji="1" lang="zh-CN" altLang="en-US" dirty="0" smtClean="0"/>
              <a:t>会陷入一个</a:t>
            </a:r>
            <a:r>
              <a:rPr kumimoji="1" lang="en-US" altLang="zh-CN" dirty="0" smtClean="0"/>
              <a:t>while</a:t>
            </a:r>
            <a:r>
              <a:rPr kumimoji="1" lang="zh-CN" altLang="en-US" dirty="0" smtClean="0"/>
              <a:t>循环不断的尝试加锁</a:t>
            </a:r>
            <a:endParaRPr kumimoji="1" lang="en-US" altLang="zh-CN" dirty="0" smtClean="0"/>
          </a:p>
          <a:p>
            <a:endParaRPr kumimoji="1" lang="en-US" altLang="zh-CN" dirty="0" smtClean="0"/>
          </a:p>
          <a:p>
            <a:r>
              <a:rPr kumimoji="1" lang="zh-CN" altLang="en-US" dirty="0" smtClean="0"/>
              <a:t>客户端加锁成功后，如果还想拿着这个锁，应该怎么办？客户端一旦加速成功，就会启动一个</a:t>
            </a:r>
            <a:r>
              <a:rPr kumimoji="1" lang="en-US" altLang="zh-CN" dirty="0" smtClean="0"/>
              <a:t>watch</a:t>
            </a:r>
            <a:r>
              <a:rPr kumimoji="1" lang="en-US" altLang="zh-CN" baseline="0" dirty="0" smtClean="0"/>
              <a:t> dog</a:t>
            </a:r>
            <a:r>
              <a:rPr kumimoji="1" lang="zh-CN" altLang="en-US" baseline="0" dirty="0" smtClean="0"/>
              <a:t>看门狗，他是一个后天线程，会每隔</a:t>
            </a:r>
            <a:r>
              <a:rPr kumimoji="1" lang="en-US" altLang="zh-CN" baseline="0" dirty="0" smtClean="0"/>
              <a:t>10</a:t>
            </a:r>
            <a:r>
              <a:rPr kumimoji="1" lang="zh-CN" altLang="en-US" baseline="0" dirty="0" smtClean="0"/>
              <a:t>秒来检查一下，如果客户端还持有</a:t>
            </a:r>
            <a:r>
              <a:rPr kumimoji="1" lang="en-US" altLang="zh-CN" baseline="0" dirty="0" smtClean="0"/>
              <a:t>key</a:t>
            </a:r>
            <a:r>
              <a:rPr kumimoji="1" lang="zh-CN" altLang="en-US" baseline="0" dirty="0" smtClean="0"/>
              <a:t>，那么就会不断延长锁</a:t>
            </a:r>
            <a:r>
              <a:rPr kumimoji="1" lang="en-US" altLang="zh-CN" baseline="0" dirty="0" smtClean="0"/>
              <a:t>key</a:t>
            </a:r>
            <a:r>
              <a:rPr kumimoji="1" lang="zh-CN" altLang="en-US" baseline="0" dirty="0" smtClean="0"/>
              <a:t>的生存时间</a:t>
            </a:r>
            <a:endParaRPr kumimoji="1" lang="en-US" altLang="zh-CN" baseline="0" dirty="0" smtClean="0"/>
          </a:p>
          <a:p>
            <a:endParaRPr kumimoji="1" lang="en-US" altLang="zh-CN" baseline="0" dirty="0" smtClean="0"/>
          </a:p>
          <a:p>
            <a:r>
              <a:rPr kumimoji="1" lang="zh-CN" altLang="en-US" baseline="0" dirty="0" smtClean="0"/>
              <a:t>其实说白了释放锁就是对</a:t>
            </a:r>
            <a:r>
              <a:rPr kumimoji="1" lang="en-US" altLang="zh-CN" baseline="0" dirty="0" err="1" smtClean="0"/>
              <a:t>mylock</a:t>
            </a:r>
            <a:r>
              <a:rPr kumimoji="1" lang="zh-CN" altLang="en-US" baseline="0" dirty="0" smtClean="0"/>
              <a:t>这个数据结构中的加锁次数减去一，如果发现加锁次数是</a:t>
            </a:r>
            <a:r>
              <a:rPr kumimoji="1" lang="en-US" altLang="zh-CN" baseline="0" dirty="0" smtClean="0"/>
              <a:t>0</a:t>
            </a:r>
            <a:r>
              <a:rPr kumimoji="1" lang="zh-CN" altLang="en-US" baseline="0" dirty="0" smtClean="0"/>
              <a:t>了，说明这个客户端已经不再持有锁了，此时客户端</a:t>
            </a:r>
            <a:r>
              <a:rPr kumimoji="1" lang="en-US" altLang="zh-CN" baseline="0" dirty="0" smtClean="0"/>
              <a:t>2</a:t>
            </a:r>
            <a:r>
              <a:rPr kumimoji="1" lang="zh-CN" altLang="en-US" baseline="0" dirty="0" smtClean="0"/>
              <a:t>就可以尝试完成加锁了。</a:t>
            </a:r>
            <a:endParaRPr kumimoji="1" lang="en-US" altLang="zh-CN" baseline="0" dirty="0" smtClean="0"/>
          </a:p>
          <a:p>
            <a:endParaRPr kumimoji="1" lang="en-US" altLang="zh-CN" baseline="0" dirty="0" smtClean="0"/>
          </a:p>
          <a:p>
            <a:r>
              <a:rPr kumimoji="1" lang="zh-CN" altLang="en-US" baseline="0" dirty="0" smtClean="0"/>
              <a:t>上述机制的最大缺点就是如果针对某个</a:t>
            </a:r>
            <a:r>
              <a:rPr kumimoji="1" lang="en-US" altLang="zh-CN" baseline="0" dirty="0" err="1" smtClean="0"/>
              <a:t>redis</a:t>
            </a:r>
            <a:r>
              <a:rPr kumimoji="1" lang="en-US" altLang="zh-CN" baseline="0" dirty="0" smtClean="0"/>
              <a:t> master</a:t>
            </a:r>
            <a:r>
              <a:rPr kumimoji="1" lang="zh-CN" altLang="en-US" baseline="0" dirty="0" smtClean="0"/>
              <a:t>写入了</a:t>
            </a:r>
            <a:r>
              <a:rPr kumimoji="1" lang="en-US" altLang="zh-CN" baseline="0" dirty="0" err="1" smtClean="0"/>
              <a:t>myLOck</a:t>
            </a:r>
            <a:r>
              <a:rPr kumimoji="1" lang="zh-CN" altLang="en-US" baseline="0" dirty="0" smtClean="0"/>
              <a:t>这种锁</a:t>
            </a:r>
            <a:r>
              <a:rPr kumimoji="1" lang="en-US" altLang="zh-CN" baseline="0" dirty="0" smtClean="0"/>
              <a:t>key</a:t>
            </a:r>
            <a:r>
              <a:rPr kumimoji="1" lang="zh-CN" altLang="en-US" baseline="0" dirty="0" smtClean="0"/>
              <a:t>的</a:t>
            </a:r>
            <a:r>
              <a:rPr kumimoji="1" lang="en-US" altLang="zh-CN" baseline="0" dirty="0" smtClean="0"/>
              <a:t>value</a:t>
            </a:r>
            <a:r>
              <a:rPr kumimoji="1" lang="zh-CN" altLang="en-US" baseline="0" dirty="0" smtClean="0"/>
              <a:t>，此时会异步复制对应的从服务器，但是这个过程</a:t>
            </a:r>
            <a:r>
              <a:rPr kumimoji="1" lang="en-US" altLang="zh-CN" baseline="0" dirty="0" err="1" smtClean="0"/>
              <a:t>redis</a:t>
            </a:r>
            <a:r>
              <a:rPr kumimoji="1" lang="en-US" altLang="zh-CN" baseline="0" dirty="0" smtClean="0"/>
              <a:t> master</a:t>
            </a:r>
            <a:r>
              <a:rPr kumimoji="1" lang="zh-CN" altLang="en-US" baseline="0" dirty="0" smtClean="0"/>
              <a:t>如果发生宕机，主备切换</a:t>
            </a:r>
            <a:r>
              <a:rPr kumimoji="1" lang="en-US" altLang="zh-CN" baseline="0" dirty="0" err="1" smtClean="0"/>
              <a:t>redis</a:t>
            </a:r>
            <a:r>
              <a:rPr kumimoji="1" lang="en-US" altLang="zh-CN" baseline="0" dirty="0" smtClean="0"/>
              <a:t> slave</a:t>
            </a:r>
            <a:r>
              <a:rPr kumimoji="1" lang="zh-CN" altLang="en-US" baseline="0" dirty="0" smtClean="0"/>
              <a:t>变成了</a:t>
            </a:r>
            <a:r>
              <a:rPr kumimoji="1" lang="en-US" altLang="zh-CN" baseline="0" dirty="0" err="1" smtClean="0"/>
              <a:t>redis</a:t>
            </a:r>
            <a:r>
              <a:rPr kumimoji="1" lang="en-US" altLang="zh-CN" baseline="0" dirty="0" smtClean="0"/>
              <a:t> master</a:t>
            </a:r>
            <a:r>
              <a:rPr kumimoji="1" lang="zh-CN" altLang="en-US" baseline="0" dirty="0" smtClean="0"/>
              <a:t>，接着就会导致客户端</a:t>
            </a:r>
            <a:r>
              <a:rPr kumimoji="1" lang="en-US" altLang="zh-CN" baseline="0" dirty="0" smtClean="0"/>
              <a:t>2</a:t>
            </a:r>
            <a:r>
              <a:rPr kumimoji="1" lang="zh-CN" altLang="en-US" baseline="0" dirty="0" smtClean="0"/>
              <a:t>在加锁的时候，在新的</a:t>
            </a:r>
            <a:r>
              <a:rPr kumimoji="1" lang="en-US" altLang="zh-CN" baseline="0" dirty="0" err="1" smtClean="0"/>
              <a:t>redis</a:t>
            </a:r>
            <a:r>
              <a:rPr kumimoji="1" lang="en-US" altLang="zh-CN" baseline="0" dirty="0" smtClean="0"/>
              <a:t> master</a:t>
            </a:r>
            <a:r>
              <a:rPr kumimoji="1" lang="zh-CN" altLang="en-US" baseline="0" dirty="0" smtClean="0"/>
              <a:t>上完成了加锁，而客户端</a:t>
            </a:r>
            <a:r>
              <a:rPr kumimoji="1" lang="en-US" altLang="zh-CN" baseline="0" dirty="0" smtClean="0"/>
              <a:t>1</a:t>
            </a:r>
            <a:r>
              <a:rPr kumimoji="1" lang="zh-CN" altLang="en-US" baseline="0" dirty="0" smtClean="0"/>
              <a:t>也以为自己完成了加锁，此时就会导致多个客户端对一个分布式锁完成了加锁。这时会导致各种脏数据的产生</a:t>
            </a: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28</a:t>
            </a:fld>
            <a:endParaRPr lang="zh-CN" altLang="en-US"/>
          </a:p>
        </p:txBody>
      </p:sp>
    </p:spTree>
    <p:extLst>
      <p:ext uri="{BB962C8B-B14F-4D97-AF65-F5344CB8AC3E}">
        <p14:creationId xmlns:p14="http://schemas.microsoft.com/office/powerpoint/2010/main" val="64086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p:spPr>
        <p:txBody>
          <a:bodyPr/>
          <a:lstStyle/>
          <a:p>
            <a:pPr eaLnBrk="1" hangingPunct="1"/>
            <a:r>
              <a:rPr kumimoji="1" lang="en-US" altLang="zh-CN" dirty="0"/>
              <a:t>1.</a:t>
            </a:r>
            <a:r>
              <a:rPr kumimoji="1" lang="zh-CN" altLang="en-US" dirty="0"/>
              <a:t>读写速度快是因为它是属于内存型数据库，不像其他关系型数据库存储在硬盘中，所以</a:t>
            </a:r>
            <a:r>
              <a:rPr kumimoji="1" lang="en-US" altLang="zh-CN" dirty="0" err="1"/>
              <a:t>Redis</a:t>
            </a:r>
            <a:r>
              <a:rPr kumimoji="1" lang="zh-CN" altLang="en-US" dirty="0"/>
              <a:t>的读写速度快</a:t>
            </a:r>
            <a:endParaRPr kumimoji="1" lang="en-US" altLang="zh-CN" dirty="0"/>
          </a:p>
          <a:p>
            <a:pPr eaLnBrk="1" hangingPunct="1"/>
            <a:r>
              <a:rPr lang="en-US" altLang="zh-CN" dirty="0"/>
              <a:t>2.</a:t>
            </a:r>
            <a:r>
              <a:rPr lang="zh-CN" altLang="en-US" dirty="0"/>
              <a:t>在数据库事务的情景下，原子性指的是：一个事务（</a:t>
            </a:r>
            <a:r>
              <a:rPr lang="en-US" altLang="zh-CN" dirty="0"/>
              <a:t>transaction</a:t>
            </a:r>
            <a:r>
              <a:rPr lang="zh-CN" altLang="en-US" dirty="0"/>
              <a:t>）中的所有操作，要么全部完成，要么全部不完成，不会结束在中间某个环节。对于</a:t>
            </a:r>
            <a:r>
              <a:rPr lang="en-US" altLang="zh-CN" dirty="0" err="1"/>
              <a:t>Redis</a:t>
            </a:r>
            <a:r>
              <a:rPr lang="zh-CN" altLang="en-US" dirty="0"/>
              <a:t>而言，命令的原子性指的是：一个操作的不可以再分，操作要么执行，要么不执行。至于</a:t>
            </a:r>
            <a:r>
              <a:rPr lang="en-US" altLang="zh-CN" dirty="0" err="1"/>
              <a:t>Redis</a:t>
            </a:r>
            <a:r>
              <a:rPr lang="zh-CN" altLang="en-US" dirty="0"/>
              <a:t>的操作之所以是原子性的，</a:t>
            </a:r>
            <a:r>
              <a:rPr lang="zh-CN" altLang="en-US" b="1" u="sng" dirty="0"/>
              <a:t>是因为</a:t>
            </a:r>
            <a:r>
              <a:rPr lang="en-US" altLang="zh-CN" b="1" u="sng" dirty="0" err="1"/>
              <a:t>Redis</a:t>
            </a:r>
            <a:r>
              <a:rPr lang="zh-CN" altLang="en-US" b="1" u="sng" dirty="0"/>
              <a:t>是单线程的。</a:t>
            </a:r>
            <a:endParaRPr lang="en-US" altLang="zh-CN" dirty="0"/>
          </a:p>
          <a:p>
            <a:pPr eaLnBrk="1" hangingPunct="1"/>
            <a:r>
              <a:rPr lang="en-US" altLang="zh-CN" dirty="0"/>
              <a:t>3.redis</a:t>
            </a:r>
            <a:r>
              <a:rPr lang="zh-CN" altLang="en-US" dirty="0"/>
              <a:t>支持五种数据结构，分别有字符串、列表、集合、散列、有序集合</a:t>
            </a:r>
            <a:endParaRPr lang="en-US" altLang="zh-CN" dirty="0"/>
          </a:p>
          <a:p>
            <a:pPr eaLnBrk="1" hangingPunct="1"/>
            <a:r>
              <a:rPr lang="en-US" altLang="zh-CN" dirty="0"/>
              <a:t>4.redis</a:t>
            </a:r>
            <a:r>
              <a:rPr lang="zh-CN" altLang="en-US" dirty="0"/>
              <a:t>相比</a:t>
            </a:r>
            <a:r>
              <a:rPr lang="en-US" altLang="zh-CN" dirty="0" err="1"/>
              <a:t>memcached</a:t>
            </a:r>
            <a:r>
              <a:rPr lang="zh-CN" altLang="en-US" dirty="0"/>
              <a:t>最大的特点就是</a:t>
            </a:r>
            <a:r>
              <a:rPr lang="en-US" altLang="zh-CN" dirty="0" err="1"/>
              <a:t>redis</a:t>
            </a:r>
            <a:r>
              <a:rPr lang="zh-CN" altLang="en-US" dirty="0"/>
              <a:t>支持持久化到硬盘中，这样保证了即使</a:t>
            </a:r>
            <a:r>
              <a:rPr lang="en-US" altLang="zh-CN" dirty="0" err="1"/>
              <a:t>redis</a:t>
            </a:r>
            <a:r>
              <a:rPr lang="zh-CN" altLang="en-US" dirty="0"/>
              <a:t>重启也不会丢失数据，因为</a:t>
            </a:r>
            <a:r>
              <a:rPr lang="en-US" altLang="zh-CN" dirty="0" err="1"/>
              <a:t>redis</a:t>
            </a:r>
            <a:r>
              <a:rPr lang="zh-CN" altLang="en-US" dirty="0"/>
              <a:t>重启后，会将存储在硬盘上的数据恢复到内存中。但是如果</a:t>
            </a:r>
            <a:r>
              <a:rPr lang="en-US" altLang="zh-CN" dirty="0" err="1"/>
              <a:t>redis</a:t>
            </a:r>
            <a:r>
              <a:rPr lang="zh-CN" altLang="en-US" dirty="0"/>
              <a:t>服务器的硬盘损坏了，同时如果存储的数据量大时，这个时候可以利用</a:t>
            </a:r>
            <a:r>
              <a:rPr lang="en-US" altLang="zh-CN" dirty="0" err="1"/>
              <a:t>redis</a:t>
            </a:r>
            <a:r>
              <a:rPr lang="zh-CN" altLang="en-US" dirty="0"/>
              <a:t>的主从复制的特性来解决这些问题。</a:t>
            </a:r>
            <a:endParaRPr lang="en-US" altLang="zh-CN" dirty="0"/>
          </a:p>
          <a:p>
            <a:pPr eaLnBrk="1" hangingPunct="1"/>
            <a:r>
              <a:rPr lang="en-US" altLang="zh-CN" dirty="0"/>
              <a:t>5</a:t>
            </a:r>
            <a:r>
              <a:rPr lang="zh-CN" altLang="en-US" dirty="0"/>
              <a:t>。</a:t>
            </a:r>
            <a:r>
              <a:rPr lang="en-US" altLang="zh-CN" dirty="0" err="1"/>
              <a:t>redis</a:t>
            </a:r>
            <a:r>
              <a:rPr lang="zh-CN" altLang="en-US" dirty="0"/>
              <a:t>是支持过期时间的，在我们的使用过程中，有些数据可能在某个时间点后就不再有用，那么</a:t>
            </a:r>
            <a:r>
              <a:rPr lang="en-US" altLang="zh-CN" dirty="0" err="1"/>
              <a:t>redis</a:t>
            </a:r>
            <a:r>
              <a:rPr lang="zh-CN" altLang="en-US" dirty="0"/>
              <a:t>的这一特性可以使得数据在特定时间自动删除从而降低内存的占用。</a:t>
            </a:r>
            <a:endParaRPr lang="en-US" altLang="zh-CN" dirty="0"/>
          </a:p>
          <a:p>
            <a:pPr eaLnBrk="1" hangingPunct="1"/>
            <a:r>
              <a:rPr lang="zh-CN" altLang="en-US" dirty="0"/>
              <a:t>在多个客户端同时处理相同的数据的时候，有时候不谨慎的操作会导致数据出错，所以可以通过</a:t>
            </a:r>
            <a:r>
              <a:rPr lang="en-US" altLang="zh-CN" dirty="0" err="1"/>
              <a:t>redis</a:t>
            </a:r>
            <a:r>
              <a:rPr lang="zh-CN" altLang="en-US" dirty="0"/>
              <a:t>事务来防止数据出错，以及在某些情况下也可以用来提高性能。</a:t>
            </a:r>
          </a:p>
        </p:txBody>
      </p:sp>
      <p:sp>
        <p:nvSpPr>
          <p:cNvPr id="4" name="幻灯片编号占位符 3"/>
          <p:cNvSpPr>
            <a:spLocks noGrp="1"/>
          </p:cNvSpPr>
          <p:nvPr>
            <p:ph type="sldNum" sz="quarter" idx="5"/>
          </p:nvPr>
        </p:nvSpPr>
        <p:spPr/>
        <p:txBody>
          <a:bodyPr/>
          <a:lstStyle/>
          <a:p>
            <a:pPr>
              <a:defRPr/>
            </a:pPr>
            <a:fld id="{F163CADA-7310-7E41-B05A-C38D93E5F9CB}" type="slidenum">
              <a:rPr lang="zh-CN" altLang="en-US" smtClean="0"/>
              <a:pPr>
                <a:defRPr/>
              </a:pPr>
              <a:t>6</a:t>
            </a:fld>
            <a:endParaRPr lang="zh-CN" altLang="en-US"/>
          </a:p>
        </p:txBody>
      </p:sp>
    </p:spTree>
    <p:extLst>
      <p:ext uri="{BB962C8B-B14F-4D97-AF65-F5344CB8AC3E}">
        <p14:creationId xmlns:p14="http://schemas.microsoft.com/office/powerpoint/2010/main" val="327151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25602" name="备注占位符 2"/>
          <p:cNvSpPr>
            <a:spLocks noGrp="1"/>
          </p:cNvSpPr>
          <p:nvPr>
            <p:ph type="body" idx="1"/>
          </p:nvPr>
        </p:nvSpPr>
        <p:spPr>
          <a:noFill/>
        </p:spPr>
        <p:txBody>
          <a:bodyPr/>
          <a:lstStyle/>
          <a:p>
            <a:pPr eaLnBrk="1" hangingPunct="1"/>
            <a:r>
              <a:rPr kumimoji="1" lang="zh-CN" altLang="en-US"/>
              <a:t>简单说说</a:t>
            </a:r>
            <a:r>
              <a:rPr kumimoji="1" lang="en-US" altLang="zh-CN"/>
              <a:t>redis</a:t>
            </a:r>
            <a:r>
              <a:rPr kumimoji="1" lang="zh-CN" altLang="en-US"/>
              <a:t>的数据结构</a:t>
            </a:r>
            <a:endParaRPr kumimoji="1" lang="en-US" altLang="zh-CN"/>
          </a:p>
          <a:p>
            <a:pPr eaLnBrk="1" hangingPunct="1"/>
            <a:r>
              <a:rPr kumimoji="1" lang="en-US" altLang="zh-CN"/>
              <a:t>redis</a:t>
            </a:r>
            <a:r>
              <a:rPr kumimoji="1" lang="zh-CN" altLang="en-US"/>
              <a:t>还支持进行集合的并集、交集以及补集</a:t>
            </a:r>
            <a:endParaRPr kumimoji="1" lang="en-US" altLang="zh-CN"/>
          </a:p>
          <a:p>
            <a:pPr eaLnBrk="1" hangingPunct="1"/>
            <a:r>
              <a:rPr kumimoji="1" lang="en-US" altLang="zh-CN"/>
              <a:t>Redis</a:t>
            </a:r>
            <a:r>
              <a:rPr kumimoji="1" lang="zh-CN" altLang="en-US"/>
              <a:t>中的有序集合和散列的区别在于有序集合的分值只能是浮点数，再就是有序集合是</a:t>
            </a:r>
            <a:r>
              <a:rPr kumimoji="1" lang="en-US" altLang="zh-CN"/>
              <a:t>redis</a:t>
            </a:r>
            <a:r>
              <a:rPr kumimoji="1" lang="zh-CN" altLang="en-US"/>
              <a:t>里面唯一一个既可以根据成员访问元素也可以根据分值以及分值的排列顺序来访问元素的结构。</a:t>
            </a:r>
            <a:endParaRPr kumimoji="1" lang="en-US" altLang="zh-CN"/>
          </a:p>
        </p:txBody>
      </p:sp>
      <p:sp>
        <p:nvSpPr>
          <p:cNvPr id="4" name="幻灯片编号占位符 3"/>
          <p:cNvSpPr>
            <a:spLocks noGrp="1"/>
          </p:cNvSpPr>
          <p:nvPr>
            <p:ph type="sldNum" sz="quarter" idx="5"/>
          </p:nvPr>
        </p:nvSpPr>
        <p:spPr/>
        <p:txBody>
          <a:bodyPr/>
          <a:lstStyle/>
          <a:p>
            <a:pPr>
              <a:defRPr/>
            </a:pPr>
            <a:fld id="{A044203D-F9C7-BE47-A2AD-DF6EA5AC38FB}" type="slidenum">
              <a:rPr lang="zh-CN" altLang="en-US" smtClean="0"/>
              <a:pPr>
                <a:defRPr/>
              </a:pPr>
              <a:t>7</a:t>
            </a:fld>
            <a:endParaRPr lang="zh-CN" altLang="en-US"/>
          </a:p>
        </p:txBody>
      </p:sp>
    </p:spTree>
    <p:extLst>
      <p:ext uri="{BB962C8B-B14F-4D97-AF65-F5344CB8AC3E}">
        <p14:creationId xmlns:p14="http://schemas.microsoft.com/office/powerpoint/2010/main" val="382831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p:spPr>
        <p:txBody>
          <a:bodyPr/>
          <a:lstStyle/>
          <a:p>
            <a:pPr eaLnBrk="1" hangingPunct="1"/>
            <a:endParaRPr kumimoji="1" lang="zh-CN" altLang="en-US"/>
          </a:p>
        </p:txBody>
      </p:sp>
      <p:sp>
        <p:nvSpPr>
          <p:cNvPr id="4" name="幻灯片编号占位符 3"/>
          <p:cNvSpPr>
            <a:spLocks noGrp="1"/>
          </p:cNvSpPr>
          <p:nvPr>
            <p:ph type="sldNum" sz="quarter" idx="5"/>
          </p:nvPr>
        </p:nvSpPr>
        <p:spPr/>
        <p:txBody>
          <a:bodyPr/>
          <a:lstStyle/>
          <a:p>
            <a:pPr>
              <a:defRPr/>
            </a:pPr>
            <a:fld id="{06330A64-62E7-7041-88FF-666AC16DDC2D}" type="slidenum">
              <a:rPr lang="zh-CN" altLang="en-US" smtClean="0"/>
              <a:pPr>
                <a:defRPr/>
              </a:pPr>
              <a:t>8</a:t>
            </a:fld>
            <a:endParaRPr lang="zh-CN" altLang="en-US"/>
          </a:p>
        </p:txBody>
      </p:sp>
    </p:spTree>
    <p:extLst>
      <p:ext uri="{BB962C8B-B14F-4D97-AF65-F5344CB8AC3E}">
        <p14:creationId xmlns:p14="http://schemas.microsoft.com/office/powerpoint/2010/main" val="398661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p:spPr>
      </p:sp>
      <p:sp>
        <p:nvSpPr>
          <p:cNvPr id="27650" name="备注占位符 2"/>
          <p:cNvSpPr>
            <a:spLocks noGrp="1"/>
          </p:cNvSpPr>
          <p:nvPr>
            <p:ph type="body" idx="1"/>
          </p:nvPr>
        </p:nvSpPr>
        <p:spPr>
          <a:noFill/>
        </p:spPr>
        <p:txBody>
          <a:bodyPr/>
          <a:lstStyle/>
          <a:p>
            <a:pPr eaLnBrk="1" hangingPunct="1"/>
            <a:r>
              <a:rPr kumimoji="1" lang="en-US" altLang="zh-CN" dirty="0" smtClean="0"/>
              <a:t>Save</a:t>
            </a:r>
            <a:r>
              <a:rPr kumimoji="1" lang="zh-CN" altLang="en-US" dirty="0" smtClean="0"/>
              <a:t> </a:t>
            </a:r>
            <a:r>
              <a:rPr kumimoji="1" lang="en-US" altLang="zh-CN" dirty="0" smtClean="0"/>
              <a:t>60</a:t>
            </a:r>
            <a:r>
              <a:rPr kumimoji="1" lang="zh-CN" altLang="en-US" dirty="0" smtClean="0"/>
              <a:t> </a:t>
            </a:r>
            <a:r>
              <a:rPr kumimoji="1" lang="en-US" altLang="zh-CN" dirty="0" smtClean="0"/>
              <a:t>1000</a:t>
            </a:r>
            <a:r>
              <a:rPr kumimoji="1" lang="zh-CN" altLang="en-US" dirty="0" smtClean="0"/>
              <a:t> 多久执行一次自动快照操作，代表着从</a:t>
            </a:r>
            <a:r>
              <a:rPr kumimoji="1" lang="en-US" altLang="zh-CN" dirty="0" err="1" smtClean="0"/>
              <a:t>Redis</a:t>
            </a:r>
            <a:r>
              <a:rPr kumimoji="1" lang="zh-CN" altLang="en-US" dirty="0" smtClean="0"/>
              <a:t>最近一次创建快照之后算起，当</a:t>
            </a:r>
            <a:r>
              <a:rPr kumimoji="1" lang="en-US" altLang="zh-CN" dirty="0" smtClean="0"/>
              <a:t>60</a:t>
            </a:r>
            <a:r>
              <a:rPr kumimoji="1" lang="zh-CN" altLang="en-US" dirty="0" smtClean="0"/>
              <a:t>秒内有</a:t>
            </a:r>
            <a:r>
              <a:rPr kumimoji="1" lang="en-US" altLang="zh-CN" dirty="0" smtClean="0"/>
              <a:t>1000</a:t>
            </a:r>
            <a:r>
              <a:rPr kumimoji="1" lang="zh-CN" altLang="en-US" dirty="0" smtClean="0"/>
              <a:t>次写入这个条件被满足的时候，</a:t>
            </a:r>
            <a:r>
              <a:rPr kumimoji="1" lang="en-US" altLang="zh-CN" dirty="0" err="1" smtClean="0"/>
              <a:t>redis</a:t>
            </a:r>
            <a:r>
              <a:rPr kumimoji="1" lang="zh-CN" altLang="en-US" dirty="0" smtClean="0"/>
              <a:t>就执行</a:t>
            </a:r>
            <a:r>
              <a:rPr kumimoji="1" lang="en-US" altLang="zh-CN" dirty="0" err="1" smtClean="0"/>
              <a:t>bgsave</a:t>
            </a:r>
            <a:r>
              <a:rPr kumimoji="1" lang="zh-CN" altLang="en-US" dirty="0" smtClean="0"/>
              <a:t>命令</a:t>
            </a:r>
            <a:endParaRPr kumimoji="1" lang="en-US" altLang="zh-CN" dirty="0" smtClean="0"/>
          </a:p>
          <a:p>
            <a:pPr eaLnBrk="1" hangingPunct="1"/>
            <a:r>
              <a:rPr kumimoji="1" lang="zh-CN" altLang="en-US" dirty="0" smtClean="0"/>
              <a:t>在执行快照失败后是否仍然执行写命令</a:t>
            </a:r>
            <a:endParaRPr kumimoji="1" lang="en-US" altLang="zh-CN" dirty="0" smtClean="0"/>
          </a:p>
          <a:p>
            <a:pPr eaLnBrk="1" hangingPunct="1"/>
            <a:endParaRPr kumimoji="1" lang="en-US" altLang="zh-CN" dirty="0"/>
          </a:p>
          <a:p>
            <a:pPr eaLnBrk="1" hangingPunct="1"/>
            <a:endParaRPr kumimoji="1" lang="en-US" altLang="zh-CN" dirty="0"/>
          </a:p>
          <a:p>
            <a:pPr eaLnBrk="1" hangingPunct="1"/>
            <a:r>
              <a:rPr kumimoji="1" lang="zh-CN" altLang="en-US" dirty="0" smtClean="0"/>
              <a:t>多久才将写入的内容同步到硬盘上</a:t>
            </a:r>
            <a:endParaRPr kumimoji="1" lang="en-US" altLang="zh-CN" dirty="0" smtClean="0"/>
          </a:p>
          <a:p>
            <a:pPr eaLnBrk="1" hangingPunct="1"/>
            <a:r>
              <a:rPr kumimoji="1" lang="zh-CN" altLang="en-US" dirty="0" smtClean="0"/>
              <a:t>在对</a:t>
            </a:r>
            <a:r>
              <a:rPr kumimoji="1" lang="en-US" altLang="zh-CN" dirty="0" smtClean="0"/>
              <a:t>AOF</a:t>
            </a:r>
            <a:r>
              <a:rPr kumimoji="1" lang="zh-CN" altLang="en-US" dirty="0" smtClean="0"/>
              <a:t>文件进行重写操作的时候能否进行同步</a:t>
            </a:r>
            <a:endParaRPr kumimoji="1" lang="en-US" altLang="zh-CN" dirty="0" smtClean="0"/>
          </a:p>
          <a:p>
            <a:pPr eaLnBrk="1" hangingPunct="1"/>
            <a:r>
              <a:rPr kumimoji="1" lang="zh-CN" altLang="en-US" dirty="0" smtClean="0"/>
              <a:t>当</a:t>
            </a:r>
            <a:r>
              <a:rPr kumimoji="1" lang="en-US" altLang="zh-CN" dirty="0" smtClean="0"/>
              <a:t>AOF</a:t>
            </a:r>
            <a:r>
              <a:rPr kumimoji="1" lang="zh-CN" altLang="en-US" dirty="0" smtClean="0"/>
              <a:t>文件大于</a:t>
            </a:r>
            <a:r>
              <a:rPr kumimoji="1" lang="en-US" altLang="zh-CN" dirty="0" smtClean="0"/>
              <a:t>64mb</a:t>
            </a:r>
            <a:r>
              <a:rPr kumimoji="1" lang="zh-CN" altLang="en-US" dirty="0" smtClean="0"/>
              <a:t>时候，并且</a:t>
            </a:r>
            <a:r>
              <a:rPr kumimoji="1" lang="en-US" altLang="zh-CN" dirty="0" smtClean="0"/>
              <a:t>AOF</a:t>
            </a:r>
            <a:r>
              <a:rPr kumimoji="1" lang="zh-CN" altLang="en-US" dirty="0" smtClean="0"/>
              <a:t>文件的体积比上一次的体积大了至少一倍的时候，</a:t>
            </a:r>
            <a:r>
              <a:rPr kumimoji="1" lang="en-US" altLang="zh-CN" dirty="0" smtClean="0"/>
              <a:t>AOF</a:t>
            </a:r>
            <a:r>
              <a:rPr kumimoji="1" lang="zh-CN" altLang="en-US" dirty="0" smtClean="0"/>
              <a:t>进行重写操作</a:t>
            </a:r>
            <a:endParaRPr kumimoji="1" lang="en-US" altLang="zh-CN" dirty="0" smtClean="0"/>
          </a:p>
          <a:p>
            <a:pPr eaLnBrk="1" hangingPunct="1"/>
            <a:endParaRPr kumimoji="1" lang="en-US" altLang="zh-CN" dirty="0" smtClean="0"/>
          </a:p>
        </p:txBody>
      </p:sp>
      <p:sp>
        <p:nvSpPr>
          <p:cNvPr id="4" name="幻灯片编号占位符 3"/>
          <p:cNvSpPr>
            <a:spLocks noGrp="1"/>
          </p:cNvSpPr>
          <p:nvPr>
            <p:ph type="sldNum" sz="quarter" idx="5"/>
          </p:nvPr>
        </p:nvSpPr>
        <p:spPr/>
        <p:txBody>
          <a:bodyPr/>
          <a:lstStyle/>
          <a:p>
            <a:pPr>
              <a:defRPr/>
            </a:pPr>
            <a:fld id="{9F992248-8DF9-0A4B-8DDF-95B51FD90E01}" type="slidenum">
              <a:rPr lang="zh-CN" altLang="en-US" smtClean="0"/>
              <a:pPr>
                <a:defRPr/>
              </a:pPr>
              <a:t>9</a:t>
            </a:fld>
            <a:endParaRPr lang="zh-CN" altLang="en-US"/>
          </a:p>
        </p:txBody>
      </p:sp>
    </p:spTree>
    <p:extLst>
      <p:ext uri="{BB962C8B-B14F-4D97-AF65-F5344CB8AC3E}">
        <p14:creationId xmlns:p14="http://schemas.microsoft.com/office/powerpoint/2010/main" val="218090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RDB</a:t>
            </a:r>
            <a:r>
              <a:rPr kumimoji="1" lang="zh-CN" altLang="en-US" dirty="0" smtClean="0"/>
              <a:t>持久化就是通过创建快照来获得存储在内存中的数据在某个时间点的副本，可以将该副本保存，也可以把快照复制到其他服务器从而创建相同数据的服务器副本，也可以保留到原地以便重启服务器使用</a:t>
            </a:r>
            <a:endParaRPr kumimoji="1" lang="en-US" altLang="zh-CN" dirty="0" smtClean="0"/>
          </a:p>
          <a:p>
            <a:endParaRPr kumimoji="1" lang="en-US" altLang="zh-CN" dirty="0" smtClean="0"/>
          </a:p>
          <a:p>
            <a:r>
              <a:rPr kumimoji="1" lang="en-US" altLang="zh-CN" dirty="0" smtClean="0"/>
              <a:t>Save</a:t>
            </a:r>
            <a:r>
              <a:rPr kumimoji="1" lang="zh-CN" altLang="en-US" dirty="0" smtClean="0"/>
              <a:t>命令会阻塞</a:t>
            </a:r>
            <a:r>
              <a:rPr kumimoji="1" lang="en-US" altLang="zh-CN" dirty="0" err="1" smtClean="0"/>
              <a:t>redis</a:t>
            </a:r>
            <a:r>
              <a:rPr kumimoji="1" lang="zh-CN" altLang="en-US" dirty="0" smtClean="0"/>
              <a:t>服务器的进程，直到</a:t>
            </a:r>
            <a:r>
              <a:rPr kumimoji="1" lang="en-US" altLang="zh-CN" dirty="0" err="1" smtClean="0"/>
              <a:t>rdb</a:t>
            </a:r>
            <a:r>
              <a:rPr kumimoji="1" lang="zh-CN" altLang="en-US" dirty="0" smtClean="0"/>
              <a:t>文件创建完毕为止，在</a:t>
            </a:r>
            <a:r>
              <a:rPr kumimoji="1" lang="en-US" altLang="zh-CN" dirty="0" err="1" smtClean="0"/>
              <a:t>redis</a:t>
            </a:r>
            <a:r>
              <a:rPr kumimoji="1" lang="zh-CN" altLang="en-US" dirty="0" smtClean="0"/>
              <a:t>服务器阻塞期间，服务器不能处理任何命令请求，所以</a:t>
            </a:r>
            <a:r>
              <a:rPr kumimoji="1" lang="en-US" altLang="zh-CN" dirty="0" smtClean="0"/>
              <a:t>save</a:t>
            </a:r>
            <a:r>
              <a:rPr kumimoji="1" lang="zh-CN" altLang="en-US" dirty="0" smtClean="0"/>
              <a:t>命令基本弃用</a:t>
            </a:r>
            <a:endParaRPr kumimoji="1" lang="en-US" altLang="zh-CN" dirty="0" smtClean="0"/>
          </a:p>
          <a:p>
            <a:r>
              <a:rPr kumimoji="1" lang="zh-CN" altLang="en-US" dirty="0" smtClean="0"/>
              <a:t>对于支持</a:t>
            </a:r>
            <a:r>
              <a:rPr kumimoji="1" lang="en-US" altLang="zh-CN" dirty="0" err="1" smtClean="0"/>
              <a:t>bgsave</a:t>
            </a:r>
            <a:r>
              <a:rPr kumimoji="1" lang="zh-CN" altLang="en-US" dirty="0" smtClean="0"/>
              <a:t>命令的平台来说，</a:t>
            </a:r>
            <a:r>
              <a:rPr kumimoji="1" lang="en-US" altLang="zh-CN" dirty="0" err="1" smtClean="0"/>
              <a:t>redis</a:t>
            </a:r>
            <a:r>
              <a:rPr kumimoji="1" lang="zh-CN" altLang="en-US" dirty="0" smtClean="0"/>
              <a:t>会调用</a:t>
            </a:r>
            <a:r>
              <a:rPr kumimoji="1" lang="en-US" altLang="zh-CN" dirty="0" smtClean="0"/>
              <a:t>fork</a:t>
            </a:r>
            <a:r>
              <a:rPr kumimoji="1" lang="zh-CN" altLang="en-US" dirty="0" smtClean="0"/>
              <a:t>来创建一个子进程，然后子进程负责将快照写入硬盘中，而父进程则继续处理命令请求。在执行过程中，只有</a:t>
            </a:r>
            <a:r>
              <a:rPr kumimoji="1" lang="en-US" altLang="zh-CN" dirty="0" smtClean="0"/>
              <a:t>fork</a:t>
            </a:r>
            <a:r>
              <a:rPr kumimoji="1" lang="zh-CN" altLang="en-US" dirty="0" smtClean="0"/>
              <a:t>子进程会阻塞服务器，所以在自动触发持久化的时候，</a:t>
            </a:r>
            <a:r>
              <a:rPr kumimoji="1" lang="en-US" altLang="zh-CN" dirty="0" err="1" smtClean="0"/>
              <a:t>Redis</a:t>
            </a:r>
            <a:r>
              <a:rPr kumimoji="1" lang="zh-CN" altLang="en-US" dirty="0" smtClean="0"/>
              <a:t>也会选择</a:t>
            </a:r>
            <a:r>
              <a:rPr kumimoji="1" lang="en-US" altLang="zh-CN" dirty="0" err="1" smtClean="0"/>
              <a:t>bgsave</a:t>
            </a:r>
            <a:r>
              <a:rPr kumimoji="1" lang="zh-CN" altLang="en-US" dirty="0" smtClean="0"/>
              <a:t>而不是</a:t>
            </a:r>
            <a:r>
              <a:rPr kumimoji="1" lang="en-US" altLang="zh-CN" dirty="0" smtClean="0"/>
              <a:t>save</a:t>
            </a:r>
            <a:r>
              <a:rPr kumimoji="1" lang="zh-CN" altLang="en-US" dirty="0" smtClean="0"/>
              <a:t>来持久化</a:t>
            </a:r>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10</a:t>
            </a:fld>
            <a:endParaRPr lang="zh-CN" altLang="en-US"/>
          </a:p>
        </p:txBody>
      </p:sp>
    </p:spTree>
    <p:extLst>
      <p:ext uri="{BB962C8B-B14F-4D97-AF65-F5344CB8AC3E}">
        <p14:creationId xmlns:p14="http://schemas.microsoft.com/office/powerpoint/2010/main" val="235716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父进程首先判断：当前是否在执行</a:t>
            </a:r>
            <a:r>
              <a:rPr lang="en-US" altLang="zh-CN" sz="1200" b="0" i="0" kern="1200" dirty="0" smtClean="0">
                <a:solidFill>
                  <a:schemeClr val="tx1"/>
                </a:solidFill>
                <a:effectLst/>
                <a:latin typeface="+mn-lt"/>
                <a:ea typeface="+mn-ea"/>
                <a:cs typeface="+mn-cs"/>
              </a:rPr>
              <a:t>save</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bgsave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bgrewriteaof</a:t>
            </a:r>
            <a:r>
              <a:rPr lang="zh-CN" altLang="en-US" sz="1200" b="0" i="0" kern="1200" dirty="0" smtClean="0">
                <a:solidFill>
                  <a:schemeClr val="tx1"/>
                </a:solidFill>
                <a:effectLst/>
                <a:latin typeface="+mn-lt"/>
                <a:ea typeface="+mn-ea"/>
                <a:cs typeface="+mn-cs"/>
              </a:rPr>
              <a:t>（后面会详细介绍该命令）的子进程，如果在执行则</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命令直接返回。</a:t>
            </a:r>
            <a:r>
              <a:rPr lang="en-US" altLang="zh-CN" sz="1200" b="0" i="0" kern="1200" dirty="0" err="1" smtClean="0">
                <a:solidFill>
                  <a:schemeClr val="tx1"/>
                </a:solidFill>
                <a:effectLst/>
                <a:latin typeface="+mn-lt"/>
                <a:ea typeface="+mn-ea"/>
                <a:cs typeface="+mn-cs"/>
              </a:rPr>
              <a:t>bgsave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bgrewriteaof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的子进程不能同时执行，主要是基于性能方面的考虑：两个并发的子进程同时执行大量的磁盘写操作，可能引起严重的性能问题。</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父进程执行</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操作创建子进程，这个过程中父进程是阻塞的，</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不能执行来自客户端的任何命令</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父进程</a:t>
            </a:r>
            <a:r>
              <a:rPr lang="en-US" altLang="zh-CN" sz="1200" b="0" i="0" kern="1200" dirty="0" smtClean="0">
                <a:solidFill>
                  <a:schemeClr val="tx1"/>
                </a:solidFill>
                <a:effectLst/>
                <a:latin typeface="+mn-lt"/>
                <a:ea typeface="+mn-ea"/>
                <a:cs typeface="+mn-cs"/>
              </a:rPr>
              <a:t>fork</a:t>
            </a:r>
            <a:r>
              <a:rPr lang="zh-CN" altLang="en-US" sz="1200" b="0" i="0" kern="1200" dirty="0" smtClean="0">
                <a:solidFill>
                  <a:schemeClr val="tx1"/>
                </a:solidFill>
                <a:effectLst/>
                <a:latin typeface="+mn-lt"/>
                <a:ea typeface="+mn-ea"/>
                <a:cs typeface="+mn-cs"/>
              </a:rPr>
              <a:t>后，</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命令返回”</a:t>
            </a:r>
            <a:r>
              <a:rPr lang="en-US" altLang="zh-CN" sz="1200" b="0" i="0" kern="1200" dirty="0" smtClean="0">
                <a:solidFill>
                  <a:schemeClr val="tx1"/>
                </a:solidFill>
                <a:effectLst/>
                <a:latin typeface="+mn-lt"/>
                <a:ea typeface="+mn-ea"/>
                <a:cs typeface="+mn-cs"/>
              </a:rPr>
              <a:t>Background saving started”</a:t>
            </a:r>
            <a:r>
              <a:rPr lang="zh-CN" altLang="en-US" sz="1200" b="0" i="0" kern="1200" dirty="0" smtClean="0">
                <a:solidFill>
                  <a:schemeClr val="tx1"/>
                </a:solidFill>
                <a:effectLst/>
                <a:latin typeface="+mn-lt"/>
                <a:ea typeface="+mn-ea"/>
                <a:cs typeface="+mn-cs"/>
              </a:rPr>
              <a:t>信息并不再阻塞父进程，并可以响应其他命令</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子进程创建</a:t>
            </a:r>
            <a:r>
              <a:rPr lang="en-US" altLang="zh-CN" sz="1200" b="0" i="0" kern="1200" dirty="0"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文件，根据父进程内存快照生成临时快照文件，完成后对原有文件进行原子替换</a:t>
            </a:r>
          </a:p>
          <a:p>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子进程发送信号给父进程表示完成，父进程更新统计信息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从这个流程图中我们可以看出，如果在新的快照文件被创建完毕之前，</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、系统或者硬件这三者之中任意一个崩溃，那么</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将丢失最近一次创建快照之后写入的所有数据了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因此快照持久化是只适用于那些即使丢失一部分数据也不会造成任何问题的应用程序，对于那种不能接受数据丢失的应用程序考虑使用即将介绍的</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持久化</a:t>
            </a:r>
          </a:p>
          <a:p>
            <a:endParaRPr kumimoji="1" lang="zh-CN" altLang="en-US" dirty="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11</a:t>
            </a:fld>
            <a:endParaRPr lang="zh-CN" altLang="en-US"/>
          </a:p>
        </p:txBody>
      </p:sp>
    </p:spTree>
    <p:extLst>
      <p:ext uri="{BB962C8B-B14F-4D97-AF65-F5344CB8AC3E}">
        <p14:creationId xmlns:p14="http://schemas.microsoft.com/office/powerpoint/2010/main" val="12411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Always</a:t>
            </a:r>
            <a:r>
              <a:rPr kumimoji="1" lang="zh-CN" altLang="en-US" dirty="0" smtClean="0"/>
              <a:t>代表着每个</a:t>
            </a:r>
            <a:r>
              <a:rPr kumimoji="1" lang="en-US" altLang="zh-CN" dirty="0" err="1" smtClean="0"/>
              <a:t>Redis</a:t>
            </a:r>
            <a:r>
              <a:rPr kumimoji="1" lang="zh-CN" altLang="en-US" dirty="0" smtClean="0"/>
              <a:t>写命令都要同步到硬盘中，这样做会降低</a:t>
            </a:r>
            <a:r>
              <a:rPr kumimoji="1" lang="en-US" altLang="zh-CN" dirty="0" err="1" smtClean="0"/>
              <a:t>Redis</a:t>
            </a:r>
            <a:r>
              <a:rPr kumimoji="1" lang="zh-CN" altLang="en-US" dirty="0" smtClean="0"/>
              <a:t>的速度</a:t>
            </a:r>
            <a:endParaRPr kumimoji="1" lang="en-US" altLang="zh-CN" dirty="0" smtClean="0"/>
          </a:p>
          <a:p>
            <a:r>
              <a:rPr kumimoji="1" lang="en-US" altLang="zh-CN" dirty="0" err="1" smtClean="0"/>
              <a:t>Everysec</a:t>
            </a:r>
            <a:r>
              <a:rPr kumimoji="1" lang="zh-CN" altLang="en-US" dirty="0" smtClean="0"/>
              <a:t>每秒执行一次同步，显式的将多个写命令同步到硬盘中</a:t>
            </a:r>
            <a:endParaRPr kumimoji="1" lang="en-US" altLang="zh-CN" dirty="0" smtClean="0"/>
          </a:p>
          <a:p>
            <a:r>
              <a:rPr kumimoji="1" lang="en-US" altLang="zh-CN" dirty="0" smtClean="0"/>
              <a:t>No</a:t>
            </a:r>
            <a:r>
              <a:rPr kumimoji="1" lang="zh-CN" altLang="en-US" dirty="0" smtClean="0"/>
              <a:t>则是让操作系统来决定应该何时开始同步</a:t>
            </a:r>
            <a:endParaRPr kumimoji="1" lang="en-US" altLang="zh-CN" dirty="0" smtClean="0"/>
          </a:p>
        </p:txBody>
      </p:sp>
      <p:sp>
        <p:nvSpPr>
          <p:cNvPr id="4" name="幻灯片编号占位符 3"/>
          <p:cNvSpPr>
            <a:spLocks noGrp="1"/>
          </p:cNvSpPr>
          <p:nvPr>
            <p:ph type="sldNum" sz="quarter" idx="10"/>
          </p:nvPr>
        </p:nvSpPr>
        <p:spPr/>
        <p:txBody>
          <a:bodyPr/>
          <a:lstStyle/>
          <a:p>
            <a:pPr>
              <a:defRPr/>
            </a:pPr>
            <a:fld id="{710D881E-F335-0D49-9D23-31155DF1C3FB}" type="slidenum">
              <a:rPr lang="zh-CN" altLang="en-US" smtClean="0"/>
              <a:pPr>
                <a:defRPr/>
              </a:pPr>
              <a:t>12</a:t>
            </a:fld>
            <a:endParaRPr lang="zh-CN" altLang="en-US"/>
          </a:p>
        </p:txBody>
      </p:sp>
    </p:spTree>
    <p:extLst>
      <p:ext uri="{BB962C8B-B14F-4D97-AF65-F5344CB8AC3E}">
        <p14:creationId xmlns:p14="http://schemas.microsoft.com/office/powerpoint/2010/main" val="41424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5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369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itchFamily="2" charset="-122"/>
          <a:ea typeface="等线 Light" pitchFamily="2" charset="-122"/>
        </a:defRPr>
      </a:lvl2pPr>
      <a:lvl3pPr algn="l" rtl="0" eaLnBrk="0" fontAlgn="base" hangingPunct="0">
        <a:lnSpc>
          <a:spcPct val="90000"/>
        </a:lnSpc>
        <a:spcBef>
          <a:spcPct val="0"/>
        </a:spcBef>
        <a:spcAft>
          <a:spcPct val="0"/>
        </a:spcAft>
        <a:defRPr sz="4400">
          <a:solidFill>
            <a:schemeClr val="tx1"/>
          </a:solidFill>
          <a:latin typeface="等线 Light" pitchFamily="2" charset="-122"/>
          <a:ea typeface="等线 Light" pitchFamily="2" charset="-122"/>
        </a:defRPr>
      </a:lvl3pPr>
      <a:lvl4pPr algn="l" rtl="0" eaLnBrk="0" fontAlgn="base" hangingPunct="0">
        <a:lnSpc>
          <a:spcPct val="90000"/>
        </a:lnSpc>
        <a:spcBef>
          <a:spcPct val="0"/>
        </a:spcBef>
        <a:spcAft>
          <a:spcPct val="0"/>
        </a:spcAft>
        <a:defRPr sz="4400">
          <a:solidFill>
            <a:schemeClr val="tx1"/>
          </a:solidFill>
          <a:latin typeface="等线 Light" pitchFamily="2" charset="-122"/>
          <a:ea typeface="等线 Light" pitchFamily="2" charset="-122"/>
        </a:defRPr>
      </a:lvl4pPr>
      <a:lvl5pPr algn="l" rtl="0" eaLnBrk="0" fontAlgn="base" hangingPunct="0">
        <a:lnSpc>
          <a:spcPct val="90000"/>
        </a:lnSpc>
        <a:spcBef>
          <a:spcPct val="0"/>
        </a:spcBef>
        <a:spcAft>
          <a:spcPct val="0"/>
        </a:spcAft>
        <a:defRPr sz="4400">
          <a:solidFill>
            <a:schemeClr val="tx1"/>
          </a:solidFill>
          <a:latin typeface="等线 Light" pitchFamily="2" charset="-122"/>
          <a:ea typeface="等线 Light" pitchFamily="2" charset="-122"/>
        </a:defRPr>
      </a:lvl5pPr>
      <a:lvl6pPr marL="4572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6pPr>
      <a:lvl7pPr marL="9144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7pPr>
      <a:lvl8pPr marL="13716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8pPr>
      <a:lvl9pPr marL="18288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5825" y="1096963"/>
            <a:ext cx="7496175" cy="5761037"/>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任意多边形 8"/>
          <p:cNvSpPr/>
          <p:nvPr/>
        </p:nvSpPr>
        <p:spPr>
          <a:xfrm>
            <a:off x="0" y="0"/>
            <a:ext cx="11830050" cy="6021388"/>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5" name="文本框 6"/>
          <p:cNvSpPr txBox="1">
            <a:spLocks noChangeArrowheads="1"/>
          </p:cNvSpPr>
          <p:nvPr/>
        </p:nvSpPr>
        <p:spPr bwMode="auto">
          <a:xfrm>
            <a:off x="871538" y="4348163"/>
            <a:ext cx="1831975"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lang="en-US" altLang="zh-CN" b="1" dirty="0">
                <a:solidFill>
                  <a:srgbClr val="48A2A0"/>
                </a:solidFill>
                <a:latin typeface="Times New Roman" charset="0"/>
                <a:ea typeface="Times New Roman" charset="0"/>
                <a:cs typeface="Times New Roman" charset="0"/>
              </a:rPr>
              <a:t>Report:</a:t>
            </a:r>
            <a:r>
              <a:rPr lang="zh-CN" altLang="en-US" b="1" dirty="0">
                <a:solidFill>
                  <a:srgbClr val="48A2A0"/>
                </a:solidFill>
                <a:latin typeface="Times New Roman" charset="0"/>
                <a:ea typeface="Times New Roman" charset="0"/>
                <a:cs typeface="Times New Roman" charset="0"/>
              </a:rPr>
              <a:t> </a:t>
            </a:r>
            <a:r>
              <a:rPr lang="zh-CN" altLang="en-US" b="1" dirty="0">
                <a:solidFill>
                  <a:srgbClr val="48A2A0"/>
                </a:solidFill>
                <a:latin typeface="宋体" panose="02010600030101010101" pitchFamily="2" charset="-122"/>
                <a:ea typeface="宋体" panose="02010600030101010101" pitchFamily="2" charset="-122"/>
                <a:cs typeface="SimHei" charset="-122"/>
              </a:rPr>
              <a:t>刘奔</a:t>
            </a:r>
            <a:endParaRPr lang="en-US" altLang="zh-CN" b="1" dirty="0">
              <a:solidFill>
                <a:srgbClr val="48A2A0"/>
              </a:solidFill>
              <a:latin typeface="宋体" panose="02010600030101010101" pitchFamily="2" charset="-122"/>
              <a:ea typeface="宋体" panose="02010600030101010101" pitchFamily="2" charset="-122"/>
              <a:cs typeface="SimHei" charset="-122"/>
            </a:endParaRPr>
          </a:p>
          <a:p>
            <a:pPr eaLnBrk="1" hangingPunct="1"/>
            <a:r>
              <a:rPr lang="en-US" altLang="zh-CN" b="1" dirty="0">
                <a:solidFill>
                  <a:srgbClr val="48A2A0"/>
                </a:solidFill>
                <a:latin typeface="Times New Roman" charset="0"/>
                <a:ea typeface="Times New Roman" charset="0"/>
                <a:cs typeface="Times New Roman" charset="0"/>
              </a:rPr>
              <a:t>Date:</a:t>
            </a:r>
            <a:r>
              <a:rPr lang="zh-CN" altLang="en-US" b="1" dirty="0">
                <a:solidFill>
                  <a:srgbClr val="48A2A0"/>
                </a:solidFill>
                <a:latin typeface="Times New Roman" charset="0"/>
                <a:ea typeface="Times New Roman" charset="0"/>
                <a:cs typeface="Times New Roman" charset="0"/>
              </a:rPr>
              <a:t> </a:t>
            </a:r>
            <a:r>
              <a:rPr lang="en-US" altLang="zh-CN" b="1" dirty="0">
                <a:solidFill>
                  <a:srgbClr val="48A2A0"/>
                </a:solidFill>
                <a:latin typeface="Times New Roman" charset="0"/>
                <a:ea typeface="Times New Roman" charset="0"/>
                <a:cs typeface="Times New Roman" charset="0"/>
              </a:rPr>
              <a:t>2019/04/12</a:t>
            </a:r>
            <a:endParaRPr lang="zh-CN" altLang="en-US" b="1" dirty="0">
              <a:solidFill>
                <a:srgbClr val="48A2A0"/>
              </a:solidFill>
              <a:latin typeface="Times New Roman" charset="0"/>
              <a:ea typeface="Times New Roman" charset="0"/>
              <a:cs typeface="Times New Roman" charset="0"/>
            </a:endParaRPr>
          </a:p>
        </p:txBody>
      </p:sp>
      <p:sp>
        <p:nvSpPr>
          <p:cNvPr id="3076" name="矩形 9"/>
          <p:cNvSpPr>
            <a:spLocks noChangeArrowheads="1"/>
          </p:cNvSpPr>
          <p:nvPr/>
        </p:nvSpPr>
        <p:spPr bwMode="auto">
          <a:xfrm>
            <a:off x="736600" y="2330450"/>
            <a:ext cx="3562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lang="en-US" altLang="zh-CN" sz="6000" b="1" dirty="0" err="1">
                <a:solidFill>
                  <a:schemeClr val="bg1"/>
                </a:solidFill>
                <a:latin typeface="Times New Roman" charset="0"/>
                <a:ea typeface="Times New Roman" charset="0"/>
                <a:cs typeface="Times New Roman" charset="0"/>
              </a:rPr>
              <a:t>Redis</a:t>
            </a:r>
            <a:r>
              <a:rPr lang="zh-CN" altLang="en-US" sz="6000" b="1" dirty="0">
                <a:solidFill>
                  <a:schemeClr val="bg1"/>
                </a:solidFill>
                <a:latin typeface="宋体" panose="02010600030101010101" pitchFamily="2" charset="-122"/>
                <a:ea typeface="宋体" panose="02010600030101010101" pitchFamily="2" charset="-122"/>
                <a:cs typeface="Times New Roman" charset="0"/>
              </a:rPr>
              <a:t>简介</a:t>
            </a:r>
            <a:endParaRPr lang="zh-CN" altLang="en-US" sz="6000" dirty="0">
              <a:latin typeface="宋体" panose="02010600030101010101" pitchFamily="2" charset="-122"/>
              <a:ea typeface="宋体" panose="02010600030101010101" pitchFamily="2" charset="-122"/>
              <a:cs typeface="Times New Roman" charset="0"/>
            </a:endParaRPr>
          </a:p>
        </p:txBody>
      </p:sp>
      <p:sp>
        <p:nvSpPr>
          <p:cNvPr id="3077" name="矩形 13"/>
          <p:cNvSpPr>
            <a:spLocks noChangeArrowheads="1"/>
          </p:cNvSpPr>
          <p:nvPr/>
        </p:nvSpPr>
        <p:spPr bwMode="auto">
          <a:xfrm>
            <a:off x="1797050" y="434816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p:nvPr/>
        </p:nvSpPr>
        <p:spPr>
          <a:xfrm>
            <a:off x="1227138" y="521713"/>
            <a:ext cx="3729789" cy="584775"/>
          </a:xfrm>
          <a:prstGeom prst="rect">
            <a:avLst/>
          </a:prstGeom>
          <a:noFill/>
        </p:spPr>
        <p:txBody>
          <a:bodyPr wrap="square" rtlCol="0">
            <a:spAutoFit/>
          </a:bodyPr>
          <a:lstStyle/>
          <a:p>
            <a:r>
              <a:rPr kumimoji="1" lang="en-US" altLang="zh-CN" sz="3200" b="1" dirty="0" smtClean="0">
                <a:latin typeface="Times New Roman" charset="0"/>
                <a:ea typeface="Times New Roman" charset="0"/>
                <a:cs typeface="Times New Roman" charset="0"/>
              </a:rPr>
              <a:t>RDB</a:t>
            </a:r>
            <a:r>
              <a:rPr kumimoji="1" lang="zh-CN" altLang="en-US" sz="3200" b="1" dirty="0" smtClean="0">
                <a:latin typeface="SimSun" charset="-122"/>
                <a:ea typeface="SimSun" charset="-122"/>
                <a:cs typeface="SimSun" charset="-122"/>
              </a:rPr>
              <a:t>持久化</a:t>
            </a:r>
            <a:endParaRPr kumimoji="1" lang="zh-CN" altLang="en-US" sz="3200" b="1" dirty="0">
              <a:latin typeface="Times New Roman" charset="0"/>
              <a:ea typeface="Times New Roman" charset="0"/>
              <a:cs typeface="Times New Roman" charset="0"/>
            </a:endParaRPr>
          </a:p>
        </p:txBody>
      </p:sp>
      <p:sp>
        <p:nvSpPr>
          <p:cNvPr id="6" name="椭圆 5"/>
          <p:cNvSpPr/>
          <p:nvPr/>
        </p:nvSpPr>
        <p:spPr>
          <a:xfrm>
            <a:off x="721895" y="3208076"/>
            <a:ext cx="2478505" cy="1491916"/>
          </a:xfrm>
          <a:prstGeom prst="ellipse">
            <a:avLst/>
          </a:prstGeom>
          <a:solidFill>
            <a:srgbClr val="6C92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SimSun" charset="-122"/>
                <a:ea typeface="SimSun" charset="-122"/>
                <a:cs typeface="SimSun" charset="-122"/>
              </a:rPr>
              <a:t>生成</a:t>
            </a:r>
            <a:r>
              <a:rPr kumimoji="1" lang="en-US" altLang="zh-CN" sz="2400" dirty="0" smtClean="0">
                <a:latin typeface="Times New Roman" charset="0"/>
                <a:ea typeface="Times New Roman" charset="0"/>
                <a:cs typeface="Times New Roman" charset="0"/>
              </a:rPr>
              <a:t>RDB</a:t>
            </a:r>
            <a:r>
              <a:rPr kumimoji="1" lang="zh-CN" altLang="en-US" sz="2400" dirty="0" smtClean="0">
                <a:latin typeface="SimSun" charset="-122"/>
                <a:ea typeface="SimSun" charset="-122"/>
                <a:cs typeface="SimSun" charset="-122"/>
              </a:rPr>
              <a:t>文件</a:t>
            </a:r>
            <a:endParaRPr kumimoji="1" lang="zh-CN" altLang="en-US" sz="2400" dirty="0">
              <a:latin typeface="SimSun" charset="-122"/>
              <a:ea typeface="SimSun" charset="-122"/>
              <a:cs typeface="SimSun" charset="-122"/>
            </a:endParaRPr>
          </a:p>
        </p:txBody>
      </p:sp>
      <p:sp>
        <p:nvSpPr>
          <p:cNvPr id="7" name="矩形 6"/>
          <p:cNvSpPr/>
          <p:nvPr/>
        </p:nvSpPr>
        <p:spPr>
          <a:xfrm>
            <a:off x="4186990" y="2028981"/>
            <a:ext cx="2045368" cy="1491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SimSun" charset="-122"/>
                <a:ea typeface="SimSun" charset="-122"/>
                <a:cs typeface="SimSun" charset="-122"/>
              </a:rPr>
              <a:t>手动触发</a:t>
            </a:r>
            <a:endParaRPr kumimoji="1" lang="zh-CN" altLang="en-US" sz="2400" dirty="0">
              <a:latin typeface="SimSun" charset="-122"/>
              <a:ea typeface="SimSun" charset="-122"/>
              <a:cs typeface="SimSun" charset="-122"/>
            </a:endParaRPr>
          </a:p>
        </p:txBody>
      </p:sp>
      <p:sp>
        <p:nvSpPr>
          <p:cNvPr id="29" name="矩形 28"/>
          <p:cNvSpPr/>
          <p:nvPr/>
        </p:nvSpPr>
        <p:spPr>
          <a:xfrm>
            <a:off x="4186990" y="4515507"/>
            <a:ext cx="2045368" cy="1491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SimSun" charset="-122"/>
                <a:ea typeface="SimSun" charset="-122"/>
                <a:cs typeface="SimSun" charset="-122"/>
              </a:rPr>
              <a:t>自动触发</a:t>
            </a:r>
            <a:endParaRPr kumimoji="1" lang="zh-CN" altLang="en-US" sz="2400" dirty="0">
              <a:latin typeface="SimSun" charset="-122"/>
              <a:ea typeface="SimSun" charset="-122"/>
              <a:cs typeface="SimSun" charset="-122"/>
            </a:endParaRPr>
          </a:p>
        </p:txBody>
      </p:sp>
      <p:sp>
        <p:nvSpPr>
          <p:cNvPr id="8" name="椭圆 7"/>
          <p:cNvSpPr/>
          <p:nvPr/>
        </p:nvSpPr>
        <p:spPr>
          <a:xfrm>
            <a:off x="7555831" y="1347536"/>
            <a:ext cx="1997243" cy="1034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SAVE</a:t>
            </a:r>
            <a:r>
              <a:rPr kumimoji="1" lang="zh-CN" altLang="en-US" sz="2400" dirty="0" smtClean="0">
                <a:latin typeface="SimSun" charset="-122"/>
                <a:ea typeface="SimSun" charset="-122"/>
                <a:cs typeface="SimSun" charset="-122"/>
              </a:rPr>
              <a:t>命令</a:t>
            </a:r>
            <a:endParaRPr kumimoji="1" lang="zh-CN" altLang="en-US" sz="2400" dirty="0">
              <a:latin typeface="SimSun" charset="-122"/>
              <a:ea typeface="SimSun" charset="-122"/>
              <a:cs typeface="SimSun" charset="-122"/>
            </a:endParaRPr>
          </a:p>
        </p:txBody>
      </p:sp>
      <p:sp>
        <p:nvSpPr>
          <p:cNvPr id="31" name="椭圆 30"/>
          <p:cNvSpPr/>
          <p:nvPr/>
        </p:nvSpPr>
        <p:spPr>
          <a:xfrm>
            <a:off x="7555831" y="3183596"/>
            <a:ext cx="1997243" cy="10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BGSAVE</a:t>
            </a:r>
            <a:r>
              <a:rPr kumimoji="1" lang="zh-CN" altLang="en-US" sz="2400" dirty="0" smtClean="0">
                <a:latin typeface="SimSun" charset="-122"/>
                <a:ea typeface="SimSun" charset="-122"/>
                <a:cs typeface="SimSun" charset="-122"/>
              </a:rPr>
              <a:t>命令</a:t>
            </a:r>
            <a:endParaRPr kumimoji="1" lang="zh-CN" altLang="en-US" sz="2400" dirty="0">
              <a:latin typeface="SimSun" charset="-122"/>
              <a:ea typeface="SimSun" charset="-122"/>
              <a:cs typeface="SimSun" charset="-122"/>
            </a:endParaRPr>
          </a:p>
        </p:txBody>
      </p:sp>
      <p:sp>
        <p:nvSpPr>
          <p:cNvPr id="33" name="椭圆 32"/>
          <p:cNvSpPr/>
          <p:nvPr/>
        </p:nvSpPr>
        <p:spPr>
          <a:xfrm>
            <a:off x="7555830" y="4657862"/>
            <a:ext cx="1997243" cy="1207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Save</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m</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cxnSp>
        <p:nvCxnSpPr>
          <p:cNvPr id="11" name="直线箭头连接符 10"/>
          <p:cNvCxnSpPr>
            <a:stCxn id="6" idx="6"/>
            <a:endCxn id="7" idx="1"/>
          </p:cNvCxnSpPr>
          <p:nvPr/>
        </p:nvCxnSpPr>
        <p:spPr>
          <a:xfrm flipV="1">
            <a:off x="3200400" y="2774939"/>
            <a:ext cx="986590" cy="117909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6" idx="6"/>
            <a:endCxn id="29" idx="1"/>
          </p:cNvCxnSpPr>
          <p:nvPr/>
        </p:nvCxnSpPr>
        <p:spPr>
          <a:xfrm>
            <a:off x="3200400" y="3954034"/>
            <a:ext cx="986590" cy="130743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7" idx="3"/>
            <a:endCxn id="8" idx="2"/>
          </p:cNvCxnSpPr>
          <p:nvPr/>
        </p:nvCxnSpPr>
        <p:spPr>
          <a:xfrm flipV="1">
            <a:off x="6232358" y="1864895"/>
            <a:ext cx="1323473" cy="91004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7" idx="3"/>
            <a:endCxn id="31" idx="2"/>
          </p:cNvCxnSpPr>
          <p:nvPr/>
        </p:nvCxnSpPr>
        <p:spPr>
          <a:xfrm>
            <a:off x="6232358" y="2774939"/>
            <a:ext cx="1323473" cy="9103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29" idx="3"/>
          </p:cNvCxnSpPr>
          <p:nvPr/>
        </p:nvCxnSpPr>
        <p:spPr>
          <a:xfrm>
            <a:off x="6232358" y="5261465"/>
            <a:ext cx="1323473"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6"/>
          </p:cNvCxnSpPr>
          <p:nvPr/>
        </p:nvCxnSpPr>
        <p:spPr>
          <a:xfrm>
            <a:off x="9553074" y="1864895"/>
            <a:ext cx="1155031" cy="132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659979" y="723990"/>
            <a:ext cx="1532021" cy="2308324"/>
          </a:xfrm>
          <a:prstGeom prst="rect">
            <a:avLst/>
          </a:prstGeom>
          <a:noFill/>
        </p:spPr>
        <p:txBody>
          <a:bodyPr wrap="square" rtlCol="0">
            <a:spAutoFit/>
          </a:bodyPr>
          <a:lstStyle/>
          <a:p>
            <a:pPr algn="ctr"/>
            <a:r>
              <a:rPr kumimoji="1" lang="zh-CN" altLang="en-US" sz="2400" dirty="0" smtClean="0">
                <a:latin typeface="SimSun" charset="-122"/>
                <a:ea typeface="SimSun" charset="-122"/>
                <a:cs typeface="SimSun" charset="-122"/>
              </a:rPr>
              <a:t>由于完全阻塞</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的服务进程，所以基本已经废弃</a:t>
            </a:r>
            <a:endParaRPr kumimoji="1" lang="zh-CN" altLang="en-US" sz="2400" dirty="0">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3"/>
          <a:stretch>
            <a:fillRect/>
          </a:stretch>
        </p:blipFill>
        <p:spPr>
          <a:xfrm>
            <a:off x="2646947" y="530848"/>
            <a:ext cx="8638673" cy="5693326"/>
          </a:xfrm>
          <a:prstGeom prst="rect">
            <a:avLst/>
          </a:prstGeom>
        </p:spPr>
      </p:pic>
      <p:sp>
        <p:nvSpPr>
          <p:cNvPr id="3" name="文本框 2"/>
          <p:cNvSpPr txBox="1"/>
          <p:nvPr/>
        </p:nvSpPr>
        <p:spPr>
          <a:xfrm>
            <a:off x="482099" y="2962012"/>
            <a:ext cx="1490078" cy="830997"/>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BGSAVE</a:t>
            </a:r>
            <a:r>
              <a:rPr kumimoji="1" lang="zh-CN" altLang="en-US" sz="2400" dirty="0" smtClean="0">
                <a:latin typeface="SimSun" charset="-122"/>
                <a:ea typeface="SimSun" charset="-122"/>
                <a:cs typeface="SimSun" charset="-122"/>
              </a:rPr>
              <a:t>执行流程</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47663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p:nvPr/>
        </p:nvSpPr>
        <p:spPr>
          <a:xfrm>
            <a:off x="1227138" y="521713"/>
            <a:ext cx="3729789" cy="584775"/>
          </a:xfrm>
          <a:prstGeom prst="rect">
            <a:avLst/>
          </a:prstGeom>
          <a:noFill/>
        </p:spPr>
        <p:txBody>
          <a:bodyPr wrap="square" rtlCol="0">
            <a:spAutoFit/>
          </a:bodyPr>
          <a:lstStyle/>
          <a:p>
            <a:r>
              <a:rPr kumimoji="1" lang="en-US" altLang="zh-CN" sz="3200" b="1" dirty="0" smtClean="0">
                <a:latin typeface="Times New Roman" charset="0"/>
                <a:ea typeface="Times New Roman" charset="0"/>
                <a:cs typeface="Times New Roman" charset="0"/>
              </a:rPr>
              <a:t>AOF</a:t>
            </a:r>
            <a:r>
              <a:rPr kumimoji="1" lang="zh-CN" altLang="en-US" sz="3200" b="1" dirty="0" smtClean="0">
                <a:latin typeface="SimSun" charset="-122"/>
                <a:ea typeface="SimSun" charset="-122"/>
                <a:cs typeface="SimSun" charset="-122"/>
              </a:rPr>
              <a:t>持久化</a:t>
            </a:r>
            <a:endParaRPr kumimoji="1" lang="zh-CN" altLang="en-US" sz="3200" b="1" dirty="0">
              <a:latin typeface="Times New Roman" charset="0"/>
              <a:ea typeface="Times New Roman" charset="0"/>
              <a:cs typeface="Times New Roman" charset="0"/>
            </a:endParaRPr>
          </a:p>
        </p:txBody>
      </p:sp>
      <p:sp>
        <p:nvSpPr>
          <p:cNvPr id="2" name="文本框 1"/>
          <p:cNvSpPr txBox="1"/>
          <p:nvPr/>
        </p:nvSpPr>
        <p:spPr>
          <a:xfrm>
            <a:off x="649705" y="1297686"/>
            <a:ext cx="11020927" cy="2677656"/>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RDB</a:t>
            </a:r>
            <a:r>
              <a:rPr kumimoji="1" lang="zh-CN" altLang="en-US" sz="2400" dirty="0" smtClean="0">
                <a:latin typeface="SimSun" charset="-122"/>
                <a:ea typeface="SimSun" charset="-122"/>
                <a:cs typeface="SimSun" charset="-122"/>
              </a:rPr>
              <a:t>持久化是将数据写入文件，而</a:t>
            </a: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持久化（即</a:t>
            </a:r>
            <a:r>
              <a:rPr kumimoji="1" lang="en-US" altLang="zh-CN" sz="2400" dirty="0" smtClean="0">
                <a:latin typeface="Times New Roman" charset="0"/>
                <a:ea typeface="Times New Roman" charset="0"/>
                <a:cs typeface="Times New Roman" charset="0"/>
              </a:rPr>
              <a:t>Append</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Only</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File</a:t>
            </a:r>
            <a:r>
              <a:rPr kumimoji="1" lang="zh-CN" altLang="en-US" sz="2400" dirty="0" smtClean="0">
                <a:latin typeface="SimSun" charset="-122"/>
                <a:ea typeface="SimSun" charset="-122"/>
                <a:cs typeface="SimSun" charset="-122"/>
              </a:rPr>
              <a:t>持久化），则是</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执行的每次写命令记录到单独的日志文件中，当</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重启时再次执行</a:t>
            </a:r>
            <a:r>
              <a:rPr kumimoji="1" lang="en-US" altLang="zh-CN" sz="2400" dirty="0" smtClean="0">
                <a:latin typeface="SimSun" charset="-122"/>
                <a:ea typeface="SimSun" charset="-122"/>
                <a:cs typeface="SimSun" charset="-122"/>
              </a:rPr>
              <a:t>AOF</a:t>
            </a:r>
            <a:r>
              <a:rPr kumimoji="1" lang="zh-CN" altLang="en-US" sz="2400" dirty="0" smtClean="0">
                <a:latin typeface="SimSun" charset="-122"/>
                <a:ea typeface="SimSun" charset="-122"/>
                <a:cs typeface="SimSun" charset="-122"/>
              </a:rPr>
              <a:t>文件中的命令来恢复数据。</a:t>
            </a:r>
            <a:endParaRPr kumimoji="1" lang="en-US" altLang="zh-CN" sz="2400" dirty="0" smtClean="0">
              <a:latin typeface="SimSun" charset="-122"/>
              <a:ea typeface="SimSun" charset="-122"/>
              <a:cs typeface="SimSun" charset="-122"/>
            </a:endParaRPr>
          </a:p>
          <a:p>
            <a:endParaRPr kumimoji="1" lang="en-US" altLang="zh-CN" sz="2400" dirty="0">
              <a:latin typeface="Times New Roman" charset="0"/>
              <a:ea typeface="Times New Roman" charset="0"/>
              <a:cs typeface="Times New Roman" charset="0"/>
            </a:endParaRPr>
          </a:p>
          <a:p>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将写命令添加到缓冲区中，而不是直接写入文件，主要是为了避免每次有写命令都直接写入硬盘的话，会导致硬盘</a:t>
            </a:r>
            <a:r>
              <a:rPr kumimoji="1" lang="en-US" altLang="zh-CN" sz="2400" dirty="0" smtClean="0">
                <a:latin typeface="Times New Roman" charset="0"/>
                <a:ea typeface="Times New Roman" charset="0"/>
                <a:cs typeface="Times New Roman" charset="0"/>
              </a:rPr>
              <a:t>IO</a:t>
            </a:r>
            <a:r>
              <a:rPr kumimoji="1" lang="zh-CN" altLang="en-US" sz="2400" dirty="0" smtClean="0">
                <a:latin typeface="SimSun" charset="-122"/>
                <a:ea typeface="SimSun" charset="-122"/>
                <a:cs typeface="SimSun" charset="-122"/>
              </a:rPr>
              <a:t>称为</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负载的瓶颈。</a:t>
            </a:r>
            <a:endParaRPr kumimoji="1" lang="en-US" altLang="zh-CN" sz="2400" dirty="0" smtClean="0">
              <a:latin typeface="SimSun" charset="-122"/>
              <a:ea typeface="SimSun" charset="-122"/>
              <a:cs typeface="SimSun" charset="-122"/>
            </a:endParaRPr>
          </a:p>
          <a:p>
            <a:endParaRPr kumimoji="1" lang="en-US" altLang="zh-CN" sz="2400" dirty="0" smtClean="0">
              <a:latin typeface="SimSun" charset="-122"/>
              <a:ea typeface="SimSun" charset="-122"/>
              <a:cs typeface="SimSun" charset="-122"/>
            </a:endParaRPr>
          </a:p>
        </p:txBody>
      </p:sp>
      <p:sp>
        <p:nvSpPr>
          <p:cNvPr id="3" name="椭圆 2"/>
          <p:cNvSpPr/>
          <p:nvPr/>
        </p:nvSpPr>
        <p:spPr>
          <a:xfrm>
            <a:off x="649705" y="4554999"/>
            <a:ext cx="2430462" cy="1701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缓冲区同步参数</a:t>
            </a:r>
            <a:r>
              <a:rPr kumimoji="1" lang="en-US" altLang="zh-CN" sz="2400" dirty="0" err="1" smtClean="0">
                <a:latin typeface="Times New Roman" charset="0"/>
                <a:ea typeface="Times New Roman" charset="0"/>
                <a:cs typeface="Times New Roman" charset="0"/>
              </a:rPr>
              <a:t>appendfsync</a:t>
            </a:r>
            <a:endParaRPr kumimoji="1" lang="zh-CN" altLang="en-US" sz="2400" dirty="0">
              <a:latin typeface="Times New Roman" charset="0"/>
              <a:ea typeface="Times New Roman" charset="0"/>
              <a:cs typeface="Times New Roman" charset="0"/>
            </a:endParaRPr>
          </a:p>
        </p:txBody>
      </p:sp>
      <p:sp>
        <p:nvSpPr>
          <p:cNvPr id="5" name="椭圆 4"/>
          <p:cNvSpPr/>
          <p:nvPr/>
        </p:nvSpPr>
        <p:spPr>
          <a:xfrm>
            <a:off x="5185608" y="3613446"/>
            <a:ext cx="1949115" cy="931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smtClean="0">
                <a:latin typeface="Times New Roman" charset="0"/>
                <a:ea typeface="Times New Roman" charset="0"/>
                <a:cs typeface="Times New Roman" charset="0"/>
              </a:rPr>
              <a:t>always</a:t>
            </a:r>
            <a:endParaRPr kumimoji="1" lang="zh-CN" altLang="en-US" sz="2400" dirty="0">
              <a:latin typeface="Times New Roman" charset="0"/>
              <a:ea typeface="Times New Roman" charset="0"/>
              <a:cs typeface="Times New Roman" charset="0"/>
            </a:endParaRPr>
          </a:p>
        </p:txBody>
      </p:sp>
      <p:sp>
        <p:nvSpPr>
          <p:cNvPr id="8" name="椭圆 7"/>
          <p:cNvSpPr/>
          <p:nvPr/>
        </p:nvSpPr>
        <p:spPr>
          <a:xfrm>
            <a:off x="5185608" y="4842929"/>
            <a:ext cx="1949115" cy="931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smtClean="0">
                <a:latin typeface="Times New Roman" charset="0"/>
                <a:ea typeface="Times New Roman" charset="0"/>
                <a:cs typeface="Times New Roman" charset="0"/>
              </a:rPr>
              <a:t>everysec</a:t>
            </a:r>
            <a:endParaRPr kumimoji="1" lang="zh-CN" altLang="en-US" sz="2400" dirty="0">
              <a:latin typeface="Times New Roman" charset="0"/>
              <a:ea typeface="Times New Roman" charset="0"/>
              <a:cs typeface="Times New Roman" charset="0"/>
            </a:endParaRPr>
          </a:p>
        </p:txBody>
      </p:sp>
      <p:sp>
        <p:nvSpPr>
          <p:cNvPr id="9" name="椭圆 8"/>
          <p:cNvSpPr/>
          <p:nvPr/>
        </p:nvSpPr>
        <p:spPr>
          <a:xfrm>
            <a:off x="5185607" y="6072412"/>
            <a:ext cx="1949115" cy="931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no</a:t>
            </a:r>
            <a:endParaRPr kumimoji="1" lang="zh-CN" altLang="en-US" sz="2400" dirty="0">
              <a:latin typeface="Times New Roman" charset="0"/>
              <a:ea typeface="Times New Roman" charset="0"/>
              <a:cs typeface="Times New Roman" charset="0"/>
            </a:endParaRPr>
          </a:p>
        </p:txBody>
      </p:sp>
      <p:cxnSp>
        <p:nvCxnSpPr>
          <p:cNvPr id="7" name="直线连接符 6"/>
          <p:cNvCxnSpPr>
            <a:stCxn id="3" idx="6"/>
            <a:endCxn id="5" idx="2"/>
          </p:cNvCxnSpPr>
          <p:nvPr/>
        </p:nvCxnSpPr>
        <p:spPr>
          <a:xfrm flipV="1">
            <a:off x="3080167" y="4079355"/>
            <a:ext cx="2105441" cy="1326355"/>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1" name="直线连接符 10"/>
          <p:cNvCxnSpPr>
            <a:stCxn id="3" idx="6"/>
            <a:endCxn id="8" idx="2"/>
          </p:cNvCxnSpPr>
          <p:nvPr/>
        </p:nvCxnSpPr>
        <p:spPr>
          <a:xfrm flipV="1">
            <a:off x="3080167" y="5308838"/>
            <a:ext cx="2105441" cy="96872"/>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3" idx="6"/>
            <a:endCxn id="9" idx="2"/>
          </p:cNvCxnSpPr>
          <p:nvPr/>
        </p:nvCxnSpPr>
        <p:spPr>
          <a:xfrm>
            <a:off x="3080167" y="5405710"/>
            <a:ext cx="2105440" cy="1132611"/>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5" idx="6"/>
          </p:cNvCxnSpPr>
          <p:nvPr/>
        </p:nvCxnSpPr>
        <p:spPr>
          <a:xfrm flipV="1">
            <a:off x="7134723" y="4079354"/>
            <a:ext cx="1503951" cy="1"/>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638674" y="3663855"/>
            <a:ext cx="1852863" cy="830997"/>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硬盘</a:t>
            </a:r>
            <a:r>
              <a:rPr kumimoji="1" lang="en-US" altLang="zh-CN" sz="2400" dirty="0" smtClean="0">
                <a:latin typeface="Times New Roman" charset="0"/>
                <a:ea typeface="Times New Roman" charset="0"/>
                <a:cs typeface="Times New Roman" charset="0"/>
              </a:rPr>
              <a:t>IO</a:t>
            </a:r>
            <a:r>
              <a:rPr kumimoji="1" lang="zh-CN" altLang="en-US" sz="2400" dirty="0" smtClean="0">
                <a:latin typeface="SimSun" charset="-122"/>
                <a:ea typeface="SimSun" charset="-122"/>
                <a:cs typeface="SimSun" charset="-122"/>
              </a:rPr>
              <a:t>会成为性能瓶颈</a:t>
            </a:r>
            <a:endParaRPr kumimoji="1" lang="zh-CN" altLang="en-US" sz="2400" dirty="0">
              <a:latin typeface="SimSun" charset="-122"/>
              <a:ea typeface="SimSun" charset="-122"/>
              <a:cs typeface="SimSun" charset="-122"/>
            </a:endParaRPr>
          </a:p>
        </p:txBody>
      </p:sp>
      <p:cxnSp>
        <p:nvCxnSpPr>
          <p:cNvPr id="18" name="直线连接符 17"/>
          <p:cNvCxnSpPr>
            <a:stCxn id="8" idx="6"/>
          </p:cNvCxnSpPr>
          <p:nvPr/>
        </p:nvCxnSpPr>
        <p:spPr>
          <a:xfrm flipV="1">
            <a:off x="7134723" y="5308837"/>
            <a:ext cx="1515979" cy="1"/>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650702" y="5078004"/>
            <a:ext cx="1840835"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默认配置</a:t>
            </a:r>
            <a:endParaRPr kumimoji="1" lang="zh-CN" altLang="en-US" sz="2400" dirty="0">
              <a:latin typeface="SimSun" charset="-122"/>
              <a:ea typeface="SimSun" charset="-122"/>
              <a:cs typeface="SimSun" charset="-122"/>
            </a:endParaRPr>
          </a:p>
        </p:txBody>
      </p:sp>
      <p:cxnSp>
        <p:nvCxnSpPr>
          <p:cNvPr id="24" name="直线连接符 23"/>
          <p:cNvCxnSpPr/>
          <p:nvPr/>
        </p:nvCxnSpPr>
        <p:spPr>
          <a:xfrm flipV="1">
            <a:off x="7134723" y="6538319"/>
            <a:ext cx="1515979" cy="1"/>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650702" y="6256420"/>
            <a:ext cx="3541298"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有丢失不定量数据的风险</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85617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文本框 36"/>
          <p:cNvSpPr txBox="1"/>
          <p:nvPr/>
        </p:nvSpPr>
        <p:spPr>
          <a:xfrm>
            <a:off x="1227138" y="521713"/>
            <a:ext cx="3729789" cy="584775"/>
          </a:xfrm>
          <a:prstGeom prst="rect">
            <a:avLst/>
          </a:prstGeom>
          <a:noFill/>
        </p:spPr>
        <p:txBody>
          <a:bodyPr wrap="square" rtlCol="0">
            <a:spAutoFit/>
          </a:bodyPr>
          <a:lstStyle/>
          <a:p>
            <a:r>
              <a:rPr kumimoji="1" lang="en-US" altLang="zh-CN" sz="3200" b="1" dirty="0" smtClean="0">
                <a:latin typeface="Times New Roman" charset="0"/>
                <a:ea typeface="Times New Roman" charset="0"/>
                <a:cs typeface="Times New Roman" charset="0"/>
              </a:rPr>
              <a:t>AOF</a:t>
            </a:r>
            <a:r>
              <a:rPr kumimoji="1" lang="zh-CN" altLang="en-US" sz="3200" b="1" dirty="0" smtClean="0">
                <a:latin typeface="SimSun" charset="-122"/>
                <a:ea typeface="SimSun" charset="-122"/>
                <a:cs typeface="SimSun" charset="-122"/>
              </a:rPr>
              <a:t>文件重写</a:t>
            </a:r>
            <a:endParaRPr kumimoji="1" lang="zh-CN" altLang="en-US" sz="3200" b="1" dirty="0">
              <a:latin typeface="Times New Roman" charset="0"/>
              <a:ea typeface="Times New Roman" charset="0"/>
              <a:cs typeface="Times New Roman" charset="0"/>
            </a:endParaRPr>
          </a:p>
        </p:txBody>
      </p:sp>
      <p:sp>
        <p:nvSpPr>
          <p:cNvPr id="4" name="文本框 3"/>
          <p:cNvSpPr txBox="1"/>
          <p:nvPr/>
        </p:nvSpPr>
        <p:spPr>
          <a:xfrm>
            <a:off x="434975" y="1347537"/>
            <a:ext cx="11283783" cy="2308324"/>
          </a:xfrm>
          <a:prstGeom prst="rect">
            <a:avLst/>
          </a:prstGeom>
          <a:noFill/>
        </p:spPr>
        <p:txBody>
          <a:bodyPr wrap="square" rtlCol="0">
            <a:spAutoFit/>
          </a:bodyPr>
          <a:lstStyle/>
          <a:p>
            <a:pPr algn="just"/>
            <a:r>
              <a:rPr kumimoji="1" lang="zh-CN" altLang="en-US" sz="2400" dirty="0" smtClean="0">
                <a:latin typeface="SimSun" charset="-122"/>
                <a:ea typeface="SimSun" charset="-122"/>
                <a:cs typeface="SimSun" charset="-122"/>
              </a:rPr>
              <a:t>一般随着时间的流逝，</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服务器执行的写命令也会越来越多，所以</a:t>
            </a: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文件也会越来越大，过大的</a:t>
            </a: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文件不仅会影响服务器的正常运行，也会导致数据恢复需要的时间过长。</a:t>
            </a:r>
            <a:endParaRPr kumimoji="1" lang="en-US" altLang="zh-CN" sz="2400" dirty="0" smtClean="0">
              <a:latin typeface="SimSun" charset="-122"/>
              <a:ea typeface="SimSun" charset="-122"/>
              <a:cs typeface="SimSun" charset="-122"/>
            </a:endParaRPr>
          </a:p>
          <a:p>
            <a:pPr algn="just"/>
            <a:r>
              <a:rPr kumimoji="1" lang="zh-CN" altLang="en-US" sz="2400" dirty="0" smtClean="0">
                <a:latin typeface="SimSun" charset="-122"/>
                <a:ea typeface="SimSun" charset="-122"/>
                <a:cs typeface="SimSun" charset="-122"/>
              </a:rPr>
              <a:t>文件重写之所以能够压缩</a:t>
            </a: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文件，是因为过期的数据不再写入，无效的命令不再写入文件，多条命令可以合并成一个等等，由于重写后的</a:t>
            </a: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执行命令减少了，所以文件重写既可以减少文件占用的空间又可以加快恢复速度。</a:t>
            </a:r>
            <a:endParaRPr kumimoji="1" lang="zh-CN" altLang="en-US" sz="2400" dirty="0">
              <a:latin typeface="SimSun" charset="-122"/>
              <a:ea typeface="SimSun" charset="-122"/>
              <a:cs typeface="SimSun" charset="-122"/>
            </a:endParaRPr>
          </a:p>
        </p:txBody>
      </p:sp>
      <p:sp>
        <p:nvSpPr>
          <p:cNvPr id="5" name="矩形 4"/>
          <p:cNvSpPr/>
          <p:nvPr/>
        </p:nvSpPr>
        <p:spPr>
          <a:xfrm>
            <a:off x="434976" y="4644189"/>
            <a:ext cx="1802898" cy="1106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latin typeface="SimSun" charset="-122"/>
                <a:ea typeface="SimSun" charset="-122"/>
                <a:cs typeface="SimSun" charset="-122"/>
              </a:rPr>
              <a:t>重写触发</a:t>
            </a:r>
            <a:endParaRPr kumimoji="1" lang="zh-CN" altLang="en-US" sz="2400">
              <a:latin typeface="SimSun" charset="-122"/>
              <a:ea typeface="SimSun" charset="-122"/>
              <a:cs typeface="SimSun" charset="-122"/>
            </a:endParaRPr>
          </a:p>
        </p:txBody>
      </p:sp>
      <p:sp>
        <p:nvSpPr>
          <p:cNvPr id="10" name="椭圆 9"/>
          <p:cNvSpPr/>
          <p:nvPr/>
        </p:nvSpPr>
        <p:spPr>
          <a:xfrm>
            <a:off x="3633537" y="3890355"/>
            <a:ext cx="2213810" cy="986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SimSun" charset="-122"/>
                <a:ea typeface="SimSun" charset="-122"/>
                <a:cs typeface="SimSun" charset="-122"/>
              </a:rPr>
              <a:t>手动触发</a:t>
            </a:r>
            <a:endParaRPr kumimoji="1" lang="zh-CN" altLang="en-US" sz="2400" dirty="0">
              <a:latin typeface="SimSun" charset="-122"/>
              <a:ea typeface="SimSun" charset="-122"/>
              <a:cs typeface="SimSun" charset="-122"/>
            </a:endParaRPr>
          </a:p>
        </p:txBody>
      </p:sp>
      <p:sp>
        <p:nvSpPr>
          <p:cNvPr id="41" name="椭圆 40"/>
          <p:cNvSpPr/>
          <p:nvPr/>
        </p:nvSpPr>
        <p:spPr>
          <a:xfrm>
            <a:off x="3633537" y="5751095"/>
            <a:ext cx="2213810" cy="986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latin typeface="SimSun" charset="-122"/>
                <a:ea typeface="SimSun" charset="-122"/>
                <a:cs typeface="SimSun" charset="-122"/>
              </a:rPr>
              <a:t>自动触发</a:t>
            </a:r>
            <a:endParaRPr kumimoji="1" lang="zh-CN" altLang="en-US" sz="2400" dirty="0">
              <a:latin typeface="SimSun" charset="-122"/>
              <a:ea typeface="SimSun" charset="-122"/>
              <a:cs typeface="SimSun" charset="-122"/>
            </a:endParaRPr>
          </a:p>
        </p:txBody>
      </p:sp>
      <p:sp>
        <p:nvSpPr>
          <p:cNvPr id="11" name="矩形 10"/>
          <p:cNvSpPr/>
          <p:nvPr/>
        </p:nvSpPr>
        <p:spPr>
          <a:xfrm>
            <a:off x="7243010" y="3981792"/>
            <a:ext cx="4186990" cy="81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BGREWRITEAOF</a:t>
            </a:r>
            <a:r>
              <a:rPr kumimoji="1" lang="zh-CN" altLang="en-US" sz="2400" dirty="0" smtClean="0">
                <a:latin typeface="SimSun" charset="-122"/>
                <a:ea typeface="SimSun" charset="-122"/>
                <a:cs typeface="SimSun" charset="-122"/>
              </a:rPr>
              <a:t>命令</a:t>
            </a:r>
            <a:endParaRPr kumimoji="1" lang="zh-CN" altLang="en-US" sz="2400" dirty="0">
              <a:latin typeface="Times New Roman" charset="0"/>
              <a:ea typeface="Times New Roman" charset="0"/>
              <a:cs typeface="Times New Roman" charset="0"/>
            </a:endParaRPr>
          </a:p>
        </p:txBody>
      </p:sp>
      <p:sp>
        <p:nvSpPr>
          <p:cNvPr id="43" name="矩形 42"/>
          <p:cNvSpPr/>
          <p:nvPr/>
        </p:nvSpPr>
        <p:spPr>
          <a:xfrm>
            <a:off x="7243010" y="5835977"/>
            <a:ext cx="4186990" cy="816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auto-</a:t>
            </a:r>
            <a:r>
              <a:rPr kumimoji="1" lang="en-US" altLang="zh-CN" sz="2400" dirty="0" err="1" smtClean="0">
                <a:latin typeface="Times New Roman" charset="0"/>
                <a:ea typeface="Times New Roman" charset="0"/>
                <a:cs typeface="Times New Roman" charset="0"/>
              </a:rPr>
              <a:t>aof</a:t>
            </a:r>
            <a:r>
              <a:rPr kumimoji="1" lang="en-US" altLang="zh-CN" sz="2400" dirty="0" smtClean="0">
                <a:latin typeface="Times New Roman" charset="0"/>
                <a:ea typeface="Times New Roman" charset="0"/>
                <a:cs typeface="Times New Roman" charset="0"/>
              </a:rPr>
              <a:t>-rewrite-percentage</a:t>
            </a:r>
            <a:r>
              <a:rPr kumimoji="1" lang="zh-CN" altLang="en-US" sz="2400" dirty="0" smtClean="0">
                <a:latin typeface="SimSun" charset="-122"/>
                <a:ea typeface="SimSun" charset="-122"/>
                <a:cs typeface="SimSun" charset="-122"/>
              </a:rPr>
              <a:t>和</a:t>
            </a:r>
            <a:r>
              <a:rPr kumimoji="1" lang="en-US" altLang="zh-CN" sz="2400" dirty="0" smtClean="0">
                <a:latin typeface="Times New Roman" charset="0"/>
                <a:ea typeface="Times New Roman" charset="0"/>
                <a:cs typeface="Times New Roman" charset="0"/>
              </a:rPr>
              <a:t>auto-</a:t>
            </a:r>
            <a:r>
              <a:rPr kumimoji="1" lang="en-US" altLang="zh-CN" sz="2400" dirty="0" err="1" smtClean="0">
                <a:latin typeface="Times New Roman" charset="0"/>
                <a:ea typeface="Times New Roman" charset="0"/>
                <a:cs typeface="Times New Roman" charset="0"/>
              </a:rPr>
              <a:t>aof</a:t>
            </a:r>
            <a:r>
              <a:rPr kumimoji="1" lang="en-US" altLang="zh-CN" sz="2400" dirty="0" smtClean="0">
                <a:latin typeface="Times New Roman" charset="0"/>
                <a:ea typeface="Times New Roman" charset="0"/>
                <a:cs typeface="Times New Roman" charset="0"/>
              </a:rPr>
              <a:t>-rewrite-min-size</a:t>
            </a:r>
            <a:r>
              <a:rPr kumimoji="1" lang="zh-CN" altLang="en-US" sz="2400" dirty="0" smtClean="0">
                <a:latin typeface="SimSun" charset="-122"/>
                <a:ea typeface="SimSun" charset="-122"/>
                <a:cs typeface="SimSun" charset="-122"/>
              </a:rPr>
              <a:t>命令</a:t>
            </a:r>
            <a:endParaRPr kumimoji="1" lang="zh-CN" altLang="en-US" sz="2400" dirty="0">
              <a:latin typeface="Times New Roman" charset="0"/>
              <a:ea typeface="Times New Roman" charset="0"/>
              <a:cs typeface="Times New Roman" charset="0"/>
            </a:endParaRPr>
          </a:p>
        </p:txBody>
      </p:sp>
      <p:cxnSp>
        <p:nvCxnSpPr>
          <p:cNvPr id="16" name="直线箭头连接符 15"/>
          <p:cNvCxnSpPr>
            <a:stCxn id="5" idx="3"/>
            <a:endCxn id="10" idx="2"/>
          </p:cNvCxnSpPr>
          <p:nvPr/>
        </p:nvCxnSpPr>
        <p:spPr>
          <a:xfrm flipV="1">
            <a:off x="2237874" y="4383650"/>
            <a:ext cx="1395663" cy="81399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5" idx="3"/>
            <a:endCxn id="41" idx="2"/>
          </p:cNvCxnSpPr>
          <p:nvPr/>
        </p:nvCxnSpPr>
        <p:spPr>
          <a:xfrm>
            <a:off x="2237874" y="5197642"/>
            <a:ext cx="1395663" cy="10467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0" idx="6"/>
            <a:endCxn id="11" idx="1"/>
          </p:cNvCxnSpPr>
          <p:nvPr/>
        </p:nvCxnSpPr>
        <p:spPr>
          <a:xfrm>
            <a:off x="5847347" y="4383650"/>
            <a:ext cx="1395663" cy="65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41" idx="6"/>
            <a:endCxn id="43" idx="1"/>
          </p:cNvCxnSpPr>
          <p:nvPr/>
        </p:nvCxnSpPr>
        <p:spPr>
          <a:xfrm>
            <a:off x="5847347" y="6244390"/>
            <a:ext cx="1395663"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2" name="椭圆 51"/>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3"/>
          <a:stretch>
            <a:fillRect/>
          </a:stretch>
        </p:blipFill>
        <p:spPr>
          <a:xfrm>
            <a:off x="4264944" y="314325"/>
            <a:ext cx="7325477" cy="6278980"/>
          </a:xfrm>
          <a:prstGeom prst="rect">
            <a:avLst/>
          </a:prstGeom>
        </p:spPr>
      </p:pic>
      <p:sp>
        <p:nvSpPr>
          <p:cNvPr id="13" name="文本框 12"/>
          <p:cNvSpPr txBox="1"/>
          <p:nvPr/>
        </p:nvSpPr>
        <p:spPr>
          <a:xfrm>
            <a:off x="831056" y="3206758"/>
            <a:ext cx="2772193" cy="830997"/>
          </a:xfrm>
          <a:prstGeom prst="rect">
            <a:avLst/>
          </a:prstGeom>
          <a:noFill/>
        </p:spPr>
        <p:txBody>
          <a:bodyPr wrap="square" rtlCol="0">
            <a:spAutoFit/>
          </a:bodyPr>
          <a:lstStyle/>
          <a:p>
            <a:r>
              <a:rPr kumimoji="1" lang="en-US" altLang="zh-CN" sz="2400" smtClean="0">
                <a:latin typeface="Times New Roman" charset="0"/>
                <a:ea typeface="Times New Roman" charset="0"/>
                <a:cs typeface="Times New Roman" charset="0"/>
              </a:rPr>
              <a:t>BGREWRITEAOF</a:t>
            </a:r>
            <a:r>
              <a:rPr kumimoji="1" lang="zh-CN" altLang="en-US" sz="2400" dirty="0" smtClean="0">
                <a:latin typeface="SimSun" charset="-122"/>
                <a:ea typeface="SimSun" charset="-122"/>
                <a:cs typeface="SimSun" charset="-122"/>
              </a:rPr>
              <a:t>执行流程</a:t>
            </a:r>
            <a:endParaRPr kumimoji="1" lang="zh-CN" altLang="en-US" sz="2400"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文本框 14"/>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3200" b="1" dirty="0" err="1" smtClean="0">
                <a:latin typeface="Times New Roman" charset="0"/>
                <a:ea typeface="Times New Roman" charset="0"/>
                <a:cs typeface="Times New Roman" charset="0"/>
              </a:rPr>
              <a:t>Redis</a:t>
            </a:r>
            <a:r>
              <a:rPr kumimoji="1" lang="zh-CN" altLang="en-US" sz="3200" b="1" dirty="0" smtClean="0">
                <a:latin typeface="SimSun" charset="-122"/>
                <a:ea typeface="SimSun" charset="-122"/>
                <a:cs typeface="SimSun" charset="-122"/>
              </a:rPr>
              <a:t>的主从复制</a:t>
            </a:r>
            <a:endParaRPr kumimoji="1" lang="zh-CN" altLang="en-US" sz="3200" b="1" dirty="0">
              <a:latin typeface="Times New Roman" charset="0"/>
              <a:ea typeface="Times New Roman" charset="0"/>
              <a:cs typeface="Times New Roman" charset="0"/>
            </a:endParaRPr>
          </a:p>
        </p:txBody>
      </p:sp>
      <p:sp>
        <p:nvSpPr>
          <p:cNvPr id="2" name="文本框 1"/>
          <p:cNvSpPr txBox="1"/>
          <p:nvPr/>
        </p:nvSpPr>
        <p:spPr>
          <a:xfrm>
            <a:off x="434975" y="1314451"/>
            <a:ext cx="3655762" cy="1631216"/>
          </a:xfrm>
          <a:prstGeom prst="rect">
            <a:avLst/>
          </a:prstGeom>
          <a:noFill/>
        </p:spPr>
        <p:txBody>
          <a:bodyPr wrap="square" rtlCol="0">
            <a:spAutoFit/>
          </a:bodyPr>
          <a:lstStyle/>
          <a:p>
            <a:r>
              <a:rPr kumimoji="1" lang="zh-CN" altLang="en-US" sz="2800" b="1" dirty="0" smtClean="0">
                <a:latin typeface="SimSun" charset="-122"/>
                <a:ea typeface="SimSun" charset="-122"/>
                <a:cs typeface="SimSun" charset="-122"/>
              </a:rPr>
              <a:t>作用</a:t>
            </a:r>
            <a:endParaRPr kumimoji="1" lang="en-US" altLang="zh-CN" sz="2800" b="1" dirty="0" smtClean="0">
              <a:latin typeface="SimSun" charset="-122"/>
              <a:ea typeface="SimSun" charset="-122"/>
              <a:cs typeface="SimSun" charset="-122"/>
            </a:endParaRPr>
          </a:p>
          <a:p>
            <a:r>
              <a:rPr kumimoji="1" lang="en-US" altLang="zh-CN" sz="2400" dirty="0">
                <a:latin typeface="Times New Roman" charset="0"/>
                <a:ea typeface="Times New Roman" charset="0"/>
                <a:cs typeface="Times New Roman" charset="0"/>
              </a:rPr>
              <a:t>1</a:t>
            </a:r>
            <a:r>
              <a:rPr kumimoji="1" lang="en-US" altLang="zh-CN" sz="2400" dirty="0" smtClean="0">
                <a:latin typeface="Times New Roman" charset="0"/>
                <a:ea typeface="Times New Roman" charset="0"/>
                <a:cs typeface="Times New Roman" charset="0"/>
              </a:rPr>
              <a:t>.</a:t>
            </a:r>
            <a:r>
              <a:rPr kumimoji="1" lang="zh-CN" altLang="en-US" sz="2400" dirty="0" smtClean="0">
                <a:latin typeface="SimSun" charset="-122"/>
                <a:ea typeface="SimSun" charset="-122"/>
                <a:cs typeface="SimSun" charset="-122"/>
              </a:rPr>
              <a:t>故障恢复</a:t>
            </a:r>
            <a:endParaRPr kumimoji="1" lang="en-US" altLang="zh-CN" sz="2400" dirty="0" smtClean="0">
              <a:latin typeface="SimSun" charset="-122"/>
              <a:ea typeface="SimSun" charset="-122"/>
              <a:cs typeface="SimSun" charset="-122"/>
            </a:endParaRPr>
          </a:p>
          <a:p>
            <a:r>
              <a:rPr kumimoji="1" lang="en-US" altLang="zh-CN" sz="2400" dirty="0">
                <a:latin typeface="Times New Roman" charset="0"/>
                <a:ea typeface="Times New Roman" charset="0"/>
                <a:cs typeface="Times New Roman" charset="0"/>
              </a:rPr>
              <a:t>2</a:t>
            </a:r>
            <a:r>
              <a:rPr kumimoji="1" lang="en-US" altLang="zh-CN" sz="2400" dirty="0" smtClean="0">
                <a:latin typeface="Times New Roman" charset="0"/>
                <a:ea typeface="Times New Roman" charset="0"/>
                <a:cs typeface="Times New Roman" charset="0"/>
              </a:rPr>
              <a:t>.</a:t>
            </a:r>
            <a:r>
              <a:rPr kumimoji="1" lang="zh-CN" altLang="en-US" sz="2400" dirty="0" smtClean="0">
                <a:latin typeface="SimSun" charset="-122"/>
                <a:ea typeface="SimSun" charset="-122"/>
                <a:cs typeface="SimSun" charset="-122"/>
              </a:rPr>
              <a:t>负载均衡</a:t>
            </a:r>
            <a:endParaRPr kumimoji="1" lang="en-US" altLang="zh-CN" sz="2400" dirty="0" smtClean="0">
              <a:latin typeface="SimSun" charset="-122"/>
              <a:ea typeface="SimSun" charset="-122"/>
              <a:cs typeface="SimSun" charset="-122"/>
            </a:endParaRPr>
          </a:p>
          <a:p>
            <a:r>
              <a:rPr kumimoji="1" lang="en-US" altLang="zh-CN" sz="2400" dirty="0">
                <a:latin typeface="Times New Roman" charset="0"/>
                <a:ea typeface="Times New Roman" charset="0"/>
                <a:cs typeface="Times New Roman" charset="0"/>
              </a:rPr>
              <a:t>3</a:t>
            </a:r>
            <a:r>
              <a:rPr kumimoji="1" lang="en-US" altLang="zh-CN" sz="2400" dirty="0" smtClean="0">
                <a:latin typeface="Times New Roman" charset="0"/>
                <a:ea typeface="Times New Roman" charset="0"/>
                <a:cs typeface="Times New Roman" charset="0"/>
              </a:rPr>
              <a:t>.</a:t>
            </a:r>
            <a:r>
              <a:rPr kumimoji="1" lang="zh-CN" altLang="en-US" sz="2400" dirty="0" smtClean="0">
                <a:latin typeface="SimSun" charset="-122"/>
                <a:ea typeface="SimSun" charset="-122"/>
                <a:cs typeface="SimSun" charset="-122"/>
              </a:rPr>
              <a:t>高可用基石</a:t>
            </a:r>
            <a:endParaRPr kumimoji="1" lang="zh-CN" altLang="en-US" sz="2400" dirty="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1581734" y="1854219"/>
            <a:ext cx="9334918" cy="3449555"/>
          </a:xfrm>
          <a:prstGeom prst="rect">
            <a:avLst/>
          </a:prstGeom>
        </p:spPr>
      </p:pic>
      <p:sp>
        <p:nvSpPr>
          <p:cNvPr id="8" name="文本框 7"/>
          <p:cNvSpPr txBox="1"/>
          <p:nvPr/>
        </p:nvSpPr>
        <p:spPr>
          <a:xfrm>
            <a:off x="3561347" y="5606716"/>
            <a:ext cx="5390148" cy="461665"/>
          </a:xfrm>
          <a:prstGeom prst="rect">
            <a:avLst/>
          </a:prstGeom>
          <a:noFill/>
        </p:spPr>
        <p:txBody>
          <a:bodyPr wrap="square" rtlCol="0">
            <a:spAutoFit/>
          </a:bodyPr>
          <a:lstStyle/>
          <a:p>
            <a:pPr algn="ct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的主从复制树</a:t>
            </a:r>
            <a:endParaRPr kumimoji="1" lang="zh-CN" altLang="en-US" sz="2400" dirty="0">
              <a:latin typeface="SimSun" charset="-122"/>
              <a:ea typeface="SimSun" charset="-122"/>
              <a:cs typeface="SimSun"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3200" b="1" dirty="0" err="1" smtClean="0">
                <a:latin typeface="Times New Roman" charset="0"/>
                <a:ea typeface="Times New Roman" charset="0"/>
                <a:cs typeface="Times New Roman" charset="0"/>
              </a:rPr>
              <a:t>Redis</a:t>
            </a:r>
            <a:r>
              <a:rPr kumimoji="1" lang="zh-CN" altLang="en-US" sz="3200" b="1" dirty="0" smtClean="0">
                <a:latin typeface="SimSun" charset="-122"/>
                <a:ea typeface="SimSun" charset="-122"/>
                <a:cs typeface="SimSun" charset="-122"/>
              </a:rPr>
              <a:t>的主从复制实现原理</a:t>
            </a:r>
            <a:endParaRPr kumimoji="1" lang="zh-CN" altLang="en-US" sz="3200" b="1" dirty="0">
              <a:latin typeface="Times New Roman" charset="0"/>
              <a:ea typeface="Times New Roman" charset="0"/>
              <a:cs typeface="Times New Roman" charset="0"/>
            </a:endParaRPr>
          </a:p>
        </p:txBody>
      </p:sp>
      <p:sp>
        <p:nvSpPr>
          <p:cNvPr id="2" name="文本框 1"/>
          <p:cNvSpPr txBox="1"/>
          <p:nvPr/>
        </p:nvSpPr>
        <p:spPr>
          <a:xfrm>
            <a:off x="434975" y="1347537"/>
            <a:ext cx="11450638" cy="830997"/>
          </a:xfrm>
          <a:prstGeom prst="rect">
            <a:avLst/>
          </a:prstGeom>
          <a:noFill/>
        </p:spPr>
        <p:txBody>
          <a:bodyPr wrap="square" rtlCol="0">
            <a:spAutoFit/>
          </a:bodyPr>
          <a:lstStyle/>
          <a:p>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主从复制过程大体可以分为三个阶段：连接建立阶段（即准备阶段）、数据同步阶段、命令传播阶段。</a:t>
            </a:r>
            <a:endParaRPr kumimoji="1" lang="zh-CN" altLang="en-US" sz="2400" dirty="0">
              <a:latin typeface="Times New Roman" charset="0"/>
              <a:ea typeface="Times New Roman" charset="0"/>
              <a:cs typeface="Times New Roman" charset="0"/>
            </a:endParaRPr>
          </a:p>
        </p:txBody>
      </p:sp>
      <p:sp>
        <p:nvSpPr>
          <p:cNvPr id="6" name="文本框 5"/>
          <p:cNvSpPr txBox="1">
            <a:spLocks noChangeArrowheads="1"/>
          </p:cNvSpPr>
          <p:nvPr/>
        </p:nvSpPr>
        <p:spPr bwMode="auto">
          <a:xfrm>
            <a:off x="434975" y="3502425"/>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阶段</a:t>
            </a:r>
            <a:r>
              <a:rPr kumimoji="1" lang="en-US" altLang="zh-CN" sz="3200" b="1" dirty="0" smtClean="0">
                <a:latin typeface="Times New Roman" charset="0"/>
                <a:ea typeface="Times New Roman" charset="0"/>
                <a:cs typeface="Times New Roman" charset="0"/>
              </a:rPr>
              <a:t>1</a:t>
            </a:r>
            <a:r>
              <a:rPr kumimoji="1" lang="zh-CN" altLang="en-US" sz="3200" b="1" dirty="0" smtClean="0">
                <a:latin typeface="Times New Roman" charset="0"/>
                <a:ea typeface="Times New Roman" charset="0"/>
                <a:cs typeface="Times New Roman" charset="0"/>
              </a:rPr>
              <a:t>：</a:t>
            </a:r>
            <a:r>
              <a:rPr kumimoji="1" lang="zh-CN" altLang="en-US" sz="3200" b="1" dirty="0" smtClean="0">
                <a:latin typeface="SimSun" charset="-122"/>
                <a:ea typeface="SimSun" charset="-122"/>
                <a:cs typeface="SimSun" charset="-122"/>
              </a:rPr>
              <a:t>连接建立阶段</a:t>
            </a:r>
            <a:endParaRPr kumimoji="1" lang="zh-CN" altLang="en-US" sz="3200" b="1" dirty="0">
              <a:latin typeface="SimSun" charset="-122"/>
              <a:ea typeface="SimSun" charset="-122"/>
              <a:cs typeface="SimSun" charset="-122"/>
            </a:endParaRPr>
          </a:p>
        </p:txBody>
      </p:sp>
      <p:sp>
        <p:nvSpPr>
          <p:cNvPr id="3" name="文本框 2"/>
          <p:cNvSpPr txBox="1"/>
          <p:nvPr/>
        </p:nvSpPr>
        <p:spPr>
          <a:xfrm>
            <a:off x="434975" y="4375801"/>
            <a:ext cx="8614611" cy="1938992"/>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1.</a:t>
            </a:r>
            <a:r>
              <a:rPr kumimoji="1" lang="zh-CN" altLang="en-US" sz="2400" dirty="0" smtClean="0">
                <a:latin typeface="SimSun" charset="-122"/>
                <a:ea typeface="SimSun" charset="-122"/>
                <a:cs typeface="SimSun" charset="-122"/>
              </a:rPr>
              <a:t>保存主节点信息</a:t>
            </a:r>
            <a:endParaRPr kumimoji="1" lang="en-US" altLang="zh-CN" sz="2400" dirty="0" smtClean="0">
              <a:latin typeface="SimSun" charset="-122"/>
              <a:ea typeface="SimSun" charset="-122"/>
              <a:cs typeface="SimSun" charset="-122"/>
            </a:endParaRPr>
          </a:p>
          <a:p>
            <a:r>
              <a:rPr kumimoji="1" lang="en-US" altLang="zh-CN" sz="2400" dirty="0" smtClean="0">
                <a:latin typeface="Times New Roman" charset="0"/>
                <a:ea typeface="Times New Roman" charset="0"/>
                <a:cs typeface="Times New Roman" charset="0"/>
              </a:rPr>
              <a:t>2.</a:t>
            </a:r>
            <a:r>
              <a:rPr kumimoji="1" lang="zh-CN" altLang="en-US" sz="2400" dirty="0" smtClean="0">
                <a:latin typeface="SimSun" charset="-122"/>
                <a:ea typeface="SimSun" charset="-122"/>
                <a:cs typeface="SimSun" charset="-122"/>
              </a:rPr>
              <a:t>建立</a:t>
            </a:r>
            <a:r>
              <a:rPr kumimoji="1" lang="en-US" altLang="zh-CN" sz="2400" dirty="0" smtClean="0">
                <a:latin typeface="Times New Roman" charset="0"/>
                <a:ea typeface="Times New Roman" charset="0"/>
                <a:cs typeface="Times New Roman" charset="0"/>
              </a:rPr>
              <a:t>socket</a:t>
            </a:r>
            <a:r>
              <a:rPr kumimoji="1" lang="zh-CN" altLang="en-US" sz="2400" dirty="0" smtClean="0">
                <a:latin typeface="SimSun" charset="-122"/>
                <a:ea typeface="SimSun" charset="-122"/>
                <a:cs typeface="SimSun" charset="-122"/>
              </a:rPr>
              <a:t>连接</a:t>
            </a:r>
            <a:endParaRPr kumimoji="1" lang="en-US" altLang="zh-CN" sz="2400" dirty="0" smtClean="0">
              <a:latin typeface="SimSun" charset="-122"/>
              <a:ea typeface="SimSun" charset="-122"/>
              <a:cs typeface="SimSun" charset="-122"/>
            </a:endParaRPr>
          </a:p>
          <a:p>
            <a:r>
              <a:rPr kumimoji="1" lang="en-US" altLang="zh-CN" sz="2400" dirty="0" smtClean="0">
                <a:latin typeface="Times New Roman" charset="0"/>
                <a:ea typeface="Times New Roman" charset="0"/>
                <a:cs typeface="Times New Roman" charset="0"/>
              </a:rPr>
              <a:t>3.</a:t>
            </a:r>
            <a:r>
              <a:rPr kumimoji="1" lang="zh-CN" altLang="en-US" sz="2400" dirty="0" smtClean="0">
                <a:latin typeface="SimSun" charset="-122"/>
                <a:ea typeface="SimSun" charset="-122"/>
                <a:cs typeface="SimSun" charset="-122"/>
              </a:rPr>
              <a:t>发送</a:t>
            </a:r>
            <a:r>
              <a:rPr kumimoji="1" lang="en-US" altLang="zh-CN" sz="2400" dirty="0" smtClean="0">
                <a:latin typeface="Times New Roman" charset="0"/>
                <a:ea typeface="Times New Roman" charset="0"/>
                <a:cs typeface="Times New Roman" charset="0"/>
              </a:rPr>
              <a:t>ping</a:t>
            </a:r>
            <a:r>
              <a:rPr kumimoji="1" lang="zh-CN" altLang="en-US" sz="2400" dirty="0" smtClean="0">
                <a:latin typeface="SimSun" charset="-122"/>
                <a:ea typeface="SimSun" charset="-122"/>
                <a:cs typeface="SimSun" charset="-122"/>
              </a:rPr>
              <a:t>命令</a:t>
            </a:r>
            <a:endParaRPr kumimoji="1" lang="en-US" altLang="zh-CN" sz="2400" dirty="0" smtClean="0">
              <a:latin typeface="SimSun" charset="-122"/>
              <a:ea typeface="SimSun" charset="-122"/>
              <a:cs typeface="SimSun" charset="-122"/>
            </a:endParaRPr>
          </a:p>
          <a:p>
            <a:r>
              <a:rPr kumimoji="1" lang="en-US" altLang="zh-CN" sz="2400" dirty="0" smtClean="0">
                <a:latin typeface="Times New Roman" charset="0"/>
                <a:ea typeface="Times New Roman" charset="0"/>
                <a:cs typeface="Times New Roman" charset="0"/>
              </a:rPr>
              <a:t>4.</a:t>
            </a:r>
            <a:r>
              <a:rPr kumimoji="1" lang="zh-CN" altLang="en-US" sz="2400" dirty="0" smtClean="0">
                <a:latin typeface="SimSun" charset="-122"/>
                <a:ea typeface="SimSun" charset="-122"/>
                <a:cs typeface="SimSun" charset="-122"/>
              </a:rPr>
              <a:t>身份验证</a:t>
            </a:r>
            <a:endParaRPr kumimoji="1" lang="en-US" altLang="zh-CN" sz="2400" dirty="0" smtClean="0">
              <a:latin typeface="SimSun" charset="-122"/>
              <a:ea typeface="SimSun" charset="-122"/>
              <a:cs typeface="SimSun" charset="-122"/>
            </a:endParaRPr>
          </a:p>
          <a:p>
            <a:r>
              <a:rPr kumimoji="1" lang="en-US" altLang="zh-CN" sz="2400" dirty="0" smtClean="0">
                <a:latin typeface="Times New Roman" charset="0"/>
                <a:ea typeface="Times New Roman" charset="0"/>
                <a:cs typeface="Times New Roman" charset="0"/>
              </a:rPr>
              <a:t>5.</a:t>
            </a:r>
            <a:r>
              <a:rPr kumimoji="1" lang="zh-CN" altLang="en-US" sz="2400" dirty="0" smtClean="0">
                <a:latin typeface="SimSun" charset="-122"/>
                <a:ea typeface="SimSun" charset="-122"/>
                <a:cs typeface="SimSun" charset="-122"/>
              </a:rPr>
              <a:t>发送从节点端口信息</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98878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阶段</a:t>
            </a:r>
            <a:r>
              <a:rPr kumimoji="1" lang="en-US" altLang="zh-CN" sz="3200" b="1" dirty="0">
                <a:latin typeface="Times New Roman" charset="0"/>
                <a:ea typeface="Times New Roman" charset="0"/>
                <a:cs typeface="Times New Roman" charset="0"/>
              </a:rPr>
              <a:t>2</a:t>
            </a:r>
            <a:r>
              <a:rPr kumimoji="1" lang="zh-CN" altLang="en-US" sz="3200" b="1" dirty="0" smtClean="0">
                <a:latin typeface="Times New Roman" charset="0"/>
                <a:ea typeface="Times New Roman" charset="0"/>
                <a:cs typeface="Times New Roman" charset="0"/>
              </a:rPr>
              <a:t>：</a:t>
            </a:r>
            <a:r>
              <a:rPr kumimoji="1" lang="zh-CN" altLang="en-US" sz="3200" b="1" dirty="0" smtClean="0">
                <a:latin typeface="SimSun" charset="-122"/>
                <a:ea typeface="SimSun" charset="-122"/>
                <a:cs typeface="SimSun" charset="-122"/>
              </a:rPr>
              <a:t>数据同步阶段</a:t>
            </a:r>
            <a:endParaRPr kumimoji="1" lang="zh-CN" altLang="en-US" sz="3200" b="1" dirty="0">
              <a:latin typeface="SimSun" charset="-122"/>
              <a:ea typeface="SimSun" charset="-122"/>
              <a:cs typeface="SimSun" charset="-122"/>
            </a:endParaRPr>
          </a:p>
        </p:txBody>
      </p:sp>
      <p:sp>
        <p:nvSpPr>
          <p:cNvPr id="2" name="文本框 1"/>
          <p:cNvSpPr txBox="1"/>
          <p:nvPr/>
        </p:nvSpPr>
        <p:spPr>
          <a:xfrm>
            <a:off x="434975" y="1275347"/>
            <a:ext cx="11235657" cy="1569660"/>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主从节点之间的连接建立以后</a:t>
            </a:r>
            <a:r>
              <a:rPr lang="zh-CN" altLang="en-US" sz="2400" dirty="0" smtClean="0">
                <a:latin typeface="SimSun" charset="-122"/>
                <a:ea typeface="SimSun" charset="-122"/>
                <a:cs typeface="SimSun" charset="-122"/>
              </a:rPr>
              <a:t>，可以</a:t>
            </a:r>
            <a:r>
              <a:rPr lang="zh-CN" altLang="en-US" sz="2400" dirty="0">
                <a:latin typeface="SimSun" charset="-122"/>
                <a:ea typeface="SimSun" charset="-122"/>
                <a:cs typeface="SimSun" charset="-122"/>
              </a:rPr>
              <a:t>开始进行数据同步，该阶段可以理解为从节点数据的初始化。具体执行的方式是：从节点向主节点发送</a:t>
            </a:r>
            <a:r>
              <a:rPr lang="en-US" altLang="zh-CN" sz="2400" dirty="0" err="1">
                <a:latin typeface="Times New Roman" charset="0"/>
                <a:ea typeface="Times New Roman" charset="0"/>
                <a:cs typeface="Times New Roman" charset="0"/>
              </a:rPr>
              <a:t>psync</a:t>
            </a:r>
            <a:r>
              <a:rPr lang="zh-CN" altLang="en-US" sz="2400" dirty="0" smtClean="0">
                <a:latin typeface="SimSun" charset="-122"/>
                <a:ea typeface="SimSun" charset="-122"/>
                <a:cs typeface="SimSun" charset="-122"/>
              </a:rPr>
              <a:t>命令，</a:t>
            </a:r>
            <a:r>
              <a:rPr lang="zh-CN" altLang="en-US" sz="2400" dirty="0">
                <a:latin typeface="SimSun" charset="-122"/>
                <a:ea typeface="SimSun" charset="-122"/>
                <a:cs typeface="SimSun" charset="-122"/>
              </a:rPr>
              <a:t>开始同步</a:t>
            </a:r>
            <a:r>
              <a:rPr lang="zh-CN" altLang="en-US" sz="2400" dirty="0" smtClean="0">
                <a:latin typeface="SimSun" charset="-122"/>
                <a:ea typeface="SimSun" charset="-122"/>
                <a:cs typeface="SimSun" charset="-122"/>
              </a:rPr>
              <a:t>。</a:t>
            </a:r>
            <a:r>
              <a:rPr lang="zh-CN" altLang="en-US" sz="2400" dirty="0">
                <a:latin typeface="SimSun" charset="-122"/>
                <a:ea typeface="SimSun" charset="-122"/>
                <a:cs typeface="SimSun" charset="-122"/>
              </a:rPr>
              <a:t>数据同步阶段是主从复制最核心的阶段，根据主从节点当前状态的不同，可以分为全量复制和部分复制，</a:t>
            </a:r>
            <a:endParaRPr kumimoji="1" lang="zh-CN" altLang="en-US" sz="2400" dirty="0">
              <a:latin typeface="SimSun" charset="-122"/>
              <a:ea typeface="SimSun" charset="-122"/>
              <a:cs typeface="SimSun" charset="-122"/>
            </a:endParaRPr>
          </a:p>
        </p:txBody>
      </p:sp>
      <p:sp>
        <p:nvSpPr>
          <p:cNvPr id="3" name="文本框 2"/>
          <p:cNvSpPr txBox="1"/>
          <p:nvPr/>
        </p:nvSpPr>
        <p:spPr>
          <a:xfrm>
            <a:off x="434975" y="3248526"/>
            <a:ext cx="11235657" cy="2677656"/>
          </a:xfrm>
          <a:prstGeom prst="rect">
            <a:avLst/>
          </a:prstGeom>
          <a:noFill/>
        </p:spPr>
        <p:txBody>
          <a:bodyPr wrap="square" rtlCol="0">
            <a:spAutoFit/>
          </a:bodyPr>
          <a:lstStyle/>
          <a:p>
            <a:r>
              <a:rPr lang="zh-CN" altLang="en-US" sz="2400" dirty="0">
                <a:latin typeface="SimSun" charset="-122"/>
                <a:ea typeface="SimSun" charset="-122"/>
                <a:cs typeface="SimSun" charset="-122"/>
              </a:rPr>
              <a:t>全量复制：用于初次复制或其他无法进行部分复制的情况，将主节点中的所有数据都发送给从节点，是一个非常重型的操作</a:t>
            </a:r>
            <a:r>
              <a:rPr lang="zh-CN" altLang="en-US" sz="2400" dirty="0" smtClean="0">
                <a:latin typeface="SimSun" charset="-122"/>
                <a:ea typeface="SimSun" charset="-122"/>
                <a:cs typeface="SimSun" charset="-122"/>
              </a:rPr>
              <a:t>。</a:t>
            </a:r>
            <a:endParaRPr lang="en-US" altLang="zh-CN" sz="2400" dirty="0" smtClean="0">
              <a:latin typeface="SimSun" charset="-122"/>
              <a:ea typeface="SimSun" charset="-122"/>
              <a:cs typeface="SimSun" charset="-122"/>
            </a:endParaRPr>
          </a:p>
          <a:p>
            <a:endParaRPr lang="en-US" altLang="zh-CN" sz="2400" dirty="0" smtClean="0">
              <a:latin typeface="SimSun" charset="-122"/>
              <a:ea typeface="SimSun" charset="-122"/>
              <a:cs typeface="SimSun" charset="-122"/>
            </a:endParaRPr>
          </a:p>
          <a:p>
            <a:r>
              <a:rPr lang="zh-CN" altLang="en-US" sz="2400" dirty="0">
                <a:latin typeface="SimSun" charset="-122"/>
                <a:ea typeface="SimSun" charset="-122"/>
                <a:cs typeface="SimSun" charset="-122"/>
              </a:rPr>
              <a:t>部分复制：用于网络中断等情况后的复制，只将中断期间主节点执行的写命令发送给从节点，与全量复制相比更加高效。需要注意的是，如果网络中断时间过长，导致主节点没有能够完整地保存中断期间执行的写命令，则无法进行部分复制，仍使用全量复制</a:t>
            </a:r>
            <a:r>
              <a:rPr lang="zh-CN" altLang="en-US" sz="2400" dirty="0" smtClean="0">
                <a:latin typeface="SimSun" charset="-122"/>
                <a:ea typeface="SimSun" charset="-122"/>
                <a:cs typeface="SimSun" charset="-122"/>
              </a:rPr>
              <a:t>。</a:t>
            </a:r>
            <a:endParaRPr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6123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p:nvPr/>
        </p:nvSpPr>
        <p:spPr>
          <a:xfrm>
            <a:off x="1012491" y="430151"/>
            <a:ext cx="2933867" cy="523220"/>
          </a:xfrm>
          <a:prstGeom prst="rect">
            <a:avLst/>
          </a:prstGeom>
          <a:noFill/>
        </p:spPr>
        <p:txBody>
          <a:bodyPr wrap="square" rtlCol="0">
            <a:spAutoFit/>
          </a:bodyPr>
          <a:lstStyle/>
          <a:p>
            <a:r>
              <a:rPr kumimoji="1" lang="zh-CN" altLang="en-US" sz="2800" b="1" dirty="0" smtClean="0">
                <a:latin typeface="Times New Roman" charset="0"/>
                <a:ea typeface="Times New Roman" charset="0"/>
                <a:cs typeface="Times New Roman" charset="0"/>
              </a:rPr>
              <a:t>（</a:t>
            </a:r>
            <a:r>
              <a:rPr kumimoji="1" lang="en-US" altLang="zh-CN" sz="2800" b="1" dirty="0" smtClean="0">
                <a:latin typeface="Times New Roman" charset="0"/>
                <a:ea typeface="Times New Roman" charset="0"/>
                <a:cs typeface="Times New Roman" charset="0"/>
              </a:rPr>
              <a:t>1</a:t>
            </a:r>
            <a:r>
              <a:rPr kumimoji="1" lang="zh-CN" altLang="en-US" sz="2800" b="1" dirty="0" smtClean="0">
                <a:latin typeface="Times New Roman" charset="0"/>
                <a:ea typeface="Times New Roman" charset="0"/>
                <a:cs typeface="Times New Roman" charset="0"/>
              </a:rPr>
              <a:t>）</a:t>
            </a:r>
            <a:r>
              <a:rPr kumimoji="1" lang="zh-CN" altLang="en-US" sz="2800" b="1" dirty="0" smtClean="0">
                <a:latin typeface="SimSun" charset="-122"/>
                <a:ea typeface="SimSun" charset="-122"/>
                <a:cs typeface="SimSun" charset="-122"/>
              </a:rPr>
              <a:t>复制偏移量</a:t>
            </a:r>
            <a:endParaRPr kumimoji="1" lang="zh-CN" altLang="en-US" sz="2800" b="1" dirty="0">
              <a:latin typeface="SimSun" charset="-122"/>
              <a:ea typeface="SimSun" charset="-122"/>
              <a:cs typeface="SimSun" charset="-122"/>
            </a:endParaRPr>
          </a:p>
        </p:txBody>
      </p:sp>
      <p:sp>
        <p:nvSpPr>
          <p:cNvPr id="3" name="文本框 2"/>
          <p:cNvSpPr txBox="1"/>
          <p:nvPr/>
        </p:nvSpPr>
        <p:spPr>
          <a:xfrm>
            <a:off x="1012491" y="1160062"/>
            <a:ext cx="10922835" cy="1569660"/>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主节点和从节点分别维护一个复制偏移量</a:t>
            </a:r>
            <a:r>
              <a:rPr lang="zh-CN" altLang="en-US" sz="2400" dirty="0">
                <a:latin typeface="Times New Roman" charset="0"/>
                <a:ea typeface="Times New Roman" charset="0"/>
                <a:cs typeface="Times New Roman" charset="0"/>
              </a:rPr>
              <a:t>（</a:t>
            </a:r>
            <a:r>
              <a:rPr lang="en-US" altLang="zh-CN" sz="2400" dirty="0">
                <a:latin typeface="Times New Roman" charset="0"/>
                <a:ea typeface="Times New Roman" charset="0"/>
                <a:cs typeface="Times New Roman" charset="0"/>
              </a:rPr>
              <a:t>offset</a:t>
            </a:r>
            <a:r>
              <a:rPr lang="zh-CN" altLang="en-US" sz="2400" dirty="0">
                <a:latin typeface="Times New Roman" charset="0"/>
                <a:ea typeface="Times New Roman" charset="0"/>
                <a:cs typeface="Times New Roman" charset="0"/>
              </a:rPr>
              <a:t>）</a:t>
            </a:r>
            <a:r>
              <a:rPr lang="zh-CN" altLang="en-US" sz="2400" dirty="0">
                <a:latin typeface="SimSun" charset="-122"/>
                <a:ea typeface="SimSun" charset="-122"/>
                <a:cs typeface="SimSun" charset="-122"/>
              </a:rPr>
              <a:t>，代表的是</a:t>
            </a:r>
            <a:r>
              <a:rPr lang="zh-CN" altLang="en-US" sz="2400" b="1" dirty="0">
                <a:latin typeface="SimSun" charset="-122"/>
                <a:ea typeface="SimSun" charset="-122"/>
                <a:cs typeface="SimSun" charset="-122"/>
              </a:rPr>
              <a:t>主节点向从节点传递的字节数</a:t>
            </a:r>
            <a:r>
              <a:rPr lang="zh-CN" altLang="en-US" sz="2400" dirty="0" smtClean="0">
                <a:latin typeface="SimSun" charset="-122"/>
                <a:ea typeface="SimSun" charset="-122"/>
                <a:cs typeface="SimSun" charset="-122"/>
              </a:rPr>
              <a:t>；</a:t>
            </a:r>
            <a:r>
              <a:rPr lang="en-US" altLang="zh-CN" sz="2400" dirty="0">
                <a:latin typeface="Times New Roman" charset="0"/>
                <a:ea typeface="Times New Roman" charset="0"/>
                <a:cs typeface="Times New Roman" charset="0"/>
              </a:rPr>
              <a:t>offset</a:t>
            </a:r>
            <a:r>
              <a:rPr lang="zh-CN" altLang="en-US" sz="2400" dirty="0">
                <a:latin typeface="SimSun" charset="-122"/>
                <a:ea typeface="SimSun" charset="-122"/>
                <a:cs typeface="SimSun" charset="-122"/>
              </a:rPr>
              <a:t>用于判断主从节点的数据库状态是否一致：如果二者</a:t>
            </a:r>
            <a:r>
              <a:rPr lang="en-US" altLang="zh-CN" sz="2400" dirty="0">
                <a:latin typeface="Times New Roman" charset="0"/>
                <a:ea typeface="Times New Roman" charset="0"/>
                <a:cs typeface="Times New Roman" charset="0"/>
              </a:rPr>
              <a:t>offset</a:t>
            </a:r>
            <a:r>
              <a:rPr lang="zh-CN" altLang="en-US" sz="2400" dirty="0">
                <a:latin typeface="SimSun" charset="-122"/>
                <a:ea typeface="SimSun" charset="-122"/>
                <a:cs typeface="SimSun" charset="-122"/>
              </a:rPr>
              <a:t>相同，则一致；如果</a:t>
            </a:r>
            <a:r>
              <a:rPr lang="en-US" altLang="zh-CN" sz="2400" dirty="0">
                <a:latin typeface="Times New Roman" charset="0"/>
                <a:ea typeface="Times New Roman" charset="0"/>
                <a:cs typeface="Times New Roman" charset="0"/>
              </a:rPr>
              <a:t>offset</a:t>
            </a:r>
            <a:r>
              <a:rPr lang="zh-CN" altLang="en-US" sz="2400" dirty="0">
                <a:latin typeface="SimSun" charset="-122"/>
                <a:ea typeface="SimSun" charset="-122"/>
                <a:cs typeface="SimSun" charset="-122"/>
              </a:rPr>
              <a:t>不同，则不一致，此时可以根据两个</a:t>
            </a:r>
            <a:r>
              <a:rPr lang="en-US" altLang="zh-CN" sz="2400" dirty="0">
                <a:latin typeface="Times New Roman" charset="0"/>
                <a:ea typeface="Times New Roman" charset="0"/>
                <a:cs typeface="Times New Roman" charset="0"/>
              </a:rPr>
              <a:t>offset</a:t>
            </a:r>
            <a:r>
              <a:rPr lang="zh-CN" altLang="en-US" sz="2400" dirty="0">
                <a:latin typeface="SimSun" charset="-122"/>
                <a:ea typeface="SimSun" charset="-122"/>
                <a:cs typeface="SimSun" charset="-122"/>
              </a:rPr>
              <a:t>找出从节点缺少的那部分数据</a:t>
            </a:r>
            <a:r>
              <a:rPr lang="zh-CN" altLang="en-US" sz="2400" dirty="0"/>
              <a:t>。</a:t>
            </a:r>
            <a:endParaRPr kumimoji="1" lang="zh-CN" altLang="en-US" sz="2400" dirty="0">
              <a:latin typeface="SimSun" charset="-122"/>
              <a:ea typeface="SimSun" charset="-122"/>
              <a:cs typeface="SimSun" charset="-122"/>
            </a:endParaRPr>
          </a:p>
        </p:txBody>
      </p:sp>
      <p:sp>
        <p:nvSpPr>
          <p:cNvPr id="6" name="文本框 5"/>
          <p:cNvSpPr txBox="1"/>
          <p:nvPr/>
        </p:nvSpPr>
        <p:spPr>
          <a:xfrm>
            <a:off x="434975" y="2783296"/>
            <a:ext cx="4473909" cy="523220"/>
          </a:xfrm>
          <a:prstGeom prst="rect">
            <a:avLst/>
          </a:prstGeom>
          <a:noFill/>
        </p:spPr>
        <p:txBody>
          <a:bodyPr wrap="square" rtlCol="0">
            <a:spAutoFit/>
          </a:bodyPr>
          <a:lstStyle/>
          <a:p>
            <a:r>
              <a:rPr kumimoji="1" lang="zh-CN" altLang="en-US" sz="2800" b="1" dirty="0" smtClean="0">
                <a:latin typeface="Times New Roman" charset="0"/>
                <a:ea typeface="Times New Roman" charset="0"/>
                <a:cs typeface="Times New Roman" charset="0"/>
              </a:rPr>
              <a:t>（</a:t>
            </a:r>
            <a:r>
              <a:rPr kumimoji="1" lang="en-US" altLang="zh-CN" sz="2800" b="1" dirty="0">
                <a:latin typeface="Times New Roman" charset="0"/>
                <a:ea typeface="Times New Roman" charset="0"/>
                <a:cs typeface="Times New Roman" charset="0"/>
              </a:rPr>
              <a:t>2</a:t>
            </a:r>
            <a:r>
              <a:rPr kumimoji="1" lang="zh-CN" altLang="en-US" sz="2800" b="1" dirty="0" smtClean="0">
                <a:latin typeface="Times New Roman" charset="0"/>
                <a:ea typeface="Times New Roman" charset="0"/>
                <a:cs typeface="Times New Roman" charset="0"/>
              </a:rPr>
              <a:t>）</a:t>
            </a:r>
            <a:r>
              <a:rPr kumimoji="1" lang="zh-CN" altLang="en-US" sz="2800" b="1" dirty="0" smtClean="0">
                <a:latin typeface="SimSun" charset="-122"/>
                <a:ea typeface="SimSun" charset="-122"/>
                <a:cs typeface="SimSun" charset="-122"/>
              </a:rPr>
              <a:t>复制积压缓冲区</a:t>
            </a:r>
            <a:endParaRPr kumimoji="1" lang="zh-CN" altLang="en-US" sz="2800" b="1" dirty="0">
              <a:latin typeface="SimSun" charset="-122"/>
              <a:ea typeface="SimSun" charset="-122"/>
              <a:cs typeface="SimSun" charset="-122"/>
            </a:endParaRPr>
          </a:p>
        </p:txBody>
      </p:sp>
      <p:sp>
        <p:nvSpPr>
          <p:cNvPr id="11" name="文本框 10"/>
          <p:cNvSpPr txBox="1"/>
          <p:nvPr/>
        </p:nvSpPr>
        <p:spPr>
          <a:xfrm>
            <a:off x="434975" y="3360090"/>
            <a:ext cx="11500351" cy="1569660"/>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复制积压缓冲区是由主节点维护的、固定长度的、先进先出</a:t>
            </a:r>
            <a:r>
              <a:rPr lang="en-US" altLang="zh-CN" sz="2400" dirty="0">
                <a:latin typeface="SimSun" charset="-122"/>
                <a:ea typeface="SimSun" charset="-122"/>
                <a:cs typeface="SimSun" charset="-122"/>
              </a:rPr>
              <a:t>(</a:t>
            </a:r>
            <a:r>
              <a:rPr lang="en-US" altLang="zh-CN" sz="2400" dirty="0">
                <a:latin typeface="Times New Roman" charset="0"/>
                <a:ea typeface="Times New Roman" charset="0"/>
                <a:cs typeface="Times New Roman" charset="0"/>
              </a:rPr>
              <a:t>FIFO</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队列</a:t>
            </a:r>
            <a:r>
              <a:rPr lang="zh-CN" altLang="en-US" sz="2400" dirty="0" smtClean="0">
                <a:latin typeface="SimSun" charset="-122"/>
                <a:ea typeface="SimSun" charset="-122"/>
                <a:cs typeface="SimSun" charset="-122"/>
              </a:rPr>
              <a:t>，当</a:t>
            </a:r>
            <a:r>
              <a:rPr lang="zh-CN" altLang="en-US" sz="2400" dirty="0">
                <a:latin typeface="SimSun" charset="-122"/>
                <a:ea typeface="SimSun" charset="-122"/>
                <a:cs typeface="SimSun" charset="-122"/>
              </a:rPr>
              <a:t>主节点开始有从节点时创建，其作用是备份主节点最近发送给从节点的数据</a:t>
            </a:r>
            <a:r>
              <a:rPr lang="zh-CN" altLang="en-US" sz="2400" dirty="0" smtClean="0">
                <a:latin typeface="SimSun" charset="-122"/>
                <a:ea typeface="SimSun" charset="-122"/>
                <a:cs typeface="SimSun" charset="-122"/>
              </a:rPr>
              <a:t>。</a:t>
            </a:r>
            <a:r>
              <a:rPr lang="zh-CN" altLang="en-US" sz="2400" dirty="0">
                <a:latin typeface="SimSun" charset="-122"/>
                <a:ea typeface="SimSun" charset="-122"/>
                <a:cs typeface="SimSun" charset="-122"/>
              </a:rPr>
              <a:t>由于该缓冲区长度固定且有限，因此可以备份的写命令也有限，当主从节点</a:t>
            </a:r>
            <a:r>
              <a:rPr lang="en-US" altLang="zh-CN" sz="2400" dirty="0">
                <a:latin typeface="Times New Roman" charset="0"/>
                <a:ea typeface="Times New Roman" charset="0"/>
                <a:cs typeface="Times New Roman" charset="0"/>
              </a:rPr>
              <a:t>offset</a:t>
            </a:r>
            <a:r>
              <a:rPr lang="zh-CN" altLang="en-US" sz="2400" dirty="0">
                <a:latin typeface="SimSun" charset="-122"/>
                <a:ea typeface="SimSun" charset="-122"/>
                <a:cs typeface="SimSun" charset="-122"/>
              </a:rPr>
              <a:t>的差距过大超过缓冲区长度时，将无法执行部分复制，只能执行全量复制。</a:t>
            </a:r>
            <a:endParaRPr kumimoji="1" lang="zh-CN" altLang="en-US" sz="2400" dirty="0">
              <a:latin typeface="SimSun" charset="-122"/>
              <a:ea typeface="SimSun" charset="-122"/>
              <a:cs typeface="SimSun" charset="-122"/>
            </a:endParaRPr>
          </a:p>
        </p:txBody>
      </p:sp>
      <p:sp>
        <p:nvSpPr>
          <p:cNvPr id="15" name="文本框 14"/>
          <p:cNvSpPr txBox="1"/>
          <p:nvPr/>
        </p:nvSpPr>
        <p:spPr>
          <a:xfrm>
            <a:off x="434974" y="5036898"/>
            <a:ext cx="4473909" cy="523220"/>
          </a:xfrm>
          <a:prstGeom prst="rect">
            <a:avLst/>
          </a:prstGeom>
          <a:noFill/>
        </p:spPr>
        <p:txBody>
          <a:bodyPr wrap="square" rtlCol="0">
            <a:spAutoFit/>
          </a:bodyPr>
          <a:lstStyle/>
          <a:p>
            <a:r>
              <a:rPr kumimoji="1" lang="zh-CN" altLang="en-US" sz="2800" b="1" dirty="0" smtClean="0">
                <a:latin typeface="Times New Roman" charset="0"/>
                <a:ea typeface="Times New Roman" charset="0"/>
                <a:cs typeface="Times New Roman" charset="0"/>
              </a:rPr>
              <a:t>（</a:t>
            </a:r>
            <a:r>
              <a:rPr kumimoji="1" lang="en-US" altLang="zh-CN" sz="2800" b="1" dirty="0" smtClean="0">
                <a:latin typeface="Times New Roman" charset="0"/>
                <a:ea typeface="Times New Roman" charset="0"/>
                <a:cs typeface="Times New Roman" charset="0"/>
              </a:rPr>
              <a:t>3</a:t>
            </a:r>
            <a:r>
              <a:rPr kumimoji="1" lang="zh-CN" altLang="en-US" sz="2800" b="1" dirty="0" smtClean="0">
                <a:latin typeface="Times New Roman" charset="0"/>
                <a:ea typeface="Times New Roman" charset="0"/>
                <a:cs typeface="Times New Roman" charset="0"/>
              </a:rPr>
              <a:t>）服务器运行</a:t>
            </a:r>
            <a:r>
              <a:rPr kumimoji="1" lang="en-US" altLang="zh-CN" sz="2800" b="1" dirty="0" smtClean="0">
                <a:latin typeface="Times New Roman" charset="0"/>
                <a:ea typeface="Times New Roman" charset="0"/>
                <a:cs typeface="Times New Roman" charset="0"/>
              </a:rPr>
              <a:t>ID</a:t>
            </a:r>
            <a:endParaRPr kumimoji="1" lang="zh-CN" altLang="en-US" sz="2800" b="1" dirty="0">
              <a:latin typeface="SimSun" charset="-122"/>
              <a:ea typeface="SimSun" charset="-122"/>
              <a:cs typeface="SimSun" charset="-122"/>
            </a:endParaRPr>
          </a:p>
        </p:txBody>
      </p:sp>
      <p:sp>
        <p:nvSpPr>
          <p:cNvPr id="9" name="文本框 8"/>
          <p:cNvSpPr txBox="1"/>
          <p:nvPr/>
        </p:nvSpPr>
        <p:spPr>
          <a:xfrm>
            <a:off x="434974" y="5667266"/>
            <a:ext cx="10828421" cy="830997"/>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每个</a:t>
            </a:r>
            <a:r>
              <a:rPr lang="en-US" altLang="zh-CN" sz="2400" dirty="0" err="1">
                <a:latin typeface="SimSun" charset="-122"/>
                <a:ea typeface="SimSun" charset="-122"/>
                <a:cs typeface="SimSun" charset="-122"/>
              </a:rPr>
              <a:t>Redis</a:t>
            </a:r>
            <a:r>
              <a:rPr lang="zh-CN" altLang="en-US" sz="2400" dirty="0">
                <a:latin typeface="SimSun" charset="-122"/>
                <a:ea typeface="SimSun" charset="-122"/>
                <a:cs typeface="SimSun" charset="-122"/>
              </a:rPr>
              <a:t>节点</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无论主从</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，在启动时都会自动生成一个随机</a:t>
            </a:r>
            <a:r>
              <a:rPr lang="en-US" altLang="zh-CN" sz="2400" dirty="0">
                <a:latin typeface="SimSun" charset="-122"/>
                <a:ea typeface="SimSun" charset="-122"/>
                <a:cs typeface="SimSun" charset="-122"/>
              </a:rPr>
              <a:t>ID(</a:t>
            </a:r>
            <a:r>
              <a:rPr lang="zh-CN" altLang="en-US" sz="2400" dirty="0">
                <a:latin typeface="SimSun" charset="-122"/>
                <a:ea typeface="SimSun" charset="-122"/>
                <a:cs typeface="SimSun" charset="-122"/>
              </a:rPr>
              <a:t>每次启动都不一样</a:t>
            </a:r>
            <a:r>
              <a:rPr lang="en-US" altLang="zh-CN" sz="2400" dirty="0" smtClean="0">
                <a:latin typeface="SimSun" charset="-122"/>
                <a:ea typeface="SimSun" charset="-122"/>
                <a:cs typeface="SimSun" charset="-122"/>
              </a:rPr>
              <a:t>)</a:t>
            </a:r>
            <a:r>
              <a:rPr lang="zh-CN" altLang="en-US" sz="2400" dirty="0" smtClean="0">
                <a:latin typeface="SimSun" charset="-122"/>
                <a:ea typeface="SimSun" charset="-122"/>
                <a:cs typeface="SimSun" charset="-122"/>
              </a:rPr>
              <a:t>。</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668732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3"/>
          <a:stretch>
            <a:fillRect/>
          </a:stretch>
        </p:blipFill>
        <p:spPr>
          <a:xfrm>
            <a:off x="3298325" y="314325"/>
            <a:ext cx="8273716" cy="6317094"/>
          </a:xfrm>
          <a:prstGeom prst="rect">
            <a:avLst/>
          </a:prstGeom>
        </p:spPr>
      </p:pic>
      <p:sp>
        <p:nvSpPr>
          <p:cNvPr id="5" name="文本框 4"/>
          <p:cNvSpPr txBox="1"/>
          <p:nvPr/>
        </p:nvSpPr>
        <p:spPr>
          <a:xfrm>
            <a:off x="434975" y="3242039"/>
            <a:ext cx="2189830" cy="830997"/>
          </a:xfrm>
          <a:prstGeom prst="rect">
            <a:avLst/>
          </a:prstGeom>
          <a:noFill/>
        </p:spPr>
        <p:txBody>
          <a:bodyPr wrap="square" rtlCol="0">
            <a:spAutoFit/>
          </a:bodyPr>
          <a:lstStyle/>
          <a:p>
            <a:pPr algn="ctr"/>
            <a:r>
              <a:rPr kumimoji="1" lang="en-US" altLang="zh-CN" sz="2400" dirty="0" err="1" smtClean="0">
                <a:latin typeface="Times New Roman" charset="0"/>
                <a:ea typeface="Times New Roman" charset="0"/>
                <a:cs typeface="Times New Roman" charset="0"/>
              </a:rPr>
              <a:t>Psync</a:t>
            </a:r>
            <a:r>
              <a:rPr kumimoji="1" lang="zh-CN" altLang="en-US" sz="2400" dirty="0" smtClean="0">
                <a:latin typeface="SimSun" charset="-122"/>
                <a:ea typeface="SimSun" charset="-122"/>
                <a:cs typeface="SimSun" charset="-122"/>
              </a:rPr>
              <a:t>命令执行流程</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436348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7738" y="754063"/>
            <a:ext cx="714375" cy="712787"/>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椭圆 24"/>
          <p:cNvSpPr/>
          <p:nvPr/>
        </p:nvSpPr>
        <p:spPr>
          <a:xfrm>
            <a:off x="2909888" y="4148138"/>
            <a:ext cx="192087" cy="192087"/>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椭圆 3"/>
          <p:cNvSpPr/>
          <p:nvPr/>
        </p:nvSpPr>
        <p:spPr>
          <a:xfrm>
            <a:off x="2216150" y="342265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100" name="文本框 4"/>
          <p:cNvSpPr txBox="1">
            <a:spLocks noChangeArrowheads="1"/>
          </p:cNvSpPr>
          <p:nvPr/>
        </p:nvSpPr>
        <p:spPr bwMode="auto">
          <a:xfrm>
            <a:off x="2317750" y="3514725"/>
            <a:ext cx="7715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400" b="1">
                <a:solidFill>
                  <a:schemeClr val="bg1"/>
                </a:solidFill>
              </a:rPr>
              <a:t>01</a:t>
            </a:r>
            <a:endParaRPr lang="zh-CN" altLang="en-US" sz="4400" b="1">
              <a:solidFill>
                <a:schemeClr val="bg1"/>
              </a:solidFill>
            </a:endParaRPr>
          </a:p>
        </p:txBody>
      </p:sp>
      <p:sp>
        <p:nvSpPr>
          <p:cNvPr id="4101" name="文本框 5"/>
          <p:cNvSpPr txBox="1">
            <a:spLocks noChangeArrowheads="1"/>
          </p:cNvSpPr>
          <p:nvPr/>
        </p:nvSpPr>
        <p:spPr bwMode="auto">
          <a:xfrm>
            <a:off x="2136393" y="4467225"/>
            <a:ext cx="1031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a:latin typeface="Times New Roman" charset="0"/>
                <a:ea typeface="Times New Roman" charset="0"/>
                <a:cs typeface="Times New Roman" charset="0"/>
              </a:rPr>
              <a:t>Part one</a:t>
            </a:r>
            <a:endParaRPr lang="zh-CN" altLang="en-US" sz="2000" dirty="0">
              <a:latin typeface="Times New Roman" charset="0"/>
              <a:ea typeface="Times New Roman" charset="0"/>
              <a:cs typeface="Times New Roman" charset="0"/>
            </a:endParaRPr>
          </a:p>
        </p:txBody>
      </p:sp>
      <p:sp>
        <p:nvSpPr>
          <p:cNvPr id="4102" name="文本框 6"/>
          <p:cNvSpPr txBox="1">
            <a:spLocks noChangeArrowheads="1"/>
          </p:cNvSpPr>
          <p:nvPr/>
        </p:nvSpPr>
        <p:spPr bwMode="auto">
          <a:xfrm>
            <a:off x="1643063" y="4805363"/>
            <a:ext cx="2016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err="1">
                <a:latin typeface="Times New Roman" charset="0"/>
                <a:ea typeface="Times New Roman" charset="0"/>
                <a:cs typeface="Times New Roman" charset="0"/>
              </a:rPr>
              <a:t>Redis</a:t>
            </a:r>
            <a:r>
              <a:rPr lang="zh-CN" altLang="en-US" sz="2000" dirty="0">
                <a:latin typeface="SimSun" charset="-122"/>
                <a:ea typeface="SimSun" charset="-122"/>
                <a:cs typeface="SimSun" charset="-122"/>
              </a:rPr>
              <a:t>的基本介绍</a:t>
            </a:r>
          </a:p>
        </p:txBody>
      </p:sp>
      <p:sp>
        <p:nvSpPr>
          <p:cNvPr id="4103" name="文本框 10"/>
          <p:cNvSpPr txBox="1">
            <a:spLocks noChangeArrowheads="1"/>
          </p:cNvSpPr>
          <p:nvPr/>
        </p:nvSpPr>
        <p:spPr bwMode="auto">
          <a:xfrm>
            <a:off x="5734410" y="4407104"/>
            <a:ext cx="10454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a:latin typeface="Times New Roman" charset="0"/>
                <a:ea typeface="Times New Roman" charset="0"/>
                <a:cs typeface="Times New Roman" charset="0"/>
              </a:rPr>
              <a:t>Part two</a:t>
            </a:r>
            <a:endParaRPr lang="zh-CN" altLang="en-US" sz="2000" dirty="0">
              <a:latin typeface="Times New Roman" charset="0"/>
              <a:ea typeface="Times New Roman" charset="0"/>
              <a:cs typeface="Times New Roman" charset="0"/>
            </a:endParaRPr>
          </a:p>
        </p:txBody>
      </p:sp>
      <p:sp>
        <p:nvSpPr>
          <p:cNvPr id="4104" name="文本框 11"/>
          <p:cNvSpPr txBox="1">
            <a:spLocks noChangeArrowheads="1"/>
          </p:cNvSpPr>
          <p:nvPr/>
        </p:nvSpPr>
        <p:spPr bwMode="auto">
          <a:xfrm>
            <a:off x="5245118" y="4746829"/>
            <a:ext cx="2016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err="1">
                <a:latin typeface="Times New Roman" charset="0"/>
                <a:ea typeface="Times New Roman" charset="0"/>
                <a:cs typeface="Times New Roman" charset="0"/>
              </a:rPr>
              <a:t>Redis</a:t>
            </a:r>
            <a:r>
              <a:rPr lang="zh-CN" altLang="en-US" sz="2000" dirty="0">
                <a:latin typeface="SimSun" charset="-122"/>
                <a:ea typeface="SimSun" charset="-122"/>
                <a:cs typeface="SimSun" charset="-122"/>
              </a:rPr>
              <a:t>命令、复制、持久化、事务的介绍</a:t>
            </a:r>
          </a:p>
        </p:txBody>
      </p:sp>
      <p:sp>
        <p:nvSpPr>
          <p:cNvPr id="4105" name="文本框 15"/>
          <p:cNvSpPr txBox="1">
            <a:spLocks noChangeArrowheads="1"/>
          </p:cNvSpPr>
          <p:nvPr/>
        </p:nvSpPr>
        <p:spPr bwMode="auto">
          <a:xfrm>
            <a:off x="9251541" y="4421392"/>
            <a:ext cx="1172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a:latin typeface="Times New Roman" charset="0"/>
                <a:ea typeface="Times New Roman" charset="0"/>
                <a:cs typeface="Times New Roman" charset="0"/>
              </a:rPr>
              <a:t>Part three</a:t>
            </a:r>
            <a:endParaRPr lang="zh-CN" altLang="en-US" sz="2000" dirty="0">
              <a:latin typeface="Times New Roman" charset="0"/>
              <a:ea typeface="Times New Roman" charset="0"/>
              <a:cs typeface="Times New Roman" charset="0"/>
            </a:endParaRPr>
          </a:p>
        </p:txBody>
      </p:sp>
      <p:sp>
        <p:nvSpPr>
          <p:cNvPr id="4106" name="文本框 16"/>
          <p:cNvSpPr txBox="1">
            <a:spLocks noChangeArrowheads="1"/>
          </p:cNvSpPr>
          <p:nvPr/>
        </p:nvSpPr>
        <p:spPr bwMode="auto">
          <a:xfrm>
            <a:off x="8881130" y="4746829"/>
            <a:ext cx="2016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2000" dirty="0" err="1" smtClean="0">
                <a:latin typeface="Times New Roman" charset="0"/>
                <a:ea typeface="Times New Roman" charset="0"/>
                <a:cs typeface="Times New Roman" charset="0"/>
              </a:rPr>
              <a:t>Redis</a:t>
            </a:r>
            <a:r>
              <a:rPr lang="zh-CN" altLang="en-US" sz="2000" dirty="0" smtClean="0">
                <a:latin typeface="SimSun" charset="-122"/>
                <a:ea typeface="SimSun" charset="-122"/>
                <a:cs typeface="SimSun" charset="-122"/>
              </a:rPr>
              <a:t>分布式锁</a:t>
            </a:r>
            <a:endParaRPr lang="zh-CN" altLang="en-US" sz="2000" dirty="0">
              <a:latin typeface="SimSun" charset="-122"/>
              <a:ea typeface="SimSun" charset="-122"/>
              <a:cs typeface="SimSun" charset="-122"/>
            </a:endParaRPr>
          </a:p>
        </p:txBody>
      </p:sp>
      <p:sp>
        <p:nvSpPr>
          <p:cNvPr id="23" name="椭圆 22"/>
          <p:cNvSpPr/>
          <p:nvPr/>
        </p:nvSpPr>
        <p:spPr>
          <a:xfrm>
            <a:off x="4868863" y="687388"/>
            <a:ext cx="2454275" cy="2452687"/>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MH_Others_1"/>
          <p:cNvSpPr txBox="1"/>
          <p:nvPr>
            <p:custDataLst>
              <p:tags r:id="rId1"/>
            </p:custDataLst>
          </p:nvPr>
        </p:nvSpPr>
        <p:spPr>
          <a:xfrm>
            <a:off x="4160838" y="1466850"/>
            <a:ext cx="3956050" cy="847725"/>
          </a:xfrm>
          <a:prstGeom prst="rect">
            <a:avLst/>
          </a:prstGeom>
          <a:noFill/>
        </p:spPr>
        <p:txBody>
          <a:bodyPr/>
          <a:lstStyle/>
          <a:p>
            <a:pPr algn="ctr" eaLnBrk="1" hangingPunct="1">
              <a:buFont typeface="Arial" charset="0"/>
              <a:buNone/>
              <a:defRPr/>
            </a:pPr>
            <a:r>
              <a:rPr lang="zh-CN" altLang="en-US" sz="4400" noProof="1">
                <a:solidFill>
                  <a:schemeClr val="bg1"/>
                </a:solidFill>
                <a:effectLst>
                  <a:outerShdw blurRad="38100" dist="38100" dir="2700000">
                    <a:srgbClr val="C0C0C0"/>
                  </a:outerShdw>
                </a:effectLst>
                <a:latin typeface="SimHei" charset="-122"/>
                <a:ea typeface="SimHei" charset="-122"/>
                <a:cs typeface="SimHei" charset="-122"/>
                <a:sym typeface="+mn-ea"/>
              </a:rPr>
              <a:t>目录</a:t>
            </a:r>
            <a:endParaRPr lang="x-none" altLang="en-US" sz="4400" noProof="1">
              <a:solidFill>
                <a:schemeClr val="bg1"/>
              </a:solidFill>
              <a:effectLst>
                <a:outerShdw blurRad="38100" dist="38100" dir="2700000">
                  <a:srgbClr val="C0C0C0"/>
                </a:outerShdw>
              </a:effectLst>
              <a:latin typeface="SimHei" charset="-122"/>
              <a:ea typeface="SimHei" charset="-122"/>
              <a:cs typeface="SimHei" charset="-122"/>
              <a:sym typeface="+mn-ea"/>
            </a:endParaRPr>
          </a:p>
        </p:txBody>
      </p:sp>
      <p:sp>
        <p:nvSpPr>
          <p:cNvPr id="9" name="椭圆 8"/>
          <p:cNvSpPr/>
          <p:nvPr/>
        </p:nvSpPr>
        <p:spPr>
          <a:xfrm>
            <a:off x="5745180" y="3400629"/>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112" name="文本框 9"/>
          <p:cNvSpPr txBox="1">
            <a:spLocks noChangeArrowheads="1"/>
          </p:cNvSpPr>
          <p:nvPr/>
        </p:nvSpPr>
        <p:spPr bwMode="auto">
          <a:xfrm>
            <a:off x="5835668" y="3492704"/>
            <a:ext cx="7715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400" b="1">
                <a:solidFill>
                  <a:schemeClr val="bg1"/>
                </a:solidFill>
              </a:rPr>
              <a:t>02</a:t>
            </a:r>
            <a:endParaRPr lang="zh-CN" altLang="en-US" sz="4400" b="1">
              <a:solidFill>
                <a:schemeClr val="bg1"/>
              </a:solidFill>
            </a:endParaRPr>
          </a:p>
        </p:txBody>
      </p:sp>
      <p:sp>
        <p:nvSpPr>
          <p:cNvPr id="33" name="椭圆 32"/>
          <p:cNvSpPr/>
          <p:nvPr/>
        </p:nvSpPr>
        <p:spPr>
          <a:xfrm>
            <a:off x="6453205" y="4107067"/>
            <a:ext cx="192088" cy="192087"/>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9309755" y="340062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115" name="文本框 14"/>
          <p:cNvSpPr txBox="1">
            <a:spLocks noChangeArrowheads="1"/>
          </p:cNvSpPr>
          <p:nvPr/>
        </p:nvSpPr>
        <p:spPr bwMode="auto">
          <a:xfrm>
            <a:off x="9371668" y="3492704"/>
            <a:ext cx="7715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10051118" y="4107067"/>
            <a:ext cx="192087" cy="192087"/>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全量复制</a:t>
            </a:r>
            <a:endParaRPr kumimoji="1" lang="zh-CN" altLang="en-US" sz="3200" b="1" dirty="0">
              <a:latin typeface="SimSun" charset="-122"/>
              <a:ea typeface="SimSun" charset="-122"/>
              <a:cs typeface="SimSun" charset="-122"/>
            </a:endParaRPr>
          </a:p>
        </p:txBody>
      </p:sp>
      <p:pic>
        <p:nvPicPr>
          <p:cNvPr id="3" name="图片 2"/>
          <p:cNvPicPr>
            <a:picLocks noChangeAspect="1"/>
          </p:cNvPicPr>
          <p:nvPr/>
        </p:nvPicPr>
        <p:blipFill>
          <a:blip r:embed="rId3"/>
          <a:stretch>
            <a:fillRect/>
          </a:stretch>
        </p:blipFill>
        <p:spPr>
          <a:xfrm>
            <a:off x="4199522" y="522288"/>
            <a:ext cx="7230478" cy="6067534"/>
          </a:xfrm>
          <a:prstGeom prst="rect">
            <a:avLst/>
          </a:prstGeom>
        </p:spPr>
      </p:pic>
      <p:sp>
        <p:nvSpPr>
          <p:cNvPr id="5" name="文本框 4"/>
          <p:cNvSpPr txBox="1"/>
          <p:nvPr/>
        </p:nvSpPr>
        <p:spPr>
          <a:xfrm>
            <a:off x="1227138" y="3386489"/>
            <a:ext cx="2189830"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全</a:t>
            </a:r>
            <a:r>
              <a:rPr kumimoji="1" lang="zh-CN" altLang="en-US" sz="2400" smtClean="0">
                <a:latin typeface="SimSun" charset="-122"/>
                <a:ea typeface="SimSun" charset="-122"/>
                <a:cs typeface="SimSun" charset="-122"/>
              </a:rPr>
              <a:t>量复制流程</a:t>
            </a:r>
            <a:endParaRPr kumimoji="1" lang="zh-CN" altLang="en-US" sz="2400">
              <a:latin typeface="SimSun" charset="-122"/>
              <a:ea typeface="SimSun" charset="-122"/>
              <a:cs typeface="SimSun" charset="-122"/>
            </a:endParaRPr>
          </a:p>
        </p:txBody>
      </p:sp>
    </p:spTree>
    <p:extLst>
      <p:ext uri="{BB962C8B-B14F-4D97-AF65-F5344CB8AC3E}">
        <p14:creationId xmlns:p14="http://schemas.microsoft.com/office/powerpoint/2010/main" val="214097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2"/>
          <a:stretch>
            <a:fillRect/>
          </a:stretch>
        </p:blipFill>
        <p:spPr>
          <a:xfrm>
            <a:off x="1923048" y="1106488"/>
            <a:ext cx="9982200" cy="5105400"/>
          </a:xfrm>
          <a:prstGeom prst="rect">
            <a:avLst/>
          </a:prstGeom>
        </p:spPr>
      </p:pic>
      <p:sp>
        <p:nvSpPr>
          <p:cNvPr id="5" name="文本框 4"/>
          <p:cNvSpPr txBox="1"/>
          <p:nvPr/>
        </p:nvSpPr>
        <p:spPr>
          <a:xfrm>
            <a:off x="0" y="3659188"/>
            <a:ext cx="2189830"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部分复制流程</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2629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阶段</a:t>
            </a:r>
            <a:r>
              <a:rPr kumimoji="1" lang="en-US" altLang="zh-CN" sz="3200" b="1" dirty="0" smtClean="0">
                <a:latin typeface="Times New Roman" charset="0"/>
                <a:ea typeface="Times New Roman" charset="0"/>
                <a:cs typeface="Times New Roman" charset="0"/>
              </a:rPr>
              <a:t>3</a:t>
            </a:r>
            <a:r>
              <a:rPr kumimoji="1" lang="zh-CN" altLang="en-US" sz="3200" b="1" dirty="0" smtClean="0">
                <a:latin typeface="Times New Roman" charset="0"/>
                <a:ea typeface="Times New Roman" charset="0"/>
                <a:cs typeface="Times New Roman" charset="0"/>
              </a:rPr>
              <a:t>：</a:t>
            </a:r>
            <a:r>
              <a:rPr kumimoji="1" lang="zh-CN" altLang="en-US" sz="3200" b="1" dirty="0" smtClean="0">
                <a:latin typeface="SimSun" charset="-122"/>
                <a:ea typeface="SimSun" charset="-122"/>
                <a:cs typeface="SimSun" charset="-122"/>
              </a:rPr>
              <a:t>命令传播阶段</a:t>
            </a:r>
            <a:endParaRPr kumimoji="1" lang="zh-CN" altLang="en-US" sz="3200" b="1" dirty="0">
              <a:latin typeface="SimSun" charset="-122"/>
              <a:ea typeface="SimSun" charset="-122"/>
              <a:cs typeface="SimSun" charset="-122"/>
            </a:endParaRPr>
          </a:p>
        </p:txBody>
      </p:sp>
      <p:sp>
        <p:nvSpPr>
          <p:cNvPr id="2" name="文本框 1"/>
          <p:cNvSpPr txBox="1"/>
          <p:nvPr/>
        </p:nvSpPr>
        <p:spPr>
          <a:xfrm>
            <a:off x="434975" y="1314451"/>
            <a:ext cx="11450638" cy="830997"/>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在命令传播阶段，除了发送写命令，主从节点还维持着心跳机制：</a:t>
            </a:r>
            <a:r>
              <a:rPr lang="en-US" altLang="zh-CN" sz="2400" dirty="0">
                <a:latin typeface="Times New Roman" charset="0"/>
                <a:ea typeface="Times New Roman" charset="0"/>
                <a:cs typeface="Times New Roman" charset="0"/>
              </a:rPr>
              <a:t>PING</a:t>
            </a:r>
            <a:r>
              <a:rPr lang="zh-CN" altLang="en-US" sz="2400" dirty="0">
                <a:latin typeface="SimSun" charset="-122"/>
                <a:ea typeface="SimSun" charset="-122"/>
                <a:cs typeface="SimSun" charset="-122"/>
              </a:rPr>
              <a:t>和</a:t>
            </a:r>
            <a:r>
              <a:rPr lang="en-US" altLang="zh-CN" sz="2400" dirty="0">
                <a:latin typeface="Times New Roman" charset="0"/>
                <a:ea typeface="Times New Roman" charset="0"/>
                <a:cs typeface="Times New Roman" charset="0"/>
              </a:rPr>
              <a:t>REPLCONF ACK</a:t>
            </a:r>
            <a:r>
              <a:rPr lang="zh-CN" altLang="en-US" sz="2400" dirty="0">
                <a:latin typeface="SimSun" charset="-122"/>
                <a:ea typeface="SimSun" charset="-122"/>
                <a:cs typeface="SimSun" charset="-122"/>
              </a:rPr>
              <a:t>。心跳机制对于主从复制的超时判断、数据安全等有作用。</a:t>
            </a:r>
            <a:endParaRPr kumimoji="1" lang="zh-CN" altLang="en-US" sz="2400" dirty="0">
              <a:latin typeface="SimSun" charset="-122"/>
              <a:ea typeface="SimSun" charset="-122"/>
              <a:cs typeface="SimSun" charset="-122"/>
            </a:endParaRPr>
          </a:p>
        </p:txBody>
      </p:sp>
      <p:pic>
        <p:nvPicPr>
          <p:cNvPr id="3" name="图片 2"/>
          <p:cNvPicPr>
            <a:picLocks noChangeAspect="1"/>
          </p:cNvPicPr>
          <p:nvPr/>
        </p:nvPicPr>
        <p:blipFill>
          <a:blip r:embed="rId2"/>
          <a:stretch>
            <a:fillRect/>
          </a:stretch>
        </p:blipFill>
        <p:spPr>
          <a:xfrm>
            <a:off x="4668253" y="2145448"/>
            <a:ext cx="5582651" cy="4246752"/>
          </a:xfrm>
          <a:prstGeom prst="rect">
            <a:avLst/>
          </a:prstGeom>
        </p:spPr>
      </p:pic>
      <p:sp>
        <p:nvSpPr>
          <p:cNvPr id="7" name="文本框 6"/>
          <p:cNvSpPr txBox="1"/>
          <p:nvPr/>
        </p:nvSpPr>
        <p:spPr>
          <a:xfrm>
            <a:off x="1456699" y="3853325"/>
            <a:ext cx="2189830" cy="830997"/>
          </a:xfrm>
          <a:prstGeom prst="rect">
            <a:avLst/>
          </a:prstGeom>
          <a:noFill/>
        </p:spPr>
        <p:txBody>
          <a:bodyPr wrap="square" rtlCol="0">
            <a:spAutoFit/>
          </a:bodyPr>
          <a:lstStyle/>
          <a:p>
            <a:pPr algn="ctr"/>
            <a:r>
              <a:rPr kumimoji="1" lang="zh-CN" altLang="en-US" sz="2400" dirty="0" smtClean="0">
                <a:latin typeface="SimSun" charset="-122"/>
                <a:ea typeface="SimSun" charset="-122"/>
                <a:cs typeface="SimSun" charset="-122"/>
              </a:rPr>
              <a:t>心跳</a:t>
            </a:r>
            <a:r>
              <a:rPr kumimoji="1" lang="zh-CN" altLang="en-US" sz="2400" smtClean="0">
                <a:latin typeface="SimSun" charset="-122"/>
                <a:ea typeface="SimSun" charset="-122"/>
                <a:cs typeface="SimSun" charset="-122"/>
              </a:rPr>
              <a:t>检测流程示意图</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525255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文本框 3"/>
          <p:cNvSpPr txBox="1">
            <a:spLocks noChangeArrowheads="1"/>
          </p:cNvSpPr>
          <p:nvPr/>
        </p:nvSpPr>
        <p:spPr bwMode="auto">
          <a:xfrm>
            <a:off x="831056" y="11064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3200" b="1" dirty="0" err="1" smtClean="0">
                <a:latin typeface="Times New Roman" charset="0"/>
                <a:ea typeface="Times New Roman" charset="0"/>
                <a:cs typeface="Times New Roman" charset="0"/>
              </a:rPr>
              <a:t>Redis</a:t>
            </a:r>
            <a:r>
              <a:rPr kumimoji="1" lang="zh-CN" altLang="en-US" sz="3200" b="1" dirty="0" smtClean="0">
                <a:latin typeface="Times New Roman" charset="0"/>
                <a:ea typeface="Times New Roman" charset="0"/>
                <a:cs typeface="Times New Roman" charset="0"/>
              </a:rPr>
              <a:t>基本</a:t>
            </a:r>
            <a:r>
              <a:rPr kumimoji="1" lang="zh-CN" altLang="en-US" sz="3200" b="1" dirty="0" smtClean="0">
                <a:latin typeface="SimSun" charset="-122"/>
                <a:ea typeface="SimSun" charset="-122"/>
                <a:cs typeface="SimSun" charset="-122"/>
              </a:rPr>
              <a:t>事务</a:t>
            </a:r>
            <a:endParaRPr kumimoji="1" lang="zh-CN" altLang="en-US" sz="3200" b="1" dirty="0">
              <a:latin typeface="SimSun" charset="-122"/>
              <a:ea typeface="SimSun" charset="-122"/>
              <a:cs typeface="SimSun" charset="-122"/>
            </a:endParaRPr>
          </a:p>
        </p:txBody>
      </p:sp>
      <p:sp>
        <p:nvSpPr>
          <p:cNvPr id="2" name="文本框 1"/>
          <p:cNvSpPr txBox="1"/>
          <p:nvPr/>
        </p:nvSpPr>
        <p:spPr>
          <a:xfrm>
            <a:off x="434975" y="1925053"/>
            <a:ext cx="11307846" cy="830997"/>
          </a:xfrm>
          <a:prstGeom prst="rect">
            <a:avLst/>
          </a:prstGeom>
          <a:noFill/>
        </p:spPr>
        <p:txBody>
          <a:bodyPr wrap="square" rtlCol="0">
            <a:spAutoFit/>
          </a:bodyPr>
          <a:lstStyle/>
          <a:p>
            <a:pPr algn="just"/>
            <a:r>
              <a:rPr kumimoji="1" lang="zh-CN" altLang="en-US" sz="2400" dirty="0" smtClean="0">
                <a:latin typeface="SimSun" charset="-122"/>
                <a:ea typeface="SimSun" charset="-122"/>
                <a:cs typeface="SimSun" charset="-122"/>
              </a:rPr>
              <a:t>在多个客户端同时处理相同的数据时候，不谨慎的操作很容易会导致数据出错，</a:t>
            </a:r>
            <a:r>
              <a:rPr kumimoji="1" lang="en-US" altLang="zh-CN" sz="2400" dirty="0" err="1" smtClean="0">
                <a:latin typeface="Times New Roman" charset="0"/>
                <a:ea typeface="Times New Roman" charset="0"/>
                <a:cs typeface="Times New Roman" charset="0"/>
              </a:rPr>
              <a:t>Redis</a:t>
            </a:r>
            <a:r>
              <a:rPr kumimoji="1" lang="zh-CN" altLang="en-US" sz="2400" dirty="0" smtClean="0">
                <a:latin typeface="SimSun" charset="-122"/>
                <a:ea typeface="SimSun" charset="-122"/>
                <a:cs typeface="SimSun" charset="-122"/>
              </a:rPr>
              <a:t>事务可以用来防止数据出错。</a:t>
            </a:r>
            <a:endParaRPr kumimoji="1" lang="zh-CN" altLang="en-US" sz="2400" dirty="0">
              <a:latin typeface="SimSun" charset="-122"/>
              <a:ea typeface="SimSun" charset="-122"/>
              <a:cs typeface="SimSun" charset="-122"/>
            </a:endParaRPr>
          </a:p>
        </p:txBody>
      </p:sp>
      <p:sp>
        <p:nvSpPr>
          <p:cNvPr id="3" name="文本框 2"/>
          <p:cNvSpPr txBox="1"/>
          <p:nvPr/>
        </p:nvSpPr>
        <p:spPr>
          <a:xfrm>
            <a:off x="434975" y="3056021"/>
            <a:ext cx="11054556" cy="3416320"/>
          </a:xfrm>
          <a:prstGeom prst="rect">
            <a:avLst/>
          </a:prstGeom>
          <a:noFill/>
        </p:spPr>
        <p:txBody>
          <a:bodyPr wrap="square" rtlCol="0">
            <a:spAutoFit/>
          </a:bodyPr>
          <a:lstStyle/>
          <a:p>
            <a:pPr algn="just"/>
            <a:r>
              <a:rPr lang="zh-CN" altLang="en-US" sz="2400" dirty="0">
                <a:latin typeface="SimSun" charset="-122"/>
                <a:ea typeface="SimSun" charset="-122"/>
                <a:cs typeface="SimSun" charset="-122"/>
              </a:rPr>
              <a:t>使用</a:t>
            </a:r>
            <a:r>
              <a:rPr lang="en-US" altLang="zh-CN" sz="2400" dirty="0">
                <a:latin typeface="Times New Roman" charset="0"/>
                <a:ea typeface="Times New Roman" charset="0"/>
                <a:cs typeface="Times New Roman" charset="0"/>
              </a:rPr>
              <a:t>MULTI</a:t>
            </a:r>
            <a:r>
              <a:rPr lang="zh-CN" altLang="en-US" sz="2400" dirty="0">
                <a:latin typeface="SimSun" charset="-122"/>
                <a:ea typeface="SimSun" charset="-122"/>
                <a:cs typeface="SimSun" charset="-122"/>
              </a:rPr>
              <a:t>命令便可以进入一个</a:t>
            </a:r>
            <a:r>
              <a:rPr lang="en-US" altLang="zh-CN" sz="2400" dirty="0" err="1">
                <a:latin typeface="Times New Roman" charset="0"/>
                <a:ea typeface="Times New Roman" charset="0"/>
                <a:cs typeface="Times New Roman" charset="0"/>
              </a:rPr>
              <a:t>Redis</a:t>
            </a:r>
            <a:r>
              <a:rPr lang="zh-CN" altLang="en-US" sz="2400" dirty="0">
                <a:latin typeface="SimSun" charset="-122"/>
                <a:ea typeface="SimSun" charset="-122"/>
                <a:cs typeface="SimSun" charset="-122"/>
              </a:rPr>
              <a:t>事务。这个命令的返回值总是</a:t>
            </a:r>
            <a:r>
              <a:rPr lang="en-US" altLang="zh-CN" sz="2400" dirty="0">
                <a:latin typeface="Times New Roman" charset="0"/>
                <a:ea typeface="Times New Roman" charset="0"/>
                <a:cs typeface="Times New Roman" charset="0"/>
              </a:rPr>
              <a:t>OK</a:t>
            </a:r>
            <a:r>
              <a:rPr lang="zh-CN" altLang="en-US" sz="2400" dirty="0">
                <a:latin typeface="SimSun" charset="-122"/>
                <a:ea typeface="SimSun" charset="-122"/>
                <a:cs typeface="SimSun" charset="-122"/>
              </a:rPr>
              <a:t>。此时，用户可以发出多个</a:t>
            </a:r>
            <a:r>
              <a:rPr lang="en-US" altLang="zh-CN" sz="2400" dirty="0" err="1">
                <a:latin typeface="Times New Roman" charset="0"/>
                <a:ea typeface="Times New Roman" charset="0"/>
                <a:cs typeface="Times New Roman" charset="0"/>
              </a:rPr>
              <a:t>Redis</a:t>
            </a:r>
            <a:r>
              <a:rPr lang="zh-CN" altLang="en-US" sz="2400" dirty="0">
                <a:latin typeface="SimSun" charset="-122"/>
                <a:ea typeface="SimSun" charset="-122"/>
                <a:cs typeface="SimSun" charset="-122"/>
              </a:rPr>
              <a:t>命令。</a:t>
            </a:r>
            <a:r>
              <a:rPr lang="en-US" altLang="zh-CN" sz="2400" dirty="0" err="1">
                <a:latin typeface="Times New Roman" charset="0"/>
                <a:ea typeface="Times New Roman" charset="0"/>
                <a:cs typeface="Times New Roman" charset="0"/>
              </a:rPr>
              <a:t>Redis</a:t>
            </a:r>
            <a:r>
              <a:rPr lang="zh-CN" altLang="en-US" sz="2400" dirty="0">
                <a:latin typeface="SimSun" charset="-122"/>
                <a:ea typeface="SimSun" charset="-122"/>
                <a:cs typeface="SimSun" charset="-122"/>
              </a:rPr>
              <a:t>会将这些命令放入队列，而不是执行这些命令。一旦调用</a:t>
            </a:r>
            <a:r>
              <a:rPr lang="en-US" altLang="zh-CN" sz="2400" dirty="0">
                <a:latin typeface="Times New Roman" charset="0"/>
                <a:ea typeface="Times New Roman" charset="0"/>
                <a:cs typeface="Times New Roman" charset="0"/>
              </a:rPr>
              <a:t>EXEC</a:t>
            </a:r>
            <a:r>
              <a:rPr lang="zh-CN" altLang="en-US" sz="2400" dirty="0">
                <a:latin typeface="SimSun" charset="-122"/>
                <a:ea typeface="SimSun" charset="-122"/>
                <a:cs typeface="SimSun" charset="-122"/>
              </a:rPr>
              <a:t>命令，那么</a:t>
            </a:r>
            <a:r>
              <a:rPr lang="en-US" altLang="zh-CN" sz="2400" dirty="0" err="1">
                <a:latin typeface="Times New Roman" charset="0"/>
                <a:ea typeface="Times New Roman" charset="0"/>
                <a:cs typeface="Times New Roman" charset="0"/>
              </a:rPr>
              <a:t>Redis</a:t>
            </a:r>
            <a:r>
              <a:rPr lang="zh-CN" altLang="en-US" sz="2400" dirty="0">
                <a:latin typeface="SimSun" charset="-122"/>
                <a:ea typeface="SimSun" charset="-122"/>
                <a:cs typeface="SimSun" charset="-122"/>
              </a:rPr>
              <a:t>就会执行事务中的所有命令。</a:t>
            </a:r>
          </a:p>
          <a:p>
            <a:pPr latinLnBrk="1"/>
            <a:r>
              <a:rPr lang="zh-CN" altLang="en-US" sz="2400" dirty="0"/>
              <a:t/>
            </a:r>
            <a:br>
              <a:rPr lang="zh-CN" altLang="en-US" sz="2400" dirty="0"/>
            </a:br>
            <a:r>
              <a:rPr lang="zh-CN" altLang="en-US" sz="2400" dirty="0" smtClean="0">
                <a:latin typeface="SimSun" charset="-122"/>
                <a:ea typeface="SimSun" charset="-122"/>
                <a:cs typeface="SimSun" charset="-122"/>
              </a:rPr>
              <a:t>单个</a:t>
            </a:r>
            <a:r>
              <a:rPr lang="en-US" altLang="zh-CN" sz="2400" dirty="0" err="1" smtClean="0">
                <a:latin typeface="Times New Roman" charset="0"/>
                <a:ea typeface="Times New Roman" charset="0"/>
                <a:cs typeface="Times New Roman" charset="0"/>
              </a:rPr>
              <a:t>Redis</a:t>
            </a:r>
            <a:r>
              <a:rPr lang="zh-CN" altLang="en-US" sz="2400" dirty="0" smtClean="0">
                <a:latin typeface="SimSun" charset="-122"/>
                <a:ea typeface="SimSun" charset="-122"/>
                <a:cs typeface="SimSun" charset="-122"/>
              </a:rPr>
              <a:t>命令</a:t>
            </a:r>
            <a:r>
              <a:rPr lang="zh-CN" altLang="en-US" sz="2400" dirty="0">
                <a:latin typeface="SimSun" charset="-122"/>
                <a:ea typeface="SimSun" charset="-122"/>
                <a:cs typeface="SimSun" charset="-122"/>
              </a:rPr>
              <a:t>的执行是原子性的，</a:t>
            </a:r>
            <a:r>
              <a:rPr lang="zh-CN" altLang="en-US" sz="2400" dirty="0" smtClean="0">
                <a:latin typeface="SimSun" charset="-122"/>
                <a:ea typeface="SimSun" charset="-122"/>
                <a:cs typeface="SimSun" charset="-122"/>
              </a:rPr>
              <a:t>但</a:t>
            </a:r>
            <a:r>
              <a:rPr lang="en-US" altLang="zh-CN" sz="2400" dirty="0" err="1" smtClean="0">
                <a:latin typeface="Times New Roman" charset="0"/>
                <a:ea typeface="Times New Roman" charset="0"/>
                <a:cs typeface="Times New Roman" charset="0"/>
              </a:rPr>
              <a:t>Redis</a:t>
            </a:r>
            <a:r>
              <a:rPr lang="zh-CN" altLang="en-US" sz="2400" dirty="0" smtClean="0">
                <a:latin typeface="SimSun" charset="-122"/>
                <a:ea typeface="SimSun" charset="-122"/>
                <a:cs typeface="SimSun" charset="-122"/>
              </a:rPr>
              <a:t>没有</a:t>
            </a:r>
            <a:r>
              <a:rPr lang="zh-CN" altLang="en-US" sz="2400" dirty="0">
                <a:latin typeface="SimSun" charset="-122"/>
                <a:ea typeface="SimSun" charset="-122"/>
                <a:cs typeface="SimSun" charset="-122"/>
              </a:rPr>
              <a:t>在事务上增加任何维持原子性的机制，</a:t>
            </a:r>
            <a:r>
              <a:rPr lang="zh-CN" altLang="en-US" sz="2400" dirty="0" smtClean="0">
                <a:latin typeface="SimSun" charset="-122"/>
                <a:ea typeface="SimSun" charset="-122"/>
                <a:cs typeface="SimSun" charset="-122"/>
              </a:rPr>
              <a:t>所以</a:t>
            </a:r>
            <a:r>
              <a:rPr lang="en-US" altLang="zh-CN" sz="2400" dirty="0" err="1" smtClean="0">
                <a:latin typeface="Times New Roman" charset="0"/>
                <a:ea typeface="Times New Roman" charset="0"/>
                <a:cs typeface="Times New Roman" charset="0"/>
              </a:rPr>
              <a:t>Redis</a:t>
            </a:r>
            <a:r>
              <a:rPr lang="zh-CN" altLang="en-US" sz="2400" dirty="0" smtClean="0">
                <a:latin typeface="SimSun" charset="-122"/>
                <a:ea typeface="SimSun" charset="-122"/>
                <a:cs typeface="SimSun" charset="-122"/>
              </a:rPr>
              <a:t>事务</a:t>
            </a:r>
            <a:r>
              <a:rPr lang="zh-CN" altLang="en-US" sz="2400" dirty="0">
                <a:latin typeface="SimSun" charset="-122"/>
                <a:ea typeface="SimSun" charset="-122"/>
                <a:cs typeface="SimSun" charset="-122"/>
              </a:rPr>
              <a:t>的执行并不是原子性的。</a:t>
            </a:r>
          </a:p>
          <a:p>
            <a:pPr latinLnBrk="1"/>
            <a:r>
              <a:rPr lang="zh-CN" altLang="en-US" sz="2400" dirty="0">
                <a:latin typeface="SimSun" charset="-122"/>
                <a:ea typeface="SimSun" charset="-122"/>
                <a:cs typeface="SimSun" charset="-122"/>
              </a:rPr>
              <a:t>事务可以理解为一个打包的批量执行脚本，但批量指令并非原子化的操作，中间某条指令的失败不会导致前面已做指令的回</a:t>
            </a:r>
            <a:r>
              <a:rPr lang="zh-CN" altLang="en-US" sz="2400" dirty="0" smtClean="0">
                <a:latin typeface="SimSun" charset="-122"/>
                <a:ea typeface="SimSun" charset="-122"/>
                <a:cs typeface="SimSun" charset="-122"/>
              </a:rPr>
              <a:t>滚，也</a:t>
            </a:r>
            <a:r>
              <a:rPr lang="zh-CN" altLang="en-US" sz="2400" dirty="0">
                <a:latin typeface="SimSun" charset="-122"/>
                <a:ea typeface="SimSun" charset="-122"/>
                <a:cs typeface="SimSun" charset="-122"/>
              </a:rPr>
              <a:t>不会造成后续的指令不做。</a:t>
            </a:r>
          </a:p>
          <a:p>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469401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s_1"/>
          <p:cNvSpPr txBox="1"/>
          <p:nvPr>
            <p:custDataLst>
              <p:tags r:id="rId1"/>
            </p:custDataLst>
          </p:nvPr>
        </p:nvSpPr>
        <p:spPr>
          <a:xfrm>
            <a:off x="865188" y="2860675"/>
            <a:ext cx="3954462" cy="847725"/>
          </a:xfrm>
          <a:prstGeom prst="rect">
            <a:avLst/>
          </a:prstGeom>
          <a:noFill/>
        </p:spPr>
        <p:txBody>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altLang="zh-CN" sz="4400" noProof="1">
                <a:solidFill>
                  <a:schemeClr val="bg1"/>
                </a:solidFill>
                <a:effectLst>
                  <a:outerShdw blurRad="38100" dist="38100" dir="2700000" algn="tl">
                    <a:srgbClr val="C0C0C0"/>
                  </a:outerShdw>
                </a:effectLst>
                <a:latin typeface="等线 Light" charset="-122"/>
                <a:sym typeface="+mn-ea" charset="0"/>
              </a:rPr>
              <a:t>PART </a:t>
            </a:r>
            <a:r>
              <a:rPr lang="en-US" altLang="zh-CN" sz="4400" noProof="1" smtClean="0">
                <a:solidFill>
                  <a:schemeClr val="bg1"/>
                </a:solidFill>
                <a:effectLst>
                  <a:outerShdw blurRad="38100" dist="38100" dir="2700000" algn="tl">
                    <a:srgbClr val="C0C0C0"/>
                  </a:outerShdw>
                </a:effectLst>
                <a:latin typeface="等线 Light" charset="-122"/>
                <a:sym typeface="+mn-ea" charset="0"/>
              </a:rPr>
              <a:t>3</a:t>
            </a:r>
            <a:endParaRPr altLang="en-US" sz="4400" noProof="1">
              <a:solidFill>
                <a:schemeClr val="bg1"/>
              </a:solidFill>
              <a:effectLst>
                <a:outerShdw blurRad="38100" dist="38100" dir="2700000" algn="tl">
                  <a:srgbClr val="C0C0C0"/>
                </a:outerShdw>
              </a:effectLst>
              <a:latin typeface="等线 Light" charset="-122"/>
              <a:sym typeface="+mn-ea" charset="0"/>
            </a:endParaRPr>
          </a:p>
        </p:txBody>
      </p:sp>
      <p:sp>
        <p:nvSpPr>
          <p:cNvPr id="10244" name="矩形 1"/>
          <p:cNvSpPr>
            <a:spLocks noChangeArrowheads="1"/>
          </p:cNvSpPr>
          <p:nvPr/>
        </p:nvSpPr>
        <p:spPr bwMode="auto">
          <a:xfrm>
            <a:off x="5005388" y="2860675"/>
            <a:ext cx="5197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000" b="1" dirty="0" err="1" smtClean="0">
                <a:latin typeface="Times New Roman" charset="0"/>
                <a:ea typeface="Times New Roman" charset="0"/>
                <a:cs typeface="Times New Roman" charset="0"/>
              </a:rPr>
              <a:t>Redis</a:t>
            </a:r>
            <a:r>
              <a:rPr lang="zh-CN" altLang="en-US" sz="4000" b="1" dirty="0" smtClean="0">
                <a:latin typeface="SimSun" charset="-122"/>
                <a:ea typeface="SimSun" charset="-122"/>
                <a:cs typeface="SimSun" charset="-122"/>
              </a:rPr>
              <a:t>分布式锁</a:t>
            </a:r>
            <a:endParaRPr lang="zh-CN" altLang="en-US" sz="4000" b="1" dirty="0">
              <a:latin typeface="SimSun" charset="-122"/>
              <a:ea typeface="SimSun" charset="-122"/>
              <a:cs typeface="SimSun" charset="-122"/>
            </a:endParaRPr>
          </a:p>
        </p:txBody>
      </p:sp>
    </p:spTree>
    <p:extLst>
      <p:ext uri="{BB962C8B-B14F-4D97-AF65-F5344CB8AC3E}">
        <p14:creationId xmlns:p14="http://schemas.microsoft.com/office/powerpoint/2010/main" val="1439417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椭圆 18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 name="椭圆 18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文本框 6"/>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什么是分布式锁</a:t>
            </a:r>
            <a:endParaRPr kumimoji="1" lang="zh-CN" altLang="en-US" sz="3200" b="1" dirty="0">
              <a:latin typeface="SimSun" charset="-122"/>
              <a:ea typeface="SimSun" charset="-122"/>
              <a:cs typeface="SimSun" charset="-122"/>
            </a:endParaRPr>
          </a:p>
        </p:txBody>
      </p:sp>
      <p:sp>
        <p:nvSpPr>
          <p:cNvPr id="2" name="文本框 1"/>
          <p:cNvSpPr txBox="1"/>
          <p:nvPr/>
        </p:nvSpPr>
        <p:spPr>
          <a:xfrm>
            <a:off x="434975" y="1275347"/>
            <a:ext cx="11259720" cy="830997"/>
          </a:xfrm>
          <a:prstGeom prst="rect">
            <a:avLst/>
          </a:prstGeom>
          <a:noFill/>
        </p:spPr>
        <p:txBody>
          <a:bodyPr wrap="square" rtlCol="0">
            <a:spAutoFit/>
          </a:bodyPr>
          <a:lstStyle/>
          <a:p>
            <a:r>
              <a:rPr lang="zh-CN" altLang="en-US" sz="2400" dirty="0">
                <a:latin typeface="SimSun" charset="-122"/>
                <a:ea typeface="SimSun" charset="-122"/>
                <a:cs typeface="SimSun" charset="-122"/>
              </a:rPr>
              <a:t>在很多环境中，分布式锁是一种非常有用的原语，它使不同的进程必须以 </a:t>
            </a:r>
            <a:r>
              <a:rPr lang="zh-CN" altLang="en-US" sz="2400" b="1" dirty="0">
                <a:latin typeface="SimSun" charset="-122"/>
                <a:ea typeface="SimSun" charset="-122"/>
                <a:cs typeface="SimSun" charset="-122"/>
              </a:rPr>
              <a:t>互斥 </a:t>
            </a:r>
            <a:r>
              <a:rPr lang="zh-CN" altLang="en-US" sz="2400" dirty="0">
                <a:latin typeface="SimSun" charset="-122"/>
                <a:ea typeface="SimSun" charset="-122"/>
                <a:cs typeface="SimSun" charset="-122"/>
              </a:rPr>
              <a:t>的方式操作共享资源</a:t>
            </a:r>
            <a:r>
              <a:rPr lang="zh-CN" altLang="en-US" sz="2400" dirty="0" smtClean="0">
                <a:latin typeface="SimSun" charset="-122"/>
                <a:ea typeface="SimSun" charset="-122"/>
                <a:cs typeface="SimSun" charset="-122"/>
              </a:rPr>
              <a:t>。</a:t>
            </a:r>
            <a:endParaRPr lang="en-US" altLang="zh-CN" sz="2400" dirty="0" smtClean="0">
              <a:latin typeface="SimSun" charset="-122"/>
              <a:ea typeface="SimSun" charset="-122"/>
              <a:cs typeface="SimSun" charset="-122"/>
            </a:endParaRPr>
          </a:p>
        </p:txBody>
      </p:sp>
      <p:sp>
        <p:nvSpPr>
          <p:cNvPr id="9" name="文本框 8"/>
          <p:cNvSpPr txBox="1">
            <a:spLocks noChangeArrowheads="1"/>
          </p:cNvSpPr>
          <p:nvPr/>
        </p:nvSpPr>
        <p:spPr bwMode="auto">
          <a:xfrm>
            <a:off x="434975" y="2275203"/>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使用分布式锁的原因</a:t>
            </a:r>
            <a:endParaRPr kumimoji="1" lang="zh-CN" altLang="en-US" sz="3200" b="1" dirty="0">
              <a:latin typeface="SimSun" charset="-122"/>
              <a:ea typeface="SimSun" charset="-122"/>
              <a:cs typeface="SimSun" charset="-122"/>
            </a:endParaRPr>
          </a:p>
        </p:txBody>
      </p:sp>
      <p:sp>
        <p:nvSpPr>
          <p:cNvPr id="10" name="文本框 9"/>
          <p:cNvSpPr txBox="1"/>
          <p:nvPr/>
        </p:nvSpPr>
        <p:spPr>
          <a:xfrm>
            <a:off x="434975" y="2872669"/>
            <a:ext cx="11259720" cy="1200329"/>
          </a:xfrm>
          <a:prstGeom prst="rect">
            <a:avLst/>
          </a:prstGeom>
          <a:noFill/>
        </p:spPr>
        <p:txBody>
          <a:bodyPr wrap="square" rtlCol="0">
            <a:spAutoFit/>
          </a:bodyPr>
          <a:lstStyle/>
          <a:p>
            <a:r>
              <a:rPr lang="en-US" altLang="zh-CN" sz="2400" dirty="0" err="1" smtClean="0">
                <a:latin typeface="SimSun" charset="-122"/>
                <a:ea typeface="SimSun" charset="-122"/>
                <a:cs typeface="SimSun" charset="-122"/>
              </a:rPr>
              <a:t>Redis</a:t>
            </a:r>
            <a:r>
              <a:rPr lang="zh-CN" altLang="en-US" sz="2400" dirty="0" smtClean="0">
                <a:latin typeface="SimSun" charset="-122"/>
                <a:ea typeface="SimSun" charset="-122"/>
                <a:cs typeface="SimSun" charset="-122"/>
              </a:rPr>
              <a:t>是</a:t>
            </a:r>
            <a:r>
              <a:rPr lang="zh-CN" altLang="en-US" sz="2400" b="1" dirty="0" smtClean="0">
                <a:latin typeface="SimSun" charset="-122"/>
                <a:ea typeface="SimSun" charset="-122"/>
                <a:cs typeface="SimSun" charset="-122"/>
              </a:rPr>
              <a:t>单</a:t>
            </a:r>
            <a:r>
              <a:rPr lang="zh-CN" altLang="en-US" sz="2400" b="1" dirty="0">
                <a:latin typeface="SimSun" charset="-122"/>
                <a:ea typeface="SimSun" charset="-122"/>
                <a:cs typeface="SimSun" charset="-122"/>
              </a:rPr>
              <a:t>线程</a:t>
            </a:r>
            <a:r>
              <a:rPr lang="zh-CN" altLang="en-US" sz="2400" dirty="0">
                <a:latin typeface="Times New Roman" charset="0"/>
                <a:ea typeface="Times New Roman" charset="0"/>
                <a:cs typeface="Times New Roman" charset="0"/>
              </a:rPr>
              <a:t>（</a:t>
            </a:r>
            <a:r>
              <a:rPr lang="en-US" altLang="zh-CN" sz="2400" dirty="0" smtClean="0">
                <a:latin typeface="Times New Roman" charset="0"/>
                <a:ea typeface="Times New Roman" charset="0"/>
                <a:cs typeface="Times New Roman" charset="0"/>
              </a:rPr>
              <a:t>single-threaded</a:t>
            </a:r>
            <a:r>
              <a:rPr lang="zh-CN" altLang="en-US" sz="2400" dirty="0">
                <a:latin typeface="Times New Roman" charset="0"/>
                <a:ea typeface="Times New Roman" charset="0"/>
                <a:cs typeface="Times New Roman" charset="0"/>
              </a:rPr>
              <a:t>）</a:t>
            </a:r>
            <a:r>
              <a:rPr lang="zh-CN" altLang="en-US" sz="2400" dirty="0" smtClean="0">
                <a:latin typeface="SimSun" charset="-122"/>
                <a:ea typeface="SimSun" charset="-122"/>
                <a:cs typeface="SimSun" charset="-122"/>
              </a:rPr>
              <a:t>的</a:t>
            </a:r>
            <a:r>
              <a:rPr lang="zh-CN" altLang="en-US" sz="2400" dirty="0">
                <a:latin typeface="SimSun" charset="-122"/>
                <a:ea typeface="SimSun" charset="-122"/>
                <a:cs typeface="SimSun" charset="-122"/>
              </a:rPr>
              <a:t>内存数据结构存储，</a:t>
            </a:r>
            <a:r>
              <a:rPr lang="zh-CN" altLang="en-US" sz="2400" dirty="0" smtClean="0">
                <a:latin typeface="SimSun" charset="-122"/>
                <a:ea typeface="SimSun" charset="-122"/>
                <a:cs typeface="SimSun" charset="-122"/>
              </a:rPr>
              <a:t>因此</a:t>
            </a:r>
            <a:r>
              <a:rPr lang="en-US" altLang="zh-CN" sz="2400" dirty="0" err="1" smtClean="0">
                <a:latin typeface="Times New Roman" charset="0"/>
                <a:ea typeface="Times New Roman" charset="0"/>
                <a:cs typeface="Times New Roman" charset="0"/>
              </a:rPr>
              <a:t>Redis</a:t>
            </a:r>
            <a:r>
              <a:rPr lang="zh-CN" altLang="en-US" sz="2400" dirty="0" smtClean="0">
                <a:latin typeface="SimSun" charset="-122"/>
                <a:ea typeface="SimSun" charset="-122"/>
                <a:cs typeface="SimSun" charset="-122"/>
              </a:rPr>
              <a:t>所有的</a:t>
            </a:r>
            <a:r>
              <a:rPr lang="zh-CN" altLang="en-US" sz="2400" b="1" dirty="0" smtClean="0">
                <a:latin typeface="SimSun" charset="-122"/>
                <a:ea typeface="SimSun" charset="-122"/>
                <a:cs typeface="SimSun" charset="-122"/>
              </a:rPr>
              <a:t>基础命令</a:t>
            </a:r>
            <a:r>
              <a:rPr lang="zh-CN" altLang="en-US" sz="2400" dirty="0" smtClean="0">
                <a:latin typeface="SimSun" charset="-122"/>
                <a:ea typeface="SimSun" charset="-122"/>
                <a:cs typeface="SimSun" charset="-122"/>
              </a:rPr>
              <a:t>都是</a:t>
            </a:r>
            <a:r>
              <a:rPr lang="zh-CN" altLang="en-US" sz="2400" b="1" dirty="0" smtClean="0">
                <a:latin typeface="SimSun" charset="-122"/>
                <a:ea typeface="SimSun" charset="-122"/>
                <a:cs typeface="SimSun" charset="-122"/>
              </a:rPr>
              <a:t>原子性</a:t>
            </a:r>
            <a:r>
              <a:rPr lang="zh-CN" altLang="en-US" sz="2400" dirty="0" smtClean="0">
                <a:latin typeface="SimSun" charset="-122"/>
                <a:ea typeface="SimSun" charset="-122"/>
                <a:cs typeface="SimSun" charset="-122"/>
              </a:rPr>
              <a:t>的</a:t>
            </a:r>
            <a:r>
              <a:rPr lang="zh-CN" altLang="en-US" sz="2400" dirty="0">
                <a:latin typeface="SimSun" charset="-122"/>
                <a:ea typeface="SimSun" charset="-122"/>
                <a:cs typeface="SimSun" charset="-122"/>
              </a:rPr>
              <a:t>。</a:t>
            </a:r>
            <a:r>
              <a:rPr lang="zh-CN" altLang="en-US" sz="2400" dirty="0" smtClean="0">
                <a:latin typeface="SimSun" charset="-122"/>
                <a:ea typeface="SimSun" charset="-122"/>
                <a:cs typeface="SimSun" charset="-122"/>
              </a:rPr>
              <a:t>但是</a:t>
            </a:r>
            <a:r>
              <a:rPr lang="zh-CN" altLang="en-US" sz="2400" b="1" dirty="0" smtClean="0">
                <a:latin typeface="SimSun" charset="-122"/>
                <a:ea typeface="SimSun" charset="-122"/>
                <a:cs typeface="SimSun" charset="-122"/>
              </a:rPr>
              <a:t>多</a:t>
            </a:r>
            <a:r>
              <a:rPr lang="zh-CN" altLang="en-US" sz="2400" b="1" dirty="0">
                <a:latin typeface="SimSun" charset="-122"/>
                <a:ea typeface="SimSun" charset="-122"/>
                <a:cs typeface="SimSun" charset="-122"/>
              </a:rPr>
              <a:t>个连贯的</a:t>
            </a:r>
            <a:r>
              <a:rPr lang="zh-CN" altLang="en-US" sz="2400" b="1" dirty="0" smtClean="0">
                <a:latin typeface="SimSun" charset="-122"/>
                <a:ea typeface="SimSun" charset="-122"/>
                <a:cs typeface="SimSun" charset="-122"/>
              </a:rPr>
              <a:t>命令</a:t>
            </a:r>
            <a:r>
              <a:rPr lang="zh-CN" altLang="en-US" sz="2400" dirty="0" smtClean="0">
                <a:latin typeface="SimSun" charset="-122"/>
                <a:ea typeface="SimSun" charset="-122"/>
                <a:cs typeface="SimSun" charset="-122"/>
              </a:rPr>
              <a:t>在</a:t>
            </a:r>
            <a:r>
              <a:rPr lang="zh-CN" altLang="en-US" sz="2400" b="1" dirty="0" smtClean="0">
                <a:latin typeface="SimSun" charset="-122"/>
                <a:ea typeface="SimSun" charset="-122"/>
                <a:cs typeface="SimSun" charset="-122"/>
              </a:rPr>
              <a:t>高并发</a:t>
            </a:r>
            <a:r>
              <a:rPr lang="zh-CN" altLang="en-US" sz="2400" dirty="0" smtClean="0">
                <a:latin typeface="SimSun" charset="-122"/>
                <a:ea typeface="SimSun" charset="-122"/>
                <a:cs typeface="SimSun" charset="-122"/>
              </a:rPr>
              <a:t>的</a:t>
            </a:r>
            <a:r>
              <a:rPr lang="zh-CN" altLang="en-US" sz="2400" dirty="0">
                <a:latin typeface="SimSun" charset="-122"/>
                <a:ea typeface="SimSun" charset="-122"/>
                <a:cs typeface="SimSun" charset="-122"/>
              </a:rPr>
              <a:t>情况下数据</a:t>
            </a:r>
            <a:r>
              <a:rPr lang="zh-CN" altLang="en-US" sz="2400" dirty="0" smtClean="0">
                <a:latin typeface="SimSun" charset="-122"/>
                <a:ea typeface="SimSun" charset="-122"/>
                <a:cs typeface="SimSun" charset="-122"/>
              </a:rPr>
              <a:t>的</a:t>
            </a:r>
            <a:r>
              <a:rPr lang="zh-CN" altLang="en-US" sz="2400" b="1" dirty="0" smtClean="0">
                <a:latin typeface="SimSun" charset="-122"/>
                <a:ea typeface="SimSun" charset="-122"/>
                <a:cs typeface="SimSun" charset="-122"/>
              </a:rPr>
              <a:t>一致性</a:t>
            </a:r>
            <a:r>
              <a:rPr lang="zh-CN" altLang="en-US" sz="2400" dirty="0" smtClean="0">
                <a:latin typeface="SimSun" charset="-122"/>
                <a:ea typeface="SimSun" charset="-122"/>
                <a:cs typeface="SimSun" charset="-122"/>
              </a:rPr>
              <a:t>就</a:t>
            </a:r>
            <a:r>
              <a:rPr lang="zh-CN" altLang="en-US" sz="2400" dirty="0">
                <a:latin typeface="SimSun" charset="-122"/>
                <a:ea typeface="SimSun" charset="-122"/>
                <a:cs typeface="SimSun" charset="-122"/>
              </a:rPr>
              <a:t>不能得到保障，数据很可能会被其他的客户端修改</a:t>
            </a:r>
            <a:r>
              <a:rPr lang="zh-CN" altLang="en-US" sz="2400" dirty="0"/>
              <a:t>。 </a:t>
            </a:r>
            <a:endParaRPr lang="en-US" altLang="zh-CN" sz="2400" dirty="0" smtClean="0">
              <a:latin typeface="SimSun" charset="-122"/>
              <a:ea typeface="SimSun" charset="-122"/>
              <a:cs typeface="SimSun" charset="-122"/>
            </a:endParaRPr>
          </a:p>
        </p:txBody>
      </p:sp>
      <p:sp>
        <p:nvSpPr>
          <p:cNvPr id="3" name="文本框 2"/>
          <p:cNvSpPr txBox="1"/>
          <p:nvPr/>
        </p:nvSpPr>
        <p:spPr>
          <a:xfrm>
            <a:off x="434975" y="4908884"/>
            <a:ext cx="11259720" cy="1846659"/>
          </a:xfrm>
          <a:prstGeom prst="rect">
            <a:avLst/>
          </a:prstGeom>
          <a:noFill/>
        </p:spPr>
        <p:txBody>
          <a:bodyPr wrap="square" rtlCol="0">
            <a:spAutoFit/>
          </a:bodyPr>
          <a:lstStyle/>
          <a:p>
            <a:r>
              <a:rPr kumimoji="1" lang="zh-CN" altLang="en-US" sz="2400" dirty="0">
                <a:latin typeface="SimSun" charset="-122"/>
                <a:ea typeface="SimSun" charset="-122"/>
                <a:cs typeface="SimSun" charset="-122"/>
              </a:rPr>
              <a:t>之前有提到过</a:t>
            </a:r>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的事务，使用</a:t>
            </a:r>
            <a:r>
              <a:rPr kumimoji="1" lang="en-US" altLang="zh-CN" sz="2400" dirty="0">
                <a:latin typeface="Times New Roman" charset="0"/>
                <a:ea typeface="Times New Roman" charset="0"/>
                <a:cs typeface="Times New Roman" charset="0"/>
              </a:rPr>
              <a:t>watch</a:t>
            </a:r>
            <a:r>
              <a:rPr kumimoji="1" lang="zh-CN" altLang="en-US" sz="2400" dirty="0">
                <a:latin typeface="SimSun" charset="-122"/>
                <a:ea typeface="SimSun" charset="-122"/>
                <a:cs typeface="SimSun" charset="-122"/>
              </a:rPr>
              <a:t>命令来代替对数据进行加锁，因为</a:t>
            </a:r>
            <a:r>
              <a:rPr kumimoji="1" lang="en-US" altLang="zh-CN" sz="2400" dirty="0">
                <a:latin typeface="Times New Roman" charset="0"/>
                <a:ea typeface="Times New Roman" charset="0"/>
                <a:cs typeface="Times New Roman" charset="0"/>
              </a:rPr>
              <a:t>watch</a:t>
            </a:r>
            <a:r>
              <a:rPr kumimoji="1" lang="zh-CN" altLang="en-US" sz="2400" dirty="0">
                <a:latin typeface="SimSun" charset="-122"/>
                <a:ea typeface="SimSun" charset="-122"/>
                <a:cs typeface="SimSun" charset="-122"/>
              </a:rPr>
              <a:t>命令只会在数据被其他客户端抢先修改了的情况下通知执行了这个命令的客户端，而不会阻止其他客户端对数据进行修改，所以这个命令也称为乐观锁。但是在冲突比较多的情况下，乐观锁的使用会大大的降低系统的性能。</a:t>
            </a:r>
          </a:p>
          <a:p>
            <a:endParaRPr kumimoji="1" lang="zh-CN" altLang="en-US" dirty="0"/>
          </a:p>
        </p:txBody>
      </p:sp>
      <p:sp>
        <p:nvSpPr>
          <p:cNvPr id="12" name="文本框 11"/>
          <p:cNvSpPr txBox="1">
            <a:spLocks noChangeArrowheads="1"/>
          </p:cNvSpPr>
          <p:nvPr/>
        </p:nvSpPr>
        <p:spPr bwMode="auto">
          <a:xfrm>
            <a:off x="434974" y="4217634"/>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乐观锁</a:t>
            </a:r>
            <a:endParaRPr kumimoji="1" lang="zh-CN" altLang="en-US" sz="3200" b="1" dirty="0">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椭圆 18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 name="椭圆 18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p:nvPr/>
        </p:nvSpPr>
        <p:spPr>
          <a:xfrm>
            <a:off x="434975" y="1335852"/>
            <a:ext cx="10587790" cy="2862322"/>
          </a:xfrm>
          <a:prstGeom prst="rect">
            <a:avLst/>
          </a:prstGeom>
          <a:noFill/>
        </p:spPr>
        <p:txBody>
          <a:bodyPr wrap="square" rtlCol="0">
            <a:spAutoFit/>
          </a:bodyPr>
          <a:lstStyle/>
          <a:p>
            <a:pPr algn="just"/>
            <a:r>
              <a:rPr lang="en-US" altLang="zh-CN" sz="2400" dirty="0">
                <a:latin typeface="Times New Roman" charset="0"/>
                <a:ea typeface="Times New Roman" charset="0"/>
                <a:cs typeface="Times New Roman" charset="0"/>
              </a:rPr>
              <a:t>a.</a:t>
            </a:r>
            <a:r>
              <a:rPr lang="zh-CN" altLang="en-US" sz="2400" dirty="0">
                <a:latin typeface="SimSun" charset="-122"/>
                <a:ea typeface="SimSun" charset="-122"/>
                <a:cs typeface="SimSun" charset="-122"/>
              </a:rPr>
              <a:t>一个进程（客户端）去获取锁，如果可以获取到，则写入锁并且设置锁的有效期，当数据处理完之后，释放该锁；</a:t>
            </a:r>
          </a:p>
          <a:p>
            <a:pPr algn="just"/>
            <a:r>
              <a:rPr lang="en-US" altLang="zh-CN" sz="2400" dirty="0">
                <a:latin typeface="Times New Roman" charset="0"/>
                <a:ea typeface="Times New Roman" charset="0"/>
                <a:cs typeface="Times New Roman" charset="0"/>
              </a:rPr>
              <a:t>b.</a:t>
            </a:r>
            <a:r>
              <a:rPr lang="zh-CN" altLang="en-US" sz="2400" dirty="0">
                <a:latin typeface="SimSun" charset="-122"/>
                <a:ea typeface="SimSun" charset="-122"/>
                <a:cs typeface="SimSun" charset="-122"/>
              </a:rPr>
              <a:t>当获取锁失败时，判断锁是否存在有效期，如果不存在，则设置锁的有效期，超出有效期后锁会自动释放</a:t>
            </a:r>
          </a:p>
          <a:p>
            <a:pPr algn="just"/>
            <a:r>
              <a:rPr lang="en-US" altLang="zh-CN" sz="2400" dirty="0">
                <a:latin typeface="Times New Roman" charset="0"/>
                <a:ea typeface="Times New Roman" charset="0"/>
                <a:cs typeface="Times New Roman" charset="0"/>
              </a:rPr>
              <a:t>c.</a:t>
            </a:r>
            <a:r>
              <a:rPr lang="zh-CN" altLang="en-US" sz="2400" dirty="0">
                <a:latin typeface="SimSun" charset="-122"/>
                <a:ea typeface="SimSun" charset="-122"/>
                <a:cs typeface="SimSun" charset="-122"/>
              </a:rPr>
              <a:t>当数据处理完后，释放锁时，需要判断锁是否是其他进程（客户端）的锁，如果不是则释放，如果是则跳过</a:t>
            </a:r>
          </a:p>
          <a:p>
            <a:r>
              <a:rPr lang="zh-CN" altLang="en-US" dirty="0"/>
              <a:t/>
            </a:r>
            <a:br>
              <a:rPr lang="zh-CN" altLang="en-US" dirty="0"/>
            </a:br>
            <a:endParaRPr kumimoji="1" lang="zh-CN" altLang="en-US" dirty="0"/>
          </a:p>
        </p:txBody>
      </p:sp>
      <p:sp>
        <p:nvSpPr>
          <p:cNvPr id="7" name="文本框 6"/>
          <p:cNvSpPr txBox="1">
            <a:spLocks noChangeArrowheads="1"/>
          </p:cNvSpPr>
          <p:nvPr/>
        </p:nvSpPr>
        <p:spPr bwMode="auto">
          <a:xfrm>
            <a:off x="1227138" y="5222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分布式锁的大致流程</a:t>
            </a:r>
            <a:endParaRPr kumimoji="1" lang="zh-CN" altLang="en-US" sz="3200" b="1" dirty="0">
              <a:latin typeface="SimSun" charset="-122"/>
              <a:ea typeface="SimSun" charset="-122"/>
              <a:cs typeface="SimSun" charset="-122"/>
            </a:endParaRPr>
          </a:p>
        </p:txBody>
      </p:sp>
      <p:sp>
        <p:nvSpPr>
          <p:cNvPr id="8" name="文本框 7"/>
          <p:cNvSpPr txBox="1">
            <a:spLocks noChangeArrowheads="1"/>
          </p:cNvSpPr>
          <p:nvPr/>
        </p:nvSpPr>
        <p:spPr bwMode="auto">
          <a:xfrm>
            <a:off x="434975" y="3739984"/>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dirty="0" smtClean="0">
                <a:latin typeface="SimSun" charset="-122"/>
                <a:ea typeface="SimSun" charset="-122"/>
                <a:cs typeface="SimSun" charset="-122"/>
              </a:rPr>
              <a:t>分布式锁应该注意的问题</a:t>
            </a:r>
            <a:endParaRPr kumimoji="1" lang="zh-CN" altLang="en-US" sz="3200" b="1" dirty="0">
              <a:latin typeface="SimSun" charset="-122"/>
              <a:ea typeface="SimSun" charset="-122"/>
              <a:cs typeface="SimSun" charset="-122"/>
            </a:endParaRPr>
          </a:p>
        </p:txBody>
      </p:sp>
      <p:sp>
        <p:nvSpPr>
          <p:cNvPr id="5" name="文本框 4"/>
          <p:cNvSpPr txBox="1"/>
          <p:nvPr/>
        </p:nvSpPr>
        <p:spPr>
          <a:xfrm>
            <a:off x="434975" y="4324184"/>
            <a:ext cx="11054557" cy="2308324"/>
          </a:xfrm>
          <a:prstGeom prst="rect">
            <a:avLst/>
          </a:prstGeom>
          <a:noFill/>
        </p:spPr>
        <p:txBody>
          <a:bodyPr wrap="square" rtlCol="0">
            <a:spAutoFit/>
          </a:bodyPr>
          <a:lstStyle/>
          <a:p>
            <a:pPr algn="just"/>
            <a:r>
              <a:rPr lang="en-US" altLang="zh-CN" sz="2400" dirty="0" smtClean="0">
                <a:latin typeface="Times New Roman" charset="0"/>
                <a:ea typeface="Times New Roman" charset="0"/>
                <a:cs typeface="Times New Roman" charset="0"/>
              </a:rPr>
              <a:t>1.</a:t>
            </a:r>
            <a:r>
              <a:rPr lang="zh-CN" altLang="en-US" sz="2400" dirty="0" smtClean="0">
                <a:latin typeface="SimSun" charset="-122"/>
                <a:ea typeface="SimSun" charset="-122"/>
                <a:cs typeface="SimSun" charset="-122"/>
              </a:rPr>
              <a:t>防止</a:t>
            </a:r>
            <a:r>
              <a:rPr lang="zh-CN" altLang="en-US" sz="2400" dirty="0">
                <a:latin typeface="SimSun" charset="-122"/>
                <a:ea typeface="SimSun" charset="-122"/>
                <a:cs typeface="SimSun" charset="-122"/>
              </a:rPr>
              <a:t>持有锁的进程（客户端）意外崩溃，导致锁得不到释放，形成死锁，其他进程（客户端）一直得不到该锁；</a:t>
            </a:r>
          </a:p>
          <a:p>
            <a:pPr algn="just"/>
            <a:r>
              <a:rPr lang="en-US" altLang="zh-CN" sz="2400" dirty="0" smtClean="0">
                <a:latin typeface="Times New Roman" charset="0"/>
                <a:ea typeface="Times New Roman" charset="0"/>
                <a:cs typeface="Times New Roman" charset="0"/>
              </a:rPr>
              <a:t>2.</a:t>
            </a:r>
            <a:r>
              <a:rPr lang="zh-CN" altLang="en-US" sz="2400" dirty="0" smtClean="0">
                <a:latin typeface="SimSun" charset="-122"/>
                <a:ea typeface="SimSun" charset="-122"/>
                <a:cs typeface="SimSun" charset="-122"/>
              </a:rPr>
              <a:t>防止</a:t>
            </a:r>
            <a:r>
              <a:rPr lang="zh-CN" altLang="en-US" sz="2400" dirty="0">
                <a:latin typeface="SimSun" charset="-122"/>
                <a:ea typeface="SimSun" charset="-122"/>
                <a:cs typeface="SimSun" charset="-122"/>
              </a:rPr>
              <a:t>持有锁的进程（客户端）因为操作时间过长（超过了锁的有效期）导致锁自动释放，最后到了该释放锁的时候却错误的释放了其他进程（客户端）的锁；</a:t>
            </a:r>
          </a:p>
          <a:p>
            <a:pPr algn="just"/>
            <a:r>
              <a:rPr lang="en-US" altLang="zh-CN" sz="2400" dirty="0" smtClean="0">
                <a:latin typeface="Times New Roman" charset="0"/>
                <a:ea typeface="Times New Roman" charset="0"/>
                <a:cs typeface="Times New Roman" charset="0"/>
              </a:rPr>
              <a:t>3.</a:t>
            </a:r>
            <a:r>
              <a:rPr lang="zh-CN" altLang="en-US" sz="2400" dirty="0" smtClean="0">
                <a:latin typeface="SimSun" charset="-122"/>
                <a:ea typeface="SimSun" charset="-122"/>
                <a:cs typeface="SimSun" charset="-122"/>
              </a:rPr>
              <a:t>防止</a:t>
            </a:r>
            <a:r>
              <a:rPr lang="zh-CN" altLang="en-US" sz="2400" dirty="0">
                <a:latin typeface="SimSun" charset="-122"/>
                <a:ea typeface="SimSun" charset="-122"/>
                <a:cs typeface="SimSun" charset="-122"/>
              </a:rPr>
              <a:t>一个进程（客户端）的锁过期后，其他多个进程（客户端）同时尝试获取锁，并且都获取成功了</a:t>
            </a:r>
          </a:p>
        </p:txBody>
      </p:sp>
    </p:spTree>
    <p:extLst>
      <p:ext uri="{BB962C8B-B14F-4D97-AF65-F5344CB8AC3E}">
        <p14:creationId xmlns:p14="http://schemas.microsoft.com/office/powerpoint/2010/main" val="105367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椭圆 18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 name="椭圆 18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 name="图片 1"/>
          <p:cNvPicPr>
            <a:picLocks noChangeAspect="1"/>
          </p:cNvPicPr>
          <p:nvPr/>
        </p:nvPicPr>
        <p:blipFill>
          <a:blip r:embed="rId3"/>
          <a:stretch>
            <a:fillRect/>
          </a:stretch>
        </p:blipFill>
        <p:spPr>
          <a:xfrm>
            <a:off x="6098695" y="0"/>
            <a:ext cx="1745895" cy="6858000"/>
          </a:xfrm>
          <a:prstGeom prst="rect">
            <a:avLst/>
          </a:prstGeom>
        </p:spPr>
      </p:pic>
      <p:sp>
        <p:nvSpPr>
          <p:cNvPr id="3" name="文本框 2"/>
          <p:cNvSpPr txBox="1"/>
          <p:nvPr/>
        </p:nvSpPr>
        <p:spPr>
          <a:xfrm>
            <a:off x="2502569" y="2967335"/>
            <a:ext cx="2719137"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总体流程图</a:t>
            </a:r>
            <a:endParaRPr kumimoji="1" lang="zh-CN" altLang="en-US" sz="2400" dirty="0">
              <a:latin typeface="SimSun" charset="-122"/>
              <a:ea typeface="SimSun" charset="-122"/>
              <a:cs typeface="SimSun" charset="-122"/>
            </a:endParaRPr>
          </a:p>
        </p:txBody>
      </p:sp>
      <p:pic>
        <p:nvPicPr>
          <p:cNvPr id="4" name="图片 3"/>
          <p:cNvPicPr>
            <a:picLocks noChangeAspect="1"/>
          </p:cNvPicPr>
          <p:nvPr/>
        </p:nvPicPr>
        <p:blipFill>
          <a:blip r:embed="rId4"/>
          <a:stretch>
            <a:fillRect/>
          </a:stretch>
        </p:blipFill>
        <p:spPr>
          <a:xfrm>
            <a:off x="4314495" y="0"/>
            <a:ext cx="5873074" cy="6858000"/>
          </a:xfrm>
          <a:prstGeom prst="rect">
            <a:avLst/>
          </a:prstGeom>
        </p:spPr>
      </p:pic>
      <p:sp>
        <p:nvSpPr>
          <p:cNvPr id="5" name="文本框 4"/>
          <p:cNvSpPr txBox="1"/>
          <p:nvPr/>
        </p:nvSpPr>
        <p:spPr>
          <a:xfrm>
            <a:off x="1198919" y="2935705"/>
            <a:ext cx="2843692"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获取锁的具体流程</a:t>
            </a:r>
            <a:endParaRPr kumimoji="1" lang="zh-CN" altLang="en-US" sz="2400" dirty="0">
              <a:latin typeface="SimSun" charset="-122"/>
              <a:ea typeface="SimSun" charset="-122"/>
              <a:cs typeface="SimSun" charset="-122"/>
            </a:endParaRPr>
          </a:p>
        </p:txBody>
      </p:sp>
      <p:pic>
        <p:nvPicPr>
          <p:cNvPr id="6" name="图片 5"/>
          <p:cNvPicPr>
            <a:picLocks noChangeAspect="1"/>
          </p:cNvPicPr>
          <p:nvPr/>
        </p:nvPicPr>
        <p:blipFill>
          <a:blip r:embed="rId5"/>
          <a:stretch>
            <a:fillRect/>
          </a:stretch>
        </p:blipFill>
        <p:spPr>
          <a:xfrm>
            <a:off x="4754155" y="218318"/>
            <a:ext cx="4434974" cy="6358104"/>
          </a:xfrm>
          <a:prstGeom prst="rect">
            <a:avLst/>
          </a:prstGeom>
        </p:spPr>
      </p:pic>
      <p:sp>
        <p:nvSpPr>
          <p:cNvPr id="7" name="文本框 6"/>
          <p:cNvSpPr txBox="1"/>
          <p:nvPr/>
        </p:nvSpPr>
        <p:spPr>
          <a:xfrm>
            <a:off x="1303387" y="2751447"/>
            <a:ext cx="3178883" cy="461665"/>
          </a:xfrm>
          <a:prstGeom prst="rect">
            <a:avLst/>
          </a:prstGeom>
          <a:noFill/>
        </p:spPr>
        <p:txBody>
          <a:bodyPr wrap="square" rtlCol="0">
            <a:spAutoFit/>
          </a:bodyPr>
          <a:lstStyle/>
          <a:p>
            <a:r>
              <a:rPr kumimoji="1" lang="zh-CN" altLang="en-US" sz="2400" dirty="0" smtClean="0">
                <a:latin typeface="SimSun" charset="-122"/>
                <a:ea typeface="SimSun" charset="-122"/>
                <a:cs typeface="SimSun" charset="-122"/>
              </a:rPr>
              <a:t>释放锁的具体流程</a:t>
            </a:r>
            <a:endParaRPr kumimoji="1" lang="zh-CN" altLang="en-US" sz="2400" dirty="0">
              <a:latin typeface="SimSun" charset="-122"/>
              <a:ea typeface="SimSun" charset="-122"/>
              <a:cs typeface="SimSun" charset="-122"/>
            </a:endParaRPr>
          </a:p>
        </p:txBody>
      </p:sp>
    </p:spTree>
    <p:extLst>
      <p:ext uri="{BB962C8B-B14F-4D97-AF65-F5344CB8AC3E}">
        <p14:creationId xmlns:p14="http://schemas.microsoft.com/office/powerpoint/2010/main" val="187562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椭圆 18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 name="椭圆 18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842" y="628343"/>
            <a:ext cx="10058400" cy="5584887"/>
          </a:xfrm>
          <a:prstGeom prst="rect">
            <a:avLst/>
          </a:prstGeom>
        </p:spPr>
      </p:pic>
      <p:sp>
        <p:nvSpPr>
          <p:cNvPr id="9" name="文本框 8"/>
          <p:cNvSpPr txBox="1"/>
          <p:nvPr/>
        </p:nvSpPr>
        <p:spPr>
          <a:xfrm>
            <a:off x="175845" y="2976765"/>
            <a:ext cx="1830997" cy="1569660"/>
          </a:xfrm>
          <a:prstGeom prst="rect">
            <a:avLst/>
          </a:prstGeom>
          <a:noFill/>
        </p:spPr>
        <p:txBody>
          <a:bodyPr wrap="square" rtlCol="0">
            <a:spAutoFit/>
          </a:bodyPr>
          <a:lstStyle/>
          <a:p>
            <a:pPr algn="ct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Redisson</a:t>
            </a:r>
            <a:r>
              <a:rPr lang="zh-CN" altLang="en-US" sz="2400" dirty="0" smtClean="0">
                <a:latin typeface="宋体" panose="02010600030101010101" pitchFamily="2" charset="-122"/>
                <a:ea typeface="宋体" panose="02010600030101010101" pitchFamily="2" charset="-122"/>
              </a:rPr>
              <a:t>对</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400" dirty="0" smtClean="0">
                <a:latin typeface="宋体" panose="02010600030101010101" pitchFamily="2" charset="-122"/>
                <a:ea typeface="宋体" panose="02010600030101010101" pitchFamily="2" charset="-122"/>
              </a:rPr>
              <a:t>分布式锁的实现原理</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30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488" y="-762000"/>
            <a:ext cx="15414625" cy="154146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椭圆 2"/>
          <p:cNvSpPr/>
          <p:nvPr/>
        </p:nvSpPr>
        <p:spPr>
          <a:xfrm>
            <a:off x="-1420813" y="-2633663"/>
            <a:ext cx="7847013" cy="7847013"/>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435" name="文本框 3"/>
          <p:cNvSpPr txBox="1">
            <a:spLocks noChangeArrowheads="1"/>
          </p:cNvSpPr>
          <p:nvPr/>
        </p:nvSpPr>
        <p:spPr bwMode="auto">
          <a:xfrm>
            <a:off x="4030411" y="2887580"/>
            <a:ext cx="34772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800" dirty="0">
                <a:solidFill>
                  <a:schemeClr val="bg1"/>
                </a:solidFill>
                <a:latin typeface="Gotham Rounded Medium" charset="0"/>
              </a:rPr>
              <a:t>THANKS!</a:t>
            </a:r>
            <a:endParaRPr lang="zh-CN" altLang="en-US" sz="4800" dirty="0">
              <a:solidFill>
                <a:schemeClr val="bg1"/>
              </a:solidFill>
              <a:latin typeface="Gotham Rounded Medium"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s_1"/>
          <p:cNvSpPr txBox="1"/>
          <p:nvPr>
            <p:custDataLst>
              <p:tags r:id="rId1"/>
            </p:custDataLst>
          </p:nvPr>
        </p:nvSpPr>
        <p:spPr>
          <a:xfrm>
            <a:off x="865188" y="2860675"/>
            <a:ext cx="3954462" cy="847725"/>
          </a:xfrm>
          <a:prstGeom prst="rect">
            <a:avLst/>
          </a:prstGeom>
          <a:noFill/>
        </p:spPr>
        <p:txBody>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altLang="zh-CN" sz="4400" noProof="1">
                <a:solidFill>
                  <a:schemeClr val="bg1"/>
                </a:solidFill>
                <a:effectLst>
                  <a:outerShdw blurRad="38100" dist="38100" dir="2700000" algn="tl">
                    <a:srgbClr val="C0C0C0"/>
                  </a:outerShdw>
                </a:effectLst>
                <a:latin typeface="等线 Light" charset="-122"/>
                <a:sym typeface="+mn-ea" charset="0"/>
              </a:rPr>
              <a:t>PART 1</a:t>
            </a:r>
            <a:endParaRPr altLang="en-US" sz="4400" noProof="1">
              <a:solidFill>
                <a:schemeClr val="bg1"/>
              </a:solidFill>
              <a:effectLst>
                <a:outerShdw blurRad="38100" dist="38100" dir="2700000" algn="tl">
                  <a:srgbClr val="C0C0C0"/>
                </a:outerShdw>
              </a:effectLst>
              <a:latin typeface="等线 Light" charset="-122"/>
              <a:sym typeface="+mn-ea" charset="0"/>
            </a:endParaRPr>
          </a:p>
        </p:txBody>
      </p:sp>
      <p:sp>
        <p:nvSpPr>
          <p:cNvPr id="5124" name="矩形 1"/>
          <p:cNvSpPr>
            <a:spLocks noChangeArrowheads="1"/>
          </p:cNvSpPr>
          <p:nvPr/>
        </p:nvSpPr>
        <p:spPr bwMode="auto">
          <a:xfrm>
            <a:off x="5005388" y="2860675"/>
            <a:ext cx="3975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lang="en-US" altLang="zh-CN" sz="4000" b="1">
                <a:latin typeface="Times New Roman" charset="0"/>
                <a:ea typeface="Times New Roman" charset="0"/>
                <a:cs typeface="Times New Roman" charset="0"/>
              </a:rPr>
              <a:t>Redis</a:t>
            </a:r>
            <a:r>
              <a:rPr lang="zh-CN" altLang="en-US" sz="4000" b="1">
                <a:latin typeface="SimHei" charset="-122"/>
                <a:ea typeface="SimHei" charset="-122"/>
                <a:cs typeface="SimHei" charset="-122"/>
              </a:rPr>
              <a:t>的基本介绍</a:t>
            </a:r>
            <a:endParaRPr lang="zh-CN" altLang="en-US" sz="4000" b="1">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椭圆 17"/>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文本框 1"/>
          <p:cNvSpPr txBox="1">
            <a:spLocks noChangeArrowheads="1"/>
          </p:cNvSpPr>
          <p:nvPr/>
        </p:nvSpPr>
        <p:spPr bwMode="auto">
          <a:xfrm>
            <a:off x="434975" y="1173163"/>
            <a:ext cx="1122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a:latin typeface="SimSun" charset="-122"/>
                <a:ea typeface="SimSun" charset="-122"/>
                <a:cs typeface="SimSun" charset="-122"/>
              </a:rPr>
              <a:t>什么是</a:t>
            </a:r>
            <a:r>
              <a:rPr kumimoji="1" lang="en-US" altLang="zh-CN" sz="3200" b="1">
                <a:latin typeface="Times New Roman" charset="0"/>
                <a:ea typeface="Times New Roman" charset="0"/>
                <a:cs typeface="Times New Roman" charset="0"/>
              </a:rPr>
              <a:t>Redis</a:t>
            </a:r>
            <a:r>
              <a:rPr kumimoji="1" lang="zh-CN" altLang="en-US" sz="3200" b="1">
                <a:latin typeface="Times New Roman" charset="0"/>
                <a:ea typeface="Times New Roman" charset="0"/>
                <a:cs typeface="Times New Roman" charset="0"/>
              </a:rPr>
              <a:t>？</a:t>
            </a:r>
            <a:endParaRPr kumimoji="1" lang="en-US" altLang="zh-CN" sz="3200" b="1">
              <a:latin typeface="Times New Roman" charset="0"/>
              <a:ea typeface="Times New Roman" charset="0"/>
              <a:cs typeface="Times New Roman" charset="0"/>
            </a:endParaRPr>
          </a:p>
        </p:txBody>
      </p:sp>
      <p:sp>
        <p:nvSpPr>
          <p:cNvPr id="5" name="文本框 4"/>
          <p:cNvSpPr txBox="1">
            <a:spLocks noChangeArrowheads="1"/>
          </p:cNvSpPr>
          <p:nvPr/>
        </p:nvSpPr>
        <p:spPr bwMode="auto">
          <a:xfrm>
            <a:off x="434975" y="1881188"/>
            <a:ext cx="11226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just" eaLnBrk="1" hangingPunct="1"/>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是一个远程内存数据库，是一种典型的</a:t>
            </a:r>
            <a:r>
              <a:rPr kumimoji="1" lang="en-US" altLang="zh-CN" sz="2400" dirty="0">
                <a:latin typeface="Times New Roman" charset="0"/>
                <a:ea typeface="Times New Roman" charset="0"/>
                <a:cs typeface="Times New Roman" charset="0"/>
              </a:rPr>
              <a:t>NoSQL</a:t>
            </a:r>
            <a:r>
              <a:rPr kumimoji="1" lang="zh-CN" altLang="en-US" sz="2400" dirty="0">
                <a:latin typeface="SimSun" charset="-122"/>
                <a:ea typeface="SimSun" charset="-122"/>
                <a:cs typeface="SimSun" charset="-122"/>
              </a:rPr>
              <a:t>数据库，由于它是属于内存数据库，所以它的速度是非常快的。</a:t>
            </a:r>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是可以存储键</a:t>
            </a:r>
            <a:r>
              <a:rPr kumimoji="1" lang="zh-CN" altLang="en-US" sz="2400" dirty="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key</a:t>
            </a:r>
            <a:r>
              <a:rPr kumimoji="1" lang="zh-CN" altLang="en-US" sz="2400" dirty="0">
                <a:latin typeface="Times New Roman" charset="0"/>
                <a:ea typeface="Times New Roman" charset="0"/>
                <a:cs typeface="Times New Roman" charset="0"/>
              </a:rPr>
              <a:t>）</a:t>
            </a:r>
            <a:r>
              <a:rPr kumimoji="1" lang="zh-CN" altLang="en-US" sz="2400" dirty="0">
                <a:latin typeface="SimSun" charset="-122"/>
                <a:ea typeface="SimSun" charset="-122"/>
                <a:cs typeface="SimSun" charset="-122"/>
              </a:rPr>
              <a:t>与</a:t>
            </a:r>
            <a:r>
              <a:rPr kumimoji="1" lang="en-US" altLang="zh-CN" sz="2400" dirty="0">
                <a:latin typeface="Times New Roman" charset="0"/>
                <a:ea typeface="Times New Roman" charset="0"/>
                <a:cs typeface="Times New Roman" charset="0"/>
              </a:rPr>
              <a:t>5</a:t>
            </a:r>
            <a:r>
              <a:rPr kumimoji="1" lang="zh-CN" altLang="en-US" sz="2400" dirty="0">
                <a:latin typeface="SimSun" charset="-122"/>
                <a:ea typeface="SimSun" charset="-122"/>
                <a:cs typeface="SimSun" charset="-122"/>
              </a:rPr>
              <a:t>种不同类型的值</a:t>
            </a:r>
            <a:r>
              <a:rPr kumimoji="1" lang="zh-CN" altLang="en-US" sz="2400" dirty="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value</a:t>
            </a:r>
            <a:r>
              <a:rPr kumimoji="1" lang="zh-CN" altLang="en-US" sz="2400" dirty="0">
                <a:latin typeface="Times New Roman" charset="0"/>
                <a:ea typeface="Times New Roman" charset="0"/>
                <a:cs typeface="Times New Roman" charset="0"/>
              </a:rPr>
              <a:t>）</a:t>
            </a:r>
            <a:r>
              <a:rPr kumimoji="1" lang="zh-CN" altLang="en-US" sz="2400" dirty="0">
                <a:latin typeface="SimSun" charset="-122"/>
                <a:ea typeface="SimSun" charset="-122"/>
                <a:cs typeface="SimSun" charset="-122"/>
              </a:rPr>
              <a:t>之间的映射</a:t>
            </a:r>
            <a:r>
              <a:rPr kumimoji="1" lang="zh-CN" altLang="en-US" sz="2400" dirty="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mapping</a:t>
            </a:r>
            <a:r>
              <a:rPr kumimoji="1" lang="zh-CN" altLang="en-US" sz="2400" dirty="0">
                <a:latin typeface="Times New Roman" charset="0"/>
                <a:ea typeface="Times New Roman" charset="0"/>
                <a:cs typeface="Times New Roman" charset="0"/>
              </a:rPr>
              <a:t>）</a:t>
            </a:r>
            <a:r>
              <a:rPr kumimoji="1" lang="zh-CN" altLang="en-US" sz="2400" dirty="0">
                <a:latin typeface="SimSun" charset="-122"/>
                <a:ea typeface="SimSun" charset="-122"/>
                <a:cs typeface="SimSun" charset="-122"/>
              </a:rPr>
              <a:t>，同时它也可以将存储在内存的键值对数据持久化到硬盘，可以使用复制特性来扩展读写性能，还可以使用客户端分片来扩展读写性能。</a:t>
            </a:r>
          </a:p>
        </p:txBody>
      </p:sp>
      <p:sp>
        <p:nvSpPr>
          <p:cNvPr id="6149" name="文本框 9"/>
          <p:cNvSpPr txBox="1">
            <a:spLocks noChangeArrowheads="1"/>
          </p:cNvSpPr>
          <p:nvPr/>
        </p:nvSpPr>
        <p:spPr bwMode="auto">
          <a:xfrm>
            <a:off x="434975" y="3949700"/>
            <a:ext cx="1103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3200" b="1">
                <a:latin typeface="Times New Roman" charset="0"/>
                <a:ea typeface="Times New Roman" charset="0"/>
                <a:cs typeface="Times New Roman" charset="0"/>
              </a:rPr>
              <a:t>Redis</a:t>
            </a:r>
            <a:r>
              <a:rPr kumimoji="1" lang="zh-CN" altLang="en-US" sz="3200" b="1">
                <a:latin typeface="SimSun" charset="-122"/>
                <a:ea typeface="SimSun" charset="-122"/>
                <a:cs typeface="SimSun" charset="-122"/>
              </a:rPr>
              <a:t>与高性能键值缓存服务器</a:t>
            </a:r>
            <a:r>
              <a:rPr kumimoji="1" lang="en-US" altLang="zh-CN" sz="3200" b="1">
                <a:latin typeface="Times New Roman" charset="0"/>
                <a:ea typeface="Times New Roman" charset="0"/>
                <a:cs typeface="Times New Roman" charset="0"/>
              </a:rPr>
              <a:t>memcached</a:t>
            </a:r>
            <a:r>
              <a:rPr kumimoji="1" lang="zh-CN" altLang="en-US" sz="3200" b="1">
                <a:latin typeface="SimSun" charset="-122"/>
                <a:ea typeface="SimSun" charset="-122"/>
                <a:cs typeface="SimSun" charset="-122"/>
              </a:rPr>
              <a:t>的区别</a:t>
            </a:r>
            <a:endParaRPr kumimoji="1" lang="zh-CN" altLang="en-US" sz="3200" b="1">
              <a:latin typeface="Times New Roman" charset="0"/>
              <a:ea typeface="Times New Roman" charset="0"/>
              <a:cs typeface="Times New Roman" charset="0"/>
            </a:endParaRPr>
          </a:p>
        </p:txBody>
      </p:sp>
      <p:sp>
        <p:nvSpPr>
          <p:cNvPr id="6150" name="文本框 10"/>
          <p:cNvSpPr txBox="1">
            <a:spLocks noChangeArrowheads="1"/>
          </p:cNvSpPr>
          <p:nvPr/>
        </p:nvSpPr>
        <p:spPr bwMode="auto">
          <a:xfrm>
            <a:off x="434975" y="4662488"/>
            <a:ext cx="11226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just" eaLnBrk="1" hangingPunct="1"/>
            <a:r>
              <a:rPr kumimoji="1" lang="zh-CN" altLang="en-US" sz="2400">
                <a:latin typeface="SimSun" charset="-122"/>
                <a:ea typeface="SimSun" charset="-122"/>
                <a:cs typeface="SimSun" charset="-122"/>
              </a:rPr>
              <a:t>这两者都可以用于存储键值映射，彼此的性能也相差无几，但是</a:t>
            </a:r>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能够自动以两种不同的方式将数据写到硬盘上，并且</a:t>
            </a:r>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除了能够存储普通的字符串之外，还可以存储其他</a:t>
            </a:r>
            <a:r>
              <a:rPr kumimoji="1" lang="en-US" altLang="zh-CN" sz="2400" dirty="0">
                <a:latin typeface="SimSun" charset="-122"/>
                <a:ea typeface="SimSun" charset="-122"/>
                <a:cs typeface="SimSun" charset="-122"/>
              </a:rPr>
              <a:t>4</a:t>
            </a:r>
            <a:r>
              <a:rPr kumimoji="1" lang="zh-CN" altLang="en-US" sz="2400" dirty="0">
                <a:latin typeface="SimSun" charset="-122"/>
                <a:ea typeface="SimSun" charset="-122"/>
                <a:cs typeface="SimSun" charset="-122"/>
              </a:rPr>
              <a:t>种数据结构，而</a:t>
            </a:r>
            <a:r>
              <a:rPr kumimoji="1" lang="en-US" altLang="zh-CN" sz="2400" dirty="0" err="1">
                <a:latin typeface="Times New Roman" charset="0"/>
                <a:ea typeface="Times New Roman" charset="0"/>
                <a:cs typeface="Times New Roman" charset="0"/>
              </a:rPr>
              <a:t>memcached</a:t>
            </a:r>
            <a:r>
              <a:rPr kumimoji="1" lang="zh-CN" altLang="en-US" sz="2400" dirty="0">
                <a:latin typeface="SimSun" charset="-122"/>
                <a:ea typeface="SimSun" charset="-122"/>
                <a:cs typeface="SimSun" charset="-122"/>
              </a:rPr>
              <a:t>只能存储普通的字符串键。这使得</a:t>
            </a:r>
            <a:r>
              <a:rPr kumimoji="1" lang="en-US" altLang="zh-CN" sz="2400" dirty="0" err="1">
                <a:latin typeface="Times New Roman" charset="0"/>
                <a:ea typeface="Times New Roman" charset="0"/>
                <a:cs typeface="Times New Roman" charset="0"/>
              </a:rPr>
              <a:t>Redis</a:t>
            </a:r>
            <a:r>
              <a:rPr kumimoji="1" lang="zh-CN" altLang="en-US" sz="2400" dirty="0">
                <a:latin typeface="SimSun" charset="-122"/>
                <a:ea typeface="SimSun" charset="-122"/>
                <a:cs typeface="SimSun" charset="-122"/>
              </a:rPr>
              <a:t>可以用于解决更广泛的问题，并且既可以用作主数据库，也可以作为其他存储系统的辅助数据库使用。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additive="base">
                                        <p:cTn id="19" dur="500" fill="hold"/>
                                        <p:tgtEl>
                                          <p:spTgt spid="6149"/>
                                        </p:tgtEl>
                                        <p:attrNameLst>
                                          <p:attrName>ppt_x</p:attrName>
                                        </p:attrNameLst>
                                      </p:cBhvr>
                                      <p:tavLst>
                                        <p:tav tm="0">
                                          <p:val>
                                            <p:strVal val="#ppt_x"/>
                                          </p:val>
                                        </p:tav>
                                        <p:tav tm="100000">
                                          <p:val>
                                            <p:strVal val="#ppt_x"/>
                                          </p:val>
                                        </p:tav>
                                      </p:tavLst>
                                    </p:anim>
                                    <p:anim calcmode="lin" valueType="num">
                                      <p:cBhvr additive="base">
                                        <p:cTn id="20"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ppt_x"/>
                                          </p:val>
                                        </p:tav>
                                        <p:tav tm="100000">
                                          <p:val>
                                            <p:strVal val="#ppt_x"/>
                                          </p:val>
                                        </p:tav>
                                      </p:tavLst>
                                    </p:anim>
                                    <p:anim calcmode="lin" valueType="num">
                                      <p:cBhvr additive="base">
                                        <p:cTn id="26"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149" grpId="0"/>
      <p:bldP spid="6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7171"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4913" y="709613"/>
            <a:ext cx="88773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文本框 4"/>
          <p:cNvSpPr txBox="1">
            <a:spLocks noChangeArrowheads="1"/>
          </p:cNvSpPr>
          <p:nvPr/>
        </p:nvSpPr>
        <p:spPr bwMode="auto">
          <a:xfrm>
            <a:off x="446088" y="2551113"/>
            <a:ext cx="15621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just" eaLnBrk="1" hangingPunct="1"/>
            <a:r>
              <a:rPr kumimoji="1" lang="zh-CN" altLang="en-US" sz="2400">
                <a:latin typeface="SimSun" charset="-122"/>
                <a:ea typeface="SimSun" charset="-122"/>
                <a:cs typeface="SimSun" charset="-122"/>
              </a:rPr>
              <a:t>一些数据库和缓存服务器的特性与性能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1" name="椭圆 50"/>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195" name="文本框 1"/>
          <p:cNvSpPr txBox="1">
            <a:spLocks noChangeArrowheads="1"/>
          </p:cNvSpPr>
          <p:nvPr/>
        </p:nvSpPr>
        <p:spPr bwMode="auto">
          <a:xfrm>
            <a:off x="434975" y="1247775"/>
            <a:ext cx="8758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3200" b="1">
                <a:latin typeface="SimSun" charset="-122"/>
                <a:ea typeface="SimSun" charset="-122"/>
                <a:cs typeface="SimSun" charset="-122"/>
              </a:rPr>
              <a:t>使用</a:t>
            </a:r>
            <a:r>
              <a:rPr kumimoji="1" lang="en-US" altLang="zh-CN" sz="3200" b="1">
                <a:latin typeface="Times New Roman" charset="0"/>
                <a:ea typeface="Times New Roman" charset="0"/>
                <a:cs typeface="Times New Roman" charset="0"/>
              </a:rPr>
              <a:t>redis</a:t>
            </a:r>
            <a:r>
              <a:rPr kumimoji="1" lang="zh-CN" altLang="en-US" sz="3200" b="1">
                <a:latin typeface="SimSun" charset="-122"/>
                <a:ea typeface="SimSun" charset="-122"/>
                <a:cs typeface="SimSun" charset="-122"/>
              </a:rPr>
              <a:t>的理由</a:t>
            </a:r>
          </a:p>
        </p:txBody>
      </p:sp>
      <p:sp>
        <p:nvSpPr>
          <p:cNvPr id="8196" name="文本框 5"/>
          <p:cNvSpPr txBox="1">
            <a:spLocks noChangeArrowheads="1"/>
          </p:cNvSpPr>
          <p:nvPr/>
        </p:nvSpPr>
        <p:spPr bwMode="auto">
          <a:xfrm>
            <a:off x="434975" y="2359025"/>
            <a:ext cx="104171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2400" b="1">
                <a:latin typeface="Times New Roman" charset="0"/>
                <a:ea typeface="Times New Roman" charset="0"/>
                <a:cs typeface="Times New Roman" charset="0"/>
              </a:rPr>
              <a:t>1.</a:t>
            </a:r>
            <a:r>
              <a:rPr kumimoji="1" lang="zh-CN" altLang="en-US" sz="2400" b="1">
                <a:latin typeface="SimSun" charset="-122"/>
                <a:ea typeface="SimSun" charset="-122"/>
                <a:cs typeface="SimSun" charset="-122"/>
              </a:rPr>
              <a:t>读写速度快</a:t>
            </a:r>
            <a:endParaRPr kumimoji="1" lang="en-US" altLang="zh-CN" sz="2400">
              <a:latin typeface="SimSun" charset="-122"/>
              <a:ea typeface="SimSun" charset="-122"/>
              <a:cs typeface="SimSun" charset="-122"/>
            </a:endParaRPr>
          </a:p>
          <a:p>
            <a:pPr eaLnBrk="1" hangingPunct="1"/>
            <a:endParaRPr kumimoji="1" lang="en-US" altLang="zh-CN" sz="2400" b="1">
              <a:latin typeface="Times New Roman" charset="0"/>
              <a:ea typeface="Times New Roman" charset="0"/>
              <a:cs typeface="Times New Roman" charset="0"/>
            </a:endParaRPr>
          </a:p>
          <a:p>
            <a:pPr eaLnBrk="1" hangingPunct="1"/>
            <a:r>
              <a:rPr kumimoji="1" lang="en-US" altLang="zh-CN" sz="2400" b="1">
                <a:latin typeface="Times New Roman" charset="0"/>
                <a:ea typeface="Times New Roman" charset="0"/>
                <a:cs typeface="Times New Roman" charset="0"/>
              </a:rPr>
              <a:t>2.</a:t>
            </a:r>
            <a:r>
              <a:rPr kumimoji="1" lang="zh-CN" altLang="en-US" sz="2400" b="1">
                <a:latin typeface="SimSun" charset="-122"/>
                <a:ea typeface="SimSun" charset="-122"/>
                <a:cs typeface="SimSun" charset="-122"/>
              </a:rPr>
              <a:t>操作原子性</a:t>
            </a:r>
            <a:endParaRPr kumimoji="1" lang="en-US" altLang="zh-CN" sz="2400" b="1">
              <a:latin typeface="SimSun" charset="-122"/>
              <a:ea typeface="SimSun" charset="-122"/>
              <a:cs typeface="SimSun" charset="-122"/>
            </a:endParaRPr>
          </a:p>
          <a:p>
            <a:pPr eaLnBrk="1" hangingPunct="1"/>
            <a:endParaRPr kumimoji="1" lang="en-US" altLang="zh-CN" sz="2400" b="1">
              <a:latin typeface="Times New Roman" charset="0"/>
              <a:ea typeface="Times New Roman" charset="0"/>
              <a:cs typeface="Times New Roman" charset="0"/>
            </a:endParaRPr>
          </a:p>
          <a:p>
            <a:pPr eaLnBrk="1" hangingPunct="1"/>
            <a:r>
              <a:rPr kumimoji="1" lang="en-US" altLang="zh-CN" sz="2400" b="1">
                <a:latin typeface="Times New Roman" charset="0"/>
                <a:ea typeface="Times New Roman" charset="0"/>
                <a:cs typeface="Times New Roman" charset="0"/>
              </a:rPr>
              <a:t>3.value</a:t>
            </a:r>
            <a:r>
              <a:rPr kumimoji="1" lang="zh-CN" altLang="en-US" sz="2400" b="1">
                <a:latin typeface="SimSun" charset="-122"/>
                <a:ea typeface="SimSun" charset="-122"/>
                <a:cs typeface="SimSun" charset="-122"/>
              </a:rPr>
              <a:t>支持多种数据结构</a:t>
            </a:r>
            <a:endParaRPr kumimoji="1" lang="en-US" altLang="zh-CN" sz="2400" b="1">
              <a:latin typeface="SimSun" charset="-122"/>
              <a:ea typeface="SimSun" charset="-122"/>
              <a:cs typeface="SimSun" charset="-122"/>
            </a:endParaRPr>
          </a:p>
          <a:p>
            <a:pPr eaLnBrk="1" hangingPunct="1"/>
            <a:endParaRPr kumimoji="1" lang="en-US" altLang="zh-CN" sz="2400">
              <a:latin typeface="SimSun" charset="-122"/>
              <a:ea typeface="SimSun" charset="-122"/>
              <a:cs typeface="SimSun" charset="-122"/>
            </a:endParaRPr>
          </a:p>
          <a:p>
            <a:pPr eaLnBrk="1" hangingPunct="1"/>
            <a:r>
              <a:rPr kumimoji="1" lang="en-US" altLang="zh-CN" sz="2400" b="1">
                <a:latin typeface="Times New Roman" charset="0"/>
                <a:ea typeface="Times New Roman" charset="0"/>
                <a:cs typeface="Times New Roman" charset="0"/>
              </a:rPr>
              <a:t>4.</a:t>
            </a:r>
            <a:r>
              <a:rPr kumimoji="1" lang="zh-CN" altLang="en-US" sz="2400" b="1">
                <a:latin typeface="SimSun" charset="-122"/>
                <a:ea typeface="SimSun" charset="-122"/>
                <a:cs typeface="SimSun" charset="-122"/>
              </a:rPr>
              <a:t>持久化，主从复制</a:t>
            </a:r>
            <a:endParaRPr kumimoji="1" lang="en-US" altLang="zh-CN" sz="2400" b="1">
              <a:latin typeface="SimSun" charset="-122"/>
              <a:ea typeface="SimSun" charset="-122"/>
              <a:cs typeface="SimSun" charset="-122"/>
            </a:endParaRPr>
          </a:p>
          <a:p>
            <a:pPr eaLnBrk="1" hangingPunct="1"/>
            <a:endParaRPr kumimoji="1" lang="en-US" altLang="zh-CN" sz="2400">
              <a:latin typeface="SimSun" charset="-122"/>
              <a:ea typeface="SimSun" charset="-122"/>
              <a:cs typeface="SimSun" charset="-122"/>
            </a:endParaRPr>
          </a:p>
          <a:p>
            <a:pPr eaLnBrk="1" hangingPunct="1"/>
            <a:r>
              <a:rPr kumimoji="1" lang="en-US" altLang="zh-CN" sz="2400" b="1">
                <a:latin typeface="Times New Roman" charset="0"/>
                <a:ea typeface="Times New Roman" charset="0"/>
                <a:cs typeface="Times New Roman" charset="0"/>
              </a:rPr>
              <a:t>5.</a:t>
            </a:r>
            <a:r>
              <a:rPr kumimoji="1" lang="zh-CN" altLang="en-US" sz="2400" b="1">
                <a:latin typeface="SimSun" charset="-122"/>
                <a:ea typeface="SimSun" charset="-122"/>
                <a:cs typeface="SimSun" charset="-122"/>
              </a:rPr>
              <a:t>支持过期时间、事务、消息订阅</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8738" y="1368425"/>
            <a:ext cx="6448425"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3560763" y="4932363"/>
            <a:ext cx="4019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2400">
                <a:latin typeface="SimSun" charset="-122"/>
                <a:ea typeface="SimSun" charset="-122"/>
                <a:cs typeface="SimSun" charset="-122"/>
              </a:rPr>
              <a:t>字符串</a:t>
            </a:r>
            <a:r>
              <a:rPr kumimoji="1" lang="zh-CN" altLang="en-US" sz="2400">
                <a:latin typeface="Times New Roman" charset="0"/>
                <a:ea typeface="Times New Roman" charset="0"/>
                <a:cs typeface="Times New Roman" charset="0"/>
              </a:rPr>
              <a:t>（</a:t>
            </a:r>
            <a:r>
              <a:rPr kumimoji="1" lang="en-US" altLang="zh-CN" sz="2400">
                <a:latin typeface="Times New Roman" charset="0"/>
                <a:ea typeface="Times New Roman" charset="0"/>
                <a:cs typeface="Times New Roman" charset="0"/>
              </a:rPr>
              <a:t>STRING</a:t>
            </a:r>
            <a:r>
              <a:rPr kumimoji="1" lang="zh-CN" altLang="en-US" sz="2400">
                <a:latin typeface="Times New Roman" charset="0"/>
                <a:ea typeface="Times New Roman" charset="0"/>
                <a:cs typeface="Times New Roman" charset="0"/>
              </a:rPr>
              <a:t>）示例图</a:t>
            </a: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6075" y="1417638"/>
            <a:ext cx="587375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a:spLocks noChangeArrowheads="1"/>
          </p:cNvSpPr>
          <p:nvPr/>
        </p:nvSpPr>
        <p:spPr bwMode="auto">
          <a:xfrm>
            <a:off x="3898900" y="5164138"/>
            <a:ext cx="3681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zh-CN" altLang="en-US" sz="2400">
                <a:latin typeface="SimSun" charset="-122"/>
                <a:ea typeface="SimSun" charset="-122"/>
                <a:cs typeface="SimSun" charset="-122"/>
              </a:rPr>
              <a:t>列</a:t>
            </a:r>
            <a:r>
              <a:rPr kumimoji="1" lang="zh-CN" altLang="en-US" sz="2400">
                <a:latin typeface="Times New Roman" charset="0"/>
                <a:ea typeface="Times New Roman" charset="0"/>
                <a:cs typeface="Times New Roman" charset="0"/>
              </a:rPr>
              <a:t>表（</a:t>
            </a:r>
            <a:r>
              <a:rPr kumimoji="1" lang="en-US" altLang="zh-CN" sz="2400">
                <a:latin typeface="Times New Roman" charset="0"/>
                <a:ea typeface="Times New Roman" charset="0"/>
                <a:cs typeface="Times New Roman" charset="0"/>
              </a:rPr>
              <a:t>LIST</a:t>
            </a:r>
            <a:r>
              <a:rPr kumimoji="1" lang="zh-CN" altLang="en-US" sz="2400">
                <a:latin typeface="Times New Roman" charset="0"/>
                <a:ea typeface="Times New Roman" charset="0"/>
                <a:cs typeface="Times New Roman" charset="0"/>
              </a:rPr>
              <a:t>）示</a:t>
            </a:r>
            <a:r>
              <a:rPr kumimoji="1" lang="zh-CN" altLang="en-US" sz="2400">
                <a:latin typeface="SimSun" charset="-122"/>
                <a:ea typeface="SimSun" charset="-122"/>
                <a:cs typeface="SimSun" charset="-122"/>
              </a:rPr>
              <a:t>意图</a:t>
            </a: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8788" y="1417638"/>
            <a:ext cx="576103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a:spLocks noChangeArrowheads="1"/>
          </p:cNvSpPr>
          <p:nvPr/>
        </p:nvSpPr>
        <p:spPr bwMode="auto">
          <a:xfrm>
            <a:off x="4186238" y="5272088"/>
            <a:ext cx="315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kumimoji="1" lang="zh-CN" altLang="en-US" sz="2400">
                <a:latin typeface="SimSun" charset="-122"/>
                <a:ea typeface="SimSun" charset="-122"/>
                <a:cs typeface="SimSun" charset="-122"/>
              </a:rPr>
              <a:t>集合</a:t>
            </a:r>
            <a:r>
              <a:rPr kumimoji="1" lang="zh-CN" altLang="en-US" sz="2400">
                <a:latin typeface="Times New Roman" charset="0"/>
                <a:ea typeface="Times New Roman" charset="0"/>
                <a:cs typeface="Times New Roman" charset="0"/>
              </a:rPr>
              <a:t>（</a:t>
            </a:r>
            <a:r>
              <a:rPr kumimoji="1" lang="en-US" altLang="zh-CN" sz="2400">
                <a:latin typeface="Times New Roman" charset="0"/>
                <a:ea typeface="Times New Roman" charset="0"/>
                <a:cs typeface="Times New Roman" charset="0"/>
              </a:rPr>
              <a:t>SET</a:t>
            </a:r>
            <a:r>
              <a:rPr kumimoji="1" lang="zh-CN" altLang="en-US" sz="2400">
                <a:latin typeface="Times New Roman" charset="0"/>
                <a:ea typeface="Times New Roman" charset="0"/>
                <a:cs typeface="Times New Roman" charset="0"/>
              </a:rPr>
              <a:t>）</a:t>
            </a:r>
            <a:r>
              <a:rPr kumimoji="1" lang="zh-CN" altLang="en-US" sz="2400">
                <a:latin typeface="SimSun" charset="-122"/>
                <a:ea typeface="SimSun" charset="-122"/>
                <a:cs typeface="SimSun" charset="-122"/>
              </a:rPr>
              <a:t>示意图</a:t>
            </a: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1230313"/>
            <a:ext cx="5519737"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p:cNvSpPr txBox="1">
            <a:spLocks noChangeArrowheads="1"/>
          </p:cNvSpPr>
          <p:nvPr/>
        </p:nvSpPr>
        <p:spPr bwMode="auto">
          <a:xfrm>
            <a:off x="4186238" y="5441950"/>
            <a:ext cx="339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kumimoji="1" lang="zh-CN" altLang="en-US" sz="2400">
                <a:latin typeface="SimSun" charset="-122"/>
                <a:ea typeface="SimSun" charset="-122"/>
                <a:cs typeface="SimSun" charset="-122"/>
              </a:rPr>
              <a:t>散列</a:t>
            </a:r>
            <a:r>
              <a:rPr kumimoji="1" lang="zh-CN" altLang="en-US" sz="2400">
                <a:latin typeface="Times New Roman" charset="0"/>
                <a:ea typeface="Times New Roman" charset="0"/>
                <a:cs typeface="Times New Roman" charset="0"/>
              </a:rPr>
              <a:t>（</a:t>
            </a:r>
            <a:r>
              <a:rPr kumimoji="1" lang="en-US" altLang="zh-CN" sz="2400">
                <a:latin typeface="Times New Roman" charset="0"/>
                <a:ea typeface="Times New Roman" charset="0"/>
                <a:cs typeface="Times New Roman" charset="0"/>
              </a:rPr>
              <a:t>HASH</a:t>
            </a:r>
            <a:r>
              <a:rPr kumimoji="1" lang="zh-CN" altLang="en-US" sz="2400">
                <a:latin typeface="Times New Roman" charset="0"/>
                <a:ea typeface="Times New Roman" charset="0"/>
                <a:cs typeface="Times New Roman" charset="0"/>
              </a:rPr>
              <a:t>）</a:t>
            </a:r>
            <a:r>
              <a:rPr kumimoji="1" lang="zh-CN" altLang="en-US" sz="2400">
                <a:latin typeface="SimSun" charset="-122"/>
                <a:ea typeface="SimSun" charset="-122"/>
                <a:cs typeface="SimSun" charset="-122"/>
              </a:rPr>
              <a:t>示意图</a:t>
            </a:r>
          </a:p>
        </p:txBody>
      </p:sp>
      <p:pic>
        <p:nvPicPr>
          <p:cNvPr id="23" name="图片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6413" y="1219200"/>
            <a:ext cx="5667375"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a:spLocks noChangeArrowheads="1"/>
          </p:cNvSpPr>
          <p:nvPr/>
        </p:nvSpPr>
        <p:spPr bwMode="auto">
          <a:xfrm>
            <a:off x="3946525" y="5672138"/>
            <a:ext cx="3922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kumimoji="1" lang="zh-CN" altLang="en-US" sz="2400">
                <a:latin typeface="SimSun" charset="-122"/>
                <a:ea typeface="SimSun" charset="-122"/>
                <a:cs typeface="SimSun" charset="-122"/>
              </a:rPr>
              <a:t>有序集合</a:t>
            </a:r>
            <a:r>
              <a:rPr kumimoji="1" lang="zh-CN" altLang="en-US" sz="2400">
                <a:latin typeface="Times New Roman" charset="0"/>
                <a:ea typeface="Times New Roman" charset="0"/>
                <a:cs typeface="Times New Roman" charset="0"/>
              </a:rPr>
              <a:t>（</a:t>
            </a:r>
            <a:r>
              <a:rPr kumimoji="1" lang="en-US" altLang="zh-CN" sz="2400">
                <a:latin typeface="Times New Roman" charset="0"/>
                <a:ea typeface="Times New Roman" charset="0"/>
                <a:cs typeface="Times New Roman" charset="0"/>
              </a:rPr>
              <a:t>ZSET</a:t>
            </a:r>
            <a:r>
              <a:rPr kumimoji="1" lang="zh-CN" altLang="en-US" sz="2400">
                <a:latin typeface="Times New Roman" charset="0"/>
                <a:ea typeface="Times New Roman" charset="0"/>
                <a:cs typeface="Times New Roman" charset="0"/>
              </a:rPr>
              <a:t>）</a:t>
            </a:r>
            <a:r>
              <a:rPr kumimoji="1" lang="zh-CN" altLang="en-US" sz="2400">
                <a:latin typeface="SimSun" charset="-122"/>
                <a:ea typeface="SimSun" charset="-122"/>
                <a:cs typeface="SimSun" charset="-122"/>
              </a:rPr>
              <a:t>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nodeType="clickEffect">
                                  <p:stCondLst>
                                    <p:cond delay="0"/>
                                  </p:stCondLst>
                                  <p:childTnLst>
                                    <p:set>
                                      <p:cBhvr>
                                        <p:cTn id="82" dur="1" fill="hold">
                                          <p:stCondLst>
                                            <p:cond delay="0"/>
                                          </p:stCondLst>
                                        </p:cTn>
                                        <p:tgtEl>
                                          <p:spTgt spid="21"/>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20" grpId="0"/>
      <p:bldP spid="20" grpId="1"/>
      <p:bldP spid="22" grpId="0"/>
      <p:bldP spid="22" grpId="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 name="MH_Others_1"/>
          <p:cNvSpPr txBox="1"/>
          <p:nvPr>
            <p:custDataLst>
              <p:tags r:id="rId1"/>
            </p:custDataLst>
          </p:nvPr>
        </p:nvSpPr>
        <p:spPr>
          <a:xfrm>
            <a:off x="865188" y="2860675"/>
            <a:ext cx="3954462" cy="847725"/>
          </a:xfrm>
          <a:prstGeom prst="rect">
            <a:avLst/>
          </a:prstGeom>
          <a:noFill/>
        </p:spPr>
        <p:txBody>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altLang="zh-CN" sz="4400" noProof="1">
                <a:solidFill>
                  <a:schemeClr val="bg1"/>
                </a:solidFill>
                <a:effectLst>
                  <a:outerShdw blurRad="38100" dist="38100" dir="2700000" algn="tl">
                    <a:srgbClr val="C0C0C0"/>
                  </a:outerShdw>
                </a:effectLst>
                <a:latin typeface="等线 Light" charset="-122"/>
                <a:sym typeface="+mn-ea" charset="0"/>
              </a:rPr>
              <a:t>PART 2</a:t>
            </a:r>
            <a:endParaRPr altLang="en-US" sz="4400" noProof="1">
              <a:solidFill>
                <a:schemeClr val="bg1"/>
              </a:solidFill>
              <a:effectLst>
                <a:outerShdw blurRad="38100" dist="38100" dir="2700000" algn="tl">
                  <a:srgbClr val="C0C0C0"/>
                </a:outerShdw>
              </a:effectLst>
              <a:latin typeface="等线 Light" charset="-122"/>
              <a:sym typeface="+mn-ea" charset="0"/>
            </a:endParaRPr>
          </a:p>
        </p:txBody>
      </p:sp>
      <p:sp>
        <p:nvSpPr>
          <p:cNvPr id="10244" name="矩形 1"/>
          <p:cNvSpPr>
            <a:spLocks noChangeArrowheads="1"/>
          </p:cNvSpPr>
          <p:nvPr/>
        </p:nvSpPr>
        <p:spPr bwMode="auto">
          <a:xfrm>
            <a:off x="5005388" y="2860675"/>
            <a:ext cx="51974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algn="ctr" eaLnBrk="1" hangingPunct="1"/>
            <a:r>
              <a:rPr lang="en-US" altLang="zh-CN" sz="4000" b="1">
                <a:latin typeface="Times New Roman" charset="0"/>
                <a:ea typeface="Times New Roman" charset="0"/>
                <a:cs typeface="Times New Roman" charset="0"/>
              </a:rPr>
              <a:t>Redis</a:t>
            </a:r>
            <a:r>
              <a:rPr lang="zh-CN" altLang="en-US" sz="4000" b="1">
                <a:latin typeface="SimHei" charset="-122"/>
                <a:ea typeface="SimHei" charset="-122"/>
                <a:cs typeface="SimHei" charset="-122"/>
              </a:rPr>
              <a:t>持久化、复制和事务的介绍</a:t>
            </a:r>
            <a:endParaRPr lang="zh-CN" altLang="en-US" sz="4000" b="1">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7138" y="-1346200"/>
            <a:ext cx="2454276"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267" name="文本框 1"/>
          <p:cNvSpPr txBox="1">
            <a:spLocks noChangeArrowheads="1"/>
          </p:cNvSpPr>
          <p:nvPr/>
        </p:nvSpPr>
        <p:spPr bwMode="auto">
          <a:xfrm>
            <a:off x="434975" y="1106488"/>
            <a:ext cx="1065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3200" b="1" dirty="0" err="1">
                <a:latin typeface="Times New Roman" charset="0"/>
                <a:ea typeface="Times New Roman" charset="0"/>
                <a:cs typeface="Times New Roman" charset="0"/>
              </a:rPr>
              <a:t>Redis</a:t>
            </a:r>
            <a:r>
              <a:rPr kumimoji="1" lang="zh-CN" altLang="en-US" sz="3200" b="1" dirty="0">
                <a:latin typeface="SimSun" charset="-122"/>
                <a:ea typeface="SimSun" charset="-122"/>
                <a:cs typeface="SimSun" charset="-122"/>
              </a:rPr>
              <a:t>持久化的两种方式</a:t>
            </a:r>
            <a:endParaRPr kumimoji="1" lang="zh-CN" altLang="en-US" sz="3200" b="1" dirty="0">
              <a:latin typeface="Times New Roman" charset="0"/>
              <a:ea typeface="Times New Roman" charset="0"/>
              <a:cs typeface="Times New Roman" charset="0"/>
            </a:endParaRPr>
          </a:p>
        </p:txBody>
      </p:sp>
      <p:sp>
        <p:nvSpPr>
          <p:cNvPr id="11268" name="文本框 5"/>
          <p:cNvSpPr txBox="1">
            <a:spLocks noChangeArrowheads="1"/>
          </p:cNvSpPr>
          <p:nvPr/>
        </p:nvSpPr>
        <p:spPr bwMode="auto">
          <a:xfrm>
            <a:off x="434975" y="1690688"/>
            <a:ext cx="111871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等线" charset="-122"/>
                <a:ea typeface="等线" charset="-122"/>
              </a:defRPr>
            </a:lvl1pPr>
            <a:lvl2pPr marL="742950" indent="-285750">
              <a:buFont typeface="Arial" charset="0"/>
              <a:defRPr>
                <a:solidFill>
                  <a:schemeClr val="tx1"/>
                </a:solidFill>
                <a:latin typeface="等线" charset="-122"/>
                <a:ea typeface="等线" charset="-122"/>
              </a:defRPr>
            </a:lvl2pPr>
            <a:lvl3pPr marL="1143000" indent="-228600">
              <a:buFont typeface="Arial" charset="0"/>
              <a:defRPr>
                <a:solidFill>
                  <a:schemeClr val="tx1"/>
                </a:solidFill>
                <a:latin typeface="等线" charset="-122"/>
                <a:ea typeface="等线" charset="-122"/>
              </a:defRPr>
            </a:lvl3pPr>
            <a:lvl4pPr marL="1600200" indent="-228600">
              <a:buFont typeface="Arial" charset="0"/>
              <a:defRPr>
                <a:solidFill>
                  <a:schemeClr val="tx1"/>
                </a:solidFill>
                <a:latin typeface="等线" charset="-122"/>
                <a:ea typeface="等线" charset="-122"/>
              </a:defRPr>
            </a:lvl4pPr>
            <a:lvl5pPr marL="2057400" indent="-228600">
              <a:buFont typeface="Arial" charset="0"/>
              <a:defRPr>
                <a:solidFill>
                  <a:schemeClr val="tx1"/>
                </a:solidFill>
                <a:latin typeface="等线" charset="-122"/>
                <a:ea typeface="等线" charset="-122"/>
              </a:defRPr>
            </a:lvl5pPr>
            <a:lvl6pPr marL="2514600" indent="-228600" eaLnBrk="0" fontAlgn="base" hangingPunct="0">
              <a:spcBef>
                <a:spcPct val="0"/>
              </a:spcBef>
              <a:spcAft>
                <a:spcPct val="0"/>
              </a:spcAft>
              <a:buFont typeface="Arial" charset="0"/>
              <a:defRPr>
                <a:solidFill>
                  <a:schemeClr val="tx1"/>
                </a:solidFill>
                <a:latin typeface="等线" charset="-122"/>
                <a:ea typeface="等线" charset="-122"/>
              </a:defRPr>
            </a:lvl6pPr>
            <a:lvl7pPr marL="2971800" indent="-228600" eaLnBrk="0" fontAlgn="base" hangingPunct="0">
              <a:spcBef>
                <a:spcPct val="0"/>
              </a:spcBef>
              <a:spcAft>
                <a:spcPct val="0"/>
              </a:spcAft>
              <a:buFont typeface="Arial" charset="0"/>
              <a:defRPr>
                <a:solidFill>
                  <a:schemeClr val="tx1"/>
                </a:solidFill>
                <a:latin typeface="等线" charset="-122"/>
                <a:ea typeface="等线" charset="-122"/>
              </a:defRPr>
            </a:lvl7pPr>
            <a:lvl8pPr marL="3429000" indent="-228600" eaLnBrk="0" fontAlgn="base" hangingPunct="0">
              <a:spcBef>
                <a:spcPct val="0"/>
              </a:spcBef>
              <a:spcAft>
                <a:spcPct val="0"/>
              </a:spcAft>
              <a:buFont typeface="Arial" charset="0"/>
              <a:defRPr>
                <a:solidFill>
                  <a:schemeClr val="tx1"/>
                </a:solidFill>
                <a:latin typeface="等线" charset="-122"/>
                <a:ea typeface="等线" charset="-122"/>
              </a:defRPr>
            </a:lvl8pPr>
            <a:lvl9pPr marL="3886200" indent="-228600" eaLnBrk="0" fontAlgn="base" hangingPunct="0">
              <a:spcBef>
                <a:spcPct val="0"/>
              </a:spcBef>
              <a:spcAft>
                <a:spcPct val="0"/>
              </a:spcAft>
              <a:buFont typeface="Arial" charset="0"/>
              <a:defRPr>
                <a:solidFill>
                  <a:schemeClr val="tx1"/>
                </a:solidFill>
                <a:latin typeface="等线" charset="-122"/>
                <a:ea typeface="等线" charset="-122"/>
              </a:defRPr>
            </a:lvl9pPr>
          </a:lstStyle>
          <a:p>
            <a:pPr eaLnBrk="1" hangingPunct="1"/>
            <a:r>
              <a:rPr kumimoji="1" lang="en-US" altLang="zh-CN" sz="2400">
                <a:latin typeface="Times New Roman" charset="0"/>
                <a:ea typeface="Times New Roman" charset="0"/>
                <a:cs typeface="Times New Roman" charset="0"/>
              </a:rPr>
              <a:t>Redis</a:t>
            </a:r>
            <a:r>
              <a:rPr kumimoji="1" lang="zh-CN" altLang="en-US" sz="2400">
                <a:latin typeface="SimSun" charset="-122"/>
                <a:ea typeface="SimSun" charset="-122"/>
                <a:cs typeface="SimSun" charset="-122"/>
              </a:rPr>
              <a:t>体用了两种不同的持久化方法来将数据存储到硬盘里面。一种方法叫做快照</a:t>
            </a:r>
            <a:r>
              <a:rPr kumimoji="1" lang="en-US" altLang="zh-CN" sz="2400">
                <a:latin typeface="Times New Roman" charset="0"/>
                <a:ea typeface="Times New Roman" charset="0"/>
                <a:cs typeface="Times New Roman" charset="0"/>
              </a:rPr>
              <a:t>(snapsshotting)</a:t>
            </a:r>
            <a:r>
              <a:rPr kumimoji="1" lang="zh-CN" altLang="en-US" sz="2400">
                <a:latin typeface="SimSun" charset="-122"/>
                <a:ea typeface="SimSun" charset="-122"/>
                <a:cs typeface="SimSun" charset="-122"/>
              </a:rPr>
              <a:t>，它可以将存在于某一时刻的所有数据都写入到硬盘里。另外一种方法叫只追加文件</a:t>
            </a:r>
            <a:r>
              <a:rPr kumimoji="1" lang="en-US" altLang="zh-CN" sz="2400">
                <a:latin typeface="Times New Roman" charset="0"/>
                <a:ea typeface="Times New Roman" charset="0"/>
                <a:cs typeface="Times New Roman" charset="0"/>
              </a:rPr>
              <a:t>(append-only</a:t>
            </a:r>
            <a:r>
              <a:rPr kumimoji="1" lang="zh-CN" altLang="en-US" sz="2400">
                <a:latin typeface="Times New Roman" charset="0"/>
                <a:ea typeface="Times New Roman" charset="0"/>
                <a:cs typeface="Times New Roman" charset="0"/>
              </a:rPr>
              <a:t> </a:t>
            </a:r>
            <a:r>
              <a:rPr kumimoji="1" lang="en-US" altLang="zh-CN" sz="2400">
                <a:latin typeface="Times New Roman" charset="0"/>
                <a:ea typeface="Times New Roman" charset="0"/>
                <a:cs typeface="Times New Roman" charset="0"/>
              </a:rPr>
              <a:t>file,AOF)</a:t>
            </a:r>
            <a:r>
              <a:rPr kumimoji="1" lang="zh-CN" altLang="en-US" sz="2400">
                <a:latin typeface="SimSun" charset="-122"/>
                <a:ea typeface="SimSun" charset="-122"/>
                <a:cs typeface="SimSun" charset="-122"/>
              </a:rPr>
              <a:t>，它会在执行写命令的时候，将被执行的写命令复制到硬盘里面。这两种方法既可以同时使用，又可以单独使用。</a:t>
            </a:r>
          </a:p>
        </p:txBody>
      </p:sp>
      <p:sp>
        <p:nvSpPr>
          <p:cNvPr id="2" name="文本框 1"/>
          <p:cNvSpPr txBox="1"/>
          <p:nvPr/>
        </p:nvSpPr>
        <p:spPr>
          <a:xfrm>
            <a:off x="831056" y="3938519"/>
            <a:ext cx="4727533" cy="1569660"/>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save 60 1000</a:t>
            </a:r>
          </a:p>
          <a:p>
            <a:r>
              <a:rPr kumimoji="1" lang="en-US" altLang="zh-CN" sz="2400" dirty="0" smtClean="0">
                <a:latin typeface="Times New Roman" charset="0"/>
                <a:ea typeface="Times New Roman" charset="0"/>
                <a:cs typeface="Times New Roman" charset="0"/>
              </a:rPr>
              <a:t>stop-writes-on-</a:t>
            </a:r>
            <a:r>
              <a:rPr kumimoji="1" lang="en-US" altLang="zh-CN" sz="2400" dirty="0" err="1" smtClean="0">
                <a:latin typeface="Times New Roman" charset="0"/>
                <a:ea typeface="Times New Roman" charset="0"/>
                <a:cs typeface="Times New Roman" charset="0"/>
              </a:rPr>
              <a:t>bgsave</a:t>
            </a:r>
            <a:r>
              <a:rPr kumimoji="1" lang="en-US" altLang="zh-CN" sz="2400" dirty="0" smtClean="0">
                <a:latin typeface="Times New Roman" charset="0"/>
                <a:ea typeface="Times New Roman" charset="0"/>
                <a:cs typeface="Times New Roman" charset="0"/>
              </a:rPr>
              <a:t>-error no</a:t>
            </a:r>
          </a:p>
          <a:p>
            <a:r>
              <a:rPr kumimoji="1" lang="en-US" altLang="zh-CN" sz="2400" dirty="0" err="1">
                <a:latin typeface="Times New Roman" charset="0"/>
                <a:ea typeface="Times New Roman" charset="0"/>
                <a:cs typeface="Times New Roman" charset="0"/>
              </a:rPr>
              <a:t>r</a:t>
            </a:r>
            <a:r>
              <a:rPr kumimoji="1" lang="en-US" altLang="zh-CN" sz="2400" dirty="0" err="1" smtClean="0">
                <a:latin typeface="Times New Roman" charset="0"/>
                <a:ea typeface="Times New Roman" charset="0"/>
                <a:cs typeface="Times New Roman" charset="0"/>
              </a:rPr>
              <a:t>dbcompression</a:t>
            </a:r>
            <a:r>
              <a:rPr kumimoji="1" lang="en-US" altLang="zh-CN" sz="2400" dirty="0" smtClean="0">
                <a:latin typeface="Times New Roman" charset="0"/>
                <a:ea typeface="Times New Roman" charset="0"/>
                <a:cs typeface="Times New Roman" charset="0"/>
              </a:rPr>
              <a:t> yes</a:t>
            </a:r>
          </a:p>
          <a:p>
            <a:r>
              <a:rPr kumimoji="1" lang="en-US" altLang="zh-CN" sz="2400" dirty="0" err="1">
                <a:latin typeface="Times New Roman" charset="0"/>
                <a:ea typeface="Times New Roman" charset="0"/>
                <a:cs typeface="Times New Roman" charset="0"/>
              </a:rPr>
              <a:t>d</a:t>
            </a:r>
            <a:r>
              <a:rPr kumimoji="1" lang="en-US" altLang="zh-CN" sz="2400" dirty="0" err="1" smtClean="0">
                <a:latin typeface="Times New Roman" charset="0"/>
                <a:ea typeface="Times New Roman" charset="0"/>
                <a:cs typeface="Times New Roman" charset="0"/>
              </a:rPr>
              <a:t>bfilename</a:t>
            </a:r>
            <a:r>
              <a:rPr kumimoji="1" lang="en-US" altLang="zh-CN" sz="2400" dirty="0" smtClean="0">
                <a:latin typeface="Times New Roman" charset="0"/>
                <a:ea typeface="Times New Roman" charset="0"/>
                <a:cs typeface="Times New Roman" charset="0"/>
              </a:rPr>
              <a:t> </a:t>
            </a:r>
            <a:r>
              <a:rPr kumimoji="1" lang="en-US" altLang="zh-CN" sz="2400" dirty="0" err="1" smtClean="0">
                <a:latin typeface="Times New Roman" charset="0"/>
                <a:ea typeface="Times New Roman" charset="0"/>
                <a:cs typeface="Times New Roman" charset="0"/>
              </a:rPr>
              <a:t>dump.rdb</a:t>
            </a:r>
            <a:endParaRPr kumimoji="1" lang="zh-CN" altLang="en-US" sz="2400" dirty="0">
              <a:latin typeface="Times New Roman" charset="0"/>
              <a:ea typeface="Times New Roman" charset="0"/>
              <a:cs typeface="Times New Roman" charset="0"/>
            </a:endParaRPr>
          </a:p>
        </p:txBody>
      </p:sp>
      <p:sp>
        <p:nvSpPr>
          <p:cNvPr id="3" name="文本框 2"/>
          <p:cNvSpPr txBox="1"/>
          <p:nvPr/>
        </p:nvSpPr>
        <p:spPr>
          <a:xfrm>
            <a:off x="6497053" y="3753853"/>
            <a:ext cx="5125035" cy="1938992"/>
          </a:xfrm>
          <a:prstGeom prst="rect">
            <a:avLst/>
          </a:prstGeom>
          <a:noFill/>
        </p:spPr>
        <p:txBody>
          <a:bodyPr wrap="square" rtlCol="0">
            <a:spAutoFit/>
          </a:bodyPr>
          <a:lstStyle/>
          <a:p>
            <a:r>
              <a:rPr kumimoji="1" lang="en-US" altLang="zh-CN" sz="2400" dirty="0" err="1" smtClean="0">
                <a:latin typeface="Times New Roman" charset="0"/>
                <a:ea typeface="Times New Roman" charset="0"/>
                <a:cs typeface="Times New Roman" charset="0"/>
              </a:rPr>
              <a:t>appendonly</a:t>
            </a:r>
            <a:r>
              <a:rPr kumimoji="1" lang="en-US" altLang="zh-CN" sz="2400" dirty="0" smtClean="0">
                <a:latin typeface="Times New Roman" charset="0"/>
                <a:ea typeface="Times New Roman" charset="0"/>
                <a:cs typeface="Times New Roman" charset="0"/>
              </a:rPr>
              <a:t> no</a:t>
            </a:r>
          </a:p>
          <a:p>
            <a:r>
              <a:rPr kumimoji="1" lang="en-US" altLang="zh-CN" sz="2400" dirty="0" err="1">
                <a:latin typeface="Times New Roman" charset="0"/>
                <a:ea typeface="Times New Roman" charset="0"/>
                <a:cs typeface="Times New Roman" charset="0"/>
              </a:rPr>
              <a:t>a</a:t>
            </a:r>
            <a:r>
              <a:rPr kumimoji="1" lang="en-US" altLang="zh-CN" sz="2400" dirty="0" err="1" smtClean="0">
                <a:latin typeface="Times New Roman" charset="0"/>
                <a:ea typeface="Times New Roman" charset="0"/>
                <a:cs typeface="Times New Roman" charset="0"/>
              </a:rPr>
              <a:t>ppendfsync</a:t>
            </a:r>
            <a:r>
              <a:rPr kumimoji="1" lang="en-US" altLang="zh-CN" sz="2400" dirty="0" smtClean="0">
                <a:latin typeface="Times New Roman" charset="0"/>
                <a:ea typeface="Times New Roman" charset="0"/>
                <a:cs typeface="Times New Roman" charset="0"/>
              </a:rPr>
              <a:t> </a:t>
            </a:r>
            <a:r>
              <a:rPr kumimoji="1" lang="en-US" altLang="zh-CN" sz="2400" dirty="0" err="1" smtClean="0">
                <a:latin typeface="Times New Roman" charset="0"/>
                <a:ea typeface="Times New Roman" charset="0"/>
                <a:cs typeface="Times New Roman" charset="0"/>
              </a:rPr>
              <a:t>everysec</a:t>
            </a:r>
            <a:endParaRPr kumimoji="1" lang="en-US" altLang="zh-CN" sz="2400" dirty="0" smtClean="0">
              <a:latin typeface="Times New Roman" charset="0"/>
              <a:ea typeface="Times New Roman" charset="0"/>
              <a:cs typeface="Times New Roman" charset="0"/>
            </a:endParaRPr>
          </a:p>
          <a:p>
            <a:r>
              <a:rPr kumimoji="1" lang="en-US" altLang="zh-CN" sz="2400" dirty="0">
                <a:latin typeface="Times New Roman" charset="0"/>
                <a:ea typeface="Times New Roman" charset="0"/>
                <a:cs typeface="Times New Roman" charset="0"/>
              </a:rPr>
              <a:t>n</a:t>
            </a:r>
            <a:r>
              <a:rPr kumimoji="1" lang="en-US" altLang="zh-CN" sz="2400" dirty="0" smtClean="0">
                <a:latin typeface="Times New Roman" charset="0"/>
                <a:ea typeface="Times New Roman" charset="0"/>
                <a:cs typeface="Times New Roman" charset="0"/>
              </a:rPr>
              <a:t>o-</a:t>
            </a:r>
            <a:r>
              <a:rPr kumimoji="1" lang="en-US" altLang="zh-CN" sz="2400" dirty="0" err="1" smtClean="0">
                <a:latin typeface="Times New Roman" charset="0"/>
                <a:ea typeface="Times New Roman" charset="0"/>
                <a:cs typeface="Times New Roman" charset="0"/>
              </a:rPr>
              <a:t>appendsync</a:t>
            </a:r>
            <a:r>
              <a:rPr kumimoji="1" lang="en-US" altLang="zh-CN" sz="2400" dirty="0" smtClean="0">
                <a:latin typeface="Times New Roman" charset="0"/>
                <a:ea typeface="Times New Roman" charset="0"/>
                <a:cs typeface="Times New Roman" charset="0"/>
              </a:rPr>
              <a:t>-on-rewrite no</a:t>
            </a:r>
          </a:p>
          <a:p>
            <a:r>
              <a:rPr kumimoji="1" lang="en-US" altLang="zh-CN" sz="2400" dirty="0">
                <a:latin typeface="Times New Roman" charset="0"/>
                <a:ea typeface="Times New Roman" charset="0"/>
                <a:cs typeface="Times New Roman" charset="0"/>
              </a:rPr>
              <a:t>a</a:t>
            </a:r>
            <a:r>
              <a:rPr kumimoji="1" lang="en-US" altLang="zh-CN" sz="2400" dirty="0" smtClean="0">
                <a:latin typeface="Times New Roman" charset="0"/>
                <a:ea typeface="Times New Roman" charset="0"/>
                <a:cs typeface="Times New Roman" charset="0"/>
              </a:rPr>
              <a:t>uto-</a:t>
            </a:r>
            <a:r>
              <a:rPr kumimoji="1" lang="en-US" altLang="zh-CN" sz="2400" dirty="0" err="1" smtClean="0">
                <a:latin typeface="Times New Roman" charset="0"/>
                <a:ea typeface="Times New Roman" charset="0"/>
                <a:cs typeface="Times New Roman" charset="0"/>
              </a:rPr>
              <a:t>aof</a:t>
            </a:r>
            <a:r>
              <a:rPr kumimoji="1" lang="en-US" altLang="zh-CN" sz="2400" dirty="0" smtClean="0">
                <a:latin typeface="Times New Roman" charset="0"/>
                <a:ea typeface="Times New Roman" charset="0"/>
                <a:cs typeface="Times New Roman" charset="0"/>
              </a:rPr>
              <a:t>-rewrite-percentage 100</a:t>
            </a:r>
          </a:p>
          <a:p>
            <a:r>
              <a:rPr kumimoji="1" lang="en-US" altLang="zh-CN" sz="2400" dirty="0">
                <a:latin typeface="Times New Roman" charset="0"/>
                <a:ea typeface="Times New Roman" charset="0"/>
                <a:cs typeface="Times New Roman" charset="0"/>
              </a:rPr>
              <a:t>a</a:t>
            </a:r>
            <a:r>
              <a:rPr kumimoji="1" lang="en-US" altLang="zh-CN" sz="2400" dirty="0" smtClean="0">
                <a:latin typeface="Times New Roman" charset="0"/>
                <a:ea typeface="Times New Roman" charset="0"/>
                <a:cs typeface="Times New Roman" charset="0"/>
              </a:rPr>
              <a:t>uto-</a:t>
            </a:r>
            <a:r>
              <a:rPr kumimoji="1" lang="en-US" altLang="zh-CN" sz="2400" dirty="0" err="1" smtClean="0">
                <a:latin typeface="Times New Roman" charset="0"/>
                <a:ea typeface="Times New Roman" charset="0"/>
                <a:cs typeface="Times New Roman" charset="0"/>
              </a:rPr>
              <a:t>aof</a:t>
            </a:r>
            <a:r>
              <a:rPr kumimoji="1" lang="en-US" altLang="zh-CN" sz="2400" dirty="0" smtClean="0">
                <a:latin typeface="Times New Roman" charset="0"/>
                <a:ea typeface="Times New Roman" charset="0"/>
                <a:cs typeface="Times New Roman" charset="0"/>
              </a:rPr>
              <a:t>-rewrite-min-size 64mb</a:t>
            </a:r>
            <a:endParaRPr kumimoji="1" lang="zh-CN" altLang="en-US" sz="2400" dirty="0">
              <a:latin typeface="Times New Roman" charset="0"/>
              <a:ea typeface="Times New Roman" charset="0"/>
              <a:cs typeface="Times New Roman" charset="0"/>
            </a:endParaRPr>
          </a:p>
        </p:txBody>
      </p:sp>
      <p:sp>
        <p:nvSpPr>
          <p:cNvPr id="4" name="文本框 3"/>
          <p:cNvSpPr txBox="1"/>
          <p:nvPr/>
        </p:nvSpPr>
        <p:spPr>
          <a:xfrm>
            <a:off x="831056" y="5943600"/>
            <a:ext cx="3187491" cy="461665"/>
          </a:xfrm>
          <a:prstGeom prst="rect">
            <a:avLst/>
          </a:prstGeom>
          <a:noFill/>
        </p:spPr>
        <p:txBody>
          <a:bodyPr wrap="square" rtlCol="0">
            <a:spAutoFit/>
          </a:bodyPr>
          <a:lstStyle/>
          <a:p>
            <a:pPr algn="ctr"/>
            <a:r>
              <a:rPr kumimoji="1" lang="zh-CN" altLang="en-US" sz="2400" dirty="0" smtClean="0">
                <a:latin typeface="SimSun" charset="-122"/>
                <a:ea typeface="SimSun" charset="-122"/>
                <a:cs typeface="SimSun" charset="-122"/>
              </a:rPr>
              <a:t>快照持久化配置选项</a:t>
            </a:r>
            <a:endParaRPr kumimoji="1" lang="zh-CN" altLang="en-US" sz="2400" dirty="0">
              <a:latin typeface="SimSun" charset="-122"/>
              <a:ea typeface="SimSun" charset="-122"/>
              <a:cs typeface="SimSun" charset="-122"/>
            </a:endParaRPr>
          </a:p>
        </p:txBody>
      </p:sp>
      <p:sp>
        <p:nvSpPr>
          <p:cNvPr id="5" name="文本框 4"/>
          <p:cNvSpPr txBox="1"/>
          <p:nvPr/>
        </p:nvSpPr>
        <p:spPr>
          <a:xfrm>
            <a:off x="6497053" y="5943600"/>
            <a:ext cx="3946358" cy="461665"/>
          </a:xfrm>
          <a:prstGeom prst="rect">
            <a:avLst/>
          </a:prstGeom>
          <a:noFill/>
        </p:spPr>
        <p:txBody>
          <a:bodyPr wrap="square" rtlCol="0">
            <a:spAutoFit/>
          </a:bodyPr>
          <a:lstStyle/>
          <a:p>
            <a:pPr algn="ctr"/>
            <a:r>
              <a:rPr kumimoji="1" lang="en-US" altLang="zh-CN" sz="2400" dirty="0" smtClean="0">
                <a:latin typeface="Times New Roman" charset="0"/>
                <a:ea typeface="Times New Roman" charset="0"/>
                <a:cs typeface="Times New Roman" charset="0"/>
              </a:rPr>
              <a:t>AOF</a:t>
            </a:r>
            <a:r>
              <a:rPr kumimoji="1" lang="zh-CN" altLang="en-US" sz="2400" dirty="0" smtClean="0">
                <a:latin typeface="SimSun" charset="-122"/>
                <a:ea typeface="SimSun" charset="-122"/>
                <a:cs typeface="SimSun" charset="-122"/>
              </a:rPr>
              <a:t>持久化选项</a:t>
            </a:r>
            <a:endParaRPr kumimoji="1" lang="zh-CN" altLang="en-US" sz="2400" dirty="0">
              <a:latin typeface="SimSun" charset="-122"/>
              <a:ea typeface="SimSun" charset="-122"/>
              <a:cs typeface="SimSun"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2121</TotalTime>
  <Pages>0</Pages>
  <Words>7375</Words>
  <Characters>0</Characters>
  <Application>Microsoft Office PowerPoint</Application>
  <PresentationFormat>宽屏</PresentationFormat>
  <Lines>0</Lines>
  <Paragraphs>253</Paragraphs>
  <Slides>29</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Gotham Rounded Medium</vt:lpstr>
      <vt:lpstr>等线</vt:lpstr>
      <vt:lpstr>等线 Light</vt:lpstr>
      <vt:lpstr>SimHei</vt:lpstr>
      <vt:lpstr>SimSun</vt:lpstr>
      <vt:lpstr>SimSun</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江杰</dc:creator>
  <cp:keywords/>
  <dc:description/>
  <cp:lastModifiedBy>刘 奔</cp:lastModifiedBy>
  <cp:revision>106</cp:revision>
  <dcterms:created xsi:type="dcterms:W3CDTF">2016-01-19T16:46:00Z</dcterms:created>
  <dcterms:modified xsi:type="dcterms:W3CDTF">2019-04-12T10:00:56Z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2052-1.0.0.1304</vt:lpwstr>
  </property>
  <property fmtid="{D5CDD505-2E9C-101B-9397-08002B2CF9AE}" pid="3" name="name">
    <vt:lpwstr>低多边形简洁PPT.ppt</vt:lpwstr>
  </property>
  <property fmtid="{D5CDD505-2E9C-101B-9397-08002B2CF9AE}" pid="4" name="fileid">
    <vt:lpwstr>813430</vt:lpwstr>
  </property>
</Properties>
</file>