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6" r:id="rId19"/>
    <p:sldId id="275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7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7B53"/>
    <a:srgbClr val="37543D"/>
    <a:srgbClr val="A4A1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yuvalpinter/attention-is-not-not-explanation-dbc25b534017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ccessar/AttentionExplanation/blob/master/graph_outputs/evaluate/cnn%2Baverage%2Btanh.json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ccessar/AttentionExplanation/tree/master/graph_outputs/evaluate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successar/some-clarifications-regarding-attention-is-not-explanation-106345dc818e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FC49F1-72B5-403F-9A9C-E07A97A41E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Attention is not Explanation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3D8D0C5-1B99-43EC-B45D-6BA306B1C7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7092744" cy="1387246"/>
          </a:xfrm>
        </p:spPr>
        <p:txBody>
          <a:bodyPr>
            <a:normAutofit/>
          </a:bodyPr>
          <a:lstStyle/>
          <a:p>
            <a:r>
              <a:rPr lang="en-US" altLang="zh-CN" dirty="0"/>
              <a:t>NAACL</a:t>
            </a:r>
          </a:p>
          <a:p>
            <a:r>
              <a:rPr lang="en-US" altLang="zh-CN" dirty="0"/>
              <a:t>Sarthak Jain, Byron C. Wallace</a:t>
            </a:r>
          </a:p>
          <a:p>
            <a:pPr algn="r"/>
            <a:r>
              <a:rPr lang="en-US" altLang="zh-CN" dirty="0"/>
              <a:t>Tracy Pan</a:t>
            </a:r>
          </a:p>
        </p:txBody>
      </p:sp>
    </p:spTree>
    <p:extLst>
      <p:ext uri="{BB962C8B-B14F-4D97-AF65-F5344CB8AC3E}">
        <p14:creationId xmlns:p14="http://schemas.microsoft.com/office/powerpoint/2010/main" val="699936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5F6D1D-42DD-41CD-B6B8-2BE30A7CA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146478-D279-4D93-8804-A463FD4D8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5734049"/>
            <a:ext cx="10172700" cy="1019175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2400" dirty="0">
                <a:solidFill>
                  <a:srgbClr val="C77B53"/>
                </a:solidFill>
              </a:rPr>
              <a:t>Orange</a:t>
            </a:r>
            <a:r>
              <a:rPr lang="en-US" altLang="zh-CN" sz="2400" dirty="0"/>
              <a:t>: positive ,</a:t>
            </a:r>
            <a:r>
              <a:rPr lang="en-US" altLang="zh-CN" sz="2400" dirty="0">
                <a:solidFill>
                  <a:srgbClr val="A4A1C6"/>
                </a:solidFill>
              </a:rPr>
              <a:t>purple</a:t>
            </a:r>
            <a:r>
              <a:rPr lang="en-US" altLang="zh-CN" sz="2400" dirty="0"/>
              <a:t> :negative</a:t>
            </a:r>
          </a:p>
          <a:p>
            <a:r>
              <a:rPr lang="en-US" altLang="zh-CN" sz="2400" dirty="0"/>
              <a:t>For SNLI, </a:t>
            </a:r>
            <a:r>
              <a:rPr lang="en-US" altLang="zh-CN" sz="2400" dirty="0">
                <a:solidFill>
                  <a:srgbClr val="A4A1C6"/>
                </a:solidFill>
              </a:rPr>
              <a:t>purple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rgbClr val="C77B53"/>
                </a:solidFill>
              </a:rPr>
              <a:t>orange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rgbClr val="37543D"/>
                </a:solidFill>
              </a:rPr>
              <a:t>green</a:t>
            </a:r>
            <a:r>
              <a:rPr lang="en-US" altLang="zh-CN" sz="2400" dirty="0"/>
              <a:t>, code for neutral, contradiction and entailment, respectively</a:t>
            </a:r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23ED217-D157-4B6A-B019-015AFCFF4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871" y="1292173"/>
            <a:ext cx="8056007" cy="427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896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D0E44-5E32-4267-996C-30BD113DB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833D83-ADE8-4AD4-82EE-F9DECABBD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3581400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In general, observed correlations are modest (recall that a value of 0 indicates no correspondence, while 1 implies perfect concordance) for the </a:t>
            </a:r>
            <a:r>
              <a:rPr lang="en-US" altLang="zh-CN" sz="2400" dirty="0" err="1"/>
              <a:t>BiLSTM</a:t>
            </a:r>
            <a:r>
              <a:rPr lang="en-US" altLang="zh-CN" sz="2400" dirty="0"/>
              <a:t> model. The centrality of observed densities hovers around or below 0.5 in most of the corpora considered</a:t>
            </a:r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CCFDBB2-5B83-4CA6-BC7B-BB7FFF256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3949" y="3222537"/>
            <a:ext cx="3300012" cy="336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874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D0E44-5E32-4267-996C-30BD113DB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833D83-ADE8-4AD4-82EE-F9DECABBD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66850"/>
            <a:ext cx="9601200" cy="4095750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First, we simply scramble the original attention weights αˆ, re-assigning each value to an </a:t>
            </a:r>
            <a:r>
              <a:rPr lang="en-US" altLang="zh-CN" sz="2400" dirty="0">
                <a:solidFill>
                  <a:srgbClr val="C00000"/>
                </a:solidFill>
              </a:rPr>
              <a:t>arbitrary, randomly </a:t>
            </a:r>
            <a:r>
              <a:rPr lang="en-US" altLang="zh-CN" sz="2400" dirty="0"/>
              <a:t>sampled index (input feature)the corpora considered</a:t>
            </a:r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C15421D-CC3E-4D4A-B1F0-64BFC7C08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5" y="2626222"/>
            <a:ext cx="7324725" cy="412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154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D0E44-5E32-4267-996C-30BD113DB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43014"/>
            <a:ext cx="9601200" cy="1485900"/>
          </a:xfrm>
        </p:spPr>
        <p:txBody>
          <a:bodyPr/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669524C-AF36-4D18-A8F7-D3DC846F36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0647" y="2609851"/>
            <a:ext cx="7881353" cy="424815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D6D61BA-CF44-43BB-88C9-B5436495B364}"/>
              </a:ext>
            </a:extLst>
          </p:cNvPr>
          <p:cNvSpPr/>
          <p:nvPr/>
        </p:nvSpPr>
        <p:spPr>
          <a:xfrm>
            <a:off x="1371600" y="1295220"/>
            <a:ext cx="10363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Second, we generate an adversarial attention distribution: this is a set of attention weights that is </a:t>
            </a:r>
            <a:r>
              <a:rPr lang="en-US" altLang="zh-CN" sz="2400" b="1" dirty="0">
                <a:solidFill>
                  <a:srgbClr val="C00000"/>
                </a:solidFill>
              </a:rPr>
              <a:t>maximally distinct </a:t>
            </a:r>
            <a:r>
              <a:rPr lang="en-US" altLang="zh-CN" sz="2400" dirty="0"/>
              <a:t>from αˆ but that nonetheless yields an </a:t>
            </a:r>
            <a:r>
              <a:rPr lang="en-US" altLang="zh-CN" sz="2400" b="1" dirty="0">
                <a:solidFill>
                  <a:srgbClr val="C00000"/>
                </a:solidFill>
              </a:rPr>
              <a:t>equivalent</a:t>
            </a:r>
            <a:r>
              <a:rPr lang="en-US" altLang="zh-CN" sz="2400" dirty="0"/>
              <a:t> prediction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30298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D0E44-5E32-4267-996C-30BD113DB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833D83-ADE8-4AD4-82EE-F9DECABBD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3581400"/>
          </a:xfrm>
        </p:spPr>
        <p:txBody>
          <a:bodyPr>
            <a:normAutofit/>
          </a:bodyPr>
          <a:lstStyle/>
          <a:p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DD079ED-C72D-419C-9F6E-47132EABA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1638300"/>
            <a:ext cx="9258300" cy="463295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D7E1AAB-0FBE-4233-A508-48ED416DB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0675" y="0"/>
            <a:ext cx="3048000" cy="306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850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13166B-3462-45B2-A049-60AAB3F40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02979"/>
            <a:ext cx="9601200" cy="14859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297668-2838-4EA3-9A2D-FB09EEF07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5BDAD38-C6D4-4C06-B1FC-D8322D32C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975" y="199989"/>
            <a:ext cx="5578589" cy="662557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7B5DCBF-E65E-4230-9857-7C6EA2946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039" y="1848991"/>
            <a:ext cx="3321221" cy="332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813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1AEC8C-55AB-41F3-910D-903FCDC87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Attention is not </a:t>
            </a:r>
            <a:r>
              <a:rPr lang="en-US" altLang="zh-CN" dirty="0" err="1"/>
              <a:t>not</a:t>
            </a:r>
            <a:r>
              <a:rPr lang="en-US" altLang="zh-CN" dirty="0"/>
              <a:t> Explanation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3D070D-5D75-47BB-AF5B-B775A943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04950"/>
            <a:ext cx="10515600" cy="436245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2800" dirty="0"/>
              <a:t>Briefly, my main points are : </a:t>
            </a:r>
            <a:r>
              <a:rPr lang="en-US" altLang="zh-CN" sz="2800" b="1" dirty="0"/>
              <a:t>Explanation </a:t>
            </a:r>
            <a:r>
              <a:rPr lang="en-US" altLang="zh-CN" sz="2800" dirty="0"/>
              <a:t>can mean different things, and J&amp;W are not clear on which interpretation they wish to disassociate from attention models;</a:t>
            </a:r>
          </a:p>
          <a:p>
            <a:r>
              <a:rPr lang="en-US" altLang="zh-CN" sz="2800" dirty="0"/>
              <a:t>Their </a:t>
            </a:r>
            <a:r>
              <a:rPr lang="en-US" altLang="zh-CN" sz="2600" dirty="0"/>
              <a:t>first</a:t>
            </a:r>
            <a:r>
              <a:rPr lang="en-US" altLang="zh-CN" sz="2800" dirty="0"/>
              <a:t> empirical study, a correlation-based analysis of attention scores, is </a:t>
            </a:r>
            <a:r>
              <a:rPr lang="en-US" altLang="zh-CN" sz="2800" b="1" dirty="0">
                <a:solidFill>
                  <a:srgbClr val="C00000"/>
                </a:solidFill>
              </a:rPr>
              <a:t>neither sufficient</a:t>
            </a:r>
            <a:r>
              <a:rPr lang="en-US" altLang="zh-CN" sz="2800" dirty="0"/>
              <a:t> to advance the claim </a:t>
            </a:r>
            <a:r>
              <a:rPr lang="en-US" altLang="zh-CN" sz="2800" b="1" dirty="0">
                <a:solidFill>
                  <a:srgbClr val="C00000"/>
                </a:solidFill>
              </a:rPr>
              <a:t>nor convincing </a:t>
            </a:r>
            <a:r>
              <a:rPr lang="en-US" altLang="zh-CN" sz="2800" dirty="0"/>
              <a:t>in its results;</a:t>
            </a:r>
          </a:p>
          <a:p>
            <a:r>
              <a:rPr lang="en-US" altLang="zh-CN" sz="2800" dirty="0"/>
              <a:t>Their second study, an attention-distribution manipulation experiment, is </a:t>
            </a:r>
            <a:r>
              <a:rPr lang="en-US" altLang="zh-CN" sz="2800" b="1" dirty="0">
                <a:solidFill>
                  <a:srgbClr val="C00000"/>
                </a:solidFill>
              </a:rPr>
              <a:t>orthogonal to the claim</a:t>
            </a:r>
            <a:r>
              <a:rPr lang="en-US" altLang="zh-CN" sz="2800" dirty="0"/>
              <a:t>, and designed with such </a:t>
            </a:r>
            <a:r>
              <a:rPr lang="en-US" altLang="zh-CN" sz="2800" b="1" dirty="0">
                <a:solidFill>
                  <a:srgbClr val="C00000"/>
                </a:solidFill>
              </a:rPr>
              <a:t>a high degree of freedom</a:t>
            </a:r>
            <a:r>
              <a:rPr lang="en-US" altLang="zh-CN" sz="2800" dirty="0"/>
              <a:t>, that its results have little to </a:t>
            </a:r>
            <a:r>
              <a:rPr lang="en-US" altLang="zh-CN" sz="2800" b="1" dirty="0">
                <a:solidFill>
                  <a:srgbClr val="C00000"/>
                </a:solidFill>
              </a:rPr>
              <a:t>no meaning</a:t>
            </a:r>
            <a:r>
              <a:rPr lang="en-US" altLang="zh-CN" sz="2800" dirty="0"/>
              <a:t>.</a:t>
            </a:r>
          </a:p>
          <a:p>
            <a:r>
              <a:rPr lang="en-US" altLang="zh-CN" sz="2800" dirty="0"/>
              <a:t>I write this critique in the hopes that future work treats the paper with caution, </a:t>
            </a:r>
            <a:r>
              <a:rPr lang="en-US" altLang="zh-CN" sz="2800" b="1" dirty="0">
                <a:solidFill>
                  <a:srgbClr val="C00000"/>
                </a:solidFill>
              </a:rPr>
              <a:t>not taking the (admittedly catchy) title for its word</a:t>
            </a:r>
            <a:r>
              <a:rPr lang="en-US" altLang="zh-CN" sz="2800" dirty="0"/>
              <a:t>. </a:t>
            </a:r>
            <a:r>
              <a:rPr lang="en-US" altLang="zh-CN" sz="2800" b="1" dirty="0"/>
              <a:t>Attention Might Still Be Explanation</a:t>
            </a:r>
            <a:r>
              <a:rPr lang="en-US" altLang="zh-CN" sz="2800" dirty="0"/>
              <a:t>.</a:t>
            </a:r>
          </a:p>
          <a:p>
            <a:endParaRPr lang="zh-CN" altLang="en-US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DC5AF88-70D4-4232-80DA-FFD66B0ACA42}"/>
              </a:ext>
            </a:extLst>
          </p:cNvPr>
          <p:cNvSpPr/>
          <p:nvPr/>
        </p:nvSpPr>
        <p:spPr>
          <a:xfrm>
            <a:off x="3829050" y="6315760"/>
            <a:ext cx="9067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2"/>
              </a:rPr>
              <a:t>https://medium.com/@yuvalpinter/attention-is-not-not-explanation-dbc25b534017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940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A9A997-71B3-4A7A-9F20-5C3728077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F13D09-9EF7-49ED-8BFD-A546833E7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085850"/>
            <a:ext cx="9839325" cy="5391150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 Attention weights should correlate with feature importance measures (e.g., gradient-based measures);</a:t>
            </a:r>
          </a:p>
          <a:p>
            <a:r>
              <a:rPr lang="en-US" altLang="zh-CN" sz="2400" dirty="0"/>
              <a:t>This claim seems reasonable, although one could quibble about </a:t>
            </a:r>
            <a:r>
              <a:rPr lang="en-US" altLang="zh-CN" sz="2400" b="1" dirty="0">
                <a:solidFill>
                  <a:srgbClr val="C00000"/>
                </a:solidFill>
              </a:rPr>
              <a:t>the level of correlation needed </a:t>
            </a:r>
            <a:r>
              <a:rPr lang="en-US" altLang="zh-CN" sz="2400" dirty="0"/>
              <a:t>considering the fact that attention scores are baked into the trained model being examined.</a:t>
            </a:r>
          </a:p>
          <a:p>
            <a:r>
              <a:rPr lang="en-US" altLang="zh-CN" sz="2400" i="1" dirty="0"/>
              <a:t>(ii) Alternative (or counterfactual) attention weight configurations ought to yield corresponding changes in prediction (and if they do not then are equally plausible as explanations).</a:t>
            </a:r>
          </a:p>
          <a:p>
            <a:r>
              <a:rPr lang="en-US" altLang="zh-CN" sz="2400" dirty="0"/>
              <a:t>This assertion I find troublesome from an inferential perspective: </a:t>
            </a:r>
            <a:r>
              <a:rPr lang="en-US" altLang="zh-CN" sz="2400" b="1" dirty="0">
                <a:solidFill>
                  <a:srgbClr val="C00000"/>
                </a:solidFill>
              </a:rPr>
              <a:t>my explanation</a:t>
            </a:r>
            <a:r>
              <a:rPr lang="en-US" altLang="zh-CN" sz="2400" dirty="0"/>
              <a:t> for why it’s raining today may involve the ocean streams, atmospheric pressure, cloud formations. </a:t>
            </a:r>
            <a:r>
              <a:rPr lang="en-US" altLang="zh-CN" sz="2400" b="1" dirty="0">
                <a:solidFill>
                  <a:srgbClr val="C00000"/>
                </a:solidFill>
              </a:rPr>
              <a:t>An alternative explanation </a:t>
            </a:r>
            <a:r>
              <a:rPr lang="en-US" altLang="zh-CN" sz="2400" dirty="0"/>
              <a:t>could cite anger from the god of thunder. It yields the same prediction, but I wouldn’t call it equally plausible.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10174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7832BD-4D91-4F57-9ADC-6E95DF488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4877A3-228C-402E-B6B6-2A033EF11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81200"/>
            <a:ext cx="9601200" cy="3886200"/>
          </a:xfrm>
        </p:spPr>
        <p:txBody>
          <a:bodyPr>
            <a:normAutofit/>
          </a:bodyPr>
          <a:lstStyle/>
          <a:p>
            <a:r>
              <a:rPr lang="en-US" altLang="zh-CN" sz="2400" dirty="0" err="1"/>
              <a:t>Bilstm</a:t>
            </a:r>
            <a:r>
              <a:rPr lang="en-US" altLang="zh-CN" sz="2400" dirty="0"/>
              <a:t> + </a:t>
            </a:r>
            <a:r>
              <a:rPr lang="en-US" altLang="zh-CN" sz="2400" dirty="0" err="1"/>
              <a:t>att</a:t>
            </a:r>
            <a:r>
              <a:rPr lang="en-US" altLang="zh-CN" sz="2400" dirty="0"/>
              <a:t> vs average-</a:t>
            </a:r>
            <a:r>
              <a:rPr lang="en-US" altLang="zh-CN" sz="2400" dirty="0" err="1"/>
              <a:t>cnn</a:t>
            </a:r>
            <a:r>
              <a:rPr lang="en-US" altLang="zh-CN" sz="2400" dirty="0"/>
              <a:t> model</a:t>
            </a:r>
          </a:p>
          <a:p>
            <a:r>
              <a:rPr lang="en-US" altLang="zh-CN" sz="2400" dirty="0"/>
              <a:t>the paper does not report prediction results for the average model. Browsing the project’s website reveals it is often substantially inferior to LSTM, as much as </a:t>
            </a:r>
            <a:r>
              <a:rPr lang="en-US" altLang="zh-CN" sz="2400" b="1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halving accuracy</a:t>
            </a:r>
            <a:r>
              <a:rPr lang="en-US" altLang="zh-CN" sz="2400" dirty="0"/>
              <a:t> on the </a:t>
            </a:r>
            <a:r>
              <a:rPr lang="en-US" altLang="zh-CN" sz="2400" i="1" dirty="0"/>
              <a:t>CNN</a:t>
            </a:r>
            <a:r>
              <a:rPr lang="en-US" altLang="zh-CN" sz="2400" dirty="0"/>
              <a:t> QA task.]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19259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E7EA22-B4DB-4F21-8977-2F3603E0E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correlation analysis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8C8C92-72CB-4BA2-8E29-4CC6247E3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57349"/>
            <a:ext cx="9601200" cy="5019675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Kendall-tau : a rank correlation which does not take score values into account. </a:t>
            </a:r>
          </a:p>
          <a:p>
            <a:r>
              <a:rPr lang="en-US" altLang="zh-CN" sz="2400" dirty="0"/>
              <a:t>a score of 0.33 for a sentence means that two words are twice as likely to be ranked </a:t>
            </a:r>
            <a:r>
              <a:rPr lang="en-US" altLang="zh-CN" sz="2400" dirty="0">
                <a:solidFill>
                  <a:srgbClr val="C00000"/>
                </a:solidFill>
              </a:rPr>
              <a:t>in the same order </a:t>
            </a:r>
            <a:r>
              <a:rPr lang="en-US" altLang="zh-CN" sz="2400" dirty="0"/>
              <a:t>by both the attention module</a:t>
            </a:r>
          </a:p>
          <a:p>
            <a:r>
              <a:rPr lang="en-US" altLang="zh-CN" sz="2400" dirty="0"/>
              <a:t>this choice is unfavorable to contextual models with soft attention distributions, resulting in many </a:t>
            </a:r>
            <a:r>
              <a:rPr lang="en-US" altLang="zh-CN" sz="2400" dirty="0">
                <a:solidFill>
                  <a:srgbClr val="C00000"/>
                </a:solidFill>
              </a:rPr>
              <a:t>near-arbitrary</a:t>
            </a:r>
            <a:r>
              <a:rPr lang="en-US" altLang="zh-CN" sz="2400" dirty="0"/>
              <a:t> ranks that don’t really tell us much but lower the correlation score. </a:t>
            </a:r>
          </a:p>
          <a:p>
            <a:r>
              <a:rPr lang="en-US" altLang="zh-CN" sz="2400" dirty="0"/>
              <a:t>The correlation </a:t>
            </a:r>
            <a:r>
              <a:rPr lang="en-US" altLang="zh-CN" sz="2400" i="1" dirty="0"/>
              <a:t>between</a:t>
            </a:r>
            <a:r>
              <a:rPr lang="en-US" altLang="zh-CN" sz="2400" dirty="0"/>
              <a:t> two techniques themselves can not be a baseline. Arguably, if these are also low, the message is simply that multiple distributions can be “good” without correlating well (undermining the authors’ main claim (1))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983523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B0CA55-7AA7-462B-8FC1-192446E2D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Abstract vs Attention is all you Need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B59D18-4DAA-40F3-BBEF-57380B7D0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95474"/>
            <a:ext cx="9601200" cy="3571875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Our findings show that standard attention modules </a:t>
            </a:r>
            <a:r>
              <a:rPr lang="en-US" altLang="zh-CN" sz="2400" b="1" dirty="0">
                <a:solidFill>
                  <a:srgbClr val="FF0000"/>
                </a:solidFill>
              </a:rPr>
              <a:t>do not provide meaningful explanations</a:t>
            </a:r>
            <a:r>
              <a:rPr lang="en-US" altLang="zh-CN" sz="2400" dirty="0"/>
              <a:t> and should not be treated as though they do. </a:t>
            </a:r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AFCE567-63F9-43CB-8217-38B9528F7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827" y="3273353"/>
            <a:ext cx="2838596" cy="282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8802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F1D72-436A-46E7-BF41-4347D69EA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Counterfactual Distributions are not Counterfactual Weights</a:t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49B304-413B-4C37-B9D0-A2E20BFFB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In their second experiment (section 4.2), J&amp;W </a:t>
            </a:r>
            <a:r>
              <a:rPr lang="en-US" altLang="zh-CN" sz="2400" dirty="0">
                <a:solidFill>
                  <a:srgbClr val="C00000"/>
                </a:solidFill>
              </a:rPr>
              <a:t>manipulate</a:t>
            </a:r>
            <a:r>
              <a:rPr lang="en-US" altLang="zh-CN" sz="2400" dirty="0"/>
              <a:t> the attention distributions in the models examined on all tasks for each instance, first at </a:t>
            </a:r>
            <a:r>
              <a:rPr lang="en-US" altLang="zh-CN" sz="2400" dirty="0">
                <a:solidFill>
                  <a:srgbClr val="C00000"/>
                </a:solidFill>
              </a:rPr>
              <a:t>random</a:t>
            </a:r>
            <a:r>
              <a:rPr lang="en-US" altLang="zh-CN" sz="2400" dirty="0"/>
              <a:t> (4.2.1) and later </a:t>
            </a:r>
            <a:r>
              <a:rPr lang="en-US" altLang="zh-CN" sz="2400" dirty="0" err="1">
                <a:solidFill>
                  <a:srgbClr val="C00000"/>
                </a:solidFill>
              </a:rPr>
              <a:t>adversarially</a:t>
            </a:r>
            <a:r>
              <a:rPr lang="en-US" altLang="zh-CN" sz="2400" dirty="0"/>
              <a:t> (4.2.2), to conclude that it is easy to “explain” model predictions in ways other than those in the original distribution.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54366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B8D29-767B-4B86-91C0-6514E63AA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28625"/>
            <a:ext cx="9601200" cy="1485900"/>
          </a:xfrm>
        </p:spPr>
        <p:txBody>
          <a:bodyPr/>
          <a:lstStyle/>
          <a:p>
            <a:br>
              <a:rPr lang="en-US" altLang="zh-CN" b="1" dirty="0"/>
            </a:br>
            <a:r>
              <a:rPr lang="en-US" altLang="zh-CN" dirty="0"/>
              <a:t>Dataset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96A86C-490C-43C7-97C6-7FDA4C3F4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09750"/>
            <a:ext cx="9601200" cy="4429125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seven </a:t>
            </a:r>
            <a:r>
              <a:rPr lang="en-US" altLang="zh-CN" sz="2400" dirty="0">
                <a:solidFill>
                  <a:srgbClr val="C00000"/>
                </a:solidFill>
              </a:rPr>
              <a:t>binary</a:t>
            </a:r>
            <a:r>
              <a:rPr lang="en-US" altLang="zh-CN" sz="2400" dirty="0"/>
              <a:t> prediction datasets; </a:t>
            </a:r>
          </a:p>
          <a:p>
            <a:r>
              <a:rPr lang="en-US" altLang="zh-CN" sz="2400" dirty="0"/>
              <a:t>the </a:t>
            </a:r>
            <a:r>
              <a:rPr lang="en-US" altLang="zh-CN" sz="2400" dirty="0">
                <a:solidFill>
                  <a:srgbClr val="C00000"/>
                </a:solidFill>
              </a:rPr>
              <a:t>ternary</a:t>
            </a:r>
            <a:r>
              <a:rPr lang="en-US" altLang="zh-CN" sz="2400" dirty="0"/>
              <a:t>-prediction </a:t>
            </a:r>
            <a:r>
              <a:rPr lang="en-US" altLang="zh-CN" sz="2400" i="1" dirty="0"/>
              <a:t>SNLI</a:t>
            </a:r>
            <a:r>
              <a:rPr lang="en-US" altLang="zh-CN" sz="2400" dirty="0"/>
              <a:t>; </a:t>
            </a:r>
            <a:r>
              <a:rPr lang="en-US" altLang="zh-CN" sz="2400" i="1" dirty="0" err="1"/>
              <a:t>bAbI</a:t>
            </a:r>
            <a:r>
              <a:rPr lang="en-US" altLang="zh-CN" sz="2400" dirty="0"/>
              <a:t>, where statements are selected from a small selection</a:t>
            </a:r>
          </a:p>
          <a:p>
            <a:r>
              <a:rPr lang="en-US" altLang="zh-CN" sz="2400" dirty="0"/>
              <a:t> </a:t>
            </a:r>
            <a:r>
              <a:rPr lang="en-US" altLang="zh-CN" sz="2400" i="1" dirty="0"/>
              <a:t>CNN</a:t>
            </a:r>
            <a:r>
              <a:rPr lang="en-US" altLang="zh-CN" sz="2400" dirty="0"/>
              <a:t>, a QA task where the answer is </a:t>
            </a:r>
            <a:r>
              <a:rPr lang="en-US" altLang="zh-CN" sz="2400" dirty="0">
                <a:solidFill>
                  <a:srgbClr val="C00000"/>
                </a:solidFill>
              </a:rPr>
              <a:t>a single entity </a:t>
            </a:r>
            <a:r>
              <a:rPr lang="en-US" altLang="zh-CN" sz="2400" dirty="0"/>
              <a:t>appearing in a paragraph.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50CC7C0-CE20-4316-BBAC-E3D05CDFC29D}"/>
              </a:ext>
            </a:extLst>
          </p:cNvPr>
          <p:cNvSpPr/>
          <p:nvPr/>
        </p:nvSpPr>
        <p:spPr>
          <a:xfrm>
            <a:off x="3848100" y="5783044"/>
            <a:ext cx="79819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2"/>
              </a:rPr>
              <a:t>https://github.com/successar/AttentionExplanation/tree/master/graph_outputs/evaluate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43855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AA5C14-D76E-4AF3-89E7-5749869C5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Existence does not Entail Exclusivity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78BA81-79F8-44F8-BAF7-6249F1AA0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2600"/>
            <a:ext cx="9601200" cy="4924425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when we consider that most tasks selected by J&amp;W are </a:t>
            </a:r>
            <a:r>
              <a:rPr lang="en-US" altLang="zh-CN" sz="2400" dirty="0">
                <a:solidFill>
                  <a:srgbClr val="C00000"/>
                </a:solidFill>
              </a:rPr>
              <a:t>binary</a:t>
            </a:r>
            <a:r>
              <a:rPr lang="en-US" altLang="zh-CN" sz="2400" dirty="0"/>
              <a:t>, the experimental setting maps into a vast amount of model </a:t>
            </a:r>
            <a:r>
              <a:rPr lang="en-US" altLang="zh-CN" sz="2400" dirty="0">
                <a:solidFill>
                  <a:srgbClr val="C00000"/>
                </a:solidFill>
              </a:rPr>
              <a:t>freedom</a:t>
            </a:r>
            <a:r>
              <a:rPr lang="en-US" altLang="zh-CN" sz="2400" dirty="0"/>
              <a:t>: aggregating 180 scalars (the average length of an </a:t>
            </a:r>
            <a:r>
              <a:rPr lang="en-US" altLang="zh-CN" sz="2400" i="1" dirty="0"/>
              <a:t>IMDb</a:t>
            </a:r>
            <a:r>
              <a:rPr lang="en-US" altLang="zh-CN" sz="2400" dirty="0"/>
              <a:t> instance) to a desired prediction scalar in the (-1,1) range cannot be expected to be a difficult task when no other constraints exist.</a:t>
            </a:r>
            <a:endParaRPr lang="zh-CN" altLang="en-US" sz="2400" dirty="0"/>
          </a:p>
          <a:p>
            <a:r>
              <a:rPr lang="en-US" altLang="zh-CN" sz="2400" dirty="0"/>
              <a:t>Indeed, the most open-ended task, QA over </a:t>
            </a:r>
            <a:r>
              <a:rPr lang="en-US" altLang="zh-CN" sz="2400" i="1" dirty="0"/>
              <a:t>CNN </a:t>
            </a:r>
            <a:r>
              <a:rPr lang="en-US" altLang="zh-CN" sz="2400" dirty="0"/>
              <a:t>data, produces considerable </a:t>
            </a:r>
            <a:r>
              <a:rPr lang="en-US" altLang="zh-CN" sz="2400" dirty="0">
                <a:solidFill>
                  <a:srgbClr val="C00000"/>
                </a:solidFill>
              </a:rPr>
              <a:t>difficulty to manipulate </a:t>
            </a:r>
            <a:r>
              <a:rPr lang="en-US" altLang="zh-CN" sz="2400" dirty="0"/>
              <a:t>its scores by random permutation (Figure 3f in the paper). </a:t>
            </a:r>
          </a:p>
          <a:p>
            <a:r>
              <a:rPr lang="en-US" altLang="zh-CN" sz="2400" dirty="0"/>
              <a:t>Similarly, the adversarial examples presented in Appendix C for the QA datasets select an incorrect token instance of the correct type (</a:t>
            </a:r>
            <a:r>
              <a:rPr lang="en-US" altLang="zh-CN" sz="2400" i="1" dirty="0"/>
              <a:t>garden</a:t>
            </a:r>
            <a:r>
              <a:rPr lang="en-US" altLang="zh-CN" sz="2400" dirty="0"/>
              <a:t>, </a:t>
            </a:r>
            <a:r>
              <a:rPr lang="en-US" altLang="zh-CN" sz="2400" i="1" dirty="0"/>
              <a:t>entity13</a:t>
            </a:r>
            <a:r>
              <a:rPr lang="en-US" altLang="zh-CN" sz="2400" dirty="0"/>
              <a:t>), which should not surprise us given that the underlying model is an LSTM — encoder hidden states are typically affected by the input word to a noticeable degree.</a:t>
            </a:r>
            <a:endParaRPr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E3FBE70-28E7-4129-9A15-A0B3D5380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6025" y="30673"/>
            <a:ext cx="2162225" cy="214102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96C6389-2CD6-4074-9255-922E1C76F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28750"/>
            <a:ext cx="6282415" cy="217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85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AA5C14-D76E-4AF3-89E7-5749869C5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Attention Distribution is not a Primitive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78BA81-79F8-44F8-BAF7-6249F1AA0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4475" y="1695451"/>
            <a:ext cx="9239250" cy="4991100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/>
              <a:t>Given all this, if we use attention scores to explain to a user why a model picked a certain token, shouldn’t we be glad that </a:t>
            </a:r>
            <a:r>
              <a:rPr lang="en-US" altLang="zh-CN" sz="2400" b="1" dirty="0">
                <a:solidFill>
                  <a:srgbClr val="C00000"/>
                </a:solidFill>
              </a:rPr>
              <a:t>despite</a:t>
            </a:r>
            <a:r>
              <a:rPr lang="en-US" altLang="zh-CN" sz="2400" dirty="0"/>
              <a:t> being able to reach the same prediction by giving a high weight to a </a:t>
            </a:r>
            <a:r>
              <a:rPr lang="en-US" altLang="zh-CN" sz="2400" b="1" dirty="0">
                <a:solidFill>
                  <a:srgbClr val="C00000"/>
                </a:solidFill>
              </a:rPr>
              <a:t>different</a:t>
            </a:r>
            <a:r>
              <a:rPr lang="en-US" altLang="zh-CN" sz="2400" dirty="0"/>
              <a:t> token with the same type, the attention mechanism </a:t>
            </a:r>
            <a:r>
              <a:rPr lang="en-US" altLang="zh-CN" sz="2400" b="1" dirty="0">
                <a:solidFill>
                  <a:srgbClr val="C00000"/>
                </a:solidFill>
              </a:rPr>
              <a:t>managed to focus on the correct instance</a:t>
            </a:r>
            <a:r>
              <a:rPr lang="en-US" altLang="zh-CN" sz="2400" dirty="0"/>
              <a:t>?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Detaching the attention scores obtained by parts of the model (i.e. the attention mechanism) </a:t>
            </a:r>
            <a:r>
              <a:rPr lang="en-US" altLang="zh-CN" sz="2400" b="1" dirty="0">
                <a:solidFill>
                  <a:srgbClr val="C00000"/>
                </a:solidFill>
              </a:rPr>
              <a:t>degrades</a:t>
            </a:r>
            <a:r>
              <a:rPr lang="en-US" altLang="zh-CN" sz="2400" dirty="0">
                <a:solidFill>
                  <a:schemeClr val="tx1"/>
                </a:solidFill>
              </a:rPr>
              <a:t> the model itself.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The attention weights were computed by an </a:t>
            </a:r>
            <a:r>
              <a:rPr lang="en-US" altLang="zh-CN" sz="2400" b="1" dirty="0">
                <a:solidFill>
                  <a:srgbClr val="C00000"/>
                </a:solidFill>
              </a:rPr>
              <a:t>integral</a:t>
            </a:r>
            <a:r>
              <a:rPr lang="en-US" altLang="zh-CN" sz="2400" dirty="0">
                <a:solidFill>
                  <a:schemeClr val="tx1"/>
                </a:solidFill>
              </a:rPr>
              <a:t> component whose parameters were trained alongside the rest of the layers. J&amp;W provide alternative distributions which may result in similar predictions, but in the process they remove </a:t>
            </a:r>
            <a:r>
              <a:rPr lang="en-US" altLang="zh-CN" sz="2400" b="1" dirty="0">
                <a:solidFill>
                  <a:srgbClr val="C00000"/>
                </a:solidFill>
              </a:rPr>
              <a:t>the very linkage </a:t>
            </a:r>
            <a:r>
              <a:rPr lang="en-US" altLang="zh-CN" sz="2400" dirty="0">
                <a:solidFill>
                  <a:schemeClr val="tx1"/>
                </a:solidFill>
              </a:rPr>
              <a:t>by which attention modelers motivate the </a:t>
            </a:r>
            <a:r>
              <a:rPr lang="en-US" altLang="zh-CN" sz="2400" b="1" dirty="0" err="1">
                <a:solidFill>
                  <a:srgbClr val="C00000"/>
                </a:solidFill>
              </a:rPr>
              <a:t>explainability</a:t>
            </a:r>
            <a:r>
              <a:rPr lang="en-US" altLang="zh-CN" sz="2400" dirty="0">
                <a:solidFill>
                  <a:schemeClr val="tx1"/>
                </a:solidFill>
              </a:rPr>
              <a:t> of these distributions, namely the fact that the model was </a:t>
            </a:r>
            <a:r>
              <a:rPr lang="en-US" altLang="zh-CN" sz="2400" i="1" dirty="0">
                <a:solidFill>
                  <a:schemeClr val="tx1"/>
                </a:solidFill>
              </a:rPr>
              <a:t>trained</a:t>
            </a:r>
            <a:r>
              <a:rPr lang="en-US" altLang="zh-CN" sz="2400" dirty="0">
                <a:solidFill>
                  <a:schemeClr val="tx1"/>
                </a:solidFill>
              </a:rPr>
              <a:t> to attend to the tokens it chose.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0305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042217-6453-47E4-8302-20A22B7A3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Not all Labels are Alike.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A84E1E-D28D-4DFA-AEBF-A5161D18E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1543049"/>
            <a:ext cx="6762749" cy="5000625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Diabetes (Figures 3c-d, 4c-d) : the positive-label instances are very hard to manipulate, whereas the negative-label ones are not.</a:t>
            </a:r>
          </a:p>
          <a:p>
            <a:r>
              <a:rPr lang="en-US" altLang="zh-CN" sz="2400" dirty="0"/>
              <a:t>This behavior emerges from the nature of a true 0–1 task: the </a:t>
            </a:r>
            <a:r>
              <a:rPr lang="en-US" altLang="zh-CN" sz="2400" b="1" dirty="0">
                <a:solidFill>
                  <a:srgbClr val="C00000"/>
                </a:solidFill>
              </a:rPr>
              <a:t>presenc</a:t>
            </a:r>
            <a:r>
              <a:rPr lang="en-US" altLang="zh-CN" sz="2400" dirty="0"/>
              <a:t>e of diabetes is likely to be described using </a:t>
            </a:r>
            <a:r>
              <a:rPr lang="en-US" altLang="zh-CN" sz="2400" b="1" dirty="0">
                <a:solidFill>
                  <a:srgbClr val="C00000"/>
                </a:solidFill>
              </a:rPr>
              <a:t>a short phrase or several domain-salient words</a:t>
            </a:r>
            <a:r>
              <a:rPr lang="en-US" altLang="zh-CN" sz="2400" dirty="0"/>
              <a:t>, but its absence is likely not to be mentioned at all, rendering </a:t>
            </a:r>
            <a:r>
              <a:rPr lang="en-US" altLang="zh-CN" sz="2400" b="1" dirty="0">
                <a:solidFill>
                  <a:srgbClr val="C00000"/>
                </a:solidFill>
              </a:rPr>
              <a:t>any part </a:t>
            </a:r>
            <a:r>
              <a:rPr lang="en-US" altLang="zh-CN" sz="2400" dirty="0"/>
              <a:t>of the document as (non-)informative as the rest, and thus allowing many alternative distributions to be as useful as the original one. </a:t>
            </a:r>
            <a:endParaRPr lang="zh-CN" alt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7E247FE-00EB-489E-A8E1-053A916A5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2132" y="3705175"/>
            <a:ext cx="3772094" cy="196225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CD585C1-89C5-4D0B-8773-A9A4597AF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6584" y="1190574"/>
            <a:ext cx="3727642" cy="213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6922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10216C-229F-44EC-A763-9CF96B94B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14375"/>
            <a:ext cx="9601200" cy="1485900"/>
          </a:xfrm>
        </p:spPr>
        <p:txBody>
          <a:bodyPr/>
          <a:lstStyle/>
          <a:p>
            <a:r>
              <a:rPr lang="en-US" altLang="zh-CN" dirty="0"/>
              <a:t>Explanation is not Explanation</a:t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8F3B66-D753-4BDB-9FD1-82C1F69C8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Attention as a </a:t>
            </a:r>
            <a:r>
              <a:rPr lang="en-US" altLang="zh-CN" sz="2400" b="1" dirty="0">
                <a:solidFill>
                  <a:srgbClr val="C00000"/>
                </a:solidFill>
              </a:rPr>
              <a:t>sanity check</a:t>
            </a:r>
            <a:r>
              <a:rPr lang="en-US" altLang="zh-CN" sz="2400" dirty="0"/>
              <a:t>: we, who built the (say) translation model, have an idea which words in the source text “should” map to which words in the target text</a:t>
            </a:r>
          </a:p>
          <a:p>
            <a:r>
              <a:rPr lang="en-US" altLang="zh-CN" sz="2400" dirty="0"/>
              <a:t>Attention as a tool:  the model is looking at (say) the patient visit summary, predicting which condition was diagnosed (supervised by existing annotation), and tells us through attention which part of the text </a:t>
            </a:r>
            <a:r>
              <a:rPr lang="en-US" altLang="zh-CN" sz="2400" b="1" dirty="0">
                <a:solidFill>
                  <a:srgbClr val="C00000"/>
                </a:solidFill>
              </a:rPr>
              <a:t>caused</a:t>
            </a:r>
            <a:r>
              <a:rPr lang="en-US" altLang="zh-CN" sz="2400" dirty="0"/>
              <a:t> it to make the prediction.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643199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63FFC-A82F-4C6C-BA99-0AA3157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Reply from the authors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413F5F-A2F4-45C9-A07C-B73C227DF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For example, a movie review “This movie was terrible … the acting was bad” has at least two different explanations that attention could reasonably focus on to come to the same disposition. </a:t>
            </a:r>
          </a:p>
          <a:p>
            <a:r>
              <a:rPr lang="en-US" altLang="zh-CN" sz="2400" dirty="0"/>
              <a:t>In our view, a faithful explanation should </a:t>
            </a:r>
            <a:r>
              <a:rPr lang="en-US" altLang="zh-CN" sz="2400" b="1" dirty="0">
                <a:solidFill>
                  <a:srgbClr val="C00000"/>
                </a:solidFill>
              </a:rPr>
              <a:t>highlight both of these </a:t>
            </a:r>
            <a:r>
              <a:rPr lang="en-US" altLang="zh-CN" sz="2400" dirty="0"/>
              <a:t>as important snippets. However, consider that for transparency, if multiple disjoint snippets are responsible for a prediction but the model only highlights one, this may be quite </a:t>
            </a:r>
            <a:r>
              <a:rPr lang="en-US" altLang="zh-CN" sz="2400" b="1" dirty="0">
                <a:solidFill>
                  <a:srgbClr val="C00000"/>
                </a:solidFill>
              </a:rPr>
              <a:t>misleading</a:t>
            </a:r>
            <a:r>
              <a:rPr lang="en-US" altLang="zh-CN" sz="2400" dirty="0"/>
              <a:t>.</a:t>
            </a:r>
            <a:endParaRPr lang="zh-CN" altLang="en-US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68D2842-E83C-46BB-B619-32063A81700D}"/>
              </a:ext>
            </a:extLst>
          </p:cNvPr>
          <p:cNvSpPr/>
          <p:nvPr/>
        </p:nvSpPr>
        <p:spPr>
          <a:xfrm>
            <a:off x="2343150" y="6086475"/>
            <a:ext cx="91725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2"/>
              </a:rPr>
              <a:t>https://medium.com/@successar/some-clarifications-regarding-attention-is-not-explanation-106345dc818e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35995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FDE3A8-F20A-42EB-8A02-821A6199D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1AFF8C-7EB7-40CC-B2D6-F6B9A97D3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00200"/>
            <a:ext cx="9601200" cy="466725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不看觉得不好，看了之后懵逼。。</a:t>
            </a:r>
            <a:endParaRPr lang="en-US" altLang="zh-CN" sz="2400" dirty="0"/>
          </a:p>
          <a:p>
            <a:r>
              <a:rPr lang="zh-CN" altLang="en-US" sz="2400" dirty="0"/>
              <a:t>似乎有道理，想想没道理，再想想有点道理又不是很有道理。。。</a:t>
            </a:r>
            <a:endParaRPr lang="en-US" altLang="zh-CN" sz="2400" dirty="0"/>
          </a:p>
          <a:p>
            <a:r>
              <a:rPr lang="zh-CN" altLang="en-US" sz="2400" dirty="0"/>
              <a:t>内容配不上标题，需要更多实验验证。</a:t>
            </a:r>
            <a:endParaRPr lang="en-US" altLang="zh-CN" sz="2400" dirty="0"/>
          </a:p>
          <a:p>
            <a:r>
              <a:rPr lang="zh-CN" altLang="en-US" sz="2400" dirty="0"/>
              <a:t>可能有抛砖引玉的作用。</a:t>
            </a:r>
            <a:endParaRPr lang="en-US" altLang="zh-CN" sz="2400" dirty="0"/>
          </a:p>
          <a:p>
            <a:r>
              <a:rPr lang="zh-CN" altLang="en-US" sz="2400" dirty="0"/>
              <a:t>我亲身看了。。。给大家排雷。。。</a:t>
            </a:r>
            <a:endParaRPr lang="en-US" altLang="zh-CN" sz="2400" dirty="0"/>
          </a:p>
          <a:p>
            <a:r>
              <a:rPr lang="zh-CN" altLang="en-US" sz="2400" dirty="0"/>
              <a:t>看的两天我眼睛都要瞎了。。。</a:t>
            </a:r>
            <a:endParaRPr lang="en-US" altLang="zh-CN" sz="2400" dirty="0"/>
          </a:p>
          <a:p>
            <a:r>
              <a:rPr lang="zh-CN" altLang="en-US" sz="2400" dirty="0"/>
              <a:t>好像是印度人。。整篇文章都是定语从句。。</a:t>
            </a:r>
            <a:endParaRPr lang="en-US" altLang="zh-CN" sz="2400" dirty="0"/>
          </a:p>
          <a:p>
            <a:r>
              <a:rPr lang="en-US" altLang="zh-CN" sz="2400" dirty="0"/>
              <a:t>To which, to which, to xxx….</a:t>
            </a:r>
          </a:p>
          <a:p>
            <a:r>
              <a:rPr lang="en-US" altLang="zh-CN" sz="2400" dirty="0"/>
              <a:t>Oh~~~~~~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3B442C9-9BDE-4935-A767-3E102EFE4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9075" y="2885337"/>
            <a:ext cx="3768813" cy="36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851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B0CA55-7AA7-462B-8FC1-192446E2D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 and Motivation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B59D18-4DAA-40F3-BBEF-57380B7D0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43076"/>
            <a:ext cx="9601200" cy="4124324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Li et al. (2016) summarized this commonly held view in NLP: “Attention provides an important way to </a:t>
            </a:r>
            <a:r>
              <a:rPr lang="en-US" altLang="zh-CN" sz="2400" b="1" dirty="0">
                <a:solidFill>
                  <a:srgbClr val="FF0000"/>
                </a:solidFill>
              </a:rPr>
              <a:t>explain</a:t>
            </a:r>
            <a:r>
              <a:rPr lang="en-US" altLang="zh-CN" sz="2400" dirty="0"/>
              <a:t> the workings of neural models".</a:t>
            </a:r>
          </a:p>
          <a:p>
            <a:r>
              <a:rPr lang="en-US" altLang="zh-CN" sz="2400" dirty="0"/>
              <a:t>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 Attention weights should </a:t>
            </a:r>
            <a:r>
              <a:rPr lang="en-US" altLang="zh-CN" sz="2400" b="1" dirty="0">
                <a:solidFill>
                  <a:srgbClr val="FF0000"/>
                </a:solidFill>
              </a:rPr>
              <a:t>correlate</a:t>
            </a:r>
            <a:r>
              <a:rPr lang="en-US" altLang="zh-CN" sz="2400" dirty="0"/>
              <a:t> with feature importance measures (e.g., gradient-based measures);</a:t>
            </a:r>
          </a:p>
          <a:p>
            <a:r>
              <a:rPr lang="en-US" altLang="zh-CN" sz="2400" dirty="0"/>
              <a:t>(ii) </a:t>
            </a:r>
            <a:r>
              <a:rPr lang="en-US" altLang="zh-CN" sz="2400" b="1" dirty="0">
                <a:solidFill>
                  <a:srgbClr val="FF0000"/>
                </a:solidFill>
              </a:rPr>
              <a:t>Alternative</a:t>
            </a:r>
            <a:r>
              <a:rPr lang="en-US" altLang="zh-CN" sz="2400" dirty="0"/>
              <a:t> (or counterfactual) attention weight configurations ought to </a:t>
            </a:r>
            <a:r>
              <a:rPr lang="en-US" altLang="zh-CN" sz="2400" b="1" dirty="0">
                <a:solidFill>
                  <a:srgbClr val="FF0000"/>
                </a:solidFill>
              </a:rPr>
              <a:t>yield corresponding changes </a:t>
            </a:r>
            <a:r>
              <a:rPr lang="en-US" altLang="zh-CN" sz="2400" dirty="0"/>
              <a:t>in prediction (and if they do not then are equally plausible as explanations).</a:t>
            </a:r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147E2A0-BBC9-41B8-8F55-BF57BE426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325" y="4516704"/>
            <a:ext cx="2533650" cy="23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174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B0CA55-7AA7-462B-8FC1-192446E2D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 and Motivation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B59D18-4DAA-40F3-BBEF-57380B7D0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43076"/>
            <a:ext cx="9601200" cy="4124324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(1) Only </a:t>
            </a:r>
            <a:r>
              <a:rPr lang="en-US" altLang="zh-CN" sz="2400" b="1" dirty="0">
                <a:solidFill>
                  <a:srgbClr val="FF0000"/>
                </a:solidFill>
              </a:rPr>
              <a:t>weakly and inconsistently</a:t>
            </a:r>
          </a:p>
          <a:p>
            <a:r>
              <a:rPr lang="en-US" altLang="zh-CN" sz="2400" dirty="0"/>
              <a:t>(2) </a:t>
            </a:r>
            <a:r>
              <a:rPr lang="en-US" altLang="zh-CN" sz="2400" b="1" dirty="0">
                <a:solidFill>
                  <a:srgbClr val="FF0000"/>
                </a:solidFill>
              </a:rPr>
              <a:t>No</a:t>
            </a:r>
            <a:r>
              <a:rPr lang="en-US" altLang="zh-CN" sz="2400" dirty="0"/>
              <a:t>; it is very often possible to construct adversarial attention distributions that yield effectively equivalent predictions as when using the originally induced attention weights, despite attending to entirely different input features.</a:t>
            </a:r>
          </a:p>
          <a:p>
            <a:r>
              <a:rPr lang="en-US" altLang="zh-CN" sz="2400" dirty="0"/>
              <a:t>Even more strikingly, </a:t>
            </a:r>
            <a:r>
              <a:rPr lang="en-US" altLang="zh-CN" sz="2400" b="1" dirty="0">
                <a:solidFill>
                  <a:srgbClr val="FF0000"/>
                </a:solidFill>
              </a:rPr>
              <a:t>randomly permuting attention </a:t>
            </a:r>
            <a:r>
              <a:rPr lang="en-US" altLang="zh-CN" sz="2400" dirty="0"/>
              <a:t>weights often induces only </a:t>
            </a:r>
            <a:r>
              <a:rPr lang="en-US" altLang="zh-CN" sz="2400" b="1" dirty="0">
                <a:solidFill>
                  <a:srgbClr val="FF0000"/>
                </a:solidFill>
              </a:rPr>
              <a:t>minimal changes</a:t>
            </a:r>
            <a:r>
              <a:rPr lang="en-US" altLang="zh-CN" sz="2400" dirty="0"/>
              <a:t> in output. </a:t>
            </a:r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A4E8FE8-2FD1-4CA8-9511-6A16F0B34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635" y="1918763"/>
            <a:ext cx="5816730" cy="39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238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B0CA55-7AA7-462B-8FC1-192446E2D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 and Motivation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B59D18-4DAA-40F3-BBEF-57380B7D0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43076"/>
            <a:ext cx="9601200" cy="4124324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We report that </a:t>
            </a:r>
            <a:r>
              <a:rPr lang="en-US" altLang="zh-CN" sz="2400" b="1" dirty="0">
                <a:solidFill>
                  <a:srgbClr val="FF0000"/>
                </a:solidFill>
              </a:rPr>
              <a:t>neither property</a:t>
            </a:r>
            <a:r>
              <a:rPr lang="en-US" altLang="zh-CN" sz="2400" dirty="0"/>
              <a:t> is consistently observed by a </a:t>
            </a:r>
            <a:r>
              <a:rPr lang="en-US" altLang="zh-CN" sz="2400" dirty="0" err="1"/>
              <a:t>BiLSTM</a:t>
            </a:r>
            <a:r>
              <a:rPr lang="en-US" altLang="zh-CN" sz="2400" dirty="0"/>
              <a:t> with a standard attention mechanism in the context of text classification, question answering (QA), and Natural Language Inference (NLI) tasks.</a:t>
            </a:r>
            <a:endParaRPr lang="zh-CN" alt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4FEAD41-79CB-4F6D-97BB-358B0E51C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341" y="3606684"/>
            <a:ext cx="2305168" cy="226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480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B0CA55-7AA7-462B-8FC1-192446E2D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Preliminaries and Assumptions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B59D18-4DAA-40F3-BBEF-57380B7D0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43076"/>
            <a:ext cx="9601200" cy="4124324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Exemplar NLP tasks: classification, natural language inference (NLI), and question answering</a:t>
            </a:r>
          </a:p>
          <a:p>
            <a:r>
              <a:rPr lang="en-US" altLang="zh-CN" sz="2400" dirty="0"/>
              <a:t>Model: </a:t>
            </a:r>
            <a:r>
              <a:rPr lang="en-US" altLang="zh-CN" sz="2400" dirty="0" err="1"/>
              <a:t>BiLstm</a:t>
            </a:r>
            <a:r>
              <a:rPr lang="en-US" altLang="zh-CN" sz="2400" dirty="0"/>
              <a:t> +</a:t>
            </a:r>
            <a:r>
              <a:rPr lang="en-US" altLang="zh-CN" sz="2400" dirty="0" err="1"/>
              <a:t>att</a:t>
            </a:r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037C488-0A51-44DA-A0BD-E3BCD233A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713" y="3300392"/>
            <a:ext cx="7149340" cy="117635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79BAA32-9BC2-46E7-95D5-206F7C287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816" y="4400897"/>
            <a:ext cx="2305133" cy="240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825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B0CA55-7AA7-462B-8FC1-192446E2D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Datasets and Tasks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B59D18-4DAA-40F3-BBEF-57380B7D0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43076"/>
            <a:ext cx="9601200" cy="4124324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binary</a:t>
            </a:r>
            <a:r>
              <a:rPr lang="en-US" altLang="zh-CN" sz="2400" dirty="0"/>
              <a:t> text classification, QA, NLI</a:t>
            </a:r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8E75285-3700-47F4-A2B2-615984FDC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146" y="2586797"/>
            <a:ext cx="11117354" cy="286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292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EC9251-D3C5-4BA0-B6AC-73F0A1CA8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DA5F9B-07DE-4F18-AC7E-19F893DBA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66900"/>
            <a:ext cx="9601200" cy="4000500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Specifically we measure correlations between attention and:</a:t>
            </a:r>
          </a:p>
          <a:p>
            <a:r>
              <a:rPr lang="en-US" altLang="zh-CN" sz="2400" dirty="0"/>
              <a:t> (1) gradient based measures of feature importance (</a:t>
            </a:r>
            <a:r>
              <a:rPr lang="en-US" altLang="zh-CN" sz="2400" dirty="0" err="1"/>
              <a:t>τg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/>
              <a:t>(2) differences in model output induced by leaving features out (</a:t>
            </a:r>
            <a:r>
              <a:rPr lang="en-US" altLang="zh-CN" sz="2400" dirty="0" err="1"/>
              <a:t>τloo</a:t>
            </a:r>
            <a:r>
              <a:rPr lang="en-US" altLang="zh-CN" sz="2400" dirty="0"/>
              <a:t>). </a:t>
            </a:r>
          </a:p>
          <a:p>
            <a:endParaRPr lang="en-US" altLang="zh-CN" sz="2400" dirty="0"/>
          </a:p>
          <a:p>
            <a:r>
              <a:rPr lang="zh-CN" altLang="en-US" sz="2400" dirty="0">
                <a:latin typeface="+mn-ea"/>
              </a:rPr>
              <a:t>我压根没看懂这两种方法。。具体介绍在另一篇论文，但是和其他人交流后大家都说没看懂其实没关系。。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大概应该是通过种种方法改变数据集的某个</a:t>
            </a:r>
            <a:r>
              <a:rPr lang="en-US" altLang="zh-CN" sz="2400" dirty="0">
                <a:latin typeface="+mn-ea"/>
              </a:rPr>
              <a:t>feature, </a:t>
            </a:r>
            <a:r>
              <a:rPr lang="zh-CN" altLang="en-US" sz="2400" dirty="0">
                <a:latin typeface="+mn-ea"/>
              </a:rPr>
              <a:t>观察</a:t>
            </a:r>
            <a:r>
              <a:rPr lang="en-US" altLang="zh-CN" sz="2400" dirty="0">
                <a:latin typeface="+mn-ea"/>
              </a:rPr>
              <a:t>attention</a:t>
            </a:r>
            <a:r>
              <a:rPr lang="zh-CN" altLang="en-US" sz="2400" dirty="0">
                <a:latin typeface="+mn-ea"/>
              </a:rPr>
              <a:t>的变化，再具体的我也搞不懂了。。</a:t>
            </a:r>
          </a:p>
        </p:txBody>
      </p:sp>
    </p:spTree>
    <p:extLst>
      <p:ext uri="{BB962C8B-B14F-4D97-AF65-F5344CB8AC3E}">
        <p14:creationId xmlns:p14="http://schemas.microsoft.com/office/powerpoint/2010/main" val="2220855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4B2C8-0F7E-4F0E-823D-0CE6CBE5B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1F44E1-279E-434F-9638-928209984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1E3EC85-B44F-4B39-80A7-519369DCE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323975"/>
            <a:ext cx="8515350" cy="534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269232"/>
      </p:ext>
    </p:extLst>
  </p:cSld>
  <p:clrMapOvr>
    <a:masterClrMapping/>
  </p:clrMapOvr>
</p:sld>
</file>

<file path=ppt/theme/theme1.xml><?xml version="1.0" encoding="utf-8"?>
<a:theme xmlns:a="http://schemas.openxmlformats.org/drawingml/2006/main" name="剪切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0</TotalTime>
  <Words>1194</Words>
  <Application>Microsoft Office PowerPoint</Application>
  <PresentationFormat>宽屏</PresentationFormat>
  <Paragraphs>92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0" baseType="lpstr">
      <vt:lpstr>华文楷体</vt:lpstr>
      <vt:lpstr>Franklin Gothic Book</vt:lpstr>
      <vt:lpstr>剪切</vt:lpstr>
      <vt:lpstr>Attention is not Explanation</vt:lpstr>
      <vt:lpstr>Abstract vs Attention is all you Need</vt:lpstr>
      <vt:lpstr>Introduction and Motivation</vt:lpstr>
      <vt:lpstr>Introduction and Motivation</vt:lpstr>
      <vt:lpstr>Introduction and Motivation</vt:lpstr>
      <vt:lpstr>Preliminaries and Assumptions</vt:lpstr>
      <vt:lpstr>Datasets and Tasks</vt:lpstr>
      <vt:lpstr>Experiments</vt:lpstr>
      <vt:lpstr>Experiments</vt:lpstr>
      <vt:lpstr>Experiments</vt:lpstr>
      <vt:lpstr>Experiments</vt:lpstr>
      <vt:lpstr>Experiments</vt:lpstr>
      <vt:lpstr>Experiments</vt:lpstr>
      <vt:lpstr>Experiments</vt:lpstr>
      <vt:lpstr>PowerPoint 演示文稿</vt:lpstr>
      <vt:lpstr>Attention is not not Explanation </vt:lpstr>
      <vt:lpstr>PowerPoint 演示文稿</vt:lpstr>
      <vt:lpstr>Model</vt:lpstr>
      <vt:lpstr>correlation analysis</vt:lpstr>
      <vt:lpstr>Counterfactual Distributions are not Counterfactual Weights </vt:lpstr>
      <vt:lpstr> Dataset</vt:lpstr>
      <vt:lpstr>Existence does not Entail Exclusivity</vt:lpstr>
      <vt:lpstr>Attention Distribution is not a Primitive</vt:lpstr>
      <vt:lpstr>Not all Labels are Alike.</vt:lpstr>
      <vt:lpstr>Explanation is not Explanation </vt:lpstr>
      <vt:lpstr>Reply from the authors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Attention is not Explanation</dc:title>
  <dc:creator>潘 佳鑫</dc:creator>
  <cp:lastModifiedBy>潘 佳鑫</cp:lastModifiedBy>
  <cp:revision>19</cp:revision>
  <dcterms:created xsi:type="dcterms:W3CDTF">2019-05-12T16:32:52Z</dcterms:created>
  <dcterms:modified xsi:type="dcterms:W3CDTF">2019-05-13T15:58:57Z</dcterms:modified>
</cp:coreProperties>
</file>