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293" r:id="rId3"/>
    <p:sldId id="262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5110" userDrawn="1">
          <p15:clr>
            <a:srgbClr val="A4A3A4"/>
          </p15:clr>
        </p15:guide>
        <p15:guide id="5" pos="2547" userDrawn="1">
          <p15:clr>
            <a:srgbClr val="A4A3A4"/>
          </p15:clr>
        </p15:guide>
        <p15:guide id="6" pos="6403" userDrawn="1">
          <p15:clr>
            <a:srgbClr val="A4A3A4"/>
          </p15:clr>
        </p15:guide>
        <p15:guide id="7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E"/>
    <a:srgbClr val="4BDDE9"/>
    <a:srgbClr val="FFFFFF"/>
    <a:srgbClr val="345692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5" autoAdjust="0"/>
    <p:restoredTop sz="82274" autoAdjust="0"/>
  </p:normalViewPr>
  <p:slideViewPr>
    <p:cSldViewPr snapToGrid="0">
      <p:cViewPr varScale="1">
        <p:scale>
          <a:sx n="99" d="100"/>
          <a:sy n="99" d="100"/>
        </p:scale>
        <p:origin x="228" y="72"/>
      </p:cViewPr>
      <p:guideLst>
        <p:guide orient="horz" pos="2160"/>
        <p:guide pos="3840"/>
        <p:guide pos="1277"/>
        <p:guide pos="5110"/>
        <p:guide pos="2547"/>
        <p:guide pos="6403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62EE-FD48-4DF0-BC53-B634D7B729C2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9234-1F74-475F-A2EA-55141093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解决了深度神经网络</a:t>
            </a:r>
            <a:r>
              <a:rPr lang="en-US" altLang="zh-CN" dirty="0" smtClean="0"/>
              <a:t>DNN</a:t>
            </a:r>
            <a:r>
              <a:rPr lang="zh-CN" altLang="en-US" dirty="0" smtClean="0"/>
              <a:t>不能用于序列建模的问题（序列长度不固定）。提出了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对序列建模，能够解决序列的长距离依赖问题。通过将源语言反向输入，可以为序列到序列模型提供更多短期依赖，提升模型性能。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4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2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2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3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算权重的时候为了让越靠近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的词越重要，在原权重公式上加了高斯分布。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6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希望在每次预测一个词之前能够知道之前词的对齐信息，即哪些源句子中的词已经被翻译过了。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5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7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5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2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9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9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10265" y="66028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351550" y="627927"/>
            <a:ext cx="292567" cy="2185334"/>
            <a:chOff x="1323824" y="3429000"/>
            <a:chExt cx="292567" cy="2185334"/>
          </a:xfrm>
        </p:grpSpPr>
        <p:sp>
          <p:nvSpPr>
            <p:cNvPr id="3" name="Shape 2637"/>
            <p:cNvSpPr/>
            <p:nvPr/>
          </p:nvSpPr>
          <p:spPr>
            <a:xfrm>
              <a:off x="1387088" y="5309932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4" name="Shape 2639"/>
            <p:cNvSpPr/>
            <p:nvPr/>
          </p:nvSpPr>
          <p:spPr>
            <a:xfrm>
              <a:off x="1323824" y="4381415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5" name="Shape 2645"/>
            <p:cNvSpPr/>
            <p:nvPr/>
          </p:nvSpPr>
          <p:spPr>
            <a:xfrm>
              <a:off x="1325680" y="3429000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cxnSp>
        <p:nvCxnSpPr>
          <p:cNvPr id="6" name="直线连接符 5"/>
          <p:cNvCxnSpPr/>
          <p:nvPr userDrawn="1"/>
        </p:nvCxnSpPr>
        <p:spPr>
          <a:xfrm>
            <a:off x="497833" y="3429000"/>
            <a:ext cx="0" cy="3429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4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85232" y="2319692"/>
            <a:ext cx="10025814" cy="2121569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1946426" y="2918951"/>
            <a:ext cx="8593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Neural Machine Translation</a:t>
            </a:r>
          </a:p>
        </p:txBody>
      </p:sp>
      <p:sp>
        <p:nvSpPr>
          <p:cNvPr id="9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TextBox 33"/>
          <p:cNvSpPr txBox="1"/>
          <p:nvPr/>
        </p:nvSpPr>
        <p:spPr>
          <a:xfrm>
            <a:off x="8916301" y="3735702"/>
            <a:ext cx="277037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rPr>
              <a:t>Huang Ting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4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578400" y="2221525"/>
            <a:ext cx="962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introduce an extension to the encoder–decoder model which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learns to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align and translate jointly. Each time the proposed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model generates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 word in a translation,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it (soft-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)searches for a set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of positions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in a source sentence where the most relevant information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is concentrated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. The model then predicts a target word based on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context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vectors associated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with these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source positions and all the previous generated target words.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1314107" y="65900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Introduction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5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5984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RNN ENCODER–DECODER</a:t>
            </a:r>
            <a:endParaRPr 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18" y="4283615"/>
            <a:ext cx="3904762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05" y="3162499"/>
            <a:ext cx="1971429" cy="3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477" y="3694486"/>
            <a:ext cx="2314286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726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LEARNING TO ALIGN AND TRANSLATE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873" y="1030068"/>
            <a:ext cx="2895238" cy="52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134" y="2726230"/>
            <a:ext cx="3771429" cy="4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29" y="3374480"/>
            <a:ext cx="2095238" cy="3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657" y="3953867"/>
            <a:ext cx="2123810" cy="8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850" y="4999921"/>
            <a:ext cx="2600000" cy="7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421" y="5830068"/>
            <a:ext cx="1742857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Experimental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93" y="2409958"/>
            <a:ext cx="8857143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6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Experimental 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67" y="2201427"/>
            <a:ext cx="90201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192" y="3844223"/>
            <a:ext cx="4520665" cy="301377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193277" y="1419030"/>
            <a:ext cx="9070153" cy="2886858"/>
            <a:chOff x="8845517" y="902492"/>
            <a:chExt cx="9070153" cy="2886858"/>
          </a:xfrm>
        </p:grpSpPr>
        <p:sp>
          <p:nvSpPr>
            <p:cNvPr id="5" name="TextBox 14"/>
            <p:cNvSpPr txBox="1"/>
            <p:nvPr/>
          </p:nvSpPr>
          <p:spPr>
            <a:xfrm>
              <a:off x="8845517" y="902492"/>
              <a:ext cx="9070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Effective Approaches to Attention-based Neural Machine Translation</a:t>
              </a: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845517" y="3327685"/>
              <a:ext cx="4212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2015_</a:t>
              </a:r>
              <a:r>
                <a:rPr lang="en-US" altLang="zh-CN" sz="2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EMNLP</a:t>
              </a:r>
              <a:endPara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426566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655402" y="2790262"/>
            <a:ext cx="9622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This paper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examines two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simple and effective classes of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attentional mechanism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: a global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approach which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always attends to all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source words and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 local one that only looks at a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subset of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source words at a time.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1314107" y="65900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Introduction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8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31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Global Attention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12" y="879663"/>
            <a:ext cx="4561905" cy="5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361" y="2505889"/>
            <a:ext cx="3561905" cy="11904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597" y="3942697"/>
            <a:ext cx="3733333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684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Comparison to (Bahdanau et al., 2015)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1665027" y="2505889"/>
            <a:ext cx="9622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Use hidden states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at the top LSTM layers in both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encoder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and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decoder </a:t>
            </a:r>
            <a:r>
              <a:rPr lang="en-US" sz="24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VS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 bi-directional encoder and non-stacking unidirectional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    decoder</a:t>
            </a:r>
          </a:p>
          <a:p>
            <a:pPr>
              <a:lnSpc>
                <a:spcPct val="150000"/>
              </a:lnSpc>
            </a:pPr>
            <a:endParaRPr lang="en-US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Different ways in computing the score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9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3011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Local Attention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2246153" y="2505889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Monotonic alignment (local-m)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2246153" y="3752605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Predictive alignment (local-p)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38" y="3080294"/>
            <a:ext cx="1199687" cy="5349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70" y="4331847"/>
            <a:ext cx="4494544" cy="568130"/>
          </a:xfrm>
          <a:prstGeom prst="rect">
            <a:avLst/>
          </a:prstGeom>
        </p:spPr>
      </p:pic>
      <p:sp>
        <p:nvSpPr>
          <p:cNvPr id="12" name="TextBox 23"/>
          <p:cNvSpPr txBox="1"/>
          <p:nvPr/>
        </p:nvSpPr>
        <p:spPr>
          <a:xfrm>
            <a:off x="2246153" y="5017554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alignment </a:t>
            </a:r>
            <a:r>
              <a:rPr lang="en-US" altLang="zh-CN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weights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841" y="5615836"/>
            <a:ext cx="3933333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192" y="3844223"/>
            <a:ext cx="4520665" cy="301377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193277" y="1419030"/>
            <a:ext cx="9070153" cy="2886858"/>
            <a:chOff x="8845517" y="902492"/>
            <a:chExt cx="9070153" cy="2886858"/>
          </a:xfrm>
        </p:grpSpPr>
        <p:sp>
          <p:nvSpPr>
            <p:cNvPr id="5" name="TextBox 14"/>
            <p:cNvSpPr txBox="1"/>
            <p:nvPr/>
          </p:nvSpPr>
          <p:spPr>
            <a:xfrm>
              <a:off x="8845517" y="902492"/>
              <a:ext cx="9070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Sequence to Sequence Learning with </a:t>
              </a:r>
            </a:p>
            <a:p>
              <a:r>
                <a:rPr lang="en-US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Neural Networks</a:t>
              </a: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845517" y="3327685"/>
              <a:ext cx="4212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2014_NIPS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199254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736337"/>
            <a:ext cx="437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Input-feeding Approach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4" y="1490005"/>
            <a:ext cx="4847619" cy="4800000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1314107" y="3458790"/>
            <a:ext cx="56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ttentional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vectors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concatenated with inputs at the next time steps</a:t>
            </a:r>
            <a:endParaRPr lang="en-US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9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Experimental Results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40" y="1490005"/>
            <a:ext cx="8439497" cy="49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85232" y="2319692"/>
            <a:ext cx="10025814" cy="2121569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1946426" y="2918951"/>
            <a:ext cx="8593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THANK YOU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9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21150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655402" y="2790262"/>
            <a:ext cx="962283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Our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method uses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 multilayered Long Short-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TermMemory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 (LSTM)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to map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input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sequence to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 vector of a fixed dimensionality, and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then another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deep LSTM to decode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target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sequence from the vector.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1314107" y="65900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Introduction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4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Introduction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67" y="1975154"/>
            <a:ext cx="10390476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612973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RNN</a:t>
            </a:r>
            <a:endParaRPr 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81" y="3152220"/>
            <a:ext cx="4304762" cy="923810"/>
          </a:xfrm>
          <a:prstGeom prst="rect">
            <a:avLst/>
          </a:prstGeom>
        </p:spPr>
      </p:pic>
      <p:sp>
        <p:nvSpPr>
          <p:cNvPr id="7" name="TextBox 23"/>
          <p:cNvSpPr txBox="1"/>
          <p:nvPr/>
        </p:nvSpPr>
        <p:spPr>
          <a:xfrm>
            <a:off x="1314107" y="4258785"/>
            <a:ext cx="962283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would be difficult to train the RNNs due to the resulting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long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term dependencies. However, the Long Short-Term Memory (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LSTM) is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known to learn problems with long range temporal dependencies, so an LSTM may succeed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in this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setting.</a:t>
            </a:r>
          </a:p>
        </p:txBody>
      </p:sp>
    </p:spTree>
    <p:extLst>
      <p:ext uri="{BB962C8B-B14F-4D97-AF65-F5344CB8AC3E}">
        <p14:creationId xmlns:p14="http://schemas.microsoft.com/office/powerpoint/2010/main" val="127323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The model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314107" y="1645851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Goal of LSTM</a:t>
            </a:r>
            <a:endParaRPr 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1314107" y="4432038"/>
            <a:ext cx="962283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Two different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LSTMs: one for the input sequence and another for the output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An LSTM with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four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layers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Reverse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order of the words of the input sentence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46" y="3323811"/>
            <a:ext cx="5942857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9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314107" y="659008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Experimental 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98" y="1490005"/>
            <a:ext cx="7689735" cy="52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192" y="3844223"/>
            <a:ext cx="4520665" cy="301377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193277" y="1419030"/>
            <a:ext cx="9070153" cy="2886858"/>
            <a:chOff x="8845517" y="902492"/>
            <a:chExt cx="9070153" cy="2886858"/>
          </a:xfrm>
        </p:grpSpPr>
        <p:sp>
          <p:nvSpPr>
            <p:cNvPr id="5" name="TextBox 14"/>
            <p:cNvSpPr txBox="1"/>
            <p:nvPr/>
          </p:nvSpPr>
          <p:spPr>
            <a:xfrm>
              <a:off x="8845517" y="902492"/>
              <a:ext cx="9070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NEURAL MACHINE </a:t>
              </a:r>
              <a:r>
                <a:rPr lang="en-US" sz="3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TRANSLATION </a:t>
              </a:r>
            </a:p>
            <a:p>
              <a:r>
                <a:rPr lang="en-US" sz="3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BY JOINTLY </a:t>
              </a:r>
              <a:r>
                <a:rPr lang="en-US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LEARNING TO ALIGN </a:t>
              </a:r>
              <a:r>
                <a:rPr lang="en-US" sz="3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AND TRANSLATE</a:t>
              </a:r>
              <a:endPara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845517" y="3327685"/>
              <a:ext cx="4212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2015_ICLR</a:t>
              </a:r>
              <a:endPara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142140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578400" y="2221525"/>
            <a:ext cx="9622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We conjecture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that the use of a fixed-length vector is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 bottleneck in improving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the performance of this basic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encoder–decoder architecture, and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propose to extend this by allowing a model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to automatically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(soft-)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search for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parts of a source sentence that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are relevant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to predicting a target word,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without having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to form these parts as a hard segment explicitly.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1314107" y="65900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Introduction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3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552</Words>
  <Application>Microsoft Office PowerPoint</Application>
  <PresentationFormat>宽屏</PresentationFormat>
  <Paragraphs>71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Avenir Book Oblique</vt:lpstr>
      <vt:lpstr>Avenir Heavy Oblique</vt:lpstr>
      <vt:lpstr>Avenir Medium Oblique</vt:lpstr>
      <vt:lpstr>Gill Sans</vt:lpstr>
      <vt:lpstr>等线</vt:lpstr>
      <vt:lpstr>宋体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清新图片排版</dc:title>
  <dc:creator>第一PPT</dc:creator>
  <cp:keywords>www.1ppt.com</cp:keywords>
  <dc:description>第一PPT，www.1ppt.com</dc:description>
  <cp:lastModifiedBy>jieyu</cp:lastModifiedBy>
  <cp:revision>129</cp:revision>
  <dcterms:created xsi:type="dcterms:W3CDTF">2017-08-18T03:02:00Z</dcterms:created>
  <dcterms:modified xsi:type="dcterms:W3CDTF">2018-10-25T06:57:04Z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