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465" r:id="rId3"/>
    <p:sldId id="323" r:id="rId4"/>
    <p:sldId id="512" r:id="rId5"/>
    <p:sldId id="513" r:id="rId6"/>
    <p:sldId id="492" r:id="rId7"/>
    <p:sldId id="485" r:id="rId8"/>
    <p:sldId id="486" r:id="rId9"/>
    <p:sldId id="487" r:id="rId10"/>
    <p:sldId id="488" r:id="rId11"/>
    <p:sldId id="467" r:id="rId12"/>
    <p:sldId id="489" r:id="rId13"/>
    <p:sldId id="490" r:id="rId14"/>
    <p:sldId id="491" r:id="rId15"/>
    <p:sldId id="497" r:id="rId16"/>
    <p:sldId id="470" r:id="rId17"/>
    <p:sldId id="469" r:id="rId18"/>
    <p:sldId id="493" r:id="rId19"/>
    <p:sldId id="494" r:id="rId20"/>
    <p:sldId id="495" r:id="rId21"/>
    <p:sldId id="496" r:id="rId22"/>
    <p:sldId id="471" r:id="rId23"/>
    <p:sldId id="498" r:id="rId24"/>
    <p:sldId id="499" r:id="rId25"/>
    <p:sldId id="500" r:id="rId26"/>
    <p:sldId id="501" r:id="rId27"/>
    <p:sldId id="472" r:id="rId28"/>
    <p:sldId id="473" r:id="rId29"/>
    <p:sldId id="475" r:id="rId30"/>
    <p:sldId id="476" r:id="rId31"/>
    <p:sldId id="477" r:id="rId32"/>
    <p:sldId id="478" r:id="rId33"/>
    <p:sldId id="479" r:id="rId34"/>
    <p:sldId id="474" r:id="rId35"/>
    <p:sldId id="502" r:id="rId36"/>
    <p:sldId id="508" r:id="rId37"/>
    <p:sldId id="503" r:id="rId38"/>
    <p:sldId id="504" r:id="rId39"/>
    <p:sldId id="505" r:id="rId40"/>
    <p:sldId id="506" r:id="rId41"/>
    <p:sldId id="507" r:id="rId42"/>
    <p:sldId id="510" r:id="rId43"/>
    <p:sldId id="511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92" userDrawn="1">
          <p15:clr>
            <a:srgbClr val="A4A3A4"/>
          </p15:clr>
        </p15:guide>
        <p15:guide id="2" orient="horz" pos="822" userDrawn="1">
          <p15:clr>
            <a:srgbClr val="A4A3A4"/>
          </p15:clr>
        </p15:guide>
        <p15:guide id="3" orient="horz" pos="1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1" autoAdjust="0"/>
    <p:restoredTop sz="94660"/>
  </p:normalViewPr>
  <p:slideViewPr>
    <p:cSldViewPr snapToGrid="0">
      <p:cViewPr>
        <p:scale>
          <a:sx n="100" d="100"/>
          <a:sy n="100" d="100"/>
        </p:scale>
        <p:origin x="413" y="360"/>
      </p:cViewPr>
      <p:guideLst>
        <p:guide pos="892"/>
        <p:guide orient="horz" pos="822"/>
        <p:guide orient="horz" pos="13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763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6D1A9-478B-41ED-9866-E381DF816B98}" type="datetimeFigureOut">
              <a:rPr lang="zh-CN" altLang="en-US" smtClean="0"/>
              <a:t>2021-03-29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1A800-6726-4758-8710-067720462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8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9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48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BE9C1A-1FBA-4A10-836E-23D4639587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91" y="0"/>
            <a:ext cx="335309" cy="2118544"/>
          </a:xfrm>
          <a:prstGeom prst="rect">
            <a:avLst/>
          </a:prstGeom>
        </p:spPr>
      </p:pic>
      <p:sp>
        <p:nvSpPr>
          <p:cNvPr id="10" name="Прямоугольник 55">
            <a:extLst>
              <a:ext uri="{FF2B5EF4-FFF2-40B4-BE49-F238E27FC236}">
                <a16:creationId xmlns:a16="http://schemas.microsoft.com/office/drawing/2014/main" id="{511FC84C-DDAE-42C0-9389-3C5DD190A78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/>
          </a:p>
        </p:txBody>
      </p:sp>
      <p:pic>
        <p:nvPicPr>
          <p:cNvPr id="12" name="Picture 2" descr="185D7">
            <a:extLst>
              <a:ext uri="{FF2B5EF4-FFF2-40B4-BE49-F238E27FC236}">
                <a16:creationId xmlns:a16="http://schemas.microsoft.com/office/drawing/2014/main" id="{D97C28B1-D062-4274-BC91-8CCDC60AF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85D7">
            <a:extLst>
              <a:ext uri="{FF2B5EF4-FFF2-40B4-BE49-F238E27FC236}">
                <a16:creationId xmlns:a16="http://schemas.microsoft.com/office/drawing/2014/main" id="{3CA505A5-050C-4855-B11A-04BB70020E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91" y="0"/>
            <a:ext cx="335309" cy="2118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6423AAB-025C-4C55-813F-A909246A7551}"/>
              </a:ext>
            </a:extLst>
          </p:cNvPr>
          <p:cNvSpPr txBox="1"/>
          <p:nvPr userDrawn="1"/>
        </p:nvSpPr>
        <p:spPr>
          <a:xfrm>
            <a:off x="1587869" y="265854"/>
            <a:ext cx="2031325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Introduction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Прямоугольник 55">
            <a:extLst>
              <a:ext uri="{FF2B5EF4-FFF2-40B4-BE49-F238E27FC236}">
                <a16:creationId xmlns:a16="http://schemas.microsoft.com/office/drawing/2014/main" id="{A79B5716-DD2A-4912-B57D-A2AB902DDD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/>
          </a:p>
        </p:txBody>
      </p:sp>
      <p:pic>
        <p:nvPicPr>
          <p:cNvPr id="17" name="Picture 2" descr="185D7">
            <a:extLst>
              <a:ext uri="{FF2B5EF4-FFF2-40B4-BE49-F238E27FC236}">
                <a16:creationId xmlns:a16="http://schemas.microsoft.com/office/drawing/2014/main" id="{EED66358-BAB3-4726-B67D-FEBE237888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91" y="0"/>
            <a:ext cx="335309" cy="2118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2812523-CC62-4412-86BA-00AF7751BD92}"/>
              </a:ext>
            </a:extLst>
          </p:cNvPr>
          <p:cNvSpPr txBox="1"/>
          <p:nvPr userDrawn="1"/>
        </p:nvSpPr>
        <p:spPr>
          <a:xfrm>
            <a:off x="1587869" y="265854"/>
            <a:ext cx="1415772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Datasets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Прямоугольник 55">
            <a:extLst>
              <a:ext uri="{FF2B5EF4-FFF2-40B4-BE49-F238E27FC236}">
                <a16:creationId xmlns:a16="http://schemas.microsoft.com/office/drawing/2014/main" id="{97A917B6-CC96-436B-B0F3-82BC6AC8A6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/>
          </a:p>
        </p:txBody>
      </p:sp>
      <p:pic>
        <p:nvPicPr>
          <p:cNvPr id="17" name="Picture 2" descr="185D7">
            <a:extLst>
              <a:ext uri="{FF2B5EF4-FFF2-40B4-BE49-F238E27FC236}">
                <a16:creationId xmlns:a16="http://schemas.microsoft.com/office/drawing/2014/main" id="{A43EA70B-6683-414D-9E14-8DB9BF07EF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15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91" y="0"/>
            <a:ext cx="335309" cy="2118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E9949D9-C3B2-4084-B7DA-EE1190B56340}"/>
              </a:ext>
            </a:extLst>
          </p:cNvPr>
          <p:cNvSpPr txBox="1"/>
          <p:nvPr userDrawn="1"/>
        </p:nvSpPr>
        <p:spPr>
          <a:xfrm>
            <a:off x="1587869" y="265854"/>
            <a:ext cx="1107996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Papers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Прямоугольник 55">
            <a:extLst>
              <a:ext uri="{FF2B5EF4-FFF2-40B4-BE49-F238E27FC236}">
                <a16:creationId xmlns:a16="http://schemas.microsoft.com/office/drawing/2014/main" id="{DE136531-F71F-4E48-985F-DA288A5686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/>
          </a:p>
        </p:txBody>
      </p:sp>
      <p:pic>
        <p:nvPicPr>
          <p:cNvPr id="16" name="Picture 2" descr="185D7">
            <a:extLst>
              <a:ext uri="{FF2B5EF4-FFF2-40B4-BE49-F238E27FC236}">
                <a16:creationId xmlns:a16="http://schemas.microsoft.com/office/drawing/2014/main" id="{165B20D9-EE19-492C-9DC1-4572D0041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91" y="0"/>
            <a:ext cx="335309" cy="2118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B70BBC5-65D8-4875-9FC0-C6729AF06BA3}"/>
              </a:ext>
            </a:extLst>
          </p:cNvPr>
          <p:cNvSpPr txBox="1"/>
          <p:nvPr userDrawn="1"/>
        </p:nvSpPr>
        <p:spPr>
          <a:xfrm>
            <a:off x="1587869" y="265854"/>
            <a:ext cx="2185214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Enlightenment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Прямоугольник 55">
            <a:extLst>
              <a:ext uri="{FF2B5EF4-FFF2-40B4-BE49-F238E27FC236}">
                <a16:creationId xmlns:a16="http://schemas.microsoft.com/office/drawing/2014/main" id="{57DCF02E-098D-42D2-B3EA-B11358AFA57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/>
          </a:p>
        </p:txBody>
      </p:sp>
      <p:pic>
        <p:nvPicPr>
          <p:cNvPr id="16" name="Picture 2" descr="185D7">
            <a:extLst>
              <a:ext uri="{FF2B5EF4-FFF2-40B4-BE49-F238E27FC236}">
                <a16:creationId xmlns:a16="http://schemas.microsoft.com/office/drawing/2014/main" id="{CFD09278-CAFB-4608-9C43-58E343C789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Прямоугольник 55">
            <a:extLst>
              <a:ext uri="{FF2B5EF4-FFF2-40B4-BE49-F238E27FC236}">
                <a16:creationId xmlns:a16="http://schemas.microsoft.com/office/drawing/2014/main" id="{EE7D50AF-694F-4867-B88E-2106DD3661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/>
          </a:p>
        </p:txBody>
      </p:sp>
      <p:pic>
        <p:nvPicPr>
          <p:cNvPr id="8" name="Picture 2" descr="185D7">
            <a:extLst>
              <a:ext uri="{FF2B5EF4-FFF2-40B4-BE49-F238E27FC236}">
                <a16:creationId xmlns:a16="http://schemas.microsoft.com/office/drawing/2014/main" id="{A50E6497-D5A1-412F-8190-51202D83E8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1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E82A-BAB8-4871-9018-93C6073C5056}" type="datetime1">
              <a:rPr lang="zh-CN" altLang="en-US" smtClean="0"/>
              <a:t>2021-03-29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185D7">
            <a:extLst>
              <a:ext uri="{FF2B5EF4-FFF2-40B4-BE49-F238E27FC236}">
                <a16:creationId xmlns:a16="http://schemas.microsoft.com/office/drawing/2014/main" id="{FCAD77DD-7775-4FEF-B6BD-0B6CA3B6ED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2DDBE1-ABE7-404F-A592-1A3E362FB0A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7D733B-DE3A-4ADF-A205-2728FF0E0911}"/>
              </a:ext>
            </a:extLst>
          </p:cNvPr>
          <p:cNvSpPr txBox="1"/>
          <p:nvPr/>
        </p:nvSpPr>
        <p:spPr>
          <a:xfrm>
            <a:off x="9662160" y="5913472"/>
            <a:ext cx="20313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2021-3-24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徐文杰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720D27-6B9F-4E55-BB85-62FDDE7F7A66}"/>
              </a:ext>
            </a:extLst>
          </p:cNvPr>
          <p:cNvSpPr txBox="1"/>
          <p:nvPr/>
        </p:nvSpPr>
        <p:spPr>
          <a:xfrm>
            <a:off x="1416050" y="2097088"/>
            <a:ext cx="8653343" cy="196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零样本学习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文本分类</a:t>
            </a:r>
            <a:endParaRPr lang="en-US" altLang="zh-CN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Zero shot—Text Classification</a:t>
            </a:r>
            <a:endParaRPr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/>
              <a:t>Datasets</a:t>
            </a:r>
            <a:endParaRPr lang="zh-CN" altLang="en-US" sz="40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6015B6-AE43-4178-BB47-4532A236E935}"/>
              </a:ext>
            </a:extLst>
          </p:cNvPr>
          <p:cNvSpPr txBox="1"/>
          <p:nvPr/>
        </p:nvSpPr>
        <p:spPr>
          <a:xfrm>
            <a:off x="3733800" y="390947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46135123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48A617-0D4A-436A-9553-1C61D227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10404094" cy="4807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Topic detection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Yahoo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包含十类主题：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/>
              <a:t>“Society &amp; Culture”,  “Science &amp; Mathematics”, “Health”,  “Education &amp; Reference”, “Computers &amp; Internet”,  “Sports”,  “Business &amp;Finance”,  “Entertainment &amp; Music”,  “Family &amp;Relationships”,  “Politics &amp; Government”</a:t>
            </a: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Train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1.4M</a:t>
            </a: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Test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60k</a:t>
            </a: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balance distribution</a:t>
            </a: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76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48A617-0D4A-436A-9553-1C61D227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104040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Emotion detection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Unify Emotion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包含九类情感：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/>
              <a:t>“sadness”,  “joy”, “anger”,  “disgust”,  “fear”,  “surprise”,  “shame”, “guilt”,  “love” + ”none”</a:t>
            </a: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unbalance distribution</a:t>
            </a:r>
          </a:p>
        </p:txBody>
      </p:sp>
    </p:spTree>
    <p:extLst>
      <p:ext uri="{BB962C8B-B14F-4D97-AF65-F5344CB8AC3E}">
        <p14:creationId xmlns:p14="http://schemas.microsoft.com/office/powerpoint/2010/main" val="91954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48A617-0D4A-436A-9553-1C61D227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104040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Situation detection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Situation Typing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包含十一类状态：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/>
              <a:t>“food supply”,  “infrastructure”,  “medical assistance”, “search/rescue”,  “shelter”,  “utilities, energy, or sanitation”,  “water supply”,  “evacuation”, “regime change”,  “</a:t>
            </a:r>
            <a:r>
              <a:rPr lang="en-US" altLang="zh-CN" sz="2000" dirty="0" err="1"/>
              <a:t>terrisms</a:t>
            </a:r>
            <a:r>
              <a:rPr lang="en-US" altLang="zh-CN" sz="2000" dirty="0"/>
              <a:t>”,  “crime violence” + “none”</a:t>
            </a: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multi-label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0844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48A617-0D4A-436A-9553-1C61D227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10404094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20newsgroups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经典文本分类数据集，包含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种话题，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18000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篇新闻文章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Train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60%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Test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87155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48A617-0D4A-436A-9553-1C61D227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10404094" cy="360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UCI News Aggregator Dataset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包含四类主题：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“business”, “technology”, “entertainment”, “medicine”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短文本（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420,000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条句子）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73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/>
              <a:t>Papers</a:t>
            </a:r>
            <a:endParaRPr lang="zh-CN" altLang="en-US" sz="40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6015B6-AE43-4178-BB47-4532A236E935}"/>
              </a:ext>
            </a:extLst>
          </p:cNvPr>
          <p:cNvSpPr txBox="1"/>
          <p:nvPr/>
        </p:nvSpPr>
        <p:spPr>
          <a:xfrm>
            <a:off x="3733800" y="390947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论文</a:t>
            </a:r>
          </a:p>
        </p:txBody>
      </p:sp>
    </p:spTree>
    <p:extLst>
      <p:ext uri="{BB962C8B-B14F-4D97-AF65-F5344CB8AC3E}">
        <p14:creationId xmlns:p14="http://schemas.microsoft.com/office/powerpoint/2010/main" val="419325196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48A617-0D4A-436A-9553-1C61D227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2630920"/>
            <a:ext cx="1107996" cy="86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9C9FCF-0F2A-46EA-8CCB-0C5F63BA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304925"/>
            <a:ext cx="5685013" cy="13259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4D0E76-3248-48F0-A763-4F96AF3C4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2648570"/>
            <a:ext cx="9587230" cy="8068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D19367-0F64-40A8-A5B0-CE4CA5C18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50" y="3429000"/>
            <a:ext cx="874766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E94709-3CD5-4D2C-9320-A80C9A08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2E5D0C-1DD1-442F-B859-410F485D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304925"/>
            <a:ext cx="5113463" cy="1265030"/>
          </a:xfrm>
          <a:prstGeom prst="rect">
            <a:avLst/>
          </a:prstGeom>
        </p:spPr>
      </p:pic>
      <p:pic>
        <p:nvPicPr>
          <p:cNvPr id="2050" name="Picture 2" descr="High level idea of Train Once, Test Anywhere">
            <a:extLst>
              <a:ext uri="{FF2B5EF4-FFF2-40B4-BE49-F238E27FC236}">
                <a16:creationId xmlns:a16="http://schemas.microsoft.com/office/drawing/2014/main" id="{88301F7E-4050-4680-B13B-345F3C8DB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2569955"/>
            <a:ext cx="64389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99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E94709-3CD5-4D2C-9320-A80C9A08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3074" name="Picture 2" descr="Architecture 1 of Zero-shot Text Classification">
            <a:extLst>
              <a:ext uri="{FF2B5EF4-FFF2-40B4-BE49-F238E27FC236}">
                <a16:creationId xmlns:a16="http://schemas.microsoft.com/office/drawing/2014/main" id="{92B079D2-8E06-49D9-8259-0BA93FA0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2097088"/>
            <a:ext cx="57816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520F05-F0A4-4B22-83AD-E6648EBF3D9E}"/>
              </a:ext>
            </a:extLst>
          </p:cNvPr>
          <p:cNvSpPr txBox="1"/>
          <p:nvPr/>
        </p:nvSpPr>
        <p:spPr>
          <a:xfrm>
            <a:off x="1416050" y="1304925"/>
            <a:ext cx="1040409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平均词嵌入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65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431898-8202-4126-878C-45E6F8DD3524}"/>
              </a:ext>
            </a:extLst>
          </p:cNvPr>
          <p:cNvSpPr/>
          <p:nvPr/>
        </p:nvSpPr>
        <p:spPr>
          <a:xfrm>
            <a:off x="19050" y="6213309"/>
            <a:ext cx="2927649" cy="630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阿里巴巴普惠体 B" panose="00020600040101010101" pitchFamily="18" charset="-122"/>
              <a:sym typeface="Calibri" panose="020F050202020403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5C2DA40-E376-4BC8-8B7A-B422E3D24056}"/>
              </a:ext>
            </a:extLst>
          </p:cNvPr>
          <p:cNvGrpSpPr/>
          <p:nvPr/>
        </p:nvGrpSpPr>
        <p:grpSpPr>
          <a:xfrm>
            <a:off x="3808633" y="3229066"/>
            <a:ext cx="4430100" cy="624349"/>
            <a:chOff x="869933" y="2161422"/>
            <a:chExt cx="3322575" cy="468262"/>
          </a:xfrm>
        </p:grpSpPr>
        <p:sp>
          <p:nvSpPr>
            <p:cNvPr id="11" name="Diamond 288">
              <a:extLst>
                <a:ext uri="{FF2B5EF4-FFF2-40B4-BE49-F238E27FC236}">
                  <a16:creationId xmlns:a16="http://schemas.microsoft.com/office/drawing/2014/main" id="{465BE87D-FF5C-4C1B-A766-C3D8FEA07FCD}"/>
                </a:ext>
              </a:extLst>
            </p:cNvPr>
            <p:cNvSpPr/>
            <p:nvPr/>
          </p:nvSpPr>
          <p:spPr>
            <a:xfrm>
              <a:off x="869933" y="2161422"/>
              <a:ext cx="468262" cy="46826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rPr>
                <a:t>03</a:t>
              </a:r>
            </a:p>
          </p:txBody>
        </p:sp>
        <p:grpSp>
          <p:nvGrpSpPr>
            <p:cNvPr id="12" name="Group 289">
              <a:extLst>
                <a:ext uri="{FF2B5EF4-FFF2-40B4-BE49-F238E27FC236}">
                  <a16:creationId xmlns:a16="http://schemas.microsoft.com/office/drawing/2014/main" id="{BD09DAB5-444D-4FBD-B2B5-6B9B45101935}"/>
                </a:ext>
              </a:extLst>
            </p:cNvPr>
            <p:cNvGrpSpPr/>
            <p:nvPr/>
          </p:nvGrpSpPr>
          <p:grpSpPr>
            <a:xfrm>
              <a:off x="1220577" y="2184341"/>
              <a:ext cx="2971931" cy="422424"/>
              <a:chOff x="6444107" y="1469392"/>
              <a:chExt cx="4232109" cy="563232"/>
            </a:xfrm>
          </p:grpSpPr>
          <p:sp>
            <p:nvSpPr>
              <p:cNvPr id="13" name="TextBox 298">
                <a:extLst>
                  <a:ext uri="{FF2B5EF4-FFF2-40B4-BE49-F238E27FC236}">
                    <a16:creationId xmlns:a16="http://schemas.microsoft.com/office/drawing/2014/main" id="{E8E147DA-967A-4750-A89A-8F434024B056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8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133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Papers</a:t>
                </a:r>
                <a:endParaRPr kumimoji="0" lang="zh-CN" alt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14" name="TextBox 299">
                <a:extLst>
                  <a:ext uri="{FF2B5EF4-FFF2-40B4-BE49-F238E27FC236}">
                    <a16:creationId xmlns:a16="http://schemas.microsoft.com/office/drawing/2014/main" id="{6BEB95E1-9F52-42B4-B123-39F75B25DF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4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论文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8273AC1-F537-4F21-901C-6796CE0E7A28}"/>
              </a:ext>
            </a:extLst>
          </p:cNvPr>
          <p:cNvGrpSpPr/>
          <p:nvPr/>
        </p:nvGrpSpPr>
        <p:grpSpPr>
          <a:xfrm>
            <a:off x="3808633" y="2350490"/>
            <a:ext cx="4430100" cy="624349"/>
            <a:chOff x="869933" y="1502490"/>
            <a:chExt cx="3322575" cy="468262"/>
          </a:xfrm>
        </p:grpSpPr>
        <p:sp>
          <p:nvSpPr>
            <p:cNvPr id="16" name="Diamond 290">
              <a:extLst>
                <a:ext uri="{FF2B5EF4-FFF2-40B4-BE49-F238E27FC236}">
                  <a16:creationId xmlns:a16="http://schemas.microsoft.com/office/drawing/2014/main" id="{2193CE54-AF89-440A-AF84-A3B8566682D1}"/>
                </a:ext>
              </a:extLst>
            </p:cNvPr>
            <p:cNvSpPr/>
            <p:nvPr/>
          </p:nvSpPr>
          <p:spPr>
            <a:xfrm>
              <a:off x="869933" y="1502490"/>
              <a:ext cx="468262" cy="46826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rPr>
                <a:t>02</a:t>
              </a:r>
            </a:p>
          </p:txBody>
        </p:sp>
        <p:grpSp>
          <p:nvGrpSpPr>
            <p:cNvPr id="17" name="Group 291">
              <a:extLst>
                <a:ext uri="{FF2B5EF4-FFF2-40B4-BE49-F238E27FC236}">
                  <a16:creationId xmlns:a16="http://schemas.microsoft.com/office/drawing/2014/main" id="{D804A744-E986-473F-9B99-DC79C8921A2F}"/>
                </a:ext>
              </a:extLst>
            </p:cNvPr>
            <p:cNvGrpSpPr/>
            <p:nvPr/>
          </p:nvGrpSpPr>
          <p:grpSpPr>
            <a:xfrm>
              <a:off x="1220577" y="1525409"/>
              <a:ext cx="2971931" cy="422424"/>
              <a:chOff x="6444107" y="1469392"/>
              <a:chExt cx="4232109" cy="563232"/>
            </a:xfrm>
          </p:grpSpPr>
          <p:sp>
            <p:nvSpPr>
              <p:cNvPr id="18" name="TextBox 296">
                <a:extLst>
                  <a:ext uri="{FF2B5EF4-FFF2-40B4-BE49-F238E27FC236}">
                    <a16:creationId xmlns:a16="http://schemas.microsoft.com/office/drawing/2014/main" id="{7713057B-C618-4BAF-ACDE-EEEE20CCD88A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8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133" b="1" noProof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Datasets</a:t>
                </a:r>
                <a:endParaRPr kumimoji="0" lang="zh-CN" alt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19" name="TextBox 297">
                <a:extLst>
                  <a:ext uri="{FF2B5EF4-FFF2-40B4-BE49-F238E27FC236}">
                    <a16:creationId xmlns:a16="http://schemas.microsoft.com/office/drawing/2014/main" id="{42BEFD30-59F9-4590-9081-78ADBA99E8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400" noProof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数据集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904A736-ABA6-4033-8B33-AC09DD45DD87}"/>
              </a:ext>
            </a:extLst>
          </p:cNvPr>
          <p:cNvGrpSpPr/>
          <p:nvPr/>
        </p:nvGrpSpPr>
        <p:grpSpPr>
          <a:xfrm>
            <a:off x="3808636" y="1471914"/>
            <a:ext cx="4430097" cy="624349"/>
            <a:chOff x="869935" y="843558"/>
            <a:chExt cx="3322573" cy="468262"/>
          </a:xfrm>
        </p:grpSpPr>
        <p:sp>
          <p:nvSpPr>
            <p:cNvPr id="21" name="Diamond 292">
              <a:extLst>
                <a:ext uri="{FF2B5EF4-FFF2-40B4-BE49-F238E27FC236}">
                  <a16:creationId xmlns:a16="http://schemas.microsoft.com/office/drawing/2014/main" id="{52206815-2C21-431E-9CB5-867D8F8D392F}"/>
                </a:ext>
              </a:extLst>
            </p:cNvPr>
            <p:cNvSpPr/>
            <p:nvPr/>
          </p:nvSpPr>
          <p:spPr>
            <a:xfrm>
              <a:off x="869935" y="843558"/>
              <a:ext cx="468262" cy="46826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rPr>
                <a:t>01</a:t>
              </a:r>
            </a:p>
          </p:txBody>
        </p:sp>
        <p:grpSp>
          <p:nvGrpSpPr>
            <p:cNvPr id="22" name="Group 293">
              <a:extLst>
                <a:ext uri="{FF2B5EF4-FFF2-40B4-BE49-F238E27FC236}">
                  <a16:creationId xmlns:a16="http://schemas.microsoft.com/office/drawing/2014/main" id="{CB3B0C8A-0191-4B85-B100-662866DD438C}"/>
                </a:ext>
              </a:extLst>
            </p:cNvPr>
            <p:cNvGrpSpPr/>
            <p:nvPr/>
          </p:nvGrpSpPr>
          <p:grpSpPr>
            <a:xfrm>
              <a:off x="1220577" y="866477"/>
              <a:ext cx="2971931" cy="422424"/>
              <a:chOff x="6444107" y="1469392"/>
              <a:chExt cx="4232109" cy="563232"/>
            </a:xfrm>
          </p:grpSpPr>
          <p:sp>
            <p:nvSpPr>
              <p:cNvPr id="23" name="TextBox 294">
                <a:extLst>
                  <a:ext uri="{FF2B5EF4-FFF2-40B4-BE49-F238E27FC236}">
                    <a16:creationId xmlns:a16="http://schemas.microsoft.com/office/drawing/2014/main" id="{44BF9979-6B31-4E95-AFBF-638B3B11BD1F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85000" lnSpcReduction="20000"/>
              </a:bodyPr>
              <a:lstStyle/>
              <a:p>
                <a:pPr lvl="0">
                  <a:defRPr/>
                </a:pPr>
                <a:r>
                  <a:rPr kumimoji="0" lang="en-US" altLang="zh-CN" sz="21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Introduction</a:t>
                </a:r>
                <a:endParaRPr kumimoji="0" lang="zh-CN" alt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4" name="TextBox 295">
                <a:extLst>
                  <a:ext uri="{FF2B5EF4-FFF2-40B4-BE49-F238E27FC236}">
                    <a16:creationId xmlns:a16="http://schemas.microsoft.com/office/drawing/2014/main" id="{ABBFF63E-BED6-4AAC-BD21-2BB39F0E89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介绍</a:t>
                </a: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AE07CDB-70D6-44BD-85BD-043EDD3296AF}"/>
              </a:ext>
            </a:extLst>
          </p:cNvPr>
          <p:cNvGrpSpPr/>
          <p:nvPr/>
        </p:nvGrpSpPr>
        <p:grpSpPr>
          <a:xfrm>
            <a:off x="19050" y="0"/>
            <a:ext cx="2208245" cy="3203248"/>
            <a:chOff x="637565" y="1370532"/>
            <a:chExt cx="1656184" cy="2402436"/>
          </a:xfrm>
          <a:solidFill>
            <a:schemeClr val="accent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6C86404-FF06-4439-A730-E56F924DEFCA}"/>
                </a:ext>
              </a:extLst>
            </p:cNvPr>
            <p:cNvSpPr/>
            <p:nvPr/>
          </p:nvSpPr>
          <p:spPr>
            <a:xfrm>
              <a:off x="637565" y="1370532"/>
              <a:ext cx="1656184" cy="240243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阿里巴巴普惠体 B" panose="00020600040101010101" pitchFamily="18" charset="-122"/>
                <a:sym typeface="Calibri" panose="020F0502020204030204" pitchFamily="34" charset="0"/>
              </a:endParaRPr>
            </a:p>
          </p:txBody>
        </p:sp>
        <p:grpSp>
          <p:nvGrpSpPr>
            <p:cNvPr id="27" name="Group 21">
              <a:extLst>
                <a:ext uri="{FF2B5EF4-FFF2-40B4-BE49-F238E27FC236}">
                  <a16:creationId xmlns:a16="http://schemas.microsoft.com/office/drawing/2014/main" id="{DDE71D77-7780-4923-B26F-706AD767F54D}"/>
                </a:ext>
              </a:extLst>
            </p:cNvPr>
            <p:cNvGrpSpPr/>
            <p:nvPr/>
          </p:nvGrpSpPr>
          <p:grpSpPr>
            <a:xfrm>
              <a:off x="971600" y="2229722"/>
              <a:ext cx="1057275" cy="754085"/>
              <a:chOff x="5069886" y="293530"/>
              <a:chExt cx="2052228" cy="1463723"/>
            </a:xfrm>
            <a:grpFill/>
          </p:grpSpPr>
          <p:sp>
            <p:nvSpPr>
              <p:cNvPr id="28" name="TextBox 22">
                <a:extLst>
                  <a:ext uri="{FF2B5EF4-FFF2-40B4-BE49-F238E27FC236}">
                    <a16:creationId xmlns:a16="http://schemas.microsoft.com/office/drawing/2014/main" id="{53AB440C-6985-4A1E-AEE0-1194BC465354}"/>
                  </a:ext>
                </a:extLst>
              </p:cNvPr>
              <p:cNvSpPr txBox="1"/>
              <p:nvPr/>
            </p:nvSpPr>
            <p:spPr>
              <a:xfrm>
                <a:off x="5069886" y="293530"/>
                <a:ext cx="2052228" cy="1120147"/>
              </a:xfrm>
              <a:prstGeom prst="rect">
                <a:avLst/>
              </a:prstGeom>
              <a:grpFill/>
            </p:spPr>
            <p:txBody>
              <a:bodyPr wrap="square">
                <a:normAutofit fontScale="7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867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目录</a:t>
                </a:r>
              </a:p>
            </p:txBody>
          </p:sp>
          <p:sp>
            <p:nvSpPr>
              <p:cNvPr id="29" name="TextBox 23">
                <a:extLst>
                  <a:ext uri="{FF2B5EF4-FFF2-40B4-BE49-F238E27FC236}">
                    <a16:creationId xmlns:a16="http://schemas.microsoft.com/office/drawing/2014/main" id="{385E16B0-F34D-42B2-9E4F-C5B46E0DE258}"/>
                  </a:ext>
                </a:extLst>
              </p:cNvPr>
              <p:cNvSpPr txBox="1"/>
              <p:nvPr/>
            </p:nvSpPr>
            <p:spPr>
              <a:xfrm>
                <a:off x="5069886" y="1309193"/>
                <a:ext cx="2052228" cy="448060"/>
              </a:xfrm>
              <a:prstGeom prst="rect">
                <a:avLst/>
              </a:prstGeom>
              <a:grpFill/>
            </p:spPr>
            <p:txBody>
              <a:bodyPr wrap="square">
                <a:normAutofit fontScale="8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67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CONTENT</a:t>
                </a: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8FB7321-2851-428E-A41E-193286565D2B}"/>
              </a:ext>
            </a:extLst>
          </p:cNvPr>
          <p:cNvGrpSpPr/>
          <p:nvPr/>
        </p:nvGrpSpPr>
        <p:grpSpPr>
          <a:xfrm>
            <a:off x="3808633" y="4082238"/>
            <a:ext cx="4430100" cy="624349"/>
            <a:chOff x="869933" y="2161422"/>
            <a:chExt cx="3322575" cy="468262"/>
          </a:xfrm>
        </p:grpSpPr>
        <p:sp>
          <p:nvSpPr>
            <p:cNvPr id="31" name="Diamond 288">
              <a:extLst>
                <a:ext uri="{FF2B5EF4-FFF2-40B4-BE49-F238E27FC236}">
                  <a16:creationId xmlns:a16="http://schemas.microsoft.com/office/drawing/2014/main" id="{D4E358A7-72F8-46A5-92BD-7E63B7E1C4BA}"/>
                </a:ext>
              </a:extLst>
            </p:cNvPr>
            <p:cNvSpPr/>
            <p:nvPr/>
          </p:nvSpPr>
          <p:spPr>
            <a:xfrm>
              <a:off x="869933" y="2161422"/>
              <a:ext cx="468262" cy="46826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rPr>
                <a:t>04</a:t>
              </a:r>
            </a:p>
          </p:txBody>
        </p:sp>
        <p:grpSp>
          <p:nvGrpSpPr>
            <p:cNvPr id="32" name="Group 289">
              <a:extLst>
                <a:ext uri="{FF2B5EF4-FFF2-40B4-BE49-F238E27FC236}">
                  <a16:creationId xmlns:a16="http://schemas.microsoft.com/office/drawing/2014/main" id="{317F9089-3D7B-43B6-99EF-6D6D0456D111}"/>
                </a:ext>
              </a:extLst>
            </p:cNvPr>
            <p:cNvGrpSpPr/>
            <p:nvPr/>
          </p:nvGrpSpPr>
          <p:grpSpPr>
            <a:xfrm>
              <a:off x="1220577" y="2184341"/>
              <a:ext cx="2971931" cy="422424"/>
              <a:chOff x="6444107" y="1469392"/>
              <a:chExt cx="4232109" cy="563232"/>
            </a:xfrm>
          </p:grpSpPr>
          <p:sp>
            <p:nvSpPr>
              <p:cNvPr id="33" name="TextBox 298">
                <a:extLst>
                  <a:ext uri="{FF2B5EF4-FFF2-40B4-BE49-F238E27FC236}">
                    <a16:creationId xmlns:a16="http://schemas.microsoft.com/office/drawing/2014/main" id="{3F9E314E-AE7F-404B-B4BC-F1E2A074215B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8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1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Enlightenment</a:t>
                </a:r>
                <a:endParaRPr kumimoji="0" lang="zh-CN" alt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34" name="TextBox 299">
                <a:extLst>
                  <a:ext uri="{FF2B5EF4-FFF2-40B4-BE49-F238E27FC236}">
                    <a16:creationId xmlns:a16="http://schemas.microsoft.com/office/drawing/2014/main" id="{B345DA75-3886-4996-B53B-25398D417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启示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53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E94709-3CD5-4D2C-9320-A80C9A08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5122" name="Picture 2" descr="Architecture 2 of Zero-shot Text Classification">
            <a:extLst>
              <a:ext uri="{FF2B5EF4-FFF2-40B4-BE49-F238E27FC236}">
                <a16:creationId xmlns:a16="http://schemas.microsoft.com/office/drawing/2014/main" id="{A542D6F5-8981-4D84-8F01-9C7FE5772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2097088"/>
            <a:ext cx="62579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6B1F3F4-F7F9-48B9-A4D5-8A4478E030DC}"/>
              </a:ext>
            </a:extLst>
          </p:cNvPr>
          <p:cNvSpPr txBox="1"/>
          <p:nvPr/>
        </p:nvSpPr>
        <p:spPr>
          <a:xfrm>
            <a:off x="1416050" y="1304925"/>
            <a:ext cx="1040409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寻找关系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13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E94709-3CD5-4D2C-9320-A80C9A08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4098" name="Picture 2" descr="Architecture 3 of Zero-shot Text Classification">
            <a:extLst>
              <a:ext uri="{FF2B5EF4-FFF2-40B4-BE49-F238E27FC236}">
                <a16:creationId xmlns:a16="http://schemas.microsoft.com/office/drawing/2014/main" id="{53B0D70C-FFFF-485E-83F3-969089070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2097088"/>
            <a:ext cx="55149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55DB11-5B18-44EA-B555-0765697E80E6}"/>
              </a:ext>
            </a:extLst>
          </p:cNvPr>
          <p:cNvSpPr txBox="1"/>
          <p:nvPr/>
        </p:nvSpPr>
        <p:spPr>
          <a:xfrm>
            <a:off x="1416050" y="1304925"/>
            <a:ext cx="1040409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先连结再计算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844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03311C-0CD7-4744-8812-61E5F134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2575E1-F359-4FC1-A859-50736CBB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304925"/>
            <a:ext cx="6020322" cy="16232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AF0F41-490A-4616-853E-62F4CC393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928126"/>
            <a:ext cx="8447278" cy="375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2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03311C-0CD7-4744-8812-61E5F134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FB79E5-58E5-45B5-B7D3-E0E3F8C9B990}"/>
              </a:ext>
            </a:extLst>
          </p:cNvPr>
          <p:cNvSpPr txBox="1"/>
          <p:nvPr/>
        </p:nvSpPr>
        <p:spPr>
          <a:xfrm>
            <a:off x="1416050" y="1304925"/>
            <a:ext cx="10404094" cy="471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粗粒度分类：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数据增强：使用类比的方法，例如</a:t>
            </a:r>
            <a:r>
              <a:rPr lang="zh-CN" altLang="en-US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company:firm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::village:?</a:t>
            </a:r>
            <a:r>
              <a:rPr lang="zh-CN" altLang="en-US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000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=hamlet</a:t>
            </a:r>
          </a:p>
          <a:p>
            <a:pPr>
              <a:lnSpc>
                <a:spcPct val="150000"/>
              </a:lnSpc>
            </a:pPr>
            <a:endParaRPr lang="en-US" altLang="zh-CN" sz="2000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2A0795-530D-4E86-93A9-B441A98E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2097088"/>
            <a:ext cx="8061624" cy="15422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60C63C-AFCC-4F8E-ADAF-9D3BFF4BD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4497300"/>
            <a:ext cx="3459690" cy="79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9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03311C-0CD7-4744-8812-61E5F134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FB79E5-58E5-45B5-B7D3-E0E3F8C9B990}"/>
              </a:ext>
            </a:extLst>
          </p:cNvPr>
          <p:cNvSpPr txBox="1"/>
          <p:nvPr/>
        </p:nvSpPr>
        <p:spPr>
          <a:xfrm>
            <a:off x="1416050" y="1304925"/>
            <a:ext cx="10404094" cy="453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细粒度分类：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对于可见标签的样本使用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分类器，输入为词嵌入，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softmax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作为输出（分类问题）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对于不可见标签的样本使用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分类器，输入为词嵌入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类，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sigmoid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作为输出（二分类问题）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特征加强：使用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ConceptNet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，根据特定关系</a:t>
            </a:r>
            <a:r>
              <a:rPr lang="zh-CN" altLang="en-US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RelatedTo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IsA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PartOf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000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andAtLocation</a:t>
            </a:r>
            <a:r>
              <a:rPr lang="zh-CN" altLang="en-US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跳之内是否有联系</a:t>
            </a:r>
            <a:endParaRPr lang="en-US" altLang="zh-CN" sz="2000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2EF76C-FB85-4FB1-B9FF-5D9DB6D7B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4295338"/>
            <a:ext cx="3695573" cy="25154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B57D489-C58A-47BE-B947-67623AE0CBD3}"/>
              </a:ext>
            </a:extLst>
          </p:cNvPr>
          <p:cNvSpPr/>
          <p:nvPr/>
        </p:nvSpPr>
        <p:spPr>
          <a:xfrm>
            <a:off x="5111623" y="5244147"/>
            <a:ext cx="42338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）集合中是否有最短路径到</a:t>
            </a:r>
            <a:r>
              <a:rPr lang="en-US" altLang="zh-CN" dirty="0" err="1"/>
              <a:t>wj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）到</a:t>
            </a:r>
            <a:r>
              <a:rPr lang="en-US" altLang="zh-CN" dirty="0" err="1"/>
              <a:t>wj</a:t>
            </a:r>
            <a:r>
              <a:rPr lang="zh-CN" altLang="en-US" dirty="0"/>
              <a:t>最短路径为</a:t>
            </a:r>
            <a:r>
              <a:rPr lang="en-US" altLang="zh-CN" dirty="0"/>
              <a:t>k+1</a:t>
            </a:r>
            <a:r>
              <a:rPr lang="zh-CN" altLang="en-US" dirty="0"/>
              <a:t>的节点个数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</a:t>
            </a:r>
            <a:r>
              <a:rPr lang="zh-CN" altLang="en-US" dirty="0"/>
              <a:t>中节点占集合总节点数的占比</a:t>
            </a:r>
          </a:p>
        </p:txBody>
      </p:sp>
    </p:spTree>
    <p:extLst>
      <p:ext uri="{BB962C8B-B14F-4D97-AF65-F5344CB8AC3E}">
        <p14:creationId xmlns:p14="http://schemas.microsoft.com/office/powerpoint/2010/main" val="2852901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03311C-0CD7-4744-8812-61E5F134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25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965D7E-284A-46AE-9DFC-6CDAA2388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304925"/>
            <a:ext cx="5326842" cy="17222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0F4450D-7B3A-4752-B835-FC368451DF1D}"/>
              </a:ext>
            </a:extLst>
          </p:cNvPr>
          <p:cNvSpPr txBox="1"/>
          <p:nvPr/>
        </p:nvSpPr>
        <p:spPr>
          <a:xfrm>
            <a:off x="1416050" y="3027194"/>
            <a:ext cx="10404094" cy="574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分类问题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蕴含模型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264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03311C-0CD7-4744-8812-61E5F134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FF74B4-0072-4C4B-870E-059F87763B18}"/>
              </a:ext>
            </a:extLst>
          </p:cNvPr>
          <p:cNvSpPr txBox="1"/>
          <p:nvPr/>
        </p:nvSpPr>
        <p:spPr>
          <a:xfrm>
            <a:off x="1416050" y="1304925"/>
            <a:ext cx="10404094" cy="4807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蕴含模型：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零样本文本分类本质上就是个文本蕴含问题。正如人类做文本分类时的思路“这篇文章有关体育吗？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这篇文章是否表现出来特定的情感倾向？”传统文本分类没有采用蕴含方法的原因是它总是有预定义的、固定大小的类，这些类有带注释的数据。既不能估计要处理多少类和哪些类，也不能使用带注释的数据来训练特定类的参数。文本蕴含不知道假设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hypothesis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）空间的边界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为了追求分类器的理想泛化能力，需要确保分类器理解了对于特定方面的编码和标签的意义。传统的监督分类器在这方面失败了，因为标签名称被转换成索引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这意味着分类器不能真正理解标签，更不用说问题了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238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03311C-0CD7-4744-8812-61E5F134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C9003D-75CF-4F2C-9325-125268365D22}"/>
              </a:ext>
            </a:extLst>
          </p:cNvPr>
          <p:cNvSpPr txBox="1"/>
          <p:nvPr/>
        </p:nvSpPr>
        <p:spPr>
          <a:xfrm>
            <a:off x="1416050" y="1304925"/>
            <a:ext cx="264687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假设空间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利用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Bert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进行训练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947A28-0ED1-4793-8965-1AC847BD3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097088"/>
            <a:ext cx="84296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03311C-0CD7-4744-8812-61E5F134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28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274F66-13C6-474A-B94F-108C7522C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304925"/>
            <a:ext cx="5753599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03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ECF5AE-E43F-4EC1-A6CF-2E33215A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CEAAE3-E526-4D50-83A1-2B5C34E6C9B1}"/>
              </a:ext>
            </a:extLst>
          </p:cNvPr>
          <p:cNvSpPr txBox="1"/>
          <p:nvPr/>
        </p:nvSpPr>
        <p:spPr>
          <a:xfrm>
            <a:off x="1416050" y="1304925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问题定义：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C9A9A6-CA1D-4D2E-B8E4-C2C8D286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49" y="2023830"/>
            <a:ext cx="10775951" cy="10775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6D01BF-226D-4E02-A642-47A21D2B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48" y="3101340"/>
            <a:ext cx="3875110" cy="2614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CCBCF7-6C03-48C9-A92A-25640050F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158" y="3101340"/>
            <a:ext cx="2812024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3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/>
              <a:t>Introduction</a:t>
            </a:r>
            <a:endParaRPr lang="zh-CN" altLang="en-US" sz="40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6015B6-AE43-4178-BB47-4532A236E935}"/>
              </a:ext>
            </a:extLst>
          </p:cNvPr>
          <p:cNvSpPr txBox="1"/>
          <p:nvPr/>
        </p:nvSpPr>
        <p:spPr>
          <a:xfrm>
            <a:off x="3733800" y="390947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598967097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ECF5AE-E43F-4EC1-A6CF-2E33215A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CEAAE3-E526-4D50-83A1-2B5C34E6C9B1}"/>
              </a:ext>
            </a:extLst>
          </p:cNvPr>
          <p:cNvSpPr txBox="1"/>
          <p:nvPr/>
        </p:nvSpPr>
        <p:spPr>
          <a:xfrm>
            <a:off x="1416050" y="1304925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基础匹配模型：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5AE407-4C47-48C2-B1AE-F103DABF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839428"/>
            <a:ext cx="8207079" cy="11598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BF1178-445E-4EFC-A332-F9AB1082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2999231"/>
            <a:ext cx="4983912" cy="21718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28F63A-379A-444F-A80E-17E0FDE60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963" y="2999231"/>
            <a:ext cx="3926662" cy="21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24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ECF5AE-E43F-4EC1-A6CF-2E33215A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CEAAE3-E526-4D50-83A1-2B5C34E6C9B1}"/>
              </a:ext>
            </a:extLst>
          </p:cNvPr>
          <p:cNvSpPr txBox="1"/>
          <p:nvPr/>
        </p:nvSpPr>
        <p:spPr>
          <a:xfrm>
            <a:off x="1416050" y="130492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强化自学习：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E6D57-35E9-4895-8029-94518306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899607"/>
            <a:ext cx="8258679" cy="36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11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ECF5AE-E43F-4EC1-A6CF-2E33215A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CEAAE3-E526-4D50-83A1-2B5C34E6C9B1}"/>
              </a:ext>
            </a:extLst>
          </p:cNvPr>
          <p:cNvSpPr txBox="1"/>
          <p:nvPr/>
        </p:nvSpPr>
        <p:spPr>
          <a:xfrm>
            <a:off x="1416050" y="1304925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决策网络：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1E32C8-B323-45B3-990A-D03DCB8F1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975068"/>
            <a:ext cx="9685523" cy="1274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E2EAE5-D5F0-4CE8-83F6-142ABA08C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3249168"/>
            <a:ext cx="5822185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11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ECF5AE-E43F-4EC1-A6CF-2E33215A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CEAAE3-E526-4D50-83A1-2B5C34E6C9B1}"/>
              </a:ext>
            </a:extLst>
          </p:cNvPr>
          <p:cNvSpPr txBox="1"/>
          <p:nvPr/>
        </p:nvSpPr>
        <p:spPr>
          <a:xfrm>
            <a:off x="1416050" y="130492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E3B464-FA91-4C0E-8B87-48F74D3E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12" y="1304925"/>
            <a:ext cx="2524908" cy="55530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27CE2D-C4B8-4B82-9208-1E64D611A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420" y="1304925"/>
            <a:ext cx="7265263" cy="389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40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/>
              <a:t>Enlightenment</a:t>
            </a:r>
            <a:endParaRPr lang="zh-CN" altLang="en-US" sz="40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6015B6-AE43-4178-BB47-4532A236E935}"/>
              </a:ext>
            </a:extLst>
          </p:cNvPr>
          <p:cNvSpPr txBox="1"/>
          <p:nvPr/>
        </p:nvSpPr>
        <p:spPr>
          <a:xfrm>
            <a:off x="3733800" y="390947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启示</a:t>
            </a:r>
          </a:p>
        </p:txBody>
      </p:sp>
    </p:spTree>
    <p:extLst>
      <p:ext uri="{BB962C8B-B14F-4D97-AF65-F5344CB8AC3E}">
        <p14:creationId xmlns:p14="http://schemas.microsoft.com/office/powerpoint/2010/main" val="1458370851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2B9517-FEAE-4712-B99C-DD3AE25B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E94F05-ADAB-42E3-B76A-2C3B686874B3}"/>
              </a:ext>
            </a:extLst>
          </p:cNvPr>
          <p:cNvSpPr txBox="1"/>
          <p:nvPr/>
        </p:nvSpPr>
        <p:spPr>
          <a:xfrm>
            <a:off x="1416050" y="1304925"/>
            <a:ext cx="10404094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想法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标签的语义解释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脱离可见标签的学习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充分利用语义知识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409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2B9517-FEAE-4712-B99C-DD3AE25B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E94F05-ADAB-42E3-B76A-2C3B686874B3}"/>
              </a:ext>
            </a:extLst>
          </p:cNvPr>
          <p:cNvSpPr txBox="1"/>
          <p:nvPr/>
        </p:nvSpPr>
        <p:spPr>
          <a:xfrm>
            <a:off x="1416050" y="1304925"/>
            <a:ext cx="10143346" cy="222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语义桩模型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75689CD-AD03-4314-AB46-F3FA0547F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314381"/>
              </p:ext>
            </p:extLst>
          </p:nvPr>
        </p:nvGraphicFramePr>
        <p:xfrm>
          <a:off x="1425575" y="1897063"/>
          <a:ext cx="7138988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Visio" r:id="rId3" imgW="7155108" imgH="4503667" progId="Visio.Drawing.15">
                  <p:embed/>
                </p:oleObj>
              </mc:Choice>
              <mc:Fallback>
                <p:oleObj name="Visio" r:id="rId3" imgW="7155108" imgH="450366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5575" y="1897063"/>
                        <a:ext cx="7138988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8734DC1-C041-4B57-B912-9F3F981CD40E}"/>
              </a:ext>
            </a:extLst>
          </p:cNvPr>
          <p:cNvSpPr txBox="1"/>
          <p:nvPr/>
        </p:nvSpPr>
        <p:spPr>
          <a:xfrm>
            <a:off x="8492587" y="2318119"/>
            <a:ext cx="10143346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简单（无神经网络）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泛化能力强（无需可见标签样本）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93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2B9517-FEAE-4712-B99C-DD3AE25B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E94F05-ADAB-42E3-B76A-2C3B686874B3}"/>
              </a:ext>
            </a:extLst>
          </p:cNvPr>
          <p:cNvSpPr txBox="1"/>
          <p:nvPr/>
        </p:nvSpPr>
        <p:spPr>
          <a:xfrm>
            <a:off x="1416050" y="1304925"/>
            <a:ext cx="10404094" cy="494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发现语义关系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语法分析：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“制造皮鞋、皮衣、皮帽”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zh-CN" sz="1600" dirty="0"/>
              <a:t>“制造皮鞋”、“制造皮衣”、“制造皮</a:t>
            </a:r>
            <a:r>
              <a:rPr lang="zh-CN" altLang="en-US" sz="1600" dirty="0"/>
              <a:t>帽</a:t>
            </a:r>
            <a:r>
              <a:rPr lang="zh-CN" altLang="zh-CN" sz="1600" dirty="0"/>
              <a:t>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构建动名词树：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E652DC-8F15-4702-8F96-1821E1F7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AB89A2-4C91-4A61-BC49-E379A4B4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72" y="4062984"/>
            <a:ext cx="5227749" cy="20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54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2B9517-FEAE-4712-B99C-DD3AE25B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38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E94F05-ADAB-42E3-B76A-2C3B686874B3}"/>
                  </a:ext>
                </a:extLst>
              </p:cNvPr>
              <p:cNvSpPr txBox="1"/>
              <p:nvPr/>
            </p:nvSpPr>
            <p:spPr>
              <a:xfrm>
                <a:off x="1416050" y="1304925"/>
                <a:ext cx="10404094" cy="4768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聚类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将动词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zh-CN" dirty="0"/>
                  <a:t>对应的产业词语树记为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𝑡𝑟𝑒𝑒</m:t>
                        </m:r>
                      </m:sub>
                    </m:sSub>
                  </m:oMath>
                </a14:m>
                <a:r>
                  <a:rPr lang="zh-CN" altLang="zh-CN" dirty="0"/>
                  <a:t>，对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𝑡𝑟𝑒𝑒</m:t>
                        </m:r>
                      </m:sub>
                    </m:sSub>
                  </m:oMath>
                </a14:m>
                <a:r>
                  <a:rPr lang="zh-CN" altLang="zh-CN" dirty="0"/>
                  <a:t>的叶节点使用</a:t>
                </a:r>
                <a:r>
                  <a:rPr lang="en-US" altLang="zh-CN" dirty="0"/>
                  <a:t>K-means</a:t>
                </a:r>
                <a:r>
                  <a:rPr lang="zh-CN" altLang="zh-CN" dirty="0"/>
                  <a:t>根据名词对应的产业词向量之间的余弦距离进行聚类，记录每个聚类结果的聚类中心。对所有的产业词语树进行如上操作，记录所有的聚类中心，每个聚类中心称为“语义桩”，即通过语义桩表示具有相似语义的一组词语</a:t>
                </a:r>
                <a:r>
                  <a:rPr lang="zh-CN" altLang="en-US" dirty="0"/>
                  <a:t>（希望可以最大限度的区分不同类）</a:t>
                </a:r>
                <a:r>
                  <a:rPr lang="zh-CN" altLang="zh-CN" dirty="0"/>
                  <a:t>，每个语义桩作为矩阵的行得到语义桩矩阵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表示第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zh-CN" dirty="0"/>
                  <a:t>个语义桩，其中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zh-CN" dirty="0"/>
                  <a:t>表示语义桩总数，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zh-CN" dirty="0"/>
                  <a:t>表示词向量维度。</a:t>
                </a:r>
              </a:p>
              <a:p>
                <a:pPr algn="l">
                  <a:lnSpc>
                    <a:spcPct val="150000"/>
                  </a:lnSpc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E94F05-ADAB-42E3-B76A-2C3B6868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50" y="1304925"/>
                <a:ext cx="10404094" cy="4768357"/>
              </a:xfrm>
              <a:prstGeom prst="rect">
                <a:avLst/>
              </a:prstGeom>
              <a:blipFill>
                <a:blip r:embed="rId2"/>
                <a:stretch>
                  <a:fillRect l="-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01E652DC-8F15-4702-8F96-1821E1F7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809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2B9517-FEAE-4712-B99C-DD3AE25B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39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E94F05-ADAB-42E3-B76A-2C3B686874B3}"/>
                  </a:ext>
                </a:extLst>
              </p:cNvPr>
              <p:cNvSpPr txBox="1"/>
              <p:nvPr/>
            </p:nvSpPr>
            <p:spPr>
              <a:xfrm>
                <a:off x="1416050" y="1304925"/>
                <a:ext cx="10404094" cy="6316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产业语义映射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对每个产业的产业描述信息进行分词和去除停用词操作，得到产业关键词。利用余弦距离寻找每个产业关键词距离最为相近的语义桩，得到每个产业的语义向量，计算公式如下：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dirty="0"/>
                  <a:t>个产业对应的语义向量第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dirty="0"/>
                  <a:t>个元素，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dirty="0"/>
                  <a:t>为产业总数，</a:t>
                </a:r>
                <a14:m>
                  <m:oMath xmlns:m="http://schemas.openxmlformats.org/officeDocument/2006/math">
                    <m:r>
                      <a:rPr lang="zh-CN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dirty="0"/>
                  <a:t>个产业的关键词总数，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𝐼𝑛𝑑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zh-CN" altLang="zh-CN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dirty="0"/>
                  <a:t>个产业的第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个关键词的词向量，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dirty="0"/>
                  <a:t>个语义桩，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zh-CN" altLang="zh-CN" dirty="0"/>
                  <a:t>为计算当前语义桩是否为关键词最近邻向量的函数。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E94F05-ADAB-42E3-B76A-2C3B6868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50" y="1304925"/>
                <a:ext cx="10404094" cy="6316986"/>
              </a:xfrm>
              <a:prstGeom prst="rect">
                <a:avLst/>
              </a:prstGeom>
              <a:blipFill>
                <a:blip r:embed="rId2"/>
                <a:stretch>
                  <a:fillRect l="-879" r="-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01E652DC-8F15-4702-8F96-1821E1F7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CBBFE5E-D4FD-46BF-BB54-8A8C9C4D167E}"/>
                  </a:ext>
                </a:extLst>
              </p:cNvPr>
              <p:cNvSpPr/>
              <p:nvPr/>
            </p:nvSpPr>
            <p:spPr>
              <a:xfrm>
                <a:off x="4039443" y="3165603"/>
                <a:ext cx="4113114" cy="636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nary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𝐼𝑛𝑑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CBBFE5E-D4FD-46BF-BB54-8A8C9C4D1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443" y="3165603"/>
                <a:ext cx="4113114" cy="636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B01960-6C59-4B16-B9D3-B118DB0AAF89}"/>
                  </a:ext>
                </a:extLst>
              </p:cNvPr>
              <p:cNvSpPr/>
              <p:nvPr/>
            </p:nvSpPr>
            <p:spPr>
              <a:xfrm>
                <a:off x="3440841" y="3802124"/>
                <a:ext cx="5115246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是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余弦距离最近的语义桩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其他情况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B01960-6C59-4B16-B9D3-B118DB0AA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841" y="3802124"/>
                <a:ext cx="5115246" cy="811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07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48A617-0D4A-436A-9553-1C61D227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6032421" cy="3329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Zero-shot learning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ZSL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）：零样本学习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最早是在图像领域应用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在无对应标签数据集的情况下进行学习训练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可见数据（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seen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有标签数据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不可见数据（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unseen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无标签数据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290" name="Picture 2" descr="https://filescdn.proginn.com/936980e9c7b6f91d3cd9d11ca1278f9c/d0e38116c47d32ca9dec14c586e3f55d.webp">
            <a:extLst>
              <a:ext uri="{FF2B5EF4-FFF2-40B4-BE49-F238E27FC236}">
                <a16:creationId xmlns:a16="http://schemas.microsoft.com/office/drawing/2014/main" id="{5A74944D-05F7-4FD7-8161-85209A81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32" y="4373613"/>
            <a:ext cx="8325612" cy="235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5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2B9517-FEAE-4712-B99C-DD3AE25B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40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E94F05-ADAB-42E3-B76A-2C3B686874B3}"/>
                  </a:ext>
                </a:extLst>
              </p:cNvPr>
              <p:cNvSpPr txBox="1"/>
              <p:nvPr/>
            </p:nvSpPr>
            <p:spPr>
              <a:xfrm>
                <a:off x="1416050" y="1304925"/>
                <a:ext cx="10404094" cy="383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待分类数据映射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将待分类的企业的特征标签转换为矩阵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/>
                  <a:t>表示特征词总数，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dirty="0"/>
                  <a:t>个特征词对应的词向量。计算特征标签与语义桩的相似度，公式如下：</a:t>
                </a:r>
              </a:p>
              <a:p>
                <a:pPr algn="l">
                  <a:lnSpc>
                    <a:spcPct val="150000"/>
                  </a:lnSpc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zh-CN" altLang="zh-CN" dirty="0"/>
                  <a:t>表示语义桩相似度矩阵，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dirty="0"/>
                  <a:t>个特征标签与第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dirty="0"/>
                  <a:t>个语义桩的余弦相似度，</a:t>
                </a:r>
                <a:endParaRPr lang="en-US" altLang="zh-CN" i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𝑐𝑜𝑠𝑠𝑖𝑚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zh-CN" altLang="zh-CN" dirty="0"/>
                  <a:t>表示计算词向量余弦相似度的函数。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E94F05-ADAB-42E3-B76A-2C3B6868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50" y="1304925"/>
                <a:ext cx="10404094" cy="3838230"/>
              </a:xfrm>
              <a:prstGeom prst="rect">
                <a:avLst/>
              </a:prstGeom>
              <a:blipFill>
                <a:blip r:embed="rId2"/>
                <a:stretch>
                  <a:fillRect l="-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01E652DC-8F15-4702-8F96-1821E1F7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5D15EF-0573-4A1E-8729-6D32DFEF6878}"/>
                  </a:ext>
                </a:extLst>
              </p:cNvPr>
              <p:cNvSpPr/>
              <p:nvPr/>
            </p:nvSpPr>
            <p:spPr>
              <a:xfrm>
                <a:off x="4327470" y="3223303"/>
                <a:ext cx="3537059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𝑐𝑜𝑠𝑠𝑖𝑚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∈(0,1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5D15EF-0573-4A1E-8729-6D32DFEF6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470" y="3223303"/>
                <a:ext cx="3537059" cy="411395"/>
              </a:xfrm>
              <a:prstGeom prst="rect">
                <a:avLst/>
              </a:prstGeom>
              <a:blipFill>
                <a:blip r:embed="rId3"/>
                <a:stretch>
                  <a:fillRect t="-153731" r="-17414" b="-228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422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2B9517-FEAE-4712-B99C-DD3AE25B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41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E94F05-ADAB-42E3-B76A-2C3B686874B3}"/>
                  </a:ext>
                </a:extLst>
              </p:cNvPr>
              <p:cNvSpPr txBox="1"/>
              <p:nvPr/>
            </p:nvSpPr>
            <p:spPr>
              <a:xfrm>
                <a:off x="1416050" y="1304925"/>
                <a:ext cx="10404094" cy="7071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分类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计算以产业关键词分布为语义桩权重的条件下，每个特征标签与不同产业的相关性度量，公式如下：</a:t>
                </a:r>
              </a:p>
              <a:p>
                <a:pPr algn="l">
                  <a:lnSpc>
                    <a:spcPct val="150000"/>
                  </a:lnSpc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zh-CN" dirty="0"/>
                  <a:t>表示产业相似度矩阵，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dirty="0"/>
                  <a:t>表示企业第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dirty="0"/>
                  <a:t>个特征标签与第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dirty="0"/>
                  <a:t>个产业的相关性，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dirty="0"/>
                  <a:t>越大，特征标签与产业相关性越强。由产业相似度矩阵可以得到企业从属产业分类，计算公式如下：</a:t>
                </a:r>
              </a:p>
              <a:p>
                <a:pPr algn="l">
                  <a:lnSpc>
                    <a:spcPct val="150000"/>
                  </a:lnSpc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其中，第</a:t>
                </a:r>
                <a:r>
                  <a:rPr lang="en-US" altLang="zh-CN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zh-CN" altLang="zh-CN" dirty="0"/>
                  <a:t>个产业即为待分类企业的所属产业。</a:t>
                </a:r>
              </a:p>
              <a:p>
                <a:pPr algn="l">
                  <a:lnSpc>
                    <a:spcPct val="150000"/>
                  </a:lnSpc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E94F05-ADAB-42E3-B76A-2C3B6868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50" y="1304925"/>
                <a:ext cx="10404094" cy="7071038"/>
              </a:xfrm>
              <a:prstGeom prst="rect">
                <a:avLst/>
              </a:prstGeom>
              <a:blipFill>
                <a:blip r:embed="rId2"/>
                <a:stretch>
                  <a:fillRect l="-879" r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01E652DC-8F15-4702-8F96-1821E1F7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6235472-8473-43E3-921C-E6313918353C}"/>
                  </a:ext>
                </a:extLst>
              </p:cNvPr>
              <p:cNvSpPr/>
              <p:nvPr/>
            </p:nvSpPr>
            <p:spPr>
              <a:xfrm>
                <a:off x="5106251" y="4192029"/>
                <a:ext cx="1833194" cy="534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6235472-8473-43E3-921C-E63139183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51" y="4192029"/>
                <a:ext cx="1833194" cy="534698"/>
              </a:xfrm>
              <a:prstGeom prst="rect">
                <a:avLst/>
              </a:prstGeom>
              <a:blipFill>
                <a:blip r:embed="rId3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E0E625A-D260-4877-B74E-89456E90DCD3}"/>
                  </a:ext>
                </a:extLst>
              </p:cNvPr>
              <p:cNvSpPr/>
              <p:nvPr/>
            </p:nvSpPr>
            <p:spPr>
              <a:xfrm>
                <a:off x="4218251" y="4718701"/>
                <a:ext cx="3950569" cy="636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E0E625A-D260-4877-B74E-89456E90D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251" y="4718701"/>
                <a:ext cx="3950569" cy="636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0F07C99-045E-48F2-8B0E-49673ED8045E}"/>
                  </a:ext>
                </a:extLst>
              </p:cNvPr>
              <p:cNvSpPr/>
              <p:nvPr/>
            </p:nvSpPr>
            <p:spPr>
              <a:xfrm>
                <a:off x="4746656" y="5438504"/>
                <a:ext cx="269868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0F07C99-045E-48F2-8B0E-49673ED80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656" y="5438504"/>
                <a:ext cx="2698687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3D25DC-534F-4714-8A78-DD6A8AFC1F9A}"/>
                  </a:ext>
                </a:extLst>
              </p:cNvPr>
              <p:cNvSpPr/>
              <p:nvPr/>
            </p:nvSpPr>
            <p:spPr>
              <a:xfrm>
                <a:off x="4777988" y="2803978"/>
                <a:ext cx="2489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3D25DC-534F-4714-8A78-DD6A8AFC1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88" y="2803978"/>
                <a:ext cx="24897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26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2B9517-FEAE-4712-B99C-DD3AE25B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2DDBE1-ABE7-404F-A592-1A3E362FB0A2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E94F05-ADAB-42E3-B76A-2C3B686874B3}"/>
              </a:ext>
            </a:extLst>
          </p:cNvPr>
          <p:cNvSpPr txBox="1"/>
          <p:nvPr/>
        </p:nvSpPr>
        <p:spPr>
          <a:xfrm>
            <a:off x="1416050" y="2261997"/>
            <a:ext cx="10404094" cy="489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下一步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找到一种自学习方案学习“桩”的生成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更好的语义表示方法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预训练的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embedding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（现在是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glove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在其他数据集测试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E652DC-8F15-4702-8F96-1821E1F7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349F41-7FB4-476B-B5D7-053396110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45013"/>
              </p:ext>
            </p:extLst>
          </p:nvPr>
        </p:nvGraphicFramePr>
        <p:xfrm>
          <a:off x="1416050" y="130492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65438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05616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82002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494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9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90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035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4819650" y="2097088"/>
            <a:ext cx="27150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422015861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48A617-0D4A-436A-9553-1C61D227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6955750" cy="2221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Unsupervised Learning vs.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Zero-shot Learning</a:t>
            </a: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无监督学习：聚类，有样本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零样本学习：学习特征，没有样本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61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48A617-0D4A-436A-9553-1C61D227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5878532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Trans Learning vs.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Zero-shot Learning</a:t>
            </a:r>
          </a:p>
        </p:txBody>
      </p:sp>
      <p:pic>
        <p:nvPicPr>
          <p:cNvPr id="1026" name="Picture 2" descr="https://pic1.zhimg.com/80/v2-f2ecf572a124e61e618863e603d28ba8_720w.jpg">
            <a:extLst>
              <a:ext uri="{FF2B5EF4-FFF2-40B4-BE49-F238E27FC236}">
                <a16:creationId xmlns:a16="http://schemas.microsoft.com/office/drawing/2014/main" id="{A2FADB80-1578-4B7E-82CD-FF8FFF288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2113883"/>
            <a:ext cx="7677725" cy="263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48A617-0D4A-436A-9553-1C61D227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57246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Definition-Restrictive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（狭义）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给定可见类实例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，学习一个分类器，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Definition-Wild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（广义）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不给定任何可见的类，学习一个分类器，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43" y="2496852"/>
            <a:ext cx="3391492" cy="4784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42" y="4640565"/>
            <a:ext cx="1668257" cy="5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2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48A617-0D4A-436A-9553-1C61D227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10033516" cy="4437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Label-partially-unseen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（部分不可见）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现在的多数零样本文本分类都是使用数据集部分数据训练，然后在整个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数据集上评估；标签描述某个方面（如情感、主题等）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Label-fully-unseen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（完全不可见）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无论采用什么训练方法，在开放数据集上进行测试（规则、特征的学习）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11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48A617-0D4A-436A-9553-1C61D227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72571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解决方案：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通过可见数据集训练，应用到不可见数据集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可见数据与不可见数据共同训练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改变学习目标（分类问题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匹配问题、蕴含问题等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800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342900" indent="-342900" algn="l">
          <a:lnSpc>
            <a:spcPct val="150000"/>
          </a:lnSpc>
          <a:buFont typeface="+mj-lt"/>
          <a:buAutoNum type="arabicPeriod"/>
          <a:defRPr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1430</Words>
  <Application>Microsoft Office PowerPoint</Application>
  <PresentationFormat>宽屏</PresentationFormat>
  <Paragraphs>253</Paragraphs>
  <Slides>43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阿里巴巴普惠体 B</vt:lpstr>
      <vt:lpstr>等线</vt:lpstr>
      <vt:lpstr>黑体</vt:lpstr>
      <vt:lpstr>宋体</vt:lpstr>
      <vt:lpstr>微软雅黑</vt:lpstr>
      <vt:lpstr>Arial</vt:lpstr>
      <vt:lpstr>Arial Black</vt:lpstr>
      <vt:lpstr>Calibri</vt:lpstr>
      <vt:lpstr>Cambria Math</vt:lpstr>
      <vt:lpstr>Times New Roman</vt:lpstr>
      <vt:lpstr>Wingdings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尤良 袁</dc:creator>
  <cp:lastModifiedBy>jay Saligia</cp:lastModifiedBy>
  <cp:revision>248</cp:revision>
  <dcterms:created xsi:type="dcterms:W3CDTF">2020-06-04T14:07:00Z</dcterms:created>
  <dcterms:modified xsi:type="dcterms:W3CDTF">2021-03-29T12:43:34Z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