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4" r:id="rId3"/>
    <p:sldId id="447" r:id="rId4"/>
    <p:sldId id="486" r:id="rId5"/>
    <p:sldId id="490" r:id="rId6"/>
    <p:sldId id="489" r:id="rId7"/>
    <p:sldId id="459" r:id="rId8"/>
    <p:sldId id="449" r:id="rId9"/>
    <p:sldId id="462" r:id="rId10"/>
    <p:sldId id="450" r:id="rId11"/>
    <p:sldId id="467" r:id="rId12"/>
    <p:sldId id="451" r:id="rId13"/>
    <p:sldId id="485" r:id="rId14"/>
    <p:sldId id="452" r:id="rId15"/>
    <p:sldId id="504" r:id="rId16"/>
    <p:sldId id="481" r:id="rId17"/>
  </p:sldIdLst>
  <p:sldSz cx="12192000" cy="6858000"/>
  <p:notesSz cx="9928225" cy="6797675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60201"/>
    <a:srgbClr val="70AD47"/>
    <a:srgbClr val="00B0F0"/>
    <a:srgbClr val="6FAFFD"/>
    <a:srgbClr val="548235"/>
    <a:srgbClr val="F80201"/>
    <a:srgbClr val="8F2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5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7ECC88-EF34-43C2-A519-D65FC728D1B6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27EA24-7B69-4DFD-81AC-9C4291C8CB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998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E6DBCA-12F0-48EB-A9FA-91EB5EBA7DA8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9D14EE-FC92-4B91-9964-3CB56084D3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532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45D340A3-3161-430C-8768-AE2C534D1D5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6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3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28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74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9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8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6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5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176BE387-7373-4209-93A1-27B46C282B2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7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176BE387-7373-4209-93A1-27B46C282B2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8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176BE387-7373-4209-93A1-27B46C282B2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1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8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9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FC5D-3E3A-40EB-83CF-B85D860FEE55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E7C653D-3CC6-4D82-A6A4-FEBDFDA976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334A-F8E0-4158-B229-E2FADAE9C3BA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53FFD21-A136-4041-862D-889B427CFD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7753E-F95B-42B1-87B7-45EAF704B20A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0AC9D51-B8FD-45F7-B0B9-4A30CDA67E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3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713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065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F480F-7631-44C8-8396-B923B3C6806A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4892236-8B4A-4029-95ED-39E97C9CDD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7">
            <a:extLst/>
          </p:cNvPr>
          <p:cNvSpPr>
            <a:spLocks noChangeArrowheads="1"/>
          </p:cNvSpPr>
          <p:nvPr userDrawn="1"/>
        </p:nvSpPr>
        <p:spPr bwMode="auto">
          <a:xfrm rot="5400000">
            <a:off x="-169863" y="153988"/>
            <a:ext cx="836613" cy="528638"/>
          </a:xfrm>
          <a:prstGeom prst="triangle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lIns="162552" tIns="81276" rIns="162552" bIns="8127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738" y="68263"/>
            <a:ext cx="269398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/>
          </p:cNvPr>
          <p:cNvCxnSpPr/>
          <p:nvPr userDrawn="1"/>
        </p:nvCxnSpPr>
        <p:spPr>
          <a:xfrm>
            <a:off x="719138" y="836613"/>
            <a:ext cx="7585075" cy="0"/>
          </a:xfrm>
          <a:prstGeom prst="line">
            <a:avLst/>
          </a:prstGeom>
          <a:ln w="38100" cmpd="thickThin">
            <a:solidFill>
              <a:srgbClr val="54823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46326" y="68627"/>
            <a:ext cx="9236181" cy="854571"/>
          </a:xfrm>
        </p:spPr>
        <p:txBody>
          <a:bodyPr/>
          <a:lstStyle>
            <a:lvl1pPr>
              <a:defRPr sz="4267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220755"/>
            <a:ext cx="10515600" cy="4955679"/>
          </a:xfrm>
        </p:spPr>
        <p:txBody>
          <a:bodyPr/>
          <a:lstStyle>
            <a:lvl1pPr marL="0" indent="609585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28266-0719-4732-A149-00F1AF1032BD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128E41C-D1FE-4E9A-B9FE-49AB9B65311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D657C-B05E-4479-913D-E6F98CEA7694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F8DD797-9E69-41F3-9E67-BDD052EEF3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1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C17F-3CE7-4E6F-A62A-094A14FFF8F2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FCB8E60-C39A-4F4F-A13B-84C183643DA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6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0F6C7-34CE-4567-A948-A251EFE9DB20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FB04BC4-E6A1-410C-94F9-FC1A5810B1D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0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27EBC-607B-43BD-AC86-222F0509E3A5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6F7D46B-353C-48FF-8F92-4EE59F448F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8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7845B-5D09-4804-A0D9-8C8C9FA548C6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4AFE212-64D1-4AF7-8B25-BBCFDA69997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5397C-3452-4795-B538-292559113F53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73E219B-A57F-43E2-BDB2-E5B331A22C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713"/>
            <a:ext cx="10515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7213"/>
            <a:ext cx="105156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0A63B1-53DE-4981-8CE0-C90CED320A8B}" type="datetime1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9F98AD2-41ED-442A-B94C-E7F9A762114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8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9" r:id="rId12"/>
    <p:sldLayoutId id="2147483910" r:id="rId13"/>
  </p:sldLayoutIdLst>
  <p:hf hdr="0" ftr="0" dt="0"/>
  <p:txStyles>
    <p:titleStyle>
      <a:lvl1pPr algn="l" defTabSz="1217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1217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1217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1217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303213" indent="-303213" algn="l" defTabSz="1217613" rtl="0" eaLnBrk="0" fontAlgn="base" hangingPunct="0">
        <a:lnSpc>
          <a:spcPct val="90000"/>
        </a:lnSpc>
        <a:spcBef>
          <a:spcPts val="1338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2813" indent="-303213" algn="l" defTabSz="1217613" rtl="0" eaLnBrk="0" fontAlgn="base" hangingPunct="0">
        <a:lnSpc>
          <a:spcPct val="90000"/>
        </a:lnSpc>
        <a:spcBef>
          <a:spcPts val="663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defTabSz="1217613" rtl="0" eaLnBrk="0" fontAlgn="base" hangingPunct="0">
        <a:lnSpc>
          <a:spcPct val="90000"/>
        </a:lnSpc>
        <a:spcBef>
          <a:spcPts val="663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defTabSz="1217613" rtl="0" eaLnBrk="0" fontAlgn="base" hangingPunct="0">
        <a:lnSpc>
          <a:spcPct val="90000"/>
        </a:lnSpc>
        <a:spcBef>
          <a:spcPts val="663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defTabSz="1217613" rtl="0" eaLnBrk="0" fontAlgn="base" hangingPunct="0">
        <a:lnSpc>
          <a:spcPct val="90000"/>
        </a:lnSpc>
        <a:spcBef>
          <a:spcPts val="663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3">
            <a:extLst/>
          </p:cNvPr>
          <p:cNvSpPr/>
          <p:nvPr>
            <p:custDataLst>
              <p:tags r:id="rId1"/>
            </p:custDataLst>
          </p:nvPr>
        </p:nvSpPr>
        <p:spPr>
          <a:xfrm>
            <a:off x="1102530" y="3429000"/>
            <a:ext cx="1012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itchFamily="34" charset="-122"/>
              </a:rPr>
              <a:t>联合注意力机制与多重关系图卷积网络的知识表示模型</a:t>
            </a:r>
          </a:p>
        </p:txBody>
      </p:sp>
      <p:sp>
        <p:nvSpPr>
          <p:cNvPr id="7171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5467" y="4216402"/>
            <a:ext cx="12056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Attention-based Multi-relational Graph Convolutional Networks for Knowledge Graph Representation</a:t>
            </a:r>
          </a:p>
        </p:txBody>
      </p:sp>
      <p:sp>
        <p:nvSpPr>
          <p:cNvPr id="10" name="PA_矩形 3">
            <a:extLst/>
          </p:cNvPr>
          <p:cNvSpPr/>
          <p:nvPr>
            <p:custDataLst>
              <p:tags r:id="rId3"/>
            </p:custDataLst>
          </p:nvPr>
        </p:nvSpPr>
        <p:spPr>
          <a:xfrm>
            <a:off x="2185811" y="5183496"/>
            <a:ext cx="77358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itchFamily="34" charset="-122"/>
              </a:rPr>
              <a:t>答辩人：刘奔                         指导教授：彭敏</a:t>
            </a:r>
          </a:p>
        </p:txBody>
      </p:sp>
      <p:cxnSp>
        <p:nvCxnSpPr>
          <p:cNvPr id="11" name="直接连接符 10">
            <a:extLst/>
          </p:cNvPr>
          <p:cNvCxnSpPr>
            <a:cxnSpLocks/>
          </p:cNvCxnSpPr>
          <p:nvPr/>
        </p:nvCxnSpPr>
        <p:spPr>
          <a:xfrm>
            <a:off x="1802871" y="4897602"/>
            <a:ext cx="865981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图片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1368126" y="3680857"/>
            <a:ext cx="9682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rPr>
              <a:t>研究方法</a:t>
            </a:r>
            <a:endParaRPr lang="en-US" altLang="zh-CN" sz="3600" b="1" spc="100" dirty="0">
              <a:latin typeface="Times New Roman" panose="02020603050405020304" charset="0"/>
              <a:ea typeface="明兰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098"/>
            <a:ext cx="7617233" cy="717554"/>
            <a:chOff x="6554232" y="1931246"/>
            <a:chExt cx="7616605" cy="717888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6" y="1931246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3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8" y="2050521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研究方法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57B33D-A6A2-4738-B180-4FCB17DC076F}"/>
              </a:ext>
            </a:extLst>
          </p:cNvPr>
          <p:cNvSpPr txBox="1"/>
          <p:nvPr/>
        </p:nvSpPr>
        <p:spPr>
          <a:xfrm>
            <a:off x="417513" y="1682044"/>
            <a:ext cx="10374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首先用</a:t>
            </a:r>
            <a:r>
              <a:rPr lang="en-US" altLang="zh-CN" dirty="0" err="1"/>
              <a:t>TransE</a:t>
            </a:r>
            <a:r>
              <a:rPr lang="zh-CN" altLang="en-US" dirty="0"/>
              <a:t>编码三元组的结构信息并进行拼接作为初始输入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R-GCN</a:t>
            </a:r>
            <a:r>
              <a:rPr lang="zh-CN" altLang="en-US" dirty="0"/>
              <a:t>结构的基础上进行改进，引入</a:t>
            </a:r>
            <a:r>
              <a:rPr lang="en-US" altLang="zh-CN" dirty="0"/>
              <a:t>Attention</a:t>
            </a:r>
            <a:r>
              <a:rPr lang="zh-CN" altLang="en-US" dirty="0"/>
              <a:t>机制，分别从两个方向考虑（同一关系下和不同关系之间）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1163626-56AA-4564-ADCA-25635D06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748133"/>
            <a:ext cx="4737167" cy="244417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5A904CF-65B3-46CB-B57B-B37FC71ED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31" y="2748134"/>
            <a:ext cx="4912081" cy="2444176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9AC8FC0-CD5D-4392-AED5-6AA5CAE3CC91}"/>
              </a:ext>
            </a:extLst>
          </p:cNvPr>
          <p:cNvSpPr txBox="1"/>
          <p:nvPr/>
        </p:nvSpPr>
        <p:spPr>
          <a:xfrm>
            <a:off x="1269808" y="5493139"/>
            <a:ext cx="36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在同一种关系引入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C5047BB-6CBB-4C52-AAD9-2DD055D49D83}"/>
              </a:ext>
            </a:extLst>
          </p:cNvPr>
          <p:cNvSpPr txBox="1"/>
          <p:nvPr/>
        </p:nvSpPr>
        <p:spPr>
          <a:xfrm>
            <a:off x="7294899" y="5523636"/>
            <a:ext cx="379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在不同关系之间引入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8" name="矩形 7"/>
          <p:cNvSpPr/>
          <p:nvPr/>
        </p:nvSpPr>
        <p:spPr>
          <a:xfrm>
            <a:off x="2744788" y="3576638"/>
            <a:ext cx="74295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  <a:sym typeface="+mn-ea"/>
              </a:rPr>
              <a:t>实验设计</a:t>
            </a:r>
            <a:endParaRPr lang="en-US" altLang="zh-CN" sz="3600" b="1" spc="100" dirty="0">
              <a:latin typeface="Times New Roman" panose="02020603050405020304" charset="0"/>
              <a:ea typeface="明兰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374967" y="104382"/>
            <a:ext cx="7535864" cy="790241"/>
            <a:chOff x="6554232" y="1931248"/>
            <a:chExt cx="7535242" cy="790608"/>
          </a:xfrm>
        </p:grpSpPr>
        <p:sp>
          <p:nvSpPr>
            <p:cNvPr id="36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4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108225" y="2198392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实验设计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40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8B69BC-D2D0-4AE5-B68B-616F4E3AF9F2}"/>
              </a:ext>
            </a:extLst>
          </p:cNvPr>
          <p:cNvSpPr txBox="1"/>
          <p:nvPr/>
        </p:nvSpPr>
        <p:spPr>
          <a:xfrm>
            <a:off x="977037" y="1249023"/>
            <a:ext cx="5983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842AF7-42E8-45CE-970F-E7579D44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118" y="1161643"/>
            <a:ext cx="5790476" cy="220952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192924B-E267-4A38-B85B-2530ED9849E1}"/>
              </a:ext>
            </a:extLst>
          </p:cNvPr>
          <p:cNvSpPr txBox="1"/>
          <p:nvPr/>
        </p:nvSpPr>
        <p:spPr>
          <a:xfrm>
            <a:off x="977036" y="4054053"/>
            <a:ext cx="5983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实验：三元组分类和链接预测实验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95C6DA-36DA-4EBC-AA10-6286002BB48E}"/>
              </a:ext>
            </a:extLst>
          </p:cNvPr>
          <p:cNvSpPr txBox="1"/>
          <p:nvPr/>
        </p:nvSpPr>
        <p:spPr>
          <a:xfrm>
            <a:off x="977037" y="5153998"/>
            <a:ext cx="8776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对比模型：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DistMult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(Baseline)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ConvKB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R-GCN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8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2052638" y="3576638"/>
            <a:ext cx="828198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  <a:sym typeface="+mn-ea"/>
              </a:rPr>
              <a:t>进度计划</a:t>
            </a:r>
            <a:endParaRPr lang="en-US" altLang="zh-CN" sz="3600" b="1" spc="100" dirty="0">
              <a:latin typeface="Times New Roman" panose="02020603050405020304" charset="0"/>
              <a:ea typeface="明兰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100"/>
            <a:ext cx="7617231" cy="717552"/>
            <a:chOff x="6554232" y="1931248"/>
            <a:chExt cx="7616603" cy="717886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5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研究计划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63575" y="1180083"/>
            <a:ext cx="2344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时间安排</a:t>
            </a:r>
            <a:endParaRPr 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BCC8F5-6DF8-42AA-8292-53C217FA3218}"/>
              </a:ext>
            </a:extLst>
          </p:cNvPr>
          <p:cNvSpPr/>
          <p:nvPr/>
        </p:nvSpPr>
        <p:spPr>
          <a:xfrm>
            <a:off x="1733242" y="1671969"/>
            <a:ext cx="9216963" cy="477053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论文选题，查阅相关文献资料，撰写开题报告。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对图卷积网络在知识表示中应用的相关模型研究，分析现有模型的优缺点并且改进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进行模型性能验证的实验，进行论文的草稿撰写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根据实验结果撰写论文初稿。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 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论文修改、定稿，参加答辩。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814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48DB3B0C-7207-4267-A34A-27952DD65DF1}" type="slidenum">
              <a:rPr lang="zh-CN" altLang="en-US" smtClean="0">
                <a:solidFill>
                  <a:srgbClr val="898989"/>
                </a:solidFill>
              </a:rPr>
              <a:pPr/>
              <a:t>16</a:t>
            </a:fld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9571" y="134937"/>
            <a:ext cx="14393863" cy="87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1"/>
          <p:cNvSpPr txBox="1">
            <a:spLocks noChangeArrowheads="1"/>
          </p:cNvSpPr>
          <p:nvPr/>
        </p:nvSpPr>
        <p:spPr bwMode="auto">
          <a:xfrm>
            <a:off x="2031206" y="2321004"/>
            <a:ext cx="81295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感谢聆听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9"/>
          <p:cNvGrpSpPr>
            <a:grpSpLocks/>
          </p:cNvGrpSpPr>
          <p:nvPr/>
        </p:nvGrpSpPr>
        <p:grpSpPr bwMode="auto">
          <a:xfrm>
            <a:off x="3595688" y="498896"/>
            <a:ext cx="4840920" cy="619491"/>
            <a:chOff x="6482" y="1202"/>
            <a:chExt cx="6236" cy="977"/>
          </a:xfrm>
        </p:grpSpPr>
        <p:sp>
          <p:nvSpPr>
            <p:cNvPr id="11" name="文本框 10"/>
            <p:cNvSpPr txBox="1"/>
            <p:nvPr/>
          </p:nvSpPr>
          <p:spPr>
            <a:xfrm>
              <a:off x="7827" y="1202"/>
              <a:ext cx="3106" cy="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spc="3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3200" b="1" i="1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OUTLINE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9601" y="2131"/>
              <a:ext cx="3117" cy="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482" y="2144"/>
              <a:ext cx="3119" cy="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8273" y="2106"/>
              <a:ext cx="2268" cy="7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714600" y="1514178"/>
            <a:ext cx="4261529" cy="681038"/>
            <a:chOff x="6554232" y="1931248"/>
            <a:chExt cx="4262057" cy="681356"/>
          </a:xfrm>
        </p:grpSpPr>
        <p:sp>
          <p:nvSpPr>
            <p:cNvPr id="9241" name="文本框 16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6600275" y="2099602"/>
              <a:ext cx="492186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6554232" y="2331485"/>
              <a:ext cx="47631" cy="49235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71872" y="2152014"/>
              <a:ext cx="3544417" cy="460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研究背景</a:t>
              </a:r>
              <a:endParaRPr lang="en-US" altLang="zh-CN" sz="24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760637" y="2506365"/>
            <a:ext cx="8093076" cy="681037"/>
            <a:chOff x="6554232" y="1931248"/>
            <a:chExt cx="8093711" cy="681354"/>
          </a:xfrm>
        </p:grpSpPr>
        <p:sp>
          <p:nvSpPr>
            <p:cNvPr id="9237" name="文本框 21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2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6600273" y="2099601"/>
              <a:ext cx="49216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6554232" y="2331484"/>
              <a:ext cx="47629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71839" y="2152013"/>
              <a:ext cx="7376104" cy="4605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相关工作</a:t>
              </a:r>
              <a:endParaRPr lang="en-US" altLang="zh-CN" sz="24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760637" y="3492933"/>
            <a:ext cx="7691438" cy="683916"/>
            <a:chOff x="6554232" y="1931248"/>
            <a:chExt cx="7426861" cy="682778"/>
          </a:xfrm>
        </p:grpSpPr>
        <p:sp>
          <p:nvSpPr>
            <p:cNvPr id="9233" name="文本框 26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3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6600264" y="2099243"/>
              <a:ext cx="492067" cy="497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554232" y="2332216"/>
              <a:ext cx="47619" cy="4754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40968" y="2153129"/>
              <a:ext cx="6740125" cy="460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研究方法</a:t>
              </a:r>
              <a:endParaRPr lang="en-US" altLang="zh-CN" sz="24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3747929" y="4540804"/>
            <a:ext cx="5784850" cy="682625"/>
            <a:chOff x="6554232" y="1931248"/>
            <a:chExt cx="5785485" cy="681488"/>
          </a:xfrm>
        </p:grpSpPr>
        <p:sp>
          <p:nvSpPr>
            <p:cNvPr id="9229" name="文本框 31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4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6600274" y="2099243"/>
              <a:ext cx="492179" cy="497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554232" y="2332217"/>
              <a:ext cx="47630" cy="4754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1861" y="2153128"/>
              <a:ext cx="5067856" cy="459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实验设计</a:t>
              </a:r>
              <a:endParaRPr lang="en-US" altLang="zh-CN" sz="24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751978" y="5535179"/>
            <a:ext cx="7362825" cy="682625"/>
            <a:chOff x="6554232" y="1931248"/>
            <a:chExt cx="7362190" cy="681488"/>
          </a:xfrm>
        </p:grpSpPr>
        <p:sp>
          <p:nvSpPr>
            <p:cNvPr id="9225" name="文本框 36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5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6600265" y="2099243"/>
              <a:ext cx="492083" cy="497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6554232" y="2332217"/>
              <a:ext cx="47621" cy="4754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271720" y="2153128"/>
              <a:ext cx="6644702" cy="459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研究计划</a:t>
              </a:r>
              <a:endParaRPr lang="en-US" altLang="zh-CN" sz="24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5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1285874" y="3617166"/>
            <a:ext cx="9815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  <a:sym typeface="+mn-ea"/>
              </a:rPr>
              <a:t>研究背景</a:t>
            </a:r>
            <a:endParaRPr lang="en-US" altLang="zh-CN" sz="3600" b="1" spc="100" dirty="0">
              <a:latin typeface="Times New Roman" panose="02020603050405020304" charset="0"/>
              <a:ea typeface="明兰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5368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研究背景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5364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“knowledge graph”的图片搜索结果">
            <a:extLst>
              <a:ext uri="{FF2B5EF4-FFF2-40B4-BE49-F238E27FC236}">
                <a16:creationId xmlns:a16="http://schemas.microsoft.com/office/drawing/2014/main" id="{107BFA13-050B-4878-939E-61520B5E8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8515"/>
            <a:ext cx="5639426" cy="31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">
            <a:extLst>
              <a:ext uri="{FF2B5EF4-FFF2-40B4-BE49-F238E27FC236}">
                <a16:creationId xmlns:a16="http://schemas.microsoft.com/office/drawing/2014/main" id="{8FF445F2-19FF-4433-B5AC-1879B4D9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026" y="2421651"/>
            <a:ext cx="5899494" cy="281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将人类知识结构化形成的知识系统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目前面向开放领域和垂直领域构建了各种大规模的知识图谱，如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WikiData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Freebase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DBpedia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YAGO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等，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知识图谱已经在信息检索、问答系统、智能对话系统等领域获得非常广泛的应用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3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5368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研究背景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5364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文本框 1"/>
          <p:cNvSpPr txBox="1">
            <a:spLocks noChangeArrowheads="1"/>
          </p:cNvSpPr>
          <p:nvPr/>
        </p:nvSpPr>
        <p:spPr bwMode="auto">
          <a:xfrm>
            <a:off x="369888" y="1448393"/>
            <a:ext cx="6004184" cy="19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翻译模型：如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（包括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等变体）、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Distmult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优点：简单有效、相对容易训练、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缺点：表示能力较弱、对于三元组中实体邻接实体信息无法考虑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9876C1C6-8FE1-42CA-8A51-688952B2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13" y="1215769"/>
            <a:ext cx="4185931" cy="237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15E841-92B5-434E-8C3F-64FD0B32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9938"/>
            <a:ext cx="6752381" cy="2057143"/>
          </a:xfrm>
          <a:prstGeom prst="rect">
            <a:avLst/>
          </a:prstGeom>
        </p:spPr>
      </p:pic>
      <p:sp>
        <p:nvSpPr>
          <p:cNvPr id="20" name="文本框 1">
            <a:extLst>
              <a:ext uri="{FF2B5EF4-FFF2-40B4-BE49-F238E27FC236}">
                <a16:creationId xmlns:a16="http://schemas.microsoft.com/office/drawing/2014/main" id="{A281174F-1036-4003-9149-5091F42D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088" y="4057244"/>
            <a:ext cx="4693179" cy="19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的模型：如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ConvKB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优点：在链路预测等知识图谱任务上取得最优的效果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缺点：将每个三元组独立考虑没有考虑三元组之间的关系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6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5368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研究背景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5364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207729-CA11-4A99-ABF7-8AF84452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4" y="1663657"/>
            <a:ext cx="3605566" cy="3891929"/>
          </a:xfrm>
          <a:prstGeom prst="rect">
            <a:avLst/>
          </a:prstGeom>
        </p:spPr>
      </p:pic>
      <p:sp>
        <p:nvSpPr>
          <p:cNvPr id="17" name="文本框 1">
            <a:extLst>
              <a:ext uri="{FF2B5EF4-FFF2-40B4-BE49-F238E27FC236}">
                <a16:creationId xmlns:a16="http://schemas.microsoft.com/office/drawing/2014/main" id="{5A7B5E36-D1E4-4328-B8E8-25BC67043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027" y="1230211"/>
            <a:ext cx="6004184" cy="15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的问世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优点：可以很好的聚合邻接结点的特征，在结点分类任务上取得惊人的效果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缺点：主要是针对无向图，无法处理有向图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3D06B3C6-2707-4700-8538-C1FB838E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027" y="3779078"/>
            <a:ext cx="6004184" cy="19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R-GCN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的问世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优点：将图卷积运用到关系图，并且可以有效的聚合实体的邻接结点信息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缺点：对于所有的邻接结点都是同样的权重；只学到实体的表示，没有考虑关系的向量表示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3542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研究背景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文本框 1"/>
          <p:cNvSpPr txBox="1">
            <a:spLocks noChangeArrowheads="1"/>
          </p:cNvSpPr>
          <p:nvPr/>
        </p:nvSpPr>
        <p:spPr bwMode="auto">
          <a:xfrm>
            <a:off x="687591" y="1125540"/>
            <a:ext cx="10887075" cy="575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本文的方法：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提出了聚合注意力机制与多重关系图卷积网络的知识表示模型，主要解决知识表示领域内的两个问题：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无法有效的聚合实体领域的信息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对于多重关系图，独立的处理三元组割裂了三元组之间的关系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多重关系图卷积网络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R-GCN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在处理邻接实体时候，对于所有的邻接结点都是同一个权重。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图卷积的方式只学习到结点的表示，没有考虑到关系的特征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随着关系的增多，模型的参数可能增长过快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引入两种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）内部关系图注意力，对于同一种关系下的邻接点加上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对于同一结点，不同关系之间引入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将一个三元组的头实体、关系、尾实体的向量表示拼接作为输入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不同于以往的模型中，对于每一种关系都有一个特定的向量表示，采用一组基向量的线性组合来表示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1360188" y="3680857"/>
            <a:ext cx="969803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  <a:sym typeface="+mn-ea"/>
              </a:rPr>
              <a:t>相关工作</a:t>
            </a:r>
            <a:endParaRPr lang="en-US" altLang="zh-CN" sz="3600" b="1" spc="100" dirty="0">
              <a:latin typeface="Times New Roman" panose="02020603050405020304" charset="0"/>
              <a:ea typeface="明兰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88" y="292100"/>
            <a:ext cx="7617231" cy="717552"/>
            <a:chOff x="6554232" y="1931248"/>
            <a:chExt cx="7616603" cy="717886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itchFamily="2" charset="-122"/>
                  <a:ea typeface="等线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2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3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charset="0"/>
                  <a:ea typeface="明兰" panose="02010600030101010101" pitchFamily="2" charset="-122"/>
                  <a:cs typeface="Times New Roman" panose="02020603050405020304" charset="0"/>
                </a:rPr>
                <a:t>相关工作</a:t>
              </a:r>
              <a:endParaRPr lang="en-US" altLang="zh-CN" sz="2800" b="1" spc="100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09596D-A3E1-452C-8957-4FB7B9F664C5}"/>
              </a:ext>
            </a:extLst>
          </p:cNvPr>
          <p:cNvSpPr txBox="1"/>
          <p:nvPr/>
        </p:nvSpPr>
        <p:spPr>
          <a:xfrm>
            <a:off x="417513" y="1409702"/>
            <a:ext cx="1039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知识表示近年来的进展：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7A5CA8D-5E8D-4D5D-BD02-E3DB0EBD37A9}"/>
              </a:ext>
            </a:extLst>
          </p:cNvPr>
          <p:cNvCxnSpPr/>
          <p:nvPr/>
        </p:nvCxnSpPr>
        <p:spPr>
          <a:xfrm>
            <a:off x="1857049" y="3913962"/>
            <a:ext cx="741865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3">
            <a:extLst>
              <a:ext uri="{FF2B5EF4-FFF2-40B4-BE49-F238E27FC236}">
                <a16:creationId xmlns:a16="http://schemas.microsoft.com/office/drawing/2014/main" id="{83613A3A-BECC-419F-BF4B-60E892AB774D}"/>
              </a:ext>
            </a:extLst>
          </p:cNvPr>
          <p:cNvSpPr/>
          <p:nvPr/>
        </p:nvSpPr>
        <p:spPr>
          <a:xfrm rot="10800000" flipV="1">
            <a:off x="712780" y="3668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8" name="圆角矩形 74">
            <a:extLst>
              <a:ext uri="{FF2B5EF4-FFF2-40B4-BE49-F238E27FC236}">
                <a16:creationId xmlns:a16="http://schemas.microsoft.com/office/drawing/2014/main" id="{285B92FA-BF7E-48FC-B2EC-53C4C8B8EA1E}"/>
              </a:ext>
            </a:extLst>
          </p:cNvPr>
          <p:cNvSpPr/>
          <p:nvPr/>
        </p:nvSpPr>
        <p:spPr>
          <a:xfrm rot="10800000" flipV="1">
            <a:off x="5661730" y="3668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19" name="圆角矩形 75">
            <a:extLst>
              <a:ext uri="{FF2B5EF4-FFF2-40B4-BE49-F238E27FC236}">
                <a16:creationId xmlns:a16="http://schemas.microsoft.com/office/drawing/2014/main" id="{E4D5E649-8173-409D-A4EB-42944BA10E7D}"/>
              </a:ext>
            </a:extLst>
          </p:cNvPr>
          <p:cNvSpPr/>
          <p:nvPr/>
        </p:nvSpPr>
        <p:spPr>
          <a:xfrm rot="10800000" flipV="1">
            <a:off x="2362430" y="3668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0" name="圆角矩形 76">
            <a:extLst>
              <a:ext uri="{FF2B5EF4-FFF2-40B4-BE49-F238E27FC236}">
                <a16:creationId xmlns:a16="http://schemas.microsoft.com/office/drawing/2014/main" id="{6EC68472-0177-4C8F-9806-5E770E176460}"/>
              </a:ext>
            </a:extLst>
          </p:cNvPr>
          <p:cNvSpPr/>
          <p:nvPr/>
        </p:nvSpPr>
        <p:spPr>
          <a:xfrm rot="10800000" flipV="1">
            <a:off x="7311379" y="3668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1" name="圆角矩形 77">
            <a:extLst>
              <a:ext uri="{FF2B5EF4-FFF2-40B4-BE49-F238E27FC236}">
                <a16:creationId xmlns:a16="http://schemas.microsoft.com/office/drawing/2014/main" id="{EE76BF9E-9BEC-4B16-8083-E54DB05B8CA5}"/>
              </a:ext>
            </a:extLst>
          </p:cNvPr>
          <p:cNvSpPr/>
          <p:nvPr/>
        </p:nvSpPr>
        <p:spPr>
          <a:xfrm rot="10800000" flipV="1">
            <a:off x="4012081" y="3668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AB36BD-0015-4375-9832-667ACBD51D0C}"/>
              </a:ext>
            </a:extLst>
          </p:cNvPr>
          <p:cNvSpPr txBox="1"/>
          <p:nvPr/>
        </p:nvSpPr>
        <p:spPr>
          <a:xfrm>
            <a:off x="604838" y="4371571"/>
            <a:ext cx="1569652" cy="4173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6AE9B1-57E6-4F6F-8195-D5AC7535F9BD}"/>
              </a:ext>
            </a:extLst>
          </p:cNvPr>
          <p:cNvSpPr txBox="1"/>
          <p:nvPr/>
        </p:nvSpPr>
        <p:spPr>
          <a:xfrm>
            <a:off x="3930231" y="4371571"/>
            <a:ext cx="2031317" cy="4173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语义匹配能量模型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15457A-B80D-481A-9DA4-6B2DB2F72135}"/>
              </a:ext>
            </a:extLst>
          </p:cNvPr>
          <p:cNvSpPr txBox="1"/>
          <p:nvPr/>
        </p:nvSpPr>
        <p:spPr>
          <a:xfrm>
            <a:off x="7225451" y="4371571"/>
            <a:ext cx="1800485" cy="4173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翻译模型的拓展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1AD8F7-CF6F-4F5F-BCED-9A5B7B9E8DC3}"/>
              </a:ext>
            </a:extLst>
          </p:cNvPr>
          <p:cNvSpPr txBox="1"/>
          <p:nvPr/>
        </p:nvSpPr>
        <p:spPr>
          <a:xfrm>
            <a:off x="2251435" y="2217038"/>
            <a:ext cx="1107988" cy="4173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结构表示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65A687-7FBA-48F4-906A-4FCF5CCD1DAB}"/>
              </a:ext>
            </a:extLst>
          </p:cNvPr>
          <p:cNvSpPr txBox="1"/>
          <p:nvPr/>
        </p:nvSpPr>
        <p:spPr>
          <a:xfrm>
            <a:off x="5566375" y="2217038"/>
            <a:ext cx="1107988" cy="4173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翻译模型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8360A9-C23B-4ACC-81EA-83559C39C0ED}"/>
              </a:ext>
            </a:extLst>
          </p:cNvPr>
          <p:cNvSpPr/>
          <p:nvPr/>
        </p:nvSpPr>
        <p:spPr>
          <a:xfrm>
            <a:off x="604838" y="4743220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Unstructured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无法区分不同关系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8E9A7C-9F60-41D5-9C89-267E8A6B959A}"/>
              </a:ext>
            </a:extLst>
          </p:cNvPr>
          <p:cNvSpPr/>
          <p:nvPr/>
        </p:nvSpPr>
        <p:spPr>
          <a:xfrm>
            <a:off x="2251435" y="2606262"/>
            <a:ext cx="1956468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SE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实体和关系的语义表示效果粗糙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DB34AE-CDA0-4F13-B0D2-42E90A3EA898}"/>
              </a:ext>
            </a:extLst>
          </p:cNvPr>
          <p:cNvSpPr/>
          <p:nvPr/>
        </p:nvSpPr>
        <p:spPr>
          <a:xfrm>
            <a:off x="4045977" y="4743220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SME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模型复杂度高，计算量大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2A0402-3206-447E-95AF-864A702809F4}"/>
              </a:ext>
            </a:extLst>
          </p:cNvPr>
          <p:cNvSpPr/>
          <p:nvPr/>
        </p:nvSpPr>
        <p:spPr>
          <a:xfrm>
            <a:off x="5566375" y="2606262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TransE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无处处理复杂关系建模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83FECA-2D34-4CDD-A780-A238E8E96942}"/>
              </a:ext>
            </a:extLst>
          </p:cNvPr>
          <p:cNvSpPr/>
          <p:nvPr/>
        </p:nvSpPr>
        <p:spPr>
          <a:xfrm>
            <a:off x="7225451" y="4807007"/>
            <a:ext cx="2447316" cy="189282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TransH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TransR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TransD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TranSparse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TransA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KG2E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TransG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等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无法处理知识库外新实体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76">
            <a:extLst>
              <a:ext uri="{FF2B5EF4-FFF2-40B4-BE49-F238E27FC236}">
                <a16:creationId xmlns:a16="http://schemas.microsoft.com/office/drawing/2014/main" id="{C1ADFD8C-DD1E-48CE-884E-746CE809BBC6}"/>
              </a:ext>
            </a:extLst>
          </p:cNvPr>
          <p:cNvSpPr/>
          <p:nvPr/>
        </p:nvSpPr>
        <p:spPr>
          <a:xfrm rot="10800000" flipV="1">
            <a:off x="9275700" y="3668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DEF8FC-A5F0-4D00-BB4D-93B42A0CA966}"/>
              </a:ext>
            </a:extLst>
          </p:cNvPr>
          <p:cNvSpPr txBox="1"/>
          <p:nvPr/>
        </p:nvSpPr>
        <p:spPr>
          <a:xfrm>
            <a:off x="9099255" y="2255893"/>
            <a:ext cx="2390326" cy="4173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结构的模型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FF8CBE-8B21-4BA6-B8F5-98CCE6E99743}"/>
              </a:ext>
            </a:extLst>
          </p:cNvPr>
          <p:cNvSpPr/>
          <p:nvPr/>
        </p:nvSpPr>
        <p:spPr>
          <a:xfrm>
            <a:off x="9099255" y="2645117"/>
            <a:ext cx="2641189" cy="96776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ConvE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ConvKB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将每个三元组独立，没有考虑三元组之间的关系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221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" val="126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信息管理学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8987</TotalTime>
  <Words>693</Words>
  <Application>Microsoft Office PowerPoint</Application>
  <PresentationFormat>宽屏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明兰</vt:lpstr>
      <vt:lpstr>微软雅黑</vt:lpstr>
      <vt:lpstr>Arial</vt:lpstr>
      <vt:lpstr>Impact</vt:lpstr>
      <vt:lpstr>Times New Roman</vt:lpstr>
      <vt:lpstr>Wingdings</vt:lpstr>
      <vt:lpstr>信息管理学基础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dellpc</dc:creator>
  <cp:lastModifiedBy>刘 奔</cp:lastModifiedBy>
  <cp:revision>434</cp:revision>
  <cp:lastPrinted>2019-01-05T09:43:50Z</cp:lastPrinted>
  <dcterms:created xsi:type="dcterms:W3CDTF">2018-07-11T10:42:49Z</dcterms:created>
  <dcterms:modified xsi:type="dcterms:W3CDTF">2019-11-26T07:50:52Z</dcterms:modified>
</cp:coreProperties>
</file>