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308" r:id="rId3"/>
    <p:sldId id="311" r:id="rId4"/>
    <p:sldId id="312" r:id="rId6"/>
    <p:sldId id="313" r:id="rId7"/>
    <p:sldId id="314" r:id="rId8"/>
    <p:sldId id="290" r:id="rId9"/>
    <p:sldId id="285" r:id="rId10"/>
    <p:sldId id="287" r:id="rId11"/>
    <p:sldId id="289" r:id="rId12"/>
    <p:sldId id="256" r:id="rId13"/>
    <p:sldId id="342" r:id="rId14"/>
    <p:sldId id="343" r:id="rId15"/>
    <p:sldId id="257" r:id="rId16"/>
    <p:sldId id="344" r:id="rId17"/>
    <p:sldId id="258" r:id="rId18"/>
    <p:sldId id="345" r:id="rId19"/>
    <p:sldId id="346" r:id="rId20"/>
    <p:sldId id="347" r:id="rId21"/>
    <p:sldId id="348" r:id="rId22"/>
    <p:sldId id="350" r:id="rId23"/>
    <p:sldId id="351" r:id="rId24"/>
    <p:sldId id="352" r:id="rId25"/>
    <p:sldId id="374" r:id="rId26"/>
    <p:sldId id="375" r:id="rId27"/>
    <p:sldId id="291" r:id="rId28"/>
    <p:sldId id="286" r:id="rId29"/>
    <p:sldId id="376" r:id="rId30"/>
    <p:sldId id="377" r:id="rId31"/>
    <p:sldId id="31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83875" autoAdjust="0"/>
  </p:normalViewPr>
  <p:slideViewPr>
    <p:cSldViewPr snapToGrid="0">
      <p:cViewPr varScale="1">
        <p:scale>
          <a:sx n="93" d="100"/>
          <a:sy n="93" d="100"/>
        </p:scale>
        <p:origin x="768" y="84"/>
      </p:cViewPr>
      <p:guideLst>
        <p:guide pos="786"/>
        <p:guide orient="horz" pos="2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E22B9-3340-4D67-B362-BACD8FEB9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5DB3F-FE6F-4D4A-97C9-3B7BC01299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BC47-DE88-4943-B492-59F068203B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有监督关系抽取方法把该任务视为分类任务，即训练一个可以预测输入文本中对应实体对所属关系的分类器，关系则为没有 意义的分类标签</a:t>
            </a:r>
          </a:p>
          <a:p>
            <a:r>
              <a:t>模型首先将输入样例经过特征抽取转换为向量表示，再使用分类器判断向量表示所属的关系</a:t>
            </a:r>
          </a:p>
          <a:p>
            <a:r>
              <a:t>传统机器学习方法多使用人工特征集，需要一步步抽取句子中两个实体间的词，词性标注等等，最终生成的特征向量高维而稀疏，还引入了提取过程中的额外噪音</a:t>
            </a:r>
          </a:p>
          <a:p>
            <a:r>
              <a:t>同时，语料库中训练样例一般在百万级别，导致传统方法训练耗时过长，没有有效地加速手段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有监督关系抽取方法把该任务视为分类任务，即训练一个可以预测输入文本中对应实体对所属关系的分类器，关系则为没有 意义的分类标签</a:t>
            </a:r>
          </a:p>
          <a:p>
            <a:r>
              <a:t>模型首先将输入样例经过特征抽取转换为向量表示，再使用分类器判断向量表示所属的关系</a:t>
            </a:r>
          </a:p>
          <a:p>
            <a:r>
              <a:t>传统机器学习方法多使用人工特征集，需要一步步抽取句子中两个实体间的词，词性标注等等，最终生成的特征向量高维而稀疏，还引入了提取过程中的额外噪音</a:t>
            </a:r>
          </a:p>
          <a:p>
            <a:r>
              <a:t>同时，语料库中训练样例一般在百万级别，导致传统方法训练耗时过长，没有有效地加速手段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下图所示是刘知远于</a:t>
            </a:r>
            <a:r>
              <a:rPr lang="en-US" altLang="zh-CN" dirty="0"/>
              <a:t>2016</a:t>
            </a:r>
            <a:r>
              <a:rPr lang="zh-CN" altLang="en-US" dirty="0"/>
              <a:t>年在</a:t>
            </a:r>
            <a:r>
              <a:rPr lang="en-US" altLang="zh-CN" dirty="0"/>
              <a:t>ACL</a:t>
            </a:r>
            <a:r>
              <a:rPr lang="zh-CN" altLang="en-US" dirty="0"/>
              <a:t>上发表的一个经典的基于</a:t>
            </a:r>
            <a:r>
              <a:rPr lang="en-US" altLang="zh-CN" dirty="0"/>
              <a:t>CNN</a:t>
            </a:r>
            <a:r>
              <a:rPr lang="zh-CN" altLang="en-US" dirty="0"/>
              <a:t>的有监督实体关系提取模型</a:t>
            </a:r>
            <a:endParaRPr lang="zh-CN" altLang="en-US" dirty="0"/>
          </a:p>
          <a:p>
            <a:r>
              <a:rPr lang="zh-CN" altLang="en-US" dirty="0"/>
              <a:t>与以往方法相比，能够使用</a:t>
            </a:r>
            <a:r>
              <a:rPr lang="en-US" altLang="zh-CN" dirty="0"/>
              <a:t>CNN</a:t>
            </a:r>
            <a:r>
              <a:rPr lang="zh-CN" altLang="en-US" dirty="0"/>
              <a:t>自动训练并学习文本中关于一个实体对的特征表示，避免了人工构造特征向量的高维稀疏和额外噪音</a:t>
            </a:r>
            <a:endParaRPr lang="zh-CN" altLang="en-US" dirty="0"/>
          </a:p>
          <a:p>
            <a:r>
              <a:rPr lang="zh-CN" altLang="en-US" dirty="0"/>
              <a:t>由于</a:t>
            </a:r>
            <a:r>
              <a:rPr lang="en-US" altLang="zh-CN" dirty="0"/>
              <a:t>CNN</a:t>
            </a:r>
            <a:r>
              <a:rPr lang="zh-CN" altLang="en-US" dirty="0"/>
              <a:t>及多层</a:t>
            </a:r>
            <a:r>
              <a:rPr lang="en-US" altLang="zh-CN" dirty="0"/>
              <a:t>Attention</a:t>
            </a:r>
            <a:r>
              <a:rPr lang="zh-CN" altLang="en-US" dirty="0"/>
              <a:t>机制使得模型结构较为复杂，模型训练时间也较大，在</a:t>
            </a:r>
            <a:r>
              <a:rPr lang="en-US" altLang="zh-CN" dirty="0"/>
              <a:t>CPU</a:t>
            </a:r>
            <a:r>
              <a:rPr lang="zh-CN" altLang="en-US" dirty="0"/>
              <a:t>上可能需要</a:t>
            </a:r>
            <a:r>
              <a:rPr lang="en-US" altLang="zh-CN" dirty="0"/>
              <a:t>3-4</a:t>
            </a:r>
            <a:r>
              <a:rPr lang="zh-CN" altLang="en-US" dirty="0"/>
              <a:t>天</a:t>
            </a:r>
            <a:endParaRPr lang="zh-CN" altLang="en-US" dirty="0"/>
          </a:p>
          <a:p>
            <a:r>
              <a:rPr lang="zh-CN" altLang="en-US" dirty="0"/>
              <a:t>但是使用</a:t>
            </a:r>
            <a:r>
              <a:rPr lang="en-US" altLang="zh-CN" dirty="0"/>
              <a:t>GPU</a:t>
            </a:r>
            <a:r>
              <a:rPr lang="zh-CN" altLang="en-US" dirty="0"/>
              <a:t>进行加速，能够获得</a:t>
            </a:r>
            <a:r>
              <a:rPr lang="en-US" altLang="zh-CN" dirty="0"/>
              <a:t>2-3</a:t>
            </a:r>
            <a:r>
              <a:rPr lang="zh-CN" altLang="en-US" dirty="0"/>
              <a:t>倍的效率提升，从而极大的降低了模型的训练开销</a:t>
            </a:r>
            <a:endParaRPr lang="zh-CN" altLang="en-US" dirty="0"/>
          </a:p>
          <a:p>
            <a:r>
              <a:rPr lang="en-US" altLang="zh-CN" dirty="0"/>
              <a:t>GPU</a:t>
            </a:r>
            <a:r>
              <a:rPr lang="zh-CN" altLang="en-US" dirty="0"/>
              <a:t>与实体关系提取任务的结合，其最大的作用在于提高基于深度学习的模型的训练效率，从而允许更复杂的模型结构</a:t>
            </a:r>
            <a:endParaRPr lang="zh-CN" altLang="en-US" dirty="0"/>
          </a:p>
          <a:p>
            <a:r>
              <a:rPr lang="zh-CN" altLang="en-US" dirty="0"/>
              <a:t>这对于实体关系提取这样一个语义级别的复杂任务而言非常关键</a:t>
            </a:r>
            <a:endParaRPr lang="zh-CN" alt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知识表示全称是知识图谱表示，知识图谱由三元组构成，头实体和尾实体构成图谱的顶点，关系构成边。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r>
              <a:rPr lang="zh-CN" altLang="en-US" dirty="0"/>
              <a:t>是知识表示学习的基础算法，核心就是让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h+r</a:t>
            </a:r>
            <a:r>
              <a:rPr lang="en-US" altLang="zh-CN" baseline="0" dirty="0"/>
              <a:t>=t</a:t>
            </a:r>
            <a:r>
              <a:rPr lang="zh-CN" altLang="en-US" baseline="0" dirty="0"/>
              <a:t>。即让头实体向量加上关系等于尾实体。近几年的后续工作（包括本工作）都是在此基础上进行改进的。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r>
              <a:rPr lang="zh-CN" altLang="en-US" dirty="0"/>
              <a:t>是知识表示学习的基础算法，核心就是让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h+r</a:t>
            </a:r>
            <a:r>
              <a:rPr lang="en-US" altLang="zh-CN" baseline="0" dirty="0"/>
              <a:t>=t</a:t>
            </a:r>
            <a:r>
              <a:rPr lang="zh-CN" altLang="en-US" baseline="0" dirty="0"/>
              <a:t>。即让头实体向量加上关系等于尾实体。近几年的后续工作（包括本工作）都是在此基础上进行改进的。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r>
              <a:rPr lang="zh-CN" altLang="en-US" dirty="0"/>
              <a:t>是知识表示学习的基础算法，核心就是让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h+r</a:t>
            </a:r>
            <a:r>
              <a:rPr lang="en-US" altLang="zh-CN" baseline="0" dirty="0"/>
              <a:t>=t</a:t>
            </a:r>
            <a:r>
              <a:rPr lang="zh-CN" altLang="en-US" baseline="0" dirty="0"/>
              <a:t>。即让头实体向量加上关系等于尾实体。近几年的后续工作（包括本工作）都是在此基础上进行改进的。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很多实际问题中，用于训练模型的标注数据通常需要人工进行标注，费时费力，难以大量获得，而网络中存在大量可以自动获取的无标注数据。同时利用有标记样本与无标记样本的学习技术称作半监督学习。由于解决实际问题的需要，对半监督学习技术的研究变得尤为重要。半监督学习中，大量的用无标注数据可以改进决策边界的学习，训练泛化能力更好的分类器。近年来，半监督学习也被用于改进深度生成模型。已有研究表明，使用</a:t>
            </a:r>
            <a:r>
              <a:rPr lang="en-US" altLang="zh-CN" dirty="0"/>
              <a:t>GAN</a:t>
            </a:r>
            <a:r>
              <a:rPr lang="zh-CN" altLang="en-US" dirty="0"/>
              <a:t>以及</a:t>
            </a:r>
            <a:r>
              <a:rPr lang="en-US" altLang="zh-CN" dirty="0"/>
              <a:t>100</a:t>
            </a:r>
            <a:r>
              <a:rPr lang="zh-CN" altLang="en-US" dirty="0"/>
              <a:t>张有标签的数据，做半监督学习，能把手写数字识别的精度做到了跟用</a:t>
            </a:r>
            <a:r>
              <a:rPr lang="en-US" altLang="zh-CN" dirty="0"/>
              <a:t>65000</a:t>
            </a:r>
            <a:r>
              <a:rPr lang="zh-CN" altLang="en-US" dirty="0"/>
              <a:t>张有标签数据训练得到的精度一致。这个技术已经被斯坦福大学用在探测非洲饥荒分布情况，训练数据所用的卫星地图只有</a:t>
            </a:r>
            <a:r>
              <a:rPr lang="en-US" altLang="zh-CN" dirty="0"/>
              <a:t>5%</a:t>
            </a:r>
            <a:r>
              <a:rPr lang="zh-CN" altLang="en-US" dirty="0"/>
              <a:t>是有标注的数据，其余</a:t>
            </a:r>
            <a:r>
              <a:rPr lang="en-US" altLang="zh-CN" dirty="0"/>
              <a:t>95%</a:t>
            </a:r>
            <a:r>
              <a:rPr lang="zh-CN" altLang="en-US" dirty="0"/>
              <a:t>卫星地图数据无标签。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这篇论文里的编码器、生成器和分类器都是用五层的</a:t>
            </a:r>
            <a:r>
              <a:rPr lang="en-US" altLang="zh-CN" dirty="0"/>
              <a:t>CNN</a:t>
            </a:r>
            <a:r>
              <a:rPr lang="zh-CN" altLang="en-US" dirty="0"/>
              <a:t>网络结构来实现的。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在手写数字识别数据集</a:t>
            </a:r>
            <a:r>
              <a:rPr lang="en-US" altLang="zh-CN" dirty="0" err="1"/>
              <a:t>minist</a:t>
            </a:r>
            <a:r>
              <a:rPr lang="zh-CN" altLang="en-US" dirty="0"/>
              <a:t>中，整个模型仅仅使用五层的</a:t>
            </a:r>
            <a:r>
              <a:rPr lang="en-US" altLang="zh-CN" dirty="0"/>
              <a:t>CNN</a:t>
            </a:r>
            <a:r>
              <a:rPr lang="zh-CN" altLang="en-US" dirty="0"/>
              <a:t>神经网络结构需要优化的参数达到百万级别，使用</a:t>
            </a:r>
            <a:r>
              <a:rPr lang="en-US" altLang="zh-CN" dirty="0"/>
              <a:t>GPU</a:t>
            </a:r>
            <a:r>
              <a:rPr lang="zh-CN" altLang="en-US" dirty="0"/>
              <a:t>进行加速后能让模型的运行速度变快一百倍。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A183-FE43-4616-AA89-CBEEC44ADC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关系抽取任务是自然语言处理领域的重要子任务之一</a:t>
            </a:r>
            <a:r>
              <a:rPr dirty="0"/>
              <a:t>。</a:t>
            </a:r>
            <a:endParaRPr dirty="0"/>
          </a:p>
          <a:p>
            <a:r>
              <a:rPr dirty="0" err="1"/>
              <a:t>其目标在于从海量文本中自动的抽取实体对之间的关系</a:t>
            </a:r>
            <a:r>
              <a:rPr dirty="0"/>
              <a:t>。</a:t>
            </a:r>
            <a:endParaRPr dirty="0"/>
          </a:p>
          <a:p>
            <a:r>
              <a:rPr dirty="0" err="1"/>
              <a:t>以下面的句子为例</a:t>
            </a:r>
            <a:r>
              <a:rPr dirty="0"/>
              <a:t>，</a:t>
            </a:r>
            <a:endParaRPr dirty="0"/>
          </a:p>
          <a:p>
            <a:r>
              <a:rPr dirty="0"/>
              <a:t>在这个句子中包含“</a:t>
            </a:r>
            <a:r>
              <a:rPr dirty="0" err="1"/>
              <a:t>南开大学</a:t>
            </a:r>
            <a:r>
              <a:rPr dirty="0"/>
              <a:t>”，“</a:t>
            </a:r>
            <a:r>
              <a:rPr dirty="0" err="1"/>
              <a:t>龚克</a:t>
            </a:r>
            <a:r>
              <a:rPr dirty="0"/>
              <a:t>”，“</a:t>
            </a:r>
            <a:r>
              <a:rPr dirty="0" err="1"/>
              <a:t>世界工程组织联合会”三个实体</a:t>
            </a:r>
            <a:r>
              <a:rPr dirty="0"/>
              <a:t>，</a:t>
            </a:r>
            <a:endParaRPr dirty="0"/>
          </a:p>
          <a:p>
            <a:r>
              <a:rPr dirty="0" err="1"/>
              <a:t>则每两个实体可以构成一个共现的实体对</a:t>
            </a:r>
            <a:r>
              <a:rPr dirty="0"/>
              <a:t>，</a:t>
            </a:r>
            <a:endParaRPr dirty="0"/>
          </a:p>
          <a:p>
            <a:r>
              <a:rPr dirty="0" err="1"/>
              <a:t>关系抽取就是判断这些实体对在这个句子中表达的关系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50825" y="3573463"/>
            <a:ext cx="8642350" cy="71437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429000"/>
            <a:ext cx="1366837" cy="1444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ja-JP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ja-JP" altLang="en-US" noProof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</a:fld>
            <a:r>
              <a:rPr lang="en-US" altLang="zh-CN" dirty="0"/>
              <a:t>/25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8893175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8726488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8893175" y="2809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85" name="Group 13"/>
          <p:cNvGrpSpPr/>
          <p:nvPr/>
        </p:nvGrpSpPr>
        <p:grpSpPr bwMode="auto"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2"/>
          <a:srcRect l="30872" t="6149" r="33497" b="43971"/>
          <a:stretch>
            <a:fillRect/>
          </a:stretch>
        </p:blipFill>
        <p:spPr>
          <a:xfrm>
            <a:off x="457200" y="167545"/>
            <a:ext cx="932207" cy="9322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altLang="zh-CN" smtClean="0"/>
            </a:fld>
            <a:r>
              <a:rPr lang="en-US" altLang="zh-CN" dirty="0"/>
              <a:t>/25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altLang="zh-CN" smtClean="0"/>
            </a:fld>
            <a:r>
              <a:rPr lang="en-US" altLang="zh-CN" dirty="0"/>
              <a:t>/25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/>
          <a:srcRect l="30872" t="6149" r="33497" b="43971"/>
          <a:stretch>
            <a:fillRect/>
          </a:stretch>
        </p:blipFill>
        <p:spPr>
          <a:xfrm>
            <a:off x="457200" y="167545"/>
            <a:ext cx="932207" cy="9322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</a:fld>
            <a:r>
              <a:rPr lang="en-US" altLang="zh-CN" dirty="0"/>
              <a:t>/25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</a:fld>
            <a:r>
              <a:rPr lang="en-US" altLang="zh-CN" dirty="0"/>
              <a:t>/25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altLang="zh-CN" smtClean="0"/>
            </a:fld>
            <a:r>
              <a:rPr lang="en-US" altLang="zh-CN" dirty="0"/>
              <a:t>/25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</a:fld>
            <a:r>
              <a:rPr lang="en-US" altLang="zh-CN" dirty="0"/>
              <a:t>/25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altLang="zh-CN" smtClean="0"/>
            </a:fld>
            <a:r>
              <a:rPr lang="en-US" altLang="zh-CN" dirty="0"/>
              <a:t>/25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altLang="zh-CN" smtClean="0"/>
            </a:fld>
            <a:r>
              <a:rPr lang="en-US" altLang="zh-CN" dirty="0"/>
              <a:t>/25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altLang="zh-CN" smtClean="0"/>
            </a:fld>
            <a:r>
              <a:rPr lang="en-US" altLang="zh-CN" dirty="0"/>
              <a:t>/25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341438"/>
            <a:ext cx="8642350" cy="71437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313" y="1196975"/>
            <a:ext cx="1366837" cy="1444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smtClean="0"/>
            </a:fld>
            <a:r>
              <a:rPr lang="en-US" dirty="0"/>
              <a:t>/25</a:t>
            </a: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893175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726488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893175" y="2809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41" name="Group 17"/>
          <p:cNvGrpSpPr/>
          <p:nvPr/>
        </p:nvGrpSpPr>
        <p:grpSpPr bwMode="auto"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66FF"/>
        </a:buClr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33993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多智能体对话策略学习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2018102110006 </a:t>
            </a:r>
            <a:r>
              <a:rPr lang="zh-CN" altLang="zh-CN" dirty="0"/>
              <a:t> 刘芳</a:t>
            </a:r>
            <a:endParaRPr lang="zh-CN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/>
              <a:t>Recent Work in Dialog Policy Learning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303905" y="1478280"/>
            <a:ext cx="5060950" cy="3952240"/>
          </a:xfrm>
        </p:spPr>
        <p:txBody>
          <a:bodyPr/>
          <a:lstStyle/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Learn hierarchical task decomposition to train a composite task completion policy: </a:t>
            </a:r>
            <a:r>
              <a:rPr lang="zh-CN" altLang="en-US" sz="2200" b="1" dirty="0">
                <a:solidFill>
                  <a:srgbClr val="002060"/>
                </a:solidFill>
              </a:rPr>
              <a:t>hierarchical RL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algn="just">
              <a:lnSpc>
                <a:spcPts val="3600"/>
              </a:lnSpc>
              <a:buFont typeface="Wingdings" panose="05000000000000000000" charset="0"/>
              <a:buChar char="l"/>
            </a:pPr>
            <a:r>
              <a:rPr lang="zh-CN" altLang="en-US" sz="2200" dirty="0"/>
              <a:t>Option framework for different temporal scales</a:t>
            </a:r>
            <a:endParaRPr lang="zh-CN" altLang="en-US" sz="2200" dirty="0"/>
          </a:p>
          <a:p>
            <a:pPr marL="0" indent="0" algn="just">
              <a:lnSpc>
                <a:spcPts val="3600"/>
              </a:lnSpc>
              <a:buFont typeface="Wingdings" panose="05000000000000000000" charset="0"/>
              <a:buNone/>
            </a:pPr>
            <a:r>
              <a:rPr lang="zh-CN" altLang="en-US" sz="2200" dirty="0"/>
              <a:t>      </a:t>
            </a:r>
            <a:r>
              <a:rPr lang="zh-CN" altLang="en-US" sz="2200" b="1" dirty="0"/>
              <a:t>  </a:t>
            </a:r>
            <a:r>
              <a:rPr lang="zh-CN" altLang="en-US" sz="2200" b="1" dirty="0">
                <a:solidFill>
                  <a:srgbClr val="002060"/>
                </a:solidFill>
              </a:rPr>
              <a:t>Top-level policy: select subtasks 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ts val="3600"/>
              </a:lnSpc>
              <a:buFont typeface="+mj-lt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Low-level policy: complete a given subtask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857250" lvl="1" indent="-400050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zh-CN" altLang="en-US" sz="2200" b="1" dirty="0">
              <a:solidFill>
                <a:srgbClr val="002060"/>
              </a:solidFill>
            </a:endParaRPr>
          </a:p>
        </p:txBody>
      </p:sp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1478280"/>
            <a:ext cx="2957830" cy="4433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6170" y="5911850"/>
            <a:ext cx="65703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Composite task-completion dialogue policy learning via hierarchical deep reinforcement learning (EMNLP 17)</a:t>
            </a:r>
            <a:endParaRPr lang="zh-CN" alt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/>
              <a:t>Recent Work in Dialog Policy Learning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812540" y="1452880"/>
            <a:ext cx="5330825" cy="3952240"/>
          </a:xfrm>
        </p:spPr>
        <p:txBody>
          <a:bodyPr/>
          <a:lstStyle/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Learn a predictive model of the environment from real experiences for planning: </a:t>
            </a:r>
            <a:r>
              <a:rPr lang="zh-CN" altLang="en-US" sz="2200" b="1" dirty="0">
                <a:solidFill>
                  <a:srgbClr val="002060"/>
                </a:solidFill>
              </a:rPr>
              <a:t>model-based RL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Multi-task neural network for world model learning</a:t>
            </a:r>
            <a:endParaRPr lang="zh-CN" altLang="en-US" sz="2200" dirty="0"/>
          </a:p>
          <a:p>
            <a:pPr marL="0" algn="just">
              <a:lnSpc>
                <a:spcPts val="3600"/>
              </a:lnSpc>
              <a:spcBef>
                <a:spcPct val="20000"/>
              </a:spcBef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Two classification tasks: user response </a:t>
            </a:r>
            <a:r>
              <a:rPr lang="zh-CN" altLang="en-US" sz="2200" b="1" i="1" dirty="0">
                <a:solidFill>
                  <a:srgbClr val="FF0000"/>
                </a:solidFill>
              </a:rPr>
              <a:t>o</a:t>
            </a:r>
            <a:r>
              <a:rPr lang="zh-CN" altLang="en-US" sz="2200" b="1" dirty="0">
                <a:solidFill>
                  <a:srgbClr val="002060"/>
                </a:solidFill>
              </a:rPr>
              <a:t>   and termination signal</a:t>
            </a:r>
            <a:r>
              <a:rPr lang="zh-CN" altLang="en-US" sz="2200" b="1" i="1" dirty="0">
                <a:solidFill>
                  <a:srgbClr val="002060"/>
                </a:solidFill>
              </a:rPr>
              <a:t> </a:t>
            </a:r>
            <a:r>
              <a:rPr lang="zh-CN" altLang="en-US" sz="2200" b="1" i="1" dirty="0">
                <a:solidFill>
                  <a:srgbClr val="FF0000"/>
                </a:solidFill>
              </a:rPr>
              <a:t>t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algn="just">
              <a:lnSpc>
                <a:spcPts val="3600"/>
              </a:lnSpc>
              <a:spcBef>
                <a:spcPct val="20000"/>
              </a:spcBef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One regression task: reward</a:t>
            </a:r>
            <a:r>
              <a:rPr lang="zh-CN" altLang="en-US" sz="2200" b="1" i="1" dirty="0">
                <a:solidFill>
                  <a:srgbClr val="002060"/>
                </a:solidFill>
              </a:rPr>
              <a:t> </a:t>
            </a:r>
            <a:r>
              <a:rPr lang="zh-CN" altLang="en-US" sz="2200" b="1" i="1" dirty="0">
                <a:solidFill>
                  <a:srgbClr val="FF0000"/>
                </a:solidFill>
              </a:rPr>
              <a:t>r</a:t>
            </a:r>
            <a:endParaRPr lang="zh-CN" altLang="en-US" sz="2200" b="1" i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70" y="5911850"/>
            <a:ext cx="65703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Deep dyna-q: Integrating planning for task-completion </a:t>
            </a:r>
            <a:endParaRPr lang="zh-CN" alt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r>
              <a:rPr lang="zh-C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dialogue policy learning (ACL 18)</a:t>
            </a:r>
            <a:endParaRPr lang="zh-CN" alt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1861820"/>
            <a:ext cx="360045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/>
              <a:t>Recent Work in Dialog Policy Learning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666750" y="1449705"/>
            <a:ext cx="7953375" cy="1952625"/>
          </a:xfrm>
        </p:spPr>
        <p:txBody>
          <a:bodyPr/>
          <a:lstStyle/>
          <a:p>
            <a:pPr marL="0" algn="just" latinLnBrk="0">
              <a:lnSpc>
                <a:spcPts val="3600"/>
              </a:lnSpc>
              <a:spcBef>
                <a:spcPct val="20000"/>
              </a:spcBef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Learn a reward function that motivates human behaviors and interactions from dialogs: </a:t>
            </a:r>
            <a:r>
              <a:rPr lang="zh-CN" altLang="en-US" sz="2200" b="1" dirty="0">
                <a:solidFill>
                  <a:srgbClr val="002060"/>
                </a:solidFill>
              </a:rPr>
              <a:t>inverse RL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just" latinLnBrk="0">
              <a:lnSpc>
                <a:spcPts val="3000"/>
              </a:lnSpc>
              <a:spcBef>
                <a:spcPts val="0"/>
              </a:spcBef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Integrate adversarial learning to train the policy and estimator simultaneously</a:t>
            </a:r>
            <a:endParaRPr lang="zh-CN" altLang="en-US" sz="2200" dirty="0"/>
          </a:p>
          <a:p>
            <a:pPr marL="0" indent="0" algn="just" latinLnBrk="0">
              <a:lnSpc>
                <a:spcPts val="3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200" dirty="0"/>
              <a:t>      </a:t>
            </a:r>
            <a:r>
              <a:rPr lang="zh-CN" altLang="en-US" sz="2200" b="1" dirty="0"/>
              <a:t> </a:t>
            </a:r>
            <a:r>
              <a:rPr lang="zh-CN" altLang="en-US" sz="2200" b="1" dirty="0">
                <a:solidFill>
                  <a:srgbClr val="002060"/>
                </a:solidFill>
              </a:rPr>
              <a:t> Policy: maximize rewards and entropy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just" latinLnBrk="0">
              <a:lnSpc>
                <a:spcPts val="3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Estimator: distinguish real human sessions from generated sessions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9780" y="6212840"/>
            <a:ext cx="65703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Guided Dialog Policy Learning: Reward Estimation for </a:t>
            </a:r>
            <a:endParaRPr lang="zh-CN" alt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r>
              <a:rPr lang="zh-C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Multi-Domain Task-Oriented Dialog (EMNLP 19)</a:t>
            </a:r>
            <a:endParaRPr lang="zh-CN" alt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120" y="4059555"/>
            <a:ext cx="4342130" cy="2045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543560" y="1492885"/>
            <a:ext cx="8229600" cy="1390650"/>
          </a:xfrm>
        </p:spPr>
        <p:txBody>
          <a:bodyPr/>
          <a:lstStyle/>
          <a:p>
            <a:pPr>
              <a:buSzPct val="100000"/>
              <a:buFont typeface="Wingdings" panose="05000000000000000000" charset="0"/>
              <a:buChar char="l"/>
            </a:pPr>
            <a:r>
              <a:rPr lang="zh-CN" altLang="en-US" sz="2400" dirty="0"/>
              <a:t>Rule-based user simulator</a:t>
            </a:r>
            <a:endParaRPr lang="zh-CN" altLang="en-US" sz="2400" dirty="0"/>
          </a:p>
          <a:p>
            <a:pPr>
              <a:buSzPct val="100000"/>
              <a:buNone/>
            </a:pPr>
            <a:r>
              <a:rPr lang="zh-CN" altLang="en-US" sz="2400" dirty="0"/>
              <a:t>       </a:t>
            </a:r>
            <a:r>
              <a:rPr lang="zh-CN" altLang="en-US" sz="2200" b="1" dirty="0">
                <a:solidFill>
                  <a:srgbClr val="002060"/>
                </a:solidFill>
              </a:rPr>
              <a:t>Require heavy </a:t>
            </a:r>
            <a:r>
              <a:rPr lang="zh-CN" altLang="en-US" sz="2200" b="1" dirty="0">
                <a:solidFill>
                  <a:srgbClr val="FF0000"/>
                </a:solidFill>
              </a:rPr>
              <a:t>domain</a:t>
            </a:r>
            <a:r>
              <a:rPr lang="zh-CN" altLang="en-US" sz="2200" b="1" dirty="0">
                <a:solidFill>
                  <a:srgbClr val="002060"/>
                </a:solidFill>
              </a:rPr>
              <a:t> expertise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>
              <a:buSzPct val="10000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Lack of scalability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Problem: User Simulator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36270" y="2770505"/>
            <a:ext cx="7932420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base">
              <a:spcBef>
                <a:spcPct val="20000"/>
              </a:spcBef>
              <a:buClr>
                <a:srgbClr val="666699"/>
              </a:buClr>
              <a:buSzTx/>
              <a:buFont typeface="Wingdings" panose="05000000000000000000" charset="0"/>
              <a:buChar char="l"/>
            </a:pPr>
            <a:r>
              <a:rPr kumimoji="1" lang="zh-CN" altLang="en-US" sz="2400" dirty="0">
                <a:sym typeface="+mn-ea"/>
              </a:rPr>
              <a:t>Data driven user simulator</a:t>
            </a:r>
            <a:endParaRPr kumimoji="1" lang="zh-CN" altLang="en-US" sz="2400" dirty="0">
              <a:sym typeface="+mn-ea"/>
            </a:endParaRPr>
          </a:p>
          <a:p>
            <a:pPr indent="0">
              <a:buSzPct val="100000"/>
              <a:buFont typeface="Wingdings" panose="05000000000000000000" charset="0"/>
              <a:buNone/>
            </a:pPr>
            <a:r>
              <a:rPr kumimoji="1" lang="zh-CN" altLang="en-US" sz="2200" b="1" dirty="0">
                <a:solidFill>
                  <a:srgbClr val="002060"/>
                </a:solidFill>
                <a:sym typeface="+mn-ea"/>
              </a:rPr>
              <a:t>       Require considerable manually </a:t>
            </a:r>
            <a:r>
              <a:rPr kumimoji="1" lang="zh-CN" altLang="en-US" sz="2200" b="1" dirty="0">
                <a:solidFill>
                  <a:srgbClr val="FF0000"/>
                </a:solidFill>
                <a:sym typeface="+mn-ea"/>
              </a:rPr>
              <a:t>labeled data</a:t>
            </a:r>
            <a:endParaRPr kumimoji="1" lang="zh-CN" altLang="en-US" sz="2200" b="1" dirty="0">
              <a:solidFill>
                <a:srgbClr val="FF0000"/>
              </a:solidFill>
              <a:sym typeface="+mn-ea"/>
            </a:endParaRPr>
          </a:p>
          <a:p>
            <a:pPr indent="0">
              <a:buSzPct val="100000"/>
              <a:buFont typeface="Wingdings" panose="05000000000000000000" charset="0"/>
              <a:buNone/>
            </a:pPr>
            <a:r>
              <a:rPr kumimoji="1" lang="zh-CN" altLang="en-US" sz="2200" b="1" dirty="0">
                <a:solidFill>
                  <a:srgbClr val="002060"/>
                </a:solidFill>
                <a:sym typeface="+mn-ea"/>
              </a:rPr>
              <a:t>       </a:t>
            </a:r>
            <a:r>
              <a:rPr kumimoji="1" lang="zh-CN" altLang="en-US" sz="2200" b="1" dirty="0">
                <a:solidFill>
                  <a:srgbClr val="FF0000"/>
                </a:solidFill>
                <a:sym typeface="+mn-ea"/>
              </a:rPr>
              <a:t>Stationary</a:t>
            </a:r>
            <a:r>
              <a:rPr kumimoji="1" lang="zh-CN" altLang="en-US" sz="2200" b="1" dirty="0">
                <a:solidFill>
                  <a:srgbClr val="002060"/>
                </a:solidFill>
                <a:sym typeface="+mn-ea"/>
              </a:rPr>
              <a:t> environment assumption</a:t>
            </a:r>
            <a:endParaRPr kumimoji="1" lang="zh-CN" altLang="en-US" sz="2200" b="1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" name="图片 2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" y="3907790"/>
            <a:ext cx="8181975" cy="2683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552450" y="2073275"/>
            <a:ext cx="8470265" cy="1390650"/>
          </a:xfrm>
        </p:spPr>
        <p:txBody>
          <a:bodyPr/>
          <a:lstStyle/>
          <a:p>
            <a:pPr>
              <a:buSzPct val="100000"/>
              <a:buFont typeface="Wingdings" panose="05000000000000000000" charset="0"/>
              <a:buChar char="l"/>
            </a:pPr>
            <a:r>
              <a:rPr lang="zh-CN" altLang="en-US" sz="2400" dirty="0"/>
              <a:t>Evaluation of user simulator      </a:t>
            </a:r>
            <a:endParaRPr lang="zh-CN" altLang="en-US" sz="2400" dirty="0"/>
          </a:p>
          <a:p>
            <a:pPr>
              <a:buSzPct val="100000"/>
              <a:buNone/>
            </a:pPr>
            <a:r>
              <a:rPr lang="zh-CN" altLang="en-US" sz="2400" dirty="0"/>
              <a:t>      </a:t>
            </a:r>
            <a:r>
              <a:rPr lang="zh-CN" altLang="en-US" sz="2200" b="1" dirty="0">
                <a:solidFill>
                  <a:srgbClr val="002060"/>
                </a:solidFill>
              </a:rPr>
              <a:t> No standard </a:t>
            </a:r>
            <a:r>
              <a:rPr lang="zh-CN" altLang="en-US" sz="2200" b="1" dirty="0">
                <a:solidFill>
                  <a:srgbClr val="FF0000"/>
                </a:solidFill>
              </a:rPr>
              <a:t>automatic metric</a:t>
            </a:r>
            <a:endParaRPr lang="zh-CN" altLang="en-US" sz="2200" b="1" dirty="0"/>
          </a:p>
          <a:p>
            <a:pPr marL="0" indent="0">
              <a:buSzPct val="10000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Unclear to define how</a:t>
            </a:r>
            <a:r>
              <a:rPr lang="zh-CN" altLang="en-US" sz="2200" b="1" dirty="0">
                <a:solidFill>
                  <a:srgbClr val="FF0000"/>
                </a:solidFill>
              </a:rPr>
              <a:t> closely</a:t>
            </a:r>
            <a:r>
              <a:rPr lang="zh-CN" altLang="en-US" sz="2200" b="1" dirty="0">
                <a:solidFill>
                  <a:srgbClr val="002060"/>
                </a:solidFill>
              </a:rPr>
              <a:t> the simulator resembles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>
              <a:buSzPct val="10000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real user behaviors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Problem: User Simulator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标题 1"/>
          <p:cNvSpPr txBox="1">
            <a:spLocks noGrp="1"/>
          </p:cNvSpPr>
          <p:nvPr>
            <p:ph type="title"/>
          </p:nvPr>
        </p:nvSpPr>
        <p:spPr>
          <a:xfrm>
            <a:off x="966470" y="257175"/>
            <a:ext cx="938022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3200" dirty="0"/>
              <a:t>        </a:t>
            </a:r>
            <a:r>
              <a:rPr lang="zh-CN" altLang="en-US" dirty="0"/>
              <a:t>A</a:t>
            </a:r>
            <a:r>
              <a:rPr lang="zh-CN" altLang="en-US" dirty="0">
                <a:solidFill>
                  <a:schemeClr val="tx2"/>
                </a:solidFill>
                <a:uFillTx/>
              </a:rPr>
              <a:t>CL 2</a:t>
            </a:r>
            <a:r>
              <a:rPr lang="zh-CN" altLang="en-US" dirty="0"/>
              <a:t>020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4315" y="1600200"/>
            <a:ext cx="8452485" cy="1004570"/>
          </a:xfrm>
        </p:spPr>
        <p:txBody>
          <a:bodyPr/>
          <a:lstStyle/>
          <a:p>
            <a:pPr algn="l">
              <a:lnSpc>
                <a:spcPts val="3600"/>
              </a:lnSpc>
              <a:buFont typeface="Wingdings" panose="05000000000000000000" charset="0"/>
              <a:buChar char="l"/>
            </a:pPr>
            <a:r>
              <a:rPr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Multi-Agent Task-Oriented Dialog Policy Learning with Role-Aware Reward Decomposition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,Tsinghua University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lvl="1" algn="l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328930" y="2712085"/>
            <a:ext cx="8751570" cy="2153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buClrTx/>
              <a:buSzTx/>
              <a:buFont typeface="Wingdings" panose="05000000000000000000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Motivation: avoid explicitly building a user simulator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342900" indent="-342900" algn="l" fontAlgn="auto">
              <a:buClrTx/>
              <a:buSzTx/>
              <a:buFont typeface="Wingdings" panose="05000000000000000000" charset="0"/>
              <a:buChar char="Ø"/>
            </a:pPr>
            <a:r>
              <a:rPr kumimoji="1" lang="zh-CN" altLang="en-US" sz="2200" b="1" dirty="0">
                <a:solidFill>
                  <a:srgbClr val="002060"/>
                </a:solidFill>
              </a:rPr>
              <a:t>Apply </a:t>
            </a:r>
            <a:r>
              <a:rPr kumimoji="1" lang="zh-CN" altLang="en-US" sz="2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actor-critic based MARL</a:t>
            </a:r>
            <a:r>
              <a:rPr kumimoji="1" lang="zh-CN" altLang="en-US" sz="2200" b="1" dirty="0">
                <a:solidFill>
                  <a:srgbClr val="002060"/>
                </a:solidFill>
              </a:rPr>
              <a:t> to facilitate pretraining and joint policy learning</a:t>
            </a:r>
            <a:endParaRPr kumimoji="1" lang="zh-CN" altLang="en-US" sz="2200" b="1" dirty="0">
              <a:solidFill>
                <a:srgbClr val="002060"/>
              </a:solidFill>
            </a:endParaRPr>
          </a:p>
          <a:p>
            <a:pPr marL="342900" indent="-342900" algn="l" fontAlgn="auto">
              <a:buClrTx/>
              <a:buSzTx/>
              <a:buFont typeface="Wingdings" panose="05000000000000000000" charset="0"/>
              <a:buChar char="Ø"/>
            </a:pPr>
            <a:r>
              <a:rPr kumimoji="1" lang="zh-CN" altLang="en-US" sz="2200" b="1" dirty="0">
                <a:solidFill>
                  <a:srgbClr val="002060"/>
                </a:solidFill>
              </a:rPr>
              <a:t>Propose </a:t>
            </a:r>
            <a:r>
              <a:rPr kumimoji="1" lang="zh-CN" altLang="en-US" sz="2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Hybrid Value Network</a:t>
            </a:r>
            <a:r>
              <a:rPr kumimoji="1" lang="zh-CN" altLang="en-US" sz="2200" b="1" dirty="0">
                <a:solidFill>
                  <a:srgbClr val="002060"/>
                </a:solidFill>
              </a:rPr>
              <a:t> for role-aware reward decomposition</a:t>
            </a:r>
            <a:endParaRPr kumimoji="1" lang="zh-CN" altLang="en-US" sz="2200" b="1" dirty="0">
              <a:solidFill>
                <a:srgbClr val="002060"/>
              </a:solidFill>
            </a:endParaRPr>
          </a:p>
          <a:p>
            <a:pPr marL="342900" indent="-342900" algn="l" fontAlgn="auto">
              <a:buClrTx/>
              <a:buSzTx/>
              <a:buFont typeface="Wingdings" panose="05000000000000000000" charset="0"/>
              <a:buChar char="Ø"/>
            </a:pPr>
            <a:r>
              <a:rPr kumimoji="1" lang="zh-CN" altLang="en-US" sz="2200" b="1" dirty="0">
                <a:solidFill>
                  <a:srgbClr val="002060"/>
                </a:solidFill>
              </a:rPr>
              <a:t>Conduct experiments on the </a:t>
            </a:r>
            <a:r>
              <a:rPr kumimoji="1" lang="zh-CN" altLang="en-US" sz="2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multi-domain</a:t>
            </a:r>
            <a:r>
              <a:rPr kumimoji="1" lang="zh-CN" altLang="en-US" sz="2200" b="1" dirty="0">
                <a:solidFill>
                  <a:srgbClr val="002060"/>
                </a:solidFill>
              </a:rPr>
              <a:t>, multi-intent task-oriented dialog corpus</a:t>
            </a:r>
            <a:endParaRPr kumimoji="1" lang="zh-CN" altLang="en-US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/>
              <a:t>Status: User Modeling in Dialog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241165" y="1478280"/>
            <a:ext cx="4123690" cy="3952240"/>
          </a:xfrm>
        </p:spPr>
        <p:txBody>
          <a:bodyPr/>
          <a:lstStyle/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Agenda-based user simulator (Schatzmann et al., 2007)</a:t>
            </a:r>
            <a:endParaRPr lang="zh-CN" altLang="en-US" sz="2200" dirty="0"/>
          </a:p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 Neural user simulator (Kreyssig et al., 2018)</a:t>
            </a:r>
            <a:endParaRPr lang="zh-CN" altLang="en-US" sz="2200" dirty="0"/>
          </a:p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 Model-based dialog policy learning (Peng et al., 2018) </a:t>
            </a:r>
            <a:endParaRPr lang="zh-CN" altLang="en-US" sz="2200" dirty="0"/>
          </a:p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 Iterative dialog policy learning (Liu and Lane, 2017) IterDPL</a:t>
            </a:r>
            <a:endParaRPr lang="zh-CN" altLang="en-US" sz="2200" dirty="0"/>
          </a:p>
        </p:txBody>
      </p:sp>
      <p:pic>
        <p:nvPicPr>
          <p:cNvPr id="4" name="图片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1782445"/>
            <a:ext cx="374332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/>
              <a:t>Preliminary: Multi-Agent Reinforcement Learning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96850" y="1478280"/>
            <a:ext cx="8168005" cy="2416175"/>
          </a:xfrm>
        </p:spPr>
        <p:txBody>
          <a:bodyPr/>
          <a:lstStyle/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Cooperative or competitive behaviors of multiple agents are not easily </a:t>
            </a:r>
            <a:endParaRPr lang="zh-CN" altLang="en-US" sz="2200" dirty="0"/>
          </a:p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learned by a single agent</a:t>
            </a:r>
            <a:endParaRPr lang="zh-CN" altLang="en-US" sz="2200" dirty="0"/>
          </a:p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>
                <a:solidFill>
                  <a:srgbClr val="FF0000"/>
                </a:solidFill>
              </a:rPr>
              <a:t>Challenge</a:t>
            </a:r>
            <a:r>
              <a:rPr lang="zh-CN" altLang="en-US" sz="2200" dirty="0"/>
              <a:t>: Non-stationary environment</a:t>
            </a:r>
            <a:endParaRPr lang="zh-CN" altLang="en-US" sz="2200" dirty="0"/>
          </a:p>
        </p:txBody>
      </p:sp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0" y="3515995"/>
            <a:ext cx="4142740" cy="32556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3600" dirty="0"/>
              <a:t>          </a:t>
            </a:r>
            <a:r>
              <a:rPr lang="zh-CN" altLang="en-US" sz="3600" dirty="0"/>
              <a:t>Architecture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84785" y="1433830"/>
            <a:ext cx="8774430" cy="1309370"/>
          </a:xfrm>
        </p:spPr>
        <p:txBody>
          <a:bodyPr/>
          <a:lstStyle/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Joint System and User Policy Optimization with</a:t>
            </a:r>
            <a:r>
              <a:rPr lang="zh-CN" altLang="en-US" sz="2200" dirty="0">
                <a:solidFill>
                  <a:srgbClr val="FF0000"/>
                </a:solidFill>
              </a:rPr>
              <a:t> Multi-Agent Reinforcement </a:t>
            </a:r>
            <a:r>
              <a:rPr lang="zh-CN" altLang="en-US" sz="2200" dirty="0"/>
              <a:t>Learning (MARL) </a:t>
            </a:r>
            <a:endParaRPr lang="zh-CN" altLang="en-US" sz="2200" dirty="0"/>
          </a:p>
        </p:txBody>
      </p:sp>
      <p:pic>
        <p:nvPicPr>
          <p:cNvPr id="3" name="图片 2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" y="2454275"/>
            <a:ext cx="8606790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3600" dirty="0"/>
              <a:t>        </a:t>
            </a:r>
            <a:r>
              <a:rPr lang="zh-CN" altLang="en-US" sz="3600" dirty="0"/>
              <a:t>Multi-Agent Dialog Policy Learning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84785" y="1433830"/>
            <a:ext cx="8774430" cy="5059045"/>
          </a:xfrm>
        </p:spPr>
        <p:txBody>
          <a:bodyPr/>
          <a:lstStyle/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Each dialog session can be seen as a trajectory of state-action pairs</a:t>
            </a:r>
            <a:endParaRPr lang="zh-CN" altLang="en-US" sz="2200" dirty="0"/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dirty="0"/>
              <a:t> </a:t>
            </a:r>
            <a:endParaRPr lang="zh-CN" altLang="en-US" sz="2200" dirty="0"/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 Action  </a:t>
            </a:r>
            <a:r>
              <a:rPr lang="zh-CN" altLang="en-US" sz="2200" b="1" i="1" dirty="0">
                <a:solidFill>
                  <a:srgbClr val="FF0000"/>
                </a:solidFill>
              </a:rPr>
              <a:t>a</a:t>
            </a:r>
            <a:r>
              <a:rPr lang="zh-CN" altLang="en-US" sz="2200" dirty="0"/>
              <a:t> : one or more </a:t>
            </a:r>
            <a:r>
              <a:rPr lang="zh-CN" altLang="en-US" sz="2200" b="1" i="1" dirty="0">
                <a:solidFill>
                  <a:srgbClr val="FF0000"/>
                </a:solidFill>
              </a:rPr>
              <a:t>delexicalized</a:t>
            </a:r>
            <a:r>
              <a:rPr lang="zh-CN" altLang="en-US" sz="2200" dirty="0"/>
              <a:t> dialog acts</a:t>
            </a:r>
            <a:endParaRPr lang="zh-CN" altLang="en-US" sz="2200" dirty="0"/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dirty="0"/>
              <a:t>         </a:t>
            </a:r>
            <a:r>
              <a:rPr lang="zh-CN" altLang="en-US" sz="2200" b="1" dirty="0">
                <a:solidFill>
                  <a:srgbClr val="002060"/>
                </a:solidFill>
              </a:rPr>
              <a:t>Domain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 Intent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 Slot type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 Index (only for system)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 E.g. restaurant-inform-food-1, hotel-inform-address-2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pic>
        <p:nvPicPr>
          <p:cNvPr id="2" name="图片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735" y="2103120"/>
            <a:ext cx="527685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7077"/>
          </a:xfrm>
        </p:spPr>
        <p:txBody>
          <a:bodyPr/>
          <a:lstStyle/>
          <a:p>
            <a:pPr algn="just">
              <a:lnSpc>
                <a:spcPts val="3600"/>
              </a:lnSpc>
              <a:buFont typeface="Wingdings" panose="05000000000000000000" charset="0"/>
              <a:buChar char="Ø"/>
            </a:pPr>
            <a:r>
              <a:rPr sz="2200" dirty="0"/>
              <a:t>Background of Dialog Policy in Task-Oriented Dialog</a:t>
            </a:r>
            <a:endParaRPr sz="2200" dirty="0"/>
          </a:p>
          <a:p>
            <a:pPr algn="just">
              <a:lnSpc>
                <a:spcPts val="3600"/>
              </a:lnSpc>
              <a:buFont typeface="Wingdings" panose="05000000000000000000" charset="0"/>
              <a:buChar char="Ø"/>
            </a:pPr>
            <a:r>
              <a:rPr sz="2200" dirty="0"/>
              <a:t>Recent Advances and Challenges in Task-Oriented Dialog Policy Learning</a:t>
            </a:r>
            <a:endParaRPr sz="2200" dirty="0"/>
          </a:p>
          <a:p>
            <a:pPr algn="just">
              <a:lnSpc>
                <a:spcPts val="3600"/>
              </a:lnSpc>
              <a:buFont typeface="Wingdings" panose="05000000000000000000" charset="0"/>
              <a:buChar char="Ø"/>
            </a:pPr>
            <a:r>
              <a:rPr sz="2200" dirty="0"/>
              <a:t>Dialog Policy Learning and Reward Decomposition with Multi-Agent </a:t>
            </a:r>
            <a:endParaRPr sz="2200" dirty="0"/>
          </a:p>
          <a:p>
            <a:pPr algn="just">
              <a:lnSpc>
                <a:spcPts val="3600"/>
              </a:lnSpc>
              <a:buFont typeface="Wingdings" panose="05000000000000000000" charset="0"/>
              <a:buChar char="Ø"/>
            </a:pPr>
            <a:r>
              <a:rPr sz="2200" dirty="0"/>
              <a:t>Reinforcement Learning</a:t>
            </a:r>
            <a:endParaRPr sz="2200" dirty="0"/>
          </a:p>
          <a:p>
            <a:pPr algn="just">
              <a:lnSpc>
                <a:spcPts val="3600"/>
              </a:lnSpc>
              <a:buNone/>
            </a:pPr>
            <a:endParaRPr lang="en-US" altLang="zh-CN" sz="2200" dirty="0"/>
          </a:p>
          <a:p>
            <a:pPr algn="just">
              <a:lnSpc>
                <a:spcPts val="36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3600" dirty="0"/>
              <a:t>        </a:t>
            </a:r>
            <a:r>
              <a:rPr lang="zh-CN" altLang="en-US" sz="3600" dirty="0"/>
              <a:t>Multi-Agent Dialog Policy Learning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84785" y="1433830"/>
            <a:ext cx="8774430" cy="5059045"/>
          </a:xfrm>
        </p:spPr>
        <p:txBody>
          <a:bodyPr/>
          <a:lstStyle/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System State 𝑠𝑠</a:t>
            </a:r>
            <a:endParaRPr lang="zh-CN" altLang="en-US" sz="2200" dirty="0"/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User dialog acts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Belief state: provided constraint/request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Number of database query results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 User State</a:t>
            </a:r>
            <a:endParaRPr lang="zh-CN" altLang="en-US" sz="2200" dirty="0"/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dirty="0"/>
              <a:t>        </a:t>
            </a:r>
            <a:r>
              <a:rPr lang="zh-CN" altLang="en-US" sz="2200" b="1" dirty="0">
                <a:solidFill>
                  <a:srgbClr val="002060"/>
                </a:solidFill>
              </a:rPr>
              <a:t>System dialog acts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Goal state: remained constraint/request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Inconsistency between system response and user constraint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3600" dirty="0"/>
              <a:t>        </a:t>
            </a:r>
            <a:r>
              <a:rPr lang="zh-CN" altLang="en-US" sz="3600" dirty="0"/>
              <a:t>Reward Decomposition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84785" y="1433830"/>
            <a:ext cx="4274185" cy="5059045"/>
          </a:xfrm>
        </p:spPr>
        <p:txBody>
          <a:bodyPr/>
          <a:lstStyle/>
          <a:p>
            <a:pPr marL="0" indent="0" algn="just" latinLnBrk="0">
              <a:lnSpc>
                <a:spcPts val="3000"/>
              </a:lnSpc>
              <a:spcBef>
                <a:spcPts val="0"/>
              </a:spcBef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System Reward 𝑠𝑠</a:t>
            </a:r>
            <a:endParaRPr lang="zh-CN" altLang="en-US" sz="2200" dirty="0"/>
          </a:p>
          <a:p>
            <a:pPr marL="0" indent="0" algn="l" latinLnBrk="0">
              <a:lnSpc>
                <a:spcPts val="3000"/>
              </a:lnSpc>
              <a:spcBef>
                <a:spcPts val="0"/>
              </a:spcBef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empty dialog act penalty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 latinLnBrk="0">
              <a:lnSpc>
                <a:spcPts val="3000"/>
              </a:lnSpc>
              <a:spcBef>
                <a:spcPts val="0"/>
              </a:spcBef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late answer penalty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 latinLnBrk="0">
              <a:lnSpc>
                <a:spcPts val="3000"/>
              </a:lnSpc>
              <a:spcBef>
                <a:spcPts val="0"/>
              </a:spcBef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task success reward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just" latinLnBrk="0">
              <a:lnSpc>
                <a:spcPts val="3000"/>
              </a:lnSpc>
              <a:spcBef>
                <a:spcPts val="0"/>
              </a:spcBef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 User Reward</a:t>
            </a:r>
            <a:endParaRPr lang="zh-CN" altLang="en-US" sz="2200" dirty="0"/>
          </a:p>
          <a:p>
            <a:pPr marL="0" indent="0" algn="l" latinLnBrk="0">
              <a:lnSpc>
                <a:spcPts val="3000"/>
              </a:lnSpc>
              <a:spcBef>
                <a:spcPts val="0"/>
              </a:spcBef>
              <a:buSzTx/>
              <a:buFont typeface="Wingdings" panose="05000000000000000000" charset="0"/>
              <a:buNone/>
            </a:pPr>
            <a:r>
              <a:rPr lang="zh-CN" altLang="en-US" sz="2200" dirty="0"/>
              <a:t>       </a:t>
            </a:r>
            <a:r>
              <a:rPr lang="zh-CN" altLang="en-US" sz="2200" b="1" dirty="0">
                <a:solidFill>
                  <a:srgbClr val="002060"/>
                </a:solidFill>
              </a:rPr>
              <a:t>empty dialog act penalty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 latinLnBrk="0">
              <a:lnSpc>
                <a:spcPts val="3000"/>
              </a:lnSpc>
              <a:spcBef>
                <a:spcPts val="0"/>
              </a:spcBef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early inform penalty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 latinLnBrk="0">
              <a:lnSpc>
                <a:spcPts val="3000"/>
              </a:lnSpc>
              <a:spcBef>
                <a:spcPts val="0"/>
              </a:spcBef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user goal expression reward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458970" y="1433830"/>
            <a:ext cx="4274185" cy="1871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Global Reward 𝑠𝑠</a:t>
            </a:r>
            <a:endParaRPr lang="zh-CN" altLang="en-US" sz="2200" dirty="0"/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efficiency penalty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sub-goal completion reward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task success reward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pic>
        <p:nvPicPr>
          <p:cNvPr id="3" name="图片 2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875" y="3903345"/>
            <a:ext cx="4685030" cy="23761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3600" dirty="0"/>
              <a:t>        </a:t>
            </a:r>
            <a:r>
              <a:rPr lang="zh-CN" altLang="en-US" sz="3600" dirty="0"/>
              <a:t>Multi-Agent Dialog Policy Learning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84785" y="1433830"/>
            <a:ext cx="8774430" cy="4390390"/>
          </a:xfrm>
        </p:spPr>
        <p:txBody>
          <a:bodyPr/>
          <a:lstStyle/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Pretraining using corpus 𝑠𝑠</a:t>
            </a:r>
            <a:endParaRPr lang="zh-CN" altLang="en-US" sz="2200" dirty="0"/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Cold start for large discrete action space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β-weighted logistic regression to alleviate data bias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 Centralized training with decentralized execution</a:t>
            </a:r>
            <a:endParaRPr lang="zh-CN" altLang="en-US" sz="2200" dirty="0"/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dirty="0"/>
              <a:t>        </a:t>
            </a:r>
            <a:r>
              <a:rPr lang="zh-CN" altLang="en-US" sz="2200" b="1" dirty="0">
                <a:solidFill>
                  <a:srgbClr val="002060"/>
                </a:solidFill>
              </a:rPr>
              <a:t>Training: use extra information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Execution: only use local information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pic>
        <p:nvPicPr>
          <p:cNvPr id="3" name="图片 2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3067050"/>
            <a:ext cx="699135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3600" dirty="0"/>
              <a:t>        </a:t>
            </a:r>
            <a:r>
              <a:rPr lang="zh-CN" altLang="en-US" sz="3600" dirty="0"/>
              <a:t>Multi-Agent Dialog Policy Learning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84785" y="1433830"/>
            <a:ext cx="8774430" cy="4390390"/>
          </a:xfrm>
        </p:spPr>
        <p:txBody>
          <a:bodyPr/>
          <a:lstStyle/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Hybrid Value Network (Critics) 𝑠𝑠</a:t>
            </a:r>
            <a:endParaRPr lang="zh-CN" altLang="en-US" sz="2200" dirty="0"/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Learn a state representation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 Separate the value networks</a:t>
            </a:r>
            <a:endParaRPr lang="zh-CN" altLang="en-US" sz="2200" dirty="0"/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dirty="0"/>
              <a:t>      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pic>
        <p:nvPicPr>
          <p:cNvPr id="2" name="图片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4975" y="1601470"/>
            <a:ext cx="4714240" cy="600075"/>
          </a:xfrm>
          <a:prstGeom prst="rect">
            <a:avLst/>
          </a:prstGeom>
        </p:spPr>
      </p:pic>
      <p:pic>
        <p:nvPicPr>
          <p:cNvPr id="4" name="图片 3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85" y="2482850"/>
            <a:ext cx="3562350" cy="1266825"/>
          </a:xfrm>
          <a:prstGeom prst="rect">
            <a:avLst/>
          </a:prstGeom>
        </p:spPr>
      </p:pic>
      <p:pic>
        <p:nvPicPr>
          <p:cNvPr id="5" name="图片 4" descr="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10" y="4126865"/>
            <a:ext cx="402907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>
            <a:spLocks noGrp="1"/>
          </p:cNvSpPr>
          <p:nvPr>
            <p:ph type="title"/>
          </p:nvPr>
        </p:nvSpPr>
        <p:spPr>
          <a:xfrm>
            <a:off x="861060" y="230505"/>
            <a:ext cx="8687435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3600" dirty="0"/>
              <a:t>        </a:t>
            </a:r>
            <a:r>
              <a:rPr lang="zh-CN" altLang="en-US" sz="3600" dirty="0"/>
              <a:t>Multi-Agent Dialog Policy Learning</a:t>
            </a:r>
            <a:endParaRPr lang="zh-CN" altLang="en-US" sz="36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84785" y="1433830"/>
            <a:ext cx="8774430" cy="4390390"/>
          </a:xfrm>
        </p:spPr>
        <p:txBody>
          <a:bodyPr/>
          <a:lstStyle/>
          <a:p>
            <a:pPr marL="0"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Hybrid Value Network 𝑠𝑠</a:t>
            </a:r>
            <a:endParaRPr lang="zh-CN" altLang="en-US" sz="2200" dirty="0"/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     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0" indent="0" algn="l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Char char="l"/>
            </a:pPr>
            <a:r>
              <a:rPr lang="zh-CN" altLang="en-US" sz="2200" dirty="0"/>
              <a:t> Actor-critic based MARL</a:t>
            </a:r>
            <a:endParaRPr lang="zh-CN" altLang="en-US" sz="2200" dirty="0"/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dirty="0"/>
              <a:t>       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algn="just">
              <a:lnSpc>
                <a:spcPts val="3600"/>
              </a:lnSpc>
              <a:buSzTx/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rgbClr val="002060"/>
                </a:solidFill>
              </a:rPr>
              <a:t>  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pic>
        <p:nvPicPr>
          <p:cNvPr id="3" name="图片 2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0" y="1537335"/>
            <a:ext cx="4029075" cy="1943100"/>
          </a:xfrm>
          <a:prstGeom prst="rect">
            <a:avLst/>
          </a:prstGeom>
        </p:spPr>
      </p:pic>
      <p:pic>
        <p:nvPicPr>
          <p:cNvPr id="6" name="图片 5" descr="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4017010"/>
            <a:ext cx="3467100" cy="466725"/>
          </a:xfrm>
          <a:prstGeom prst="rect">
            <a:avLst/>
          </a:prstGeom>
        </p:spPr>
      </p:pic>
      <p:pic>
        <p:nvPicPr>
          <p:cNvPr id="7" name="图片 6" descr="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65" y="4685665"/>
            <a:ext cx="649605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2610"/>
          </a:xfrm>
        </p:spPr>
        <p:txBody>
          <a:bodyPr/>
          <a:lstStyle/>
          <a:p>
            <a:r>
              <a:rPr lang="zh-CN" altLang="en-US" sz="2800" dirty="0"/>
              <a:t>MultiWOZ (Budzianowski et al., 2018)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74700" y="1992630"/>
            <a:ext cx="83693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Ø"/>
            </a:pPr>
            <a:r>
              <a:rPr kumimoji="1" lang="zh-CN" altLang="en-US" sz="2200" b="1" dirty="0">
                <a:solidFill>
                  <a:srgbClr val="002060"/>
                </a:solidFill>
              </a:rPr>
              <a:t> Multi-domain in one dialog session ;71,544 utterances;10,483 sessions</a:t>
            </a:r>
            <a:endParaRPr kumimoji="1" lang="zh-CN" altLang="en-US" sz="2200" b="1" dirty="0">
              <a:solidFill>
                <a:srgbClr val="002060"/>
              </a:solidFill>
            </a:endParaRPr>
          </a:p>
          <a:p>
            <a:pPr marL="342900" indent="-342900" algn="l">
              <a:buClrTx/>
              <a:buSzTx/>
              <a:buFont typeface="Wingdings" panose="05000000000000000000" charset="0"/>
              <a:buChar char="Ø"/>
            </a:pPr>
            <a:r>
              <a:rPr kumimoji="1" lang="zh-CN" altLang="en-US" sz="2200" b="1" dirty="0">
                <a:solidFill>
                  <a:srgbClr val="002060"/>
                </a:solidFill>
              </a:rPr>
              <a:t>7 domains: ['attraction', 'hospital', 'hotel', 'police', 'restaurant', 'taxi', 'train']</a:t>
            </a:r>
            <a:endParaRPr kumimoji="1" lang="zh-CN" altLang="en-US" sz="2200" b="1" dirty="0">
              <a:solidFill>
                <a:srgbClr val="002060"/>
              </a:solidFill>
            </a:endParaRPr>
          </a:p>
          <a:p>
            <a:pPr marL="342900" indent="-342900" algn="l">
              <a:buClrTx/>
              <a:buSzTx/>
              <a:buFont typeface="Wingdings" panose="05000000000000000000" charset="0"/>
              <a:buChar char="Ø"/>
            </a:pPr>
            <a:r>
              <a:rPr kumimoji="1" lang="zh-CN" altLang="en-US" sz="2200" b="1" dirty="0">
                <a:solidFill>
                  <a:srgbClr val="002060"/>
                </a:solidFill>
              </a:rPr>
              <a:t> 13 intents</a:t>
            </a:r>
            <a:endParaRPr kumimoji="1" lang="zh-CN" altLang="en-US" sz="2200" b="1" dirty="0">
              <a:solidFill>
                <a:srgbClr val="002060"/>
              </a:solidFill>
            </a:endParaRPr>
          </a:p>
          <a:p>
            <a:pPr marL="342900" indent="-342900" algn="l">
              <a:buClrTx/>
              <a:buSzTx/>
              <a:buFont typeface="Wingdings" panose="05000000000000000000" charset="0"/>
              <a:buChar char="Ø"/>
            </a:pPr>
            <a:r>
              <a:rPr kumimoji="1" lang="zh-CN" altLang="en-US" sz="2200" b="1" dirty="0">
                <a:solidFill>
                  <a:srgbClr val="002060"/>
                </a:solidFill>
              </a:rPr>
              <a:t> 25 slots</a:t>
            </a:r>
            <a:endParaRPr kumimoji="1" lang="zh-CN" altLang="en-US" sz="2200" b="1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4033520"/>
            <a:ext cx="8461375" cy="562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Benchmark Policies from ConvLab(Lee et al., 2019)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774700" y="4744085"/>
            <a:ext cx="711009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kumimoji="1" lang="zh-CN" altLang="en-US" sz="2200" b="1" dirty="0">
                <a:solidFill>
                  <a:srgbClr val="002060"/>
                </a:solidFill>
              </a:rPr>
              <a:t>both system policy and user policy available</a:t>
            </a:r>
            <a:endParaRPr kumimoji="1" lang="zh-CN" altLang="en-US" sz="22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kumimoji="1" lang="zh-CN" altLang="en-US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Results</a:t>
            </a:r>
            <a:endParaRPr lang="zh-CN" altLang="en-US" dirty="0"/>
          </a:p>
        </p:txBody>
      </p:sp>
      <p:pic>
        <p:nvPicPr>
          <p:cNvPr id="5" name="图片 4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2127885"/>
            <a:ext cx="8116570" cy="2103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52445" y="4383405"/>
            <a:ext cx="3593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Learning curves of rewards</a:t>
            </a:r>
            <a:endParaRPr lang="zh-CN" alt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Results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75585" y="5507990"/>
            <a:ext cx="4289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Interaction with benchmark user policy</a:t>
            </a:r>
            <a:endParaRPr lang="zh-CN" alt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pic>
        <p:nvPicPr>
          <p:cNvPr id="3" name="图片 2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" y="1576705"/>
            <a:ext cx="85852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Results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8345" y="5496560"/>
            <a:ext cx="4289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Task domains</a:t>
            </a:r>
            <a:endParaRPr lang="zh-CN" alt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pic>
        <p:nvPicPr>
          <p:cNvPr id="4" name="图片 3" descr="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1515110"/>
            <a:ext cx="5090160" cy="3860165"/>
          </a:xfrm>
          <a:prstGeom prst="rect">
            <a:avLst/>
          </a:prstGeom>
        </p:spPr>
      </p:pic>
      <p:pic>
        <p:nvPicPr>
          <p:cNvPr id="5" name="图片 4" descr="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40" y="2024380"/>
            <a:ext cx="3655060" cy="2399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4623435"/>
            <a:ext cx="4289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Human evaluation</a:t>
            </a:r>
            <a:endParaRPr lang="zh-CN" alt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247968"/>
            <a:ext cx="8229600" cy="1143000"/>
          </a:xfrm>
        </p:spPr>
        <p:txBody>
          <a:bodyPr/>
          <a:lstStyle/>
          <a:p>
            <a:r>
              <a:rPr lang="zh-CN" altLang="en-US" sz="4000" dirty="0"/>
              <a:t>Background: Task-Oriented Dialog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787400" y="1708150"/>
            <a:ext cx="7814310" cy="39693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b="1">
                <a:solidFill>
                  <a:schemeClr val="accent4"/>
                </a:solidFill>
                <a:effectLst/>
              </a:rPr>
              <a:t> 用户和系统间的对话：预订电影多轮对话实例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 系统：你好！有什么我能帮到你的吗？ 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 用户：我想定明天的超级名模2的票。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 系统：你在哪个城市？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 用户：西雅图。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 系统：那你想要订几张呢？ 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 用户：两张吧，我想在子午线16号剧场看。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 系统：现在有晚上9点25的票，这个时间合适吗？ 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 用户：没问题。 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 系统：好的，我可以给您定三张在西雅图子午线16号剧场，明晚9点25分场超级名模2的电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影票。 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 用户：太感激了！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</a:rPr>
              <a:t> 系统：再见。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765" y="399415"/>
            <a:ext cx="7595235" cy="965200"/>
          </a:xfrm>
        </p:spPr>
        <p:txBody>
          <a:bodyPr/>
          <a:lstStyle/>
          <a:p>
            <a:pPr algn="l"/>
            <a:r>
              <a:rPr lang="zh-CN" altLang="en-US" sz="4000" dirty="0"/>
              <a:t>Background: Task-Oriented Dialog</a:t>
            </a:r>
            <a:endParaRPr lang="zh-CN" altLang="en-US" sz="4000" dirty="0"/>
          </a:p>
        </p:txBody>
      </p:sp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82490" cy="5006975"/>
          </a:xfrm>
        </p:spPr>
        <p:txBody>
          <a:bodyPr/>
          <a:lstStyle/>
          <a:p>
            <a:pPr algn="just">
              <a:lnSpc>
                <a:spcPts val="3600"/>
              </a:lnSpc>
            </a:pPr>
            <a:r>
              <a:rPr lang="zh-CN" altLang="en-US" sz="2200" dirty="0"/>
              <a:t> User goal</a:t>
            </a:r>
            <a:endParaRPr lang="zh-CN" altLang="en-US" sz="2200" dirty="0"/>
          </a:p>
          <a:p>
            <a:pPr algn="just">
              <a:lnSpc>
                <a:spcPts val="3600"/>
              </a:lnSpc>
            </a:pPr>
            <a:endParaRPr lang="zh-CN" altLang="en-US" sz="2200" dirty="0"/>
          </a:p>
          <a:p>
            <a:pPr algn="just">
              <a:lnSpc>
                <a:spcPts val="3600"/>
              </a:lnSpc>
            </a:pPr>
            <a:endParaRPr lang="zh-CN" altLang="en-US" sz="2200" dirty="0"/>
          </a:p>
          <a:p>
            <a:pPr algn="just">
              <a:lnSpc>
                <a:spcPts val="3600"/>
              </a:lnSpc>
            </a:pPr>
            <a:endParaRPr lang="zh-CN" altLang="en-US" sz="2200" dirty="0"/>
          </a:p>
          <a:p>
            <a:pPr algn="just">
              <a:lnSpc>
                <a:spcPts val="3600"/>
              </a:lnSpc>
            </a:pPr>
            <a:r>
              <a:rPr lang="en-US" altLang="zh-CN" sz="2200" dirty="0"/>
              <a:t> Data base</a:t>
            </a:r>
            <a:endParaRPr lang="en-US" altLang="zh-CN" sz="2200" dirty="0"/>
          </a:p>
          <a:p>
            <a:pPr marL="0" indent="0" algn="just" latinLnBrk="0">
              <a:lnSpc>
                <a:spcPts val="3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Pizza Hut City Centre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algn="just" latinLnBrk="0">
              <a:lnSpc>
                <a:spcPts val="3000"/>
              </a:lnSpc>
              <a:spcBef>
                <a:spcPts val="0"/>
              </a:spcBef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rgbClr val="7030A0"/>
                </a:solidFill>
              </a:rPr>
              <a:t>Address: Regent Street City Centre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algn="just" latinLnBrk="0">
              <a:lnSpc>
                <a:spcPts val="3000"/>
              </a:lnSpc>
              <a:spcBef>
                <a:spcPts val="0"/>
              </a:spcBef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rgbClr val="7030A0"/>
                </a:solidFill>
              </a:rPr>
              <a:t> Food: Italian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algn="just" latinLnBrk="0">
              <a:lnSpc>
                <a:spcPts val="3000"/>
              </a:lnSpc>
              <a:spcBef>
                <a:spcPts val="0"/>
              </a:spcBef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rgbClr val="7030A0"/>
                </a:solidFill>
              </a:rPr>
              <a:t> Phone: 01223323737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algn="just" latinLnBrk="0">
              <a:lnSpc>
                <a:spcPts val="3000"/>
              </a:lnSpc>
              <a:spcBef>
                <a:spcPts val="0"/>
              </a:spcBef>
              <a:buFont typeface="Wingdings" panose="05000000000000000000" charset="0"/>
              <a:buChar char="p"/>
            </a:pPr>
            <a:endParaRPr lang="en-US" altLang="zh-CN" sz="2400" dirty="0"/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2276475"/>
            <a:ext cx="8725535" cy="1271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7620" y="3791585"/>
            <a:ext cx="405638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base">
              <a:lnSpc>
                <a:spcPts val="3000"/>
              </a:lnSpc>
              <a:spcBef>
                <a:spcPts val="0"/>
              </a:spcBef>
              <a:buClr>
                <a:srgbClr val="666699"/>
              </a:buClr>
              <a:buSzTx/>
              <a:buFont typeface="Wingdings" panose="05000000000000000000" charset="0"/>
              <a:buNone/>
            </a:pPr>
            <a:r>
              <a:rPr kumimoji="1" lang="en-US" altLang="zh-CN" sz="2000" dirty="0">
                <a:solidFill>
                  <a:srgbClr val="7030A0"/>
                </a:solidFill>
                <a:sym typeface="+mn-ea"/>
              </a:rPr>
              <a:t> Jinling Noodle Bar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marL="342900" indent="-342900" algn="just" fontAlgn="base">
              <a:lnSpc>
                <a:spcPts val="3000"/>
              </a:lnSpc>
              <a:spcBef>
                <a:spcPts val="0"/>
              </a:spcBef>
              <a:buClr>
                <a:srgbClr val="666699"/>
              </a:buClr>
              <a:buSzTx/>
              <a:buFont typeface="Wingdings" panose="05000000000000000000" charset="0"/>
              <a:buChar char="p"/>
            </a:pPr>
            <a:r>
              <a:rPr kumimoji="1" lang="en-US" altLang="zh-CN" sz="2000" dirty="0">
                <a:solidFill>
                  <a:srgbClr val="7030A0"/>
                </a:solidFill>
                <a:sym typeface="+mn-ea"/>
              </a:rPr>
              <a:t>Address: 11 Peas Hill City Centre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marL="342900" indent="-342900" algn="just" fontAlgn="base">
              <a:lnSpc>
                <a:spcPts val="3000"/>
              </a:lnSpc>
              <a:spcBef>
                <a:spcPts val="0"/>
              </a:spcBef>
              <a:buClr>
                <a:srgbClr val="666699"/>
              </a:buClr>
              <a:buSzTx/>
              <a:buFont typeface="Wingdings" panose="05000000000000000000" charset="0"/>
              <a:buChar char="p"/>
            </a:pPr>
            <a:r>
              <a:rPr kumimoji="1" lang="en-US" altLang="zh-CN" sz="2000" dirty="0">
                <a:solidFill>
                  <a:srgbClr val="7030A0"/>
                </a:solidFill>
                <a:sym typeface="+mn-ea"/>
              </a:rPr>
              <a:t> Food: Chinese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marL="342900" indent="-342900" algn="just" fontAlgn="base">
              <a:lnSpc>
                <a:spcPts val="3000"/>
              </a:lnSpc>
              <a:spcBef>
                <a:spcPts val="0"/>
              </a:spcBef>
              <a:buClr>
                <a:srgbClr val="666699"/>
              </a:buClr>
              <a:buSzTx/>
              <a:buFont typeface="Wingdings" panose="05000000000000000000" charset="0"/>
              <a:buChar char="p"/>
            </a:pPr>
            <a:r>
              <a:rPr kumimoji="1" lang="en-US" altLang="zh-CN" sz="2000" dirty="0">
                <a:solidFill>
                  <a:srgbClr val="7030A0"/>
                </a:solidFill>
                <a:sym typeface="+mn-ea"/>
              </a:rPr>
              <a:t> Phone: 01223566188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marL="342900" indent="-342900" algn="just" fontAlgn="base">
              <a:lnSpc>
                <a:spcPts val="3000"/>
              </a:lnSpc>
              <a:spcBef>
                <a:spcPts val="0"/>
              </a:spcBef>
              <a:buClr>
                <a:srgbClr val="666699"/>
              </a:buClr>
              <a:buSzTx/>
              <a:buFont typeface="Wingdings" panose="05000000000000000000" charset="0"/>
              <a:buChar char="p"/>
            </a:pPr>
            <a:r>
              <a:rPr kumimoji="1" lang="en-US" altLang="zh-CN" sz="2000" dirty="0">
                <a:solidFill>
                  <a:srgbClr val="7030A0"/>
                </a:solidFill>
                <a:sym typeface="+mn-ea"/>
              </a:rPr>
              <a:t> …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marL="285750" indent="-285750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/>
          <a:lstStyle/>
          <a:p>
            <a:r>
              <a:rPr lang="zh-CN" altLang="en-US" sz="4000" dirty="0"/>
              <a:t>Background: Task-Oriented Dialog</a:t>
            </a:r>
            <a:endParaRPr lang="zh-CN" altLang="en-US" sz="4000" dirty="0"/>
          </a:p>
        </p:txBody>
      </p:sp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7077"/>
          </a:xfrm>
        </p:spPr>
        <p:txBody>
          <a:bodyPr/>
          <a:lstStyle/>
          <a:p>
            <a:pPr marL="0" indent="0" algn="just">
              <a:lnSpc>
                <a:spcPts val="3600"/>
              </a:lnSpc>
              <a:buNone/>
            </a:pPr>
            <a:r>
              <a:rPr lang="en-US" altLang="zh-CN" sz="2200" dirty="0"/>
              <a:t> Dialog as Optimal Decision Making</a:t>
            </a:r>
            <a:endParaRPr lang="en-US" altLang="zh-CN" sz="2200" dirty="0"/>
          </a:p>
          <a:p>
            <a:pPr algn="just">
              <a:lnSpc>
                <a:spcPts val="3600"/>
              </a:lnSpc>
            </a:pPr>
            <a:endParaRPr lang="en-US" altLang="zh-CN" sz="2400" dirty="0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2505710"/>
            <a:ext cx="8046085" cy="2033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65935" y="4766945"/>
            <a:ext cx="5307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 architecture for multi-turn task-oriented dialogs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70" y="274955"/>
            <a:ext cx="9104630" cy="1143000"/>
          </a:xfrm>
        </p:spPr>
        <p:txBody>
          <a:bodyPr/>
          <a:lstStyle/>
          <a:p>
            <a:r>
              <a:rPr lang="zh-CN" altLang="en-US" sz="4000" dirty="0"/>
              <a:t>Preliminary: Reinforcement Learning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7077"/>
          </a:xfrm>
        </p:spPr>
        <p:txBody>
          <a:bodyPr/>
          <a:lstStyle/>
          <a:p>
            <a:pPr algn="just">
              <a:lnSpc>
                <a:spcPts val="3600"/>
              </a:lnSpc>
            </a:pPr>
            <a:endParaRPr lang="en-US" altLang="zh-CN" sz="2200" dirty="0"/>
          </a:p>
          <a:p>
            <a:pPr algn="just">
              <a:lnSpc>
                <a:spcPts val="3600"/>
              </a:lnSpc>
            </a:pPr>
            <a:endParaRPr lang="en-US" altLang="zh-CN" sz="2400" dirty="0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798320"/>
            <a:ext cx="8322945" cy="295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1345" y="2249805"/>
            <a:ext cx="36601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Reinforcement learning is all about making decisions sequentially</a:t>
            </a:r>
            <a:r>
              <a:rPr lang="en-US" altLang="zh-CN" sz="2400"/>
              <a:t>.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Decisions are dependent so labels are given to sequences of dependent decisions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4585970" y="2249805"/>
            <a:ext cx="36601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In Supervised learning, the decision is made on the initial input or the input given at the start</a:t>
            </a:r>
            <a:r>
              <a:rPr lang="en-US" altLang="zh-CN" sz="2400"/>
              <a:t>.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Decisions are independent of each other so labels are given to each decision.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165" y="274955"/>
            <a:ext cx="8568690" cy="1143000"/>
          </a:xfrm>
        </p:spPr>
        <p:txBody>
          <a:bodyPr/>
          <a:lstStyle/>
          <a:p>
            <a:r>
              <a:rPr lang="zh-CN" altLang="en-US" sz="4000" dirty="0"/>
              <a:t>Background: Dialog Policy Learning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7077"/>
          </a:xfrm>
        </p:spPr>
        <p:txBody>
          <a:bodyPr/>
          <a:lstStyle/>
          <a:p>
            <a:pPr algn="just">
              <a:lnSpc>
                <a:spcPts val="3600"/>
              </a:lnSpc>
            </a:pPr>
            <a:r>
              <a:rPr lang="zh-CN" altLang="en-US" sz="2200" dirty="0"/>
              <a:t> Reinforcement Learning in Dialog Policy</a:t>
            </a:r>
            <a:endParaRPr lang="zh-CN" altLang="en-US" sz="1600" dirty="0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8370" y="2146300"/>
            <a:ext cx="4425950" cy="3837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21355" y="6097905"/>
            <a:ext cx="334391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Too expensive and risky 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705" y="266065"/>
            <a:ext cx="8791575" cy="1143000"/>
          </a:xfrm>
        </p:spPr>
        <p:txBody>
          <a:bodyPr/>
          <a:lstStyle/>
          <a:p>
            <a:r>
              <a:rPr lang="zh-CN" altLang="en-US" sz="4000" dirty="0"/>
              <a:t>Background: Dialog Policy Learning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0920" y="1603375"/>
            <a:ext cx="8229600" cy="5007077"/>
          </a:xfrm>
        </p:spPr>
        <p:txBody>
          <a:bodyPr/>
          <a:lstStyle/>
          <a:p>
            <a:pPr lvl="1" indent="0" algn="just" latinLnBrk="0">
              <a:lnSpc>
                <a:spcPts val="29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Reinforcement Learning in Dialog Policy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indent="0" algn="just" latinLnBrk="0">
              <a:lnSpc>
                <a:spcPts val="29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Simulator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indent="0" algn="just" latinLnBrk="0">
              <a:lnSpc>
                <a:spcPts val="29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Mimic real user behaviors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indent="0" algn="just" latinLnBrk="0">
              <a:lnSpc>
                <a:spcPts val="29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Typical Reward Function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indent="0" algn="just" latinLnBrk="0">
              <a:lnSpc>
                <a:spcPts val="29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Pur turn penalty for short dialog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1" indent="0" algn="just" latinLnBrk="0">
              <a:lnSpc>
                <a:spcPts val="29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Large reward at completion if successful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zh-CN" altLang="en-US" sz="1800" dirty="0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03375"/>
            <a:ext cx="432308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375" y="257175"/>
            <a:ext cx="8372475" cy="1143000"/>
          </a:xfrm>
        </p:spPr>
        <p:txBody>
          <a:bodyPr/>
          <a:lstStyle/>
          <a:p>
            <a:r>
              <a:rPr lang="zh-CN" altLang="en-US" sz="3800" dirty="0"/>
              <a:t>Background</a:t>
            </a:r>
            <a:r>
              <a:rPr lang="zh-CN" altLang="en-US" sz="3600" dirty="0"/>
              <a:t>: Dialog Policy Learning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84565" cy="5006975"/>
          </a:xfrm>
        </p:spPr>
        <p:txBody>
          <a:bodyPr/>
          <a:lstStyle/>
          <a:p>
            <a:pPr marL="0" indent="0" algn="just" latinLnBrk="0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/>
              <a:t>Evaluation of dialog policy</a:t>
            </a:r>
            <a:endParaRPr lang="en-US" altLang="zh-CN" sz="2400" dirty="0"/>
          </a:p>
          <a:p>
            <a:pPr algn="just" latinLnBrk="0">
              <a:lnSpc>
                <a:spcPts val="32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400" dirty="0"/>
              <a:t> Inform rate: all the requested information is informed</a:t>
            </a:r>
            <a:endParaRPr lang="en-US" altLang="zh-CN" sz="2400" dirty="0"/>
          </a:p>
          <a:p>
            <a:pPr algn="l" latinLnBrk="0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/>
              <a:t>         </a:t>
            </a:r>
            <a:r>
              <a:rPr lang="en-US" altLang="zh-CN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 </a:t>
            </a:r>
            <a:r>
              <a:rPr lang="en-US" altLang="zh-CN" sz="18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U: Can you tell me the phone number and postcode of Wuhan University?</a:t>
            </a:r>
            <a:r>
              <a:rPr lang="en-US" altLang="zh-CN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</a:t>
            </a:r>
            <a:endParaRPr lang="en-US" altLang="zh-CN" sz="20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0" indent="0" algn="just" latinLnBrk="0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/>
              <a:t>             </a:t>
            </a:r>
            <a:r>
              <a:rPr lang="en-US" altLang="zh-CN" sz="18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S: The phone number is 62720000, and the postcode is 430000.</a:t>
            </a:r>
            <a:endParaRPr lang="en-US" altLang="zh-CN" sz="18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algn="just" latinLnBrk="0">
              <a:lnSpc>
                <a:spcPts val="32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400" dirty="0"/>
              <a:t> Match rate: the booked entities match all the indicated constraints</a:t>
            </a:r>
            <a:endParaRPr lang="en-US" altLang="zh-CN" sz="2400" dirty="0"/>
          </a:p>
          <a:p>
            <a:pPr marL="0" indent="0" algn="just" latinLnBrk="0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            U: Can you find me a  restaurant near Wuhan University?</a:t>
            </a:r>
            <a:endParaRPr lang="en-US" altLang="zh-CN" sz="18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0" indent="0" algn="just" latinLnBrk="0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            S: How about Xiaoguanyuan in Guangbalu?</a:t>
            </a:r>
            <a:endParaRPr lang="en-US" altLang="zh-CN" sz="18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algn="just" latinLnBrk="0">
              <a:lnSpc>
                <a:spcPts val="32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400" dirty="0"/>
              <a:t> Task success: Inform &amp; Match</a:t>
            </a:r>
            <a:endParaRPr lang="en-US" altLang="zh-CN" sz="2400" dirty="0"/>
          </a:p>
          <a:p>
            <a:pPr lvl="1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741642444"/>
  <p:tag name="KSO_WM_UNIT_PLACING_PICTURE_USER_VIEWPORT" val="{&quot;height&quot;:2309,&quot;width&quot;:15840}"/>
</p:tagLst>
</file>

<file path=ppt/theme/theme1.xml><?xml version="1.0" encoding="utf-8"?>
<a:theme xmlns:a="http://schemas.openxmlformats.org/drawingml/2006/main" name="標準デザイン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中文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design006-simple blue-</Template>
  <TotalTime>0</TotalTime>
  <Words>6547</Words>
  <Application>WPS 演示</Application>
  <PresentationFormat>全屏显示(4:3)</PresentationFormat>
  <Paragraphs>272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MS PGothic</vt:lpstr>
      <vt:lpstr>Wingdings</vt:lpstr>
      <vt:lpstr>微软雅黑</vt:lpstr>
      <vt:lpstr>Times New Roman</vt:lpstr>
      <vt:lpstr>Arial Unicode MS</vt:lpstr>
      <vt:lpstr>Calibri</vt:lpstr>
      <vt:lpstr>PMingLiU</vt:lpstr>
      <vt:lpstr>等线</vt:lpstr>
      <vt:lpstr>方正粗黑宋简体</vt:lpstr>
      <vt:lpstr>BatangChe</vt:lpstr>
      <vt:lpstr>標準デザイン</vt:lpstr>
      <vt:lpstr>多智能体对话策略学习</vt:lpstr>
      <vt:lpstr>Outline</vt:lpstr>
      <vt:lpstr>Background: Task-Oriented Dialog</vt:lpstr>
      <vt:lpstr>Background: Task-Oriented Dialog</vt:lpstr>
      <vt:lpstr>Background: Task-Oriented Dialog</vt:lpstr>
      <vt:lpstr>Preliminary: Reinforcement Learning</vt:lpstr>
      <vt:lpstr>Background: Dialog Policy Learning</vt:lpstr>
      <vt:lpstr>Background: Dialog Policy Learning</vt:lpstr>
      <vt:lpstr>Background: Dialog Policy Learning</vt:lpstr>
      <vt:lpstr>Recent Work in Dialog Policy Learning</vt:lpstr>
      <vt:lpstr>Recent Work in Dialog Policy Learning</vt:lpstr>
      <vt:lpstr>Recent Work in Dialog Policy Learning</vt:lpstr>
      <vt:lpstr>Problem: User Simulator</vt:lpstr>
      <vt:lpstr>Problem: User Simulator</vt:lpstr>
      <vt:lpstr>        ACL 2020</vt:lpstr>
      <vt:lpstr>Status: User Modeling in Dialog</vt:lpstr>
      <vt:lpstr>Preliminary: Multi-Agent Reinforcement Learning</vt:lpstr>
      <vt:lpstr>          Architecture</vt:lpstr>
      <vt:lpstr>        Multi-Agent Dialog Policy Learning</vt:lpstr>
      <vt:lpstr>        Multi-Agent Dialog Policy Learning</vt:lpstr>
      <vt:lpstr>        Reward Decomposition</vt:lpstr>
      <vt:lpstr>        Multi-Agent Dialog Policy Learning</vt:lpstr>
      <vt:lpstr>        Multi-Agent Dialog Policy Learning</vt:lpstr>
      <vt:lpstr>        Multi-Agent Dialog Policy Learning</vt:lpstr>
      <vt:lpstr>Setting</vt:lpstr>
      <vt:lpstr>Results</vt:lpstr>
      <vt:lpstr>Results</vt:lpstr>
      <vt:lpstr>Results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Sumblr: Continuous Summarization of Evolving Tweet Streams</dc:title>
  <dc:creator>CDian</dc:creator>
  <cp:lastModifiedBy>A</cp:lastModifiedBy>
  <cp:revision>244</cp:revision>
  <dcterms:created xsi:type="dcterms:W3CDTF">2014-08-07T09:30:00Z</dcterms:created>
  <dcterms:modified xsi:type="dcterms:W3CDTF">2020-05-15T10:30:22Z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