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0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9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02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2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73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9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6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4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4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7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6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3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9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852A1-6FF8-4CDC-87EB-32C5DCD49EF0}" type="datetimeFigureOut">
              <a:rPr lang="zh-CN" altLang="en-US" smtClean="0"/>
              <a:t>2019/4/19/Fri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4653D2-A25B-457D-AD53-783C51C81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2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943" y="1822142"/>
            <a:ext cx="9516862" cy="2128421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From Word </a:t>
            </a:r>
            <a:r>
              <a:rPr lang="en-US" altLang="zh-CN" b="1" dirty="0" err="1"/>
              <a:t>Embeddings</a:t>
            </a:r>
            <a:r>
              <a:rPr lang="en-US" altLang="zh-CN" b="1" dirty="0"/>
              <a:t> To Document Distances</a:t>
            </a:r>
            <a:r>
              <a:rPr lang="en-US" altLang="zh-CN" dirty="0"/>
              <a:t> </a:t>
            </a:r>
            <a:r>
              <a:rPr lang="zh-CN" altLang="en-US" sz="3100" dirty="0" smtClean="0"/>
              <a:t>（</a:t>
            </a:r>
            <a:r>
              <a:rPr lang="en-US" altLang="zh-CN" sz="3100" dirty="0"/>
              <a:t>2015ICML</a:t>
            </a:r>
            <a:r>
              <a:rPr lang="zh-CN" altLang="en-US" sz="3100" dirty="0" smtClean="0"/>
              <a:t>）</a:t>
            </a:r>
            <a:endParaRPr lang="zh-CN" altLang="en-US" sz="31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660" y="4777379"/>
            <a:ext cx="8915399" cy="1126283"/>
          </a:xfrm>
        </p:spPr>
        <p:txBody>
          <a:bodyPr/>
          <a:lstStyle/>
          <a:p>
            <a:r>
              <a:rPr lang="en-US" altLang="zh-CN" dirty="0" smtClean="0"/>
              <a:t>										</a:t>
            </a:r>
            <a:r>
              <a:rPr lang="en-US" altLang="zh-CN" sz="2400" b="1" dirty="0" smtClean="0"/>
              <a:t>		2019</a:t>
            </a:r>
            <a:r>
              <a:rPr lang="zh-CN" altLang="en-US" sz="2400" b="1" dirty="0" smtClean="0"/>
              <a:t>级学硕王维川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249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Mover’s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043155" cy="4102308"/>
          </a:xfrm>
        </p:spPr>
        <p:txBody>
          <a:bodyPr>
            <a:normAutofit/>
          </a:bodyPr>
          <a:lstStyle/>
          <a:p>
            <a:r>
              <a:rPr lang="en-US" altLang="zh-CN" sz="2000" b="1" dirty="0" err="1"/>
              <a:t>Prefetch</a:t>
            </a:r>
            <a:r>
              <a:rPr lang="en-US" altLang="zh-CN" sz="2000" b="1" dirty="0"/>
              <a:t> and prune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find </a:t>
            </a:r>
            <a:r>
              <a:rPr lang="en-US" altLang="zh-CN" dirty="0"/>
              <a:t>the </a:t>
            </a:r>
            <a:r>
              <a:rPr lang="en-US" altLang="zh-CN" i="1" dirty="0"/>
              <a:t>k </a:t>
            </a:r>
            <a:r>
              <a:rPr lang="en-US" altLang="zh-CN" dirty="0"/>
              <a:t>nearest neighbors of a query document 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①</a:t>
            </a:r>
            <a:r>
              <a:rPr lang="en-US" altLang="zh-CN" dirty="0"/>
              <a:t>sort all documents </a:t>
            </a:r>
            <a:r>
              <a:rPr lang="en-US" altLang="zh-CN" dirty="0" smtClean="0"/>
              <a:t>by their WCD distance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②</a:t>
            </a:r>
            <a:r>
              <a:rPr lang="en-US" altLang="zh-CN" dirty="0"/>
              <a:t>compute the exact WMD </a:t>
            </a:r>
            <a:r>
              <a:rPr lang="en-US" altLang="zh-CN" dirty="0" smtClean="0"/>
              <a:t>distance to </a:t>
            </a:r>
            <a:r>
              <a:rPr lang="en-US" altLang="zh-CN" dirty="0"/>
              <a:t>the first </a:t>
            </a:r>
            <a:r>
              <a:rPr lang="en-US" altLang="zh-CN" i="1" dirty="0"/>
              <a:t>k </a:t>
            </a:r>
            <a:r>
              <a:rPr lang="en-US" altLang="zh-CN" dirty="0"/>
              <a:t>of these documents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③</a:t>
            </a:r>
            <a:r>
              <a:rPr lang="en-US" altLang="zh-CN" dirty="0" smtClean="0"/>
              <a:t>firstly compute RWCD distance if exceed kth closest document </a:t>
            </a:r>
            <a:r>
              <a:rPr lang="en-US" altLang="zh-CN" dirty="0" err="1" smtClean="0"/>
              <a:t>prune,else</a:t>
            </a:r>
            <a:r>
              <a:rPr lang="en-US" altLang="zh-CN" dirty="0" smtClean="0"/>
              <a:t> compute WMD distance.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traversal is limited </a:t>
            </a:r>
            <a:r>
              <a:rPr lang="en-US" altLang="zh-CN" dirty="0"/>
              <a:t>to </a:t>
            </a:r>
            <a:r>
              <a:rPr lang="en-US" altLang="zh-CN" i="1" dirty="0"/>
              <a:t>m &lt; n </a:t>
            </a:r>
            <a:r>
              <a:rPr lang="en-US" altLang="zh-CN" dirty="0"/>
              <a:t>documents </a:t>
            </a:r>
            <a:r>
              <a:rPr lang="en-US" altLang="zh-CN" dirty="0" smtClean="0"/>
              <a:t> 	</a:t>
            </a:r>
            <a:r>
              <a:rPr lang="en-US" altLang="zh-CN" i="1" dirty="0" err="1" smtClean="0"/>
              <a:t>prefetch</a:t>
            </a:r>
            <a:r>
              <a:rPr lang="en-US" altLang="zh-CN" i="1" dirty="0" smtClean="0"/>
              <a:t> </a:t>
            </a:r>
            <a:r>
              <a:rPr lang="en-US" altLang="zh-CN" i="1" dirty="0"/>
              <a:t>and prune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i="1" dirty="0" smtClean="0"/>
              <a:t>m</a:t>
            </a:r>
            <a:r>
              <a:rPr lang="en-US" altLang="zh-CN" dirty="0"/>
              <a:t>= </a:t>
            </a:r>
            <a:r>
              <a:rPr lang="en-US" altLang="zh-CN" i="1" dirty="0" smtClean="0"/>
              <a:t>k</a:t>
            </a:r>
            <a:r>
              <a:rPr lang="en-US" altLang="zh-CN" dirty="0"/>
              <a:t> 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returnithe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nearest neighbors of the WCD distance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i="1" dirty="0" smtClean="0"/>
              <a:t>m</a:t>
            </a:r>
            <a:r>
              <a:rPr lang="en-US" altLang="zh-CN" dirty="0"/>
              <a:t>= </a:t>
            </a:r>
            <a:r>
              <a:rPr lang="en-US" altLang="zh-CN" i="1" dirty="0"/>
              <a:t>n </a:t>
            </a:r>
            <a:r>
              <a:rPr lang="en-US" altLang="zh-CN" i="1" dirty="0" smtClean="0"/>
              <a:t>	</a:t>
            </a:r>
            <a:r>
              <a:rPr lang="en-US" altLang="zh-CN" dirty="0" smtClean="0"/>
              <a:t>provably </a:t>
            </a:r>
            <a:r>
              <a:rPr lang="en-US" altLang="zh-CN" dirty="0"/>
              <a:t>non-neighbors are </a:t>
            </a:r>
            <a:r>
              <a:rPr lang="en-US" altLang="zh-CN" dirty="0" smtClean="0"/>
              <a:t>pruned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76407"/>
              </p:ext>
            </p:extLst>
          </p:nvPr>
        </p:nvGraphicFramePr>
        <p:xfrm>
          <a:off x="32512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1200" y="2311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5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Dataset:</a:t>
            </a:r>
          </a:p>
          <a:p>
            <a:pPr marL="0" indent="0">
              <a:buNone/>
            </a:pP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37" y="2765631"/>
            <a:ext cx="5628571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C</a:t>
            </a:r>
            <a:r>
              <a:rPr lang="en-US" altLang="zh-CN" sz="2400" b="1" dirty="0" smtClean="0"/>
              <a:t>ompare </a:t>
            </a:r>
            <a:r>
              <a:rPr lang="en-US" altLang="zh-CN" sz="2400" b="1" dirty="0"/>
              <a:t>against 7 document representation </a:t>
            </a:r>
            <a:r>
              <a:rPr lang="en-US" altLang="zh-CN" sz="2400" b="1" dirty="0" smtClean="0"/>
              <a:t>baselines(KNN                      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12" y="3096717"/>
            <a:ext cx="10621425" cy="361891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88663"/>
              </p:ext>
            </p:extLst>
          </p:nvPr>
        </p:nvGraphicFramePr>
        <p:xfrm>
          <a:off x="5348138" y="2511783"/>
          <a:ext cx="1547337" cy="52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218960" imgH="253800" progId="Equation.DSMT4">
                  <p:embed/>
                </p:oleObj>
              </mc:Choice>
              <mc:Fallback>
                <p:oleObj name="Equation" r:id="rId4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8138" y="2511783"/>
                        <a:ext cx="1547337" cy="52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Word </a:t>
            </a:r>
            <a:r>
              <a:rPr lang="en-US" altLang="zh-CN" sz="2400" b="1" dirty="0" err="1" smtClean="0"/>
              <a:t>embeddings</a:t>
            </a:r>
            <a:r>
              <a:rPr lang="en-US" altLang="zh-CN" sz="2400" b="1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smtClean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47" y="2777973"/>
            <a:ext cx="6171429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Lower Bounds and Pruning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19" y="3149515"/>
            <a:ext cx="5440896" cy="2842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59" y="3149515"/>
            <a:ext cx="5536875" cy="29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71" y="2876928"/>
            <a:ext cx="11324818" cy="37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&amp;</a:t>
            </a:r>
            <a:r>
              <a:rPr lang="en-US" altLang="zh-CN" dirty="0" smtClean="0"/>
              <a:t> </a:t>
            </a:r>
            <a:r>
              <a:rPr lang="en-US" altLang="zh-CN" dirty="0"/>
              <a:t>Conclusion </a:t>
            </a:r>
            <a:r>
              <a:rPr lang="en-US" altLang="zh-CN" dirty="0" smtClean="0"/>
              <a:t>&amp;Inspiration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D&amp;C: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utilize </a:t>
            </a:r>
            <a:r>
              <a:rPr lang="en-US" altLang="zh-CN" sz="2000" dirty="0"/>
              <a:t>the high quality of the </a:t>
            </a:r>
            <a:r>
              <a:rPr lang="en-US" altLang="zh-CN" sz="2000" i="1" dirty="0"/>
              <a:t>word2vec </a:t>
            </a:r>
            <a:r>
              <a:rPr lang="en-US" altLang="zh-CN" sz="2000" dirty="0"/>
              <a:t>embedding 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/>
              <a:t>the scale of data </a:t>
            </a:r>
            <a:r>
              <a:rPr lang="en-US" altLang="zh-CN" sz="2000" dirty="0" smtClean="0"/>
              <a:t>sets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Document distances </a:t>
            </a:r>
            <a:r>
              <a:rPr lang="en-US" altLang="zh-CN" sz="2000" dirty="0"/>
              <a:t>can be dissected into sparse distances </a:t>
            </a:r>
            <a:r>
              <a:rPr lang="en-US" altLang="zh-CN" sz="2000" dirty="0" smtClean="0"/>
              <a:t>between words </a:t>
            </a:r>
            <a:endParaRPr lang="en-US" altLang="zh-CN" dirty="0" smtClean="0"/>
          </a:p>
          <a:p>
            <a:r>
              <a:rPr lang="en-US" altLang="zh-CN" sz="2400" b="1" dirty="0" smtClean="0"/>
              <a:t>Inspiration: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/>
              <a:t>Add </a:t>
            </a:r>
            <a:r>
              <a:rPr lang="en-US" altLang="zh-CN" sz="2000" dirty="0" smtClean="0"/>
              <a:t>penalty word </a:t>
            </a:r>
            <a:r>
              <a:rPr lang="en-US" altLang="zh-CN" sz="2000" dirty="0"/>
              <a:t>movements in </a:t>
            </a:r>
            <a:r>
              <a:rPr lang="en-US" altLang="zh-CN" sz="2000" dirty="0" smtClean="0"/>
              <a:t>specific structure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Help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categorization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/>
              <a:t>Other fields </a:t>
            </a:r>
            <a:r>
              <a:rPr lang="en-US" altLang="zh-CN" sz="2000" dirty="0" smtClean="0"/>
              <a:t>analogy or Inspiration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72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Project:MI</a:t>
            </a:r>
            <a:r>
              <a:rPr lang="en-US" altLang="zh-CN" dirty="0" smtClean="0"/>
              <a:t> Music Copywriting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err="1" smtClean="0"/>
              <a:t>Task:</a:t>
            </a:r>
            <a:r>
              <a:rPr lang="en-US" altLang="zh-CN" dirty="0" err="1" smtClean="0"/>
              <a:t>generate</a:t>
            </a:r>
            <a:r>
              <a:rPr lang="en-US" altLang="zh-CN" dirty="0" smtClean="0"/>
              <a:t> music copywriting</a:t>
            </a:r>
          </a:p>
          <a:p>
            <a:r>
              <a:rPr lang="en-US" altLang="zh-CN" sz="2000" b="1" dirty="0" err="1"/>
              <a:t>Method</a:t>
            </a:r>
            <a:r>
              <a:rPr lang="en-US" altLang="zh-CN" sz="2000" dirty="0" err="1" smtClean="0"/>
              <a:t>:</a:t>
            </a:r>
            <a:r>
              <a:rPr lang="en-US" altLang="zh-CN" dirty="0" err="1" smtClean="0"/>
              <a:t>TextRand</a:t>
            </a:r>
            <a:r>
              <a:rPr lang="en-US" altLang="zh-CN" dirty="0" smtClean="0"/>
              <a:t>(first)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Word Mover’s Distance(</a:t>
            </a:r>
            <a:r>
              <a:rPr lang="en-US" altLang="zh-CN" dirty="0" err="1" smtClean="0"/>
              <a:t>second&amp;ultimate</a:t>
            </a:r>
            <a:r>
              <a:rPr lang="en-US" altLang="zh-CN" dirty="0" smtClean="0"/>
              <a:t>)</a:t>
            </a:r>
          </a:p>
          <a:p>
            <a:r>
              <a:rPr lang="en-US" altLang="zh-CN" sz="2000" b="1" dirty="0" err="1"/>
              <a:t>TextRand</a:t>
            </a:r>
            <a:r>
              <a:rPr lang="en-US" altLang="zh-CN" sz="2000" dirty="0" err="1" smtClean="0"/>
              <a:t>:</a:t>
            </a:r>
            <a:r>
              <a:rPr lang="en-US" altLang="zh-CN" dirty="0" err="1" smtClean="0"/>
              <a:t>An</a:t>
            </a:r>
            <a:r>
              <a:rPr lang="en-US" altLang="zh-CN" dirty="0" smtClean="0"/>
              <a:t> extraction automatic summarization </a:t>
            </a:r>
          </a:p>
          <a:p>
            <a:pPr marL="1371600" lvl="3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PageRank(Idea from)</a:t>
            </a:r>
          </a:p>
          <a:p>
            <a:pPr marL="1371600" lvl="3" indent="0">
              <a:buNone/>
            </a:pPr>
            <a:r>
              <a:rPr lang="en-US" altLang="zh-CN" sz="1800" dirty="0" smtClean="0"/>
              <a:t>Extract key words about music and generate music copywriting</a:t>
            </a:r>
          </a:p>
          <a:p>
            <a:pPr marL="342900" lvl="3" indent="-342900"/>
            <a:r>
              <a:rPr lang="en-US" altLang="zh-CN" sz="2000" b="1" dirty="0" err="1"/>
              <a:t>Probolem</a:t>
            </a:r>
            <a:r>
              <a:rPr lang="en-US" altLang="zh-CN" sz="2000" dirty="0" err="1" smtClean="0"/>
              <a:t>:</a:t>
            </a:r>
            <a:r>
              <a:rPr lang="en-US" altLang="zh-CN" sz="1800" dirty="0" err="1" smtClean="0"/>
              <a:t>Rely</a:t>
            </a:r>
            <a:r>
              <a:rPr lang="en-US" altLang="zh-CN" sz="1800" dirty="0" smtClean="0"/>
              <a:t> on corpus and hard to assess</a:t>
            </a:r>
            <a:endParaRPr lang="en-US" altLang="zh-CN" sz="1800" dirty="0"/>
          </a:p>
          <a:p>
            <a:pPr marL="342900" lvl="3" indent="-342900"/>
            <a:r>
              <a:rPr lang="en-US" altLang="zh-CN" sz="2000" b="1" dirty="0" err="1"/>
              <a:t>Decision</a:t>
            </a:r>
            <a:r>
              <a:rPr lang="en-US" altLang="zh-CN" sz="2000" dirty="0" err="1" smtClean="0"/>
              <a:t>:</a:t>
            </a:r>
            <a:r>
              <a:rPr lang="en-US" altLang="zh-CN" sz="1800" dirty="0" err="1" smtClean="0"/>
              <a:t>Change</a:t>
            </a:r>
            <a:r>
              <a:rPr lang="en-US" altLang="zh-CN" sz="1800" dirty="0" smtClean="0"/>
              <a:t> the corpus and Choose WMD to generate music copywriting</a:t>
            </a:r>
            <a:endParaRPr lang="en-US" altLang="zh-CN" sz="18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34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093802" cy="44802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b="1" dirty="0" smtClean="0"/>
              <a:t>Abstract</a:t>
            </a:r>
            <a:r>
              <a:rPr lang="en-US" altLang="zh-CN" sz="2000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	can </a:t>
            </a:r>
            <a:r>
              <a:rPr lang="en-US" altLang="zh-CN" dirty="0"/>
              <a:t>be cast as an instance of the </a:t>
            </a:r>
            <a:r>
              <a:rPr lang="en-US" altLang="zh-CN" dirty="0" smtClean="0"/>
              <a:t>Earth </a:t>
            </a:r>
            <a:r>
              <a:rPr lang="en-US" altLang="zh-CN" dirty="0"/>
              <a:t>Mover’s </a:t>
            </a:r>
            <a:r>
              <a:rPr lang="en-US" altLang="zh-CN" dirty="0" smtClean="0"/>
              <a:t>Distance</a:t>
            </a:r>
          </a:p>
          <a:p>
            <a:pPr marL="0" indent="0">
              <a:buNone/>
            </a:pPr>
            <a:r>
              <a:rPr lang="en-US" altLang="zh-CN" sz="1800" dirty="0" smtClean="0"/>
              <a:t>		no </a:t>
            </a:r>
            <a:r>
              <a:rPr lang="en-US" altLang="zh-CN" sz="1800" dirty="0" err="1" smtClean="0"/>
              <a:t>hyperparameters</a:t>
            </a:r>
            <a:r>
              <a:rPr lang="en-US" altLang="zh-CN" sz="1800" dirty="0" smtClean="0"/>
              <a:t> &amp; straight-forward to </a:t>
            </a:r>
            <a:r>
              <a:rPr lang="en-US" altLang="zh-CN" sz="1800" dirty="0" err="1" smtClean="0"/>
              <a:t>implement&amp;Unsupervised</a:t>
            </a:r>
            <a:endParaRPr lang="en-US" altLang="zh-CN" sz="1800" dirty="0" smtClean="0"/>
          </a:p>
          <a:p>
            <a:pPr marL="1371600" lvl="3" indent="0">
              <a:buNone/>
            </a:pPr>
            <a:endParaRPr lang="en-US" altLang="zh-CN" sz="1800" dirty="0"/>
          </a:p>
          <a:p>
            <a:pPr marL="342900" lvl="4" indent="-342900"/>
            <a:r>
              <a:rPr lang="en-US" altLang="zh-CN" sz="2000" b="1" dirty="0"/>
              <a:t>Introduction: </a:t>
            </a:r>
            <a:endParaRPr lang="en-US" altLang="zh-CN" sz="2000" b="1" dirty="0" smtClean="0"/>
          </a:p>
          <a:p>
            <a:pPr marL="0" lvl="4" indent="0">
              <a:buNone/>
            </a:pPr>
            <a:r>
              <a:rPr lang="en-US" altLang="zh-CN" sz="1800" dirty="0" smtClean="0"/>
              <a:t>		Document </a:t>
            </a:r>
            <a:r>
              <a:rPr lang="en-US" altLang="zh-CN" sz="1800" dirty="0" smtClean="0"/>
              <a:t>representation </a:t>
            </a:r>
            <a:r>
              <a:rPr lang="en-US" altLang="zh-CN" sz="1800" dirty="0" err="1" smtClean="0"/>
              <a:t>methods:BOW</a:t>
            </a:r>
            <a:r>
              <a:rPr lang="en-US" altLang="zh-CN" sz="1800" dirty="0" smtClean="0"/>
              <a:t>/(TF/IDF)</a:t>
            </a:r>
          </a:p>
          <a:p>
            <a:pPr marL="0" lvl="4" indent="0">
              <a:buNone/>
            </a:pPr>
            <a:r>
              <a:rPr lang="en-US" altLang="zh-CN" sz="1800" dirty="0" smtClean="0"/>
              <a:t>		Latent </a:t>
            </a:r>
            <a:r>
              <a:rPr lang="en-US" altLang="zh-CN" sz="1800" dirty="0"/>
              <a:t>Semantic Indexing  Latent </a:t>
            </a:r>
            <a:r>
              <a:rPr lang="en-US" altLang="zh-CN" sz="1800" dirty="0" err="1"/>
              <a:t>Dirichlet</a:t>
            </a:r>
            <a:r>
              <a:rPr lang="en-US" altLang="zh-CN" sz="1800" dirty="0"/>
              <a:t> Allocation 	</a:t>
            </a:r>
            <a:endParaRPr lang="en-US" altLang="zh-CN" sz="1800" dirty="0" smtClean="0"/>
          </a:p>
          <a:p>
            <a:pPr marL="0" lvl="4" indent="0">
              <a:buNone/>
            </a:pPr>
            <a:r>
              <a:rPr lang="en-US" altLang="zh-CN" sz="1800" dirty="0" smtClean="0"/>
              <a:t>		Word2Vec</a:t>
            </a:r>
            <a:r>
              <a:rPr lang="en-US" altLang="zh-CN" sz="1800" dirty="0" smtClean="0"/>
              <a:t>( </a:t>
            </a:r>
            <a:r>
              <a:rPr lang="en-US" altLang="zh-CN" sz="1800" dirty="0"/>
              <a:t>semantic relationships </a:t>
            </a:r>
            <a:r>
              <a:rPr lang="en-US" altLang="zh-CN" sz="1800" dirty="0" smtClean="0"/>
              <a:t>)</a:t>
            </a:r>
          </a:p>
          <a:p>
            <a:pPr marL="0" lvl="4" indent="0">
              <a:buNone/>
            </a:pPr>
            <a:endParaRPr lang="en-US" altLang="zh-CN" sz="1800" dirty="0"/>
          </a:p>
          <a:p>
            <a:pPr marL="342900" lvl="4" indent="-342900"/>
            <a:r>
              <a:rPr lang="en-US" altLang="zh-CN" sz="2000" b="1" dirty="0"/>
              <a:t>Optimization</a:t>
            </a:r>
            <a:r>
              <a:rPr lang="en-US" altLang="zh-CN" sz="2000" b="1" dirty="0" smtClean="0"/>
              <a:t>:</a:t>
            </a:r>
          </a:p>
          <a:p>
            <a:pPr marL="0" lvl="4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1800" dirty="0" smtClean="0"/>
              <a:t>Well-studied </a:t>
            </a:r>
            <a:r>
              <a:rPr lang="en-US" altLang="zh-CN" sz="1800" dirty="0"/>
              <a:t>EMD transportation problem</a:t>
            </a:r>
          </a:p>
          <a:p>
            <a:pPr marL="0" lvl="4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smtClean="0"/>
              <a:t>lower </a:t>
            </a:r>
            <a:r>
              <a:rPr lang="en-US" altLang="zh-CN" sz="1800" dirty="0"/>
              <a:t>bounds </a:t>
            </a:r>
            <a:endParaRPr lang="en-US" altLang="zh-CN" sz="1800" dirty="0" smtClean="0"/>
          </a:p>
          <a:p>
            <a:pPr marL="0" lvl="4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164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Document representation: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score for each (</a:t>
            </a:r>
            <a:r>
              <a:rPr lang="en-US" altLang="zh-CN" dirty="0" err="1" smtClean="0"/>
              <a:t>word,document</a:t>
            </a:r>
            <a:r>
              <a:rPr lang="en-US" altLang="zh-CN" dirty="0" smtClean="0"/>
              <a:t>) pair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score for document and document(LDA)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  corpus-based </a:t>
            </a:r>
            <a:r>
              <a:rPr lang="en-US" altLang="zh-CN" dirty="0"/>
              <a:t>statistics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transform  subtopics via </a:t>
            </a:r>
            <a:r>
              <a:rPr lang="en-US" altLang="zh-CN" dirty="0"/>
              <a:t>the EMD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Counting Grid</a:t>
            </a:r>
          </a:p>
          <a:p>
            <a:pPr marL="342900" lvl="4" indent="-342900"/>
            <a:r>
              <a:rPr lang="en-US" altLang="zh-CN" sz="2000" b="1" dirty="0" smtClean="0"/>
              <a:t>EMD method:</a:t>
            </a:r>
          </a:p>
          <a:p>
            <a:pPr marL="0" lvl="4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dirty="0" smtClean="0"/>
              <a:t>applications </a:t>
            </a:r>
            <a:r>
              <a:rPr lang="en-US" altLang="zh-CN" sz="1800" dirty="0"/>
              <a:t>in computer vision </a:t>
            </a:r>
            <a:endParaRPr lang="en-US" altLang="zh-CN" sz="1800" dirty="0" smtClean="0"/>
          </a:p>
          <a:p>
            <a:pPr marL="342900" lvl="4" indent="-342900"/>
            <a:r>
              <a:rPr lang="en-US" altLang="zh-CN" sz="2000" b="1" dirty="0"/>
              <a:t>Word2Vec Embedding </a:t>
            </a:r>
            <a:r>
              <a:rPr lang="en-US" altLang="zh-CN" sz="2000" b="1" dirty="0" smtClean="0"/>
              <a:t>:</a:t>
            </a:r>
          </a:p>
          <a:p>
            <a:pPr marL="0" lvl="4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	novel </a:t>
            </a:r>
            <a:r>
              <a:rPr lang="en-US" altLang="zh-CN" sz="1800" dirty="0"/>
              <a:t>word-embedding </a:t>
            </a:r>
            <a:r>
              <a:rPr lang="en-US" altLang="zh-CN" sz="1800" dirty="0" smtClean="0"/>
              <a:t>procedure &amp; </a:t>
            </a:r>
            <a:r>
              <a:rPr lang="en-US" altLang="zh-CN" sz="1800" dirty="0"/>
              <a:t>semantic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16199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Mover’s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Parameter </a:t>
            </a:r>
            <a:r>
              <a:rPr lang="en-US" altLang="zh-CN" sz="2400" b="1" dirty="0" smtClean="0"/>
              <a:t>setting: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</a:t>
            </a:r>
            <a:r>
              <a:rPr lang="en-US" altLang="zh-CN" dirty="0"/>
              <a:t>	 </a:t>
            </a:r>
            <a:r>
              <a:rPr lang="en-US" altLang="zh-CN" dirty="0" smtClean="0"/>
              <a:t>   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		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06965"/>
              </p:ext>
            </p:extLst>
          </p:nvPr>
        </p:nvGraphicFramePr>
        <p:xfrm>
          <a:off x="3437165" y="2476187"/>
          <a:ext cx="1242330" cy="41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" imgW="571320" imgH="190440" progId="Equation.DSMT4">
                  <p:embed/>
                </p:oleObj>
              </mc:Choice>
              <mc:Fallback>
                <p:oleObj name="Equation" r:id="rId3" imgW="571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7165" y="2476187"/>
                        <a:ext cx="1242330" cy="414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69848"/>
              </p:ext>
            </p:extLst>
          </p:nvPr>
        </p:nvGraphicFramePr>
        <p:xfrm>
          <a:off x="3437165" y="2955054"/>
          <a:ext cx="1111318" cy="55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5" imgW="482400" imgH="241200" progId="Equation.DSMT4">
                  <p:embed/>
                </p:oleObj>
              </mc:Choice>
              <mc:Fallback>
                <p:oleObj name="Equation" r:id="rId5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7165" y="2955054"/>
                        <a:ext cx="1111318" cy="55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287584"/>
              </p:ext>
            </p:extLst>
          </p:nvPr>
        </p:nvGraphicFramePr>
        <p:xfrm>
          <a:off x="3437165" y="3486479"/>
          <a:ext cx="1599747" cy="86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7" imgW="825480" imgH="444240" progId="Equation.DSMT4">
                  <p:embed/>
                </p:oleObj>
              </mc:Choice>
              <mc:Fallback>
                <p:oleObj name="Equation" r:id="rId7" imgW="825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7165" y="3486479"/>
                        <a:ext cx="1599747" cy="86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02828"/>
              </p:ext>
            </p:extLst>
          </p:nvPr>
        </p:nvGraphicFramePr>
        <p:xfrm>
          <a:off x="3418170" y="4371275"/>
          <a:ext cx="1111317" cy="508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9" imgW="444240" imgH="203040" progId="Equation.DSMT4">
                  <p:embed/>
                </p:oleObj>
              </mc:Choice>
              <mc:Fallback>
                <p:oleObj name="Equation" r:id="rId9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8170" y="4371275"/>
                        <a:ext cx="1111317" cy="508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70649"/>
              </p:ext>
            </p:extLst>
          </p:nvPr>
        </p:nvGraphicFramePr>
        <p:xfrm>
          <a:off x="3437165" y="5029296"/>
          <a:ext cx="2557831" cy="69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1" imgW="1079280" imgH="291960" progId="Equation.DSMT4">
                  <p:embed/>
                </p:oleObj>
              </mc:Choice>
              <mc:Fallback>
                <p:oleObj name="Equation" r:id="rId11" imgW="1079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37165" y="5029296"/>
                        <a:ext cx="2557831" cy="692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79495" y="2493323"/>
            <a:ext cx="519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word2vec </a:t>
            </a:r>
            <a:r>
              <a:rPr lang="en-US" altLang="zh-CN" sz="2400" dirty="0"/>
              <a:t>embedding matrix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79494" y="3003722"/>
            <a:ext cx="492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word embedding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65823" y="3644782"/>
            <a:ext cx="357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word weight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16080" y="4394457"/>
            <a:ext cx="42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2400" dirty="0" smtClean="0"/>
              <a:t>document </a:t>
            </a:r>
            <a:r>
              <a:rPr lang="en-US" altLang="zh-CN" sz="2400" dirty="0" err="1" smtClean="0"/>
              <a:t>nBOW</a:t>
            </a:r>
            <a:r>
              <a:rPr lang="en-US" altLang="zh-CN" sz="2400" dirty="0" smtClean="0"/>
              <a:t> vector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6222835" y="5138018"/>
            <a:ext cx="45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Word Euclidean distance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039915"/>
              </p:ext>
            </p:extLst>
          </p:nvPr>
        </p:nvGraphicFramePr>
        <p:xfrm>
          <a:off x="3437166" y="5808377"/>
          <a:ext cx="1449628" cy="51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3" imgW="533160" imgH="190440" progId="Equation.DSMT4">
                  <p:embed/>
                </p:oleObj>
              </mc:Choice>
              <mc:Fallback>
                <p:oleObj name="Equation" r:id="rId13" imgW="533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37166" y="5808377"/>
                        <a:ext cx="1449628" cy="51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065823" y="5741326"/>
            <a:ext cx="455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sparse flow matrix</a:t>
            </a:r>
            <a:r>
              <a:rPr lang="en-US" altLang="zh-CN" sz="3200" dirty="0" smtClean="0"/>
              <a:t>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873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Mover’s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Algorithm: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52" y="3050106"/>
            <a:ext cx="5371429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Mover’s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Visualization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83" y="2683242"/>
            <a:ext cx="5076190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Mover’s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Fast Distance Computation </a:t>
            </a:r>
            <a:r>
              <a:rPr lang="en-US" altLang="zh-CN" sz="2400" b="1" dirty="0" smtClean="0"/>
              <a:t>: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000" b="1" dirty="0"/>
              <a:t>Word centroid </a:t>
            </a:r>
            <a:r>
              <a:rPr lang="en-US" altLang="zh-CN" sz="2000" b="1" dirty="0" smtClean="0"/>
              <a:t>distance: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40" y="3342136"/>
            <a:ext cx="5733333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Mover’s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000" b="1" dirty="0"/>
              <a:t>Relaxed word moving distance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34" y="2615983"/>
            <a:ext cx="5009524" cy="19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395" y="2939792"/>
            <a:ext cx="4123809" cy="13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187" y="4606460"/>
            <a:ext cx="5742857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5887</TotalTime>
  <Words>154</Words>
  <Application>Microsoft Office PowerPoint</Application>
  <PresentationFormat>宽屏</PresentationFormat>
  <Paragraphs>83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幼圆</vt:lpstr>
      <vt:lpstr>Arial</vt:lpstr>
      <vt:lpstr>Century Gothic</vt:lpstr>
      <vt:lpstr>Wingdings</vt:lpstr>
      <vt:lpstr>Wingdings 3</vt:lpstr>
      <vt:lpstr>丝状</vt:lpstr>
      <vt:lpstr>Equation</vt:lpstr>
      <vt:lpstr>From Word Embeddings To Document Distances （2015ICML）</vt:lpstr>
      <vt:lpstr>Project:MI Music Copywriting</vt:lpstr>
      <vt:lpstr>Introduction</vt:lpstr>
      <vt:lpstr>Related Word</vt:lpstr>
      <vt:lpstr>Word Mover’s Distance</vt:lpstr>
      <vt:lpstr>Word Mover’s Distance</vt:lpstr>
      <vt:lpstr>Word Mover’s Distance</vt:lpstr>
      <vt:lpstr>Word Mover’s Distance</vt:lpstr>
      <vt:lpstr>Word Mover’s Distance</vt:lpstr>
      <vt:lpstr>Word Mover’s Distance</vt:lpstr>
      <vt:lpstr>Result</vt:lpstr>
      <vt:lpstr>Result</vt:lpstr>
      <vt:lpstr>Result</vt:lpstr>
      <vt:lpstr>Result</vt:lpstr>
      <vt:lpstr>Result</vt:lpstr>
      <vt:lpstr>Discussion &amp; Conclusion &amp;Inspiration 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25</cp:revision>
  <dcterms:created xsi:type="dcterms:W3CDTF">2019-04-15T07:21:46Z</dcterms:created>
  <dcterms:modified xsi:type="dcterms:W3CDTF">2019-04-19T10:24:33Z</dcterms:modified>
</cp:coreProperties>
</file>