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7544" r:id="rId3"/>
    <p:sldId id="7545" r:id="rId4"/>
    <p:sldId id="1004" r:id="rId5"/>
    <p:sldId id="1046" r:id="rId6"/>
    <p:sldId id="7546" r:id="rId7"/>
    <p:sldId id="931" r:id="rId8"/>
    <p:sldId id="1037" r:id="rId9"/>
    <p:sldId id="838" r:id="rId10"/>
    <p:sldId id="7553" r:id="rId11"/>
    <p:sldId id="1072" r:id="rId12"/>
    <p:sldId id="854" r:id="rId13"/>
    <p:sldId id="7552" r:id="rId14"/>
    <p:sldId id="7550" r:id="rId15"/>
    <p:sldId id="1053" r:id="rId16"/>
    <p:sldId id="7547" r:id="rId17"/>
    <p:sldId id="934" r:id="rId18"/>
    <p:sldId id="842" r:id="rId19"/>
    <p:sldId id="954" r:id="rId20"/>
    <p:sldId id="1055" r:id="rId21"/>
    <p:sldId id="957" r:id="rId22"/>
    <p:sldId id="867" r:id="rId23"/>
    <p:sldId id="7548" r:id="rId24"/>
    <p:sldId id="7551" r:id="rId25"/>
    <p:sldId id="972" r:id="rId26"/>
    <p:sldId id="25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4D1"/>
    <a:srgbClr val="1C1C73"/>
    <a:srgbClr val="EFEBEC"/>
    <a:srgbClr val="4B64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22" autoAdjust="0"/>
    <p:restoredTop sz="86364" autoAdjust="0"/>
  </p:normalViewPr>
  <p:slideViewPr>
    <p:cSldViewPr snapToGrid="0">
      <p:cViewPr varScale="1">
        <p:scale>
          <a:sx n="55" d="100"/>
          <a:sy n="55" d="100"/>
        </p:scale>
        <p:origin x="42" y="570"/>
      </p:cViewPr>
      <p:guideLst/>
    </p:cSldViewPr>
  </p:slideViewPr>
  <p:outlineViewPr>
    <p:cViewPr>
      <p:scale>
        <a:sx n="33" d="100"/>
        <a:sy n="33" d="100"/>
      </p:scale>
      <p:origin x="0" y="-558"/>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2019/3/28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nk.zhihu.com/?target=https://arxiv.org/pdf/1406.1078"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link.zhihu.com/?target=https://arxiv.org/pdf/1409.0473" TargetMode="External"/><Relationship Id="rId4" Type="http://schemas.openxmlformats.org/officeDocument/2006/relationships/hyperlink" Target="https://link.zhihu.com/?target=https://arxiv.org/pdf/1312.602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2017</a:t>
            </a:r>
            <a:r>
              <a:rPr lang="zh-CN" altLang="en-US" dirty="0" smtClean="0"/>
              <a:t>年发表在</a:t>
            </a:r>
            <a:r>
              <a:rPr lang="en-US" altLang="zh-CN" dirty="0" smtClean="0"/>
              <a:t>AAAI</a:t>
            </a:r>
            <a:r>
              <a:rPr lang="zh-CN" altLang="en-US" dirty="0" smtClean="0"/>
              <a:t>上的一篇论文，由清华大学计算机系朱小燕、黄民烈老师团队研发，这篇论文设计了一个情感化的对话机器人，首次将情感因素引入了基于深度学习的生成式对话系统。</a:t>
            </a:r>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1</a:t>
            </a:fld>
            <a:endParaRPr lang="zh-CN" altLang="en-US"/>
          </a:p>
        </p:txBody>
      </p:sp>
    </p:spTree>
    <p:extLst>
      <p:ext uri="{BB962C8B-B14F-4D97-AF65-F5344CB8AC3E}">
        <p14:creationId xmlns:p14="http://schemas.microsoft.com/office/powerpoint/2010/main" val="625331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本模型选用的基本框架是引入了注意力机制，使用</a:t>
            </a:r>
            <a:r>
              <a:rPr lang="en-US" altLang="zh-CN" sz="1200" b="0" i="0" kern="1200" dirty="0" smtClean="0">
                <a:solidFill>
                  <a:schemeClr val="tx1"/>
                </a:solidFill>
                <a:effectLst/>
                <a:latin typeface="+mn-lt"/>
                <a:ea typeface="+mn-ea"/>
                <a:cs typeface="+mn-cs"/>
              </a:rPr>
              <a:t>GRU</a:t>
            </a:r>
            <a:r>
              <a:rPr lang="zh-CN" altLang="en-US" sz="1200" b="0" i="0" kern="1200" dirty="0" smtClean="0">
                <a:solidFill>
                  <a:schemeClr val="tx1"/>
                </a:solidFill>
                <a:effectLst/>
                <a:latin typeface="+mn-lt"/>
                <a:ea typeface="+mn-ea"/>
                <a:cs typeface="+mn-cs"/>
              </a:rPr>
              <a:t>作为基本单元的</a:t>
            </a:r>
            <a:r>
              <a:rPr lang="en-US" altLang="zh-CN" sz="1200" b="0" i="0" kern="1200" dirty="0" smtClean="0">
                <a:solidFill>
                  <a:schemeClr val="tx1"/>
                </a:solidFill>
                <a:effectLst/>
                <a:latin typeface="+mn-lt"/>
                <a:ea typeface="+mn-ea"/>
                <a:cs typeface="+mn-cs"/>
              </a:rPr>
              <a:t>encoder-decoder</a:t>
            </a:r>
            <a:r>
              <a:rPr lang="zh-CN" altLang="en-US" sz="1200" b="0" i="0" kern="1200" dirty="0" smtClean="0">
                <a:solidFill>
                  <a:schemeClr val="tx1"/>
                </a:solidFill>
                <a:effectLst/>
                <a:latin typeface="+mn-lt"/>
                <a:ea typeface="+mn-ea"/>
                <a:cs typeface="+mn-cs"/>
              </a:rPr>
              <a:t>框架。</a:t>
            </a:r>
            <a:r>
              <a:rPr lang="en-US" altLang="zh-CN" sz="1200" b="0" i="0" kern="1200" dirty="0" smtClean="0">
                <a:solidFill>
                  <a:schemeClr val="tx1"/>
                </a:solidFill>
                <a:effectLst/>
                <a:latin typeface="+mn-lt"/>
                <a:ea typeface="+mn-ea"/>
                <a:cs typeface="+mn-cs"/>
              </a:rPr>
              <a:t>encoder-decoder</a:t>
            </a:r>
            <a:r>
              <a:rPr lang="zh-CN" altLang="en-US" sz="1200" b="0" i="0" kern="1200" dirty="0" smtClean="0">
                <a:solidFill>
                  <a:schemeClr val="tx1"/>
                </a:solidFill>
                <a:effectLst/>
                <a:latin typeface="+mn-lt"/>
                <a:ea typeface="+mn-ea"/>
                <a:cs typeface="+mn-cs"/>
              </a:rPr>
              <a:t>框架常用于机器翻译、对话生成等 的工作。</a:t>
            </a:r>
            <a:endParaRPr lang="en-US" altLang="zh-CN"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hlinkClick r:id="rId3"/>
              </a:rPr>
              <a:t>GRU</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的一种变型，和</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类似。属于</a:t>
            </a:r>
            <a:r>
              <a:rPr lang="en-US" altLang="zh-CN" sz="1200" b="0" i="0" u="none" strike="noStrike" kern="1200" dirty="0" smtClean="0">
                <a:solidFill>
                  <a:schemeClr val="tx1"/>
                </a:solidFill>
                <a:effectLst/>
                <a:latin typeface="+mn-lt"/>
                <a:ea typeface="+mn-ea"/>
                <a:cs typeface="+mn-cs"/>
                <a:hlinkClick r:id="rId4"/>
              </a:rPr>
              <a:t>DOT-RNN</a:t>
            </a:r>
            <a:r>
              <a:rPr lang="zh-CN" altLang="en-US" sz="1200" b="0" i="0" kern="1200" dirty="0" smtClean="0">
                <a:solidFill>
                  <a:schemeClr val="tx1"/>
                </a:solidFill>
                <a:effectLst/>
                <a:latin typeface="+mn-lt"/>
                <a:ea typeface="+mn-ea"/>
                <a:cs typeface="+mn-cs"/>
              </a:rPr>
              <a:t>一类。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将“知识就是力量”翻译成“</a:t>
            </a:r>
            <a:r>
              <a:rPr lang="en-US" altLang="zh-CN" sz="1200" b="0" i="0" kern="1200" dirty="0" smtClean="0">
                <a:solidFill>
                  <a:schemeClr val="tx1"/>
                </a:solidFill>
                <a:effectLst/>
                <a:latin typeface="+mn-lt"/>
                <a:ea typeface="+mn-ea"/>
                <a:cs typeface="+mn-cs"/>
              </a:rPr>
              <a:t>Knowledge is power”</a:t>
            </a:r>
            <a:r>
              <a:rPr lang="zh-CN" altLang="en-US" sz="1200" b="0" i="0" kern="1200" dirty="0" smtClean="0">
                <a:solidFill>
                  <a:schemeClr val="tx1"/>
                </a:solidFill>
                <a:effectLst/>
                <a:latin typeface="+mn-lt"/>
                <a:ea typeface="+mn-ea"/>
                <a:cs typeface="+mn-cs"/>
              </a:rPr>
              <a:t>的过程中，</a:t>
            </a:r>
            <a:r>
              <a:rPr lang="en-US" altLang="zh-CN" sz="1200" b="0" i="0" kern="1200" dirty="0" smtClean="0">
                <a:solidFill>
                  <a:schemeClr val="tx1"/>
                </a:solidFill>
                <a:effectLst/>
                <a:latin typeface="+mn-lt"/>
                <a:ea typeface="+mn-ea"/>
                <a:cs typeface="+mn-cs"/>
              </a:rPr>
              <a:t>Knowledge</a:t>
            </a:r>
            <a:r>
              <a:rPr lang="zh-CN" altLang="en-US" sz="1200" b="0" i="0" kern="1200" dirty="0" smtClean="0">
                <a:solidFill>
                  <a:schemeClr val="tx1"/>
                </a:solidFill>
                <a:effectLst/>
                <a:latin typeface="+mn-lt"/>
                <a:ea typeface="+mn-ea"/>
                <a:cs typeface="+mn-cs"/>
              </a:rPr>
              <a:t>这次词的翻译需要我们把注意力放在“知识”上，而非单纯的“知”或者“识”。这个就是</a:t>
            </a:r>
            <a:r>
              <a:rPr lang="zh-CN" altLang="en-US" sz="1200" b="0" i="0" u="none" strike="noStrike" kern="1200" dirty="0" smtClean="0">
                <a:solidFill>
                  <a:schemeClr val="tx1"/>
                </a:solidFill>
                <a:effectLst/>
                <a:latin typeface="+mn-lt"/>
                <a:ea typeface="+mn-ea"/>
                <a:cs typeface="+mn-cs"/>
                <a:hlinkClick r:id="rId5"/>
              </a:rPr>
              <a:t>注意力机制</a:t>
            </a:r>
            <a:r>
              <a:rPr lang="zh-CN" altLang="en-US" sz="1200" b="0" i="0" kern="1200" dirty="0" smtClean="0">
                <a:solidFill>
                  <a:schemeClr val="tx1"/>
                </a:solidFill>
                <a:effectLst/>
                <a:latin typeface="+mn-lt"/>
                <a:ea typeface="+mn-ea"/>
                <a:cs typeface="+mn-cs"/>
              </a:rPr>
              <a:t>的一个功能。</a:t>
            </a:r>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10</a:t>
            </a:fld>
            <a:endParaRPr lang="zh-CN" altLang="en-US"/>
          </a:p>
        </p:txBody>
      </p:sp>
    </p:spTree>
    <p:extLst>
      <p:ext uri="{BB962C8B-B14F-4D97-AF65-F5344CB8AC3E}">
        <p14:creationId xmlns:p14="http://schemas.microsoft.com/office/powerpoint/2010/main" val="114237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因为情绪类别是情绪表达的高度抽象，在情绪对话生成中最直接的方式就是</a:t>
            </a:r>
            <a:r>
              <a:rPr lang="zh-CN" altLang="en-US" sz="1200" b="0" i="0" kern="1200" dirty="0" smtClean="0">
                <a:solidFill>
                  <a:schemeClr val="tx1"/>
                </a:solidFill>
                <a:effectLst/>
                <a:latin typeface="+mn-lt"/>
                <a:ea typeface="+mn-ea"/>
                <a:cs typeface="+mn-cs"/>
              </a:rPr>
              <a:t>将要生成的响应的情绪类别作为附加输入</a:t>
            </a:r>
            <a:r>
              <a:rPr lang="zh-CN" altLang="en-US" dirty="0" smtClean="0"/>
              <a:t>。每一个情绪类别被表示为一个有实际值、低维度的向量。</a:t>
            </a:r>
            <a:endParaRPr lang="en-US" altLang="zh-CN" dirty="0" smtClean="0"/>
          </a:p>
          <a:p>
            <a:r>
              <a:rPr lang="zh-CN" altLang="en-US" dirty="0" smtClean="0"/>
              <a:t>对每一个情绪类别，我们随机地初始化，然后通过训练学习情绪类别的表示。将词向量，情绪类别向量，内容向量，作为</a:t>
            </a:r>
            <a:r>
              <a:rPr lang="en-US" altLang="zh-CN" dirty="0" smtClean="0"/>
              <a:t>decoder</a:t>
            </a:r>
            <a:r>
              <a:rPr lang="zh-CN" altLang="en-US" dirty="0" smtClean="0"/>
              <a:t>的输入来更新状态。根据</a:t>
            </a:r>
            <a:r>
              <a:rPr lang="en-US" altLang="zh-CN" dirty="0" smtClean="0"/>
              <a:t>decoder</a:t>
            </a:r>
            <a:r>
              <a:rPr lang="zh-CN" altLang="en-US" dirty="0" smtClean="0"/>
              <a:t>的状态</a:t>
            </a:r>
            <a:r>
              <a:rPr lang="en-US" altLang="zh-CN" dirty="0" err="1" smtClean="0"/>
              <a:t>st</a:t>
            </a:r>
            <a:r>
              <a:rPr lang="zh-CN" altLang="en-US" dirty="0" smtClean="0"/>
              <a:t>，可以生成下一个</a:t>
            </a:r>
            <a:r>
              <a:rPr lang="en-US" altLang="zh-CN" dirty="0" smtClean="0"/>
              <a:t>token </a:t>
            </a:r>
            <a:r>
              <a:rPr lang="en-US" altLang="zh-CN" dirty="0" err="1" smtClean="0"/>
              <a:t>yt</a:t>
            </a:r>
            <a:r>
              <a:rPr lang="en-US" altLang="zh-CN" dirty="0"/>
              <a:t>.</a:t>
            </a:r>
            <a:endParaRPr lang="en-US" altLang="zh-CN" dirty="0" smtClean="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上述的情感类别向量在生成过程中不会改变，这可能会牺牲句子的语法正确性。</a:t>
            </a:r>
          </a:p>
          <a:p>
            <a:r>
              <a:rPr lang="zh-CN" altLang="en-US" sz="1200" b="0" i="0" kern="1200" dirty="0" smtClean="0">
                <a:solidFill>
                  <a:schemeClr val="tx1"/>
                </a:solidFill>
                <a:effectLst/>
                <a:latin typeface="+mn-lt"/>
                <a:ea typeface="+mn-ea"/>
                <a:cs typeface="+mn-cs"/>
              </a:rPr>
              <a:t>图</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虽然看上去复杂，主要是说明，在</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过程开始前，每个类别都有一个内部情绪状态。在每一步，情绪状态都会衰减一定量。一旦</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完成，情绪状态量应该衰减到</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，表示情感是被完全表达的。</a:t>
            </a:r>
          </a:p>
          <a:p>
            <a:r>
              <a:rPr lang="zh-CN" altLang="en-US" sz="1200" b="0" i="0" kern="1200" dirty="0" smtClean="0">
                <a:solidFill>
                  <a:schemeClr val="tx1"/>
                </a:solidFill>
                <a:effectLst/>
                <a:latin typeface="+mn-lt"/>
                <a:ea typeface="+mn-ea"/>
                <a:cs typeface="+mn-cs"/>
              </a:rPr>
              <a:t>当机器准备生成第</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个应答词，有多大概率使用当前状态的情感状态，并更新下一时刻（</a:t>
            </a:r>
            <a:r>
              <a:rPr lang="en-US" altLang="zh-CN" sz="1200" b="0" i="0" kern="1200" dirty="0" smtClean="0">
                <a:solidFill>
                  <a:schemeClr val="tx1"/>
                </a:solidFill>
                <a:effectLst/>
                <a:latin typeface="+mn-lt"/>
                <a:ea typeface="+mn-ea"/>
                <a:cs typeface="+mn-cs"/>
              </a:rPr>
              <a:t>t+1</a:t>
            </a:r>
            <a:r>
              <a:rPr lang="zh-CN" altLang="en-US" sz="1200" b="0" i="0" kern="1200" dirty="0" smtClean="0">
                <a:solidFill>
                  <a:schemeClr val="tx1"/>
                </a:solidFill>
                <a:effectLst/>
                <a:latin typeface="+mn-lt"/>
                <a:ea typeface="+mn-ea"/>
                <a:cs typeface="+mn-cs"/>
              </a:rPr>
              <a:t>）的情感状态</a:t>
            </a:r>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12</a:t>
            </a:fld>
            <a:endParaRPr lang="zh-CN" altLang="en-US"/>
          </a:p>
        </p:txBody>
      </p:sp>
    </p:spTree>
    <p:extLst>
      <p:ext uri="{BB962C8B-B14F-4D97-AF65-F5344CB8AC3E}">
        <p14:creationId xmlns:p14="http://schemas.microsoft.com/office/powerpoint/2010/main" val="3803920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加红的词语显示</a:t>
            </a:r>
            <a:r>
              <a:rPr lang="en-US" altLang="zh-CN" dirty="0" smtClean="0"/>
              <a:t>ECM</a:t>
            </a:r>
            <a:r>
              <a:rPr lang="zh-CN" altLang="en-US" dirty="0" smtClean="0"/>
              <a:t>可以通过用</a:t>
            </a:r>
            <a:r>
              <a:rPr lang="zh-CN" altLang="en-US" sz="1200" b="0" i="0" kern="1200" dirty="0" smtClean="0">
                <a:solidFill>
                  <a:schemeClr val="tx1"/>
                </a:solidFill>
                <a:effectLst/>
                <a:latin typeface="+mn-lt"/>
                <a:ea typeface="+mn-ea"/>
                <a:cs typeface="+mn-cs"/>
              </a:rPr>
              <a:t>情感词外部记忆</a:t>
            </a:r>
            <a:r>
              <a:rPr lang="zh-CN" altLang="en-US" dirty="0" smtClean="0"/>
              <a:t>更清晰的表达情绪。</a:t>
            </a:r>
            <a:endParaRPr lang="en-US" altLang="zh-CN" dirty="0" smtClean="0"/>
          </a:p>
        </p:txBody>
      </p:sp>
      <p:sp>
        <p:nvSpPr>
          <p:cNvPr id="4" name="灯片编号占位符 3"/>
          <p:cNvSpPr>
            <a:spLocks noGrp="1"/>
          </p:cNvSpPr>
          <p:nvPr>
            <p:ph type="sldNum" sz="quarter" idx="10"/>
          </p:nvPr>
        </p:nvSpPr>
        <p:spPr/>
        <p:txBody>
          <a:bodyPr/>
          <a:lstStyle/>
          <a:p>
            <a:fld id="{723CB959-00A9-49F9-B081-C6CDBAA363CD}" type="slidenum">
              <a:rPr lang="zh-CN" altLang="en-US" smtClean="0"/>
              <a:t>13</a:t>
            </a:fld>
            <a:endParaRPr lang="zh-CN" altLang="en-US"/>
          </a:p>
        </p:txBody>
      </p:sp>
    </p:spTree>
    <p:extLst>
      <p:ext uri="{BB962C8B-B14F-4D97-AF65-F5344CB8AC3E}">
        <p14:creationId xmlns:p14="http://schemas.microsoft.com/office/powerpoint/2010/main" val="1869301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内部情绪状态的变化与单词之间的相关性是隐含的，而不是直接可观察的。句子中包含的情绪词的不同导致句子情绪表达也不同。例如：</a:t>
            </a:r>
            <a:r>
              <a:rPr lang="en-US" altLang="zh-CN" dirty="0" smtClean="0"/>
              <a:t>lovely</a:t>
            </a:r>
            <a:r>
              <a:rPr lang="zh-CN" altLang="en-US" dirty="0" smtClean="0"/>
              <a:t>和</a:t>
            </a:r>
            <a:r>
              <a:rPr lang="en-US" altLang="zh-CN" dirty="0" smtClean="0"/>
              <a:t>awesome</a:t>
            </a:r>
            <a:r>
              <a:rPr lang="zh-CN" altLang="en-US" dirty="0" smtClean="0"/>
              <a:t>相比于普通词</a:t>
            </a:r>
            <a:r>
              <a:rPr lang="en-US" altLang="zh-CN" dirty="0" smtClean="0"/>
              <a:t>person</a:t>
            </a:r>
            <a:r>
              <a:rPr lang="zh-CN" altLang="en-US" dirty="0" smtClean="0"/>
              <a:t>和</a:t>
            </a:r>
            <a:r>
              <a:rPr lang="en-US" altLang="zh-CN" dirty="0" smtClean="0"/>
              <a:t>day</a:t>
            </a:r>
            <a:r>
              <a:rPr lang="zh-CN" altLang="en-US" dirty="0" smtClean="0"/>
              <a:t>，有着更强的情绪表达。</a:t>
            </a:r>
            <a:r>
              <a:rPr lang="en-US" altLang="zh-CN" dirty="0" smtClean="0"/>
              <a:t>external memory</a:t>
            </a:r>
            <a:r>
              <a:rPr lang="zh-CN" altLang="en-US" dirty="0" smtClean="0"/>
              <a:t>模块通过给情绪词和普通词分配不同的产生概率来明确的建模情绪表达。</a:t>
            </a:r>
            <a:endParaRPr lang="en-US" altLang="zh-CN" dirty="0" smtClean="0"/>
          </a:p>
          <a:p>
            <a:r>
              <a:rPr lang="zh-CN" altLang="en-US" dirty="0" smtClean="0"/>
              <a:t>将</a:t>
            </a:r>
            <a:r>
              <a:rPr lang="en-US" altLang="zh-CN" dirty="0" smtClean="0"/>
              <a:t>decoder</a:t>
            </a:r>
            <a:r>
              <a:rPr lang="zh-CN" altLang="en-US" dirty="0" smtClean="0"/>
              <a:t>部分的词典分为不相交的通用词典和情绪词典，根据预先计算的情绪显示控制每个</a:t>
            </a:r>
            <a:r>
              <a:rPr lang="en-US" altLang="zh-CN" dirty="0" smtClean="0"/>
              <a:t>step</a:t>
            </a:r>
            <a:r>
              <a:rPr lang="zh-CN" altLang="en-US" dirty="0" smtClean="0"/>
              <a:t>输出的</a:t>
            </a:r>
            <a:r>
              <a:rPr lang="en-US" altLang="zh-CN" dirty="0" smtClean="0"/>
              <a:t>word</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总结一下，引入的三个机制，情感类别嵌入考虑的是整个句子的情感状态，内部记忆模型考虑的是在生成每个词时隐式的情感状态，而外部记忆模型考虑的是最终生成具体词语时显式的情感状态。</a:t>
            </a:r>
            <a:endParaRPr lang="zh-CN" altLang="en-US" dirty="0" smtClean="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026401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考虑交叉熵作为损失函数，</a:t>
            </a:r>
            <a:r>
              <a:rPr lang="en-US" altLang="zh-CN" sz="1200" b="0" i="0" kern="1200" dirty="0" err="1" smtClean="0">
                <a:solidFill>
                  <a:schemeClr val="tx1"/>
                </a:solidFill>
                <a:effectLst/>
                <a:latin typeface="+mn-lt"/>
                <a:ea typeface="+mn-ea"/>
                <a:cs typeface="+mn-cs"/>
              </a:rPr>
              <a:t>ot</a:t>
            </a:r>
            <a:r>
              <a:rPr lang="zh-CN" altLang="en-US" sz="1200" b="0" i="0" kern="1200" dirty="0" smtClean="0">
                <a:solidFill>
                  <a:schemeClr val="tx1"/>
                </a:solidFill>
                <a:effectLst/>
                <a:latin typeface="+mn-lt"/>
                <a:ea typeface="+mn-ea"/>
                <a:cs typeface="+mn-cs"/>
              </a:rPr>
              <a:t>表示最终应答词通过上述模型得到的分布式表示，而</a:t>
            </a:r>
            <a:r>
              <a:rPr lang="en-US" altLang="zh-CN" sz="1200" b="0" i="0" kern="1200" dirty="0" err="1" smtClean="0">
                <a:solidFill>
                  <a:schemeClr val="tx1"/>
                </a:solidFill>
                <a:effectLst/>
                <a:latin typeface="+mn-lt"/>
                <a:ea typeface="+mn-ea"/>
                <a:cs typeface="+mn-cs"/>
              </a:rPr>
              <a:t>pt</a:t>
            </a:r>
            <a:r>
              <a:rPr lang="zh-CN" altLang="en-US" sz="1200" b="0" i="0" kern="1200" dirty="0" smtClean="0">
                <a:solidFill>
                  <a:schemeClr val="tx1"/>
                </a:solidFill>
                <a:effectLst/>
                <a:latin typeface="+mn-lt"/>
                <a:ea typeface="+mn-ea"/>
                <a:cs typeface="+mn-cs"/>
              </a:rPr>
              <a:t>表示最终应答词的真实分布式表示；</a:t>
            </a:r>
            <a:r>
              <a:rPr lang="en-US" altLang="zh-CN" sz="1200" b="0" i="0" kern="1200" dirty="0" err="1" smtClean="0">
                <a:solidFill>
                  <a:schemeClr val="tx1"/>
                </a:solidFill>
                <a:effectLst/>
                <a:latin typeface="+mn-lt"/>
                <a:ea typeface="+mn-ea"/>
                <a:cs typeface="+mn-cs"/>
              </a:rPr>
              <a:t>MIem</a:t>
            </a:r>
            <a:r>
              <a:rPr lang="zh-CN" altLang="en-US" sz="1200" b="0" i="0" kern="1200" dirty="0" smtClean="0">
                <a:solidFill>
                  <a:schemeClr val="tx1"/>
                </a:solidFill>
                <a:effectLst/>
                <a:latin typeface="+mn-lt"/>
                <a:ea typeface="+mn-ea"/>
                <a:cs typeface="+mn-cs"/>
              </a:rPr>
              <a:t>则是正则项即表示的是最后一步时内部情绪状态，</a:t>
            </a:r>
            <a:r>
              <a:rPr lang="en-US" altLang="zh-CN" sz="1200" b="0" i="0" kern="1200" dirty="0" smtClean="0">
                <a:solidFill>
                  <a:schemeClr val="tx1"/>
                </a:solidFill>
                <a:effectLst/>
                <a:latin typeface="+mn-lt"/>
                <a:ea typeface="+mn-ea"/>
                <a:cs typeface="+mn-cs"/>
              </a:rPr>
              <a:t>αt</a:t>
            </a:r>
            <a:r>
              <a:rPr lang="zh-CN" altLang="en-US" sz="1200" b="0" i="0" kern="1200" dirty="0" smtClean="0">
                <a:solidFill>
                  <a:schemeClr val="tx1"/>
                </a:solidFill>
                <a:effectLst/>
                <a:latin typeface="+mn-lt"/>
                <a:ea typeface="+mn-ea"/>
                <a:cs typeface="+mn-cs"/>
              </a:rPr>
              <a:t>可以理解为应答词为情感词</a:t>
            </a:r>
            <a:r>
              <a:rPr lang="en-US" altLang="zh-CN" sz="1200" b="0" i="0" kern="1200" dirty="0" err="1" smtClean="0">
                <a:solidFill>
                  <a:schemeClr val="tx1"/>
                </a:solidFill>
                <a:effectLst/>
                <a:latin typeface="+mn-lt"/>
                <a:ea typeface="+mn-ea"/>
                <a:cs typeface="+mn-cs"/>
              </a:rPr>
              <a:t>yt</a:t>
            </a:r>
            <a:r>
              <a:rPr lang="zh-CN" altLang="en-US" sz="1200" b="0" i="0" kern="1200" dirty="0" smtClean="0">
                <a:solidFill>
                  <a:schemeClr val="tx1"/>
                </a:solidFill>
                <a:effectLst/>
                <a:latin typeface="+mn-lt"/>
                <a:ea typeface="+mn-ea"/>
                <a:cs typeface="+mn-cs"/>
              </a:rPr>
              <a:t>的概率，</a:t>
            </a:r>
            <a:r>
              <a:rPr lang="en-US" altLang="zh-CN" sz="1200" b="0" i="0" kern="1200" dirty="0" err="1" smtClean="0">
                <a:solidFill>
                  <a:schemeClr val="tx1"/>
                </a:solidFill>
                <a:effectLst/>
                <a:latin typeface="+mn-lt"/>
                <a:ea typeface="+mn-ea"/>
                <a:cs typeface="+mn-cs"/>
              </a:rPr>
              <a:t>qt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{0,1}</a:t>
            </a:r>
            <a:r>
              <a:rPr lang="zh-CN" altLang="en-US" sz="1200" b="0" i="0" kern="1200" dirty="0" smtClean="0">
                <a:solidFill>
                  <a:schemeClr val="tx1"/>
                </a:solidFill>
                <a:effectLst/>
                <a:latin typeface="+mn-lt"/>
                <a:ea typeface="+mn-ea"/>
                <a:cs typeface="+mn-cs"/>
              </a:rPr>
              <a:t>表示是否使用情感词的情况，</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429832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16</a:t>
            </a:fld>
            <a:endParaRPr lang="zh-CN" altLang="en-US"/>
          </a:p>
        </p:txBody>
      </p:sp>
    </p:spTree>
    <p:extLst>
      <p:ext uri="{BB962C8B-B14F-4D97-AF65-F5344CB8AC3E}">
        <p14:creationId xmlns:p14="http://schemas.microsoft.com/office/powerpoint/2010/main" val="233088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marL="0" marR="0" indent="0" algn="l" defTabSz="914400" rtl="0" eaLnBrk="1" fontAlgn="auto" latinLnBrk="0" hangingPunct="1">
              <a:lnSpc>
                <a:spcPct val="100000"/>
              </a:lnSpc>
              <a:spcBef>
                <a:spcPct val="0"/>
              </a:spcBef>
              <a:spcAft>
                <a:spcPts val="0"/>
              </a:spcAft>
              <a:buClrTx/>
              <a:buSzTx/>
              <a:buFontTx/>
              <a:buNone/>
              <a:tabLst/>
              <a:defRPr/>
            </a:pPr>
            <a:r>
              <a:rPr lang="zh-CN" altLang="en-US" dirty="0" smtClean="0"/>
              <a:t>为了获得大规模的有标签的情绪数据集，论文作者先利用人工标注的数据集（</a:t>
            </a:r>
            <a:r>
              <a:rPr lang="en-US" altLang="zh-CN" dirty="0" smtClean="0"/>
              <a:t>NLPCC2013 and NLPCC2014 dataset</a:t>
            </a:r>
            <a:r>
              <a:rPr lang="zh-CN" altLang="en-US" dirty="0" smtClean="0"/>
              <a:t>）去掉数据量较少的两类情绪，得到</a:t>
            </a:r>
            <a:r>
              <a:rPr lang="en-US" altLang="zh-CN" dirty="0" smtClean="0"/>
              <a:t>6</a:t>
            </a:r>
            <a:r>
              <a:rPr lang="zh-CN" altLang="en-US" dirty="0" smtClean="0"/>
              <a:t>类情感数据集。</a:t>
            </a:r>
          </a:p>
          <a:p>
            <a:pPr>
              <a:spcBef>
                <a:spcPct val="0"/>
              </a:spcBef>
            </a:pPr>
            <a:r>
              <a:rPr lang="zh-CN" altLang="en-US" dirty="0" smtClean="0"/>
              <a:t>再用来训练了多个情感分类器，选择了其中效果最好的</a:t>
            </a:r>
            <a:r>
              <a:rPr lang="en-US" altLang="zh-CN" dirty="0" smtClean="0"/>
              <a:t>Bi-LSTM</a:t>
            </a:r>
            <a:r>
              <a:rPr lang="zh-CN" altLang="en-US" dirty="0" smtClean="0"/>
              <a:t>分类器。</a:t>
            </a:r>
            <a:endParaRPr lang="en-US" altLang="zh-CN" dirty="0" smtClean="0"/>
          </a:p>
          <a:p>
            <a:pPr>
              <a:spcBef>
                <a:spcPct val="0"/>
              </a:spcBef>
            </a:pPr>
            <a:r>
              <a:rPr lang="zh-CN" altLang="en-US" dirty="0" smtClean="0"/>
              <a:t>然后利用该分类器去标注</a:t>
            </a:r>
            <a:r>
              <a:rPr lang="en-US" altLang="zh-CN" dirty="0" smtClean="0"/>
              <a:t>STC</a:t>
            </a:r>
            <a:r>
              <a:rPr lang="zh-CN" altLang="en-US" dirty="0" smtClean="0"/>
              <a:t>数据集（</a:t>
            </a:r>
            <a:r>
              <a:rPr lang="en-US" altLang="zh-CN" dirty="0" err="1" smtClean="0"/>
              <a:t>Shang,Lu,and</a:t>
            </a:r>
            <a:r>
              <a:rPr lang="en-US" altLang="zh-CN" dirty="0" smtClean="0"/>
              <a:t> Li 2015</a:t>
            </a:r>
            <a:r>
              <a:rPr lang="zh-CN" altLang="en-US" dirty="0" smtClean="0"/>
              <a:t>）。</a:t>
            </a:r>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17</a:t>
            </a:fld>
            <a:endParaRPr lang="en-US" altLang="zh-CN"/>
          </a:p>
        </p:txBody>
      </p:sp>
    </p:spTree>
    <p:extLst>
      <p:ext uri="{BB962C8B-B14F-4D97-AF65-F5344CB8AC3E}">
        <p14:creationId xmlns:p14="http://schemas.microsoft.com/office/powerpoint/2010/main" val="510609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Encoder</a:t>
            </a:r>
            <a:r>
              <a:rPr lang="zh-CN" altLang="en-US" dirty="0" smtClean="0"/>
              <a:t>以及</a:t>
            </a:r>
            <a:r>
              <a:rPr lang="en-US" altLang="zh-CN" dirty="0" smtClean="0"/>
              <a:t>decoder</a:t>
            </a:r>
            <a:r>
              <a:rPr lang="zh-CN" altLang="en-US" dirty="0" smtClean="0"/>
              <a:t>都使用</a:t>
            </a:r>
            <a:r>
              <a:rPr lang="en-US" altLang="zh-CN" dirty="0" smtClean="0"/>
              <a:t>2</a:t>
            </a:r>
            <a:r>
              <a:rPr lang="zh-CN" altLang="en-US" dirty="0" smtClean="0"/>
              <a:t>层的</a:t>
            </a:r>
            <a:r>
              <a:rPr lang="en-US" altLang="zh-CN" dirty="0" smtClean="0"/>
              <a:t>GRU</a:t>
            </a:r>
            <a:r>
              <a:rPr lang="zh-CN" altLang="en-US" dirty="0" smtClean="0"/>
              <a:t>网络，每一层包括</a:t>
            </a:r>
            <a:r>
              <a:rPr lang="en-US" altLang="zh-CN" dirty="0" smtClean="0"/>
              <a:t>256</a:t>
            </a:r>
            <a:r>
              <a:rPr lang="zh-CN" altLang="en-US" dirty="0" smtClean="0"/>
              <a:t>个节点。词向量设置为</a:t>
            </a:r>
            <a:r>
              <a:rPr lang="en-US" altLang="zh-CN" dirty="0" smtClean="0"/>
              <a:t>100</a:t>
            </a:r>
            <a:r>
              <a:rPr lang="zh-CN" altLang="en-US" dirty="0" smtClean="0"/>
              <a:t>，</a:t>
            </a:r>
            <a:r>
              <a:rPr lang="en-US" altLang="zh-CN" dirty="0" smtClean="0"/>
              <a:t>vocabulary</a:t>
            </a:r>
            <a:r>
              <a:rPr lang="zh-CN" altLang="en-US" dirty="0" smtClean="0"/>
              <a:t>设置在</a:t>
            </a:r>
            <a:r>
              <a:rPr lang="en-US" altLang="zh-CN" dirty="0" smtClean="0"/>
              <a:t>4</a:t>
            </a:r>
            <a:r>
              <a:rPr lang="zh-CN" altLang="en-US" dirty="0" smtClean="0"/>
              <a:t>万以下，情绪类别的向量表示设置在</a:t>
            </a:r>
            <a:r>
              <a:rPr lang="en-US" altLang="zh-CN" dirty="0" smtClean="0"/>
              <a:t>100.</a:t>
            </a:r>
            <a:r>
              <a:rPr lang="zh-CN" altLang="en-US" dirty="0" smtClean="0"/>
              <a:t>内部情绪状态记忆是一个</a:t>
            </a:r>
            <a:r>
              <a:rPr lang="en-US" altLang="zh-CN" dirty="0" smtClean="0"/>
              <a:t>6*256</a:t>
            </a:r>
            <a:r>
              <a:rPr lang="zh-CN" altLang="en-US" dirty="0" smtClean="0"/>
              <a:t>的矩阵，外部记忆使用了包括常用词和情感词的</a:t>
            </a:r>
            <a:r>
              <a:rPr lang="en-US" altLang="zh-CN" dirty="0" smtClean="0"/>
              <a:t>4</a:t>
            </a:r>
            <a:r>
              <a:rPr lang="zh-CN" altLang="en-US" dirty="0" smtClean="0"/>
              <a:t>万左右的列表。</a:t>
            </a:r>
            <a:endParaRPr lang="en-US" altLang="zh-CN" dirty="0" smtClean="0"/>
          </a:p>
          <a:p>
            <a:r>
              <a:rPr lang="zh-CN" altLang="en-US" dirty="0" smtClean="0"/>
              <a:t>使用随机梯度下降法，</a:t>
            </a:r>
            <a:r>
              <a:rPr lang="en-US" altLang="zh-CN" dirty="0" smtClean="0"/>
              <a:t>batch-size</a:t>
            </a:r>
            <a:r>
              <a:rPr lang="zh-CN" altLang="en-US" dirty="0" smtClean="0"/>
              <a:t>设置为</a:t>
            </a:r>
            <a:r>
              <a:rPr lang="en-US" altLang="zh-CN" dirty="0" smtClean="0"/>
              <a:t>128</a:t>
            </a:r>
            <a:r>
              <a:rPr lang="zh-CN" altLang="en-US" dirty="0" smtClean="0"/>
              <a:t>，学习率设置为 </a:t>
            </a:r>
            <a:r>
              <a:rPr lang="en-US" altLang="zh-CN" dirty="0" smtClean="0"/>
              <a:t>0.5</a:t>
            </a:r>
            <a:r>
              <a:rPr lang="zh-CN" altLang="en-US" dirty="0" smtClean="0"/>
              <a:t>。为了生成多样化的回复，在</a:t>
            </a:r>
            <a:r>
              <a:rPr lang="en-US" altLang="zh-CN" dirty="0" smtClean="0"/>
              <a:t>decode</a:t>
            </a:r>
            <a:r>
              <a:rPr lang="zh-CN" altLang="en-US" dirty="0" smtClean="0"/>
              <a:t>的过程中使用</a:t>
            </a:r>
            <a:r>
              <a:rPr lang="en-US" altLang="zh-CN" dirty="0" smtClean="0"/>
              <a:t>beam search</a:t>
            </a:r>
            <a:r>
              <a:rPr lang="zh-CN" altLang="en-US" dirty="0" smtClean="0"/>
              <a:t>（集束搜索）</a:t>
            </a:r>
            <a:r>
              <a:rPr lang="en-US" altLang="zh-CN" dirty="0" smtClean="0"/>
              <a:t> </a:t>
            </a:r>
            <a:r>
              <a:rPr lang="zh-CN" altLang="en-US" dirty="0" smtClean="0"/>
              <a:t>的方法进行处理，除去未知的词语后根据生成概率来重新排列回复。其中，集束搜索可以看做是维比特算法的贪心形式。维比特算法，是根据自然语言句子生成的特性，利用动态规划方法，找到生成的最大可能性句子。集束搜索使用</a:t>
            </a:r>
            <a:r>
              <a:rPr lang="en-US" altLang="zh-CN" dirty="0" smtClean="0"/>
              <a:t>beam size</a:t>
            </a:r>
            <a:r>
              <a:rPr lang="zh-CN" altLang="en-US" dirty="0" smtClean="0"/>
              <a:t>参数来限制在每一步保留下来的可能性词的数量。为了加快训练过程，先用一个</a:t>
            </a:r>
            <a:r>
              <a:rPr lang="en-US" altLang="zh-CN" dirty="0" smtClean="0"/>
              <a:t>seq2seq</a:t>
            </a:r>
            <a:r>
              <a:rPr lang="zh-CN" altLang="en-US" dirty="0" smtClean="0"/>
              <a:t>的模型提前对训练，得到比较好的参数，再用来训练。</a:t>
            </a:r>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18</a:t>
            </a:fld>
            <a:endParaRPr lang="zh-CN" altLang="en-US"/>
          </a:p>
        </p:txBody>
      </p:sp>
    </p:spTree>
    <p:extLst>
      <p:ext uri="{BB962C8B-B14F-4D97-AF65-F5344CB8AC3E}">
        <p14:creationId xmlns:p14="http://schemas.microsoft.com/office/powerpoint/2010/main" val="238107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因为不能生成对同一</a:t>
            </a:r>
            <a:r>
              <a:rPr lang="en-US" altLang="zh-CN" dirty="0" smtClean="0"/>
              <a:t>post</a:t>
            </a:r>
            <a:r>
              <a:rPr lang="zh-CN" altLang="en-US" dirty="0" smtClean="0"/>
              <a:t>的不同情绪的回答，</a:t>
            </a:r>
            <a:r>
              <a:rPr lang="en-US" altLang="zh-CN" dirty="0" smtClean="0"/>
              <a:t>Affect-LM</a:t>
            </a:r>
            <a:r>
              <a:rPr lang="zh-CN" altLang="en-US" dirty="0" smtClean="0"/>
              <a:t>不能作为</a:t>
            </a:r>
            <a:r>
              <a:rPr lang="en-US" altLang="zh-CN" dirty="0" smtClean="0"/>
              <a:t>baseline.</a:t>
            </a:r>
          </a:p>
          <a:p>
            <a:r>
              <a:rPr lang="zh-CN" altLang="en-US" dirty="0" smtClean="0"/>
              <a:t>因此，选用</a:t>
            </a:r>
            <a:r>
              <a:rPr lang="en-US" altLang="zh-CN" dirty="0" smtClean="0"/>
              <a:t>seq2seq</a:t>
            </a:r>
            <a:r>
              <a:rPr lang="zh-CN" altLang="en-US" dirty="0" smtClean="0"/>
              <a:t>以及情绪类别嵌入模型作为</a:t>
            </a:r>
            <a:r>
              <a:rPr lang="en-US" altLang="zh-CN" dirty="0" smtClean="0"/>
              <a:t>baseline</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713AF1-8820-4C64-9198-6BD6D9A0A247}" type="slidenum">
              <a:rPr lang="zh-CN" altLang="en-US" smtClean="0"/>
              <a:t>2</a:t>
            </a:fld>
            <a:endParaRPr lang="zh-CN" altLang="en-US"/>
          </a:p>
        </p:txBody>
      </p:sp>
    </p:spTree>
    <p:extLst>
      <p:ext uri="{BB962C8B-B14F-4D97-AF65-F5344CB8AC3E}">
        <p14:creationId xmlns:p14="http://schemas.microsoft.com/office/powerpoint/2010/main" val="1484771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机器翻译领域针对质量自动评测的方法</a:t>
            </a:r>
            <a:r>
              <a:rPr lang="en-US" altLang="zh-CN" dirty="0" smtClean="0"/>
              <a:t>Bleu</a:t>
            </a:r>
            <a:r>
              <a:rPr lang="zh-CN" altLang="en-US" dirty="0" smtClean="0"/>
              <a:t>不适合测量对话生成</a:t>
            </a:r>
            <a:r>
              <a:rPr lang="en-US" altLang="zh-CN" dirty="0" smtClean="0"/>
              <a:t>.</a:t>
            </a:r>
            <a:r>
              <a:rPr lang="zh-CN" altLang="en-US" dirty="0" smtClean="0"/>
              <a:t>针对情绪对话生成，选用</a:t>
            </a:r>
            <a:r>
              <a:rPr lang="en-US" altLang="zh-CN" dirty="0" err="1" smtClean="0"/>
              <a:t>Perpelxity</a:t>
            </a:r>
            <a:r>
              <a:rPr lang="zh-CN" altLang="en-US" dirty="0" smtClean="0"/>
              <a:t>用来评价模型在内容层面上是否相关且符合语法 ，</a:t>
            </a:r>
            <a:r>
              <a:rPr lang="en-US" altLang="zh-CN" dirty="0" smtClean="0"/>
              <a:t>accuracy</a:t>
            </a:r>
            <a:r>
              <a:rPr lang="zh-CN" altLang="en-US" dirty="0" smtClean="0"/>
              <a:t>用来测量是否生成的回复是否和之前给定的情绪类别一致。</a:t>
            </a:r>
            <a:endParaRPr lang="en-US" altLang="zh-CN" dirty="0" smtClean="0"/>
          </a:p>
          <a:p>
            <a:r>
              <a:rPr lang="zh-CN" altLang="en-US" dirty="0" smtClean="0"/>
              <a:t>结果上来看，</a:t>
            </a:r>
            <a:r>
              <a:rPr lang="en-US" altLang="zh-CN" dirty="0" err="1" smtClean="0"/>
              <a:t>ecm</a:t>
            </a:r>
            <a:r>
              <a:rPr lang="zh-CN" altLang="en-US" dirty="0" smtClean="0"/>
              <a:t>取得了最好的</a:t>
            </a:r>
            <a:r>
              <a:rPr lang="en-US" altLang="zh-CN" dirty="0" smtClean="0"/>
              <a:t>emotion accuracy</a:t>
            </a:r>
            <a:r>
              <a:rPr lang="zh-CN" altLang="en-US" dirty="0" smtClean="0"/>
              <a:t>，但是在</a:t>
            </a:r>
            <a:r>
              <a:rPr lang="en-US" altLang="zh-CN" dirty="0" smtClean="0"/>
              <a:t>perplexity</a:t>
            </a:r>
            <a:r>
              <a:rPr lang="zh-CN" altLang="en-US" dirty="0" smtClean="0"/>
              <a:t>上比</a:t>
            </a:r>
            <a:r>
              <a:rPr lang="en-US" altLang="zh-CN" dirty="0" smtClean="0"/>
              <a:t>seq2seq</a:t>
            </a:r>
            <a:r>
              <a:rPr lang="zh-CN" altLang="en-US" dirty="0" smtClean="0"/>
              <a:t>好，但是比</a:t>
            </a:r>
            <a:r>
              <a:rPr lang="en-US" altLang="zh-CN" dirty="0" err="1" smtClean="0"/>
              <a:t>emb</a:t>
            </a:r>
            <a:r>
              <a:rPr lang="zh-CN" altLang="en-US" dirty="0" smtClean="0"/>
              <a:t>差。这可能是因为损失函数不仅要考虑到复杂性，也要考虑到通用词和情感词的选取。实际上，</a:t>
            </a:r>
            <a:r>
              <a:rPr lang="en-US" altLang="zh-CN" dirty="0" smtClean="0"/>
              <a:t>accuracy</a:t>
            </a:r>
            <a:r>
              <a:rPr lang="zh-CN" altLang="en-US" dirty="0" smtClean="0"/>
              <a:t>比</a:t>
            </a:r>
            <a:r>
              <a:rPr lang="en-US" altLang="zh-CN" dirty="0" smtClean="0"/>
              <a:t>perplexity</a:t>
            </a:r>
            <a:r>
              <a:rPr lang="zh-CN" altLang="en-US" dirty="0" smtClean="0"/>
              <a:t>重要，因为</a:t>
            </a:r>
            <a:r>
              <a:rPr lang="en-US" altLang="zh-CN" dirty="0" err="1" smtClean="0"/>
              <a:t>perple</a:t>
            </a:r>
            <a:r>
              <a:rPr lang="zh-CN" altLang="en-US" dirty="0" smtClean="0"/>
              <a:t>在</a:t>
            </a:r>
            <a:r>
              <a:rPr lang="en-US" altLang="zh-CN" dirty="0" smtClean="0"/>
              <a:t>68</a:t>
            </a:r>
            <a:r>
              <a:rPr lang="zh-CN" altLang="en-US" dirty="0" smtClean="0"/>
              <a:t>时，复杂性就已经很流利且符合语法要求。</a:t>
            </a:r>
            <a:endParaRPr lang="en-US" altLang="zh-CN" dirty="0" smtClean="0"/>
          </a:p>
          <a:p>
            <a:r>
              <a:rPr lang="zh-CN" altLang="en-US" dirty="0" smtClean="0"/>
              <a:t>为了调查</a:t>
            </a:r>
            <a:r>
              <a:rPr lang="en-US" altLang="zh-CN" dirty="0" err="1" smtClean="0"/>
              <a:t>ecm</a:t>
            </a:r>
            <a:r>
              <a:rPr lang="zh-CN" altLang="en-US" dirty="0" smtClean="0"/>
              <a:t>其他部分的重要，特地设计了每次减少一个部分的实验证明。从表中可以看出，引入内部记忆不会降低语法性，而且还能动态平衡语法和情绪，没有外部记忆的</a:t>
            </a:r>
            <a:r>
              <a:rPr lang="en-US" altLang="zh-CN" dirty="0" err="1" smtClean="0"/>
              <a:t>ecm</a:t>
            </a:r>
            <a:r>
              <a:rPr lang="zh-CN" altLang="en-US" dirty="0" smtClean="0"/>
              <a:t>可以取得最好的</a:t>
            </a:r>
            <a:r>
              <a:rPr lang="en-US" altLang="zh-CN" dirty="0" smtClean="0"/>
              <a:t>perplexity</a:t>
            </a:r>
            <a:r>
              <a:rPr lang="zh-CN" altLang="en-US" dirty="0" smtClean="0"/>
              <a:t>。去掉外部记忆，</a:t>
            </a:r>
            <a:r>
              <a:rPr lang="en-US" altLang="zh-CN" dirty="0" smtClean="0"/>
              <a:t>accuracy</a:t>
            </a:r>
            <a:r>
              <a:rPr lang="zh-CN" altLang="en-US" dirty="0" smtClean="0"/>
              <a:t>降低的最多，说明其对取得更好的</a:t>
            </a:r>
            <a:r>
              <a:rPr lang="en-US" altLang="zh-CN" dirty="0" smtClean="0"/>
              <a:t>emotion accuracy </a:t>
            </a:r>
            <a:r>
              <a:rPr lang="zh-CN" altLang="en-US" dirty="0" smtClean="0"/>
              <a:t>很重要。</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757128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为了更加体现对话系统是否符合人类情绪的要求，另外使用人工评测来验证结果。人工评测的方式为将所有模型生成的关于给定的</a:t>
            </a:r>
            <a:r>
              <a:rPr lang="en-US" altLang="zh-CN" dirty="0" smtClean="0"/>
              <a:t>post</a:t>
            </a:r>
            <a:r>
              <a:rPr lang="zh-CN" altLang="en-US" dirty="0" smtClean="0"/>
              <a:t>和情绪种类的回复，随机呈现在三个标注员前面。从两个层面上来评价模型，</a:t>
            </a:r>
            <a:r>
              <a:rPr lang="en-US" altLang="zh-CN" dirty="0" smtClean="0"/>
              <a:t>Content</a:t>
            </a:r>
            <a:r>
              <a:rPr lang="zh-CN" altLang="en-US" dirty="0" smtClean="0"/>
              <a:t>层面上是否自然合适看上去像人，</a:t>
            </a:r>
            <a:r>
              <a:rPr lang="en-US" altLang="zh-CN" dirty="0" smtClean="0"/>
              <a:t>Emotion</a:t>
            </a:r>
            <a:r>
              <a:rPr lang="zh-CN" altLang="en-US" dirty="0" smtClean="0"/>
              <a:t>层面上是否符合给定的情绪种类。</a:t>
            </a:r>
            <a:r>
              <a:rPr lang="en-US" altLang="zh-CN" dirty="0" smtClean="0"/>
              <a:t>Content</a:t>
            </a:r>
            <a:r>
              <a:rPr lang="zh-CN" altLang="en-US" dirty="0" smtClean="0"/>
              <a:t>分数为</a:t>
            </a:r>
            <a:r>
              <a:rPr lang="en-US" altLang="zh-CN" dirty="0" smtClean="0"/>
              <a:t>0,1,2</a:t>
            </a:r>
            <a:r>
              <a:rPr lang="zh-CN" altLang="en-US" dirty="0" smtClean="0"/>
              <a:t>，</a:t>
            </a:r>
            <a:r>
              <a:rPr lang="en-US" altLang="zh-CN" dirty="0" smtClean="0"/>
              <a:t>Emotion</a:t>
            </a:r>
            <a:r>
              <a:rPr lang="zh-CN" altLang="en-US" dirty="0" smtClean="0"/>
              <a:t>分数为</a:t>
            </a:r>
            <a:r>
              <a:rPr lang="en-US" altLang="zh-CN" dirty="0" smtClean="0"/>
              <a:t>0,1.</a:t>
            </a:r>
            <a:r>
              <a:rPr lang="zh-CN" altLang="en-US" dirty="0" smtClean="0"/>
              <a:t>随机取样了</a:t>
            </a:r>
            <a:r>
              <a:rPr lang="en-US" altLang="zh-CN" dirty="0" smtClean="0"/>
              <a:t>20</a:t>
            </a:r>
            <a:r>
              <a:rPr lang="zh-CN" altLang="en-US" dirty="0" smtClean="0"/>
              <a:t>个</a:t>
            </a:r>
            <a:r>
              <a:rPr lang="en-US" altLang="zh-CN" dirty="0" smtClean="0"/>
              <a:t>posts,</a:t>
            </a:r>
            <a:r>
              <a:rPr lang="zh-CN" altLang="en-US" dirty="0" smtClean="0"/>
              <a:t>所有模型一共生成了</a:t>
            </a:r>
            <a:r>
              <a:rPr lang="en-US" altLang="zh-CN" dirty="0" smtClean="0"/>
              <a:t>1200</a:t>
            </a:r>
            <a:r>
              <a:rPr lang="zh-CN" altLang="en-US" dirty="0" smtClean="0"/>
              <a:t>条回复。对于</a:t>
            </a:r>
            <a:r>
              <a:rPr lang="en-US" altLang="zh-CN" dirty="0" smtClean="0"/>
              <a:t>seq2seq</a:t>
            </a:r>
            <a:r>
              <a:rPr lang="zh-CN" altLang="en-US" dirty="0" smtClean="0"/>
              <a:t>，选取</a:t>
            </a:r>
            <a:r>
              <a:rPr lang="en-US" altLang="zh-CN" dirty="0" smtClean="0"/>
              <a:t>top 6</a:t>
            </a:r>
            <a:r>
              <a:rPr lang="zh-CN" altLang="en-US" dirty="0" smtClean="0"/>
              <a:t>回复，对于</a:t>
            </a:r>
            <a:r>
              <a:rPr lang="en-US" altLang="zh-CN" dirty="0" err="1" smtClean="0"/>
              <a:t>emb</a:t>
            </a:r>
            <a:r>
              <a:rPr lang="zh-CN" altLang="en-US" dirty="0" smtClean="0"/>
              <a:t>和</a:t>
            </a:r>
            <a:r>
              <a:rPr lang="en-US" altLang="zh-CN" dirty="0" err="1" smtClean="0"/>
              <a:t>ecm</a:t>
            </a:r>
            <a:r>
              <a:rPr lang="zh-CN" altLang="en-US" dirty="0" smtClean="0"/>
              <a:t>生成了</a:t>
            </a:r>
            <a:r>
              <a:rPr lang="en-US" altLang="zh-CN" dirty="0" smtClean="0"/>
              <a:t>6</a:t>
            </a:r>
            <a:r>
              <a:rPr lang="zh-CN" altLang="en-US" dirty="0" smtClean="0"/>
              <a:t>种情绪种类的回复。</a:t>
            </a:r>
            <a:endParaRPr lang="en-US" altLang="zh-CN" dirty="0" smtClean="0"/>
          </a:p>
          <a:p>
            <a:r>
              <a:rPr lang="zh-CN" altLang="en-US" dirty="0" smtClean="0"/>
              <a:t>从表</a:t>
            </a:r>
            <a:r>
              <a:rPr lang="en-US" altLang="zh-CN" dirty="0" smtClean="0"/>
              <a:t>5</a:t>
            </a:r>
            <a:r>
              <a:rPr lang="zh-CN" altLang="en-US" dirty="0" smtClean="0"/>
              <a:t>来看，在语言上得分</a:t>
            </a:r>
            <a:r>
              <a:rPr lang="en-US" altLang="zh-CN" dirty="0" smtClean="0"/>
              <a:t>2</a:t>
            </a:r>
            <a:r>
              <a:rPr lang="zh-CN" altLang="en-US" dirty="0" smtClean="0"/>
              <a:t>情感上得分</a:t>
            </a:r>
            <a:r>
              <a:rPr lang="en-US" altLang="zh-CN" dirty="0" smtClean="0"/>
              <a:t>1</a:t>
            </a:r>
            <a:r>
              <a:rPr lang="zh-CN" altLang="en-US" dirty="0" smtClean="0"/>
              <a:t>，</a:t>
            </a:r>
            <a:r>
              <a:rPr lang="en-US" altLang="zh-CN" dirty="0" smtClean="0"/>
              <a:t>ECM</a:t>
            </a:r>
            <a:r>
              <a:rPr lang="zh-CN" altLang="en-US" dirty="0" smtClean="0"/>
              <a:t>有</a:t>
            </a:r>
            <a:r>
              <a:rPr lang="en-US" altLang="zh-CN" dirty="0" smtClean="0"/>
              <a:t>27.2%,EMB</a:t>
            </a:r>
            <a:r>
              <a:rPr lang="zh-CN" altLang="en-US" dirty="0" smtClean="0"/>
              <a:t>只有</a:t>
            </a:r>
            <a:r>
              <a:rPr lang="en-US" altLang="zh-CN" dirty="0" smtClean="0"/>
              <a:t>22.8%</a:t>
            </a:r>
            <a:r>
              <a:rPr lang="zh-CN" altLang="en-US" dirty="0" smtClean="0"/>
              <a:t>，</a:t>
            </a:r>
            <a:r>
              <a:rPr lang="en-US" altLang="zh-CN" dirty="0" smtClean="0"/>
              <a:t>Seq2seq</a:t>
            </a:r>
            <a:r>
              <a:rPr lang="zh-CN" altLang="en-US" dirty="0" smtClean="0"/>
              <a:t>有</a:t>
            </a:r>
            <a:r>
              <a:rPr lang="en-US" altLang="zh-CN" dirty="0" smtClean="0"/>
              <a:t>9%</a:t>
            </a:r>
            <a:r>
              <a:rPr lang="zh-CN" altLang="en-US" dirty="0" smtClean="0"/>
              <a:t>。</a:t>
            </a:r>
            <a:r>
              <a:rPr lang="en-US" altLang="zh-CN" dirty="0" smtClean="0"/>
              <a:t> </a:t>
            </a:r>
            <a:r>
              <a:rPr lang="zh-CN" altLang="en-US" dirty="0" smtClean="0"/>
              <a:t>这说明</a:t>
            </a:r>
            <a:r>
              <a:rPr lang="en-US" altLang="zh-CN" sz="1200" b="0" i="0" kern="1200" dirty="0" smtClean="0">
                <a:solidFill>
                  <a:schemeClr val="tx1"/>
                </a:solidFill>
                <a:effectLst/>
                <a:latin typeface="+mn-lt"/>
                <a:ea typeface="+mn-ea"/>
                <a:cs typeface="+mn-cs"/>
              </a:rPr>
              <a:t>ECM </a:t>
            </a:r>
            <a:r>
              <a:rPr lang="zh-CN" altLang="en-US" sz="1200" b="0" i="0" kern="1200" dirty="0" smtClean="0">
                <a:solidFill>
                  <a:schemeClr val="tx1"/>
                </a:solidFill>
                <a:effectLst/>
                <a:latin typeface="+mn-lt"/>
                <a:ea typeface="+mn-ea"/>
                <a:cs typeface="+mn-cs"/>
              </a:rPr>
              <a:t>可以在语言和情感两个维度上生成恰当的回复</a:t>
            </a:r>
            <a:endParaRPr lang="en-US" altLang="zh-CN" dirty="0" smtClean="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52886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从表</a:t>
            </a:r>
            <a:r>
              <a:rPr lang="en-US" altLang="zh-CN" dirty="0" smtClean="0"/>
              <a:t>6</a:t>
            </a:r>
            <a:r>
              <a:rPr lang="zh-CN" altLang="en-US" dirty="0" smtClean="0"/>
              <a:t>来看，</a:t>
            </a:r>
            <a:r>
              <a:rPr lang="en-US" altLang="zh-CN" dirty="0" smtClean="0"/>
              <a:t>ECM</a:t>
            </a:r>
            <a:r>
              <a:rPr lang="zh-CN" altLang="en-US" dirty="0" smtClean="0"/>
              <a:t>比其他方法在所有方面表现得更好。和</a:t>
            </a:r>
            <a:r>
              <a:rPr lang="en-US" altLang="zh-CN" dirty="0" err="1" smtClean="0"/>
              <a:t>emb</a:t>
            </a:r>
            <a:r>
              <a:rPr lang="zh-CN" altLang="en-US" dirty="0" smtClean="0"/>
              <a:t>相比，通过引入内部记忆</a:t>
            </a:r>
            <a:r>
              <a:rPr lang="en-US" altLang="zh-CN" dirty="0" smtClean="0"/>
              <a:t>he</a:t>
            </a:r>
            <a:r>
              <a:rPr lang="zh-CN" altLang="en-US" dirty="0" smtClean="0"/>
              <a:t>外部记忆表现得更好，这显示着</a:t>
            </a:r>
            <a:r>
              <a:rPr lang="en-US" altLang="zh-CN" dirty="0" smtClean="0"/>
              <a:t>ECM</a:t>
            </a:r>
            <a:r>
              <a:rPr lang="zh-CN" altLang="en-US" dirty="0" smtClean="0"/>
              <a:t>模型能够生成更明显的带有情绪的挥发。在</a:t>
            </a:r>
            <a:r>
              <a:rPr lang="en-US" altLang="zh-CN" dirty="0" smtClean="0"/>
              <a:t>Content </a:t>
            </a:r>
            <a:r>
              <a:rPr lang="zh-CN" altLang="en-US" dirty="0" smtClean="0"/>
              <a:t>上指标</a:t>
            </a:r>
            <a:r>
              <a:rPr lang="en-US" altLang="zh-CN" dirty="0" smtClean="0"/>
              <a:t> </a:t>
            </a:r>
            <a:r>
              <a:rPr lang="en-US" altLang="zh-CN" dirty="0" err="1" smtClean="0"/>
              <a:t>Emb</a:t>
            </a:r>
            <a:r>
              <a:rPr lang="en-US" altLang="zh-CN" dirty="0" smtClean="0"/>
              <a:t> </a:t>
            </a:r>
            <a:r>
              <a:rPr lang="zh-CN" altLang="en-US" dirty="0" smtClean="0"/>
              <a:t>是</a:t>
            </a:r>
            <a:r>
              <a:rPr lang="en-US" altLang="zh-CN" dirty="0" smtClean="0"/>
              <a:t>1.256 </a:t>
            </a:r>
            <a:r>
              <a:rPr lang="zh-CN" altLang="en-US" dirty="0" smtClean="0"/>
              <a:t>，</a:t>
            </a:r>
            <a:r>
              <a:rPr lang="en-US" altLang="zh-CN" dirty="0" smtClean="0"/>
              <a:t>ECM </a:t>
            </a:r>
            <a:r>
              <a:rPr lang="zh-CN" altLang="en-US" dirty="0" smtClean="0"/>
              <a:t>是</a:t>
            </a:r>
            <a:r>
              <a:rPr lang="en-US" altLang="zh-CN" dirty="0" smtClean="0"/>
              <a:t>1.299 </a:t>
            </a:r>
            <a:r>
              <a:rPr lang="zh-CN" altLang="en-US" dirty="0" smtClean="0"/>
              <a:t>，显示了</a:t>
            </a:r>
            <a:r>
              <a:rPr lang="en-US" altLang="zh-CN" dirty="0" err="1" smtClean="0"/>
              <a:t>ecm</a:t>
            </a:r>
            <a:r>
              <a:rPr lang="zh-CN" altLang="en-US" dirty="0" smtClean="0"/>
              <a:t>控制情感比重以及在内容上生成更合适的回复的能力。</a:t>
            </a:r>
            <a:r>
              <a:rPr lang="en-US" altLang="zh-CN" dirty="0" smtClean="0"/>
              <a:t>Disgust and Angry </a:t>
            </a:r>
            <a:r>
              <a:rPr lang="zh-CN" altLang="en-US" dirty="0" smtClean="0"/>
              <a:t>上表现更不好，是因为数据太少。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实验表明，</a:t>
            </a:r>
            <a:r>
              <a:rPr lang="en-US" altLang="zh-CN" sz="1200" b="0" i="0" kern="1200" dirty="0" smtClean="0">
                <a:solidFill>
                  <a:schemeClr val="tx1"/>
                </a:solidFill>
                <a:effectLst/>
                <a:latin typeface="+mn-lt"/>
                <a:ea typeface="+mn-ea"/>
                <a:cs typeface="+mn-cs"/>
              </a:rPr>
              <a:t>ECM </a:t>
            </a:r>
            <a:r>
              <a:rPr lang="zh-CN" altLang="en-US" sz="1200" b="0" i="0" kern="1200" dirty="0" smtClean="0">
                <a:solidFill>
                  <a:schemeClr val="tx1"/>
                </a:solidFill>
                <a:effectLst/>
                <a:latin typeface="+mn-lt"/>
                <a:ea typeface="+mn-ea"/>
                <a:cs typeface="+mn-cs"/>
              </a:rPr>
              <a:t>可以在语言和情感两个维度上生成恰当的回复，并且通过人工实验验证了人们偏好于引入了情感因素的对话系统</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22</a:t>
            </a:fld>
            <a:endParaRPr lang="zh-CN" altLang="en-US"/>
          </a:p>
        </p:txBody>
      </p:sp>
    </p:spTree>
    <p:extLst>
      <p:ext uri="{BB962C8B-B14F-4D97-AF65-F5344CB8AC3E}">
        <p14:creationId xmlns:p14="http://schemas.microsoft.com/office/powerpoint/2010/main" val="147357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23</a:t>
            </a:fld>
            <a:endParaRPr lang="zh-CN" altLang="en-US"/>
          </a:p>
        </p:txBody>
      </p:sp>
    </p:spTree>
    <p:extLst>
      <p:ext uri="{BB962C8B-B14F-4D97-AF65-F5344CB8AC3E}">
        <p14:creationId xmlns:p14="http://schemas.microsoft.com/office/powerpoint/2010/main" val="1010240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将情绪交互模式缩略为</a:t>
            </a:r>
            <a:r>
              <a:rPr lang="en-US" altLang="zh-CN" dirty="0" smtClean="0"/>
              <a:t>EIP</a:t>
            </a:r>
            <a:r>
              <a:rPr lang="zh-CN" altLang="en-US" dirty="0" smtClean="0"/>
              <a:t>，图</a:t>
            </a:r>
            <a:r>
              <a:rPr lang="en-US" altLang="zh-CN" dirty="0" smtClean="0"/>
              <a:t>5</a:t>
            </a:r>
            <a:r>
              <a:rPr lang="zh-CN" altLang="en-US" dirty="0" smtClean="0"/>
              <a:t>中颜色越深代表这种</a:t>
            </a:r>
            <a:r>
              <a:rPr lang="en-US" altLang="zh-CN" dirty="0" smtClean="0"/>
              <a:t>EIP</a:t>
            </a:r>
            <a:r>
              <a:rPr lang="zh-CN" altLang="en-US" dirty="0" smtClean="0"/>
              <a:t>出现的频率更高</a:t>
            </a:r>
            <a:endParaRPr lang="en-US" altLang="zh-CN" dirty="0" smtClean="0"/>
          </a:p>
          <a:p>
            <a:r>
              <a:rPr lang="en-US" altLang="zh-CN" dirty="0" smtClean="0"/>
              <a:t>1</a:t>
            </a:r>
            <a:r>
              <a:rPr lang="zh-CN" altLang="en-US" dirty="0" smtClean="0"/>
              <a:t>、频率高的</a:t>
            </a:r>
            <a:r>
              <a:rPr lang="en-US" altLang="zh-CN" dirty="0" err="1" smtClean="0"/>
              <a:t>eips</a:t>
            </a:r>
            <a:r>
              <a:rPr lang="zh-CN" altLang="en-US" dirty="0" smtClean="0"/>
              <a:t>表明在给定一情绪类别的</a:t>
            </a:r>
            <a:r>
              <a:rPr lang="en-US" altLang="zh-CN" dirty="0" smtClean="0"/>
              <a:t>post</a:t>
            </a:r>
            <a:r>
              <a:rPr lang="zh-CN" altLang="en-US" dirty="0" smtClean="0"/>
              <a:t>时，有些情绪会更容易出现。当</a:t>
            </a:r>
            <a:r>
              <a:rPr lang="en-US" altLang="zh-CN" dirty="0" smtClean="0"/>
              <a:t>post</a:t>
            </a:r>
            <a:r>
              <a:rPr lang="zh-CN" altLang="en-US" dirty="0" smtClean="0"/>
              <a:t>表达时开心时，回复通常为喜欢或者开心。</a:t>
            </a:r>
            <a:endParaRPr lang="en-US" altLang="zh-CN" dirty="0" smtClean="0"/>
          </a:p>
          <a:p>
            <a:r>
              <a:rPr lang="en-US" altLang="zh-CN" dirty="0" smtClean="0"/>
              <a:t>2</a:t>
            </a:r>
            <a:r>
              <a:rPr lang="zh-CN" altLang="en-US" dirty="0" smtClean="0"/>
              <a:t>、对话模式表明了情绪上的共感。</a:t>
            </a:r>
            <a:endParaRPr lang="en-US" altLang="zh-CN" dirty="0" smtClean="0"/>
          </a:p>
          <a:p>
            <a:r>
              <a:rPr lang="en-US" altLang="zh-CN" dirty="0" smtClean="0"/>
              <a:t>3</a:t>
            </a:r>
            <a:r>
              <a:rPr lang="zh-CN" altLang="en-US" dirty="0" smtClean="0"/>
              <a:t>、其他的</a:t>
            </a:r>
            <a:r>
              <a:rPr lang="en-US" altLang="zh-CN" dirty="0" err="1" smtClean="0"/>
              <a:t>eips</a:t>
            </a:r>
            <a:r>
              <a:rPr lang="en-US" altLang="zh-CN" dirty="0" smtClean="0"/>
              <a:t> </a:t>
            </a:r>
            <a:r>
              <a:rPr lang="zh-CN" altLang="en-US" dirty="0" smtClean="0"/>
              <a:t>显示对话上情绪的互动是非常多变的。图</a:t>
            </a:r>
            <a:r>
              <a:rPr lang="en-US" altLang="zh-CN" dirty="0" smtClean="0"/>
              <a:t>5</a:t>
            </a:r>
            <a:r>
              <a:rPr lang="zh-CN" altLang="en-US" dirty="0" smtClean="0"/>
              <a:t>中，“</a:t>
            </a:r>
            <a:r>
              <a:rPr lang="en-US" altLang="zh-CN" dirty="0" smtClean="0"/>
              <a:t>Other</a:t>
            </a:r>
            <a:r>
              <a:rPr lang="zh-CN" altLang="en-US" dirty="0" smtClean="0"/>
              <a:t>”类别比其他的类别有更多数据，显示着</a:t>
            </a:r>
            <a:r>
              <a:rPr lang="en-US" altLang="zh-CN" dirty="0" err="1" smtClean="0"/>
              <a:t>eips</a:t>
            </a:r>
            <a:r>
              <a:rPr lang="zh-CN" altLang="en-US" dirty="0" smtClean="0"/>
              <a:t>偏向于这个类，这是因为数据不平衡以及情绪分类器的错误。对于频率低的</a:t>
            </a:r>
            <a:r>
              <a:rPr lang="en-US" altLang="zh-CN" dirty="0" err="1" smtClean="0"/>
              <a:t>eips</a:t>
            </a:r>
            <a:r>
              <a:rPr lang="zh-CN" altLang="en-US" dirty="0" smtClean="0"/>
              <a:t>，</a:t>
            </a:r>
            <a:r>
              <a:rPr lang="en-US" altLang="zh-CN" dirty="0" smtClean="0"/>
              <a:t>&lt; Happy, Disgust &gt;</a:t>
            </a:r>
            <a:r>
              <a:rPr lang="zh-CN" altLang="en-US" dirty="0" smtClean="0"/>
              <a:t>，</a:t>
            </a:r>
            <a:r>
              <a:rPr lang="en-US" altLang="zh-CN" dirty="0" smtClean="0"/>
              <a:t>&lt; Happy, Angry &gt; </a:t>
            </a:r>
            <a:r>
              <a:rPr lang="zh-CN" altLang="en-US" dirty="0" smtClean="0"/>
              <a:t>说明缺少训练数据附加情绪分类器造成的错误，回复不是很合适。</a:t>
            </a:r>
          </a:p>
          <a:p>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24</a:t>
            </a:fld>
            <a:endParaRPr lang="zh-CN" altLang="en-US"/>
          </a:p>
        </p:txBody>
      </p:sp>
    </p:spTree>
    <p:extLst>
      <p:ext uri="{BB962C8B-B14F-4D97-AF65-F5344CB8AC3E}">
        <p14:creationId xmlns:p14="http://schemas.microsoft.com/office/powerpoint/2010/main" val="2931077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选择最适合的情绪类别的回复。</a:t>
            </a:r>
            <a:r>
              <a:rPr lang="zh-CN" altLang="en-US" sz="1200" b="0" i="0" kern="1200" dirty="0" smtClean="0">
                <a:solidFill>
                  <a:schemeClr val="tx1"/>
                </a:solidFill>
                <a:effectLst/>
                <a:latin typeface="+mn-lt"/>
                <a:ea typeface="+mn-ea"/>
                <a:cs typeface="+mn-cs"/>
              </a:rPr>
              <a:t>在给定一个</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的情况下生成一个情绪化的回复，有多种方式可以选择回复的情绪类别：给定聊天机器人个性化的知识和许多背景知识；另一种方法是使用训练数据为给定</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中的情绪找到最频繁的响应情绪类别，并将其用作响应情绪</a:t>
            </a:r>
            <a:r>
              <a:rPr lang="en-US" altLang="zh-CN" dirty="0" smtClean="0"/>
              <a:t>2.</a:t>
            </a:r>
            <a:r>
              <a:rPr lang="zh-CN" altLang="en-US" dirty="0" smtClean="0"/>
              <a:t>在此模型基础上，可以研究出很有共感的</a:t>
            </a:r>
            <a:r>
              <a:rPr lang="en-US" altLang="zh-CN" dirty="0" smtClean="0"/>
              <a:t>AI</a:t>
            </a:r>
            <a:r>
              <a:rPr lang="zh-CN" altLang="en-US" dirty="0" smtClean="0"/>
              <a:t>或者情绪互动模型</a:t>
            </a:r>
            <a:endParaRPr lang="en-US" altLang="zh-CN" dirty="0" smtClean="0"/>
          </a:p>
          <a:p>
            <a:r>
              <a:rPr lang="en-US" altLang="zh-CN" dirty="0" smtClean="0"/>
              <a:t>Paper</a:t>
            </a:r>
            <a:r>
              <a:rPr lang="zh-CN" altLang="en-US" dirty="0" smtClean="0"/>
              <a:t>的亮点是可以根据预先设定的情绪来生成文本，由被动化为主动，引入了</a:t>
            </a:r>
            <a:r>
              <a:rPr lang="en-US" altLang="zh-CN" dirty="0" smtClean="0"/>
              <a:t>response</a:t>
            </a:r>
            <a:r>
              <a:rPr lang="zh-CN" altLang="en-US" dirty="0" smtClean="0"/>
              <a:t>中的信息能降低</a:t>
            </a:r>
            <a:r>
              <a:rPr lang="en-US" altLang="zh-CN" dirty="0" smtClean="0"/>
              <a:t>perplexity</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2238E41-6C6D-4B56-860F-2B48E1273617}" type="slidenum">
              <a:rPr lang="zh-CN" altLang="en-US" smtClean="0"/>
              <a:pPr/>
              <a:t>25</a:t>
            </a:fld>
            <a:endParaRPr lang="zh-CN" altLang="en-US"/>
          </a:p>
        </p:txBody>
      </p:sp>
    </p:spTree>
    <p:extLst>
      <p:ext uri="{BB962C8B-B14F-4D97-AF65-F5344CB8AC3E}">
        <p14:creationId xmlns:p14="http://schemas.microsoft.com/office/powerpoint/2010/main" val="250116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26</a:t>
            </a:fld>
            <a:endParaRPr lang="zh-CN" altLang="en-US"/>
          </a:p>
        </p:txBody>
      </p:sp>
    </p:spTree>
    <p:extLst>
      <p:ext uri="{BB962C8B-B14F-4D97-AF65-F5344CB8AC3E}">
        <p14:creationId xmlns:p14="http://schemas.microsoft.com/office/powerpoint/2010/main" val="44510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情感智力（</a:t>
            </a:r>
            <a:r>
              <a:rPr lang="en-US" altLang="zh-CN" sz="1200" b="0" i="0" kern="1200" dirty="0" smtClean="0">
                <a:solidFill>
                  <a:schemeClr val="tx1"/>
                </a:solidFill>
                <a:effectLst/>
                <a:latin typeface="+mn-lt"/>
                <a:ea typeface="+mn-ea"/>
                <a:cs typeface="+mn-cs"/>
              </a:rPr>
              <a:t>Emotion Intelligence</a:t>
            </a:r>
            <a:r>
              <a:rPr lang="zh-CN" altLang="en-US" sz="1200" b="0" i="0" kern="1200" dirty="0" smtClean="0">
                <a:solidFill>
                  <a:schemeClr val="tx1"/>
                </a:solidFill>
                <a:effectLst/>
                <a:latin typeface="+mn-lt"/>
                <a:ea typeface="+mn-ea"/>
                <a:cs typeface="+mn-cs"/>
              </a:rPr>
              <a:t>）对人机对话系统的表现有着至关重要的影响，是一个成功的对话系统不可或缺的重要组成部分。</a:t>
            </a:r>
            <a:endParaRPr lang="zh-CN" altLang="en-US" dirty="0"/>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基于心理学的研究，要么基于规则，要么局限于小规模数据集，都难以应用到大规模的对话生成。而基于深度学习的生成式对话系统可以从大规模的语料中学习到潜在的回复模式，从而可以生成语料中从未出现过的回复语句，却缺乏对人类情感的理解</a:t>
            </a:r>
            <a:r>
              <a:rPr lang="en-US" altLang="zh-CN" sz="1200" b="0" i="0" kern="1200" dirty="0" smtClean="0">
                <a:solidFill>
                  <a:schemeClr val="tx1"/>
                </a:solidFill>
                <a:effectLst/>
                <a:latin typeface="+mn-lt"/>
                <a:ea typeface="+mn-ea"/>
                <a:cs typeface="+mn-cs"/>
              </a:rPr>
              <a:t>.</a:t>
            </a:r>
          </a:p>
          <a:p>
            <a:r>
              <a:rPr lang="zh-CN" altLang="en-US" dirty="0" smtClean="0"/>
              <a:t>从表</a:t>
            </a:r>
            <a:r>
              <a:rPr lang="en-US" altLang="zh-CN" dirty="0" smtClean="0"/>
              <a:t>1</a:t>
            </a:r>
            <a:r>
              <a:rPr lang="zh-CN" altLang="en-US" dirty="0" smtClean="0"/>
              <a:t>可以看出，考虑情绪时，对话系统生成的回复较之不考虑情绪时的回复在情境中更合适。</a:t>
            </a:r>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4</a:t>
            </a:fld>
            <a:endParaRPr lang="zh-CN" altLang="en-US"/>
          </a:p>
        </p:txBody>
      </p:sp>
    </p:spTree>
    <p:extLst>
      <p:ext uri="{BB962C8B-B14F-4D97-AF65-F5344CB8AC3E}">
        <p14:creationId xmlns:p14="http://schemas.microsoft.com/office/powerpoint/2010/main" val="203690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在对话系统中考虑情绪，可能面临的挑战：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、情绪标注是一个非常主观的任务，情感分类比较困难，因此高品质的大规模情绪标注数据集很难获取。</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、因为我们需要平衡语法和情绪表达，很难以自然和连贯的方式考虑情绪。</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、仅仅用现有的神经模型来嵌入情感信息，不仅无法得到理想的回复，而且难以察觉一般表达式中的情绪。因为有些句子中的情绪相当含蓄，模糊或隐藏的很深。</a:t>
            </a:r>
          </a:p>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39420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6</a:t>
            </a:fld>
            <a:endParaRPr lang="zh-CN" altLang="en-US"/>
          </a:p>
        </p:txBody>
      </p:sp>
    </p:spTree>
    <p:extLst>
      <p:ext uri="{BB962C8B-B14F-4D97-AF65-F5344CB8AC3E}">
        <p14:creationId xmlns:p14="http://schemas.microsoft.com/office/powerpoint/2010/main" val="335365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训练：先用情绪分类器对</a:t>
            </a:r>
            <a:r>
              <a:rPr lang="en-US" altLang="zh-CN" dirty="0" smtClean="0"/>
              <a:t>post</a:t>
            </a:r>
            <a:r>
              <a:rPr lang="zh-CN" altLang="en-US" dirty="0" smtClean="0"/>
              <a:t>以及它对应的</a:t>
            </a:r>
            <a:r>
              <a:rPr lang="en-US" altLang="zh-CN" dirty="0" smtClean="0"/>
              <a:t>response</a:t>
            </a:r>
            <a:r>
              <a:rPr lang="zh-CN" altLang="en-US" dirty="0" smtClean="0"/>
              <a:t>做标注。然后将三个数据</a:t>
            </a:r>
            <a:r>
              <a:rPr lang="en-US" altLang="zh-CN" dirty="0" smtClean="0"/>
              <a:t>post-response-</a:t>
            </a:r>
            <a:r>
              <a:rPr lang="zh-CN" altLang="en-US" dirty="0" smtClean="0"/>
              <a:t>标注的情绪类别作为训练的数据，对模型进行训练。</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测试：输入</a:t>
            </a:r>
            <a:r>
              <a:rPr lang="en-US" altLang="zh-CN" dirty="0" smtClean="0"/>
              <a:t>post</a:t>
            </a:r>
            <a:r>
              <a:rPr lang="zh-CN" altLang="en-US" dirty="0" smtClean="0"/>
              <a:t>，得到不同情绪类别的回复。</a:t>
            </a:r>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7</a:t>
            </a:fld>
            <a:endParaRPr lang="zh-CN" altLang="en-US"/>
          </a:p>
        </p:txBody>
      </p:sp>
    </p:spTree>
    <p:extLst>
      <p:ext uri="{BB962C8B-B14F-4D97-AF65-F5344CB8AC3E}">
        <p14:creationId xmlns:p14="http://schemas.microsoft.com/office/powerpoint/2010/main" val="272437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为了尝试解决这样的难题，在传统的 </a:t>
            </a:r>
            <a:r>
              <a:rPr lang="en-US" altLang="zh-CN" sz="1200" b="0" i="0" kern="1200" dirty="0" smtClean="0">
                <a:solidFill>
                  <a:schemeClr val="tx1"/>
                </a:solidFill>
                <a:effectLst/>
                <a:latin typeface="+mn-lt"/>
                <a:ea typeface="+mn-ea"/>
                <a:cs typeface="+mn-cs"/>
              </a:rPr>
              <a:t>Sequence to Sequence </a:t>
            </a:r>
            <a:r>
              <a:rPr lang="zh-CN" altLang="en-US" sz="1200" b="0" i="0" kern="1200" dirty="0" smtClean="0">
                <a:solidFill>
                  <a:schemeClr val="tx1"/>
                </a:solidFill>
                <a:effectLst/>
                <a:latin typeface="+mn-lt"/>
                <a:ea typeface="+mn-ea"/>
                <a:cs typeface="+mn-cs"/>
              </a:rPr>
              <a:t>模型的基础上，提出了</a:t>
            </a:r>
            <a:r>
              <a:rPr lang="en-US" altLang="zh-CN" sz="1200" b="0" i="0" kern="1200" dirty="0" smtClean="0">
                <a:solidFill>
                  <a:schemeClr val="tx1"/>
                </a:solidFill>
                <a:effectLst/>
                <a:latin typeface="+mn-lt"/>
                <a:ea typeface="+mn-ea"/>
                <a:cs typeface="+mn-cs"/>
              </a:rPr>
              <a:t>ECM</a:t>
            </a:r>
            <a:r>
              <a:rPr lang="zh-CN" altLang="en-US" sz="1200" b="0" i="0" kern="1200" dirty="0" smtClean="0">
                <a:solidFill>
                  <a:schemeClr val="tx1"/>
                </a:solidFill>
                <a:effectLst/>
                <a:latin typeface="+mn-lt"/>
                <a:ea typeface="+mn-ea"/>
                <a:cs typeface="+mn-cs"/>
              </a:rPr>
              <a:t>模型，它使用了</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静态的情感向量嵌入表示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动态的情感状态记忆网络</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情感词外部记忆的机制，使得 </a:t>
            </a:r>
            <a:r>
              <a:rPr lang="en-US" altLang="zh-CN" sz="1200" b="0" i="0" kern="1200" dirty="0" smtClean="0">
                <a:solidFill>
                  <a:schemeClr val="tx1"/>
                </a:solidFill>
                <a:effectLst/>
                <a:latin typeface="+mn-lt"/>
                <a:ea typeface="+mn-ea"/>
                <a:cs typeface="+mn-cs"/>
              </a:rPr>
              <a:t>ECM </a:t>
            </a:r>
            <a:r>
              <a:rPr lang="zh-CN" altLang="en-US" sz="1200" b="0" i="0" kern="1200" dirty="0" smtClean="0">
                <a:solidFill>
                  <a:schemeClr val="tx1"/>
                </a:solidFill>
                <a:effectLst/>
                <a:latin typeface="+mn-lt"/>
                <a:ea typeface="+mn-ea"/>
                <a:cs typeface="+mn-cs"/>
              </a:rPr>
              <a:t>可以根据用户的输入以及指定情感分类输出相应情感的回复语句。特点：该模型是数据驱动的，不依赖任何语言工具和定制化的参数；能建模输入</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之间的多种情感交互。</a:t>
            </a:r>
            <a:endParaRPr lang="en-US" altLang="zh-CN" sz="1200" b="0" i="0" kern="1200" dirty="0" smtClean="0">
              <a:solidFill>
                <a:schemeClr val="tx1"/>
              </a:solidFill>
              <a:effectLst/>
              <a:latin typeface="+mn-lt"/>
              <a:ea typeface="+mn-ea"/>
              <a:cs typeface="+mn-cs"/>
            </a:endParaRPr>
          </a:p>
          <a:p>
            <a:r>
              <a:rPr lang="zh-CN" altLang="en-US" dirty="0" smtClean="0"/>
              <a:t>第一个先来简略介绍一下，</a:t>
            </a:r>
            <a:r>
              <a:rPr lang="en-US" altLang="zh-CN" sz="1200" b="0" i="0" kern="1200" dirty="0" smtClean="0">
                <a:solidFill>
                  <a:schemeClr val="tx1"/>
                </a:solidFill>
                <a:effectLst/>
                <a:latin typeface="+mn-lt"/>
                <a:ea typeface="+mn-ea"/>
                <a:cs typeface="+mn-cs"/>
              </a:rPr>
              <a:t>encoder-decoder</a:t>
            </a:r>
            <a:r>
              <a:rPr lang="zh-CN" altLang="en-US" sz="1200" b="0" i="0" kern="1200" dirty="0" smtClean="0">
                <a:solidFill>
                  <a:schemeClr val="tx1"/>
                </a:solidFill>
                <a:effectLst/>
                <a:latin typeface="+mn-lt"/>
                <a:ea typeface="+mn-ea"/>
                <a:cs typeface="+mn-cs"/>
              </a:rPr>
              <a:t>框架</a:t>
            </a:r>
            <a:r>
              <a:rPr lang="zh-CN" altLang="en-US" dirty="0" smtClean="0"/>
              <a:t>。</a:t>
            </a:r>
            <a:endParaRPr lang="en-US" altLang="zh-CN" dirty="0" smtClean="0"/>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23CB959-00A9-49F9-B081-C6CDBAA363CD}" type="slidenum">
              <a:rPr lang="zh-CN" altLang="en-US" smtClean="0"/>
              <a:t>8</a:t>
            </a:fld>
            <a:endParaRPr lang="zh-CN" altLang="en-US"/>
          </a:p>
        </p:txBody>
      </p:sp>
    </p:spTree>
    <p:extLst>
      <p:ext uri="{BB962C8B-B14F-4D97-AF65-F5344CB8AC3E}">
        <p14:creationId xmlns:p14="http://schemas.microsoft.com/office/powerpoint/2010/main" val="333222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先来介绍一下背景知识。</a:t>
            </a:r>
            <a:r>
              <a:rPr lang="en-US" altLang="zh-CN" dirty="0" smtClean="0"/>
              <a:t>Encoder-decoder</a:t>
            </a:r>
            <a:r>
              <a:rPr lang="zh-CN" altLang="en-US" dirty="0" smtClean="0"/>
              <a:t>框架，</a:t>
            </a:r>
            <a:r>
              <a:rPr lang="en-US" altLang="zh-CN" dirty="0" smtClean="0"/>
              <a:t>encoder</a:t>
            </a:r>
            <a:r>
              <a:rPr lang="zh-CN" altLang="en-US" dirty="0" smtClean="0"/>
              <a:t>将用户发出的</a:t>
            </a:r>
            <a:r>
              <a:rPr lang="en-US" altLang="zh-CN" dirty="0" smtClean="0"/>
              <a:t>post</a:t>
            </a:r>
            <a:r>
              <a:rPr lang="zh-CN" altLang="en-US" dirty="0" smtClean="0"/>
              <a:t>转化为隐藏的表示序列，</a:t>
            </a:r>
            <a:r>
              <a:rPr lang="en-US" altLang="zh-CN" dirty="0" smtClean="0"/>
              <a:t>decoder</a:t>
            </a:r>
            <a:r>
              <a:rPr lang="zh-CN" altLang="en-US" dirty="0" smtClean="0"/>
              <a:t>将</a:t>
            </a:r>
            <a:r>
              <a:rPr lang="en-US" altLang="zh-CN" dirty="0" smtClean="0"/>
              <a:t>context</a:t>
            </a:r>
            <a:r>
              <a:rPr lang="zh-CN" altLang="en-US" dirty="0" smtClean="0"/>
              <a:t>向量，词向量，上一次的状态作为输入更新</a:t>
            </a:r>
            <a:r>
              <a:rPr lang="en-US" altLang="zh-CN" dirty="0" smtClean="0"/>
              <a:t>decoder</a:t>
            </a:r>
            <a:r>
              <a:rPr lang="zh-CN" altLang="en-US" dirty="0" smtClean="0"/>
              <a:t>新的状态，最后</a:t>
            </a:r>
            <a:r>
              <a:rPr lang="en-US" altLang="zh-CN" dirty="0" smtClean="0"/>
              <a:t>decoder</a:t>
            </a:r>
            <a:r>
              <a:rPr lang="zh-CN" altLang="en-US" dirty="0" smtClean="0"/>
              <a:t>通过根据</a:t>
            </a:r>
            <a:r>
              <a:rPr lang="en-US" altLang="zh-CN" dirty="0" smtClean="0"/>
              <a:t>decoder</a:t>
            </a:r>
            <a:r>
              <a:rPr lang="zh-CN" altLang="en-US" dirty="0" smtClean="0"/>
              <a:t>的状态，取样输出可能性分布从而输出</a:t>
            </a:r>
            <a:r>
              <a:rPr lang="en-US" altLang="zh-CN" dirty="0" smtClean="0"/>
              <a:t>token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23CB959-00A9-49F9-B081-C6CDBAA363CD}" type="slidenum">
              <a:rPr lang="zh-CN" altLang="en-US" smtClean="0"/>
              <a:t>9</a:t>
            </a:fld>
            <a:endParaRPr lang="zh-CN" altLang="en-US"/>
          </a:p>
        </p:txBody>
      </p:sp>
    </p:spTree>
    <p:extLst>
      <p:ext uri="{BB962C8B-B14F-4D97-AF65-F5344CB8AC3E}">
        <p14:creationId xmlns:p14="http://schemas.microsoft.com/office/powerpoint/2010/main" val="4004316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2019/3/28</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2019/3/28</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5.tm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1.tm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1082046" y="1664001"/>
            <a:ext cx="6410954" cy="1569660"/>
          </a:xfrm>
          <a:prstGeom prst="rect">
            <a:avLst/>
          </a:prstGeom>
        </p:spPr>
        <p:txBody>
          <a:bodyPr wrap="square">
            <a:spAutoFit/>
          </a:bodyPr>
          <a:lstStyle/>
          <a:p>
            <a:r>
              <a:rPr lang="en-US" altLang="zh-CN" sz="3200" b="1" dirty="0">
                <a:solidFill>
                  <a:srgbClr val="4B649F"/>
                </a:solidFill>
                <a:latin typeface="+mn-ea"/>
              </a:rPr>
              <a:t>Emotional Chatting Machine: </a:t>
            </a:r>
            <a:r>
              <a:rPr lang="en-US" altLang="zh-CN" sz="3200" dirty="0">
                <a:solidFill>
                  <a:srgbClr val="AAA4D1"/>
                </a:solidFill>
                <a:latin typeface="+mn-ea"/>
              </a:rPr>
              <a:t>Emotional Conversation Generation with Internal and External Memory</a:t>
            </a:r>
            <a:endParaRPr lang="zh-CN" altLang="en-US" sz="3200" dirty="0">
              <a:solidFill>
                <a:srgbClr val="AAA4D1"/>
              </a:solidFill>
              <a:latin typeface="+mn-ea"/>
            </a:endParaRPr>
          </a:p>
        </p:txBody>
      </p:sp>
      <p:sp>
        <p:nvSpPr>
          <p:cNvPr id="21" name="矩形 20">
            <a:extLst>
              <a:ext uri="{FF2B5EF4-FFF2-40B4-BE49-F238E27FC236}">
                <a16:creationId xmlns:a16="http://schemas.microsoft.com/office/drawing/2014/main" id="{68EA5CD9-06B3-48B6-BB3E-2D681B251A2D}"/>
              </a:ext>
            </a:extLst>
          </p:cNvPr>
          <p:cNvSpPr/>
          <p:nvPr/>
        </p:nvSpPr>
        <p:spPr>
          <a:xfrm>
            <a:off x="1170946" y="3718678"/>
            <a:ext cx="6322054" cy="1754326"/>
          </a:xfrm>
          <a:prstGeom prst="rect">
            <a:avLst/>
          </a:prstGeom>
        </p:spPr>
        <p:txBody>
          <a:bodyPr wrap="square">
            <a:spAutoFit/>
          </a:bodyPr>
          <a:lstStyle/>
          <a:p>
            <a:r>
              <a:rPr lang="en-US" altLang="zh-CN" b="1" dirty="0" err="1">
                <a:solidFill>
                  <a:schemeClr val="bg1">
                    <a:lumMod val="65000"/>
                  </a:schemeClr>
                </a:solidFill>
                <a:latin typeface="+mn-ea"/>
              </a:rPr>
              <a:t>Hao</a:t>
            </a:r>
            <a:r>
              <a:rPr lang="en-US" altLang="zh-CN" b="1" dirty="0">
                <a:solidFill>
                  <a:schemeClr val="bg1">
                    <a:lumMod val="65000"/>
                  </a:schemeClr>
                </a:solidFill>
                <a:latin typeface="+mn-ea"/>
              </a:rPr>
              <a:t> Zhou</a:t>
            </a:r>
            <a:r>
              <a:rPr lang="en-US" altLang="zh-CN" b="1" dirty="0" smtClean="0">
                <a:solidFill>
                  <a:schemeClr val="bg1">
                    <a:lumMod val="65000"/>
                  </a:schemeClr>
                </a:solidFill>
                <a:latin typeface="+mn-ea"/>
              </a:rPr>
              <a:t>,  </a:t>
            </a:r>
            <a:r>
              <a:rPr lang="en-US" altLang="zh-CN" b="1" dirty="0" err="1" smtClean="0">
                <a:solidFill>
                  <a:schemeClr val="bg1">
                    <a:lumMod val="65000"/>
                  </a:schemeClr>
                </a:solidFill>
                <a:latin typeface="+mn-ea"/>
              </a:rPr>
              <a:t>Minlie</a:t>
            </a:r>
            <a:r>
              <a:rPr lang="en-US" altLang="zh-CN" b="1" dirty="0" smtClean="0">
                <a:solidFill>
                  <a:schemeClr val="bg1">
                    <a:lumMod val="65000"/>
                  </a:schemeClr>
                </a:solidFill>
                <a:latin typeface="+mn-ea"/>
              </a:rPr>
              <a:t> </a:t>
            </a:r>
            <a:r>
              <a:rPr lang="en-US" altLang="zh-CN" b="1" dirty="0">
                <a:solidFill>
                  <a:schemeClr val="bg1">
                    <a:lumMod val="65000"/>
                  </a:schemeClr>
                </a:solidFill>
                <a:latin typeface="+mn-ea"/>
              </a:rPr>
              <a:t>Huang</a:t>
            </a:r>
            <a:r>
              <a:rPr lang="en-US" altLang="zh-CN" b="1" dirty="0" smtClean="0">
                <a:solidFill>
                  <a:schemeClr val="bg1">
                    <a:lumMod val="65000"/>
                  </a:schemeClr>
                </a:solidFill>
                <a:latin typeface="+mn-ea"/>
              </a:rPr>
              <a:t>,  </a:t>
            </a:r>
            <a:r>
              <a:rPr lang="en-US" altLang="zh-CN" b="1" dirty="0" err="1">
                <a:solidFill>
                  <a:schemeClr val="bg1">
                    <a:lumMod val="65000"/>
                  </a:schemeClr>
                </a:solidFill>
                <a:latin typeface="+mn-ea"/>
              </a:rPr>
              <a:t>Tianyang</a:t>
            </a:r>
            <a:r>
              <a:rPr lang="en-US" altLang="zh-CN" b="1" dirty="0">
                <a:solidFill>
                  <a:schemeClr val="bg1">
                    <a:lumMod val="65000"/>
                  </a:schemeClr>
                </a:solidFill>
                <a:latin typeface="+mn-ea"/>
              </a:rPr>
              <a:t> </a:t>
            </a:r>
            <a:r>
              <a:rPr lang="en-US" altLang="zh-CN" b="1" dirty="0" smtClean="0">
                <a:solidFill>
                  <a:schemeClr val="bg1">
                    <a:lumMod val="65000"/>
                  </a:schemeClr>
                </a:solidFill>
                <a:latin typeface="+mn-ea"/>
              </a:rPr>
              <a:t>Zhang, </a:t>
            </a:r>
            <a:r>
              <a:rPr lang="en-US" altLang="zh-CN" b="1" dirty="0" err="1" smtClean="0">
                <a:solidFill>
                  <a:schemeClr val="bg1">
                    <a:lumMod val="65000"/>
                  </a:schemeClr>
                </a:solidFill>
                <a:latin typeface="+mn-ea"/>
              </a:rPr>
              <a:t>Xiaoyan</a:t>
            </a:r>
            <a:r>
              <a:rPr lang="en-US" altLang="zh-CN" b="1" dirty="0" smtClean="0">
                <a:solidFill>
                  <a:schemeClr val="bg1">
                    <a:lumMod val="65000"/>
                  </a:schemeClr>
                </a:solidFill>
                <a:latin typeface="+mn-ea"/>
              </a:rPr>
              <a:t> </a:t>
            </a:r>
            <a:r>
              <a:rPr lang="en-US" altLang="zh-CN" b="1" dirty="0">
                <a:solidFill>
                  <a:schemeClr val="bg1">
                    <a:lumMod val="65000"/>
                  </a:schemeClr>
                </a:solidFill>
                <a:latin typeface="+mn-ea"/>
              </a:rPr>
              <a:t>Zhu</a:t>
            </a:r>
            <a:r>
              <a:rPr lang="en-US" altLang="zh-CN" b="1" dirty="0" smtClean="0">
                <a:solidFill>
                  <a:schemeClr val="bg1">
                    <a:lumMod val="65000"/>
                  </a:schemeClr>
                </a:solidFill>
                <a:latin typeface="+mn-ea"/>
              </a:rPr>
              <a:t>, </a:t>
            </a:r>
            <a:r>
              <a:rPr lang="en-US" altLang="zh-CN" b="1" dirty="0">
                <a:solidFill>
                  <a:schemeClr val="bg1">
                    <a:lumMod val="65000"/>
                  </a:schemeClr>
                </a:solidFill>
                <a:latin typeface="+mn-ea"/>
              </a:rPr>
              <a:t>Bing </a:t>
            </a:r>
            <a:r>
              <a:rPr lang="en-US" altLang="zh-CN" b="1" dirty="0" smtClean="0">
                <a:solidFill>
                  <a:schemeClr val="bg1">
                    <a:lumMod val="65000"/>
                  </a:schemeClr>
                </a:solidFill>
                <a:latin typeface="+mn-ea"/>
              </a:rPr>
              <a:t>Liu State </a:t>
            </a:r>
            <a:r>
              <a:rPr lang="en-US" altLang="zh-CN" b="1" dirty="0">
                <a:solidFill>
                  <a:schemeClr val="bg1">
                    <a:lumMod val="65000"/>
                  </a:schemeClr>
                </a:solidFill>
                <a:latin typeface="+mn-ea"/>
              </a:rPr>
              <a:t>Key Laboratory of Intelligent Technology and Systems, National Laboratory for Information Science and Technology, Dept. of </a:t>
            </a:r>
            <a:r>
              <a:rPr lang="en-US" altLang="zh-CN" b="1" dirty="0" smtClean="0">
                <a:solidFill>
                  <a:schemeClr val="bg1">
                    <a:lumMod val="65000"/>
                  </a:schemeClr>
                </a:solidFill>
                <a:latin typeface="+mn-ea"/>
              </a:rPr>
              <a:t>CS, THU, </a:t>
            </a:r>
            <a:r>
              <a:rPr lang="en-US" altLang="zh-CN" b="1" dirty="0">
                <a:solidFill>
                  <a:schemeClr val="bg1">
                    <a:lumMod val="65000"/>
                  </a:schemeClr>
                </a:solidFill>
                <a:latin typeface="+mn-ea"/>
              </a:rPr>
              <a:t>Beijing 100084, PR China ‡Dept. of </a:t>
            </a:r>
            <a:r>
              <a:rPr lang="en-US" altLang="zh-CN" b="1" dirty="0" smtClean="0">
                <a:solidFill>
                  <a:schemeClr val="bg1">
                    <a:lumMod val="65000"/>
                  </a:schemeClr>
                </a:solidFill>
                <a:latin typeface="+mn-ea"/>
              </a:rPr>
              <a:t>CS, </a:t>
            </a:r>
            <a:r>
              <a:rPr lang="en-US" altLang="zh-CN" b="1" dirty="0">
                <a:solidFill>
                  <a:schemeClr val="bg1">
                    <a:lumMod val="65000"/>
                  </a:schemeClr>
                </a:solidFill>
                <a:latin typeface="+mn-ea"/>
              </a:rPr>
              <a:t>University of Illinois at Chicago, Chicago, Illinois, USA</a:t>
            </a:r>
            <a:endParaRPr lang="zh-CN" altLang="en-US" b="1" dirty="0">
              <a:solidFill>
                <a:schemeClr val="bg1">
                  <a:lumMod val="65000"/>
                </a:schemeClr>
              </a:solidFill>
              <a:latin typeface="+mn-ea"/>
            </a:endParaRP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7" y="5792456"/>
            <a:ext cx="3536594"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zh-CN" altLang="en-US" sz="2000" dirty="0" smtClean="0">
                <a:solidFill>
                  <a:schemeClr val="bg1"/>
                </a:solidFill>
                <a:latin typeface="幼圆" panose="02010509060101010101" pitchFamily="49" charset="-122"/>
                <a:ea typeface="幼圆" panose="02010509060101010101" pitchFamily="49" charset="-122"/>
              </a:rPr>
              <a:t>：罗娟   </a:t>
            </a:r>
            <a:r>
              <a:rPr lang="en-US" altLang="zh-CN" sz="2000" dirty="0" smtClean="0">
                <a:solidFill>
                  <a:schemeClr val="bg1"/>
                </a:solidFill>
                <a:latin typeface="幼圆" panose="02010509060101010101" pitchFamily="49" charset="-122"/>
                <a:ea typeface="幼圆" panose="02010509060101010101" pitchFamily="49" charset="-122"/>
              </a:rPr>
              <a:t>2019</a:t>
            </a:r>
            <a:r>
              <a:rPr lang="zh-CN" altLang="en-US" sz="2000" dirty="0" smtClean="0">
                <a:solidFill>
                  <a:schemeClr val="bg1"/>
                </a:solidFill>
                <a:latin typeface="幼圆" panose="02010509060101010101" pitchFamily="49" charset="-122"/>
                <a:ea typeface="幼圆" panose="02010509060101010101" pitchFamily="49" charset="-122"/>
              </a:rPr>
              <a:t>级硕士  </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17F95E8B-CDFF-47DF-8D55-73BD6764C4CD}"/>
              </a:ext>
            </a:extLst>
          </p:cNvPr>
          <p:cNvSpPr txBox="1"/>
          <p:nvPr/>
        </p:nvSpPr>
        <p:spPr>
          <a:xfrm>
            <a:off x="407824" y="672698"/>
            <a:ext cx="4251485" cy="461665"/>
          </a:xfrm>
          <a:prstGeom prst="rect">
            <a:avLst/>
          </a:prstGeom>
          <a:solidFill>
            <a:srgbClr val="EFEBEC"/>
          </a:solidFill>
        </p:spPr>
        <p:txBody>
          <a:bodyPr wrap="none" rtlCol="0">
            <a:spAutoFit/>
          </a:bodyPr>
          <a:lstStyle/>
          <a:p>
            <a:r>
              <a:rPr lang="en-US" altLang="zh-CN" sz="2400" b="1" dirty="0"/>
              <a:t>Encoder-decoder</a:t>
            </a:r>
            <a:r>
              <a:rPr lang="en-US" altLang="zh-CN" sz="2400" dirty="0"/>
              <a:t> </a:t>
            </a:r>
            <a:r>
              <a:rPr lang="en-US" altLang="zh-CN" sz="2400" b="1" dirty="0"/>
              <a:t>Framework</a:t>
            </a:r>
            <a:endParaRPr lang="zh-CN" altLang="en-US" sz="2400" b="1" dirty="0">
              <a:latin typeface="幼圆" panose="02010509060101010101" pitchFamily="49" charset="-122"/>
              <a:ea typeface="幼圆" panose="02010509060101010101" pitchFamily="49" charset="-122"/>
            </a:endParaRPr>
          </a:p>
        </p:txBody>
      </p:sp>
      <p:grpSp>
        <p:nvGrpSpPr>
          <p:cNvPr id="36" name="组合 35">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37"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9"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38" name="文本框 37">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7" y="1633645"/>
            <a:ext cx="4305901" cy="289600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926" y="4529649"/>
            <a:ext cx="2362530" cy="212437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093" y="1834862"/>
            <a:ext cx="4258269" cy="2343477"/>
          </a:xfrm>
          <a:prstGeom prst="rect">
            <a:avLst/>
          </a:prstGeom>
        </p:spPr>
      </p:pic>
      <p:sp>
        <p:nvSpPr>
          <p:cNvPr id="2" name="矩形 1"/>
          <p:cNvSpPr/>
          <p:nvPr/>
        </p:nvSpPr>
        <p:spPr>
          <a:xfrm>
            <a:off x="1114842" y="4344983"/>
            <a:ext cx="2566728" cy="369332"/>
          </a:xfrm>
          <a:prstGeom prst="rect">
            <a:avLst/>
          </a:prstGeom>
        </p:spPr>
        <p:txBody>
          <a:bodyPr wrap="none">
            <a:spAutoFit/>
          </a:bodyPr>
          <a:lstStyle/>
          <a:p>
            <a:r>
              <a:rPr lang="zh-CN" altLang="en-US" dirty="0"/>
              <a:t> </a:t>
            </a:r>
            <a:r>
              <a:rPr lang="en-US" altLang="zh-CN" dirty="0"/>
              <a:t>sequence-to-sequence</a:t>
            </a:r>
            <a:endParaRPr lang="zh-CN" altLang="en-US" dirty="0"/>
          </a:p>
        </p:txBody>
      </p:sp>
    </p:spTree>
    <p:extLst>
      <p:ext uri="{BB962C8B-B14F-4D97-AF65-F5344CB8AC3E}">
        <p14:creationId xmlns:p14="http://schemas.microsoft.com/office/powerpoint/2010/main" val="39690282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17F95E8B-CDFF-47DF-8D55-73BD6764C4CD}"/>
              </a:ext>
            </a:extLst>
          </p:cNvPr>
          <p:cNvSpPr txBox="1"/>
          <p:nvPr/>
        </p:nvSpPr>
        <p:spPr>
          <a:xfrm>
            <a:off x="407824" y="672698"/>
            <a:ext cx="4389343" cy="461665"/>
          </a:xfrm>
          <a:prstGeom prst="rect">
            <a:avLst/>
          </a:prstGeom>
          <a:solidFill>
            <a:srgbClr val="EFEBEC"/>
          </a:solidFill>
        </p:spPr>
        <p:txBody>
          <a:bodyPr wrap="none" rtlCol="0">
            <a:spAutoFit/>
          </a:bodyPr>
          <a:lstStyle/>
          <a:p>
            <a:r>
              <a:rPr lang="en-US" altLang="zh-CN" sz="2400" b="1" dirty="0"/>
              <a:t>Emotion Category Embedding</a:t>
            </a:r>
            <a:endParaRPr lang="zh-CN" altLang="en-US" sz="2400" b="1" dirty="0">
              <a:latin typeface="幼圆" panose="02010509060101010101" pitchFamily="49" charset="-122"/>
              <a:ea typeface="幼圆" panose="02010509060101010101" pitchFamily="49" charset="-122"/>
            </a:endParaRPr>
          </a:p>
        </p:txBody>
      </p:sp>
      <p:grpSp>
        <p:nvGrpSpPr>
          <p:cNvPr id="45" name="组合 44">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46"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48"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7" name="文本框 46">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51" name="同心圆 50"/>
          <p:cNvSpPr/>
          <p:nvPr/>
        </p:nvSpPr>
        <p:spPr>
          <a:xfrm>
            <a:off x="361126" y="2006247"/>
            <a:ext cx="997577" cy="997885"/>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空心弧 51"/>
          <p:cNvSpPr/>
          <p:nvPr/>
        </p:nvSpPr>
        <p:spPr>
          <a:xfrm rot="8777615">
            <a:off x="442714" y="2087860"/>
            <a:ext cx="834399" cy="83465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同心圆 52"/>
          <p:cNvSpPr/>
          <p:nvPr/>
        </p:nvSpPr>
        <p:spPr>
          <a:xfrm>
            <a:off x="337385" y="4087759"/>
            <a:ext cx="1000314" cy="1000624"/>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空心弧 53"/>
          <p:cNvSpPr/>
          <p:nvPr/>
        </p:nvSpPr>
        <p:spPr>
          <a:xfrm rot="8640000">
            <a:off x="437665" y="4170471"/>
            <a:ext cx="835200" cy="835200"/>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232" y="5387956"/>
            <a:ext cx="3705225" cy="466725"/>
          </a:xfrm>
          <a:prstGeom prst="rect">
            <a:avLst/>
          </a:prstGeom>
        </p:spPr>
      </p:pic>
      <p:sp>
        <p:nvSpPr>
          <p:cNvPr id="60" name="矩形 59"/>
          <p:cNvSpPr/>
          <p:nvPr/>
        </p:nvSpPr>
        <p:spPr>
          <a:xfrm>
            <a:off x="2248232" y="2322070"/>
            <a:ext cx="5097870" cy="923330"/>
          </a:xfrm>
          <a:prstGeom prst="rect">
            <a:avLst/>
          </a:prstGeom>
        </p:spPr>
        <p:txBody>
          <a:bodyPr wrap="none">
            <a:spAutoFit/>
          </a:bodyPr>
          <a:lstStyle/>
          <a:p>
            <a:r>
              <a:rPr lang="en-US" altLang="zh-CN" dirty="0" smtClean="0"/>
              <a:t>A </a:t>
            </a:r>
            <a:r>
              <a:rPr lang="en-US" altLang="zh-CN" dirty="0"/>
              <a:t>high-level abstraction of an emotion </a:t>
            </a:r>
            <a:r>
              <a:rPr lang="en-US" altLang="zh-CN" dirty="0" smtClean="0"/>
              <a:t>expression</a:t>
            </a:r>
          </a:p>
          <a:p>
            <a:r>
              <a:rPr lang="en-US" altLang="zh-CN" dirty="0" smtClean="0"/>
              <a:t>A </a:t>
            </a:r>
            <a:r>
              <a:rPr lang="en-US" altLang="zh-CN" dirty="0"/>
              <a:t>real-valued, low dimensional vector. </a:t>
            </a:r>
          </a:p>
          <a:p>
            <a:endParaRPr lang="zh-CN" altLang="en-US" dirty="0"/>
          </a:p>
        </p:txBody>
      </p:sp>
      <p:sp>
        <p:nvSpPr>
          <p:cNvPr id="61" name="矩形 60"/>
          <p:cNvSpPr/>
          <p:nvPr/>
        </p:nvSpPr>
        <p:spPr>
          <a:xfrm>
            <a:off x="1708527" y="1873837"/>
            <a:ext cx="2133918" cy="369332"/>
          </a:xfrm>
          <a:prstGeom prst="rect">
            <a:avLst/>
          </a:prstGeom>
        </p:spPr>
        <p:txBody>
          <a:bodyPr wrap="none">
            <a:spAutoFit/>
          </a:bodyPr>
          <a:lstStyle/>
          <a:p>
            <a:r>
              <a:rPr lang="en-US" altLang="zh-CN" b="1" dirty="0" smtClean="0"/>
              <a:t>Emotion </a:t>
            </a:r>
            <a:r>
              <a:rPr lang="en-US" altLang="zh-CN" b="1" dirty="0"/>
              <a:t>C</a:t>
            </a:r>
            <a:r>
              <a:rPr lang="en-US" altLang="zh-CN" b="1" dirty="0" smtClean="0"/>
              <a:t>ategory:</a:t>
            </a:r>
            <a:endParaRPr lang="zh-CN" altLang="en-US" b="1" dirty="0"/>
          </a:p>
        </p:txBody>
      </p:sp>
      <mc:AlternateContent xmlns:mc="http://schemas.openxmlformats.org/markup-compatibility/2006" xmlns:a14="http://schemas.microsoft.com/office/drawing/2010/main">
        <mc:Choice Requires="a14">
          <p:sp>
            <p:nvSpPr>
              <p:cNvPr id="62" name="矩形 61"/>
              <p:cNvSpPr/>
              <p:nvPr/>
            </p:nvSpPr>
            <p:spPr>
              <a:xfrm>
                <a:off x="2248232" y="4219757"/>
                <a:ext cx="4916243" cy="1200329"/>
              </a:xfrm>
              <a:prstGeom prst="rect">
                <a:avLst/>
              </a:prstGeom>
            </p:spPr>
            <p:txBody>
              <a:bodyPr wrap="square">
                <a:spAutoFit/>
              </a:bodyPr>
              <a:lstStyle/>
              <a:p>
                <a:r>
                  <a:rPr lang="en-US" altLang="zh-CN" dirty="0" smtClean="0"/>
                  <a:t>The emotion category embedding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v</m:t>
                        </m:r>
                      </m:e>
                      <m:sub>
                        <m:r>
                          <a:rPr lang="en-US" altLang="zh-CN" b="0" i="1" smtClean="0">
                            <a:latin typeface="Cambria Math" panose="02040503050406030204" pitchFamily="18" charset="0"/>
                          </a:rPr>
                          <m:t>𝑒</m:t>
                        </m:r>
                      </m:sub>
                    </m:sSub>
                  </m:oMath>
                </a14:m>
                <a:r>
                  <a:rPr lang="en-US" altLang="zh-CN" dirty="0" smtClean="0"/>
                  <a:t>, along with word embedding e(</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oMath>
                </a14:m>
                <a:r>
                  <a:rPr lang="en-US" altLang="zh-CN" dirty="0" smtClean="0"/>
                  <a:t>−1), and the context vector</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m:t>
                        </m:r>
                      </m:sub>
                    </m:sSub>
                  </m:oMath>
                </a14:m>
                <a:r>
                  <a:rPr lang="en-US" altLang="zh-CN" dirty="0" smtClean="0"/>
                  <a:t>, are fed into the decoder to update the decoder’s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𝑡</m:t>
                        </m:r>
                      </m:sub>
                    </m:sSub>
                  </m:oMath>
                </a14:m>
                <a:r>
                  <a:rPr lang="en-US" altLang="zh-CN" dirty="0" smtClean="0"/>
                  <a:t>:</a:t>
                </a:r>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248232" y="4219757"/>
                <a:ext cx="4916243" cy="1200329"/>
              </a:xfrm>
              <a:prstGeom prst="rect">
                <a:avLst/>
              </a:prstGeom>
              <a:blipFill>
                <a:blip r:embed="rId4"/>
                <a:stretch>
                  <a:fillRect l="-1117" t="-2538" r="-124" b="-7107"/>
                </a:stretch>
              </a:blipFill>
            </p:spPr>
            <p:txBody>
              <a:bodyPr/>
              <a:lstStyle/>
              <a:p>
                <a:r>
                  <a:rPr lang="zh-CN" altLang="en-US">
                    <a:noFill/>
                  </a:rPr>
                  <a:t> </a:t>
                </a:r>
              </a:p>
            </p:txBody>
          </p:sp>
        </mc:Fallback>
      </mc:AlternateContent>
      <p:sp>
        <p:nvSpPr>
          <p:cNvPr id="65" name="矩形 64"/>
          <p:cNvSpPr/>
          <p:nvPr/>
        </p:nvSpPr>
        <p:spPr>
          <a:xfrm>
            <a:off x="1708527" y="3926157"/>
            <a:ext cx="1723549" cy="369332"/>
          </a:xfrm>
          <a:prstGeom prst="rect">
            <a:avLst/>
          </a:prstGeom>
        </p:spPr>
        <p:txBody>
          <a:bodyPr wrap="none">
            <a:spAutoFit/>
          </a:bodyPr>
          <a:lstStyle/>
          <a:p>
            <a:r>
              <a:rPr lang="en-US" altLang="zh-CN" b="1" dirty="0" smtClean="0"/>
              <a:t>Decoder State:</a:t>
            </a:r>
            <a:endParaRPr lang="zh-CN" altLang="en-US" b="1" dirty="0"/>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4475" y="3700571"/>
            <a:ext cx="4972050" cy="2076450"/>
          </a:xfrm>
          <a:prstGeom prst="rect">
            <a:avLst/>
          </a:prstGeom>
        </p:spPr>
      </p:pic>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8297" y="1746419"/>
            <a:ext cx="2247900" cy="1733550"/>
          </a:xfrm>
          <a:prstGeom prst="rect">
            <a:avLst/>
          </a:prstGeom>
        </p:spPr>
      </p:pic>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val 10">
            <a:extLst>
              <a:ext uri="{FF2B5EF4-FFF2-40B4-BE49-F238E27FC236}">
                <a16:creationId xmlns:a16="http://schemas.microsoft.com/office/drawing/2014/main" id="{A2E8EAC3-5246-4167-B39B-AD9DBB846902}"/>
              </a:ext>
            </a:extLst>
          </p:cNvPr>
          <p:cNvSpPr>
            <a:spLocks noChangeArrowheads="1"/>
          </p:cNvSpPr>
          <p:nvPr/>
        </p:nvSpPr>
        <p:spPr bwMode="auto">
          <a:xfrm>
            <a:off x="303284" y="1750306"/>
            <a:ext cx="1002264" cy="1008451"/>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a:extLst>
              <a:ext uri="{FF2B5EF4-FFF2-40B4-BE49-F238E27FC236}">
                <a16:creationId xmlns:a16="http://schemas.microsoft.com/office/drawing/2014/main" id="{5210ABF1-4F96-4A7F-81FD-A11ABF116E24}"/>
              </a:ext>
            </a:extLst>
          </p:cNvPr>
          <p:cNvSpPr>
            <a:spLocks noChangeArrowheads="1"/>
          </p:cNvSpPr>
          <p:nvPr/>
        </p:nvSpPr>
        <p:spPr bwMode="auto">
          <a:xfrm>
            <a:off x="334734" y="4329434"/>
            <a:ext cx="1002264" cy="1006905"/>
          </a:xfrm>
          <a:prstGeom prst="ellipse">
            <a:avLst/>
          </a:pr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a:extLst>
              <a:ext uri="{FF2B5EF4-FFF2-40B4-BE49-F238E27FC236}">
                <a16:creationId xmlns:a16="http://schemas.microsoft.com/office/drawing/2014/main" id="{E9C18A9E-555E-45A1-9121-3D023184C412}"/>
              </a:ext>
            </a:extLst>
          </p:cNvPr>
          <p:cNvGrpSpPr/>
          <p:nvPr/>
        </p:nvGrpSpPr>
        <p:grpSpPr>
          <a:xfrm>
            <a:off x="1232996" y="1937220"/>
            <a:ext cx="396766" cy="421108"/>
            <a:chOff x="2371633" y="3182483"/>
            <a:chExt cx="407231" cy="432215"/>
          </a:xfrm>
          <a:solidFill>
            <a:schemeClr val="tx1"/>
          </a:solidFill>
        </p:grpSpPr>
        <p:cxnSp>
          <p:nvCxnSpPr>
            <p:cNvPr id="57" name="Straight Connector 7">
              <a:extLst>
                <a:ext uri="{FF2B5EF4-FFF2-40B4-BE49-F238E27FC236}">
                  <a16:creationId xmlns:a16="http://schemas.microsoft.com/office/drawing/2014/main" id="{B6BA8D8D-9DA4-4C12-BC89-065534381103}"/>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a:extLst>
                <a:ext uri="{FF2B5EF4-FFF2-40B4-BE49-F238E27FC236}">
                  <a16:creationId xmlns:a16="http://schemas.microsoft.com/office/drawing/2014/main" id="{E9996A3B-0673-4B0C-80F2-A5FC3347F655}"/>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a:extLst>
                <a:ext uri="{FF2B5EF4-FFF2-40B4-BE49-F238E27FC236}">
                  <a16:creationId xmlns:a16="http://schemas.microsoft.com/office/drawing/2014/main" id="{7174AE57-C66B-4AF4-AB26-DED5A8312ECD}"/>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a:extLst>
              <a:ext uri="{FF2B5EF4-FFF2-40B4-BE49-F238E27FC236}">
                <a16:creationId xmlns:a16="http://schemas.microsoft.com/office/drawing/2014/main" id="{BA2C09C1-0965-4899-9D7A-D9BF4FD26F63}"/>
              </a:ext>
            </a:extLst>
          </p:cNvPr>
          <p:cNvGrpSpPr/>
          <p:nvPr/>
        </p:nvGrpSpPr>
        <p:grpSpPr>
          <a:xfrm>
            <a:off x="1293183" y="5109225"/>
            <a:ext cx="625361" cy="354027"/>
            <a:chOff x="3531420" y="5494597"/>
            <a:chExt cx="641856" cy="363365"/>
          </a:xfrm>
          <a:solidFill>
            <a:schemeClr val="tx1"/>
          </a:solidFill>
        </p:grpSpPr>
        <p:cxnSp>
          <p:nvCxnSpPr>
            <p:cNvPr id="51" name="Straight Connector 34">
              <a:extLst>
                <a:ext uri="{FF2B5EF4-FFF2-40B4-BE49-F238E27FC236}">
                  <a16:creationId xmlns:a16="http://schemas.microsoft.com/office/drawing/2014/main" id="{87BCCC53-E6E3-45AC-90B4-339526EBA8A3}"/>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a:extLst>
                <a:ext uri="{FF2B5EF4-FFF2-40B4-BE49-F238E27FC236}">
                  <a16:creationId xmlns:a16="http://schemas.microsoft.com/office/drawing/2014/main" id="{997A21AC-B046-4E66-985A-B709A1107656}"/>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a:extLst>
                <a:ext uri="{FF2B5EF4-FFF2-40B4-BE49-F238E27FC236}">
                  <a16:creationId xmlns:a16="http://schemas.microsoft.com/office/drawing/2014/main" id="{45349FF1-FAC0-48B7-8AB4-0F2C73B2DCA0}"/>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a:extLst>
              <a:ext uri="{FF2B5EF4-FFF2-40B4-BE49-F238E27FC236}">
                <a16:creationId xmlns:a16="http://schemas.microsoft.com/office/drawing/2014/main" id="{3061097F-A5B8-4C0D-9B69-5C40D9661E5C}"/>
              </a:ext>
            </a:extLst>
          </p:cNvPr>
          <p:cNvSpPr>
            <a:spLocks noChangeArrowheads="1"/>
          </p:cNvSpPr>
          <p:nvPr/>
        </p:nvSpPr>
        <p:spPr bwMode="auto">
          <a:xfrm>
            <a:off x="447198" y="1859538"/>
            <a:ext cx="739325" cy="737778"/>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a:extLst>
              <a:ext uri="{FF2B5EF4-FFF2-40B4-BE49-F238E27FC236}">
                <a16:creationId xmlns:a16="http://schemas.microsoft.com/office/drawing/2014/main" id="{DEA30AAB-144A-42E6-8866-2C5F5BFDE592}"/>
              </a:ext>
            </a:extLst>
          </p:cNvPr>
          <p:cNvSpPr>
            <a:spLocks noChangeArrowheads="1"/>
          </p:cNvSpPr>
          <p:nvPr/>
        </p:nvSpPr>
        <p:spPr bwMode="auto">
          <a:xfrm>
            <a:off x="481912" y="4462451"/>
            <a:ext cx="739325" cy="740872"/>
          </a:xfrm>
          <a:prstGeom prst="ellipse">
            <a:avLst/>
          </a:prstGeom>
          <a:solidFill>
            <a:schemeClr val="accent4">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a:extLst>
              <a:ext uri="{FF2B5EF4-FFF2-40B4-BE49-F238E27FC236}">
                <a16:creationId xmlns:a16="http://schemas.microsoft.com/office/drawing/2014/main" id="{783B6CF1-258A-4B44-B7F3-746A19AE37A4}"/>
              </a:ext>
            </a:extLst>
          </p:cNvPr>
          <p:cNvSpPr>
            <a:spLocks noChangeArrowheads="1"/>
          </p:cNvSpPr>
          <p:nvPr/>
        </p:nvSpPr>
        <p:spPr bwMode="auto">
          <a:xfrm>
            <a:off x="692054" y="2035483"/>
            <a:ext cx="249612" cy="386262"/>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a:extLst>
              <a:ext uri="{FF2B5EF4-FFF2-40B4-BE49-F238E27FC236}">
                <a16:creationId xmlns:a16="http://schemas.microsoft.com/office/drawing/2014/main" id="{871F94BE-860C-4A15-B24B-DD65ECD34828}"/>
              </a:ext>
            </a:extLst>
          </p:cNvPr>
          <p:cNvSpPr>
            <a:spLocks noChangeArrowheads="1"/>
          </p:cNvSpPr>
          <p:nvPr/>
        </p:nvSpPr>
        <p:spPr bwMode="auto">
          <a:xfrm>
            <a:off x="727475" y="4641037"/>
            <a:ext cx="248199" cy="38407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a:extLst>
              <a:ext uri="{FF2B5EF4-FFF2-40B4-BE49-F238E27FC236}">
                <a16:creationId xmlns:a16="http://schemas.microsoft.com/office/drawing/2014/main" id="{67CB2F3A-3819-4B57-A211-72FD65FB6BEE}"/>
              </a:ext>
            </a:extLst>
          </p:cNvPr>
          <p:cNvSpPr>
            <a:spLocks noChangeArrowheads="1"/>
          </p:cNvSpPr>
          <p:nvPr/>
        </p:nvSpPr>
        <p:spPr bwMode="auto">
          <a:xfrm>
            <a:off x="4216566" y="3094536"/>
            <a:ext cx="248199" cy="38407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133">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75" name="组合 74">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76"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78"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77" name="文本框 76">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676" y="2151084"/>
            <a:ext cx="4867275" cy="3648075"/>
          </a:xfrm>
          <a:prstGeom prst="rect">
            <a:avLst/>
          </a:prstGeom>
        </p:spPr>
      </p:pic>
      <p:sp>
        <p:nvSpPr>
          <p:cNvPr id="29" name="文本框 28">
            <a:extLst>
              <a:ext uri="{FF2B5EF4-FFF2-40B4-BE49-F238E27FC236}">
                <a16:creationId xmlns:a16="http://schemas.microsoft.com/office/drawing/2014/main" id="{17F95E8B-CDFF-47DF-8D55-73BD6764C4CD}"/>
              </a:ext>
            </a:extLst>
          </p:cNvPr>
          <p:cNvSpPr txBox="1"/>
          <p:nvPr/>
        </p:nvSpPr>
        <p:spPr>
          <a:xfrm>
            <a:off x="407824" y="672698"/>
            <a:ext cx="2521844" cy="461665"/>
          </a:xfrm>
          <a:prstGeom prst="rect">
            <a:avLst/>
          </a:prstGeom>
          <a:solidFill>
            <a:srgbClr val="EFEBEC"/>
          </a:solidFill>
        </p:spPr>
        <p:txBody>
          <a:bodyPr wrap="none" rtlCol="0">
            <a:spAutoFit/>
          </a:bodyPr>
          <a:lstStyle/>
          <a:p>
            <a:r>
              <a:rPr lang="en-US" altLang="zh-CN" sz="2400" b="1" dirty="0"/>
              <a:t>Internal Memory</a:t>
            </a:r>
            <a:endParaRPr lang="zh-CN" altLang="en-US" sz="2400" b="1" dirty="0"/>
          </a:p>
        </p:txBody>
      </p:sp>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3182" y="5075205"/>
            <a:ext cx="3667125" cy="390525"/>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384" y="3975122"/>
            <a:ext cx="2647950" cy="742950"/>
          </a:xfrm>
          <a:prstGeom prst="rect">
            <a:avLst/>
          </a:prstGeom>
        </p:spPr>
      </p:pic>
      <p:pic>
        <p:nvPicPr>
          <p:cNvPr id="32" name="图片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7360" y="3207093"/>
            <a:ext cx="4124325" cy="628650"/>
          </a:xfrm>
          <a:prstGeom prst="rect">
            <a:avLst/>
          </a:prstGeom>
        </p:spPr>
      </p:pic>
      <p:sp>
        <p:nvSpPr>
          <p:cNvPr id="7" name="AutoShape 6" descr="t"/>
          <p:cNvSpPr>
            <a:spLocks noChangeAspect="1" noChangeArrowheads="1"/>
          </p:cNvSpPr>
          <p:nvPr/>
        </p:nvSpPr>
        <p:spPr bwMode="auto">
          <a:xfrm>
            <a:off x="2303258" y="2112659"/>
            <a:ext cx="4040192" cy="9809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dirty="0"/>
              <a:t>The read and write gates are then used to read from and write into the internal memory, respectively. </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2545186" y="4633378"/>
                <a:ext cx="3398687" cy="369332"/>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 is </a:t>
                </a:r>
                <a:r>
                  <a:rPr lang="en-US" altLang="zh-CN" dirty="0"/>
                  <a:t>element-wise multiplication</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45186" y="4633378"/>
                <a:ext cx="3398687" cy="369332"/>
              </a:xfrm>
              <a:prstGeom prst="rect">
                <a:avLst/>
              </a:prstGeom>
              <a:blipFill>
                <a:blip r:embed="rId7"/>
                <a:stretch>
                  <a:fillRect t="-8197" r="-125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35650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a:extLst>
              <a:ext uri="{FF2B5EF4-FFF2-40B4-BE49-F238E27FC236}">
                <a16:creationId xmlns:a16="http://schemas.microsoft.com/office/drawing/2014/main" id="{17F95E8B-CDFF-47DF-8D55-73BD6764C4CD}"/>
              </a:ext>
            </a:extLst>
          </p:cNvPr>
          <p:cNvSpPr txBox="1"/>
          <p:nvPr/>
        </p:nvSpPr>
        <p:spPr>
          <a:xfrm>
            <a:off x="407824" y="672698"/>
            <a:ext cx="2565126" cy="461665"/>
          </a:xfrm>
          <a:prstGeom prst="rect">
            <a:avLst/>
          </a:prstGeom>
          <a:solidFill>
            <a:srgbClr val="EFEBEC"/>
          </a:solidFill>
        </p:spPr>
        <p:txBody>
          <a:bodyPr wrap="none" rtlCol="0">
            <a:spAutoFit/>
          </a:bodyPr>
          <a:lstStyle/>
          <a:p>
            <a:r>
              <a:rPr lang="en-US" altLang="zh-CN" sz="2400" b="1" dirty="0"/>
              <a:t>External Memory</a:t>
            </a:r>
            <a:endParaRPr lang="zh-CN" altLang="en-US" sz="2400" b="1" dirty="0"/>
          </a:p>
        </p:txBody>
      </p:sp>
      <p:grpSp>
        <p:nvGrpSpPr>
          <p:cNvPr id="62" name="组合 61">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63"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65"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64" name="文本框 6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smtClean="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160" y="1617597"/>
            <a:ext cx="9677400" cy="3524250"/>
          </a:xfrm>
          <a:prstGeom prst="rect">
            <a:avLst/>
          </a:prstGeom>
        </p:spPr>
      </p:pic>
    </p:spTree>
    <p:extLst>
      <p:ext uri="{BB962C8B-B14F-4D97-AF65-F5344CB8AC3E}">
        <p14:creationId xmlns:p14="http://schemas.microsoft.com/office/powerpoint/2010/main" val="46259107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17F95E8B-CDFF-47DF-8D55-73BD6764C4CD}"/>
              </a:ext>
            </a:extLst>
          </p:cNvPr>
          <p:cNvSpPr txBox="1"/>
          <p:nvPr/>
        </p:nvSpPr>
        <p:spPr>
          <a:xfrm>
            <a:off x="407824" y="672698"/>
            <a:ext cx="2565126" cy="461665"/>
          </a:xfrm>
          <a:prstGeom prst="rect">
            <a:avLst/>
          </a:prstGeom>
          <a:solidFill>
            <a:srgbClr val="EFEBEC"/>
          </a:solidFill>
        </p:spPr>
        <p:txBody>
          <a:bodyPr wrap="none" rtlCol="0">
            <a:spAutoFit/>
          </a:bodyPr>
          <a:lstStyle/>
          <a:p>
            <a:r>
              <a:rPr lang="en-US" altLang="zh-CN" sz="2400" b="1" dirty="0"/>
              <a:t>External Memory</a:t>
            </a:r>
            <a:endParaRPr lang="zh-CN" altLang="en-US" sz="2400" b="1" dirty="0"/>
          </a:p>
        </p:txBody>
      </p:sp>
      <p:grpSp>
        <p:nvGrpSpPr>
          <p:cNvPr id="45" name="组合 44">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46"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48"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7" name="文本框 46">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smtClean="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24" y="1835552"/>
            <a:ext cx="4733925" cy="3829050"/>
          </a:xfrm>
          <a:prstGeom prst="rect">
            <a:avLst/>
          </a:prstGeom>
        </p:spPr>
      </p:pic>
      <p:pic>
        <p:nvPicPr>
          <p:cNvPr id="52" name="图片 51"/>
          <p:cNvPicPr>
            <a:picLocks noChangeAspect="1"/>
          </p:cNvPicPr>
          <p:nvPr/>
        </p:nvPicPr>
        <p:blipFill rotWithShape="1">
          <a:blip r:embed="rId4">
            <a:extLst>
              <a:ext uri="{28A0092B-C50C-407E-A947-70E740481C1C}">
                <a14:useLocalDpi xmlns:a14="http://schemas.microsoft.com/office/drawing/2010/main" val="0"/>
              </a:ext>
            </a:extLst>
          </a:blip>
          <a:srcRect b="3635"/>
          <a:stretch/>
        </p:blipFill>
        <p:spPr>
          <a:xfrm>
            <a:off x="6300214" y="3073357"/>
            <a:ext cx="4733925" cy="1578750"/>
          </a:xfrm>
          <a:prstGeom prst="rect">
            <a:avLst/>
          </a:prstGeom>
        </p:spPr>
      </p:pic>
      <p:sp>
        <p:nvSpPr>
          <p:cNvPr id="53" name="燕尾形 52"/>
          <p:cNvSpPr/>
          <p:nvPr/>
        </p:nvSpPr>
        <p:spPr>
          <a:xfrm rot="10800000">
            <a:off x="5871962" y="2103269"/>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p:sp>
        <p:nvSpPr>
          <p:cNvPr id="54" name="燕尾形 53"/>
          <p:cNvSpPr/>
          <p:nvPr/>
        </p:nvSpPr>
        <p:spPr>
          <a:xfrm rot="10800000">
            <a:off x="5871962" y="4895589"/>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prstClr val="black"/>
              </a:solidFill>
            </a:endParaRPr>
          </a:p>
        </p:txBody>
      </p:sp>
      <mc:AlternateContent xmlns:mc="http://schemas.openxmlformats.org/markup-compatibility/2006" xmlns:a14="http://schemas.microsoft.com/office/drawing/2010/main">
        <mc:Choice Requires="a14">
          <p:sp>
            <p:nvSpPr>
              <p:cNvPr id="55" name="矩形 54"/>
              <p:cNvSpPr/>
              <p:nvPr/>
            </p:nvSpPr>
            <p:spPr>
              <a:xfrm>
                <a:off x="6596513" y="2003747"/>
                <a:ext cx="4765063" cy="646331"/>
              </a:xfrm>
              <a:prstGeom prst="rect">
                <a:avLst/>
              </a:prstGeom>
            </p:spPr>
            <p:txBody>
              <a:bodyPr wrap="square">
                <a:spAutoFit/>
              </a:bodyPr>
              <a:lstStyle/>
              <a:p>
                <a:r>
                  <a:rPr lang="en-US" altLang="zh-CN" dirty="0" smtClean="0"/>
                  <a:t>The type selector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𝑡</m:t>
                        </m:r>
                      </m:sub>
                    </m:sSub>
                  </m:oMath>
                </a14:m>
                <a:r>
                  <a:rPr lang="en-US" altLang="zh-CN" dirty="0" smtClean="0"/>
                  <a:t> controls </a:t>
                </a:r>
                <a:r>
                  <a:rPr lang="en-US" altLang="zh-CN" dirty="0"/>
                  <a:t>the weight of generating an emotion or a generic word.</a:t>
                </a:r>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6596513" y="2003747"/>
                <a:ext cx="4765063" cy="646331"/>
              </a:xfrm>
              <a:prstGeom prst="rect">
                <a:avLst/>
              </a:prstGeom>
              <a:blipFill>
                <a:blip r:embed="rId5"/>
                <a:stretch>
                  <a:fillRect l="-1023"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6596513" y="4895589"/>
                <a:ext cx="4704697" cy="949491"/>
              </a:xfrm>
              <a:prstGeom prst="rect">
                <a:avLst/>
              </a:prstGeom>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smtClean="0">
                            <a:latin typeface="Cambria Math" panose="02040503050406030204" pitchFamily="18" charset="0"/>
                          </a:rPr>
                          <m:t>g</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smtClean="0">
                            <a:latin typeface="Cambria Math" panose="02040503050406030204" pitchFamily="18" charset="0"/>
                          </a:rPr>
                          <m:t>e</m:t>
                        </m:r>
                      </m:sub>
                    </m:sSub>
                  </m:oMath>
                </a14:m>
                <a:r>
                  <a:rPr lang="en-US" altLang="zh-CN" dirty="0" smtClean="0"/>
                  <a:t> is </a:t>
                </a:r>
                <a:r>
                  <a:rPr lang="en-US" altLang="zh-CN" dirty="0"/>
                  <a:t>the distribution </a:t>
                </a:r>
                <a:r>
                  <a:rPr lang="en-US" altLang="zh-CN" dirty="0" smtClean="0"/>
                  <a:t>over generic/emotion </a:t>
                </a:r>
                <a:r>
                  <a:rPr lang="en-US" altLang="zh-CN" dirty="0"/>
                  <a:t>words </a:t>
                </a:r>
                <a:r>
                  <a:rPr lang="en-US" altLang="zh-CN" dirty="0" smtClean="0"/>
                  <a:t>respectively</a:t>
                </a:r>
              </a:p>
              <a:p>
                <a:r>
                  <a:rPr lang="en-US" altLang="zh-CN" dirty="0" smtClean="0"/>
                  <a:t>P(</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y</m:t>
                        </m:r>
                      </m:e>
                      <m:sub>
                        <m:r>
                          <a:rPr lang="en-US" altLang="zh-CN" i="1">
                            <a:latin typeface="Cambria Math" panose="02040503050406030204" pitchFamily="18" charset="0"/>
                          </a:rPr>
                          <m:t>𝑡</m:t>
                        </m:r>
                      </m:sub>
                    </m:sSub>
                  </m:oMath>
                </a14:m>
                <a:r>
                  <a:rPr lang="en-US" altLang="zh-CN" dirty="0"/>
                  <a:t>) is the final word decoding distribution.</a:t>
                </a:r>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6596513" y="4895589"/>
                <a:ext cx="4704697" cy="949491"/>
              </a:xfrm>
              <a:prstGeom prst="rect">
                <a:avLst/>
              </a:prstGeom>
              <a:blipFill>
                <a:blip r:embed="rId6"/>
                <a:stretch>
                  <a:fillRect l="-1036" t="-2564" r="-1166" b="-89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32355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1+#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1+#ppt_w/2"/>
                                          </p:val>
                                        </p:tav>
                                        <p:tav tm="100000">
                                          <p:val>
                                            <p:strVal val="#ppt_x"/>
                                          </p:val>
                                        </p:tav>
                                      </p:tavLst>
                                    </p:anim>
                                    <p:anim calcmode="lin" valueType="num">
                                      <p:cBhvr additive="base">
                                        <p:cTn id="13"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a:off x="1704833" y="6174312"/>
            <a:ext cx="3852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5557337" y="572798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86119" y="2150861"/>
            <a:ext cx="3543803"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58"/>
          <p:cNvCxnSpPr/>
          <p:nvPr/>
        </p:nvCxnSpPr>
        <p:spPr bwMode="auto">
          <a:xfrm>
            <a:off x="1745141" y="2824898"/>
            <a:ext cx="3654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5390405" y="2830230"/>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768136" y="1657436"/>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72" name="文本框 71">
            <a:extLst>
              <a:ext uri="{FF2B5EF4-FFF2-40B4-BE49-F238E27FC236}">
                <a16:creationId xmlns:a16="http://schemas.microsoft.com/office/drawing/2014/main" id="{17F95E8B-CDFF-47DF-8D55-73BD6764C4CD}"/>
              </a:ext>
            </a:extLst>
          </p:cNvPr>
          <p:cNvSpPr txBox="1"/>
          <p:nvPr/>
        </p:nvSpPr>
        <p:spPr>
          <a:xfrm>
            <a:off x="407824" y="672698"/>
            <a:ext cx="2082621" cy="461665"/>
          </a:xfrm>
          <a:prstGeom prst="rect">
            <a:avLst/>
          </a:prstGeom>
          <a:solidFill>
            <a:srgbClr val="EFEBEC"/>
          </a:solidFill>
        </p:spPr>
        <p:txBody>
          <a:bodyPr wrap="none" rtlCol="0">
            <a:spAutoFit/>
          </a:bodyPr>
          <a:lstStyle/>
          <a:p>
            <a:r>
              <a:rPr lang="en-US" altLang="zh-CN" sz="2400" b="1" dirty="0" smtClean="0"/>
              <a:t>Loss Function</a:t>
            </a:r>
            <a:endParaRPr lang="zh-CN" altLang="en-US" sz="2400" b="1" dirty="0">
              <a:latin typeface="幼圆" panose="02010509060101010101" pitchFamily="49" charset="-122"/>
              <a:ea typeface="幼圆" panose="02010509060101010101" pitchFamily="49" charset="-122"/>
            </a:endParaRPr>
          </a:p>
        </p:txBody>
      </p:sp>
      <p:grpSp>
        <p:nvGrpSpPr>
          <p:cNvPr id="73" name="组合 72">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74"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76"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75" name="文本框 74">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pic>
        <p:nvPicPr>
          <p:cNvPr id="79" name="图片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337" y="3162874"/>
            <a:ext cx="5153025" cy="762000"/>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5360884" y="1870179"/>
                <a:ext cx="6096000" cy="646331"/>
              </a:xfrm>
              <a:prstGeom prst="rect">
                <a:avLst/>
              </a:prstGeom>
            </p:spPr>
            <p:txBody>
              <a:bodyPr>
                <a:spAutoFit/>
              </a:bodyPr>
              <a:lstStyle/>
              <a:p>
                <a:r>
                  <a:rPr lang="en-US" altLang="zh-CN" dirty="0" smtClean="0"/>
                  <a:t>The loss function is the cross entropy error between the predicted token distribution</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𝑜</m:t>
                        </m:r>
                      </m:e>
                      <m:sub>
                        <m:r>
                          <a:rPr lang="en-US" altLang="zh-CN" i="1">
                            <a:latin typeface="Cambria Math" panose="02040503050406030204" pitchFamily="18" charset="0"/>
                          </a:rPr>
                          <m:t>𝑡</m:t>
                        </m:r>
                        <m:r>
                          <a:rPr lang="en-US" altLang="zh-CN" b="0" i="1" smtClean="0">
                            <a:latin typeface="Cambria Math" panose="02040503050406030204" pitchFamily="18" charset="0"/>
                          </a:rPr>
                          <m:t> </m:t>
                        </m:r>
                      </m:sub>
                    </m:sSub>
                  </m:oMath>
                </a14:m>
                <a:r>
                  <a:rPr lang="en-US" altLang="zh-CN" dirty="0"/>
                  <a:t>and the gold distribution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𝑡</m:t>
                        </m:r>
                      </m:sub>
                    </m:sSub>
                  </m:oMath>
                </a14:m>
                <a:r>
                  <a:rPr lang="en-US" altLang="zh-CN" dirty="0" smtClean="0"/>
                  <a:t>.</a:t>
                </a:r>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5360884" y="1870179"/>
                <a:ext cx="6096000" cy="646331"/>
              </a:xfrm>
              <a:prstGeom prst="rect">
                <a:avLst/>
              </a:prstGeom>
              <a:blipFill>
                <a:blip r:embed="rId4"/>
                <a:stretch>
                  <a:fillRect l="-800"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360884" y="4143114"/>
                <a:ext cx="6096000" cy="1495153"/>
              </a:xfrm>
              <a:prstGeom prst="rect">
                <a:avLst/>
              </a:prstGeom>
            </p:spPr>
            <p:txBody>
              <a:bodyPr>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𝐼</m:t>
                        </m:r>
                      </m:sup>
                    </m:sSubSup>
                  </m:oMath>
                </a14:m>
                <a:r>
                  <a:rPr lang="en-US" altLang="zh-CN" dirty="0" smtClean="0"/>
                  <a:t>-- internal </a:t>
                </a:r>
                <a:r>
                  <a:rPr lang="en-US" altLang="zh-CN" dirty="0"/>
                  <a:t>emotion state at the last step </a:t>
                </a:r>
                <a:r>
                  <a:rPr lang="en-US" altLang="zh-CN" dirty="0" smtClean="0"/>
                  <a:t>m</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zh-CN" altLang="en-US" i="1" smtClean="0">
                            <a:latin typeface="Cambria Math" panose="02040503050406030204" pitchFamily="18" charset="0"/>
                          </a:rPr>
                          <m:t>𝛼</m:t>
                        </m:r>
                      </m:e>
                      <m:sub>
                        <m:r>
                          <a:rPr lang="en-US" altLang="zh-CN" i="1">
                            <a:latin typeface="Cambria Math" panose="02040503050406030204" pitchFamily="18" charset="0"/>
                          </a:rPr>
                          <m:t>𝑡</m:t>
                        </m:r>
                        <m:r>
                          <a:rPr lang="en-US" altLang="zh-CN" i="1">
                            <a:latin typeface="Cambria Math" panose="02040503050406030204" pitchFamily="18" charset="0"/>
                          </a:rPr>
                          <m:t> </m:t>
                        </m:r>
                      </m:sub>
                    </m:sSub>
                  </m:oMath>
                </a14:m>
                <a:r>
                  <a:rPr lang="en-US" altLang="zh-CN" dirty="0"/>
                  <a:t> </a:t>
                </a:r>
                <a:r>
                  <a:rPr lang="en-US" altLang="zh-CN" dirty="0" smtClean="0"/>
                  <a:t>---probability </a:t>
                </a:r>
                <a:r>
                  <a:rPr lang="en-US" altLang="zh-CN" dirty="0"/>
                  <a:t>of choosing an emotion word or a generic </a:t>
                </a:r>
                <a:r>
                  <a:rPr lang="en-US" altLang="zh-CN" dirty="0" smtClean="0"/>
                  <a:t>word</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b="0" i="1" smtClean="0">
                            <a:latin typeface="Cambria Math" panose="02040503050406030204" pitchFamily="18" charset="0"/>
                          </a:rPr>
                          <m:t>𝑞</m:t>
                        </m:r>
                      </m:e>
                      <m:sub>
                        <m:r>
                          <a:rPr lang="en-US" altLang="zh-CN" i="1">
                            <a:latin typeface="Cambria Math" panose="02040503050406030204" pitchFamily="18" charset="0"/>
                          </a:rPr>
                          <m:t>𝑡</m:t>
                        </m:r>
                        <m:r>
                          <a:rPr lang="en-US" altLang="zh-CN" i="1">
                            <a:latin typeface="Cambria Math" panose="02040503050406030204" pitchFamily="18" charset="0"/>
                          </a:rPr>
                          <m:t> </m:t>
                        </m:r>
                      </m:sub>
                    </m:sSub>
                  </m:oMath>
                </a14:m>
                <a:r>
                  <a:rPr lang="en-US" altLang="zh-CN" dirty="0"/>
                  <a:t> </a:t>
                </a:r>
                <a:r>
                  <a:rPr lang="en-US" altLang="zh-CN" dirty="0" smtClean="0"/>
                  <a:t>---∈ </a:t>
                </a:r>
                <a:r>
                  <a:rPr lang="en-US" altLang="zh-CN" dirty="0"/>
                  <a:t>{0, 1} </a:t>
                </a:r>
                <a:r>
                  <a:rPr lang="en-US" altLang="zh-CN" dirty="0" smtClean="0"/>
                  <a:t>true </a:t>
                </a:r>
                <a:r>
                  <a:rPr lang="en-US" altLang="zh-CN" dirty="0"/>
                  <a:t>choice of an emotion word or a generic word in Y .</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360884" y="4143114"/>
                <a:ext cx="6096000" cy="1495153"/>
              </a:xfrm>
              <a:prstGeom prst="rect">
                <a:avLst/>
              </a:prstGeom>
              <a:blipFill>
                <a:blip r:embed="rId5"/>
                <a:stretch>
                  <a:fillRect l="-800" t="-1633" r="-1200" b="-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23897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实验数据及结果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82798" y="3347239"/>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978729"/>
          </a:xfrm>
          <a:prstGeom prst="rect">
            <a:avLst/>
          </a:prstGeom>
          <a:noFill/>
          <a:ln w="9525">
            <a:noFill/>
            <a:miter lim="800000"/>
            <a:headEnd/>
            <a:tailEnd/>
          </a:ln>
        </p:spPr>
        <p:txBody>
          <a:bodyPr wrap="square">
            <a:spAutoFit/>
          </a:bodyPr>
          <a:lstStyle/>
          <a:p>
            <a:pPr>
              <a:lnSpc>
                <a:spcPct val="120000"/>
              </a:lnSpc>
              <a:spcBef>
                <a:spcPct val="0"/>
              </a:spcBef>
            </a:pPr>
            <a:r>
              <a:rPr lang="en-US" altLang="zh-CN" sz="2400" dirty="0"/>
              <a:t>We used </a:t>
            </a:r>
            <a:r>
              <a:rPr lang="en-US" altLang="zh-CN" sz="2400" dirty="0" err="1" smtClean="0"/>
              <a:t>Tensorflow</a:t>
            </a:r>
            <a:r>
              <a:rPr lang="en-US" altLang="zh-CN" sz="2400" dirty="0" smtClean="0"/>
              <a:t> </a:t>
            </a:r>
            <a:r>
              <a:rPr lang="en-US" altLang="zh-CN" sz="2400" dirty="0"/>
              <a:t>to implement the proposed </a:t>
            </a:r>
            <a:r>
              <a:rPr lang="en-US" altLang="zh-CN" sz="2400" dirty="0" smtClean="0"/>
              <a:t>model.</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53769286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strips(downLeft)">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17F95E8B-CDFF-47DF-8D55-73BD6764C4CD}"/>
              </a:ext>
            </a:extLst>
          </p:cNvPr>
          <p:cNvSpPr txBox="1"/>
          <p:nvPr/>
        </p:nvSpPr>
        <p:spPr>
          <a:xfrm>
            <a:off x="407824" y="672698"/>
            <a:ext cx="1377300" cy="461665"/>
          </a:xfrm>
          <a:prstGeom prst="rect">
            <a:avLst/>
          </a:prstGeom>
          <a:solidFill>
            <a:srgbClr val="EFEBEC"/>
          </a:solidFill>
        </p:spPr>
        <p:txBody>
          <a:bodyPr wrap="none" rtlCol="0">
            <a:spAutoFit/>
          </a:bodyPr>
          <a:lstStyle/>
          <a:p>
            <a:r>
              <a:rPr lang="en-US" altLang="zh-CN" sz="2400" b="1" dirty="0" smtClean="0"/>
              <a:t>Datasets</a:t>
            </a:r>
            <a:endParaRPr lang="zh-CN" altLang="en-US" sz="2400" b="1" dirty="0"/>
          </a:p>
        </p:txBody>
      </p:sp>
      <p:grpSp>
        <p:nvGrpSpPr>
          <p:cNvPr id="15" name="组合 14">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16"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18"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7" name="文本框 16">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156" y="3773644"/>
            <a:ext cx="3955014" cy="2260008"/>
          </a:xfrm>
          <a:prstGeom prst="rect">
            <a:avLst/>
          </a:prstGeom>
        </p:spPr>
      </p:pic>
      <p:sp>
        <p:nvSpPr>
          <p:cNvPr id="3" name="矩形 2"/>
          <p:cNvSpPr/>
          <p:nvPr/>
        </p:nvSpPr>
        <p:spPr>
          <a:xfrm>
            <a:off x="1552803" y="1766252"/>
            <a:ext cx="4461136" cy="1415772"/>
          </a:xfrm>
          <a:prstGeom prst="rect">
            <a:avLst/>
          </a:prstGeom>
        </p:spPr>
        <p:txBody>
          <a:bodyPr wrap="square">
            <a:spAutoFit/>
          </a:bodyPr>
          <a:lstStyle/>
          <a:p>
            <a:r>
              <a:rPr lang="en-US" altLang="zh-CN" b="1" dirty="0" smtClean="0"/>
              <a:t>Build an emotion classifier</a:t>
            </a:r>
          </a:p>
          <a:p>
            <a:pPr marL="285750" indent="-285750">
              <a:buFont typeface="Arial" panose="020B0604020202020204" pitchFamily="34" charset="0"/>
              <a:buChar char="•"/>
            </a:pPr>
            <a:r>
              <a:rPr lang="en-US" altLang="zh-CN" dirty="0" smtClean="0"/>
              <a:t>NLPCC emotion classification dataset,</a:t>
            </a:r>
          </a:p>
          <a:p>
            <a:r>
              <a:rPr lang="en-US" altLang="zh-CN" dirty="0"/>
              <a:t>23,105 </a:t>
            </a:r>
            <a:r>
              <a:rPr lang="en-US" altLang="zh-CN" dirty="0" smtClean="0"/>
              <a:t>sentences (annotated as </a:t>
            </a:r>
            <a:r>
              <a:rPr lang="en-US" altLang="zh-CN" sz="1400" i="1" dirty="0"/>
              <a:t>Anger, Disgust, Fear, Happiness, Like, Sadness, Surprise, and </a:t>
            </a:r>
            <a:r>
              <a:rPr lang="en-US" altLang="zh-CN" sz="1400" i="1" dirty="0" smtClean="0"/>
              <a:t>Other</a:t>
            </a:r>
            <a:r>
              <a:rPr lang="en-US" altLang="zh-CN" sz="1400" dirty="0" smtClean="0"/>
              <a:t>)</a:t>
            </a:r>
            <a:r>
              <a:rPr lang="en-US" altLang="zh-CN" dirty="0" smtClean="0"/>
              <a:t>from </a:t>
            </a:r>
            <a:r>
              <a:rPr lang="en-US" altLang="zh-CN" dirty="0"/>
              <a:t>Weibo</a:t>
            </a:r>
            <a:endParaRPr lang="zh-CN" altLang="en-US" dirty="0"/>
          </a:p>
        </p:txBody>
      </p:sp>
      <p:sp>
        <p:nvSpPr>
          <p:cNvPr id="4" name="矩形 3"/>
          <p:cNvSpPr/>
          <p:nvPr/>
        </p:nvSpPr>
        <p:spPr>
          <a:xfrm>
            <a:off x="1552802" y="3773644"/>
            <a:ext cx="4461136" cy="923330"/>
          </a:xfrm>
          <a:prstGeom prst="rect">
            <a:avLst/>
          </a:prstGeom>
        </p:spPr>
        <p:txBody>
          <a:bodyPr wrap="square">
            <a:spAutoFit/>
          </a:bodyPr>
          <a:lstStyle/>
          <a:p>
            <a:r>
              <a:rPr lang="en-US" altLang="zh-CN" b="1" dirty="0" smtClean="0"/>
              <a:t>Annotation STC with Emotion classifier</a:t>
            </a:r>
          </a:p>
          <a:p>
            <a:pPr marL="285750" indent="-285750">
              <a:buFont typeface="Arial" panose="020B0604020202020204" pitchFamily="34" charset="0"/>
              <a:buChar char="•"/>
            </a:pPr>
            <a:r>
              <a:rPr lang="en-US" altLang="zh-CN" dirty="0" smtClean="0"/>
              <a:t>the </a:t>
            </a:r>
            <a:r>
              <a:rPr lang="en-US" altLang="zh-CN" dirty="0"/>
              <a:t>STC conversation </a:t>
            </a:r>
            <a:r>
              <a:rPr lang="en-US" altLang="zh-CN" dirty="0" smtClean="0"/>
              <a:t>dataset, including 219,905 posts and 4,308,211 responses</a:t>
            </a:r>
            <a:endParaRPr lang="zh-CN" altLang="en-US" dirty="0"/>
          </a:p>
        </p:txBody>
      </p:sp>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132" y="1769115"/>
            <a:ext cx="4706007" cy="1714739"/>
          </a:xfrm>
          <a:prstGeom prst="rect">
            <a:avLst/>
          </a:prstGeom>
        </p:spPr>
      </p:pic>
      <p:sp>
        <p:nvSpPr>
          <p:cNvPr id="21" name="Shape 433">
            <a:extLst>
              <a:ext uri="{FF2B5EF4-FFF2-40B4-BE49-F238E27FC236}">
                <a16:creationId xmlns:a16="http://schemas.microsoft.com/office/drawing/2014/main" id="{3E1666C8-E0BB-4371-BCAB-A5D59FD3B131}"/>
              </a:ext>
            </a:extLst>
          </p:cNvPr>
          <p:cNvSpPr/>
          <p:nvPr/>
        </p:nvSpPr>
        <p:spPr>
          <a:xfrm>
            <a:off x="1079661" y="1791124"/>
            <a:ext cx="359920" cy="370670"/>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22" name="Shape 433">
            <a:extLst>
              <a:ext uri="{FF2B5EF4-FFF2-40B4-BE49-F238E27FC236}">
                <a16:creationId xmlns:a16="http://schemas.microsoft.com/office/drawing/2014/main" id="{3E1666C8-E0BB-4371-BCAB-A5D59FD3B131}"/>
              </a:ext>
            </a:extLst>
          </p:cNvPr>
          <p:cNvSpPr/>
          <p:nvPr/>
        </p:nvSpPr>
        <p:spPr>
          <a:xfrm>
            <a:off x="1079661" y="3795416"/>
            <a:ext cx="359920" cy="370670"/>
          </a:xfrm>
          <a:prstGeom prst="roundRect">
            <a:avLst>
              <a:gd name="adj" fmla="val 50000"/>
            </a:avLst>
          </a:prstGeom>
          <a:solidFill>
            <a:schemeClr val="accent1">
              <a:lumMod val="75000"/>
            </a:schemeClr>
          </a:solidFill>
          <a:ln w="12700">
            <a:miter lim="400000"/>
          </a:ln>
        </p:spPr>
        <p:txBody>
          <a:bodyPr lIns="0" tIns="0" rIns="0" bIns="0" anchor="ctr"/>
          <a:lstStyle/>
          <a:p>
            <a:pPr lvl="0">
              <a:defRPr sz="3200">
                <a:solidFill>
                  <a:srgbClr val="FFFFFF"/>
                </a:solidFill>
              </a:defRPr>
            </a:pPr>
            <a:endParaRPr sz="4265">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5511006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4423243" y="1623632"/>
            <a:ext cx="3552010" cy="4198214"/>
            <a:chOff x="2726621" y="1217723"/>
            <a:chExt cx="3690884" cy="2688871"/>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5031332" y="2018680"/>
            <a:ext cx="2173623" cy="2321391"/>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17F95E8B-CDFF-47DF-8D55-73BD6764C4CD}"/>
              </a:ext>
            </a:extLst>
          </p:cNvPr>
          <p:cNvSpPr txBox="1"/>
          <p:nvPr/>
        </p:nvSpPr>
        <p:spPr>
          <a:xfrm>
            <a:off x="407824" y="672698"/>
            <a:ext cx="3400290" cy="461665"/>
          </a:xfrm>
          <a:prstGeom prst="rect">
            <a:avLst/>
          </a:prstGeom>
          <a:solidFill>
            <a:srgbClr val="EFEBEC"/>
          </a:solidFill>
        </p:spPr>
        <p:txBody>
          <a:bodyPr wrap="none" rtlCol="0">
            <a:spAutoFit/>
          </a:bodyPr>
          <a:lstStyle/>
          <a:p>
            <a:r>
              <a:rPr lang="en-US" altLang="zh-CN" sz="2400" b="1" dirty="0" smtClean="0"/>
              <a:t>Parameters and Details</a:t>
            </a:r>
            <a:endParaRPr lang="zh-CN" altLang="en-US" sz="2400" b="1" dirty="0">
              <a:latin typeface="幼圆" panose="02010509060101010101" pitchFamily="49" charset="-122"/>
              <a:ea typeface="幼圆" panose="02010509060101010101" pitchFamily="49" charset="-122"/>
            </a:endParaRPr>
          </a:p>
        </p:txBody>
      </p:sp>
      <p:grpSp>
        <p:nvGrpSpPr>
          <p:cNvPr id="40" name="组合 39">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41"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43"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2" name="文本框 41">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2" name="矩形 1"/>
          <p:cNvSpPr/>
          <p:nvPr/>
        </p:nvSpPr>
        <p:spPr>
          <a:xfrm>
            <a:off x="499627" y="1578680"/>
            <a:ext cx="2959295" cy="584775"/>
          </a:xfrm>
          <a:prstGeom prst="rect">
            <a:avLst/>
          </a:prstGeom>
        </p:spPr>
        <p:txBody>
          <a:bodyPr wrap="square">
            <a:spAutoFit/>
          </a:bodyPr>
          <a:lstStyle/>
          <a:p>
            <a:r>
              <a:rPr lang="en-US" altLang="zh-CN" sz="1600" dirty="0">
                <a:solidFill>
                  <a:srgbClr val="FF0000"/>
                </a:solidFill>
              </a:rPr>
              <a:t>2-layer </a:t>
            </a:r>
            <a:r>
              <a:rPr lang="en-US" altLang="zh-CN" sz="1600" dirty="0"/>
              <a:t>GRU structures with </a:t>
            </a:r>
            <a:r>
              <a:rPr lang="en-US" altLang="zh-CN" sz="1600" dirty="0">
                <a:solidFill>
                  <a:srgbClr val="FF0000"/>
                </a:solidFill>
              </a:rPr>
              <a:t>256</a:t>
            </a:r>
            <a:r>
              <a:rPr lang="en-US" altLang="zh-CN" sz="1600" dirty="0"/>
              <a:t> hidden cells </a:t>
            </a:r>
            <a:endParaRPr lang="zh-CN" altLang="en-US" sz="1600" dirty="0"/>
          </a:p>
        </p:txBody>
      </p:sp>
      <p:sp>
        <p:nvSpPr>
          <p:cNvPr id="46" name="矩形 45"/>
          <p:cNvSpPr/>
          <p:nvPr/>
        </p:nvSpPr>
        <p:spPr>
          <a:xfrm>
            <a:off x="485659" y="3097827"/>
            <a:ext cx="2943168" cy="1323439"/>
          </a:xfrm>
          <a:prstGeom prst="rect">
            <a:avLst/>
          </a:prstGeom>
        </p:spPr>
        <p:txBody>
          <a:bodyPr wrap="square">
            <a:spAutoFit/>
          </a:bodyPr>
          <a:lstStyle/>
          <a:p>
            <a:r>
              <a:rPr lang="en-US" altLang="zh-CN" sz="1600" dirty="0"/>
              <a:t>The word embedding size is set to </a:t>
            </a:r>
            <a:r>
              <a:rPr lang="en-US" altLang="zh-CN" sz="1600" dirty="0">
                <a:solidFill>
                  <a:srgbClr val="FF0000"/>
                </a:solidFill>
              </a:rPr>
              <a:t>100.</a:t>
            </a:r>
            <a:r>
              <a:rPr lang="en-US" altLang="zh-CN" sz="1600" dirty="0"/>
              <a:t> The vocabulary size is limited to </a:t>
            </a:r>
            <a:r>
              <a:rPr lang="en-US" altLang="zh-CN" sz="1600" dirty="0">
                <a:solidFill>
                  <a:srgbClr val="FF0000"/>
                </a:solidFill>
              </a:rPr>
              <a:t>40,000</a:t>
            </a:r>
            <a:r>
              <a:rPr lang="en-US" altLang="zh-CN" sz="1600" dirty="0" smtClean="0"/>
              <a:t>.</a:t>
            </a:r>
            <a:r>
              <a:rPr lang="en-US" altLang="zh-CN" sz="1600" dirty="0"/>
              <a:t> The embedding size of emotion category is set to </a:t>
            </a:r>
            <a:r>
              <a:rPr lang="en-US" altLang="zh-CN" sz="1600" dirty="0">
                <a:solidFill>
                  <a:srgbClr val="FF0000"/>
                </a:solidFill>
              </a:rPr>
              <a:t>100</a:t>
            </a:r>
            <a:r>
              <a:rPr lang="en-US" altLang="zh-CN" sz="1600" dirty="0"/>
              <a:t>.</a:t>
            </a:r>
            <a:r>
              <a:rPr lang="en-US" altLang="zh-CN" sz="1600" dirty="0" smtClean="0"/>
              <a:t> </a:t>
            </a:r>
            <a:endParaRPr lang="en-US" altLang="zh-CN" sz="1600" dirty="0"/>
          </a:p>
        </p:txBody>
      </p:sp>
      <p:sp>
        <p:nvSpPr>
          <p:cNvPr id="47" name="矩形 46"/>
          <p:cNvSpPr/>
          <p:nvPr/>
        </p:nvSpPr>
        <p:spPr>
          <a:xfrm>
            <a:off x="443874" y="5071979"/>
            <a:ext cx="3979369" cy="1077218"/>
          </a:xfrm>
          <a:prstGeom prst="rect">
            <a:avLst/>
          </a:prstGeom>
        </p:spPr>
        <p:txBody>
          <a:bodyPr wrap="square">
            <a:spAutoFit/>
          </a:bodyPr>
          <a:lstStyle/>
          <a:p>
            <a:r>
              <a:rPr lang="en-US" altLang="zh-CN" sz="1600" dirty="0"/>
              <a:t>The internal memory is a trainable </a:t>
            </a:r>
            <a:r>
              <a:rPr lang="en-US" altLang="zh-CN" sz="1600" dirty="0" smtClean="0"/>
              <a:t>matrix</a:t>
            </a:r>
            <a:r>
              <a:rPr lang="zh-CN" altLang="en-US" sz="1200" dirty="0" smtClean="0"/>
              <a:t>）</a:t>
            </a:r>
            <a:r>
              <a:rPr lang="en-US" altLang="zh-CN" sz="1200" dirty="0" smtClean="0"/>
              <a:t>.</a:t>
            </a:r>
          </a:p>
          <a:p>
            <a:r>
              <a:rPr lang="en-US" altLang="zh-CN" sz="1600" dirty="0" smtClean="0"/>
              <a:t>The </a:t>
            </a:r>
            <a:r>
              <a:rPr lang="en-US" altLang="zh-CN" sz="1600" dirty="0"/>
              <a:t>external memory is a list of </a:t>
            </a:r>
            <a:r>
              <a:rPr lang="en-US" altLang="zh-CN" sz="1600" dirty="0">
                <a:solidFill>
                  <a:srgbClr val="FF0000"/>
                </a:solidFill>
              </a:rPr>
              <a:t>40,000</a:t>
            </a:r>
            <a:r>
              <a:rPr lang="en-US" altLang="zh-CN" sz="1600" dirty="0"/>
              <a:t> words </a:t>
            </a:r>
            <a:r>
              <a:rPr lang="en-US" altLang="zh-CN" sz="1600" dirty="0" smtClean="0"/>
              <a:t>(generic </a:t>
            </a:r>
            <a:r>
              <a:rPr lang="en-US" altLang="zh-CN" sz="1600" dirty="0"/>
              <a:t>words and emotion words </a:t>
            </a:r>
            <a:r>
              <a:rPr lang="en-US" altLang="zh-CN" sz="1600" dirty="0" smtClean="0"/>
              <a:t>with different </a:t>
            </a:r>
            <a:r>
              <a:rPr lang="en-US" altLang="zh-CN" sz="1600" dirty="0"/>
              <a:t>markers). </a:t>
            </a:r>
          </a:p>
        </p:txBody>
      </p:sp>
      <p:sp>
        <p:nvSpPr>
          <p:cNvPr id="48" name="矩形 47"/>
          <p:cNvSpPr/>
          <p:nvPr/>
        </p:nvSpPr>
        <p:spPr>
          <a:xfrm>
            <a:off x="8253763" y="5111554"/>
            <a:ext cx="3389069" cy="369332"/>
          </a:xfrm>
          <a:prstGeom prst="rect">
            <a:avLst/>
          </a:prstGeom>
        </p:spPr>
        <p:txBody>
          <a:bodyPr wrap="none">
            <a:spAutoFit/>
          </a:bodyPr>
          <a:lstStyle/>
          <a:p>
            <a:r>
              <a:rPr lang="en-US" altLang="zh-CN" b="1" dirty="0"/>
              <a:t>accelerate the training process</a:t>
            </a:r>
            <a:endParaRPr lang="zh-CN" altLang="en-US" b="1" dirty="0"/>
          </a:p>
        </p:txBody>
      </p:sp>
      <p:sp>
        <p:nvSpPr>
          <p:cNvPr id="49" name="矩形 48"/>
          <p:cNvSpPr/>
          <p:nvPr/>
        </p:nvSpPr>
        <p:spPr>
          <a:xfrm>
            <a:off x="8278469" y="5431955"/>
            <a:ext cx="2919388" cy="584775"/>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t>Use the </a:t>
            </a:r>
            <a:r>
              <a:rPr lang="en-US" altLang="zh-CN" sz="1600" dirty="0"/>
              <a:t>parameters of the pre-trained seq2seq </a:t>
            </a:r>
            <a:r>
              <a:rPr lang="en-US" altLang="zh-CN" sz="1600" dirty="0" smtClean="0"/>
              <a:t>model</a:t>
            </a:r>
            <a:endParaRPr lang="en-US" altLang="zh-CN" sz="1600" dirty="0"/>
          </a:p>
        </p:txBody>
      </p:sp>
      <p:sp>
        <p:nvSpPr>
          <p:cNvPr id="50" name="矩形 49"/>
          <p:cNvSpPr/>
          <p:nvPr/>
        </p:nvSpPr>
        <p:spPr>
          <a:xfrm>
            <a:off x="8253763" y="3095553"/>
            <a:ext cx="3036409" cy="369332"/>
          </a:xfrm>
          <a:prstGeom prst="rect">
            <a:avLst/>
          </a:prstGeom>
        </p:spPr>
        <p:txBody>
          <a:bodyPr wrap="none">
            <a:spAutoFit/>
          </a:bodyPr>
          <a:lstStyle/>
          <a:p>
            <a:r>
              <a:rPr lang="en-US" altLang="zh-CN" b="1" dirty="0"/>
              <a:t>generate diverse responses</a:t>
            </a:r>
            <a:endParaRPr lang="zh-CN" altLang="en-US" b="1" dirty="0"/>
          </a:p>
        </p:txBody>
      </p:sp>
      <p:sp>
        <p:nvSpPr>
          <p:cNvPr id="51" name="矩形 50"/>
          <p:cNvSpPr/>
          <p:nvPr/>
        </p:nvSpPr>
        <p:spPr>
          <a:xfrm>
            <a:off x="8276436" y="3446396"/>
            <a:ext cx="3928472" cy="1077218"/>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t>Beam search(</a:t>
            </a:r>
            <a:r>
              <a:rPr lang="en-US" altLang="zh-CN" sz="1600" dirty="0" smtClean="0">
                <a:solidFill>
                  <a:srgbClr val="FF0000"/>
                </a:solidFill>
              </a:rPr>
              <a:t>size:20</a:t>
            </a:r>
            <a:r>
              <a:rPr lang="en-US" altLang="zh-CN" sz="1600" dirty="0" smtClean="0"/>
              <a:t>) during decoding </a:t>
            </a:r>
          </a:p>
          <a:p>
            <a:pPr marL="285750" indent="-285750">
              <a:buFont typeface="Arial" panose="020B0604020202020204" pitchFamily="34" charset="0"/>
              <a:buChar char="•"/>
            </a:pPr>
            <a:r>
              <a:rPr lang="en-US" altLang="zh-CN" sz="1600" dirty="0" err="1" smtClean="0"/>
              <a:t>Rerank</a:t>
            </a:r>
            <a:r>
              <a:rPr lang="en-US" altLang="zh-CN" sz="1600" dirty="0" smtClean="0"/>
              <a:t> </a:t>
            </a:r>
            <a:r>
              <a:rPr lang="en-US" altLang="zh-CN" sz="1600" dirty="0"/>
              <a:t>responses by the generation probability after removing those containing </a:t>
            </a:r>
            <a:r>
              <a:rPr lang="en-US" altLang="zh-CN" sz="1600" dirty="0" smtClean="0"/>
              <a:t>unknown </a:t>
            </a:r>
            <a:r>
              <a:rPr lang="en-US" altLang="zh-CN" sz="1600" dirty="0"/>
              <a:t>words</a:t>
            </a:r>
            <a:endParaRPr lang="zh-CN" altLang="en-US" sz="1600" dirty="0"/>
          </a:p>
        </p:txBody>
      </p:sp>
      <p:sp>
        <p:nvSpPr>
          <p:cNvPr id="52" name="矩形 51"/>
          <p:cNvSpPr/>
          <p:nvPr/>
        </p:nvSpPr>
        <p:spPr>
          <a:xfrm>
            <a:off x="8253763" y="1479326"/>
            <a:ext cx="3380722" cy="1077218"/>
          </a:xfrm>
          <a:prstGeom prst="rect">
            <a:avLst/>
          </a:prstGeom>
        </p:spPr>
        <p:txBody>
          <a:bodyPr wrap="square">
            <a:spAutoFit/>
          </a:bodyPr>
          <a:lstStyle/>
          <a:p>
            <a:r>
              <a:rPr lang="en-US" altLang="zh-CN" sz="1600" dirty="0" smtClean="0"/>
              <a:t>Use the </a:t>
            </a:r>
            <a:r>
              <a:rPr lang="en-US" altLang="zh-CN" sz="1600" dirty="0"/>
              <a:t>stochastic gradient descent (SGD) algorithm with mini-batch. </a:t>
            </a:r>
            <a:endParaRPr lang="en-US" altLang="zh-CN" sz="1600" dirty="0" smtClean="0"/>
          </a:p>
          <a:p>
            <a:r>
              <a:rPr lang="en-US" altLang="zh-CN" sz="1600" dirty="0" smtClean="0"/>
              <a:t>Batch </a:t>
            </a:r>
            <a:r>
              <a:rPr lang="en-US" altLang="zh-CN" sz="1600" dirty="0"/>
              <a:t>size and learning rate are set to </a:t>
            </a:r>
            <a:r>
              <a:rPr lang="en-US" altLang="zh-CN" sz="1600" dirty="0">
                <a:solidFill>
                  <a:srgbClr val="FF0000"/>
                </a:solidFill>
              </a:rPr>
              <a:t>128 and 0.5</a:t>
            </a:r>
            <a:r>
              <a:rPr lang="en-US" altLang="zh-CN" sz="1600" dirty="0"/>
              <a:t>, respectively.</a:t>
            </a:r>
          </a:p>
        </p:txBody>
      </p:sp>
      <p:sp>
        <p:nvSpPr>
          <p:cNvPr id="53" name="矩形 52"/>
          <p:cNvSpPr/>
          <p:nvPr/>
        </p:nvSpPr>
        <p:spPr>
          <a:xfrm>
            <a:off x="3197831" y="4983984"/>
            <a:ext cx="822661" cy="261610"/>
          </a:xfrm>
          <a:prstGeom prst="rect">
            <a:avLst/>
          </a:prstGeom>
        </p:spPr>
        <p:txBody>
          <a:bodyPr wrap="none">
            <a:spAutoFit/>
          </a:bodyPr>
          <a:lstStyle/>
          <a:p>
            <a:r>
              <a:rPr lang="zh-CN" altLang="en-US" sz="1100" dirty="0"/>
              <a:t>（</a:t>
            </a:r>
            <a:r>
              <a:rPr lang="en-US" altLang="zh-CN" sz="1100" b="1" dirty="0">
                <a:solidFill>
                  <a:srgbClr val="FF0000"/>
                </a:solidFill>
              </a:rPr>
              <a:t>6×256 </a:t>
            </a:r>
            <a:r>
              <a:rPr lang="en-US" altLang="zh-CN" sz="1100" b="1" dirty="0" smtClean="0">
                <a:solidFill>
                  <a:srgbClr val="FF0000"/>
                </a:solidFill>
              </a:rPr>
              <a:t>)</a:t>
            </a:r>
            <a:endParaRPr lang="zh-CN" altLang="en-US" sz="1100" dirty="0"/>
          </a:p>
        </p:txBody>
      </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p:bldP spid="47" grpId="0"/>
      <p:bldP spid="48" grpId="0"/>
      <p:bldP spid="49" grpId="0"/>
      <p:bldP spid="50" grpId="0"/>
      <p:bldP spid="51" grpId="0"/>
      <p:bldP spid="52"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rrow: Pentagon 48"/>
          <p:cNvSpPr/>
          <p:nvPr/>
        </p:nvSpPr>
        <p:spPr>
          <a:xfrm>
            <a:off x="989185" y="3798362"/>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66" name="Arrow: Pentagon 40"/>
          <p:cNvSpPr/>
          <p:nvPr/>
        </p:nvSpPr>
        <p:spPr>
          <a:xfrm flipH="1">
            <a:off x="989185" y="1613810"/>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57" name="文本框 56">
            <a:extLst>
              <a:ext uri="{FF2B5EF4-FFF2-40B4-BE49-F238E27FC236}">
                <a16:creationId xmlns:a16="http://schemas.microsoft.com/office/drawing/2014/main" id="{17F95E8B-CDFF-47DF-8D55-73BD6764C4CD}"/>
              </a:ext>
            </a:extLst>
          </p:cNvPr>
          <p:cNvSpPr txBox="1"/>
          <p:nvPr/>
        </p:nvSpPr>
        <p:spPr>
          <a:xfrm>
            <a:off x="407824" y="672698"/>
            <a:ext cx="1649811" cy="523220"/>
          </a:xfrm>
          <a:prstGeom prst="rect">
            <a:avLst/>
          </a:prstGeom>
          <a:solidFill>
            <a:srgbClr val="EFEBEC"/>
          </a:solidFill>
        </p:spPr>
        <p:txBody>
          <a:bodyPr wrap="none" rtlCol="0">
            <a:spAutoFit/>
          </a:bodyPr>
          <a:lstStyle/>
          <a:p>
            <a:r>
              <a:rPr lang="en-US" altLang="zh-CN" sz="2400" b="1" dirty="0" smtClean="0"/>
              <a:t>B</a:t>
            </a:r>
            <a:r>
              <a:rPr lang="en-US" altLang="zh-CN" sz="2800" b="1" dirty="0" smtClean="0"/>
              <a:t>aselines</a:t>
            </a:r>
            <a:endParaRPr lang="zh-CN" altLang="en-US" sz="2400" b="1" dirty="0">
              <a:latin typeface="幼圆" panose="02010509060101010101" pitchFamily="49" charset="-122"/>
              <a:ea typeface="幼圆" panose="02010509060101010101" pitchFamily="49" charset="-122"/>
            </a:endParaRPr>
          </a:p>
        </p:txBody>
      </p:sp>
      <p:grpSp>
        <p:nvGrpSpPr>
          <p:cNvPr id="60" name="组合 59">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61"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63"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62" name="文本框 61">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 name="矩形 2"/>
          <p:cNvSpPr/>
          <p:nvPr/>
        </p:nvSpPr>
        <p:spPr>
          <a:xfrm>
            <a:off x="1481455" y="1758476"/>
            <a:ext cx="7531916" cy="1200329"/>
          </a:xfrm>
          <a:prstGeom prst="rect">
            <a:avLst/>
          </a:prstGeom>
        </p:spPr>
        <p:txBody>
          <a:bodyPr wrap="square">
            <a:spAutoFit/>
          </a:bodyPr>
          <a:lstStyle/>
          <a:p>
            <a:r>
              <a:rPr lang="en-US" altLang="zh-CN" b="1" dirty="0" smtClean="0">
                <a:solidFill>
                  <a:srgbClr val="FF0000"/>
                </a:solidFill>
              </a:rPr>
              <a:t>×</a:t>
            </a:r>
            <a:r>
              <a:rPr lang="zh-CN" altLang="en-US" b="1" dirty="0" smtClean="0">
                <a:solidFill>
                  <a:srgbClr val="FF0000"/>
                </a:solidFill>
              </a:rPr>
              <a:t>：</a:t>
            </a:r>
            <a:r>
              <a:rPr lang="en-US" altLang="zh-CN" b="1" dirty="0">
                <a:solidFill>
                  <a:schemeClr val="bg1">
                    <a:lumMod val="95000"/>
                  </a:schemeClr>
                </a:solidFill>
              </a:rPr>
              <a:t> </a:t>
            </a:r>
            <a:endParaRPr lang="en-US" altLang="zh-CN" b="1" dirty="0" smtClean="0">
              <a:solidFill>
                <a:schemeClr val="bg1">
                  <a:lumMod val="95000"/>
                </a:schemeClr>
              </a:solidFill>
            </a:endParaRPr>
          </a:p>
          <a:p>
            <a:endParaRPr lang="en-US" altLang="zh-CN" b="1" dirty="0">
              <a:solidFill>
                <a:schemeClr val="bg1">
                  <a:lumMod val="95000"/>
                </a:schemeClr>
              </a:solidFill>
            </a:endParaRPr>
          </a:p>
          <a:p>
            <a:pPr marL="285750" indent="-285750">
              <a:buFont typeface="Arial" panose="020B0604020202020204" pitchFamily="34" charset="0"/>
              <a:buChar char="•"/>
            </a:pPr>
            <a:r>
              <a:rPr lang="en-US" altLang="zh-CN" dirty="0">
                <a:solidFill>
                  <a:srgbClr val="1C1C73"/>
                </a:solidFill>
              </a:rPr>
              <a:t>Affect-LM </a:t>
            </a:r>
            <a:r>
              <a:rPr lang="en-US" altLang="zh-CN" dirty="0"/>
              <a:t>(Ghosh et al. 2017) </a:t>
            </a:r>
            <a:r>
              <a:rPr lang="en-US" altLang="zh-CN" b="1" dirty="0" smtClean="0">
                <a:solidFill>
                  <a:srgbClr val="FF0000"/>
                </a:solidFill>
              </a:rPr>
              <a:t>, </a:t>
            </a:r>
            <a:r>
              <a:rPr lang="en-US" altLang="zh-CN" dirty="0" smtClean="0"/>
              <a:t>unable </a:t>
            </a:r>
            <a:r>
              <a:rPr lang="en-US" altLang="zh-CN" dirty="0"/>
              <a:t>to generate responses of different emotions for the </a:t>
            </a:r>
            <a:r>
              <a:rPr lang="en-US" altLang="zh-CN" dirty="0" smtClean="0"/>
              <a:t>same post</a:t>
            </a:r>
            <a:endParaRPr lang="zh-CN" altLang="en-US" dirty="0"/>
          </a:p>
        </p:txBody>
      </p:sp>
      <p:sp>
        <p:nvSpPr>
          <p:cNvPr id="4" name="矩形 3"/>
          <p:cNvSpPr/>
          <p:nvPr/>
        </p:nvSpPr>
        <p:spPr>
          <a:xfrm>
            <a:off x="1481455" y="3936494"/>
            <a:ext cx="7455716" cy="2031325"/>
          </a:xfrm>
          <a:prstGeom prst="rect">
            <a:avLst/>
          </a:prstGeom>
        </p:spPr>
        <p:txBody>
          <a:bodyPr wrap="square">
            <a:spAutoFit/>
          </a:bodyPr>
          <a:lstStyle/>
          <a:p>
            <a:r>
              <a:rPr lang="zh-CN" altLang="en-US" b="1" dirty="0" smtClean="0">
                <a:solidFill>
                  <a:srgbClr val="FF0000"/>
                </a:solidFill>
              </a:rPr>
              <a:t>√：</a:t>
            </a:r>
            <a:endParaRPr lang="en-US" altLang="zh-CN" b="1" dirty="0" smtClean="0">
              <a:solidFill>
                <a:srgbClr val="FF0000"/>
              </a:solidFill>
            </a:endParaRPr>
          </a:p>
          <a:p>
            <a:endParaRPr lang="en-US" altLang="zh-CN" b="1" dirty="0" smtClean="0">
              <a:solidFill>
                <a:srgbClr val="FF0000"/>
              </a:solidFill>
            </a:endParaRPr>
          </a:p>
          <a:p>
            <a:pPr marL="285750" indent="-285750">
              <a:buFont typeface="Arial" panose="020B0604020202020204" pitchFamily="34" charset="0"/>
              <a:buChar char="•"/>
            </a:pPr>
            <a:r>
              <a:rPr lang="en-US" altLang="zh-CN" b="1" dirty="0" smtClean="0">
                <a:solidFill>
                  <a:srgbClr val="0070C0"/>
                </a:solidFill>
              </a:rPr>
              <a:t>seq2seq</a:t>
            </a:r>
            <a:r>
              <a:rPr lang="en-US" altLang="zh-CN" dirty="0" smtClean="0"/>
              <a:t> </a:t>
            </a:r>
            <a:r>
              <a:rPr lang="en-US" altLang="zh-CN" dirty="0"/>
              <a:t>model (</a:t>
            </a:r>
            <a:r>
              <a:rPr lang="en-US" altLang="zh-CN" dirty="0" err="1"/>
              <a:t>Sutskever</a:t>
            </a:r>
            <a:r>
              <a:rPr lang="en-US" altLang="zh-CN" dirty="0"/>
              <a:t>, </a:t>
            </a:r>
            <a:r>
              <a:rPr lang="en-US" altLang="zh-CN" dirty="0" err="1"/>
              <a:t>Vinyals</a:t>
            </a:r>
            <a:r>
              <a:rPr lang="en-US" altLang="zh-CN" dirty="0"/>
              <a:t>, and Le </a:t>
            </a:r>
            <a:r>
              <a:rPr lang="en-US" altLang="zh-CN" dirty="0" smtClean="0"/>
              <a:t>2014)</a:t>
            </a:r>
          </a:p>
          <a:p>
            <a:pPr marL="285750" indent="-285750">
              <a:buFont typeface="Arial" panose="020B0604020202020204" pitchFamily="34" charset="0"/>
              <a:buChar char="•"/>
            </a:pPr>
            <a:r>
              <a:rPr lang="en-US" altLang="zh-CN" b="1" dirty="0" smtClean="0">
                <a:solidFill>
                  <a:srgbClr val="0070C0"/>
                </a:solidFill>
              </a:rPr>
              <a:t>emotion </a:t>
            </a:r>
            <a:r>
              <a:rPr lang="en-US" altLang="zh-CN" b="1" dirty="0">
                <a:solidFill>
                  <a:srgbClr val="0070C0"/>
                </a:solidFill>
              </a:rPr>
              <a:t>category embedding model (</a:t>
            </a:r>
            <a:r>
              <a:rPr lang="en-US" altLang="zh-CN" b="1" dirty="0" err="1">
                <a:solidFill>
                  <a:srgbClr val="0070C0"/>
                </a:solidFill>
              </a:rPr>
              <a:t>Emb</a:t>
            </a:r>
            <a:r>
              <a:rPr lang="en-US" altLang="zh-CN" b="1" dirty="0">
                <a:solidFill>
                  <a:srgbClr val="0070C0"/>
                </a:solidFill>
              </a:rPr>
              <a:t>)</a:t>
            </a:r>
            <a:r>
              <a:rPr lang="en-US" altLang="zh-CN" dirty="0"/>
              <a:t> created by us </a:t>
            </a:r>
            <a:r>
              <a:rPr lang="en-US" altLang="zh-CN" sz="1600" dirty="0" smtClean="0"/>
              <a:t>(the </a:t>
            </a:r>
            <a:r>
              <a:rPr lang="en-US" altLang="zh-CN" sz="1600" dirty="0"/>
              <a:t>emotion category is embedded into a vector, and the vector serves as an input to every decoding </a:t>
            </a:r>
            <a:r>
              <a:rPr lang="en-US" altLang="zh-CN" sz="1600" dirty="0" smtClean="0"/>
              <a:t>position), </a:t>
            </a:r>
            <a:r>
              <a:rPr lang="en-US" altLang="zh-CN" dirty="0"/>
              <a:t>similar to the idea of user embedding in (Li et al. 2016b). </a:t>
            </a:r>
            <a:endParaRPr lang="zh-CN" altLang="en-US" dirty="0"/>
          </a:p>
        </p:txBody>
      </p:sp>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a:extLst>
              <a:ext uri="{FF2B5EF4-FFF2-40B4-BE49-F238E27FC236}">
                <a16:creationId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id="{B438C3AB-D610-430F-830A-131A97D5F9F1}"/>
              </a:ext>
            </a:extLst>
          </p:cNvPr>
          <p:cNvSpPr/>
          <p:nvPr/>
        </p:nvSpPr>
        <p:spPr bwMode="auto">
          <a:xfrm>
            <a:off x="3098707" y="221010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smtClean="0">
                <a:solidFill>
                  <a:schemeClr val="bg1"/>
                </a:solidFill>
                <a:latin typeface="幼圆" panose="02010509060101010101" pitchFamily="49" charset="-122"/>
                <a:ea typeface="幼圆" panose="02010509060101010101" pitchFamily="49" charset="-122"/>
              </a:rPr>
              <a:t>背景及</a:t>
            </a:r>
            <a:r>
              <a:rPr lang="zh-CN" altLang="en-US" sz="2800" dirty="0">
                <a:solidFill>
                  <a:schemeClr val="bg1"/>
                </a:solidFill>
                <a:latin typeface="幼圆" panose="02010509060101010101" pitchFamily="49" charset="-122"/>
                <a:ea typeface="幼圆" panose="02010509060101010101" pitchFamily="49" charset="-122"/>
              </a:rPr>
              <a:t>现状</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9" name="Rectangle 14">
            <a:extLst>
              <a:ext uri="{FF2B5EF4-FFF2-40B4-BE49-F238E27FC236}">
                <a16:creationId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smtClean="0">
                <a:solidFill>
                  <a:schemeClr val="bg1"/>
                </a:solidFill>
                <a:latin typeface="幼圆" panose="02010509060101010101" pitchFamily="49" charset="-122"/>
                <a:ea typeface="幼圆" panose="02010509060101010101" pitchFamily="49" charset="-122"/>
              </a:rPr>
              <a:t>模型介绍</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0" name="Rectangle 16">
            <a:extLst>
              <a:ext uri="{FF2B5EF4-FFF2-40B4-BE49-F238E27FC236}">
                <a16:creationId xmlns:a16="http://schemas.microsoft.com/office/drawing/2014/main" id="{4A9E04E9-226B-47AB-BB03-50F26E15288D}"/>
              </a:ext>
            </a:extLst>
          </p:cNvPr>
          <p:cNvSpPr/>
          <p:nvPr/>
        </p:nvSpPr>
        <p:spPr bwMode="auto">
          <a:xfrm>
            <a:off x="3098707"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smtClean="0">
                <a:solidFill>
                  <a:schemeClr val="bg1"/>
                </a:solidFill>
                <a:latin typeface="幼圆" panose="02010509060101010101" pitchFamily="49" charset="-122"/>
                <a:ea typeface="幼圆" panose="02010509060101010101" pitchFamily="49" charset="-122"/>
              </a:rPr>
              <a:t>实验细节</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1" name="Rectangle 17">
            <a:extLst>
              <a:ext uri="{FF2B5EF4-FFF2-40B4-BE49-F238E27FC236}">
                <a16:creationId xmlns:a16="http://schemas.microsoft.com/office/drawing/2014/main" id="{FA0114ED-A0D8-4F43-BF19-ACACA542B9AB}"/>
              </a:ext>
            </a:extLst>
          </p:cNvPr>
          <p:cNvSpPr/>
          <p:nvPr/>
        </p:nvSpPr>
        <p:spPr bwMode="auto">
          <a:xfrm>
            <a:off x="6708481" y="377051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lvl="0" algn="ctr"/>
            <a:r>
              <a:rPr lang="zh-CN" altLang="en-US" sz="2800" dirty="0" smtClean="0">
                <a:solidFill>
                  <a:schemeClr val="bg1"/>
                </a:solidFill>
                <a:latin typeface="幼圆" panose="02010509060101010101" pitchFamily="49" charset="-122"/>
                <a:ea typeface="幼圆" panose="02010509060101010101" pitchFamily="49" charset="-122"/>
              </a:rPr>
              <a:t>分析及总结</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4658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 calcmode="lin" valueType="num">
                                      <p:cBhvr>
                                        <p:cTn id="22" dur="500" fill="hold"/>
                                        <p:tgtEl>
                                          <p:spTgt spid="7"/>
                                        </p:tgtEl>
                                        <p:attrNameLst>
                                          <p:attrName>style.rotation</p:attrName>
                                        </p:attrNameLst>
                                      </p:cBhvr>
                                      <p:tavLst>
                                        <p:tav tm="0">
                                          <p:val>
                                            <p:fltVal val="360"/>
                                          </p:val>
                                        </p:tav>
                                        <p:tav tm="100000">
                                          <p:val>
                                            <p:fltVal val="0"/>
                                          </p:val>
                                        </p:tav>
                                      </p:tavLst>
                                    </p:anim>
                                    <p:animEffect transition="in" filter="fade">
                                      <p:cBhvr>
                                        <p:cTn id="23" dur="500"/>
                                        <p:tgtEl>
                                          <p:spTgt spid="7"/>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right)">
                                      <p:cBhvr>
                                        <p:cTn id="33" dur="500"/>
                                        <p:tgtEl>
                                          <p:spTgt spid="1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9" y="1783424"/>
            <a:ext cx="3089392"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en-US" altLang="zh-CN" sz="2000" dirty="0">
                  <a:solidFill>
                    <a:schemeClr val="bg1">
                      <a:lumMod val="95000"/>
                    </a:schemeClr>
                  </a:solidFill>
                </a:rPr>
                <a:t>BLEU </a:t>
              </a:r>
              <a:r>
                <a:rPr lang="en-US" altLang="zh-CN" sz="2000" dirty="0" smtClean="0">
                  <a:solidFill>
                    <a:schemeClr val="bg1">
                      <a:lumMod val="95000"/>
                    </a:schemeClr>
                  </a:solidFill>
                </a:rPr>
                <a:t>–NOT FIT</a:t>
              </a:r>
              <a:endParaRPr lang="en-US" altLang="zh-CN" sz="1867"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345841" y="2559459"/>
            <a:ext cx="2965389"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en-US" altLang="zh-CN" sz="1867" dirty="0" smtClean="0">
                  <a:solidFill>
                    <a:srgbClr val="FFFFFF"/>
                  </a:solidFill>
                  <a:latin typeface="微软雅黑" panose="020B0503020204020204" pitchFamily="34" charset="-122"/>
                  <a:ea typeface="微软雅黑" panose="020B0503020204020204" pitchFamily="34" charset="-122"/>
                </a:rPr>
                <a:t>PERPLEXITY </a:t>
              </a:r>
              <a:endParaRPr lang="en-US" altLang="zh-CN" sz="1867" dirty="0">
                <a:solidFill>
                  <a:srgbClr val="FFFFFF"/>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945877" y="3377605"/>
            <a:ext cx="2744230"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en-US" altLang="zh-CN" sz="1867" dirty="0" smtClean="0">
                  <a:solidFill>
                    <a:srgbClr val="FFFFFF"/>
                  </a:solidFill>
                  <a:latin typeface="微软雅黑" panose="020B0503020204020204" pitchFamily="34" charset="-122"/>
                  <a:ea typeface="微软雅黑" panose="020B0503020204020204" pitchFamily="34" charset="-122"/>
                </a:rPr>
                <a:t>ACCURACY</a:t>
              </a:r>
              <a:endParaRPr lang="en-US" altLang="zh-CN" sz="1867"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045878" y="4087471"/>
            <a:ext cx="3038186"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en-US" altLang="zh-CN" sz="1867" dirty="0" smtClean="0">
                  <a:solidFill>
                    <a:srgbClr val="FFFFFF"/>
                  </a:solidFill>
                  <a:latin typeface="微软雅黑" panose="020B0503020204020204" pitchFamily="34" charset="-122"/>
                  <a:ea typeface="微软雅黑" panose="020B0503020204020204" pitchFamily="34" charset="-122"/>
                </a:rPr>
                <a:t>RESULT</a:t>
              </a:r>
              <a:endParaRPr lang="en-US" altLang="zh-CN" sz="1867" dirty="0">
                <a:solidFill>
                  <a:srgbClr val="FFFFFF"/>
                </a:solidFill>
                <a:latin typeface="微软雅黑" panose="020B0503020204020204" pitchFamily="34" charset="-122"/>
                <a:ea typeface="微软雅黑" panose="020B0503020204020204" pitchFamily="34" charset="-122"/>
              </a:endParaRPr>
            </a:p>
          </p:txBody>
        </p:sp>
      </p:grpSp>
      <p:sp>
        <p:nvSpPr>
          <p:cNvPr id="20" name="文本框 19">
            <a:extLst>
              <a:ext uri="{FF2B5EF4-FFF2-40B4-BE49-F238E27FC236}">
                <a16:creationId xmlns:a16="http://schemas.microsoft.com/office/drawing/2014/main" id="{17F95E8B-CDFF-47DF-8D55-73BD6764C4CD}"/>
              </a:ext>
            </a:extLst>
          </p:cNvPr>
          <p:cNvSpPr txBox="1"/>
          <p:nvPr/>
        </p:nvSpPr>
        <p:spPr>
          <a:xfrm>
            <a:off x="407824" y="672698"/>
            <a:ext cx="3167855" cy="461665"/>
          </a:xfrm>
          <a:prstGeom prst="rect">
            <a:avLst/>
          </a:prstGeom>
          <a:solidFill>
            <a:srgbClr val="EFEBEC"/>
          </a:solidFill>
        </p:spPr>
        <p:txBody>
          <a:bodyPr wrap="none" rtlCol="0">
            <a:spAutoFit/>
          </a:bodyPr>
          <a:lstStyle/>
          <a:p>
            <a:r>
              <a:rPr lang="en-US" altLang="zh-CN" sz="2400" b="1" dirty="0" smtClean="0"/>
              <a:t>Automatic Evaluation</a:t>
            </a:r>
            <a:endParaRPr lang="zh-CN" altLang="en-US" sz="2400" b="1" dirty="0">
              <a:latin typeface="幼圆" panose="02010509060101010101" pitchFamily="49" charset="-122"/>
              <a:ea typeface="幼圆" panose="02010509060101010101" pitchFamily="49" charset="-122"/>
            </a:endParaRPr>
          </a:p>
        </p:txBody>
      </p:sp>
      <p:grpSp>
        <p:nvGrpSpPr>
          <p:cNvPr id="21" name="组合 20">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22"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24"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23" name="文本框 22">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2" name="矩形 1"/>
          <p:cNvSpPr/>
          <p:nvPr/>
        </p:nvSpPr>
        <p:spPr>
          <a:xfrm>
            <a:off x="4015192" y="1907998"/>
            <a:ext cx="6096000" cy="369332"/>
          </a:xfrm>
          <a:prstGeom prst="rect">
            <a:avLst/>
          </a:prstGeom>
        </p:spPr>
        <p:txBody>
          <a:bodyPr>
            <a:spAutoFit/>
          </a:bodyPr>
          <a:lstStyle/>
          <a:p>
            <a:r>
              <a:rPr lang="en-US" altLang="zh-CN" dirty="0" smtClean="0"/>
              <a:t>Low </a:t>
            </a:r>
            <a:r>
              <a:rPr lang="en-US" altLang="zh-CN" dirty="0"/>
              <a:t>correlation with human judgment.</a:t>
            </a:r>
            <a:endParaRPr lang="zh-CN" altLang="en-US" dirty="0"/>
          </a:p>
        </p:txBody>
      </p:sp>
      <p:sp>
        <p:nvSpPr>
          <p:cNvPr id="3" name="矩形 2"/>
          <p:cNvSpPr/>
          <p:nvPr/>
        </p:nvSpPr>
        <p:spPr>
          <a:xfrm>
            <a:off x="4318490" y="2438480"/>
            <a:ext cx="6096000" cy="646331"/>
          </a:xfrm>
          <a:prstGeom prst="rect">
            <a:avLst/>
          </a:prstGeom>
        </p:spPr>
        <p:txBody>
          <a:bodyPr>
            <a:spAutoFit/>
          </a:bodyPr>
          <a:lstStyle/>
          <a:p>
            <a:r>
              <a:rPr lang="en-US" altLang="zh-CN" dirty="0" smtClean="0"/>
              <a:t>At </a:t>
            </a:r>
            <a:r>
              <a:rPr lang="en-US" altLang="zh-CN" dirty="0"/>
              <a:t>the content </a:t>
            </a:r>
            <a:r>
              <a:rPr lang="en-US" altLang="zh-CN" dirty="0" smtClean="0"/>
              <a:t>level</a:t>
            </a:r>
            <a:r>
              <a:rPr lang="en-US" altLang="zh-CN" dirty="0"/>
              <a:t>,</a:t>
            </a:r>
            <a:r>
              <a:rPr lang="en-US" altLang="zh-CN" dirty="0" smtClean="0"/>
              <a:t> </a:t>
            </a:r>
            <a:r>
              <a:rPr lang="en-US" altLang="zh-CN" dirty="0"/>
              <a:t>perplexity </a:t>
            </a:r>
            <a:r>
              <a:rPr lang="en-US" altLang="zh-CN" dirty="0" smtClean="0"/>
              <a:t>to evaluate the model (whether the content is relevant and grammatical).</a:t>
            </a:r>
            <a:endParaRPr lang="zh-CN" altLang="en-US" dirty="0"/>
          </a:p>
        </p:txBody>
      </p:sp>
      <p:sp>
        <p:nvSpPr>
          <p:cNvPr id="27" name="矩形 26"/>
          <p:cNvSpPr/>
          <p:nvPr/>
        </p:nvSpPr>
        <p:spPr>
          <a:xfrm>
            <a:off x="4911266" y="3144745"/>
            <a:ext cx="6096000" cy="1200329"/>
          </a:xfrm>
          <a:prstGeom prst="rect">
            <a:avLst/>
          </a:prstGeom>
        </p:spPr>
        <p:txBody>
          <a:bodyPr>
            <a:spAutoFit/>
          </a:bodyPr>
          <a:lstStyle/>
          <a:p>
            <a:r>
              <a:rPr lang="en-US" altLang="zh-CN" dirty="0" smtClean="0"/>
              <a:t>At </a:t>
            </a:r>
            <a:r>
              <a:rPr lang="en-US" altLang="zh-CN" dirty="0"/>
              <a:t>the emotion </a:t>
            </a:r>
            <a:r>
              <a:rPr lang="en-US" altLang="zh-CN" dirty="0" smtClean="0"/>
              <a:t>level, we </a:t>
            </a:r>
            <a:r>
              <a:rPr lang="en-US" altLang="zh-CN" dirty="0"/>
              <a:t>adopted emotion accuracy as the agreement between the expected emotion </a:t>
            </a:r>
            <a:r>
              <a:rPr lang="en-US" altLang="zh-CN" dirty="0" smtClean="0"/>
              <a:t>category </a:t>
            </a:r>
            <a:r>
              <a:rPr lang="en-US" altLang="zh-CN" dirty="0"/>
              <a:t>and the predicted emotion category of a generated response by the emotion classifier</a:t>
            </a:r>
            <a:endParaRPr lang="zh-CN" altLang="en-US" dirty="0"/>
          </a:p>
        </p:txBody>
      </p:sp>
      <p:pic>
        <p:nvPicPr>
          <p:cNvPr id="28" name="图片 2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457" y="4300445"/>
            <a:ext cx="3739306" cy="1710048"/>
          </a:xfrm>
          <a:prstGeom prst="rect">
            <a:avLst/>
          </a:prstGeom>
        </p:spPr>
      </p:pic>
    </p:spTree>
    <p:extLst>
      <p:ext uri="{BB962C8B-B14F-4D97-AF65-F5344CB8AC3E}">
        <p14:creationId xmlns:p14="http://schemas.microsoft.com/office/powerpoint/2010/main" val="17133130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1"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4752930" y="2191502"/>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alpha val="25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274304" y="2026161"/>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274304" y="3697931"/>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1" name="文本框 40">
            <a:extLst>
              <a:ext uri="{FF2B5EF4-FFF2-40B4-BE49-F238E27FC236}">
                <a16:creationId xmlns:a16="http://schemas.microsoft.com/office/drawing/2014/main" id="{17F95E8B-CDFF-47DF-8D55-73BD6764C4CD}"/>
              </a:ext>
            </a:extLst>
          </p:cNvPr>
          <p:cNvSpPr txBox="1"/>
          <p:nvPr/>
        </p:nvSpPr>
        <p:spPr>
          <a:xfrm>
            <a:off x="407824" y="672698"/>
            <a:ext cx="2762295" cy="461665"/>
          </a:xfrm>
          <a:prstGeom prst="rect">
            <a:avLst/>
          </a:prstGeom>
          <a:solidFill>
            <a:srgbClr val="EFEBEC"/>
          </a:solidFill>
        </p:spPr>
        <p:txBody>
          <a:bodyPr wrap="none" rtlCol="0">
            <a:spAutoFit/>
          </a:bodyPr>
          <a:lstStyle/>
          <a:p>
            <a:r>
              <a:rPr lang="en-US" altLang="zh-CN" sz="2400" b="1" dirty="0" smtClean="0"/>
              <a:t>Manual Evaluation</a:t>
            </a:r>
            <a:endParaRPr lang="zh-CN" altLang="en-US" sz="2400" b="1" dirty="0">
              <a:latin typeface="幼圆" panose="02010509060101010101" pitchFamily="49" charset="-122"/>
              <a:ea typeface="幼圆" panose="02010509060101010101" pitchFamily="49" charset="-122"/>
            </a:endParaRPr>
          </a:p>
        </p:txBody>
      </p:sp>
      <p:grpSp>
        <p:nvGrpSpPr>
          <p:cNvPr id="42" name="组合 41">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43"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45"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4" name="文本框 4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smtClean="0">
                  <a:latin typeface="幼圆" panose="02010509060101010101" pitchFamily="49" charset="-122"/>
                  <a:ea typeface="幼圆" panose="02010509060101010101" pitchFamily="49" charset="-122"/>
                </a:rPr>
                <a:t>叁</a:t>
              </a:r>
              <a:endParaRPr lang="zh-CN" altLang="en-US" sz="4800" b="1" dirty="0">
                <a:latin typeface="幼圆" panose="02010509060101010101" pitchFamily="49" charset="-122"/>
                <a:ea typeface="幼圆" panose="02010509060101010101" pitchFamily="49" charset="-122"/>
              </a:endParaRPr>
            </a:p>
          </p:txBody>
        </p:sp>
      </p:grpSp>
      <p:sp>
        <p:nvSpPr>
          <p:cNvPr id="2" name="矩形 1"/>
          <p:cNvSpPr/>
          <p:nvPr/>
        </p:nvSpPr>
        <p:spPr>
          <a:xfrm>
            <a:off x="1531349" y="1859631"/>
            <a:ext cx="5135838" cy="1296637"/>
          </a:xfrm>
          <a:prstGeom prst="rect">
            <a:avLst/>
          </a:prstGeom>
        </p:spPr>
        <p:txBody>
          <a:bodyPr wrap="square">
            <a:spAutoFit/>
          </a:bodyPr>
          <a:lstStyle/>
          <a:p>
            <a:pPr>
              <a:lnSpc>
                <a:spcPct val="150000"/>
              </a:lnSpc>
            </a:pPr>
            <a:r>
              <a:rPr lang="en-US" altLang="zh-CN" dirty="0"/>
              <a:t>Given a post and an emotion category, responses generated from all the models were randomized and presented to three human annotators</a:t>
            </a:r>
            <a:endParaRPr lang="zh-CN" altLang="en-US" dirty="0"/>
          </a:p>
        </p:txBody>
      </p:sp>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273" y="2107203"/>
            <a:ext cx="4791075" cy="1981200"/>
          </a:xfrm>
          <a:prstGeom prst="rect">
            <a:avLst/>
          </a:prstGeom>
        </p:spPr>
      </p:pic>
      <p:sp>
        <p:nvSpPr>
          <p:cNvPr id="3" name="矩形 2"/>
          <p:cNvSpPr/>
          <p:nvPr/>
        </p:nvSpPr>
        <p:spPr>
          <a:xfrm>
            <a:off x="1531349" y="3558507"/>
            <a:ext cx="5135838" cy="1296637"/>
          </a:xfrm>
          <a:prstGeom prst="rect">
            <a:avLst/>
          </a:prstGeom>
        </p:spPr>
        <p:txBody>
          <a:bodyPr wrap="square">
            <a:spAutoFit/>
          </a:bodyPr>
          <a:lstStyle/>
          <a:p>
            <a:pPr>
              <a:lnSpc>
                <a:spcPct val="150000"/>
              </a:lnSpc>
            </a:pPr>
            <a:r>
              <a:rPr lang="en-US" altLang="zh-CN" dirty="0"/>
              <a:t>S</a:t>
            </a:r>
            <a:r>
              <a:rPr lang="en-US" altLang="zh-CN" dirty="0" smtClean="0"/>
              <a:t>core </a:t>
            </a:r>
            <a:r>
              <a:rPr lang="en-US" altLang="zh-CN" dirty="0"/>
              <a:t>a response in terms of Content (rating scale is 0,1,2) and Emotion (rating scale is 0,1), and also to state a preference between any two systems.</a:t>
            </a:r>
            <a:endParaRPr lang="zh-CN" altLang="en-US" dirty="0"/>
          </a:p>
        </p:txBody>
      </p:sp>
    </p:spTree>
    <p:extLst>
      <p:ext uri="{BB962C8B-B14F-4D97-AF65-F5344CB8AC3E}">
        <p14:creationId xmlns:p14="http://schemas.microsoft.com/office/powerpoint/2010/main" val="28671739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a:extLst>
              <a:ext uri="{FF2B5EF4-FFF2-40B4-BE49-F238E27FC236}">
                <a16:creationId xmlns:a16="http://schemas.microsoft.com/office/drawing/2014/main" id="{17F95E8B-CDFF-47DF-8D55-73BD6764C4CD}"/>
              </a:ext>
            </a:extLst>
          </p:cNvPr>
          <p:cNvSpPr txBox="1"/>
          <p:nvPr/>
        </p:nvSpPr>
        <p:spPr>
          <a:xfrm>
            <a:off x="407824" y="672698"/>
            <a:ext cx="2762295" cy="461665"/>
          </a:xfrm>
          <a:prstGeom prst="rect">
            <a:avLst/>
          </a:prstGeom>
          <a:solidFill>
            <a:srgbClr val="EFEBEC"/>
          </a:solidFill>
        </p:spPr>
        <p:txBody>
          <a:bodyPr wrap="none" rtlCol="0">
            <a:spAutoFit/>
          </a:bodyPr>
          <a:lstStyle/>
          <a:p>
            <a:r>
              <a:rPr lang="en-US" altLang="zh-CN" sz="2400" b="1" dirty="0"/>
              <a:t>Manual Evaluation</a:t>
            </a:r>
            <a:endParaRPr lang="zh-CN" altLang="en-US" sz="2400" b="1" dirty="0"/>
          </a:p>
        </p:txBody>
      </p:sp>
      <p:grpSp>
        <p:nvGrpSpPr>
          <p:cNvPr id="62" name="组合 61">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63"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65"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64" name="文本框 6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smtClean="0">
                  <a:latin typeface="幼圆" panose="02010509060101010101" pitchFamily="49" charset="-122"/>
                  <a:ea typeface="幼圆" panose="02010509060101010101" pitchFamily="49" charset="-122"/>
                </a:rPr>
                <a:t>肆</a:t>
              </a:r>
              <a:endParaRPr lang="zh-CN" altLang="en-US" sz="4800" b="1" dirty="0">
                <a:latin typeface="幼圆" panose="02010509060101010101" pitchFamily="49" charset="-122"/>
                <a:ea typeface="幼圆" panose="02010509060101010101" pitchFamily="49" charset="-122"/>
              </a:endParaRPr>
            </a:p>
          </p:txBody>
        </p:sp>
      </p:grpSp>
      <p:pic>
        <p:nvPicPr>
          <p:cNvPr id="68" name="图片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365" y="1794357"/>
            <a:ext cx="9248775" cy="1609725"/>
          </a:xfrm>
          <a:prstGeom prst="rect">
            <a:avLst/>
          </a:prstGeom>
        </p:spPr>
      </p:pic>
      <p:pic>
        <p:nvPicPr>
          <p:cNvPr id="69" name="图片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9539" y="4291520"/>
            <a:ext cx="4162425" cy="1514475"/>
          </a:xfrm>
          <a:prstGeom prst="rect">
            <a:avLst/>
          </a:prstGeom>
        </p:spPr>
      </p:pic>
    </p:spTree>
    <p:extLst>
      <p:ext uri="{BB962C8B-B14F-4D97-AF65-F5344CB8AC3E}">
        <p14:creationId xmlns:p14="http://schemas.microsoft.com/office/powerpoint/2010/main" val="11227238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smtClean="0">
                <a:solidFill>
                  <a:schemeClr val="tx1">
                    <a:lumMod val="95000"/>
                    <a:lumOff val="5000"/>
                  </a:schemeClr>
                </a:solidFill>
                <a:latin typeface="幼圆" panose="02010509060101010101" pitchFamily="49" charset="-122"/>
                <a:ea typeface="幼圆" panose="02010509060101010101" pitchFamily="49" charset="-122"/>
              </a:rPr>
              <a:t>分析及</a:t>
            </a: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82798" y="3312423"/>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943913"/>
          </a:xfrm>
          <a:prstGeom prst="rect">
            <a:avLst/>
          </a:prstGeom>
          <a:noFill/>
          <a:ln w="9525">
            <a:noFill/>
            <a:miter lim="800000"/>
            <a:headEnd/>
            <a:tailEnd/>
          </a:ln>
        </p:spPr>
        <p:txBody>
          <a:bodyPr wrap="square">
            <a:spAutoFit/>
          </a:bodyPr>
          <a:lstStyle/>
          <a:p>
            <a:pPr>
              <a:lnSpc>
                <a:spcPct val="120000"/>
              </a:lnSpc>
              <a:spcBef>
                <a:spcPct val="0"/>
              </a:spcBef>
            </a:pPr>
            <a:r>
              <a:rPr lang="en-US" altLang="zh-CN" sz="2400" dirty="0"/>
              <a:t>Analysis of Emotion Interaction and Case Study</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396593315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strips(downLeft)">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a:extLst>
              <a:ext uri="{FF2B5EF4-FFF2-40B4-BE49-F238E27FC236}">
                <a16:creationId xmlns:a16="http://schemas.microsoft.com/office/drawing/2014/main" id="{17F95E8B-CDFF-47DF-8D55-73BD6764C4CD}"/>
              </a:ext>
            </a:extLst>
          </p:cNvPr>
          <p:cNvSpPr txBox="1"/>
          <p:nvPr/>
        </p:nvSpPr>
        <p:spPr>
          <a:xfrm>
            <a:off x="407824" y="672698"/>
            <a:ext cx="1314784" cy="461665"/>
          </a:xfrm>
          <a:prstGeom prst="rect">
            <a:avLst/>
          </a:prstGeom>
          <a:solidFill>
            <a:srgbClr val="EFEBEC"/>
          </a:solidFill>
        </p:spPr>
        <p:txBody>
          <a:bodyPr wrap="none" rtlCol="0">
            <a:spAutoFit/>
          </a:bodyPr>
          <a:lstStyle/>
          <a:p>
            <a:r>
              <a:rPr lang="en-US" altLang="zh-CN" sz="2400" b="1" dirty="0" smtClean="0"/>
              <a:t>Analysis</a:t>
            </a:r>
            <a:endParaRPr lang="zh-CN" altLang="en-US" sz="2400" b="1" dirty="0"/>
          </a:p>
        </p:txBody>
      </p:sp>
      <p:grpSp>
        <p:nvGrpSpPr>
          <p:cNvPr id="62" name="组合 61">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63"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65"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64" name="文本框 6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smtClean="0">
                  <a:latin typeface="幼圆" panose="02010509060101010101" pitchFamily="49" charset="-122"/>
                  <a:ea typeface="幼圆" panose="02010509060101010101" pitchFamily="49" charset="-122"/>
                </a:rPr>
                <a:t>肆</a:t>
              </a:r>
              <a:endParaRPr lang="zh-CN" altLang="en-US" sz="4800" b="1" dirty="0">
                <a:latin typeface="幼圆" panose="02010509060101010101" pitchFamily="49" charset="-122"/>
                <a:ea typeface="幼圆" panose="02010509060101010101" pitchFamily="49"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3" y="1623401"/>
            <a:ext cx="4053581" cy="3036885"/>
          </a:xfrm>
          <a:prstGeom prst="rect">
            <a:avLst/>
          </a:prstGeom>
        </p:spPr>
      </p:pic>
      <p:sp>
        <p:nvSpPr>
          <p:cNvPr id="3" name="矩形 2"/>
          <p:cNvSpPr/>
          <p:nvPr/>
        </p:nvSpPr>
        <p:spPr>
          <a:xfrm>
            <a:off x="4763384" y="2133069"/>
            <a:ext cx="6199255" cy="3000821"/>
          </a:xfrm>
          <a:prstGeom prst="rect">
            <a:avLst/>
          </a:prstGeom>
          <a:ln w="38100" cmpd="sng">
            <a:solidFill>
              <a:schemeClr val="accent1"/>
            </a:solidFill>
            <a:prstDash val="dashDot"/>
          </a:ln>
        </p:spPr>
        <p:txBody>
          <a:bodyPr wrap="square">
            <a:spAutoFit/>
          </a:bodyPr>
          <a:lstStyle/>
          <a:p>
            <a:pPr marL="285750" indent="-285750">
              <a:lnSpc>
                <a:spcPct val="150000"/>
              </a:lnSpc>
              <a:buFont typeface="Wingdings" panose="05000000000000000000" pitchFamily="2" charset="2"/>
              <a:buChar char="u"/>
            </a:pPr>
            <a:r>
              <a:rPr lang="en-US" altLang="zh-CN" dirty="0" smtClean="0"/>
              <a:t>Frequent </a:t>
            </a:r>
            <a:r>
              <a:rPr lang="en-US" altLang="zh-CN" dirty="0"/>
              <a:t>EIPs show that there are some major responding emotions given a post emotion </a:t>
            </a:r>
            <a:r>
              <a:rPr lang="en-US" altLang="zh-CN" dirty="0" smtClean="0"/>
              <a:t>category</a:t>
            </a:r>
          </a:p>
          <a:p>
            <a:pPr marL="285750" indent="-285750">
              <a:lnSpc>
                <a:spcPct val="150000"/>
              </a:lnSpc>
              <a:buFont typeface="Wingdings" panose="05000000000000000000" pitchFamily="2" charset="2"/>
              <a:buChar char="u"/>
            </a:pPr>
            <a:r>
              <a:rPr lang="en-US" altLang="zh-CN" dirty="0" smtClean="0"/>
              <a:t>The </a:t>
            </a:r>
            <a:r>
              <a:rPr lang="en-US" altLang="zh-CN" dirty="0"/>
              <a:t>diagonal patterns indicate emotional empathy, a common type of emotion interaction. </a:t>
            </a:r>
            <a:endParaRPr lang="en-US" altLang="zh-CN" dirty="0" smtClean="0"/>
          </a:p>
          <a:p>
            <a:pPr marL="285750" indent="-285750">
              <a:lnSpc>
                <a:spcPct val="150000"/>
              </a:lnSpc>
              <a:buFont typeface="Wingdings" panose="05000000000000000000" pitchFamily="2" charset="2"/>
              <a:buChar char="u"/>
            </a:pPr>
            <a:r>
              <a:rPr lang="en-US" altLang="zh-CN" dirty="0" smtClean="0"/>
              <a:t>There </a:t>
            </a:r>
            <a:r>
              <a:rPr lang="en-US" altLang="zh-CN" dirty="0"/>
              <a:t>are also other EIPs for a post, indicating that emotion interactions in conversation are quite diverse, as mentioned earlier. </a:t>
            </a:r>
            <a:endParaRPr lang="zh-CN" altLang="en-US" dirty="0"/>
          </a:p>
        </p:txBody>
      </p:sp>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010" y="1547769"/>
            <a:ext cx="1143160" cy="228632"/>
          </a:xfrm>
          <a:prstGeom prst="rect">
            <a:avLst/>
          </a:prstGeom>
        </p:spPr>
      </p:pic>
      <p:sp>
        <p:nvSpPr>
          <p:cNvPr id="6" name="矩形 5"/>
          <p:cNvSpPr/>
          <p:nvPr/>
        </p:nvSpPr>
        <p:spPr>
          <a:xfrm>
            <a:off x="4763385" y="1477419"/>
            <a:ext cx="5038559" cy="369332"/>
          </a:xfrm>
          <a:prstGeom prst="rect">
            <a:avLst/>
          </a:prstGeom>
        </p:spPr>
        <p:txBody>
          <a:bodyPr wrap="none">
            <a:spAutoFit/>
          </a:bodyPr>
          <a:lstStyle/>
          <a:p>
            <a:r>
              <a:rPr lang="en-US" altLang="zh-CN" dirty="0"/>
              <a:t>An emotion interaction pattern (EIP) is defined as</a:t>
            </a:r>
            <a:endParaRPr lang="zh-CN" altLang="en-US" dirty="0"/>
          </a:p>
        </p:txBody>
      </p:sp>
      <p:sp>
        <p:nvSpPr>
          <p:cNvPr id="7" name="矩形 6"/>
          <p:cNvSpPr/>
          <p:nvPr/>
        </p:nvSpPr>
        <p:spPr>
          <a:xfrm>
            <a:off x="749347" y="4660286"/>
            <a:ext cx="2522663" cy="923330"/>
          </a:xfrm>
          <a:prstGeom prst="rect">
            <a:avLst/>
          </a:prstGeom>
          <a:ln w="38100">
            <a:solidFill>
              <a:srgbClr val="AAA4D1"/>
            </a:solidFill>
            <a:prstDash val="dashDot"/>
          </a:ln>
        </p:spPr>
        <p:txBody>
          <a:bodyPr wrap="square">
            <a:spAutoFit/>
          </a:bodyPr>
          <a:lstStyle/>
          <a:p>
            <a:pPr>
              <a:lnSpc>
                <a:spcPct val="150000"/>
              </a:lnSpc>
            </a:pPr>
            <a:r>
              <a:rPr lang="en-US" altLang="zh-CN" sz="1200" dirty="0"/>
              <a:t>An EIP marked with a darker color occurs more frequently than a lighter color</a:t>
            </a:r>
          </a:p>
        </p:txBody>
      </p:sp>
    </p:spTree>
    <p:extLst>
      <p:ext uri="{BB962C8B-B14F-4D97-AF65-F5344CB8AC3E}">
        <p14:creationId xmlns:p14="http://schemas.microsoft.com/office/powerpoint/2010/main" val="148522246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a:extLst/>
          </p:spPr>
          <p:txBody>
            <a:bodyPr vert="horz" wrap="square" lIns="121883" tIns="60941" rIns="121883" bIns="60941" numCol="1" anchor="t" anchorCtr="0" compatLnSpc="1"/>
            <a:lstStyle/>
            <a:p>
              <a:endParaRPr lang="zh-CN" altLang="en-US" sz="2399"/>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a:extLst/>
          </p:spPr>
          <p:txBody>
            <a:bodyPr vert="horz" wrap="square" lIns="121883" tIns="60941" rIns="121883" bIns="60941" numCol="1" anchor="t" anchorCtr="0" compatLnSpc="1"/>
            <a:lstStyle/>
            <a:p>
              <a:endParaRPr lang="zh-CN" altLang="en-US" sz="2399"/>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399"/>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399"/>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399"/>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399"/>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399"/>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a:p>
          </p:txBody>
        </p:sp>
      </p:grpSp>
      <p:cxnSp>
        <p:nvCxnSpPr>
          <p:cNvPr id="79" name="直接连接符 78"/>
          <p:cNvCxnSpPr/>
          <p:nvPr/>
        </p:nvCxnSpPr>
        <p:spPr>
          <a:xfrm>
            <a:off x="5354223" y="2362516"/>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509552" y="2592090"/>
            <a:ext cx="6096000" cy="646331"/>
          </a:xfrm>
          <a:prstGeom prst="rect">
            <a:avLst/>
          </a:prstGeom>
        </p:spPr>
        <p:txBody>
          <a:bodyPr>
            <a:spAutoFit/>
          </a:bodyPr>
          <a:lstStyle/>
          <a:p>
            <a:pPr marL="285750" indent="-285750">
              <a:buFont typeface="Arial" panose="020B0604020202020204" pitchFamily="34" charset="0"/>
              <a:buChar char="•"/>
            </a:pPr>
            <a:r>
              <a:rPr lang="en-US" altLang="zh-CN" dirty="0" smtClean="0"/>
              <a:t>Decide </a:t>
            </a:r>
            <a:r>
              <a:rPr lang="en-US" altLang="zh-CN" dirty="0"/>
              <a:t>the most appropriate emotion category for the response</a:t>
            </a:r>
            <a:endParaRPr lang="zh-CN" altLang="en-US" dirty="0"/>
          </a:p>
        </p:txBody>
      </p:sp>
      <p:sp>
        <p:nvSpPr>
          <p:cNvPr id="3" name="矩形 2"/>
          <p:cNvSpPr/>
          <p:nvPr/>
        </p:nvSpPr>
        <p:spPr>
          <a:xfrm>
            <a:off x="5510106" y="4058608"/>
            <a:ext cx="6096000" cy="646331"/>
          </a:xfrm>
          <a:prstGeom prst="rect">
            <a:avLst/>
          </a:prstGeom>
        </p:spPr>
        <p:txBody>
          <a:bodyPr>
            <a:spAutoFit/>
          </a:bodyPr>
          <a:lstStyle/>
          <a:p>
            <a:pPr marL="285750" indent="-285750">
              <a:buFont typeface="Arial" panose="020B0604020202020204" pitchFamily="34" charset="0"/>
              <a:buChar char="•"/>
            </a:pPr>
            <a:r>
              <a:rPr lang="en-US" altLang="zh-CN" dirty="0" smtClean="0"/>
              <a:t>Explore the </a:t>
            </a:r>
            <a:r>
              <a:rPr lang="en-US" altLang="zh-CN" dirty="0"/>
              <a:t>empathetic computer agent and the emotion interaction model</a:t>
            </a:r>
            <a:endParaRPr lang="zh-CN" altLang="en-US" dirty="0"/>
          </a:p>
        </p:txBody>
      </p:sp>
      <p:sp>
        <p:nvSpPr>
          <p:cNvPr id="67" name="文本框 66">
            <a:extLst>
              <a:ext uri="{FF2B5EF4-FFF2-40B4-BE49-F238E27FC236}">
                <a16:creationId xmlns:a16="http://schemas.microsoft.com/office/drawing/2014/main" id="{17F95E8B-CDFF-47DF-8D55-73BD6764C4CD}"/>
              </a:ext>
            </a:extLst>
          </p:cNvPr>
          <p:cNvSpPr txBox="1"/>
          <p:nvPr/>
        </p:nvSpPr>
        <p:spPr>
          <a:xfrm>
            <a:off x="407824" y="672698"/>
            <a:ext cx="1927131" cy="461665"/>
          </a:xfrm>
          <a:prstGeom prst="rect">
            <a:avLst/>
          </a:prstGeom>
          <a:solidFill>
            <a:srgbClr val="EFEBEC"/>
          </a:solidFill>
        </p:spPr>
        <p:txBody>
          <a:bodyPr wrap="none" rtlCol="0">
            <a:spAutoFit/>
          </a:bodyPr>
          <a:lstStyle/>
          <a:p>
            <a:r>
              <a:rPr lang="en-US" altLang="zh-CN" sz="2400" b="1" dirty="0"/>
              <a:t>Future Work</a:t>
            </a:r>
            <a:endParaRPr lang="zh-CN" altLang="en-US" sz="2400" b="1" dirty="0"/>
          </a:p>
        </p:txBody>
      </p:sp>
      <p:grpSp>
        <p:nvGrpSpPr>
          <p:cNvPr id="69" name="组合 68">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7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78"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73" name="文本框 72">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Tree>
    <p:extLst>
      <p:ext uri="{BB962C8B-B14F-4D97-AF65-F5344CB8AC3E}">
        <p14:creationId xmlns:p14="http://schemas.microsoft.com/office/powerpoint/2010/main" val="287496539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arn(outHorizontal)">
                                      <p:cBhvr>
                                        <p:cTn id="7" dur="500"/>
                                        <p:tgtEl>
                                          <p:spTgt spid="7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CEF7CBF-F1BA-4918-9D98-A7D78FE3C183}"/>
              </a:ext>
            </a:extLst>
          </p:cNvPr>
          <p:cNvSpPr txBox="1"/>
          <p:nvPr/>
        </p:nvSpPr>
        <p:spPr>
          <a:xfrm>
            <a:off x="1170946" y="5119216"/>
            <a:ext cx="3536594" cy="40011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a:t>
            </a:r>
            <a:r>
              <a:rPr lang="zh-CN" altLang="en-US" sz="2000" dirty="0" smtClean="0">
                <a:solidFill>
                  <a:schemeClr val="bg1"/>
                </a:solidFill>
                <a:latin typeface="幼圆" panose="02010509060101010101" pitchFamily="49" charset="-122"/>
                <a:ea typeface="幼圆" panose="02010509060101010101" pitchFamily="49" charset="-122"/>
              </a:rPr>
              <a:t>：罗娟   </a:t>
            </a:r>
            <a:r>
              <a:rPr lang="en-US" altLang="zh-CN" sz="2000" dirty="0" smtClean="0">
                <a:solidFill>
                  <a:schemeClr val="bg1"/>
                </a:solidFill>
                <a:latin typeface="幼圆" panose="02010509060101010101" pitchFamily="49" charset="-122"/>
                <a:ea typeface="幼圆" panose="02010509060101010101" pitchFamily="49" charset="-122"/>
              </a:rPr>
              <a:t>2019</a:t>
            </a:r>
            <a:r>
              <a:rPr lang="zh-CN" altLang="en-US" sz="2000" dirty="0" smtClean="0">
                <a:solidFill>
                  <a:schemeClr val="bg1"/>
                </a:solidFill>
                <a:latin typeface="幼圆" panose="02010509060101010101" pitchFamily="49" charset="-122"/>
                <a:ea typeface="幼圆" panose="02010509060101010101" pitchFamily="49" charset="-122"/>
              </a:rPr>
              <a:t>级硕士  </a:t>
            </a:r>
            <a:endParaRPr lang="zh-CN" altLang="en-US" sz="20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smtClean="0">
                <a:solidFill>
                  <a:schemeClr val="tx1">
                    <a:lumMod val="95000"/>
                    <a:lumOff val="5000"/>
                  </a:schemeClr>
                </a:solidFill>
                <a:latin typeface="幼圆" panose="02010509060101010101" pitchFamily="49" charset="-122"/>
                <a:ea typeface="幼圆" panose="02010509060101010101" pitchFamily="49" charset="-122"/>
              </a:rPr>
              <a:t>背景及现状</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387111"/>
          </a:xfrm>
          <a:prstGeom prst="rect">
            <a:avLst/>
          </a:prstGeom>
          <a:noFill/>
          <a:ln w="9525">
            <a:noFill/>
            <a:miter lim="800000"/>
            <a:headEnd/>
            <a:tailEnd/>
          </a:ln>
        </p:spPr>
        <p:txBody>
          <a:bodyPr wrap="square">
            <a:spAutoFit/>
          </a:bodyPr>
          <a:lstStyle/>
          <a:p>
            <a:pPr>
              <a:lnSpc>
                <a:spcPct val="120000"/>
              </a:lnSpc>
              <a:spcBef>
                <a:spcPct val="0"/>
              </a:spcBef>
            </a:pPr>
            <a:r>
              <a:rPr lang="en-US" altLang="zh-CN" sz="2400" dirty="0"/>
              <a:t>Perception and expression of emotion are key factors to the success of dialogue systems or conversational agents.</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strips(downLeft)">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0">
            <a:extLst>
              <a:ext uri="{FF2B5EF4-FFF2-40B4-BE49-F238E27FC236}">
                <a16:creationId xmlns:a16="http://schemas.microsoft.com/office/drawing/2014/main" id="{BF2C12E1-C21A-4C1A-AFB8-8D198869E768}"/>
              </a:ext>
            </a:extLst>
          </p:cNvPr>
          <p:cNvGrpSpPr/>
          <p:nvPr/>
        </p:nvGrpSpPr>
        <p:grpSpPr>
          <a:xfrm>
            <a:off x="1085447" y="1972354"/>
            <a:ext cx="5816095" cy="1609918"/>
            <a:chOff x="16411869" y="7907125"/>
            <a:chExt cx="6156754" cy="1654789"/>
          </a:xfrm>
        </p:grpSpPr>
        <p:sp>
          <p:nvSpPr>
            <p:cNvPr id="33" name="Shape 431">
              <a:extLst>
                <a:ext uri="{FF2B5EF4-FFF2-40B4-BE49-F238E27FC236}">
                  <a16:creationId xmlns:a16="http://schemas.microsoft.com/office/drawing/2014/main" id="{F88A6D57-37FA-4D0F-AB65-71692BB84BBC}"/>
                </a:ext>
              </a:extLst>
            </p:cNvPr>
            <p:cNvSpPr/>
            <p:nvPr/>
          </p:nvSpPr>
          <p:spPr>
            <a:xfrm>
              <a:off x="17030310" y="7907125"/>
              <a:ext cx="5538313" cy="37962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r>
                <a:rPr lang="en-US" altLang="zh-CN" sz="2000" b="0" dirty="0" smtClean="0">
                  <a:solidFill>
                    <a:schemeClr val="tx1">
                      <a:lumMod val="65000"/>
                      <a:lumOff val="35000"/>
                    </a:schemeClr>
                  </a:solidFill>
                  <a:latin typeface="微软雅黑" panose="020B0503020204020204" pitchFamily="34" charset="-122"/>
                  <a:ea typeface="微软雅黑" panose="020B0503020204020204" pitchFamily="34" charset="-122"/>
                </a:rPr>
                <a:t>Psychological </a:t>
              </a:r>
              <a:r>
                <a:rPr lang="en-US" altLang="zh-CN" sz="2000" b="0" dirty="0">
                  <a:solidFill>
                    <a:schemeClr val="tx1">
                      <a:lumMod val="65000"/>
                      <a:lumOff val="35000"/>
                    </a:schemeClr>
                  </a:solidFill>
                  <a:latin typeface="微软雅黑" panose="020B0503020204020204" pitchFamily="34" charset="-122"/>
                  <a:ea typeface="微软雅黑" panose="020B0503020204020204" pitchFamily="34" charset="-122"/>
                </a:rPr>
                <a:t>findings</a:t>
              </a:r>
              <a:endPar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Shape 432">
              <a:extLst>
                <a:ext uri="{FF2B5EF4-FFF2-40B4-BE49-F238E27FC236}">
                  <a16:creationId xmlns:a16="http://schemas.microsoft.com/office/drawing/2014/main" id="{06B92D8D-1A9F-4566-9D87-0352EFE0D5F8}"/>
                </a:ext>
              </a:extLst>
            </p:cNvPr>
            <p:cNvSpPr/>
            <p:nvPr/>
          </p:nvSpPr>
          <p:spPr>
            <a:xfrm>
              <a:off x="17044948" y="8549579"/>
              <a:ext cx="5509031" cy="101233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r>
                <a:rPr lang="en-US" altLang="zh-CN" sz="1600" dirty="0" smtClean="0"/>
                <a:t>Either </a:t>
              </a:r>
              <a:r>
                <a:rPr lang="en-US" altLang="zh-CN" sz="1600" dirty="0"/>
                <a:t>rule-based or limited to small-scale </a:t>
              </a:r>
              <a:r>
                <a:rPr lang="en-US" altLang="zh-CN" sz="1600" dirty="0" smtClean="0"/>
                <a:t>data, </a:t>
              </a:r>
              <a:r>
                <a:rPr lang="en-US" altLang="zh-CN" sz="1600" dirty="0"/>
                <a:t>making them difficult to apply to large-scale conversation generation.</a:t>
              </a:r>
              <a:endParaRPr lang="zh-CN" altLang="en-US" sz="1600" dirty="0"/>
            </a:p>
            <a:p>
              <a:endParaRPr lang="zh-CN" altLang="en-US" sz="1600" dirty="0"/>
            </a:p>
          </p:txBody>
        </p:sp>
        <p:sp>
          <p:nvSpPr>
            <p:cNvPr id="35" name="Shape 433">
              <a:extLst>
                <a:ext uri="{FF2B5EF4-FFF2-40B4-BE49-F238E27FC236}">
                  <a16:creationId xmlns:a16="http://schemas.microsoft.com/office/drawing/2014/main" id="{3E1666C8-E0BB-4371-BCAB-A5D59FD3B131}"/>
                </a:ext>
              </a:extLst>
            </p:cNvPr>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grpSp>
        <p:nvGrpSpPr>
          <p:cNvPr id="36" name="组合 11">
            <a:extLst>
              <a:ext uri="{FF2B5EF4-FFF2-40B4-BE49-F238E27FC236}">
                <a16:creationId xmlns:a16="http://schemas.microsoft.com/office/drawing/2014/main" id="{1B512AD2-91B3-4959-BADC-2CBCB77D5F8D}"/>
              </a:ext>
            </a:extLst>
          </p:cNvPr>
          <p:cNvGrpSpPr/>
          <p:nvPr/>
        </p:nvGrpSpPr>
        <p:grpSpPr>
          <a:xfrm>
            <a:off x="1078128" y="4177280"/>
            <a:ext cx="5507729" cy="987908"/>
            <a:chOff x="16411869" y="10118041"/>
            <a:chExt cx="6156754" cy="1280988"/>
          </a:xfrm>
        </p:grpSpPr>
        <p:sp>
          <p:nvSpPr>
            <p:cNvPr id="37" name="Shape 434">
              <a:extLst>
                <a:ext uri="{FF2B5EF4-FFF2-40B4-BE49-F238E27FC236}">
                  <a16:creationId xmlns:a16="http://schemas.microsoft.com/office/drawing/2014/main" id="{BEA26F24-0D64-4B8D-A81D-5EC275F82330}"/>
                </a:ext>
              </a:extLst>
            </p:cNvPr>
            <p:cNvSpPr/>
            <p:nvPr/>
          </p:nvSpPr>
          <p:spPr>
            <a:xfrm>
              <a:off x="17030310" y="10118041"/>
              <a:ext cx="5538313" cy="43832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18"/>
              <a:r>
                <a:rPr lang="en-US" altLang="zh-CN" sz="2000" b="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Deep Learned </a:t>
              </a:r>
              <a:r>
                <a:rPr lang="en-US" altLang="zh-CN" sz="2000" b="0"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chatbot</a:t>
              </a:r>
              <a:endPar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Shape 435">
              <a:extLst>
                <a:ext uri="{FF2B5EF4-FFF2-40B4-BE49-F238E27FC236}">
                  <a16:creationId xmlns:a16="http://schemas.microsoft.com/office/drawing/2014/main" id="{FDF8A9D1-5312-4166-8F1B-2CA6F6000FE8}"/>
                </a:ext>
              </a:extLst>
            </p:cNvPr>
            <p:cNvSpPr/>
            <p:nvPr/>
          </p:nvSpPr>
          <p:spPr>
            <a:xfrm>
              <a:off x="17044948" y="10760494"/>
              <a:ext cx="5509033" cy="63853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r>
                <a:rPr lang="en-US" altLang="zh-CN" sz="1600" dirty="0"/>
                <a:t>The emotion factor has not been addressed in existing neural models for conversation generation. </a:t>
              </a:r>
              <a:endParaRPr lang="zh-CN" altLang="en-US" sz="1600" dirty="0"/>
            </a:p>
          </p:txBody>
        </p:sp>
        <p:sp>
          <p:nvSpPr>
            <p:cNvPr id="39" name="Shape 436">
              <a:extLst>
                <a:ext uri="{FF2B5EF4-FFF2-40B4-BE49-F238E27FC236}">
                  <a16:creationId xmlns:a16="http://schemas.microsoft.com/office/drawing/2014/main" id="{6378739E-389F-421C-9340-E8129FC5B280}"/>
                </a:ext>
              </a:extLst>
            </p:cNvPr>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grpSp>
      <p:sp>
        <p:nvSpPr>
          <p:cNvPr id="56" name="文本框 55">
            <a:extLst>
              <a:ext uri="{FF2B5EF4-FFF2-40B4-BE49-F238E27FC236}">
                <a16:creationId xmlns:a16="http://schemas.microsoft.com/office/drawing/2014/main" id="{17F95E8B-CDFF-47DF-8D55-73BD6764C4CD}"/>
              </a:ext>
            </a:extLst>
          </p:cNvPr>
          <p:cNvSpPr txBox="1"/>
          <p:nvPr/>
        </p:nvSpPr>
        <p:spPr>
          <a:xfrm>
            <a:off x="407824" y="672698"/>
            <a:ext cx="2127505" cy="461665"/>
          </a:xfrm>
          <a:prstGeom prst="rect">
            <a:avLst/>
          </a:prstGeom>
          <a:solidFill>
            <a:srgbClr val="EFEBEC"/>
          </a:solidFill>
        </p:spPr>
        <p:txBody>
          <a:bodyPr wrap="none" rtlCol="0">
            <a:spAutoFit/>
          </a:bodyPr>
          <a:lstStyle/>
          <a:p>
            <a:r>
              <a:rPr lang="en-US" altLang="zh-CN" sz="2400" b="1" dirty="0" smtClean="0"/>
              <a:t>Related Study</a:t>
            </a:r>
            <a:endParaRPr lang="zh-CN" altLang="en-US" sz="2400" b="1" dirty="0">
              <a:latin typeface="幼圆" panose="02010509060101010101" pitchFamily="49" charset="-122"/>
              <a:ea typeface="幼圆" panose="02010509060101010101" pitchFamily="49" charset="-122"/>
            </a:endParaRPr>
          </a:p>
        </p:txBody>
      </p:sp>
      <p:grpSp>
        <p:nvGrpSpPr>
          <p:cNvPr id="57" name="组合 56">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58"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60"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59" name="文本框 58">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pic>
        <p:nvPicPr>
          <p:cNvPr id="63" name="图片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013" y="2596295"/>
            <a:ext cx="4972050" cy="2076450"/>
          </a:xfrm>
          <a:prstGeom prst="rect">
            <a:avLst/>
          </a:prstGeom>
        </p:spPr>
      </p:pic>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921432" y="1825743"/>
            <a:ext cx="6331425" cy="1104464"/>
            <a:chOff x="3513687" y="1178719"/>
            <a:chExt cx="2119441" cy="531372"/>
          </a:xfrm>
          <a:effectLst>
            <a:outerShdw blurRad="50800" dist="38100" dir="5400000" algn="t" rotWithShape="0">
              <a:prstClr val="black">
                <a:alpha val="40000"/>
              </a:prstClr>
            </a:outerShdw>
          </a:effectLst>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3622570" y="1238740"/>
              <a:ext cx="1901675" cy="471351"/>
            </a:xfrm>
            <a:prstGeom prst="rect">
              <a:avLst/>
            </a:prstGeom>
            <a:noFill/>
          </p:spPr>
          <p:txBody>
            <a:bodyPr wrap="none">
              <a:normAutofit/>
            </a:bodyPr>
            <a:lstStyle/>
            <a:p>
              <a:pPr algn="ctr"/>
              <a:r>
                <a:rPr lang="en-US" altLang="zh-CN" sz="2000" b="1" dirty="0" smtClean="0">
                  <a:solidFill>
                    <a:schemeClr val="bg1"/>
                  </a:solidFill>
                </a:rPr>
                <a:t>High </a:t>
              </a:r>
              <a:r>
                <a:rPr lang="en-US" altLang="zh-CN" sz="2000" b="1" dirty="0">
                  <a:solidFill>
                    <a:schemeClr val="bg1"/>
                  </a:solidFill>
                </a:rPr>
                <a:t>quality emotion-labeled data are </a:t>
              </a:r>
              <a:endParaRPr lang="en-US" altLang="zh-CN" sz="2000" b="1" dirty="0" smtClean="0">
                <a:solidFill>
                  <a:schemeClr val="bg1"/>
                </a:solidFill>
              </a:endParaRPr>
            </a:p>
            <a:p>
              <a:pPr algn="ctr"/>
              <a:r>
                <a:rPr lang="en-US" altLang="zh-CN" sz="2000" b="1" dirty="0" smtClean="0">
                  <a:solidFill>
                    <a:schemeClr val="bg1"/>
                  </a:solidFill>
                </a:rPr>
                <a:t>difficult to obtain </a:t>
              </a:r>
              <a:r>
                <a:rPr lang="en-US" altLang="zh-CN" sz="2000" b="1" dirty="0">
                  <a:solidFill>
                    <a:schemeClr val="bg1"/>
                  </a:solidFill>
                </a:rPr>
                <a:t>in a largescale corpus</a:t>
              </a:r>
              <a:endParaRPr lang="zh-CN" altLang="en-US" sz="2000" b="1" dirty="0">
                <a:solidFill>
                  <a:schemeClr val="bg1"/>
                </a:solidFill>
              </a:endParaRPr>
            </a:p>
          </p:txBody>
        </p:sp>
      </p:grpSp>
      <p:grpSp>
        <p:nvGrpSpPr>
          <p:cNvPr id="49" name="组合 48"/>
          <p:cNvGrpSpPr/>
          <p:nvPr/>
        </p:nvGrpSpPr>
        <p:grpSpPr>
          <a:xfrm>
            <a:off x="2915362" y="3377973"/>
            <a:ext cx="6334352" cy="1143226"/>
            <a:chOff x="3513687" y="1953854"/>
            <a:chExt cx="2119441" cy="301717"/>
          </a:xfrm>
          <a:effectLst>
            <a:outerShdw blurRad="50800" dist="38100" dir="2700000" algn="tl" rotWithShape="0">
              <a:prstClr val="black">
                <a:alpha val="40000"/>
              </a:prstClr>
            </a:outerShdw>
          </a:effectLst>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3894517" y="2001655"/>
              <a:ext cx="1357780" cy="253916"/>
            </a:xfrm>
            <a:prstGeom prst="rect">
              <a:avLst/>
            </a:prstGeom>
            <a:noFill/>
          </p:spPr>
          <p:txBody>
            <a:bodyPr wrap="none">
              <a:normAutofit/>
            </a:bodyPr>
            <a:lstStyle/>
            <a:p>
              <a:pPr algn="ctr"/>
              <a:r>
                <a:rPr lang="en-US" altLang="zh-CN" sz="2000" b="1" dirty="0" smtClean="0">
                  <a:solidFill>
                    <a:schemeClr val="bg1"/>
                  </a:solidFill>
                </a:rPr>
                <a:t>To </a:t>
              </a:r>
              <a:r>
                <a:rPr lang="en-US" altLang="zh-CN" sz="2000" b="1" dirty="0">
                  <a:solidFill>
                    <a:schemeClr val="bg1"/>
                  </a:solidFill>
                </a:rPr>
                <a:t>consider emotions in a </a:t>
              </a:r>
              <a:r>
                <a:rPr lang="en-US" altLang="zh-CN" sz="2000" b="1" dirty="0" smtClean="0">
                  <a:solidFill>
                    <a:schemeClr val="bg1"/>
                  </a:solidFill>
                </a:rPr>
                <a:t>natural </a:t>
              </a:r>
            </a:p>
            <a:p>
              <a:pPr algn="ctr"/>
              <a:r>
                <a:rPr lang="en-US" altLang="zh-CN" sz="2000" b="1" dirty="0" smtClean="0">
                  <a:solidFill>
                    <a:schemeClr val="bg1"/>
                  </a:solidFill>
                </a:rPr>
                <a:t>and </a:t>
              </a:r>
              <a:r>
                <a:rPr lang="en-US" altLang="zh-CN" sz="2000" b="1" dirty="0">
                  <a:solidFill>
                    <a:schemeClr val="bg1"/>
                  </a:solidFill>
                </a:rPr>
                <a:t>coherent </a:t>
              </a:r>
              <a:r>
                <a:rPr lang="en-US" altLang="zh-CN" sz="2000" b="1" dirty="0" smtClean="0">
                  <a:solidFill>
                    <a:schemeClr val="bg1"/>
                  </a:solidFill>
                </a:rPr>
                <a:t>way is difficult</a:t>
              </a:r>
              <a:endParaRPr lang="zh-CN" altLang="en-US" sz="2000" b="1" dirty="0">
                <a:solidFill>
                  <a:schemeClr val="bg1"/>
                </a:solidFill>
              </a:endParaRPr>
            </a:p>
          </p:txBody>
        </p:sp>
      </p:grpSp>
      <p:grpSp>
        <p:nvGrpSpPr>
          <p:cNvPr id="48" name="组合 47"/>
          <p:cNvGrpSpPr/>
          <p:nvPr/>
        </p:nvGrpSpPr>
        <p:grpSpPr>
          <a:xfrm>
            <a:off x="2915362" y="4968963"/>
            <a:ext cx="6334353" cy="1056875"/>
            <a:chOff x="3512635" y="2473645"/>
            <a:chExt cx="2119441" cy="301717"/>
          </a:xfrm>
        </p:grpSpPr>
        <p:sp>
          <p:nvSpPr>
            <p:cNvPr id="38" name="Rectangle 9"/>
            <p:cNvSpPr/>
            <p:nvPr/>
          </p:nvSpPr>
          <p:spPr>
            <a:xfrm>
              <a:off x="3512635" y="2473645"/>
              <a:ext cx="2119441" cy="30171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0" y="2521446"/>
              <a:ext cx="1061829" cy="253916"/>
            </a:xfrm>
            <a:prstGeom prst="rect">
              <a:avLst/>
            </a:prstGeom>
            <a:noFill/>
          </p:spPr>
          <p:txBody>
            <a:bodyPr wrap="none">
              <a:normAutofit/>
            </a:bodyPr>
            <a:lstStyle/>
            <a:p>
              <a:pPr algn="ctr"/>
              <a:r>
                <a:rPr lang="en-US" altLang="zh-CN" sz="2000" b="1" dirty="0" smtClean="0">
                  <a:solidFill>
                    <a:schemeClr val="bg1"/>
                  </a:solidFill>
                </a:rPr>
                <a:t>Simply </a:t>
              </a:r>
              <a:r>
                <a:rPr lang="en-US" altLang="zh-CN" sz="2000" b="1" dirty="0">
                  <a:solidFill>
                    <a:schemeClr val="bg1"/>
                  </a:solidFill>
                </a:rPr>
                <a:t>embedding emotion </a:t>
              </a:r>
              <a:r>
                <a:rPr lang="en-US" altLang="zh-CN" sz="2000" b="1" dirty="0" smtClean="0">
                  <a:solidFill>
                    <a:schemeClr val="bg1"/>
                  </a:solidFill>
                </a:rPr>
                <a:t>information cannot </a:t>
              </a:r>
            </a:p>
            <a:p>
              <a:pPr algn="ctr"/>
              <a:r>
                <a:rPr lang="en-US" altLang="zh-CN" sz="2000" b="1" dirty="0" smtClean="0">
                  <a:solidFill>
                    <a:schemeClr val="bg1"/>
                  </a:solidFill>
                </a:rPr>
                <a:t>produce </a:t>
              </a:r>
              <a:r>
                <a:rPr lang="en-US" altLang="zh-CN" sz="2000" b="1" dirty="0">
                  <a:solidFill>
                    <a:schemeClr val="bg1"/>
                  </a:solidFill>
                </a:rPr>
                <a:t>desirable emotional responses</a:t>
              </a:r>
              <a:endParaRPr lang="zh-CN" altLang="en-US" sz="2000" b="1" dirty="0">
                <a:solidFill>
                  <a:schemeClr val="bg1"/>
                </a:solidFill>
              </a:endParaRPr>
            </a:p>
          </p:txBody>
        </p:sp>
      </p:grpSp>
      <p:sp>
        <p:nvSpPr>
          <p:cNvPr id="52" name="文本框 51">
            <a:extLst>
              <a:ext uri="{FF2B5EF4-FFF2-40B4-BE49-F238E27FC236}">
                <a16:creationId xmlns:a16="http://schemas.microsoft.com/office/drawing/2014/main" id="{17F95E8B-CDFF-47DF-8D55-73BD6764C4CD}"/>
              </a:ext>
            </a:extLst>
          </p:cNvPr>
          <p:cNvSpPr txBox="1"/>
          <p:nvPr/>
        </p:nvSpPr>
        <p:spPr>
          <a:xfrm>
            <a:off x="407824" y="672698"/>
            <a:ext cx="1568058" cy="461665"/>
          </a:xfrm>
          <a:prstGeom prst="rect">
            <a:avLst/>
          </a:prstGeom>
          <a:solidFill>
            <a:srgbClr val="EFEBEC"/>
          </a:solidFill>
        </p:spPr>
        <p:txBody>
          <a:bodyPr wrap="none" rtlCol="0">
            <a:spAutoFit/>
          </a:bodyPr>
          <a:lstStyle/>
          <a:p>
            <a:r>
              <a:rPr lang="en-US" altLang="zh-CN" sz="2400" b="1" dirty="0" smtClean="0"/>
              <a:t>Challenge</a:t>
            </a:r>
            <a:endParaRPr lang="zh-CN" altLang="en-US" sz="2400" b="1" dirty="0">
              <a:latin typeface="幼圆" panose="02010509060101010101" pitchFamily="49" charset="-122"/>
              <a:ea typeface="幼圆" panose="02010509060101010101" pitchFamily="49" charset="-122"/>
            </a:endParaRPr>
          </a:p>
        </p:txBody>
      </p:sp>
      <p:grpSp>
        <p:nvGrpSpPr>
          <p:cNvPr id="53" name="组合 52">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54"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56"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55" name="文本框 54">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Tree>
    <p:extLst>
      <p:ext uri="{BB962C8B-B14F-4D97-AF65-F5344CB8AC3E}">
        <p14:creationId xmlns:p14="http://schemas.microsoft.com/office/powerpoint/2010/main" val="168002686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p:cTn id="19" dur="500" fill="hold"/>
                                        <p:tgtEl>
                                          <p:spTgt spid="48"/>
                                        </p:tgtEl>
                                        <p:attrNameLst>
                                          <p:attrName>ppt_w</p:attrName>
                                        </p:attrNameLst>
                                      </p:cBhvr>
                                      <p:tavLst>
                                        <p:tav tm="0">
                                          <p:val>
                                            <p:fltVal val="0"/>
                                          </p:val>
                                        </p:tav>
                                        <p:tav tm="100000">
                                          <p:val>
                                            <p:strVal val="#ppt_w"/>
                                          </p:val>
                                        </p:tav>
                                      </p:tavLst>
                                    </p:anim>
                                    <p:anim calcmode="lin" valueType="num">
                                      <p:cBhvr>
                                        <p:cTn id="20" dur="500" fill="hold"/>
                                        <p:tgtEl>
                                          <p:spTgt spid="48"/>
                                        </p:tgtEl>
                                        <p:attrNameLst>
                                          <p:attrName>ppt_h</p:attrName>
                                        </p:attrNameLst>
                                      </p:cBhvr>
                                      <p:tavLst>
                                        <p:tav tm="0">
                                          <p:val>
                                            <p:fltVal val="0"/>
                                          </p:val>
                                        </p:tav>
                                        <p:tav tm="100000">
                                          <p:val>
                                            <p:strVal val="#ppt_h"/>
                                          </p:val>
                                        </p:tav>
                                      </p:tavLst>
                                    </p:anim>
                                    <p:animEffect transition="in" filter="fade">
                                      <p:cBhvr>
                                        <p:cTn id="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smtClean="0">
                <a:solidFill>
                  <a:schemeClr val="tx1">
                    <a:lumMod val="95000"/>
                    <a:lumOff val="5000"/>
                  </a:schemeClr>
                </a:solidFill>
                <a:latin typeface="幼圆" panose="02010509060101010101" pitchFamily="49" charset="-122"/>
                <a:ea typeface="幼圆" panose="02010509060101010101" pitchFamily="49" charset="-122"/>
              </a:rPr>
              <a:t>模型介绍</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044131" y="4446673"/>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936595" y="2659573"/>
            <a:ext cx="6206066" cy="2308324"/>
          </a:xfrm>
          <a:prstGeom prst="rect">
            <a:avLst/>
          </a:prstGeom>
          <a:noFill/>
          <a:ln w="9525">
            <a:noFill/>
            <a:miter lim="800000"/>
            <a:headEnd/>
            <a:tailEnd/>
          </a:ln>
        </p:spPr>
        <p:txBody>
          <a:bodyPr wrap="square">
            <a:spAutoFit/>
          </a:bodyPr>
          <a:lstStyle/>
          <a:p>
            <a:pPr>
              <a:lnSpc>
                <a:spcPct val="150000"/>
              </a:lnSpc>
              <a:spcBef>
                <a:spcPct val="0"/>
              </a:spcBef>
            </a:pPr>
            <a:r>
              <a:rPr lang="en-US" altLang="zh-CN" sz="2400" dirty="0" smtClean="0"/>
              <a:t>We </a:t>
            </a:r>
            <a:r>
              <a:rPr lang="en-US" altLang="zh-CN" sz="2400" dirty="0"/>
              <a:t>design a </a:t>
            </a:r>
            <a:r>
              <a:rPr lang="en-US" altLang="zh-CN" sz="2400" dirty="0" smtClean="0"/>
              <a:t>sequence-to-sequence </a:t>
            </a:r>
            <a:r>
              <a:rPr lang="en-US" altLang="zh-CN" sz="2400" dirty="0"/>
              <a:t>generation model equipped with new mechanisms for emotion expression </a:t>
            </a:r>
            <a:r>
              <a:rPr lang="en-US" altLang="zh-CN" sz="2400" dirty="0" smtClean="0"/>
              <a:t>generation</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201119550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strips(downLeft)">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47"/>
          <p:cNvSpPr txBox="1"/>
          <p:nvPr/>
        </p:nvSpPr>
        <p:spPr>
          <a:xfrm>
            <a:off x="2326640" y="5181728"/>
            <a:ext cx="6998789" cy="1477297"/>
          </a:xfrm>
          <a:prstGeom prst="rect">
            <a:avLst/>
          </a:prstGeom>
          <a:noFill/>
        </p:spPr>
        <p:txBody>
          <a:bodyPr wrap="square" lIns="91412" tIns="45705" rIns="91412" bIns="45705" rtlCol="0">
            <a:spAutoFit/>
          </a:bodyPr>
          <a:lstStyle/>
          <a:p>
            <a:pPr marL="171450" indent="-171450">
              <a:lnSpc>
                <a:spcPct val="150000"/>
              </a:lnSpc>
              <a:buFont typeface="Arial" panose="020B0604020202020204" pitchFamily="34" charset="0"/>
              <a:buChar char="•"/>
            </a:pPr>
            <a:r>
              <a:rPr lang="en-US" altLang="zh-CN" sz="1200" b="1" dirty="0" smtClean="0"/>
              <a:t>Training</a:t>
            </a:r>
            <a:r>
              <a:rPr lang="zh-CN" altLang="en-US" sz="1200" b="1" dirty="0" smtClean="0"/>
              <a:t>：</a:t>
            </a:r>
            <a:r>
              <a:rPr lang="en-US" altLang="zh-CN" sz="1200" b="1" dirty="0" smtClean="0"/>
              <a:t> </a:t>
            </a:r>
            <a:r>
              <a:rPr lang="en-US" altLang="zh-CN" sz="1200" dirty="0" smtClean="0"/>
              <a:t>the </a:t>
            </a:r>
            <a:r>
              <a:rPr lang="en-US" altLang="zh-CN" sz="1200" dirty="0"/>
              <a:t>corpus of post-response pairs is fed to an emotion classifier to generate the emotion label of each response, and then ECM is trained on the data of triples: posts, responses and emotion labels of responses. </a:t>
            </a:r>
          </a:p>
          <a:p>
            <a:pPr marL="171450" indent="-171450">
              <a:lnSpc>
                <a:spcPct val="150000"/>
              </a:lnSpc>
              <a:buFont typeface="Arial" panose="020B0604020202020204" pitchFamily="34" charset="0"/>
              <a:buChar char="•"/>
            </a:pPr>
            <a:r>
              <a:rPr lang="en-US" altLang="zh-CN" sz="1200" b="1" dirty="0" smtClean="0"/>
              <a:t>Inference</a:t>
            </a:r>
            <a:r>
              <a:rPr lang="zh-CN" altLang="en-US" sz="1200" b="1" dirty="0" smtClean="0"/>
              <a:t>：</a:t>
            </a:r>
            <a:r>
              <a:rPr lang="en-US" altLang="zh-CN" sz="1200" dirty="0" smtClean="0"/>
              <a:t>a </a:t>
            </a:r>
            <a:r>
              <a:rPr lang="en-US" altLang="zh-CN" sz="1200" dirty="0"/>
              <a:t>post is fed to ECM to generate emotional responses conditioned on different emotion categories. </a:t>
            </a:r>
            <a:endParaRPr lang="zh-CN" altLang="en-US" sz="1200" dirty="0"/>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39" y="1479326"/>
            <a:ext cx="10058400" cy="3510060"/>
          </a:xfrm>
          <a:prstGeom prst="rect">
            <a:avLst/>
          </a:prstGeom>
        </p:spPr>
      </p:pic>
      <p:sp>
        <p:nvSpPr>
          <p:cNvPr id="34" name="文本框 33">
            <a:extLst>
              <a:ext uri="{FF2B5EF4-FFF2-40B4-BE49-F238E27FC236}">
                <a16:creationId xmlns:a16="http://schemas.microsoft.com/office/drawing/2014/main" id="{17F95E8B-CDFF-47DF-8D55-73BD6764C4CD}"/>
              </a:ext>
            </a:extLst>
          </p:cNvPr>
          <p:cNvSpPr txBox="1"/>
          <p:nvPr/>
        </p:nvSpPr>
        <p:spPr>
          <a:xfrm>
            <a:off x="407824" y="672698"/>
            <a:ext cx="2464136" cy="461665"/>
          </a:xfrm>
          <a:prstGeom prst="rect">
            <a:avLst/>
          </a:prstGeom>
          <a:solidFill>
            <a:srgbClr val="EFEBEC"/>
          </a:solidFill>
        </p:spPr>
        <p:txBody>
          <a:bodyPr wrap="none" rtlCol="0">
            <a:spAutoFit/>
          </a:bodyPr>
          <a:lstStyle/>
          <a:p>
            <a:r>
              <a:rPr lang="en-US" altLang="zh-CN" sz="2400" b="1" dirty="0" smtClean="0"/>
              <a:t>Model Overview</a:t>
            </a:r>
            <a:endParaRPr lang="zh-CN" altLang="en-US" sz="2400" b="1" dirty="0">
              <a:latin typeface="幼圆" panose="02010509060101010101" pitchFamily="49" charset="-122"/>
              <a:ea typeface="幼圆" panose="02010509060101010101" pitchFamily="49" charset="-122"/>
            </a:endParaRPr>
          </a:p>
        </p:txBody>
      </p:sp>
      <p:grpSp>
        <p:nvGrpSpPr>
          <p:cNvPr id="35" name="组合 34">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36"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8"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37" name="文本框 36">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Tree>
    <p:extLst>
      <p:ext uri="{BB962C8B-B14F-4D97-AF65-F5344CB8AC3E}">
        <p14:creationId xmlns:p14="http://schemas.microsoft.com/office/powerpoint/2010/main" val="224411594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6585" y="1582008"/>
            <a:ext cx="5346335" cy="400110"/>
          </a:xfrm>
          <a:prstGeom prst="rect">
            <a:avLst/>
          </a:prstGeom>
          <a:solidFill>
            <a:srgbClr val="EFEBEC"/>
          </a:solidFill>
        </p:spPr>
        <p:txBody>
          <a:bodyPr wrap="none">
            <a:spAutoFit/>
          </a:bodyPr>
          <a:lstStyle/>
          <a:p>
            <a:r>
              <a:rPr lang="en-US" altLang="zh-CN" sz="2000" b="1" dirty="0" smtClean="0"/>
              <a:t>Emotional Chatting </a:t>
            </a:r>
            <a:r>
              <a:rPr lang="en-US" altLang="zh-CN" sz="2000" b="1" dirty="0"/>
              <a:t>M</a:t>
            </a:r>
            <a:r>
              <a:rPr lang="en-US" altLang="zh-CN" sz="2000" b="1" dirty="0" smtClean="0"/>
              <a:t>achine </a:t>
            </a:r>
            <a:r>
              <a:rPr lang="en-US" altLang="zh-CN" sz="2000" b="1" dirty="0"/>
              <a:t>(ECM for short)</a:t>
            </a:r>
            <a:endParaRPr lang="zh-CN" altLang="en-US" sz="2000" b="1" dirty="0"/>
          </a:p>
        </p:txBody>
      </p:sp>
      <p:sp>
        <p:nvSpPr>
          <p:cNvPr id="33" name="矩形 32"/>
          <p:cNvSpPr/>
          <p:nvPr/>
        </p:nvSpPr>
        <p:spPr>
          <a:xfrm>
            <a:off x="1385013" y="2157621"/>
            <a:ext cx="4997907" cy="1338828"/>
          </a:xfrm>
          <a:prstGeom prst="rect">
            <a:avLst/>
          </a:prstGeom>
          <a:solidFill>
            <a:srgbClr val="AAA4D1">
              <a:alpha val="13000"/>
            </a:srgbClr>
          </a:solidFill>
        </p:spPr>
        <p:txBody>
          <a:bodyPr wrap="square">
            <a:spAutoFit/>
          </a:bodyPr>
          <a:lstStyle/>
          <a:p>
            <a:pPr marL="285750" indent="-285750">
              <a:lnSpc>
                <a:spcPct val="150000"/>
              </a:lnSpc>
              <a:buFont typeface="Arial" panose="020B0604020202020204" pitchFamily="34" charset="0"/>
              <a:buChar char="•"/>
            </a:pPr>
            <a:r>
              <a:rPr lang="en-US" altLang="zh-CN" dirty="0"/>
              <a:t>emotion category </a:t>
            </a:r>
            <a:r>
              <a:rPr lang="en-US" altLang="zh-CN" dirty="0" smtClean="0"/>
              <a:t>embedding</a:t>
            </a:r>
          </a:p>
          <a:p>
            <a:pPr marL="285750" indent="-285750">
              <a:lnSpc>
                <a:spcPct val="150000"/>
              </a:lnSpc>
              <a:buFont typeface="Arial" panose="020B0604020202020204" pitchFamily="34" charset="0"/>
              <a:buChar char="•"/>
            </a:pPr>
            <a:r>
              <a:rPr lang="en-US" altLang="zh-CN" dirty="0" smtClean="0"/>
              <a:t>internal </a:t>
            </a:r>
            <a:r>
              <a:rPr lang="en-US" altLang="zh-CN" dirty="0"/>
              <a:t>emotion state </a:t>
            </a:r>
            <a:endParaRPr lang="en-US" altLang="zh-CN" dirty="0" smtClean="0"/>
          </a:p>
          <a:p>
            <a:pPr marL="285750" indent="-285750">
              <a:lnSpc>
                <a:spcPct val="150000"/>
              </a:lnSpc>
              <a:buFont typeface="Arial" panose="020B0604020202020204" pitchFamily="34" charset="0"/>
              <a:buChar char="•"/>
            </a:pPr>
            <a:r>
              <a:rPr lang="en-US" altLang="zh-CN" dirty="0" smtClean="0"/>
              <a:t>external </a:t>
            </a:r>
            <a:r>
              <a:rPr lang="en-US" altLang="zh-CN" dirty="0"/>
              <a:t>emotion </a:t>
            </a:r>
            <a:r>
              <a:rPr lang="en-US" altLang="zh-CN" dirty="0" smtClean="0"/>
              <a:t>memory</a:t>
            </a:r>
            <a:endParaRPr lang="zh-CN" altLang="en-US" dirty="0"/>
          </a:p>
        </p:txBody>
      </p:sp>
      <p:sp>
        <p:nvSpPr>
          <p:cNvPr id="34" name="文本框 33">
            <a:extLst>
              <a:ext uri="{FF2B5EF4-FFF2-40B4-BE49-F238E27FC236}">
                <a16:creationId xmlns:a16="http://schemas.microsoft.com/office/drawing/2014/main" id="{17F95E8B-CDFF-47DF-8D55-73BD6764C4CD}"/>
              </a:ext>
            </a:extLst>
          </p:cNvPr>
          <p:cNvSpPr txBox="1"/>
          <p:nvPr/>
        </p:nvSpPr>
        <p:spPr>
          <a:xfrm>
            <a:off x="407824" y="672698"/>
            <a:ext cx="2475358" cy="461665"/>
          </a:xfrm>
          <a:prstGeom prst="rect">
            <a:avLst/>
          </a:prstGeom>
          <a:solidFill>
            <a:srgbClr val="EFEBEC"/>
          </a:solidFill>
        </p:spPr>
        <p:txBody>
          <a:bodyPr wrap="none" rtlCol="0">
            <a:spAutoFit/>
          </a:bodyPr>
          <a:lstStyle/>
          <a:p>
            <a:r>
              <a:rPr lang="en-US" altLang="zh-CN" sz="2400" b="1" dirty="0" smtClean="0"/>
              <a:t>Model Highlight</a:t>
            </a:r>
            <a:endParaRPr lang="zh-CN" altLang="en-US" sz="2400" b="1" dirty="0">
              <a:latin typeface="幼圆" panose="02010509060101010101" pitchFamily="49" charset="-122"/>
              <a:ea typeface="幼圆" panose="02010509060101010101" pitchFamily="49" charset="-122"/>
            </a:endParaRPr>
          </a:p>
        </p:txBody>
      </p:sp>
      <p:grpSp>
        <p:nvGrpSpPr>
          <p:cNvPr id="35" name="组合 34">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36"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8"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37" name="文本框 36">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12" name="矩形 11"/>
          <p:cNvSpPr/>
          <p:nvPr/>
        </p:nvSpPr>
        <p:spPr>
          <a:xfrm>
            <a:off x="1385014" y="4663063"/>
            <a:ext cx="9325348" cy="1712135"/>
          </a:xfrm>
          <a:prstGeom prst="rect">
            <a:avLst/>
          </a:prstGeom>
          <a:solidFill>
            <a:schemeClr val="accent1">
              <a:lumMod val="75000"/>
              <a:alpha val="13000"/>
            </a:schemeClr>
          </a:solidFill>
        </p:spPr>
        <p:txBody>
          <a:bodyPr wrap="square">
            <a:spAutoFit/>
          </a:bodyPr>
          <a:lstStyle/>
          <a:p>
            <a:pPr marL="342900" indent="-342900">
              <a:lnSpc>
                <a:spcPct val="150000"/>
              </a:lnSpc>
              <a:buAutoNum type="arabicParenR"/>
            </a:pPr>
            <a:r>
              <a:rPr lang="en-US" altLang="zh-CN" dirty="0" smtClean="0"/>
              <a:t>data driven </a:t>
            </a:r>
            <a:r>
              <a:rPr lang="en-US" altLang="zh-CN" dirty="0"/>
              <a:t>without any manual </a:t>
            </a:r>
            <a:r>
              <a:rPr lang="en-US" altLang="zh-CN" dirty="0" smtClean="0"/>
              <a:t>adjustment, while prior </a:t>
            </a:r>
            <a:r>
              <a:rPr lang="en-US" altLang="zh-CN" dirty="0"/>
              <a:t>studies are heavily dependent on linguistic tools or customized parameters in text </a:t>
            </a:r>
            <a:r>
              <a:rPr lang="en-US" altLang="zh-CN" dirty="0" smtClean="0"/>
              <a:t>generation fully </a:t>
            </a:r>
          </a:p>
          <a:p>
            <a:pPr marL="342900" indent="-342900">
              <a:lnSpc>
                <a:spcPct val="150000"/>
              </a:lnSpc>
              <a:buAutoNum type="arabicParenR"/>
            </a:pPr>
            <a:r>
              <a:rPr lang="en-US" altLang="zh-CN" dirty="0" smtClean="0"/>
              <a:t> prior </a:t>
            </a:r>
            <a:r>
              <a:rPr lang="en-US" altLang="zh-CN" dirty="0"/>
              <a:t>studies are unable to model multiple emotion interactions between the input post and the </a:t>
            </a:r>
            <a:r>
              <a:rPr lang="en-US" altLang="zh-CN" dirty="0" smtClean="0"/>
              <a:t>response</a:t>
            </a:r>
            <a:endParaRPr lang="zh-CN" altLang="en-US" dirty="0"/>
          </a:p>
        </p:txBody>
      </p:sp>
      <p:sp>
        <p:nvSpPr>
          <p:cNvPr id="13" name="矩形 12"/>
          <p:cNvSpPr/>
          <p:nvPr/>
        </p:nvSpPr>
        <p:spPr>
          <a:xfrm>
            <a:off x="1036585" y="4087450"/>
            <a:ext cx="1441420" cy="400110"/>
          </a:xfrm>
          <a:prstGeom prst="rect">
            <a:avLst/>
          </a:prstGeom>
          <a:solidFill>
            <a:srgbClr val="EFEBEC"/>
          </a:solidFill>
        </p:spPr>
        <p:txBody>
          <a:bodyPr wrap="none">
            <a:spAutoFit/>
          </a:bodyPr>
          <a:lstStyle/>
          <a:p>
            <a:r>
              <a:rPr lang="en-US" altLang="zh-CN" sz="2000" b="1" dirty="0" smtClean="0"/>
              <a:t>Advantage</a:t>
            </a:r>
            <a:endParaRPr lang="zh-CN" altLang="en-US" sz="20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978" y="1782063"/>
            <a:ext cx="2247900" cy="1733550"/>
          </a:xfrm>
          <a:prstGeom prst="rect">
            <a:avLst/>
          </a:prstGeom>
        </p:spPr>
      </p:pic>
    </p:spTree>
    <p:extLst>
      <p:ext uri="{BB962C8B-B14F-4D97-AF65-F5344CB8AC3E}">
        <p14:creationId xmlns:p14="http://schemas.microsoft.com/office/powerpoint/2010/main" val="36449191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17F95E8B-CDFF-47DF-8D55-73BD6764C4CD}"/>
              </a:ext>
            </a:extLst>
          </p:cNvPr>
          <p:cNvSpPr txBox="1"/>
          <p:nvPr/>
        </p:nvSpPr>
        <p:spPr>
          <a:xfrm>
            <a:off x="407824" y="672698"/>
            <a:ext cx="4158511" cy="461665"/>
          </a:xfrm>
          <a:prstGeom prst="rect">
            <a:avLst/>
          </a:prstGeom>
          <a:solidFill>
            <a:srgbClr val="EFEBEC"/>
          </a:solidFill>
        </p:spPr>
        <p:txBody>
          <a:bodyPr wrap="none" rtlCol="0">
            <a:spAutoFit/>
          </a:bodyPr>
          <a:lstStyle/>
          <a:p>
            <a:r>
              <a:rPr lang="en-US" altLang="zh-CN" sz="2400" b="1" dirty="0"/>
              <a:t>Encoder-decoder</a:t>
            </a:r>
            <a:r>
              <a:rPr lang="en-US" altLang="zh-CN" sz="2400" dirty="0"/>
              <a:t> Framework</a:t>
            </a:r>
            <a:endParaRPr lang="zh-CN" altLang="en-US" sz="2400" dirty="0">
              <a:latin typeface="幼圆" panose="02010509060101010101" pitchFamily="49" charset="-122"/>
              <a:ea typeface="幼圆" panose="020105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335" y="2702141"/>
            <a:ext cx="2171700" cy="3810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1530" y="3876572"/>
            <a:ext cx="3076575" cy="304800"/>
          </a:xfrm>
          <a:prstGeom prst="rect">
            <a:avLst/>
          </a:prstGeom>
        </p:spPr>
      </p:pic>
      <p:pic>
        <p:nvPicPr>
          <p:cNvPr id="25" name="图片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6335" y="5174893"/>
            <a:ext cx="3390900" cy="609600"/>
          </a:xfrm>
          <a:prstGeom prst="rect">
            <a:avLst/>
          </a:prstGeom>
        </p:spPr>
      </p:pic>
      <p:sp>
        <p:nvSpPr>
          <p:cNvPr id="30" name="矩形 29"/>
          <p:cNvSpPr/>
          <p:nvPr/>
        </p:nvSpPr>
        <p:spPr>
          <a:xfrm>
            <a:off x="1010630" y="1924086"/>
            <a:ext cx="4206601" cy="369332"/>
          </a:xfrm>
          <a:prstGeom prst="rect">
            <a:avLst/>
          </a:prstGeom>
        </p:spPr>
        <p:txBody>
          <a:bodyPr wrap="none">
            <a:spAutoFit/>
          </a:bodyPr>
          <a:lstStyle/>
          <a:p>
            <a:r>
              <a:rPr lang="en-US" altLang="zh-CN" dirty="0"/>
              <a:t>The encoder converts the post sequence</a:t>
            </a:r>
            <a:endParaRPr lang="zh-CN" altLang="en-US" dirty="0"/>
          </a:p>
        </p:txBody>
      </p:sp>
      <p:sp>
        <p:nvSpPr>
          <p:cNvPr id="31" name="矩形 30"/>
          <p:cNvSpPr/>
          <p:nvPr/>
        </p:nvSpPr>
        <p:spPr>
          <a:xfrm>
            <a:off x="1078128" y="2220298"/>
            <a:ext cx="3147015" cy="369332"/>
          </a:xfrm>
          <a:prstGeom prst="rect">
            <a:avLst/>
          </a:prstGeom>
        </p:spPr>
        <p:txBody>
          <a:bodyPr wrap="none">
            <a:spAutoFit/>
          </a:bodyPr>
          <a:lstStyle/>
          <a:p>
            <a:r>
              <a:rPr lang="en-US" altLang="zh-CN" dirty="0"/>
              <a:t>to hidden </a:t>
            </a:r>
            <a:r>
              <a:rPr lang="en-US" altLang="zh-CN" dirty="0" smtClean="0"/>
              <a:t>representations </a:t>
            </a:r>
            <a:r>
              <a:rPr lang="en-US" altLang="zh-CN" i="1" dirty="0" smtClean="0"/>
              <a:t>h =</a:t>
            </a:r>
            <a:endParaRPr lang="zh-CN" altLang="en-US" i="1" dirty="0"/>
          </a:p>
        </p:txBody>
      </p:sp>
      <p:pic>
        <p:nvPicPr>
          <p:cNvPr id="32" name="图片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7231" y="2037592"/>
            <a:ext cx="1981200" cy="219075"/>
          </a:xfrm>
          <a:prstGeom prst="rect">
            <a:avLst/>
          </a:prstGeom>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8924" y="2340133"/>
            <a:ext cx="1390650" cy="209550"/>
          </a:xfrm>
          <a:prstGeom prst="rect">
            <a:avLst/>
          </a:prstGeom>
        </p:spPr>
      </p:pic>
      <mc:AlternateContent xmlns:mc="http://schemas.openxmlformats.org/markup-compatibility/2006" xmlns:a14="http://schemas.microsoft.com/office/drawing/2010/main">
        <mc:Choice Requires="a14">
          <p:sp>
            <p:nvSpPr>
              <p:cNvPr id="34" name="矩形 33"/>
              <p:cNvSpPr/>
              <p:nvPr/>
            </p:nvSpPr>
            <p:spPr>
              <a:xfrm>
                <a:off x="1010630" y="3098613"/>
                <a:ext cx="9301770" cy="646331"/>
              </a:xfrm>
              <a:prstGeom prst="rect">
                <a:avLst/>
              </a:prstGeom>
            </p:spPr>
            <p:txBody>
              <a:bodyPr wrap="square">
                <a:spAutoFit/>
              </a:bodyPr>
              <a:lstStyle/>
              <a:p>
                <a:r>
                  <a:rPr lang="en-US" altLang="zh-CN" dirty="0" smtClean="0"/>
                  <a:t>The decoder takes as input a context vector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m:t>
                    </m:r>
                  </m:oMath>
                </a14:m>
                <a:r>
                  <a:rPr lang="en-US" altLang="zh-CN" dirty="0" smtClean="0"/>
                  <a:t>and </a:t>
                </a:r>
                <a:r>
                  <a:rPr lang="en-US" altLang="zh-CN" dirty="0"/>
                  <a:t>the embedding of a previously decoded word </a:t>
                </a:r>
                <a:r>
                  <a:rPr lang="en-US" altLang="zh-CN" dirty="0" smtClean="0"/>
                  <a:t>e(</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oMath>
                </a14:m>
                <a:r>
                  <a:rPr lang="en-US" altLang="zh-CN" dirty="0" smtClean="0"/>
                  <a:t>−</a:t>
                </a:r>
                <a:r>
                  <a:rPr lang="en-US" altLang="zh-CN" dirty="0"/>
                  <a:t>1) to update its state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oMath>
                </a14:m>
                <a:r>
                  <a:rPr lang="en-US" altLang="zh-CN" dirty="0" smtClean="0"/>
                  <a:t> using </a:t>
                </a:r>
                <a:r>
                  <a:rPr lang="en-US" altLang="zh-CN" dirty="0"/>
                  <a:t>another GRU:</a:t>
                </a:r>
                <a:endParaRPr lang="zh-CN" altLang="en-US" dirty="0"/>
              </a:p>
            </p:txBody>
          </p:sp>
        </mc:Choice>
        <mc:Fallback xmlns="">
          <p:sp>
            <p:nvSpPr>
              <p:cNvPr id="34" name="矩形 33"/>
              <p:cNvSpPr>
                <a:spLocks noRot="1" noChangeAspect="1" noMove="1" noResize="1" noEditPoints="1" noAdjustHandles="1" noChangeArrowheads="1" noChangeShapeType="1" noTextEdit="1"/>
              </p:cNvSpPr>
              <p:nvPr/>
            </p:nvSpPr>
            <p:spPr>
              <a:xfrm>
                <a:off x="1010630" y="3098613"/>
                <a:ext cx="9301770" cy="646331"/>
              </a:xfrm>
              <a:prstGeom prst="rect">
                <a:avLst/>
              </a:prstGeom>
              <a:blipFill>
                <a:blip r:embed="rId8"/>
                <a:stretch>
                  <a:fillRect l="-590"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1010629" y="4385170"/>
                <a:ext cx="8963104" cy="646331"/>
              </a:xfrm>
              <a:prstGeom prst="rect">
                <a:avLst/>
              </a:prstGeom>
            </p:spPr>
            <p:txBody>
              <a:bodyPr wrap="square">
                <a:spAutoFit/>
              </a:bodyPr>
              <a:lstStyle/>
              <a:p>
                <a:r>
                  <a:rPr lang="en-US" altLang="zh-CN" dirty="0" smtClean="0"/>
                  <a:t>The </a:t>
                </a:r>
                <a:r>
                  <a:rPr lang="en-US" altLang="zh-CN" dirty="0"/>
                  <a:t>decoder generates a token by sampling from the output probability distribution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i="1">
                            <a:latin typeface="Cambria Math" panose="02040503050406030204" pitchFamily="18" charset="0"/>
                          </a:rPr>
                          <m:t>𝑡</m:t>
                        </m:r>
                      </m:sub>
                    </m:sSub>
                  </m:oMath>
                </a14:m>
                <a:r>
                  <a:rPr lang="en-US" altLang="zh-CN" dirty="0"/>
                  <a:t> computed from the decoder’s state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oMath>
                </a14:m>
                <a:r>
                  <a:rPr lang="en-US" altLang="zh-CN" dirty="0" smtClean="0"/>
                  <a:t> as </a:t>
                </a:r>
                <a:r>
                  <a:rPr lang="en-US" altLang="zh-CN" dirty="0"/>
                  <a:t>follows: </a:t>
                </a:r>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1010629" y="4385170"/>
                <a:ext cx="8963104" cy="646331"/>
              </a:xfrm>
              <a:prstGeom prst="rect">
                <a:avLst/>
              </a:prstGeom>
              <a:blipFill>
                <a:blip r:embed="rId9"/>
                <a:stretch>
                  <a:fillRect l="-612" t="-4717" b="-14151"/>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3328C3C7-2317-4994-8728-084D134C1330}"/>
              </a:ext>
            </a:extLst>
          </p:cNvPr>
          <p:cNvGrpSpPr/>
          <p:nvPr/>
        </p:nvGrpSpPr>
        <p:grpSpPr>
          <a:xfrm>
            <a:off x="10710362" y="99051"/>
            <a:ext cx="1144701" cy="1380275"/>
            <a:chOff x="1630673" y="1381941"/>
            <a:chExt cx="858526" cy="1035206"/>
          </a:xfrm>
        </p:grpSpPr>
        <p:grpSp>
          <p:nvGrpSpPr>
            <p:cNvPr id="37"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9"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38" name="文本框 37">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18" name="Shape 436">
            <a:extLst>
              <a:ext uri="{FF2B5EF4-FFF2-40B4-BE49-F238E27FC236}">
                <a16:creationId xmlns:a16="http://schemas.microsoft.com/office/drawing/2014/main" id="{6378739E-389F-421C-9340-E8129FC5B280}"/>
              </a:ext>
            </a:extLst>
          </p:cNvPr>
          <p:cNvSpPr/>
          <p:nvPr/>
        </p:nvSpPr>
        <p:spPr>
          <a:xfrm>
            <a:off x="669792" y="2013523"/>
            <a:ext cx="340837" cy="29383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19" name="Shape 436">
            <a:extLst>
              <a:ext uri="{FF2B5EF4-FFF2-40B4-BE49-F238E27FC236}">
                <a16:creationId xmlns:a16="http://schemas.microsoft.com/office/drawing/2014/main" id="{6378739E-389F-421C-9340-E8129FC5B280}"/>
              </a:ext>
            </a:extLst>
          </p:cNvPr>
          <p:cNvSpPr/>
          <p:nvPr/>
        </p:nvSpPr>
        <p:spPr>
          <a:xfrm>
            <a:off x="669792" y="3205619"/>
            <a:ext cx="340837" cy="293831"/>
          </a:xfrm>
          <a:prstGeom prst="roundRect">
            <a:avLst>
              <a:gd name="adj" fmla="val 50000"/>
            </a:avLst>
          </a:prstGeom>
          <a:solidFill>
            <a:srgbClr val="AAA4D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sp>
        <p:nvSpPr>
          <p:cNvPr id="20" name="Shape 436">
            <a:extLst>
              <a:ext uri="{FF2B5EF4-FFF2-40B4-BE49-F238E27FC236}">
                <a16:creationId xmlns:a16="http://schemas.microsoft.com/office/drawing/2014/main" id="{6378739E-389F-421C-9340-E8129FC5B280}"/>
              </a:ext>
            </a:extLst>
          </p:cNvPr>
          <p:cNvSpPr/>
          <p:nvPr/>
        </p:nvSpPr>
        <p:spPr>
          <a:xfrm>
            <a:off x="737291" y="4476984"/>
            <a:ext cx="340837" cy="29383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itchFamily="34" charset="-122"/>
              <a:ea typeface="微软雅黑" pitchFamily="34" charset="-122"/>
            </a:endParaRPr>
          </a:p>
        </p:txBody>
      </p:sp>
      <p:pic>
        <p:nvPicPr>
          <p:cNvPr id="22" name="图片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30123" y="1185962"/>
            <a:ext cx="2247900" cy="1733550"/>
          </a:xfrm>
          <a:prstGeom prst="rect">
            <a:avLst/>
          </a:prstGeom>
        </p:spPr>
      </p:pic>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6611</TotalTime>
  <Words>3079</Words>
  <Application>Microsoft Office PowerPoint</Application>
  <PresentationFormat>宽屏</PresentationFormat>
  <Paragraphs>208</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Lato</vt:lpstr>
      <vt:lpstr>等线</vt:lpstr>
      <vt:lpstr>等线 Light</vt:lpstr>
      <vt:lpstr>微软雅黑</vt:lpstr>
      <vt:lpstr>幼圆</vt:lpstr>
      <vt:lpstr>Arial</vt:lpstr>
      <vt:lpstr>Cambria Math</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lj69</dc:creator>
  <dc:description>http://www.ypppt.com/</dc:description>
  <cp:lastModifiedBy>lj69</cp:lastModifiedBy>
  <cp:revision>110</cp:revision>
  <dcterms:created xsi:type="dcterms:W3CDTF">2018-05-16T09:32:41Z</dcterms:created>
  <dcterms:modified xsi:type="dcterms:W3CDTF">2019-03-28T10:38:41Z</dcterms:modified>
</cp:coreProperties>
</file>