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20" r:id="rId2"/>
    <p:sldId id="465" r:id="rId3"/>
    <p:sldId id="323" r:id="rId4"/>
    <p:sldId id="467" r:id="rId5"/>
    <p:sldId id="468" r:id="rId6"/>
    <p:sldId id="469" r:id="rId7"/>
    <p:sldId id="466" r:id="rId8"/>
    <p:sldId id="470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5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ECECEC"/>
    <a:srgbClr val="7F7F7F"/>
    <a:srgbClr val="696969"/>
    <a:srgbClr val="404040"/>
    <a:srgbClr val="D9D9D9"/>
    <a:srgbClr val="BFBFBF"/>
    <a:srgbClr val="F7F7F7"/>
    <a:srgbClr val="59595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58" d="100"/>
          <a:sy n="158" d="100"/>
        </p:scale>
        <p:origin x="150" y="372"/>
      </p:cViewPr>
      <p:guideLst>
        <p:guide orient="horz" pos="2160"/>
        <p:guide pos="55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  <a:t>2021-10-10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2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4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87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02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1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3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  <a:t>2021-10-10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4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文本框 156"/>
          <p:cNvSpPr txBox="1"/>
          <p:nvPr/>
        </p:nvSpPr>
        <p:spPr>
          <a:xfrm>
            <a:off x="1374404" y="3120747"/>
            <a:ext cx="3579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动态知识图谱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14816016">
            <a:off x="3388101" y="2056639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700B99-6065-4865-8C68-803D5763C6AA}"/>
              </a:ext>
            </a:extLst>
          </p:cNvPr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98371" y="5018598"/>
            <a:ext cx="3708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</a:rPr>
              <a:t>汇报</a:t>
            </a:r>
            <a:r>
              <a:rPr lang="zh-CN" altLang="en-US" sz="1600" dirty="0" smtClean="0">
                <a:solidFill>
                  <a:srgbClr val="5C5C5C"/>
                </a:solidFill>
                <a:latin typeface="微软雅黑" panose="020B0503020204020204" pitchFamily="34" charset="-122"/>
              </a:rPr>
              <a:t>人：徐文杰</a:t>
            </a:r>
            <a:r>
              <a:rPr lang="en-US" altLang="zh-CN" sz="1600" dirty="0" smtClean="0">
                <a:solidFill>
                  <a:srgbClr val="5C5C5C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600" dirty="0" smtClean="0">
                <a:solidFill>
                  <a:srgbClr val="5C5C5C"/>
                </a:solidFill>
                <a:latin typeface="微软雅黑" panose="020B0503020204020204" pitchFamily="34" charset="-122"/>
              </a:rPr>
              <a:t>时间：</a:t>
            </a:r>
            <a:r>
              <a:rPr lang="en-US" altLang="zh-CN" sz="1600" dirty="0" smtClean="0">
                <a:solidFill>
                  <a:srgbClr val="5C5C5C"/>
                </a:solidFill>
                <a:latin typeface="微软雅黑" panose="020B0503020204020204" pitchFamily="34" charset="-122"/>
              </a:rPr>
              <a:t>2021.10.10</a:t>
            </a:r>
            <a:endParaRPr lang="zh-CN" altLang="en-US" sz="1600" dirty="0">
              <a:solidFill>
                <a:srgbClr val="5C5C5C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51187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431898-8202-4126-878C-45E6F8DD3524}"/>
              </a:ext>
            </a:extLst>
          </p:cNvPr>
          <p:cNvSpPr/>
          <p:nvPr/>
        </p:nvSpPr>
        <p:spPr>
          <a:xfrm>
            <a:off x="19050" y="6213309"/>
            <a:ext cx="2927649" cy="630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阿里巴巴普惠体 B" panose="00020600040101010101" pitchFamily="18" charset="-122"/>
              <a:sym typeface="Calibri" panose="020F050202020403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8273AC1-F537-4F21-901C-6796CE0E7A28}"/>
              </a:ext>
            </a:extLst>
          </p:cNvPr>
          <p:cNvGrpSpPr/>
          <p:nvPr/>
        </p:nvGrpSpPr>
        <p:grpSpPr>
          <a:xfrm>
            <a:off x="3800354" y="3606191"/>
            <a:ext cx="4430100" cy="624349"/>
            <a:chOff x="869933" y="1502490"/>
            <a:chExt cx="3322575" cy="468262"/>
          </a:xfrm>
        </p:grpSpPr>
        <p:sp>
          <p:nvSpPr>
            <p:cNvPr id="16" name="Diamond 290">
              <a:extLst>
                <a:ext uri="{FF2B5EF4-FFF2-40B4-BE49-F238E27FC236}">
                  <a16:creationId xmlns:a16="http://schemas.microsoft.com/office/drawing/2014/main" id="{2193CE54-AF89-440A-AF84-A3B8566682D1}"/>
                </a:ext>
              </a:extLst>
            </p:cNvPr>
            <p:cNvSpPr/>
            <p:nvPr/>
          </p:nvSpPr>
          <p:spPr>
            <a:xfrm>
              <a:off x="869933" y="1502490"/>
              <a:ext cx="468262" cy="46826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rPr>
                <a:t>02</a:t>
              </a:r>
            </a:p>
          </p:txBody>
        </p:sp>
        <p:grpSp>
          <p:nvGrpSpPr>
            <p:cNvPr id="17" name="Group 291">
              <a:extLst>
                <a:ext uri="{FF2B5EF4-FFF2-40B4-BE49-F238E27FC236}">
                  <a16:creationId xmlns:a16="http://schemas.microsoft.com/office/drawing/2014/main" id="{D804A744-E986-473F-9B99-DC79C8921A2F}"/>
                </a:ext>
              </a:extLst>
            </p:cNvPr>
            <p:cNvGrpSpPr/>
            <p:nvPr/>
          </p:nvGrpSpPr>
          <p:grpSpPr>
            <a:xfrm>
              <a:off x="1220577" y="1525409"/>
              <a:ext cx="2971931" cy="422424"/>
              <a:chOff x="6444107" y="1469392"/>
              <a:chExt cx="4232109" cy="563232"/>
            </a:xfrm>
          </p:grpSpPr>
          <p:sp>
            <p:nvSpPr>
              <p:cNvPr id="18" name="TextBox 296">
                <a:extLst>
                  <a:ext uri="{FF2B5EF4-FFF2-40B4-BE49-F238E27FC236}">
                    <a16:creationId xmlns:a16="http://schemas.microsoft.com/office/drawing/2014/main" id="{7713057B-C618-4BAF-ACDE-EEEE20CCD88A}"/>
                  </a:ext>
                </a:extLst>
              </p:cNvPr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 fontScale="8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133" b="1" dirty="0" smtClean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下一步内容</a:t>
                </a:r>
                <a:endParaRPr kumimoji="0" lang="zh-CN" altLang="en-US" sz="2133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19" name="TextBox 297">
                <a:extLst>
                  <a:ext uri="{FF2B5EF4-FFF2-40B4-BE49-F238E27FC236}">
                    <a16:creationId xmlns:a16="http://schemas.microsoft.com/office/drawing/2014/main" id="{42BEFD30-59F9-4590-9081-78ADBA99E8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Next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endParaRPr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904A736-ABA6-4033-8B33-AC09DD45DD87}"/>
              </a:ext>
            </a:extLst>
          </p:cNvPr>
          <p:cNvGrpSpPr/>
          <p:nvPr/>
        </p:nvGrpSpPr>
        <p:grpSpPr>
          <a:xfrm>
            <a:off x="3800357" y="2727615"/>
            <a:ext cx="4430097" cy="624349"/>
            <a:chOff x="869935" y="843558"/>
            <a:chExt cx="3322573" cy="468262"/>
          </a:xfrm>
        </p:grpSpPr>
        <p:sp>
          <p:nvSpPr>
            <p:cNvPr id="21" name="Diamond 292">
              <a:extLst>
                <a:ext uri="{FF2B5EF4-FFF2-40B4-BE49-F238E27FC236}">
                  <a16:creationId xmlns:a16="http://schemas.microsoft.com/office/drawing/2014/main" id="{52206815-2C21-431E-9CB5-867D8F8D392F}"/>
                </a:ext>
              </a:extLst>
            </p:cNvPr>
            <p:cNvSpPr/>
            <p:nvPr/>
          </p:nvSpPr>
          <p:spPr>
            <a:xfrm>
              <a:off x="869935" y="843558"/>
              <a:ext cx="468262" cy="46826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rPr>
                <a:t>01</a:t>
              </a:r>
            </a:p>
          </p:txBody>
        </p:sp>
        <p:grpSp>
          <p:nvGrpSpPr>
            <p:cNvPr id="22" name="Group 293">
              <a:extLst>
                <a:ext uri="{FF2B5EF4-FFF2-40B4-BE49-F238E27FC236}">
                  <a16:creationId xmlns:a16="http://schemas.microsoft.com/office/drawing/2014/main" id="{CB3B0C8A-0191-4B85-B100-662866DD438C}"/>
                </a:ext>
              </a:extLst>
            </p:cNvPr>
            <p:cNvGrpSpPr/>
            <p:nvPr/>
          </p:nvGrpSpPr>
          <p:grpSpPr>
            <a:xfrm>
              <a:off x="1220577" y="866477"/>
              <a:ext cx="2971931" cy="422424"/>
              <a:chOff x="6444107" y="1469392"/>
              <a:chExt cx="4232109" cy="563232"/>
            </a:xfrm>
          </p:grpSpPr>
          <p:sp>
            <p:nvSpPr>
              <p:cNvPr id="23" name="TextBox 294">
                <a:extLst>
                  <a:ext uri="{FF2B5EF4-FFF2-40B4-BE49-F238E27FC236}">
                    <a16:creationId xmlns:a16="http://schemas.microsoft.com/office/drawing/2014/main" id="{44BF9979-6B31-4E95-AFBF-638B3B11BD1F}"/>
                  </a:ext>
                </a:extLst>
              </p:cNvPr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 fontScale="8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133" b="1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研究问题</a:t>
                </a:r>
                <a:endParaRPr kumimoji="0" lang="zh-CN" altLang="en-US" sz="2133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4" name="TextBox 295">
                <a:extLst>
                  <a:ext uri="{FF2B5EF4-FFF2-40B4-BE49-F238E27FC236}">
                    <a16:creationId xmlns:a16="http://schemas.microsoft.com/office/drawing/2014/main" id="{ABBFF63E-BED6-4AAC-BD21-2BB39F0E89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400" dirty="0" smtClean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P</a:t>
                </a:r>
                <a:r>
                  <a:rPr lang="en-US" altLang="zh-CN" sz="1400" noProof="0" dirty="0" err="1" smtClean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roblem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endParaRP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AE07CDB-70D6-44BD-85BD-043EDD3296AF}"/>
              </a:ext>
            </a:extLst>
          </p:cNvPr>
          <p:cNvGrpSpPr/>
          <p:nvPr/>
        </p:nvGrpSpPr>
        <p:grpSpPr>
          <a:xfrm>
            <a:off x="19050" y="0"/>
            <a:ext cx="2208245" cy="3203248"/>
            <a:chOff x="637565" y="1370532"/>
            <a:chExt cx="1656184" cy="2402436"/>
          </a:xfrm>
          <a:solidFill>
            <a:schemeClr val="accent1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6C86404-FF06-4439-A730-E56F924DEFCA}"/>
                </a:ext>
              </a:extLst>
            </p:cNvPr>
            <p:cNvSpPr/>
            <p:nvPr/>
          </p:nvSpPr>
          <p:spPr>
            <a:xfrm>
              <a:off x="637565" y="1370532"/>
              <a:ext cx="1656184" cy="240243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阿里巴巴普惠体 B" panose="00020600040101010101" pitchFamily="18" charset="-122"/>
                <a:sym typeface="Calibri" panose="020F0502020204030204" pitchFamily="34" charset="0"/>
              </a:endParaRPr>
            </a:p>
          </p:txBody>
        </p:sp>
        <p:grpSp>
          <p:nvGrpSpPr>
            <p:cNvPr id="27" name="Group 21">
              <a:extLst>
                <a:ext uri="{FF2B5EF4-FFF2-40B4-BE49-F238E27FC236}">
                  <a16:creationId xmlns:a16="http://schemas.microsoft.com/office/drawing/2014/main" id="{DDE71D77-7780-4923-B26F-706AD767F54D}"/>
                </a:ext>
              </a:extLst>
            </p:cNvPr>
            <p:cNvGrpSpPr/>
            <p:nvPr/>
          </p:nvGrpSpPr>
          <p:grpSpPr>
            <a:xfrm>
              <a:off x="971600" y="2229722"/>
              <a:ext cx="1057275" cy="754085"/>
              <a:chOff x="5069886" y="293530"/>
              <a:chExt cx="2052228" cy="1463723"/>
            </a:xfrm>
            <a:grpFill/>
          </p:grpSpPr>
          <p:sp>
            <p:nvSpPr>
              <p:cNvPr id="28" name="TextBox 22">
                <a:extLst>
                  <a:ext uri="{FF2B5EF4-FFF2-40B4-BE49-F238E27FC236}">
                    <a16:creationId xmlns:a16="http://schemas.microsoft.com/office/drawing/2014/main" id="{53AB440C-6985-4A1E-AEE0-1194BC465354}"/>
                  </a:ext>
                </a:extLst>
              </p:cNvPr>
              <p:cNvSpPr txBox="1"/>
              <p:nvPr/>
            </p:nvSpPr>
            <p:spPr>
              <a:xfrm>
                <a:off x="5069886" y="293530"/>
                <a:ext cx="2052228" cy="1120147"/>
              </a:xfrm>
              <a:prstGeom prst="rect">
                <a:avLst/>
              </a:prstGeom>
              <a:grpFill/>
            </p:spPr>
            <p:txBody>
              <a:bodyPr wrap="square">
                <a:normAutofit fontScale="775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867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目录</a:t>
                </a:r>
              </a:p>
            </p:txBody>
          </p:sp>
          <p:sp>
            <p:nvSpPr>
              <p:cNvPr id="29" name="TextBox 23">
                <a:extLst>
                  <a:ext uri="{FF2B5EF4-FFF2-40B4-BE49-F238E27FC236}">
                    <a16:creationId xmlns:a16="http://schemas.microsoft.com/office/drawing/2014/main" id="{385E16B0-F34D-42B2-9E4F-C5B46E0DE258}"/>
                  </a:ext>
                </a:extLst>
              </p:cNvPr>
              <p:cNvSpPr txBox="1"/>
              <p:nvPr/>
            </p:nvSpPr>
            <p:spPr>
              <a:xfrm>
                <a:off x="5069886" y="1309193"/>
                <a:ext cx="2052228" cy="448060"/>
              </a:xfrm>
              <a:prstGeom prst="rect">
                <a:avLst/>
              </a:prstGeom>
              <a:grpFill/>
            </p:spPr>
            <p:txBody>
              <a:bodyPr wrap="square">
                <a:normAutofit fontScale="850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67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CONTENT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538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zh-CN" altLang="en-US" sz="8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3733800" y="2847439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/>
              <a:t>研究问题</a:t>
            </a:r>
            <a:endParaRPr lang="zh-CN" altLang="en-US" sz="40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967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1846" y="708509"/>
            <a:ext cx="78021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动态知识图谱，指的是随时间变化的知识图谱，相对于静态知识图谱，</a:t>
            </a:r>
            <a:endParaRPr lang="en-US" altLang="zh-CN" dirty="0" smtClean="0"/>
          </a:p>
          <a:p>
            <a:r>
              <a:rPr lang="zh-CN" altLang="en-US" dirty="0" smtClean="0"/>
              <a:t>动态知识图谱包含了时序信息，更能反映现实生活的变化。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图谱问题的特殊性：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）很多经典方法不适用于网络的非欧结构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）随着节点的增加，计算网络的代价会增大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）真实世界的网络与时间密切相关</a:t>
            </a:r>
          </a:p>
          <a:p>
            <a:endParaRPr lang="en-US" altLang="zh-CN" dirty="0"/>
          </a:p>
          <a:p>
            <a:r>
              <a:rPr lang="zh-CN" altLang="en-US" dirty="0" smtClean="0"/>
              <a:t>动态图谱主要分为两大类：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）离散动态图谱（</a:t>
            </a:r>
            <a:r>
              <a:rPr lang="en-US" altLang="zh-CN" dirty="0" smtClean="0"/>
              <a:t>DTDG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以按时间排序的一个个快照形式存在，每隔一段规律时间间隔生成一个快照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）连续动态图谱（</a:t>
            </a:r>
            <a:r>
              <a:rPr lang="en-US" altLang="zh-CN" dirty="0" smtClean="0"/>
              <a:t>CTDG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记录每一个对于图谱改变的动作（如增删节点、边）和对应发生的时间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7016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1846" y="708509"/>
            <a:ext cx="77959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动态图谱的研究是一个</a:t>
            </a:r>
            <a:r>
              <a:rPr lang="en-US" altLang="zh-CN" dirty="0" smtClean="0"/>
              <a:t>Encoder-Decoder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en-US" altLang="zh-CN" dirty="0" smtClean="0"/>
              <a:t>Encoder</a:t>
            </a:r>
            <a:r>
              <a:rPr lang="zh-CN" altLang="en-US" dirty="0" smtClean="0"/>
              <a:t>以动态图谱为输入，输出一个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函数，这个函数可以将节点、关系映射为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smtClean="0"/>
              <a:t>Decoder</a:t>
            </a:r>
            <a:r>
              <a:rPr lang="zh-CN" altLang="en-US" dirty="0" smtClean="0"/>
              <a:t>以上述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函数作为输入，并基于此进行下游任务（如节点分类、链接预测等）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动态图谱的研究仍然需要基于静态图</a:t>
            </a:r>
            <a:endParaRPr lang="en-US" altLang="zh-CN" dirty="0"/>
          </a:p>
          <a:p>
            <a:r>
              <a:rPr lang="zh-CN" altLang="en-US" dirty="0"/>
              <a:t>对于静态图的</a:t>
            </a:r>
            <a:r>
              <a:rPr lang="en-US" altLang="zh-CN" dirty="0"/>
              <a:t>encoder</a:t>
            </a:r>
            <a:r>
              <a:rPr lang="zh-CN" altLang="en-US" dirty="0"/>
              <a:t>，有以下方法：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）浅层编码器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）矩阵分解方法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）随机游走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）自动编码器（压缩邻域）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GCN</a:t>
            </a:r>
          </a:p>
          <a:p>
            <a:r>
              <a:rPr lang="zh-CN" altLang="en-US" dirty="0"/>
              <a:t>对于静态图的</a:t>
            </a:r>
            <a:r>
              <a:rPr lang="en-US" altLang="zh-CN" dirty="0"/>
              <a:t>decoder</a:t>
            </a:r>
            <a:r>
              <a:rPr lang="zh-CN" altLang="en-US" dirty="0"/>
              <a:t>，有以下方法：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）压缩节点信息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Trans</a:t>
            </a:r>
            <a:r>
              <a:rPr lang="zh-CN" altLang="en-US" dirty="0"/>
              <a:t>系列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）深度学习方法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052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1846" y="708509"/>
            <a:ext cx="77959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 smtClean="0"/>
              <a:t>动态图的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需要考虑时间信息，分为两类：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）基于时间预测</a:t>
            </a:r>
            <a:endParaRPr lang="en-US" altLang="zh-CN" dirty="0" smtClean="0"/>
          </a:p>
          <a:p>
            <a:r>
              <a:rPr lang="zh-CN" altLang="en-US" dirty="0" smtClean="0"/>
              <a:t>利用时序分析工具，例如</a:t>
            </a:r>
            <a:r>
              <a:rPr lang="en-US" altLang="zh-CN" dirty="0" smtClean="0"/>
              <a:t>TPP</a:t>
            </a:r>
            <a:r>
              <a:rPr lang="zh-CN" altLang="en-US" dirty="0" smtClean="0"/>
              <a:t>（时间点过程）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）基于时间条件</a:t>
            </a:r>
            <a:endParaRPr lang="en-US" altLang="zh-CN" dirty="0" smtClean="0"/>
          </a:p>
          <a:p>
            <a:r>
              <a:rPr lang="zh-CN" altLang="en-US" dirty="0" smtClean="0"/>
              <a:t>将时间也作为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r>
              <a:rPr lang="zh-CN" altLang="en-US" dirty="0" smtClean="0"/>
              <a:t>动态图的</a:t>
            </a:r>
            <a:r>
              <a:rPr lang="en-US" altLang="zh-CN" dirty="0" smtClean="0"/>
              <a:t>encoder</a:t>
            </a:r>
            <a:r>
              <a:rPr lang="zh-CN" altLang="en-US" dirty="0" smtClean="0"/>
              <a:t>分为</a:t>
            </a:r>
            <a:r>
              <a:rPr lang="zh-CN" altLang="en-US" dirty="0"/>
              <a:t>三</a:t>
            </a:r>
            <a:r>
              <a:rPr lang="zh-CN" altLang="en-US" dirty="0" smtClean="0"/>
              <a:t>类：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dirty="0"/>
              <a:t>先聚集图谱特征再训练</a:t>
            </a:r>
            <a:r>
              <a:rPr lang="en-US" altLang="zh-CN" dirty="0" smtClean="0"/>
              <a:t>embedding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聚合各个快照的</a:t>
            </a:r>
            <a:r>
              <a:rPr lang="en-US" altLang="zh-CN" dirty="0" smtClean="0"/>
              <a:t>embedding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）在静态图的基础上，将时间作为正则项修正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0604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zh-CN" altLang="en-US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3733800" y="2847439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/>
              <a:t>下一步内容</a:t>
            </a:r>
            <a:endParaRPr lang="zh-CN" altLang="en-US" sz="40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523414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1846" y="708509"/>
            <a:ext cx="77959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在传统的</a:t>
            </a:r>
            <a:r>
              <a:rPr lang="en-US" altLang="zh-CN" dirty="0"/>
              <a:t>GNN</a:t>
            </a:r>
            <a:r>
              <a:rPr lang="zh-CN" altLang="en-US" dirty="0"/>
              <a:t>中，邻接节点的权重都是一致的</a:t>
            </a:r>
            <a:r>
              <a:rPr lang="zh-CN" altLang="en-US" dirty="0" smtClean="0"/>
              <a:t>，可以对</a:t>
            </a:r>
            <a:r>
              <a:rPr lang="zh-CN" altLang="en-US" dirty="0"/>
              <a:t>邻接节点使用不同的权重，对于与目标节点关联更近的节点有更大的权重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假设：如果一条边越早被建立，那么将它聚合到节点时所占的比重应该越大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思路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）将</a:t>
            </a:r>
            <a:r>
              <a:rPr lang="zh-CN" altLang="en-US" dirty="0"/>
              <a:t>时间</a:t>
            </a:r>
            <a:r>
              <a:rPr lang="zh-CN" altLang="en-US" smtClean="0"/>
              <a:t>点过程分析引入</a:t>
            </a:r>
            <a:r>
              <a:rPr lang="zh-CN" altLang="en-US" dirty="0" smtClean="0"/>
              <a:t>到权重</a:t>
            </a:r>
            <a:r>
              <a:rPr lang="zh-CN" altLang="en-US" smtClean="0"/>
              <a:t>系数之中，而不是简单的幂函数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）属性图的分析较少，动态属性图的更少，将属性作为节点嵌入的一部分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034" y="2130926"/>
            <a:ext cx="2828571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220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C:\Users\Administrator\Desktop\点与线\"/>
  <p:tag name="ISPRING_PRESENTATION_PATH" val="C:\Users\Administrator\Desktop\点与线.pptx"/>
  <p:tag name="ISPRING_PROJECT_FOLDER_UPDATED" val="1"/>
  <p:tag name="ISPRING_UUID" val="{9E835B18-4CBE-4158-BA05-AC18079C87BA}"/>
  <p:tag name="ISPRING_SCREEN_RECS_UPDATED" val="C:\Users\Administrator\Desktop\点与线\"/>
  <p:tag name="ISPRING_PRESENTATION_TITLE" val="点与线"/>
  <p:tag name="ISPRING_ULTRA_SCORM_COURSE_ID" val="EB056CF6-F6FB-419C-8F15-BF4BD319FD02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\变色龙文件\点与线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JVexIH9LMokMwAAAgWgAAFwAAAHVuaXZlcnNhbC91bml2ZXJzYWwucG5n7Xx7VFNX/q/Wju20KO10HIQCqS+sL56likDSDi1URVERoxKIFJQqkgghQAhJ2rEFLWBExAR5ZFrfBJIiQkggiS2VAAHiK0TNy0pCkGOCJCYh73uCtlpnutb93Tu/de+61z9YIfuc/f189/f9PftkH9m8KW7OGz5vzJgxY866zz7ZOmPGnwJmzJj1+euzwZHiDV5vgh8zMVvj/j6DMeT7APzyaubHGz+eMaOF/KY97U/g9z8f/GwnZsaMud3uv5kC9IWMGTN2tq375ONthalaeTZZm4lTElITUz9K/Whxw+Wt+5MIWy07kyLIu8peDV+15B+fZdd9sm1fXeyXX8fX/vVswF/e/jYZ/v2ft316pm3h1l3vbvvTq2d3n7orY19jM5Q/JBjMSoGvYOBUjbpNUsy7EYffKx88dQe/6TKp6Q5RcvUcxDUl8EJ3TfZc9SRNdW9QupzmmSCLM+Zeyu85cPSOP4sbET/aPz7kHptRsOBd1Xgu1X6dTNymeMs9ci9wT1mXb4BL6bKR1HOmb9LFfNhXYHkbNX2ZemkdD3gNNvUxbon7+xVCb4CFMe4W3YwvbRnUqI8tCRdcfTT7OpyfRjQBA4cfvTU/IOFY2niaweYJfo16tSA0njgWAykqSyBZb5ZUJ6/pCTaeJ1nPow2DaGJrlzaio09jtohITr0J6dRThMCENIToMhCsRxKKv+8KpCCx8sVkvATJiqJoLZewYwaEfv7ErYkwN/E8kLhzQGQfuBrkuBHEjfib/acg+09XqxKguIucaG66R6LrIc3RKpwZMQtBdEwJYETcnQ1B3G0KZ/0jUAiPh2JPF6MkuCYm0UinsKLNaaHK1hZIloEYCHuMX23mAhqeXwBJpyHq9OxmMzoyXiEwuC2AoRkq6XMgdWEH7XaRy64ea+PW3WkBhx6d3BKafs90qeAGVvAz0KFLV3/ovY8OHFXv6M7gwczdqQrkiNKkBzgT36ErjouxpcHxr4BijdQoSvp6H7XEfu1xAmZrheFx0t6pFhQF0Ds5qMiTxapFEJxB37siTILFkWw5EvoFff7sck/io0MUVp9gcE9W3k5Ks83fKtMJI8PjRx2IBpZkxTKSpoCo0V/yGGSvRAexifLVkmbpqKRLfzCFwrxjIgJJNeyEkmvG/YNarNTWpLkTPeRkj+qbtSMqLczeDSs25OgnXWaXU4m22XOlssxolG96R/RwcM1Es2MGm4dup2jw+x0WkbnP6i/EDGj1BJ5/EJ+haVAyZUQHVN0O5HxOCEoiVwlXsOXWqWRcdb7xdo48LMM2Hxcopi1yG5hOJiTnxjmP07Z8XvGxt7k9Zjj/8gA267MdsPWnWt4zD0qBfDYq8n2GVK3dAYlEZ17ZwRocUaVrHEZf/eTwDFwvJpnF9RT4BBjQy0azWjOakmmAz4PQ5WpOsc57LPSe2mo/BYBSi+SPclxWpAtQ23CRZiXvlRBJs2AnZBFFzYmiIVioTn8YGqnJGcaksO7chW5XDGlOaWptmQcGBENY9mD+rX4sW2vtwqRAFRwn1DeLOiC4TSSPSuw4kdri7NuDi1R6AkSLj4YHcLrqF2CilcYOy1o1EWiR2ICcYXM60bNRwF4P6qaFpZTiyo23LVO4hw88+tKbDO+ZRlaCojho1uVRB5CjBoqzl35ieHNbT7nHDCEnmyF679jbuyv+tKHnaxkKv1MhGqthSdIZQK4t/CPV5LB2oVkK267Dj2E6E0AxmEPtzfC1e4ulR7/21uUSShqWpA/5aHNdHjGAubjPyC7G86N0Vs8BVchwtmSkyWzIR5HqBXegkn5TSztaUBbEmxq9TRVKMP1SacgHw+9xuA8ZfhjqgFlb9M3nxEGaA8GDqIe/nM9GByajNfgv5IETmhCDo9XRemziKoLnv2g4Ykv0UJK+y9SdEZh8WnX87Q/IBFDlFbVsh1MU7F4nTKeOY4d9dADp11ZS6vE6ng2ddc0nbPiHypzdkR8E4khytCuHxRJlt5vlfL6vVWYiYyhHw+NRAjbX8UVHDx/RXr0lSJJ5baCQKkg5lBYoytY3djscoX/XwmJVTilLApoiSr8GLxXcJenYJJUWZCvLZjoubBdNQn3BtfyTxYMbsngN7GLQeGnG8kIAv1gZg4uUNE/UG6mVZsMaKdwnTtcZ62yWnSuqo6ugtokRRLurqFm6SgroiQyR1NIB8HCBOB17pQgLy3/FHVsBhbOiz/4nEnfrsvQ4VKvfY72JI7JiU9pT183zfkVCWEhmB0pJMu3rLZDgUMZDZEQ1EAb11cuGsye6l82tAuZVSaWqrOMfhzLzEORqod5WLxBJvVdICtkqKFsX0K3aCMlE23bYRI7GtFAy37V6ieHbPseeAi21W1UUqXzNe0RPDER2y03ibyqZBSg+iqVIHR6J5cGHJWyrU0irQiBBxZiUkkqBwuXU2Pv2SKJj9FHDmEFDf7bezjLPcgf/Ye6cKssGkBBzbf9Yi9/r7TGfzv5S+0VLanabf3rFXG+PXKmxRT8/68wOSQpozSG5BBAHGTOwQJTNJUE25VAH3qu2NTGRPb1doaExKbO7ECxncy9WKgtgibS5tQgK0uDElvQZ+4Ux/uByLCjlUToY+l5nOz00uIy6FBY3SOAfYNBEk4Yk9xqEkuAaoF35Luiyg5JollAKcG7DdEV1xRtZSpIlfEIDpIBrakzLdd0GHFGCKKI/3tHAIHc2jBTxLDKJYSe5Zeg1d5ghyvqCa1p2V7ySbBESe4501QMS8rqe/IdCrPfMYax0weLTm2cfwsp95g87hrFsEujlUDKfm51xbQe5SsrUFIPeFSSYf07ftnMRcgnN7Jz3LaCED/zAiu3GpihSJVetd2NLurC4Ep4xh05ucUQnHxrxiUK7jVBU4GJrnIBlVK9NVzvKK4GRTRBNoO+ImWSLrp1o6eLHshE83mt6k9VAm2gzRtdrKMDwo44DkNXduxXIbpTZwSLV0bcpJTni9LiCkgM0tD9eHsBSQmc/iRkZVBXKL516P8/icK/U/5Vu1Z9D46MPEF1gHfBl6ZVg3D88Ej1rlSS3GBYExze8132re9QMAb8Wvu5RNZ3Vr3sHuIuGL0+HubPRjBlxmdRX3Z9Hh4L/7P70rU/7i/tzzdruxe7Pg3kTVgPMZXhzug5ID/2fnVWybrqoGPuvwc7n2vVCLybPOn4VYPKJC9ZFvJkboDpwYagcmM6eM5qDiJNlXjD7L56QwbePP76Z+6Gq/MLQ0SPTs79wiJEO8ek///24InXo8PhD6nw36JcnF29MyhT8PA10efG+xrWRAdPc/XPJukTxnZCQacKr1p1q/I3OuhvbsPnx06x/tOH4ucbW9M+n2d11/IOker93ptd47fiZiy8h/mMQZwWnJal47X2LhsYvFOEVmAdHljZ0FJo7lYSt+rphgxAziBnGbfuN6I0HlK8mLp5vWC64knhSc6AuivwMfK2jATdakzuF91WxgUnmM4ybE38lHbBx9DLPB994pRY+Prnpu2ecbeLvf4Svk10uP14qSzDDn63rvJI4hpfJzoSvVzwmcpTP47QvUm53CiVB3Mc3TidzMVx9/wqK6GzR0Rx5+2nVRt152/Pg6Mjh7PpdYkw5cBmyhImH+Z1/Htyxm1Xnvnhx/4muIUde1/MwjdcDNzWPR8RKkk5njOU9E/+Dx/TYzjVtjZr5cHHF8e9uXnwOjemjvX+rsSF928Y/mmNjhK0v2fQ7JvZfLkukFx1t0XL+aBK9tvwPgM7UHv2DK76hf4DD+rf3j2T/W+jCd9fW/xuhKP4rpNOjDANhavU79Zue2XM9UfyF1/ntRt9FfqGbxv9g0Uer/i14T3tt+R9c4QF/MCdWjO1Z928ZGGk8l7P1fOJzlocMv3v1YlK0YGz8D6akjzf+wZSOTeI1F38nAzTs9ioRzGU/ndxl4D766U01aIntkKXYtc88Ms+aLeAIrm+8+yLvoKGPjJ1rfgFLmZgQbWxvmcip1BA/836BUrRZhlGPmdf0YiQjyOcnZTG5+ZOqqoST3cplQszQ7y+T47ynwJrFTJl1b1k/Jnx9Q8L/y/Hzgc7as5qXM3kD7FQHY8baJKmddoQhS8yBppjzn9cAp7MBr2OXFfBtcrQBlF1qFxhqyCjsLnWE8lPvv9IK7x8p09BIzutL0KsgmugJsFeRWk4hwqGjegTz5nNhtjNrTpU09PaeY8IvCr6Vq1+fGggTIaKMtxLJCnyWdyay8JdvhKxOeLxPQELrs4XpGPup8TTHw8ygIBE9wDCi8B7L3Ynip0ZQwRrvuLQ59L4aCnAcF1jcQOYOWSrfPyuFRu7st+FSgQ8v4v0tayy+w1hbboo/Gk87IZDNbbUJ5NBR665mPVuF2SVh5mDaHLLPCdFY1nMWVLBnPlgvlu9jR53eqRIfqoRv3Xs4+ZCiVQTFW+YD1vDg0aTDEySXLYiZzOQhJHsuC23sQLNIytYuJ7+L65IFgHRzo5X2U1+hi/wtt3EwPgrW0x4lkRUkp66rESDU6U0zQ0R75JmEAQS/X7BTosnJlVtzJqOYRl+Mw2o34MZQ9OdU1b+mvYTXXL4HiKsL61V/KIV77B1LljCHb58E+7O55xANArA5fKgdowgGtZJHrAbRctagIFltFT+OyiX0/Mgo/4Et2h8t0Go6CUTpdx/syUOI9hGa2yWaSQwtSufErMMxbMI82/NKD/12z2fC4PZqoeSHjp72bADKlh//Kphy1n4qJJDpPxDMIjV55Elto+2WcLU1/JVzYPuzOpsmxDYIimT0XTGqIvHnDROmkbPGuuHDHHTKSXI12G0tpQEckrG4kclEPed4BRKfG5zGX1ZOaKoPS2cGho43D1+hSEfnHcHVGXfYbJ8yNrCJ3Ppcef77MijlAQ6RSY2XQuRDhHZa3C7RvmgXAbhU3GT8dpBbfqqkb+SZg9yQV1ce8LkKUh6REruE5KC42R2OqZMfBzIbEMw1Mic1r58cw4SvHLUCc6vkhs8kfgGGFgloZADPWKcf73cYkLTEfswd547CfoLeV5/VI3KQT8LN17XP62Yt2E872mHOOiRrJIWRzPwo3jI5Hv7W3pUDNnZKfzBFyjSDLXAu3xFcswAzhwiPJufJ00KbITOV0AmxKSRsZSyUqCKyoWpHFE07Rf04P9oVFctAkqu3YGxt1+W/W86Wg5HWpD0P6aiqkFWHEBkHpLzcEHMffYbEKP1l1UhKDwebgmKVXD1BbiPAyJ1+b4ZZ1R8CSZVyQ6+jfaJAPanvsMEx57SYuzCXQxLMSk7fo+LIMqvJVZoaQM+Gx1x4Xi0vS8OXEC9ADIOtkfOLomNnWJSw73+jb9QLg5D2sThY0Qcff3YjQXjn2LOLux+fDSI8uI9X2hSnl/39eGCg6Ou6OeKaHL//tS7tv9zmMdRCpFN/tYBnqC+TIEmO44q776K7JkclAcjzrkmYM86C7ToiIugwXnyXjU+a/M6TMHZfQtRKAhuI1get1SJ0n6ZOxLWeOgidBrryfkwtSmHmuxxlFCSRbT+1CQp2hJRZiphJhZln1mdtJmSv8XwqFzGTaLw+cC5mbUbdwIrF9Bbdgn76UjrzbTLsiWj7fzgnrYYYnPe9+DuIBDPRxiJ1+o75X0ogjCeqJd8Kap/GGFQ/uRuOVDaDjcN3vqP+HPuOAqPx/uTeX2M1DxRyNXJELXPNWs2atBtEFGSYP/LXtLvClZppDD9qh1+gf3yU1kvugCNXP7sKGCXIIH7P5DXXCplk8pug4u/sdycLnzTbq+TZcMcasw1cWW75yHn7GjPuiRU1x9h+LR5S+qVSsHtqEwqROHV1HMV+xqG2YKNjl7CQkExXSHuzlGmaYDI4KWdthSlK6zBLYQqHPoYVGQC+E6DA7tuFfLtQwomCTv3omZrqxZYnSZJyCf6tHNQd4oBjRO3QCjov2t+tszH9yEFPxMbZh0uSvpMQlTOpA6uSVQ0E05041lTfPYpQYWgwR3FUS7VBIqZUcFuopYGli5BlAJJANoZt3q+yUrCd682THEXhSAWLUBF2NylGljGng+aya4RCFrmWhSQYxeB/6hFmyCTZNUWGpOyiAIY1KUD63q/tdyU809gNmgnPN+PR0PMxKuV9GclRGOX9xDk29r9fcz2wO6Okc8+c6qzXu3TBNVKmoFDftzSIiR+tyVR0rWTuGmCyo/ipSQyyuAgmWsHkIECOjJPteoSnVg1alFAyxZ0goCN+2tjOXCM/esyWFsosRxBGw2hs3/npc0qzbg9oJVggRA9wVkri+nvZgcpdzG8Ri8Y4UZBFhAm8slO8YqkBnYPi50fxnng2wNmzGDFLlQmz3YmjOM900YRhgefAjCcdpi81H9od+xOiAclcLhHs50Kk8NxUbGcnyjYi88bQZ+rWtndnxPY41FlUxKyM2D5sbe9H1O+CtYKfyo8s46OCkN0Z0B6TvllbyOZG0dA6luttfW0v/yqblx+l+BW8Gb6BMZmjLLqaXnIx0TtAgtnlSlUlsYQCWedGKUTjvFYK3Tb3oKRldq9x/Gdj+g1pWq5tf9949bdAdTnNrlqqzLV8EL/34YA0OevgALmE+SOGeylUohytPp6MW6I1id4nL31qFqis95pir172+9tpjjaJct42P0CyIkIi6BzPr5aeBJF+8uJtnouWtM3u9Tju/cqi0/fyqeVJxvnwOcduBu+sJneiKJV6qLOirxdzwdmkL3xq6oBpzdyqBw6w3FNLs840oVgNhuFsIRmjHBV0pEd+NDqPvAzGIJSnXcJfVTlNuKTR/DMDe2xS+bZY+bhoBdnzN+ZuS12v7dmqQLqcGYqhHyishDQqwvXhqLVFR0cVSNz7RrypNqStLTevk6GdUWOWTLGIlyMpmnkn6PvfQpAn3VtJqygJ3SqTuBLP3qhjkQbKz+1zId+GffJ7qHVZMiEpAp+sACvxH3MqiFnzNwD54t5CUF27yCFyHUPqWbC6DRIg+aJjF4VJigvt3lPSj3XZd2B3wV7hBZKlHlWWru1SQQpzfIBG12o9K7cUuDKrBWVPwpH8THkSUF0J9l+31FSwCicGKo8ey/qivItL4Fu3PNhHbVJB93H5d/m0YUMTCr6TTKhF2fp/dAR7A0lH9qU05By07e+XoW34LY5O8s1gXBJgkgs6te91FuswtBWuAX3h0wdutSchYsXR8qyfpa7Cgrvkb71fo28JjbY9bKWQW/06tjrfHGR3HbedMTr3u4j9Ai6oZuNt1jLmtqbZLGCXq0FlUuYPvM4uueLgWzr8ViXGdo8rvykvr8aVO75wOyazSarBNcH3M0K3K8Tve0Ocj0qFsNYo/6f50CxNmYv1HHQHP71oJfm1p0WYI9/LtYBaupJJbXbKcq2/3qx0wqK6jWplV9PvRvlWuKvRV07lmrkTq1zPXUE6T4eIx3qMxeOJtOWuh7l3n14QPJgFmfooghNiGJH9atg3cqwDmdDEoyiEyIv36Bu9KOi88GmjUpcKxqvcgyNFDSSn5fkLXU4LzKVRj/U8jIFYN1s0lJt7njbUqdPB7noFMAkieP2a4wlgYreqYbBHYC6naHqwv5YUKWL3jm+Z+9mn+lkNMW6l8610/X9D5ZEyvcs8na7hYCy+T3KKXH+uqylGa/BRSiDlN2rNDJeR75RcdbelZW7VkQMr8zap8ZHKEUvqxDMgrHpe0vEh/gM89zemxHuoJ/xjp/+/N8bxqLrR3TvNuW8KJW1r0fwnwfw0EBq/3nPRtHgO5qWUrHuQljHN4VGGMHhZPREGpqvA1KIHZ8umNzFvnoc5HpSBlc4GMiok8+mNAKOkj0nQZqGLlgoFosOL6je4NC47rYxcrFrkJYLaDjxAugCSY+wk4VdmUGHxe2fYb8IcN4U5i7vXzT5uPwXP576z50ofpo95I+LEREsxUi0yamAuC6tcZ8E0wDeOcryQxZPXz8J/Q/2wOwOMcIukoQ0Z7+OWpkZYqpnF6tz51UNnjY488aMOv8DzExG/LozlHWCYkKnnVdlyLSYlT7j7+FdLTK6A1FRjG6NM23EcyLVhXdiUHmr59zaB0Ga57U7h/YIqf5b7qYCwhWBb30ewhBHr4Rt9ngqOo10REHZYJaGXVHlQvOHDm6nSzDUItTi1EhjOhuNk5au894au2Xth4PUqM8ZS1NW1NVT9Ia7JOKknfkbOshgI9bBuCftJvbeGwwCj0T4bOl73Wr9HCRtlQ0NHTYCAb9gvcJD/kbkNwcwdmKKaJQ7DbcuarMPxuHJj4yCCpdgEVGfcGDk1TaSwCSvPp8YDcfSwhaPzyoB5lVJ4UKB3Qvus9T3dWqP3juHgGhuatC0SrbnUWE5hT5jEVFwXHRUUPVctQjsRBbB+rtPzS+37yD2/yvhaWuhppan6GN2YPrwsvc9aCTRrVywM61JdKl8BxHUnllAd71VJkeE8ldP7Y9aeGfU9Pg9OCM09Vmhjv1ngE8Q6XVz96wJjSvs8Fnj/xbxn8c5F/U4BI+z7jC/6/rlzzhE2insqdGSPjr9Kov6QHrUpMJncCUHrfVkQZJFvcveItZXX/1bNxHcIsGoyWX8zorl+AWGv7F0zQIZnflJu/FZg/LbXbqvMWnlEC4a9USeQlGoJN6d0j+SfAZVCzhpAnFYVdTm+YPujI2+p2NvJbC4SRZPGM6FVR5Oc8aP4fXOO1aPqPph2uzgJdiy4ZjK9okq6JcP1Rp/2n5f8ZiTq+AzhR9SWXO4bYSy503Z8X0UJAMU9DP9JpQ0/fC6KHL6LoafahPpCqaZOcJtMubHsBOy8pZWtEuXy4tqVh3LEa/Y9k+zWG/tOwM0oQZ92RSXrOW8kk7LquvafiP/f8tzo8idl/HWsd8DZ0spfdTAdazqVDt1p8+L6dIu/yFz07DE8HahYreiYGl3Nx1n2L78Xpf59KPq/v2u7BXYm3DKSDe3SXuVPebnu36fZq0i57o7Fq3BAjY9Q3rQohsxT255bcjLo6FdvJsAIk7cSE2ZmLn8xrhIepkNWlHrc61LhufRnsVUtPv4o+PdDSXPmX8GNPzc1aeRPBxs4z8V8ceHbJC3TET6EMNqGcMDvbv00o8NqYvEHa6yqpbCdTh5G8cLMkj7DXmox9eXoy9GXo//p0fzaNH06xHb77DiH6zIpnVJp19T9MnQqi+9QrSYZVguFzONko7sYpKCRxkmU3rIyAeZ4XEvu5Lpg9lLXoxtOfeL1Z2FpvLGnLDi+gQXmvITi++9QSCio8WJCtWTibPmR5KxrnQ9651/k2Jd7L5II2OMjagxbp2k9MNHqt4gFmTgm4KKfLwD3d73ercJFZlDtQS41H2FXI51qNVPiJ+PA0qVpQcyV9nqlpV64Bc31yZmDx8FYwuytxhZMLYIG6NcAesfmjkCRYEAtJbcyhHvYqGgK1nLcNpojSUcTwOjHmZJpoAW4WscICs0idKX/PoB9Oj9AJF3QrSo6O0I8CJzRvueV9XCDJZyy51pZOcHbyLPJJ1KJ5fb38xVDeyxTy1hKYnnv/I7ZN8vPSyFeSFaCJRxCmnO4clhTBf96dETtBFqGNVyVE+BJZ4aiNSZcuWxvSoNNxVanM4T6/PAiBYvxWzjfDg9P/TpN3yUfVVJlc1FVl1NTOpq+C1JLPEr3zcF6m0JVzYILPQPc8iNAjuRwDYueFioi2NCwvbsRtITZ3Q5siwLZjjyklUrJrECRYZ0FKye5co6efT5kV3ilUaPQAt8AujA9hbIg6JCCU8xdGJKeHqicWwhA8ZZJbdeuHO5fciu+FAezuSvbaQliEzvJfIfHJTzE4hTMXeaIc//Kcr0+mF0NhK5h5OTKNcu9Fxu+FXqcwPF9AsIQKJdfv1bTigq7o8i0mZK6VUk0ZQv2WWrkNE4u9KjSaANL+8q/kppZoJIBjuMg5ZfgdFURDDZc3xKCPh9uXwXEnZXcpkJGhuirDPnh8QzIPCSzceAwu8FlLVguIR8FWz4SM3cFaydzYEAKOC2FYn5Ijaa1AcnYIM15vOPfukAoM1XmLMSWXKGnvn2bu/VgCsWGFvA9CrxfhbPlPm+E+aKUSH3xdu+ZEoNwBOXi9mFtCB6q9qscOZRcS25pjO3rvUAVCF9nO4oyDg+o2UQ8rqHbWtcumrj9b/GOC+DPVR90n6CfgnEKjyrPxJejL0dfjv73jy7sXqwB0PYK/pYXC04wu+VF7J6hWfL7hxFksBxWH55ZRylmFjwXs3jGZjROvLiOXUzWPF8ThxspJAvFi2+p5e+c63NlZJVSavGn/Xd0EdjPXE6lCz9Ud7n5uTFvBs+hRWPOQS19CVBr/Uni1t/ggGNglB0Mvkh4trqY0PiG1d1nTM8Q5vZNi+0u/Ddm1i4Gc3FY/H7kS0L/3xJyl2LT20I/vRmEiDLLMJRU95aQBCF37z2UuTfNvCZwInyg+xkumYHT9Bt4fYbbCig/1YjTGPB1z7bV/Y6D1YJfaDzUoqqidKs2BHHzIuJTMw/jxy+eDxR0yZbq80v6Cy5FkWvLD0ulmSeKtW2SQKXC7N4Qup5Mzvw996zauVXeGvebeXETjjP7DgtXrMTU2jnZkW/sVSWfVjurD7OVSZJmIYtc35Inz+Ry7xLrOvZTBwQ7ma+nzFKZTN57WeRO/yCWnBjdLiLgbYmM55zJnbOlpPTQWXJsKpYKjx/Nt1TqCN4G/fIBBG2B+2E3NqXnGsL88zsJXRGBo1osDmWwG0RIxdLu3dDUQNGIipMEjdVVkSttcFH0rM8ZyaIlaKa7eOCPOk5Im8kUcltJX3ktDh8tkGVGC/4FHCxQupNLOhz0+fTQAMbMoPQUHauEW14rnQxetBtVhcTQEPz+H2rIlBY03uKzPFFXS2btiklDVdmaGT5JYf4o0kCUOTn9i/D47aJodboWpjC1n9/1e5PQXkvLrTgg8V5C16//2aPQ2xwKHdVyw19lzDyYjMXpWh3YNoVIcERcZCd4Lwh7nwHfxpiZh7cZJ+mCHZAgikbLTWS+wHZvcM13KEehAduvpbuuDVonNY7dHdlzvqR31QuEainkTRG1g3BV1W4kpv655uO8pIpvbbm1UaLiAa1WYuiXvCdBJ0PQLhmE8iw8lmaAVetqvwAJeXmmSjjW3gQ0fpVTUQJUly47fd9ntRn2Fx4X5diBVWzytulDTBTNvKNZeV37qQhIpnypmVnSFzWcf2BAO6zphAQkNgA+6wwRqNJrWsyAQUqmnt/xgkjOdWf0tJfn4pd1K4vwyB52ea63duEhuUlwRTK/BjDBFjZ8d1COtn0r0KpxXcaJ9Tpat8nhUYqzG3dIBcnqnHZRuFm0B7cJMFmw0QI7xx8Dy9/7iRw2dPEFx+ocJNljNTv/I07aqQ1mO4W3bAwO4vwLbq89lpZrQ9bzxrV2+AVj4fZ/8e6u/XmyVBS1uPgFR5XnUYtNdzKD4gTG8d7wj1KxuCKnRRMURHa7PHHA9vOL95vmVd2UMrv0/WppVvmALSFq8me1dO3gC4o0R8dDwSjilQBGATVTmH/h1oOkF3jqCa6B/KKYWzVZgS4e0RfVp77g+Db/APd7ZWWZoPPrtY/vZjG9AxK6nj0ZW+AN9nHfdWcYIeyLgaK3LLcSE1KccejQz0at2s0Xb9L/1WRdX250VvSWH5WSVugbhYlOocw7wPDG+vr8F5BjStbVF7zMDy8J/R8gdMajqo7pekxz3jyt3Pdg6ct3m15CvIR4CfES4iXES4iXEC8hXkK8hHgJ8RLiJcRLiP85CK7TCpDPvbauCB+x6Bn9IL5df5VMfHw67p2vFzsu18157mIs0nqDEsgzcyeiTy1c/OC+Pr73zuZ6b0naf8/5Bb87NsFp5pOmD2g6GP8f+53NXJ8AvqF+AmG/DnFcv4p2DKNTiu/NgnQUWh+cT9jUAG9ANmQ2oI246Vms9s4tbXeiAvX2EU/nPU/U5VXqdraIQzLeJpdFuWyyYVRUPNEBIPlT7rc29H0NjVHKqIlxg5u3e6hi9QpkxB2vFnls+9lilFjTVS2NQnXewarMj9fSXBvlhVT7lACWCv0xkaJJIUBZxiMJxfe3YuUK9/lMKcUWIZIoVZP0S0m507/nuREH1VeyUkQO3IOzFIX9Lsl6k0YUYqVKigyFl28nioa1PMsgmqfmYC1YEpJpDcv1gqRz5K/Bpn40Gbqata70fC/XIuwY/ftoT/eRVJVe38ivKtGbxKUw+y96g6I/u9HWcMiuUBjfdIELgzLo6IYCo0UWO7uBZqmhsX3xjYC5oVjfx0o5uSWMkvlqGc3GpnXasaRIXRzP5L3YEO76Bjn1zWpBXzkJMC8kOjUkZ/+WCLOQyUajWAwhraycwEZxuVz02WnmTnemQCVRROdKjVXr0PUT+DfWkgn13dcNoPg6ILivfg4TRSU6/dR122i27Vga5rhypLM4ZKCitG98XXRgo0iz2Ts39C21xCNanN0euj/p9JbUBSy/Q/odElwUKghp1vZS4G/uLR+Q2iYDF+URmfr8HpUR314yiO2043Yw/zl4jUXAjoicD0UnR0ZzxbTKGFgstNSYX9BZPASIDIQ5VYLCs0Zs6jyt2xxkZPvj7caCKkwiQZcsJgxtJDLpIsdbJX2zmiE4ru4YNS0rMjDl6ooA8lL+Upuy06PQgoXN12iN+3vKS7PmD1xhod4BRDGxfAcdYiCa8fgngIoh2s0H+Vn/lKXmS3QG8VcboLHGFlaUW0OdFBL+Byu+L6IR6moeh2oCSMouOgl9Ixi3IWtxI0Pav+JGO3MHPcMjmdk/4kziF2RRZeQ8HB6mu8pxXPJv5Tg+sKcYM1XtkBEOq7ZBmb1NSTZ/Z70Ncq+LAUEabbLS8fRZ4NLO2ndMRLg6j+PFkt10jiiin5wHB03UOwC9r+ITMTbZlvbFivRtjNXr/eFGvHnT3CrxSGma3tpI5ibJNdBtEDw4KcmhmHCk4mzABeiHoIumrNW4bm84a/U5kGSOgJMevUbaTJyD+ukp78n6ETZcHnA6w5nNH1f+TUVUC1pY6Y9MSuqAGhC0pdvQ8Si1CYj7Lt1hI7MPRA/fcLxbJadVSonlgEJX7x8As14np9otNJfl6gpmV+6j+XDCQ1BGT5fXiApbD4oR9ENdv3vXTj+xUNNkXetmJZNkyiRtJ/oxAL93A8wpZo70ApQm5QwF11zPcdSewHt3DpPyMu54xsrIxfVh15qVtfbUpsmQbiQRGerLnCycU23BzimU2lQ57YeQPVe0BNPIveHHmapj5EoYZTUucOJWsMX9ozAvpO2uxJ/Acp2BOUdggejIi1ATaMR9SaIlSZS4aek/jHyc9UMS4YBb1Y+MTJLjfRfRefEi729u89rp9FCJ/m5s65jbrVq1R7XzkCjJBIvtbIL8oqj1J3dWMbHEbWuH32IzhPM7GEL6XyVqqWtq0GeVRNsOGsInA2pL27sOvS01xb+UWB416hPJNCA4OY/bGycEvTNN43Qm1LqJ31HcWXRVtRRm6RMCuTgzrFgsUDTqMNXFdVGUbSkksXrLtFRt7vifcrRdnM2kW29PH47n6tltNB8Det8MMekT8wCr3ZGHT3FumpLyHVK0LfKG6cNkS+dIUfn40uv6HexAvo5Zuw1ZBtKqiqIUH5UKhzEDmkqzAadyrGeIJEFoNP9opWBQbYnUmaD40uJVJ6V2fFXJunuKJCW5pYR/4tAPnI2quC4WwWmgBcV1jqejtWhStW+v92y4FBi2AZL10yJt0rOb9b6cBflbp8Uq7eev2uHwU3EY+yswlsg7SeqJ0psjqolTbKKDi3KZG42J+KzHnUfGgZYkeealu0cPWSL1pktaJc2sttr9IrJd/jWVoc3MOLi5QA+seays/SD+FTPDShxwSVv758Ple9mNjh93gkLSZps5JpbUueuJmi87aV1aSYDrEG5szc4nrEyV8afK9BOQ1ZXDO/7mvZhFaU7LtRXwyg8DS3XD/6S2k1tZqVMthPDPdbX6ApAeKOpToMHWNOktzUKGT4DEWI2lFSsseJXPXvOsh1ZrPrIzRiWKNYY/mB/wFR5OgDHgH4/e05awjK5HTbk/jP7Q7KQ1TwuKL25jMInNT/zUKXhT78pXYypiSGc6p7XJyvFyzdNdhlwdps93v23Wkwk11AiFkh0UTk4299uDkX9nvJ3nKvgBaOQFgKYZIB3WFPcGewNAB4rv8ukB46SldQth49qn6qLbPTdgHZcc10dvOfi7pi2qNa8ZoCNXTP+f2Oc67L/2qXuiTls7BRvP2uWBs3Y2/RgSNNBrlP6ysnvXQ3Sr//n9kT3N8J0MfnLzLzoeMbSZI1qsxgxihBqK131EeLxOSi7LKt8ohe9GySXB3mLJmXTqAbv7DL4g948phbC3ktkrJUnmmQpQYYgk18TgdgbSdXiikZPyRBI3npMKVu3RGMjcBnkXzNwfNvLxsltJza6DQp+h4QvU0NvqpRPtpKW7KJm7pXd5PrlzTlnCzRtvwpYOX3wikWUiPEFhiWL6BLBomQ+RD1sdb+sQfC4qJN7pMj2NMetjBfY0gnvnn2iEk4z3VxNHVivuw4lqeKBzSGmJpLBCNv/UBHKq9bxOb3KFrBMbn3jfBgmHZ23bOv2/pNI1OeC68hD5KU5MX04nzwGrlHchU1de6+eTZJ/c5X2eW4F2M/3mzuHPWC5b+qmeNuMbP9lT9jvmm518BOEdsSQDXO3iZlG649ZuRQKQ1apQKpiXHJk3b5iUEsSwxMwo7bPfucAL8OtWDbH4Dm0Z32x2KtRTVNgFuEWudMiFUlU7O8G440oCmE+Azdzxs2o8oDZZ2jjQ6YSQ+eCuEmXLOjsdiQMA0pob+XUDTByJZHuSGbLdL9+qlTDUQuzp20RqubHgJwep2rZ25K6pmiJxRI4lNTL7QB9at4smMM0jPwjoVlk9L462Sz/Od31+0uYTYMg8bT2V51EViftUFeS8H3QyPWMJa5DQKHiF+L2VKHNSzrNc6Yl95ruNVhL+JOgBSeaLTa7VqDYuisv/TeEH+HstEEoX3/kanUN4YowAiwiw+vmHEPDx2Jb9VASspH54B0Vf8H3UsIKDbIKvPwc4bylA9gRu9u5CNVrlV+ZulQmDCI0aBaqYn6q0skyCwuY1JRME18BAYYNVtKwQrNcCSZ/gI6NSBUprMgm4r7TXkjCTNJeBNBpisPFdNgrskkiceyVJGbR6CwHWY3K1cfbXDZhv+yj1WWbPv8KfJNjczUxy8rOoLGnzW8pKYjU/ESpBE6mMmIL5v+P9M+erYJLnYLbeTNOqve/mWqy2dAWv30T0Hh9WZ12O3GY03m7UhfUZ7pKi9Yvk7GLu3RAJU5QWxOqTLEZPIAda/ZeSWKmUZuZEdtzdJaS/6TO/txaBjcm7FvJdlfKE7OjRSqXM9Qji7D7bxeU7Ia4RUvEk2Xkdtrw0aBMyvGdyu9gs3AgaR2X3wQrSMlfQJp7gpBGd3qR3bI8eemLI9b6MiCY6sBWLe6KOjaqsViYn5UnO/glpv4o8QfKMKBBLPgcvsm2tMFurPivHb+J2sGUT6EzNfFuBS6emn2k/nX5y1HGsWtjO6hMmuUZB0aI7/cil+w+PNDdOUGov8CAUOz8JUL7BbiynAGqgftoe2J5PMl2KLaQgSd7+JKmpyc4xcj+/rK51HPgBLGzqCPYRSBB/rmQPqER931Jl6JrY8IyrznySg+ky6vPreM+hsPT9P3s4pRDtJhwsaBVft0FLf746wiLC158bN4kFs8HadoMoyhBvMVdikghz2httdXQ7vMMTDBlXg9lp1GJq44KjrEYeEgUac9dTPiG/lVruABVIcDcdYv5qS8dF3mx3tSCG8/TV+qyD75T0VYzHsQ1otra0CdHOrYCoiV1JMb7oJAJf9nOIM2455DTolw2vgSYjF/JDdji4Kt8kmstdXj++IyK22+3o/mD25Lv8yXfVJPuo0tFJMo8ermaZJRoY0eBOYWjvzsLibU9JfuIcPDKO1wemaJRtj6LchyIKQpwNmDcaRQS33thCPlpRSI3qWUHQdWNTox+zRQRd7td3PMlVfAfLZbrKt1Ncl3y5a7LdpxgIWBUHu8Tu43X5diL7iI24j+Qf+YxfR1/Cie2kuAgvy+p5dBF+BeuiDh+oxyMIilLOZLClI/CeJAXj+hE29ZoXX7+Cv3XusWrZh+aL/m9OXbRL3zFPwrbiBmrtnX97Qqxjwiut6yajdVW9YUXcxMinwav9AyACWMZqy08EIx3JtbMClGaeuTpGpe/k2zoprL5sDG28xd0X+h/v2nzfV9AHoDZo1g6NYjhkrx9lhdRyW9FZEWGNShzj7WOY2Dgat8MAEE/Yz7se01Kdh7MYYevdvar91sjld1MEG1lnS50W5c8fd6tiJu+XBaUWPzoE6Zq2soUUNWccOt3nDvxxc/yjJ3Fz6pPuGOI+eLhiteJ95nQT3OF5Z7HSOAJxdXRNz7oHzagqllx10eAbp5tlwbFVoSlzqx64X6lM/vVo44xDCG5E/DmIYyxu+nRAYeQ0bd+FtentAlp+zqRrJqF6UVvNP7FF7vF1n276hPH33f/4H1BLAwQUAAIACADJVexIOF/j5UwAAABrAAAAGwAAAHVuaXZlcnNhbC91bml2ZXJzYWwucG5nLnhtbLOxr8jNUShLLSrOzM+zVTLUM1Cyt+PlsikoSi3LTC1XqACKAQUhQEmh0lbJxAjBLc9MKckAqjAwNEMIZqRmpmeU2CqZmyFU6gPNBABQSwECAAAUAAIACABDlFdHDcAxHsABAADaAwAADwAAAAAAAAABAAAAAAAAAAAAbm9uZS9wbGF5ZXIueG1sUEsBAgAAFAACAAgARJRXRyO0Tvv7AgAAsAgAABQAAAAAAAAAAQAAAAAA7QEAAHVuaXZlcnNhbC9wbGF5ZXIueG1sUEsBAgAAFAACAAgAyVXsSB/SzKJDMAAAIFoAABcAAAAAAAAAAAAAAAAAGgUAAHVuaXZlcnNhbC91bml2ZXJzYWwucG5nUEsBAgAAFAACAAgAyVXsSDhf4+VMAAAAawAAABsAAAAAAAAAAQAAAAAAkjUAAHVuaXZlcnNhbC91bml2ZXJzYWwucG5nLnhtbFBLBQYAAAAABAAEAA0BAAAXN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CECEC">
            <a:alpha val="68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472</Words>
  <Application>Microsoft Office PowerPoint</Application>
  <PresentationFormat>宽屏</PresentationFormat>
  <Paragraphs>67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阿里巴巴普惠体 B</vt:lpstr>
      <vt:lpstr>等线</vt:lpstr>
      <vt:lpstr>方正细谭黑简体</vt:lpstr>
      <vt:lpstr>微软雅黑</vt:lpstr>
      <vt:lpstr>Arial</vt:lpstr>
      <vt:lpstr>Arial Black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灰色简洁点线科技</dc:title>
  <dc:creator>第一PPT</dc:creator>
  <cp:keywords>www.1ppt.com</cp:keywords>
  <dc:description>第一PPT，www.1ppt.com</dc:description>
  <cp:lastModifiedBy>jay</cp:lastModifiedBy>
  <cp:revision>51</cp:revision>
  <dcterms:created xsi:type="dcterms:W3CDTF">2018-08-24T09:58:24Z</dcterms:created>
  <dcterms:modified xsi:type="dcterms:W3CDTF">2021-10-10T09:01:00Z</dcterms:modified>
</cp:coreProperties>
</file>