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2" r:id="rId2"/>
    <p:sldMasterId id="2147483784" r:id="rId3"/>
    <p:sldMasterId id="2147483796" r:id="rId4"/>
  </p:sldMasterIdLst>
  <p:notesMasterIdLst>
    <p:notesMasterId r:id="rId22"/>
  </p:notesMasterIdLst>
  <p:sldIdLst>
    <p:sldId id="256" r:id="rId5"/>
    <p:sldId id="302" r:id="rId6"/>
    <p:sldId id="263" r:id="rId7"/>
    <p:sldId id="305" r:id="rId8"/>
    <p:sldId id="303" r:id="rId9"/>
    <p:sldId id="304" r:id="rId10"/>
    <p:sldId id="307" r:id="rId11"/>
    <p:sldId id="306" r:id="rId12"/>
    <p:sldId id="264" r:id="rId13"/>
    <p:sldId id="310" r:id="rId14"/>
    <p:sldId id="308" r:id="rId15"/>
    <p:sldId id="309" r:id="rId16"/>
    <p:sldId id="266" r:id="rId17"/>
    <p:sldId id="276" r:id="rId18"/>
    <p:sldId id="265" r:id="rId19"/>
    <p:sldId id="274" r:id="rId20"/>
    <p:sldId id="311" r:id="rId2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FF66FF"/>
    <a:srgbClr val="FF66CC"/>
    <a:srgbClr val="A5B1CF"/>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58" autoAdjust="0"/>
    <p:restoredTop sz="64669" autoAdjust="0"/>
  </p:normalViewPr>
  <p:slideViewPr>
    <p:cSldViewPr snapToGrid="0">
      <p:cViewPr varScale="1">
        <p:scale>
          <a:sx n="36" d="100"/>
          <a:sy n="36" d="100"/>
        </p:scale>
        <p:origin x="1128" y="29"/>
      </p:cViewPr>
      <p:guideLst>
        <p:guide orient="horz" pos="2160"/>
        <p:guide pos="2880"/>
      </p:guideLst>
    </p:cSldViewPr>
  </p:slideViewPr>
  <p:notesTextViewPr>
    <p:cViewPr>
      <p:scale>
        <a:sx n="1" d="1"/>
        <a:sy n="1" d="1"/>
      </p:scale>
      <p:origin x="0" y="0"/>
    </p:cViewPr>
  </p:notesTextViewPr>
  <p:sorterViewPr showFormatting="0">
    <p:cViewPr>
      <p:scale>
        <a:sx n="200" d="100"/>
        <a:sy n="200" d="100"/>
      </p:scale>
      <p:origin x="0" y="0"/>
    </p:cViewPr>
  </p:sorter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t>‹#›</a:t>
            </a:fld>
            <a:endParaRPr lang="zh-CN" altLang="en-US"/>
          </a:p>
        </p:txBody>
      </p:sp>
    </p:spTree>
    <p:extLst>
      <p:ext uri="{BB962C8B-B14F-4D97-AF65-F5344CB8AC3E}">
        <p14:creationId xmlns:p14="http://schemas.microsoft.com/office/powerpoint/2010/main" val="147313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大家好，今天我开题答辩的</a:t>
            </a:r>
            <a:r>
              <a:rPr lang="zh-CN" altLang="en-US"/>
              <a:t>题目是基于知识</a:t>
            </a:r>
            <a:r>
              <a:rPr lang="zh-CN" altLang="en-US" dirty="0"/>
              <a:t>图谱的医药问答系统设计与实现，指导老师是李飞老师，和彭敏老师</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1</a:t>
            </a:fld>
            <a:endParaRPr lang="zh-CN" altLang="en-US"/>
          </a:p>
        </p:txBody>
      </p:sp>
    </p:spTree>
    <p:extLst>
      <p:ext uri="{BB962C8B-B14F-4D97-AF65-F5344CB8AC3E}">
        <p14:creationId xmlns:p14="http://schemas.microsoft.com/office/powerpoint/2010/main" val="388666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论文的研究内容主要是分析搜索引擎的弊端以及医疗方面的问题，然后研究整理问答系统和知识图谱的发展历程以及相关技术，最后设计并实现基于知识图谱的医药问答系统</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10</a:t>
            </a:fld>
            <a:endParaRPr lang="zh-CN" altLang="en-US"/>
          </a:p>
        </p:txBody>
      </p:sp>
    </p:spTree>
    <p:extLst>
      <p:ext uri="{BB962C8B-B14F-4D97-AF65-F5344CB8AC3E}">
        <p14:creationId xmlns:p14="http://schemas.microsoft.com/office/powerpoint/2010/main" val="1685071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问答系统的发展历史根据处理的数据类型作为划分的标准可以分为三个大的阶段，</a:t>
            </a:r>
            <a:endParaRPr lang="en-US" altLang="zh-CN" dirty="0"/>
          </a:p>
          <a:p>
            <a:r>
              <a:rPr lang="zh-CN" altLang="en-US" dirty="0"/>
              <a:t>第一个阶段是利用数据库检索技术处理结构化数据的问答系统，这类问答系统开始于</a:t>
            </a:r>
            <a:r>
              <a:rPr lang="en-US" altLang="zh-CN" dirty="0"/>
              <a:t>20</a:t>
            </a:r>
            <a:r>
              <a:rPr lang="zh-CN" altLang="en-US" dirty="0"/>
              <a:t>世纪</a:t>
            </a:r>
            <a:r>
              <a:rPr lang="en-US" altLang="zh-CN" dirty="0"/>
              <a:t>60</a:t>
            </a:r>
            <a:r>
              <a:rPr lang="zh-CN" altLang="en-US" dirty="0"/>
              <a:t>年代，主要是通过查询在数据库中存储的结构化信息来回答问题，代表的系统有</a:t>
            </a:r>
            <a:r>
              <a:rPr lang="en-US" altLang="zh-CN" dirty="0"/>
              <a:t>BASEBALL</a:t>
            </a:r>
            <a:r>
              <a:rPr lang="zh-CN" altLang="en-US" dirty="0"/>
              <a:t>、</a:t>
            </a:r>
            <a:r>
              <a:rPr lang="en-US" altLang="zh-CN" dirty="0"/>
              <a:t>LUNAR</a:t>
            </a:r>
            <a:r>
              <a:rPr lang="zh-CN" altLang="en-US" dirty="0"/>
              <a:t>等问答系统，</a:t>
            </a:r>
            <a:endParaRPr lang="en-US" altLang="zh-CN" dirty="0"/>
          </a:p>
          <a:p>
            <a:r>
              <a:rPr lang="zh-CN" altLang="en-US" dirty="0"/>
              <a:t>第二个阶段是利用信息检索技术处理非结构化数据的问答系统，这类问答系统开始于</a:t>
            </a:r>
            <a:r>
              <a:rPr lang="en-US" altLang="zh-CN" dirty="0"/>
              <a:t>20</a:t>
            </a:r>
            <a:r>
              <a:rPr lang="zh-CN" altLang="en-US" dirty="0"/>
              <a:t>世纪</a:t>
            </a:r>
            <a:r>
              <a:rPr lang="en-US" altLang="zh-CN" dirty="0"/>
              <a:t>90</a:t>
            </a:r>
            <a:r>
              <a:rPr lang="zh-CN" altLang="en-US" dirty="0"/>
              <a:t>年代，主要是通过文本等非结构化数据完成开放域的问答，代表作有</a:t>
            </a:r>
            <a:r>
              <a:rPr lang="en-US" altLang="zh-CN" dirty="0"/>
              <a:t>START</a:t>
            </a:r>
            <a:r>
              <a:rPr lang="zh-CN" altLang="en-US" dirty="0"/>
              <a:t>、</a:t>
            </a:r>
            <a:r>
              <a:rPr lang="en-US" altLang="zh-CN" dirty="0"/>
              <a:t>MULDER</a:t>
            </a:r>
            <a:r>
              <a:rPr lang="zh-CN" altLang="en-US"/>
              <a:t>等问答系统</a:t>
            </a:r>
            <a:r>
              <a:rPr lang="zh-CN" altLang="en-US" dirty="0"/>
              <a:t>，</a:t>
            </a:r>
            <a:endParaRPr lang="en-US" altLang="zh-CN" dirty="0"/>
          </a:p>
          <a:p>
            <a:r>
              <a:rPr lang="zh-CN" altLang="en-US" dirty="0"/>
              <a:t>第三个阶段就是主要利用知识的问答系统，尽管第二阶段的问答系统能够从海量文本中检索到相关信息回答问题，但是海量文本中噪声很多，因此第二类的问答系统可能存在准确性不足的缺点，从而演进出基于知识的问答系统。这类系统从新世纪初开始流行。</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11</a:t>
            </a:fld>
            <a:endParaRPr lang="zh-CN" altLang="en-US"/>
          </a:p>
        </p:txBody>
      </p:sp>
    </p:spTree>
    <p:extLst>
      <p:ext uri="{BB962C8B-B14F-4D97-AF65-F5344CB8AC3E}">
        <p14:creationId xmlns:p14="http://schemas.microsoft.com/office/powerpoint/2010/main" val="320113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利用知识的问答系统主要是基于知识图谱完成问答任务，代表的知识图谱有</a:t>
            </a:r>
            <a:r>
              <a:rPr lang="en-US" altLang="zh-CN" dirty="0" err="1"/>
              <a:t>dbpedia</a:t>
            </a:r>
            <a:r>
              <a:rPr lang="en-US" altLang="zh-CN" dirty="0"/>
              <a:t> freebase  </a:t>
            </a:r>
            <a:r>
              <a:rPr lang="en-US" altLang="zh-CN" dirty="0" err="1"/>
              <a:t>yago</a:t>
            </a:r>
            <a:r>
              <a:rPr lang="en-US" altLang="zh-CN" dirty="0"/>
              <a:t>  </a:t>
            </a:r>
            <a:r>
              <a:rPr lang="zh-CN" altLang="en-US" dirty="0"/>
              <a:t>搜狗知立方  百度知识图谱等</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12</a:t>
            </a:fld>
            <a:endParaRPr lang="zh-CN" altLang="en-US"/>
          </a:p>
        </p:txBody>
      </p:sp>
    </p:spTree>
    <p:extLst>
      <p:ext uri="{BB962C8B-B14F-4D97-AF65-F5344CB8AC3E}">
        <p14:creationId xmlns:p14="http://schemas.microsoft.com/office/powerpoint/2010/main" val="3518963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第三部分是设计方案部分</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13</a:t>
            </a:fld>
            <a:endParaRPr lang="zh-CN" altLang="en-US"/>
          </a:p>
        </p:txBody>
      </p:sp>
    </p:spTree>
    <p:extLst>
      <p:ext uri="{BB962C8B-B14F-4D97-AF65-F5344CB8AC3E}">
        <p14:creationId xmlns:p14="http://schemas.microsoft.com/office/powerpoint/2010/main" val="3881111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整个问答系统由三个模块组成，分别是问题解析模块、问题匹配模块和问题查询模块。</a:t>
            </a:r>
            <a:endParaRPr lang="en-US" altLang="zh-CN" dirty="0"/>
          </a:p>
          <a:p>
            <a:r>
              <a:rPr lang="zh-CN" altLang="en-US" dirty="0"/>
              <a:t>输入用户的问题经过这三个模块最终就可以返回给用户自然语言形式的答案。</a:t>
            </a:r>
            <a:endParaRPr lang="en-US" altLang="zh-CN" dirty="0"/>
          </a:p>
          <a:p>
            <a:r>
              <a:rPr lang="zh-CN" altLang="en-US" dirty="0"/>
              <a:t>第一个模块是问题解析模块，它的作用就是对用户的自然语言形式的问题进行解析，具体的操作步骤就是先对问题语句进行分词，同时对其进行词性的标注。因为同一个问题可能有多种问法，因此对其进行同义改写。</a:t>
            </a:r>
            <a:endParaRPr lang="en-US" altLang="zh-CN" dirty="0"/>
          </a:p>
          <a:p>
            <a:r>
              <a:rPr lang="zh-CN" altLang="en-US" dirty="0"/>
              <a:t>第二个模块是问题匹配模块，它的作用就是就是对问题进行正则匹配，从而生成</a:t>
            </a:r>
            <a:r>
              <a:rPr lang="en-US" altLang="zh-CN" dirty="0"/>
              <a:t>SPARQL</a:t>
            </a:r>
            <a:r>
              <a:rPr lang="zh-CN" altLang="en-US" dirty="0"/>
              <a:t>的查询语句。具体的操作步骤就是将上一步得到的分词结果和词性标注的结果进行打包处理，然后将打包处理的结果传给问题匹配模块，然后对其进行匹配，从而判断该问题的种类，进而生成对应的</a:t>
            </a:r>
            <a:r>
              <a:rPr lang="en-US" altLang="zh-CN" dirty="0"/>
              <a:t>SPARQL</a:t>
            </a:r>
            <a:r>
              <a:rPr lang="zh-CN" altLang="en-US" dirty="0"/>
              <a:t>查询语句。</a:t>
            </a:r>
            <a:endParaRPr lang="en-US" altLang="zh-CN" dirty="0"/>
          </a:p>
          <a:p>
            <a:r>
              <a:rPr lang="zh-CN" altLang="en-US" dirty="0"/>
              <a:t>第三个模块就是问题查询模块，它的作用就是利用知识库的数据进行查询，从而返回答案给用户。具体的步骤就是利用</a:t>
            </a:r>
            <a:r>
              <a:rPr lang="en-US" altLang="zh-CN" dirty="0"/>
              <a:t>flask</a:t>
            </a:r>
            <a:r>
              <a:rPr lang="zh-CN" altLang="en-US" dirty="0"/>
              <a:t>或者</a:t>
            </a:r>
            <a:r>
              <a:rPr lang="en-US" altLang="zh-CN" dirty="0" err="1"/>
              <a:t>django</a:t>
            </a:r>
            <a:r>
              <a:rPr lang="zh-CN" altLang="en-US" dirty="0"/>
              <a:t>等</a:t>
            </a:r>
            <a:r>
              <a:rPr lang="en-US" altLang="zh-CN" dirty="0"/>
              <a:t>web</a:t>
            </a:r>
            <a:r>
              <a:rPr lang="zh-CN" altLang="en-US" dirty="0"/>
              <a:t>框架调用</a:t>
            </a:r>
            <a:r>
              <a:rPr lang="en-US" altLang="zh-CN" dirty="0"/>
              <a:t>Jena</a:t>
            </a:r>
            <a:r>
              <a:rPr lang="zh-CN" altLang="en-US" dirty="0"/>
              <a:t>服务，然后</a:t>
            </a:r>
            <a:r>
              <a:rPr lang="en-US" altLang="zh-CN" dirty="0" err="1"/>
              <a:t>jena</a:t>
            </a:r>
            <a:r>
              <a:rPr lang="zh-CN" altLang="en-US" dirty="0"/>
              <a:t>利用上一步骤得到的</a:t>
            </a:r>
            <a:r>
              <a:rPr lang="en-US" altLang="zh-CN" dirty="0"/>
              <a:t>SPARQL</a:t>
            </a:r>
            <a:r>
              <a:rPr lang="zh-CN" altLang="en-US" dirty="0"/>
              <a:t>语句去医药知识图谱查询答案，最后生成答案从而返回给用户。</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14</a:t>
            </a:fld>
            <a:endParaRPr lang="zh-CN" altLang="en-US"/>
          </a:p>
        </p:txBody>
      </p:sp>
    </p:spTree>
    <p:extLst>
      <p:ext uri="{BB962C8B-B14F-4D97-AF65-F5344CB8AC3E}">
        <p14:creationId xmlns:p14="http://schemas.microsoft.com/office/powerpoint/2010/main" val="2632996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最后一个部分是进度安排部分。</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15</a:t>
            </a:fld>
            <a:endParaRPr lang="zh-CN" altLang="en-US"/>
          </a:p>
        </p:txBody>
      </p:sp>
    </p:spTree>
    <p:extLst>
      <p:ext uri="{BB962C8B-B14F-4D97-AF65-F5344CB8AC3E}">
        <p14:creationId xmlns:p14="http://schemas.microsoft.com/office/powerpoint/2010/main" val="420167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谢谢大家。</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17</a:t>
            </a:fld>
            <a:endParaRPr lang="zh-CN" altLang="en-US"/>
          </a:p>
        </p:txBody>
      </p:sp>
    </p:spTree>
    <p:extLst>
      <p:ext uri="{BB962C8B-B14F-4D97-AF65-F5344CB8AC3E}">
        <p14:creationId xmlns:p14="http://schemas.microsoft.com/office/powerpoint/2010/main" val="241663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接下来，我的开题答辩由以下四个部分组成</a:t>
            </a:r>
          </a:p>
        </p:txBody>
      </p:sp>
      <p:sp>
        <p:nvSpPr>
          <p:cNvPr id="4" name="灯片编号占位符 3"/>
          <p:cNvSpPr>
            <a:spLocks noGrp="1"/>
          </p:cNvSpPr>
          <p:nvPr>
            <p:ph type="sldNum" sz="quarter" idx="10"/>
          </p:nvPr>
        </p:nvSpPr>
        <p:spPr/>
        <p:txBody>
          <a:bodyPr/>
          <a:lstStyle/>
          <a:p>
            <a:fld id="{08412020-890B-4198-ABC0-DCFE55E7498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首先是研究背景部分</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3</a:t>
            </a:fld>
            <a:endParaRPr lang="zh-CN" altLang="en-US"/>
          </a:p>
        </p:txBody>
      </p:sp>
    </p:spTree>
    <p:extLst>
      <p:ext uri="{BB962C8B-B14F-4D97-AF65-F5344CB8AC3E}">
        <p14:creationId xmlns:p14="http://schemas.microsoft.com/office/powerpoint/2010/main" val="327955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随着信息时代的发展，人们获取信息的需求越来越强烈，而人们对于信息的获取一般都是利用搜索引擎来搜索信息。比较知名的搜索引擎例如百度和谷歌，利用它们都可以来搜索想要的网页信息。</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4</a:t>
            </a:fld>
            <a:endParaRPr lang="zh-CN" altLang="en-US"/>
          </a:p>
        </p:txBody>
      </p:sp>
    </p:spTree>
    <p:extLst>
      <p:ext uri="{BB962C8B-B14F-4D97-AF65-F5344CB8AC3E}">
        <p14:creationId xmlns:p14="http://schemas.microsoft.com/office/powerpoint/2010/main" val="2585691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搜索引擎有其弊端，例如早期的搜索引擎只是以关键词进行查询，因此很难准确把握用户的意图，尽管随着搜索引擎技术的不断演进，这个弊端已经改善了很多，意图识别的准确率也提高了很多，但是目前仍然有一个弊端就是搜索结果是多个网页的形式，仍然需要用户进行二次筛选。</a:t>
            </a:r>
            <a:endParaRPr lang="en-US" altLang="zh-CN" dirty="0"/>
          </a:p>
          <a:p>
            <a:r>
              <a:rPr lang="zh-CN" altLang="en-US" dirty="0"/>
              <a:t>例如下面这个例子，如果想问感冒了怎么办，搜索引擎只是返回一堆网页让用户进行二次筛选，而我们想要的其实更希望搜索引擎能直接给我们一个准确的答案。</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5</a:t>
            </a:fld>
            <a:endParaRPr lang="zh-CN" altLang="en-US"/>
          </a:p>
        </p:txBody>
      </p:sp>
    </p:spTree>
    <p:extLst>
      <p:ext uri="{BB962C8B-B14F-4D97-AF65-F5344CB8AC3E}">
        <p14:creationId xmlns:p14="http://schemas.microsoft.com/office/powerpoint/2010/main" val="127867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而另一方面，目前我国的医疗方面也有很大的问题，例如医疗资源分布不均、医护人员紧缺、并且患者基本的用药常识也比较匮乏。</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6</a:t>
            </a:fld>
            <a:endParaRPr lang="zh-CN" altLang="en-US"/>
          </a:p>
        </p:txBody>
      </p:sp>
    </p:spTree>
    <p:extLst>
      <p:ext uri="{BB962C8B-B14F-4D97-AF65-F5344CB8AC3E}">
        <p14:creationId xmlns:p14="http://schemas.microsoft.com/office/powerpoint/2010/main" val="1808036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基于以上对于人们利用搜索引擎的痛点以及医疗的痛点两方面原因，因此我选择基于知识图谱的医药问答系统作为论文题目，去做一个针对于医药领域的问答系统能够比较好地弥补以上列举的问题。</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7</a:t>
            </a:fld>
            <a:endParaRPr lang="zh-CN" altLang="en-US"/>
          </a:p>
        </p:txBody>
      </p:sp>
    </p:spTree>
    <p:extLst>
      <p:ext uri="{BB962C8B-B14F-4D97-AF65-F5344CB8AC3E}">
        <p14:creationId xmlns:p14="http://schemas.microsoft.com/office/powerpoint/2010/main" val="3728002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这个系统的意义在于两方面，一方面就是解决搜索引擎的某些弊端，它能够满足用户快速获得信息的需求，并且结果是以自然语言形式返回，无需用户二次筛选，另一方面就是改善医疗水平不均的问题，能够解决用户一些基本的医药问题，比如发生一些简单的病症能够需要服用什么药，比如一些药会有什么注意事项等，同时也能够提高用户基本的医药常识。</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8</a:t>
            </a:fld>
            <a:endParaRPr lang="zh-CN" altLang="en-US"/>
          </a:p>
        </p:txBody>
      </p:sp>
    </p:spTree>
    <p:extLst>
      <p:ext uri="{BB962C8B-B14F-4D97-AF65-F5344CB8AC3E}">
        <p14:creationId xmlns:p14="http://schemas.microsoft.com/office/powerpoint/2010/main" val="2659358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第二个部分就是论文的研究内容</a:t>
            </a:r>
          </a:p>
        </p:txBody>
      </p:sp>
      <p:sp>
        <p:nvSpPr>
          <p:cNvPr id="4" name="灯片编号占位符 3"/>
          <p:cNvSpPr>
            <a:spLocks noGrp="1"/>
          </p:cNvSpPr>
          <p:nvPr>
            <p:ph type="sldNum" sz="quarter" idx="5"/>
          </p:nvPr>
        </p:nvSpPr>
        <p:spPr/>
        <p:txBody>
          <a:bodyPr/>
          <a:lstStyle/>
          <a:p>
            <a:fld id="{4FFCA173-1C42-4226-B669-291C410F467C}" type="slidenum">
              <a:rPr lang="zh-CN" altLang="en-US" smtClean="0"/>
              <a:t>9</a:t>
            </a:fld>
            <a:endParaRPr lang="zh-CN" altLang="en-US"/>
          </a:p>
        </p:txBody>
      </p:sp>
    </p:spTree>
    <p:extLst>
      <p:ext uri="{BB962C8B-B14F-4D97-AF65-F5344CB8AC3E}">
        <p14:creationId xmlns:p14="http://schemas.microsoft.com/office/powerpoint/2010/main" val="3372972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8E337AA5-012B-44E7-8575-150AE8DC525F}"/>
              </a:ext>
            </a:extLst>
          </p:cNvPr>
          <p:cNvSpPr>
            <a:spLocks noGrp="1"/>
          </p:cNvSpPr>
          <p:nvPr>
            <p:ph type="dt" sz="half" idx="10"/>
          </p:nvPr>
        </p:nvSpPr>
        <p:spPr/>
        <p:txBody>
          <a:bodyPr/>
          <a:lstStyle>
            <a:lvl1pPr>
              <a:defRPr/>
            </a:lvl1pPr>
          </a:lstStyle>
          <a:p>
            <a:pPr>
              <a:defRPr/>
            </a:pPr>
            <a:fld id="{E96EC1F9-23AE-46C2-9F9A-EB678431C4E9}" type="datetimeFigureOut">
              <a:rPr lang="zh-CN" altLang="en-US"/>
              <a:pPr>
                <a:defRPr/>
              </a:pPr>
              <a:t>2018/12/5</a:t>
            </a:fld>
            <a:endParaRPr lang="zh-CN" altLang="en-US"/>
          </a:p>
        </p:txBody>
      </p:sp>
      <p:sp>
        <p:nvSpPr>
          <p:cNvPr id="5" name="页脚占位符 4">
            <a:extLst>
              <a:ext uri="{FF2B5EF4-FFF2-40B4-BE49-F238E27FC236}">
                <a16:creationId xmlns:a16="http://schemas.microsoft.com/office/drawing/2014/main" id="{67188F6A-E77B-4F78-B123-940ABADA47B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F379E67-3A17-438A-A38E-F8B512D1F6A2}"/>
              </a:ext>
            </a:extLst>
          </p:cNvPr>
          <p:cNvSpPr>
            <a:spLocks noGrp="1"/>
          </p:cNvSpPr>
          <p:nvPr>
            <p:ph type="sldNum" sz="quarter" idx="12"/>
          </p:nvPr>
        </p:nvSpPr>
        <p:spPr/>
        <p:txBody>
          <a:bodyPr/>
          <a:lstStyle>
            <a:lvl1pPr>
              <a:defRPr/>
            </a:lvl1pPr>
          </a:lstStyle>
          <a:p>
            <a:pPr>
              <a:defRPr/>
            </a:pPr>
            <a:fld id="{2FB68061-4C23-45A5-8B50-17361C9305FA}" type="slidenum">
              <a:rPr lang="zh-CN" altLang="en-US"/>
              <a:pPr>
                <a:defRPr/>
              </a:pPr>
              <a:t>‹#›</a:t>
            </a:fld>
            <a:endParaRPr lang="zh-CN" altLang="en-US"/>
          </a:p>
        </p:txBody>
      </p:sp>
    </p:spTree>
    <p:extLst>
      <p:ext uri="{BB962C8B-B14F-4D97-AF65-F5344CB8AC3E}">
        <p14:creationId xmlns:p14="http://schemas.microsoft.com/office/powerpoint/2010/main" val="148767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A7080A9F-FDCA-40A8-B195-7CF800FD7480}"/>
              </a:ext>
            </a:extLst>
          </p:cNvPr>
          <p:cNvSpPr>
            <a:spLocks noGrp="1"/>
          </p:cNvSpPr>
          <p:nvPr>
            <p:ph type="dt" sz="half" idx="10"/>
          </p:nvPr>
        </p:nvSpPr>
        <p:spPr/>
        <p:txBody>
          <a:bodyPr/>
          <a:lstStyle>
            <a:lvl1pPr>
              <a:defRPr/>
            </a:lvl1pPr>
          </a:lstStyle>
          <a:p>
            <a:pPr>
              <a:defRPr/>
            </a:pPr>
            <a:fld id="{62206DFD-FF14-4E71-B6B1-F326971755E6}" type="datetimeFigureOut">
              <a:rPr lang="zh-CN" altLang="en-US"/>
              <a:pPr>
                <a:defRPr/>
              </a:pPr>
              <a:t>2018/12/5</a:t>
            </a:fld>
            <a:endParaRPr lang="zh-CN" altLang="en-US"/>
          </a:p>
        </p:txBody>
      </p:sp>
      <p:sp>
        <p:nvSpPr>
          <p:cNvPr id="3" name="页脚占位符 4">
            <a:extLst>
              <a:ext uri="{FF2B5EF4-FFF2-40B4-BE49-F238E27FC236}">
                <a16:creationId xmlns:a16="http://schemas.microsoft.com/office/drawing/2014/main" id="{648EF1B9-F6E2-4982-A50B-89BBD4758BA7}"/>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9170386-EEB9-4C8C-B61B-031119471292}"/>
              </a:ext>
            </a:extLst>
          </p:cNvPr>
          <p:cNvSpPr>
            <a:spLocks noGrp="1"/>
          </p:cNvSpPr>
          <p:nvPr>
            <p:ph type="sldNum" sz="quarter" idx="12"/>
          </p:nvPr>
        </p:nvSpPr>
        <p:spPr/>
        <p:txBody>
          <a:bodyPr/>
          <a:lstStyle>
            <a:lvl1pPr>
              <a:defRPr/>
            </a:lvl1pPr>
          </a:lstStyle>
          <a:p>
            <a:pPr>
              <a:defRPr/>
            </a:pPr>
            <a:fld id="{5C5220C9-5398-427F-A013-579C55CC2E91}" type="slidenum">
              <a:rPr lang="zh-CN" altLang="en-US"/>
              <a:pPr>
                <a:defRPr/>
              </a:pPr>
              <a:t>‹#›</a:t>
            </a:fld>
            <a:endParaRPr lang="zh-CN" altLang="en-US"/>
          </a:p>
        </p:txBody>
      </p:sp>
    </p:spTree>
    <p:extLst>
      <p:ext uri="{BB962C8B-B14F-4D97-AF65-F5344CB8AC3E}">
        <p14:creationId xmlns:p14="http://schemas.microsoft.com/office/powerpoint/2010/main" val="3278171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A34ADD6B-8C02-4ECE-B5CE-22A596E24DFE}"/>
              </a:ext>
            </a:extLst>
          </p:cNvPr>
          <p:cNvSpPr>
            <a:spLocks noGrp="1"/>
          </p:cNvSpPr>
          <p:nvPr>
            <p:ph type="dt" sz="half" idx="10"/>
          </p:nvPr>
        </p:nvSpPr>
        <p:spPr/>
        <p:txBody>
          <a:bodyPr/>
          <a:lstStyle>
            <a:lvl1pPr>
              <a:defRPr/>
            </a:lvl1pPr>
          </a:lstStyle>
          <a:p>
            <a:pPr>
              <a:defRPr/>
            </a:pPr>
            <a:fld id="{0AAE50F9-2A0E-49BA-8A1C-835C098BFE7B}" type="datetimeFigureOut">
              <a:rPr lang="zh-CN" altLang="en-US"/>
              <a:pPr>
                <a:defRPr/>
              </a:pPr>
              <a:t>2018/12/5</a:t>
            </a:fld>
            <a:endParaRPr lang="zh-CN" altLang="en-US"/>
          </a:p>
        </p:txBody>
      </p:sp>
      <p:sp>
        <p:nvSpPr>
          <p:cNvPr id="3" name="页脚占位符 4">
            <a:extLst>
              <a:ext uri="{FF2B5EF4-FFF2-40B4-BE49-F238E27FC236}">
                <a16:creationId xmlns:a16="http://schemas.microsoft.com/office/drawing/2014/main" id="{8847BC2D-F6B4-40C6-ABC7-CC30592CA1C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F8F1E621-6DD6-4741-898D-FD0EBEE30E31}"/>
              </a:ext>
            </a:extLst>
          </p:cNvPr>
          <p:cNvSpPr>
            <a:spLocks noGrp="1"/>
          </p:cNvSpPr>
          <p:nvPr>
            <p:ph type="sldNum" sz="quarter" idx="12"/>
          </p:nvPr>
        </p:nvSpPr>
        <p:spPr/>
        <p:txBody>
          <a:bodyPr/>
          <a:lstStyle>
            <a:lvl1pPr>
              <a:defRPr/>
            </a:lvl1pPr>
          </a:lstStyle>
          <a:p>
            <a:pPr>
              <a:defRPr/>
            </a:pPr>
            <a:fld id="{6539BC37-D643-4620-903A-0D018C61960A}" type="slidenum">
              <a:rPr lang="zh-CN" altLang="en-US"/>
              <a:pPr>
                <a:defRPr/>
              </a:pPr>
              <a:t>‹#›</a:t>
            </a:fld>
            <a:endParaRPr lang="zh-CN" altLang="en-US"/>
          </a:p>
        </p:txBody>
      </p:sp>
    </p:spTree>
    <p:extLst>
      <p:ext uri="{BB962C8B-B14F-4D97-AF65-F5344CB8AC3E}">
        <p14:creationId xmlns:p14="http://schemas.microsoft.com/office/powerpoint/2010/main" val="1579659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321204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1883356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203022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2018/12/5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2360085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2018/12/5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95464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2018/12/5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101456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2018/12/5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2254949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2018/12/5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123976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A1BF856-C8E3-4482-AEF3-518F32BBDBCA}"/>
              </a:ext>
            </a:extLst>
          </p:cNvPr>
          <p:cNvSpPr>
            <a:spLocks noGrp="1"/>
          </p:cNvSpPr>
          <p:nvPr>
            <p:ph type="dt" sz="half" idx="10"/>
          </p:nvPr>
        </p:nvSpPr>
        <p:spPr/>
        <p:txBody>
          <a:bodyPr/>
          <a:lstStyle>
            <a:lvl1pPr>
              <a:defRPr/>
            </a:lvl1pPr>
          </a:lstStyle>
          <a:p>
            <a:pPr>
              <a:defRPr/>
            </a:pPr>
            <a:fld id="{F1A4365A-F0CB-4D46-8A01-6D126008A2D6}" type="datetimeFigureOut">
              <a:rPr lang="zh-CN" altLang="en-US"/>
              <a:pPr>
                <a:defRPr/>
              </a:pPr>
              <a:t>2018/12/5</a:t>
            </a:fld>
            <a:endParaRPr lang="zh-CN" altLang="en-US"/>
          </a:p>
        </p:txBody>
      </p:sp>
      <p:sp>
        <p:nvSpPr>
          <p:cNvPr id="5" name="页脚占位符 4">
            <a:extLst>
              <a:ext uri="{FF2B5EF4-FFF2-40B4-BE49-F238E27FC236}">
                <a16:creationId xmlns:a16="http://schemas.microsoft.com/office/drawing/2014/main" id="{76E9559E-AF9C-4F93-9019-98D834E4561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BD02425-476B-4AFC-B60D-03D2F7C0AC54}"/>
              </a:ext>
            </a:extLst>
          </p:cNvPr>
          <p:cNvSpPr>
            <a:spLocks noGrp="1"/>
          </p:cNvSpPr>
          <p:nvPr>
            <p:ph type="sldNum" sz="quarter" idx="12"/>
          </p:nvPr>
        </p:nvSpPr>
        <p:spPr/>
        <p:txBody>
          <a:bodyPr/>
          <a:lstStyle>
            <a:lvl1pPr>
              <a:defRPr/>
            </a:lvl1pPr>
          </a:lstStyle>
          <a:p>
            <a:pPr>
              <a:defRPr/>
            </a:pPr>
            <a:fld id="{9BA9615E-16E4-4680-8014-51B3946DD454}" type="slidenum">
              <a:rPr lang="zh-CN" altLang="en-US"/>
              <a:pPr>
                <a:defRPr/>
              </a:pPr>
              <a:t>‹#›</a:t>
            </a:fld>
            <a:endParaRPr lang="zh-CN" altLang="en-US"/>
          </a:p>
        </p:txBody>
      </p:sp>
    </p:spTree>
    <p:extLst>
      <p:ext uri="{BB962C8B-B14F-4D97-AF65-F5344CB8AC3E}">
        <p14:creationId xmlns:p14="http://schemas.microsoft.com/office/powerpoint/2010/main" val="2375571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2018/12/5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1420114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395267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2018/12/5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extLst>
      <p:ext uri="{BB962C8B-B14F-4D97-AF65-F5344CB8AC3E}">
        <p14:creationId xmlns:p14="http://schemas.microsoft.com/office/powerpoint/2010/main" val="452501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1617109873"/>
      </p:ext>
    </p:extLst>
  </p:cSld>
  <p:clrMapOvr>
    <a:masterClrMapping/>
  </p:clrMapOvr>
  <p:transition advTm="2000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2204471170"/>
      </p:ext>
    </p:extLst>
  </p:cSld>
  <p:clrMapOvr>
    <a:masterClrMapping/>
  </p:clrMapOvr>
  <p:transition advTm="2000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3959490262"/>
      </p:ext>
    </p:extLst>
  </p:cSld>
  <p:clrMapOvr>
    <a:masterClrMapping/>
  </p:clrMapOvr>
  <p:transition advTm="2000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E6E560-ADEC-41E6-854E-DAC06D5AFEC8}"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3763021590"/>
      </p:ext>
    </p:extLst>
  </p:cSld>
  <p:clrMapOvr>
    <a:masterClrMapping/>
  </p:clrMapOvr>
  <p:transition advTm="2000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E6E560-ADEC-41E6-854E-DAC06D5AFEC8}" type="datetimeFigureOut">
              <a:rPr lang="zh-CN" altLang="en-US" smtClean="0"/>
              <a:t>2018/12/5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440757463"/>
      </p:ext>
    </p:extLst>
  </p:cSld>
  <p:clrMapOvr>
    <a:masterClrMapping/>
  </p:clrMapOvr>
  <p:transition advTm="2000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CE6E560-ADEC-41E6-854E-DAC06D5AFEC8}" type="datetimeFigureOut">
              <a:rPr lang="zh-CN" altLang="en-US" smtClean="0"/>
              <a:t>2018/12/5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1624972610"/>
      </p:ext>
    </p:extLst>
  </p:cSld>
  <p:clrMapOvr>
    <a:masterClrMapping/>
  </p:clrMapOvr>
  <p:transition advTm="2000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E6E560-ADEC-41E6-854E-DAC06D5AFEC8}" type="datetimeFigureOut">
              <a:rPr lang="zh-CN" altLang="en-US" smtClean="0"/>
              <a:t>2018/12/5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2493057869"/>
      </p:ext>
    </p:extLst>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B532DBC6-11F1-4FCE-BA44-BF8CB0D52A21}"/>
              </a:ext>
            </a:extLst>
          </p:cNvPr>
          <p:cNvSpPr>
            <a:spLocks noGrp="1"/>
          </p:cNvSpPr>
          <p:nvPr>
            <p:ph type="dt" sz="half" idx="10"/>
          </p:nvPr>
        </p:nvSpPr>
        <p:spPr/>
        <p:txBody>
          <a:bodyPr/>
          <a:lstStyle>
            <a:lvl1pPr>
              <a:defRPr/>
            </a:lvl1pPr>
          </a:lstStyle>
          <a:p>
            <a:pPr>
              <a:defRPr/>
            </a:pPr>
            <a:fld id="{6853EE98-342B-4370-8BAE-BB21091FA911}" type="datetimeFigureOut">
              <a:rPr lang="zh-CN" altLang="en-US"/>
              <a:pPr>
                <a:defRPr/>
              </a:pPr>
              <a:t>2018/12/5</a:t>
            </a:fld>
            <a:endParaRPr lang="zh-CN" altLang="en-US"/>
          </a:p>
        </p:txBody>
      </p:sp>
      <p:sp>
        <p:nvSpPr>
          <p:cNvPr id="5" name="页脚占位符 4">
            <a:extLst>
              <a:ext uri="{FF2B5EF4-FFF2-40B4-BE49-F238E27FC236}">
                <a16:creationId xmlns:a16="http://schemas.microsoft.com/office/drawing/2014/main" id="{CEA764B4-ECBA-42D2-AB18-BF79AD09E9B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8DCBAC9-B03E-4988-BDE0-3F630C192010}"/>
              </a:ext>
            </a:extLst>
          </p:cNvPr>
          <p:cNvSpPr>
            <a:spLocks noGrp="1"/>
          </p:cNvSpPr>
          <p:nvPr>
            <p:ph type="sldNum" sz="quarter" idx="12"/>
          </p:nvPr>
        </p:nvSpPr>
        <p:spPr/>
        <p:txBody>
          <a:bodyPr/>
          <a:lstStyle>
            <a:lvl1pPr>
              <a:defRPr/>
            </a:lvl1pPr>
          </a:lstStyle>
          <a:p>
            <a:pPr>
              <a:defRPr/>
            </a:pPr>
            <a:fld id="{4E10049C-5E59-424C-94EE-5C1C2C0F458C}" type="slidenum">
              <a:rPr lang="zh-CN" altLang="en-US"/>
              <a:pPr>
                <a:defRPr/>
              </a:pPr>
              <a:t>‹#›</a:t>
            </a:fld>
            <a:endParaRPr lang="zh-CN" altLang="en-US"/>
          </a:p>
        </p:txBody>
      </p:sp>
    </p:spTree>
    <p:extLst>
      <p:ext uri="{BB962C8B-B14F-4D97-AF65-F5344CB8AC3E}">
        <p14:creationId xmlns:p14="http://schemas.microsoft.com/office/powerpoint/2010/main" val="24053827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E6E560-ADEC-41E6-854E-DAC06D5AFEC8}"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38729560"/>
      </p:ext>
    </p:extLst>
  </p:cSld>
  <p:clrMapOvr>
    <a:masterClrMapping/>
  </p:clrMapOvr>
  <p:transition advTm="2000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E6E560-ADEC-41E6-854E-DAC06D5AFEC8}"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182079955"/>
      </p:ext>
    </p:extLst>
  </p:cSld>
  <p:clrMapOvr>
    <a:masterClrMapping/>
  </p:clrMapOvr>
  <p:transition advTm="2000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3449339933"/>
      </p:ext>
    </p:extLst>
  </p:cSld>
  <p:clrMapOvr>
    <a:masterClrMapping/>
  </p:clrMapOvr>
  <p:transition advTm="2000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extLst>
      <p:ext uri="{BB962C8B-B14F-4D97-AF65-F5344CB8AC3E}">
        <p14:creationId xmlns:p14="http://schemas.microsoft.com/office/powerpoint/2010/main" val="1874531153"/>
      </p:ext>
    </p:extLst>
  </p:cSld>
  <p:clrMapOvr>
    <a:masterClrMapping/>
  </p:clrMapOvr>
  <p:transition advTm="2000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203419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38718999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10102773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2018/12/5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9952856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2018/12/5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40892650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2018/12/5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232909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B8C4AA40-E426-44CD-87F3-5B8126C93E76}"/>
              </a:ext>
            </a:extLst>
          </p:cNvPr>
          <p:cNvSpPr>
            <a:spLocks noGrp="1"/>
          </p:cNvSpPr>
          <p:nvPr>
            <p:ph type="dt" sz="half" idx="10"/>
          </p:nvPr>
        </p:nvSpPr>
        <p:spPr/>
        <p:txBody>
          <a:bodyPr/>
          <a:lstStyle>
            <a:lvl1pPr>
              <a:defRPr/>
            </a:lvl1pPr>
          </a:lstStyle>
          <a:p>
            <a:pPr>
              <a:defRPr/>
            </a:pPr>
            <a:fld id="{21396011-453D-4BE7-9436-1188581E2634}" type="datetimeFigureOut">
              <a:rPr lang="zh-CN" altLang="en-US"/>
              <a:pPr>
                <a:defRPr/>
              </a:pPr>
              <a:t>2018/12/5</a:t>
            </a:fld>
            <a:endParaRPr lang="zh-CN" altLang="en-US"/>
          </a:p>
        </p:txBody>
      </p:sp>
      <p:sp>
        <p:nvSpPr>
          <p:cNvPr id="6" name="页脚占位符 4">
            <a:extLst>
              <a:ext uri="{FF2B5EF4-FFF2-40B4-BE49-F238E27FC236}">
                <a16:creationId xmlns:a16="http://schemas.microsoft.com/office/drawing/2014/main" id="{DD5BC875-DAD6-4908-B4DC-31DBCF1D413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2F35910-5CFC-4AA4-8F3D-B5401E1CFC9A}"/>
              </a:ext>
            </a:extLst>
          </p:cNvPr>
          <p:cNvSpPr>
            <a:spLocks noGrp="1"/>
          </p:cNvSpPr>
          <p:nvPr>
            <p:ph type="sldNum" sz="quarter" idx="12"/>
          </p:nvPr>
        </p:nvSpPr>
        <p:spPr/>
        <p:txBody>
          <a:bodyPr/>
          <a:lstStyle>
            <a:lvl1pPr>
              <a:defRPr/>
            </a:lvl1pPr>
          </a:lstStyle>
          <a:p>
            <a:pPr>
              <a:defRPr/>
            </a:pPr>
            <a:fld id="{62EAA43E-4E42-41FD-95EB-1864143DCD8C}" type="slidenum">
              <a:rPr lang="zh-CN" altLang="en-US"/>
              <a:pPr>
                <a:defRPr/>
              </a:pPr>
              <a:t>‹#›</a:t>
            </a:fld>
            <a:endParaRPr lang="zh-CN" altLang="en-US"/>
          </a:p>
        </p:txBody>
      </p:sp>
    </p:spTree>
    <p:extLst>
      <p:ext uri="{BB962C8B-B14F-4D97-AF65-F5344CB8AC3E}">
        <p14:creationId xmlns:p14="http://schemas.microsoft.com/office/powerpoint/2010/main" val="25366982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2018/12/5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4964675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2018/12/5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14559584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2018/12/5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19368764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27356264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2018/12/5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extLst>
      <p:ext uri="{BB962C8B-B14F-4D97-AF65-F5344CB8AC3E}">
        <p14:creationId xmlns:p14="http://schemas.microsoft.com/office/powerpoint/2010/main" val="1104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A9584C3A-53FA-4E72-8590-DFE0CED0F68C}"/>
              </a:ext>
            </a:extLst>
          </p:cNvPr>
          <p:cNvSpPr>
            <a:spLocks noGrp="1"/>
          </p:cNvSpPr>
          <p:nvPr>
            <p:ph type="dt" sz="half" idx="10"/>
          </p:nvPr>
        </p:nvSpPr>
        <p:spPr/>
        <p:txBody>
          <a:bodyPr/>
          <a:lstStyle>
            <a:lvl1pPr>
              <a:defRPr/>
            </a:lvl1pPr>
          </a:lstStyle>
          <a:p>
            <a:pPr>
              <a:defRPr/>
            </a:pPr>
            <a:fld id="{2DB1EC62-347D-4A98-921E-5479D47C56BC}" type="datetimeFigureOut">
              <a:rPr lang="zh-CN" altLang="en-US"/>
              <a:pPr>
                <a:defRPr/>
              </a:pPr>
              <a:t>2018/12/5</a:t>
            </a:fld>
            <a:endParaRPr lang="zh-CN" altLang="en-US"/>
          </a:p>
        </p:txBody>
      </p:sp>
      <p:sp>
        <p:nvSpPr>
          <p:cNvPr id="8" name="页脚占位符 4">
            <a:extLst>
              <a:ext uri="{FF2B5EF4-FFF2-40B4-BE49-F238E27FC236}">
                <a16:creationId xmlns:a16="http://schemas.microsoft.com/office/drawing/2014/main" id="{7CAB477E-6A3E-4E13-9E6B-4A9818E2D70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BF56E63-652D-4973-AAD9-E7EDE4330EE7}"/>
              </a:ext>
            </a:extLst>
          </p:cNvPr>
          <p:cNvSpPr>
            <a:spLocks noGrp="1"/>
          </p:cNvSpPr>
          <p:nvPr>
            <p:ph type="sldNum" sz="quarter" idx="12"/>
          </p:nvPr>
        </p:nvSpPr>
        <p:spPr/>
        <p:txBody>
          <a:bodyPr/>
          <a:lstStyle>
            <a:lvl1pPr>
              <a:defRPr/>
            </a:lvl1pPr>
          </a:lstStyle>
          <a:p>
            <a:pPr>
              <a:defRPr/>
            </a:pPr>
            <a:fld id="{AC6C5647-07D8-4AFC-B347-73DA68F3AADD}" type="slidenum">
              <a:rPr lang="zh-CN" altLang="en-US"/>
              <a:pPr>
                <a:defRPr/>
              </a:pPr>
              <a:t>‹#›</a:t>
            </a:fld>
            <a:endParaRPr lang="zh-CN" altLang="en-US"/>
          </a:p>
        </p:txBody>
      </p:sp>
    </p:spTree>
    <p:extLst>
      <p:ext uri="{BB962C8B-B14F-4D97-AF65-F5344CB8AC3E}">
        <p14:creationId xmlns:p14="http://schemas.microsoft.com/office/powerpoint/2010/main" val="101206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7AA686C4-323C-45C1-A8AF-4F3CD4E6F0D4}"/>
              </a:ext>
            </a:extLst>
          </p:cNvPr>
          <p:cNvSpPr>
            <a:spLocks noGrp="1"/>
          </p:cNvSpPr>
          <p:nvPr>
            <p:ph type="dt" sz="half" idx="10"/>
          </p:nvPr>
        </p:nvSpPr>
        <p:spPr/>
        <p:txBody>
          <a:bodyPr/>
          <a:lstStyle>
            <a:lvl1pPr>
              <a:defRPr/>
            </a:lvl1pPr>
          </a:lstStyle>
          <a:p>
            <a:pPr>
              <a:defRPr/>
            </a:pPr>
            <a:fld id="{35EBAAC5-2BFE-4A0C-9A02-E5E659A03C10}" type="datetimeFigureOut">
              <a:rPr lang="zh-CN" altLang="en-US"/>
              <a:pPr>
                <a:defRPr/>
              </a:pPr>
              <a:t>2018/12/5</a:t>
            </a:fld>
            <a:endParaRPr lang="zh-CN" altLang="en-US"/>
          </a:p>
        </p:txBody>
      </p:sp>
      <p:sp>
        <p:nvSpPr>
          <p:cNvPr id="4" name="页脚占位符 4">
            <a:extLst>
              <a:ext uri="{FF2B5EF4-FFF2-40B4-BE49-F238E27FC236}">
                <a16:creationId xmlns:a16="http://schemas.microsoft.com/office/drawing/2014/main" id="{5793467F-B963-4B8D-BC58-3C705BEAC40C}"/>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A414C2B-BBBB-45DF-8603-FCD86CEC7E05}"/>
              </a:ext>
            </a:extLst>
          </p:cNvPr>
          <p:cNvSpPr>
            <a:spLocks noGrp="1"/>
          </p:cNvSpPr>
          <p:nvPr>
            <p:ph type="sldNum" sz="quarter" idx="12"/>
          </p:nvPr>
        </p:nvSpPr>
        <p:spPr/>
        <p:txBody>
          <a:bodyPr/>
          <a:lstStyle>
            <a:lvl1pPr>
              <a:defRPr/>
            </a:lvl1pPr>
          </a:lstStyle>
          <a:p>
            <a:pPr>
              <a:defRPr/>
            </a:pPr>
            <a:fld id="{9AE887F6-2C8B-4822-A827-641DC9AD62B5}" type="slidenum">
              <a:rPr lang="zh-CN" altLang="en-US"/>
              <a:pPr>
                <a:defRPr/>
              </a:pPr>
              <a:t>‹#›</a:t>
            </a:fld>
            <a:endParaRPr lang="zh-CN" altLang="en-US"/>
          </a:p>
        </p:txBody>
      </p:sp>
    </p:spTree>
    <p:extLst>
      <p:ext uri="{BB962C8B-B14F-4D97-AF65-F5344CB8AC3E}">
        <p14:creationId xmlns:p14="http://schemas.microsoft.com/office/powerpoint/2010/main" val="350286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BBDD63D-AB4C-46A5-97E0-3D1AD8FB19F2}"/>
              </a:ext>
            </a:extLst>
          </p:cNvPr>
          <p:cNvSpPr>
            <a:spLocks noGrp="1"/>
          </p:cNvSpPr>
          <p:nvPr>
            <p:ph type="dt" sz="half" idx="10"/>
          </p:nvPr>
        </p:nvSpPr>
        <p:spPr/>
        <p:txBody>
          <a:bodyPr/>
          <a:lstStyle>
            <a:lvl1pPr>
              <a:defRPr/>
            </a:lvl1pPr>
          </a:lstStyle>
          <a:p>
            <a:pPr>
              <a:defRPr/>
            </a:pPr>
            <a:fld id="{C69A6973-B181-4F3B-82E4-3F8DC806D93F}" type="datetimeFigureOut">
              <a:rPr lang="zh-CN" altLang="en-US"/>
              <a:pPr>
                <a:defRPr/>
              </a:pPr>
              <a:t>2018/12/5</a:t>
            </a:fld>
            <a:endParaRPr lang="zh-CN" altLang="en-US"/>
          </a:p>
        </p:txBody>
      </p:sp>
      <p:sp>
        <p:nvSpPr>
          <p:cNvPr id="3" name="页脚占位符 4">
            <a:extLst>
              <a:ext uri="{FF2B5EF4-FFF2-40B4-BE49-F238E27FC236}">
                <a16:creationId xmlns:a16="http://schemas.microsoft.com/office/drawing/2014/main" id="{F21B5375-8F0D-4433-B5D7-3CEC4A4BB4D0}"/>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3BDC694D-4698-47BF-B224-FA4BAA8467F4}"/>
              </a:ext>
            </a:extLst>
          </p:cNvPr>
          <p:cNvSpPr>
            <a:spLocks noGrp="1"/>
          </p:cNvSpPr>
          <p:nvPr>
            <p:ph type="sldNum" sz="quarter" idx="12"/>
          </p:nvPr>
        </p:nvSpPr>
        <p:spPr/>
        <p:txBody>
          <a:bodyPr/>
          <a:lstStyle>
            <a:lvl1pPr>
              <a:defRPr/>
            </a:lvl1pPr>
          </a:lstStyle>
          <a:p>
            <a:pPr>
              <a:defRPr/>
            </a:pPr>
            <a:fld id="{F068435F-9FE8-418C-990F-B94AB6383485}" type="slidenum">
              <a:rPr lang="zh-CN" altLang="en-US"/>
              <a:pPr>
                <a:defRPr/>
              </a:pPr>
              <a:t>‹#›</a:t>
            </a:fld>
            <a:endParaRPr lang="zh-CN" altLang="en-US"/>
          </a:p>
        </p:txBody>
      </p:sp>
    </p:spTree>
    <p:extLst>
      <p:ext uri="{BB962C8B-B14F-4D97-AF65-F5344CB8AC3E}">
        <p14:creationId xmlns:p14="http://schemas.microsoft.com/office/powerpoint/2010/main" val="332736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735D9E8-E0F0-4EB1-AAE4-5CD6C3241159}"/>
              </a:ext>
            </a:extLst>
          </p:cNvPr>
          <p:cNvSpPr>
            <a:spLocks noGrp="1"/>
          </p:cNvSpPr>
          <p:nvPr>
            <p:ph type="dt" sz="half" idx="10"/>
          </p:nvPr>
        </p:nvSpPr>
        <p:spPr/>
        <p:txBody>
          <a:bodyPr/>
          <a:lstStyle>
            <a:lvl1pPr>
              <a:defRPr/>
            </a:lvl1pPr>
          </a:lstStyle>
          <a:p>
            <a:pPr>
              <a:defRPr/>
            </a:pPr>
            <a:fld id="{127C6611-C4CB-4BA6-B035-A55273F25979}" type="datetimeFigureOut">
              <a:rPr lang="zh-CN" altLang="en-US"/>
              <a:pPr>
                <a:defRPr/>
              </a:pPr>
              <a:t>2018/12/5</a:t>
            </a:fld>
            <a:endParaRPr lang="zh-CN" altLang="en-US"/>
          </a:p>
        </p:txBody>
      </p:sp>
      <p:sp>
        <p:nvSpPr>
          <p:cNvPr id="3" name="页脚占位符 4">
            <a:extLst>
              <a:ext uri="{FF2B5EF4-FFF2-40B4-BE49-F238E27FC236}">
                <a16:creationId xmlns:a16="http://schemas.microsoft.com/office/drawing/2014/main" id="{0C352B22-210C-45B4-BB61-C7744802D37C}"/>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42CBF046-B4F4-444E-97E1-60C7ED358505}"/>
              </a:ext>
            </a:extLst>
          </p:cNvPr>
          <p:cNvSpPr>
            <a:spLocks noGrp="1"/>
          </p:cNvSpPr>
          <p:nvPr>
            <p:ph type="sldNum" sz="quarter" idx="12"/>
          </p:nvPr>
        </p:nvSpPr>
        <p:spPr/>
        <p:txBody>
          <a:bodyPr/>
          <a:lstStyle>
            <a:lvl1pPr>
              <a:defRPr/>
            </a:lvl1pPr>
          </a:lstStyle>
          <a:p>
            <a:pPr>
              <a:defRPr/>
            </a:pPr>
            <a:fld id="{6ED60EC5-1F68-43A4-8033-85A1E47CD70C}" type="slidenum">
              <a:rPr lang="zh-CN" altLang="en-US"/>
              <a:pPr>
                <a:defRPr/>
              </a:pPr>
              <a:t>‹#›</a:t>
            </a:fld>
            <a:endParaRPr lang="zh-CN" altLang="en-US"/>
          </a:p>
        </p:txBody>
      </p:sp>
    </p:spTree>
    <p:extLst>
      <p:ext uri="{BB962C8B-B14F-4D97-AF65-F5344CB8AC3E}">
        <p14:creationId xmlns:p14="http://schemas.microsoft.com/office/powerpoint/2010/main" val="248814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033C0E7-C2D0-4514-ACC1-BFBD181E42B9}"/>
              </a:ext>
            </a:extLst>
          </p:cNvPr>
          <p:cNvSpPr>
            <a:spLocks noGrp="1"/>
          </p:cNvSpPr>
          <p:nvPr>
            <p:ph type="dt" sz="half" idx="10"/>
          </p:nvPr>
        </p:nvSpPr>
        <p:spPr/>
        <p:txBody>
          <a:bodyPr/>
          <a:lstStyle>
            <a:lvl1pPr>
              <a:defRPr/>
            </a:lvl1pPr>
          </a:lstStyle>
          <a:p>
            <a:pPr>
              <a:defRPr/>
            </a:pPr>
            <a:fld id="{9A91152E-3773-4828-A481-3BBADD8182E6}" type="datetimeFigureOut">
              <a:rPr lang="zh-CN" altLang="en-US"/>
              <a:pPr>
                <a:defRPr/>
              </a:pPr>
              <a:t>2018/12/5</a:t>
            </a:fld>
            <a:endParaRPr lang="zh-CN" altLang="en-US"/>
          </a:p>
        </p:txBody>
      </p:sp>
      <p:sp>
        <p:nvSpPr>
          <p:cNvPr id="3" name="页脚占位符 4">
            <a:extLst>
              <a:ext uri="{FF2B5EF4-FFF2-40B4-BE49-F238E27FC236}">
                <a16:creationId xmlns:a16="http://schemas.microsoft.com/office/drawing/2014/main" id="{0966F2D8-210D-439F-92F1-EEB1856E54D1}"/>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72772863-E515-4AE9-9C02-34A88FA6CB8E}"/>
              </a:ext>
            </a:extLst>
          </p:cNvPr>
          <p:cNvSpPr>
            <a:spLocks noGrp="1"/>
          </p:cNvSpPr>
          <p:nvPr>
            <p:ph type="sldNum" sz="quarter" idx="12"/>
          </p:nvPr>
        </p:nvSpPr>
        <p:spPr/>
        <p:txBody>
          <a:bodyPr/>
          <a:lstStyle>
            <a:lvl1pPr>
              <a:defRPr/>
            </a:lvl1pPr>
          </a:lstStyle>
          <a:p>
            <a:pPr>
              <a:defRPr/>
            </a:pPr>
            <a:fld id="{98252C27-6C02-449A-826C-B06AD7EC37CC}" type="slidenum">
              <a:rPr lang="zh-CN" altLang="en-US"/>
              <a:pPr>
                <a:defRPr/>
              </a:pPr>
              <a:t>‹#›</a:t>
            </a:fld>
            <a:endParaRPr lang="zh-CN" altLang="en-US"/>
          </a:p>
        </p:txBody>
      </p:sp>
    </p:spTree>
    <p:extLst>
      <p:ext uri="{BB962C8B-B14F-4D97-AF65-F5344CB8AC3E}">
        <p14:creationId xmlns:p14="http://schemas.microsoft.com/office/powerpoint/2010/main" val="225455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s://wenku.baidu.com/p/cir201?from=wenku"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hyperlink" Target="http://gzccidtr.yanj.cn/"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4.jpg"/><Relationship Id="rId2" Type="http://schemas.openxmlformats.org/officeDocument/2006/relationships/slideLayout" Target="../slideLayouts/slideLayout24.xml"/><Relationship Id="rId16"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hyperlink" Target="https://wenku.baidu.com/p/cir201?from=wenku" TargetMode="Externa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hyperlink" Target="http://gzccidtr.yanj.cn/" TargetMode="Externa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4.jpg"/><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hyperlink" Target="https://wenku.baidu.com/p/cir201?from=wenku" TargetMode="Externa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hyperlink" Target="http://gzccidtr.yanj.c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D153501F-CA3E-47DB-9106-540AA3E21881}"/>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05736078-2EC3-4E4F-B626-371642E322DF}"/>
              </a:ext>
            </a:extLst>
          </p:cNvPr>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DA06860-A6B7-4CE9-8CB1-6AD95E21A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pPr>
                <a:defRPr/>
              </a:pPr>
              <a:t>2018/12/5</a:t>
            </a:fld>
            <a:endParaRPr lang="zh-CN" altLang="en-US"/>
          </a:p>
        </p:txBody>
      </p:sp>
      <p:sp>
        <p:nvSpPr>
          <p:cNvPr id="5" name="页脚占位符 4">
            <a:extLst>
              <a:ext uri="{FF2B5EF4-FFF2-40B4-BE49-F238E27FC236}">
                <a16:creationId xmlns:a16="http://schemas.microsoft.com/office/drawing/2014/main" id="{6C7EFAB1-BDFA-4503-A421-ED46BD3C9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3382242A-247C-40EF-8CF0-896B794F3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BE5DE4F-9B67-4806-B3E3-17D94004781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1138"/>
            <a:ext cx="12192000" cy="6858000"/>
          </a:xfrm>
          <a:prstGeom prst="rect">
            <a:avLst/>
          </a:prstGeom>
        </p:spPr>
      </p:pic>
      <p:sp>
        <p:nvSpPr>
          <p:cNvPr id="27" name="Rectangle 4">
            <a:extLst>
              <a:ext uri="{FF2B5EF4-FFF2-40B4-BE49-F238E27FC236}">
                <a16:creationId xmlns:a16="http://schemas.microsoft.com/office/drawing/2014/main" id="{85F99949-5A5A-48EB-A99B-7FE0EC2D9893}"/>
              </a:ext>
            </a:extLst>
          </p:cNvPr>
          <p:cNvSpPr/>
          <p:nvPr userDrawn="1"/>
        </p:nvSpPr>
        <p:spPr>
          <a:xfrm>
            <a:off x="16591" y="4869160"/>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4"/>
              </a:rPr>
              <a:t>http://gzccidtr.yanj.cn/</a:t>
            </a:r>
            <a:r>
              <a:rPr lang="en-US" altLang="zh-CN" sz="2400" dirty="0">
                <a:solidFill>
                  <a:schemeClr val="tx1"/>
                </a:solidFill>
              </a:rPr>
              <a:t>   </a:t>
            </a:r>
            <a:r>
              <a:rPr lang="en-US" altLang="zh-CN" sz="2400" dirty="0">
                <a:solidFill>
                  <a:schemeClr val="tx1"/>
                </a:solidFill>
                <a:hlinkClick r:id="rId15"/>
              </a:rPr>
              <a:t>https://wenku.baidu.com/p/cir201?from=wenku</a:t>
            </a:r>
            <a:endParaRPr lang="zh-CN" altLang="en-US" sz="2400" dirty="0">
              <a:solidFill>
                <a:schemeClr val="tx1"/>
              </a:solidFill>
            </a:endParaRPr>
          </a:p>
        </p:txBody>
      </p:sp>
    </p:spTree>
    <p:extLst>
      <p:ext uri="{BB962C8B-B14F-4D97-AF65-F5344CB8AC3E}">
        <p14:creationId xmlns:p14="http://schemas.microsoft.com/office/powerpoint/2010/main" val="69184558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6E560-ADEC-41E6-854E-DAC06D5AFEC8}" type="datetimeFigureOut">
              <a:rPr lang="zh-CN" altLang="en-US" smtClean="0"/>
              <a:t>2018/12/5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4D1AA-1B48-4F17-8DC6-3D113FDD2CC1}" type="slidenum">
              <a:rPr lang="zh-CN" altLang="en-US" smtClean="0"/>
              <a:t>‹#›</a:t>
            </a:fld>
            <a:endParaRPr lang="zh-CN" altLang="en-US"/>
          </a:p>
        </p:txBody>
      </p:sp>
      <p:pic>
        <p:nvPicPr>
          <p:cNvPr id="10" name="图片 9" descr="图片包含 地图, 文字&#10;&#10;已生成极高可信度的说明">
            <a:extLst>
              <a:ext uri="{FF2B5EF4-FFF2-40B4-BE49-F238E27FC236}">
                <a16:creationId xmlns:a16="http://schemas.microsoft.com/office/drawing/2014/main" id="{A7C9D9C3-639B-428A-B344-F8EDE625218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590" y="0"/>
            <a:ext cx="12216660" cy="6137413"/>
          </a:xfrm>
          <a:prstGeom prst="rect">
            <a:avLst/>
          </a:prstGeom>
        </p:spPr>
      </p:pic>
      <p:sp>
        <p:nvSpPr>
          <p:cNvPr id="11" name="Rectangle 4">
            <a:extLst>
              <a:ext uri="{FF2B5EF4-FFF2-40B4-BE49-F238E27FC236}">
                <a16:creationId xmlns:a16="http://schemas.microsoft.com/office/drawing/2014/main" id="{7E467637-0C2B-424B-AB21-09B930DE044A}"/>
              </a:ext>
            </a:extLst>
          </p:cNvPr>
          <p:cNvSpPr/>
          <p:nvPr userDrawn="1"/>
        </p:nvSpPr>
        <p:spPr>
          <a:xfrm>
            <a:off x="16591" y="5805264"/>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4"/>
              </a:rPr>
              <a:t>http://gzccidtr.yanj.cn/</a:t>
            </a:r>
            <a:r>
              <a:rPr lang="en-US" altLang="zh-CN" sz="2400" dirty="0">
                <a:solidFill>
                  <a:schemeClr val="tx1"/>
                </a:solidFill>
              </a:rPr>
              <a:t>   </a:t>
            </a:r>
            <a:r>
              <a:rPr lang="en-US" altLang="zh-CN" sz="2400" dirty="0">
                <a:solidFill>
                  <a:schemeClr val="tx1"/>
                </a:solidFill>
                <a:hlinkClick r:id="rId15"/>
              </a:rPr>
              <a:t>https://wenku.baidu.com/p/cir201?from=wenku</a:t>
            </a:r>
            <a:endParaRPr lang="zh-CN" altLang="en-US" sz="2400" dirty="0">
              <a:solidFill>
                <a:schemeClr val="tx1"/>
              </a:solidFill>
            </a:endParaRPr>
          </a:p>
        </p:txBody>
      </p:sp>
      <p:pic>
        <p:nvPicPr>
          <p:cNvPr id="13" name="图片 12">
            <a:extLst>
              <a:ext uri="{FF2B5EF4-FFF2-40B4-BE49-F238E27FC236}">
                <a16:creationId xmlns:a16="http://schemas.microsoft.com/office/drawing/2014/main" id="{E5AFA694-6785-4633-8470-12BA3E71F180}"/>
              </a:ext>
            </a:extLst>
          </p:cNvPr>
          <p:cNvPicPr>
            <a:picLocks noChangeAspect="1"/>
          </p:cNvPicPr>
          <p:nvPr userDrawn="1"/>
        </p:nvPicPr>
        <p:blipFill>
          <a:blip r:embed="rId1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03912" y="331914"/>
            <a:ext cx="1358774" cy="1358774"/>
          </a:xfrm>
          <a:prstGeom prst="rect">
            <a:avLst/>
          </a:prstGeom>
        </p:spPr>
      </p:pic>
      <p:pic>
        <p:nvPicPr>
          <p:cNvPr id="14" name="图片 13">
            <a:extLst>
              <a:ext uri="{FF2B5EF4-FFF2-40B4-BE49-F238E27FC236}">
                <a16:creationId xmlns:a16="http://schemas.microsoft.com/office/drawing/2014/main" id="{397DB0E8-32A8-4CAB-90D5-A1D55080A505}"/>
              </a:ext>
            </a:extLst>
          </p:cNvPr>
          <p:cNvPicPr>
            <a:picLocks noChangeAspect="1"/>
          </p:cNvPicPr>
          <p:nvPr userDrawn="1"/>
        </p:nvPicPr>
        <p:blipFill rotWithShape="1">
          <a:blip r:embed="rId17">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p:blipFill>
        <p:spPr>
          <a:xfrm>
            <a:off x="5303912" y="4081762"/>
            <a:ext cx="1728192" cy="1588565"/>
          </a:xfrm>
          <a:prstGeom prst="rect">
            <a:avLst/>
          </a:prstGeom>
        </p:spPr>
      </p:pic>
    </p:spTree>
    <p:extLst>
      <p:ext uri="{BB962C8B-B14F-4D97-AF65-F5344CB8AC3E}">
        <p14:creationId xmlns:p14="http://schemas.microsoft.com/office/powerpoint/2010/main" val="73406391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advTm="20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3" name="图片 22" descr="图片包含 文字, 屏幕截图&#10;&#10;已生成高可信度的说明">
            <a:extLst>
              <a:ext uri="{FF2B5EF4-FFF2-40B4-BE49-F238E27FC236}">
                <a16:creationId xmlns:a16="http://schemas.microsoft.com/office/drawing/2014/main" id="{2FD2FDE6-3952-4790-A588-AB4A52DCFBA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12107609" cy="6858000"/>
          </a:xfrm>
          <a:prstGeom prst="rect">
            <a:avLst/>
          </a:prstGeom>
        </p:spPr>
      </p:pic>
      <p:sp>
        <p:nvSpPr>
          <p:cNvPr id="24" name="Rectangle 4">
            <a:extLst>
              <a:ext uri="{FF2B5EF4-FFF2-40B4-BE49-F238E27FC236}">
                <a16:creationId xmlns:a16="http://schemas.microsoft.com/office/drawing/2014/main" id="{CAD54E5E-15FF-4E0E-9110-193CC2BF8CE9}"/>
              </a:ext>
            </a:extLst>
          </p:cNvPr>
          <p:cNvSpPr/>
          <p:nvPr userDrawn="1"/>
        </p:nvSpPr>
        <p:spPr>
          <a:xfrm>
            <a:off x="16591" y="6165304"/>
            <a:ext cx="12175410" cy="686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4"/>
              </a:rPr>
              <a:t>http://gzccidtr.yanj.cn/</a:t>
            </a:r>
            <a:r>
              <a:rPr lang="en-US" altLang="zh-CN" sz="2400" dirty="0">
                <a:solidFill>
                  <a:schemeClr val="tx1"/>
                </a:solidFill>
              </a:rPr>
              <a:t>         </a:t>
            </a:r>
            <a:r>
              <a:rPr lang="en-US" altLang="zh-CN" sz="2400" dirty="0">
                <a:solidFill>
                  <a:schemeClr val="tx1"/>
                </a:solidFill>
                <a:hlinkClick r:id="rId15"/>
              </a:rPr>
              <a:t>https://wenku.baidu.com/p/cir201?from=wenku</a:t>
            </a:r>
            <a:endParaRPr lang="zh-CN" altLang="en-US" sz="2400" dirty="0">
              <a:solidFill>
                <a:schemeClr val="tx1"/>
              </a:solidFill>
            </a:endParaRPr>
          </a:p>
        </p:txBody>
      </p:sp>
      <p:pic>
        <p:nvPicPr>
          <p:cNvPr id="25" name="图片 24">
            <a:extLst>
              <a:ext uri="{FF2B5EF4-FFF2-40B4-BE49-F238E27FC236}">
                <a16:creationId xmlns:a16="http://schemas.microsoft.com/office/drawing/2014/main" id="{08B5CDB4-464F-4748-99FB-0BBAEB7F5AB8}"/>
              </a:ext>
            </a:extLst>
          </p:cNvPr>
          <p:cNvPicPr>
            <a:picLocks noChangeAspect="1"/>
          </p:cNvPicPr>
          <p:nvPr userDrawn="1"/>
        </p:nvPicPr>
        <p:blipFill>
          <a:blip r:embed="rId1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93810" y="4522887"/>
            <a:ext cx="1358774" cy="1358774"/>
          </a:xfrm>
          <a:prstGeom prst="rect">
            <a:avLst/>
          </a:prstGeom>
        </p:spPr>
      </p:pic>
      <p:pic>
        <p:nvPicPr>
          <p:cNvPr id="26" name="图片 25">
            <a:extLst>
              <a:ext uri="{FF2B5EF4-FFF2-40B4-BE49-F238E27FC236}">
                <a16:creationId xmlns:a16="http://schemas.microsoft.com/office/drawing/2014/main" id="{9E9B77B7-4875-451A-BA9C-4EBD2360CD18}"/>
              </a:ext>
            </a:extLst>
          </p:cNvPr>
          <p:cNvPicPr>
            <a:picLocks noChangeAspect="1"/>
          </p:cNvPicPr>
          <p:nvPr userDrawn="1"/>
        </p:nvPicPr>
        <p:blipFill rotWithShape="1">
          <a:blip r:embed="rId17">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p:blipFill>
        <p:spPr>
          <a:xfrm>
            <a:off x="7977586" y="4425476"/>
            <a:ext cx="1584176" cy="1456185"/>
          </a:xfrm>
          <a:prstGeom prst="rect">
            <a:avLst/>
          </a:prstGeom>
        </p:spPr>
      </p:pic>
    </p:spTree>
    <p:extLst>
      <p:ext uri="{BB962C8B-B14F-4D97-AF65-F5344CB8AC3E}">
        <p14:creationId xmlns:p14="http://schemas.microsoft.com/office/powerpoint/2010/main" val="3885374319"/>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6">
            <a:extLst>
              <a:ext uri="{FF2B5EF4-FFF2-40B4-BE49-F238E27FC236}">
                <a16:creationId xmlns:a16="http://schemas.microsoft.com/office/drawing/2014/main" id="{E53122B0-A61B-4B07-A4B2-5757934AC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文本框 62">
            <a:extLst>
              <a:ext uri="{FF2B5EF4-FFF2-40B4-BE49-F238E27FC236}">
                <a16:creationId xmlns:a16="http://schemas.microsoft.com/office/drawing/2014/main" id="{ADDEA167-56BD-4511-BF87-6987091B6276}"/>
              </a:ext>
            </a:extLst>
          </p:cNvPr>
          <p:cNvSpPr txBox="1">
            <a:spLocks noChangeArrowheads="1"/>
          </p:cNvSpPr>
          <p:nvPr/>
        </p:nvSpPr>
        <p:spPr bwMode="auto">
          <a:xfrm>
            <a:off x="1596568" y="2870270"/>
            <a:ext cx="94179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4000" b="1" dirty="0">
                <a:solidFill>
                  <a:srgbClr val="4B649F"/>
                </a:solidFill>
              </a:rPr>
              <a:t>基于知识图谱的医药问答系统设计与实现</a:t>
            </a:r>
          </a:p>
        </p:txBody>
      </p:sp>
      <p:grpSp>
        <p:nvGrpSpPr>
          <p:cNvPr id="26631" name="组合 1026">
            <a:extLst>
              <a:ext uri="{FF2B5EF4-FFF2-40B4-BE49-F238E27FC236}">
                <a16:creationId xmlns:a16="http://schemas.microsoft.com/office/drawing/2014/main" id="{712A554A-7D16-4898-96E8-0F8C796F052E}"/>
              </a:ext>
            </a:extLst>
          </p:cNvPr>
          <p:cNvGrpSpPr>
            <a:grpSpLocks/>
          </p:cNvGrpSpPr>
          <p:nvPr/>
        </p:nvGrpSpPr>
        <p:grpSpPr bwMode="auto">
          <a:xfrm>
            <a:off x="4192186" y="3876159"/>
            <a:ext cx="315913" cy="317500"/>
            <a:chOff x="2724480" y="3856218"/>
            <a:chExt cx="317004" cy="317004"/>
          </a:xfrm>
        </p:grpSpPr>
        <p:sp>
          <p:nvSpPr>
            <p:cNvPr id="1024" name="椭圆 1023">
              <a:extLst>
                <a:ext uri="{FF2B5EF4-FFF2-40B4-BE49-F238E27FC236}">
                  <a16:creationId xmlns:a16="http://schemas.microsoft.com/office/drawing/2014/main" id="{74DA71F5-1759-4760-A88B-2BAF9B111C00}"/>
                </a:ext>
              </a:extLst>
            </p:cNvPr>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a:extLst>
                <a:ext uri="{FF2B5EF4-FFF2-40B4-BE49-F238E27FC236}">
                  <a16:creationId xmlns:a16="http://schemas.microsoft.com/office/drawing/2014/main" id="{B1530B21-583B-4794-B3BC-7B90D9CF030D}"/>
                </a:ext>
              </a:extLst>
            </p:cNvPr>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grpSp>
        <p:nvGrpSpPr>
          <p:cNvPr id="26632" name="组合 1025">
            <a:extLst>
              <a:ext uri="{FF2B5EF4-FFF2-40B4-BE49-F238E27FC236}">
                <a16:creationId xmlns:a16="http://schemas.microsoft.com/office/drawing/2014/main" id="{05F85094-F76C-455D-964C-5ABA615D1BBF}"/>
              </a:ext>
            </a:extLst>
          </p:cNvPr>
          <p:cNvGrpSpPr>
            <a:grpSpLocks/>
          </p:cNvGrpSpPr>
          <p:nvPr/>
        </p:nvGrpSpPr>
        <p:grpSpPr bwMode="auto">
          <a:xfrm>
            <a:off x="6721074" y="3876159"/>
            <a:ext cx="315912" cy="317500"/>
            <a:chOff x="5253802" y="3856218"/>
            <a:chExt cx="317004" cy="317004"/>
          </a:xfrm>
        </p:grpSpPr>
        <p:sp>
          <p:nvSpPr>
            <p:cNvPr id="104" name="椭圆 103">
              <a:extLst>
                <a:ext uri="{FF2B5EF4-FFF2-40B4-BE49-F238E27FC236}">
                  <a16:creationId xmlns:a16="http://schemas.microsoft.com/office/drawing/2014/main" id="{25E592D0-FE26-47C6-84E4-23117B9A179E}"/>
                </a:ext>
              </a:extLst>
            </p:cNvPr>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 name="KSO_Shape">
              <a:extLst>
                <a:ext uri="{FF2B5EF4-FFF2-40B4-BE49-F238E27FC236}">
                  <a16:creationId xmlns:a16="http://schemas.microsoft.com/office/drawing/2014/main" id="{7939CF24-4DCB-458B-B4F1-0959E3EA360C}"/>
                </a:ext>
              </a:extLst>
            </p:cNvPr>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26633" name="文本框 1027">
            <a:extLst>
              <a:ext uri="{FF2B5EF4-FFF2-40B4-BE49-F238E27FC236}">
                <a16:creationId xmlns:a16="http://schemas.microsoft.com/office/drawing/2014/main" id="{B1A05911-7286-4668-90FB-C267428B695F}"/>
              </a:ext>
            </a:extLst>
          </p:cNvPr>
          <p:cNvSpPr txBox="1">
            <a:spLocks noChangeArrowheads="1"/>
          </p:cNvSpPr>
          <p:nvPr/>
        </p:nvSpPr>
        <p:spPr bwMode="auto">
          <a:xfrm>
            <a:off x="4508099" y="3823772"/>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b="1" dirty="0"/>
              <a:t>答辩人：田文雨</a:t>
            </a:r>
          </a:p>
        </p:txBody>
      </p:sp>
      <p:sp>
        <p:nvSpPr>
          <p:cNvPr id="26634" name="文本框 112">
            <a:extLst>
              <a:ext uri="{FF2B5EF4-FFF2-40B4-BE49-F238E27FC236}">
                <a16:creationId xmlns:a16="http://schemas.microsoft.com/office/drawing/2014/main" id="{EBF7E833-BCE1-41B2-873D-355B8AA93460}"/>
              </a:ext>
            </a:extLst>
          </p:cNvPr>
          <p:cNvSpPr txBox="1">
            <a:spLocks noChangeArrowheads="1"/>
          </p:cNvSpPr>
          <p:nvPr/>
        </p:nvSpPr>
        <p:spPr bwMode="auto">
          <a:xfrm>
            <a:off x="7036986" y="3823772"/>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b="1" dirty="0"/>
              <a:t>指导教师：李飞、彭敏</a:t>
            </a:r>
          </a:p>
        </p:txBody>
      </p:sp>
      <p:sp>
        <p:nvSpPr>
          <p:cNvPr id="1068" name="矩形 1067">
            <a:extLst>
              <a:ext uri="{FF2B5EF4-FFF2-40B4-BE49-F238E27FC236}">
                <a16:creationId xmlns:a16="http://schemas.microsoft.com/office/drawing/2014/main" id="{A8D44B89-E37B-4873-83AF-3D5E616AD15E}"/>
              </a:ext>
            </a:extLst>
          </p:cNvPr>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a:extLst>
              <a:ext uri="{FF2B5EF4-FFF2-40B4-BE49-F238E27FC236}">
                <a16:creationId xmlns:a16="http://schemas.microsoft.com/office/drawing/2014/main" id="{E5230864-CDEA-4818-B7F5-8617837C022B}"/>
              </a:ext>
            </a:extLst>
          </p:cNvPr>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a:extLst>
              <a:ext uri="{FF2B5EF4-FFF2-40B4-BE49-F238E27FC236}">
                <a16:creationId xmlns:a16="http://schemas.microsoft.com/office/drawing/2014/main" id="{74ADE4ED-DF30-4527-BCF1-333990566E41}"/>
              </a:ext>
            </a:extLst>
          </p:cNvPr>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a:extLst>
              <a:ext uri="{FF2B5EF4-FFF2-40B4-BE49-F238E27FC236}">
                <a16:creationId xmlns:a16="http://schemas.microsoft.com/office/drawing/2014/main" id="{C997E3C0-00AE-4EFC-92B3-F77DA918533B}"/>
              </a:ext>
            </a:extLst>
          </p:cNvPr>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a:extLst>
              <a:ext uri="{FF2B5EF4-FFF2-40B4-BE49-F238E27FC236}">
                <a16:creationId xmlns:a16="http://schemas.microsoft.com/office/drawing/2014/main" id="{D4C6DB80-BA07-4BD9-9EE6-ED0AC7F54E9B}"/>
              </a:ext>
            </a:extLst>
          </p:cNvPr>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3" name="图片 2">
            <a:extLst>
              <a:ext uri="{FF2B5EF4-FFF2-40B4-BE49-F238E27FC236}">
                <a16:creationId xmlns:a16="http://schemas.microsoft.com/office/drawing/2014/main" id="{279A4391-1138-477F-A030-C4B6F84D9B81}"/>
              </a:ext>
            </a:extLst>
          </p:cNvPr>
          <p:cNvPicPr>
            <a:picLocks noChangeAspect="1"/>
          </p:cNvPicPr>
          <p:nvPr/>
        </p:nvPicPr>
        <p:blipFill rotWithShape="1">
          <a:blip r:embed="rId4">
            <a:extLst>
              <a:ext uri="{28A0092B-C50C-407E-A947-70E740481C1C}">
                <a14:useLocalDpi xmlns:a14="http://schemas.microsoft.com/office/drawing/2010/main" val="0"/>
              </a:ext>
            </a:extLst>
          </a:blip>
          <a:srcRect t="34645" b="35694"/>
          <a:stretch/>
        </p:blipFill>
        <p:spPr>
          <a:xfrm>
            <a:off x="0" y="153952"/>
            <a:ext cx="4762500" cy="1076396"/>
          </a:xfrm>
          <a:prstGeom prst="rect">
            <a:avLst/>
          </a:prstGeom>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868363" y="25400"/>
            <a:ext cx="4541837"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研究内容</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7894" name="组合 5">
            <a:extLst>
              <a:ext uri="{FF2B5EF4-FFF2-40B4-BE49-F238E27FC236}">
                <a16:creationId xmlns:a16="http://schemas.microsoft.com/office/drawing/2014/main" id="{A5D18DF0-E7EF-441C-9DA4-AAE95DAD0127}"/>
              </a:ext>
            </a:extLst>
          </p:cNvPr>
          <p:cNvGrpSpPr>
            <a:grpSpLocks/>
          </p:cNvGrpSpPr>
          <p:nvPr/>
        </p:nvGrpSpPr>
        <p:grpSpPr bwMode="auto">
          <a:xfrm>
            <a:off x="209550" y="125413"/>
            <a:ext cx="638175" cy="638175"/>
            <a:chOff x="3209823" y="2234042"/>
            <a:chExt cx="1607262" cy="1607262"/>
          </a:xfrm>
        </p:grpSpPr>
        <p:sp>
          <p:nvSpPr>
            <p:cNvPr id="7" name="椭圆 6">
              <a:extLst>
                <a:ext uri="{FF2B5EF4-FFF2-40B4-BE49-F238E27FC236}">
                  <a16:creationId xmlns:a16="http://schemas.microsoft.com/office/drawing/2014/main" id="{5B8ED15A-0638-469C-907A-95E98B9A4215}"/>
                </a:ext>
              </a:extLst>
            </p:cNvPr>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a16="http://schemas.microsoft.com/office/drawing/2014/main" id="{730E6785-99AB-437D-9005-0102DE48E4EB}"/>
                </a:ext>
              </a:extLst>
            </p:cNvPr>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a:extLst>
                <a:ext uri="{FF2B5EF4-FFF2-40B4-BE49-F238E27FC236}">
                  <a16:creationId xmlns:a16="http://schemas.microsoft.com/office/drawing/2014/main" id="{3DCB5E41-4350-4E0C-917A-F65C259CDBAF}"/>
                </a:ext>
              </a:extLst>
            </p:cNvPr>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11" name="矩形 10">
            <a:extLst>
              <a:ext uri="{FF2B5EF4-FFF2-40B4-BE49-F238E27FC236}">
                <a16:creationId xmlns:a16="http://schemas.microsoft.com/office/drawing/2014/main" id="{656AEDE8-5F11-4E86-8EDD-15B1FD68A494}"/>
              </a:ext>
            </a:extLst>
          </p:cNvPr>
          <p:cNvSpPr/>
          <p:nvPr/>
        </p:nvSpPr>
        <p:spPr>
          <a:xfrm>
            <a:off x="3039984" y="1145359"/>
            <a:ext cx="7772437" cy="938371"/>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5663" tIns="67307" rIns="67307" bIns="67307" numCol="1" spcCol="1270" anchor="ctr" anchorCtr="0">
            <a:noAutofit/>
          </a:bodyPr>
          <a:lstStyle/>
          <a:p>
            <a:pPr marL="241935" lvl="1" indent="-241935" defTabSz="1222375">
              <a:lnSpc>
                <a:spcPct val="90000"/>
              </a:lnSpc>
              <a:spcBef>
                <a:spcPct val="0"/>
              </a:spcBef>
              <a:spcAft>
                <a:spcPct val="15000"/>
              </a:spcAft>
              <a:buChar char="•"/>
            </a:pPr>
            <a:endParaRPr lang="zh-CN" altLang="en-US" sz="2750"/>
          </a:p>
          <a:p>
            <a:pPr marL="241935" lvl="1" indent="-241935" defTabSz="1222375">
              <a:lnSpc>
                <a:spcPct val="90000"/>
              </a:lnSpc>
              <a:spcBef>
                <a:spcPct val="0"/>
              </a:spcBef>
              <a:spcAft>
                <a:spcPct val="15000"/>
              </a:spcAft>
              <a:buChar char="•"/>
            </a:pPr>
            <a:endParaRPr lang="zh-CN" altLang="en-US" sz="2750"/>
          </a:p>
        </p:txBody>
      </p:sp>
      <p:sp>
        <p:nvSpPr>
          <p:cNvPr id="12" name="文本框 42">
            <a:extLst>
              <a:ext uri="{FF2B5EF4-FFF2-40B4-BE49-F238E27FC236}">
                <a16:creationId xmlns:a16="http://schemas.microsoft.com/office/drawing/2014/main" id="{BF62EC12-EF70-4A76-B49B-F45D17F67111}"/>
              </a:ext>
            </a:extLst>
          </p:cNvPr>
          <p:cNvSpPr txBox="1"/>
          <p:nvPr/>
        </p:nvSpPr>
        <p:spPr>
          <a:xfrm>
            <a:off x="3195527" y="1225295"/>
            <a:ext cx="6888012" cy="773430"/>
          </a:xfrm>
          <a:prstGeom prst="rect">
            <a:avLst/>
          </a:prstGeom>
          <a:noFill/>
        </p:spPr>
        <p:txBody>
          <a:bodyPr wrap="square" rtlCol="0">
            <a:spAutoFit/>
          </a:bodyPr>
          <a:lstStyle/>
          <a:p>
            <a:pPr algn="just">
              <a:lnSpc>
                <a:spcPct val="150000"/>
              </a:lnSpc>
            </a:pPr>
            <a:r>
              <a:rPr lang="zh-CN" altLang="en-US" sz="1480" dirty="0">
                <a:solidFill>
                  <a:schemeClr val="tx1">
                    <a:lumMod val="75000"/>
                    <a:lumOff val="25000"/>
                  </a:schemeClr>
                </a:solidFill>
                <a:latin typeface="微软雅黑" panose="020B0503020204020204" pitchFamily="34" charset="-122"/>
                <a:ea typeface="微软雅黑" panose="020B0503020204020204" pitchFamily="34" charset="-122"/>
                <a:sym typeface="+mn-ea"/>
              </a:rPr>
              <a:t>分析目前我国医疗资源分布不均、医护人才短缺、就医流程繁琐、患者医疗知识匮乏的问题</a:t>
            </a:r>
            <a:endParaRPr lang="zh-CN" altLang="en-US" sz="148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任意多边形 6">
            <a:extLst>
              <a:ext uri="{FF2B5EF4-FFF2-40B4-BE49-F238E27FC236}">
                <a16:creationId xmlns:a16="http://schemas.microsoft.com/office/drawing/2014/main" id="{9D83FA30-C43E-4372-AB10-E850D8D57FF3}"/>
              </a:ext>
            </a:extLst>
          </p:cNvPr>
          <p:cNvSpPr/>
          <p:nvPr/>
        </p:nvSpPr>
        <p:spPr>
          <a:xfrm>
            <a:off x="1443047" y="1145355"/>
            <a:ext cx="1596943" cy="1443648"/>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1D629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141" tIns="567857" rIns="18143" bIns="567856" numCol="1" spcCol="1270" anchor="ctr" anchorCtr="0">
            <a:noAutofit/>
          </a:bodyPr>
          <a:lstStyle/>
          <a:p>
            <a:pPr algn="ctr" defTabSz="1269365">
              <a:lnSpc>
                <a:spcPct val="90000"/>
              </a:lnSpc>
              <a:spcBef>
                <a:spcPct val="0"/>
              </a:spcBef>
              <a:spcAft>
                <a:spcPct val="35000"/>
              </a:spcAft>
            </a:pPr>
            <a:r>
              <a:rPr lang="en-US" altLang="zh-CN" sz="2855"/>
              <a:t>01</a:t>
            </a:r>
            <a:endParaRPr lang="zh-CN" altLang="en-US" sz="2855"/>
          </a:p>
        </p:txBody>
      </p:sp>
      <p:sp>
        <p:nvSpPr>
          <p:cNvPr id="14" name="矩形 13">
            <a:extLst>
              <a:ext uri="{FF2B5EF4-FFF2-40B4-BE49-F238E27FC236}">
                <a16:creationId xmlns:a16="http://schemas.microsoft.com/office/drawing/2014/main" id="{19C50994-ED70-4546-9BE1-A1CED49BF657}"/>
              </a:ext>
            </a:extLst>
          </p:cNvPr>
          <p:cNvSpPr/>
          <p:nvPr/>
        </p:nvSpPr>
        <p:spPr>
          <a:xfrm>
            <a:off x="3039988" y="3588789"/>
            <a:ext cx="7772437" cy="938372"/>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5663" tIns="67307" rIns="67307" bIns="67308" numCol="1" spcCol="1270" anchor="ctr" anchorCtr="0">
            <a:noAutofit/>
          </a:bodyPr>
          <a:lstStyle/>
          <a:p>
            <a:pPr marL="241935" lvl="1" indent="-241935" defTabSz="1222375">
              <a:lnSpc>
                <a:spcPct val="90000"/>
              </a:lnSpc>
              <a:spcBef>
                <a:spcPct val="0"/>
              </a:spcBef>
              <a:spcAft>
                <a:spcPct val="15000"/>
              </a:spcAft>
              <a:buChar char="•"/>
            </a:pPr>
            <a:endParaRPr lang="zh-CN" altLang="en-US" sz="2750"/>
          </a:p>
          <a:p>
            <a:pPr marL="241935" lvl="1" indent="-241935" defTabSz="1222375">
              <a:lnSpc>
                <a:spcPct val="90000"/>
              </a:lnSpc>
              <a:spcBef>
                <a:spcPct val="0"/>
              </a:spcBef>
              <a:spcAft>
                <a:spcPct val="15000"/>
              </a:spcAft>
              <a:buChar char="•"/>
            </a:pPr>
            <a:endParaRPr lang="zh-CN" altLang="en-US" sz="2750"/>
          </a:p>
        </p:txBody>
      </p:sp>
      <p:sp>
        <p:nvSpPr>
          <p:cNvPr id="15" name="文本框 44">
            <a:extLst>
              <a:ext uri="{FF2B5EF4-FFF2-40B4-BE49-F238E27FC236}">
                <a16:creationId xmlns:a16="http://schemas.microsoft.com/office/drawing/2014/main" id="{B1B63FEC-9CE9-4459-890B-CC0CEE5F9FE5}"/>
              </a:ext>
            </a:extLst>
          </p:cNvPr>
          <p:cNvSpPr txBox="1"/>
          <p:nvPr/>
        </p:nvSpPr>
        <p:spPr>
          <a:xfrm>
            <a:off x="3195527" y="3609224"/>
            <a:ext cx="6888012" cy="432435"/>
          </a:xfrm>
          <a:prstGeom prst="rect">
            <a:avLst/>
          </a:prstGeom>
          <a:noFill/>
        </p:spPr>
        <p:txBody>
          <a:bodyPr wrap="square" rtlCol="0">
            <a:spAutoFit/>
          </a:bodyPr>
          <a:lstStyle/>
          <a:p>
            <a:pPr algn="just">
              <a:lnSpc>
                <a:spcPct val="150000"/>
              </a:lnSpc>
            </a:pPr>
            <a:r>
              <a:rPr lang="zh-CN" altLang="en-US" sz="1480" dirty="0">
                <a:solidFill>
                  <a:schemeClr val="tx1">
                    <a:lumMod val="75000"/>
                    <a:lumOff val="25000"/>
                  </a:schemeClr>
                </a:solidFill>
                <a:latin typeface="微软雅黑" panose="020B0503020204020204" pitchFamily="34" charset="-122"/>
                <a:ea typeface="微软雅黑" panose="020B0503020204020204" pitchFamily="34" charset="-122"/>
                <a:sym typeface="+mn-ea"/>
              </a:rPr>
              <a:t>回顾知识图谱发展历程，探究知识图谱核心构建技术</a:t>
            </a:r>
            <a:endParaRPr lang="zh-CN" altLang="en-US" sz="1480" dirty="0">
              <a:latin typeface="微软雅黑" panose="020B0503020204020204" pitchFamily="34" charset="-122"/>
              <a:ea typeface="微软雅黑" panose="020B0503020204020204" pitchFamily="34" charset="-122"/>
            </a:endParaRPr>
          </a:p>
        </p:txBody>
      </p:sp>
      <p:sp>
        <p:nvSpPr>
          <p:cNvPr id="16" name="任意多边形 9">
            <a:extLst>
              <a:ext uri="{FF2B5EF4-FFF2-40B4-BE49-F238E27FC236}">
                <a16:creationId xmlns:a16="http://schemas.microsoft.com/office/drawing/2014/main" id="{84C145F0-A5F7-4AB6-9281-11A5446457BE}"/>
              </a:ext>
            </a:extLst>
          </p:cNvPr>
          <p:cNvSpPr/>
          <p:nvPr/>
        </p:nvSpPr>
        <p:spPr>
          <a:xfrm>
            <a:off x="1443047" y="3588789"/>
            <a:ext cx="1596940" cy="1443647"/>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1D629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141" tIns="567857" rIns="18143" bIns="567856" numCol="1" spcCol="1270" anchor="ctr" anchorCtr="0">
            <a:noAutofit/>
          </a:bodyPr>
          <a:lstStyle/>
          <a:p>
            <a:pPr algn="ctr" defTabSz="1269365">
              <a:lnSpc>
                <a:spcPct val="90000"/>
              </a:lnSpc>
              <a:spcAft>
                <a:spcPct val="35000"/>
              </a:spcAft>
            </a:pPr>
            <a:r>
              <a:rPr lang="en-US" altLang="zh-CN" sz="2855" dirty="0"/>
              <a:t>03</a:t>
            </a:r>
            <a:endParaRPr lang="zh-CN" altLang="en-US" sz="2855" dirty="0"/>
          </a:p>
        </p:txBody>
      </p:sp>
      <p:sp>
        <p:nvSpPr>
          <p:cNvPr id="17" name="矩形 16">
            <a:extLst>
              <a:ext uri="{FF2B5EF4-FFF2-40B4-BE49-F238E27FC236}">
                <a16:creationId xmlns:a16="http://schemas.microsoft.com/office/drawing/2014/main" id="{87189300-5E86-4EF0-BED4-D0D5A5DDF996}"/>
              </a:ext>
            </a:extLst>
          </p:cNvPr>
          <p:cNvSpPr/>
          <p:nvPr/>
        </p:nvSpPr>
        <p:spPr>
          <a:xfrm>
            <a:off x="3039984" y="2367073"/>
            <a:ext cx="7772437" cy="938372"/>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5663" tIns="67307" rIns="67307" bIns="67308" numCol="1" spcCol="1270" anchor="ctr" anchorCtr="0">
            <a:noAutofit/>
          </a:bodyPr>
          <a:lstStyle/>
          <a:p>
            <a:pPr marL="241935" lvl="1" indent="-241935" defTabSz="1222375">
              <a:lnSpc>
                <a:spcPct val="90000"/>
              </a:lnSpc>
              <a:spcBef>
                <a:spcPct val="0"/>
              </a:spcBef>
              <a:spcAft>
                <a:spcPct val="15000"/>
              </a:spcAft>
              <a:buChar char="•"/>
            </a:pPr>
            <a:endParaRPr lang="zh-CN" altLang="en-US" sz="2750"/>
          </a:p>
          <a:p>
            <a:pPr marL="241935" lvl="1" indent="-241935" defTabSz="1222375">
              <a:lnSpc>
                <a:spcPct val="90000"/>
              </a:lnSpc>
              <a:spcBef>
                <a:spcPct val="0"/>
              </a:spcBef>
              <a:spcAft>
                <a:spcPct val="15000"/>
              </a:spcAft>
              <a:buChar char="•"/>
            </a:pPr>
            <a:endParaRPr lang="zh-CN" altLang="en-US" sz="2750"/>
          </a:p>
        </p:txBody>
      </p:sp>
      <p:sp>
        <p:nvSpPr>
          <p:cNvPr id="18" name="文本框 43">
            <a:extLst>
              <a:ext uri="{FF2B5EF4-FFF2-40B4-BE49-F238E27FC236}">
                <a16:creationId xmlns:a16="http://schemas.microsoft.com/office/drawing/2014/main" id="{FDBCDDA1-71DC-478D-942A-54BD00AB1EC2}"/>
              </a:ext>
            </a:extLst>
          </p:cNvPr>
          <p:cNvSpPr txBox="1"/>
          <p:nvPr/>
        </p:nvSpPr>
        <p:spPr>
          <a:xfrm>
            <a:off x="3195527" y="2377433"/>
            <a:ext cx="6888012" cy="773430"/>
          </a:xfrm>
          <a:prstGeom prst="rect">
            <a:avLst/>
          </a:prstGeom>
          <a:noFill/>
        </p:spPr>
        <p:txBody>
          <a:bodyPr wrap="square" rtlCol="0">
            <a:spAutoFit/>
          </a:bodyPr>
          <a:lstStyle/>
          <a:p>
            <a:pPr algn="just">
              <a:lnSpc>
                <a:spcPct val="150000"/>
              </a:lnSpc>
            </a:pPr>
            <a:r>
              <a:rPr lang="zh-CN" altLang="en-US" sz="1480" dirty="0">
                <a:solidFill>
                  <a:schemeClr val="tx1">
                    <a:lumMod val="75000"/>
                    <a:lumOff val="25000"/>
                  </a:schemeClr>
                </a:solidFill>
                <a:latin typeface="微软雅黑" panose="020B0503020204020204" pitchFamily="34" charset="-122"/>
                <a:ea typeface="微软雅黑" panose="020B0503020204020204" pitchFamily="34" charset="-122"/>
                <a:sym typeface="+mn-ea"/>
              </a:rPr>
              <a:t>分析传统搜索引擎弊端，回顾问答系统发展历程，探究问答系统的分类及存在问题</a:t>
            </a:r>
            <a:endParaRPr lang="zh-CN" altLang="en-US" sz="148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任意多边形 12">
            <a:extLst>
              <a:ext uri="{FF2B5EF4-FFF2-40B4-BE49-F238E27FC236}">
                <a16:creationId xmlns:a16="http://schemas.microsoft.com/office/drawing/2014/main" id="{4C78E821-9508-4E47-982D-8F363C7579AB}"/>
              </a:ext>
            </a:extLst>
          </p:cNvPr>
          <p:cNvSpPr/>
          <p:nvPr/>
        </p:nvSpPr>
        <p:spPr>
          <a:xfrm>
            <a:off x="1443047" y="2367074"/>
            <a:ext cx="1596940" cy="1443647"/>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B0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141" tIns="567856" rIns="18141" bIns="567856" numCol="1" spcCol="1270" anchor="ctr" anchorCtr="0">
            <a:noAutofit/>
          </a:bodyPr>
          <a:lstStyle/>
          <a:p>
            <a:pPr algn="ctr" defTabSz="1269365">
              <a:lnSpc>
                <a:spcPct val="90000"/>
              </a:lnSpc>
              <a:spcBef>
                <a:spcPct val="0"/>
              </a:spcBef>
              <a:spcAft>
                <a:spcPct val="35000"/>
              </a:spcAft>
            </a:pPr>
            <a:r>
              <a:rPr lang="en-US" altLang="zh-CN" sz="2855"/>
              <a:t>02</a:t>
            </a:r>
            <a:endParaRPr lang="zh-CN" altLang="en-US" sz="2855"/>
          </a:p>
        </p:txBody>
      </p:sp>
      <p:sp>
        <p:nvSpPr>
          <p:cNvPr id="20" name="矩形 19">
            <a:extLst>
              <a:ext uri="{FF2B5EF4-FFF2-40B4-BE49-F238E27FC236}">
                <a16:creationId xmlns:a16="http://schemas.microsoft.com/office/drawing/2014/main" id="{D9FC098C-D3FB-4E46-8931-8AB3A31B8225}"/>
              </a:ext>
            </a:extLst>
          </p:cNvPr>
          <p:cNvSpPr/>
          <p:nvPr/>
        </p:nvSpPr>
        <p:spPr>
          <a:xfrm>
            <a:off x="3063035" y="4810505"/>
            <a:ext cx="7772437" cy="938372"/>
          </a:xfrm>
          <a:prstGeom prst="rect">
            <a:avLst/>
          </a:prstGeom>
          <a:solidFill>
            <a:schemeClr val="bg1">
              <a:lumMod val="95000"/>
              <a:alpha val="90000"/>
            </a:schemeClr>
          </a:solidFill>
          <a:ln w="12700">
            <a:solidFill>
              <a:schemeClr val="bg1">
                <a:lumMod val="8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5663" tIns="67307" rIns="67307" bIns="67308" numCol="1" spcCol="1270" anchor="ctr" anchorCtr="0">
            <a:noAutofit/>
          </a:bodyPr>
          <a:lstStyle/>
          <a:p>
            <a:pPr marL="241935" lvl="1" indent="-241935" defTabSz="1222375">
              <a:lnSpc>
                <a:spcPct val="90000"/>
              </a:lnSpc>
              <a:spcBef>
                <a:spcPct val="0"/>
              </a:spcBef>
              <a:spcAft>
                <a:spcPct val="15000"/>
              </a:spcAft>
              <a:buChar char="•"/>
            </a:pPr>
            <a:endParaRPr lang="zh-CN" altLang="en-US" sz="2750"/>
          </a:p>
          <a:p>
            <a:pPr marL="241935" lvl="1" indent="-241935" defTabSz="1222375">
              <a:lnSpc>
                <a:spcPct val="90000"/>
              </a:lnSpc>
              <a:spcBef>
                <a:spcPct val="0"/>
              </a:spcBef>
              <a:spcAft>
                <a:spcPct val="15000"/>
              </a:spcAft>
              <a:buChar char="•"/>
            </a:pPr>
            <a:endParaRPr lang="zh-CN" altLang="en-US" sz="2750"/>
          </a:p>
        </p:txBody>
      </p:sp>
      <p:sp>
        <p:nvSpPr>
          <p:cNvPr id="21" name="文本框 44">
            <a:extLst>
              <a:ext uri="{FF2B5EF4-FFF2-40B4-BE49-F238E27FC236}">
                <a16:creationId xmlns:a16="http://schemas.microsoft.com/office/drawing/2014/main" id="{F0271D91-6057-4C05-B8BB-575217FD3C15}"/>
              </a:ext>
            </a:extLst>
          </p:cNvPr>
          <p:cNvSpPr txBox="1"/>
          <p:nvPr/>
        </p:nvSpPr>
        <p:spPr>
          <a:xfrm>
            <a:off x="3195079" y="4896980"/>
            <a:ext cx="6888012" cy="432435"/>
          </a:xfrm>
          <a:prstGeom prst="rect">
            <a:avLst/>
          </a:prstGeom>
          <a:noFill/>
        </p:spPr>
        <p:txBody>
          <a:bodyPr wrap="square" rtlCol="0">
            <a:spAutoFit/>
          </a:bodyPr>
          <a:lstStyle/>
          <a:p>
            <a:pPr algn="l">
              <a:lnSpc>
                <a:spcPct val="150000"/>
              </a:lnSpc>
            </a:pPr>
            <a:r>
              <a:rPr lang="zh-CN" altLang="en-US" sz="1480" dirty="0">
                <a:solidFill>
                  <a:schemeClr val="tx1">
                    <a:lumMod val="75000"/>
                    <a:lumOff val="25000"/>
                  </a:schemeClr>
                </a:solidFill>
                <a:latin typeface="微软雅黑" panose="020B0503020204020204" pitchFamily="34" charset="-122"/>
                <a:ea typeface="微软雅黑" panose="020B0503020204020204" pitchFamily="34" charset="-122"/>
                <a:sym typeface="+mn-ea"/>
              </a:rPr>
              <a:t>设计开发以知识图谱作为答案来源的问答系统</a:t>
            </a:r>
            <a:endParaRPr lang="zh-CN" altLang="en-US" sz="148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任意多边形 15">
            <a:extLst>
              <a:ext uri="{FF2B5EF4-FFF2-40B4-BE49-F238E27FC236}">
                <a16:creationId xmlns:a16="http://schemas.microsoft.com/office/drawing/2014/main" id="{8D84EB53-EC1F-4A74-B845-C18809B470B7}"/>
              </a:ext>
            </a:extLst>
          </p:cNvPr>
          <p:cNvSpPr/>
          <p:nvPr/>
        </p:nvSpPr>
        <p:spPr>
          <a:xfrm>
            <a:off x="1466095" y="4810506"/>
            <a:ext cx="1596940" cy="1443647"/>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B0F0"/>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141" tIns="567857" rIns="18143" bIns="567856" numCol="1" spcCol="1270" anchor="ctr" anchorCtr="0">
            <a:noAutofit/>
          </a:bodyPr>
          <a:lstStyle/>
          <a:p>
            <a:pPr algn="ctr" defTabSz="1269365">
              <a:lnSpc>
                <a:spcPct val="90000"/>
              </a:lnSpc>
              <a:spcAft>
                <a:spcPct val="35000"/>
              </a:spcAft>
            </a:pPr>
            <a:r>
              <a:rPr lang="en-US" altLang="zh-CN" sz="2855"/>
              <a:t>04</a:t>
            </a:r>
            <a:endParaRPr lang="zh-CN" altLang="en-US" sz="2855"/>
          </a:p>
        </p:txBody>
      </p:sp>
    </p:spTree>
    <p:extLst>
      <p:ext uri="{BB962C8B-B14F-4D97-AF65-F5344CB8AC3E}">
        <p14:creationId xmlns:p14="http://schemas.microsoft.com/office/powerpoint/2010/main" val="413728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868363" y="25400"/>
            <a:ext cx="4541837"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研究内容</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7894" name="组合 5">
            <a:extLst>
              <a:ext uri="{FF2B5EF4-FFF2-40B4-BE49-F238E27FC236}">
                <a16:creationId xmlns:a16="http://schemas.microsoft.com/office/drawing/2014/main" id="{A5D18DF0-E7EF-441C-9DA4-AAE95DAD0127}"/>
              </a:ext>
            </a:extLst>
          </p:cNvPr>
          <p:cNvGrpSpPr>
            <a:grpSpLocks/>
          </p:cNvGrpSpPr>
          <p:nvPr/>
        </p:nvGrpSpPr>
        <p:grpSpPr bwMode="auto">
          <a:xfrm>
            <a:off x="209550" y="125413"/>
            <a:ext cx="638175" cy="638175"/>
            <a:chOff x="3209823" y="2234042"/>
            <a:chExt cx="1607262" cy="1607262"/>
          </a:xfrm>
        </p:grpSpPr>
        <p:sp>
          <p:nvSpPr>
            <p:cNvPr id="7" name="椭圆 6">
              <a:extLst>
                <a:ext uri="{FF2B5EF4-FFF2-40B4-BE49-F238E27FC236}">
                  <a16:creationId xmlns:a16="http://schemas.microsoft.com/office/drawing/2014/main" id="{5B8ED15A-0638-469C-907A-95E98B9A4215}"/>
                </a:ext>
              </a:extLst>
            </p:cNvPr>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a16="http://schemas.microsoft.com/office/drawing/2014/main" id="{730E6785-99AB-437D-9005-0102DE48E4EB}"/>
                </a:ext>
              </a:extLst>
            </p:cNvPr>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a:extLst>
                <a:ext uri="{FF2B5EF4-FFF2-40B4-BE49-F238E27FC236}">
                  <a16:creationId xmlns:a16="http://schemas.microsoft.com/office/drawing/2014/main" id="{3DCB5E41-4350-4E0C-917A-F65C259CDBAF}"/>
                </a:ext>
              </a:extLst>
            </p:cNvPr>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28" name="文本框 27">
            <a:extLst>
              <a:ext uri="{FF2B5EF4-FFF2-40B4-BE49-F238E27FC236}">
                <a16:creationId xmlns:a16="http://schemas.microsoft.com/office/drawing/2014/main" id="{DC2FA8CF-F4A3-47A9-A1E2-B7170973B40F}"/>
              </a:ext>
            </a:extLst>
          </p:cNvPr>
          <p:cNvSpPr txBox="1"/>
          <p:nvPr/>
        </p:nvSpPr>
        <p:spPr>
          <a:xfrm>
            <a:off x="272134" y="1006475"/>
            <a:ext cx="7569295" cy="5663089"/>
          </a:xfrm>
          <a:prstGeom prst="rect">
            <a:avLst/>
          </a:prstGeom>
          <a:noFill/>
        </p:spPr>
        <p:txBody>
          <a:bodyPr wrap="square" rtlCol="0">
            <a:spAutoFit/>
          </a:bodyPr>
          <a:lstStyle/>
          <a:p>
            <a:r>
              <a:rPr lang="zh-CN" altLang="en-US" sz="3200" b="1" dirty="0">
                <a:solidFill>
                  <a:srgbClr val="002060"/>
                </a:solidFill>
                <a:latin typeface="+mj-ea"/>
                <a:ea typeface="+mj-ea"/>
              </a:rPr>
              <a:t>问答系统发展历史</a:t>
            </a:r>
            <a:endParaRPr lang="en-US" altLang="zh-CN" sz="3200" b="1" dirty="0">
              <a:solidFill>
                <a:srgbClr val="002060"/>
              </a:solidFill>
              <a:latin typeface="+mj-ea"/>
              <a:ea typeface="+mj-ea"/>
            </a:endParaRPr>
          </a:p>
          <a:p>
            <a:endParaRPr lang="en-US" altLang="zh-CN" sz="3200" b="1" dirty="0">
              <a:latin typeface="+mj-ea"/>
              <a:ea typeface="+mj-ea"/>
            </a:endParaRPr>
          </a:p>
          <a:p>
            <a:pPr marL="457200" indent="-457200">
              <a:buFont typeface="Wingdings" panose="05000000000000000000" pitchFamily="2" charset="2"/>
              <a:buChar char="l"/>
            </a:pPr>
            <a:r>
              <a:rPr lang="zh-CN" altLang="en-US" sz="2000" b="1" dirty="0">
                <a:solidFill>
                  <a:srgbClr val="002060"/>
                </a:solidFill>
                <a:latin typeface="+mj-ea"/>
                <a:ea typeface="+mj-ea"/>
              </a:rPr>
              <a:t>利用数据库检索技术处理结构化数据的问答系统</a:t>
            </a:r>
            <a:endParaRPr lang="en-US" altLang="zh-CN" sz="2000" b="1" dirty="0">
              <a:solidFill>
                <a:srgbClr val="002060"/>
              </a:solidFill>
              <a:latin typeface="+mj-ea"/>
              <a:ea typeface="+mj-ea"/>
            </a:endParaRPr>
          </a:p>
          <a:p>
            <a:endParaRPr lang="en-US" altLang="zh-CN" sz="2000" b="1" dirty="0">
              <a:solidFill>
                <a:srgbClr val="002060"/>
              </a:solidFill>
              <a:latin typeface="+mj-ea"/>
              <a:ea typeface="+mj-ea"/>
            </a:endParaRPr>
          </a:p>
          <a:p>
            <a:pPr marL="800100" lvl="1" indent="-342900">
              <a:buFont typeface="Wingdings" panose="05000000000000000000" pitchFamily="2" charset="2"/>
              <a:buChar char="u"/>
            </a:pPr>
            <a:r>
              <a:rPr lang="en-US" altLang="zh-CN" sz="2000" b="1" dirty="0">
                <a:solidFill>
                  <a:srgbClr val="CC66FF"/>
                </a:solidFill>
                <a:latin typeface="+mj-ea"/>
                <a:ea typeface="+mj-ea"/>
              </a:rPr>
              <a:t>	</a:t>
            </a:r>
            <a:r>
              <a:rPr lang="en-US" altLang="zh-CN" sz="1600" b="1" dirty="0">
                <a:solidFill>
                  <a:srgbClr val="CC66FF"/>
                </a:solidFill>
                <a:latin typeface="+mj-ea"/>
                <a:ea typeface="+mj-ea"/>
              </a:rPr>
              <a:t>BASEBALL</a:t>
            </a:r>
            <a:r>
              <a:rPr lang="zh-CN" altLang="en-US" sz="1600" b="1" dirty="0">
                <a:solidFill>
                  <a:srgbClr val="CC66FF"/>
                </a:solidFill>
                <a:latin typeface="+mj-ea"/>
                <a:ea typeface="+mj-ea"/>
              </a:rPr>
              <a:t>、</a:t>
            </a:r>
            <a:r>
              <a:rPr lang="en-US" altLang="zh-CN" sz="1600" b="1" dirty="0">
                <a:solidFill>
                  <a:srgbClr val="CC66FF"/>
                </a:solidFill>
                <a:latin typeface="+mj-ea"/>
                <a:ea typeface="+mj-ea"/>
              </a:rPr>
              <a:t>LUNAR</a:t>
            </a:r>
            <a:r>
              <a:rPr lang="zh-CN" altLang="en-US" sz="1600" b="1" dirty="0">
                <a:solidFill>
                  <a:srgbClr val="CC66FF"/>
                </a:solidFill>
                <a:latin typeface="+mj-ea"/>
                <a:ea typeface="+mj-ea"/>
              </a:rPr>
              <a:t>等问答系统</a:t>
            </a:r>
            <a:endParaRPr lang="en-US" altLang="zh-CN" sz="1600" b="1" dirty="0">
              <a:solidFill>
                <a:srgbClr val="CC66FF"/>
              </a:solidFill>
              <a:latin typeface="+mj-ea"/>
              <a:ea typeface="+mj-ea"/>
            </a:endParaRPr>
          </a:p>
          <a:p>
            <a:pPr lvl="1"/>
            <a:endParaRPr lang="en-US" altLang="zh-CN" sz="1600" b="1" dirty="0">
              <a:solidFill>
                <a:srgbClr val="CC66FF"/>
              </a:solidFill>
              <a:latin typeface="+mj-ea"/>
              <a:ea typeface="+mj-ea"/>
            </a:endParaRPr>
          </a:p>
          <a:p>
            <a:pPr marL="457200" indent="-457200">
              <a:buFont typeface="Wingdings" panose="05000000000000000000" pitchFamily="2" charset="2"/>
              <a:buChar char="l"/>
            </a:pPr>
            <a:endParaRPr lang="en-US" altLang="zh-CN" sz="2000" b="1" dirty="0">
              <a:solidFill>
                <a:srgbClr val="002060"/>
              </a:solidFill>
              <a:latin typeface="+mj-ea"/>
              <a:ea typeface="+mj-ea"/>
            </a:endParaRPr>
          </a:p>
          <a:p>
            <a:pPr marL="457200" indent="-457200">
              <a:buFont typeface="Wingdings" panose="05000000000000000000" pitchFamily="2" charset="2"/>
              <a:buChar char="l"/>
            </a:pPr>
            <a:r>
              <a:rPr lang="zh-CN" altLang="en-US" sz="2000" b="1" dirty="0">
                <a:solidFill>
                  <a:srgbClr val="002060"/>
                </a:solidFill>
                <a:latin typeface="+mj-ea"/>
                <a:ea typeface="+mj-ea"/>
              </a:rPr>
              <a:t>利用信息检索技术处理非结构化数据的问答系统</a:t>
            </a:r>
            <a:endParaRPr lang="en-US" altLang="zh-CN" sz="2000" b="1" dirty="0">
              <a:solidFill>
                <a:srgbClr val="002060"/>
              </a:solidFill>
              <a:latin typeface="+mj-ea"/>
              <a:ea typeface="+mj-ea"/>
            </a:endParaRPr>
          </a:p>
          <a:p>
            <a:pPr marL="457200" indent="-457200">
              <a:buFont typeface="Wingdings" panose="05000000000000000000" pitchFamily="2" charset="2"/>
              <a:buChar char="l"/>
            </a:pPr>
            <a:endParaRPr lang="en-US" altLang="zh-CN" sz="2000" b="1" dirty="0">
              <a:solidFill>
                <a:srgbClr val="002060"/>
              </a:solidFill>
              <a:latin typeface="+mj-ea"/>
              <a:ea typeface="+mj-ea"/>
            </a:endParaRPr>
          </a:p>
          <a:p>
            <a:pPr marL="800100" lvl="1" indent="-342900">
              <a:buFont typeface="Wingdings" panose="05000000000000000000" pitchFamily="2" charset="2"/>
              <a:buChar char="u"/>
            </a:pPr>
            <a:r>
              <a:rPr lang="en-US" altLang="zh-CN" b="1" dirty="0">
                <a:solidFill>
                  <a:srgbClr val="CC66FF"/>
                </a:solidFill>
                <a:latin typeface="+mj-ea"/>
                <a:ea typeface="+mj-ea"/>
              </a:rPr>
              <a:t>START</a:t>
            </a:r>
            <a:r>
              <a:rPr lang="zh-CN" altLang="en-US" b="1" dirty="0">
                <a:solidFill>
                  <a:srgbClr val="CC66FF"/>
                </a:solidFill>
                <a:latin typeface="+mj-ea"/>
                <a:ea typeface="+mj-ea"/>
              </a:rPr>
              <a:t>、</a:t>
            </a:r>
            <a:r>
              <a:rPr lang="en-US" altLang="zh-CN" b="1" dirty="0">
                <a:solidFill>
                  <a:srgbClr val="CC66FF"/>
                </a:solidFill>
                <a:latin typeface="+mj-ea"/>
                <a:ea typeface="+mj-ea"/>
              </a:rPr>
              <a:t>MULDER</a:t>
            </a:r>
            <a:r>
              <a:rPr lang="zh-CN" altLang="en-US" b="1" dirty="0">
                <a:solidFill>
                  <a:srgbClr val="CC66FF"/>
                </a:solidFill>
                <a:latin typeface="+mj-ea"/>
                <a:ea typeface="+mj-ea"/>
              </a:rPr>
              <a:t>等问答系统</a:t>
            </a:r>
            <a:endParaRPr lang="en-US" altLang="zh-CN" b="1" dirty="0">
              <a:solidFill>
                <a:srgbClr val="CC66FF"/>
              </a:solidFill>
              <a:latin typeface="+mj-ea"/>
              <a:ea typeface="+mj-ea"/>
            </a:endParaRPr>
          </a:p>
          <a:p>
            <a:endParaRPr lang="en-US" altLang="zh-CN" sz="2000" b="1" dirty="0">
              <a:solidFill>
                <a:srgbClr val="002060"/>
              </a:solidFill>
              <a:latin typeface="+mj-ea"/>
              <a:ea typeface="+mj-ea"/>
            </a:endParaRPr>
          </a:p>
          <a:p>
            <a:endParaRPr lang="en-US" altLang="zh-CN" sz="2000" b="1" dirty="0">
              <a:solidFill>
                <a:srgbClr val="002060"/>
              </a:solidFill>
              <a:latin typeface="+mj-ea"/>
              <a:ea typeface="+mj-ea"/>
            </a:endParaRPr>
          </a:p>
          <a:p>
            <a:pPr marL="457200" indent="-457200">
              <a:buFont typeface="Wingdings" panose="05000000000000000000" pitchFamily="2" charset="2"/>
              <a:buChar char="l"/>
            </a:pPr>
            <a:r>
              <a:rPr lang="zh-CN" altLang="en-US" sz="2000" b="1" dirty="0">
                <a:solidFill>
                  <a:srgbClr val="002060"/>
                </a:solidFill>
                <a:latin typeface="+mj-ea"/>
                <a:ea typeface="+mj-ea"/>
              </a:rPr>
              <a:t>基于知识的问答系统</a:t>
            </a:r>
            <a:endParaRPr lang="en-US" altLang="zh-CN" sz="2000" b="1" dirty="0">
              <a:solidFill>
                <a:srgbClr val="002060"/>
              </a:solidFill>
              <a:latin typeface="+mj-ea"/>
              <a:ea typeface="+mj-ea"/>
            </a:endParaRPr>
          </a:p>
          <a:p>
            <a:endParaRPr lang="en-US" altLang="zh-CN" sz="2000" b="1" dirty="0">
              <a:solidFill>
                <a:srgbClr val="002060"/>
              </a:solidFill>
              <a:latin typeface="+mj-ea"/>
              <a:ea typeface="+mj-ea"/>
            </a:endParaRPr>
          </a:p>
          <a:p>
            <a:pPr marL="457200" indent="-457200">
              <a:buFont typeface="Wingdings" panose="05000000000000000000" pitchFamily="2" charset="2"/>
              <a:buChar char="l"/>
            </a:pPr>
            <a:endParaRPr lang="en-US" altLang="zh-CN" sz="2000" b="1" dirty="0">
              <a:solidFill>
                <a:srgbClr val="002060"/>
              </a:solidFill>
              <a:latin typeface="+mj-ea"/>
              <a:ea typeface="+mj-ea"/>
            </a:endParaRPr>
          </a:p>
          <a:p>
            <a:pPr marL="457200" indent="-457200">
              <a:buFont typeface="Wingdings" panose="05000000000000000000" pitchFamily="2" charset="2"/>
              <a:buChar char="l"/>
            </a:pPr>
            <a:endParaRPr lang="en-US" altLang="zh-CN" sz="2000" b="1" dirty="0">
              <a:solidFill>
                <a:srgbClr val="002060"/>
              </a:solidFill>
              <a:latin typeface="+mj-ea"/>
              <a:ea typeface="+mj-ea"/>
            </a:endParaRPr>
          </a:p>
          <a:p>
            <a:pPr marL="457200" indent="-457200">
              <a:buFont typeface="Wingdings" panose="05000000000000000000" pitchFamily="2" charset="2"/>
              <a:buChar char="l"/>
            </a:pPr>
            <a:endParaRPr lang="zh-CN" altLang="en-US" sz="2400" b="1" dirty="0">
              <a:latin typeface="+mj-ea"/>
              <a:ea typeface="+mj-ea"/>
            </a:endParaRPr>
          </a:p>
        </p:txBody>
      </p:sp>
    </p:spTree>
    <p:extLst>
      <p:ext uri="{BB962C8B-B14F-4D97-AF65-F5344CB8AC3E}">
        <p14:creationId xmlns:p14="http://schemas.microsoft.com/office/powerpoint/2010/main" val="75052649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1">
            <a:extLst>
              <a:ext uri="{FF2B5EF4-FFF2-40B4-BE49-F238E27FC236}">
                <a16:creationId xmlns:a16="http://schemas.microsoft.com/office/drawing/2014/main" id="{117583ED-6232-4D77-AA3B-A8241006D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文本框 2">
            <a:extLst>
              <a:ext uri="{FF2B5EF4-FFF2-40B4-BE49-F238E27FC236}">
                <a16:creationId xmlns:a16="http://schemas.microsoft.com/office/drawing/2014/main" id="{B27446B8-D84F-40D3-BCC7-ED8A1BA4BF11}"/>
              </a:ext>
            </a:extLst>
          </p:cNvPr>
          <p:cNvSpPr txBox="1">
            <a:spLocks noChangeArrowheads="1"/>
          </p:cNvSpPr>
          <p:nvPr/>
        </p:nvSpPr>
        <p:spPr bwMode="auto">
          <a:xfrm>
            <a:off x="868363" y="25400"/>
            <a:ext cx="4541837"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研究内容</a:t>
            </a:r>
          </a:p>
        </p:txBody>
      </p:sp>
      <p:cxnSp>
        <p:nvCxnSpPr>
          <p:cNvPr id="4" name="直接连接符 3">
            <a:extLst>
              <a:ext uri="{FF2B5EF4-FFF2-40B4-BE49-F238E27FC236}">
                <a16:creationId xmlns:a16="http://schemas.microsoft.com/office/drawing/2014/main" id="{B4C79AED-8793-45CE-9B76-856E7D4257BA}"/>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3A9B532-8A6E-4525-9E54-CE31A967136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7894" name="组合 5">
            <a:extLst>
              <a:ext uri="{FF2B5EF4-FFF2-40B4-BE49-F238E27FC236}">
                <a16:creationId xmlns:a16="http://schemas.microsoft.com/office/drawing/2014/main" id="{A5D18DF0-E7EF-441C-9DA4-AAE95DAD0127}"/>
              </a:ext>
            </a:extLst>
          </p:cNvPr>
          <p:cNvGrpSpPr>
            <a:grpSpLocks/>
          </p:cNvGrpSpPr>
          <p:nvPr/>
        </p:nvGrpSpPr>
        <p:grpSpPr bwMode="auto">
          <a:xfrm>
            <a:off x="209550" y="125413"/>
            <a:ext cx="638175" cy="638175"/>
            <a:chOff x="3209823" y="2234042"/>
            <a:chExt cx="1607262" cy="1607262"/>
          </a:xfrm>
        </p:grpSpPr>
        <p:sp>
          <p:nvSpPr>
            <p:cNvPr id="7" name="椭圆 6">
              <a:extLst>
                <a:ext uri="{FF2B5EF4-FFF2-40B4-BE49-F238E27FC236}">
                  <a16:creationId xmlns:a16="http://schemas.microsoft.com/office/drawing/2014/main" id="{5B8ED15A-0638-469C-907A-95E98B9A4215}"/>
                </a:ext>
              </a:extLst>
            </p:cNvPr>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a16="http://schemas.microsoft.com/office/drawing/2014/main" id="{730E6785-99AB-437D-9005-0102DE48E4EB}"/>
                </a:ext>
              </a:extLst>
            </p:cNvPr>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9" name="KSO_Shape">
              <a:extLst>
                <a:ext uri="{FF2B5EF4-FFF2-40B4-BE49-F238E27FC236}">
                  <a16:creationId xmlns:a16="http://schemas.microsoft.com/office/drawing/2014/main" id="{3DCB5E41-4350-4E0C-917A-F65C259CDBAF}"/>
                </a:ext>
              </a:extLst>
            </p:cNvPr>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pic>
        <p:nvPicPr>
          <p:cNvPr id="19" name="图片 18">
            <a:extLst>
              <a:ext uri="{FF2B5EF4-FFF2-40B4-BE49-F238E27FC236}">
                <a16:creationId xmlns:a16="http://schemas.microsoft.com/office/drawing/2014/main" id="{A24A8833-6B62-4AE0-B563-C6822D713AE7}"/>
              </a:ext>
            </a:extLst>
          </p:cNvPr>
          <p:cNvPicPr>
            <a:picLocks noChangeAspect="1"/>
          </p:cNvPicPr>
          <p:nvPr/>
        </p:nvPicPr>
        <p:blipFill>
          <a:blip r:embed="rId4"/>
          <a:stretch>
            <a:fillRect/>
          </a:stretch>
        </p:blipFill>
        <p:spPr>
          <a:xfrm>
            <a:off x="6024880" y="2437130"/>
            <a:ext cx="5594350" cy="3729990"/>
          </a:xfrm>
          <a:prstGeom prst="rect">
            <a:avLst/>
          </a:prstGeom>
        </p:spPr>
      </p:pic>
      <p:pic>
        <p:nvPicPr>
          <p:cNvPr id="20" name="图片 19" descr="300px-DBpediaLogo.svg">
            <a:extLst>
              <a:ext uri="{FF2B5EF4-FFF2-40B4-BE49-F238E27FC236}">
                <a16:creationId xmlns:a16="http://schemas.microsoft.com/office/drawing/2014/main" id="{D8629388-E052-4EB1-AA47-FB186B619864}"/>
              </a:ext>
            </a:extLst>
          </p:cNvPr>
          <p:cNvPicPr>
            <a:picLocks noChangeAspect="1"/>
          </p:cNvPicPr>
          <p:nvPr/>
        </p:nvPicPr>
        <p:blipFill>
          <a:blip r:embed="rId5"/>
          <a:stretch>
            <a:fillRect/>
          </a:stretch>
        </p:blipFill>
        <p:spPr>
          <a:xfrm>
            <a:off x="744855" y="3015615"/>
            <a:ext cx="1623060" cy="728980"/>
          </a:xfrm>
          <a:prstGeom prst="rect">
            <a:avLst/>
          </a:prstGeom>
        </p:spPr>
      </p:pic>
      <p:pic>
        <p:nvPicPr>
          <p:cNvPr id="21" name="图片 20" descr="C:\Users\guo\Desktop\330px-YAGO.svg.png330px-YAGO.svg">
            <a:extLst>
              <a:ext uri="{FF2B5EF4-FFF2-40B4-BE49-F238E27FC236}">
                <a16:creationId xmlns:a16="http://schemas.microsoft.com/office/drawing/2014/main" id="{0C77CE44-65A4-4499-B298-236F25CAED67}"/>
              </a:ext>
            </a:extLst>
          </p:cNvPr>
          <p:cNvPicPr>
            <a:picLocks noChangeAspect="1"/>
          </p:cNvPicPr>
          <p:nvPr/>
        </p:nvPicPr>
        <p:blipFill>
          <a:blip r:embed="rId6"/>
          <a:srcRect/>
          <a:stretch>
            <a:fillRect/>
          </a:stretch>
        </p:blipFill>
        <p:spPr>
          <a:xfrm>
            <a:off x="744855" y="4804410"/>
            <a:ext cx="1775460" cy="788670"/>
          </a:xfrm>
          <a:prstGeom prst="rect">
            <a:avLst/>
          </a:prstGeom>
        </p:spPr>
      </p:pic>
      <p:pic>
        <p:nvPicPr>
          <p:cNvPr id="22" name="图片 21" descr="C:\Users\guo\Desktop\375px-Freebase_Logo_optimised.svg.png375px-Freebase_Logo_optimised.svg">
            <a:extLst>
              <a:ext uri="{FF2B5EF4-FFF2-40B4-BE49-F238E27FC236}">
                <a16:creationId xmlns:a16="http://schemas.microsoft.com/office/drawing/2014/main" id="{A7644FB8-E242-45FB-905B-054EE46E8D60}"/>
              </a:ext>
            </a:extLst>
          </p:cNvPr>
          <p:cNvPicPr>
            <a:picLocks noChangeAspect="1"/>
          </p:cNvPicPr>
          <p:nvPr/>
        </p:nvPicPr>
        <p:blipFill>
          <a:blip r:embed="rId7"/>
          <a:srcRect/>
          <a:stretch>
            <a:fillRect/>
          </a:stretch>
        </p:blipFill>
        <p:spPr>
          <a:xfrm>
            <a:off x="719455" y="4232275"/>
            <a:ext cx="2046605" cy="376555"/>
          </a:xfrm>
          <a:prstGeom prst="rect">
            <a:avLst/>
          </a:prstGeom>
        </p:spPr>
      </p:pic>
      <p:pic>
        <p:nvPicPr>
          <p:cNvPr id="23" name="图片 22" descr="VFO1`F2CJSYWS@C64VC{8G4">
            <a:extLst>
              <a:ext uri="{FF2B5EF4-FFF2-40B4-BE49-F238E27FC236}">
                <a16:creationId xmlns:a16="http://schemas.microsoft.com/office/drawing/2014/main" id="{650CCBE4-40AA-429D-9739-82EB032CC589}"/>
              </a:ext>
            </a:extLst>
          </p:cNvPr>
          <p:cNvPicPr>
            <a:picLocks noChangeAspect="1"/>
          </p:cNvPicPr>
          <p:nvPr/>
        </p:nvPicPr>
        <p:blipFill>
          <a:blip r:embed="rId8"/>
          <a:stretch>
            <a:fillRect/>
          </a:stretch>
        </p:blipFill>
        <p:spPr>
          <a:xfrm>
            <a:off x="3269615" y="5076190"/>
            <a:ext cx="1913255" cy="516890"/>
          </a:xfrm>
          <a:prstGeom prst="rect">
            <a:avLst/>
          </a:prstGeom>
        </p:spPr>
      </p:pic>
      <p:pic>
        <p:nvPicPr>
          <p:cNvPr id="24" name="图片 23">
            <a:extLst>
              <a:ext uri="{FF2B5EF4-FFF2-40B4-BE49-F238E27FC236}">
                <a16:creationId xmlns:a16="http://schemas.microsoft.com/office/drawing/2014/main" id="{84EB29AC-B6F0-4303-A4FD-F9D7D0C05D84}"/>
              </a:ext>
            </a:extLst>
          </p:cNvPr>
          <p:cNvPicPr>
            <a:picLocks noChangeAspect="1"/>
          </p:cNvPicPr>
          <p:nvPr/>
        </p:nvPicPr>
        <p:blipFill>
          <a:blip r:embed="rId9"/>
          <a:stretch>
            <a:fillRect/>
          </a:stretch>
        </p:blipFill>
        <p:spPr>
          <a:xfrm>
            <a:off x="3298190" y="4450080"/>
            <a:ext cx="1673225" cy="400685"/>
          </a:xfrm>
          <a:prstGeom prst="rect">
            <a:avLst/>
          </a:prstGeom>
        </p:spPr>
      </p:pic>
      <p:sp>
        <p:nvSpPr>
          <p:cNvPr id="25" name="文本框 24">
            <a:extLst>
              <a:ext uri="{FF2B5EF4-FFF2-40B4-BE49-F238E27FC236}">
                <a16:creationId xmlns:a16="http://schemas.microsoft.com/office/drawing/2014/main" id="{FCED97D5-733E-45A9-8075-AB341F12BB0F}"/>
              </a:ext>
            </a:extLst>
          </p:cNvPr>
          <p:cNvSpPr txBox="1"/>
          <p:nvPr/>
        </p:nvSpPr>
        <p:spPr>
          <a:xfrm>
            <a:off x="272134" y="1006475"/>
            <a:ext cx="9623706" cy="400110"/>
          </a:xfrm>
          <a:prstGeom prst="rect">
            <a:avLst/>
          </a:prstGeom>
          <a:noFill/>
        </p:spPr>
        <p:txBody>
          <a:bodyPr wrap="square" rtlCol="0">
            <a:spAutoFit/>
          </a:bodyPr>
          <a:lstStyle/>
          <a:p>
            <a:r>
              <a:rPr lang="zh-CN" altLang="en-US" sz="2000" b="1" dirty="0">
                <a:solidFill>
                  <a:srgbClr val="002060"/>
                </a:solidFill>
                <a:latin typeface="+mj-ea"/>
                <a:ea typeface="+mj-ea"/>
              </a:rPr>
              <a:t>知识图谱代表：</a:t>
            </a:r>
            <a:r>
              <a:rPr lang="en-US" altLang="zh-CN" sz="2000" b="1" dirty="0" err="1">
                <a:solidFill>
                  <a:srgbClr val="CC66FF"/>
                </a:solidFill>
                <a:latin typeface="+mj-ea"/>
                <a:ea typeface="+mj-ea"/>
              </a:rPr>
              <a:t>Dbpedia</a:t>
            </a:r>
            <a:r>
              <a:rPr lang="zh-CN" altLang="en-US" sz="2000" b="1" dirty="0">
                <a:solidFill>
                  <a:srgbClr val="CC66FF"/>
                </a:solidFill>
                <a:latin typeface="+mj-ea"/>
                <a:ea typeface="+mj-ea"/>
              </a:rPr>
              <a:t>、</a:t>
            </a:r>
            <a:r>
              <a:rPr lang="en-US" altLang="zh-CN" sz="2000" b="1" dirty="0">
                <a:solidFill>
                  <a:srgbClr val="CC66FF"/>
                </a:solidFill>
                <a:latin typeface="+mj-ea"/>
                <a:ea typeface="+mj-ea"/>
              </a:rPr>
              <a:t>Freebase</a:t>
            </a:r>
            <a:r>
              <a:rPr lang="zh-CN" altLang="en-US" sz="2000" b="1" dirty="0">
                <a:solidFill>
                  <a:srgbClr val="CC66FF"/>
                </a:solidFill>
                <a:latin typeface="+mj-ea"/>
                <a:ea typeface="+mj-ea"/>
              </a:rPr>
              <a:t>、</a:t>
            </a:r>
            <a:r>
              <a:rPr lang="en-US" altLang="zh-CN" sz="2000" b="1" dirty="0" err="1">
                <a:solidFill>
                  <a:srgbClr val="CC66FF"/>
                </a:solidFill>
                <a:latin typeface="+mj-ea"/>
                <a:ea typeface="+mj-ea"/>
              </a:rPr>
              <a:t>Yago</a:t>
            </a:r>
            <a:r>
              <a:rPr lang="zh-CN" altLang="en-US" sz="2000" b="1" dirty="0">
                <a:solidFill>
                  <a:srgbClr val="CC66FF"/>
                </a:solidFill>
                <a:latin typeface="+mj-ea"/>
                <a:ea typeface="+mj-ea"/>
              </a:rPr>
              <a:t>、搜狗知立方、百度知识图谱等</a:t>
            </a:r>
            <a:endParaRPr lang="en-US" altLang="zh-CN" sz="2000" b="1" dirty="0">
              <a:solidFill>
                <a:srgbClr val="CC66FF"/>
              </a:solidFill>
              <a:latin typeface="+mj-ea"/>
              <a:ea typeface="+mj-ea"/>
            </a:endParaRPr>
          </a:p>
        </p:txBody>
      </p:sp>
    </p:spTree>
    <p:extLst>
      <p:ext uri="{BB962C8B-B14F-4D97-AF65-F5344CB8AC3E}">
        <p14:creationId xmlns:p14="http://schemas.microsoft.com/office/powerpoint/2010/main" val="4961219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FEFD5B6-5CA7-4C8F-A9D0-F1F83F013E27}"/>
              </a:ext>
            </a:extLst>
          </p:cNvPr>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45061" name="图片 9">
            <a:extLst>
              <a:ext uri="{FF2B5EF4-FFF2-40B4-BE49-F238E27FC236}">
                <a16:creationId xmlns:a16="http://schemas.microsoft.com/office/drawing/2014/main" id="{14048F0B-8E41-4885-ABC4-A23879813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图片 10">
            <a:extLst>
              <a:ext uri="{FF2B5EF4-FFF2-40B4-BE49-F238E27FC236}">
                <a16:creationId xmlns:a16="http://schemas.microsoft.com/office/drawing/2014/main" id="{99FCDBC2-61C7-4F27-9BD0-BE32B0A4710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3" name="组合 11">
            <a:extLst>
              <a:ext uri="{FF2B5EF4-FFF2-40B4-BE49-F238E27FC236}">
                <a16:creationId xmlns:a16="http://schemas.microsoft.com/office/drawing/2014/main" id="{4AAE9FCB-30F6-4240-ABA5-B97E8DCDE2FF}"/>
              </a:ext>
            </a:extLst>
          </p:cNvPr>
          <p:cNvGrpSpPr>
            <a:grpSpLocks/>
          </p:cNvGrpSpPr>
          <p:nvPr/>
        </p:nvGrpSpPr>
        <p:grpSpPr bwMode="auto">
          <a:xfrm>
            <a:off x="1511300" y="2216150"/>
            <a:ext cx="2597150" cy="2598738"/>
            <a:chOff x="7366499" y="2234042"/>
            <a:chExt cx="1607262" cy="1607262"/>
          </a:xfrm>
        </p:grpSpPr>
        <p:sp>
          <p:nvSpPr>
            <p:cNvPr id="13" name="椭圆 12">
              <a:extLst>
                <a:ext uri="{FF2B5EF4-FFF2-40B4-BE49-F238E27FC236}">
                  <a16:creationId xmlns:a16="http://schemas.microsoft.com/office/drawing/2014/main" id="{70D2F7FA-DBB0-43EA-B90E-4C3502497DF8}"/>
                </a:ext>
              </a:extLst>
            </p:cNvPr>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a:extLst>
                <a:ext uri="{FF2B5EF4-FFF2-40B4-BE49-F238E27FC236}">
                  <a16:creationId xmlns:a16="http://schemas.microsoft.com/office/drawing/2014/main" id="{BED36031-23DE-4AE0-8C66-2282AD1CD612}"/>
                </a:ext>
              </a:extLst>
            </p:cNvPr>
            <p:cNvSpPr/>
            <p:nvPr/>
          </p:nvSpPr>
          <p:spPr>
            <a:xfrm>
              <a:off x="7475549" y="2344007"/>
              <a:ext cx="1389162" cy="138733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5066" name="KSO_Shape">
              <a:extLst>
                <a:ext uri="{FF2B5EF4-FFF2-40B4-BE49-F238E27FC236}">
                  <a16:creationId xmlns:a16="http://schemas.microsoft.com/office/drawing/2014/main" id="{E2B185DA-9105-4FEB-8046-B8B3178E13C2}"/>
                </a:ext>
              </a:extLst>
            </p:cNvPr>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9" name="文本框 2">
            <a:extLst>
              <a:ext uri="{FF2B5EF4-FFF2-40B4-BE49-F238E27FC236}">
                <a16:creationId xmlns:a16="http://schemas.microsoft.com/office/drawing/2014/main" id="{C2622BBF-D963-4606-85AF-3496301CB768}"/>
              </a:ext>
            </a:extLst>
          </p:cNvPr>
          <p:cNvSpPr txBox="1">
            <a:spLocks noChangeArrowheads="1"/>
          </p:cNvSpPr>
          <p:nvPr/>
        </p:nvSpPr>
        <p:spPr bwMode="auto">
          <a:xfrm>
            <a:off x="7642224" y="2711688"/>
            <a:ext cx="5708650" cy="143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6600" b="1" dirty="0">
                <a:solidFill>
                  <a:srgbClr val="4B649F"/>
                </a:solidFill>
              </a:rPr>
              <a:t>设计方案</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6082" name="图片 1">
            <a:extLst>
              <a:ext uri="{FF2B5EF4-FFF2-40B4-BE49-F238E27FC236}">
                <a16:creationId xmlns:a16="http://schemas.microsoft.com/office/drawing/2014/main" id="{6AC4D63F-9C40-4DBC-9969-007D4EE81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文本框 2">
            <a:extLst>
              <a:ext uri="{FF2B5EF4-FFF2-40B4-BE49-F238E27FC236}">
                <a16:creationId xmlns:a16="http://schemas.microsoft.com/office/drawing/2014/main" id="{4B887B8B-296A-4BE0-A026-AC37AFC32ED1}"/>
              </a:ext>
            </a:extLst>
          </p:cNvPr>
          <p:cNvSpPr txBox="1">
            <a:spLocks noChangeArrowheads="1"/>
          </p:cNvSpPr>
          <p:nvPr/>
        </p:nvSpPr>
        <p:spPr bwMode="auto">
          <a:xfrm>
            <a:off x="868363" y="25400"/>
            <a:ext cx="4541837"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设计方案</a:t>
            </a:r>
          </a:p>
        </p:txBody>
      </p:sp>
      <p:cxnSp>
        <p:nvCxnSpPr>
          <p:cNvPr id="4" name="直接连接符 3">
            <a:extLst>
              <a:ext uri="{FF2B5EF4-FFF2-40B4-BE49-F238E27FC236}">
                <a16:creationId xmlns:a16="http://schemas.microsoft.com/office/drawing/2014/main" id="{9A244C88-03A6-483C-A85A-217C2818251D}"/>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72487E7-4DA8-40B4-BAF8-A573CA34C68A}"/>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10" name="组合 11">
            <a:extLst>
              <a:ext uri="{FF2B5EF4-FFF2-40B4-BE49-F238E27FC236}">
                <a16:creationId xmlns:a16="http://schemas.microsoft.com/office/drawing/2014/main" id="{D020A839-BE68-48B3-9671-7F36DE033A6A}"/>
              </a:ext>
            </a:extLst>
          </p:cNvPr>
          <p:cNvGrpSpPr>
            <a:grpSpLocks/>
          </p:cNvGrpSpPr>
          <p:nvPr/>
        </p:nvGrpSpPr>
        <p:grpSpPr bwMode="auto">
          <a:xfrm>
            <a:off x="195517" y="116477"/>
            <a:ext cx="637200" cy="637200"/>
            <a:chOff x="7366499" y="2234042"/>
            <a:chExt cx="1607262" cy="1607262"/>
          </a:xfrm>
        </p:grpSpPr>
        <p:sp>
          <p:nvSpPr>
            <p:cNvPr id="11" name="椭圆 10">
              <a:extLst>
                <a:ext uri="{FF2B5EF4-FFF2-40B4-BE49-F238E27FC236}">
                  <a16:creationId xmlns:a16="http://schemas.microsoft.com/office/drawing/2014/main" id="{218A23C6-B352-4F7C-B4C8-9B780A64B737}"/>
                </a:ext>
              </a:extLst>
            </p:cNvPr>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2" name="椭圆 11">
              <a:extLst>
                <a:ext uri="{FF2B5EF4-FFF2-40B4-BE49-F238E27FC236}">
                  <a16:creationId xmlns:a16="http://schemas.microsoft.com/office/drawing/2014/main" id="{30555567-EA7A-494B-9014-6948DD44B11B}"/>
                </a:ext>
              </a:extLst>
            </p:cNvPr>
            <p:cNvSpPr/>
            <p:nvPr/>
          </p:nvSpPr>
          <p:spPr>
            <a:xfrm>
              <a:off x="7475549" y="2344007"/>
              <a:ext cx="1389162" cy="138733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3" name="KSO_Shape">
              <a:extLst>
                <a:ext uri="{FF2B5EF4-FFF2-40B4-BE49-F238E27FC236}">
                  <a16:creationId xmlns:a16="http://schemas.microsoft.com/office/drawing/2014/main" id="{3E496750-4E81-4B50-9143-7A8504B511C6}"/>
                </a:ext>
              </a:extLst>
            </p:cNvPr>
            <p:cNvSpPr>
              <a:spLocks noChangeArrowheads="1"/>
            </p:cNvSpPr>
            <p:nvPr/>
          </p:nvSpPr>
          <p:spPr bwMode="auto">
            <a:xfrm>
              <a:off x="7767760" y="2635303"/>
              <a:ext cx="804740" cy="804740"/>
            </a:xfrm>
            <a:custGeom>
              <a:avLst/>
              <a:gdLst>
                <a:gd name="T0" fmla="*/ 2147483646 w 3927"/>
                <a:gd name="T1" fmla="*/ 2147483646 h 3928"/>
                <a:gd name="T2" fmla="*/ 2147483646 w 3927"/>
                <a:gd name="T3" fmla="*/ 2147483646 h 3928"/>
                <a:gd name="T4" fmla="*/ 2147483646 w 3927"/>
                <a:gd name="T5" fmla="*/ 2147483646 h 3928"/>
                <a:gd name="T6" fmla="*/ 2147483646 w 3927"/>
                <a:gd name="T7" fmla="*/ 601932408 h 3928"/>
                <a:gd name="T8" fmla="*/ 2147483646 w 3927"/>
                <a:gd name="T9" fmla="*/ 541743265 h 3928"/>
                <a:gd name="T10" fmla="*/ 2147483646 w 3927"/>
                <a:gd name="T11" fmla="*/ 2147483646 h 3928"/>
                <a:gd name="T12" fmla="*/ 2147483646 w 3927"/>
                <a:gd name="T13" fmla="*/ 2147483646 h 3928"/>
                <a:gd name="T14" fmla="*/ 2147483646 w 3927"/>
                <a:gd name="T15" fmla="*/ 2147483646 h 3928"/>
                <a:gd name="T16" fmla="*/ 2147483646 w 3927"/>
                <a:gd name="T17" fmla="*/ 2147483646 h 3928"/>
                <a:gd name="T18" fmla="*/ 2147483646 w 3927"/>
                <a:gd name="T19" fmla="*/ 2147483646 h 3928"/>
                <a:gd name="T20" fmla="*/ 2147483646 w 3927"/>
                <a:gd name="T21" fmla="*/ 2147483646 h 3928"/>
                <a:gd name="T22" fmla="*/ 2147483646 w 3927"/>
                <a:gd name="T23" fmla="*/ 2147483646 h 3928"/>
                <a:gd name="T24" fmla="*/ 2147483646 w 3927"/>
                <a:gd name="T25" fmla="*/ 2147483646 h 3928"/>
                <a:gd name="T26" fmla="*/ 2147483646 w 3927"/>
                <a:gd name="T27" fmla="*/ 2147483646 h 3928"/>
                <a:gd name="T28" fmla="*/ 2147483646 w 3927"/>
                <a:gd name="T29" fmla="*/ 2147483646 h 3928"/>
                <a:gd name="T30" fmla="*/ 2147483646 w 3927"/>
                <a:gd name="T31" fmla="*/ 2147483646 h 3928"/>
                <a:gd name="T32" fmla="*/ 2147483646 w 3927"/>
                <a:gd name="T33" fmla="*/ 2147483646 h 3928"/>
                <a:gd name="T34" fmla="*/ 2147483646 w 3927"/>
                <a:gd name="T35" fmla="*/ 2147483646 h 3928"/>
                <a:gd name="T36" fmla="*/ 2147483646 w 3927"/>
                <a:gd name="T37" fmla="*/ 2147483646 h 3928"/>
                <a:gd name="T38" fmla="*/ 2147483646 w 3927"/>
                <a:gd name="T39" fmla="*/ 2147483646 h 3928"/>
                <a:gd name="T40" fmla="*/ 2147483646 w 3927"/>
                <a:gd name="T41" fmla="*/ 2147483646 h 3928"/>
                <a:gd name="T42" fmla="*/ 2147483646 w 3927"/>
                <a:gd name="T43" fmla="*/ 2147483646 h 3928"/>
                <a:gd name="T44" fmla="*/ 2147483646 w 3927"/>
                <a:gd name="T45" fmla="*/ 2147483646 h 3928"/>
                <a:gd name="T46" fmla="*/ 2147483646 w 3927"/>
                <a:gd name="T47" fmla="*/ 2147483646 h 3928"/>
                <a:gd name="T48" fmla="*/ 2147483646 w 3927"/>
                <a:gd name="T49" fmla="*/ 2147483646 h 3928"/>
                <a:gd name="T50" fmla="*/ 2147483646 w 3927"/>
                <a:gd name="T51" fmla="*/ 2147483646 h 3928"/>
                <a:gd name="T52" fmla="*/ 2147483646 w 3927"/>
                <a:gd name="T53" fmla="*/ 2147483646 h 3928"/>
                <a:gd name="T54" fmla="*/ 0 w 3927"/>
                <a:gd name="T55" fmla="*/ 2147483646 h 3928"/>
                <a:gd name="T56" fmla="*/ 0 w 3927"/>
                <a:gd name="T57" fmla="*/ 2147483646 h 3928"/>
                <a:gd name="T58" fmla="*/ 2147483646 w 3927"/>
                <a:gd name="T59" fmla="*/ 885710611 h 3928"/>
                <a:gd name="T60" fmla="*/ 2147483646 w 3927"/>
                <a:gd name="T61" fmla="*/ 885710611 h 3928"/>
                <a:gd name="T62" fmla="*/ 2147483646 w 3927"/>
                <a:gd name="T63" fmla="*/ 2147483646 h 3928"/>
                <a:gd name="T64" fmla="*/ 2147483646 w 3927"/>
                <a:gd name="T65" fmla="*/ 2147483646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pic>
        <p:nvPicPr>
          <p:cNvPr id="3" name="图片 2">
            <a:extLst>
              <a:ext uri="{FF2B5EF4-FFF2-40B4-BE49-F238E27FC236}">
                <a16:creationId xmlns:a16="http://schemas.microsoft.com/office/drawing/2014/main" id="{50AEC697-2AA2-4F1F-A2DE-D1E02AC31D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597" y="1417716"/>
            <a:ext cx="11022222" cy="4114286"/>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D73BD8D-7B00-439F-94BF-D4DA8C494A87}"/>
              </a:ext>
            </a:extLst>
          </p:cNvPr>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40965" name="图片 9">
            <a:extLst>
              <a:ext uri="{FF2B5EF4-FFF2-40B4-BE49-F238E27FC236}">
                <a16:creationId xmlns:a16="http://schemas.microsoft.com/office/drawing/2014/main" id="{93D9BC30-6786-4AA6-A428-FB7944C77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图片 10">
            <a:extLst>
              <a:ext uri="{FF2B5EF4-FFF2-40B4-BE49-F238E27FC236}">
                <a16:creationId xmlns:a16="http://schemas.microsoft.com/office/drawing/2014/main" id="{4CAFE58C-24B4-4214-8A31-487BD6D643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67" name="组合 11">
            <a:extLst>
              <a:ext uri="{FF2B5EF4-FFF2-40B4-BE49-F238E27FC236}">
                <a16:creationId xmlns:a16="http://schemas.microsoft.com/office/drawing/2014/main" id="{AB33DBD9-56B6-4B13-975A-C4B8F9DDB3F8}"/>
              </a:ext>
            </a:extLst>
          </p:cNvPr>
          <p:cNvGrpSpPr>
            <a:grpSpLocks/>
          </p:cNvGrpSpPr>
          <p:nvPr/>
        </p:nvGrpSpPr>
        <p:grpSpPr bwMode="auto">
          <a:xfrm>
            <a:off x="1511300" y="2216150"/>
            <a:ext cx="2597150" cy="2598738"/>
            <a:chOff x="5288161" y="2234042"/>
            <a:chExt cx="1607262" cy="1607262"/>
          </a:xfrm>
        </p:grpSpPr>
        <p:sp>
          <p:nvSpPr>
            <p:cNvPr id="13" name="椭圆 12">
              <a:extLst>
                <a:ext uri="{FF2B5EF4-FFF2-40B4-BE49-F238E27FC236}">
                  <a16:creationId xmlns:a16="http://schemas.microsoft.com/office/drawing/2014/main" id="{F03F46C9-404F-420E-88E1-096624F15E35}"/>
                </a:ext>
              </a:extLst>
            </p:cNvPr>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a:extLst>
                <a:ext uri="{FF2B5EF4-FFF2-40B4-BE49-F238E27FC236}">
                  <a16:creationId xmlns:a16="http://schemas.microsoft.com/office/drawing/2014/main" id="{799FE66D-5DEF-4F11-A4EC-9C62CC3C945C}"/>
                </a:ext>
              </a:extLst>
            </p:cNvPr>
            <p:cNvSpPr/>
            <p:nvPr/>
          </p:nvSpPr>
          <p:spPr>
            <a:xfrm>
              <a:off x="5397211" y="2335171"/>
              <a:ext cx="1389162" cy="1388313"/>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0970" name="KSO_Shape">
              <a:extLst>
                <a:ext uri="{FF2B5EF4-FFF2-40B4-BE49-F238E27FC236}">
                  <a16:creationId xmlns:a16="http://schemas.microsoft.com/office/drawing/2014/main" id="{3D8F5AB5-9457-43D4-A967-5E57E8980371}"/>
                </a:ext>
              </a:extLst>
            </p:cNvPr>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11" name="文本框 2">
            <a:extLst>
              <a:ext uri="{FF2B5EF4-FFF2-40B4-BE49-F238E27FC236}">
                <a16:creationId xmlns:a16="http://schemas.microsoft.com/office/drawing/2014/main" id="{891AF873-BE1D-438F-8B15-DA832706474C}"/>
              </a:ext>
            </a:extLst>
          </p:cNvPr>
          <p:cNvSpPr txBox="1">
            <a:spLocks noChangeArrowheads="1"/>
          </p:cNvSpPr>
          <p:nvPr/>
        </p:nvSpPr>
        <p:spPr bwMode="auto">
          <a:xfrm>
            <a:off x="7642224" y="2711688"/>
            <a:ext cx="5708650" cy="143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6600" b="1" dirty="0">
                <a:solidFill>
                  <a:srgbClr val="4B649F"/>
                </a:solidFill>
              </a:rPr>
              <a:t>进度安排</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1">
            <a:extLst>
              <a:ext uri="{FF2B5EF4-FFF2-40B4-BE49-F238E27FC236}">
                <a16:creationId xmlns:a16="http://schemas.microsoft.com/office/drawing/2014/main" id="{DAC94904-6E37-4E2B-8DB9-FB7022DBA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文本框 2">
            <a:extLst>
              <a:ext uri="{FF2B5EF4-FFF2-40B4-BE49-F238E27FC236}">
                <a16:creationId xmlns:a16="http://schemas.microsoft.com/office/drawing/2014/main" id="{FA4C8F5F-2045-42ED-84E8-01D399DAD9F9}"/>
              </a:ext>
            </a:extLst>
          </p:cNvPr>
          <p:cNvSpPr txBox="1">
            <a:spLocks noChangeArrowheads="1"/>
          </p:cNvSpPr>
          <p:nvPr/>
        </p:nvSpPr>
        <p:spPr bwMode="auto">
          <a:xfrm>
            <a:off x="868363" y="25400"/>
            <a:ext cx="4541837"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进度安排</a:t>
            </a:r>
          </a:p>
        </p:txBody>
      </p:sp>
      <p:cxnSp>
        <p:nvCxnSpPr>
          <p:cNvPr id="4" name="直接连接符 3">
            <a:extLst>
              <a:ext uri="{FF2B5EF4-FFF2-40B4-BE49-F238E27FC236}">
                <a16:creationId xmlns:a16="http://schemas.microsoft.com/office/drawing/2014/main" id="{D90C3EB6-7EC4-4E19-93E3-7F3059C128FD}"/>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04E4C15-1AB9-420C-A3A2-1BDD39133791}"/>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41990" name="组合 5">
            <a:extLst>
              <a:ext uri="{FF2B5EF4-FFF2-40B4-BE49-F238E27FC236}">
                <a16:creationId xmlns:a16="http://schemas.microsoft.com/office/drawing/2014/main" id="{746A4311-5B02-4371-9CCA-E8C2AA88B27E}"/>
              </a:ext>
            </a:extLst>
          </p:cNvPr>
          <p:cNvGrpSpPr>
            <a:grpSpLocks/>
          </p:cNvGrpSpPr>
          <p:nvPr/>
        </p:nvGrpSpPr>
        <p:grpSpPr bwMode="auto">
          <a:xfrm>
            <a:off x="233363" y="125413"/>
            <a:ext cx="635000" cy="635000"/>
            <a:chOff x="5288161" y="2234042"/>
            <a:chExt cx="1607262" cy="1607262"/>
          </a:xfrm>
        </p:grpSpPr>
        <p:sp>
          <p:nvSpPr>
            <p:cNvPr id="7" name="椭圆 6">
              <a:extLst>
                <a:ext uri="{FF2B5EF4-FFF2-40B4-BE49-F238E27FC236}">
                  <a16:creationId xmlns:a16="http://schemas.microsoft.com/office/drawing/2014/main" id="{10C0F382-EF28-4F0F-96F7-E252A9D51FBA}"/>
                </a:ext>
              </a:extLst>
            </p:cNvPr>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a16="http://schemas.microsoft.com/office/drawing/2014/main" id="{53DC7477-727C-4AFD-83A3-84ED9A61EAAC}"/>
                </a:ext>
              </a:extLst>
            </p:cNvPr>
            <p:cNvSpPr/>
            <p:nvPr/>
          </p:nvSpPr>
          <p:spPr>
            <a:xfrm>
              <a:off x="5396650" y="2334495"/>
              <a:ext cx="1390282" cy="139028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42016" name="KSO_Shape">
              <a:extLst>
                <a:ext uri="{FF2B5EF4-FFF2-40B4-BE49-F238E27FC236}">
                  <a16:creationId xmlns:a16="http://schemas.microsoft.com/office/drawing/2014/main" id="{A22BBA1F-6517-40E2-BBA4-8A6D9907ED00}"/>
                </a:ext>
              </a:extLst>
            </p:cNvPr>
            <p:cNvSpPr>
              <a:spLocks noChangeArrowheads="1"/>
            </p:cNvSpPr>
            <p:nvPr/>
          </p:nvSpPr>
          <p:spPr bwMode="auto">
            <a:xfrm>
              <a:off x="5547153" y="2697761"/>
              <a:ext cx="1089278" cy="662788"/>
            </a:xfrm>
            <a:custGeom>
              <a:avLst/>
              <a:gdLst>
                <a:gd name="T0" fmla="*/ 2147483646 w 3931"/>
                <a:gd name="T1" fmla="*/ 2147483646 h 2392"/>
                <a:gd name="T2" fmla="*/ 2147483646 w 3931"/>
                <a:gd name="T3" fmla="*/ 2147483646 h 2392"/>
                <a:gd name="T4" fmla="*/ 2147483646 w 3931"/>
                <a:gd name="T5" fmla="*/ 2147483646 h 2392"/>
                <a:gd name="T6" fmla="*/ 2147483646 w 3931"/>
                <a:gd name="T7" fmla="*/ 2147483646 h 2392"/>
                <a:gd name="T8" fmla="*/ 2147483646 w 3931"/>
                <a:gd name="T9" fmla="*/ 2147483646 h 2392"/>
                <a:gd name="T10" fmla="*/ 2147483646 w 3931"/>
                <a:gd name="T11" fmla="*/ 2147483646 h 2392"/>
                <a:gd name="T12" fmla="*/ 2147483646 w 3931"/>
                <a:gd name="T13" fmla="*/ 2147483646 h 2392"/>
                <a:gd name="T14" fmla="*/ 2147483646 w 3931"/>
                <a:gd name="T15" fmla="*/ 2147483646 h 2392"/>
                <a:gd name="T16" fmla="*/ 2147483646 w 3931"/>
                <a:gd name="T17" fmla="*/ 2147483646 h 2392"/>
                <a:gd name="T18" fmla="*/ 2147483646 w 3931"/>
                <a:gd name="T19" fmla="*/ 2147483646 h 2392"/>
                <a:gd name="T20" fmla="*/ 2147483646 w 3931"/>
                <a:gd name="T21" fmla="*/ 2147483646 h 2392"/>
                <a:gd name="T22" fmla="*/ 2147483646 w 3931"/>
                <a:gd name="T23" fmla="*/ 2147483646 h 2392"/>
                <a:gd name="T24" fmla="*/ 2147483646 w 3931"/>
                <a:gd name="T25" fmla="*/ 2147483646 h 2392"/>
                <a:gd name="T26" fmla="*/ 0 w 3931"/>
                <a:gd name="T27" fmla="*/ 2147483646 h 2392"/>
                <a:gd name="T28" fmla="*/ 2147483646 w 3931"/>
                <a:gd name="T29" fmla="*/ 0 h 2392"/>
                <a:gd name="T30" fmla="*/ 2147483646 w 3931"/>
                <a:gd name="T31" fmla="*/ 2147483646 h 2392"/>
                <a:gd name="T32" fmla="*/ 2147483646 w 3931"/>
                <a:gd name="T33" fmla="*/ 2147483646 h 2392"/>
                <a:gd name="T34" fmla="*/ 2147483646 w 3931"/>
                <a:gd name="T35" fmla="*/ 2147483646 h 2392"/>
                <a:gd name="T36" fmla="*/ 2147483646 w 3931"/>
                <a:gd name="T37" fmla="*/ 2147483646 h 2392"/>
                <a:gd name="T38" fmla="*/ 2147483646 w 3931"/>
                <a:gd name="T39" fmla="*/ 2147483646 h 2392"/>
                <a:gd name="T40" fmla="*/ 2147483646 w 3931"/>
                <a:gd name="T41" fmla="*/ 2147483646 h 2392"/>
                <a:gd name="T42" fmla="*/ 2147483646 w 3931"/>
                <a:gd name="T43" fmla="*/ 2147483646 h 2392"/>
                <a:gd name="T44" fmla="*/ 2147483646 w 3931"/>
                <a:gd name="T45" fmla="*/ 2147483646 h 2392"/>
                <a:gd name="T46" fmla="*/ 2147483646 w 3931"/>
                <a:gd name="T47" fmla="*/ 2147483646 h 2392"/>
                <a:gd name="T48" fmla="*/ 2147483646 w 3931"/>
                <a:gd name="T49" fmla="*/ 2147483646 h 2392"/>
                <a:gd name="T50" fmla="*/ 2147483646 w 3931"/>
                <a:gd name="T51" fmla="*/ 2147483646 h 2392"/>
                <a:gd name="T52" fmla="*/ 2147483646 w 3931"/>
                <a:gd name="T53" fmla="*/ 2147483646 h 2392"/>
                <a:gd name="T54" fmla="*/ 2147483646 w 3931"/>
                <a:gd name="T55" fmla="*/ 2147483646 h 2392"/>
                <a:gd name="T56" fmla="*/ 2147483646 w 3931"/>
                <a:gd name="T57" fmla="*/ 214748364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graphicFrame>
        <p:nvGraphicFramePr>
          <p:cNvPr id="2" name="表格 1">
            <a:extLst>
              <a:ext uri="{FF2B5EF4-FFF2-40B4-BE49-F238E27FC236}">
                <a16:creationId xmlns:a16="http://schemas.microsoft.com/office/drawing/2014/main" id="{2350D3E6-AA79-4760-B7BD-637A722846A3}"/>
              </a:ext>
            </a:extLst>
          </p:cNvPr>
          <p:cNvGraphicFramePr>
            <a:graphicFrameLocks noGrp="1"/>
          </p:cNvGraphicFramePr>
          <p:nvPr>
            <p:extLst>
              <p:ext uri="{D42A27DB-BD31-4B8C-83A1-F6EECF244321}">
                <p14:modId xmlns:p14="http://schemas.microsoft.com/office/powerpoint/2010/main" val="717369017"/>
              </p:ext>
            </p:extLst>
          </p:nvPr>
        </p:nvGraphicFramePr>
        <p:xfrm>
          <a:off x="900373" y="1249720"/>
          <a:ext cx="10391253" cy="4358560"/>
        </p:xfrm>
        <a:graphic>
          <a:graphicData uri="http://schemas.openxmlformats.org/drawingml/2006/table">
            <a:tbl>
              <a:tblPr firstRow="1" bandRow="1">
                <a:tableStyleId>{5C22544A-7EE6-4342-B048-85BDC9FD1C3A}</a:tableStyleId>
              </a:tblPr>
              <a:tblGrid>
                <a:gridCol w="3463751">
                  <a:extLst>
                    <a:ext uri="{9D8B030D-6E8A-4147-A177-3AD203B41FA5}">
                      <a16:colId xmlns:a16="http://schemas.microsoft.com/office/drawing/2014/main" val="166319054"/>
                    </a:ext>
                  </a:extLst>
                </a:gridCol>
                <a:gridCol w="3463751">
                  <a:extLst>
                    <a:ext uri="{9D8B030D-6E8A-4147-A177-3AD203B41FA5}">
                      <a16:colId xmlns:a16="http://schemas.microsoft.com/office/drawing/2014/main" val="194606623"/>
                    </a:ext>
                  </a:extLst>
                </a:gridCol>
                <a:gridCol w="3463751">
                  <a:extLst>
                    <a:ext uri="{9D8B030D-6E8A-4147-A177-3AD203B41FA5}">
                      <a16:colId xmlns:a16="http://schemas.microsoft.com/office/drawing/2014/main" val="3881126844"/>
                    </a:ext>
                  </a:extLst>
                </a:gridCol>
              </a:tblGrid>
              <a:tr h="751476">
                <a:tc>
                  <a:txBody>
                    <a:bodyPr/>
                    <a:lstStyle/>
                    <a:p>
                      <a:pPr algn="ctr"/>
                      <a:r>
                        <a:rPr lang="zh-CN" altLang="en-US" sz="2400" b="1" dirty="0"/>
                        <a:t>开始时间</a:t>
                      </a:r>
                    </a:p>
                  </a:txBody>
                  <a:tcPr/>
                </a:tc>
                <a:tc>
                  <a:txBody>
                    <a:bodyPr/>
                    <a:lstStyle/>
                    <a:p>
                      <a:pPr algn="ctr"/>
                      <a:r>
                        <a:rPr lang="zh-CN" altLang="en-US" sz="2400" b="1" dirty="0"/>
                        <a:t>结束时间</a:t>
                      </a:r>
                    </a:p>
                  </a:txBody>
                  <a:tcPr/>
                </a:tc>
                <a:tc>
                  <a:txBody>
                    <a:bodyPr/>
                    <a:lstStyle/>
                    <a:p>
                      <a:pPr algn="ctr"/>
                      <a:r>
                        <a:rPr lang="zh-CN" altLang="en-US" sz="2400" b="1" dirty="0"/>
                        <a:t>主要工作内容</a:t>
                      </a:r>
                    </a:p>
                  </a:txBody>
                  <a:tcPr/>
                </a:tc>
                <a:extLst>
                  <a:ext uri="{0D108BD9-81ED-4DB2-BD59-A6C34878D82A}">
                    <a16:rowId xmlns:a16="http://schemas.microsoft.com/office/drawing/2014/main" val="3349466393"/>
                  </a:ext>
                </a:extLst>
              </a:tr>
              <a:tr h="1352656">
                <a:tc>
                  <a:txBody>
                    <a:bodyPr/>
                    <a:lstStyle/>
                    <a:p>
                      <a:pPr algn="ctr"/>
                      <a:r>
                        <a:rPr lang="en-US" altLang="zh-CN" sz="2400" b="1" dirty="0">
                          <a:solidFill>
                            <a:schemeClr val="tx2">
                              <a:lumMod val="75000"/>
                            </a:schemeClr>
                          </a:solidFill>
                        </a:rPr>
                        <a:t>2018</a:t>
                      </a:r>
                      <a:r>
                        <a:rPr lang="zh-CN" altLang="en-US" sz="2400" b="1" dirty="0">
                          <a:solidFill>
                            <a:schemeClr val="tx2">
                              <a:lumMod val="75000"/>
                            </a:schemeClr>
                          </a:solidFill>
                        </a:rPr>
                        <a:t>年</a:t>
                      </a:r>
                      <a:r>
                        <a:rPr lang="en-US" altLang="zh-CN" sz="2400" b="1" dirty="0">
                          <a:solidFill>
                            <a:schemeClr val="tx2">
                              <a:lumMod val="75000"/>
                            </a:schemeClr>
                          </a:solidFill>
                        </a:rPr>
                        <a:t>10</a:t>
                      </a:r>
                      <a:r>
                        <a:rPr lang="zh-CN" altLang="en-US" sz="2400" b="1" dirty="0">
                          <a:solidFill>
                            <a:schemeClr val="tx2">
                              <a:lumMod val="75000"/>
                            </a:schemeClr>
                          </a:solidFill>
                        </a:rPr>
                        <a:t>月初</a:t>
                      </a:r>
                    </a:p>
                  </a:txBody>
                  <a:tcPr/>
                </a:tc>
                <a:tc>
                  <a:txBody>
                    <a:bodyPr/>
                    <a:lstStyle/>
                    <a:p>
                      <a:pPr marL="0" algn="ctr" defTabSz="914400" rtl="0" eaLnBrk="1" latinLnBrk="0" hangingPunct="1"/>
                      <a:r>
                        <a:rPr lang="en-US" altLang="zh-CN" sz="2400" b="1" kern="1200" dirty="0">
                          <a:solidFill>
                            <a:schemeClr val="tx2">
                              <a:lumMod val="75000"/>
                            </a:schemeClr>
                          </a:solidFill>
                          <a:latin typeface="+mn-lt"/>
                          <a:ea typeface="+mn-ea"/>
                          <a:cs typeface="+mn-cs"/>
                        </a:rPr>
                        <a:t>2018</a:t>
                      </a:r>
                      <a:r>
                        <a:rPr lang="zh-CN" altLang="en-US" sz="2400" b="1" kern="1200" dirty="0">
                          <a:solidFill>
                            <a:schemeClr val="tx2">
                              <a:lumMod val="75000"/>
                            </a:schemeClr>
                          </a:solidFill>
                          <a:latin typeface="+mn-lt"/>
                          <a:ea typeface="+mn-ea"/>
                          <a:cs typeface="+mn-cs"/>
                        </a:rPr>
                        <a:t>年</a:t>
                      </a:r>
                      <a:r>
                        <a:rPr lang="en-US" altLang="zh-CN" sz="2400" b="1" kern="1200" dirty="0">
                          <a:solidFill>
                            <a:schemeClr val="tx2">
                              <a:lumMod val="75000"/>
                            </a:schemeClr>
                          </a:solidFill>
                          <a:latin typeface="+mn-lt"/>
                          <a:ea typeface="+mn-ea"/>
                          <a:cs typeface="+mn-cs"/>
                        </a:rPr>
                        <a:t>11</a:t>
                      </a:r>
                      <a:r>
                        <a:rPr lang="zh-CN" altLang="en-US" sz="2400" b="1" kern="1200" dirty="0">
                          <a:solidFill>
                            <a:schemeClr val="tx2">
                              <a:lumMod val="75000"/>
                            </a:schemeClr>
                          </a:solidFill>
                          <a:latin typeface="+mn-lt"/>
                          <a:ea typeface="+mn-ea"/>
                          <a:cs typeface="+mn-cs"/>
                        </a:rPr>
                        <a:t>月底</a:t>
                      </a:r>
                    </a:p>
                  </a:txBody>
                  <a:tcPr/>
                </a:tc>
                <a:tc>
                  <a:txBody>
                    <a:bodyPr/>
                    <a:lstStyle/>
                    <a:p>
                      <a:pPr marL="0" algn="ctr" defTabSz="914400" rtl="0" eaLnBrk="1" latinLnBrk="0" hangingPunct="1"/>
                      <a:r>
                        <a:rPr lang="zh-CN" altLang="en-US" sz="2400" b="1" kern="1200" dirty="0">
                          <a:solidFill>
                            <a:schemeClr val="tx2">
                              <a:lumMod val="75000"/>
                            </a:schemeClr>
                          </a:solidFill>
                          <a:latin typeface="+mn-lt"/>
                          <a:ea typeface="+mn-ea"/>
                          <a:cs typeface="+mn-cs"/>
                        </a:rPr>
                        <a:t>查阅文献资料</a:t>
                      </a:r>
                      <a:endParaRPr lang="en-US" altLang="zh-CN" sz="2400" b="1" kern="1200" dirty="0">
                        <a:solidFill>
                          <a:schemeClr val="tx2">
                            <a:lumMod val="75000"/>
                          </a:schemeClr>
                        </a:solidFill>
                        <a:latin typeface="+mn-lt"/>
                        <a:ea typeface="+mn-ea"/>
                        <a:cs typeface="+mn-cs"/>
                      </a:endParaRPr>
                    </a:p>
                    <a:p>
                      <a:pPr marL="0" algn="ctr" defTabSz="914400" rtl="0" eaLnBrk="1" latinLnBrk="0" hangingPunct="1"/>
                      <a:r>
                        <a:rPr lang="zh-CN" altLang="en-US" sz="2400" b="1" kern="1200" dirty="0">
                          <a:solidFill>
                            <a:schemeClr val="tx2">
                              <a:lumMod val="75000"/>
                            </a:schemeClr>
                          </a:solidFill>
                          <a:latin typeface="+mn-lt"/>
                          <a:ea typeface="+mn-ea"/>
                          <a:cs typeface="+mn-cs"/>
                        </a:rPr>
                        <a:t>编写开题报告</a:t>
                      </a:r>
                    </a:p>
                  </a:txBody>
                  <a:tcPr/>
                </a:tc>
                <a:extLst>
                  <a:ext uri="{0D108BD9-81ED-4DB2-BD59-A6C34878D82A}">
                    <a16:rowId xmlns:a16="http://schemas.microsoft.com/office/drawing/2014/main" val="2824294393"/>
                  </a:ext>
                </a:extLst>
              </a:tr>
              <a:tr h="751476">
                <a:tc>
                  <a:txBody>
                    <a:bodyPr/>
                    <a:lstStyle/>
                    <a:p>
                      <a:pPr marL="0" algn="ctr" defTabSz="914400" rtl="0" eaLnBrk="1" latinLnBrk="0" hangingPunct="1"/>
                      <a:r>
                        <a:rPr lang="en-US" altLang="zh-CN" sz="2400" b="1" kern="1200" dirty="0">
                          <a:solidFill>
                            <a:schemeClr val="tx2">
                              <a:lumMod val="75000"/>
                            </a:schemeClr>
                          </a:solidFill>
                          <a:latin typeface="+mn-lt"/>
                          <a:ea typeface="+mn-ea"/>
                          <a:cs typeface="+mn-cs"/>
                        </a:rPr>
                        <a:t>2018</a:t>
                      </a:r>
                      <a:r>
                        <a:rPr lang="zh-CN" altLang="en-US" sz="2400" b="1" kern="1200" dirty="0">
                          <a:solidFill>
                            <a:schemeClr val="tx2">
                              <a:lumMod val="75000"/>
                            </a:schemeClr>
                          </a:solidFill>
                          <a:latin typeface="+mn-lt"/>
                          <a:ea typeface="+mn-ea"/>
                          <a:cs typeface="+mn-cs"/>
                        </a:rPr>
                        <a:t>年</a:t>
                      </a:r>
                      <a:r>
                        <a:rPr lang="en-US" altLang="zh-CN" sz="2400" b="1" kern="1200" dirty="0">
                          <a:solidFill>
                            <a:schemeClr val="tx2">
                              <a:lumMod val="75000"/>
                            </a:schemeClr>
                          </a:solidFill>
                          <a:latin typeface="+mn-lt"/>
                          <a:ea typeface="+mn-ea"/>
                          <a:cs typeface="+mn-cs"/>
                        </a:rPr>
                        <a:t>12</a:t>
                      </a:r>
                      <a:r>
                        <a:rPr lang="zh-CN" altLang="en-US" sz="2400" b="1" kern="1200" dirty="0">
                          <a:solidFill>
                            <a:schemeClr val="tx2">
                              <a:lumMod val="75000"/>
                            </a:schemeClr>
                          </a:solidFill>
                          <a:latin typeface="+mn-lt"/>
                          <a:ea typeface="+mn-ea"/>
                          <a:cs typeface="+mn-cs"/>
                        </a:rPr>
                        <a:t>月初</a:t>
                      </a:r>
                    </a:p>
                  </a:txBody>
                  <a:tcPr/>
                </a:tc>
                <a:tc>
                  <a:txBody>
                    <a:bodyPr/>
                    <a:lstStyle/>
                    <a:p>
                      <a:pPr marL="0" algn="ctr" defTabSz="914400" rtl="0" eaLnBrk="1" latinLnBrk="0" hangingPunct="1"/>
                      <a:r>
                        <a:rPr lang="en-US" altLang="zh-CN" sz="2400" b="1" kern="1200" dirty="0">
                          <a:solidFill>
                            <a:schemeClr val="tx2">
                              <a:lumMod val="75000"/>
                            </a:schemeClr>
                          </a:solidFill>
                          <a:latin typeface="+mn-lt"/>
                          <a:ea typeface="+mn-ea"/>
                          <a:cs typeface="+mn-cs"/>
                        </a:rPr>
                        <a:t>2019</a:t>
                      </a:r>
                      <a:r>
                        <a:rPr lang="zh-CN" altLang="en-US" sz="2400" b="1" kern="1200" dirty="0">
                          <a:solidFill>
                            <a:schemeClr val="tx2">
                              <a:lumMod val="75000"/>
                            </a:schemeClr>
                          </a:solidFill>
                          <a:latin typeface="+mn-lt"/>
                          <a:ea typeface="+mn-ea"/>
                          <a:cs typeface="+mn-cs"/>
                        </a:rPr>
                        <a:t>年</a:t>
                      </a:r>
                      <a:r>
                        <a:rPr lang="en-US" altLang="zh-CN" sz="2400" b="1" kern="1200" dirty="0">
                          <a:solidFill>
                            <a:schemeClr val="tx2">
                              <a:lumMod val="75000"/>
                            </a:schemeClr>
                          </a:solidFill>
                          <a:latin typeface="+mn-lt"/>
                          <a:ea typeface="+mn-ea"/>
                          <a:cs typeface="+mn-cs"/>
                        </a:rPr>
                        <a:t>1</a:t>
                      </a:r>
                      <a:r>
                        <a:rPr lang="zh-CN" altLang="en-US" sz="2400" b="1" kern="1200" dirty="0">
                          <a:solidFill>
                            <a:schemeClr val="tx2">
                              <a:lumMod val="75000"/>
                            </a:schemeClr>
                          </a:solidFill>
                          <a:latin typeface="+mn-lt"/>
                          <a:ea typeface="+mn-ea"/>
                          <a:cs typeface="+mn-cs"/>
                        </a:rPr>
                        <a:t>月底</a:t>
                      </a:r>
                    </a:p>
                  </a:txBody>
                  <a:tcPr/>
                </a:tc>
                <a:tc>
                  <a:txBody>
                    <a:bodyPr/>
                    <a:lstStyle/>
                    <a:p>
                      <a:pPr marL="0" algn="ctr" defTabSz="914400" rtl="0" eaLnBrk="1" latinLnBrk="0" hangingPunct="1"/>
                      <a:r>
                        <a:rPr lang="zh-CN" altLang="en-US" sz="2400" b="1" kern="1200" dirty="0">
                          <a:solidFill>
                            <a:schemeClr val="tx2">
                              <a:lumMod val="75000"/>
                            </a:schemeClr>
                          </a:solidFill>
                          <a:latin typeface="+mn-lt"/>
                          <a:ea typeface="+mn-ea"/>
                          <a:cs typeface="+mn-cs"/>
                        </a:rPr>
                        <a:t>学习问答系统相关技术</a:t>
                      </a:r>
                    </a:p>
                  </a:txBody>
                  <a:tcPr/>
                </a:tc>
                <a:extLst>
                  <a:ext uri="{0D108BD9-81ED-4DB2-BD59-A6C34878D82A}">
                    <a16:rowId xmlns:a16="http://schemas.microsoft.com/office/drawing/2014/main" val="3754852226"/>
                  </a:ext>
                </a:extLst>
              </a:tr>
              <a:tr h="751476">
                <a:tc>
                  <a:txBody>
                    <a:bodyPr/>
                    <a:lstStyle/>
                    <a:p>
                      <a:pPr marL="0" algn="ctr" defTabSz="914400" rtl="0" eaLnBrk="1" latinLnBrk="0" hangingPunct="1"/>
                      <a:r>
                        <a:rPr lang="en-US" altLang="zh-CN" sz="2400" b="1" kern="1200" dirty="0">
                          <a:solidFill>
                            <a:schemeClr val="tx2">
                              <a:lumMod val="75000"/>
                            </a:schemeClr>
                          </a:solidFill>
                          <a:latin typeface="+mn-lt"/>
                          <a:ea typeface="+mn-ea"/>
                          <a:cs typeface="+mn-cs"/>
                        </a:rPr>
                        <a:t>2019</a:t>
                      </a:r>
                      <a:r>
                        <a:rPr lang="zh-CN" altLang="en-US" sz="2400" b="1" kern="1200" dirty="0">
                          <a:solidFill>
                            <a:schemeClr val="tx2">
                              <a:lumMod val="75000"/>
                            </a:schemeClr>
                          </a:solidFill>
                          <a:latin typeface="+mn-lt"/>
                          <a:ea typeface="+mn-ea"/>
                          <a:cs typeface="+mn-cs"/>
                        </a:rPr>
                        <a:t>年</a:t>
                      </a:r>
                      <a:r>
                        <a:rPr lang="en-US" altLang="zh-CN" sz="2400" b="1" kern="1200" dirty="0">
                          <a:solidFill>
                            <a:schemeClr val="tx2">
                              <a:lumMod val="75000"/>
                            </a:schemeClr>
                          </a:solidFill>
                          <a:latin typeface="+mn-lt"/>
                          <a:ea typeface="+mn-ea"/>
                          <a:cs typeface="+mn-cs"/>
                        </a:rPr>
                        <a:t>2</a:t>
                      </a:r>
                      <a:r>
                        <a:rPr lang="zh-CN" altLang="en-US" sz="2400" b="1" kern="1200" dirty="0">
                          <a:solidFill>
                            <a:schemeClr val="tx2">
                              <a:lumMod val="75000"/>
                            </a:schemeClr>
                          </a:solidFill>
                          <a:latin typeface="+mn-lt"/>
                          <a:ea typeface="+mn-ea"/>
                          <a:cs typeface="+mn-cs"/>
                        </a:rPr>
                        <a:t>月初</a:t>
                      </a:r>
                    </a:p>
                  </a:txBody>
                  <a:tcPr/>
                </a:tc>
                <a:tc>
                  <a:txBody>
                    <a:bodyPr/>
                    <a:lstStyle/>
                    <a:p>
                      <a:pPr marL="0" algn="ctr" defTabSz="914400" rtl="0" eaLnBrk="1" latinLnBrk="0" hangingPunct="1"/>
                      <a:r>
                        <a:rPr lang="en-US" altLang="zh-CN" sz="2400" b="1" kern="1200" dirty="0">
                          <a:solidFill>
                            <a:schemeClr val="tx2">
                              <a:lumMod val="75000"/>
                            </a:schemeClr>
                          </a:solidFill>
                          <a:latin typeface="+mn-lt"/>
                          <a:ea typeface="+mn-ea"/>
                          <a:cs typeface="+mn-cs"/>
                        </a:rPr>
                        <a:t>2019</a:t>
                      </a:r>
                      <a:r>
                        <a:rPr lang="zh-CN" altLang="en-US" sz="2400" b="1" kern="1200" dirty="0">
                          <a:solidFill>
                            <a:schemeClr val="tx2">
                              <a:lumMod val="75000"/>
                            </a:schemeClr>
                          </a:solidFill>
                          <a:latin typeface="+mn-lt"/>
                          <a:ea typeface="+mn-ea"/>
                          <a:cs typeface="+mn-cs"/>
                        </a:rPr>
                        <a:t>年</a:t>
                      </a:r>
                      <a:r>
                        <a:rPr lang="en-US" altLang="zh-CN" sz="2400" b="1" kern="1200" dirty="0">
                          <a:solidFill>
                            <a:schemeClr val="tx2">
                              <a:lumMod val="75000"/>
                            </a:schemeClr>
                          </a:solidFill>
                          <a:latin typeface="+mn-lt"/>
                          <a:ea typeface="+mn-ea"/>
                          <a:cs typeface="+mn-cs"/>
                        </a:rPr>
                        <a:t>3</a:t>
                      </a:r>
                      <a:r>
                        <a:rPr lang="zh-CN" altLang="en-US" sz="2400" b="1" kern="1200" dirty="0">
                          <a:solidFill>
                            <a:schemeClr val="tx2">
                              <a:lumMod val="75000"/>
                            </a:schemeClr>
                          </a:solidFill>
                          <a:latin typeface="+mn-lt"/>
                          <a:ea typeface="+mn-ea"/>
                          <a:cs typeface="+mn-cs"/>
                        </a:rPr>
                        <a:t>月底</a:t>
                      </a:r>
                    </a:p>
                  </a:txBody>
                  <a:tcPr/>
                </a:tc>
                <a:tc>
                  <a:txBody>
                    <a:bodyPr/>
                    <a:lstStyle/>
                    <a:p>
                      <a:pPr marL="0" algn="ctr" defTabSz="914400" rtl="0" eaLnBrk="1" latinLnBrk="0" hangingPunct="1"/>
                      <a:r>
                        <a:rPr lang="zh-CN" altLang="en-US" sz="2400" b="1" kern="1200" dirty="0">
                          <a:solidFill>
                            <a:schemeClr val="tx2">
                              <a:lumMod val="75000"/>
                            </a:schemeClr>
                          </a:solidFill>
                          <a:latin typeface="+mn-lt"/>
                          <a:ea typeface="+mn-ea"/>
                          <a:cs typeface="+mn-cs"/>
                        </a:rPr>
                        <a:t>实现问答系统</a:t>
                      </a:r>
                    </a:p>
                  </a:txBody>
                  <a:tcPr/>
                </a:tc>
                <a:extLst>
                  <a:ext uri="{0D108BD9-81ED-4DB2-BD59-A6C34878D82A}">
                    <a16:rowId xmlns:a16="http://schemas.microsoft.com/office/drawing/2014/main" val="1008971074"/>
                  </a:ext>
                </a:extLst>
              </a:tr>
              <a:tr h="751476">
                <a:tc>
                  <a:txBody>
                    <a:bodyPr/>
                    <a:lstStyle/>
                    <a:p>
                      <a:pPr marL="0" algn="ctr" defTabSz="914400" rtl="0" eaLnBrk="1" latinLnBrk="0" hangingPunct="1"/>
                      <a:r>
                        <a:rPr lang="en-US" altLang="zh-CN" sz="2400" b="1" kern="1200" dirty="0">
                          <a:solidFill>
                            <a:schemeClr val="tx2">
                              <a:lumMod val="75000"/>
                            </a:schemeClr>
                          </a:solidFill>
                          <a:latin typeface="+mn-lt"/>
                          <a:ea typeface="+mn-ea"/>
                          <a:cs typeface="+mn-cs"/>
                        </a:rPr>
                        <a:t>2019</a:t>
                      </a:r>
                      <a:r>
                        <a:rPr lang="zh-CN" altLang="en-US" sz="2400" b="1" kern="1200" dirty="0">
                          <a:solidFill>
                            <a:schemeClr val="tx2">
                              <a:lumMod val="75000"/>
                            </a:schemeClr>
                          </a:solidFill>
                          <a:latin typeface="+mn-lt"/>
                          <a:ea typeface="+mn-ea"/>
                          <a:cs typeface="+mn-cs"/>
                        </a:rPr>
                        <a:t>年</a:t>
                      </a:r>
                      <a:r>
                        <a:rPr lang="en-US" altLang="zh-CN" sz="2400" b="1" kern="1200" dirty="0">
                          <a:solidFill>
                            <a:schemeClr val="tx2">
                              <a:lumMod val="75000"/>
                            </a:schemeClr>
                          </a:solidFill>
                          <a:latin typeface="+mn-lt"/>
                          <a:ea typeface="+mn-ea"/>
                          <a:cs typeface="+mn-cs"/>
                        </a:rPr>
                        <a:t>4</a:t>
                      </a:r>
                      <a:r>
                        <a:rPr lang="zh-CN" altLang="en-US" sz="2400" b="1" kern="1200" dirty="0">
                          <a:solidFill>
                            <a:schemeClr val="tx2">
                              <a:lumMod val="75000"/>
                            </a:schemeClr>
                          </a:solidFill>
                          <a:latin typeface="+mn-lt"/>
                          <a:ea typeface="+mn-ea"/>
                          <a:cs typeface="+mn-cs"/>
                        </a:rPr>
                        <a:t>月初</a:t>
                      </a:r>
                    </a:p>
                  </a:txBody>
                  <a:tcPr/>
                </a:tc>
                <a:tc>
                  <a:txBody>
                    <a:bodyPr/>
                    <a:lstStyle/>
                    <a:p>
                      <a:pPr marL="0" algn="ctr" defTabSz="914400" rtl="0" eaLnBrk="1" latinLnBrk="0" hangingPunct="1"/>
                      <a:r>
                        <a:rPr lang="en-US" altLang="zh-CN" sz="2400" b="1" kern="1200" dirty="0">
                          <a:solidFill>
                            <a:schemeClr val="tx2">
                              <a:lumMod val="75000"/>
                            </a:schemeClr>
                          </a:solidFill>
                          <a:latin typeface="+mn-lt"/>
                          <a:ea typeface="+mn-ea"/>
                          <a:cs typeface="+mn-cs"/>
                        </a:rPr>
                        <a:t>2019</a:t>
                      </a:r>
                      <a:r>
                        <a:rPr lang="zh-CN" altLang="en-US" sz="2400" b="1" kern="1200" dirty="0">
                          <a:solidFill>
                            <a:schemeClr val="tx2">
                              <a:lumMod val="75000"/>
                            </a:schemeClr>
                          </a:solidFill>
                          <a:latin typeface="+mn-lt"/>
                          <a:ea typeface="+mn-ea"/>
                          <a:cs typeface="+mn-cs"/>
                        </a:rPr>
                        <a:t>年</a:t>
                      </a:r>
                      <a:r>
                        <a:rPr lang="en-US" altLang="zh-CN" sz="2400" b="1" kern="1200" dirty="0">
                          <a:solidFill>
                            <a:schemeClr val="tx2">
                              <a:lumMod val="75000"/>
                            </a:schemeClr>
                          </a:solidFill>
                          <a:latin typeface="+mn-lt"/>
                          <a:ea typeface="+mn-ea"/>
                          <a:cs typeface="+mn-cs"/>
                        </a:rPr>
                        <a:t>5</a:t>
                      </a:r>
                      <a:r>
                        <a:rPr lang="zh-CN" altLang="en-US" sz="2400" b="1" kern="1200" dirty="0">
                          <a:solidFill>
                            <a:schemeClr val="tx2">
                              <a:lumMod val="75000"/>
                            </a:schemeClr>
                          </a:solidFill>
                          <a:latin typeface="+mn-lt"/>
                          <a:ea typeface="+mn-ea"/>
                          <a:cs typeface="+mn-cs"/>
                        </a:rPr>
                        <a:t>月中旬</a:t>
                      </a:r>
                    </a:p>
                  </a:txBody>
                  <a:tcPr/>
                </a:tc>
                <a:tc>
                  <a:txBody>
                    <a:bodyPr/>
                    <a:lstStyle/>
                    <a:p>
                      <a:pPr marL="0" algn="ctr" defTabSz="914400" rtl="0" eaLnBrk="1" latinLnBrk="0" hangingPunct="1"/>
                      <a:r>
                        <a:rPr lang="zh-CN" altLang="en-US" sz="2400" b="1" kern="1200" dirty="0">
                          <a:solidFill>
                            <a:schemeClr val="tx2">
                              <a:lumMod val="75000"/>
                            </a:schemeClr>
                          </a:solidFill>
                          <a:latin typeface="+mn-lt"/>
                          <a:ea typeface="+mn-ea"/>
                          <a:cs typeface="+mn-cs"/>
                        </a:rPr>
                        <a:t>完成论文</a:t>
                      </a:r>
                    </a:p>
                  </a:txBody>
                  <a:tcPr/>
                </a:tc>
                <a:extLst>
                  <a:ext uri="{0D108BD9-81ED-4DB2-BD59-A6C34878D82A}">
                    <a16:rowId xmlns:a16="http://schemas.microsoft.com/office/drawing/2014/main" val="4063010610"/>
                  </a:ext>
                </a:extLst>
              </a:tr>
            </a:tbl>
          </a:graphicData>
        </a:graphic>
      </p:graphicFrame>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6">
            <a:extLst>
              <a:ext uri="{FF2B5EF4-FFF2-40B4-BE49-F238E27FC236}">
                <a16:creationId xmlns:a16="http://schemas.microsoft.com/office/drawing/2014/main" id="{E53122B0-A61B-4B07-A4B2-5757934AC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文本框 62">
            <a:extLst>
              <a:ext uri="{FF2B5EF4-FFF2-40B4-BE49-F238E27FC236}">
                <a16:creationId xmlns:a16="http://schemas.microsoft.com/office/drawing/2014/main" id="{ADDEA167-56BD-4511-BF87-6987091B6276}"/>
              </a:ext>
            </a:extLst>
          </p:cNvPr>
          <p:cNvSpPr txBox="1">
            <a:spLocks noChangeArrowheads="1"/>
          </p:cNvSpPr>
          <p:nvPr/>
        </p:nvSpPr>
        <p:spPr bwMode="auto">
          <a:xfrm>
            <a:off x="4912181" y="2792138"/>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4000" b="1" dirty="0">
                <a:solidFill>
                  <a:srgbClr val="4B649F"/>
                </a:solidFill>
              </a:rPr>
              <a:t>感谢聆听</a:t>
            </a:r>
          </a:p>
        </p:txBody>
      </p:sp>
      <p:grpSp>
        <p:nvGrpSpPr>
          <p:cNvPr id="26631" name="组合 1026">
            <a:extLst>
              <a:ext uri="{FF2B5EF4-FFF2-40B4-BE49-F238E27FC236}">
                <a16:creationId xmlns:a16="http://schemas.microsoft.com/office/drawing/2014/main" id="{712A554A-7D16-4898-96E8-0F8C796F052E}"/>
              </a:ext>
            </a:extLst>
          </p:cNvPr>
          <p:cNvGrpSpPr>
            <a:grpSpLocks/>
          </p:cNvGrpSpPr>
          <p:nvPr/>
        </p:nvGrpSpPr>
        <p:grpSpPr bwMode="auto">
          <a:xfrm>
            <a:off x="3533532" y="3807896"/>
            <a:ext cx="315913" cy="317500"/>
            <a:chOff x="2724480" y="3856218"/>
            <a:chExt cx="317004" cy="317004"/>
          </a:xfrm>
        </p:grpSpPr>
        <p:sp>
          <p:nvSpPr>
            <p:cNvPr id="1024" name="椭圆 1023">
              <a:extLst>
                <a:ext uri="{FF2B5EF4-FFF2-40B4-BE49-F238E27FC236}">
                  <a16:creationId xmlns:a16="http://schemas.microsoft.com/office/drawing/2014/main" id="{74DA71F5-1759-4760-A88B-2BAF9B111C00}"/>
                </a:ext>
              </a:extLst>
            </p:cNvPr>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a:extLst>
                <a:ext uri="{FF2B5EF4-FFF2-40B4-BE49-F238E27FC236}">
                  <a16:creationId xmlns:a16="http://schemas.microsoft.com/office/drawing/2014/main" id="{B1530B21-583B-4794-B3BC-7B90D9CF030D}"/>
                </a:ext>
              </a:extLst>
            </p:cNvPr>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grpSp>
        <p:nvGrpSpPr>
          <p:cNvPr id="26632" name="组合 1025">
            <a:extLst>
              <a:ext uri="{FF2B5EF4-FFF2-40B4-BE49-F238E27FC236}">
                <a16:creationId xmlns:a16="http://schemas.microsoft.com/office/drawing/2014/main" id="{05F85094-F76C-455D-964C-5ABA615D1BBF}"/>
              </a:ext>
            </a:extLst>
          </p:cNvPr>
          <p:cNvGrpSpPr>
            <a:grpSpLocks/>
          </p:cNvGrpSpPr>
          <p:nvPr/>
        </p:nvGrpSpPr>
        <p:grpSpPr bwMode="auto">
          <a:xfrm>
            <a:off x="6062420" y="3807896"/>
            <a:ext cx="315912" cy="317500"/>
            <a:chOff x="5253802" y="3856218"/>
            <a:chExt cx="317004" cy="317004"/>
          </a:xfrm>
        </p:grpSpPr>
        <p:sp>
          <p:nvSpPr>
            <p:cNvPr id="104" name="椭圆 103">
              <a:extLst>
                <a:ext uri="{FF2B5EF4-FFF2-40B4-BE49-F238E27FC236}">
                  <a16:creationId xmlns:a16="http://schemas.microsoft.com/office/drawing/2014/main" id="{25E592D0-FE26-47C6-84E4-23117B9A179E}"/>
                </a:ext>
              </a:extLst>
            </p:cNvPr>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 name="KSO_Shape">
              <a:extLst>
                <a:ext uri="{FF2B5EF4-FFF2-40B4-BE49-F238E27FC236}">
                  <a16:creationId xmlns:a16="http://schemas.microsoft.com/office/drawing/2014/main" id="{7939CF24-4DCB-458B-B4F1-0959E3EA360C}"/>
                </a:ext>
              </a:extLst>
            </p:cNvPr>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
        <p:nvSpPr>
          <p:cNvPr id="26633" name="文本框 1027">
            <a:extLst>
              <a:ext uri="{FF2B5EF4-FFF2-40B4-BE49-F238E27FC236}">
                <a16:creationId xmlns:a16="http://schemas.microsoft.com/office/drawing/2014/main" id="{B1A05911-7286-4668-90FB-C267428B695F}"/>
              </a:ext>
            </a:extLst>
          </p:cNvPr>
          <p:cNvSpPr txBox="1">
            <a:spLocks noChangeArrowheads="1"/>
          </p:cNvSpPr>
          <p:nvPr/>
        </p:nvSpPr>
        <p:spPr bwMode="auto">
          <a:xfrm>
            <a:off x="3849445" y="3755509"/>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b="1" dirty="0"/>
              <a:t>答辩人：田文雨</a:t>
            </a:r>
          </a:p>
        </p:txBody>
      </p:sp>
      <p:sp>
        <p:nvSpPr>
          <p:cNvPr id="26634" name="文本框 112">
            <a:extLst>
              <a:ext uri="{FF2B5EF4-FFF2-40B4-BE49-F238E27FC236}">
                <a16:creationId xmlns:a16="http://schemas.microsoft.com/office/drawing/2014/main" id="{EBF7E833-BCE1-41B2-873D-355B8AA93460}"/>
              </a:ext>
            </a:extLst>
          </p:cNvPr>
          <p:cNvSpPr txBox="1">
            <a:spLocks noChangeArrowheads="1"/>
          </p:cNvSpPr>
          <p:nvPr/>
        </p:nvSpPr>
        <p:spPr bwMode="auto">
          <a:xfrm>
            <a:off x="6378332" y="3755509"/>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b="1" dirty="0"/>
              <a:t>指导教师：李飞、彭敏</a:t>
            </a:r>
          </a:p>
        </p:txBody>
      </p:sp>
      <p:sp>
        <p:nvSpPr>
          <p:cNvPr id="1068" name="矩形 1067">
            <a:extLst>
              <a:ext uri="{FF2B5EF4-FFF2-40B4-BE49-F238E27FC236}">
                <a16:creationId xmlns:a16="http://schemas.microsoft.com/office/drawing/2014/main" id="{A8D44B89-E37B-4873-83AF-3D5E616AD15E}"/>
              </a:ext>
            </a:extLst>
          </p:cNvPr>
          <p:cNvSpPr/>
          <p:nvPr/>
        </p:nvSpPr>
        <p:spPr>
          <a:xfrm>
            <a:off x="2986246" y="2371725"/>
            <a:ext cx="608838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a:extLst>
              <a:ext uri="{FF2B5EF4-FFF2-40B4-BE49-F238E27FC236}">
                <a16:creationId xmlns:a16="http://schemas.microsoft.com/office/drawing/2014/main" id="{E5230864-CDEA-4818-B7F5-8617837C022B}"/>
              </a:ext>
            </a:extLst>
          </p:cNvPr>
          <p:cNvSpPr/>
          <p:nvPr/>
        </p:nvSpPr>
        <p:spPr>
          <a:xfrm>
            <a:off x="9008268" y="4295755"/>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a:extLst>
              <a:ext uri="{FF2B5EF4-FFF2-40B4-BE49-F238E27FC236}">
                <a16:creationId xmlns:a16="http://schemas.microsoft.com/office/drawing/2014/main" id="{74ADE4ED-DF30-4527-BCF1-333990566E41}"/>
              </a:ext>
            </a:extLst>
          </p:cNvPr>
          <p:cNvSpPr/>
          <p:nvPr/>
        </p:nvSpPr>
        <p:spPr>
          <a:xfrm>
            <a:off x="8837295" y="4124841"/>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a:extLst>
              <a:ext uri="{FF2B5EF4-FFF2-40B4-BE49-F238E27FC236}">
                <a16:creationId xmlns:a16="http://schemas.microsoft.com/office/drawing/2014/main" id="{C997E3C0-00AE-4EFC-92B3-F77DA918533B}"/>
              </a:ext>
            </a:extLst>
          </p:cNvPr>
          <p:cNvSpPr/>
          <p:nvPr/>
        </p:nvSpPr>
        <p:spPr>
          <a:xfrm>
            <a:off x="2702718" y="2063750"/>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a:extLst>
              <a:ext uri="{FF2B5EF4-FFF2-40B4-BE49-F238E27FC236}">
                <a16:creationId xmlns:a16="http://schemas.microsoft.com/office/drawing/2014/main" id="{D4C6DB80-BA07-4BD9-9EE6-ED0AC7F54E9B}"/>
              </a:ext>
            </a:extLst>
          </p:cNvPr>
          <p:cNvSpPr/>
          <p:nvPr/>
        </p:nvSpPr>
        <p:spPr>
          <a:xfrm>
            <a:off x="2855118" y="2216150"/>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3" name="图片 2">
            <a:extLst>
              <a:ext uri="{FF2B5EF4-FFF2-40B4-BE49-F238E27FC236}">
                <a16:creationId xmlns:a16="http://schemas.microsoft.com/office/drawing/2014/main" id="{279A4391-1138-477F-A030-C4B6F84D9B81}"/>
              </a:ext>
            </a:extLst>
          </p:cNvPr>
          <p:cNvPicPr>
            <a:picLocks noChangeAspect="1"/>
          </p:cNvPicPr>
          <p:nvPr/>
        </p:nvPicPr>
        <p:blipFill rotWithShape="1">
          <a:blip r:embed="rId4">
            <a:extLst>
              <a:ext uri="{28A0092B-C50C-407E-A947-70E740481C1C}">
                <a14:useLocalDpi xmlns:a14="http://schemas.microsoft.com/office/drawing/2010/main" val="0"/>
              </a:ext>
            </a:extLst>
          </a:blip>
          <a:srcRect t="34645" b="35694"/>
          <a:stretch/>
        </p:blipFill>
        <p:spPr>
          <a:xfrm>
            <a:off x="0" y="153952"/>
            <a:ext cx="4762500" cy="1076396"/>
          </a:xfrm>
          <a:prstGeom prst="rect">
            <a:avLst/>
          </a:prstGeom>
        </p:spPr>
      </p:pic>
    </p:spTree>
    <p:extLst>
      <p:ext uri="{BB962C8B-B14F-4D97-AF65-F5344CB8AC3E}">
        <p14:creationId xmlns:p14="http://schemas.microsoft.com/office/powerpoint/2010/main" val="263863742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flipH="1">
            <a:off x="0" y="1849865"/>
            <a:ext cx="3822707" cy="3162251"/>
          </a:xfrm>
          <a:custGeom>
            <a:avLst/>
            <a:gdLst>
              <a:gd name="connsiteX0" fmla="*/ 1109530 w 2867030"/>
              <a:gd name="connsiteY0" fmla="*/ 0 h 2371688"/>
              <a:gd name="connsiteX1" fmla="*/ 1185300 w 2867030"/>
              <a:gd name="connsiteY1" fmla="*/ 0 h 2371688"/>
              <a:gd name="connsiteX2" fmla="*/ 2867030 w 2867030"/>
              <a:gd name="connsiteY2" fmla="*/ 0 h 2371688"/>
              <a:gd name="connsiteX3" fmla="*/ 2867030 w 2867030"/>
              <a:gd name="connsiteY3" fmla="*/ 2371687 h 2371688"/>
              <a:gd name="connsiteX4" fmla="*/ 1185320 w 2867030"/>
              <a:gd name="connsiteY4" fmla="*/ 2371687 h 2371688"/>
              <a:gd name="connsiteX5" fmla="*/ 1185300 w 2867030"/>
              <a:gd name="connsiteY5" fmla="*/ 2371688 h 2371688"/>
              <a:gd name="connsiteX6" fmla="*/ 1185281 w 2867030"/>
              <a:gd name="connsiteY6" fmla="*/ 2371687 h 2371688"/>
              <a:gd name="connsiteX7" fmla="*/ 1109530 w 2867030"/>
              <a:gd name="connsiteY7" fmla="*/ 2371687 h 2371688"/>
              <a:gd name="connsiteX8" fmla="*/ 1109530 w 2867030"/>
              <a:gd name="connsiteY8" fmla="*/ 2367860 h 2371688"/>
              <a:gd name="connsiteX9" fmla="*/ 1064110 w 2867030"/>
              <a:gd name="connsiteY9" fmla="*/ 2365566 h 2371688"/>
              <a:gd name="connsiteX10" fmla="*/ 0 w 2867030"/>
              <a:gd name="connsiteY10" fmla="*/ 1185844 h 2371688"/>
              <a:gd name="connsiteX11" fmla="*/ 1064110 w 2867030"/>
              <a:gd name="connsiteY11" fmla="*/ 6122 h 2371688"/>
              <a:gd name="connsiteX12" fmla="*/ 1109530 w 2867030"/>
              <a:gd name="connsiteY12" fmla="*/ 3828 h 237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7030" h="2371688">
                <a:moveTo>
                  <a:pt x="1109530" y="0"/>
                </a:moveTo>
                <a:lnTo>
                  <a:pt x="1185300" y="0"/>
                </a:lnTo>
                <a:lnTo>
                  <a:pt x="2867030" y="0"/>
                </a:lnTo>
                <a:lnTo>
                  <a:pt x="2867030" y="2371687"/>
                </a:lnTo>
                <a:lnTo>
                  <a:pt x="1185320" y="2371687"/>
                </a:lnTo>
                <a:lnTo>
                  <a:pt x="1185300" y="2371688"/>
                </a:lnTo>
                <a:lnTo>
                  <a:pt x="1185281" y="2371687"/>
                </a:lnTo>
                <a:lnTo>
                  <a:pt x="1109530" y="2371687"/>
                </a:lnTo>
                <a:lnTo>
                  <a:pt x="1109530" y="2367860"/>
                </a:lnTo>
                <a:lnTo>
                  <a:pt x="1064110" y="2365566"/>
                </a:lnTo>
                <a:cubicBezTo>
                  <a:pt x="466415" y="2304839"/>
                  <a:pt x="0" y="1799835"/>
                  <a:pt x="0" y="1185844"/>
                </a:cubicBezTo>
                <a:cubicBezTo>
                  <a:pt x="0" y="571853"/>
                  <a:pt x="466415" y="66849"/>
                  <a:pt x="1064110" y="6122"/>
                </a:cubicBezTo>
                <a:lnTo>
                  <a:pt x="1109530" y="3828"/>
                </a:lnTo>
                <a:close/>
              </a:path>
            </a:pathLst>
          </a:custGeom>
          <a:solidFill>
            <a:srgbClr val="4B6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6" name="任意多边形 5"/>
          <p:cNvSpPr/>
          <p:nvPr/>
        </p:nvSpPr>
        <p:spPr>
          <a:xfrm flipH="1">
            <a:off x="1" y="2025454"/>
            <a:ext cx="3610132" cy="2811072"/>
          </a:xfrm>
          <a:custGeom>
            <a:avLst/>
            <a:gdLst>
              <a:gd name="connsiteX0" fmla="*/ 1397108 w 3610132"/>
              <a:gd name="connsiteY0" fmla="*/ 0 h 2811072"/>
              <a:gd name="connsiteX1" fmla="*/ 1492517 w 3610132"/>
              <a:gd name="connsiteY1" fmla="*/ 0 h 2811072"/>
              <a:gd name="connsiteX2" fmla="*/ 3610132 w 3610132"/>
              <a:gd name="connsiteY2" fmla="*/ 0 h 2811072"/>
              <a:gd name="connsiteX3" fmla="*/ 3610132 w 3610132"/>
              <a:gd name="connsiteY3" fmla="*/ 2811072 h 2811072"/>
              <a:gd name="connsiteX4" fmla="*/ 1492517 w 3610132"/>
              <a:gd name="connsiteY4" fmla="*/ 2811072 h 2811072"/>
              <a:gd name="connsiteX5" fmla="*/ 1397108 w 3610132"/>
              <a:gd name="connsiteY5" fmla="*/ 2811072 h 2811072"/>
              <a:gd name="connsiteX6" fmla="*/ 1397108 w 3610132"/>
              <a:gd name="connsiteY6" fmla="*/ 2806535 h 2811072"/>
              <a:gd name="connsiteX7" fmla="*/ 1339916 w 3610132"/>
              <a:gd name="connsiteY7" fmla="*/ 2803816 h 2811072"/>
              <a:gd name="connsiteX8" fmla="*/ 0 w 3610132"/>
              <a:gd name="connsiteY8" fmla="*/ 1405536 h 2811072"/>
              <a:gd name="connsiteX9" fmla="*/ 1339916 w 3610132"/>
              <a:gd name="connsiteY9" fmla="*/ 7257 h 2811072"/>
              <a:gd name="connsiteX10" fmla="*/ 1397108 w 3610132"/>
              <a:gd name="connsiteY10" fmla="*/ 4537 h 2811072"/>
              <a:gd name="connsiteX0-1" fmla="*/ 1397108 w 3622832"/>
              <a:gd name="connsiteY0-2" fmla="*/ 0 h 2811072"/>
              <a:gd name="connsiteX1-3" fmla="*/ 1492517 w 3622832"/>
              <a:gd name="connsiteY1-4" fmla="*/ 0 h 2811072"/>
              <a:gd name="connsiteX2-5" fmla="*/ 3610132 w 3622832"/>
              <a:gd name="connsiteY2-6" fmla="*/ 0 h 2811072"/>
              <a:gd name="connsiteX3-7" fmla="*/ 3610132 w 3622832"/>
              <a:gd name="connsiteY3-8" fmla="*/ 2811072 h 2811072"/>
              <a:gd name="connsiteX4-9" fmla="*/ 3622832 w 3622832"/>
              <a:gd name="connsiteY4-10" fmla="*/ 2806896 h 2811072"/>
              <a:gd name="connsiteX5-11" fmla="*/ 1492517 w 3622832"/>
              <a:gd name="connsiteY5-12" fmla="*/ 2811072 h 2811072"/>
              <a:gd name="connsiteX6-13" fmla="*/ 1397108 w 3622832"/>
              <a:gd name="connsiteY6-14" fmla="*/ 2811072 h 2811072"/>
              <a:gd name="connsiteX7-15" fmla="*/ 1397108 w 3622832"/>
              <a:gd name="connsiteY7-16" fmla="*/ 2806535 h 2811072"/>
              <a:gd name="connsiteX8-17" fmla="*/ 1339916 w 3622832"/>
              <a:gd name="connsiteY8-18" fmla="*/ 2803816 h 2811072"/>
              <a:gd name="connsiteX9-19" fmla="*/ 0 w 3622832"/>
              <a:gd name="connsiteY9-20" fmla="*/ 1405536 h 2811072"/>
              <a:gd name="connsiteX10-21" fmla="*/ 1339916 w 3622832"/>
              <a:gd name="connsiteY10-22" fmla="*/ 7257 h 2811072"/>
              <a:gd name="connsiteX11" fmla="*/ 1397108 w 3622832"/>
              <a:gd name="connsiteY11" fmla="*/ 4537 h 2811072"/>
              <a:gd name="connsiteX12" fmla="*/ 1397108 w 3622832"/>
              <a:gd name="connsiteY12" fmla="*/ 0 h 2811072"/>
              <a:gd name="connsiteX0-23" fmla="*/ 1397108 w 3610132"/>
              <a:gd name="connsiteY0-24" fmla="*/ 0 h 2811072"/>
              <a:gd name="connsiteX1-25" fmla="*/ 1492517 w 3610132"/>
              <a:gd name="connsiteY1-26" fmla="*/ 0 h 2811072"/>
              <a:gd name="connsiteX2-27" fmla="*/ 3610132 w 3610132"/>
              <a:gd name="connsiteY2-28" fmla="*/ 0 h 2811072"/>
              <a:gd name="connsiteX3-29" fmla="*/ 3610132 w 3610132"/>
              <a:gd name="connsiteY3-30" fmla="*/ 2811072 h 2811072"/>
              <a:gd name="connsiteX4-31" fmla="*/ 1492517 w 3610132"/>
              <a:gd name="connsiteY4-32" fmla="*/ 2811072 h 2811072"/>
              <a:gd name="connsiteX5-33" fmla="*/ 1397108 w 3610132"/>
              <a:gd name="connsiteY5-34" fmla="*/ 2811072 h 2811072"/>
              <a:gd name="connsiteX6-35" fmla="*/ 1397108 w 3610132"/>
              <a:gd name="connsiteY6-36" fmla="*/ 2806535 h 2811072"/>
              <a:gd name="connsiteX7-37" fmla="*/ 1339916 w 3610132"/>
              <a:gd name="connsiteY7-38" fmla="*/ 2803816 h 2811072"/>
              <a:gd name="connsiteX8-39" fmla="*/ 0 w 3610132"/>
              <a:gd name="connsiteY8-40" fmla="*/ 1405536 h 2811072"/>
              <a:gd name="connsiteX9-41" fmla="*/ 1339916 w 3610132"/>
              <a:gd name="connsiteY9-42" fmla="*/ 7257 h 2811072"/>
              <a:gd name="connsiteX10-43" fmla="*/ 1397108 w 3610132"/>
              <a:gd name="connsiteY10-44" fmla="*/ 4537 h 2811072"/>
              <a:gd name="connsiteX11-45" fmla="*/ 1397108 w 3610132"/>
              <a:gd name="connsiteY11-46" fmla="*/ 0 h 2811072"/>
              <a:gd name="connsiteX0-47" fmla="*/ 3610132 w 3732052"/>
              <a:gd name="connsiteY0-48" fmla="*/ 2811072 h 2932992"/>
              <a:gd name="connsiteX1-49" fmla="*/ 1492517 w 3732052"/>
              <a:gd name="connsiteY1-50" fmla="*/ 2811072 h 2932992"/>
              <a:gd name="connsiteX2-51" fmla="*/ 1397108 w 3732052"/>
              <a:gd name="connsiteY2-52" fmla="*/ 2811072 h 2932992"/>
              <a:gd name="connsiteX3-53" fmla="*/ 1397108 w 3732052"/>
              <a:gd name="connsiteY3-54" fmla="*/ 2806535 h 2932992"/>
              <a:gd name="connsiteX4-55" fmla="*/ 1339916 w 3732052"/>
              <a:gd name="connsiteY4-56" fmla="*/ 2803816 h 2932992"/>
              <a:gd name="connsiteX5-57" fmla="*/ 0 w 3732052"/>
              <a:gd name="connsiteY5-58" fmla="*/ 1405536 h 2932992"/>
              <a:gd name="connsiteX6-59" fmla="*/ 1339916 w 3732052"/>
              <a:gd name="connsiteY6-60" fmla="*/ 7257 h 2932992"/>
              <a:gd name="connsiteX7-61" fmla="*/ 1397108 w 3732052"/>
              <a:gd name="connsiteY7-62" fmla="*/ 4537 h 2932992"/>
              <a:gd name="connsiteX8-63" fmla="*/ 1397108 w 3732052"/>
              <a:gd name="connsiteY8-64" fmla="*/ 0 h 2932992"/>
              <a:gd name="connsiteX9-65" fmla="*/ 1492517 w 3732052"/>
              <a:gd name="connsiteY9-66" fmla="*/ 0 h 2932992"/>
              <a:gd name="connsiteX10-67" fmla="*/ 3610132 w 3732052"/>
              <a:gd name="connsiteY10-68" fmla="*/ 0 h 2932992"/>
              <a:gd name="connsiteX11-69" fmla="*/ 3732052 w 3732052"/>
              <a:gd name="connsiteY11-70" fmla="*/ 2932992 h 2932992"/>
              <a:gd name="connsiteX0-71" fmla="*/ 3610132 w 3610132"/>
              <a:gd name="connsiteY0-72" fmla="*/ 2811072 h 2811072"/>
              <a:gd name="connsiteX1-73" fmla="*/ 1492517 w 3610132"/>
              <a:gd name="connsiteY1-74" fmla="*/ 2811072 h 2811072"/>
              <a:gd name="connsiteX2-75" fmla="*/ 1397108 w 3610132"/>
              <a:gd name="connsiteY2-76" fmla="*/ 2811072 h 2811072"/>
              <a:gd name="connsiteX3-77" fmla="*/ 1397108 w 3610132"/>
              <a:gd name="connsiteY3-78" fmla="*/ 2806535 h 2811072"/>
              <a:gd name="connsiteX4-79" fmla="*/ 1339916 w 3610132"/>
              <a:gd name="connsiteY4-80" fmla="*/ 2803816 h 2811072"/>
              <a:gd name="connsiteX5-81" fmla="*/ 0 w 3610132"/>
              <a:gd name="connsiteY5-82" fmla="*/ 1405536 h 2811072"/>
              <a:gd name="connsiteX6-83" fmla="*/ 1339916 w 3610132"/>
              <a:gd name="connsiteY6-84" fmla="*/ 7257 h 2811072"/>
              <a:gd name="connsiteX7-85" fmla="*/ 1397108 w 3610132"/>
              <a:gd name="connsiteY7-86" fmla="*/ 4537 h 2811072"/>
              <a:gd name="connsiteX8-87" fmla="*/ 1397108 w 3610132"/>
              <a:gd name="connsiteY8-88" fmla="*/ 0 h 2811072"/>
              <a:gd name="connsiteX9-89" fmla="*/ 1492517 w 3610132"/>
              <a:gd name="connsiteY9-90" fmla="*/ 0 h 2811072"/>
              <a:gd name="connsiteX10-91" fmla="*/ 3610132 w 3610132"/>
              <a:gd name="connsiteY10-92" fmla="*/ 0 h 28110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3610132" h="2811072">
                <a:moveTo>
                  <a:pt x="3610132" y="2811072"/>
                </a:moveTo>
                <a:lnTo>
                  <a:pt x="1492517" y="2811072"/>
                </a:lnTo>
                <a:lnTo>
                  <a:pt x="1397108" y="2811072"/>
                </a:lnTo>
                <a:lnTo>
                  <a:pt x="1397108" y="2806535"/>
                </a:lnTo>
                <a:lnTo>
                  <a:pt x="1339916" y="2803816"/>
                </a:lnTo>
                <a:cubicBezTo>
                  <a:pt x="587305" y="2731838"/>
                  <a:pt x="0" y="2133276"/>
                  <a:pt x="0" y="1405536"/>
                </a:cubicBezTo>
                <a:cubicBezTo>
                  <a:pt x="0" y="677796"/>
                  <a:pt x="587305" y="79234"/>
                  <a:pt x="1339916" y="7257"/>
                </a:cubicBezTo>
                <a:lnTo>
                  <a:pt x="1397108" y="4537"/>
                </a:lnTo>
                <a:lnTo>
                  <a:pt x="1397108" y="0"/>
                </a:lnTo>
                <a:lnTo>
                  <a:pt x="1492517" y="0"/>
                </a:lnTo>
                <a:lnTo>
                  <a:pt x="3610132" y="0"/>
                </a:ln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7" name="文本框 6"/>
          <p:cNvSpPr txBox="1"/>
          <p:nvPr/>
        </p:nvSpPr>
        <p:spPr>
          <a:xfrm flipH="1">
            <a:off x="874427" y="2454286"/>
            <a:ext cx="1598515" cy="1069845"/>
          </a:xfrm>
          <a:prstGeom prst="rect">
            <a:avLst/>
          </a:prstGeom>
          <a:noFill/>
        </p:spPr>
        <p:txBody>
          <a:bodyPr wrap="none" rtlCol="0">
            <a:spAutoFit/>
          </a:bodyPr>
          <a:lstStyle/>
          <a:p>
            <a:pPr algn="ctr">
              <a:lnSpc>
                <a:spcPct val="150000"/>
              </a:lnSpc>
            </a:pPr>
            <a:r>
              <a:rPr lang="zh-CN" altLang="en-US" sz="4800" b="1" dirty="0">
                <a:solidFill>
                  <a:schemeClr val="bg1"/>
                </a:solidFill>
                <a:latin typeface="微软雅黑" panose="020B0503020204020204" pitchFamily="34" charset="-122"/>
                <a:ea typeface="微软雅黑" panose="020B0503020204020204" pitchFamily="34" charset="-122"/>
              </a:rPr>
              <a:t>目 录</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6947804" y="1849865"/>
            <a:ext cx="5244195" cy="68034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5" b="1" dirty="0">
                <a:latin typeface="+mn-ea"/>
              </a:rPr>
              <a:t>研究背景</a:t>
            </a:r>
          </a:p>
        </p:txBody>
      </p:sp>
      <p:sp>
        <p:nvSpPr>
          <p:cNvPr id="9" name="椭圆 8"/>
          <p:cNvSpPr/>
          <p:nvPr/>
        </p:nvSpPr>
        <p:spPr>
          <a:xfrm>
            <a:off x="6607631" y="1849865"/>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5" b="1" dirty="0">
                <a:solidFill>
                  <a:schemeClr val="bg1"/>
                </a:solidFill>
              </a:rPr>
              <a:t>01</a:t>
            </a:r>
            <a:endParaRPr lang="zh-CN" altLang="en-US" sz="2665" b="1" dirty="0">
              <a:solidFill>
                <a:schemeClr val="bg1"/>
              </a:solidFill>
            </a:endParaRPr>
          </a:p>
        </p:txBody>
      </p:sp>
      <p:sp>
        <p:nvSpPr>
          <p:cNvPr id="12" name="矩形 11"/>
          <p:cNvSpPr/>
          <p:nvPr/>
        </p:nvSpPr>
        <p:spPr>
          <a:xfrm>
            <a:off x="6947799" y="2775434"/>
            <a:ext cx="5244196" cy="68034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5" b="1" dirty="0">
                <a:latin typeface="+mn-ea"/>
              </a:rPr>
              <a:t>研究内容</a:t>
            </a:r>
          </a:p>
        </p:txBody>
      </p:sp>
      <p:sp>
        <p:nvSpPr>
          <p:cNvPr id="13" name="椭圆 12"/>
          <p:cNvSpPr/>
          <p:nvPr/>
        </p:nvSpPr>
        <p:spPr>
          <a:xfrm>
            <a:off x="6607625" y="2775434"/>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5" b="1" dirty="0">
                <a:solidFill>
                  <a:schemeClr val="bg1"/>
                </a:solidFill>
              </a:rPr>
              <a:t>02</a:t>
            </a:r>
            <a:endParaRPr lang="zh-CN" altLang="en-US" sz="2665" b="1" dirty="0">
              <a:solidFill>
                <a:schemeClr val="bg1"/>
              </a:solidFill>
            </a:endParaRPr>
          </a:p>
        </p:txBody>
      </p:sp>
      <p:sp>
        <p:nvSpPr>
          <p:cNvPr id="14" name="矩形 13"/>
          <p:cNvSpPr/>
          <p:nvPr/>
        </p:nvSpPr>
        <p:spPr>
          <a:xfrm>
            <a:off x="6947800" y="3613634"/>
            <a:ext cx="5244199" cy="68034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5" b="1" dirty="0">
                <a:latin typeface="+mn-ea"/>
              </a:rPr>
              <a:t>设计方案</a:t>
            </a:r>
          </a:p>
        </p:txBody>
      </p:sp>
      <p:sp>
        <p:nvSpPr>
          <p:cNvPr id="15" name="椭圆 14"/>
          <p:cNvSpPr/>
          <p:nvPr/>
        </p:nvSpPr>
        <p:spPr>
          <a:xfrm>
            <a:off x="6607625" y="3613634"/>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5" b="1" dirty="0">
                <a:solidFill>
                  <a:schemeClr val="bg1"/>
                </a:solidFill>
              </a:rPr>
              <a:t>03</a:t>
            </a:r>
            <a:endParaRPr lang="zh-CN" altLang="en-US" sz="2665" b="1" dirty="0">
              <a:solidFill>
                <a:schemeClr val="bg1"/>
              </a:solidFill>
            </a:endParaRPr>
          </a:p>
        </p:txBody>
      </p:sp>
      <p:sp>
        <p:nvSpPr>
          <p:cNvPr id="16" name="矩形 15"/>
          <p:cNvSpPr/>
          <p:nvPr/>
        </p:nvSpPr>
        <p:spPr>
          <a:xfrm>
            <a:off x="6947800" y="4451834"/>
            <a:ext cx="5244199" cy="68034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35" b="1" dirty="0">
                <a:latin typeface="+mn-ea"/>
              </a:rPr>
              <a:t>进度安排</a:t>
            </a:r>
          </a:p>
        </p:txBody>
      </p:sp>
      <p:sp>
        <p:nvSpPr>
          <p:cNvPr id="17" name="椭圆 16"/>
          <p:cNvSpPr/>
          <p:nvPr/>
        </p:nvSpPr>
        <p:spPr>
          <a:xfrm>
            <a:off x="6607625" y="4451834"/>
            <a:ext cx="680348" cy="680348"/>
          </a:xfrm>
          <a:prstGeom prst="ellipse">
            <a:avLst/>
          </a:prstGeom>
          <a:solidFill>
            <a:srgbClr val="00B0F0"/>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665" b="1" dirty="0">
                <a:solidFill>
                  <a:schemeClr val="bg1"/>
                </a:solidFill>
              </a:rPr>
              <a:t>04</a:t>
            </a:r>
            <a:endParaRPr lang="zh-CN" altLang="en-US" sz="2665" b="1" dirty="0">
              <a:solidFill>
                <a:schemeClr val="bg1"/>
              </a:solidFill>
            </a:endParaRPr>
          </a:p>
        </p:txBody>
      </p:sp>
      <p:sp>
        <p:nvSpPr>
          <p:cNvPr id="18" name="矩形 17"/>
          <p:cNvSpPr/>
          <p:nvPr/>
        </p:nvSpPr>
        <p:spPr>
          <a:xfrm>
            <a:off x="478998" y="3430990"/>
            <a:ext cx="2389372" cy="743986"/>
          </a:xfrm>
          <a:prstGeom prst="rect">
            <a:avLst/>
          </a:prstGeom>
        </p:spPr>
        <p:txBody>
          <a:bodyPr wrap="none">
            <a:spAutoFit/>
          </a:bodyPr>
          <a:lstStyle/>
          <a:p>
            <a:pPr lvl="0" algn="ctr">
              <a:lnSpc>
                <a:spcPct val="150000"/>
              </a:lnSpc>
            </a:pPr>
            <a:r>
              <a:rPr lang="en-US" altLang="zh-CN" sz="3200" dirty="0">
                <a:solidFill>
                  <a:schemeClr val="bg1"/>
                </a:solidFill>
                <a:latin typeface="微软雅黑" panose="020B0503020204020204" pitchFamily="34" charset="-122"/>
                <a:ea typeface="微软雅黑" panose="020B0503020204020204" pitchFamily="34" charset="-122"/>
              </a:rPr>
              <a:t>CONTENTS</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C7D8824-526C-4369-BD94-F88DF4938B6E}"/>
              </a:ext>
            </a:extLst>
          </p:cNvPr>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747" name="文本框 2">
            <a:extLst>
              <a:ext uri="{FF2B5EF4-FFF2-40B4-BE49-F238E27FC236}">
                <a16:creationId xmlns:a16="http://schemas.microsoft.com/office/drawing/2014/main" id="{3FA8B08D-2570-4A5F-9B4D-F4088648FD3A}"/>
              </a:ext>
            </a:extLst>
          </p:cNvPr>
          <p:cNvSpPr txBox="1">
            <a:spLocks noChangeArrowheads="1"/>
          </p:cNvSpPr>
          <p:nvPr/>
        </p:nvSpPr>
        <p:spPr bwMode="auto">
          <a:xfrm>
            <a:off x="7396853" y="2630280"/>
            <a:ext cx="3724482" cy="143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6600" b="1" dirty="0">
                <a:solidFill>
                  <a:srgbClr val="4B649F"/>
                </a:solidFill>
              </a:rPr>
              <a:t>研究背景</a:t>
            </a:r>
          </a:p>
        </p:txBody>
      </p:sp>
      <p:grpSp>
        <p:nvGrpSpPr>
          <p:cNvPr id="31749" name="组合 5">
            <a:extLst>
              <a:ext uri="{FF2B5EF4-FFF2-40B4-BE49-F238E27FC236}">
                <a16:creationId xmlns:a16="http://schemas.microsoft.com/office/drawing/2014/main" id="{3947E492-5AA0-4048-9727-8AEF855E87BD}"/>
              </a:ext>
            </a:extLst>
          </p:cNvPr>
          <p:cNvGrpSpPr>
            <a:grpSpLocks/>
          </p:cNvGrpSpPr>
          <p:nvPr/>
        </p:nvGrpSpPr>
        <p:grpSpPr bwMode="auto">
          <a:xfrm>
            <a:off x="1519238" y="2232025"/>
            <a:ext cx="2581275" cy="2582863"/>
            <a:chOff x="1131485" y="2234042"/>
            <a:chExt cx="1607262" cy="1607262"/>
          </a:xfrm>
        </p:grpSpPr>
        <p:sp>
          <p:nvSpPr>
            <p:cNvPr id="7" name="椭圆 6">
              <a:extLst>
                <a:ext uri="{FF2B5EF4-FFF2-40B4-BE49-F238E27FC236}">
                  <a16:creationId xmlns:a16="http://schemas.microsoft.com/office/drawing/2014/main" id="{F71710E6-F7C9-4471-922E-9483B258BDAE}"/>
                </a:ext>
              </a:extLst>
            </p:cNvPr>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8" name="椭圆 7">
              <a:extLst>
                <a:ext uri="{FF2B5EF4-FFF2-40B4-BE49-F238E27FC236}">
                  <a16:creationId xmlns:a16="http://schemas.microsoft.com/office/drawing/2014/main" id="{484011A1-BA5A-4C44-8EF6-9FFD42E5E36D}"/>
                </a:ext>
              </a:extLst>
            </p:cNvPr>
            <p:cNvSpPr/>
            <p:nvPr/>
          </p:nvSpPr>
          <p:spPr>
            <a:xfrm>
              <a:off x="1241206"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1754" name="KSO_Shape">
              <a:extLst>
                <a:ext uri="{FF2B5EF4-FFF2-40B4-BE49-F238E27FC236}">
                  <a16:creationId xmlns:a16="http://schemas.microsoft.com/office/drawing/2014/main" id="{308F2DF7-DD34-403E-BEED-0BA5FB54918A}"/>
                </a:ext>
              </a:extLst>
            </p:cNvPr>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pic>
        <p:nvPicPr>
          <p:cNvPr id="31750" name="图片 9">
            <a:extLst>
              <a:ext uri="{FF2B5EF4-FFF2-40B4-BE49-F238E27FC236}">
                <a16:creationId xmlns:a16="http://schemas.microsoft.com/office/drawing/2014/main" id="{6D7878E4-4D9A-49D7-93AC-72BB75210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图片 10">
            <a:extLst>
              <a:ext uri="{FF2B5EF4-FFF2-40B4-BE49-F238E27FC236}">
                <a16:creationId xmlns:a16="http://schemas.microsoft.com/office/drawing/2014/main" id="{A16C41D2-4ABD-40C3-A8E2-120BBEA519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a:extLst>
              <a:ext uri="{FF2B5EF4-FFF2-40B4-BE49-F238E27FC236}">
                <a16:creationId xmlns:a16="http://schemas.microsoft.com/office/drawing/2014/main" id="{BE4224EE-853B-4945-B5C7-D5BE57489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a:extLst>
              <a:ext uri="{FF2B5EF4-FFF2-40B4-BE49-F238E27FC236}">
                <a16:creationId xmlns:a16="http://schemas.microsoft.com/office/drawing/2014/main" id="{23BDF3E0-28C2-4462-867F-2A5568D376CD}"/>
              </a:ext>
            </a:extLst>
          </p:cNvPr>
          <p:cNvGrpSpPr>
            <a:grpSpLocks/>
          </p:cNvGrpSpPr>
          <p:nvPr/>
        </p:nvGrpSpPr>
        <p:grpSpPr bwMode="auto">
          <a:xfrm>
            <a:off x="133350" y="125413"/>
            <a:ext cx="639763" cy="638175"/>
            <a:chOff x="1131485" y="2234042"/>
            <a:chExt cx="1607262" cy="1607262"/>
          </a:xfrm>
        </p:grpSpPr>
        <p:sp>
          <p:nvSpPr>
            <p:cNvPr id="20" name="椭圆 19">
              <a:extLst>
                <a:ext uri="{FF2B5EF4-FFF2-40B4-BE49-F238E27FC236}">
                  <a16:creationId xmlns:a16="http://schemas.microsoft.com/office/drawing/2014/main" id="{C9A28E31-31E0-4F57-A8EC-9B0757BE119B}"/>
                </a:ext>
              </a:extLst>
            </p:cNvPr>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a:extLst>
                <a:ext uri="{FF2B5EF4-FFF2-40B4-BE49-F238E27FC236}">
                  <a16:creationId xmlns:a16="http://schemas.microsoft.com/office/drawing/2014/main" id="{7E914357-EE4D-4CD3-9733-AD241DCD840F}"/>
                </a:ext>
              </a:extLst>
            </p:cNvPr>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a:extLst>
                <a:ext uri="{FF2B5EF4-FFF2-40B4-BE49-F238E27FC236}">
                  <a16:creationId xmlns:a16="http://schemas.microsoft.com/office/drawing/2014/main" id="{C856F47C-3FE1-4F0C-A1EB-C656B9A506B0}"/>
                </a:ext>
              </a:extLst>
            </p:cNvPr>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868363" y="25400"/>
            <a:ext cx="4541837"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研究背景</a:t>
            </a:r>
          </a:p>
        </p:txBody>
      </p:sp>
      <p:cxnSp>
        <p:nvCxnSpPr>
          <p:cNvPr id="24" name="直接连接符 23">
            <a:extLst>
              <a:ext uri="{FF2B5EF4-FFF2-40B4-BE49-F238E27FC236}">
                <a16:creationId xmlns:a16="http://schemas.microsoft.com/office/drawing/2014/main" id="{6311E078-B61A-428F-9CA5-EBC6F78AAF4C}"/>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FEAA31F-1374-4AE7-9709-E10A5C1F5524}"/>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3" name="图片 2">
            <a:extLst>
              <a:ext uri="{FF2B5EF4-FFF2-40B4-BE49-F238E27FC236}">
                <a16:creationId xmlns:a16="http://schemas.microsoft.com/office/drawing/2014/main" id="{0AA79BEA-456A-44F7-8280-408B7C968350}"/>
              </a:ext>
            </a:extLst>
          </p:cNvPr>
          <p:cNvPicPr>
            <a:picLocks noChangeAspect="1"/>
          </p:cNvPicPr>
          <p:nvPr/>
        </p:nvPicPr>
        <p:blipFill>
          <a:blip r:embed="rId4"/>
          <a:stretch>
            <a:fillRect/>
          </a:stretch>
        </p:blipFill>
        <p:spPr>
          <a:xfrm>
            <a:off x="2616148" y="1627428"/>
            <a:ext cx="7569295" cy="1874112"/>
          </a:xfrm>
          <a:prstGeom prst="rect">
            <a:avLst/>
          </a:prstGeom>
        </p:spPr>
      </p:pic>
      <p:sp>
        <p:nvSpPr>
          <p:cNvPr id="5" name="文本框 4">
            <a:extLst>
              <a:ext uri="{FF2B5EF4-FFF2-40B4-BE49-F238E27FC236}">
                <a16:creationId xmlns:a16="http://schemas.microsoft.com/office/drawing/2014/main" id="{A6A064E6-FEE8-493D-8F5E-B7F994FD5E64}"/>
              </a:ext>
            </a:extLst>
          </p:cNvPr>
          <p:cNvSpPr txBox="1"/>
          <p:nvPr/>
        </p:nvSpPr>
        <p:spPr>
          <a:xfrm>
            <a:off x="176213" y="1036987"/>
            <a:ext cx="7569295" cy="584775"/>
          </a:xfrm>
          <a:prstGeom prst="rect">
            <a:avLst/>
          </a:prstGeom>
          <a:noFill/>
        </p:spPr>
        <p:txBody>
          <a:bodyPr wrap="square" rtlCol="0">
            <a:spAutoFit/>
          </a:bodyPr>
          <a:lstStyle/>
          <a:p>
            <a:r>
              <a:rPr lang="zh-CN" altLang="en-US" sz="3200" b="1" dirty="0">
                <a:solidFill>
                  <a:srgbClr val="002060"/>
                </a:solidFill>
                <a:latin typeface="+mj-ea"/>
                <a:ea typeface="+mj-ea"/>
              </a:rPr>
              <a:t>目前主流的信息获取工具</a:t>
            </a:r>
            <a:r>
              <a:rPr lang="en-US" altLang="zh-CN" sz="3200" b="1" dirty="0">
                <a:solidFill>
                  <a:srgbClr val="002060"/>
                </a:solidFill>
                <a:latin typeface="+mj-ea"/>
                <a:ea typeface="+mj-ea"/>
              </a:rPr>
              <a:t>——</a:t>
            </a:r>
            <a:r>
              <a:rPr lang="zh-CN" altLang="en-US" sz="3200" b="1" dirty="0">
                <a:solidFill>
                  <a:srgbClr val="002060"/>
                </a:solidFill>
                <a:latin typeface="+mj-ea"/>
                <a:ea typeface="+mj-ea"/>
              </a:rPr>
              <a:t>搜索引擎</a:t>
            </a:r>
          </a:p>
        </p:txBody>
      </p:sp>
      <p:pic>
        <p:nvPicPr>
          <p:cNvPr id="6" name="图片 5">
            <a:extLst>
              <a:ext uri="{FF2B5EF4-FFF2-40B4-BE49-F238E27FC236}">
                <a16:creationId xmlns:a16="http://schemas.microsoft.com/office/drawing/2014/main" id="{BB63590E-1EBD-408E-AA5D-94ADA1A88917}"/>
              </a:ext>
            </a:extLst>
          </p:cNvPr>
          <p:cNvPicPr>
            <a:picLocks noChangeAspect="1"/>
          </p:cNvPicPr>
          <p:nvPr/>
        </p:nvPicPr>
        <p:blipFill rotWithShape="1">
          <a:blip r:embed="rId5"/>
          <a:srcRect b="13499"/>
          <a:stretch/>
        </p:blipFill>
        <p:spPr>
          <a:xfrm>
            <a:off x="3301835" y="3501540"/>
            <a:ext cx="6197919" cy="2856400"/>
          </a:xfrm>
          <a:prstGeom prst="rect">
            <a:avLst/>
          </a:prstGeom>
        </p:spPr>
      </p:pic>
    </p:spTree>
    <p:extLst>
      <p:ext uri="{BB962C8B-B14F-4D97-AF65-F5344CB8AC3E}">
        <p14:creationId xmlns:p14="http://schemas.microsoft.com/office/powerpoint/2010/main" val="28805848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a:extLst>
              <a:ext uri="{FF2B5EF4-FFF2-40B4-BE49-F238E27FC236}">
                <a16:creationId xmlns:a16="http://schemas.microsoft.com/office/drawing/2014/main" id="{BE4224EE-853B-4945-B5C7-D5BE57489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a:extLst>
              <a:ext uri="{FF2B5EF4-FFF2-40B4-BE49-F238E27FC236}">
                <a16:creationId xmlns:a16="http://schemas.microsoft.com/office/drawing/2014/main" id="{23BDF3E0-28C2-4462-867F-2A5568D376CD}"/>
              </a:ext>
            </a:extLst>
          </p:cNvPr>
          <p:cNvGrpSpPr>
            <a:grpSpLocks/>
          </p:cNvGrpSpPr>
          <p:nvPr/>
        </p:nvGrpSpPr>
        <p:grpSpPr bwMode="auto">
          <a:xfrm>
            <a:off x="133350" y="125413"/>
            <a:ext cx="639763" cy="638175"/>
            <a:chOff x="1131485" y="2234042"/>
            <a:chExt cx="1607262" cy="1607262"/>
          </a:xfrm>
        </p:grpSpPr>
        <p:sp>
          <p:nvSpPr>
            <p:cNvPr id="20" name="椭圆 19">
              <a:extLst>
                <a:ext uri="{FF2B5EF4-FFF2-40B4-BE49-F238E27FC236}">
                  <a16:creationId xmlns:a16="http://schemas.microsoft.com/office/drawing/2014/main" id="{C9A28E31-31E0-4F57-A8EC-9B0757BE119B}"/>
                </a:ext>
              </a:extLst>
            </p:cNvPr>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a:extLst>
                <a:ext uri="{FF2B5EF4-FFF2-40B4-BE49-F238E27FC236}">
                  <a16:creationId xmlns:a16="http://schemas.microsoft.com/office/drawing/2014/main" id="{7E914357-EE4D-4CD3-9733-AD241DCD840F}"/>
                </a:ext>
              </a:extLst>
            </p:cNvPr>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a:extLst>
                <a:ext uri="{FF2B5EF4-FFF2-40B4-BE49-F238E27FC236}">
                  <a16:creationId xmlns:a16="http://schemas.microsoft.com/office/drawing/2014/main" id="{C856F47C-3FE1-4F0C-A1EB-C656B9A506B0}"/>
                </a:ext>
              </a:extLst>
            </p:cNvPr>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868363" y="25400"/>
            <a:ext cx="4541837"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研究背景</a:t>
            </a:r>
          </a:p>
        </p:txBody>
      </p:sp>
      <p:cxnSp>
        <p:nvCxnSpPr>
          <p:cNvPr id="24" name="直接连接符 23">
            <a:extLst>
              <a:ext uri="{FF2B5EF4-FFF2-40B4-BE49-F238E27FC236}">
                <a16:creationId xmlns:a16="http://schemas.microsoft.com/office/drawing/2014/main" id="{6311E078-B61A-428F-9CA5-EBC6F78AAF4C}"/>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FEAA31F-1374-4AE7-9709-E10A5C1F5524}"/>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3" name="文本框 12">
            <a:extLst>
              <a:ext uri="{FF2B5EF4-FFF2-40B4-BE49-F238E27FC236}">
                <a16:creationId xmlns:a16="http://schemas.microsoft.com/office/drawing/2014/main" id="{B90F0352-BB99-4419-8211-4AA71B127A51}"/>
              </a:ext>
            </a:extLst>
          </p:cNvPr>
          <p:cNvSpPr txBox="1"/>
          <p:nvPr/>
        </p:nvSpPr>
        <p:spPr>
          <a:xfrm>
            <a:off x="272134" y="1006475"/>
            <a:ext cx="7569295" cy="2985433"/>
          </a:xfrm>
          <a:prstGeom prst="rect">
            <a:avLst/>
          </a:prstGeom>
          <a:noFill/>
        </p:spPr>
        <p:txBody>
          <a:bodyPr wrap="square" rtlCol="0">
            <a:spAutoFit/>
          </a:bodyPr>
          <a:lstStyle/>
          <a:p>
            <a:r>
              <a:rPr lang="zh-CN" altLang="en-US" sz="3200" b="1" dirty="0">
                <a:solidFill>
                  <a:srgbClr val="002060"/>
                </a:solidFill>
                <a:latin typeface="+mj-ea"/>
                <a:ea typeface="+mj-ea"/>
              </a:rPr>
              <a:t>搜索引擎弊端</a:t>
            </a:r>
            <a:endParaRPr lang="en-US" altLang="zh-CN" sz="3200" b="1" dirty="0">
              <a:solidFill>
                <a:srgbClr val="002060"/>
              </a:solidFill>
              <a:latin typeface="+mj-ea"/>
              <a:ea typeface="+mj-ea"/>
            </a:endParaRPr>
          </a:p>
          <a:p>
            <a:endParaRPr lang="en-US" altLang="zh-CN" sz="3200" b="1" dirty="0">
              <a:latin typeface="+mj-ea"/>
              <a:ea typeface="+mj-ea"/>
            </a:endParaRPr>
          </a:p>
          <a:p>
            <a:pPr marL="457200" indent="-457200">
              <a:buFont typeface="Wingdings" panose="05000000000000000000" pitchFamily="2" charset="2"/>
              <a:buChar char="l"/>
            </a:pPr>
            <a:r>
              <a:rPr lang="zh-CN" altLang="en-US" sz="2000" b="1" dirty="0">
                <a:solidFill>
                  <a:srgbClr val="002060"/>
                </a:solidFill>
                <a:latin typeface="+mj-ea"/>
                <a:ea typeface="+mj-ea"/>
              </a:rPr>
              <a:t>以关键字进行查询，很难精确把握用户的意图</a:t>
            </a:r>
            <a:endParaRPr lang="en-US" altLang="zh-CN" sz="2000" b="1" dirty="0">
              <a:solidFill>
                <a:srgbClr val="002060"/>
              </a:solidFill>
              <a:latin typeface="+mj-ea"/>
              <a:ea typeface="+mj-ea"/>
            </a:endParaRPr>
          </a:p>
          <a:p>
            <a:pPr marL="457200" indent="-457200">
              <a:buFont typeface="Wingdings" panose="05000000000000000000" pitchFamily="2" charset="2"/>
              <a:buChar char="l"/>
            </a:pPr>
            <a:endParaRPr lang="en-US" altLang="zh-CN" sz="2000" b="1" dirty="0">
              <a:solidFill>
                <a:srgbClr val="002060"/>
              </a:solidFill>
              <a:latin typeface="+mj-ea"/>
              <a:ea typeface="+mj-ea"/>
            </a:endParaRPr>
          </a:p>
          <a:p>
            <a:pPr marL="457200" indent="-457200">
              <a:buFont typeface="Wingdings" panose="05000000000000000000" pitchFamily="2" charset="2"/>
              <a:buChar char="l"/>
            </a:pPr>
            <a:r>
              <a:rPr lang="zh-CN" altLang="en-US" sz="2000" b="1" dirty="0">
                <a:solidFill>
                  <a:srgbClr val="002060"/>
                </a:solidFill>
                <a:latin typeface="+mj-ea"/>
                <a:ea typeface="+mj-ea"/>
              </a:rPr>
              <a:t>搜索结果多且繁杂，需要用户二次筛选</a:t>
            </a:r>
            <a:endParaRPr lang="en-US" altLang="zh-CN" sz="2000" b="1" dirty="0">
              <a:solidFill>
                <a:srgbClr val="002060"/>
              </a:solidFill>
              <a:latin typeface="+mj-ea"/>
              <a:ea typeface="+mj-ea"/>
            </a:endParaRPr>
          </a:p>
          <a:p>
            <a:pPr marL="457200" indent="-457200">
              <a:buFont typeface="Wingdings" panose="05000000000000000000" pitchFamily="2" charset="2"/>
              <a:buChar char="l"/>
            </a:pPr>
            <a:endParaRPr lang="en-US" altLang="zh-CN" sz="2000" b="1" dirty="0">
              <a:solidFill>
                <a:srgbClr val="002060"/>
              </a:solidFill>
              <a:latin typeface="+mj-ea"/>
              <a:ea typeface="+mj-ea"/>
            </a:endParaRPr>
          </a:p>
          <a:p>
            <a:pPr marL="457200" indent="-457200">
              <a:buFont typeface="Wingdings" panose="05000000000000000000" pitchFamily="2" charset="2"/>
              <a:buChar char="l"/>
            </a:pPr>
            <a:endParaRPr lang="en-US" altLang="zh-CN" sz="2000" b="1" dirty="0">
              <a:solidFill>
                <a:srgbClr val="002060"/>
              </a:solidFill>
              <a:latin typeface="+mj-ea"/>
              <a:ea typeface="+mj-ea"/>
            </a:endParaRPr>
          </a:p>
          <a:p>
            <a:pPr marL="457200" indent="-457200">
              <a:buFont typeface="Wingdings" panose="05000000000000000000" pitchFamily="2" charset="2"/>
              <a:buChar char="l"/>
            </a:pPr>
            <a:endParaRPr lang="zh-CN" altLang="en-US" sz="2400" b="1" dirty="0">
              <a:latin typeface="+mj-ea"/>
              <a:ea typeface="+mj-ea"/>
            </a:endParaRPr>
          </a:p>
        </p:txBody>
      </p:sp>
      <p:pic>
        <p:nvPicPr>
          <p:cNvPr id="2" name="图片 1">
            <a:extLst>
              <a:ext uri="{FF2B5EF4-FFF2-40B4-BE49-F238E27FC236}">
                <a16:creationId xmlns:a16="http://schemas.microsoft.com/office/drawing/2014/main" id="{180ADFC7-5F24-4765-8A60-35872BAC9B1C}"/>
              </a:ext>
            </a:extLst>
          </p:cNvPr>
          <p:cNvPicPr>
            <a:picLocks noChangeAspect="1"/>
          </p:cNvPicPr>
          <p:nvPr/>
        </p:nvPicPr>
        <p:blipFill>
          <a:blip r:embed="rId4"/>
          <a:stretch>
            <a:fillRect/>
          </a:stretch>
        </p:blipFill>
        <p:spPr>
          <a:xfrm>
            <a:off x="2642150" y="943998"/>
            <a:ext cx="7690245" cy="4889751"/>
          </a:xfrm>
          <a:prstGeom prst="rect">
            <a:avLst/>
          </a:prstGeom>
        </p:spPr>
      </p:pic>
      <p:pic>
        <p:nvPicPr>
          <p:cNvPr id="3" name="图片 2">
            <a:extLst>
              <a:ext uri="{FF2B5EF4-FFF2-40B4-BE49-F238E27FC236}">
                <a16:creationId xmlns:a16="http://schemas.microsoft.com/office/drawing/2014/main" id="{1DAC573B-2840-4F08-9599-A4764922A331}"/>
              </a:ext>
            </a:extLst>
          </p:cNvPr>
          <p:cNvPicPr>
            <a:picLocks noChangeAspect="1"/>
          </p:cNvPicPr>
          <p:nvPr/>
        </p:nvPicPr>
        <p:blipFill>
          <a:blip r:embed="rId5"/>
          <a:stretch>
            <a:fillRect/>
          </a:stretch>
        </p:blipFill>
        <p:spPr>
          <a:xfrm>
            <a:off x="2578353" y="1006475"/>
            <a:ext cx="7633092" cy="4737343"/>
          </a:xfrm>
          <a:prstGeom prst="rect">
            <a:avLst/>
          </a:prstGeom>
        </p:spPr>
      </p:pic>
    </p:spTree>
    <p:extLst>
      <p:ext uri="{BB962C8B-B14F-4D97-AF65-F5344CB8AC3E}">
        <p14:creationId xmlns:p14="http://schemas.microsoft.com/office/powerpoint/2010/main" val="37651139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a:extLst>
              <a:ext uri="{FF2B5EF4-FFF2-40B4-BE49-F238E27FC236}">
                <a16:creationId xmlns:a16="http://schemas.microsoft.com/office/drawing/2014/main" id="{BE4224EE-853B-4945-B5C7-D5BE57489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a:extLst>
              <a:ext uri="{FF2B5EF4-FFF2-40B4-BE49-F238E27FC236}">
                <a16:creationId xmlns:a16="http://schemas.microsoft.com/office/drawing/2014/main" id="{23BDF3E0-28C2-4462-867F-2A5568D376CD}"/>
              </a:ext>
            </a:extLst>
          </p:cNvPr>
          <p:cNvGrpSpPr>
            <a:grpSpLocks/>
          </p:cNvGrpSpPr>
          <p:nvPr/>
        </p:nvGrpSpPr>
        <p:grpSpPr bwMode="auto">
          <a:xfrm>
            <a:off x="133350" y="125413"/>
            <a:ext cx="639763" cy="638175"/>
            <a:chOff x="1131485" y="2234042"/>
            <a:chExt cx="1607262" cy="1607262"/>
          </a:xfrm>
        </p:grpSpPr>
        <p:sp>
          <p:nvSpPr>
            <p:cNvPr id="20" name="椭圆 19">
              <a:extLst>
                <a:ext uri="{FF2B5EF4-FFF2-40B4-BE49-F238E27FC236}">
                  <a16:creationId xmlns:a16="http://schemas.microsoft.com/office/drawing/2014/main" id="{C9A28E31-31E0-4F57-A8EC-9B0757BE119B}"/>
                </a:ext>
              </a:extLst>
            </p:cNvPr>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a:extLst>
                <a:ext uri="{FF2B5EF4-FFF2-40B4-BE49-F238E27FC236}">
                  <a16:creationId xmlns:a16="http://schemas.microsoft.com/office/drawing/2014/main" id="{7E914357-EE4D-4CD3-9733-AD241DCD840F}"/>
                </a:ext>
              </a:extLst>
            </p:cNvPr>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a:extLst>
                <a:ext uri="{FF2B5EF4-FFF2-40B4-BE49-F238E27FC236}">
                  <a16:creationId xmlns:a16="http://schemas.microsoft.com/office/drawing/2014/main" id="{C856F47C-3FE1-4F0C-A1EB-C656B9A506B0}"/>
                </a:ext>
              </a:extLst>
            </p:cNvPr>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868363" y="25400"/>
            <a:ext cx="4541837"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研究背景</a:t>
            </a:r>
          </a:p>
        </p:txBody>
      </p:sp>
      <p:cxnSp>
        <p:nvCxnSpPr>
          <p:cNvPr id="24" name="直接连接符 23">
            <a:extLst>
              <a:ext uri="{FF2B5EF4-FFF2-40B4-BE49-F238E27FC236}">
                <a16:creationId xmlns:a16="http://schemas.microsoft.com/office/drawing/2014/main" id="{6311E078-B61A-428F-9CA5-EBC6F78AAF4C}"/>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FEAA31F-1374-4AE7-9709-E10A5C1F5524}"/>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文本框 9">
            <a:extLst>
              <a:ext uri="{FF2B5EF4-FFF2-40B4-BE49-F238E27FC236}">
                <a16:creationId xmlns:a16="http://schemas.microsoft.com/office/drawing/2014/main" id="{D2EEEB05-5E83-49A8-823A-65F1A5DB09F9}"/>
              </a:ext>
            </a:extLst>
          </p:cNvPr>
          <p:cNvSpPr txBox="1"/>
          <p:nvPr/>
        </p:nvSpPr>
        <p:spPr>
          <a:xfrm>
            <a:off x="272134" y="1006475"/>
            <a:ext cx="7569295" cy="4216539"/>
          </a:xfrm>
          <a:prstGeom prst="rect">
            <a:avLst/>
          </a:prstGeom>
          <a:noFill/>
        </p:spPr>
        <p:txBody>
          <a:bodyPr wrap="square" rtlCol="0">
            <a:spAutoFit/>
          </a:bodyPr>
          <a:lstStyle/>
          <a:p>
            <a:r>
              <a:rPr lang="zh-CN" altLang="en-US" sz="3200" b="1" dirty="0">
                <a:solidFill>
                  <a:srgbClr val="002060"/>
                </a:solidFill>
                <a:latin typeface="+mj-ea"/>
                <a:ea typeface="+mj-ea"/>
              </a:rPr>
              <a:t>医疗痛点</a:t>
            </a:r>
            <a:endParaRPr lang="en-US" altLang="zh-CN" sz="3200" b="1" dirty="0">
              <a:solidFill>
                <a:srgbClr val="002060"/>
              </a:solidFill>
              <a:latin typeface="+mj-ea"/>
              <a:ea typeface="+mj-ea"/>
            </a:endParaRPr>
          </a:p>
          <a:p>
            <a:endParaRPr lang="en-US" altLang="zh-CN" sz="3200" b="1" dirty="0">
              <a:latin typeface="+mj-ea"/>
              <a:ea typeface="+mj-ea"/>
            </a:endParaRPr>
          </a:p>
          <a:p>
            <a:pPr marL="457200" indent="-457200">
              <a:buFont typeface="Wingdings" panose="05000000000000000000" pitchFamily="2" charset="2"/>
              <a:buChar char="l"/>
            </a:pPr>
            <a:r>
              <a:rPr lang="zh-CN" altLang="en-US" sz="2000" b="1" dirty="0">
                <a:solidFill>
                  <a:srgbClr val="002060"/>
                </a:solidFill>
                <a:latin typeface="+mj-ea"/>
                <a:ea typeface="+mj-ea"/>
              </a:rPr>
              <a:t>医疗资源分布不均</a:t>
            </a:r>
            <a:endParaRPr lang="en-US" altLang="zh-CN" sz="2000" b="1" dirty="0">
              <a:solidFill>
                <a:srgbClr val="002060"/>
              </a:solidFill>
              <a:latin typeface="+mj-ea"/>
              <a:ea typeface="+mj-ea"/>
            </a:endParaRPr>
          </a:p>
          <a:p>
            <a:pPr marL="457200" indent="-457200">
              <a:buFont typeface="Wingdings" panose="05000000000000000000" pitchFamily="2" charset="2"/>
              <a:buChar char="l"/>
            </a:pPr>
            <a:endParaRPr lang="en-US" altLang="zh-CN" sz="2000" b="1" dirty="0">
              <a:solidFill>
                <a:srgbClr val="002060"/>
              </a:solidFill>
              <a:latin typeface="+mj-ea"/>
              <a:ea typeface="+mj-ea"/>
            </a:endParaRPr>
          </a:p>
          <a:p>
            <a:pPr marL="457200" indent="-457200">
              <a:buFont typeface="Wingdings" panose="05000000000000000000" pitchFamily="2" charset="2"/>
              <a:buChar char="l"/>
            </a:pPr>
            <a:r>
              <a:rPr lang="zh-CN" altLang="en-US" sz="2000" b="1" dirty="0">
                <a:solidFill>
                  <a:srgbClr val="002060"/>
                </a:solidFill>
                <a:latin typeface="+mj-ea"/>
                <a:ea typeface="+mj-ea"/>
              </a:rPr>
              <a:t>医护人员紧缺</a:t>
            </a:r>
            <a:endParaRPr lang="en-US" altLang="zh-CN" sz="2000" b="1" dirty="0">
              <a:solidFill>
                <a:srgbClr val="002060"/>
              </a:solidFill>
              <a:latin typeface="+mj-ea"/>
              <a:ea typeface="+mj-ea"/>
            </a:endParaRPr>
          </a:p>
          <a:p>
            <a:pPr marL="457200" indent="-457200">
              <a:buFont typeface="Wingdings" panose="05000000000000000000" pitchFamily="2" charset="2"/>
              <a:buChar char="l"/>
            </a:pPr>
            <a:endParaRPr lang="en-US" altLang="zh-CN" sz="2000" b="1" dirty="0">
              <a:solidFill>
                <a:srgbClr val="002060"/>
              </a:solidFill>
              <a:latin typeface="+mj-ea"/>
              <a:ea typeface="+mj-ea"/>
            </a:endParaRPr>
          </a:p>
          <a:p>
            <a:pPr marL="457200" indent="-457200">
              <a:buFont typeface="Wingdings" panose="05000000000000000000" pitchFamily="2" charset="2"/>
              <a:buChar char="l"/>
            </a:pPr>
            <a:r>
              <a:rPr lang="zh-CN" altLang="en-US" sz="2000" b="1" dirty="0">
                <a:solidFill>
                  <a:srgbClr val="002060"/>
                </a:solidFill>
                <a:latin typeface="+mj-ea"/>
                <a:ea typeface="+mj-ea"/>
              </a:rPr>
              <a:t>患者医药基本知识匮乏</a:t>
            </a:r>
            <a:endParaRPr lang="en-US" altLang="zh-CN" sz="2000" b="1" dirty="0">
              <a:solidFill>
                <a:srgbClr val="002060"/>
              </a:solidFill>
              <a:latin typeface="+mj-ea"/>
              <a:ea typeface="+mj-ea"/>
            </a:endParaRPr>
          </a:p>
          <a:p>
            <a:pPr marL="457200" indent="-457200">
              <a:buFont typeface="Wingdings" panose="05000000000000000000" pitchFamily="2" charset="2"/>
              <a:buChar char="l"/>
            </a:pPr>
            <a:endParaRPr lang="en-US" altLang="zh-CN" sz="2000" b="1" dirty="0">
              <a:solidFill>
                <a:srgbClr val="002060"/>
              </a:solidFill>
              <a:latin typeface="+mj-ea"/>
              <a:ea typeface="+mj-ea"/>
            </a:endParaRPr>
          </a:p>
          <a:p>
            <a:r>
              <a:rPr lang="en-US" altLang="zh-CN" sz="2000" b="1" dirty="0">
                <a:solidFill>
                  <a:srgbClr val="002060"/>
                </a:solidFill>
                <a:latin typeface="+mj-ea"/>
                <a:ea typeface="+mj-ea"/>
              </a:rPr>
              <a:t>……</a:t>
            </a:r>
          </a:p>
          <a:p>
            <a:pPr marL="457200" indent="-457200">
              <a:buFont typeface="Wingdings" panose="05000000000000000000" pitchFamily="2" charset="2"/>
              <a:buChar char="l"/>
            </a:pPr>
            <a:endParaRPr lang="en-US" altLang="zh-CN" sz="2000" b="1" dirty="0">
              <a:solidFill>
                <a:srgbClr val="002060"/>
              </a:solidFill>
              <a:latin typeface="+mj-ea"/>
              <a:ea typeface="+mj-ea"/>
            </a:endParaRPr>
          </a:p>
          <a:p>
            <a:pPr marL="457200" indent="-457200">
              <a:buFont typeface="Wingdings" panose="05000000000000000000" pitchFamily="2" charset="2"/>
              <a:buChar char="l"/>
            </a:pPr>
            <a:endParaRPr lang="en-US" altLang="zh-CN" sz="2000" b="1" dirty="0">
              <a:solidFill>
                <a:srgbClr val="002060"/>
              </a:solidFill>
              <a:latin typeface="+mj-ea"/>
              <a:ea typeface="+mj-ea"/>
            </a:endParaRPr>
          </a:p>
          <a:p>
            <a:pPr marL="457200" indent="-457200">
              <a:buFont typeface="Wingdings" panose="05000000000000000000" pitchFamily="2" charset="2"/>
              <a:buChar char="l"/>
            </a:pPr>
            <a:endParaRPr lang="zh-CN" altLang="en-US" sz="2400" b="1" dirty="0">
              <a:latin typeface="+mj-ea"/>
              <a:ea typeface="+mj-ea"/>
            </a:endParaRPr>
          </a:p>
        </p:txBody>
      </p:sp>
    </p:spTree>
    <p:extLst>
      <p:ext uri="{BB962C8B-B14F-4D97-AF65-F5344CB8AC3E}">
        <p14:creationId xmlns:p14="http://schemas.microsoft.com/office/powerpoint/2010/main" val="161500724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a:extLst>
              <a:ext uri="{FF2B5EF4-FFF2-40B4-BE49-F238E27FC236}">
                <a16:creationId xmlns:a16="http://schemas.microsoft.com/office/drawing/2014/main" id="{BE4224EE-853B-4945-B5C7-D5BE57489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a:extLst>
              <a:ext uri="{FF2B5EF4-FFF2-40B4-BE49-F238E27FC236}">
                <a16:creationId xmlns:a16="http://schemas.microsoft.com/office/drawing/2014/main" id="{23BDF3E0-28C2-4462-867F-2A5568D376CD}"/>
              </a:ext>
            </a:extLst>
          </p:cNvPr>
          <p:cNvGrpSpPr>
            <a:grpSpLocks/>
          </p:cNvGrpSpPr>
          <p:nvPr/>
        </p:nvGrpSpPr>
        <p:grpSpPr bwMode="auto">
          <a:xfrm>
            <a:off x="133350" y="125413"/>
            <a:ext cx="639763" cy="638175"/>
            <a:chOff x="1131485" y="2234042"/>
            <a:chExt cx="1607262" cy="1607262"/>
          </a:xfrm>
        </p:grpSpPr>
        <p:sp>
          <p:nvSpPr>
            <p:cNvPr id="20" name="椭圆 19">
              <a:extLst>
                <a:ext uri="{FF2B5EF4-FFF2-40B4-BE49-F238E27FC236}">
                  <a16:creationId xmlns:a16="http://schemas.microsoft.com/office/drawing/2014/main" id="{C9A28E31-31E0-4F57-A8EC-9B0757BE119B}"/>
                </a:ext>
              </a:extLst>
            </p:cNvPr>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a:extLst>
                <a:ext uri="{FF2B5EF4-FFF2-40B4-BE49-F238E27FC236}">
                  <a16:creationId xmlns:a16="http://schemas.microsoft.com/office/drawing/2014/main" id="{7E914357-EE4D-4CD3-9733-AD241DCD840F}"/>
                </a:ext>
              </a:extLst>
            </p:cNvPr>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a:extLst>
                <a:ext uri="{FF2B5EF4-FFF2-40B4-BE49-F238E27FC236}">
                  <a16:creationId xmlns:a16="http://schemas.microsoft.com/office/drawing/2014/main" id="{C856F47C-3FE1-4F0C-A1EB-C656B9A506B0}"/>
                </a:ext>
              </a:extLst>
            </p:cNvPr>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868363" y="25400"/>
            <a:ext cx="4541837"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研究背景</a:t>
            </a:r>
          </a:p>
        </p:txBody>
      </p:sp>
      <p:cxnSp>
        <p:nvCxnSpPr>
          <p:cNvPr id="24" name="直接连接符 23">
            <a:extLst>
              <a:ext uri="{FF2B5EF4-FFF2-40B4-BE49-F238E27FC236}">
                <a16:creationId xmlns:a16="http://schemas.microsoft.com/office/drawing/2014/main" id="{6311E078-B61A-428F-9CA5-EBC6F78AAF4C}"/>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FEAA31F-1374-4AE7-9709-E10A5C1F5524}"/>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3" name="Rectangle 17">
            <a:extLst>
              <a:ext uri="{FF2B5EF4-FFF2-40B4-BE49-F238E27FC236}">
                <a16:creationId xmlns:a16="http://schemas.microsoft.com/office/drawing/2014/main" id="{4840901B-0E06-43EC-A934-B44037ADD50E}"/>
              </a:ext>
            </a:extLst>
          </p:cNvPr>
          <p:cNvSpPr>
            <a:spLocks noChangeArrowheads="1"/>
          </p:cNvSpPr>
          <p:nvPr/>
        </p:nvSpPr>
        <p:spPr bwMode="gray">
          <a:xfrm>
            <a:off x="7289324" y="2338599"/>
            <a:ext cx="2880021" cy="3960000"/>
          </a:xfrm>
          <a:prstGeom prst="rect">
            <a:avLst/>
          </a:prstGeom>
          <a:noFill/>
          <a:ln w="19050">
            <a:solidFill>
              <a:srgbClr val="1D6295"/>
            </a:solid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solidFill>
                <a:schemeClr val="tx1">
                  <a:lumMod val="65000"/>
                  <a:lumOff val="35000"/>
                </a:schemeClr>
              </a:solidFill>
            </a:endParaRPr>
          </a:p>
        </p:txBody>
      </p:sp>
      <p:sp>
        <p:nvSpPr>
          <p:cNvPr id="15" name="Rectangle 23">
            <a:extLst>
              <a:ext uri="{FF2B5EF4-FFF2-40B4-BE49-F238E27FC236}">
                <a16:creationId xmlns:a16="http://schemas.microsoft.com/office/drawing/2014/main" id="{2F4367B6-38A6-4808-B1CF-FA11B171463C}"/>
              </a:ext>
            </a:extLst>
          </p:cNvPr>
          <p:cNvSpPr>
            <a:spLocks noChangeArrowheads="1"/>
          </p:cNvSpPr>
          <p:nvPr/>
        </p:nvSpPr>
        <p:spPr bwMode="gray">
          <a:xfrm>
            <a:off x="7360446" y="2816842"/>
            <a:ext cx="2737779" cy="300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buFont typeface="Arial" panose="020B0604020202020204" pitchFamily="34" charset="0"/>
              <a:buChar char="•"/>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医疗资源分布不均</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eaLnBrk="1" hangingPunct="1">
              <a:lnSpc>
                <a:spcPct val="150000"/>
              </a:lnSpc>
              <a:defRPr/>
            </a:pP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342900" indent="-342900" eaLnBrk="1" hangingPunct="1">
              <a:lnSpc>
                <a:spcPct val="150000"/>
              </a:lnSpc>
              <a:buFont typeface="Arial" panose="020B0604020202020204" pitchFamily="34" charset="0"/>
              <a:buChar char="•"/>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医护人员紧缺</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0" indent="0" eaLnBrk="1" hangingPunct="1">
              <a:lnSpc>
                <a:spcPct val="150000"/>
              </a:lnSpc>
              <a:defRPr/>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342900" indent="-342900" eaLnBrk="1" hangingPunct="1">
              <a:lnSpc>
                <a:spcPct val="150000"/>
              </a:lnSpc>
              <a:buFont typeface="Arial" panose="020B0604020202020204" pitchFamily="34" charset="0"/>
              <a:buChar char="•"/>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患者医药知识匮乏</a:t>
            </a:r>
          </a:p>
          <a:p>
            <a:pPr marL="0" indent="0" eaLnBrk="1" hangingPunct="1">
              <a:lnSpc>
                <a:spcPct val="150000"/>
              </a:lnSpc>
              <a:defRPr/>
            </a:pP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eaLnBrk="1" hangingPunct="1">
              <a:lnSpc>
                <a:spcPct val="150000"/>
              </a:lnSpc>
              <a:defRPr/>
            </a:pP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12">
            <a:extLst>
              <a:ext uri="{FF2B5EF4-FFF2-40B4-BE49-F238E27FC236}">
                <a16:creationId xmlns:a16="http://schemas.microsoft.com/office/drawing/2014/main" id="{9B27BD32-811C-442E-8559-3162055DDA9D}"/>
              </a:ext>
            </a:extLst>
          </p:cNvPr>
          <p:cNvSpPr>
            <a:spLocks noChangeArrowheads="1"/>
          </p:cNvSpPr>
          <p:nvPr/>
        </p:nvSpPr>
        <p:spPr bwMode="gray">
          <a:xfrm>
            <a:off x="1528040" y="1223009"/>
            <a:ext cx="2160000" cy="720000"/>
          </a:xfrm>
          <a:prstGeom prst="rect">
            <a:avLst/>
          </a:prstGeom>
          <a:solidFill>
            <a:srgbClr val="1D6295"/>
          </a:solidFill>
          <a:ln>
            <a:solidFill>
              <a:srgbClr val="1D6295"/>
            </a:solid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3200" dirty="0">
                <a:solidFill>
                  <a:schemeClr val="bg1"/>
                </a:solidFill>
                <a:latin typeface="微软雅黑" panose="020B0503020204020204" pitchFamily="34" charset="-122"/>
                <a:ea typeface="微软雅黑" panose="020B0503020204020204" pitchFamily="34" charset="-122"/>
              </a:rPr>
              <a:t>搜索痛点</a:t>
            </a:r>
          </a:p>
        </p:txBody>
      </p:sp>
      <p:sp>
        <p:nvSpPr>
          <p:cNvPr id="18" name="Rectangle 12">
            <a:extLst>
              <a:ext uri="{FF2B5EF4-FFF2-40B4-BE49-F238E27FC236}">
                <a16:creationId xmlns:a16="http://schemas.microsoft.com/office/drawing/2014/main" id="{EAE379DF-D182-48D7-A7C8-AEEDA182DD10}"/>
              </a:ext>
            </a:extLst>
          </p:cNvPr>
          <p:cNvSpPr>
            <a:spLocks noChangeArrowheads="1"/>
          </p:cNvSpPr>
          <p:nvPr/>
        </p:nvSpPr>
        <p:spPr bwMode="gray">
          <a:xfrm>
            <a:off x="7530600" y="1223009"/>
            <a:ext cx="2160000" cy="720000"/>
          </a:xfrm>
          <a:prstGeom prst="rect">
            <a:avLst/>
          </a:prstGeom>
          <a:solidFill>
            <a:srgbClr val="1D6295"/>
          </a:solidFill>
          <a:ln>
            <a:solidFill>
              <a:srgbClr val="1D6295"/>
            </a:solid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3200" dirty="0">
                <a:solidFill>
                  <a:schemeClr val="bg1"/>
                </a:solidFill>
                <a:latin typeface="微软雅黑" panose="020B0503020204020204" pitchFamily="34" charset="-122"/>
                <a:ea typeface="微软雅黑" panose="020B0503020204020204" pitchFamily="34" charset="-122"/>
              </a:rPr>
              <a:t>医疗痛点</a:t>
            </a:r>
          </a:p>
        </p:txBody>
      </p:sp>
      <p:sp>
        <p:nvSpPr>
          <p:cNvPr id="19" name="Rectangle 19">
            <a:extLst>
              <a:ext uri="{FF2B5EF4-FFF2-40B4-BE49-F238E27FC236}">
                <a16:creationId xmlns:a16="http://schemas.microsoft.com/office/drawing/2014/main" id="{B27857BF-F588-4837-AD28-CB85150DE5A3}"/>
              </a:ext>
            </a:extLst>
          </p:cNvPr>
          <p:cNvSpPr>
            <a:spLocks noChangeArrowheads="1"/>
          </p:cNvSpPr>
          <p:nvPr/>
        </p:nvSpPr>
        <p:spPr bwMode="gray">
          <a:xfrm>
            <a:off x="1207622" y="2338599"/>
            <a:ext cx="2880021" cy="3960000"/>
          </a:xfrm>
          <a:prstGeom prst="rect">
            <a:avLst/>
          </a:prstGeom>
          <a:noFill/>
          <a:ln w="19050">
            <a:solidFill>
              <a:srgbClr val="1D6295"/>
            </a:solid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solidFill>
                <a:schemeClr val="tx1">
                  <a:lumMod val="65000"/>
                  <a:lumOff val="35000"/>
                </a:schemeClr>
              </a:solidFill>
            </a:endParaRPr>
          </a:p>
        </p:txBody>
      </p:sp>
      <p:sp>
        <p:nvSpPr>
          <p:cNvPr id="22" name="文本框 21">
            <a:extLst>
              <a:ext uri="{FF2B5EF4-FFF2-40B4-BE49-F238E27FC236}">
                <a16:creationId xmlns:a16="http://schemas.microsoft.com/office/drawing/2014/main" id="{DC42742D-BFFC-4733-A0E4-705C67F8513E}"/>
              </a:ext>
            </a:extLst>
          </p:cNvPr>
          <p:cNvSpPr txBox="1"/>
          <p:nvPr/>
        </p:nvSpPr>
        <p:spPr>
          <a:xfrm>
            <a:off x="1266938" y="2822244"/>
            <a:ext cx="2761391" cy="2207784"/>
          </a:xfrm>
          <a:prstGeom prst="rect">
            <a:avLst/>
          </a:prstGeom>
          <a:noFill/>
        </p:spPr>
        <p:txBody>
          <a:bodyPr wrap="square" rtlCol="0">
            <a:spAutoFit/>
          </a:bodyPr>
          <a:lstStyle/>
          <a:p>
            <a:pPr marL="285750" indent="-285750" algn="l">
              <a:lnSpc>
                <a:spcPct val="150000"/>
              </a:lnSpc>
              <a:buFont typeface="Arial" panose="020B0604020202020204" pitchFamily="34" charset="0"/>
              <a:buChar char="•"/>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以关键词输入，很难精确把握用户意图</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lnSpc>
                <a:spcPct val="150000"/>
              </a:lnSpc>
              <a:defRPr/>
            </a:pPr>
            <a:endParaRPr lang="en-US" altLang="zh-CN" dirty="0">
              <a:solidFill>
                <a:schemeClr val="tx1">
                  <a:lumMod val="65000"/>
                  <a:lumOff val="35000"/>
                </a:schemeClr>
              </a:solidFill>
              <a:latin typeface="微软雅黑" panose="020B0503020204020204" pitchFamily="34" charset="-122"/>
            </a:endParaRPr>
          </a:p>
          <a:p>
            <a:pPr marL="285750" indent="-285750" algn="l">
              <a:lnSpc>
                <a:spcPct val="150000"/>
              </a:lnSpc>
              <a:buFont typeface="Arial" panose="020B0604020202020204" pitchFamily="34" charset="0"/>
              <a:buChar char="•"/>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搜索结果多且繁杂，需要用户二次筛选</a:t>
            </a:r>
          </a:p>
        </p:txBody>
      </p:sp>
    </p:spTree>
    <p:extLst>
      <p:ext uri="{BB962C8B-B14F-4D97-AF65-F5344CB8AC3E}">
        <p14:creationId xmlns:p14="http://schemas.microsoft.com/office/powerpoint/2010/main" val="9516693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84" name="图片 17">
            <a:extLst>
              <a:ext uri="{FF2B5EF4-FFF2-40B4-BE49-F238E27FC236}">
                <a16:creationId xmlns:a16="http://schemas.microsoft.com/office/drawing/2014/main" id="{BE4224EE-853B-4945-B5C7-D5BE57489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5" name="组合 18">
            <a:extLst>
              <a:ext uri="{FF2B5EF4-FFF2-40B4-BE49-F238E27FC236}">
                <a16:creationId xmlns:a16="http://schemas.microsoft.com/office/drawing/2014/main" id="{23BDF3E0-28C2-4462-867F-2A5568D376CD}"/>
              </a:ext>
            </a:extLst>
          </p:cNvPr>
          <p:cNvGrpSpPr>
            <a:grpSpLocks/>
          </p:cNvGrpSpPr>
          <p:nvPr/>
        </p:nvGrpSpPr>
        <p:grpSpPr bwMode="auto">
          <a:xfrm>
            <a:off x="133350" y="125413"/>
            <a:ext cx="639763" cy="638175"/>
            <a:chOff x="1131485" y="2234042"/>
            <a:chExt cx="1607262" cy="1607262"/>
          </a:xfrm>
        </p:grpSpPr>
        <p:sp>
          <p:nvSpPr>
            <p:cNvPr id="20" name="椭圆 19">
              <a:extLst>
                <a:ext uri="{FF2B5EF4-FFF2-40B4-BE49-F238E27FC236}">
                  <a16:creationId xmlns:a16="http://schemas.microsoft.com/office/drawing/2014/main" id="{C9A28E31-31E0-4F57-A8EC-9B0757BE119B}"/>
                </a:ext>
              </a:extLst>
            </p:cNvPr>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椭圆 20">
              <a:extLst>
                <a:ext uri="{FF2B5EF4-FFF2-40B4-BE49-F238E27FC236}">
                  <a16:creationId xmlns:a16="http://schemas.microsoft.com/office/drawing/2014/main" id="{7E914357-EE4D-4CD3-9733-AD241DCD840F}"/>
                </a:ext>
              </a:extLst>
            </p:cNvPr>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2791" name="KSO_Shape">
              <a:extLst>
                <a:ext uri="{FF2B5EF4-FFF2-40B4-BE49-F238E27FC236}">
                  <a16:creationId xmlns:a16="http://schemas.microsoft.com/office/drawing/2014/main" id="{C856F47C-3FE1-4F0C-A1EB-C656B9A506B0}"/>
                </a:ext>
              </a:extLst>
            </p:cNvPr>
            <p:cNvSpPr>
              <a:spLocks noChangeArrowheads="1"/>
            </p:cNvSpPr>
            <p:nvPr/>
          </p:nvSpPr>
          <p:spPr bwMode="auto">
            <a:xfrm>
              <a:off x="1480150" y="2597150"/>
              <a:ext cx="909932" cy="881046"/>
            </a:xfrm>
            <a:custGeom>
              <a:avLst/>
              <a:gdLst>
                <a:gd name="T0" fmla="*/ 8644 w 8965002"/>
                <a:gd name="T1" fmla="*/ 3777 h 8673857"/>
                <a:gd name="T2" fmla="*/ 8892 w 8965002"/>
                <a:gd name="T3" fmla="*/ 3777 h 8673857"/>
                <a:gd name="T4" fmla="*/ 9300 w 8965002"/>
                <a:gd name="T5" fmla="*/ 4552 h 8673857"/>
                <a:gd name="T6" fmla="*/ 7282 w 8965002"/>
                <a:gd name="T7" fmla="*/ 7598 h 8673857"/>
                <a:gd name="T8" fmla="*/ 6806 w 8965002"/>
                <a:gd name="T9" fmla="*/ 7834 h 8673857"/>
                <a:gd name="T10" fmla="*/ 5621 w 8965002"/>
                <a:gd name="T11" fmla="*/ 7834 h 8673857"/>
                <a:gd name="T12" fmla="*/ 5621 w 8965002"/>
                <a:gd name="T13" fmla="*/ 8794 h 8673857"/>
                <a:gd name="T14" fmla="*/ 5463 w 8965002"/>
                <a:gd name="T15" fmla="*/ 9054 h 8673857"/>
                <a:gd name="T16" fmla="*/ 5318 w 8965002"/>
                <a:gd name="T17" fmla="*/ 9089 h 8673857"/>
                <a:gd name="T18" fmla="*/ 5134 w 8965002"/>
                <a:gd name="T19" fmla="*/ 9034 h 8673857"/>
                <a:gd name="T20" fmla="*/ 4211 w 8965002"/>
                <a:gd name="T21" fmla="*/ 8408 h 8673857"/>
                <a:gd name="T22" fmla="*/ 3308 w 8965002"/>
                <a:gd name="T23" fmla="*/ 9034 h 8673857"/>
                <a:gd name="T24" fmla="*/ 2978 w 8965002"/>
                <a:gd name="T25" fmla="*/ 9054 h 8673857"/>
                <a:gd name="T26" fmla="*/ 2809 w 8965002"/>
                <a:gd name="T27" fmla="*/ 8794 h 8673857"/>
                <a:gd name="T28" fmla="*/ 2809 w 8965002"/>
                <a:gd name="T29" fmla="*/ 6394 h 8673857"/>
                <a:gd name="T30" fmla="*/ 3316 w 8965002"/>
                <a:gd name="T31" fmla="*/ 5378 h 8673857"/>
                <a:gd name="T32" fmla="*/ 3477 w 8965002"/>
                <a:gd name="T33" fmla="*/ 5335 h 8673857"/>
                <a:gd name="T34" fmla="*/ 5950 w 8965002"/>
                <a:gd name="T35" fmla="*/ 5335 h 8673857"/>
                <a:gd name="T36" fmla="*/ 5613 w 8965002"/>
                <a:gd name="T37" fmla="*/ 6582 h 8673857"/>
                <a:gd name="T38" fmla="*/ 6512 w 8965002"/>
                <a:gd name="T39" fmla="*/ 6582 h 8673857"/>
                <a:gd name="T40" fmla="*/ 8644 w 8965002"/>
                <a:gd name="T41" fmla="*/ 3777 h 8673857"/>
                <a:gd name="T42" fmla="*/ 6389 w 8965002"/>
                <a:gd name="T43" fmla="*/ 0 h 8673857"/>
                <a:gd name="T44" fmla="*/ 8573 w 8965002"/>
                <a:gd name="T45" fmla="*/ 144 h 8673857"/>
                <a:gd name="T46" fmla="*/ 8969 w 8965002"/>
                <a:gd name="T47" fmla="*/ 927 h 8673857"/>
                <a:gd name="T48" fmla="*/ 6492 w 8965002"/>
                <a:gd name="T49" fmla="*/ 4165 h 8673857"/>
                <a:gd name="T50" fmla="*/ 6044 w 8965002"/>
                <a:gd name="T51" fmla="*/ 4378 h 8673857"/>
                <a:gd name="T52" fmla="*/ 2310 w 8965002"/>
                <a:gd name="T53" fmla="*/ 4378 h 8673857"/>
                <a:gd name="T54" fmla="*/ 1203 w 8965002"/>
                <a:gd name="T55" fmla="*/ 5739 h 8673857"/>
                <a:gd name="T56" fmla="*/ 1882 w 8965002"/>
                <a:gd name="T57" fmla="*/ 6522 h 8673857"/>
                <a:gd name="T58" fmla="*/ 2180 w 8965002"/>
                <a:gd name="T59" fmla="*/ 6581 h 8673857"/>
                <a:gd name="T60" fmla="*/ 2180 w 8965002"/>
                <a:gd name="T61" fmla="*/ 7833 h 8673857"/>
                <a:gd name="T62" fmla="*/ 56 w 8965002"/>
                <a:gd name="T63" fmla="*/ 5995 h 8673857"/>
                <a:gd name="T64" fmla="*/ 68 w 8965002"/>
                <a:gd name="T65" fmla="*/ 4956 h 8673857"/>
                <a:gd name="T66" fmla="*/ 2840 w 8965002"/>
                <a:gd name="T67" fmla="*/ 703 h 8673857"/>
                <a:gd name="T68" fmla="*/ 3676 w 8965002"/>
                <a:gd name="T69" fmla="*/ 239 h 8673857"/>
                <a:gd name="T70" fmla="*/ 6389 w 8965002"/>
                <a:gd name="T71" fmla="*/ 0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p>
          </p:txBody>
        </p:sp>
      </p:grpSp>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868363" y="25400"/>
            <a:ext cx="4541837" cy="65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b="1" dirty="0">
                <a:solidFill>
                  <a:srgbClr val="4B649F"/>
                </a:solidFill>
              </a:rPr>
              <a:t>研究背景</a:t>
            </a:r>
          </a:p>
        </p:txBody>
      </p:sp>
      <p:cxnSp>
        <p:nvCxnSpPr>
          <p:cNvPr id="24" name="直接连接符 23">
            <a:extLst>
              <a:ext uri="{FF2B5EF4-FFF2-40B4-BE49-F238E27FC236}">
                <a16:creationId xmlns:a16="http://schemas.microsoft.com/office/drawing/2014/main" id="{6311E078-B61A-428F-9CA5-EBC6F78AAF4C}"/>
              </a:ext>
            </a:extLst>
          </p:cNvPr>
          <p:cNvCxnSpPr/>
          <p:nvPr/>
        </p:nvCxnSpPr>
        <p:spPr>
          <a:xfrm>
            <a:off x="0" y="823119"/>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FEAA31F-1374-4AE7-9709-E10A5C1F5524}"/>
              </a:ext>
            </a:extLst>
          </p:cNvPr>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7" name="六边形 36">
            <a:extLst>
              <a:ext uri="{FF2B5EF4-FFF2-40B4-BE49-F238E27FC236}">
                <a16:creationId xmlns:a16="http://schemas.microsoft.com/office/drawing/2014/main" id="{8587C8FD-042E-4E63-8EDC-1CBA2CCCE955}"/>
              </a:ext>
            </a:extLst>
          </p:cNvPr>
          <p:cNvSpPr/>
          <p:nvPr/>
        </p:nvSpPr>
        <p:spPr>
          <a:xfrm rot="16200000">
            <a:off x="1340094" y="3082180"/>
            <a:ext cx="1606856" cy="1385221"/>
          </a:xfrm>
          <a:prstGeom prst="hexagon">
            <a:avLst/>
          </a:prstGeom>
          <a:noFill/>
          <a:ln>
            <a:solidFill>
              <a:srgbClr val="1D6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lumMod val="65000"/>
                  <a:lumOff val="35000"/>
                </a:schemeClr>
              </a:solidFill>
            </a:endParaRPr>
          </a:p>
        </p:txBody>
      </p:sp>
      <p:sp>
        <p:nvSpPr>
          <p:cNvPr id="38" name="文本框 37">
            <a:extLst>
              <a:ext uri="{FF2B5EF4-FFF2-40B4-BE49-F238E27FC236}">
                <a16:creationId xmlns:a16="http://schemas.microsoft.com/office/drawing/2014/main" id="{F98947D7-1ECA-4BB3-B560-9F6AD3C9795D}"/>
              </a:ext>
            </a:extLst>
          </p:cNvPr>
          <p:cNvSpPr txBox="1">
            <a:spLocks noChangeArrowheads="1"/>
          </p:cNvSpPr>
          <p:nvPr/>
        </p:nvSpPr>
        <p:spPr bwMode="auto">
          <a:xfrm>
            <a:off x="4623647" y="4948675"/>
            <a:ext cx="7043420" cy="1008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342900" indent="-342900">
              <a:lnSpc>
                <a:spcPct val="150000"/>
              </a:lnSpc>
              <a:spcBef>
                <a:spcPts val="400"/>
              </a:spcBef>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sym typeface="+mn-ea"/>
              </a:rPr>
              <a:t>解决用户基本的医药问题</a:t>
            </a:r>
            <a:endParaRPr lang="en-US" altLang="zh-CN" sz="1465" dirty="0">
              <a:solidFill>
                <a:schemeClr val="tx1">
                  <a:lumMod val="65000"/>
                  <a:lumOff val="35000"/>
                </a:schemeClr>
              </a:solidFill>
              <a:latin typeface="微软雅黑" panose="020B0503020204020204" pitchFamily="34" charset="-122"/>
              <a:sym typeface="+mn-ea"/>
            </a:endParaRPr>
          </a:p>
          <a:p>
            <a:pPr marL="342900" indent="-342900">
              <a:lnSpc>
                <a:spcPct val="150000"/>
              </a:lnSpc>
              <a:spcBef>
                <a:spcPts val="400"/>
              </a:spcBef>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sym typeface="+mn-ea"/>
              </a:rPr>
              <a:t>提高用户基本的医药常识</a:t>
            </a:r>
            <a:endParaRPr lang="en-US" altLang="zh-CN" sz="2000" dirty="0">
              <a:solidFill>
                <a:schemeClr val="tx1">
                  <a:lumMod val="65000"/>
                  <a:lumOff val="35000"/>
                </a:schemeClr>
              </a:solidFill>
              <a:latin typeface="微软雅黑" panose="020B0503020204020204" pitchFamily="34" charset="-122"/>
              <a:sym typeface="+mn-ea"/>
            </a:endParaRPr>
          </a:p>
        </p:txBody>
      </p:sp>
      <p:sp>
        <p:nvSpPr>
          <p:cNvPr id="40" name="文本框 39">
            <a:extLst>
              <a:ext uri="{FF2B5EF4-FFF2-40B4-BE49-F238E27FC236}">
                <a16:creationId xmlns:a16="http://schemas.microsoft.com/office/drawing/2014/main" id="{FEAA141E-48F2-4FFC-9319-977CB29B6473}"/>
              </a:ext>
            </a:extLst>
          </p:cNvPr>
          <p:cNvSpPr txBox="1">
            <a:spLocks noChangeArrowheads="1"/>
          </p:cNvSpPr>
          <p:nvPr/>
        </p:nvSpPr>
        <p:spPr bwMode="auto">
          <a:xfrm>
            <a:off x="4623647" y="1635754"/>
            <a:ext cx="6336192" cy="98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342900" indent="-342900">
              <a:lnSpc>
                <a:spcPct val="150000"/>
              </a:lnSpc>
              <a:spcBef>
                <a:spcPts val="400"/>
              </a:spcBef>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rPr>
              <a:t>能够满足用户快速获得信息的需求</a:t>
            </a:r>
            <a:endParaRPr lang="en-US" altLang="zh-CN" sz="2000" dirty="0">
              <a:solidFill>
                <a:schemeClr val="tx1">
                  <a:lumMod val="65000"/>
                  <a:lumOff val="35000"/>
                </a:schemeClr>
              </a:solidFill>
              <a:latin typeface="微软雅黑" panose="020B0503020204020204" pitchFamily="34" charset="-122"/>
            </a:endParaRPr>
          </a:p>
          <a:p>
            <a:pPr marL="342900" indent="-342900">
              <a:lnSpc>
                <a:spcPct val="150000"/>
              </a:lnSpc>
              <a:spcBef>
                <a:spcPts val="400"/>
              </a:spcBef>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rPr>
              <a:t>结果以自然语言形式返回，不需用户二次筛选</a:t>
            </a:r>
          </a:p>
        </p:txBody>
      </p:sp>
      <p:grpSp>
        <p:nvGrpSpPr>
          <p:cNvPr id="41" name="组合 40">
            <a:extLst>
              <a:ext uri="{FF2B5EF4-FFF2-40B4-BE49-F238E27FC236}">
                <a16:creationId xmlns:a16="http://schemas.microsoft.com/office/drawing/2014/main" id="{928C5CB9-3741-4904-80A1-BC1A4C186470}"/>
              </a:ext>
            </a:extLst>
          </p:cNvPr>
          <p:cNvGrpSpPr/>
          <p:nvPr/>
        </p:nvGrpSpPr>
        <p:grpSpPr>
          <a:xfrm>
            <a:off x="2140145" y="4313903"/>
            <a:ext cx="1655668" cy="1920576"/>
            <a:chOff x="4584933" y="2976764"/>
            <a:chExt cx="1241751" cy="1440432"/>
          </a:xfrm>
          <a:solidFill>
            <a:srgbClr val="1D6295"/>
          </a:solidFill>
        </p:grpSpPr>
        <p:sp>
          <p:nvSpPr>
            <p:cNvPr id="42" name="六边形 41">
              <a:extLst>
                <a:ext uri="{FF2B5EF4-FFF2-40B4-BE49-F238E27FC236}">
                  <a16:creationId xmlns:a16="http://schemas.microsoft.com/office/drawing/2014/main" id="{EFF2C91A-C9B6-4F3F-87A0-F347411A38AA}"/>
                </a:ext>
              </a:extLst>
            </p:cNvPr>
            <p:cNvSpPr/>
            <p:nvPr/>
          </p:nvSpPr>
          <p:spPr>
            <a:xfrm rot="16200000">
              <a:off x="4485593" y="3076104"/>
              <a:ext cx="1440432" cy="1241751"/>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bg1"/>
                </a:solidFill>
              </a:endParaRPr>
            </a:p>
          </p:txBody>
        </p:sp>
        <p:sp>
          <p:nvSpPr>
            <p:cNvPr id="43" name="矩形 58">
              <a:extLst>
                <a:ext uri="{FF2B5EF4-FFF2-40B4-BE49-F238E27FC236}">
                  <a16:creationId xmlns:a16="http://schemas.microsoft.com/office/drawing/2014/main" id="{6C52EA30-209E-4D78-B536-704649C1658D}"/>
                </a:ext>
              </a:extLst>
            </p:cNvPr>
            <p:cNvSpPr>
              <a:spLocks noChangeArrowheads="1"/>
            </p:cNvSpPr>
            <p:nvPr/>
          </p:nvSpPr>
          <p:spPr bwMode="auto">
            <a:xfrm>
              <a:off x="4679479" y="3452843"/>
              <a:ext cx="1052657" cy="315663"/>
            </a:xfrm>
            <a:prstGeom prst="rect">
              <a:avLst/>
            </a:prstGeom>
            <a:grpFill/>
            <a:ln w="9525">
              <a:noFill/>
              <a:miter lim="800000"/>
            </a:ln>
          </p:spPr>
          <p:txBody>
            <a:bodyPr wrap="square">
              <a:spAutoFit/>
            </a:bodyPr>
            <a:lstStyle/>
            <a:p>
              <a:pPr algn="ctr"/>
              <a:r>
                <a:rPr lang="zh-CN" altLang="en-US" sz="2135" b="1" dirty="0">
                  <a:solidFill>
                    <a:schemeClr val="bg1"/>
                  </a:solidFill>
                  <a:latin typeface="微软雅黑" panose="020B0503020204020204" pitchFamily="34" charset="-122"/>
                  <a:ea typeface="微软雅黑" panose="020B0503020204020204" pitchFamily="34" charset="-122"/>
                </a:rPr>
                <a:t>医疗痛点</a:t>
              </a:r>
            </a:p>
          </p:txBody>
        </p:sp>
      </p:grpSp>
      <p:grpSp>
        <p:nvGrpSpPr>
          <p:cNvPr id="44" name="组合 43">
            <a:extLst>
              <a:ext uri="{FF2B5EF4-FFF2-40B4-BE49-F238E27FC236}">
                <a16:creationId xmlns:a16="http://schemas.microsoft.com/office/drawing/2014/main" id="{2BDD1DA5-C8AB-4199-AC8A-6E9DB207402E}"/>
              </a:ext>
            </a:extLst>
          </p:cNvPr>
          <p:cNvGrpSpPr/>
          <p:nvPr/>
        </p:nvGrpSpPr>
        <p:grpSpPr>
          <a:xfrm>
            <a:off x="2967980" y="2814502"/>
            <a:ext cx="1655668" cy="1920576"/>
            <a:chOff x="5205809" y="1852213"/>
            <a:chExt cx="1241751" cy="1440432"/>
          </a:xfrm>
          <a:solidFill>
            <a:srgbClr val="1D6295"/>
          </a:solidFill>
        </p:grpSpPr>
        <p:sp>
          <p:nvSpPr>
            <p:cNvPr id="45" name="六边形 44">
              <a:extLst>
                <a:ext uri="{FF2B5EF4-FFF2-40B4-BE49-F238E27FC236}">
                  <a16:creationId xmlns:a16="http://schemas.microsoft.com/office/drawing/2014/main" id="{D3F58AFF-F2E9-4BC6-9454-D2D2A862BAEF}"/>
                </a:ext>
              </a:extLst>
            </p:cNvPr>
            <p:cNvSpPr/>
            <p:nvPr/>
          </p:nvSpPr>
          <p:spPr>
            <a:xfrm rot="16200000">
              <a:off x="5106468" y="1951553"/>
              <a:ext cx="1440432" cy="1241751"/>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bg1"/>
                </a:solidFill>
              </a:endParaRPr>
            </a:p>
          </p:txBody>
        </p:sp>
        <p:sp>
          <p:nvSpPr>
            <p:cNvPr id="46" name="矩形 58">
              <a:extLst>
                <a:ext uri="{FF2B5EF4-FFF2-40B4-BE49-F238E27FC236}">
                  <a16:creationId xmlns:a16="http://schemas.microsoft.com/office/drawing/2014/main" id="{6B62DA2D-CD6A-4DCA-A0D8-F7C064F73928}"/>
                </a:ext>
              </a:extLst>
            </p:cNvPr>
            <p:cNvSpPr>
              <a:spLocks noChangeArrowheads="1"/>
            </p:cNvSpPr>
            <p:nvPr/>
          </p:nvSpPr>
          <p:spPr bwMode="auto">
            <a:xfrm>
              <a:off x="5300355" y="2328293"/>
              <a:ext cx="1052657" cy="315277"/>
            </a:xfrm>
            <a:prstGeom prst="rect">
              <a:avLst/>
            </a:prstGeom>
            <a:grpFill/>
            <a:ln w="9525">
              <a:noFill/>
              <a:miter lim="800000"/>
            </a:ln>
          </p:spPr>
          <p:txBody>
            <a:bodyPr wrap="square">
              <a:spAutoFit/>
            </a:bodyPr>
            <a:lstStyle/>
            <a:p>
              <a:pPr algn="ctr"/>
              <a:endParaRPr lang="zh-CN" altLang="en-US" sz="2135" b="1" dirty="0">
                <a:solidFill>
                  <a:schemeClr val="bg1"/>
                </a:solidFill>
                <a:latin typeface="微软雅黑" panose="020B0503020204020204" pitchFamily="34" charset="-122"/>
                <a:ea typeface="微软雅黑" panose="020B0503020204020204" pitchFamily="34" charset="-122"/>
              </a:endParaRPr>
            </a:p>
          </p:txBody>
        </p:sp>
      </p:grpSp>
      <p:grpSp>
        <p:nvGrpSpPr>
          <p:cNvPr id="47" name="组合 46">
            <a:extLst>
              <a:ext uri="{FF2B5EF4-FFF2-40B4-BE49-F238E27FC236}">
                <a16:creationId xmlns:a16="http://schemas.microsoft.com/office/drawing/2014/main" id="{EB1AD998-27D1-4C5C-A34C-A7A45DF48FB8}"/>
              </a:ext>
            </a:extLst>
          </p:cNvPr>
          <p:cNvGrpSpPr/>
          <p:nvPr/>
        </p:nvGrpSpPr>
        <p:grpSpPr>
          <a:xfrm>
            <a:off x="2140145" y="1313291"/>
            <a:ext cx="1655668" cy="1920576"/>
            <a:chOff x="4584933" y="726305"/>
            <a:chExt cx="1241751" cy="1440432"/>
          </a:xfrm>
          <a:solidFill>
            <a:srgbClr val="1D6295"/>
          </a:solidFill>
        </p:grpSpPr>
        <p:sp>
          <p:nvSpPr>
            <p:cNvPr id="48" name="六边形 47">
              <a:extLst>
                <a:ext uri="{FF2B5EF4-FFF2-40B4-BE49-F238E27FC236}">
                  <a16:creationId xmlns:a16="http://schemas.microsoft.com/office/drawing/2014/main" id="{FF54A8FF-91F5-4F3E-8C4E-39A5E6583F65}"/>
                </a:ext>
              </a:extLst>
            </p:cNvPr>
            <p:cNvSpPr/>
            <p:nvPr/>
          </p:nvSpPr>
          <p:spPr>
            <a:xfrm rot="16200000">
              <a:off x="4485593" y="825645"/>
              <a:ext cx="1440432" cy="1241751"/>
            </a:xfrm>
            <a:prstGeom prst="hexag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bg1"/>
                </a:solidFill>
              </a:endParaRPr>
            </a:p>
          </p:txBody>
        </p:sp>
        <p:sp>
          <p:nvSpPr>
            <p:cNvPr id="49" name="矩形 58">
              <a:extLst>
                <a:ext uri="{FF2B5EF4-FFF2-40B4-BE49-F238E27FC236}">
                  <a16:creationId xmlns:a16="http://schemas.microsoft.com/office/drawing/2014/main" id="{AA3847E3-7C7F-440F-9445-8B6AB3F77673}"/>
                </a:ext>
              </a:extLst>
            </p:cNvPr>
            <p:cNvSpPr>
              <a:spLocks noChangeArrowheads="1"/>
            </p:cNvSpPr>
            <p:nvPr/>
          </p:nvSpPr>
          <p:spPr bwMode="auto">
            <a:xfrm>
              <a:off x="4679480" y="1202385"/>
              <a:ext cx="1052657" cy="315663"/>
            </a:xfrm>
            <a:prstGeom prst="rect">
              <a:avLst/>
            </a:prstGeom>
            <a:grpFill/>
            <a:ln w="9525">
              <a:noFill/>
              <a:miter lim="800000"/>
            </a:ln>
          </p:spPr>
          <p:txBody>
            <a:bodyPr wrap="square">
              <a:spAutoFit/>
            </a:bodyPr>
            <a:lstStyle/>
            <a:p>
              <a:pPr algn="ctr"/>
              <a:r>
                <a:rPr lang="zh-CN" altLang="en-US" sz="2135" b="1" dirty="0">
                  <a:solidFill>
                    <a:schemeClr val="bg1"/>
                  </a:solidFill>
                  <a:latin typeface="微软雅黑" panose="020B0503020204020204" pitchFamily="34" charset="-122"/>
                  <a:ea typeface="微软雅黑" panose="020B0503020204020204" pitchFamily="34" charset="-122"/>
                </a:rPr>
                <a:t>搜索痛点</a:t>
              </a:r>
            </a:p>
          </p:txBody>
        </p:sp>
      </p:grpSp>
      <p:sp>
        <p:nvSpPr>
          <p:cNvPr id="50" name="矩形 49">
            <a:extLst>
              <a:ext uri="{FF2B5EF4-FFF2-40B4-BE49-F238E27FC236}">
                <a16:creationId xmlns:a16="http://schemas.microsoft.com/office/drawing/2014/main" id="{CECF53C3-24AA-4325-807E-A8C898A225F0}"/>
              </a:ext>
            </a:extLst>
          </p:cNvPr>
          <p:cNvSpPr/>
          <p:nvPr/>
        </p:nvSpPr>
        <p:spPr>
          <a:xfrm>
            <a:off x="1588080" y="3460301"/>
            <a:ext cx="1110885" cy="584775"/>
          </a:xfrm>
          <a:prstGeom prst="rect">
            <a:avLst/>
          </a:prstGeom>
        </p:spPr>
        <p:txBody>
          <a:bodyPr wrap="square">
            <a:spAutoFit/>
          </a:bodyPr>
          <a:lstStyle/>
          <a:p>
            <a:pPr lvl="0" algn="ct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t>意义</a:t>
            </a:r>
            <a:endParaRPr lang="en-US" altLang="zh-CN"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7861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95074E-4D5B-4920-B096-1548A17B741E}"/>
              </a:ext>
            </a:extLst>
          </p:cNvPr>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36867" name="文本框 2">
            <a:extLst>
              <a:ext uri="{FF2B5EF4-FFF2-40B4-BE49-F238E27FC236}">
                <a16:creationId xmlns:a16="http://schemas.microsoft.com/office/drawing/2014/main" id="{F64D974D-BBA7-4EB4-919A-D8AAA7256977}"/>
              </a:ext>
            </a:extLst>
          </p:cNvPr>
          <p:cNvSpPr txBox="1">
            <a:spLocks noChangeArrowheads="1"/>
          </p:cNvSpPr>
          <p:nvPr/>
        </p:nvSpPr>
        <p:spPr bwMode="auto">
          <a:xfrm>
            <a:off x="7642224" y="2711688"/>
            <a:ext cx="5708650" cy="143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spcBef>
                <a:spcPct val="0"/>
              </a:spcBef>
              <a:buFontTx/>
              <a:buNone/>
            </a:pPr>
            <a:r>
              <a:rPr lang="zh-CN" altLang="en-US" sz="6600" b="1" dirty="0">
                <a:solidFill>
                  <a:srgbClr val="4B649F"/>
                </a:solidFill>
              </a:rPr>
              <a:t>研究内容</a:t>
            </a:r>
          </a:p>
        </p:txBody>
      </p:sp>
      <p:pic>
        <p:nvPicPr>
          <p:cNvPr id="36869" name="图片 9">
            <a:extLst>
              <a:ext uri="{FF2B5EF4-FFF2-40B4-BE49-F238E27FC236}">
                <a16:creationId xmlns:a16="http://schemas.microsoft.com/office/drawing/2014/main" id="{0BC081DA-9892-446F-9FBA-3992BD523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图片 10">
            <a:extLst>
              <a:ext uri="{FF2B5EF4-FFF2-40B4-BE49-F238E27FC236}">
                <a16:creationId xmlns:a16="http://schemas.microsoft.com/office/drawing/2014/main" id="{70E55413-36FF-4EC2-937F-A79368F1CC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71" name="组合 11">
            <a:extLst>
              <a:ext uri="{FF2B5EF4-FFF2-40B4-BE49-F238E27FC236}">
                <a16:creationId xmlns:a16="http://schemas.microsoft.com/office/drawing/2014/main" id="{603B42FB-34D7-40EA-9B4C-0AC5DEB2ADB3}"/>
              </a:ext>
            </a:extLst>
          </p:cNvPr>
          <p:cNvGrpSpPr>
            <a:grpSpLocks/>
          </p:cNvGrpSpPr>
          <p:nvPr/>
        </p:nvGrpSpPr>
        <p:grpSpPr bwMode="auto">
          <a:xfrm>
            <a:off x="1519238" y="2232025"/>
            <a:ext cx="2581275" cy="2582863"/>
            <a:chOff x="3209823" y="2234042"/>
            <a:chExt cx="1607262" cy="1607262"/>
          </a:xfrm>
        </p:grpSpPr>
        <p:sp>
          <p:nvSpPr>
            <p:cNvPr id="13" name="椭圆 12">
              <a:extLst>
                <a:ext uri="{FF2B5EF4-FFF2-40B4-BE49-F238E27FC236}">
                  <a16:creationId xmlns:a16="http://schemas.microsoft.com/office/drawing/2014/main" id="{9915D424-BC4C-4CAE-9A4E-EA82B9714CC2}"/>
                </a:ext>
              </a:extLst>
            </p:cNvPr>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4" name="椭圆 13">
              <a:extLst>
                <a:ext uri="{FF2B5EF4-FFF2-40B4-BE49-F238E27FC236}">
                  <a16:creationId xmlns:a16="http://schemas.microsoft.com/office/drawing/2014/main" id="{343FF37E-3D8F-4329-9D0F-BD5D1B02EBF0}"/>
                </a:ext>
              </a:extLst>
            </p:cNvPr>
            <p:cNvSpPr/>
            <p:nvPr/>
          </p:nvSpPr>
          <p:spPr>
            <a:xfrm>
              <a:off x="3319544"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5" name="KSO_Shape">
              <a:extLst>
                <a:ext uri="{FF2B5EF4-FFF2-40B4-BE49-F238E27FC236}">
                  <a16:creationId xmlns:a16="http://schemas.microsoft.com/office/drawing/2014/main" id="{7E9E8CD1-BB63-4574-BD82-57FBC3B144C3}"/>
                </a:ext>
              </a:extLst>
            </p:cNvPr>
            <p:cNvSpPr/>
            <p:nvPr/>
          </p:nvSpPr>
          <p:spPr bwMode="auto">
            <a:xfrm>
              <a:off x="3550847" y="2597578"/>
              <a:ext cx="925214" cy="880191"/>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noProof="1">
                <a:solidFill>
                  <a:srgbClr val="FFFFFF"/>
                </a:solidFill>
              </a:endParaRPr>
            </a:p>
          </p:txBody>
        </p:sp>
      </p:grpSp>
    </p:spTree>
  </p:cSld>
  <p:clrMapOvr>
    <a:masterClrMapping/>
  </p:clrMapOvr>
  <p:transition spd="slow">
    <p:push dir="u"/>
  </p:transition>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
      <a:dk1>
        <a:sysClr val="windowText" lastClr="000000"/>
      </a:dk1>
      <a:lt1>
        <a:sysClr val="window" lastClr="FFFFFF"/>
      </a:lt1>
      <a:dk2>
        <a:srgbClr val="444D26"/>
      </a:dk2>
      <a:lt2>
        <a:srgbClr val="FEFAC9"/>
      </a:lt2>
      <a:accent1>
        <a:srgbClr val="25B7C0"/>
      </a:accent1>
      <a:accent2>
        <a:srgbClr val="F6A500"/>
      </a:accent2>
      <a:accent3>
        <a:srgbClr val="585858"/>
      </a:accent3>
      <a:accent4>
        <a:srgbClr val="FD7104"/>
      </a:accent4>
      <a:accent5>
        <a:srgbClr val="9C85C0"/>
      </a:accent5>
      <a:accent6>
        <a:srgbClr val="809EC2"/>
      </a:accent6>
      <a:hlink>
        <a:srgbClr val="8E58B6"/>
      </a:hlink>
      <a:folHlink>
        <a:srgbClr val="7F6F6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a:spPr>
      <a:bodyPr anchor="ctr"/>
      <a:lstStyle>
        <a:defPPr marL="0" marR="0" indent="0" algn="ctr" defTabSz="914400" eaLnBrk="1" fontAlgn="base" latinLnBrk="0" hangingPunct="1">
          <a:spcBef>
            <a:spcPct val="0"/>
          </a:spcBef>
          <a:spcAft>
            <a:spcPct val="0"/>
          </a:spcAft>
          <a:buClrTx/>
          <a:buSzTx/>
          <a:buFontTx/>
          <a:buNone/>
          <a:defRPr kumimoji="0" sz="1800" b="0" i="0" u="none" strike="noStrike" kern="0" cap="none" spc="0" normalizeH="0" baseline="0" noProof="0" smtClean="0">
            <a:ln>
              <a:noFill/>
            </a:ln>
            <a:solidFill>
              <a:srgbClr val="FFFFFF"/>
            </a:solidFill>
            <a:effectLst/>
            <a:uLnTx/>
            <a:uFillTx/>
            <a:latin typeface="Arial" pitchFamily="34" charset="0"/>
            <a:ea typeface="宋体"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TotalTime>
  <Pages>0</Pages>
  <Words>1302</Words>
  <Characters>0</Characters>
  <Application>Microsoft Office PowerPoint</Application>
  <DocSecurity>0</DocSecurity>
  <PresentationFormat>宽屏</PresentationFormat>
  <Lines>0</Lines>
  <Paragraphs>144</Paragraphs>
  <Slides>17</Slides>
  <Notes>16</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17</vt:i4>
      </vt:variant>
    </vt:vector>
  </HeadingPairs>
  <TitlesOfParts>
    <vt:vector size="29" baseType="lpstr">
      <vt:lpstr>等线</vt:lpstr>
      <vt:lpstr>等线 Light</vt:lpstr>
      <vt:lpstr>宋体</vt:lpstr>
      <vt:lpstr>微软雅黑</vt:lpstr>
      <vt:lpstr>Arial</vt:lpstr>
      <vt:lpstr>Arial Black</vt:lpstr>
      <vt:lpstr>Calibri</vt:lpstr>
      <vt:lpstr>Wingdings</vt:lpstr>
      <vt:lpstr>Office 主题</vt:lpstr>
      <vt:lpstr>1_自定义设计方案</vt:lpstr>
      <vt:lpstr>1_Office 主题</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
  <dc:description>http://www.ypppt.com/</dc:description>
  <cp:lastModifiedBy>田 文雨</cp:lastModifiedBy>
  <cp:revision>430</cp:revision>
  <dcterms:created xsi:type="dcterms:W3CDTF">2016-01-15T03:19:00Z</dcterms:created>
  <dcterms:modified xsi:type="dcterms:W3CDTF">2018-12-05T10:14:48Z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