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65" r:id="rId4"/>
    <p:sldId id="282" r:id="rId5"/>
    <p:sldId id="283" r:id="rId6"/>
    <p:sldId id="284" r:id="rId7"/>
    <p:sldId id="306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6" r:id="rId18"/>
    <p:sldId id="295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7" r:id="rId28"/>
    <p:sldId id="305" r:id="rId29"/>
    <p:sldId id="308" r:id="rId30"/>
    <p:sldId id="309" r:id="rId31"/>
    <p:sldId id="310" r:id="rId32"/>
    <p:sldId id="312" r:id="rId33"/>
    <p:sldId id="313" r:id="rId34"/>
    <p:sldId id="314" r:id="rId35"/>
    <p:sldId id="263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E1E1E0"/>
    <a:srgbClr val="EFEFEF"/>
    <a:srgbClr val="5A6C6A"/>
    <a:srgbClr val="3B4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6370" autoAdjust="0"/>
  </p:normalViewPr>
  <p:slideViewPr>
    <p:cSldViewPr snapToGrid="0">
      <p:cViewPr varScale="1">
        <p:scale>
          <a:sx n="116" d="100"/>
          <a:sy n="116" d="100"/>
        </p:scale>
        <p:origin x="4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4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3296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这里的邻域信息包含了与目标实体相连的边和实体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70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Neighbor context</a:t>
            </a:r>
            <a:r>
              <a:rPr lang="zh-CN" altLang="en-US" dirty="0"/>
              <a:t>：给定一个实体，与其相连的边和顶点都叫做</a:t>
            </a:r>
            <a:r>
              <a:rPr lang="en-US" altLang="zh-CN" dirty="0"/>
              <a:t>neighbor context</a:t>
            </a:r>
            <a:r>
              <a:rPr lang="zh-CN" altLang="en-US" dirty="0"/>
              <a:t>，其实在</a:t>
            </a:r>
            <a:r>
              <a:rPr lang="en-US" altLang="zh-CN" dirty="0"/>
              <a:t>Trans</a:t>
            </a:r>
            <a:r>
              <a:rPr lang="zh-CN" altLang="en-US" dirty="0"/>
              <a:t>系列中，利用三元组信息进行语义表示。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Path context</a:t>
            </a:r>
            <a:r>
              <a:rPr lang="zh-CN" altLang="en-US" dirty="0"/>
              <a:t>：随机选择一些从给定实体出发的路径，路径上的点和边构成这个</a:t>
            </a:r>
            <a:r>
              <a:rPr lang="en-US" altLang="zh-CN" dirty="0"/>
              <a:t>context</a:t>
            </a:r>
            <a:r>
              <a:rPr lang="zh-CN" altLang="en-US" dirty="0"/>
              <a:t>。首先随机产生一个</a:t>
            </a:r>
            <a:r>
              <a:rPr lang="en-US" altLang="zh-CN" dirty="0"/>
              <a:t>L</a:t>
            </a:r>
            <a:r>
              <a:rPr lang="zh-CN" altLang="en-US" dirty="0"/>
              <a:t>值表示路径长度，然后再每一步通过</a:t>
            </a:r>
            <a:r>
              <a:rPr lang="en-US" altLang="zh-CN" dirty="0"/>
              <a:t>random walk</a:t>
            </a:r>
            <a:r>
              <a:rPr lang="zh-CN" altLang="en-US" dirty="0"/>
              <a:t>随机选择目标节点的</a:t>
            </a:r>
            <a:r>
              <a:rPr lang="en-US" altLang="zh-CN" dirty="0"/>
              <a:t>neighbor</a:t>
            </a:r>
            <a:r>
              <a:rPr lang="zh-CN" altLang="en-US" dirty="0"/>
              <a:t>直到路径长度到达上限。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Edge context</a:t>
            </a:r>
            <a:r>
              <a:rPr lang="zh-CN" altLang="en-US" dirty="0"/>
              <a:t>：与该实体相连的所有边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929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377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52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2018/10/26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2018/10/26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2018/10/26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3655" y="-25400"/>
            <a:ext cx="12235815" cy="697420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950" b="51583"/>
          <a:stretch>
            <a:fillRect/>
          </a:stretch>
        </p:blipFill>
        <p:spPr>
          <a:xfrm flipH="1">
            <a:off x="-33655" y="-25400"/>
            <a:ext cx="1530350" cy="25971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2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6" Type="http://schemas.openxmlformats.org/officeDocument/2006/relationships/image" Target="../media/image3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233275" cy="68814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705" y="3608656"/>
            <a:ext cx="3392805" cy="310651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7672CC0-2D96-43BC-9207-482E19E2A4DA}"/>
              </a:ext>
            </a:extLst>
          </p:cNvPr>
          <p:cNvSpPr txBox="1"/>
          <p:nvPr/>
        </p:nvSpPr>
        <p:spPr>
          <a:xfrm>
            <a:off x="924254" y="2962325"/>
            <a:ext cx="1038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 of Knowledge Graphs with Neighbors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E0C1C55-A230-4BFE-BA4B-662B16C38892}"/>
              </a:ext>
            </a:extLst>
          </p:cNvPr>
          <p:cNvSpPr txBox="1"/>
          <p:nvPr/>
        </p:nvSpPr>
        <p:spPr>
          <a:xfrm>
            <a:off x="10078041" y="4045903"/>
            <a:ext cx="105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黄婷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4239260" y="523240"/>
            <a:ext cx="397446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Introduction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2B0F3B3-039D-4FC9-976F-7DB224C90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39" y="1736770"/>
            <a:ext cx="9918521" cy="45979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5671132"/>
      </p:ext>
    </p:extLst>
  </p:cSld>
  <p:clrMapOvr>
    <a:masterClrMapping/>
  </p:clrMapOvr>
  <p:transition spd="slow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4239260" y="523240"/>
            <a:ext cx="397446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Introduction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A49C93D9-58BD-4F9B-9497-098BA5131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065" y="1712246"/>
            <a:ext cx="9063870" cy="3762027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(1)We treat a given knowledge base as a directed graph instead of a set of independent triples, and extract different types of graph context to study the representation of knowledge. 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(2) We propose a novel and general representation learning approach, GAKE (Graph Aware Knowledge Embedding), which can be easily extended to consider any type of graph context. 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(3) We propose an attention mechanism in our approach to learn representation power of different entities and relations.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7039757"/>
      </p:ext>
    </p:extLst>
  </p:cSld>
  <p:clrMapOvr>
    <a:masterClrMapping/>
  </p:clrMapOvr>
  <p:transition spd="slow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5203982" y="523382"/>
            <a:ext cx="17840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Method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EBB19D93-EA2D-413E-92AA-6B768C13D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931" y="1567241"/>
            <a:ext cx="3639526" cy="692917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Learning Objective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428FDB0-72E8-4D62-87EE-B067BC2D0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381" y="2914714"/>
            <a:ext cx="4695238" cy="102857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A8DCA79-0EBE-49B8-B26A-BA0A0E90A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094" y="4309807"/>
            <a:ext cx="3723809" cy="98095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BF061051-57B7-4A88-B0BF-481E8CD54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628" y="5479830"/>
            <a:ext cx="9394742" cy="99203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we consider three types of context: neighbor context CN(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si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), path context CP (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si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), and edge context CE(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si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).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7301193"/>
      </p:ext>
    </p:extLst>
  </p:cSld>
  <p:clrMapOvr>
    <a:masterClrMapping/>
  </p:clrMapOvr>
  <p:transition spd="slow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5203982" y="523382"/>
            <a:ext cx="17840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Method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EBB19D93-EA2D-413E-92AA-6B768C13D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931" y="1567241"/>
            <a:ext cx="3639526" cy="61167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Neighbor context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B9058B-804E-4605-99AC-F5C543553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523" y="2314784"/>
            <a:ext cx="4600000" cy="89523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B66D737-A1FA-4431-B755-B2358082B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931" y="3119158"/>
            <a:ext cx="3639526" cy="61167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Path context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721EF03-EE61-4413-98D5-F8A732B10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237" y="3730836"/>
            <a:ext cx="4209524" cy="88571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84A286F-E3E9-4E24-B9A7-8D563ED66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931" y="4671075"/>
            <a:ext cx="3639526" cy="61167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Edge context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48D935D-D09F-4610-A8B2-02BC2EC36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4981" y="5281521"/>
            <a:ext cx="2980952" cy="885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080745"/>
      </p:ext>
    </p:extLst>
  </p:cSld>
  <p:clrMapOvr>
    <a:masterClrMapping/>
  </p:clrMapOvr>
  <p:transition spd="slow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5203982" y="523382"/>
            <a:ext cx="17840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Method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EBB19D93-EA2D-413E-92AA-6B768C13D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931" y="1567241"/>
            <a:ext cx="3639526" cy="61167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Attention Mechanism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84A286F-E3E9-4E24-B9A7-8D563ED66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931" y="4327126"/>
            <a:ext cx="3639526" cy="61167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Model Learning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5DBCAC0-2408-447C-BC93-89808743F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86" y="2186925"/>
            <a:ext cx="3248025" cy="9620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ACEE99D-CE16-44B1-8FEE-0500E81AE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986" y="3410012"/>
            <a:ext cx="3285714" cy="100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5EECBAB-FF4C-4244-B63E-24565FC6C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9331" y="5151200"/>
            <a:ext cx="4133333" cy="6380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963688"/>
      </p:ext>
    </p:extLst>
  </p:cSld>
  <p:clrMapOvr>
    <a:masterClrMapping/>
  </p:clrMapOvr>
  <p:transition spd="slow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5203982" y="523382"/>
            <a:ext cx="2010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Experiments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D76CE6A0-70C4-475B-9AC1-BDF8CC798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931" y="1567241"/>
            <a:ext cx="3639526" cy="61167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Triple Classification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019964-D322-4546-BD38-03C028663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534" y="2338168"/>
            <a:ext cx="4648931" cy="39964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3366559"/>
      </p:ext>
    </p:extLst>
  </p:cSld>
  <p:clrMapOvr>
    <a:masterClrMapping/>
  </p:clrMapOvr>
  <p:transition spd="slow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5203982" y="523382"/>
            <a:ext cx="2010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Experiments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D76CE6A0-70C4-475B-9AC1-BDF8CC798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931" y="1567241"/>
            <a:ext cx="3639526" cy="61167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Link Prediction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627BEA5-B749-4BAF-80ED-97749A905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114" y="2677454"/>
            <a:ext cx="6544281" cy="35196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1466832"/>
      </p:ext>
    </p:extLst>
  </p:cSld>
  <p:clrMapOvr>
    <a:masterClrMapping/>
  </p:clrMapOvr>
  <p:transition spd="slow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5203983" y="523382"/>
            <a:ext cx="2060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kern="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Analysis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53F9CCA6-6D31-4047-8021-382364F7A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932" y="4246606"/>
            <a:ext cx="9063870" cy="99203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arenBoth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直接将上下文中的关系和实体向量取平均或者加权平均，丢失了结构信息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arenBoth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注意力机制没有约束，纯靠系统学习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7D9768-DD29-45F6-87C7-413FE454C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652" y="1381942"/>
            <a:ext cx="3639526" cy="692917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EF2499-9CD9-463E-A4BB-D81237064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652" y="3553689"/>
            <a:ext cx="3639526" cy="692917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0756D6-2318-4742-9BEE-D856FA612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932" y="2206109"/>
            <a:ext cx="9063870" cy="988960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(1)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实验效果好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(2)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提出了三种上下文信息：邻节点、关系、关系路径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956966"/>
      </p:ext>
    </p:extLst>
  </p:cSld>
  <p:clrMapOvr>
    <a:masterClrMapping/>
  </p:clrMapOvr>
  <p:transition spd="slow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233275" cy="6881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1658223" y="3327390"/>
            <a:ext cx="8875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Translating Representations of Knowledge Graphs with Neighbors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188970" y="296164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080635" y="410464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691505" y="1744980"/>
            <a:ext cx="18567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/>
            <a:r>
              <a:rPr lang="en-US" altLang="zh-CN" sz="7200" b="1" dirty="0">
                <a:solidFill>
                  <a:srgbClr val="5A6C6A"/>
                </a:solidFill>
                <a:latin typeface="Yuanti SC" charset="-122"/>
                <a:ea typeface="Yuanti SC" charset="-122"/>
                <a:cs typeface="Yuanti SC" charset="-122"/>
                <a:sym typeface="+mn-ea"/>
              </a:rPr>
              <a:t>03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B997CA-7CBE-4C35-80D9-5FD60621D0BB}"/>
              </a:ext>
            </a:extLst>
          </p:cNvPr>
          <p:cNvSpPr txBox="1"/>
          <p:nvPr/>
        </p:nvSpPr>
        <p:spPr>
          <a:xfrm>
            <a:off x="8811302" y="4557415"/>
            <a:ext cx="262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SIGIR(A) 2018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036320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4239260" y="523240"/>
            <a:ext cx="397446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Introduction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A49C93D9-58BD-4F9B-9497-098BA5131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065" y="2281355"/>
            <a:ext cx="9063870" cy="99203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In this paper, we propose a method named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TransN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, which considers the dependencies between triples and incorporates neighbor information dynamically.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A55474-0625-4BD4-A3D8-5E9725B18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065" y="3408564"/>
            <a:ext cx="9063870" cy="191536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arenBoth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Firstly, we apply effective neighbor selection to reduce the number of neighbors.</a:t>
            </a:r>
          </a:p>
          <a:p>
            <a:pPr marL="457200" indent="-457200" algn="just">
              <a:lnSpc>
                <a:spcPct val="150000"/>
              </a:lnSpc>
              <a:buAutoNum type="arabicParenBoth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Second, we try to encode neighborhood information with context embeddings. </a:t>
            </a:r>
          </a:p>
          <a:p>
            <a:pPr marL="457200" indent="-457200" algn="just">
              <a:lnSpc>
                <a:spcPct val="150000"/>
              </a:lnSpc>
              <a:buAutoNum type="arabicParenBoth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Third, we further utilize attention mechanism to focus on most influential nodes since different neighbors provide different level of information.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3596566"/>
      </p:ext>
    </p:extLst>
  </p:cSld>
  <p:clrMapOvr>
    <a:masterClrMapping/>
  </p:clrMapOvr>
  <p:transition spd="slow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233275" cy="6881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3451225" y="3264535"/>
            <a:ext cx="56210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Neighborhood Mixture Model for Knowledge Base Completion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188970" y="296164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080635" y="410464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691505" y="1744980"/>
            <a:ext cx="18567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/>
            <a:r>
              <a:rPr lang="en-US" altLang="zh-CN" sz="7200" b="1" dirty="0">
                <a:solidFill>
                  <a:srgbClr val="5A6C6A"/>
                </a:solidFill>
                <a:latin typeface="Yuanti SC" charset="-122"/>
                <a:ea typeface="Yuanti SC" charset="-122"/>
                <a:cs typeface="Yuanti SC" charset="-122"/>
                <a:sym typeface="+mn-ea"/>
              </a:rPr>
              <a:t>01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B997CA-7CBE-4C35-80D9-5FD60621D0BB}"/>
              </a:ext>
            </a:extLst>
          </p:cNvPr>
          <p:cNvSpPr txBox="1"/>
          <p:nvPr/>
        </p:nvSpPr>
        <p:spPr>
          <a:xfrm>
            <a:off x="8811302" y="4557415"/>
            <a:ext cx="262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CoNLL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(C) 2016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5203982" y="523382"/>
            <a:ext cx="17840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Method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EBB19D93-EA2D-413E-92AA-6B768C13D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931" y="1567241"/>
            <a:ext cx="3639526" cy="692917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Neighbor Selection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CE568C0-0397-4523-9F7C-AF2CBE119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996" y="2758693"/>
            <a:ext cx="5977715" cy="61167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the number of selected neighbor of entity 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CEBEDF-3DA0-4551-BDD6-E3AB053FE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046" y="3535572"/>
            <a:ext cx="3961905" cy="66666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F8610DC-2456-4514-83BE-AE6555FAA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995" y="4202239"/>
            <a:ext cx="5977715" cy="61167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exponential decay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F6EA11-C747-4A4B-A8E7-8DF8D6ED2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856" y="4976089"/>
            <a:ext cx="3533333" cy="4857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2B721A1-F764-4D2F-A469-09CE129C4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236" y="5623975"/>
            <a:ext cx="1628571" cy="3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7670199"/>
      </p:ext>
    </p:extLst>
  </p:cSld>
  <p:clrMapOvr>
    <a:masterClrMapping/>
  </p:clrMapOvr>
  <p:transition spd="slow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5203982" y="523382"/>
            <a:ext cx="17840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Method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EBB19D93-EA2D-413E-92AA-6B768C13D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931" y="1567241"/>
            <a:ext cx="5350880" cy="692917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Neighbor-based Representation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CE568C0-0397-4523-9F7C-AF2CBE119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996" y="2758693"/>
            <a:ext cx="8460857" cy="61167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object embedding : represent the meaning of entity and relation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F8610DC-2456-4514-83BE-AE6555FAA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995" y="4202239"/>
            <a:ext cx="9635317" cy="61167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context embedding : capture the interactions between entities or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9E41603-4B0C-4142-8FBA-376DF2112F22}"/>
                  </a:ext>
                </a:extLst>
              </p:cNvPr>
              <p:cNvSpPr/>
              <p:nvPr/>
            </p:nvSpPr>
            <p:spPr>
              <a:xfrm>
                <a:off x="5458682" y="3524695"/>
                <a:ext cx="127463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sz="28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8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9E41603-4B0C-4142-8FBA-376DF2112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682" y="3524695"/>
                <a:ext cx="127463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F667DFD-F81C-44D5-A527-116392FDD5AF}"/>
                  </a:ext>
                </a:extLst>
              </p:cNvPr>
              <p:cNvSpPr/>
              <p:nvPr/>
            </p:nvSpPr>
            <p:spPr>
              <a:xfrm>
                <a:off x="5373301" y="4968241"/>
                <a:ext cx="14453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F667DFD-F81C-44D5-A527-116392FDD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301" y="4968241"/>
                <a:ext cx="144539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59318627"/>
      </p:ext>
    </p:extLst>
  </p:cSld>
  <p:clrMapOvr>
    <a:masterClrMapping/>
  </p:clrMapOvr>
  <p:transition spd="slow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5203982" y="523382"/>
            <a:ext cx="17840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Method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EBB19D93-EA2D-413E-92AA-6B768C13D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931" y="1567241"/>
            <a:ext cx="5350880" cy="692917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Neighbor-based Representation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CE568C0-0397-4523-9F7C-AF2CBE119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996" y="2469707"/>
            <a:ext cx="8704138" cy="1165675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linear combination from its object embedding and context embeddings of its neighbors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F8610DC-2456-4514-83BE-AE6555FAA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996" y="4618173"/>
            <a:ext cx="9635317" cy="61167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relation-based attention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71F46B-B3C7-4766-93FC-A1B5817E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541" y="3679158"/>
            <a:ext cx="4619048" cy="8952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5E9EC1-6F98-465C-ABF9-21CA5422D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133" y="5273628"/>
            <a:ext cx="4704762" cy="8761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0540047"/>
      </p:ext>
    </p:extLst>
  </p:cSld>
  <p:clrMapOvr>
    <a:masterClrMapping/>
  </p:clrMapOvr>
  <p:transition spd="slow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5203982" y="523382"/>
            <a:ext cx="309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Training Objective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EBB19D93-EA2D-413E-92AA-6B768C13D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931" y="1567241"/>
            <a:ext cx="3639526" cy="692917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score function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798CC7-3A10-4A05-8CA7-14BAF163D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237" y="2837502"/>
            <a:ext cx="3228571" cy="55238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105D83D2-45D3-4878-B15D-1AE841CF9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931" y="3967227"/>
            <a:ext cx="3639526" cy="692917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objective function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C8D859-E98D-43F9-861F-620CFC8AF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571" y="5237488"/>
            <a:ext cx="4942857" cy="714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3283693"/>
      </p:ext>
    </p:extLst>
  </p:cSld>
  <p:clrMapOvr>
    <a:masterClrMapping/>
  </p:clrMapOvr>
  <p:transition spd="slow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5203982" y="523382"/>
            <a:ext cx="2010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Experiments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D76CE6A0-70C4-475B-9AC1-BDF8CC798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931" y="1567241"/>
            <a:ext cx="3639526" cy="61167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Link Prediction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6D207E-3801-427E-994A-AC99EBB99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252" y="2677454"/>
            <a:ext cx="7468006" cy="34799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8334398"/>
      </p:ext>
    </p:extLst>
  </p:cSld>
  <p:clrMapOvr>
    <a:masterClrMapping/>
  </p:clrMapOvr>
  <p:transition spd="slow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5203982" y="523382"/>
            <a:ext cx="2010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Experiments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D76CE6A0-70C4-475B-9AC1-BDF8CC798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931" y="1567241"/>
            <a:ext cx="3639526" cy="61167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Link Prediction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6812CE-C29C-40FD-9EF9-B8377BBFE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109" y="2677454"/>
            <a:ext cx="8350291" cy="28509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070575"/>
      </p:ext>
    </p:extLst>
  </p:cSld>
  <p:clrMapOvr>
    <a:masterClrMapping/>
  </p:clrMapOvr>
  <p:transition spd="slow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5203982" y="523382"/>
            <a:ext cx="2010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Experiments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D76CE6A0-70C4-475B-9AC1-BDF8CC798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931" y="1567241"/>
            <a:ext cx="3639526" cy="61167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Qualitative Analysis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2D997A3-C1DD-480C-A2C7-6C44BB68F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12" y="2303740"/>
            <a:ext cx="6505575" cy="3676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8745094"/>
      </p:ext>
    </p:extLst>
  </p:cSld>
  <p:clrMapOvr>
    <a:masterClrMapping/>
  </p:clrMapOvr>
  <p:transition spd="slow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5203982" y="523382"/>
            <a:ext cx="2010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Experiments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D76CE6A0-70C4-475B-9AC1-BDF8CC798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931" y="1567241"/>
            <a:ext cx="3639526" cy="61167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Qualitative Analysis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98B8EF6-6D4B-4374-80FC-BB730FDC6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683" y="2761113"/>
            <a:ext cx="5657143" cy="30761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1319419"/>
      </p:ext>
    </p:extLst>
  </p:cSld>
  <p:clrMapOvr>
    <a:masterClrMapping/>
  </p:clrMapOvr>
  <p:transition spd="slow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5203983" y="523382"/>
            <a:ext cx="2060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kern="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Analysis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53F9CCA6-6D31-4047-8021-382364F7A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932" y="5026783"/>
            <a:ext cx="9063870" cy="1450625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arenBoth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在邻节点选择上，用了数量限制和指数方式递减，不清楚该过程如何选择好的邻节点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arenBoth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考虑邻节点的同时没有考虑关系，关系路径等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7D9768-DD29-45F6-87C7-413FE454C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652" y="1381942"/>
            <a:ext cx="3639526" cy="692917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EF2499-9CD9-463E-A4BB-D81237064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652" y="4249976"/>
            <a:ext cx="3639526" cy="692917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0756D6-2318-4742-9BEE-D856FA612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932" y="2206109"/>
            <a:ext cx="9063870" cy="191536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(1)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实验效果好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(2)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object embedding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context embedding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对实体与关系建模，分开建模了三元组内部语义和上下文语义，值得借鉴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(3)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基于关系对邻节点建立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attention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，值得借鉴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019943"/>
      </p:ext>
    </p:extLst>
  </p:cSld>
  <p:clrMapOvr>
    <a:masterClrMapping/>
  </p:clrMapOvr>
  <p:transition spd="slow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233275" cy="6881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5587864" y="3283349"/>
            <a:ext cx="1178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kern="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Mine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188970" y="296164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080635" y="410464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691505" y="1744980"/>
            <a:ext cx="18567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/>
            <a:r>
              <a:rPr lang="en-US" altLang="zh-CN" sz="7200" b="1" dirty="0">
                <a:solidFill>
                  <a:srgbClr val="5A6C6A"/>
                </a:solidFill>
                <a:latin typeface="Yuanti SC" charset="-122"/>
                <a:ea typeface="Yuanti SC" charset="-122"/>
                <a:cs typeface="Yuanti SC" charset="-122"/>
                <a:sym typeface="+mn-ea"/>
              </a:rPr>
              <a:t>04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82526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4239260" y="523240"/>
            <a:ext cx="397446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Introduction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A49C93D9-58BD-4F9B-9497-098BA5131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065" y="2702148"/>
            <a:ext cx="9063870" cy="1453703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In this paper, we define a novel entity representation as a mixture of its neighborhood in the knowledge base and apply this technique on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TransE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—a well-known embedding model for knowledge base completion.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5178198" y="517383"/>
            <a:ext cx="156064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思考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075682EC-45B6-4395-94F7-2829F9B17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637" y="2679639"/>
            <a:ext cx="4053091" cy="3758949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arenBoth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第一篇和第二篇论文虽然都用到了邻节点，但是没有讲述选择过程，而是直接为每个实体的邻节点数量设定阈值。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arenBoth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第三篇虽然提到了邻节点筛选，但是没有讲具体怎么筛选，只是在每一个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epoch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指数递减邻节点数量，直到达到阈值。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DBC2D28-7A2C-418B-8B87-D32FB29B23D1}"/>
              </a:ext>
            </a:extLst>
          </p:cNvPr>
          <p:cNvCxnSpPr/>
          <p:nvPr/>
        </p:nvCxnSpPr>
        <p:spPr>
          <a:xfrm>
            <a:off x="6310335" y="2327270"/>
            <a:ext cx="0" cy="3078694"/>
          </a:xfrm>
          <a:prstGeom prst="line">
            <a:avLst/>
          </a:prstGeom>
          <a:ln w="28575">
            <a:solidFill>
              <a:srgbClr val="5B5A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1A4323D-8728-4DB2-B7DE-7DCC1FA8C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698" y="1207494"/>
            <a:ext cx="2277587" cy="61167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邻节点选择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AC5EAC6-5A0C-4EBB-9205-272FAF0E9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388" y="1715592"/>
            <a:ext cx="2277587" cy="531143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不足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9414D21-D6C3-4D5A-98BA-F98D0A30D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008" y="1774710"/>
            <a:ext cx="2277587" cy="531143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改进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1C4993C-BEDC-4E99-ADE6-52FFDDAE6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847" y="2661536"/>
            <a:ext cx="4053091" cy="3297285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）根据第一篇和第三篇的实验分析结果，在预测关系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时，邻节点对应的关系中权重最大的几个关系其实与关系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语义相关。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）能否根据语义相关性（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contextually relevant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）选择邻节点？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A773F63-30DD-4C08-8672-8A1B75FC9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91" y="5876409"/>
            <a:ext cx="2647619" cy="4380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7287512"/>
      </p:ext>
    </p:extLst>
  </p:cSld>
  <p:clrMapOvr>
    <a:masterClrMapping/>
  </p:clrMapOvr>
  <p:transition spd="slow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5" grpId="0"/>
      <p:bldP spid="18" grpId="0"/>
      <p:bldP spid="19" grpId="0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5178198" y="517383"/>
            <a:ext cx="156064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思考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075682EC-45B6-4395-94F7-2829F9B17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637" y="2679639"/>
            <a:ext cx="4053091" cy="988960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arenBoth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第一篇用到了邻边作为邻域信息，但是只是简单混合。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DBC2D28-7A2C-418B-8B87-D32FB29B23D1}"/>
              </a:ext>
            </a:extLst>
          </p:cNvPr>
          <p:cNvCxnSpPr/>
          <p:nvPr/>
        </p:nvCxnSpPr>
        <p:spPr>
          <a:xfrm>
            <a:off x="6310335" y="2327270"/>
            <a:ext cx="0" cy="3078694"/>
          </a:xfrm>
          <a:prstGeom prst="line">
            <a:avLst/>
          </a:prstGeom>
          <a:ln w="28575">
            <a:solidFill>
              <a:srgbClr val="5B5A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1A4323D-8728-4DB2-B7DE-7DCC1FA8C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698" y="1207494"/>
            <a:ext cx="2277587" cy="61167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邻边的应用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AC5EAC6-5A0C-4EBB-9205-272FAF0E9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388" y="1715592"/>
            <a:ext cx="2277587" cy="531143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不足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9414D21-D6C3-4D5A-98BA-F98D0A30D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008" y="1774710"/>
            <a:ext cx="2277587" cy="531143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改进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1C4993C-BEDC-4E99-ADE6-52FFDDAE6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847" y="2661536"/>
            <a:ext cx="4053091" cy="1912290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）根据第二篇的介绍可以知道邻边对于三元组预测是有促进作用的，所以引入邻边作为补充信息很有必要。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80207E-722F-45DA-A218-1F37436CB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635" y="3964153"/>
            <a:ext cx="4053091" cy="988960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(2)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第三篇根据邻边建立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attention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但     是不作为补充信息引入三元组。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6193180"/>
      </p:ext>
    </p:extLst>
  </p:cSld>
  <p:clrMapOvr>
    <a:masterClrMapping/>
  </p:clrMapOvr>
  <p:transition spd="slow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5" grpId="0"/>
      <p:bldP spid="18" grpId="0"/>
      <p:bldP spid="19" grpId="0"/>
      <p:bldP spid="20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5178198" y="517383"/>
            <a:ext cx="156064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改进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90EE38E6-F13D-4F94-82E5-156B578B3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931" y="1567241"/>
            <a:ext cx="5350880" cy="692917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Neighbor-based Representation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8CFE2FC-7888-4887-8643-C9A7E3E00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996" y="2758693"/>
            <a:ext cx="8460857" cy="61167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object embedding : represent the meaning of entity and relation 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CEB4394-422E-4AA6-AA86-1FEAC57F2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995" y="4202239"/>
            <a:ext cx="9635317" cy="61167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context embedding : capture the interactions between entities or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84E6EFF-99E5-4407-812C-9A7D20BC57C6}"/>
                  </a:ext>
                </a:extLst>
              </p:cNvPr>
              <p:cNvSpPr/>
              <p:nvPr/>
            </p:nvSpPr>
            <p:spPr>
              <a:xfrm>
                <a:off x="5458682" y="3524695"/>
                <a:ext cx="127463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sz="28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8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84E6EFF-99E5-4407-812C-9A7D20BC5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682" y="3524695"/>
                <a:ext cx="127463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8BB18EE-C0DE-494E-9960-48D7ED88F6C6}"/>
                  </a:ext>
                </a:extLst>
              </p:cNvPr>
              <p:cNvSpPr/>
              <p:nvPr/>
            </p:nvSpPr>
            <p:spPr>
              <a:xfrm>
                <a:off x="5373301" y="4968241"/>
                <a:ext cx="14453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8BB18EE-C0DE-494E-9960-48D7ED88F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301" y="4968241"/>
                <a:ext cx="144539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10733209"/>
      </p:ext>
    </p:extLst>
  </p:cSld>
  <p:clrMapOvr>
    <a:masterClrMapping/>
  </p:clrMapOvr>
  <p:transition spd="slow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3" grpId="0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5203982" y="523382"/>
            <a:ext cx="17840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Method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EBB19D93-EA2D-413E-92AA-6B768C13D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931" y="1567241"/>
            <a:ext cx="3639526" cy="692917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Neighbor Selection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CE568C0-0397-4523-9F7C-AF2CBE119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996" y="2758693"/>
            <a:ext cx="5977715" cy="61167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the number of selected neighbor of entity 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CEBEDF-3DA0-4551-BDD6-E3AB053FE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046" y="3535572"/>
            <a:ext cx="3961905" cy="66666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F8610DC-2456-4514-83BE-AE6555FAA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4" y="4202239"/>
            <a:ext cx="5977715" cy="61167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exponential decay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F6EA11-C747-4A4B-A8E7-8DF8D6ED2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615" y="4976089"/>
            <a:ext cx="3533333" cy="4857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2B721A1-F764-4D2F-A469-09CE129C4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9995" y="5623975"/>
            <a:ext cx="1628571" cy="371429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0ABD712-B8F4-4ACA-B6D5-1593753F518E}"/>
              </a:ext>
            </a:extLst>
          </p:cNvPr>
          <p:cNvCxnSpPr>
            <a:cxnSpLocks/>
          </p:cNvCxnSpPr>
          <p:nvPr/>
        </p:nvCxnSpPr>
        <p:spPr>
          <a:xfrm>
            <a:off x="5837501" y="4439194"/>
            <a:ext cx="0" cy="1804851"/>
          </a:xfrm>
          <a:prstGeom prst="line">
            <a:avLst/>
          </a:prstGeom>
          <a:ln w="28575">
            <a:solidFill>
              <a:srgbClr val="5B5A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9A4278D-CEB2-4B8C-91DB-D4E4BF6A2AB7}"/>
              </a:ext>
            </a:extLst>
          </p:cNvPr>
          <p:cNvSpPr txBox="1"/>
          <p:nvPr/>
        </p:nvSpPr>
        <p:spPr>
          <a:xfrm>
            <a:off x="391536" y="5610683"/>
            <a:ext cx="1823992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/>
            <a:r>
              <a:rPr lang="en-US" altLang="zh-CN" sz="4400" b="1" dirty="0">
                <a:solidFill>
                  <a:srgbClr val="5A6C6A"/>
                </a:solidFill>
                <a:latin typeface="Yuanti SC" charset="-122"/>
                <a:ea typeface="Yuanti SC" charset="-122"/>
                <a:cs typeface="Yuanti SC" charset="-122"/>
                <a:sym typeface="+mn-ea"/>
              </a:rPr>
              <a:t>NO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8C09AA-055D-4762-A18C-CE7B05883D97}"/>
              </a:ext>
            </a:extLst>
          </p:cNvPr>
          <p:cNvSpPr txBox="1"/>
          <p:nvPr/>
        </p:nvSpPr>
        <p:spPr>
          <a:xfrm>
            <a:off x="10368008" y="5610682"/>
            <a:ext cx="1823992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/>
            <a:r>
              <a:rPr lang="en-US" altLang="zh-CN" sz="4400" b="1" dirty="0">
                <a:solidFill>
                  <a:srgbClr val="5A6C6A"/>
                </a:solidFill>
                <a:latin typeface="Yuanti SC" charset="-122"/>
                <a:ea typeface="Yuanti SC" charset="-122"/>
                <a:cs typeface="Yuanti SC" charset="-122"/>
                <a:sym typeface="+mn-ea"/>
              </a:rPr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25B8670-4D0E-46F1-940D-68F8069F250C}"/>
                  </a:ext>
                </a:extLst>
              </p:cNvPr>
              <p:cNvSpPr/>
              <p:nvPr/>
            </p:nvSpPr>
            <p:spPr>
              <a:xfrm>
                <a:off x="6824210" y="5060358"/>
                <a:ext cx="2487755" cy="680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′)=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‖‖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′‖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25B8670-4D0E-46F1-940D-68F8069F25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210" y="5060358"/>
                <a:ext cx="2487755" cy="680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22166114"/>
      </p:ext>
    </p:extLst>
  </p:cSld>
  <p:clrMapOvr>
    <a:masterClrMapping/>
  </p:clrMapOvr>
  <p:transition spd="slow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  <p:bldP spid="15" grpId="0"/>
      <p:bldP spid="17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5203982" y="523382"/>
            <a:ext cx="17840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Method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EBB19D93-EA2D-413E-92AA-6B768C13D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931" y="1567241"/>
            <a:ext cx="5350880" cy="692917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Neighbor-based Representation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CE568C0-0397-4523-9F7C-AF2CBE119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996" y="2469707"/>
            <a:ext cx="8704138" cy="1165675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linear combination from its object embedding and context embeddings of its neighbors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F8610DC-2456-4514-83BE-AE6555FAA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996" y="4618173"/>
            <a:ext cx="9635317" cy="61167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relation-based attention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71F46B-B3C7-4766-93FC-A1B5817E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48" y="3679158"/>
            <a:ext cx="4619048" cy="8952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5E9EC1-6F98-465C-ABF9-21CA5422D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47" y="5273628"/>
            <a:ext cx="4704762" cy="87619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4B4D622-0433-4709-B2F4-48ABB7DAE156}"/>
              </a:ext>
            </a:extLst>
          </p:cNvPr>
          <p:cNvCxnSpPr>
            <a:cxnSpLocks/>
          </p:cNvCxnSpPr>
          <p:nvPr/>
        </p:nvCxnSpPr>
        <p:spPr>
          <a:xfrm>
            <a:off x="5915877" y="3759524"/>
            <a:ext cx="0" cy="858649"/>
          </a:xfrm>
          <a:prstGeom prst="line">
            <a:avLst/>
          </a:prstGeom>
          <a:ln w="28575">
            <a:solidFill>
              <a:srgbClr val="5B5A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FDCB264-9C70-4297-80D8-64C36D180C84}"/>
              </a:ext>
            </a:extLst>
          </p:cNvPr>
          <p:cNvCxnSpPr>
            <a:cxnSpLocks/>
          </p:cNvCxnSpPr>
          <p:nvPr/>
        </p:nvCxnSpPr>
        <p:spPr>
          <a:xfrm>
            <a:off x="5915877" y="5418507"/>
            <a:ext cx="0" cy="858649"/>
          </a:xfrm>
          <a:prstGeom prst="line">
            <a:avLst/>
          </a:prstGeom>
          <a:ln w="28575">
            <a:solidFill>
              <a:srgbClr val="5B5A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20C0A53-52BE-46E2-906F-781E667B0B43}"/>
              </a:ext>
            </a:extLst>
          </p:cNvPr>
          <p:cNvSpPr txBox="1"/>
          <p:nvPr/>
        </p:nvSpPr>
        <p:spPr>
          <a:xfrm>
            <a:off x="131939" y="5993396"/>
            <a:ext cx="1823992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/>
            <a:r>
              <a:rPr lang="en-US" altLang="zh-CN" sz="4400" b="1" dirty="0">
                <a:solidFill>
                  <a:srgbClr val="5A6C6A"/>
                </a:solidFill>
                <a:latin typeface="Yuanti SC" charset="-122"/>
                <a:ea typeface="Yuanti SC" charset="-122"/>
                <a:cs typeface="Yuanti SC" charset="-122"/>
                <a:sym typeface="+mn-ea"/>
              </a:rPr>
              <a:t>NO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09E5964-A411-4994-AC5F-ADECA99DF5D6}"/>
              </a:ext>
            </a:extLst>
          </p:cNvPr>
          <p:cNvSpPr txBox="1"/>
          <p:nvPr/>
        </p:nvSpPr>
        <p:spPr>
          <a:xfrm>
            <a:off x="10698933" y="5993395"/>
            <a:ext cx="1823992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/>
            <a:r>
              <a:rPr lang="en-US" altLang="zh-CN" sz="4400" b="1" dirty="0">
                <a:solidFill>
                  <a:srgbClr val="5A6C6A"/>
                </a:solidFill>
                <a:latin typeface="Yuanti SC" charset="-122"/>
                <a:ea typeface="Yuanti SC" charset="-122"/>
                <a:cs typeface="Yuanti SC" charset="-122"/>
                <a:sym typeface="+mn-ea"/>
              </a:rPr>
              <a:t>YES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6FC75A1-CD9B-4775-9C06-BF0CB80C6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759" y="3854629"/>
            <a:ext cx="5088496" cy="677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AEEB2AF-5B8A-4341-ABC8-66AD637D1A30}"/>
                  </a:ext>
                </a:extLst>
              </p:cNvPr>
              <p:cNvSpPr/>
              <p:nvPr/>
            </p:nvSpPr>
            <p:spPr>
              <a:xfrm>
                <a:off x="6913260" y="5320227"/>
                <a:ext cx="3999493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𝑟𝑊𝑟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𝑟𝑊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AEEB2AF-5B8A-4341-ABC8-66AD637D1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260" y="5320227"/>
                <a:ext cx="3999493" cy="956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12253850"/>
      </p:ext>
    </p:extLst>
  </p:cSld>
  <p:clrMapOvr>
    <a:masterClrMapping/>
  </p:clrMapOvr>
  <p:transition spd="slow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  <p:bldP spid="15" grpId="0"/>
      <p:bldP spid="18" grpId="0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233275" cy="688149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352290" y="519430"/>
            <a:ext cx="3513455" cy="5244465"/>
            <a:chOff x="6854" y="818"/>
            <a:chExt cx="5533" cy="8259"/>
          </a:xfrm>
        </p:grpSpPr>
        <p:grpSp>
          <p:nvGrpSpPr>
            <p:cNvPr id="28" name="组合 27"/>
            <p:cNvGrpSpPr/>
            <p:nvPr/>
          </p:nvGrpSpPr>
          <p:grpSpPr>
            <a:xfrm>
              <a:off x="6854" y="971"/>
              <a:ext cx="5533" cy="7998"/>
              <a:chOff x="4562351" y="826142"/>
              <a:chExt cx="3192664" cy="5078713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4615281" y="1152660"/>
                <a:ext cx="1293255" cy="1861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500" dirty="0">
                    <a:solidFill>
                      <a:srgbClr val="161317"/>
                    </a:solidFill>
                    <a:latin typeface="仿宋" panose="02010609060101010101" charset="-122"/>
                    <a:ea typeface="仿宋" panose="02010609060101010101" charset="-122"/>
                  </a:rPr>
                  <a:t>感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6461760" y="2270848"/>
                <a:ext cx="1293255" cy="1445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800" dirty="0">
                    <a:solidFill>
                      <a:srgbClr val="161317"/>
                    </a:solidFill>
                    <a:latin typeface="仿宋" panose="02010609060101010101" charset="-122"/>
                    <a:ea typeface="仿宋" panose="02010609060101010101" charset="-122"/>
                  </a:rPr>
                  <a:t>谢</a:t>
                </a: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 flipH="1">
                <a:off x="5908467" y="826142"/>
                <a:ext cx="665307" cy="616959"/>
              </a:xfrm>
              <a:prstGeom prst="line">
                <a:avLst/>
              </a:prstGeom>
              <a:ln w="12700">
                <a:solidFill>
                  <a:srgbClr val="3B47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4562351" y="1483328"/>
                <a:ext cx="3012706" cy="2893859"/>
              </a:xfrm>
              <a:prstGeom prst="line">
                <a:avLst/>
              </a:prstGeom>
              <a:ln w="12700">
                <a:solidFill>
                  <a:srgbClr val="3B47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流程图: 接点 33"/>
              <p:cNvSpPr/>
              <p:nvPr/>
            </p:nvSpPr>
            <p:spPr>
              <a:xfrm>
                <a:off x="5622966" y="3501729"/>
                <a:ext cx="901020" cy="901020"/>
              </a:xfrm>
              <a:prstGeom prst="flowChartConnector">
                <a:avLst/>
              </a:prstGeom>
              <a:solidFill>
                <a:srgbClr val="3B4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61317"/>
                  </a:solidFill>
                </a:endParaRPr>
              </a:p>
            </p:txBody>
          </p:sp>
          <p:sp>
            <p:nvSpPr>
              <p:cNvPr id="35" name="流程图: 接点 34"/>
              <p:cNvSpPr/>
              <p:nvPr/>
            </p:nvSpPr>
            <p:spPr>
              <a:xfrm>
                <a:off x="5622966" y="4572444"/>
                <a:ext cx="901020" cy="901020"/>
              </a:xfrm>
              <a:prstGeom prst="flowChartConnector">
                <a:avLst/>
              </a:prstGeom>
              <a:solidFill>
                <a:srgbClr val="3B4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61317"/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5706769" y="3502114"/>
                <a:ext cx="866821" cy="923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400" dirty="0">
                    <a:solidFill>
                      <a:schemeClr val="bg1"/>
                    </a:solidFill>
                    <a:latin typeface="仿宋" panose="02010609060101010101" charset="-122"/>
                    <a:ea typeface="仿宋" panose="02010609060101010101" charset="-122"/>
                  </a:rPr>
                  <a:t>聆</a:t>
                </a: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721195" y="4638233"/>
                <a:ext cx="866821" cy="922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400" dirty="0">
                    <a:solidFill>
                      <a:schemeClr val="bg1"/>
                    </a:solidFill>
                    <a:latin typeface="仿宋" panose="02010609060101010101" charset="-122"/>
                    <a:ea typeface="仿宋" panose="02010609060101010101" charset="-122"/>
                  </a:rPr>
                  <a:t>听</a:t>
                </a: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flipH="1">
                <a:off x="6191333" y="5287896"/>
                <a:ext cx="665307" cy="616959"/>
              </a:xfrm>
              <a:prstGeom prst="line">
                <a:avLst/>
              </a:prstGeom>
              <a:ln w="12700">
                <a:solidFill>
                  <a:srgbClr val="3B47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/>
            <p:cNvSpPr/>
            <p:nvPr/>
          </p:nvSpPr>
          <p:spPr>
            <a:xfrm>
              <a:off x="10249" y="818"/>
              <a:ext cx="188" cy="214"/>
            </a:xfrm>
            <a:prstGeom prst="ellipse">
              <a:avLst/>
            </a:prstGeom>
            <a:solidFill>
              <a:srgbClr val="3B4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979" y="1943"/>
              <a:ext cx="188" cy="214"/>
            </a:xfrm>
            <a:prstGeom prst="ellipse">
              <a:avLst/>
            </a:prstGeom>
            <a:solidFill>
              <a:srgbClr val="3B4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9539" y="8863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909780" y="3771265"/>
            <a:ext cx="923330" cy="414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</a:rPr>
              <a:t>汇报人：黄婷</a:t>
            </a: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4043680" y="2139315"/>
            <a:ext cx="2199005" cy="1911985"/>
          </a:xfrm>
          <a:prstGeom prst="line">
            <a:avLst/>
          </a:prstGeom>
          <a:ln w="12700">
            <a:solidFill>
              <a:srgbClr val="3B47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956050" y="3983990"/>
            <a:ext cx="119380" cy="1358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705" y="3608656"/>
            <a:ext cx="3392805" cy="310651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4239260" y="523240"/>
            <a:ext cx="397446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Introduction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A799D1F9-F76C-4D4E-AD36-93862CA81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585" y="1620464"/>
            <a:ext cx="3747266" cy="46125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5C6830F-D8D1-4F88-B4E5-23935A761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55056"/>
            <a:ext cx="4942857" cy="186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47290719"/>
      </p:ext>
    </p:extLst>
  </p:cSld>
  <p:clrMapOvr>
    <a:masterClrMapping/>
  </p:clrMapOvr>
  <p:transition spd="slow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5203982" y="523382"/>
            <a:ext cx="17840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Method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1CB1F6F-8CC3-4257-8DA7-F57B003E7BEB}"/>
              </a:ext>
            </a:extLst>
          </p:cNvPr>
          <p:cNvCxnSpPr/>
          <p:nvPr/>
        </p:nvCxnSpPr>
        <p:spPr>
          <a:xfrm>
            <a:off x="6310335" y="2327270"/>
            <a:ext cx="0" cy="3078694"/>
          </a:xfrm>
          <a:prstGeom prst="line">
            <a:avLst/>
          </a:prstGeom>
          <a:ln w="28575">
            <a:solidFill>
              <a:srgbClr val="5B5A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BB19D93-EA2D-413E-92AA-6B768C13D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730" y="1634353"/>
            <a:ext cx="2043196" cy="692917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TransE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81ACF1-4687-4A6A-8CC3-F294EC4C5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470" y="1635751"/>
            <a:ext cx="2813577" cy="692917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TransE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-NMM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9CFF2C-5CD7-4AC1-A89F-6C45B28B6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259" y="2743904"/>
            <a:ext cx="2342857" cy="73333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75C10F7-207B-45D7-8A51-697CE89E8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979" y="3730515"/>
            <a:ext cx="4104762" cy="57142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FA9D487-D264-4FF3-A13C-4FA5B9A20D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9930" y="2714543"/>
            <a:ext cx="4066667" cy="60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269397A-ABC8-44F7-9C66-F5E4F0AC1D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3080" y="3734710"/>
            <a:ext cx="2161905" cy="62857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8EA5F79-4F06-4850-BF58-6BAE108539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4508" y="4602948"/>
            <a:ext cx="4019048" cy="9238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7886292"/>
      </p:ext>
    </p:extLst>
  </p:cSld>
  <p:clrMapOvr>
    <a:masterClrMapping/>
  </p:clrMapOvr>
  <p:transition spd="slow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5203982" y="523382"/>
            <a:ext cx="2010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Experiments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2370DA1B-05DC-474B-89DB-1513C2E75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017" y="1349377"/>
            <a:ext cx="9089966" cy="41592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2824005"/>
      </p:ext>
    </p:extLst>
  </p:cSld>
  <p:clrMapOvr>
    <a:masterClrMapping/>
  </p:clrMapOvr>
  <p:transition spd="slow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4528662" y="529186"/>
            <a:ext cx="3134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Qualitative results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746E629-83F1-45E1-A764-DB4B41D4D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461" y="1377890"/>
            <a:ext cx="4590402" cy="48215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FAD02B-A7AE-4147-AF1B-EB87ACCD3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863" y="2448332"/>
            <a:ext cx="4939783" cy="24967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2742668"/>
      </p:ext>
    </p:extLst>
  </p:cSld>
  <p:clrMapOvr>
    <a:masterClrMapping/>
  </p:clrMapOvr>
  <p:transition spd="slow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5203983" y="523382"/>
            <a:ext cx="2060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kern="1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Analysis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7943" y="36957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36870" y="100076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53F9CCA6-6D31-4047-8021-382364F7A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932" y="4246606"/>
            <a:ext cx="9063870" cy="1912290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(1)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效果提升不明显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(2)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注意力机制简单粗暴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(3)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直接用表示向量作为上下文向量，不能很好地建模三元组内部语义和上下文语义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7D9768-DD29-45F6-87C7-413FE454C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652" y="1381942"/>
            <a:ext cx="3639526" cy="692917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EF2499-9CD9-463E-A4BB-D81237064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652" y="3553689"/>
            <a:ext cx="3639526" cy="692917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0756D6-2318-4742-9BEE-D856FA612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932" y="2206109"/>
            <a:ext cx="9063870" cy="988960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(1)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第一个提出运用邻节点和关系作为上下文信息辅助决策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(2)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嵌入到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TransE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的方式简单易训练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4278737"/>
      </p:ext>
    </p:extLst>
  </p:cSld>
  <p:clrMapOvr>
    <a:masterClrMapping/>
  </p:clrMapOvr>
  <p:transition spd="slow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233275" cy="6881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3442835" y="3327390"/>
            <a:ext cx="61457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GAKE: Graph Aware Knowledge Embedding</a:t>
            </a:r>
            <a:endParaRPr lang="zh-CN" altLang="en-US" sz="2400" b="1" kern="1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188970" y="2961640"/>
            <a:ext cx="4096385" cy="135890"/>
            <a:chOff x="5470" y="4664"/>
            <a:chExt cx="6451" cy="21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5" y="4771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 rot="1380000">
              <a:off x="5470" y="4664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080635" y="4104640"/>
            <a:ext cx="4097020" cy="135890"/>
            <a:chOff x="5692" y="6516"/>
            <a:chExt cx="6452" cy="2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92" y="6623"/>
              <a:ext cx="6286" cy="0"/>
            </a:xfrm>
            <a:prstGeom prst="line">
              <a:avLst/>
            </a:prstGeom>
            <a:ln>
              <a:solidFill>
                <a:srgbClr val="3B4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 rot="1380000">
              <a:off x="11956" y="6516"/>
              <a:ext cx="188" cy="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691505" y="1744980"/>
            <a:ext cx="18567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/>
            <a:r>
              <a:rPr lang="en-US" altLang="zh-CN" sz="7200" b="1" dirty="0">
                <a:solidFill>
                  <a:srgbClr val="5A6C6A"/>
                </a:solidFill>
                <a:latin typeface="Yuanti SC" charset="-122"/>
                <a:ea typeface="Yuanti SC" charset="-122"/>
                <a:cs typeface="Yuanti SC" charset="-122"/>
                <a:sym typeface="+mn-ea"/>
              </a:rPr>
              <a:t>02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B997CA-7CBE-4C35-80D9-5FD60621D0BB}"/>
              </a:ext>
            </a:extLst>
          </p:cNvPr>
          <p:cNvSpPr txBox="1"/>
          <p:nvPr/>
        </p:nvSpPr>
        <p:spPr>
          <a:xfrm>
            <a:off x="8811302" y="4557415"/>
            <a:ext cx="262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COLING(B) 2016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035178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第一PPT，www.1ppt.com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1040</Words>
  <Application>Microsoft Office PowerPoint</Application>
  <PresentationFormat>宽屏</PresentationFormat>
  <Paragraphs>144</Paragraphs>
  <Slides>35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Yuanti SC</vt:lpstr>
      <vt:lpstr>仿宋</vt:lpstr>
      <vt:lpstr>宋体</vt:lpstr>
      <vt:lpstr>微软雅黑</vt:lpstr>
      <vt:lpstr>Arial</vt:lpstr>
      <vt:lpstr>Calibri</vt:lpstr>
      <vt:lpstr>Cambria Math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小清新</dc:title>
  <dc:creator/>
  <cp:keywords>www.1ppt.com</cp:keywords>
  <dc:description>www.1ppt.com</dc:description>
  <cp:lastModifiedBy/>
  <cp:revision>7</cp:revision>
  <dcterms:created xsi:type="dcterms:W3CDTF">2018-03-01T02:03:00Z</dcterms:created>
  <dcterms:modified xsi:type="dcterms:W3CDTF">2018-10-26T10:22:46Z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