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59" r:id="rId7"/>
    <p:sldId id="261" r:id="rId8"/>
    <p:sldId id="262" r:id="rId9"/>
    <p:sldId id="260" r:id="rId10"/>
    <p:sldId id="264" r:id="rId11"/>
    <p:sldId id="267" r:id="rId12"/>
    <p:sldId id="268" r:id="rId13"/>
    <p:sldId id="274" r:id="rId14"/>
    <p:sldId id="269" r:id="rId15"/>
    <p:sldId id="272" r:id="rId16"/>
    <p:sldId id="273" r:id="rId17"/>
    <p:sldId id="270" r:id="rId18"/>
    <p:sldId id="271" r:id="rId19"/>
    <p:sldId id="276" r:id="rId20"/>
    <p:sldId id="277" r:id="rId21"/>
    <p:sldId id="296" r:id="rId22"/>
    <p:sldId id="280" r:id="rId23"/>
    <p:sldId id="281" r:id="rId24"/>
    <p:sldId id="282" r:id="rId25"/>
    <p:sldId id="283" r:id="rId26"/>
    <p:sldId id="284" r:id="rId27"/>
    <p:sldId id="285" r:id="rId28"/>
    <p:sldId id="286" r:id="rId29"/>
    <p:sldId id="287" r:id="rId30"/>
    <p:sldId id="289" r:id="rId31"/>
    <p:sldId id="290" r:id="rId32"/>
    <p:sldId id="291" r:id="rId33"/>
    <p:sldId id="292" r:id="rId34"/>
    <p:sldId id="293" r:id="rId35"/>
    <p:sldId id="294" r:id="rId36"/>
    <p:sldId id="295" r:id="rId3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5704659-EE4A-4DF9-B963-DB8DAD8AE5AC}" type="doc">
      <dgm:prSet loTypeId="list" loCatId="list" qsTypeId="urn:microsoft.com/office/officeart/2005/8/quickstyle/simple1" qsCatId="simple" csTypeId="urn:microsoft.com/office/officeart/2005/8/colors/accent1_2" csCatId="accent1" phldr="1"/>
      <dgm:spPr/>
      <dgm:t>
        <a:bodyPr/>
        <a:lstStyle/>
        <a:p>
          <a:endParaRPr lang="zh-CN" altLang="en-US"/>
        </a:p>
      </dgm:t>
    </dgm:pt>
    <dgm:pt modelId="{55464A31-1B71-417E-9A51-58F67FEA8F35}">
      <dgm:prSet phldr="0" custT="0"/>
      <dgm:spPr/>
      <dgm:t>
        <a:bodyPr vert="horz" wrap="square"/>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rtl="0">
            <a:lnSpc>
              <a:spcPct val="100000"/>
            </a:lnSpc>
            <a:spcBef>
              <a:spcPct val="0"/>
            </a:spcBef>
            <a:spcAft>
              <a:spcPct val="35000"/>
            </a:spcAft>
          </a:pPr>
          <a:r>
            <a:rPr kumimoji="1" lang="zh-CN" altLang="en-US" b="1" dirty="0" smtClean="0"/>
            <a:t>传统</a:t>
          </a:r>
          <a:r>
            <a:rPr kumimoji="1" lang="zh-CN" b="1" dirty="0" smtClean="0"/>
            <a:t>轮询</a:t>
          </a:r>
          <a:r>
            <a:rPr lang="zh-CN" dirty="0"/>
            <a:t/>
          </a:r>
          <a:endParaRPr lang="zh-CN" dirty="0"/>
        </a:p>
      </dgm:t>
    </dgm:pt>
    <dgm:pt modelId="{9BC306AD-74BD-46F3-8493-7D300BDE4811}" cxnId="{3FC56F48-EE7C-46C6-907A-918E30E08BC0}" type="parTrans">
      <dgm:prSet/>
      <dgm:spPr/>
      <dgm:t>
        <a:bodyPr/>
        <a:lstStyle/>
        <a:p>
          <a:endParaRPr lang="zh-CN" altLang="en-US"/>
        </a:p>
      </dgm:t>
    </dgm:pt>
    <dgm:pt modelId="{0DB1B7A1-DCA4-4A94-A70D-353EE8BF184D}" cxnId="{3FC56F48-EE7C-46C6-907A-918E30E08BC0}" type="sibTrans">
      <dgm:prSet/>
      <dgm:spPr/>
      <dgm:t>
        <a:bodyPr/>
        <a:lstStyle/>
        <a:p>
          <a:endParaRPr lang="zh-CN" altLang="en-US"/>
        </a:p>
      </dgm:t>
    </dgm:pt>
    <dgm:pt modelId="{41F07F88-1092-4947-8C5C-D55C7556685E}">
      <dgm:prSet phldr="0" custT="0"/>
      <dgm:spPr/>
      <dgm:t>
        <a:bodyPr vert="horz" wrap="square"/>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rtl="0">
            <a:lnSpc>
              <a:spcPct val="100000"/>
            </a:lnSpc>
            <a:spcBef>
              <a:spcPct val="0"/>
            </a:spcBef>
            <a:spcAft>
              <a:spcPct val="15000"/>
            </a:spcAft>
          </a:pPr>
          <a:r>
            <a:rPr kumimoji="1" lang="zh-CN" dirty="0" smtClean="0"/>
            <a:t>浏览器设置一个时间间隔，定时发送数据请求</a:t>
          </a:r>
          <a:r>
            <a:rPr lang="zh-CN" altLang="en-US" dirty="0"/>
            <a:t/>
          </a:r>
          <a:endParaRPr lang="zh-CN" altLang="en-US" dirty="0"/>
        </a:p>
      </dgm:t>
    </dgm:pt>
    <dgm:pt modelId="{2B4B0FED-71E1-4FF6-ACEB-D770D9A7E735}" cxnId="{5B44D0AF-C166-4538-A9D1-A1F5291E8FC8}" type="parTrans">
      <dgm:prSet/>
      <dgm:spPr/>
    </dgm:pt>
    <dgm:pt modelId="{0DDB3C7F-711B-443F-ABDD-4A81D6AD4373}" cxnId="{5B44D0AF-C166-4538-A9D1-A1F5291E8FC8}" type="sibTrans">
      <dgm:prSet/>
      <dgm:spPr/>
    </dgm:pt>
    <dgm:pt modelId="{E3C17354-6CBE-495C-B47B-A304B7E6D594}">
      <dgm:prSet phldr="0" custT="0"/>
      <dgm:spPr/>
      <dgm:t>
        <a:bodyPr vert="horz" wrap="square"/>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rtl="0">
            <a:lnSpc>
              <a:spcPct val="100000"/>
            </a:lnSpc>
            <a:spcBef>
              <a:spcPct val="0"/>
            </a:spcBef>
            <a:spcAft>
              <a:spcPct val="15000"/>
            </a:spcAft>
          </a:pPr>
          <a:r>
            <a:rPr lang="zh-CN" altLang="en-US" dirty="0" smtClean="0"/>
            <a:t>服务器查找数据</a:t>
          </a:r>
          <a:r>
            <a:rPr lang="zh-CN" altLang="en-US" dirty="0"/>
            <a:t/>
          </a:r>
          <a:endParaRPr lang="zh-CN" altLang="en-US" dirty="0"/>
        </a:p>
      </dgm:t>
    </dgm:pt>
    <dgm:pt modelId="{70DFBF9A-6359-4DE0-9FB6-BF9B719225C0}" cxnId="{672F848B-0327-44BE-9C06-AA2206A4620E}" type="parTrans">
      <dgm:prSet/>
      <dgm:spPr/>
    </dgm:pt>
    <dgm:pt modelId="{2B0C7B4E-9C41-4C73-839B-CCE4DC70F3DF}" cxnId="{672F848B-0327-44BE-9C06-AA2206A4620E}" type="sibTrans">
      <dgm:prSet/>
      <dgm:spPr/>
    </dgm:pt>
    <dgm:pt modelId="{448972E7-5A47-4BFA-84C6-DFDB8DACE73F}">
      <dgm:prSet phldr="0" custT="0"/>
      <dgm:spPr/>
      <dgm:t>
        <a:bodyPr vert="horz" wrap="square"/>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rtl="0">
            <a:lnSpc>
              <a:spcPct val="100000"/>
            </a:lnSpc>
            <a:spcBef>
              <a:spcPct val="0"/>
            </a:spcBef>
            <a:spcAft>
              <a:spcPct val="15000"/>
            </a:spcAft>
          </a:pPr>
          <a:r>
            <a:rPr kumimoji="1" lang="zh-CN" dirty="0" smtClean="0"/>
            <a:t>返回</a:t>
          </a:r>
          <a:r>
            <a:rPr kumimoji="1" lang="zh-CN" altLang="en-US" dirty="0" smtClean="0"/>
            <a:t>数据给客户端</a:t>
          </a:r>
          <a:r>
            <a:rPr lang="zh-CN" altLang="en-US" dirty="0"/>
            <a:t/>
          </a:r>
          <a:endParaRPr lang="zh-CN" altLang="en-US" dirty="0"/>
        </a:p>
      </dgm:t>
    </dgm:pt>
    <dgm:pt modelId="{5CFE7B00-174D-41DF-9203-B5B325A4F8CD}" cxnId="{3F4BD6DD-7DC8-4BF8-9A9F-23C43BA5A5E0}" type="parTrans">
      <dgm:prSet/>
      <dgm:spPr/>
    </dgm:pt>
    <dgm:pt modelId="{911917E5-E5E7-4FB2-93BB-9E6D60655508}" cxnId="{3F4BD6DD-7DC8-4BF8-9A9F-23C43BA5A5E0}" type="sibTrans">
      <dgm:prSet/>
      <dgm:spPr/>
    </dgm:pt>
    <dgm:pt modelId="{18D93D95-FBB1-4EE2-84B3-4C9B9E02476D}">
      <dgm:prSet phldr="0" custT="0"/>
      <dgm:spPr/>
      <dgm:t>
        <a:bodyPr vert="horz" wrap="square"/>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rtl="0">
            <a:lnSpc>
              <a:spcPct val="100000"/>
            </a:lnSpc>
            <a:spcBef>
              <a:spcPct val="0"/>
            </a:spcBef>
            <a:spcAft>
              <a:spcPct val="35000"/>
            </a:spcAft>
          </a:pPr>
          <a:r>
            <a:rPr kumimoji="1" lang="zh-CN" b="1" dirty="0" smtClean="0"/>
            <a:t>长轮询</a:t>
          </a:r>
          <a:r>
            <a:rPr lang="zh-CN" dirty="0"/>
            <a:t/>
          </a:r>
          <a:endParaRPr lang="zh-CN" dirty="0"/>
        </a:p>
      </dgm:t>
    </dgm:pt>
    <dgm:pt modelId="{0BB67B5C-57A9-4F10-8317-22E1197A0B4F}" cxnId="{17813FF2-D354-443F-82C0-F33A2786C54E}" type="parTrans">
      <dgm:prSet/>
      <dgm:spPr/>
      <dgm:t>
        <a:bodyPr/>
        <a:lstStyle/>
        <a:p>
          <a:endParaRPr lang="zh-CN" altLang="en-US"/>
        </a:p>
      </dgm:t>
    </dgm:pt>
    <dgm:pt modelId="{0AECDB38-F523-4DCA-A452-BCB8E91FB90E}" cxnId="{17813FF2-D354-443F-82C0-F33A2786C54E}" type="sibTrans">
      <dgm:prSet/>
      <dgm:spPr/>
      <dgm:t>
        <a:bodyPr/>
        <a:lstStyle/>
        <a:p>
          <a:endParaRPr lang="zh-CN" altLang="en-US"/>
        </a:p>
      </dgm:t>
    </dgm:pt>
    <dgm:pt modelId="{5921FD44-BAE1-450F-AAED-BD5A8265323A}">
      <dgm:prSet phldr="0" custT="0"/>
      <dgm:spPr/>
      <dgm:t>
        <a:bodyPr vert="horz" wrap="square"/>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rtl="0">
            <a:lnSpc>
              <a:spcPct val="100000"/>
            </a:lnSpc>
            <a:spcBef>
              <a:spcPct val="0"/>
            </a:spcBef>
            <a:spcAft>
              <a:spcPct val="15000"/>
            </a:spcAft>
          </a:pPr>
          <a:r>
            <a:rPr kumimoji="1" lang="zh-CN" dirty="0" smtClean="0"/>
            <a:t>浏览器发送数据请求</a:t>
          </a:r>
          <a:r>
            <a:rPr kumimoji="1" lang="en-US" dirty="0" smtClean="0"/>
            <a:t>,</a:t>
          </a:r>
          <a:r>
            <a:rPr lang="zh-CN" altLang="en-US" dirty="0"/>
            <a:t/>
          </a:r>
          <a:endParaRPr lang="zh-CN" altLang="en-US" dirty="0"/>
        </a:p>
      </dgm:t>
    </dgm:pt>
    <dgm:pt modelId="{0D23A0BB-2EFE-4246-A4D8-BC2496963B26}" cxnId="{AF221F9F-5172-48BF-8C9E-3F63CF95DA75}" type="parTrans">
      <dgm:prSet/>
      <dgm:spPr/>
    </dgm:pt>
    <dgm:pt modelId="{6A41E68F-B0D8-47D5-A15F-2F4161ACB80C}" cxnId="{AF221F9F-5172-48BF-8C9E-3F63CF95DA75}" type="sibTrans">
      <dgm:prSet/>
      <dgm:spPr/>
    </dgm:pt>
    <dgm:pt modelId="{E4734704-EF22-4F3B-9EC6-02ADBE51C605}">
      <dgm:prSet phldr="0" custT="0"/>
      <dgm:spPr/>
      <dgm:t>
        <a:bodyPr vert="horz" wrap="square"/>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rtl="0">
            <a:lnSpc>
              <a:spcPct val="100000"/>
            </a:lnSpc>
            <a:spcBef>
              <a:spcPct val="0"/>
            </a:spcBef>
            <a:spcAft>
              <a:spcPct val="15000"/>
            </a:spcAft>
          </a:pPr>
          <a:r>
            <a:rPr kumimoji="1" lang="zh-CN" dirty="0" smtClean="0"/>
            <a:t>服务器持有该请求，</a:t>
          </a:r>
          <a:r>
            <a:rPr kumimoji="1" lang="zh-CN" altLang="en-US" dirty="0" smtClean="0"/>
            <a:t>等待新数据</a:t>
          </a:r>
          <a:r>
            <a:rPr lang="zh-CN" altLang="en-US" dirty="0"/>
            <a:t/>
          </a:r>
          <a:endParaRPr lang="zh-CN" altLang="en-US" dirty="0"/>
        </a:p>
      </dgm:t>
    </dgm:pt>
    <dgm:pt modelId="{6C45EBC9-05F1-4642-B7FB-9CF88F517BD8}" cxnId="{36FF48BC-B547-44C9-AB63-56021FD81B46}" type="parTrans">
      <dgm:prSet/>
      <dgm:spPr/>
    </dgm:pt>
    <dgm:pt modelId="{3BF9529A-9426-4B3A-AAE9-BDA09AD6BCCE}" cxnId="{36FF48BC-B547-44C9-AB63-56021FD81B46}" type="sibTrans">
      <dgm:prSet/>
      <dgm:spPr/>
    </dgm:pt>
    <dgm:pt modelId="{962C9072-8DC5-4DEF-8B35-306C90B899DF}">
      <dgm:prSet phldr="0" custT="0"/>
      <dgm:spPr/>
      <dgm:t>
        <a:bodyPr vert="horz" wrap="square"/>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rtl="0">
            <a:lnSpc>
              <a:spcPct val="100000"/>
            </a:lnSpc>
            <a:spcBef>
              <a:spcPct val="0"/>
            </a:spcBef>
            <a:spcAft>
              <a:spcPct val="15000"/>
            </a:spcAft>
          </a:pPr>
          <a:r>
            <a:rPr kumimoji="1" lang="zh-CN" dirty="0" smtClean="0"/>
            <a:t>返回</a:t>
          </a:r>
          <a:r>
            <a:rPr kumimoji="1" lang="zh-CN" altLang="en-US" dirty="0" smtClean="0"/>
            <a:t>数据给</a:t>
          </a:r>
          <a:r>
            <a:rPr kumimoji="1" lang="zh-CN" dirty="0" smtClean="0"/>
            <a:t>客户端</a:t>
          </a:r>
          <a:r>
            <a:rPr lang="zh-CN" altLang="en-US" dirty="0"/>
            <a:t/>
          </a:r>
          <a:endParaRPr lang="zh-CN" altLang="en-US" dirty="0"/>
        </a:p>
      </dgm:t>
    </dgm:pt>
    <dgm:pt modelId="{4D5ABCA8-C317-4C8F-BE42-09D3B04B9D17}" cxnId="{317083D3-8AA0-49C4-899B-DF7BF9D27A01}" type="parTrans">
      <dgm:prSet/>
      <dgm:spPr/>
    </dgm:pt>
    <dgm:pt modelId="{AA572D4B-5BA5-48F9-97E8-96999E13E85A}" cxnId="{317083D3-8AA0-49C4-899B-DF7BF9D27A01}" type="sibTrans">
      <dgm:prSet/>
      <dgm:spPr/>
    </dgm:pt>
    <dgm:pt modelId="{A9D4139D-FAE8-4B4F-8407-DF984C399B98}">
      <dgm:prSet phldr="0" custT="0"/>
      <dgm:spPr/>
      <dgm:t>
        <a:bodyPr vert="horz" wrap="square"/>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rtl="0">
            <a:lnSpc>
              <a:spcPct val="100000"/>
            </a:lnSpc>
            <a:spcBef>
              <a:spcPct val="0"/>
            </a:spcBef>
            <a:spcAft>
              <a:spcPct val="35000"/>
            </a:spcAft>
          </a:pPr>
          <a:r>
            <a:rPr kumimoji="1" lang="zh-CN" b="1" dirty="0" smtClean="0"/>
            <a:t>长连接</a:t>
          </a:r>
          <a:r>
            <a:rPr lang="zh-CN" dirty="0"/>
            <a:t/>
          </a:r>
          <a:endParaRPr lang="zh-CN" dirty="0"/>
        </a:p>
      </dgm:t>
    </dgm:pt>
    <dgm:pt modelId="{1A5FE2C8-D803-47FF-A287-DF7D6D5138DC}" cxnId="{F4ACBE3D-8A01-41AB-8CB4-24C88F5985C7}" type="parTrans">
      <dgm:prSet/>
      <dgm:spPr/>
      <dgm:t>
        <a:bodyPr/>
        <a:lstStyle/>
        <a:p>
          <a:endParaRPr lang="zh-CN" altLang="en-US"/>
        </a:p>
      </dgm:t>
    </dgm:pt>
    <dgm:pt modelId="{5E5FEB1F-08B5-409F-88C2-BC81B48E4A0E}" cxnId="{F4ACBE3D-8A01-41AB-8CB4-24C88F5985C7}" type="sibTrans">
      <dgm:prSet/>
      <dgm:spPr/>
      <dgm:t>
        <a:bodyPr/>
        <a:lstStyle/>
        <a:p>
          <a:endParaRPr lang="zh-CN" altLang="en-US"/>
        </a:p>
      </dgm:t>
    </dgm:pt>
    <dgm:pt modelId="{B289F77F-029B-417E-A287-BBBAF9D7A17C}">
      <dgm:prSet phldr="0" custT="0"/>
      <dgm:spPr/>
      <dgm:t>
        <a:bodyPr vert="horz" wrap="square"/>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rtl="0">
            <a:lnSpc>
              <a:spcPct val="100000"/>
            </a:lnSpc>
            <a:spcBef>
              <a:spcPct val="0"/>
            </a:spcBef>
            <a:spcAft>
              <a:spcPct val="15000"/>
            </a:spcAft>
          </a:pPr>
          <a:r>
            <a:rPr kumimoji="1" lang="zh-CN" altLang="en-US" dirty="0" smtClean="0"/>
            <a:t>浏览器</a:t>
          </a:r>
          <a:r>
            <a:rPr kumimoji="1" lang="zh-CN" dirty="0" smtClean="0"/>
            <a:t>嵌入一个隐蔵窗口向服务端发出长连接请求，服务器端接到请求后作出回应并不断更新连接状态保证客户端和服务器端连接不过期</a:t>
          </a:r>
          <a:r>
            <a:rPr lang="zh-CN" altLang="en-US" dirty="0"/>
            <a:t/>
          </a:r>
          <a:endParaRPr lang="zh-CN" altLang="en-US" dirty="0"/>
        </a:p>
      </dgm:t>
    </dgm:pt>
    <dgm:pt modelId="{5774963D-E7A1-4B9D-B736-76A8E97C012D}" cxnId="{8BA687DF-BC70-4465-88DA-3F6BCF444CE8}" type="parTrans">
      <dgm:prSet/>
      <dgm:spPr/>
    </dgm:pt>
    <dgm:pt modelId="{BE96BA72-E60D-4101-8DF3-2FE8E01ECDF2}" cxnId="{8BA687DF-BC70-4465-88DA-3F6BCF444CE8}" type="sibTrans">
      <dgm:prSet/>
      <dgm:spPr/>
    </dgm:pt>
    <dgm:pt modelId="{B11AF967-90D2-4EB0-9821-F6807C31E281}">
      <dgm:prSet phldr="0" custT="0"/>
      <dgm:spPr/>
      <dgm:t>
        <a:bodyPr vert="horz" wrap="square"/>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rtl="0">
            <a:lnSpc>
              <a:spcPct val="100000"/>
            </a:lnSpc>
            <a:spcBef>
              <a:spcPct val="0"/>
            </a:spcBef>
            <a:spcAft>
              <a:spcPct val="15000"/>
            </a:spcAft>
          </a:pPr>
          <a:r>
            <a:rPr kumimoji="1" lang="zh-CN" dirty="0" smtClean="0"/>
            <a:t>服务器端</a:t>
          </a:r>
          <a:r>
            <a:rPr kumimoji="1" lang="zh-CN" altLang="en-US" dirty="0" smtClean="0"/>
            <a:t>发现新数据时告知浏览器</a:t>
          </a:r>
          <a:r>
            <a:rPr lang="zh-CN" altLang="en-US" dirty="0"/>
            <a:t/>
          </a:r>
          <a:endParaRPr lang="zh-CN" altLang="en-US" dirty="0"/>
        </a:p>
      </dgm:t>
    </dgm:pt>
    <dgm:pt modelId="{82C0D33C-6110-4A28-90B6-E6EB26367E06}" cxnId="{FE505097-A2E7-40FF-919C-6A4975227D61}" type="parTrans">
      <dgm:prSet/>
      <dgm:spPr/>
    </dgm:pt>
    <dgm:pt modelId="{4B10BAF5-1577-464D-B328-0F1A08EB53FE}" cxnId="{FE505097-A2E7-40FF-919C-6A4975227D61}" type="sibTrans">
      <dgm:prSet/>
      <dgm:spPr/>
    </dgm:pt>
    <dgm:pt modelId="{7EF338C5-BDD1-4D92-AD82-2B0654202A76}">
      <dgm:prSet phldr="0" custT="0"/>
      <dgm:spPr/>
      <dgm:t>
        <a:bodyPr vert="horz" wrap="square"/>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rtl="0">
            <a:lnSpc>
              <a:spcPct val="100000"/>
            </a:lnSpc>
            <a:spcBef>
              <a:spcPct val="0"/>
            </a:spcBef>
            <a:spcAft>
              <a:spcPct val="15000"/>
            </a:spcAft>
          </a:pPr>
          <a:r>
            <a:rPr lang="zh-CN" altLang="en-US" dirty="0" smtClean="0"/>
            <a:t>浏览器发起新数据请求</a:t>
          </a:r>
          <a:r>
            <a:rPr lang="zh-CN" altLang="en-US" dirty="0"/>
            <a:t/>
          </a:r>
          <a:endParaRPr lang="zh-CN" altLang="en-US" dirty="0"/>
        </a:p>
      </dgm:t>
    </dgm:pt>
    <dgm:pt modelId="{0F9380F9-856C-41E9-82BF-BDDECAC7294C}" cxnId="{BAEF9988-1CC0-4874-ADDB-5556641E88C4}" type="parTrans">
      <dgm:prSet/>
      <dgm:spPr/>
    </dgm:pt>
    <dgm:pt modelId="{4101F291-A1E6-4300-B49E-096AAF75CC42}" cxnId="{BAEF9988-1CC0-4874-ADDB-5556641E88C4}" type="sibTrans">
      <dgm:prSet/>
      <dgm:spPr/>
    </dgm:pt>
    <dgm:pt modelId="{E1860F0C-DF1F-4692-A036-632021C546A7}">
      <dgm:prSet/>
      <dgm:spPr/>
      <dgm:t>
        <a:bodyPr/>
        <a:lstStyle/>
        <a:p>
          <a:pPr rtl="0"/>
          <a:r>
            <a:rPr lang="en-US" altLang="zh-CN" dirty="0" err="1" smtClean="0"/>
            <a:t>WebSocket</a:t>
          </a:r>
          <a:r>
            <a:rPr lang="en-US" altLang="zh-CN" dirty="0" smtClean="0"/>
            <a:t> </a:t>
          </a:r>
          <a:endParaRPr lang="zh-CN" altLang="en-US" dirty="0"/>
        </a:p>
      </dgm:t>
    </dgm:pt>
    <dgm:pt modelId="{1598F324-83CD-4FA7-A606-D1B24D12FE52}" cxnId="{598B7602-1469-43B5-AD0E-F0B52D8EC221}" type="parTrans">
      <dgm:prSet/>
      <dgm:spPr/>
      <dgm:t>
        <a:bodyPr/>
        <a:lstStyle/>
        <a:p>
          <a:endParaRPr lang="zh-CN" altLang="en-US"/>
        </a:p>
      </dgm:t>
    </dgm:pt>
    <dgm:pt modelId="{856DB834-A375-4EAC-A1A5-32EE6C9C3427}" cxnId="{598B7602-1469-43B5-AD0E-F0B52D8EC221}" type="sibTrans">
      <dgm:prSet/>
      <dgm:spPr/>
      <dgm:t>
        <a:bodyPr/>
        <a:lstStyle/>
        <a:p>
          <a:endParaRPr lang="zh-CN" altLang="en-US"/>
        </a:p>
      </dgm:t>
    </dgm:pt>
    <dgm:pt modelId="{61D89403-BB98-4FBF-9DD3-D297245F28E3}">
      <dgm:prSet/>
      <dgm:spPr/>
      <dgm:t>
        <a:bodyPr/>
        <a:lstStyle/>
        <a:p>
          <a:r>
            <a:rPr lang="zh-CN" altLang="en-US" dirty="0" smtClean="0"/>
            <a:t>浏览器发起连接请求</a:t>
          </a:r>
          <a:endParaRPr lang="zh-CN" altLang="en-US" dirty="0"/>
        </a:p>
      </dgm:t>
    </dgm:pt>
    <dgm:pt modelId="{CCAFF8A7-56F5-4AFA-B6C7-FE16D1CDA750}" cxnId="{362BF05C-AD02-4D71-91C5-353DF9DBC226}" type="parTrans">
      <dgm:prSet/>
      <dgm:spPr/>
      <dgm:t>
        <a:bodyPr/>
        <a:lstStyle/>
        <a:p>
          <a:endParaRPr lang="zh-CN" altLang="en-US"/>
        </a:p>
      </dgm:t>
    </dgm:pt>
    <dgm:pt modelId="{9905E738-AF45-49E9-BE4D-FE4A3E130829}" cxnId="{362BF05C-AD02-4D71-91C5-353DF9DBC226}" type="sibTrans">
      <dgm:prSet/>
      <dgm:spPr/>
      <dgm:t>
        <a:bodyPr/>
        <a:lstStyle/>
        <a:p>
          <a:endParaRPr lang="zh-CN" altLang="en-US"/>
        </a:p>
      </dgm:t>
    </dgm:pt>
    <dgm:pt modelId="{6C10DBD1-1C67-423F-BC2D-C2C21F0DE3CF}">
      <dgm:prSet/>
      <dgm:spPr/>
      <dgm:t>
        <a:bodyPr/>
        <a:lstStyle/>
        <a:p>
          <a:r>
            <a:rPr lang="zh-CN" altLang="en-US" dirty="0" smtClean="0"/>
            <a:t>服务器与客户端建立连接</a:t>
          </a:r>
          <a:endParaRPr lang="zh-CN" altLang="en-US" dirty="0"/>
        </a:p>
      </dgm:t>
    </dgm:pt>
    <dgm:pt modelId="{1BB285E5-7751-4BF4-835B-DAC9A911F66C}" cxnId="{EA766FB5-DD94-4605-8D1A-3093184974EB}" type="parTrans">
      <dgm:prSet/>
      <dgm:spPr/>
      <dgm:t>
        <a:bodyPr/>
        <a:lstStyle/>
        <a:p>
          <a:endParaRPr lang="zh-CN" altLang="en-US"/>
        </a:p>
      </dgm:t>
    </dgm:pt>
    <dgm:pt modelId="{26A2193F-F9E9-4614-A43C-5C37EFE96E6D}" cxnId="{EA766FB5-DD94-4605-8D1A-3093184974EB}" type="sibTrans">
      <dgm:prSet/>
      <dgm:spPr/>
      <dgm:t>
        <a:bodyPr/>
        <a:lstStyle/>
        <a:p>
          <a:endParaRPr lang="zh-CN" altLang="en-US"/>
        </a:p>
      </dgm:t>
    </dgm:pt>
    <dgm:pt modelId="{677F8BD0-7CCF-4009-BCB0-CE31C41E84A5}">
      <dgm:prSet/>
      <dgm:spPr/>
      <dgm:t>
        <a:bodyPr/>
        <a:lstStyle/>
        <a:p>
          <a:r>
            <a:rPr lang="zh-CN" altLang="en-US" dirty="0" smtClean="0"/>
            <a:t>服务器推送数据</a:t>
          </a:r>
          <a:endParaRPr lang="zh-CN" altLang="en-US" dirty="0"/>
        </a:p>
      </dgm:t>
    </dgm:pt>
    <dgm:pt modelId="{8AD6ED40-8811-44D9-BD82-56572B01A564}" cxnId="{36AA2CF4-F420-4ADC-9EC2-13A7889B48E4}" type="parTrans">
      <dgm:prSet/>
      <dgm:spPr/>
      <dgm:t>
        <a:bodyPr/>
        <a:lstStyle/>
        <a:p>
          <a:endParaRPr lang="zh-CN" altLang="en-US"/>
        </a:p>
      </dgm:t>
    </dgm:pt>
    <dgm:pt modelId="{D6486A54-E143-400A-A092-5003E952D9F6}" cxnId="{36AA2CF4-F420-4ADC-9EC2-13A7889B48E4}" type="sibTrans">
      <dgm:prSet/>
      <dgm:spPr/>
      <dgm:t>
        <a:bodyPr/>
        <a:lstStyle/>
        <a:p>
          <a:endParaRPr lang="zh-CN" altLang="en-US"/>
        </a:p>
      </dgm:t>
    </dgm:pt>
    <dgm:pt modelId="{C8AA1EA4-8A43-4012-93CC-FB6AE09FC28F}">
      <dgm:prSet/>
      <dgm:spPr/>
      <dgm:t>
        <a:bodyPr/>
        <a:lstStyle/>
        <a:p>
          <a:r>
            <a:rPr lang="zh-CN" altLang="en-US" dirty="0" smtClean="0"/>
            <a:t>客户端接收展示</a:t>
          </a:r>
          <a:endParaRPr lang="zh-CN" altLang="en-US" dirty="0"/>
        </a:p>
      </dgm:t>
    </dgm:pt>
    <dgm:pt modelId="{B5AEA563-FA12-4446-B62A-5DB34FE87985}" cxnId="{89F2543D-62BE-4B16-9709-D3A11D603AAE}" type="parTrans">
      <dgm:prSet/>
      <dgm:spPr/>
      <dgm:t>
        <a:bodyPr/>
        <a:lstStyle/>
        <a:p>
          <a:endParaRPr lang="zh-CN" altLang="en-US"/>
        </a:p>
      </dgm:t>
    </dgm:pt>
    <dgm:pt modelId="{28E9BEAA-D158-4BE5-BD4F-4627626EBA7D}" cxnId="{89F2543D-62BE-4B16-9709-D3A11D603AAE}" type="sibTrans">
      <dgm:prSet/>
      <dgm:spPr/>
      <dgm:t>
        <a:bodyPr/>
        <a:lstStyle/>
        <a:p>
          <a:endParaRPr lang="zh-CN" altLang="en-US"/>
        </a:p>
      </dgm:t>
    </dgm:pt>
    <dgm:pt modelId="{0A84DEB2-E23D-4144-BF68-BE9C73033303}" type="pres">
      <dgm:prSet presAssocID="{45704659-EE4A-4DF9-B963-DB8DAD8AE5AC}" presName="Name0" presStyleCnt="0">
        <dgm:presLayoutVars>
          <dgm:dir/>
          <dgm:resizeHandles val="exact"/>
        </dgm:presLayoutVars>
      </dgm:prSet>
      <dgm:spPr/>
      <dgm:t>
        <a:bodyPr/>
        <a:lstStyle/>
        <a:p>
          <a:endParaRPr lang="zh-CN" altLang="en-US"/>
        </a:p>
      </dgm:t>
    </dgm:pt>
    <dgm:pt modelId="{95E73B7C-2B2A-4E35-82C0-7E5925D89E22}" type="pres">
      <dgm:prSet presAssocID="{55464A31-1B71-417E-9A51-58F67FEA8F35}" presName="node" presStyleLbl="node1" presStyleIdx="0" presStyleCnt="4">
        <dgm:presLayoutVars>
          <dgm:bulletEnabled val="1"/>
        </dgm:presLayoutVars>
      </dgm:prSet>
      <dgm:spPr/>
      <dgm:t>
        <a:bodyPr/>
        <a:lstStyle/>
        <a:p>
          <a:endParaRPr lang="zh-CN" altLang="en-US"/>
        </a:p>
      </dgm:t>
    </dgm:pt>
    <dgm:pt modelId="{016D616F-9DD7-410E-B1CB-9468BA78416C}" type="pres">
      <dgm:prSet presAssocID="{0DB1B7A1-DCA4-4A94-A70D-353EE8BF184D}" presName="sibTrans" presStyleCnt="0"/>
      <dgm:spPr/>
    </dgm:pt>
    <dgm:pt modelId="{92D21488-54F2-4823-88E3-32BDB06E536D}" type="pres">
      <dgm:prSet presAssocID="{18D93D95-FBB1-4EE2-84B3-4C9B9E02476D}" presName="node" presStyleLbl="node1" presStyleIdx="1" presStyleCnt="4">
        <dgm:presLayoutVars>
          <dgm:bulletEnabled val="1"/>
        </dgm:presLayoutVars>
      </dgm:prSet>
      <dgm:spPr/>
      <dgm:t>
        <a:bodyPr/>
        <a:lstStyle/>
        <a:p>
          <a:endParaRPr lang="zh-CN" altLang="en-US"/>
        </a:p>
      </dgm:t>
    </dgm:pt>
    <dgm:pt modelId="{4F96E16F-A72C-4689-8336-D65ADBC10A61}" type="pres">
      <dgm:prSet presAssocID="{0AECDB38-F523-4DCA-A452-BCB8E91FB90E}" presName="sibTrans" presStyleCnt="0"/>
      <dgm:spPr/>
    </dgm:pt>
    <dgm:pt modelId="{5BF388B1-1F52-4492-9E5F-3DA5B4983171}" type="pres">
      <dgm:prSet presAssocID="{A9D4139D-FAE8-4B4F-8407-DF984C399B98}" presName="node" presStyleLbl="node1" presStyleIdx="2" presStyleCnt="4">
        <dgm:presLayoutVars>
          <dgm:bulletEnabled val="1"/>
        </dgm:presLayoutVars>
      </dgm:prSet>
      <dgm:spPr/>
      <dgm:t>
        <a:bodyPr/>
        <a:lstStyle/>
        <a:p>
          <a:endParaRPr lang="zh-CN" altLang="en-US"/>
        </a:p>
      </dgm:t>
    </dgm:pt>
    <dgm:pt modelId="{4DE39E0C-98C7-4C6C-ABB4-F0B3FA296D26}" type="pres">
      <dgm:prSet presAssocID="{5E5FEB1F-08B5-409F-88C2-BC81B48E4A0E}" presName="sibTrans" presStyleCnt="0"/>
      <dgm:spPr/>
    </dgm:pt>
    <dgm:pt modelId="{C552E350-D653-44FE-93C4-A4931D047B3D}" type="pres">
      <dgm:prSet presAssocID="{E1860F0C-DF1F-4692-A036-632021C546A7}" presName="node" presStyleLbl="node1" presStyleIdx="3" presStyleCnt="4">
        <dgm:presLayoutVars>
          <dgm:bulletEnabled val="1"/>
        </dgm:presLayoutVars>
      </dgm:prSet>
      <dgm:spPr/>
      <dgm:t>
        <a:bodyPr/>
        <a:lstStyle/>
        <a:p>
          <a:endParaRPr lang="zh-CN" altLang="en-US"/>
        </a:p>
      </dgm:t>
    </dgm:pt>
  </dgm:ptLst>
  <dgm:cxnLst>
    <dgm:cxn modelId="{3FC56F48-EE7C-46C6-907A-918E30E08BC0}" srcId="{45704659-EE4A-4DF9-B963-DB8DAD8AE5AC}" destId="{55464A31-1B71-417E-9A51-58F67FEA8F35}" srcOrd="0" destOrd="0" parTransId="{9BC306AD-74BD-46F3-8493-7D300BDE4811}" sibTransId="{0DB1B7A1-DCA4-4A94-A70D-353EE8BF184D}"/>
    <dgm:cxn modelId="{5B44D0AF-C166-4538-A9D1-A1F5291E8FC8}" srcId="{55464A31-1B71-417E-9A51-58F67FEA8F35}" destId="{41F07F88-1092-4947-8C5C-D55C7556685E}" srcOrd="0" destOrd="0" parTransId="{2B4B0FED-71E1-4FF6-ACEB-D770D9A7E735}" sibTransId="{0DDB3C7F-711B-443F-ABDD-4A81D6AD4373}"/>
    <dgm:cxn modelId="{672F848B-0327-44BE-9C06-AA2206A4620E}" srcId="{55464A31-1B71-417E-9A51-58F67FEA8F35}" destId="{E3C17354-6CBE-495C-B47B-A304B7E6D594}" srcOrd="1" destOrd="0" parTransId="{70DFBF9A-6359-4DE0-9FB6-BF9B719225C0}" sibTransId="{2B0C7B4E-9C41-4C73-839B-CCE4DC70F3DF}"/>
    <dgm:cxn modelId="{3F4BD6DD-7DC8-4BF8-9A9F-23C43BA5A5E0}" srcId="{55464A31-1B71-417E-9A51-58F67FEA8F35}" destId="{448972E7-5A47-4BFA-84C6-DFDB8DACE73F}" srcOrd="2" destOrd="0" parTransId="{5CFE7B00-174D-41DF-9203-B5B325A4F8CD}" sibTransId="{911917E5-E5E7-4FB2-93BB-9E6D60655508}"/>
    <dgm:cxn modelId="{17813FF2-D354-443F-82C0-F33A2786C54E}" srcId="{45704659-EE4A-4DF9-B963-DB8DAD8AE5AC}" destId="{18D93D95-FBB1-4EE2-84B3-4C9B9E02476D}" srcOrd="1" destOrd="0" parTransId="{0BB67B5C-57A9-4F10-8317-22E1197A0B4F}" sibTransId="{0AECDB38-F523-4DCA-A452-BCB8E91FB90E}"/>
    <dgm:cxn modelId="{AF221F9F-5172-48BF-8C9E-3F63CF95DA75}" srcId="{18D93D95-FBB1-4EE2-84B3-4C9B9E02476D}" destId="{5921FD44-BAE1-450F-AAED-BD5A8265323A}" srcOrd="0" destOrd="1" parTransId="{0D23A0BB-2EFE-4246-A4D8-BC2496963B26}" sibTransId="{6A41E68F-B0D8-47D5-A15F-2F4161ACB80C}"/>
    <dgm:cxn modelId="{36FF48BC-B547-44C9-AB63-56021FD81B46}" srcId="{18D93D95-FBB1-4EE2-84B3-4C9B9E02476D}" destId="{E4734704-EF22-4F3B-9EC6-02ADBE51C605}" srcOrd="1" destOrd="1" parTransId="{6C45EBC9-05F1-4642-B7FB-9CF88F517BD8}" sibTransId="{3BF9529A-9426-4B3A-AAE9-BDA09AD6BCCE}"/>
    <dgm:cxn modelId="{317083D3-8AA0-49C4-899B-DF7BF9D27A01}" srcId="{18D93D95-FBB1-4EE2-84B3-4C9B9E02476D}" destId="{962C9072-8DC5-4DEF-8B35-306C90B899DF}" srcOrd="2" destOrd="1" parTransId="{4D5ABCA8-C317-4C8F-BE42-09D3B04B9D17}" sibTransId="{AA572D4B-5BA5-48F9-97E8-96999E13E85A}"/>
    <dgm:cxn modelId="{F4ACBE3D-8A01-41AB-8CB4-24C88F5985C7}" srcId="{45704659-EE4A-4DF9-B963-DB8DAD8AE5AC}" destId="{A9D4139D-FAE8-4B4F-8407-DF984C399B98}" srcOrd="2" destOrd="0" parTransId="{1A5FE2C8-D803-47FF-A287-DF7D6D5138DC}" sibTransId="{5E5FEB1F-08B5-409F-88C2-BC81B48E4A0E}"/>
    <dgm:cxn modelId="{8BA687DF-BC70-4465-88DA-3F6BCF444CE8}" srcId="{A9D4139D-FAE8-4B4F-8407-DF984C399B98}" destId="{B289F77F-029B-417E-A287-BBBAF9D7A17C}" srcOrd="0" destOrd="2" parTransId="{5774963D-E7A1-4B9D-B736-76A8E97C012D}" sibTransId="{BE96BA72-E60D-4101-8DF3-2FE8E01ECDF2}"/>
    <dgm:cxn modelId="{FE505097-A2E7-40FF-919C-6A4975227D61}" srcId="{A9D4139D-FAE8-4B4F-8407-DF984C399B98}" destId="{B11AF967-90D2-4EB0-9821-F6807C31E281}" srcOrd="1" destOrd="2" parTransId="{82C0D33C-6110-4A28-90B6-E6EB26367E06}" sibTransId="{4B10BAF5-1577-464D-B328-0F1A08EB53FE}"/>
    <dgm:cxn modelId="{BAEF9988-1CC0-4874-ADDB-5556641E88C4}" srcId="{A9D4139D-FAE8-4B4F-8407-DF984C399B98}" destId="{7EF338C5-BDD1-4D92-AD82-2B0654202A76}" srcOrd="2" destOrd="2" parTransId="{0F9380F9-856C-41E9-82BF-BDDECAC7294C}" sibTransId="{4101F291-A1E6-4300-B49E-096AAF75CC42}"/>
    <dgm:cxn modelId="{598B7602-1469-43B5-AD0E-F0B52D8EC221}" srcId="{45704659-EE4A-4DF9-B963-DB8DAD8AE5AC}" destId="{E1860F0C-DF1F-4692-A036-632021C546A7}" srcOrd="3" destOrd="0" parTransId="{1598F324-83CD-4FA7-A606-D1B24D12FE52}" sibTransId="{856DB834-A375-4EAC-A1A5-32EE6C9C3427}"/>
    <dgm:cxn modelId="{362BF05C-AD02-4D71-91C5-353DF9DBC226}" srcId="{E1860F0C-DF1F-4692-A036-632021C546A7}" destId="{61D89403-BB98-4FBF-9DD3-D297245F28E3}" srcOrd="0" destOrd="3" parTransId="{CCAFF8A7-56F5-4AFA-B6C7-FE16D1CDA750}" sibTransId="{9905E738-AF45-49E9-BE4D-FE4A3E130829}"/>
    <dgm:cxn modelId="{EA766FB5-DD94-4605-8D1A-3093184974EB}" srcId="{E1860F0C-DF1F-4692-A036-632021C546A7}" destId="{6C10DBD1-1C67-423F-BC2D-C2C21F0DE3CF}" srcOrd="1" destOrd="3" parTransId="{1BB285E5-7751-4BF4-835B-DAC9A911F66C}" sibTransId="{26A2193F-F9E9-4614-A43C-5C37EFE96E6D}"/>
    <dgm:cxn modelId="{36AA2CF4-F420-4ADC-9EC2-13A7889B48E4}" srcId="{E1860F0C-DF1F-4692-A036-632021C546A7}" destId="{677F8BD0-7CCF-4009-BCB0-CE31C41E84A5}" srcOrd="2" destOrd="3" parTransId="{8AD6ED40-8811-44D9-BD82-56572B01A564}" sibTransId="{D6486A54-E143-400A-A092-5003E952D9F6}"/>
    <dgm:cxn modelId="{89F2543D-62BE-4B16-9709-D3A11D603AAE}" srcId="{E1860F0C-DF1F-4692-A036-632021C546A7}" destId="{C8AA1EA4-8A43-4012-93CC-FB6AE09FC28F}" srcOrd="3" destOrd="3" parTransId="{B5AEA563-FA12-4446-B62A-5DB34FE87985}" sibTransId="{28E9BEAA-D158-4BE5-BD4F-4627626EBA7D}"/>
    <dgm:cxn modelId="{CFAAE22F-C7DB-4138-9921-EBB8DCC8D624}" type="presOf" srcId="{45704659-EE4A-4DF9-B963-DB8DAD8AE5AC}" destId="{0A84DEB2-E23D-4144-BF68-BE9C73033303}" srcOrd="0" destOrd="0" presId="urn:microsoft.com/office/officeart/2005/8/layout/hList6"/>
    <dgm:cxn modelId="{D653A4F3-0FD7-4DAA-A61A-7AE3C7FFCA64}" type="presParOf" srcId="{0A84DEB2-E23D-4144-BF68-BE9C73033303}" destId="{95E73B7C-2B2A-4E35-82C0-7E5925D89E22}" srcOrd="0" destOrd="0" presId="urn:microsoft.com/office/officeart/2005/8/layout/hList6"/>
    <dgm:cxn modelId="{31041F94-6B65-4373-8A2D-164E0A404330}" type="presOf" srcId="{55464A31-1B71-417E-9A51-58F67FEA8F35}" destId="{95E73B7C-2B2A-4E35-82C0-7E5925D89E22}" srcOrd="0" destOrd="0" presId="urn:microsoft.com/office/officeart/2005/8/layout/hList6"/>
    <dgm:cxn modelId="{C01D4771-C195-46D1-B12A-83D7BD368F7D}" type="presOf" srcId="{41F07F88-1092-4947-8C5C-D55C7556685E}" destId="{95E73B7C-2B2A-4E35-82C0-7E5925D89E22}" srcOrd="0" destOrd="1" presId="urn:microsoft.com/office/officeart/2005/8/layout/hList6"/>
    <dgm:cxn modelId="{4776D7F3-3511-4AFA-8F83-1DE32D5FD40F}" type="presOf" srcId="{E3C17354-6CBE-495C-B47B-A304B7E6D594}" destId="{95E73B7C-2B2A-4E35-82C0-7E5925D89E22}" srcOrd="0" destOrd="2" presId="urn:microsoft.com/office/officeart/2005/8/layout/hList6"/>
    <dgm:cxn modelId="{6A522ADB-303C-441D-A09D-941820EA83F7}" type="presOf" srcId="{448972E7-5A47-4BFA-84C6-DFDB8DACE73F}" destId="{95E73B7C-2B2A-4E35-82C0-7E5925D89E22}" srcOrd="0" destOrd="3" presId="urn:microsoft.com/office/officeart/2005/8/layout/hList6"/>
    <dgm:cxn modelId="{7C1E3871-4699-4BF4-B14D-A5A25CC32F6A}" type="presParOf" srcId="{0A84DEB2-E23D-4144-BF68-BE9C73033303}" destId="{016D616F-9DD7-410E-B1CB-9468BA78416C}" srcOrd="1" destOrd="0" presId="urn:microsoft.com/office/officeart/2005/8/layout/hList6"/>
    <dgm:cxn modelId="{EE76236C-3BF4-4CBD-84D7-265EF370A13C}" type="presParOf" srcId="{0A84DEB2-E23D-4144-BF68-BE9C73033303}" destId="{92D21488-54F2-4823-88E3-32BDB06E536D}" srcOrd="2" destOrd="0" presId="urn:microsoft.com/office/officeart/2005/8/layout/hList6"/>
    <dgm:cxn modelId="{23EBBAA0-9137-4DFA-9ED4-B3BCD041413D}" type="presOf" srcId="{18D93D95-FBB1-4EE2-84B3-4C9B9E02476D}" destId="{92D21488-54F2-4823-88E3-32BDB06E536D}" srcOrd="0" destOrd="0" presId="urn:microsoft.com/office/officeart/2005/8/layout/hList6"/>
    <dgm:cxn modelId="{399A7262-67D3-410F-9B43-0E7EC8AC426F}" type="presOf" srcId="{5921FD44-BAE1-450F-AAED-BD5A8265323A}" destId="{92D21488-54F2-4823-88E3-32BDB06E536D}" srcOrd="0" destOrd="1" presId="urn:microsoft.com/office/officeart/2005/8/layout/hList6"/>
    <dgm:cxn modelId="{F4FD055C-822C-4374-B36E-B55356269CCC}" type="presOf" srcId="{E4734704-EF22-4F3B-9EC6-02ADBE51C605}" destId="{92D21488-54F2-4823-88E3-32BDB06E536D}" srcOrd="0" destOrd="2" presId="urn:microsoft.com/office/officeart/2005/8/layout/hList6"/>
    <dgm:cxn modelId="{B424152B-ED3A-4C26-8629-E2C96F5FBAC2}" type="presOf" srcId="{962C9072-8DC5-4DEF-8B35-306C90B899DF}" destId="{92D21488-54F2-4823-88E3-32BDB06E536D}" srcOrd="0" destOrd="3" presId="urn:microsoft.com/office/officeart/2005/8/layout/hList6"/>
    <dgm:cxn modelId="{809574A2-B3AB-41B3-9C44-ED24E358ECD7}" type="presParOf" srcId="{0A84DEB2-E23D-4144-BF68-BE9C73033303}" destId="{4F96E16F-A72C-4689-8336-D65ADBC10A61}" srcOrd="3" destOrd="0" presId="urn:microsoft.com/office/officeart/2005/8/layout/hList6"/>
    <dgm:cxn modelId="{14165044-1E1E-4364-A6E9-1A7221FDE256}" type="presParOf" srcId="{0A84DEB2-E23D-4144-BF68-BE9C73033303}" destId="{5BF388B1-1F52-4492-9E5F-3DA5B4983171}" srcOrd="4" destOrd="0" presId="urn:microsoft.com/office/officeart/2005/8/layout/hList6"/>
    <dgm:cxn modelId="{4428306A-95DC-4810-A2EA-76DA3925C554}" type="presOf" srcId="{A9D4139D-FAE8-4B4F-8407-DF984C399B98}" destId="{5BF388B1-1F52-4492-9E5F-3DA5B4983171}" srcOrd="0" destOrd="0" presId="urn:microsoft.com/office/officeart/2005/8/layout/hList6"/>
    <dgm:cxn modelId="{F9127871-A867-4F6B-9638-E4E40D95D95B}" type="presOf" srcId="{B289F77F-029B-417E-A287-BBBAF9D7A17C}" destId="{5BF388B1-1F52-4492-9E5F-3DA5B4983171}" srcOrd="0" destOrd="1" presId="urn:microsoft.com/office/officeart/2005/8/layout/hList6"/>
    <dgm:cxn modelId="{F7DDA240-1470-4D09-AB35-F4878AF44AE5}" type="presOf" srcId="{B11AF967-90D2-4EB0-9821-F6807C31E281}" destId="{5BF388B1-1F52-4492-9E5F-3DA5B4983171}" srcOrd="0" destOrd="2" presId="urn:microsoft.com/office/officeart/2005/8/layout/hList6"/>
    <dgm:cxn modelId="{18152DFF-263A-474B-9078-81230CEDE056}" type="presOf" srcId="{7EF338C5-BDD1-4D92-AD82-2B0654202A76}" destId="{5BF388B1-1F52-4492-9E5F-3DA5B4983171}" srcOrd="0" destOrd="3" presId="urn:microsoft.com/office/officeart/2005/8/layout/hList6"/>
    <dgm:cxn modelId="{04E60074-CCD4-48AC-9B8D-D327C1311657}" type="presParOf" srcId="{0A84DEB2-E23D-4144-BF68-BE9C73033303}" destId="{4DE39E0C-98C7-4C6C-ABB4-F0B3FA296D26}" srcOrd="5" destOrd="0" presId="urn:microsoft.com/office/officeart/2005/8/layout/hList6"/>
    <dgm:cxn modelId="{CF510BDA-4C25-488A-8247-C5813C7B79EA}" type="presParOf" srcId="{0A84DEB2-E23D-4144-BF68-BE9C73033303}" destId="{C552E350-D653-44FE-93C4-A4931D047B3D}" srcOrd="6" destOrd="0" presId="urn:microsoft.com/office/officeart/2005/8/layout/hList6"/>
    <dgm:cxn modelId="{74FB68B5-E49C-45C0-BC33-EC262BD3BCFF}" type="presOf" srcId="{E1860F0C-DF1F-4692-A036-632021C546A7}" destId="{C552E350-D653-44FE-93C4-A4931D047B3D}" srcOrd="0" destOrd="0" presId="urn:microsoft.com/office/officeart/2005/8/layout/hList6"/>
    <dgm:cxn modelId="{C1E1C72D-8EEA-40FF-A50A-25CAE080CED8}" type="presOf" srcId="{61D89403-BB98-4FBF-9DD3-D297245F28E3}" destId="{C552E350-D653-44FE-93C4-A4931D047B3D}" srcOrd="0" destOrd="1" presId="urn:microsoft.com/office/officeart/2005/8/layout/hList6"/>
    <dgm:cxn modelId="{00CE4A64-1AFE-4E33-A5CE-DB93CFEEDC72}" type="presOf" srcId="{6C10DBD1-1C67-423F-BC2D-C2C21F0DE3CF}" destId="{C552E350-D653-44FE-93C4-A4931D047B3D}" srcOrd="0" destOrd="2" presId="urn:microsoft.com/office/officeart/2005/8/layout/hList6"/>
    <dgm:cxn modelId="{26A50567-3756-4C78-B73F-18407AE6280E}" type="presOf" srcId="{677F8BD0-7CCF-4009-BCB0-CE31C41E84A5}" destId="{C552E350-D653-44FE-93C4-A4931D047B3D}" srcOrd="0" destOrd="3" presId="urn:microsoft.com/office/officeart/2005/8/layout/hList6"/>
    <dgm:cxn modelId="{6707D05B-3D86-48F2-97F3-0330EC90819E}" type="presOf" srcId="{C8AA1EA4-8A43-4012-93CC-FB6AE09FC28F}" destId="{C552E350-D653-44FE-93C4-A4931D047B3D}" srcOrd="0" destOrd="4"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9B44D2-E16C-44E5-9F93-3F2FFEDF13BA}"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zh-CN" altLang="en-US"/>
        </a:p>
      </dgm:t>
    </dgm:pt>
    <dgm:pt modelId="{A287C0B5-A3D8-448F-878A-3C20A85CA34A}">
      <dgm:prSet phldrT="[文本]"/>
      <dgm:spPr/>
      <dgm:t>
        <a:bodyPr/>
        <a:lstStyle/>
        <a:p>
          <a:r>
            <a:rPr lang="zh-CN" altLang="en-US" dirty="0" smtClean="0"/>
            <a:t>长连接</a:t>
          </a:r>
          <a:endParaRPr lang="zh-CN" altLang="en-US" dirty="0"/>
        </a:p>
      </dgm:t>
    </dgm:pt>
    <dgm:pt modelId="{5DBC61E2-1E1C-4EE9-BBD4-6F68D5C3285D}" cxnId="{2611867F-1E63-4582-B337-6338705DACAE}" type="parTrans">
      <dgm:prSet/>
      <dgm:spPr/>
      <dgm:t>
        <a:bodyPr/>
        <a:lstStyle/>
        <a:p>
          <a:endParaRPr lang="zh-CN" altLang="en-US"/>
        </a:p>
      </dgm:t>
    </dgm:pt>
    <dgm:pt modelId="{02260E43-CD09-4BE1-8754-22159B50B3A1}" cxnId="{2611867F-1E63-4582-B337-6338705DACAE}" type="sibTrans">
      <dgm:prSet/>
      <dgm:spPr/>
      <dgm:t>
        <a:bodyPr/>
        <a:lstStyle/>
        <a:p>
          <a:endParaRPr lang="zh-CN" altLang="en-US"/>
        </a:p>
      </dgm:t>
    </dgm:pt>
    <dgm:pt modelId="{28CE2324-A78B-42DC-AE5D-1B478BB73C3B}">
      <dgm:prSet phldrT="[文本]"/>
      <dgm:spPr/>
      <dgm:t>
        <a:bodyPr/>
        <a:lstStyle/>
        <a:p>
          <a:r>
            <a:rPr lang="zh-CN" altLang="en-US" dirty="0" smtClean="0"/>
            <a:t>全双工</a:t>
          </a:r>
          <a:endParaRPr lang="zh-CN" altLang="en-US" dirty="0"/>
        </a:p>
      </dgm:t>
    </dgm:pt>
    <dgm:pt modelId="{79D8F261-3207-4C06-AA22-EA29DB39BC1B}" cxnId="{9EF67D32-C113-4A54-AF44-F97AF11E93AD}" type="parTrans">
      <dgm:prSet/>
      <dgm:spPr/>
      <dgm:t>
        <a:bodyPr/>
        <a:lstStyle/>
        <a:p>
          <a:endParaRPr lang="zh-CN" altLang="en-US"/>
        </a:p>
      </dgm:t>
    </dgm:pt>
    <dgm:pt modelId="{87E1E117-3606-45CE-83A8-C35C403F72AE}" cxnId="{9EF67D32-C113-4A54-AF44-F97AF11E93AD}" type="sibTrans">
      <dgm:prSet/>
      <dgm:spPr/>
      <dgm:t>
        <a:bodyPr/>
        <a:lstStyle/>
        <a:p>
          <a:endParaRPr lang="zh-CN" altLang="en-US"/>
        </a:p>
      </dgm:t>
    </dgm:pt>
    <dgm:pt modelId="{F4CF7064-BF58-439D-8918-8FD819AB0ACB}">
      <dgm:prSet phldrT="[文本]"/>
      <dgm:spPr/>
      <dgm:t>
        <a:bodyPr/>
        <a:lstStyle/>
        <a:p>
          <a:r>
            <a:rPr lang="zh-CN" altLang="en-US" dirty="0" smtClean="0"/>
            <a:t>有状态</a:t>
          </a:r>
          <a:endParaRPr lang="zh-CN" altLang="en-US" dirty="0"/>
        </a:p>
      </dgm:t>
    </dgm:pt>
    <dgm:pt modelId="{29DE26F6-2009-4767-BA18-B2D672D4AE64}" cxnId="{64AF88FE-2D7C-4EE2-B80D-7A94238E91DF}" type="parTrans">
      <dgm:prSet/>
      <dgm:spPr/>
      <dgm:t>
        <a:bodyPr/>
        <a:lstStyle/>
        <a:p>
          <a:endParaRPr lang="zh-CN" altLang="en-US"/>
        </a:p>
      </dgm:t>
    </dgm:pt>
    <dgm:pt modelId="{EA1D6856-B9DD-4F36-AF31-B7D1D9B3C4C8}" cxnId="{64AF88FE-2D7C-4EE2-B80D-7A94238E91DF}" type="sibTrans">
      <dgm:prSet/>
      <dgm:spPr/>
      <dgm:t>
        <a:bodyPr/>
        <a:lstStyle/>
        <a:p>
          <a:endParaRPr lang="zh-CN" altLang="en-US"/>
        </a:p>
      </dgm:t>
    </dgm:pt>
    <dgm:pt modelId="{6CBE2225-EB0A-41FE-9206-85A8FF12FF9B}">
      <dgm:prSet phldrT="[文本]"/>
      <dgm:spPr/>
      <dgm:t>
        <a:bodyPr/>
        <a:lstStyle/>
        <a:p>
          <a:r>
            <a:rPr lang="zh-CN" altLang="en-US" dirty="0" smtClean="0"/>
            <a:t>主动推</a:t>
          </a:r>
          <a:endParaRPr lang="zh-CN" altLang="en-US" dirty="0"/>
        </a:p>
      </dgm:t>
    </dgm:pt>
    <dgm:pt modelId="{5D6E5A6F-7068-41D3-8078-BE325043BD72}" cxnId="{A64578A3-13A4-4F4C-B65D-6F3D504694C5}" type="parTrans">
      <dgm:prSet/>
      <dgm:spPr/>
      <dgm:t>
        <a:bodyPr/>
        <a:lstStyle/>
        <a:p>
          <a:endParaRPr lang="zh-CN" altLang="en-US"/>
        </a:p>
      </dgm:t>
    </dgm:pt>
    <dgm:pt modelId="{C026E69B-6797-4409-9497-8E49B98F3D1C}" cxnId="{A64578A3-13A4-4F4C-B65D-6F3D504694C5}" type="sibTrans">
      <dgm:prSet/>
      <dgm:spPr/>
      <dgm:t>
        <a:bodyPr/>
        <a:lstStyle/>
        <a:p>
          <a:endParaRPr lang="zh-CN" altLang="en-US"/>
        </a:p>
      </dgm:t>
    </dgm:pt>
    <dgm:pt modelId="{59BF724C-DDE9-466A-9331-16D7CDDECDD3}" type="pres">
      <dgm:prSet presAssocID="{909B44D2-E16C-44E5-9F93-3F2FFEDF13BA}" presName="matrix" presStyleCnt="0">
        <dgm:presLayoutVars>
          <dgm:chMax val="1"/>
          <dgm:dir/>
          <dgm:resizeHandles val="exact"/>
        </dgm:presLayoutVars>
      </dgm:prSet>
      <dgm:spPr/>
      <dgm:t>
        <a:bodyPr/>
        <a:lstStyle/>
        <a:p>
          <a:endParaRPr lang="zh-CN" altLang="en-US"/>
        </a:p>
      </dgm:t>
    </dgm:pt>
    <dgm:pt modelId="{BAB09E29-AF2A-4611-8BCD-3B159C2E86F3}" type="pres">
      <dgm:prSet presAssocID="{909B44D2-E16C-44E5-9F93-3F2FFEDF13BA}" presName="diamond" presStyleLbl="bgShp" presStyleIdx="0" presStyleCnt="1"/>
      <dgm:spPr/>
    </dgm:pt>
    <dgm:pt modelId="{53F891AC-3CB6-40FA-BEA2-E86BCA235068}" type="pres">
      <dgm:prSet presAssocID="{909B44D2-E16C-44E5-9F93-3F2FFEDF13BA}" presName="quad1" presStyleLbl="node1" presStyleIdx="0" presStyleCnt="4">
        <dgm:presLayoutVars>
          <dgm:chMax val="0"/>
          <dgm:chPref val="0"/>
          <dgm:bulletEnabled val="1"/>
        </dgm:presLayoutVars>
      </dgm:prSet>
      <dgm:spPr/>
      <dgm:t>
        <a:bodyPr/>
        <a:lstStyle/>
        <a:p>
          <a:endParaRPr lang="zh-CN" altLang="en-US"/>
        </a:p>
      </dgm:t>
    </dgm:pt>
    <dgm:pt modelId="{A0D24EA6-D8D6-41C1-A929-F1EF5079571B}" type="pres">
      <dgm:prSet presAssocID="{909B44D2-E16C-44E5-9F93-3F2FFEDF13BA}" presName="quad2" presStyleLbl="node1" presStyleIdx="1" presStyleCnt="4">
        <dgm:presLayoutVars>
          <dgm:chMax val="0"/>
          <dgm:chPref val="0"/>
          <dgm:bulletEnabled val="1"/>
        </dgm:presLayoutVars>
      </dgm:prSet>
      <dgm:spPr/>
      <dgm:t>
        <a:bodyPr/>
        <a:lstStyle/>
        <a:p>
          <a:endParaRPr lang="zh-CN" altLang="en-US"/>
        </a:p>
      </dgm:t>
    </dgm:pt>
    <dgm:pt modelId="{2B33D0B7-68A6-4CAF-A272-DA505485FB2E}" type="pres">
      <dgm:prSet presAssocID="{909B44D2-E16C-44E5-9F93-3F2FFEDF13BA}" presName="quad3" presStyleLbl="node1" presStyleIdx="2" presStyleCnt="4">
        <dgm:presLayoutVars>
          <dgm:chMax val="0"/>
          <dgm:chPref val="0"/>
          <dgm:bulletEnabled val="1"/>
        </dgm:presLayoutVars>
      </dgm:prSet>
      <dgm:spPr/>
      <dgm:t>
        <a:bodyPr/>
        <a:lstStyle/>
        <a:p>
          <a:endParaRPr lang="zh-CN" altLang="en-US"/>
        </a:p>
      </dgm:t>
    </dgm:pt>
    <dgm:pt modelId="{61C618EA-B241-4EA4-B66C-AE62AA9B197B}" type="pres">
      <dgm:prSet presAssocID="{909B44D2-E16C-44E5-9F93-3F2FFEDF13BA}" presName="quad4" presStyleLbl="node1" presStyleIdx="3" presStyleCnt="4">
        <dgm:presLayoutVars>
          <dgm:chMax val="0"/>
          <dgm:chPref val="0"/>
          <dgm:bulletEnabled val="1"/>
        </dgm:presLayoutVars>
      </dgm:prSet>
      <dgm:spPr/>
      <dgm:t>
        <a:bodyPr/>
        <a:lstStyle/>
        <a:p>
          <a:endParaRPr lang="zh-CN" altLang="en-US"/>
        </a:p>
      </dgm:t>
    </dgm:pt>
  </dgm:ptLst>
  <dgm:cxnLst>
    <dgm:cxn modelId="{77F9C234-C35E-44D0-8F17-F852F1DF5771}" type="presOf" srcId="{28CE2324-A78B-42DC-AE5D-1B478BB73C3B}" destId="{A0D24EA6-D8D6-41C1-A929-F1EF5079571B}" srcOrd="0" destOrd="0" presId="urn:microsoft.com/office/officeart/2005/8/layout/matrix3"/>
    <dgm:cxn modelId="{2611867F-1E63-4582-B337-6338705DACAE}" srcId="{909B44D2-E16C-44E5-9F93-3F2FFEDF13BA}" destId="{A287C0B5-A3D8-448F-878A-3C20A85CA34A}" srcOrd="0" destOrd="0" parTransId="{5DBC61E2-1E1C-4EE9-BBD4-6F68D5C3285D}" sibTransId="{02260E43-CD09-4BE1-8754-22159B50B3A1}"/>
    <dgm:cxn modelId="{64AF88FE-2D7C-4EE2-B80D-7A94238E91DF}" srcId="{909B44D2-E16C-44E5-9F93-3F2FFEDF13BA}" destId="{F4CF7064-BF58-439D-8918-8FD819AB0ACB}" srcOrd="2" destOrd="0" parTransId="{29DE26F6-2009-4767-BA18-B2D672D4AE64}" sibTransId="{EA1D6856-B9DD-4F36-AF31-B7D1D9B3C4C8}"/>
    <dgm:cxn modelId="{4A49A9B8-7FED-461A-B7E7-0D18B93D54D5}" type="presOf" srcId="{A287C0B5-A3D8-448F-878A-3C20A85CA34A}" destId="{53F891AC-3CB6-40FA-BEA2-E86BCA235068}" srcOrd="0" destOrd="0" presId="urn:microsoft.com/office/officeart/2005/8/layout/matrix3"/>
    <dgm:cxn modelId="{9EF67D32-C113-4A54-AF44-F97AF11E93AD}" srcId="{909B44D2-E16C-44E5-9F93-3F2FFEDF13BA}" destId="{28CE2324-A78B-42DC-AE5D-1B478BB73C3B}" srcOrd="1" destOrd="0" parTransId="{79D8F261-3207-4C06-AA22-EA29DB39BC1B}" sibTransId="{87E1E117-3606-45CE-83A8-C35C403F72AE}"/>
    <dgm:cxn modelId="{22A7442E-B565-4CBD-98E0-DF2962A35DB6}" type="presOf" srcId="{909B44D2-E16C-44E5-9F93-3F2FFEDF13BA}" destId="{59BF724C-DDE9-466A-9331-16D7CDDECDD3}" srcOrd="0" destOrd="0" presId="urn:microsoft.com/office/officeart/2005/8/layout/matrix3"/>
    <dgm:cxn modelId="{5D3E6889-E94B-4093-8FF0-67D9FDDDB4C5}" type="presOf" srcId="{6CBE2225-EB0A-41FE-9206-85A8FF12FF9B}" destId="{61C618EA-B241-4EA4-B66C-AE62AA9B197B}" srcOrd="0" destOrd="0" presId="urn:microsoft.com/office/officeart/2005/8/layout/matrix3"/>
    <dgm:cxn modelId="{02AB06AD-0C91-4767-9FBE-F43D46E3616D}" type="presOf" srcId="{F4CF7064-BF58-439D-8918-8FD819AB0ACB}" destId="{2B33D0B7-68A6-4CAF-A272-DA505485FB2E}" srcOrd="0" destOrd="0" presId="urn:microsoft.com/office/officeart/2005/8/layout/matrix3"/>
    <dgm:cxn modelId="{A64578A3-13A4-4F4C-B65D-6F3D504694C5}" srcId="{909B44D2-E16C-44E5-9F93-3F2FFEDF13BA}" destId="{6CBE2225-EB0A-41FE-9206-85A8FF12FF9B}" srcOrd="3" destOrd="0" parTransId="{5D6E5A6F-7068-41D3-8078-BE325043BD72}" sibTransId="{C026E69B-6797-4409-9497-8E49B98F3D1C}"/>
    <dgm:cxn modelId="{A32EF826-2EAE-4FB6-9904-2710934E2711}" type="presParOf" srcId="{59BF724C-DDE9-466A-9331-16D7CDDECDD3}" destId="{BAB09E29-AF2A-4611-8BCD-3B159C2E86F3}" srcOrd="0" destOrd="0" presId="urn:microsoft.com/office/officeart/2005/8/layout/matrix3"/>
    <dgm:cxn modelId="{BEFFCC3B-AF45-41FC-AEEF-5C5C330C9E64}" type="presParOf" srcId="{59BF724C-DDE9-466A-9331-16D7CDDECDD3}" destId="{53F891AC-3CB6-40FA-BEA2-E86BCA235068}" srcOrd="1" destOrd="0" presId="urn:microsoft.com/office/officeart/2005/8/layout/matrix3"/>
    <dgm:cxn modelId="{74B09845-D203-43D2-8598-BD8BA707CDF8}" type="presParOf" srcId="{59BF724C-DDE9-466A-9331-16D7CDDECDD3}" destId="{A0D24EA6-D8D6-41C1-A929-F1EF5079571B}" srcOrd="2" destOrd="0" presId="urn:microsoft.com/office/officeart/2005/8/layout/matrix3"/>
    <dgm:cxn modelId="{B463E7D0-670D-4016-ACBA-90B11A61E44D}" type="presParOf" srcId="{59BF724C-DDE9-466A-9331-16D7CDDECDD3}" destId="{2B33D0B7-68A6-4CAF-A272-DA505485FB2E}" srcOrd="3" destOrd="0" presId="urn:microsoft.com/office/officeart/2005/8/layout/matrix3"/>
    <dgm:cxn modelId="{F66EA99B-F7EB-4D69-A9AB-76761713D5F1}" type="presParOf" srcId="{59BF724C-DDE9-466A-9331-16D7CDDECDD3}" destId="{61C618EA-B241-4EA4-B66C-AE62AA9B197B}" srcOrd="4" destOrd="0" presId="urn:microsoft.com/office/officeart/2005/8/layout/matrix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3FA963-50CD-44A5-8246-05F820016ED4}" type="doc">
      <dgm:prSet loTypeId="urn:microsoft.com/office/officeart/2005/8/layout/chevron1" loCatId="process" qsTypeId="urn:microsoft.com/office/officeart/2005/8/quickstyle/simple1" qsCatId="simple" csTypeId="urn:microsoft.com/office/officeart/2005/8/colors/accent1_2" csCatId="accent1" phldr="1"/>
      <dgm:spPr/>
    </dgm:pt>
    <dgm:pt modelId="{8D595CDC-9E16-4656-A35D-C97641A0B356}">
      <dgm:prSet phldrT="[文本]"/>
      <dgm:spPr/>
      <dgm:t>
        <a:bodyPr/>
        <a:lstStyle/>
        <a:p>
          <a:r>
            <a:rPr lang="zh-CN" altLang="en-US" dirty="0" smtClean="0"/>
            <a:t>握手阶段</a:t>
          </a:r>
          <a:endParaRPr lang="zh-CN" altLang="en-US" dirty="0"/>
        </a:p>
      </dgm:t>
    </dgm:pt>
    <dgm:pt modelId="{BB8C8B72-26F0-414D-A977-A5AE7826D117}" cxnId="{F6C2D035-A8CC-4E68-9870-B4A4B508BA7B}" type="parTrans">
      <dgm:prSet/>
      <dgm:spPr/>
      <dgm:t>
        <a:bodyPr/>
        <a:lstStyle/>
        <a:p>
          <a:endParaRPr lang="zh-CN" altLang="en-US"/>
        </a:p>
      </dgm:t>
    </dgm:pt>
    <dgm:pt modelId="{7B682004-895A-4712-A073-3A9E46890190}" cxnId="{F6C2D035-A8CC-4E68-9870-B4A4B508BA7B}" type="sibTrans">
      <dgm:prSet/>
      <dgm:spPr/>
      <dgm:t>
        <a:bodyPr/>
        <a:lstStyle/>
        <a:p>
          <a:endParaRPr lang="zh-CN" altLang="en-US"/>
        </a:p>
      </dgm:t>
    </dgm:pt>
    <dgm:pt modelId="{18C23E12-981B-465F-9E8F-51F2D307CBBA}">
      <dgm:prSet phldrT="[文本]"/>
      <dgm:spPr/>
      <dgm:t>
        <a:bodyPr/>
        <a:lstStyle/>
        <a:p>
          <a:r>
            <a:rPr lang="zh-CN" altLang="en-US" dirty="0" smtClean="0"/>
            <a:t>数据交互</a:t>
          </a:r>
          <a:endParaRPr lang="zh-CN" altLang="en-US" dirty="0"/>
        </a:p>
      </dgm:t>
    </dgm:pt>
    <dgm:pt modelId="{C01F442C-BD1B-4753-8929-212D9926667E}" cxnId="{E971E916-0EF9-4104-9C42-212266E9C855}" type="parTrans">
      <dgm:prSet/>
      <dgm:spPr/>
      <dgm:t>
        <a:bodyPr/>
        <a:lstStyle/>
        <a:p>
          <a:endParaRPr lang="zh-CN" altLang="en-US"/>
        </a:p>
      </dgm:t>
    </dgm:pt>
    <dgm:pt modelId="{C5F40990-D11C-49F3-96F4-DAAC701AFC5C}" cxnId="{E971E916-0EF9-4104-9C42-212266E9C855}" type="sibTrans">
      <dgm:prSet/>
      <dgm:spPr/>
      <dgm:t>
        <a:bodyPr/>
        <a:lstStyle/>
        <a:p>
          <a:endParaRPr lang="zh-CN" altLang="en-US"/>
        </a:p>
      </dgm:t>
    </dgm:pt>
    <dgm:pt modelId="{A49DBF17-2CD1-42EE-98A0-AA5420E27F02}">
      <dgm:prSet/>
      <dgm:spPr/>
      <dgm:t>
        <a:bodyPr/>
        <a:lstStyle/>
        <a:p>
          <a:r>
            <a:rPr lang="zh-CN" altLang="en-US" dirty="0" smtClean="0"/>
            <a:t>关闭</a:t>
          </a:r>
          <a:endParaRPr lang="zh-CN" altLang="en-US" dirty="0"/>
        </a:p>
      </dgm:t>
    </dgm:pt>
    <dgm:pt modelId="{E3299673-4FEB-4256-84A2-53217AD7E5F1}" cxnId="{ADBC10F8-FEE2-4FAD-A2BF-8E2EDA50CC77}" type="parTrans">
      <dgm:prSet/>
      <dgm:spPr/>
      <dgm:t>
        <a:bodyPr/>
        <a:lstStyle/>
        <a:p>
          <a:endParaRPr lang="zh-CN" altLang="en-US"/>
        </a:p>
      </dgm:t>
    </dgm:pt>
    <dgm:pt modelId="{6CDD71C1-088E-4697-9067-04040BC1FCBC}" cxnId="{ADBC10F8-FEE2-4FAD-A2BF-8E2EDA50CC77}" type="sibTrans">
      <dgm:prSet/>
      <dgm:spPr/>
      <dgm:t>
        <a:bodyPr/>
        <a:lstStyle/>
        <a:p>
          <a:endParaRPr lang="zh-CN" altLang="en-US"/>
        </a:p>
      </dgm:t>
    </dgm:pt>
    <dgm:pt modelId="{B6409160-C54D-497E-AF19-71429981504C}" type="pres">
      <dgm:prSet presAssocID="{603FA963-50CD-44A5-8246-05F820016ED4}" presName="Name0" presStyleCnt="0">
        <dgm:presLayoutVars>
          <dgm:dir/>
          <dgm:animLvl val="lvl"/>
          <dgm:resizeHandles val="exact"/>
        </dgm:presLayoutVars>
      </dgm:prSet>
      <dgm:spPr/>
    </dgm:pt>
    <dgm:pt modelId="{EC7D8EAB-8EC9-464B-9B2B-C9BF274A6742}" type="pres">
      <dgm:prSet presAssocID="{8D595CDC-9E16-4656-A35D-C97641A0B356}" presName="parTxOnly" presStyleLbl="node1" presStyleIdx="0" presStyleCnt="3">
        <dgm:presLayoutVars>
          <dgm:chMax val="0"/>
          <dgm:chPref val="0"/>
          <dgm:bulletEnabled val="1"/>
        </dgm:presLayoutVars>
      </dgm:prSet>
      <dgm:spPr/>
      <dgm:t>
        <a:bodyPr/>
        <a:lstStyle/>
        <a:p>
          <a:endParaRPr lang="zh-CN" altLang="en-US"/>
        </a:p>
      </dgm:t>
    </dgm:pt>
    <dgm:pt modelId="{2EE878E4-2968-43EC-A4D4-7B06846C26A5}" type="pres">
      <dgm:prSet presAssocID="{7B682004-895A-4712-A073-3A9E46890190}" presName="parTxOnlySpace" presStyleCnt="0"/>
      <dgm:spPr/>
    </dgm:pt>
    <dgm:pt modelId="{80CEFD5F-22A0-457D-AB61-11902C84A5AE}" type="pres">
      <dgm:prSet presAssocID="{18C23E12-981B-465F-9E8F-51F2D307CBBA}" presName="parTxOnly" presStyleLbl="node1" presStyleIdx="1" presStyleCnt="3">
        <dgm:presLayoutVars>
          <dgm:chMax val="0"/>
          <dgm:chPref val="0"/>
          <dgm:bulletEnabled val="1"/>
        </dgm:presLayoutVars>
      </dgm:prSet>
      <dgm:spPr/>
      <dgm:t>
        <a:bodyPr/>
        <a:lstStyle/>
        <a:p>
          <a:endParaRPr lang="zh-CN" altLang="en-US"/>
        </a:p>
      </dgm:t>
    </dgm:pt>
    <dgm:pt modelId="{B1338458-B889-4839-85EC-1646D29E5FD6}" type="pres">
      <dgm:prSet presAssocID="{C5F40990-D11C-49F3-96F4-DAAC701AFC5C}" presName="parTxOnlySpace" presStyleCnt="0"/>
      <dgm:spPr/>
    </dgm:pt>
    <dgm:pt modelId="{2C4E0A99-E925-4C46-9E1F-86E5F3446B5E}" type="pres">
      <dgm:prSet presAssocID="{A49DBF17-2CD1-42EE-98A0-AA5420E27F02}" presName="parTxOnly" presStyleLbl="node1" presStyleIdx="2" presStyleCnt="3">
        <dgm:presLayoutVars>
          <dgm:chMax val="0"/>
          <dgm:chPref val="0"/>
          <dgm:bulletEnabled val="1"/>
        </dgm:presLayoutVars>
      </dgm:prSet>
      <dgm:spPr/>
      <dgm:t>
        <a:bodyPr/>
        <a:lstStyle/>
        <a:p>
          <a:endParaRPr lang="zh-CN" altLang="en-US"/>
        </a:p>
      </dgm:t>
    </dgm:pt>
  </dgm:ptLst>
  <dgm:cxnLst>
    <dgm:cxn modelId="{ADBC10F8-FEE2-4FAD-A2BF-8E2EDA50CC77}" srcId="{603FA963-50CD-44A5-8246-05F820016ED4}" destId="{A49DBF17-2CD1-42EE-98A0-AA5420E27F02}" srcOrd="2" destOrd="0" parTransId="{E3299673-4FEB-4256-84A2-53217AD7E5F1}" sibTransId="{6CDD71C1-088E-4697-9067-04040BC1FCBC}"/>
    <dgm:cxn modelId="{5181B64A-D8FE-42DA-9697-11FCCB033C61}" type="presOf" srcId="{603FA963-50CD-44A5-8246-05F820016ED4}" destId="{B6409160-C54D-497E-AF19-71429981504C}" srcOrd="0" destOrd="0" presId="urn:microsoft.com/office/officeart/2005/8/layout/chevron1"/>
    <dgm:cxn modelId="{757D9C50-90B3-4B28-86B3-9F7497B0067B}" type="presOf" srcId="{8D595CDC-9E16-4656-A35D-C97641A0B356}" destId="{EC7D8EAB-8EC9-464B-9B2B-C9BF274A6742}" srcOrd="0" destOrd="0" presId="urn:microsoft.com/office/officeart/2005/8/layout/chevron1"/>
    <dgm:cxn modelId="{6C119797-D269-4390-A2DA-F4CF4BE76550}" type="presOf" srcId="{18C23E12-981B-465F-9E8F-51F2D307CBBA}" destId="{80CEFD5F-22A0-457D-AB61-11902C84A5AE}" srcOrd="0" destOrd="0" presId="urn:microsoft.com/office/officeart/2005/8/layout/chevron1"/>
    <dgm:cxn modelId="{E971E916-0EF9-4104-9C42-212266E9C855}" srcId="{603FA963-50CD-44A5-8246-05F820016ED4}" destId="{18C23E12-981B-465F-9E8F-51F2D307CBBA}" srcOrd="1" destOrd="0" parTransId="{C01F442C-BD1B-4753-8929-212D9926667E}" sibTransId="{C5F40990-D11C-49F3-96F4-DAAC701AFC5C}"/>
    <dgm:cxn modelId="{F96C108A-409C-44D1-BAF4-8965A5830A34}" type="presOf" srcId="{A49DBF17-2CD1-42EE-98A0-AA5420E27F02}" destId="{2C4E0A99-E925-4C46-9E1F-86E5F3446B5E}" srcOrd="0" destOrd="0" presId="urn:microsoft.com/office/officeart/2005/8/layout/chevron1"/>
    <dgm:cxn modelId="{F6C2D035-A8CC-4E68-9870-B4A4B508BA7B}" srcId="{603FA963-50CD-44A5-8246-05F820016ED4}" destId="{8D595CDC-9E16-4656-A35D-C97641A0B356}" srcOrd="0" destOrd="0" parTransId="{BB8C8B72-26F0-414D-A977-A5AE7826D117}" sibTransId="{7B682004-895A-4712-A073-3A9E46890190}"/>
    <dgm:cxn modelId="{191E7F89-0027-4E1F-A111-B1F36F017220}" type="presParOf" srcId="{B6409160-C54D-497E-AF19-71429981504C}" destId="{EC7D8EAB-8EC9-464B-9B2B-C9BF274A6742}" srcOrd="0" destOrd="0" presId="urn:microsoft.com/office/officeart/2005/8/layout/chevron1"/>
    <dgm:cxn modelId="{FDAC4E02-61A7-4F98-8F9C-DE556DF13F1E}" type="presParOf" srcId="{B6409160-C54D-497E-AF19-71429981504C}" destId="{2EE878E4-2968-43EC-A4D4-7B06846C26A5}" srcOrd="1" destOrd="0" presId="urn:microsoft.com/office/officeart/2005/8/layout/chevron1"/>
    <dgm:cxn modelId="{F36D3E65-B5F7-499A-95F2-5EC7311C70B5}" type="presParOf" srcId="{B6409160-C54D-497E-AF19-71429981504C}" destId="{80CEFD5F-22A0-457D-AB61-11902C84A5AE}" srcOrd="2" destOrd="0" presId="urn:microsoft.com/office/officeart/2005/8/layout/chevron1"/>
    <dgm:cxn modelId="{35B9AC04-D606-495D-8209-60B0E86DFD42}" type="presParOf" srcId="{B6409160-C54D-497E-AF19-71429981504C}" destId="{B1338458-B889-4839-85EC-1646D29E5FD6}" srcOrd="3" destOrd="0" presId="urn:microsoft.com/office/officeart/2005/8/layout/chevron1"/>
    <dgm:cxn modelId="{3112CFCE-F27E-420E-82CC-509922732947}" type="presParOf" srcId="{B6409160-C54D-497E-AF19-71429981504C}" destId="{2C4E0A99-E925-4C46-9E1F-86E5F3446B5E}" srcOrd="4" destOrd="0" presId="urn:microsoft.com/office/officeart/2005/8/layout/chevron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E73B7C-2B2A-4E35-82C0-7E5925D89E22}">
      <dsp:nvSpPr>
        <dsp:cNvPr id="0" name=""/>
        <dsp:cNvSpPr/>
      </dsp:nvSpPr>
      <dsp:spPr>
        <a:xfrm rot="16200000">
          <a:off x="-578433" y="580499"/>
          <a:ext cx="3188262" cy="2027264"/>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9559" bIns="0" numCol="1" spcCol="1270" anchor="t" anchorCtr="0">
          <a:noAutofit/>
        </a:bodyPr>
        <a:lstStyle/>
        <a:p>
          <a:pPr lvl="0" algn="l" defTabSz="622300" rtl="0">
            <a:lnSpc>
              <a:spcPct val="90000"/>
            </a:lnSpc>
            <a:spcBef>
              <a:spcPct val="0"/>
            </a:spcBef>
            <a:spcAft>
              <a:spcPct val="35000"/>
            </a:spcAft>
          </a:pPr>
          <a:r>
            <a:rPr kumimoji="1" lang="zh-CN" altLang="en-US" sz="1400" b="1" kern="1200" dirty="0" smtClean="0"/>
            <a:t>传统</a:t>
          </a:r>
          <a:r>
            <a:rPr kumimoji="1" lang="zh-CN" sz="1400" b="1" kern="1200" dirty="0" smtClean="0"/>
            <a:t>轮询</a:t>
          </a:r>
          <a:endParaRPr lang="zh-CN" sz="1400" kern="1200" dirty="0"/>
        </a:p>
        <a:p>
          <a:pPr marL="57150" lvl="1" indent="-57150" algn="l" defTabSz="488950" rtl="0">
            <a:lnSpc>
              <a:spcPct val="90000"/>
            </a:lnSpc>
            <a:spcBef>
              <a:spcPct val="0"/>
            </a:spcBef>
            <a:spcAft>
              <a:spcPct val="15000"/>
            </a:spcAft>
            <a:buChar char="••"/>
          </a:pPr>
          <a:r>
            <a:rPr kumimoji="1" lang="zh-CN" sz="1100" kern="1200" dirty="0" smtClean="0"/>
            <a:t>浏览器定时发送数据请求</a:t>
          </a:r>
          <a:endParaRPr lang="zh-CN" altLang="en-US" sz="1100" kern="1200" dirty="0"/>
        </a:p>
        <a:p>
          <a:pPr marL="57150" lvl="1" indent="-57150" algn="l" defTabSz="488950" rtl="0">
            <a:lnSpc>
              <a:spcPct val="90000"/>
            </a:lnSpc>
            <a:spcBef>
              <a:spcPct val="0"/>
            </a:spcBef>
            <a:spcAft>
              <a:spcPct val="15000"/>
            </a:spcAft>
            <a:buChar char="••"/>
          </a:pPr>
          <a:r>
            <a:rPr lang="zh-CN" altLang="en-US" sz="1100" kern="1200" dirty="0" smtClean="0"/>
            <a:t>服务器查找数据</a:t>
          </a:r>
          <a:endParaRPr lang="zh-CN" altLang="en-US" sz="1100" kern="1200" dirty="0"/>
        </a:p>
        <a:p>
          <a:pPr marL="57150" lvl="1" indent="-57150" algn="l" defTabSz="488950" rtl="0">
            <a:lnSpc>
              <a:spcPct val="90000"/>
            </a:lnSpc>
            <a:spcBef>
              <a:spcPct val="0"/>
            </a:spcBef>
            <a:spcAft>
              <a:spcPct val="15000"/>
            </a:spcAft>
            <a:buChar char="••"/>
          </a:pPr>
          <a:r>
            <a:rPr kumimoji="1" lang="zh-CN" sz="1100" kern="1200" dirty="0" smtClean="0"/>
            <a:t>返回</a:t>
          </a:r>
          <a:r>
            <a:rPr kumimoji="1" lang="zh-CN" altLang="en-US" sz="1100" kern="1200" dirty="0" smtClean="0"/>
            <a:t>数据给客户端</a:t>
          </a:r>
          <a:endParaRPr lang="zh-CN" altLang="en-US" sz="1100" kern="1200" dirty="0"/>
        </a:p>
      </dsp:txBody>
      <dsp:txXfrm rot="5400000">
        <a:off x="2066" y="637652"/>
        <a:ext cx="2027264" cy="1912958"/>
      </dsp:txXfrm>
    </dsp:sp>
    <dsp:sp modelId="{92D21488-54F2-4823-88E3-32BDB06E536D}">
      <dsp:nvSpPr>
        <dsp:cNvPr id="0" name=""/>
        <dsp:cNvSpPr/>
      </dsp:nvSpPr>
      <dsp:spPr>
        <a:xfrm rot="16200000">
          <a:off x="1600876" y="580499"/>
          <a:ext cx="3188262" cy="2027264"/>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9559" bIns="0" numCol="1" spcCol="1270" anchor="t" anchorCtr="0">
          <a:noAutofit/>
        </a:bodyPr>
        <a:lstStyle/>
        <a:p>
          <a:pPr lvl="0" algn="l" defTabSz="622300" rtl="0">
            <a:lnSpc>
              <a:spcPct val="90000"/>
            </a:lnSpc>
            <a:spcBef>
              <a:spcPct val="0"/>
            </a:spcBef>
            <a:spcAft>
              <a:spcPct val="35000"/>
            </a:spcAft>
          </a:pPr>
          <a:r>
            <a:rPr kumimoji="1" lang="zh-CN" sz="1400" b="1" kern="1200" dirty="0" smtClean="0"/>
            <a:t>长轮询</a:t>
          </a:r>
          <a:endParaRPr lang="zh-CN" sz="1400" kern="1200" dirty="0"/>
        </a:p>
        <a:p>
          <a:pPr marL="57150" lvl="1" indent="-57150" algn="l" defTabSz="488950" rtl="0">
            <a:lnSpc>
              <a:spcPct val="90000"/>
            </a:lnSpc>
            <a:spcBef>
              <a:spcPct val="0"/>
            </a:spcBef>
            <a:spcAft>
              <a:spcPct val="15000"/>
            </a:spcAft>
            <a:buChar char="••"/>
          </a:pPr>
          <a:r>
            <a:rPr kumimoji="1" lang="zh-CN" sz="1100" kern="1200" dirty="0" smtClean="0"/>
            <a:t>浏览器发送数据请求</a:t>
          </a:r>
          <a:r>
            <a:rPr kumimoji="1" lang="en-US" sz="1100" kern="1200" dirty="0" smtClean="0"/>
            <a:t>,</a:t>
          </a:r>
          <a:endParaRPr lang="zh-CN" altLang="en-US" sz="1100" kern="1200" dirty="0"/>
        </a:p>
        <a:p>
          <a:pPr marL="57150" lvl="1" indent="-57150" algn="l" defTabSz="488950" rtl="0">
            <a:lnSpc>
              <a:spcPct val="90000"/>
            </a:lnSpc>
            <a:spcBef>
              <a:spcPct val="0"/>
            </a:spcBef>
            <a:spcAft>
              <a:spcPct val="15000"/>
            </a:spcAft>
            <a:buChar char="••"/>
          </a:pPr>
          <a:r>
            <a:rPr kumimoji="1" lang="zh-CN" sz="1100" kern="1200" dirty="0" smtClean="0"/>
            <a:t>服务器持有该请求，</a:t>
          </a:r>
          <a:r>
            <a:rPr kumimoji="1" lang="zh-CN" altLang="en-US" sz="1100" kern="1200" dirty="0" smtClean="0"/>
            <a:t>等待新数据</a:t>
          </a:r>
          <a:endParaRPr lang="zh-CN" altLang="en-US" sz="1100" kern="1200" dirty="0"/>
        </a:p>
        <a:p>
          <a:pPr marL="57150" lvl="1" indent="-57150" algn="l" defTabSz="488950" rtl="0">
            <a:lnSpc>
              <a:spcPct val="90000"/>
            </a:lnSpc>
            <a:spcBef>
              <a:spcPct val="0"/>
            </a:spcBef>
            <a:spcAft>
              <a:spcPct val="15000"/>
            </a:spcAft>
            <a:buChar char="••"/>
          </a:pPr>
          <a:r>
            <a:rPr kumimoji="1" lang="zh-CN" sz="1100" kern="1200" dirty="0" smtClean="0"/>
            <a:t>返回</a:t>
          </a:r>
          <a:r>
            <a:rPr kumimoji="1" lang="zh-CN" altLang="en-US" sz="1100" kern="1200" dirty="0" smtClean="0"/>
            <a:t>数据给</a:t>
          </a:r>
          <a:r>
            <a:rPr kumimoji="1" lang="zh-CN" sz="1100" kern="1200" dirty="0" smtClean="0"/>
            <a:t>客户端</a:t>
          </a:r>
          <a:endParaRPr lang="zh-CN" altLang="en-US" sz="1100" kern="1200" dirty="0"/>
        </a:p>
      </dsp:txBody>
      <dsp:txXfrm rot="5400000">
        <a:off x="2181375" y="637652"/>
        <a:ext cx="2027264" cy="1912958"/>
      </dsp:txXfrm>
    </dsp:sp>
    <dsp:sp modelId="{5BF388B1-1F52-4492-9E5F-3DA5B4983171}">
      <dsp:nvSpPr>
        <dsp:cNvPr id="0" name=""/>
        <dsp:cNvSpPr/>
      </dsp:nvSpPr>
      <dsp:spPr>
        <a:xfrm rot="16200000">
          <a:off x="3780185" y="580499"/>
          <a:ext cx="3188262" cy="2027264"/>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9559" bIns="0" numCol="1" spcCol="1270" anchor="t" anchorCtr="0">
          <a:noAutofit/>
        </a:bodyPr>
        <a:lstStyle/>
        <a:p>
          <a:pPr lvl="0" algn="l" defTabSz="622300" rtl="0">
            <a:lnSpc>
              <a:spcPct val="90000"/>
            </a:lnSpc>
            <a:spcBef>
              <a:spcPct val="0"/>
            </a:spcBef>
            <a:spcAft>
              <a:spcPct val="35000"/>
            </a:spcAft>
          </a:pPr>
          <a:r>
            <a:rPr kumimoji="1" lang="zh-CN" sz="1400" b="1" kern="1200" dirty="0" smtClean="0"/>
            <a:t>长连接</a:t>
          </a:r>
          <a:endParaRPr lang="zh-CN" sz="1400" kern="1200" dirty="0"/>
        </a:p>
        <a:p>
          <a:pPr marL="57150" lvl="1" indent="-57150" algn="l" defTabSz="488950" rtl="0">
            <a:lnSpc>
              <a:spcPct val="90000"/>
            </a:lnSpc>
            <a:spcBef>
              <a:spcPct val="0"/>
            </a:spcBef>
            <a:spcAft>
              <a:spcPct val="15000"/>
            </a:spcAft>
            <a:buChar char="••"/>
          </a:pPr>
          <a:r>
            <a:rPr kumimoji="1" lang="zh-CN" altLang="en-US" sz="1100" kern="1200" dirty="0" smtClean="0"/>
            <a:t>浏览器</a:t>
          </a:r>
          <a:r>
            <a:rPr kumimoji="1" lang="zh-CN" sz="1100" kern="1200" dirty="0" smtClean="0"/>
            <a:t>嵌入一个隐蔵</a:t>
          </a:r>
          <a:r>
            <a:rPr kumimoji="1" lang="en-US" sz="1100" kern="1200" dirty="0" smtClean="0"/>
            <a:t>iframe</a:t>
          </a:r>
          <a:r>
            <a:rPr kumimoji="1" lang="zh-CN" sz="1100" kern="1200" dirty="0" smtClean="0"/>
            <a:t>，</a:t>
          </a:r>
          <a:r>
            <a:rPr kumimoji="1" lang="zh-CN" altLang="en-US" sz="1100" kern="1200" dirty="0" smtClean="0"/>
            <a:t>并设置</a:t>
          </a:r>
          <a:r>
            <a:rPr kumimoji="1" lang="en-US" sz="1100" kern="1200" dirty="0" err="1" smtClean="0"/>
            <a:t>src</a:t>
          </a:r>
          <a:r>
            <a:rPr kumimoji="1" lang="zh-CN" sz="1100" kern="1200" dirty="0" smtClean="0"/>
            <a:t>属性设为对一个长连接的请求</a:t>
          </a:r>
          <a:endParaRPr lang="zh-CN" altLang="en-US" sz="1100" kern="1200" dirty="0"/>
        </a:p>
        <a:p>
          <a:pPr marL="57150" lvl="1" indent="-57150" algn="l" defTabSz="488950" rtl="0">
            <a:lnSpc>
              <a:spcPct val="90000"/>
            </a:lnSpc>
            <a:spcBef>
              <a:spcPct val="0"/>
            </a:spcBef>
            <a:spcAft>
              <a:spcPct val="15000"/>
            </a:spcAft>
            <a:buChar char="••"/>
          </a:pPr>
          <a:r>
            <a:rPr kumimoji="1" lang="zh-CN" sz="1100" kern="1200" dirty="0" smtClean="0"/>
            <a:t>服务器端</a:t>
          </a:r>
          <a:r>
            <a:rPr kumimoji="1" lang="zh-CN" altLang="en-US" sz="1100" kern="1200" dirty="0" smtClean="0"/>
            <a:t>发现新数据时告知浏览器</a:t>
          </a:r>
          <a:endParaRPr lang="zh-CN" altLang="en-US" sz="1100" kern="1200" dirty="0"/>
        </a:p>
        <a:p>
          <a:pPr marL="57150" lvl="1" indent="-57150" algn="l" defTabSz="488950" rtl="0">
            <a:lnSpc>
              <a:spcPct val="90000"/>
            </a:lnSpc>
            <a:spcBef>
              <a:spcPct val="0"/>
            </a:spcBef>
            <a:spcAft>
              <a:spcPct val="15000"/>
            </a:spcAft>
            <a:buChar char="••"/>
          </a:pPr>
          <a:r>
            <a:rPr lang="zh-CN" altLang="en-US" sz="1100" kern="1200" dirty="0" smtClean="0"/>
            <a:t>浏览器发起新数据请求</a:t>
          </a:r>
          <a:endParaRPr lang="zh-CN" altLang="en-US" sz="1100" kern="1200" dirty="0"/>
        </a:p>
      </dsp:txBody>
      <dsp:txXfrm rot="5400000">
        <a:off x="4360684" y="637652"/>
        <a:ext cx="2027264" cy="1912958"/>
      </dsp:txXfrm>
    </dsp:sp>
    <dsp:sp modelId="{C552E350-D653-44FE-93C4-A4931D047B3D}">
      <dsp:nvSpPr>
        <dsp:cNvPr id="0" name=""/>
        <dsp:cNvSpPr/>
      </dsp:nvSpPr>
      <dsp:spPr>
        <a:xfrm rot="16200000">
          <a:off x="5959495" y="580499"/>
          <a:ext cx="3188262" cy="2027264"/>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9559" bIns="0" numCol="1" spcCol="1270" anchor="t" anchorCtr="0">
          <a:noAutofit/>
        </a:bodyPr>
        <a:lstStyle/>
        <a:p>
          <a:pPr lvl="0" algn="l" defTabSz="622300" rtl="0">
            <a:lnSpc>
              <a:spcPct val="90000"/>
            </a:lnSpc>
            <a:spcBef>
              <a:spcPct val="0"/>
            </a:spcBef>
            <a:spcAft>
              <a:spcPct val="35000"/>
            </a:spcAft>
          </a:pPr>
          <a:r>
            <a:rPr lang="en-US" altLang="zh-CN" sz="1400" kern="1200" dirty="0" err="1" smtClean="0"/>
            <a:t>WebSocket</a:t>
          </a:r>
          <a:r>
            <a:rPr lang="en-US" altLang="zh-CN" sz="1400" kern="1200" dirty="0" smtClean="0"/>
            <a:t> </a:t>
          </a:r>
          <a:endParaRPr lang="zh-CN" altLang="en-US" sz="1400" kern="1200" dirty="0"/>
        </a:p>
        <a:p>
          <a:pPr marL="57150" lvl="1" indent="-57150" algn="l" defTabSz="488950">
            <a:lnSpc>
              <a:spcPct val="90000"/>
            </a:lnSpc>
            <a:spcBef>
              <a:spcPct val="0"/>
            </a:spcBef>
            <a:spcAft>
              <a:spcPct val="15000"/>
            </a:spcAft>
            <a:buChar char="••"/>
          </a:pPr>
          <a:r>
            <a:rPr lang="zh-CN" altLang="en-US" sz="1100" kern="1200" dirty="0" smtClean="0"/>
            <a:t>浏览器发起连接请求</a:t>
          </a:r>
          <a:endParaRPr lang="zh-CN" altLang="en-US" sz="1100" kern="1200" dirty="0"/>
        </a:p>
        <a:p>
          <a:pPr marL="57150" lvl="1" indent="-57150" algn="l" defTabSz="488950">
            <a:lnSpc>
              <a:spcPct val="90000"/>
            </a:lnSpc>
            <a:spcBef>
              <a:spcPct val="0"/>
            </a:spcBef>
            <a:spcAft>
              <a:spcPct val="15000"/>
            </a:spcAft>
            <a:buChar char="••"/>
          </a:pPr>
          <a:r>
            <a:rPr lang="zh-CN" altLang="en-US" sz="1100" kern="1200" dirty="0" smtClean="0"/>
            <a:t>服务器与客户端建立连接</a:t>
          </a:r>
          <a:endParaRPr lang="zh-CN" altLang="en-US" sz="1100" kern="1200" dirty="0"/>
        </a:p>
        <a:p>
          <a:pPr marL="57150" lvl="1" indent="-57150" algn="l" defTabSz="488950">
            <a:lnSpc>
              <a:spcPct val="90000"/>
            </a:lnSpc>
            <a:spcBef>
              <a:spcPct val="0"/>
            </a:spcBef>
            <a:spcAft>
              <a:spcPct val="15000"/>
            </a:spcAft>
            <a:buChar char="••"/>
          </a:pPr>
          <a:r>
            <a:rPr lang="zh-CN" altLang="en-US" sz="1100" kern="1200" dirty="0" smtClean="0"/>
            <a:t>服务器推送数据</a:t>
          </a:r>
          <a:endParaRPr lang="zh-CN" altLang="en-US" sz="1100" kern="1200" dirty="0"/>
        </a:p>
        <a:p>
          <a:pPr marL="57150" lvl="1" indent="-57150" algn="l" defTabSz="488950">
            <a:lnSpc>
              <a:spcPct val="90000"/>
            </a:lnSpc>
            <a:spcBef>
              <a:spcPct val="0"/>
            </a:spcBef>
            <a:spcAft>
              <a:spcPct val="15000"/>
            </a:spcAft>
            <a:buChar char="••"/>
          </a:pPr>
          <a:r>
            <a:rPr lang="zh-CN" altLang="en-US" sz="1100" kern="1200" dirty="0" smtClean="0"/>
            <a:t>客户端接收展示</a:t>
          </a:r>
          <a:endParaRPr lang="zh-CN" altLang="en-US" sz="1100" kern="1200" dirty="0"/>
        </a:p>
      </dsp:txBody>
      <dsp:txXfrm rot="5400000">
        <a:off x="6539994" y="637652"/>
        <a:ext cx="2027264" cy="19129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B09E29-AF2A-4611-8BCD-3B159C2E86F3}">
      <dsp:nvSpPr>
        <dsp:cNvPr id="0" name=""/>
        <dsp:cNvSpPr/>
      </dsp:nvSpPr>
      <dsp:spPr>
        <a:xfrm>
          <a:off x="2516981" y="0"/>
          <a:ext cx="3535362" cy="3535362"/>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F891AC-3CB6-40FA-BEA2-E86BCA235068}">
      <dsp:nvSpPr>
        <dsp:cNvPr id="0" name=""/>
        <dsp:cNvSpPr/>
      </dsp:nvSpPr>
      <dsp:spPr>
        <a:xfrm>
          <a:off x="2852840" y="335859"/>
          <a:ext cx="1378791" cy="137879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zh-CN" altLang="en-US" sz="2700" kern="1200" dirty="0" smtClean="0"/>
            <a:t>长连接</a:t>
          </a:r>
          <a:endParaRPr lang="zh-CN" altLang="en-US" sz="2700" kern="1200" dirty="0"/>
        </a:p>
      </dsp:txBody>
      <dsp:txXfrm>
        <a:off x="2920147" y="403166"/>
        <a:ext cx="1244177" cy="1244177"/>
      </dsp:txXfrm>
    </dsp:sp>
    <dsp:sp modelId="{A0D24EA6-D8D6-41C1-A929-F1EF5079571B}">
      <dsp:nvSpPr>
        <dsp:cNvPr id="0" name=""/>
        <dsp:cNvSpPr/>
      </dsp:nvSpPr>
      <dsp:spPr>
        <a:xfrm>
          <a:off x="4337692" y="335859"/>
          <a:ext cx="1378791" cy="137879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zh-CN" altLang="en-US" sz="2700" kern="1200" dirty="0" smtClean="0"/>
            <a:t>全双工</a:t>
          </a:r>
          <a:endParaRPr lang="zh-CN" altLang="en-US" sz="2700" kern="1200" dirty="0"/>
        </a:p>
      </dsp:txBody>
      <dsp:txXfrm>
        <a:off x="4404999" y="403166"/>
        <a:ext cx="1244177" cy="1244177"/>
      </dsp:txXfrm>
    </dsp:sp>
    <dsp:sp modelId="{2B33D0B7-68A6-4CAF-A272-DA505485FB2E}">
      <dsp:nvSpPr>
        <dsp:cNvPr id="0" name=""/>
        <dsp:cNvSpPr/>
      </dsp:nvSpPr>
      <dsp:spPr>
        <a:xfrm>
          <a:off x="2852840" y="1820711"/>
          <a:ext cx="1378791" cy="137879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zh-CN" altLang="en-US" sz="2700" kern="1200" dirty="0" smtClean="0"/>
            <a:t>有状态</a:t>
          </a:r>
          <a:endParaRPr lang="zh-CN" altLang="en-US" sz="2700" kern="1200" dirty="0"/>
        </a:p>
      </dsp:txBody>
      <dsp:txXfrm>
        <a:off x="2920147" y="1888018"/>
        <a:ext cx="1244177" cy="1244177"/>
      </dsp:txXfrm>
    </dsp:sp>
    <dsp:sp modelId="{61C618EA-B241-4EA4-B66C-AE62AA9B197B}">
      <dsp:nvSpPr>
        <dsp:cNvPr id="0" name=""/>
        <dsp:cNvSpPr/>
      </dsp:nvSpPr>
      <dsp:spPr>
        <a:xfrm>
          <a:off x="4337692" y="1820711"/>
          <a:ext cx="1378791" cy="137879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zh-CN" altLang="en-US" sz="2700" kern="1200" dirty="0" smtClean="0"/>
            <a:t>主动推</a:t>
          </a:r>
          <a:endParaRPr lang="zh-CN" altLang="en-US" sz="2700" kern="1200" dirty="0"/>
        </a:p>
      </dsp:txBody>
      <dsp:txXfrm>
        <a:off x="4404999" y="1888018"/>
        <a:ext cx="1244177" cy="12441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7D8EAB-8EC9-464B-9B2B-C9BF274A6742}">
      <dsp:nvSpPr>
        <dsp:cNvPr id="0" name=""/>
        <dsp:cNvSpPr/>
      </dsp:nvSpPr>
      <dsp:spPr>
        <a:xfrm>
          <a:off x="2510" y="1155945"/>
          <a:ext cx="3058679" cy="122347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42672" rIns="42672" bIns="42672" numCol="1" spcCol="1270" anchor="ctr" anchorCtr="0">
          <a:noAutofit/>
        </a:bodyPr>
        <a:lstStyle/>
        <a:p>
          <a:pPr lvl="0" algn="ctr" defTabSz="1422400">
            <a:lnSpc>
              <a:spcPct val="90000"/>
            </a:lnSpc>
            <a:spcBef>
              <a:spcPct val="0"/>
            </a:spcBef>
            <a:spcAft>
              <a:spcPct val="35000"/>
            </a:spcAft>
          </a:pPr>
          <a:r>
            <a:rPr lang="zh-CN" altLang="en-US" sz="3200" kern="1200" dirty="0" smtClean="0"/>
            <a:t>握手阶段</a:t>
          </a:r>
          <a:endParaRPr lang="zh-CN" altLang="en-US" sz="3200" kern="1200" dirty="0"/>
        </a:p>
      </dsp:txBody>
      <dsp:txXfrm>
        <a:off x="614246" y="1155945"/>
        <a:ext cx="1835208" cy="1223471"/>
      </dsp:txXfrm>
    </dsp:sp>
    <dsp:sp modelId="{80CEFD5F-22A0-457D-AB61-11902C84A5AE}">
      <dsp:nvSpPr>
        <dsp:cNvPr id="0" name=""/>
        <dsp:cNvSpPr/>
      </dsp:nvSpPr>
      <dsp:spPr>
        <a:xfrm>
          <a:off x="2755322" y="1155945"/>
          <a:ext cx="3058679" cy="122347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42672" rIns="42672" bIns="42672" numCol="1" spcCol="1270" anchor="ctr" anchorCtr="0">
          <a:noAutofit/>
        </a:bodyPr>
        <a:lstStyle/>
        <a:p>
          <a:pPr lvl="0" algn="ctr" defTabSz="1422400">
            <a:lnSpc>
              <a:spcPct val="90000"/>
            </a:lnSpc>
            <a:spcBef>
              <a:spcPct val="0"/>
            </a:spcBef>
            <a:spcAft>
              <a:spcPct val="35000"/>
            </a:spcAft>
          </a:pPr>
          <a:r>
            <a:rPr lang="zh-CN" altLang="en-US" sz="3200" kern="1200" dirty="0" smtClean="0"/>
            <a:t>数据交互</a:t>
          </a:r>
          <a:endParaRPr lang="zh-CN" altLang="en-US" sz="3200" kern="1200" dirty="0"/>
        </a:p>
      </dsp:txBody>
      <dsp:txXfrm>
        <a:off x="3367058" y="1155945"/>
        <a:ext cx="1835208" cy="1223471"/>
      </dsp:txXfrm>
    </dsp:sp>
    <dsp:sp modelId="{2C4E0A99-E925-4C46-9E1F-86E5F3446B5E}">
      <dsp:nvSpPr>
        <dsp:cNvPr id="0" name=""/>
        <dsp:cNvSpPr/>
      </dsp:nvSpPr>
      <dsp:spPr>
        <a:xfrm>
          <a:off x="5508134" y="1155945"/>
          <a:ext cx="3058679" cy="122347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42672" rIns="42672" bIns="42672" numCol="1" spcCol="1270" anchor="ctr" anchorCtr="0">
          <a:noAutofit/>
        </a:bodyPr>
        <a:lstStyle/>
        <a:p>
          <a:pPr lvl="0" algn="ctr" defTabSz="1422400">
            <a:lnSpc>
              <a:spcPct val="90000"/>
            </a:lnSpc>
            <a:spcBef>
              <a:spcPct val="0"/>
            </a:spcBef>
            <a:spcAft>
              <a:spcPct val="35000"/>
            </a:spcAft>
          </a:pPr>
          <a:r>
            <a:rPr lang="zh-CN" altLang="en-US" sz="3200" kern="1200" dirty="0" smtClean="0"/>
            <a:t>关闭</a:t>
          </a:r>
          <a:endParaRPr lang="zh-CN" altLang="en-US" sz="3200" kern="1200" dirty="0"/>
        </a:p>
      </dsp:txBody>
      <dsp:txXfrm>
        <a:off x="6119870" y="1155945"/>
        <a:ext cx="1835208" cy="1223471"/>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type="flowChartManualOperation" r:blip="" rot="-90">
              <dgm:adjLst/>
            </dgm:shape>
          </dgm:if>
          <dgm:else name="Name6">
            <dgm:shape xmlns:r="http://schemas.openxmlformats.org/officeDocument/2006/relationships" type="flowChartManualOperation" r:blip="" rot="90">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type="chevron" r:blip="" rot="180">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type="chevron" r:blip="" rot="180">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42E3C26-C9FA-4C5A-B7DA-41A22523D72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101734A-FF22-40D1-A649-9C0A46ACB3E6}" type="slidenum">
              <a:rPr lang="zh-TW" altLang="en-US" smtClean="0"/>
            </a:fld>
            <a:endParaRPr lang="zh-TW"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101734A-FF22-40D1-A649-9C0A46ACB3E6}" type="slidenum">
              <a:rPr lang="zh-TW" altLang="en-US" smtClean="0"/>
            </a:fld>
            <a:endParaRPr lang="zh-TW"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buNone/>
            </a:pPr>
            <a:endParaRPr lang="zh-CN" altLang="en-US" dirty="0"/>
          </a:p>
        </p:txBody>
      </p:sp>
      <p:sp>
        <p:nvSpPr>
          <p:cNvPr id="4" name="灯片编号占位符 3"/>
          <p:cNvSpPr>
            <a:spLocks noGrp="1"/>
          </p:cNvSpPr>
          <p:nvPr>
            <p:ph type="sldNum" sz="quarter" idx="10"/>
          </p:nvPr>
        </p:nvSpPr>
        <p:spPr/>
        <p:txBody>
          <a:bodyPr/>
          <a:lstStyle/>
          <a:p>
            <a:pPr>
              <a:defRPr/>
            </a:pPr>
            <a:fld id="{2101734A-FF22-40D1-A649-9C0A46ACB3E6}" type="slidenum">
              <a:rPr lang="zh-TW" altLang="en-US" smtClean="0"/>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42E3C26-C9FA-4C5A-B7DA-41A22523D72B}"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0">
              <a:spcBef>
                <a:spcPct val="20000"/>
              </a:spcBef>
              <a:buFont typeface="Arial" panose="020B0604020202020204" pitchFamily="34" charset="0"/>
              <a:buNone/>
            </a:pPr>
            <a:endParaRPr lang="zh-CN" alt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42E3C26-C9FA-4C5A-B7DA-41A22523D72B}"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101734A-FF22-40D1-A649-9C0A46ACB3E6}" type="slidenum">
              <a:rPr lang="zh-TW" altLang="en-US" smtClean="0"/>
            </a:fld>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2101734A-FF22-40D1-A649-9C0A46ACB3E6}" type="slidenum">
              <a:rPr lang="zh-TW" altLang="en-US" smtClean="0"/>
            </a:fld>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42E3C26-C9FA-4C5A-B7DA-41A22523D72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42E3C26-C9FA-4C5A-B7DA-41A22523D72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101734A-FF22-40D1-A649-9C0A46ACB3E6}" type="slidenum">
              <a:rPr lang="zh-TW" altLang="en-US" smtClean="0"/>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2" name="矩形 21"/>
          <p:cNvSpPr/>
          <p:nvPr/>
        </p:nvSpPr>
        <p:spPr>
          <a:xfrm>
            <a:off x="1" y="409579"/>
            <a:ext cx="124800" cy="5500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9" name="文本占位符 28"/>
          <p:cNvSpPr>
            <a:spLocks noGrp="1"/>
          </p:cNvSpPr>
          <p:nvPr>
            <p:ph type="body" sz="quarter" idx="10"/>
          </p:nvPr>
        </p:nvSpPr>
        <p:spPr>
          <a:xfrm>
            <a:off x="216000" y="392984"/>
            <a:ext cx="6557333" cy="416571"/>
          </a:xfrm>
        </p:spPr>
        <p:txBody>
          <a:bodyPr>
            <a:normAutofit/>
          </a:bodyPr>
          <a:lstStyle>
            <a:lvl1pPr marL="0" indent="0" algn="l" defTabSz="914400" rtl="0" eaLnBrk="1" latinLnBrk="0" hangingPunct="1">
              <a:buNone/>
              <a:defRPr lang="zh-CN" altLang="en-US" sz="2400" kern="1200" dirty="0" smtClean="0">
                <a:solidFill>
                  <a:schemeClr val="accent1"/>
                </a:solidFill>
                <a:latin typeface="+mj-ea"/>
                <a:ea typeface="+mj-ea"/>
                <a:cs typeface="+mn-cs"/>
              </a:defRPr>
            </a:lvl1pPr>
          </a:lstStyle>
          <a:p>
            <a:pPr lvl="0"/>
            <a:r>
              <a:rPr lang="zh-CN" altLang="en-US"/>
              <a:t>单击此处编辑母版文本样式</a:t>
            </a:r>
            <a:endParaRPr lang="zh-CN" altLang="en-US"/>
          </a:p>
        </p:txBody>
      </p:sp>
      <p:sp>
        <p:nvSpPr>
          <p:cNvPr id="30" name="文本占位符 28"/>
          <p:cNvSpPr>
            <a:spLocks noGrp="1"/>
          </p:cNvSpPr>
          <p:nvPr>
            <p:ph type="body" sz="quarter" idx="11"/>
          </p:nvPr>
        </p:nvSpPr>
        <p:spPr>
          <a:xfrm>
            <a:off x="216000" y="712622"/>
            <a:ext cx="6557333" cy="323301"/>
          </a:xfrm>
        </p:spPr>
        <p:txBody>
          <a:bodyPr>
            <a:normAutofit/>
          </a:bodyPr>
          <a:lstStyle>
            <a:lvl1pPr marL="0" indent="0" algn="l" defTabSz="914400" rtl="0" eaLnBrk="1" latinLnBrk="0" hangingPunct="1">
              <a:buNone/>
              <a:defRPr lang="zh-CN" altLang="en-US" sz="1600" kern="1200" dirty="0" smtClean="0">
                <a:solidFill>
                  <a:schemeClr val="tx1">
                    <a:lumMod val="85000"/>
                    <a:lumOff val="15000"/>
                  </a:schemeClr>
                </a:solidFill>
                <a:latin typeface="+mn-ea"/>
                <a:ea typeface="+mn-ea"/>
                <a:cs typeface="+mn-cs"/>
              </a:defRPr>
            </a:lvl1pPr>
          </a:lstStyle>
          <a:p>
            <a:pPr lvl="0"/>
            <a:r>
              <a:rPr lang="zh-CN" altLang="en-US"/>
              <a:t>单击此处编辑母版文本样式</a:t>
            </a:r>
            <a:endParaRPr lang="zh-CN" altLang="en-US"/>
          </a:p>
        </p:txBody>
      </p:sp>
      <p:sp>
        <p:nvSpPr>
          <p:cNvPr id="5" name="矩形 4"/>
          <p:cNvSpPr/>
          <p:nvPr userDrawn="1"/>
        </p:nvSpPr>
        <p:spPr>
          <a:xfrm>
            <a:off x="1" y="409579"/>
            <a:ext cx="124800" cy="5500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White w/ logo">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a:fillRect/>
          </a:stretch>
        </p:blipFill>
        <p:spPr>
          <a:xfrm>
            <a:off x="11096512" y="5774480"/>
            <a:ext cx="1095488" cy="108352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White">
    <p:spTree>
      <p:nvGrpSpPr>
        <p:cNvPr id="1" name=""/>
        <p:cNvGrpSpPr/>
        <p:nvPr/>
      </p:nvGrpSpPr>
      <p:grpSpPr>
        <a:xfrm>
          <a:off x="0" y="0"/>
          <a:ext cx="0" cy="0"/>
          <a:chOff x="0" y="0"/>
          <a:chExt cx="0" cy="0"/>
        </a:xfrm>
      </p:grpSpPr>
      <p:grpSp>
        <p:nvGrpSpPr>
          <p:cNvPr id="2" name="Group 4"/>
          <p:cNvGrpSpPr/>
          <p:nvPr userDrawn="1"/>
        </p:nvGrpSpPr>
        <p:grpSpPr>
          <a:xfrm>
            <a:off x="328166" y="6237312"/>
            <a:ext cx="439241" cy="439240"/>
            <a:chOff x="186858" y="6096003"/>
            <a:chExt cx="580550" cy="580549"/>
          </a:xfrm>
          <a:solidFill>
            <a:schemeClr val="bg1">
              <a:lumMod val="95000"/>
            </a:schemeClr>
          </a:solidFill>
        </p:grpSpPr>
        <p:sp>
          <p:nvSpPr>
            <p:cNvPr id="14" name="Rectangle 13"/>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GeosansLight" panose="02000603020000020003"/>
              </a:endParaRPr>
            </a:p>
          </p:txBody>
        </p:sp>
        <p:sp>
          <p:nvSpPr>
            <p:cNvPr id="15" name="Rectangle 14"/>
            <p:cNvSpPr/>
            <p:nvPr userDrawn="1"/>
          </p:nvSpPr>
          <p:spPr>
            <a:xfrm>
              <a:off x="186858" y="6612049"/>
              <a:ext cx="580549" cy="645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3" name="Sous-titre 2"/>
          <p:cNvSpPr>
            <a:spLocks noGrp="1"/>
          </p:cNvSpPr>
          <p:nvPr>
            <p:ph type="subTitle" idx="1" hasCustomPrompt="1"/>
          </p:nvPr>
        </p:nvSpPr>
        <p:spPr>
          <a:xfrm>
            <a:off x="3887755" y="620688"/>
            <a:ext cx="7694645" cy="288032"/>
          </a:xfrm>
        </p:spPr>
        <p:txBody>
          <a:bodyPr anchor="ctr">
            <a:noAutofit/>
          </a:bodyPr>
          <a:lstStyle>
            <a:lvl1pPr marL="0" indent="0" algn="r">
              <a:buNone/>
              <a:defRPr sz="1600" cap="small" baseline="0">
                <a:solidFill>
                  <a:srgbClr val="2F3A4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3887755" y="3076"/>
            <a:ext cx="7694645" cy="617612"/>
          </a:xfrm>
          <a:prstGeom prst="rect">
            <a:avLst/>
          </a:prstGeom>
        </p:spPr>
        <p:txBody>
          <a:bodyPr vert="horz" lIns="91440" tIns="45720" rIns="91440" bIns="45720" rtlCol="0" anchor="ctr">
            <a:normAutofit/>
          </a:bodyPr>
          <a:lstStyle>
            <a:lvl1pPr>
              <a:defRPr>
                <a:solidFill>
                  <a:srgbClr val="2F3A46"/>
                </a:solidFill>
              </a:defRPr>
            </a:lvl1pPr>
          </a:lstStyle>
          <a:p>
            <a:r>
              <a:rPr lang="fr-FR" dirty="0" smtClean="0"/>
              <a:t>Modifiez le style du titre</a:t>
            </a:r>
            <a:endParaRPr lang="en-US" dirty="0"/>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a:fillRect/>
          </a:stretch>
        </p:blipFill>
        <p:spPr>
          <a:xfrm>
            <a:off x="11096512" y="5774480"/>
            <a:ext cx="1095488" cy="1083520"/>
          </a:xfrm>
          <a:prstGeom prst="rect">
            <a:avLst/>
          </a:prstGeom>
        </p:spPr>
      </p:pic>
      <p:pic>
        <p:nvPicPr>
          <p:cNvPr id="13" name="Picture 12"/>
          <p:cNvPicPr>
            <a:picLocks noChangeAspect="1"/>
          </p:cNvPicPr>
          <p:nvPr userDrawn="1"/>
        </p:nvPicPr>
        <p:blipFill>
          <a:blip r:embed="rId3"/>
          <a:stretch>
            <a:fillRect/>
          </a:stretch>
        </p:blipFill>
        <p:spPr>
          <a:xfrm>
            <a:off x="156796" y="100097"/>
            <a:ext cx="1627773" cy="451143"/>
          </a:xfrm>
          <a:prstGeom prst="rect">
            <a:avLst/>
          </a:prstGeom>
        </p:spPr>
      </p:pic>
      <p:sp>
        <p:nvSpPr>
          <p:cNvPr id="16" name="Slide Number Placeholder 5"/>
          <p:cNvSpPr>
            <a:spLocks noGrp="1"/>
          </p:cNvSpPr>
          <p:nvPr>
            <p:ph type="sldNum" sz="quarter" idx="12"/>
          </p:nvPr>
        </p:nvSpPr>
        <p:spPr>
          <a:xfrm>
            <a:off x="328166" y="6237312"/>
            <a:ext cx="439241" cy="390437"/>
          </a:xfrm>
          <a:prstGeom prst="rect">
            <a:avLst/>
          </a:prstGeom>
        </p:spPr>
        <p:txBody>
          <a:bodyPr anchor="ctr"/>
          <a:lstStyle>
            <a:lvl1pPr algn="ctr">
              <a:defRPr sz="1400">
                <a:solidFill>
                  <a:srgbClr val="2F3A46"/>
                </a:solidFill>
              </a:defRPr>
            </a:lvl1pPr>
          </a:lstStyle>
          <a:p>
            <a:fld id="{F68327C5-B821-4FE9-A59A-A60D9EB59A9A}" type="slidenum">
              <a:rPr lang="en-US" smtClean="0"/>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2.xml"/><Relationship Id="rId2" Type="http://schemas.openxmlformats.org/officeDocument/2006/relationships/image" Target="../media/image9.jpeg"/><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hyperlink" Target="https://www.jcp.org/en/jsr/detail?id=356"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1.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1.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441450" y="538163"/>
            <a:ext cx="9144000" cy="2387600"/>
          </a:xfrm>
        </p:spPr>
        <p:txBody>
          <a:bodyPr/>
          <a:p>
            <a:pPr algn="ctr"/>
            <a:r>
              <a:rPr lang="en-US" altLang="zh-CN" b="1">
                <a:solidFill>
                  <a:schemeClr val="accent1"/>
                </a:solidFill>
                <a:effectLst>
                  <a:outerShdw blurRad="38100" dist="25400" dir="5400000" algn="ctr" rotWithShape="0">
                    <a:srgbClr val="6E747A">
                      <a:alpha val="43000"/>
                    </a:srgbClr>
                  </a:outerShdw>
                </a:effectLst>
              </a:rPr>
              <a:t>Websocket</a:t>
            </a:r>
            <a:r>
              <a:rPr lang="zh-CN" altLang="en-US" b="1">
                <a:solidFill>
                  <a:schemeClr val="accent1"/>
                </a:solidFill>
                <a:effectLst>
                  <a:outerShdw blurRad="38100" dist="25400" dir="5400000" algn="ctr" rotWithShape="0">
                    <a:srgbClr val="6E747A">
                      <a:alpha val="43000"/>
                    </a:srgbClr>
                  </a:outerShdw>
                </a:effectLst>
              </a:rPr>
              <a:t>协议</a:t>
            </a:r>
            <a:endParaRPr lang="zh-CN" altLang="en-US" b="1">
              <a:solidFill>
                <a:schemeClr val="accent1"/>
              </a:solidFill>
              <a:effectLst>
                <a:outerShdw blurRad="38100" dist="25400" dir="5400000" algn="ctr" rotWithShape="0">
                  <a:srgbClr val="6E747A">
                    <a:alpha val="43000"/>
                  </a:srgbClr>
                </a:outerShdw>
              </a:effectLst>
            </a:endParaRPr>
          </a:p>
        </p:txBody>
      </p:sp>
      <p:sp>
        <p:nvSpPr>
          <p:cNvPr id="3" name="副标题 2"/>
          <p:cNvSpPr>
            <a:spLocks noGrp="1"/>
          </p:cNvSpPr>
          <p:nvPr>
            <p:ph type="subTitle" idx="1"/>
          </p:nvPr>
        </p:nvSpPr>
        <p:spPr/>
        <p:txBody>
          <a:bodyPr/>
          <a:p>
            <a:r>
              <a:rPr lang="zh-CN" altLang="en-US" sz="160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rPr>
              <a:t>秦冲</a:t>
            </a:r>
            <a:endParaRPr lang="zh-CN" altLang="en-US" sz="160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endParaRPr>
          </a:p>
          <a:p>
            <a:r>
              <a:rPr lang="en-US" altLang="zh-CN" sz="160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rPr>
              <a:t>2018.11.21</a:t>
            </a:r>
            <a:endParaRPr lang="en-US" altLang="zh-CN" sz="160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pPr algn="r"/>
            <a:r>
              <a:rPr lang="zh-CN" altLang="en-US"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基本概念</a:t>
            </a:r>
            <a:br>
              <a:rPr lang="zh-CN" altLang="en-US" dirty="0">
                <a:latin typeface="微软雅黑" panose="020B0503020204020204" charset="-122"/>
                <a:ea typeface="微软雅黑" panose="020B0503020204020204" charset="-122"/>
              </a:rPr>
            </a:br>
            <a:endParaRPr lang="zh-CN" altLang="en-US" b="1" dirty="0"/>
          </a:p>
        </p:txBody>
      </p:sp>
      <p:sp>
        <p:nvSpPr>
          <p:cNvPr id="3" name="內容版面配置區 2"/>
          <p:cNvSpPr>
            <a:spLocks noGrp="1"/>
          </p:cNvSpPr>
          <p:nvPr>
            <p:ph idx="1"/>
          </p:nvPr>
        </p:nvSpPr>
        <p:spPr>
          <a:xfrm>
            <a:off x="748060" y="1423829"/>
            <a:ext cx="5086683" cy="875233"/>
          </a:xfrm>
        </p:spPr>
        <p:txBody>
          <a:bodyPr/>
          <a:lstStyle/>
          <a:p>
            <a:pPr marL="0" indent="0">
              <a:buNone/>
            </a:pPr>
            <a:r>
              <a:rPr lang="en-US" altLang="zh-CN" sz="4800" b="1" dirty="0" err="1" smtClean="0"/>
              <a:t>WebSocket</a:t>
            </a:r>
            <a:r>
              <a:rPr lang="zh-CN" altLang="en-US" sz="4800" b="1" dirty="0" smtClean="0"/>
              <a:t>协议</a:t>
            </a:r>
            <a:endParaRPr lang="en-US" altLang="zh-CN" sz="4800" b="1" dirty="0" smtClean="0"/>
          </a:p>
          <a:p>
            <a:pPr marL="0" indent="0"/>
            <a:endParaRPr lang="zh-CN" altLang="en-US" sz="4800" b="1" dirty="0"/>
          </a:p>
          <a:p>
            <a:pPr marL="457200" indent="-457200">
              <a:buFont typeface="Wingdings" panose="05000000000000000000" pitchFamily="2" charset="2"/>
              <a:buChar char="q"/>
            </a:pPr>
            <a:endParaRPr lang="zh-CN" altLang="en-US" dirty="0"/>
          </a:p>
        </p:txBody>
      </p:sp>
      <p:sp>
        <p:nvSpPr>
          <p:cNvPr id="6" name="文本框 5"/>
          <p:cNvSpPr txBox="1"/>
          <p:nvPr/>
        </p:nvSpPr>
        <p:spPr>
          <a:xfrm>
            <a:off x="918484" y="2598941"/>
            <a:ext cx="10189905" cy="1568450"/>
          </a:xfrm>
          <a:prstGeom prst="rect">
            <a:avLst/>
          </a:prstGeom>
          <a:noFill/>
        </p:spPr>
        <p:txBody>
          <a:bodyPr wrap="square" rtlCol="0">
            <a:spAutoFit/>
          </a:bodyPr>
          <a:lstStyle/>
          <a:p>
            <a:r>
              <a:rPr lang="en-US" altLang="zh-CN" sz="2400" dirty="0" err="1" smtClean="0"/>
              <a:t>WebSocket</a:t>
            </a:r>
            <a:r>
              <a:rPr lang="en-US" altLang="zh-CN" sz="2400" dirty="0" smtClean="0"/>
              <a:t> is a computer communications protocol, providing full-duplex communication channels over a single TCP connection.</a:t>
            </a:r>
            <a:endParaRPr lang="en-US" altLang="zh-CN" sz="2400" dirty="0" smtClean="0"/>
          </a:p>
          <a:p>
            <a:r>
              <a:rPr lang="en-US" altLang="zh-CN" sz="2400" dirty="0"/>
              <a:t>	</a:t>
            </a:r>
            <a:r>
              <a:rPr lang="en-US" altLang="zh-CN" sz="2400" dirty="0" smtClean="0"/>
              <a:t>					   --</a:t>
            </a:r>
            <a:r>
              <a:rPr lang="zh-CN" altLang="en-US" sz="2400" dirty="0" smtClean="0"/>
              <a:t>摘自</a:t>
            </a:r>
            <a:r>
              <a:rPr lang="en-US" altLang="zh-CN" sz="2400" dirty="0"/>
              <a:t>Wikipedia</a:t>
            </a:r>
            <a:endParaRPr lang="en-US" altLang="zh-CN" sz="2400" dirty="0"/>
          </a:p>
          <a:p>
            <a:endParaRPr lang="zh-CN" altLang="en-US" sz="2400" dirty="0"/>
          </a:p>
        </p:txBody>
      </p:sp>
      <p:sp>
        <p:nvSpPr>
          <p:cNvPr id="9" name="文本框 8"/>
          <p:cNvSpPr txBox="1"/>
          <p:nvPr/>
        </p:nvSpPr>
        <p:spPr>
          <a:xfrm>
            <a:off x="918484" y="4499259"/>
            <a:ext cx="10189905" cy="1568450"/>
          </a:xfrm>
          <a:prstGeom prst="rect">
            <a:avLst/>
          </a:prstGeom>
          <a:noFill/>
        </p:spPr>
        <p:txBody>
          <a:bodyPr wrap="square" rtlCol="0">
            <a:spAutoFit/>
          </a:bodyPr>
          <a:lstStyle/>
          <a:p>
            <a:r>
              <a:rPr lang="en-US" altLang="zh-CN" sz="2400" dirty="0" err="1"/>
              <a:t>WebSocket</a:t>
            </a:r>
            <a:r>
              <a:rPr lang="zh-CN" altLang="en-US" sz="2400" dirty="0"/>
              <a:t>协议是基于</a:t>
            </a:r>
            <a:r>
              <a:rPr lang="en-US" altLang="zh-CN" sz="2400" dirty="0"/>
              <a:t>TCP</a:t>
            </a:r>
            <a:r>
              <a:rPr lang="zh-CN" altLang="en-US" sz="2400" dirty="0"/>
              <a:t>的一种新的网络协议。它实现了浏览器与服务器全双工</a:t>
            </a:r>
            <a:r>
              <a:rPr lang="en-US" altLang="zh-CN" sz="2400" dirty="0"/>
              <a:t>(full-duplex)</a:t>
            </a:r>
            <a:r>
              <a:rPr lang="zh-CN" altLang="en-US" sz="2400" dirty="0"/>
              <a:t>通信</a:t>
            </a:r>
            <a:r>
              <a:rPr lang="en-US" altLang="zh-CN" sz="2400" dirty="0"/>
              <a:t>——</a:t>
            </a:r>
            <a:r>
              <a:rPr lang="zh-CN" altLang="en-US" sz="2400" dirty="0"/>
              <a:t>允许服务器主动发送信息给客户端。</a:t>
            </a:r>
            <a:r>
              <a:rPr lang="en-US" altLang="zh-CN" sz="2400" dirty="0"/>
              <a:t>	</a:t>
            </a:r>
            <a:r>
              <a:rPr lang="en-US" altLang="zh-CN" sz="2400" dirty="0" smtClean="0"/>
              <a:t>						--</a:t>
            </a:r>
            <a:r>
              <a:rPr lang="zh-CN" altLang="en-US" sz="2400" dirty="0" smtClean="0"/>
              <a:t>摘自百度百科</a:t>
            </a:r>
            <a:endParaRPr lang="en-US" altLang="zh-CN" sz="2400" dirty="0"/>
          </a:p>
          <a:p>
            <a:endParaRPr lang="zh-CN" alt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http://hi.csdn.net/attachment/201202/27/0_1330330261W6TS.gif"/>
          <p:cNvPicPr/>
          <p:nvPr/>
        </p:nvPicPr>
        <p:blipFill>
          <a:blip r:embed="rId1"/>
          <a:srcRect/>
          <a:stretch>
            <a:fillRect/>
          </a:stretch>
        </p:blipFill>
        <p:spPr bwMode="auto">
          <a:xfrm>
            <a:off x="7953388" y="2000240"/>
            <a:ext cx="3810000" cy="2286016"/>
          </a:xfrm>
          <a:prstGeom prst="rect">
            <a:avLst/>
          </a:prstGeom>
          <a:noFill/>
          <a:ln w="9525">
            <a:noFill/>
            <a:miter lim="800000"/>
            <a:headEnd/>
            <a:tailEnd/>
          </a:ln>
        </p:spPr>
      </p:pic>
      <p:sp>
        <p:nvSpPr>
          <p:cNvPr id="11" name="Subtitle 2"/>
          <p:cNvSpPr txBox="1"/>
          <p:nvPr/>
        </p:nvSpPr>
        <p:spPr>
          <a:xfrm>
            <a:off x="809588" y="1714488"/>
            <a:ext cx="11144328" cy="4429156"/>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defRPr/>
            </a:pPr>
            <a:r>
              <a:rPr lang="en-US" altLang="zh-CN" sz="3200" dirty="0" smtClean="0">
                <a:latin typeface="+mj-lt"/>
              </a:rPr>
              <a:t>	</a:t>
            </a:r>
            <a:endParaRPr kumimoji="0" lang="en-US" altLang="zh-CN" sz="3200" b="1" i="0" u="none" strike="noStrike" kern="1200" cap="none" spc="0" normalizeH="0" baseline="0" noProof="0" dirty="0" smtClean="0">
              <a:ln>
                <a:noFill/>
              </a:ln>
              <a:solidFill>
                <a:schemeClr val="tx1"/>
              </a:solidFill>
              <a:effectLst/>
              <a:uLnTx/>
              <a:uFillTx/>
              <a:latin typeface="+mj-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sz="2400" b="0" i="0" u="none" strike="noStrike" kern="1200" cap="none" spc="0" normalizeH="0" baseline="0" noProof="0" dirty="0" err="1" smtClean="0">
                <a:ln>
                  <a:noFill/>
                </a:ln>
                <a:solidFill>
                  <a:schemeClr val="tx1"/>
                </a:solidFill>
                <a:effectLst/>
                <a:uLnTx/>
                <a:uFillTx/>
                <a:latin typeface="+mj-lt"/>
                <a:ea typeface="+mn-ea"/>
                <a:cs typeface="+mn-cs"/>
              </a:rPr>
              <a:t>Websocket</a:t>
            </a:r>
            <a:r>
              <a:rPr lang="zh-CN" altLang="en-US" sz="2400" dirty="0" smtClean="0">
                <a:latin typeface="+mj-lt"/>
              </a:rPr>
              <a:t>和</a:t>
            </a:r>
            <a:r>
              <a:rPr lang="en-US" altLang="zh-CN" sz="2400" dirty="0" smtClean="0">
                <a:latin typeface="+mj-lt"/>
              </a:rPr>
              <a:t>http</a:t>
            </a:r>
            <a:r>
              <a:rPr lang="zh-CN" altLang="en-US" sz="2400" dirty="0" smtClean="0">
                <a:latin typeface="+mj-lt"/>
              </a:rPr>
              <a:t>，都基于</a:t>
            </a:r>
            <a:r>
              <a:rPr lang="en-US" altLang="zh-CN" sz="2400" dirty="0" err="1" smtClean="0">
                <a:latin typeface="+mj-lt"/>
              </a:rPr>
              <a:t>tcp</a:t>
            </a:r>
            <a:r>
              <a:rPr lang="zh-CN" altLang="en-US" sz="2400" dirty="0" smtClean="0">
                <a:latin typeface="+mj-lt"/>
              </a:rPr>
              <a:t>，是可靠的协议；</a:t>
            </a:r>
            <a:endParaRPr kumimoji="0" lang="en-US" altLang="zh-CN" sz="2400" b="0" i="0" u="none" strike="noStrike" kern="1200" cap="none" spc="0" normalizeH="0" baseline="0" noProof="0" dirty="0" smtClean="0">
              <a:ln>
                <a:noFill/>
              </a:ln>
              <a:solidFill>
                <a:schemeClr val="tx1"/>
              </a:solidFill>
              <a:effectLst/>
              <a:uLnTx/>
              <a:uFillTx/>
              <a:latin typeface="+mj-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mn-ea"/>
                <a:cs typeface="+mn-cs"/>
              </a:rPr>
              <a:t>同属于应用层协议；</a:t>
            </a:r>
            <a:endParaRPr kumimoji="0" lang="en-US" altLang="zh-CN" sz="2400" b="0" i="0" u="none" strike="noStrike" kern="1200" cap="none" spc="0" normalizeH="0" baseline="0" noProof="0" dirty="0" smtClean="0">
              <a:ln>
                <a:noFill/>
              </a:ln>
              <a:solidFill>
                <a:schemeClr val="tx1"/>
              </a:solidFill>
              <a:effectLst/>
              <a:uLnTx/>
              <a:uFillTx/>
              <a:latin typeface="+mj-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lang="en-US" altLang="zh-CN" sz="2400" dirty="0" err="1" smtClean="0">
                <a:latin typeface="+mj-lt"/>
              </a:rPr>
              <a:t>Websocket</a:t>
            </a:r>
            <a:r>
              <a:rPr lang="zh-CN" altLang="en-US" sz="2400" dirty="0" smtClean="0">
                <a:latin typeface="+mj-lt"/>
              </a:rPr>
              <a:t>在浏览器中的实现最终都是通过</a:t>
            </a:r>
            <a:endParaRPr lang="en-US" altLang="zh-CN" sz="2400" dirty="0" smtClean="0">
              <a:latin typeface="+mj-lt"/>
            </a:endParaRPr>
          </a:p>
          <a:p>
            <a:pPr marL="342900" marR="0" lvl="0" indent="-342900" algn="l" defTabSz="914400" rtl="0" eaLnBrk="1" fontAlgn="auto" latinLnBrk="0" hangingPunct="1">
              <a:lnSpc>
                <a:spcPct val="100000"/>
              </a:lnSpc>
              <a:spcBef>
                <a:spcPct val="20000"/>
              </a:spcBef>
              <a:spcAft>
                <a:spcPts val="0"/>
              </a:spcAft>
              <a:buClrTx/>
              <a:buSzTx/>
              <a:defRPr/>
            </a:pPr>
            <a:r>
              <a:rPr lang="en-US" altLang="zh-CN" sz="2400" dirty="0" err="1" smtClean="0">
                <a:latin typeface="+mj-lt"/>
              </a:rPr>
              <a:t>tcp</a:t>
            </a:r>
            <a:r>
              <a:rPr lang="zh-CN" altLang="en-US" sz="2400" dirty="0" smtClean="0">
                <a:latin typeface="+mj-lt"/>
              </a:rPr>
              <a:t>系统接口进行数据传输。</a:t>
            </a:r>
            <a:endParaRPr kumimoji="0" lang="en-US" altLang="zh-CN" sz="2400" b="0" i="0" u="none" strike="noStrike" kern="1200" cap="none" spc="0" normalizeH="0" baseline="0" noProof="0" dirty="0" smtClean="0">
              <a:ln>
                <a:noFill/>
              </a:ln>
              <a:solidFill>
                <a:schemeClr val="tx1"/>
              </a:solidFill>
              <a:effectLst/>
              <a:uLnTx/>
              <a:uFillTx/>
              <a:latin typeface="+mj-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sz="2400" b="0" i="0" u="none" strike="noStrike" kern="1200" cap="none" spc="0" normalizeH="0" baseline="0" noProof="0" dirty="0" err="1" smtClean="0">
                <a:ln>
                  <a:noFill/>
                </a:ln>
                <a:solidFill>
                  <a:schemeClr val="tx1"/>
                </a:solidFill>
                <a:effectLst/>
                <a:uLnTx/>
                <a:uFillTx/>
                <a:latin typeface="+mj-lt"/>
                <a:ea typeface="+mn-ea"/>
                <a:cs typeface="+mn-cs"/>
              </a:rPr>
              <a:t>Websocket</a:t>
            </a:r>
            <a:r>
              <a:rPr kumimoji="0" lang="zh-CN" altLang="en-US" sz="2400" b="0" i="0" u="none" strike="noStrike" kern="1200" cap="none" spc="0" normalizeH="0" baseline="0" noProof="0" dirty="0" smtClean="0">
                <a:ln>
                  <a:noFill/>
                </a:ln>
                <a:solidFill>
                  <a:schemeClr val="tx1"/>
                </a:solidFill>
                <a:effectLst/>
                <a:uLnTx/>
                <a:uFillTx/>
                <a:latin typeface="+mj-lt"/>
                <a:ea typeface="+mn-ea"/>
                <a:cs typeface="+mn-cs"/>
              </a:rPr>
              <a:t>在建立握手连接时，数据是通过</a:t>
            </a:r>
            <a:endParaRPr kumimoji="0" lang="en-US" altLang="zh-CN" sz="2400" b="0" i="0" u="none" strike="noStrike" kern="1200" cap="none" spc="0" normalizeH="0" baseline="0" noProof="0" dirty="0" smtClean="0">
              <a:ln>
                <a:noFill/>
              </a:ln>
              <a:solidFill>
                <a:schemeClr val="tx1"/>
              </a:solidFill>
              <a:effectLst/>
              <a:uLnTx/>
              <a:uFillTx/>
              <a:latin typeface="+mj-lt"/>
              <a:ea typeface="+mn-ea"/>
              <a:cs typeface="+mn-cs"/>
            </a:endParaRPr>
          </a:p>
          <a:p>
            <a:pPr marL="342900" lvl="0" indent="-342900">
              <a:spcBef>
                <a:spcPct val="20000"/>
              </a:spcBef>
            </a:pPr>
            <a:r>
              <a:rPr kumimoji="0" lang="en-US" altLang="zh-CN" sz="2400" b="0" i="0" u="none" strike="noStrike" kern="1200" cap="none" spc="0" normalizeH="0" baseline="0" noProof="0" dirty="0" smtClean="0">
                <a:ln>
                  <a:noFill/>
                </a:ln>
                <a:solidFill>
                  <a:schemeClr val="tx1"/>
                </a:solidFill>
                <a:effectLst/>
                <a:uLnTx/>
                <a:uFillTx/>
                <a:latin typeface="+mj-lt"/>
                <a:ea typeface="+mn-ea"/>
                <a:cs typeface="+mn-cs"/>
              </a:rPr>
              <a:t>http</a:t>
            </a:r>
            <a:r>
              <a:rPr kumimoji="0" lang="zh-CN" altLang="en-US" sz="2400" b="0" i="0" u="none" strike="noStrike" kern="1200" cap="none" spc="0" normalizeH="0" baseline="0" noProof="0" dirty="0" smtClean="0">
                <a:ln>
                  <a:noFill/>
                </a:ln>
                <a:solidFill>
                  <a:schemeClr val="tx1"/>
                </a:solidFill>
                <a:effectLst/>
                <a:uLnTx/>
                <a:uFillTx/>
                <a:latin typeface="+mj-lt"/>
                <a:ea typeface="+mn-ea"/>
                <a:cs typeface="+mn-cs"/>
              </a:rPr>
              <a:t>协议传输的，因此用到了</a:t>
            </a:r>
            <a:r>
              <a:rPr kumimoji="0" lang="en-US" altLang="zh-CN" sz="2400" b="0" i="0" u="none" strike="noStrike" kern="1200" cap="none" spc="0" normalizeH="0" baseline="0" noProof="0" dirty="0" smtClean="0">
                <a:ln>
                  <a:noFill/>
                </a:ln>
                <a:solidFill>
                  <a:schemeClr val="tx1"/>
                </a:solidFill>
                <a:effectLst/>
                <a:uLnTx/>
                <a:uFillTx/>
                <a:latin typeface="+mj-lt"/>
                <a:ea typeface="+mn-ea"/>
                <a:cs typeface="+mn-cs"/>
              </a:rPr>
              <a:t>http</a:t>
            </a:r>
            <a:r>
              <a:rPr kumimoji="0" lang="zh-CN" altLang="en-US" sz="2400" b="0" i="0" u="none" strike="noStrike" kern="1200" cap="none" spc="0" normalizeH="0" baseline="0" noProof="0" dirty="0" smtClean="0">
                <a:ln>
                  <a:noFill/>
                </a:ln>
                <a:solidFill>
                  <a:schemeClr val="tx1"/>
                </a:solidFill>
                <a:effectLst/>
                <a:uLnTx/>
                <a:uFillTx/>
                <a:latin typeface="+mj-lt"/>
                <a:ea typeface="+mn-ea"/>
                <a:cs typeface="+mn-cs"/>
              </a:rPr>
              <a:t>协议的一些</a:t>
            </a:r>
            <a:endParaRPr kumimoji="0" lang="en-US" altLang="zh-CN" sz="2400" b="0" i="0" u="none" strike="noStrike" kern="1200" cap="none" spc="0" normalizeH="0" baseline="0" noProof="0" dirty="0" smtClean="0">
              <a:ln>
                <a:noFill/>
              </a:ln>
              <a:solidFill>
                <a:schemeClr val="tx1"/>
              </a:solidFill>
              <a:effectLst/>
              <a:uLnTx/>
              <a:uFillTx/>
              <a:latin typeface="+mj-lt"/>
              <a:ea typeface="+mn-ea"/>
              <a:cs typeface="+mn-cs"/>
            </a:endParaRPr>
          </a:p>
          <a:p>
            <a:pPr marL="342900" lvl="0" indent="-342900">
              <a:spcBef>
                <a:spcPct val="20000"/>
              </a:spcBef>
            </a:pPr>
            <a:r>
              <a:rPr kumimoji="0" lang="zh-CN" altLang="en-US" sz="2400" b="0" i="0" u="none" strike="noStrike" kern="1200" cap="none" spc="0" normalizeH="0" baseline="0" noProof="0" dirty="0" smtClean="0">
                <a:ln>
                  <a:noFill/>
                </a:ln>
                <a:solidFill>
                  <a:schemeClr val="tx1"/>
                </a:solidFill>
                <a:effectLst/>
                <a:uLnTx/>
                <a:uFillTx/>
                <a:latin typeface="+mj-lt"/>
                <a:ea typeface="+mn-ea"/>
                <a:cs typeface="+mn-cs"/>
              </a:rPr>
              <a:t>简单字段，如</a:t>
            </a:r>
            <a:r>
              <a:rPr lang="en-US" sz="2400" dirty="0" smtClean="0"/>
              <a:t>“GET/chat HTTP/1.1” </a:t>
            </a:r>
            <a:r>
              <a:rPr kumimoji="0" lang="zh-CN" altLang="en-US" sz="2400" b="0" i="0" u="none" strike="noStrike" kern="1200" cap="none" spc="0" normalizeH="0" baseline="0" noProof="0" dirty="0" smtClean="0">
                <a:ln>
                  <a:noFill/>
                </a:ln>
                <a:solidFill>
                  <a:schemeClr val="tx1"/>
                </a:solidFill>
                <a:effectLst/>
                <a:uLnTx/>
                <a:uFillTx/>
                <a:latin typeface="+mj-lt"/>
                <a:ea typeface="+mn-ea"/>
                <a:cs typeface="+mn-cs"/>
              </a:rPr>
              <a:t>，但是在建立连接之后，</a:t>
            </a:r>
            <a:endParaRPr kumimoji="0" lang="en-US" altLang="zh-CN" sz="2400" b="0" i="0" u="none" strike="noStrike" kern="1200" cap="none" spc="0" normalizeH="0" baseline="0" noProof="0" dirty="0" smtClean="0">
              <a:ln>
                <a:noFill/>
              </a:ln>
              <a:solidFill>
                <a:schemeClr val="tx1"/>
              </a:solidFill>
              <a:effectLst/>
              <a:uLnTx/>
              <a:uFillTx/>
              <a:latin typeface="+mj-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defRPr/>
            </a:pPr>
            <a:r>
              <a:rPr kumimoji="0" lang="zh-CN" altLang="en-US" sz="2400" b="0" i="0" u="none" strike="noStrike" kern="1200" cap="none" spc="0" normalizeH="0" baseline="0" noProof="0" dirty="0" smtClean="0">
                <a:ln>
                  <a:noFill/>
                </a:ln>
                <a:solidFill>
                  <a:schemeClr val="tx1"/>
                </a:solidFill>
                <a:effectLst/>
                <a:uLnTx/>
                <a:uFillTx/>
                <a:latin typeface="+mj-lt"/>
                <a:ea typeface="+mn-ea"/>
                <a:cs typeface="+mn-cs"/>
              </a:rPr>
              <a:t>真正的数据传输是不需要</a:t>
            </a:r>
            <a:r>
              <a:rPr kumimoji="0" lang="en-US" altLang="zh-CN" sz="2400" b="0" i="0" u="none" strike="noStrike" kern="1200" cap="none" spc="0" normalizeH="0" baseline="0" noProof="0" dirty="0" smtClean="0">
                <a:ln>
                  <a:noFill/>
                </a:ln>
                <a:solidFill>
                  <a:schemeClr val="tx1"/>
                </a:solidFill>
                <a:effectLst/>
                <a:uLnTx/>
                <a:uFillTx/>
                <a:latin typeface="+mj-lt"/>
                <a:ea typeface="+mn-ea"/>
                <a:cs typeface="+mn-cs"/>
              </a:rPr>
              <a:t>http</a:t>
            </a:r>
            <a:r>
              <a:rPr kumimoji="0" lang="zh-CN" altLang="en-US" sz="2400" b="0" i="0" u="none" strike="noStrike" kern="1200" cap="none" spc="0" normalizeH="0" baseline="0" noProof="0" dirty="0" smtClean="0">
                <a:ln>
                  <a:noFill/>
                </a:ln>
                <a:solidFill>
                  <a:schemeClr val="tx1"/>
                </a:solidFill>
                <a:effectLst/>
                <a:uLnTx/>
                <a:uFillTx/>
                <a:latin typeface="+mj-lt"/>
                <a:ea typeface="+mn-ea"/>
                <a:cs typeface="+mn-cs"/>
              </a:rPr>
              <a:t>协议参与的。</a:t>
            </a:r>
            <a:endParaRPr kumimoji="0" lang="en-US" altLang="zh-CN" sz="2400" b="0" i="0" u="none" strike="noStrike" kern="1200" cap="none" spc="0" normalizeH="0" baseline="0" noProof="0" dirty="0" smtClean="0">
              <a:ln>
                <a:noFill/>
              </a:ln>
              <a:solidFill>
                <a:schemeClr val="tx1"/>
              </a:solidFill>
              <a:effectLst/>
              <a:uLnTx/>
              <a:uFillTx/>
              <a:latin typeface="+mj-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defRPr/>
            </a:pPr>
            <a:endParaRPr kumimoji="0" lang="en-US" altLang="zh-CN" sz="3200" b="0" i="0" u="none" strike="noStrike" kern="1200" cap="none" spc="0" normalizeH="0" baseline="0" noProof="0" dirty="0" smtClean="0">
              <a:ln>
                <a:noFill/>
              </a:ln>
              <a:solidFill>
                <a:schemeClr val="tx1"/>
              </a:solidFill>
              <a:effectLst/>
              <a:uLnTx/>
              <a:uFillTx/>
              <a:latin typeface="+mj-lt"/>
              <a:ea typeface="+mn-ea"/>
              <a:cs typeface="+mn-cs"/>
            </a:endParaRPr>
          </a:p>
        </p:txBody>
      </p:sp>
      <p:sp>
        <p:nvSpPr>
          <p:cNvPr id="6" name="矩形 5"/>
          <p:cNvSpPr/>
          <p:nvPr/>
        </p:nvSpPr>
        <p:spPr>
          <a:xfrm>
            <a:off x="9453586" y="6143644"/>
            <a:ext cx="2738414" cy="5000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 name="标题 1"/>
          <p:cNvSpPr>
            <a:spLocks noGrp="1"/>
          </p:cNvSpPr>
          <p:nvPr>
            <p:ph type="title"/>
          </p:nvPr>
        </p:nvSpPr>
        <p:spPr>
          <a:xfrm>
            <a:off x="1138555" y="464820"/>
            <a:ext cx="10515600" cy="1325563"/>
          </a:xfrm>
        </p:spPr>
        <p:txBody>
          <a:bodyPr>
            <a:scene3d>
              <a:camera prst="orthographicFront"/>
              <a:lightRig rig="threePt" dir="t"/>
            </a:scene3d>
          </a:bodyPr>
          <a:p>
            <a:pPr algn="r"/>
            <a:r>
              <a:rPr lang="en-US" altLang="zh-CN" dirty="0" smtClean="0">
                <a:solidFill>
                  <a:schemeClr val="accent1"/>
                </a:solidFill>
                <a:effectLst>
                  <a:outerShdw blurRad="38100" dist="25400" dir="5400000" algn="ctr" rotWithShape="0">
                    <a:srgbClr val="6E747A">
                      <a:alpha val="43000"/>
                    </a:srgbClr>
                  </a:outerShdw>
                </a:effectLst>
              </a:rPr>
              <a:t>WebSocket</a:t>
            </a:r>
            <a:r>
              <a:rPr lang="zh-CN" altLang="en-US" dirty="0" smtClean="0">
                <a:solidFill>
                  <a:schemeClr val="accent1"/>
                </a:solidFill>
                <a:effectLst>
                  <a:outerShdw blurRad="38100" dist="25400" dir="5400000" algn="ctr" rotWithShape="0">
                    <a:srgbClr val="6E747A">
                      <a:alpha val="43000"/>
                    </a:srgbClr>
                  </a:outerShdw>
                </a:effectLst>
              </a:rPr>
              <a:t>与</a:t>
            </a:r>
            <a:r>
              <a:rPr lang="en-US" altLang="zh-CN" dirty="0" smtClean="0">
                <a:solidFill>
                  <a:schemeClr val="accent1"/>
                </a:solidFill>
                <a:effectLst>
                  <a:outerShdw blurRad="38100" dist="25400" dir="5400000" algn="ctr" rotWithShape="0">
                    <a:srgbClr val="6E747A">
                      <a:alpha val="43000"/>
                    </a:srgbClr>
                  </a:outerShdw>
                </a:effectLst>
              </a:rPr>
              <a:t>http</a:t>
            </a:r>
            <a:r>
              <a:rPr lang="zh-CN" altLang="en-US" dirty="0" smtClean="0">
                <a:solidFill>
                  <a:schemeClr val="accent1"/>
                </a:solidFill>
                <a:effectLst>
                  <a:outerShdw blurRad="38100" dist="25400" dir="5400000" algn="ctr" rotWithShape="0">
                    <a:srgbClr val="6E747A">
                      <a:alpha val="43000"/>
                    </a:srgbClr>
                  </a:outerShdw>
                </a:effectLst>
              </a:rPr>
              <a:t>、</a:t>
            </a:r>
            <a:r>
              <a:rPr lang="en-US" altLang="zh-CN" dirty="0" smtClean="0">
                <a:solidFill>
                  <a:schemeClr val="accent1"/>
                </a:solidFill>
                <a:effectLst>
                  <a:outerShdw blurRad="38100" dist="25400" dir="5400000" algn="ctr" rotWithShape="0">
                    <a:srgbClr val="6E747A">
                      <a:alpha val="43000"/>
                    </a:srgbClr>
                  </a:outerShdw>
                </a:effectLst>
              </a:rPr>
              <a:t>tcp</a:t>
            </a:r>
            <a:r>
              <a:rPr lang="zh-CN" altLang="en-US" dirty="0" smtClean="0">
                <a:solidFill>
                  <a:schemeClr val="accent1"/>
                </a:solidFill>
                <a:effectLst>
                  <a:outerShdw blurRad="38100" dist="25400" dir="5400000" algn="ctr" rotWithShape="0">
                    <a:srgbClr val="6E747A">
                      <a:alpha val="43000"/>
                    </a:srgbClr>
                  </a:outerShdw>
                </a:effectLst>
              </a:rPr>
              <a:t>的关系</a:t>
            </a:r>
            <a:endParaRPr lang="zh-CN" altLang="en-US" dirty="0" smtClean="0">
              <a:solidFill>
                <a:schemeClr val="accent1"/>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scene3d>
              <a:camera prst="orthographicFront"/>
              <a:lightRig rig="threePt" dir="t"/>
            </a:scene3d>
          </a:bodyPr>
          <a:lstStyle/>
          <a:p>
            <a:pPr algn="r"/>
            <a:r>
              <a:rPr lang="zh-CN" altLang="en-US" dirty="0" smtClean="0">
                <a:solidFill>
                  <a:schemeClr val="accent1"/>
                </a:solidFill>
                <a:effectLst>
                  <a:outerShdw blurRad="38100" dist="25400" dir="5400000" algn="ctr" rotWithShape="0">
                    <a:srgbClr val="6E747A">
                      <a:alpha val="43000"/>
                    </a:srgbClr>
                  </a:outerShdw>
                </a:effectLst>
              </a:rPr>
              <a:t>基本特征</a:t>
            </a:r>
            <a:endParaRPr lang="zh-CN" altLang="en-US" dirty="0" smtClean="0">
              <a:solidFill>
                <a:schemeClr val="accent1"/>
              </a:solidFill>
              <a:effectLst>
                <a:outerShdw blurRad="38100" dist="25400" dir="5400000" algn="ctr" rotWithShape="0">
                  <a:srgbClr val="6E747A">
                    <a:alpha val="43000"/>
                  </a:srgbClr>
                </a:outerShdw>
              </a:effectLst>
            </a:endParaRPr>
          </a:p>
        </p:txBody>
      </p:sp>
      <p:graphicFrame>
        <p:nvGraphicFramePr>
          <p:cNvPr id="4" name="内容占位符 3"/>
          <p:cNvGraphicFramePr>
            <a:graphicFrameLocks noGrp="1"/>
          </p:cNvGraphicFramePr>
          <p:nvPr>
            <p:ph idx="1"/>
          </p:nvPr>
        </p:nvGraphicFramePr>
        <p:xfrm>
          <a:off x="431800" y="1411817"/>
          <a:ext cx="11425767" cy="471381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ubtitle 2"/>
          <p:cNvSpPr txBox="1"/>
          <p:nvPr/>
        </p:nvSpPr>
        <p:spPr>
          <a:xfrm>
            <a:off x="1595406" y="2781608"/>
            <a:ext cx="9144000" cy="2643206"/>
          </a:xfrm>
          <a:prstGeom prst="rect">
            <a:avLst/>
          </a:prstGeom>
        </p:spPr>
        <p:txBody>
          <a:bodyPr/>
          <a:lstStyle/>
          <a:p>
            <a:r>
              <a:rPr lang="en-US" altLang="zh-CN" sz="2400" dirty="0" smtClean="0"/>
              <a:t>	</a:t>
            </a:r>
            <a:r>
              <a:rPr lang="en-US" altLang="zh-CN" sz="2400" dirty="0" err="1" smtClean="0"/>
              <a:t>Websocket</a:t>
            </a:r>
            <a:r>
              <a:rPr lang="zh-CN" altLang="en-US" sz="2400" dirty="0" smtClean="0"/>
              <a:t>是一种双向通信协议，在建立连接后，</a:t>
            </a:r>
            <a:r>
              <a:rPr lang="en-US" altLang="zh-CN" sz="2400" dirty="0" err="1" smtClean="0"/>
              <a:t>websocket</a:t>
            </a:r>
            <a:r>
              <a:rPr lang="zh-CN" altLang="en-US" sz="2400" dirty="0" smtClean="0"/>
              <a:t>服务器和浏览器客户端都能主动向对方发送和接收数据，如同</a:t>
            </a:r>
            <a:r>
              <a:rPr lang="en-US" altLang="zh-CN" sz="2400" dirty="0" smtClean="0"/>
              <a:t>socket</a:t>
            </a:r>
            <a:r>
              <a:rPr lang="zh-CN" altLang="en-US" sz="2400" dirty="0" smtClean="0"/>
              <a:t>；</a:t>
            </a:r>
            <a:r>
              <a:rPr lang="en-US" sz="2400" dirty="0" smtClean="0"/>
              <a:t>	</a:t>
            </a:r>
            <a:endParaRPr lang="en-US" sz="2400" dirty="0" smtClean="0"/>
          </a:p>
          <a:p>
            <a:r>
              <a:rPr lang="en-US" sz="2400" dirty="0" smtClean="0"/>
              <a:t>	W</a:t>
            </a:r>
            <a:r>
              <a:rPr lang="en-US" sz="2400" dirty="0" err="1" smtClean="0"/>
              <a:t>ebsocket</a:t>
            </a:r>
            <a:r>
              <a:rPr lang="zh-CN" altLang="en-US" sz="2400" dirty="0" smtClean="0"/>
              <a:t>需要类似</a:t>
            </a:r>
            <a:r>
              <a:rPr lang="en-US" sz="2400" dirty="0" err="1" smtClean="0"/>
              <a:t>tcp</a:t>
            </a:r>
            <a:r>
              <a:rPr lang="zh-CN" altLang="en-US" sz="2400" dirty="0" smtClean="0"/>
              <a:t>的客户端和服务端通过握手连接，连接成功后才能相互通信。</a:t>
            </a:r>
            <a:endParaRPr lang="zh-CN" altLang="en-US" sz="2400" dirty="0" smtClean="0"/>
          </a:p>
          <a:p>
            <a:pPr marL="342900" lvl="0" indent="-342900">
              <a:spcBef>
                <a:spcPct val="20000"/>
              </a:spcBef>
            </a:pPr>
            <a:endParaRPr kumimoji="0" lang="en-US" altLang="zh-CN" sz="2400" b="0" i="0" u="none" strike="noStrike" kern="1200" cap="none" spc="0" normalizeH="0" baseline="0" noProof="0" dirty="0" smtClean="0">
              <a:ln>
                <a:noFill/>
              </a:ln>
              <a:solidFill>
                <a:schemeClr val="tx1"/>
              </a:solidFill>
              <a:effectLst/>
              <a:uLnTx/>
              <a:uFillTx/>
              <a:latin typeface="+mj-lt"/>
              <a:ea typeface="+mn-ea"/>
              <a:cs typeface="+mn-cs"/>
            </a:endParaRPr>
          </a:p>
        </p:txBody>
      </p:sp>
      <p:sp>
        <p:nvSpPr>
          <p:cNvPr id="5" name="矩形 4"/>
          <p:cNvSpPr/>
          <p:nvPr/>
        </p:nvSpPr>
        <p:spPr>
          <a:xfrm>
            <a:off x="9453586" y="6143644"/>
            <a:ext cx="2738414" cy="5000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 name="标题 1"/>
          <p:cNvSpPr>
            <a:spLocks noGrp="1"/>
          </p:cNvSpPr>
          <p:nvPr>
            <p:ph type="title"/>
          </p:nvPr>
        </p:nvSpPr>
        <p:spPr>
          <a:xfrm>
            <a:off x="1138555" y="464820"/>
            <a:ext cx="10515600" cy="1325563"/>
          </a:xfrm>
        </p:spPr>
        <p:txBody>
          <a:bodyPr>
            <a:scene3d>
              <a:camera prst="orthographicFront"/>
              <a:lightRig rig="threePt" dir="t"/>
            </a:scene3d>
          </a:bodyPr>
          <a:p>
            <a:pPr algn="r"/>
            <a:r>
              <a:rPr lang="en-US" altLang="zh-CN" dirty="0" smtClean="0">
                <a:solidFill>
                  <a:schemeClr val="accent1"/>
                </a:solidFill>
                <a:effectLst>
                  <a:outerShdw blurRad="38100" dist="25400" dir="5400000" algn="ctr" rotWithShape="0">
                    <a:srgbClr val="6E747A">
                      <a:alpha val="43000"/>
                    </a:srgbClr>
                  </a:outerShdw>
                </a:effectLst>
              </a:rPr>
              <a:t>WebSocket</a:t>
            </a:r>
            <a:r>
              <a:rPr lang="zh-CN" altLang="en-US" dirty="0" smtClean="0">
                <a:solidFill>
                  <a:schemeClr val="accent1"/>
                </a:solidFill>
                <a:effectLst>
                  <a:outerShdw blurRad="38100" dist="25400" dir="5400000" algn="ctr" rotWithShape="0">
                    <a:srgbClr val="6E747A">
                      <a:alpha val="43000"/>
                    </a:srgbClr>
                  </a:outerShdw>
                </a:effectLst>
              </a:rPr>
              <a:t>机制</a:t>
            </a:r>
            <a:endParaRPr lang="zh-CN" altLang="en-US" dirty="0" smtClean="0">
              <a:solidFill>
                <a:schemeClr val="accent1"/>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 2.WebSocket 请求响应客户端服务器交互图"/>
          <p:cNvPicPr/>
          <p:nvPr/>
        </p:nvPicPr>
        <p:blipFill>
          <a:blip r:embed="rId1"/>
          <a:srcRect/>
          <a:stretch>
            <a:fillRect/>
          </a:stretch>
        </p:blipFill>
        <p:spPr bwMode="auto">
          <a:xfrm>
            <a:off x="947735" y="714356"/>
            <a:ext cx="4791075" cy="3914775"/>
          </a:xfrm>
          <a:prstGeom prst="rect">
            <a:avLst/>
          </a:prstGeom>
          <a:noFill/>
          <a:ln w="9525">
            <a:noFill/>
            <a:miter lim="800000"/>
            <a:headEnd/>
            <a:tailEnd/>
          </a:ln>
        </p:spPr>
      </p:pic>
      <p:pic>
        <p:nvPicPr>
          <p:cNvPr id="6" name="图片 5" descr="图 1. 传统 HTTP 请求响应客户端服务器交互图"/>
          <p:cNvPicPr/>
          <p:nvPr/>
        </p:nvPicPr>
        <p:blipFill>
          <a:blip r:embed="rId2"/>
          <a:srcRect/>
          <a:stretch>
            <a:fillRect/>
          </a:stretch>
        </p:blipFill>
        <p:spPr bwMode="auto">
          <a:xfrm>
            <a:off x="6953256" y="1142984"/>
            <a:ext cx="3381375" cy="3248025"/>
          </a:xfrm>
          <a:prstGeom prst="rect">
            <a:avLst/>
          </a:prstGeom>
          <a:noFill/>
          <a:ln w="9525">
            <a:noFill/>
            <a:miter lim="800000"/>
            <a:headEnd/>
            <a:tailEnd/>
          </a:ln>
        </p:spPr>
      </p:pic>
      <p:sp>
        <p:nvSpPr>
          <p:cNvPr id="8" name="Subtitle 2"/>
          <p:cNvSpPr txBox="1"/>
          <p:nvPr/>
        </p:nvSpPr>
        <p:spPr>
          <a:xfrm>
            <a:off x="7024694" y="4643446"/>
            <a:ext cx="3714776" cy="642942"/>
          </a:xfrm>
          <a:prstGeom prst="rect">
            <a:avLst/>
          </a:prstGeom>
        </p:spPr>
        <p:txBody>
          <a:bodyPr/>
          <a:lstStyle/>
          <a:p>
            <a:pPr marL="342900" lvl="0" indent="-342900">
              <a:spcBef>
                <a:spcPct val="20000"/>
              </a:spcBef>
            </a:pPr>
            <a:r>
              <a:rPr kumimoji="0" lang="zh-CN" altLang="en-US" b="1" i="0" u="none" strike="noStrike" kern="1200" cap="none" spc="0" normalizeH="0" baseline="0" noProof="0" dirty="0" smtClean="0">
                <a:ln>
                  <a:noFill/>
                </a:ln>
                <a:solidFill>
                  <a:schemeClr val="tx1"/>
                </a:solidFill>
                <a:effectLst/>
                <a:uLnTx/>
                <a:uFillTx/>
                <a:latin typeface="+mj-lt"/>
                <a:ea typeface="+mn-ea"/>
                <a:cs typeface="+mn-cs"/>
              </a:rPr>
              <a:t>图</a:t>
            </a:r>
            <a:r>
              <a:rPr lang="en-US" altLang="zh-CN" b="1" dirty="0" smtClean="0">
                <a:latin typeface="+mj-lt"/>
              </a:rPr>
              <a:t>2. </a:t>
            </a:r>
            <a:r>
              <a:rPr lang="zh-CN" altLang="en-US" b="1" dirty="0" smtClean="0">
                <a:latin typeface="+mj-lt"/>
              </a:rPr>
              <a:t>传统</a:t>
            </a:r>
            <a:r>
              <a:rPr lang="en-US" altLang="zh-CN" b="1" dirty="0" smtClean="0">
                <a:latin typeface="+mj-lt"/>
              </a:rPr>
              <a:t>http</a:t>
            </a:r>
            <a:r>
              <a:rPr lang="zh-CN" altLang="en-US" b="1" dirty="0" smtClean="0">
                <a:latin typeface="+mj-lt"/>
              </a:rPr>
              <a:t>客户端服务器交互</a:t>
            </a:r>
            <a:endParaRPr kumimoji="0" lang="en-US" altLang="zh-CN" b="1" i="0" u="none" strike="noStrike" kern="1200" cap="none" spc="0" normalizeH="0" baseline="0" noProof="0" dirty="0" smtClean="0">
              <a:ln>
                <a:noFill/>
              </a:ln>
              <a:solidFill>
                <a:schemeClr val="tx1"/>
              </a:solidFill>
              <a:effectLst/>
              <a:uLnTx/>
              <a:uFillTx/>
              <a:latin typeface="+mj-lt"/>
              <a:ea typeface="+mn-ea"/>
              <a:cs typeface="+mn-cs"/>
            </a:endParaRPr>
          </a:p>
        </p:txBody>
      </p:sp>
      <p:sp>
        <p:nvSpPr>
          <p:cNvPr id="9" name="Subtitle 2"/>
          <p:cNvSpPr txBox="1"/>
          <p:nvPr/>
        </p:nvSpPr>
        <p:spPr>
          <a:xfrm>
            <a:off x="1523968" y="4643446"/>
            <a:ext cx="3929090" cy="642942"/>
          </a:xfrm>
          <a:prstGeom prst="rect">
            <a:avLst/>
          </a:prstGeom>
        </p:spPr>
        <p:txBody>
          <a:bodyPr/>
          <a:lstStyle/>
          <a:p>
            <a:pPr marL="342900" lvl="0" indent="-342900">
              <a:spcBef>
                <a:spcPct val="20000"/>
              </a:spcBef>
            </a:pPr>
            <a:r>
              <a:rPr kumimoji="0" lang="zh-CN" altLang="en-US" b="1" i="0" u="none" strike="noStrike" kern="1200" cap="none" spc="0" normalizeH="0" baseline="0" noProof="0" dirty="0" smtClean="0">
                <a:ln>
                  <a:noFill/>
                </a:ln>
                <a:solidFill>
                  <a:schemeClr val="tx1"/>
                </a:solidFill>
                <a:effectLst/>
                <a:uLnTx/>
                <a:uFillTx/>
                <a:latin typeface="+mj-lt"/>
                <a:ea typeface="+mn-ea"/>
                <a:cs typeface="+mn-cs"/>
              </a:rPr>
              <a:t>图</a:t>
            </a:r>
            <a:r>
              <a:rPr kumimoji="0" lang="en-US" altLang="zh-CN" b="1" i="0" u="none" strike="noStrike" kern="1200" cap="none" spc="0" normalizeH="0" baseline="0" noProof="0" dirty="0" smtClean="0">
                <a:ln>
                  <a:noFill/>
                </a:ln>
                <a:solidFill>
                  <a:schemeClr val="tx1"/>
                </a:solidFill>
                <a:effectLst/>
                <a:uLnTx/>
                <a:uFillTx/>
                <a:latin typeface="+mj-lt"/>
                <a:ea typeface="+mn-ea"/>
                <a:cs typeface="+mn-cs"/>
              </a:rPr>
              <a:t>1</a:t>
            </a:r>
            <a:r>
              <a:rPr lang="en-US" altLang="zh-CN" b="1" dirty="0" smtClean="0">
                <a:latin typeface="+mj-lt"/>
              </a:rPr>
              <a:t>. </a:t>
            </a:r>
            <a:r>
              <a:rPr lang="en-US" altLang="zh-CN" b="1" dirty="0" err="1" smtClean="0">
                <a:latin typeface="+mj-lt"/>
              </a:rPr>
              <a:t>websocket</a:t>
            </a:r>
            <a:r>
              <a:rPr lang="zh-CN" altLang="en-US" b="1" dirty="0" smtClean="0">
                <a:latin typeface="+mj-lt"/>
              </a:rPr>
              <a:t>客户端服务器交互</a:t>
            </a:r>
            <a:endParaRPr kumimoji="0" lang="en-US" altLang="zh-CN" b="1" i="0" u="none" strike="noStrike" kern="1200" cap="none" spc="0" normalizeH="0" baseline="0" noProof="0" dirty="0" smtClean="0">
              <a:ln>
                <a:noFill/>
              </a:ln>
              <a:solidFill>
                <a:schemeClr val="tx1"/>
              </a:solidFill>
              <a:effectLst/>
              <a:uLnTx/>
              <a:uFillTx/>
              <a:latin typeface="+mj-lt"/>
              <a:ea typeface="+mn-ea"/>
              <a:cs typeface="+mn-cs"/>
            </a:endParaRPr>
          </a:p>
        </p:txBody>
      </p:sp>
      <p:sp>
        <p:nvSpPr>
          <p:cNvPr id="7" name="矩形 6"/>
          <p:cNvSpPr/>
          <p:nvPr/>
        </p:nvSpPr>
        <p:spPr>
          <a:xfrm>
            <a:off x="9453586" y="6143644"/>
            <a:ext cx="2738414" cy="5000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scene3d>
              <a:camera prst="orthographicFront"/>
              <a:lightRig rig="threePt" dir="t"/>
            </a:scene3d>
          </a:bodyPr>
          <a:lstStyle/>
          <a:p>
            <a:pPr algn="r"/>
            <a:r>
              <a:rPr lang="zh-CN" altLang="en-US" dirty="0" smtClean="0">
                <a:solidFill>
                  <a:schemeClr val="accent1"/>
                </a:solidFill>
                <a:effectLst>
                  <a:outerShdw blurRad="38100" dist="25400" dir="5400000" algn="ctr" rotWithShape="0">
                    <a:srgbClr val="6E747A">
                      <a:alpha val="43000"/>
                    </a:srgbClr>
                  </a:outerShdw>
                </a:effectLst>
              </a:rPr>
              <a:t>生命周期</a:t>
            </a:r>
            <a:endParaRPr lang="zh-CN" altLang="en-US" dirty="0" smtClean="0">
              <a:solidFill>
                <a:schemeClr val="accent1"/>
              </a:solidFill>
              <a:effectLst>
                <a:outerShdw blurRad="38100" dist="25400" dir="5400000" algn="ctr" rotWithShape="0">
                  <a:srgbClr val="6E747A">
                    <a:alpha val="43000"/>
                  </a:srgbClr>
                </a:outerShdw>
              </a:effectLst>
            </a:endParaRPr>
          </a:p>
        </p:txBody>
      </p:sp>
      <p:graphicFrame>
        <p:nvGraphicFramePr>
          <p:cNvPr id="4" name="内容占位符 3"/>
          <p:cNvGraphicFramePr>
            <a:graphicFrameLocks noGrp="1"/>
          </p:cNvGraphicFramePr>
          <p:nvPr>
            <p:ph idx="1"/>
          </p:nvPr>
        </p:nvGraphicFramePr>
        <p:xfrm>
          <a:off x="431800" y="1411817"/>
          <a:ext cx="11425767" cy="471381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63345" y="161290"/>
            <a:ext cx="10515600" cy="1325563"/>
          </a:xfrm>
        </p:spPr>
        <p:txBody>
          <a:bodyPr>
            <a:scene3d>
              <a:camera prst="orthographicFront"/>
              <a:lightRig rig="threePt" dir="t"/>
            </a:scene3d>
          </a:bodyPr>
          <a:lstStyle/>
          <a:p>
            <a:pPr algn="r"/>
            <a:r>
              <a:rPr lang="zh-CN" altLang="en-US" dirty="0" smtClean="0">
                <a:solidFill>
                  <a:schemeClr val="accent1"/>
                </a:solidFill>
                <a:effectLst>
                  <a:outerShdw blurRad="38100" dist="25400" dir="5400000" algn="ctr" rotWithShape="0">
                    <a:srgbClr val="6E747A">
                      <a:alpha val="43000"/>
                    </a:srgbClr>
                  </a:outerShdw>
                </a:effectLst>
              </a:rPr>
              <a:t>握手阶段</a:t>
            </a:r>
            <a:endParaRPr lang="zh-CN" altLang="en-US" dirty="0" smtClean="0">
              <a:solidFill>
                <a:schemeClr val="accent1"/>
              </a:solidFill>
              <a:effectLst>
                <a:outerShdw blurRad="38100" dist="25400" dir="5400000" algn="ctr" rotWithShape="0">
                  <a:srgbClr val="6E747A">
                    <a:alpha val="43000"/>
                  </a:srgbClr>
                </a:outerShdw>
              </a:effectLst>
            </a:endParaRPr>
          </a:p>
        </p:txBody>
      </p:sp>
      <p:pic>
        <p:nvPicPr>
          <p:cNvPr id="6" name="内容占位符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560195" y="1297940"/>
            <a:ext cx="8836025" cy="4959985"/>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2813" y="1730699"/>
            <a:ext cx="2968609" cy="650595"/>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客户端到服务端</a:t>
            </a:r>
            <a:endParaRPr lang="en-US" b="1" dirty="0"/>
          </a:p>
        </p:txBody>
      </p:sp>
      <p:sp>
        <p:nvSpPr>
          <p:cNvPr id="4" name="Title 3"/>
          <p:cNvSpPr>
            <a:spLocks noGrp="1"/>
          </p:cNvSpPr>
          <p:nvPr>
            <p:ph type="title"/>
          </p:nvPr>
        </p:nvSpPr>
        <p:spPr/>
        <p:txBody>
          <a:bodyPr/>
          <a:lstStyle/>
          <a:p>
            <a:r>
              <a:rPr lang="zh-CN" altLang="en-US" b="1" dirty="0" smtClean="0">
                <a:solidFill>
                  <a:srgbClr val="222A35"/>
                </a:solidFill>
              </a:rPr>
              <a:t>握手协议</a:t>
            </a:r>
            <a:endParaRPr lang="en-US" b="1" dirty="0">
              <a:solidFill>
                <a:srgbClr val="222A35"/>
              </a:solidFill>
            </a:endParaRPr>
          </a:p>
        </p:txBody>
      </p:sp>
      <p:sp>
        <p:nvSpPr>
          <p:cNvPr id="23" name="Content Placeholder 5"/>
          <p:cNvSpPr>
            <a:spLocks noGrp="1"/>
          </p:cNvSpPr>
          <p:nvPr>
            <p:ph sz="half" idx="2"/>
          </p:nvPr>
        </p:nvSpPr>
        <p:spPr>
          <a:xfrm>
            <a:off x="840480" y="2665749"/>
            <a:ext cx="4969768" cy="3494106"/>
          </a:xfrm>
          <a:solidFill>
            <a:schemeClr val="bg1">
              <a:lumMod val="95000"/>
            </a:schemeClr>
          </a:solidFill>
        </p:spPr>
        <p:txBody>
          <a:bodyPr>
            <a:noAutofit/>
          </a:bodyPr>
          <a:lstStyle/>
          <a:p>
            <a:pPr fontAlgn="base">
              <a:buNone/>
            </a:pPr>
            <a:r>
              <a:rPr lang="en-US" sz="2000" dirty="0" smtClean="0"/>
              <a:t>GET /</a:t>
            </a:r>
            <a:r>
              <a:rPr lang="en-US" altLang="zh-CN" sz="2000" dirty="0" smtClean="0"/>
              <a:t>chat</a:t>
            </a:r>
            <a:r>
              <a:rPr lang="en-US" sz="2000" dirty="0" smtClean="0"/>
              <a:t> HTTP/1.1 </a:t>
            </a:r>
            <a:endParaRPr lang="zh-CN" altLang="en-US" sz="2000" dirty="0" smtClean="0"/>
          </a:p>
          <a:p>
            <a:pPr fontAlgn="base">
              <a:buNone/>
            </a:pPr>
            <a:r>
              <a:rPr lang="en-US" sz="2000" dirty="0" smtClean="0"/>
              <a:t>Host: example.com </a:t>
            </a:r>
            <a:endParaRPr lang="zh-CN" altLang="en-US" sz="2000" dirty="0" smtClean="0"/>
          </a:p>
          <a:p>
            <a:pPr fontAlgn="base">
              <a:buNone/>
            </a:pPr>
            <a:r>
              <a:rPr lang="en-US" sz="2000" dirty="0" smtClean="0"/>
              <a:t>Connection: Upgrade </a:t>
            </a:r>
            <a:endParaRPr lang="zh-CN" altLang="en-US" sz="2000" dirty="0" smtClean="0"/>
          </a:p>
          <a:p>
            <a:pPr fontAlgn="base">
              <a:buNone/>
            </a:pPr>
            <a:r>
              <a:rPr lang="en-US" sz="2000" dirty="0" smtClean="0"/>
              <a:t>Sec-WebSocket-Key2: 12998 5 Y3 1 .P00 </a:t>
            </a:r>
            <a:endParaRPr lang="zh-CN" altLang="en-US" sz="2000" dirty="0" smtClean="0"/>
          </a:p>
          <a:p>
            <a:pPr fontAlgn="base">
              <a:buNone/>
            </a:pPr>
            <a:r>
              <a:rPr lang="en-US" sz="2000" dirty="0" smtClean="0"/>
              <a:t>Upgrade: </a:t>
            </a:r>
            <a:r>
              <a:rPr lang="en-US" sz="2000" dirty="0" err="1" smtClean="0"/>
              <a:t>WebSocket</a:t>
            </a:r>
            <a:r>
              <a:rPr lang="en-US" sz="2000" dirty="0" smtClean="0"/>
              <a:t> </a:t>
            </a:r>
            <a:endParaRPr lang="zh-CN" altLang="en-US" sz="2000" dirty="0" smtClean="0"/>
          </a:p>
          <a:p>
            <a:pPr fontAlgn="base">
              <a:buNone/>
            </a:pPr>
            <a:r>
              <a:rPr lang="en-US" sz="2000" dirty="0" smtClean="0"/>
              <a:t>Sec-WebSocket-Key1: 4@1 46546xW%0l 1 5 </a:t>
            </a:r>
            <a:endParaRPr lang="zh-CN" altLang="en-US" sz="2000" dirty="0" smtClean="0"/>
          </a:p>
          <a:p>
            <a:pPr fontAlgn="base">
              <a:buNone/>
            </a:pPr>
            <a:r>
              <a:rPr lang="en-US" sz="2000" dirty="0" smtClean="0"/>
              <a:t>Origin: http://example.com </a:t>
            </a:r>
            <a:endParaRPr lang="zh-CN" altLang="en-US" sz="2000" dirty="0" smtClean="0"/>
          </a:p>
          <a:p>
            <a:pPr fontAlgn="base">
              <a:buNone/>
            </a:pPr>
            <a:r>
              <a:rPr lang="en-US" sz="2000" dirty="0" smtClean="0"/>
              <a:t>[8-byte security key] </a:t>
            </a:r>
            <a:endParaRPr lang="zh-CN" altLang="en-US" sz="2000" dirty="0" smtClean="0"/>
          </a:p>
          <a:p>
            <a:pPr marL="0" indent="0" algn="just">
              <a:lnSpc>
                <a:spcPts val="2700"/>
              </a:lnSpc>
              <a:spcBef>
                <a:spcPts val="0"/>
              </a:spcBef>
              <a:buNone/>
            </a:pPr>
            <a:endParaRPr lang="en-US" sz="2000" dirty="0">
              <a:solidFill>
                <a:srgbClr val="222A35"/>
              </a:solidFill>
            </a:endParaRPr>
          </a:p>
        </p:txBody>
      </p:sp>
      <p:sp>
        <p:nvSpPr>
          <p:cNvPr id="26" name="Subtitle 2"/>
          <p:cNvSpPr txBox="1"/>
          <p:nvPr/>
        </p:nvSpPr>
        <p:spPr>
          <a:xfrm>
            <a:off x="6167438" y="2571744"/>
            <a:ext cx="5286412" cy="3714776"/>
          </a:xfrm>
          <a:prstGeom prst="rect">
            <a:avLst/>
          </a:prstGeom>
        </p:spPr>
        <p:txBody>
          <a:bodyPr/>
          <a:lstStyle/>
          <a:p>
            <a:pPr marL="342900" indent="-342900">
              <a:spcBef>
                <a:spcPct val="20000"/>
              </a:spcBef>
              <a:buFont typeface="Arial" panose="020B0604020202020204" pitchFamily="34" charset="0"/>
              <a:buChar char="•"/>
            </a:pPr>
            <a:r>
              <a:rPr lang="en-US" sz="2400" dirty="0" smtClean="0"/>
              <a:t>GET /</a:t>
            </a:r>
            <a:r>
              <a:rPr lang="en-US" altLang="zh-CN" sz="2400" dirty="0" smtClean="0"/>
              <a:t>chat</a:t>
            </a:r>
            <a:r>
              <a:rPr lang="en-US" sz="2400" dirty="0" smtClean="0"/>
              <a:t> HTTP/1.1 </a:t>
            </a:r>
            <a:r>
              <a:rPr lang="zh-CN" altLang="en-US" sz="2400" dirty="0" smtClean="0"/>
              <a:t>：</a:t>
            </a:r>
            <a:r>
              <a:rPr lang="zh-CN" altLang="en-US" sz="2400" dirty="0" smtClean="0">
                <a:latin typeface="+mn-ea"/>
              </a:rPr>
              <a:t>打开阶段握手，使用</a:t>
            </a:r>
            <a:r>
              <a:rPr lang="en-US" altLang="zh-CN" sz="2400" dirty="0" smtClean="0">
                <a:latin typeface="+mn-ea"/>
              </a:rPr>
              <a:t>http</a:t>
            </a:r>
            <a:r>
              <a:rPr lang="zh-CN" altLang="en-US" sz="2400" dirty="0" smtClean="0">
                <a:latin typeface="+mn-ea"/>
              </a:rPr>
              <a:t>协议。</a:t>
            </a:r>
            <a:endParaRPr kumimoji="0" lang="en-US" altLang="zh-CN" sz="2400" b="0" i="0" u="none" strike="noStrike" kern="1200" cap="none" spc="0" normalizeH="0" baseline="0" noProof="0" dirty="0" smtClean="0">
              <a:ln>
                <a:noFill/>
              </a:ln>
              <a:solidFill>
                <a:schemeClr val="tx1"/>
              </a:solidFill>
              <a:effectLst/>
              <a:uLnTx/>
              <a:uFillTx/>
              <a:latin typeface="+mn-ea"/>
              <a:cs typeface="+mn-cs"/>
            </a:endParaRPr>
          </a:p>
          <a:p>
            <a:pPr marL="342900" lvl="0" indent="-342900">
              <a:spcBef>
                <a:spcPct val="20000"/>
              </a:spcBef>
              <a:buFont typeface="Arial" panose="020B0604020202020204" pitchFamily="34" charset="0"/>
              <a:buChar char="•"/>
            </a:pPr>
            <a:r>
              <a:rPr kumimoji="0" lang="en-US" altLang="zh-CN" sz="2400" b="0" i="0" u="none" strike="noStrike" kern="1200" cap="none" spc="0" normalizeH="0" baseline="0" noProof="0" dirty="0" smtClean="0">
                <a:ln>
                  <a:noFill/>
                </a:ln>
                <a:solidFill>
                  <a:schemeClr val="tx1"/>
                </a:solidFill>
                <a:effectLst/>
                <a:uLnTx/>
                <a:uFillTx/>
                <a:latin typeface="+mj-lt"/>
                <a:ea typeface="+mn-ea"/>
                <a:cs typeface="+mn-cs"/>
              </a:rPr>
              <a:t>Upgrade</a:t>
            </a:r>
            <a:r>
              <a:rPr kumimoji="0" lang="zh-CN" altLang="en-US" sz="2400" b="0" i="0" u="none" strike="noStrike" kern="1200" cap="none" spc="0" normalizeH="0" baseline="0" noProof="0" dirty="0" smtClean="0">
                <a:ln>
                  <a:noFill/>
                </a:ln>
                <a:solidFill>
                  <a:schemeClr val="tx1"/>
                </a:solidFill>
                <a:effectLst/>
                <a:uLnTx/>
                <a:uFillTx/>
                <a:latin typeface="+mj-lt"/>
                <a:ea typeface="+mn-ea"/>
                <a:cs typeface="+mn-cs"/>
              </a:rPr>
              <a:t>：</a:t>
            </a:r>
            <a:r>
              <a:rPr kumimoji="0" lang="en-US" altLang="zh-CN" sz="2400" b="0" i="0" u="none" strike="noStrike" kern="1200" cap="none" spc="0" normalizeH="0" baseline="0" noProof="0" dirty="0" err="1" smtClean="0">
                <a:ln>
                  <a:noFill/>
                </a:ln>
                <a:solidFill>
                  <a:schemeClr val="tx1"/>
                </a:solidFill>
                <a:effectLst/>
                <a:uLnTx/>
                <a:uFillTx/>
                <a:latin typeface="+mj-lt"/>
                <a:ea typeface="+mn-ea"/>
                <a:cs typeface="+mn-cs"/>
              </a:rPr>
              <a:t>websocket</a:t>
            </a:r>
            <a:r>
              <a:rPr kumimoji="0" lang="zh-CN" altLang="en-US" sz="2400" b="0" i="0" u="none" strike="noStrike" kern="1200" cap="none" spc="0" normalizeH="0" baseline="0" noProof="0" dirty="0" smtClean="0">
                <a:ln>
                  <a:noFill/>
                </a:ln>
                <a:solidFill>
                  <a:schemeClr val="tx1"/>
                </a:solidFill>
                <a:effectLst/>
                <a:uLnTx/>
                <a:uFillTx/>
                <a:latin typeface="+mj-lt"/>
                <a:ea typeface="+mn-ea"/>
                <a:cs typeface="+mn-cs"/>
              </a:rPr>
              <a:t>，表示请求为特殊</a:t>
            </a:r>
            <a:r>
              <a:rPr kumimoji="0" lang="en-US" altLang="zh-CN" sz="2400" b="0" i="0" u="none" strike="noStrike" kern="1200" cap="none" spc="0" normalizeH="0" baseline="0" noProof="0" dirty="0" smtClean="0">
                <a:ln>
                  <a:noFill/>
                </a:ln>
                <a:solidFill>
                  <a:schemeClr val="tx1"/>
                </a:solidFill>
                <a:effectLst/>
                <a:uLnTx/>
                <a:uFillTx/>
                <a:latin typeface="+mj-lt"/>
                <a:ea typeface="+mn-ea"/>
                <a:cs typeface="+mn-cs"/>
              </a:rPr>
              <a:t>http</a:t>
            </a:r>
            <a:r>
              <a:rPr kumimoji="0" lang="zh-CN" altLang="en-US" sz="2400" b="0" i="0" u="none" strike="noStrike" kern="1200" cap="none" spc="0" normalizeH="0" baseline="0" noProof="0" dirty="0" smtClean="0">
                <a:ln>
                  <a:noFill/>
                </a:ln>
                <a:solidFill>
                  <a:schemeClr val="tx1"/>
                </a:solidFill>
                <a:effectLst/>
                <a:uLnTx/>
                <a:uFillTx/>
                <a:latin typeface="+mj-lt"/>
                <a:ea typeface="+mn-ea"/>
                <a:cs typeface="+mn-cs"/>
              </a:rPr>
              <a:t>请求，请求的目的是要将客户端和服务端的通信协议从</a:t>
            </a:r>
            <a:r>
              <a:rPr kumimoji="0" lang="en-US" altLang="zh-CN" sz="2400" b="0" i="0" u="none" strike="noStrike" kern="1200" cap="none" spc="0" normalizeH="0" baseline="0" noProof="0" dirty="0" smtClean="0">
                <a:ln>
                  <a:noFill/>
                </a:ln>
                <a:solidFill>
                  <a:schemeClr val="tx1"/>
                </a:solidFill>
                <a:effectLst/>
                <a:uLnTx/>
                <a:uFillTx/>
                <a:latin typeface="+mj-lt"/>
                <a:ea typeface="+mn-ea"/>
                <a:cs typeface="+mn-cs"/>
              </a:rPr>
              <a:t>http</a:t>
            </a:r>
            <a:r>
              <a:rPr kumimoji="0" lang="zh-CN" altLang="en-US" sz="2400" b="0" i="0" u="none" strike="noStrike" kern="1200" cap="none" spc="0" normalizeH="0" baseline="0" noProof="0" dirty="0" smtClean="0">
                <a:ln>
                  <a:noFill/>
                </a:ln>
                <a:solidFill>
                  <a:schemeClr val="tx1"/>
                </a:solidFill>
                <a:effectLst/>
                <a:uLnTx/>
                <a:uFillTx/>
                <a:latin typeface="+mj-lt"/>
                <a:ea typeface="+mn-ea"/>
                <a:cs typeface="+mn-cs"/>
              </a:rPr>
              <a:t>上升为</a:t>
            </a:r>
            <a:r>
              <a:rPr kumimoji="0" lang="en-US" altLang="zh-CN" sz="2400" b="0" i="0" u="none" strike="noStrike" kern="1200" cap="none" spc="0" normalizeH="0" baseline="0" noProof="0" dirty="0" err="1" smtClean="0">
                <a:ln>
                  <a:noFill/>
                </a:ln>
                <a:solidFill>
                  <a:schemeClr val="tx1"/>
                </a:solidFill>
                <a:effectLst/>
                <a:uLnTx/>
                <a:uFillTx/>
                <a:latin typeface="+mj-lt"/>
                <a:ea typeface="+mn-ea"/>
                <a:cs typeface="+mn-cs"/>
              </a:rPr>
              <a:t>websocket</a:t>
            </a:r>
            <a:r>
              <a:rPr kumimoji="0" lang="zh-CN" altLang="en-US" sz="2400" b="0" i="0" u="none" strike="noStrike" kern="1200" cap="none" spc="0" normalizeH="0" baseline="0" noProof="0" dirty="0" smtClean="0">
                <a:ln>
                  <a:noFill/>
                </a:ln>
                <a:solidFill>
                  <a:schemeClr val="tx1"/>
                </a:solidFill>
                <a:effectLst/>
                <a:uLnTx/>
                <a:uFillTx/>
                <a:latin typeface="+mj-lt"/>
                <a:ea typeface="+mn-ea"/>
                <a:cs typeface="+mn-cs"/>
              </a:rPr>
              <a:t>；</a:t>
            </a:r>
            <a:endParaRPr lang="en-US" altLang="zh-CN" sz="2400" dirty="0" smtClean="0">
              <a:latin typeface="+mj-lt"/>
            </a:endParaRPr>
          </a:p>
          <a:p>
            <a:pPr marL="342900" lvl="0" indent="-342900">
              <a:spcBef>
                <a:spcPct val="20000"/>
              </a:spcBef>
              <a:buFont typeface="Arial" panose="020B0604020202020204" pitchFamily="34" charset="0"/>
              <a:buChar char="•"/>
            </a:pPr>
            <a:r>
              <a:rPr kumimoji="0" lang="en-US" altLang="zh-CN" sz="2400" b="0" i="0" u="none" strike="noStrike" kern="1200" cap="none" spc="0" normalizeH="0" baseline="0" noProof="0" dirty="0" smtClean="0">
                <a:ln>
                  <a:noFill/>
                </a:ln>
                <a:solidFill>
                  <a:schemeClr val="tx1"/>
                </a:solidFill>
                <a:effectLst/>
                <a:uLnTx/>
                <a:uFillTx/>
                <a:latin typeface="+mj-lt"/>
                <a:ea typeface="+mn-ea"/>
                <a:cs typeface="+mn-cs"/>
              </a:rPr>
              <a:t>Sec-</a:t>
            </a:r>
            <a:r>
              <a:rPr kumimoji="0" lang="en-US" altLang="zh-CN" sz="2400" b="0" i="0" u="none" strike="noStrike" kern="1200" cap="none" spc="0" normalizeH="0" baseline="0" noProof="0" dirty="0" err="1" smtClean="0">
                <a:ln>
                  <a:noFill/>
                </a:ln>
                <a:solidFill>
                  <a:schemeClr val="tx1"/>
                </a:solidFill>
                <a:effectLst/>
                <a:uLnTx/>
                <a:uFillTx/>
                <a:latin typeface="+mj-lt"/>
                <a:ea typeface="+mn-ea"/>
                <a:cs typeface="+mn-cs"/>
              </a:rPr>
              <a:t>websocket</a:t>
            </a:r>
            <a:r>
              <a:rPr kumimoji="0" lang="en-US" altLang="zh-CN" sz="2400" b="0" i="0" u="none" strike="noStrike" kern="1200" cap="none" spc="0" normalizeH="0" baseline="0" noProof="0" dirty="0" smtClean="0">
                <a:ln>
                  <a:noFill/>
                </a:ln>
                <a:solidFill>
                  <a:schemeClr val="tx1"/>
                </a:solidFill>
                <a:effectLst/>
                <a:uLnTx/>
                <a:uFillTx/>
                <a:latin typeface="+mj-lt"/>
                <a:ea typeface="+mn-ea"/>
                <a:cs typeface="+mn-cs"/>
              </a:rPr>
              <a:t>-key</a:t>
            </a:r>
            <a:r>
              <a:rPr kumimoji="0" lang="zh-CN" altLang="en-US" sz="2400" b="0" i="0" u="none" strike="noStrike" kern="1200" cap="none" spc="0" normalizeH="0" baseline="0" noProof="0" dirty="0" smtClean="0">
                <a:ln>
                  <a:noFill/>
                </a:ln>
                <a:solidFill>
                  <a:schemeClr val="tx1"/>
                </a:solidFill>
                <a:effectLst/>
                <a:uLnTx/>
                <a:uFillTx/>
                <a:latin typeface="+mj-lt"/>
                <a:ea typeface="+mn-ea"/>
                <a:cs typeface="+mn-cs"/>
              </a:rPr>
              <a:t>、</a:t>
            </a:r>
            <a:r>
              <a:rPr kumimoji="0" lang="en-US" altLang="zh-CN" sz="2400" b="0" i="0" u="none" strike="noStrike" kern="1200" cap="none" spc="0" normalizeH="0" baseline="0" noProof="0" dirty="0" smtClean="0">
                <a:ln>
                  <a:noFill/>
                </a:ln>
                <a:solidFill>
                  <a:schemeClr val="tx1"/>
                </a:solidFill>
                <a:effectLst/>
                <a:uLnTx/>
                <a:uFillTx/>
                <a:latin typeface="+mj-lt"/>
                <a:ea typeface="+mn-ea"/>
                <a:cs typeface="+mn-cs"/>
              </a:rPr>
              <a:t>8-byte</a:t>
            </a:r>
            <a:r>
              <a:rPr kumimoji="0" lang="en-US" altLang="zh-CN" sz="2400" b="0" i="0" u="none" strike="noStrike" kern="1200" cap="none" spc="0" normalizeH="0" noProof="0" dirty="0" smtClean="0">
                <a:ln>
                  <a:noFill/>
                </a:ln>
                <a:solidFill>
                  <a:schemeClr val="tx1"/>
                </a:solidFill>
                <a:effectLst/>
                <a:uLnTx/>
                <a:uFillTx/>
                <a:latin typeface="+mj-lt"/>
                <a:ea typeface="+mn-ea"/>
                <a:cs typeface="+mn-cs"/>
              </a:rPr>
              <a:t> security key</a:t>
            </a:r>
            <a:r>
              <a:rPr kumimoji="0" lang="zh-CN" altLang="en-US" sz="2400" b="0" i="0" u="none" strike="noStrike" kern="1200" cap="none" spc="0" normalizeH="0" noProof="0" dirty="0" smtClean="0">
                <a:ln>
                  <a:noFill/>
                </a:ln>
                <a:solidFill>
                  <a:schemeClr val="tx1"/>
                </a:solidFill>
                <a:effectLst/>
                <a:uLnTx/>
                <a:uFillTx/>
                <a:latin typeface="+mj-lt"/>
                <a:ea typeface="+mn-ea"/>
                <a:cs typeface="+mn-cs"/>
              </a:rPr>
              <a:t>，</a:t>
            </a:r>
            <a:r>
              <a:rPr lang="zh-CN" altLang="en-US" sz="2400" dirty="0" smtClean="0">
                <a:latin typeface="+mj-lt"/>
              </a:rPr>
              <a:t>客户端向服务端提供的握手信息；</a:t>
            </a:r>
            <a:endParaRPr kumimoji="0" lang="en-US" altLang="zh-CN" sz="2400" b="0" i="0" u="none" strike="noStrike" kern="1200" cap="none" spc="0" normalizeH="0" baseline="0" noProof="0" dirty="0" smtClean="0">
              <a:ln>
                <a:noFill/>
              </a:ln>
              <a:solidFill>
                <a:schemeClr val="tx1"/>
              </a:solidFill>
              <a:effectLst/>
              <a:uLnTx/>
              <a:uFillTx/>
              <a:latin typeface="+mj-lt"/>
              <a:ea typeface="+mn-ea"/>
              <a:cs typeface="+mn-cs"/>
            </a:endParaRPr>
          </a:p>
        </p:txBody>
      </p:sp>
      <p:sp>
        <p:nvSpPr>
          <p:cNvPr id="7" name="矩形 6"/>
          <p:cNvSpPr/>
          <p:nvPr/>
        </p:nvSpPr>
        <p:spPr>
          <a:xfrm>
            <a:off x="9453586" y="6143644"/>
            <a:ext cx="2738414" cy="5000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50552" y="1714488"/>
            <a:ext cx="3211860" cy="659153"/>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服务端到客户端</a:t>
            </a:r>
            <a:endParaRPr lang="en-US" b="1" dirty="0"/>
          </a:p>
        </p:txBody>
      </p:sp>
      <p:sp>
        <p:nvSpPr>
          <p:cNvPr id="4" name="Title 3"/>
          <p:cNvSpPr>
            <a:spLocks noGrp="1"/>
          </p:cNvSpPr>
          <p:nvPr>
            <p:ph type="title"/>
          </p:nvPr>
        </p:nvSpPr>
        <p:spPr/>
        <p:txBody>
          <a:bodyPr/>
          <a:lstStyle/>
          <a:p>
            <a:r>
              <a:rPr lang="zh-CN" altLang="en-US" b="1" dirty="0" smtClean="0">
                <a:solidFill>
                  <a:srgbClr val="222A35"/>
                </a:solidFill>
              </a:rPr>
              <a:t>握手协议</a:t>
            </a:r>
            <a:endParaRPr lang="en-US" b="1" dirty="0">
              <a:solidFill>
                <a:srgbClr val="222A35"/>
              </a:solidFill>
            </a:endParaRPr>
          </a:p>
        </p:txBody>
      </p:sp>
      <p:sp>
        <p:nvSpPr>
          <p:cNvPr id="6" name="Content Placeholder 5"/>
          <p:cNvSpPr>
            <a:spLocks noGrp="1"/>
          </p:cNvSpPr>
          <p:nvPr>
            <p:ph sz="half" idx="2"/>
          </p:nvPr>
        </p:nvSpPr>
        <p:spPr>
          <a:xfrm>
            <a:off x="876264" y="2659393"/>
            <a:ext cx="4969768" cy="3500462"/>
          </a:xfrm>
          <a:solidFill>
            <a:schemeClr val="bg1">
              <a:lumMod val="95000"/>
            </a:schemeClr>
          </a:solidFill>
        </p:spPr>
        <p:txBody>
          <a:bodyPr>
            <a:noAutofit/>
          </a:bodyPr>
          <a:lstStyle/>
          <a:p>
            <a:pPr fontAlgn="base">
              <a:buNone/>
            </a:pPr>
            <a:r>
              <a:rPr lang="en-US" sz="2000" dirty="0" smtClean="0"/>
              <a:t>HTTP/1.1 101 </a:t>
            </a:r>
            <a:r>
              <a:rPr lang="en-US" sz="2000" dirty="0" err="1" smtClean="0"/>
              <a:t>WebSocket</a:t>
            </a:r>
            <a:r>
              <a:rPr lang="en-US" sz="2000" dirty="0" smtClean="0"/>
              <a:t> Protocol Handshake </a:t>
            </a:r>
            <a:endParaRPr lang="zh-CN" altLang="en-US" sz="2000" dirty="0" smtClean="0"/>
          </a:p>
          <a:p>
            <a:pPr fontAlgn="base">
              <a:buNone/>
            </a:pPr>
            <a:r>
              <a:rPr lang="en-US" sz="2000" dirty="0" smtClean="0"/>
              <a:t>Upgrade: </a:t>
            </a:r>
            <a:r>
              <a:rPr lang="en-US" sz="2000" dirty="0" err="1" smtClean="0"/>
              <a:t>WebSocket</a:t>
            </a:r>
            <a:r>
              <a:rPr lang="en-US" sz="2000" dirty="0" smtClean="0"/>
              <a:t> </a:t>
            </a:r>
            <a:endParaRPr lang="zh-CN" altLang="en-US" sz="2000" dirty="0" smtClean="0"/>
          </a:p>
          <a:p>
            <a:pPr fontAlgn="base">
              <a:buNone/>
            </a:pPr>
            <a:r>
              <a:rPr lang="en-US" sz="2000" dirty="0" smtClean="0"/>
              <a:t>Connection: Upgrade </a:t>
            </a:r>
            <a:endParaRPr lang="zh-CN" altLang="en-US" sz="2000" dirty="0" smtClean="0"/>
          </a:p>
          <a:p>
            <a:pPr fontAlgn="base">
              <a:buNone/>
            </a:pPr>
            <a:r>
              <a:rPr lang="en-US" sz="2000" dirty="0" err="1" smtClean="0"/>
              <a:t>WebSocket</a:t>
            </a:r>
            <a:r>
              <a:rPr lang="en-US" sz="2000" dirty="0" smtClean="0"/>
              <a:t>-Origin: http://example.com </a:t>
            </a:r>
            <a:endParaRPr lang="zh-CN" altLang="en-US" sz="2000" dirty="0" smtClean="0"/>
          </a:p>
          <a:p>
            <a:pPr fontAlgn="base">
              <a:buNone/>
            </a:pPr>
            <a:r>
              <a:rPr lang="en-US" sz="2000" dirty="0" err="1" smtClean="0"/>
              <a:t>WebSocket</a:t>
            </a:r>
            <a:r>
              <a:rPr lang="en-US" sz="2000" dirty="0" smtClean="0"/>
              <a:t>-Location: ws://example.com/demo </a:t>
            </a:r>
            <a:endParaRPr lang="zh-CN" altLang="en-US" sz="2000" dirty="0" smtClean="0"/>
          </a:p>
          <a:p>
            <a:pPr fontAlgn="base">
              <a:buNone/>
            </a:pPr>
            <a:r>
              <a:rPr lang="en-US" sz="2000" dirty="0" smtClean="0"/>
              <a:t>[16-byte hash response]</a:t>
            </a:r>
            <a:endParaRPr lang="zh-CN" altLang="en-US" sz="2000" dirty="0" smtClean="0"/>
          </a:p>
          <a:p>
            <a:pPr marL="0" indent="0" algn="just">
              <a:lnSpc>
                <a:spcPts val="2700"/>
              </a:lnSpc>
              <a:spcBef>
                <a:spcPts val="0"/>
              </a:spcBef>
              <a:buNone/>
            </a:pPr>
            <a:endParaRPr lang="en-US" sz="2000" dirty="0">
              <a:solidFill>
                <a:srgbClr val="222A35"/>
              </a:solidFill>
            </a:endParaRPr>
          </a:p>
        </p:txBody>
      </p:sp>
      <p:sp>
        <p:nvSpPr>
          <p:cNvPr id="11" name="Subtitle 2"/>
          <p:cNvSpPr txBox="1"/>
          <p:nvPr/>
        </p:nvSpPr>
        <p:spPr>
          <a:xfrm>
            <a:off x="5953124" y="2714620"/>
            <a:ext cx="5286412" cy="2714644"/>
          </a:xfrm>
          <a:prstGeom prst="rect">
            <a:avLst/>
          </a:prstGeom>
        </p:spPr>
        <p:txBody>
          <a:bodyPr/>
          <a:lstStyle/>
          <a:p>
            <a:pPr marL="342900" lvl="0" indent="-342900">
              <a:spcBef>
                <a:spcPct val="20000"/>
              </a:spcBef>
              <a:buFont typeface="Arial" panose="020B0604020202020204" pitchFamily="34" charset="0"/>
              <a:buChar char="•"/>
            </a:pPr>
            <a:r>
              <a:rPr lang="en-US" altLang="zh-CN" sz="2400" dirty="0" smtClean="0">
                <a:latin typeface="+mj-lt"/>
              </a:rPr>
              <a:t>16-byte hash response</a:t>
            </a:r>
            <a:r>
              <a:rPr lang="zh-CN" altLang="en-US" sz="2400" dirty="0" smtClean="0">
                <a:latin typeface="+mj-lt"/>
              </a:rPr>
              <a:t>：服务端解析客户端头信息，生成</a:t>
            </a:r>
            <a:r>
              <a:rPr lang="en-US" altLang="zh-CN" sz="2400" dirty="0" smtClean="0">
                <a:latin typeface="+mj-lt"/>
              </a:rPr>
              <a:t>16</a:t>
            </a:r>
            <a:r>
              <a:rPr lang="zh-CN" altLang="en-US" sz="2400" dirty="0" smtClean="0">
                <a:latin typeface="+mj-lt"/>
              </a:rPr>
              <a:t>位安全密钥返回给客户端，以表明服务端获取了客户端的请求；</a:t>
            </a:r>
            <a:endParaRPr lang="en-US" altLang="zh-CN" sz="2400" dirty="0" smtClean="0">
              <a:latin typeface="+mj-lt"/>
            </a:endParaRPr>
          </a:p>
          <a:p>
            <a:pPr marL="342900" lvl="0" indent="-342900">
              <a:spcBef>
                <a:spcPct val="20000"/>
              </a:spcBef>
              <a:buFont typeface="Arial" panose="020B0604020202020204" pitchFamily="34" charset="0"/>
              <a:buChar char="•"/>
            </a:pPr>
            <a:r>
              <a:rPr kumimoji="0" lang="zh-CN" altLang="en-US" sz="2400" b="0" i="0" u="none" strike="noStrike" kern="1200" cap="none" spc="0" normalizeH="0" baseline="0" noProof="0" dirty="0" smtClean="0">
                <a:ln>
                  <a:noFill/>
                </a:ln>
                <a:solidFill>
                  <a:schemeClr val="tx1"/>
                </a:solidFill>
                <a:effectLst/>
                <a:uLnTx/>
                <a:uFillTx/>
                <a:latin typeface="+mj-lt"/>
                <a:ea typeface="+mn-ea"/>
                <a:cs typeface="+mn-cs"/>
              </a:rPr>
              <a:t>一旦连接建立，后续就可以通过</a:t>
            </a:r>
            <a:r>
              <a:rPr kumimoji="0" lang="en-US" altLang="zh-CN" sz="2400" b="0" i="0" u="none" strike="noStrike" kern="1200" cap="none" spc="0" normalizeH="0" baseline="0" noProof="0" dirty="0" err="1" smtClean="0">
                <a:ln>
                  <a:noFill/>
                </a:ln>
                <a:solidFill>
                  <a:schemeClr val="tx1"/>
                </a:solidFill>
                <a:effectLst/>
                <a:uLnTx/>
                <a:uFillTx/>
                <a:latin typeface="+mj-lt"/>
                <a:ea typeface="+mn-ea"/>
                <a:cs typeface="+mn-cs"/>
              </a:rPr>
              <a:t>tcp</a:t>
            </a:r>
            <a:r>
              <a:rPr kumimoji="0" lang="zh-CN" altLang="en-US" sz="2400" b="0" i="0" u="none" strike="noStrike" kern="1200" cap="none" spc="0" normalizeH="0" baseline="0" noProof="0" dirty="0" smtClean="0">
                <a:ln>
                  <a:noFill/>
                </a:ln>
                <a:solidFill>
                  <a:schemeClr val="tx1"/>
                </a:solidFill>
                <a:effectLst/>
                <a:uLnTx/>
                <a:uFillTx/>
                <a:latin typeface="+mj-lt"/>
                <a:ea typeface="+mn-ea"/>
                <a:cs typeface="+mn-cs"/>
              </a:rPr>
              <a:t>通信（双向传输数据）。</a:t>
            </a:r>
            <a:endParaRPr kumimoji="0" lang="en-US" altLang="zh-CN" sz="2400" b="0" i="0" u="none" strike="noStrike" kern="1200" cap="none" spc="0" normalizeH="0" baseline="0" noProof="0" dirty="0" smtClean="0">
              <a:ln>
                <a:noFill/>
              </a:ln>
              <a:solidFill>
                <a:schemeClr val="tx1"/>
              </a:solidFill>
              <a:effectLst/>
              <a:uLnTx/>
              <a:uFillTx/>
              <a:latin typeface="+mj-lt"/>
              <a:ea typeface="+mn-ea"/>
              <a:cs typeface="+mn-cs"/>
            </a:endParaRPr>
          </a:p>
        </p:txBody>
      </p:sp>
      <p:sp>
        <p:nvSpPr>
          <p:cNvPr id="7" name="矩形 6"/>
          <p:cNvSpPr/>
          <p:nvPr/>
        </p:nvSpPr>
        <p:spPr>
          <a:xfrm>
            <a:off x="9453586" y="6143644"/>
            <a:ext cx="2738414" cy="5000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9453586" y="6143644"/>
            <a:ext cx="2738414" cy="5000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 name="Title 3"/>
          <p:cNvSpPr>
            <a:spLocks noGrp="1"/>
          </p:cNvSpPr>
          <p:nvPr>
            <p:ph type="title"/>
          </p:nvPr>
        </p:nvSpPr>
        <p:spPr>
          <a:xfrm>
            <a:off x="838200" y="365125"/>
            <a:ext cx="4614858" cy="849297"/>
          </a:xfrm>
        </p:spPr>
        <p:txBody>
          <a:bodyPr>
            <a:normAutofit fontScale="90000"/>
          </a:bodyPr>
          <a:lstStyle/>
          <a:p>
            <a:r>
              <a:rPr lang="en-US" altLang="zh-CN" b="1" dirty="0" err="1" smtClean="0">
                <a:solidFill>
                  <a:srgbClr val="222A35"/>
                </a:solidFill>
              </a:rPr>
              <a:t>websocket</a:t>
            </a:r>
            <a:r>
              <a:rPr lang="zh-CN" altLang="en-US" b="1" dirty="0" smtClean="0">
                <a:solidFill>
                  <a:srgbClr val="222A35"/>
                </a:solidFill>
              </a:rPr>
              <a:t>请求头</a:t>
            </a:r>
            <a:endParaRPr lang="en-US" b="1" dirty="0">
              <a:solidFill>
                <a:srgbClr val="222A35"/>
              </a:solidFill>
            </a:endParaRPr>
          </a:p>
        </p:txBody>
      </p:sp>
      <p:pic>
        <p:nvPicPr>
          <p:cNvPr id="3076" name="Picture 4"/>
          <p:cNvPicPr>
            <a:picLocks noChangeAspect="1" noChangeArrowheads="1"/>
          </p:cNvPicPr>
          <p:nvPr/>
        </p:nvPicPr>
        <p:blipFill>
          <a:blip r:embed="rId1"/>
          <a:srcRect/>
          <a:stretch>
            <a:fillRect/>
          </a:stretch>
        </p:blipFill>
        <p:spPr bwMode="auto">
          <a:xfrm>
            <a:off x="2881290" y="1285860"/>
            <a:ext cx="5572164" cy="49292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Contents</a:t>
            </a:r>
            <a:endParaRPr lang="zh-CN" altLang="en-US" dirty="0"/>
          </a:p>
        </p:txBody>
      </p:sp>
      <p:sp>
        <p:nvSpPr>
          <p:cNvPr id="5" name="文本占位符 4"/>
          <p:cNvSpPr>
            <a:spLocks noGrp="1"/>
          </p:cNvSpPr>
          <p:nvPr>
            <p:ph type="body" sz="quarter" idx="11"/>
          </p:nvPr>
        </p:nvSpPr>
        <p:spPr/>
        <p:txBody>
          <a:bodyPr/>
          <a:lstStyle/>
          <a:p>
            <a:r>
              <a:rPr lang="zh-CN" altLang="en-US" dirty="0"/>
              <a:t>目录</a:t>
            </a:r>
            <a:endParaRPr lang="zh-CN" altLang="en-US" dirty="0"/>
          </a:p>
        </p:txBody>
      </p:sp>
      <p:grpSp>
        <p:nvGrpSpPr>
          <p:cNvPr id="9" name="组合 8"/>
          <p:cNvGrpSpPr/>
          <p:nvPr/>
        </p:nvGrpSpPr>
        <p:grpSpPr>
          <a:xfrm>
            <a:off x="889482" y="2040841"/>
            <a:ext cx="4826051" cy="683264"/>
            <a:chOff x="2417147" y="2531042"/>
            <a:chExt cx="3604829" cy="683264"/>
          </a:xfrm>
        </p:grpSpPr>
        <p:cxnSp>
          <p:nvCxnSpPr>
            <p:cNvPr id="7" name="直接连接符 6"/>
            <p:cNvCxnSpPr/>
            <p:nvPr/>
          </p:nvCxnSpPr>
          <p:spPr>
            <a:xfrm>
              <a:off x="3085509" y="2539553"/>
              <a:ext cx="2483446" cy="0"/>
            </a:xfrm>
            <a:prstGeom prst="line">
              <a:avLst/>
            </a:prstGeom>
            <a:ln w="9525">
              <a:gradFill>
                <a:gsLst>
                  <a:gs pos="0">
                    <a:schemeClr val="accent1"/>
                  </a:gs>
                  <a:gs pos="100000">
                    <a:schemeClr val="accent1">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979155" y="2531043"/>
              <a:ext cx="3042821" cy="681990"/>
            </a:xfrm>
            <a:prstGeom prst="rect">
              <a:avLst/>
            </a:prstGeom>
            <a:noFill/>
          </p:spPr>
          <p:txBody>
            <a:bodyPr wrap="square" rtlCol="0">
              <a:spAutoFit/>
            </a:bodyPr>
            <a:lstStyle/>
            <a:p>
              <a:pPr>
                <a:lnSpc>
                  <a:spcPct val="120000"/>
                </a:lnSpc>
              </a:pPr>
              <a:r>
                <a:rPr lang="zh-CN" altLang="en-US" sz="3200" b="1" dirty="0">
                  <a:solidFill>
                    <a:schemeClr val="accent1"/>
                  </a:solidFill>
                  <a:latin typeface="+mj-ea"/>
                  <a:ea typeface="+mj-ea"/>
                </a:rPr>
                <a:t>技术背景</a:t>
              </a:r>
              <a:endParaRPr lang="zh-CN" altLang="en-US" sz="3200" b="1" dirty="0">
                <a:solidFill>
                  <a:schemeClr val="accent1"/>
                </a:solidFill>
                <a:latin typeface="+mj-ea"/>
                <a:ea typeface="+mj-ea"/>
              </a:endParaRPr>
            </a:p>
          </p:txBody>
        </p:sp>
        <p:sp>
          <p:nvSpPr>
            <p:cNvPr id="11" name="文本框 10"/>
            <p:cNvSpPr txBox="1"/>
            <p:nvPr/>
          </p:nvSpPr>
          <p:spPr>
            <a:xfrm>
              <a:off x="2417147" y="2531042"/>
              <a:ext cx="613080" cy="683264"/>
            </a:xfrm>
            <a:prstGeom prst="rect">
              <a:avLst/>
            </a:prstGeom>
            <a:noFill/>
          </p:spPr>
          <p:txBody>
            <a:bodyPr wrap="square" rtlCol="0">
              <a:spAutoFit/>
            </a:bodyPr>
            <a:lstStyle/>
            <a:p>
              <a:pPr algn="ctr">
                <a:lnSpc>
                  <a:spcPct val="120000"/>
                </a:lnSpc>
              </a:pPr>
              <a:r>
                <a:rPr lang="en-US" altLang="zh-CN" sz="3200" dirty="0">
                  <a:solidFill>
                    <a:schemeClr val="accent1"/>
                  </a:solidFill>
                  <a:latin typeface="+mj-ea"/>
                  <a:ea typeface="+mj-ea"/>
                </a:rPr>
                <a:t>1</a:t>
              </a:r>
              <a:endParaRPr lang="zh-CN" altLang="en-US" sz="3200" dirty="0">
                <a:solidFill>
                  <a:schemeClr val="accent1"/>
                </a:solidFill>
                <a:latin typeface="+mj-ea"/>
                <a:ea typeface="+mj-ea"/>
              </a:endParaRPr>
            </a:p>
          </p:txBody>
        </p:sp>
      </p:grpSp>
      <p:grpSp>
        <p:nvGrpSpPr>
          <p:cNvPr id="10" name="组合 9"/>
          <p:cNvGrpSpPr/>
          <p:nvPr/>
        </p:nvGrpSpPr>
        <p:grpSpPr>
          <a:xfrm>
            <a:off x="5565622" y="2040841"/>
            <a:ext cx="4581520" cy="683264"/>
            <a:chOff x="6535596" y="2531042"/>
            <a:chExt cx="4110633" cy="683264"/>
          </a:xfrm>
        </p:grpSpPr>
        <p:cxnSp>
          <p:nvCxnSpPr>
            <p:cNvPr id="16" name="直接连接符 15"/>
            <p:cNvCxnSpPr/>
            <p:nvPr/>
          </p:nvCxnSpPr>
          <p:spPr>
            <a:xfrm>
              <a:off x="7255024" y="2539553"/>
              <a:ext cx="2483446" cy="0"/>
            </a:xfrm>
            <a:prstGeom prst="line">
              <a:avLst/>
            </a:prstGeom>
            <a:ln w="9525">
              <a:gradFill>
                <a:gsLst>
                  <a:gs pos="0">
                    <a:schemeClr val="accent1"/>
                  </a:gs>
                  <a:gs pos="100000">
                    <a:schemeClr val="accent1">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7148676" y="2531042"/>
              <a:ext cx="3497553" cy="681990"/>
            </a:xfrm>
            <a:prstGeom prst="rect">
              <a:avLst/>
            </a:prstGeom>
            <a:noFill/>
          </p:spPr>
          <p:txBody>
            <a:bodyPr wrap="square" rtlCol="0">
              <a:spAutoFit/>
            </a:bodyPr>
            <a:lstStyle/>
            <a:p>
              <a:pPr>
                <a:lnSpc>
                  <a:spcPct val="120000"/>
                </a:lnSpc>
              </a:pPr>
              <a:r>
                <a:rPr lang="zh-CN" altLang="en-US" sz="3200" b="1" dirty="0">
                  <a:solidFill>
                    <a:schemeClr val="accent1"/>
                  </a:solidFill>
                  <a:latin typeface="+mj-ea"/>
                  <a:ea typeface="+mj-ea"/>
                </a:rPr>
                <a:t>基本概念</a:t>
              </a:r>
              <a:endParaRPr lang="en-US" altLang="zh-CN" sz="3200" b="1" dirty="0">
                <a:solidFill>
                  <a:schemeClr val="accent1"/>
                </a:solidFill>
                <a:latin typeface="+mj-ea"/>
                <a:ea typeface="+mj-ea"/>
              </a:endParaRPr>
            </a:p>
          </p:txBody>
        </p:sp>
        <p:sp>
          <p:nvSpPr>
            <p:cNvPr id="18" name="文本框 17"/>
            <p:cNvSpPr txBox="1"/>
            <p:nvPr/>
          </p:nvSpPr>
          <p:spPr>
            <a:xfrm>
              <a:off x="6535596" y="2531042"/>
              <a:ext cx="613080" cy="683264"/>
            </a:xfrm>
            <a:prstGeom prst="rect">
              <a:avLst/>
            </a:prstGeom>
            <a:noFill/>
          </p:spPr>
          <p:txBody>
            <a:bodyPr wrap="square" rtlCol="0">
              <a:spAutoFit/>
            </a:bodyPr>
            <a:lstStyle/>
            <a:p>
              <a:pPr algn="ctr">
                <a:lnSpc>
                  <a:spcPct val="120000"/>
                </a:lnSpc>
              </a:pPr>
              <a:r>
                <a:rPr lang="en-US" altLang="zh-CN" sz="3200" dirty="0">
                  <a:solidFill>
                    <a:schemeClr val="accent1"/>
                  </a:solidFill>
                  <a:latin typeface="+mj-ea"/>
                  <a:ea typeface="+mj-ea"/>
                </a:rPr>
                <a:t>2</a:t>
              </a:r>
              <a:endParaRPr lang="zh-CN" altLang="en-US" sz="3200" dirty="0">
                <a:solidFill>
                  <a:schemeClr val="accent1"/>
                </a:solidFill>
                <a:latin typeface="+mj-ea"/>
                <a:ea typeface="+mj-ea"/>
              </a:endParaRPr>
            </a:p>
          </p:txBody>
        </p:sp>
      </p:grpSp>
      <p:grpSp>
        <p:nvGrpSpPr>
          <p:cNvPr id="3" name="组合 2"/>
          <p:cNvGrpSpPr/>
          <p:nvPr/>
        </p:nvGrpSpPr>
        <p:grpSpPr>
          <a:xfrm>
            <a:off x="1053102" y="4231451"/>
            <a:ext cx="3740071" cy="691775"/>
            <a:chOff x="2410510" y="4624925"/>
            <a:chExt cx="3740071" cy="691775"/>
          </a:xfrm>
        </p:grpSpPr>
        <p:cxnSp>
          <p:nvCxnSpPr>
            <p:cNvPr id="28" name="直接连接符 27"/>
            <p:cNvCxnSpPr/>
            <p:nvPr/>
          </p:nvCxnSpPr>
          <p:spPr>
            <a:xfrm>
              <a:off x="3085509" y="4633436"/>
              <a:ext cx="2483446" cy="0"/>
            </a:xfrm>
            <a:prstGeom prst="line">
              <a:avLst/>
            </a:prstGeom>
            <a:ln w="9525">
              <a:gradFill>
                <a:gsLst>
                  <a:gs pos="0">
                    <a:schemeClr val="accent1"/>
                  </a:gs>
                  <a:gs pos="100000">
                    <a:schemeClr val="accent1">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2979161" y="4624925"/>
              <a:ext cx="3171420" cy="681990"/>
            </a:xfrm>
            <a:prstGeom prst="rect">
              <a:avLst/>
            </a:prstGeom>
            <a:noFill/>
          </p:spPr>
          <p:txBody>
            <a:bodyPr wrap="square" rtlCol="0">
              <a:spAutoFit/>
            </a:bodyPr>
            <a:lstStyle/>
            <a:p>
              <a:pPr>
                <a:lnSpc>
                  <a:spcPct val="120000"/>
                </a:lnSpc>
              </a:pPr>
              <a:r>
                <a:rPr lang="zh-CN" altLang="en-US" sz="3200" b="1" dirty="0">
                  <a:solidFill>
                    <a:schemeClr val="accent1"/>
                  </a:solidFill>
                  <a:latin typeface="+mj-ea"/>
                  <a:ea typeface="+mj-ea"/>
                </a:rPr>
                <a:t>相关</a:t>
              </a:r>
              <a:r>
                <a:rPr lang="en-US" altLang="zh-CN" sz="3200" b="1" dirty="0">
                  <a:solidFill>
                    <a:schemeClr val="accent1"/>
                  </a:solidFill>
                  <a:latin typeface="+mj-ea"/>
                  <a:ea typeface="+mj-ea"/>
                </a:rPr>
                <a:t>API</a:t>
              </a:r>
              <a:r>
                <a:rPr lang="zh-CN" altLang="en-US" sz="3200" b="1" dirty="0">
                  <a:solidFill>
                    <a:schemeClr val="accent1"/>
                  </a:solidFill>
                  <a:latin typeface="+mj-ea"/>
                  <a:ea typeface="+mj-ea"/>
                </a:rPr>
                <a:t>介绍</a:t>
              </a:r>
              <a:endParaRPr lang="zh-CN" altLang="en-US" sz="3200" b="1" dirty="0">
                <a:solidFill>
                  <a:schemeClr val="accent1"/>
                </a:solidFill>
                <a:latin typeface="+mj-ea"/>
                <a:ea typeface="+mj-ea"/>
              </a:endParaRPr>
            </a:p>
          </p:txBody>
        </p:sp>
        <p:sp>
          <p:nvSpPr>
            <p:cNvPr id="30" name="文本框 29"/>
            <p:cNvSpPr txBox="1"/>
            <p:nvPr/>
          </p:nvSpPr>
          <p:spPr>
            <a:xfrm>
              <a:off x="2410510" y="4633436"/>
              <a:ext cx="613080" cy="683264"/>
            </a:xfrm>
            <a:prstGeom prst="rect">
              <a:avLst/>
            </a:prstGeom>
            <a:noFill/>
          </p:spPr>
          <p:txBody>
            <a:bodyPr wrap="square" rtlCol="0">
              <a:spAutoFit/>
            </a:bodyPr>
            <a:lstStyle/>
            <a:p>
              <a:pPr algn="ctr">
                <a:lnSpc>
                  <a:spcPct val="120000"/>
                </a:lnSpc>
              </a:pPr>
              <a:r>
                <a:rPr lang="en-US" altLang="zh-CN" sz="3200" dirty="0">
                  <a:solidFill>
                    <a:schemeClr val="accent1"/>
                  </a:solidFill>
                  <a:latin typeface="+mj-ea"/>
                  <a:ea typeface="+mj-ea"/>
                </a:rPr>
                <a:t>3</a:t>
              </a:r>
              <a:endParaRPr lang="zh-CN" altLang="en-US" sz="3200" dirty="0">
                <a:solidFill>
                  <a:schemeClr val="accent1"/>
                </a:solidFill>
                <a:latin typeface="+mj-ea"/>
                <a:ea typeface="+mj-ea"/>
              </a:endParaRPr>
            </a:p>
          </p:txBody>
        </p:sp>
      </p:grpSp>
      <p:grpSp>
        <p:nvGrpSpPr>
          <p:cNvPr id="2" name="组合 1"/>
          <p:cNvGrpSpPr/>
          <p:nvPr/>
        </p:nvGrpSpPr>
        <p:grpSpPr>
          <a:xfrm>
            <a:off x="5609181" y="4205840"/>
            <a:ext cx="4095535" cy="683264"/>
            <a:chOff x="5609181" y="4205840"/>
            <a:chExt cx="4095535" cy="683264"/>
          </a:xfrm>
        </p:grpSpPr>
        <p:cxnSp>
          <p:nvCxnSpPr>
            <p:cNvPr id="24" name="直接连接符 23"/>
            <p:cNvCxnSpPr/>
            <p:nvPr/>
          </p:nvCxnSpPr>
          <p:spPr>
            <a:xfrm>
              <a:off x="6381790" y="4214351"/>
              <a:ext cx="2483446" cy="0"/>
            </a:xfrm>
            <a:prstGeom prst="line">
              <a:avLst/>
            </a:prstGeom>
            <a:ln w="9525">
              <a:gradFill>
                <a:gsLst>
                  <a:gs pos="0">
                    <a:schemeClr val="accent1"/>
                  </a:gs>
                  <a:gs pos="100000">
                    <a:schemeClr val="accent1">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6275437" y="4205840"/>
              <a:ext cx="3429279" cy="681990"/>
            </a:xfrm>
            <a:prstGeom prst="rect">
              <a:avLst/>
            </a:prstGeom>
            <a:noFill/>
          </p:spPr>
          <p:txBody>
            <a:bodyPr wrap="square" rtlCol="0">
              <a:spAutoFit/>
            </a:bodyPr>
            <a:lstStyle/>
            <a:p>
              <a:pPr>
                <a:lnSpc>
                  <a:spcPct val="120000"/>
                </a:lnSpc>
              </a:pPr>
              <a:r>
                <a:rPr lang="zh-CN" altLang="en-US" sz="3200" b="1" dirty="0">
                  <a:solidFill>
                    <a:schemeClr val="accent1"/>
                  </a:solidFill>
                  <a:latin typeface="+mj-ea"/>
                  <a:ea typeface="+mj-ea"/>
                </a:rPr>
                <a:t>开发实践</a:t>
              </a:r>
              <a:endParaRPr lang="zh-CN" altLang="en-US" sz="3200" b="1" dirty="0">
                <a:solidFill>
                  <a:schemeClr val="accent1"/>
                </a:solidFill>
                <a:latin typeface="+mj-ea"/>
                <a:ea typeface="+mj-ea"/>
              </a:endParaRPr>
            </a:p>
          </p:txBody>
        </p:sp>
        <p:sp>
          <p:nvSpPr>
            <p:cNvPr id="26" name="文本框 25"/>
            <p:cNvSpPr txBox="1"/>
            <p:nvPr/>
          </p:nvSpPr>
          <p:spPr>
            <a:xfrm>
              <a:off x="5609181" y="4205840"/>
              <a:ext cx="613080" cy="683264"/>
            </a:xfrm>
            <a:prstGeom prst="rect">
              <a:avLst/>
            </a:prstGeom>
            <a:noFill/>
          </p:spPr>
          <p:txBody>
            <a:bodyPr wrap="square" rtlCol="0">
              <a:spAutoFit/>
            </a:bodyPr>
            <a:lstStyle/>
            <a:p>
              <a:pPr algn="ctr">
                <a:lnSpc>
                  <a:spcPct val="120000"/>
                </a:lnSpc>
              </a:pPr>
              <a:r>
                <a:rPr lang="en-US" altLang="zh-CN" sz="3200" dirty="0">
                  <a:solidFill>
                    <a:schemeClr val="accent1"/>
                  </a:solidFill>
                  <a:latin typeface="+mj-ea"/>
                  <a:ea typeface="+mj-ea"/>
                </a:rPr>
                <a:t>4</a:t>
              </a:r>
              <a:endParaRPr lang="zh-CN" altLang="en-US" sz="3200" dirty="0">
                <a:solidFill>
                  <a:schemeClr val="accent1"/>
                </a:solidFill>
                <a:latin typeface="+mj-ea"/>
                <a:ea typeface="+mj-ea"/>
              </a:endParaRPr>
            </a:p>
          </p:txBody>
        </p:sp>
      </p:grpSp>
      <p:grpSp>
        <p:nvGrpSpPr>
          <p:cNvPr id="31" name="组合 30"/>
          <p:cNvGrpSpPr/>
          <p:nvPr/>
        </p:nvGrpSpPr>
        <p:grpSpPr>
          <a:xfrm>
            <a:off x="126261" y="5438249"/>
            <a:ext cx="12192000" cy="874250"/>
            <a:chOff x="-13448" y="3662361"/>
            <a:chExt cx="9157448" cy="874250"/>
          </a:xfrm>
        </p:grpSpPr>
        <p:sp>
          <p:nvSpPr>
            <p:cNvPr id="32" name="任意多边形 13"/>
            <p:cNvSpPr/>
            <p:nvPr/>
          </p:nvSpPr>
          <p:spPr>
            <a:xfrm>
              <a:off x="-13447" y="3662361"/>
              <a:ext cx="9157447" cy="744225"/>
            </a:xfrm>
            <a:custGeom>
              <a:avLst/>
              <a:gdLst>
                <a:gd name="connsiteX0" fmla="*/ 0 w 9130553"/>
                <a:gd name="connsiteY0" fmla="*/ 336367 h 771245"/>
                <a:gd name="connsiteX1" fmla="*/ 1600200 w 9130553"/>
                <a:gd name="connsiteY1" fmla="*/ 191 h 771245"/>
                <a:gd name="connsiteX2" fmla="*/ 4020671 w 9130553"/>
                <a:gd name="connsiteY2" fmla="*/ 376709 h 771245"/>
                <a:gd name="connsiteX3" fmla="*/ 5472953 w 9130553"/>
                <a:gd name="connsiteY3" fmla="*/ 672544 h 771245"/>
                <a:gd name="connsiteX4" fmla="*/ 6494929 w 9130553"/>
                <a:gd name="connsiteY4" fmla="*/ 766673 h 771245"/>
                <a:gd name="connsiteX5" fmla="*/ 9130553 w 9130553"/>
                <a:gd name="connsiteY5" fmla="*/ 551520 h 771245"/>
                <a:gd name="connsiteX0-1" fmla="*/ 0 w 9130553"/>
                <a:gd name="connsiteY0-2" fmla="*/ 336367 h 810090"/>
                <a:gd name="connsiteX1-3" fmla="*/ 1600200 w 9130553"/>
                <a:gd name="connsiteY1-4" fmla="*/ 191 h 810090"/>
                <a:gd name="connsiteX2-5" fmla="*/ 4020671 w 9130553"/>
                <a:gd name="connsiteY2-6" fmla="*/ 376709 h 810090"/>
                <a:gd name="connsiteX3-7" fmla="*/ 5472953 w 9130553"/>
                <a:gd name="connsiteY3-8" fmla="*/ 672544 h 810090"/>
                <a:gd name="connsiteX4-9" fmla="*/ 6494929 w 9130553"/>
                <a:gd name="connsiteY4-10" fmla="*/ 807014 h 810090"/>
                <a:gd name="connsiteX5-11" fmla="*/ 9130553 w 9130553"/>
                <a:gd name="connsiteY5-12" fmla="*/ 551520 h 810090"/>
                <a:gd name="connsiteX0-13" fmla="*/ 0 w 9130553"/>
                <a:gd name="connsiteY0-14" fmla="*/ 336367 h 810090"/>
                <a:gd name="connsiteX1-15" fmla="*/ 1600200 w 9130553"/>
                <a:gd name="connsiteY1-16" fmla="*/ 191 h 810090"/>
                <a:gd name="connsiteX2-17" fmla="*/ 4020671 w 9130553"/>
                <a:gd name="connsiteY2-18" fmla="*/ 376709 h 810090"/>
                <a:gd name="connsiteX3-19" fmla="*/ 5472953 w 9130553"/>
                <a:gd name="connsiteY3-20" fmla="*/ 672544 h 810090"/>
                <a:gd name="connsiteX4-21" fmla="*/ 6494929 w 9130553"/>
                <a:gd name="connsiteY4-22" fmla="*/ 807014 h 810090"/>
                <a:gd name="connsiteX5-23" fmla="*/ 9130553 w 9130553"/>
                <a:gd name="connsiteY5-24" fmla="*/ 551520 h 810090"/>
                <a:gd name="connsiteX0-25" fmla="*/ 0 w 9130553"/>
                <a:gd name="connsiteY0-26" fmla="*/ 336367 h 810090"/>
                <a:gd name="connsiteX1-27" fmla="*/ 1600200 w 9130553"/>
                <a:gd name="connsiteY1-28" fmla="*/ 191 h 810090"/>
                <a:gd name="connsiteX2-29" fmla="*/ 4020671 w 9130553"/>
                <a:gd name="connsiteY2-30" fmla="*/ 376709 h 810090"/>
                <a:gd name="connsiteX3-31" fmla="*/ 5472953 w 9130553"/>
                <a:gd name="connsiteY3-32" fmla="*/ 672544 h 810090"/>
                <a:gd name="connsiteX4-33" fmla="*/ 6494929 w 9130553"/>
                <a:gd name="connsiteY4-34" fmla="*/ 807014 h 810090"/>
                <a:gd name="connsiteX5-35" fmla="*/ 9130553 w 9130553"/>
                <a:gd name="connsiteY5-36" fmla="*/ 551520 h 810090"/>
                <a:gd name="connsiteX0-37" fmla="*/ 0 w 9130553"/>
                <a:gd name="connsiteY0-38" fmla="*/ 336367 h 807014"/>
                <a:gd name="connsiteX1-39" fmla="*/ 1600200 w 9130553"/>
                <a:gd name="connsiteY1-40" fmla="*/ 191 h 807014"/>
                <a:gd name="connsiteX2-41" fmla="*/ 4020671 w 9130553"/>
                <a:gd name="connsiteY2-42" fmla="*/ 376709 h 807014"/>
                <a:gd name="connsiteX3-43" fmla="*/ 6494929 w 9130553"/>
                <a:gd name="connsiteY3-44" fmla="*/ 807014 h 807014"/>
                <a:gd name="connsiteX4-45" fmla="*/ 9130553 w 9130553"/>
                <a:gd name="connsiteY4-46" fmla="*/ 551520 h 807014"/>
                <a:gd name="connsiteX0-47" fmla="*/ 0 w 9130553"/>
                <a:gd name="connsiteY0-48" fmla="*/ 336367 h 739779"/>
                <a:gd name="connsiteX1-49" fmla="*/ 1600200 w 9130553"/>
                <a:gd name="connsiteY1-50" fmla="*/ 191 h 739779"/>
                <a:gd name="connsiteX2-51" fmla="*/ 4020671 w 9130553"/>
                <a:gd name="connsiteY2-52" fmla="*/ 376709 h 739779"/>
                <a:gd name="connsiteX3-53" fmla="*/ 6252882 w 9130553"/>
                <a:gd name="connsiteY3-54" fmla="*/ 739779 h 739779"/>
                <a:gd name="connsiteX4-55" fmla="*/ 9130553 w 9130553"/>
                <a:gd name="connsiteY4-56" fmla="*/ 551520 h 739779"/>
                <a:gd name="connsiteX0-57" fmla="*/ 0 w 9130553"/>
                <a:gd name="connsiteY0-58" fmla="*/ 336367 h 744225"/>
                <a:gd name="connsiteX1-59" fmla="*/ 1600200 w 9130553"/>
                <a:gd name="connsiteY1-60" fmla="*/ 191 h 744225"/>
                <a:gd name="connsiteX2-61" fmla="*/ 4020671 w 9130553"/>
                <a:gd name="connsiteY2-62" fmla="*/ 376709 h 744225"/>
                <a:gd name="connsiteX3-63" fmla="*/ 6252882 w 9130553"/>
                <a:gd name="connsiteY3-64" fmla="*/ 739779 h 744225"/>
                <a:gd name="connsiteX4-65" fmla="*/ 9130553 w 9130553"/>
                <a:gd name="connsiteY4-66" fmla="*/ 551520 h 7442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30553" h="744225">
                  <a:moveTo>
                    <a:pt x="0" y="336367"/>
                  </a:moveTo>
                  <a:cubicBezTo>
                    <a:pt x="465044" y="164917"/>
                    <a:pt x="930088" y="-6533"/>
                    <a:pt x="1600200" y="191"/>
                  </a:cubicBezTo>
                  <a:cubicBezTo>
                    <a:pt x="2270312" y="6915"/>
                    <a:pt x="3245224" y="253444"/>
                    <a:pt x="4020671" y="376709"/>
                  </a:cubicBezTo>
                  <a:cubicBezTo>
                    <a:pt x="4796118" y="499974"/>
                    <a:pt x="5212977" y="710644"/>
                    <a:pt x="6252882" y="739779"/>
                  </a:cubicBezTo>
                  <a:cubicBezTo>
                    <a:pt x="7292787" y="768914"/>
                    <a:pt x="8117541" y="649011"/>
                    <a:pt x="9130553" y="551520"/>
                  </a:cubicBezTo>
                </a:path>
              </a:pathLst>
            </a:custGeom>
            <a:noFill/>
            <a:ln w="6350">
              <a:solidFill>
                <a:srgbClr val="2C4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14"/>
            <p:cNvSpPr/>
            <p:nvPr/>
          </p:nvSpPr>
          <p:spPr>
            <a:xfrm>
              <a:off x="-13448" y="3810260"/>
              <a:ext cx="9157447" cy="632221"/>
            </a:xfrm>
            <a:custGeom>
              <a:avLst/>
              <a:gdLst>
                <a:gd name="connsiteX0" fmla="*/ 0 w 9144000"/>
                <a:gd name="connsiteY0" fmla="*/ 430515 h 632221"/>
                <a:gd name="connsiteX1" fmla="*/ 2944906 w 9144000"/>
                <a:gd name="connsiteY1" fmla="*/ 210 h 632221"/>
                <a:gd name="connsiteX2" fmla="*/ 5795682 w 9144000"/>
                <a:gd name="connsiteY2" fmla="*/ 376727 h 632221"/>
                <a:gd name="connsiteX3" fmla="*/ 9144000 w 9144000"/>
                <a:gd name="connsiteY3" fmla="*/ 632221 h 632221"/>
              </a:gdLst>
              <a:ahLst/>
              <a:cxnLst>
                <a:cxn ang="0">
                  <a:pos x="connsiteX0" y="connsiteY0"/>
                </a:cxn>
                <a:cxn ang="0">
                  <a:pos x="connsiteX1" y="connsiteY1"/>
                </a:cxn>
                <a:cxn ang="0">
                  <a:pos x="connsiteX2" y="connsiteY2"/>
                </a:cxn>
                <a:cxn ang="0">
                  <a:pos x="connsiteX3" y="connsiteY3"/>
                </a:cxn>
              </a:cxnLst>
              <a:rect l="l" t="t" r="r" b="b"/>
              <a:pathLst>
                <a:path w="9144000" h="632221">
                  <a:moveTo>
                    <a:pt x="0" y="430515"/>
                  </a:moveTo>
                  <a:cubicBezTo>
                    <a:pt x="989479" y="219845"/>
                    <a:pt x="1978959" y="9175"/>
                    <a:pt x="2944906" y="210"/>
                  </a:cubicBezTo>
                  <a:cubicBezTo>
                    <a:pt x="3910853" y="-8755"/>
                    <a:pt x="4762500" y="271392"/>
                    <a:pt x="5795682" y="376727"/>
                  </a:cubicBezTo>
                  <a:cubicBezTo>
                    <a:pt x="6828864" y="482062"/>
                    <a:pt x="7986432" y="557141"/>
                    <a:pt x="9144000" y="632221"/>
                  </a:cubicBezTo>
                </a:path>
              </a:pathLst>
            </a:custGeom>
            <a:noFill/>
            <a:ln w="6350">
              <a:solidFill>
                <a:srgbClr val="2C4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15"/>
            <p:cNvSpPr/>
            <p:nvPr/>
          </p:nvSpPr>
          <p:spPr>
            <a:xfrm>
              <a:off x="-13447" y="4116434"/>
              <a:ext cx="9157447" cy="420177"/>
            </a:xfrm>
            <a:custGeom>
              <a:avLst/>
              <a:gdLst>
                <a:gd name="connsiteX0" fmla="*/ 0 w 9157447"/>
                <a:gd name="connsiteY0" fmla="*/ 420177 h 420177"/>
                <a:gd name="connsiteX1" fmla="*/ 5647765 w 9157447"/>
                <a:gd name="connsiteY1" fmla="*/ 3318 h 420177"/>
                <a:gd name="connsiteX2" fmla="*/ 9157447 w 9157447"/>
                <a:gd name="connsiteY2" fmla="*/ 258812 h 420177"/>
              </a:gdLst>
              <a:ahLst/>
              <a:cxnLst>
                <a:cxn ang="0">
                  <a:pos x="connsiteX0" y="connsiteY0"/>
                </a:cxn>
                <a:cxn ang="0">
                  <a:pos x="connsiteX1" y="connsiteY1"/>
                </a:cxn>
                <a:cxn ang="0">
                  <a:pos x="connsiteX2" y="connsiteY2"/>
                </a:cxn>
              </a:cxnLst>
              <a:rect l="l" t="t" r="r" b="b"/>
              <a:pathLst>
                <a:path w="9157447" h="420177">
                  <a:moveTo>
                    <a:pt x="0" y="420177"/>
                  </a:moveTo>
                  <a:cubicBezTo>
                    <a:pt x="2060762" y="225194"/>
                    <a:pt x="4121524" y="30212"/>
                    <a:pt x="5647765" y="3318"/>
                  </a:cubicBezTo>
                  <a:cubicBezTo>
                    <a:pt x="7174006" y="-23576"/>
                    <a:pt x="8165726" y="117618"/>
                    <a:pt x="9157447" y="258812"/>
                  </a:cubicBezTo>
                </a:path>
              </a:pathLst>
            </a:custGeom>
            <a:noFill/>
            <a:ln w="6350">
              <a:solidFill>
                <a:srgbClr val="2C4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9035" y="85725"/>
            <a:ext cx="10515600" cy="1325563"/>
          </a:xfrm>
        </p:spPr>
        <p:txBody>
          <a:bodyPr>
            <a:scene3d>
              <a:camera prst="orthographicFront"/>
              <a:lightRig rig="threePt" dir="t"/>
            </a:scene3d>
          </a:bodyPr>
          <a:lstStyle/>
          <a:p>
            <a:pPr algn="r"/>
            <a:r>
              <a:rPr lang="zh-CN" altLang="en-US" dirty="0" smtClean="0">
                <a:solidFill>
                  <a:schemeClr val="accent1"/>
                </a:solidFill>
                <a:effectLst>
                  <a:outerShdw blurRad="38100" dist="25400" dir="5400000" algn="ctr" rotWithShape="0">
                    <a:srgbClr val="6E747A">
                      <a:alpha val="43000"/>
                    </a:srgbClr>
                  </a:outerShdw>
                </a:effectLst>
              </a:rPr>
              <a:t>数据交换</a:t>
            </a:r>
            <a:endParaRPr lang="zh-CN" altLang="en-US" dirty="0" smtClean="0">
              <a:solidFill>
                <a:schemeClr val="accent1"/>
              </a:solidFill>
              <a:effectLst>
                <a:outerShdw blurRad="38100" dist="25400" dir="5400000" algn="ctr" rotWithShape="0">
                  <a:srgbClr val="6E747A">
                    <a:alpha val="43000"/>
                  </a:srgbClr>
                </a:outerShdw>
              </a:effectLst>
            </a:endParaRPr>
          </a:p>
        </p:txBody>
      </p:sp>
      <p:pic>
        <p:nvPicPr>
          <p:cNvPr id="1026" name="Picture 2" descr="http://img.blog.csdn.net/20160917203240845"/>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378252" y="1411817"/>
            <a:ext cx="7532863" cy="47138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scene3d>
              <a:camera prst="orthographicFront"/>
              <a:lightRig rig="threePt" dir="t"/>
            </a:scene3d>
          </a:bodyPr>
          <a:lstStyle/>
          <a:p>
            <a:pPr algn="r"/>
            <a:r>
              <a:rPr lang="zh-CN" altLang="en-US" dirty="0" smtClean="0">
                <a:solidFill>
                  <a:schemeClr val="accent1"/>
                </a:solidFill>
                <a:effectLst>
                  <a:outerShdw blurRad="38100" dist="25400" dir="5400000" algn="ctr" rotWithShape="0">
                    <a:srgbClr val="6E747A">
                      <a:alpha val="43000"/>
                    </a:srgbClr>
                  </a:outerShdw>
                </a:effectLst>
              </a:rPr>
              <a:t>关闭连接</a:t>
            </a:r>
            <a:endParaRPr lang="zh-CN" altLang="en-US" dirty="0" smtClean="0">
              <a:solidFill>
                <a:schemeClr val="accent1"/>
              </a:solidFill>
              <a:effectLst>
                <a:outerShdw blurRad="38100" dist="25400" dir="5400000" algn="ctr" rotWithShape="0">
                  <a:srgbClr val="6E747A">
                    <a:alpha val="43000"/>
                  </a:srgbClr>
                </a:outerShdw>
              </a:effectLst>
            </a:endParaRPr>
          </a:p>
        </p:txBody>
      </p:sp>
      <p:sp>
        <p:nvSpPr>
          <p:cNvPr id="3" name="内容占位符 2"/>
          <p:cNvSpPr>
            <a:spLocks noGrp="1"/>
          </p:cNvSpPr>
          <p:nvPr>
            <p:ph idx="1"/>
          </p:nvPr>
        </p:nvSpPr>
        <p:spPr>
          <a:xfrm>
            <a:off x="1343059" y="3089856"/>
            <a:ext cx="9577303" cy="908596"/>
          </a:xfrm>
        </p:spPr>
        <p:txBody>
          <a:bodyPr>
            <a:scene3d>
              <a:camera prst="orthographicFront"/>
              <a:lightRig rig="threePt" dir="t"/>
            </a:scene3d>
          </a:bodyPr>
          <a:lstStyle/>
          <a:p>
            <a:pPr marL="0" indent="0">
              <a:buNone/>
            </a:pPr>
            <a:r>
              <a:rPr lang="zh-CN" altLang="en-US" sz="3600" dirty="0">
                <a:solidFill>
                  <a:schemeClr val="tx1"/>
                </a:solidFill>
                <a:effectLst>
                  <a:outerShdw blurRad="38100" dist="19050" dir="2700000" algn="tl" rotWithShape="0">
                    <a:schemeClr val="dk1">
                      <a:alpha val="40000"/>
                    </a:schemeClr>
                  </a:outerShdw>
                </a:effectLst>
              </a:rPr>
              <a:t>任何一端发送关闭帧给对方，即可关闭连接。</a:t>
            </a:r>
            <a:endParaRPr lang="zh-CN" altLang="en-US" sz="3600" dirty="0">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524000" y="571480"/>
            <a:ext cx="9144000" cy="2387600"/>
          </a:xfrm>
        </p:spPr>
        <p:txBody>
          <a:bodyPr>
            <a:normAutofit/>
          </a:bodyPr>
          <a:lstStyle/>
          <a:p>
            <a:r>
              <a:rPr lang="en-US" altLang="zh-CN" dirty="0" err="1" smtClean="0">
                <a:solidFill>
                  <a:schemeClr val="accent1"/>
                </a:solidFill>
                <a:effectLst>
                  <a:outerShdw blurRad="38100" dist="25400" dir="5400000" algn="ctr" rotWithShape="0">
                    <a:srgbClr val="6E747A">
                      <a:alpha val="43000"/>
                    </a:srgbClr>
                  </a:outerShdw>
                </a:effectLst>
              </a:rPr>
              <a:t>Websocket</a:t>
            </a:r>
            <a:r>
              <a:rPr lang="zh-CN" altLang="en-US" dirty="0" smtClean="0">
                <a:solidFill>
                  <a:schemeClr val="accent1"/>
                </a:solidFill>
                <a:effectLst>
                  <a:outerShdw blurRad="38100" dist="25400" dir="5400000" algn="ctr" rotWithShape="0">
                    <a:srgbClr val="6E747A">
                      <a:alpha val="43000"/>
                    </a:srgbClr>
                  </a:outerShdw>
                </a:effectLst>
              </a:rPr>
              <a:t> 编程接口</a:t>
            </a:r>
            <a:endParaRPr lang="zh-CN" altLang="en-US" dirty="0" smtClean="0">
              <a:solidFill>
                <a:schemeClr val="accent1"/>
              </a:solidFill>
              <a:effectLst>
                <a:outerShdw blurRad="38100" dist="25400" dir="5400000" algn="ctr" rotWithShape="0">
                  <a:srgbClr val="6E747A">
                    <a:alpha val="43000"/>
                  </a:srgbClr>
                </a:outerShdw>
              </a:effectLst>
            </a:endParaRPr>
          </a:p>
        </p:txBody>
      </p:sp>
      <p:sp>
        <p:nvSpPr>
          <p:cNvPr id="13" name="Subtitle 2"/>
          <p:cNvSpPr>
            <a:spLocks noGrp="1"/>
          </p:cNvSpPr>
          <p:nvPr>
            <p:ph type="subTitle" idx="1"/>
          </p:nvPr>
        </p:nvSpPr>
        <p:spPr>
          <a:xfrm>
            <a:off x="1524000" y="3051155"/>
            <a:ext cx="9144000" cy="1655762"/>
          </a:xfrm>
        </p:spPr>
        <p:txBody>
          <a:bodyPr/>
          <a:lstStyle/>
          <a:p>
            <a:r>
              <a:rPr lang="zh-CN" altLang="en-US" dirty="0" smtClean="0">
                <a:latin typeface="+mj-lt"/>
              </a:rPr>
              <a:t>服务端</a:t>
            </a:r>
            <a:r>
              <a:rPr lang="en-US" altLang="zh-CN" dirty="0" smtClean="0">
                <a:latin typeface="+mj-lt"/>
              </a:rPr>
              <a:t>API</a:t>
            </a:r>
            <a:r>
              <a:rPr lang="zh-CN" altLang="en-US" dirty="0" smtClean="0">
                <a:latin typeface="+mj-lt"/>
              </a:rPr>
              <a:t>、客户端</a:t>
            </a:r>
            <a:r>
              <a:rPr lang="en-US" altLang="zh-CN" dirty="0" smtClean="0">
                <a:latin typeface="+mj-lt"/>
              </a:rPr>
              <a:t>API</a:t>
            </a:r>
            <a:endParaRPr lang="en-US" altLang="zh-CN" dirty="0" smtClean="0">
              <a:latin typeface="+mj-l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Subtitle 2"/>
          <p:cNvSpPr txBox="1"/>
          <p:nvPr/>
        </p:nvSpPr>
        <p:spPr>
          <a:xfrm>
            <a:off x="1095340" y="1857364"/>
            <a:ext cx="9929882" cy="1071570"/>
          </a:xfrm>
          <a:prstGeom prst="rect">
            <a:avLst/>
          </a:prstGeom>
        </p:spPr>
        <p:txBody>
          <a:bodyPr/>
          <a:lstStyle/>
          <a:p>
            <a:pPr fontAlgn="base"/>
            <a:r>
              <a:rPr lang="en-US" sz="2400" dirty="0" err="1" smtClean="0"/>
              <a:t>WebSocket</a:t>
            </a:r>
            <a:r>
              <a:rPr lang="en-US" sz="2400" dirty="0" smtClean="0"/>
              <a:t> </a:t>
            </a:r>
            <a:r>
              <a:rPr lang="zh-CN" altLang="en-US" sz="2400" dirty="0" smtClean="0"/>
              <a:t>服务端在各个主流应用服务器厂商中已基本获得符合</a:t>
            </a:r>
            <a:r>
              <a:rPr lang="en-US" sz="2400" dirty="0" smtClean="0"/>
              <a:t> JEE JSR356 </a:t>
            </a:r>
            <a:r>
              <a:rPr lang="zh-CN" altLang="en-US" sz="2400" dirty="0" smtClean="0"/>
              <a:t>标准规范</a:t>
            </a:r>
            <a:r>
              <a:rPr lang="en-US" sz="2400" dirty="0" smtClean="0"/>
              <a:t> API </a:t>
            </a:r>
            <a:r>
              <a:rPr lang="zh-CN" altLang="en-US" sz="2400" dirty="0" smtClean="0"/>
              <a:t>的支持（详见</a:t>
            </a:r>
            <a:r>
              <a:rPr lang="en-US" sz="2400" u="sng" dirty="0" smtClean="0">
                <a:hlinkClick r:id="rId1"/>
              </a:rPr>
              <a:t>JSR356 </a:t>
            </a:r>
            <a:r>
              <a:rPr lang="en-US" sz="2400" u="sng" dirty="0" err="1" smtClean="0">
                <a:hlinkClick r:id="rId1"/>
              </a:rPr>
              <a:t>WebSocket</a:t>
            </a:r>
            <a:r>
              <a:rPr lang="en-US" sz="2400" u="sng" dirty="0" smtClean="0">
                <a:hlinkClick r:id="rId1"/>
              </a:rPr>
              <a:t> API </a:t>
            </a:r>
            <a:r>
              <a:rPr lang="en-US" sz="2400" u="sng" dirty="0" err="1" smtClean="0">
                <a:hlinkClick r:id="rId1"/>
              </a:rPr>
              <a:t>规范</a:t>
            </a:r>
            <a:r>
              <a:rPr lang="zh-CN" altLang="en-US" sz="2400" u="sng" dirty="0" smtClean="0"/>
              <a:t>）</a:t>
            </a:r>
            <a:endParaRPr lang="zh-CN" altLang="en-US" sz="2400" dirty="0"/>
          </a:p>
        </p:txBody>
      </p:sp>
      <p:sp>
        <p:nvSpPr>
          <p:cNvPr id="116" name="Rectangle 5"/>
          <p:cNvSpPr/>
          <p:nvPr/>
        </p:nvSpPr>
        <p:spPr>
          <a:xfrm>
            <a:off x="809588" y="285728"/>
            <a:ext cx="3577673" cy="991814"/>
          </a:xfrm>
          <a:prstGeom prst="rect">
            <a:avLst/>
          </a:prstGeom>
          <a:solidFill>
            <a:srgbClr val="32A57A"/>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altLang="zh-CN" sz="3200" b="1" dirty="0" err="1" smtClean="0">
                <a:effectLst>
                  <a:outerShdw blurRad="38100" dist="38100" dir="2700000" algn="tl">
                    <a:srgbClr val="000000">
                      <a:alpha val="43137"/>
                    </a:srgbClr>
                  </a:outerShdw>
                </a:effectLst>
              </a:rPr>
              <a:t>Websocket</a:t>
            </a:r>
            <a:r>
              <a:rPr lang="zh-CN" altLang="en-US" sz="3200" b="1" dirty="0" smtClean="0">
                <a:effectLst>
                  <a:outerShdw blurRad="38100" dist="38100" dir="2700000" algn="tl">
                    <a:srgbClr val="000000">
                      <a:alpha val="43137"/>
                    </a:srgbClr>
                  </a:outerShdw>
                </a:effectLst>
              </a:rPr>
              <a:t>服务端</a:t>
            </a:r>
            <a:r>
              <a:rPr lang="en-US" altLang="zh-CN" sz="3200" b="1" dirty="0" smtClean="0">
                <a:effectLst>
                  <a:outerShdw blurRad="38100" dist="38100" dir="2700000" algn="tl">
                    <a:srgbClr val="000000">
                      <a:alpha val="43137"/>
                    </a:srgbClr>
                  </a:outerShdw>
                </a:effectLst>
              </a:rPr>
              <a:t>API</a:t>
            </a:r>
            <a:endParaRPr lang="en-US" sz="3200" b="1" dirty="0">
              <a:effectLst>
                <a:outerShdw blurRad="38100" dist="38100" dir="2700000" algn="tl">
                  <a:srgbClr val="000000">
                    <a:alpha val="43137"/>
                  </a:srgbClr>
                </a:outerShdw>
              </a:effectLst>
            </a:endParaRPr>
          </a:p>
        </p:txBody>
      </p:sp>
      <p:graphicFrame>
        <p:nvGraphicFramePr>
          <p:cNvPr id="8" name="表格 7"/>
          <p:cNvGraphicFramePr>
            <a:graphicFrameLocks noGrp="1"/>
          </p:cNvGraphicFramePr>
          <p:nvPr/>
        </p:nvGraphicFramePr>
        <p:xfrm>
          <a:off x="1809720" y="3071810"/>
          <a:ext cx="8127999" cy="3032760"/>
        </p:xfrm>
        <a:graphic>
          <a:graphicData uri="http://schemas.openxmlformats.org/drawingml/2006/table">
            <a:tbl>
              <a:tblPr firstRow="1" bandRow="1">
                <a:tableStyleId>{5C22544A-7EE6-4342-B048-85BDC9FD1C3A}</a:tableStyleId>
              </a:tblPr>
              <a:tblGrid>
                <a:gridCol w="1428760"/>
                <a:gridCol w="1785950"/>
                <a:gridCol w="4913289"/>
              </a:tblGrid>
              <a:tr h="370840">
                <a:tc>
                  <a:txBody>
                    <a:bodyPr/>
                    <a:lstStyle/>
                    <a:p>
                      <a:r>
                        <a:rPr lang="zh-CN" altLang="en-US" dirty="0" smtClean="0"/>
                        <a:t>厂商</a:t>
                      </a:r>
                      <a:endParaRPr lang="zh-CN" altLang="en-US" dirty="0"/>
                    </a:p>
                  </a:txBody>
                  <a:tcPr/>
                </a:tc>
                <a:tc>
                  <a:txBody>
                    <a:bodyPr/>
                    <a:lstStyle/>
                    <a:p>
                      <a:r>
                        <a:rPr lang="zh-CN" altLang="en-US" dirty="0" smtClean="0"/>
                        <a:t>应用服务器</a:t>
                      </a:r>
                      <a:endParaRPr lang="zh-CN" altLang="en-US" dirty="0"/>
                    </a:p>
                  </a:txBody>
                  <a:tcPr/>
                </a:tc>
                <a:tc>
                  <a:txBody>
                    <a:bodyPr/>
                    <a:lstStyle/>
                    <a:p>
                      <a:r>
                        <a:rPr lang="zh-CN" altLang="en-US" dirty="0" smtClean="0"/>
                        <a:t>备注</a:t>
                      </a:r>
                      <a:endParaRPr lang="zh-CN" altLang="en-US" dirty="0"/>
                    </a:p>
                  </a:txBody>
                  <a:tcPr/>
                </a:tc>
              </a:tr>
              <a:tr h="370840">
                <a:tc>
                  <a:txBody>
                    <a:bodyPr/>
                    <a:lstStyle/>
                    <a:p>
                      <a:r>
                        <a:rPr lang="en-US" altLang="zh-CN" dirty="0" smtClean="0"/>
                        <a:t>IBM</a:t>
                      </a:r>
                      <a:endParaRPr lang="zh-CN" altLang="en-US" dirty="0"/>
                    </a:p>
                  </a:txBody>
                  <a:tcPr/>
                </a:tc>
                <a:tc>
                  <a:txBody>
                    <a:bodyPr/>
                    <a:lstStyle/>
                    <a:p>
                      <a:r>
                        <a:rPr lang="en-US" altLang="zh-CN" dirty="0" err="1" smtClean="0"/>
                        <a:t>websphere</a:t>
                      </a:r>
                      <a:endParaRPr lang="zh-CN" altLang="en-US" dirty="0"/>
                    </a:p>
                  </a:txBody>
                  <a:tcPr/>
                </a:tc>
                <a:tc>
                  <a:txBody>
                    <a:bodyPr/>
                    <a:lstStyle/>
                    <a:p>
                      <a:r>
                        <a:rPr lang="en-US" altLang="zh-CN" dirty="0" err="1" smtClean="0"/>
                        <a:t>Websphere</a:t>
                      </a:r>
                      <a:r>
                        <a:rPr lang="en-US" altLang="zh-CN" dirty="0" smtClean="0"/>
                        <a:t> 8.0</a:t>
                      </a:r>
                      <a:r>
                        <a:rPr lang="zh-CN" altLang="en-US" dirty="0" smtClean="0"/>
                        <a:t>以上版本支持，</a:t>
                      </a:r>
                      <a:r>
                        <a:rPr lang="en-US" altLang="zh-CN" dirty="0" smtClean="0"/>
                        <a:t>7.X</a:t>
                      </a:r>
                      <a:r>
                        <a:rPr lang="zh-CN" altLang="en-US" dirty="0" smtClean="0"/>
                        <a:t>之前版本结合</a:t>
                      </a:r>
                      <a:r>
                        <a:rPr lang="en-US" altLang="zh-CN" dirty="0" smtClean="0"/>
                        <a:t>MQTT</a:t>
                      </a:r>
                      <a:r>
                        <a:rPr lang="zh-CN" altLang="en-US" dirty="0" smtClean="0"/>
                        <a:t>支持类似的</a:t>
                      </a:r>
                      <a:r>
                        <a:rPr lang="en-US" altLang="zh-CN" dirty="0" smtClean="0"/>
                        <a:t>http</a:t>
                      </a:r>
                      <a:r>
                        <a:rPr lang="zh-CN" altLang="en-US" dirty="0" smtClean="0"/>
                        <a:t>长连接</a:t>
                      </a:r>
                      <a:endParaRPr lang="zh-CN" altLang="en-US" dirty="0"/>
                    </a:p>
                  </a:txBody>
                  <a:tcPr/>
                </a:tc>
              </a:tr>
              <a:tr h="370840">
                <a:tc>
                  <a:txBody>
                    <a:bodyPr/>
                    <a:lstStyle/>
                    <a:p>
                      <a:r>
                        <a:rPr lang="zh-CN" altLang="en-US" dirty="0" smtClean="0"/>
                        <a:t>甲骨文</a:t>
                      </a:r>
                      <a:endParaRPr lang="zh-CN" altLang="en-US" dirty="0"/>
                    </a:p>
                  </a:txBody>
                  <a:tcPr/>
                </a:tc>
                <a:tc>
                  <a:txBody>
                    <a:bodyPr/>
                    <a:lstStyle/>
                    <a:p>
                      <a:r>
                        <a:rPr lang="en-US" altLang="zh-CN" dirty="0" err="1" smtClean="0"/>
                        <a:t>Weblogic</a:t>
                      </a:r>
                      <a:endParaRPr lang="zh-CN" altLang="en-US" dirty="0"/>
                    </a:p>
                  </a:txBody>
                  <a:tcPr/>
                </a:tc>
                <a:tc>
                  <a:txBody>
                    <a:bodyPr/>
                    <a:lstStyle/>
                    <a:p>
                      <a:r>
                        <a:rPr lang="en-US" altLang="zh-CN" dirty="0" smtClean="0"/>
                        <a:t>Weblogic12c</a:t>
                      </a:r>
                      <a:r>
                        <a:rPr lang="zh-CN" altLang="en-US" dirty="0" smtClean="0"/>
                        <a:t>支持，</a:t>
                      </a:r>
                      <a:r>
                        <a:rPr lang="en-US" altLang="zh-CN" dirty="0" smtClean="0"/>
                        <a:t>11g</a:t>
                      </a:r>
                      <a:r>
                        <a:rPr lang="zh-CN" altLang="en-US" dirty="0" smtClean="0"/>
                        <a:t>及</a:t>
                      </a:r>
                      <a:r>
                        <a:rPr lang="en-US" altLang="zh-CN" dirty="0" smtClean="0"/>
                        <a:t>10g</a:t>
                      </a:r>
                      <a:r>
                        <a:rPr lang="zh-CN" altLang="en-US" dirty="0" smtClean="0"/>
                        <a:t>版本通过</a:t>
                      </a:r>
                      <a:r>
                        <a:rPr lang="en-US" altLang="zh-CN" dirty="0" smtClean="0"/>
                        <a:t>http publish</a:t>
                      </a:r>
                      <a:r>
                        <a:rPr lang="zh-CN" altLang="en-US" dirty="0" smtClean="0"/>
                        <a:t>支持类似的</a:t>
                      </a:r>
                      <a:r>
                        <a:rPr lang="en-US" altLang="zh-CN" dirty="0" smtClean="0"/>
                        <a:t>http</a:t>
                      </a:r>
                      <a:r>
                        <a:rPr lang="zh-CN" altLang="en-US" dirty="0" smtClean="0"/>
                        <a:t>长连接</a:t>
                      </a:r>
                      <a:endParaRPr lang="zh-CN" altLang="en-US" dirty="0"/>
                    </a:p>
                  </a:txBody>
                  <a:tcPr/>
                </a:tc>
              </a:tr>
              <a:tr h="370840">
                <a:tc>
                  <a:txBody>
                    <a:bodyPr/>
                    <a:lstStyle/>
                    <a:p>
                      <a:r>
                        <a:rPr lang="zh-CN" altLang="en-US" dirty="0" smtClean="0"/>
                        <a:t>微软</a:t>
                      </a:r>
                      <a:endParaRPr lang="zh-CN" altLang="en-US" dirty="0"/>
                    </a:p>
                  </a:txBody>
                  <a:tcPr/>
                </a:tc>
                <a:tc>
                  <a:txBody>
                    <a:bodyPr/>
                    <a:lstStyle/>
                    <a:p>
                      <a:r>
                        <a:rPr lang="en-US" altLang="zh-CN" dirty="0" err="1" smtClean="0"/>
                        <a:t>Iis</a:t>
                      </a:r>
                      <a:endParaRPr lang="zh-CN" altLang="en-US" dirty="0"/>
                    </a:p>
                  </a:txBody>
                  <a:tcPr/>
                </a:tc>
                <a:tc>
                  <a:txBody>
                    <a:bodyPr/>
                    <a:lstStyle/>
                    <a:p>
                      <a:r>
                        <a:rPr lang="en-US" altLang="zh-CN" dirty="0" err="1" smtClean="0"/>
                        <a:t>Iis</a:t>
                      </a:r>
                      <a:r>
                        <a:rPr lang="en-US" altLang="zh-CN" dirty="0" smtClean="0"/>
                        <a:t> 7.0+</a:t>
                      </a:r>
                      <a:r>
                        <a:rPr lang="zh-CN" altLang="en-US" dirty="0" smtClean="0"/>
                        <a:t>支持</a:t>
                      </a:r>
                      <a:endParaRPr lang="zh-CN" altLang="en-US" dirty="0"/>
                    </a:p>
                  </a:txBody>
                  <a:tcPr/>
                </a:tc>
              </a:tr>
              <a:tr h="370840">
                <a:tc>
                  <a:txBody>
                    <a:bodyPr/>
                    <a:lstStyle/>
                    <a:p>
                      <a:r>
                        <a:rPr lang="en-US" altLang="zh-CN" dirty="0" smtClean="0"/>
                        <a:t>Apache</a:t>
                      </a:r>
                      <a:endParaRPr lang="zh-CN" altLang="en-US" dirty="0"/>
                    </a:p>
                  </a:txBody>
                  <a:tcPr/>
                </a:tc>
                <a:tc>
                  <a:txBody>
                    <a:bodyPr/>
                    <a:lstStyle/>
                    <a:p>
                      <a:r>
                        <a:rPr lang="en-US" altLang="zh-CN" dirty="0" smtClean="0"/>
                        <a:t>Tomcat</a:t>
                      </a:r>
                      <a:endParaRPr lang="zh-CN" altLang="en-US" dirty="0"/>
                    </a:p>
                  </a:txBody>
                  <a:tcPr/>
                </a:tc>
                <a:tc>
                  <a:txBody>
                    <a:bodyPr/>
                    <a:lstStyle/>
                    <a:p>
                      <a:r>
                        <a:rPr lang="en-US" altLang="zh-CN" dirty="0" smtClean="0"/>
                        <a:t>Tomcat7.0.5</a:t>
                      </a:r>
                      <a:r>
                        <a:rPr lang="zh-CN" altLang="en-US" dirty="0" smtClean="0"/>
                        <a:t>支持，</a:t>
                      </a:r>
                      <a:r>
                        <a:rPr lang="en-US" altLang="zh-CN" dirty="0" smtClean="0"/>
                        <a:t>7.0.2X</a:t>
                      </a:r>
                      <a:r>
                        <a:rPr lang="zh-CN" altLang="en-US" dirty="0" smtClean="0"/>
                        <a:t>及</a:t>
                      </a:r>
                      <a:r>
                        <a:rPr lang="en-US" altLang="zh-CN" dirty="0" smtClean="0"/>
                        <a:t>7.0.3X</a:t>
                      </a:r>
                      <a:r>
                        <a:rPr lang="zh-CN" altLang="en-US" dirty="0" smtClean="0"/>
                        <a:t>通过自定义</a:t>
                      </a:r>
                      <a:r>
                        <a:rPr lang="en-US" altLang="zh-CN" dirty="0" smtClean="0"/>
                        <a:t>API</a:t>
                      </a:r>
                      <a:r>
                        <a:rPr lang="zh-CN" altLang="en-US" dirty="0" smtClean="0"/>
                        <a:t>支持</a:t>
                      </a:r>
                      <a:endParaRPr lang="zh-CN" altLang="en-US" dirty="0"/>
                    </a:p>
                  </a:txBody>
                  <a:tcPr/>
                </a:tc>
              </a:tr>
              <a:tr h="370840">
                <a:tc>
                  <a:txBody>
                    <a:bodyPr/>
                    <a:lstStyle/>
                    <a:p>
                      <a:endParaRPr lang="zh-CN" altLang="en-US"/>
                    </a:p>
                  </a:txBody>
                  <a:tcPr/>
                </a:tc>
                <a:tc>
                  <a:txBody>
                    <a:bodyPr/>
                    <a:lstStyle/>
                    <a:p>
                      <a:r>
                        <a:rPr lang="en-US" altLang="zh-CN" dirty="0" smtClean="0"/>
                        <a:t>Jetty</a:t>
                      </a:r>
                      <a:endParaRPr lang="zh-CN" altLang="en-US" dirty="0"/>
                    </a:p>
                  </a:txBody>
                  <a:tcPr/>
                </a:tc>
                <a:tc>
                  <a:txBody>
                    <a:bodyPr/>
                    <a:lstStyle/>
                    <a:p>
                      <a:r>
                        <a:rPr lang="en-US" altLang="zh-CN" dirty="0" smtClean="0"/>
                        <a:t>Jetty</a:t>
                      </a:r>
                      <a:r>
                        <a:rPr lang="en-US" altLang="zh-CN" baseline="0" dirty="0" smtClean="0"/>
                        <a:t> 7.0+</a:t>
                      </a:r>
                      <a:r>
                        <a:rPr lang="zh-CN" altLang="en-US" baseline="0" dirty="0" smtClean="0"/>
                        <a:t>支持</a:t>
                      </a:r>
                      <a:endParaRPr lang="zh-CN" altLang="en-US" dirty="0"/>
                    </a:p>
                  </a:txBody>
                  <a:tcPr/>
                </a:tc>
              </a:tr>
            </a:tbl>
          </a:graphicData>
        </a:graphic>
      </p:graphicFrame>
      <p:sp>
        <p:nvSpPr>
          <p:cNvPr id="6" name="矩形 5"/>
          <p:cNvSpPr/>
          <p:nvPr/>
        </p:nvSpPr>
        <p:spPr>
          <a:xfrm>
            <a:off x="9453586" y="6143644"/>
            <a:ext cx="2738414" cy="5000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5"/>
          <p:cNvSpPr/>
          <p:nvPr/>
        </p:nvSpPr>
        <p:spPr>
          <a:xfrm>
            <a:off x="809588" y="285728"/>
            <a:ext cx="10358510" cy="991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altLang="zh-CN" sz="3200" b="1" dirty="0" err="1" smtClean="0">
                <a:solidFill>
                  <a:schemeClr val="tx1"/>
                </a:solidFill>
              </a:rPr>
              <a:t>Websocket</a:t>
            </a:r>
            <a:r>
              <a:rPr lang="zh-CN" altLang="en-US" sz="3200" b="1" dirty="0" smtClean="0">
                <a:solidFill>
                  <a:schemeClr val="tx1"/>
                </a:solidFill>
              </a:rPr>
              <a:t>服务端</a:t>
            </a:r>
            <a:r>
              <a:rPr lang="en-US" altLang="zh-CN" sz="3200" b="1" dirty="0" smtClean="0">
                <a:solidFill>
                  <a:schemeClr val="tx1"/>
                </a:solidFill>
              </a:rPr>
              <a:t>API</a:t>
            </a:r>
            <a:r>
              <a:rPr lang="zh-CN" altLang="en-US" sz="3200" b="1" dirty="0" smtClean="0">
                <a:solidFill>
                  <a:schemeClr val="tx1"/>
                </a:solidFill>
              </a:rPr>
              <a:t>示例</a:t>
            </a:r>
            <a:endParaRPr lang="en-US" sz="3200" b="1" dirty="0">
              <a:solidFill>
                <a:schemeClr val="tx1"/>
              </a:solidFill>
            </a:endParaRPr>
          </a:p>
        </p:txBody>
      </p:sp>
      <p:pic>
        <p:nvPicPr>
          <p:cNvPr id="120837" name="Picture 5"/>
          <p:cNvPicPr>
            <a:picLocks noChangeAspect="1" noChangeArrowheads="1"/>
          </p:cNvPicPr>
          <p:nvPr/>
        </p:nvPicPr>
        <p:blipFill>
          <a:blip r:embed="rId1"/>
          <a:srcRect/>
          <a:stretch>
            <a:fillRect/>
          </a:stretch>
        </p:blipFill>
        <p:spPr bwMode="auto">
          <a:xfrm>
            <a:off x="2952728" y="1510334"/>
            <a:ext cx="5800725" cy="4514850"/>
          </a:xfrm>
          <a:prstGeom prst="rect">
            <a:avLst/>
          </a:prstGeom>
          <a:noFill/>
          <a:ln w="9525">
            <a:noFill/>
            <a:miter lim="800000"/>
            <a:headEnd/>
            <a:tailEnd/>
          </a:ln>
          <a:effectLst/>
        </p:spPr>
      </p:pic>
      <p:sp>
        <p:nvSpPr>
          <p:cNvPr id="5" name="矩形 4"/>
          <p:cNvSpPr/>
          <p:nvPr/>
        </p:nvSpPr>
        <p:spPr>
          <a:xfrm>
            <a:off x="9453586" y="6143644"/>
            <a:ext cx="2738414" cy="5000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a:xfrm>
            <a:off x="263352" y="6059837"/>
            <a:ext cx="619486" cy="6815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flipH="1">
            <a:off x="643216" y="1563874"/>
            <a:ext cx="1420366" cy="2008833"/>
          </a:xfrm>
          <a:prstGeom prst="homePlate">
            <a:avLst>
              <a:gd name="adj" fmla="val 35991"/>
            </a:avLst>
          </a:prstGeom>
          <a:solidFill>
            <a:srgbClr val="9A2E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041359" y="1557338"/>
            <a:ext cx="3714425" cy="2016125"/>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b="1" dirty="0" smtClean="0">
                <a:solidFill>
                  <a:prstClr val="white"/>
                </a:solidFill>
              </a:rPr>
              <a:t>@</a:t>
            </a:r>
            <a:r>
              <a:rPr lang="en-US" altLang="zh-CN" sz="2000" b="1" dirty="0" err="1" smtClean="0">
                <a:solidFill>
                  <a:prstClr val="white"/>
                </a:solidFill>
              </a:rPr>
              <a:t>ServerEndpoint</a:t>
            </a:r>
            <a:r>
              <a:rPr lang="en-US" altLang="zh-CN" sz="2000" b="1" dirty="0" smtClean="0">
                <a:solidFill>
                  <a:prstClr val="white"/>
                </a:solidFill>
              </a:rPr>
              <a:t>(/chat)</a:t>
            </a:r>
            <a:endParaRPr lang="en-US" sz="2000" b="1" dirty="0" smtClean="0">
              <a:solidFill>
                <a:prstClr val="white"/>
              </a:solidFill>
            </a:endParaRPr>
          </a:p>
          <a:p>
            <a:pPr lvl="0">
              <a:spcBef>
                <a:spcPts val="600"/>
              </a:spcBef>
            </a:pPr>
            <a:r>
              <a:rPr lang="en-US" sz="1600" dirty="0" err="1" smtClean="0">
                <a:solidFill>
                  <a:prstClr val="white"/>
                </a:solidFill>
              </a:rPr>
              <a:t>Websocket</a:t>
            </a:r>
            <a:r>
              <a:rPr lang="zh-CN" altLang="en-US" sz="1600" dirty="0" smtClean="0">
                <a:solidFill>
                  <a:prstClr val="white"/>
                </a:solidFill>
              </a:rPr>
              <a:t>服务端运行在</a:t>
            </a:r>
            <a:r>
              <a:rPr lang="en-US" altLang="zh-CN" sz="1600" dirty="0" smtClean="0">
                <a:solidFill>
                  <a:prstClr val="white"/>
                </a:solidFill>
              </a:rPr>
              <a:t>【ws://ip:port/</a:t>
            </a:r>
            <a:r>
              <a:rPr lang="zh-CN" altLang="en-US" sz="1600" dirty="0" smtClean="0">
                <a:solidFill>
                  <a:prstClr val="white"/>
                </a:solidFill>
              </a:rPr>
              <a:t>应用目录</a:t>
            </a:r>
            <a:r>
              <a:rPr lang="en-US" altLang="zh-CN" sz="1600" dirty="0" smtClean="0">
                <a:solidFill>
                  <a:prstClr val="white"/>
                </a:solidFill>
              </a:rPr>
              <a:t>/chat】</a:t>
            </a:r>
            <a:r>
              <a:rPr lang="zh-CN" altLang="en-US" sz="1600" dirty="0" smtClean="0">
                <a:solidFill>
                  <a:prstClr val="white"/>
                </a:solidFill>
              </a:rPr>
              <a:t>的访问端点，客户端浏览器可以对</a:t>
            </a:r>
            <a:r>
              <a:rPr lang="en-US" altLang="zh-CN" sz="1600" dirty="0" err="1" smtClean="0">
                <a:solidFill>
                  <a:prstClr val="white"/>
                </a:solidFill>
              </a:rPr>
              <a:t>websocket</a:t>
            </a:r>
            <a:r>
              <a:rPr lang="zh-CN" altLang="en-US" sz="1600" dirty="0" smtClean="0">
                <a:solidFill>
                  <a:prstClr val="white"/>
                </a:solidFill>
              </a:rPr>
              <a:t>客户端</a:t>
            </a:r>
            <a:r>
              <a:rPr lang="en-US" altLang="zh-CN" sz="1600" dirty="0" smtClean="0">
                <a:solidFill>
                  <a:prstClr val="white"/>
                </a:solidFill>
              </a:rPr>
              <a:t>API</a:t>
            </a:r>
            <a:r>
              <a:rPr lang="zh-CN" altLang="en-US" sz="1600" dirty="0" smtClean="0">
                <a:solidFill>
                  <a:prstClr val="white"/>
                </a:solidFill>
              </a:rPr>
              <a:t>发起</a:t>
            </a:r>
            <a:r>
              <a:rPr lang="en-US" altLang="zh-CN" sz="1600" dirty="0" smtClean="0">
                <a:solidFill>
                  <a:prstClr val="white"/>
                </a:solidFill>
              </a:rPr>
              <a:t>http</a:t>
            </a:r>
            <a:r>
              <a:rPr lang="zh-CN" altLang="en-US" sz="1600" dirty="0" smtClean="0">
                <a:solidFill>
                  <a:prstClr val="white"/>
                </a:solidFill>
              </a:rPr>
              <a:t>长连接。</a:t>
            </a:r>
            <a:endParaRPr lang="en-US" sz="1600" dirty="0">
              <a:solidFill>
                <a:prstClr val="white"/>
              </a:solidFill>
            </a:endParaRPr>
          </a:p>
        </p:txBody>
      </p:sp>
      <p:sp>
        <p:nvSpPr>
          <p:cNvPr id="79" name="Pentagon 78"/>
          <p:cNvSpPr/>
          <p:nvPr/>
        </p:nvSpPr>
        <p:spPr>
          <a:xfrm flipH="1">
            <a:off x="643216" y="3814745"/>
            <a:ext cx="1420366" cy="2008833"/>
          </a:xfrm>
          <a:prstGeom prst="homePlate">
            <a:avLst>
              <a:gd name="adj" fmla="val 35991"/>
            </a:avLst>
          </a:prstGeom>
          <a:solidFill>
            <a:srgbClr val="216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2041359" y="3808209"/>
            <a:ext cx="3714425" cy="2016125"/>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b="1" dirty="0" smtClean="0">
                <a:solidFill>
                  <a:prstClr val="white"/>
                </a:solidFill>
              </a:rPr>
              <a:t>@</a:t>
            </a:r>
            <a:r>
              <a:rPr lang="en-US" altLang="zh-CN" sz="2000" b="1" dirty="0" err="1" smtClean="0">
                <a:solidFill>
                  <a:prstClr val="white"/>
                </a:solidFill>
              </a:rPr>
              <a:t>OnMessage</a:t>
            </a:r>
            <a:endParaRPr lang="en-US" sz="2000" b="1" dirty="0">
              <a:solidFill>
                <a:prstClr val="white"/>
              </a:solidFill>
            </a:endParaRPr>
          </a:p>
          <a:p>
            <a:pPr lvl="0">
              <a:spcBef>
                <a:spcPts val="600"/>
              </a:spcBef>
            </a:pPr>
            <a:r>
              <a:rPr lang="zh-CN" altLang="en-US" sz="1600" dirty="0" smtClean="0">
                <a:solidFill>
                  <a:prstClr val="white"/>
                </a:solidFill>
              </a:rPr>
              <a:t>用户接受传入的</a:t>
            </a:r>
            <a:r>
              <a:rPr lang="en-US" altLang="zh-CN" sz="1600" dirty="0" err="1" smtClean="0">
                <a:solidFill>
                  <a:prstClr val="white"/>
                </a:solidFill>
              </a:rPr>
              <a:t>websocket</a:t>
            </a:r>
            <a:r>
              <a:rPr lang="zh-CN" altLang="en-US" sz="1600" dirty="0" smtClean="0">
                <a:solidFill>
                  <a:prstClr val="white"/>
                </a:solidFill>
              </a:rPr>
              <a:t>信息，信息可以是文本格式，也可以是二进制格式。</a:t>
            </a:r>
            <a:endParaRPr lang="en-US" sz="1600" dirty="0">
              <a:solidFill>
                <a:prstClr val="white"/>
              </a:solidFill>
            </a:endParaRPr>
          </a:p>
        </p:txBody>
      </p:sp>
      <p:grpSp>
        <p:nvGrpSpPr>
          <p:cNvPr id="4" name="Group 61"/>
          <p:cNvGrpSpPr>
            <a:grpSpLocks noChangeAspect="1"/>
          </p:cNvGrpSpPr>
          <p:nvPr/>
        </p:nvGrpSpPr>
        <p:grpSpPr>
          <a:xfrm>
            <a:off x="1228014" y="2760118"/>
            <a:ext cx="813345" cy="813345"/>
            <a:chOff x="1382807" y="174388"/>
            <a:chExt cx="3025588" cy="3025588"/>
          </a:xfrm>
        </p:grpSpPr>
        <p:sp>
          <p:nvSpPr>
            <p:cNvPr id="63" name="Rectangle 62"/>
            <p:cNvSpPr/>
            <p:nvPr/>
          </p:nvSpPr>
          <p:spPr>
            <a:xfrm>
              <a:off x="1382807" y="174388"/>
              <a:ext cx="3025588" cy="3025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2070319" y="829424"/>
              <a:ext cx="2338075" cy="2370551"/>
            </a:xfrm>
            <a:custGeom>
              <a:avLst/>
              <a:gdLst>
                <a:gd name="connsiteX0" fmla="*/ 804405 w 2338075"/>
                <a:gd name="connsiteY0" fmla="*/ 321667 h 2370551"/>
                <a:gd name="connsiteX1" fmla="*/ 805889 w 2338075"/>
                <a:gd name="connsiteY1" fmla="*/ 321667 h 2370551"/>
                <a:gd name="connsiteX2" fmla="*/ 1077393 w 2338075"/>
                <a:gd name="connsiteY2" fmla="*/ 1137663 h 2370551"/>
                <a:gd name="connsiteX3" fmla="*/ 532901 w 2338075"/>
                <a:gd name="connsiteY3" fmla="*/ 1137663 h 2370551"/>
                <a:gd name="connsiteX4" fmla="*/ 1080225 w 2338075"/>
                <a:gd name="connsiteY4" fmla="*/ 0 h 2370551"/>
                <a:gd name="connsiteX5" fmla="*/ 2338075 w 2338075"/>
                <a:gd name="connsiteY5" fmla="*/ 1091143 h 2370551"/>
                <a:gd name="connsiteX6" fmla="*/ 2338075 w 2338075"/>
                <a:gd name="connsiteY6" fmla="*/ 2370551 h 2370551"/>
                <a:gd name="connsiteX7" fmla="*/ 568165 w 2338075"/>
                <a:gd name="connsiteY7" fmla="*/ 2370551 h 2370551"/>
                <a:gd name="connsiteX8" fmla="*/ 0 w 2338075"/>
                <a:gd name="connsiteY8" fmla="*/ 1877687 h 2370551"/>
                <a:gd name="connsiteX9" fmla="*/ 7697 w 2338075"/>
                <a:gd name="connsiteY9" fmla="*/ 1879480 h 2370551"/>
                <a:gd name="connsiteX10" fmla="*/ 114518 w 2338075"/>
                <a:gd name="connsiteY10" fmla="*/ 1883931 h 2370551"/>
                <a:gd name="connsiteX11" fmla="*/ 217630 w 2338075"/>
                <a:gd name="connsiteY11" fmla="*/ 1880963 h 2370551"/>
                <a:gd name="connsiteX12" fmla="*/ 278459 w 2338075"/>
                <a:gd name="connsiteY12" fmla="*/ 1869836 h 2370551"/>
                <a:gd name="connsiteX13" fmla="*/ 309615 w 2338075"/>
                <a:gd name="connsiteY13" fmla="*/ 1847582 h 2370551"/>
                <a:gd name="connsiteX14" fmla="*/ 325194 w 2338075"/>
                <a:gd name="connsiteY14" fmla="*/ 1812716 h 2370551"/>
                <a:gd name="connsiteX15" fmla="*/ 446851 w 2338075"/>
                <a:gd name="connsiteY15" fmla="*/ 1437358 h 2370551"/>
                <a:gd name="connsiteX16" fmla="*/ 1167896 w 2338075"/>
                <a:gd name="connsiteY16" fmla="*/ 1437358 h 2370551"/>
                <a:gd name="connsiteX17" fmla="*/ 1296972 w 2338075"/>
                <a:gd name="connsiteY17" fmla="*/ 1823102 h 2370551"/>
                <a:gd name="connsiteX18" fmla="*/ 1311808 w 2338075"/>
                <a:gd name="connsiteY18" fmla="*/ 1854258 h 2370551"/>
                <a:gd name="connsiteX19" fmla="*/ 1342964 w 2338075"/>
                <a:gd name="connsiteY19" fmla="*/ 1872803 h 2370551"/>
                <a:gd name="connsiteX20" fmla="*/ 1407502 w 2338075"/>
                <a:gd name="connsiteY20" fmla="*/ 1881705 h 2370551"/>
                <a:gd name="connsiteX21" fmla="*/ 1525451 w 2338075"/>
                <a:gd name="connsiteY21" fmla="*/ 1883931 h 2370551"/>
                <a:gd name="connsiteX22" fmla="*/ 1639690 w 2338075"/>
                <a:gd name="connsiteY22" fmla="*/ 1880221 h 2370551"/>
                <a:gd name="connsiteX23" fmla="*/ 1697552 w 2338075"/>
                <a:gd name="connsiteY23" fmla="*/ 1860934 h 2370551"/>
                <a:gd name="connsiteX24" fmla="*/ 1709421 w 2338075"/>
                <a:gd name="connsiteY24" fmla="*/ 1814200 h 2370551"/>
                <a:gd name="connsiteX25" fmla="*/ 1687166 w 2338075"/>
                <a:gd name="connsiteY25" fmla="*/ 1729633 h 2370551"/>
                <a:gd name="connsiteX26" fmla="*/ 1093714 w 2338075"/>
                <a:gd name="connsiteY26" fmla="*/ 27909 h 23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338075" h="2370551">
                  <a:moveTo>
                    <a:pt x="804405" y="321667"/>
                  </a:moveTo>
                  <a:lnTo>
                    <a:pt x="805889" y="321667"/>
                  </a:lnTo>
                  <a:lnTo>
                    <a:pt x="1077393" y="1137663"/>
                  </a:lnTo>
                  <a:lnTo>
                    <a:pt x="532901" y="1137663"/>
                  </a:lnTo>
                  <a:close/>
                  <a:moveTo>
                    <a:pt x="1080225" y="0"/>
                  </a:moveTo>
                  <a:lnTo>
                    <a:pt x="2338075" y="1091143"/>
                  </a:lnTo>
                  <a:lnTo>
                    <a:pt x="2338075" y="2370551"/>
                  </a:lnTo>
                  <a:lnTo>
                    <a:pt x="568165" y="2370551"/>
                  </a:lnTo>
                  <a:lnTo>
                    <a:pt x="0" y="1877687"/>
                  </a:lnTo>
                  <a:lnTo>
                    <a:pt x="7697" y="1879480"/>
                  </a:lnTo>
                  <a:cubicBezTo>
                    <a:pt x="33413" y="1882447"/>
                    <a:pt x="69020" y="1883931"/>
                    <a:pt x="114518" y="1883931"/>
                  </a:cubicBezTo>
                  <a:cubicBezTo>
                    <a:pt x="157049" y="1883931"/>
                    <a:pt x="191420" y="1882941"/>
                    <a:pt x="217630" y="1880963"/>
                  </a:cubicBezTo>
                  <a:cubicBezTo>
                    <a:pt x="243841" y="1878985"/>
                    <a:pt x="264117" y="1875276"/>
                    <a:pt x="278459" y="1869836"/>
                  </a:cubicBezTo>
                  <a:cubicBezTo>
                    <a:pt x="292801" y="1864396"/>
                    <a:pt x="303186" y="1856978"/>
                    <a:pt x="309615" y="1847582"/>
                  </a:cubicBezTo>
                  <a:cubicBezTo>
                    <a:pt x="316045" y="1838185"/>
                    <a:pt x="321237" y="1826563"/>
                    <a:pt x="325194" y="1812716"/>
                  </a:cubicBezTo>
                  <a:lnTo>
                    <a:pt x="446851" y="1437358"/>
                  </a:lnTo>
                  <a:lnTo>
                    <a:pt x="1167896" y="1437358"/>
                  </a:lnTo>
                  <a:lnTo>
                    <a:pt x="1296972" y="1823102"/>
                  </a:lnTo>
                  <a:cubicBezTo>
                    <a:pt x="1300928" y="1835960"/>
                    <a:pt x="1305873" y="1846345"/>
                    <a:pt x="1311808" y="1854258"/>
                  </a:cubicBezTo>
                  <a:cubicBezTo>
                    <a:pt x="1317742" y="1862171"/>
                    <a:pt x="1328128" y="1868352"/>
                    <a:pt x="1342964" y="1872803"/>
                  </a:cubicBezTo>
                  <a:cubicBezTo>
                    <a:pt x="1357800" y="1877254"/>
                    <a:pt x="1379313" y="1880221"/>
                    <a:pt x="1407502" y="1881705"/>
                  </a:cubicBezTo>
                  <a:cubicBezTo>
                    <a:pt x="1435691" y="1883189"/>
                    <a:pt x="1475007" y="1883931"/>
                    <a:pt x="1525451" y="1883931"/>
                  </a:cubicBezTo>
                  <a:cubicBezTo>
                    <a:pt x="1573916" y="1883931"/>
                    <a:pt x="1611996" y="1882694"/>
                    <a:pt x="1639690" y="1880221"/>
                  </a:cubicBezTo>
                  <a:cubicBezTo>
                    <a:pt x="1667385" y="1877749"/>
                    <a:pt x="1686672" y="1871320"/>
                    <a:pt x="1697552" y="1860934"/>
                  </a:cubicBezTo>
                  <a:cubicBezTo>
                    <a:pt x="1708432" y="1850549"/>
                    <a:pt x="1712388" y="1834971"/>
                    <a:pt x="1709421" y="1814200"/>
                  </a:cubicBezTo>
                  <a:cubicBezTo>
                    <a:pt x="1706454" y="1793429"/>
                    <a:pt x="1699035" y="1765240"/>
                    <a:pt x="1687166" y="1729633"/>
                  </a:cubicBezTo>
                  <a:lnTo>
                    <a:pt x="1093714" y="27909"/>
                  </a:lnTo>
                  <a:close/>
                </a:path>
              </a:pathLst>
            </a:cu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2013191" y="775732"/>
              <a:ext cx="1767501" cy="1937622"/>
            </a:xfrm>
            <a:custGeom>
              <a:avLst/>
              <a:gdLst/>
              <a:ahLst/>
              <a:cxnLst/>
              <a:rect l="l" t="t" r="r" b="b"/>
              <a:pathLst>
                <a:path w="1767501" h="1937622">
                  <a:moveTo>
                    <a:pt x="867468" y="0"/>
                  </a:moveTo>
                  <a:cubicBezTo>
                    <a:pt x="925824" y="0"/>
                    <a:pt x="972311" y="742"/>
                    <a:pt x="1006929" y="2225"/>
                  </a:cubicBezTo>
                  <a:cubicBezTo>
                    <a:pt x="1041547" y="3709"/>
                    <a:pt x="1068500" y="7171"/>
                    <a:pt x="1087787" y="12611"/>
                  </a:cubicBezTo>
                  <a:cubicBezTo>
                    <a:pt x="1107074" y="18051"/>
                    <a:pt x="1120921" y="26211"/>
                    <a:pt x="1129329" y="37091"/>
                  </a:cubicBezTo>
                  <a:cubicBezTo>
                    <a:pt x="1137736" y="47971"/>
                    <a:pt x="1144907" y="62807"/>
                    <a:pt x="1150841" y="81600"/>
                  </a:cubicBezTo>
                  <a:lnTo>
                    <a:pt x="1744293" y="1783324"/>
                  </a:lnTo>
                  <a:cubicBezTo>
                    <a:pt x="1756162" y="1818931"/>
                    <a:pt x="1763581" y="1847120"/>
                    <a:pt x="1766548" y="1867891"/>
                  </a:cubicBezTo>
                  <a:cubicBezTo>
                    <a:pt x="1769515" y="1888662"/>
                    <a:pt x="1765559" y="1904240"/>
                    <a:pt x="1754679" y="1914625"/>
                  </a:cubicBezTo>
                  <a:cubicBezTo>
                    <a:pt x="1743799" y="1925011"/>
                    <a:pt x="1724512" y="1931440"/>
                    <a:pt x="1696817" y="1933912"/>
                  </a:cubicBezTo>
                  <a:cubicBezTo>
                    <a:pt x="1669123" y="1936385"/>
                    <a:pt x="1631043" y="1937622"/>
                    <a:pt x="1582578" y="1937622"/>
                  </a:cubicBezTo>
                  <a:cubicBezTo>
                    <a:pt x="1532134" y="1937622"/>
                    <a:pt x="1492818" y="1936880"/>
                    <a:pt x="1464629" y="1935396"/>
                  </a:cubicBezTo>
                  <a:cubicBezTo>
                    <a:pt x="1436440" y="1933912"/>
                    <a:pt x="1414927" y="1930945"/>
                    <a:pt x="1400091" y="1926494"/>
                  </a:cubicBezTo>
                  <a:cubicBezTo>
                    <a:pt x="1385255" y="1922043"/>
                    <a:pt x="1374869" y="1915862"/>
                    <a:pt x="1368935" y="1907949"/>
                  </a:cubicBezTo>
                  <a:cubicBezTo>
                    <a:pt x="1363000" y="1900036"/>
                    <a:pt x="1358055" y="1889651"/>
                    <a:pt x="1354099" y="1876793"/>
                  </a:cubicBezTo>
                  <a:lnTo>
                    <a:pt x="1225023" y="1491049"/>
                  </a:lnTo>
                  <a:lnTo>
                    <a:pt x="503978" y="1491049"/>
                  </a:lnTo>
                  <a:lnTo>
                    <a:pt x="382321" y="1866407"/>
                  </a:lnTo>
                  <a:cubicBezTo>
                    <a:pt x="378364" y="1880254"/>
                    <a:pt x="373172" y="1891876"/>
                    <a:pt x="366742" y="1901273"/>
                  </a:cubicBezTo>
                  <a:cubicBezTo>
                    <a:pt x="360313" y="1910669"/>
                    <a:pt x="349928" y="1918087"/>
                    <a:pt x="335586" y="1923527"/>
                  </a:cubicBezTo>
                  <a:cubicBezTo>
                    <a:pt x="321244" y="1928967"/>
                    <a:pt x="300968" y="1932676"/>
                    <a:pt x="274757" y="1934654"/>
                  </a:cubicBezTo>
                  <a:cubicBezTo>
                    <a:pt x="248547" y="1936632"/>
                    <a:pt x="214176" y="1937622"/>
                    <a:pt x="171645" y="1937622"/>
                  </a:cubicBezTo>
                  <a:cubicBezTo>
                    <a:pt x="126147" y="1937622"/>
                    <a:pt x="90540" y="1936138"/>
                    <a:pt x="64824" y="1933171"/>
                  </a:cubicBezTo>
                  <a:cubicBezTo>
                    <a:pt x="39107" y="1930203"/>
                    <a:pt x="21304" y="1923032"/>
                    <a:pt x="11413" y="1911658"/>
                  </a:cubicBezTo>
                  <a:cubicBezTo>
                    <a:pt x="1522" y="1900283"/>
                    <a:pt x="-1940" y="1884211"/>
                    <a:pt x="1027" y="1863440"/>
                  </a:cubicBezTo>
                  <a:cubicBezTo>
                    <a:pt x="3995" y="1842669"/>
                    <a:pt x="11413" y="1814975"/>
                    <a:pt x="23282" y="1780357"/>
                  </a:cubicBezTo>
                  <a:lnTo>
                    <a:pt x="615251" y="77149"/>
                  </a:lnTo>
                  <a:cubicBezTo>
                    <a:pt x="621185" y="60334"/>
                    <a:pt x="628109" y="46734"/>
                    <a:pt x="636021" y="36349"/>
                  </a:cubicBezTo>
                  <a:cubicBezTo>
                    <a:pt x="643934" y="25964"/>
                    <a:pt x="656545" y="18051"/>
                    <a:pt x="673854" y="12611"/>
                  </a:cubicBezTo>
                  <a:cubicBezTo>
                    <a:pt x="691163" y="7171"/>
                    <a:pt x="715148" y="3709"/>
                    <a:pt x="745810" y="2225"/>
                  </a:cubicBezTo>
                  <a:cubicBezTo>
                    <a:pt x="776472" y="742"/>
                    <a:pt x="817024" y="0"/>
                    <a:pt x="867468" y="0"/>
                  </a:cubicBezTo>
                  <a:close/>
                  <a:moveTo>
                    <a:pt x="861533" y="375359"/>
                  </a:moveTo>
                  <a:lnTo>
                    <a:pt x="590029" y="1191355"/>
                  </a:lnTo>
                  <a:lnTo>
                    <a:pt x="1134521" y="1191355"/>
                  </a:lnTo>
                  <a:lnTo>
                    <a:pt x="863017" y="375359"/>
                  </a:lnTo>
                  <a:lnTo>
                    <a:pt x="861533" y="375359"/>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US" sz="23900" b="1" dirty="0"/>
            </a:p>
          </p:txBody>
        </p:sp>
      </p:grpSp>
      <p:grpSp>
        <p:nvGrpSpPr>
          <p:cNvPr id="5" name="Group 66"/>
          <p:cNvGrpSpPr>
            <a:grpSpLocks noChangeAspect="1"/>
          </p:cNvGrpSpPr>
          <p:nvPr/>
        </p:nvGrpSpPr>
        <p:grpSpPr>
          <a:xfrm>
            <a:off x="1228014" y="5010989"/>
            <a:ext cx="813345" cy="813345"/>
            <a:chOff x="1382807" y="174388"/>
            <a:chExt cx="3025588" cy="3025588"/>
          </a:xfrm>
        </p:grpSpPr>
        <p:sp>
          <p:nvSpPr>
            <p:cNvPr id="68" name="Rectangle 67"/>
            <p:cNvSpPr/>
            <p:nvPr/>
          </p:nvSpPr>
          <p:spPr>
            <a:xfrm>
              <a:off x="1382807" y="174388"/>
              <a:ext cx="3025588" cy="3025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2301527" y="974561"/>
              <a:ext cx="2106868" cy="2225415"/>
            </a:xfrm>
            <a:custGeom>
              <a:avLst/>
              <a:gdLst>
                <a:gd name="connsiteX0" fmla="*/ 335967 w 2106868"/>
                <a:gd name="connsiteY0" fmla="*/ 885705 h 2225415"/>
                <a:gd name="connsiteX1" fmla="*/ 567414 w 2106868"/>
                <a:gd name="connsiteY1" fmla="*/ 885705 h 2225415"/>
                <a:gd name="connsiteX2" fmla="*/ 740998 w 2106868"/>
                <a:gd name="connsiteY2" fmla="*/ 904992 h 2225415"/>
                <a:gd name="connsiteX3" fmla="*/ 850787 w 2106868"/>
                <a:gd name="connsiteY3" fmla="*/ 959886 h 2225415"/>
                <a:gd name="connsiteX4" fmla="*/ 916067 w 2106868"/>
                <a:gd name="connsiteY4" fmla="*/ 1048162 h 2225415"/>
                <a:gd name="connsiteX5" fmla="*/ 938321 w 2106868"/>
                <a:gd name="connsiteY5" fmla="*/ 1167595 h 2225415"/>
                <a:gd name="connsiteX6" fmla="*/ 915325 w 2106868"/>
                <a:gd name="connsiteY6" fmla="*/ 1281093 h 2225415"/>
                <a:gd name="connsiteX7" fmla="*/ 851529 w 2106868"/>
                <a:gd name="connsiteY7" fmla="*/ 1364176 h 2225415"/>
                <a:gd name="connsiteX8" fmla="*/ 755093 w 2106868"/>
                <a:gd name="connsiteY8" fmla="*/ 1414619 h 2225415"/>
                <a:gd name="connsiteX9" fmla="*/ 617857 w 2106868"/>
                <a:gd name="connsiteY9" fmla="*/ 1431681 h 2225415"/>
                <a:gd name="connsiteX10" fmla="*/ 335967 w 2106868"/>
                <a:gd name="connsiteY10" fmla="*/ 1431681 h 2225415"/>
                <a:gd name="connsiteX11" fmla="*/ 335968 w 2106868"/>
                <a:gd name="connsiteY11" fmla="*/ 102348 h 2225415"/>
                <a:gd name="connsiteX12" fmla="*/ 533291 w 2106868"/>
                <a:gd name="connsiteY12" fmla="*/ 102348 h 2225415"/>
                <a:gd name="connsiteX13" fmla="*/ 677945 w 2106868"/>
                <a:gd name="connsiteY13" fmla="*/ 118668 h 2225415"/>
                <a:gd name="connsiteX14" fmla="*/ 767705 w 2106868"/>
                <a:gd name="connsiteY14" fmla="*/ 165402 h 2225415"/>
                <a:gd name="connsiteX15" fmla="*/ 821115 w 2106868"/>
                <a:gd name="connsiteY15" fmla="*/ 241809 h 2225415"/>
                <a:gd name="connsiteX16" fmla="*/ 838919 w 2106868"/>
                <a:gd name="connsiteY16" fmla="*/ 345663 h 2225415"/>
                <a:gd name="connsiteX17" fmla="*/ 822599 w 2106868"/>
                <a:gd name="connsiteY17" fmla="*/ 444325 h 2225415"/>
                <a:gd name="connsiteX18" fmla="*/ 772897 w 2106868"/>
                <a:gd name="connsiteY18" fmla="*/ 525925 h 2225415"/>
                <a:gd name="connsiteX19" fmla="*/ 689072 w 2106868"/>
                <a:gd name="connsiteY19" fmla="*/ 580819 h 2225415"/>
                <a:gd name="connsiteX20" fmla="*/ 554062 w 2106868"/>
                <a:gd name="connsiteY20" fmla="*/ 600848 h 2225415"/>
                <a:gd name="connsiteX21" fmla="*/ 335968 w 2106868"/>
                <a:gd name="connsiteY21" fmla="*/ 600848 h 2225415"/>
                <a:gd name="connsiteX22" fmla="*/ 1131839 w 2106868"/>
                <a:gd name="connsiteY22" fmla="*/ 0 h 2225415"/>
                <a:gd name="connsiteX23" fmla="*/ 2106868 w 2106868"/>
                <a:gd name="connsiteY23" fmla="*/ 845806 h 2225415"/>
                <a:gd name="connsiteX24" fmla="*/ 2106868 w 2106868"/>
                <a:gd name="connsiteY24" fmla="*/ 2225415 h 2225415"/>
                <a:gd name="connsiteX25" fmla="*/ 595571 w 2106868"/>
                <a:gd name="connsiteY25" fmla="*/ 2225415 h 2225415"/>
                <a:gd name="connsiteX26" fmla="*/ 0 w 2106868"/>
                <a:gd name="connsiteY26" fmla="*/ 1708777 h 2225415"/>
                <a:gd name="connsiteX27" fmla="*/ 23848 w 2106868"/>
                <a:gd name="connsiteY27" fmla="*/ 1722658 h 2225415"/>
                <a:gd name="connsiteX28" fmla="*/ 68913 w 2106868"/>
                <a:gd name="connsiteY28" fmla="*/ 1729891 h 2225415"/>
                <a:gd name="connsiteX29" fmla="*/ 579282 w 2106868"/>
                <a:gd name="connsiteY29" fmla="*/ 1729891 h 2225415"/>
                <a:gd name="connsiteX30" fmla="*/ 789215 w 2106868"/>
                <a:gd name="connsiteY30" fmla="*/ 1715796 h 2225415"/>
                <a:gd name="connsiteX31" fmla="*/ 966509 w 2106868"/>
                <a:gd name="connsiteY31" fmla="*/ 1672029 h 2225415"/>
                <a:gd name="connsiteX32" fmla="*/ 1118581 w 2106868"/>
                <a:gd name="connsiteY32" fmla="*/ 1596364 h 2225415"/>
                <a:gd name="connsiteX33" fmla="*/ 1237272 w 2106868"/>
                <a:gd name="connsiteY33" fmla="*/ 1486575 h 2225415"/>
                <a:gd name="connsiteX34" fmla="*/ 1315162 w 2106868"/>
                <a:gd name="connsiteY34" fmla="*/ 1339696 h 2225415"/>
                <a:gd name="connsiteX35" fmla="*/ 1343351 w 2106868"/>
                <a:gd name="connsiteY35" fmla="*/ 1154242 h 2225415"/>
                <a:gd name="connsiteX36" fmla="*/ 1313679 w 2106868"/>
                <a:gd name="connsiteY36" fmla="*/ 977690 h 2225415"/>
                <a:gd name="connsiteX37" fmla="*/ 1232821 w 2106868"/>
                <a:gd name="connsiteY37" fmla="*/ 840454 h 2225415"/>
                <a:gd name="connsiteX38" fmla="*/ 1112647 w 2106868"/>
                <a:gd name="connsiteY38" fmla="*/ 744760 h 2225415"/>
                <a:gd name="connsiteX39" fmla="*/ 962058 w 2106868"/>
                <a:gd name="connsiteY39" fmla="*/ 692833 h 2225415"/>
                <a:gd name="connsiteX40" fmla="*/ 1075556 w 2106868"/>
                <a:gd name="connsiteY40" fmla="*/ 630520 h 2225415"/>
                <a:gd name="connsiteX41" fmla="*/ 1159381 w 2106868"/>
                <a:gd name="connsiteY41" fmla="*/ 541503 h 2225415"/>
                <a:gd name="connsiteX42" fmla="*/ 1211308 w 2106868"/>
                <a:gd name="connsiteY42" fmla="*/ 429489 h 2225415"/>
                <a:gd name="connsiteX43" fmla="*/ 1229112 w 2106868"/>
                <a:gd name="connsiteY43" fmla="*/ 298187 h 2225415"/>
                <a:gd name="connsiteX44" fmla="*/ 1184603 w 2106868"/>
                <a:gd name="connsiteY44" fmla="*/ 81577 h 2225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106868" h="2225415">
                  <a:moveTo>
                    <a:pt x="335967" y="885705"/>
                  </a:moveTo>
                  <a:lnTo>
                    <a:pt x="567414" y="885705"/>
                  </a:lnTo>
                  <a:cubicBezTo>
                    <a:pt x="638628" y="885705"/>
                    <a:pt x="696489" y="892134"/>
                    <a:pt x="740998" y="904992"/>
                  </a:cubicBezTo>
                  <a:cubicBezTo>
                    <a:pt x="785507" y="917850"/>
                    <a:pt x="822103" y="936148"/>
                    <a:pt x="850787" y="959886"/>
                  </a:cubicBezTo>
                  <a:cubicBezTo>
                    <a:pt x="879471" y="983625"/>
                    <a:pt x="901230" y="1013050"/>
                    <a:pt x="916067" y="1048162"/>
                  </a:cubicBezTo>
                  <a:cubicBezTo>
                    <a:pt x="930903" y="1083275"/>
                    <a:pt x="938321" y="1123086"/>
                    <a:pt x="938321" y="1167595"/>
                  </a:cubicBezTo>
                  <a:cubicBezTo>
                    <a:pt x="938321" y="1210125"/>
                    <a:pt x="930656" y="1247958"/>
                    <a:pt x="915325" y="1281093"/>
                  </a:cubicBezTo>
                  <a:cubicBezTo>
                    <a:pt x="899994" y="1314227"/>
                    <a:pt x="878729" y="1341921"/>
                    <a:pt x="851529" y="1364176"/>
                  </a:cubicBezTo>
                  <a:cubicBezTo>
                    <a:pt x="824329" y="1386430"/>
                    <a:pt x="792184" y="1403245"/>
                    <a:pt x="755093" y="1414619"/>
                  </a:cubicBezTo>
                  <a:cubicBezTo>
                    <a:pt x="718002" y="1425994"/>
                    <a:pt x="672257" y="1431681"/>
                    <a:pt x="617857" y="1431681"/>
                  </a:cubicBezTo>
                  <a:lnTo>
                    <a:pt x="335967" y="1431681"/>
                  </a:lnTo>
                  <a:close/>
                  <a:moveTo>
                    <a:pt x="335968" y="102348"/>
                  </a:moveTo>
                  <a:lnTo>
                    <a:pt x="533291" y="102348"/>
                  </a:lnTo>
                  <a:cubicBezTo>
                    <a:pt x="593625" y="102348"/>
                    <a:pt x="641843" y="107788"/>
                    <a:pt x="677945" y="118668"/>
                  </a:cubicBezTo>
                  <a:cubicBezTo>
                    <a:pt x="714047" y="129548"/>
                    <a:pt x="743967" y="145126"/>
                    <a:pt x="767705" y="165402"/>
                  </a:cubicBezTo>
                  <a:cubicBezTo>
                    <a:pt x="791443" y="185679"/>
                    <a:pt x="809246" y="211147"/>
                    <a:pt x="821115" y="241809"/>
                  </a:cubicBezTo>
                  <a:cubicBezTo>
                    <a:pt x="832984" y="272471"/>
                    <a:pt x="838919" y="307089"/>
                    <a:pt x="838919" y="345663"/>
                  </a:cubicBezTo>
                  <a:cubicBezTo>
                    <a:pt x="838919" y="380281"/>
                    <a:pt x="833479" y="413169"/>
                    <a:pt x="822599" y="444325"/>
                  </a:cubicBezTo>
                  <a:cubicBezTo>
                    <a:pt x="811719" y="475481"/>
                    <a:pt x="795152" y="502681"/>
                    <a:pt x="772897" y="525925"/>
                  </a:cubicBezTo>
                  <a:cubicBezTo>
                    <a:pt x="750643" y="549168"/>
                    <a:pt x="722701" y="567466"/>
                    <a:pt x="689072" y="580819"/>
                  </a:cubicBezTo>
                  <a:cubicBezTo>
                    <a:pt x="655443" y="594172"/>
                    <a:pt x="610440" y="600848"/>
                    <a:pt x="554062" y="600848"/>
                  </a:cubicBezTo>
                  <a:lnTo>
                    <a:pt x="335968" y="600848"/>
                  </a:lnTo>
                  <a:close/>
                  <a:moveTo>
                    <a:pt x="1131839" y="0"/>
                  </a:moveTo>
                  <a:lnTo>
                    <a:pt x="2106868" y="845806"/>
                  </a:lnTo>
                  <a:lnTo>
                    <a:pt x="2106868" y="2225415"/>
                  </a:lnTo>
                  <a:lnTo>
                    <a:pt x="595571" y="2225415"/>
                  </a:lnTo>
                  <a:lnTo>
                    <a:pt x="0" y="1708777"/>
                  </a:lnTo>
                  <a:lnTo>
                    <a:pt x="23848" y="1722658"/>
                  </a:lnTo>
                  <a:cubicBezTo>
                    <a:pt x="37571" y="1727480"/>
                    <a:pt x="52593" y="1729891"/>
                    <a:pt x="68913" y="1729891"/>
                  </a:cubicBezTo>
                  <a:lnTo>
                    <a:pt x="579282" y="1729891"/>
                  </a:lnTo>
                  <a:cubicBezTo>
                    <a:pt x="656430" y="1729891"/>
                    <a:pt x="726408" y="1725192"/>
                    <a:pt x="789215" y="1715796"/>
                  </a:cubicBezTo>
                  <a:cubicBezTo>
                    <a:pt x="852022" y="1706400"/>
                    <a:pt x="911120" y="1691811"/>
                    <a:pt x="966509" y="1672029"/>
                  </a:cubicBezTo>
                  <a:cubicBezTo>
                    <a:pt x="1021898" y="1652247"/>
                    <a:pt x="1072589" y="1627026"/>
                    <a:pt x="1118581" y="1596364"/>
                  </a:cubicBezTo>
                  <a:cubicBezTo>
                    <a:pt x="1164574" y="1565702"/>
                    <a:pt x="1204137" y="1529106"/>
                    <a:pt x="1237272" y="1486575"/>
                  </a:cubicBezTo>
                  <a:cubicBezTo>
                    <a:pt x="1270406" y="1444045"/>
                    <a:pt x="1296370" y="1395085"/>
                    <a:pt x="1315162" y="1339696"/>
                  </a:cubicBezTo>
                  <a:cubicBezTo>
                    <a:pt x="1333955" y="1284307"/>
                    <a:pt x="1343351" y="1222489"/>
                    <a:pt x="1343351" y="1154242"/>
                  </a:cubicBezTo>
                  <a:cubicBezTo>
                    <a:pt x="1343351" y="1088962"/>
                    <a:pt x="1333460" y="1030112"/>
                    <a:pt x="1313679" y="977690"/>
                  </a:cubicBezTo>
                  <a:cubicBezTo>
                    <a:pt x="1293897" y="925268"/>
                    <a:pt x="1266944" y="879523"/>
                    <a:pt x="1232821" y="840454"/>
                  </a:cubicBezTo>
                  <a:cubicBezTo>
                    <a:pt x="1198697" y="801385"/>
                    <a:pt x="1158639" y="769487"/>
                    <a:pt x="1112647" y="744760"/>
                  </a:cubicBezTo>
                  <a:cubicBezTo>
                    <a:pt x="1066654" y="720033"/>
                    <a:pt x="1016458" y="702724"/>
                    <a:pt x="962058" y="692833"/>
                  </a:cubicBezTo>
                  <a:cubicBezTo>
                    <a:pt x="1004589" y="677008"/>
                    <a:pt x="1042422" y="656237"/>
                    <a:pt x="1075556" y="630520"/>
                  </a:cubicBezTo>
                  <a:cubicBezTo>
                    <a:pt x="1108690" y="604804"/>
                    <a:pt x="1136632" y="575132"/>
                    <a:pt x="1159381" y="541503"/>
                  </a:cubicBezTo>
                  <a:cubicBezTo>
                    <a:pt x="1182130" y="507874"/>
                    <a:pt x="1199439" y="470536"/>
                    <a:pt x="1211308" y="429489"/>
                  </a:cubicBezTo>
                  <a:cubicBezTo>
                    <a:pt x="1223177" y="388441"/>
                    <a:pt x="1229112" y="344674"/>
                    <a:pt x="1229112" y="298187"/>
                  </a:cubicBezTo>
                  <a:cubicBezTo>
                    <a:pt x="1229112" y="215104"/>
                    <a:pt x="1214275" y="142901"/>
                    <a:pt x="1184603" y="81577"/>
                  </a:cubicBezTo>
                  <a:close/>
                </a:path>
              </a:pathLst>
            </a:cu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sp>
          <p:nvSpPr>
            <p:cNvPr id="70" name="Freeform 69"/>
            <p:cNvSpPr/>
            <p:nvPr/>
          </p:nvSpPr>
          <p:spPr>
            <a:xfrm>
              <a:off x="2254719" y="784634"/>
              <a:ext cx="1390161" cy="1919818"/>
            </a:xfrm>
            <a:custGeom>
              <a:avLst/>
              <a:gdLst/>
              <a:ahLst/>
              <a:cxnLst/>
              <a:rect l="l" t="t" r="r" b="b"/>
              <a:pathLst>
                <a:path w="1390161" h="1919818">
                  <a:moveTo>
                    <a:pt x="115723" y="0"/>
                  </a:moveTo>
                  <a:lnTo>
                    <a:pt x="597903" y="0"/>
                  </a:lnTo>
                  <a:cubicBezTo>
                    <a:pt x="715604" y="0"/>
                    <a:pt x="815254" y="9891"/>
                    <a:pt x="896854" y="29672"/>
                  </a:cubicBezTo>
                  <a:cubicBezTo>
                    <a:pt x="978454" y="49454"/>
                    <a:pt x="1047195" y="79374"/>
                    <a:pt x="1103079" y="119432"/>
                  </a:cubicBezTo>
                  <a:cubicBezTo>
                    <a:pt x="1158962" y="159490"/>
                    <a:pt x="1201740" y="210181"/>
                    <a:pt x="1231413" y="271504"/>
                  </a:cubicBezTo>
                  <a:cubicBezTo>
                    <a:pt x="1261085" y="332828"/>
                    <a:pt x="1275922" y="405031"/>
                    <a:pt x="1275922" y="488114"/>
                  </a:cubicBezTo>
                  <a:cubicBezTo>
                    <a:pt x="1275922" y="534601"/>
                    <a:pt x="1269987" y="578368"/>
                    <a:pt x="1258118" y="619416"/>
                  </a:cubicBezTo>
                  <a:cubicBezTo>
                    <a:pt x="1246249" y="660463"/>
                    <a:pt x="1228940" y="697801"/>
                    <a:pt x="1206191" y="731430"/>
                  </a:cubicBezTo>
                  <a:cubicBezTo>
                    <a:pt x="1183442" y="765059"/>
                    <a:pt x="1155500" y="794731"/>
                    <a:pt x="1122366" y="820447"/>
                  </a:cubicBezTo>
                  <a:cubicBezTo>
                    <a:pt x="1089232" y="846164"/>
                    <a:pt x="1051399" y="866935"/>
                    <a:pt x="1008868" y="882760"/>
                  </a:cubicBezTo>
                  <a:cubicBezTo>
                    <a:pt x="1063268" y="892651"/>
                    <a:pt x="1113464" y="909960"/>
                    <a:pt x="1159457" y="934687"/>
                  </a:cubicBezTo>
                  <a:cubicBezTo>
                    <a:pt x="1205449" y="959414"/>
                    <a:pt x="1245507" y="991312"/>
                    <a:pt x="1279631" y="1030381"/>
                  </a:cubicBezTo>
                  <a:cubicBezTo>
                    <a:pt x="1313754" y="1069450"/>
                    <a:pt x="1340707" y="1115195"/>
                    <a:pt x="1360489" y="1167617"/>
                  </a:cubicBezTo>
                  <a:cubicBezTo>
                    <a:pt x="1380270" y="1220039"/>
                    <a:pt x="1390161" y="1278889"/>
                    <a:pt x="1390161" y="1344169"/>
                  </a:cubicBezTo>
                  <a:cubicBezTo>
                    <a:pt x="1390161" y="1412416"/>
                    <a:pt x="1380765" y="1474234"/>
                    <a:pt x="1361972" y="1529623"/>
                  </a:cubicBezTo>
                  <a:cubicBezTo>
                    <a:pt x="1343180" y="1585012"/>
                    <a:pt x="1317216" y="1633972"/>
                    <a:pt x="1284082" y="1676502"/>
                  </a:cubicBezTo>
                  <a:cubicBezTo>
                    <a:pt x="1250947" y="1719033"/>
                    <a:pt x="1211384" y="1755629"/>
                    <a:pt x="1165391" y="1786291"/>
                  </a:cubicBezTo>
                  <a:cubicBezTo>
                    <a:pt x="1119399" y="1816953"/>
                    <a:pt x="1068708" y="1842174"/>
                    <a:pt x="1013319" y="1861956"/>
                  </a:cubicBezTo>
                  <a:cubicBezTo>
                    <a:pt x="957930" y="1881738"/>
                    <a:pt x="898832" y="1896327"/>
                    <a:pt x="836025" y="1905723"/>
                  </a:cubicBezTo>
                  <a:cubicBezTo>
                    <a:pt x="773218" y="1915119"/>
                    <a:pt x="703240" y="1919818"/>
                    <a:pt x="626092" y="1919818"/>
                  </a:cubicBezTo>
                  <a:lnTo>
                    <a:pt x="115723" y="1919818"/>
                  </a:lnTo>
                  <a:cubicBezTo>
                    <a:pt x="83083" y="1919818"/>
                    <a:pt x="55636" y="1910174"/>
                    <a:pt x="33381" y="1890887"/>
                  </a:cubicBezTo>
                  <a:cubicBezTo>
                    <a:pt x="11127" y="1871600"/>
                    <a:pt x="0" y="1840196"/>
                    <a:pt x="0" y="1796676"/>
                  </a:cubicBezTo>
                  <a:lnTo>
                    <a:pt x="0" y="123141"/>
                  </a:lnTo>
                  <a:cubicBezTo>
                    <a:pt x="0" y="79621"/>
                    <a:pt x="11127" y="48218"/>
                    <a:pt x="33381" y="28931"/>
                  </a:cubicBezTo>
                  <a:cubicBezTo>
                    <a:pt x="55636" y="9643"/>
                    <a:pt x="83083" y="0"/>
                    <a:pt x="115723" y="0"/>
                  </a:cubicBezTo>
                  <a:close/>
                  <a:moveTo>
                    <a:pt x="382776" y="292275"/>
                  </a:moveTo>
                  <a:lnTo>
                    <a:pt x="382776" y="790775"/>
                  </a:lnTo>
                  <a:lnTo>
                    <a:pt x="600870" y="790775"/>
                  </a:lnTo>
                  <a:cubicBezTo>
                    <a:pt x="657248" y="790775"/>
                    <a:pt x="702251" y="784099"/>
                    <a:pt x="735880" y="770746"/>
                  </a:cubicBezTo>
                  <a:cubicBezTo>
                    <a:pt x="769509" y="757393"/>
                    <a:pt x="797451" y="739095"/>
                    <a:pt x="819705" y="715852"/>
                  </a:cubicBezTo>
                  <a:cubicBezTo>
                    <a:pt x="841960" y="692608"/>
                    <a:pt x="858527" y="665408"/>
                    <a:pt x="869407" y="634252"/>
                  </a:cubicBezTo>
                  <a:cubicBezTo>
                    <a:pt x="880287" y="603096"/>
                    <a:pt x="885727" y="570208"/>
                    <a:pt x="885727" y="535590"/>
                  </a:cubicBezTo>
                  <a:cubicBezTo>
                    <a:pt x="885727" y="497016"/>
                    <a:pt x="879792" y="462398"/>
                    <a:pt x="867923" y="431736"/>
                  </a:cubicBezTo>
                  <a:cubicBezTo>
                    <a:pt x="856054" y="401074"/>
                    <a:pt x="838251" y="375606"/>
                    <a:pt x="814513" y="355329"/>
                  </a:cubicBezTo>
                  <a:cubicBezTo>
                    <a:pt x="790775" y="335053"/>
                    <a:pt x="760855" y="319475"/>
                    <a:pt x="724753" y="308595"/>
                  </a:cubicBezTo>
                  <a:cubicBezTo>
                    <a:pt x="688651" y="297715"/>
                    <a:pt x="640433" y="292275"/>
                    <a:pt x="580099" y="292275"/>
                  </a:cubicBezTo>
                  <a:lnTo>
                    <a:pt x="382776" y="292275"/>
                  </a:lnTo>
                  <a:close/>
                  <a:moveTo>
                    <a:pt x="382776" y="1075632"/>
                  </a:moveTo>
                  <a:lnTo>
                    <a:pt x="382776" y="1621608"/>
                  </a:lnTo>
                  <a:lnTo>
                    <a:pt x="664666" y="1621608"/>
                  </a:lnTo>
                  <a:cubicBezTo>
                    <a:pt x="719066" y="1621608"/>
                    <a:pt x="764811" y="1615921"/>
                    <a:pt x="801902" y="1604546"/>
                  </a:cubicBezTo>
                  <a:cubicBezTo>
                    <a:pt x="838993" y="1593172"/>
                    <a:pt x="871138" y="1576357"/>
                    <a:pt x="898338" y="1554103"/>
                  </a:cubicBezTo>
                  <a:cubicBezTo>
                    <a:pt x="925538" y="1531848"/>
                    <a:pt x="946803" y="1504154"/>
                    <a:pt x="962134" y="1471020"/>
                  </a:cubicBezTo>
                  <a:cubicBezTo>
                    <a:pt x="977465" y="1437885"/>
                    <a:pt x="985130" y="1400052"/>
                    <a:pt x="985130" y="1357522"/>
                  </a:cubicBezTo>
                  <a:cubicBezTo>
                    <a:pt x="985130" y="1313013"/>
                    <a:pt x="977712" y="1273202"/>
                    <a:pt x="962876" y="1238089"/>
                  </a:cubicBezTo>
                  <a:cubicBezTo>
                    <a:pt x="948039" y="1202977"/>
                    <a:pt x="926280" y="1173552"/>
                    <a:pt x="897596" y="1149813"/>
                  </a:cubicBezTo>
                  <a:cubicBezTo>
                    <a:pt x="868912" y="1126075"/>
                    <a:pt x="832316" y="1107777"/>
                    <a:pt x="787807" y="1094919"/>
                  </a:cubicBezTo>
                  <a:cubicBezTo>
                    <a:pt x="743298" y="1082061"/>
                    <a:pt x="685437" y="1075632"/>
                    <a:pt x="614223" y="1075632"/>
                  </a:cubicBezTo>
                  <a:lnTo>
                    <a:pt x="382776" y="107563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85" name="Pentagon 84"/>
          <p:cNvSpPr/>
          <p:nvPr/>
        </p:nvSpPr>
        <p:spPr>
          <a:xfrm flipH="1">
            <a:off x="6436217" y="1563874"/>
            <a:ext cx="1420366" cy="2008833"/>
          </a:xfrm>
          <a:prstGeom prst="homePlate">
            <a:avLst>
              <a:gd name="adj" fmla="val 35991"/>
            </a:avLst>
          </a:prstGeom>
          <a:solidFill>
            <a:srgbClr val="128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Pentagon 86"/>
          <p:cNvSpPr/>
          <p:nvPr/>
        </p:nvSpPr>
        <p:spPr>
          <a:xfrm flipH="1">
            <a:off x="6436217" y="3814745"/>
            <a:ext cx="1420366" cy="2008833"/>
          </a:xfrm>
          <a:prstGeom prst="homePlate">
            <a:avLst>
              <a:gd name="adj" fmla="val 35991"/>
            </a:avLst>
          </a:prstGeom>
          <a:solidFill>
            <a:srgbClr val="C27D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7834360" y="3808209"/>
            <a:ext cx="3714425" cy="2016125"/>
          </a:xfrm>
          <a:prstGeom prst="rect">
            <a:avLst/>
          </a:prstGeom>
          <a:solidFill>
            <a:srgbClr val="F3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b="1" dirty="0" smtClean="0">
                <a:solidFill>
                  <a:prstClr val="white"/>
                </a:solidFill>
              </a:rPr>
              <a:t>@</a:t>
            </a:r>
            <a:r>
              <a:rPr lang="en-US" altLang="zh-CN" sz="2000" b="1" dirty="0" err="1" smtClean="0">
                <a:solidFill>
                  <a:prstClr val="white"/>
                </a:solidFill>
              </a:rPr>
              <a:t>OnClose</a:t>
            </a:r>
            <a:endParaRPr lang="en-US" sz="2000" b="1" dirty="0">
              <a:solidFill>
                <a:prstClr val="white"/>
              </a:solidFill>
            </a:endParaRPr>
          </a:p>
          <a:p>
            <a:pPr lvl="0">
              <a:spcBef>
                <a:spcPts val="600"/>
              </a:spcBef>
            </a:pPr>
            <a:r>
              <a:rPr lang="zh-CN" altLang="en-US" sz="1600" dirty="0" smtClean="0">
                <a:solidFill>
                  <a:prstClr val="white"/>
                </a:solidFill>
              </a:rPr>
              <a:t>连接被终止时调用，参数</a:t>
            </a:r>
            <a:r>
              <a:rPr lang="en-US" altLang="zh-CN" sz="1600" dirty="0" err="1" smtClean="0">
                <a:solidFill>
                  <a:prstClr val="white"/>
                </a:solidFill>
              </a:rPr>
              <a:t>closeReason</a:t>
            </a:r>
            <a:r>
              <a:rPr lang="zh-CN" altLang="en-US" sz="1600" dirty="0" smtClean="0">
                <a:solidFill>
                  <a:prstClr val="white"/>
                </a:solidFill>
              </a:rPr>
              <a:t>可以封装更多细节，如为什么一个</a:t>
            </a:r>
            <a:r>
              <a:rPr lang="en-US" altLang="zh-CN" sz="1600" dirty="0" err="1" smtClean="0">
                <a:solidFill>
                  <a:prstClr val="white"/>
                </a:solidFill>
              </a:rPr>
              <a:t>websocket</a:t>
            </a:r>
            <a:r>
              <a:rPr lang="zh-CN" altLang="en-US" sz="1600" dirty="0" smtClean="0">
                <a:solidFill>
                  <a:prstClr val="white"/>
                </a:solidFill>
              </a:rPr>
              <a:t>连接关闭。</a:t>
            </a:r>
            <a:r>
              <a:rPr lang="en-US" sz="1600" dirty="0" smtClean="0">
                <a:solidFill>
                  <a:prstClr val="white"/>
                </a:solidFill>
              </a:rPr>
              <a:t>. </a:t>
            </a:r>
            <a:endParaRPr lang="en-US" sz="1600" dirty="0">
              <a:solidFill>
                <a:prstClr val="white"/>
              </a:solidFill>
            </a:endParaRPr>
          </a:p>
        </p:txBody>
      </p:sp>
      <p:grpSp>
        <p:nvGrpSpPr>
          <p:cNvPr id="6" name="Group 96"/>
          <p:cNvGrpSpPr>
            <a:grpSpLocks noChangeAspect="1"/>
          </p:cNvGrpSpPr>
          <p:nvPr/>
        </p:nvGrpSpPr>
        <p:grpSpPr>
          <a:xfrm>
            <a:off x="7021015" y="2760118"/>
            <a:ext cx="813345" cy="813345"/>
            <a:chOff x="1382807" y="174388"/>
            <a:chExt cx="3025588" cy="3025589"/>
          </a:xfrm>
        </p:grpSpPr>
        <p:sp>
          <p:nvSpPr>
            <p:cNvPr id="98" name="Rectangle 97"/>
            <p:cNvSpPr/>
            <p:nvPr/>
          </p:nvSpPr>
          <p:spPr>
            <a:xfrm>
              <a:off x="1382807" y="174388"/>
              <a:ext cx="3025588" cy="3025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2501205" y="933640"/>
              <a:ext cx="1907190" cy="2266337"/>
            </a:xfrm>
            <a:custGeom>
              <a:avLst/>
              <a:gdLst>
                <a:gd name="connsiteX0" fmla="*/ 1102503 w 1907190"/>
                <a:gd name="connsiteY0" fmla="*/ 0 h 2266337"/>
                <a:gd name="connsiteX1" fmla="*/ 1907190 w 1907190"/>
                <a:gd name="connsiteY1" fmla="*/ 698039 h 2266337"/>
                <a:gd name="connsiteX2" fmla="*/ 1907190 w 1907190"/>
                <a:gd name="connsiteY2" fmla="*/ 2266337 h 2266337"/>
                <a:gd name="connsiteX3" fmla="*/ 747579 w 1907190"/>
                <a:gd name="connsiteY3" fmla="*/ 2266337 h 2266337"/>
                <a:gd name="connsiteX4" fmla="*/ 0 w 1907190"/>
                <a:gd name="connsiteY4" fmla="*/ 1617838 h 2266337"/>
                <a:gd name="connsiteX5" fmla="*/ 62256 w 1907190"/>
                <a:gd name="connsiteY5" fmla="*/ 1665289 h 2266337"/>
                <a:gd name="connsiteX6" fmla="*/ 209135 w 1907190"/>
                <a:gd name="connsiteY6" fmla="*/ 1741140 h 2266337"/>
                <a:gd name="connsiteX7" fmla="*/ 565206 w 1907190"/>
                <a:gd name="connsiteY7" fmla="*/ 1801969 h 2266337"/>
                <a:gd name="connsiteX8" fmla="*/ 752886 w 1907190"/>
                <a:gd name="connsiteY8" fmla="*/ 1785649 h 2266337"/>
                <a:gd name="connsiteX9" fmla="*/ 907183 w 1907190"/>
                <a:gd name="connsiteY9" fmla="*/ 1744849 h 2266337"/>
                <a:gd name="connsiteX10" fmla="*/ 1021423 w 1907190"/>
                <a:gd name="connsiteY10" fmla="*/ 1693664 h 2266337"/>
                <a:gd name="connsiteX11" fmla="*/ 1084477 w 1907190"/>
                <a:gd name="connsiteY11" fmla="*/ 1649897 h 2266337"/>
                <a:gd name="connsiteX12" fmla="*/ 1108215 w 1907190"/>
                <a:gd name="connsiteY12" fmla="*/ 1619482 h 2266337"/>
                <a:gd name="connsiteX13" fmla="*/ 1120084 w 1907190"/>
                <a:gd name="connsiteY13" fmla="*/ 1587584 h 2266337"/>
                <a:gd name="connsiteX14" fmla="*/ 1126760 w 1907190"/>
                <a:gd name="connsiteY14" fmla="*/ 1543075 h 2266337"/>
                <a:gd name="connsiteX15" fmla="*/ 1128986 w 1907190"/>
                <a:gd name="connsiteY15" fmla="*/ 1480021 h 2266337"/>
                <a:gd name="connsiteX16" fmla="*/ 1126019 w 1907190"/>
                <a:gd name="connsiteY16" fmla="*/ 1394712 h 2266337"/>
                <a:gd name="connsiteX17" fmla="*/ 1117117 w 1907190"/>
                <a:gd name="connsiteY17" fmla="*/ 1345011 h 2266337"/>
                <a:gd name="connsiteX18" fmla="*/ 1102280 w 1907190"/>
                <a:gd name="connsiteY18" fmla="*/ 1321273 h 2266337"/>
                <a:gd name="connsiteX19" fmla="*/ 1078542 w 1907190"/>
                <a:gd name="connsiteY19" fmla="*/ 1315338 h 2266337"/>
                <a:gd name="connsiteX20" fmla="*/ 1024390 w 1907190"/>
                <a:gd name="connsiteY20" fmla="*/ 1339076 h 2266337"/>
                <a:gd name="connsiteX21" fmla="*/ 935372 w 1907190"/>
                <a:gd name="connsiteY21" fmla="*/ 1392487 h 2266337"/>
                <a:gd name="connsiteX22" fmla="*/ 805554 w 1907190"/>
                <a:gd name="connsiteY22" fmla="*/ 1446640 h 2266337"/>
                <a:gd name="connsiteX23" fmla="*/ 626035 w 1907190"/>
                <a:gd name="connsiteY23" fmla="*/ 1471119 h 2266337"/>
                <a:gd name="connsiteX24" fmla="*/ 420552 w 1907190"/>
                <a:gd name="connsiteY24" fmla="*/ 1431803 h 2266337"/>
                <a:gd name="connsiteX25" fmla="*/ 264771 w 1907190"/>
                <a:gd name="connsiteY25" fmla="*/ 1312371 h 2266337"/>
                <a:gd name="connsiteX26" fmla="*/ 165368 w 1907190"/>
                <a:gd name="connsiteY26" fmla="*/ 1108372 h 2266337"/>
                <a:gd name="connsiteX27" fmla="*/ 130502 w 1907190"/>
                <a:gd name="connsiteY27" fmla="*/ 815355 h 2266337"/>
                <a:gd name="connsiteX28" fmla="*/ 163142 w 1907190"/>
                <a:gd name="connsiteY28" fmla="*/ 537916 h 2266337"/>
                <a:gd name="connsiteX29" fmla="*/ 258836 w 1907190"/>
                <a:gd name="connsiteY29" fmla="*/ 327982 h 2266337"/>
                <a:gd name="connsiteX30" fmla="*/ 411650 w 1907190"/>
                <a:gd name="connsiteY30" fmla="*/ 194455 h 2266337"/>
                <a:gd name="connsiteX31" fmla="*/ 615650 w 1907190"/>
                <a:gd name="connsiteY31" fmla="*/ 147721 h 2266337"/>
                <a:gd name="connsiteX32" fmla="*/ 794427 w 1907190"/>
                <a:gd name="connsiteY32" fmla="*/ 173684 h 2266337"/>
                <a:gd name="connsiteX33" fmla="*/ 923503 w 1907190"/>
                <a:gd name="connsiteY33" fmla="*/ 231546 h 2266337"/>
                <a:gd name="connsiteX34" fmla="*/ 1011779 w 1907190"/>
                <a:gd name="connsiteY34" fmla="*/ 289408 h 2266337"/>
                <a:gd name="connsiteX35" fmla="*/ 1068157 w 1907190"/>
                <a:gd name="connsiteY35" fmla="*/ 315371 h 2266337"/>
                <a:gd name="connsiteX36" fmla="*/ 1091895 w 1907190"/>
                <a:gd name="connsiteY36" fmla="*/ 306469 h 2266337"/>
                <a:gd name="connsiteX37" fmla="*/ 1109699 w 1907190"/>
                <a:gd name="connsiteY37" fmla="*/ 278280 h 2266337"/>
                <a:gd name="connsiteX38" fmla="*/ 1120084 w 1907190"/>
                <a:gd name="connsiteY38" fmla="*/ 227837 h 2266337"/>
                <a:gd name="connsiteX39" fmla="*/ 1123051 w 1907190"/>
                <a:gd name="connsiteY39" fmla="*/ 152172 h 2266337"/>
                <a:gd name="connsiteX40" fmla="*/ 1120826 w 1907190"/>
                <a:gd name="connsiteY40" fmla="*/ 82441 h 2266337"/>
                <a:gd name="connsiteX41" fmla="*/ 1114150 w 1907190"/>
                <a:gd name="connsiteY41" fmla="*/ 33481 h 2266337"/>
                <a:gd name="connsiteX42" fmla="*/ 1102503 w 1907190"/>
                <a:gd name="connsiteY42" fmla="*/ 0 h 2266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907190" h="2266337">
                  <a:moveTo>
                    <a:pt x="1102503" y="0"/>
                  </a:moveTo>
                  <a:lnTo>
                    <a:pt x="1907190" y="698039"/>
                  </a:lnTo>
                  <a:lnTo>
                    <a:pt x="1907190" y="2266337"/>
                  </a:lnTo>
                  <a:lnTo>
                    <a:pt x="747579" y="2266337"/>
                  </a:lnTo>
                  <a:lnTo>
                    <a:pt x="0" y="1617838"/>
                  </a:lnTo>
                  <a:lnTo>
                    <a:pt x="62256" y="1665289"/>
                  </a:lnTo>
                  <a:cubicBezTo>
                    <a:pt x="107259" y="1695580"/>
                    <a:pt x="156219" y="1720864"/>
                    <a:pt x="209135" y="1741140"/>
                  </a:cubicBezTo>
                  <a:cubicBezTo>
                    <a:pt x="314967" y="1781693"/>
                    <a:pt x="433658" y="1801969"/>
                    <a:pt x="565206" y="1801969"/>
                  </a:cubicBezTo>
                  <a:cubicBezTo>
                    <a:pt x="632464" y="1801969"/>
                    <a:pt x="695024" y="1796529"/>
                    <a:pt x="752886" y="1785649"/>
                  </a:cubicBezTo>
                  <a:cubicBezTo>
                    <a:pt x="810747" y="1774769"/>
                    <a:pt x="862180" y="1761169"/>
                    <a:pt x="907183" y="1744849"/>
                  </a:cubicBezTo>
                  <a:cubicBezTo>
                    <a:pt x="952186" y="1728529"/>
                    <a:pt x="990266" y="1711468"/>
                    <a:pt x="1021423" y="1693664"/>
                  </a:cubicBezTo>
                  <a:cubicBezTo>
                    <a:pt x="1052579" y="1675860"/>
                    <a:pt x="1073597" y="1661271"/>
                    <a:pt x="1084477" y="1649897"/>
                  </a:cubicBezTo>
                  <a:cubicBezTo>
                    <a:pt x="1095357" y="1638522"/>
                    <a:pt x="1103270" y="1628384"/>
                    <a:pt x="1108215" y="1619482"/>
                  </a:cubicBezTo>
                  <a:cubicBezTo>
                    <a:pt x="1113160" y="1610581"/>
                    <a:pt x="1117117" y="1599948"/>
                    <a:pt x="1120084" y="1587584"/>
                  </a:cubicBezTo>
                  <a:cubicBezTo>
                    <a:pt x="1123051" y="1575221"/>
                    <a:pt x="1125277" y="1560384"/>
                    <a:pt x="1126760" y="1543075"/>
                  </a:cubicBezTo>
                  <a:cubicBezTo>
                    <a:pt x="1128244" y="1525766"/>
                    <a:pt x="1128986" y="1504748"/>
                    <a:pt x="1128986" y="1480021"/>
                  </a:cubicBezTo>
                  <a:cubicBezTo>
                    <a:pt x="1128986" y="1444414"/>
                    <a:pt x="1127997" y="1415978"/>
                    <a:pt x="1126019" y="1394712"/>
                  </a:cubicBezTo>
                  <a:cubicBezTo>
                    <a:pt x="1124040" y="1373447"/>
                    <a:pt x="1121073" y="1356880"/>
                    <a:pt x="1117117" y="1345011"/>
                  </a:cubicBezTo>
                  <a:cubicBezTo>
                    <a:pt x="1113160" y="1333142"/>
                    <a:pt x="1108215" y="1325229"/>
                    <a:pt x="1102280" y="1321273"/>
                  </a:cubicBezTo>
                  <a:cubicBezTo>
                    <a:pt x="1096346" y="1317316"/>
                    <a:pt x="1088433" y="1315338"/>
                    <a:pt x="1078542" y="1315338"/>
                  </a:cubicBezTo>
                  <a:cubicBezTo>
                    <a:pt x="1065684" y="1315338"/>
                    <a:pt x="1047634" y="1323251"/>
                    <a:pt x="1024390" y="1339076"/>
                  </a:cubicBezTo>
                  <a:cubicBezTo>
                    <a:pt x="1001146" y="1354902"/>
                    <a:pt x="971474" y="1372705"/>
                    <a:pt x="935372" y="1392487"/>
                  </a:cubicBezTo>
                  <a:cubicBezTo>
                    <a:pt x="899270" y="1412269"/>
                    <a:pt x="855998" y="1430320"/>
                    <a:pt x="805554" y="1446640"/>
                  </a:cubicBezTo>
                  <a:cubicBezTo>
                    <a:pt x="755111" y="1462959"/>
                    <a:pt x="695271" y="1471119"/>
                    <a:pt x="626035" y="1471119"/>
                  </a:cubicBezTo>
                  <a:cubicBezTo>
                    <a:pt x="549875" y="1471119"/>
                    <a:pt x="481381" y="1458014"/>
                    <a:pt x="420552" y="1431803"/>
                  </a:cubicBezTo>
                  <a:cubicBezTo>
                    <a:pt x="359723" y="1405592"/>
                    <a:pt x="307796" y="1365782"/>
                    <a:pt x="264771" y="1312371"/>
                  </a:cubicBezTo>
                  <a:cubicBezTo>
                    <a:pt x="221746" y="1258960"/>
                    <a:pt x="188611" y="1190960"/>
                    <a:pt x="165368" y="1108372"/>
                  </a:cubicBezTo>
                  <a:cubicBezTo>
                    <a:pt x="142124" y="1025783"/>
                    <a:pt x="130502" y="928110"/>
                    <a:pt x="130502" y="815355"/>
                  </a:cubicBezTo>
                  <a:cubicBezTo>
                    <a:pt x="130502" y="712490"/>
                    <a:pt x="141382" y="620010"/>
                    <a:pt x="163142" y="537916"/>
                  </a:cubicBezTo>
                  <a:cubicBezTo>
                    <a:pt x="184902" y="455822"/>
                    <a:pt x="216800" y="385844"/>
                    <a:pt x="258836" y="327982"/>
                  </a:cubicBezTo>
                  <a:cubicBezTo>
                    <a:pt x="300873" y="270120"/>
                    <a:pt x="351811" y="225612"/>
                    <a:pt x="411650" y="194455"/>
                  </a:cubicBezTo>
                  <a:cubicBezTo>
                    <a:pt x="471490" y="163299"/>
                    <a:pt x="539490" y="147721"/>
                    <a:pt x="615650" y="147721"/>
                  </a:cubicBezTo>
                  <a:cubicBezTo>
                    <a:pt x="684886" y="147721"/>
                    <a:pt x="744478" y="156375"/>
                    <a:pt x="794427" y="173684"/>
                  </a:cubicBezTo>
                  <a:cubicBezTo>
                    <a:pt x="844376" y="190993"/>
                    <a:pt x="887401" y="210281"/>
                    <a:pt x="923503" y="231546"/>
                  </a:cubicBezTo>
                  <a:cubicBezTo>
                    <a:pt x="959605" y="252811"/>
                    <a:pt x="989030" y="272098"/>
                    <a:pt x="1011779" y="289408"/>
                  </a:cubicBezTo>
                  <a:cubicBezTo>
                    <a:pt x="1034528" y="306717"/>
                    <a:pt x="1053321" y="315371"/>
                    <a:pt x="1068157" y="315371"/>
                  </a:cubicBezTo>
                  <a:cubicBezTo>
                    <a:pt x="1077059" y="315371"/>
                    <a:pt x="1084971" y="312404"/>
                    <a:pt x="1091895" y="306469"/>
                  </a:cubicBezTo>
                  <a:cubicBezTo>
                    <a:pt x="1098819" y="300535"/>
                    <a:pt x="1104753" y="291139"/>
                    <a:pt x="1109699" y="278280"/>
                  </a:cubicBezTo>
                  <a:cubicBezTo>
                    <a:pt x="1114644" y="265422"/>
                    <a:pt x="1118106" y="248608"/>
                    <a:pt x="1120084" y="227837"/>
                  </a:cubicBezTo>
                  <a:cubicBezTo>
                    <a:pt x="1122062" y="207066"/>
                    <a:pt x="1123051" y="181844"/>
                    <a:pt x="1123051" y="152172"/>
                  </a:cubicBezTo>
                  <a:cubicBezTo>
                    <a:pt x="1123051" y="124477"/>
                    <a:pt x="1122309" y="101234"/>
                    <a:pt x="1120826" y="82441"/>
                  </a:cubicBezTo>
                  <a:cubicBezTo>
                    <a:pt x="1119342" y="63649"/>
                    <a:pt x="1117117" y="47329"/>
                    <a:pt x="1114150" y="33481"/>
                  </a:cubicBezTo>
                  <a:lnTo>
                    <a:pt x="1102503" y="0"/>
                  </a:lnTo>
                  <a:close/>
                </a:path>
              </a:pathLst>
            </a:cu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sp>
          <p:nvSpPr>
            <p:cNvPr id="100" name="Freeform 99"/>
            <p:cNvSpPr/>
            <p:nvPr/>
          </p:nvSpPr>
          <p:spPr>
            <a:xfrm>
              <a:off x="2210358" y="753478"/>
              <a:ext cx="1419835" cy="1982130"/>
            </a:xfrm>
            <a:custGeom>
              <a:avLst/>
              <a:gdLst/>
              <a:ahLst/>
              <a:cxnLst/>
              <a:rect l="l" t="t" r="r" b="b"/>
              <a:pathLst>
                <a:path w="1419835" h="1982130">
                  <a:moveTo>
                    <a:pt x="890179" y="0"/>
                  </a:moveTo>
                  <a:cubicBezTo>
                    <a:pt x="943589" y="0"/>
                    <a:pt x="995022" y="4450"/>
                    <a:pt x="1044476" y="13352"/>
                  </a:cubicBezTo>
                  <a:cubicBezTo>
                    <a:pt x="1093931" y="22254"/>
                    <a:pt x="1139676" y="33876"/>
                    <a:pt x="1181712" y="48218"/>
                  </a:cubicBezTo>
                  <a:cubicBezTo>
                    <a:pt x="1223748" y="62559"/>
                    <a:pt x="1261581" y="79127"/>
                    <a:pt x="1295210" y="97919"/>
                  </a:cubicBezTo>
                  <a:cubicBezTo>
                    <a:pt x="1328839" y="116712"/>
                    <a:pt x="1352330" y="132785"/>
                    <a:pt x="1365682" y="146137"/>
                  </a:cubicBezTo>
                  <a:cubicBezTo>
                    <a:pt x="1379035" y="159490"/>
                    <a:pt x="1388184" y="170617"/>
                    <a:pt x="1393129" y="179519"/>
                  </a:cubicBezTo>
                  <a:cubicBezTo>
                    <a:pt x="1398075" y="188421"/>
                    <a:pt x="1402031" y="199795"/>
                    <a:pt x="1404999" y="213642"/>
                  </a:cubicBezTo>
                  <a:cubicBezTo>
                    <a:pt x="1407966" y="227490"/>
                    <a:pt x="1410191" y="243810"/>
                    <a:pt x="1411675" y="262602"/>
                  </a:cubicBezTo>
                  <a:cubicBezTo>
                    <a:pt x="1413158" y="281395"/>
                    <a:pt x="1413900" y="304638"/>
                    <a:pt x="1413900" y="332333"/>
                  </a:cubicBezTo>
                  <a:cubicBezTo>
                    <a:pt x="1413900" y="362005"/>
                    <a:pt x="1412911" y="387227"/>
                    <a:pt x="1410933" y="407998"/>
                  </a:cubicBezTo>
                  <a:cubicBezTo>
                    <a:pt x="1408955" y="428769"/>
                    <a:pt x="1405493" y="445583"/>
                    <a:pt x="1400548" y="458441"/>
                  </a:cubicBezTo>
                  <a:cubicBezTo>
                    <a:pt x="1395602" y="471300"/>
                    <a:pt x="1389668" y="480696"/>
                    <a:pt x="1382744" y="486630"/>
                  </a:cubicBezTo>
                  <a:cubicBezTo>
                    <a:pt x="1375820" y="492565"/>
                    <a:pt x="1367908" y="495532"/>
                    <a:pt x="1359006" y="495532"/>
                  </a:cubicBezTo>
                  <a:cubicBezTo>
                    <a:pt x="1344170" y="495532"/>
                    <a:pt x="1325377" y="486878"/>
                    <a:pt x="1302628" y="469569"/>
                  </a:cubicBezTo>
                  <a:cubicBezTo>
                    <a:pt x="1279879" y="452259"/>
                    <a:pt x="1250454" y="432972"/>
                    <a:pt x="1214352" y="411707"/>
                  </a:cubicBezTo>
                  <a:cubicBezTo>
                    <a:pt x="1178250" y="390442"/>
                    <a:pt x="1135225" y="371154"/>
                    <a:pt x="1085276" y="353845"/>
                  </a:cubicBezTo>
                  <a:cubicBezTo>
                    <a:pt x="1035327" y="336536"/>
                    <a:pt x="975735" y="327882"/>
                    <a:pt x="906499" y="327882"/>
                  </a:cubicBezTo>
                  <a:cubicBezTo>
                    <a:pt x="830339" y="327882"/>
                    <a:pt x="762339" y="343460"/>
                    <a:pt x="702499" y="374616"/>
                  </a:cubicBezTo>
                  <a:cubicBezTo>
                    <a:pt x="642660" y="405773"/>
                    <a:pt x="591722" y="450281"/>
                    <a:pt x="549685" y="508143"/>
                  </a:cubicBezTo>
                  <a:cubicBezTo>
                    <a:pt x="507649" y="566005"/>
                    <a:pt x="475751" y="635983"/>
                    <a:pt x="453991" y="718077"/>
                  </a:cubicBezTo>
                  <a:cubicBezTo>
                    <a:pt x="432231" y="800171"/>
                    <a:pt x="421351" y="892651"/>
                    <a:pt x="421351" y="995516"/>
                  </a:cubicBezTo>
                  <a:cubicBezTo>
                    <a:pt x="421351" y="1108271"/>
                    <a:pt x="432973" y="1205944"/>
                    <a:pt x="456217" y="1288533"/>
                  </a:cubicBezTo>
                  <a:cubicBezTo>
                    <a:pt x="479460" y="1371121"/>
                    <a:pt x="512595" y="1439121"/>
                    <a:pt x="555620" y="1492532"/>
                  </a:cubicBezTo>
                  <a:cubicBezTo>
                    <a:pt x="598645" y="1545943"/>
                    <a:pt x="650572" y="1585753"/>
                    <a:pt x="711401" y="1611964"/>
                  </a:cubicBezTo>
                  <a:cubicBezTo>
                    <a:pt x="772230" y="1638175"/>
                    <a:pt x="840724" y="1651280"/>
                    <a:pt x="916884" y="1651280"/>
                  </a:cubicBezTo>
                  <a:cubicBezTo>
                    <a:pt x="986120" y="1651280"/>
                    <a:pt x="1045960" y="1643120"/>
                    <a:pt x="1096403" y="1626801"/>
                  </a:cubicBezTo>
                  <a:cubicBezTo>
                    <a:pt x="1146847" y="1610481"/>
                    <a:pt x="1190119" y="1592430"/>
                    <a:pt x="1226221" y="1572648"/>
                  </a:cubicBezTo>
                  <a:cubicBezTo>
                    <a:pt x="1262323" y="1552866"/>
                    <a:pt x="1291995" y="1535063"/>
                    <a:pt x="1315239" y="1519237"/>
                  </a:cubicBezTo>
                  <a:cubicBezTo>
                    <a:pt x="1338483" y="1503412"/>
                    <a:pt x="1356533" y="1495499"/>
                    <a:pt x="1369391" y="1495499"/>
                  </a:cubicBezTo>
                  <a:cubicBezTo>
                    <a:pt x="1379282" y="1495499"/>
                    <a:pt x="1387195" y="1497477"/>
                    <a:pt x="1393129" y="1501434"/>
                  </a:cubicBezTo>
                  <a:cubicBezTo>
                    <a:pt x="1399064" y="1505390"/>
                    <a:pt x="1404009" y="1513303"/>
                    <a:pt x="1407966" y="1525172"/>
                  </a:cubicBezTo>
                  <a:cubicBezTo>
                    <a:pt x="1411922" y="1537041"/>
                    <a:pt x="1414889" y="1553608"/>
                    <a:pt x="1416868" y="1574873"/>
                  </a:cubicBezTo>
                  <a:cubicBezTo>
                    <a:pt x="1418846" y="1596139"/>
                    <a:pt x="1419835" y="1624575"/>
                    <a:pt x="1419835" y="1660182"/>
                  </a:cubicBezTo>
                  <a:cubicBezTo>
                    <a:pt x="1419835" y="1684909"/>
                    <a:pt x="1419093" y="1705927"/>
                    <a:pt x="1417609" y="1723236"/>
                  </a:cubicBezTo>
                  <a:cubicBezTo>
                    <a:pt x="1416126" y="1740545"/>
                    <a:pt x="1413900" y="1755382"/>
                    <a:pt x="1410933" y="1767745"/>
                  </a:cubicBezTo>
                  <a:cubicBezTo>
                    <a:pt x="1407966" y="1780109"/>
                    <a:pt x="1404009" y="1790742"/>
                    <a:pt x="1399064" y="1799643"/>
                  </a:cubicBezTo>
                  <a:cubicBezTo>
                    <a:pt x="1394119" y="1808545"/>
                    <a:pt x="1386206" y="1818683"/>
                    <a:pt x="1375326" y="1830058"/>
                  </a:cubicBezTo>
                  <a:cubicBezTo>
                    <a:pt x="1364446" y="1841432"/>
                    <a:pt x="1343428" y="1856021"/>
                    <a:pt x="1312272" y="1873825"/>
                  </a:cubicBezTo>
                  <a:cubicBezTo>
                    <a:pt x="1281115" y="1891629"/>
                    <a:pt x="1243035" y="1908690"/>
                    <a:pt x="1198032" y="1925010"/>
                  </a:cubicBezTo>
                  <a:cubicBezTo>
                    <a:pt x="1153029" y="1941330"/>
                    <a:pt x="1101596" y="1954930"/>
                    <a:pt x="1043735" y="1965810"/>
                  </a:cubicBezTo>
                  <a:cubicBezTo>
                    <a:pt x="985873" y="1976690"/>
                    <a:pt x="923313" y="1982130"/>
                    <a:pt x="856055" y="1982130"/>
                  </a:cubicBezTo>
                  <a:cubicBezTo>
                    <a:pt x="724507" y="1982130"/>
                    <a:pt x="605816" y="1961854"/>
                    <a:pt x="499984" y="1921301"/>
                  </a:cubicBezTo>
                  <a:cubicBezTo>
                    <a:pt x="394152" y="1880748"/>
                    <a:pt x="304145" y="1820167"/>
                    <a:pt x="229963" y="1739556"/>
                  </a:cubicBezTo>
                  <a:cubicBezTo>
                    <a:pt x="155782" y="1658946"/>
                    <a:pt x="98909" y="1558306"/>
                    <a:pt x="59346" y="1437637"/>
                  </a:cubicBezTo>
                  <a:cubicBezTo>
                    <a:pt x="19782" y="1316969"/>
                    <a:pt x="0" y="1176519"/>
                    <a:pt x="0" y="1016286"/>
                  </a:cubicBezTo>
                  <a:cubicBezTo>
                    <a:pt x="0" y="853087"/>
                    <a:pt x="21760" y="708186"/>
                    <a:pt x="65280" y="581583"/>
                  </a:cubicBezTo>
                  <a:cubicBezTo>
                    <a:pt x="108800" y="454980"/>
                    <a:pt x="169629" y="348653"/>
                    <a:pt x="247767" y="262602"/>
                  </a:cubicBezTo>
                  <a:cubicBezTo>
                    <a:pt x="325905" y="176552"/>
                    <a:pt x="419621" y="111272"/>
                    <a:pt x="528915" y="66763"/>
                  </a:cubicBezTo>
                  <a:cubicBezTo>
                    <a:pt x="638209" y="22254"/>
                    <a:pt x="758630" y="0"/>
                    <a:pt x="89017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7" name="Group 104"/>
          <p:cNvGrpSpPr>
            <a:grpSpLocks noChangeAspect="1"/>
          </p:cNvGrpSpPr>
          <p:nvPr/>
        </p:nvGrpSpPr>
        <p:grpSpPr>
          <a:xfrm>
            <a:off x="7021015" y="5010989"/>
            <a:ext cx="813345" cy="813345"/>
            <a:chOff x="1382807" y="174388"/>
            <a:chExt cx="3025589" cy="3025588"/>
          </a:xfrm>
        </p:grpSpPr>
        <p:sp>
          <p:nvSpPr>
            <p:cNvPr id="106" name="Rectangle 105"/>
            <p:cNvSpPr/>
            <p:nvPr/>
          </p:nvSpPr>
          <p:spPr>
            <a:xfrm>
              <a:off x="1382807" y="174388"/>
              <a:ext cx="3025588" cy="3025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106"/>
            <p:cNvSpPr/>
            <p:nvPr/>
          </p:nvSpPr>
          <p:spPr>
            <a:xfrm>
              <a:off x="2189699" y="1032250"/>
              <a:ext cx="2218697" cy="2167726"/>
            </a:xfrm>
            <a:custGeom>
              <a:avLst/>
              <a:gdLst>
                <a:gd name="connsiteX0" fmla="*/ 347336 w 2218697"/>
                <a:gd name="connsiteY0" fmla="*/ 58012 h 2167726"/>
                <a:gd name="connsiteX1" fmla="*/ 544659 w 2218697"/>
                <a:gd name="connsiteY1" fmla="*/ 58012 h 2167726"/>
                <a:gd name="connsiteX2" fmla="*/ 834708 w 2218697"/>
                <a:gd name="connsiteY2" fmla="*/ 106230 h 2167726"/>
                <a:gd name="connsiteX3" fmla="*/ 1015711 w 2218697"/>
                <a:gd name="connsiteY3" fmla="*/ 240498 h 2167726"/>
                <a:gd name="connsiteX4" fmla="*/ 1118082 w 2218697"/>
                <a:gd name="connsiteY4" fmla="*/ 443756 h 2167726"/>
                <a:gd name="connsiteX5" fmla="*/ 1149980 w 2218697"/>
                <a:gd name="connsiteY5" fmla="*/ 697456 h 2167726"/>
                <a:gd name="connsiteX6" fmla="*/ 1113631 w 2218697"/>
                <a:gd name="connsiteY6" fmla="*/ 988248 h 2167726"/>
                <a:gd name="connsiteX7" fmla="*/ 1003842 w 2218697"/>
                <a:gd name="connsiteY7" fmla="*/ 1196698 h 2167726"/>
                <a:gd name="connsiteX8" fmla="*/ 820614 w 2218697"/>
                <a:gd name="connsiteY8" fmla="*/ 1322065 h 2167726"/>
                <a:gd name="connsiteX9" fmla="*/ 550593 w 2218697"/>
                <a:gd name="connsiteY9" fmla="*/ 1363607 h 2167726"/>
                <a:gd name="connsiteX10" fmla="*/ 347336 w 2218697"/>
                <a:gd name="connsiteY10" fmla="*/ 1363607 h 2167726"/>
                <a:gd name="connsiteX11" fmla="*/ 1311292 w 2218697"/>
                <a:gd name="connsiteY11" fmla="*/ 0 h 2167726"/>
                <a:gd name="connsiteX12" fmla="*/ 2218697 w 2218697"/>
                <a:gd name="connsiteY12" fmla="*/ 787144 h 2167726"/>
                <a:gd name="connsiteX13" fmla="*/ 2218697 w 2218697"/>
                <a:gd name="connsiteY13" fmla="*/ 2167726 h 2167726"/>
                <a:gd name="connsiteX14" fmla="*/ 599219 w 2218697"/>
                <a:gd name="connsiteY14" fmla="*/ 2167726 h 2167726"/>
                <a:gd name="connsiteX15" fmla="*/ 0 w 2218697"/>
                <a:gd name="connsiteY15" fmla="*/ 1647924 h 2167726"/>
                <a:gd name="connsiteX16" fmla="*/ 29283 w 2218697"/>
                <a:gd name="connsiteY16" fmla="*/ 1664969 h 2167726"/>
                <a:gd name="connsiteX17" fmla="*/ 74348 w 2218697"/>
                <a:gd name="connsiteY17" fmla="*/ 1672202 h 2167726"/>
                <a:gd name="connsiteX18" fmla="*/ 532790 w 2218697"/>
                <a:gd name="connsiteY18" fmla="*/ 1672202 h 2167726"/>
                <a:gd name="connsiteX19" fmla="*/ 972686 w 2218697"/>
                <a:gd name="connsiteY19" fmla="*/ 1616566 h 2167726"/>
                <a:gd name="connsiteX20" fmla="*/ 1286474 w 2218697"/>
                <a:gd name="connsiteY20" fmla="*/ 1442239 h 2167726"/>
                <a:gd name="connsiteX21" fmla="*/ 1484538 w 2218697"/>
                <a:gd name="connsiteY21" fmla="*/ 1135869 h 2167726"/>
                <a:gd name="connsiteX22" fmla="*/ 1553527 w 2218697"/>
                <a:gd name="connsiteY22" fmla="*/ 684104 h 2167726"/>
                <a:gd name="connsiteX23" fmla="*/ 1489731 w 2218697"/>
                <a:gd name="connsiteY23" fmla="*/ 282040 h 2167726"/>
                <a:gd name="connsiteX24" fmla="*/ 1411284 w 2218697"/>
                <a:gd name="connsiteY24" fmla="*/ 122364 h 216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218697" h="2167726">
                  <a:moveTo>
                    <a:pt x="347336" y="58012"/>
                  </a:moveTo>
                  <a:lnTo>
                    <a:pt x="544659" y="58012"/>
                  </a:lnTo>
                  <a:cubicBezTo>
                    <a:pt x="664338" y="58012"/>
                    <a:pt x="761021" y="74084"/>
                    <a:pt x="834708" y="106230"/>
                  </a:cubicBezTo>
                  <a:cubicBezTo>
                    <a:pt x="908395" y="138375"/>
                    <a:pt x="968729" y="183131"/>
                    <a:pt x="1015711" y="240498"/>
                  </a:cubicBezTo>
                  <a:cubicBezTo>
                    <a:pt x="1062693" y="297865"/>
                    <a:pt x="1096816" y="365618"/>
                    <a:pt x="1118082" y="443756"/>
                  </a:cubicBezTo>
                  <a:cubicBezTo>
                    <a:pt x="1139347" y="521894"/>
                    <a:pt x="1149980" y="606460"/>
                    <a:pt x="1149980" y="697456"/>
                  </a:cubicBezTo>
                  <a:cubicBezTo>
                    <a:pt x="1149980" y="808234"/>
                    <a:pt x="1137863" y="905165"/>
                    <a:pt x="1113631" y="988248"/>
                  </a:cubicBezTo>
                  <a:cubicBezTo>
                    <a:pt x="1089398" y="1071331"/>
                    <a:pt x="1052802" y="1140815"/>
                    <a:pt x="1003842" y="1196698"/>
                  </a:cubicBezTo>
                  <a:cubicBezTo>
                    <a:pt x="954882" y="1252581"/>
                    <a:pt x="893806" y="1294370"/>
                    <a:pt x="820614" y="1322065"/>
                  </a:cubicBezTo>
                  <a:cubicBezTo>
                    <a:pt x="747421" y="1349759"/>
                    <a:pt x="657414" y="1363607"/>
                    <a:pt x="550593" y="1363607"/>
                  </a:cubicBezTo>
                  <a:lnTo>
                    <a:pt x="347336" y="1363607"/>
                  </a:lnTo>
                  <a:close/>
                  <a:moveTo>
                    <a:pt x="1311292" y="0"/>
                  </a:moveTo>
                  <a:lnTo>
                    <a:pt x="2218697" y="787144"/>
                  </a:lnTo>
                  <a:lnTo>
                    <a:pt x="2218697" y="2167726"/>
                  </a:lnTo>
                  <a:lnTo>
                    <a:pt x="599219" y="2167726"/>
                  </a:lnTo>
                  <a:lnTo>
                    <a:pt x="0" y="1647924"/>
                  </a:lnTo>
                  <a:lnTo>
                    <a:pt x="29283" y="1664969"/>
                  </a:lnTo>
                  <a:cubicBezTo>
                    <a:pt x="43006" y="1669791"/>
                    <a:pt x="58028" y="1672202"/>
                    <a:pt x="74348" y="1672202"/>
                  </a:cubicBezTo>
                  <a:lnTo>
                    <a:pt x="532790" y="1672202"/>
                  </a:lnTo>
                  <a:cubicBezTo>
                    <a:pt x="702913" y="1672202"/>
                    <a:pt x="849545" y="1653656"/>
                    <a:pt x="972686" y="1616566"/>
                  </a:cubicBezTo>
                  <a:cubicBezTo>
                    <a:pt x="1095827" y="1579475"/>
                    <a:pt x="1200423" y="1521366"/>
                    <a:pt x="1286474" y="1442239"/>
                  </a:cubicBezTo>
                  <a:cubicBezTo>
                    <a:pt x="1372524" y="1363112"/>
                    <a:pt x="1438546" y="1260989"/>
                    <a:pt x="1484538" y="1135869"/>
                  </a:cubicBezTo>
                  <a:cubicBezTo>
                    <a:pt x="1530531" y="1010750"/>
                    <a:pt x="1553527" y="860161"/>
                    <a:pt x="1553527" y="684104"/>
                  </a:cubicBezTo>
                  <a:cubicBezTo>
                    <a:pt x="1553527" y="531784"/>
                    <a:pt x="1532262" y="397763"/>
                    <a:pt x="1489731" y="282040"/>
                  </a:cubicBezTo>
                  <a:cubicBezTo>
                    <a:pt x="1468466" y="224179"/>
                    <a:pt x="1442317" y="170953"/>
                    <a:pt x="1411284" y="122364"/>
                  </a:cubicBezTo>
                  <a:close/>
                </a:path>
              </a:pathLst>
            </a:cu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 name="Freeform 107"/>
            <p:cNvSpPr/>
            <p:nvPr/>
          </p:nvSpPr>
          <p:spPr>
            <a:xfrm>
              <a:off x="2148324" y="784634"/>
              <a:ext cx="1594902" cy="1919818"/>
            </a:xfrm>
            <a:custGeom>
              <a:avLst/>
              <a:gdLst/>
              <a:ahLst/>
              <a:cxnLst/>
              <a:rect l="l" t="t" r="r" b="b"/>
              <a:pathLst>
                <a:path w="1594902" h="1919818">
                  <a:moveTo>
                    <a:pt x="115723" y="0"/>
                  </a:moveTo>
                  <a:lnTo>
                    <a:pt x="608288" y="0"/>
                  </a:lnTo>
                  <a:cubicBezTo>
                    <a:pt x="779400" y="0"/>
                    <a:pt x="924549" y="20029"/>
                    <a:pt x="1043733" y="60087"/>
                  </a:cubicBezTo>
                  <a:cubicBezTo>
                    <a:pt x="1162918" y="100145"/>
                    <a:pt x="1263311" y="159490"/>
                    <a:pt x="1344910" y="238123"/>
                  </a:cubicBezTo>
                  <a:cubicBezTo>
                    <a:pt x="1426510" y="316755"/>
                    <a:pt x="1488575" y="413933"/>
                    <a:pt x="1531106" y="529656"/>
                  </a:cubicBezTo>
                  <a:cubicBezTo>
                    <a:pt x="1573637" y="645379"/>
                    <a:pt x="1594902" y="779400"/>
                    <a:pt x="1594902" y="931720"/>
                  </a:cubicBezTo>
                  <a:cubicBezTo>
                    <a:pt x="1594902" y="1107777"/>
                    <a:pt x="1571906" y="1258366"/>
                    <a:pt x="1525913" y="1383485"/>
                  </a:cubicBezTo>
                  <a:cubicBezTo>
                    <a:pt x="1479921" y="1508605"/>
                    <a:pt x="1413899" y="1610728"/>
                    <a:pt x="1327849" y="1689855"/>
                  </a:cubicBezTo>
                  <a:cubicBezTo>
                    <a:pt x="1241798" y="1768982"/>
                    <a:pt x="1137202" y="1827091"/>
                    <a:pt x="1014061" y="1864182"/>
                  </a:cubicBezTo>
                  <a:cubicBezTo>
                    <a:pt x="890920" y="1901272"/>
                    <a:pt x="744288" y="1919818"/>
                    <a:pt x="574165" y="1919818"/>
                  </a:cubicBezTo>
                  <a:lnTo>
                    <a:pt x="115723" y="1919818"/>
                  </a:lnTo>
                  <a:cubicBezTo>
                    <a:pt x="83083" y="1919818"/>
                    <a:pt x="55636" y="1910174"/>
                    <a:pt x="33381" y="1890887"/>
                  </a:cubicBezTo>
                  <a:cubicBezTo>
                    <a:pt x="11127" y="1871600"/>
                    <a:pt x="0" y="1840196"/>
                    <a:pt x="0" y="1796676"/>
                  </a:cubicBezTo>
                  <a:lnTo>
                    <a:pt x="0" y="123141"/>
                  </a:lnTo>
                  <a:cubicBezTo>
                    <a:pt x="0" y="79621"/>
                    <a:pt x="11127" y="48218"/>
                    <a:pt x="33381" y="28931"/>
                  </a:cubicBezTo>
                  <a:cubicBezTo>
                    <a:pt x="55636" y="9643"/>
                    <a:pt x="83083" y="0"/>
                    <a:pt x="115723" y="0"/>
                  </a:cubicBezTo>
                  <a:close/>
                  <a:moveTo>
                    <a:pt x="388711" y="305628"/>
                  </a:moveTo>
                  <a:lnTo>
                    <a:pt x="388711" y="1611223"/>
                  </a:lnTo>
                  <a:lnTo>
                    <a:pt x="591968" y="1611223"/>
                  </a:lnTo>
                  <a:cubicBezTo>
                    <a:pt x="698789" y="1611223"/>
                    <a:pt x="788796" y="1597375"/>
                    <a:pt x="861989" y="1569681"/>
                  </a:cubicBezTo>
                  <a:cubicBezTo>
                    <a:pt x="935181" y="1541986"/>
                    <a:pt x="996257" y="1500197"/>
                    <a:pt x="1045217" y="1444314"/>
                  </a:cubicBezTo>
                  <a:cubicBezTo>
                    <a:pt x="1094177" y="1388431"/>
                    <a:pt x="1130773" y="1318947"/>
                    <a:pt x="1155006" y="1235864"/>
                  </a:cubicBezTo>
                  <a:cubicBezTo>
                    <a:pt x="1179238" y="1152781"/>
                    <a:pt x="1191355" y="1055850"/>
                    <a:pt x="1191355" y="945072"/>
                  </a:cubicBezTo>
                  <a:cubicBezTo>
                    <a:pt x="1191355" y="854076"/>
                    <a:pt x="1180722" y="769510"/>
                    <a:pt x="1159457" y="691372"/>
                  </a:cubicBezTo>
                  <a:cubicBezTo>
                    <a:pt x="1138191" y="613234"/>
                    <a:pt x="1104068" y="545481"/>
                    <a:pt x="1057086" y="488114"/>
                  </a:cubicBezTo>
                  <a:cubicBezTo>
                    <a:pt x="1010104" y="430747"/>
                    <a:pt x="949770" y="385991"/>
                    <a:pt x="876083" y="353846"/>
                  </a:cubicBezTo>
                  <a:cubicBezTo>
                    <a:pt x="802396" y="321700"/>
                    <a:pt x="705713" y="305628"/>
                    <a:pt x="586034" y="305628"/>
                  </a:cubicBezTo>
                  <a:lnTo>
                    <a:pt x="388711" y="30562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9" name="Rectangle 28"/>
          <p:cNvSpPr/>
          <p:nvPr/>
        </p:nvSpPr>
        <p:spPr>
          <a:xfrm>
            <a:off x="7834360" y="1557338"/>
            <a:ext cx="3714425" cy="2016125"/>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b="1" dirty="0" smtClean="0">
                <a:solidFill>
                  <a:prstClr val="white"/>
                </a:solidFill>
              </a:rPr>
              <a:t>@</a:t>
            </a:r>
            <a:r>
              <a:rPr lang="en-US" altLang="zh-CN" sz="2000" b="1" dirty="0" err="1" smtClean="0">
                <a:solidFill>
                  <a:prstClr val="white"/>
                </a:solidFill>
              </a:rPr>
              <a:t>OnOpen</a:t>
            </a:r>
            <a:endParaRPr lang="en-US" altLang="zh-CN" sz="2000" b="1" dirty="0" err="1" smtClean="0">
              <a:solidFill>
                <a:prstClr val="white"/>
              </a:solidFill>
            </a:endParaRPr>
          </a:p>
          <a:p>
            <a:pPr lvl="0">
              <a:spcBef>
                <a:spcPts val="600"/>
              </a:spcBef>
            </a:pPr>
            <a:r>
              <a:rPr lang="zh-CN" altLang="en-US" sz="1600" dirty="0" smtClean="0">
                <a:solidFill>
                  <a:prstClr val="white"/>
                </a:solidFill>
              </a:rPr>
              <a:t>在访问端点，新的连接建立时调用，参数提供了连接的另一端的更多细节，</a:t>
            </a:r>
            <a:r>
              <a:rPr lang="en-US" altLang="zh-CN" sz="1600" dirty="0" smtClean="0">
                <a:solidFill>
                  <a:prstClr val="white"/>
                </a:solidFill>
              </a:rPr>
              <a:t>session</a:t>
            </a:r>
            <a:r>
              <a:rPr lang="zh-CN" altLang="en-US" sz="1600" dirty="0" smtClean="0">
                <a:solidFill>
                  <a:prstClr val="white"/>
                </a:solidFill>
              </a:rPr>
              <a:t>表明两个</a:t>
            </a:r>
            <a:r>
              <a:rPr lang="en-US" altLang="zh-CN" sz="1600" dirty="0" err="1" smtClean="0">
                <a:solidFill>
                  <a:prstClr val="white"/>
                </a:solidFill>
              </a:rPr>
              <a:t>websocket</a:t>
            </a:r>
            <a:r>
              <a:rPr lang="zh-CN" altLang="en-US" sz="1600" dirty="0" smtClean="0">
                <a:solidFill>
                  <a:prstClr val="white"/>
                </a:solidFill>
              </a:rPr>
              <a:t>端点对话连接的另一端，可以理解为类似</a:t>
            </a:r>
            <a:r>
              <a:rPr lang="en-US" altLang="zh-CN" sz="1600" dirty="0" err="1" smtClean="0">
                <a:solidFill>
                  <a:prstClr val="white"/>
                </a:solidFill>
              </a:rPr>
              <a:t>httpsession</a:t>
            </a:r>
            <a:r>
              <a:rPr lang="zh-CN" altLang="en-US" sz="1600" dirty="0" smtClean="0">
                <a:solidFill>
                  <a:prstClr val="white"/>
                </a:solidFill>
              </a:rPr>
              <a:t>的概念。</a:t>
            </a:r>
            <a:endParaRPr lang="en-US" sz="1600" dirty="0">
              <a:solidFill>
                <a:prstClr val="white"/>
              </a:solidFill>
            </a:endParaRPr>
          </a:p>
        </p:txBody>
      </p:sp>
      <p:sp>
        <p:nvSpPr>
          <p:cNvPr id="31" name="矩形 30"/>
          <p:cNvSpPr/>
          <p:nvPr/>
        </p:nvSpPr>
        <p:spPr>
          <a:xfrm>
            <a:off x="0" y="0"/>
            <a:ext cx="2738414" cy="5000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Subtitle 2"/>
          <p:cNvSpPr txBox="1"/>
          <p:nvPr/>
        </p:nvSpPr>
        <p:spPr>
          <a:xfrm>
            <a:off x="1095340" y="1857364"/>
            <a:ext cx="9929882" cy="1071570"/>
          </a:xfrm>
          <a:prstGeom prst="rect">
            <a:avLst/>
          </a:prstGeom>
        </p:spPr>
        <p:txBody>
          <a:bodyPr/>
          <a:lstStyle/>
          <a:p>
            <a:pPr fontAlgn="base"/>
            <a:r>
              <a:rPr lang="zh-CN" altLang="en-US" sz="2400" dirty="0" smtClean="0"/>
              <a:t>主流的浏览器（包括</a:t>
            </a:r>
            <a:r>
              <a:rPr lang="en-US" sz="2400" dirty="0" smtClean="0"/>
              <a:t> PC </a:t>
            </a:r>
            <a:r>
              <a:rPr lang="zh-CN" altLang="en-US" sz="2400" dirty="0" smtClean="0"/>
              <a:t>和移动终端）现已都支持标准的</a:t>
            </a:r>
            <a:r>
              <a:rPr lang="en-US" sz="2400" dirty="0" smtClean="0"/>
              <a:t> HTML5 </a:t>
            </a:r>
            <a:r>
              <a:rPr lang="zh-CN" altLang="en-US" sz="2400" dirty="0" smtClean="0"/>
              <a:t>的</a:t>
            </a:r>
            <a:r>
              <a:rPr lang="en-US" sz="2400" dirty="0" smtClean="0"/>
              <a:t> </a:t>
            </a:r>
            <a:r>
              <a:rPr lang="en-US" sz="2400" dirty="0" err="1" smtClean="0"/>
              <a:t>WebSocket</a:t>
            </a:r>
            <a:r>
              <a:rPr lang="en-US" sz="2400" dirty="0" smtClean="0"/>
              <a:t> API</a:t>
            </a:r>
            <a:r>
              <a:rPr lang="zh-CN" altLang="en-US" sz="2400" dirty="0" smtClean="0"/>
              <a:t>，这意味着客户端的</a:t>
            </a:r>
            <a:r>
              <a:rPr lang="en-US" sz="2400" dirty="0" smtClean="0"/>
              <a:t> </a:t>
            </a:r>
            <a:r>
              <a:rPr lang="en-US" sz="2400" dirty="0" err="1" smtClean="0"/>
              <a:t>WebSocket</a:t>
            </a:r>
            <a:r>
              <a:rPr lang="en-US" sz="2400" dirty="0" smtClean="0"/>
              <a:t> </a:t>
            </a:r>
            <a:r>
              <a:rPr lang="en-US" sz="2400" dirty="0" err="1" smtClean="0"/>
              <a:t>JavaScirpt</a:t>
            </a:r>
            <a:r>
              <a:rPr lang="en-US" sz="2400" dirty="0" smtClean="0"/>
              <a:t> </a:t>
            </a:r>
            <a:r>
              <a:rPr lang="zh-CN" altLang="en-US" sz="2400" dirty="0" smtClean="0"/>
              <a:t>脚本具备良好的一致性和跨平台特性：</a:t>
            </a:r>
            <a:endParaRPr lang="zh-CN" altLang="en-US" sz="2400" dirty="0"/>
          </a:p>
        </p:txBody>
      </p:sp>
      <p:graphicFrame>
        <p:nvGraphicFramePr>
          <p:cNvPr id="8" name="表格 7"/>
          <p:cNvGraphicFramePr>
            <a:graphicFrameLocks noGrp="1"/>
          </p:cNvGraphicFramePr>
          <p:nvPr/>
        </p:nvGraphicFramePr>
        <p:xfrm>
          <a:off x="1809720" y="3071810"/>
          <a:ext cx="7358114" cy="2225040"/>
        </p:xfrm>
        <a:graphic>
          <a:graphicData uri="http://schemas.openxmlformats.org/drawingml/2006/table">
            <a:tbl>
              <a:tblPr firstRow="1" bandRow="1">
                <a:tableStyleId>{5C22544A-7EE6-4342-B048-85BDC9FD1C3A}</a:tableStyleId>
              </a:tblPr>
              <a:tblGrid>
                <a:gridCol w="3270273"/>
                <a:gridCol w="4087841"/>
              </a:tblGrid>
              <a:tr h="370840">
                <a:tc>
                  <a:txBody>
                    <a:bodyPr/>
                    <a:lstStyle/>
                    <a:p>
                      <a:r>
                        <a:rPr lang="zh-CN" altLang="en-US" dirty="0" smtClean="0"/>
                        <a:t>浏览器</a:t>
                      </a:r>
                      <a:endParaRPr lang="zh-CN" altLang="en-US" dirty="0"/>
                    </a:p>
                  </a:txBody>
                  <a:tcPr/>
                </a:tc>
                <a:tc>
                  <a:txBody>
                    <a:bodyPr/>
                    <a:lstStyle/>
                    <a:p>
                      <a:r>
                        <a:rPr lang="zh-CN" altLang="en-US" dirty="0" smtClean="0"/>
                        <a:t>支持情况</a:t>
                      </a:r>
                      <a:endParaRPr lang="zh-CN" altLang="en-US" dirty="0"/>
                    </a:p>
                  </a:txBody>
                  <a:tcPr/>
                </a:tc>
              </a:tr>
              <a:tr h="370840">
                <a:tc>
                  <a:txBody>
                    <a:bodyPr/>
                    <a:lstStyle/>
                    <a:p>
                      <a:r>
                        <a:rPr lang="en-US" altLang="zh-CN" dirty="0" smtClean="0"/>
                        <a:t>Chrome</a:t>
                      </a:r>
                      <a:endParaRPr lang="zh-CN" altLang="en-US" dirty="0"/>
                    </a:p>
                  </a:txBody>
                  <a:tcPr/>
                </a:tc>
                <a:tc>
                  <a:txBody>
                    <a:bodyPr/>
                    <a:lstStyle/>
                    <a:p>
                      <a:r>
                        <a:rPr lang="en-US" altLang="zh-CN" dirty="0" smtClean="0"/>
                        <a:t>Chrome</a:t>
                      </a:r>
                      <a:r>
                        <a:rPr lang="en-US" altLang="zh-CN" baseline="0" dirty="0" smtClean="0"/>
                        <a:t> version 4+</a:t>
                      </a:r>
                      <a:r>
                        <a:rPr lang="zh-CN" altLang="en-US" baseline="0" dirty="0" smtClean="0"/>
                        <a:t>支持</a:t>
                      </a:r>
                      <a:endParaRPr lang="zh-CN" altLang="en-US" dirty="0"/>
                    </a:p>
                  </a:txBody>
                  <a:tcPr/>
                </a:tc>
              </a:tr>
              <a:tr h="370840">
                <a:tc>
                  <a:txBody>
                    <a:bodyPr/>
                    <a:lstStyle/>
                    <a:p>
                      <a:r>
                        <a:rPr lang="en-US" altLang="zh-CN" dirty="0" smtClean="0"/>
                        <a:t>Firefox</a:t>
                      </a:r>
                      <a:endParaRPr lang="zh-CN" altLang="en-US" dirty="0"/>
                    </a:p>
                  </a:txBody>
                  <a:tcPr/>
                </a:tc>
                <a:tc>
                  <a:txBody>
                    <a:bodyPr/>
                    <a:lstStyle/>
                    <a:p>
                      <a:r>
                        <a:rPr lang="en-US" altLang="zh-CN" dirty="0" smtClean="0"/>
                        <a:t>Firefox</a:t>
                      </a:r>
                      <a:r>
                        <a:rPr lang="en-US" altLang="zh-CN" baseline="0" dirty="0" smtClean="0"/>
                        <a:t> version 5+</a:t>
                      </a:r>
                      <a:r>
                        <a:rPr lang="zh-CN" altLang="en-US" baseline="0" dirty="0" smtClean="0"/>
                        <a:t>支持</a:t>
                      </a:r>
                      <a:endParaRPr lang="zh-CN" altLang="en-US" dirty="0"/>
                    </a:p>
                  </a:txBody>
                  <a:tcPr/>
                </a:tc>
              </a:tr>
              <a:tr h="370840">
                <a:tc>
                  <a:txBody>
                    <a:bodyPr/>
                    <a:lstStyle/>
                    <a:p>
                      <a:r>
                        <a:rPr lang="en-US" altLang="zh-CN" dirty="0" smtClean="0"/>
                        <a:t>IE</a:t>
                      </a:r>
                      <a:endParaRPr lang="zh-CN" altLang="en-US" dirty="0"/>
                    </a:p>
                  </a:txBody>
                  <a:tcPr/>
                </a:tc>
                <a:tc>
                  <a:txBody>
                    <a:bodyPr/>
                    <a:lstStyle/>
                    <a:p>
                      <a:r>
                        <a:rPr lang="en-US" altLang="zh-CN" dirty="0" smtClean="0"/>
                        <a:t>IE</a:t>
                      </a:r>
                      <a:r>
                        <a:rPr lang="en-US" altLang="zh-CN" baseline="0" dirty="0" smtClean="0"/>
                        <a:t> version 10+</a:t>
                      </a:r>
                      <a:r>
                        <a:rPr lang="zh-CN" altLang="en-US" baseline="0" dirty="0" smtClean="0"/>
                        <a:t>支持</a:t>
                      </a:r>
                      <a:endParaRPr lang="zh-CN" altLang="en-US" dirty="0"/>
                    </a:p>
                  </a:txBody>
                  <a:tcPr/>
                </a:tc>
              </a:tr>
              <a:tr h="370840">
                <a:tc>
                  <a:txBody>
                    <a:bodyPr/>
                    <a:lstStyle/>
                    <a:p>
                      <a:r>
                        <a:rPr lang="en-US" altLang="zh-CN" dirty="0" smtClean="0"/>
                        <a:t>Safari</a:t>
                      </a:r>
                      <a:endParaRPr lang="zh-CN" altLang="en-US" dirty="0"/>
                    </a:p>
                  </a:txBody>
                  <a:tcPr/>
                </a:tc>
                <a:tc>
                  <a:txBody>
                    <a:bodyPr/>
                    <a:lstStyle/>
                    <a:p>
                      <a:r>
                        <a:rPr lang="en-US" altLang="zh-CN" dirty="0" smtClean="0"/>
                        <a:t>IOS</a:t>
                      </a:r>
                      <a:r>
                        <a:rPr lang="en-US" altLang="zh-CN" baseline="0" dirty="0" smtClean="0"/>
                        <a:t> 5+</a:t>
                      </a:r>
                      <a:r>
                        <a:rPr lang="zh-CN" altLang="en-US" baseline="0" dirty="0" smtClean="0"/>
                        <a:t>支持</a:t>
                      </a:r>
                      <a:endParaRPr lang="zh-CN" altLang="en-US" dirty="0"/>
                    </a:p>
                  </a:txBody>
                  <a:tcPr/>
                </a:tc>
              </a:tr>
              <a:tr h="370840">
                <a:tc>
                  <a:txBody>
                    <a:bodyPr/>
                    <a:lstStyle/>
                    <a:p>
                      <a:r>
                        <a:rPr lang="en-US" altLang="zh-CN" dirty="0" smtClean="0"/>
                        <a:t>Android </a:t>
                      </a:r>
                      <a:r>
                        <a:rPr lang="en-US" altLang="zh-CN" dirty="0" err="1" smtClean="0"/>
                        <a:t>broswer</a:t>
                      </a:r>
                      <a:endParaRPr lang="zh-CN" altLang="en-US" dirty="0"/>
                    </a:p>
                  </a:txBody>
                  <a:tcPr/>
                </a:tc>
                <a:tc>
                  <a:txBody>
                    <a:bodyPr/>
                    <a:lstStyle/>
                    <a:p>
                      <a:r>
                        <a:rPr lang="en-US" altLang="zh-CN" dirty="0" smtClean="0"/>
                        <a:t>Android</a:t>
                      </a:r>
                      <a:r>
                        <a:rPr lang="en-US" altLang="zh-CN" baseline="0" dirty="0" smtClean="0"/>
                        <a:t> 4.5+</a:t>
                      </a:r>
                      <a:r>
                        <a:rPr lang="zh-CN" altLang="en-US" baseline="0" dirty="0" smtClean="0"/>
                        <a:t>支持</a:t>
                      </a:r>
                      <a:endParaRPr lang="zh-CN" altLang="en-US" dirty="0"/>
                    </a:p>
                  </a:txBody>
                  <a:tcPr/>
                </a:tc>
              </a:tr>
            </a:tbl>
          </a:graphicData>
        </a:graphic>
      </p:graphicFrame>
      <p:sp>
        <p:nvSpPr>
          <p:cNvPr id="6" name="Rectangle 5"/>
          <p:cNvSpPr/>
          <p:nvPr/>
        </p:nvSpPr>
        <p:spPr>
          <a:xfrm>
            <a:off x="952464" y="285728"/>
            <a:ext cx="3577673" cy="991814"/>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altLang="zh-CN" sz="3200" b="1" dirty="0" err="1" smtClean="0">
                <a:effectLst>
                  <a:outerShdw blurRad="38100" dist="38100" dir="2700000" algn="tl">
                    <a:srgbClr val="000000">
                      <a:alpha val="43137"/>
                    </a:srgbClr>
                  </a:outerShdw>
                </a:effectLst>
              </a:rPr>
              <a:t>Websocket</a:t>
            </a:r>
            <a:r>
              <a:rPr lang="zh-CN" altLang="en-US" sz="3200" b="1" dirty="0" smtClean="0">
                <a:effectLst>
                  <a:outerShdw blurRad="38100" dist="38100" dir="2700000" algn="tl">
                    <a:srgbClr val="000000">
                      <a:alpha val="43137"/>
                    </a:srgbClr>
                  </a:outerShdw>
                </a:effectLst>
              </a:rPr>
              <a:t>客户端</a:t>
            </a:r>
            <a:r>
              <a:rPr lang="en-US" altLang="zh-CN" sz="3200" b="1" dirty="0" smtClean="0">
                <a:effectLst>
                  <a:outerShdw blurRad="38100" dist="38100" dir="2700000" algn="tl">
                    <a:srgbClr val="000000">
                      <a:alpha val="43137"/>
                    </a:srgbClr>
                  </a:outerShdw>
                </a:effectLst>
              </a:rPr>
              <a:t>API</a:t>
            </a:r>
            <a:endParaRPr lang="en-US" sz="32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5"/>
          <p:cNvSpPr/>
          <p:nvPr/>
        </p:nvSpPr>
        <p:spPr>
          <a:xfrm>
            <a:off x="809588" y="285728"/>
            <a:ext cx="10358510" cy="991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altLang="zh-CN" sz="3200" b="1" dirty="0" err="1" smtClean="0">
                <a:solidFill>
                  <a:schemeClr val="tx1"/>
                </a:solidFill>
              </a:rPr>
              <a:t>Websocket</a:t>
            </a:r>
            <a:r>
              <a:rPr lang="zh-CN" altLang="en-US" sz="3200" b="1" dirty="0" smtClean="0">
                <a:solidFill>
                  <a:schemeClr val="tx1"/>
                </a:solidFill>
              </a:rPr>
              <a:t>客户端</a:t>
            </a:r>
            <a:r>
              <a:rPr lang="en-US" altLang="zh-CN" sz="3200" b="1" dirty="0" smtClean="0">
                <a:solidFill>
                  <a:schemeClr val="tx1"/>
                </a:solidFill>
              </a:rPr>
              <a:t>API</a:t>
            </a:r>
            <a:r>
              <a:rPr lang="zh-CN" altLang="en-US" sz="3200" b="1" dirty="0" smtClean="0">
                <a:solidFill>
                  <a:schemeClr val="tx1"/>
                </a:solidFill>
              </a:rPr>
              <a:t>示例</a:t>
            </a:r>
            <a:endParaRPr lang="en-US" sz="3200" b="1" dirty="0">
              <a:solidFill>
                <a:schemeClr val="tx1"/>
              </a:solidFill>
            </a:endParaRPr>
          </a:p>
        </p:txBody>
      </p:sp>
      <p:pic>
        <p:nvPicPr>
          <p:cNvPr id="121858" name="Picture 2"/>
          <p:cNvPicPr>
            <a:picLocks noChangeAspect="1" noChangeArrowheads="1"/>
          </p:cNvPicPr>
          <p:nvPr/>
        </p:nvPicPr>
        <p:blipFill>
          <a:blip r:embed="rId1"/>
          <a:srcRect/>
          <a:stretch>
            <a:fillRect/>
          </a:stretch>
        </p:blipFill>
        <p:spPr bwMode="auto">
          <a:xfrm>
            <a:off x="2381225" y="1633538"/>
            <a:ext cx="8072494" cy="40100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620520" y="901700"/>
            <a:ext cx="9144000" cy="1385570"/>
          </a:xfrm>
        </p:spPr>
        <p:txBody>
          <a:bodyPr>
            <a:normAutofit/>
          </a:bodyPr>
          <a:lstStyle/>
          <a:p>
            <a:r>
              <a:rPr lang="zh-CN" altLang="en-US" dirty="0" smtClean="0">
                <a:solidFill>
                  <a:schemeClr val="accent1"/>
                </a:solidFill>
                <a:effectLst>
                  <a:outerShdw blurRad="38100" dist="25400" dir="5400000" algn="ctr" rotWithShape="0">
                    <a:srgbClr val="6E747A">
                      <a:alpha val="43000"/>
                    </a:srgbClr>
                  </a:outerShdw>
                </a:effectLst>
              </a:rPr>
              <a:t>开发实践</a:t>
            </a:r>
            <a:endParaRPr lang="zh-CN" altLang="en-US" dirty="0" smtClean="0">
              <a:solidFill>
                <a:schemeClr val="accent1"/>
              </a:solidFill>
              <a:effectLst>
                <a:outerShdw blurRad="38100" dist="25400" dir="5400000" algn="ctr" rotWithShape="0">
                  <a:srgbClr val="6E747A">
                    <a:alpha val="43000"/>
                  </a:srgbClr>
                </a:outerShdw>
              </a:effectLst>
            </a:endParaRPr>
          </a:p>
        </p:txBody>
      </p:sp>
      <p:sp>
        <p:nvSpPr>
          <p:cNvPr id="13" name="Subtitle 2"/>
          <p:cNvSpPr>
            <a:spLocks noGrp="1"/>
          </p:cNvSpPr>
          <p:nvPr>
            <p:ph type="subTitle" idx="1"/>
          </p:nvPr>
        </p:nvSpPr>
        <p:spPr>
          <a:xfrm>
            <a:off x="1524000" y="3051155"/>
            <a:ext cx="9144000" cy="1655762"/>
          </a:xfrm>
        </p:spPr>
        <p:txBody>
          <a:bodyPr/>
          <a:lstStyle/>
          <a:p>
            <a:r>
              <a:rPr lang="zh-CN" altLang="en-US" dirty="0" smtClean="0">
                <a:latin typeface="+mj-lt"/>
              </a:rPr>
              <a:t>以</a:t>
            </a:r>
            <a:r>
              <a:rPr lang="en-US" altLang="zh-CN" dirty="0" smtClean="0">
                <a:latin typeface="+mj-lt"/>
              </a:rPr>
              <a:t>springboot+IDEA+JDK8+</a:t>
            </a:r>
            <a:r>
              <a:rPr lang="zh-CN" altLang="en-US" dirty="0" smtClean="0">
                <a:latin typeface="+mj-lt"/>
              </a:rPr>
              <a:t>浏览器为例</a:t>
            </a:r>
            <a:endParaRPr lang="zh-CN" altLang="en-US" dirty="0" smtClean="0">
              <a:latin typeface="+mj-lt"/>
            </a:endParaRPr>
          </a:p>
          <a:p>
            <a:r>
              <a:rPr lang="zh-CN" altLang="en-US" dirty="0" smtClean="0">
                <a:latin typeface="+mj-lt"/>
              </a:rPr>
              <a:t>成功创建一个</a:t>
            </a:r>
            <a:r>
              <a:rPr lang="en-US" altLang="zh-CN" dirty="0" smtClean="0">
                <a:latin typeface="+mj-lt"/>
              </a:rPr>
              <a:t>springboot</a:t>
            </a:r>
            <a:r>
              <a:rPr lang="zh-CN" altLang="en-US" dirty="0" smtClean="0">
                <a:latin typeface="+mj-lt"/>
              </a:rPr>
              <a:t>项目是前提</a:t>
            </a:r>
            <a:endParaRPr lang="zh-CN" altLang="en-US" dirty="0" smtClean="0">
              <a:latin typeface="+mj-l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25730" y="108585"/>
            <a:ext cx="9199880" cy="6515100"/>
          </a:xfrm>
          <a:prstGeom prst="rect">
            <a:avLst/>
          </a:prstGeom>
        </p:spPr>
      </p:pic>
      <p:sp>
        <p:nvSpPr>
          <p:cNvPr id="5" name="Title 5"/>
          <p:cNvSpPr>
            <a:spLocks noGrp="1"/>
          </p:cNvSpPr>
          <p:nvPr>
            <p:ph type="ctrTitle"/>
          </p:nvPr>
        </p:nvSpPr>
        <p:spPr>
          <a:xfrm>
            <a:off x="10269855" y="786130"/>
            <a:ext cx="1258570" cy="3103245"/>
          </a:xfrm>
        </p:spPr>
        <p:txBody>
          <a:bodyPr>
            <a:normAutofit/>
          </a:bodyPr>
          <a:p>
            <a:r>
              <a:rPr lang="zh-CN" altLang="en-US" dirty="0" smtClean="0">
                <a:solidFill>
                  <a:schemeClr val="accent1"/>
                </a:solidFill>
                <a:effectLst>
                  <a:outerShdw blurRad="38100" dist="25400" dir="5400000" algn="ctr" rotWithShape="0">
                    <a:srgbClr val="6E747A">
                      <a:alpha val="43000"/>
                    </a:srgbClr>
                  </a:outerShdw>
                </a:effectLst>
              </a:rPr>
              <a:t>客户端</a:t>
            </a:r>
            <a:endParaRPr lang="zh-CN" altLang="en-US" dirty="0" smtClean="0">
              <a:solidFill>
                <a:schemeClr val="accent1"/>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20000"/>
          </a:bodyPr>
          <a:lstStyle/>
          <a:p>
            <a:r>
              <a:rPr lang="zh-CN" altLang="en-US" dirty="0"/>
              <a:t>技术背景</a:t>
            </a:r>
            <a:endParaRPr lang="zh-CN" altLang="en-US" dirty="0"/>
          </a:p>
        </p:txBody>
      </p:sp>
      <p:sp>
        <p:nvSpPr>
          <p:cNvPr id="5" name="文本占位符 4"/>
          <p:cNvSpPr>
            <a:spLocks noGrp="1"/>
          </p:cNvSpPr>
          <p:nvPr>
            <p:ph type="body" sz="quarter" idx="11"/>
          </p:nvPr>
        </p:nvSpPr>
        <p:spPr/>
        <p:txBody>
          <a:bodyPr/>
          <a:lstStyle/>
          <a:p>
            <a:r>
              <a:rPr lang="zh-CN" altLang="en-US" dirty="0"/>
              <a:t>产生背景</a:t>
            </a:r>
            <a:endParaRPr lang="zh-CN" altLang="en-US" dirty="0"/>
          </a:p>
        </p:txBody>
      </p:sp>
      <p:pic>
        <p:nvPicPr>
          <p:cNvPr id="6" name="图片 5"/>
          <p:cNvPicPr>
            <a:picLocks noChangeAspect="1"/>
          </p:cNvPicPr>
          <p:nvPr/>
        </p:nvPicPr>
        <p:blipFill>
          <a:blip r:embed="rId1"/>
          <a:stretch>
            <a:fillRect/>
          </a:stretch>
        </p:blipFill>
        <p:spPr>
          <a:xfrm>
            <a:off x="4565015" y="2223135"/>
            <a:ext cx="3061970" cy="3916680"/>
          </a:xfrm>
          <a:prstGeom prst="rect">
            <a:avLst/>
          </a:prstGeom>
        </p:spPr>
      </p:pic>
      <p:sp>
        <p:nvSpPr>
          <p:cNvPr id="12" name="文本框 11"/>
          <p:cNvSpPr txBox="1"/>
          <p:nvPr/>
        </p:nvSpPr>
        <p:spPr>
          <a:xfrm>
            <a:off x="1126490" y="1204595"/>
            <a:ext cx="4737100" cy="1106805"/>
          </a:xfrm>
          <a:prstGeom prst="rect">
            <a:avLst/>
          </a:prstGeom>
          <a:noFill/>
        </p:spPr>
        <p:txBody>
          <a:bodyPr wrap="square" rtlCol="0">
            <a:spAutoFit/>
          </a:bodyPr>
          <a:p>
            <a:pPr algn="l"/>
            <a:r>
              <a:rPr lang="zh-CN" altLang="en-US" sz="2400">
                <a:solidFill>
                  <a:schemeClr val="tx1"/>
                </a:solidFill>
                <a:effectLst>
                  <a:outerShdw blurRad="38100" dist="19050" dir="2700000" algn="tl" rotWithShape="0">
                    <a:schemeClr val="dk1">
                      <a:alpha val="40000"/>
                    </a:schemeClr>
                  </a:outerShdw>
                </a:effectLst>
              </a:rPr>
              <a:t>静态页面展示</a:t>
            </a:r>
            <a:endParaRPr lang="zh-CN" altLang="en-US" sz="2400">
              <a:solidFill>
                <a:schemeClr val="tx1"/>
              </a:solidFill>
              <a:effectLst>
                <a:outerShdw blurRad="38100" dist="19050" dir="2700000" algn="tl" rotWithShape="0">
                  <a:schemeClr val="dk1">
                    <a:alpha val="40000"/>
                  </a:schemeClr>
                </a:outerShdw>
              </a:effectLst>
            </a:endParaRPr>
          </a:p>
          <a:p>
            <a:pPr algn="l"/>
            <a:endParaRPr lang="zh-CN" altLang="en-US" sz="2400">
              <a:solidFill>
                <a:schemeClr val="tx1"/>
              </a:solidFill>
              <a:effectLst>
                <a:outerShdw blurRad="38100" dist="19050" dir="2700000" algn="tl" rotWithShape="0">
                  <a:schemeClr val="dk1">
                    <a:alpha val="40000"/>
                  </a:schemeClr>
                </a:outerShdw>
              </a:effectLst>
            </a:endParaRPr>
          </a:p>
          <a:p>
            <a:pPr algn="l"/>
            <a:r>
              <a:rPr lang="en-US" altLang="zh-CN">
                <a:solidFill>
                  <a:schemeClr val="tx1"/>
                </a:solidFill>
                <a:effectLst>
                  <a:outerShdw blurRad="38100" dist="19050" dir="2700000" algn="tl" rotWithShape="0">
                    <a:schemeClr val="dk1">
                      <a:alpha val="40000"/>
                    </a:schemeClr>
                  </a:outerShdw>
                </a:effectLst>
              </a:rPr>
              <a:t>Request/Response</a:t>
            </a:r>
            <a:r>
              <a:rPr lang="zh-CN" altLang="en-US">
                <a:solidFill>
                  <a:schemeClr val="tx1"/>
                </a:solidFill>
                <a:effectLst>
                  <a:outerShdw blurRad="38100" dist="19050" dir="2700000" algn="tl" rotWithShape="0">
                    <a:schemeClr val="dk1">
                      <a:alpha val="40000"/>
                    </a:schemeClr>
                  </a:outerShdw>
                </a:effectLst>
              </a:rPr>
              <a:t>交互流程</a:t>
            </a:r>
            <a:endParaRPr lang="zh-CN" altLang="en-US">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p:cNvSpPr>
            <a:spLocks noGrp="1"/>
          </p:cNvSpPr>
          <p:nvPr>
            <p:ph type="ctrTitle"/>
          </p:nvPr>
        </p:nvSpPr>
        <p:spPr>
          <a:xfrm>
            <a:off x="10269855" y="786130"/>
            <a:ext cx="1258570" cy="3103245"/>
          </a:xfrm>
        </p:spPr>
        <p:txBody>
          <a:bodyPr>
            <a:normAutofit/>
          </a:bodyPr>
          <a:p>
            <a:r>
              <a:rPr lang="zh-CN" altLang="en-US" dirty="0" smtClean="0">
                <a:solidFill>
                  <a:schemeClr val="accent1"/>
                </a:solidFill>
                <a:effectLst>
                  <a:outerShdw blurRad="38100" dist="25400" dir="5400000" algn="ctr" rotWithShape="0">
                    <a:srgbClr val="6E747A">
                      <a:alpha val="43000"/>
                    </a:srgbClr>
                  </a:outerShdw>
                </a:effectLst>
              </a:rPr>
              <a:t>服务端</a:t>
            </a:r>
            <a:endParaRPr lang="zh-CN" altLang="en-US" dirty="0" smtClean="0">
              <a:solidFill>
                <a:schemeClr val="accent1"/>
              </a:solidFill>
              <a:effectLst>
                <a:outerShdw blurRad="38100" dist="25400" dir="5400000" algn="ctr" rotWithShape="0">
                  <a:srgbClr val="6E747A">
                    <a:alpha val="43000"/>
                  </a:srgbClr>
                </a:outerShdw>
              </a:effectLst>
            </a:endParaRPr>
          </a:p>
        </p:txBody>
      </p:sp>
      <p:pic>
        <p:nvPicPr>
          <p:cNvPr id="2" name="图片 1"/>
          <p:cNvPicPr>
            <a:picLocks noChangeAspect="1"/>
          </p:cNvPicPr>
          <p:nvPr/>
        </p:nvPicPr>
        <p:blipFill>
          <a:blip r:embed="rId1"/>
          <a:stretch>
            <a:fillRect/>
          </a:stretch>
        </p:blipFill>
        <p:spPr>
          <a:xfrm>
            <a:off x="278765" y="423545"/>
            <a:ext cx="9028430" cy="569277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p:cNvSpPr>
            <a:spLocks noGrp="1"/>
          </p:cNvSpPr>
          <p:nvPr>
            <p:ph type="ctrTitle"/>
          </p:nvPr>
        </p:nvSpPr>
        <p:spPr>
          <a:xfrm>
            <a:off x="10269855" y="786130"/>
            <a:ext cx="1258570" cy="3103245"/>
          </a:xfrm>
        </p:spPr>
        <p:txBody>
          <a:bodyPr>
            <a:normAutofit/>
          </a:bodyPr>
          <a:p>
            <a:r>
              <a:rPr lang="zh-CN" altLang="en-US" dirty="0" smtClean="0">
                <a:solidFill>
                  <a:schemeClr val="accent1"/>
                </a:solidFill>
                <a:effectLst>
                  <a:outerShdw blurRad="38100" dist="25400" dir="5400000" algn="ctr" rotWithShape="0">
                    <a:srgbClr val="6E747A">
                      <a:alpha val="43000"/>
                    </a:srgbClr>
                  </a:outerShdw>
                </a:effectLst>
              </a:rPr>
              <a:t>服务端</a:t>
            </a:r>
            <a:endParaRPr lang="zh-CN" altLang="en-US" dirty="0" smtClean="0">
              <a:solidFill>
                <a:schemeClr val="accent1"/>
              </a:solidFill>
              <a:effectLst>
                <a:outerShdw blurRad="38100" dist="25400" dir="5400000" algn="ctr" rotWithShape="0">
                  <a:srgbClr val="6E747A">
                    <a:alpha val="43000"/>
                  </a:srgbClr>
                </a:outerShdw>
              </a:effectLst>
            </a:endParaRPr>
          </a:p>
        </p:txBody>
      </p:sp>
      <p:pic>
        <p:nvPicPr>
          <p:cNvPr id="3" name="图片 2"/>
          <p:cNvPicPr>
            <a:picLocks noChangeAspect="1"/>
          </p:cNvPicPr>
          <p:nvPr/>
        </p:nvPicPr>
        <p:blipFill>
          <a:blip r:embed="rId1"/>
          <a:stretch>
            <a:fillRect/>
          </a:stretch>
        </p:blipFill>
        <p:spPr>
          <a:xfrm>
            <a:off x="495935" y="322580"/>
            <a:ext cx="8266430" cy="5981065"/>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p:cNvSpPr>
            <a:spLocks noGrp="1"/>
          </p:cNvSpPr>
          <p:nvPr>
            <p:ph type="ctrTitle"/>
          </p:nvPr>
        </p:nvSpPr>
        <p:spPr>
          <a:xfrm>
            <a:off x="10269855" y="786130"/>
            <a:ext cx="1258570" cy="3103245"/>
          </a:xfrm>
        </p:spPr>
        <p:txBody>
          <a:bodyPr>
            <a:normAutofit/>
          </a:bodyPr>
          <a:p>
            <a:r>
              <a:rPr lang="zh-CN" altLang="en-US" dirty="0" smtClean="0">
                <a:solidFill>
                  <a:schemeClr val="accent1"/>
                </a:solidFill>
                <a:effectLst>
                  <a:outerShdw blurRad="38100" dist="25400" dir="5400000" algn="ctr" rotWithShape="0">
                    <a:srgbClr val="6E747A">
                      <a:alpha val="43000"/>
                    </a:srgbClr>
                  </a:outerShdw>
                </a:effectLst>
              </a:rPr>
              <a:t>配置类</a:t>
            </a:r>
            <a:endParaRPr lang="zh-CN" altLang="en-US" dirty="0" smtClean="0">
              <a:solidFill>
                <a:schemeClr val="accent1"/>
              </a:solidFill>
              <a:effectLst>
                <a:outerShdw blurRad="38100" dist="25400" dir="5400000" algn="ctr" rotWithShape="0">
                  <a:srgbClr val="6E747A">
                    <a:alpha val="43000"/>
                  </a:srgbClr>
                </a:outerShdw>
              </a:effectLst>
            </a:endParaRPr>
          </a:p>
        </p:txBody>
      </p:sp>
      <p:pic>
        <p:nvPicPr>
          <p:cNvPr id="2" name="图片 1"/>
          <p:cNvPicPr>
            <a:picLocks noChangeAspect="1"/>
          </p:cNvPicPr>
          <p:nvPr/>
        </p:nvPicPr>
        <p:blipFill>
          <a:blip r:embed="rId1"/>
          <a:stretch>
            <a:fillRect/>
          </a:stretch>
        </p:blipFill>
        <p:spPr>
          <a:xfrm>
            <a:off x="442595" y="718820"/>
            <a:ext cx="8218805" cy="4971415"/>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p:cNvSpPr>
            <a:spLocks noGrp="1"/>
          </p:cNvSpPr>
          <p:nvPr>
            <p:ph type="ctrTitle"/>
          </p:nvPr>
        </p:nvSpPr>
        <p:spPr>
          <a:xfrm>
            <a:off x="10269855" y="786130"/>
            <a:ext cx="1258570" cy="3103245"/>
          </a:xfrm>
        </p:spPr>
        <p:txBody>
          <a:bodyPr>
            <a:normAutofit fontScale="90000"/>
          </a:bodyPr>
          <a:p>
            <a:r>
              <a:rPr lang="zh-CN" altLang="en-US" dirty="0" smtClean="0">
                <a:solidFill>
                  <a:schemeClr val="accent1"/>
                </a:solidFill>
                <a:effectLst>
                  <a:outerShdw blurRad="38100" dist="25400" dir="5400000" algn="ctr" rotWithShape="0">
                    <a:srgbClr val="6E747A">
                      <a:alpha val="43000"/>
                    </a:srgbClr>
                  </a:outerShdw>
                </a:effectLst>
              </a:rPr>
              <a:t>运行结果</a:t>
            </a:r>
            <a:endParaRPr lang="zh-CN" altLang="en-US" dirty="0" smtClean="0">
              <a:solidFill>
                <a:schemeClr val="accent1"/>
              </a:solidFill>
              <a:effectLst>
                <a:outerShdw blurRad="38100" dist="25400" dir="5400000" algn="ctr" rotWithShape="0">
                  <a:srgbClr val="6E747A">
                    <a:alpha val="43000"/>
                  </a:srgbClr>
                </a:outerShdw>
              </a:effectLst>
            </a:endParaRPr>
          </a:p>
        </p:txBody>
      </p:sp>
      <p:pic>
        <p:nvPicPr>
          <p:cNvPr id="3" name="图片 2"/>
          <p:cNvPicPr>
            <a:picLocks noChangeAspect="1"/>
          </p:cNvPicPr>
          <p:nvPr/>
        </p:nvPicPr>
        <p:blipFill>
          <a:blip r:embed="rId1"/>
          <a:stretch>
            <a:fillRect/>
          </a:stretch>
        </p:blipFill>
        <p:spPr>
          <a:xfrm>
            <a:off x="744220" y="360680"/>
            <a:ext cx="7923530" cy="5932170"/>
          </a:xfrm>
          <a:prstGeom prst="rect">
            <a:avLst/>
          </a:prstGeom>
        </p:spPr>
      </p:pic>
      <p:pic>
        <p:nvPicPr>
          <p:cNvPr id="4" name="图片 3"/>
          <p:cNvPicPr>
            <a:picLocks noChangeAspect="1"/>
          </p:cNvPicPr>
          <p:nvPr/>
        </p:nvPicPr>
        <p:blipFill>
          <a:blip r:embed="rId2"/>
          <a:stretch>
            <a:fillRect/>
          </a:stretch>
        </p:blipFill>
        <p:spPr>
          <a:xfrm>
            <a:off x="7280275" y="4565650"/>
            <a:ext cx="4542790" cy="1819275"/>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3318193" y="2829560"/>
            <a:ext cx="5555615" cy="1568450"/>
          </a:xfrm>
          <a:prstGeom prst="rect">
            <a:avLst/>
          </a:prstGeom>
          <a:noFill/>
          <a:ln>
            <a:noFill/>
          </a:ln>
        </p:spPr>
        <p:txBody>
          <a:bodyPr wrap="none" rtlCol="0" anchor="t">
            <a:spAutoFit/>
          </a:bodyPr>
          <a:p>
            <a:pPr algn="ctr"/>
            <a:r>
              <a:rPr lang="en-US" altLang="zh-CN" sz="9600" b="1">
                <a:solidFill>
                  <a:schemeClr val="accent1"/>
                </a:solidFill>
                <a:effectLst>
                  <a:outerShdw blurRad="38100" dist="25400" dir="5400000" algn="ctr" rotWithShape="0">
                    <a:srgbClr val="6E747A">
                      <a:alpha val="43000"/>
                    </a:srgbClr>
                  </a:outerShdw>
                </a:effectLst>
              </a:rPr>
              <a:t>THANKS</a:t>
            </a:r>
            <a:r>
              <a:rPr lang="zh-CN" altLang="en-US" sz="9600" b="1">
                <a:solidFill>
                  <a:schemeClr val="accent1"/>
                </a:solidFill>
                <a:effectLst>
                  <a:outerShdw blurRad="38100" dist="25400" dir="5400000" algn="ctr" rotWithShape="0">
                    <a:srgbClr val="6E747A">
                      <a:alpha val="43000"/>
                    </a:srgbClr>
                  </a:outerShdw>
                </a:effectLst>
              </a:rPr>
              <a:t>！</a:t>
            </a:r>
            <a:endParaRPr lang="zh-CN" altLang="en-US" sz="9600" b="1">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20000"/>
          </a:bodyPr>
          <a:lstStyle/>
          <a:p>
            <a:r>
              <a:rPr lang="zh-CN" altLang="en-US" dirty="0"/>
              <a:t>技术背景</a:t>
            </a:r>
            <a:endParaRPr lang="zh-CN" altLang="en-US" dirty="0"/>
          </a:p>
        </p:txBody>
      </p:sp>
      <p:sp>
        <p:nvSpPr>
          <p:cNvPr id="5" name="文本占位符 4"/>
          <p:cNvSpPr>
            <a:spLocks noGrp="1"/>
          </p:cNvSpPr>
          <p:nvPr>
            <p:ph type="body" sz="quarter" idx="11"/>
          </p:nvPr>
        </p:nvSpPr>
        <p:spPr/>
        <p:txBody>
          <a:bodyPr/>
          <a:lstStyle/>
          <a:p>
            <a:r>
              <a:rPr lang="zh-CN" altLang="en-US" dirty="0"/>
              <a:t>产生背景</a:t>
            </a:r>
            <a:endParaRPr lang="zh-CN" altLang="en-US" dirty="0"/>
          </a:p>
        </p:txBody>
      </p:sp>
      <p:sp>
        <p:nvSpPr>
          <p:cNvPr id="12" name="文本框 11"/>
          <p:cNvSpPr txBox="1"/>
          <p:nvPr/>
        </p:nvSpPr>
        <p:spPr>
          <a:xfrm>
            <a:off x="789305" y="1035685"/>
            <a:ext cx="2297430" cy="460375"/>
          </a:xfrm>
          <a:prstGeom prst="rect">
            <a:avLst/>
          </a:prstGeom>
          <a:noFill/>
        </p:spPr>
        <p:txBody>
          <a:bodyPr wrap="square" rtlCol="0">
            <a:spAutoFit/>
            <a:scene3d>
              <a:camera prst="orthographicFront"/>
              <a:lightRig rig="threePt" dir="t"/>
            </a:scene3d>
          </a:bodyPr>
          <a:p>
            <a:pPr algn="ctr"/>
            <a:r>
              <a:rPr lang="zh-CN" altLang="en-US" sz="2400">
                <a:solidFill>
                  <a:schemeClr val="accent1"/>
                </a:solidFill>
                <a:effectLst>
                  <a:outerShdw blurRad="38100" dist="25400" dir="5400000" algn="ctr" rotWithShape="0">
                    <a:srgbClr val="6E747A">
                      <a:alpha val="43000"/>
                    </a:srgbClr>
                  </a:outerShdw>
                </a:effectLst>
              </a:rPr>
              <a:t>动态页面技术</a:t>
            </a:r>
            <a:endParaRPr lang="zh-CN" altLang="en-US" sz="2400">
              <a:solidFill>
                <a:schemeClr val="accent1"/>
              </a:solidFill>
              <a:effectLst>
                <a:outerShdw blurRad="38100" dist="25400" dir="5400000" algn="ctr" rotWithShape="0">
                  <a:srgbClr val="6E747A">
                    <a:alpha val="43000"/>
                  </a:srgbClr>
                </a:outerShdw>
              </a:effectLst>
            </a:endParaRPr>
          </a:p>
        </p:txBody>
      </p:sp>
      <p:sp>
        <p:nvSpPr>
          <p:cNvPr id="2" name="文本框 1"/>
          <p:cNvSpPr txBox="1"/>
          <p:nvPr/>
        </p:nvSpPr>
        <p:spPr>
          <a:xfrm>
            <a:off x="891540" y="1602740"/>
            <a:ext cx="10546080" cy="337185"/>
          </a:xfrm>
          <a:prstGeom prst="rect">
            <a:avLst/>
          </a:prstGeom>
          <a:noFill/>
        </p:spPr>
        <p:txBody>
          <a:bodyPr wrap="non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对同一个页面，页面的某些部分对不同的访问用户，呈现的内容不相同。相关的实现技术有</a:t>
            </a:r>
            <a:r>
              <a:rPr lang="en-US" altLang="zh-CN" sz="1600">
                <a:latin typeface="宋体" panose="02010600030101010101" pitchFamily="2" charset="-122"/>
                <a:ea typeface="宋体" panose="02010600030101010101" pitchFamily="2" charset="-122"/>
                <a:cs typeface="宋体" panose="02010600030101010101" pitchFamily="2" charset="-122"/>
              </a:rPr>
              <a:t>CGI</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en-US" altLang="zh-CN" sz="1600">
                <a:latin typeface="宋体" panose="02010600030101010101" pitchFamily="2" charset="-122"/>
                <a:ea typeface="宋体" panose="02010600030101010101" pitchFamily="2" charset="-122"/>
                <a:cs typeface="宋体" panose="02010600030101010101" pitchFamily="2" charset="-122"/>
              </a:rPr>
              <a:t>ASP</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en-US" altLang="zh-CN" sz="1600">
                <a:latin typeface="宋体" panose="02010600030101010101" pitchFamily="2" charset="-122"/>
                <a:ea typeface="宋体" panose="02010600030101010101" pitchFamily="2" charset="-122"/>
                <a:cs typeface="宋体" panose="02010600030101010101" pitchFamily="2" charset="-122"/>
              </a:rPr>
              <a:t>PHP</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en-US" altLang="zh-CN" sz="1600">
                <a:latin typeface="宋体" panose="02010600030101010101" pitchFamily="2" charset="-122"/>
                <a:ea typeface="宋体" panose="02010600030101010101" pitchFamily="2" charset="-122"/>
                <a:cs typeface="宋体" panose="02010600030101010101" pitchFamily="2" charset="-122"/>
              </a:rPr>
              <a:t>JSP</a:t>
            </a:r>
            <a:r>
              <a:rPr lang="zh-CN" altLang="en-US" sz="1600">
                <a:latin typeface="宋体" panose="02010600030101010101" pitchFamily="2" charset="-122"/>
                <a:ea typeface="宋体" panose="02010600030101010101" pitchFamily="2" charset="-122"/>
                <a:cs typeface="宋体" panose="02010600030101010101" pitchFamily="2" charset="-122"/>
              </a:rPr>
              <a:t>等。</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891540" y="2008505"/>
            <a:ext cx="1485900" cy="460375"/>
          </a:xfrm>
          <a:prstGeom prst="rect">
            <a:avLst/>
          </a:prstGeom>
          <a:noFill/>
        </p:spPr>
        <p:txBody>
          <a:bodyPr wrap="square" rtlCol="0">
            <a:spAutoFit/>
          </a:bodyPr>
          <a:p>
            <a:pPr algn="ctr"/>
            <a:r>
              <a:rPr lang="zh-CN" altLang="en-US" sz="2400">
                <a:solidFill>
                  <a:schemeClr val="accent1"/>
                </a:solidFill>
                <a:effectLst>
                  <a:outerShdw blurRad="38100" dist="25400" dir="5400000" algn="ctr" rotWithShape="0">
                    <a:srgbClr val="6E747A">
                      <a:alpha val="43000"/>
                    </a:srgbClr>
                  </a:outerShdw>
                </a:effectLst>
              </a:rPr>
              <a:t>C10K问题</a:t>
            </a:r>
            <a:endParaRPr lang="zh-CN" altLang="en-US" sz="2400">
              <a:solidFill>
                <a:schemeClr val="tx1"/>
              </a:solidFill>
              <a:effectLst>
                <a:outerShdw blurRad="38100" dist="19050" dir="2700000" algn="tl" rotWithShape="0">
                  <a:schemeClr val="dk1">
                    <a:alpha val="40000"/>
                  </a:schemeClr>
                </a:outerShdw>
              </a:effectLst>
            </a:endParaRPr>
          </a:p>
        </p:txBody>
      </p:sp>
      <p:sp>
        <p:nvSpPr>
          <p:cNvPr id="7" name="文本框 6"/>
          <p:cNvSpPr txBox="1"/>
          <p:nvPr/>
        </p:nvSpPr>
        <p:spPr>
          <a:xfrm>
            <a:off x="789305" y="2984500"/>
            <a:ext cx="2371090" cy="460375"/>
          </a:xfrm>
          <a:prstGeom prst="rect">
            <a:avLst/>
          </a:prstGeom>
          <a:noFill/>
        </p:spPr>
        <p:txBody>
          <a:bodyPr wrap="square" rtlCol="0">
            <a:spAutoFit/>
          </a:bodyPr>
          <a:p>
            <a:pPr algn="ctr"/>
            <a:r>
              <a:rPr lang="zh-CN" altLang="en-US" sz="2400">
                <a:solidFill>
                  <a:schemeClr val="accent1"/>
                </a:solidFill>
                <a:effectLst>
                  <a:outerShdw blurRad="38100" dist="25400" dir="5400000" algn="ctr" rotWithShape="0">
                    <a:srgbClr val="6E747A">
                      <a:alpha val="43000"/>
                    </a:srgbClr>
                  </a:outerShdw>
                </a:effectLst>
              </a:rPr>
              <a:t>HTTP/1.1长连接</a:t>
            </a:r>
            <a:endParaRPr lang="zh-CN" altLang="en-US" sz="2400">
              <a:solidFill>
                <a:schemeClr val="tx1"/>
              </a:solidFill>
              <a:effectLst>
                <a:outerShdw blurRad="38100" dist="19050" dir="2700000" algn="tl" rotWithShape="0">
                  <a:schemeClr val="dk1">
                    <a:alpha val="40000"/>
                  </a:schemeClr>
                </a:outerShdw>
              </a:effectLst>
            </a:endParaRPr>
          </a:p>
        </p:txBody>
      </p:sp>
      <p:sp>
        <p:nvSpPr>
          <p:cNvPr id="10" name="文本框 9"/>
          <p:cNvSpPr txBox="1"/>
          <p:nvPr/>
        </p:nvSpPr>
        <p:spPr>
          <a:xfrm>
            <a:off x="789305" y="4625340"/>
            <a:ext cx="3705225" cy="460375"/>
          </a:xfrm>
          <a:prstGeom prst="rect">
            <a:avLst/>
          </a:prstGeom>
          <a:noFill/>
        </p:spPr>
        <p:txBody>
          <a:bodyPr wrap="square" rtlCol="0">
            <a:spAutoFit/>
          </a:bodyPr>
          <a:p>
            <a:pPr algn="ctr"/>
            <a:r>
              <a:rPr lang="zh-CN" altLang="en-US" sz="2400">
                <a:solidFill>
                  <a:schemeClr val="accent1"/>
                </a:solidFill>
                <a:effectLst>
                  <a:outerShdw blurRad="38100" dist="25400" dir="5400000" algn="ctr" rotWithShape="0">
                    <a:srgbClr val="6E747A">
                      <a:alpha val="43000"/>
                    </a:srgbClr>
                  </a:outerShdw>
                </a:effectLst>
              </a:rPr>
              <a:t>基于服务器端的推送技术</a:t>
            </a:r>
            <a:endParaRPr lang="zh-CN" altLang="en-US" sz="2400">
              <a:solidFill>
                <a:schemeClr val="tx1"/>
              </a:solidFill>
              <a:effectLst>
                <a:outerShdw blurRad="38100" dist="19050" dir="2700000" algn="tl" rotWithShape="0">
                  <a:schemeClr val="dk1">
                    <a:alpha val="40000"/>
                  </a:schemeClr>
                </a:outerShdw>
              </a:effectLst>
            </a:endParaRPr>
          </a:p>
        </p:txBody>
      </p:sp>
      <p:sp>
        <p:nvSpPr>
          <p:cNvPr id="11" name="文本框 10"/>
          <p:cNvSpPr txBox="1"/>
          <p:nvPr/>
        </p:nvSpPr>
        <p:spPr>
          <a:xfrm>
            <a:off x="891540" y="2468880"/>
            <a:ext cx="9530080" cy="337185"/>
          </a:xfrm>
          <a:prstGeom prst="rect">
            <a:avLst/>
          </a:prstGeom>
          <a:noFill/>
        </p:spPr>
        <p:txBody>
          <a:bodyPr wrap="none" rtlCol="0">
            <a:spAutoFit/>
          </a:bodyPr>
          <a:p>
            <a:pPr algn="l"/>
            <a:r>
              <a:rPr lang="zh-CN" altLang="en-US" sz="1600">
                <a:latin typeface="宋体" panose="02010600030101010101" pitchFamily="2" charset="-122"/>
                <a:ea typeface="宋体" panose="02010600030101010101" pitchFamily="2" charset="-122"/>
                <a:cs typeface="宋体" panose="02010600030101010101" pitchFamily="2" charset="-122"/>
              </a:rPr>
              <a:t>由于访问量的增加，WEB服务器同时处理的用户数也达到了万(10K)以上级别，这就造成服务器压力过大。</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14" name="文本框 13"/>
          <p:cNvSpPr txBox="1"/>
          <p:nvPr/>
        </p:nvSpPr>
        <p:spPr>
          <a:xfrm>
            <a:off x="891540" y="3522980"/>
            <a:ext cx="9936480" cy="829945"/>
          </a:xfrm>
          <a:prstGeom prst="rect">
            <a:avLst/>
          </a:prstGeom>
          <a:noFill/>
        </p:spPr>
        <p:txBody>
          <a:bodyPr wrap="none" rtlCol="0">
            <a:spAutoFit/>
          </a:bodyPr>
          <a:p>
            <a:pPr algn="l"/>
            <a:r>
              <a:rPr lang="zh-CN" altLang="en-US" sz="1600">
                <a:latin typeface="宋体" panose="02010600030101010101" pitchFamily="2" charset="-122"/>
                <a:ea typeface="宋体" panose="02010600030101010101" pitchFamily="2" charset="-122"/>
                <a:cs typeface="宋体" panose="02010600030101010101" pitchFamily="2" charset="-122"/>
              </a:rPr>
              <a:t>对为了缓解服务器压力，每次Request/Response后连接(TCP连接)继续保持，以及对同一个TCP连接，</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latin typeface="宋体" panose="02010600030101010101" pitchFamily="2" charset="-122"/>
                <a:ea typeface="宋体" panose="02010600030101010101" pitchFamily="2" charset="-122"/>
                <a:cs typeface="宋体" panose="02010600030101010101" pitchFamily="2" charset="-122"/>
              </a:rPr>
              <a:t>多次复用Request/Response的方法(也称为Pipeline)也提了出来。这就是HTTP/1.1协议中长连接的主要内容。</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15" name="文本框 14"/>
          <p:cNvSpPr txBox="1"/>
          <p:nvPr/>
        </p:nvSpPr>
        <p:spPr>
          <a:xfrm>
            <a:off x="891540" y="5186680"/>
            <a:ext cx="9846310" cy="1322070"/>
          </a:xfrm>
          <a:prstGeom prst="rect">
            <a:avLst/>
          </a:prstGeom>
          <a:noFill/>
        </p:spPr>
        <p:txBody>
          <a:bodyPr wrap="square" rtlCol="0" anchor="t">
            <a:spAutoFit/>
          </a:bodyPr>
          <a:p>
            <a:r>
              <a:rPr lang="zh-CN" altLang="en-US" sz="1600">
                <a:latin typeface="宋体" panose="02010600030101010101" pitchFamily="2" charset="-122"/>
                <a:ea typeface="宋体" panose="02010600030101010101" pitchFamily="2" charset="-122"/>
                <a:cs typeface="宋体" panose="02010600030101010101" pitchFamily="2" charset="-122"/>
              </a:rPr>
              <a:t>伴随移动互联网的发展，大量移动终端和其上的APP应用接入网络，HTML5技术也提了出来，以便支持WEB上的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音视频播放、实时游戏、实时聊天等。催生了这样一个需求，当服务器有更新时，需要立即将数据发送给客</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户端，这就是基于服务器端的推送技术。</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r"/>
            <a:r>
              <a:rPr lang="zh-CN" altLang="en-US" dirty="0" smtClean="0">
                <a:solidFill>
                  <a:schemeClr val="accent1"/>
                </a:solidFill>
                <a:effectLst>
                  <a:outerShdw blurRad="38100" dist="25400" dir="5400000" algn="ctr" rotWithShape="0">
                    <a:srgbClr val="6E747A">
                      <a:alpha val="43000"/>
                    </a:srgbClr>
                  </a:outerShdw>
                </a:effectLst>
              </a:rPr>
              <a:t>一个问题</a:t>
            </a:r>
            <a:br>
              <a:rPr lang="en-US" altLang="zh-CN" dirty="0"/>
            </a:br>
            <a:endParaRPr lang="zh-CN" altLang="en-US" b="1"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881166" y="2838779"/>
            <a:ext cx="2472524" cy="2471096"/>
          </a:xfrm>
        </p:spPr>
      </p:pic>
      <p:sp>
        <p:nvSpPr>
          <p:cNvPr id="5" name="文本框 4"/>
          <p:cNvSpPr txBox="1"/>
          <p:nvPr/>
        </p:nvSpPr>
        <p:spPr>
          <a:xfrm>
            <a:off x="2228953" y="1925778"/>
            <a:ext cx="6324600" cy="1116965"/>
          </a:xfrm>
          <a:prstGeom prst="rect">
            <a:avLst/>
          </a:prstGeom>
          <a:noFill/>
        </p:spPr>
        <p:txBody>
          <a:bodyPr wrap="none" rtlCol="0">
            <a:spAutoFit/>
          </a:bodyPr>
          <a:lstStyle/>
          <a:p>
            <a:r>
              <a:rPr lang="zh-CN" altLang="en-US" sz="2400" dirty="0" smtClean="0"/>
              <a:t>如何</a:t>
            </a:r>
            <a:r>
              <a:rPr lang="zh-CN" altLang="en-US" sz="4265" b="1" dirty="0" smtClean="0">
                <a:solidFill>
                  <a:srgbClr val="FF0000"/>
                </a:solidFill>
              </a:rPr>
              <a:t>快速高效</a:t>
            </a:r>
            <a:r>
              <a:rPr lang="zh-CN" altLang="en-US" sz="2400" dirty="0"/>
              <a:t>的获取服务端实时数据？</a:t>
            </a:r>
            <a:endParaRPr lang="zh-CN" altLang="en-US" sz="2400" dirty="0"/>
          </a:p>
          <a:p>
            <a:endParaRPr lang="zh-CN" alt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pPr algn="r"/>
            <a:r>
              <a:rPr lang="zh-CN" altLang="en-US" dirty="0" smtClean="0">
                <a:solidFill>
                  <a:schemeClr val="accent1"/>
                </a:solidFill>
                <a:effectLst>
                  <a:outerShdw blurRad="38100" dist="25400" dir="5400000" algn="ctr" rotWithShape="0">
                    <a:srgbClr val="6E747A">
                      <a:alpha val="43000"/>
                    </a:srgbClr>
                  </a:outerShdw>
                </a:effectLst>
              </a:rPr>
              <a:t>常用方案</a:t>
            </a:r>
            <a:br>
              <a:rPr lang="en-US" altLang="zh-CN" dirty="0"/>
            </a:br>
            <a:br>
              <a:rPr lang="en-US" altLang="zh-CN" dirty="0"/>
            </a:br>
            <a:endParaRPr lang="zh-CN" altLang="en-US" b="1" dirty="0"/>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92568" y="5246450"/>
            <a:ext cx="4161536" cy="1447659"/>
          </a:xfrm>
          <a:prstGeom prst="rect">
            <a:avLst/>
          </a:prstGeom>
        </p:spPr>
      </p:pic>
      <p:graphicFrame>
        <p:nvGraphicFramePr>
          <p:cNvPr id="3" name="内容占位符 2"/>
          <p:cNvGraphicFramePr>
            <a:graphicFrameLocks noGrp="1"/>
          </p:cNvGraphicFramePr>
          <p:nvPr>
            <p:ph idx="1"/>
          </p:nvPr>
        </p:nvGraphicFramePr>
        <p:xfrm>
          <a:off x="431800" y="1123951"/>
          <a:ext cx="11425767" cy="4251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20000"/>
          </a:bodyPr>
          <a:lstStyle/>
          <a:p>
            <a:r>
              <a:rPr lang="zh-CN" altLang="en-US" dirty="0"/>
              <a:t>技术背景</a:t>
            </a:r>
            <a:endParaRPr lang="zh-CN" altLang="en-US" dirty="0"/>
          </a:p>
        </p:txBody>
      </p:sp>
      <p:sp>
        <p:nvSpPr>
          <p:cNvPr id="5" name="文本占位符 4"/>
          <p:cNvSpPr>
            <a:spLocks noGrp="1"/>
          </p:cNvSpPr>
          <p:nvPr>
            <p:ph type="body" sz="quarter" idx="11"/>
          </p:nvPr>
        </p:nvSpPr>
        <p:spPr/>
        <p:txBody>
          <a:bodyPr/>
          <a:lstStyle/>
          <a:p>
            <a:r>
              <a:rPr lang="zh-CN" altLang="en-US" dirty="0"/>
              <a:t>产生背景</a:t>
            </a:r>
            <a:endParaRPr lang="zh-CN" altLang="en-US" dirty="0"/>
          </a:p>
        </p:txBody>
      </p:sp>
      <p:sp>
        <p:nvSpPr>
          <p:cNvPr id="3" name="標題 1"/>
          <p:cNvSpPr>
            <a:spLocks noGrp="1"/>
          </p:cNvSpPr>
          <p:nvPr>
            <p:ph type="title"/>
          </p:nvPr>
        </p:nvSpPr>
        <p:spPr>
          <a:xfrm>
            <a:off x="1480185" y="211455"/>
            <a:ext cx="10515600" cy="1116330"/>
          </a:xfrm>
        </p:spPr>
        <p:txBody>
          <a:bodyPr>
            <a:normAutofit fontScale="90000"/>
          </a:bodyPr>
          <a:p>
            <a:pPr algn="r"/>
            <a:r>
              <a:rPr lang="zh-CN" altLang="en-US" dirty="0">
                <a:solidFill>
                  <a:schemeClr val="accent1"/>
                </a:solidFill>
                <a:effectLst>
                  <a:outerShdw blurRad="38100" dist="25400" dir="5400000" algn="ctr" rotWithShape="0">
                    <a:srgbClr val="6E747A">
                      <a:alpha val="43000"/>
                    </a:srgbClr>
                  </a:outerShdw>
                </a:effectLst>
              </a:rPr>
              <a:t>优缺点分析</a:t>
            </a:r>
            <a:br>
              <a:rPr lang="en-US" altLang="zh-CN" dirty="0"/>
            </a:br>
            <a:endParaRPr lang="zh-CN" altLang="en-US" b="1" dirty="0"/>
          </a:p>
        </p:txBody>
      </p:sp>
      <p:sp>
        <p:nvSpPr>
          <p:cNvPr id="9" name="文本框 8"/>
          <p:cNvSpPr txBox="1"/>
          <p:nvPr/>
        </p:nvSpPr>
        <p:spPr>
          <a:xfrm>
            <a:off x="1480185" y="1327785"/>
            <a:ext cx="3741420" cy="1291590"/>
          </a:xfrm>
          <a:prstGeom prst="rect">
            <a:avLst/>
          </a:prstGeom>
          <a:noFill/>
        </p:spPr>
        <p:txBody>
          <a:bodyPr wrap="square" rtlCol="0">
            <a:spAutoFit/>
          </a:bodyPr>
          <a:p>
            <a:r>
              <a:rPr lang="zh-CN" altLang="en-US" sz="2400"/>
              <a:t>传统轮询</a:t>
            </a:r>
            <a:endParaRPr lang="zh-CN" altLang="en-US" sz="2400"/>
          </a:p>
          <a:p>
            <a:endParaRPr lang="zh-CN" altLang="en-US"/>
          </a:p>
          <a:p>
            <a:r>
              <a:rPr lang="zh-CN" altLang="en-US">
                <a:solidFill>
                  <a:srgbClr val="FF0000"/>
                </a:solidFill>
              </a:rPr>
              <a:t>优点：</a:t>
            </a:r>
            <a:r>
              <a:rPr lang="zh-CN" altLang="en-US">
                <a:solidFill>
                  <a:schemeClr val="tx1"/>
                </a:solidFill>
              </a:rPr>
              <a:t>简单、实现方便</a:t>
            </a:r>
            <a:endParaRPr lang="zh-CN" altLang="en-US">
              <a:solidFill>
                <a:srgbClr val="FF0000"/>
              </a:solidFill>
            </a:endParaRPr>
          </a:p>
          <a:p>
            <a:r>
              <a:rPr lang="zh-CN" altLang="en-US">
                <a:solidFill>
                  <a:srgbClr val="FF0000"/>
                </a:solidFill>
              </a:rPr>
              <a:t>缺点：</a:t>
            </a:r>
            <a:r>
              <a:rPr lang="zh-CN" altLang="en-US"/>
              <a:t>无效请求过多、数据延时</a:t>
            </a:r>
            <a:endParaRPr lang="zh-CN" altLang="en-US"/>
          </a:p>
        </p:txBody>
      </p:sp>
      <p:sp>
        <p:nvSpPr>
          <p:cNvPr id="10" name="文本框 9"/>
          <p:cNvSpPr txBox="1"/>
          <p:nvPr/>
        </p:nvSpPr>
        <p:spPr>
          <a:xfrm>
            <a:off x="1480185" y="4479925"/>
            <a:ext cx="3741420" cy="1291590"/>
          </a:xfrm>
          <a:prstGeom prst="rect">
            <a:avLst/>
          </a:prstGeom>
          <a:noFill/>
        </p:spPr>
        <p:txBody>
          <a:bodyPr wrap="square" rtlCol="0">
            <a:spAutoFit/>
          </a:bodyPr>
          <a:p>
            <a:r>
              <a:rPr lang="zh-CN" altLang="en-US" sz="2400"/>
              <a:t>长轮询</a:t>
            </a:r>
            <a:endParaRPr lang="zh-CN" altLang="en-US" sz="2400"/>
          </a:p>
          <a:p>
            <a:endParaRPr lang="zh-CN" altLang="en-US"/>
          </a:p>
          <a:p>
            <a:pPr algn="l"/>
            <a:r>
              <a:rPr lang="zh-CN" altLang="en-US">
                <a:solidFill>
                  <a:srgbClr val="FF0000"/>
                </a:solidFill>
              </a:rPr>
              <a:t>优点：</a:t>
            </a:r>
            <a:r>
              <a:rPr lang="zh-CN" altLang="en-US"/>
              <a:t>没有无效请求</a:t>
            </a:r>
            <a:endParaRPr lang="zh-CN" altLang="en-US"/>
          </a:p>
          <a:p>
            <a:r>
              <a:rPr lang="zh-CN" altLang="en-US">
                <a:solidFill>
                  <a:srgbClr val="FF0000"/>
                </a:solidFill>
              </a:rPr>
              <a:t>缺点：</a:t>
            </a:r>
            <a:r>
              <a:rPr lang="zh-CN" altLang="en-US"/>
              <a:t>数据延时、长连接数量有限</a:t>
            </a:r>
            <a:endParaRPr lang="zh-CN" altLang="en-US"/>
          </a:p>
        </p:txBody>
      </p:sp>
      <p:sp>
        <p:nvSpPr>
          <p:cNvPr id="11" name="文本框 10"/>
          <p:cNvSpPr txBox="1"/>
          <p:nvPr/>
        </p:nvSpPr>
        <p:spPr>
          <a:xfrm>
            <a:off x="7101205" y="1327785"/>
            <a:ext cx="3741420" cy="1291590"/>
          </a:xfrm>
          <a:prstGeom prst="rect">
            <a:avLst/>
          </a:prstGeom>
          <a:noFill/>
        </p:spPr>
        <p:txBody>
          <a:bodyPr wrap="square" rtlCol="0">
            <a:spAutoFit/>
          </a:bodyPr>
          <a:p>
            <a:r>
              <a:rPr lang="zh-CN" altLang="en-US" sz="2400"/>
              <a:t>长连接</a:t>
            </a:r>
            <a:endParaRPr lang="zh-CN" altLang="en-US" sz="2400"/>
          </a:p>
          <a:p>
            <a:endParaRPr lang="zh-CN" altLang="en-US"/>
          </a:p>
          <a:p>
            <a:pPr algn="l"/>
            <a:r>
              <a:rPr lang="zh-CN" altLang="en-US">
                <a:solidFill>
                  <a:srgbClr val="FF0000"/>
                </a:solidFill>
              </a:rPr>
              <a:t>优点：</a:t>
            </a:r>
            <a:r>
              <a:rPr lang="zh-CN" altLang="en-US"/>
              <a:t>低延迟、持久连接</a:t>
            </a:r>
            <a:endParaRPr lang="zh-CN" altLang="en-US"/>
          </a:p>
          <a:p>
            <a:pPr algn="l"/>
            <a:r>
              <a:rPr lang="zh-CN" altLang="en-US">
                <a:solidFill>
                  <a:srgbClr val="FF0000"/>
                </a:solidFill>
              </a:rPr>
              <a:t>缺点：</a:t>
            </a:r>
            <a:r>
              <a:rPr lang="zh-CN" altLang="en-US"/>
              <a:t>长连接数量有限</a:t>
            </a:r>
            <a:endParaRPr lang="zh-CN" altLang="en-US"/>
          </a:p>
        </p:txBody>
      </p:sp>
      <p:sp>
        <p:nvSpPr>
          <p:cNvPr id="13" name="文本框 12"/>
          <p:cNvSpPr txBox="1"/>
          <p:nvPr/>
        </p:nvSpPr>
        <p:spPr>
          <a:xfrm>
            <a:off x="7101205" y="4479925"/>
            <a:ext cx="3741420" cy="1845310"/>
          </a:xfrm>
          <a:prstGeom prst="rect">
            <a:avLst/>
          </a:prstGeom>
          <a:noFill/>
        </p:spPr>
        <p:txBody>
          <a:bodyPr wrap="square" rtlCol="0">
            <a:spAutoFit/>
          </a:bodyPr>
          <a:p>
            <a:r>
              <a:rPr lang="en-US" altLang="zh-CN" sz="2400"/>
              <a:t>WebSocket</a:t>
            </a:r>
            <a:endParaRPr lang="zh-CN" altLang="en-US" sz="2400"/>
          </a:p>
          <a:p>
            <a:endParaRPr lang="zh-CN" altLang="en-US"/>
          </a:p>
          <a:p>
            <a:pPr algn="l"/>
            <a:r>
              <a:rPr lang="zh-CN" altLang="en-US">
                <a:solidFill>
                  <a:srgbClr val="FF0000"/>
                </a:solidFill>
              </a:rPr>
              <a:t>优点：</a:t>
            </a:r>
            <a:r>
              <a:rPr lang="zh-CN" altLang="en-US"/>
              <a:t>包头小、持久连接、主动推送、0延迟</a:t>
            </a:r>
            <a:endParaRPr lang="zh-CN" altLang="en-US"/>
          </a:p>
          <a:p>
            <a:pPr algn="l"/>
            <a:r>
              <a:rPr lang="zh-CN" altLang="en-US">
                <a:solidFill>
                  <a:srgbClr val="FF0000"/>
                </a:solidFill>
              </a:rPr>
              <a:t>缺点：</a:t>
            </a:r>
            <a:r>
              <a:rPr lang="zh-CN" altLang="en-US"/>
              <a:t>对浏览器及应有服务器有要求</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scene3d>
              <a:camera prst="orthographicFront"/>
              <a:lightRig rig="threePt" dir="t"/>
            </a:scene3d>
          </a:bodyPr>
          <a:lstStyle/>
          <a:p>
            <a:pPr algn="r"/>
            <a:r>
              <a:rPr lang="zh-CN" altLang="en-US" dirty="0" smtClean="0">
                <a:solidFill>
                  <a:schemeClr val="accent1"/>
                </a:solidFill>
                <a:effectLst>
                  <a:outerShdw blurRad="38100" dist="25400" dir="5400000" algn="ctr" rotWithShape="0">
                    <a:srgbClr val="6E747A">
                      <a:alpha val="43000"/>
                    </a:srgbClr>
                  </a:outerShdw>
                </a:effectLst>
              </a:rPr>
              <a:t>小结</a:t>
            </a:r>
            <a:endParaRPr lang="zh-CN" altLang="en-US" dirty="0" smtClean="0">
              <a:solidFill>
                <a:schemeClr val="accent1"/>
              </a:solidFill>
              <a:effectLst>
                <a:outerShdw blurRad="38100" dist="25400" dir="5400000" algn="ctr" rotWithShape="0">
                  <a:srgbClr val="6E747A">
                    <a:alpha val="43000"/>
                  </a:srgbClr>
                </a:outerShdw>
              </a:effectLst>
            </a:endParaRPr>
          </a:p>
        </p:txBody>
      </p:sp>
      <p:sp>
        <p:nvSpPr>
          <p:cNvPr id="3" name="内容占位符 2"/>
          <p:cNvSpPr>
            <a:spLocks noGrp="1"/>
          </p:cNvSpPr>
          <p:nvPr>
            <p:ph idx="1"/>
          </p:nvPr>
        </p:nvSpPr>
        <p:spPr>
          <a:xfrm>
            <a:off x="1821180" y="2824480"/>
            <a:ext cx="8550275" cy="821690"/>
          </a:xfrm>
        </p:spPr>
        <p:txBody>
          <a:bodyPr/>
          <a:lstStyle/>
          <a:p>
            <a:pPr marL="0" indent="0">
              <a:buNone/>
            </a:pPr>
            <a:r>
              <a:rPr lang="en-US" altLang="zh-CN" b="1" dirty="0" err="1" smtClean="0">
                <a:solidFill>
                  <a:srgbClr val="FF0000"/>
                </a:solidFill>
              </a:rPr>
              <a:t>WebSocket</a:t>
            </a:r>
            <a:r>
              <a:rPr lang="zh-CN" altLang="en-US" dirty="0" smtClean="0"/>
              <a:t>表现出色，实乃当之无愧的</a:t>
            </a:r>
            <a:r>
              <a:rPr lang="zh-CN" altLang="en-US" dirty="0" smtClean="0">
                <a:solidFill>
                  <a:srgbClr val="FF0000"/>
                </a:solidFill>
              </a:rPr>
              <a:t>最优方案</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20000"/>
          </a:bodyPr>
          <a:lstStyle/>
          <a:p>
            <a:r>
              <a:rPr lang="zh-CN" altLang="en-US" dirty="0"/>
              <a:t>基本概念</a:t>
            </a:r>
            <a:endParaRPr lang="zh-CN" altLang="en-US" dirty="0"/>
          </a:p>
        </p:txBody>
      </p:sp>
      <p:sp>
        <p:nvSpPr>
          <p:cNvPr id="5" name="文本占位符 4"/>
          <p:cNvSpPr>
            <a:spLocks noGrp="1"/>
          </p:cNvSpPr>
          <p:nvPr>
            <p:ph type="body" sz="quarter" idx="11"/>
          </p:nvPr>
        </p:nvSpPr>
        <p:spPr/>
        <p:txBody>
          <a:bodyPr/>
          <a:lstStyle/>
          <a:p>
            <a:r>
              <a:rPr lang="zh-CN" altLang="en-US" dirty="0"/>
              <a:t>基本概念</a:t>
            </a:r>
            <a:endParaRPr lang="zh-CN" altLang="en-US" dirty="0"/>
          </a:p>
        </p:txBody>
      </p:sp>
      <p:sp>
        <p:nvSpPr>
          <p:cNvPr id="2" name="内容占位符 2"/>
          <p:cNvSpPr>
            <a:spLocks noGrp="1"/>
          </p:cNvSpPr>
          <p:nvPr/>
        </p:nvSpPr>
        <p:spPr>
          <a:xfrm>
            <a:off x="4194175" y="2363470"/>
            <a:ext cx="4422140" cy="671195"/>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Font typeface="Arial" panose="020B0604020202020204" pitchFamily="34" charset="0"/>
              <a:defRPr kumimoji="1" sz="2800">
                <a:solidFill>
                  <a:srgbClr val="080808"/>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kumimoji="1" sz="2800">
                <a:solidFill>
                  <a:schemeClr val="tx1"/>
                </a:solidFill>
                <a:latin typeface="+mn-lt"/>
                <a:ea typeface="PMingLiU" pitchFamily="18" charset="-120"/>
                <a:cs typeface="+mn-cs"/>
              </a:defRPr>
            </a:lvl2pPr>
            <a:lvl3pPr marL="1143000" indent="-228600" algn="l" rtl="0" eaLnBrk="1" fontAlgn="base" hangingPunct="1">
              <a:spcBef>
                <a:spcPct val="20000"/>
              </a:spcBef>
              <a:spcAft>
                <a:spcPct val="0"/>
              </a:spcAft>
              <a:buFont typeface="Arial" panose="020B0604020202020204" pitchFamily="34" charset="0"/>
              <a:buChar char="•"/>
              <a:defRPr kumimoji="1" sz="2400">
                <a:solidFill>
                  <a:schemeClr val="tx1"/>
                </a:solidFill>
                <a:latin typeface="+mn-lt"/>
                <a:ea typeface="PMingLiU" pitchFamily="18" charset="-120"/>
                <a:cs typeface="+mn-cs"/>
              </a:defRPr>
            </a:lvl3pPr>
            <a:lvl4pPr marL="1600200" indent="-228600" algn="l" rtl="0" eaLnBrk="1" fontAlgn="base" hangingPunct="1">
              <a:spcBef>
                <a:spcPct val="20000"/>
              </a:spcBef>
              <a:spcAft>
                <a:spcPct val="0"/>
              </a:spcAft>
              <a:buFont typeface="Arial" panose="020B0604020202020204" pitchFamily="34" charset="0"/>
              <a:buChar char="–"/>
              <a:defRPr kumimoji="1" sz="2000">
                <a:solidFill>
                  <a:schemeClr val="tx1"/>
                </a:solidFill>
                <a:latin typeface="+mn-lt"/>
                <a:ea typeface="PMingLiU" pitchFamily="18" charset="-120"/>
                <a:cs typeface="+mn-cs"/>
              </a:defRPr>
            </a:lvl4pPr>
            <a:lvl5pPr marL="2057400" indent="-228600" algn="l" rtl="0" eaLnBrk="1" fontAlgn="base" hangingPunct="1">
              <a:spcBef>
                <a:spcPct val="20000"/>
              </a:spcBef>
              <a:spcAft>
                <a:spcPct val="0"/>
              </a:spcAft>
              <a:buFont typeface="Arial" panose="020B0604020202020204" pitchFamily="34" charset="0"/>
              <a:buChar char="»"/>
              <a:defRPr kumimoji="1" sz="2000">
                <a:solidFill>
                  <a:schemeClr val="tx1"/>
                </a:solidFill>
                <a:latin typeface="+mn-lt"/>
                <a:ea typeface="PMingLiU" pitchFamily="18" charset="-120"/>
                <a:cs typeface="+mn-cs"/>
              </a:defRPr>
            </a:lvl5pPr>
            <a:lvl6pPr marL="2514600" indent="-228600" algn="l" rtl="0" eaLnBrk="1" fontAlgn="base" hangingPunct="1">
              <a:spcBef>
                <a:spcPct val="20000"/>
              </a:spcBef>
              <a:spcAft>
                <a:spcPct val="0"/>
              </a:spcAft>
              <a:buFont typeface="Arial" panose="020B0604020202020204" pitchFamily="34" charset="0"/>
              <a:buChar char="»"/>
              <a:defRPr kumimoji="1" sz="2000">
                <a:solidFill>
                  <a:schemeClr val="tx1"/>
                </a:solidFill>
                <a:latin typeface="+mn-lt"/>
                <a:ea typeface="PMingLiU" pitchFamily="18" charset="-120"/>
                <a:cs typeface="+mn-cs"/>
              </a:defRPr>
            </a:lvl6pPr>
            <a:lvl7pPr marL="2971800" indent="-228600" algn="l" rtl="0" eaLnBrk="1" fontAlgn="base" hangingPunct="1">
              <a:spcBef>
                <a:spcPct val="20000"/>
              </a:spcBef>
              <a:spcAft>
                <a:spcPct val="0"/>
              </a:spcAft>
              <a:buFont typeface="Arial" panose="020B0604020202020204" pitchFamily="34" charset="0"/>
              <a:buChar char="»"/>
              <a:defRPr kumimoji="1" sz="2000">
                <a:solidFill>
                  <a:schemeClr val="tx1"/>
                </a:solidFill>
                <a:latin typeface="+mn-lt"/>
                <a:ea typeface="PMingLiU" pitchFamily="18" charset="-120"/>
                <a:cs typeface="+mn-cs"/>
              </a:defRPr>
            </a:lvl7pPr>
            <a:lvl8pPr marL="3429000" indent="-228600" algn="l" rtl="0" eaLnBrk="1" fontAlgn="base" hangingPunct="1">
              <a:spcBef>
                <a:spcPct val="20000"/>
              </a:spcBef>
              <a:spcAft>
                <a:spcPct val="0"/>
              </a:spcAft>
              <a:buFont typeface="Arial" panose="020B0604020202020204" pitchFamily="34" charset="0"/>
              <a:buChar char="»"/>
              <a:defRPr kumimoji="1" sz="2000">
                <a:solidFill>
                  <a:schemeClr val="tx1"/>
                </a:solidFill>
                <a:latin typeface="+mn-lt"/>
                <a:ea typeface="PMingLiU" pitchFamily="18" charset="-120"/>
                <a:cs typeface="+mn-cs"/>
              </a:defRPr>
            </a:lvl8pPr>
            <a:lvl9pPr marL="3886200" indent="-228600" algn="l" rtl="0" eaLnBrk="1" fontAlgn="base" hangingPunct="1">
              <a:spcBef>
                <a:spcPct val="20000"/>
              </a:spcBef>
              <a:spcAft>
                <a:spcPct val="0"/>
              </a:spcAft>
              <a:buFont typeface="Arial" panose="020B0604020202020204" pitchFamily="34" charset="0"/>
              <a:buChar char="»"/>
              <a:defRPr kumimoji="1" sz="2000">
                <a:solidFill>
                  <a:schemeClr val="tx1"/>
                </a:solidFill>
                <a:latin typeface="+mn-lt"/>
                <a:ea typeface="PMingLiU" pitchFamily="18" charset="-120"/>
                <a:cs typeface="+mn-cs"/>
              </a:defRPr>
            </a:lvl9pPr>
          </a:lstStyle>
          <a:p>
            <a:r>
              <a:rPr lang="zh-CN" altLang="en-US" sz="3600" dirty="0" smtClean="0"/>
              <a:t>什么是</a:t>
            </a:r>
            <a:r>
              <a:rPr lang="en-US" altLang="zh-CN" sz="3600" dirty="0" err="1" smtClean="0"/>
              <a:t>WebSocket</a:t>
            </a:r>
            <a:r>
              <a:rPr lang="zh-CN" altLang="en-US" sz="3600" dirty="0" smtClean="0"/>
              <a:t>？</a:t>
            </a:r>
            <a:endParaRPr lang="zh-CN" altLang="en-US" sz="3600" dirty="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7455" y="3307053"/>
            <a:ext cx="2857500" cy="285750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2999</Words>
  <Application>WPS 演示</Application>
  <PresentationFormat>宽屏</PresentationFormat>
  <Paragraphs>288</Paragraphs>
  <Slides>34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34</vt:i4>
      </vt:variant>
    </vt:vector>
  </HeadingPairs>
  <TitlesOfParts>
    <vt:vector size="46" baseType="lpstr">
      <vt:lpstr>Arial</vt:lpstr>
      <vt:lpstr>宋体</vt:lpstr>
      <vt:lpstr>Wingdings</vt:lpstr>
      <vt:lpstr>GeosansLight</vt:lpstr>
      <vt:lpstr>PMingLiU</vt:lpstr>
      <vt:lpstr>微软雅黑</vt:lpstr>
      <vt:lpstr>Calibri Light</vt:lpstr>
      <vt:lpstr>Arial Unicode MS</vt:lpstr>
      <vt:lpstr>Calibri</vt:lpstr>
      <vt:lpstr>Segoe Print</vt:lpstr>
      <vt:lpstr>Adobe 明體 Std L</vt:lpstr>
      <vt:lpstr>Office 主题</vt:lpstr>
      <vt:lpstr>Websocket协议</vt:lpstr>
      <vt:lpstr>PowerPoint 演示文稿</vt:lpstr>
      <vt:lpstr>PowerPoint 演示文稿</vt:lpstr>
      <vt:lpstr>PowerPoint 演示文稿</vt:lpstr>
      <vt:lpstr>一个问题 </vt:lpstr>
      <vt:lpstr>常用方案  </vt:lpstr>
      <vt:lpstr>优缺点分析 </vt:lpstr>
      <vt:lpstr>小结</vt:lpstr>
      <vt:lpstr>PowerPoint 演示文稿</vt:lpstr>
      <vt:lpstr>基本概念 </vt:lpstr>
      <vt:lpstr>WebSocket与http、tcp的关系</vt:lpstr>
      <vt:lpstr>基本特征</vt:lpstr>
      <vt:lpstr>WebSocket机制</vt:lpstr>
      <vt:lpstr>PowerPoint 演示文稿</vt:lpstr>
      <vt:lpstr>生命周期</vt:lpstr>
      <vt:lpstr>握手阶段</vt:lpstr>
      <vt:lpstr>握手协议</vt:lpstr>
      <vt:lpstr>握手协议</vt:lpstr>
      <vt:lpstr>websocket请求头</vt:lpstr>
      <vt:lpstr>数据交换</vt:lpstr>
      <vt:lpstr>关闭连接</vt:lpstr>
      <vt:lpstr>Websocket 编程接口</vt:lpstr>
      <vt:lpstr>PowerPoint 演示文稿</vt:lpstr>
      <vt:lpstr>PowerPoint 演示文稿</vt:lpstr>
      <vt:lpstr>PowerPoint 演示文稿</vt:lpstr>
      <vt:lpstr>PowerPoint 演示文稿</vt:lpstr>
      <vt:lpstr>PowerPoint 演示文稿</vt:lpstr>
      <vt:lpstr>开发实践</vt:lpstr>
      <vt:lpstr>客户端</vt:lpstr>
      <vt:lpstr>服务端</vt:lpstr>
      <vt:lpstr>服务端</vt:lpstr>
      <vt:lpstr>配置类</vt:lpstr>
      <vt:lpstr>运行结果</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qinch</dc:creator>
  <cp:lastModifiedBy>qinch</cp:lastModifiedBy>
  <cp:revision>36</cp:revision>
  <dcterms:created xsi:type="dcterms:W3CDTF">2018-11-18T03:15:00Z</dcterms:created>
  <dcterms:modified xsi:type="dcterms:W3CDTF">2018-12-12T12:52:49Z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2052-10.1.0.7670</vt:lpwstr>
  </property>
</Properties>
</file>