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18"/>
  </p:notesMasterIdLst>
  <p:sldIdLst>
    <p:sldId id="285" r:id="rId2"/>
    <p:sldId id="286" r:id="rId3"/>
    <p:sldId id="287" r:id="rId4"/>
    <p:sldId id="288" r:id="rId5"/>
    <p:sldId id="282" r:id="rId6"/>
    <p:sldId id="261" r:id="rId7"/>
    <p:sldId id="260" r:id="rId8"/>
    <p:sldId id="289" r:id="rId9"/>
    <p:sldId id="283" r:id="rId10"/>
    <p:sldId id="269" r:id="rId11"/>
    <p:sldId id="270" r:id="rId12"/>
    <p:sldId id="271" r:id="rId13"/>
    <p:sldId id="273" r:id="rId14"/>
    <p:sldId id="272" r:id="rId15"/>
    <p:sldId id="284" r:id="rId16"/>
    <p:sldId id="279" r:id="rId17"/>
  </p:sldIdLst>
  <p:sldSz cx="12193588" cy="6858000"/>
  <p:notesSz cx="6858000" cy="9144000"/>
  <p:defaultTextStyle>
    <a:defPPr>
      <a:defRPr lang="zh-CN"/>
    </a:defPPr>
    <a:lvl1pPr marL="0" algn="l" defTabSz="914370" rtl="0" eaLnBrk="1" latinLnBrk="0" hangingPunct="1">
      <a:defRPr sz="1800" kern="1200">
        <a:solidFill>
          <a:schemeClr val="tx1"/>
        </a:solidFill>
        <a:latin typeface="+mn-lt"/>
        <a:ea typeface="+mn-ea"/>
        <a:cs typeface="+mn-cs"/>
      </a:defRPr>
    </a:lvl1pPr>
    <a:lvl2pPr marL="457186" algn="l" defTabSz="914370" rtl="0" eaLnBrk="1" latinLnBrk="0" hangingPunct="1">
      <a:defRPr sz="1800" kern="1200">
        <a:solidFill>
          <a:schemeClr val="tx1"/>
        </a:solidFill>
        <a:latin typeface="+mn-lt"/>
        <a:ea typeface="+mn-ea"/>
        <a:cs typeface="+mn-cs"/>
      </a:defRPr>
    </a:lvl2pPr>
    <a:lvl3pPr marL="914370" algn="l" defTabSz="914370" rtl="0" eaLnBrk="1" latinLnBrk="0" hangingPunct="1">
      <a:defRPr sz="1800" kern="1200">
        <a:solidFill>
          <a:schemeClr val="tx1"/>
        </a:solidFill>
        <a:latin typeface="+mn-lt"/>
        <a:ea typeface="+mn-ea"/>
        <a:cs typeface="+mn-cs"/>
      </a:defRPr>
    </a:lvl3pPr>
    <a:lvl4pPr marL="1371555" algn="l" defTabSz="914370" rtl="0" eaLnBrk="1" latinLnBrk="0" hangingPunct="1">
      <a:defRPr sz="1800" kern="1200">
        <a:solidFill>
          <a:schemeClr val="tx1"/>
        </a:solidFill>
        <a:latin typeface="+mn-lt"/>
        <a:ea typeface="+mn-ea"/>
        <a:cs typeface="+mn-cs"/>
      </a:defRPr>
    </a:lvl4pPr>
    <a:lvl5pPr marL="1828738" algn="l" defTabSz="914370" rtl="0" eaLnBrk="1" latinLnBrk="0" hangingPunct="1">
      <a:defRPr sz="1800" kern="1200">
        <a:solidFill>
          <a:schemeClr val="tx1"/>
        </a:solidFill>
        <a:latin typeface="+mn-lt"/>
        <a:ea typeface="+mn-ea"/>
        <a:cs typeface="+mn-cs"/>
      </a:defRPr>
    </a:lvl5pPr>
    <a:lvl6pPr marL="2285924" algn="l" defTabSz="914370" rtl="0" eaLnBrk="1" latinLnBrk="0" hangingPunct="1">
      <a:defRPr sz="1800" kern="1200">
        <a:solidFill>
          <a:schemeClr val="tx1"/>
        </a:solidFill>
        <a:latin typeface="+mn-lt"/>
        <a:ea typeface="+mn-ea"/>
        <a:cs typeface="+mn-cs"/>
      </a:defRPr>
    </a:lvl6pPr>
    <a:lvl7pPr marL="2743108" algn="l" defTabSz="914370" rtl="0" eaLnBrk="1" latinLnBrk="0" hangingPunct="1">
      <a:defRPr sz="1800" kern="1200">
        <a:solidFill>
          <a:schemeClr val="tx1"/>
        </a:solidFill>
        <a:latin typeface="+mn-lt"/>
        <a:ea typeface="+mn-ea"/>
        <a:cs typeface="+mn-cs"/>
      </a:defRPr>
    </a:lvl7pPr>
    <a:lvl8pPr marL="3200293" algn="l" defTabSz="914370" rtl="0" eaLnBrk="1" latinLnBrk="0" hangingPunct="1">
      <a:defRPr sz="1800" kern="1200">
        <a:solidFill>
          <a:schemeClr val="tx1"/>
        </a:solidFill>
        <a:latin typeface="+mn-lt"/>
        <a:ea typeface="+mn-ea"/>
        <a:cs typeface="+mn-cs"/>
      </a:defRPr>
    </a:lvl8pPr>
    <a:lvl9pPr marL="3657478" algn="l" defTabSz="91437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9800" autoAdjust="0"/>
  </p:normalViewPr>
  <p:slideViewPr>
    <p:cSldViewPr snapToGrid="0" snapToObjects="1">
      <p:cViewPr varScale="1">
        <p:scale>
          <a:sx n="81" d="100"/>
          <a:sy n="81" d="100"/>
        </p:scale>
        <p:origin x="17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A92C0-FDED-9A46-AC7D-39DF6767893A}" type="datetimeFigureOut">
              <a:rPr kumimoji="1" lang="zh-CN" altLang="en-US" smtClean="0"/>
              <a:t>2018/7/19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0860D-ED1B-BC4A-9E8E-134D4E408F0F}" type="slidenum">
              <a:rPr kumimoji="1" lang="zh-CN" altLang="en-US" smtClean="0"/>
              <a:t>‹#›</a:t>
            </a:fld>
            <a:endParaRPr kumimoji="1" lang="zh-CN" altLang="en-US"/>
          </a:p>
        </p:txBody>
      </p:sp>
    </p:spTree>
    <p:extLst>
      <p:ext uri="{BB962C8B-B14F-4D97-AF65-F5344CB8AC3E}">
        <p14:creationId xmlns:p14="http://schemas.microsoft.com/office/powerpoint/2010/main" val="959997301"/>
      </p:ext>
    </p:extLst>
  </p:cSld>
  <p:clrMap bg1="lt1" tx1="dk1" bg2="lt2" tx2="dk2" accent1="accent1" accent2="accent2" accent3="accent3" accent4="accent4" accent5="accent5" accent6="accent6" hlink="hlink" folHlink="folHlink"/>
  <p:notesStyle>
    <a:lvl1pPr marL="0" algn="l" defTabSz="914370" rtl="0" eaLnBrk="1" latinLnBrk="0" hangingPunct="1">
      <a:defRPr sz="1200" kern="1200">
        <a:solidFill>
          <a:schemeClr val="tx1"/>
        </a:solidFill>
        <a:latin typeface="+mn-lt"/>
        <a:ea typeface="+mn-ea"/>
        <a:cs typeface="+mn-cs"/>
      </a:defRPr>
    </a:lvl1pPr>
    <a:lvl2pPr marL="457186" algn="l" defTabSz="914370" rtl="0" eaLnBrk="1" latinLnBrk="0" hangingPunct="1">
      <a:defRPr sz="1200" kern="1200">
        <a:solidFill>
          <a:schemeClr val="tx1"/>
        </a:solidFill>
        <a:latin typeface="+mn-lt"/>
        <a:ea typeface="+mn-ea"/>
        <a:cs typeface="+mn-cs"/>
      </a:defRPr>
    </a:lvl2pPr>
    <a:lvl3pPr marL="914370" algn="l" defTabSz="914370" rtl="0" eaLnBrk="1" latinLnBrk="0" hangingPunct="1">
      <a:defRPr sz="1200" kern="1200">
        <a:solidFill>
          <a:schemeClr val="tx1"/>
        </a:solidFill>
        <a:latin typeface="+mn-lt"/>
        <a:ea typeface="+mn-ea"/>
        <a:cs typeface="+mn-cs"/>
      </a:defRPr>
    </a:lvl3pPr>
    <a:lvl4pPr marL="1371555" algn="l" defTabSz="914370" rtl="0" eaLnBrk="1" latinLnBrk="0" hangingPunct="1">
      <a:defRPr sz="1200" kern="1200">
        <a:solidFill>
          <a:schemeClr val="tx1"/>
        </a:solidFill>
        <a:latin typeface="+mn-lt"/>
        <a:ea typeface="+mn-ea"/>
        <a:cs typeface="+mn-cs"/>
      </a:defRPr>
    </a:lvl4pPr>
    <a:lvl5pPr marL="1828738" algn="l" defTabSz="914370" rtl="0" eaLnBrk="1" latinLnBrk="0" hangingPunct="1">
      <a:defRPr sz="1200" kern="1200">
        <a:solidFill>
          <a:schemeClr val="tx1"/>
        </a:solidFill>
        <a:latin typeface="+mn-lt"/>
        <a:ea typeface="+mn-ea"/>
        <a:cs typeface="+mn-cs"/>
      </a:defRPr>
    </a:lvl5pPr>
    <a:lvl6pPr marL="2285924" algn="l" defTabSz="914370" rtl="0" eaLnBrk="1" latinLnBrk="0" hangingPunct="1">
      <a:defRPr sz="1200" kern="1200">
        <a:solidFill>
          <a:schemeClr val="tx1"/>
        </a:solidFill>
        <a:latin typeface="+mn-lt"/>
        <a:ea typeface="+mn-ea"/>
        <a:cs typeface="+mn-cs"/>
      </a:defRPr>
    </a:lvl6pPr>
    <a:lvl7pPr marL="2743108" algn="l" defTabSz="914370" rtl="0" eaLnBrk="1" latinLnBrk="0" hangingPunct="1">
      <a:defRPr sz="1200" kern="1200">
        <a:solidFill>
          <a:schemeClr val="tx1"/>
        </a:solidFill>
        <a:latin typeface="+mn-lt"/>
        <a:ea typeface="+mn-ea"/>
        <a:cs typeface="+mn-cs"/>
      </a:defRPr>
    </a:lvl7pPr>
    <a:lvl8pPr marL="3200293" algn="l" defTabSz="914370" rtl="0" eaLnBrk="1" latinLnBrk="0" hangingPunct="1">
      <a:defRPr sz="1200" kern="1200">
        <a:solidFill>
          <a:schemeClr val="tx1"/>
        </a:solidFill>
        <a:latin typeface="+mn-lt"/>
        <a:ea typeface="+mn-ea"/>
        <a:cs typeface="+mn-cs"/>
      </a:defRPr>
    </a:lvl8pPr>
    <a:lvl9pPr marL="3657478" algn="l" defTabSz="91437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6</a:t>
            </a:fld>
            <a:endParaRPr kumimoji="1" lang="zh-CN" altLang="en-US"/>
          </a:p>
        </p:txBody>
      </p:sp>
    </p:spTree>
    <p:extLst>
      <p:ext uri="{BB962C8B-B14F-4D97-AF65-F5344CB8AC3E}">
        <p14:creationId xmlns:p14="http://schemas.microsoft.com/office/powerpoint/2010/main" val="189277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1</a:t>
            </a:r>
            <a:r>
              <a:rPr lang="zh-CN" altLang="en-US" dirty="0">
                <a:effectLst/>
              </a:rPr>
              <a:t>、 我们的</a:t>
            </a:r>
            <a:r>
              <a:rPr lang="zh-CN" altLang="en-US" dirty="0" smtClean="0">
                <a:effectLst/>
              </a:rPr>
              <a:t>模型采用的是</a:t>
            </a:r>
            <a:r>
              <a:rPr lang="zh-CN" altLang="en-US" sz="1200" b="0" i="0" kern="1200" dirty="0">
                <a:solidFill>
                  <a:schemeClr val="tx1"/>
                </a:solidFill>
                <a:effectLst/>
                <a:latin typeface="+mn-lt"/>
                <a:ea typeface="+mn-ea"/>
                <a:cs typeface="+mn-cs"/>
              </a:rPr>
              <a:t>双向循环神经网络</a:t>
            </a:r>
            <a:r>
              <a:rPr lang="zh-CN" altLang="en-US" dirty="0">
                <a:effectLst/>
              </a:rPr>
              <a:t>（</a:t>
            </a:r>
            <a:r>
              <a:rPr lang="en-US" altLang="zh-CN" dirty="0">
                <a:effectLst/>
              </a:rPr>
              <a:t>BRNN</a:t>
            </a:r>
            <a:r>
              <a:rPr lang="zh-CN" altLang="en-US" dirty="0">
                <a:effectLst/>
              </a:rPr>
              <a:t>），它能够在文本中当前位置之前和之后使用不定长度的上下文。</a:t>
            </a:r>
          </a:p>
          <a:p>
            <a:r>
              <a:rPr lang="zh-CN" altLang="en-US" dirty="0"/>
              <a:t>  </a:t>
            </a:r>
            <a:r>
              <a:rPr lang="zh-CN" altLang="en-US" dirty="0" smtClean="0"/>
              <a:t>在循环层</a:t>
            </a:r>
            <a:r>
              <a:rPr lang="en-US" altLang="zh-CN" dirty="0" smtClean="0"/>
              <a:t> (recurrent layers)</a:t>
            </a:r>
            <a:r>
              <a:rPr lang="zh-CN" altLang="en-US" dirty="0"/>
              <a:t>中，我们使用门控循环单元（</a:t>
            </a:r>
            <a:r>
              <a:rPr lang="en-US" altLang="zh-CN" dirty="0"/>
              <a:t>GRU</a:t>
            </a:r>
            <a:r>
              <a:rPr lang="zh-CN" altLang="en-US" dirty="0"/>
              <a:t>），</a:t>
            </a:r>
            <a:r>
              <a:rPr lang="en-US" altLang="zh-CN" dirty="0"/>
              <a:t>GRU</a:t>
            </a:r>
            <a:r>
              <a:rPr lang="zh-CN" altLang="en-US" dirty="0"/>
              <a:t>能捕获多时间尺度上的远距离依赖，与</a:t>
            </a:r>
            <a:r>
              <a:rPr lang="en-US" altLang="zh-CN" dirty="0"/>
              <a:t>LSTM </a:t>
            </a:r>
            <a:r>
              <a:rPr lang="zh-CN" altLang="en-US" dirty="0"/>
              <a:t>相似，</a:t>
            </a:r>
            <a:r>
              <a:rPr lang="zh-CN" altLang="en-US" dirty="0" smtClean="0"/>
              <a:t>但比</a:t>
            </a:r>
            <a:r>
              <a:rPr lang="en-US" altLang="zh-CN" dirty="0" smtClean="0"/>
              <a:t>LSTM</a:t>
            </a:r>
            <a:r>
              <a:rPr lang="zh-CN" altLang="en-US" dirty="0" smtClean="0"/>
              <a:t>更</a:t>
            </a:r>
            <a:r>
              <a:rPr lang="zh-CN" altLang="en-US" dirty="0"/>
              <a:t>简单。</a:t>
            </a:r>
          </a:p>
          <a:p>
            <a:r>
              <a:rPr lang="en-US" altLang="zh-CN" b="1" dirty="0">
                <a:effectLst/>
              </a:rPr>
              <a:t>2</a:t>
            </a:r>
            <a:r>
              <a:rPr lang="zh-CN" altLang="en-US" b="1" dirty="0">
                <a:effectLst/>
              </a:rPr>
              <a:t>、我们引入注意力机制，进一步提高其查找标点符号背景知识的能力。例如，模型可能会将焦点放在表示问题的单词上，但可能与当前单词隔得较远，在该机制帮助下，模型会倾向于用问号而不是句号来结束句子。</a:t>
            </a:r>
            <a:endParaRPr lang="en-US" altLang="zh-CN" b="1" dirty="0">
              <a:effectLst/>
            </a:endParaRPr>
          </a:p>
          <a:p>
            <a:r>
              <a:rPr lang="zh-CN" altLang="en-US" dirty="0"/>
              <a:t>为了将当前输入词的模型</a:t>
            </a:r>
            <a:r>
              <a:rPr lang="zh-CN" altLang="en-US" sz="1200" dirty="0">
                <a:solidFill>
                  <a:schemeClr val="bg1"/>
                </a:solidFill>
                <a:latin typeface="微软雅黑" pitchFamily="34" charset="-122"/>
                <a:ea typeface="微软雅黑" pitchFamily="34" charset="-122"/>
              </a:rPr>
              <a:t>状态</a:t>
            </a:r>
            <a:r>
              <a:rPr lang="zh-CN" altLang="en-US" dirty="0"/>
              <a:t>和注意机制的输出融合在一起，我们使用了从</a:t>
            </a:r>
            <a:r>
              <a:rPr lang="en-US" altLang="zh-CN" dirty="0"/>
              <a:t>LSTM</a:t>
            </a:r>
            <a:r>
              <a:rPr lang="zh-CN" altLang="en-US" dirty="0"/>
              <a:t>到</a:t>
            </a:r>
            <a:r>
              <a:rPr lang="en-US" altLang="zh-CN" dirty="0"/>
              <a:t>GRU</a:t>
            </a:r>
            <a:r>
              <a:rPr lang="zh-CN" altLang="en-US" dirty="0" smtClean="0"/>
              <a:t>的</a:t>
            </a:r>
            <a:r>
              <a:rPr lang="zh-CN" altLang="en-US" sz="1200" dirty="0" smtClean="0">
                <a:solidFill>
                  <a:schemeClr val="bg1"/>
                </a:solidFill>
                <a:latin typeface="微软雅黑" pitchFamily="34" charset="-122"/>
                <a:ea typeface="微软雅黑" pitchFamily="34" charset="-122"/>
              </a:rPr>
              <a:t>后期融合（</a:t>
            </a:r>
            <a:r>
              <a:rPr lang="en-US" altLang="zh-CN" sz="1200" dirty="0" smtClean="0">
                <a:solidFill>
                  <a:schemeClr val="bg1"/>
                </a:solidFill>
                <a:latin typeface="微软雅黑" pitchFamily="34" charset="-122"/>
                <a:ea typeface="微软雅黑" pitchFamily="34" charset="-122"/>
              </a:rPr>
              <a:t>Late Fusion</a:t>
            </a:r>
            <a:r>
              <a:rPr lang="zh-CN" altLang="en-US" sz="1200" dirty="0" smtClean="0">
                <a:solidFill>
                  <a:schemeClr val="bg1"/>
                </a:solidFill>
                <a:latin typeface="微软雅黑" pitchFamily="34" charset="-122"/>
                <a:ea typeface="微软雅黑" pitchFamily="34" charset="-122"/>
              </a:rPr>
              <a:t>）</a:t>
            </a:r>
            <a:r>
              <a:rPr lang="zh-CN" altLang="en-US" dirty="0"/>
              <a:t>方法。这使得注意模型输出可以直接与循环层的状态进行交互，而不会干扰其内部状态。</a:t>
            </a:r>
            <a:endParaRPr lang="en-US" altLang="zh-CN" dirty="0"/>
          </a:p>
          <a:p>
            <a:pPr marL="0" marR="0" indent="0" algn="l" defTabSz="91437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、图</a:t>
            </a:r>
            <a:r>
              <a:rPr lang="en-US" altLang="zh-CN" dirty="0"/>
              <a:t>1</a:t>
            </a:r>
            <a:r>
              <a:rPr lang="zh-CN" altLang="en-US" dirty="0"/>
              <a:t>是</a:t>
            </a:r>
            <a:r>
              <a:rPr lang="zh-CN" altLang="en-US" sz="1200" b="1" dirty="0">
                <a:solidFill>
                  <a:schemeClr val="bg1"/>
                </a:solidFill>
                <a:latin typeface="微软雅黑" pitchFamily="34" charset="-122"/>
                <a:ea typeface="微软雅黑" pitchFamily="34" charset="-122"/>
              </a:rPr>
              <a:t>模型整体架构图</a:t>
            </a:r>
            <a:endParaRPr lang="en-US" altLang="zh-CN" baseline="0" dirty="0"/>
          </a:p>
          <a:p>
            <a:r>
              <a:rPr lang="en-US" altLang="zh-CN" baseline="0" dirty="0"/>
              <a:t>H</a:t>
            </a:r>
            <a:r>
              <a:rPr lang="zh-CN" altLang="en-US" baseline="0" dirty="0"/>
              <a:t>是双向</a:t>
            </a:r>
            <a:r>
              <a:rPr lang="en-US" altLang="zh-CN" baseline="0" dirty="0"/>
              <a:t>RNN</a:t>
            </a:r>
            <a:r>
              <a:rPr lang="zh-CN" altLang="en-US" baseline="0" dirty="0"/>
              <a:t>的隐变量，隐变量的输出经过</a:t>
            </a:r>
            <a:r>
              <a:rPr lang="en-US" altLang="zh-CN" baseline="0" dirty="0"/>
              <a:t>attention</a:t>
            </a:r>
            <a:r>
              <a:rPr lang="zh-CN" altLang="en-US" baseline="0" dirty="0"/>
              <a:t>层，给每个隐变量增加权重并汇总，接着</a:t>
            </a:r>
            <a:r>
              <a:rPr lang="zh-CN" altLang="en-US" baseline="0" dirty="0" smtClean="0"/>
              <a:t>利用</a:t>
            </a:r>
            <a:r>
              <a:rPr lang="zh-CN" altLang="en-US" sz="1200" dirty="0" smtClean="0">
                <a:solidFill>
                  <a:schemeClr val="bg1"/>
                </a:solidFill>
                <a:latin typeface="微软雅黑" pitchFamily="34" charset="-122"/>
                <a:ea typeface="微软雅黑" pitchFamily="34" charset="-122"/>
              </a:rPr>
              <a:t>后期融合（</a:t>
            </a:r>
            <a:r>
              <a:rPr lang="en-US" altLang="zh-CN" sz="1200" dirty="0" smtClean="0">
                <a:solidFill>
                  <a:schemeClr val="bg1"/>
                </a:solidFill>
                <a:latin typeface="微软雅黑" pitchFamily="34" charset="-122"/>
                <a:ea typeface="微软雅黑" pitchFamily="34" charset="-122"/>
              </a:rPr>
              <a:t>Late Fusion</a:t>
            </a:r>
            <a:r>
              <a:rPr lang="zh-CN" altLang="en-US" sz="1200" dirty="0" smtClean="0">
                <a:solidFill>
                  <a:schemeClr val="bg1"/>
                </a:solidFill>
                <a:latin typeface="微软雅黑" pitchFamily="34" charset="-122"/>
                <a:ea typeface="微软雅黑" pitchFamily="34" charset="-122"/>
              </a:rPr>
              <a:t>）来</a:t>
            </a:r>
            <a:r>
              <a:rPr lang="zh-CN" altLang="en-US" sz="1200" dirty="0">
                <a:solidFill>
                  <a:schemeClr val="bg1"/>
                </a:solidFill>
                <a:latin typeface="微软雅黑" pitchFamily="34" charset="-122"/>
                <a:ea typeface="微软雅黑" pitchFamily="34" charset="-122"/>
              </a:rPr>
              <a:t>融合</a:t>
            </a:r>
            <a:r>
              <a:rPr lang="en-US" altLang="zh-CN" baseline="0" dirty="0"/>
              <a:t>attention</a:t>
            </a:r>
            <a:r>
              <a:rPr lang="zh-CN" altLang="en-US" baseline="0" dirty="0"/>
              <a:t>层的输出 和 当前输入词的模型状态</a:t>
            </a:r>
            <a:r>
              <a:rPr lang="en-US" altLang="zh-CN" baseline="0" dirty="0"/>
              <a:t>s</a:t>
            </a:r>
            <a:r>
              <a:rPr lang="zh-CN" altLang="en-US" baseline="0" dirty="0"/>
              <a:t>。</a:t>
            </a:r>
            <a:endParaRPr lang="en-US" altLang="zh-CN" baseline="0" dirty="0"/>
          </a:p>
          <a:p>
            <a:pPr marL="0" marR="0" indent="0" algn="l" defTabSz="914370" rtl="0" eaLnBrk="1" fontAlgn="auto" latinLnBrk="0" hangingPunct="1">
              <a:lnSpc>
                <a:spcPct val="100000"/>
              </a:lnSpc>
              <a:spcBef>
                <a:spcPts val="0"/>
              </a:spcBef>
              <a:spcAft>
                <a:spcPts val="0"/>
              </a:spcAft>
              <a:buClrTx/>
              <a:buSzTx/>
              <a:buFontTx/>
              <a:buNone/>
              <a:tabLst/>
              <a:defRPr/>
            </a:pPr>
            <a:r>
              <a:rPr lang="en-US" altLang="zh-CN" dirty="0"/>
              <a:t>4</a:t>
            </a:r>
            <a:r>
              <a:rPr lang="zh-CN" altLang="en-US" dirty="0"/>
              <a:t>、</a:t>
            </a:r>
            <a:r>
              <a:rPr lang="zh-CN" altLang="en-US" sz="1200" dirty="0">
                <a:solidFill>
                  <a:schemeClr val="bg1"/>
                </a:solidFill>
                <a:latin typeface="微软雅黑" pitchFamily="34" charset="-122"/>
                <a:ea typeface="微软雅黑" pitchFamily="34" charset="-122"/>
              </a:rPr>
              <a:t>图</a:t>
            </a:r>
            <a:r>
              <a:rPr lang="en-US" altLang="zh-CN" sz="1200" dirty="0">
                <a:solidFill>
                  <a:schemeClr val="bg1"/>
                </a:solidFill>
                <a:latin typeface="微软雅黑" pitchFamily="34" charset="-122"/>
                <a:ea typeface="微软雅黑" pitchFamily="34" charset="-122"/>
              </a:rPr>
              <a:t>2</a:t>
            </a:r>
            <a:r>
              <a:rPr lang="zh-CN" altLang="en-US" sz="1200" dirty="0" smtClean="0">
                <a:solidFill>
                  <a:schemeClr val="bg1"/>
                </a:solidFill>
                <a:latin typeface="微软雅黑" pitchFamily="34" charset="-122"/>
                <a:ea typeface="微软雅黑" pitchFamily="34" charset="-122"/>
              </a:rPr>
              <a:t>是后期融合（</a:t>
            </a:r>
            <a:r>
              <a:rPr lang="en-US" altLang="zh-CN" sz="1200" dirty="0" smtClean="0">
                <a:solidFill>
                  <a:schemeClr val="bg1"/>
                </a:solidFill>
                <a:latin typeface="微软雅黑" pitchFamily="34" charset="-122"/>
                <a:ea typeface="微软雅黑" pitchFamily="34" charset="-122"/>
              </a:rPr>
              <a:t>Late Fusion</a:t>
            </a:r>
            <a:r>
              <a:rPr lang="zh-CN" altLang="en-US" sz="1200" dirty="0" smtClean="0">
                <a:solidFill>
                  <a:schemeClr val="bg1"/>
                </a:solidFill>
                <a:latin typeface="微软雅黑" pitchFamily="34" charset="-122"/>
                <a:ea typeface="微软雅黑" pitchFamily="34" charset="-122"/>
              </a:rPr>
              <a:t>）结构图</a:t>
            </a:r>
            <a:endParaRPr lang="en-US" altLang="zh-CN" sz="1200" dirty="0">
              <a:solidFill>
                <a:schemeClr val="bg1"/>
              </a:solidFill>
              <a:latin typeface="微软雅黑" pitchFamily="34" charset="-122"/>
              <a:ea typeface="微软雅黑" pitchFamily="34" charset="-122"/>
            </a:endParaRPr>
          </a:p>
          <a:p>
            <a:r>
              <a:rPr lang="zh-CN" altLang="en-US" dirty="0">
                <a:solidFill>
                  <a:srgbClr val="FF0000"/>
                </a:solidFill>
              </a:rPr>
              <a:t>该方法的思想是</a:t>
            </a:r>
            <a:r>
              <a:rPr lang="zh-CN" altLang="en-US" dirty="0" smtClean="0">
                <a:solidFill>
                  <a:srgbClr val="FF0000"/>
                </a:solidFill>
              </a:rPr>
              <a:t>保持句子</a:t>
            </a:r>
            <a:r>
              <a:rPr lang="zh-CN" altLang="en-US" dirty="0">
                <a:solidFill>
                  <a:srgbClr val="FF0000"/>
                </a:solidFill>
              </a:rPr>
              <a:t>内</a:t>
            </a:r>
            <a:r>
              <a:rPr lang="zh-CN" altLang="en-US" dirty="0" smtClean="0">
                <a:solidFill>
                  <a:srgbClr val="FF0000"/>
                </a:solidFill>
              </a:rPr>
              <a:t>依赖性和句子</a:t>
            </a:r>
            <a:r>
              <a:rPr lang="zh-CN" altLang="en-US" dirty="0">
                <a:solidFill>
                  <a:srgbClr val="FF0000"/>
                </a:solidFill>
              </a:rPr>
              <a:t>间</a:t>
            </a:r>
            <a:r>
              <a:rPr lang="zh-CN" altLang="en-US" dirty="0" smtClean="0">
                <a:solidFill>
                  <a:srgbClr val="FF0000"/>
                </a:solidFill>
              </a:rPr>
              <a:t>依赖的相互独立。</a:t>
            </a:r>
            <a:endParaRPr lang="en-US" altLang="zh-CN" dirty="0">
              <a:solidFill>
                <a:srgbClr val="FF0000"/>
              </a:solidFill>
            </a:endParaRPr>
          </a:p>
          <a:p>
            <a:r>
              <a:rPr lang="en-US" altLang="zh-CN" dirty="0">
                <a:effectLst/>
              </a:rPr>
              <a:t>GRU</a:t>
            </a:r>
            <a:r>
              <a:rPr lang="zh-CN" altLang="en-US" dirty="0">
                <a:effectLst/>
              </a:rPr>
              <a:t>隐变量单元模拟 句子内依赖关系</a:t>
            </a:r>
          </a:p>
          <a:p>
            <a:pPr marL="0" marR="0" indent="0" algn="l" defTabSz="914370" rtl="0" eaLnBrk="1" fontAlgn="auto" latinLnBrk="0" hangingPunct="1">
              <a:lnSpc>
                <a:spcPct val="100000"/>
              </a:lnSpc>
              <a:spcBef>
                <a:spcPts val="0"/>
              </a:spcBef>
              <a:spcAft>
                <a:spcPts val="0"/>
              </a:spcAft>
              <a:buClrTx/>
              <a:buSzTx/>
              <a:buFontTx/>
              <a:buNone/>
              <a:tabLst/>
              <a:defRPr/>
            </a:pPr>
            <a:r>
              <a:rPr lang="en-US" altLang="zh-CN" dirty="0">
                <a:effectLst/>
              </a:rPr>
              <a:t>GRU</a:t>
            </a:r>
            <a:r>
              <a:rPr lang="zh-CN" altLang="en-US" dirty="0">
                <a:effectLst/>
              </a:rPr>
              <a:t>隐变量单元和上下文矢量</a:t>
            </a:r>
            <a:r>
              <a:rPr lang="en-US" altLang="zh-CN" dirty="0">
                <a:effectLst/>
              </a:rPr>
              <a:t>p</a:t>
            </a:r>
            <a:r>
              <a:rPr lang="zh-CN" altLang="en-US" dirty="0">
                <a:effectLst/>
              </a:rPr>
              <a:t>之间的相互作用来模拟</a:t>
            </a:r>
            <a:r>
              <a:rPr lang="zh-CN" altLang="en-US" dirty="0"/>
              <a:t>句子间依赖性 </a:t>
            </a:r>
            <a:endParaRPr lang="zh-CN" altLang="en-US" dirty="0">
              <a:effectLst/>
            </a:endParaRPr>
          </a:p>
          <a:p>
            <a:endParaRPr lang="zh-CN" altLang="en-US" dirty="0"/>
          </a:p>
          <a:p>
            <a:endParaRPr 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7</a:t>
            </a:fld>
            <a:endParaRPr kumimoji="1" lang="zh-CN" altLang="en-US"/>
          </a:p>
        </p:txBody>
      </p:sp>
    </p:spTree>
    <p:extLst>
      <p:ext uri="{BB962C8B-B14F-4D97-AF65-F5344CB8AC3E}">
        <p14:creationId xmlns:p14="http://schemas.microsoft.com/office/powerpoint/2010/main" val="154436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接下来我们详细描述我们的模型如何处理输入以产生输出。在时间步</a:t>
            </a:r>
            <a:r>
              <a:rPr lang="en-US" altLang="zh-CN" dirty="0">
                <a:effectLst/>
              </a:rPr>
              <a:t>t</a:t>
            </a:r>
            <a:r>
              <a:rPr lang="zh-CN" altLang="en-US" dirty="0">
                <a:effectLst/>
              </a:rPr>
              <a:t>，模型输出要置于前一个字和当前输入字之间的标点符号的概率。</a:t>
            </a:r>
            <a:endParaRPr lang="en-US" altLang="zh-CN" dirty="0">
              <a:effectLst/>
            </a:endParaRPr>
          </a:p>
          <a:p>
            <a:r>
              <a:rPr lang="zh-CN" altLang="en-US" dirty="0"/>
              <a:t> </a:t>
            </a:r>
            <a:r>
              <a:rPr lang="zh-CN" altLang="en-US" dirty="0" smtClean="0"/>
              <a:t>采用</a:t>
            </a:r>
            <a:r>
              <a:rPr lang="en-US" altLang="zh-CN" dirty="0" smtClean="0"/>
              <a:t>one-hot</a:t>
            </a:r>
            <a:r>
              <a:rPr lang="zh-CN" altLang="en-US" dirty="0" smtClean="0"/>
              <a:t>来</a:t>
            </a:r>
            <a:r>
              <a:rPr lang="en-US" altLang="zh-CN" dirty="0" smtClean="0"/>
              <a:t> </a:t>
            </a:r>
            <a:r>
              <a:rPr lang="zh-CN" altLang="en-US" dirty="0"/>
              <a:t>编码</a:t>
            </a:r>
            <a:r>
              <a:rPr lang="zh-CN" altLang="en-US" dirty="0" smtClean="0"/>
              <a:t>输入</a:t>
            </a:r>
            <a:r>
              <a:rPr lang="en-US" altLang="zh-CN" dirty="0" smtClean="0"/>
              <a:t>X </a:t>
            </a:r>
            <a:r>
              <a:rPr lang="zh-CN" altLang="en-US" dirty="0" smtClean="0"/>
              <a:t>（</a:t>
            </a:r>
            <a:r>
              <a:rPr lang="en-US" altLang="zh-CN" dirty="0"/>
              <a:t>x1</a:t>
            </a:r>
            <a:r>
              <a:rPr lang="zh-CN" altLang="en-US" dirty="0"/>
              <a:t>，</a:t>
            </a:r>
            <a:r>
              <a:rPr lang="en-US" altLang="zh-CN" dirty="0"/>
              <a:t>...</a:t>
            </a:r>
            <a:r>
              <a:rPr lang="zh-CN" altLang="en-US" dirty="0"/>
              <a:t>，</a:t>
            </a:r>
            <a:r>
              <a:rPr lang="en-US" altLang="zh-CN" dirty="0" err="1"/>
              <a:t>xT</a:t>
            </a:r>
            <a:r>
              <a:rPr lang="zh-CN" altLang="en-US" dirty="0"/>
              <a:t>）的序列。</a:t>
            </a:r>
            <a:endParaRPr lang="en-US" altLang="zh-CN" dirty="0"/>
          </a:p>
          <a:p>
            <a:r>
              <a:rPr lang="zh-CN" altLang="en-US" dirty="0"/>
              <a:t>序列首先由双向层处理，该双向层由具有</a:t>
            </a:r>
            <a:r>
              <a:rPr lang="en-US" altLang="zh-CN" dirty="0"/>
              <a:t>GRU</a:t>
            </a:r>
            <a:r>
              <a:rPr lang="zh-CN" altLang="en-US" dirty="0"/>
              <a:t>单元的两个循环层组成，其中一个循环层正向处理序列，另一</a:t>
            </a:r>
            <a:r>
              <a:rPr lang="zh-CN" altLang="en-US" dirty="0" smtClean="0"/>
              <a:t>个</a:t>
            </a:r>
            <a:r>
              <a:rPr lang="en-US" altLang="zh-CN" dirty="0" smtClean="0"/>
              <a:t>f</a:t>
            </a:r>
            <a:r>
              <a:rPr lang="zh-CN" altLang="en-US" dirty="0" smtClean="0"/>
              <a:t>反向处理序列。</a:t>
            </a:r>
            <a:r>
              <a:rPr lang="zh-CN" altLang="en-US" dirty="0"/>
              <a:t>两个重复</a:t>
            </a:r>
            <a:r>
              <a:rPr lang="zh-CN" altLang="en-US" dirty="0" smtClean="0"/>
              <a:t>的图层</a:t>
            </a:r>
            <a:r>
              <a:rPr lang="zh-CN" altLang="en-US" dirty="0"/>
              <a:t>之前都有一个共享的嵌入图层，其权重为</a:t>
            </a:r>
            <a:r>
              <a:rPr lang="en-US" altLang="zh-CN" dirty="0"/>
              <a:t>W</a:t>
            </a:r>
            <a:r>
              <a:rPr lang="zh-CN" altLang="en-US" dirty="0"/>
              <a:t>。</a:t>
            </a:r>
          </a:p>
          <a:p>
            <a:r>
              <a:rPr lang="en-US" altLang="zh-CN" dirty="0"/>
              <a:t>1</a:t>
            </a:r>
            <a:r>
              <a:rPr lang="zh-CN" altLang="en-US" dirty="0" smtClean="0"/>
              <a:t>、接下来式子（</a:t>
            </a:r>
            <a:r>
              <a:rPr lang="en-US" altLang="zh-CN" dirty="0" smtClean="0"/>
              <a:t>1</a:t>
            </a:r>
            <a:r>
              <a:rPr lang="zh-CN" altLang="en-US" dirty="0" smtClean="0"/>
              <a:t>）表示正向</a:t>
            </a:r>
            <a:r>
              <a:rPr lang="zh-CN" altLang="en-US" dirty="0"/>
              <a:t>循环层的时间步</a:t>
            </a:r>
            <a:r>
              <a:rPr lang="en-US" altLang="zh-CN" dirty="0"/>
              <a:t>t</a:t>
            </a:r>
            <a:r>
              <a:rPr lang="zh-CN" altLang="en-US" dirty="0"/>
              <a:t>处的</a:t>
            </a:r>
            <a:r>
              <a:rPr lang="zh-CN" altLang="en-US" dirty="0" smtClean="0"/>
              <a:t>状态</a:t>
            </a:r>
            <a:endParaRPr lang="en-US" altLang="zh-CN" dirty="0"/>
          </a:p>
          <a:p>
            <a:pPr marL="0" marR="0" lvl="0" indent="0" algn="l" defTabSz="91437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、然后</a:t>
            </a:r>
            <a:r>
              <a:rPr lang="zh-CN" altLang="en-US" dirty="0" smtClean="0"/>
              <a:t>在式子（</a:t>
            </a:r>
            <a:r>
              <a:rPr lang="en-US" altLang="zh-CN" dirty="0" smtClean="0"/>
              <a:t>2</a:t>
            </a:r>
            <a:r>
              <a:rPr lang="zh-CN" altLang="en-US" dirty="0" smtClean="0"/>
              <a:t>）中时间</a:t>
            </a:r>
            <a:r>
              <a:rPr lang="en-US" altLang="zh-CN" dirty="0"/>
              <a:t>t</a:t>
            </a:r>
            <a:r>
              <a:rPr lang="zh-CN" altLang="en-US" dirty="0"/>
              <a:t>通过连接前向层和后向层的状态来构建双向</a:t>
            </a:r>
            <a:r>
              <a:rPr lang="zh-CN" altLang="en-US" dirty="0" smtClean="0"/>
              <a:t>状态</a:t>
            </a:r>
            <a:endParaRPr lang="en-US" altLang="zh-CN" dirty="0"/>
          </a:p>
          <a:p>
            <a:r>
              <a:rPr lang="en-US" altLang="zh-CN" dirty="0"/>
              <a:t>3</a:t>
            </a:r>
            <a:r>
              <a:rPr lang="zh-CN" altLang="en-US" dirty="0"/>
              <a:t>、 双向层之后是具有 </a:t>
            </a:r>
            <a:r>
              <a:rPr lang="en-US" dirty="0" smtClean="0"/>
              <a:t>attention</a:t>
            </a:r>
            <a:r>
              <a:rPr lang="zh-CN" altLang="en-US" dirty="0" smtClean="0"/>
              <a:t>机制的</a:t>
            </a:r>
            <a:r>
              <a:rPr lang="zh-CN" altLang="en-US" dirty="0"/>
              <a:t>单向</a:t>
            </a:r>
            <a:r>
              <a:rPr lang="en-US" dirty="0"/>
              <a:t>GRU</a:t>
            </a:r>
            <a:r>
              <a:rPr lang="zh-CN" altLang="en-US" dirty="0"/>
              <a:t>层。 </a:t>
            </a:r>
            <a:r>
              <a:rPr lang="zh-CN" altLang="en-US" dirty="0" smtClean="0"/>
              <a:t>这一层</a:t>
            </a:r>
            <a:r>
              <a:rPr lang="zh-CN" altLang="en-US" dirty="0"/>
              <a:t>顺序处理双向状态并跟踪文本的当前位置</a:t>
            </a:r>
            <a:r>
              <a:rPr lang="zh-CN" altLang="en-US" dirty="0" smtClean="0"/>
              <a:t>，</a:t>
            </a:r>
            <a:r>
              <a:rPr lang="en-US" altLang="zh-CN" dirty="0" smtClean="0"/>
              <a:t>attention</a:t>
            </a:r>
            <a:r>
              <a:rPr lang="zh-CN" altLang="en-US" dirty="0" smtClean="0"/>
              <a:t>机制</a:t>
            </a:r>
            <a:r>
              <a:rPr lang="en-US" altLang="zh-CN" dirty="0" smtClean="0"/>
              <a:t> </a:t>
            </a:r>
            <a:r>
              <a:rPr lang="zh-CN" altLang="en-US" dirty="0"/>
              <a:t>可以集中于当前位置之前和之后的相关的情景表示。该层状态输出是</a:t>
            </a:r>
            <a:r>
              <a:rPr lang="zh-CN" altLang="en-US" dirty="0" smtClean="0"/>
              <a:t>式子（</a:t>
            </a:r>
            <a:r>
              <a:rPr lang="en-US" altLang="zh-CN" dirty="0" smtClean="0"/>
              <a:t>3</a:t>
            </a:r>
            <a:r>
              <a:rPr lang="zh-CN" altLang="en-US" dirty="0" smtClean="0"/>
              <a:t>）</a:t>
            </a:r>
            <a:endParaRPr lang="en-US" altLang="zh-CN"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8</a:t>
            </a:fld>
            <a:endParaRPr kumimoji="1" lang="zh-CN" altLang="en-US"/>
          </a:p>
        </p:txBody>
      </p:sp>
    </p:spTree>
    <p:extLst>
      <p:ext uri="{BB962C8B-B14F-4D97-AF65-F5344CB8AC3E}">
        <p14:creationId xmlns:p14="http://schemas.microsoft.com/office/powerpoint/2010/main" val="171399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式子</a:t>
            </a:r>
            <a:r>
              <a:rPr lang="en-US" altLang="zh-CN" dirty="0">
                <a:effectLst/>
              </a:rPr>
              <a:t>4</a:t>
            </a:r>
            <a:r>
              <a:rPr lang="zh-CN" altLang="en-US" dirty="0">
                <a:effectLst/>
              </a:rPr>
              <a:t>：</a:t>
            </a:r>
            <a:endParaRPr lang="en-US" altLang="zh-CN" dirty="0">
              <a:effectLst/>
            </a:endParaRPr>
          </a:p>
          <a:p>
            <a:r>
              <a:rPr lang="zh-CN" altLang="en-US" sz="1200" dirty="0" smtClean="0">
                <a:solidFill>
                  <a:schemeClr val="bg1"/>
                </a:solidFill>
                <a:latin typeface="微软雅黑" pitchFamily="34" charset="-122"/>
                <a:ea typeface="微软雅黑" pitchFamily="34" charset="-122"/>
              </a:rPr>
              <a:t>后期融合（</a:t>
            </a:r>
            <a:r>
              <a:rPr lang="en-US" altLang="zh-CN" sz="1200" dirty="0" smtClean="0">
                <a:solidFill>
                  <a:schemeClr val="bg1"/>
                </a:solidFill>
                <a:latin typeface="微软雅黑" pitchFamily="34" charset="-122"/>
                <a:ea typeface="微软雅黑" pitchFamily="34" charset="-122"/>
              </a:rPr>
              <a:t>Late Fusion</a:t>
            </a:r>
            <a:r>
              <a:rPr lang="zh-CN" altLang="en-US" sz="1200" dirty="0" smtClean="0">
                <a:solidFill>
                  <a:schemeClr val="bg1"/>
                </a:solidFill>
                <a:latin typeface="微软雅黑" pitchFamily="34" charset="-122"/>
                <a:ea typeface="微软雅黑" pitchFamily="34" charset="-122"/>
              </a:rPr>
              <a:t>）</a:t>
            </a:r>
            <a:r>
              <a:rPr lang="zh-CN" altLang="en-US" dirty="0" smtClean="0">
                <a:effectLst/>
              </a:rPr>
              <a:t>方法</a:t>
            </a:r>
            <a:r>
              <a:rPr lang="zh-CN" altLang="en-US" dirty="0">
                <a:effectLst/>
              </a:rPr>
              <a:t>：基于先前状态和双向层状态计算的注意力模型输出，</a:t>
            </a:r>
            <a:r>
              <a:rPr lang="en-US" altLang="zh-CN" dirty="0">
                <a:effectLst/>
              </a:rPr>
              <a:t>w</a:t>
            </a:r>
            <a:r>
              <a:rPr lang="zh-CN" altLang="en-US" dirty="0">
                <a:effectLst/>
              </a:rPr>
              <a:t>是权重，</a:t>
            </a:r>
            <a:r>
              <a:rPr lang="en-US" altLang="zh-CN" dirty="0">
                <a:effectLst/>
              </a:rPr>
              <a:t>b</a:t>
            </a:r>
            <a:r>
              <a:rPr lang="zh-CN" altLang="en-US" dirty="0">
                <a:effectLst/>
              </a:rPr>
              <a:t>是偏值，</a:t>
            </a:r>
            <a:r>
              <a:rPr lang="en-US" altLang="zh-CN" dirty="0">
                <a:effectLst/>
              </a:rPr>
              <a:t>a</a:t>
            </a:r>
            <a:r>
              <a:rPr lang="zh-CN" altLang="en-US" dirty="0">
                <a:effectLst/>
              </a:rPr>
              <a:t>是上下文矢量，</a:t>
            </a:r>
            <a:r>
              <a:rPr lang="en-US" altLang="zh-CN" dirty="0">
                <a:effectLst/>
              </a:rPr>
              <a:t>h</a:t>
            </a:r>
            <a:r>
              <a:rPr lang="zh-CN" altLang="en-US" dirty="0">
                <a:effectLst/>
              </a:rPr>
              <a:t>是</a:t>
            </a:r>
            <a:r>
              <a:rPr lang="en-US" altLang="zh-CN" dirty="0" err="1">
                <a:effectLst/>
              </a:rPr>
              <a:t>gru</a:t>
            </a:r>
            <a:r>
              <a:rPr lang="zh-CN" altLang="en-US" dirty="0">
                <a:effectLst/>
              </a:rPr>
              <a:t>的隐变量。这里是引用的是</a:t>
            </a:r>
            <a:r>
              <a:rPr lang="en-US" altLang="zh-CN" dirty="0">
                <a:effectLst/>
              </a:rPr>
              <a:t>15</a:t>
            </a:r>
            <a:r>
              <a:rPr lang="zh-CN" altLang="en-US" dirty="0">
                <a:effectLst/>
              </a:rPr>
              <a:t>年论文的方法。</a:t>
            </a:r>
            <a:endParaRPr lang="en-US" altLang="zh-CN" dirty="0">
              <a:effectLst/>
            </a:endParaRPr>
          </a:p>
          <a:p>
            <a:r>
              <a:rPr lang="zh-CN" altLang="en-US" dirty="0"/>
              <a:t>该方法的思想：句子间</a:t>
            </a:r>
            <a:r>
              <a:rPr lang="zh-CN" altLang="en-US" dirty="0" smtClean="0"/>
              <a:t>依赖性隐</a:t>
            </a:r>
            <a:r>
              <a:rPr lang="zh-CN" altLang="en-US" dirty="0"/>
              <a:t>变量单元和上下文</a:t>
            </a:r>
            <a:r>
              <a:rPr lang="zh-CN" altLang="en-US" dirty="0" smtClean="0"/>
              <a:t>矢量的相互作用来反映，</a:t>
            </a:r>
            <a:r>
              <a:rPr lang="zh-CN" altLang="en-US" dirty="0"/>
              <a:t>隐变量单元模拟句子内依赖性，上下文</a:t>
            </a:r>
            <a:r>
              <a:rPr lang="zh-CN" altLang="en-US" dirty="0" smtClean="0"/>
              <a:t>矢量总结</a:t>
            </a:r>
            <a:r>
              <a:rPr lang="en-US" altLang="zh-CN" dirty="0"/>
              <a:t>n</a:t>
            </a:r>
            <a:r>
              <a:rPr lang="zh-CN" altLang="en-US" dirty="0"/>
              <a:t>个前面的句子。 </a:t>
            </a:r>
            <a:endParaRPr lang="en-US" altLang="zh-CN" dirty="0"/>
          </a:p>
          <a:p>
            <a:r>
              <a:rPr lang="zh-CN" altLang="en-US" dirty="0" smtClean="0"/>
              <a:t>我们首先</a:t>
            </a:r>
            <a:r>
              <a:rPr lang="zh-CN" altLang="en-US" dirty="0"/>
              <a:t>计算前面的上下文句子（主要是</a:t>
            </a:r>
            <a:r>
              <a:rPr lang="en-US" altLang="zh-CN" dirty="0"/>
              <a:t>a</a:t>
            </a:r>
            <a:r>
              <a:rPr lang="zh-CN" altLang="en-US" dirty="0"/>
              <a:t>）的影响程度（</a:t>
            </a:r>
            <a:r>
              <a:rPr lang="en-US" altLang="zh-CN" dirty="0" err="1"/>
              <a:t>aww+hw+b</a:t>
            </a:r>
            <a:r>
              <a:rPr lang="zh-CN" altLang="en-US" dirty="0"/>
              <a:t>），影响程度反映了上下文</a:t>
            </a:r>
            <a:r>
              <a:rPr lang="zh-CN" altLang="en-US" dirty="0" smtClean="0"/>
              <a:t>向量中</a:t>
            </a:r>
            <a:r>
              <a:rPr lang="zh-CN" altLang="en-US" dirty="0"/>
              <a:t>每个元素的强度。 基于当前捕获的句子内依赖性和前面句子来确定前</a:t>
            </a:r>
            <a:r>
              <a:rPr lang="en-US" altLang="zh-CN" dirty="0"/>
              <a:t>n</a:t>
            </a:r>
            <a:r>
              <a:rPr lang="zh-CN" altLang="en-US" dirty="0"/>
              <a:t>个句子的影响程度。</a:t>
            </a:r>
          </a:p>
          <a:p>
            <a:r>
              <a:rPr lang="zh-CN" altLang="en-US" dirty="0"/>
              <a:t>然后，联合上下文向量及句内依赖</a:t>
            </a:r>
            <a:r>
              <a:rPr lang="zh-CN" altLang="en-US" baseline="0" dirty="0"/>
              <a:t> 来计算输出</a:t>
            </a:r>
            <a:r>
              <a:rPr lang="en-US" altLang="zh-CN" dirty="0"/>
              <a:t>aw·</a:t>
            </a:r>
            <a:r>
              <a:rPr lang="zh-CN" altLang="en-US" dirty="0"/>
              <a:t>（</a:t>
            </a:r>
            <a:r>
              <a:rPr lang="en-US" altLang="zh-CN" dirty="0" err="1"/>
              <a:t>aww+hw+b</a:t>
            </a:r>
            <a:r>
              <a:rPr lang="zh-CN" altLang="en-US" dirty="0"/>
              <a:t>）</a:t>
            </a:r>
            <a:r>
              <a:rPr lang="en-US" altLang="zh-CN" dirty="0"/>
              <a:t>+h</a:t>
            </a:r>
          </a:p>
          <a:p>
            <a:endParaRPr lang="en-US" altLang="zh-CN" dirty="0">
              <a:effectLst/>
            </a:endParaRPr>
          </a:p>
          <a:p>
            <a:r>
              <a:rPr lang="zh-CN" altLang="en-US" dirty="0">
                <a:effectLst/>
              </a:rPr>
              <a:t>式子</a:t>
            </a:r>
            <a:r>
              <a:rPr lang="en-US" altLang="zh-CN" dirty="0">
                <a:effectLst/>
              </a:rPr>
              <a:t>5</a:t>
            </a:r>
            <a:r>
              <a:rPr lang="zh-CN" altLang="en-US" dirty="0">
                <a:effectLst/>
              </a:rPr>
              <a:t>：得到注意力输出后，计算</a:t>
            </a:r>
            <a:r>
              <a:rPr lang="zh-CN" altLang="en-US" dirty="0"/>
              <a:t>产生标点符号概率。该模型用于仅基于文本的单阶段训练以及作为文字语音联合训练的第一阶段。 </a:t>
            </a:r>
            <a:endParaRPr lang="en-US" altLang="zh-CN" dirty="0"/>
          </a:p>
          <a:p>
            <a:r>
              <a:rPr lang="zh-CN" altLang="en-US" dirty="0">
                <a:effectLst/>
              </a:rPr>
              <a:t>式子</a:t>
            </a:r>
            <a:r>
              <a:rPr lang="en-US" altLang="zh-CN" dirty="0">
                <a:effectLst/>
              </a:rPr>
              <a:t>6</a:t>
            </a:r>
            <a:r>
              <a:rPr lang="zh-CN" altLang="en-US" dirty="0">
                <a:effectLst/>
              </a:rPr>
              <a:t>：为了结合 语音的暂停持续时间 ，联合训练第二阶段丢弃第一阶段输出层并用</a:t>
            </a:r>
            <a:r>
              <a:rPr lang="en-US" altLang="zh-CN" dirty="0">
                <a:effectLst/>
              </a:rPr>
              <a:t>GRU</a:t>
            </a:r>
            <a:r>
              <a:rPr lang="zh-CN" altLang="en-US" dirty="0">
                <a:effectLst/>
              </a:rPr>
              <a:t>层替换，其中</a:t>
            </a:r>
            <a:r>
              <a:rPr lang="en-US" altLang="zh-CN" dirty="0">
                <a:effectLst/>
              </a:rPr>
              <a:t>p</a:t>
            </a:r>
            <a:r>
              <a:rPr lang="zh-CN" altLang="en-US" dirty="0">
                <a:effectLst/>
              </a:rPr>
              <a:t>是</a:t>
            </a:r>
            <a:r>
              <a:rPr lang="zh-CN" altLang="en-US" dirty="0"/>
              <a:t>暂停持续时间。仅在第二阶段训练期间训练新添加的参数，而第一阶段参数保持固定。</a:t>
            </a:r>
            <a:endParaRPr lang="en-US" altLang="zh-CN" dirty="0"/>
          </a:p>
          <a:p>
            <a:r>
              <a:rPr lang="zh-CN" altLang="en-US" dirty="0"/>
              <a:t>我们没有语音数据，因此该部分并没有起到作用。直接获取式子</a:t>
            </a:r>
            <a:r>
              <a:rPr lang="en-US" altLang="zh-CN" dirty="0"/>
              <a:t>5</a:t>
            </a:r>
            <a:r>
              <a:rPr lang="zh-CN" altLang="en-US" dirty="0"/>
              <a:t>的输出即可。</a:t>
            </a:r>
            <a:endParaRPr lang="en-US" altLang="zh-CN" dirty="0"/>
          </a:p>
          <a:p>
            <a:endParaRPr lang="en-US" altLang="zh-CN" dirty="0"/>
          </a:p>
          <a:p>
            <a:r>
              <a:rPr lang="zh-CN" altLang="en-US" dirty="0"/>
              <a:t>以上就是</a:t>
            </a:r>
            <a:r>
              <a:rPr lang="en-US" dirty="0">
                <a:effectLst/>
              </a:rPr>
              <a:t>late fused</a:t>
            </a:r>
            <a:r>
              <a:rPr lang="zh-CN" altLang="en-US" dirty="0">
                <a:effectLst/>
              </a:rPr>
              <a:t>方法，</a:t>
            </a:r>
            <a:r>
              <a:rPr lang="zh-CN" altLang="en-US" dirty="0"/>
              <a:t>因为前一个 上下文的效果 与 循环层的句内依赖</a:t>
            </a:r>
            <a:r>
              <a:rPr lang="zh-CN" altLang="en-US" baseline="0" dirty="0"/>
              <a:t> 融</a:t>
            </a:r>
            <a:r>
              <a:rPr lang="zh-CN" altLang="en-US" dirty="0"/>
              <a:t>合在一起。 </a:t>
            </a:r>
            <a:endParaRPr lang="en-US" altLang="zh-CN"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9</a:t>
            </a:fld>
            <a:endParaRPr kumimoji="1" lang="zh-CN" altLang="en-US"/>
          </a:p>
        </p:txBody>
      </p:sp>
    </p:spTree>
    <p:extLst>
      <p:ext uri="{BB962C8B-B14F-4D97-AF65-F5344CB8AC3E}">
        <p14:creationId xmlns:p14="http://schemas.microsoft.com/office/powerpoint/2010/main" val="372427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模型效果</a:t>
            </a:r>
            <a:endParaRPr lang="en-US" altLang="zh-CN" dirty="0" smtClean="0"/>
          </a:p>
          <a:p>
            <a:r>
              <a:rPr lang="zh-CN" altLang="en-US" dirty="0" smtClean="0"/>
              <a:t>首先是模型效果，在童话数据集下，模型可以达到准确率百分之八十，召回率百分之七十的效果。然后在经过改变参数，主要是增加模型的隐藏层层数之后，召回率降至百分之</a:t>
            </a:r>
            <a:r>
              <a:rPr lang="en-US" altLang="zh-CN" dirty="0" smtClean="0"/>
              <a:t>13</a:t>
            </a:r>
            <a:r>
              <a:rPr lang="zh-CN" altLang="en-US" dirty="0" smtClean="0"/>
              <a:t>，准确率可以达到百分之</a:t>
            </a:r>
            <a:r>
              <a:rPr lang="en-US" altLang="zh-CN" dirty="0" smtClean="0"/>
              <a:t>93.</a:t>
            </a:r>
          </a:p>
          <a:p>
            <a:r>
              <a:rPr lang="zh-CN" altLang="en-US" dirty="0" smtClean="0"/>
              <a:t>不过现在的准确率和召回率因为用的是童话数据集，所以只能是起到一个参考的效果，真正的准确率和召回率最终还是要用小米的真实数据集来训练后才能得到。</a:t>
            </a:r>
            <a:endParaRPr lang="en-US" altLang="zh-CN" dirty="0" smtClean="0"/>
          </a:p>
          <a:p>
            <a:endParaRPr lang="en-US" altLang="zh-CN" dirty="0" smtClean="0"/>
          </a:p>
          <a:p>
            <a:r>
              <a:rPr lang="zh-CN" altLang="en-US" dirty="0" smtClean="0"/>
              <a:t>展示效果</a:t>
            </a:r>
            <a:endParaRPr lang="en-US" altLang="zh-CN" dirty="0" smtClean="0"/>
          </a:p>
          <a:p>
            <a:endParaRPr lang="en-US" altLang="zh-CN" smtClean="0"/>
          </a:p>
          <a:p>
            <a:r>
              <a:rPr lang="zh-CN" altLang="en-US" smtClean="0"/>
              <a:t>不足</a:t>
            </a:r>
            <a:r>
              <a:rPr lang="zh-CN" altLang="en-US" dirty="0" smtClean="0"/>
              <a:t>之处</a:t>
            </a:r>
            <a:endParaRPr lang="en-US" altLang="zh-CN" dirty="0" smtClean="0"/>
          </a:p>
          <a:p>
            <a:r>
              <a:rPr lang="zh-CN" altLang="en-US" dirty="0" smtClean="0"/>
              <a:t>第一是</a:t>
            </a:r>
            <a:r>
              <a:rPr lang="zh-CN" altLang="en-US" sz="1200" dirty="0" smtClean="0">
                <a:solidFill>
                  <a:schemeClr val="bg1"/>
                </a:solidFill>
                <a:latin typeface="微软雅黑" pitchFamily="34" charset="-122"/>
                <a:ea typeface="微软雅黑" pitchFamily="34" charset="-122"/>
              </a:rPr>
              <a:t>句子成分缺失情况无法处理的问题</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zh-CN" altLang="en-US" sz="1200" dirty="0" smtClean="0">
                <a:solidFill>
                  <a:schemeClr val="bg1"/>
                </a:solidFill>
                <a:latin typeface="微软雅黑" pitchFamily="34" charset="-122"/>
                <a:ea typeface="微软雅黑" pitchFamily="34" charset="-122"/>
              </a:rPr>
              <a:t>第二是</a:t>
            </a:r>
            <a:r>
              <a:rPr lang="zh-CN" altLang="en-US" sz="1200" dirty="0" smtClean="0">
                <a:solidFill>
                  <a:schemeClr val="bg1"/>
                </a:solidFill>
              </a:rPr>
              <a:t>垂直领域特有词汇问题，比如小米音响的常用的点歌功能在断句过程中就存在歌名问题。</a:t>
            </a:r>
            <a:endParaRPr lang="en-US" altLang="zh-CN" sz="1200" dirty="0" smtClean="0">
              <a:solidFill>
                <a:schemeClr val="bg1"/>
              </a:solidFill>
            </a:endParaRPr>
          </a:p>
          <a:p>
            <a:r>
              <a:rPr lang="zh-CN" altLang="en-US" sz="1200" dirty="0" smtClean="0">
                <a:solidFill>
                  <a:schemeClr val="bg1"/>
                </a:solidFill>
                <a:latin typeface="微软雅黑" pitchFamily="34" charset="-122"/>
                <a:ea typeface="微软雅黑" pitchFamily="34" charset="-122"/>
              </a:rPr>
              <a:t>歌名问题主要有两种情况。第一种是歌曲名本身就能够构成完整句子的情况，这种情况下歌曲名可能会被单独切分出来。</a:t>
            </a:r>
            <a:endParaRPr lang="en-US" altLang="zh-CN" sz="1200" dirty="0" smtClean="0">
              <a:solidFill>
                <a:schemeClr val="bg1"/>
              </a:solidFill>
              <a:latin typeface="微软雅黑" pitchFamily="34" charset="-122"/>
              <a:ea typeface="微软雅黑" pitchFamily="34" charset="-122"/>
            </a:endParaRPr>
          </a:p>
          <a:p>
            <a:r>
              <a:rPr lang="zh-CN" altLang="en-US" sz="1200" dirty="0" smtClean="0">
                <a:solidFill>
                  <a:schemeClr val="bg1"/>
                </a:solidFill>
                <a:latin typeface="微软雅黑" pitchFamily="34" charset="-122"/>
                <a:ea typeface="微软雅黑" pitchFamily="34" charset="-122"/>
              </a:rPr>
              <a:t>第二种则是歌曲名不是一个名词而是形容词的情况，这种情况也会对短句造成影响。</a:t>
            </a:r>
            <a:endParaRPr lang="en-US" altLang="zh-CN" sz="1200" dirty="0">
              <a:solidFill>
                <a:schemeClr val="bg1"/>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14</a:t>
            </a:fld>
            <a:endParaRPr kumimoji="1" lang="zh-CN" altLang="en-US"/>
          </a:p>
        </p:txBody>
      </p:sp>
    </p:spTree>
    <p:extLst>
      <p:ext uri="{BB962C8B-B14F-4D97-AF65-F5344CB8AC3E}">
        <p14:creationId xmlns:p14="http://schemas.microsoft.com/office/powerpoint/2010/main" val="955998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90860D-ED1B-BC4A-9E8E-134D4E408F0F}" type="slidenum">
              <a:rPr kumimoji="1" lang="zh-CN" altLang="en-US" smtClean="0"/>
              <a:t>16</a:t>
            </a:fld>
            <a:endParaRPr kumimoji="1" lang="zh-CN" altLang="en-US"/>
          </a:p>
        </p:txBody>
      </p:sp>
    </p:spTree>
    <p:extLst>
      <p:ext uri="{BB962C8B-B14F-4D97-AF65-F5344CB8AC3E}">
        <p14:creationId xmlns:p14="http://schemas.microsoft.com/office/powerpoint/2010/main" val="240212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1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accent4">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34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047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754356"/>
      </p:ext>
    </p:extLst>
  </p:cSld>
  <p:clrMap bg1="lt1" tx1="dk1" bg2="lt2" tx2="dk2" accent1="accent1" accent2="accent2" accent3="accent3" accent4="accent4" accent5="accent5" accent6="accent6" hlink="hlink" folHlink="folHlink"/>
  <p:sldLayoutIdLst>
    <p:sldLayoutId id="2147483670" r:id="rId1"/>
    <p:sldLayoutId id="2147483667"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iujia92/punctuation_prediction" TargetMode="External"/><Relationship Id="rId2" Type="http://schemas.openxmlformats.org/officeDocument/2006/relationships/hyperlink" Target="https://github.com/ottokart/punctuator2" TargetMode="External"/><Relationship Id="rId1" Type="http://schemas.openxmlformats.org/officeDocument/2006/relationships/slideLayout" Target="../slideLayouts/slideLayout2.xml"/><Relationship Id="rId4" Type="http://schemas.openxmlformats.org/officeDocument/2006/relationships/hyperlink" Target="https://github.com/vackosar/keras-punctuat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demo.pmnlplab.top:7777/"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405914" y="1812757"/>
            <a:ext cx="6955750" cy="1107996"/>
          </a:xfrm>
          <a:prstGeom prst="rect">
            <a:avLst/>
          </a:prstGeom>
          <a:noFill/>
        </p:spPr>
        <p:txBody>
          <a:bodyPr wrap="none" rtlCol="0">
            <a:spAutoFit/>
          </a:bodyPr>
          <a:lstStyle/>
          <a:p>
            <a:pPr algn="ctr"/>
            <a:r>
              <a:rPr kumimoji="1" lang="zh-CN" altLang="en-US" sz="6600" b="1" dirty="0">
                <a:solidFill>
                  <a:srgbClr val="FFFFFF"/>
                </a:solidFill>
              </a:rPr>
              <a:t>多意图识别组报告</a:t>
            </a:r>
          </a:p>
        </p:txBody>
      </p:sp>
      <p:sp>
        <p:nvSpPr>
          <p:cNvPr id="9" name="文本框 8"/>
          <p:cNvSpPr txBox="1"/>
          <p:nvPr/>
        </p:nvSpPr>
        <p:spPr>
          <a:xfrm>
            <a:off x="8037352" y="4577728"/>
            <a:ext cx="2339102" cy="523220"/>
          </a:xfrm>
          <a:prstGeom prst="rect">
            <a:avLst/>
          </a:prstGeom>
          <a:noFill/>
        </p:spPr>
        <p:txBody>
          <a:bodyPr wrap="none" rtlCol="0">
            <a:spAutoFit/>
          </a:bodyPr>
          <a:lstStyle/>
          <a:p>
            <a:pPr algn="ctr"/>
            <a:r>
              <a:rPr kumimoji="1" lang="zh-CN" altLang="en-US" sz="2800" b="1" dirty="0" smtClean="0">
                <a:solidFill>
                  <a:srgbClr val="FFFFFF"/>
                </a:solidFill>
              </a:rPr>
              <a:t>报告人：倪钢</a:t>
            </a:r>
            <a:endParaRPr kumimoji="1" lang="zh-CN" altLang="en-US" sz="2800" b="1" dirty="0">
              <a:solidFill>
                <a:srgbClr val="FFFFFF"/>
              </a:solidFill>
            </a:endParaRPr>
          </a:p>
        </p:txBody>
      </p:sp>
    </p:spTree>
    <p:extLst>
      <p:ext uri="{BB962C8B-B14F-4D97-AF65-F5344CB8AC3E}">
        <p14:creationId xmlns:p14="http://schemas.microsoft.com/office/powerpoint/2010/main" val="27804690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03</a:t>
            </a:r>
            <a:endParaRPr kumimoji="1" lang="zh-CN" altLang="en-US" sz="26666" b="1" dirty="0">
              <a:solidFill>
                <a:srgbClr val="FFFFFF"/>
              </a:solidFill>
            </a:endParaRPr>
          </a:p>
        </p:txBody>
      </p:sp>
      <p:sp>
        <p:nvSpPr>
          <p:cNvPr id="7" name="文本框 6"/>
          <p:cNvSpPr txBox="1"/>
          <p:nvPr/>
        </p:nvSpPr>
        <p:spPr>
          <a:xfrm>
            <a:off x="8043506" y="688875"/>
            <a:ext cx="2922595" cy="932178"/>
          </a:xfrm>
          <a:prstGeom prst="rect">
            <a:avLst/>
          </a:prstGeom>
          <a:noFill/>
        </p:spPr>
        <p:txBody>
          <a:bodyPr wrap="none" rtlCol="0">
            <a:spAutoFit/>
          </a:bodyPr>
          <a:lstStyle/>
          <a:p>
            <a:pPr algn="r">
              <a:lnSpc>
                <a:spcPct val="110000"/>
              </a:lnSpc>
            </a:pPr>
            <a:r>
              <a:rPr kumimoji="1" lang="zh-CN" altLang="en-US" sz="5333" b="1" dirty="0">
                <a:solidFill>
                  <a:schemeClr val="bg1"/>
                </a:solidFill>
                <a:latin typeface="微软雅黑" pitchFamily="34" charset="-122"/>
                <a:ea typeface="微软雅黑" pitchFamily="34" charset="-122"/>
                <a:cs typeface="Arial"/>
              </a:rPr>
              <a:t>实现过程</a:t>
            </a:r>
          </a:p>
        </p:txBody>
      </p:sp>
      <p:sp>
        <p:nvSpPr>
          <p:cNvPr id="8" name="文本框 7"/>
          <p:cNvSpPr txBox="1"/>
          <p:nvPr/>
        </p:nvSpPr>
        <p:spPr>
          <a:xfrm>
            <a:off x="8286118" y="2718266"/>
            <a:ext cx="4346791" cy="1772793"/>
          </a:xfrm>
          <a:prstGeom prst="rect">
            <a:avLst/>
          </a:prstGeom>
          <a:noFill/>
        </p:spPr>
        <p:txBody>
          <a:bodyPr wrap="square" rtlCol="0">
            <a:spAutoFit/>
          </a:bodyPr>
          <a:lstStyle/>
          <a:p>
            <a:pPr>
              <a:lnSpc>
                <a:spcPct val="130000"/>
              </a:lnSpc>
            </a:pPr>
            <a:r>
              <a:rPr lang="en-US" altLang="zh-CN" sz="2800" dirty="0" smtClean="0">
                <a:solidFill>
                  <a:schemeClr val="bg1"/>
                </a:solidFill>
                <a:latin typeface="微软雅黑" pitchFamily="34" charset="-122"/>
                <a:ea typeface="微软雅黑" pitchFamily="34" charset="-122"/>
              </a:rPr>
              <a:t>1.</a:t>
            </a:r>
            <a:r>
              <a:rPr lang="zh-CN" altLang="en-US" sz="2800" dirty="0" smtClean="0">
                <a:solidFill>
                  <a:schemeClr val="bg1"/>
                </a:solidFill>
                <a:latin typeface="微软雅黑" pitchFamily="34" charset="-122"/>
                <a:ea typeface="微软雅黑" pitchFamily="34" charset="-122"/>
              </a:rPr>
              <a:t>模型</a:t>
            </a:r>
            <a:r>
              <a:rPr lang="zh-CN" altLang="en-US" sz="2800" dirty="0">
                <a:solidFill>
                  <a:schemeClr val="bg1"/>
                </a:solidFill>
                <a:latin typeface="微软雅黑" pitchFamily="34" charset="-122"/>
                <a:ea typeface="微软雅黑" pitchFamily="34" charset="-122"/>
              </a:rPr>
              <a:t>训练</a:t>
            </a:r>
            <a:endParaRPr lang="en-US" altLang="zh-CN" sz="2800" dirty="0">
              <a:solidFill>
                <a:schemeClr val="bg1"/>
              </a:solidFill>
              <a:latin typeface="微软雅黑" pitchFamily="34" charset="-122"/>
              <a:ea typeface="微软雅黑" pitchFamily="34" charset="-122"/>
            </a:endParaRPr>
          </a:p>
          <a:p>
            <a:pPr>
              <a:lnSpc>
                <a:spcPct val="130000"/>
              </a:lnSpc>
            </a:pPr>
            <a:endParaRPr lang="en-US" altLang="zh-CN" sz="2800" dirty="0">
              <a:solidFill>
                <a:schemeClr val="bg1"/>
              </a:solidFill>
              <a:latin typeface="微软雅黑" pitchFamily="34" charset="-122"/>
              <a:ea typeface="微软雅黑" pitchFamily="34" charset="-122"/>
            </a:endParaRPr>
          </a:p>
          <a:p>
            <a:pPr>
              <a:lnSpc>
                <a:spcPct val="130000"/>
              </a:lnSpc>
            </a:pPr>
            <a:r>
              <a:rPr lang="en-US" altLang="zh-CN" sz="2800" dirty="0" smtClean="0">
                <a:solidFill>
                  <a:schemeClr val="bg1"/>
                </a:solidFill>
                <a:latin typeface="微软雅黑" pitchFamily="34" charset="-122"/>
                <a:ea typeface="微软雅黑" pitchFamily="34" charset="-122"/>
              </a:rPr>
              <a:t>2.</a:t>
            </a:r>
            <a:r>
              <a:rPr lang="zh-CN" altLang="en-US" sz="2800" dirty="0" smtClean="0">
                <a:solidFill>
                  <a:schemeClr val="bg1"/>
                </a:solidFill>
                <a:latin typeface="微软雅黑" pitchFamily="34" charset="-122"/>
                <a:ea typeface="微软雅黑" pitchFamily="34" charset="-122"/>
              </a:rPr>
              <a:t>训练集</a:t>
            </a:r>
            <a:r>
              <a:rPr lang="zh-CN" altLang="en-US" sz="2800" dirty="0">
                <a:solidFill>
                  <a:schemeClr val="bg1"/>
                </a:solidFill>
                <a:latin typeface="微软雅黑" pitchFamily="34" charset="-122"/>
                <a:ea typeface="微软雅黑" pitchFamily="34" charset="-122"/>
              </a:rPr>
              <a:t>构建</a:t>
            </a:r>
            <a:endParaRPr lang="en-US" altLang="zh-CN" sz="28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41921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5724261" y="2"/>
            <a:ext cx="6450596" cy="6857999"/>
          </a:xfrm>
          <a:prstGeom prst="rect">
            <a:avLst/>
          </a:prstGeom>
          <a:solidFill>
            <a:schemeClr val="bg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dirty="0">
              <a:solidFill>
                <a:schemeClr val="bg1"/>
              </a:solidFill>
            </a:endParaRPr>
          </a:p>
        </p:txBody>
      </p:sp>
      <p:sp>
        <p:nvSpPr>
          <p:cNvPr id="25" name="文本框 24"/>
          <p:cNvSpPr txBox="1"/>
          <p:nvPr/>
        </p:nvSpPr>
        <p:spPr>
          <a:xfrm>
            <a:off x="174799" y="262652"/>
            <a:ext cx="1723549" cy="461665"/>
          </a:xfrm>
          <a:prstGeom prst="rect">
            <a:avLst/>
          </a:prstGeom>
          <a:noFill/>
        </p:spPr>
        <p:txBody>
          <a:bodyPr wrap="none" rtlCol="0">
            <a:spAutoFit/>
          </a:bodyPr>
          <a:lstStyle/>
          <a:p>
            <a:r>
              <a:rPr lang="zh-CN" altLang="en-US" sz="2400" b="1" dirty="0">
                <a:solidFill>
                  <a:schemeClr val="accent1"/>
                </a:solidFill>
                <a:latin typeface="微软雅黑"/>
                <a:ea typeface="微软雅黑"/>
              </a:rPr>
              <a:t>训练集构建</a:t>
            </a:r>
            <a:endParaRPr lang="en-US" altLang="zh-CN" sz="2400" b="1" dirty="0">
              <a:solidFill>
                <a:schemeClr val="accent1"/>
              </a:solidFill>
              <a:latin typeface="微软雅黑"/>
              <a:ea typeface="微软雅黑"/>
            </a:endParaRPr>
          </a:p>
        </p:txBody>
      </p:sp>
      <p:sp>
        <p:nvSpPr>
          <p:cNvPr id="2" name="文本框 1">
            <a:extLst>
              <a:ext uri="{FF2B5EF4-FFF2-40B4-BE49-F238E27FC236}">
                <a16:creationId xmlns:a16="http://schemas.microsoft.com/office/drawing/2014/main" xmlns="" id="{9A50BE7F-DCBC-41B3-906D-3383747757E0}"/>
              </a:ext>
            </a:extLst>
          </p:cNvPr>
          <p:cNvSpPr txBox="1"/>
          <p:nvPr/>
        </p:nvSpPr>
        <p:spPr>
          <a:xfrm>
            <a:off x="245181" y="1373428"/>
            <a:ext cx="4771845" cy="873701"/>
          </a:xfrm>
          <a:prstGeom prst="rect">
            <a:avLst/>
          </a:prstGeom>
          <a:noFill/>
        </p:spPr>
        <p:txBody>
          <a:bodyPr wrap="square" rtlCol="0">
            <a:spAutoFit/>
          </a:bodyPr>
          <a:lstStyle/>
          <a:p>
            <a:pPr>
              <a:lnSpc>
                <a:spcPct val="150000"/>
              </a:lnSpc>
            </a:pPr>
            <a:r>
              <a:rPr lang="zh-CN" altLang="en-US" dirty="0">
                <a:solidFill>
                  <a:schemeClr val="bg1"/>
                </a:solidFill>
              </a:rPr>
              <a:t>模拟小爱同学的交互场景，分析我们需要的语料特点</a:t>
            </a:r>
          </a:p>
        </p:txBody>
      </p:sp>
      <p:sp>
        <p:nvSpPr>
          <p:cNvPr id="3" name="文本框 2">
            <a:extLst>
              <a:ext uri="{FF2B5EF4-FFF2-40B4-BE49-F238E27FC236}">
                <a16:creationId xmlns:a16="http://schemas.microsoft.com/office/drawing/2014/main" xmlns="" id="{4713B35F-568C-4C8C-B0B3-E0552E55D82E}"/>
              </a:ext>
            </a:extLst>
          </p:cNvPr>
          <p:cNvSpPr txBox="1"/>
          <p:nvPr/>
        </p:nvSpPr>
        <p:spPr>
          <a:xfrm>
            <a:off x="459552" y="2433159"/>
            <a:ext cx="5266385" cy="369332"/>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句子结构简单</a:t>
            </a:r>
            <a:endParaRPr lang="en-US" altLang="zh-CN" dirty="0">
              <a:solidFill>
                <a:schemeClr val="bg1"/>
              </a:solidFill>
            </a:endParaRPr>
          </a:p>
        </p:txBody>
      </p:sp>
      <p:sp>
        <p:nvSpPr>
          <p:cNvPr id="4" name="文本框 3">
            <a:extLst>
              <a:ext uri="{FF2B5EF4-FFF2-40B4-BE49-F238E27FC236}">
                <a16:creationId xmlns:a16="http://schemas.microsoft.com/office/drawing/2014/main" xmlns="" id="{7C878ED3-0AF7-403C-A8A6-869F31974E74}"/>
              </a:ext>
            </a:extLst>
          </p:cNvPr>
          <p:cNvSpPr txBox="1"/>
          <p:nvPr/>
        </p:nvSpPr>
        <p:spPr>
          <a:xfrm>
            <a:off x="1231335" y="3560786"/>
            <a:ext cx="4840448" cy="923330"/>
          </a:xfrm>
          <a:prstGeom prst="rect">
            <a:avLst/>
          </a:prstGeom>
          <a:noFill/>
        </p:spPr>
        <p:txBody>
          <a:bodyPr wrap="square" rtlCol="0">
            <a:spAutoFit/>
          </a:bodyPr>
          <a:lstStyle/>
          <a:p>
            <a:r>
              <a:rPr lang="zh-CN" altLang="en-US" i="1" dirty="0">
                <a:solidFill>
                  <a:schemeClr val="bg1"/>
                </a:solidFill>
              </a:rPr>
              <a:t>明天天气怎么样？</a:t>
            </a:r>
            <a:endParaRPr lang="en-US" altLang="zh-CN" i="1" dirty="0">
              <a:solidFill>
                <a:schemeClr val="bg1"/>
              </a:solidFill>
            </a:endParaRPr>
          </a:p>
          <a:p>
            <a:r>
              <a:rPr lang="zh-CN" altLang="en-US" i="1" dirty="0">
                <a:solidFill>
                  <a:schemeClr val="bg1"/>
                </a:solidFill>
              </a:rPr>
              <a:t>播放周杰伦的</a:t>
            </a:r>
            <a:r>
              <a:rPr lang="en-US" altLang="zh-CN" i="1" dirty="0">
                <a:solidFill>
                  <a:schemeClr val="bg1"/>
                </a:solidFill>
              </a:rPr>
              <a:t>《</a:t>
            </a:r>
            <a:r>
              <a:rPr lang="zh-CN" altLang="en-US" i="1" dirty="0">
                <a:solidFill>
                  <a:schemeClr val="bg1"/>
                </a:solidFill>
              </a:rPr>
              <a:t>晴天</a:t>
            </a:r>
            <a:r>
              <a:rPr lang="en-US" altLang="zh-CN" i="1" dirty="0">
                <a:solidFill>
                  <a:schemeClr val="bg1"/>
                </a:solidFill>
              </a:rPr>
              <a:t>》</a:t>
            </a:r>
            <a:r>
              <a:rPr lang="zh-CN" altLang="en-US" i="1" dirty="0">
                <a:solidFill>
                  <a:schemeClr val="bg1"/>
                </a:solidFill>
              </a:rPr>
              <a:t>。</a:t>
            </a:r>
            <a:endParaRPr lang="en-US" altLang="zh-CN" i="1" dirty="0">
              <a:solidFill>
                <a:schemeClr val="bg1"/>
              </a:solidFill>
            </a:endParaRPr>
          </a:p>
          <a:p>
            <a:r>
              <a:rPr lang="zh-CN" altLang="en-US" i="1" dirty="0">
                <a:solidFill>
                  <a:schemeClr val="bg1"/>
                </a:solidFill>
              </a:rPr>
              <a:t>音量上调百分之五十。</a:t>
            </a:r>
          </a:p>
        </p:txBody>
      </p:sp>
      <p:sp>
        <p:nvSpPr>
          <p:cNvPr id="8" name="文本框 7">
            <a:extLst>
              <a:ext uri="{FF2B5EF4-FFF2-40B4-BE49-F238E27FC236}">
                <a16:creationId xmlns:a16="http://schemas.microsoft.com/office/drawing/2014/main" xmlns="" id="{7313E2B1-B956-4B0E-8544-A57FD56C0D75}"/>
              </a:ext>
            </a:extLst>
          </p:cNvPr>
          <p:cNvSpPr txBox="1"/>
          <p:nvPr/>
        </p:nvSpPr>
        <p:spPr>
          <a:xfrm>
            <a:off x="6096794" y="312469"/>
            <a:ext cx="4840448" cy="369332"/>
          </a:xfrm>
          <a:prstGeom prst="rect">
            <a:avLst/>
          </a:prstGeom>
          <a:noFill/>
        </p:spPr>
        <p:txBody>
          <a:bodyPr wrap="square" rtlCol="0">
            <a:spAutoFit/>
          </a:bodyPr>
          <a:lstStyle/>
          <a:p>
            <a:r>
              <a:rPr lang="en-US" altLang="zh-CN" dirty="0">
                <a:solidFill>
                  <a:schemeClr val="bg1"/>
                </a:solidFill>
              </a:rPr>
              <a:t>1.</a:t>
            </a:r>
            <a:r>
              <a:rPr lang="zh-CN" altLang="en-US" dirty="0">
                <a:solidFill>
                  <a:schemeClr val="bg1"/>
                </a:solidFill>
              </a:rPr>
              <a:t>聊天机器人的对话数据集</a:t>
            </a:r>
          </a:p>
        </p:txBody>
      </p:sp>
      <p:sp>
        <p:nvSpPr>
          <p:cNvPr id="5" name="文本框 4">
            <a:extLst>
              <a:ext uri="{FF2B5EF4-FFF2-40B4-BE49-F238E27FC236}">
                <a16:creationId xmlns:a16="http://schemas.microsoft.com/office/drawing/2014/main" xmlns="" id="{C7026A92-290F-4CF1-9258-A25123DADB05}"/>
              </a:ext>
            </a:extLst>
          </p:cNvPr>
          <p:cNvSpPr txBox="1"/>
          <p:nvPr/>
        </p:nvSpPr>
        <p:spPr>
          <a:xfrm>
            <a:off x="6526635" y="623972"/>
            <a:ext cx="5648222" cy="1704697"/>
          </a:xfrm>
          <a:prstGeom prst="rect">
            <a:avLst/>
          </a:prstGeom>
          <a:noFill/>
        </p:spPr>
        <p:txBody>
          <a:bodyPr wrap="square" rtlCol="0">
            <a:spAutoFit/>
          </a:bodyPr>
          <a:lstStyle/>
          <a:p>
            <a:pPr>
              <a:lnSpc>
                <a:spcPct val="150000"/>
              </a:lnSpc>
            </a:pPr>
            <a:r>
              <a:rPr lang="zh-CN" altLang="en-US" dirty="0">
                <a:solidFill>
                  <a:schemeClr val="bg1"/>
                </a:solidFill>
              </a:rPr>
              <a:t>小黄鸡聊天软件的对话数据集，</a:t>
            </a:r>
            <a:r>
              <a:rPr lang="en-US" altLang="zh-CN" dirty="0">
                <a:solidFill>
                  <a:schemeClr val="bg1"/>
                </a:solidFill>
              </a:rPr>
              <a:t>260w</a:t>
            </a:r>
            <a:r>
              <a:rPr lang="zh-CN" altLang="en-US" dirty="0">
                <a:solidFill>
                  <a:schemeClr val="bg1"/>
                </a:solidFill>
              </a:rPr>
              <a:t>对话</a:t>
            </a:r>
            <a:endParaRPr lang="en-US" altLang="zh-CN" dirty="0">
              <a:solidFill>
                <a:schemeClr val="bg1"/>
              </a:solidFill>
            </a:endParaRPr>
          </a:p>
          <a:p>
            <a:pPr>
              <a:lnSpc>
                <a:spcPct val="150000"/>
              </a:lnSpc>
            </a:pPr>
            <a:r>
              <a:rPr lang="zh-CN" altLang="en-US" dirty="0">
                <a:solidFill>
                  <a:schemeClr val="bg1"/>
                </a:solidFill>
              </a:rPr>
              <a:t>优点：</a:t>
            </a:r>
            <a:endParaRPr lang="en-US" altLang="zh-CN" dirty="0">
              <a:solidFill>
                <a:schemeClr val="bg1"/>
              </a:solidFill>
            </a:endParaRPr>
          </a:p>
          <a:p>
            <a:pPr>
              <a:lnSpc>
                <a:spcPct val="150000"/>
              </a:lnSpc>
            </a:pPr>
            <a:r>
              <a:rPr lang="en-US" altLang="zh-CN" dirty="0">
                <a:solidFill>
                  <a:schemeClr val="bg1"/>
                </a:solidFill>
              </a:rPr>
              <a:t>  1.</a:t>
            </a:r>
            <a:r>
              <a:rPr lang="zh-CN" altLang="en-US" dirty="0">
                <a:solidFill>
                  <a:schemeClr val="bg1"/>
                </a:solidFill>
              </a:rPr>
              <a:t>绝大多数为简单句</a:t>
            </a:r>
            <a:endParaRPr lang="en-US" altLang="zh-CN" dirty="0">
              <a:solidFill>
                <a:schemeClr val="bg1"/>
              </a:solidFill>
            </a:endParaRPr>
          </a:p>
          <a:p>
            <a:pPr>
              <a:lnSpc>
                <a:spcPct val="150000"/>
              </a:lnSpc>
            </a:pPr>
            <a:r>
              <a:rPr lang="en-US" altLang="zh-CN" dirty="0">
                <a:solidFill>
                  <a:schemeClr val="bg1"/>
                </a:solidFill>
              </a:rPr>
              <a:t>  2.</a:t>
            </a:r>
            <a:r>
              <a:rPr lang="zh-CN" altLang="en-US" dirty="0">
                <a:solidFill>
                  <a:schemeClr val="bg1"/>
                </a:solidFill>
              </a:rPr>
              <a:t>大多数对话都是提问式和命令式</a:t>
            </a:r>
          </a:p>
        </p:txBody>
      </p:sp>
      <p:pic>
        <p:nvPicPr>
          <p:cNvPr id="7" name="图片 6">
            <a:extLst>
              <a:ext uri="{FF2B5EF4-FFF2-40B4-BE49-F238E27FC236}">
                <a16:creationId xmlns:a16="http://schemas.microsoft.com/office/drawing/2014/main" xmlns="" id="{BC61D818-51E9-4CE6-BC76-67F75B84B9F4}"/>
              </a:ext>
            </a:extLst>
          </p:cNvPr>
          <p:cNvPicPr>
            <a:picLocks noChangeAspect="1"/>
          </p:cNvPicPr>
          <p:nvPr/>
        </p:nvPicPr>
        <p:blipFill>
          <a:blip r:embed="rId2"/>
          <a:stretch>
            <a:fillRect/>
          </a:stretch>
        </p:blipFill>
        <p:spPr>
          <a:xfrm>
            <a:off x="-59320" y="0"/>
            <a:ext cx="5783581" cy="6858000"/>
          </a:xfrm>
          <a:prstGeom prst="rect">
            <a:avLst/>
          </a:prstGeom>
        </p:spPr>
      </p:pic>
      <p:sp>
        <p:nvSpPr>
          <p:cNvPr id="9" name="文本框 8">
            <a:extLst>
              <a:ext uri="{FF2B5EF4-FFF2-40B4-BE49-F238E27FC236}">
                <a16:creationId xmlns:a16="http://schemas.microsoft.com/office/drawing/2014/main" xmlns="" id="{E844F1DA-FCF3-4379-ACB6-521C7A61A37F}"/>
              </a:ext>
            </a:extLst>
          </p:cNvPr>
          <p:cNvSpPr txBox="1"/>
          <p:nvPr/>
        </p:nvSpPr>
        <p:spPr>
          <a:xfrm>
            <a:off x="6324705" y="2339733"/>
            <a:ext cx="3507231" cy="369332"/>
          </a:xfrm>
          <a:prstGeom prst="rect">
            <a:avLst/>
          </a:prstGeom>
          <a:noFill/>
        </p:spPr>
        <p:txBody>
          <a:bodyPr wrap="square" rtlCol="0">
            <a:spAutoFit/>
          </a:bodyPr>
          <a:lstStyle/>
          <a:p>
            <a:r>
              <a:rPr lang="zh-CN" altLang="en-US" b="1" dirty="0">
                <a:solidFill>
                  <a:schemeClr val="bg1"/>
                </a:solidFill>
              </a:rPr>
              <a:t>效果较差</a:t>
            </a:r>
            <a:endParaRPr lang="en-US" altLang="zh-CN" b="1" dirty="0">
              <a:solidFill>
                <a:schemeClr val="bg1"/>
              </a:solidFill>
            </a:endParaRPr>
          </a:p>
        </p:txBody>
      </p:sp>
      <p:sp>
        <p:nvSpPr>
          <p:cNvPr id="10" name="文本框 9">
            <a:extLst>
              <a:ext uri="{FF2B5EF4-FFF2-40B4-BE49-F238E27FC236}">
                <a16:creationId xmlns:a16="http://schemas.microsoft.com/office/drawing/2014/main" xmlns="" id="{5148EDC5-9FCF-448F-A2C5-528E5717F952}"/>
              </a:ext>
            </a:extLst>
          </p:cNvPr>
          <p:cNvSpPr txBox="1"/>
          <p:nvPr/>
        </p:nvSpPr>
        <p:spPr>
          <a:xfrm>
            <a:off x="6638329" y="2588709"/>
            <a:ext cx="4635620" cy="1701684"/>
          </a:xfrm>
          <a:prstGeom prst="rect">
            <a:avLst/>
          </a:prstGeom>
          <a:noFill/>
        </p:spPr>
        <p:txBody>
          <a:bodyPr wrap="square" rtlCol="0">
            <a:spAutoFit/>
          </a:bodyPr>
          <a:lstStyle/>
          <a:p>
            <a:pPr>
              <a:lnSpc>
                <a:spcPct val="150000"/>
              </a:lnSpc>
            </a:pPr>
            <a:r>
              <a:rPr lang="en-US" altLang="zh-CN" dirty="0">
                <a:solidFill>
                  <a:schemeClr val="bg1"/>
                </a:solidFill>
              </a:rPr>
              <a:t>1.</a:t>
            </a:r>
            <a:r>
              <a:rPr lang="zh-CN" altLang="en-US" dirty="0">
                <a:solidFill>
                  <a:schemeClr val="bg1"/>
                </a:solidFill>
              </a:rPr>
              <a:t>去掉重复内容和无效语句后的实际有效语料占比低</a:t>
            </a:r>
            <a:endParaRPr lang="en-US" altLang="zh-CN" dirty="0">
              <a:solidFill>
                <a:schemeClr val="bg1"/>
              </a:solidFill>
            </a:endParaRPr>
          </a:p>
          <a:p>
            <a:pPr>
              <a:lnSpc>
                <a:spcPct val="150000"/>
              </a:lnSpc>
            </a:pPr>
            <a:r>
              <a:rPr lang="en-US" altLang="zh-CN" dirty="0">
                <a:solidFill>
                  <a:schemeClr val="bg1"/>
                </a:solidFill>
              </a:rPr>
              <a:t>2.</a:t>
            </a:r>
            <a:r>
              <a:rPr lang="zh-CN" altLang="en-US" dirty="0">
                <a:solidFill>
                  <a:schemeClr val="bg1"/>
                </a:solidFill>
              </a:rPr>
              <a:t>网络用语过多</a:t>
            </a:r>
            <a:endParaRPr lang="en-US" altLang="zh-CN" dirty="0">
              <a:solidFill>
                <a:schemeClr val="bg1"/>
              </a:solidFill>
            </a:endParaRPr>
          </a:p>
          <a:p>
            <a:pPr>
              <a:lnSpc>
                <a:spcPct val="150000"/>
              </a:lnSpc>
            </a:pPr>
            <a:r>
              <a:rPr lang="en-US" altLang="zh-CN" dirty="0">
                <a:solidFill>
                  <a:schemeClr val="bg1"/>
                </a:solidFill>
              </a:rPr>
              <a:t>3.</a:t>
            </a:r>
            <a:r>
              <a:rPr lang="zh-CN" altLang="en-US" dirty="0">
                <a:solidFill>
                  <a:schemeClr val="bg1"/>
                </a:solidFill>
              </a:rPr>
              <a:t> 数据规模较小</a:t>
            </a:r>
            <a:endParaRPr lang="en-US" altLang="zh-CN" dirty="0">
              <a:solidFill>
                <a:schemeClr val="bg1"/>
              </a:solidFill>
            </a:endParaRPr>
          </a:p>
        </p:txBody>
      </p:sp>
      <p:sp>
        <p:nvSpPr>
          <p:cNvPr id="15" name="文本框 14">
            <a:extLst>
              <a:ext uri="{FF2B5EF4-FFF2-40B4-BE49-F238E27FC236}">
                <a16:creationId xmlns:a16="http://schemas.microsoft.com/office/drawing/2014/main" xmlns="" id="{AE357452-3D0D-44C3-9525-5EA3A9767367}"/>
              </a:ext>
            </a:extLst>
          </p:cNvPr>
          <p:cNvSpPr txBox="1"/>
          <p:nvPr/>
        </p:nvSpPr>
        <p:spPr>
          <a:xfrm>
            <a:off x="6121807" y="4361051"/>
            <a:ext cx="4840448" cy="369332"/>
          </a:xfrm>
          <a:prstGeom prst="rect">
            <a:avLst/>
          </a:prstGeom>
          <a:noFill/>
        </p:spPr>
        <p:txBody>
          <a:bodyPr wrap="square" rtlCol="0">
            <a:spAutoFit/>
          </a:bodyPr>
          <a:lstStyle/>
          <a:p>
            <a:r>
              <a:rPr lang="en-US" altLang="zh-CN" dirty="0">
                <a:solidFill>
                  <a:schemeClr val="bg1"/>
                </a:solidFill>
              </a:rPr>
              <a:t>2.</a:t>
            </a:r>
            <a:r>
              <a:rPr lang="zh-CN" altLang="en-US" dirty="0">
                <a:solidFill>
                  <a:schemeClr val="bg1"/>
                </a:solidFill>
              </a:rPr>
              <a:t>童话数据集</a:t>
            </a:r>
          </a:p>
        </p:txBody>
      </p:sp>
      <p:sp>
        <p:nvSpPr>
          <p:cNvPr id="18" name="文本框 17">
            <a:extLst>
              <a:ext uri="{FF2B5EF4-FFF2-40B4-BE49-F238E27FC236}">
                <a16:creationId xmlns:a16="http://schemas.microsoft.com/office/drawing/2014/main" xmlns="" id="{1643EB80-1948-49AA-B8B6-CD9F509B59B5}"/>
              </a:ext>
            </a:extLst>
          </p:cNvPr>
          <p:cNvSpPr txBox="1"/>
          <p:nvPr/>
        </p:nvSpPr>
        <p:spPr>
          <a:xfrm>
            <a:off x="6526635" y="4741447"/>
            <a:ext cx="4635620" cy="1289199"/>
          </a:xfrm>
          <a:prstGeom prst="rect">
            <a:avLst/>
          </a:prstGeom>
          <a:noFill/>
        </p:spPr>
        <p:txBody>
          <a:bodyPr wrap="square" rtlCol="0">
            <a:spAutoFit/>
          </a:bodyPr>
          <a:lstStyle/>
          <a:p>
            <a:pPr>
              <a:lnSpc>
                <a:spcPct val="150000"/>
              </a:lnSpc>
            </a:pPr>
            <a:r>
              <a:rPr lang="zh-CN" altLang="en-US" dirty="0">
                <a:solidFill>
                  <a:schemeClr val="bg1"/>
                </a:solidFill>
              </a:rPr>
              <a:t>句子结构简单</a:t>
            </a:r>
            <a:endParaRPr lang="en-US" altLang="zh-CN" dirty="0">
              <a:solidFill>
                <a:schemeClr val="bg1"/>
              </a:solidFill>
            </a:endParaRPr>
          </a:p>
          <a:p>
            <a:pPr>
              <a:lnSpc>
                <a:spcPct val="150000"/>
              </a:lnSpc>
            </a:pPr>
            <a:r>
              <a:rPr lang="zh-CN" altLang="en-US" dirty="0">
                <a:solidFill>
                  <a:schemeClr val="bg1"/>
                </a:solidFill>
              </a:rPr>
              <a:t>数据集规模庞大：</a:t>
            </a:r>
            <a:endParaRPr lang="en-US" altLang="zh-CN" dirty="0">
              <a:solidFill>
                <a:schemeClr val="bg1"/>
              </a:solidFill>
            </a:endParaRPr>
          </a:p>
          <a:p>
            <a:pPr>
              <a:lnSpc>
                <a:spcPct val="150000"/>
              </a:lnSpc>
            </a:pPr>
            <a:r>
              <a:rPr lang="en-US" altLang="zh-CN" dirty="0">
                <a:solidFill>
                  <a:schemeClr val="bg1"/>
                </a:solidFill>
              </a:rPr>
              <a:t>     </a:t>
            </a:r>
            <a:r>
              <a:rPr lang="zh-CN" altLang="en-US" dirty="0">
                <a:solidFill>
                  <a:schemeClr val="bg1"/>
                </a:solidFill>
              </a:rPr>
              <a:t>原</a:t>
            </a:r>
            <a:r>
              <a:rPr lang="en-US" altLang="zh-CN" dirty="0">
                <a:solidFill>
                  <a:schemeClr val="bg1"/>
                </a:solidFill>
              </a:rPr>
              <a:t>106MB</a:t>
            </a:r>
            <a:r>
              <a:rPr lang="zh-CN" altLang="en-US" dirty="0">
                <a:solidFill>
                  <a:schemeClr val="bg1"/>
                </a:solidFill>
              </a:rPr>
              <a:t>，预处理后</a:t>
            </a:r>
            <a:r>
              <a:rPr lang="en-US" altLang="zh-CN" dirty="0">
                <a:solidFill>
                  <a:schemeClr val="bg1"/>
                </a:solidFill>
              </a:rPr>
              <a:t>68MB</a:t>
            </a:r>
            <a:r>
              <a:rPr lang="zh-CN" altLang="en-US" dirty="0">
                <a:solidFill>
                  <a:schemeClr val="bg1"/>
                </a:solidFill>
              </a:rPr>
              <a:t>，约</a:t>
            </a:r>
            <a:r>
              <a:rPr lang="en-US" altLang="zh-CN" dirty="0">
                <a:solidFill>
                  <a:schemeClr val="bg1"/>
                </a:solidFill>
              </a:rPr>
              <a:t>100w</a:t>
            </a:r>
            <a:r>
              <a:rPr lang="zh-CN" altLang="en-US" dirty="0">
                <a:solidFill>
                  <a:schemeClr val="bg1"/>
                </a:solidFill>
              </a:rPr>
              <a:t>条</a:t>
            </a:r>
            <a:endParaRPr lang="en-US" altLang="zh-CN" dirty="0">
              <a:solidFill>
                <a:schemeClr val="bg1"/>
              </a:solidFill>
            </a:endParaRPr>
          </a:p>
        </p:txBody>
      </p:sp>
      <p:pic>
        <p:nvPicPr>
          <p:cNvPr id="13" name="图片 12">
            <a:extLst>
              <a:ext uri="{FF2B5EF4-FFF2-40B4-BE49-F238E27FC236}">
                <a16:creationId xmlns:a16="http://schemas.microsoft.com/office/drawing/2014/main" xmlns="" id="{558EB5D2-CC3D-4A10-8D0D-2F861199F5B8}"/>
              </a:ext>
            </a:extLst>
          </p:cNvPr>
          <p:cNvPicPr>
            <a:picLocks noChangeAspect="1"/>
          </p:cNvPicPr>
          <p:nvPr/>
        </p:nvPicPr>
        <p:blipFill>
          <a:blip r:embed="rId3"/>
          <a:stretch>
            <a:fillRect/>
          </a:stretch>
        </p:blipFill>
        <p:spPr>
          <a:xfrm>
            <a:off x="-15893" y="10551"/>
            <a:ext cx="5731938" cy="6858000"/>
          </a:xfrm>
          <a:prstGeom prst="rect">
            <a:avLst/>
          </a:prstGeom>
        </p:spPr>
      </p:pic>
      <p:sp>
        <p:nvSpPr>
          <p:cNvPr id="20" name="文本框 19">
            <a:extLst>
              <a:ext uri="{FF2B5EF4-FFF2-40B4-BE49-F238E27FC236}">
                <a16:creationId xmlns:a16="http://schemas.microsoft.com/office/drawing/2014/main" xmlns="" id="{42173EE1-F695-40C3-925C-1DF508EA9DA1}"/>
              </a:ext>
            </a:extLst>
          </p:cNvPr>
          <p:cNvSpPr txBox="1"/>
          <p:nvPr/>
        </p:nvSpPr>
        <p:spPr>
          <a:xfrm>
            <a:off x="6324705" y="6123157"/>
            <a:ext cx="3507231" cy="369332"/>
          </a:xfrm>
          <a:prstGeom prst="rect">
            <a:avLst/>
          </a:prstGeom>
          <a:noFill/>
        </p:spPr>
        <p:txBody>
          <a:bodyPr wrap="square" rtlCol="0">
            <a:spAutoFit/>
          </a:bodyPr>
          <a:lstStyle/>
          <a:p>
            <a:r>
              <a:rPr lang="zh-CN" altLang="en-US" b="1" dirty="0">
                <a:solidFill>
                  <a:schemeClr val="bg1"/>
                </a:solidFill>
              </a:rPr>
              <a:t>效果较好</a:t>
            </a:r>
            <a:endParaRPr lang="en-US" altLang="zh-CN" b="1" dirty="0">
              <a:solidFill>
                <a:schemeClr val="bg1"/>
              </a:solidFill>
            </a:endParaRPr>
          </a:p>
        </p:txBody>
      </p:sp>
      <p:sp>
        <p:nvSpPr>
          <p:cNvPr id="16" name="文本框 15">
            <a:extLst>
              <a:ext uri="{FF2B5EF4-FFF2-40B4-BE49-F238E27FC236}">
                <a16:creationId xmlns:a16="http://schemas.microsoft.com/office/drawing/2014/main" xmlns="" id="{BD21E56D-D05D-4EFD-A142-8B3A51A70498}"/>
              </a:ext>
            </a:extLst>
          </p:cNvPr>
          <p:cNvSpPr txBox="1"/>
          <p:nvPr/>
        </p:nvSpPr>
        <p:spPr>
          <a:xfrm>
            <a:off x="457064" y="2914455"/>
            <a:ext cx="3839513" cy="646331"/>
          </a:xfrm>
          <a:prstGeom prst="rect">
            <a:avLst/>
          </a:prstGeom>
          <a:noFill/>
        </p:spPr>
        <p:txBody>
          <a:bodyPr wrap="none" rtlCol="0">
            <a:spAutoFit/>
          </a:bodyPr>
          <a:lstStyle/>
          <a:p>
            <a:r>
              <a:rPr lang="en-US" altLang="zh-CN" dirty="0">
                <a:solidFill>
                  <a:schemeClr val="bg1"/>
                </a:solidFill>
              </a:rPr>
              <a:t>2.</a:t>
            </a:r>
            <a:r>
              <a:rPr lang="zh-CN" altLang="en-US" dirty="0">
                <a:solidFill>
                  <a:schemeClr val="bg1"/>
                </a:solidFill>
              </a:rPr>
              <a:t>可以分为命令式和提问式两种类型</a:t>
            </a:r>
          </a:p>
          <a:p>
            <a:endParaRPr lang="zh-CN" altLang="en-US" dirty="0"/>
          </a:p>
        </p:txBody>
      </p:sp>
    </p:spTree>
    <p:extLst>
      <p:ext uri="{BB962C8B-B14F-4D97-AF65-F5344CB8AC3E}">
        <p14:creationId xmlns:p14="http://schemas.microsoft.com/office/powerpoint/2010/main" val="158079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anim calcmode="lin" valueType="num">
                                      <p:cBhvr>
                                        <p:cTn id="68" dur="1000" fill="hold"/>
                                        <p:tgtEl>
                                          <p:spTgt spid="15"/>
                                        </p:tgtEl>
                                        <p:attrNameLst>
                                          <p:attrName>ppt_x</p:attrName>
                                        </p:attrNameLst>
                                      </p:cBhvr>
                                      <p:tavLst>
                                        <p:tav tm="0">
                                          <p:val>
                                            <p:strVal val="#ppt_x"/>
                                          </p:val>
                                        </p:tav>
                                        <p:tav tm="100000">
                                          <p:val>
                                            <p:strVal val="#ppt_x"/>
                                          </p:val>
                                        </p:tav>
                                      </p:tavLst>
                                    </p:anim>
                                    <p:anim calcmode="lin" valueType="num">
                                      <p:cBhvr>
                                        <p:cTn id="69" dur="1000" fill="hold"/>
                                        <p:tgtEl>
                                          <p:spTgt spid="1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1000"/>
                                        <p:tgtEl>
                                          <p:spTgt spid="20"/>
                                        </p:tgtEl>
                                      </p:cBhvr>
                                    </p:animEffect>
                                    <p:anim calcmode="lin" valueType="num">
                                      <p:cBhvr>
                                        <p:cTn id="73" dur="1000" fill="hold"/>
                                        <p:tgtEl>
                                          <p:spTgt spid="20"/>
                                        </p:tgtEl>
                                        <p:attrNameLst>
                                          <p:attrName>ppt_x</p:attrName>
                                        </p:attrNameLst>
                                      </p:cBhvr>
                                      <p:tavLst>
                                        <p:tav tm="0">
                                          <p:val>
                                            <p:strVal val="#ppt_x"/>
                                          </p:val>
                                        </p:tav>
                                        <p:tav tm="100000">
                                          <p:val>
                                            <p:strVal val="#ppt_x"/>
                                          </p:val>
                                        </p:tav>
                                      </p:tavLst>
                                    </p:anim>
                                    <p:anim calcmode="lin" valueType="num">
                                      <p:cBhvr>
                                        <p:cTn id="74" dur="1000" fill="hold"/>
                                        <p:tgtEl>
                                          <p:spTgt spid="2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8" grpId="0"/>
      <p:bldP spid="5" grpId="0"/>
      <p:bldP spid="9" grpId="0"/>
      <p:bldP spid="10" grpId="0"/>
      <p:bldP spid="15" grpId="0"/>
      <p:bldP spid="18" grpId="0"/>
      <p:bldP spid="20"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04533" y="124959"/>
            <a:ext cx="1615878" cy="572464"/>
          </a:xfrm>
          <a:prstGeom prst="rect">
            <a:avLst/>
          </a:prstGeom>
          <a:noFill/>
        </p:spPr>
        <p:txBody>
          <a:bodyPr wrap="square" rtlCol="0">
            <a:spAutoFit/>
          </a:bodyPr>
          <a:lstStyle/>
          <a:p>
            <a:pPr>
              <a:lnSpc>
                <a:spcPct val="130000"/>
              </a:lnSpc>
            </a:pPr>
            <a:r>
              <a:rPr lang="zh-CN" altLang="en-US" sz="2400" b="1" dirty="0">
                <a:solidFill>
                  <a:schemeClr val="bg1"/>
                </a:solidFill>
                <a:latin typeface="微软雅黑" pitchFamily="34" charset="-122"/>
                <a:ea typeface="微软雅黑" pitchFamily="34" charset="-122"/>
              </a:rPr>
              <a:t>建立模型</a:t>
            </a:r>
            <a:endParaRPr lang="en-US" altLang="zh-CN" sz="2400" b="1" dirty="0">
              <a:solidFill>
                <a:schemeClr val="bg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xmlns="" id="{7D41090D-33B3-4ACA-8432-79A66A767EB5}"/>
              </a:ext>
            </a:extLst>
          </p:cNvPr>
          <p:cNvSpPr txBox="1"/>
          <p:nvPr/>
        </p:nvSpPr>
        <p:spPr>
          <a:xfrm>
            <a:off x="912397" y="1444885"/>
            <a:ext cx="10368793" cy="369332"/>
          </a:xfrm>
          <a:prstGeom prst="rect">
            <a:avLst/>
          </a:prstGeom>
          <a:noFill/>
        </p:spPr>
        <p:txBody>
          <a:bodyPr wrap="square" rtlCol="0">
            <a:spAutoFit/>
          </a:bodyPr>
          <a:lstStyle/>
          <a:p>
            <a:r>
              <a:rPr lang="en-US" altLang="zh-CN" dirty="0">
                <a:solidFill>
                  <a:schemeClr val="bg1"/>
                </a:solidFill>
              </a:rPr>
              <a:t>1.Github</a:t>
            </a:r>
            <a:r>
              <a:rPr lang="zh-CN" altLang="en-US" dirty="0">
                <a:solidFill>
                  <a:schemeClr val="bg1"/>
                </a:solidFill>
              </a:rPr>
              <a:t>寻找句子边界预测的英文实现。</a:t>
            </a:r>
          </a:p>
        </p:txBody>
      </p:sp>
      <p:sp>
        <p:nvSpPr>
          <p:cNvPr id="5" name="文本框 4">
            <a:extLst>
              <a:ext uri="{FF2B5EF4-FFF2-40B4-BE49-F238E27FC236}">
                <a16:creationId xmlns:a16="http://schemas.microsoft.com/office/drawing/2014/main" xmlns="" id="{68E6E6B2-D670-41C6-8F5C-F95163D41021}"/>
              </a:ext>
            </a:extLst>
          </p:cNvPr>
          <p:cNvSpPr txBox="1"/>
          <p:nvPr/>
        </p:nvSpPr>
        <p:spPr>
          <a:xfrm>
            <a:off x="1385862" y="1791142"/>
            <a:ext cx="10080424" cy="1200329"/>
          </a:xfrm>
          <a:prstGeom prst="rect">
            <a:avLst/>
          </a:prstGeom>
          <a:noFill/>
        </p:spPr>
        <p:txBody>
          <a:bodyPr wrap="square" rtlCol="0">
            <a:spAutoFit/>
          </a:bodyPr>
          <a:lstStyle/>
          <a:p>
            <a:r>
              <a:rPr lang="en-US" altLang="zh-CN" dirty="0">
                <a:solidFill>
                  <a:schemeClr val="bg1"/>
                </a:solidFill>
                <a:hlinkClick r:id="rId2"/>
              </a:rPr>
              <a:t>https://github.com/ottokart/punctuator2</a:t>
            </a:r>
            <a:r>
              <a:rPr lang="zh-CN" altLang="en-US" dirty="0">
                <a:solidFill>
                  <a:schemeClr val="bg1"/>
                </a:solidFill>
              </a:rPr>
              <a:t>双向循环神经网络（</a:t>
            </a:r>
            <a:r>
              <a:rPr lang="en-US" altLang="zh-CN" dirty="0">
                <a:solidFill>
                  <a:schemeClr val="bg1"/>
                </a:solidFill>
              </a:rPr>
              <a:t>BRNN</a:t>
            </a:r>
            <a:r>
              <a:rPr lang="zh-CN" altLang="en-US" dirty="0">
                <a:solidFill>
                  <a:schemeClr val="bg1"/>
                </a:solidFill>
              </a:rPr>
              <a:t>）</a:t>
            </a:r>
            <a:endParaRPr lang="en-US" altLang="zh-CN" dirty="0">
              <a:solidFill>
                <a:schemeClr val="bg1"/>
              </a:solidFill>
            </a:endParaRPr>
          </a:p>
          <a:p>
            <a:r>
              <a:rPr lang="en-US" altLang="zh-CN" dirty="0">
                <a:solidFill>
                  <a:schemeClr val="bg1"/>
                </a:solidFill>
                <a:hlinkClick r:id="rId3"/>
              </a:rPr>
              <a:t>https://github.com/liujia92/punctuation_prediction</a:t>
            </a:r>
            <a:r>
              <a:rPr lang="zh-CN" altLang="en-US" dirty="0">
                <a:solidFill>
                  <a:schemeClr val="bg1"/>
                </a:solidFill>
              </a:rPr>
              <a:t>（</a:t>
            </a:r>
            <a:r>
              <a:rPr lang="en-US" altLang="zh-CN" dirty="0">
                <a:solidFill>
                  <a:schemeClr val="bg1"/>
                </a:solidFill>
              </a:rPr>
              <a:t>CNN</a:t>
            </a:r>
            <a:r>
              <a:rPr lang="zh-CN" altLang="en-US" dirty="0">
                <a:solidFill>
                  <a:schemeClr val="bg1"/>
                </a:solidFill>
              </a:rPr>
              <a:t>）</a:t>
            </a:r>
            <a:endParaRPr lang="en-US" altLang="zh-CN" dirty="0">
              <a:solidFill>
                <a:schemeClr val="bg1"/>
              </a:solidFill>
            </a:endParaRPr>
          </a:p>
          <a:p>
            <a:r>
              <a:rPr lang="en-US" altLang="zh-CN" dirty="0">
                <a:solidFill>
                  <a:schemeClr val="bg1"/>
                </a:solidFill>
                <a:hlinkClick r:id="rId4"/>
              </a:rPr>
              <a:t>https://github.com/vackosar/keras-punctuator</a:t>
            </a:r>
            <a:r>
              <a:rPr lang="zh-CN" altLang="en-US" dirty="0">
                <a:solidFill>
                  <a:schemeClr val="bg1"/>
                </a:solidFill>
              </a:rPr>
              <a:t>（</a:t>
            </a:r>
            <a:r>
              <a:rPr lang="en-US" altLang="zh-CN" dirty="0">
                <a:solidFill>
                  <a:schemeClr val="bg1"/>
                </a:solidFill>
              </a:rPr>
              <a:t>CNN</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p:txBody>
      </p:sp>
      <p:sp>
        <p:nvSpPr>
          <p:cNvPr id="12" name="文本框 11">
            <a:extLst>
              <a:ext uri="{FF2B5EF4-FFF2-40B4-BE49-F238E27FC236}">
                <a16:creationId xmlns:a16="http://schemas.microsoft.com/office/drawing/2014/main" xmlns="" id="{4DF27DE5-94FC-4B9F-BB9D-99A61AB8A341}"/>
              </a:ext>
            </a:extLst>
          </p:cNvPr>
          <p:cNvSpPr txBox="1"/>
          <p:nvPr/>
        </p:nvSpPr>
        <p:spPr>
          <a:xfrm>
            <a:off x="912397" y="2838102"/>
            <a:ext cx="10368793" cy="369332"/>
          </a:xfrm>
          <a:prstGeom prst="rect">
            <a:avLst/>
          </a:prstGeom>
          <a:noFill/>
        </p:spPr>
        <p:txBody>
          <a:bodyPr wrap="square" rtlCol="0">
            <a:spAutoFit/>
          </a:bodyPr>
          <a:lstStyle/>
          <a:p>
            <a:r>
              <a:rPr lang="en-US" altLang="zh-CN" dirty="0">
                <a:solidFill>
                  <a:schemeClr val="bg1"/>
                </a:solidFill>
              </a:rPr>
              <a:t>2.</a:t>
            </a:r>
            <a:r>
              <a:rPr lang="zh-CN" altLang="en-US" dirty="0">
                <a:solidFill>
                  <a:schemeClr val="bg1"/>
                </a:solidFill>
              </a:rPr>
              <a:t>研究项目代码，调通程序</a:t>
            </a:r>
          </a:p>
        </p:txBody>
      </p:sp>
      <p:sp>
        <p:nvSpPr>
          <p:cNvPr id="13" name="文本框 12">
            <a:extLst>
              <a:ext uri="{FF2B5EF4-FFF2-40B4-BE49-F238E27FC236}">
                <a16:creationId xmlns:a16="http://schemas.microsoft.com/office/drawing/2014/main" xmlns="" id="{0658EFD5-3E5D-4D2E-87C4-0DFB864AD293}"/>
              </a:ext>
            </a:extLst>
          </p:cNvPr>
          <p:cNvSpPr txBox="1"/>
          <p:nvPr/>
        </p:nvSpPr>
        <p:spPr>
          <a:xfrm>
            <a:off x="912396" y="3779340"/>
            <a:ext cx="4548837" cy="369332"/>
          </a:xfrm>
          <a:prstGeom prst="rect">
            <a:avLst/>
          </a:prstGeom>
          <a:noFill/>
        </p:spPr>
        <p:txBody>
          <a:bodyPr wrap="square" rtlCol="0">
            <a:spAutoFit/>
          </a:bodyPr>
          <a:lstStyle/>
          <a:p>
            <a:r>
              <a:rPr lang="en-US" altLang="zh-CN" dirty="0">
                <a:solidFill>
                  <a:schemeClr val="bg1"/>
                </a:solidFill>
              </a:rPr>
              <a:t>3.</a:t>
            </a:r>
            <a:r>
              <a:rPr lang="zh-CN" altLang="en-US" dirty="0">
                <a:solidFill>
                  <a:schemeClr val="bg1"/>
                </a:solidFill>
              </a:rPr>
              <a:t>改造项目代码，使模型能够处理中文</a:t>
            </a:r>
          </a:p>
        </p:txBody>
      </p:sp>
      <p:sp>
        <p:nvSpPr>
          <p:cNvPr id="14" name="文本框 13">
            <a:extLst>
              <a:ext uri="{FF2B5EF4-FFF2-40B4-BE49-F238E27FC236}">
                <a16:creationId xmlns:a16="http://schemas.microsoft.com/office/drawing/2014/main" xmlns="" id="{73272E76-A77D-4037-8D01-F9C0A556579E}"/>
              </a:ext>
            </a:extLst>
          </p:cNvPr>
          <p:cNvSpPr txBox="1"/>
          <p:nvPr/>
        </p:nvSpPr>
        <p:spPr>
          <a:xfrm>
            <a:off x="912395" y="4949930"/>
            <a:ext cx="4548837" cy="369332"/>
          </a:xfrm>
          <a:prstGeom prst="rect">
            <a:avLst/>
          </a:prstGeom>
          <a:noFill/>
        </p:spPr>
        <p:txBody>
          <a:bodyPr wrap="square" rtlCol="0">
            <a:spAutoFit/>
          </a:bodyPr>
          <a:lstStyle/>
          <a:p>
            <a:r>
              <a:rPr lang="en-US" altLang="zh-CN" dirty="0">
                <a:solidFill>
                  <a:schemeClr val="bg1"/>
                </a:solidFill>
              </a:rPr>
              <a:t>4.</a:t>
            </a:r>
            <a:r>
              <a:rPr lang="zh-CN" altLang="en-US" dirty="0">
                <a:solidFill>
                  <a:schemeClr val="bg1"/>
                </a:solidFill>
              </a:rPr>
              <a:t>以项目为框架，更换其他模型</a:t>
            </a:r>
          </a:p>
        </p:txBody>
      </p:sp>
      <p:sp>
        <p:nvSpPr>
          <p:cNvPr id="6" name="文本框 5">
            <a:extLst>
              <a:ext uri="{FF2B5EF4-FFF2-40B4-BE49-F238E27FC236}">
                <a16:creationId xmlns:a16="http://schemas.microsoft.com/office/drawing/2014/main" xmlns="" id="{D4369F0F-47FF-461A-B2BE-9A0288409084}"/>
              </a:ext>
            </a:extLst>
          </p:cNvPr>
          <p:cNvSpPr txBox="1"/>
          <p:nvPr/>
        </p:nvSpPr>
        <p:spPr>
          <a:xfrm>
            <a:off x="1459684" y="3285290"/>
            <a:ext cx="9227890" cy="369332"/>
          </a:xfrm>
          <a:prstGeom prst="rect">
            <a:avLst/>
          </a:prstGeom>
          <a:noFill/>
        </p:spPr>
        <p:txBody>
          <a:bodyPr wrap="square" rtlCol="0">
            <a:spAutoFit/>
          </a:bodyPr>
          <a:lstStyle/>
          <a:p>
            <a:r>
              <a:rPr lang="zh-CN" altLang="en-US" dirty="0">
                <a:solidFill>
                  <a:schemeClr val="bg1"/>
                </a:solidFill>
              </a:rPr>
              <a:t>为代码加注释，安装依赖环境，训练生成英文分句模型，查看模型性能</a:t>
            </a:r>
          </a:p>
        </p:txBody>
      </p:sp>
      <p:sp>
        <p:nvSpPr>
          <p:cNvPr id="16" name="文本框 15">
            <a:extLst>
              <a:ext uri="{FF2B5EF4-FFF2-40B4-BE49-F238E27FC236}">
                <a16:creationId xmlns:a16="http://schemas.microsoft.com/office/drawing/2014/main" xmlns="" id="{8FA483B6-F7A3-4E83-B37A-E0E1C3ABA48D}"/>
              </a:ext>
            </a:extLst>
          </p:cNvPr>
          <p:cNvSpPr txBox="1"/>
          <p:nvPr/>
        </p:nvSpPr>
        <p:spPr>
          <a:xfrm>
            <a:off x="1385862" y="4364635"/>
            <a:ext cx="9227890" cy="369332"/>
          </a:xfrm>
          <a:prstGeom prst="rect">
            <a:avLst/>
          </a:prstGeom>
          <a:noFill/>
        </p:spPr>
        <p:txBody>
          <a:bodyPr wrap="square" rtlCol="0">
            <a:spAutoFit/>
          </a:bodyPr>
          <a:lstStyle/>
          <a:p>
            <a:r>
              <a:rPr lang="zh-CN" altLang="en-US" dirty="0">
                <a:solidFill>
                  <a:schemeClr val="bg1"/>
                </a:solidFill>
              </a:rPr>
              <a:t>加入中文分词，中文标点处理，加入中文预测结果展示代码</a:t>
            </a:r>
          </a:p>
        </p:txBody>
      </p:sp>
      <p:sp>
        <p:nvSpPr>
          <p:cNvPr id="8" name="文本框 7">
            <a:extLst>
              <a:ext uri="{FF2B5EF4-FFF2-40B4-BE49-F238E27FC236}">
                <a16:creationId xmlns:a16="http://schemas.microsoft.com/office/drawing/2014/main" xmlns="" id="{DA76A386-E979-4082-8BF9-D39EBB712E6E}"/>
              </a:ext>
            </a:extLst>
          </p:cNvPr>
          <p:cNvSpPr txBox="1"/>
          <p:nvPr/>
        </p:nvSpPr>
        <p:spPr>
          <a:xfrm>
            <a:off x="1459684" y="5503178"/>
            <a:ext cx="7197755" cy="369332"/>
          </a:xfrm>
          <a:prstGeom prst="rect">
            <a:avLst/>
          </a:prstGeom>
          <a:noFill/>
        </p:spPr>
        <p:txBody>
          <a:bodyPr wrap="square" rtlCol="0">
            <a:spAutoFit/>
          </a:bodyPr>
          <a:lstStyle/>
          <a:p>
            <a:r>
              <a:rPr lang="en-US" altLang="zh-CN" b="1" dirty="0">
                <a:solidFill>
                  <a:schemeClr val="bg1"/>
                </a:solidFill>
              </a:rPr>
              <a:t>RNN</a:t>
            </a:r>
            <a:r>
              <a:rPr lang="zh-CN" altLang="en-US" b="1" dirty="0">
                <a:solidFill>
                  <a:schemeClr val="bg1"/>
                </a:solidFill>
              </a:rPr>
              <a:t>、</a:t>
            </a:r>
            <a:r>
              <a:rPr lang="en-US" altLang="zh-CN" b="1" dirty="0" err="1" smtClean="0">
                <a:solidFill>
                  <a:schemeClr val="bg1"/>
                </a:solidFill>
              </a:rPr>
              <a:t>TextCNN</a:t>
            </a:r>
            <a:r>
              <a:rPr lang="zh-CN" altLang="en-US" b="1" dirty="0" smtClean="0">
                <a:solidFill>
                  <a:schemeClr val="bg1"/>
                </a:solidFill>
              </a:rPr>
              <a:t>、</a:t>
            </a:r>
            <a:r>
              <a:rPr lang="en-US" altLang="zh-CN" b="1" dirty="0" smtClean="0">
                <a:solidFill>
                  <a:schemeClr val="bg1"/>
                </a:solidFill>
              </a:rPr>
              <a:t>LSTM+CRF</a:t>
            </a:r>
            <a:endParaRPr lang="zh-CN" altLang="en-US" dirty="0">
              <a:solidFill>
                <a:schemeClr val="bg1"/>
              </a:solidFill>
            </a:endParaRPr>
          </a:p>
        </p:txBody>
      </p:sp>
    </p:spTree>
    <p:extLst>
      <p:ext uri="{BB962C8B-B14F-4D97-AF65-F5344CB8AC3E}">
        <p14:creationId xmlns:p14="http://schemas.microsoft.com/office/powerpoint/2010/main" val="140159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04</a:t>
            </a:r>
            <a:endParaRPr kumimoji="1" lang="zh-CN" altLang="en-US" sz="26666" b="1" dirty="0">
              <a:solidFill>
                <a:srgbClr val="FFFFFF"/>
              </a:solidFill>
            </a:endParaRPr>
          </a:p>
        </p:txBody>
      </p:sp>
      <p:sp>
        <p:nvSpPr>
          <p:cNvPr id="7" name="文本框 6"/>
          <p:cNvSpPr txBox="1"/>
          <p:nvPr/>
        </p:nvSpPr>
        <p:spPr>
          <a:xfrm>
            <a:off x="8043507" y="688875"/>
            <a:ext cx="2922595" cy="932178"/>
          </a:xfrm>
          <a:prstGeom prst="rect">
            <a:avLst/>
          </a:prstGeom>
          <a:noFill/>
        </p:spPr>
        <p:txBody>
          <a:bodyPr wrap="none" rtlCol="0">
            <a:spAutoFit/>
          </a:bodyPr>
          <a:lstStyle/>
          <a:p>
            <a:pPr algn="r">
              <a:lnSpc>
                <a:spcPct val="110000"/>
              </a:lnSpc>
            </a:pPr>
            <a:r>
              <a:rPr kumimoji="1" lang="zh-CN" altLang="en-US" sz="5333" b="1" dirty="0" smtClean="0">
                <a:solidFill>
                  <a:schemeClr val="bg1"/>
                </a:solidFill>
                <a:latin typeface="微软雅黑" pitchFamily="34" charset="-122"/>
                <a:ea typeface="微软雅黑" pitchFamily="34" charset="-122"/>
                <a:cs typeface="Arial"/>
              </a:rPr>
              <a:t>项目进展</a:t>
            </a:r>
            <a:endParaRPr kumimoji="1" lang="zh-CN" altLang="en-US" sz="5333" b="1" dirty="0">
              <a:solidFill>
                <a:schemeClr val="bg1"/>
              </a:solidFill>
              <a:latin typeface="微软雅黑" pitchFamily="34" charset="-122"/>
              <a:ea typeface="微软雅黑" pitchFamily="34" charset="-122"/>
              <a:cs typeface="Arial"/>
            </a:endParaRPr>
          </a:p>
        </p:txBody>
      </p:sp>
    </p:spTree>
    <p:extLst>
      <p:ext uri="{BB962C8B-B14F-4D97-AF65-F5344CB8AC3E}">
        <p14:creationId xmlns:p14="http://schemas.microsoft.com/office/powerpoint/2010/main" val="900358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0E86AB70-9954-4338-A135-AB1656CE2C4C}"/>
              </a:ext>
            </a:extLst>
          </p:cNvPr>
          <p:cNvSpPr txBox="1"/>
          <p:nvPr/>
        </p:nvSpPr>
        <p:spPr>
          <a:xfrm>
            <a:off x="394282" y="486143"/>
            <a:ext cx="2894202" cy="461665"/>
          </a:xfrm>
          <a:prstGeom prst="rect">
            <a:avLst/>
          </a:prstGeom>
          <a:noFill/>
        </p:spPr>
        <p:txBody>
          <a:bodyPr wrap="square" rtlCol="0">
            <a:spAutoFit/>
          </a:bodyPr>
          <a:lstStyle/>
          <a:p>
            <a:r>
              <a:rPr lang="zh-CN" altLang="en-US" sz="2400" b="1" dirty="0">
                <a:solidFill>
                  <a:schemeClr val="bg1"/>
                </a:solidFill>
              </a:rPr>
              <a:t>模型效果</a:t>
            </a:r>
          </a:p>
        </p:txBody>
      </p:sp>
      <p:sp>
        <p:nvSpPr>
          <p:cNvPr id="3" name="文本框 2">
            <a:extLst>
              <a:ext uri="{FF2B5EF4-FFF2-40B4-BE49-F238E27FC236}">
                <a16:creationId xmlns:a16="http://schemas.microsoft.com/office/drawing/2014/main" xmlns="" id="{EE16CE99-193B-44BC-A68D-8D4E466D5675}"/>
              </a:ext>
            </a:extLst>
          </p:cNvPr>
          <p:cNvSpPr txBox="1"/>
          <p:nvPr/>
        </p:nvSpPr>
        <p:spPr>
          <a:xfrm>
            <a:off x="1638644" y="1567924"/>
            <a:ext cx="5009729" cy="400110"/>
          </a:xfrm>
          <a:prstGeom prst="rect">
            <a:avLst/>
          </a:prstGeom>
          <a:noFill/>
        </p:spPr>
        <p:txBody>
          <a:bodyPr wrap="square" rtlCol="0">
            <a:spAutoFit/>
          </a:bodyPr>
          <a:lstStyle/>
          <a:p>
            <a:r>
              <a:rPr lang="zh-CN" altLang="en-US" sz="2000" dirty="0">
                <a:solidFill>
                  <a:schemeClr val="bg1"/>
                </a:solidFill>
              </a:rPr>
              <a:t>准确率：</a:t>
            </a:r>
            <a:r>
              <a:rPr lang="en-US" altLang="zh-CN" sz="2000" dirty="0">
                <a:solidFill>
                  <a:schemeClr val="bg1"/>
                </a:solidFill>
              </a:rPr>
              <a:t>80%  </a:t>
            </a:r>
            <a:r>
              <a:rPr lang="zh-CN" altLang="en-US" sz="2000" dirty="0">
                <a:solidFill>
                  <a:schemeClr val="bg1"/>
                </a:solidFill>
              </a:rPr>
              <a:t>召回率：</a:t>
            </a:r>
            <a:r>
              <a:rPr lang="en-US" altLang="zh-CN" sz="2000" dirty="0">
                <a:solidFill>
                  <a:schemeClr val="bg1"/>
                </a:solidFill>
              </a:rPr>
              <a:t>70%</a:t>
            </a:r>
            <a:endParaRPr lang="zh-CN" altLang="en-US" sz="2000" dirty="0">
              <a:solidFill>
                <a:schemeClr val="bg1"/>
              </a:solidFill>
            </a:endParaRPr>
          </a:p>
        </p:txBody>
      </p:sp>
      <p:sp>
        <p:nvSpPr>
          <p:cNvPr id="6" name="文本框 5">
            <a:extLst>
              <a:ext uri="{FF2B5EF4-FFF2-40B4-BE49-F238E27FC236}">
                <a16:creationId xmlns:a16="http://schemas.microsoft.com/office/drawing/2014/main" xmlns="" id="{FF58DF3A-A7BB-4FA8-B164-8C104E9064F4}"/>
              </a:ext>
            </a:extLst>
          </p:cNvPr>
          <p:cNvSpPr txBox="1"/>
          <p:nvPr/>
        </p:nvSpPr>
        <p:spPr>
          <a:xfrm>
            <a:off x="987630" y="2055198"/>
            <a:ext cx="5009729" cy="400110"/>
          </a:xfrm>
          <a:prstGeom prst="rect">
            <a:avLst/>
          </a:prstGeom>
          <a:noFill/>
        </p:spPr>
        <p:txBody>
          <a:bodyPr wrap="square" rtlCol="0">
            <a:spAutoFit/>
          </a:bodyPr>
          <a:lstStyle/>
          <a:p>
            <a:r>
              <a:rPr lang="zh-CN" altLang="en-US" sz="2000" dirty="0">
                <a:solidFill>
                  <a:schemeClr val="bg1"/>
                </a:solidFill>
              </a:rPr>
              <a:t>增加隐藏层数后：</a:t>
            </a:r>
            <a:endParaRPr lang="en-US" altLang="zh-CN" sz="2000" dirty="0">
              <a:solidFill>
                <a:schemeClr val="bg1"/>
              </a:solidFill>
            </a:endParaRPr>
          </a:p>
        </p:txBody>
      </p:sp>
      <p:sp>
        <p:nvSpPr>
          <p:cNvPr id="4" name="文本框 3">
            <a:extLst>
              <a:ext uri="{FF2B5EF4-FFF2-40B4-BE49-F238E27FC236}">
                <a16:creationId xmlns:a16="http://schemas.microsoft.com/office/drawing/2014/main" xmlns="" id="{96E8A2CE-BBA0-4B47-B6C2-36B57215995B}"/>
              </a:ext>
            </a:extLst>
          </p:cNvPr>
          <p:cNvSpPr txBox="1"/>
          <p:nvPr/>
        </p:nvSpPr>
        <p:spPr>
          <a:xfrm>
            <a:off x="1638644" y="2522909"/>
            <a:ext cx="3842158" cy="400110"/>
          </a:xfrm>
          <a:prstGeom prst="rect">
            <a:avLst/>
          </a:prstGeom>
          <a:noFill/>
        </p:spPr>
        <p:txBody>
          <a:bodyPr wrap="square" rtlCol="0">
            <a:spAutoFit/>
          </a:bodyPr>
          <a:lstStyle/>
          <a:p>
            <a:r>
              <a:rPr lang="zh-CN" altLang="en-US" sz="2000" dirty="0">
                <a:solidFill>
                  <a:schemeClr val="bg1"/>
                </a:solidFill>
              </a:rPr>
              <a:t>准确率：</a:t>
            </a:r>
            <a:r>
              <a:rPr lang="en-US" altLang="zh-CN" sz="2000" dirty="0">
                <a:solidFill>
                  <a:schemeClr val="bg1"/>
                </a:solidFill>
              </a:rPr>
              <a:t>92%  </a:t>
            </a:r>
            <a:r>
              <a:rPr lang="zh-CN" altLang="en-US" sz="2000" dirty="0">
                <a:solidFill>
                  <a:schemeClr val="bg1"/>
                </a:solidFill>
              </a:rPr>
              <a:t>召回率：</a:t>
            </a:r>
            <a:r>
              <a:rPr lang="en-US" altLang="zh-CN" sz="2000" dirty="0">
                <a:solidFill>
                  <a:schemeClr val="bg1"/>
                </a:solidFill>
              </a:rPr>
              <a:t>13%</a:t>
            </a:r>
            <a:endParaRPr lang="zh-CN" altLang="en-US" sz="2000" dirty="0"/>
          </a:p>
        </p:txBody>
      </p:sp>
      <p:sp>
        <p:nvSpPr>
          <p:cNvPr id="8" name="文本框 7">
            <a:extLst>
              <a:ext uri="{FF2B5EF4-FFF2-40B4-BE49-F238E27FC236}">
                <a16:creationId xmlns:a16="http://schemas.microsoft.com/office/drawing/2014/main" xmlns="" id="{81C7DCE6-BD74-476C-A591-4D73A3E75841}"/>
              </a:ext>
            </a:extLst>
          </p:cNvPr>
          <p:cNvSpPr txBox="1"/>
          <p:nvPr/>
        </p:nvSpPr>
        <p:spPr>
          <a:xfrm>
            <a:off x="6285524" y="559838"/>
            <a:ext cx="2894202" cy="461665"/>
          </a:xfrm>
          <a:prstGeom prst="rect">
            <a:avLst/>
          </a:prstGeom>
          <a:noFill/>
        </p:spPr>
        <p:txBody>
          <a:bodyPr wrap="square" rtlCol="0">
            <a:spAutoFit/>
          </a:bodyPr>
          <a:lstStyle/>
          <a:p>
            <a:r>
              <a:rPr lang="zh-CN" altLang="en-US" sz="2400" b="1" dirty="0">
                <a:solidFill>
                  <a:schemeClr val="bg1"/>
                </a:solidFill>
              </a:rPr>
              <a:t>展示效果</a:t>
            </a:r>
          </a:p>
        </p:txBody>
      </p:sp>
      <p:sp>
        <p:nvSpPr>
          <p:cNvPr id="5" name="文本框 4">
            <a:extLst>
              <a:ext uri="{FF2B5EF4-FFF2-40B4-BE49-F238E27FC236}">
                <a16:creationId xmlns:a16="http://schemas.microsoft.com/office/drawing/2014/main" xmlns="" id="{9F53D67F-C13A-42EC-9326-A99485F9D2F6}"/>
              </a:ext>
            </a:extLst>
          </p:cNvPr>
          <p:cNvSpPr txBox="1"/>
          <p:nvPr/>
        </p:nvSpPr>
        <p:spPr>
          <a:xfrm>
            <a:off x="6912481" y="2093999"/>
            <a:ext cx="3853940" cy="646331"/>
          </a:xfrm>
          <a:prstGeom prst="rect">
            <a:avLst/>
          </a:prstGeom>
          <a:noFill/>
        </p:spPr>
        <p:txBody>
          <a:bodyPr wrap="none" rtlCol="0">
            <a:spAutoFit/>
          </a:bodyPr>
          <a:lstStyle/>
          <a:p>
            <a:r>
              <a:rPr lang="en-US" altLang="zh-CN" dirty="0">
                <a:solidFill>
                  <a:schemeClr val="bg1"/>
                </a:solidFill>
                <a:hlinkClick r:id="rId3"/>
              </a:rPr>
              <a:t>http://demo.pmnlplab.top:7777/</a:t>
            </a:r>
            <a:endParaRPr lang="en-US" altLang="zh-CN" dirty="0">
              <a:solidFill>
                <a:schemeClr val="bg1"/>
              </a:solidFill>
            </a:endParaRPr>
          </a:p>
          <a:p>
            <a:endParaRPr lang="zh-CN" altLang="en-US" dirty="0">
              <a:solidFill>
                <a:schemeClr val="bg1"/>
              </a:solidFill>
            </a:endParaRPr>
          </a:p>
        </p:txBody>
      </p:sp>
      <p:sp>
        <p:nvSpPr>
          <p:cNvPr id="7" name="文本框 6">
            <a:extLst>
              <a:ext uri="{FF2B5EF4-FFF2-40B4-BE49-F238E27FC236}">
                <a16:creationId xmlns:a16="http://schemas.microsoft.com/office/drawing/2014/main" xmlns="" id="{EBD114B6-E418-4AF3-A684-8F50950C6974}"/>
              </a:ext>
            </a:extLst>
          </p:cNvPr>
          <p:cNvSpPr txBox="1"/>
          <p:nvPr/>
        </p:nvSpPr>
        <p:spPr>
          <a:xfrm>
            <a:off x="2428612" y="3963683"/>
            <a:ext cx="1719743" cy="461665"/>
          </a:xfrm>
          <a:prstGeom prst="rect">
            <a:avLst/>
          </a:prstGeom>
          <a:noFill/>
        </p:spPr>
        <p:txBody>
          <a:bodyPr wrap="square" rtlCol="0">
            <a:spAutoFit/>
          </a:bodyPr>
          <a:lstStyle/>
          <a:p>
            <a:r>
              <a:rPr lang="zh-CN" altLang="en-US" sz="2400" b="1" dirty="0">
                <a:solidFill>
                  <a:schemeClr val="bg1"/>
                </a:solidFill>
                <a:latin typeface="微软雅黑" pitchFamily="34" charset="-122"/>
                <a:ea typeface="微软雅黑" pitchFamily="34" charset="-122"/>
              </a:rPr>
              <a:t>不足之处</a:t>
            </a:r>
            <a:endParaRPr lang="zh-CN" altLang="en-US" sz="2400" b="1" dirty="0"/>
          </a:p>
        </p:txBody>
      </p:sp>
      <p:sp>
        <p:nvSpPr>
          <p:cNvPr id="9" name="文本框 8">
            <a:extLst>
              <a:ext uri="{FF2B5EF4-FFF2-40B4-BE49-F238E27FC236}">
                <a16:creationId xmlns:a16="http://schemas.microsoft.com/office/drawing/2014/main" xmlns="" id="{F1BC5161-94AD-4CA6-8888-1AA865C1E609}"/>
              </a:ext>
            </a:extLst>
          </p:cNvPr>
          <p:cNvSpPr txBox="1"/>
          <p:nvPr/>
        </p:nvSpPr>
        <p:spPr>
          <a:xfrm>
            <a:off x="3867215" y="4662227"/>
            <a:ext cx="5257895" cy="1200329"/>
          </a:xfrm>
          <a:prstGeom prst="rect">
            <a:avLst/>
          </a:prstGeom>
          <a:noFill/>
        </p:spPr>
        <p:txBody>
          <a:bodyPr wrap="square" rtlCol="0">
            <a:spAutoFit/>
          </a:bodyPr>
          <a:lstStyle/>
          <a:p>
            <a:r>
              <a:rPr lang="zh-CN" altLang="en-US" sz="2400" dirty="0">
                <a:solidFill>
                  <a:schemeClr val="bg1"/>
                </a:solidFill>
                <a:latin typeface="微软雅黑" pitchFamily="34" charset="-122"/>
                <a:ea typeface="微软雅黑" pitchFamily="34" charset="-122"/>
              </a:rPr>
              <a:t>句子成分缺失情况无法处理</a:t>
            </a:r>
            <a:endParaRPr lang="en-US" altLang="zh-CN" sz="2400" dirty="0">
              <a:solidFill>
                <a:schemeClr val="bg1"/>
              </a:solidFill>
              <a:latin typeface="微软雅黑" pitchFamily="34" charset="-122"/>
              <a:ea typeface="微软雅黑" pitchFamily="34" charset="-122"/>
            </a:endParaRPr>
          </a:p>
          <a:p>
            <a:endParaRPr lang="en-US" altLang="zh-CN" sz="2400" dirty="0">
              <a:solidFill>
                <a:schemeClr val="bg1"/>
              </a:solidFill>
            </a:endParaRPr>
          </a:p>
          <a:p>
            <a:r>
              <a:rPr lang="zh-CN" altLang="en-US" sz="2400" dirty="0">
                <a:solidFill>
                  <a:schemeClr val="bg1"/>
                </a:solidFill>
              </a:rPr>
              <a:t>垂直领域特有词汇</a:t>
            </a:r>
            <a:r>
              <a:rPr lang="zh-CN" altLang="en-US" sz="2400" dirty="0" smtClean="0">
                <a:solidFill>
                  <a:schemeClr val="bg1"/>
                </a:solidFill>
              </a:rPr>
              <a:t>问题：如歌名问题</a:t>
            </a:r>
            <a:endParaRPr lang="en-US" altLang="zh-CN" sz="2400" dirty="0">
              <a:solidFill>
                <a:schemeClr val="bg1"/>
              </a:solidFill>
            </a:endParaRPr>
          </a:p>
        </p:txBody>
      </p:sp>
      <p:grpSp>
        <p:nvGrpSpPr>
          <p:cNvPr id="19" name="组合 18">
            <a:extLst>
              <a:ext uri="{FF2B5EF4-FFF2-40B4-BE49-F238E27FC236}">
                <a16:creationId xmlns:a16="http://schemas.microsoft.com/office/drawing/2014/main" xmlns="" id="{55C29F8C-8AB4-4E3D-8D42-406203EE86E8}"/>
              </a:ext>
            </a:extLst>
          </p:cNvPr>
          <p:cNvGrpSpPr/>
          <p:nvPr/>
        </p:nvGrpSpPr>
        <p:grpSpPr>
          <a:xfrm>
            <a:off x="437504" y="81110"/>
            <a:ext cx="11342857" cy="3657143"/>
            <a:chOff x="10464267" y="269231"/>
            <a:chExt cx="11342857" cy="3657143"/>
          </a:xfrm>
        </p:grpSpPr>
        <p:pic>
          <p:nvPicPr>
            <p:cNvPr id="17" name="图片 16">
              <a:extLst>
                <a:ext uri="{FF2B5EF4-FFF2-40B4-BE49-F238E27FC236}">
                  <a16:creationId xmlns:a16="http://schemas.microsoft.com/office/drawing/2014/main" xmlns="" id="{A3C0F50F-AD24-4D2A-8086-1BA0C4254CC8}"/>
                </a:ext>
              </a:extLst>
            </p:cNvPr>
            <p:cNvPicPr>
              <a:picLocks noChangeAspect="1"/>
            </p:cNvPicPr>
            <p:nvPr/>
          </p:nvPicPr>
          <p:blipFill>
            <a:blip r:embed="rId4"/>
            <a:stretch>
              <a:fillRect/>
            </a:stretch>
          </p:blipFill>
          <p:spPr>
            <a:xfrm>
              <a:off x="10464267" y="2088279"/>
              <a:ext cx="11342857" cy="1838095"/>
            </a:xfrm>
            <a:prstGeom prst="rect">
              <a:avLst/>
            </a:prstGeom>
          </p:spPr>
        </p:pic>
        <p:pic>
          <p:nvPicPr>
            <p:cNvPr id="18" name="图片 17">
              <a:extLst>
                <a:ext uri="{FF2B5EF4-FFF2-40B4-BE49-F238E27FC236}">
                  <a16:creationId xmlns:a16="http://schemas.microsoft.com/office/drawing/2014/main" xmlns="" id="{53E1DBF8-E2CB-4CAF-8EE2-3030B8771E20}"/>
                </a:ext>
              </a:extLst>
            </p:cNvPr>
            <p:cNvPicPr>
              <a:picLocks noChangeAspect="1"/>
            </p:cNvPicPr>
            <p:nvPr/>
          </p:nvPicPr>
          <p:blipFill>
            <a:blip r:embed="rId5"/>
            <a:stretch>
              <a:fillRect/>
            </a:stretch>
          </p:blipFill>
          <p:spPr>
            <a:xfrm>
              <a:off x="10464267" y="269231"/>
              <a:ext cx="11342857" cy="1819048"/>
            </a:xfrm>
            <a:prstGeom prst="rect">
              <a:avLst/>
            </a:prstGeom>
          </p:spPr>
        </p:pic>
      </p:grpSp>
      <p:grpSp>
        <p:nvGrpSpPr>
          <p:cNvPr id="22" name="组合 21">
            <a:extLst>
              <a:ext uri="{FF2B5EF4-FFF2-40B4-BE49-F238E27FC236}">
                <a16:creationId xmlns:a16="http://schemas.microsoft.com/office/drawing/2014/main" xmlns="" id="{FFAF9852-3AC7-4290-B3B0-5800A6912FF2}"/>
              </a:ext>
            </a:extLst>
          </p:cNvPr>
          <p:cNvGrpSpPr/>
          <p:nvPr/>
        </p:nvGrpSpPr>
        <p:grpSpPr>
          <a:xfrm>
            <a:off x="408934" y="113303"/>
            <a:ext cx="11323809" cy="3592757"/>
            <a:chOff x="394282" y="123038"/>
            <a:chExt cx="11323809" cy="3592757"/>
          </a:xfrm>
        </p:grpSpPr>
        <p:pic>
          <p:nvPicPr>
            <p:cNvPr id="12" name="图片 11">
              <a:extLst>
                <a:ext uri="{FF2B5EF4-FFF2-40B4-BE49-F238E27FC236}">
                  <a16:creationId xmlns:a16="http://schemas.microsoft.com/office/drawing/2014/main" xmlns="" id="{A2C423A0-5247-488D-9AB1-8EFD7EC30748}"/>
                </a:ext>
              </a:extLst>
            </p:cNvPr>
            <p:cNvPicPr>
              <a:picLocks noChangeAspect="1"/>
            </p:cNvPicPr>
            <p:nvPr/>
          </p:nvPicPr>
          <p:blipFill>
            <a:blip r:embed="rId6"/>
            <a:stretch>
              <a:fillRect/>
            </a:stretch>
          </p:blipFill>
          <p:spPr>
            <a:xfrm>
              <a:off x="394282" y="123038"/>
              <a:ext cx="11323809" cy="1780952"/>
            </a:xfrm>
            <a:prstGeom prst="rect">
              <a:avLst/>
            </a:prstGeom>
          </p:spPr>
        </p:pic>
        <p:pic>
          <p:nvPicPr>
            <p:cNvPr id="16" name="图片 15">
              <a:extLst>
                <a:ext uri="{FF2B5EF4-FFF2-40B4-BE49-F238E27FC236}">
                  <a16:creationId xmlns:a16="http://schemas.microsoft.com/office/drawing/2014/main" xmlns="" id="{3E5E8748-B418-4D57-8F50-299C59AA62FA}"/>
                </a:ext>
              </a:extLst>
            </p:cNvPr>
            <p:cNvPicPr>
              <a:picLocks noChangeAspect="1"/>
            </p:cNvPicPr>
            <p:nvPr/>
          </p:nvPicPr>
          <p:blipFill>
            <a:blip r:embed="rId7"/>
            <a:stretch>
              <a:fillRect/>
            </a:stretch>
          </p:blipFill>
          <p:spPr>
            <a:xfrm>
              <a:off x="394282" y="1915795"/>
              <a:ext cx="11257143" cy="1800000"/>
            </a:xfrm>
            <a:prstGeom prst="rect">
              <a:avLst/>
            </a:prstGeom>
          </p:spPr>
        </p:pic>
      </p:grpSp>
      <p:grpSp>
        <p:nvGrpSpPr>
          <p:cNvPr id="21" name="组合 20">
            <a:extLst>
              <a:ext uri="{FF2B5EF4-FFF2-40B4-BE49-F238E27FC236}">
                <a16:creationId xmlns:a16="http://schemas.microsoft.com/office/drawing/2014/main" xmlns="" id="{65A5552F-C60E-4A7C-8FAD-A4EE930E5D2A}"/>
              </a:ext>
            </a:extLst>
          </p:cNvPr>
          <p:cNvGrpSpPr/>
          <p:nvPr/>
        </p:nvGrpSpPr>
        <p:grpSpPr>
          <a:xfrm>
            <a:off x="418457" y="100158"/>
            <a:ext cx="11352381" cy="3628572"/>
            <a:chOff x="8980607" y="3779368"/>
            <a:chExt cx="11352381" cy="3628572"/>
          </a:xfrm>
        </p:grpSpPr>
        <p:pic>
          <p:nvPicPr>
            <p:cNvPr id="14" name="图片 13">
              <a:extLst>
                <a:ext uri="{FF2B5EF4-FFF2-40B4-BE49-F238E27FC236}">
                  <a16:creationId xmlns:a16="http://schemas.microsoft.com/office/drawing/2014/main" xmlns="" id="{41FBA6AD-93A8-44F4-BB02-5BE6FB318DEB}"/>
                </a:ext>
              </a:extLst>
            </p:cNvPr>
            <p:cNvPicPr>
              <a:picLocks noChangeAspect="1"/>
            </p:cNvPicPr>
            <p:nvPr/>
          </p:nvPicPr>
          <p:blipFill>
            <a:blip r:embed="rId8"/>
            <a:stretch>
              <a:fillRect/>
            </a:stretch>
          </p:blipFill>
          <p:spPr>
            <a:xfrm>
              <a:off x="8980607" y="5588892"/>
              <a:ext cx="11314286" cy="1819048"/>
            </a:xfrm>
            <a:prstGeom prst="rect">
              <a:avLst/>
            </a:prstGeom>
          </p:spPr>
        </p:pic>
        <p:pic>
          <p:nvPicPr>
            <p:cNvPr id="15" name="图片 14">
              <a:extLst>
                <a:ext uri="{FF2B5EF4-FFF2-40B4-BE49-F238E27FC236}">
                  <a16:creationId xmlns:a16="http://schemas.microsoft.com/office/drawing/2014/main" xmlns="" id="{C7D843E1-F7AF-4939-9BEE-ADCDAA7B2426}"/>
                </a:ext>
              </a:extLst>
            </p:cNvPr>
            <p:cNvPicPr>
              <a:picLocks noChangeAspect="1"/>
            </p:cNvPicPr>
            <p:nvPr/>
          </p:nvPicPr>
          <p:blipFill>
            <a:blip r:embed="rId9"/>
            <a:stretch>
              <a:fillRect/>
            </a:stretch>
          </p:blipFill>
          <p:spPr>
            <a:xfrm>
              <a:off x="8980607" y="3779368"/>
              <a:ext cx="11352381" cy="1809524"/>
            </a:xfrm>
            <a:prstGeom prst="rect">
              <a:avLst/>
            </a:prstGeom>
          </p:spPr>
        </p:pic>
      </p:grpSp>
    </p:spTree>
    <p:extLst>
      <p:ext uri="{BB962C8B-B14F-4D97-AF65-F5344CB8AC3E}">
        <p14:creationId xmlns:p14="http://schemas.microsoft.com/office/powerpoint/2010/main" val="1446974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250"/>
                                        <p:tgtEl>
                                          <p:spTgt spid="19"/>
                                        </p:tgtEl>
                                      </p:cBhvr>
                                    </p:animEffect>
                                    <p:anim calcmode="lin" valueType="num">
                                      <p:cBhvr>
                                        <p:cTn id="39" dur="250" fill="hold"/>
                                        <p:tgtEl>
                                          <p:spTgt spid="19"/>
                                        </p:tgtEl>
                                        <p:attrNameLst>
                                          <p:attrName>ppt_x</p:attrName>
                                        </p:attrNameLst>
                                      </p:cBhvr>
                                      <p:tavLst>
                                        <p:tav tm="0">
                                          <p:val>
                                            <p:strVal val="#ppt_x"/>
                                          </p:val>
                                        </p:tav>
                                        <p:tav tm="100000">
                                          <p:val>
                                            <p:strVal val="#ppt_x"/>
                                          </p:val>
                                        </p:tav>
                                      </p:tavLst>
                                    </p:anim>
                                    <p:anim calcmode="lin" valueType="num">
                                      <p:cBhvr>
                                        <p:cTn id="40"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50"/>
                                        <p:tgtEl>
                                          <p:spTgt spid="22"/>
                                        </p:tgtEl>
                                      </p:cBhvr>
                                    </p:animEffect>
                                    <p:anim calcmode="lin" valueType="num">
                                      <p:cBhvr>
                                        <p:cTn id="46" dur="250" fill="hold"/>
                                        <p:tgtEl>
                                          <p:spTgt spid="22"/>
                                        </p:tgtEl>
                                        <p:attrNameLst>
                                          <p:attrName>ppt_x</p:attrName>
                                        </p:attrNameLst>
                                      </p:cBhvr>
                                      <p:tavLst>
                                        <p:tav tm="0">
                                          <p:val>
                                            <p:strVal val="#ppt_x"/>
                                          </p:val>
                                        </p:tav>
                                        <p:tav tm="100000">
                                          <p:val>
                                            <p:strVal val="#ppt_x"/>
                                          </p:val>
                                        </p:tav>
                                      </p:tavLst>
                                    </p:anim>
                                    <p:anim calcmode="lin" valueType="num">
                                      <p:cBhvr>
                                        <p:cTn id="47"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250"/>
                                        <p:tgtEl>
                                          <p:spTgt spid="21"/>
                                        </p:tgtEl>
                                      </p:cBhvr>
                                    </p:animEffect>
                                    <p:anim calcmode="lin" valueType="num">
                                      <p:cBhvr>
                                        <p:cTn id="53" dur="250" fill="hold"/>
                                        <p:tgtEl>
                                          <p:spTgt spid="21"/>
                                        </p:tgtEl>
                                        <p:attrNameLst>
                                          <p:attrName>ppt_x</p:attrName>
                                        </p:attrNameLst>
                                      </p:cBhvr>
                                      <p:tavLst>
                                        <p:tav tm="0">
                                          <p:val>
                                            <p:strVal val="#ppt_x"/>
                                          </p:val>
                                        </p:tav>
                                        <p:tav tm="100000">
                                          <p:val>
                                            <p:strVal val="#ppt_x"/>
                                          </p:val>
                                        </p:tav>
                                      </p:tavLst>
                                    </p:anim>
                                    <p:anim calcmode="lin" valueType="num">
                                      <p:cBhvr>
                                        <p:cTn id="54"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4" grpId="0"/>
      <p:bldP spid="5"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4015843"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05</a:t>
            </a:r>
            <a:endParaRPr kumimoji="1" lang="zh-CN" altLang="en-US" sz="26666" b="1" dirty="0">
              <a:solidFill>
                <a:srgbClr val="FFFFFF"/>
              </a:solidFill>
            </a:endParaRPr>
          </a:p>
        </p:txBody>
      </p:sp>
      <p:sp>
        <p:nvSpPr>
          <p:cNvPr id="7" name="文本框 6"/>
          <p:cNvSpPr txBox="1"/>
          <p:nvPr/>
        </p:nvSpPr>
        <p:spPr>
          <a:xfrm>
            <a:off x="8043507" y="688875"/>
            <a:ext cx="2922595" cy="932178"/>
          </a:xfrm>
          <a:prstGeom prst="rect">
            <a:avLst/>
          </a:prstGeom>
          <a:noFill/>
        </p:spPr>
        <p:txBody>
          <a:bodyPr wrap="none" rtlCol="0">
            <a:spAutoFit/>
          </a:bodyPr>
          <a:lstStyle/>
          <a:p>
            <a:pPr algn="r">
              <a:lnSpc>
                <a:spcPct val="110000"/>
              </a:lnSpc>
            </a:pPr>
            <a:r>
              <a:rPr kumimoji="1" lang="zh-CN" altLang="en-US" sz="5333" b="1" dirty="0">
                <a:solidFill>
                  <a:schemeClr val="bg1"/>
                </a:solidFill>
                <a:latin typeface="微软雅黑" pitchFamily="34" charset="-122"/>
                <a:ea typeface="微软雅黑" pitchFamily="34" charset="-122"/>
                <a:cs typeface="Arial"/>
              </a:rPr>
              <a:t>未来工作</a:t>
            </a:r>
          </a:p>
        </p:txBody>
      </p:sp>
      <p:sp>
        <p:nvSpPr>
          <p:cNvPr id="8" name="文本框 7"/>
          <p:cNvSpPr txBox="1"/>
          <p:nvPr/>
        </p:nvSpPr>
        <p:spPr>
          <a:xfrm>
            <a:off x="7046601" y="2725771"/>
            <a:ext cx="4346791" cy="1718227"/>
          </a:xfrm>
          <a:prstGeom prst="rect">
            <a:avLst/>
          </a:prstGeom>
          <a:noFill/>
        </p:spPr>
        <p:txBody>
          <a:bodyPr wrap="square" rtlCol="0">
            <a:spAutoFit/>
          </a:bodyPr>
          <a:lstStyle/>
          <a:p>
            <a:pPr>
              <a:lnSpc>
                <a:spcPct val="130000"/>
              </a:lnSpc>
            </a:pPr>
            <a:r>
              <a:rPr lang="en-US" altLang="zh-CN" sz="2800" dirty="0">
                <a:solidFill>
                  <a:schemeClr val="bg1"/>
                </a:solidFill>
                <a:latin typeface="微软雅黑" pitchFamily="34" charset="-122"/>
                <a:ea typeface="微软雅黑" pitchFamily="34" charset="-122"/>
              </a:rPr>
              <a:t>1.</a:t>
            </a:r>
            <a:r>
              <a:rPr lang="zh-CN" altLang="en-US" sz="2800" dirty="0">
                <a:solidFill>
                  <a:schemeClr val="bg1"/>
                </a:solidFill>
                <a:latin typeface="微软雅黑" pitchFamily="34" charset="-122"/>
                <a:ea typeface="微软雅黑" pitchFamily="34" charset="-122"/>
              </a:rPr>
              <a:t>真实数据集</a:t>
            </a:r>
            <a:endParaRPr lang="en-US" altLang="zh-CN" sz="2800" dirty="0">
              <a:solidFill>
                <a:schemeClr val="bg1"/>
              </a:solidFill>
              <a:latin typeface="微软雅黑" pitchFamily="34" charset="-122"/>
              <a:ea typeface="微软雅黑" pitchFamily="34" charset="-122"/>
            </a:endParaRPr>
          </a:p>
          <a:p>
            <a:pPr>
              <a:lnSpc>
                <a:spcPct val="130000"/>
              </a:lnSpc>
            </a:pPr>
            <a:endParaRPr lang="en-US" altLang="zh-CN" sz="2800" dirty="0">
              <a:solidFill>
                <a:schemeClr val="bg1"/>
              </a:solidFill>
              <a:latin typeface="微软雅黑" pitchFamily="34" charset="-122"/>
              <a:ea typeface="微软雅黑" pitchFamily="34" charset="-122"/>
            </a:endParaRPr>
          </a:p>
          <a:p>
            <a:pPr>
              <a:lnSpc>
                <a:spcPct val="130000"/>
              </a:lnSpc>
            </a:pPr>
            <a:r>
              <a:rPr lang="en-US" altLang="zh-CN" sz="2800" dirty="0">
                <a:solidFill>
                  <a:schemeClr val="bg1"/>
                </a:solidFill>
                <a:latin typeface="微软雅黑" pitchFamily="34" charset="-122"/>
                <a:ea typeface="微软雅黑" pitchFamily="34" charset="-122"/>
              </a:rPr>
              <a:t>2.</a:t>
            </a:r>
            <a:r>
              <a:rPr lang="zh-CN" altLang="en-US" sz="2800" dirty="0">
                <a:solidFill>
                  <a:schemeClr val="bg1"/>
                </a:solidFill>
                <a:latin typeface="微软雅黑" pitchFamily="34" charset="-122"/>
                <a:ea typeface="微软雅黑" pitchFamily="34" charset="-122"/>
              </a:rPr>
              <a:t>建立垂直领域词典</a:t>
            </a:r>
            <a:endParaRPr lang="zh-CN" altLang="zh-CN" sz="28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5095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552122" y="2487073"/>
            <a:ext cx="3732111" cy="1200329"/>
          </a:xfrm>
          <a:prstGeom prst="rect">
            <a:avLst/>
          </a:prstGeom>
          <a:noFill/>
        </p:spPr>
        <p:txBody>
          <a:bodyPr wrap="none" rtlCol="0">
            <a:spAutoFit/>
          </a:bodyPr>
          <a:lstStyle/>
          <a:p>
            <a:pPr algn="ctr"/>
            <a:r>
              <a:rPr kumimoji="1" lang="en-US" altLang="zh-CN" sz="7200" b="1" dirty="0" smtClean="0">
                <a:solidFill>
                  <a:srgbClr val="FFFFFF"/>
                </a:solidFill>
              </a:rPr>
              <a:t>The end</a:t>
            </a:r>
            <a:endParaRPr kumimoji="1" lang="zh-CN" altLang="en-US" sz="7200" b="1" dirty="0">
              <a:solidFill>
                <a:srgbClr val="FFFFFF"/>
              </a:solidFill>
            </a:endParaRPr>
          </a:p>
        </p:txBody>
      </p:sp>
    </p:spTree>
    <p:extLst>
      <p:ext uri="{BB962C8B-B14F-4D97-AF65-F5344CB8AC3E}">
        <p14:creationId xmlns:p14="http://schemas.microsoft.com/office/powerpoint/2010/main" val="6427601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377758" y="44338"/>
            <a:ext cx="1688283" cy="995209"/>
          </a:xfrm>
          <a:prstGeom prst="rect">
            <a:avLst/>
          </a:prstGeom>
          <a:noFill/>
        </p:spPr>
        <p:txBody>
          <a:bodyPr wrap="none" rtlCol="0">
            <a:spAutoFit/>
          </a:bodyPr>
          <a:lstStyle/>
          <a:p>
            <a:pPr algn="r"/>
            <a:r>
              <a:rPr kumimoji="1" lang="zh-CN" altLang="en-US" sz="5867" b="1" dirty="0" smtClean="0">
                <a:solidFill>
                  <a:srgbClr val="FFFFFF"/>
                </a:solidFill>
              </a:rPr>
              <a:t>目录</a:t>
            </a:r>
            <a:endParaRPr kumimoji="1" lang="zh-CN" altLang="en-US" sz="5867" b="1" dirty="0">
              <a:solidFill>
                <a:srgbClr val="FFFFFF"/>
              </a:solidFill>
            </a:endParaRPr>
          </a:p>
        </p:txBody>
      </p:sp>
      <p:sp>
        <p:nvSpPr>
          <p:cNvPr id="7" name="文本框 6"/>
          <p:cNvSpPr txBox="1"/>
          <p:nvPr/>
        </p:nvSpPr>
        <p:spPr>
          <a:xfrm>
            <a:off x="4738254" y="1615861"/>
            <a:ext cx="3954842" cy="646331"/>
          </a:xfrm>
          <a:prstGeom prst="rect">
            <a:avLst/>
          </a:prstGeom>
          <a:noFill/>
        </p:spPr>
        <p:txBody>
          <a:bodyPr wrap="square" rtlCol="0">
            <a:spAutoFit/>
          </a:bodyPr>
          <a:lstStyle/>
          <a:p>
            <a:r>
              <a:rPr lang="en-US" altLang="zh-CN" sz="3600" b="1" dirty="0" smtClean="0">
                <a:solidFill>
                  <a:schemeClr val="bg1"/>
                </a:solidFill>
              </a:rPr>
              <a:t>1.</a:t>
            </a:r>
            <a:r>
              <a:rPr lang="zh-CN" altLang="en-US" sz="3600" b="1" dirty="0" smtClean="0">
                <a:solidFill>
                  <a:schemeClr val="bg1"/>
                </a:solidFill>
              </a:rPr>
              <a:t>项目简介</a:t>
            </a:r>
            <a:endParaRPr lang="zh-CN" altLang="en-US" sz="3600" b="1" dirty="0">
              <a:solidFill>
                <a:schemeClr val="bg1"/>
              </a:solidFill>
            </a:endParaRPr>
          </a:p>
        </p:txBody>
      </p:sp>
      <p:sp>
        <p:nvSpPr>
          <p:cNvPr id="28" name="文本框 27"/>
          <p:cNvSpPr txBox="1"/>
          <p:nvPr/>
        </p:nvSpPr>
        <p:spPr>
          <a:xfrm>
            <a:off x="4738254" y="2364364"/>
            <a:ext cx="3954842" cy="646331"/>
          </a:xfrm>
          <a:prstGeom prst="rect">
            <a:avLst/>
          </a:prstGeom>
          <a:noFill/>
        </p:spPr>
        <p:txBody>
          <a:bodyPr wrap="square" rtlCol="0">
            <a:spAutoFit/>
          </a:bodyPr>
          <a:lstStyle/>
          <a:p>
            <a:r>
              <a:rPr lang="en-US" altLang="zh-CN" sz="3600" b="1" dirty="0" smtClean="0">
                <a:solidFill>
                  <a:schemeClr val="bg1"/>
                </a:solidFill>
              </a:rPr>
              <a:t>2.</a:t>
            </a:r>
            <a:r>
              <a:rPr lang="zh-CN" altLang="en-US" sz="3600" b="1" dirty="0" smtClean="0">
                <a:solidFill>
                  <a:schemeClr val="bg1"/>
                </a:solidFill>
              </a:rPr>
              <a:t>技术细节</a:t>
            </a:r>
            <a:endParaRPr lang="zh-CN" altLang="en-US" sz="3600" b="1" dirty="0">
              <a:solidFill>
                <a:schemeClr val="bg1"/>
              </a:solidFill>
            </a:endParaRPr>
          </a:p>
        </p:txBody>
      </p:sp>
      <p:sp>
        <p:nvSpPr>
          <p:cNvPr id="34" name="文本框 33"/>
          <p:cNvSpPr txBox="1"/>
          <p:nvPr/>
        </p:nvSpPr>
        <p:spPr>
          <a:xfrm>
            <a:off x="4738254" y="3097419"/>
            <a:ext cx="3954842" cy="646331"/>
          </a:xfrm>
          <a:prstGeom prst="rect">
            <a:avLst/>
          </a:prstGeom>
          <a:noFill/>
        </p:spPr>
        <p:txBody>
          <a:bodyPr wrap="square" rtlCol="0">
            <a:spAutoFit/>
          </a:bodyPr>
          <a:lstStyle/>
          <a:p>
            <a:r>
              <a:rPr lang="en-US" altLang="zh-CN" sz="3600" b="1" dirty="0" smtClean="0">
                <a:solidFill>
                  <a:schemeClr val="bg1"/>
                </a:solidFill>
              </a:rPr>
              <a:t>3.</a:t>
            </a:r>
            <a:r>
              <a:rPr lang="zh-CN" altLang="en-US" sz="3600" b="1" dirty="0" smtClean="0">
                <a:solidFill>
                  <a:schemeClr val="bg1"/>
                </a:solidFill>
              </a:rPr>
              <a:t>实现过程</a:t>
            </a:r>
            <a:endParaRPr lang="zh-CN" altLang="en-US" sz="3600" b="1" dirty="0">
              <a:solidFill>
                <a:schemeClr val="bg1"/>
              </a:solidFill>
            </a:endParaRPr>
          </a:p>
        </p:txBody>
      </p:sp>
      <p:sp>
        <p:nvSpPr>
          <p:cNvPr id="35" name="文本框 34"/>
          <p:cNvSpPr txBox="1"/>
          <p:nvPr/>
        </p:nvSpPr>
        <p:spPr>
          <a:xfrm>
            <a:off x="4738254" y="3830474"/>
            <a:ext cx="3954842" cy="646331"/>
          </a:xfrm>
          <a:prstGeom prst="rect">
            <a:avLst/>
          </a:prstGeom>
          <a:noFill/>
        </p:spPr>
        <p:txBody>
          <a:bodyPr wrap="square" rtlCol="0">
            <a:spAutoFit/>
          </a:bodyPr>
          <a:lstStyle/>
          <a:p>
            <a:r>
              <a:rPr lang="en-US" altLang="zh-CN" sz="3600" b="1" dirty="0" smtClean="0">
                <a:solidFill>
                  <a:schemeClr val="bg1"/>
                </a:solidFill>
              </a:rPr>
              <a:t>4.</a:t>
            </a:r>
            <a:r>
              <a:rPr lang="zh-CN" altLang="en-US" sz="3600" b="1" dirty="0" smtClean="0">
                <a:solidFill>
                  <a:schemeClr val="bg1"/>
                </a:solidFill>
              </a:rPr>
              <a:t>项目进展</a:t>
            </a:r>
            <a:endParaRPr lang="zh-CN" altLang="en-US" sz="3600" b="1" dirty="0">
              <a:solidFill>
                <a:schemeClr val="bg1"/>
              </a:solidFill>
            </a:endParaRPr>
          </a:p>
        </p:txBody>
      </p:sp>
      <p:sp>
        <p:nvSpPr>
          <p:cNvPr id="36" name="文本框 35"/>
          <p:cNvSpPr txBox="1"/>
          <p:nvPr/>
        </p:nvSpPr>
        <p:spPr>
          <a:xfrm>
            <a:off x="4738254" y="4493378"/>
            <a:ext cx="3954842" cy="646331"/>
          </a:xfrm>
          <a:prstGeom prst="rect">
            <a:avLst/>
          </a:prstGeom>
          <a:noFill/>
        </p:spPr>
        <p:txBody>
          <a:bodyPr wrap="square" rtlCol="0">
            <a:spAutoFit/>
          </a:bodyPr>
          <a:lstStyle/>
          <a:p>
            <a:r>
              <a:rPr lang="en-US" altLang="zh-CN" sz="3600" b="1" dirty="0" smtClean="0">
                <a:solidFill>
                  <a:schemeClr val="bg1"/>
                </a:solidFill>
              </a:rPr>
              <a:t>5.</a:t>
            </a:r>
            <a:r>
              <a:rPr lang="zh-CN" altLang="en-US" sz="3600" b="1" dirty="0" smtClean="0">
                <a:solidFill>
                  <a:schemeClr val="bg1"/>
                </a:solidFill>
              </a:rPr>
              <a:t>未来工作</a:t>
            </a:r>
            <a:endParaRPr lang="zh-CN" altLang="en-US" sz="3600" b="1" dirty="0">
              <a:solidFill>
                <a:schemeClr val="bg1"/>
              </a:solidFill>
            </a:endParaRPr>
          </a:p>
        </p:txBody>
      </p:sp>
    </p:spTree>
    <p:extLst>
      <p:ext uri="{BB962C8B-B14F-4D97-AF65-F5344CB8AC3E}">
        <p14:creationId xmlns:p14="http://schemas.microsoft.com/office/powerpoint/2010/main" val="33844782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3650358"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01</a:t>
            </a:r>
            <a:endParaRPr kumimoji="1" lang="zh-CN" altLang="en-US" sz="26666" b="1" dirty="0">
              <a:solidFill>
                <a:srgbClr val="FFFFFF"/>
              </a:solidFill>
            </a:endParaRPr>
          </a:p>
        </p:txBody>
      </p:sp>
      <p:sp>
        <p:nvSpPr>
          <p:cNvPr id="7" name="文本框 6"/>
          <p:cNvSpPr txBox="1"/>
          <p:nvPr/>
        </p:nvSpPr>
        <p:spPr>
          <a:xfrm>
            <a:off x="7210749" y="2207432"/>
            <a:ext cx="2922595" cy="932178"/>
          </a:xfrm>
          <a:prstGeom prst="rect">
            <a:avLst/>
          </a:prstGeom>
          <a:noFill/>
        </p:spPr>
        <p:txBody>
          <a:bodyPr wrap="none" rtlCol="0">
            <a:spAutoFit/>
          </a:bodyPr>
          <a:lstStyle/>
          <a:p>
            <a:pPr algn="r">
              <a:lnSpc>
                <a:spcPct val="110000"/>
              </a:lnSpc>
            </a:pPr>
            <a:r>
              <a:rPr kumimoji="1" lang="zh-CN" altLang="en-US" sz="5333" b="1" dirty="0">
                <a:solidFill>
                  <a:schemeClr val="bg1"/>
                </a:solidFill>
                <a:latin typeface="微软雅黑" pitchFamily="34" charset="-122"/>
                <a:ea typeface="微软雅黑" pitchFamily="34" charset="-122"/>
                <a:cs typeface="Arial"/>
              </a:rPr>
              <a:t>项目简介</a:t>
            </a:r>
          </a:p>
        </p:txBody>
      </p:sp>
    </p:spTree>
    <p:extLst>
      <p:ext uri="{BB962C8B-B14F-4D97-AF65-F5344CB8AC3E}">
        <p14:creationId xmlns:p14="http://schemas.microsoft.com/office/powerpoint/2010/main" val="524310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6076DEE6-3921-4AAE-985B-CE71ECA8F609}"/>
              </a:ext>
            </a:extLst>
          </p:cNvPr>
          <p:cNvSpPr txBox="1"/>
          <p:nvPr/>
        </p:nvSpPr>
        <p:spPr>
          <a:xfrm flipH="1">
            <a:off x="205110" y="234784"/>
            <a:ext cx="4182331" cy="461665"/>
          </a:xfrm>
          <a:prstGeom prst="rect">
            <a:avLst/>
          </a:prstGeom>
          <a:noFill/>
        </p:spPr>
        <p:txBody>
          <a:bodyPr wrap="square" rtlCol="0">
            <a:spAutoFit/>
          </a:bodyPr>
          <a:lstStyle/>
          <a:p>
            <a:r>
              <a:rPr lang="zh-CN" altLang="en-US" sz="2400" dirty="0">
                <a:solidFill>
                  <a:schemeClr val="bg1"/>
                </a:solidFill>
              </a:rPr>
              <a:t>多意图识别（智能断句）</a:t>
            </a:r>
          </a:p>
        </p:txBody>
      </p:sp>
      <p:sp>
        <p:nvSpPr>
          <p:cNvPr id="12" name="椭圆 11">
            <a:extLst>
              <a:ext uri="{FF2B5EF4-FFF2-40B4-BE49-F238E27FC236}">
                <a16:creationId xmlns:a16="http://schemas.microsoft.com/office/drawing/2014/main" xmlns="" id="{E654B6B7-F599-4746-8127-1A035A1D09C3}"/>
              </a:ext>
            </a:extLst>
          </p:cNvPr>
          <p:cNvSpPr/>
          <p:nvPr/>
        </p:nvSpPr>
        <p:spPr>
          <a:xfrm>
            <a:off x="755011" y="2435742"/>
            <a:ext cx="1602296" cy="85960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用户输入</a:t>
            </a:r>
          </a:p>
        </p:txBody>
      </p:sp>
      <p:sp>
        <p:nvSpPr>
          <p:cNvPr id="13" name="矩形 12">
            <a:extLst>
              <a:ext uri="{FF2B5EF4-FFF2-40B4-BE49-F238E27FC236}">
                <a16:creationId xmlns:a16="http://schemas.microsoft.com/office/drawing/2014/main" xmlns="" id="{589DF912-822C-4F9D-B260-F6726707CA2D}"/>
              </a:ext>
            </a:extLst>
          </p:cNvPr>
          <p:cNvSpPr/>
          <p:nvPr/>
        </p:nvSpPr>
        <p:spPr>
          <a:xfrm>
            <a:off x="1043031" y="1045432"/>
            <a:ext cx="9401262" cy="1338828"/>
          </a:xfrm>
          <a:prstGeom prst="rect">
            <a:avLst/>
          </a:prstGeom>
        </p:spPr>
        <p:txBody>
          <a:bodyPr wrap="square">
            <a:spAutoFit/>
          </a:bodyPr>
          <a:lstStyle/>
          <a:p>
            <a:pPr>
              <a:lnSpc>
                <a:spcPct val="150000"/>
              </a:lnSpc>
            </a:pPr>
            <a:r>
              <a:rPr lang="en-US" altLang="zh-TW" dirty="0">
                <a:solidFill>
                  <a:schemeClr val="bg1"/>
                </a:solidFill>
                <a:latin typeface="+mn-ea"/>
              </a:rPr>
              <a:t>      </a:t>
            </a:r>
            <a:r>
              <a:rPr lang="zh-TW" altLang="zh-CN" dirty="0">
                <a:solidFill>
                  <a:schemeClr val="bg1"/>
                </a:solidFill>
                <a:latin typeface="+mn-ea"/>
              </a:rPr>
              <a:t>用户的一句话中有时会包含两件或更多</a:t>
            </a:r>
            <a:r>
              <a:rPr lang="zh-TW" altLang="zh-CN" dirty="0" smtClean="0">
                <a:solidFill>
                  <a:schemeClr val="bg1"/>
                </a:solidFill>
                <a:latin typeface="+mn-ea"/>
              </a:rPr>
              <a:t>的</a:t>
            </a:r>
            <a:r>
              <a:rPr lang="zh-CN" altLang="en-US" dirty="0" smtClean="0">
                <a:solidFill>
                  <a:schemeClr val="bg1"/>
                </a:solidFill>
                <a:latin typeface="+mn-ea"/>
              </a:rPr>
              <a:t>任务</a:t>
            </a:r>
            <a:r>
              <a:rPr lang="zh-TW" altLang="zh-CN" dirty="0" smtClean="0">
                <a:solidFill>
                  <a:schemeClr val="bg1"/>
                </a:solidFill>
                <a:latin typeface="+mn-ea"/>
              </a:rPr>
              <a:t>和意图</a:t>
            </a:r>
            <a:r>
              <a:rPr lang="zh-CN" altLang="en-US" dirty="0" smtClean="0">
                <a:solidFill>
                  <a:schemeClr val="bg1"/>
                </a:solidFill>
                <a:latin typeface="+mn-ea"/>
              </a:rPr>
              <a:t>。所以</a:t>
            </a:r>
            <a:r>
              <a:rPr lang="zh-TW" altLang="zh-CN" dirty="0" smtClean="0">
                <a:solidFill>
                  <a:schemeClr val="bg1"/>
                </a:solidFill>
                <a:latin typeface="+mn-ea"/>
              </a:rPr>
              <a:t>需要</a:t>
            </a:r>
            <a:r>
              <a:rPr lang="zh-TW" altLang="zh-CN" dirty="0">
                <a:solidFill>
                  <a:schemeClr val="bg1"/>
                </a:solidFill>
                <a:latin typeface="+mn-ea"/>
              </a:rPr>
              <a:t>通过语义分析，识别出没有关系的子意图</a:t>
            </a:r>
            <a:r>
              <a:rPr lang="zh-CN" altLang="en-US" dirty="0">
                <a:solidFill>
                  <a:schemeClr val="bg1"/>
                </a:solidFill>
                <a:latin typeface="+mn-ea"/>
              </a:rPr>
              <a:t>，</a:t>
            </a:r>
            <a:r>
              <a:rPr lang="zh-TW" altLang="zh-CN" dirty="0">
                <a:solidFill>
                  <a:schemeClr val="bg1"/>
                </a:solidFill>
                <a:latin typeface="+mn-ea"/>
              </a:rPr>
              <a:t>把用户query切成一个个具有独立子意图的query供后续NLP模块进行处理</a:t>
            </a:r>
            <a:r>
              <a:rPr lang="zh-CN" altLang="en-US" dirty="0">
                <a:solidFill>
                  <a:schemeClr val="bg1"/>
                </a:solidFill>
                <a:latin typeface="+mn-ea"/>
              </a:rPr>
              <a:t>。</a:t>
            </a:r>
            <a:endParaRPr lang="zh-CN" altLang="en-US" dirty="0">
              <a:latin typeface="+mn-ea"/>
            </a:endParaRPr>
          </a:p>
        </p:txBody>
      </p:sp>
      <p:sp>
        <p:nvSpPr>
          <p:cNvPr id="14" name="箭头: 右 13">
            <a:extLst>
              <a:ext uri="{FF2B5EF4-FFF2-40B4-BE49-F238E27FC236}">
                <a16:creationId xmlns:a16="http://schemas.microsoft.com/office/drawing/2014/main" xmlns="" id="{A03CD217-5A8C-428D-88F6-53F7B718CE41}"/>
              </a:ext>
            </a:extLst>
          </p:cNvPr>
          <p:cNvSpPr/>
          <p:nvPr/>
        </p:nvSpPr>
        <p:spPr>
          <a:xfrm>
            <a:off x="2357307" y="2701958"/>
            <a:ext cx="922790" cy="327171"/>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语音识别</a:t>
            </a:r>
          </a:p>
        </p:txBody>
      </p:sp>
      <p:sp>
        <p:nvSpPr>
          <p:cNvPr id="15" name="矩形 14">
            <a:extLst>
              <a:ext uri="{FF2B5EF4-FFF2-40B4-BE49-F238E27FC236}">
                <a16:creationId xmlns:a16="http://schemas.microsoft.com/office/drawing/2014/main" xmlns="" id="{ADA40CA1-E127-4BA4-9B1B-308A040237BA}"/>
              </a:ext>
            </a:extLst>
          </p:cNvPr>
          <p:cNvSpPr/>
          <p:nvPr/>
        </p:nvSpPr>
        <p:spPr>
          <a:xfrm>
            <a:off x="3280097" y="2435742"/>
            <a:ext cx="2273416" cy="85960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明天天气怎么样播放周杰伦的歌曲</a:t>
            </a:r>
          </a:p>
        </p:txBody>
      </p:sp>
      <p:sp>
        <p:nvSpPr>
          <p:cNvPr id="21" name="箭头: 右 20">
            <a:extLst>
              <a:ext uri="{FF2B5EF4-FFF2-40B4-BE49-F238E27FC236}">
                <a16:creationId xmlns:a16="http://schemas.microsoft.com/office/drawing/2014/main" xmlns="" id="{1A6790D1-21E0-4DEA-A34E-158467CDF0CA}"/>
              </a:ext>
            </a:extLst>
          </p:cNvPr>
          <p:cNvSpPr/>
          <p:nvPr/>
        </p:nvSpPr>
        <p:spPr>
          <a:xfrm>
            <a:off x="5553513" y="2708250"/>
            <a:ext cx="922790" cy="327171"/>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16" name="矩形: 圆角 15">
            <a:extLst>
              <a:ext uri="{FF2B5EF4-FFF2-40B4-BE49-F238E27FC236}">
                <a16:creationId xmlns:a16="http://schemas.microsoft.com/office/drawing/2014/main" xmlns="" id="{03DD15E9-40BE-48FB-BA05-9E2DD15BD28A}"/>
              </a:ext>
            </a:extLst>
          </p:cNvPr>
          <p:cNvSpPr/>
          <p:nvPr/>
        </p:nvSpPr>
        <p:spPr>
          <a:xfrm>
            <a:off x="6476303" y="2435742"/>
            <a:ext cx="1585517" cy="85960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小爱音箱</a:t>
            </a:r>
          </a:p>
        </p:txBody>
      </p:sp>
      <p:sp>
        <p:nvSpPr>
          <p:cNvPr id="23" name="箭头: 右 22">
            <a:extLst>
              <a:ext uri="{FF2B5EF4-FFF2-40B4-BE49-F238E27FC236}">
                <a16:creationId xmlns:a16="http://schemas.microsoft.com/office/drawing/2014/main" xmlns="" id="{4433DB6E-B53D-47AA-BBFD-DCAA932B94BA}"/>
              </a:ext>
            </a:extLst>
          </p:cNvPr>
          <p:cNvSpPr/>
          <p:nvPr/>
        </p:nvSpPr>
        <p:spPr>
          <a:xfrm>
            <a:off x="8061819" y="2709514"/>
            <a:ext cx="1166069" cy="327171"/>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模块分发</a:t>
            </a:r>
          </a:p>
        </p:txBody>
      </p:sp>
      <p:sp>
        <p:nvSpPr>
          <p:cNvPr id="17" name="矩形 16">
            <a:extLst>
              <a:ext uri="{FF2B5EF4-FFF2-40B4-BE49-F238E27FC236}">
                <a16:creationId xmlns:a16="http://schemas.microsoft.com/office/drawing/2014/main" xmlns="" id="{D17F76F1-621C-4214-A111-14ACA9F9A533}"/>
              </a:ext>
            </a:extLst>
          </p:cNvPr>
          <p:cNvSpPr/>
          <p:nvPr/>
        </p:nvSpPr>
        <p:spPr>
          <a:xfrm>
            <a:off x="9227889" y="2434210"/>
            <a:ext cx="1585517" cy="85960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天气模块</a:t>
            </a:r>
          </a:p>
        </p:txBody>
      </p:sp>
      <p:sp>
        <p:nvSpPr>
          <p:cNvPr id="26" name="椭圆 25">
            <a:extLst>
              <a:ext uri="{FF2B5EF4-FFF2-40B4-BE49-F238E27FC236}">
                <a16:creationId xmlns:a16="http://schemas.microsoft.com/office/drawing/2014/main" xmlns="" id="{611FF804-3336-44C9-88D0-C8147E594E8E}"/>
              </a:ext>
            </a:extLst>
          </p:cNvPr>
          <p:cNvSpPr/>
          <p:nvPr/>
        </p:nvSpPr>
        <p:spPr>
          <a:xfrm>
            <a:off x="755011" y="4735578"/>
            <a:ext cx="1602296" cy="85960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用户输入</a:t>
            </a:r>
          </a:p>
        </p:txBody>
      </p:sp>
      <p:sp>
        <p:nvSpPr>
          <p:cNvPr id="29" name="箭头: 右 28">
            <a:extLst>
              <a:ext uri="{FF2B5EF4-FFF2-40B4-BE49-F238E27FC236}">
                <a16:creationId xmlns:a16="http://schemas.microsoft.com/office/drawing/2014/main" xmlns="" id="{B5453863-DD16-440B-859E-B41CB08ED8C6}"/>
              </a:ext>
            </a:extLst>
          </p:cNvPr>
          <p:cNvSpPr/>
          <p:nvPr/>
        </p:nvSpPr>
        <p:spPr>
          <a:xfrm>
            <a:off x="2357307" y="5001794"/>
            <a:ext cx="922790" cy="327171"/>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语音识别</a:t>
            </a:r>
          </a:p>
        </p:txBody>
      </p:sp>
      <p:sp>
        <p:nvSpPr>
          <p:cNvPr id="33" name="矩形 32">
            <a:extLst>
              <a:ext uri="{FF2B5EF4-FFF2-40B4-BE49-F238E27FC236}">
                <a16:creationId xmlns:a16="http://schemas.microsoft.com/office/drawing/2014/main" xmlns="" id="{ADE0F247-0700-402C-BE22-184BF513D42B}"/>
              </a:ext>
            </a:extLst>
          </p:cNvPr>
          <p:cNvSpPr/>
          <p:nvPr/>
        </p:nvSpPr>
        <p:spPr>
          <a:xfrm>
            <a:off x="3280097" y="4735578"/>
            <a:ext cx="2273416" cy="85960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明天天气怎么样播放周杰伦的歌曲</a:t>
            </a:r>
          </a:p>
        </p:txBody>
      </p:sp>
      <p:sp>
        <p:nvSpPr>
          <p:cNvPr id="34" name="箭头: 右 33">
            <a:extLst>
              <a:ext uri="{FF2B5EF4-FFF2-40B4-BE49-F238E27FC236}">
                <a16:creationId xmlns:a16="http://schemas.microsoft.com/office/drawing/2014/main" xmlns="" id="{21ED86CA-B61B-4D2F-8CA2-72BF6040AB69}"/>
              </a:ext>
            </a:extLst>
          </p:cNvPr>
          <p:cNvSpPr/>
          <p:nvPr/>
        </p:nvSpPr>
        <p:spPr>
          <a:xfrm>
            <a:off x="5553513" y="5008086"/>
            <a:ext cx="922790" cy="327171"/>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35" name="矩形: 圆角 34">
            <a:extLst>
              <a:ext uri="{FF2B5EF4-FFF2-40B4-BE49-F238E27FC236}">
                <a16:creationId xmlns:a16="http://schemas.microsoft.com/office/drawing/2014/main" xmlns="" id="{108DDFB6-4AD5-4C2A-BAF2-F203B8A61183}"/>
              </a:ext>
            </a:extLst>
          </p:cNvPr>
          <p:cNvSpPr/>
          <p:nvPr/>
        </p:nvSpPr>
        <p:spPr>
          <a:xfrm>
            <a:off x="6476303" y="4735578"/>
            <a:ext cx="1585517" cy="85960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小爱音箱</a:t>
            </a:r>
            <a:endParaRPr lang="en-US" altLang="zh-CN" sz="2000" dirty="0"/>
          </a:p>
          <a:p>
            <a:pPr algn="ctr"/>
            <a:r>
              <a:rPr lang="zh-CN" altLang="en-US" sz="2000" dirty="0"/>
              <a:t>（智能断句）</a:t>
            </a:r>
          </a:p>
        </p:txBody>
      </p:sp>
      <p:sp>
        <p:nvSpPr>
          <p:cNvPr id="36" name="箭头: 右 35">
            <a:extLst>
              <a:ext uri="{FF2B5EF4-FFF2-40B4-BE49-F238E27FC236}">
                <a16:creationId xmlns:a16="http://schemas.microsoft.com/office/drawing/2014/main" xmlns="" id="{99ED6D64-6333-4C1E-8012-052754F16C0D}"/>
              </a:ext>
            </a:extLst>
          </p:cNvPr>
          <p:cNvSpPr/>
          <p:nvPr/>
        </p:nvSpPr>
        <p:spPr>
          <a:xfrm rot="19754439">
            <a:off x="7954847" y="4348330"/>
            <a:ext cx="1378378" cy="327171"/>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明天天气怎么样</a:t>
            </a:r>
          </a:p>
        </p:txBody>
      </p:sp>
      <p:sp>
        <p:nvSpPr>
          <p:cNvPr id="37" name="矩形 36">
            <a:extLst>
              <a:ext uri="{FF2B5EF4-FFF2-40B4-BE49-F238E27FC236}">
                <a16:creationId xmlns:a16="http://schemas.microsoft.com/office/drawing/2014/main" xmlns="" id="{A595739F-B57A-4AA1-82CC-86018ACDDFB5}"/>
              </a:ext>
            </a:extLst>
          </p:cNvPr>
          <p:cNvSpPr/>
          <p:nvPr/>
        </p:nvSpPr>
        <p:spPr>
          <a:xfrm>
            <a:off x="9227889" y="3894845"/>
            <a:ext cx="1585517" cy="85960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天气模块</a:t>
            </a:r>
          </a:p>
        </p:txBody>
      </p:sp>
      <p:sp>
        <p:nvSpPr>
          <p:cNvPr id="38" name="矩形 37">
            <a:extLst>
              <a:ext uri="{FF2B5EF4-FFF2-40B4-BE49-F238E27FC236}">
                <a16:creationId xmlns:a16="http://schemas.microsoft.com/office/drawing/2014/main" xmlns="" id="{7295861B-8458-4468-8F7E-F486FA88883D}"/>
              </a:ext>
            </a:extLst>
          </p:cNvPr>
          <p:cNvSpPr/>
          <p:nvPr/>
        </p:nvSpPr>
        <p:spPr>
          <a:xfrm>
            <a:off x="9227889" y="5488146"/>
            <a:ext cx="1585517" cy="85960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音乐模块</a:t>
            </a:r>
          </a:p>
        </p:txBody>
      </p:sp>
      <p:sp>
        <p:nvSpPr>
          <p:cNvPr id="39" name="箭头: 右 38">
            <a:extLst>
              <a:ext uri="{FF2B5EF4-FFF2-40B4-BE49-F238E27FC236}">
                <a16:creationId xmlns:a16="http://schemas.microsoft.com/office/drawing/2014/main" xmlns="" id="{C7410CB5-01A4-4226-8308-052CE79D7812}"/>
              </a:ext>
            </a:extLst>
          </p:cNvPr>
          <p:cNvSpPr/>
          <p:nvPr/>
        </p:nvSpPr>
        <p:spPr>
          <a:xfrm rot="2471167">
            <a:off x="7949326" y="5550679"/>
            <a:ext cx="1441181" cy="327171"/>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播放周杰伦的歌曲</a:t>
            </a:r>
          </a:p>
        </p:txBody>
      </p:sp>
    </p:spTree>
    <p:extLst>
      <p:ext uri="{BB962C8B-B14F-4D97-AF65-F5344CB8AC3E}">
        <p14:creationId xmlns:p14="http://schemas.microsoft.com/office/powerpoint/2010/main" val="169505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1000"/>
                                        <p:tgtEl>
                                          <p:spTgt spid="34"/>
                                        </p:tgtEl>
                                      </p:cBhvr>
                                    </p:animEffect>
                                    <p:anim calcmode="lin" valueType="num">
                                      <p:cBhvr>
                                        <p:cTn id="60" dur="1000" fill="hold"/>
                                        <p:tgtEl>
                                          <p:spTgt spid="34"/>
                                        </p:tgtEl>
                                        <p:attrNameLst>
                                          <p:attrName>ppt_x</p:attrName>
                                        </p:attrNameLst>
                                      </p:cBhvr>
                                      <p:tavLst>
                                        <p:tav tm="0">
                                          <p:val>
                                            <p:strVal val="#ppt_x"/>
                                          </p:val>
                                        </p:tav>
                                        <p:tav tm="100000">
                                          <p:val>
                                            <p:strVal val="#ppt_x"/>
                                          </p:val>
                                        </p:tav>
                                      </p:tavLst>
                                    </p:anim>
                                    <p:anim calcmode="lin" valueType="num">
                                      <p:cBhvr>
                                        <p:cTn id="61" dur="1000" fill="hold"/>
                                        <p:tgtEl>
                                          <p:spTgt spid="3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1000"/>
                                        <p:tgtEl>
                                          <p:spTgt spid="35"/>
                                        </p:tgtEl>
                                      </p:cBhvr>
                                    </p:animEffect>
                                    <p:anim calcmode="lin" valueType="num">
                                      <p:cBhvr>
                                        <p:cTn id="65" dur="1000" fill="hold"/>
                                        <p:tgtEl>
                                          <p:spTgt spid="35"/>
                                        </p:tgtEl>
                                        <p:attrNameLst>
                                          <p:attrName>ppt_x</p:attrName>
                                        </p:attrNameLst>
                                      </p:cBhvr>
                                      <p:tavLst>
                                        <p:tav tm="0">
                                          <p:val>
                                            <p:strVal val="#ppt_x"/>
                                          </p:val>
                                        </p:tav>
                                        <p:tav tm="100000">
                                          <p:val>
                                            <p:strVal val="#ppt_x"/>
                                          </p:val>
                                        </p:tav>
                                      </p:tavLst>
                                    </p:anim>
                                    <p:anim calcmode="lin" valueType="num">
                                      <p:cBhvr>
                                        <p:cTn id="66" dur="1000" fill="hold"/>
                                        <p:tgtEl>
                                          <p:spTgt spid="3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1000"/>
                                        <p:tgtEl>
                                          <p:spTgt spid="36"/>
                                        </p:tgtEl>
                                      </p:cBhvr>
                                    </p:animEffect>
                                    <p:anim calcmode="lin" valueType="num">
                                      <p:cBhvr>
                                        <p:cTn id="70" dur="1000" fill="hold"/>
                                        <p:tgtEl>
                                          <p:spTgt spid="36"/>
                                        </p:tgtEl>
                                        <p:attrNameLst>
                                          <p:attrName>ppt_x</p:attrName>
                                        </p:attrNameLst>
                                      </p:cBhvr>
                                      <p:tavLst>
                                        <p:tav tm="0">
                                          <p:val>
                                            <p:strVal val="#ppt_x"/>
                                          </p:val>
                                        </p:tav>
                                        <p:tav tm="100000">
                                          <p:val>
                                            <p:strVal val="#ppt_x"/>
                                          </p:val>
                                        </p:tav>
                                      </p:tavLst>
                                    </p:anim>
                                    <p:anim calcmode="lin" valueType="num">
                                      <p:cBhvr>
                                        <p:cTn id="71" dur="1000" fill="hold"/>
                                        <p:tgtEl>
                                          <p:spTgt spid="3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1000"/>
                                        <p:tgtEl>
                                          <p:spTgt spid="37"/>
                                        </p:tgtEl>
                                      </p:cBhvr>
                                    </p:animEffect>
                                    <p:anim calcmode="lin" valueType="num">
                                      <p:cBhvr>
                                        <p:cTn id="75" dur="1000" fill="hold"/>
                                        <p:tgtEl>
                                          <p:spTgt spid="37"/>
                                        </p:tgtEl>
                                        <p:attrNameLst>
                                          <p:attrName>ppt_x</p:attrName>
                                        </p:attrNameLst>
                                      </p:cBhvr>
                                      <p:tavLst>
                                        <p:tav tm="0">
                                          <p:val>
                                            <p:strVal val="#ppt_x"/>
                                          </p:val>
                                        </p:tav>
                                        <p:tav tm="100000">
                                          <p:val>
                                            <p:strVal val="#ppt_x"/>
                                          </p:val>
                                        </p:tav>
                                      </p:tavLst>
                                    </p:anim>
                                    <p:anim calcmode="lin" valueType="num">
                                      <p:cBhvr>
                                        <p:cTn id="76" dur="1000" fill="hold"/>
                                        <p:tgtEl>
                                          <p:spTgt spid="3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1000"/>
                                        <p:tgtEl>
                                          <p:spTgt spid="38"/>
                                        </p:tgtEl>
                                      </p:cBhvr>
                                    </p:animEffect>
                                    <p:anim calcmode="lin" valueType="num">
                                      <p:cBhvr>
                                        <p:cTn id="80" dur="1000" fill="hold"/>
                                        <p:tgtEl>
                                          <p:spTgt spid="38"/>
                                        </p:tgtEl>
                                        <p:attrNameLst>
                                          <p:attrName>ppt_x</p:attrName>
                                        </p:attrNameLst>
                                      </p:cBhvr>
                                      <p:tavLst>
                                        <p:tav tm="0">
                                          <p:val>
                                            <p:strVal val="#ppt_x"/>
                                          </p:val>
                                        </p:tav>
                                        <p:tav tm="100000">
                                          <p:val>
                                            <p:strVal val="#ppt_x"/>
                                          </p:val>
                                        </p:tav>
                                      </p:tavLst>
                                    </p:anim>
                                    <p:anim calcmode="lin" valueType="num">
                                      <p:cBhvr>
                                        <p:cTn id="81" dur="1000" fill="hold"/>
                                        <p:tgtEl>
                                          <p:spTgt spid="3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1000"/>
                                        <p:tgtEl>
                                          <p:spTgt spid="39"/>
                                        </p:tgtEl>
                                      </p:cBhvr>
                                    </p:animEffect>
                                    <p:anim calcmode="lin" valueType="num">
                                      <p:cBhvr>
                                        <p:cTn id="85" dur="1000" fill="hold"/>
                                        <p:tgtEl>
                                          <p:spTgt spid="39"/>
                                        </p:tgtEl>
                                        <p:attrNameLst>
                                          <p:attrName>ppt_x</p:attrName>
                                        </p:attrNameLst>
                                      </p:cBhvr>
                                      <p:tavLst>
                                        <p:tav tm="0">
                                          <p:val>
                                            <p:strVal val="#ppt_x"/>
                                          </p:val>
                                        </p:tav>
                                        <p:tav tm="100000">
                                          <p:val>
                                            <p:strVal val="#ppt_x"/>
                                          </p:val>
                                        </p:tav>
                                      </p:tavLst>
                                    </p:anim>
                                    <p:anim calcmode="lin" valueType="num">
                                      <p:cBhvr>
                                        <p:cTn id="8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21" grpId="0" animBg="1"/>
      <p:bldP spid="16" grpId="0" animBg="1"/>
      <p:bldP spid="23" grpId="0" animBg="1"/>
      <p:bldP spid="17" grpId="0" animBg="1"/>
      <p:bldP spid="26" grpId="0" animBg="1"/>
      <p:bldP spid="29" grpId="0" animBg="1"/>
      <p:bldP spid="33" grpId="0" animBg="1"/>
      <p:bldP spid="34" grpId="0" animBg="1"/>
      <p:bldP spid="35" grpId="0" animBg="1"/>
      <p:bldP spid="36" grpId="0" animBg="1"/>
      <p:bldP spid="37" grpId="0" animBg="1"/>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6D14D8C1-C065-434E-91A8-34F60EFD98B8}"/>
              </a:ext>
            </a:extLst>
          </p:cNvPr>
          <p:cNvSpPr txBox="1"/>
          <p:nvPr/>
        </p:nvSpPr>
        <p:spPr>
          <a:xfrm>
            <a:off x="1061207" y="4177935"/>
            <a:ext cx="10071173" cy="1800493"/>
          </a:xfrm>
          <a:prstGeom prst="rect">
            <a:avLst/>
          </a:prstGeom>
          <a:noFill/>
        </p:spPr>
        <p:txBody>
          <a:bodyPr wrap="square" rtlCol="0">
            <a:spAutoFit/>
          </a:bodyPr>
          <a:lstStyle/>
          <a:p>
            <a:pPr>
              <a:lnSpc>
                <a:spcPct val="150000"/>
              </a:lnSpc>
            </a:pPr>
            <a:r>
              <a:rPr lang="zh-CN" altLang="en-US" sz="2000" b="1" dirty="0">
                <a:solidFill>
                  <a:schemeClr val="bg1"/>
                </a:solidFill>
                <a:latin typeface="+mn-ea"/>
              </a:rPr>
              <a:t>小组成员：</a:t>
            </a:r>
            <a:endParaRPr lang="en-US" altLang="zh-CN" sz="2000" b="1" dirty="0">
              <a:solidFill>
                <a:schemeClr val="bg1"/>
              </a:solidFill>
              <a:latin typeface="+mn-ea"/>
            </a:endParaRPr>
          </a:p>
          <a:p>
            <a:pPr>
              <a:lnSpc>
                <a:spcPct val="150000"/>
              </a:lnSpc>
            </a:pPr>
            <a:r>
              <a:rPr lang="en-US" altLang="zh-CN" dirty="0">
                <a:solidFill>
                  <a:schemeClr val="bg1"/>
                </a:solidFill>
                <a:latin typeface="+mn-ea"/>
              </a:rPr>
              <a:t>        </a:t>
            </a:r>
            <a:r>
              <a:rPr lang="zh-CN" altLang="en-US" dirty="0">
                <a:solidFill>
                  <a:schemeClr val="bg1"/>
                </a:solidFill>
                <a:latin typeface="+mn-ea"/>
              </a:rPr>
              <a:t>组长：姚亚兰</a:t>
            </a:r>
            <a:endParaRPr lang="en-US" altLang="zh-CN" dirty="0">
              <a:solidFill>
                <a:schemeClr val="bg1"/>
              </a:solidFill>
              <a:latin typeface="+mn-ea"/>
            </a:endParaRPr>
          </a:p>
          <a:p>
            <a:pPr>
              <a:lnSpc>
                <a:spcPct val="150000"/>
              </a:lnSpc>
            </a:pPr>
            <a:r>
              <a:rPr lang="en-US" altLang="zh-CN" dirty="0">
                <a:solidFill>
                  <a:schemeClr val="bg1"/>
                </a:solidFill>
                <a:latin typeface="+mn-ea"/>
              </a:rPr>
              <a:t>        </a:t>
            </a:r>
            <a:r>
              <a:rPr lang="zh-CN" altLang="en-US" dirty="0">
                <a:solidFill>
                  <a:schemeClr val="bg1"/>
                </a:solidFill>
                <a:latin typeface="+mn-ea"/>
              </a:rPr>
              <a:t>算法组：姚亚兰、黄婷</a:t>
            </a:r>
            <a:endParaRPr lang="en-US" altLang="zh-CN" dirty="0">
              <a:solidFill>
                <a:schemeClr val="bg1"/>
              </a:solidFill>
              <a:latin typeface="+mn-ea"/>
            </a:endParaRPr>
          </a:p>
          <a:p>
            <a:pPr>
              <a:lnSpc>
                <a:spcPct val="150000"/>
              </a:lnSpc>
            </a:pPr>
            <a:r>
              <a:rPr lang="en-US" altLang="zh-CN" dirty="0">
                <a:solidFill>
                  <a:schemeClr val="bg1"/>
                </a:solidFill>
                <a:latin typeface="+mn-ea"/>
              </a:rPr>
              <a:t>        </a:t>
            </a:r>
            <a:r>
              <a:rPr lang="zh-CN" altLang="en-US" dirty="0">
                <a:solidFill>
                  <a:schemeClr val="bg1"/>
                </a:solidFill>
                <a:latin typeface="+mn-ea"/>
              </a:rPr>
              <a:t>应用组：倪钢、杨亚辉、袁枫</a:t>
            </a:r>
          </a:p>
        </p:txBody>
      </p:sp>
      <p:sp>
        <p:nvSpPr>
          <p:cNvPr id="3" name="文本框 2">
            <a:extLst>
              <a:ext uri="{FF2B5EF4-FFF2-40B4-BE49-F238E27FC236}">
                <a16:creationId xmlns:a16="http://schemas.microsoft.com/office/drawing/2014/main" xmlns="" id="{ADDF0833-3364-40F1-892B-841D1F7BFC97}"/>
              </a:ext>
            </a:extLst>
          </p:cNvPr>
          <p:cNvSpPr txBox="1"/>
          <p:nvPr/>
        </p:nvSpPr>
        <p:spPr>
          <a:xfrm>
            <a:off x="1023457" y="956560"/>
            <a:ext cx="4093828" cy="400110"/>
          </a:xfrm>
          <a:prstGeom prst="rect">
            <a:avLst/>
          </a:prstGeom>
          <a:noFill/>
        </p:spPr>
        <p:txBody>
          <a:bodyPr wrap="square" rtlCol="0">
            <a:spAutoFit/>
          </a:bodyPr>
          <a:lstStyle/>
          <a:p>
            <a:r>
              <a:rPr lang="zh-CN" altLang="en-US" sz="2000" b="1" dirty="0">
                <a:solidFill>
                  <a:schemeClr val="bg1"/>
                </a:solidFill>
                <a:latin typeface="+mn-ea"/>
              </a:rPr>
              <a:t>所属研究领域：</a:t>
            </a:r>
            <a:r>
              <a:rPr lang="zh-CN" altLang="en-US" dirty="0">
                <a:solidFill>
                  <a:schemeClr val="bg1"/>
                </a:solidFill>
                <a:latin typeface="+mn-ea"/>
              </a:rPr>
              <a:t>句子边界检测</a:t>
            </a:r>
          </a:p>
        </p:txBody>
      </p:sp>
      <p:sp>
        <p:nvSpPr>
          <p:cNvPr id="4" name="文本框 3">
            <a:extLst>
              <a:ext uri="{FF2B5EF4-FFF2-40B4-BE49-F238E27FC236}">
                <a16:creationId xmlns:a16="http://schemas.microsoft.com/office/drawing/2014/main" xmlns="" id="{B1678900-4704-400F-909B-77DF22F883FF}"/>
              </a:ext>
            </a:extLst>
          </p:cNvPr>
          <p:cNvSpPr txBox="1"/>
          <p:nvPr/>
        </p:nvSpPr>
        <p:spPr>
          <a:xfrm>
            <a:off x="1023457" y="1799842"/>
            <a:ext cx="10071173" cy="2215991"/>
          </a:xfrm>
          <a:prstGeom prst="rect">
            <a:avLst/>
          </a:prstGeom>
          <a:noFill/>
        </p:spPr>
        <p:txBody>
          <a:bodyPr wrap="square" rtlCol="0">
            <a:spAutoFit/>
          </a:bodyPr>
          <a:lstStyle/>
          <a:p>
            <a:pPr>
              <a:lnSpc>
                <a:spcPct val="150000"/>
              </a:lnSpc>
            </a:pPr>
            <a:r>
              <a:rPr lang="zh-CN" altLang="en-US" sz="2800" b="1" dirty="0">
                <a:solidFill>
                  <a:schemeClr val="bg1"/>
                </a:solidFill>
                <a:latin typeface="+mn-ea"/>
              </a:rPr>
              <a:t>采取解决方案</a:t>
            </a:r>
            <a:r>
              <a:rPr lang="zh-CN" altLang="en-US" sz="2400" b="1" dirty="0">
                <a:solidFill>
                  <a:schemeClr val="bg1"/>
                </a:solidFill>
                <a:latin typeface="+mn-ea"/>
              </a:rPr>
              <a:t>：</a:t>
            </a:r>
            <a:endParaRPr lang="en-US" altLang="zh-CN" sz="2400" b="1" dirty="0">
              <a:solidFill>
                <a:schemeClr val="bg1"/>
              </a:solidFill>
              <a:latin typeface="+mn-ea"/>
            </a:endParaRPr>
          </a:p>
          <a:p>
            <a:pPr>
              <a:lnSpc>
                <a:spcPct val="150000"/>
              </a:lnSpc>
            </a:pPr>
            <a:r>
              <a:rPr lang="en-US" altLang="zh-CN" sz="2400" b="1" dirty="0">
                <a:solidFill>
                  <a:schemeClr val="bg1"/>
                </a:solidFill>
                <a:latin typeface="+mn-ea"/>
              </a:rPr>
              <a:t>       </a:t>
            </a:r>
            <a:r>
              <a:rPr lang="zh-CN" altLang="zh-CN" sz="2400" dirty="0">
                <a:solidFill>
                  <a:schemeClr val="bg1"/>
                </a:solidFill>
                <a:latin typeface="+mn-ea"/>
              </a:rPr>
              <a:t>基于深度神经网络的建模</a:t>
            </a:r>
            <a:r>
              <a:rPr lang="zh-CN" altLang="zh-CN" sz="2400" dirty="0" smtClean="0">
                <a:solidFill>
                  <a:schemeClr val="bg1"/>
                </a:solidFill>
                <a:latin typeface="+mn-ea"/>
              </a:rPr>
              <a:t>方法。</a:t>
            </a:r>
            <a:r>
              <a:rPr lang="zh-CN" altLang="zh-CN" sz="2400" dirty="0">
                <a:solidFill>
                  <a:schemeClr val="bg1"/>
                </a:solidFill>
                <a:latin typeface="+mn-ea"/>
              </a:rPr>
              <a:t>利用</a:t>
            </a:r>
            <a:r>
              <a:rPr lang="zh-CN" altLang="en-US" sz="2400" dirty="0">
                <a:solidFill>
                  <a:schemeClr val="bg1"/>
                </a:solidFill>
                <a:latin typeface="+mn-ea"/>
              </a:rPr>
              <a:t>双向循环神经网络（</a:t>
            </a:r>
            <a:r>
              <a:rPr lang="en-US" altLang="zh-CN" sz="2400" dirty="0">
                <a:solidFill>
                  <a:schemeClr val="bg1"/>
                </a:solidFill>
                <a:latin typeface="+mn-ea"/>
              </a:rPr>
              <a:t>BRNN</a:t>
            </a:r>
            <a:r>
              <a:rPr lang="zh-CN" altLang="en-US" sz="2400" dirty="0">
                <a:solidFill>
                  <a:schemeClr val="bg1"/>
                </a:solidFill>
                <a:latin typeface="+mn-ea"/>
              </a:rPr>
              <a:t>）</a:t>
            </a:r>
            <a:r>
              <a:rPr lang="en-US" altLang="zh-CN" sz="2400" dirty="0">
                <a:solidFill>
                  <a:schemeClr val="bg1"/>
                </a:solidFill>
                <a:latin typeface="+mn-ea"/>
              </a:rPr>
              <a:t>+Attention</a:t>
            </a:r>
            <a:r>
              <a:rPr lang="zh-CN" altLang="en-US" sz="2400" dirty="0">
                <a:solidFill>
                  <a:schemeClr val="bg1"/>
                </a:solidFill>
                <a:latin typeface="+mn-ea"/>
              </a:rPr>
              <a:t>机制</a:t>
            </a:r>
            <a:r>
              <a:rPr lang="zh-CN" altLang="zh-CN" sz="2400" dirty="0">
                <a:solidFill>
                  <a:schemeClr val="bg1"/>
                </a:solidFill>
                <a:latin typeface="+mn-ea"/>
              </a:rPr>
              <a:t>学习句子边界的特征表示，解析用户问句的多重语义</a:t>
            </a:r>
            <a:r>
              <a:rPr lang="zh-CN" altLang="en-US" sz="2400" dirty="0">
                <a:solidFill>
                  <a:schemeClr val="bg1"/>
                </a:solidFill>
                <a:latin typeface="+mn-ea"/>
              </a:rPr>
              <a:t>。</a:t>
            </a:r>
            <a:endParaRPr lang="en-US" altLang="zh-CN" sz="2400" dirty="0">
              <a:solidFill>
                <a:schemeClr val="bg1"/>
              </a:solidFill>
              <a:latin typeface="+mn-ea"/>
            </a:endParaRPr>
          </a:p>
          <a:p>
            <a:endParaRPr lang="zh-CN" altLang="en-US" sz="2400" dirty="0">
              <a:solidFill>
                <a:schemeClr val="bg1"/>
              </a:solidFill>
              <a:latin typeface="+mn-ea"/>
            </a:endParaRPr>
          </a:p>
        </p:txBody>
      </p:sp>
    </p:spTree>
    <p:extLst>
      <p:ext uri="{BB962C8B-B14F-4D97-AF65-F5344CB8AC3E}">
        <p14:creationId xmlns:p14="http://schemas.microsoft.com/office/powerpoint/2010/main" val="118001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形状 4"/>
          <p:cNvSpPr/>
          <p:nvPr/>
        </p:nvSpPr>
        <p:spPr>
          <a:xfrm rot="2866791">
            <a:off x="-2949585" y="-215147"/>
            <a:ext cx="9425608" cy="3071899"/>
          </a:xfrm>
          <a:custGeom>
            <a:avLst/>
            <a:gdLst>
              <a:gd name="connsiteX0" fmla="*/ 0 w 3790658"/>
              <a:gd name="connsiteY0" fmla="*/ 0 h 1235413"/>
              <a:gd name="connsiteX1" fmla="*/ 2935084 w 3790658"/>
              <a:gd name="connsiteY1" fmla="*/ 0 h 1235413"/>
              <a:gd name="connsiteX2" fmla="*/ 3136042 w 3790658"/>
              <a:gd name="connsiteY2" fmla="*/ 0 h 1235413"/>
              <a:gd name="connsiteX3" fmla="*/ 3790658 w 3790658"/>
              <a:gd name="connsiteY3" fmla="*/ 0 h 1235413"/>
              <a:gd name="connsiteX4" fmla="*/ 3336999 w 3790658"/>
              <a:gd name="connsiteY4" fmla="*/ 617707 h 1235413"/>
              <a:gd name="connsiteX5" fmla="*/ 3790658 w 3790658"/>
              <a:gd name="connsiteY5" fmla="*/ 1235413 h 1235413"/>
              <a:gd name="connsiteX6" fmla="*/ 3136042 w 3790658"/>
              <a:gd name="connsiteY6" fmla="*/ 1235413 h 1235413"/>
              <a:gd name="connsiteX7" fmla="*/ 2935084 w 3790658"/>
              <a:gd name="connsiteY7" fmla="*/ 1235413 h 1235413"/>
              <a:gd name="connsiteX8" fmla="*/ 0 w 3790658"/>
              <a:gd name="connsiteY8" fmla="*/ 1235413 h 123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658" h="1235413">
                <a:moveTo>
                  <a:pt x="0" y="0"/>
                </a:moveTo>
                <a:lnTo>
                  <a:pt x="2935084" y="0"/>
                </a:lnTo>
                <a:lnTo>
                  <a:pt x="3136042" y="0"/>
                </a:lnTo>
                <a:lnTo>
                  <a:pt x="3790658" y="0"/>
                </a:lnTo>
                <a:lnTo>
                  <a:pt x="3336999" y="617707"/>
                </a:lnTo>
                <a:lnTo>
                  <a:pt x="3790658" y="1235413"/>
                </a:lnTo>
                <a:lnTo>
                  <a:pt x="3136042" y="1235413"/>
                </a:lnTo>
                <a:lnTo>
                  <a:pt x="2935084" y="1235413"/>
                </a:lnTo>
                <a:lnTo>
                  <a:pt x="0" y="1235413"/>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kumimoji="1" lang="zh-CN" altLang="en-US" sz="2400"/>
          </a:p>
        </p:txBody>
      </p:sp>
      <p:sp>
        <p:nvSpPr>
          <p:cNvPr id="6" name="文本框 5"/>
          <p:cNvSpPr txBox="1"/>
          <p:nvPr/>
        </p:nvSpPr>
        <p:spPr>
          <a:xfrm>
            <a:off x="1047294" y="-246743"/>
            <a:ext cx="4015843" cy="419589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en-US" altLang="zh-CN" sz="26666" b="1" dirty="0">
                <a:solidFill>
                  <a:srgbClr val="FFFFFF"/>
                </a:solidFill>
              </a:rPr>
              <a:t>02</a:t>
            </a:r>
            <a:endParaRPr kumimoji="1" lang="zh-CN" altLang="en-US" sz="26666" b="1" dirty="0">
              <a:solidFill>
                <a:srgbClr val="FFFFFF"/>
              </a:solidFill>
            </a:endParaRPr>
          </a:p>
        </p:txBody>
      </p:sp>
      <p:sp>
        <p:nvSpPr>
          <p:cNvPr id="7" name="文本框 6"/>
          <p:cNvSpPr txBox="1"/>
          <p:nvPr/>
        </p:nvSpPr>
        <p:spPr>
          <a:xfrm>
            <a:off x="8043505" y="688875"/>
            <a:ext cx="2922596" cy="932178"/>
          </a:xfrm>
          <a:prstGeom prst="rect">
            <a:avLst/>
          </a:prstGeom>
          <a:noFill/>
        </p:spPr>
        <p:txBody>
          <a:bodyPr wrap="none" rtlCol="0">
            <a:spAutoFit/>
          </a:bodyPr>
          <a:lstStyle/>
          <a:p>
            <a:pPr algn="r">
              <a:lnSpc>
                <a:spcPct val="110000"/>
              </a:lnSpc>
            </a:pPr>
            <a:r>
              <a:rPr kumimoji="1" lang="zh-CN" altLang="en-US" sz="5333" b="1" dirty="0">
                <a:solidFill>
                  <a:schemeClr val="bg1"/>
                </a:solidFill>
                <a:latin typeface="微软雅黑" pitchFamily="34" charset="-122"/>
                <a:ea typeface="微软雅黑" pitchFamily="34" charset="-122"/>
                <a:cs typeface="Arial"/>
              </a:rPr>
              <a:t>技术细节</a:t>
            </a:r>
          </a:p>
        </p:txBody>
      </p:sp>
    </p:spTree>
    <p:extLst>
      <p:ext uri="{BB962C8B-B14F-4D97-AF65-F5344CB8AC3E}">
        <p14:creationId xmlns:p14="http://schemas.microsoft.com/office/powerpoint/2010/main" val="1548348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57652" y="326312"/>
            <a:ext cx="11424551" cy="6347620"/>
          </a:xfrm>
          <a:prstGeom prst="rect">
            <a:avLst/>
          </a:prstGeom>
          <a:solidFill>
            <a:schemeClr val="bg1">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29" name="文本框 28"/>
          <p:cNvSpPr txBox="1"/>
          <p:nvPr/>
        </p:nvSpPr>
        <p:spPr>
          <a:xfrm>
            <a:off x="864945" y="442889"/>
            <a:ext cx="8313966" cy="502766"/>
          </a:xfrm>
          <a:prstGeom prst="rect">
            <a:avLst/>
          </a:prstGeom>
          <a:noFill/>
        </p:spPr>
        <p:txBody>
          <a:bodyPr wrap="square" rtlCol="0">
            <a:spAutoFit/>
          </a:bodyPr>
          <a:lstStyle/>
          <a:p>
            <a:r>
              <a:rPr kumimoji="1" lang="zh-CN" altLang="en-US" sz="2667" b="1" dirty="0">
                <a:solidFill>
                  <a:schemeClr val="accent2"/>
                </a:solidFill>
              </a:rPr>
              <a:t>整体架构</a:t>
            </a:r>
          </a:p>
        </p:txBody>
      </p:sp>
      <p:sp>
        <p:nvSpPr>
          <p:cNvPr id="30" name="文本框 29"/>
          <p:cNvSpPr txBox="1"/>
          <p:nvPr/>
        </p:nvSpPr>
        <p:spPr>
          <a:xfrm>
            <a:off x="2010148" y="5758041"/>
            <a:ext cx="8313966" cy="33310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333" dirty="0">
                <a:solidFill>
                  <a:schemeClr val="bg1"/>
                </a:solidFill>
                <a:latin typeface="微软雅黑" pitchFamily="34" charset="-122"/>
                <a:ea typeface="微软雅黑" pitchFamily="34" charset="-122"/>
              </a:rPr>
              <a:t> 本项目采用双向循环神经网络（</a:t>
            </a:r>
            <a:r>
              <a:rPr lang="en-US" altLang="zh-CN" sz="1333" dirty="0">
                <a:solidFill>
                  <a:schemeClr val="bg1"/>
                </a:solidFill>
                <a:latin typeface="微软雅黑" pitchFamily="34" charset="-122"/>
                <a:ea typeface="微软雅黑" pitchFamily="34" charset="-122"/>
              </a:rPr>
              <a:t>BRNN</a:t>
            </a:r>
            <a:r>
              <a:rPr lang="zh-CN" altLang="en-US" sz="1333" dirty="0">
                <a:solidFill>
                  <a:schemeClr val="bg1"/>
                </a:solidFill>
                <a:latin typeface="微软雅黑" pitchFamily="34" charset="-122"/>
                <a:ea typeface="微软雅黑" pitchFamily="34" charset="-122"/>
              </a:rPr>
              <a:t>）</a:t>
            </a:r>
            <a:r>
              <a:rPr lang="en-US" altLang="zh-CN" sz="1333" dirty="0">
                <a:solidFill>
                  <a:schemeClr val="bg1"/>
                </a:solidFill>
                <a:latin typeface="微软雅黑" pitchFamily="34" charset="-122"/>
                <a:ea typeface="微软雅黑" pitchFamily="34" charset="-122"/>
              </a:rPr>
              <a:t>+Attention</a:t>
            </a:r>
            <a:r>
              <a:rPr lang="zh-CN" altLang="en-US" sz="1333" dirty="0">
                <a:solidFill>
                  <a:schemeClr val="bg1"/>
                </a:solidFill>
                <a:latin typeface="微软雅黑" pitchFamily="34" charset="-122"/>
                <a:ea typeface="微软雅黑" pitchFamily="34" charset="-122"/>
              </a:rPr>
              <a:t>机制。</a:t>
            </a:r>
            <a:endParaRPr lang="en-US" altLang="zh-CN" sz="1333" dirty="0">
              <a:solidFill>
                <a:schemeClr val="bg1"/>
              </a:solidFill>
              <a:latin typeface="微软雅黑" pitchFamily="34" charset="-122"/>
              <a:ea typeface="微软雅黑" pitchFamily="34" charset="-122"/>
            </a:endParaRPr>
          </a:p>
        </p:txBody>
      </p:sp>
      <p:pic>
        <p:nvPicPr>
          <p:cNvPr id="6" name="图片 5"/>
          <p:cNvPicPr>
            <a:picLocks noChangeAspect="1"/>
          </p:cNvPicPr>
          <p:nvPr/>
        </p:nvPicPr>
        <p:blipFill>
          <a:blip r:embed="rId3"/>
          <a:stretch>
            <a:fillRect/>
          </a:stretch>
        </p:blipFill>
        <p:spPr>
          <a:xfrm>
            <a:off x="1122067" y="1062232"/>
            <a:ext cx="3991285" cy="42936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图片 12"/>
          <p:cNvPicPr>
            <a:picLocks noChangeAspect="1"/>
          </p:cNvPicPr>
          <p:nvPr/>
        </p:nvPicPr>
        <p:blipFill>
          <a:blip r:embed="rId4"/>
          <a:stretch>
            <a:fillRect/>
          </a:stretch>
        </p:blipFill>
        <p:spPr>
          <a:xfrm>
            <a:off x="6004501" y="1394227"/>
            <a:ext cx="5419651" cy="35118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7" name="文本框 36"/>
          <p:cNvSpPr txBox="1"/>
          <p:nvPr/>
        </p:nvSpPr>
        <p:spPr>
          <a:xfrm>
            <a:off x="2306248" y="5469803"/>
            <a:ext cx="2315814" cy="359009"/>
          </a:xfrm>
          <a:prstGeom prst="rect">
            <a:avLst/>
          </a:prstGeom>
          <a:noFill/>
        </p:spPr>
        <p:txBody>
          <a:bodyPr wrap="square" rtlCol="0" anchor="ctr">
            <a:spAutoFit/>
          </a:bodyPr>
          <a:lstStyle/>
          <a:p>
            <a:pPr>
              <a:lnSpc>
                <a:spcPct val="130000"/>
              </a:lnSpc>
            </a:pPr>
            <a:r>
              <a:rPr lang="zh-CN" altLang="en-US" sz="1333" b="1" dirty="0">
                <a:solidFill>
                  <a:schemeClr val="bg1"/>
                </a:solidFill>
                <a:latin typeface="微软雅黑" pitchFamily="34" charset="-122"/>
                <a:ea typeface="微软雅黑" pitchFamily="34" charset="-122"/>
              </a:rPr>
              <a:t>图</a:t>
            </a:r>
            <a:r>
              <a:rPr lang="en-US" altLang="zh-CN" sz="1333" b="1" dirty="0">
                <a:solidFill>
                  <a:schemeClr val="bg1"/>
                </a:solidFill>
                <a:latin typeface="微软雅黑" pitchFamily="34" charset="-122"/>
                <a:ea typeface="微软雅黑" pitchFamily="34" charset="-122"/>
              </a:rPr>
              <a:t>1 </a:t>
            </a:r>
            <a:r>
              <a:rPr lang="zh-CN" altLang="en-US" sz="1333" b="1" dirty="0">
                <a:solidFill>
                  <a:schemeClr val="bg1"/>
                </a:solidFill>
                <a:latin typeface="微软雅黑" pitchFamily="34" charset="-122"/>
                <a:ea typeface="微软雅黑" pitchFamily="34" charset="-122"/>
              </a:rPr>
              <a:t>模型整体架构图</a:t>
            </a:r>
            <a:endParaRPr lang="en-US" altLang="zh-CN" sz="1333" b="1" dirty="0">
              <a:solidFill>
                <a:schemeClr val="bg1"/>
              </a:solidFill>
              <a:latin typeface="微软雅黑" pitchFamily="34" charset="-122"/>
              <a:ea typeface="微软雅黑" pitchFamily="34" charset="-122"/>
            </a:endParaRPr>
          </a:p>
        </p:txBody>
      </p:sp>
      <p:sp>
        <p:nvSpPr>
          <p:cNvPr id="38" name="文本框 37"/>
          <p:cNvSpPr txBox="1"/>
          <p:nvPr/>
        </p:nvSpPr>
        <p:spPr>
          <a:xfrm>
            <a:off x="7797738" y="5556338"/>
            <a:ext cx="2236947" cy="359009"/>
          </a:xfrm>
          <a:prstGeom prst="rect">
            <a:avLst/>
          </a:prstGeom>
          <a:noFill/>
        </p:spPr>
        <p:txBody>
          <a:bodyPr wrap="square" rtlCol="0" anchor="ctr">
            <a:spAutoFit/>
          </a:bodyPr>
          <a:lstStyle/>
          <a:p>
            <a:pPr>
              <a:lnSpc>
                <a:spcPct val="130000"/>
              </a:lnSpc>
            </a:pPr>
            <a:r>
              <a:rPr lang="zh-CN" altLang="en-US" sz="1333" dirty="0">
                <a:solidFill>
                  <a:schemeClr val="bg1"/>
                </a:solidFill>
                <a:latin typeface="微软雅黑" pitchFamily="34" charset="-122"/>
                <a:ea typeface="微软雅黑" pitchFamily="34" charset="-122"/>
              </a:rPr>
              <a:t>图</a:t>
            </a:r>
            <a:r>
              <a:rPr lang="en-US" altLang="zh-CN" sz="1333" dirty="0">
                <a:solidFill>
                  <a:schemeClr val="bg1"/>
                </a:solidFill>
                <a:latin typeface="微软雅黑" pitchFamily="34" charset="-122"/>
                <a:ea typeface="微软雅黑" pitchFamily="34" charset="-122"/>
              </a:rPr>
              <a:t>2 Late Fusion</a:t>
            </a:r>
            <a:r>
              <a:rPr lang="zh-CN" altLang="en-US" sz="1333" dirty="0">
                <a:solidFill>
                  <a:schemeClr val="bg1"/>
                </a:solidFill>
                <a:latin typeface="微软雅黑" pitchFamily="34" charset="-122"/>
                <a:ea typeface="微软雅黑" pitchFamily="34" charset="-122"/>
              </a:rPr>
              <a:t>结构图</a:t>
            </a:r>
            <a:endParaRPr lang="en-US" altLang="zh-CN" sz="1333" dirty="0">
              <a:solidFill>
                <a:schemeClr val="bg1"/>
              </a:solidFill>
              <a:latin typeface="微软雅黑" pitchFamily="34" charset="-122"/>
              <a:ea typeface="微软雅黑" pitchFamily="34" charset="-122"/>
            </a:endParaRPr>
          </a:p>
        </p:txBody>
      </p:sp>
      <p:sp>
        <p:nvSpPr>
          <p:cNvPr id="41" name="文本框 40"/>
          <p:cNvSpPr txBox="1"/>
          <p:nvPr/>
        </p:nvSpPr>
        <p:spPr>
          <a:xfrm>
            <a:off x="2010148" y="6113058"/>
            <a:ext cx="8313966" cy="37241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333" dirty="0">
                <a:solidFill>
                  <a:schemeClr val="bg1"/>
                </a:solidFill>
                <a:latin typeface="微软雅黑" pitchFamily="34" charset="-122"/>
                <a:ea typeface="微软雅黑" pitchFamily="34" charset="-122"/>
              </a:rPr>
              <a:t> 我们</a:t>
            </a:r>
            <a:r>
              <a:rPr lang="zh-CN" altLang="en-US" sz="1333" dirty="0" smtClean="0">
                <a:solidFill>
                  <a:schemeClr val="bg1"/>
                </a:solidFill>
                <a:latin typeface="微软雅黑" pitchFamily="34" charset="-122"/>
                <a:ea typeface="微软雅黑" pitchFamily="34" charset="-122"/>
              </a:rPr>
              <a:t>引入</a:t>
            </a:r>
            <a:r>
              <a:rPr lang="zh-CN" altLang="en-US" sz="1400" dirty="0">
                <a:solidFill>
                  <a:schemeClr val="bg1"/>
                </a:solidFill>
                <a:latin typeface="微软雅黑" pitchFamily="34" charset="-122"/>
                <a:ea typeface="微软雅黑" pitchFamily="34" charset="-122"/>
              </a:rPr>
              <a:t>后期</a:t>
            </a:r>
            <a:r>
              <a:rPr lang="zh-CN" altLang="en-US" sz="1400" dirty="0" smtClean="0">
                <a:solidFill>
                  <a:schemeClr val="bg1"/>
                </a:solidFill>
                <a:latin typeface="微软雅黑" pitchFamily="34" charset="-122"/>
                <a:ea typeface="微软雅黑" pitchFamily="34" charset="-122"/>
              </a:rPr>
              <a:t>融合（</a:t>
            </a:r>
            <a:r>
              <a:rPr lang="en-US" altLang="zh-CN" sz="1333" dirty="0" smtClean="0">
                <a:solidFill>
                  <a:schemeClr val="bg1"/>
                </a:solidFill>
                <a:latin typeface="微软雅黑" pitchFamily="34" charset="-122"/>
                <a:ea typeface="微软雅黑" pitchFamily="34" charset="-122"/>
              </a:rPr>
              <a:t>Late Fusion</a:t>
            </a:r>
            <a:r>
              <a:rPr lang="zh-CN" altLang="en-US" sz="1333" dirty="0" smtClean="0">
                <a:solidFill>
                  <a:schemeClr val="bg1"/>
                </a:solidFill>
                <a:latin typeface="微软雅黑" pitchFamily="34" charset="-122"/>
                <a:ea typeface="微软雅黑" pitchFamily="34" charset="-122"/>
              </a:rPr>
              <a:t>）方法</a:t>
            </a:r>
            <a:r>
              <a:rPr lang="zh-CN" altLang="en-US" sz="1333" dirty="0">
                <a:solidFill>
                  <a:schemeClr val="bg1"/>
                </a:solidFill>
                <a:latin typeface="微软雅黑" pitchFamily="34" charset="-122"/>
                <a:ea typeface="微软雅黑" pitchFamily="34" charset="-122"/>
              </a:rPr>
              <a:t>，融合当前输入词的模型状态和注意机制的输出。</a:t>
            </a:r>
            <a:endParaRPr lang="en-US" altLang="zh-CN" sz="1333"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0010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anim calcmode="lin" valueType="num">
                                      <p:cBhvr>
                                        <p:cTn id="13" dur="500" fill="hold"/>
                                        <p:tgtEl>
                                          <p:spTgt spid="37"/>
                                        </p:tgtEl>
                                        <p:attrNameLst>
                                          <p:attrName>ppt_x</p:attrName>
                                        </p:attrNameLst>
                                      </p:cBhvr>
                                      <p:tavLst>
                                        <p:tav tm="0">
                                          <p:val>
                                            <p:strVal val="#ppt_x"/>
                                          </p:val>
                                        </p:tav>
                                        <p:tav tm="100000">
                                          <p:val>
                                            <p:strVal val="#ppt_x"/>
                                          </p:val>
                                        </p:tav>
                                      </p:tavLst>
                                    </p:anim>
                                    <p:anim calcmode="lin" valueType="num">
                                      <p:cBhvr>
                                        <p:cTn id="14" dur="5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anim calcmode="lin" valueType="num">
                                      <p:cBhvr>
                                        <p:cTn id="18" dur="500" fill="hold"/>
                                        <p:tgtEl>
                                          <p:spTgt spid="30"/>
                                        </p:tgtEl>
                                        <p:attrNameLst>
                                          <p:attrName>ppt_x</p:attrName>
                                        </p:attrNameLst>
                                      </p:cBhvr>
                                      <p:tavLst>
                                        <p:tav tm="0">
                                          <p:val>
                                            <p:strVal val="#ppt_x"/>
                                          </p:val>
                                        </p:tav>
                                        <p:tav tm="100000">
                                          <p:val>
                                            <p:strVal val="#ppt_x"/>
                                          </p:val>
                                        </p:tav>
                                      </p:tavLst>
                                    </p:anim>
                                    <p:anim calcmode="lin" valueType="num">
                                      <p:cBhvr>
                                        <p:cTn id="19"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anim calcmode="lin" valueType="num">
                                      <p:cBhvr>
                                        <p:cTn id="30" dur="500" fill="hold"/>
                                        <p:tgtEl>
                                          <p:spTgt spid="38"/>
                                        </p:tgtEl>
                                        <p:attrNameLst>
                                          <p:attrName>ppt_x</p:attrName>
                                        </p:attrNameLst>
                                      </p:cBhvr>
                                      <p:tavLst>
                                        <p:tav tm="0">
                                          <p:val>
                                            <p:strVal val="#ppt_x"/>
                                          </p:val>
                                        </p:tav>
                                        <p:tav tm="100000">
                                          <p:val>
                                            <p:strVal val="#ppt_x"/>
                                          </p:val>
                                        </p:tav>
                                      </p:tavLst>
                                    </p:anim>
                                    <p:anim calcmode="lin" valueType="num">
                                      <p:cBhvr>
                                        <p:cTn id="31" dur="500" fill="hold"/>
                                        <p:tgtEl>
                                          <p:spTgt spid="3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anim calcmode="lin" valueType="num">
                                      <p:cBhvr>
                                        <p:cTn id="35" dur="500" fill="hold"/>
                                        <p:tgtEl>
                                          <p:spTgt spid="41"/>
                                        </p:tgtEl>
                                        <p:attrNameLst>
                                          <p:attrName>ppt_x</p:attrName>
                                        </p:attrNameLst>
                                      </p:cBhvr>
                                      <p:tavLst>
                                        <p:tav tm="0">
                                          <p:val>
                                            <p:strVal val="#ppt_x"/>
                                          </p:val>
                                        </p:tav>
                                        <p:tav tm="100000">
                                          <p:val>
                                            <p:strVal val="#ppt_x"/>
                                          </p:val>
                                        </p:tav>
                                      </p:tavLst>
                                    </p:anim>
                                    <p:anim calcmode="lin" valueType="num">
                                      <p:cBhvr>
                                        <p:cTn id="36"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7" grpId="0"/>
      <p:bldP spid="38"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883783" y="801194"/>
            <a:ext cx="9111399" cy="5160347"/>
          </a:xfrm>
          <a:prstGeom prst="rect">
            <a:avLst/>
          </a:prstGeom>
          <a:solidFill>
            <a:schemeClr val="bg1">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29" name="文本框 28"/>
          <p:cNvSpPr txBox="1"/>
          <p:nvPr/>
        </p:nvSpPr>
        <p:spPr>
          <a:xfrm>
            <a:off x="1980444" y="974699"/>
            <a:ext cx="8313966" cy="502766"/>
          </a:xfrm>
          <a:prstGeom prst="rect">
            <a:avLst/>
          </a:prstGeom>
          <a:noFill/>
        </p:spPr>
        <p:txBody>
          <a:bodyPr wrap="square" rtlCol="0">
            <a:spAutoFit/>
          </a:bodyPr>
          <a:lstStyle/>
          <a:p>
            <a:r>
              <a:rPr kumimoji="1" lang="zh-CN" altLang="en-US" sz="2667" b="1" dirty="0">
                <a:solidFill>
                  <a:schemeClr val="accent2"/>
                </a:solidFill>
              </a:rPr>
              <a:t>方法</a:t>
            </a:r>
          </a:p>
        </p:txBody>
      </p:sp>
      <p:sp>
        <p:nvSpPr>
          <p:cNvPr id="37" name="文本框 36"/>
          <p:cNvSpPr txBox="1"/>
          <p:nvPr/>
        </p:nvSpPr>
        <p:spPr>
          <a:xfrm>
            <a:off x="2355514" y="1600224"/>
            <a:ext cx="7325964" cy="333105"/>
          </a:xfrm>
          <a:prstGeom prst="rect">
            <a:avLst/>
          </a:prstGeom>
          <a:noFill/>
        </p:spPr>
        <p:txBody>
          <a:bodyPr wrap="square" rtlCol="0" anchor="ctr">
            <a:spAutoFit/>
          </a:bodyPr>
          <a:lstStyle/>
          <a:p>
            <a:pPr>
              <a:lnSpc>
                <a:spcPct val="130000"/>
              </a:lnSpc>
            </a:pPr>
            <a:r>
              <a:rPr lang="zh-CN" altLang="en-US" sz="1333" b="1" dirty="0">
                <a:solidFill>
                  <a:schemeClr val="bg1"/>
                </a:solidFill>
                <a:latin typeface="微软雅黑" pitchFamily="34" charset="-122"/>
                <a:ea typeface="微软雅黑" pitchFamily="34" charset="-122"/>
              </a:rPr>
              <a:t>正向循环层输出：</a:t>
            </a:r>
            <a:endParaRPr lang="en-US" altLang="zh-CN" sz="1333" b="1" dirty="0">
              <a:solidFill>
                <a:schemeClr val="bg1"/>
              </a:solidFill>
              <a:latin typeface="微软雅黑" pitchFamily="34" charset="-122"/>
              <a:ea typeface="微软雅黑" pitchFamily="34" charset="-122"/>
            </a:endParaRPr>
          </a:p>
        </p:txBody>
      </p:sp>
      <p:pic>
        <p:nvPicPr>
          <p:cNvPr id="18" name="图片 17"/>
          <p:cNvPicPr>
            <a:picLocks noChangeAspect="1"/>
          </p:cNvPicPr>
          <p:nvPr/>
        </p:nvPicPr>
        <p:blipFill>
          <a:blip r:embed="rId3"/>
          <a:stretch>
            <a:fillRect/>
          </a:stretch>
        </p:blipFill>
        <p:spPr>
          <a:xfrm>
            <a:off x="2481734" y="2200147"/>
            <a:ext cx="5761905" cy="4190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9" name="图片 18"/>
          <p:cNvPicPr>
            <a:picLocks noChangeAspect="1"/>
          </p:cNvPicPr>
          <p:nvPr/>
        </p:nvPicPr>
        <p:blipFill>
          <a:blip r:embed="rId4"/>
          <a:stretch>
            <a:fillRect/>
          </a:stretch>
        </p:blipFill>
        <p:spPr>
          <a:xfrm>
            <a:off x="2448400" y="3424999"/>
            <a:ext cx="5828571" cy="3904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 name="图片 19"/>
          <p:cNvPicPr>
            <a:picLocks noChangeAspect="1"/>
          </p:cNvPicPr>
          <p:nvPr/>
        </p:nvPicPr>
        <p:blipFill>
          <a:blip r:embed="rId5"/>
          <a:stretch>
            <a:fillRect/>
          </a:stretch>
        </p:blipFill>
        <p:spPr>
          <a:xfrm>
            <a:off x="2481734" y="4618594"/>
            <a:ext cx="5761905" cy="3333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3" name="文本框 32"/>
          <p:cNvSpPr txBox="1"/>
          <p:nvPr/>
        </p:nvSpPr>
        <p:spPr>
          <a:xfrm>
            <a:off x="2355514" y="2876350"/>
            <a:ext cx="7325964" cy="333105"/>
          </a:xfrm>
          <a:prstGeom prst="rect">
            <a:avLst/>
          </a:prstGeom>
          <a:noFill/>
        </p:spPr>
        <p:txBody>
          <a:bodyPr wrap="square" rtlCol="0" anchor="ctr">
            <a:spAutoFit/>
          </a:bodyPr>
          <a:lstStyle/>
          <a:p>
            <a:pPr>
              <a:lnSpc>
                <a:spcPct val="130000"/>
              </a:lnSpc>
            </a:pPr>
            <a:r>
              <a:rPr lang="zh-CN" altLang="en-US" sz="1333" b="1" dirty="0">
                <a:solidFill>
                  <a:schemeClr val="bg1"/>
                </a:solidFill>
                <a:latin typeface="微软雅黑" pitchFamily="34" charset="-122"/>
                <a:ea typeface="微软雅黑" pitchFamily="34" charset="-122"/>
              </a:rPr>
              <a:t>双向层输出：</a:t>
            </a:r>
            <a:endParaRPr lang="en-US" altLang="zh-CN" sz="1333" b="1" dirty="0">
              <a:solidFill>
                <a:schemeClr val="bg1"/>
              </a:solidFill>
              <a:latin typeface="微软雅黑" pitchFamily="34" charset="-122"/>
              <a:ea typeface="微软雅黑" pitchFamily="34" charset="-122"/>
            </a:endParaRPr>
          </a:p>
        </p:txBody>
      </p:sp>
      <p:sp>
        <p:nvSpPr>
          <p:cNvPr id="39" name="文本框 38"/>
          <p:cNvSpPr txBox="1"/>
          <p:nvPr/>
        </p:nvSpPr>
        <p:spPr>
          <a:xfrm>
            <a:off x="2355514" y="4034828"/>
            <a:ext cx="7325964" cy="359009"/>
          </a:xfrm>
          <a:prstGeom prst="rect">
            <a:avLst/>
          </a:prstGeom>
          <a:noFill/>
        </p:spPr>
        <p:txBody>
          <a:bodyPr wrap="square" rtlCol="0" anchor="ctr">
            <a:spAutoFit/>
          </a:bodyPr>
          <a:lstStyle/>
          <a:p>
            <a:pPr>
              <a:lnSpc>
                <a:spcPct val="130000"/>
              </a:lnSpc>
            </a:pPr>
            <a:r>
              <a:rPr lang="zh-CN" altLang="en-US" sz="1333" b="1" dirty="0">
                <a:solidFill>
                  <a:schemeClr val="bg1"/>
                </a:solidFill>
                <a:latin typeface="微软雅黑" pitchFamily="34" charset="-122"/>
                <a:ea typeface="微软雅黑" pitchFamily="34" charset="-122"/>
              </a:rPr>
              <a:t>带</a:t>
            </a:r>
            <a:r>
              <a:rPr lang="en-US" altLang="zh-CN" sz="1333" b="1" dirty="0">
                <a:solidFill>
                  <a:schemeClr val="bg1"/>
                </a:solidFill>
                <a:latin typeface="微软雅黑" pitchFamily="34" charset="-122"/>
                <a:ea typeface="微软雅黑" pitchFamily="34" charset="-122"/>
              </a:rPr>
              <a:t>attention</a:t>
            </a:r>
            <a:r>
              <a:rPr lang="zh-CN" altLang="en-US" sz="1333" b="1" dirty="0">
                <a:solidFill>
                  <a:schemeClr val="bg1"/>
                </a:solidFill>
                <a:latin typeface="微软雅黑" pitchFamily="34" charset="-122"/>
                <a:ea typeface="微软雅黑" pitchFamily="34" charset="-122"/>
              </a:rPr>
              <a:t>的单向</a:t>
            </a:r>
            <a:r>
              <a:rPr lang="en-US" altLang="zh-CN" sz="1333" b="1" dirty="0">
                <a:solidFill>
                  <a:schemeClr val="bg1"/>
                </a:solidFill>
                <a:latin typeface="微软雅黑" pitchFamily="34" charset="-122"/>
                <a:ea typeface="微软雅黑" pitchFamily="34" charset="-122"/>
              </a:rPr>
              <a:t>GRU</a:t>
            </a:r>
            <a:r>
              <a:rPr lang="zh-CN" altLang="en-US" sz="1333" b="1" dirty="0">
                <a:solidFill>
                  <a:schemeClr val="bg1"/>
                </a:solidFill>
                <a:latin typeface="微软雅黑" pitchFamily="34" charset="-122"/>
                <a:ea typeface="微软雅黑" pitchFamily="34" charset="-122"/>
              </a:rPr>
              <a:t>层输出：</a:t>
            </a:r>
            <a:endParaRPr lang="en-US" altLang="zh-CN" sz="1333"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3202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anim calcmode="lin" valueType="num">
                                      <p:cBhvr>
                                        <p:cTn id="13" dur="500" fill="hold"/>
                                        <p:tgtEl>
                                          <p:spTgt spid="18"/>
                                        </p:tgtEl>
                                        <p:attrNameLst>
                                          <p:attrName>ppt_x</p:attrName>
                                        </p:attrNameLst>
                                      </p:cBhvr>
                                      <p:tavLst>
                                        <p:tav tm="0">
                                          <p:val>
                                            <p:strVal val="#ppt_x"/>
                                          </p:val>
                                        </p:tav>
                                        <p:tav tm="100000">
                                          <p:val>
                                            <p:strVal val="#ppt_x"/>
                                          </p:val>
                                        </p:tav>
                                      </p:tavLst>
                                    </p:anim>
                                    <p:anim calcmode="lin" valueType="num">
                                      <p:cBhvr>
                                        <p:cTn id="1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anim calcmode="lin" valueType="num">
                                      <p:cBhvr>
                                        <p:cTn id="20" dur="500" fill="hold"/>
                                        <p:tgtEl>
                                          <p:spTgt spid="33"/>
                                        </p:tgtEl>
                                        <p:attrNameLst>
                                          <p:attrName>ppt_x</p:attrName>
                                        </p:attrNameLst>
                                      </p:cBhvr>
                                      <p:tavLst>
                                        <p:tav tm="0">
                                          <p:val>
                                            <p:strVal val="#ppt_x"/>
                                          </p:val>
                                        </p:tav>
                                        <p:tav tm="100000">
                                          <p:val>
                                            <p:strVal val="#ppt_x"/>
                                          </p:val>
                                        </p:tav>
                                      </p:tavLst>
                                    </p:anim>
                                    <p:anim calcmode="lin" valueType="num">
                                      <p:cBhvr>
                                        <p:cTn id="21" dur="5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anim calcmode="lin" valueType="num">
                                      <p:cBhvr>
                                        <p:cTn id="25" dur="500" fill="hold"/>
                                        <p:tgtEl>
                                          <p:spTgt spid="19"/>
                                        </p:tgtEl>
                                        <p:attrNameLst>
                                          <p:attrName>ppt_x</p:attrName>
                                        </p:attrNameLst>
                                      </p:cBhvr>
                                      <p:tavLst>
                                        <p:tav tm="0">
                                          <p:val>
                                            <p:strVal val="#ppt_x"/>
                                          </p:val>
                                        </p:tav>
                                        <p:tav tm="100000">
                                          <p:val>
                                            <p:strVal val="#ppt_x"/>
                                          </p:val>
                                        </p:tav>
                                      </p:tavLst>
                                    </p:anim>
                                    <p:anim calcmode="lin" valueType="num">
                                      <p:cBhvr>
                                        <p:cTn id="2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anim calcmode="lin" valueType="num">
                                      <p:cBhvr>
                                        <p:cTn id="32" dur="500" fill="hold"/>
                                        <p:tgtEl>
                                          <p:spTgt spid="39"/>
                                        </p:tgtEl>
                                        <p:attrNameLst>
                                          <p:attrName>ppt_x</p:attrName>
                                        </p:attrNameLst>
                                      </p:cBhvr>
                                      <p:tavLst>
                                        <p:tav tm="0">
                                          <p:val>
                                            <p:strVal val="#ppt_x"/>
                                          </p:val>
                                        </p:tav>
                                        <p:tav tm="100000">
                                          <p:val>
                                            <p:strVal val="#ppt_x"/>
                                          </p:val>
                                        </p:tav>
                                      </p:tavLst>
                                    </p:anim>
                                    <p:anim calcmode="lin" valueType="num">
                                      <p:cBhvr>
                                        <p:cTn id="33" dur="50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anim calcmode="lin" valueType="num">
                                      <p:cBhvr>
                                        <p:cTn id="37" dur="500" fill="hold"/>
                                        <p:tgtEl>
                                          <p:spTgt spid="20"/>
                                        </p:tgtEl>
                                        <p:attrNameLst>
                                          <p:attrName>ppt_x</p:attrName>
                                        </p:attrNameLst>
                                      </p:cBhvr>
                                      <p:tavLst>
                                        <p:tav tm="0">
                                          <p:val>
                                            <p:strVal val="#ppt_x"/>
                                          </p:val>
                                        </p:tav>
                                        <p:tav tm="100000">
                                          <p:val>
                                            <p:strVal val="#ppt_x"/>
                                          </p:val>
                                        </p:tav>
                                      </p:tavLst>
                                    </p:anim>
                                    <p:anim calcmode="lin" valueType="num">
                                      <p:cBhvr>
                                        <p:cTn id="38"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3"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743307" y="764618"/>
            <a:ext cx="9111399" cy="5160347"/>
          </a:xfrm>
          <a:prstGeom prst="rect">
            <a:avLst/>
          </a:prstGeom>
          <a:solidFill>
            <a:schemeClr val="bg1">
              <a:alpha val="1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29" name="文本框 28"/>
          <p:cNvSpPr txBox="1"/>
          <p:nvPr/>
        </p:nvSpPr>
        <p:spPr>
          <a:xfrm>
            <a:off x="1839968" y="938123"/>
            <a:ext cx="8313966" cy="502766"/>
          </a:xfrm>
          <a:prstGeom prst="rect">
            <a:avLst/>
          </a:prstGeom>
          <a:noFill/>
        </p:spPr>
        <p:txBody>
          <a:bodyPr wrap="square" rtlCol="0">
            <a:spAutoFit/>
          </a:bodyPr>
          <a:lstStyle/>
          <a:p>
            <a:r>
              <a:rPr kumimoji="1" lang="zh-CN" altLang="en-US" sz="2667" b="1" dirty="0">
                <a:solidFill>
                  <a:schemeClr val="accent2"/>
                </a:solidFill>
              </a:rPr>
              <a:t>方法</a:t>
            </a:r>
          </a:p>
        </p:txBody>
      </p:sp>
      <p:sp>
        <p:nvSpPr>
          <p:cNvPr id="37" name="文本框 36"/>
          <p:cNvSpPr txBox="1"/>
          <p:nvPr/>
        </p:nvSpPr>
        <p:spPr>
          <a:xfrm>
            <a:off x="2215038" y="1550696"/>
            <a:ext cx="7325964" cy="359009"/>
          </a:xfrm>
          <a:prstGeom prst="rect">
            <a:avLst/>
          </a:prstGeom>
          <a:noFill/>
        </p:spPr>
        <p:txBody>
          <a:bodyPr wrap="square" rtlCol="0" anchor="ctr">
            <a:spAutoFit/>
          </a:bodyPr>
          <a:lstStyle/>
          <a:p>
            <a:pPr>
              <a:lnSpc>
                <a:spcPct val="130000"/>
              </a:lnSpc>
            </a:pPr>
            <a:r>
              <a:rPr lang="zh-CN" altLang="en-US" sz="1333" b="1" dirty="0">
                <a:solidFill>
                  <a:schemeClr val="bg1"/>
                </a:solidFill>
                <a:latin typeface="微软雅黑" pitchFamily="34" charset="-122"/>
                <a:ea typeface="微软雅黑" pitchFamily="34" charset="-122"/>
              </a:rPr>
              <a:t>注意力模型输出：</a:t>
            </a:r>
            <a:endParaRPr lang="en-US" altLang="zh-CN" sz="1333" b="1" dirty="0">
              <a:solidFill>
                <a:schemeClr val="bg1"/>
              </a:solidFill>
              <a:latin typeface="微软雅黑" pitchFamily="34" charset="-122"/>
              <a:ea typeface="微软雅黑" pitchFamily="34" charset="-122"/>
            </a:endParaRPr>
          </a:p>
        </p:txBody>
      </p:sp>
      <p:sp>
        <p:nvSpPr>
          <p:cNvPr id="33" name="文本框 32"/>
          <p:cNvSpPr txBox="1"/>
          <p:nvPr/>
        </p:nvSpPr>
        <p:spPr>
          <a:xfrm>
            <a:off x="2215038" y="2839774"/>
            <a:ext cx="7325964" cy="333105"/>
          </a:xfrm>
          <a:prstGeom prst="rect">
            <a:avLst/>
          </a:prstGeom>
          <a:noFill/>
        </p:spPr>
        <p:txBody>
          <a:bodyPr wrap="square" rtlCol="0" anchor="ctr">
            <a:spAutoFit/>
          </a:bodyPr>
          <a:lstStyle/>
          <a:p>
            <a:pPr>
              <a:lnSpc>
                <a:spcPct val="130000"/>
              </a:lnSpc>
            </a:pPr>
            <a:r>
              <a:rPr lang="zh-CN" altLang="en-US" sz="1333" b="1" dirty="0">
                <a:solidFill>
                  <a:schemeClr val="bg1"/>
                </a:solidFill>
                <a:latin typeface="微软雅黑" pitchFamily="34" charset="-122"/>
                <a:ea typeface="微软雅黑" pitchFamily="34" charset="-122"/>
              </a:rPr>
              <a:t>标点预测概率：</a:t>
            </a:r>
            <a:endParaRPr lang="en-US" altLang="zh-CN" sz="1333" b="1" dirty="0">
              <a:solidFill>
                <a:schemeClr val="bg1"/>
              </a:solidFill>
              <a:latin typeface="微软雅黑" pitchFamily="34" charset="-122"/>
              <a:ea typeface="微软雅黑" pitchFamily="34" charset="-122"/>
            </a:endParaRPr>
          </a:p>
        </p:txBody>
      </p:sp>
      <p:sp>
        <p:nvSpPr>
          <p:cNvPr id="39" name="文本框 38"/>
          <p:cNvSpPr txBox="1"/>
          <p:nvPr/>
        </p:nvSpPr>
        <p:spPr>
          <a:xfrm>
            <a:off x="2215038" y="3998252"/>
            <a:ext cx="7325964" cy="359009"/>
          </a:xfrm>
          <a:prstGeom prst="rect">
            <a:avLst/>
          </a:prstGeom>
          <a:noFill/>
        </p:spPr>
        <p:txBody>
          <a:bodyPr wrap="square" rtlCol="0" anchor="ctr">
            <a:spAutoFit/>
          </a:bodyPr>
          <a:lstStyle/>
          <a:p>
            <a:pPr>
              <a:lnSpc>
                <a:spcPct val="130000"/>
              </a:lnSpc>
            </a:pPr>
            <a:r>
              <a:rPr lang="zh-CN" altLang="en-US" sz="1333" b="1" dirty="0">
                <a:solidFill>
                  <a:schemeClr val="bg1"/>
                </a:solidFill>
                <a:latin typeface="微软雅黑" pitchFamily="34" charset="-122"/>
                <a:ea typeface="微软雅黑" pitchFamily="34" charset="-122"/>
              </a:rPr>
              <a:t>带</a:t>
            </a:r>
            <a:r>
              <a:rPr lang="en-US" altLang="zh-CN" sz="1333" b="1" dirty="0">
                <a:solidFill>
                  <a:schemeClr val="bg1"/>
                </a:solidFill>
                <a:latin typeface="微软雅黑" pitchFamily="34" charset="-122"/>
                <a:ea typeface="微软雅黑" pitchFamily="34" charset="-122"/>
              </a:rPr>
              <a:t>attention</a:t>
            </a:r>
            <a:r>
              <a:rPr lang="zh-CN" altLang="en-US" sz="1333" b="1" dirty="0">
                <a:solidFill>
                  <a:schemeClr val="bg1"/>
                </a:solidFill>
                <a:latin typeface="微软雅黑" pitchFamily="34" charset="-122"/>
                <a:ea typeface="微软雅黑" pitchFamily="34" charset="-122"/>
              </a:rPr>
              <a:t>的单向</a:t>
            </a:r>
            <a:r>
              <a:rPr lang="en-US" altLang="zh-CN" sz="1333" b="1" dirty="0">
                <a:solidFill>
                  <a:schemeClr val="bg1"/>
                </a:solidFill>
                <a:latin typeface="微软雅黑" pitchFamily="34" charset="-122"/>
                <a:ea typeface="微软雅黑" pitchFamily="34" charset="-122"/>
              </a:rPr>
              <a:t>GRU</a:t>
            </a:r>
            <a:r>
              <a:rPr lang="zh-CN" altLang="en-US" sz="1333" b="1" dirty="0">
                <a:solidFill>
                  <a:schemeClr val="bg1"/>
                </a:solidFill>
                <a:latin typeface="微软雅黑" pitchFamily="34" charset="-122"/>
                <a:ea typeface="微软雅黑" pitchFamily="34" charset="-122"/>
              </a:rPr>
              <a:t>层输出：</a:t>
            </a:r>
            <a:endParaRPr lang="en-US" altLang="zh-CN" sz="1333" b="1" dirty="0">
              <a:solidFill>
                <a:schemeClr val="bg1"/>
              </a:solidFill>
              <a:latin typeface="微软雅黑" pitchFamily="34" charset="-122"/>
              <a:ea typeface="微软雅黑" pitchFamily="34" charset="-122"/>
            </a:endParaRPr>
          </a:p>
        </p:txBody>
      </p:sp>
      <p:pic>
        <p:nvPicPr>
          <p:cNvPr id="6" name="图片 5"/>
          <p:cNvPicPr>
            <a:picLocks noChangeAspect="1"/>
          </p:cNvPicPr>
          <p:nvPr/>
        </p:nvPicPr>
        <p:blipFill>
          <a:blip r:embed="rId3"/>
          <a:stretch>
            <a:fillRect/>
          </a:stretch>
        </p:blipFill>
        <p:spPr>
          <a:xfrm>
            <a:off x="2360308" y="2237131"/>
            <a:ext cx="5790476" cy="3333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图片 10"/>
          <p:cNvPicPr>
            <a:picLocks noChangeAspect="1"/>
          </p:cNvPicPr>
          <p:nvPr/>
        </p:nvPicPr>
        <p:blipFill>
          <a:blip r:embed="rId4"/>
          <a:stretch>
            <a:fillRect/>
          </a:stretch>
        </p:blipFill>
        <p:spPr>
          <a:xfrm>
            <a:off x="2341258" y="3366301"/>
            <a:ext cx="5800000" cy="3238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图片 11"/>
          <p:cNvPicPr>
            <a:picLocks noChangeAspect="1"/>
          </p:cNvPicPr>
          <p:nvPr/>
        </p:nvPicPr>
        <p:blipFill>
          <a:blip r:embed="rId5"/>
          <a:stretch>
            <a:fillRect/>
          </a:stretch>
        </p:blipFill>
        <p:spPr>
          <a:xfrm>
            <a:off x="2360308" y="4595432"/>
            <a:ext cx="5819048" cy="3333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8269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anim calcmode="lin" valueType="num">
                                      <p:cBhvr>
                                        <p:cTn id="20" dur="500" fill="hold"/>
                                        <p:tgtEl>
                                          <p:spTgt spid="33"/>
                                        </p:tgtEl>
                                        <p:attrNameLst>
                                          <p:attrName>ppt_x</p:attrName>
                                        </p:attrNameLst>
                                      </p:cBhvr>
                                      <p:tavLst>
                                        <p:tav tm="0">
                                          <p:val>
                                            <p:strVal val="#ppt_x"/>
                                          </p:val>
                                        </p:tav>
                                        <p:tav tm="100000">
                                          <p:val>
                                            <p:strVal val="#ppt_x"/>
                                          </p:val>
                                        </p:tav>
                                      </p:tavLst>
                                    </p:anim>
                                    <p:anim calcmode="lin" valueType="num">
                                      <p:cBhvr>
                                        <p:cTn id="21" dur="5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anim calcmode="lin" valueType="num">
                                      <p:cBhvr>
                                        <p:cTn id="32" dur="500" fill="hold"/>
                                        <p:tgtEl>
                                          <p:spTgt spid="39"/>
                                        </p:tgtEl>
                                        <p:attrNameLst>
                                          <p:attrName>ppt_x</p:attrName>
                                        </p:attrNameLst>
                                      </p:cBhvr>
                                      <p:tavLst>
                                        <p:tav tm="0">
                                          <p:val>
                                            <p:strVal val="#ppt_x"/>
                                          </p:val>
                                        </p:tav>
                                        <p:tav tm="100000">
                                          <p:val>
                                            <p:strVal val="#ppt_x"/>
                                          </p:val>
                                        </p:tav>
                                      </p:tavLst>
                                    </p:anim>
                                    <p:anim calcmode="lin" valueType="num">
                                      <p:cBhvr>
                                        <p:cTn id="33" dur="50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anim calcmode="lin" valueType="num">
                                      <p:cBhvr>
                                        <p:cTn id="37" dur="500" fill="hold"/>
                                        <p:tgtEl>
                                          <p:spTgt spid="12"/>
                                        </p:tgtEl>
                                        <p:attrNameLst>
                                          <p:attrName>ppt_x</p:attrName>
                                        </p:attrNameLst>
                                      </p:cBhvr>
                                      <p:tavLst>
                                        <p:tav tm="0">
                                          <p:val>
                                            <p:strVal val="#ppt_x"/>
                                          </p:val>
                                        </p:tav>
                                        <p:tav tm="100000">
                                          <p:val>
                                            <p:strVal val="#ppt_x"/>
                                          </p:val>
                                        </p:tav>
                                      </p:tavLst>
                                    </p:anim>
                                    <p:anim calcmode="lin" valueType="num">
                                      <p:cBhvr>
                                        <p:cTn id="38"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3" grpId="0"/>
      <p:bldP spid="39" grpId="0"/>
    </p:bldLst>
  </p:timing>
</p:sld>
</file>

<file path=ppt/theme/theme1.xml><?xml version="1.0" encoding="utf-8"?>
<a:theme xmlns:a="http://schemas.openxmlformats.org/drawingml/2006/main" name="Office 主题">
  <a:themeElements>
    <a:clrScheme name="自定义 108">
      <a:dk1>
        <a:srgbClr val="000000"/>
      </a:dk1>
      <a:lt1>
        <a:srgbClr val="FFFFFF"/>
      </a:lt1>
      <a:dk2>
        <a:srgbClr val="000000"/>
      </a:dk2>
      <a:lt2>
        <a:srgbClr val="FFFDFD"/>
      </a:lt2>
      <a:accent1>
        <a:srgbClr val="00AA63"/>
      </a:accent1>
      <a:accent2>
        <a:srgbClr val="00D891"/>
      </a:accent2>
      <a:accent3>
        <a:srgbClr val="2FFBC2"/>
      </a:accent3>
      <a:accent4>
        <a:srgbClr val="515151"/>
      </a:accent4>
      <a:accent5>
        <a:srgbClr val="919191"/>
      </a:accent5>
      <a:accent6>
        <a:srgbClr val="CACACA"/>
      </a:accent6>
      <a:hlink>
        <a:srgbClr val="0563C1"/>
      </a:hlink>
      <a:folHlink>
        <a:srgbClr val="954F72"/>
      </a:folHlink>
    </a:clrScheme>
    <a:fontScheme name="Century Gothic">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2020</TotalTime>
  <Words>1139</Words>
  <Application>Microsoft Office PowerPoint</Application>
  <PresentationFormat>自定义</PresentationFormat>
  <Paragraphs>149</Paragraphs>
  <Slides>16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n g</cp:lastModifiedBy>
  <cp:revision>123</cp:revision>
  <dcterms:created xsi:type="dcterms:W3CDTF">2015-08-06T03:16:56Z</dcterms:created>
  <dcterms:modified xsi:type="dcterms:W3CDTF">2018-07-19T02:02:18Z</dcterms:modified>
</cp:coreProperties>
</file>