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7" r:id="rId3"/>
    <p:sldMasterId id="2147483670" r:id="rId4"/>
    <p:sldMasterId id="2147483676" r:id="rId5"/>
    <p:sldMasterId id="2147483673" r:id="rId6"/>
    <p:sldMasterId id="2147483679" r:id="rId7"/>
  </p:sldMasterIdLst>
  <p:notesMasterIdLst>
    <p:notesMasterId r:id="rId22"/>
  </p:notesMasterIdLst>
  <p:sldIdLst>
    <p:sldId id="259" r:id="rId8"/>
    <p:sldId id="261" r:id="rId9"/>
    <p:sldId id="262" r:id="rId10"/>
    <p:sldId id="274" r:id="rId11"/>
    <p:sldId id="269" r:id="rId12"/>
    <p:sldId id="267" r:id="rId13"/>
    <p:sldId id="296" r:id="rId14"/>
    <p:sldId id="272" r:id="rId15"/>
    <p:sldId id="290" r:id="rId16"/>
    <p:sldId id="291" r:id="rId17"/>
    <p:sldId id="277" r:id="rId18"/>
    <p:sldId id="289" r:id="rId19"/>
    <p:sldId id="295" r:id="rId20"/>
    <p:sldId id="294" r:id="rId21"/>
  </p:sldIdLst>
  <p:sldSz cx="12192000" cy="6858000"/>
  <p:notesSz cx="7104063" cy="10234613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30" autoAdjust="0"/>
  </p:normalViewPr>
  <p:slideViewPr>
    <p:cSldViewPr snapToGrid="0">
      <p:cViewPr varScale="1">
        <p:scale>
          <a:sx n="124" d="100"/>
          <a:sy n="124" d="100"/>
        </p:scale>
        <p:origin x="11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77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4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5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1E8CE-9CC8-49CD-83DC-F491AC292AD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4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3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60D322-FA9B-4CDF-9805-B55D27823AC8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3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6BCFBEA-1704-4C6E-BD83-8F2EB51244BE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6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3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2021-01-16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me.courses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me.project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8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983" y="-97790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me.academic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37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983" y="-97790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me.others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983" y="-97790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me.summary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9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983" y="-97790"/>
            <a:ext cx="12419965" cy="6955790"/>
          </a:xfrm>
          <a:prstGeom prst="rect">
            <a:avLst/>
          </a:prstGeom>
        </p:spPr>
      </p:pic>
      <p:pic>
        <p:nvPicPr>
          <p:cNvPr id="27" name="图片 26" descr="资源 21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" y="231775"/>
            <a:ext cx="800735" cy="822960"/>
          </a:xfrm>
          <a:prstGeom prst="rect">
            <a:avLst/>
          </a:prstGeom>
        </p:spPr>
      </p:pic>
      <p:sp>
        <p:nvSpPr>
          <p:cNvPr id="33" name="TextBox 31"/>
          <p:cNvSpPr txBox="1"/>
          <p:nvPr userDrawn="1"/>
        </p:nvSpPr>
        <p:spPr>
          <a:xfrm>
            <a:off x="1116330" y="443548"/>
            <a:ext cx="5208588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2021.target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58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8.xml"/><Relationship Id="rId7" Type="http://schemas.openxmlformats.org/officeDocument/2006/relationships/image" Target="../media/image1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6" Type="http://schemas.openxmlformats.org/officeDocument/2006/relationships/image" Target="../media/image10.png"/><Relationship Id="rId1" Type="http://schemas.openxmlformats.org/officeDocument/2006/relationships/themeOverride" Target="../theme/themeOverride7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5.xml"/><Relationship Id="rId7" Type="http://schemas.openxmlformats.org/officeDocument/2006/relationships/image" Target="../media/image17.png"/><Relationship Id="rId2" Type="http://schemas.openxmlformats.org/officeDocument/2006/relationships/tags" Target="../tags/tag44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06392" y="3432231"/>
            <a:ext cx="740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2000000000000000000" pitchFamily="2" charset="-122"/>
                <a:ea typeface="方正尚酷简体" panose="02000000000000000000" pitchFamily="2" charset="-122"/>
                <a:cs typeface="+mn-ea"/>
                <a:sym typeface="+mn-lt"/>
              </a:rPr>
              <a:t>2020-2021</a:t>
            </a:r>
            <a:endParaRPr lang="en-US" altLang="zh-C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尚酷简体" panose="02000000000000000000" pitchFamily="2" charset="-122"/>
              <a:ea typeface="方正尚酷简体" panose="02000000000000000000" pitchFamily="2" charset="-122"/>
              <a:cs typeface="+mn-ea"/>
              <a:sym typeface="+mn-lt"/>
            </a:endParaRPr>
          </a:p>
          <a:p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尚酷简体" panose="02000000000000000000" pitchFamily="2" charset="-122"/>
              <a:ea typeface="方正尚酷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184775" y="4364990"/>
            <a:ext cx="592328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学期总结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6040755" y="5255260"/>
            <a:ext cx="21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  <a:defRPr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汇报人：徐文杰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8644889" y="5255260"/>
            <a:ext cx="2463165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defTabSz="685165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>
                <a:cs typeface="+mn-ea"/>
                <a:sym typeface="+mn-lt"/>
              </a:rPr>
              <a:t>2021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bldLvl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2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190" y="-48895"/>
            <a:ext cx="12419965" cy="6955790"/>
          </a:xfrm>
          <a:prstGeom prst="rect">
            <a:avLst/>
          </a:prstGeom>
        </p:spPr>
      </p:pic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27144" y="3810725"/>
            <a:ext cx="6135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f</a:t>
            </a:r>
            <a:r>
              <a:rPr lang="en-US" altLang="zh-CN" sz="3200" b="1" dirty="0">
                <a:solidFill>
                  <a:schemeClr val="tx1"/>
                </a:solidFill>
                <a:cs typeface="+mn-ea"/>
                <a:sym typeface="+mn-lt"/>
              </a:rPr>
              <a:t>rom __feature__ import 2021</a:t>
            </a:r>
            <a:endParaRPr lang="zh-CN" altLang="en-US" sz="32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新的学期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1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2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3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957774" y="1641173"/>
            <a:ext cx="3021028" cy="2824615"/>
            <a:chOff x="957770" y="1467711"/>
            <a:chExt cx="3021028" cy="2825105"/>
          </a:xfrm>
        </p:grpSpPr>
        <p:grpSp>
          <p:nvGrpSpPr>
            <p:cNvPr id="5" name="组合 5"/>
            <p:cNvGrpSpPr/>
            <p:nvPr/>
          </p:nvGrpSpPr>
          <p:grpSpPr>
            <a:xfrm>
              <a:off x="957770" y="1467711"/>
              <a:ext cx="3021028" cy="2825105"/>
              <a:chOff x="1570902" y="3815673"/>
              <a:chExt cx="2534920" cy="237052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570902" y="4544008"/>
                <a:ext cx="2534920" cy="164218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305774" y="3815673"/>
                <a:ext cx="1065176" cy="10651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332819" y="2853592"/>
              <a:ext cx="2270928" cy="52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课程学习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62211" y="3386853"/>
              <a:ext cx="2241535" cy="70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87">
                <a:spcBef>
                  <a:spcPct val="20000"/>
                </a:spcBef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下学期的课程仍然不少，要好好学习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394"/>
            <p:cNvSpPr>
              <a:spLocks noEditPoints="1"/>
            </p:cNvSpPr>
            <p:nvPr/>
          </p:nvSpPr>
          <p:spPr bwMode="auto">
            <a:xfrm>
              <a:off x="2217458" y="1884941"/>
              <a:ext cx="501650" cy="434975"/>
            </a:xfrm>
            <a:custGeom>
              <a:avLst/>
              <a:gdLst>
                <a:gd name="T0" fmla="*/ 39 w 183"/>
                <a:gd name="T1" fmla="*/ 1 h 159"/>
                <a:gd name="T2" fmla="*/ 57 w 183"/>
                <a:gd name="T3" fmla="*/ 16 h 159"/>
                <a:gd name="T4" fmla="*/ 22 w 183"/>
                <a:gd name="T5" fmla="*/ 16 h 159"/>
                <a:gd name="T6" fmla="*/ 39 w 183"/>
                <a:gd name="T7" fmla="*/ 1 h 159"/>
                <a:gd name="T8" fmla="*/ 106 w 183"/>
                <a:gd name="T9" fmla="*/ 32 h 159"/>
                <a:gd name="T10" fmla="*/ 147 w 183"/>
                <a:gd name="T11" fmla="*/ 49 h 159"/>
                <a:gd name="T12" fmla="*/ 163 w 183"/>
                <a:gd name="T13" fmla="*/ 90 h 159"/>
                <a:gd name="T14" fmla="*/ 147 w 183"/>
                <a:gd name="T15" fmla="*/ 130 h 159"/>
                <a:gd name="T16" fmla="*/ 106 w 183"/>
                <a:gd name="T17" fmla="*/ 147 h 159"/>
                <a:gd name="T18" fmla="*/ 66 w 183"/>
                <a:gd name="T19" fmla="*/ 130 h 159"/>
                <a:gd name="T20" fmla="*/ 49 w 183"/>
                <a:gd name="T21" fmla="*/ 90 h 159"/>
                <a:gd name="T22" fmla="*/ 66 w 183"/>
                <a:gd name="T23" fmla="*/ 49 h 159"/>
                <a:gd name="T24" fmla="*/ 106 w 183"/>
                <a:gd name="T25" fmla="*/ 32 h 159"/>
                <a:gd name="T26" fmla="*/ 99 w 183"/>
                <a:gd name="T27" fmla="*/ 62 h 159"/>
                <a:gd name="T28" fmla="*/ 76 w 183"/>
                <a:gd name="T29" fmla="*/ 71 h 159"/>
                <a:gd name="T30" fmla="*/ 79 w 183"/>
                <a:gd name="T31" fmla="*/ 96 h 159"/>
                <a:gd name="T32" fmla="*/ 95 w 183"/>
                <a:gd name="T33" fmla="*/ 82 h 159"/>
                <a:gd name="T34" fmla="*/ 99 w 183"/>
                <a:gd name="T35" fmla="*/ 62 h 159"/>
                <a:gd name="T36" fmla="*/ 134 w 183"/>
                <a:gd name="T37" fmla="*/ 62 h 159"/>
                <a:gd name="T38" fmla="*/ 106 w 183"/>
                <a:gd name="T39" fmla="*/ 50 h 159"/>
                <a:gd name="T40" fmla="*/ 79 w 183"/>
                <a:gd name="T41" fmla="*/ 62 h 159"/>
                <a:gd name="T42" fmla="*/ 67 w 183"/>
                <a:gd name="T43" fmla="*/ 90 h 159"/>
                <a:gd name="T44" fmla="*/ 79 w 183"/>
                <a:gd name="T45" fmla="*/ 117 h 159"/>
                <a:gd name="T46" fmla="*/ 106 w 183"/>
                <a:gd name="T47" fmla="*/ 129 h 159"/>
                <a:gd name="T48" fmla="*/ 134 w 183"/>
                <a:gd name="T49" fmla="*/ 117 h 159"/>
                <a:gd name="T50" fmla="*/ 145 w 183"/>
                <a:gd name="T51" fmla="*/ 90 h 159"/>
                <a:gd name="T52" fmla="*/ 134 w 183"/>
                <a:gd name="T53" fmla="*/ 62 h 159"/>
                <a:gd name="T54" fmla="*/ 77 w 183"/>
                <a:gd name="T55" fmla="*/ 0 h 159"/>
                <a:gd name="T56" fmla="*/ 64 w 183"/>
                <a:gd name="T57" fmla="*/ 24 h 159"/>
                <a:gd name="T58" fmla="*/ 21 w 183"/>
                <a:gd name="T59" fmla="*/ 24 h 159"/>
                <a:gd name="T60" fmla="*/ 0 w 183"/>
                <a:gd name="T61" fmla="*/ 45 h 159"/>
                <a:gd name="T62" fmla="*/ 0 w 183"/>
                <a:gd name="T63" fmla="*/ 137 h 159"/>
                <a:gd name="T64" fmla="*/ 21 w 183"/>
                <a:gd name="T65" fmla="*/ 159 h 159"/>
                <a:gd name="T66" fmla="*/ 161 w 183"/>
                <a:gd name="T67" fmla="*/ 159 h 159"/>
                <a:gd name="T68" fmla="*/ 183 w 183"/>
                <a:gd name="T69" fmla="*/ 137 h 159"/>
                <a:gd name="T70" fmla="*/ 183 w 183"/>
                <a:gd name="T71" fmla="*/ 45 h 159"/>
                <a:gd name="T72" fmla="*/ 161 w 183"/>
                <a:gd name="T73" fmla="*/ 24 h 159"/>
                <a:gd name="T74" fmla="*/ 154 w 183"/>
                <a:gd name="T75" fmla="*/ 24 h 159"/>
                <a:gd name="T76" fmla="*/ 140 w 183"/>
                <a:gd name="T77" fmla="*/ 0 h 159"/>
                <a:gd name="T78" fmla="*/ 77 w 183"/>
                <a:gd name="T7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3" h="159">
                  <a:moveTo>
                    <a:pt x="39" y="1"/>
                  </a:moveTo>
                  <a:cubicBezTo>
                    <a:pt x="48" y="1"/>
                    <a:pt x="55" y="8"/>
                    <a:pt x="57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8"/>
                    <a:pt x="30" y="1"/>
                    <a:pt x="39" y="1"/>
                  </a:cubicBezTo>
                  <a:close/>
                  <a:moveTo>
                    <a:pt x="106" y="32"/>
                  </a:moveTo>
                  <a:cubicBezTo>
                    <a:pt x="122" y="32"/>
                    <a:pt x="136" y="39"/>
                    <a:pt x="147" y="49"/>
                  </a:cubicBezTo>
                  <a:cubicBezTo>
                    <a:pt x="157" y="59"/>
                    <a:pt x="163" y="74"/>
                    <a:pt x="163" y="90"/>
                  </a:cubicBezTo>
                  <a:cubicBezTo>
                    <a:pt x="163" y="105"/>
                    <a:pt x="157" y="120"/>
                    <a:pt x="147" y="130"/>
                  </a:cubicBezTo>
                  <a:cubicBezTo>
                    <a:pt x="136" y="140"/>
                    <a:pt x="122" y="147"/>
                    <a:pt x="106" y="147"/>
                  </a:cubicBezTo>
                  <a:cubicBezTo>
                    <a:pt x="90" y="147"/>
                    <a:pt x="76" y="140"/>
                    <a:pt x="66" y="130"/>
                  </a:cubicBezTo>
                  <a:cubicBezTo>
                    <a:pt x="55" y="120"/>
                    <a:pt x="49" y="105"/>
                    <a:pt x="49" y="90"/>
                  </a:cubicBezTo>
                  <a:cubicBezTo>
                    <a:pt x="49" y="74"/>
                    <a:pt x="55" y="59"/>
                    <a:pt x="66" y="49"/>
                  </a:cubicBezTo>
                  <a:cubicBezTo>
                    <a:pt x="76" y="39"/>
                    <a:pt x="90" y="32"/>
                    <a:pt x="106" y="32"/>
                  </a:cubicBezTo>
                  <a:close/>
                  <a:moveTo>
                    <a:pt x="99" y="62"/>
                  </a:moveTo>
                  <a:cubicBezTo>
                    <a:pt x="92" y="57"/>
                    <a:pt x="81" y="62"/>
                    <a:pt x="76" y="71"/>
                  </a:cubicBezTo>
                  <a:cubicBezTo>
                    <a:pt x="70" y="81"/>
                    <a:pt x="72" y="92"/>
                    <a:pt x="79" y="96"/>
                  </a:cubicBezTo>
                  <a:cubicBezTo>
                    <a:pt x="86" y="100"/>
                    <a:pt x="90" y="92"/>
                    <a:pt x="95" y="82"/>
                  </a:cubicBezTo>
                  <a:cubicBezTo>
                    <a:pt x="101" y="73"/>
                    <a:pt x="106" y="66"/>
                    <a:pt x="99" y="62"/>
                  </a:cubicBezTo>
                  <a:close/>
                  <a:moveTo>
                    <a:pt x="134" y="62"/>
                  </a:moveTo>
                  <a:cubicBezTo>
                    <a:pt x="127" y="55"/>
                    <a:pt x="117" y="50"/>
                    <a:pt x="106" y="50"/>
                  </a:cubicBezTo>
                  <a:cubicBezTo>
                    <a:pt x="95" y="50"/>
                    <a:pt x="86" y="55"/>
                    <a:pt x="79" y="62"/>
                  </a:cubicBezTo>
                  <a:cubicBezTo>
                    <a:pt x="72" y="69"/>
                    <a:pt x="67" y="79"/>
                    <a:pt x="67" y="90"/>
                  </a:cubicBezTo>
                  <a:cubicBezTo>
                    <a:pt x="67" y="100"/>
                    <a:pt x="72" y="110"/>
                    <a:pt x="79" y="117"/>
                  </a:cubicBezTo>
                  <a:cubicBezTo>
                    <a:pt x="86" y="124"/>
                    <a:pt x="95" y="129"/>
                    <a:pt x="106" y="129"/>
                  </a:cubicBezTo>
                  <a:cubicBezTo>
                    <a:pt x="117" y="129"/>
                    <a:pt x="127" y="124"/>
                    <a:pt x="134" y="117"/>
                  </a:cubicBezTo>
                  <a:cubicBezTo>
                    <a:pt x="141" y="110"/>
                    <a:pt x="145" y="100"/>
                    <a:pt x="145" y="90"/>
                  </a:cubicBezTo>
                  <a:cubicBezTo>
                    <a:pt x="145" y="79"/>
                    <a:pt x="141" y="69"/>
                    <a:pt x="134" y="62"/>
                  </a:cubicBezTo>
                  <a:close/>
                  <a:moveTo>
                    <a:pt x="77" y="0"/>
                  </a:moveTo>
                  <a:cubicBezTo>
                    <a:pt x="64" y="24"/>
                    <a:pt x="64" y="24"/>
                    <a:pt x="64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9" y="24"/>
                    <a:pt x="0" y="34"/>
                    <a:pt x="0" y="4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9" y="159"/>
                    <a:pt x="21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73" y="159"/>
                    <a:pt x="183" y="149"/>
                    <a:pt x="183" y="137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34"/>
                    <a:pt x="173" y="24"/>
                    <a:pt x="161" y="24"/>
                  </a:cubicBezTo>
                  <a:cubicBezTo>
                    <a:pt x="154" y="24"/>
                    <a:pt x="154" y="24"/>
                    <a:pt x="154" y="24"/>
                  </a:cubicBezTo>
                  <a:cubicBezTo>
                    <a:pt x="140" y="0"/>
                    <a:pt x="140" y="0"/>
                    <a:pt x="140" y="0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80283" tIns="40141" rIns="80283" bIns="40141"/>
            <a:lstStyle/>
            <a:p>
              <a:pPr>
                <a:defRPr/>
              </a:pPr>
              <a:endParaRPr lang="zh-CN" altLang="en-US" sz="28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11"/>
          <p:cNvGrpSpPr/>
          <p:nvPr/>
        </p:nvGrpSpPr>
        <p:grpSpPr>
          <a:xfrm>
            <a:off x="4557146" y="1641173"/>
            <a:ext cx="3021028" cy="2824614"/>
            <a:chOff x="4557142" y="1467711"/>
            <a:chExt cx="3021028" cy="2825105"/>
          </a:xfrm>
        </p:grpSpPr>
        <p:grpSp>
          <p:nvGrpSpPr>
            <p:cNvPr id="12" name="组合 12"/>
            <p:cNvGrpSpPr/>
            <p:nvPr/>
          </p:nvGrpSpPr>
          <p:grpSpPr>
            <a:xfrm>
              <a:off x="4557142" y="1467711"/>
              <a:ext cx="3021028" cy="2825105"/>
              <a:chOff x="1570902" y="3815673"/>
              <a:chExt cx="2534920" cy="237052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570902" y="4544008"/>
                <a:ext cx="2534920" cy="1642188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2305774" y="3815673"/>
                <a:ext cx="1065176" cy="106517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932191" y="2853592"/>
              <a:ext cx="2270928" cy="52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论文阅读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96433" y="3417632"/>
              <a:ext cx="2241535" cy="70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87">
                <a:spcBef>
                  <a:spcPct val="20000"/>
                </a:spcBef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上学期没达到预定目标，下学期抓紧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871599" y="1884941"/>
              <a:ext cx="392112" cy="466725"/>
            </a:xfrm>
            <a:custGeom>
              <a:avLst/>
              <a:gdLst>
                <a:gd name="T0" fmla="*/ 323 w 671"/>
                <a:gd name="T1" fmla="*/ 326 h 798"/>
                <a:gd name="T2" fmla="*/ 323 w 671"/>
                <a:gd name="T3" fmla="*/ 798 h 798"/>
                <a:gd name="T4" fmla="*/ 671 w 671"/>
                <a:gd name="T5" fmla="*/ 675 h 798"/>
                <a:gd name="T6" fmla="*/ 671 w 671"/>
                <a:gd name="T7" fmla="*/ 203 h 798"/>
                <a:gd name="T8" fmla="*/ 323 w 671"/>
                <a:gd name="T9" fmla="*/ 326 h 798"/>
                <a:gd name="T10" fmla="*/ 292 w 671"/>
                <a:gd name="T11" fmla="*/ 356 h 798"/>
                <a:gd name="T12" fmla="*/ 292 w 671"/>
                <a:gd name="T13" fmla="*/ 422 h 798"/>
                <a:gd name="T14" fmla="*/ 228 w 671"/>
                <a:gd name="T15" fmla="*/ 391 h 798"/>
                <a:gd name="T16" fmla="*/ 228 w 671"/>
                <a:gd name="T17" fmla="*/ 320 h 798"/>
                <a:gd name="T18" fmla="*/ 292 w 671"/>
                <a:gd name="T19" fmla="*/ 356 h 798"/>
                <a:gd name="T20" fmla="*/ 577 w 671"/>
                <a:gd name="T21" fmla="*/ 152 h 798"/>
                <a:gd name="T22" fmla="*/ 559 w 671"/>
                <a:gd name="T23" fmla="*/ 143 h 798"/>
                <a:gd name="T24" fmla="*/ 224 w 671"/>
                <a:gd name="T25" fmla="*/ 260 h 798"/>
                <a:gd name="T26" fmla="*/ 214 w 671"/>
                <a:gd name="T27" fmla="*/ 269 h 798"/>
                <a:gd name="T28" fmla="*/ 214 w 671"/>
                <a:gd name="T29" fmla="*/ 748 h 798"/>
                <a:gd name="T30" fmla="*/ 305 w 671"/>
                <a:gd name="T31" fmla="*/ 797 h 798"/>
                <a:gd name="T32" fmla="*/ 305 w 671"/>
                <a:gd name="T33" fmla="*/ 326 h 798"/>
                <a:gd name="T34" fmla="*/ 231 w 671"/>
                <a:gd name="T35" fmla="*/ 287 h 798"/>
                <a:gd name="T36" fmla="*/ 232 w 671"/>
                <a:gd name="T37" fmla="*/ 286 h 798"/>
                <a:gd name="T38" fmla="*/ 568 w 671"/>
                <a:gd name="T39" fmla="*/ 170 h 798"/>
                <a:gd name="T40" fmla="*/ 577 w 671"/>
                <a:gd name="T41" fmla="*/ 152 h 798"/>
                <a:gd name="T42" fmla="*/ 78 w 671"/>
                <a:gd name="T43" fmla="*/ 216 h 798"/>
                <a:gd name="T44" fmla="*/ 78 w 671"/>
                <a:gd name="T45" fmla="*/ 281 h 798"/>
                <a:gd name="T46" fmla="*/ 14 w 671"/>
                <a:gd name="T47" fmla="*/ 250 h 798"/>
                <a:gd name="T48" fmla="*/ 14 w 671"/>
                <a:gd name="T49" fmla="*/ 180 h 798"/>
                <a:gd name="T50" fmla="*/ 78 w 671"/>
                <a:gd name="T51" fmla="*/ 216 h 798"/>
                <a:gd name="T52" fmla="*/ 363 w 671"/>
                <a:gd name="T53" fmla="*/ 11 h 798"/>
                <a:gd name="T54" fmla="*/ 346 w 671"/>
                <a:gd name="T55" fmla="*/ 2 h 798"/>
                <a:gd name="T56" fmla="*/ 10 w 671"/>
                <a:gd name="T57" fmla="*/ 119 h 798"/>
                <a:gd name="T58" fmla="*/ 0 w 671"/>
                <a:gd name="T59" fmla="*/ 128 h 798"/>
                <a:gd name="T60" fmla="*/ 0 w 671"/>
                <a:gd name="T61" fmla="*/ 608 h 798"/>
                <a:gd name="T62" fmla="*/ 92 w 671"/>
                <a:gd name="T63" fmla="*/ 656 h 798"/>
                <a:gd name="T64" fmla="*/ 92 w 671"/>
                <a:gd name="T65" fmla="*/ 186 h 798"/>
                <a:gd name="T66" fmla="*/ 17 w 671"/>
                <a:gd name="T67" fmla="*/ 146 h 798"/>
                <a:gd name="T68" fmla="*/ 18 w 671"/>
                <a:gd name="T69" fmla="*/ 146 h 798"/>
                <a:gd name="T70" fmla="*/ 354 w 671"/>
                <a:gd name="T71" fmla="*/ 29 h 798"/>
                <a:gd name="T72" fmla="*/ 363 w 671"/>
                <a:gd name="T73" fmla="*/ 11 h 798"/>
                <a:gd name="T74" fmla="*/ 185 w 671"/>
                <a:gd name="T75" fmla="*/ 290 h 798"/>
                <a:gd name="T76" fmla="*/ 185 w 671"/>
                <a:gd name="T77" fmla="*/ 355 h 798"/>
                <a:gd name="T78" fmla="*/ 121 w 671"/>
                <a:gd name="T79" fmla="*/ 324 h 798"/>
                <a:gd name="T80" fmla="*/ 121 w 671"/>
                <a:gd name="T81" fmla="*/ 254 h 798"/>
                <a:gd name="T82" fmla="*/ 185 w 671"/>
                <a:gd name="T83" fmla="*/ 290 h 798"/>
                <a:gd name="T84" fmla="*/ 470 w 671"/>
                <a:gd name="T85" fmla="*/ 85 h 798"/>
                <a:gd name="T86" fmla="*/ 453 w 671"/>
                <a:gd name="T87" fmla="*/ 76 h 798"/>
                <a:gd name="T88" fmla="*/ 117 w 671"/>
                <a:gd name="T89" fmla="*/ 193 h 798"/>
                <a:gd name="T90" fmla="*/ 107 w 671"/>
                <a:gd name="T91" fmla="*/ 202 h 798"/>
                <a:gd name="T92" fmla="*/ 107 w 671"/>
                <a:gd name="T93" fmla="*/ 682 h 798"/>
                <a:gd name="T94" fmla="*/ 199 w 671"/>
                <a:gd name="T95" fmla="*/ 730 h 798"/>
                <a:gd name="T96" fmla="*/ 199 w 671"/>
                <a:gd name="T97" fmla="*/ 260 h 798"/>
                <a:gd name="T98" fmla="*/ 124 w 671"/>
                <a:gd name="T99" fmla="*/ 220 h 798"/>
                <a:gd name="T100" fmla="*/ 125 w 671"/>
                <a:gd name="T101" fmla="*/ 219 h 798"/>
                <a:gd name="T102" fmla="*/ 461 w 671"/>
                <a:gd name="T103" fmla="*/ 103 h 798"/>
                <a:gd name="T104" fmla="*/ 470 w 671"/>
                <a:gd name="T105" fmla="*/ 85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1" h="798">
                  <a:moveTo>
                    <a:pt x="323" y="326"/>
                  </a:moveTo>
                  <a:lnTo>
                    <a:pt x="323" y="798"/>
                  </a:lnTo>
                  <a:lnTo>
                    <a:pt x="671" y="675"/>
                  </a:lnTo>
                  <a:lnTo>
                    <a:pt x="671" y="203"/>
                  </a:lnTo>
                  <a:lnTo>
                    <a:pt x="323" y="326"/>
                  </a:lnTo>
                  <a:close/>
                  <a:moveTo>
                    <a:pt x="292" y="356"/>
                  </a:moveTo>
                  <a:lnTo>
                    <a:pt x="292" y="422"/>
                  </a:lnTo>
                  <a:cubicBezTo>
                    <a:pt x="260" y="416"/>
                    <a:pt x="228" y="391"/>
                    <a:pt x="228" y="391"/>
                  </a:cubicBezTo>
                  <a:lnTo>
                    <a:pt x="228" y="320"/>
                  </a:lnTo>
                  <a:cubicBezTo>
                    <a:pt x="267" y="352"/>
                    <a:pt x="292" y="356"/>
                    <a:pt x="292" y="356"/>
                  </a:cubicBezTo>
                  <a:close/>
                  <a:moveTo>
                    <a:pt x="577" y="152"/>
                  </a:moveTo>
                  <a:cubicBezTo>
                    <a:pt x="575" y="145"/>
                    <a:pt x="567" y="141"/>
                    <a:pt x="559" y="143"/>
                  </a:cubicBezTo>
                  <a:lnTo>
                    <a:pt x="224" y="260"/>
                  </a:lnTo>
                  <a:cubicBezTo>
                    <a:pt x="219" y="261"/>
                    <a:pt x="215" y="265"/>
                    <a:pt x="214" y="269"/>
                  </a:cubicBezTo>
                  <a:lnTo>
                    <a:pt x="214" y="748"/>
                  </a:lnTo>
                  <a:cubicBezTo>
                    <a:pt x="226" y="772"/>
                    <a:pt x="275" y="797"/>
                    <a:pt x="305" y="797"/>
                  </a:cubicBezTo>
                  <a:lnTo>
                    <a:pt x="305" y="326"/>
                  </a:lnTo>
                  <a:cubicBezTo>
                    <a:pt x="289" y="324"/>
                    <a:pt x="253" y="305"/>
                    <a:pt x="231" y="287"/>
                  </a:cubicBezTo>
                  <a:cubicBezTo>
                    <a:pt x="231" y="286"/>
                    <a:pt x="232" y="286"/>
                    <a:pt x="232" y="286"/>
                  </a:cubicBezTo>
                  <a:lnTo>
                    <a:pt x="568" y="170"/>
                  </a:lnTo>
                  <a:cubicBezTo>
                    <a:pt x="575" y="167"/>
                    <a:pt x="579" y="159"/>
                    <a:pt x="577" y="152"/>
                  </a:cubicBezTo>
                  <a:close/>
                  <a:moveTo>
                    <a:pt x="78" y="216"/>
                  </a:moveTo>
                  <a:lnTo>
                    <a:pt x="78" y="281"/>
                  </a:lnTo>
                  <a:cubicBezTo>
                    <a:pt x="46" y="275"/>
                    <a:pt x="14" y="250"/>
                    <a:pt x="14" y="250"/>
                  </a:cubicBezTo>
                  <a:lnTo>
                    <a:pt x="14" y="180"/>
                  </a:lnTo>
                  <a:cubicBezTo>
                    <a:pt x="53" y="212"/>
                    <a:pt x="78" y="216"/>
                    <a:pt x="78" y="216"/>
                  </a:cubicBezTo>
                  <a:close/>
                  <a:moveTo>
                    <a:pt x="363" y="11"/>
                  </a:moveTo>
                  <a:cubicBezTo>
                    <a:pt x="361" y="4"/>
                    <a:pt x="353" y="0"/>
                    <a:pt x="346" y="2"/>
                  </a:cubicBezTo>
                  <a:lnTo>
                    <a:pt x="10" y="119"/>
                  </a:lnTo>
                  <a:cubicBezTo>
                    <a:pt x="5" y="121"/>
                    <a:pt x="2" y="124"/>
                    <a:pt x="0" y="128"/>
                  </a:cubicBezTo>
                  <a:lnTo>
                    <a:pt x="0" y="608"/>
                  </a:lnTo>
                  <a:cubicBezTo>
                    <a:pt x="12" y="631"/>
                    <a:pt x="61" y="656"/>
                    <a:pt x="92" y="656"/>
                  </a:cubicBezTo>
                  <a:lnTo>
                    <a:pt x="92" y="186"/>
                  </a:lnTo>
                  <a:cubicBezTo>
                    <a:pt x="76" y="183"/>
                    <a:pt x="40" y="164"/>
                    <a:pt x="17" y="146"/>
                  </a:cubicBezTo>
                  <a:cubicBezTo>
                    <a:pt x="18" y="146"/>
                    <a:pt x="18" y="146"/>
                    <a:pt x="18" y="146"/>
                  </a:cubicBezTo>
                  <a:lnTo>
                    <a:pt x="354" y="29"/>
                  </a:lnTo>
                  <a:cubicBezTo>
                    <a:pt x="362" y="26"/>
                    <a:pt x="366" y="19"/>
                    <a:pt x="363" y="11"/>
                  </a:cubicBezTo>
                  <a:close/>
                  <a:moveTo>
                    <a:pt x="185" y="290"/>
                  </a:moveTo>
                  <a:lnTo>
                    <a:pt x="185" y="355"/>
                  </a:lnTo>
                  <a:cubicBezTo>
                    <a:pt x="153" y="349"/>
                    <a:pt x="121" y="324"/>
                    <a:pt x="121" y="324"/>
                  </a:cubicBezTo>
                  <a:lnTo>
                    <a:pt x="121" y="254"/>
                  </a:lnTo>
                  <a:cubicBezTo>
                    <a:pt x="160" y="286"/>
                    <a:pt x="185" y="290"/>
                    <a:pt x="185" y="290"/>
                  </a:cubicBezTo>
                  <a:close/>
                  <a:moveTo>
                    <a:pt x="470" y="85"/>
                  </a:moveTo>
                  <a:cubicBezTo>
                    <a:pt x="468" y="78"/>
                    <a:pt x="460" y="74"/>
                    <a:pt x="453" y="76"/>
                  </a:cubicBezTo>
                  <a:lnTo>
                    <a:pt x="117" y="193"/>
                  </a:lnTo>
                  <a:cubicBezTo>
                    <a:pt x="112" y="195"/>
                    <a:pt x="108" y="198"/>
                    <a:pt x="107" y="202"/>
                  </a:cubicBezTo>
                  <a:lnTo>
                    <a:pt x="107" y="682"/>
                  </a:lnTo>
                  <a:cubicBezTo>
                    <a:pt x="119" y="705"/>
                    <a:pt x="168" y="730"/>
                    <a:pt x="199" y="730"/>
                  </a:cubicBezTo>
                  <a:lnTo>
                    <a:pt x="199" y="260"/>
                  </a:lnTo>
                  <a:cubicBezTo>
                    <a:pt x="183" y="257"/>
                    <a:pt x="146" y="238"/>
                    <a:pt x="124" y="220"/>
                  </a:cubicBezTo>
                  <a:cubicBezTo>
                    <a:pt x="125" y="220"/>
                    <a:pt x="125" y="220"/>
                    <a:pt x="125" y="219"/>
                  </a:cubicBezTo>
                  <a:lnTo>
                    <a:pt x="461" y="103"/>
                  </a:lnTo>
                  <a:cubicBezTo>
                    <a:pt x="469" y="100"/>
                    <a:pt x="473" y="93"/>
                    <a:pt x="470" y="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8"/>
          <p:cNvGrpSpPr/>
          <p:nvPr/>
        </p:nvGrpSpPr>
        <p:grpSpPr>
          <a:xfrm>
            <a:off x="8156518" y="1641171"/>
            <a:ext cx="3021028" cy="2824614"/>
            <a:chOff x="8156513" y="1467710"/>
            <a:chExt cx="3021028" cy="2825105"/>
          </a:xfrm>
        </p:grpSpPr>
        <p:sp>
          <p:nvSpPr>
            <p:cNvPr id="20" name="矩形 19"/>
            <p:cNvSpPr/>
            <p:nvPr/>
          </p:nvSpPr>
          <p:spPr>
            <a:xfrm>
              <a:off x="8156513" y="2335714"/>
              <a:ext cx="3021028" cy="1957101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032308" y="1467710"/>
              <a:ext cx="1269439" cy="126943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31564" y="2862267"/>
              <a:ext cx="2270928" cy="523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技能提升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60956" y="3417632"/>
              <a:ext cx="2241535" cy="70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6787">
                <a:spcBef>
                  <a:spcPct val="20000"/>
                </a:spcBef>
                <a:defRPr/>
              </a:pP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pytorch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等工具运用仍需更加熟练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9"/>
            <p:cNvGrpSpPr>
              <a:grpSpLocks noChangeAspect="1"/>
            </p:cNvGrpSpPr>
            <p:nvPr/>
          </p:nvGrpSpPr>
          <p:grpSpPr bwMode="auto">
            <a:xfrm>
              <a:off x="9398496" y="1847624"/>
              <a:ext cx="509607" cy="509607"/>
              <a:chOff x="1437735" y="704204"/>
              <a:chExt cx="492531" cy="493274"/>
            </a:xfrm>
            <a:solidFill>
              <a:schemeClr val="bg1"/>
            </a:solidFill>
          </p:grpSpPr>
          <p:sp>
            <p:nvSpPr>
              <p:cNvPr id="25" name="饼形 24"/>
              <p:cNvSpPr/>
              <p:nvPr/>
            </p:nvSpPr>
            <p:spPr>
              <a:xfrm flipH="1">
                <a:off x="1483162" y="752095"/>
                <a:ext cx="447104" cy="445383"/>
              </a:xfrm>
              <a:prstGeom prst="pi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椭圆 34"/>
              <p:cNvSpPr>
                <a:spLocks noChangeAspect="1"/>
              </p:cNvSpPr>
              <p:nvPr/>
            </p:nvSpPr>
            <p:spPr>
              <a:xfrm>
                <a:off x="1437735" y="704204"/>
                <a:ext cx="222355" cy="222692"/>
              </a:xfrm>
              <a:custGeom>
                <a:avLst/>
                <a:gdLst/>
                <a:ahLst/>
                <a:cxnLst/>
                <a:rect l="l" t="t" r="r" b="b"/>
                <a:pathLst>
                  <a:path w="223200" h="223200">
                    <a:moveTo>
                      <a:pt x="223200" y="0"/>
                    </a:moveTo>
                    <a:lnTo>
                      <a:pt x="223200" y="223200"/>
                    </a:lnTo>
                    <a:lnTo>
                      <a:pt x="0" y="223200"/>
                    </a:lnTo>
                    <a:cubicBezTo>
                      <a:pt x="0" y="99930"/>
                      <a:pt x="99930" y="0"/>
                      <a:pt x="22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8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2"/>
          <p:cNvSpPr>
            <a:spLocks noChangeAspect="1"/>
          </p:cNvSpPr>
          <p:nvPr/>
        </p:nvSpPr>
        <p:spPr>
          <a:xfrm>
            <a:off x="417939" y="3471889"/>
            <a:ext cx="633853" cy="633855"/>
          </a:xfrm>
          <a:prstGeom prst="ellipse">
            <a:avLst/>
          </a:prstGeom>
          <a:solidFill>
            <a:schemeClr val="accent3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Oval 83"/>
          <p:cNvSpPr>
            <a:spLocks noChangeAspect="1"/>
          </p:cNvSpPr>
          <p:nvPr/>
        </p:nvSpPr>
        <p:spPr>
          <a:xfrm>
            <a:off x="417939" y="4372762"/>
            <a:ext cx="633853" cy="633855"/>
          </a:xfrm>
          <a:prstGeom prst="ellipse">
            <a:avLst/>
          </a:prstGeom>
          <a:solidFill>
            <a:schemeClr val="accent4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Oval 85"/>
          <p:cNvSpPr>
            <a:spLocks noChangeAspect="1"/>
          </p:cNvSpPr>
          <p:nvPr/>
        </p:nvSpPr>
        <p:spPr>
          <a:xfrm>
            <a:off x="417939" y="1670145"/>
            <a:ext cx="633853" cy="633855"/>
          </a:xfrm>
          <a:prstGeom prst="ellipse">
            <a:avLst/>
          </a:prstGeom>
          <a:solidFill>
            <a:schemeClr val="accent1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800" b="1" kern="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Oval 86"/>
          <p:cNvSpPr>
            <a:spLocks noChangeAspect="1"/>
          </p:cNvSpPr>
          <p:nvPr/>
        </p:nvSpPr>
        <p:spPr>
          <a:xfrm>
            <a:off x="417939" y="2571017"/>
            <a:ext cx="633853" cy="633855"/>
          </a:xfrm>
          <a:prstGeom prst="ellipse">
            <a:avLst/>
          </a:prstGeom>
          <a:solidFill>
            <a:schemeClr val="accent2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29638" y="1712697"/>
            <a:ext cx="3601189" cy="803828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寒假读完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英语科技写作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》</a:t>
            </a: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29638" y="4423152"/>
            <a:ext cx="3601189" cy="803828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多模态方向可以尝试实验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29638" y="3519668"/>
            <a:ext cx="4906637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继续阅读语音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文本多模态相关文献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29638" y="2616181"/>
            <a:ext cx="4369118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分类算法可以投一篇文章试水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Oval 82">
            <a:extLst>
              <a:ext uri="{FF2B5EF4-FFF2-40B4-BE49-F238E27FC236}">
                <a16:creationId xmlns:a16="http://schemas.microsoft.com/office/drawing/2014/main" id="{41BF4600-70A1-484E-86D3-E5E37E6EBC43}"/>
              </a:ext>
            </a:extLst>
          </p:cNvPr>
          <p:cNvSpPr>
            <a:spLocks noChangeAspect="1"/>
          </p:cNvSpPr>
          <p:nvPr/>
        </p:nvSpPr>
        <p:spPr>
          <a:xfrm>
            <a:off x="6272982" y="3471889"/>
            <a:ext cx="633853" cy="633855"/>
          </a:xfrm>
          <a:prstGeom prst="ellipse">
            <a:avLst/>
          </a:prstGeom>
          <a:solidFill>
            <a:schemeClr val="accent3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</a:t>
            </a: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7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Oval 83">
            <a:extLst>
              <a:ext uri="{FF2B5EF4-FFF2-40B4-BE49-F238E27FC236}">
                <a16:creationId xmlns:a16="http://schemas.microsoft.com/office/drawing/2014/main" id="{6ECB2890-EAA3-46C9-990A-90F1E6B26A21}"/>
              </a:ext>
            </a:extLst>
          </p:cNvPr>
          <p:cNvSpPr>
            <a:spLocks noChangeAspect="1"/>
          </p:cNvSpPr>
          <p:nvPr/>
        </p:nvSpPr>
        <p:spPr>
          <a:xfrm>
            <a:off x="6272982" y="4372762"/>
            <a:ext cx="633853" cy="633855"/>
          </a:xfrm>
          <a:prstGeom prst="ellipse">
            <a:avLst/>
          </a:prstGeom>
          <a:solidFill>
            <a:schemeClr val="accent4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</a:t>
            </a: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8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Oval 85">
            <a:extLst>
              <a:ext uri="{FF2B5EF4-FFF2-40B4-BE49-F238E27FC236}">
                <a16:creationId xmlns:a16="http://schemas.microsoft.com/office/drawing/2014/main" id="{D53ED687-8DF0-4610-A5F9-597DB623DAF9}"/>
              </a:ext>
            </a:extLst>
          </p:cNvPr>
          <p:cNvSpPr>
            <a:spLocks noChangeAspect="1"/>
          </p:cNvSpPr>
          <p:nvPr/>
        </p:nvSpPr>
        <p:spPr>
          <a:xfrm>
            <a:off x="6272982" y="1670145"/>
            <a:ext cx="633853" cy="633855"/>
          </a:xfrm>
          <a:prstGeom prst="ellipse">
            <a:avLst/>
          </a:prstGeom>
          <a:solidFill>
            <a:schemeClr val="accent1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800" b="1" kern="0" dirty="0">
                <a:solidFill>
                  <a:prstClr val="white"/>
                </a:solidFill>
                <a:cs typeface="+mn-ea"/>
                <a:sym typeface="+mn-lt"/>
              </a:rPr>
              <a:t>0</a:t>
            </a: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5</a:t>
            </a:r>
            <a:endParaRPr 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Oval 86">
            <a:extLst>
              <a:ext uri="{FF2B5EF4-FFF2-40B4-BE49-F238E27FC236}">
                <a16:creationId xmlns:a16="http://schemas.microsoft.com/office/drawing/2014/main" id="{02DB2418-81CB-443A-B04A-86C09900ADC1}"/>
              </a:ext>
            </a:extLst>
          </p:cNvPr>
          <p:cNvSpPr>
            <a:spLocks noChangeAspect="1"/>
          </p:cNvSpPr>
          <p:nvPr/>
        </p:nvSpPr>
        <p:spPr>
          <a:xfrm>
            <a:off x="6272982" y="2571017"/>
            <a:ext cx="633853" cy="633855"/>
          </a:xfrm>
          <a:prstGeom prst="ellipse">
            <a:avLst/>
          </a:prstGeom>
          <a:solidFill>
            <a:schemeClr val="accent2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</a:t>
            </a: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6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AA191A-D833-4285-86F0-0377991BF127}"/>
              </a:ext>
            </a:extLst>
          </p:cNvPr>
          <p:cNvSpPr txBox="1"/>
          <p:nvPr/>
        </p:nvSpPr>
        <p:spPr>
          <a:xfrm>
            <a:off x="6984681" y="1712697"/>
            <a:ext cx="3601189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接管实验室财务工作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CDA301-D1F4-4361-A38E-92EF13FC23FE}"/>
              </a:ext>
            </a:extLst>
          </p:cNvPr>
          <p:cNvSpPr txBox="1"/>
          <p:nvPr/>
        </p:nvSpPr>
        <p:spPr>
          <a:xfrm>
            <a:off x="6984681" y="4423152"/>
            <a:ext cx="3601189" cy="805560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坚持写工作日志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D16EE8-CFCD-4E3B-AA02-750391A15981}"/>
              </a:ext>
            </a:extLst>
          </p:cNvPr>
          <p:cNvSpPr txBox="1"/>
          <p:nvPr/>
        </p:nvSpPr>
        <p:spPr>
          <a:xfrm>
            <a:off x="6984681" y="3519668"/>
            <a:ext cx="4906637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更多阅读（生活不止代码）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A7D9D6-82CB-4D44-9195-9CB92E5738DF}"/>
              </a:ext>
            </a:extLst>
          </p:cNvPr>
          <p:cNvSpPr txBox="1"/>
          <p:nvPr/>
        </p:nvSpPr>
        <p:spPr>
          <a:xfrm>
            <a:off x="6984680" y="2616181"/>
            <a:ext cx="4735703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保持运动（肉眼可见的开始发胖）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1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66" grpId="0"/>
      <p:bldP spid="68" grpId="0"/>
      <p:bldP spid="69" grpId="0"/>
      <p:bldP spid="70" grpId="0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ext_1">
            <a:extLst>
              <a:ext uri="{FF2B5EF4-FFF2-40B4-BE49-F238E27FC236}">
                <a16:creationId xmlns:a16="http://schemas.microsoft.com/office/drawing/2014/main" id="{A3B79BEA-DEF5-41C1-9E9D-952FAE2C091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2101" y="1153211"/>
            <a:ext cx="6542601" cy="432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一扇黉门同问砚，三生有幸会群英。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书丛卷帙长排阵，笔墨文章久练兵。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俯首符间寻奥义，仰观代码觅诗情。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春来潮满风帆起，正待轻舟学海行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0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资源 33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95" y="454025"/>
            <a:ext cx="3613150" cy="3442970"/>
          </a:xfrm>
          <a:prstGeom prst="rect">
            <a:avLst/>
          </a:prstGeom>
        </p:spPr>
      </p:pic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" y="4121785"/>
            <a:ext cx="2038350" cy="1758950"/>
          </a:xfrm>
          <a:prstGeom prst="rect">
            <a:avLst/>
          </a:prstGeom>
        </p:spPr>
      </p:pic>
      <p:pic>
        <p:nvPicPr>
          <p:cNvPr id="34" name="图片 33" descr="资源 13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935" y="3896995"/>
            <a:ext cx="1527810" cy="1630045"/>
          </a:xfrm>
          <a:prstGeom prst="rect">
            <a:avLst/>
          </a:prstGeom>
        </p:spPr>
      </p:pic>
      <p:pic>
        <p:nvPicPr>
          <p:cNvPr id="17" name="图片 16" descr="资源 30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908" r="-3575"/>
          <a:stretch>
            <a:fillRect/>
          </a:stretch>
        </p:blipFill>
        <p:spPr>
          <a:xfrm>
            <a:off x="4773295" y="-26035"/>
            <a:ext cx="2999105" cy="1464310"/>
          </a:xfrm>
          <a:prstGeom prst="rect">
            <a:avLst/>
          </a:prstGeom>
        </p:spPr>
      </p:pic>
      <p:pic>
        <p:nvPicPr>
          <p:cNvPr id="19" name="图片 18" descr="资源 32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145" y="1438275"/>
            <a:ext cx="1089025" cy="850900"/>
          </a:xfrm>
          <a:prstGeom prst="rect">
            <a:avLst/>
          </a:prstGeom>
        </p:spPr>
      </p:pic>
      <p:pic>
        <p:nvPicPr>
          <p:cNvPr id="3" name="图片 2" descr="资源 35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8280" y="-48895"/>
            <a:ext cx="3079750" cy="30670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90716" y="4051780"/>
            <a:ext cx="6477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新年快乐！</a:t>
            </a:r>
          </a:p>
        </p:txBody>
      </p:sp>
    </p:spTree>
    <p:extLst>
      <p:ext uri="{BB962C8B-B14F-4D97-AF65-F5344CB8AC3E}">
        <p14:creationId xmlns:p14="http://schemas.microsoft.com/office/powerpoint/2010/main" val="22080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资源 26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900" y="744220"/>
            <a:ext cx="2809875" cy="2425065"/>
          </a:xfrm>
          <a:prstGeom prst="rect">
            <a:avLst/>
          </a:prstGeom>
        </p:spPr>
      </p:pic>
      <p:pic>
        <p:nvPicPr>
          <p:cNvPr id="9" name="图片 8" descr="资源 25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2241550"/>
            <a:ext cx="2460625" cy="3203575"/>
          </a:xfrm>
          <a:prstGeom prst="rect">
            <a:avLst/>
          </a:prstGeom>
        </p:spPr>
      </p:pic>
      <p:pic>
        <p:nvPicPr>
          <p:cNvPr id="2" name="图片 1" descr="资源 32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7325" y="4346575"/>
            <a:ext cx="1089025" cy="850900"/>
          </a:xfrm>
          <a:prstGeom prst="rect">
            <a:avLst/>
          </a:prstGeom>
        </p:spPr>
      </p:pic>
      <p:pic>
        <p:nvPicPr>
          <p:cNvPr id="8" name="图片 7" descr="资源 24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3575" y="4788535"/>
            <a:ext cx="2457450" cy="18916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856934" y="2731356"/>
            <a:ext cx="3453189" cy="546885"/>
            <a:chOff x="4735218" y="1517134"/>
            <a:chExt cx="3453189" cy="546885"/>
          </a:xfrm>
        </p:grpSpPr>
        <p:sp>
          <p:nvSpPr>
            <p:cNvPr id="14" name="矩形 13"/>
            <p:cNvSpPr/>
            <p:nvPr/>
          </p:nvSpPr>
          <p:spPr>
            <a:xfrm>
              <a:off x="4735218" y="1517134"/>
              <a:ext cx="34531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01 from 2020 import me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56934" y="3953369"/>
            <a:ext cx="4669868" cy="546885"/>
            <a:chOff x="4735218" y="1517134"/>
            <a:chExt cx="4669868" cy="546885"/>
          </a:xfrm>
        </p:grpSpPr>
        <p:sp>
          <p:nvSpPr>
            <p:cNvPr id="4" name="矩形 3"/>
            <p:cNvSpPr/>
            <p:nvPr/>
          </p:nvSpPr>
          <p:spPr>
            <a:xfrm>
              <a:off x="4735218" y="1517134"/>
              <a:ext cx="46698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cs typeface="+mn-ea"/>
                  <a:sym typeface="+mn-lt"/>
                </a:rPr>
                <a:t>02 </a:t>
              </a:r>
              <a:r>
                <a:rPr lang="en-US" altLang="zh-CN" sz="2400" dirty="0">
                  <a:cs typeface="+mn-ea"/>
                  <a:sym typeface="+mn-lt"/>
                </a:rPr>
                <a:t>from __feature__ import 2021</a:t>
              </a:r>
              <a:endParaRPr lang="zh-CN" altLang="en-US" sz="2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789714" y="2064019"/>
              <a:ext cx="26996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4778375" y="1000125"/>
            <a:ext cx="2795270" cy="12414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3735" b="1" dirty="0">
                <a:solidFill>
                  <a:schemeClr val="tx1"/>
                </a:solidFill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资源 3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945" y="2336800"/>
            <a:ext cx="2962275" cy="2686050"/>
          </a:xfrm>
          <a:prstGeom prst="rect">
            <a:avLst/>
          </a:prstGeom>
        </p:spPr>
      </p:pic>
      <p:pic>
        <p:nvPicPr>
          <p:cNvPr id="12" name="图片 11" descr="资源 8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320" y="3714750"/>
            <a:ext cx="320675" cy="1308100"/>
          </a:xfrm>
          <a:prstGeom prst="rect">
            <a:avLst/>
          </a:prstGeom>
        </p:spPr>
      </p:pic>
      <p:pic>
        <p:nvPicPr>
          <p:cNvPr id="23" name="图片 22" descr="资源 16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095" y="1620520"/>
            <a:ext cx="1771650" cy="869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944" y="3714750"/>
            <a:ext cx="6005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cs typeface="+mn-ea"/>
                <a:sym typeface="+mn-lt"/>
              </a:rPr>
              <a:t>f</a:t>
            </a:r>
            <a:r>
              <a:rPr lang="en-US" altLang="zh-CN" sz="4400" b="1" dirty="0">
                <a:solidFill>
                  <a:schemeClr val="tx1"/>
                </a:solidFill>
                <a:cs typeface="+mn-ea"/>
                <a:sym typeface="+mn-lt"/>
              </a:rPr>
              <a:t>rom 2020 import me</a:t>
            </a:r>
            <a:endParaRPr lang="zh-CN" altLang="en-US" sz="4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8942" y="1776641"/>
            <a:ext cx="342593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  <a:cs typeface="+mn-ea"/>
                <a:sym typeface="+mn-lt"/>
              </a:rPr>
              <a:t>part</a:t>
            </a:r>
            <a:r>
              <a:rPr lang="en-US" altLang="zh-CN" sz="11500" b="1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" name="矩形 3"/>
          <p:cNvSpPr/>
          <p:nvPr/>
        </p:nvSpPr>
        <p:spPr>
          <a:xfrm>
            <a:off x="6262370" y="4624070"/>
            <a:ext cx="43694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学期总结</a:t>
            </a:r>
            <a:endParaRPr lang="en-US" altLang="zh-CN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" name="PA_直接连接符 14"/>
          <p:cNvCxnSpPr/>
          <p:nvPr>
            <p:custDataLst>
              <p:tags r:id="rId2"/>
            </p:custDataLst>
          </p:nvPr>
        </p:nvCxnSpPr>
        <p:spPr>
          <a:xfrm>
            <a:off x="7006227" y="3672595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A_直接连接符 14"/>
          <p:cNvCxnSpPr/>
          <p:nvPr>
            <p:custDataLst>
              <p:tags r:id="rId3"/>
            </p:custDataLst>
          </p:nvPr>
        </p:nvCxnSpPr>
        <p:spPr>
          <a:xfrm>
            <a:off x="8433230" y="3676559"/>
            <a:ext cx="11340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椭圆 16"/>
          <p:cNvSpPr/>
          <p:nvPr>
            <p:custDataLst>
              <p:tags r:id="rId4"/>
            </p:custDataLst>
          </p:nvPr>
        </p:nvSpPr>
        <p:spPr>
          <a:xfrm>
            <a:off x="8240709" y="363786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49"/>
          <p:cNvSpPr/>
          <p:nvPr/>
        </p:nvSpPr>
        <p:spPr>
          <a:xfrm>
            <a:off x="671398" y="1605362"/>
            <a:ext cx="4429917" cy="59950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defTabSz="1187949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第一学期很多时间还是用在了课程的学习上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1"/>
          <p:cNvSpPr/>
          <p:nvPr/>
        </p:nvSpPr>
        <p:spPr>
          <a:xfrm>
            <a:off x="926397" y="2707860"/>
            <a:ext cx="2327286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中国马克思主义与当代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11 Rectángulo redondeado"/>
          <p:cNvSpPr>
            <a:spLocks noChangeAspect="1"/>
          </p:cNvSpPr>
          <p:nvPr/>
        </p:nvSpPr>
        <p:spPr>
          <a:xfrm rot="16200000">
            <a:off x="759585" y="2777560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11 Rectángulo redondeado"/>
          <p:cNvSpPr>
            <a:spLocks noChangeAspect="1"/>
          </p:cNvSpPr>
          <p:nvPr/>
        </p:nvSpPr>
        <p:spPr>
          <a:xfrm rot="16200000">
            <a:off x="759586" y="4419987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Textbox 1"/>
          <p:cNvSpPr/>
          <p:nvPr/>
        </p:nvSpPr>
        <p:spPr>
          <a:xfrm>
            <a:off x="926397" y="4350287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自然语言处理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11 Rectángulo redondeado"/>
          <p:cNvSpPr>
            <a:spLocks noChangeAspect="1"/>
          </p:cNvSpPr>
          <p:nvPr/>
        </p:nvSpPr>
        <p:spPr>
          <a:xfrm rot="16200000">
            <a:off x="759586" y="4996963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Textbox 1"/>
          <p:cNvSpPr/>
          <p:nvPr/>
        </p:nvSpPr>
        <p:spPr>
          <a:xfrm>
            <a:off x="3608191" y="3817186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机器学习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1"/>
          <p:cNvSpPr/>
          <p:nvPr/>
        </p:nvSpPr>
        <p:spPr>
          <a:xfrm>
            <a:off x="926397" y="4926173"/>
            <a:ext cx="2482843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计算机科学中的逻辑学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1"/>
          <p:cNvSpPr/>
          <p:nvPr/>
        </p:nvSpPr>
        <p:spPr>
          <a:xfrm>
            <a:off x="926397" y="3811642"/>
            <a:ext cx="1692075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数学模型与优化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图片 48" descr="资源 38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332" y="1935773"/>
            <a:ext cx="2460625" cy="3203575"/>
          </a:xfrm>
          <a:prstGeom prst="rect">
            <a:avLst/>
          </a:prstGeom>
        </p:spPr>
      </p:pic>
      <p:pic>
        <p:nvPicPr>
          <p:cNvPr id="50" name="图片 49" descr="资源 17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8581" y="3559083"/>
            <a:ext cx="1400175" cy="2600325"/>
          </a:xfrm>
          <a:prstGeom prst="rect">
            <a:avLst/>
          </a:prstGeom>
        </p:spPr>
      </p:pic>
      <p:sp>
        <p:nvSpPr>
          <p:cNvPr id="15" name="11 Rectángulo redondeado">
            <a:extLst>
              <a:ext uri="{FF2B5EF4-FFF2-40B4-BE49-F238E27FC236}">
                <a16:creationId xmlns:a16="http://schemas.microsoft.com/office/drawing/2014/main" id="{3C81D21B-5FCA-4E7A-B477-E8A166CC572B}"/>
              </a:ext>
            </a:extLst>
          </p:cNvPr>
          <p:cNvSpPr>
            <a:spLocks noChangeAspect="1"/>
          </p:cNvSpPr>
          <p:nvPr/>
        </p:nvSpPr>
        <p:spPr>
          <a:xfrm rot="16200000">
            <a:off x="759584" y="3910776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6" name="11 Rectángulo redondeado">
            <a:extLst>
              <a:ext uri="{FF2B5EF4-FFF2-40B4-BE49-F238E27FC236}">
                <a16:creationId xmlns:a16="http://schemas.microsoft.com/office/drawing/2014/main" id="{FC22E4F6-4F6F-4521-9949-28B051E5A6F3}"/>
              </a:ext>
            </a:extLst>
          </p:cNvPr>
          <p:cNvSpPr>
            <a:spLocks noChangeAspect="1"/>
          </p:cNvSpPr>
          <p:nvPr/>
        </p:nvSpPr>
        <p:spPr>
          <a:xfrm rot="16200000">
            <a:off x="3441378" y="3901408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" name="11 Rectángulo redondeado">
            <a:extLst>
              <a:ext uri="{FF2B5EF4-FFF2-40B4-BE49-F238E27FC236}">
                <a16:creationId xmlns:a16="http://schemas.microsoft.com/office/drawing/2014/main" id="{B6103746-9A17-4DF2-B18B-6F9B920205A9}"/>
              </a:ext>
            </a:extLst>
          </p:cNvPr>
          <p:cNvSpPr>
            <a:spLocks noChangeAspect="1"/>
          </p:cNvSpPr>
          <p:nvPr/>
        </p:nvSpPr>
        <p:spPr>
          <a:xfrm rot="16200000">
            <a:off x="3441378" y="4421077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B48107AF-D202-4AED-952D-4132D2C662BC}"/>
              </a:ext>
            </a:extLst>
          </p:cNvPr>
          <p:cNvSpPr/>
          <p:nvPr/>
        </p:nvSpPr>
        <p:spPr>
          <a:xfrm>
            <a:off x="3608189" y="4350287"/>
            <a:ext cx="2255470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高级算法设计与分析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11 Rectángulo redondeado">
            <a:extLst>
              <a:ext uri="{FF2B5EF4-FFF2-40B4-BE49-F238E27FC236}">
                <a16:creationId xmlns:a16="http://schemas.microsoft.com/office/drawing/2014/main" id="{79C8A341-D97E-4FE3-AC48-A12B8347CA1F}"/>
              </a:ext>
            </a:extLst>
          </p:cNvPr>
          <p:cNvSpPr>
            <a:spLocks noChangeAspect="1"/>
          </p:cNvSpPr>
          <p:nvPr/>
        </p:nvSpPr>
        <p:spPr>
          <a:xfrm rot="16200000">
            <a:off x="3441380" y="2780380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BD1E8F2B-9B8A-4E82-B5BD-B56A7C934B42}"/>
              </a:ext>
            </a:extLst>
          </p:cNvPr>
          <p:cNvSpPr/>
          <p:nvPr/>
        </p:nvSpPr>
        <p:spPr>
          <a:xfrm>
            <a:off x="3608191" y="2709590"/>
            <a:ext cx="1927636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高级计算机图形学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11 Rectángulo redondeado">
            <a:extLst>
              <a:ext uri="{FF2B5EF4-FFF2-40B4-BE49-F238E27FC236}">
                <a16:creationId xmlns:a16="http://schemas.microsoft.com/office/drawing/2014/main" id="{F19E1A57-8DE3-4A30-AD1E-B14EC5FF9E21}"/>
              </a:ext>
            </a:extLst>
          </p:cNvPr>
          <p:cNvSpPr>
            <a:spLocks noChangeAspect="1"/>
          </p:cNvSpPr>
          <p:nvPr/>
        </p:nvSpPr>
        <p:spPr>
          <a:xfrm rot="16200000">
            <a:off x="3441380" y="3351796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720359E4-61E1-4440-8160-D07620F0C18E}"/>
              </a:ext>
            </a:extLst>
          </p:cNvPr>
          <p:cNvSpPr/>
          <p:nvPr/>
        </p:nvSpPr>
        <p:spPr>
          <a:xfrm>
            <a:off x="3608191" y="3281006"/>
            <a:ext cx="1927636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视觉计算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AAC6E98-E222-4B16-AF90-CCE23DEB7B5C}"/>
              </a:ext>
            </a:extLst>
          </p:cNvPr>
          <p:cNvSpPr/>
          <p:nvPr/>
        </p:nvSpPr>
        <p:spPr>
          <a:xfrm>
            <a:off x="910317" y="3247708"/>
            <a:ext cx="2327286" cy="366612"/>
          </a:xfrm>
          <a:prstGeom prst="rect">
            <a:avLst/>
          </a:prstGeom>
        </p:spPr>
        <p:txBody>
          <a:bodyPr wrap="square" lIns="119265" tIns="59613" rIns="119265" bIns="59613">
            <a:spAutoFit/>
          </a:bodyPr>
          <a:lstStyle/>
          <a:p>
            <a:pPr defTabSz="1187949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学术道德与学术规范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11 Rectángulo redondeado">
            <a:extLst>
              <a:ext uri="{FF2B5EF4-FFF2-40B4-BE49-F238E27FC236}">
                <a16:creationId xmlns:a16="http://schemas.microsoft.com/office/drawing/2014/main" id="{FDE14021-D172-4679-9007-D3515FE0EB8C}"/>
              </a:ext>
            </a:extLst>
          </p:cNvPr>
          <p:cNvSpPr>
            <a:spLocks noChangeAspect="1"/>
          </p:cNvSpPr>
          <p:nvPr/>
        </p:nvSpPr>
        <p:spPr>
          <a:xfrm rot="16200000">
            <a:off x="743505" y="3317408"/>
            <a:ext cx="218541" cy="196033"/>
          </a:xfrm>
          <a:custGeom>
            <a:avLst/>
            <a:gdLst/>
            <a:ahLst/>
            <a:cxnLst/>
            <a:rect l="l" t="t" r="r" b="b"/>
            <a:pathLst>
              <a:path w="3195945" h="2847600">
                <a:moveTo>
                  <a:pt x="931858" y="0"/>
                </a:moveTo>
                <a:lnTo>
                  <a:pt x="2264149" y="0"/>
                </a:lnTo>
                <a:cubicBezTo>
                  <a:pt x="2332834" y="0"/>
                  <a:pt x="2395775" y="24591"/>
                  <a:pt x="2443824" y="66436"/>
                </a:cubicBezTo>
                <a:cubicBezTo>
                  <a:pt x="2448429" y="69277"/>
                  <a:pt x="2452695" y="72595"/>
                  <a:pt x="2456305" y="76734"/>
                </a:cubicBezTo>
                <a:cubicBezTo>
                  <a:pt x="2460022" y="79237"/>
                  <a:pt x="2463176" y="82339"/>
                  <a:pt x="2465987" y="85776"/>
                </a:cubicBezTo>
                <a:cubicBezTo>
                  <a:pt x="2493618" y="108249"/>
                  <a:pt x="2516894" y="136545"/>
                  <a:pt x="2535511" y="169166"/>
                </a:cubicBezTo>
                <a:lnTo>
                  <a:pt x="3152605" y="1250458"/>
                </a:lnTo>
                <a:cubicBezTo>
                  <a:pt x="3179394" y="1297399"/>
                  <a:pt x="3193566" y="1348093"/>
                  <a:pt x="3194780" y="1398693"/>
                </a:cubicBezTo>
                <a:cubicBezTo>
                  <a:pt x="3195949" y="1406441"/>
                  <a:pt x="3196388" y="1414265"/>
                  <a:pt x="3195280" y="1422135"/>
                </a:cubicBezTo>
                <a:cubicBezTo>
                  <a:pt x="3196431" y="1430332"/>
                  <a:pt x="3195980" y="1438483"/>
                  <a:pt x="3194760" y="1446554"/>
                </a:cubicBezTo>
                <a:cubicBezTo>
                  <a:pt x="3193510" y="1497084"/>
                  <a:pt x="3179340" y="1547701"/>
                  <a:pt x="3152589" y="1594576"/>
                </a:cubicBezTo>
                <a:lnTo>
                  <a:pt x="2535495" y="2675868"/>
                </a:lnTo>
                <a:cubicBezTo>
                  <a:pt x="2519103" y="2704590"/>
                  <a:pt x="2499098" y="2729960"/>
                  <a:pt x="2475270" y="2750574"/>
                </a:cubicBezTo>
                <a:cubicBezTo>
                  <a:pt x="2424537" y="2810341"/>
                  <a:pt x="2348694" y="2847600"/>
                  <a:pt x="2264149" y="2847600"/>
                </a:cubicBezTo>
                <a:lnTo>
                  <a:pt x="931858" y="2847600"/>
                </a:lnTo>
                <a:cubicBezTo>
                  <a:pt x="840908" y="2847600"/>
                  <a:pt x="760028" y="2804481"/>
                  <a:pt x="709441" y="2736882"/>
                </a:cubicBezTo>
                <a:cubicBezTo>
                  <a:pt x="690443" y="2718412"/>
                  <a:pt x="674204" y="2696733"/>
                  <a:pt x="660493" y="2672708"/>
                </a:cubicBezTo>
                <a:lnTo>
                  <a:pt x="43399" y="1591416"/>
                </a:lnTo>
                <a:cubicBezTo>
                  <a:pt x="17922" y="1546775"/>
                  <a:pt x="3857" y="1498740"/>
                  <a:pt x="1381" y="1450601"/>
                </a:cubicBezTo>
                <a:cubicBezTo>
                  <a:pt x="-58" y="1441196"/>
                  <a:pt x="-553" y="1431688"/>
                  <a:pt x="774" y="1422141"/>
                </a:cubicBezTo>
                <a:cubicBezTo>
                  <a:pt x="-512" y="1412916"/>
                  <a:pt x="-26" y="1403731"/>
                  <a:pt x="1361" y="1394643"/>
                </a:cubicBezTo>
                <a:cubicBezTo>
                  <a:pt x="3800" y="1346433"/>
                  <a:pt x="17869" y="1298323"/>
                  <a:pt x="43383" y="1253618"/>
                </a:cubicBezTo>
                <a:lnTo>
                  <a:pt x="660477" y="172326"/>
                </a:lnTo>
                <a:cubicBezTo>
                  <a:pt x="676397" y="144430"/>
                  <a:pt x="695725" y="119697"/>
                  <a:pt x="718724" y="99467"/>
                </a:cubicBezTo>
                <a:cubicBezTo>
                  <a:pt x="769423" y="38273"/>
                  <a:pt x="846171" y="0"/>
                  <a:pt x="9318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/>
            <a:lightRig rig="soft" dir="t"/>
          </a:scene3d>
          <a:sp3d extrusionH="508000" prstMaterial="flat"/>
        </p:spPr>
        <p:txBody>
          <a:bodyPr lIns="0" tIns="0" rIns="0" bIns="0" rtlCol="0" anchor="ctr"/>
          <a:lstStyle/>
          <a:p>
            <a:pPr defTabSz="1192334"/>
            <a:endParaRPr 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1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/>
      <p:bldP spid="40" grpId="0" animBg="1"/>
      <p:bldP spid="41" grpId="0" animBg="1"/>
      <p:bldP spid="42" grpId="0"/>
      <p:bldP spid="44" grpId="0" animBg="1"/>
      <p:bldP spid="45" grpId="0"/>
      <p:bldP spid="46" grpId="0"/>
      <p:bldP spid="48" grpId="0"/>
      <p:bldP spid="15" grpId="0" animBg="1"/>
      <p:bldP spid="16" grpId="0" animBg="1"/>
      <p:bldP spid="17" grpId="0" animBg="1"/>
      <p:bldP spid="18" grpId="0"/>
      <p:bldP spid="21" grpId="0" animBg="1"/>
      <p:bldP spid="23" grpId="0"/>
      <p:bldP spid="24" grpId="0" animBg="1"/>
      <p:bldP spid="25" grpId="0"/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845300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0051" y="3273425"/>
            <a:ext cx="0" cy="617539"/>
          </a:xfrm>
          <a:prstGeom prst="line">
            <a:avLst/>
          </a:prstGeom>
          <a:noFill/>
          <a:ln w="190500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MH_Other_3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7161213" y="3273426"/>
            <a:ext cx="1016000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35037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98926" y="3273426"/>
            <a:ext cx="1017588" cy="1296988"/>
          </a:xfrm>
          <a:custGeom>
            <a:avLst/>
            <a:gdLst>
              <a:gd name="T0" fmla="*/ 0 w 635"/>
              <a:gd name="T1" fmla="*/ 0 h 953"/>
              <a:gd name="T2" fmla="*/ 0 w 635"/>
              <a:gd name="T3" fmla="*/ 1763712 h 953"/>
              <a:gd name="T4" fmla="*/ 900113 w 635"/>
              <a:gd name="T5" fmla="*/ 1763712 h 9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953">
                <a:moveTo>
                  <a:pt x="0" y="0"/>
                </a:moveTo>
                <a:lnTo>
                  <a:pt x="0" y="953"/>
                </a:lnTo>
                <a:lnTo>
                  <a:pt x="635" y="953"/>
                </a:lnTo>
              </a:path>
            </a:pathLst>
          </a:custGeom>
          <a:noFill/>
          <a:ln w="190500" cap="flat" cmpd="sng">
            <a:solidFill>
              <a:srgbClr val="F2F2F2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defRPr/>
            </a:pPr>
            <a:endParaRPr lang="zh-CN" altLang="en-US" sz="16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8375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3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2037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MH_Other_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357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MH_Other_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81900" y="2084388"/>
            <a:ext cx="1187451" cy="1187451"/>
          </a:xfrm>
          <a:prstGeom prst="roundRect">
            <a:avLst>
              <a:gd name="adj" fmla="val 1176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zh-CN" altLang="en-US" sz="1600" b="1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082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9652" y="2112964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跑数据</a:t>
            </a:r>
          </a:p>
        </p:txBody>
      </p:sp>
      <p:sp>
        <p:nvSpPr>
          <p:cNvPr id="3083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14900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算法优化</a:t>
            </a:r>
          </a:p>
        </p:txBody>
      </p:sp>
      <p:sp>
        <p:nvSpPr>
          <p:cNvPr id="3084" name="MH_SubTitle_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78564" y="2141539"/>
            <a:ext cx="1101725" cy="695325"/>
          </a:xfrm>
          <a:prstGeom prst="roundRect">
            <a:avLst>
              <a:gd name="adj" fmla="val 15806"/>
            </a:avLst>
          </a:prstGeom>
          <a:solidFill>
            <a:schemeClr val="accent2"/>
          </a:solidFill>
          <a:ln>
            <a:noFill/>
          </a:ln>
        </p:spPr>
        <p:txBody>
          <a:bodyPr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专利申请</a:t>
            </a:r>
          </a:p>
        </p:txBody>
      </p:sp>
      <p:sp>
        <p:nvSpPr>
          <p:cNvPr id="3085" name="MH_SubTitle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642226" y="2141539"/>
            <a:ext cx="1103313" cy="695325"/>
          </a:xfrm>
          <a:prstGeom prst="roundRect">
            <a:avLst>
              <a:gd name="adj" fmla="val 15806"/>
            </a:avLst>
          </a:prstGeo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写文档</a:t>
            </a:r>
          </a:p>
        </p:txBody>
      </p:sp>
      <p:sp>
        <p:nvSpPr>
          <p:cNvPr id="18" name="MH_Other_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94288" y="5208589"/>
            <a:ext cx="2159000" cy="57626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None/>
              <a:defRPr/>
            </a:pPr>
            <a:endParaRPr lang="ko-KR" altLang="ko-KR" sz="1800" kern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MH_Title_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10202" y="3986213"/>
            <a:ext cx="1527175" cy="1525587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38100">
            <a:noFill/>
          </a:ln>
          <a:effectLst/>
          <a:extLst/>
        </p:spPr>
        <p:txBody>
          <a:bodyPr lIns="0" tIns="0" rIns="0" bIns="0" anchor="ctr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产业</a:t>
            </a:r>
            <a:endParaRPr lang="en-US" altLang="zh-CN" dirty="0">
              <a:solidFill>
                <a:srgbClr val="FFFFFF"/>
              </a:solidFill>
              <a:latin typeface="+mn-lt"/>
              <a:cs typeface="+mn-ea"/>
              <a:sym typeface="+mn-lt"/>
            </a:endParaRPr>
          </a:p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项目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61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6" grpId="0" animBg="1"/>
      <p:bldP spid="19" grpId="0" animBg="1"/>
      <p:bldP spid="3082" grpId="0" animBg="1"/>
      <p:bldP spid="3083" grpId="0" animBg="1"/>
      <p:bldP spid="3084" grpId="0" animBg="1"/>
      <p:bldP spid="3085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MH_Other_1"/>
          <p:cNvCxnSpPr/>
          <p:nvPr>
            <p:custDataLst>
              <p:tags r:id="rId3"/>
            </p:custDataLst>
          </p:nvPr>
        </p:nvCxnSpPr>
        <p:spPr>
          <a:xfrm>
            <a:off x="2242771" y="3390816"/>
            <a:ext cx="770645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2"/>
          <p:cNvSpPr/>
          <p:nvPr>
            <p:custDataLst>
              <p:tags r:id="rId4"/>
            </p:custDataLst>
          </p:nvPr>
        </p:nvSpPr>
        <p:spPr>
          <a:xfrm rot="2871886">
            <a:off x="3453465" y="17018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59" name="MH_Other_3"/>
          <p:cNvSpPr/>
          <p:nvPr>
            <p:custDataLst>
              <p:tags r:id="rId5"/>
            </p:custDataLst>
          </p:nvPr>
        </p:nvSpPr>
        <p:spPr>
          <a:xfrm>
            <a:off x="3161234" y="2457000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MH_SubTitle_1"/>
          <p:cNvSpPr txBox="1"/>
          <p:nvPr>
            <p:custDataLst>
              <p:tags r:id="rId6"/>
            </p:custDataLst>
          </p:nvPr>
        </p:nvSpPr>
        <p:spPr>
          <a:xfrm>
            <a:off x="3217775" y="24570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关系抽取</a:t>
            </a: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 rot="2871886">
            <a:off x="5003110" y="17018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3" name="MH_Other_5"/>
          <p:cNvSpPr/>
          <p:nvPr>
            <p:custDataLst>
              <p:tags r:id="rId8"/>
            </p:custDataLst>
          </p:nvPr>
        </p:nvSpPr>
        <p:spPr>
          <a:xfrm>
            <a:off x="4710880" y="2457000"/>
            <a:ext cx="36000" cy="19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MH_SubTitle_2"/>
          <p:cNvSpPr txBox="1"/>
          <p:nvPr>
            <p:custDataLst>
              <p:tags r:id="rId9"/>
            </p:custDataLst>
          </p:nvPr>
        </p:nvSpPr>
        <p:spPr>
          <a:xfrm>
            <a:off x="4767419" y="24570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多模态检索</a:t>
            </a:r>
          </a:p>
        </p:txBody>
      </p:sp>
      <p:sp>
        <p:nvSpPr>
          <p:cNvPr id="26" name="MH_Other_6"/>
          <p:cNvSpPr/>
          <p:nvPr>
            <p:custDataLst>
              <p:tags r:id="rId10"/>
            </p:custDataLst>
          </p:nvPr>
        </p:nvSpPr>
        <p:spPr>
          <a:xfrm rot="2871886">
            <a:off x="6552756" y="1701832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27" name="MH_Other_7"/>
          <p:cNvSpPr/>
          <p:nvPr>
            <p:custDataLst>
              <p:tags r:id="rId11"/>
            </p:custDataLst>
          </p:nvPr>
        </p:nvSpPr>
        <p:spPr>
          <a:xfrm>
            <a:off x="6260524" y="2457000"/>
            <a:ext cx="36000" cy="19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MH_SubTitle_3"/>
          <p:cNvSpPr txBox="1"/>
          <p:nvPr>
            <p:custDataLst>
              <p:tags r:id="rId12"/>
            </p:custDataLst>
          </p:nvPr>
        </p:nvSpPr>
        <p:spPr>
          <a:xfrm>
            <a:off x="6317064" y="2457000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多模态情感分析</a:t>
            </a:r>
          </a:p>
        </p:txBody>
      </p:sp>
      <p:sp>
        <p:nvSpPr>
          <p:cNvPr id="18" name="Rectángulo 49">
            <a:extLst>
              <a:ext uri="{FF2B5EF4-FFF2-40B4-BE49-F238E27FC236}">
                <a16:creationId xmlns:a16="http://schemas.microsoft.com/office/drawing/2014/main" id="{099BA20A-D4AD-454E-A8B9-E493D0B60003}"/>
              </a:ext>
            </a:extLst>
          </p:cNvPr>
          <p:cNvSpPr/>
          <p:nvPr/>
        </p:nvSpPr>
        <p:spPr>
          <a:xfrm>
            <a:off x="5519312" y="4933750"/>
            <a:ext cx="4429917" cy="599504"/>
          </a:xfrm>
          <a:prstGeom prst="rect">
            <a:avLst/>
          </a:prstGeom>
        </p:spPr>
        <p:txBody>
          <a:bodyPr wrap="square" lIns="45143" tIns="22533" rIns="45143" bIns="22533">
            <a:spAutoFit/>
          </a:bodyPr>
          <a:lstStyle/>
          <a:p>
            <a:pPr defTabSz="1187949"/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未达标！</a:t>
            </a:r>
            <a:endParaRPr lang="en-US" altLang="zh-CN" sz="3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6" name="MH_Other_8">
            <a:extLst>
              <a:ext uri="{FF2B5EF4-FFF2-40B4-BE49-F238E27FC236}">
                <a16:creationId xmlns:a16="http://schemas.microsoft.com/office/drawing/2014/main" id="{1191BEAC-64C5-4436-A4FC-E08CE2097791}"/>
              </a:ext>
            </a:extLst>
          </p:cNvPr>
          <p:cNvSpPr/>
          <p:nvPr/>
        </p:nvSpPr>
        <p:spPr>
          <a:xfrm rot="2871886">
            <a:off x="8039937" y="1701831"/>
            <a:ext cx="558944" cy="1036216"/>
          </a:xfrm>
          <a:custGeom>
            <a:avLst/>
            <a:gdLst>
              <a:gd name="connsiteX0" fmla="*/ 0 w 729762"/>
              <a:gd name="connsiteY0" fmla="*/ 0 h 1352892"/>
              <a:gd name="connsiteX1" fmla="*/ 729762 w 729762"/>
              <a:gd name="connsiteY1" fmla="*/ 0 h 1352892"/>
              <a:gd name="connsiteX2" fmla="*/ 729762 w 729762"/>
              <a:gd name="connsiteY2" fmla="*/ 546246 h 1352892"/>
              <a:gd name="connsiteX3" fmla="*/ 0 w 729762"/>
              <a:gd name="connsiteY3" fmla="*/ 1352892 h 13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762" h="1352892">
                <a:moveTo>
                  <a:pt x="0" y="0"/>
                </a:moveTo>
                <a:lnTo>
                  <a:pt x="729762" y="0"/>
                </a:lnTo>
                <a:lnTo>
                  <a:pt x="729762" y="546246"/>
                </a:lnTo>
                <a:lnTo>
                  <a:pt x="0" y="13528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FEFFFF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EFFFF"/>
              </a:solidFill>
              <a:cs typeface="+mn-ea"/>
              <a:sym typeface="+mn-lt"/>
            </a:endParaRPr>
          </a:p>
        </p:txBody>
      </p:sp>
      <p:sp>
        <p:nvSpPr>
          <p:cNvPr id="17" name="MH_Other_9">
            <a:extLst>
              <a:ext uri="{FF2B5EF4-FFF2-40B4-BE49-F238E27FC236}">
                <a16:creationId xmlns:a16="http://schemas.microsoft.com/office/drawing/2014/main" id="{2E0F3843-2EEB-4620-80BC-8AE5A37AEDD7}"/>
              </a:ext>
            </a:extLst>
          </p:cNvPr>
          <p:cNvSpPr/>
          <p:nvPr/>
        </p:nvSpPr>
        <p:spPr>
          <a:xfrm>
            <a:off x="7747706" y="2456999"/>
            <a:ext cx="36000" cy="19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MH_SubTitle_4">
            <a:extLst>
              <a:ext uri="{FF2B5EF4-FFF2-40B4-BE49-F238E27FC236}">
                <a16:creationId xmlns:a16="http://schemas.microsoft.com/office/drawing/2014/main" id="{D582B511-9C49-4033-995E-17B9B8FD1CEA}"/>
              </a:ext>
            </a:extLst>
          </p:cNvPr>
          <p:cNvSpPr txBox="1"/>
          <p:nvPr/>
        </p:nvSpPr>
        <p:spPr>
          <a:xfrm>
            <a:off x="7804247" y="2456999"/>
            <a:ext cx="1264375" cy="19440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 语音</a:t>
            </a:r>
            <a:r>
              <a:rPr lang="en-US" altLang="zh-CN" sz="1600" dirty="0">
                <a:cs typeface="+mn-ea"/>
                <a:sym typeface="+mn-lt"/>
              </a:rPr>
              <a:t>-</a:t>
            </a:r>
            <a:r>
              <a:rPr lang="zh-CN" altLang="en-US" sz="1600" dirty="0">
                <a:cs typeface="+mn-ea"/>
                <a:sym typeface="+mn-lt"/>
              </a:rPr>
              <a:t>文本多模态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85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60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82">
            <a:extLst>
              <a:ext uri="{FF2B5EF4-FFF2-40B4-BE49-F238E27FC236}">
                <a16:creationId xmlns:a16="http://schemas.microsoft.com/office/drawing/2014/main" id="{B0C56364-CA37-4D84-9A7F-AB5FA4821FEA}"/>
              </a:ext>
            </a:extLst>
          </p:cNvPr>
          <p:cNvSpPr>
            <a:spLocks noChangeAspect="1"/>
          </p:cNvSpPr>
          <p:nvPr/>
        </p:nvSpPr>
        <p:spPr>
          <a:xfrm>
            <a:off x="417939" y="3471889"/>
            <a:ext cx="633853" cy="633855"/>
          </a:xfrm>
          <a:prstGeom prst="ellipse">
            <a:avLst/>
          </a:prstGeom>
          <a:solidFill>
            <a:schemeClr val="accent3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Oval 83">
            <a:extLst>
              <a:ext uri="{FF2B5EF4-FFF2-40B4-BE49-F238E27FC236}">
                <a16:creationId xmlns:a16="http://schemas.microsoft.com/office/drawing/2014/main" id="{F0478F4C-ED3A-41FE-91B9-8F1C5ECD0E45}"/>
              </a:ext>
            </a:extLst>
          </p:cNvPr>
          <p:cNvSpPr>
            <a:spLocks noChangeAspect="1"/>
          </p:cNvSpPr>
          <p:nvPr/>
        </p:nvSpPr>
        <p:spPr>
          <a:xfrm>
            <a:off x="417939" y="4372762"/>
            <a:ext cx="633853" cy="633855"/>
          </a:xfrm>
          <a:prstGeom prst="ellipse">
            <a:avLst/>
          </a:prstGeom>
          <a:solidFill>
            <a:schemeClr val="accent4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Oval 85">
            <a:extLst>
              <a:ext uri="{FF2B5EF4-FFF2-40B4-BE49-F238E27FC236}">
                <a16:creationId xmlns:a16="http://schemas.microsoft.com/office/drawing/2014/main" id="{82F0D2C1-0C1E-49B8-BA1C-15E3E06D6E8D}"/>
              </a:ext>
            </a:extLst>
          </p:cNvPr>
          <p:cNvSpPr>
            <a:spLocks noChangeAspect="1"/>
          </p:cNvSpPr>
          <p:nvPr/>
        </p:nvSpPr>
        <p:spPr>
          <a:xfrm>
            <a:off x="417939" y="1670145"/>
            <a:ext cx="633853" cy="633855"/>
          </a:xfrm>
          <a:prstGeom prst="ellipse">
            <a:avLst/>
          </a:prstGeom>
          <a:solidFill>
            <a:schemeClr val="accent1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800" b="1" kern="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Oval 86">
            <a:extLst>
              <a:ext uri="{FF2B5EF4-FFF2-40B4-BE49-F238E27FC236}">
                <a16:creationId xmlns:a16="http://schemas.microsoft.com/office/drawing/2014/main" id="{7FBBA903-C523-4947-A46C-8685DA200309}"/>
              </a:ext>
            </a:extLst>
          </p:cNvPr>
          <p:cNvSpPr>
            <a:spLocks noChangeAspect="1"/>
          </p:cNvSpPr>
          <p:nvPr/>
        </p:nvSpPr>
        <p:spPr>
          <a:xfrm>
            <a:off x="417939" y="2571017"/>
            <a:ext cx="633853" cy="633855"/>
          </a:xfrm>
          <a:prstGeom prst="ellipse">
            <a:avLst/>
          </a:prstGeom>
          <a:solidFill>
            <a:schemeClr val="accent2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400" b="1" kern="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A152B3-3BA1-40F3-BCFE-B8DE617B23C6}"/>
              </a:ext>
            </a:extLst>
          </p:cNvPr>
          <p:cNvSpPr txBox="1"/>
          <p:nvPr/>
        </p:nvSpPr>
        <p:spPr>
          <a:xfrm>
            <a:off x="1129638" y="1712697"/>
            <a:ext cx="4257908" cy="803828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学习一篇专利的写作流程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82A9DCD-8DCB-4ABC-9586-9A155859A8D3}"/>
              </a:ext>
            </a:extLst>
          </p:cNvPr>
          <p:cNvSpPr txBox="1"/>
          <p:nvPr/>
        </p:nvSpPr>
        <p:spPr>
          <a:xfrm>
            <a:off x="1129638" y="4423152"/>
            <a:ext cx="5017848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推了部分基础模型的公式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54BAC0-5130-4B79-94CE-C7442D8A522A}"/>
              </a:ext>
            </a:extLst>
          </p:cNvPr>
          <p:cNvSpPr txBox="1"/>
          <p:nvPr/>
        </p:nvSpPr>
        <p:spPr>
          <a:xfrm>
            <a:off x="1129638" y="3519668"/>
            <a:ext cx="4906637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学习概率图等机器学习基础知识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FE7D11-DC10-4D06-B33C-EC11669A8B5E}"/>
              </a:ext>
            </a:extLst>
          </p:cNvPr>
          <p:cNvSpPr txBox="1"/>
          <p:nvPr/>
        </p:nvSpPr>
        <p:spPr>
          <a:xfrm>
            <a:off x="1129638" y="2616181"/>
            <a:ext cx="4966362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对多模态各个领域有一些初步了解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Oval 85">
            <a:extLst>
              <a:ext uri="{FF2B5EF4-FFF2-40B4-BE49-F238E27FC236}">
                <a16:creationId xmlns:a16="http://schemas.microsoft.com/office/drawing/2014/main" id="{727C0FF4-2148-49E7-A82B-2C456F0EE751}"/>
              </a:ext>
            </a:extLst>
          </p:cNvPr>
          <p:cNvSpPr>
            <a:spLocks noChangeAspect="1"/>
          </p:cNvSpPr>
          <p:nvPr/>
        </p:nvSpPr>
        <p:spPr>
          <a:xfrm>
            <a:off x="6272982" y="1670145"/>
            <a:ext cx="633853" cy="633855"/>
          </a:xfrm>
          <a:prstGeom prst="ellipse">
            <a:avLst/>
          </a:prstGeom>
          <a:solidFill>
            <a:schemeClr val="accent1"/>
          </a:solidFill>
          <a:ln w="5715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953" anchor="ctr" anchorCtr="0">
            <a:noAutofit/>
          </a:bodyPr>
          <a:lstStyle/>
          <a:p>
            <a:pPr algn="ctr" defTabSz="1185512">
              <a:lnSpc>
                <a:spcPct val="90000"/>
              </a:lnSpc>
              <a:spcAft>
                <a:spcPct val="35000"/>
              </a:spcAft>
            </a:pPr>
            <a:r>
              <a:rPr lang="ar-SY" sz="2800" b="1" kern="0" dirty="0">
                <a:solidFill>
                  <a:prstClr val="white"/>
                </a:solidFill>
                <a:cs typeface="+mn-ea"/>
                <a:sym typeface="+mn-lt"/>
              </a:rPr>
              <a:t>0</a:t>
            </a:r>
            <a:r>
              <a:rPr lang="en-US" altLang="zh-CN" sz="2800" b="1" kern="0" dirty="0">
                <a:solidFill>
                  <a:prstClr val="white"/>
                </a:solidFill>
                <a:cs typeface="+mn-ea"/>
                <a:sym typeface="+mn-lt"/>
              </a:rPr>
              <a:t>5</a:t>
            </a:r>
            <a:endParaRPr lang="en-US" sz="28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0C81CA-0692-4048-92EE-1B719484C224}"/>
              </a:ext>
            </a:extLst>
          </p:cNvPr>
          <p:cNvSpPr txBox="1"/>
          <p:nvPr/>
        </p:nvSpPr>
        <p:spPr>
          <a:xfrm>
            <a:off x="6984681" y="1712697"/>
            <a:ext cx="4077681" cy="497334"/>
          </a:xfrm>
          <a:prstGeom prst="rect">
            <a:avLst/>
          </a:prstGeom>
          <a:noFill/>
        </p:spPr>
        <p:txBody>
          <a:bodyPr wrap="square" lIns="91459" tIns="45729" rIns="91459" bIns="45729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学习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pytorch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的编程框架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9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MH_Other_1"/>
          <p:cNvCxnSpPr/>
          <p:nvPr>
            <p:custDataLst>
              <p:tags r:id="rId3"/>
            </p:custDataLst>
          </p:nvPr>
        </p:nvCxnSpPr>
        <p:spPr>
          <a:xfrm flipH="1">
            <a:off x="4397376" y="2551113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64025" y="198437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学习</a:t>
            </a:r>
          </a:p>
        </p:txBody>
      </p:sp>
      <p:sp>
        <p:nvSpPr>
          <p:cNvPr id="36" name="MH_Other_2"/>
          <p:cNvSpPr/>
          <p:nvPr>
            <p:custDataLst>
              <p:tags r:id="rId5"/>
            </p:custDataLst>
          </p:nvPr>
        </p:nvSpPr>
        <p:spPr>
          <a:xfrm>
            <a:off x="4741863" y="1509714"/>
            <a:ext cx="544512" cy="430212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 dirty="0">
              <a:solidFill>
                <a:srgbClr val="17C2CF"/>
              </a:solidFill>
              <a:cs typeface="+mn-ea"/>
              <a:sym typeface="+mn-lt"/>
            </a:endParaRPr>
          </a:p>
        </p:txBody>
      </p:sp>
      <p:sp>
        <p:nvSpPr>
          <p:cNvPr id="2054" name="MH_SubTitle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64025" y="3325814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写作</a:t>
            </a:r>
          </a:p>
        </p:txBody>
      </p:sp>
      <p:sp>
        <p:nvSpPr>
          <p:cNvPr id="2056" name="MH_SubTitle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4025" y="4622800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学术</a:t>
            </a:r>
          </a:p>
        </p:txBody>
      </p:sp>
      <p:sp>
        <p:nvSpPr>
          <p:cNvPr id="38" name="MH_Other_4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825315" y="2811462"/>
            <a:ext cx="544513" cy="474663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17C2CF"/>
              </a:solidFill>
              <a:cs typeface="+mn-ea"/>
              <a:sym typeface="+mn-lt"/>
            </a:endParaRPr>
          </a:p>
        </p:txBody>
      </p:sp>
      <p:sp>
        <p:nvSpPr>
          <p:cNvPr id="39" name="MH_Other_5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769859" y="4121151"/>
            <a:ext cx="544513" cy="463551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rgbClr val="17C2CF"/>
              </a:solidFill>
              <a:cs typeface="+mn-ea"/>
              <a:sym typeface="+mn-lt"/>
            </a:endParaRPr>
          </a:p>
        </p:txBody>
      </p:sp>
      <p:cxnSp>
        <p:nvCxnSpPr>
          <p:cNvPr id="27" name="MH_Other_6"/>
          <p:cNvCxnSpPr/>
          <p:nvPr>
            <p:custDataLst>
              <p:tags r:id="rId10"/>
            </p:custDataLst>
          </p:nvPr>
        </p:nvCxnSpPr>
        <p:spPr>
          <a:xfrm flipH="1">
            <a:off x="4397376" y="3897313"/>
            <a:ext cx="5135563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69063" y="1406526"/>
            <a:ext cx="293846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课程模式与本科发生了很大变化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69063" y="2711451"/>
            <a:ext cx="29384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写作的逻辑性还待提高</a:t>
            </a:r>
            <a:endParaRPr lang="da-DK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MH_Text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69063" y="4011614"/>
            <a:ext cx="2938463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看论文速度在逐渐提高</a:t>
            </a:r>
            <a:endParaRPr lang="da-DK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总结能力还需要增强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有时候会迷茫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 descr="资源 3811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034" y="1724026"/>
            <a:ext cx="2460625" cy="320357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91528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36" grpId="0" animBg="1"/>
      <p:bldP spid="2054" grpId="0"/>
      <p:bldP spid="2056" grpId="0"/>
      <p:bldP spid="38" grpId="0" animBg="1"/>
      <p:bldP spid="39" grpId="0" animBg="1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资源 13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5608" y="3366575"/>
            <a:ext cx="2708275" cy="2889250"/>
          </a:xfrm>
          <a:prstGeom prst="rect">
            <a:avLst/>
          </a:prstGeom>
        </p:spPr>
      </p:pic>
      <p:pic>
        <p:nvPicPr>
          <p:cNvPr id="13" name="图片 12" descr="资源 27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8158" y="793217"/>
            <a:ext cx="1187450" cy="1790700"/>
          </a:xfrm>
          <a:prstGeom prst="rect">
            <a:avLst/>
          </a:prstGeom>
        </p:spPr>
      </p:pic>
      <p:pic>
        <p:nvPicPr>
          <p:cNvPr id="15" name="图片 14" descr="资源 32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107" y="2221528"/>
            <a:ext cx="1089025" cy="850900"/>
          </a:xfrm>
          <a:prstGeom prst="rect">
            <a:avLst/>
          </a:prstGeom>
        </p:spPr>
      </p:pic>
      <p:sp>
        <p:nvSpPr>
          <p:cNvPr id="16" name="MH_Text_1">
            <a:extLst>
              <a:ext uri="{FF2B5EF4-FFF2-40B4-BE49-F238E27FC236}">
                <a16:creationId xmlns:a16="http://schemas.microsoft.com/office/drawing/2014/main" id="{05055843-DAB5-48ED-ACA4-86367095CA1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5274" y="1295314"/>
            <a:ext cx="5764126" cy="405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在实验室的生活也是生活的一部分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认识了很多新的朋友，实验室中的气氛很让人喜欢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803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简约工作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SubTitle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71030075334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Other"/>
  <p:tag name="MH_ORD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30075334"/>
  <p:tag name="MH_LIBRARY" val="GRAPHIC"/>
  <p:tag name="MH_TYPE" val="SubTitle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71106222338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SubTitle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Other"/>
  <p:tag name="MH_ORDER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03"/>
  <p:tag name="MH_LIBRARY" val="GRAPH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2338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71106223252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622325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第一PPT，www.1ppt.com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88"/>
      </a:accent1>
      <a:accent2>
        <a:srgbClr val="D381A2"/>
      </a:accent2>
      <a:accent3>
        <a:srgbClr val="92CDCF"/>
      </a:accent3>
      <a:accent4>
        <a:srgbClr val="D582A3"/>
      </a:accent4>
      <a:accent5>
        <a:srgbClr val="B1C0C9"/>
      </a:accent5>
      <a:accent6>
        <a:srgbClr val="00A388"/>
      </a:accent6>
      <a:hlink>
        <a:srgbClr val="0563C1"/>
      </a:hlink>
      <a:folHlink>
        <a:srgbClr val="954F72"/>
      </a:folHlink>
    </a:clrScheme>
    <a:fontScheme name="jk2iywl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A388"/>
    </a:accent1>
    <a:accent2>
      <a:srgbClr val="D381A2"/>
    </a:accent2>
    <a:accent3>
      <a:srgbClr val="92CDCF"/>
    </a:accent3>
    <a:accent4>
      <a:srgbClr val="D582A3"/>
    </a:accent4>
    <a:accent5>
      <a:srgbClr val="B1C0C9"/>
    </a:accent5>
    <a:accent6>
      <a:srgbClr val="00A388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374</Words>
  <Application>Microsoft Office PowerPoint</Application>
  <PresentationFormat>宽屏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方正尚酷简体</vt:lpstr>
      <vt:lpstr>宋体</vt:lpstr>
      <vt:lpstr>微软雅黑</vt:lpstr>
      <vt:lpstr>Arial</vt:lpstr>
      <vt:lpstr>Calibri</vt:lpstr>
      <vt:lpstr>Wingdings</vt:lpstr>
      <vt:lpstr>第一PPT，www.1ppt.com</vt:lpstr>
      <vt:lpstr>第一PPT，www.1ppt.com </vt:lpstr>
      <vt:lpstr>1_第一PPT，www.1ppt.com </vt:lpstr>
      <vt:lpstr>2_第一PPT，www.1ppt.com </vt:lpstr>
      <vt:lpstr>4_第一PPT，www.1ppt.com </vt:lpstr>
      <vt:lpstr>3_第一PPT，www.1ppt.com </vt:lpstr>
      <vt:lpstr>5_第一PPT，www.1ppt.com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手绘简约工作总结PPT模板</dc:title>
  <dc:creator>第一PPT</dc:creator>
  <cp:keywords>www.1ppt.com</cp:keywords>
  <dc:description>www.1ppt.com</dc:description>
  <cp:lastModifiedBy>jay Saligia</cp:lastModifiedBy>
  <cp:revision>55</cp:revision>
  <dcterms:created xsi:type="dcterms:W3CDTF">2017-11-23T03:32:34Z</dcterms:created>
  <dcterms:modified xsi:type="dcterms:W3CDTF">2021-01-16T04:03:18Z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