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360" r:id="rId2"/>
    <p:sldId id="389" r:id="rId3"/>
    <p:sldId id="381" r:id="rId4"/>
    <p:sldId id="392" r:id="rId5"/>
    <p:sldId id="397" r:id="rId6"/>
    <p:sldId id="390" r:id="rId7"/>
    <p:sldId id="393" r:id="rId8"/>
    <p:sldId id="391" r:id="rId9"/>
    <p:sldId id="394" r:id="rId10"/>
    <p:sldId id="395" r:id="rId11"/>
  </p:sldIdLst>
  <p:sldSz cx="12190413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2126"/>
    <a:srgbClr val="595959"/>
    <a:srgbClr val="E53238"/>
    <a:srgbClr val="D01A1E"/>
    <a:srgbClr val="EA5C5F"/>
    <a:srgbClr val="F6B8B9"/>
    <a:srgbClr val="F9CBCC"/>
    <a:srgbClr val="3FB7CF"/>
    <a:srgbClr val="30AAC2"/>
    <a:srgbClr val="081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6552" autoAdjust="0"/>
  </p:normalViewPr>
  <p:slideViewPr>
    <p:cSldViewPr showGuides="1">
      <p:cViewPr varScale="1">
        <p:scale>
          <a:sx n="63" d="100"/>
          <a:sy n="63" d="100"/>
        </p:scale>
        <p:origin x="776" y="116"/>
      </p:cViewPr>
      <p:guideLst>
        <p:guide orient="horz" pos="1026"/>
        <p:guide pos="846"/>
      </p:guideLst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F02D-85A5-4B41-8C42-B27D0CA6291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3A23-DE27-4733-AAD0-972943309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3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1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6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4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2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1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1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4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3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5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7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2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7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083008"/>
      </p:ext>
    </p:extLst>
  </p:cSld>
  <p:clrMapOvr>
    <a:masterClrMapping/>
  </p:clrMapOvr>
  <p:transition spd="slow" advTm="3000">
    <p:fade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229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7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设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70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8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6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1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51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77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9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5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 userDrawn="1"/>
        </p:nvSpPr>
        <p:spPr>
          <a:xfrm>
            <a:off x="0" y="1349"/>
            <a:ext cx="2325316" cy="1123395"/>
          </a:xfrm>
          <a:custGeom>
            <a:avLst/>
            <a:gdLst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2278782 w 2278782"/>
              <a:gd name="connsiteY2" fmla="*/ 1185739 h 1185739"/>
              <a:gd name="connsiteX3" fmla="*/ 0 w 2278782"/>
              <a:gd name="connsiteY3" fmla="*/ 1185739 h 1185739"/>
              <a:gd name="connsiteX4" fmla="*/ 0 w 2278782"/>
              <a:gd name="connsiteY4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782" h="1185739">
                <a:moveTo>
                  <a:pt x="0" y="0"/>
                </a:moveTo>
                <a:lnTo>
                  <a:pt x="2278782" y="0"/>
                </a:lnTo>
                <a:cubicBezTo>
                  <a:pt x="1561836" y="209976"/>
                  <a:pt x="436656" y="837059"/>
                  <a:pt x="0" y="118573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53238"/>
              </a:gs>
              <a:gs pos="100000">
                <a:srgbClr val="AC2125"/>
              </a:gs>
            </a:gsLst>
            <a:lin ang="42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/>
          <p:nvPr userDrawn="1"/>
        </p:nvSpPr>
        <p:spPr>
          <a:xfrm flipH="1" flipV="1">
            <a:off x="9865097" y="5743147"/>
            <a:ext cx="2325316" cy="1123395"/>
          </a:xfrm>
          <a:custGeom>
            <a:avLst/>
            <a:gdLst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2278782 w 2278782"/>
              <a:gd name="connsiteY2" fmla="*/ 1185739 h 1185739"/>
              <a:gd name="connsiteX3" fmla="*/ 0 w 2278782"/>
              <a:gd name="connsiteY3" fmla="*/ 1185739 h 1185739"/>
              <a:gd name="connsiteX4" fmla="*/ 0 w 2278782"/>
              <a:gd name="connsiteY4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  <a:gd name="connsiteX0" fmla="*/ 0 w 2278782"/>
              <a:gd name="connsiteY0" fmla="*/ 0 h 1185739"/>
              <a:gd name="connsiteX1" fmla="*/ 2278782 w 2278782"/>
              <a:gd name="connsiteY1" fmla="*/ 0 h 1185739"/>
              <a:gd name="connsiteX2" fmla="*/ 0 w 2278782"/>
              <a:gd name="connsiteY2" fmla="*/ 1185739 h 1185739"/>
              <a:gd name="connsiteX3" fmla="*/ 0 w 2278782"/>
              <a:gd name="connsiteY3" fmla="*/ 0 h 118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782" h="1185739">
                <a:moveTo>
                  <a:pt x="0" y="0"/>
                </a:moveTo>
                <a:lnTo>
                  <a:pt x="2278782" y="0"/>
                </a:lnTo>
                <a:cubicBezTo>
                  <a:pt x="1561836" y="209976"/>
                  <a:pt x="436656" y="837059"/>
                  <a:pt x="0" y="118573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53238"/>
              </a:gs>
              <a:gs pos="100000">
                <a:srgbClr val="C00000"/>
              </a:gs>
            </a:gsLst>
            <a:lin ang="4200000" scaled="0"/>
          </a:gradFill>
          <a:ln>
            <a:noFill/>
          </a:ln>
          <a:effectLst>
            <a:outerShdw blurRad="254000" dist="63500" dir="108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2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9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91BFF934-1F9F-4611-8913-EB8F3A5388DD}" type="datetimeFigureOut">
              <a:rPr lang="zh-CN" altLang="en-US" smtClean="0"/>
              <a:pPr/>
              <a:t>2021/1/15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7BF93671-A93D-4D0D-BCC8-B0818F75E83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2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-30480" y="0"/>
            <a:ext cx="12220894" cy="6858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30480" y="0"/>
            <a:ext cx="12220893" cy="6858000"/>
          </a:xfrm>
          <a:prstGeom prst="rect">
            <a:avLst/>
          </a:prstGeom>
          <a:solidFill>
            <a:srgbClr val="E53238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236408" y="-237955"/>
            <a:ext cx="9687116" cy="7333910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gradFill>
            <a:gsLst>
              <a:gs pos="0">
                <a:srgbClr val="E53238">
                  <a:alpha val="95000"/>
                </a:srgbClr>
              </a:gs>
              <a:gs pos="100000">
                <a:srgbClr val="E53238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550715" y="0"/>
            <a:ext cx="9058502" cy="6858000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38348" y="2796004"/>
            <a:ext cx="3115205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期末总结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09075" y="1139388"/>
            <a:ext cx="4581703" cy="1200329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200" dirty="0">
                <a:solidFill>
                  <a:srgbClr val="D8270A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2020-2021</a:t>
            </a:r>
            <a:endParaRPr lang="zh-CN" altLang="en-US" sz="7200" dirty="0">
              <a:solidFill>
                <a:srgbClr val="D8270A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430910" y="4365104"/>
            <a:ext cx="2222643" cy="427908"/>
            <a:chOff x="4293620" y="5370940"/>
            <a:chExt cx="1662583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293620" y="5370940"/>
              <a:ext cx="1662583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思源黑体" panose="020B0500000000000000" pitchFamily="34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67249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汇报人：李 冬</a:t>
              </a: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566395" y="2796004"/>
            <a:ext cx="3115205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新年展望</a:t>
            </a:r>
          </a:p>
        </p:txBody>
      </p:sp>
      <p:sp>
        <p:nvSpPr>
          <p:cNvPr id="52" name="椭圆 51"/>
          <p:cNvSpPr/>
          <p:nvPr/>
        </p:nvSpPr>
        <p:spPr>
          <a:xfrm>
            <a:off x="5764194" y="2884888"/>
            <a:ext cx="663726" cy="663726"/>
          </a:xfrm>
          <a:prstGeom prst="ellipse">
            <a:avLst/>
          </a:prstGeom>
          <a:gradFill>
            <a:gsLst>
              <a:gs pos="0">
                <a:srgbClr val="E53238"/>
              </a:gs>
              <a:gs pos="100000">
                <a:srgbClr val="C00000"/>
              </a:gs>
            </a:gsLst>
            <a:lin ang="42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a typeface="思源黑体" panose="020B0500000000000000" pitchFamily="34" charset="-122"/>
              </a:rPr>
              <a:t>&amp;</a:t>
            </a:r>
            <a:endParaRPr lang="zh-CN" altLang="en-US" sz="2800" b="1" dirty="0">
              <a:ea typeface="思源黑体" panose="020B0500000000000000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18AFEF-EA00-4B50-9A45-2AB40BA86B05}"/>
              </a:ext>
            </a:extLst>
          </p:cNvPr>
          <p:cNvGrpSpPr/>
          <p:nvPr/>
        </p:nvGrpSpPr>
        <p:grpSpPr>
          <a:xfrm>
            <a:off x="6680875" y="4365104"/>
            <a:ext cx="2222643" cy="427908"/>
            <a:chOff x="4293620" y="5370940"/>
            <a:chExt cx="1662583" cy="337783"/>
          </a:xfrm>
        </p:grpSpPr>
        <p:sp>
          <p:nvSpPr>
            <p:cNvPr id="21" name="Rectangle: Rounded Corners 100">
              <a:extLst>
                <a:ext uri="{FF2B5EF4-FFF2-40B4-BE49-F238E27FC236}">
                  <a16:creationId xmlns:a16="http://schemas.microsoft.com/office/drawing/2014/main" id="{936E03ED-A433-4085-A157-B4CA8CF23336}"/>
                </a:ext>
              </a:extLst>
            </p:cNvPr>
            <p:cNvSpPr/>
            <p:nvPr/>
          </p:nvSpPr>
          <p:spPr>
            <a:xfrm>
              <a:off x="4293620" y="5370940"/>
              <a:ext cx="1662583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思源黑体" panose="020B0500000000000000" pitchFamily="34" charset="-122"/>
              </a:endParaRPr>
            </a:p>
          </p:txBody>
        </p:sp>
        <p:sp>
          <p:nvSpPr>
            <p:cNvPr id="22" name="原创设计师          _5">
              <a:extLst>
                <a:ext uri="{FF2B5EF4-FFF2-40B4-BE49-F238E27FC236}">
                  <a16:creationId xmlns:a16="http://schemas.microsoft.com/office/drawing/2014/main" id="{5DF84C07-5DBC-4997-93E3-80D5DF593249}"/>
                </a:ext>
              </a:extLst>
            </p:cNvPr>
            <p:cNvSpPr/>
            <p:nvPr/>
          </p:nvSpPr>
          <p:spPr>
            <a:xfrm>
              <a:off x="4293620" y="5394477"/>
              <a:ext cx="1662583" cy="267249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日期：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2021.1.16</a:t>
              </a:r>
              <a:endPara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29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-30480" y="0"/>
            <a:ext cx="12220894" cy="6858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30480" y="0"/>
            <a:ext cx="12220893" cy="6858000"/>
          </a:xfrm>
          <a:prstGeom prst="rect">
            <a:avLst/>
          </a:prstGeom>
          <a:solidFill>
            <a:srgbClr val="E53238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236408" y="-237955"/>
            <a:ext cx="9687116" cy="7333910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gradFill>
            <a:gsLst>
              <a:gs pos="0">
                <a:srgbClr val="E53238">
                  <a:alpha val="95000"/>
                </a:srgbClr>
              </a:gs>
              <a:gs pos="100000">
                <a:srgbClr val="E53238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550715" y="0"/>
            <a:ext cx="9058502" cy="6858000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CD39DD-D610-492D-B78F-79405AF60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798" y="620688"/>
            <a:ext cx="6524645" cy="367240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0C5E861-4D64-4250-BF06-BB800FCCC824}"/>
              </a:ext>
            </a:extLst>
          </p:cNvPr>
          <p:cNvSpPr txBox="1"/>
          <p:nvPr/>
        </p:nvSpPr>
        <p:spPr>
          <a:xfrm>
            <a:off x="2879868" y="4437148"/>
            <a:ext cx="6754504" cy="169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新年快乐，身体健康，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ea typeface="思源黑体" panose="020B05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万事胜意，牛气冲天！</a:t>
            </a:r>
          </a:p>
        </p:txBody>
      </p:sp>
    </p:spTree>
    <p:extLst>
      <p:ext uri="{BB962C8B-B14F-4D97-AF65-F5344CB8AC3E}">
        <p14:creationId xmlns:p14="http://schemas.microsoft.com/office/powerpoint/2010/main" val="182357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1" y="-8632"/>
            <a:ext cx="3478344" cy="6857554"/>
          </a:xfrm>
          <a:prstGeom prst="rect">
            <a:avLst/>
          </a:prstGeom>
          <a:solidFill>
            <a:srgbClr val="E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72132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gradFill>
            <a:gsLst>
              <a:gs pos="0">
                <a:srgbClr val="C00000">
                  <a:alpha val="41000"/>
                </a:srgbClr>
              </a:gs>
              <a:gs pos="100000">
                <a:srgbClr val="AC2125">
                  <a:alpha val="10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0715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 rot="5400000">
            <a:off x="946220" y="2867505"/>
            <a:ext cx="4172395" cy="83088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rgbClr val="595959">
                    <a:alpha val="29000"/>
                  </a:srgbClr>
                </a:solidFill>
                <a:ea typeface="思源黑体" panose="020B0500000000000000" pitchFamily="34" charset="-122"/>
              </a:rPr>
              <a:t>CONTENTS</a:t>
            </a:r>
            <a:endParaRPr lang="zh-CN" altLang="en-US" sz="4800" b="1" dirty="0">
              <a:solidFill>
                <a:srgbClr val="595959">
                  <a:alpha val="29000"/>
                </a:srgbClr>
              </a:solidFill>
              <a:ea typeface="思源黑体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86894" y="2221120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023198" y="1628800"/>
            <a:ext cx="2533262" cy="663726"/>
            <a:chOff x="5591150" y="1338211"/>
            <a:chExt cx="2533262" cy="663726"/>
          </a:xfrm>
        </p:grpSpPr>
        <p:sp>
          <p:nvSpPr>
            <p:cNvPr id="8" name="文本框 7"/>
            <p:cNvSpPr txBox="1"/>
            <p:nvPr/>
          </p:nvSpPr>
          <p:spPr>
            <a:xfrm>
              <a:off x="6503455" y="14324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" panose="020B0500000000000000" pitchFamily="34" charset="-122"/>
                </a:rPr>
                <a:t>期末总结</a:t>
              </a: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gradFill>
              <a:gsLst>
                <a:gs pos="0">
                  <a:srgbClr val="E53238"/>
                </a:gs>
                <a:gs pos="100000">
                  <a:srgbClr val="AC2125"/>
                </a:gs>
              </a:gsLst>
              <a:lin ang="42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latin typeface="Aa楷体" panose="02000500000000000000" pitchFamily="2" charset="-122"/>
                  <a:ea typeface="思源黑体" panose="020B0500000000000000" pitchFamily="34" charset="-122"/>
                </a:rPr>
                <a:t>01</a:t>
              </a:r>
              <a:endParaRPr lang="zh-CN" altLang="en-US" sz="2400" dirty="0">
                <a:latin typeface="Aa楷体" panose="02000500000000000000" pitchFamily="2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23198" y="2952410"/>
            <a:ext cx="2533262" cy="663726"/>
            <a:chOff x="5591150" y="1338211"/>
            <a:chExt cx="2533262" cy="663726"/>
          </a:xfrm>
        </p:grpSpPr>
        <p:sp>
          <p:nvSpPr>
            <p:cNvPr id="46" name="文本框 45"/>
            <p:cNvSpPr txBox="1"/>
            <p:nvPr/>
          </p:nvSpPr>
          <p:spPr>
            <a:xfrm>
              <a:off x="6503455" y="14035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" panose="020B0500000000000000" pitchFamily="34" charset="-122"/>
                </a:rPr>
                <a:t>新年展望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gradFill>
              <a:gsLst>
                <a:gs pos="0">
                  <a:srgbClr val="E53238"/>
                </a:gs>
                <a:gs pos="100000">
                  <a:srgbClr val="AC2125"/>
                </a:gs>
              </a:gsLst>
              <a:lin ang="42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latin typeface="Aa楷体" panose="02000500000000000000" pitchFamily="2" charset="-122"/>
                  <a:ea typeface="思源黑体" panose="020B0500000000000000" pitchFamily="34" charset="-122"/>
                </a:rPr>
                <a:t>02</a:t>
              </a:r>
              <a:endParaRPr lang="zh-CN" altLang="en-US" sz="2400" dirty="0">
                <a:latin typeface="Aa楷体" panose="02000500000000000000" pitchFamily="2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23198" y="4277442"/>
            <a:ext cx="2533262" cy="663726"/>
            <a:chOff x="5591150" y="1338211"/>
            <a:chExt cx="2533262" cy="663726"/>
          </a:xfrm>
        </p:grpSpPr>
        <p:sp>
          <p:nvSpPr>
            <p:cNvPr id="51" name="文本框 50"/>
            <p:cNvSpPr txBox="1"/>
            <p:nvPr/>
          </p:nvSpPr>
          <p:spPr>
            <a:xfrm>
              <a:off x="6503455" y="144667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" panose="020B0500000000000000" pitchFamily="34" charset="-122"/>
                </a:rPr>
                <a:t>几点建议</a:t>
              </a:r>
            </a:p>
          </p:txBody>
        </p:sp>
        <p:sp>
          <p:nvSpPr>
            <p:cNvPr id="49" name="椭圆 48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gradFill>
              <a:gsLst>
                <a:gs pos="0">
                  <a:srgbClr val="E53238"/>
                </a:gs>
                <a:gs pos="100000">
                  <a:srgbClr val="AC2125"/>
                </a:gs>
              </a:gsLst>
              <a:lin ang="42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latin typeface="Aa楷体" panose="02000500000000000000" pitchFamily="2" charset="-122"/>
                  <a:ea typeface="思源黑体" panose="020B0500000000000000" pitchFamily="34" charset="-122"/>
                </a:rPr>
                <a:t>03</a:t>
              </a:r>
              <a:endParaRPr lang="zh-CN" altLang="en-US" sz="2400" dirty="0">
                <a:latin typeface="Aa楷体" panose="02000500000000000000" pitchFamily="2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90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8712069" y="-8632"/>
            <a:ext cx="3478344" cy="6857554"/>
          </a:xfrm>
          <a:prstGeom prst="rect">
            <a:avLst/>
          </a:prstGeom>
          <a:solidFill>
            <a:srgbClr val="E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H="1">
            <a:off x="395594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gradFill>
            <a:gsLst>
              <a:gs pos="0">
                <a:srgbClr val="C00000">
                  <a:alpha val="41000"/>
                </a:srgbClr>
              </a:gs>
              <a:gs pos="100000">
                <a:srgbClr val="AC2125">
                  <a:alpha val="10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514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6696" y="27884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期末总结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256696" y="3573016"/>
            <a:ext cx="488608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267609" y="2581347"/>
            <a:ext cx="1299205" cy="1299205"/>
          </a:xfrm>
          <a:prstGeom prst="ellipse">
            <a:avLst/>
          </a:prstGeom>
          <a:gradFill>
            <a:gsLst>
              <a:gs pos="0">
                <a:srgbClr val="E53238"/>
              </a:gs>
              <a:gs pos="100000">
                <a:srgbClr val="AC2125"/>
              </a:gs>
            </a:gsLst>
            <a:lin ang="42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6600" dirty="0">
                <a:latin typeface="Aa楷体" panose="02000500000000000000" pitchFamily="2" charset="-122"/>
                <a:ea typeface="思源黑体" panose="020B0500000000000000" pitchFamily="34" charset="-122"/>
              </a:rPr>
              <a:t>01</a:t>
            </a:r>
            <a:endParaRPr lang="zh-CN" altLang="en-US" sz="6600" dirty="0">
              <a:latin typeface="Aa楷体" panose="02000500000000000000" pitchFamily="2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87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49501" y="2288838"/>
            <a:ext cx="2492990" cy="74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工作述简要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60903" y="266662"/>
            <a:ext cx="4268606" cy="5846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200" dirty="0">
                <a:ea typeface="思源黑体" panose="020B0500000000000000" pitchFamily="34" charset="-122"/>
              </a:rPr>
              <a:t>期末总结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EA5A1C-2840-43DF-8BC4-B8A29974F839}"/>
              </a:ext>
            </a:extLst>
          </p:cNvPr>
          <p:cNvSpPr/>
          <p:nvPr/>
        </p:nvSpPr>
        <p:spPr>
          <a:xfrm>
            <a:off x="4295006" y="836712"/>
            <a:ext cx="3508375" cy="108000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19061B-57DB-405F-B1A3-BDA3DF641465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工作小结：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DDFEE0-48BB-4187-B948-9B885F095E70}"/>
              </a:ext>
            </a:extLst>
          </p:cNvPr>
          <p:cNvSpPr txBox="1"/>
          <p:nvPr/>
        </p:nvSpPr>
        <p:spPr>
          <a:xfrm>
            <a:off x="2762250" y="2302133"/>
            <a:ext cx="6096000" cy="182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产业项目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论文审稿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其他事务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E555298D-6F56-4838-8FB8-7393C1B95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02" y="2380565"/>
            <a:ext cx="2811877" cy="256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6C23816-C629-4C32-949B-EABCA12A917E}"/>
              </a:ext>
            </a:extLst>
          </p:cNvPr>
          <p:cNvSpPr txBox="1"/>
          <p:nvPr/>
        </p:nvSpPr>
        <p:spPr>
          <a:xfrm>
            <a:off x="7895406" y="6309320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——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格物致知，循道明理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——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a楷体"/>
            </a:endParaRPr>
          </a:p>
        </p:txBody>
      </p:sp>
    </p:spTree>
    <p:extLst>
      <p:ext uri="{BB962C8B-B14F-4D97-AF65-F5344CB8AC3E}">
        <p14:creationId xmlns:p14="http://schemas.microsoft.com/office/powerpoint/2010/main" val="94548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49501" y="2288838"/>
            <a:ext cx="2492990" cy="74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工作述简要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60903" y="266662"/>
            <a:ext cx="4268606" cy="5846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200" dirty="0">
                <a:ea typeface="思源黑体" panose="020B0500000000000000" pitchFamily="34" charset="-122"/>
              </a:rPr>
              <a:t>期末总结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EA5A1C-2840-43DF-8BC4-B8A29974F839}"/>
              </a:ext>
            </a:extLst>
          </p:cNvPr>
          <p:cNvSpPr/>
          <p:nvPr/>
        </p:nvSpPr>
        <p:spPr>
          <a:xfrm>
            <a:off x="4295006" y="836712"/>
            <a:ext cx="3508375" cy="108000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94CF39-A4AB-425A-B8CC-4F35CB443EE1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科研小结：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BB53BD-8B8D-47F2-B627-E7DE55F6AB93}"/>
              </a:ext>
            </a:extLst>
          </p:cNvPr>
          <p:cNvSpPr txBox="1"/>
          <p:nvPr/>
        </p:nvSpPr>
        <p:spPr>
          <a:xfrm>
            <a:off x="2762250" y="2302133"/>
            <a:ext cx="6096000" cy="182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问题生成任务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论文撰写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pic>
        <p:nvPicPr>
          <p:cNvPr id="2056" name="Picture 8" descr="新知达人, 那个发了好几篇SCI的师姐，教你如何搞定文献检索和科研图片！">
            <a:extLst>
              <a:ext uri="{FF2B5EF4-FFF2-40B4-BE49-F238E27FC236}">
                <a16:creationId xmlns:a16="http://schemas.microsoft.com/office/drawing/2014/main" id="{BB2E8309-884B-4207-8FD7-B7CF334F9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6" y="2232373"/>
            <a:ext cx="2564779" cy="256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89A55B-0908-4EBA-A93E-1BDA06A284C9}"/>
              </a:ext>
            </a:extLst>
          </p:cNvPr>
          <p:cNvSpPr txBox="1"/>
          <p:nvPr/>
        </p:nvSpPr>
        <p:spPr>
          <a:xfrm>
            <a:off x="7895406" y="6309320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——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格物致知，循道明理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——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a楷体"/>
            </a:endParaRPr>
          </a:p>
        </p:txBody>
      </p:sp>
    </p:spTree>
    <p:extLst>
      <p:ext uri="{BB962C8B-B14F-4D97-AF65-F5344CB8AC3E}">
        <p14:creationId xmlns:p14="http://schemas.microsoft.com/office/powerpoint/2010/main" val="35302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8712069" y="-8632"/>
            <a:ext cx="3478344" cy="6857554"/>
          </a:xfrm>
          <a:prstGeom prst="rect">
            <a:avLst/>
          </a:prstGeom>
          <a:solidFill>
            <a:srgbClr val="E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H="1">
            <a:off x="395594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gradFill>
            <a:gsLst>
              <a:gs pos="0">
                <a:srgbClr val="C00000">
                  <a:alpha val="41000"/>
                </a:srgbClr>
              </a:gs>
              <a:gs pos="100000">
                <a:srgbClr val="AC2125">
                  <a:alpha val="10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514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6696" y="27884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新年展望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256696" y="3573016"/>
            <a:ext cx="488608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267609" y="2581347"/>
            <a:ext cx="1299205" cy="1299205"/>
          </a:xfrm>
          <a:prstGeom prst="ellipse">
            <a:avLst/>
          </a:prstGeom>
          <a:gradFill>
            <a:gsLst>
              <a:gs pos="0">
                <a:srgbClr val="E53238"/>
              </a:gs>
              <a:gs pos="100000">
                <a:srgbClr val="AC2125"/>
              </a:gs>
            </a:gsLst>
            <a:lin ang="42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6600" dirty="0">
                <a:latin typeface="Aa楷体" panose="02000500000000000000" pitchFamily="2" charset="-122"/>
                <a:ea typeface="思源黑体" panose="020B0500000000000000" pitchFamily="34" charset="-122"/>
              </a:rPr>
              <a:t>02</a:t>
            </a:r>
            <a:endParaRPr lang="zh-CN" altLang="en-US" sz="6600" dirty="0">
              <a:latin typeface="Aa楷体" panose="02000500000000000000" pitchFamily="2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4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A3A2727-6DD7-40AA-B592-37E26E16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92" y="2409709"/>
            <a:ext cx="3047803" cy="30478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49501" y="2288838"/>
            <a:ext cx="2492990" cy="74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工作述简要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60903" y="266662"/>
            <a:ext cx="4268606" cy="5846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200" dirty="0">
                <a:ea typeface="思源黑体" panose="020B0500000000000000" pitchFamily="34" charset="-122"/>
              </a:rPr>
              <a:t>新年展望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EA5A1C-2840-43DF-8BC4-B8A29974F839}"/>
              </a:ext>
            </a:extLst>
          </p:cNvPr>
          <p:cNvSpPr/>
          <p:nvPr/>
        </p:nvSpPr>
        <p:spPr>
          <a:xfrm>
            <a:off x="4295006" y="836712"/>
            <a:ext cx="3508375" cy="108000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8DFDDC-CDB1-4320-9FE1-9959EB4B615D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工作计划：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80004B-EA45-477F-85ED-88E756D980F1}"/>
              </a:ext>
            </a:extLst>
          </p:cNvPr>
          <p:cNvSpPr txBox="1"/>
          <p:nvPr/>
        </p:nvSpPr>
        <p:spPr>
          <a:xfrm>
            <a:off x="2601119" y="2409709"/>
            <a:ext cx="6096000" cy="244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开放域对话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完成两篇高质量论文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参与科研工作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强身健体，继续修行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4E09EE-997D-4704-B241-BE2A0BB83787}"/>
              </a:ext>
            </a:extLst>
          </p:cNvPr>
          <p:cNvSpPr txBox="1"/>
          <p:nvPr/>
        </p:nvSpPr>
        <p:spPr>
          <a:xfrm>
            <a:off x="7895406" y="6309320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——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格物致知，循道明理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——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a楷体"/>
            </a:endParaRPr>
          </a:p>
        </p:txBody>
      </p:sp>
    </p:spTree>
    <p:extLst>
      <p:ext uri="{BB962C8B-B14F-4D97-AF65-F5344CB8AC3E}">
        <p14:creationId xmlns:p14="http://schemas.microsoft.com/office/powerpoint/2010/main" val="41674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8712069" y="-8632"/>
            <a:ext cx="3478344" cy="6857554"/>
          </a:xfrm>
          <a:prstGeom prst="rect">
            <a:avLst/>
          </a:prstGeom>
          <a:solidFill>
            <a:srgbClr val="E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H="1">
            <a:off x="395594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gradFill>
            <a:gsLst>
              <a:gs pos="0">
                <a:srgbClr val="C00000">
                  <a:alpha val="41000"/>
                </a:srgbClr>
              </a:gs>
              <a:gs pos="100000">
                <a:srgbClr val="AC2125">
                  <a:alpha val="10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514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6696" y="27884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几点建议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256696" y="3573016"/>
            <a:ext cx="488608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267609" y="2581347"/>
            <a:ext cx="1299205" cy="1299205"/>
          </a:xfrm>
          <a:prstGeom prst="ellipse">
            <a:avLst/>
          </a:prstGeom>
          <a:gradFill>
            <a:gsLst>
              <a:gs pos="0">
                <a:srgbClr val="E53238"/>
              </a:gs>
              <a:gs pos="100000">
                <a:srgbClr val="AC2125"/>
              </a:gs>
            </a:gsLst>
            <a:lin ang="42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6600" dirty="0">
                <a:latin typeface="Aa楷体" panose="02000500000000000000" pitchFamily="2" charset="-122"/>
                <a:ea typeface="思源黑体" panose="020B0500000000000000" pitchFamily="34" charset="-122"/>
              </a:rPr>
              <a:t>03</a:t>
            </a:r>
            <a:endParaRPr lang="zh-CN" altLang="en-US" sz="6600" dirty="0">
              <a:latin typeface="Aa楷体" panose="02000500000000000000" pitchFamily="2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91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49501" y="2288838"/>
            <a:ext cx="2492990" cy="74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工作述简要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60903" y="266662"/>
            <a:ext cx="4268606" cy="5846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rPr>
              <a:t>几点建议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EA5A1C-2840-43DF-8BC4-B8A29974F839}"/>
              </a:ext>
            </a:extLst>
          </p:cNvPr>
          <p:cNvSpPr/>
          <p:nvPr/>
        </p:nvSpPr>
        <p:spPr>
          <a:xfrm>
            <a:off x="4295006" y="836712"/>
            <a:ext cx="3508375" cy="108000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7F9E7-52F9-415A-A92F-524F44720666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几点建议：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7A3FA5-1D94-4086-B2F7-7F9808FE758A}"/>
              </a:ext>
            </a:extLst>
          </p:cNvPr>
          <p:cNvSpPr txBox="1"/>
          <p:nvPr/>
        </p:nvSpPr>
        <p:spPr>
          <a:xfrm>
            <a:off x="2601119" y="2409709"/>
            <a:ext cx="6096000" cy="3059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学术例会照常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传帮带传统延续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项目和科研相辅相承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研究方向聚焦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博士起带头作用，多参与研究性工作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E663F8-696A-4568-9D59-C2AFFBB4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09" y="3140968"/>
            <a:ext cx="3047803" cy="30478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693C3B-575E-4800-B5DB-F0F89B001429}"/>
              </a:ext>
            </a:extLst>
          </p:cNvPr>
          <p:cNvSpPr txBox="1"/>
          <p:nvPr/>
        </p:nvSpPr>
        <p:spPr>
          <a:xfrm>
            <a:off x="7895406" y="6309320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——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格物致知，循道明理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a楷体"/>
              </a:rPr>
              <a:t>——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a楷体"/>
            </a:endParaRPr>
          </a:p>
        </p:txBody>
      </p:sp>
    </p:spTree>
    <p:extLst>
      <p:ext uri="{BB962C8B-B14F-4D97-AF65-F5344CB8AC3E}">
        <p14:creationId xmlns:p14="http://schemas.microsoft.com/office/powerpoint/2010/main" val="401406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2985817-F2E5-44AE-87F6-A20546B4584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绩效考核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nptjy03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自定义</PresentationFormat>
  <Paragraphs>63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Aa楷体</vt:lpstr>
      <vt:lpstr>FZZhengHeiS-R-GB</vt:lpstr>
      <vt:lpstr>思源黑体</vt:lpstr>
      <vt:lpstr>宋体</vt:lpstr>
      <vt:lpstr>Arial</vt:lpstr>
      <vt:lpstr>Calibri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2020-01-05T15:23:56Z</dcterms:created>
  <dcterms:modified xsi:type="dcterms:W3CDTF">2021-01-16T02:39:14Z</dcterms:modified>
</cp:coreProperties>
</file>