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6" r:id="rId2"/>
    <p:sldId id="261" r:id="rId3"/>
    <p:sldId id="288" r:id="rId4"/>
    <p:sldId id="289" r:id="rId5"/>
    <p:sldId id="290" r:id="rId6"/>
    <p:sldId id="293" r:id="rId7"/>
    <p:sldId id="294" r:id="rId8"/>
    <p:sldId id="295" r:id="rId9"/>
    <p:sldId id="260" r:id="rId10"/>
    <p:sldId id="267" r:id="rId11"/>
    <p:sldId id="291" r:id="rId12"/>
    <p:sldId id="292" r:id="rId13"/>
    <p:sldId id="296" r:id="rId14"/>
    <p:sldId id="297" r:id="rId15"/>
    <p:sldId id="298" r:id="rId16"/>
    <p:sldId id="313" r:id="rId17"/>
    <p:sldId id="299" r:id="rId18"/>
    <p:sldId id="300" r:id="rId19"/>
    <p:sldId id="301" r:id="rId20"/>
    <p:sldId id="302" r:id="rId21"/>
    <p:sldId id="303" r:id="rId22"/>
    <p:sldId id="304" r:id="rId23"/>
    <p:sldId id="309" r:id="rId24"/>
    <p:sldId id="308" r:id="rId25"/>
    <p:sldId id="310" r:id="rId26"/>
    <p:sldId id="311" r:id="rId27"/>
    <p:sldId id="305" r:id="rId28"/>
    <p:sldId id="306" r:id="rId29"/>
    <p:sldId id="314" r:id="rId30"/>
    <p:sldId id="315" r:id="rId31"/>
    <p:sldId id="307" r:id="rId32"/>
    <p:sldId id="28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277" userDrawn="1">
          <p15:clr>
            <a:srgbClr val="A4A3A4"/>
          </p15:clr>
        </p15:guide>
        <p15:guide id="4" pos="5110" userDrawn="1">
          <p15:clr>
            <a:srgbClr val="A4A3A4"/>
          </p15:clr>
        </p15:guide>
        <p15:guide id="5" pos="2547" userDrawn="1">
          <p15:clr>
            <a:srgbClr val="A4A3A4"/>
          </p15:clr>
        </p15:guide>
        <p15:guide id="6" pos="6403" userDrawn="1">
          <p15:clr>
            <a:srgbClr val="A4A3A4"/>
          </p15:clr>
        </p15:guide>
        <p15:guide id="7" pos="7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7FE"/>
    <a:srgbClr val="4BDDE9"/>
    <a:srgbClr val="FFFFFF"/>
    <a:srgbClr val="345692"/>
    <a:srgbClr val="17C0D4"/>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35"/>
  </p:normalViewPr>
  <p:slideViewPr>
    <p:cSldViewPr snapToGrid="0">
      <p:cViewPr varScale="1">
        <p:scale>
          <a:sx n="74" d="100"/>
          <a:sy n="74" d="100"/>
        </p:scale>
        <p:origin x="576" y="54"/>
      </p:cViewPr>
      <p:guideLst>
        <p:guide orient="horz" pos="2160"/>
        <p:guide pos="3840"/>
        <p:guide pos="1277"/>
        <p:guide pos="5110"/>
        <p:guide pos="2547"/>
        <p:guide pos="6403"/>
        <p:guide pos="71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E062EE-FD48-4DF0-BC53-B634D7B729C2}" type="datetimeFigureOut">
              <a:rPr lang="zh-CN" altLang="en-US" smtClean="0"/>
              <a:t>2018/11/9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E9234-1F74-475F-A2EA-551410939AC7}" type="slidenum">
              <a:rPr lang="zh-CN" altLang="en-US" smtClean="0"/>
              <a:t>‹#›</a:t>
            </a:fld>
            <a:endParaRPr lang="zh-CN" altLang="en-US"/>
          </a:p>
        </p:txBody>
      </p:sp>
    </p:spTree>
    <p:extLst>
      <p:ext uri="{BB962C8B-B14F-4D97-AF65-F5344CB8AC3E}">
        <p14:creationId xmlns:p14="http://schemas.microsoft.com/office/powerpoint/2010/main" val="3100647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假设样本由什么样的混合模型生成，启发式的选择</a:t>
            </a:r>
            <a:endParaRPr lang="zh-CN" altLang="en-US" dirty="0"/>
          </a:p>
        </p:txBody>
      </p:sp>
      <p:sp>
        <p:nvSpPr>
          <p:cNvPr id="4" name="灯片编号占位符 3"/>
          <p:cNvSpPr>
            <a:spLocks noGrp="1"/>
          </p:cNvSpPr>
          <p:nvPr>
            <p:ph type="sldNum" sz="quarter" idx="10"/>
          </p:nvPr>
        </p:nvSpPr>
        <p:spPr/>
        <p:txBody>
          <a:bodyPr/>
          <a:lstStyle/>
          <a:p>
            <a:fld id="{943E9234-1F74-475F-A2EA-551410939AC7}" type="slidenum">
              <a:rPr lang="zh-CN" altLang="en-US" smtClean="0"/>
              <a:t>16</a:t>
            </a:fld>
            <a:endParaRPr lang="zh-CN" altLang="en-US"/>
          </a:p>
        </p:txBody>
      </p:sp>
    </p:spTree>
    <p:extLst>
      <p:ext uri="{BB962C8B-B14F-4D97-AF65-F5344CB8AC3E}">
        <p14:creationId xmlns:p14="http://schemas.microsoft.com/office/powerpoint/2010/main" val="3596358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添加某篇论文中的其他正则化式子</a:t>
            </a:r>
            <a:endParaRPr lang="zh-CN" altLang="en-US" dirty="0"/>
          </a:p>
        </p:txBody>
      </p:sp>
      <p:sp>
        <p:nvSpPr>
          <p:cNvPr id="4" name="灯片编号占位符 3"/>
          <p:cNvSpPr>
            <a:spLocks noGrp="1"/>
          </p:cNvSpPr>
          <p:nvPr>
            <p:ph type="sldNum" sz="quarter" idx="10"/>
          </p:nvPr>
        </p:nvSpPr>
        <p:spPr/>
        <p:txBody>
          <a:bodyPr/>
          <a:lstStyle/>
          <a:p>
            <a:fld id="{943E9234-1F74-475F-A2EA-551410939AC7}" type="slidenum">
              <a:rPr lang="zh-CN" altLang="en-US" smtClean="0"/>
              <a:t>29</a:t>
            </a:fld>
            <a:endParaRPr lang="zh-CN" altLang="en-US"/>
          </a:p>
        </p:txBody>
      </p:sp>
    </p:spTree>
    <p:extLst>
      <p:ext uri="{BB962C8B-B14F-4D97-AF65-F5344CB8AC3E}">
        <p14:creationId xmlns:p14="http://schemas.microsoft.com/office/powerpoint/2010/main" val="122541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分类器得到的分类结果越确定，则熵越小</a:t>
            </a:r>
            <a:endParaRPr lang="zh-CN" altLang="en-US" dirty="0"/>
          </a:p>
        </p:txBody>
      </p:sp>
      <p:sp>
        <p:nvSpPr>
          <p:cNvPr id="4" name="灯片编号占位符 3"/>
          <p:cNvSpPr>
            <a:spLocks noGrp="1"/>
          </p:cNvSpPr>
          <p:nvPr>
            <p:ph type="sldNum" sz="quarter" idx="10"/>
          </p:nvPr>
        </p:nvSpPr>
        <p:spPr/>
        <p:txBody>
          <a:bodyPr/>
          <a:lstStyle/>
          <a:p>
            <a:fld id="{943E9234-1F74-475F-A2EA-551410939AC7}" type="slidenum">
              <a:rPr lang="zh-CN" altLang="en-US" smtClean="0"/>
              <a:t>30</a:t>
            </a:fld>
            <a:endParaRPr lang="zh-CN" altLang="en-US"/>
          </a:p>
        </p:txBody>
      </p:sp>
    </p:spTree>
    <p:extLst>
      <p:ext uri="{BB962C8B-B14F-4D97-AF65-F5344CB8AC3E}">
        <p14:creationId xmlns:p14="http://schemas.microsoft.com/office/powerpoint/2010/main" val="2434337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userDrawn="1"/>
        </p:nvSpPr>
        <p:spPr>
          <a:xfrm>
            <a:off x="110265" y="6602892"/>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模板下载：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www.1ppt.com/moban/     </a:t>
            </a:r>
            <a:r>
              <a:rPr kumimoji="0" lang="zh-CN" altLang="en-US" sz="100" b="0" i="0" u="none" strike="noStrike" kern="0" cap="none" spc="0" normalizeH="0" baseline="0" noProof="0" dirty="0">
                <a:ln>
                  <a:noFill/>
                </a:ln>
                <a:solidFill>
                  <a:srgbClr val="FFFFFF"/>
                </a:solidFill>
                <a:effectLst/>
                <a:uLnTx/>
                <a:uFillTx/>
                <a:latin typeface="Calibri"/>
                <a:ea typeface="宋体"/>
              </a:rPr>
              <a:t>行业</a:t>
            </a: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模板：</a:t>
            </a:r>
            <a:r>
              <a:rPr kumimoji="0" lang="en-US" altLang="zh-CN" sz="100" b="0" i="0" u="none" strike="noStrike" kern="0" cap="none" spc="0" normalizeH="0" baseline="0" noProof="0" dirty="0">
                <a:ln>
                  <a:noFill/>
                </a:ln>
                <a:solidFill>
                  <a:srgbClr val="FFFFFF"/>
                </a:solidFill>
                <a:effectLst/>
                <a:uLnTx/>
                <a:uFillTx/>
                <a:latin typeface="Calibri"/>
                <a:ea typeface="宋体"/>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节日</a:t>
            </a: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模板：</a:t>
            </a:r>
            <a:r>
              <a:rPr kumimoji="0" lang="en-US" altLang="zh-CN" sz="100" b="0" i="0" u="none" strike="noStrike" kern="0" cap="none" spc="0" normalizeH="0" baseline="0" noProof="0" dirty="0">
                <a:ln>
                  <a:noFill/>
                </a:ln>
                <a:solidFill>
                  <a:srgbClr val="FFFFFF"/>
                </a:solidFill>
                <a:effectLst/>
                <a:uLnTx/>
                <a:uFillTx/>
                <a:latin typeface="Calibri"/>
                <a:ea typeface="宋体"/>
              </a:rPr>
              <a:t>www.1ppt.com/jieri/           PPT</a:t>
            </a:r>
            <a:r>
              <a:rPr kumimoji="0" lang="zh-CN" altLang="en-US" sz="100" b="0" i="0" u="none" strike="noStrike" kern="0" cap="none" spc="0" normalizeH="0" baseline="0" noProof="0" dirty="0">
                <a:ln>
                  <a:noFill/>
                </a:ln>
                <a:solidFill>
                  <a:srgbClr val="FFFFFF"/>
                </a:solidFill>
                <a:effectLst/>
                <a:uLnTx/>
                <a:uFillTx/>
                <a:latin typeface="Calibri"/>
                <a:ea typeface="宋体"/>
              </a:rPr>
              <a:t>素材下载：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背景图片：</a:t>
            </a:r>
            <a:r>
              <a:rPr kumimoji="0" lang="en-US" altLang="zh-CN" sz="100" b="0" i="0" u="none" strike="noStrike" kern="0" cap="none" spc="0" normalizeH="0" baseline="0" noProof="0" dirty="0">
                <a:ln>
                  <a:noFill/>
                </a:ln>
                <a:solidFill>
                  <a:srgbClr val="FFFFFF"/>
                </a:solidFill>
                <a:effectLst/>
                <a:uLnTx/>
                <a:uFillTx/>
                <a:latin typeface="Calibri"/>
                <a:ea typeface="宋体"/>
              </a:rPr>
              <a:t>www.1ppt.com/beijing/      PPT</a:t>
            </a:r>
            <a:r>
              <a:rPr kumimoji="0" lang="zh-CN" altLang="en-US" sz="100" b="0" i="0" u="none" strike="noStrike" kern="0" cap="none" spc="0" normalizeH="0" baseline="0" noProof="0" dirty="0">
                <a:ln>
                  <a:noFill/>
                </a:ln>
                <a:solidFill>
                  <a:srgbClr val="FFFFFF"/>
                </a:solidFill>
                <a:effectLst/>
                <a:uLnTx/>
                <a:uFillTx/>
                <a:latin typeface="Calibri"/>
                <a:ea typeface="宋体"/>
              </a:rPr>
              <a:t>图表下载：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优秀</a:t>
            </a:r>
            <a:r>
              <a:rPr kumimoji="0" lang="en-US" altLang="zh-CN" sz="100" b="0" i="0" u="none" strike="noStrike" kern="0" cap="none" spc="0" normalizeH="0" baseline="0" noProof="0" dirty="0">
                <a:ln>
                  <a:noFill/>
                </a:ln>
                <a:solidFill>
                  <a:srgbClr val="FFFFFF"/>
                </a:solidFill>
                <a:effectLst/>
                <a:uLnTx/>
                <a:uFillTx/>
                <a:latin typeface="Calibri"/>
                <a:ea typeface="宋体"/>
              </a:rPr>
              <a:t>PPT</a:t>
            </a:r>
            <a:r>
              <a:rPr kumimoji="0" lang="zh-CN" altLang="en-US" sz="100" b="0" i="0" u="none" strike="noStrike" kern="0" cap="none" spc="0" normalizeH="0" baseline="0" noProof="0" dirty="0">
                <a:ln>
                  <a:noFill/>
                </a:ln>
                <a:solidFill>
                  <a:srgbClr val="FFFFFF"/>
                </a:solidFill>
                <a:effectLst/>
                <a:uLnTx/>
                <a:uFillTx/>
                <a:latin typeface="Calibri"/>
                <a:ea typeface="宋体"/>
              </a:rPr>
              <a:t>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www.1ppt.com/xiazai/        PPT</a:t>
            </a:r>
            <a:r>
              <a:rPr kumimoji="0" lang="zh-CN" altLang="en-US" sz="100" b="0" i="0" u="none" strike="noStrike" kern="0" cap="none" spc="0" normalizeH="0" baseline="0" noProof="0" dirty="0">
                <a:ln>
                  <a:noFill/>
                </a:ln>
                <a:solidFill>
                  <a:srgbClr val="FFFFFF"/>
                </a:solidFill>
                <a:effectLst/>
                <a:uLnTx/>
                <a:uFillTx/>
                <a:latin typeface="Calibri"/>
                <a:ea typeface="宋体"/>
              </a:rPr>
              <a:t>教程： </a:t>
            </a:r>
            <a:r>
              <a:rPr kumimoji="0" lang="en-US" altLang="zh-CN" sz="100" b="0" i="0" u="none" strike="noStrike" kern="0" cap="none" spc="0" normalizeH="0" baseline="0" noProof="0" dirty="0">
                <a:ln>
                  <a:noFill/>
                </a:ln>
                <a:solidFill>
                  <a:srgbClr val="FFFFFF"/>
                </a:solidFill>
                <a:effectLst/>
                <a:uLnTx/>
                <a:uFillTx/>
                <a:latin typeface="Calibri"/>
                <a:ea typeface="宋体"/>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FFFFFF"/>
                </a:solidFill>
                <a:effectLst/>
                <a:uLnTx/>
                <a:uFillTx/>
                <a:latin typeface="Calibri"/>
                <a:ea typeface="宋体"/>
              </a:rPr>
              <a:t>Word</a:t>
            </a:r>
            <a:r>
              <a:rPr kumimoji="0" lang="zh-CN" altLang="en-US" sz="100" b="0" i="0" u="none" strike="noStrike" kern="0" cap="none" spc="0" normalizeH="0" baseline="0" noProof="0" dirty="0">
                <a:ln>
                  <a:noFill/>
                </a:ln>
                <a:solidFill>
                  <a:srgbClr val="FFFFFF"/>
                </a:solidFill>
                <a:effectLst/>
                <a:uLnTx/>
                <a:uFillTx/>
                <a:latin typeface="Calibri"/>
                <a:ea typeface="宋体"/>
              </a:rPr>
              <a:t>教程： </a:t>
            </a:r>
            <a:r>
              <a:rPr kumimoji="0" lang="en-US" altLang="zh-CN" sz="100" b="0" i="0" u="none" strike="noStrike" kern="0" cap="none" spc="0" normalizeH="0" baseline="0" noProof="0" dirty="0">
                <a:ln>
                  <a:noFill/>
                </a:ln>
                <a:solidFill>
                  <a:srgbClr val="FFFFFF"/>
                </a:solidFill>
                <a:effectLst/>
                <a:uLnTx/>
                <a:uFillTx/>
                <a:latin typeface="Calibri"/>
                <a:ea typeface="宋体"/>
              </a:rPr>
              <a:t>www.1ppt.com/word/              Excel</a:t>
            </a:r>
            <a:r>
              <a:rPr kumimoji="0" lang="zh-CN" altLang="en-US" sz="100" b="0" i="0" u="none" strike="noStrike" kern="0" cap="none" spc="0" normalizeH="0" baseline="0" noProof="0" dirty="0">
                <a:ln>
                  <a:noFill/>
                </a:ln>
                <a:solidFill>
                  <a:srgbClr val="FFFFFF"/>
                </a:solidFill>
                <a:effectLst/>
                <a:uLnTx/>
                <a:uFillTx/>
                <a:latin typeface="Calibri"/>
                <a:ea typeface="宋体"/>
              </a:rPr>
              <a:t>教程：</a:t>
            </a:r>
            <a:r>
              <a:rPr kumimoji="0" lang="en-US" altLang="zh-CN" sz="100" b="0" i="0" u="none" strike="noStrike" kern="0" cap="none" spc="0" normalizeH="0" baseline="0" noProof="0" dirty="0">
                <a:ln>
                  <a:noFill/>
                </a:ln>
                <a:solidFill>
                  <a:srgbClr val="FFFFFF"/>
                </a:solidFill>
                <a:effectLst/>
                <a:uLnTx/>
                <a:uFillTx/>
                <a:latin typeface="Calibri"/>
                <a:ea typeface="宋体"/>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资料下载：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www.1ppt.com/ziliao/                PPT</a:t>
            </a:r>
            <a:r>
              <a:rPr kumimoji="0" lang="zh-CN" altLang="en-US" sz="100" b="0" i="0" u="none" strike="noStrike" kern="0" cap="none" spc="0" normalizeH="0" baseline="0" noProof="0" dirty="0">
                <a:ln>
                  <a:noFill/>
                </a:ln>
                <a:solidFill>
                  <a:srgbClr val="FFFFFF"/>
                </a:solidFill>
                <a:effectLst/>
                <a:uLnTx/>
                <a:uFillTx/>
                <a:latin typeface="Calibri"/>
                <a:ea typeface="宋体"/>
              </a:rPr>
              <a:t>课件下载：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范文下载：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www.1ppt.com/fanwen/             </a:t>
            </a:r>
            <a:r>
              <a:rPr kumimoji="0" lang="zh-CN" altLang="en-US" sz="100" b="0" i="0" u="none" strike="noStrike" kern="0" cap="none" spc="0" normalizeH="0" baseline="0" noProof="0" dirty="0">
                <a:ln>
                  <a:noFill/>
                </a:ln>
                <a:solidFill>
                  <a:srgbClr val="FFFFFF"/>
                </a:solidFill>
                <a:effectLst/>
                <a:uLnTx/>
                <a:uFillTx/>
                <a:latin typeface="Calibri"/>
                <a:ea typeface="宋体"/>
              </a:rPr>
              <a:t>试卷下载：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rgbClr val="FFFFFF"/>
                </a:solidFill>
                <a:effectLst/>
                <a:uLnTx/>
                <a:uFillTx/>
                <a:latin typeface="Calibri"/>
                <a:ea typeface="宋体"/>
              </a:rPr>
              <a:t>教案下载：</a:t>
            </a:r>
            <a:r>
              <a:rPr kumimoji="0" lang="en-US" altLang="zh-CN" sz="100" b="0" i="0" u="none" strike="noStrike" kern="0" cap="none" spc="0" normalizeH="0" baseline="0" noProof="0" dirty="0">
                <a:ln>
                  <a:noFill/>
                </a:ln>
                <a:solidFill>
                  <a:srgbClr val="FFFFFF"/>
                </a:solidFill>
                <a:effectLst/>
                <a:uLnTx/>
                <a:uFillTx/>
                <a:latin typeface="Calibri"/>
                <a:ea typeface="宋体"/>
              </a:rPr>
              <a:t>www.1ppt.com/jiaoan/  </a:t>
            </a:r>
            <a:r>
              <a:rPr kumimoji="0" lang="en-US" altLang="zh-CN" sz="100" b="0" i="0" u="none" strike="noStrike" kern="0" cap="none" spc="0" normalizeH="0" baseline="0" noProof="0" dirty="0" smtClean="0">
                <a:ln>
                  <a:noFill/>
                </a:ln>
                <a:solidFill>
                  <a:srgbClr val="FFFFFF"/>
                </a:solidFill>
                <a:effectLst/>
                <a:uLnTx/>
                <a:uFillTx/>
                <a:latin typeface="Calibri"/>
                <a:ea typeface="宋体"/>
              </a:rPr>
              <a:t>      </a:t>
            </a:r>
            <a:endParaRPr kumimoji="0" lang="en-US" altLang="zh-CN" sz="100" b="0" i="0" u="none" strike="noStrike" kern="0" cap="none" spc="0" normalizeH="0" baseline="0" noProof="0" dirty="0">
              <a:ln>
                <a:noFill/>
              </a:ln>
              <a:solidFill>
                <a:srgbClr val="FFFFFF"/>
              </a:solidFill>
              <a:effectLst/>
              <a:uLnTx/>
              <a:uFillTx/>
              <a:latin typeface="Calibri"/>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srgbClr val="FFFFFF"/>
                </a:solidFill>
                <a:effectLst/>
                <a:uLnTx/>
                <a:uFillTx/>
                <a:latin typeface="Calibri"/>
                <a:ea typeface="宋体"/>
              </a:rPr>
              <a:t>字体下载：</a:t>
            </a:r>
            <a:r>
              <a:rPr kumimoji="0" lang="en-US" altLang="zh-CN" sz="100" b="0" i="0" u="none" strike="noStrike" kern="0" cap="none" spc="0" normalizeH="0" baseline="0" noProof="0" dirty="0" smtClean="0">
                <a:ln>
                  <a:noFill/>
                </a:ln>
                <a:solidFill>
                  <a:srgbClr val="FFFFFF"/>
                </a:solidFill>
                <a:effectLst/>
                <a:uLnTx/>
                <a:uFillTx/>
                <a:latin typeface="Calibri"/>
                <a:ea typeface="宋体"/>
              </a:rPr>
              <a:t>www.1ppt.com/ziti/</a:t>
            </a:r>
            <a:endParaRPr kumimoji="0" lang="en-US" altLang="zh-CN" sz="100" b="0" i="0" u="none" strike="noStrike" kern="0" cap="none" spc="0" normalizeH="0" baseline="0" noProof="0" dirty="0">
              <a:ln>
                <a:noFill/>
              </a:ln>
              <a:solidFill>
                <a:srgbClr val="FFFFFF"/>
              </a:solidFill>
              <a:effectLst/>
              <a:uLnTx/>
              <a:uFillTx/>
              <a:latin typeface="Calibri"/>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rgbClr val="FFFFFF"/>
                </a:solidFill>
                <a:effectLst/>
                <a:uLnTx/>
                <a:uFillTx/>
                <a:latin typeface="Calibri"/>
                <a:ea typeface="宋体"/>
              </a:rPr>
              <a:t> </a:t>
            </a:r>
            <a:endParaRPr kumimoji="0" lang="zh-CN" altLang="en-US" sz="100" b="0" i="0" u="none" strike="noStrike" kern="0" cap="none" spc="0" normalizeH="0" baseline="0" noProof="0" dirty="0">
              <a:ln>
                <a:noFill/>
              </a:ln>
              <a:solidFill>
                <a:srgbClr val="FFFFFF"/>
              </a:solidFill>
              <a:effectLst/>
              <a:uLnTx/>
              <a:uFillTx/>
              <a:latin typeface="Calibri"/>
              <a:ea typeface="宋体"/>
            </a:endParaRPr>
          </a:p>
        </p:txBody>
      </p:sp>
      <p:grpSp>
        <p:nvGrpSpPr>
          <p:cNvPr id="2" name="组 1"/>
          <p:cNvGrpSpPr/>
          <p:nvPr userDrawn="1"/>
        </p:nvGrpSpPr>
        <p:grpSpPr>
          <a:xfrm>
            <a:off x="351550" y="627927"/>
            <a:ext cx="292567" cy="2185334"/>
            <a:chOff x="1323824" y="3429000"/>
            <a:chExt cx="292567" cy="2185334"/>
          </a:xfrm>
        </p:grpSpPr>
        <p:sp>
          <p:nvSpPr>
            <p:cNvPr id="3" name="Shape 2637"/>
            <p:cNvSpPr/>
            <p:nvPr/>
          </p:nvSpPr>
          <p:spPr>
            <a:xfrm>
              <a:off x="1387088" y="5309932"/>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4" name="Shape 2639"/>
            <p:cNvSpPr/>
            <p:nvPr/>
          </p:nvSpPr>
          <p:spPr>
            <a:xfrm>
              <a:off x="1323824" y="4381415"/>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645"/>
            <p:cNvSpPr/>
            <p:nvPr/>
          </p:nvSpPr>
          <p:spPr>
            <a:xfrm>
              <a:off x="1325680" y="3429000"/>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cxnSp>
        <p:nvCxnSpPr>
          <p:cNvPr id="6" name="直线连接符 5"/>
          <p:cNvCxnSpPr/>
          <p:nvPr userDrawn="1"/>
        </p:nvCxnSpPr>
        <p:spPr>
          <a:xfrm>
            <a:off x="497833" y="3429000"/>
            <a:ext cx="0" cy="3429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4458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00.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85232" y="3034603"/>
            <a:ext cx="4507832" cy="103476"/>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p:nvSpPr>
        <p:spPr>
          <a:xfrm>
            <a:off x="1019175" y="717884"/>
            <a:ext cx="5076825" cy="5422231"/>
          </a:xfrm>
          <a:prstGeom prst="rect">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43363" y="1134978"/>
            <a:ext cx="8148637" cy="4588043"/>
          </a:xfrm>
          <a:prstGeom prst="rect">
            <a:avLst/>
          </a:prstGeom>
        </p:spPr>
      </p:pic>
      <p:sp>
        <p:nvSpPr>
          <p:cNvPr id="5" name="TextBox 32"/>
          <p:cNvSpPr txBox="1"/>
          <p:nvPr/>
        </p:nvSpPr>
        <p:spPr>
          <a:xfrm>
            <a:off x="1169136" y="1810194"/>
            <a:ext cx="4493538" cy="830997"/>
          </a:xfrm>
          <a:prstGeom prst="rect">
            <a:avLst/>
          </a:prstGeom>
          <a:noFill/>
        </p:spPr>
        <p:txBody>
          <a:bodyPr wrap="none" rtlCol="0">
            <a:spAutoFit/>
          </a:bodyPr>
          <a:lstStyle/>
          <a:p>
            <a:pPr algn="ctr"/>
            <a:r>
              <a:rPr lang="zh-CN" altLang="en-US" sz="4800" b="1" i="1" dirty="0">
                <a:solidFill>
                  <a:schemeClr val="tx1">
                    <a:lumMod val="75000"/>
                    <a:lumOff val="25000"/>
                  </a:schemeClr>
                </a:solidFill>
                <a:latin typeface="Avenir Heavy Oblique" charset="0"/>
                <a:ea typeface="Avenir Heavy Oblique" charset="0"/>
                <a:cs typeface="Avenir Heavy Oblique" charset="0"/>
              </a:rPr>
              <a:t>半</a:t>
            </a:r>
            <a:r>
              <a:rPr lang="zh-CN" altLang="en-US" sz="4800" b="1" i="1" dirty="0" smtClean="0">
                <a:solidFill>
                  <a:schemeClr val="tx1">
                    <a:lumMod val="75000"/>
                    <a:lumOff val="25000"/>
                  </a:schemeClr>
                </a:solidFill>
                <a:latin typeface="Avenir Heavy Oblique" charset="0"/>
                <a:ea typeface="Avenir Heavy Oblique" charset="0"/>
                <a:cs typeface="Avenir Heavy Oblique" charset="0"/>
              </a:rPr>
              <a:t>监督学习研究</a:t>
            </a:r>
            <a:endParaRPr lang="en-US" sz="4800" b="1" i="1" dirty="0">
              <a:solidFill>
                <a:schemeClr val="tx1">
                  <a:lumMod val="75000"/>
                  <a:lumOff val="25000"/>
                </a:schemeClr>
              </a:solidFill>
              <a:latin typeface="Avenir Heavy Oblique" charset="0"/>
              <a:ea typeface="Avenir Heavy Oblique" charset="0"/>
              <a:cs typeface="Avenir Heavy Oblique" charset="0"/>
            </a:endParaRPr>
          </a:p>
        </p:txBody>
      </p:sp>
      <p:sp>
        <p:nvSpPr>
          <p:cNvPr id="6" name="TextBox 33"/>
          <p:cNvSpPr txBox="1"/>
          <p:nvPr/>
        </p:nvSpPr>
        <p:spPr>
          <a:xfrm>
            <a:off x="1240573" y="3429000"/>
            <a:ext cx="2529322" cy="785343"/>
          </a:xfrm>
          <a:prstGeom prst="rect">
            <a:avLst/>
          </a:prstGeom>
          <a:noFill/>
        </p:spPr>
        <p:txBody>
          <a:bodyPr wrap="square" rtlCol="0">
            <a:spAutoFit/>
          </a:bodyPr>
          <a:lstStyle/>
          <a:p>
            <a:pPr algn="ctr">
              <a:lnSpc>
                <a:spcPct val="150000"/>
              </a:lnSpc>
            </a:pPr>
            <a:r>
              <a:rPr lang="zh-CN" altLang="en-US" sz="1600" i="1" dirty="0" smtClean="0">
                <a:solidFill>
                  <a:schemeClr val="tx1">
                    <a:lumMod val="50000"/>
                    <a:lumOff val="50000"/>
                  </a:schemeClr>
                </a:solidFill>
                <a:latin typeface="Avenir Book Oblique" charset="0"/>
                <a:ea typeface="Avenir Book Oblique" charset="0"/>
                <a:cs typeface="Avenir Book Oblique" charset="0"/>
              </a:rPr>
              <a:t>廖庆文</a:t>
            </a:r>
            <a:endParaRPr lang="en-US" altLang="zh-CN" sz="1600" i="1" dirty="0" smtClean="0">
              <a:solidFill>
                <a:schemeClr val="tx1">
                  <a:lumMod val="50000"/>
                  <a:lumOff val="50000"/>
                </a:schemeClr>
              </a:solidFill>
              <a:latin typeface="Avenir Book Oblique" charset="0"/>
              <a:ea typeface="Avenir Book Oblique" charset="0"/>
              <a:cs typeface="Avenir Book Oblique" charset="0"/>
            </a:endParaRPr>
          </a:p>
          <a:p>
            <a:pPr algn="ctr">
              <a:lnSpc>
                <a:spcPct val="150000"/>
              </a:lnSpc>
            </a:pPr>
            <a:r>
              <a:rPr lang="en-US" sz="1600" i="1" dirty="0" smtClean="0">
                <a:solidFill>
                  <a:schemeClr val="tx1">
                    <a:lumMod val="50000"/>
                    <a:lumOff val="50000"/>
                  </a:schemeClr>
                </a:solidFill>
                <a:latin typeface="Avenir Book Oblique" charset="0"/>
                <a:ea typeface="Avenir Book Oblique" charset="0"/>
                <a:cs typeface="Avenir Book Oblique" charset="0"/>
              </a:rPr>
              <a:t>2018/09/30</a:t>
            </a:r>
            <a:endParaRPr lang="en-US" sz="1600" i="1" dirty="0">
              <a:solidFill>
                <a:schemeClr val="tx1">
                  <a:lumMod val="50000"/>
                  <a:lumOff val="50000"/>
                </a:schemeClr>
              </a:solidFill>
              <a:latin typeface="Avenir Book Oblique" charset="0"/>
              <a:ea typeface="Avenir Book Oblique" charset="0"/>
              <a:cs typeface="Avenir Book Oblique" charset="0"/>
            </a:endParaRPr>
          </a:p>
        </p:txBody>
      </p:sp>
      <p:sp>
        <p:nvSpPr>
          <p:cNvPr id="9" name="Shape 2637"/>
          <p:cNvSpPr/>
          <p:nvPr/>
        </p:nvSpPr>
        <p:spPr>
          <a:xfrm>
            <a:off x="1385232" y="5309932"/>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39"/>
          <p:cNvSpPr/>
          <p:nvPr/>
        </p:nvSpPr>
        <p:spPr>
          <a:xfrm>
            <a:off x="2215855" y="5409480"/>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5"/>
          <p:cNvSpPr/>
          <p:nvPr/>
        </p:nvSpPr>
        <p:spPr>
          <a:xfrm>
            <a:off x="3173006" y="5392072"/>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Tree>
    <p:extLst>
      <p:ext uri="{BB962C8B-B14F-4D97-AF65-F5344CB8AC3E}">
        <p14:creationId xmlns:p14="http://schemas.microsoft.com/office/powerpoint/2010/main" val="55984480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2" presetClass="entr" presetSubtype="2"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par>
                                <p:cTn id="23" presetID="53" presetClass="entr" presetSubtype="16"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p:cTn id="30" dur="500" fill="hold"/>
                                        <p:tgtEl>
                                          <p:spTgt spid="10"/>
                                        </p:tgtEl>
                                        <p:attrNameLst>
                                          <p:attrName>ppt_w</p:attrName>
                                        </p:attrNameLst>
                                      </p:cBhvr>
                                      <p:tavLst>
                                        <p:tav tm="0">
                                          <p:val>
                                            <p:fltVal val="0"/>
                                          </p:val>
                                        </p:tav>
                                        <p:tav tm="100000">
                                          <p:val>
                                            <p:strVal val="#ppt_w"/>
                                          </p:val>
                                        </p:tav>
                                      </p:tavLst>
                                    </p:anim>
                                    <p:anim calcmode="lin" valueType="num">
                                      <p:cBhvr>
                                        <p:cTn id="31" dur="500" fill="hold"/>
                                        <p:tgtEl>
                                          <p:spTgt spid="10"/>
                                        </p:tgtEl>
                                        <p:attrNameLst>
                                          <p:attrName>ppt_h</p:attrName>
                                        </p:attrNameLst>
                                      </p:cBhvr>
                                      <p:tavLst>
                                        <p:tav tm="0">
                                          <p:val>
                                            <p:fltVal val="0"/>
                                          </p:val>
                                        </p:tav>
                                        <p:tav tm="100000">
                                          <p:val>
                                            <p:strVal val="#ppt_h"/>
                                          </p:val>
                                        </p:tav>
                                      </p:tavLst>
                                    </p:anim>
                                    <p:animEffect transition="in" filter="fade">
                                      <p:cBhvr>
                                        <p:cTn id="32" dur="500"/>
                                        <p:tgtEl>
                                          <p:spTgt spid="10"/>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par>
                                <p:cTn id="38" presetID="5" presetClass="entr" presetSubtype="1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checkerboard(across)">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p:bldP spid="6" grpId="0"/>
      <p:bldP spid="9" grpId="0" animBg="1"/>
      <p:bldP spid="10" grpId="0" animBg="1"/>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1274250" y="1784088"/>
            <a:ext cx="9492107" cy="3793751"/>
            <a:chOff x="1121825" y="3454013"/>
            <a:chExt cx="9492107" cy="3113467"/>
          </a:xfrm>
        </p:grpSpPr>
        <p:sp>
          <p:nvSpPr>
            <p:cNvPr id="5" name="矩形 4"/>
            <p:cNvSpPr/>
            <p:nvPr/>
          </p:nvSpPr>
          <p:spPr>
            <a:xfrm>
              <a:off x="1121825" y="3454013"/>
              <a:ext cx="9492107" cy="3113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TextBox 22"/>
            <p:cNvSpPr txBox="1"/>
            <p:nvPr/>
          </p:nvSpPr>
          <p:spPr>
            <a:xfrm>
              <a:off x="1135715" y="3733677"/>
              <a:ext cx="6209940" cy="1894402"/>
            </a:xfrm>
            <a:prstGeom prst="rect">
              <a:avLst/>
            </a:prstGeom>
            <a:noFill/>
          </p:spPr>
          <p:txBody>
            <a:bodyPr wrap="square" rtlCol="0">
              <a:spAutoFit/>
            </a:bodyPr>
            <a:lstStyle/>
            <a:p>
              <a:pPr marL="342900" indent="-342900">
                <a:lnSpc>
                  <a:spcPct val="200000"/>
                </a:lnSpc>
                <a:buAutoNum type="arabicPeriod"/>
              </a:pPr>
              <a:r>
                <a:rPr lang="zh-CN" altLang="en-US" dirty="0" smtClean="0">
                  <a:solidFill>
                    <a:schemeClr val="tx1">
                      <a:lumMod val="85000"/>
                      <a:lumOff val="15000"/>
                    </a:schemeClr>
                  </a:solidFill>
                  <a:latin typeface="Avenir Book Oblique" charset="0"/>
                  <a:ea typeface="Avenir Book Oblique" charset="0"/>
                  <a:cs typeface="Avenir Book Oblique" charset="0"/>
                </a:rPr>
                <a:t>用</a:t>
              </a:r>
              <a:r>
                <a:rPr lang="zh-CN" altLang="en-US" dirty="0">
                  <a:solidFill>
                    <a:schemeClr val="tx1">
                      <a:lumMod val="85000"/>
                      <a:lumOff val="15000"/>
                    </a:schemeClr>
                  </a:solidFill>
                  <a:latin typeface="Avenir Book Oblique" charset="0"/>
                  <a:ea typeface="Avenir Book Oblique" charset="0"/>
                  <a:cs typeface="Avenir Book Oblique" charset="0"/>
                </a:rPr>
                <a:t>有标签的数据训练学习器</a:t>
              </a:r>
              <a:r>
                <a:rPr lang="en-US" altLang="zh-CN" dirty="0" smtClean="0">
                  <a:solidFill>
                    <a:schemeClr val="tx1">
                      <a:lumMod val="85000"/>
                      <a:lumOff val="15000"/>
                    </a:schemeClr>
                  </a:solidFill>
                  <a:latin typeface="Avenir Book Oblique" charset="0"/>
                  <a:ea typeface="Avenir Book Oblique" charset="0"/>
                  <a:cs typeface="Avenir Book Oblique" charset="0"/>
                </a:rPr>
                <a:t>f</a:t>
              </a:r>
            </a:p>
            <a:p>
              <a:pPr marL="342900" indent="-342900">
                <a:lnSpc>
                  <a:spcPct val="200000"/>
                </a:lnSpc>
                <a:buAutoNum type="arabicPeriod"/>
              </a:pPr>
              <a:r>
                <a:rPr lang="zh-CN" altLang="en-US" dirty="0" smtClean="0">
                  <a:solidFill>
                    <a:schemeClr val="tx1">
                      <a:lumMod val="85000"/>
                      <a:lumOff val="15000"/>
                    </a:schemeClr>
                  </a:solidFill>
                  <a:latin typeface="Avenir Book Oblique" charset="0"/>
                  <a:ea typeface="Avenir Book Oblique" charset="0"/>
                  <a:cs typeface="Avenir Book Oblique" charset="0"/>
                </a:rPr>
                <a:t>用</a:t>
              </a:r>
              <a:r>
                <a:rPr lang="en-US" altLang="zh-CN" dirty="0">
                  <a:solidFill>
                    <a:schemeClr val="tx1">
                      <a:lumMod val="85000"/>
                      <a:lumOff val="15000"/>
                    </a:schemeClr>
                  </a:solidFill>
                  <a:latin typeface="Avenir Book Oblique" charset="0"/>
                  <a:ea typeface="Avenir Book Oblique" charset="0"/>
                  <a:cs typeface="Avenir Book Oblique" charset="0"/>
                </a:rPr>
                <a:t>f</a:t>
              </a:r>
              <a:r>
                <a:rPr lang="zh-CN" altLang="en-US" dirty="0">
                  <a:solidFill>
                    <a:schemeClr val="tx1">
                      <a:lumMod val="85000"/>
                      <a:lumOff val="15000"/>
                    </a:schemeClr>
                  </a:solidFill>
                  <a:latin typeface="Avenir Book Oblique" charset="0"/>
                  <a:ea typeface="Avenir Book Oblique" charset="0"/>
                  <a:cs typeface="Avenir Book Oblique" charset="0"/>
                </a:rPr>
                <a:t>预测未标注数据</a:t>
              </a:r>
              <a:r>
                <a:rPr lang="zh-CN" altLang="en-US" dirty="0" smtClean="0">
                  <a:solidFill>
                    <a:schemeClr val="tx1">
                      <a:lumMod val="85000"/>
                      <a:lumOff val="15000"/>
                    </a:schemeClr>
                  </a:solidFill>
                  <a:latin typeface="Avenir Book Oblique" charset="0"/>
                  <a:ea typeface="Avenir Book Oblique" charset="0"/>
                  <a:cs typeface="Avenir Book Oblique" charset="0"/>
                </a:rPr>
                <a:t>标签</a:t>
              </a:r>
              <a:endParaRPr lang="en-US" altLang="zh-CN" dirty="0" smtClean="0">
                <a:solidFill>
                  <a:schemeClr val="tx1">
                    <a:lumMod val="85000"/>
                    <a:lumOff val="15000"/>
                  </a:schemeClr>
                </a:solidFill>
                <a:latin typeface="Avenir Book Oblique" charset="0"/>
                <a:ea typeface="Avenir Book Oblique" charset="0"/>
                <a:cs typeface="Avenir Book Oblique" charset="0"/>
              </a:endParaRPr>
            </a:p>
            <a:p>
              <a:pPr marL="342900" indent="-342900">
                <a:lnSpc>
                  <a:spcPct val="200000"/>
                </a:lnSpc>
                <a:buAutoNum type="arabicPeriod"/>
              </a:pPr>
              <a:r>
                <a:rPr lang="zh-CN" altLang="en-US" dirty="0" smtClean="0">
                  <a:solidFill>
                    <a:schemeClr val="tx1">
                      <a:lumMod val="85000"/>
                      <a:lumOff val="15000"/>
                    </a:schemeClr>
                  </a:solidFill>
                  <a:latin typeface="Avenir Book Oblique" charset="0"/>
                  <a:ea typeface="Avenir Book Oblique" charset="0"/>
                  <a:cs typeface="Avenir Book Oblique" charset="0"/>
                </a:rPr>
                <a:t>选出</a:t>
              </a:r>
              <a:r>
                <a:rPr lang="zh-CN" altLang="en-US" dirty="0">
                  <a:solidFill>
                    <a:schemeClr val="tx1">
                      <a:lumMod val="85000"/>
                      <a:lumOff val="15000"/>
                    </a:schemeClr>
                  </a:solidFill>
                  <a:latin typeface="Avenir Book Oblique" charset="0"/>
                  <a:ea typeface="Avenir Book Oblique" charset="0"/>
                  <a:cs typeface="Avenir Book Oblique" charset="0"/>
                </a:rPr>
                <a:t>部分未标注数据加入标注数据中，直至未标注数据集为空</a:t>
              </a:r>
            </a:p>
          </p:txBody>
        </p:sp>
      </p:grpSp>
      <p:sp>
        <p:nvSpPr>
          <p:cNvPr id="6" name="TextBox 23"/>
          <p:cNvSpPr txBox="1"/>
          <p:nvPr/>
        </p:nvSpPr>
        <p:spPr>
          <a:xfrm>
            <a:off x="1171600" y="846584"/>
            <a:ext cx="5585183"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自训练的方法（</a:t>
            </a:r>
            <a:r>
              <a:rPr lang="en-US" altLang="zh-CN" sz="3200" i="1" dirty="0" smtClean="0">
                <a:solidFill>
                  <a:schemeClr val="tx1">
                    <a:lumMod val="75000"/>
                    <a:lumOff val="25000"/>
                  </a:schemeClr>
                </a:solidFill>
                <a:latin typeface="Avenir Medium Oblique" charset="0"/>
                <a:ea typeface="Avenir Medium Oblique" charset="0"/>
                <a:cs typeface="Avenir Medium Oblique" charset="0"/>
              </a:rPr>
              <a:t>self-training</a:t>
            </a:r>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grpSp>
        <p:nvGrpSpPr>
          <p:cNvPr id="12" name="组合 11"/>
          <p:cNvGrpSpPr/>
          <p:nvPr/>
        </p:nvGrpSpPr>
        <p:grpSpPr>
          <a:xfrm>
            <a:off x="3974445" y="4075516"/>
            <a:ext cx="6805802" cy="808880"/>
            <a:chOff x="4447856" y="4827248"/>
            <a:chExt cx="6805802" cy="808880"/>
          </a:xfrm>
        </p:grpSpPr>
        <p:sp>
          <p:nvSpPr>
            <p:cNvPr id="11" name="爆炸形 2 10"/>
            <p:cNvSpPr/>
            <p:nvPr/>
          </p:nvSpPr>
          <p:spPr>
            <a:xfrm rot="20681978">
              <a:off x="4447856" y="4827248"/>
              <a:ext cx="6805802" cy="808880"/>
            </a:xfrm>
            <a:prstGeom prst="irregularSeal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0" name="文本框 9"/>
            <p:cNvSpPr txBox="1"/>
            <p:nvPr/>
          </p:nvSpPr>
          <p:spPr>
            <a:xfrm rot="20555920">
              <a:off x="6034395" y="5062927"/>
              <a:ext cx="3516326" cy="400110"/>
            </a:xfrm>
            <a:prstGeom prst="rect">
              <a:avLst/>
            </a:prstGeom>
            <a:noFill/>
          </p:spPr>
          <p:txBody>
            <a:bodyPr wrap="square" rtlCol="0">
              <a:spAutoFit/>
            </a:bodyPr>
            <a:lstStyle/>
            <a:p>
              <a:r>
                <a:rPr lang="en-US" altLang="zh-CN" sz="2000" dirty="0" smtClean="0">
                  <a:solidFill>
                    <a:schemeClr val="tx1">
                      <a:lumMod val="85000"/>
                      <a:lumOff val="15000"/>
                    </a:schemeClr>
                  </a:solidFill>
                  <a:latin typeface="华文琥珀" panose="02010800040101010101" pitchFamily="2" charset="-122"/>
                  <a:ea typeface="华文琥珀" panose="02010800040101010101" pitchFamily="2" charset="-122"/>
                </a:rPr>
                <a:t>f</a:t>
              </a:r>
              <a:r>
                <a:rPr lang="zh-CN" altLang="en-US" sz="2000" dirty="0" smtClean="0">
                  <a:solidFill>
                    <a:schemeClr val="tx1">
                      <a:lumMod val="85000"/>
                      <a:lumOff val="15000"/>
                    </a:schemeClr>
                  </a:solidFill>
                  <a:latin typeface="华文琥珀" panose="02010800040101010101" pitchFamily="2" charset="-122"/>
                  <a:ea typeface="华文琥珀" panose="02010800040101010101" pitchFamily="2" charset="-122"/>
                </a:rPr>
                <a:t>自身产生的错误会逐渐增强</a:t>
              </a:r>
              <a:endParaRPr lang="en-US" altLang="zh-CN" sz="2000" dirty="0" smtClean="0">
                <a:solidFill>
                  <a:schemeClr val="tx1">
                    <a:lumMod val="85000"/>
                    <a:lumOff val="15000"/>
                  </a:schemeClr>
                </a:solidFill>
                <a:latin typeface="华文琥珀" panose="02010800040101010101" pitchFamily="2" charset="-122"/>
                <a:ea typeface="华文琥珀" panose="02010800040101010101" pitchFamily="2" charset="-122"/>
              </a:endParaRPr>
            </a:p>
          </p:txBody>
        </p:sp>
      </p:grpSp>
    </p:spTree>
    <p:extLst>
      <p:ext uri="{BB962C8B-B14F-4D97-AF65-F5344CB8AC3E}">
        <p14:creationId xmlns:p14="http://schemas.microsoft.com/office/powerpoint/2010/main" val="82994979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600"/>
                                        <p:tgtEl>
                                          <p:spTgt spid="6"/>
                                        </p:tgtEl>
                                      </p:cBhvr>
                                    </p:animEffect>
                                    <p:anim calcmode="lin" valueType="num">
                                      <p:cBhvr>
                                        <p:cTn id="8" dur="600" fill="hold"/>
                                        <p:tgtEl>
                                          <p:spTgt spid="6"/>
                                        </p:tgtEl>
                                        <p:attrNameLst>
                                          <p:attrName>ppt_x</p:attrName>
                                        </p:attrNameLst>
                                      </p:cBhvr>
                                      <p:tavLst>
                                        <p:tav tm="0">
                                          <p:val>
                                            <p:strVal val="#ppt_x"/>
                                          </p:val>
                                        </p:tav>
                                        <p:tav tm="100000">
                                          <p:val>
                                            <p:strVal val="#ppt_x"/>
                                          </p:val>
                                        </p:tav>
                                      </p:tavLst>
                                    </p:anim>
                                    <p:anim calcmode="lin" valueType="num">
                                      <p:cBhvr>
                                        <p:cTn id="9" dur="600" fill="hold"/>
                                        <p:tgtEl>
                                          <p:spTgt spid="6"/>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500" fill="hold"/>
                                        <p:tgtEl>
                                          <p:spTgt spid="12"/>
                                        </p:tgtEl>
                                        <p:attrNameLst>
                                          <p:attrName>ppt_x</p:attrName>
                                        </p:attrNameLst>
                                      </p:cBhvr>
                                      <p:tavLst>
                                        <p:tav tm="0">
                                          <p:val>
                                            <p:strVal val="#ppt_x"/>
                                          </p:val>
                                        </p:tav>
                                        <p:tav tm="100000">
                                          <p:val>
                                            <p:strVal val="#ppt_x"/>
                                          </p:val>
                                        </p:tav>
                                      </p:tavLst>
                                    </p:anim>
                                    <p:anim calcmode="lin" valueType="num">
                                      <p:cBhvr additive="base">
                                        <p:cTn id="1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5519460"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基于差异的方法（协同训练）</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pic>
        <p:nvPicPr>
          <p:cNvPr id="2" name="图片 1"/>
          <p:cNvPicPr>
            <a:picLocks noChangeAspect="1"/>
          </p:cNvPicPr>
          <p:nvPr/>
        </p:nvPicPr>
        <p:blipFill>
          <a:blip r:embed="rId2"/>
          <a:stretch>
            <a:fillRect/>
          </a:stretch>
        </p:blipFill>
        <p:spPr>
          <a:xfrm>
            <a:off x="1171600" y="1751398"/>
            <a:ext cx="6662055" cy="4771321"/>
          </a:xfrm>
          <a:prstGeom prst="rect">
            <a:avLst/>
          </a:prstGeom>
        </p:spPr>
      </p:pic>
      <p:grpSp>
        <p:nvGrpSpPr>
          <p:cNvPr id="14" name="组合 13"/>
          <p:cNvGrpSpPr/>
          <p:nvPr/>
        </p:nvGrpSpPr>
        <p:grpSpPr>
          <a:xfrm>
            <a:off x="8695148" y="3122998"/>
            <a:ext cx="2398414" cy="1475725"/>
            <a:chOff x="8695148" y="3122998"/>
            <a:chExt cx="2398414" cy="1475725"/>
          </a:xfrm>
        </p:grpSpPr>
        <p:sp>
          <p:nvSpPr>
            <p:cNvPr id="3" name="矩形 2"/>
            <p:cNvSpPr/>
            <p:nvPr/>
          </p:nvSpPr>
          <p:spPr>
            <a:xfrm>
              <a:off x="8695148" y="3122998"/>
              <a:ext cx="2398413" cy="461665"/>
            </a:xfrm>
            <a:prstGeom prst="rect">
              <a:avLst/>
            </a:prstGeom>
          </p:spPr>
          <p:txBody>
            <a:bodyPr wrap="none">
              <a:spAutoFit/>
            </a:bodyPr>
            <a:lstStyle/>
            <a:p>
              <a:r>
                <a:rPr lang="en-US" altLang="zh-CN" sz="2400" dirty="0" smtClean="0">
                  <a:latin typeface="华文琥珀" panose="02010800040101010101" pitchFamily="2" charset="-122"/>
                  <a:ea typeface="华文琥珀" panose="02010800040101010101" pitchFamily="2" charset="-122"/>
                </a:rPr>
                <a:t>1. </a:t>
              </a:r>
              <a:r>
                <a:rPr lang="zh-CN" altLang="en-US" sz="2400" dirty="0" smtClean="0">
                  <a:latin typeface="华文琥珀" panose="02010800040101010101" pitchFamily="2" charset="-122"/>
                  <a:ea typeface="华文琥珀" panose="02010800040101010101" pitchFamily="2" charset="-122"/>
                </a:rPr>
                <a:t>视图</a:t>
              </a:r>
              <a:r>
                <a:rPr lang="zh-CN" altLang="en-US" sz="2400" dirty="0">
                  <a:latin typeface="华文琥珀" panose="02010800040101010101" pitchFamily="2" charset="-122"/>
                  <a:ea typeface="华文琥珀" panose="02010800040101010101" pitchFamily="2" charset="-122"/>
                </a:rPr>
                <a:t>充分冗余</a:t>
              </a:r>
            </a:p>
          </p:txBody>
        </p:sp>
        <p:sp>
          <p:nvSpPr>
            <p:cNvPr id="7" name="矩形 6"/>
            <p:cNvSpPr/>
            <p:nvPr/>
          </p:nvSpPr>
          <p:spPr>
            <a:xfrm>
              <a:off x="8695149" y="4137058"/>
              <a:ext cx="2398413" cy="461665"/>
            </a:xfrm>
            <a:prstGeom prst="rect">
              <a:avLst/>
            </a:prstGeom>
          </p:spPr>
          <p:txBody>
            <a:bodyPr wrap="none">
              <a:spAutoFit/>
            </a:bodyPr>
            <a:lstStyle/>
            <a:p>
              <a:r>
                <a:rPr lang="en-US" altLang="zh-CN" sz="2400" dirty="0" smtClean="0">
                  <a:latin typeface="华文琥珀" panose="02010800040101010101" pitchFamily="2" charset="-122"/>
                  <a:ea typeface="华文琥珀" panose="02010800040101010101" pitchFamily="2" charset="-122"/>
                </a:rPr>
                <a:t>2. </a:t>
              </a:r>
              <a:r>
                <a:rPr lang="zh-CN" altLang="en-US" sz="2400" dirty="0" smtClean="0">
                  <a:latin typeface="华文琥珀" panose="02010800040101010101" pitchFamily="2" charset="-122"/>
                  <a:ea typeface="华文琥珀" panose="02010800040101010101" pitchFamily="2" charset="-122"/>
                </a:rPr>
                <a:t>条件独立假设</a:t>
              </a:r>
              <a:endParaRPr lang="zh-CN" altLang="en-US" sz="2400" dirty="0">
                <a:latin typeface="华文琥珀" panose="02010800040101010101" pitchFamily="2" charset="-122"/>
                <a:ea typeface="华文琥珀" panose="02010800040101010101" pitchFamily="2" charset="-122"/>
              </a:endParaRPr>
            </a:p>
          </p:txBody>
        </p:sp>
      </p:grpSp>
      <p:sp>
        <p:nvSpPr>
          <p:cNvPr id="8" name="爆炸形 2 7"/>
          <p:cNvSpPr/>
          <p:nvPr/>
        </p:nvSpPr>
        <p:spPr>
          <a:xfrm>
            <a:off x="8244840" y="2860161"/>
            <a:ext cx="3520440" cy="1738562"/>
          </a:xfrm>
          <a:prstGeom prst="irregularSeal2">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dirty="0" smtClean="0">
                <a:latin typeface="华文琥珀" panose="02010800040101010101" pitchFamily="2" charset="-122"/>
                <a:ea typeface="华文琥珀" panose="02010800040101010101" pitchFamily="2" charset="-122"/>
              </a:rPr>
              <a:t>很难满足</a:t>
            </a:r>
            <a:endParaRPr lang="zh-CN" altLang="en-US" sz="2400" dirty="0">
              <a:latin typeface="华文琥珀" panose="02010800040101010101" pitchFamily="2" charset="-122"/>
              <a:ea typeface="华文琥珀" panose="02010800040101010101" pitchFamily="2" charset="-122"/>
            </a:endParaRPr>
          </a:p>
        </p:txBody>
      </p:sp>
      <p:sp>
        <p:nvSpPr>
          <p:cNvPr id="13" name="文本框 12"/>
          <p:cNvSpPr txBox="1"/>
          <p:nvPr/>
        </p:nvSpPr>
        <p:spPr>
          <a:xfrm>
            <a:off x="6324600" y="5364480"/>
            <a:ext cx="5760720" cy="707886"/>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致力于研究基于放松</a:t>
            </a:r>
            <a:r>
              <a:rPr lang="zh-CN" altLang="en-US" sz="2000" b="1" dirty="0" smtClean="0">
                <a:solidFill>
                  <a:srgbClr val="C00000"/>
                </a:solidFill>
                <a:latin typeface="微软雅黑" panose="020B0503020204020204" pitchFamily="34" charset="-122"/>
                <a:ea typeface="微软雅黑" panose="020B0503020204020204" pitchFamily="34" charset="-122"/>
              </a:rPr>
              <a:t>的视图</a:t>
            </a:r>
            <a:r>
              <a:rPr lang="zh-CN" altLang="en-US" sz="2000" b="1" dirty="0">
                <a:solidFill>
                  <a:srgbClr val="C00000"/>
                </a:solidFill>
                <a:latin typeface="微软雅黑" panose="020B0503020204020204" pitchFamily="34" charset="-122"/>
                <a:ea typeface="微软雅黑" panose="020B0503020204020204" pitchFamily="34" charset="-122"/>
              </a:rPr>
              <a:t>充分冗余假设或不需要满足视图充分冗余</a:t>
            </a:r>
            <a:r>
              <a:rPr lang="zh-CN" altLang="en-US" sz="2000" b="1" dirty="0" smtClean="0">
                <a:solidFill>
                  <a:srgbClr val="C00000"/>
                </a:solidFill>
                <a:latin typeface="微软雅黑" panose="020B0503020204020204" pitchFamily="34" charset="-122"/>
                <a:ea typeface="微软雅黑" panose="020B0503020204020204" pitchFamily="34" charset="-122"/>
              </a:rPr>
              <a:t>假设的</a:t>
            </a:r>
            <a:r>
              <a:rPr lang="zh-CN" altLang="en-US" sz="2000" b="1" dirty="0">
                <a:solidFill>
                  <a:srgbClr val="C00000"/>
                </a:solidFill>
                <a:latin typeface="微软雅黑" panose="020B0503020204020204" pitchFamily="34" charset="-122"/>
                <a:ea typeface="微软雅黑" panose="020B0503020204020204" pitchFamily="34" charset="-122"/>
              </a:rPr>
              <a:t>基于差异的方法</a:t>
            </a:r>
          </a:p>
        </p:txBody>
      </p:sp>
    </p:spTree>
    <p:extLst>
      <p:ext uri="{BB962C8B-B14F-4D97-AF65-F5344CB8AC3E}">
        <p14:creationId xmlns:p14="http://schemas.microsoft.com/office/powerpoint/2010/main" val="33175738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80">
                                          <p:stCondLst>
                                            <p:cond delay="0"/>
                                          </p:stCondLst>
                                        </p:cTn>
                                        <p:tgtEl>
                                          <p:spTgt spid="8"/>
                                        </p:tgtEl>
                                      </p:cBhvr>
                                    </p:animEffect>
                                    <p:anim calcmode="lin" valueType="num">
                                      <p:cBhvr>
                                        <p:cTn id="1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7" dur="26">
                                          <p:stCondLst>
                                            <p:cond delay="650"/>
                                          </p:stCondLst>
                                        </p:cTn>
                                        <p:tgtEl>
                                          <p:spTgt spid="8"/>
                                        </p:tgtEl>
                                      </p:cBhvr>
                                      <p:to x="100000" y="60000"/>
                                    </p:animScale>
                                    <p:animScale>
                                      <p:cBhvr>
                                        <p:cTn id="18" dur="166" decel="50000">
                                          <p:stCondLst>
                                            <p:cond delay="676"/>
                                          </p:stCondLst>
                                        </p:cTn>
                                        <p:tgtEl>
                                          <p:spTgt spid="8"/>
                                        </p:tgtEl>
                                      </p:cBhvr>
                                      <p:to x="100000" y="100000"/>
                                    </p:animScale>
                                    <p:animScale>
                                      <p:cBhvr>
                                        <p:cTn id="19" dur="26">
                                          <p:stCondLst>
                                            <p:cond delay="1312"/>
                                          </p:stCondLst>
                                        </p:cTn>
                                        <p:tgtEl>
                                          <p:spTgt spid="8"/>
                                        </p:tgtEl>
                                      </p:cBhvr>
                                      <p:to x="100000" y="80000"/>
                                    </p:animScale>
                                    <p:animScale>
                                      <p:cBhvr>
                                        <p:cTn id="20" dur="166" decel="50000">
                                          <p:stCondLst>
                                            <p:cond delay="1338"/>
                                          </p:stCondLst>
                                        </p:cTn>
                                        <p:tgtEl>
                                          <p:spTgt spid="8"/>
                                        </p:tgtEl>
                                      </p:cBhvr>
                                      <p:to x="100000" y="100000"/>
                                    </p:animScale>
                                    <p:animScale>
                                      <p:cBhvr>
                                        <p:cTn id="21" dur="26">
                                          <p:stCondLst>
                                            <p:cond delay="1642"/>
                                          </p:stCondLst>
                                        </p:cTn>
                                        <p:tgtEl>
                                          <p:spTgt spid="8"/>
                                        </p:tgtEl>
                                      </p:cBhvr>
                                      <p:to x="100000" y="90000"/>
                                    </p:animScale>
                                    <p:animScale>
                                      <p:cBhvr>
                                        <p:cTn id="22" dur="166" decel="50000">
                                          <p:stCondLst>
                                            <p:cond delay="1668"/>
                                          </p:stCondLst>
                                        </p:cTn>
                                        <p:tgtEl>
                                          <p:spTgt spid="8"/>
                                        </p:tgtEl>
                                      </p:cBhvr>
                                      <p:to x="100000" y="100000"/>
                                    </p:animScale>
                                    <p:animScale>
                                      <p:cBhvr>
                                        <p:cTn id="23" dur="26">
                                          <p:stCondLst>
                                            <p:cond delay="1808"/>
                                          </p:stCondLst>
                                        </p:cTn>
                                        <p:tgtEl>
                                          <p:spTgt spid="8"/>
                                        </p:tgtEl>
                                      </p:cBhvr>
                                      <p:to x="100000" y="95000"/>
                                    </p:animScale>
                                    <p:animScale>
                                      <p:cBhvr>
                                        <p:cTn id="24" dur="166" decel="50000">
                                          <p:stCondLst>
                                            <p:cond delay="1834"/>
                                          </p:stCondLst>
                                        </p:cTn>
                                        <p:tgtEl>
                                          <p:spTgt spid="8"/>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1000" fill="hold"/>
                                        <p:tgtEl>
                                          <p:spTgt spid="13"/>
                                        </p:tgtEl>
                                        <p:attrNameLst>
                                          <p:attrName>ppt_w</p:attrName>
                                        </p:attrNameLst>
                                      </p:cBhvr>
                                      <p:tavLst>
                                        <p:tav tm="0">
                                          <p:val>
                                            <p:fltVal val="0"/>
                                          </p:val>
                                        </p:tav>
                                        <p:tav tm="100000">
                                          <p:val>
                                            <p:strVal val="#ppt_w"/>
                                          </p:val>
                                        </p:tav>
                                      </p:tavLst>
                                    </p:anim>
                                    <p:anim calcmode="lin" valueType="num">
                                      <p:cBhvr>
                                        <p:cTn id="30" dur="1000" fill="hold"/>
                                        <p:tgtEl>
                                          <p:spTgt spid="13"/>
                                        </p:tgtEl>
                                        <p:attrNameLst>
                                          <p:attrName>ppt_h</p:attrName>
                                        </p:attrNameLst>
                                      </p:cBhvr>
                                      <p:tavLst>
                                        <p:tav tm="0">
                                          <p:val>
                                            <p:fltVal val="0"/>
                                          </p:val>
                                        </p:tav>
                                        <p:tav tm="100000">
                                          <p:val>
                                            <p:strVal val="#ppt_h"/>
                                          </p:val>
                                        </p:tav>
                                      </p:tavLst>
                                    </p:anim>
                                    <p:anim calcmode="lin" valueType="num">
                                      <p:cBhvr>
                                        <p:cTn id="31" dur="1000" fill="hold"/>
                                        <p:tgtEl>
                                          <p:spTgt spid="13"/>
                                        </p:tgtEl>
                                        <p:attrNameLst>
                                          <p:attrName>style.rotation</p:attrName>
                                        </p:attrNameLst>
                                      </p:cBhvr>
                                      <p:tavLst>
                                        <p:tav tm="0">
                                          <p:val>
                                            <p:fltVal val="90"/>
                                          </p:val>
                                        </p:tav>
                                        <p:tav tm="100000">
                                          <p:val>
                                            <p:fltVal val="0"/>
                                          </p:val>
                                        </p:tav>
                                      </p:tavLst>
                                    </p:anim>
                                    <p:animEffect transition="in" filter="fade">
                                      <p:cBhvr>
                                        <p:cTn id="3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a:solidFill>
                  <a:schemeClr val="tx1">
                    <a:lumMod val="75000"/>
                    <a:lumOff val="25000"/>
                  </a:schemeClr>
                </a:solidFill>
                <a:latin typeface="Avenir Medium Oblique" charset="0"/>
                <a:ea typeface="Avenir Medium Oblique" charset="0"/>
                <a:cs typeface="Avenir Medium Oblique" charset="0"/>
              </a:rPr>
              <a:t>生成</a:t>
            </a:r>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式的方法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pic>
        <p:nvPicPr>
          <p:cNvPr id="4" name="图片 3"/>
          <p:cNvPicPr>
            <a:picLocks noChangeAspect="1"/>
          </p:cNvPicPr>
          <p:nvPr/>
        </p:nvPicPr>
        <p:blipFill>
          <a:blip r:embed="rId2"/>
          <a:stretch>
            <a:fillRect/>
          </a:stretch>
        </p:blipFill>
        <p:spPr>
          <a:xfrm>
            <a:off x="1787325" y="1732572"/>
            <a:ext cx="8889260" cy="4719744"/>
          </a:xfrm>
          <a:prstGeom prst="rect">
            <a:avLst/>
          </a:prstGeom>
        </p:spPr>
      </p:pic>
    </p:spTree>
    <p:extLst>
      <p:ext uri="{BB962C8B-B14F-4D97-AF65-F5344CB8AC3E}">
        <p14:creationId xmlns:p14="http://schemas.microsoft.com/office/powerpoint/2010/main" val="160004163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a:solidFill>
                  <a:schemeClr val="tx1">
                    <a:lumMod val="75000"/>
                    <a:lumOff val="25000"/>
                  </a:schemeClr>
                </a:solidFill>
                <a:latin typeface="Avenir Medium Oblique" charset="0"/>
                <a:ea typeface="Avenir Medium Oblique" charset="0"/>
                <a:cs typeface="Avenir Medium Oblique" charset="0"/>
              </a:rPr>
              <a:t>生成</a:t>
            </a:r>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式的方法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grpSp>
        <p:nvGrpSpPr>
          <p:cNvPr id="14" name="组合 13"/>
          <p:cNvGrpSpPr/>
          <p:nvPr/>
        </p:nvGrpSpPr>
        <p:grpSpPr>
          <a:xfrm>
            <a:off x="1876520" y="1975999"/>
            <a:ext cx="9057143" cy="2366848"/>
            <a:chOff x="1876520" y="1705543"/>
            <a:chExt cx="9057143" cy="2366848"/>
          </a:xfrm>
        </p:grpSpPr>
        <p:pic>
          <p:nvPicPr>
            <p:cNvPr id="2" name="图片 1"/>
            <p:cNvPicPr>
              <a:picLocks noChangeAspect="1"/>
            </p:cNvPicPr>
            <p:nvPr/>
          </p:nvPicPr>
          <p:blipFill>
            <a:blip r:embed="rId2"/>
            <a:stretch>
              <a:fillRect/>
            </a:stretch>
          </p:blipFill>
          <p:spPr>
            <a:xfrm>
              <a:off x="3133553" y="1705543"/>
              <a:ext cx="5847619" cy="1104762"/>
            </a:xfrm>
            <a:prstGeom prst="rect">
              <a:avLst/>
            </a:prstGeom>
          </p:spPr>
        </p:pic>
        <p:pic>
          <p:nvPicPr>
            <p:cNvPr id="5" name="图片 4"/>
            <p:cNvPicPr>
              <a:picLocks noChangeAspect="1"/>
            </p:cNvPicPr>
            <p:nvPr/>
          </p:nvPicPr>
          <p:blipFill>
            <a:blip r:embed="rId3"/>
            <a:stretch>
              <a:fillRect/>
            </a:stretch>
          </p:blipFill>
          <p:spPr>
            <a:xfrm>
              <a:off x="1876520" y="2948581"/>
              <a:ext cx="9057143" cy="1123810"/>
            </a:xfrm>
            <a:prstGeom prst="rect">
              <a:avLst/>
            </a:prstGeom>
          </p:spPr>
        </p:pic>
      </p:grpSp>
      <p:cxnSp>
        <p:nvCxnSpPr>
          <p:cNvPr id="9" name="曲线连接符 8"/>
          <p:cNvCxnSpPr/>
          <p:nvPr/>
        </p:nvCxnSpPr>
        <p:spPr>
          <a:xfrm rot="5400000">
            <a:off x="7097932" y="4482842"/>
            <a:ext cx="1117115" cy="837126"/>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220496" y="5560281"/>
            <a:ext cx="2537138"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非凸，求解困难</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507152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edge">
                                      <p:cBhvr>
                                        <p:cTn id="7" dur="2000"/>
                                        <p:tgtEl>
                                          <p:spTgt spid="9"/>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edge">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a:solidFill>
                  <a:schemeClr val="tx1">
                    <a:lumMod val="75000"/>
                    <a:lumOff val="25000"/>
                  </a:schemeClr>
                </a:solidFill>
                <a:latin typeface="Avenir Medium Oblique" charset="0"/>
                <a:ea typeface="Avenir Medium Oblique" charset="0"/>
                <a:cs typeface="Avenir Medium Oblique" charset="0"/>
              </a:rPr>
              <a:t>生成</a:t>
            </a:r>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式的方法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grpSp>
        <p:nvGrpSpPr>
          <p:cNvPr id="10" name="组 8"/>
          <p:cNvGrpSpPr/>
          <p:nvPr/>
        </p:nvGrpSpPr>
        <p:grpSpPr>
          <a:xfrm>
            <a:off x="1287887" y="1743010"/>
            <a:ext cx="9492107" cy="3793751"/>
            <a:chOff x="1121825" y="3454013"/>
            <a:chExt cx="9492107" cy="3113467"/>
          </a:xfrm>
        </p:grpSpPr>
        <p:sp>
          <p:nvSpPr>
            <p:cNvPr id="11" name="矩形 10"/>
            <p:cNvSpPr/>
            <p:nvPr/>
          </p:nvSpPr>
          <p:spPr>
            <a:xfrm>
              <a:off x="1121825" y="3454013"/>
              <a:ext cx="9492107" cy="31134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2" name="TextBox 22"/>
                <p:cNvSpPr txBox="1"/>
                <p:nvPr/>
              </p:nvSpPr>
              <p:spPr>
                <a:xfrm>
                  <a:off x="1316019" y="3564566"/>
                  <a:ext cx="8267226" cy="2803716"/>
                </a:xfrm>
                <a:prstGeom prst="rect">
                  <a:avLst/>
                </a:prstGeom>
                <a:noFill/>
              </p:spPr>
              <p:txBody>
                <a:bodyPr wrap="square" rtlCol="0">
                  <a:spAutoFit/>
                </a:bodyPr>
                <a:lstStyle/>
                <a:p>
                  <a:pPr>
                    <a:lnSpc>
                      <a:spcPct val="200000"/>
                    </a:lnSpc>
                  </a:pPr>
                  <a:r>
                    <a:rPr lang="en-US" altLang="zh-CN" dirty="0" smtClean="0">
                      <a:solidFill>
                        <a:schemeClr val="tx1">
                          <a:lumMod val="85000"/>
                          <a:lumOff val="15000"/>
                        </a:schemeClr>
                      </a:solidFill>
                      <a:latin typeface="Avenir Book Oblique" charset="0"/>
                      <a:ea typeface="Avenir Book Oblique" charset="0"/>
                      <a:cs typeface="Avenir Book Oblique" charset="0"/>
                    </a:rPr>
                    <a:t>EM</a:t>
                  </a:r>
                  <a:r>
                    <a:rPr lang="zh-CN" altLang="en-US" dirty="0" smtClean="0">
                      <a:solidFill>
                        <a:schemeClr val="tx1">
                          <a:lumMod val="85000"/>
                          <a:lumOff val="15000"/>
                        </a:schemeClr>
                      </a:solidFill>
                      <a:latin typeface="Avenir Book Oblique" charset="0"/>
                      <a:ea typeface="Avenir Book Oblique" charset="0"/>
                      <a:cs typeface="Avenir Book Oblique" charset="0"/>
                    </a:rPr>
                    <a:t>算法求解</a:t>
                  </a:r>
                  <a:endParaRPr lang="en-US" altLang="zh-CN" dirty="0" smtClean="0">
                    <a:solidFill>
                      <a:schemeClr val="tx1">
                        <a:lumMod val="85000"/>
                        <a:lumOff val="15000"/>
                      </a:schemeClr>
                    </a:solidFill>
                    <a:latin typeface="Avenir Book Oblique" charset="0"/>
                    <a:ea typeface="Avenir Book Oblique" charset="0"/>
                    <a:cs typeface="Avenir Book Oblique" charset="0"/>
                  </a:endParaRPr>
                </a:p>
                <a:p>
                  <a:pPr>
                    <a:lnSpc>
                      <a:spcPct val="200000"/>
                    </a:lnSpc>
                  </a:pPr>
                  <a:r>
                    <a:rPr lang="en-US" altLang="zh-CN" dirty="0">
                      <a:solidFill>
                        <a:schemeClr val="tx1">
                          <a:lumMod val="85000"/>
                          <a:lumOff val="15000"/>
                        </a:schemeClr>
                      </a:solidFill>
                      <a:latin typeface="Avenir Book Oblique" charset="0"/>
                      <a:ea typeface="Avenir Book Oblique" charset="0"/>
                      <a:cs typeface="Avenir Book Oblique" charset="0"/>
                    </a:rPr>
                    <a:t>E</a:t>
                  </a:r>
                  <a:r>
                    <a:rPr lang="zh-CN" altLang="en-US" dirty="0">
                      <a:solidFill>
                        <a:schemeClr val="tx1">
                          <a:lumMod val="85000"/>
                          <a:lumOff val="15000"/>
                        </a:schemeClr>
                      </a:solidFill>
                      <a:latin typeface="Avenir Book Oblique" charset="0"/>
                      <a:ea typeface="Avenir Book Oblique" charset="0"/>
                      <a:cs typeface="Avenir Book Oblique" charset="0"/>
                    </a:rPr>
                    <a:t>步：</a:t>
                  </a:r>
                </a:p>
                <a:p>
                  <a:pPr marL="342900" indent="-342900">
                    <a:lnSpc>
                      <a:spcPct val="200000"/>
                    </a:lnSpc>
                    <a:buAutoNum type="arabicPeriod"/>
                  </a:pPr>
                  <a:r>
                    <a:rPr lang="zh-CN" altLang="en-US" dirty="0">
                      <a:solidFill>
                        <a:schemeClr val="tx1">
                          <a:lumMod val="85000"/>
                          <a:lumOff val="15000"/>
                        </a:schemeClr>
                      </a:solidFill>
                      <a:latin typeface="Avenir Book Oblique" charset="0"/>
                      <a:ea typeface="Avenir Book Oblique" charset="0"/>
                      <a:cs typeface="Avenir Book Oblique" charset="0"/>
                    </a:rPr>
                    <a:t>​ 对于标注部分，可以用贝叶斯公式计算</a:t>
                  </a:r>
                  <a:r>
                    <a:rPr lang="en-US" altLang="zh-CN" dirty="0">
                      <a:solidFill>
                        <a:schemeClr val="tx1">
                          <a:lumMod val="85000"/>
                          <a:lumOff val="15000"/>
                        </a:schemeClr>
                      </a:solidFill>
                      <a:latin typeface="Avenir Book Oblique" charset="0"/>
                      <a:ea typeface="Avenir Book Oblique" charset="0"/>
                      <a:cs typeface="Avenir Book Oblique" charset="0"/>
                    </a:rPr>
                    <a:t>p(</a:t>
                  </a:r>
                  <a:r>
                    <a:rPr lang="en-US" altLang="zh-CN" dirty="0" err="1">
                      <a:solidFill>
                        <a:schemeClr val="tx1">
                          <a:lumMod val="85000"/>
                          <a:lumOff val="15000"/>
                        </a:schemeClr>
                      </a:solidFill>
                      <a:latin typeface="Avenir Book Oblique" charset="0"/>
                      <a:ea typeface="Avenir Book Oblique" charset="0"/>
                      <a:cs typeface="Avenir Book Oblique" charset="0"/>
                    </a:rPr>
                    <a:t>y|x</a:t>
                  </a:r>
                  <a:r>
                    <a:rPr lang="en-US" altLang="zh-CN" dirty="0">
                      <a:solidFill>
                        <a:schemeClr val="tx1">
                          <a:lumMod val="85000"/>
                          <a:lumOff val="15000"/>
                        </a:schemeClr>
                      </a:solidFill>
                      <a:latin typeface="Avenir Book Oblique" charset="0"/>
                      <a:ea typeface="Avenir Book Oblique" charset="0"/>
                      <a:cs typeface="Avenir Book Oblique" charset="0"/>
                    </a:rPr>
                    <a:t>, </a:t>
                  </a:r>
                  <a14:m>
                    <m:oMath xmlns:m="http://schemas.openxmlformats.org/officeDocument/2006/math">
                      <m:r>
                        <a:rPr lang="zh-CN" altLang="en-US" i="1" smtClean="0">
                          <a:solidFill>
                            <a:schemeClr val="tx1">
                              <a:lumMod val="85000"/>
                              <a:lumOff val="15000"/>
                            </a:schemeClr>
                          </a:solidFill>
                          <a:latin typeface="Cambria Math" panose="02040503050406030204" pitchFamily="18" charset="0"/>
                          <a:ea typeface="Avenir Book Oblique" charset="0"/>
                          <a:cs typeface="Avenir Book Oblique" charset="0"/>
                        </a:rPr>
                        <m:t>𝜃</m:t>
                      </m:r>
                    </m:oMath>
                  </a14:m>
                  <a:r>
                    <a:rPr lang="en-US" altLang="zh-CN" dirty="0" smtClean="0">
                      <a:solidFill>
                        <a:schemeClr val="tx1">
                          <a:lumMod val="85000"/>
                          <a:lumOff val="15000"/>
                        </a:schemeClr>
                      </a:solidFill>
                      <a:latin typeface="Avenir Book Oblique" charset="0"/>
                      <a:ea typeface="Avenir Book Oblique" charset="0"/>
                      <a:cs typeface="Avenir Book Oblique" charset="0"/>
                    </a:rPr>
                    <a:t>​</a:t>
                  </a:r>
                  <a:r>
                    <a:rPr lang="en-US" altLang="zh-CN" dirty="0">
                      <a:solidFill>
                        <a:schemeClr val="tx1">
                          <a:lumMod val="85000"/>
                          <a:lumOff val="15000"/>
                        </a:schemeClr>
                      </a:solidFill>
                      <a:latin typeface="Avenir Book Oblique" charset="0"/>
                      <a:ea typeface="Avenir Book Oblique" charset="0"/>
                      <a:cs typeface="Avenir Book Oblique" charset="0"/>
                    </a:rPr>
                    <a:t>)</a:t>
                  </a:r>
                </a:p>
                <a:p>
                  <a:pPr marL="342900" indent="-342900">
                    <a:lnSpc>
                      <a:spcPct val="200000"/>
                    </a:lnSpc>
                    <a:buAutoNum type="arabicPeriod"/>
                  </a:pPr>
                  <a:r>
                    <a:rPr lang="en-US" altLang="zh-CN" dirty="0">
                      <a:solidFill>
                        <a:schemeClr val="tx1">
                          <a:lumMod val="85000"/>
                          <a:lumOff val="15000"/>
                        </a:schemeClr>
                      </a:solidFill>
                      <a:latin typeface="Avenir Book Oblique" charset="0"/>
                      <a:ea typeface="Avenir Book Oblique" charset="0"/>
                      <a:cs typeface="Avenir Book Oblique" charset="0"/>
                    </a:rPr>
                    <a:t>​ </a:t>
                  </a:r>
                  <a:r>
                    <a:rPr lang="zh-CN" altLang="en-US" dirty="0">
                      <a:solidFill>
                        <a:schemeClr val="tx1">
                          <a:lumMod val="85000"/>
                          <a:lumOff val="15000"/>
                        </a:schemeClr>
                      </a:solidFill>
                      <a:latin typeface="Avenir Book Oblique" charset="0"/>
                      <a:ea typeface="Avenir Book Oblique" charset="0"/>
                      <a:cs typeface="Avenir Book Oblique" charset="0"/>
                    </a:rPr>
                    <a:t>得到</a:t>
                  </a:r>
                  <a:r>
                    <a:rPr lang="en-US" altLang="zh-CN" dirty="0">
                      <a:solidFill>
                        <a:schemeClr val="tx1">
                          <a:lumMod val="85000"/>
                          <a:lumOff val="15000"/>
                        </a:schemeClr>
                      </a:solidFill>
                      <a:latin typeface="Avenir Book Oblique" charset="0"/>
                      <a:ea typeface="Avenir Book Oblique" charset="0"/>
                      <a:cs typeface="Avenir Book Oblique" charset="0"/>
                    </a:rPr>
                    <a:t>p(</a:t>
                  </a:r>
                  <a:r>
                    <a:rPr lang="en-US" altLang="zh-CN" dirty="0" err="1">
                      <a:solidFill>
                        <a:schemeClr val="tx1">
                          <a:lumMod val="85000"/>
                          <a:lumOff val="15000"/>
                        </a:schemeClr>
                      </a:solidFill>
                      <a:latin typeface="Avenir Book Oblique" charset="0"/>
                      <a:ea typeface="Avenir Book Oblique" charset="0"/>
                      <a:cs typeface="Avenir Book Oblique" charset="0"/>
                    </a:rPr>
                    <a:t>y|x</a:t>
                  </a:r>
                  <a:r>
                    <a:rPr lang="en-US" altLang="zh-CN" dirty="0">
                      <a:solidFill>
                        <a:schemeClr val="tx1">
                          <a:lumMod val="85000"/>
                          <a:lumOff val="15000"/>
                        </a:schemeClr>
                      </a:solidFill>
                      <a:latin typeface="Avenir Book Oblique" charset="0"/>
                      <a:ea typeface="Avenir Book Oblique" charset="0"/>
                      <a:cs typeface="Avenir Book Oblique" charset="0"/>
                    </a:rPr>
                    <a:t>,</a:t>
                  </a:r>
                  <a14:m>
                    <m:oMath xmlns:m="http://schemas.openxmlformats.org/officeDocument/2006/math">
                      <m:r>
                        <a:rPr lang="zh-CN" altLang="en-US" i="1">
                          <a:solidFill>
                            <a:schemeClr val="tx1">
                              <a:lumMod val="85000"/>
                              <a:lumOff val="15000"/>
                            </a:schemeClr>
                          </a:solidFill>
                          <a:latin typeface="Cambria Math" panose="02040503050406030204" pitchFamily="18" charset="0"/>
                          <a:ea typeface="Avenir Book Oblique" charset="0"/>
                          <a:cs typeface="Avenir Book Oblique" charset="0"/>
                        </a:rPr>
                        <m:t>𝜃</m:t>
                      </m:r>
                    </m:oMath>
                  </a14:m>
                  <a:r>
                    <a:rPr lang="en-US" altLang="zh-CN" dirty="0" smtClean="0">
                      <a:solidFill>
                        <a:schemeClr val="tx1">
                          <a:lumMod val="85000"/>
                          <a:lumOff val="15000"/>
                        </a:schemeClr>
                      </a:solidFill>
                      <a:latin typeface="Avenir Book Oblique" charset="0"/>
                      <a:ea typeface="Avenir Book Oblique" charset="0"/>
                      <a:cs typeface="Avenir Book Oblique" charset="0"/>
                    </a:rPr>
                    <a:t>​)</a:t>
                  </a:r>
                  <a:r>
                    <a:rPr lang="zh-CN" altLang="en-US" dirty="0">
                      <a:solidFill>
                        <a:schemeClr val="tx1">
                          <a:lumMod val="85000"/>
                          <a:lumOff val="15000"/>
                        </a:schemeClr>
                      </a:solidFill>
                      <a:latin typeface="Avenir Book Oblique" charset="0"/>
                      <a:ea typeface="Avenir Book Oblique" charset="0"/>
                      <a:cs typeface="Avenir Book Oblique" charset="0"/>
                    </a:rPr>
                    <a:t>后，求解未标注部分的标签</a:t>
                  </a:r>
                </a:p>
                <a:p>
                  <a:pPr>
                    <a:lnSpc>
                      <a:spcPct val="200000"/>
                    </a:lnSpc>
                  </a:pPr>
                  <a:r>
                    <a:rPr lang="en-US" altLang="zh-CN" dirty="0">
                      <a:solidFill>
                        <a:schemeClr val="tx1">
                          <a:lumMod val="85000"/>
                          <a:lumOff val="15000"/>
                        </a:schemeClr>
                      </a:solidFill>
                      <a:latin typeface="Avenir Book Oblique" charset="0"/>
                      <a:ea typeface="Avenir Book Oblique" charset="0"/>
                      <a:cs typeface="Avenir Book Oblique" charset="0"/>
                    </a:rPr>
                    <a:t>M</a:t>
                  </a:r>
                  <a:r>
                    <a:rPr lang="zh-CN" altLang="en-US" dirty="0" smtClean="0">
                      <a:solidFill>
                        <a:schemeClr val="tx1">
                          <a:lumMod val="85000"/>
                          <a:lumOff val="15000"/>
                        </a:schemeClr>
                      </a:solidFill>
                      <a:latin typeface="Avenir Book Oblique" charset="0"/>
                      <a:ea typeface="Avenir Book Oblique" charset="0"/>
                      <a:cs typeface="Avenir Book Oblique" charset="0"/>
                    </a:rPr>
                    <a:t>步：</a:t>
                  </a:r>
                  <a:endParaRPr lang="en-US" altLang="zh-CN" dirty="0" smtClean="0">
                    <a:solidFill>
                      <a:schemeClr val="tx1">
                        <a:lumMod val="85000"/>
                        <a:lumOff val="15000"/>
                      </a:schemeClr>
                    </a:solidFill>
                    <a:latin typeface="Avenir Book Oblique" charset="0"/>
                    <a:ea typeface="Avenir Book Oblique" charset="0"/>
                    <a:cs typeface="Avenir Book Oblique" charset="0"/>
                  </a:endParaRPr>
                </a:p>
                <a:p>
                  <a:pPr>
                    <a:lnSpc>
                      <a:spcPct val="200000"/>
                    </a:lnSpc>
                  </a:pPr>
                  <a:r>
                    <a:rPr lang="zh-CN" altLang="en-US" dirty="0" smtClean="0">
                      <a:solidFill>
                        <a:schemeClr val="tx1">
                          <a:lumMod val="85000"/>
                          <a:lumOff val="15000"/>
                        </a:schemeClr>
                      </a:solidFill>
                      <a:latin typeface="Avenir Book Oblique" charset="0"/>
                      <a:ea typeface="Avenir Book Oblique" charset="0"/>
                      <a:cs typeface="Avenir Book Oblique" charset="0"/>
                    </a:rPr>
                    <a:t>根据</a:t>
                  </a:r>
                  <a:r>
                    <a:rPr lang="zh-CN" altLang="en-US" dirty="0">
                      <a:solidFill>
                        <a:schemeClr val="tx1">
                          <a:lumMod val="85000"/>
                          <a:lumOff val="15000"/>
                        </a:schemeClr>
                      </a:solidFill>
                      <a:latin typeface="Avenir Book Oblique" charset="0"/>
                      <a:ea typeface="Avenir Book Oblique" charset="0"/>
                      <a:cs typeface="Avenir Book Oblique" charset="0"/>
                    </a:rPr>
                    <a:t>标注部分和求解得到的未标注部分标签求​</a:t>
                  </a:r>
                  <a14:m>
                    <m:oMath xmlns:m="http://schemas.openxmlformats.org/officeDocument/2006/math">
                      <m:r>
                        <a:rPr lang="zh-CN" altLang="en-US" i="1">
                          <a:solidFill>
                            <a:schemeClr val="tx1">
                              <a:lumMod val="85000"/>
                              <a:lumOff val="15000"/>
                            </a:schemeClr>
                          </a:solidFill>
                          <a:latin typeface="Cambria Math" panose="02040503050406030204" pitchFamily="18" charset="0"/>
                          <a:ea typeface="Avenir Book Oblique" charset="0"/>
                          <a:cs typeface="Avenir Book Oblique" charset="0"/>
                        </a:rPr>
                        <m:t>𝜃</m:t>
                      </m:r>
                    </m:oMath>
                  </a14:m>
                  <a:r>
                    <a:rPr lang="en-US" altLang="zh-CN" dirty="0">
                      <a:solidFill>
                        <a:schemeClr val="tx1">
                          <a:lumMod val="85000"/>
                          <a:lumOff val="15000"/>
                        </a:schemeClr>
                      </a:solidFill>
                      <a:latin typeface="Avenir Book Oblique" charset="0"/>
                      <a:ea typeface="Avenir Book Oblique" charset="0"/>
                      <a:cs typeface="Avenir Book Oblique" charset="0"/>
                    </a:rPr>
                    <a:t>​</a:t>
                  </a:r>
                  <a:r>
                    <a:rPr lang="zh-CN" altLang="en-US" dirty="0">
                      <a:solidFill>
                        <a:schemeClr val="tx1">
                          <a:lumMod val="85000"/>
                          <a:lumOff val="15000"/>
                        </a:schemeClr>
                      </a:solidFill>
                      <a:latin typeface="Avenir Book Oblique" charset="0"/>
                      <a:ea typeface="Avenir Book Oblique" charset="0"/>
                      <a:cs typeface="Avenir Book Oblique" charset="0"/>
                    </a:rPr>
                    <a:t>的极大似然估计</a:t>
                  </a:r>
                </a:p>
              </p:txBody>
            </p:sp>
          </mc:Choice>
          <mc:Fallback xmlns="">
            <p:sp>
              <p:nvSpPr>
                <p:cNvPr id="12" name="TextBox 22"/>
                <p:cNvSpPr txBox="1">
                  <a:spLocks noRot="1" noChangeAspect="1" noMove="1" noResize="1" noEditPoints="1" noAdjustHandles="1" noChangeArrowheads="1" noChangeShapeType="1" noTextEdit="1"/>
                </p:cNvSpPr>
                <p:nvPr/>
              </p:nvSpPr>
              <p:spPr>
                <a:xfrm>
                  <a:off x="1316019" y="3564566"/>
                  <a:ext cx="8267226" cy="2803716"/>
                </a:xfrm>
                <a:prstGeom prst="rect">
                  <a:avLst/>
                </a:prstGeom>
                <a:blipFill rotWithShape="0">
                  <a:blip r:embed="rId2"/>
                  <a:stretch>
                    <a:fillRect l="-59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9240427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a:solidFill>
                  <a:schemeClr val="tx1">
                    <a:lumMod val="75000"/>
                    <a:lumOff val="25000"/>
                  </a:schemeClr>
                </a:solidFill>
                <a:latin typeface="Avenir Medium Oblique" charset="0"/>
                <a:ea typeface="Avenir Medium Oblique" charset="0"/>
                <a:cs typeface="Avenir Medium Oblique" charset="0"/>
              </a:rPr>
              <a:t>生成</a:t>
            </a:r>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式的方法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7" name="爆炸形 2 6"/>
          <p:cNvSpPr/>
          <p:nvPr/>
        </p:nvSpPr>
        <p:spPr>
          <a:xfrm>
            <a:off x="6232997" y="1044240"/>
            <a:ext cx="3520440" cy="1738562"/>
          </a:xfrm>
          <a:prstGeom prst="irregularSeal2">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400" dirty="0" smtClean="0">
                <a:latin typeface="华文琥珀" panose="02010800040101010101" pitchFamily="2" charset="-122"/>
                <a:ea typeface="华文琥珀" panose="02010800040101010101" pitchFamily="2" charset="-122"/>
              </a:rPr>
              <a:t>缺点</a:t>
            </a:r>
            <a:endParaRPr lang="zh-CN" altLang="en-US" sz="2400" dirty="0">
              <a:latin typeface="华文琥珀" panose="02010800040101010101" pitchFamily="2" charset="-122"/>
              <a:ea typeface="华文琥珀" panose="02010800040101010101" pitchFamily="2" charset="-122"/>
            </a:endParaRPr>
          </a:p>
        </p:txBody>
      </p:sp>
      <p:sp>
        <p:nvSpPr>
          <p:cNvPr id="2" name="文本框 1"/>
          <p:cNvSpPr txBox="1"/>
          <p:nvPr/>
        </p:nvSpPr>
        <p:spPr>
          <a:xfrm>
            <a:off x="1216946" y="1913521"/>
            <a:ext cx="5203064" cy="874407"/>
          </a:xfrm>
          <a:prstGeom prst="rect">
            <a:avLst/>
          </a:prstGeom>
          <a:noFill/>
        </p:spPr>
        <p:txBody>
          <a:bodyPr wrap="square" rtlCol="0">
            <a:spAutoFit/>
          </a:bodyPr>
          <a:lstStyle/>
          <a:p>
            <a:pPr>
              <a:lnSpc>
                <a:spcPct val="150000"/>
              </a:lnSpc>
            </a:pPr>
            <a:r>
              <a:rPr lang="zh-CN" altLang="en-US" dirty="0" smtClean="0">
                <a:latin typeface="微软雅黑" panose="020B0503020204020204" pitchFamily="34" charset="-122"/>
                <a:ea typeface="微软雅黑" panose="020B0503020204020204" pitchFamily="34" charset="-122"/>
              </a:rPr>
              <a:t>对于模型</a:t>
            </a:r>
            <a:r>
              <a:rPr lang="en-US" altLang="zh-CN" dirty="0" smtClean="0">
                <a:latin typeface="微软雅黑" panose="020B0503020204020204" pitchFamily="34" charset="-122"/>
                <a:ea typeface="微软雅黑" panose="020B0503020204020204" pitchFamily="34" charset="-122"/>
              </a:rPr>
              <a:t>p(y)</a:t>
            </a:r>
            <a:r>
              <a:rPr lang="zh-CN" altLang="en-US" dirty="0" smtClean="0">
                <a:latin typeface="微软雅黑" panose="020B0503020204020204" pitchFamily="34" charset="-122"/>
                <a:ea typeface="微软雅黑" panose="020B0503020204020204" pitchFamily="34" charset="-122"/>
              </a:rPr>
              <a:t>和</a:t>
            </a:r>
            <a:r>
              <a:rPr lang="en-US" altLang="zh-CN" dirty="0" smtClean="0">
                <a:latin typeface="微软雅黑" panose="020B0503020204020204" pitchFamily="34" charset="-122"/>
                <a:ea typeface="微软雅黑" panose="020B0503020204020204" pitchFamily="34" charset="-122"/>
              </a:rPr>
              <a:t>p(</a:t>
            </a:r>
            <a:r>
              <a:rPr lang="en-US" altLang="zh-CN" dirty="0" err="1" smtClean="0">
                <a:latin typeface="微软雅黑" panose="020B0503020204020204" pitchFamily="34" charset="-122"/>
                <a:ea typeface="微软雅黑" panose="020B0503020204020204" pitchFamily="34" charset="-122"/>
              </a:rPr>
              <a:t>x|y</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分布的假设要正确，否则</a:t>
            </a:r>
            <a:r>
              <a:rPr lang="en-US" altLang="zh-CN" dirty="0" smtClean="0">
                <a:latin typeface="微软雅黑" panose="020B0503020204020204" pitchFamily="34" charset="-122"/>
                <a:ea typeface="微软雅黑" panose="020B0503020204020204" pitchFamily="34" charset="-122"/>
              </a:rPr>
              <a:t>unlabeled</a:t>
            </a:r>
            <a:r>
              <a:rPr lang="zh-CN" altLang="en-US" dirty="0" smtClean="0">
                <a:latin typeface="微软雅黑" panose="020B0503020204020204" pitchFamily="34" charset="-122"/>
                <a:ea typeface="微软雅黑" panose="020B0503020204020204" pitchFamily="34" charset="-122"/>
              </a:rPr>
              <a:t>数据会损害分类性能</a:t>
            </a:r>
            <a:endParaRPr lang="zh-CN" altLang="en-US"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588423" y="3143945"/>
            <a:ext cx="9066667" cy="3609524"/>
          </a:xfrm>
          <a:prstGeom prst="rect">
            <a:avLst/>
          </a:prstGeom>
        </p:spPr>
      </p:pic>
    </p:spTree>
    <p:extLst>
      <p:ext uri="{BB962C8B-B14F-4D97-AF65-F5344CB8AC3E}">
        <p14:creationId xmlns:p14="http://schemas.microsoft.com/office/powerpoint/2010/main" val="72319484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a:solidFill>
                  <a:schemeClr val="tx1">
                    <a:lumMod val="75000"/>
                    <a:lumOff val="25000"/>
                  </a:schemeClr>
                </a:solidFill>
                <a:latin typeface="Avenir Medium Oblique" charset="0"/>
                <a:ea typeface="Avenir Medium Oblique" charset="0"/>
                <a:cs typeface="Avenir Medium Oblique" charset="0"/>
              </a:rPr>
              <a:t>生成</a:t>
            </a:r>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式的方法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4" name="文本框 3"/>
          <p:cNvSpPr txBox="1"/>
          <p:nvPr/>
        </p:nvSpPr>
        <p:spPr>
          <a:xfrm>
            <a:off x="3500781" y="2595219"/>
            <a:ext cx="6619741" cy="1938992"/>
          </a:xfrm>
          <a:prstGeom prst="rect">
            <a:avLst/>
          </a:prstGeom>
          <a:noFill/>
        </p:spPr>
        <p:txBody>
          <a:bodyPr wrap="square" rtlCol="0">
            <a:spAutoFit/>
          </a:bodyPr>
          <a:lstStyle/>
          <a:p>
            <a:r>
              <a:rPr lang="zh-CN" altLang="en-US" sz="2400" dirty="0" smtClean="0"/>
              <a:t>图像分类</a:t>
            </a:r>
            <a:r>
              <a:rPr lang="en-US" altLang="zh-CN" sz="2400" dirty="0" smtClean="0"/>
              <a:t>—— </a:t>
            </a:r>
            <a:r>
              <a:rPr lang="zh-CN" altLang="en-US" sz="2400" dirty="0" smtClean="0"/>
              <a:t>混合高斯分布（</a:t>
            </a:r>
            <a:r>
              <a:rPr lang="en-US" altLang="zh-CN" sz="2400" dirty="0" smtClean="0"/>
              <a:t>GMM</a:t>
            </a:r>
            <a:r>
              <a:rPr lang="zh-CN" altLang="en-US" sz="2400" dirty="0" smtClean="0"/>
              <a:t>）</a:t>
            </a:r>
            <a:endParaRPr lang="en-US" altLang="zh-CN" sz="2400" dirty="0" smtClean="0"/>
          </a:p>
          <a:p>
            <a:endParaRPr lang="en-US" altLang="zh-CN" sz="2400" dirty="0"/>
          </a:p>
          <a:p>
            <a:r>
              <a:rPr lang="zh-CN" altLang="en-US" sz="2400" dirty="0" smtClean="0"/>
              <a:t>文本分类</a:t>
            </a:r>
            <a:r>
              <a:rPr lang="en-US" altLang="zh-CN" sz="2400" dirty="0" smtClean="0"/>
              <a:t>——</a:t>
            </a:r>
            <a:r>
              <a:rPr lang="zh-CN" altLang="en-US" sz="2400" dirty="0" smtClean="0"/>
              <a:t>混合多项式分布（</a:t>
            </a:r>
            <a:r>
              <a:rPr lang="en-US" altLang="zh-CN" sz="2400" dirty="0" smtClean="0"/>
              <a:t>Naïve </a:t>
            </a:r>
            <a:r>
              <a:rPr lang="en-US" altLang="zh-CN" sz="2400" dirty="0" err="1" smtClean="0"/>
              <a:t>bayes</a:t>
            </a:r>
            <a:r>
              <a:rPr lang="zh-CN" altLang="en-US" sz="2400" dirty="0" smtClean="0"/>
              <a:t>）</a:t>
            </a:r>
            <a:endParaRPr lang="en-US" altLang="zh-CN" sz="2400" dirty="0" smtClean="0"/>
          </a:p>
          <a:p>
            <a:endParaRPr lang="en-US" altLang="zh-CN" sz="2400" dirty="0"/>
          </a:p>
          <a:p>
            <a:r>
              <a:rPr lang="zh-CN" altLang="en-US" sz="2400" dirty="0" smtClean="0"/>
              <a:t>语音识别</a:t>
            </a:r>
            <a:r>
              <a:rPr lang="en-US" altLang="zh-CN" sz="2400" dirty="0" smtClean="0"/>
              <a:t>——</a:t>
            </a:r>
            <a:r>
              <a:rPr lang="zh-CN" altLang="en-US" sz="2400" dirty="0" smtClean="0"/>
              <a:t>隐马尔可夫模型（</a:t>
            </a:r>
            <a:r>
              <a:rPr lang="en-US" altLang="zh-CN" sz="2400" dirty="0" smtClean="0"/>
              <a:t>HMM</a:t>
            </a:r>
            <a:r>
              <a:rPr lang="zh-CN" altLang="en-US" sz="2400" dirty="0" smtClean="0"/>
              <a:t>）</a:t>
            </a:r>
            <a:endParaRPr lang="zh-CN" altLang="en-US" sz="2400" dirty="0"/>
          </a:p>
        </p:txBody>
      </p:sp>
    </p:spTree>
    <p:extLst>
      <p:ext uri="{BB962C8B-B14F-4D97-AF65-F5344CB8AC3E}">
        <p14:creationId xmlns:p14="http://schemas.microsoft.com/office/powerpoint/2010/main" val="186131859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a:solidFill>
                  <a:schemeClr val="tx1">
                    <a:lumMod val="75000"/>
                    <a:lumOff val="25000"/>
                  </a:schemeClr>
                </a:solidFill>
                <a:latin typeface="Avenir Medium Oblique" charset="0"/>
                <a:ea typeface="Avenir Medium Oblique" charset="0"/>
                <a:cs typeface="Avenir Medium Oblique" charset="0"/>
              </a:rPr>
              <a:t>生成</a:t>
            </a:r>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式的方法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pic>
        <p:nvPicPr>
          <p:cNvPr id="2" name="图片 1"/>
          <p:cNvPicPr>
            <a:picLocks noChangeAspect="1"/>
          </p:cNvPicPr>
          <p:nvPr/>
        </p:nvPicPr>
        <p:blipFill>
          <a:blip r:embed="rId2"/>
          <a:stretch>
            <a:fillRect/>
          </a:stretch>
        </p:blipFill>
        <p:spPr>
          <a:xfrm>
            <a:off x="2015589" y="1936465"/>
            <a:ext cx="8238095" cy="2238095"/>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2640169" y="4675031"/>
                <a:ext cx="661974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0&lt;</m:t>
                      </m:r>
                      <m:r>
                        <a:rPr lang="zh-CN" altLang="en-US" sz="2400" b="0" i="1" smtClean="0">
                          <a:latin typeface="Cambria Math" panose="02040503050406030204" pitchFamily="18" charset="0"/>
                        </a:rPr>
                        <m:t>𝜆</m:t>
                      </m:r>
                      <m:r>
                        <a:rPr lang="en-US" altLang="zh-CN" sz="2400" b="0" i="1" smtClean="0">
                          <a:latin typeface="Cambria Math" panose="02040503050406030204" pitchFamily="18" charset="0"/>
                        </a:rPr>
                        <m:t>&lt;1</m:t>
                      </m:r>
                    </m:oMath>
                  </m:oMathPara>
                </a14:m>
                <a:endParaRPr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2640169" y="4675031"/>
                <a:ext cx="6619741" cy="461665"/>
              </a:xfrm>
              <a:prstGeom prst="rect">
                <a:avLst/>
              </a:prstGeom>
              <a:blipFill rotWithShape="0">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80840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a:solidFill>
                  <a:schemeClr val="tx1">
                    <a:lumMod val="75000"/>
                    <a:lumOff val="25000"/>
                  </a:schemeClr>
                </a:solidFill>
                <a:latin typeface="Avenir Medium Oblique" charset="0"/>
                <a:ea typeface="Avenir Medium Oblique" charset="0"/>
                <a:cs typeface="Avenir Medium Oblique" charset="0"/>
              </a:rPr>
              <a:t>判别</a:t>
            </a:r>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式的方法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3" name="矩形 2"/>
          <p:cNvSpPr/>
          <p:nvPr/>
        </p:nvSpPr>
        <p:spPr>
          <a:xfrm>
            <a:off x="1171600" y="1779311"/>
            <a:ext cx="976647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判别式方法利用最大间隔算法同时训练有类标签的样本和无类标签的样例学习决策</a:t>
            </a:r>
            <a:r>
              <a:rPr lang="zh-CN" altLang="en-US" dirty="0" smtClean="0">
                <a:latin typeface="微软雅黑" panose="020B0503020204020204" pitchFamily="34" charset="-122"/>
                <a:ea typeface="微软雅黑" panose="020B0503020204020204" pitchFamily="34" charset="-122"/>
              </a:rPr>
              <a:t>边界</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171600" y="3283840"/>
            <a:ext cx="2691685" cy="523220"/>
          </a:xfrm>
          <a:prstGeom prst="rect">
            <a:avLst/>
          </a:prstGeom>
          <a:noFill/>
        </p:spPr>
        <p:txBody>
          <a:bodyPr wrap="square" rtlCol="0">
            <a:spAutoFit/>
          </a:bodyPr>
          <a:lstStyle/>
          <a:p>
            <a:r>
              <a:rPr lang="en-US" altLang="zh-CN" sz="2800" dirty="0" smtClean="0"/>
              <a:t>S</a:t>
            </a:r>
            <a:r>
              <a:rPr lang="en-US" altLang="zh-CN" sz="2800" baseline="30000" dirty="0" smtClean="0"/>
              <a:t>3</a:t>
            </a:r>
            <a:r>
              <a:rPr lang="en-US" altLang="zh-CN" sz="2800" dirty="0" smtClean="0"/>
              <a:t>VM</a:t>
            </a:r>
            <a:endParaRPr lang="zh-CN" altLang="en-US" sz="2800" dirty="0"/>
          </a:p>
        </p:txBody>
      </p:sp>
      <p:pic>
        <p:nvPicPr>
          <p:cNvPr id="7" name="图片 6"/>
          <p:cNvPicPr>
            <a:picLocks noChangeAspect="1"/>
          </p:cNvPicPr>
          <p:nvPr/>
        </p:nvPicPr>
        <p:blipFill rotWithShape="1">
          <a:blip r:embed="rId2"/>
          <a:srcRect l="23652" r="7587"/>
          <a:stretch/>
        </p:blipFill>
        <p:spPr>
          <a:xfrm>
            <a:off x="4429955" y="2647878"/>
            <a:ext cx="4829577" cy="3939112"/>
          </a:xfrm>
          <a:prstGeom prst="rect">
            <a:avLst/>
          </a:prstGeom>
        </p:spPr>
      </p:pic>
      <p:sp>
        <p:nvSpPr>
          <p:cNvPr id="9" name="矩形 8"/>
          <p:cNvSpPr/>
          <p:nvPr/>
        </p:nvSpPr>
        <p:spPr>
          <a:xfrm>
            <a:off x="1171600" y="4831783"/>
            <a:ext cx="2331087"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基于低密度分离假设 </a:t>
            </a:r>
            <a:endParaRPr lang="zh-CN" altLang="en-US" b="1" dirty="0"/>
          </a:p>
        </p:txBody>
      </p:sp>
    </p:spTree>
    <p:extLst>
      <p:ext uri="{BB962C8B-B14F-4D97-AF65-F5344CB8AC3E}">
        <p14:creationId xmlns:p14="http://schemas.microsoft.com/office/powerpoint/2010/main" val="421177205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a:solidFill>
                  <a:schemeClr val="tx1">
                    <a:lumMod val="75000"/>
                    <a:lumOff val="25000"/>
                  </a:schemeClr>
                </a:solidFill>
                <a:latin typeface="Avenir Medium Oblique" charset="0"/>
                <a:ea typeface="Avenir Medium Oblique" charset="0"/>
                <a:cs typeface="Avenir Medium Oblique" charset="0"/>
              </a:rPr>
              <a:t>判别</a:t>
            </a:r>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式的方法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5" name="文本框 4"/>
          <p:cNvSpPr txBox="1"/>
          <p:nvPr/>
        </p:nvSpPr>
        <p:spPr>
          <a:xfrm>
            <a:off x="1171600" y="1730251"/>
            <a:ext cx="2691685" cy="523220"/>
          </a:xfrm>
          <a:prstGeom prst="rect">
            <a:avLst/>
          </a:prstGeom>
          <a:noFill/>
        </p:spPr>
        <p:txBody>
          <a:bodyPr wrap="square" rtlCol="0">
            <a:spAutoFit/>
          </a:bodyPr>
          <a:lstStyle/>
          <a:p>
            <a:r>
              <a:rPr lang="en-US" altLang="zh-CN" sz="2800" dirty="0" smtClean="0"/>
              <a:t>S</a:t>
            </a:r>
            <a:r>
              <a:rPr lang="en-US" altLang="zh-CN" sz="2800" baseline="30000" dirty="0" smtClean="0"/>
              <a:t>3</a:t>
            </a:r>
            <a:r>
              <a:rPr lang="en-US" altLang="zh-CN" sz="2800" dirty="0" smtClean="0"/>
              <a:t>VM</a:t>
            </a:r>
            <a:endParaRPr lang="zh-CN" altLang="en-US" sz="2800" dirty="0"/>
          </a:p>
        </p:txBody>
      </p:sp>
      <p:pic>
        <p:nvPicPr>
          <p:cNvPr id="8" name="图片 7"/>
          <p:cNvPicPr>
            <a:picLocks noChangeAspect="1"/>
          </p:cNvPicPr>
          <p:nvPr/>
        </p:nvPicPr>
        <p:blipFill>
          <a:blip r:embed="rId2"/>
          <a:stretch>
            <a:fillRect/>
          </a:stretch>
        </p:blipFill>
        <p:spPr>
          <a:xfrm>
            <a:off x="2600380" y="2324356"/>
            <a:ext cx="6692212" cy="1809762"/>
          </a:xfrm>
          <a:prstGeom prst="rect">
            <a:avLst/>
          </a:prstGeom>
        </p:spPr>
      </p:pic>
      <p:pic>
        <p:nvPicPr>
          <p:cNvPr id="2" name="图片 1"/>
          <p:cNvPicPr>
            <a:picLocks noChangeAspect="1"/>
          </p:cNvPicPr>
          <p:nvPr/>
        </p:nvPicPr>
        <p:blipFill>
          <a:blip r:embed="rId3"/>
          <a:stretch>
            <a:fillRect/>
          </a:stretch>
        </p:blipFill>
        <p:spPr>
          <a:xfrm>
            <a:off x="4256334" y="4417454"/>
            <a:ext cx="3368412" cy="1764406"/>
          </a:xfrm>
          <a:prstGeom prst="rect">
            <a:avLst/>
          </a:prstGeom>
        </p:spPr>
      </p:pic>
    </p:spTree>
    <p:extLst>
      <p:ext uri="{BB962C8B-B14F-4D97-AF65-F5344CB8AC3E}">
        <p14:creationId xmlns:p14="http://schemas.microsoft.com/office/powerpoint/2010/main" val="1628403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1526816" y="595816"/>
            <a:ext cx="2954655" cy="646331"/>
          </a:xfrm>
          <a:prstGeom prst="rect">
            <a:avLst/>
          </a:prstGeom>
          <a:noFill/>
        </p:spPr>
        <p:txBody>
          <a:bodyPr wrap="none" rtlCol="0">
            <a:spAutoFit/>
          </a:bodyPr>
          <a:lstStyle/>
          <a:p>
            <a:r>
              <a:rPr lang="zh-CN" altLang="en-US" sz="3600" b="1" i="1" dirty="0" smtClean="0">
                <a:solidFill>
                  <a:schemeClr val="tx1">
                    <a:lumMod val="75000"/>
                    <a:lumOff val="25000"/>
                  </a:schemeClr>
                </a:solidFill>
                <a:latin typeface="Avenir Medium Oblique" charset="0"/>
                <a:ea typeface="Avenir Medium Oblique" charset="0"/>
                <a:cs typeface="Avenir Medium Oblique" charset="0"/>
              </a:rPr>
              <a:t>什么是半监督</a:t>
            </a:r>
            <a:endParaRPr lang="en-US" sz="3600" b="1" i="1" dirty="0">
              <a:solidFill>
                <a:schemeClr val="tx1">
                  <a:lumMod val="75000"/>
                  <a:lumOff val="25000"/>
                </a:schemeClr>
              </a:solidFill>
              <a:latin typeface="Avenir Medium Oblique" charset="0"/>
              <a:ea typeface="Avenir Medium Oblique" charset="0"/>
              <a:cs typeface="Avenir Medium Oblique" charset="0"/>
            </a:endParaRPr>
          </a:p>
        </p:txBody>
      </p:sp>
      <p:sp>
        <p:nvSpPr>
          <p:cNvPr id="7" name="矩形 6"/>
          <p:cNvSpPr/>
          <p:nvPr/>
        </p:nvSpPr>
        <p:spPr>
          <a:xfrm>
            <a:off x="1526816" y="1511584"/>
            <a:ext cx="3448227" cy="15368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1526816" y="6313353"/>
            <a:ext cx="2076628" cy="304402"/>
            <a:chOff x="1506361" y="5550641"/>
            <a:chExt cx="2076628" cy="304402"/>
          </a:xfrm>
        </p:grpSpPr>
        <p:sp>
          <p:nvSpPr>
            <p:cNvPr id="9" name="Shape 2637"/>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39"/>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5"/>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13" name="任意多边形 33"/>
          <p:cNvSpPr>
            <a:spLocks/>
          </p:cNvSpPr>
          <p:nvPr/>
        </p:nvSpPr>
        <p:spPr bwMode="auto">
          <a:xfrm>
            <a:off x="4010954" y="2975276"/>
            <a:ext cx="1417298" cy="1281371"/>
          </a:xfrm>
          <a:custGeom>
            <a:avLst/>
            <a:gdLst>
              <a:gd name="T0" fmla="*/ 611510 w 860313"/>
              <a:gd name="T1" fmla="*/ 0 h 864158"/>
              <a:gd name="T2" fmla="*/ 1228509 w 860313"/>
              <a:gd name="T3" fmla="*/ 432079 h 864158"/>
              <a:gd name="T4" fmla="*/ 611510 w 860313"/>
              <a:gd name="T5" fmla="*/ 864158 h 864158"/>
              <a:gd name="T6" fmla="*/ 7044 w 860313"/>
              <a:gd name="T7" fmla="*/ 519158 h 864158"/>
              <a:gd name="T8" fmla="*/ 0 w 860313"/>
              <a:gd name="T9" fmla="*/ 470222 h 864158"/>
              <a:gd name="T10" fmla="*/ 267107 w 860313"/>
              <a:gd name="T11" fmla="*/ 401935 h 864158"/>
              <a:gd name="T12" fmla="*/ 10848 w 860313"/>
              <a:gd name="T13" fmla="*/ 336421 h 864158"/>
              <a:gd name="T14" fmla="*/ 42996 w 860313"/>
              <a:gd name="T15" fmla="*/ 263894 h 864158"/>
              <a:gd name="T16" fmla="*/ 611510 w 860313"/>
              <a:gd name="T17" fmla="*/ 0 h 864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0313" h="864158">
                <a:moveTo>
                  <a:pt x="428234" y="0"/>
                </a:moveTo>
                <a:cubicBezTo>
                  <a:pt x="666865" y="0"/>
                  <a:pt x="860313" y="193448"/>
                  <a:pt x="860313" y="432079"/>
                </a:cubicBezTo>
                <a:cubicBezTo>
                  <a:pt x="860313" y="670710"/>
                  <a:pt x="666865" y="864158"/>
                  <a:pt x="428234" y="864158"/>
                </a:cubicBezTo>
                <a:cubicBezTo>
                  <a:pt x="219432" y="864158"/>
                  <a:pt x="45223" y="716050"/>
                  <a:pt x="4933" y="519158"/>
                </a:cubicBezTo>
                <a:lnTo>
                  <a:pt x="0" y="470222"/>
                </a:lnTo>
                <a:lnTo>
                  <a:pt x="187052" y="401935"/>
                </a:lnTo>
                <a:lnTo>
                  <a:pt x="7596" y="336421"/>
                </a:lnTo>
                <a:lnTo>
                  <a:pt x="30110" y="263894"/>
                </a:lnTo>
                <a:cubicBezTo>
                  <a:pt x="95703" y="108815"/>
                  <a:pt x="249261" y="0"/>
                  <a:pt x="428234" y="0"/>
                </a:cubicBezTo>
                <a:close/>
              </a:path>
            </a:pathLst>
          </a:custGeom>
          <a:solidFill>
            <a:schemeClr val="bg1">
              <a:lumMod val="50000"/>
              <a:alpha val="29803"/>
            </a:schemeClr>
          </a:solidFill>
          <a:ln w="12700" cap="flat" cmpd="sng">
            <a:solidFill>
              <a:schemeClr val="bg1">
                <a:alpha val="27843"/>
              </a:schemeClr>
            </a:solidFill>
            <a:round/>
            <a:headEnd/>
            <a:tailEnd/>
          </a:ln>
        </p:spPr>
        <p:txBody>
          <a:bodyPr anchor="ctr"/>
          <a:lstStyle/>
          <a:p>
            <a:r>
              <a:rPr lang="en-US" altLang="zh-CN" dirty="0" smtClean="0"/>
              <a:t>Labeled data</a:t>
            </a:r>
            <a:endParaRPr lang="zh-CN" altLang="en-US" dirty="0"/>
          </a:p>
        </p:txBody>
      </p:sp>
      <p:sp>
        <p:nvSpPr>
          <p:cNvPr id="14" name="任意多边形 33"/>
          <p:cNvSpPr>
            <a:spLocks/>
          </p:cNvSpPr>
          <p:nvPr/>
        </p:nvSpPr>
        <p:spPr bwMode="auto">
          <a:xfrm>
            <a:off x="7035343" y="2975275"/>
            <a:ext cx="1417298" cy="1281371"/>
          </a:xfrm>
          <a:custGeom>
            <a:avLst/>
            <a:gdLst>
              <a:gd name="T0" fmla="*/ 611510 w 860313"/>
              <a:gd name="T1" fmla="*/ 0 h 864158"/>
              <a:gd name="T2" fmla="*/ 1228509 w 860313"/>
              <a:gd name="T3" fmla="*/ 432079 h 864158"/>
              <a:gd name="T4" fmla="*/ 611510 w 860313"/>
              <a:gd name="T5" fmla="*/ 864158 h 864158"/>
              <a:gd name="T6" fmla="*/ 7044 w 860313"/>
              <a:gd name="T7" fmla="*/ 519158 h 864158"/>
              <a:gd name="T8" fmla="*/ 0 w 860313"/>
              <a:gd name="T9" fmla="*/ 470222 h 864158"/>
              <a:gd name="T10" fmla="*/ 267107 w 860313"/>
              <a:gd name="T11" fmla="*/ 401935 h 864158"/>
              <a:gd name="T12" fmla="*/ 10848 w 860313"/>
              <a:gd name="T13" fmla="*/ 336421 h 864158"/>
              <a:gd name="T14" fmla="*/ 42996 w 860313"/>
              <a:gd name="T15" fmla="*/ 263894 h 864158"/>
              <a:gd name="T16" fmla="*/ 611510 w 860313"/>
              <a:gd name="T17" fmla="*/ 0 h 864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60313" h="864158">
                <a:moveTo>
                  <a:pt x="428234" y="0"/>
                </a:moveTo>
                <a:cubicBezTo>
                  <a:pt x="666865" y="0"/>
                  <a:pt x="860313" y="193448"/>
                  <a:pt x="860313" y="432079"/>
                </a:cubicBezTo>
                <a:cubicBezTo>
                  <a:pt x="860313" y="670710"/>
                  <a:pt x="666865" y="864158"/>
                  <a:pt x="428234" y="864158"/>
                </a:cubicBezTo>
                <a:cubicBezTo>
                  <a:pt x="219432" y="864158"/>
                  <a:pt x="45223" y="716050"/>
                  <a:pt x="4933" y="519158"/>
                </a:cubicBezTo>
                <a:lnTo>
                  <a:pt x="0" y="470222"/>
                </a:lnTo>
                <a:lnTo>
                  <a:pt x="187052" y="401935"/>
                </a:lnTo>
                <a:lnTo>
                  <a:pt x="7596" y="336421"/>
                </a:lnTo>
                <a:lnTo>
                  <a:pt x="30110" y="263894"/>
                </a:lnTo>
                <a:cubicBezTo>
                  <a:pt x="95703" y="108815"/>
                  <a:pt x="249261" y="0"/>
                  <a:pt x="428234" y="0"/>
                </a:cubicBezTo>
                <a:close/>
              </a:path>
            </a:pathLst>
          </a:custGeom>
          <a:solidFill>
            <a:schemeClr val="bg1">
              <a:lumMod val="50000"/>
              <a:alpha val="29803"/>
            </a:schemeClr>
          </a:solidFill>
          <a:ln w="12700" cap="flat" cmpd="sng">
            <a:solidFill>
              <a:schemeClr val="bg1">
                <a:alpha val="27843"/>
              </a:schemeClr>
            </a:solidFill>
            <a:round/>
            <a:headEnd/>
            <a:tailEnd/>
          </a:ln>
        </p:spPr>
        <p:txBody>
          <a:bodyPr anchor="ctr"/>
          <a:lstStyle/>
          <a:p>
            <a:pPr algn="ctr"/>
            <a:r>
              <a:rPr lang="en-US" altLang="zh-CN" dirty="0" smtClean="0"/>
              <a:t>    unlabeled     data</a:t>
            </a:r>
            <a:endParaRPr lang="zh-CN" altLang="en-US" dirty="0"/>
          </a:p>
        </p:txBody>
      </p:sp>
      <p:sp>
        <p:nvSpPr>
          <p:cNvPr id="15" name="加号 14"/>
          <p:cNvSpPr/>
          <p:nvPr/>
        </p:nvSpPr>
        <p:spPr>
          <a:xfrm>
            <a:off x="5888473" y="3302007"/>
            <a:ext cx="810989" cy="631065"/>
          </a:xfrm>
          <a:prstGeom prst="mathPlus">
            <a:avLst/>
          </a:prstGeom>
        </p:spPr>
        <p:style>
          <a:lnRef idx="2">
            <a:schemeClr val="dk1"/>
          </a:lnRef>
          <a:fillRef idx="1003">
            <a:schemeClr val="lt2"/>
          </a:fillRef>
          <a:effectRef idx="0">
            <a:schemeClr val="dk1"/>
          </a:effectRef>
          <a:fontRef idx="minor">
            <a:schemeClr val="dk1"/>
          </a:fontRef>
        </p:style>
        <p:txBody>
          <a:bodyPr rtlCol="0" anchor="ctr"/>
          <a:lstStyle/>
          <a:p>
            <a:pPr algn="ctr"/>
            <a:endParaRPr lang="zh-CN" altLang="en-US"/>
          </a:p>
        </p:txBody>
      </p:sp>
      <p:sp>
        <p:nvSpPr>
          <p:cNvPr id="16" name="文本框 15"/>
          <p:cNvSpPr txBox="1"/>
          <p:nvPr/>
        </p:nvSpPr>
        <p:spPr>
          <a:xfrm>
            <a:off x="2873105" y="4919730"/>
            <a:ext cx="6841724" cy="400110"/>
          </a:xfrm>
          <a:prstGeom prst="rect">
            <a:avLst/>
          </a:prstGeom>
          <a:noFill/>
        </p:spPr>
        <p:txBody>
          <a:bodyPr wrap="square" rtlCol="0">
            <a:spAutoFit/>
          </a:bodyPr>
          <a:lstStyle/>
          <a:p>
            <a:r>
              <a:rPr lang="zh-CN" altLang="en-US" sz="2000" dirty="0" smtClean="0">
                <a:solidFill>
                  <a:schemeClr val="tx1">
                    <a:lumMod val="85000"/>
                    <a:lumOff val="15000"/>
                  </a:schemeClr>
                </a:solidFill>
                <a:latin typeface="华文琥珀" panose="02010800040101010101" pitchFamily="2" charset="-122"/>
                <a:ea typeface="华文琥珀" panose="02010800040101010101" pitchFamily="2" charset="-122"/>
              </a:rPr>
              <a:t>即同时利用少量的有标签数据和大量的无标签数据进行学习</a:t>
            </a:r>
            <a:endParaRPr lang="zh-CN" altLang="en-US" sz="2000" dirty="0">
              <a:solidFill>
                <a:schemeClr val="tx1">
                  <a:lumMod val="85000"/>
                  <a:lumOff val="15000"/>
                </a:schemeClr>
              </a:solidFill>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38657250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459627" y="670630"/>
            <a:ext cx="9410141" cy="4678711"/>
          </a:xfrm>
          <a:prstGeom prst="rect">
            <a:avLst/>
          </a:prstGeom>
        </p:spPr>
      </p:pic>
      <p:pic>
        <p:nvPicPr>
          <p:cNvPr id="4" name="图片 3"/>
          <p:cNvPicPr>
            <a:picLocks noChangeAspect="1"/>
          </p:cNvPicPr>
          <p:nvPr/>
        </p:nvPicPr>
        <p:blipFill>
          <a:blip r:embed="rId3"/>
          <a:stretch>
            <a:fillRect/>
          </a:stretch>
        </p:blipFill>
        <p:spPr>
          <a:xfrm>
            <a:off x="2370933" y="5501745"/>
            <a:ext cx="7587528" cy="949855"/>
          </a:xfrm>
          <a:prstGeom prst="rect">
            <a:avLst/>
          </a:prstGeom>
        </p:spPr>
      </p:pic>
      <p:pic>
        <p:nvPicPr>
          <p:cNvPr id="2" name="图片 1"/>
          <p:cNvPicPr>
            <a:picLocks noChangeAspect="1"/>
          </p:cNvPicPr>
          <p:nvPr/>
        </p:nvPicPr>
        <p:blipFill>
          <a:blip r:embed="rId4"/>
          <a:stretch>
            <a:fillRect/>
          </a:stretch>
        </p:blipFill>
        <p:spPr>
          <a:xfrm>
            <a:off x="3663223" y="3137662"/>
            <a:ext cx="6295238" cy="1819048"/>
          </a:xfrm>
          <a:prstGeom prst="rect">
            <a:avLst/>
          </a:prstGeom>
        </p:spPr>
      </p:pic>
    </p:spTree>
    <p:extLst>
      <p:ext uri="{BB962C8B-B14F-4D97-AF65-F5344CB8AC3E}">
        <p14:creationId xmlns:p14="http://schemas.microsoft.com/office/powerpoint/2010/main" val="85288443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411186" y="2278892"/>
            <a:ext cx="7414361" cy="2344625"/>
          </a:xfrm>
          <a:prstGeom prst="rect">
            <a:avLst/>
          </a:prstGeom>
        </p:spPr>
      </p:pic>
    </p:spTree>
    <p:extLst>
      <p:ext uri="{BB962C8B-B14F-4D97-AF65-F5344CB8AC3E}">
        <p14:creationId xmlns:p14="http://schemas.microsoft.com/office/powerpoint/2010/main" val="16424592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3" name="文本框 2"/>
          <p:cNvSpPr txBox="1"/>
          <p:nvPr/>
        </p:nvSpPr>
        <p:spPr>
          <a:xfrm>
            <a:off x="1171600" y="1828800"/>
            <a:ext cx="8114068" cy="3447098"/>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如何构造图？</a:t>
            </a:r>
            <a:endParaRPr lang="en-US" altLang="zh-CN" sz="2000" b="1" dirty="0" smtClean="0">
              <a:latin typeface="微软雅黑" panose="020B0503020204020204" pitchFamily="34" charset="-122"/>
              <a:ea typeface="微软雅黑" panose="020B0503020204020204" pitchFamily="34" charset="-122"/>
            </a:endParaRPr>
          </a:p>
          <a:p>
            <a:endParaRPr lang="en-US" altLang="zh-CN" dirty="0" smtClean="0"/>
          </a:p>
          <a:p>
            <a:pPr marL="285750"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寻找合适的距离函数计算距离</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欧式，曼哈顿，切比雪夫</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定义连接方式</a:t>
            </a:r>
            <a:endParaRPr lang="en-US" altLang="zh-CN" sz="2000" dirty="0" smtClean="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稠密图，稀疏图</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通常更优</a:t>
            </a:r>
            <a:r>
              <a:rPr lang="en-US" altLang="zh-CN" dirty="0" smtClean="0">
                <a:solidFill>
                  <a:schemeClr val="tx1">
                    <a:lumMod val="85000"/>
                    <a:lumOff val="15000"/>
                  </a:schemeClr>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Ø"/>
            </a:pPr>
            <a:r>
              <a:rPr lang="zh-CN" altLang="en-US" sz="2000" dirty="0" smtClean="0">
                <a:latin typeface="微软雅黑" panose="020B0503020204020204" pitchFamily="34" charset="-122"/>
                <a:ea typeface="微软雅黑" panose="020B0503020204020204" pitchFamily="34" charset="-122"/>
              </a:rPr>
              <a:t>赋权值</a:t>
            </a: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dirty="0" smtClean="0">
                <a:solidFill>
                  <a:schemeClr val="tx1">
                    <a:lumMod val="85000"/>
                    <a:lumOff val="15000"/>
                  </a:schemeClr>
                </a:solidFill>
                <a:latin typeface="微软雅黑" panose="020B0503020204020204" pitchFamily="34" charset="-122"/>
                <a:ea typeface="微软雅黑" panose="020B0503020204020204" pitchFamily="34" charset="-122"/>
              </a:rPr>
              <a:t>核函数计算相似度</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5382840" y="2369259"/>
            <a:ext cx="6462746" cy="2906639"/>
          </a:xfrm>
          <a:prstGeom prst="rect">
            <a:avLst/>
          </a:prstGeom>
        </p:spPr>
      </p:pic>
    </p:spTree>
    <p:extLst>
      <p:ext uri="{BB962C8B-B14F-4D97-AF65-F5344CB8AC3E}">
        <p14:creationId xmlns:p14="http://schemas.microsoft.com/office/powerpoint/2010/main" val="10476136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3" name="文本框 2"/>
          <p:cNvSpPr txBox="1"/>
          <p:nvPr/>
        </p:nvSpPr>
        <p:spPr>
          <a:xfrm>
            <a:off x="1171600" y="1828800"/>
            <a:ext cx="8114068"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标签</a:t>
            </a:r>
            <a:r>
              <a:rPr lang="zh-CN" altLang="en-US" sz="2000" b="1" dirty="0" smtClean="0">
                <a:latin typeface="微软雅黑" panose="020B0503020204020204" pitchFamily="34" charset="-122"/>
                <a:ea typeface="微软雅黑" panose="020B0503020204020204" pitchFamily="34" charset="-122"/>
              </a:rPr>
              <a:t>传播算法</a:t>
            </a:r>
            <a:endParaRPr lang="en-US" altLang="zh-CN" sz="2000" b="1"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361386" y="2228910"/>
            <a:ext cx="5143241" cy="4579144"/>
          </a:xfrm>
          <a:prstGeom prst="rect">
            <a:avLst/>
          </a:prstGeom>
        </p:spPr>
      </p:pic>
    </p:spTree>
    <p:extLst>
      <p:ext uri="{BB962C8B-B14F-4D97-AF65-F5344CB8AC3E}">
        <p14:creationId xmlns:p14="http://schemas.microsoft.com/office/powerpoint/2010/main" val="4659165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3" name="文本框 2"/>
          <p:cNvSpPr txBox="1"/>
          <p:nvPr/>
        </p:nvSpPr>
        <p:spPr>
          <a:xfrm>
            <a:off x="1171600" y="1828800"/>
            <a:ext cx="8114068" cy="677108"/>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标签</a:t>
            </a:r>
            <a:r>
              <a:rPr lang="zh-CN" altLang="en-US" sz="2000" b="1" dirty="0" smtClean="0">
                <a:latin typeface="微软雅黑" panose="020B0503020204020204" pitchFamily="34" charset="-122"/>
                <a:ea typeface="微软雅黑" panose="020B0503020204020204" pitchFamily="34" charset="-122"/>
              </a:rPr>
              <a:t>传播算法</a:t>
            </a:r>
            <a:endParaRPr lang="en-US" altLang="zh-CN" sz="2000" b="1" dirty="0" smtClean="0">
              <a:latin typeface="微软雅黑" panose="020B0503020204020204" pitchFamily="34" charset="-122"/>
              <a:ea typeface="微软雅黑" panose="020B0503020204020204" pitchFamily="34" charset="-122"/>
            </a:endParaRPr>
          </a:p>
          <a:p>
            <a:endParaRPr lang="en-US" altLang="zh-CN" dirty="0" smtClean="0"/>
          </a:p>
        </p:txBody>
      </p:sp>
      <p:pic>
        <p:nvPicPr>
          <p:cNvPr id="5" name="图片 4"/>
          <p:cNvPicPr>
            <a:picLocks noChangeAspect="1"/>
          </p:cNvPicPr>
          <p:nvPr/>
        </p:nvPicPr>
        <p:blipFill>
          <a:blip r:embed="rId2"/>
          <a:stretch>
            <a:fillRect/>
          </a:stretch>
        </p:blipFill>
        <p:spPr>
          <a:xfrm>
            <a:off x="2841122" y="2167354"/>
            <a:ext cx="4114286" cy="961905"/>
          </a:xfrm>
          <a:prstGeom prst="rect">
            <a:avLst/>
          </a:prstGeom>
        </p:spPr>
      </p:pic>
      <p:sp>
        <p:nvSpPr>
          <p:cNvPr id="7" name="文本框 6"/>
          <p:cNvSpPr txBox="1"/>
          <p:nvPr/>
        </p:nvSpPr>
        <p:spPr>
          <a:xfrm>
            <a:off x="7295882" y="2325140"/>
            <a:ext cx="3773509" cy="646331"/>
          </a:xfrm>
          <a:prstGeom prst="rect">
            <a:avLst/>
          </a:prstGeom>
          <a:noFill/>
          <a:ln w="38100">
            <a:solidFill>
              <a:schemeClr val="tx1"/>
            </a:solidFill>
          </a:ln>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转移矩阵，两个节点越相像，标签越容易传播过去</a:t>
            </a:r>
            <a:endParaRPr lang="zh-CN" altLang="en-US" dirty="0">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171600" y="3625599"/>
            <a:ext cx="9504986" cy="1678614"/>
            <a:chOff x="1171600" y="3467811"/>
            <a:chExt cx="9504986" cy="1678614"/>
          </a:xfrm>
        </p:grpSpPr>
        <mc:AlternateContent xmlns:mc="http://schemas.openxmlformats.org/markup-compatibility/2006" xmlns:a14="http://schemas.microsoft.com/office/drawing/2010/main">
          <mc:Choice Requires="a14">
            <p:sp>
              <p:nvSpPr>
                <p:cNvPr id="8" name="文本框 7"/>
                <p:cNvSpPr txBox="1"/>
                <p:nvPr/>
              </p:nvSpPr>
              <p:spPr>
                <a:xfrm>
                  <a:off x="1171600" y="3467811"/>
                  <a:ext cx="9504986" cy="738664"/>
                </a:xfrm>
                <a:prstGeom prst="rect">
                  <a:avLst/>
                </a:prstGeom>
                <a:noFill/>
              </p:spPr>
              <p:txBody>
                <a:bodyPr wrap="square" rtlCol="0">
                  <a:spAutoFit/>
                </a:bodyPr>
                <a:lstStyle/>
                <a:p>
                  <a:r>
                    <a:rPr lang="zh-CN" altLang="en-US" b="1" dirty="0" smtClean="0">
                      <a:latin typeface="微软雅黑" panose="020B0503020204020204" pitchFamily="34" charset="-122"/>
                      <a:ea typeface="微软雅黑" panose="020B0503020204020204" pitchFamily="34" charset="-122"/>
                    </a:rPr>
                    <a:t>定义</a:t>
                  </a:r>
                  <a:endParaRPr lang="en-US" altLang="zh-CN" b="1" dirty="0" smtClean="0">
                    <a:latin typeface="微软雅黑" panose="020B0503020204020204" pitchFamily="34" charset="-122"/>
                    <a:ea typeface="微软雅黑" panose="020B0503020204020204" pitchFamily="34" charset="-122"/>
                  </a:endParaRPr>
                </a:p>
                <a:p>
                  <a:pPr algn="ctr"/>
                  <a:r>
                    <a:rPr lang="en-US" altLang="zh-CN" sz="2400" dirty="0" smtClean="0"/>
                    <a:t>F   =   [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𝑌</m:t>
                          </m:r>
                        </m:e>
                        <m:sub>
                          <m:r>
                            <a:rPr lang="en-US" altLang="zh-CN" sz="2400" b="0" i="1" smtClean="0">
                              <a:latin typeface="Cambria Math" panose="02040503050406030204" pitchFamily="18" charset="0"/>
                            </a:rPr>
                            <m:t>𝐿</m:t>
                          </m:r>
                        </m:sub>
                      </m:sSub>
                    </m:oMath>
                  </a14:m>
                  <a:r>
                    <a:rPr lang="en-US" altLang="zh-CN" sz="2400" dirty="0" smtClean="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𝑌</m:t>
                          </m:r>
                        </m:e>
                        <m:sub>
                          <m:r>
                            <a:rPr lang="en-US" altLang="zh-CN" sz="2400" b="0" i="1" smtClean="0">
                              <a:latin typeface="Cambria Math" panose="02040503050406030204" pitchFamily="18" charset="0"/>
                            </a:rPr>
                            <m:t>𝑈</m:t>
                          </m:r>
                        </m:sub>
                      </m:sSub>
                    </m:oMath>
                  </a14:m>
                  <a:r>
                    <a:rPr lang="en-US" altLang="zh-CN" sz="2400" dirty="0" smtClean="0"/>
                    <a:t>  ]</a:t>
                  </a:r>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171600" y="3467811"/>
                  <a:ext cx="9504986" cy="738664"/>
                </a:xfrm>
                <a:prstGeom prst="rect">
                  <a:avLst/>
                </a:prstGeom>
                <a:blipFill rotWithShape="0">
                  <a:blip r:embed="rId3"/>
                  <a:stretch>
                    <a:fillRect l="-513" t="-4959" b="-18182"/>
                  </a:stretch>
                </a:blipFill>
              </p:spPr>
              <p:txBody>
                <a:bodyPr/>
                <a:lstStyle/>
                <a:p>
                  <a:r>
                    <a:rPr lang="zh-CN" altLang="en-US">
                      <a:noFill/>
                    </a:rPr>
                    <a:t> </a:t>
                  </a:r>
                </a:p>
              </p:txBody>
            </p:sp>
          </mc:Fallback>
        </mc:AlternateContent>
        <p:cxnSp>
          <p:nvCxnSpPr>
            <p:cNvPr id="10" name="直接箭头连接符 9"/>
            <p:cNvCxnSpPr>
              <a:stCxn id="8" idx="2"/>
            </p:cNvCxnSpPr>
            <p:nvPr/>
          </p:nvCxnSpPr>
          <p:spPr>
            <a:xfrm flipH="1">
              <a:off x="5396248" y="4206475"/>
              <a:ext cx="527845" cy="4963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6632269" y="4192381"/>
              <a:ext cx="463990" cy="51043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4584879" y="4741452"/>
              <a:ext cx="1545465" cy="400110"/>
            </a:xfrm>
            <a:prstGeom prst="rect">
              <a:avLst/>
            </a:prstGeom>
            <a:noFill/>
          </p:spPr>
          <p:txBody>
            <a:bodyPr wrap="square" rtlCol="0">
              <a:spAutoFit/>
            </a:bodyPr>
            <a:lstStyle/>
            <a:p>
              <a:r>
                <a:rPr lang="en-US" altLang="zh-CN" sz="2000" dirty="0" smtClean="0"/>
                <a:t>One-hot</a:t>
              </a:r>
              <a:endParaRPr lang="zh-CN" altLang="en-US" sz="2000" dirty="0"/>
            </a:p>
          </p:txBody>
        </p:sp>
        <p:sp>
          <p:nvSpPr>
            <p:cNvPr id="16" name="文本框 15"/>
            <p:cNvSpPr txBox="1"/>
            <p:nvPr/>
          </p:nvSpPr>
          <p:spPr>
            <a:xfrm>
              <a:off x="6632269" y="4777093"/>
              <a:ext cx="1545465" cy="369332"/>
            </a:xfrm>
            <a:prstGeom prst="rect">
              <a:avLst/>
            </a:prstGeom>
            <a:noFill/>
          </p:spPr>
          <p:txBody>
            <a:bodyPr wrap="square" rtlCol="0">
              <a:spAutoFit/>
            </a:bodyPr>
            <a:lstStyle/>
            <a:p>
              <a:r>
                <a:rPr lang="zh-CN" altLang="en-US" dirty="0" smtClean="0">
                  <a:latin typeface="微软雅黑" panose="020B0503020204020204" pitchFamily="34" charset="-122"/>
                  <a:ea typeface="微软雅黑" panose="020B0503020204020204" pitchFamily="34" charset="-122"/>
                </a:rPr>
                <a:t>随机初始化</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63205922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3" name="文本框 2"/>
          <p:cNvSpPr txBox="1"/>
          <p:nvPr/>
        </p:nvSpPr>
        <p:spPr>
          <a:xfrm>
            <a:off x="1171600" y="1828800"/>
            <a:ext cx="8114068" cy="677108"/>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标签</a:t>
            </a:r>
            <a:r>
              <a:rPr lang="zh-CN" altLang="en-US" sz="2000" b="1" dirty="0" smtClean="0">
                <a:latin typeface="微软雅黑" panose="020B0503020204020204" pitchFamily="34" charset="-122"/>
                <a:ea typeface="微软雅黑" panose="020B0503020204020204" pitchFamily="34" charset="-122"/>
              </a:rPr>
              <a:t>传播算法</a:t>
            </a:r>
            <a:endParaRPr lang="en-US" altLang="zh-CN" sz="2000" b="1" dirty="0" smtClean="0">
              <a:latin typeface="微软雅黑" panose="020B0503020204020204" pitchFamily="34" charset="-122"/>
              <a:ea typeface="微软雅黑" panose="020B0503020204020204" pitchFamily="34" charset="-122"/>
            </a:endParaRPr>
          </a:p>
          <a:p>
            <a:endParaRPr lang="en-US" altLang="zh-CN" dirty="0" smtClean="0"/>
          </a:p>
        </p:txBody>
      </p:sp>
      <p:grpSp>
        <p:nvGrpSpPr>
          <p:cNvPr id="9" name="组合 8"/>
          <p:cNvGrpSpPr/>
          <p:nvPr/>
        </p:nvGrpSpPr>
        <p:grpSpPr>
          <a:xfrm>
            <a:off x="2207118" y="2903349"/>
            <a:ext cx="7786888" cy="2389868"/>
            <a:chOff x="1498780" y="2903350"/>
            <a:chExt cx="7786888" cy="2389868"/>
          </a:xfrm>
        </p:grpSpPr>
        <p:sp>
          <p:nvSpPr>
            <p:cNvPr id="2" name="对角圆角矩形 1"/>
            <p:cNvSpPr/>
            <p:nvPr/>
          </p:nvSpPr>
          <p:spPr>
            <a:xfrm>
              <a:off x="1498780" y="2903350"/>
              <a:ext cx="7786888" cy="2389868"/>
            </a:xfrm>
            <a:prstGeom prst="round2DiagRect">
              <a:avLst/>
            </a:prstGeom>
          </p:spPr>
          <p:style>
            <a:lnRef idx="2">
              <a:schemeClr val="accent1">
                <a:shade val="50000"/>
              </a:schemeClr>
            </a:lnRef>
            <a:fillRef idx="1003">
              <a:schemeClr val="lt2"/>
            </a:fillRef>
            <a:effectRef idx="0">
              <a:schemeClr val="accent1"/>
            </a:effectRef>
            <a:fontRef idx="minor">
              <a:schemeClr val="lt1"/>
            </a:fontRef>
          </p:style>
          <p:txBody>
            <a:bodyPr rtlCol="0" anchor="ctr"/>
            <a:lstStyle/>
            <a:p>
              <a:endParaRPr lang="zh-CN" altLang="en-US" dirty="0"/>
            </a:p>
          </p:txBody>
        </p:sp>
        <mc:AlternateContent xmlns:mc="http://schemas.openxmlformats.org/markup-compatibility/2006" xmlns:a14="http://schemas.microsoft.com/office/drawing/2010/main">
          <mc:Choice Requires="a14">
            <p:sp>
              <p:nvSpPr>
                <p:cNvPr id="4" name="文本框 3"/>
                <p:cNvSpPr txBox="1"/>
                <p:nvPr/>
              </p:nvSpPr>
              <p:spPr>
                <a:xfrm>
                  <a:off x="1970467" y="3074704"/>
                  <a:ext cx="6812924" cy="1846146"/>
                </a:xfrm>
                <a:prstGeom prst="rect">
                  <a:avLst/>
                </a:prstGeom>
                <a:noFill/>
              </p:spPr>
              <p:txBody>
                <a:bodyPr wrap="square" rtlCol="0">
                  <a:spAutoFit/>
                </a:bodyPr>
                <a:lstStyle/>
                <a:p>
                  <a:pPr marL="342900" indent="-342900">
                    <a:lnSpc>
                      <a:spcPct val="200000"/>
                    </a:lnSpc>
                    <a:buAutoNum type="arabicPeriod"/>
                  </a:pPr>
                  <a:r>
                    <a:rPr lang="zh-CN" altLang="en-US" sz="2000" dirty="0" smtClean="0">
                      <a:latin typeface="微软雅黑" panose="020B0503020204020204" pitchFamily="34" charset="-122"/>
                      <a:ea typeface="微软雅黑" panose="020B0503020204020204" pitchFamily="34" charset="-122"/>
                    </a:rPr>
                    <a:t>执行传播</a:t>
                  </a:r>
                  <a:r>
                    <a:rPr lang="en-US" altLang="zh-CN" sz="2000" dirty="0" smtClean="0">
                      <a:latin typeface="微软雅黑" panose="020B0503020204020204" pitchFamily="34" charset="-122"/>
                      <a:ea typeface="微软雅黑" panose="020B0503020204020204" pitchFamily="34" charset="-122"/>
                    </a:rPr>
                    <a:t>: F = PF</a:t>
                  </a:r>
                </a:p>
                <a:p>
                  <a:pPr marL="342900" indent="-342900">
                    <a:lnSpc>
                      <a:spcPct val="200000"/>
                    </a:lnSpc>
                    <a:buAutoNum type="arabicPeriod"/>
                  </a:pPr>
                  <a:r>
                    <a:rPr lang="zh-CN" altLang="en-US" sz="2000" dirty="0" smtClean="0">
                      <a:latin typeface="微软雅黑" panose="020B0503020204020204" pitchFamily="34" charset="-122"/>
                      <a:ea typeface="微软雅黑" panose="020B0503020204020204" pitchFamily="34" charset="-122"/>
                    </a:rPr>
                    <a:t>重置</a:t>
                  </a:r>
                  <a:r>
                    <a:rPr lang="en-US" altLang="zh-CN" sz="2000" dirty="0" smtClean="0">
                      <a:latin typeface="微软雅黑" panose="020B0503020204020204" pitchFamily="34" charset="-122"/>
                      <a:ea typeface="微软雅黑" panose="020B0503020204020204" pitchFamily="34" charset="-122"/>
                    </a:rPr>
                    <a:t>F</a:t>
                  </a:r>
                  <a:r>
                    <a:rPr lang="zh-CN" altLang="en-US" sz="2000" dirty="0" smtClean="0">
                      <a:latin typeface="微软雅黑" panose="020B0503020204020204" pitchFamily="34" charset="-122"/>
                      <a:ea typeface="微软雅黑" panose="020B0503020204020204" pitchFamily="34" charset="-122"/>
                    </a:rPr>
                    <a:t>中</a:t>
                  </a:r>
                  <a:r>
                    <a:rPr lang="en-US" altLang="zh-CN" sz="2000" dirty="0" smtClean="0">
                      <a:latin typeface="微软雅黑" panose="020B0503020204020204" pitchFamily="34" charset="-122"/>
                      <a:ea typeface="微软雅黑" panose="020B0503020204020204" pitchFamily="34" charset="-122"/>
                    </a:rPr>
                    <a:t>labeled</a:t>
                  </a:r>
                  <a:r>
                    <a:rPr lang="zh-CN" altLang="en-US" sz="2000" dirty="0" smtClean="0">
                      <a:latin typeface="微软雅黑" panose="020B0503020204020204" pitchFamily="34" charset="-122"/>
                      <a:ea typeface="微软雅黑" panose="020B0503020204020204" pitchFamily="34" charset="-122"/>
                    </a:rPr>
                    <a:t>样本的标签</a:t>
                  </a:r>
                  <a:r>
                    <a:rPr lang="en-US" altLang="zh-CN" sz="2000" dirty="0" smtClean="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𝐿</m:t>
                          </m:r>
                        </m:sub>
                      </m:sSub>
                    </m:oMath>
                  </a14:m>
                  <a:r>
                    <a:rPr lang="zh-CN" altLang="en-US" sz="2000" dirty="0" smtClean="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𝑌</m:t>
                          </m:r>
                        </m:e>
                        <m:sub>
                          <m:r>
                            <a:rPr lang="en-US" altLang="zh-CN" sz="2000" b="0" i="1" smtClean="0">
                              <a:latin typeface="Cambria Math" panose="02040503050406030204" pitchFamily="18" charset="0"/>
                            </a:rPr>
                            <m:t>𝐿</m:t>
                          </m:r>
                        </m:sub>
                      </m:sSub>
                    </m:oMath>
                  </a14:m>
                  <a:endParaRPr lang="en-US" altLang="zh-CN" sz="2000" dirty="0" smtClean="0">
                    <a:latin typeface="微软雅黑" panose="020B0503020204020204" pitchFamily="34" charset="-122"/>
                    <a:ea typeface="微软雅黑" panose="020B0503020204020204" pitchFamily="34" charset="-122"/>
                  </a:endParaRPr>
                </a:p>
                <a:p>
                  <a:pPr marL="342900" indent="-342900">
                    <a:lnSpc>
                      <a:spcPct val="200000"/>
                    </a:lnSpc>
                    <a:buAutoNum type="arabicPeriod"/>
                  </a:pPr>
                  <a:r>
                    <a:rPr lang="zh-CN" altLang="en-US" sz="2000" dirty="0" smtClean="0">
                      <a:latin typeface="微软雅黑" panose="020B0503020204020204" pitchFamily="34" charset="-122"/>
                      <a:ea typeface="微软雅黑" panose="020B0503020204020204" pitchFamily="34" charset="-122"/>
                    </a:rPr>
                    <a:t>重复</a:t>
                  </a:r>
                  <a:r>
                    <a:rPr lang="en-US" altLang="zh-CN" sz="2000" dirty="0" smtClean="0">
                      <a:latin typeface="微软雅黑" panose="020B0503020204020204" pitchFamily="34" charset="-122"/>
                      <a:ea typeface="微软雅黑" panose="020B0503020204020204" pitchFamily="34" charset="-122"/>
                    </a:rPr>
                    <a:t>1,2</a:t>
                  </a:r>
                  <a:r>
                    <a:rPr lang="zh-CN" altLang="en-US" sz="2000" dirty="0" smtClean="0">
                      <a:latin typeface="微软雅黑" panose="020B0503020204020204" pitchFamily="34" charset="-122"/>
                      <a:ea typeface="微软雅黑" panose="020B0503020204020204" pitchFamily="34" charset="-122"/>
                    </a:rPr>
                    <a:t>步直至收敛</a:t>
                  </a:r>
                  <a:endParaRPr lang="zh-CN" altLang="en-US" sz="2000" dirty="0">
                    <a:latin typeface="微软雅黑" panose="020B0503020204020204" pitchFamily="34" charset="-122"/>
                    <a:ea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1970467" y="3074704"/>
                  <a:ext cx="6812924" cy="1846146"/>
                </a:xfrm>
                <a:prstGeom prst="rect">
                  <a:avLst/>
                </a:prstGeom>
                <a:blipFill rotWithShape="0">
                  <a:blip r:embed="rId2"/>
                  <a:stretch>
                    <a:fillRect l="-1163" b="-6271"/>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6237811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3" name="文本框 2"/>
          <p:cNvSpPr txBox="1"/>
          <p:nvPr/>
        </p:nvSpPr>
        <p:spPr>
          <a:xfrm>
            <a:off x="1171600" y="1828800"/>
            <a:ext cx="8114068" cy="677108"/>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标签</a:t>
            </a:r>
            <a:r>
              <a:rPr lang="zh-CN" altLang="en-US" sz="2000" b="1" dirty="0" smtClean="0">
                <a:latin typeface="微软雅黑" panose="020B0503020204020204" pitchFamily="34" charset="-122"/>
                <a:ea typeface="微软雅黑" panose="020B0503020204020204" pitchFamily="34" charset="-122"/>
              </a:rPr>
              <a:t>传播算法</a:t>
            </a:r>
            <a:endParaRPr lang="en-US" altLang="zh-CN" sz="2000" b="1" dirty="0" smtClean="0">
              <a:latin typeface="微软雅黑" panose="020B0503020204020204" pitchFamily="34" charset="-122"/>
              <a:ea typeface="微软雅黑" panose="020B0503020204020204" pitchFamily="34" charset="-122"/>
            </a:endParaRPr>
          </a:p>
          <a:p>
            <a:endParaRPr lang="en-US" altLang="zh-CN" dirty="0" smtClean="0"/>
          </a:p>
        </p:txBody>
      </p:sp>
      <p:pic>
        <p:nvPicPr>
          <p:cNvPr id="5" name="图片 4"/>
          <p:cNvPicPr>
            <a:picLocks noChangeAspect="1"/>
          </p:cNvPicPr>
          <p:nvPr/>
        </p:nvPicPr>
        <p:blipFill>
          <a:blip r:embed="rId2"/>
          <a:stretch>
            <a:fillRect/>
          </a:stretch>
        </p:blipFill>
        <p:spPr>
          <a:xfrm>
            <a:off x="4411408" y="2292090"/>
            <a:ext cx="2802557" cy="1004901"/>
          </a:xfrm>
          <a:prstGeom prst="rect">
            <a:avLst/>
          </a:prstGeom>
        </p:spPr>
      </p:pic>
      <p:pic>
        <p:nvPicPr>
          <p:cNvPr id="7" name="图片 6"/>
          <p:cNvPicPr>
            <a:picLocks noChangeAspect="1"/>
          </p:cNvPicPr>
          <p:nvPr/>
        </p:nvPicPr>
        <p:blipFill>
          <a:blip r:embed="rId3"/>
          <a:stretch>
            <a:fillRect/>
          </a:stretch>
        </p:blipFill>
        <p:spPr>
          <a:xfrm>
            <a:off x="4022210" y="3620886"/>
            <a:ext cx="3580952" cy="723810"/>
          </a:xfrm>
          <a:prstGeom prst="rect">
            <a:avLst/>
          </a:prstGeom>
        </p:spPr>
      </p:pic>
      <p:pic>
        <p:nvPicPr>
          <p:cNvPr id="8" name="图片 7"/>
          <p:cNvPicPr>
            <a:picLocks noChangeAspect="1"/>
          </p:cNvPicPr>
          <p:nvPr/>
        </p:nvPicPr>
        <p:blipFill>
          <a:blip r:embed="rId4"/>
          <a:stretch>
            <a:fillRect/>
          </a:stretch>
        </p:blipFill>
        <p:spPr>
          <a:xfrm>
            <a:off x="4022210" y="5107293"/>
            <a:ext cx="3752381" cy="704762"/>
          </a:xfrm>
          <a:prstGeom prst="rect">
            <a:avLst/>
          </a:prstGeom>
        </p:spPr>
      </p:pic>
      <p:sp>
        <p:nvSpPr>
          <p:cNvPr id="10" name="文本框 9"/>
          <p:cNvSpPr txBox="1"/>
          <p:nvPr/>
        </p:nvSpPr>
        <p:spPr>
          <a:xfrm>
            <a:off x="5705216" y="4183963"/>
            <a:ext cx="386367" cy="923330"/>
          </a:xfrm>
          <a:prstGeom prst="rect">
            <a:avLst/>
          </a:prstGeom>
          <a:noFill/>
        </p:spPr>
        <p:txBody>
          <a:bodyPr wrap="square" rtlCol="0">
            <a:spAutoFit/>
          </a:bodyPr>
          <a:lstStyle/>
          <a:p>
            <a:r>
              <a:rPr lang="en-US" altLang="zh-CN" b="1" dirty="0" smtClean="0"/>
              <a:t>.</a:t>
            </a:r>
          </a:p>
          <a:p>
            <a:r>
              <a:rPr lang="en-US" altLang="zh-CN" b="1" dirty="0" smtClean="0"/>
              <a:t>.</a:t>
            </a:r>
          </a:p>
          <a:p>
            <a:r>
              <a:rPr lang="en-US" altLang="zh-CN" b="1" dirty="0"/>
              <a:t>.</a:t>
            </a:r>
            <a:endParaRPr lang="zh-CN" altLang="en-US" b="1" dirty="0"/>
          </a:p>
        </p:txBody>
      </p:sp>
    </p:spTree>
    <p:extLst>
      <p:ext uri="{BB962C8B-B14F-4D97-AF65-F5344CB8AC3E}">
        <p14:creationId xmlns:p14="http://schemas.microsoft.com/office/powerpoint/2010/main" val="54871571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3" name="文本框 2"/>
          <p:cNvSpPr txBox="1"/>
          <p:nvPr/>
        </p:nvSpPr>
        <p:spPr>
          <a:xfrm>
            <a:off x="1171600" y="1828800"/>
            <a:ext cx="811406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基于图的方法解决半</a:t>
            </a:r>
            <a:r>
              <a:rPr lang="zh-CN" altLang="en-US" sz="2000" dirty="0" smtClean="0">
                <a:latin typeface="微软雅黑" panose="020B0503020204020204" pitchFamily="34" charset="-122"/>
                <a:ea typeface="微软雅黑" panose="020B0503020204020204" pitchFamily="34" charset="-122"/>
              </a:rPr>
              <a:t>监督分类</a:t>
            </a:r>
            <a:r>
              <a:rPr lang="zh-CN" altLang="en-US" sz="2000" dirty="0">
                <a:latin typeface="微软雅黑" panose="020B0503020204020204" pitchFamily="34" charset="-122"/>
                <a:ea typeface="微软雅黑" panose="020B0503020204020204" pitchFamily="34" charset="-122"/>
              </a:rPr>
              <a:t>问题的</a:t>
            </a:r>
            <a:r>
              <a:rPr lang="zh-CN" altLang="en-US" sz="2000" dirty="0" smtClean="0">
                <a:latin typeface="微软雅黑" panose="020B0503020204020204" pitchFamily="34" charset="-122"/>
                <a:ea typeface="微软雅黑" panose="020B0503020204020204" pitchFamily="34" charset="-122"/>
              </a:rPr>
              <a:t>目标函数表示</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604117" y="2626351"/>
            <a:ext cx="5009524" cy="961905"/>
          </a:xfrm>
          <a:prstGeom prst="rect">
            <a:avLst/>
          </a:prstGeom>
        </p:spPr>
      </p:pic>
      <p:cxnSp>
        <p:nvCxnSpPr>
          <p:cNvPr id="7" name="曲线连接符 6"/>
          <p:cNvCxnSpPr/>
          <p:nvPr/>
        </p:nvCxnSpPr>
        <p:spPr>
          <a:xfrm rot="5400000">
            <a:off x="4522157" y="3465413"/>
            <a:ext cx="1117115" cy="837126"/>
          </a:xfrm>
          <a:prstGeom prst="curvedConnector3">
            <a:avLst>
              <a:gd name="adj1" fmla="val 50000"/>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296992" y="4442534"/>
            <a:ext cx="2537138"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有标签样本的损失</a:t>
            </a:r>
            <a:endParaRPr lang="zh-CN" altLang="en-US" sz="2000" b="1" dirty="0">
              <a:latin typeface="微软雅黑" panose="020B0503020204020204" pitchFamily="34" charset="-122"/>
              <a:ea typeface="微软雅黑" panose="020B0503020204020204" pitchFamily="34" charset="-122"/>
            </a:endParaRPr>
          </a:p>
        </p:txBody>
      </p:sp>
      <p:sp>
        <p:nvSpPr>
          <p:cNvPr id="11" name="任意多边形 10"/>
          <p:cNvSpPr/>
          <p:nvPr/>
        </p:nvSpPr>
        <p:spPr>
          <a:xfrm>
            <a:off x="7521262" y="3387143"/>
            <a:ext cx="721217" cy="1146219"/>
          </a:xfrm>
          <a:custGeom>
            <a:avLst/>
            <a:gdLst>
              <a:gd name="connsiteX0" fmla="*/ 0 w 811710"/>
              <a:gd name="connsiteY0" fmla="*/ 0 h 1004552"/>
              <a:gd name="connsiteX1" fmla="*/ 128789 w 811710"/>
              <a:gd name="connsiteY1" fmla="*/ 51515 h 1004552"/>
              <a:gd name="connsiteX2" fmla="*/ 231820 w 811710"/>
              <a:gd name="connsiteY2" fmla="*/ 103031 h 1004552"/>
              <a:gd name="connsiteX3" fmla="*/ 309093 w 811710"/>
              <a:gd name="connsiteY3" fmla="*/ 128788 h 1004552"/>
              <a:gd name="connsiteX4" fmla="*/ 399245 w 811710"/>
              <a:gd name="connsiteY4" fmla="*/ 257577 h 1004552"/>
              <a:gd name="connsiteX5" fmla="*/ 425003 w 811710"/>
              <a:gd name="connsiteY5" fmla="*/ 296214 h 1004552"/>
              <a:gd name="connsiteX6" fmla="*/ 450761 w 811710"/>
              <a:gd name="connsiteY6" fmla="*/ 386366 h 1004552"/>
              <a:gd name="connsiteX7" fmla="*/ 437882 w 811710"/>
              <a:gd name="connsiteY7" fmla="*/ 489397 h 1004552"/>
              <a:gd name="connsiteX8" fmla="*/ 296214 w 811710"/>
              <a:gd name="connsiteY8" fmla="*/ 540912 h 1004552"/>
              <a:gd name="connsiteX9" fmla="*/ 231820 w 811710"/>
              <a:gd name="connsiteY9" fmla="*/ 566670 h 1004552"/>
              <a:gd name="connsiteX10" fmla="*/ 64394 w 811710"/>
              <a:gd name="connsiteY10" fmla="*/ 553791 h 1004552"/>
              <a:gd name="connsiteX11" fmla="*/ 103031 w 811710"/>
              <a:gd name="connsiteY11" fmla="*/ 515155 h 1004552"/>
              <a:gd name="connsiteX12" fmla="*/ 180304 w 811710"/>
              <a:gd name="connsiteY12" fmla="*/ 502276 h 1004552"/>
              <a:gd name="connsiteX13" fmla="*/ 437882 w 811710"/>
              <a:gd name="connsiteY13" fmla="*/ 528033 h 1004552"/>
              <a:gd name="connsiteX14" fmla="*/ 476518 w 811710"/>
              <a:gd name="connsiteY14" fmla="*/ 553791 h 1004552"/>
              <a:gd name="connsiteX15" fmla="*/ 515155 w 811710"/>
              <a:gd name="connsiteY15" fmla="*/ 605307 h 1004552"/>
              <a:gd name="connsiteX16" fmla="*/ 553792 w 811710"/>
              <a:gd name="connsiteY16" fmla="*/ 643943 h 1004552"/>
              <a:gd name="connsiteX17" fmla="*/ 566670 w 811710"/>
              <a:gd name="connsiteY17" fmla="*/ 695459 h 1004552"/>
              <a:gd name="connsiteX18" fmla="*/ 592428 w 811710"/>
              <a:gd name="connsiteY18" fmla="*/ 734095 h 1004552"/>
              <a:gd name="connsiteX19" fmla="*/ 631065 w 811710"/>
              <a:gd name="connsiteY19" fmla="*/ 824248 h 1004552"/>
              <a:gd name="connsiteX20" fmla="*/ 618186 w 811710"/>
              <a:gd name="connsiteY20" fmla="*/ 927279 h 1004552"/>
              <a:gd name="connsiteX21" fmla="*/ 528034 w 811710"/>
              <a:gd name="connsiteY21" fmla="*/ 978794 h 1004552"/>
              <a:gd name="connsiteX22" fmla="*/ 463639 w 811710"/>
              <a:gd name="connsiteY22" fmla="*/ 991673 h 1004552"/>
              <a:gd name="connsiteX23" fmla="*/ 321972 w 811710"/>
              <a:gd name="connsiteY23" fmla="*/ 978794 h 1004552"/>
              <a:gd name="connsiteX24" fmla="*/ 283335 w 811710"/>
              <a:gd name="connsiteY24" fmla="*/ 940157 h 1004552"/>
              <a:gd name="connsiteX25" fmla="*/ 231820 w 811710"/>
              <a:gd name="connsiteY25" fmla="*/ 901521 h 1004552"/>
              <a:gd name="connsiteX26" fmla="*/ 206062 w 811710"/>
              <a:gd name="connsiteY26" fmla="*/ 862884 h 1004552"/>
              <a:gd name="connsiteX27" fmla="*/ 244699 w 811710"/>
              <a:gd name="connsiteY27" fmla="*/ 746974 h 1004552"/>
              <a:gd name="connsiteX28" fmla="*/ 296214 w 811710"/>
              <a:gd name="connsiteY28" fmla="*/ 721217 h 1004552"/>
              <a:gd name="connsiteX29" fmla="*/ 399245 w 811710"/>
              <a:gd name="connsiteY29" fmla="*/ 695459 h 1004552"/>
              <a:gd name="connsiteX30" fmla="*/ 592428 w 811710"/>
              <a:gd name="connsiteY30" fmla="*/ 708338 h 1004552"/>
              <a:gd name="connsiteX31" fmla="*/ 695459 w 811710"/>
              <a:gd name="connsiteY31" fmla="*/ 746974 h 1004552"/>
              <a:gd name="connsiteX32" fmla="*/ 734096 w 811710"/>
              <a:gd name="connsiteY32" fmla="*/ 759853 h 1004552"/>
              <a:gd name="connsiteX33" fmla="*/ 798490 w 811710"/>
              <a:gd name="connsiteY33" fmla="*/ 837126 h 1004552"/>
              <a:gd name="connsiteX34" fmla="*/ 811369 w 811710"/>
              <a:gd name="connsiteY34" fmla="*/ 1004552 h 1004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11710" h="1004552">
                <a:moveTo>
                  <a:pt x="0" y="0"/>
                </a:moveTo>
                <a:cubicBezTo>
                  <a:pt x="42930" y="17172"/>
                  <a:pt x="86537" y="32737"/>
                  <a:pt x="128789" y="51515"/>
                </a:cubicBezTo>
                <a:cubicBezTo>
                  <a:pt x="163877" y="67110"/>
                  <a:pt x="195393" y="90889"/>
                  <a:pt x="231820" y="103031"/>
                </a:cubicBezTo>
                <a:lnTo>
                  <a:pt x="309093" y="128788"/>
                </a:lnTo>
                <a:cubicBezTo>
                  <a:pt x="418128" y="259633"/>
                  <a:pt x="339968" y="153844"/>
                  <a:pt x="399245" y="257577"/>
                </a:cubicBezTo>
                <a:cubicBezTo>
                  <a:pt x="406925" y="271016"/>
                  <a:pt x="418081" y="282370"/>
                  <a:pt x="425003" y="296214"/>
                </a:cubicBezTo>
                <a:cubicBezTo>
                  <a:pt x="434242" y="314691"/>
                  <a:pt x="446634" y="369859"/>
                  <a:pt x="450761" y="386366"/>
                </a:cubicBezTo>
                <a:cubicBezTo>
                  <a:pt x="446468" y="420710"/>
                  <a:pt x="452204" y="457888"/>
                  <a:pt x="437882" y="489397"/>
                </a:cubicBezTo>
                <a:cubicBezTo>
                  <a:pt x="415511" y="538613"/>
                  <a:pt x="332054" y="535792"/>
                  <a:pt x="296214" y="540912"/>
                </a:cubicBezTo>
                <a:cubicBezTo>
                  <a:pt x="274749" y="549498"/>
                  <a:pt x="254903" y="565388"/>
                  <a:pt x="231820" y="566670"/>
                </a:cubicBezTo>
                <a:cubicBezTo>
                  <a:pt x="175933" y="569775"/>
                  <a:pt x="116364" y="574579"/>
                  <a:pt x="64394" y="553791"/>
                </a:cubicBezTo>
                <a:cubicBezTo>
                  <a:pt x="47483" y="547027"/>
                  <a:pt x="86387" y="522552"/>
                  <a:pt x="103031" y="515155"/>
                </a:cubicBezTo>
                <a:cubicBezTo>
                  <a:pt x="126893" y="504550"/>
                  <a:pt x="154546" y="506569"/>
                  <a:pt x="180304" y="502276"/>
                </a:cubicBezTo>
                <a:cubicBezTo>
                  <a:pt x="193069" y="503027"/>
                  <a:pt x="370692" y="494438"/>
                  <a:pt x="437882" y="528033"/>
                </a:cubicBezTo>
                <a:cubicBezTo>
                  <a:pt x="451726" y="534955"/>
                  <a:pt x="465573" y="542846"/>
                  <a:pt x="476518" y="553791"/>
                </a:cubicBezTo>
                <a:cubicBezTo>
                  <a:pt x="491696" y="568969"/>
                  <a:pt x="501186" y="589010"/>
                  <a:pt x="515155" y="605307"/>
                </a:cubicBezTo>
                <a:cubicBezTo>
                  <a:pt x="527008" y="619136"/>
                  <a:pt x="540913" y="631064"/>
                  <a:pt x="553792" y="643943"/>
                </a:cubicBezTo>
                <a:cubicBezTo>
                  <a:pt x="558085" y="661115"/>
                  <a:pt x="559698" y="679190"/>
                  <a:pt x="566670" y="695459"/>
                </a:cubicBezTo>
                <a:cubicBezTo>
                  <a:pt x="572767" y="709686"/>
                  <a:pt x="584749" y="720656"/>
                  <a:pt x="592428" y="734095"/>
                </a:cubicBezTo>
                <a:cubicBezTo>
                  <a:pt x="617891" y="778655"/>
                  <a:pt x="616616" y="780902"/>
                  <a:pt x="631065" y="824248"/>
                </a:cubicBezTo>
                <a:cubicBezTo>
                  <a:pt x="626772" y="858592"/>
                  <a:pt x="630014" y="894752"/>
                  <a:pt x="618186" y="927279"/>
                </a:cubicBezTo>
                <a:cubicBezTo>
                  <a:pt x="603229" y="968409"/>
                  <a:pt x="562042" y="971237"/>
                  <a:pt x="528034" y="978794"/>
                </a:cubicBezTo>
                <a:cubicBezTo>
                  <a:pt x="506665" y="983543"/>
                  <a:pt x="485104" y="987380"/>
                  <a:pt x="463639" y="991673"/>
                </a:cubicBezTo>
                <a:cubicBezTo>
                  <a:pt x="416417" y="987380"/>
                  <a:pt x="367565" y="991821"/>
                  <a:pt x="321972" y="978794"/>
                </a:cubicBezTo>
                <a:cubicBezTo>
                  <a:pt x="304459" y="973790"/>
                  <a:pt x="297164" y="952010"/>
                  <a:pt x="283335" y="940157"/>
                </a:cubicBezTo>
                <a:cubicBezTo>
                  <a:pt x="267038" y="926188"/>
                  <a:pt x="248992" y="914400"/>
                  <a:pt x="231820" y="901521"/>
                </a:cubicBezTo>
                <a:cubicBezTo>
                  <a:pt x="223234" y="888642"/>
                  <a:pt x="204777" y="878309"/>
                  <a:pt x="206062" y="862884"/>
                </a:cubicBezTo>
                <a:cubicBezTo>
                  <a:pt x="209444" y="822298"/>
                  <a:pt x="222834" y="781333"/>
                  <a:pt x="244699" y="746974"/>
                </a:cubicBezTo>
                <a:cubicBezTo>
                  <a:pt x="255006" y="730777"/>
                  <a:pt x="278568" y="728780"/>
                  <a:pt x="296214" y="721217"/>
                </a:cubicBezTo>
                <a:cubicBezTo>
                  <a:pt x="330867" y="706366"/>
                  <a:pt x="361448" y="703019"/>
                  <a:pt x="399245" y="695459"/>
                </a:cubicBezTo>
                <a:cubicBezTo>
                  <a:pt x="463639" y="699752"/>
                  <a:pt x="528245" y="701582"/>
                  <a:pt x="592428" y="708338"/>
                </a:cubicBezTo>
                <a:cubicBezTo>
                  <a:pt x="644886" y="713860"/>
                  <a:pt x="647292" y="726331"/>
                  <a:pt x="695459" y="746974"/>
                </a:cubicBezTo>
                <a:cubicBezTo>
                  <a:pt x="707937" y="752322"/>
                  <a:pt x="721217" y="755560"/>
                  <a:pt x="734096" y="759853"/>
                </a:cubicBezTo>
                <a:cubicBezTo>
                  <a:pt x="750520" y="776278"/>
                  <a:pt x="790806" y="811514"/>
                  <a:pt x="798490" y="837126"/>
                </a:cubicBezTo>
                <a:cubicBezTo>
                  <a:pt x="815012" y="892198"/>
                  <a:pt x="811369" y="948326"/>
                  <a:pt x="811369" y="1004552"/>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7521262" y="4642589"/>
            <a:ext cx="1268569"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正则化项</a:t>
            </a:r>
            <a:endParaRPr lang="zh-CN" altLang="en-US"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574504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edge">
                                      <p:cBhvr>
                                        <p:cTn id="7" dur="2000"/>
                                        <p:tgtEl>
                                          <p:spTgt spid="7"/>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edge">
                                      <p:cBhvr>
                                        <p:cTn id="10" dur="2000"/>
                                        <p:tgtEl>
                                          <p:spTgt spid="8"/>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edge">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3" name="文本框 2"/>
          <p:cNvSpPr txBox="1"/>
          <p:nvPr/>
        </p:nvSpPr>
        <p:spPr>
          <a:xfrm>
            <a:off x="1171600" y="1828800"/>
            <a:ext cx="8114068"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基于流形假设</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3818478" y="2252046"/>
            <a:ext cx="4014412" cy="1006308"/>
          </a:xfrm>
          <a:prstGeom prst="rect">
            <a:avLst/>
          </a:prstGeom>
        </p:spPr>
      </p:pic>
      <p:pic>
        <p:nvPicPr>
          <p:cNvPr id="4" name="图片 3"/>
          <p:cNvPicPr>
            <a:picLocks noChangeAspect="1"/>
          </p:cNvPicPr>
          <p:nvPr/>
        </p:nvPicPr>
        <p:blipFill>
          <a:blip r:embed="rId3"/>
          <a:stretch>
            <a:fillRect/>
          </a:stretch>
        </p:blipFill>
        <p:spPr>
          <a:xfrm>
            <a:off x="2213031" y="3448917"/>
            <a:ext cx="7188547" cy="2066169"/>
          </a:xfrm>
          <a:prstGeom prst="rect">
            <a:avLst/>
          </a:prstGeom>
          <a:ln w="88900" cap="sq" cmpd="thickThin">
            <a:solidFill>
              <a:srgbClr val="000000"/>
            </a:solidFill>
            <a:prstDash val="solid"/>
            <a:miter lim="800000"/>
          </a:ln>
          <a:effectLst>
            <a:innerShdw blurRad="76200">
              <a:srgbClr val="000000"/>
            </a:innerShdw>
          </a:effectLst>
        </p:spPr>
      </p:pic>
      <mc:AlternateContent xmlns:mc="http://schemas.openxmlformats.org/markup-compatibility/2006" xmlns:a14="http://schemas.microsoft.com/office/drawing/2010/main">
        <mc:Choice Requires="a14">
          <p:sp>
            <p:nvSpPr>
              <p:cNvPr id="5" name="文本框 4"/>
              <p:cNvSpPr txBox="1"/>
              <p:nvPr/>
            </p:nvSpPr>
            <p:spPr>
              <a:xfrm>
                <a:off x="3541689" y="5885644"/>
                <a:ext cx="5048519" cy="461665"/>
              </a:xfrm>
              <a:prstGeom prst="rect">
                <a:avLst/>
              </a:prstGeom>
              <a:noFill/>
            </p:spPr>
            <p:txBody>
              <a:bodyPr wrap="square" rtlCol="0">
                <a:spAutoFit/>
              </a:bodyPr>
              <a:lstStyle/>
              <a:p>
                <a14:m>
                  <m:oMath xmlns:m="http://schemas.openxmlformats.org/officeDocument/2006/math">
                    <m:sSub>
                      <m:sSubPr>
                        <m:ctrlPr>
                          <a:rPr lang="en-US" altLang="zh-CN" sz="2400" i="1" smtClean="0">
                            <a:latin typeface="Cambria Math" panose="02040503050406030204" pitchFamily="18" charset="0"/>
                          </a:rPr>
                        </m:ctrlPr>
                      </m:sSubPr>
                      <m:e>
                        <m:r>
                          <m:rPr>
                            <m:sty m:val="p"/>
                          </m:rPr>
                          <a:rPr lang="en-US" altLang="zh-CN" sz="2400" i="1">
                            <a:latin typeface="Cambria Math" panose="02040503050406030204" pitchFamily="18" charset="0"/>
                          </a:rPr>
                          <m:t>d</m:t>
                        </m:r>
                      </m:e>
                      <m:sub>
                        <m:r>
                          <a:rPr lang="en-US" altLang="zh-CN" sz="2400" b="0" i="1" smtClean="0">
                            <a:latin typeface="Cambria Math" panose="02040503050406030204" pitchFamily="18" charset="0"/>
                          </a:rPr>
                          <m:t>𝑙𝑙</m:t>
                        </m:r>
                      </m:sub>
                    </m:sSub>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𝑘</m:t>
                        </m:r>
                      </m:sub>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𝑘𝑙</m:t>
                            </m:r>
                          </m:sub>
                        </m:sSub>
                      </m:e>
                    </m:nary>
                  </m:oMath>
                </a14:m>
                <a:r>
                  <a:rPr lang="en-US" altLang="zh-CN" sz="2400" dirty="0" smtClean="0"/>
                  <a:t>,               </a:t>
                </a:r>
                <a14:m>
                  <m:oMath xmlns:m="http://schemas.openxmlformats.org/officeDocument/2006/math">
                    <m:r>
                      <a:rPr lang="en-US" altLang="zh-CN" sz="2400" b="0" i="0" smtClean="0">
                        <a:latin typeface="Cambria Math" panose="02040503050406030204" pitchFamily="18" charset="0"/>
                      </a:rPr>
                      <m:t> </m:t>
                    </m:r>
                    <m:r>
                      <a:rPr lang="en-US" altLang="zh-CN" sz="2400" b="0" i="1" smtClean="0">
                        <a:latin typeface="Cambria Math" panose="02040503050406030204" pitchFamily="18" charset="0"/>
                      </a:rPr>
                      <m:t>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𝐴</m:t>
                    </m:r>
                  </m:oMath>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541689" y="5885644"/>
                <a:ext cx="5048519" cy="461665"/>
              </a:xfrm>
              <a:prstGeom prst="rect">
                <a:avLst/>
              </a:prstGeom>
              <a:blipFill rotWithShape="0">
                <a:blip r:embed="rId4"/>
                <a:stretch>
                  <a:fillRect l="-362" t="-130263" b="-194737"/>
                </a:stretch>
              </a:blipFill>
            </p:spPr>
            <p:txBody>
              <a:bodyPr/>
              <a:lstStyle/>
              <a:p>
                <a:r>
                  <a:rPr lang="zh-CN" altLang="en-US">
                    <a:noFill/>
                  </a:rPr>
                  <a:t> </a:t>
                </a:r>
              </a:p>
            </p:txBody>
          </p:sp>
        </mc:Fallback>
      </mc:AlternateContent>
      <p:sp>
        <p:nvSpPr>
          <p:cNvPr id="10" name="下弧形箭头 9"/>
          <p:cNvSpPr/>
          <p:nvPr/>
        </p:nvSpPr>
        <p:spPr>
          <a:xfrm>
            <a:off x="6387920" y="6347309"/>
            <a:ext cx="2202288" cy="38778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文本框 10"/>
          <p:cNvSpPr txBox="1"/>
          <p:nvPr/>
        </p:nvSpPr>
        <p:spPr>
          <a:xfrm>
            <a:off x="8590208" y="5965406"/>
            <a:ext cx="1712890" cy="369332"/>
          </a:xfrm>
          <a:prstGeom prst="rect">
            <a:avLst/>
          </a:prstGeom>
          <a:noFill/>
        </p:spPr>
        <p:txBody>
          <a:bodyPr wrap="square" rtlCol="0">
            <a:spAutoFit/>
          </a:bodyPr>
          <a:lstStyle/>
          <a:p>
            <a:r>
              <a:rPr lang="zh-CN" altLang="en-US" b="1" dirty="0" smtClean="0">
                <a:solidFill>
                  <a:schemeClr val="tx1">
                    <a:lumMod val="95000"/>
                    <a:lumOff val="5000"/>
                  </a:schemeClr>
                </a:solidFill>
                <a:latin typeface="微软雅黑" panose="020B0503020204020204" pitchFamily="34" charset="-122"/>
                <a:ea typeface="微软雅黑" panose="020B0503020204020204" pitchFamily="34" charset="-122"/>
              </a:rPr>
              <a:t>拉普拉斯矩阵</a:t>
            </a:r>
            <a:endParaRPr lang="zh-CN" altLang="en-US"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180132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grpSp>
        <p:nvGrpSpPr>
          <p:cNvPr id="7" name="组合 6"/>
          <p:cNvGrpSpPr/>
          <p:nvPr/>
        </p:nvGrpSpPr>
        <p:grpSpPr>
          <a:xfrm>
            <a:off x="1171600" y="1828800"/>
            <a:ext cx="8114068" cy="1035276"/>
            <a:chOff x="1171600" y="1828800"/>
            <a:chExt cx="8114068" cy="1035276"/>
          </a:xfrm>
        </p:grpSpPr>
        <p:sp>
          <p:nvSpPr>
            <p:cNvPr id="3" name="文本框 2"/>
            <p:cNvSpPr txBox="1"/>
            <p:nvPr/>
          </p:nvSpPr>
          <p:spPr>
            <a:xfrm>
              <a:off x="1171600" y="1828800"/>
              <a:ext cx="8114068" cy="400110"/>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归一化拉普拉斯</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p:cNvSpPr txBox="1"/>
                <p:nvPr/>
              </p:nvSpPr>
              <p:spPr>
                <a:xfrm>
                  <a:off x="3651052" y="2388625"/>
                  <a:ext cx="5048519" cy="47545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𝑓</m:t>
                            </m:r>
                          </m:e>
                          <m:sup>
                            <m:r>
                              <a:rPr lang="en-US" altLang="zh-CN" sz="2400" b="0" i="1" smtClean="0">
                                <a:latin typeface="Cambria Math" panose="02040503050406030204" pitchFamily="18" charset="0"/>
                              </a:rPr>
                              <m:t>𝑇</m:t>
                            </m:r>
                          </m:sup>
                        </m:sSup>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𝐷</m:t>
                            </m:r>
                          </m:e>
                          <m:sup>
                            <m:r>
                              <a:rPr lang="en-US" altLang="zh-CN" sz="2400" b="0" i="1" smtClean="0">
                                <a:latin typeface="Cambria Math" panose="02040503050406030204" pitchFamily="18" charset="0"/>
                              </a:rPr>
                              <m:t>−1/2</m:t>
                            </m:r>
                          </m:sup>
                        </m:sSup>
                        <m:r>
                          <a:rPr lang="en-US" altLang="zh-CN" sz="2400" b="0" i="1" smtClean="0">
                            <a:latin typeface="Cambria Math" panose="02040503050406030204" pitchFamily="18" charset="0"/>
                          </a:rPr>
                          <m:t>𝐿</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𝐷</m:t>
                            </m:r>
                          </m:e>
                          <m:sup>
                            <m:r>
                              <a:rPr lang="en-US" altLang="zh-CN" sz="2400" i="1">
                                <a:latin typeface="Cambria Math" panose="02040503050406030204" pitchFamily="18" charset="0"/>
                              </a:rPr>
                              <m:t>−</m:t>
                            </m:r>
                            <m:r>
                              <a:rPr lang="en-US" altLang="zh-CN" sz="2400" b="0" i="1" smtClean="0">
                                <a:latin typeface="Cambria Math" panose="02040503050406030204" pitchFamily="18" charset="0"/>
                              </a:rPr>
                              <m:t>1/2</m:t>
                            </m:r>
                          </m:sup>
                        </m:sSup>
                        <m:r>
                          <a:rPr lang="en-US" altLang="zh-CN" sz="2400" b="0" i="1" smtClean="0">
                            <a:latin typeface="Cambria Math" panose="02040503050406030204" pitchFamily="18" charset="0"/>
                          </a:rPr>
                          <m:t>𝑓</m:t>
                        </m:r>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3651052" y="2388625"/>
                  <a:ext cx="5048519" cy="475451"/>
                </a:xfrm>
                <a:prstGeom prst="rect">
                  <a:avLst/>
                </a:prstGeom>
                <a:blipFill rotWithShape="0">
                  <a:blip r:embed="rId3"/>
                  <a:stretch>
                    <a:fillRect b="-16667"/>
                  </a:stretch>
                </a:blipFill>
              </p:spPr>
              <p:txBody>
                <a:bodyPr/>
                <a:lstStyle/>
                <a:p>
                  <a:r>
                    <a:rPr lang="zh-CN" altLang="en-US">
                      <a:noFill/>
                    </a:rPr>
                    <a:t> </a:t>
                  </a:r>
                </a:p>
              </p:txBody>
            </p:sp>
          </mc:Fallback>
        </mc:AlternateContent>
      </p:grpSp>
      <p:grpSp>
        <p:nvGrpSpPr>
          <p:cNvPr id="12" name="组合 11"/>
          <p:cNvGrpSpPr/>
          <p:nvPr/>
        </p:nvGrpSpPr>
        <p:grpSpPr>
          <a:xfrm>
            <a:off x="1171600" y="3539543"/>
            <a:ext cx="8114068" cy="928123"/>
            <a:chOff x="1171600" y="1828800"/>
            <a:chExt cx="8114068" cy="928123"/>
          </a:xfrm>
        </p:grpSpPr>
        <p:sp>
          <p:nvSpPr>
            <p:cNvPr id="13" name="文本框 12"/>
            <p:cNvSpPr txBox="1"/>
            <p:nvPr/>
          </p:nvSpPr>
          <p:spPr>
            <a:xfrm>
              <a:off x="1171600" y="1828800"/>
              <a:ext cx="8114068"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Tikhonov</a:t>
              </a:r>
              <a:r>
                <a:rPr lang="zh-CN" altLang="en-US" sz="2000" dirty="0" smtClean="0">
                  <a:latin typeface="微软雅黑" panose="020B0503020204020204" pitchFamily="34" charset="-122"/>
                  <a:ea typeface="微软雅黑" panose="020B0503020204020204" pitchFamily="34" charset="-122"/>
                </a:rPr>
                <a:t>正则化</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p:cNvSpPr txBox="1"/>
                <p:nvPr/>
              </p:nvSpPr>
              <p:spPr>
                <a:xfrm>
                  <a:off x="3947266" y="2295258"/>
                  <a:ext cx="5048519" cy="461665"/>
                </a:xfrm>
                <a:prstGeom prst="rect">
                  <a:avLst/>
                </a:prstGeom>
                <a:noFill/>
              </p:spPr>
              <p:txBody>
                <a:bodyPr wrap="square" rtlCol="0">
                  <a:spAutoFit/>
                </a:bodyPr>
                <a:lstStyle/>
                <a:p>
                  <a14:m>
                    <m:oMath xmlns:m="http://schemas.openxmlformats.org/officeDocument/2006/math">
                      <m:r>
                        <a:rPr lang="en-US" altLang="zh-CN" sz="2400" b="0" i="1" smtClean="0">
                          <a:latin typeface="Cambria Math" panose="02040503050406030204" pitchFamily="18" charset="0"/>
                        </a:rPr>
                        <m:t>𝑔</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𝛾</m:t>
                      </m:r>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𝑓</m:t>
                          </m:r>
                        </m:e>
                        <m:sup>
                          <m:r>
                            <a:rPr lang="en-US" altLang="zh-CN" sz="2400" b="0" i="1" smtClean="0">
                              <a:latin typeface="Cambria Math" panose="02040503050406030204" pitchFamily="18" charset="0"/>
                            </a:rPr>
                            <m:t>𝑇</m:t>
                          </m:r>
                        </m:sup>
                      </m:sSup>
                      <m:r>
                        <a:rPr lang="en-US" altLang="zh-CN" sz="2400" b="0" i="1" smtClean="0">
                          <a:latin typeface="Cambria Math" panose="02040503050406030204" pitchFamily="18" charset="0"/>
                        </a:rPr>
                        <m:t>𝑆𝑓</m:t>
                      </m:r>
                    </m:oMath>
                  </a14:m>
                  <a:r>
                    <a:rPr lang="zh-CN" altLang="en-US" sz="2400" dirty="0" smtClean="0"/>
                    <a:t>             </a:t>
                  </a:r>
                  <a14:m>
                    <m:oMath xmlns:m="http://schemas.openxmlformats.org/officeDocument/2006/math">
                      <m:r>
                        <a:rPr lang="en-US" altLang="zh-CN" sz="2400" b="0" i="1" dirty="0" smtClean="0">
                          <a:latin typeface="Cambria Math" panose="02040503050406030204" pitchFamily="18" charset="0"/>
                        </a:rPr>
                        <m:t>𝑆</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𝐿</m:t>
                      </m:r>
                      <m:r>
                        <a:rPr lang="en-US" altLang="zh-CN" sz="2400" b="0" i="1" dirty="0" smtClean="0">
                          <a:latin typeface="Cambria Math" panose="02040503050406030204" pitchFamily="18" charset="0"/>
                        </a:rPr>
                        <m:t> </m:t>
                      </m:r>
                      <m:r>
                        <a:rPr lang="en-US" altLang="zh-CN" sz="2400" b="0" i="1" dirty="0" smtClean="0">
                          <a:latin typeface="Cambria Math" panose="02040503050406030204" pitchFamily="18" charset="0"/>
                        </a:rPr>
                        <m:t>𝑜𝑟</m:t>
                      </m:r>
                      <m:r>
                        <a:rPr lang="en-US" altLang="zh-CN" sz="2400" b="0" i="1" dirty="0" smtClean="0">
                          <a:latin typeface="Cambria Math" panose="02040503050406030204" pitchFamily="18" charset="0"/>
                        </a:rPr>
                        <m:t> </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𝐿</m:t>
                          </m:r>
                        </m:e>
                        <m:sup>
                          <m:r>
                            <a:rPr lang="en-US" altLang="zh-CN" sz="2400" b="0" i="1" dirty="0" smtClean="0">
                              <a:latin typeface="Cambria Math" panose="02040503050406030204" pitchFamily="18" charset="0"/>
                            </a:rPr>
                            <m:t>𝑝</m:t>
                          </m:r>
                        </m:sup>
                      </m:sSup>
                    </m:oMath>
                  </a14:m>
                  <a:endParaRPr lang="zh-CN" altLang="en-US" sz="24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3947266" y="2295258"/>
                  <a:ext cx="5048519" cy="461665"/>
                </a:xfrm>
                <a:prstGeom prst="rect">
                  <a:avLst/>
                </a:prstGeom>
                <a:blipFill rotWithShape="0">
                  <a:blip r:embed="rId4"/>
                  <a:stretch>
                    <a:fillRect l="-362" b="-1710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p:cNvSpPr txBox="1"/>
              <p:nvPr/>
            </p:nvSpPr>
            <p:spPr>
              <a:xfrm>
                <a:off x="1171600" y="5250286"/>
                <a:ext cx="8114068" cy="1084079"/>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Multidimensional scaling (MDS)</a:t>
                </a:r>
              </a:p>
              <a:p>
                <a:endParaRPr lang="en-US" altLang="zh-CN" sz="2000" b="0" i="1" dirty="0" smtClean="0">
                  <a:solidFill>
                    <a:schemeClr val="tx1">
                      <a:lumMod val="85000"/>
                      <a:lumOff val="15000"/>
                    </a:schemeClr>
                  </a:solidFill>
                  <a:latin typeface="Cambria Math" panose="02040503050406030204" pitchFamily="18" charset="0"/>
                  <a:ea typeface="微软雅黑" panose="020B0503020204020204" pitchFamily="34" charset="-122"/>
                </a:endParaRPr>
              </a:p>
              <a:p>
                <a:pPr algn="ctr"/>
                <a:r>
                  <a:rPr lang="en-US" altLang="zh-CN" sz="2000" i="1" dirty="0">
                    <a:solidFill>
                      <a:schemeClr val="tx1">
                        <a:lumMod val="85000"/>
                        <a:lumOff val="15000"/>
                      </a:schemeClr>
                    </a:solidFill>
                    <a:latin typeface="Cambria Math" panose="02040503050406030204" pitchFamily="18" charset="0"/>
                    <a:ea typeface="微软雅黑" panose="020B0503020204020204" pitchFamily="34" charset="-122"/>
                  </a:rPr>
                  <a:t>  </a:t>
                </a:r>
                <a:r>
                  <a:rPr lang="en-US" altLang="zh-CN" sz="2000" i="1" dirty="0" smtClean="0">
                    <a:solidFill>
                      <a:schemeClr val="tx1">
                        <a:lumMod val="85000"/>
                        <a:lumOff val="15000"/>
                      </a:schemeClr>
                    </a:solidFill>
                    <a:latin typeface="Cambria Math" panose="02040503050406030204" pitchFamily="18" charset="0"/>
                    <a:ea typeface="微软雅黑" panose="020B0503020204020204" pitchFamily="34" charset="-122"/>
                  </a:rPr>
                  <a:t>                                 </a:t>
                </a:r>
                <a14:m>
                  <m:oMath xmlns:m="http://schemas.openxmlformats.org/officeDocument/2006/math">
                    <m:r>
                      <m:rPr>
                        <m:sty m:val="p"/>
                      </m:rPr>
                      <a:rPr lang="en-US" altLang="zh-CN" sz="2000" i="1" dirty="0" smtClean="0">
                        <a:solidFill>
                          <a:schemeClr val="tx1">
                            <a:lumMod val="85000"/>
                            <a:lumOff val="15000"/>
                          </a:schemeClr>
                        </a:solidFill>
                        <a:latin typeface="Cambria Math" panose="02040503050406030204" pitchFamily="18" charset="0"/>
                        <a:ea typeface="微软雅黑" panose="020B0503020204020204" pitchFamily="34" charset="-122"/>
                      </a:rPr>
                      <m:t>g</m:t>
                    </m:r>
                    <m:r>
                      <a:rPr lang="en-US" altLang="zh-CN" sz="2000" b="0" i="1" dirty="0" smtClean="0">
                        <a:solidFill>
                          <a:schemeClr val="tx1">
                            <a:lumMod val="85000"/>
                            <a:lumOff val="15000"/>
                          </a:schemeClr>
                        </a:solidFill>
                        <a:latin typeface="Cambria Math" panose="02040503050406030204" pitchFamily="18" charset="0"/>
                        <a:ea typeface="微软雅黑" panose="020B0503020204020204" pitchFamily="34" charset="-122"/>
                      </a:rPr>
                      <m:t>(</m:t>
                    </m:r>
                    <m:r>
                      <a:rPr lang="en-US" altLang="zh-CN" sz="2000" b="0" i="1" dirty="0" smtClean="0">
                        <a:solidFill>
                          <a:schemeClr val="tx1">
                            <a:lumMod val="85000"/>
                            <a:lumOff val="15000"/>
                          </a:schemeClr>
                        </a:solidFill>
                        <a:latin typeface="Cambria Math" panose="02040503050406030204" pitchFamily="18" charset="0"/>
                        <a:ea typeface="微软雅黑" panose="020B0503020204020204" pitchFamily="34" charset="-122"/>
                      </a:rPr>
                      <m:t>𝑦</m:t>
                    </m:r>
                    <m:r>
                      <a:rPr lang="en-US" altLang="zh-CN" sz="2000" b="0" i="1" dirty="0" smtClean="0">
                        <a:solidFill>
                          <a:schemeClr val="tx1">
                            <a:lumMod val="85000"/>
                            <a:lumOff val="15000"/>
                          </a:schemeClr>
                        </a:solidFill>
                        <a:latin typeface="Cambria Math" panose="02040503050406030204" pitchFamily="18" charset="0"/>
                        <a:ea typeface="微软雅黑" panose="020B0503020204020204" pitchFamily="34" charset="-122"/>
                      </a:rPr>
                      <m:t>)=</m:t>
                    </m:r>
                    <m:sSup>
                      <m:sSupPr>
                        <m:ctrlP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ctrlPr>
                      </m:sSupPr>
                      <m:e>
                        <m:d>
                          <m:dPr>
                            <m:endChr m:val="|"/>
                            <m:ctrlP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ctrlPr>
                          </m:dPr>
                          <m:e>
                            <m:sSubSup>
                              <m:sSubSupPr>
                                <m:ctrlP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ctrlPr>
                              </m:sSubSupPr>
                              <m:e>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m:t>
                                </m:r>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𝑓</m:t>
                                </m:r>
                              </m:e>
                              <m:sub>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𝑖</m:t>
                                </m:r>
                              </m:sub>
                              <m:sup/>
                            </m:sSubSup>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m:t>
                            </m:r>
                            <m:sSub>
                              <m:sSubPr>
                                <m:ctrlP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ctrlPr>
                              </m:sSubPr>
                              <m:e>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𝑓</m:t>
                                </m:r>
                              </m:e>
                              <m:sub>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𝑗</m:t>
                                </m:r>
                              </m:sub>
                            </m:sSub>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m:t>
                            </m:r>
                          </m:e>
                        </m:d>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 − </m:t>
                        </m:r>
                        <m:sSub>
                          <m:sSubPr>
                            <m:ctrlP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ctrlPr>
                          </m:sSubPr>
                          <m:e>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𝑤</m:t>
                            </m:r>
                          </m:e>
                          <m:sub>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𝑖𝑗</m:t>
                            </m:r>
                          </m:sub>
                        </m:sSub>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 )</m:t>
                        </m:r>
                      </m:e>
                      <m:sup>
                        <m:r>
                          <a:rPr lang="en-US" altLang="zh-CN" sz="2000" b="0" i="1" smtClean="0">
                            <a:solidFill>
                              <a:schemeClr val="tx1">
                                <a:lumMod val="85000"/>
                                <a:lumOff val="15000"/>
                              </a:schemeClr>
                            </a:solidFill>
                            <a:latin typeface="Cambria Math" panose="02040503050406030204" pitchFamily="18" charset="0"/>
                            <a:ea typeface="微软雅黑" panose="020B0503020204020204" pitchFamily="34" charset="-122"/>
                          </a:rPr>
                          <m:t>2</m:t>
                        </m:r>
                      </m:sup>
                    </m:sSup>
                  </m:oMath>
                </a14:m>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1171600" y="5250286"/>
                <a:ext cx="8114068" cy="1084079"/>
              </a:xfrm>
              <a:prstGeom prst="rect">
                <a:avLst/>
              </a:prstGeom>
              <a:blipFill rotWithShape="0">
                <a:blip r:embed="rId5"/>
                <a:stretch>
                  <a:fillRect l="-751" t="-2809" b="-33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672697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1526816" y="595816"/>
            <a:ext cx="3877985" cy="646331"/>
          </a:xfrm>
          <a:prstGeom prst="rect">
            <a:avLst/>
          </a:prstGeom>
          <a:noFill/>
        </p:spPr>
        <p:txBody>
          <a:bodyPr wrap="none" rtlCol="0">
            <a:spAutoFit/>
          </a:bodyPr>
          <a:lstStyle/>
          <a:p>
            <a:r>
              <a:rPr lang="zh-CN" altLang="en-US" sz="3600" b="1" i="1" dirty="0" smtClean="0">
                <a:solidFill>
                  <a:schemeClr val="tx1">
                    <a:lumMod val="75000"/>
                    <a:lumOff val="25000"/>
                  </a:schemeClr>
                </a:solidFill>
                <a:latin typeface="Avenir Medium Oblique" charset="0"/>
                <a:ea typeface="Avenir Medium Oblique" charset="0"/>
                <a:cs typeface="Avenir Medium Oblique" charset="0"/>
              </a:rPr>
              <a:t>为什么使用半监督</a:t>
            </a:r>
            <a:endParaRPr lang="en-US" sz="3600" b="1" i="1" dirty="0">
              <a:solidFill>
                <a:schemeClr val="tx1">
                  <a:lumMod val="75000"/>
                  <a:lumOff val="25000"/>
                </a:schemeClr>
              </a:solidFill>
              <a:latin typeface="Avenir Medium Oblique" charset="0"/>
              <a:ea typeface="Avenir Medium Oblique" charset="0"/>
              <a:cs typeface="Avenir Medium Oblique" charset="0"/>
            </a:endParaRPr>
          </a:p>
        </p:txBody>
      </p:sp>
      <p:sp>
        <p:nvSpPr>
          <p:cNvPr id="7" name="矩形 6"/>
          <p:cNvSpPr/>
          <p:nvPr/>
        </p:nvSpPr>
        <p:spPr>
          <a:xfrm>
            <a:off x="1526816" y="1511584"/>
            <a:ext cx="3448227" cy="15368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1526816" y="6313353"/>
            <a:ext cx="2076628" cy="304402"/>
            <a:chOff x="1506361" y="5550641"/>
            <a:chExt cx="2076628" cy="304402"/>
          </a:xfrm>
        </p:grpSpPr>
        <p:sp>
          <p:nvSpPr>
            <p:cNvPr id="9" name="Shape 2637"/>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39"/>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5"/>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16" name="文本框 15"/>
          <p:cNvSpPr txBox="1"/>
          <p:nvPr/>
        </p:nvSpPr>
        <p:spPr>
          <a:xfrm>
            <a:off x="1526816" y="2323300"/>
            <a:ext cx="7114908" cy="2585323"/>
          </a:xfrm>
          <a:prstGeom prst="rect">
            <a:avLst/>
          </a:prstGeom>
          <a:noFill/>
        </p:spPr>
        <p:txBody>
          <a:bodyPr wrap="square" rtlCol="0">
            <a:spAutoFit/>
          </a:bodyPr>
          <a:lstStyle/>
          <a:p>
            <a:pPr lvl="0" defTabSz="914400" eaLnBrk="0" fontAlgn="base" hangingPunct="0">
              <a:lnSpc>
                <a:spcPct val="200000"/>
              </a:lnSpc>
              <a:spcBef>
                <a:spcPct val="0"/>
              </a:spcBef>
              <a:spcAft>
                <a:spcPct val="0"/>
              </a:spcAft>
              <a:buFontTx/>
              <a:buAutoNum type="arabicPeriod"/>
            </a:pPr>
            <a:r>
              <a:rPr lang="zh-CN" altLang="zh-CN" dirty="0">
                <a:solidFill>
                  <a:srgbClr val="333333"/>
                </a:solidFill>
                <a:latin typeface="微软雅黑" panose="020B0503020204020204" pitchFamily="34" charset="-122"/>
                <a:ea typeface="微软雅黑" panose="020B0503020204020204" pitchFamily="34" charset="-122"/>
              </a:rPr>
              <a:t>有标注数剧难以获取，需要耗费人力，只有少量标注数据可用</a:t>
            </a:r>
          </a:p>
          <a:p>
            <a:pPr lvl="0" defTabSz="914400" eaLnBrk="0" fontAlgn="base" hangingPunct="0">
              <a:lnSpc>
                <a:spcPct val="200000"/>
              </a:lnSpc>
              <a:spcBef>
                <a:spcPct val="0"/>
              </a:spcBef>
              <a:spcAft>
                <a:spcPct val="0"/>
              </a:spcAft>
              <a:buFontTx/>
              <a:buAutoNum type="arabicPeriod" startAt="2"/>
            </a:pPr>
            <a:r>
              <a:rPr lang="zh-CN" altLang="zh-CN" dirty="0">
                <a:solidFill>
                  <a:srgbClr val="333333"/>
                </a:solidFill>
                <a:latin typeface="微软雅黑" panose="020B0503020204020204" pitchFamily="34" charset="-122"/>
                <a:ea typeface="微软雅黑" panose="020B0503020204020204" pitchFamily="34" charset="-122"/>
              </a:rPr>
              <a:t>只使用少量标注数据训练得到的模型泛化能力差</a:t>
            </a:r>
          </a:p>
          <a:p>
            <a:pPr lvl="0" defTabSz="914400" eaLnBrk="0" fontAlgn="base" hangingPunct="0">
              <a:lnSpc>
                <a:spcPct val="200000"/>
              </a:lnSpc>
              <a:spcBef>
                <a:spcPct val="0"/>
              </a:spcBef>
              <a:spcAft>
                <a:spcPct val="0"/>
              </a:spcAft>
              <a:buFontTx/>
              <a:buAutoNum type="arabicPeriod" startAt="3"/>
            </a:pPr>
            <a:r>
              <a:rPr lang="zh-CN" altLang="zh-CN" dirty="0">
                <a:solidFill>
                  <a:srgbClr val="333333"/>
                </a:solidFill>
                <a:latin typeface="微软雅黑" panose="020B0503020204020204" pitchFamily="34" charset="-122"/>
                <a:ea typeface="微软雅黑" panose="020B0503020204020204" pitchFamily="34" charset="-122"/>
              </a:rPr>
              <a:t>浪费大量无标注数据的信息</a:t>
            </a:r>
          </a:p>
          <a:p>
            <a:pPr lvl="0" defTabSz="914400" eaLnBrk="0" fontAlgn="base" hangingPunct="0">
              <a:lnSpc>
                <a:spcPct val="200000"/>
              </a:lnSpc>
              <a:spcBef>
                <a:spcPct val="0"/>
              </a:spcBef>
              <a:spcAft>
                <a:spcPct val="0"/>
              </a:spcAft>
              <a:buFontTx/>
              <a:buAutoNum type="arabicPeriod" startAt="4"/>
            </a:pPr>
            <a:r>
              <a:rPr lang="zh-CN" altLang="zh-CN" dirty="0">
                <a:solidFill>
                  <a:srgbClr val="333333"/>
                </a:solidFill>
                <a:latin typeface="微软雅黑" panose="020B0503020204020204" pitchFamily="34" charset="-122"/>
                <a:ea typeface="微软雅黑" panose="020B0503020204020204" pitchFamily="34" charset="-122"/>
              </a:rPr>
              <a:t>只使用无标注数据，会忽略已标注数据的价值</a:t>
            </a:r>
          </a:p>
          <a:p>
            <a:endParaRPr lang="zh-CN" altLang="en-US" dirty="0"/>
          </a:p>
        </p:txBody>
      </p:sp>
    </p:spTree>
    <p:extLst>
      <p:ext uri="{BB962C8B-B14F-4D97-AF65-F5344CB8AC3E}">
        <p14:creationId xmlns:p14="http://schemas.microsoft.com/office/powerpoint/2010/main" val="80725523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2646878"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sp>
        <p:nvSpPr>
          <p:cNvPr id="3" name="文本框 2"/>
          <p:cNvSpPr txBox="1"/>
          <p:nvPr/>
        </p:nvSpPr>
        <p:spPr>
          <a:xfrm>
            <a:off x="1171600" y="1828800"/>
            <a:ext cx="811406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Siamese Networks</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171600" y="4113283"/>
            <a:ext cx="8114068" cy="2036264"/>
            <a:chOff x="1171600" y="1828800"/>
            <a:chExt cx="8114068" cy="2036264"/>
          </a:xfrm>
        </p:grpSpPr>
        <p:sp>
          <p:nvSpPr>
            <p:cNvPr id="13" name="文本框 12"/>
            <p:cNvSpPr txBox="1"/>
            <p:nvPr/>
          </p:nvSpPr>
          <p:spPr>
            <a:xfrm>
              <a:off x="1171600" y="1828800"/>
              <a:ext cx="811406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熵</a:t>
              </a:r>
              <a:r>
                <a:rPr lang="zh-CN" altLang="en-US" sz="2000" dirty="0" smtClean="0">
                  <a:latin typeface="微软雅黑" panose="020B0503020204020204" pitchFamily="34" charset="-122"/>
                  <a:ea typeface="微软雅黑" panose="020B0503020204020204" pitchFamily="34" charset="-122"/>
                </a:rPr>
                <a:t>正则化</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4" name="文本框 13"/>
                <p:cNvSpPr txBox="1"/>
                <p:nvPr/>
              </p:nvSpPr>
              <p:spPr>
                <a:xfrm>
                  <a:off x="3662453" y="2228910"/>
                  <a:ext cx="5048519" cy="1636154"/>
                </a:xfrm>
                <a:prstGeom prst="rect">
                  <a:avLst/>
                </a:prstGeom>
                <a:noFill/>
              </p:spPr>
              <p:txBody>
                <a:bodyPr wrap="square" rtlCol="0">
                  <a:spAutoFit/>
                </a:bodyPr>
                <a:lstStyle/>
                <a:p>
                  <a:pPr algn="ctr"/>
                  <a:r>
                    <a:rPr lang="en-US" altLang="zh-CN" sz="2400" dirty="0" smtClean="0"/>
                    <a:t>H(p) = -</a:t>
                  </a:r>
                  <a:r>
                    <a:rPr lang="en-US" altLang="zh-CN" sz="2400" dirty="0" err="1" smtClean="0"/>
                    <a:t>plogp</a:t>
                  </a:r>
                  <a:r>
                    <a:rPr lang="en-US" altLang="zh-CN" sz="2400" dirty="0" smtClean="0"/>
                    <a:t> – (1 –p)log(1-p)</a:t>
                  </a:r>
                </a:p>
                <a:p>
                  <a:pPr algn="ctr"/>
                  <a:endParaRPr lang="en-US" altLang="zh-CN" sz="2400" dirty="0"/>
                </a:p>
                <a:p>
                  <a:pPr algn="ct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𝑓</m:t>
                            </m:r>
                          </m:e>
                        </m:d>
                        <m:r>
                          <a:rPr lang="en-US" altLang="zh-CN" sz="2400" b="0" i="1" smtClean="0">
                            <a:latin typeface="Cambria Math" panose="02040503050406030204" pitchFamily="18" charset="0"/>
                          </a:rPr>
                          <m:t>= </m:t>
                        </m:r>
                        <m:nary>
                          <m:naryPr>
                            <m:chr m:val="∑"/>
                            <m:limLoc m:val="subSup"/>
                            <m:ctrlPr>
                              <a:rPr lang="en-US" altLang="zh-CN" sz="2400" b="0" i="1" smtClean="0">
                                <a:latin typeface="Cambria Math" panose="02040503050406030204" pitchFamily="18" charset="0"/>
                              </a:rPr>
                            </m:ctrlPr>
                          </m:naryPr>
                          <m:sub>
                            <m:r>
                              <m:rPr>
                                <m:brk m:alnAt="25"/>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sup>
                          <m:e>
                            <m:r>
                              <a:rPr lang="en-US" altLang="zh-CN" sz="2400" b="0" i="1" smtClean="0">
                                <a:latin typeface="Cambria Math" panose="02040503050406030204" pitchFamily="18" charset="0"/>
                              </a:rPr>
                              <m:t>𝐻</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=1</m:t>
                                </m:r>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e>
                        </m:nary>
                      </m:oMath>
                    </m:oMathPara>
                  </a14:m>
                  <a:endParaRPr lang="en-US" altLang="zh-CN" sz="2400" dirty="0" smtClean="0"/>
                </a:p>
              </p:txBody>
            </p:sp>
          </mc:Choice>
          <mc:Fallback xmlns="">
            <p:sp>
              <p:nvSpPr>
                <p:cNvPr id="14" name="文本框 13"/>
                <p:cNvSpPr txBox="1">
                  <a:spLocks noRot="1" noChangeAspect="1" noMove="1" noResize="1" noEditPoints="1" noAdjustHandles="1" noChangeArrowheads="1" noChangeShapeType="1" noTextEdit="1"/>
                </p:cNvSpPr>
                <p:nvPr/>
              </p:nvSpPr>
              <p:spPr>
                <a:xfrm>
                  <a:off x="3662453" y="2228910"/>
                  <a:ext cx="5048519" cy="1636154"/>
                </a:xfrm>
                <a:prstGeom prst="rect">
                  <a:avLst/>
                </a:prstGeom>
                <a:blipFill rotWithShape="0">
                  <a:blip r:embed="rId3"/>
                  <a:stretch>
                    <a:fillRect t="-2974"/>
                  </a:stretch>
                </a:blipFill>
              </p:spPr>
              <p:txBody>
                <a:bodyPr/>
                <a:lstStyle/>
                <a:p>
                  <a:r>
                    <a:rPr lang="zh-CN" altLang="en-US">
                      <a:noFill/>
                    </a:rPr>
                    <a:t> </a:t>
                  </a:r>
                </a:p>
              </p:txBody>
            </p:sp>
          </mc:Fallback>
        </mc:AlternateContent>
      </p:grpSp>
      <p:pic>
        <p:nvPicPr>
          <p:cNvPr id="2" name="图片 1"/>
          <p:cNvPicPr>
            <a:picLocks noChangeAspect="1"/>
          </p:cNvPicPr>
          <p:nvPr/>
        </p:nvPicPr>
        <p:blipFill rotWithShape="1">
          <a:blip r:embed="rId4"/>
          <a:srcRect t="11181"/>
          <a:stretch/>
        </p:blipFill>
        <p:spPr>
          <a:xfrm>
            <a:off x="1942912" y="2228910"/>
            <a:ext cx="8232473" cy="1290919"/>
          </a:xfrm>
          <a:prstGeom prst="rect">
            <a:avLst/>
          </a:prstGeom>
        </p:spPr>
      </p:pic>
    </p:spTree>
    <p:extLst>
      <p:ext uri="{BB962C8B-B14F-4D97-AF65-F5344CB8AC3E}">
        <p14:creationId xmlns:p14="http://schemas.microsoft.com/office/powerpoint/2010/main" val="15241804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3"/>
          <p:cNvSpPr txBox="1"/>
          <p:nvPr/>
        </p:nvSpPr>
        <p:spPr>
          <a:xfrm>
            <a:off x="1171600" y="846584"/>
            <a:ext cx="1826141" cy="584775"/>
          </a:xfrm>
          <a:prstGeom prst="rect">
            <a:avLst/>
          </a:prstGeom>
          <a:noFill/>
        </p:spPr>
        <p:txBody>
          <a:bodyPr wrap="none" rtlCol="0">
            <a:spAutoFit/>
          </a:bodyPr>
          <a:lstStyle/>
          <a:p>
            <a:r>
              <a:rPr lang="zh-CN" altLang="en-US" sz="3200" i="1" dirty="0" smtClean="0">
                <a:solidFill>
                  <a:schemeClr val="tx1">
                    <a:lumMod val="75000"/>
                    <a:lumOff val="25000"/>
                  </a:schemeClr>
                </a:solidFill>
                <a:latin typeface="Avenir Medium Oblique" charset="0"/>
                <a:ea typeface="Avenir Medium Oblique" charset="0"/>
                <a:cs typeface="Avenir Medium Oblique" charset="0"/>
              </a:rPr>
              <a:t>效果比较</a:t>
            </a:r>
            <a:endParaRPr lang="en-US" sz="3200" i="1" dirty="0">
              <a:solidFill>
                <a:schemeClr val="tx1">
                  <a:lumMod val="75000"/>
                  <a:lumOff val="25000"/>
                </a:schemeClr>
              </a:solidFill>
              <a:latin typeface="Avenir Medium Oblique" charset="0"/>
              <a:ea typeface="Avenir Medium Oblique" charset="0"/>
              <a:cs typeface="Avenir Medium Oblique" charset="0"/>
            </a:endParaRPr>
          </a:p>
        </p:txBody>
      </p:sp>
      <p:pic>
        <p:nvPicPr>
          <p:cNvPr id="7" name="图片 6"/>
          <p:cNvPicPr>
            <a:picLocks noChangeAspect="1"/>
          </p:cNvPicPr>
          <p:nvPr/>
        </p:nvPicPr>
        <p:blipFill>
          <a:blip r:embed="rId2"/>
          <a:stretch>
            <a:fillRect/>
          </a:stretch>
        </p:blipFill>
        <p:spPr>
          <a:xfrm>
            <a:off x="2398339" y="2162226"/>
            <a:ext cx="7531540" cy="3465842"/>
          </a:xfrm>
          <a:prstGeom prst="rect">
            <a:avLst/>
          </a:prstGeom>
        </p:spPr>
      </p:pic>
    </p:spTree>
    <p:extLst>
      <p:ext uri="{BB962C8B-B14F-4D97-AF65-F5344CB8AC3E}">
        <p14:creationId xmlns:p14="http://schemas.microsoft.com/office/powerpoint/2010/main" val="68414930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9175" y="717884"/>
            <a:ext cx="5076825" cy="5422231"/>
          </a:xfrm>
          <a:prstGeom prst="rect">
            <a:avLst/>
          </a:prstGeom>
          <a:noFill/>
          <a:ln w="571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43363" y="1134978"/>
            <a:ext cx="8148637" cy="4588043"/>
          </a:xfrm>
          <a:prstGeom prst="rect">
            <a:avLst/>
          </a:prstGeom>
        </p:spPr>
      </p:pic>
      <p:sp>
        <p:nvSpPr>
          <p:cNvPr id="8" name="Shape 2637"/>
          <p:cNvSpPr/>
          <p:nvPr/>
        </p:nvSpPr>
        <p:spPr>
          <a:xfrm>
            <a:off x="1385232" y="5309932"/>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9" name="Shape 2639"/>
          <p:cNvSpPr/>
          <p:nvPr/>
        </p:nvSpPr>
        <p:spPr>
          <a:xfrm>
            <a:off x="2215855" y="5409480"/>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45"/>
          <p:cNvSpPr/>
          <p:nvPr/>
        </p:nvSpPr>
        <p:spPr>
          <a:xfrm>
            <a:off x="3173006" y="5392072"/>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nvGrpSpPr>
          <p:cNvPr id="2" name="组合 1"/>
          <p:cNvGrpSpPr/>
          <p:nvPr/>
        </p:nvGrpSpPr>
        <p:grpSpPr>
          <a:xfrm>
            <a:off x="1468251" y="2340602"/>
            <a:ext cx="3877985" cy="1668300"/>
            <a:chOff x="1373365" y="1580748"/>
            <a:chExt cx="3877985" cy="1668300"/>
          </a:xfrm>
        </p:grpSpPr>
        <p:sp>
          <p:nvSpPr>
            <p:cNvPr id="6" name="TextBox 32"/>
            <p:cNvSpPr txBox="1"/>
            <p:nvPr/>
          </p:nvSpPr>
          <p:spPr>
            <a:xfrm>
              <a:off x="1373365" y="1580748"/>
              <a:ext cx="3877985" cy="830997"/>
            </a:xfrm>
            <a:prstGeom prst="rect">
              <a:avLst/>
            </a:prstGeom>
            <a:noFill/>
          </p:spPr>
          <p:txBody>
            <a:bodyPr wrap="none" rtlCol="0">
              <a:spAutoFit/>
            </a:bodyPr>
            <a:lstStyle/>
            <a:p>
              <a:pPr algn="ctr"/>
              <a:r>
                <a:rPr lang="en-US" sz="4800" b="1" i="1" dirty="0" smtClean="0">
                  <a:solidFill>
                    <a:schemeClr val="tx1">
                      <a:lumMod val="75000"/>
                      <a:lumOff val="25000"/>
                    </a:schemeClr>
                  </a:solidFill>
                  <a:latin typeface="Avenir Heavy Oblique" charset="0"/>
                  <a:ea typeface="Avenir Heavy Oblique" charset="0"/>
                  <a:cs typeface="Avenir Heavy Oblique" charset="0"/>
                </a:rPr>
                <a:t>THANK YOU</a:t>
              </a:r>
              <a:endParaRPr lang="en-US" sz="4800" b="1" i="1" dirty="0">
                <a:solidFill>
                  <a:schemeClr val="tx1">
                    <a:lumMod val="75000"/>
                    <a:lumOff val="25000"/>
                  </a:schemeClr>
                </a:solidFill>
                <a:latin typeface="Avenir Heavy Oblique" charset="0"/>
                <a:ea typeface="Avenir Heavy Oblique" charset="0"/>
                <a:cs typeface="Avenir Heavy Oblique" charset="0"/>
              </a:endParaRPr>
            </a:p>
          </p:txBody>
        </p:sp>
        <p:sp>
          <p:nvSpPr>
            <p:cNvPr id="11" name="TextBox 33"/>
            <p:cNvSpPr txBox="1"/>
            <p:nvPr/>
          </p:nvSpPr>
          <p:spPr>
            <a:xfrm>
              <a:off x="1927171" y="2509294"/>
              <a:ext cx="2770372" cy="739754"/>
            </a:xfrm>
            <a:prstGeom prst="rect">
              <a:avLst/>
            </a:prstGeom>
            <a:noFill/>
          </p:spPr>
          <p:txBody>
            <a:bodyPr wrap="square" rtlCol="0">
              <a:spAutoFit/>
            </a:bodyPr>
            <a:lstStyle/>
            <a:p>
              <a:pPr algn="ctr">
                <a:lnSpc>
                  <a:spcPct val="150000"/>
                </a:lnSpc>
              </a:pPr>
              <a:r>
                <a:rPr lang="en-US" sz="3200" b="1" i="1" dirty="0" smtClean="0">
                  <a:solidFill>
                    <a:schemeClr val="tx1">
                      <a:lumMod val="50000"/>
                      <a:lumOff val="50000"/>
                    </a:schemeClr>
                  </a:solidFill>
                  <a:latin typeface="Avenir Book Oblique" charset="0"/>
                  <a:ea typeface="Avenir Book Oblique" charset="0"/>
                  <a:cs typeface="Avenir Book Oblique" charset="0"/>
                </a:rPr>
                <a:t>Q&amp;A</a:t>
              </a:r>
              <a:endParaRPr lang="en-US" sz="3200" b="1" i="1" dirty="0">
                <a:solidFill>
                  <a:schemeClr val="tx1">
                    <a:lumMod val="50000"/>
                    <a:lumOff val="50000"/>
                  </a:schemeClr>
                </a:solidFill>
                <a:latin typeface="Avenir Book Oblique" charset="0"/>
                <a:ea typeface="Avenir Book Oblique" charset="0"/>
                <a:cs typeface="Avenir Book Oblique" charset="0"/>
              </a:endParaRPr>
            </a:p>
          </p:txBody>
        </p:sp>
      </p:grpSp>
    </p:spTree>
    <p:extLst>
      <p:ext uri="{BB962C8B-B14F-4D97-AF65-F5344CB8AC3E}">
        <p14:creationId xmlns:p14="http://schemas.microsoft.com/office/powerpoint/2010/main" val="221160245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heckerboard(across)">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1526816" y="595816"/>
            <a:ext cx="2954655" cy="646331"/>
          </a:xfrm>
          <a:prstGeom prst="rect">
            <a:avLst/>
          </a:prstGeom>
          <a:noFill/>
        </p:spPr>
        <p:txBody>
          <a:bodyPr wrap="none" rtlCol="0">
            <a:spAutoFit/>
          </a:bodyPr>
          <a:lstStyle/>
          <a:p>
            <a:r>
              <a:rPr lang="zh-CN" altLang="en-US" sz="3600" b="1" i="1" dirty="0" smtClean="0">
                <a:solidFill>
                  <a:schemeClr val="tx1">
                    <a:lumMod val="75000"/>
                    <a:lumOff val="25000"/>
                  </a:schemeClr>
                </a:solidFill>
                <a:latin typeface="Avenir Medium Oblique" charset="0"/>
                <a:ea typeface="Avenir Medium Oblique" charset="0"/>
                <a:cs typeface="Avenir Medium Oblique" charset="0"/>
              </a:rPr>
              <a:t>半监督的分类</a:t>
            </a:r>
            <a:endParaRPr lang="en-US" sz="3600" b="1" i="1" dirty="0">
              <a:solidFill>
                <a:schemeClr val="tx1">
                  <a:lumMod val="75000"/>
                  <a:lumOff val="25000"/>
                </a:schemeClr>
              </a:solidFill>
              <a:latin typeface="Avenir Medium Oblique" charset="0"/>
              <a:ea typeface="Avenir Medium Oblique" charset="0"/>
              <a:cs typeface="Avenir Medium Oblique" charset="0"/>
            </a:endParaRPr>
          </a:p>
        </p:txBody>
      </p:sp>
      <p:sp>
        <p:nvSpPr>
          <p:cNvPr id="7" name="矩形 6"/>
          <p:cNvSpPr/>
          <p:nvPr/>
        </p:nvSpPr>
        <p:spPr>
          <a:xfrm>
            <a:off x="1526816" y="1511584"/>
            <a:ext cx="3448227" cy="15368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1526816" y="6313353"/>
            <a:ext cx="2076628" cy="304402"/>
            <a:chOff x="1506361" y="5550641"/>
            <a:chExt cx="2076628" cy="304402"/>
          </a:xfrm>
        </p:grpSpPr>
        <p:sp>
          <p:nvSpPr>
            <p:cNvPr id="9" name="Shape 2637"/>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39"/>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5"/>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16" name="TextBox 33"/>
          <p:cNvSpPr txBox="1"/>
          <p:nvPr/>
        </p:nvSpPr>
        <p:spPr>
          <a:xfrm>
            <a:off x="1526816" y="2431802"/>
            <a:ext cx="3843674" cy="2677656"/>
          </a:xfrm>
          <a:prstGeom prst="rect">
            <a:avLst/>
          </a:prstGeom>
          <a:noFill/>
        </p:spPr>
        <p:txBody>
          <a:bodyPr wrap="square" rtlCol="0">
            <a:spAutoFit/>
          </a:bodyPr>
          <a:lstStyle/>
          <a:p>
            <a:r>
              <a:rPr lang="zh-CN" altLang="en-US" sz="2400" dirty="0" smtClean="0">
                <a:solidFill>
                  <a:schemeClr val="tx1">
                    <a:lumMod val="85000"/>
                    <a:lumOff val="15000"/>
                  </a:schemeClr>
                </a:solidFill>
                <a:latin typeface="Avenir Book Oblique" charset="0"/>
                <a:ea typeface="Avenir Book Oblique" charset="0"/>
                <a:cs typeface="Avenir Book Oblique" charset="0"/>
              </a:rPr>
              <a:t>按统计学习理论角度</a:t>
            </a:r>
            <a:r>
              <a:rPr lang="zh-CN" altLang="en-US" sz="1600" dirty="0" smtClean="0">
                <a:solidFill>
                  <a:schemeClr val="tx1">
                    <a:lumMod val="50000"/>
                    <a:lumOff val="50000"/>
                  </a:schemeClr>
                </a:solidFill>
                <a:latin typeface="Avenir Book Oblique" charset="0"/>
                <a:ea typeface="Avenir Book Oblique" charset="0"/>
                <a:cs typeface="Avenir Book Oblique" charset="0"/>
              </a:rPr>
              <a:t>：</a:t>
            </a:r>
            <a:endParaRPr lang="en-US" altLang="zh-CN" sz="1600" dirty="0" smtClean="0">
              <a:solidFill>
                <a:schemeClr val="tx1">
                  <a:lumMod val="50000"/>
                  <a:lumOff val="50000"/>
                </a:schemeClr>
              </a:solidFill>
              <a:latin typeface="Avenir Book Oblique" charset="0"/>
              <a:ea typeface="Avenir Book Oblique" charset="0"/>
              <a:cs typeface="Avenir Book Oblique" charset="0"/>
            </a:endParaRPr>
          </a:p>
          <a:p>
            <a:endParaRPr lang="en-US" altLang="zh-CN" sz="1600" dirty="0">
              <a:solidFill>
                <a:schemeClr val="tx1">
                  <a:lumMod val="50000"/>
                  <a:lumOff val="50000"/>
                </a:schemeClr>
              </a:solidFill>
              <a:latin typeface="Avenir Book Oblique" charset="0"/>
              <a:ea typeface="Avenir Book Oblique" charset="0"/>
              <a:cs typeface="Avenir Book Oblique" charset="0"/>
            </a:endParaRPr>
          </a:p>
          <a:p>
            <a:endParaRPr lang="en-US" altLang="zh-CN" sz="1600" dirty="0" smtClean="0">
              <a:solidFill>
                <a:schemeClr val="tx1">
                  <a:lumMod val="50000"/>
                  <a:lumOff val="50000"/>
                </a:schemeClr>
              </a:solidFill>
              <a:latin typeface="Avenir Book Oblique" charset="0"/>
              <a:ea typeface="Avenir Book Oblique" charset="0"/>
              <a:cs typeface="Avenir Book Oblique" charset="0"/>
            </a:endParaRPr>
          </a:p>
          <a:p>
            <a:r>
              <a:rPr lang="zh-CN" altLang="en-US" sz="1600" dirty="0" smtClean="0">
                <a:solidFill>
                  <a:schemeClr val="tx1">
                    <a:lumMod val="50000"/>
                    <a:lumOff val="50000"/>
                  </a:schemeClr>
                </a:solidFill>
                <a:latin typeface="Avenir Book Oblique" charset="0"/>
                <a:ea typeface="Avenir Book Oblique" charset="0"/>
                <a:cs typeface="Avenir Book Oblique" charset="0"/>
              </a:rPr>
              <a:t>直推学习： 无标签数据就是测试样例</a:t>
            </a:r>
            <a:endParaRPr lang="en-US" altLang="zh-CN" sz="1600" dirty="0" smtClean="0">
              <a:solidFill>
                <a:schemeClr val="tx1">
                  <a:lumMod val="50000"/>
                  <a:lumOff val="50000"/>
                </a:schemeClr>
              </a:solidFill>
              <a:latin typeface="Avenir Book Oblique" charset="0"/>
              <a:ea typeface="Avenir Book Oblique" charset="0"/>
              <a:cs typeface="Avenir Book Oblique" charset="0"/>
            </a:endParaRPr>
          </a:p>
          <a:p>
            <a:endParaRPr lang="en-US" sz="1600" dirty="0">
              <a:solidFill>
                <a:schemeClr val="tx1">
                  <a:lumMod val="50000"/>
                  <a:lumOff val="50000"/>
                </a:schemeClr>
              </a:solidFill>
              <a:latin typeface="Avenir Book Oblique" charset="0"/>
              <a:ea typeface="Avenir Book Oblique" charset="0"/>
              <a:cs typeface="Avenir Book Oblique" charset="0"/>
            </a:endParaRPr>
          </a:p>
          <a:p>
            <a:r>
              <a:rPr lang="zh-CN" altLang="en-US" sz="1600" dirty="0" smtClean="0">
                <a:solidFill>
                  <a:schemeClr val="tx1">
                    <a:lumMod val="50000"/>
                    <a:lumOff val="50000"/>
                  </a:schemeClr>
                </a:solidFill>
                <a:latin typeface="Avenir Book Oblique" charset="0"/>
                <a:ea typeface="Avenir Book Oblique" charset="0"/>
                <a:cs typeface="Avenir Book Oblique" charset="0"/>
              </a:rPr>
              <a:t>归纳学习： 无标签数据不是测试样例</a:t>
            </a:r>
            <a:endParaRPr lang="en-US" altLang="zh-CN" sz="1600" dirty="0" smtClean="0">
              <a:solidFill>
                <a:schemeClr val="tx1">
                  <a:lumMod val="50000"/>
                  <a:lumOff val="50000"/>
                </a:schemeClr>
              </a:solidFill>
              <a:latin typeface="Avenir Book Oblique" charset="0"/>
              <a:ea typeface="Avenir Book Oblique" charset="0"/>
              <a:cs typeface="Avenir Book Oblique" charset="0"/>
            </a:endParaRPr>
          </a:p>
          <a:p>
            <a:endParaRPr lang="en-US" sz="1600" dirty="0">
              <a:solidFill>
                <a:schemeClr val="tx1">
                  <a:lumMod val="50000"/>
                  <a:lumOff val="50000"/>
                </a:schemeClr>
              </a:solidFill>
              <a:latin typeface="Avenir Book Oblique" charset="0"/>
              <a:ea typeface="Avenir Book Oblique" charset="0"/>
              <a:cs typeface="Avenir Book Oblique" charset="0"/>
            </a:endParaRPr>
          </a:p>
          <a:p>
            <a:endParaRPr lang="en-US" sz="1600" dirty="0" smtClean="0">
              <a:solidFill>
                <a:schemeClr val="tx1">
                  <a:lumMod val="50000"/>
                  <a:lumOff val="50000"/>
                </a:schemeClr>
              </a:solidFill>
              <a:latin typeface="Avenir Book Oblique" charset="0"/>
              <a:ea typeface="Avenir Book Oblique" charset="0"/>
              <a:cs typeface="Avenir Book Oblique" charset="0"/>
            </a:endParaRPr>
          </a:p>
          <a:p>
            <a:endParaRPr lang="en-US" sz="1600" dirty="0">
              <a:solidFill>
                <a:schemeClr val="tx1">
                  <a:lumMod val="50000"/>
                  <a:lumOff val="50000"/>
                </a:schemeClr>
              </a:solidFill>
              <a:latin typeface="Avenir Book Oblique" charset="0"/>
              <a:ea typeface="Avenir Book Oblique" charset="0"/>
              <a:cs typeface="Avenir Book Oblique" charset="0"/>
            </a:endParaRPr>
          </a:p>
          <a:p>
            <a:endParaRPr lang="en-US" sz="1600" dirty="0">
              <a:solidFill>
                <a:schemeClr val="tx1">
                  <a:lumMod val="85000"/>
                  <a:lumOff val="15000"/>
                </a:schemeClr>
              </a:solidFill>
              <a:latin typeface="Avenir Book Oblique" charset="0"/>
              <a:ea typeface="Avenir Book Oblique" charset="0"/>
              <a:cs typeface="Avenir Book Oblique" charset="0"/>
            </a:endParaRPr>
          </a:p>
        </p:txBody>
      </p:sp>
      <p:sp>
        <p:nvSpPr>
          <p:cNvPr id="2" name="文本框 1"/>
          <p:cNvSpPr txBox="1"/>
          <p:nvPr/>
        </p:nvSpPr>
        <p:spPr>
          <a:xfrm>
            <a:off x="6246254" y="2416045"/>
            <a:ext cx="3979572" cy="2831544"/>
          </a:xfrm>
          <a:prstGeom prst="rect">
            <a:avLst/>
          </a:prstGeom>
          <a:noFill/>
        </p:spPr>
        <p:txBody>
          <a:bodyPr wrap="square" rtlCol="0">
            <a:spAutoFit/>
          </a:bodyPr>
          <a:lstStyle/>
          <a:p>
            <a:r>
              <a:rPr lang="zh-CN" altLang="en-US" sz="2400" dirty="0">
                <a:solidFill>
                  <a:schemeClr val="tx1">
                    <a:lumMod val="85000"/>
                    <a:lumOff val="15000"/>
                  </a:schemeClr>
                </a:solidFill>
                <a:latin typeface="Avenir Book Oblique" charset="0"/>
                <a:ea typeface="Avenir Book Oblique" charset="0"/>
                <a:cs typeface="Avenir Book Oblique" charset="0"/>
              </a:rPr>
              <a:t>按学习目的的角度：</a:t>
            </a:r>
            <a:endParaRPr lang="en-US" altLang="zh-CN" sz="2400" dirty="0">
              <a:solidFill>
                <a:schemeClr val="tx1">
                  <a:lumMod val="85000"/>
                  <a:lumOff val="15000"/>
                </a:schemeClr>
              </a:solidFill>
              <a:latin typeface="Avenir Book Oblique" charset="0"/>
              <a:ea typeface="Avenir Book Oblique" charset="0"/>
              <a:cs typeface="Avenir Book Oblique" charset="0"/>
            </a:endParaRPr>
          </a:p>
          <a:p>
            <a:endParaRPr lang="en-US" altLang="zh-CN" sz="2400" dirty="0">
              <a:solidFill>
                <a:schemeClr val="tx1">
                  <a:lumMod val="85000"/>
                  <a:lumOff val="15000"/>
                </a:schemeClr>
              </a:solidFill>
              <a:latin typeface="Avenir Book Oblique" charset="0"/>
              <a:ea typeface="Avenir Book Oblique" charset="0"/>
              <a:cs typeface="Avenir Book Oblique" charset="0"/>
            </a:endParaRPr>
          </a:p>
          <a:p>
            <a:r>
              <a:rPr lang="zh-CN" altLang="en-US" sz="1600" dirty="0">
                <a:solidFill>
                  <a:schemeClr val="tx1">
                    <a:lumMod val="50000"/>
                    <a:lumOff val="50000"/>
                  </a:schemeClr>
                </a:solidFill>
                <a:latin typeface="Avenir Book Oblique" charset="0"/>
                <a:ea typeface="Avenir Book Oblique" charset="0"/>
                <a:cs typeface="Avenir Book Oblique" charset="0"/>
              </a:rPr>
              <a:t>半监督分类</a:t>
            </a:r>
            <a:endParaRPr lang="en-US" altLang="zh-CN" sz="1600" dirty="0">
              <a:solidFill>
                <a:schemeClr val="tx1">
                  <a:lumMod val="50000"/>
                  <a:lumOff val="50000"/>
                </a:schemeClr>
              </a:solidFill>
              <a:latin typeface="Avenir Book Oblique" charset="0"/>
              <a:ea typeface="Avenir Book Oblique" charset="0"/>
              <a:cs typeface="Avenir Book Oblique" charset="0"/>
            </a:endParaRPr>
          </a:p>
          <a:p>
            <a:endParaRPr lang="en-US" altLang="zh-CN" sz="1600" dirty="0">
              <a:solidFill>
                <a:schemeClr val="tx1">
                  <a:lumMod val="50000"/>
                  <a:lumOff val="50000"/>
                </a:schemeClr>
              </a:solidFill>
              <a:latin typeface="Avenir Book Oblique" charset="0"/>
              <a:ea typeface="Avenir Book Oblique" charset="0"/>
              <a:cs typeface="Avenir Book Oblique" charset="0"/>
            </a:endParaRPr>
          </a:p>
          <a:p>
            <a:r>
              <a:rPr lang="zh-CN" altLang="en-US" sz="1600" dirty="0">
                <a:solidFill>
                  <a:schemeClr val="tx1">
                    <a:lumMod val="50000"/>
                    <a:lumOff val="50000"/>
                  </a:schemeClr>
                </a:solidFill>
                <a:latin typeface="Avenir Book Oblique" charset="0"/>
                <a:ea typeface="Avenir Book Oblique" charset="0"/>
                <a:cs typeface="Avenir Book Oblique" charset="0"/>
              </a:rPr>
              <a:t>半监督聚类</a:t>
            </a:r>
            <a:endParaRPr lang="en-US" altLang="zh-CN" sz="1600" dirty="0">
              <a:solidFill>
                <a:schemeClr val="tx1">
                  <a:lumMod val="50000"/>
                  <a:lumOff val="50000"/>
                </a:schemeClr>
              </a:solidFill>
              <a:latin typeface="Avenir Book Oblique" charset="0"/>
              <a:ea typeface="Avenir Book Oblique" charset="0"/>
              <a:cs typeface="Avenir Book Oblique" charset="0"/>
            </a:endParaRPr>
          </a:p>
          <a:p>
            <a:endParaRPr lang="en-US" altLang="zh-CN" sz="1600" dirty="0">
              <a:solidFill>
                <a:schemeClr val="tx1">
                  <a:lumMod val="50000"/>
                  <a:lumOff val="50000"/>
                </a:schemeClr>
              </a:solidFill>
              <a:latin typeface="Avenir Book Oblique" charset="0"/>
              <a:ea typeface="Avenir Book Oblique" charset="0"/>
              <a:cs typeface="Avenir Book Oblique" charset="0"/>
            </a:endParaRPr>
          </a:p>
          <a:p>
            <a:r>
              <a:rPr lang="zh-CN" altLang="en-US" sz="1600" dirty="0">
                <a:solidFill>
                  <a:schemeClr val="tx1">
                    <a:lumMod val="50000"/>
                    <a:lumOff val="50000"/>
                  </a:schemeClr>
                </a:solidFill>
                <a:latin typeface="Avenir Book Oblique" charset="0"/>
                <a:ea typeface="Avenir Book Oblique" charset="0"/>
                <a:cs typeface="Avenir Book Oblique" charset="0"/>
              </a:rPr>
              <a:t>半监督回归</a:t>
            </a:r>
            <a:endParaRPr lang="en-US" altLang="zh-CN" sz="1600" dirty="0">
              <a:solidFill>
                <a:schemeClr val="tx1">
                  <a:lumMod val="50000"/>
                  <a:lumOff val="50000"/>
                </a:schemeClr>
              </a:solidFill>
              <a:latin typeface="Avenir Book Oblique" charset="0"/>
              <a:ea typeface="Avenir Book Oblique" charset="0"/>
              <a:cs typeface="Avenir Book Oblique" charset="0"/>
            </a:endParaRPr>
          </a:p>
          <a:p>
            <a:endParaRPr lang="en-US" altLang="zh-CN" sz="1600" dirty="0">
              <a:solidFill>
                <a:schemeClr val="tx1">
                  <a:lumMod val="50000"/>
                  <a:lumOff val="50000"/>
                </a:schemeClr>
              </a:solidFill>
              <a:latin typeface="Avenir Book Oblique" charset="0"/>
              <a:ea typeface="Avenir Book Oblique" charset="0"/>
              <a:cs typeface="Avenir Book Oblique" charset="0"/>
            </a:endParaRPr>
          </a:p>
          <a:p>
            <a:r>
              <a:rPr lang="zh-CN" altLang="en-US" sz="1600" dirty="0">
                <a:solidFill>
                  <a:schemeClr val="tx1">
                    <a:lumMod val="50000"/>
                    <a:lumOff val="50000"/>
                  </a:schemeClr>
                </a:solidFill>
                <a:latin typeface="Avenir Book Oblique" charset="0"/>
                <a:ea typeface="Avenir Book Oblique" charset="0"/>
                <a:cs typeface="Avenir Book Oblique" charset="0"/>
              </a:rPr>
              <a:t>半监督降维</a:t>
            </a:r>
            <a:endParaRPr lang="en-US" altLang="zh-CN" sz="1600" dirty="0">
              <a:solidFill>
                <a:schemeClr val="tx1">
                  <a:lumMod val="50000"/>
                  <a:lumOff val="50000"/>
                </a:schemeClr>
              </a:solidFill>
              <a:latin typeface="Avenir Book Oblique" charset="0"/>
              <a:ea typeface="Avenir Book Oblique" charset="0"/>
              <a:cs typeface="Avenir Book Oblique" charset="0"/>
            </a:endParaRPr>
          </a:p>
          <a:p>
            <a:endParaRPr lang="zh-CN" altLang="en-US" dirty="0"/>
          </a:p>
        </p:txBody>
      </p:sp>
    </p:spTree>
    <p:extLst>
      <p:ext uri="{BB962C8B-B14F-4D97-AF65-F5344CB8AC3E}">
        <p14:creationId xmlns:p14="http://schemas.microsoft.com/office/powerpoint/2010/main" val="332413127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26816" y="298446"/>
            <a:ext cx="4339650" cy="895430"/>
            <a:chOff x="1526816" y="769842"/>
            <a:chExt cx="4339650" cy="895430"/>
          </a:xfrm>
        </p:grpSpPr>
        <p:sp>
          <p:nvSpPr>
            <p:cNvPr id="5" name="TextBox 14"/>
            <p:cNvSpPr txBox="1"/>
            <p:nvPr/>
          </p:nvSpPr>
          <p:spPr>
            <a:xfrm>
              <a:off x="1526816" y="769842"/>
              <a:ext cx="4339650" cy="646331"/>
            </a:xfrm>
            <a:prstGeom prst="rect">
              <a:avLst/>
            </a:prstGeom>
            <a:noFill/>
          </p:spPr>
          <p:txBody>
            <a:bodyPr wrap="none" rtlCol="0">
              <a:spAutoFit/>
            </a:bodyPr>
            <a:lstStyle/>
            <a:p>
              <a:r>
                <a:rPr lang="zh-CN" altLang="en-US" sz="3600" b="1" i="1" dirty="0" smtClean="0">
                  <a:solidFill>
                    <a:schemeClr val="tx1">
                      <a:lumMod val="75000"/>
                      <a:lumOff val="25000"/>
                    </a:schemeClr>
                  </a:solidFill>
                  <a:latin typeface="Avenir Medium Oblique" charset="0"/>
                  <a:ea typeface="Avenir Medium Oblique" charset="0"/>
                  <a:cs typeface="Avenir Medium Oblique" charset="0"/>
                </a:rPr>
                <a:t>半监督学习方法结构</a:t>
              </a:r>
              <a:endParaRPr lang="en-US" sz="3600" b="1" i="1" dirty="0">
                <a:solidFill>
                  <a:schemeClr val="tx1">
                    <a:lumMod val="75000"/>
                    <a:lumOff val="25000"/>
                  </a:schemeClr>
                </a:solidFill>
                <a:latin typeface="Avenir Medium Oblique" charset="0"/>
                <a:ea typeface="Avenir Medium Oblique" charset="0"/>
                <a:cs typeface="Avenir Medium Oblique" charset="0"/>
              </a:endParaRPr>
            </a:p>
          </p:txBody>
        </p:sp>
        <p:sp>
          <p:nvSpPr>
            <p:cNvPr id="7" name="矩形 6"/>
            <p:cNvSpPr/>
            <p:nvPr/>
          </p:nvSpPr>
          <p:spPr>
            <a:xfrm>
              <a:off x="1526816" y="1511584"/>
              <a:ext cx="3448227" cy="15368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2" name="组 11"/>
          <p:cNvGrpSpPr/>
          <p:nvPr/>
        </p:nvGrpSpPr>
        <p:grpSpPr>
          <a:xfrm>
            <a:off x="1526816" y="6313353"/>
            <a:ext cx="2076628" cy="304402"/>
            <a:chOff x="1506361" y="5550641"/>
            <a:chExt cx="2076628" cy="304402"/>
          </a:xfrm>
        </p:grpSpPr>
        <p:sp>
          <p:nvSpPr>
            <p:cNvPr id="9" name="Shape 2637"/>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39"/>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5"/>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816" y="1289287"/>
            <a:ext cx="8853556" cy="5405204"/>
          </a:xfrm>
          <a:prstGeom prst="rect">
            <a:avLst/>
          </a:prstGeom>
        </p:spPr>
      </p:pic>
    </p:spTree>
    <p:extLst>
      <p:ext uri="{BB962C8B-B14F-4D97-AF65-F5344CB8AC3E}">
        <p14:creationId xmlns:p14="http://schemas.microsoft.com/office/powerpoint/2010/main" val="6135254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1526816" y="595816"/>
            <a:ext cx="4801314" cy="646331"/>
          </a:xfrm>
          <a:prstGeom prst="rect">
            <a:avLst/>
          </a:prstGeom>
          <a:noFill/>
        </p:spPr>
        <p:txBody>
          <a:bodyPr wrap="none" rtlCol="0">
            <a:spAutoFit/>
          </a:bodyPr>
          <a:lstStyle/>
          <a:p>
            <a:r>
              <a:rPr lang="zh-CN" altLang="en-US" sz="3600" b="1" i="1" dirty="0" smtClean="0">
                <a:solidFill>
                  <a:schemeClr val="tx1">
                    <a:lumMod val="75000"/>
                    <a:lumOff val="25000"/>
                  </a:schemeClr>
                </a:solidFill>
                <a:latin typeface="Avenir Medium Oblique" charset="0"/>
                <a:ea typeface="Avenir Medium Oblique" charset="0"/>
                <a:cs typeface="Avenir Medium Oblique" charset="0"/>
              </a:rPr>
              <a:t>半监督学习的三大假设</a:t>
            </a:r>
            <a:endParaRPr lang="en-US" sz="3600" b="1" i="1" dirty="0">
              <a:solidFill>
                <a:schemeClr val="tx1">
                  <a:lumMod val="75000"/>
                  <a:lumOff val="25000"/>
                </a:schemeClr>
              </a:solidFill>
              <a:latin typeface="Avenir Medium Oblique" charset="0"/>
              <a:ea typeface="Avenir Medium Oblique" charset="0"/>
              <a:cs typeface="Avenir Medium Oblique" charset="0"/>
            </a:endParaRPr>
          </a:p>
        </p:txBody>
      </p:sp>
      <p:sp>
        <p:nvSpPr>
          <p:cNvPr id="7" name="矩形 6"/>
          <p:cNvSpPr/>
          <p:nvPr/>
        </p:nvSpPr>
        <p:spPr>
          <a:xfrm>
            <a:off x="1526816" y="1511584"/>
            <a:ext cx="3448227" cy="15368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1526816" y="6313353"/>
            <a:ext cx="2076628" cy="304402"/>
            <a:chOff x="1506361" y="5550641"/>
            <a:chExt cx="2076628" cy="304402"/>
          </a:xfrm>
        </p:grpSpPr>
        <p:sp>
          <p:nvSpPr>
            <p:cNvPr id="9" name="Shape 2637"/>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39"/>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5"/>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3" name="文本框 2"/>
          <p:cNvSpPr txBox="1"/>
          <p:nvPr/>
        </p:nvSpPr>
        <p:spPr>
          <a:xfrm>
            <a:off x="1526816" y="2179320"/>
            <a:ext cx="2498145"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Avenir Book Oblique" charset="0"/>
                <a:ea typeface="Avenir Book Oblique" charset="0"/>
                <a:cs typeface="Avenir Book Oblique" charset="0"/>
              </a:rPr>
              <a:t>1. </a:t>
            </a:r>
            <a:r>
              <a:rPr lang="zh-CN" altLang="en-US" sz="2400" b="1" dirty="0" smtClean="0">
                <a:solidFill>
                  <a:schemeClr val="tx1">
                    <a:lumMod val="85000"/>
                    <a:lumOff val="15000"/>
                  </a:schemeClr>
                </a:solidFill>
                <a:latin typeface="Avenir Book Oblique" charset="0"/>
                <a:ea typeface="Avenir Book Oblique" charset="0"/>
                <a:cs typeface="Avenir Book Oblique" charset="0"/>
              </a:rPr>
              <a:t>平滑假设</a:t>
            </a:r>
            <a:endParaRPr lang="en-US" altLang="zh-CN" sz="1600" b="1" dirty="0">
              <a:solidFill>
                <a:schemeClr val="tx1">
                  <a:lumMod val="50000"/>
                  <a:lumOff val="50000"/>
                </a:schemeClr>
              </a:solidFill>
              <a:latin typeface="Avenir Book Oblique" charset="0"/>
              <a:ea typeface="Avenir Book Oblique" charset="0"/>
              <a:cs typeface="Avenir Book Oblique" charset="0"/>
            </a:endParaRPr>
          </a:p>
        </p:txBody>
      </p:sp>
      <p:pic>
        <p:nvPicPr>
          <p:cNvPr id="17" name="图片 16"/>
          <p:cNvPicPr>
            <a:picLocks noChangeAspect="1"/>
          </p:cNvPicPr>
          <p:nvPr/>
        </p:nvPicPr>
        <p:blipFill>
          <a:blip r:embed="rId2"/>
          <a:stretch>
            <a:fillRect/>
          </a:stretch>
        </p:blipFill>
        <p:spPr>
          <a:xfrm>
            <a:off x="2021959" y="2998707"/>
            <a:ext cx="8351280" cy="3619048"/>
          </a:xfrm>
          <a:prstGeom prst="rect">
            <a:avLst/>
          </a:prstGeom>
        </p:spPr>
      </p:pic>
      <p:sp>
        <p:nvSpPr>
          <p:cNvPr id="18" name="文本框 17"/>
          <p:cNvSpPr txBox="1"/>
          <p:nvPr/>
        </p:nvSpPr>
        <p:spPr>
          <a:xfrm>
            <a:off x="4024961" y="1975417"/>
            <a:ext cx="6493592" cy="1200329"/>
          </a:xfrm>
          <a:prstGeom prst="rect">
            <a:avLst/>
          </a:prstGeom>
          <a:noFill/>
        </p:spPr>
        <p:txBody>
          <a:bodyPr wrap="square" rtlCol="0">
            <a:spAutoFit/>
          </a:bodyPr>
          <a:lstStyle/>
          <a:p>
            <a:pPr lvl="0" defTabSz="914400" eaLnBrk="0" fontAlgn="base" hangingPunct="0">
              <a:spcBef>
                <a:spcPct val="0"/>
              </a:spcBef>
              <a:spcAft>
                <a:spcPct val="0"/>
              </a:spcAft>
              <a:buFontTx/>
              <a:buAutoNum type="arabicPeriod"/>
            </a:pPr>
            <a:r>
              <a:rPr lang="zh-CN" altLang="zh-CN" b="1" dirty="0">
                <a:solidFill>
                  <a:srgbClr val="333333"/>
                </a:solidFill>
                <a:latin typeface="微软雅黑" panose="020B0503020204020204" pitchFamily="34" charset="-122"/>
                <a:ea typeface="微软雅黑" panose="020B0503020204020204" pitchFamily="34" charset="-122"/>
              </a:rPr>
              <a:t>位于稠密数据区域的两个距离很近的样例的类标签</a:t>
            </a:r>
            <a:r>
              <a:rPr lang="zh-CN" altLang="zh-CN" b="1" dirty="0" smtClean="0">
                <a:solidFill>
                  <a:srgbClr val="333333"/>
                </a:solidFill>
                <a:latin typeface="微软雅黑" panose="020B0503020204020204" pitchFamily="34" charset="-122"/>
                <a:ea typeface="微软雅黑" panose="020B0503020204020204" pitchFamily="34" charset="-122"/>
              </a:rPr>
              <a:t>相似</a:t>
            </a:r>
            <a:endParaRPr lang="en-US" altLang="zh-CN" b="1" dirty="0" smtClean="0">
              <a:solidFill>
                <a:srgbClr val="333333"/>
              </a:solidFill>
              <a:latin typeface="微软雅黑" panose="020B0503020204020204" pitchFamily="34" charset="-122"/>
              <a:ea typeface="微软雅黑" panose="020B0503020204020204" pitchFamily="34" charset="-122"/>
            </a:endParaRPr>
          </a:p>
          <a:p>
            <a:pPr lvl="0" defTabSz="914400" eaLnBrk="0" fontAlgn="base" hangingPunct="0">
              <a:spcBef>
                <a:spcPct val="0"/>
              </a:spcBef>
              <a:spcAft>
                <a:spcPct val="0"/>
              </a:spcAft>
              <a:buFontTx/>
              <a:buAutoNum type="arabicPeriod"/>
            </a:pPr>
            <a:endParaRPr lang="zh-CN" altLang="zh-CN" b="1" dirty="0">
              <a:solidFill>
                <a:srgbClr val="333333"/>
              </a:solidFill>
              <a:latin typeface="微软雅黑" panose="020B0503020204020204" pitchFamily="34" charset="-122"/>
              <a:ea typeface="微软雅黑" panose="020B0503020204020204" pitchFamily="34" charset="-122"/>
            </a:endParaRPr>
          </a:p>
          <a:p>
            <a:pPr lvl="0" defTabSz="914400" eaLnBrk="0" fontAlgn="base" hangingPunct="0">
              <a:spcBef>
                <a:spcPct val="0"/>
              </a:spcBef>
              <a:spcAft>
                <a:spcPct val="0"/>
              </a:spcAft>
              <a:buFontTx/>
              <a:buAutoNum type="arabicPeriod" startAt="2"/>
            </a:pPr>
            <a:r>
              <a:rPr lang="zh-CN" altLang="zh-CN" b="1" dirty="0">
                <a:solidFill>
                  <a:srgbClr val="333333"/>
                </a:solidFill>
                <a:latin typeface="微软雅黑" panose="020B0503020204020204" pitchFamily="34" charset="-122"/>
                <a:ea typeface="微软雅黑" panose="020B0503020204020204" pitchFamily="34" charset="-122"/>
              </a:rPr>
              <a:t>当两个样例被稀疏数据区域分开时，他们的类标签趋于不同</a:t>
            </a:r>
          </a:p>
          <a:p>
            <a:endParaRPr lang="zh-CN" altLang="en-US" dirty="0"/>
          </a:p>
        </p:txBody>
      </p:sp>
    </p:spTree>
    <p:extLst>
      <p:ext uri="{BB962C8B-B14F-4D97-AF65-F5344CB8AC3E}">
        <p14:creationId xmlns:p14="http://schemas.microsoft.com/office/powerpoint/2010/main" val="330117372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1526816" y="595816"/>
            <a:ext cx="4801314" cy="646331"/>
          </a:xfrm>
          <a:prstGeom prst="rect">
            <a:avLst/>
          </a:prstGeom>
          <a:noFill/>
        </p:spPr>
        <p:txBody>
          <a:bodyPr wrap="none" rtlCol="0">
            <a:spAutoFit/>
          </a:bodyPr>
          <a:lstStyle/>
          <a:p>
            <a:r>
              <a:rPr lang="zh-CN" altLang="en-US" sz="3600" b="1" i="1" dirty="0" smtClean="0">
                <a:solidFill>
                  <a:schemeClr val="tx1">
                    <a:lumMod val="75000"/>
                    <a:lumOff val="25000"/>
                  </a:schemeClr>
                </a:solidFill>
                <a:latin typeface="Avenir Medium Oblique" charset="0"/>
                <a:ea typeface="Avenir Medium Oblique" charset="0"/>
                <a:cs typeface="Avenir Medium Oblique" charset="0"/>
              </a:rPr>
              <a:t>半监督学习的三大假设</a:t>
            </a:r>
            <a:endParaRPr lang="en-US" sz="3600" b="1" i="1" dirty="0">
              <a:solidFill>
                <a:schemeClr val="tx1">
                  <a:lumMod val="75000"/>
                  <a:lumOff val="25000"/>
                </a:schemeClr>
              </a:solidFill>
              <a:latin typeface="Avenir Medium Oblique" charset="0"/>
              <a:ea typeface="Avenir Medium Oblique" charset="0"/>
              <a:cs typeface="Avenir Medium Oblique" charset="0"/>
            </a:endParaRPr>
          </a:p>
        </p:txBody>
      </p:sp>
      <p:sp>
        <p:nvSpPr>
          <p:cNvPr id="7" name="矩形 6"/>
          <p:cNvSpPr/>
          <p:nvPr/>
        </p:nvSpPr>
        <p:spPr>
          <a:xfrm>
            <a:off x="1526816" y="1511584"/>
            <a:ext cx="3448227" cy="15368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1526816" y="6313353"/>
            <a:ext cx="2076628" cy="304402"/>
            <a:chOff x="1506361" y="5550641"/>
            <a:chExt cx="2076628" cy="304402"/>
          </a:xfrm>
        </p:grpSpPr>
        <p:sp>
          <p:nvSpPr>
            <p:cNvPr id="9" name="Shape 2637"/>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39"/>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5"/>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3" name="文本框 2"/>
          <p:cNvSpPr txBox="1"/>
          <p:nvPr/>
        </p:nvSpPr>
        <p:spPr>
          <a:xfrm>
            <a:off x="1526816" y="2179320"/>
            <a:ext cx="2498145"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Avenir Book Oblique" charset="0"/>
                <a:ea typeface="Avenir Book Oblique" charset="0"/>
                <a:cs typeface="Avenir Book Oblique" charset="0"/>
              </a:rPr>
              <a:t>2. </a:t>
            </a:r>
            <a:r>
              <a:rPr lang="zh-CN" altLang="en-US" sz="2400" b="1" dirty="0" smtClean="0">
                <a:solidFill>
                  <a:schemeClr val="tx1">
                    <a:lumMod val="85000"/>
                    <a:lumOff val="15000"/>
                  </a:schemeClr>
                </a:solidFill>
                <a:latin typeface="Avenir Book Oblique" charset="0"/>
                <a:ea typeface="Avenir Book Oblique" charset="0"/>
                <a:cs typeface="Avenir Book Oblique" charset="0"/>
              </a:rPr>
              <a:t>聚类假设</a:t>
            </a:r>
            <a:endParaRPr lang="en-US" altLang="zh-CN" sz="1600" b="1" dirty="0">
              <a:solidFill>
                <a:schemeClr val="tx1">
                  <a:lumMod val="50000"/>
                  <a:lumOff val="50000"/>
                </a:schemeClr>
              </a:solidFill>
              <a:latin typeface="Avenir Book Oblique" charset="0"/>
              <a:ea typeface="Avenir Book Oblique" charset="0"/>
              <a:cs typeface="Avenir Book Oblique" charset="0"/>
            </a:endParaRPr>
          </a:p>
        </p:txBody>
      </p:sp>
      <p:pic>
        <p:nvPicPr>
          <p:cNvPr id="4" name="图片 3"/>
          <p:cNvPicPr>
            <a:picLocks noChangeAspect="1"/>
          </p:cNvPicPr>
          <p:nvPr/>
        </p:nvPicPr>
        <p:blipFill>
          <a:blip r:embed="rId2"/>
          <a:stretch>
            <a:fillRect/>
          </a:stretch>
        </p:blipFill>
        <p:spPr>
          <a:xfrm>
            <a:off x="6576626" y="1665272"/>
            <a:ext cx="5117390" cy="3868264"/>
          </a:xfrm>
          <a:prstGeom prst="rect">
            <a:avLst/>
          </a:prstGeom>
        </p:spPr>
      </p:pic>
      <p:sp>
        <p:nvSpPr>
          <p:cNvPr id="16" name="文本框 15"/>
          <p:cNvSpPr txBox="1"/>
          <p:nvPr/>
        </p:nvSpPr>
        <p:spPr>
          <a:xfrm>
            <a:off x="1526816" y="3049615"/>
            <a:ext cx="5427776" cy="2585323"/>
          </a:xfrm>
          <a:prstGeom prst="rect">
            <a:avLst/>
          </a:prstGeom>
          <a:noFill/>
        </p:spPr>
        <p:txBody>
          <a:bodyPr wrap="square" rtlCol="0">
            <a:spAutoFit/>
          </a:bodyPr>
          <a:lstStyle/>
          <a:p>
            <a:pPr lvl="0" defTabSz="914400" eaLnBrk="0" fontAlgn="base" hangingPunct="0">
              <a:lnSpc>
                <a:spcPct val="150000"/>
              </a:lnSpc>
              <a:spcBef>
                <a:spcPct val="0"/>
              </a:spcBef>
              <a:spcAft>
                <a:spcPct val="0"/>
              </a:spcAft>
              <a:buFontTx/>
              <a:buAutoNum type="arabicPeriod"/>
            </a:pPr>
            <a:r>
              <a:rPr lang="zh-CN" altLang="zh-CN" dirty="0">
                <a:solidFill>
                  <a:srgbClr val="333333"/>
                </a:solidFill>
                <a:latin typeface="微软雅黑" panose="020B0503020204020204" pitchFamily="34" charset="-122"/>
                <a:ea typeface="微软雅黑" panose="020B0503020204020204" pitchFamily="34" charset="-122"/>
              </a:rPr>
              <a:t>在相同类别中的数据可能具有相同的</a:t>
            </a:r>
            <a:r>
              <a:rPr lang="zh-CN" altLang="zh-CN" dirty="0" smtClean="0">
                <a:solidFill>
                  <a:srgbClr val="333333"/>
                </a:solidFill>
                <a:latin typeface="微软雅黑" panose="020B0503020204020204" pitchFamily="34" charset="-122"/>
                <a:ea typeface="微软雅黑" panose="020B0503020204020204" pitchFamily="34" charset="-122"/>
              </a:rPr>
              <a:t>标签</a:t>
            </a:r>
            <a:endParaRPr lang="en-US" altLang="zh-CN" dirty="0" smtClean="0">
              <a:solidFill>
                <a:srgbClr val="333333"/>
              </a:solidFill>
              <a:latin typeface="微软雅黑" panose="020B0503020204020204" pitchFamily="34" charset="-122"/>
              <a:ea typeface="微软雅黑" panose="020B0503020204020204" pitchFamily="34" charset="-122"/>
            </a:endParaRPr>
          </a:p>
          <a:p>
            <a:pPr lvl="0" defTabSz="914400" eaLnBrk="0" fontAlgn="base" hangingPunct="0">
              <a:lnSpc>
                <a:spcPct val="150000"/>
              </a:lnSpc>
              <a:spcBef>
                <a:spcPct val="0"/>
              </a:spcBef>
              <a:spcAft>
                <a:spcPct val="0"/>
              </a:spcAft>
              <a:buFontTx/>
              <a:buAutoNum type="arabicPeriod"/>
            </a:pPr>
            <a:endParaRPr lang="zh-CN" altLang="zh-CN" dirty="0">
              <a:solidFill>
                <a:srgbClr val="333333"/>
              </a:solidFill>
              <a:latin typeface="微软雅黑" panose="020B0503020204020204" pitchFamily="34" charset="-122"/>
              <a:ea typeface="微软雅黑" panose="020B0503020204020204" pitchFamily="34" charset="-122"/>
            </a:endParaRPr>
          </a:p>
          <a:p>
            <a:pPr lvl="0" defTabSz="914400" eaLnBrk="0" fontAlgn="base" hangingPunct="0">
              <a:lnSpc>
                <a:spcPct val="150000"/>
              </a:lnSpc>
              <a:spcBef>
                <a:spcPct val="0"/>
              </a:spcBef>
              <a:spcAft>
                <a:spcPct val="0"/>
              </a:spcAft>
              <a:buFontTx/>
              <a:buAutoNum type="arabicPeriod" startAt="2"/>
            </a:pPr>
            <a:r>
              <a:rPr lang="zh-CN" altLang="zh-CN" dirty="0">
                <a:solidFill>
                  <a:srgbClr val="333333"/>
                </a:solidFill>
                <a:latin typeface="微软雅黑" panose="020B0503020204020204" pitchFamily="34" charset="-122"/>
                <a:ea typeface="微软雅黑" panose="020B0503020204020204" pitchFamily="34" charset="-122"/>
              </a:rPr>
              <a:t>决策边界应该尽量通过数据较为稀疏的地方，避免把稠密的聚类中的数据点分到决策面的两侧</a:t>
            </a:r>
          </a:p>
          <a:p>
            <a:endParaRPr lang="en-US" altLang="zh-CN" dirty="0" smtClean="0"/>
          </a:p>
          <a:p>
            <a:r>
              <a:rPr lang="zh-CN" altLang="en-US" b="1" dirty="0">
                <a:latin typeface="微软雅黑" panose="020B0503020204020204" pitchFamily="34" charset="-122"/>
                <a:ea typeface="微软雅黑" panose="020B0503020204020204" pitchFamily="34" charset="-122"/>
              </a:rPr>
              <a:t>等价于低密度分离假设 </a:t>
            </a:r>
          </a:p>
          <a:p>
            <a:endParaRPr lang="zh-CN" altLang="en-US" dirty="0"/>
          </a:p>
        </p:txBody>
      </p:sp>
    </p:spTree>
    <p:extLst>
      <p:ext uri="{BB962C8B-B14F-4D97-AF65-F5344CB8AC3E}">
        <p14:creationId xmlns:p14="http://schemas.microsoft.com/office/powerpoint/2010/main" val="222019017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1526816" y="595816"/>
            <a:ext cx="4801314" cy="646331"/>
          </a:xfrm>
          <a:prstGeom prst="rect">
            <a:avLst/>
          </a:prstGeom>
          <a:noFill/>
        </p:spPr>
        <p:txBody>
          <a:bodyPr wrap="none" rtlCol="0">
            <a:spAutoFit/>
          </a:bodyPr>
          <a:lstStyle/>
          <a:p>
            <a:r>
              <a:rPr lang="zh-CN" altLang="en-US" sz="3600" b="1" i="1" dirty="0" smtClean="0">
                <a:solidFill>
                  <a:schemeClr val="tx1">
                    <a:lumMod val="75000"/>
                    <a:lumOff val="25000"/>
                  </a:schemeClr>
                </a:solidFill>
                <a:latin typeface="Avenir Medium Oblique" charset="0"/>
                <a:ea typeface="Avenir Medium Oblique" charset="0"/>
                <a:cs typeface="Avenir Medium Oblique" charset="0"/>
              </a:rPr>
              <a:t>半监督学习的三大假设</a:t>
            </a:r>
            <a:endParaRPr lang="en-US" sz="3600" b="1" i="1" dirty="0">
              <a:solidFill>
                <a:schemeClr val="tx1">
                  <a:lumMod val="75000"/>
                  <a:lumOff val="25000"/>
                </a:schemeClr>
              </a:solidFill>
              <a:latin typeface="Avenir Medium Oblique" charset="0"/>
              <a:ea typeface="Avenir Medium Oblique" charset="0"/>
              <a:cs typeface="Avenir Medium Oblique" charset="0"/>
            </a:endParaRPr>
          </a:p>
        </p:txBody>
      </p:sp>
      <p:sp>
        <p:nvSpPr>
          <p:cNvPr id="7" name="矩形 6"/>
          <p:cNvSpPr/>
          <p:nvPr/>
        </p:nvSpPr>
        <p:spPr>
          <a:xfrm>
            <a:off x="1526816" y="1511584"/>
            <a:ext cx="3448227" cy="153688"/>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2" name="组 11"/>
          <p:cNvGrpSpPr/>
          <p:nvPr/>
        </p:nvGrpSpPr>
        <p:grpSpPr>
          <a:xfrm>
            <a:off x="1526816" y="6313353"/>
            <a:ext cx="2076628" cy="304402"/>
            <a:chOff x="1506361" y="5550641"/>
            <a:chExt cx="2076628" cy="304402"/>
          </a:xfrm>
        </p:grpSpPr>
        <p:sp>
          <p:nvSpPr>
            <p:cNvPr id="9" name="Shape 2637"/>
            <p:cNvSpPr/>
            <p:nvPr/>
          </p:nvSpPr>
          <p:spPr>
            <a:xfrm>
              <a:off x="1506361" y="5550641"/>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39"/>
            <p:cNvSpPr/>
            <p:nvPr/>
          </p:nvSpPr>
          <p:spPr>
            <a:xfrm>
              <a:off x="2336984" y="5650189"/>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1" name="Shape 2645"/>
            <p:cNvSpPr/>
            <p:nvPr/>
          </p:nvSpPr>
          <p:spPr>
            <a:xfrm>
              <a:off x="3294135" y="5632781"/>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sp>
        <p:nvSpPr>
          <p:cNvPr id="3" name="文本框 2"/>
          <p:cNvSpPr txBox="1"/>
          <p:nvPr/>
        </p:nvSpPr>
        <p:spPr>
          <a:xfrm>
            <a:off x="1526816" y="2179320"/>
            <a:ext cx="2498145" cy="461665"/>
          </a:xfrm>
          <a:prstGeom prst="rect">
            <a:avLst/>
          </a:prstGeom>
          <a:noFill/>
        </p:spPr>
        <p:txBody>
          <a:bodyPr wrap="square" rtlCol="0">
            <a:spAutoFit/>
          </a:bodyPr>
          <a:lstStyle/>
          <a:p>
            <a:r>
              <a:rPr lang="en-US" altLang="zh-CN" sz="2400" b="1" dirty="0" smtClean="0">
                <a:solidFill>
                  <a:schemeClr val="tx1">
                    <a:lumMod val="85000"/>
                    <a:lumOff val="15000"/>
                  </a:schemeClr>
                </a:solidFill>
                <a:latin typeface="Avenir Book Oblique" charset="0"/>
                <a:ea typeface="Avenir Book Oblique" charset="0"/>
                <a:cs typeface="Avenir Book Oblique" charset="0"/>
              </a:rPr>
              <a:t>3. </a:t>
            </a:r>
            <a:r>
              <a:rPr lang="zh-CN" altLang="en-US" sz="2400" b="1" dirty="0" smtClean="0">
                <a:solidFill>
                  <a:schemeClr val="tx1">
                    <a:lumMod val="85000"/>
                    <a:lumOff val="15000"/>
                  </a:schemeClr>
                </a:solidFill>
                <a:latin typeface="Avenir Book Oblique" charset="0"/>
                <a:ea typeface="Avenir Book Oblique" charset="0"/>
                <a:cs typeface="Avenir Book Oblique" charset="0"/>
              </a:rPr>
              <a:t>流形假设</a:t>
            </a:r>
            <a:endParaRPr lang="en-US" altLang="zh-CN" sz="1600" b="1" dirty="0">
              <a:solidFill>
                <a:schemeClr val="tx1">
                  <a:lumMod val="50000"/>
                  <a:lumOff val="50000"/>
                </a:schemeClr>
              </a:solidFill>
              <a:latin typeface="Avenir Book Oblique" charset="0"/>
              <a:ea typeface="Avenir Book Oblique" charset="0"/>
              <a:cs typeface="Avenir Book Oblique" charset="0"/>
            </a:endParaRPr>
          </a:p>
        </p:txBody>
      </p:sp>
      <p:pic>
        <p:nvPicPr>
          <p:cNvPr id="6" name="图片 5"/>
          <p:cNvPicPr>
            <a:picLocks noChangeAspect="1"/>
          </p:cNvPicPr>
          <p:nvPr/>
        </p:nvPicPr>
        <p:blipFill>
          <a:blip r:embed="rId2"/>
          <a:stretch>
            <a:fillRect/>
          </a:stretch>
        </p:blipFill>
        <p:spPr>
          <a:xfrm>
            <a:off x="5335624" y="1798128"/>
            <a:ext cx="5590476" cy="1685714"/>
          </a:xfrm>
          <a:prstGeom prst="rect">
            <a:avLst/>
          </a:prstGeom>
        </p:spPr>
      </p:pic>
      <p:sp>
        <p:nvSpPr>
          <p:cNvPr id="2" name="文本框 1"/>
          <p:cNvSpPr txBox="1"/>
          <p:nvPr/>
        </p:nvSpPr>
        <p:spPr>
          <a:xfrm>
            <a:off x="1692855" y="3741432"/>
            <a:ext cx="708338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假设数据分布在一个流形结构上，邻近的样本拥有相似的输出值。</a:t>
            </a:r>
          </a:p>
        </p:txBody>
      </p:sp>
      <p:sp>
        <p:nvSpPr>
          <p:cNvPr id="17" name="文本框 16"/>
          <p:cNvSpPr txBox="1"/>
          <p:nvPr/>
        </p:nvSpPr>
        <p:spPr>
          <a:xfrm>
            <a:off x="1276726" y="4839119"/>
            <a:ext cx="10102807"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流形假设的输出值没有限制</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流形</a:t>
            </a:r>
            <a:r>
              <a:rPr lang="zh-CN" altLang="en-US" dirty="0" smtClean="0">
                <a:latin typeface="微软雅黑" panose="020B0503020204020204" pitchFamily="34" charset="-122"/>
                <a:ea typeface="微软雅黑" panose="020B0503020204020204" pitchFamily="34" charset="-122"/>
              </a:rPr>
              <a:t>假设只是强调具有</a:t>
            </a:r>
            <a:r>
              <a:rPr lang="zh-CN" altLang="en-US" dirty="0">
                <a:latin typeface="微软雅黑" panose="020B0503020204020204" pitchFamily="34" charset="-122"/>
                <a:ea typeface="微软雅黑" panose="020B0503020204020204" pitchFamily="34" charset="-122"/>
              </a:rPr>
              <a:t>相似的</a:t>
            </a:r>
            <a:r>
              <a:rPr lang="zh-CN" altLang="en-US" dirty="0" smtClean="0">
                <a:latin typeface="微软雅黑" panose="020B0503020204020204" pitchFamily="34" charset="-122"/>
                <a:ea typeface="微软雅黑" panose="020B0503020204020204" pitchFamily="34" charset="-122"/>
              </a:rPr>
              <a:t>输出，而聚类</a:t>
            </a:r>
            <a:r>
              <a:rPr lang="zh-CN" altLang="en-US" dirty="0">
                <a:latin typeface="微软雅黑" panose="020B0503020204020204" pitchFamily="34" charset="-122"/>
                <a:ea typeface="微软雅黑" panose="020B0503020204020204" pitchFamily="34" charset="-122"/>
              </a:rPr>
              <a:t>假设强调的是具有相同的标签</a:t>
            </a:r>
            <a:r>
              <a:rPr lang="zh-CN" altLang="en-US" dirty="0" smtClean="0">
                <a:latin typeface="微软雅黑" panose="020B0503020204020204" pitchFamily="34" charset="-122"/>
                <a:ea typeface="微软雅黑" panose="020B0503020204020204" pitchFamily="34" charset="-122"/>
              </a:rPr>
              <a:t>，因此</a:t>
            </a:r>
            <a:r>
              <a:rPr lang="zh-CN" altLang="en-US" b="1" dirty="0">
                <a:latin typeface="微软雅黑" panose="020B0503020204020204" pitchFamily="34" charset="-122"/>
                <a:ea typeface="微软雅黑" panose="020B0503020204020204" pitchFamily="34" charset="-122"/>
              </a:rPr>
              <a:t>流形假设更具有</a:t>
            </a:r>
            <a:r>
              <a:rPr lang="zh-CN" altLang="en-US" b="1" dirty="0" smtClean="0">
                <a:latin typeface="微软雅黑" panose="020B0503020204020204" pitchFamily="34" charset="-122"/>
                <a:ea typeface="微软雅黑" panose="020B0503020204020204" pitchFamily="34" charset="-122"/>
              </a:rPr>
              <a:t>普遍性</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288565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 6"/>
          <p:cNvGrpSpPr/>
          <p:nvPr/>
        </p:nvGrpSpPr>
        <p:grpSpPr>
          <a:xfrm>
            <a:off x="351550" y="627927"/>
            <a:ext cx="292567" cy="2185334"/>
            <a:chOff x="1323824" y="3429000"/>
            <a:chExt cx="292567" cy="2185334"/>
          </a:xfrm>
        </p:grpSpPr>
        <p:sp>
          <p:nvSpPr>
            <p:cNvPr id="4" name="Shape 2637"/>
            <p:cNvSpPr/>
            <p:nvPr/>
          </p:nvSpPr>
          <p:spPr>
            <a:xfrm>
              <a:off x="1387088" y="5309932"/>
              <a:ext cx="166039" cy="304402"/>
            </a:xfrm>
            <a:custGeom>
              <a:avLst/>
              <a:gdLst/>
              <a:ahLst/>
              <a:cxnLst>
                <a:cxn ang="0">
                  <a:pos x="wd2" y="hd2"/>
                </a:cxn>
                <a:cxn ang="5400000">
                  <a:pos x="wd2" y="hd2"/>
                </a:cxn>
                <a:cxn ang="10800000">
                  <a:pos x="wd2" y="hd2"/>
                </a:cxn>
                <a:cxn ang="16200000">
                  <a:pos x="wd2" y="hd2"/>
                </a:cxn>
              </a:cxnLst>
              <a:rect l="0" t="0" r="r" b="b"/>
              <a:pathLst>
                <a:path w="21600" h="21600" extrusionOk="0">
                  <a:moveTo>
                    <a:pt x="5400" y="8836"/>
                  </a:moveTo>
                  <a:lnTo>
                    <a:pt x="16200" y="8836"/>
                  </a:lnTo>
                  <a:lnTo>
                    <a:pt x="16200" y="11782"/>
                  </a:lnTo>
                  <a:cubicBezTo>
                    <a:pt x="16200" y="13409"/>
                    <a:pt x="13783" y="14727"/>
                    <a:pt x="10800" y="14727"/>
                  </a:cubicBezTo>
                  <a:cubicBezTo>
                    <a:pt x="7817" y="14727"/>
                    <a:pt x="5400" y="13409"/>
                    <a:pt x="5400" y="11782"/>
                  </a:cubicBezTo>
                  <a:cubicBezTo>
                    <a:pt x="5400" y="11782"/>
                    <a:pt x="5400" y="8836"/>
                    <a:pt x="5400" y="8836"/>
                  </a:cubicBezTo>
                  <a:close/>
                  <a:moveTo>
                    <a:pt x="5400" y="3927"/>
                  </a:moveTo>
                  <a:cubicBezTo>
                    <a:pt x="5400" y="2301"/>
                    <a:pt x="7817" y="982"/>
                    <a:pt x="10800" y="982"/>
                  </a:cubicBezTo>
                  <a:cubicBezTo>
                    <a:pt x="13783" y="982"/>
                    <a:pt x="16200" y="2301"/>
                    <a:pt x="16200" y="3927"/>
                  </a:cubicBezTo>
                  <a:lnTo>
                    <a:pt x="16200" y="7855"/>
                  </a:lnTo>
                  <a:lnTo>
                    <a:pt x="5400" y="7855"/>
                  </a:lnTo>
                  <a:cubicBezTo>
                    <a:pt x="5400" y="7855"/>
                    <a:pt x="5400" y="3927"/>
                    <a:pt x="5400" y="3927"/>
                  </a:cubicBezTo>
                  <a:close/>
                  <a:moveTo>
                    <a:pt x="10800" y="15709"/>
                  </a:moveTo>
                  <a:cubicBezTo>
                    <a:pt x="14777" y="15709"/>
                    <a:pt x="18000" y="13951"/>
                    <a:pt x="18000" y="11782"/>
                  </a:cubicBezTo>
                  <a:lnTo>
                    <a:pt x="18000" y="3927"/>
                  </a:lnTo>
                  <a:cubicBezTo>
                    <a:pt x="18000" y="1758"/>
                    <a:pt x="14777" y="0"/>
                    <a:pt x="10800" y="0"/>
                  </a:cubicBezTo>
                  <a:cubicBezTo>
                    <a:pt x="6823" y="0"/>
                    <a:pt x="3600" y="1758"/>
                    <a:pt x="3600" y="3927"/>
                  </a:cubicBezTo>
                  <a:lnTo>
                    <a:pt x="3600" y="11782"/>
                  </a:lnTo>
                  <a:cubicBezTo>
                    <a:pt x="3600" y="13951"/>
                    <a:pt x="6823" y="15709"/>
                    <a:pt x="10800" y="15709"/>
                  </a:cubicBezTo>
                  <a:moveTo>
                    <a:pt x="21600" y="11782"/>
                  </a:moveTo>
                  <a:lnTo>
                    <a:pt x="21600" y="10309"/>
                  </a:lnTo>
                  <a:cubicBezTo>
                    <a:pt x="21600" y="10038"/>
                    <a:pt x="21197" y="9818"/>
                    <a:pt x="20700" y="9818"/>
                  </a:cubicBezTo>
                  <a:cubicBezTo>
                    <a:pt x="20203" y="9818"/>
                    <a:pt x="19800" y="10038"/>
                    <a:pt x="19800" y="10309"/>
                  </a:cubicBezTo>
                  <a:lnTo>
                    <a:pt x="19800" y="11782"/>
                  </a:lnTo>
                  <a:cubicBezTo>
                    <a:pt x="19800" y="14493"/>
                    <a:pt x="15771" y="16691"/>
                    <a:pt x="10800" y="16691"/>
                  </a:cubicBezTo>
                  <a:cubicBezTo>
                    <a:pt x="5829" y="16691"/>
                    <a:pt x="1800" y="14493"/>
                    <a:pt x="1800" y="11782"/>
                  </a:cubicBezTo>
                  <a:lnTo>
                    <a:pt x="1800" y="10309"/>
                  </a:lnTo>
                  <a:cubicBezTo>
                    <a:pt x="1800" y="10038"/>
                    <a:pt x="1397" y="9818"/>
                    <a:pt x="900" y="9818"/>
                  </a:cubicBezTo>
                  <a:cubicBezTo>
                    <a:pt x="403" y="9818"/>
                    <a:pt x="0" y="10038"/>
                    <a:pt x="0" y="10309"/>
                  </a:cubicBezTo>
                  <a:lnTo>
                    <a:pt x="0" y="11782"/>
                  </a:lnTo>
                  <a:cubicBezTo>
                    <a:pt x="0" y="14870"/>
                    <a:pt x="4358" y="17398"/>
                    <a:pt x="9900" y="17648"/>
                  </a:cubicBezTo>
                  <a:lnTo>
                    <a:pt x="9900" y="20618"/>
                  </a:lnTo>
                  <a:lnTo>
                    <a:pt x="3600" y="20618"/>
                  </a:lnTo>
                  <a:cubicBezTo>
                    <a:pt x="3103" y="20618"/>
                    <a:pt x="2700" y="20838"/>
                    <a:pt x="2700" y="21110"/>
                  </a:cubicBezTo>
                  <a:cubicBezTo>
                    <a:pt x="2700" y="21381"/>
                    <a:pt x="3103" y="21600"/>
                    <a:pt x="3600" y="21600"/>
                  </a:cubicBezTo>
                  <a:lnTo>
                    <a:pt x="18000" y="21600"/>
                  </a:lnTo>
                  <a:cubicBezTo>
                    <a:pt x="18497" y="21600"/>
                    <a:pt x="18900" y="21381"/>
                    <a:pt x="18900" y="21110"/>
                  </a:cubicBezTo>
                  <a:cubicBezTo>
                    <a:pt x="18900" y="20838"/>
                    <a:pt x="18497" y="20618"/>
                    <a:pt x="18000" y="20618"/>
                  </a:cubicBezTo>
                  <a:lnTo>
                    <a:pt x="11700" y="20618"/>
                  </a:lnTo>
                  <a:lnTo>
                    <a:pt x="11700" y="17648"/>
                  </a:lnTo>
                  <a:cubicBezTo>
                    <a:pt x="17243" y="17398"/>
                    <a:pt x="21600" y="14870"/>
                    <a:pt x="21600" y="11782"/>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5" name="Shape 2639"/>
            <p:cNvSpPr/>
            <p:nvPr/>
          </p:nvSpPr>
          <p:spPr>
            <a:xfrm>
              <a:off x="1323824" y="4381415"/>
              <a:ext cx="292567" cy="186179"/>
            </a:xfrm>
            <a:custGeom>
              <a:avLst/>
              <a:gdLst/>
              <a:ahLst/>
              <a:cxnLst>
                <a:cxn ang="0">
                  <a:pos x="wd2" y="hd2"/>
                </a:cxn>
                <a:cxn ang="5400000">
                  <a:pos x="wd2" y="hd2"/>
                </a:cxn>
                <a:cxn ang="10800000">
                  <a:pos x="wd2" y="hd2"/>
                </a:cxn>
                <a:cxn ang="16200000">
                  <a:pos x="wd2" y="hd2"/>
                </a:cxn>
              </a:cxnLst>
              <a:rect l="0" t="0" r="r" b="b"/>
              <a:pathLst>
                <a:path w="21600" h="21600" extrusionOk="0">
                  <a:moveTo>
                    <a:pt x="13255" y="3086"/>
                  </a:moveTo>
                  <a:cubicBezTo>
                    <a:pt x="12984" y="3086"/>
                    <a:pt x="12764" y="3432"/>
                    <a:pt x="12764" y="3857"/>
                  </a:cubicBezTo>
                  <a:cubicBezTo>
                    <a:pt x="12764" y="4284"/>
                    <a:pt x="12984" y="4629"/>
                    <a:pt x="13255" y="4629"/>
                  </a:cubicBezTo>
                  <a:cubicBezTo>
                    <a:pt x="13525" y="4629"/>
                    <a:pt x="13745" y="4284"/>
                    <a:pt x="13745" y="3857"/>
                  </a:cubicBezTo>
                  <a:cubicBezTo>
                    <a:pt x="13745" y="3432"/>
                    <a:pt x="13525" y="3086"/>
                    <a:pt x="13255" y="3086"/>
                  </a:cubicBezTo>
                  <a:moveTo>
                    <a:pt x="20618" y="16495"/>
                  </a:moveTo>
                  <a:lnTo>
                    <a:pt x="15709" y="12638"/>
                  </a:lnTo>
                  <a:lnTo>
                    <a:pt x="15709" y="8963"/>
                  </a:lnTo>
                  <a:lnTo>
                    <a:pt x="20618" y="5105"/>
                  </a:lnTo>
                  <a:cubicBezTo>
                    <a:pt x="20618" y="5105"/>
                    <a:pt x="20618" y="16495"/>
                    <a:pt x="20618" y="16495"/>
                  </a:cubicBezTo>
                  <a:close/>
                  <a:moveTo>
                    <a:pt x="14727" y="16971"/>
                  </a:moveTo>
                  <a:lnTo>
                    <a:pt x="982" y="16971"/>
                  </a:lnTo>
                  <a:lnTo>
                    <a:pt x="982" y="3086"/>
                  </a:lnTo>
                  <a:cubicBezTo>
                    <a:pt x="982" y="2234"/>
                    <a:pt x="1422" y="1543"/>
                    <a:pt x="1964" y="1543"/>
                  </a:cubicBezTo>
                  <a:lnTo>
                    <a:pt x="13745" y="1543"/>
                  </a:lnTo>
                  <a:cubicBezTo>
                    <a:pt x="14287" y="1543"/>
                    <a:pt x="14727" y="2234"/>
                    <a:pt x="14727" y="3086"/>
                  </a:cubicBezTo>
                  <a:cubicBezTo>
                    <a:pt x="14727" y="3086"/>
                    <a:pt x="14727" y="16971"/>
                    <a:pt x="14727" y="16971"/>
                  </a:cubicBezTo>
                  <a:close/>
                  <a:moveTo>
                    <a:pt x="13745" y="20057"/>
                  </a:moveTo>
                  <a:lnTo>
                    <a:pt x="1964" y="20057"/>
                  </a:lnTo>
                  <a:cubicBezTo>
                    <a:pt x="1422" y="20057"/>
                    <a:pt x="982" y="19367"/>
                    <a:pt x="982" y="18514"/>
                  </a:cubicBezTo>
                  <a:lnTo>
                    <a:pt x="14727" y="18514"/>
                  </a:lnTo>
                  <a:cubicBezTo>
                    <a:pt x="14727" y="19367"/>
                    <a:pt x="14287" y="20057"/>
                    <a:pt x="13745" y="20057"/>
                  </a:cubicBezTo>
                  <a:moveTo>
                    <a:pt x="21109" y="3086"/>
                  </a:moveTo>
                  <a:cubicBezTo>
                    <a:pt x="21030" y="3086"/>
                    <a:pt x="20958" y="3122"/>
                    <a:pt x="20892" y="3175"/>
                  </a:cubicBezTo>
                  <a:lnTo>
                    <a:pt x="20890" y="3167"/>
                  </a:lnTo>
                  <a:lnTo>
                    <a:pt x="15709" y="7237"/>
                  </a:lnTo>
                  <a:lnTo>
                    <a:pt x="15709" y="3086"/>
                  </a:lnTo>
                  <a:cubicBezTo>
                    <a:pt x="15709" y="1382"/>
                    <a:pt x="14830" y="0"/>
                    <a:pt x="13745" y="0"/>
                  </a:cubicBezTo>
                  <a:lnTo>
                    <a:pt x="1964" y="0"/>
                  </a:lnTo>
                  <a:cubicBezTo>
                    <a:pt x="879" y="0"/>
                    <a:pt x="0" y="1382"/>
                    <a:pt x="0" y="3086"/>
                  </a:cubicBezTo>
                  <a:lnTo>
                    <a:pt x="0" y="18514"/>
                  </a:lnTo>
                  <a:cubicBezTo>
                    <a:pt x="0" y="20219"/>
                    <a:pt x="879" y="21600"/>
                    <a:pt x="1964" y="21600"/>
                  </a:cubicBezTo>
                  <a:lnTo>
                    <a:pt x="13745" y="21600"/>
                  </a:lnTo>
                  <a:cubicBezTo>
                    <a:pt x="14830" y="21600"/>
                    <a:pt x="15709" y="20219"/>
                    <a:pt x="15709" y="18514"/>
                  </a:cubicBezTo>
                  <a:lnTo>
                    <a:pt x="15709" y="14363"/>
                  </a:lnTo>
                  <a:lnTo>
                    <a:pt x="20890" y="18433"/>
                  </a:lnTo>
                  <a:lnTo>
                    <a:pt x="20892" y="18427"/>
                  </a:lnTo>
                  <a:cubicBezTo>
                    <a:pt x="20958" y="18478"/>
                    <a:pt x="21030" y="18514"/>
                    <a:pt x="21109" y="18514"/>
                  </a:cubicBezTo>
                  <a:cubicBezTo>
                    <a:pt x="21380" y="18514"/>
                    <a:pt x="21600" y="18170"/>
                    <a:pt x="21600" y="17743"/>
                  </a:cubicBezTo>
                  <a:lnTo>
                    <a:pt x="21600" y="3857"/>
                  </a:lnTo>
                  <a:cubicBezTo>
                    <a:pt x="21600" y="3432"/>
                    <a:pt x="21380" y="3086"/>
                    <a:pt x="21109" y="3086"/>
                  </a:cubicBezTo>
                  <a:moveTo>
                    <a:pt x="10309" y="6171"/>
                  </a:moveTo>
                  <a:cubicBezTo>
                    <a:pt x="10038" y="6171"/>
                    <a:pt x="9818" y="5827"/>
                    <a:pt x="9818" y="5400"/>
                  </a:cubicBezTo>
                  <a:cubicBezTo>
                    <a:pt x="9818" y="4974"/>
                    <a:pt x="10038" y="4629"/>
                    <a:pt x="10309" y="4629"/>
                  </a:cubicBezTo>
                  <a:cubicBezTo>
                    <a:pt x="10580" y="4629"/>
                    <a:pt x="10800" y="4974"/>
                    <a:pt x="10800" y="5400"/>
                  </a:cubicBezTo>
                  <a:cubicBezTo>
                    <a:pt x="10800" y="5827"/>
                    <a:pt x="10580" y="6171"/>
                    <a:pt x="10309" y="6171"/>
                  </a:cubicBezTo>
                  <a:moveTo>
                    <a:pt x="10309" y="3086"/>
                  </a:moveTo>
                  <a:cubicBezTo>
                    <a:pt x="9496" y="3086"/>
                    <a:pt x="8836" y="4123"/>
                    <a:pt x="8836" y="5400"/>
                  </a:cubicBezTo>
                  <a:cubicBezTo>
                    <a:pt x="8836" y="6678"/>
                    <a:pt x="9496" y="7714"/>
                    <a:pt x="10309" y="7714"/>
                  </a:cubicBezTo>
                  <a:cubicBezTo>
                    <a:pt x="11123" y="7714"/>
                    <a:pt x="11782" y="6678"/>
                    <a:pt x="11782" y="5400"/>
                  </a:cubicBezTo>
                  <a:cubicBezTo>
                    <a:pt x="11782" y="4123"/>
                    <a:pt x="11123" y="3086"/>
                    <a:pt x="10309" y="3086"/>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6" name="Shape 2645"/>
            <p:cNvSpPr/>
            <p:nvPr/>
          </p:nvSpPr>
          <p:spPr>
            <a:xfrm>
              <a:off x="1325680" y="3429000"/>
              <a:ext cx="288854" cy="210076"/>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lumMod val="50000"/>
                <a:lumOff val="50000"/>
              </a:schemeClr>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grpSp>
      <p:cxnSp>
        <p:nvCxnSpPr>
          <p:cNvPr id="10" name="直线连接符 9"/>
          <p:cNvCxnSpPr/>
          <p:nvPr/>
        </p:nvCxnSpPr>
        <p:spPr>
          <a:xfrm>
            <a:off x="497833" y="3429000"/>
            <a:ext cx="0" cy="342900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25"/>
          <p:cNvSpPr txBox="1"/>
          <p:nvPr/>
        </p:nvSpPr>
        <p:spPr>
          <a:xfrm>
            <a:off x="1601283" y="2972072"/>
            <a:ext cx="4493538" cy="830997"/>
          </a:xfrm>
          <a:prstGeom prst="rect">
            <a:avLst/>
          </a:prstGeom>
          <a:noFill/>
        </p:spPr>
        <p:txBody>
          <a:bodyPr wrap="none" rtlCol="0">
            <a:spAutoFit/>
          </a:bodyPr>
          <a:lstStyle/>
          <a:p>
            <a:r>
              <a:rPr lang="zh-CN" altLang="en-US" sz="4800" b="1" dirty="0" smtClean="0">
                <a:solidFill>
                  <a:schemeClr val="tx1">
                    <a:lumMod val="75000"/>
                    <a:lumOff val="25000"/>
                  </a:schemeClr>
                </a:solidFill>
                <a:latin typeface="Avenir Heavy Oblique" charset="0"/>
                <a:ea typeface="Avenir Heavy Oblique" charset="0"/>
                <a:cs typeface="Avenir Heavy Oblique" charset="0"/>
              </a:rPr>
              <a:t>半监督分类方法</a:t>
            </a:r>
            <a:endParaRPr lang="en-US" sz="4800" b="1" dirty="0">
              <a:solidFill>
                <a:schemeClr val="tx1">
                  <a:lumMod val="75000"/>
                  <a:lumOff val="25000"/>
                </a:schemeClr>
              </a:solidFill>
              <a:latin typeface="Avenir Heavy Oblique" charset="0"/>
              <a:ea typeface="Avenir Heavy Oblique" charset="0"/>
              <a:cs typeface="Avenir Heavy Oblique" charset="0"/>
            </a:endParaRPr>
          </a:p>
        </p:txBody>
      </p:sp>
      <p:grpSp>
        <p:nvGrpSpPr>
          <p:cNvPr id="3" name="组合 2"/>
          <p:cNvGrpSpPr/>
          <p:nvPr/>
        </p:nvGrpSpPr>
        <p:grpSpPr>
          <a:xfrm>
            <a:off x="7004541" y="1093616"/>
            <a:ext cx="3207446" cy="4502759"/>
            <a:chOff x="7004541" y="1093616"/>
            <a:chExt cx="3207446" cy="4502759"/>
          </a:xfrm>
        </p:grpSpPr>
        <p:grpSp>
          <p:nvGrpSpPr>
            <p:cNvPr id="33" name="组 32"/>
            <p:cNvGrpSpPr/>
            <p:nvPr/>
          </p:nvGrpSpPr>
          <p:grpSpPr>
            <a:xfrm>
              <a:off x="7004541" y="4919529"/>
              <a:ext cx="3207446" cy="676846"/>
              <a:chOff x="8112125" y="275087"/>
              <a:chExt cx="3207446" cy="1685161"/>
            </a:xfrm>
          </p:grpSpPr>
          <p:sp>
            <p:nvSpPr>
              <p:cNvPr id="34" name="TextBox 14"/>
              <p:cNvSpPr txBox="1"/>
              <p:nvPr/>
            </p:nvSpPr>
            <p:spPr>
              <a:xfrm>
                <a:off x="8112125" y="275087"/>
                <a:ext cx="2031325" cy="461665"/>
              </a:xfrm>
              <a:prstGeom prst="rect">
                <a:avLst/>
              </a:prstGeom>
              <a:noFill/>
            </p:spPr>
            <p:txBody>
              <a:bodyPr wrap="none" rtlCol="0">
                <a:spAutoFit/>
              </a:bodyPr>
              <a:lstStyle/>
              <a:p>
                <a:pPr algn="ctr"/>
                <a:r>
                  <a:rPr lang="zh-CN" altLang="en-US" sz="2400" i="1" dirty="0" smtClean="0">
                    <a:solidFill>
                      <a:schemeClr val="tx1">
                        <a:lumMod val="75000"/>
                        <a:lumOff val="25000"/>
                      </a:schemeClr>
                    </a:solidFill>
                    <a:latin typeface="Avenir Medium Oblique" charset="0"/>
                    <a:ea typeface="Avenir Medium Oblique" charset="0"/>
                    <a:cs typeface="Avenir Medium Oblique" charset="0"/>
                  </a:rPr>
                  <a:t>基于图的方法</a:t>
                </a:r>
                <a:endParaRPr lang="en-US" altLang="zh-CN" sz="2400" i="1" dirty="0">
                  <a:solidFill>
                    <a:schemeClr val="tx1">
                      <a:lumMod val="75000"/>
                      <a:lumOff val="25000"/>
                    </a:schemeClr>
                  </a:solidFill>
                  <a:latin typeface="Avenir Medium Oblique" charset="0"/>
                  <a:ea typeface="Avenir Medium Oblique" charset="0"/>
                  <a:cs typeface="Avenir Medium Oblique" charset="0"/>
                </a:endParaRPr>
              </a:p>
            </p:txBody>
          </p:sp>
          <p:sp>
            <p:nvSpPr>
              <p:cNvPr id="35" name="TextBox 27"/>
              <p:cNvSpPr txBox="1"/>
              <p:nvPr/>
            </p:nvSpPr>
            <p:spPr>
              <a:xfrm>
                <a:off x="8112125" y="1685878"/>
                <a:ext cx="3207446" cy="274370"/>
              </a:xfrm>
              <a:prstGeom prst="rect">
                <a:avLst/>
              </a:prstGeom>
              <a:noFill/>
            </p:spPr>
            <p:txBody>
              <a:bodyPr wrap="square" rtlCol="0">
                <a:spAutoFit/>
              </a:bodyPr>
              <a:lstStyle/>
              <a:p>
                <a:pPr>
                  <a:lnSpc>
                    <a:spcPct val="150000"/>
                  </a:lnSpc>
                </a:pPr>
                <a:endParaRPr lang="en-US" sz="900" i="1" dirty="0">
                  <a:solidFill>
                    <a:schemeClr val="tx1">
                      <a:lumMod val="50000"/>
                      <a:lumOff val="50000"/>
                    </a:schemeClr>
                  </a:solidFill>
                  <a:latin typeface="Avenir Medium Oblique" charset="0"/>
                  <a:ea typeface="Avenir Medium Oblique" charset="0"/>
                  <a:cs typeface="Avenir Medium Oblique" charset="0"/>
                </a:endParaRPr>
              </a:p>
            </p:txBody>
          </p:sp>
        </p:grpSp>
        <p:grpSp>
          <p:nvGrpSpPr>
            <p:cNvPr id="2" name="组合 1"/>
            <p:cNvGrpSpPr/>
            <p:nvPr/>
          </p:nvGrpSpPr>
          <p:grpSpPr>
            <a:xfrm>
              <a:off x="7004541" y="1093616"/>
              <a:ext cx="3207446" cy="4366768"/>
              <a:chOff x="7004541" y="1093616"/>
              <a:chExt cx="3207446" cy="4366768"/>
            </a:xfrm>
          </p:grpSpPr>
          <p:sp>
            <p:nvSpPr>
              <p:cNvPr id="12" name="TextBox 14"/>
              <p:cNvSpPr txBox="1"/>
              <p:nvPr/>
            </p:nvSpPr>
            <p:spPr>
              <a:xfrm>
                <a:off x="7004541" y="2047194"/>
                <a:ext cx="2339102" cy="461665"/>
              </a:xfrm>
              <a:prstGeom prst="rect">
                <a:avLst/>
              </a:prstGeom>
              <a:noFill/>
            </p:spPr>
            <p:txBody>
              <a:bodyPr wrap="none" rtlCol="0">
                <a:spAutoFit/>
              </a:bodyPr>
              <a:lstStyle/>
              <a:p>
                <a:r>
                  <a:rPr lang="zh-CN" altLang="en-US" sz="2400" i="1" dirty="0" smtClean="0">
                    <a:solidFill>
                      <a:schemeClr val="tx1">
                        <a:lumMod val="75000"/>
                        <a:lumOff val="25000"/>
                      </a:schemeClr>
                    </a:solidFill>
                    <a:latin typeface="Avenir Medium Oblique" charset="0"/>
                    <a:ea typeface="Avenir Medium Oblique" charset="0"/>
                    <a:cs typeface="Avenir Medium Oblique" charset="0"/>
                  </a:rPr>
                  <a:t>基于差异的方法</a:t>
                </a:r>
                <a:endParaRPr lang="en-US" sz="2400" i="1" dirty="0">
                  <a:solidFill>
                    <a:schemeClr val="tx1">
                      <a:lumMod val="75000"/>
                      <a:lumOff val="25000"/>
                    </a:schemeClr>
                  </a:solidFill>
                  <a:latin typeface="Avenir Medium Oblique" charset="0"/>
                  <a:ea typeface="Avenir Medium Oblique" charset="0"/>
                  <a:cs typeface="Avenir Medium Oblique" charset="0"/>
                </a:endParaRPr>
              </a:p>
            </p:txBody>
          </p:sp>
          <p:grpSp>
            <p:nvGrpSpPr>
              <p:cNvPr id="27" name="组 26"/>
              <p:cNvGrpSpPr/>
              <p:nvPr/>
            </p:nvGrpSpPr>
            <p:grpSpPr>
              <a:xfrm>
                <a:off x="7004541" y="3000773"/>
                <a:ext cx="3207446" cy="428228"/>
                <a:chOff x="8112125" y="1118773"/>
                <a:chExt cx="3207446" cy="841475"/>
              </a:xfrm>
            </p:grpSpPr>
            <p:sp>
              <p:nvSpPr>
                <p:cNvPr id="28" name="TextBox 14"/>
                <p:cNvSpPr txBox="1"/>
                <p:nvPr/>
              </p:nvSpPr>
              <p:spPr>
                <a:xfrm>
                  <a:off x="8112125" y="1118773"/>
                  <a:ext cx="1723550" cy="461665"/>
                </a:xfrm>
                <a:prstGeom prst="rect">
                  <a:avLst/>
                </a:prstGeom>
                <a:noFill/>
              </p:spPr>
              <p:txBody>
                <a:bodyPr wrap="none" rtlCol="0">
                  <a:spAutoFit/>
                </a:bodyPr>
                <a:lstStyle/>
                <a:p>
                  <a:pPr algn="ctr"/>
                  <a:r>
                    <a:rPr lang="zh-CN" altLang="en-US" sz="2400" i="1" dirty="0" smtClean="0">
                      <a:solidFill>
                        <a:schemeClr val="tx1">
                          <a:lumMod val="75000"/>
                          <a:lumOff val="25000"/>
                        </a:schemeClr>
                      </a:solidFill>
                      <a:latin typeface="Avenir Medium Oblique" charset="0"/>
                      <a:ea typeface="Avenir Medium Oblique" charset="0"/>
                      <a:cs typeface="Avenir Medium Oblique" charset="0"/>
                    </a:rPr>
                    <a:t>生成式方法</a:t>
                  </a:r>
                  <a:endParaRPr lang="en-US" altLang="zh-CN" sz="2400" i="1" dirty="0">
                    <a:solidFill>
                      <a:schemeClr val="tx1">
                        <a:lumMod val="75000"/>
                        <a:lumOff val="25000"/>
                      </a:schemeClr>
                    </a:solidFill>
                    <a:latin typeface="Avenir Medium Oblique" charset="0"/>
                    <a:ea typeface="Avenir Medium Oblique" charset="0"/>
                    <a:cs typeface="Avenir Medium Oblique" charset="0"/>
                  </a:endParaRPr>
                </a:p>
              </p:txBody>
            </p:sp>
            <p:sp>
              <p:nvSpPr>
                <p:cNvPr id="29" name="TextBox 27"/>
                <p:cNvSpPr txBox="1"/>
                <p:nvPr/>
              </p:nvSpPr>
              <p:spPr>
                <a:xfrm>
                  <a:off x="8112125" y="1685878"/>
                  <a:ext cx="3207446" cy="274370"/>
                </a:xfrm>
                <a:prstGeom prst="rect">
                  <a:avLst/>
                </a:prstGeom>
                <a:noFill/>
              </p:spPr>
              <p:txBody>
                <a:bodyPr wrap="square" rtlCol="0">
                  <a:spAutoFit/>
                </a:bodyPr>
                <a:lstStyle/>
                <a:p>
                  <a:pPr>
                    <a:lnSpc>
                      <a:spcPct val="150000"/>
                    </a:lnSpc>
                  </a:pPr>
                  <a:endParaRPr lang="en-US" sz="900" i="1" dirty="0">
                    <a:solidFill>
                      <a:schemeClr val="tx1">
                        <a:lumMod val="50000"/>
                        <a:lumOff val="50000"/>
                      </a:schemeClr>
                    </a:solidFill>
                    <a:latin typeface="Avenir Medium Oblique" charset="0"/>
                    <a:ea typeface="Avenir Medium Oblique" charset="0"/>
                    <a:cs typeface="Avenir Medium Oblique" charset="0"/>
                  </a:endParaRPr>
                </a:p>
              </p:txBody>
            </p:sp>
          </p:grpSp>
          <p:grpSp>
            <p:nvGrpSpPr>
              <p:cNvPr id="30" name="组 29"/>
              <p:cNvGrpSpPr/>
              <p:nvPr/>
            </p:nvGrpSpPr>
            <p:grpSpPr>
              <a:xfrm>
                <a:off x="7004541" y="3958066"/>
                <a:ext cx="3207446" cy="1502318"/>
                <a:chOff x="8112125" y="457930"/>
                <a:chExt cx="3207446" cy="1502318"/>
              </a:xfrm>
            </p:grpSpPr>
            <p:sp>
              <p:nvSpPr>
                <p:cNvPr id="31" name="TextBox 14"/>
                <p:cNvSpPr txBox="1"/>
                <p:nvPr/>
              </p:nvSpPr>
              <p:spPr>
                <a:xfrm>
                  <a:off x="8112126" y="457930"/>
                  <a:ext cx="1723549" cy="461665"/>
                </a:xfrm>
                <a:prstGeom prst="rect">
                  <a:avLst/>
                </a:prstGeom>
                <a:noFill/>
              </p:spPr>
              <p:txBody>
                <a:bodyPr wrap="none" rtlCol="0">
                  <a:spAutoFit/>
                </a:bodyPr>
                <a:lstStyle/>
                <a:p>
                  <a:r>
                    <a:rPr lang="zh-CN" altLang="en-US" sz="2400" i="1" dirty="0" smtClean="0">
                      <a:solidFill>
                        <a:schemeClr val="tx1">
                          <a:lumMod val="75000"/>
                          <a:lumOff val="25000"/>
                        </a:schemeClr>
                      </a:solidFill>
                      <a:latin typeface="Avenir Medium Oblique" charset="0"/>
                      <a:ea typeface="Avenir Medium Oblique" charset="0"/>
                      <a:cs typeface="Avenir Medium Oblique" charset="0"/>
                    </a:rPr>
                    <a:t>判别式方法</a:t>
                  </a:r>
                  <a:endParaRPr lang="en-US" altLang="zh-CN" sz="2400" i="1" dirty="0">
                    <a:solidFill>
                      <a:schemeClr val="tx1">
                        <a:lumMod val="75000"/>
                        <a:lumOff val="25000"/>
                      </a:schemeClr>
                    </a:solidFill>
                    <a:latin typeface="Avenir Medium Oblique" charset="0"/>
                    <a:ea typeface="Avenir Medium Oblique" charset="0"/>
                    <a:cs typeface="Avenir Medium Oblique" charset="0"/>
                  </a:endParaRPr>
                </a:p>
              </p:txBody>
            </p:sp>
            <p:sp>
              <p:nvSpPr>
                <p:cNvPr id="32" name="TextBox 27"/>
                <p:cNvSpPr txBox="1"/>
                <p:nvPr/>
              </p:nvSpPr>
              <p:spPr>
                <a:xfrm>
                  <a:off x="8112125" y="1685878"/>
                  <a:ext cx="3207446" cy="274370"/>
                </a:xfrm>
                <a:prstGeom prst="rect">
                  <a:avLst/>
                </a:prstGeom>
                <a:noFill/>
              </p:spPr>
              <p:txBody>
                <a:bodyPr wrap="square" rtlCol="0">
                  <a:spAutoFit/>
                </a:bodyPr>
                <a:lstStyle/>
                <a:p>
                  <a:pPr>
                    <a:lnSpc>
                      <a:spcPct val="150000"/>
                    </a:lnSpc>
                  </a:pPr>
                  <a:endParaRPr lang="en-US" sz="900" i="1" dirty="0">
                    <a:solidFill>
                      <a:schemeClr val="tx1">
                        <a:lumMod val="50000"/>
                        <a:lumOff val="50000"/>
                      </a:schemeClr>
                    </a:solidFill>
                    <a:latin typeface="Avenir Medium Oblique" charset="0"/>
                    <a:ea typeface="Avenir Medium Oblique" charset="0"/>
                    <a:cs typeface="Avenir Medium Oblique" charset="0"/>
                  </a:endParaRPr>
                </a:p>
              </p:txBody>
            </p:sp>
          </p:grpSp>
          <p:sp>
            <p:nvSpPr>
              <p:cNvPr id="40" name="TextBox 14"/>
              <p:cNvSpPr txBox="1"/>
              <p:nvPr/>
            </p:nvSpPr>
            <p:spPr>
              <a:xfrm>
                <a:off x="7004541" y="1093616"/>
                <a:ext cx="2031325" cy="461665"/>
              </a:xfrm>
              <a:prstGeom prst="rect">
                <a:avLst/>
              </a:prstGeom>
              <a:noFill/>
            </p:spPr>
            <p:txBody>
              <a:bodyPr wrap="none" rtlCol="0">
                <a:spAutoFit/>
              </a:bodyPr>
              <a:lstStyle/>
              <a:p>
                <a:r>
                  <a:rPr lang="zh-CN" altLang="en-US" sz="2400" i="1" dirty="0" smtClean="0">
                    <a:solidFill>
                      <a:schemeClr val="tx1">
                        <a:lumMod val="75000"/>
                        <a:lumOff val="25000"/>
                      </a:schemeClr>
                    </a:solidFill>
                    <a:latin typeface="Avenir Medium Oblique" charset="0"/>
                    <a:ea typeface="Avenir Medium Oblique" charset="0"/>
                    <a:cs typeface="Avenir Medium Oblique" charset="0"/>
                  </a:rPr>
                  <a:t>自训练的方法</a:t>
                </a:r>
                <a:endParaRPr lang="en-US" sz="2400" i="1" dirty="0">
                  <a:solidFill>
                    <a:schemeClr val="tx1">
                      <a:lumMod val="75000"/>
                      <a:lumOff val="25000"/>
                    </a:schemeClr>
                  </a:solidFill>
                  <a:latin typeface="Avenir Medium Oblique" charset="0"/>
                  <a:ea typeface="Avenir Medium Oblique" charset="0"/>
                  <a:cs typeface="Avenir Medium Oblique" charset="0"/>
                </a:endParaRPr>
              </a:p>
            </p:txBody>
          </p:sp>
        </p:grpSp>
      </p:grpSp>
    </p:spTree>
    <p:extLst>
      <p:ext uri="{BB962C8B-B14F-4D97-AF65-F5344CB8AC3E}">
        <p14:creationId xmlns:p14="http://schemas.microsoft.com/office/powerpoint/2010/main" val="69711817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14" presetClass="entr" presetSubtype="1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2765</TotalTime>
  <Words>784</Words>
  <Application>Microsoft Office PowerPoint</Application>
  <PresentationFormat>宽屏</PresentationFormat>
  <Paragraphs>149</Paragraphs>
  <Slides>32</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Avenir Book Oblique</vt:lpstr>
      <vt:lpstr>Avenir Heavy Oblique</vt:lpstr>
      <vt:lpstr>Avenir Medium Oblique</vt:lpstr>
      <vt:lpstr>Gill Sans</vt:lpstr>
      <vt:lpstr>等线</vt:lpstr>
      <vt:lpstr>华文琥珀</vt:lpstr>
      <vt:lpstr>宋体</vt:lpstr>
      <vt:lpstr>微软雅黑</vt:lpstr>
      <vt:lpstr>Arial</vt:lpstr>
      <vt:lpstr>Calibri</vt:lpstr>
      <vt:lpstr>Cambria Math</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清新图片排版</dc:title>
  <dc:creator>第一PPT</dc:creator>
  <cp:keywords>www.1ppt.com</cp:keywords>
  <dc:description>第一PPT，www.1ppt.com</dc:description>
  <cp:lastModifiedBy>Liao QingWen</cp:lastModifiedBy>
  <cp:revision>196</cp:revision>
  <dcterms:created xsi:type="dcterms:W3CDTF">2017-08-18T03:02:00Z</dcterms:created>
  <dcterms:modified xsi:type="dcterms:W3CDTF">2018-11-09T10:48:13Z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