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2"/>
  </p:notesMasterIdLst>
  <p:sldIdLst>
    <p:sldId id="256" r:id="rId3"/>
    <p:sldId id="259" r:id="rId4"/>
    <p:sldId id="282" r:id="rId5"/>
    <p:sldId id="293" r:id="rId6"/>
    <p:sldId id="303" r:id="rId7"/>
    <p:sldId id="305" r:id="rId8"/>
    <p:sldId id="307" r:id="rId9"/>
    <p:sldId id="302" r:id="rId10"/>
    <p:sldId id="311" r:id="rId11"/>
    <p:sldId id="301" r:id="rId12"/>
    <p:sldId id="308" r:id="rId13"/>
    <p:sldId id="300" r:id="rId14"/>
    <p:sldId id="299" r:id="rId15"/>
    <p:sldId id="306" r:id="rId16"/>
    <p:sldId id="310" r:id="rId17"/>
    <p:sldId id="312" r:id="rId18"/>
    <p:sldId id="314" r:id="rId19"/>
    <p:sldId id="313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51936" y="2349951"/>
            <a:ext cx="5475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分布式消息系统</a:t>
            </a: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KAFKA</a:t>
            </a: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ACBE9F-F315-471D-83E2-E08F1E9CE9EA}"/>
              </a:ext>
            </a:extLst>
          </p:cNvPr>
          <p:cNvSpPr txBox="1"/>
          <p:nvPr/>
        </p:nvSpPr>
        <p:spPr>
          <a:xfrm>
            <a:off x="4716647" y="5204131"/>
            <a:ext cx="299775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Century Gothic" panose="020B0502020202020204" pitchFamily="34" charset="0"/>
              </a:rPr>
              <a:t>汇报人：倪钢</a:t>
            </a:r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Consumer</a:t>
            </a:r>
            <a:endParaRPr lang="en-US" sz="2000" b="1" dirty="0">
              <a:solidFill>
                <a:srgbClr val="00B0F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43613B32-D365-438C-B018-49A4CBAEC60A}"/>
              </a:ext>
            </a:extLst>
          </p:cNvPr>
          <p:cNvSpPr txBox="1"/>
          <p:nvPr/>
        </p:nvSpPr>
        <p:spPr>
          <a:xfrm>
            <a:off x="746200" y="100905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&amp; Consumer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4271" y="4240965"/>
            <a:ext cx="2315068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3508" y="4676542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79276" y="4240965"/>
            <a:ext cx="1232203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28513" y="4676542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53508" y="1949816"/>
            <a:ext cx="1991534" cy="1061789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Topic1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815278" y="2280304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8055" y="2280304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08485" y="4676542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84287" y="1949816"/>
            <a:ext cx="1504682" cy="1061789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Topic2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29888" y="2280304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8" name="直接箭头连接符 17"/>
          <p:cNvCxnSpPr>
            <a:endCxn id="9" idx="0"/>
          </p:cNvCxnSpPr>
          <p:nvPr/>
        </p:nvCxnSpPr>
        <p:spPr>
          <a:xfrm flipH="1">
            <a:off x="1900830" y="2943836"/>
            <a:ext cx="252586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接箭头连接符 18"/>
          <p:cNvCxnSpPr>
            <a:stCxn id="14" idx="4"/>
            <a:endCxn id="15" idx="0"/>
          </p:cNvCxnSpPr>
          <p:nvPr/>
        </p:nvCxnSpPr>
        <p:spPr>
          <a:xfrm>
            <a:off x="2949821" y="2943836"/>
            <a:ext cx="5986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直接箭头连接符 19"/>
          <p:cNvCxnSpPr>
            <a:stCxn id="17" idx="4"/>
          </p:cNvCxnSpPr>
          <p:nvPr/>
        </p:nvCxnSpPr>
        <p:spPr>
          <a:xfrm flipH="1">
            <a:off x="1976301" y="2943836"/>
            <a:ext cx="2485353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/>
          <p:cNvCxnSpPr>
            <a:stCxn id="17" idx="4"/>
            <a:endCxn id="11" idx="0"/>
          </p:cNvCxnSpPr>
          <p:nvPr/>
        </p:nvCxnSpPr>
        <p:spPr>
          <a:xfrm>
            <a:off x="4461654" y="2943836"/>
            <a:ext cx="314181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>
          <a:xfrm>
            <a:off x="2153416" y="2943836"/>
            <a:ext cx="2308238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>
            <a:off x="2949821" y="2943836"/>
            <a:ext cx="1668923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9E32CECD-C820-4765-8FE0-A37C5EFA3092}"/>
              </a:ext>
            </a:extLst>
          </p:cNvPr>
          <p:cNvSpPr txBox="1"/>
          <p:nvPr/>
        </p:nvSpPr>
        <p:spPr>
          <a:xfrm>
            <a:off x="6484606" y="1686236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9BBBBCB6-972C-4607-81F7-5AC1F72AF14F}"/>
              </a:ext>
            </a:extLst>
          </p:cNvPr>
          <p:cNvSpPr txBox="1"/>
          <p:nvPr/>
        </p:nvSpPr>
        <p:spPr>
          <a:xfrm>
            <a:off x="6328091" y="1318220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70AD47">
                    <a:lumMod val="60000"/>
                    <a:lumOff val="40000"/>
                  </a:srgbClr>
                </a:solidFill>
                <a:latin typeface="微软雅黑"/>
                <a:cs typeface="+mn-ea"/>
                <a:sym typeface="+mn-lt"/>
              </a:rPr>
              <a:t>Topic1</a:t>
            </a: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 &amp; </a:t>
            </a:r>
            <a:r>
              <a:rPr lang="en-US" altLang="zh-CN" sz="18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Group2</a:t>
            </a:r>
            <a:endParaRPr lang="en-AU" sz="1800" dirty="0">
              <a:solidFill>
                <a:srgbClr val="00B0F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88E15112-C16A-46D9-8CB4-B392C14AD750}"/>
              </a:ext>
            </a:extLst>
          </p:cNvPr>
          <p:cNvSpPr txBox="1"/>
          <p:nvPr/>
        </p:nvSpPr>
        <p:spPr>
          <a:xfrm>
            <a:off x="6484606" y="3358727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1		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2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不会接受到消息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FA6A829-E513-452A-B65A-B5757817DCBA}"/>
              </a:ext>
            </a:extLst>
          </p:cNvPr>
          <p:cNvSpPr txBox="1"/>
          <p:nvPr/>
        </p:nvSpPr>
        <p:spPr>
          <a:xfrm>
            <a:off x="6328091" y="2996201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70AD47">
                    <a:lumMod val="60000"/>
                    <a:lumOff val="40000"/>
                  </a:srgbClr>
                </a:solidFill>
                <a:latin typeface="微软雅黑"/>
                <a:cs typeface="+mn-ea"/>
                <a:sym typeface="+mn-lt"/>
              </a:rPr>
              <a:t>Topic2</a:t>
            </a: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 &amp; </a:t>
            </a:r>
            <a:r>
              <a:rPr lang="en-US" altLang="zh-CN" sz="18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Group1</a:t>
            </a:r>
            <a:endParaRPr lang="en-AU" sz="1800" dirty="0">
              <a:solidFill>
                <a:srgbClr val="00B0F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3770CE86-AA26-490A-8680-D07917D3D75F}"/>
              </a:ext>
            </a:extLst>
          </p:cNvPr>
          <p:cNvSpPr txBox="1"/>
          <p:nvPr/>
        </p:nvSpPr>
        <p:spPr>
          <a:xfrm>
            <a:off x="6484606" y="4899171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2		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2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效率最高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03F70428-6138-4744-9EEC-370514777F65}"/>
              </a:ext>
            </a:extLst>
          </p:cNvPr>
          <p:cNvSpPr txBox="1"/>
          <p:nvPr/>
        </p:nvSpPr>
        <p:spPr>
          <a:xfrm>
            <a:off x="6328091" y="453288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70AD47">
                    <a:lumMod val="60000"/>
                    <a:lumOff val="40000"/>
                  </a:srgbClr>
                </a:solidFill>
                <a:latin typeface="微软雅黑"/>
                <a:cs typeface="+mn-ea"/>
                <a:sym typeface="+mn-lt"/>
              </a:rPr>
              <a:t>Topic1</a:t>
            </a: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 &amp; </a:t>
            </a:r>
            <a:r>
              <a:rPr lang="en-US" altLang="zh-CN" sz="18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Group1</a:t>
            </a:r>
            <a:endParaRPr lang="en-AU" altLang="zh-CN" sz="1800" dirty="0">
              <a:solidFill>
                <a:srgbClr val="00B0F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88E15112-C16A-46D9-8CB4-B392C14AD750}"/>
              </a:ext>
            </a:extLst>
          </p:cNvPr>
          <p:cNvSpPr txBox="1"/>
          <p:nvPr/>
        </p:nvSpPr>
        <p:spPr>
          <a:xfrm>
            <a:off x="6484606" y="1720845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2		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数量：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1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消费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的消息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9E32CECD-C820-4765-8FE0-A37C5EFA3092}"/>
              </a:ext>
            </a:extLst>
          </p:cNvPr>
          <p:cNvSpPr txBox="1"/>
          <p:nvPr/>
        </p:nvSpPr>
        <p:spPr>
          <a:xfrm>
            <a:off x="2618055" y="5941551"/>
            <a:ext cx="6947189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原则：尽量使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partition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数量和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group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内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consumer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数量相等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54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Consumer</a:t>
            </a:r>
            <a:endParaRPr lang="en-US" sz="2000" b="1" dirty="0">
              <a:solidFill>
                <a:srgbClr val="00B0F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43613B32-D365-438C-B018-49A4CBAEC60A}"/>
              </a:ext>
            </a:extLst>
          </p:cNvPr>
          <p:cNvSpPr txBox="1"/>
          <p:nvPr/>
        </p:nvSpPr>
        <p:spPr>
          <a:xfrm>
            <a:off x="711694" y="110394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可靠性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9E32CECD-C820-4765-8FE0-A37C5EFA3092}"/>
              </a:ext>
            </a:extLst>
          </p:cNvPr>
          <p:cNvSpPr txBox="1"/>
          <p:nvPr/>
        </p:nvSpPr>
        <p:spPr>
          <a:xfrm>
            <a:off x="6484606" y="1686236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C42FDD-4E6C-4B47-A4D4-99DFBFD53534}"/>
              </a:ext>
            </a:extLst>
          </p:cNvPr>
          <p:cNvSpPr/>
          <p:nvPr/>
        </p:nvSpPr>
        <p:spPr>
          <a:xfrm>
            <a:off x="6484606" y="1786050"/>
            <a:ext cx="4600337" cy="328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前面讲到过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端记录了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中的一个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offset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值，这个值指向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下一个即将消费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message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当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收到了消息，但却在处理过程中挂掉，此时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可以通过这个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offset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值重新找到上一个消息再进行处理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还有权限控制这个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offset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值，对持久化到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端的消息做任意处理。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D288BF-1D12-4BD0-A776-007BF3D6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0" y="2320505"/>
            <a:ext cx="5678996" cy="24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分布式核心保证：</a:t>
            </a:r>
            <a:r>
              <a:rPr lang="en-US" altLang="zh-CN" sz="2000" b="1" dirty="0" err="1">
                <a:solidFill>
                  <a:srgbClr val="FFC000"/>
                </a:solidFill>
                <a:latin typeface="微软雅黑"/>
                <a:cs typeface="+mn-ea"/>
                <a:sym typeface="+mn-lt"/>
              </a:rPr>
              <a:t>ZooKeeper</a:t>
            </a:r>
            <a:endParaRPr 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pic>
        <p:nvPicPr>
          <p:cNvPr id="7" name="Picture 2" descr="4951489-5588e2b7d7a8e5d0.png (645Ã300)">
            <a:extLst>
              <a:ext uri="{FF2B5EF4-FFF2-40B4-BE49-F238E27FC236}">
                <a16:creationId xmlns:a16="http://schemas.microsoft.com/office/drawing/2014/main" id="{C60698A6-86AA-401B-89B1-675CEC0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0" y="2579685"/>
            <a:ext cx="7380137" cy="343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897199" y="2196056"/>
            <a:ext cx="3795247" cy="45177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 Producer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端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使用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zookeeper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用来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"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发现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"broker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列表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以及和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下每个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 leader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建立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socket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连接并发送消息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.</a:t>
            </a: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端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使用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zookeeper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用来注册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信息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已经监测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 leader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存活性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.</a:t>
            </a: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端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使用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zookeeper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用来注册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信息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其中包括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消费的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列表等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同时也用来发现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列表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并和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 leader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建立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socket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连接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并获取消息。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520583" y="1185450"/>
            <a:ext cx="1095632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 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集群几乎不需要维护任何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状态信息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这些信息有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zookeeper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保存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;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因此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的实现非常轻量级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它们可以随意离开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,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而不会对集群造成额外的影响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.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06171" y="507179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可靠性：</a:t>
            </a:r>
            <a:r>
              <a:rPr lang="zh-CN" altLang="en-US" sz="2000" b="1" dirty="0">
                <a:solidFill>
                  <a:srgbClr val="FFC000"/>
                </a:solidFill>
                <a:latin typeface="微软雅黑"/>
                <a:cs typeface="+mn-ea"/>
                <a:sym typeface="+mn-lt"/>
              </a:rPr>
              <a:t>副本机制</a:t>
            </a:r>
            <a:endParaRPr 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pic>
        <p:nvPicPr>
          <p:cNvPr id="7" name="Picture 2" descr="https://upload-images.jianshu.io/upload_images/2835676-f378607bc841309a.png?imageMogr2/auto-orient/">
            <a:extLst>
              <a:ext uri="{FF2B5EF4-FFF2-40B4-BE49-F238E27FC236}">
                <a16:creationId xmlns:a16="http://schemas.microsoft.com/office/drawing/2014/main" id="{F03777F5-FE87-44B6-95E6-88212A67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8" y="1125920"/>
            <a:ext cx="6058823" cy="52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495351" y="825963"/>
            <a:ext cx="5302010" cy="555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多个服务端节点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(broker)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对其他节点的主题（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）的分区（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）的日志进行复制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当集群中的某个节点出现故障，访问故障节点的请求会被转移到其他正常节点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每个主题的每个分区都有一个主副本（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）以及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0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个或者多个副本（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 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followers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副本保持和主副本的数据同步，当主副本出故障时就会被替代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传递消息：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先把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message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发送到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 leader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，再由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发送给其他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 follower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58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C000"/>
                </a:solidFill>
                <a:latin typeface="微软雅黑"/>
                <a:cs typeface="+mn-ea"/>
                <a:sym typeface="+mn-lt"/>
              </a:rPr>
              <a:t>Leader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的选择</a:t>
            </a:r>
          </a:p>
        </p:txBody>
      </p:sp>
      <p:sp>
        <p:nvSpPr>
          <p:cNvPr id="8" name="矩形 7"/>
          <p:cNvSpPr/>
          <p:nvPr/>
        </p:nvSpPr>
        <p:spPr>
          <a:xfrm>
            <a:off x="1933072" y="1511373"/>
            <a:ext cx="9333026" cy="48715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一旦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 down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机，需要在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followers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中选择一个新的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leader.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followers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本身有可能延时太久或者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crash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，所以必须选择高质量的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follower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作为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</a:p>
          <a:p>
            <a:pPr defTabSz="685800"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常见选取方法：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多数投票法则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根据所有副本节点的状况动态的选择最适合的作为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</a:p>
          <a:p>
            <a:pPr defTabSz="685800"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的做法：动态维护了一个同步状态的副本的集合（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ISR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ISR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集合中的节点都是和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保持高度一致的，任何一条消息必须被这个集合中的每个节点读取并追加到日志中了，才会通知外部这个消息已经被提交了。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因此这个集合中的任何一个节点随时都可以被选为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39536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动态维护</a:t>
            </a:r>
            <a:r>
              <a:rPr lang="en-US" altLang="zh-CN" sz="2000" b="1" dirty="0">
                <a:solidFill>
                  <a:srgbClr val="FFC000"/>
                </a:solidFill>
                <a:latin typeface="微软雅黑"/>
                <a:cs typeface="+mn-ea"/>
                <a:sym typeface="+mn-lt"/>
              </a:rPr>
              <a:t>ISR</a:t>
            </a:r>
            <a:endParaRPr lang="zh-CN" alt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3417" y="2526482"/>
            <a:ext cx="4405429" cy="265003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ISR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的成员是动态的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如果一个节点被淘汰了，当它重新达到“同步中”的状态时，他可以重新加入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ISR</a:t>
            </a:r>
          </a:p>
        </p:txBody>
      </p:sp>
      <p:pic>
        <p:nvPicPr>
          <p:cNvPr id="4098" name="Picture 2" descr="Image result for kafka ISR">
            <a:extLst>
              <a:ext uri="{FF2B5EF4-FFF2-40B4-BE49-F238E27FC236}">
                <a16:creationId xmlns:a16="http://schemas.microsoft.com/office/drawing/2014/main" id="{3571A253-2FDA-40BD-8362-1417EA5D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26" y="1518024"/>
            <a:ext cx="5168545" cy="38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380318" y="98768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优劣</a:t>
            </a:r>
            <a:endParaRPr lang="zh-CN" alt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2770" y="1568949"/>
            <a:ext cx="3927376" cy="23215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/>
                <a:cs typeface="+mn-ea"/>
              </a:rPr>
              <a:t>优点</a:t>
            </a:r>
            <a:endParaRPr lang="en-US" altLang="zh-CN" sz="1600" dirty="0">
              <a:solidFill>
                <a:srgbClr val="FF0000"/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1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、高吞吐量、低延迟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2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、可扩展：支持热扩展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3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、容错性：允许最多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n-1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个节点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down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机</a:t>
            </a:r>
            <a:endParaRPr lang="en-US" altLang="zh-CN" sz="1600" dirty="0">
              <a:solidFill>
                <a:srgbClr val="FF0000"/>
              </a:solidFill>
              <a:latin typeface="微软雅黑"/>
              <a:cs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EB7FB9-AB18-4052-8166-E89F7D905646}"/>
              </a:ext>
            </a:extLst>
          </p:cNvPr>
          <p:cNvSpPr/>
          <p:nvPr/>
        </p:nvSpPr>
        <p:spPr>
          <a:xfrm>
            <a:off x="5489558" y="1453930"/>
            <a:ext cx="5819672" cy="29110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/>
                <a:cs typeface="+mn-ea"/>
              </a:rPr>
              <a:t>缺点</a:t>
            </a:r>
            <a:endParaRPr lang="en-US" altLang="zh-CN" sz="1600" dirty="0">
              <a:solidFill>
                <a:srgbClr val="FF0000"/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1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、重复消息：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保证每条消息至少送达一次，虽然几率很小，但一条消息可能被送达多次。   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2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、消息乱序：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某一个固定的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内部的消息是保证有序的，如果一个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有多个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之间的消息送达不保证有序。    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3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、复杂性：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需要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Zookeeper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的支持，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一般需要人工创建，部署和维护比一般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MQ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成本更高。</a:t>
            </a:r>
            <a:endParaRPr lang="en-US" altLang="zh-CN" sz="1600" dirty="0">
              <a:solidFill>
                <a:srgbClr val="FF0000"/>
              </a:solidFill>
              <a:latin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25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6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775474" y="492993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与</a:t>
            </a:r>
            <a:r>
              <a:rPr lang="en-US" altLang="zh-CN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RabbitMq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比较</a:t>
            </a:r>
            <a:endParaRPr lang="zh-CN" alt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C91B2D-4905-4DB7-9F83-B3F4C2050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14701"/>
              </p:ext>
            </p:extLst>
          </p:nvPr>
        </p:nvGraphicFramePr>
        <p:xfrm>
          <a:off x="798292" y="893103"/>
          <a:ext cx="10124667" cy="5301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4889">
                  <a:extLst>
                    <a:ext uri="{9D8B030D-6E8A-4147-A177-3AD203B41FA5}">
                      <a16:colId xmlns:a16="http://schemas.microsoft.com/office/drawing/2014/main" val="1031422276"/>
                    </a:ext>
                  </a:extLst>
                </a:gridCol>
                <a:gridCol w="3374889">
                  <a:extLst>
                    <a:ext uri="{9D8B030D-6E8A-4147-A177-3AD203B41FA5}">
                      <a16:colId xmlns:a16="http://schemas.microsoft.com/office/drawing/2014/main" val="2942925303"/>
                    </a:ext>
                  </a:extLst>
                </a:gridCol>
                <a:gridCol w="3374889">
                  <a:extLst>
                    <a:ext uri="{9D8B030D-6E8A-4147-A177-3AD203B41FA5}">
                      <a16:colId xmlns:a16="http://schemas.microsoft.com/office/drawing/2014/main" val="4837002"/>
                    </a:ext>
                  </a:extLst>
                </a:gridCol>
              </a:tblGrid>
              <a:tr h="310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RabbitMq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Kafka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2711543319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producer</a:t>
                      </a:r>
                      <a:r>
                        <a:rPr lang="zh-CN" sz="1600" kern="0" dirty="0">
                          <a:effectLst/>
                        </a:rPr>
                        <a:t>容错，是否会丢数据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有</a:t>
                      </a:r>
                      <a:r>
                        <a:rPr lang="en-US" sz="1100" kern="0">
                          <a:effectLst/>
                        </a:rPr>
                        <a:t>ack</a:t>
                      </a:r>
                      <a:r>
                        <a:rPr lang="zh-CN" sz="1100" kern="0">
                          <a:effectLst/>
                        </a:rPr>
                        <a:t>模型，也有事务模型，保证至少不会丢数据。</a:t>
                      </a:r>
                      <a:r>
                        <a:rPr lang="en-US" sz="1100" kern="0">
                          <a:effectLst/>
                        </a:rPr>
                        <a:t>ack</a:t>
                      </a:r>
                      <a:r>
                        <a:rPr lang="zh-CN" sz="1100" kern="0">
                          <a:effectLst/>
                        </a:rPr>
                        <a:t>模型可能会有重复消息，事务模型则保证完全一致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批量形式下，可能会丢数据。 非批量形式下，</a:t>
                      </a:r>
                      <a:r>
                        <a:rPr lang="en-US" sz="1100" kern="0">
                          <a:effectLst/>
                        </a:rPr>
                        <a:t> 1. </a:t>
                      </a:r>
                      <a:r>
                        <a:rPr lang="zh-CN" sz="1100" kern="0">
                          <a:effectLst/>
                        </a:rPr>
                        <a:t>使用同步模式，可能会有重复数据。</a:t>
                      </a:r>
                      <a:r>
                        <a:rPr lang="en-US" sz="1100" kern="0">
                          <a:effectLst/>
                        </a:rPr>
                        <a:t> 2. </a:t>
                      </a:r>
                      <a:r>
                        <a:rPr lang="zh-CN" sz="1100" kern="0">
                          <a:effectLst/>
                        </a:rPr>
                        <a:t>异步模式，则可能会丢数据。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784291825"/>
                  </a:ext>
                </a:extLst>
              </a:tr>
              <a:tr h="4693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consumer</a:t>
                      </a:r>
                      <a:r>
                        <a:rPr lang="zh-CN" sz="1600" kern="0">
                          <a:effectLst/>
                        </a:rPr>
                        <a:t>容错，是否会丢数据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有</a:t>
                      </a:r>
                      <a:r>
                        <a:rPr lang="en-US" sz="1100" kern="0" dirty="0">
                          <a:effectLst/>
                        </a:rPr>
                        <a:t>ack</a:t>
                      </a:r>
                      <a:r>
                        <a:rPr lang="zh-CN" sz="1100" kern="0" dirty="0">
                          <a:effectLst/>
                        </a:rPr>
                        <a:t>模型，数据不会丢，但可能会重复处理数据。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批量形式下，可能会丢数据。非批量形式下，可能会重复处理数据。（</a:t>
                      </a:r>
                      <a:r>
                        <a:rPr lang="en-US" sz="1100" kern="0">
                          <a:effectLst/>
                        </a:rPr>
                        <a:t>ZK</a:t>
                      </a:r>
                      <a:r>
                        <a:rPr lang="zh-CN" sz="1100" kern="0">
                          <a:effectLst/>
                        </a:rPr>
                        <a:t>写</a:t>
                      </a:r>
                      <a:r>
                        <a:rPr lang="en-US" sz="1100" kern="0">
                          <a:effectLst/>
                        </a:rPr>
                        <a:t>offset</a:t>
                      </a:r>
                      <a:r>
                        <a:rPr lang="zh-CN" sz="1100" kern="0">
                          <a:effectLst/>
                        </a:rPr>
                        <a:t>是异步的）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1530313585"/>
                  </a:ext>
                </a:extLst>
              </a:tr>
              <a:tr h="13712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架构模型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基于</a:t>
                      </a:r>
                      <a:r>
                        <a:rPr lang="en-US" sz="1100" kern="0">
                          <a:effectLst/>
                        </a:rPr>
                        <a:t>AMQP</a:t>
                      </a:r>
                      <a:r>
                        <a:rPr lang="zh-CN" sz="1100" kern="0">
                          <a:effectLst/>
                        </a:rPr>
                        <a:t>模型，比较成熟，但更新超慢。</a:t>
                      </a:r>
                      <a:r>
                        <a:rPr lang="en-US" sz="1100" kern="0">
                          <a:effectLst/>
                        </a:rPr>
                        <a:t>RabbitMQ</a:t>
                      </a:r>
                      <a:r>
                        <a:rPr lang="zh-CN" sz="1100" kern="0">
                          <a:effectLst/>
                        </a:rPr>
                        <a:t>的</a:t>
                      </a:r>
                      <a:r>
                        <a:rPr lang="en-US" sz="1100" kern="0">
                          <a:effectLst/>
                        </a:rPr>
                        <a:t>broker</a:t>
                      </a:r>
                      <a:r>
                        <a:rPr lang="zh-CN" sz="1100" kern="0">
                          <a:effectLst/>
                        </a:rPr>
                        <a:t>由</a:t>
                      </a:r>
                      <a:r>
                        <a:rPr lang="en-US" sz="1100" kern="0">
                          <a:effectLst/>
                        </a:rPr>
                        <a:t>Exchange,Binding,queue</a:t>
                      </a:r>
                      <a:r>
                        <a:rPr lang="zh-CN" sz="1100" kern="0">
                          <a:effectLst/>
                        </a:rPr>
                        <a:t>组成，其中</a:t>
                      </a:r>
                      <a:r>
                        <a:rPr lang="en-US" sz="1100" kern="0">
                          <a:effectLst/>
                        </a:rPr>
                        <a:t>exchange</a:t>
                      </a:r>
                      <a:r>
                        <a:rPr lang="zh-CN" sz="1100" kern="0">
                          <a:effectLst/>
                        </a:rPr>
                        <a:t>和</a:t>
                      </a:r>
                      <a:r>
                        <a:rPr lang="en-US" sz="1100" kern="0">
                          <a:effectLst/>
                        </a:rPr>
                        <a:t>binding</a:t>
                      </a:r>
                      <a:r>
                        <a:rPr lang="zh-CN" sz="1100" kern="0">
                          <a:effectLst/>
                        </a:rPr>
                        <a:t>组成了消息的路由键；客户端</a:t>
                      </a:r>
                      <a:r>
                        <a:rPr lang="en-US" sz="1100" kern="0">
                          <a:effectLst/>
                        </a:rPr>
                        <a:t>Producer</a:t>
                      </a:r>
                      <a:r>
                        <a:rPr lang="zh-CN" sz="1100" kern="0">
                          <a:effectLst/>
                        </a:rPr>
                        <a:t>通过连接</a:t>
                      </a:r>
                      <a:r>
                        <a:rPr lang="en-US" sz="1100" kern="0">
                          <a:effectLst/>
                        </a:rPr>
                        <a:t>channel</a:t>
                      </a:r>
                      <a:r>
                        <a:rPr lang="zh-CN" sz="1100" kern="0">
                          <a:effectLst/>
                        </a:rPr>
                        <a:t>和</a:t>
                      </a:r>
                      <a:r>
                        <a:rPr lang="en-US" sz="1100" kern="0">
                          <a:effectLst/>
                        </a:rPr>
                        <a:t>server</a:t>
                      </a:r>
                      <a:r>
                        <a:rPr lang="zh-CN" sz="1100" kern="0">
                          <a:effectLst/>
                        </a:rPr>
                        <a:t>进行通信，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从</a:t>
                      </a:r>
                      <a:r>
                        <a:rPr lang="en-US" sz="1100" kern="0">
                          <a:effectLst/>
                        </a:rPr>
                        <a:t>queue</a:t>
                      </a:r>
                      <a:r>
                        <a:rPr lang="zh-CN" sz="1100" kern="0">
                          <a:effectLst/>
                        </a:rPr>
                        <a:t>获取消息进行消费（长连接，</a:t>
                      </a:r>
                      <a:r>
                        <a:rPr lang="en-US" sz="1100" kern="0">
                          <a:effectLst/>
                        </a:rPr>
                        <a:t>queue</a:t>
                      </a:r>
                      <a:r>
                        <a:rPr lang="zh-CN" sz="1100" kern="0">
                          <a:effectLst/>
                        </a:rPr>
                        <a:t>有消息会推送到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端，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循环从输入流读取数据）。</a:t>
                      </a:r>
                      <a:r>
                        <a:rPr lang="en-US" sz="1100" kern="0">
                          <a:effectLst/>
                        </a:rPr>
                        <a:t>rabbitMQ</a:t>
                      </a:r>
                      <a:r>
                        <a:rPr lang="zh-CN" sz="1100" kern="0">
                          <a:effectLst/>
                        </a:rPr>
                        <a:t>以</a:t>
                      </a:r>
                      <a:r>
                        <a:rPr lang="en-US" sz="1100" kern="0">
                          <a:effectLst/>
                        </a:rPr>
                        <a:t>broker</a:t>
                      </a:r>
                      <a:r>
                        <a:rPr lang="zh-CN" sz="1100" kern="0">
                          <a:effectLst/>
                        </a:rPr>
                        <a:t>为中心；有消息的确认机制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producer</a:t>
                      </a:r>
                      <a:r>
                        <a:rPr lang="zh-CN" sz="1100" kern="0">
                          <a:effectLst/>
                        </a:rPr>
                        <a:t>，</a:t>
                      </a:r>
                      <a:r>
                        <a:rPr lang="en-US" sz="1100" kern="0">
                          <a:effectLst/>
                        </a:rPr>
                        <a:t>broker</a:t>
                      </a:r>
                      <a:r>
                        <a:rPr lang="zh-CN" sz="1100" kern="0">
                          <a:effectLst/>
                        </a:rPr>
                        <a:t>，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，以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为中心，消息的消费信息保存的客户端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上，</a:t>
                      </a:r>
                      <a:r>
                        <a:rPr lang="en-US" sz="1100" kern="0">
                          <a:effectLst/>
                        </a:rPr>
                        <a:t>consumer</a:t>
                      </a:r>
                      <a:r>
                        <a:rPr lang="zh-CN" sz="1100" kern="0">
                          <a:effectLst/>
                        </a:rPr>
                        <a:t>根据消费的点，从</a:t>
                      </a:r>
                      <a:r>
                        <a:rPr lang="en-US" sz="1100" kern="0">
                          <a:effectLst/>
                        </a:rPr>
                        <a:t>broker</a:t>
                      </a:r>
                      <a:r>
                        <a:rPr lang="zh-CN" sz="1100" kern="0">
                          <a:effectLst/>
                        </a:rPr>
                        <a:t>上批量</a:t>
                      </a:r>
                      <a:r>
                        <a:rPr lang="en-US" sz="1100" kern="0">
                          <a:effectLst/>
                        </a:rPr>
                        <a:t>pull</a:t>
                      </a:r>
                      <a:r>
                        <a:rPr lang="zh-CN" sz="1100" kern="0">
                          <a:effectLst/>
                        </a:rPr>
                        <a:t>数据；无消息确认机制。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3843207144"/>
                  </a:ext>
                </a:extLst>
              </a:tr>
              <a:tr h="7862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吞吐量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rabbitMQ</a:t>
                      </a:r>
                      <a:r>
                        <a:rPr lang="zh-CN" sz="1100" kern="0">
                          <a:effectLst/>
                        </a:rPr>
                        <a:t>在吞吐量方面稍逊于</a:t>
                      </a:r>
                      <a:r>
                        <a:rPr lang="en-US" sz="1100" kern="0">
                          <a:effectLst/>
                        </a:rPr>
                        <a:t>kafka</a:t>
                      </a:r>
                      <a:r>
                        <a:rPr lang="zh-CN" sz="1100" kern="0">
                          <a:effectLst/>
                        </a:rPr>
                        <a:t>，他们的出发点不一样，</a:t>
                      </a:r>
                      <a:r>
                        <a:rPr lang="en-US" sz="1100" kern="0">
                          <a:effectLst/>
                        </a:rPr>
                        <a:t>rabbitMQ</a:t>
                      </a:r>
                      <a:r>
                        <a:rPr lang="zh-CN" sz="1100" kern="0">
                          <a:effectLst/>
                        </a:rPr>
                        <a:t>支持对消息的可靠的传递，支持事务，不支持批量的操作；基于存储的可靠性的要求存储可以采用内存或者硬盘。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kafka</a:t>
                      </a:r>
                      <a:r>
                        <a:rPr lang="zh-CN" sz="1100" kern="0">
                          <a:effectLst/>
                        </a:rPr>
                        <a:t>具有高的吞吐量，内部采用消息的批量处理，</a:t>
                      </a:r>
                      <a:r>
                        <a:rPr lang="en-US" sz="1100" kern="0">
                          <a:effectLst/>
                        </a:rPr>
                        <a:t>zero-copy</a:t>
                      </a:r>
                      <a:r>
                        <a:rPr lang="zh-CN" sz="1100" kern="0">
                          <a:effectLst/>
                        </a:rPr>
                        <a:t>机制，数据的存储和获取是本地磁盘顺序批量操作，具有</a:t>
                      </a:r>
                      <a:r>
                        <a:rPr lang="en-US" sz="1100" kern="0">
                          <a:effectLst/>
                        </a:rPr>
                        <a:t>O(1)</a:t>
                      </a:r>
                      <a:r>
                        <a:rPr lang="zh-CN" sz="1100" kern="0">
                          <a:effectLst/>
                        </a:rPr>
                        <a:t>的复杂度，消息处理的效率很高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2448956387"/>
                  </a:ext>
                </a:extLst>
              </a:tr>
              <a:tr h="4693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可用性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rabbitMQ</a:t>
                      </a:r>
                      <a:r>
                        <a:rPr lang="zh-CN" sz="1100" kern="0">
                          <a:effectLst/>
                        </a:rPr>
                        <a:t>支持</a:t>
                      </a:r>
                      <a:r>
                        <a:rPr lang="en-US" sz="1100" kern="0">
                          <a:effectLst/>
                        </a:rPr>
                        <a:t>miror</a:t>
                      </a:r>
                      <a:r>
                        <a:rPr lang="zh-CN" sz="1100" kern="0">
                          <a:effectLst/>
                        </a:rPr>
                        <a:t>的</a:t>
                      </a:r>
                      <a:r>
                        <a:rPr lang="en-US" sz="1100" kern="0">
                          <a:effectLst/>
                        </a:rPr>
                        <a:t>queue</a:t>
                      </a:r>
                      <a:r>
                        <a:rPr lang="zh-CN" sz="1100" kern="0">
                          <a:effectLst/>
                        </a:rPr>
                        <a:t>，主</a:t>
                      </a:r>
                      <a:r>
                        <a:rPr lang="en-US" sz="1100" kern="0">
                          <a:effectLst/>
                        </a:rPr>
                        <a:t>queue</a:t>
                      </a:r>
                      <a:r>
                        <a:rPr lang="zh-CN" sz="1100" kern="0">
                          <a:effectLst/>
                        </a:rPr>
                        <a:t>失效，</a:t>
                      </a:r>
                      <a:r>
                        <a:rPr lang="en-US" sz="1100" kern="0">
                          <a:effectLst/>
                        </a:rPr>
                        <a:t>miror queue</a:t>
                      </a:r>
                      <a:r>
                        <a:rPr lang="zh-CN" sz="1100" kern="0">
                          <a:effectLst/>
                        </a:rPr>
                        <a:t>接管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kafka</a:t>
                      </a:r>
                      <a:r>
                        <a:rPr lang="zh-CN" sz="1100" kern="0">
                          <a:effectLst/>
                        </a:rPr>
                        <a:t>的</a:t>
                      </a:r>
                      <a:r>
                        <a:rPr lang="en-US" sz="1100" kern="0">
                          <a:effectLst/>
                        </a:rPr>
                        <a:t>broker</a:t>
                      </a:r>
                      <a:r>
                        <a:rPr lang="zh-CN" sz="1100" kern="0">
                          <a:effectLst/>
                        </a:rPr>
                        <a:t>支持主备模式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1407223926"/>
                  </a:ext>
                </a:extLst>
              </a:tr>
              <a:tr h="1066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集群负载均衡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rabbitMQ</a:t>
                      </a:r>
                      <a:r>
                        <a:rPr lang="zh-CN" sz="1100" kern="0" dirty="0">
                          <a:effectLst/>
                        </a:rPr>
                        <a:t>的负载均衡需要单独的</a:t>
                      </a:r>
                      <a:r>
                        <a:rPr lang="en-US" sz="1100" kern="0" dirty="0" err="1">
                          <a:effectLst/>
                        </a:rPr>
                        <a:t>loadbalancer</a:t>
                      </a:r>
                      <a:r>
                        <a:rPr lang="zh-CN" sz="1100" kern="0" dirty="0">
                          <a:effectLst/>
                        </a:rPr>
                        <a:t>进行支持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kafka</a:t>
                      </a:r>
                      <a:r>
                        <a:rPr lang="zh-CN" sz="1100" kern="0" dirty="0">
                          <a:effectLst/>
                        </a:rPr>
                        <a:t>采用</a:t>
                      </a:r>
                      <a:r>
                        <a:rPr lang="en-US" sz="1100" kern="0" dirty="0">
                          <a:effectLst/>
                        </a:rPr>
                        <a:t>zookeeper</a:t>
                      </a:r>
                      <a:r>
                        <a:rPr lang="zh-CN" sz="1100" kern="0" dirty="0">
                          <a:effectLst/>
                        </a:rPr>
                        <a:t>对集群中的</a:t>
                      </a:r>
                      <a:r>
                        <a:rPr lang="en-US" sz="1100" kern="0" dirty="0">
                          <a:effectLst/>
                        </a:rPr>
                        <a:t>broker</a:t>
                      </a:r>
                      <a:r>
                        <a:rPr lang="zh-CN" sz="1100" kern="0" dirty="0">
                          <a:effectLst/>
                        </a:rPr>
                        <a:t>、</a:t>
                      </a:r>
                      <a:r>
                        <a:rPr lang="en-US" sz="1100" kern="0" dirty="0">
                          <a:effectLst/>
                        </a:rPr>
                        <a:t>consumer</a:t>
                      </a:r>
                      <a:r>
                        <a:rPr lang="zh-CN" sz="1100" kern="0" dirty="0">
                          <a:effectLst/>
                        </a:rPr>
                        <a:t>进行管理，可以注册</a:t>
                      </a:r>
                      <a:r>
                        <a:rPr lang="en-US" sz="1100" kern="0" dirty="0">
                          <a:effectLst/>
                        </a:rPr>
                        <a:t>topic</a:t>
                      </a:r>
                      <a:r>
                        <a:rPr lang="zh-CN" sz="1100" kern="0" dirty="0">
                          <a:effectLst/>
                        </a:rPr>
                        <a:t>到</a:t>
                      </a:r>
                      <a:r>
                        <a:rPr lang="en-US" sz="1100" kern="0" dirty="0">
                          <a:effectLst/>
                        </a:rPr>
                        <a:t>zookeeper</a:t>
                      </a:r>
                      <a:r>
                        <a:rPr lang="zh-CN" sz="1100" kern="0" dirty="0">
                          <a:effectLst/>
                        </a:rPr>
                        <a:t>上；通过</a:t>
                      </a:r>
                      <a:r>
                        <a:rPr lang="en-US" sz="1100" kern="0" dirty="0">
                          <a:effectLst/>
                        </a:rPr>
                        <a:t>zookeeper</a:t>
                      </a:r>
                      <a:r>
                        <a:rPr lang="zh-CN" sz="1100" kern="0" dirty="0">
                          <a:effectLst/>
                        </a:rPr>
                        <a:t>的协调机制，</a:t>
                      </a:r>
                      <a:r>
                        <a:rPr lang="en-US" sz="1100" kern="0" dirty="0">
                          <a:effectLst/>
                        </a:rPr>
                        <a:t>producer</a:t>
                      </a:r>
                      <a:r>
                        <a:rPr lang="zh-CN" sz="1100" kern="0" dirty="0">
                          <a:effectLst/>
                        </a:rPr>
                        <a:t>保存对应</a:t>
                      </a:r>
                      <a:r>
                        <a:rPr lang="en-US" sz="1100" kern="0" dirty="0">
                          <a:effectLst/>
                        </a:rPr>
                        <a:t>topic</a:t>
                      </a:r>
                      <a:r>
                        <a:rPr lang="zh-CN" sz="1100" kern="0" dirty="0">
                          <a:effectLst/>
                        </a:rPr>
                        <a:t>的</a:t>
                      </a:r>
                      <a:r>
                        <a:rPr lang="en-US" sz="1100" kern="0" dirty="0">
                          <a:effectLst/>
                        </a:rPr>
                        <a:t>broker</a:t>
                      </a:r>
                      <a:r>
                        <a:rPr lang="zh-CN" sz="1100" kern="0" dirty="0">
                          <a:effectLst/>
                        </a:rPr>
                        <a:t>信息，可以随机或者轮询发送到</a:t>
                      </a:r>
                      <a:r>
                        <a:rPr lang="en-US" sz="1100" kern="0" dirty="0">
                          <a:effectLst/>
                        </a:rPr>
                        <a:t>broker</a:t>
                      </a:r>
                      <a:r>
                        <a:rPr lang="zh-CN" sz="1100" kern="0" dirty="0">
                          <a:effectLst/>
                        </a:rPr>
                        <a:t>上；并且</a:t>
                      </a:r>
                      <a:r>
                        <a:rPr lang="en-US" sz="1100" kern="0" dirty="0">
                          <a:effectLst/>
                        </a:rPr>
                        <a:t>producer</a:t>
                      </a:r>
                      <a:r>
                        <a:rPr lang="zh-CN" sz="1100" kern="0" dirty="0">
                          <a:effectLst/>
                        </a:rPr>
                        <a:t>可以基于语义指定分片，消息发送到</a:t>
                      </a:r>
                      <a:r>
                        <a:rPr lang="en-US" sz="1100" kern="0" dirty="0">
                          <a:effectLst/>
                        </a:rPr>
                        <a:t>broker</a:t>
                      </a:r>
                      <a:r>
                        <a:rPr lang="zh-CN" sz="1100" kern="0" dirty="0">
                          <a:effectLst/>
                        </a:rPr>
                        <a:t>的某分片上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376" marR="115376" marT="65929" marB="65929" anchor="ctr"/>
                </a:tc>
                <a:extLst>
                  <a:ext uri="{0D108BD9-81ED-4DB2-BD59-A6C34878D82A}">
                    <a16:rowId xmlns:a16="http://schemas.microsoft.com/office/drawing/2014/main" val="156588981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78D154C-6553-4900-A366-9AFA8BBB2F4F}"/>
              </a:ext>
            </a:extLst>
          </p:cNvPr>
          <p:cNvSpPr/>
          <p:nvPr/>
        </p:nvSpPr>
        <p:spPr>
          <a:xfrm>
            <a:off x="2825501" y="6248063"/>
            <a:ext cx="6396138" cy="3461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总结：对准确性要求高用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RabbitMq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，对吞吐量要求高用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254862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10" name="Rectangle 48">
            <a:extLst>
              <a:ext uri="{FF2B5EF4-FFF2-40B4-BE49-F238E27FC236}">
                <a16:creationId xmlns:a16="http://schemas.microsoft.com/office/drawing/2014/main" id="{D688A239-CC39-4B28-94B1-5B8F4C10E4B4}"/>
              </a:ext>
            </a:extLst>
          </p:cNvPr>
          <p:cNvSpPr/>
          <p:nvPr/>
        </p:nvSpPr>
        <p:spPr>
          <a:xfrm>
            <a:off x="397570" y="101068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应用场景</a:t>
            </a:r>
            <a:endParaRPr lang="zh-CN" altLang="en-US" sz="2000" b="1" dirty="0">
              <a:solidFill>
                <a:srgbClr val="FFC00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2639E3-9390-4E0F-BCA1-0115FE1647FD}"/>
              </a:ext>
            </a:extLst>
          </p:cNvPr>
          <p:cNvSpPr/>
          <p:nvPr/>
        </p:nvSpPr>
        <p:spPr>
          <a:xfrm>
            <a:off x="1395821" y="1778547"/>
            <a:ext cx="9400357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（1）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日志收集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：一个公司可以用Kafka可以收集各种服务的log，通过kafka以统一接口服务的方式开放给各种consumer，例如Hadoop、Hbase、Solr等；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（2）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消息系统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：解耦和生产者和消费者、缓存消息等；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（3）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用户活动跟踪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Kafka经常被用来记录web用户或者app用户的各种活动，如浏览网页、搜索、点击等活动，这些活动信息被各个服务器发布到kafka的topic中，然后订阅者通过订阅这些topic来做实时的监控分析，或者装载到Hadoop、数据仓库中做离线分析和挖掘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（4）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运营指标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：Kafka也经常用来记录运营监控数据。包括收集各种分布式应用的数据，生产各种操作的集中反馈，比如报警和报告；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（5）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流式处理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：比如spark streaming和storm；</a:t>
            </a:r>
          </a:p>
        </p:txBody>
      </p:sp>
    </p:spTree>
    <p:extLst>
      <p:ext uri="{BB962C8B-B14F-4D97-AF65-F5344CB8AC3E}">
        <p14:creationId xmlns:p14="http://schemas.microsoft.com/office/powerpoint/2010/main" val="375509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1204" y="2669605"/>
            <a:ext cx="3669595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6600" dirty="0">
                <a:solidFill>
                  <a:srgbClr val="F23B48"/>
                </a:solidFill>
                <a:cs typeface="+mn-ea"/>
                <a:sym typeface="+mn-lt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302993" y="111838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latin typeface="+mj-ea"/>
                <a:ea typeface="+mj-ea"/>
                <a:cs typeface="+mn-ea"/>
                <a:sym typeface="+mn-lt"/>
              </a:rPr>
              <a:t>概念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15734686-3677-4DA8-B0E2-EFA42FDEBDD7}"/>
              </a:ext>
            </a:extLst>
          </p:cNvPr>
          <p:cNvSpPr txBox="1"/>
          <p:nvPr/>
        </p:nvSpPr>
        <p:spPr>
          <a:xfrm>
            <a:off x="1376286" y="1760485"/>
            <a:ext cx="9261628" cy="1018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2000" b="1" dirty="0">
                <a:latin typeface="+mn-ea"/>
              </a:rPr>
              <a:t>Kafka</a:t>
            </a:r>
            <a:r>
              <a:rPr lang="zh-CN" altLang="en-US" sz="2000" dirty="0">
                <a:latin typeface="+mn-ea"/>
              </a:rPr>
              <a:t>是最初由</a:t>
            </a:r>
            <a:r>
              <a:rPr lang="en-US" altLang="zh-CN" sz="2000" dirty="0" err="1">
                <a:latin typeface="+mn-ea"/>
              </a:rPr>
              <a:t>Linkedin</a:t>
            </a:r>
            <a:r>
              <a:rPr lang="zh-CN" altLang="en-US" sz="2000" dirty="0">
                <a:latin typeface="+mn-ea"/>
              </a:rPr>
              <a:t>公司开发，是一个</a:t>
            </a:r>
            <a:r>
              <a:rPr lang="zh-CN" altLang="en-US" sz="2000" b="1" dirty="0">
                <a:latin typeface="+mn-ea"/>
              </a:rPr>
              <a:t>分布式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b="1" dirty="0">
                <a:latin typeface="+mn-ea"/>
              </a:rPr>
              <a:t>支持分区</a:t>
            </a:r>
            <a:r>
              <a:rPr lang="zh-CN" altLang="en-US" sz="2000" dirty="0">
                <a:latin typeface="+mn-ea"/>
              </a:rPr>
              <a:t>的（</a:t>
            </a:r>
            <a:r>
              <a:rPr lang="en-US" altLang="zh-CN" sz="2000" dirty="0">
                <a:latin typeface="+mn-ea"/>
              </a:rPr>
              <a:t>partition</a:t>
            </a:r>
            <a:r>
              <a:rPr lang="zh-CN" altLang="en-US" sz="2000" dirty="0">
                <a:latin typeface="+mn-ea"/>
              </a:rPr>
              <a:t>）、</a:t>
            </a:r>
            <a:r>
              <a:rPr lang="zh-CN" altLang="en-US" sz="2000" b="1" dirty="0">
                <a:latin typeface="+mn-ea"/>
              </a:rPr>
              <a:t>多副本</a:t>
            </a:r>
            <a:r>
              <a:rPr lang="zh-CN" altLang="en-US" sz="2000" dirty="0">
                <a:latin typeface="+mn-ea"/>
              </a:rPr>
              <a:t>的（</a:t>
            </a:r>
            <a:r>
              <a:rPr lang="en-US" altLang="zh-CN" sz="2000" dirty="0">
                <a:latin typeface="+mn-ea"/>
              </a:rPr>
              <a:t>replica</a:t>
            </a:r>
            <a:r>
              <a:rPr lang="zh-CN" altLang="en-US" sz="2000" dirty="0">
                <a:latin typeface="+mn-ea"/>
              </a:rPr>
              <a:t>），基于</a:t>
            </a:r>
            <a:r>
              <a:rPr lang="en-US" altLang="zh-CN" sz="2000" b="1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协调的分布式消息系统。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20AC27-755D-43DA-A4F8-2582B1A11CEC}"/>
              </a:ext>
            </a:extLst>
          </p:cNvPr>
          <p:cNvSpPr/>
          <p:nvPr/>
        </p:nvSpPr>
        <p:spPr>
          <a:xfrm>
            <a:off x="3716423" y="2910953"/>
            <a:ext cx="6094453" cy="23351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发源于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LinkedIn</a:t>
            </a: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Scala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进行编写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年成为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Apache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的孵化项目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年成为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Apache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的主要项目之一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迄今为止仍在不断发展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40F79FF-E3D7-49FD-B3F5-9C58107F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325071" y="1054162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latin typeface="+mj-ea"/>
                <a:ea typeface="+mj-ea"/>
                <a:cs typeface="+mn-ea"/>
                <a:sym typeface="+mn-lt"/>
              </a:rPr>
              <a:t>特点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50B9E4C-7A0A-4E26-B534-FA620B887FBD}"/>
              </a:ext>
            </a:extLst>
          </p:cNvPr>
          <p:cNvSpPr/>
          <p:nvPr/>
        </p:nvSpPr>
        <p:spPr>
          <a:xfrm>
            <a:off x="1768764" y="2082624"/>
            <a:ext cx="9702800" cy="27952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b="1" dirty="0">
                <a:latin typeface="+mn-ea"/>
              </a:rPr>
              <a:t>高吞吐量、低延迟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kafka</a:t>
            </a:r>
            <a:r>
              <a:rPr lang="zh-CN" altLang="en-US" sz="2000" dirty="0">
                <a:latin typeface="+mn-ea"/>
              </a:rPr>
              <a:t>每秒可以处理几十万条消息，它的延迟最低只有几毫秒</a:t>
            </a:r>
            <a:endParaRPr lang="en-US" altLang="zh-CN" sz="2000" dirty="0"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b="1" dirty="0">
                <a:latin typeface="+mn-ea"/>
              </a:rPr>
              <a:t>可扩展性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kafka</a:t>
            </a:r>
            <a:r>
              <a:rPr lang="zh-CN" altLang="en-US" sz="2000" dirty="0">
                <a:latin typeface="+mn-ea"/>
              </a:rPr>
              <a:t>集群支持热扩展</a:t>
            </a:r>
            <a:endParaRPr lang="en-US" altLang="zh-CN" sz="2000" dirty="0"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b="1" dirty="0">
                <a:latin typeface="+mn-ea"/>
              </a:rPr>
              <a:t>持久性、可靠性</a:t>
            </a:r>
            <a:r>
              <a:rPr lang="zh-CN" altLang="en-US" sz="2000" dirty="0">
                <a:latin typeface="+mn-ea"/>
              </a:rPr>
              <a:t>：消息被持久化到本地磁盘，并且支持数据备份防止数据丢失</a:t>
            </a:r>
            <a:endParaRPr lang="en-US" altLang="zh-CN" sz="2000" dirty="0"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b="1" dirty="0">
                <a:latin typeface="+mn-ea"/>
              </a:rPr>
              <a:t>容错性</a:t>
            </a:r>
            <a:r>
              <a:rPr lang="zh-CN" altLang="en-US" sz="2000" dirty="0">
                <a:latin typeface="+mn-ea"/>
              </a:rPr>
              <a:t>：允许集群中节点失败（若副本数量为</a:t>
            </a:r>
            <a:r>
              <a:rPr lang="en-US" altLang="zh-CN" sz="2000" dirty="0">
                <a:latin typeface="+mn-ea"/>
              </a:rPr>
              <a:t>n,</a:t>
            </a:r>
            <a:r>
              <a:rPr lang="zh-CN" altLang="en-US" sz="2000" dirty="0">
                <a:latin typeface="+mn-ea"/>
              </a:rPr>
              <a:t>则允许</a:t>
            </a:r>
            <a:r>
              <a:rPr lang="en-US" altLang="zh-CN" sz="2000" dirty="0">
                <a:latin typeface="+mn-ea"/>
              </a:rPr>
              <a:t>n-1</a:t>
            </a:r>
            <a:r>
              <a:rPr lang="zh-CN" altLang="en-US" sz="2000" dirty="0">
                <a:latin typeface="+mn-ea"/>
              </a:rPr>
              <a:t>个节点失败）</a:t>
            </a:r>
            <a:endParaRPr lang="en-US" altLang="zh-CN" sz="2000" dirty="0">
              <a:latin typeface="+mn-ea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000" b="1" dirty="0">
                <a:latin typeface="+mn-ea"/>
              </a:rPr>
              <a:t>高并发</a:t>
            </a:r>
            <a:r>
              <a:rPr lang="zh-CN" altLang="en-US" sz="2000" dirty="0">
                <a:latin typeface="+mn-ea"/>
              </a:rPr>
              <a:t>：支持数千个客户端同时读写</a:t>
            </a: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3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22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整体架构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9E32CECD-C820-4765-8FE0-A37C5EFA3092}"/>
              </a:ext>
            </a:extLst>
          </p:cNvPr>
          <p:cNvSpPr txBox="1"/>
          <p:nvPr/>
        </p:nvSpPr>
        <p:spPr>
          <a:xfrm>
            <a:off x="7141506" y="3033962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消息以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topic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为类别记录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,Kafka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将消息分门别类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每一类的消息称之为一个主题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(Topic)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，一个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topic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可以理解为一个队列，消费者可以订阅一个或多个主题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(topic)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9BBBBCB6-972C-4607-81F7-5AC1F72AF14F}"/>
              </a:ext>
            </a:extLst>
          </p:cNvPr>
          <p:cNvSpPr txBox="1"/>
          <p:nvPr/>
        </p:nvSpPr>
        <p:spPr>
          <a:xfrm>
            <a:off x="6984991" y="2665946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topic: </a:t>
            </a: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主题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88E15112-C16A-46D9-8CB4-B392C14AD750}"/>
              </a:ext>
            </a:extLst>
          </p:cNvPr>
          <p:cNvSpPr txBox="1"/>
          <p:nvPr/>
        </p:nvSpPr>
        <p:spPr>
          <a:xfrm>
            <a:off x="7134476" y="4826386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负责发布消息到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Kafka broker</a:t>
            </a: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2FA6A829-E513-452A-B65A-B5757817DCBA}"/>
              </a:ext>
            </a:extLst>
          </p:cNvPr>
          <p:cNvSpPr txBox="1"/>
          <p:nvPr/>
        </p:nvSpPr>
        <p:spPr>
          <a:xfrm>
            <a:off x="6977961" y="4498468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producer</a:t>
            </a: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：生产者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770CE86-AA26-490A-8680-D07917D3D75F}"/>
              </a:ext>
            </a:extLst>
          </p:cNvPr>
          <p:cNvSpPr txBox="1"/>
          <p:nvPr/>
        </p:nvSpPr>
        <p:spPr>
          <a:xfrm>
            <a:off x="7141506" y="5880146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消费数据的客户端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03F70428-6138-4744-9EEC-370514777F65}"/>
              </a:ext>
            </a:extLst>
          </p:cNvPr>
          <p:cNvSpPr txBox="1"/>
          <p:nvPr/>
        </p:nvSpPr>
        <p:spPr>
          <a:xfrm>
            <a:off x="6984991" y="551385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consumer</a:t>
            </a: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：消费者</a:t>
            </a:r>
            <a:endParaRPr lang="en-AU" altLang="zh-CN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ACFAA2-A4DC-4187-838A-67FAA0C4560D}"/>
              </a:ext>
            </a:extLst>
          </p:cNvPr>
          <p:cNvSpPr txBox="1"/>
          <p:nvPr/>
        </p:nvSpPr>
        <p:spPr>
          <a:xfrm>
            <a:off x="7134476" y="776421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以集群的方式运行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可以由一个或多个服务组成，每个服务叫做一个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，消费者可以订阅一个或多个主题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(topic),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并从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拉数据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从而消费这些已发布的消息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一个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----&gt;  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kafka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单机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多个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broker --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Wingdings" panose="05000000000000000000" pitchFamily="2" charset="2"/>
              </a:rPr>
              <a:t>--&gt;  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Wingdings" panose="05000000000000000000" pitchFamily="2" charset="2"/>
              </a:rPr>
              <a:t>kafka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Wingdings" panose="05000000000000000000" pitchFamily="2" charset="2"/>
              </a:rPr>
              <a:t>集群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3613B32-D365-438C-B018-49A4CBAEC60A}"/>
              </a:ext>
            </a:extLst>
          </p:cNvPr>
          <p:cNvSpPr txBox="1"/>
          <p:nvPr/>
        </p:nvSpPr>
        <p:spPr>
          <a:xfrm>
            <a:off x="6977961" y="49205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broker</a:t>
            </a: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：服务代理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B4D446-0CBE-4F7B-9F0C-4AA4F95870BC}"/>
              </a:ext>
            </a:extLst>
          </p:cNvPr>
          <p:cNvSpPr/>
          <p:nvPr/>
        </p:nvSpPr>
        <p:spPr>
          <a:xfrm>
            <a:off x="480094" y="1146565"/>
            <a:ext cx="6096000" cy="6251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生产者将数据发送到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代理，消费者从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获取数据。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22384A1-2C5B-4DB8-8C34-9799AE93D5F1}"/>
              </a:ext>
            </a:extLst>
          </p:cNvPr>
          <p:cNvGrpSpPr/>
          <p:nvPr/>
        </p:nvGrpSpPr>
        <p:grpSpPr>
          <a:xfrm>
            <a:off x="1140616" y="2852699"/>
            <a:ext cx="3909879" cy="3201747"/>
            <a:chOff x="527821" y="1205402"/>
            <a:chExt cx="3909879" cy="32017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D063528-A2E5-4649-BC2B-A57B6671EE64}"/>
                </a:ext>
              </a:extLst>
            </p:cNvPr>
            <p:cNvSpPr/>
            <p:nvPr/>
          </p:nvSpPr>
          <p:spPr>
            <a:xfrm>
              <a:off x="1120476" y="1205402"/>
              <a:ext cx="925806" cy="33151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producer</a:t>
              </a:r>
              <a:endParaRPr lang="zh-CN" altLang="en-US" sz="2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F6BD438-B949-448D-81F5-89C759FF41FD}"/>
                </a:ext>
              </a:extLst>
            </p:cNvPr>
            <p:cNvSpPr/>
            <p:nvPr/>
          </p:nvSpPr>
          <p:spPr>
            <a:xfrm>
              <a:off x="527821" y="2018658"/>
              <a:ext cx="1049370" cy="15210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broker1</a:t>
              </a:r>
              <a:endParaRPr lang="zh-CN" altLang="en-US" sz="1600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599DA52-FC79-4762-B01B-C4A9466B9752}"/>
                </a:ext>
              </a:extLst>
            </p:cNvPr>
            <p:cNvSpPr/>
            <p:nvPr/>
          </p:nvSpPr>
          <p:spPr>
            <a:xfrm>
              <a:off x="1917716" y="2018657"/>
              <a:ext cx="1049370" cy="15210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broker2</a:t>
              </a:r>
              <a:endParaRPr lang="zh-CN" altLang="en-US" sz="1600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D451444-F50F-4D46-B306-AF3DF9AA76ED}"/>
                </a:ext>
              </a:extLst>
            </p:cNvPr>
            <p:cNvSpPr/>
            <p:nvPr/>
          </p:nvSpPr>
          <p:spPr>
            <a:xfrm>
              <a:off x="3388330" y="2005387"/>
              <a:ext cx="1049370" cy="15210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broker3</a:t>
              </a:r>
              <a:endParaRPr lang="zh-CN" altLang="en-US" sz="16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38CDAA-346D-44E8-A3A5-1BD1E58E23A4}"/>
                </a:ext>
              </a:extLst>
            </p:cNvPr>
            <p:cNvSpPr/>
            <p:nvPr/>
          </p:nvSpPr>
          <p:spPr>
            <a:xfrm>
              <a:off x="1143289" y="3943807"/>
              <a:ext cx="991688" cy="46334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consumer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4EEE51A-CB5B-4AF0-B572-33137BC9C161}"/>
                </a:ext>
              </a:extLst>
            </p:cNvPr>
            <p:cNvSpPr/>
            <p:nvPr/>
          </p:nvSpPr>
          <p:spPr>
            <a:xfrm>
              <a:off x="3001208" y="1207654"/>
              <a:ext cx="925806" cy="33151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producer</a:t>
              </a:r>
              <a:endParaRPr lang="zh-CN" altLang="en-US" sz="2400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971B42CE-C48B-4C7A-94B3-BF80FE851DBC}"/>
                </a:ext>
              </a:extLst>
            </p:cNvPr>
            <p:cNvSpPr/>
            <p:nvPr/>
          </p:nvSpPr>
          <p:spPr>
            <a:xfrm>
              <a:off x="2915299" y="3943807"/>
              <a:ext cx="991688" cy="46334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consumer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9D0EAB6-857F-4942-889A-C9FCFEBB980B}"/>
                </a:ext>
              </a:extLst>
            </p:cNvPr>
            <p:cNvCxnSpPr>
              <a:stCxn id="9" idx="0"/>
              <a:endCxn id="8" idx="2"/>
            </p:cNvCxnSpPr>
            <p:nvPr/>
          </p:nvCxnSpPr>
          <p:spPr>
            <a:xfrm flipH="1" flipV="1">
              <a:off x="1052506" y="3539697"/>
              <a:ext cx="586627" cy="40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7DC089C-5A5E-44CD-893E-6E552AF24F75}"/>
                </a:ext>
              </a:extLst>
            </p:cNvPr>
            <p:cNvCxnSpPr>
              <a:stCxn id="9" idx="0"/>
              <a:endCxn id="26" idx="2"/>
            </p:cNvCxnSpPr>
            <p:nvPr/>
          </p:nvCxnSpPr>
          <p:spPr>
            <a:xfrm flipV="1">
              <a:off x="1639133" y="3539696"/>
              <a:ext cx="803268" cy="40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2FAC7BE-DE52-4C37-95D1-280FF17A29BF}"/>
                </a:ext>
              </a:extLst>
            </p:cNvPr>
            <p:cNvCxnSpPr>
              <a:cxnSpLocks/>
              <a:stCxn id="37" idx="0"/>
              <a:endCxn id="27" idx="2"/>
            </p:cNvCxnSpPr>
            <p:nvPr/>
          </p:nvCxnSpPr>
          <p:spPr>
            <a:xfrm flipV="1">
              <a:off x="3411143" y="3526426"/>
              <a:ext cx="501872" cy="41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4657197-7B1B-4AE5-BABC-AF91BBED70A6}"/>
                </a:ext>
              </a:extLst>
            </p:cNvPr>
            <p:cNvCxnSpPr>
              <a:stCxn id="2" idx="2"/>
              <a:endCxn id="8" idx="0"/>
            </p:cNvCxnSpPr>
            <p:nvPr/>
          </p:nvCxnSpPr>
          <p:spPr>
            <a:xfrm flipH="1">
              <a:off x="1052506" y="1536919"/>
              <a:ext cx="530873" cy="481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1ACED30-6250-4FDD-A0AB-88D01850824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583379" y="1536919"/>
              <a:ext cx="681185" cy="495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701FC26-F7FC-4CF7-B7B4-0DEBBA15B27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583379" y="1536919"/>
              <a:ext cx="2064302" cy="44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4B7D047-5DC5-439D-8F52-0D4228E0B107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1250830" y="1539171"/>
              <a:ext cx="2213281" cy="46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074328D-FCE2-4A1C-82F8-D761A3861CFE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2605089" y="1539171"/>
              <a:ext cx="859022" cy="49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819CF64-4302-4A01-8857-5D6282619293}"/>
                </a:ext>
              </a:extLst>
            </p:cNvPr>
            <p:cNvCxnSpPr>
              <a:stCxn id="28" idx="2"/>
              <a:endCxn id="27" idx="0"/>
            </p:cNvCxnSpPr>
            <p:nvPr/>
          </p:nvCxnSpPr>
          <p:spPr>
            <a:xfrm>
              <a:off x="3464111" y="1539171"/>
              <a:ext cx="448904" cy="46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9E642F34-CA8A-4891-A344-3A0BA3AC8572}"/>
                </a:ext>
              </a:extLst>
            </p:cNvPr>
            <p:cNvSpPr/>
            <p:nvPr/>
          </p:nvSpPr>
          <p:spPr>
            <a:xfrm>
              <a:off x="742789" y="2527540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topic1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91E86E2-E3ED-4427-A587-F824F05B5C88}"/>
                </a:ext>
              </a:extLst>
            </p:cNvPr>
            <p:cNvSpPr/>
            <p:nvPr/>
          </p:nvSpPr>
          <p:spPr>
            <a:xfrm>
              <a:off x="2115056" y="2520384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topic1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7377F4B-2622-4220-AB63-F2C911131AB1}"/>
                </a:ext>
              </a:extLst>
            </p:cNvPr>
            <p:cNvSpPr/>
            <p:nvPr/>
          </p:nvSpPr>
          <p:spPr>
            <a:xfrm>
              <a:off x="3585670" y="2507772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topic1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AF1E198-68E4-43A4-9317-A916893951E5}"/>
                </a:ext>
              </a:extLst>
            </p:cNvPr>
            <p:cNvSpPr/>
            <p:nvPr/>
          </p:nvSpPr>
          <p:spPr>
            <a:xfrm>
              <a:off x="739897" y="2973675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topic2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EB2C23BF-E967-4A5E-86F6-A085280DA684}"/>
                </a:ext>
              </a:extLst>
            </p:cNvPr>
            <p:cNvSpPr/>
            <p:nvPr/>
          </p:nvSpPr>
          <p:spPr>
            <a:xfrm>
              <a:off x="2112164" y="2966519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topic2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9842D0F-5EDC-46B7-85F0-B8CEE1A5F03B}"/>
                </a:ext>
              </a:extLst>
            </p:cNvPr>
            <p:cNvSpPr/>
            <p:nvPr/>
          </p:nvSpPr>
          <p:spPr>
            <a:xfrm>
              <a:off x="3582778" y="2953907"/>
              <a:ext cx="654690" cy="25813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topic2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6074E89-FC69-4A6A-ADA5-8CC9EB4BECE6}"/>
              </a:ext>
            </a:extLst>
          </p:cNvPr>
          <p:cNvGrpSpPr/>
          <p:nvPr/>
        </p:nvGrpSpPr>
        <p:grpSpPr>
          <a:xfrm>
            <a:off x="547726" y="1649674"/>
            <a:ext cx="5548274" cy="539448"/>
            <a:chOff x="547726" y="5898022"/>
            <a:chExt cx="5548274" cy="53944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30EA089-E739-4986-93B5-C469C5C50FEA}"/>
                </a:ext>
              </a:extLst>
            </p:cNvPr>
            <p:cNvSpPr/>
            <p:nvPr/>
          </p:nvSpPr>
          <p:spPr>
            <a:xfrm>
              <a:off x="547726" y="5949820"/>
              <a:ext cx="1361828" cy="48765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producer</a:t>
              </a:r>
              <a:endParaRPr lang="zh-CN" altLang="en-US" sz="2400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EB23EFBB-594A-4609-B85D-53DCCE99D5C5}"/>
                </a:ext>
              </a:extLst>
            </p:cNvPr>
            <p:cNvSpPr/>
            <p:nvPr/>
          </p:nvSpPr>
          <p:spPr>
            <a:xfrm>
              <a:off x="2728640" y="5963122"/>
              <a:ext cx="1429292" cy="461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broker</a:t>
              </a:r>
              <a:endParaRPr lang="zh-CN" altLang="en-US" sz="1600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01F0D7A0-CAE7-4E06-9220-BD838647B363}"/>
                </a:ext>
              </a:extLst>
            </p:cNvPr>
            <p:cNvSpPr/>
            <p:nvPr/>
          </p:nvSpPr>
          <p:spPr>
            <a:xfrm>
              <a:off x="5104312" y="5974128"/>
              <a:ext cx="991688" cy="46334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consumer</a:t>
              </a:r>
              <a:endParaRPr lang="zh-CN" altLang="en-US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28AC88D-1AE2-4345-BCF0-FC9D97D71D67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1909554" y="6193645"/>
              <a:ext cx="819086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48A2647-EFE3-4039-89BA-63B02CAE4AFA}"/>
                </a:ext>
              </a:extLst>
            </p:cNvPr>
            <p:cNvCxnSpPr>
              <a:stCxn id="57" idx="1"/>
              <a:endCxn id="56" idx="3"/>
            </p:cNvCxnSpPr>
            <p:nvPr/>
          </p:nvCxnSpPr>
          <p:spPr>
            <a:xfrm flipH="1" flipV="1">
              <a:off x="4157932" y="6193645"/>
              <a:ext cx="946380" cy="121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7D92255-F73C-4AEF-890A-7380DF22E2BB}"/>
                </a:ext>
              </a:extLst>
            </p:cNvPr>
            <p:cNvSpPr txBox="1"/>
            <p:nvPr/>
          </p:nvSpPr>
          <p:spPr>
            <a:xfrm>
              <a:off x="1997369" y="589802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push</a:t>
              </a:r>
              <a:endParaRPr lang="zh-CN" altLang="en-US" sz="1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34E8177-0392-4AE2-9735-4CE89C0F828D}"/>
                </a:ext>
              </a:extLst>
            </p:cNvPr>
            <p:cNvSpPr txBox="1"/>
            <p:nvPr/>
          </p:nvSpPr>
          <p:spPr>
            <a:xfrm>
              <a:off x="4414535" y="5898022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pull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255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11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/>
                <a:cs typeface="+mn-ea"/>
                <a:sym typeface="+mn-lt"/>
              </a:rPr>
              <a:t>Topic</a:t>
            </a:r>
            <a:endParaRPr lang="en-US" sz="2000" b="1" dirty="0">
              <a:solidFill>
                <a:srgbClr val="7030A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B4D446-0CBE-4F7B-9F0C-4AA4F95870BC}"/>
              </a:ext>
            </a:extLst>
          </p:cNvPr>
          <p:cNvSpPr/>
          <p:nvPr/>
        </p:nvSpPr>
        <p:spPr>
          <a:xfrm>
            <a:off x="6284156" y="1885634"/>
            <a:ext cx="5192751" cy="32623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是生产者生产、消费者消费的</a:t>
            </a:r>
            <a:r>
              <a:rPr lang="zh-CN" altLang="en-US" sz="1600" dirty="0">
                <a:solidFill>
                  <a:srgbClr val="FF0000"/>
                </a:solidFill>
                <a:latin typeface="微软雅黑"/>
                <a:cs typeface="+mn-ea"/>
              </a:rPr>
              <a:t>队列标识</a:t>
            </a:r>
            <a:endParaRPr lang="en-US" altLang="zh-CN" sz="1600" dirty="0">
              <a:solidFill>
                <a:srgbClr val="FF0000"/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一个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由一个或多个</a:t>
            </a:r>
            <a:r>
              <a:rPr lang="en-US" altLang="zh-CN" sz="1600" dirty="0">
                <a:solidFill>
                  <a:srgbClr val="FF0000"/>
                </a:solidFill>
                <a:latin typeface="微软雅黑"/>
                <a:cs typeface="+mn-ea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组成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生产者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根据指定的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方法（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round-robin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hash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等），将消息发布到指定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里面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发布到一个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上的所有消息都会被直接追加到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log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文件的尾部，每条消息在文件中的位置称为</a:t>
            </a:r>
            <a:r>
              <a:rPr lang="en-US" altLang="zh-CN" sz="1600" dirty="0">
                <a:solidFill>
                  <a:srgbClr val="FF0000"/>
                </a:solidFill>
                <a:latin typeface="微软雅黑"/>
                <a:cs typeface="+mn-ea"/>
                <a:sym typeface="+mn-lt"/>
              </a:rPr>
              <a:t>offset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（偏移量）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285750" indent="-2857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</p:txBody>
      </p:sp>
      <p:pic>
        <p:nvPicPr>
          <p:cNvPr id="13" name="Picture 2" descr="https://upload-images.jianshu.io/upload_images/4941834-59bf85963b989849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1" y="1710195"/>
            <a:ext cx="5646592" cy="33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035072" y="5148009"/>
            <a:ext cx="19223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Offset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：唯一的标记一条消息</a:t>
            </a:r>
            <a:endParaRPr lang="zh-CN" altLang="en-US" sz="1050" dirty="0">
              <a:solidFill>
                <a:prstClr val="black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48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22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微软雅黑"/>
                <a:cs typeface="+mn-ea"/>
                <a:sym typeface="+mn-lt"/>
              </a:rPr>
              <a:t>Producer</a:t>
            </a:r>
            <a:endParaRPr lang="en-US" sz="2000" b="1" dirty="0">
              <a:solidFill>
                <a:srgbClr val="00B05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9E32CECD-C820-4765-8FE0-A37C5EFA3092}"/>
              </a:ext>
            </a:extLst>
          </p:cNvPr>
          <p:cNvSpPr txBox="1"/>
          <p:nvPr/>
        </p:nvSpPr>
        <p:spPr>
          <a:xfrm>
            <a:off x="628692" y="2392202"/>
            <a:ext cx="4226457" cy="31456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创建一条记录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记录指定对应的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topic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，记录的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key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选填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如果填了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，按照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topic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送入相应队列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未填，按照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key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进行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hash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，相同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key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去同一个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与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key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均未填，按照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round-robin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算法来选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partition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9BBBBCB6-972C-4607-81F7-5AC1F72AF14F}"/>
              </a:ext>
            </a:extLst>
          </p:cNvPr>
          <p:cNvSpPr txBox="1"/>
          <p:nvPr/>
        </p:nvSpPr>
        <p:spPr>
          <a:xfrm>
            <a:off x="628692" y="197650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发送信息流程</a:t>
            </a:r>
            <a:r>
              <a:rPr lang="en-US" altLang="zh-CN" sz="16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:</a:t>
            </a:r>
            <a:endParaRPr lang="en-AU" sz="16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ACFAA2-A4DC-4187-838A-67FAA0C4560D}"/>
              </a:ext>
            </a:extLst>
          </p:cNvPr>
          <p:cNvSpPr txBox="1"/>
          <p:nvPr/>
        </p:nvSpPr>
        <p:spPr>
          <a:xfrm>
            <a:off x="412310" y="1131625"/>
            <a:ext cx="4482519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Producers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直接发送消息到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broker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上的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partition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，不需要经过任何中介或其他路由转发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B4D446-0CBE-4F7B-9F0C-4AA4F95870BC}"/>
              </a:ext>
            </a:extLst>
          </p:cNvPr>
          <p:cNvSpPr/>
          <p:nvPr/>
        </p:nvSpPr>
        <p:spPr>
          <a:xfrm>
            <a:off x="699699" y="5995746"/>
            <a:ext cx="8763477" cy="6251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批量请求，会积攒一批，然后一起发送，不是调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send()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就进行立刻进行网络发包。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A5D94C-82D7-42E6-B7D7-16714A34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37" y="1307517"/>
            <a:ext cx="6990476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22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微软雅黑"/>
                <a:cs typeface="+mn-ea"/>
                <a:sym typeface="+mn-lt"/>
              </a:rPr>
              <a:t>Producer</a:t>
            </a:r>
            <a:endParaRPr lang="en-US" sz="2000" b="1" dirty="0">
              <a:solidFill>
                <a:srgbClr val="00B050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9BBBBCB6-972C-4607-81F7-5AC1F72AF14F}"/>
              </a:ext>
            </a:extLst>
          </p:cNvPr>
          <p:cNvSpPr txBox="1"/>
          <p:nvPr/>
        </p:nvSpPr>
        <p:spPr>
          <a:xfrm>
            <a:off x="704873" y="120336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rgbClr val="3F3F3F"/>
                </a:solidFill>
                <a:latin typeface="微软雅黑"/>
                <a:cs typeface="+mn-ea"/>
                <a:sym typeface="+mn-lt"/>
              </a:rPr>
              <a:t>消息投递可靠性</a:t>
            </a:r>
            <a:endParaRPr lang="en-AU" sz="1800" dirty="0">
              <a:solidFill>
                <a:srgbClr val="3F3F3F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77F7F1-0E02-4F52-9644-964EAEE46A55}"/>
              </a:ext>
            </a:extLst>
          </p:cNvPr>
          <p:cNvSpPr/>
          <p:nvPr/>
        </p:nvSpPr>
        <p:spPr>
          <a:xfrm>
            <a:off x="1796694" y="1700378"/>
            <a:ext cx="8974923" cy="374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当一个消息被发送后，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会等待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成功接收到消息的反馈，如果消息在途中丢失或是其中一个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挂掉，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Producer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会重新发送。是否需要重新发送可以选择如下三种策略。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第一种是啥都不管，发送出去就当作成功，这种情况当然不能保证消息成功投递到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broker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；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第二种是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Master-Slave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模型，只有当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Master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和所有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Slave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都接收到消息时，才算投递成功，这种模型提供了最高的投递可靠性，但是影响性能；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第三种模型，即只要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Master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确认收到消息就算投递成功；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实际使用时，根据应用特性选择，绝大多数情况下都会中和可靠性和性能，选择第三种模型</a:t>
            </a:r>
          </a:p>
        </p:txBody>
      </p:sp>
    </p:spTree>
    <p:extLst>
      <p:ext uri="{BB962C8B-B14F-4D97-AF65-F5344CB8AC3E}">
        <p14:creationId xmlns:p14="http://schemas.microsoft.com/office/powerpoint/2010/main" val="156311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27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Consumer </a:t>
            </a:r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</a:rPr>
              <a:t>Group</a:t>
            </a:r>
            <a:r>
              <a:rPr lang="en-US" altLang="zh-CN" sz="2000" dirty="0">
                <a:solidFill>
                  <a:srgbClr val="00B0F0"/>
                </a:solidFill>
                <a:latin typeface="微软雅黑"/>
                <a:cs typeface="+mn-ea"/>
              </a:rPr>
              <a:t> 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：消费者组</a:t>
            </a:r>
          </a:p>
          <a:p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B4D446-0CBE-4F7B-9F0C-4AA4F95870BC}"/>
              </a:ext>
            </a:extLst>
          </p:cNvPr>
          <p:cNvSpPr/>
          <p:nvPr/>
        </p:nvSpPr>
        <p:spPr>
          <a:xfrm>
            <a:off x="941261" y="1116264"/>
            <a:ext cx="10685789" cy="6312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各个消费者（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）可以组成一个消费者组（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Consumer group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）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partition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中的每个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message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只能被组中的一个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消费，如果一个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message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可以被多个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消费的话，那么这些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cs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cs typeface="+mn-ea"/>
              </a:rPr>
              <a:t>必须在不同的组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cs typeface="+mn-ea"/>
              </a:rPr>
              <a:t>，所以下图中黑色箭头情况不被允许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48323" y="4414404"/>
            <a:ext cx="2315068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97560" y="4849981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23328" y="4414404"/>
            <a:ext cx="1232203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972565" y="4849981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097560" y="2123255"/>
            <a:ext cx="1991534" cy="1061789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Topic1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59330" y="2453743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162107" y="2453743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152537" y="4849981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228339" y="2123255"/>
            <a:ext cx="1504682" cy="1061789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Topic2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673940" y="2453743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0" name="直接箭头连接符 39"/>
          <p:cNvCxnSpPr>
            <a:endCxn id="31" idx="0"/>
          </p:cNvCxnSpPr>
          <p:nvPr/>
        </p:nvCxnSpPr>
        <p:spPr>
          <a:xfrm flipH="1">
            <a:off x="4444882" y="3117275"/>
            <a:ext cx="252586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/>
          <p:cNvCxnSpPr>
            <a:stCxn id="36" idx="4"/>
            <a:endCxn id="37" idx="0"/>
          </p:cNvCxnSpPr>
          <p:nvPr/>
        </p:nvCxnSpPr>
        <p:spPr>
          <a:xfrm>
            <a:off x="5493873" y="3117275"/>
            <a:ext cx="5986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直接箭头连接符 41"/>
          <p:cNvCxnSpPr>
            <a:stCxn id="39" idx="4"/>
          </p:cNvCxnSpPr>
          <p:nvPr/>
        </p:nvCxnSpPr>
        <p:spPr>
          <a:xfrm flipH="1">
            <a:off x="4520353" y="3117275"/>
            <a:ext cx="2485353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>
            <a:stCxn id="39" idx="4"/>
            <a:endCxn id="33" idx="0"/>
          </p:cNvCxnSpPr>
          <p:nvPr/>
        </p:nvCxnSpPr>
        <p:spPr>
          <a:xfrm>
            <a:off x="7005706" y="3117275"/>
            <a:ext cx="314181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>
          <a:xfrm>
            <a:off x="4697468" y="3117275"/>
            <a:ext cx="654672" cy="173270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>
          <a:xfrm>
            <a:off x="4697468" y="3117275"/>
            <a:ext cx="2308238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直接箭头连接符 46"/>
          <p:cNvCxnSpPr/>
          <p:nvPr/>
        </p:nvCxnSpPr>
        <p:spPr>
          <a:xfrm>
            <a:off x="5493873" y="3117275"/>
            <a:ext cx="1668923" cy="1732706"/>
          </a:xfrm>
          <a:prstGeom prst="straightConnector1">
            <a:avLst/>
          </a:prstGeom>
          <a:noFill/>
          <a:ln w="6350" cap="flat" cmpd="sng" algn="ctr">
            <a:solidFill>
              <a:srgbClr val="F23B48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974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A36BA74-DE62-4518-8283-974A4A45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" y="457262"/>
            <a:ext cx="1415757" cy="435841"/>
          </a:xfrm>
          <a:prstGeom prst="rect">
            <a:avLst/>
          </a:prstGeom>
        </p:spPr>
      </p:pic>
      <p:sp>
        <p:nvSpPr>
          <p:cNvPr id="27" name="Rectangle 48">
            <a:extLst>
              <a:ext uri="{FF2B5EF4-FFF2-40B4-BE49-F238E27FC236}">
                <a16:creationId xmlns:a16="http://schemas.microsoft.com/office/drawing/2014/main" id="{4E0B9B14-F25B-4989-9756-AD796C94D5B1}"/>
              </a:ext>
            </a:extLst>
          </p:cNvPr>
          <p:cNvSpPr/>
          <p:nvPr/>
        </p:nvSpPr>
        <p:spPr>
          <a:xfrm>
            <a:off x="1570763" y="475127"/>
            <a:ext cx="4713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  <a:sym typeface="+mn-lt"/>
              </a:rPr>
              <a:t>Consumer </a:t>
            </a:r>
            <a:r>
              <a:rPr lang="en-US" altLang="zh-CN" sz="2000" b="1" dirty="0">
                <a:solidFill>
                  <a:srgbClr val="00B0F0"/>
                </a:solidFill>
                <a:latin typeface="微软雅黑"/>
                <a:cs typeface="+mn-ea"/>
              </a:rPr>
              <a:t>Group</a:t>
            </a:r>
            <a:r>
              <a:rPr lang="en-US" altLang="zh-CN" sz="2000" dirty="0">
                <a:solidFill>
                  <a:srgbClr val="00B0F0"/>
                </a:solidFill>
                <a:latin typeface="微软雅黑"/>
                <a:cs typeface="+mn-ea"/>
              </a:rPr>
              <a:t> 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  <a:sym typeface="+mn-lt"/>
              </a:rPr>
              <a:t>：消费者组</a:t>
            </a:r>
          </a:p>
          <a:p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4D446-0CBE-4F7B-9F0C-4AA4F95870BC}"/>
              </a:ext>
            </a:extLst>
          </p:cNvPr>
          <p:cNvSpPr/>
          <p:nvPr/>
        </p:nvSpPr>
        <p:spPr>
          <a:xfrm>
            <a:off x="3350400" y="5520021"/>
            <a:ext cx="5725869" cy="12083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消费者组记录目前读取到的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offset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值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cs typeface="+mn-ea"/>
            </a:endParaRPr>
          </a:p>
          <a:p>
            <a:pPr defTabSz="68580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一个消费者组对于每一个绑定的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partition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都有相应的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offset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+mn-ea"/>
              </a:rPr>
              <a:t>值</a:t>
            </a:r>
            <a:endParaRPr lang="zh-CN" altLang="en-US" sz="1400" dirty="0">
              <a:solidFill>
                <a:prstClr val="black"/>
              </a:solidFill>
              <a:latin typeface="微软雅黑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B51797-D6B7-4AA1-A2BB-C573E1A3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88" y="1814298"/>
            <a:ext cx="7057143" cy="267619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6932ABC-082B-400F-BF33-62847CD64A6B}"/>
              </a:ext>
            </a:extLst>
          </p:cNvPr>
          <p:cNvSpPr/>
          <p:nvPr/>
        </p:nvSpPr>
        <p:spPr>
          <a:xfrm>
            <a:off x="753105" y="1183013"/>
            <a:ext cx="10685789" cy="6312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</a:rPr>
              <a:t>多个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</a:rPr>
              <a:t>Group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</a:rPr>
              <a:t>订阅同一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</a:rPr>
              <a:t>Topic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</a:rPr>
              <a:t>，即为广播模式</a:t>
            </a:r>
            <a:endParaRPr lang="zh-CN" altLang="en-US" sz="1600" dirty="0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63" name="圆角矩形 29">
            <a:extLst>
              <a:ext uri="{FF2B5EF4-FFF2-40B4-BE49-F238E27FC236}">
                <a16:creationId xmlns:a16="http://schemas.microsoft.com/office/drawing/2014/main" id="{D64158A9-D7D5-41DF-9297-8ED9CB326B92}"/>
              </a:ext>
            </a:extLst>
          </p:cNvPr>
          <p:cNvSpPr/>
          <p:nvPr/>
        </p:nvSpPr>
        <p:spPr>
          <a:xfrm>
            <a:off x="475395" y="4090449"/>
            <a:ext cx="2315068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 A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4" name="圆角矩形 30">
            <a:extLst>
              <a:ext uri="{FF2B5EF4-FFF2-40B4-BE49-F238E27FC236}">
                <a16:creationId xmlns:a16="http://schemas.microsoft.com/office/drawing/2014/main" id="{ED5D8A0A-06B7-4F4D-8360-8EF8843FAD8B}"/>
              </a:ext>
            </a:extLst>
          </p:cNvPr>
          <p:cNvSpPr/>
          <p:nvPr/>
        </p:nvSpPr>
        <p:spPr>
          <a:xfrm>
            <a:off x="724632" y="4526026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5" name="圆角矩形 31">
            <a:extLst>
              <a:ext uri="{FF2B5EF4-FFF2-40B4-BE49-F238E27FC236}">
                <a16:creationId xmlns:a16="http://schemas.microsoft.com/office/drawing/2014/main" id="{90DB15DD-186E-4CB1-A7DC-D310D4523A99}"/>
              </a:ext>
            </a:extLst>
          </p:cNvPr>
          <p:cNvSpPr/>
          <p:nvPr/>
        </p:nvSpPr>
        <p:spPr>
          <a:xfrm>
            <a:off x="3350400" y="4090449"/>
            <a:ext cx="1232203" cy="929840"/>
          </a:xfrm>
          <a:prstGeom prst="roundRect">
            <a:avLst>
              <a:gd name="adj" fmla="val 17772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Group B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6" name="圆角矩形 32">
            <a:extLst>
              <a:ext uri="{FF2B5EF4-FFF2-40B4-BE49-F238E27FC236}">
                <a16:creationId xmlns:a16="http://schemas.microsoft.com/office/drawing/2014/main" id="{98D659D3-F8DE-4826-AE0B-E852C1CB918B}"/>
              </a:ext>
            </a:extLst>
          </p:cNvPr>
          <p:cNvSpPr/>
          <p:nvPr/>
        </p:nvSpPr>
        <p:spPr>
          <a:xfrm>
            <a:off x="3599637" y="4526026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7" name="圆角矩形 33">
            <a:extLst>
              <a:ext uri="{FF2B5EF4-FFF2-40B4-BE49-F238E27FC236}">
                <a16:creationId xmlns:a16="http://schemas.microsoft.com/office/drawing/2014/main" id="{84E741F9-F7F3-4B32-9B4E-980EEC0CB880}"/>
              </a:ext>
            </a:extLst>
          </p:cNvPr>
          <p:cNvSpPr/>
          <p:nvPr/>
        </p:nvSpPr>
        <p:spPr>
          <a:xfrm>
            <a:off x="1671862" y="1924767"/>
            <a:ext cx="1991534" cy="1061789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Topic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C827C86-A399-4E40-BA4C-BB8D2CDC0AE7}"/>
              </a:ext>
            </a:extLst>
          </p:cNvPr>
          <p:cNvSpPr/>
          <p:nvPr/>
        </p:nvSpPr>
        <p:spPr>
          <a:xfrm>
            <a:off x="2382204" y="2255255"/>
            <a:ext cx="663532" cy="663532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0" name="圆角矩形 36">
            <a:extLst>
              <a:ext uri="{FF2B5EF4-FFF2-40B4-BE49-F238E27FC236}">
                <a16:creationId xmlns:a16="http://schemas.microsoft.com/office/drawing/2014/main" id="{B86D491C-4DD2-454D-A026-6FF7CB7C956C}"/>
              </a:ext>
            </a:extLst>
          </p:cNvPr>
          <p:cNvSpPr/>
          <p:nvPr/>
        </p:nvSpPr>
        <p:spPr>
          <a:xfrm>
            <a:off x="1779609" y="4526026"/>
            <a:ext cx="694643" cy="42013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27204C-CF12-4A9F-9D09-FDFB93B1215D}"/>
              </a:ext>
            </a:extLst>
          </p:cNvPr>
          <p:cNvCxnSpPr>
            <a:endCxn id="63" idx="0"/>
          </p:cNvCxnSpPr>
          <p:nvPr/>
        </p:nvCxnSpPr>
        <p:spPr>
          <a:xfrm flipH="1">
            <a:off x="1632929" y="2829464"/>
            <a:ext cx="841323" cy="1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B5970-05CD-4C72-9960-1DEA19044CB5}"/>
              </a:ext>
            </a:extLst>
          </p:cNvPr>
          <p:cNvCxnSpPr>
            <a:endCxn id="65" idx="0"/>
          </p:cNvCxnSpPr>
          <p:nvPr/>
        </p:nvCxnSpPr>
        <p:spPr>
          <a:xfrm>
            <a:off x="2960853" y="2829464"/>
            <a:ext cx="1005649" cy="1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3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1410</TotalTime>
  <Words>2001</Words>
  <Application>Microsoft Office PowerPoint</Application>
  <PresentationFormat>宽屏</PresentationFormat>
  <Paragraphs>240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Lato</vt:lpstr>
      <vt:lpstr>Raleway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g n</cp:lastModifiedBy>
  <cp:revision>54</cp:revision>
  <dcterms:created xsi:type="dcterms:W3CDTF">2017-02-13T15:17:59Z</dcterms:created>
  <dcterms:modified xsi:type="dcterms:W3CDTF">2018-11-21T10:19:31Z</dcterms:modified>
</cp:coreProperties>
</file>