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66" r:id="rId5"/>
    <p:sldId id="280" r:id="rId6"/>
    <p:sldId id="284" r:id="rId7"/>
    <p:sldId id="281" r:id="rId8"/>
    <p:sldId id="282" r:id="rId9"/>
    <p:sldId id="283" r:id="rId10"/>
    <p:sldId id="285" r:id="rId11"/>
    <p:sldId id="286" r:id="rId12"/>
    <p:sldId id="287" r:id="rId13"/>
    <p:sldId id="288" r:id="rId14"/>
    <p:sldId id="301" r:id="rId15"/>
    <p:sldId id="303" r:id="rId16"/>
    <p:sldId id="302" r:id="rId17"/>
    <p:sldId id="304" r:id="rId18"/>
    <p:sldId id="289" r:id="rId19"/>
    <p:sldId id="292" r:id="rId20"/>
    <p:sldId id="294" r:id="rId21"/>
    <p:sldId id="293" r:id="rId22"/>
    <p:sldId id="295" r:id="rId23"/>
    <p:sldId id="291" r:id="rId24"/>
    <p:sldId id="296" r:id="rId25"/>
    <p:sldId id="297" r:id="rId26"/>
    <p:sldId id="298" r:id="rId27"/>
    <p:sldId id="299" r:id="rId28"/>
    <p:sldId id="290" r:id="rId29"/>
    <p:sldId id="300" r:id="rId30"/>
    <p:sldId id="262" r:id="rId31"/>
    <p:sldId id="305" r:id="rId32"/>
  </p:sldIdLst>
  <p:sldSz cx="12192000" cy="6858000"/>
  <p:notesSz cx="7104063" cy="10234613"/>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4452" userDrawn="1">
          <p15:clr>
            <a:srgbClr val="A4A3A4"/>
          </p15:clr>
        </p15:guide>
        <p15:guide id="4" orient="horz"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44" autoAdjust="0"/>
  </p:normalViewPr>
  <p:slideViewPr>
    <p:cSldViewPr snapToGrid="0">
      <p:cViewPr varScale="1">
        <p:scale>
          <a:sx n="98" d="100"/>
          <a:sy n="98" d="100"/>
        </p:scale>
        <p:origin x="1014" y="72"/>
      </p:cViewPr>
      <p:guideLst>
        <p:guide orient="horz" pos="2160"/>
        <p:guide pos="3840"/>
        <p:guide pos="4452"/>
        <p:guide orient="horz" pos="290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1E9650A-31BC-4D64-A15F-65FB46ABBA9E}" type="datetimeFigureOut">
              <a:rPr lang="zh-CN" altLang="en-US" smtClean="0"/>
              <a:t>2020/7/24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D9649F17-4DB1-42DA-BA68-61AF948C2463}" type="slidenum">
              <a:rPr lang="zh-CN" altLang="en-US" smtClean="0"/>
              <a:t>‹#›</a:t>
            </a:fld>
            <a:endParaRPr lang="zh-CN" altLang="en-US"/>
          </a:p>
        </p:txBody>
      </p:sp>
    </p:spTree>
    <p:extLst>
      <p:ext uri="{BB962C8B-B14F-4D97-AF65-F5344CB8AC3E}">
        <p14:creationId xmlns:p14="http://schemas.microsoft.com/office/powerpoint/2010/main" val="269214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a:t>
            </a:fld>
            <a:endParaRPr lang="zh-CN" altLang="en-US"/>
          </a:p>
        </p:txBody>
      </p:sp>
    </p:spTree>
    <p:extLst>
      <p:ext uri="{BB962C8B-B14F-4D97-AF65-F5344CB8AC3E}">
        <p14:creationId xmlns:p14="http://schemas.microsoft.com/office/powerpoint/2010/main" val="12823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10</a:t>
            </a:fld>
            <a:endParaRPr lang="zh-CN" altLang="en-US"/>
          </a:p>
        </p:txBody>
      </p:sp>
    </p:spTree>
    <p:extLst>
      <p:ext uri="{BB962C8B-B14F-4D97-AF65-F5344CB8AC3E}">
        <p14:creationId xmlns:p14="http://schemas.microsoft.com/office/powerpoint/2010/main" val="310360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11</a:t>
            </a:fld>
            <a:endParaRPr lang="zh-CN" altLang="en-US"/>
          </a:p>
        </p:txBody>
      </p:sp>
    </p:spTree>
    <p:extLst>
      <p:ext uri="{BB962C8B-B14F-4D97-AF65-F5344CB8AC3E}">
        <p14:creationId xmlns:p14="http://schemas.microsoft.com/office/powerpoint/2010/main" val="1151049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12</a:t>
            </a:fld>
            <a:endParaRPr lang="zh-CN" altLang="en-US"/>
          </a:p>
        </p:txBody>
      </p:sp>
    </p:spTree>
    <p:extLst>
      <p:ext uri="{BB962C8B-B14F-4D97-AF65-F5344CB8AC3E}">
        <p14:creationId xmlns:p14="http://schemas.microsoft.com/office/powerpoint/2010/main" val="3434323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13</a:t>
            </a:fld>
            <a:endParaRPr lang="zh-CN" altLang="en-US"/>
          </a:p>
        </p:txBody>
      </p:sp>
    </p:spTree>
    <p:extLst>
      <p:ext uri="{BB962C8B-B14F-4D97-AF65-F5344CB8AC3E}">
        <p14:creationId xmlns:p14="http://schemas.microsoft.com/office/powerpoint/2010/main" val="3685476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通过连接其字级嵌入和字符级嵌入（通过卷积获得）将输入序列映射到向量。</a:t>
            </a:r>
            <a:endParaRPr lang="zh-CN" altLang="en-US" dirty="0"/>
          </a:p>
        </p:txBody>
      </p:sp>
      <p:sp>
        <p:nvSpPr>
          <p:cNvPr id="4" name="灯片编号占位符 3"/>
          <p:cNvSpPr>
            <a:spLocks noGrp="1"/>
          </p:cNvSpPr>
          <p:nvPr>
            <p:ph type="sldNum" sz="quarter" idx="10"/>
          </p:nvPr>
        </p:nvSpPr>
        <p:spPr/>
        <p:txBody>
          <a:bodyPr/>
          <a:lstStyle/>
          <a:p>
            <a:fld id="{D9649F17-4DB1-42DA-BA68-61AF948C2463}" type="slidenum">
              <a:rPr lang="zh-CN" altLang="en-US" smtClean="0"/>
              <a:t>14</a:t>
            </a:fld>
            <a:endParaRPr lang="zh-CN" altLang="en-US"/>
          </a:p>
        </p:txBody>
      </p:sp>
    </p:spTree>
    <p:extLst>
      <p:ext uri="{BB962C8B-B14F-4D97-AF65-F5344CB8AC3E}">
        <p14:creationId xmlns:p14="http://schemas.microsoft.com/office/powerpoint/2010/main" val="3186507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通过连接其字级嵌入和字符级嵌入（通过卷积获得）将输入序列映射到向量。</a:t>
            </a:r>
            <a:endParaRPr lang="zh-CN" altLang="en-US" dirty="0"/>
          </a:p>
        </p:txBody>
      </p:sp>
      <p:sp>
        <p:nvSpPr>
          <p:cNvPr id="4" name="灯片编号占位符 3"/>
          <p:cNvSpPr>
            <a:spLocks noGrp="1"/>
          </p:cNvSpPr>
          <p:nvPr>
            <p:ph type="sldNum" sz="quarter" idx="10"/>
          </p:nvPr>
        </p:nvSpPr>
        <p:spPr/>
        <p:txBody>
          <a:bodyPr/>
          <a:lstStyle/>
          <a:p>
            <a:fld id="{D9649F17-4DB1-42DA-BA68-61AF948C2463}" type="slidenum">
              <a:rPr lang="zh-CN" altLang="en-US" smtClean="0"/>
              <a:t>15</a:t>
            </a:fld>
            <a:endParaRPr lang="zh-CN" altLang="en-US"/>
          </a:p>
        </p:txBody>
      </p:sp>
    </p:spTree>
    <p:extLst>
      <p:ext uri="{BB962C8B-B14F-4D97-AF65-F5344CB8AC3E}">
        <p14:creationId xmlns:p14="http://schemas.microsoft.com/office/powerpoint/2010/main" val="122083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16</a:t>
            </a:fld>
            <a:endParaRPr lang="zh-CN" altLang="en-US"/>
          </a:p>
        </p:txBody>
      </p:sp>
    </p:spTree>
    <p:extLst>
      <p:ext uri="{BB962C8B-B14F-4D97-AF65-F5344CB8AC3E}">
        <p14:creationId xmlns:p14="http://schemas.microsoft.com/office/powerpoint/2010/main" val="1066549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17</a:t>
            </a:fld>
            <a:endParaRPr lang="zh-CN" altLang="en-US"/>
          </a:p>
        </p:txBody>
      </p:sp>
    </p:spTree>
    <p:extLst>
      <p:ext uri="{BB962C8B-B14F-4D97-AF65-F5344CB8AC3E}">
        <p14:creationId xmlns:p14="http://schemas.microsoft.com/office/powerpoint/2010/main" val="259325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18</a:t>
            </a:fld>
            <a:endParaRPr lang="zh-CN" altLang="en-US"/>
          </a:p>
        </p:txBody>
      </p:sp>
    </p:spTree>
    <p:extLst>
      <p:ext uri="{BB962C8B-B14F-4D97-AF65-F5344CB8AC3E}">
        <p14:creationId xmlns:p14="http://schemas.microsoft.com/office/powerpoint/2010/main" val="229741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19</a:t>
            </a:fld>
            <a:endParaRPr lang="zh-CN" altLang="en-US"/>
          </a:p>
        </p:txBody>
      </p:sp>
    </p:spTree>
    <p:extLst>
      <p:ext uri="{BB962C8B-B14F-4D97-AF65-F5344CB8AC3E}">
        <p14:creationId xmlns:p14="http://schemas.microsoft.com/office/powerpoint/2010/main" val="118130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a:t>
            </a:fld>
            <a:endParaRPr lang="zh-CN" altLang="en-US"/>
          </a:p>
        </p:txBody>
      </p:sp>
    </p:spTree>
    <p:extLst>
      <p:ext uri="{BB962C8B-B14F-4D97-AF65-F5344CB8AC3E}">
        <p14:creationId xmlns:p14="http://schemas.microsoft.com/office/powerpoint/2010/main" val="114580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20</a:t>
            </a:fld>
            <a:endParaRPr lang="zh-CN" altLang="en-US"/>
          </a:p>
        </p:txBody>
      </p:sp>
    </p:spTree>
    <p:extLst>
      <p:ext uri="{BB962C8B-B14F-4D97-AF65-F5344CB8AC3E}">
        <p14:creationId xmlns:p14="http://schemas.microsoft.com/office/powerpoint/2010/main" val="1639207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21</a:t>
            </a:fld>
            <a:endParaRPr lang="zh-CN" altLang="en-US"/>
          </a:p>
        </p:txBody>
      </p:sp>
    </p:spTree>
    <p:extLst>
      <p:ext uri="{BB962C8B-B14F-4D97-AF65-F5344CB8AC3E}">
        <p14:creationId xmlns:p14="http://schemas.microsoft.com/office/powerpoint/2010/main" val="4019031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22</a:t>
            </a:fld>
            <a:endParaRPr lang="zh-CN" altLang="en-US"/>
          </a:p>
        </p:txBody>
      </p:sp>
    </p:spTree>
    <p:extLst>
      <p:ext uri="{BB962C8B-B14F-4D97-AF65-F5344CB8AC3E}">
        <p14:creationId xmlns:p14="http://schemas.microsoft.com/office/powerpoint/2010/main" val="2555013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23</a:t>
            </a:fld>
            <a:endParaRPr lang="zh-CN" altLang="en-US"/>
          </a:p>
        </p:txBody>
      </p:sp>
    </p:spTree>
    <p:extLst>
      <p:ext uri="{BB962C8B-B14F-4D97-AF65-F5344CB8AC3E}">
        <p14:creationId xmlns:p14="http://schemas.microsoft.com/office/powerpoint/2010/main" val="905022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执行单词级别的意图检测可以在我们的框架中为槽填充提供每个单词意图的信息，可以缓解错误传播并保留更多有用的意图信息。与句子级别的意图检测相比，如果整个句子的意图被错误地预测，那么错误的意图可能会对所有单词的槽位预测产生负面影响。但是在单词级别的意图检测中，如果句子中的某些单词被错误地预测，其他正确的单词的意图信息仍可以正确的指导槽位的预测。</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由于每个单词通过自注意编码器已经获得整个句子上下文信息，因此我们可以将每个单词的意图预测看做对该句子意图的单独预测。因此，类似于集成神经网络，这种方法将减少预测的方差并提高意图检测的性能。并且我们在实验部分经验上证明了单词级别意图识别的有效性。</a:t>
            </a:r>
          </a:p>
          <a:p>
            <a:endParaRPr lang="zh-CN" altLang="en-US" dirty="0"/>
          </a:p>
        </p:txBody>
      </p:sp>
      <p:sp>
        <p:nvSpPr>
          <p:cNvPr id="4" name="灯片编号占位符 3"/>
          <p:cNvSpPr>
            <a:spLocks noGrp="1"/>
          </p:cNvSpPr>
          <p:nvPr>
            <p:ph type="sldNum" sz="quarter" idx="10"/>
          </p:nvPr>
        </p:nvSpPr>
        <p:spPr/>
        <p:txBody>
          <a:bodyPr/>
          <a:lstStyle/>
          <a:p>
            <a:fld id="{D9649F17-4DB1-42DA-BA68-61AF948C2463}" type="slidenum">
              <a:rPr lang="zh-CN" altLang="en-US" smtClean="0"/>
              <a:t>24</a:t>
            </a:fld>
            <a:endParaRPr lang="zh-CN" altLang="en-US"/>
          </a:p>
        </p:txBody>
      </p:sp>
    </p:spTree>
    <p:extLst>
      <p:ext uri="{BB962C8B-B14F-4D97-AF65-F5344CB8AC3E}">
        <p14:creationId xmlns:p14="http://schemas.microsoft.com/office/powerpoint/2010/main" val="2059826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25</a:t>
            </a:fld>
            <a:endParaRPr lang="zh-CN" altLang="en-US"/>
          </a:p>
        </p:txBody>
      </p:sp>
    </p:spTree>
    <p:extLst>
      <p:ext uri="{BB962C8B-B14F-4D97-AF65-F5344CB8AC3E}">
        <p14:creationId xmlns:p14="http://schemas.microsoft.com/office/powerpoint/2010/main" val="796240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26</a:t>
            </a:fld>
            <a:endParaRPr lang="zh-CN" altLang="en-US"/>
          </a:p>
        </p:txBody>
      </p:sp>
    </p:spTree>
    <p:extLst>
      <p:ext uri="{BB962C8B-B14F-4D97-AF65-F5344CB8AC3E}">
        <p14:creationId xmlns:p14="http://schemas.microsoft.com/office/powerpoint/2010/main" val="2492158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27</a:t>
            </a:fld>
            <a:endParaRPr lang="zh-CN" altLang="en-US"/>
          </a:p>
        </p:txBody>
      </p:sp>
    </p:spTree>
    <p:extLst>
      <p:ext uri="{BB962C8B-B14F-4D97-AF65-F5344CB8AC3E}">
        <p14:creationId xmlns:p14="http://schemas.microsoft.com/office/powerpoint/2010/main" val="1241032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28</a:t>
            </a:fld>
            <a:endParaRPr lang="zh-CN" altLang="en-US"/>
          </a:p>
        </p:txBody>
      </p:sp>
    </p:spTree>
    <p:extLst>
      <p:ext uri="{BB962C8B-B14F-4D97-AF65-F5344CB8AC3E}">
        <p14:creationId xmlns:p14="http://schemas.microsoft.com/office/powerpoint/2010/main" val="2161400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29</a:t>
            </a:fld>
            <a:endParaRPr lang="zh-CN" altLang="en-US"/>
          </a:p>
        </p:txBody>
      </p:sp>
    </p:spTree>
    <p:extLst>
      <p:ext uri="{BB962C8B-B14F-4D97-AF65-F5344CB8AC3E}">
        <p14:creationId xmlns:p14="http://schemas.microsoft.com/office/powerpoint/2010/main" val="34650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3</a:t>
            </a:fld>
            <a:endParaRPr lang="zh-CN" altLang="en-US"/>
          </a:p>
        </p:txBody>
      </p:sp>
    </p:spTree>
    <p:extLst>
      <p:ext uri="{BB962C8B-B14F-4D97-AF65-F5344CB8AC3E}">
        <p14:creationId xmlns:p14="http://schemas.microsoft.com/office/powerpoint/2010/main" val="2522344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30</a:t>
            </a:fld>
            <a:endParaRPr lang="zh-CN" altLang="en-US"/>
          </a:p>
        </p:txBody>
      </p:sp>
    </p:spTree>
    <p:extLst>
      <p:ext uri="{BB962C8B-B14F-4D97-AF65-F5344CB8AC3E}">
        <p14:creationId xmlns:p14="http://schemas.microsoft.com/office/powerpoint/2010/main" val="67787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31</a:t>
            </a:fld>
            <a:endParaRPr lang="zh-CN" altLang="en-US"/>
          </a:p>
        </p:txBody>
      </p:sp>
    </p:spTree>
    <p:extLst>
      <p:ext uri="{BB962C8B-B14F-4D97-AF65-F5344CB8AC3E}">
        <p14:creationId xmlns:p14="http://schemas.microsoft.com/office/powerpoint/2010/main" val="250900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4</a:t>
            </a:fld>
            <a:endParaRPr lang="zh-CN" altLang="en-US"/>
          </a:p>
        </p:txBody>
      </p:sp>
    </p:spTree>
    <p:extLst>
      <p:ext uri="{BB962C8B-B14F-4D97-AF65-F5344CB8AC3E}">
        <p14:creationId xmlns:p14="http://schemas.microsoft.com/office/powerpoint/2010/main" val="159313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5</a:t>
            </a:fld>
            <a:endParaRPr lang="zh-CN" altLang="en-US"/>
          </a:p>
        </p:txBody>
      </p:sp>
    </p:spTree>
    <p:extLst>
      <p:ext uri="{BB962C8B-B14F-4D97-AF65-F5344CB8AC3E}">
        <p14:creationId xmlns:p14="http://schemas.microsoft.com/office/powerpoint/2010/main" val="212929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6</a:t>
            </a:fld>
            <a:endParaRPr lang="zh-CN" altLang="en-US"/>
          </a:p>
        </p:txBody>
      </p:sp>
    </p:spTree>
    <p:extLst>
      <p:ext uri="{BB962C8B-B14F-4D97-AF65-F5344CB8AC3E}">
        <p14:creationId xmlns:p14="http://schemas.microsoft.com/office/powerpoint/2010/main" val="398567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7</a:t>
            </a:fld>
            <a:endParaRPr lang="zh-CN" altLang="en-US"/>
          </a:p>
        </p:txBody>
      </p:sp>
    </p:spTree>
    <p:extLst>
      <p:ext uri="{BB962C8B-B14F-4D97-AF65-F5344CB8AC3E}">
        <p14:creationId xmlns:p14="http://schemas.microsoft.com/office/powerpoint/2010/main" val="117792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8</a:t>
            </a:fld>
            <a:endParaRPr lang="zh-CN" altLang="en-US"/>
          </a:p>
        </p:txBody>
      </p:sp>
    </p:spTree>
    <p:extLst>
      <p:ext uri="{BB962C8B-B14F-4D97-AF65-F5344CB8AC3E}">
        <p14:creationId xmlns:p14="http://schemas.microsoft.com/office/powerpoint/2010/main" val="373438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49F17-4DB1-42DA-BA68-61AF948C2463}" type="slidenum">
              <a:rPr lang="zh-CN" altLang="en-US" smtClean="0"/>
              <a:t>9</a:t>
            </a:fld>
            <a:endParaRPr lang="zh-CN" altLang="en-US"/>
          </a:p>
        </p:txBody>
      </p:sp>
    </p:spTree>
    <p:extLst>
      <p:ext uri="{BB962C8B-B14F-4D97-AF65-F5344CB8AC3E}">
        <p14:creationId xmlns:p14="http://schemas.microsoft.com/office/powerpoint/2010/main" val="233474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www.1ppt.com/moban/     </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行业</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节日</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模板：</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www.1ppt.com/jieri/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素材下载：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背景图片：</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www.1ppt.com/beijing/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图表下载：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优秀</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www.1ppt.com/xiazai/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 </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Word</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 </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www.1ppt.com/word/              Excel</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教程：</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资料下载：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www.1ppt.com/ziliao/                PPT</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课件下载：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范文下载：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www.1ppt.com/fanwen/             </a:t>
            </a: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试卷下载：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教案下载：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accent4">
                    <a:lumMod val="20000"/>
                    <a:lumOff val="80000"/>
                  </a:schemeClr>
                </a:solidFill>
                <a:effectLst/>
                <a:uLnTx/>
                <a:uFillTx/>
              </a:rPr>
              <a:t>字体下载：</a:t>
            </a: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accent4">
                    <a:lumMod val="20000"/>
                    <a:lumOff val="80000"/>
                  </a:schemeClr>
                </a:solidFill>
                <a:effectLst/>
                <a:uLnTx/>
                <a:uFillTx/>
              </a:rPr>
              <a:t> </a:t>
            </a:r>
            <a:endParaRPr kumimoji="0" lang="zh-CN" altLang="en-US" sz="100" b="0" i="0" u="none" strike="noStrike" kern="0" cap="none" spc="0" normalizeH="0" baseline="0" noProof="0" dirty="0" smtClean="0">
              <a:ln>
                <a:noFill/>
              </a:ln>
              <a:solidFill>
                <a:schemeClr val="accent4">
                  <a:lumMod val="20000"/>
                  <a:lumOff val="80000"/>
                </a:schemeClr>
              </a:solidFill>
              <a:effectLst/>
              <a:uLnTx/>
              <a:uFillTx/>
            </a:endParaRPr>
          </a:p>
        </p:txBody>
      </p:sp>
    </p:spTree>
    <p:extLst>
      <p:ext uri="{BB962C8B-B14F-4D97-AF65-F5344CB8AC3E}">
        <p14:creationId xmlns:p14="http://schemas.microsoft.com/office/powerpoint/2010/main" val="49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image" Target="../media/image2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1.jpeg"/><Relationship Id="rId5" Type="http://schemas.openxmlformats.org/officeDocument/2006/relationships/image" Target="../media/image28.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28.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8.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notesSlide" Target="../notesSlides/notesSlide31.xml"/><Relationship Id="rId7"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2.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065" y="40640"/>
            <a:ext cx="12218035" cy="6777990"/>
            <a:chOff x="-19" y="64"/>
            <a:chExt cx="19241"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4"/>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4"/>
          <a:stretch>
            <a:fillRect/>
          </a:stretch>
        </p:blipFill>
        <p:spPr>
          <a:xfrm flipH="1">
            <a:off x="10217785" y="40640"/>
            <a:ext cx="1927860" cy="2324100"/>
          </a:xfrm>
          <a:prstGeom prst="rect">
            <a:avLst/>
          </a:prstGeom>
        </p:spPr>
      </p:pic>
      <p:pic>
        <p:nvPicPr>
          <p:cNvPr id="9" name="图片 8" descr="欧式"/>
          <p:cNvPicPr>
            <a:picLocks noChangeAspect="1"/>
          </p:cNvPicPr>
          <p:nvPr/>
        </p:nvPicPr>
        <p:blipFill>
          <a:blip r:embed="rId5"/>
          <a:stretch>
            <a:fillRect/>
          </a:stretch>
        </p:blipFill>
        <p:spPr>
          <a:xfrm rot="16200000">
            <a:off x="2464435" y="2093957"/>
            <a:ext cx="816610" cy="572770"/>
          </a:xfrm>
          <a:prstGeom prst="rect">
            <a:avLst/>
          </a:prstGeom>
        </p:spPr>
      </p:pic>
      <p:pic>
        <p:nvPicPr>
          <p:cNvPr id="10" name="图片 9" descr="欧式"/>
          <p:cNvPicPr>
            <a:picLocks noChangeAspect="1"/>
          </p:cNvPicPr>
          <p:nvPr/>
        </p:nvPicPr>
        <p:blipFill>
          <a:blip r:embed="rId5"/>
          <a:stretch>
            <a:fillRect/>
          </a:stretch>
        </p:blipFill>
        <p:spPr>
          <a:xfrm rot="5400000" flipH="1">
            <a:off x="8911590" y="2093957"/>
            <a:ext cx="816610" cy="572770"/>
          </a:xfrm>
          <a:prstGeom prst="rect">
            <a:avLst/>
          </a:prstGeom>
        </p:spPr>
      </p:pic>
      <p:sp>
        <p:nvSpPr>
          <p:cNvPr id="30" name="文本框 29"/>
          <p:cNvSpPr txBox="1"/>
          <p:nvPr/>
        </p:nvSpPr>
        <p:spPr>
          <a:xfrm>
            <a:off x="3159125" y="1713512"/>
            <a:ext cx="5874385" cy="1323439"/>
          </a:xfrm>
          <a:prstGeom prst="rect">
            <a:avLst/>
          </a:prstGeom>
          <a:noFill/>
        </p:spPr>
        <p:txBody>
          <a:bodyPr wrap="square" rtlCol="0">
            <a:spAutoFit/>
          </a:bodyPr>
          <a:lstStyle/>
          <a:p>
            <a:pPr algn="ctr"/>
            <a:r>
              <a:rPr lang="en-US" altLang="zh-CN" sz="4000" dirty="0" smtClean="0">
                <a:solidFill>
                  <a:srgbClr val="415380"/>
                </a:solidFill>
                <a:latin typeface="汉仪中圆简" panose="02010609000101010101" pitchFamily="49" charset="-122"/>
                <a:ea typeface="汉仪中圆简" panose="02010609000101010101" pitchFamily="49" charset="-122"/>
              </a:rPr>
              <a:t>Self-Attention</a:t>
            </a:r>
            <a:r>
              <a:rPr lang="zh-CN" altLang="en-US" sz="4000" dirty="0" smtClean="0">
                <a:solidFill>
                  <a:srgbClr val="415380"/>
                </a:solidFill>
                <a:latin typeface="汉仪中圆简" panose="02010609000101010101" pitchFamily="49" charset="-122"/>
                <a:ea typeface="汉仪中圆简" panose="02010609000101010101" pitchFamily="49" charset="-122"/>
              </a:rPr>
              <a:t>在</a:t>
            </a:r>
            <a:endParaRPr lang="en-US" altLang="zh-CN" sz="4000" dirty="0" smtClean="0">
              <a:solidFill>
                <a:srgbClr val="415380"/>
              </a:solidFill>
              <a:latin typeface="汉仪中圆简" panose="02010609000101010101" pitchFamily="49" charset="-122"/>
              <a:ea typeface="汉仪中圆简" panose="02010609000101010101" pitchFamily="49" charset="-122"/>
            </a:endParaRPr>
          </a:p>
          <a:p>
            <a:pPr algn="ctr"/>
            <a:r>
              <a:rPr lang="en-US" altLang="zh-CN" sz="4000" dirty="0">
                <a:solidFill>
                  <a:srgbClr val="415380"/>
                </a:solidFill>
                <a:latin typeface="汉仪中圆简" panose="02010609000101010101" pitchFamily="49" charset="-122"/>
                <a:ea typeface="汉仪中圆简" panose="02010609000101010101" pitchFamily="49" charset="-122"/>
              </a:rPr>
              <a:t>J</a:t>
            </a:r>
            <a:r>
              <a:rPr lang="en-US" altLang="zh-CN" sz="4000" dirty="0" smtClean="0">
                <a:solidFill>
                  <a:srgbClr val="415380"/>
                </a:solidFill>
                <a:latin typeface="汉仪中圆简" panose="02010609000101010101" pitchFamily="49" charset="-122"/>
                <a:ea typeface="汉仪中圆简" panose="02010609000101010101" pitchFamily="49" charset="-122"/>
              </a:rPr>
              <a:t>oint Model</a:t>
            </a:r>
            <a:r>
              <a:rPr lang="zh-CN" altLang="en-US" sz="4000" dirty="0">
                <a:solidFill>
                  <a:srgbClr val="415380"/>
                </a:solidFill>
                <a:latin typeface="汉仪中圆简" panose="02010609000101010101" pitchFamily="49" charset="-122"/>
                <a:ea typeface="汉仪中圆简" panose="02010609000101010101" pitchFamily="49" charset="-122"/>
              </a:rPr>
              <a:t>中的应用</a:t>
            </a:r>
          </a:p>
        </p:txBody>
      </p:sp>
      <p:cxnSp>
        <p:nvCxnSpPr>
          <p:cNvPr id="11" name="直接连接符 10"/>
          <p:cNvCxnSpPr/>
          <p:nvPr/>
        </p:nvCxnSpPr>
        <p:spPr>
          <a:xfrm>
            <a:off x="2659380" y="3097257"/>
            <a:ext cx="6871970" cy="0"/>
          </a:xfrm>
          <a:prstGeom prst="line">
            <a:avLst/>
          </a:prstGeom>
          <a:ln w="12700">
            <a:solidFill>
              <a:srgbClr val="415380"/>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659380" y="3365227"/>
            <a:ext cx="6871970" cy="718185"/>
          </a:xfrm>
          <a:prstGeom prst="rect">
            <a:avLst/>
          </a:prstGeom>
          <a:noFill/>
        </p:spPr>
        <p:txBody>
          <a:bodyPr wrap="square" rtlCol="0">
            <a:spAutoFit/>
          </a:bodyPr>
          <a:lstStyle/>
          <a:p>
            <a:pPr algn="ctr" fontAlgn="auto">
              <a:lnSpc>
                <a:spcPct val="170000"/>
              </a:lnSpc>
              <a:spcBef>
                <a:spcPts val="0"/>
              </a:spcBef>
              <a:spcAft>
                <a:spcPts val="600"/>
              </a:spcAft>
              <a:buClr>
                <a:schemeClr val="accent1">
                  <a:lumMod val="75000"/>
                </a:schemeClr>
              </a:buClr>
              <a:buSzPct val="145000"/>
              <a:buFont typeface="Arial" panose="020B0604020202020204"/>
            </a:pPr>
            <a:r>
              <a:rPr lang="zh-CN" altLang="en-US" sz="1200">
                <a:solidFill>
                  <a:schemeClr val="tx1">
                    <a:lumMod val="65000"/>
                    <a:lumOff val="35000"/>
                  </a:schemeClr>
                </a:solidFill>
                <a:effectLst/>
                <a:latin typeface="微软雅黑" panose="020B0503020204020204" charset="-122"/>
                <a:ea typeface="微软雅黑" panose="020B0503020204020204" charset="-122"/>
                <a:sym typeface="+mn-ea"/>
              </a:rPr>
              <a:t>For our ever-lasting friendship, send sincere blessings and warm greetings to my friends whom I miss so much.</a:t>
            </a:r>
            <a:endParaRPr lang="zh-CN" altLang="en-US" sz="1200">
              <a:solidFill>
                <a:schemeClr val="bg1">
                  <a:lumMod val="50000"/>
                </a:schemeClr>
              </a:solidFill>
              <a:latin typeface="微软雅黑" panose="020B0503020204020204" charset="-122"/>
              <a:ea typeface="微软雅黑" panose="020B0503020204020204" charset="-122"/>
              <a:sym typeface="+mn-ea"/>
            </a:endParaRPr>
          </a:p>
        </p:txBody>
      </p:sp>
      <p:sp>
        <p:nvSpPr>
          <p:cNvPr id="13" name="圆角矩形 12"/>
          <p:cNvSpPr/>
          <p:nvPr/>
        </p:nvSpPr>
        <p:spPr>
          <a:xfrm>
            <a:off x="4556125" y="4785667"/>
            <a:ext cx="3081020" cy="778551"/>
          </a:xfrm>
          <a:prstGeom prst="roundRect">
            <a:avLst>
              <a:gd name="adj" fmla="val 50000"/>
            </a:avLst>
          </a:prstGeom>
          <a:solidFill>
            <a:srgbClr val="415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anose="020B0503020204020204" charset="-122"/>
                <a:ea typeface="微软雅黑" panose="020B0503020204020204" charset="-122"/>
                <a:sym typeface="+mn-ea"/>
              </a:rPr>
              <a:t>分享人：贾旭</a:t>
            </a:r>
            <a:endParaRPr lang="en-US" altLang="zh-CN" b="1" dirty="0" smtClean="0">
              <a:solidFill>
                <a:schemeClr val="bg1"/>
              </a:solidFill>
              <a:latin typeface="微软雅黑" panose="020B0503020204020204" charset="-122"/>
              <a:ea typeface="微软雅黑" panose="020B0503020204020204" charset="-122"/>
              <a:sym typeface="+mn-ea"/>
            </a:endParaRPr>
          </a:p>
          <a:p>
            <a:pPr algn="ctr"/>
            <a:r>
              <a:rPr lang="en-US" altLang="zh-CN" b="1" dirty="0" smtClean="0">
                <a:solidFill>
                  <a:schemeClr val="bg1"/>
                </a:solidFill>
                <a:latin typeface="微软雅黑" panose="020B0503020204020204" charset="-122"/>
                <a:ea typeface="微软雅黑" panose="020B0503020204020204" charset="-122"/>
                <a:sym typeface="+mn-ea"/>
              </a:rPr>
              <a:t>2020.07.24</a:t>
            </a:r>
            <a:endParaRPr lang="zh-CN" altLang="en-US" b="1" dirty="0">
              <a:solidFill>
                <a:schemeClr val="bg1"/>
              </a:solidFill>
              <a:latin typeface="微软雅黑" panose="020B0503020204020204" charset="-122"/>
              <a:ea typeface="微软雅黑" panose="020B0503020204020204" charset="-122"/>
              <a:sym typeface="+mn-ea"/>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 calcmode="lin" valueType="num">
                                      <p:cBhvr>
                                        <p:cTn id="2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0"/>
                                        </p:tgtEl>
                                      </p:cBhvr>
                                    </p:animEffect>
                                  </p:childTnLst>
                                </p:cTn>
                              </p:par>
                            </p:childTnLst>
                          </p:cTn>
                        </p:par>
                        <p:par>
                          <p:cTn id="32" fill="hold">
                            <p:stCondLst>
                              <p:cond delay="34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3900"/>
                            </p:stCondLst>
                            <p:childTnLst>
                              <p:par>
                                <p:cTn id="37" presetID="29" presetClass="entr" presetSubtype="0" fill="hold" grpId="2"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ppt_x</p:attrName>
                                        </p:attrNameLst>
                                      </p:cBhvr>
                                      <p:tavLst>
                                        <p:tav tm="0">
                                          <p:val>
                                            <p:strVal val="#ppt_x-.2"/>
                                          </p:val>
                                        </p:tav>
                                        <p:tav tm="100000">
                                          <p:val>
                                            <p:strVal val="#ppt_x"/>
                                          </p:val>
                                        </p:tav>
                                      </p:tavLst>
                                    </p:anim>
                                    <p:anim calcmode="lin" valueType="num">
                                      <p:cBhvr>
                                        <p:cTn id="40" dur="5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41" dur="500"/>
                                        <p:tgtEl>
                                          <p:spTgt spid="37"/>
                                        </p:tgtEl>
                                      </p:cBhvr>
                                    </p:animEffect>
                                  </p:childTnLst>
                                </p:cTn>
                              </p:par>
                            </p:childTnLst>
                          </p:cTn>
                        </p:par>
                        <p:par>
                          <p:cTn id="42" fill="hold">
                            <p:stCondLst>
                              <p:cond delay="4400"/>
                            </p:stCondLst>
                            <p:childTnLst>
                              <p:par>
                                <p:cTn id="43" presetID="54" presetClass="entr" presetSubtype="0" accel="10000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strVal val="#ppt_w*0.05"/>
                                          </p:val>
                                        </p:tav>
                                        <p:tav tm="100000">
                                          <p:val>
                                            <p:strVal val="#ppt_w"/>
                                          </p:val>
                                        </p:tav>
                                      </p:tavLst>
                                    </p:anim>
                                    <p:anim calcmode="lin" valueType="num">
                                      <p:cBhvr>
                                        <p:cTn id="46" dur="500" fill="hold"/>
                                        <p:tgtEl>
                                          <p:spTgt spid="13"/>
                                        </p:tgtEl>
                                        <p:attrNameLst>
                                          <p:attrName>ppt_h</p:attrName>
                                        </p:attrNameLst>
                                      </p:cBhvr>
                                      <p:tavLst>
                                        <p:tav tm="0">
                                          <p:val>
                                            <p:strVal val="#ppt_h"/>
                                          </p:val>
                                        </p:tav>
                                        <p:tav tm="100000">
                                          <p:val>
                                            <p:strVal val="#ppt_h"/>
                                          </p:val>
                                        </p:tav>
                                      </p:tavLst>
                                    </p:anim>
                                    <p:anim calcmode="lin" valueType="num">
                                      <p:cBhvr>
                                        <p:cTn id="47" dur="500" fill="hold"/>
                                        <p:tgtEl>
                                          <p:spTgt spid="13"/>
                                        </p:tgtEl>
                                        <p:attrNameLst>
                                          <p:attrName>ppt_x</p:attrName>
                                        </p:attrNameLst>
                                      </p:cBhvr>
                                      <p:tavLst>
                                        <p:tav tm="0">
                                          <p:val>
                                            <p:strVal val="#ppt_x-.2"/>
                                          </p:val>
                                        </p:tav>
                                        <p:tav tm="100000">
                                          <p:val>
                                            <p:strVal val="#ppt_x"/>
                                          </p:val>
                                        </p:tav>
                                      </p:tavLst>
                                    </p:anim>
                                    <p:anim calcmode="lin" valueType="num">
                                      <p:cBhvr>
                                        <p:cTn id="48" dur="500" fill="hold"/>
                                        <p:tgtEl>
                                          <p:spTgt spid="13"/>
                                        </p:tgtEl>
                                        <p:attrNameLst>
                                          <p:attrName>ppt_y</p:attrName>
                                        </p:attrNameLst>
                                      </p:cBhvr>
                                      <p:tavLst>
                                        <p:tav tm="0">
                                          <p:val>
                                            <p:strVal val="#ppt_y"/>
                                          </p:val>
                                        </p:tav>
                                        <p:tav tm="100000">
                                          <p:val>
                                            <p:strVal val="#ppt_y"/>
                                          </p:val>
                                        </p:tav>
                                      </p:tavLst>
                                    </p:anim>
                                    <p:animEffect transition="in" filter="fad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7" grpId="1"/>
      <p:bldP spid="37" grpId="2"/>
      <p:bldP spid="1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Self-Attention</a:t>
            </a:r>
            <a:r>
              <a:rPr lang="zh-CN" altLang="en-US" b="1" dirty="0" smtClean="0">
                <a:solidFill>
                  <a:srgbClr val="415380"/>
                </a:solidFill>
                <a:latin typeface="微软雅黑" panose="020B0503020204020204" charset="-122"/>
                <a:ea typeface="微软雅黑" panose="020B0503020204020204" charset="-122"/>
              </a:rPr>
              <a:t>矩阵计算</a:t>
            </a:r>
            <a:endParaRPr lang="zh-CN" altLang="en-US" b="1" dirty="0">
              <a:solidFill>
                <a:srgbClr val="415380"/>
              </a:solidFill>
              <a:latin typeface="微软雅黑" panose="020B0503020204020204" charset="-122"/>
              <a:ea typeface="微软雅黑" panose="020B0503020204020204" charset="-122"/>
            </a:endParaRPr>
          </a:p>
        </p:txBody>
      </p:sp>
      <p:pic>
        <p:nvPicPr>
          <p:cNvPr id="7170" name="Picture 2" descr="https://picb.zhimg.com/80/v2-eea2dcbfa49df9fb799ef8e6997260bf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965" y="1045200"/>
            <a:ext cx="4778734" cy="54120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picb.zhimg.com/80/v2-752c1c91e1b4dbca1b64f59a7e026b9b_720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638569"/>
            <a:ext cx="5557788" cy="217208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7"/>
          <a:stretch>
            <a:fillRect/>
          </a:stretch>
        </p:blipFill>
        <p:spPr>
          <a:xfrm>
            <a:off x="6555846" y="2143741"/>
            <a:ext cx="4638095" cy="780952"/>
          </a:xfrm>
          <a:prstGeom prst="rect">
            <a:avLst/>
          </a:prstGeom>
        </p:spPr>
      </p:pic>
    </p:spTree>
    <p:extLst>
      <p:ext uri="{BB962C8B-B14F-4D97-AF65-F5344CB8AC3E}">
        <p14:creationId xmlns:p14="http://schemas.microsoft.com/office/powerpoint/2010/main" val="77805697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Self-Attention</a:t>
            </a:r>
            <a:r>
              <a:rPr lang="zh-CN" altLang="en-US" b="1" dirty="0">
                <a:solidFill>
                  <a:srgbClr val="415380"/>
                </a:solidFill>
                <a:latin typeface="微软雅黑" panose="020B0503020204020204" charset="-122"/>
                <a:ea typeface="微软雅黑" panose="020B0503020204020204" charset="-122"/>
              </a:rPr>
              <a:t>代码</a:t>
            </a:r>
            <a:r>
              <a:rPr lang="zh-CN" altLang="en-US" b="1" dirty="0" smtClean="0">
                <a:solidFill>
                  <a:srgbClr val="415380"/>
                </a:solidFill>
                <a:latin typeface="微软雅黑" panose="020B0503020204020204" charset="-122"/>
                <a:ea typeface="微软雅黑" panose="020B0503020204020204" charset="-122"/>
              </a:rPr>
              <a:t>计算</a:t>
            </a:r>
            <a:endParaRPr lang="zh-CN" altLang="en-US" b="1" dirty="0">
              <a:solidFill>
                <a:srgbClr val="415380"/>
              </a:solidFill>
              <a:latin typeface="微软雅黑" panose="020B0503020204020204" charset="-122"/>
              <a:ea typeface="微软雅黑" panose="020B0503020204020204" charset="-122"/>
            </a:endParaRPr>
          </a:p>
        </p:txBody>
      </p:sp>
      <p:pic>
        <p:nvPicPr>
          <p:cNvPr id="7170" name="Picture 2" descr="https://picb.zhimg.com/80/v2-eea2dcbfa49df9fb799ef8e6997260bf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965" y="1045200"/>
            <a:ext cx="4778734" cy="5412061"/>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stretch>
            <a:fillRect/>
          </a:stretch>
        </p:blipFill>
        <p:spPr>
          <a:xfrm>
            <a:off x="6174339" y="1624674"/>
            <a:ext cx="5454069" cy="1088690"/>
          </a:xfrm>
          <a:prstGeom prst="rect">
            <a:avLst/>
          </a:prstGeom>
        </p:spPr>
      </p:pic>
      <p:pic>
        <p:nvPicPr>
          <p:cNvPr id="3" name="图片 2"/>
          <p:cNvPicPr>
            <a:picLocks noChangeAspect="1"/>
          </p:cNvPicPr>
          <p:nvPr/>
        </p:nvPicPr>
        <p:blipFill>
          <a:blip r:embed="rId7"/>
          <a:stretch>
            <a:fillRect/>
          </a:stretch>
        </p:blipFill>
        <p:spPr>
          <a:xfrm>
            <a:off x="6095682" y="3428939"/>
            <a:ext cx="5726074" cy="2083655"/>
          </a:xfrm>
          <a:prstGeom prst="rect">
            <a:avLst/>
          </a:prstGeom>
        </p:spPr>
      </p:pic>
    </p:spTree>
    <p:extLst>
      <p:ext uri="{BB962C8B-B14F-4D97-AF65-F5344CB8AC3E}">
        <p14:creationId xmlns:p14="http://schemas.microsoft.com/office/powerpoint/2010/main" val="317970133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Self-Attention</a:t>
            </a:r>
            <a:r>
              <a:rPr lang="zh-CN" altLang="en-US" b="1" dirty="0">
                <a:solidFill>
                  <a:srgbClr val="415380"/>
                </a:solidFill>
                <a:latin typeface="微软雅黑" panose="020B0503020204020204" charset="-122"/>
                <a:ea typeface="微软雅黑" panose="020B0503020204020204" charset="-122"/>
              </a:rPr>
              <a:t>代码</a:t>
            </a:r>
            <a:r>
              <a:rPr lang="zh-CN" altLang="en-US" b="1" dirty="0" smtClean="0">
                <a:solidFill>
                  <a:srgbClr val="415380"/>
                </a:solidFill>
                <a:latin typeface="微软雅黑" panose="020B0503020204020204" charset="-122"/>
                <a:ea typeface="微软雅黑" panose="020B0503020204020204" charset="-122"/>
              </a:rPr>
              <a:t>计算</a:t>
            </a:r>
            <a:endParaRPr lang="zh-CN" altLang="en-US" b="1" dirty="0">
              <a:solidFill>
                <a:srgbClr val="415380"/>
              </a:solidFill>
              <a:latin typeface="微软雅黑" panose="020B0503020204020204" charset="-122"/>
              <a:ea typeface="微软雅黑" panose="020B0503020204020204" charset="-122"/>
            </a:endParaRPr>
          </a:p>
        </p:txBody>
      </p:sp>
      <p:pic>
        <p:nvPicPr>
          <p:cNvPr id="11" name="Picture 4" descr="https://picb.zhimg.com/80/v2-752c1c91e1b4dbca1b64f59a7e026b9b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6788" y="1266224"/>
            <a:ext cx="5557788" cy="217208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6"/>
          <a:stretch>
            <a:fillRect/>
          </a:stretch>
        </p:blipFill>
        <p:spPr>
          <a:xfrm>
            <a:off x="2451423" y="3670581"/>
            <a:ext cx="7289154" cy="2798898"/>
          </a:xfrm>
          <a:prstGeom prst="rect">
            <a:avLst/>
          </a:prstGeom>
        </p:spPr>
      </p:pic>
    </p:spTree>
    <p:extLst>
      <p:ext uri="{BB962C8B-B14F-4D97-AF65-F5344CB8AC3E}">
        <p14:creationId xmlns:p14="http://schemas.microsoft.com/office/powerpoint/2010/main" val="69987546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4"/>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4"/>
          <a:stretch>
            <a:fillRect/>
          </a:stretch>
        </p:blipFill>
        <p:spPr>
          <a:xfrm flipH="1">
            <a:off x="10217785" y="40640"/>
            <a:ext cx="1927860" cy="2324100"/>
          </a:xfrm>
          <a:prstGeom prst="rect">
            <a:avLst/>
          </a:prstGeom>
        </p:spPr>
      </p:pic>
      <p:pic>
        <p:nvPicPr>
          <p:cNvPr id="9" name="图片 8"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4443730" y="2107565"/>
            <a:ext cx="711200" cy="499110"/>
          </a:xfrm>
          <a:prstGeom prst="rect">
            <a:avLst/>
          </a:prstGeom>
        </p:spPr>
      </p:pic>
      <p:pic>
        <p:nvPicPr>
          <p:cNvPr id="10" name="图片 9"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flipH="1">
            <a:off x="7036435" y="2107565"/>
            <a:ext cx="711200" cy="499110"/>
          </a:xfrm>
          <a:prstGeom prst="rect">
            <a:avLst/>
          </a:prstGeom>
        </p:spPr>
      </p:pic>
      <p:sp>
        <p:nvSpPr>
          <p:cNvPr id="30" name="文本框 29"/>
          <p:cNvSpPr txBox="1"/>
          <p:nvPr/>
        </p:nvSpPr>
        <p:spPr>
          <a:xfrm>
            <a:off x="5048885" y="2005965"/>
            <a:ext cx="2093595" cy="706755"/>
          </a:xfrm>
          <a:prstGeom prst="rect">
            <a:avLst/>
          </a:prstGeom>
          <a:noFill/>
        </p:spPr>
        <p:txBody>
          <a:bodyPr wrap="square" rtlCol="0">
            <a:spAutoFit/>
          </a:bodyPr>
          <a:lstStyle/>
          <a:p>
            <a:pPr algn="ctr"/>
            <a:r>
              <a:rPr lang="zh-CN" altLang="en-US" sz="4000">
                <a:solidFill>
                  <a:srgbClr val="415380"/>
                </a:solidFill>
                <a:latin typeface="方正清刻本悦宋简体" panose="02000000000000000000" charset="-122"/>
                <a:ea typeface="方正清刻本悦宋简体" panose="02000000000000000000" charset="-122"/>
              </a:rPr>
              <a:t>第二章</a:t>
            </a:r>
          </a:p>
        </p:txBody>
      </p:sp>
      <p:sp>
        <p:nvSpPr>
          <p:cNvPr id="7" name="文本框 6"/>
          <p:cNvSpPr txBox="1"/>
          <p:nvPr/>
        </p:nvSpPr>
        <p:spPr>
          <a:xfrm>
            <a:off x="1250830" y="3105834"/>
            <a:ext cx="9790981" cy="1200329"/>
          </a:xfrm>
          <a:prstGeom prst="rect">
            <a:avLst/>
          </a:prstGeom>
          <a:noFill/>
        </p:spPr>
        <p:txBody>
          <a:bodyPr wrap="square" rtlCol="0">
            <a:spAutoFit/>
          </a:bodyPr>
          <a:lstStyle/>
          <a:p>
            <a:pPr algn="ctr" fontAlgn="auto">
              <a:lnSpc>
                <a:spcPct val="100000"/>
              </a:lnSpc>
            </a:pPr>
            <a:r>
              <a:rPr lang="en-US" altLang="zh-CN" sz="3600" dirty="0">
                <a:solidFill>
                  <a:srgbClr val="415380"/>
                </a:solidFill>
                <a:latin typeface="方正清刻本悦宋简体" panose="02000000000000000000" charset="-122"/>
                <a:ea typeface="方正清刻本悦宋简体" panose="02000000000000000000" charset="-122"/>
                <a:sym typeface="+mn-ea"/>
              </a:rPr>
              <a:t>A Self-Attentive Model with Gate Mechanism for Spoken Language Understanding</a:t>
            </a:r>
            <a:endParaRPr lang="zh-CN" altLang="en-US" sz="3600" dirty="0">
              <a:solidFill>
                <a:srgbClr val="415380"/>
              </a:solidFill>
              <a:latin typeface="方正清刻本悦宋简体" panose="02000000000000000000" charset="-122"/>
              <a:ea typeface="方正清刻本悦宋简体" panose="02000000000000000000" charset="-122"/>
              <a:sym typeface="+mn-ea"/>
            </a:endParaRPr>
          </a:p>
        </p:txBody>
      </p:sp>
    </p:spTree>
    <p:extLst>
      <p:ext uri="{BB962C8B-B14F-4D97-AF65-F5344CB8AC3E}">
        <p14:creationId xmlns:p14="http://schemas.microsoft.com/office/powerpoint/2010/main" val="381578025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 calcmode="lin" valueType="num">
                                      <p:cBhvr>
                                        <p:cTn id="2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0"/>
                                        </p:tgtEl>
                                      </p:cBhvr>
                                    </p:animEffect>
                                  </p:childTnLst>
                                </p:cTn>
                              </p:par>
                            </p:childTnLst>
                          </p:cTn>
                        </p:par>
                        <p:par>
                          <p:cTn id="32" fill="hold">
                            <p:stCondLst>
                              <p:cond delay="2099"/>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0005"/>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smtClean="0">
                <a:solidFill>
                  <a:srgbClr val="415380"/>
                </a:solidFill>
                <a:latin typeface="微软雅黑" panose="020B0503020204020204" charset="-122"/>
                <a:ea typeface="微软雅黑" panose="020B0503020204020204" charset="-122"/>
              </a:rPr>
              <a:t>结构框架</a:t>
            </a:r>
            <a:endParaRPr lang="zh-CN" altLang="en-US" b="1" dirty="0">
              <a:solidFill>
                <a:srgbClr val="415380"/>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5"/>
          <a:stretch>
            <a:fillRect/>
          </a:stretch>
        </p:blipFill>
        <p:spPr>
          <a:xfrm>
            <a:off x="1670287" y="1079626"/>
            <a:ext cx="8876190" cy="5533333"/>
          </a:xfrm>
          <a:prstGeom prst="rect">
            <a:avLst/>
          </a:prstGeom>
        </p:spPr>
      </p:pic>
      <p:sp>
        <p:nvSpPr>
          <p:cNvPr id="18" name="矩形 17"/>
          <p:cNvSpPr/>
          <p:nvPr/>
        </p:nvSpPr>
        <p:spPr>
          <a:xfrm>
            <a:off x="2806091" y="4494913"/>
            <a:ext cx="5390476" cy="9821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323633258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0005"/>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a:solidFill>
                  <a:srgbClr val="415380"/>
                </a:solidFill>
                <a:latin typeface="微软雅黑" panose="020B0503020204020204" charset="-122"/>
                <a:ea typeface="微软雅黑" panose="020B0503020204020204" charset="-122"/>
              </a:rPr>
              <a:t>对比</a:t>
            </a:r>
            <a:endParaRPr lang="zh-CN" altLang="en-US" b="1" dirty="0">
              <a:solidFill>
                <a:srgbClr val="415380"/>
              </a:solidFill>
              <a:latin typeface="微软雅黑" panose="020B0503020204020204" charset="-122"/>
              <a:ea typeface="微软雅黑" panose="020B0503020204020204" charset="-122"/>
            </a:endParaRPr>
          </a:p>
        </p:txBody>
      </p:sp>
      <p:pic>
        <p:nvPicPr>
          <p:cNvPr id="11" name="图片 10"/>
          <p:cNvPicPr>
            <a:picLocks noChangeAspect="1"/>
          </p:cNvPicPr>
          <p:nvPr/>
        </p:nvPicPr>
        <p:blipFill rotWithShape="1">
          <a:blip r:embed="rId5"/>
          <a:srcRect r="49939" b="11575"/>
          <a:stretch/>
        </p:blipFill>
        <p:spPr>
          <a:xfrm>
            <a:off x="706440" y="1509581"/>
            <a:ext cx="4167117" cy="3838838"/>
          </a:xfrm>
          <a:prstGeom prst="rect">
            <a:avLst/>
          </a:prstGeom>
        </p:spPr>
      </p:pic>
      <p:pic>
        <p:nvPicPr>
          <p:cNvPr id="12" name="图片 11"/>
          <p:cNvPicPr>
            <a:picLocks noChangeAspect="1"/>
          </p:cNvPicPr>
          <p:nvPr/>
        </p:nvPicPr>
        <p:blipFill>
          <a:blip r:embed="rId6"/>
          <a:stretch>
            <a:fillRect/>
          </a:stretch>
        </p:blipFill>
        <p:spPr>
          <a:xfrm>
            <a:off x="5125061" y="1420612"/>
            <a:ext cx="6678101" cy="4163065"/>
          </a:xfrm>
          <a:prstGeom prst="rect">
            <a:avLst/>
          </a:prstGeom>
        </p:spPr>
      </p:pic>
      <p:sp>
        <p:nvSpPr>
          <p:cNvPr id="13" name="矩形 12"/>
          <p:cNvSpPr/>
          <p:nvPr/>
        </p:nvSpPr>
        <p:spPr>
          <a:xfrm>
            <a:off x="706440" y="3928181"/>
            <a:ext cx="3495909" cy="11107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5" name="矩形 14"/>
          <p:cNvSpPr/>
          <p:nvPr/>
        </p:nvSpPr>
        <p:spPr>
          <a:xfrm>
            <a:off x="5862940" y="2879387"/>
            <a:ext cx="4224643" cy="18158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418266495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0005"/>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a:solidFill>
                  <a:srgbClr val="415380"/>
                </a:solidFill>
                <a:latin typeface="微软雅黑" panose="020B0503020204020204" charset="-122"/>
                <a:ea typeface="微软雅黑" panose="020B0503020204020204" charset="-122"/>
              </a:rPr>
              <a:t>Self-Attention</a:t>
            </a:r>
            <a:endParaRPr lang="zh-CN" altLang="en-US" b="1" dirty="0">
              <a:solidFill>
                <a:srgbClr val="415380"/>
              </a:solidFill>
              <a:latin typeface="微软雅黑" panose="020B0503020204020204" charset="-122"/>
              <a:ea typeface="微软雅黑" panose="020B0503020204020204" charset="-122"/>
            </a:endParaRPr>
          </a:p>
        </p:txBody>
      </p:sp>
      <p:pic>
        <p:nvPicPr>
          <p:cNvPr id="19460" name="Picture 4" descr="https://upload-images.jianshu.io/upload_images/4905462-d3b63510343c86e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033059"/>
            <a:ext cx="5146000" cy="538337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6"/>
          <a:stretch>
            <a:fillRect/>
          </a:stretch>
        </p:blipFill>
        <p:spPr>
          <a:xfrm>
            <a:off x="1122394" y="1476018"/>
            <a:ext cx="4285714" cy="2380952"/>
          </a:xfrm>
          <a:prstGeom prst="rect">
            <a:avLst/>
          </a:prstGeom>
        </p:spPr>
      </p:pic>
      <p:pic>
        <p:nvPicPr>
          <p:cNvPr id="12" name="图片 11"/>
          <p:cNvPicPr>
            <a:picLocks noChangeAspect="1"/>
          </p:cNvPicPr>
          <p:nvPr/>
        </p:nvPicPr>
        <p:blipFill>
          <a:blip r:embed="rId7"/>
          <a:stretch>
            <a:fillRect/>
          </a:stretch>
        </p:blipFill>
        <p:spPr>
          <a:xfrm>
            <a:off x="946203" y="4555895"/>
            <a:ext cx="4638095" cy="780952"/>
          </a:xfrm>
          <a:prstGeom prst="rect">
            <a:avLst/>
          </a:prstGeom>
        </p:spPr>
      </p:pic>
    </p:spTree>
    <p:extLst>
      <p:ext uri="{BB962C8B-B14F-4D97-AF65-F5344CB8AC3E}">
        <p14:creationId xmlns:p14="http://schemas.microsoft.com/office/powerpoint/2010/main" val="260293540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smtClean="0">
                <a:solidFill>
                  <a:srgbClr val="415380"/>
                </a:solidFill>
                <a:latin typeface="微软雅黑" panose="020B0503020204020204" charset="-122"/>
                <a:ea typeface="微软雅黑" panose="020B0503020204020204" charset="-122"/>
              </a:rPr>
              <a:t>实验结果</a:t>
            </a:r>
            <a:endParaRPr lang="zh-CN" altLang="en-US" b="1" dirty="0">
              <a:solidFill>
                <a:srgbClr val="415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5"/>
          <a:stretch>
            <a:fillRect/>
          </a:stretch>
        </p:blipFill>
        <p:spPr>
          <a:xfrm>
            <a:off x="1153819" y="1039673"/>
            <a:ext cx="4495238" cy="5342857"/>
          </a:xfrm>
          <a:prstGeom prst="rect">
            <a:avLst/>
          </a:prstGeom>
        </p:spPr>
      </p:pic>
      <p:pic>
        <p:nvPicPr>
          <p:cNvPr id="3" name="图片 2"/>
          <p:cNvPicPr>
            <a:picLocks noChangeAspect="1"/>
          </p:cNvPicPr>
          <p:nvPr/>
        </p:nvPicPr>
        <p:blipFill>
          <a:blip r:embed="rId6"/>
          <a:stretch>
            <a:fillRect/>
          </a:stretch>
        </p:blipFill>
        <p:spPr>
          <a:xfrm>
            <a:off x="7079673" y="1110511"/>
            <a:ext cx="3635355" cy="5272019"/>
          </a:xfrm>
          <a:prstGeom prst="rect">
            <a:avLst/>
          </a:prstGeom>
        </p:spPr>
      </p:pic>
      <p:sp>
        <p:nvSpPr>
          <p:cNvPr id="18" name="矩形 17"/>
          <p:cNvSpPr/>
          <p:nvPr/>
        </p:nvSpPr>
        <p:spPr>
          <a:xfrm>
            <a:off x="1309555" y="4249194"/>
            <a:ext cx="4060113" cy="5368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9" name="矩形 18"/>
          <p:cNvSpPr/>
          <p:nvPr/>
        </p:nvSpPr>
        <p:spPr>
          <a:xfrm>
            <a:off x="7149395" y="2195557"/>
            <a:ext cx="3495909" cy="5087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20" name="矩形 19"/>
          <p:cNvSpPr/>
          <p:nvPr/>
        </p:nvSpPr>
        <p:spPr>
          <a:xfrm>
            <a:off x="7149394" y="4633957"/>
            <a:ext cx="3495909" cy="8524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402907762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4"/>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4"/>
          <a:stretch>
            <a:fillRect/>
          </a:stretch>
        </p:blipFill>
        <p:spPr>
          <a:xfrm flipH="1">
            <a:off x="10217785" y="40640"/>
            <a:ext cx="1927860" cy="2324100"/>
          </a:xfrm>
          <a:prstGeom prst="rect">
            <a:avLst/>
          </a:prstGeom>
        </p:spPr>
      </p:pic>
      <p:pic>
        <p:nvPicPr>
          <p:cNvPr id="9" name="图片 8"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4443730" y="2107565"/>
            <a:ext cx="711200" cy="499110"/>
          </a:xfrm>
          <a:prstGeom prst="rect">
            <a:avLst/>
          </a:prstGeom>
        </p:spPr>
      </p:pic>
      <p:pic>
        <p:nvPicPr>
          <p:cNvPr id="10" name="图片 9"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flipH="1">
            <a:off x="7036435" y="2107565"/>
            <a:ext cx="711200" cy="499110"/>
          </a:xfrm>
          <a:prstGeom prst="rect">
            <a:avLst/>
          </a:prstGeom>
        </p:spPr>
      </p:pic>
      <p:sp>
        <p:nvSpPr>
          <p:cNvPr id="30" name="文本框 29"/>
          <p:cNvSpPr txBox="1"/>
          <p:nvPr/>
        </p:nvSpPr>
        <p:spPr>
          <a:xfrm>
            <a:off x="5048885" y="2005965"/>
            <a:ext cx="2093595" cy="706755"/>
          </a:xfrm>
          <a:prstGeom prst="rect">
            <a:avLst/>
          </a:prstGeom>
          <a:noFill/>
        </p:spPr>
        <p:txBody>
          <a:bodyPr wrap="square" rtlCol="0">
            <a:spAutoFit/>
          </a:bodyPr>
          <a:lstStyle/>
          <a:p>
            <a:pPr algn="ctr"/>
            <a:r>
              <a:rPr lang="zh-CN" altLang="en-US" sz="4000">
                <a:solidFill>
                  <a:srgbClr val="415380"/>
                </a:solidFill>
                <a:latin typeface="方正清刻本悦宋简体" panose="02000000000000000000" charset="-122"/>
                <a:ea typeface="方正清刻本悦宋简体" panose="02000000000000000000" charset="-122"/>
              </a:rPr>
              <a:t>第三章</a:t>
            </a:r>
          </a:p>
        </p:txBody>
      </p:sp>
      <p:sp>
        <p:nvSpPr>
          <p:cNvPr id="7" name="文本框 6"/>
          <p:cNvSpPr txBox="1"/>
          <p:nvPr/>
        </p:nvSpPr>
        <p:spPr>
          <a:xfrm>
            <a:off x="497138" y="3036823"/>
            <a:ext cx="11197087" cy="1200329"/>
          </a:xfrm>
          <a:prstGeom prst="rect">
            <a:avLst/>
          </a:prstGeom>
          <a:noFill/>
        </p:spPr>
        <p:txBody>
          <a:bodyPr wrap="square" rtlCol="0">
            <a:spAutoFit/>
          </a:bodyPr>
          <a:lstStyle/>
          <a:p>
            <a:pPr algn="ctr" fontAlgn="auto">
              <a:lnSpc>
                <a:spcPct val="100000"/>
              </a:lnSpc>
            </a:pPr>
            <a:r>
              <a:rPr lang="en-US" altLang="zh-CN" sz="3600" dirty="0">
                <a:solidFill>
                  <a:srgbClr val="415380"/>
                </a:solidFill>
                <a:latin typeface="方正清刻本悦宋简体" panose="02000000000000000000" charset="-122"/>
                <a:ea typeface="方正清刻本悦宋简体" panose="02000000000000000000" charset="-122"/>
                <a:sym typeface="+mn-ea"/>
              </a:rPr>
              <a:t>A Stack-Propagation Framework with Token-level Intent Detection for Spoken Language Understanding</a:t>
            </a:r>
            <a:endParaRPr lang="zh-CN" altLang="en-US" sz="3600" dirty="0">
              <a:solidFill>
                <a:srgbClr val="415380"/>
              </a:solidFill>
              <a:latin typeface="方正清刻本悦宋简体" panose="02000000000000000000" charset="-122"/>
              <a:ea typeface="方正清刻本悦宋简体" panose="02000000000000000000" charset="-122"/>
              <a:sym typeface="+mn-ea"/>
            </a:endParaRPr>
          </a:p>
        </p:txBody>
      </p:sp>
    </p:spTree>
    <p:extLst>
      <p:ext uri="{BB962C8B-B14F-4D97-AF65-F5344CB8AC3E}">
        <p14:creationId xmlns:p14="http://schemas.microsoft.com/office/powerpoint/2010/main" val="140826801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 calcmode="lin" valueType="num">
                                      <p:cBhvr>
                                        <p:cTn id="2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0"/>
                                        </p:tgtEl>
                                      </p:cBhvr>
                                    </p:animEffect>
                                  </p:childTnLst>
                                </p:cTn>
                              </p:par>
                            </p:childTnLst>
                          </p:cTn>
                        </p:par>
                        <p:par>
                          <p:cTn id="32" fill="hold">
                            <p:stCondLst>
                              <p:cond delay="2099"/>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smtClean="0">
                <a:solidFill>
                  <a:srgbClr val="415380"/>
                </a:solidFill>
                <a:latin typeface="微软雅黑" panose="020B0503020204020204" charset="-122"/>
                <a:ea typeface="微软雅黑" panose="020B0503020204020204" charset="-122"/>
              </a:rPr>
              <a:t>问题提出</a:t>
            </a:r>
            <a:endParaRPr lang="zh-CN" altLang="en-US" b="1" dirty="0">
              <a:solidFill>
                <a:srgbClr val="415380"/>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5"/>
          <a:stretch>
            <a:fillRect/>
          </a:stretch>
        </p:blipFill>
        <p:spPr>
          <a:xfrm>
            <a:off x="5185154" y="2243114"/>
            <a:ext cx="6581276" cy="2371772"/>
          </a:xfrm>
          <a:prstGeom prst="rect">
            <a:avLst/>
          </a:prstGeom>
        </p:spPr>
      </p:pic>
      <p:sp>
        <p:nvSpPr>
          <p:cNvPr id="11" name="文本框 10"/>
          <p:cNvSpPr txBox="1"/>
          <p:nvPr/>
        </p:nvSpPr>
        <p:spPr>
          <a:xfrm>
            <a:off x="502650" y="1373780"/>
            <a:ext cx="4682504" cy="4204549"/>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他们都是采用门控机制来控制意图信息，在本文中我们表明门控机制不能充分的总结和记住意图信息，并且由于他们框架中槽位填充和意图识别的交互是通过隐藏向量来交互，造成了整个框架的可解释性低</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他们</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都是利用句子级别的意图信息作用给槽位填充任务，可能会导致错误级联问题，一当句子意图识别错误，则会融入错误意图信息，误导所有单词的槽位预测。</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208348085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8035" cy="6777990"/>
            <a:chOff x="-19" y="64"/>
            <a:chExt cx="19241"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4"/>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4"/>
          <a:stretch>
            <a:fillRect/>
          </a:stretch>
        </p:blipFill>
        <p:spPr>
          <a:xfrm flipH="1">
            <a:off x="10217785" y="40640"/>
            <a:ext cx="1927860" cy="2324100"/>
          </a:xfrm>
          <a:prstGeom prst="rect">
            <a:avLst/>
          </a:prstGeom>
        </p:spPr>
      </p:pic>
      <p:pic>
        <p:nvPicPr>
          <p:cNvPr id="9" name="图片 8"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4443730" y="1362710"/>
            <a:ext cx="711200" cy="499110"/>
          </a:xfrm>
          <a:prstGeom prst="rect">
            <a:avLst/>
          </a:prstGeom>
        </p:spPr>
      </p:pic>
      <p:pic>
        <p:nvPicPr>
          <p:cNvPr id="10" name="图片 9"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flipH="1">
            <a:off x="7036435" y="1362710"/>
            <a:ext cx="711200" cy="499110"/>
          </a:xfrm>
          <a:prstGeom prst="rect">
            <a:avLst/>
          </a:prstGeom>
        </p:spPr>
      </p:pic>
      <p:sp>
        <p:nvSpPr>
          <p:cNvPr id="30" name="文本框 29"/>
          <p:cNvSpPr txBox="1"/>
          <p:nvPr/>
        </p:nvSpPr>
        <p:spPr>
          <a:xfrm>
            <a:off x="5048885" y="1256665"/>
            <a:ext cx="2093595" cy="829945"/>
          </a:xfrm>
          <a:prstGeom prst="rect">
            <a:avLst/>
          </a:prstGeom>
          <a:noFill/>
        </p:spPr>
        <p:txBody>
          <a:bodyPr wrap="square" rtlCol="0">
            <a:spAutoFit/>
          </a:bodyPr>
          <a:lstStyle/>
          <a:p>
            <a:pPr algn="ctr"/>
            <a:r>
              <a:rPr lang="zh-CN" altLang="en-US" sz="4800">
                <a:solidFill>
                  <a:srgbClr val="415380"/>
                </a:solidFill>
                <a:latin typeface="方正清刻本悦宋简体" panose="02000000000000000000" charset="-122"/>
                <a:ea typeface="方正清刻本悦宋简体" panose="02000000000000000000" charset="-122"/>
              </a:rPr>
              <a:t>目 录</a:t>
            </a:r>
          </a:p>
        </p:txBody>
      </p:sp>
      <p:sp>
        <p:nvSpPr>
          <p:cNvPr id="12" name="椭圆 11"/>
          <p:cNvSpPr/>
          <p:nvPr/>
        </p:nvSpPr>
        <p:spPr>
          <a:xfrm>
            <a:off x="2065964" y="2937236"/>
            <a:ext cx="441960" cy="441960"/>
          </a:xfrm>
          <a:prstGeom prst="ellipse">
            <a:avLst/>
          </a:prstGeom>
          <a:noFill/>
          <a:ln>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15380"/>
                </a:solidFill>
                <a:latin typeface="方正宋刻本秀楷简体" panose="02000000000000000000" charset="-122"/>
                <a:ea typeface="方正宋刻本秀楷简体" panose="02000000000000000000" charset="-122"/>
              </a:rPr>
              <a:t>1</a:t>
            </a:r>
          </a:p>
        </p:txBody>
      </p:sp>
      <p:sp>
        <p:nvSpPr>
          <p:cNvPr id="15" name="文本框 14"/>
          <p:cNvSpPr txBox="1"/>
          <p:nvPr/>
        </p:nvSpPr>
        <p:spPr>
          <a:xfrm>
            <a:off x="2654609" y="2958134"/>
            <a:ext cx="3449320" cy="396583"/>
          </a:xfrm>
          <a:prstGeom prst="rect">
            <a:avLst/>
          </a:prstGeom>
          <a:noFill/>
        </p:spPr>
        <p:txBody>
          <a:bodyPr wrap="square" rtlCol="0">
            <a:spAutoFit/>
          </a:bodyPr>
          <a:lstStyle/>
          <a:p>
            <a:pPr algn="l" fontAlgn="auto">
              <a:lnSpc>
                <a:spcPct val="120000"/>
              </a:lnSpc>
            </a:pPr>
            <a:r>
              <a:rPr lang="en-US" altLang="zh-CN" b="1" dirty="0" smtClean="0">
                <a:solidFill>
                  <a:srgbClr val="415380"/>
                </a:solidFill>
                <a:latin typeface="微软雅黑" panose="020B0503020204020204" charset="-122"/>
                <a:ea typeface="微软雅黑" panose="020B0503020204020204" charset="-122"/>
                <a:sym typeface="+mn-ea"/>
              </a:rPr>
              <a:t>Self-Attention</a:t>
            </a:r>
            <a:r>
              <a:rPr lang="zh-CN" altLang="en-US" b="1" dirty="0" smtClean="0">
                <a:solidFill>
                  <a:srgbClr val="415380"/>
                </a:solidFill>
                <a:latin typeface="微软雅黑" panose="020B0503020204020204" charset="-122"/>
                <a:ea typeface="微软雅黑" panose="020B0503020204020204" charset="-122"/>
                <a:sym typeface="+mn-ea"/>
              </a:rPr>
              <a:t>介绍</a:t>
            </a:r>
          </a:p>
        </p:txBody>
      </p:sp>
      <p:sp>
        <p:nvSpPr>
          <p:cNvPr id="18" name="椭圆 17"/>
          <p:cNvSpPr/>
          <p:nvPr/>
        </p:nvSpPr>
        <p:spPr>
          <a:xfrm>
            <a:off x="7094529" y="2937236"/>
            <a:ext cx="441960" cy="441960"/>
          </a:xfrm>
          <a:prstGeom prst="ellipse">
            <a:avLst/>
          </a:prstGeom>
          <a:noFill/>
          <a:ln>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15380"/>
                </a:solidFill>
                <a:latin typeface="方正宋刻本秀楷简体" panose="02000000000000000000" charset="-122"/>
                <a:ea typeface="方正宋刻本秀楷简体" panose="02000000000000000000" charset="-122"/>
              </a:rPr>
              <a:t>2</a:t>
            </a:r>
          </a:p>
        </p:txBody>
      </p:sp>
      <p:sp>
        <p:nvSpPr>
          <p:cNvPr id="19" name="文本框 18"/>
          <p:cNvSpPr txBox="1"/>
          <p:nvPr/>
        </p:nvSpPr>
        <p:spPr>
          <a:xfrm>
            <a:off x="7683174" y="2963216"/>
            <a:ext cx="3415030" cy="396583"/>
          </a:xfrm>
          <a:prstGeom prst="rect">
            <a:avLst/>
          </a:prstGeom>
          <a:noFill/>
        </p:spPr>
        <p:txBody>
          <a:bodyPr wrap="square" rtlCol="0">
            <a:spAutoFit/>
          </a:bodyPr>
          <a:lstStyle/>
          <a:p>
            <a:pPr algn="l" fontAlgn="auto">
              <a:lnSpc>
                <a:spcPct val="120000"/>
              </a:lnSpc>
            </a:pPr>
            <a:r>
              <a:rPr lang="en-US" altLang="zh-CN" b="1" dirty="0" smtClean="0">
                <a:solidFill>
                  <a:srgbClr val="415380"/>
                </a:solidFill>
                <a:latin typeface="微软雅黑" panose="020B0503020204020204" charset="-122"/>
                <a:ea typeface="微软雅黑" panose="020B0503020204020204" charset="-122"/>
                <a:sym typeface="+mn-ea"/>
              </a:rPr>
              <a:t>EMNLP2018</a:t>
            </a:r>
            <a:endParaRPr lang="zh-CN" altLang="en-US" sz="1200" dirty="0">
              <a:solidFill>
                <a:srgbClr val="415380"/>
              </a:solidFill>
              <a:latin typeface="微软雅黑" panose="020B0503020204020204" charset="-122"/>
              <a:ea typeface="微软雅黑" panose="020B0503020204020204" charset="-122"/>
              <a:sym typeface="+mn-ea"/>
            </a:endParaRPr>
          </a:p>
        </p:txBody>
      </p:sp>
      <p:sp>
        <p:nvSpPr>
          <p:cNvPr id="20" name="椭圆 19"/>
          <p:cNvSpPr/>
          <p:nvPr/>
        </p:nvSpPr>
        <p:spPr>
          <a:xfrm>
            <a:off x="2065964" y="4637131"/>
            <a:ext cx="441960" cy="441960"/>
          </a:xfrm>
          <a:prstGeom prst="ellipse">
            <a:avLst/>
          </a:prstGeom>
          <a:noFill/>
          <a:ln>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15380"/>
                </a:solidFill>
                <a:latin typeface="方正宋刻本秀楷简体" panose="02000000000000000000" charset="-122"/>
                <a:ea typeface="方正宋刻本秀楷简体" panose="02000000000000000000" charset="-122"/>
              </a:rPr>
              <a:t>3</a:t>
            </a:r>
          </a:p>
        </p:txBody>
      </p:sp>
      <p:sp>
        <p:nvSpPr>
          <p:cNvPr id="22" name="文本框 21"/>
          <p:cNvSpPr txBox="1"/>
          <p:nvPr/>
        </p:nvSpPr>
        <p:spPr>
          <a:xfrm>
            <a:off x="2654609" y="4645745"/>
            <a:ext cx="3449320" cy="424732"/>
          </a:xfrm>
          <a:prstGeom prst="rect">
            <a:avLst/>
          </a:prstGeom>
          <a:noFill/>
        </p:spPr>
        <p:txBody>
          <a:bodyPr wrap="square" rtlCol="0">
            <a:spAutoFit/>
          </a:bodyPr>
          <a:lstStyle/>
          <a:p>
            <a:pPr algn="l" fontAlgn="auto">
              <a:lnSpc>
                <a:spcPct val="120000"/>
              </a:lnSpc>
            </a:pPr>
            <a:r>
              <a:rPr lang="en-US" altLang="zh-CN" b="1" dirty="0" smtClean="0">
                <a:solidFill>
                  <a:srgbClr val="415380"/>
                </a:solidFill>
                <a:latin typeface="微软雅黑" panose="020B0503020204020204" charset="-122"/>
                <a:ea typeface="微软雅黑" panose="020B0503020204020204" charset="-122"/>
                <a:sym typeface="+mn-ea"/>
              </a:rPr>
              <a:t>EMNLP2019</a:t>
            </a:r>
            <a:endParaRPr lang="zh-CN" altLang="en-US" b="1" dirty="0">
              <a:solidFill>
                <a:srgbClr val="415380"/>
              </a:solidFill>
              <a:latin typeface="微软雅黑" panose="020B0503020204020204" charset="-122"/>
              <a:ea typeface="微软雅黑" panose="020B0503020204020204" charset="-122"/>
              <a:sym typeface="+mn-ea"/>
            </a:endParaRPr>
          </a:p>
        </p:txBody>
      </p:sp>
      <p:sp>
        <p:nvSpPr>
          <p:cNvPr id="23" name="椭圆 22"/>
          <p:cNvSpPr/>
          <p:nvPr/>
        </p:nvSpPr>
        <p:spPr>
          <a:xfrm>
            <a:off x="7094529" y="4637131"/>
            <a:ext cx="441960" cy="441960"/>
          </a:xfrm>
          <a:prstGeom prst="ellipse">
            <a:avLst/>
          </a:prstGeom>
          <a:noFill/>
          <a:ln>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15380"/>
                </a:solidFill>
                <a:latin typeface="方正宋刻本秀楷简体" panose="02000000000000000000" charset="-122"/>
                <a:ea typeface="方正宋刻本秀楷简体" panose="02000000000000000000" charset="-122"/>
              </a:rPr>
              <a:t>4</a:t>
            </a:r>
          </a:p>
        </p:txBody>
      </p:sp>
      <p:sp>
        <p:nvSpPr>
          <p:cNvPr id="24" name="文本框 23"/>
          <p:cNvSpPr txBox="1"/>
          <p:nvPr/>
        </p:nvSpPr>
        <p:spPr>
          <a:xfrm>
            <a:off x="7683174" y="4637131"/>
            <a:ext cx="3415030" cy="396583"/>
          </a:xfrm>
          <a:prstGeom prst="rect">
            <a:avLst/>
          </a:prstGeom>
          <a:noFill/>
        </p:spPr>
        <p:txBody>
          <a:bodyPr wrap="square" rtlCol="0">
            <a:spAutoFit/>
          </a:bodyPr>
          <a:lstStyle/>
          <a:p>
            <a:pPr algn="l" fontAlgn="auto">
              <a:lnSpc>
                <a:spcPct val="120000"/>
              </a:lnSpc>
            </a:pPr>
            <a:r>
              <a:rPr lang="zh-CN" altLang="en-US" b="1" dirty="0" smtClean="0">
                <a:solidFill>
                  <a:srgbClr val="415380"/>
                </a:solidFill>
                <a:latin typeface="微软雅黑" panose="020B0503020204020204" charset="-122"/>
                <a:ea typeface="微软雅黑" panose="020B0503020204020204" charset="-122"/>
                <a:sym typeface="+mn-ea"/>
              </a:rPr>
              <a:t>总结</a:t>
            </a:r>
            <a:endParaRPr lang="en-US" altLang="zh-CN" b="1" dirty="0" smtClean="0">
              <a:solidFill>
                <a:srgbClr val="415380"/>
              </a:solidFill>
              <a:latin typeface="微软雅黑" panose="020B0503020204020204" charset="-122"/>
              <a:ea typeface="微软雅黑" panose="020B0503020204020204" charset="-122"/>
              <a:sym typeface="+mn-ea"/>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 calcmode="lin" valueType="num">
                                      <p:cBhvr>
                                        <p:cTn id="2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0"/>
                                        </p:tgtEl>
                                      </p:cBhvr>
                                    </p:animEffect>
                                  </p:childTnLst>
                                </p:cTn>
                              </p:par>
                            </p:childTnLst>
                          </p:cTn>
                        </p:par>
                        <p:par>
                          <p:cTn id="32" fill="hold">
                            <p:stCondLst>
                              <p:cond delay="2099"/>
                            </p:stCondLst>
                            <p:childTnLst>
                              <p:par>
                                <p:cTn id="33" presetID="53" presetClass="entr" presetSubtype="16"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par>
                          <p:cTn id="38" fill="hold">
                            <p:stCondLst>
                              <p:cond delay="2599"/>
                            </p:stCondLst>
                            <p:childTnLst>
                              <p:par>
                                <p:cTn id="39" presetID="22" presetClass="entr" presetSubtype="8"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par>
                          <p:cTn id="42" fill="hold">
                            <p:stCondLst>
                              <p:cond delay="3099"/>
                            </p:stCondLst>
                            <p:childTnLst>
                              <p:par>
                                <p:cTn id="43" presetID="53" presetClass="entr" presetSubtype="16"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childTnLst>
                          </p:cTn>
                        </p:par>
                        <p:par>
                          <p:cTn id="48" fill="hold">
                            <p:stCondLst>
                              <p:cond delay="3599"/>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4099"/>
                            </p:stCondLst>
                            <p:childTnLst>
                              <p:par>
                                <p:cTn id="53" presetID="53" presetClass="entr" presetSubtype="16"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par>
                          <p:cTn id="58" fill="hold">
                            <p:stCondLst>
                              <p:cond delay="4599"/>
                            </p:stCondLst>
                            <p:childTnLst>
                              <p:par>
                                <p:cTn id="59" presetID="22" presetClass="entr" presetSubtype="8"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childTnLst>
                          </p:cTn>
                        </p:par>
                        <p:par>
                          <p:cTn id="62" fill="hold">
                            <p:stCondLst>
                              <p:cond delay="5099"/>
                            </p:stCondLst>
                            <p:childTnLst>
                              <p:par>
                                <p:cTn id="63" presetID="53" presetClass="entr" presetSubtype="16"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animEffect transition="in" filter="fade">
                                      <p:cBhvr>
                                        <p:cTn id="67" dur="500"/>
                                        <p:tgtEl>
                                          <p:spTgt spid="23"/>
                                        </p:tgtEl>
                                      </p:cBhvr>
                                    </p:animEffect>
                                  </p:childTnLst>
                                </p:cTn>
                              </p:par>
                            </p:childTnLst>
                          </p:cTn>
                        </p:par>
                        <p:par>
                          <p:cTn id="68" fill="hold">
                            <p:stCondLst>
                              <p:cond delay="5599"/>
                            </p:stCondLst>
                            <p:childTnLst>
                              <p:par>
                                <p:cTn id="69" presetID="22" presetClass="entr" presetSubtype="8"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2" grpId="0" bldLvl="0" animBg="1"/>
      <p:bldP spid="15" grpId="0"/>
      <p:bldP spid="18" grpId="0" bldLvl="0" animBg="1"/>
      <p:bldP spid="19" grpId="0"/>
      <p:bldP spid="20" grpId="0" bldLvl="0" animBg="1"/>
      <p:bldP spid="22" grpId="0"/>
      <p:bldP spid="23" grpId="0" bldLvl="0" animBg="1"/>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smtClean="0">
                <a:solidFill>
                  <a:srgbClr val="415380"/>
                </a:solidFill>
                <a:latin typeface="微软雅黑" panose="020B0503020204020204" charset="-122"/>
                <a:ea typeface="微软雅黑" panose="020B0503020204020204" charset="-122"/>
              </a:rPr>
              <a:t>解决思路</a:t>
            </a:r>
            <a:endParaRPr lang="zh-CN" altLang="en-US" b="1" dirty="0">
              <a:solidFill>
                <a:srgbClr val="415380"/>
              </a:solidFill>
              <a:latin typeface="微软雅黑" panose="020B0503020204020204" charset="-122"/>
              <a:ea typeface="微软雅黑" panose="020B0503020204020204" charset="-122"/>
            </a:endParaRPr>
          </a:p>
        </p:txBody>
      </p:sp>
      <p:sp>
        <p:nvSpPr>
          <p:cNvPr id="11" name="文本框 10"/>
          <p:cNvSpPr txBox="1"/>
          <p:nvPr/>
        </p:nvSpPr>
        <p:spPr>
          <a:xfrm>
            <a:off x="1408422" y="1580758"/>
            <a:ext cx="8365305" cy="4308872"/>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对于第一个缺点，我们采用</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stack-propagation</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框架，直接将意图识别的输出作为槽位填充任务的输入，不仅直接利用了意图的信息来指导槽位填充任务，并在最后实验阶段设计</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oracle </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意图信息的实验来直观的说明意图对于槽位填充的作用，提高了模型可解释</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性。</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对于第二个问题，我们创新性的提出单词级别的意图识别机制，对于每一个单词，我们进行意图识别，最终整个句子的意图，通过每个单词的意图结果进行投票决定。进行单词级别的意图识别，然后指导给对应单词的槽位预测可以缓解一定的错误级联问题，因为即使有一些单词的意图预测错误，其它预测正确的单词仍然可以给对应的单词的槽位进行正确的指导。</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278350447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8694" y="378705"/>
            <a:ext cx="3213975" cy="646331"/>
          </a:xfrm>
          <a:prstGeom prst="rect">
            <a:avLst/>
          </a:prstGeom>
          <a:noFill/>
        </p:spPr>
        <p:txBody>
          <a:bodyPr wrap="square" rtlCol="0">
            <a:spAutoFit/>
          </a:bodyPr>
          <a:lstStyle/>
          <a:p>
            <a:pPr algn="ctr"/>
            <a:r>
              <a:rPr lang="en-US" altLang="zh-CN" b="1" dirty="0">
                <a:solidFill>
                  <a:srgbClr val="415380"/>
                </a:solidFill>
                <a:latin typeface="微软雅黑" panose="020B0503020204020204" charset="-122"/>
                <a:ea typeface="微软雅黑" panose="020B0503020204020204" charset="-122"/>
              </a:rPr>
              <a:t>Multi-task Framework vs. Stack-Propagation</a:t>
            </a:r>
            <a:endParaRPr lang="zh-CN" altLang="en-US" b="1" dirty="0">
              <a:solidFill>
                <a:srgbClr val="415380"/>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5"/>
          <a:stretch>
            <a:fillRect/>
          </a:stretch>
        </p:blipFill>
        <p:spPr>
          <a:xfrm>
            <a:off x="4605321" y="1665439"/>
            <a:ext cx="7046770" cy="3527121"/>
          </a:xfrm>
          <a:prstGeom prst="rect">
            <a:avLst/>
          </a:prstGeom>
        </p:spPr>
      </p:pic>
      <p:sp>
        <p:nvSpPr>
          <p:cNvPr id="15" name="文本框 14"/>
          <p:cNvSpPr txBox="1"/>
          <p:nvPr/>
        </p:nvSpPr>
        <p:spPr>
          <a:xfrm>
            <a:off x="502650" y="1363101"/>
            <a:ext cx="4102671" cy="4154984"/>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对于两个相关的任务</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和任务</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B</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来说，多任务框架</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(Figure1 (a))</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可以通过共享的编码器</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Encoder</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来学习到两个任务的相关性，但是该框架无法显式将任务</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的有用信息传给任务</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B</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。对于</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Stack-propagation</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框架</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(Figure (b))</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来说，则可以弥补这个缺点，任务</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B</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可以直接利用任务</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的信息，并仍能保证端到端训练，不断微分。</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115020923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0005"/>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smtClean="0">
                <a:solidFill>
                  <a:srgbClr val="415380"/>
                </a:solidFill>
                <a:latin typeface="微软雅黑" panose="020B0503020204020204" charset="-122"/>
                <a:ea typeface="微软雅黑" panose="020B0503020204020204" charset="-122"/>
              </a:rPr>
              <a:t>结构框架</a:t>
            </a:r>
            <a:endParaRPr lang="zh-CN" altLang="en-US" b="1" dirty="0">
              <a:solidFill>
                <a:srgbClr val="415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5"/>
          <a:stretch>
            <a:fillRect/>
          </a:stretch>
        </p:blipFill>
        <p:spPr>
          <a:xfrm>
            <a:off x="4858627" y="1115421"/>
            <a:ext cx="5390476" cy="5238095"/>
          </a:xfrm>
          <a:prstGeom prst="rect">
            <a:avLst/>
          </a:prstGeom>
        </p:spPr>
      </p:pic>
      <p:sp>
        <p:nvSpPr>
          <p:cNvPr id="7" name="矩形 6"/>
          <p:cNvSpPr/>
          <p:nvPr/>
        </p:nvSpPr>
        <p:spPr>
          <a:xfrm>
            <a:off x="4858627" y="4865298"/>
            <a:ext cx="5390476" cy="14882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8" name="文本框 7"/>
          <p:cNvSpPr txBox="1"/>
          <p:nvPr/>
        </p:nvSpPr>
        <p:spPr>
          <a:xfrm>
            <a:off x="2035833" y="5424741"/>
            <a:ext cx="1613140" cy="369332"/>
          </a:xfrm>
          <a:prstGeom prst="rect">
            <a:avLst/>
          </a:prstGeom>
          <a:noFill/>
        </p:spPr>
        <p:txBody>
          <a:bodyPr wrap="square" rtlCol="0">
            <a:spAutoFit/>
          </a:bodyPr>
          <a:lstStyle/>
          <a:p>
            <a:r>
              <a:rPr lang="en-US" altLang="zh-CN" dirty="0" smtClean="0">
                <a:solidFill>
                  <a:srgbClr val="FF0000"/>
                </a:solidFill>
              </a:rPr>
              <a:t>Encoder</a:t>
            </a:r>
            <a:r>
              <a:rPr lang="zh-CN" altLang="en-US" dirty="0" smtClean="0">
                <a:solidFill>
                  <a:srgbClr val="FF0000"/>
                </a:solidFill>
              </a:rPr>
              <a:t>部分</a:t>
            </a:r>
            <a:endParaRPr lang="zh-CN" altLang="en-US" dirty="0">
              <a:solidFill>
                <a:srgbClr val="FF0000"/>
              </a:solidFill>
            </a:endParaRPr>
          </a:p>
        </p:txBody>
      </p:sp>
      <p:sp>
        <p:nvSpPr>
          <p:cNvPr id="16" name="矩形 15"/>
          <p:cNvSpPr/>
          <p:nvPr/>
        </p:nvSpPr>
        <p:spPr>
          <a:xfrm>
            <a:off x="4858627" y="3804249"/>
            <a:ext cx="5390476" cy="9821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7" name="文本框 16"/>
          <p:cNvSpPr txBox="1"/>
          <p:nvPr/>
        </p:nvSpPr>
        <p:spPr>
          <a:xfrm>
            <a:off x="2035833" y="4110655"/>
            <a:ext cx="2225616" cy="369332"/>
          </a:xfrm>
          <a:prstGeom prst="rect">
            <a:avLst/>
          </a:prstGeom>
          <a:noFill/>
        </p:spPr>
        <p:txBody>
          <a:bodyPr wrap="square" rtlCol="0">
            <a:spAutoFit/>
          </a:bodyPr>
          <a:lstStyle/>
          <a:p>
            <a:r>
              <a:rPr lang="en-US" altLang="zh-CN" dirty="0" smtClean="0">
                <a:solidFill>
                  <a:srgbClr val="FF0000"/>
                </a:solidFill>
              </a:rPr>
              <a:t>Intent Decoder</a:t>
            </a:r>
            <a:r>
              <a:rPr lang="zh-CN" altLang="en-US" dirty="0" smtClean="0">
                <a:solidFill>
                  <a:srgbClr val="FF0000"/>
                </a:solidFill>
              </a:rPr>
              <a:t>部分</a:t>
            </a:r>
            <a:endParaRPr lang="zh-CN" altLang="en-US" dirty="0">
              <a:solidFill>
                <a:srgbClr val="FF0000"/>
              </a:solidFill>
            </a:endParaRPr>
          </a:p>
        </p:txBody>
      </p:sp>
      <p:sp>
        <p:nvSpPr>
          <p:cNvPr id="19" name="矩形 18"/>
          <p:cNvSpPr/>
          <p:nvPr/>
        </p:nvSpPr>
        <p:spPr>
          <a:xfrm>
            <a:off x="4858627" y="1104744"/>
            <a:ext cx="5390476" cy="22362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20" name="文本框 19"/>
          <p:cNvSpPr txBox="1"/>
          <p:nvPr/>
        </p:nvSpPr>
        <p:spPr>
          <a:xfrm>
            <a:off x="2023135" y="2038225"/>
            <a:ext cx="2466178" cy="369332"/>
          </a:xfrm>
          <a:prstGeom prst="rect">
            <a:avLst/>
          </a:prstGeom>
          <a:noFill/>
        </p:spPr>
        <p:txBody>
          <a:bodyPr wrap="square" rtlCol="0">
            <a:spAutoFit/>
          </a:bodyPr>
          <a:lstStyle/>
          <a:p>
            <a:r>
              <a:rPr lang="en-US" altLang="zh-CN" dirty="0" smtClean="0">
                <a:solidFill>
                  <a:srgbClr val="FF0000"/>
                </a:solidFill>
              </a:rPr>
              <a:t>Slot-Filling Decoder</a:t>
            </a:r>
            <a:r>
              <a:rPr lang="zh-CN" altLang="en-US" dirty="0" smtClean="0">
                <a:solidFill>
                  <a:srgbClr val="FF0000"/>
                </a:solidFill>
              </a:rPr>
              <a:t>部分</a:t>
            </a:r>
            <a:endParaRPr lang="zh-CN" altLang="en-US" dirty="0">
              <a:solidFill>
                <a:srgbClr val="FF0000"/>
              </a:solidFill>
            </a:endParaRPr>
          </a:p>
        </p:txBody>
      </p:sp>
    </p:spTree>
    <p:extLst>
      <p:ext uri="{BB962C8B-B14F-4D97-AF65-F5344CB8AC3E}">
        <p14:creationId xmlns:p14="http://schemas.microsoft.com/office/powerpoint/2010/main" val="51850418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Encoder</a:t>
            </a:r>
            <a:r>
              <a:rPr lang="zh-CN" altLang="en-US" b="1" dirty="0" smtClean="0">
                <a:solidFill>
                  <a:srgbClr val="415380"/>
                </a:solidFill>
                <a:latin typeface="微软雅黑" panose="020B0503020204020204" charset="-122"/>
                <a:ea typeface="微软雅黑" panose="020B0503020204020204" charset="-122"/>
              </a:rPr>
              <a:t>部分</a:t>
            </a:r>
            <a:endParaRPr lang="zh-CN" altLang="en-US" b="1" dirty="0">
              <a:solidFill>
                <a:srgbClr val="415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5"/>
          <a:stretch>
            <a:fillRect/>
          </a:stretch>
        </p:blipFill>
        <p:spPr>
          <a:xfrm>
            <a:off x="5980060" y="1227564"/>
            <a:ext cx="5390476" cy="5238095"/>
          </a:xfrm>
          <a:prstGeom prst="rect">
            <a:avLst/>
          </a:prstGeom>
        </p:spPr>
      </p:pic>
      <p:pic>
        <p:nvPicPr>
          <p:cNvPr id="10242" name="Picture 2" descr="preview"/>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770" y="1771336"/>
            <a:ext cx="5277160" cy="2211147"/>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5997312" y="4978076"/>
            <a:ext cx="5390476" cy="14882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pic>
        <p:nvPicPr>
          <p:cNvPr id="7" name="图片 6"/>
          <p:cNvPicPr>
            <a:picLocks noChangeAspect="1"/>
          </p:cNvPicPr>
          <p:nvPr/>
        </p:nvPicPr>
        <p:blipFill>
          <a:blip r:embed="rId7"/>
          <a:stretch>
            <a:fillRect/>
          </a:stretch>
        </p:blipFill>
        <p:spPr>
          <a:xfrm>
            <a:off x="742706" y="4708468"/>
            <a:ext cx="4812705" cy="539216"/>
          </a:xfrm>
          <a:prstGeom prst="rect">
            <a:avLst/>
          </a:prstGeom>
        </p:spPr>
      </p:pic>
    </p:spTree>
    <p:extLst>
      <p:ext uri="{BB962C8B-B14F-4D97-AF65-F5344CB8AC3E}">
        <p14:creationId xmlns:p14="http://schemas.microsoft.com/office/powerpoint/2010/main" val="23472039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Intent Decoder</a:t>
            </a:r>
            <a:r>
              <a:rPr lang="zh-CN" altLang="en-US" b="1" dirty="0" smtClean="0">
                <a:solidFill>
                  <a:srgbClr val="415380"/>
                </a:solidFill>
                <a:latin typeface="微软雅黑" panose="020B0503020204020204" charset="-122"/>
                <a:ea typeface="微软雅黑" panose="020B0503020204020204" charset="-122"/>
              </a:rPr>
              <a:t>部分</a:t>
            </a:r>
            <a:endParaRPr lang="zh-CN" altLang="en-US" b="1" dirty="0">
              <a:solidFill>
                <a:srgbClr val="415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5"/>
          <a:stretch>
            <a:fillRect/>
          </a:stretch>
        </p:blipFill>
        <p:spPr>
          <a:xfrm>
            <a:off x="5980060" y="1227564"/>
            <a:ext cx="5390476" cy="5238095"/>
          </a:xfrm>
          <a:prstGeom prst="rect">
            <a:avLst/>
          </a:prstGeom>
        </p:spPr>
      </p:pic>
      <p:sp>
        <p:nvSpPr>
          <p:cNvPr id="13" name="矩形 12"/>
          <p:cNvSpPr/>
          <p:nvPr/>
        </p:nvSpPr>
        <p:spPr>
          <a:xfrm>
            <a:off x="5980060" y="3700731"/>
            <a:ext cx="5390476" cy="1285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pic>
        <p:nvPicPr>
          <p:cNvPr id="14338" name="Picture 2" descr="https://pic4.zhimg.com/80/v2-99f050e97d2f16fac12d6e6a93d327f6_720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274" y="1072876"/>
            <a:ext cx="5385326" cy="382956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pic4.zhimg.com/80/v2-40bfdefcb58f22c77184e1e5af987229_720w.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274" y="4902442"/>
            <a:ext cx="5385326" cy="171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59104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Slot-Filling Decoder</a:t>
            </a:r>
            <a:r>
              <a:rPr lang="zh-CN" altLang="en-US" b="1" dirty="0" smtClean="0">
                <a:solidFill>
                  <a:srgbClr val="415380"/>
                </a:solidFill>
                <a:latin typeface="微软雅黑" panose="020B0503020204020204" charset="-122"/>
                <a:ea typeface="微软雅黑" panose="020B0503020204020204" charset="-122"/>
              </a:rPr>
              <a:t>部分</a:t>
            </a:r>
            <a:endParaRPr lang="zh-CN" altLang="en-US" b="1" dirty="0">
              <a:solidFill>
                <a:srgbClr val="415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5"/>
          <a:stretch>
            <a:fillRect/>
          </a:stretch>
        </p:blipFill>
        <p:spPr>
          <a:xfrm>
            <a:off x="5980060" y="1227564"/>
            <a:ext cx="5390476" cy="5238095"/>
          </a:xfrm>
          <a:prstGeom prst="rect">
            <a:avLst/>
          </a:prstGeom>
        </p:spPr>
      </p:pic>
      <p:sp>
        <p:nvSpPr>
          <p:cNvPr id="13" name="矩形 12"/>
          <p:cNvSpPr/>
          <p:nvPr/>
        </p:nvSpPr>
        <p:spPr>
          <a:xfrm>
            <a:off x="5997312" y="1223185"/>
            <a:ext cx="5390476" cy="2288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pic>
        <p:nvPicPr>
          <p:cNvPr id="16386" name="Picture 2" descr="https://pic3.zhimg.com/80/v2-106e6cae09df752de65f793247f51457_720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39" y="1599289"/>
            <a:ext cx="5435329" cy="321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49392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a:solidFill>
                  <a:srgbClr val="415380"/>
                </a:solidFill>
                <a:latin typeface="微软雅黑" panose="020B0503020204020204" charset="-122"/>
                <a:ea typeface="微软雅黑" panose="020B0503020204020204" charset="-122"/>
              </a:rPr>
              <a:t>对比</a:t>
            </a:r>
          </a:p>
        </p:txBody>
      </p:sp>
      <p:pic>
        <p:nvPicPr>
          <p:cNvPr id="2" name="图片 1"/>
          <p:cNvPicPr>
            <a:picLocks noChangeAspect="1"/>
          </p:cNvPicPr>
          <p:nvPr/>
        </p:nvPicPr>
        <p:blipFill>
          <a:blip r:embed="rId5"/>
          <a:stretch>
            <a:fillRect/>
          </a:stretch>
        </p:blipFill>
        <p:spPr>
          <a:xfrm>
            <a:off x="688272" y="1240430"/>
            <a:ext cx="5390476" cy="5238095"/>
          </a:xfrm>
          <a:prstGeom prst="rect">
            <a:avLst/>
          </a:prstGeom>
        </p:spPr>
      </p:pic>
      <p:sp>
        <p:nvSpPr>
          <p:cNvPr id="13" name="矩形 12"/>
          <p:cNvSpPr/>
          <p:nvPr/>
        </p:nvSpPr>
        <p:spPr>
          <a:xfrm>
            <a:off x="705524" y="1236051"/>
            <a:ext cx="5390476" cy="22885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pic>
        <p:nvPicPr>
          <p:cNvPr id="11" name="图片 10"/>
          <p:cNvPicPr>
            <a:picLocks noChangeAspect="1"/>
          </p:cNvPicPr>
          <p:nvPr/>
        </p:nvPicPr>
        <p:blipFill rotWithShape="1">
          <a:blip r:embed="rId6"/>
          <a:srcRect r="49939" b="11575"/>
          <a:stretch/>
        </p:blipFill>
        <p:spPr>
          <a:xfrm>
            <a:off x="6562491" y="1318080"/>
            <a:ext cx="5179465" cy="4771435"/>
          </a:xfrm>
          <a:prstGeom prst="rect">
            <a:avLst/>
          </a:prstGeom>
        </p:spPr>
      </p:pic>
      <p:sp>
        <p:nvSpPr>
          <p:cNvPr id="12" name="矩形 11"/>
          <p:cNvSpPr/>
          <p:nvPr/>
        </p:nvSpPr>
        <p:spPr>
          <a:xfrm>
            <a:off x="6505625" y="1236051"/>
            <a:ext cx="4739551" cy="27813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299762902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smtClean="0">
                <a:solidFill>
                  <a:srgbClr val="415380"/>
                </a:solidFill>
                <a:latin typeface="微软雅黑" panose="020B0503020204020204" charset="-122"/>
                <a:ea typeface="微软雅黑" panose="020B0503020204020204" charset="-122"/>
              </a:rPr>
              <a:t>实验结果</a:t>
            </a:r>
            <a:endParaRPr lang="zh-CN" altLang="en-US" b="1" dirty="0">
              <a:solidFill>
                <a:srgbClr val="415380"/>
              </a:solidFill>
              <a:latin typeface="微软雅黑" panose="020B0503020204020204" charset="-122"/>
              <a:ea typeface="微软雅黑" panose="020B0503020204020204" charset="-122"/>
            </a:endParaRPr>
          </a:p>
        </p:txBody>
      </p:sp>
      <p:pic>
        <p:nvPicPr>
          <p:cNvPr id="17410" name="Picture 2" descr="https://picb.zhimg.com/80/v2-8be8452c7b19db6b0c70ce5b3dbea7bc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060" y="1751789"/>
            <a:ext cx="11129879" cy="3354422"/>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531059" y="2666018"/>
            <a:ext cx="11129879" cy="6802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6" name="矩形 15"/>
          <p:cNvSpPr/>
          <p:nvPr/>
        </p:nvSpPr>
        <p:spPr>
          <a:xfrm>
            <a:off x="511604" y="4125311"/>
            <a:ext cx="11129879" cy="320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7" name="矩形 16"/>
          <p:cNvSpPr/>
          <p:nvPr/>
        </p:nvSpPr>
        <p:spPr>
          <a:xfrm>
            <a:off x="530742" y="3356044"/>
            <a:ext cx="11129879" cy="320231"/>
          </a:xfrm>
          <a:prstGeom prst="rect">
            <a:avLst/>
          </a:prstGeom>
          <a:noFill/>
          <a:ln w="571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extLst>
      <p:ext uri="{BB962C8B-B14F-4D97-AF65-F5344CB8AC3E}">
        <p14:creationId xmlns:p14="http://schemas.microsoft.com/office/powerpoint/2010/main" val="154025217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4"/>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4"/>
          <a:stretch>
            <a:fillRect/>
          </a:stretch>
        </p:blipFill>
        <p:spPr>
          <a:xfrm flipH="1">
            <a:off x="10217785" y="40640"/>
            <a:ext cx="1927860" cy="2324100"/>
          </a:xfrm>
          <a:prstGeom prst="rect">
            <a:avLst/>
          </a:prstGeom>
        </p:spPr>
      </p:pic>
      <p:pic>
        <p:nvPicPr>
          <p:cNvPr id="9" name="图片 8"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4443730" y="2107565"/>
            <a:ext cx="711200" cy="499110"/>
          </a:xfrm>
          <a:prstGeom prst="rect">
            <a:avLst/>
          </a:prstGeom>
        </p:spPr>
      </p:pic>
      <p:pic>
        <p:nvPicPr>
          <p:cNvPr id="10" name="图片 9"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flipH="1">
            <a:off x="7036435" y="2107565"/>
            <a:ext cx="711200" cy="499110"/>
          </a:xfrm>
          <a:prstGeom prst="rect">
            <a:avLst/>
          </a:prstGeom>
        </p:spPr>
      </p:pic>
      <p:sp>
        <p:nvSpPr>
          <p:cNvPr id="30" name="文本框 29"/>
          <p:cNvSpPr txBox="1"/>
          <p:nvPr/>
        </p:nvSpPr>
        <p:spPr>
          <a:xfrm>
            <a:off x="5048885" y="2005965"/>
            <a:ext cx="2093595" cy="706755"/>
          </a:xfrm>
          <a:prstGeom prst="rect">
            <a:avLst/>
          </a:prstGeom>
          <a:noFill/>
        </p:spPr>
        <p:txBody>
          <a:bodyPr wrap="square" rtlCol="0">
            <a:spAutoFit/>
          </a:bodyPr>
          <a:lstStyle/>
          <a:p>
            <a:pPr algn="ctr"/>
            <a:r>
              <a:rPr lang="zh-CN" altLang="en-US" sz="4000">
                <a:solidFill>
                  <a:srgbClr val="415380"/>
                </a:solidFill>
                <a:latin typeface="方正清刻本悦宋简体" panose="02000000000000000000" charset="-122"/>
                <a:ea typeface="方正清刻本悦宋简体" panose="02000000000000000000" charset="-122"/>
              </a:rPr>
              <a:t>第四章</a:t>
            </a:r>
          </a:p>
        </p:txBody>
      </p:sp>
      <p:sp>
        <p:nvSpPr>
          <p:cNvPr id="7" name="文本框 6"/>
          <p:cNvSpPr txBox="1"/>
          <p:nvPr/>
        </p:nvSpPr>
        <p:spPr>
          <a:xfrm>
            <a:off x="4611370" y="3107055"/>
            <a:ext cx="2967990" cy="645160"/>
          </a:xfrm>
          <a:prstGeom prst="rect">
            <a:avLst/>
          </a:prstGeom>
          <a:noFill/>
        </p:spPr>
        <p:txBody>
          <a:bodyPr wrap="square" rtlCol="0">
            <a:spAutoFit/>
          </a:bodyPr>
          <a:lstStyle/>
          <a:p>
            <a:pPr algn="ctr" fontAlgn="auto">
              <a:lnSpc>
                <a:spcPct val="100000"/>
              </a:lnSpc>
            </a:pPr>
            <a:r>
              <a:rPr lang="zh-CN" altLang="en-US" sz="3600" dirty="0" smtClean="0">
                <a:solidFill>
                  <a:srgbClr val="415380"/>
                </a:solidFill>
                <a:latin typeface="方正清刻本悦宋简体" panose="02000000000000000000" charset="-122"/>
                <a:ea typeface="方正清刻本悦宋简体" panose="02000000000000000000" charset="-122"/>
                <a:sym typeface="+mn-ea"/>
              </a:rPr>
              <a:t>总结</a:t>
            </a:r>
            <a:endParaRPr lang="zh-CN" altLang="en-US" sz="3600" dirty="0">
              <a:solidFill>
                <a:srgbClr val="415380"/>
              </a:solidFill>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2593975" y="3926840"/>
            <a:ext cx="7004685" cy="865505"/>
          </a:xfrm>
          <a:prstGeom prst="rect">
            <a:avLst/>
          </a:prstGeom>
          <a:noFill/>
        </p:spPr>
        <p:txBody>
          <a:bodyPr wrap="square" rtlCol="0">
            <a:spAutoFit/>
          </a:bodyPr>
          <a:lstStyle/>
          <a:p>
            <a:pPr algn="ctr" fontAlgn="auto">
              <a:lnSpc>
                <a:spcPct val="210000"/>
              </a:lnSpc>
            </a:pPr>
            <a:r>
              <a:rPr lang="zh-CN" altLang="en-US" sz="1200">
                <a:solidFill>
                  <a:schemeClr val="tx1">
                    <a:lumMod val="65000"/>
                    <a:lumOff val="35000"/>
                  </a:schemeClr>
                </a:solidFill>
                <a:latin typeface="微软雅黑" panose="020B0503020204020204" charset="-122"/>
                <a:ea typeface="微软雅黑" panose="020B0503020204020204" charset="-122"/>
                <a:sym typeface="+mn-ea"/>
              </a:rPr>
              <a:t>For our ever-lasting friendship, send sincere blessings and warm greetings to my friends whom I miss so much.</a:t>
            </a:r>
          </a:p>
        </p:txBody>
      </p:sp>
    </p:spTree>
    <p:extLst>
      <p:ext uri="{BB962C8B-B14F-4D97-AF65-F5344CB8AC3E}">
        <p14:creationId xmlns:p14="http://schemas.microsoft.com/office/powerpoint/2010/main" val="29424539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 calcmode="lin" valueType="num">
                                      <p:cBhvr>
                                        <p:cTn id="2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0"/>
                                        </p:tgtEl>
                                      </p:cBhvr>
                                    </p:animEffect>
                                  </p:childTnLst>
                                </p:cTn>
                              </p:par>
                            </p:childTnLst>
                          </p:cTn>
                        </p:par>
                        <p:par>
                          <p:cTn id="32" fill="hold">
                            <p:stCondLst>
                              <p:cond delay="2099"/>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2599"/>
                            </p:stCondLst>
                            <p:childTnLst>
                              <p:par>
                                <p:cTn id="39" presetID="12" presetClass="entr" presetSubtype="4"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p:tgtEl>
                                          <p:spTgt spid="2"/>
                                        </p:tgtEl>
                                        <p:attrNameLst>
                                          <p:attrName>ppt_y</p:attrName>
                                        </p:attrNameLst>
                                      </p:cBhvr>
                                      <p:tavLst>
                                        <p:tav tm="0">
                                          <p:val>
                                            <p:strVal val="#ppt_y+#ppt_h*1.125000"/>
                                          </p:val>
                                        </p:tav>
                                        <p:tav tm="100000">
                                          <p:val>
                                            <p:strVal val="#ppt_y"/>
                                          </p:val>
                                        </p:tav>
                                      </p:tavLst>
                                    </p:anim>
                                    <p:animEffect transition="in" filter="wipe(up)">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a:solidFill>
                  <a:srgbClr val="415380"/>
                </a:solidFill>
                <a:latin typeface="微软雅黑" panose="020B0503020204020204" charset="-122"/>
                <a:ea typeface="微软雅黑" panose="020B0503020204020204" charset="-122"/>
              </a:rPr>
              <a:t>总结</a:t>
            </a:r>
          </a:p>
        </p:txBody>
      </p:sp>
      <p:sp>
        <p:nvSpPr>
          <p:cNvPr id="11" name="文本框 10"/>
          <p:cNvSpPr txBox="1"/>
          <p:nvPr/>
        </p:nvSpPr>
        <p:spPr>
          <a:xfrm>
            <a:off x="1418150" y="1814221"/>
            <a:ext cx="8365305" cy="2462213"/>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现有</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joint model</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更多的是利用</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intent</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信息提供给</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slot-filling</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任务。原因可能是因为</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intent</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任务是更简单的分类任务，所以指标相较于</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slot-filling</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任务要高。</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现在</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SLU</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任务指标相对较高，</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slot-filling</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F1</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值和</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intent</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的准确率基本都超过</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95%</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。但是，目前的句准确率只有</a:t>
            </a:r>
            <a:r>
              <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86%</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左右，仍有提高空间。</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420290695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4"/>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4"/>
          <a:stretch>
            <a:fillRect/>
          </a:stretch>
        </p:blipFill>
        <p:spPr>
          <a:xfrm flipH="1">
            <a:off x="10217785" y="40640"/>
            <a:ext cx="1927860" cy="2324100"/>
          </a:xfrm>
          <a:prstGeom prst="rect">
            <a:avLst/>
          </a:prstGeom>
        </p:spPr>
      </p:pic>
      <p:pic>
        <p:nvPicPr>
          <p:cNvPr id="9" name="图片 8"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4443730" y="2107565"/>
            <a:ext cx="711200" cy="499110"/>
          </a:xfrm>
          <a:prstGeom prst="rect">
            <a:avLst/>
          </a:prstGeom>
        </p:spPr>
      </p:pic>
      <p:pic>
        <p:nvPicPr>
          <p:cNvPr id="10" name="图片 9"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flipH="1">
            <a:off x="7036435" y="2107565"/>
            <a:ext cx="711200" cy="499110"/>
          </a:xfrm>
          <a:prstGeom prst="rect">
            <a:avLst/>
          </a:prstGeom>
        </p:spPr>
      </p:pic>
      <p:sp>
        <p:nvSpPr>
          <p:cNvPr id="30" name="文本框 29"/>
          <p:cNvSpPr txBox="1"/>
          <p:nvPr/>
        </p:nvSpPr>
        <p:spPr>
          <a:xfrm>
            <a:off x="5048885" y="2005965"/>
            <a:ext cx="2093595" cy="706755"/>
          </a:xfrm>
          <a:prstGeom prst="rect">
            <a:avLst/>
          </a:prstGeom>
          <a:noFill/>
        </p:spPr>
        <p:txBody>
          <a:bodyPr wrap="square" rtlCol="0">
            <a:spAutoFit/>
          </a:bodyPr>
          <a:lstStyle/>
          <a:p>
            <a:pPr algn="ctr"/>
            <a:r>
              <a:rPr lang="zh-CN" altLang="en-US" sz="4000">
                <a:solidFill>
                  <a:srgbClr val="415380"/>
                </a:solidFill>
                <a:latin typeface="方正清刻本悦宋简体" panose="02000000000000000000" charset="-122"/>
                <a:ea typeface="方正清刻本悦宋简体" panose="02000000000000000000" charset="-122"/>
              </a:rPr>
              <a:t>第一章</a:t>
            </a:r>
          </a:p>
        </p:txBody>
      </p:sp>
      <p:sp>
        <p:nvSpPr>
          <p:cNvPr id="7" name="文本框 6"/>
          <p:cNvSpPr txBox="1"/>
          <p:nvPr/>
        </p:nvSpPr>
        <p:spPr>
          <a:xfrm>
            <a:off x="4133879" y="3078896"/>
            <a:ext cx="3923605" cy="646331"/>
          </a:xfrm>
          <a:prstGeom prst="rect">
            <a:avLst/>
          </a:prstGeom>
          <a:noFill/>
        </p:spPr>
        <p:txBody>
          <a:bodyPr wrap="square" rtlCol="0">
            <a:spAutoFit/>
          </a:bodyPr>
          <a:lstStyle/>
          <a:p>
            <a:pPr algn="ctr" fontAlgn="auto">
              <a:lnSpc>
                <a:spcPct val="100000"/>
              </a:lnSpc>
            </a:pPr>
            <a:r>
              <a:rPr lang="en-US" altLang="zh-CN" sz="3600" dirty="0" smtClean="0">
                <a:solidFill>
                  <a:srgbClr val="415380"/>
                </a:solidFill>
                <a:latin typeface="方正清刻本悦宋简体" panose="02000000000000000000" charset="-122"/>
                <a:ea typeface="方正清刻本悦宋简体" panose="02000000000000000000" charset="-122"/>
                <a:sym typeface="+mn-ea"/>
              </a:rPr>
              <a:t>Self-Attention</a:t>
            </a:r>
            <a:r>
              <a:rPr lang="zh-CN" altLang="en-US" sz="3600" dirty="0" smtClean="0">
                <a:solidFill>
                  <a:srgbClr val="415380"/>
                </a:solidFill>
                <a:latin typeface="方正清刻本悦宋简体" panose="02000000000000000000" charset="-122"/>
                <a:ea typeface="方正清刻本悦宋简体" panose="02000000000000000000" charset="-122"/>
                <a:sym typeface="+mn-ea"/>
              </a:rPr>
              <a:t>介绍</a:t>
            </a:r>
            <a:endParaRPr lang="zh-CN" altLang="en-US" sz="3600" dirty="0">
              <a:solidFill>
                <a:srgbClr val="415380"/>
              </a:solidFill>
              <a:latin typeface="方正清刻本悦宋简体" panose="02000000000000000000" charset="-122"/>
              <a:ea typeface="方正清刻本悦宋简体" panose="02000000000000000000" charset="-122"/>
              <a:sym typeface="+mn-ea"/>
            </a:endParaRPr>
          </a:p>
        </p:txBody>
      </p:sp>
      <p:sp>
        <p:nvSpPr>
          <p:cNvPr id="2" name="文本框 1"/>
          <p:cNvSpPr txBox="1"/>
          <p:nvPr/>
        </p:nvSpPr>
        <p:spPr>
          <a:xfrm>
            <a:off x="2593975" y="3926840"/>
            <a:ext cx="7004685" cy="865505"/>
          </a:xfrm>
          <a:prstGeom prst="rect">
            <a:avLst/>
          </a:prstGeom>
          <a:noFill/>
        </p:spPr>
        <p:txBody>
          <a:bodyPr wrap="square" rtlCol="0">
            <a:spAutoFit/>
          </a:bodyPr>
          <a:lstStyle/>
          <a:p>
            <a:pPr algn="ctr" fontAlgn="auto">
              <a:lnSpc>
                <a:spcPct val="210000"/>
              </a:lnSpc>
            </a:pPr>
            <a:r>
              <a:rPr lang="zh-CN" altLang="en-US" sz="1200">
                <a:solidFill>
                  <a:schemeClr val="tx1">
                    <a:lumMod val="65000"/>
                    <a:lumOff val="35000"/>
                  </a:schemeClr>
                </a:solidFill>
                <a:latin typeface="微软雅黑" panose="020B0503020204020204" charset="-122"/>
                <a:ea typeface="微软雅黑" panose="020B0503020204020204" charset="-122"/>
                <a:sym typeface="+mn-ea"/>
              </a:rPr>
              <a:t>For our ever-lasting friendship, send sincere blessings and warm greetings to my friends whom I miss so much.</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0"/>
                                        </p:tgtEl>
                                        <p:attrNameLst>
                                          <p:attrName>ppt_y</p:attrName>
                                        </p:attrNameLst>
                                      </p:cBhvr>
                                      <p:tavLst>
                                        <p:tav tm="0">
                                          <p:val>
                                            <p:strVal val="#ppt_y"/>
                                          </p:val>
                                        </p:tav>
                                        <p:tav tm="100000">
                                          <p:val>
                                            <p:strVal val="#ppt_y"/>
                                          </p:val>
                                        </p:tav>
                                      </p:tavLst>
                                    </p:anim>
                                    <p:anim calcmode="lin" valueType="num">
                                      <p:cBhvr>
                                        <p:cTn id="2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0"/>
                                        </p:tgtEl>
                                      </p:cBhvr>
                                    </p:animEffect>
                                  </p:childTnLst>
                                </p:cTn>
                              </p:par>
                            </p:childTnLst>
                          </p:cTn>
                        </p:par>
                        <p:par>
                          <p:cTn id="32" fill="hold">
                            <p:stCondLst>
                              <p:cond delay="2099"/>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2599"/>
                            </p:stCondLst>
                            <p:childTnLst>
                              <p:par>
                                <p:cTn id="39" presetID="12" presetClass="entr" presetSubtype="4"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p:tgtEl>
                                          <p:spTgt spid="2"/>
                                        </p:tgtEl>
                                        <p:attrNameLst>
                                          <p:attrName>ppt_y</p:attrName>
                                        </p:attrNameLst>
                                      </p:cBhvr>
                                      <p:tavLst>
                                        <p:tav tm="0">
                                          <p:val>
                                            <p:strVal val="#ppt_y+#ppt_h*1.125000"/>
                                          </p:val>
                                        </p:tav>
                                        <p:tav tm="100000">
                                          <p:val>
                                            <p:strVal val="#ppt_y"/>
                                          </p:val>
                                        </p:tav>
                                      </p:tavLst>
                                    </p:anim>
                                    <p:animEffect transition="in" filter="wipe(up)">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065"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descr="花1"/>
          <p:cNvPicPr>
            <a:picLocks noChangeAspect="1"/>
          </p:cNvPicPr>
          <p:nvPr/>
        </p:nvPicPr>
        <p:blipFill>
          <a:blip r:embed="rId4"/>
          <a:stretch>
            <a:fillRect/>
          </a:stretch>
        </p:blipFill>
        <p:spPr>
          <a:xfrm>
            <a:off x="45720" y="40640"/>
            <a:ext cx="1927860" cy="2324100"/>
          </a:xfrm>
          <a:prstGeom prst="rect">
            <a:avLst/>
          </a:prstGeom>
        </p:spPr>
      </p:pic>
      <p:pic>
        <p:nvPicPr>
          <p:cNvPr id="8" name="图片 7" descr="花1"/>
          <p:cNvPicPr>
            <a:picLocks noChangeAspect="1"/>
          </p:cNvPicPr>
          <p:nvPr/>
        </p:nvPicPr>
        <p:blipFill>
          <a:blip r:embed="rId4"/>
          <a:stretch>
            <a:fillRect/>
          </a:stretch>
        </p:blipFill>
        <p:spPr>
          <a:xfrm flipH="1">
            <a:off x="10217785" y="40640"/>
            <a:ext cx="1927860" cy="2324100"/>
          </a:xfrm>
          <a:prstGeom prst="rect">
            <a:avLst/>
          </a:prstGeom>
        </p:spPr>
      </p:pic>
      <p:sp>
        <p:nvSpPr>
          <p:cNvPr id="2" name="文本框 1"/>
          <p:cNvSpPr txBox="1"/>
          <p:nvPr/>
        </p:nvSpPr>
        <p:spPr>
          <a:xfrm>
            <a:off x="2508885" y="2285365"/>
            <a:ext cx="7174865" cy="1322070"/>
          </a:xfrm>
          <a:prstGeom prst="rect">
            <a:avLst/>
          </a:prstGeom>
          <a:noFill/>
        </p:spPr>
        <p:txBody>
          <a:bodyPr wrap="square" rtlCol="0">
            <a:spAutoFit/>
          </a:bodyPr>
          <a:lstStyle/>
          <a:p>
            <a:pPr algn="ctr"/>
            <a:r>
              <a:rPr lang="zh-CN" altLang="en-US" sz="8000" b="1" dirty="0">
                <a:solidFill>
                  <a:srgbClr val="415380"/>
                </a:solidFill>
                <a:latin typeface="微软雅黑" panose="020B0503020204020204" charset="-122"/>
                <a:ea typeface="微软雅黑" panose="020B0503020204020204" charset="-122"/>
              </a:rPr>
              <a:t>谢谢观</a:t>
            </a:r>
            <a:r>
              <a:rPr lang="zh-CN" altLang="en-US" sz="8000" b="1" dirty="0" smtClean="0">
                <a:solidFill>
                  <a:srgbClr val="415380"/>
                </a:solidFill>
                <a:latin typeface="微软雅黑" panose="020B0503020204020204" charset="-122"/>
                <a:ea typeface="微软雅黑" panose="020B0503020204020204" charset="-122"/>
              </a:rPr>
              <a:t>看！</a:t>
            </a:r>
            <a:endParaRPr lang="en-US" altLang="zh-CN" sz="8000" b="1" dirty="0">
              <a:solidFill>
                <a:srgbClr val="415380"/>
              </a:solidFill>
              <a:latin typeface="微软雅黑" panose="020B0503020204020204" charset="-122"/>
              <a:ea typeface="微软雅黑" panose="020B0503020204020204" charset="-122"/>
            </a:endParaRPr>
          </a:p>
        </p:txBody>
      </p:sp>
      <p:sp>
        <p:nvSpPr>
          <p:cNvPr id="19535" name="Rectangle 79"/>
          <p:cNvSpPr>
            <a:spLocks noChangeArrowheads="1"/>
          </p:cNvSpPr>
          <p:nvPr/>
        </p:nvSpPr>
        <p:spPr bwMode="auto">
          <a:xfrm>
            <a:off x="2929890" y="3683635"/>
            <a:ext cx="6330315" cy="62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lnSpc>
                <a:spcPct val="170000"/>
              </a:lnSpc>
              <a:spcBef>
                <a:spcPts val="0"/>
              </a:spcBef>
              <a:spcAft>
                <a:spcPts val="600"/>
              </a:spcAft>
              <a:buClr>
                <a:schemeClr val="accent1">
                  <a:lumMod val="75000"/>
                </a:schemeClr>
              </a:buClr>
              <a:buSzPct val="145000"/>
              <a:buFont typeface="Arial" panose="020B0604020202020204"/>
              <a:buNone/>
            </a:pPr>
            <a:r>
              <a:rPr lang="zh-CN" altLang="en-US" sz="1200">
                <a:solidFill>
                  <a:schemeClr val="tx1">
                    <a:lumMod val="65000"/>
                    <a:lumOff val="35000"/>
                  </a:schemeClr>
                </a:solidFill>
                <a:effectLst/>
                <a:latin typeface="微软雅黑" panose="020B0503020204020204" charset="-122"/>
                <a:ea typeface="微软雅黑" panose="020B0503020204020204" charset="-122"/>
                <a:sym typeface="+mn-ea"/>
              </a:rPr>
              <a:t>For our ever-lasting friendship, send sincere blessings and warm greetings to my friends whom I miss so much.</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
                                        </p:tgtEl>
                                        <p:attrNameLst>
                                          <p:attrName>ppt_y</p:attrName>
                                        </p:attrNameLst>
                                      </p:cBhvr>
                                      <p:tavLst>
                                        <p:tav tm="0">
                                          <p:val>
                                            <p:strVal val="#ppt_y"/>
                                          </p:val>
                                        </p:tav>
                                        <p:tav tm="100000">
                                          <p:val>
                                            <p:strVal val="#ppt_y"/>
                                          </p:val>
                                        </p:tav>
                                      </p:tavLst>
                                    </p:anim>
                                    <p:anim calcmode="lin" valueType="num">
                                      <p:cBhvr>
                                        <p:cTn id="20"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
                                        </p:tgtEl>
                                      </p:cBhvr>
                                    </p:animEffect>
                                  </p:childTnLst>
                                </p:cTn>
                              </p:par>
                            </p:childTnLst>
                          </p:cTn>
                        </p:par>
                        <p:par>
                          <p:cTn id="23" fill="hold">
                            <p:stCondLst>
                              <p:cond delay="1700"/>
                            </p:stCondLst>
                            <p:childTnLst>
                              <p:par>
                                <p:cTn id="24" presetID="12" presetClass="entr" presetSubtype="4" fill="hold" grpId="0" nodeType="afterEffect">
                                  <p:stCondLst>
                                    <p:cond delay="0"/>
                                  </p:stCondLst>
                                  <p:childTnLst>
                                    <p:set>
                                      <p:cBhvr>
                                        <p:cTn id="25" dur="1" fill="hold">
                                          <p:stCondLst>
                                            <p:cond delay="0"/>
                                          </p:stCondLst>
                                        </p:cTn>
                                        <p:tgtEl>
                                          <p:spTgt spid="19535"/>
                                        </p:tgtEl>
                                        <p:attrNameLst>
                                          <p:attrName>style.visibility</p:attrName>
                                        </p:attrNameLst>
                                      </p:cBhvr>
                                      <p:to>
                                        <p:strVal val="visible"/>
                                      </p:to>
                                    </p:set>
                                    <p:anim calcmode="lin" valueType="num">
                                      <p:cBhvr additive="base">
                                        <p:cTn id="26" dur="500"/>
                                        <p:tgtEl>
                                          <p:spTgt spid="19535"/>
                                        </p:tgtEl>
                                        <p:attrNameLst>
                                          <p:attrName>ppt_y</p:attrName>
                                        </p:attrNameLst>
                                      </p:cBhvr>
                                      <p:tavLst>
                                        <p:tav tm="0">
                                          <p:val>
                                            <p:strVal val="#ppt_y+#ppt_h*1.125000"/>
                                          </p:val>
                                        </p:tav>
                                        <p:tav tm="100000">
                                          <p:val>
                                            <p:strVal val="#ppt_y"/>
                                          </p:val>
                                        </p:tav>
                                      </p:tavLst>
                                    </p:anim>
                                    <p:animEffect transition="in" filter="wipe(up)">
                                      <p:cBhvr>
                                        <p:cTn id="27" dur="500"/>
                                        <p:tgtEl>
                                          <p:spTgt spid="1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5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4"/>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zh-CN" altLang="en-US" b="1" dirty="0" smtClean="0">
                <a:solidFill>
                  <a:srgbClr val="415380"/>
                </a:solidFill>
                <a:latin typeface="微软雅黑" panose="020B0503020204020204" charset="-122"/>
                <a:ea typeface="微软雅黑" panose="020B0503020204020204" charset="-122"/>
              </a:rPr>
              <a:t>额外的问题</a:t>
            </a:r>
            <a:endParaRPr lang="zh-CN" altLang="en-US" b="1" dirty="0">
              <a:solidFill>
                <a:srgbClr val="41538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6"/>
          <a:stretch>
            <a:fillRect/>
          </a:stretch>
        </p:blipFill>
        <p:spPr>
          <a:xfrm>
            <a:off x="766959" y="1412108"/>
            <a:ext cx="5536565" cy="4033783"/>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3575203865"/>
              </p:ext>
            </p:extLst>
          </p:nvPr>
        </p:nvGraphicFramePr>
        <p:xfrm>
          <a:off x="6769601" y="1420836"/>
          <a:ext cx="4606384" cy="2471718"/>
        </p:xfrm>
        <a:graphic>
          <a:graphicData uri="http://schemas.openxmlformats.org/presentationml/2006/ole">
            <mc:AlternateContent xmlns:mc="http://schemas.openxmlformats.org/markup-compatibility/2006">
              <mc:Choice xmlns:v="urn:schemas-microsoft-com:vml" Requires="v">
                <p:oleObj spid="_x0000_s1029" name="Visio" r:id="rId7" imgW="6638853" imgH="3562221" progId="Visio.Drawing.15">
                  <p:embed/>
                </p:oleObj>
              </mc:Choice>
              <mc:Fallback>
                <p:oleObj name="Visio" r:id="rId7" imgW="6638853" imgH="3562221" progId="Visio.Drawing.15">
                  <p:embed/>
                  <p:pic>
                    <p:nvPicPr>
                      <p:cNvPr id="0" name=""/>
                      <p:cNvPicPr/>
                      <p:nvPr/>
                    </p:nvPicPr>
                    <p:blipFill>
                      <a:blip r:embed="rId8"/>
                      <a:stretch>
                        <a:fillRect/>
                      </a:stretch>
                    </p:blipFill>
                    <p:spPr>
                      <a:xfrm>
                        <a:off x="6769601" y="1420836"/>
                        <a:ext cx="4606384" cy="2471718"/>
                      </a:xfrm>
                      <a:prstGeom prst="rect">
                        <a:avLst/>
                      </a:prstGeom>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86809786"/>
              </p:ext>
            </p:extLst>
          </p:nvPr>
        </p:nvGraphicFramePr>
        <p:xfrm>
          <a:off x="6954924" y="4237226"/>
          <a:ext cx="4539320" cy="1483360"/>
        </p:xfrm>
        <a:graphic>
          <a:graphicData uri="http://schemas.openxmlformats.org/drawingml/2006/table">
            <a:tbl>
              <a:tblPr firstRow="1" bandRow="1">
                <a:tableStyleId>{5940675A-B579-460E-94D1-54222C63F5DA}</a:tableStyleId>
              </a:tblPr>
              <a:tblGrid>
                <a:gridCol w="1134830"/>
                <a:gridCol w="1134830"/>
                <a:gridCol w="1134830"/>
                <a:gridCol w="1134830"/>
              </a:tblGrid>
              <a:tr h="370840">
                <a:tc>
                  <a:txBody>
                    <a:bodyPr/>
                    <a:lstStyle/>
                    <a:p>
                      <a:pPr algn="ctr"/>
                      <a:endParaRPr lang="zh-CN" altLang="en-US" dirty="0"/>
                    </a:p>
                  </a:txBody>
                  <a:tcPr anchor="ctr"/>
                </a:tc>
                <a:tc>
                  <a:txBody>
                    <a:bodyPr/>
                    <a:lstStyle/>
                    <a:p>
                      <a:pPr algn="ctr"/>
                      <a:r>
                        <a:rPr lang="zh-CN" altLang="en-US" dirty="0" smtClean="0"/>
                        <a:t>互联网</a:t>
                      </a:r>
                      <a:endParaRPr lang="zh-CN" altLang="en-US" dirty="0"/>
                    </a:p>
                  </a:txBody>
                  <a:tcPr anchor="ctr"/>
                </a:tc>
                <a:tc>
                  <a:txBody>
                    <a:bodyPr/>
                    <a:lstStyle/>
                    <a:p>
                      <a:pPr algn="ctr"/>
                      <a:r>
                        <a:rPr lang="zh-CN" altLang="en-US" dirty="0" smtClean="0"/>
                        <a:t>电信</a:t>
                      </a:r>
                      <a:endParaRPr lang="zh-CN" altLang="en-US" dirty="0"/>
                    </a:p>
                  </a:txBody>
                  <a:tcPr anchor="ctr"/>
                </a:tc>
                <a:tc>
                  <a:txBody>
                    <a:bodyPr/>
                    <a:lstStyle/>
                    <a:p>
                      <a:pPr algn="ctr"/>
                      <a:r>
                        <a:rPr lang="zh-CN" altLang="en-US" dirty="0" smtClean="0"/>
                        <a:t>软件</a:t>
                      </a:r>
                      <a:endParaRPr lang="zh-CN" altLang="en-US" dirty="0"/>
                    </a:p>
                  </a:txBody>
                  <a:tcPr anchor="ctr"/>
                </a:tc>
              </a:tr>
              <a:tr h="370840">
                <a:tc>
                  <a:txBody>
                    <a:bodyPr/>
                    <a:lstStyle/>
                    <a:p>
                      <a:pPr algn="ctr"/>
                      <a:r>
                        <a:rPr lang="zh-CN" altLang="en-US" dirty="0" smtClean="0"/>
                        <a:t>互联网</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15</a:t>
                      </a:r>
                      <a:endParaRPr lang="zh-CN" altLang="en-US" dirty="0"/>
                    </a:p>
                  </a:txBody>
                  <a:tcPr anchor="ctr"/>
                </a:tc>
              </a:tr>
              <a:tr h="370840">
                <a:tc>
                  <a:txBody>
                    <a:bodyPr/>
                    <a:lstStyle/>
                    <a:p>
                      <a:pPr algn="ctr"/>
                      <a:r>
                        <a:rPr lang="zh-CN" altLang="en-US" dirty="0" smtClean="0"/>
                        <a:t>电信</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r>
                        <a:rPr lang="en-US" altLang="zh-CN" dirty="0" smtClean="0"/>
                        <a:t>15</a:t>
                      </a:r>
                      <a:endParaRPr lang="zh-CN" altLang="en-US" dirty="0"/>
                    </a:p>
                  </a:txBody>
                  <a:tcPr anchor="ctr"/>
                </a:tc>
              </a:tr>
              <a:tr h="370840">
                <a:tc>
                  <a:txBody>
                    <a:bodyPr/>
                    <a:lstStyle/>
                    <a:p>
                      <a:pPr algn="ctr"/>
                      <a:r>
                        <a:rPr lang="zh-CN" altLang="en-US" dirty="0" smtClean="0"/>
                        <a:t>软件</a:t>
                      </a:r>
                      <a:endParaRPr lang="zh-CN" altLang="en-US" dirty="0"/>
                    </a:p>
                  </a:txBody>
                  <a:tcPr anchor="ctr"/>
                </a:tc>
                <a:tc>
                  <a:txBody>
                    <a:bodyPr/>
                    <a:lstStyle/>
                    <a:p>
                      <a:pPr algn="ctr"/>
                      <a:r>
                        <a:rPr lang="en-US" altLang="zh-CN" dirty="0" smtClean="0"/>
                        <a:t>15</a:t>
                      </a:r>
                      <a:endParaRPr lang="zh-CN" altLang="en-US" dirty="0"/>
                    </a:p>
                  </a:txBody>
                  <a:tcPr anchor="ctr"/>
                </a:tc>
                <a:tc>
                  <a:txBody>
                    <a:bodyPr/>
                    <a:lstStyle/>
                    <a:p>
                      <a:pPr algn="ctr"/>
                      <a:r>
                        <a:rPr lang="en-US" altLang="zh-CN" dirty="0" smtClean="0"/>
                        <a:t>15</a:t>
                      </a:r>
                      <a:endParaRPr lang="zh-CN" altLang="en-US" dirty="0"/>
                    </a:p>
                  </a:txBody>
                  <a:tcPr anchor="ctr"/>
                </a:tc>
                <a:tc>
                  <a:txBody>
                    <a:bodyPr/>
                    <a:lstStyle/>
                    <a:p>
                      <a:pPr algn="ctr"/>
                      <a:endParaRPr lang="zh-CN" altLang="en-US" dirty="0"/>
                    </a:p>
                  </a:txBody>
                  <a:tcPr anchor="ctr"/>
                </a:tc>
              </a:tr>
            </a:tbl>
          </a:graphicData>
        </a:graphic>
      </p:graphicFrame>
    </p:spTree>
    <p:extLst>
      <p:ext uri="{BB962C8B-B14F-4D97-AF65-F5344CB8AC3E}">
        <p14:creationId xmlns:p14="http://schemas.microsoft.com/office/powerpoint/2010/main" val="301473757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a:solidFill>
                  <a:srgbClr val="415380"/>
                </a:solidFill>
                <a:latin typeface="微软雅黑" panose="020B0503020204020204" charset="-122"/>
                <a:ea typeface="微软雅黑" panose="020B0503020204020204" charset="-122"/>
              </a:rPr>
              <a:t>Attention is All you need</a:t>
            </a:r>
            <a:endParaRPr lang="zh-CN" altLang="en-US" b="1" dirty="0">
              <a:solidFill>
                <a:srgbClr val="415380"/>
              </a:solidFill>
              <a:latin typeface="微软雅黑" panose="020B0503020204020204" charset="-122"/>
              <a:ea typeface="微软雅黑" panose="020B0503020204020204" charset="-122"/>
            </a:endParaRPr>
          </a:p>
        </p:txBody>
      </p:sp>
      <p:pic>
        <p:nvPicPr>
          <p:cNvPr id="20" name="Picture 2" descr="Machine Translation Model"/>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576738" y="1816550"/>
            <a:ext cx="6338868" cy="3224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pic3.zhimg.com/80/v2-0c259fb2d439b98de27d877dcd3d1fcb_720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986" y="1035038"/>
            <a:ext cx="3993881" cy="5519321"/>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7947498" y="4153710"/>
            <a:ext cx="1410512" cy="5836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Self-Attention</a:t>
            </a:r>
            <a:endParaRPr lang="zh-CN" altLang="en-US" b="1" dirty="0">
              <a:solidFill>
                <a:srgbClr val="415380"/>
              </a:solidFill>
              <a:latin typeface="微软雅黑" panose="020B0503020204020204" charset="-122"/>
              <a:ea typeface="微软雅黑" panose="020B0503020204020204" charset="-122"/>
            </a:endParaRPr>
          </a:p>
        </p:txBody>
      </p:sp>
      <p:pic>
        <p:nvPicPr>
          <p:cNvPr id="2050" name="Picture 2" descr="https://picb.zhimg.com/80/v2-32eb6aa9e23b79784ed1ca22d3f9abf9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4948" y="1363105"/>
            <a:ext cx="3867150" cy="46482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文本框 10"/>
              <p:cNvSpPr txBox="1"/>
              <p:nvPr/>
            </p:nvSpPr>
            <p:spPr>
              <a:xfrm>
                <a:off x="911673" y="1775199"/>
                <a:ext cx="5184009" cy="3098925"/>
              </a:xfrm>
              <a:prstGeom prst="rect">
                <a:avLst/>
              </a:prstGeom>
              <a:noFill/>
            </p:spPr>
            <p:txBody>
              <a:bodyPr wrap="square" rtlCol="0">
                <a:spAutoFit/>
              </a:bodyPr>
              <a:lstStyle/>
              <a:p>
                <a:pPr marL="342900" indent="-342900">
                  <a:lnSpc>
                    <a:spcPct val="120000"/>
                  </a:lnSpc>
                  <a:spcBef>
                    <a:spcPts val="300"/>
                  </a:spcBef>
                  <a:spcAft>
                    <a:spcPts val="300"/>
                  </a:spcAft>
                  <a:buFont typeface="Wingdings" panose="05000000000000000000" pitchFamily="2" charset="2"/>
                  <a:buChar char="p"/>
                </a:pP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对于</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self-attention</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来讲，</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Q(Query), K(Key), V(Value)</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三个矩阵均来自同一输入，首先我们要计算</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Q</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与</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K</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之间的点乘，然后为了防止其结果过大，会除以一个尺度</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标度</a:t>
                </a:r>
                <a14:m>
                  <m:oMath xmlns:m="http://schemas.openxmlformats.org/officeDocument/2006/math">
                    <m:rad>
                      <m:radPr>
                        <m:degHide m:val="on"/>
                        <m:ctrlPr>
                          <a:rPr lang="zh-CN" altLang="en-US" sz="2000" i="1" kern="100" smtClean="0">
                            <a:latin typeface="Cambria Math" panose="02040503050406030204" pitchFamily="18" charset="0"/>
                            <a:sym typeface="Gen Jyuu Gothic Monospace Regul" panose="020B0309020203020207" pitchFamily="49" charset="-128"/>
                          </a:rPr>
                        </m:ctrlPr>
                      </m:radPr>
                      <m:deg/>
                      <m:e>
                        <m:sSub>
                          <m:sSubPr>
                            <m:ctrlPr>
                              <a:rPr lang="en-US" altLang="zh-CN" sz="2000" i="1" kern="100" smtClean="0">
                                <a:latin typeface="Cambria Math" panose="02040503050406030204" pitchFamily="18" charset="0"/>
                                <a:sym typeface="Gen Jyuu Gothic Monospace Regul" panose="020B0309020203020207" pitchFamily="49" charset="-128"/>
                              </a:rPr>
                            </m:ctrlPr>
                          </m:sSubPr>
                          <m:e>
                            <m:r>
                              <a:rPr lang="en-US" altLang="zh-CN" sz="2000" b="0" i="1" kern="100" smtClean="0">
                                <a:latin typeface="Cambria Math" panose="02040503050406030204" pitchFamily="18" charset="0"/>
                                <a:sym typeface="Gen Jyuu Gothic Monospace Regul" panose="020B0309020203020207" pitchFamily="49" charset="-128"/>
                              </a:rPr>
                              <m:t>𝑑</m:t>
                            </m:r>
                          </m:e>
                          <m:sub>
                            <m:r>
                              <a:rPr lang="en-US" altLang="zh-CN" sz="2000" b="0" i="1" kern="100" smtClean="0">
                                <a:latin typeface="Cambria Math" panose="02040503050406030204" pitchFamily="18" charset="0"/>
                                <a:sym typeface="Gen Jyuu Gothic Monospace Regul" panose="020B0309020203020207" pitchFamily="49" charset="-128"/>
                              </a:rPr>
                              <m:t>𝑘</m:t>
                            </m:r>
                          </m:sub>
                        </m:sSub>
                      </m:e>
                    </m:rad>
                  </m:oMath>
                </a14:m>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，其中</a:t>
                </a:r>
                <a14:m>
                  <m:oMath xmlns:m="http://schemas.openxmlformats.org/officeDocument/2006/math">
                    <m:sSub>
                      <m:sSubPr>
                        <m:ctrlPr>
                          <a:rPr lang="en-US" altLang="zh-CN" sz="2000" i="1" kern="100">
                            <a:latin typeface="Cambria Math" panose="02040503050406030204" pitchFamily="18" charset="0"/>
                            <a:sym typeface="Gen Jyuu Gothic Monospace Regul" panose="020B0309020203020207" pitchFamily="49" charset="-128"/>
                          </a:rPr>
                        </m:ctrlPr>
                      </m:sSubPr>
                      <m:e>
                        <m:r>
                          <a:rPr lang="en-US" altLang="zh-CN" sz="2000" i="1" kern="100">
                            <a:latin typeface="Cambria Math" panose="02040503050406030204" pitchFamily="18" charset="0"/>
                            <a:sym typeface="Gen Jyuu Gothic Monospace Regul" panose="020B0309020203020207" pitchFamily="49" charset="-128"/>
                          </a:rPr>
                          <m:t>𝑑</m:t>
                        </m:r>
                      </m:e>
                      <m:sub>
                        <m:r>
                          <a:rPr lang="en-US" altLang="zh-CN" sz="2000" i="1" kern="100">
                            <a:latin typeface="Cambria Math" panose="02040503050406030204" pitchFamily="18" charset="0"/>
                            <a:sym typeface="Gen Jyuu Gothic Monospace Regul" panose="020B0309020203020207" pitchFamily="49" charset="-128"/>
                          </a:rPr>
                          <m:t>𝑘</m:t>
                        </m:r>
                      </m:sub>
                    </m:sSub>
                  </m:oMath>
                </a14:m>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为</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一个</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query</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和</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key</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向量的维度。再利用</a:t>
                </a:r>
                <a:r>
                  <a:rPr lang="en-US" altLang="zh-CN" sz="2000" kern="100" dirty="0" err="1">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Softmax</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操作将其结果归一化为概率分布，然后再乘以矩阵</a:t>
                </a:r>
                <a:r>
                  <a:rPr lang="en-US" altLang="zh-CN"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V</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就得到权重求和的</a:t>
                </a:r>
                <a:r>
                  <a:rPr lang="zh-CN" altLang="en-US"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表示</a:t>
                </a:r>
                <a:r>
                  <a:rPr lang="zh-CN" altLang="en-US" sz="2000" kern="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en-US" altLang="zh-CN" sz="2000" kern="1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911673" y="1775199"/>
                <a:ext cx="5184009" cy="3098925"/>
              </a:xfrm>
              <a:prstGeom prst="rect">
                <a:avLst/>
              </a:prstGeom>
              <a:blipFill rotWithShape="0">
                <a:blip r:embed="rId6"/>
                <a:stretch>
                  <a:fillRect l="-1059" r="-1176" b="-2358"/>
                </a:stretch>
              </a:blipFill>
            </p:spPr>
            <p:txBody>
              <a:bodyPr/>
              <a:lstStyle/>
              <a:p>
                <a:r>
                  <a:rPr lang="zh-CN" altLang="en-US">
                    <a:noFill/>
                  </a:rPr>
                  <a:t> </a:t>
                </a:r>
              </a:p>
            </p:txBody>
          </p:sp>
        </mc:Fallback>
      </mc:AlternateContent>
      <p:pic>
        <p:nvPicPr>
          <p:cNvPr id="2" name="图片 1"/>
          <p:cNvPicPr>
            <a:picLocks noChangeAspect="1"/>
          </p:cNvPicPr>
          <p:nvPr/>
        </p:nvPicPr>
        <p:blipFill>
          <a:blip r:embed="rId7"/>
          <a:stretch>
            <a:fillRect/>
          </a:stretch>
        </p:blipFill>
        <p:spPr>
          <a:xfrm>
            <a:off x="1184629" y="4981832"/>
            <a:ext cx="4638095" cy="780952"/>
          </a:xfrm>
          <a:prstGeom prst="rect">
            <a:avLst/>
          </a:prstGeom>
        </p:spPr>
      </p:pic>
    </p:spTree>
    <p:extLst>
      <p:ext uri="{BB962C8B-B14F-4D97-AF65-F5344CB8AC3E}">
        <p14:creationId xmlns:p14="http://schemas.microsoft.com/office/powerpoint/2010/main" val="422268419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Self-Attention</a:t>
            </a:r>
            <a:r>
              <a:rPr lang="zh-CN" altLang="en-US" b="1" dirty="0" smtClean="0">
                <a:solidFill>
                  <a:srgbClr val="415380"/>
                </a:solidFill>
                <a:latin typeface="微软雅黑" panose="020B0503020204020204" charset="-122"/>
                <a:ea typeface="微软雅黑" panose="020B0503020204020204" charset="-122"/>
              </a:rPr>
              <a:t>计算</a:t>
            </a:r>
            <a:endParaRPr lang="zh-CN" altLang="en-US" b="1" dirty="0">
              <a:solidFill>
                <a:srgbClr val="415380"/>
              </a:solidFill>
              <a:latin typeface="微软雅黑" panose="020B0503020204020204" charset="-122"/>
              <a:ea typeface="微软雅黑" panose="020B0503020204020204" charset="-122"/>
            </a:endParaRPr>
          </a:p>
        </p:txBody>
      </p:sp>
      <p:pic>
        <p:nvPicPr>
          <p:cNvPr id="12" name="Picture 2" descr="https://picb.zhimg.com/80/v2-32eb6aa9e23b79784ed1ca22d3f9abf9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401" y="1307031"/>
            <a:ext cx="3867150" cy="46482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jalammar.github.io/images/t/transformer_self_attention_vector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1137" y="1526228"/>
            <a:ext cx="6673149" cy="420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18746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Self-Attention</a:t>
            </a:r>
            <a:r>
              <a:rPr lang="zh-CN" altLang="en-US" b="1" dirty="0" smtClean="0">
                <a:solidFill>
                  <a:srgbClr val="415380"/>
                </a:solidFill>
                <a:latin typeface="微软雅黑" panose="020B0503020204020204" charset="-122"/>
                <a:ea typeface="微软雅黑" panose="020B0503020204020204" charset="-122"/>
              </a:rPr>
              <a:t>计算</a:t>
            </a:r>
            <a:endParaRPr lang="zh-CN" altLang="en-US" b="1" dirty="0">
              <a:solidFill>
                <a:srgbClr val="415380"/>
              </a:solidFill>
              <a:latin typeface="微软雅黑" panose="020B0503020204020204" charset="-122"/>
              <a:ea typeface="微软雅黑" panose="020B0503020204020204" charset="-122"/>
            </a:endParaRPr>
          </a:p>
        </p:txBody>
      </p:sp>
      <p:pic>
        <p:nvPicPr>
          <p:cNvPr id="3076" name="Picture 4" descr="https://pic1.zhimg.com/80/v2-f64cbdcf1d883ede36b26067e34f4e3e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4225" y="1848233"/>
            <a:ext cx="6524625" cy="34099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picb.zhimg.com/80/v2-32eb6aa9e23b79784ed1ca22d3f9abf9_720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401" y="1307031"/>
            <a:ext cx="386715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4835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Self-Attention</a:t>
            </a:r>
            <a:r>
              <a:rPr lang="zh-CN" altLang="en-US" b="1" dirty="0" smtClean="0">
                <a:solidFill>
                  <a:srgbClr val="415380"/>
                </a:solidFill>
                <a:latin typeface="微软雅黑" panose="020B0503020204020204" charset="-122"/>
                <a:ea typeface="微软雅黑" panose="020B0503020204020204" charset="-122"/>
              </a:rPr>
              <a:t>计算</a:t>
            </a:r>
            <a:endParaRPr lang="zh-CN" altLang="en-US" b="1" dirty="0">
              <a:solidFill>
                <a:srgbClr val="415380"/>
              </a:solidFill>
              <a:latin typeface="微软雅黑" panose="020B0503020204020204" charset="-122"/>
              <a:ea typeface="微软雅黑" panose="020B0503020204020204" charset="-122"/>
            </a:endParaRPr>
          </a:p>
        </p:txBody>
      </p:sp>
      <p:pic>
        <p:nvPicPr>
          <p:cNvPr id="12" name="Picture 2" descr="https://picb.zhimg.com/80/v2-32eb6aa9e23b79784ed1ca22d3f9abf9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401" y="1307031"/>
            <a:ext cx="3867150" cy="464820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picb.zhimg.com/80/v2-03d0a60b60a0a28f52ed903c76bb9a22_720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9598" y="1473718"/>
            <a:ext cx="685800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38043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2700" y="40640"/>
            <a:ext cx="12217400" cy="6777990"/>
            <a:chOff x="-19" y="64"/>
            <a:chExt cx="19240" cy="10674"/>
          </a:xfrm>
        </p:grpSpPr>
        <p:pic>
          <p:nvPicPr>
            <p:cNvPr id="4" name="图片 3" descr="边框"/>
            <p:cNvPicPr>
              <a:picLocks noChangeAspect="1"/>
            </p:cNvPicPr>
            <p:nvPr/>
          </p:nvPicPr>
          <p:blipFill>
            <a:blip r:embed="rId3"/>
            <a:stretch>
              <a:fillRect/>
            </a:stretch>
          </p:blipFill>
          <p:spPr>
            <a:xfrm>
              <a:off x="-19" y="64"/>
              <a:ext cx="19241" cy="10674"/>
            </a:xfrm>
            <a:prstGeom prst="rect">
              <a:avLst/>
            </a:prstGeom>
          </p:spPr>
        </p:pic>
        <p:sp>
          <p:nvSpPr>
            <p:cNvPr id="5" name="矩形 4"/>
            <p:cNvSpPr/>
            <p:nvPr/>
          </p:nvSpPr>
          <p:spPr>
            <a:xfrm>
              <a:off x="73" y="64"/>
              <a:ext cx="19055" cy="10672"/>
            </a:xfrm>
            <a:prstGeom prst="rect">
              <a:avLst/>
            </a:prstGeom>
            <a:noFill/>
            <a:ln w="152400">
              <a:solidFill>
                <a:srgbClr val="4153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6200000">
            <a:off x="4315323" y="579634"/>
            <a:ext cx="347980" cy="244475"/>
          </a:xfrm>
          <a:prstGeom prst="rect">
            <a:avLst/>
          </a:prstGeom>
        </p:spPr>
      </p:pic>
      <p:pic>
        <p:nvPicPr>
          <p:cNvPr id="10" name="图片 9" descr="欧式"/>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flipH="1">
            <a:off x="7559143" y="579635"/>
            <a:ext cx="347980" cy="244475"/>
          </a:xfrm>
          <a:prstGeom prst="rect">
            <a:avLst/>
          </a:prstGeom>
        </p:spPr>
      </p:pic>
      <p:sp>
        <p:nvSpPr>
          <p:cNvPr id="30" name="文本框 29"/>
          <p:cNvSpPr txBox="1"/>
          <p:nvPr/>
        </p:nvSpPr>
        <p:spPr>
          <a:xfrm>
            <a:off x="4489313" y="517207"/>
            <a:ext cx="3213975" cy="369332"/>
          </a:xfrm>
          <a:prstGeom prst="rect">
            <a:avLst/>
          </a:prstGeom>
          <a:noFill/>
        </p:spPr>
        <p:txBody>
          <a:bodyPr wrap="square" rtlCol="0">
            <a:spAutoFit/>
          </a:bodyPr>
          <a:lstStyle/>
          <a:p>
            <a:pPr algn="ctr"/>
            <a:r>
              <a:rPr lang="en-US" altLang="zh-CN" b="1" dirty="0" smtClean="0">
                <a:solidFill>
                  <a:srgbClr val="415380"/>
                </a:solidFill>
                <a:latin typeface="微软雅黑" panose="020B0503020204020204" charset="-122"/>
                <a:ea typeface="微软雅黑" panose="020B0503020204020204" charset="-122"/>
              </a:rPr>
              <a:t>Self-Attention</a:t>
            </a:r>
            <a:r>
              <a:rPr lang="zh-CN" altLang="en-US" b="1" dirty="0" smtClean="0">
                <a:solidFill>
                  <a:srgbClr val="415380"/>
                </a:solidFill>
                <a:latin typeface="微软雅黑" panose="020B0503020204020204" charset="-122"/>
                <a:ea typeface="微软雅黑" panose="020B0503020204020204" charset="-122"/>
              </a:rPr>
              <a:t>计算</a:t>
            </a:r>
            <a:endParaRPr lang="zh-CN" altLang="en-US" b="1" dirty="0">
              <a:solidFill>
                <a:srgbClr val="415380"/>
              </a:solidFill>
              <a:latin typeface="微软雅黑" panose="020B0503020204020204" charset="-122"/>
              <a:ea typeface="微软雅黑" panose="020B0503020204020204" charset="-122"/>
            </a:endParaRPr>
          </a:p>
        </p:txBody>
      </p:sp>
      <p:pic>
        <p:nvPicPr>
          <p:cNvPr id="12" name="Picture 2" descr="https://picb.zhimg.com/80/v2-32eb6aa9e23b79784ed1ca22d3f9abf9_720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401" y="1307031"/>
            <a:ext cx="3867150" cy="464820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pic4.zhimg.com/80/v2-087b831f622f83e4529c1bbf646530f0_720w.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843" y="1012018"/>
            <a:ext cx="5643640" cy="536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2021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
                                        </p:tgtEl>
                                        <p:attrNameLst>
                                          <p:attrName>ppt_y</p:attrName>
                                        </p:attrNameLst>
                                      </p:cBhvr>
                                      <p:tavLst>
                                        <p:tav tm="0">
                                          <p:val>
                                            <p:strVal val="#ppt_y"/>
                                          </p:val>
                                        </p:tav>
                                        <p:tav tm="100000">
                                          <p:val>
                                            <p:strVal val="#ppt_y"/>
                                          </p:val>
                                        </p:tav>
                                      </p:tavLst>
                                    </p:anim>
                                    <p:anim calcmode="lin" valueType="num">
                                      <p:cBhvr>
                                        <p:cTn id="22"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951</Words>
  <Application>Microsoft Office PowerPoint</Application>
  <PresentationFormat>宽屏</PresentationFormat>
  <Paragraphs>108</Paragraphs>
  <Slides>31</Slides>
  <Notes>31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Gen Jyuu Gothic Monospace Regul</vt:lpstr>
      <vt:lpstr>等线</vt:lpstr>
      <vt:lpstr>方正清刻本悦宋简体</vt:lpstr>
      <vt:lpstr>方正宋刻本秀楷简体</vt:lpstr>
      <vt:lpstr>汉仪中圆简</vt:lpstr>
      <vt:lpstr>宋体</vt:lpstr>
      <vt:lpstr>微软雅黑</vt:lpstr>
      <vt:lpstr>Arial</vt:lpstr>
      <vt:lpstr>Calibri</vt:lpstr>
      <vt:lpstr>Calibri Light</vt:lpstr>
      <vt:lpstr>Cambria Math</vt:lpstr>
      <vt:lpstr>Wingdings</vt: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兰花</dc:title>
  <dc:creator>第一PPT</dc:creator>
  <cp:keywords>www.1ppt.com</cp:keywords>
  <cp:lastModifiedBy>贾 旭</cp:lastModifiedBy>
  <cp:revision>36</cp:revision>
  <dcterms:created xsi:type="dcterms:W3CDTF">2017-12-17T11:42:50Z</dcterms:created>
  <dcterms:modified xsi:type="dcterms:W3CDTF">2020-07-24T11:43:48Z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