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21"/>
  </p:notesMasterIdLst>
  <p:sldIdLst>
    <p:sldId id="256" r:id="rId3"/>
    <p:sldId id="1728" r:id="rId4"/>
    <p:sldId id="1729" r:id="rId5"/>
    <p:sldId id="1715" r:id="rId6"/>
    <p:sldId id="1726" r:id="rId7"/>
    <p:sldId id="1730" r:id="rId8"/>
    <p:sldId id="1736" r:id="rId9"/>
    <p:sldId id="1732" r:id="rId10"/>
    <p:sldId id="1721" r:id="rId11"/>
    <p:sldId id="1723" r:id="rId12"/>
    <p:sldId id="1722" r:id="rId13"/>
    <p:sldId id="1737" r:id="rId14"/>
    <p:sldId id="1738" r:id="rId15"/>
    <p:sldId id="1739" r:id="rId16"/>
    <p:sldId id="1733" r:id="rId17"/>
    <p:sldId id="1734" r:id="rId18"/>
    <p:sldId id="1735" r:id="rId19"/>
    <p:sldId id="1725"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C1B2"/>
    <a:srgbClr val="7FEFD2"/>
    <a:srgbClr val="3F4749"/>
    <a:srgbClr val="0E3753"/>
    <a:srgbClr val="4BA6BE"/>
    <a:srgbClr val="D4E6F4"/>
    <a:srgbClr val="E2F0FA"/>
    <a:srgbClr val="122A3E"/>
    <a:srgbClr val="11242B"/>
    <a:srgbClr val="0F1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59" autoAdjust="0"/>
    <p:restoredTop sz="94660"/>
  </p:normalViewPr>
  <p:slideViewPr>
    <p:cSldViewPr snapToGrid="0">
      <p:cViewPr varScale="1">
        <p:scale>
          <a:sx n="104" d="100"/>
          <a:sy n="104" d="100"/>
        </p:scale>
        <p:origin x="1122" y="10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HMM </a:t>
            </a:r>
            <a:r>
              <a:rPr lang="zh-CN" altLang="en-US" dirty="0"/>
              <a:t>最大熵模型</a:t>
            </a:r>
            <a:endParaRPr 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4068024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12" name="矩形 110">
            <a:extLst>
              <a:ext uri="{FF2B5EF4-FFF2-40B4-BE49-F238E27FC236}">
                <a16:creationId xmlns:a16="http://schemas.microsoft.com/office/drawing/2014/main" id="{3CF00054-8F9B-47B0-8E4E-9E085E71AB17}"/>
              </a:ext>
            </a:extLst>
          </p:cNvPr>
          <p:cNvSpPr/>
          <p:nvPr userDrawn="1"/>
        </p:nvSpPr>
        <p:spPr>
          <a:xfrm rot="10800000">
            <a:off x="-1" y="-1"/>
            <a:ext cx="2743201" cy="2525917"/>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 name="connsiteX0" fmla="*/ 0 w 5130800"/>
              <a:gd name="connsiteY0" fmla="*/ 6833421 h 6858000"/>
              <a:gd name="connsiteX1" fmla="*/ 5130800 w 5130800"/>
              <a:gd name="connsiteY1" fmla="*/ 0 h 6858000"/>
              <a:gd name="connsiteX2" fmla="*/ 5130800 w 5130800"/>
              <a:gd name="connsiteY2" fmla="*/ 6858000 h 6858000"/>
              <a:gd name="connsiteX3" fmla="*/ 0 w 5130800"/>
              <a:gd name="connsiteY3" fmla="*/ 6833421 h 6858000"/>
            </a:gdLst>
            <a:ahLst/>
            <a:cxnLst>
              <a:cxn ang="0">
                <a:pos x="connsiteX0" y="connsiteY0"/>
              </a:cxn>
              <a:cxn ang="0">
                <a:pos x="connsiteX1" y="connsiteY1"/>
              </a:cxn>
              <a:cxn ang="0">
                <a:pos x="connsiteX2" y="connsiteY2"/>
              </a:cxn>
              <a:cxn ang="0">
                <a:pos x="connsiteX3" y="connsiteY3"/>
              </a:cxn>
            </a:cxnLst>
            <a:rect l="l" t="t" r="r" b="b"/>
            <a:pathLst>
              <a:path w="5130800" h="6858000">
                <a:moveTo>
                  <a:pt x="0" y="6833421"/>
                </a:moveTo>
                <a:lnTo>
                  <a:pt x="5130800" y="0"/>
                </a:lnTo>
                <a:lnTo>
                  <a:pt x="5130800" y="6858000"/>
                </a:lnTo>
                <a:lnTo>
                  <a:pt x="0" y="6833421"/>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A94D5DA6-B62C-41A7-A22A-FC07A0B5F3DC}"/>
              </a:ext>
            </a:extLst>
          </p:cNvPr>
          <p:cNvSpPr/>
          <p:nvPr userDrawn="1"/>
        </p:nvSpPr>
        <p:spPr>
          <a:xfrm rot="10800000">
            <a:off x="0" y="0"/>
            <a:ext cx="2739887" cy="2409434"/>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 name="connsiteX0" fmla="*/ 0 w 5372349"/>
              <a:gd name="connsiteY0" fmla="*/ 6858000 h 6858000"/>
              <a:gd name="connsiteX1" fmla="*/ 5372349 w 5372349"/>
              <a:gd name="connsiteY1" fmla="*/ 0 h 6858000"/>
              <a:gd name="connsiteX2" fmla="*/ 5372349 w 5372349"/>
              <a:gd name="connsiteY2" fmla="*/ 6858000 h 6858000"/>
              <a:gd name="connsiteX3" fmla="*/ 0 w 53723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372349" h="6858000">
                <a:moveTo>
                  <a:pt x="0" y="6858000"/>
                </a:moveTo>
                <a:lnTo>
                  <a:pt x="5372349" y="0"/>
                </a:lnTo>
                <a:lnTo>
                  <a:pt x="5372349" y="6858000"/>
                </a:lnTo>
                <a:lnTo>
                  <a:pt x="0" y="6858000"/>
                </a:lnTo>
                <a:close/>
              </a:path>
            </a:pathLst>
          </a:custGeom>
          <a:solidFill>
            <a:srgbClr val="7FE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10">
            <a:extLst>
              <a:ext uri="{FF2B5EF4-FFF2-40B4-BE49-F238E27FC236}">
                <a16:creationId xmlns:a16="http://schemas.microsoft.com/office/drawing/2014/main" id="{C4ADF3B0-52DE-4BD0-8E35-086E341B63AA}"/>
              </a:ext>
            </a:extLst>
          </p:cNvPr>
          <p:cNvSpPr/>
          <p:nvPr userDrawn="1"/>
        </p:nvSpPr>
        <p:spPr>
          <a:xfrm>
            <a:off x="4381500" y="5391"/>
            <a:ext cx="7810500" cy="6852609"/>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384800" h="6858000">
                <a:moveTo>
                  <a:pt x="0" y="6858000"/>
                </a:moveTo>
                <a:lnTo>
                  <a:pt x="5384800" y="0"/>
                </a:lnTo>
                <a:lnTo>
                  <a:pt x="5384800" y="6858000"/>
                </a:lnTo>
                <a:lnTo>
                  <a:pt x="0" y="6858000"/>
                </a:lnTo>
                <a:close/>
              </a:path>
            </a:pathLst>
          </a:custGeom>
          <a:solidFill>
            <a:srgbClr val="7FE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45386BB0-519A-47C3-8673-E5BDE49BF860}"/>
              </a:ext>
            </a:extLst>
          </p:cNvPr>
          <p:cNvGrpSpPr/>
          <p:nvPr userDrawn="1"/>
        </p:nvGrpSpPr>
        <p:grpSpPr>
          <a:xfrm>
            <a:off x="0" y="3162302"/>
            <a:ext cx="12192000" cy="3241675"/>
            <a:chOff x="50801" y="1943101"/>
            <a:chExt cx="12192000" cy="3241675"/>
          </a:xfrm>
        </p:grpSpPr>
        <p:sp>
          <p:nvSpPr>
            <p:cNvPr id="11" name="Line 5">
              <a:extLst>
                <a:ext uri="{FF2B5EF4-FFF2-40B4-BE49-F238E27FC236}">
                  <a16:creationId xmlns:a16="http://schemas.microsoft.com/office/drawing/2014/main" id="{E9291E56-76E8-4C95-972D-09A6C299ED9F}"/>
                </a:ext>
              </a:extLst>
            </p:cNvPr>
            <p:cNvSpPr>
              <a:spLocks noChangeShapeType="1"/>
            </p:cNvSpPr>
            <p:nvPr/>
          </p:nvSpPr>
          <p:spPr bwMode="auto">
            <a:xfrm>
              <a:off x="5767389" y="3635376"/>
              <a:ext cx="6475412"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6">
              <a:extLst>
                <a:ext uri="{FF2B5EF4-FFF2-40B4-BE49-F238E27FC236}">
                  <a16:creationId xmlns:a16="http://schemas.microsoft.com/office/drawing/2014/main" id="{BEC29E53-4407-4E9D-BCA7-14C97982AF2C}"/>
                </a:ext>
              </a:extLst>
            </p:cNvPr>
            <p:cNvSpPr>
              <a:spLocks noChangeShapeType="1"/>
            </p:cNvSpPr>
            <p:nvPr/>
          </p:nvSpPr>
          <p:spPr bwMode="auto">
            <a:xfrm>
              <a:off x="9056688" y="5056188"/>
              <a:ext cx="487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7">
              <a:extLst>
                <a:ext uri="{FF2B5EF4-FFF2-40B4-BE49-F238E27FC236}">
                  <a16:creationId xmlns:a16="http://schemas.microsoft.com/office/drawing/2014/main" id="{35710F87-7B74-4CD9-B1C2-C6E08F1D4129}"/>
                </a:ext>
              </a:extLst>
            </p:cNvPr>
            <p:cNvSpPr>
              <a:spLocks noChangeShapeType="1"/>
            </p:cNvSpPr>
            <p:nvPr/>
          </p:nvSpPr>
          <p:spPr bwMode="auto">
            <a:xfrm>
              <a:off x="7545388" y="5122863"/>
              <a:ext cx="487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8">
              <a:extLst>
                <a:ext uri="{FF2B5EF4-FFF2-40B4-BE49-F238E27FC236}">
                  <a16:creationId xmlns:a16="http://schemas.microsoft.com/office/drawing/2014/main" id="{2A57BF09-B009-4FDA-AF0C-EA252537381E}"/>
                </a:ext>
              </a:extLst>
            </p:cNvPr>
            <p:cNvSpPr>
              <a:spLocks noChangeShapeType="1"/>
            </p:cNvSpPr>
            <p:nvPr/>
          </p:nvSpPr>
          <p:spPr bwMode="auto">
            <a:xfrm>
              <a:off x="7172325" y="5122863"/>
              <a:ext cx="198438"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9">
              <a:extLst>
                <a:ext uri="{FF2B5EF4-FFF2-40B4-BE49-F238E27FC236}">
                  <a16:creationId xmlns:a16="http://schemas.microsoft.com/office/drawing/2014/main" id="{E4927554-E3DB-4BAC-BCAB-5C2ADA19F762}"/>
                </a:ext>
              </a:extLst>
            </p:cNvPr>
            <p:cNvSpPr>
              <a:spLocks noChangeShapeType="1"/>
            </p:cNvSpPr>
            <p:nvPr/>
          </p:nvSpPr>
          <p:spPr bwMode="auto">
            <a:xfrm>
              <a:off x="8505825" y="3095626"/>
              <a:ext cx="3736975"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
              <a:extLst>
                <a:ext uri="{FF2B5EF4-FFF2-40B4-BE49-F238E27FC236}">
                  <a16:creationId xmlns:a16="http://schemas.microsoft.com/office/drawing/2014/main" id="{166A6890-9FA8-4248-9826-68D24C47189B}"/>
                </a:ext>
              </a:extLst>
            </p:cNvPr>
            <p:cNvSpPr>
              <a:spLocks noChangeShapeType="1"/>
            </p:cNvSpPr>
            <p:nvPr/>
          </p:nvSpPr>
          <p:spPr bwMode="auto">
            <a:xfrm>
              <a:off x="50801" y="4816476"/>
              <a:ext cx="8745537"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1">
              <a:extLst>
                <a:ext uri="{FF2B5EF4-FFF2-40B4-BE49-F238E27FC236}">
                  <a16:creationId xmlns:a16="http://schemas.microsoft.com/office/drawing/2014/main" id="{1AEC6325-BAC0-48FD-8926-EA556C8EE0DE}"/>
                </a:ext>
              </a:extLst>
            </p:cNvPr>
            <p:cNvSpPr>
              <a:spLocks/>
            </p:cNvSpPr>
            <p:nvPr/>
          </p:nvSpPr>
          <p:spPr bwMode="auto">
            <a:xfrm>
              <a:off x="10445750" y="3660776"/>
              <a:ext cx="657225" cy="176213"/>
            </a:xfrm>
            <a:custGeom>
              <a:avLst/>
              <a:gdLst>
                <a:gd name="T0" fmla="*/ 203 w 236"/>
                <a:gd name="T1" fmla="*/ 9 h 63"/>
                <a:gd name="T2" fmla="*/ 118 w 236"/>
                <a:gd name="T3" fmla="*/ 0 h 63"/>
                <a:gd name="T4" fmla="*/ 33 w 236"/>
                <a:gd name="T5" fmla="*/ 9 h 63"/>
                <a:gd name="T6" fmla="*/ 0 w 236"/>
                <a:gd name="T7" fmla="*/ 9 h 63"/>
                <a:gd name="T8" fmla="*/ 0 w 236"/>
                <a:gd name="T9" fmla="*/ 31 h 63"/>
                <a:gd name="T10" fmla="*/ 118 w 236"/>
                <a:gd name="T11" fmla="*/ 63 h 63"/>
                <a:gd name="T12" fmla="*/ 236 w 236"/>
                <a:gd name="T13" fmla="*/ 31 h 63"/>
                <a:gd name="T14" fmla="*/ 236 w 236"/>
                <a:gd name="T15" fmla="*/ 9 h 63"/>
                <a:gd name="T16" fmla="*/ 203 w 236"/>
                <a:gd name="T1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3">
                  <a:moveTo>
                    <a:pt x="203" y="9"/>
                  </a:moveTo>
                  <a:cubicBezTo>
                    <a:pt x="181" y="4"/>
                    <a:pt x="151" y="0"/>
                    <a:pt x="118" y="0"/>
                  </a:cubicBezTo>
                  <a:cubicBezTo>
                    <a:pt x="84" y="0"/>
                    <a:pt x="54" y="4"/>
                    <a:pt x="33" y="9"/>
                  </a:cubicBezTo>
                  <a:cubicBezTo>
                    <a:pt x="0" y="9"/>
                    <a:pt x="0" y="9"/>
                    <a:pt x="0" y="9"/>
                  </a:cubicBezTo>
                  <a:cubicBezTo>
                    <a:pt x="0" y="31"/>
                    <a:pt x="0" y="31"/>
                    <a:pt x="0" y="31"/>
                  </a:cubicBezTo>
                  <a:cubicBezTo>
                    <a:pt x="0" y="49"/>
                    <a:pt x="52" y="63"/>
                    <a:pt x="118" y="63"/>
                  </a:cubicBezTo>
                  <a:cubicBezTo>
                    <a:pt x="183" y="63"/>
                    <a:pt x="236" y="49"/>
                    <a:pt x="236" y="31"/>
                  </a:cubicBezTo>
                  <a:cubicBezTo>
                    <a:pt x="236" y="9"/>
                    <a:pt x="236" y="9"/>
                    <a:pt x="236" y="9"/>
                  </a:cubicBezTo>
                  <a:lnTo>
                    <a:pt x="203" y="9"/>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Oval 12">
              <a:extLst>
                <a:ext uri="{FF2B5EF4-FFF2-40B4-BE49-F238E27FC236}">
                  <a16:creationId xmlns:a16="http://schemas.microsoft.com/office/drawing/2014/main" id="{D6483E74-7CF6-468D-935F-927EE1AF90C2}"/>
                </a:ext>
              </a:extLst>
            </p:cNvPr>
            <p:cNvSpPr>
              <a:spLocks noChangeArrowheads="1"/>
            </p:cNvSpPr>
            <p:nvPr/>
          </p:nvSpPr>
          <p:spPr bwMode="auto">
            <a:xfrm>
              <a:off x="10445750" y="3598863"/>
              <a:ext cx="657225" cy="176213"/>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13">
              <a:extLst>
                <a:ext uri="{FF2B5EF4-FFF2-40B4-BE49-F238E27FC236}">
                  <a16:creationId xmlns:a16="http://schemas.microsoft.com/office/drawing/2014/main" id="{6ABD6E33-E623-45CC-AF0D-2E862F644FEE}"/>
                </a:ext>
              </a:extLst>
            </p:cNvPr>
            <p:cNvSpPr>
              <a:spLocks/>
            </p:cNvSpPr>
            <p:nvPr/>
          </p:nvSpPr>
          <p:spPr bwMode="auto">
            <a:xfrm>
              <a:off x="9702800" y="3294063"/>
              <a:ext cx="2141538" cy="249238"/>
            </a:xfrm>
            <a:custGeom>
              <a:avLst/>
              <a:gdLst>
                <a:gd name="T0" fmla="*/ 0 w 769"/>
                <a:gd name="T1" fmla="*/ 2 h 90"/>
                <a:gd name="T2" fmla="*/ 88 w 769"/>
                <a:gd name="T3" fmla="*/ 90 h 90"/>
                <a:gd name="T4" fmla="*/ 681 w 769"/>
                <a:gd name="T5" fmla="*/ 90 h 90"/>
                <a:gd name="T6" fmla="*/ 769 w 769"/>
                <a:gd name="T7" fmla="*/ 2 h 90"/>
                <a:gd name="T8" fmla="*/ 769 w 769"/>
                <a:gd name="T9" fmla="*/ 0 h 90"/>
                <a:gd name="T10" fmla="*/ 0 w 769"/>
                <a:gd name="T11" fmla="*/ 0 h 90"/>
                <a:gd name="T12" fmla="*/ 0 w 769"/>
                <a:gd name="T13" fmla="*/ 2 h 90"/>
              </a:gdLst>
              <a:ahLst/>
              <a:cxnLst>
                <a:cxn ang="0">
                  <a:pos x="T0" y="T1"/>
                </a:cxn>
                <a:cxn ang="0">
                  <a:pos x="T2" y="T3"/>
                </a:cxn>
                <a:cxn ang="0">
                  <a:pos x="T4" y="T5"/>
                </a:cxn>
                <a:cxn ang="0">
                  <a:pos x="T6" y="T7"/>
                </a:cxn>
                <a:cxn ang="0">
                  <a:pos x="T8" y="T9"/>
                </a:cxn>
                <a:cxn ang="0">
                  <a:pos x="T10" y="T11"/>
                </a:cxn>
                <a:cxn ang="0">
                  <a:pos x="T12" y="T13"/>
                </a:cxn>
              </a:cxnLst>
              <a:rect l="0" t="0" r="r" b="b"/>
              <a:pathLst>
                <a:path w="769" h="90">
                  <a:moveTo>
                    <a:pt x="0" y="2"/>
                  </a:moveTo>
                  <a:cubicBezTo>
                    <a:pt x="0" y="51"/>
                    <a:pt x="40" y="90"/>
                    <a:pt x="88" y="90"/>
                  </a:cubicBezTo>
                  <a:cubicBezTo>
                    <a:pt x="681" y="90"/>
                    <a:pt x="681" y="90"/>
                    <a:pt x="681" y="90"/>
                  </a:cubicBezTo>
                  <a:cubicBezTo>
                    <a:pt x="730" y="90"/>
                    <a:pt x="769" y="51"/>
                    <a:pt x="769" y="2"/>
                  </a:cubicBezTo>
                  <a:cubicBezTo>
                    <a:pt x="769" y="0"/>
                    <a:pt x="769" y="0"/>
                    <a:pt x="769" y="0"/>
                  </a:cubicBezTo>
                  <a:cubicBezTo>
                    <a:pt x="0" y="0"/>
                    <a:pt x="0" y="0"/>
                    <a:pt x="0" y="0"/>
                  </a:cubicBezTo>
                  <a:lnTo>
                    <a:pt x="0" y="2"/>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14">
              <a:extLst>
                <a:ext uri="{FF2B5EF4-FFF2-40B4-BE49-F238E27FC236}">
                  <a16:creationId xmlns:a16="http://schemas.microsoft.com/office/drawing/2014/main" id="{72F1609B-6B54-40D7-A114-6AA0C7A6F44B}"/>
                </a:ext>
              </a:extLst>
            </p:cNvPr>
            <p:cNvSpPr>
              <a:spLocks/>
            </p:cNvSpPr>
            <p:nvPr/>
          </p:nvSpPr>
          <p:spPr bwMode="auto">
            <a:xfrm>
              <a:off x="9702800" y="2035176"/>
              <a:ext cx="2141538" cy="1258888"/>
            </a:xfrm>
            <a:custGeom>
              <a:avLst/>
              <a:gdLst>
                <a:gd name="T0" fmla="*/ 681 w 769"/>
                <a:gd name="T1" fmla="*/ 0 h 452"/>
                <a:gd name="T2" fmla="*/ 88 w 769"/>
                <a:gd name="T3" fmla="*/ 0 h 452"/>
                <a:gd name="T4" fmla="*/ 0 w 769"/>
                <a:gd name="T5" fmla="*/ 88 h 452"/>
                <a:gd name="T6" fmla="*/ 0 w 769"/>
                <a:gd name="T7" fmla="*/ 452 h 452"/>
                <a:gd name="T8" fmla="*/ 769 w 769"/>
                <a:gd name="T9" fmla="*/ 452 h 452"/>
                <a:gd name="T10" fmla="*/ 769 w 769"/>
                <a:gd name="T11" fmla="*/ 88 h 452"/>
                <a:gd name="T12" fmla="*/ 681 w 769"/>
                <a:gd name="T13" fmla="*/ 0 h 452"/>
              </a:gdLst>
              <a:ahLst/>
              <a:cxnLst>
                <a:cxn ang="0">
                  <a:pos x="T0" y="T1"/>
                </a:cxn>
                <a:cxn ang="0">
                  <a:pos x="T2" y="T3"/>
                </a:cxn>
                <a:cxn ang="0">
                  <a:pos x="T4" y="T5"/>
                </a:cxn>
                <a:cxn ang="0">
                  <a:pos x="T6" y="T7"/>
                </a:cxn>
                <a:cxn ang="0">
                  <a:pos x="T8" y="T9"/>
                </a:cxn>
                <a:cxn ang="0">
                  <a:pos x="T10" y="T11"/>
                </a:cxn>
                <a:cxn ang="0">
                  <a:pos x="T12" y="T13"/>
                </a:cxn>
              </a:cxnLst>
              <a:rect l="0" t="0" r="r" b="b"/>
              <a:pathLst>
                <a:path w="769" h="452">
                  <a:moveTo>
                    <a:pt x="681" y="0"/>
                  </a:moveTo>
                  <a:cubicBezTo>
                    <a:pt x="88" y="0"/>
                    <a:pt x="88" y="0"/>
                    <a:pt x="88" y="0"/>
                  </a:cubicBezTo>
                  <a:cubicBezTo>
                    <a:pt x="40" y="0"/>
                    <a:pt x="0" y="39"/>
                    <a:pt x="0" y="88"/>
                  </a:cubicBezTo>
                  <a:cubicBezTo>
                    <a:pt x="0" y="452"/>
                    <a:pt x="0" y="452"/>
                    <a:pt x="0" y="452"/>
                  </a:cubicBezTo>
                  <a:cubicBezTo>
                    <a:pt x="769" y="452"/>
                    <a:pt x="769" y="452"/>
                    <a:pt x="769" y="452"/>
                  </a:cubicBezTo>
                  <a:cubicBezTo>
                    <a:pt x="769" y="88"/>
                    <a:pt x="769" y="88"/>
                    <a:pt x="769" y="88"/>
                  </a:cubicBezTo>
                  <a:cubicBezTo>
                    <a:pt x="769" y="39"/>
                    <a:pt x="730" y="0"/>
                    <a:pt x="681" y="0"/>
                  </a:cubicBezTo>
                  <a:close/>
                </a:path>
              </a:pathLst>
            </a:custGeom>
            <a:solidFill>
              <a:srgbClr val="545C5E"/>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5">
              <a:extLst>
                <a:ext uri="{FF2B5EF4-FFF2-40B4-BE49-F238E27FC236}">
                  <a16:creationId xmlns:a16="http://schemas.microsoft.com/office/drawing/2014/main" id="{C26E0296-068E-4A7D-BC33-0B088768DCC4}"/>
                </a:ext>
              </a:extLst>
            </p:cNvPr>
            <p:cNvSpPr>
              <a:spLocks/>
            </p:cNvSpPr>
            <p:nvPr/>
          </p:nvSpPr>
          <p:spPr bwMode="auto">
            <a:xfrm>
              <a:off x="9813925" y="2146301"/>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6">
              <a:extLst>
                <a:ext uri="{FF2B5EF4-FFF2-40B4-BE49-F238E27FC236}">
                  <a16:creationId xmlns:a16="http://schemas.microsoft.com/office/drawing/2014/main" id="{A7B7232B-4827-4C83-B86B-58105FC0039E}"/>
                </a:ext>
              </a:extLst>
            </p:cNvPr>
            <p:cNvSpPr>
              <a:spLocks/>
            </p:cNvSpPr>
            <p:nvPr/>
          </p:nvSpPr>
          <p:spPr bwMode="auto">
            <a:xfrm>
              <a:off x="9813925" y="2146301"/>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Oval 17">
              <a:extLst>
                <a:ext uri="{FF2B5EF4-FFF2-40B4-BE49-F238E27FC236}">
                  <a16:creationId xmlns:a16="http://schemas.microsoft.com/office/drawing/2014/main" id="{557ED039-F829-4FE2-9181-FD519CE33D20}"/>
                </a:ext>
              </a:extLst>
            </p:cNvPr>
            <p:cNvSpPr>
              <a:spLocks noChangeArrowheads="1"/>
            </p:cNvSpPr>
            <p:nvPr/>
          </p:nvSpPr>
          <p:spPr bwMode="auto">
            <a:xfrm>
              <a:off x="10729913" y="3371851"/>
              <a:ext cx="87313" cy="82550"/>
            </a:xfrm>
            <a:prstGeom prst="ellipse">
              <a:avLst/>
            </a:pr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Line 18">
              <a:extLst>
                <a:ext uri="{FF2B5EF4-FFF2-40B4-BE49-F238E27FC236}">
                  <a16:creationId xmlns:a16="http://schemas.microsoft.com/office/drawing/2014/main" id="{4C60F93F-95B6-47F7-A26F-F4DF723524FC}"/>
                </a:ext>
              </a:extLst>
            </p:cNvPr>
            <p:cNvSpPr>
              <a:spLocks noChangeShapeType="1"/>
            </p:cNvSpPr>
            <p:nvPr/>
          </p:nvSpPr>
          <p:spPr bwMode="auto">
            <a:xfrm flipV="1">
              <a:off x="10552113" y="2489201"/>
              <a:ext cx="152400"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9">
              <a:extLst>
                <a:ext uri="{FF2B5EF4-FFF2-40B4-BE49-F238E27FC236}">
                  <a16:creationId xmlns:a16="http://schemas.microsoft.com/office/drawing/2014/main" id="{05AD5574-4519-480D-AF4F-95195CBB5EED}"/>
                </a:ext>
              </a:extLst>
            </p:cNvPr>
            <p:cNvSpPr>
              <a:spLocks noChangeShapeType="1"/>
            </p:cNvSpPr>
            <p:nvPr/>
          </p:nvSpPr>
          <p:spPr bwMode="auto">
            <a:xfrm flipV="1">
              <a:off x="10841038" y="2489201"/>
              <a:ext cx="157163"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0">
              <a:extLst>
                <a:ext uri="{FF2B5EF4-FFF2-40B4-BE49-F238E27FC236}">
                  <a16:creationId xmlns:a16="http://schemas.microsoft.com/office/drawing/2014/main" id="{2AEF15D5-D2B2-4BB5-AB3E-EC95C7306DFB}"/>
                </a:ext>
              </a:extLst>
            </p:cNvPr>
            <p:cNvSpPr>
              <a:spLocks noChangeShapeType="1"/>
            </p:cNvSpPr>
            <p:nvPr/>
          </p:nvSpPr>
          <p:spPr bwMode="auto">
            <a:xfrm flipV="1">
              <a:off x="10636250" y="2424113"/>
              <a:ext cx="277813" cy="279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Rectangle 21">
              <a:extLst>
                <a:ext uri="{FF2B5EF4-FFF2-40B4-BE49-F238E27FC236}">
                  <a16:creationId xmlns:a16="http://schemas.microsoft.com/office/drawing/2014/main" id="{11625E9E-ECC8-4D38-84EB-E397A1A9950D}"/>
                </a:ext>
              </a:extLst>
            </p:cNvPr>
            <p:cNvSpPr>
              <a:spLocks noChangeArrowheads="1"/>
            </p:cNvSpPr>
            <p:nvPr/>
          </p:nvSpPr>
          <p:spPr bwMode="auto">
            <a:xfrm>
              <a:off x="10604500" y="3543301"/>
              <a:ext cx="338138" cy="142875"/>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22">
              <a:extLst>
                <a:ext uri="{FF2B5EF4-FFF2-40B4-BE49-F238E27FC236}">
                  <a16:creationId xmlns:a16="http://schemas.microsoft.com/office/drawing/2014/main" id="{7548D7EE-1752-426D-99BE-89B62D4632B5}"/>
                </a:ext>
              </a:extLst>
            </p:cNvPr>
            <p:cNvSpPr>
              <a:spLocks noChangeArrowheads="1"/>
            </p:cNvSpPr>
            <p:nvPr/>
          </p:nvSpPr>
          <p:spPr bwMode="auto">
            <a:xfrm>
              <a:off x="5646738" y="3576638"/>
              <a:ext cx="120650" cy="120650"/>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24">
              <a:extLst>
                <a:ext uri="{FF2B5EF4-FFF2-40B4-BE49-F238E27FC236}">
                  <a16:creationId xmlns:a16="http://schemas.microsoft.com/office/drawing/2014/main" id="{EB275FD6-A881-43FD-AC23-14B12AD3E75B}"/>
                </a:ext>
              </a:extLst>
            </p:cNvPr>
            <p:cNvSpPr>
              <a:spLocks noChangeShapeType="1"/>
            </p:cNvSpPr>
            <p:nvPr/>
          </p:nvSpPr>
          <p:spPr bwMode="auto">
            <a:xfrm>
              <a:off x="7977188" y="4167188"/>
              <a:ext cx="300038" cy="0"/>
            </a:xfrm>
            <a:prstGeom prst="line">
              <a:avLst/>
            </a:prstGeom>
            <a:noFill/>
            <a:ln w="2222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5">
              <a:extLst>
                <a:ext uri="{FF2B5EF4-FFF2-40B4-BE49-F238E27FC236}">
                  <a16:creationId xmlns:a16="http://schemas.microsoft.com/office/drawing/2014/main" id="{E6575A1E-A0EA-4BD2-8B9D-2D04D16FE448}"/>
                </a:ext>
              </a:extLst>
            </p:cNvPr>
            <p:cNvSpPr>
              <a:spLocks/>
            </p:cNvSpPr>
            <p:nvPr/>
          </p:nvSpPr>
          <p:spPr bwMode="auto">
            <a:xfrm>
              <a:off x="5160963" y="2332038"/>
              <a:ext cx="1268413" cy="701675"/>
            </a:xfrm>
            <a:custGeom>
              <a:avLst/>
              <a:gdLst>
                <a:gd name="T0" fmla="*/ 234 w 456"/>
                <a:gd name="T1" fmla="*/ 252 h 252"/>
                <a:gd name="T2" fmla="*/ 388 w 456"/>
                <a:gd name="T3" fmla="*/ 252 h 252"/>
                <a:gd name="T4" fmla="*/ 456 w 456"/>
                <a:gd name="T5" fmla="*/ 184 h 252"/>
                <a:gd name="T6" fmla="*/ 388 w 456"/>
                <a:gd name="T7" fmla="*/ 115 h 252"/>
                <a:gd name="T8" fmla="*/ 360 w 456"/>
                <a:gd name="T9" fmla="*/ 121 h 252"/>
                <a:gd name="T10" fmla="*/ 234 w 456"/>
                <a:gd name="T11" fmla="*/ 0 h 252"/>
                <a:gd name="T12" fmla="*/ 113 w 456"/>
                <a:gd name="T13" fmla="*/ 94 h 252"/>
                <a:gd name="T14" fmla="*/ 82 w 456"/>
                <a:gd name="T15" fmla="*/ 88 h 252"/>
                <a:gd name="T16" fmla="*/ 0 w 456"/>
                <a:gd name="T17" fmla="*/ 170 h 252"/>
                <a:gd name="T18" fmla="*/ 82 w 456"/>
                <a:gd name="T19" fmla="*/ 252 h 252"/>
                <a:gd name="T20" fmla="*/ 150 w 456"/>
                <a:gd name="T2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252">
                  <a:moveTo>
                    <a:pt x="234" y="252"/>
                  </a:moveTo>
                  <a:cubicBezTo>
                    <a:pt x="388" y="252"/>
                    <a:pt x="388" y="252"/>
                    <a:pt x="388" y="252"/>
                  </a:cubicBezTo>
                  <a:cubicBezTo>
                    <a:pt x="426" y="252"/>
                    <a:pt x="456" y="222"/>
                    <a:pt x="456" y="184"/>
                  </a:cubicBezTo>
                  <a:cubicBezTo>
                    <a:pt x="456" y="146"/>
                    <a:pt x="426" y="115"/>
                    <a:pt x="388" y="115"/>
                  </a:cubicBezTo>
                  <a:cubicBezTo>
                    <a:pt x="378" y="115"/>
                    <a:pt x="369" y="117"/>
                    <a:pt x="360" y="121"/>
                  </a:cubicBezTo>
                  <a:cubicBezTo>
                    <a:pt x="357" y="54"/>
                    <a:pt x="302" y="0"/>
                    <a:pt x="234" y="0"/>
                  </a:cubicBezTo>
                  <a:cubicBezTo>
                    <a:pt x="176" y="0"/>
                    <a:pt x="127" y="40"/>
                    <a:pt x="113" y="94"/>
                  </a:cubicBezTo>
                  <a:cubicBezTo>
                    <a:pt x="103" y="90"/>
                    <a:pt x="93" y="88"/>
                    <a:pt x="82" y="88"/>
                  </a:cubicBezTo>
                  <a:cubicBezTo>
                    <a:pt x="37" y="88"/>
                    <a:pt x="0" y="125"/>
                    <a:pt x="0" y="170"/>
                  </a:cubicBezTo>
                  <a:cubicBezTo>
                    <a:pt x="0" y="216"/>
                    <a:pt x="37" y="252"/>
                    <a:pt x="82" y="252"/>
                  </a:cubicBezTo>
                  <a:cubicBezTo>
                    <a:pt x="150" y="252"/>
                    <a:pt x="150" y="252"/>
                    <a:pt x="150" y="252"/>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6">
              <a:extLst>
                <a:ext uri="{FF2B5EF4-FFF2-40B4-BE49-F238E27FC236}">
                  <a16:creationId xmlns:a16="http://schemas.microsoft.com/office/drawing/2014/main" id="{D3EA970C-DAB7-431A-AF1F-391ECBE8F530}"/>
                </a:ext>
              </a:extLst>
            </p:cNvPr>
            <p:cNvSpPr>
              <a:spLocks noChangeShapeType="1"/>
            </p:cNvSpPr>
            <p:nvPr/>
          </p:nvSpPr>
          <p:spPr bwMode="auto">
            <a:xfrm>
              <a:off x="5641975" y="3033713"/>
              <a:ext cx="106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7">
              <a:extLst>
                <a:ext uri="{FF2B5EF4-FFF2-40B4-BE49-F238E27FC236}">
                  <a16:creationId xmlns:a16="http://schemas.microsoft.com/office/drawing/2014/main" id="{83D1C265-67DB-4BC2-A82B-ED1C3E7220EB}"/>
                </a:ext>
              </a:extLst>
            </p:cNvPr>
            <p:cNvSpPr>
              <a:spLocks/>
            </p:cNvSpPr>
            <p:nvPr/>
          </p:nvSpPr>
          <p:spPr bwMode="auto">
            <a:xfrm>
              <a:off x="8083550" y="1943101"/>
              <a:ext cx="606425" cy="581025"/>
            </a:xfrm>
            <a:custGeom>
              <a:avLst/>
              <a:gdLst>
                <a:gd name="T0" fmla="*/ 0 w 218"/>
                <a:gd name="T1" fmla="*/ 3 h 209"/>
                <a:gd name="T2" fmla="*/ 24 w 218"/>
                <a:gd name="T3" fmla="*/ 0 h 209"/>
                <a:gd name="T4" fmla="*/ 125 w 218"/>
                <a:gd name="T5" fmla="*/ 78 h 209"/>
                <a:gd name="T6" fmla="*/ 150 w 218"/>
                <a:gd name="T7" fmla="*/ 73 h 209"/>
                <a:gd name="T8" fmla="*/ 218 w 218"/>
                <a:gd name="T9" fmla="*/ 141 h 209"/>
                <a:gd name="T10" fmla="*/ 150 w 218"/>
                <a:gd name="T11" fmla="*/ 209 h 209"/>
                <a:gd name="T12" fmla="*/ 95 w 218"/>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18" h="209">
                  <a:moveTo>
                    <a:pt x="0" y="3"/>
                  </a:moveTo>
                  <a:cubicBezTo>
                    <a:pt x="8" y="1"/>
                    <a:pt x="16" y="0"/>
                    <a:pt x="24" y="0"/>
                  </a:cubicBezTo>
                  <a:cubicBezTo>
                    <a:pt x="73" y="0"/>
                    <a:pt x="114" y="33"/>
                    <a:pt x="125" y="78"/>
                  </a:cubicBezTo>
                  <a:cubicBezTo>
                    <a:pt x="133" y="75"/>
                    <a:pt x="142" y="73"/>
                    <a:pt x="150" y="73"/>
                  </a:cubicBezTo>
                  <a:cubicBezTo>
                    <a:pt x="188" y="73"/>
                    <a:pt x="218" y="103"/>
                    <a:pt x="218" y="141"/>
                  </a:cubicBezTo>
                  <a:cubicBezTo>
                    <a:pt x="218" y="178"/>
                    <a:pt x="188" y="209"/>
                    <a:pt x="150" y="209"/>
                  </a:cubicBezTo>
                  <a:cubicBezTo>
                    <a:pt x="95" y="209"/>
                    <a:pt x="95" y="209"/>
                    <a:pt x="95" y="209"/>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8">
              <a:extLst>
                <a:ext uri="{FF2B5EF4-FFF2-40B4-BE49-F238E27FC236}">
                  <a16:creationId xmlns:a16="http://schemas.microsoft.com/office/drawing/2014/main" id="{B31D045F-8F12-4BAA-8514-A8D3C7A9A8BE}"/>
                </a:ext>
              </a:extLst>
            </p:cNvPr>
            <p:cNvSpPr>
              <a:spLocks/>
            </p:cNvSpPr>
            <p:nvPr/>
          </p:nvSpPr>
          <p:spPr bwMode="auto">
            <a:xfrm>
              <a:off x="7905750" y="1973263"/>
              <a:ext cx="115888" cy="106363"/>
            </a:xfrm>
            <a:custGeom>
              <a:avLst/>
              <a:gdLst>
                <a:gd name="T0" fmla="*/ 0 w 42"/>
                <a:gd name="T1" fmla="*/ 38 h 38"/>
                <a:gd name="T2" fmla="*/ 42 w 42"/>
                <a:gd name="T3" fmla="*/ 0 h 38"/>
              </a:gdLst>
              <a:ahLst/>
              <a:cxnLst>
                <a:cxn ang="0">
                  <a:pos x="T0" y="T1"/>
                </a:cxn>
                <a:cxn ang="0">
                  <a:pos x="T2" y="T3"/>
                </a:cxn>
              </a:cxnLst>
              <a:rect l="0" t="0" r="r" b="b"/>
              <a:pathLst>
                <a:path w="42" h="38">
                  <a:moveTo>
                    <a:pt x="0" y="38"/>
                  </a:moveTo>
                  <a:cubicBezTo>
                    <a:pt x="10" y="22"/>
                    <a:pt x="24" y="9"/>
                    <a:pt x="42"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9">
              <a:extLst>
                <a:ext uri="{FF2B5EF4-FFF2-40B4-BE49-F238E27FC236}">
                  <a16:creationId xmlns:a16="http://schemas.microsoft.com/office/drawing/2014/main" id="{D9105CD2-1848-4BE3-82ED-94BEC2F3CCA1}"/>
                </a:ext>
              </a:extLst>
            </p:cNvPr>
            <p:cNvSpPr>
              <a:spLocks/>
            </p:cNvSpPr>
            <p:nvPr/>
          </p:nvSpPr>
          <p:spPr bwMode="auto">
            <a:xfrm>
              <a:off x="7699375" y="2132013"/>
              <a:ext cx="180975" cy="109538"/>
            </a:xfrm>
            <a:custGeom>
              <a:avLst/>
              <a:gdLst>
                <a:gd name="T0" fmla="*/ 0 w 65"/>
                <a:gd name="T1" fmla="*/ 39 h 39"/>
                <a:gd name="T2" fmla="*/ 35 w 65"/>
                <a:gd name="T3" fmla="*/ 27 h 39"/>
                <a:gd name="T4" fmla="*/ 58 w 65"/>
                <a:gd name="T5" fmla="*/ 32 h 39"/>
                <a:gd name="T6" fmla="*/ 65 w 65"/>
                <a:gd name="T7" fmla="*/ 0 h 39"/>
              </a:gdLst>
              <a:ahLst/>
              <a:cxnLst>
                <a:cxn ang="0">
                  <a:pos x="T0" y="T1"/>
                </a:cxn>
                <a:cxn ang="0">
                  <a:pos x="T2" y="T3"/>
                </a:cxn>
                <a:cxn ang="0">
                  <a:pos x="T4" y="T5"/>
                </a:cxn>
                <a:cxn ang="0">
                  <a:pos x="T6" y="T7"/>
                </a:cxn>
              </a:cxnLst>
              <a:rect l="0" t="0" r="r" b="b"/>
              <a:pathLst>
                <a:path w="65" h="39">
                  <a:moveTo>
                    <a:pt x="0" y="39"/>
                  </a:moveTo>
                  <a:cubicBezTo>
                    <a:pt x="10" y="32"/>
                    <a:pt x="22" y="27"/>
                    <a:pt x="35" y="27"/>
                  </a:cubicBezTo>
                  <a:cubicBezTo>
                    <a:pt x="43" y="27"/>
                    <a:pt x="51" y="29"/>
                    <a:pt x="58" y="32"/>
                  </a:cubicBezTo>
                  <a:cubicBezTo>
                    <a:pt x="59" y="21"/>
                    <a:pt x="61" y="10"/>
                    <a:pt x="65"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0">
              <a:extLst>
                <a:ext uri="{FF2B5EF4-FFF2-40B4-BE49-F238E27FC236}">
                  <a16:creationId xmlns:a16="http://schemas.microsoft.com/office/drawing/2014/main" id="{1D0A717F-48F5-4A7C-8870-C00A60B9314D}"/>
                </a:ext>
              </a:extLst>
            </p:cNvPr>
            <p:cNvSpPr>
              <a:spLocks/>
            </p:cNvSpPr>
            <p:nvPr/>
          </p:nvSpPr>
          <p:spPr bwMode="auto">
            <a:xfrm>
              <a:off x="7637463" y="2365376"/>
              <a:ext cx="515938" cy="158750"/>
            </a:xfrm>
            <a:custGeom>
              <a:avLst/>
              <a:gdLst>
                <a:gd name="T0" fmla="*/ 185 w 185"/>
                <a:gd name="T1" fmla="*/ 57 h 57"/>
                <a:gd name="T2" fmla="*/ 57 w 185"/>
                <a:gd name="T3" fmla="*/ 57 h 57"/>
                <a:gd name="T4" fmla="*/ 0 w 185"/>
                <a:gd name="T5" fmla="*/ 0 h 57"/>
              </a:gdLst>
              <a:ahLst/>
              <a:cxnLst>
                <a:cxn ang="0">
                  <a:pos x="T0" y="T1"/>
                </a:cxn>
                <a:cxn ang="0">
                  <a:pos x="T2" y="T3"/>
                </a:cxn>
                <a:cxn ang="0">
                  <a:pos x="T4" y="T5"/>
                </a:cxn>
              </a:cxnLst>
              <a:rect l="0" t="0" r="r" b="b"/>
              <a:pathLst>
                <a:path w="185" h="57">
                  <a:moveTo>
                    <a:pt x="185" y="57"/>
                  </a:moveTo>
                  <a:cubicBezTo>
                    <a:pt x="57" y="57"/>
                    <a:pt x="57" y="57"/>
                    <a:pt x="57" y="57"/>
                  </a:cubicBezTo>
                  <a:cubicBezTo>
                    <a:pt x="26" y="57"/>
                    <a:pt x="0" y="31"/>
                    <a:pt x="0"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1">
              <a:extLst>
                <a:ext uri="{FF2B5EF4-FFF2-40B4-BE49-F238E27FC236}">
                  <a16:creationId xmlns:a16="http://schemas.microsoft.com/office/drawing/2014/main" id="{B691BEEC-34CD-4D15-8B8C-A8F696EEFDD3}"/>
                </a:ext>
              </a:extLst>
            </p:cNvPr>
            <p:cNvSpPr>
              <a:spLocks noChangeShapeType="1"/>
            </p:cNvSpPr>
            <p:nvPr/>
          </p:nvSpPr>
          <p:spPr bwMode="auto">
            <a:xfrm flipH="1">
              <a:off x="8205788" y="2524126"/>
              <a:ext cx="88900"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2">
              <a:extLst>
                <a:ext uri="{FF2B5EF4-FFF2-40B4-BE49-F238E27FC236}">
                  <a16:creationId xmlns:a16="http://schemas.microsoft.com/office/drawing/2014/main" id="{DF203D30-79DB-4DBC-8565-169B55863D08}"/>
                </a:ext>
              </a:extLst>
            </p:cNvPr>
            <p:cNvSpPr>
              <a:spLocks/>
            </p:cNvSpPr>
            <p:nvPr/>
          </p:nvSpPr>
          <p:spPr bwMode="auto">
            <a:xfrm>
              <a:off x="6697663" y="2770188"/>
              <a:ext cx="801688" cy="1192213"/>
            </a:xfrm>
            <a:custGeom>
              <a:avLst/>
              <a:gdLst>
                <a:gd name="T0" fmla="*/ 236 w 288"/>
                <a:gd name="T1" fmla="*/ 428 h 428"/>
                <a:gd name="T2" fmla="*/ 52 w 288"/>
                <a:gd name="T3" fmla="*/ 428 h 428"/>
                <a:gd name="T4" fmla="*/ 0 w 288"/>
                <a:gd name="T5" fmla="*/ 376 h 428"/>
                <a:gd name="T6" fmla="*/ 0 w 288"/>
                <a:gd name="T7" fmla="*/ 52 h 428"/>
                <a:gd name="T8" fmla="*/ 52 w 288"/>
                <a:gd name="T9" fmla="*/ 0 h 428"/>
                <a:gd name="T10" fmla="*/ 236 w 288"/>
                <a:gd name="T11" fmla="*/ 0 h 428"/>
                <a:gd name="T12" fmla="*/ 288 w 288"/>
                <a:gd name="T13" fmla="*/ 52 h 428"/>
                <a:gd name="T14" fmla="*/ 288 w 288"/>
                <a:gd name="T15" fmla="*/ 376 h 428"/>
                <a:gd name="T16" fmla="*/ 236 w 288"/>
                <a:gd name="T17"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428">
                  <a:moveTo>
                    <a:pt x="236" y="428"/>
                  </a:moveTo>
                  <a:cubicBezTo>
                    <a:pt x="52" y="428"/>
                    <a:pt x="52" y="428"/>
                    <a:pt x="52" y="428"/>
                  </a:cubicBezTo>
                  <a:cubicBezTo>
                    <a:pt x="23" y="428"/>
                    <a:pt x="0" y="405"/>
                    <a:pt x="0" y="376"/>
                  </a:cubicBezTo>
                  <a:cubicBezTo>
                    <a:pt x="0" y="52"/>
                    <a:pt x="0" y="52"/>
                    <a:pt x="0" y="52"/>
                  </a:cubicBezTo>
                  <a:cubicBezTo>
                    <a:pt x="0" y="23"/>
                    <a:pt x="23" y="0"/>
                    <a:pt x="52" y="0"/>
                  </a:cubicBezTo>
                  <a:cubicBezTo>
                    <a:pt x="236" y="0"/>
                    <a:pt x="236" y="0"/>
                    <a:pt x="236" y="0"/>
                  </a:cubicBezTo>
                  <a:cubicBezTo>
                    <a:pt x="265" y="0"/>
                    <a:pt x="288" y="23"/>
                    <a:pt x="288" y="52"/>
                  </a:cubicBezTo>
                  <a:cubicBezTo>
                    <a:pt x="288" y="376"/>
                    <a:pt x="288" y="376"/>
                    <a:pt x="288" y="376"/>
                  </a:cubicBezTo>
                  <a:cubicBezTo>
                    <a:pt x="288" y="405"/>
                    <a:pt x="265" y="428"/>
                    <a:pt x="236" y="428"/>
                  </a:cubicBez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Rectangle 33">
              <a:extLst>
                <a:ext uri="{FF2B5EF4-FFF2-40B4-BE49-F238E27FC236}">
                  <a16:creationId xmlns:a16="http://schemas.microsoft.com/office/drawing/2014/main" id="{9BA779D5-1B58-48D9-B71F-A83C30C71381}"/>
                </a:ext>
              </a:extLst>
            </p:cNvPr>
            <p:cNvSpPr>
              <a:spLocks noChangeArrowheads="1"/>
            </p:cNvSpPr>
            <p:nvPr/>
          </p:nvSpPr>
          <p:spPr bwMode="auto">
            <a:xfrm>
              <a:off x="6753225" y="2976563"/>
              <a:ext cx="688975" cy="779463"/>
            </a:xfrm>
            <a:prstGeom prst="rect">
              <a:avLst/>
            </a:pr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2" name="Oval 34">
              <a:extLst>
                <a:ext uri="{FF2B5EF4-FFF2-40B4-BE49-F238E27FC236}">
                  <a16:creationId xmlns:a16="http://schemas.microsoft.com/office/drawing/2014/main" id="{D702FBFD-F4A1-4BF1-B66E-3F7F5A6AEF81}"/>
                </a:ext>
              </a:extLst>
            </p:cNvPr>
            <p:cNvSpPr>
              <a:spLocks noChangeArrowheads="1"/>
            </p:cNvSpPr>
            <p:nvPr/>
          </p:nvSpPr>
          <p:spPr bwMode="auto">
            <a:xfrm>
              <a:off x="7045325" y="3808413"/>
              <a:ext cx="104775" cy="103188"/>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Oval 35">
              <a:extLst>
                <a:ext uri="{FF2B5EF4-FFF2-40B4-BE49-F238E27FC236}">
                  <a16:creationId xmlns:a16="http://schemas.microsoft.com/office/drawing/2014/main" id="{BC4C58D6-128F-4445-8A90-5E4748E7530C}"/>
                </a:ext>
              </a:extLst>
            </p:cNvPr>
            <p:cNvSpPr>
              <a:spLocks noChangeArrowheads="1"/>
            </p:cNvSpPr>
            <p:nvPr/>
          </p:nvSpPr>
          <p:spPr bwMode="auto">
            <a:xfrm>
              <a:off x="7253288" y="2859088"/>
              <a:ext cx="39688" cy="41275"/>
            </a:xfrm>
            <a:prstGeom prst="ellipse">
              <a:avLst/>
            </a:pr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Rectangle 36">
              <a:extLst>
                <a:ext uri="{FF2B5EF4-FFF2-40B4-BE49-F238E27FC236}">
                  <a16:creationId xmlns:a16="http://schemas.microsoft.com/office/drawing/2014/main" id="{06903B5C-0E00-406E-B0A7-32A7E7A9CD43}"/>
                </a:ext>
              </a:extLst>
            </p:cNvPr>
            <p:cNvSpPr>
              <a:spLocks noChangeArrowheads="1"/>
            </p:cNvSpPr>
            <p:nvPr/>
          </p:nvSpPr>
          <p:spPr bwMode="auto">
            <a:xfrm>
              <a:off x="6994525" y="2847976"/>
              <a:ext cx="206375" cy="66675"/>
            </a:xfrm>
            <a:prstGeom prst="rect">
              <a:avLst/>
            </a:pr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Line 37">
              <a:extLst>
                <a:ext uri="{FF2B5EF4-FFF2-40B4-BE49-F238E27FC236}">
                  <a16:creationId xmlns:a16="http://schemas.microsoft.com/office/drawing/2014/main" id="{96F0FFAB-F495-477C-AF25-EAA5776A5445}"/>
                </a:ext>
              </a:extLst>
            </p:cNvPr>
            <p:cNvSpPr>
              <a:spLocks noChangeShapeType="1"/>
            </p:cNvSpPr>
            <p:nvPr/>
          </p:nvSpPr>
          <p:spPr bwMode="auto">
            <a:xfrm flipV="1">
              <a:off x="6956425" y="3316288"/>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38">
              <a:extLst>
                <a:ext uri="{FF2B5EF4-FFF2-40B4-BE49-F238E27FC236}">
                  <a16:creationId xmlns:a16="http://schemas.microsoft.com/office/drawing/2014/main" id="{CF89631D-6D05-4FF3-B50C-F5D2EA1D72F5}"/>
                </a:ext>
              </a:extLst>
            </p:cNvPr>
            <p:cNvSpPr>
              <a:spLocks noChangeShapeType="1"/>
            </p:cNvSpPr>
            <p:nvPr/>
          </p:nvSpPr>
          <p:spPr bwMode="auto">
            <a:xfrm flipV="1">
              <a:off x="7138988" y="3316288"/>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39">
              <a:extLst>
                <a:ext uri="{FF2B5EF4-FFF2-40B4-BE49-F238E27FC236}">
                  <a16:creationId xmlns:a16="http://schemas.microsoft.com/office/drawing/2014/main" id="{B1323564-A6D9-4544-8F7A-8B581EC133F6}"/>
                </a:ext>
              </a:extLst>
            </p:cNvPr>
            <p:cNvSpPr>
              <a:spLocks noChangeShapeType="1"/>
            </p:cNvSpPr>
            <p:nvPr/>
          </p:nvSpPr>
          <p:spPr bwMode="auto">
            <a:xfrm flipV="1">
              <a:off x="7008813" y="3276601"/>
              <a:ext cx="177800" cy="1778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40">
              <a:extLst>
                <a:ext uri="{FF2B5EF4-FFF2-40B4-BE49-F238E27FC236}">
                  <a16:creationId xmlns:a16="http://schemas.microsoft.com/office/drawing/2014/main" id="{F3765DE9-BD33-44D7-9C44-46B4C1D45FE3}"/>
                </a:ext>
              </a:extLst>
            </p:cNvPr>
            <p:cNvSpPr>
              <a:spLocks noChangeArrowheads="1"/>
            </p:cNvSpPr>
            <p:nvPr/>
          </p:nvSpPr>
          <p:spPr bwMode="auto">
            <a:xfrm>
              <a:off x="8386763" y="3033713"/>
              <a:ext cx="119063" cy="120650"/>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41">
              <a:extLst>
                <a:ext uri="{FF2B5EF4-FFF2-40B4-BE49-F238E27FC236}">
                  <a16:creationId xmlns:a16="http://schemas.microsoft.com/office/drawing/2014/main" id="{A690F125-E0D3-4401-B95D-0CAF1309BAC7}"/>
                </a:ext>
              </a:extLst>
            </p:cNvPr>
            <p:cNvSpPr>
              <a:spLocks noChangeArrowheads="1"/>
            </p:cNvSpPr>
            <p:nvPr/>
          </p:nvSpPr>
          <p:spPr bwMode="auto">
            <a:xfrm>
              <a:off x="8032750" y="5065713"/>
              <a:ext cx="120650" cy="119063"/>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42">
              <a:extLst>
                <a:ext uri="{FF2B5EF4-FFF2-40B4-BE49-F238E27FC236}">
                  <a16:creationId xmlns:a16="http://schemas.microsoft.com/office/drawing/2014/main" id="{E843C909-DA2C-41B1-9042-70D841C0D17F}"/>
                </a:ext>
              </a:extLst>
            </p:cNvPr>
            <p:cNvSpPr>
              <a:spLocks noChangeArrowheads="1"/>
            </p:cNvSpPr>
            <p:nvPr/>
          </p:nvSpPr>
          <p:spPr bwMode="auto">
            <a:xfrm>
              <a:off x="10671175" y="4278313"/>
              <a:ext cx="120650" cy="120650"/>
            </a:xfrm>
            <a:prstGeom prst="ellipse">
              <a:avLst/>
            </a:prstGeom>
            <a:noFill/>
            <a:ln w="222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43">
              <a:extLst>
                <a:ext uri="{FF2B5EF4-FFF2-40B4-BE49-F238E27FC236}">
                  <a16:creationId xmlns:a16="http://schemas.microsoft.com/office/drawing/2014/main" id="{301F89A1-6C7F-4D9C-B1E2-5A3AF0B876FA}"/>
                </a:ext>
              </a:extLst>
            </p:cNvPr>
            <p:cNvSpPr>
              <a:spLocks noChangeArrowheads="1"/>
            </p:cNvSpPr>
            <p:nvPr/>
          </p:nvSpPr>
          <p:spPr bwMode="auto">
            <a:xfrm>
              <a:off x="11517313" y="4051301"/>
              <a:ext cx="120650" cy="115888"/>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4">
              <a:extLst>
                <a:ext uri="{FF2B5EF4-FFF2-40B4-BE49-F238E27FC236}">
                  <a16:creationId xmlns:a16="http://schemas.microsoft.com/office/drawing/2014/main" id="{A0DAD74C-2F27-4385-BF90-2EFD70440D76}"/>
                </a:ext>
              </a:extLst>
            </p:cNvPr>
            <p:cNvSpPr>
              <a:spLocks noChangeShapeType="1"/>
            </p:cNvSpPr>
            <p:nvPr/>
          </p:nvSpPr>
          <p:spPr bwMode="auto">
            <a:xfrm flipH="1">
              <a:off x="5605463" y="4040188"/>
              <a:ext cx="73025" cy="6826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45">
              <a:extLst>
                <a:ext uri="{FF2B5EF4-FFF2-40B4-BE49-F238E27FC236}">
                  <a16:creationId xmlns:a16="http://schemas.microsoft.com/office/drawing/2014/main" id="{4DE22CAD-715F-4CE0-B869-026D938B3CA0}"/>
                </a:ext>
              </a:extLst>
            </p:cNvPr>
            <p:cNvSpPr>
              <a:spLocks noChangeShapeType="1"/>
            </p:cNvSpPr>
            <p:nvPr/>
          </p:nvSpPr>
          <p:spPr bwMode="auto">
            <a:xfrm flipH="1" flipV="1">
              <a:off x="5605463" y="4040188"/>
              <a:ext cx="73025" cy="6826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a:extLst>
                <a:ext uri="{FF2B5EF4-FFF2-40B4-BE49-F238E27FC236}">
                  <a16:creationId xmlns:a16="http://schemas.microsoft.com/office/drawing/2014/main" id="{891E734D-E1D6-4E39-B551-364A7B1BF47A}"/>
                </a:ext>
              </a:extLst>
            </p:cNvPr>
            <p:cNvSpPr>
              <a:spLocks/>
            </p:cNvSpPr>
            <p:nvPr/>
          </p:nvSpPr>
          <p:spPr bwMode="auto">
            <a:xfrm>
              <a:off x="8970963" y="2711451"/>
              <a:ext cx="919163" cy="1308100"/>
            </a:xfrm>
            <a:custGeom>
              <a:avLst/>
              <a:gdLst>
                <a:gd name="T0" fmla="*/ 579 w 579"/>
                <a:gd name="T1" fmla="*/ 824 h 824"/>
                <a:gd name="T2" fmla="*/ 86 w 579"/>
                <a:gd name="T3" fmla="*/ 824 h 824"/>
                <a:gd name="T4" fmla="*/ 0 w 579"/>
                <a:gd name="T5" fmla="*/ 738 h 824"/>
                <a:gd name="T6" fmla="*/ 0 w 579"/>
                <a:gd name="T7" fmla="*/ 0 h 824"/>
                <a:gd name="T8" fmla="*/ 579 w 579"/>
                <a:gd name="T9" fmla="*/ 0 h 824"/>
                <a:gd name="T10" fmla="*/ 579 w 579"/>
                <a:gd name="T11" fmla="*/ 824 h 824"/>
              </a:gdLst>
              <a:ahLst/>
              <a:cxnLst>
                <a:cxn ang="0">
                  <a:pos x="T0" y="T1"/>
                </a:cxn>
                <a:cxn ang="0">
                  <a:pos x="T2" y="T3"/>
                </a:cxn>
                <a:cxn ang="0">
                  <a:pos x="T4" y="T5"/>
                </a:cxn>
                <a:cxn ang="0">
                  <a:pos x="T6" y="T7"/>
                </a:cxn>
                <a:cxn ang="0">
                  <a:pos x="T8" y="T9"/>
                </a:cxn>
                <a:cxn ang="0">
                  <a:pos x="T10" y="T11"/>
                </a:cxn>
              </a:cxnLst>
              <a:rect l="0" t="0" r="r" b="b"/>
              <a:pathLst>
                <a:path w="579" h="824">
                  <a:moveTo>
                    <a:pt x="579" y="824"/>
                  </a:moveTo>
                  <a:lnTo>
                    <a:pt x="86" y="824"/>
                  </a:lnTo>
                  <a:lnTo>
                    <a:pt x="0" y="738"/>
                  </a:lnTo>
                  <a:lnTo>
                    <a:pt x="0" y="0"/>
                  </a:lnTo>
                  <a:lnTo>
                    <a:pt x="579" y="0"/>
                  </a:lnTo>
                  <a:lnTo>
                    <a:pt x="579" y="824"/>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47">
              <a:extLst>
                <a:ext uri="{FF2B5EF4-FFF2-40B4-BE49-F238E27FC236}">
                  <a16:creationId xmlns:a16="http://schemas.microsoft.com/office/drawing/2014/main" id="{F69956A5-85A3-40A5-87D9-DF00EFD761F7}"/>
                </a:ext>
              </a:extLst>
            </p:cNvPr>
            <p:cNvSpPr>
              <a:spLocks/>
            </p:cNvSpPr>
            <p:nvPr/>
          </p:nvSpPr>
          <p:spPr bwMode="auto">
            <a:xfrm>
              <a:off x="8970963" y="3883026"/>
              <a:ext cx="136525" cy="136525"/>
            </a:xfrm>
            <a:custGeom>
              <a:avLst/>
              <a:gdLst>
                <a:gd name="T0" fmla="*/ 0 w 86"/>
                <a:gd name="T1" fmla="*/ 0 h 86"/>
                <a:gd name="T2" fmla="*/ 86 w 86"/>
                <a:gd name="T3" fmla="*/ 86 h 86"/>
                <a:gd name="T4" fmla="*/ 86 w 86"/>
                <a:gd name="T5" fmla="*/ 0 h 86"/>
                <a:gd name="T6" fmla="*/ 0 w 86"/>
                <a:gd name="T7" fmla="*/ 0 h 86"/>
              </a:gdLst>
              <a:ahLst/>
              <a:cxnLst>
                <a:cxn ang="0">
                  <a:pos x="T0" y="T1"/>
                </a:cxn>
                <a:cxn ang="0">
                  <a:pos x="T2" y="T3"/>
                </a:cxn>
                <a:cxn ang="0">
                  <a:pos x="T4" y="T5"/>
                </a:cxn>
                <a:cxn ang="0">
                  <a:pos x="T6" y="T7"/>
                </a:cxn>
              </a:cxnLst>
              <a:rect l="0" t="0" r="r" b="b"/>
              <a:pathLst>
                <a:path w="86" h="86">
                  <a:moveTo>
                    <a:pt x="0" y="0"/>
                  </a:moveTo>
                  <a:lnTo>
                    <a:pt x="86" y="86"/>
                  </a:lnTo>
                  <a:lnTo>
                    <a:pt x="86" y="0"/>
                  </a:lnTo>
                  <a:lnTo>
                    <a:pt x="0" y="0"/>
                  </a:lnTo>
                  <a:close/>
                </a:path>
              </a:pathLst>
            </a:cu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Line 48">
              <a:extLst>
                <a:ext uri="{FF2B5EF4-FFF2-40B4-BE49-F238E27FC236}">
                  <a16:creationId xmlns:a16="http://schemas.microsoft.com/office/drawing/2014/main" id="{15FF4075-7B3A-4F82-A05C-09FE80885562}"/>
                </a:ext>
              </a:extLst>
            </p:cNvPr>
            <p:cNvSpPr>
              <a:spLocks noChangeShapeType="1"/>
            </p:cNvSpPr>
            <p:nvPr/>
          </p:nvSpPr>
          <p:spPr bwMode="auto">
            <a:xfrm>
              <a:off x="9170988" y="2873376"/>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49">
              <a:extLst>
                <a:ext uri="{FF2B5EF4-FFF2-40B4-BE49-F238E27FC236}">
                  <a16:creationId xmlns:a16="http://schemas.microsoft.com/office/drawing/2014/main" id="{691552D0-BFD5-4ED7-B25C-3B3C0CCD36C3}"/>
                </a:ext>
              </a:extLst>
            </p:cNvPr>
            <p:cNvSpPr>
              <a:spLocks noChangeShapeType="1"/>
            </p:cNvSpPr>
            <p:nvPr/>
          </p:nvSpPr>
          <p:spPr bwMode="auto">
            <a:xfrm>
              <a:off x="9170988" y="2922588"/>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0">
              <a:extLst>
                <a:ext uri="{FF2B5EF4-FFF2-40B4-BE49-F238E27FC236}">
                  <a16:creationId xmlns:a16="http://schemas.microsoft.com/office/drawing/2014/main" id="{98DFC0C7-28B4-4BC6-8916-0697D9749001}"/>
                </a:ext>
              </a:extLst>
            </p:cNvPr>
            <p:cNvSpPr>
              <a:spLocks noChangeShapeType="1"/>
            </p:cNvSpPr>
            <p:nvPr/>
          </p:nvSpPr>
          <p:spPr bwMode="auto">
            <a:xfrm>
              <a:off x="9170988" y="2973388"/>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1">
              <a:extLst>
                <a:ext uri="{FF2B5EF4-FFF2-40B4-BE49-F238E27FC236}">
                  <a16:creationId xmlns:a16="http://schemas.microsoft.com/office/drawing/2014/main" id="{2ED19D0F-C41E-4840-825A-CB67DB501726}"/>
                </a:ext>
              </a:extLst>
            </p:cNvPr>
            <p:cNvSpPr>
              <a:spLocks noChangeShapeType="1"/>
            </p:cNvSpPr>
            <p:nvPr/>
          </p:nvSpPr>
          <p:spPr bwMode="auto">
            <a:xfrm>
              <a:off x="9170988" y="3022601"/>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2">
              <a:extLst>
                <a:ext uri="{FF2B5EF4-FFF2-40B4-BE49-F238E27FC236}">
                  <a16:creationId xmlns:a16="http://schemas.microsoft.com/office/drawing/2014/main" id="{5A3FF88A-EA52-4711-A908-F73A9FE6F893}"/>
                </a:ext>
              </a:extLst>
            </p:cNvPr>
            <p:cNvSpPr>
              <a:spLocks noChangeShapeType="1"/>
            </p:cNvSpPr>
            <p:nvPr/>
          </p:nvSpPr>
          <p:spPr bwMode="auto">
            <a:xfrm>
              <a:off x="9170988" y="3154363"/>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53">
              <a:extLst>
                <a:ext uri="{FF2B5EF4-FFF2-40B4-BE49-F238E27FC236}">
                  <a16:creationId xmlns:a16="http://schemas.microsoft.com/office/drawing/2014/main" id="{26AD24CE-F376-47BD-8EC3-1C79CABDCA8A}"/>
                </a:ext>
              </a:extLst>
            </p:cNvPr>
            <p:cNvSpPr>
              <a:spLocks noChangeShapeType="1"/>
            </p:cNvSpPr>
            <p:nvPr/>
          </p:nvSpPr>
          <p:spPr bwMode="auto">
            <a:xfrm>
              <a:off x="9170988" y="3213101"/>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4">
              <a:extLst>
                <a:ext uri="{FF2B5EF4-FFF2-40B4-BE49-F238E27FC236}">
                  <a16:creationId xmlns:a16="http://schemas.microsoft.com/office/drawing/2014/main" id="{201EADCD-03DD-470B-9B4F-E69B7D7EFD7B}"/>
                </a:ext>
              </a:extLst>
            </p:cNvPr>
            <p:cNvSpPr>
              <a:spLocks noChangeShapeType="1"/>
            </p:cNvSpPr>
            <p:nvPr/>
          </p:nvSpPr>
          <p:spPr bwMode="auto">
            <a:xfrm>
              <a:off x="9170988" y="3273426"/>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5">
              <a:extLst>
                <a:ext uri="{FF2B5EF4-FFF2-40B4-BE49-F238E27FC236}">
                  <a16:creationId xmlns:a16="http://schemas.microsoft.com/office/drawing/2014/main" id="{C6A571F0-82D3-472D-9549-0C0FFBD98FAF}"/>
                </a:ext>
              </a:extLst>
            </p:cNvPr>
            <p:cNvSpPr>
              <a:spLocks noChangeShapeType="1"/>
            </p:cNvSpPr>
            <p:nvPr/>
          </p:nvSpPr>
          <p:spPr bwMode="auto">
            <a:xfrm>
              <a:off x="9170988" y="3568701"/>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56">
              <a:extLst>
                <a:ext uri="{FF2B5EF4-FFF2-40B4-BE49-F238E27FC236}">
                  <a16:creationId xmlns:a16="http://schemas.microsoft.com/office/drawing/2014/main" id="{C68077C6-BBE6-435D-91CF-BA6D1595E677}"/>
                </a:ext>
              </a:extLst>
            </p:cNvPr>
            <p:cNvSpPr>
              <a:spLocks noChangeShapeType="1"/>
            </p:cNvSpPr>
            <p:nvPr/>
          </p:nvSpPr>
          <p:spPr bwMode="auto">
            <a:xfrm>
              <a:off x="9170988" y="3630613"/>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57">
              <a:extLst>
                <a:ext uri="{FF2B5EF4-FFF2-40B4-BE49-F238E27FC236}">
                  <a16:creationId xmlns:a16="http://schemas.microsoft.com/office/drawing/2014/main" id="{0AA8178D-6CBB-4DA1-9155-0C885DABDCE6}"/>
                </a:ext>
              </a:extLst>
            </p:cNvPr>
            <p:cNvSpPr>
              <a:spLocks noChangeShapeType="1"/>
            </p:cNvSpPr>
            <p:nvPr/>
          </p:nvSpPr>
          <p:spPr bwMode="auto">
            <a:xfrm>
              <a:off x="9170988" y="3689351"/>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Oval 58">
              <a:extLst>
                <a:ext uri="{FF2B5EF4-FFF2-40B4-BE49-F238E27FC236}">
                  <a16:creationId xmlns:a16="http://schemas.microsoft.com/office/drawing/2014/main" id="{14F6EA38-AF91-4D49-A875-991391D89411}"/>
                </a:ext>
              </a:extLst>
            </p:cNvPr>
            <p:cNvSpPr>
              <a:spLocks noChangeArrowheads="1"/>
            </p:cNvSpPr>
            <p:nvPr/>
          </p:nvSpPr>
          <p:spPr bwMode="auto">
            <a:xfrm>
              <a:off x="9170988" y="3328988"/>
              <a:ext cx="158750" cy="158750"/>
            </a:xfrm>
            <a:prstGeom prst="ellipse">
              <a:avLst/>
            </a:prstGeom>
            <a:solidFill>
              <a:srgbClr val="22AB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7" name="Oval 59">
              <a:extLst>
                <a:ext uri="{FF2B5EF4-FFF2-40B4-BE49-F238E27FC236}">
                  <a16:creationId xmlns:a16="http://schemas.microsoft.com/office/drawing/2014/main" id="{B1E4DC28-8108-46D6-ADA3-8B5C4A3FB1D0}"/>
                </a:ext>
              </a:extLst>
            </p:cNvPr>
            <p:cNvSpPr>
              <a:spLocks noChangeArrowheads="1"/>
            </p:cNvSpPr>
            <p:nvPr/>
          </p:nvSpPr>
          <p:spPr bwMode="auto">
            <a:xfrm>
              <a:off x="9599613" y="3357563"/>
              <a:ext cx="103188" cy="106363"/>
            </a:xfrm>
            <a:prstGeom prst="ellipse">
              <a:avLst/>
            </a:pr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Freeform 60">
              <a:extLst>
                <a:ext uri="{FF2B5EF4-FFF2-40B4-BE49-F238E27FC236}">
                  <a16:creationId xmlns:a16="http://schemas.microsoft.com/office/drawing/2014/main" id="{069E8CF1-EF16-49A5-A30D-C942A3A6B41F}"/>
                </a:ext>
              </a:extLst>
            </p:cNvPr>
            <p:cNvSpPr>
              <a:spLocks/>
            </p:cNvSpPr>
            <p:nvPr/>
          </p:nvSpPr>
          <p:spPr bwMode="auto">
            <a:xfrm>
              <a:off x="9394825" y="3349626"/>
              <a:ext cx="149225" cy="133350"/>
            </a:xfrm>
            <a:custGeom>
              <a:avLst/>
              <a:gdLst>
                <a:gd name="T0" fmla="*/ 0 w 94"/>
                <a:gd name="T1" fmla="*/ 84 h 84"/>
                <a:gd name="T2" fmla="*/ 47 w 94"/>
                <a:gd name="T3" fmla="*/ 0 h 84"/>
                <a:gd name="T4" fmla="*/ 94 w 94"/>
                <a:gd name="T5" fmla="*/ 84 h 84"/>
                <a:gd name="T6" fmla="*/ 0 w 94"/>
                <a:gd name="T7" fmla="*/ 84 h 84"/>
              </a:gdLst>
              <a:ahLst/>
              <a:cxnLst>
                <a:cxn ang="0">
                  <a:pos x="T0" y="T1"/>
                </a:cxn>
                <a:cxn ang="0">
                  <a:pos x="T2" y="T3"/>
                </a:cxn>
                <a:cxn ang="0">
                  <a:pos x="T4" y="T5"/>
                </a:cxn>
                <a:cxn ang="0">
                  <a:pos x="T6" y="T7"/>
                </a:cxn>
              </a:cxnLst>
              <a:rect l="0" t="0" r="r" b="b"/>
              <a:pathLst>
                <a:path w="94" h="84">
                  <a:moveTo>
                    <a:pt x="0" y="84"/>
                  </a:moveTo>
                  <a:lnTo>
                    <a:pt x="47" y="0"/>
                  </a:lnTo>
                  <a:lnTo>
                    <a:pt x="94" y="84"/>
                  </a:lnTo>
                  <a:lnTo>
                    <a:pt x="0" y="84"/>
                  </a:lnTo>
                  <a:close/>
                </a:path>
              </a:pathLst>
            </a:custGeom>
            <a:solidFill>
              <a:srgbClr val="FF64B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61">
              <a:extLst>
                <a:ext uri="{FF2B5EF4-FFF2-40B4-BE49-F238E27FC236}">
                  <a16:creationId xmlns:a16="http://schemas.microsoft.com/office/drawing/2014/main" id="{C3E163C0-557E-4605-945C-8B9C9EE0F176}"/>
                </a:ext>
              </a:extLst>
            </p:cNvPr>
            <p:cNvSpPr>
              <a:spLocks/>
            </p:cNvSpPr>
            <p:nvPr/>
          </p:nvSpPr>
          <p:spPr bwMode="auto">
            <a:xfrm>
              <a:off x="9986963" y="3028951"/>
              <a:ext cx="85725" cy="661988"/>
            </a:xfrm>
            <a:custGeom>
              <a:avLst/>
              <a:gdLst>
                <a:gd name="T0" fmla="*/ 0 w 54"/>
                <a:gd name="T1" fmla="*/ 0 h 417"/>
                <a:gd name="T2" fmla="*/ 51 w 54"/>
                <a:gd name="T3" fmla="*/ 0 h 417"/>
                <a:gd name="T4" fmla="*/ 54 w 54"/>
                <a:gd name="T5" fmla="*/ 417 h 417"/>
                <a:gd name="T6" fmla="*/ 4 w 54"/>
                <a:gd name="T7" fmla="*/ 417 h 417"/>
                <a:gd name="T8" fmla="*/ 0 w 54"/>
                <a:gd name="T9" fmla="*/ 0 h 417"/>
              </a:gdLst>
              <a:ahLst/>
              <a:cxnLst>
                <a:cxn ang="0">
                  <a:pos x="T0" y="T1"/>
                </a:cxn>
                <a:cxn ang="0">
                  <a:pos x="T2" y="T3"/>
                </a:cxn>
                <a:cxn ang="0">
                  <a:pos x="T4" y="T5"/>
                </a:cxn>
                <a:cxn ang="0">
                  <a:pos x="T6" y="T7"/>
                </a:cxn>
                <a:cxn ang="0">
                  <a:pos x="T8" y="T9"/>
                </a:cxn>
              </a:cxnLst>
              <a:rect l="0" t="0" r="r" b="b"/>
              <a:pathLst>
                <a:path w="54" h="417">
                  <a:moveTo>
                    <a:pt x="0" y="0"/>
                  </a:moveTo>
                  <a:lnTo>
                    <a:pt x="51" y="0"/>
                  </a:lnTo>
                  <a:lnTo>
                    <a:pt x="54" y="417"/>
                  </a:lnTo>
                  <a:lnTo>
                    <a:pt x="4" y="417"/>
                  </a:lnTo>
                  <a:lnTo>
                    <a:pt x="0" y="0"/>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2">
              <a:extLst>
                <a:ext uri="{FF2B5EF4-FFF2-40B4-BE49-F238E27FC236}">
                  <a16:creationId xmlns:a16="http://schemas.microsoft.com/office/drawing/2014/main" id="{5A0BBE69-6A26-4807-93ED-48D5CD618BDE}"/>
                </a:ext>
              </a:extLst>
            </p:cNvPr>
            <p:cNvSpPr>
              <a:spLocks/>
            </p:cNvSpPr>
            <p:nvPr/>
          </p:nvSpPr>
          <p:spPr bwMode="auto">
            <a:xfrm>
              <a:off x="9993313" y="3690938"/>
              <a:ext cx="79375" cy="88900"/>
            </a:xfrm>
            <a:custGeom>
              <a:avLst/>
              <a:gdLst>
                <a:gd name="T0" fmla="*/ 50 w 50"/>
                <a:gd name="T1" fmla="*/ 0 h 56"/>
                <a:gd name="T2" fmla="*/ 26 w 50"/>
                <a:gd name="T3" fmla="*/ 56 h 56"/>
                <a:gd name="T4" fmla="*/ 0 w 50"/>
                <a:gd name="T5" fmla="*/ 0 h 56"/>
                <a:gd name="T6" fmla="*/ 50 w 50"/>
                <a:gd name="T7" fmla="*/ 0 h 56"/>
              </a:gdLst>
              <a:ahLst/>
              <a:cxnLst>
                <a:cxn ang="0">
                  <a:pos x="T0" y="T1"/>
                </a:cxn>
                <a:cxn ang="0">
                  <a:pos x="T2" y="T3"/>
                </a:cxn>
                <a:cxn ang="0">
                  <a:pos x="T4" y="T5"/>
                </a:cxn>
                <a:cxn ang="0">
                  <a:pos x="T6" y="T7"/>
                </a:cxn>
              </a:cxnLst>
              <a:rect l="0" t="0" r="r" b="b"/>
              <a:pathLst>
                <a:path w="50" h="56">
                  <a:moveTo>
                    <a:pt x="50" y="0"/>
                  </a:moveTo>
                  <a:lnTo>
                    <a:pt x="26" y="56"/>
                  </a:lnTo>
                  <a:lnTo>
                    <a:pt x="0" y="0"/>
                  </a:lnTo>
                  <a:lnTo>
                    <a:pt x="50" y="0"/>
                  </a:lnTo>
                  <a:close/>
                </a:path>
              </a:pathLst>
            </a:cu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3">
              <a:extLst>
                <a:ext uri="{FF2B5EF4-FFF2-40B4-BE49-F238E27FC236}">
                  <a16:creationId xmlns:a16="http://schemas.microsoft.com/office/drawing/2014/main" id="{958B6FE9-ABFB-40D0-82EF-A7258A153B74}"/>
                </a:ext>
              </a:extLst>
            </p:cNvPr>
            <p:cNvSpPr>
              <a:spLocks/>
            </p:cNvSpPr>
            <p:nvPr/>
          </p:nvSpPr>
          <p:spPr bwMode="auto">
            <a:xfrm>
              <a:off x="10017125" y="3744913"/>
              <a:ext cx="31750" cy="34925"/>
            </a:xfrm>
            <a:custGeom>
              <a:avLst/>
              <a:gdLst>
                <a:gd name="T0" fmla="*/ 20 w 20"/>
                <a:gd name="T1" fmla="*/ 0 h 22"/>
                <a:gd name="T2" fmla="*/ 0 w 20"/>
                <a:gd name="T3" fmla="*/ 0 h 22"/>
                <a:gd name="T4" fmla="*/ 11 w 20"/>
                <a:gd name="T5" fmla="*/ 22 h 22"/>
                <a:gd name="T6" fmla="*/ 20 w 20"/>
                <a:gd name="T7" fmla="*/ 0 h 22"/>
              </a:gdLst>
              <a:ahLst/>
              <a:cxnLst>
                <a:cxn ang="0">
                  <a:pos x="T0" y="T1"/>
                </a:cxn>
                <a:cxn ang="0">
                  <a:pos x="T2" y="T3"/>
                </a:cxn>
                <a:cxn ang="0">
                  <a:pos x="T4" y="T5"/>
                </a:cxn>
                <a:cxn ang="0">
                  <a:pos x="T6" y="T7"/>
                </a:cxn>
              </a:cxnLst>
              <a:rect l="0" t="0" r="r" b="b"/>
              <a:pathLst>
                <a:path w="20" h="22">
                  <a:moveTo>
                    <a:pt x="20" y="0"/>
                  </a:moveTo>
                  <a:lnTo>
                    <a:pt x="0" y="0"/>
                  </a:lnTo>
                  <a:lnTo>
                    <a:pt x="11" y="22"/>
                  </a:lnTo>
                  <a:lnTo>
                    <a:pt x="20" y="0"/>
                  </a:lnTo>
                  <a:close/>
                </a:path>
              </a:pathLst>
            </a:cu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Line 64">
              <a:extLst>
                <a:ext uri="{FF2B5EF4-FFF2-40B4-BE49-F238E27FC236}">
                  <a16:creationId xmlns:a16="http://schemas.microsoft.com/office/drawing/2014/main" id="{9D412759-B03B-4CED-ACF5-ABDBE667C233}"/>
                </a:ext>
              </a:extLst>
            </p:cNvPr>
            <p:cNvSpPr>
              <a:spLocks noChangeShapeType="1"/>
            </p:cNvSpPr>
            <p:nvPr/>
          </p:nvSpPr>
          <p:spPr bwMode="auto">
            <a:xfrm>
              <a:off x="10026650" y="3028951"/>
              <a:ext cx="4763" cy="661988"/>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65">
              <a:extLst>
                <a:ext uri="{FF2B5EF4-FFF2-40B4-BE49-F238E27FC236}">
                  <a16:creationId xmlns:a16="http://schemas.microsoft.com/office/drawing/2014/main" id="{99ACB5AE-5F85-4FB6-A311-96D6E4944D7E}"/>
                </a:ext>
              </a:extLst>
            </p:cNvPr>
            <p:cNvSpPr>
              <a:spLocks/>
            </p:cNvSpPr>
            <p:nvPr/>
          </p:nvSpPr>
          <p:spPr bwMode="auto">
            <a:xfrm>
              <a:off x="9983788" y="2989263"/>
              <a:ext cx="84138" cy="39688"/>
            </a:xfrm>
            <a:custGeom>
              <a:avLst/>
              <a:gdLst>
                <a:gd name="T0" fmla="*/ 0 w 53"/>
                <a:gd name="T1" fmla="*/ 0 h 25"/>
                <a:gd name="T2" fmla="*/ 53 w 53"/>
                <a:gd name="T3" fmla="*/ 0 h 25"/>
                <a:gd name="T4" fmla="*/ 53 w 53"/>
                <a:gd name="T5" fmla="*/ 25 h 25"/>
                <a:gd name="T6" fmla="*/ 2 w 53"/>
                <a:gd name="T7" fmla="*/ 25 h 25"/>
                <a:gd name="T8" fmla="*/ 0 w 53"/>
                <a:gd name="T9" fmla="*/ 0 h 25"/>
              </a:gdLst>
              <a:ahLst/>
              <a:cxnLst>
                <a:cxn ang="0">
                  <a:pos x="T0" y="T1"/>
                </a:cxn>
                <a:cxn ang="0">
                  <a:pos x="T2" y="T3"/>
                </a:cxn>
                <a:cxn ang="0">
                  <a:pos x="T4" y="T5"/>
                </a:cxn>
                <a:cxn ang="0">
                  <a:pos x="T6" y="T7"/>
                </a:cxn>
                <a:cxn ang="0">
                  <a:pos x="T8" y="T9"/>
                </a:cxn>
              </a:cxnLst>
              <a:rect l="0" t="0" r="r" b="b"/>
              <a:pathLst>
                <a:path w="53" h="25">
                  <a:moveTo>
                    <a:pt x="0" y="0"/>
                  </a:moveTo>
                  <a:lnTo>
                    <a:pt x="53" y="0"/>
                  </a:lnTo>
                  <a:lnTo>
                    <a:pt x="53" y="25"/>
                  </a:lnTo>
                  <a:lnTo>
                    <a:pt x="2" y="25"/>
                  </a:lnTo>
                  <a:lnTo>
                    <a:pt x="0" y="0"/>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Rectangle 66">
              <a:extLst>
                <a:ext uri="{FF2B5EF4-FFF2-40B4-BE49-F238E27FC236}">
                  <a16:creationId xmlns:a16="http://schemas.microsoft.com/office/drawing/2014/main" id="{400A4C3E-A830-4592-BE25-811D98EC93E0}"/>
                </a:ext>
              </a:extLst>
            </p:cNvPr>
            <p:cNvSpPr>
              <a:spLocks noChangeArrowheads="1"/>
            </p:cNvSpPr>
            <p:nvPr/>
          </p:nvSpPr>
          <p:spPr bwMode="auto">
            <a:xfrm>
              <a:off x="9983788" y="2919413"/>
              <a:ext cx="84138" cy="69850"/>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5" name="组合 74">
              <a:extLst>
                <a:ext uri="{FF2B5EF4-FFF2-40B4-BE49-F238E27FC236}">
                  <a16:creationId xmlns:a16="http://schemas.microsoft.com/office/drawing/2014/main" id="{1D7C9807-0AF3-4AF4-8DD2-20E4089ECEC8}"/>
                </a:ext>
              </a:extLst>
            </p:cNvPr>
            <p:cNvGrpSpPr/>
            <p:nvPr/>
          </p:nvGrpSpPr>
          <p:grpSpPr>
            <a:xfrm>
              <a:off x="8043863" y="3411538"/>
              <a:ext cx="523875" cy="1406525"/>
              <a:chOff x="1744663" y="3436938"/>
              <a:chExt cx="523875" cy="1406525"/>
            </a:xfrm>
          </p:grpSpPr>
          <p:sp>
            <p:nvSpPr>
              <p:cNvPr id="76" name="Freeform 70">
                <a:extLst>
                  <a:ext uri="{FF2B5EF4-FFF2-40B4-BE49-F238E27FC236}">
                    <a16:creationId xmlns:a16="http://schemas.microsoft.com/office/drawing/2014/main" id="{608E460D-7A36-4001-8C5D-8966EC1E7FA4}"/>
                  </a:ext>
                </a:extLst>
              </p:cNvPr>
              <p:cNvSpPr>
                <a:spLocks/>
              </p:cNvSpPr>
              <p:nvPr/>
            </p:nvSpPr>
            <p:spPr bwMode="auto">
              <a:xfrm>
                <a:off x="1865313" y="3436938"/>
                <a:ext cx="392113" cy="1254125"/>
              </a:xfrm>
              <a:custGeom>
                <a:avLst/>
                <a:gdLst>
                  <a:gd name="T0" fmla="*/ 110 w 247"/>
                  <a:gd name="T1" fmla="*/ 790 h 790"/>
                  <a:gd name="T2" fmla="*/ 0 w 247"/>
                  <a:gd name="T3" fmla="*/ 771 h 790"/>
                  <a:gd name="T4" fmla="*/ 137 w 247"/>
                  <a:gd name="T5" fmla="*/ 0 h 790"/>
                  <a:gd name="T6" fmla="*/ 247 w 247"/>
                  <a:gd name="T7" fmla="*/ 19 h 790"/>
                  <a:gd name="T8" fmla="*/ 110 w 247"/>
                  <a:gd name="T9" fmla="*/ 790 h 790"/>
                </a:gdLst>
                <a:ahLst/>
                <a:cxnLst>
                  <a:cxn ang="0">
                    <a:pos x="T0" y="T1"/>
                  </a:cxn>
                  <a:cxn ang="0">
                    <a:pos x="T2" y="T3"/>
                  </a:cxn>
                  <a:cxn ang="0">
                    <a:pos x="T4" y="T5"/>
                  </a:cxn>
                  <a:cxn ang="0">
                    <a:pos x="T6" y="T7"/>
                  </a:cxn>
                  <a:cxn ang="0">
                    <a:pos x="T8" y="T9"/>
                  </a:cxn>
                </a:cxnLst>
                <a:rect l="0" t="0" r="r" b="b"/>
                <a:pathLst>
                  <a:path w="247" h="790">
                    <a:moveTo>
                      <a:pt x="110" y="790"/>
                    </a:moveTo>
                    <a:lnTo>
                      <a:pt x="0" y="771"/>
                    </a:lnTo>
                    <a:lnTo>
                      <a:pt x="137" y="0"/>
                    </a:lnTo>
                    <a:lnTo>
                      <a:pt x="247" y="19"/>
                    </a:lnTo>
                    <a:lnTo>
                      <a:pt x="110" y="790"/>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7" name="Line 71">
                <a:extLst>
                  <a:ext uri="{FF2B5EF4-FFF2-40B4-BE49-F238E27FC236}">
                    <a16:creationId xmlns:a16="http://schemas.microsoft.com/office/drawing/2014/main" id="{0F0524D9-E20F-4570-A03F-93E9F50FFA88}"/>
                  </a:ext>
                </a:extLst>
              </p:cNvPr>
              <p:cNvSpPr>
                <a:spLocks noChangeShapeType="1"/>
              </p:cNvSpPr>
              <p:nvPr/>
            </p:nvSpPr>
            <p:spPr bwMode="auto">
              <a:xfrm>
                <a:off x="2073276" y="3500438"/>
                <a:ext cx="77788"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72">
                <a:extLst>
                  <a:ext uri="{FF2B5EF4-FFF2-40B4-BE49-F238E27FC236}">
                    <a16:creationId xmlns:a16="http://schemas.microsoft.com/office/drawing/2014/main" id="{C5026554-EABD-4699-AB02-A6041D246D70}"/>
                  </a:ext>
                </a:extLst>
              </p:cNvPr>
              <p:cNvSpPr>
                <a:spLocks noChangeShapeType="1"/>
              </p:cNvSpPr>
              <p:nvPr/>
            </p:nvSpPr>
            <p:spPr bwMode="auto">
              <a:xfrm>
                <a:off x="2060576" y="3570288"/>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73">
                <a:extLst>
                  <a:ext uri="{FF2B5EF4-FFF2-40B4-BE49-F238E27FC236}">
                    <a16:creationId xmlns:a16="http://schemas.microsoft.com/office/drawing/2014/main" id="{526D65AA-C13C-4C70-BE48-F4A5576D7A59}"/>
                  </a:ext>
                </a:extLst>
              </p:cNvPr>
              <p:cNvSpPr>
                <a:spLocks noChangeShapeType="1"/>
              </p:cNvSpPr>
              <p:nvPr/>
            </p:nvSpPr>
            <p:spPr bwMode="auto">
              <a:xfrm>
                <a:off x="2049463" y="3636963"/>
                <a:ext cx="38100" cy="9525"/>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74">
                <a:extLst>
                  <a:ext uri="{FF2B5EF4-FFF2-40B4-BE49-F238E27FC236}">
                    <a16:creationId xmlns:a16="http://schemas.microsoft.com/office/drawing/2014/main" id="{F49BD7DE-452B-4C66-97D8-798821689481}"/>
                  </a:ext>
                </a:extLst>
              </p:cNvPr>
              <p:cNvSpPr>
                <a:spLocks noChangeShapeType="1"/>
              </p:cNvSpPr>
              <p:nvPr/>
            </p:nvSpPr>
            <p:spPr bwMode="auto">
              <a:xfrm>
                <a:off x="2036763" y="3705226"/>
                <a:ext cx="39688"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75">
                <a:extLst>
                  <a:ext uri="{FF2B5EF4-FFF2-40B4-BE49-F238E27FC236}">
                    <a16:creationId xmlns:a16="http://schemas.microsoft.com/office/drawing/2014/main" id="{1320BB7E-8253-4718-935E-C91336C9D9BB}"/>
                  </a:ext>
                </a:extLst>
              </p:cNvPr>
              <p:cNvSpPr>
                <a:spLocks noChangeShapeType="1"/>
              </p:cNvSpPr>
              <p:nvPr/>
            </p:nvSpPr>
            <p:spPr bwMode="auto">
              <a:xfrm>
                <a:off x="2022476" y="3775076"/>
                <a:ext cx="80963" cy="142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76">
                <a:extLst>
                  <a:ext uri="{FF2B5EF4-FFF2-40B4-BE49-F238E27FC236}">
                    <a16:creationId xmlns:a16="http://schemas.microsoft.com/office/drawing/2014/main" id="{D02117E2-D832-4C6F-A5A1-29596499232D}"/>
                  </a:ext>
                </a:extLst>
              </p:cNvPr>
              <p:cNvSpPr>
                <a:spLocks noChangeShapeType="1"/>
              </p:cNvSpPr>
              <p:nvPr/>
            </p:nvSpPr>
            <p:spPr bwMode="auto">
              <a:xfrm>
                <a:off x="2012951" y="3841751"/>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77">
                <a:extLst>
                  <a:ext uri="{FF2B5EF4-FFF2-40B4-BE49-F238E27FC236}">
                    <a16:creationId xmlns:a16="http://schemas.microsoft.com/office/drawing/2014/main" id="{7FFB3BD4-A1C2-4277-A5B2-4A15F3245725}"/>
                  </a:ext>
                </a:extLst>
              </p:cNvPr>
              <p:cNvSpPr>
                <a:spLocks noChangeShapeType="1"/>
              </p:cNvSpPr>
              <p:nvPr/>
            </p:nvSpPr>
            <p:spPr bwMode="auto">
              <a:xfrm>
                <a:off x="2000251" y="3911601"/>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78">
                <a:extLst>
                  <a:ext uri="{FF2B5EF4-FFF2-40B4-BE49-F238E27FC236}">
                    <a16:creationId xmlns:a16="http://schemas.microsoft.com/office/drawing/2014/main" id="{8CEFE09D-585C-4460-96EC-E39B42E77923}"/>
                  </a:ext>
                </a:extLst>
              </p:cNvPr>
              <p:cNvSpPr>
                <a:spLocks noChangeShapeType="1"/>
              </p:cNvSpPr>
              <p:nvPr/>
            </p:nvSpPr>
            <p:spPr bwMode="auto">
              <a:xfrm>
                <a:off x="1985963" y="3981451"/>
                <a:ext cx="41275"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79">
                <a:extLst>
                  <a:ext uri="{FF2B5EF4-FFF2-40B4-BE49-F238E27FC236}">
                    <a16:creationId xmlns:a16="http://schemas.microsoft.com/office/drawing/2014/main" id="{C6CAD239-352A-402F-AFD4-39C6C84C2D50}"/>
                  </a:ext>
                </a:extLst>
              </p:cNvPr>
              <p:cNvSpPr>
                <a:spLocks noChangeShapeType="1"/>
              </p:cNvSpPr>
              <p:nvPr/>
            </p:nvSpPr>
            <p:spPr bwMode="auto">
              <a:xfrm>
                <a:off x="1976438" y="4048126"/>
                <a:ext cx="76200"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80">
                <a:extLst>
                  <a:ext uri="{FF2B5EF4-FFF2-40B4-BE49-F238E27FC236}">
                    <a16:creationId xmlns:a16="http://schemas.microsoft.com/office/drawing/2014/main" id="{873CC9F3-0BCD-48FE-ADA2-125705B4D06D}"/>
                  </a:ext>
                </a:extLst>
              </p:cNvPr>
              <p:cNvSpPr>
                <a:spLocks noChangeShapeType="1"/>
              </p:cNvSpPr>
              <p:nvPr/>
            </p:nvSpPr>
            <p:spPr bwMode="auto">
              <a:xfrm>
                <a:off x="1962151" y="4116388"/>
                <a:ext cx="41275"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81">
                <a:extLst>
                  <a:ext uri="{FF2B5EF4-FFF2-40B4-BE49-F238E27FC236}">
                    <a16:creationId xmlns:a16="http://schemas.microsoft.com/office/drawing/2014/main" id="{06690027-7407-40E6-B825-EE151C6DBC8B}"/>
                  </a:ext>
                </a:extLst>
              </p:cNvPr>
              <p:cNvSpPr>
                <a:spLocks noChangeShapeType="1"/>
              </p:cNvSpPr>
              <p:nvPr/>
            </p:nvSpPr>
            <p:spPr bwMode="auto">
              <a:xfrm>
                <a:off x="1949451" y="4183063"/>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82">
                <a:extLst>
                  <a:ext uri="{FF2B5EF4-FFF2-40B4-BE49-F238E27FC236}">
                    <a16:creationId xmlns:a16="http://schemas.microsoft.com/office/drawing/2014/main" id="{12638645-D4A4-41E6-920C-0B1B2C7C5B4B}"/>
                  </a:ext>
                </a:extLst>
              </p:cNvPr>
              <p:cNvSpPr>
                <a:spLocks noChangeShapeType="1"/>
              </p:cNvSpPr>
              <p:nvPr/>
            </p:nvSpPr>
            <p:spPr bwMode="auto">
              <a:xfrm>
                <a:off x="1939926" y="4252913"/>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83">
                <a:extLst>
                  <a:ext uri="{FF2B5EF4-FFF2-40B4-BE49-F238E27FC236}">
                    <a16:creationId xmlns:a16="http://schemas.microsoft.com/office/drawing/2014/main" id="{B540F35F-5708-4A22-9AED-27C47CD75C3B}"/>
                  </a:ext>
                </a:extLst>
              </p:cNvPr>
              <p:cNvSpPr>
                <a:spLocks noChangeShapeType="1"/>
              </p:cNvSpPr>
              <p:nvPr/>
            </p:nvSpPr>
            <p:spPr bwMode="auto">
              <a:xfrm>
                <a:off x="1925638" y="4322763"/>
                <a:ext cx="77788"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84">
                <a:extLst>
                  <a:ext uri="{FF2B5EF4-FFF2-40B4-BE49-F238E27FC236}">
                    <a16:creationId xmlns:a16="http://schemas.microsoft.com/office/drawing/2014/main" id="{83CCBB65-C962-46A3-8B3C-7A409B53DE3E}"/>
                  </a:ext>
                </a:extLst>
              </p:cNvPr>
              <p:cNvSpPr>
                <a:spLocks noChangeShapeType="1"/>
              </p:cNvSpPr>
              <p:nvPr/>
            </p:nvSpPr>
            <p:spPr bwMode="auto">
              <a:xfrm>
                <a:off x="1916113" y="4389438"/>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85">
                <a:extLst>
                  <a:ext uri="{FF2B5EF4-FFF2-40B4-BE49-F238E27FC236}">
                    <a16:creationId xmlns:a16="http://schemas.microsoft.com/office/drawing/2014/main" id="{14C39771-8CA2-4B40-9C29-0DD999200C56}"/>
                  </a:ext>
                </a:extLst>
              </p:cNvPr>
              <p:cNvSpPr>
                <a:spLocks noChangeShapeType="1"/>
              </p:cNvSpPr>
              <p:nvPr/>
            </p:nvSpPr>
            <p:spPr bwMode="auto">
              <a:xfrm>
                <a:off x="1901826" y="4457701"/>
                <a:ext cx="38100"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86">
                <a:extLst>
                  <a:ext uri="{FF2B5EF4-FFF2-40B4-BE49-F238E27FC236}">
                    <a16:creationId xmlns:a16="http://schemas.microsoft.com/office/drawing/2014/main" id="{2018B3A2-8D16-43FB-B0C9-61D1BAE87328}"/>
                  </a:ext>
                </a:extLst>
              </p:cNvPr>
              <p:cNvSpPr>
                <a:spLocks noChangeShapeType="1"/>
              </p:cNvSpPr>
              <p:nvPr/>
            </p:nvSpPr>
            <p:spPr bwMode="auto">
              <a:xfrm>
                <a:off x="1889126" y="4524376"/>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87">
                <a:extLst>
                  <a:ext uri="{FF2B5EF4-FFF2-40B4-BE49-F238E27FC236}">
                    <a16:creationId xmlns:a16="http://schemas.microsoft.com/office/drawing/2014/main" id="{77EF98ED-172B-4A06-B609-DE6B8DF854E7}"/>
                  </a:ext>
                </a:extLst>
              </p:cNvPr>
              <p:cNvSpPr>
                <a:spLocks noChangeShapeType="1"/>
              </p:cNvSpPr>
              <p:nvPr/>
            </p:nvSpPr>
            <p:spPr bwMode="auto">
              <a:xfrm>
                <a:off x="1879601" y="4594226"/>
                <a:ext cx="76200"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88">
                <a:extLst>
                  <a:ext uri="{FF2B5EF4-FFF2-40B4-BE49-F238E27FC236}">
                    <a16:creationId xmlns:a16="http://schemas.microsoft.com/office/drawing/2014/main" id="{B935FF52-4143-4E7F-BA97-51735DCD2397}"/>
                  </a:ext>
                </a:extLst>
              </p:cNvPr>
              <p:cNvSpPr>
                <a:spLocks/>
              </p:cNvSpPr>
              <p:nvPr/>
            </p:nvSpPr>
            <p:spPr bwMode="auto">
              <a:xfrm>
                <a:off x="1909763" y="3890963"/>
                <a:ext cx="358775" cy="779463"/>
              </a:xfrm>
              <a:custGeom>
                <a:avLst/>
                <a:gdLst>
                  <a:gd name="T0" fmla="*/ 59 w 226"/>
                  <a:gd name="T1" fmla="*/ 491 h 491"/>
                  <a:gd name="T2" fmla="*/ 0 w 226"/>
                  <a:gd name="T3" fmla="*/ 470 h 491"/>
                  <a:gd name="T4" fmla="*/ 166 w 226"/>
                  <a:gd name="T5" fmla="*/ 0 h 491"/>
                  <a:gd name="T6" fmla="*/ 226 w 226"/>
                  <a:gd name="T7" fmla="*/ 21 h 491"/>
                  <a:gd name="T8" fmla="*/ 59 w 226"/>
                  <a:gd name="T9" fmla="*/ 491 h 491"/>
                </a:gdLst>
                <a:ahLst/>
                <a:cxnLst>
                  <a:cxn ang="0">
                    <a:pos x="T0" y="T1"/>
                  </a:cxn>
                  <a:cxn ang="0">
                    <a:pos x="T2" y="T3"/>
                  </a:cxn>
                  <a:cxn ang="0">
                    <a:pos x="T4" y="T5"/>
                  </a:cxn>
                  <a:cxn ang="0">
                    <a:pos x="T6" y="T7"/>
                  </a:cxn>
                  <a:cxn ang="0">
                    <a:pos x="T8" y="T9"/>
                  </a:cxn>
                </a:cxnLst>
                <a:rect l="0" t="0" r="r" b="b"/>
                <a:pathLst>
                  <a:path w="226" h="491">
                    <a:moveTo>
                      <a:pt x="59" y="491"/>
                    </a:moveTo>
                    <a:lnTo>
                      <a:pt x="0" y="470"/>
                    </a:lnTo>
                    <a:lnTo>
                      <a:pt x="166" y="0"/>
                    </a:lnTo>
                    <a:lnTo>
                      <a:pt x="226" y="21"/>
                    </a:lnTo>
                    <a:lnTo>
                      <a:pt x="59" y="491"/>
                    </a:lnTo>
                    <a:close/>
                  </a:path>
                </a:pathLst>
              </a:custGeom>
              <a:solidFill>
                <a:srgbClr val="7FEFD2"/>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89">
                <a:extLst>
                  <a:ext uri="{FF2B5EF4-FFF2-40B4-BE49-F238E27FC236}">
                    <a16:creationId xmlns:a16="http://schemas.microsoft.com/office/drawing/2014/main" id="{871967AA-11B5-4C01-85CF-BC555F0F3699}"/>
                  </a:ext>
                </a:extLst>
              </p:cNvPr>
              <p:cNvSpPr>
                <a:spLocks/>
              </p:cNvSpPr>
              <p:nvPr/>
            </p:nvSpPr>
            <p:spPr bwMode="auto">
              <a:xfrm>
                <a:off x="2173288" y="3808413"/>
                <a:ext cx="95250" cy="115888"/>
              </a:xfrm>
              <a:custGeom>
                <a:avLst/>
                <a:gdLst>
                  <a:gd name="T0" fmla="*/ 0 w 60"/>
                  <a:gd name="T1" fmla="*/ 52 h 73"/>
                  <a:gd name="T2" fmla="*/ 51 w 60"/>
                  <a:gd name="T3" fmla="*/ 0 h 73"/>
                  <a:gd name="T4" fmla="*/ 60 w 60"/>
                  <a:gd name="T5" fmla="*/ 73 h 73"/>
                  <a:gd name="T6" fmla="*/ 0 w 60"/>
                  <a:gd name="T7" fmla="*/ 52 h 73"/>
                </a:gdLst>
                <a:ahLst/>
                <a:cxnLst>
                  <a:cxn ang="0">
                    <a:pos x="T0" y="T1"/>
                  </a:cxn>
                  <a:cxn ang="0">
                    <a:pos x="T2" y="T3"/>
                  </a:cxn>
                  <a:cxn ang="0">
                    <a:pos x="T4" y="T5"/>
                  </a:cxn>
                  <a:cxn ang="0">
                    <a:pos x="T6" y="T7"/>
                  </a:cxn>
                </a:cxnLst>
                <a:rect l="0" t="0" r="r" b="b"/>
                <a:pathLst>
                  <a:path w="60" h="73">
                    <a:moveTo>
                      <a:pt x="0" y="52"/>
                    </a:moveTo>
                    <a:lnTo>
                      <a:pt x="51" y="0"/>
                    </a:lnTo>
                    <a:lnTo>
                      <a:pt x="60" y="73"/>
                    </a:lnTo>
                    <a:lnTo>
                      <a:pt x="0" y="52"/>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90">
                <a:extLst>
                  <a:ext uri="{FF2B5EF4-FFF2-40B4-BE49-F238E27FC236}">
                    <a16:creationId xmlns:a16="http://schemas.microsoft.com/office/drawing/2014/main" id="{D547AC0C-A719-49E0-92F0-FAA061BE6367}"/>
                  </a:ext>
                </a:extLst>
              </p:cNvPr>
              <p:cNvSpPr>
                <a:spLocks/>
              </p:cNvSpPr>
              <p:nvPr/>
            </p:nvSpPr>
            <p:spPr bwMode="auto">
              <a:xfrm>
                <a:off x="2224088" y="3808413"/>
                <a:ext cx="36513" cy="46038"/>
              </a:xfrm>
              <a:custGeom>
                <a:avLst/>
                <a:gdLst>
                  <a:gd name="T0" fmla="*/ 0 w 23"/>
                  <a:gd name="T1" fmla="*/ 21 h 29"/>
                  <a:gd name="T2" fmla="*/ 23 w 23"/>
                  <a:gd name="T3" fmla="*/ 29 h 29"/>
                  <a:gd name="T4" fmla="*/ 19 w 23"/>
                  <a:gd name="T5" fmla="*/ 0 h 29"/>
                  <a:gd name="T6" fmla="*/ 0 w 23"/>
                  <a:gd name="T7" fmla="*/ 21 h 29"/>
                </a:gdLst>
                <a:ahLst/>
                <a:cxnLst>
                  <a:cxn ang="0">
                    <a:pos x="T0" y="T1"/>
                  </a:cxn>
                  <a:cxn ang="0">
                    <a:pos x="T2" y="T3"/>
                  </a:cxn>
                  <a:cxn ang="0">
                    <a:pos x="T4" y="T5"/>
                  </a:cxn>
                  <a:cxn ang="0">
                    <a:pos x="T6" y="T7"/>
                  </a:cxn>
                </a:cxnLst>
                <a:rect l="0" t="0" r="r" b="b"/>
                <a:pathLst>
                  <a:path w="23" h="29">
                    <a:moveTo>
                      <a:pt x="0" y="21"/>
                    </a:moveTo>
                    <a:lnTo>
                      <a:pt x="23" y="29"/>
                    </a:lnTo>
                    <a:lnTo>
                      <a:pt x="19" y="0"/>
                    </a:lnTo>
                    <a:lnTo>
                      <a:pt x="0" y="21"/>
                    </a:lnTo>
                    <a:close/>
                  </a:path>
                </a:pathLst>
              </a:custGeom>
              <a:solidFill>
                <a:srgbClr val="3F4749"/>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Line 91">
                <a:extLst>
                  <a:ext uri="{FF2B5EF4-FFF2-40B4-BE49-F238E27FC236}">
                    <a16:creationId xmlns:a16="http://schemas.microsoft.com/office/drawing/2014/main" id="{6DD34678-8D51-40EA-B841-D8ADB1D82A11}"/>
                  </a:ext>
                </a:extLst>
              </p:cNvPr>
              <p:cNvSpPr>
                <a:spLocks noChangeShapeType="1"/>
              </p:cNvSpPr>
              <p:nvPr/>
            </p:nvSpPr>
            <p:spPr bwMode="auto">
              <a:xfrm flipV="1">
                <a:off x="1955801" y="3908426"/>
                <a:ext cx="265113" cy="746125"/>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2">
                <a:extLst>
                  <a:ext uri="{FF2B5EF4-FFF2-40B4-BE49-F238E27FC236}">
                    <a16:creationId xmlns:a16="http://schemas.microsoft.com/office/drawing/2014/main" id="{6B8E6F4D-10C3-42FF-9DCE-8A8CC5D8F8B4}"/>
                  </a:ext>
                </a:extLst>
              </p:cNvPr>
              <p:cNvSpPr>
                <a:spLocks/>
              </p:cNvSpPr>
              <p:nvPr/>
            </p:nvSpPr>
            <p:spPr bwMode="auto">
              <a:xfrm>
                <a:off x="1892301" y="4637088"/>
                <a:ext cx="111125" cy="73025"/>
              </a:xfrm>
              <a:custGeom>
                <a:avLst/>
                <a:gdLst>
                  <a:gd name="T0" fmla="*/ 59 w 70"/>
                  <a:gd name="T1" fmla="*/ 46 h 46"/>
                  <a:gd name="T2" fmla="*/ 0 w 70"/>
                  <a:gd name="T3" fmla="*/ 27 h 46"/>
                  <a:gd name="T4" fmla="*/ 11 w 70"/>
                  <a:gd name="T5" fmla="*/ 0 h 46"/>
                  <a:gd name="T6" fmla="*/ 70 w 70"/>
                  <a:gd name="T7" fmla="*/ 21 h 46"/>
                  <a:gd name="T8" fmla="*/ 59 w 70"/>
                  <a:gd name="T9" fmla="*/ 46 h 46"/>
                </a:gdLst>
                <a:ahLst/>
                <a:cxnLst>
                  <a:cxn ang="0">
                    <a:pos x="T0" y="T1"/>
                  </a:cxn>
                  <a:cxn ang="0">
                    <a:pos x="T2" y="T3"/>
                  </a:cxn>
                  <a:cxn ang="0">
                    <a:pos x="T4" y="T5"/>
                  </a:cxn>
                  <a:cxn ang="0">
                    <a:pos x="T6" y="T7"/>
                  </a:cxn>
                  <a:cxn ang="0">
                    <a:pos x="T8" y="T9"/>
                  </a:cxn>
                </a:cxnLst>
                <a:rect l="0" t="0" r="r" b="b"/>
                <a:pathLst>
                  <a:path w="70" h="46">
                    <a:moveTo>
                      <a:pt x="59" y="46"/>
                    </a:moveTo>
                    <a:lnTo>
                      <a:pt x="0" y="27"/>
                    </a:lnTo>
                    <a:lnTo>
                      <a:pt x="11" y="0"/>
                    </a:lnTo>
                    <a:lnTo>
                      <a:pt x="70" y="21"/>
                    </a:lnTo>
                    <a:lnTo>
                      <a:pt x="59" y="46"/>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93">
                <a:extLst>
                  <a:ext uri="{FF2B5EF4-FFF2-40B4-BE49-F238E27FC236}">
                    <a16:creationId xmlns:a16="http://schemas.microsoft.com/office/drawing/2014/main" id="{B8185C91-090C-414F-B329-CF8A5408F521}"/>
                  </a:ext>
                </a:extLst>
              </p:cNvPr>
              <p:cNvSpPr>
                <a:spLocks/>
              </p:cNvSpPr>
              <p:nvPr/>
            </p:nvSpPr>
            <p:spPr bwMode="auto">
              <a:xfrm>
                <a:off x="1865313" y="4679951"/>
                <a:ext cx="120650" cy="109538"/>
              </a:xfrm>
              <a:custGeom>
                <a:avLst/>
                <a:gdLst>
                  <a:gd name="T0" fmla="*/ 59 w 76"/>
                  <a:gd name="T1" fmla="*/ 69 h 69"/>
                  <a:gd name="T2" fmla="*/ 0 w 76"/>
                  <a:gd name="T3" fmla="*/ 48 h 69"/>
                  <a:gd name="T4" fmla="*/ 17 w 76"/>
                  <a:gd name="T5" fmla="*/ 0 h 69"/>
                  <a:gd name="T6" fmla="*/ 76 w 76"/>
                  <a:gd name="T7" fmla="*/ 19 h 69"/>
                  <a:gd name="T8" fmla="*/ 59 w 76"/>
                  <a:gd name="T9" fmla="*/ 69 h 69"/>
                </a:gdLst>
                <a:ahLst/>
                <a:cxnLst>
                  <a:cxn ang="0">
                    <a:pos x="T0" y="T1"/>
                  </a:cxn>
                  <a:cxn ang="0">
                    <a:pos x="T2" y="T3"/>
                  </a:cxn>
                  <a:cxn ang="0">
                    <a:pos x="T4" y="T5"/>
                  </a:cxn>
                  <a:cxn ang="0">
                    <a:pos x="T6" y="T7"/>
                  </a:cxn>
                  <a:cxn ang="0">
                    <a:pos x="T8" y="T9"/>
                  </a:cxn>
                </a:cxnLst>
                <a:rect l="0" t="0" r="r" b="b"/>
                <a:pathLst>
                  <a:path w="76" h="69">
                    <a:moveTo>
                      <a:pt x="59" y="69"/>
                    </a:moveTo>
                    <a:lnTo>
                      <a:pt x="0" y="48"/>
                    </a:lnTo>
                    <a:lnTo>
                      <a:pt x="17" y="0"/>
                    </a:lnTo>
                    <a:lnTo>
                      <a:pt x="76" y="19"/>
                    </a:lnTo>
                    <a:lnTo>
                      <a:pt x="59" y="69"/>
                    </a:lnTo>
                    <a:close/>
                  </a:path>
                </a:pathLst>
              </a:custGeom>
              <a:solidFill>
                <a:srgbClr val="EDEDE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94">
                <a:extLst>
                  <a:ext uri="{FF2B5EF4-FFF2-40B4-BE49-F238E27FC236}">
                    <a16:creationId xmlns:a16="http://schemas.microsoft.com/office/drawing/2014/main" id="{BB4AF236-1CD3-4A87-ACA9-935019880AF8}"/>
                  </a:ext>
                </a:extLst>
              </p:cNvPr>
              <p:cNvSpPr>
                <a:spLocks/>
              </p:cNvSpPr>
              <p:nvPr/>
            </p:nvSpPr>
            <p:spPr bwMode="auto">
              <a:xfrm>
                <a:off x="1785938" y="3881438"/>
                <a:ext cx="173038" cy="795338"/>
              </a:xfrm>
              <a:custGeom>
                <a:avLst/>
                <a:gdLst>
                  <a:gd name="T0" fmla="*/ 0 w 109"/>
                  <a:gd name="T1" fmla="*/ 6 h 501"/>
                  <a:gd name="T2" fmla="*/ 63 w 109"/>
                  <a:gd name="T3" fmla="*/ 0 h 501"/>
                  <a:gd name="T4" fmla="*/ 109 w 109"/>
                  <a:gd name="T5" fmla="*/ 495 h 501"/>
                  <a:gd name="T6" fmla="*/ 46 w 109"/>
                  <a:gd name="T7" fmla="*/ 501 h 501"/>
                  <a:gd name="T8" fmla="*/ 0 w 109"/>
                  <a:gd name="T9" fmla="*/ 6 h 501"/>
                </a:gdLst>
                <a:ahLst/>
                <a:cxnLst>
                  <a:cxn ang="0">
                    <a:pos x="T0" y="T1"/>
                  </a:cxn>
                  <a:cxn ang="0">
                    <a:pos x="T2" y="T3"/>
                  </a:cxn>
                  <a:cxn ang="0">
                    <a:pos x="T4" y="T5"/>
                  </a:cxn>
                  <a:cxn ang="0">
                    <a:pos x="T6" y="T7"/>
                  </a:cxn>
                  <a:cxn ang="0">
                    <a:pos x="T8" y="T9"/>
                  </a:cxn>
                </a:cxnLst>
                <a:rect l="0" t="0" r="r" b="b"/>
                <a:pathLst>
                  <a:path w="109" h="501">
                    <a:moveTo>
                      <a:pt x="0" y="6"/>
                    </a:moveTo>
                    <a:lnTo>
                      <a:pt x="63" y="0"/>
                    </a:lnTo>
                    <a:lnTo>
                      <a:pt x="109" y="495"/>
                    </a:lnTo>
                    <a:lnTo>
                      <a:pt x="46" y="501"/>
                    </a:lnTo>
                    <a:lnTo>
                      <a:pt x="0" y="6"/>
                    </a:lnTo>
                    <a:close/>
                  </a:path>
                </a:pathLst>
              </a:custGeom>
              <a:solidFill>
                <a:srgbClr val="FF64B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95">
                <a:extLst>
                  <a:ext uri="{FF2B5EF4-FFF2-40B4-BE49-F238E27FC236}">
                    <a16:creationId xmlns:a16="http://schemas.microsoft.com/office/drawing/2014/main" id="{22AA87F7-EC8A-4BC8-957F-5D0123CD9958}"/>
                  </a:ext>
                </a:extLst>
              </p:cNvPr>
              <p:cNvSpPr>
                <a:spLocks/>
              </p:cNvSpPr>
              <p:nvPr/>
            </p:nvSpPr>
            <p:spPr bwMode="auto">
              <a:xfrm>
                <a:off x="1858963" y="4667251"/>
                <a:ext cx="100013" cy="112713"/>
              </a:xfrm>
              <a:custGeom>
                <a:avLst/>
                <a:gdLst>
                  <a:gd name="T0" fmla="*/ 63 w 63"/>
                  <a:gd name="T1" fmla="*/ 0 h 71"/>
                  <a:gd name="T2" fmla="*/ 38 w 63"/>
                  <a:gd name="T3" fmla="*/ 71 h 71"/>
                  <a:gd name="T4" fmla="*/ 0 w 63"/>
                  <a:gd name="T5" fmla="*/ 6 h 71"/>
                  <a:gd name="T6" fmla="*/ 63 w 63"/>
                  <a:gd name="T7" fmla="*/ 0 h 71"/>
                </a:gdLst>
                <a:ahLst/>
                <a:cxnLst>
                  <a:cxn ang="0">
                    <a:pos x="T0" y="T1"/>
                  </a:cxn>
                  <a:cxn ang="0">
                    <a:pos x="T2" y="T3"/>
                  </a:cxn>
                  <a:cxn ang="0">
                    <a:pos x="T4" y="T5"/>
                  </a:cxn>
                  <a:cxn ang="0">
                    <a:pos x="T6" y="T7"/>
                  </a:cxn>
                </a:cxnLst>
                <a:rect l="0" t="0" r="r" b="b"/>
                <a:pathLst>
                  <a:path w="63" h="71">
                    <a:moveTo>
                      <a:pt x="63" y="0"/>
                    </a:moveTo>
                    <a:lnTo>
                      <a:pt x="38" y="71"/>
                    </a:lnTo>
                    <a:lnTo>
                      <a:pt x="0" y="6"/>
                    </a:lnTo>
                    <a:lnTo>
                      <a:pt x="63" y="0"/>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6">
                <a:extLst>
                  <a:ext uri="{FF2B5EF4-FFF2-40B4-BE49-F238E27FC236}">
                    <a16:creationId xmlns:a16="http://schemas.microsoft.com/office/drawing/2014/main" id="{E31FF13F-D39E-4D70-9A18-23A7EC38E533}"/>
                  </a:ext>
                </a:extLst>
              </p:cNvPr>
              <p:cNvSpPr>
                <a:spLocks/>
              </p:cNvSpPr>
              <p:nvPr/>
            </p:nvSpPr>
            <p:spPr bwMode="auto">
              <a:xfrm>
                <a:off x="1895476" y="4737101"/>
                <a:ext cx="41275" cy="42863"/>
              </a:xfrm>
              <a:custGeom>
                <a:avLst/>
                <a:gdLst>
                  <a:gd name="T0" fmla="*/ 26 w 26"/>
                  <a:gd name="T1" fmla="*/ 0 h 27"/>
                  <a:gd name="T2" fmla="*/ 0 w 26"/>
                  <a:gd name="T3" fmla="*/ 2 h 27"/>
                  <a:gd name="T4" fmla="*/ 15 w 26"/>
                  <a:gd name="T5" fmla="*/ 27 h 27"/>
                  <a:gd name="T6" fmla="*/ 26 w 26"/>
                  <a:gd name="T7" fmla="*/ 0 h 27"/>
                </a:gdLst>
                <a:ahLst/>
                <a:cxnLst>
                  <a:cxn ang="0">
                    <a:pos x="T0" y="T1"/>
                  </a:cxn>
                  <a:cxn ang="0">
                    <a:pos x="T2" y="T3"/>
                  </a:cxn>
                  <a:cxn ang="0">
                    <a:pos x="T4" y="T5"/>
                  </a:cxn>
                  <a:cxn ang="0">
                    <a:pos x="T6" y="T7"/>
                  </a:cxn>
                </a:cxnLst>
                <a:rect l="0" t="0" r="r" b="b"/>
                <a:pathLst>
                  <a:path w="26" h="27">
                    <a:moveTo>
                      <a:pt x="26" y="0"/>
                    </a:moveTo>
                    <a:lnTo>
                      <a:pt x="0" y="2"/>
                    </a:lnTo>
                    <a:lnTo>
                      <a:pt x="15" y="27"/>
                    </a:lnTo>
                    <a:lnTo>
                      <a:pt x="26" y="0"/>
                    </a:lnTo>
                    <a:close/>
                  </a:path>
                </a:pathLst>
              </a:custGeom>
              <a:solidFill>
                <a:srgbClr val="3F4749"/>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Line 97">
                <a:extLst>
                  <a:ext uri="{FF2B5EF4-FFF2-40B4-BE49-F238E27FC236}">
                    <a16:creationId xmlns:a16="http://schemas.microsoft.com/office/drawing/2014/main" id="{0D0E5F1F-0519-43D6-9322-4A17389C7B17}"/>
                  </a:ext>
                </a:extLst>
              </p:cNvPr>
              <p:cNvSpPr>
                <a:spLocks noChangeShapeType="1"/>
              </p:cNvSpPr>
              <p:nvPr/>
            </p:nvSpPr>
            <p:spPr bwMode="auto">
              <a:xfrm>
                <a:off x="1835151" y="3887788"/>
                <a:ext cx="74613" cy="785813"/>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98">
                <a:extLst>
                  <a:ext uri="{FF2B5EF4-FFF2-40B4-BE49-F238E27FC236}">
                    <a16:creationId xmlns:a16="http://schemas.microsoft.com/office/drawing/2014/main" id="{B1FD3C7B-AA00-451B-AEEF-24AE6247DED2}"/>
                  </a:ext>
                </a:extLst>
              </p:cNvPr>
              <p:cNvSpPr>
                <a:spLocks/>
              </p:cNvSpPr>
              <p:nvPr/>
            </p:nvSpPr>
            <p:spPr bwMode="auto">
              <a:xfrm>
                <a:off x="1782763" y="3838576"/>
                <a:ext cx="103188" cy="52388"/>
              </a:xfrm>
              <a:custGeom>
                <a:avLst/>
                <a:gdLst>
                  <a:gd name="T0" fmla="*/ 0 w 65"/>
                  <a:gd name="T1" fmla="*/ 6 h 33"/>
                  <a:gd name="T2" fmla="*/ 63 w 65"/>
                  <a:gd name="T3" fmla="*/ 0 h 33"/>
                  <a:gd name="T4" fmla="*/ 65 w 65"/>
                  <a:gd name="T5" fmla="*/ 27 h 33"/>
                  <a:gd name="T6" fmla="*/ 2 w 65"/>
                  <a:gd name="T7" fmla="*/ 33 h 33"/>
                  <a:gd name="T8" fmla="*/ 0 w 65"/>
                  <a:gd name="T9" fmla="*/ 6 h 33"/>
                </a:gdLst>
                <a:ahLst/>
                <a:cxnLst>
                  <a:cxn ang="0">
                    <a:pos x="T0" y="T1"/>
                  </a:cxn>
                  <a:cxn ang="0">
                    <a:pos x="T2" y="T3"/>
                  </a:cxn>
                  <a:cxn ang="0">
                    <a:pos x="T4" y="T5"/>
                  </a:cxn>
                  <a:cxn ang="0">
                    <a:pos x="T6" y="T7"/>
                  </a:cxn>
                  <a:cxn ang="0">
                    <a:pos x="T8" y="T9"/>
                  </a:cxn>
                </a:cxnLst>
                <a:rect l="0" t="0" r="r" b="b"/>
                <a:pathLst>
                  <a:path w="65" h="33">
                    <a:moveTo>
                      <a:pt x="0" y="6"/>
                    </a:moveTo>
                    <a:lnTo>
                      <a:pt x="63" y="0"/>
                    </a:lnTo>
                    <a:lnTo>
                      <a:pt x="65" y="27"/>
                    </a:lnTo>
                    <a:lnTo>
                      <a:pt x="2" y="33"/>
                    </a:lnTo>
                    <a:lnTo>
                      <a:pt x="0" y="6"/>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99">
                <a:extLst>
                  <a:ext uri="{FF2B5EF4-FFF2-40B4-BE49-F238E27FC236}">
                    <a16:creationId xmlns:a16="http://schemas.microsoft.com/office/drawing/2014/main" id="{52647D9D-E4A3-45B9-9FE0-689B2D145A9E}"/>
                  </a:ext>
                </a:extLst>
              </p:cNvPr>
              <p:cNvSpPr>
                <a:spLocks/>
              </p:cNvSpPr>
              <p:nvPr/>
            </p:nvSpPr>
            <p:spPr bwMode="auto">
              <a:xfrm>
                <a:off x="1774826" y="3756026"/>
                <a:ext cx="107950" cy="92075"/>
              </a:xfrm>
              <a:custGeom>
                <a:avLst/>
                <a:gdLst>
                  <a:gd name="T0" fmla="*/ 0 w 68"/>
                  <a:gd name="T1" fmla="*/ 6 h 58"/>
                  <a:gd name="T2" fmla="*/ 62 w 68"/>
                  <a:gd name="T3" fmla="*/ 0 h 58"/>
                  <a:gd name="T4" fmla="*/ 68 w 68"/>
                  <a:gd name="T5" fmla="*/ 52 h 58"/>
                  <a:gd name="T6" fmla="*/ 5 w 68"/>
                  <a:gd name="T7" fmla="*/ 58 h 58"/>
                  <a:gd name="T8" fmla="*/ 0 w 68"/>
                  <a:gd name="T9" fmla="*/ 6 h 58"/>
                </a:gdLst>
                <a:ahLst/>
                <a:cxnLst>
                  <a:cxn ang="0">
                    <a:pos x="T0" y="T1"/>
                  </a:cxn>
                  <a:cxn ang="0">
                    <a:pos x="T2" y="T3"/>
                  </a:cxn>
                  <a:cxn ang="0">
                    <a:pos x="T4" y="T5"/>
                  </a:cxn>
                  <a:cxn ang="0">
                    <a:pos x="T6" y="T7"/>
                  </a:cxn>
                  <a:cxn ang="0">
                    <a:pos x="T8" y="T9"/>
                  </a:cxn>
                </a:cxnLst>
                <a:rect l="0" t="0" r="r" b="b"/>
                <a:pathLst>
                  <a:path w="68" h="58">
                    <a:moveTo>
                      <a:pt x="0" y="6"/>
                    </a:moveTo>
                    <a:lnTo>
                      <a:pt x="62" y="0"/>
                    </a:lnTo>
                    <a:lnTo>
                      <a:pt x="68" y="52"/>
                    </a:lnTo>
                    <a:lnTo>
                      <a:pt x="5" y="58"/>
                    </a:lnTo>
                    <a:lnTo>
                      <a:pt x="0" y="6"/>
                    </a:lnTo>
                    <a:close/>
                  </a:path>
                </a:pathLst>
              </a:custGeom>
              <a:solidFill>
                <a:srgbClr val="EDEDE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6" name="Freeform 100">
                <a:extLst>
                  <a:ext uri="{FF2B5EF4-FFF2-40B4-BE49-F238E27FC236}">
                    <a16:creationId xmlns:a16="http://schemas.microsoft.com/office/drawing/2014/main" id="{92BBF417-1A8D-46D9-A9E2-BC8CC4741307}"/>
                  </a:ext>
                </a:extLst>
              </p:cNvPr>
              <p:cNvSpPr>
                <a:spLocks/>
              </p:cNvSpPr>
              <p:nvPr/>
            </p:nvSpPr>
            <p:spPr bwMode="auto">
              <a:xfrm>
                <a:off x="1771651" y="4332288"/>
                <a:ext cx="428625" cy="511175"/>
              </a:xfrm>
              <a:custGeom>
                <a:avLst/>
                <a:gdLst>
                  <a:gd name="T0" fmla="*/ 128 w 128"/>
                  <a:gd name="T1" fmla="*/ 0 h 154"/>
                  <a:gd name="T2" fmla="*/ 0 w 128"/>
                  <a:gd name="T3" fmla="*/ 0 h 154"/>
                  <a:gd name="T4" fmla="*/ 0 w 128"/>
                  <a:gd name="T5" fmla="*/ 132 h 154"/>
                  <a:gd name="T6" fmla="*/ 22 w 128"/>
                  <a:gd name="T7" fmla="*/ 154 h 154"/>
                  <a:gd name="T8" fmla="*/ 106 w 128"/>
                  <a:gd name="T9" fmla="*/ 154 h 154"/>
                  <a:gd name="T10" fmla="*/ 128 w 128"/>
                  <a:gd name="T11" fmla="*/ 132 h 154"/>
                  <a:gd name="T12" fmla="*/ 128 w 128"/>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28" h="154">
                    <a:moveTo>
                      <a:pt x="128" y="0"/>
                    </a:moveTo>
                    <a:cubicBezTo>
                      <a:pt x="0" y="0"/>
                      <a:pt x="0" y="0"/>
                      <a:pt x="0" y="0"/>
                    </a:cubicBezTo>
                    <a:cubicBezTo>
                      <a:pt x="0" y="132"/>
                      <a:pt x="0" y="132"/>
                      <a:pt x="0" y="132"/>
                    </a:cubicBezTo>
                    <a:cubicBezTo>
                      <a:pt x="0" y="144"/>
                      <a:pt x="10" y="154"/>
                      <a:pt x="22" y="154"/>
                    </a:cubicBezTo>
                    <a:cubicBezTo>
                      <a:pt x="106" y="154"/>
                      <a:pt x="106" y="154"/>
                      <a:pt x="106" y="154"/>
                    </a:cubicBezTo>
                    <a:cubicBezTo>
                      <a:pt x="118" y="154"/>
                      <a:pt x="128" y="144"/>
                      <a:pt x="128" y="132"/>
                    </a:cubicBezTo>
                    <a:lnTo>
                      <a:pt x="128" y="0"/>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Rectangle 101">
                <a:extLst>
                  <a:ext uri="{FF2B5EF4-FFF2-40B4-BE49-F238E27FC236}">
                    <a16:creationId xmlns:a16="http://schemas.microsoft.com/office/drawing/2014/main" id="{1ADE263C-AE55-4CE1-A149-F312A5449AE9}"/>
                  </a:ext>
                </a:extLst>
              </p:cNvPr>
              <p:cNvSpPr>
                <a:spLocks noChangeArrowheads="1"/>
              </p:cNvSpPr>
              <p:nvPr/>
            </p:nvSpPr>
            <p:spPr bwMode="auto">
              <a:xfrm>
                <a:off x="1744663" y="4232276"/>
                <a:ext cx="482600" cy="100013"/>
              </a:xfrm>
              <a:prstGeom prst="rect">
                <a:avLst/>
              </a:prstGeom>
              <a:solidFill>
                <a:srgbClr val="D5DADB"/>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Line 102">
                <a:extLst>
                  <a:ext uri="{FF2B5EF4-FFF2-40B4-BE49-F238E27FC236}">
                    <a16:creationId xmlns:a16="http://schemas.microsoft.com/office/drawing/2014/main" id="{B356735E-3A69-4520-8189-CAD16C276ACD}"/>
                  </a:ext>
                </a:extLst>
              </p:cNvPr>
              <p:cNvSpPr>
                <a:spLocks noChangeShapeType="1"/>
              </p:cNvSpPr>
              <p:nvPr/>
            </p:nvSpPr>
            <p:spPr bwMode="auto">
              <a:xfrm>
                <a:off x="1825626" y="4335463"/>
                <a:ext cx="0" cy="195263"/>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Line 103">
                <a:extLst>
                  <a:ext uri="{FF2B5EF4-FFF2-40B4-BE49-F238E27FC236}">
                    <a16:creationId xmlns:a16="http://schemas.microsoft.com/office/drawing/2014/main" id="{90CA406A-2835-414F-A729-D99EE0427411}"/>
                  </a:ext>
                </a:extLst>
              </p:cNvPr>
              <p:cNvSpPr>
                <a:spLocks noChangeShapeType="1"/>
              </p:cNvSpPr>
              <p:nvPr/>
            </p:nvSpPr>
            <p:spPr bwMode="auto">
              <a:xfrm>
                <a:off x="2139951" y="4554538"/>
                <a:ext cx="0" cy="523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Line 104">
                <a:extLst>
                  <a:ext uri="{FF2B5EF4-FFF2-40B4-BE49-F238E27FC236}">
                    <a16:creationId xmlns:a16="http://schemas.microsoft.com/office/drawing/2014/main" id="{11196DBE-098B-4173-B033-8932ADCF4220}"/>
                  </a:ext>
                </a:extLst>
              </p:cNvPr>
              <p:cNvSpPr>
                <a:spLocks noChangeShapeType="1"/>
              </p:cNvSpPr>
              <p:nvPr/>
            </p:nvSpPr>
            <p:spPr bwMode="auto">
              <a:xfrm>
                <a:off x="2139951" y="4654551"/>
                <a:ext cx="0" cy="523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9801" name="副标题 2"/>
          <p:cNvSpPr>
            <a:spLocks noGrp="1"/>
          </p:cNvSpPr>
          <p:nvPr userDrawn="1">
            <p:ph type="subTitle" idx="1" hasCustomPrompt="1"/>
          </p:nvPr>
        </p:nvSpPr>
        <p:spPr>
          <a:xfrm>
            <a:off x="1049343" y="3146381"/>
            <a:ext cx="4760905" cy="558799"/>
          </a:xfrm>
        </p:spPr>
        <p:txBody>
          <a:bodyPr anchor="ctr">
            <a:normAutofit/>
          </a:bodyPr>
          <a:lstStyle>
            <a:lvl1pPr marL="0" indent="0" algn="l">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userDrawn="1">
            <p:ph type="ctrTitle" hasCustomPrompt="1"/>
          </p:nvPr>
        </p:nvSpPr>
        <p:spPr>
          <a:xfrm>
            <a:off x="1049344" y="1673090"/>
            <a:ext cx="4760906" cy="1473292"/>
          </a:xfrm>
        </p:spPr>
        <p:txBody>
          <a:bodyPr anchor="ctr">
            <a:normAutofit/>
          </a:bodyPr>
          <a:lstStyle>
            <a:lvl1pPr marL="0" marR="0" indent="0" algn="l" defTabSz="914354" rtl="0" eaLnBrk="1" fontAlgn="auto" latinLnBrk="0" hangingPunct="1">
              <a:lnSpc>
                <a:spcPct val="90000"/>
              </a:lnSpc>
              <a:spcBef>
                <a:spcPct val="0"/>
              </a:spcBef>
              <a:spcAft>
                <a:spcPts val="0"/>
              </a:spcAft>
              <a:buClrTx/>
              <a:buSzTx/>
              <a:buFontTx/>
              <a:buNone/>
              <a:tabLst/>
              <a:defRPr sz="3600">
                <a:solidFill>
                  <a:schemeClr val="tx1"/>
                </a:solidFill>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lang="en-US" altLang="zh-CN" dirty="0"/>
              <a:t>Click to edit Master subtitle style</a:t>
            </a:r>
            <a:br>
              <a:rPr lang="en-US" altLang="zh-CN" dirty="0"/>
            </a:br>
            <a:endParaRPr lang="zh-CN" altLang="en-US" dirty="0"/>
          </a:p>
        </p:txBody>
      </p:sp>
      <p:sp>
        <p:nvSpPr>
          <p:cNvPr id="12" name="文本占位符 13"/>
          <p:cNvSpPr>
            <a:spLocks noGrp="1"/>
          </p:cNvSpPr>
          <p:nvPr userDrawn="1">
            <p:ph type="body" sz="quarter" idx="10" hasCustomPrompt="1"/>
          </p:nvPr>
        </p:nvSpPr>
        <p:spPr>
          <a:xfrm>
            <a:off x="1049344" y="4300673"/>
            <a:ext cx="2913783" cy="248371"/>
          </a:xfrm>
        </p:spPr>
        <p:txBody>
          <a:bodyPr anchor="ctr">
            <a:normAutofit/>
          </a:bodyPr>
          <a:lstStyle>
            <a:lvl1pPr marL="0" indent="0" algn="l">
              <a:buNone/>
              <a:defRPr sz="1200" b="0">
                <a:solidFill>
                  <a:srgbClr val="21C1B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049344" y="4552075"/>
            <a:ext cx="2913783" cy="248371"/>
          </a:xfrm>
        </p:spPr>
        <p:txBody>
          <a:bodyPr anchor="ctr">
            <a:normAutofit/>
          </a:bodyPr>
          <a:lstStyle>
            <a:lvl1pPr marL="0" indent="0" algn="l">
              <a:buNone/>
              <a:defRPr sz="1200" b="0">
                <a:solidFill>
                  <a:srgbClr val="21C1B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识图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a:extLst>
              <a:ext uri="{FF2B5EF4-FFF2-40B4-BE49-F238E27FC236}">
                <a16:creationId xmlns:a16="http://schemas.microsoft.com/office/drawing/2014/main" id="{46C855E7-2DCA-4970-A954-7CB7F69FADA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a:extLst>
              <a:ext uri="{FF2B5EF4-FFF2-40B4-BE49-F238E27FC236}">
                <a16:creationId xmlns:a16="http://schemas.microsoft.com/office/drawing/2014/main" id="{A7F32EC9-ED26-45EE-9DC4-21C3241FF7A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a:extLst>
              <a:ext uri="{FF2B5EF4-FFF2-40B4-BE49-F238E27FC236}">
                <a16:creationId xmlns:a16="http://schemas.microsoft.com/office/drawing/2014/main" id="{36F84124-CE71-4190-B92C-B61E496F7B7E}"/>
              </a:ext>
            </a:extLst>
          </p:cNvPr>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a:extLst>
              <a:ext uri="{FF2B5EF4-FFF2-40B4-BE49-F238E27FC236}">
                <a16:creationId xmlns:a16="http://schemas.microsoft.com/office/drawing/2014/main" id="{39B45288-397E-405A-A715-DCD4FE40DCE2}"/>
              </a:ext>
            </a:extLst>
          </p:cNvPr>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extLst>
      <p:ext uri="{BB962C8B-B14F-4D97-AF65-F5344CB8AC3E}">
        <p14:creationId xmlns:p14="http://schemas.microsoft.com/office/powerpoint/2010/main" val="144028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691573" y="2959476"/>
            <a:ext cx="4535055" cy="656792"/>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685800" y="377067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6" name="Line 5">
            <a:extLst>
              <a:ext uri="{FF2B5EF4-FFF2-40B4-BE49-F238E27FC236}">
                <a16:creationId xmlns:a16="http://schemas.microsoft.com/office/drawing/2014/main" id="{E199438D-AF28-4FDA-8200-4E08A43535B2}"/>
              </a:ext>
            </a:extLst>
          </p:cNvPr>
          <p:cNvSpPr>
            <a:spLocks noChangeShapeType="1"/>
          </p:cNvSpPr>
          <p:nvPr userDrawn="1"/>
        </p:nvSpPr>
        <p:spPr bwMode="auto">
          <a:xfrm>
            <a:off x="669924" y="3635377"/>
            <a:ext cx="11522075"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9">
            <a:extLst>
              <a:ext uri="{FF2B5EF4-FFF2-40B4-BE49-F238E27FC236}">
                <a16:creationId xmlns:a16="http://schemas.microsoft.com/office/drawing/2014/main" id="{A5B2760E-74C3-4C45-B7EC-F2EBCE333BB8}"/>
              </a:ext>
            </a:extLst>
          </p:cNvPr>
          <p:cNvSpPr>
            <a:spLocks noChangeShapeType="1"/>
          </p:cNvSpPr>
          <p:nvPr userDrawn="1"/>
        </p:nvSpPr>
        <p:spPr bwMode="auto">
          <a:xfrm>
            <a:off x="8455024" y="3095627"/>
            <a:ext cx="3736975"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1">
            <a:extLst>
              <a:ext uri="{FF2B5EF4-FFF2-40B4-BE49-F238E27FC236}">
                <a16:creationId xmlns:a16="http://schemas.microsoft.com/office/drawing/2014/main" id="{7619262B-A749-4FD3-B668-372B56FA6C0D}"/>
              </a:ext>
            </a:extLst>
          </p:cNvPr>
          <p:cNvSpPr>
            <a:spLocks/>
          </p:cNvSpPr>
          <p:nvPr userDrawn="1"/>
        </p:nvSpPr>
        <p:spPr bwMode="auto">
          <a:xfrm>
            <a:off x="10394949" y="3660777"/>
            <a:ext cx="657225" cy="176213"/>
          </a:xfrm>
          <a:custGeom>
            <a:avLst/>
            <a:gdLst>
              <a:gd name="T0" fmla="*/ 203 w 236"/>
              <a:gd name="T1" fmla="*/ 9 h 63"/>
              <a:gd name="T2" fmla="*/ 118 w 236"/>
              <a:gd name="T3" fmla="*/ 0 h 63"/>
              <a:gd name="T4" fmla="*/ 33 w 236"/>
              <a:gd name="T5" fmla="*/ 9 h 63"/>
              <a:gd name="T6" fmla="*/ 0 w 236"/>
              <a:gd name="T7" fmla="*/ 9 h 63"/>
              <a:gd name="T8" fmla="*/ 0 w 236"/>
              <a:gd name="T9" fmla="*/ 31 h 63"/>
              <a:gd name="T10" fmla="*/ 118 w 236"/>
              <a:gd name="T11" fmla="*/ 63 h 63"/>
              <a:gd name="T12" fmla="*/ 236 w 236"/>
              <a:gd name="T13" fmla="*/ 31 h 63"/>
              <a:gd name="T14" fmla="*/ 236 w 236"/>
              <a:gd name="T15" fmla="*/ 9 h 63"/>
              <a:gd name="T16" fmla="*/ 203 w 236"/>
              <a:gd name="T1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3">
                <a:moveTo>
                  <a:pt x="203" y="9"/>
                </a:moveTo>
                <a:cubicBezTo>
                  <a:pt x="181" y="4"/>
                  <a:pt x="151" y="0"/>
                  <a:pt x="118" y="0"/>
                </a:cubicBezTo>
                <a:cubicBezTo>
                  <a:pt x="84" y="0"/>
                  <a:pt x="54" y="4"/>
                  <a:pt x="33" y="9"/>
                </a:cubicBezTo>
                <a:cubicBezTo>
                  <a:pt x="0" y="9"/>
                  <a:pt x="0" y="9"/>
                  <a:pt x="0" y="9"/>
                </a:cubicBezTo>
                <a:cubicBezTo>
                  <a:pt x="0" y="31"/>
                  <a:pt x="0" y="31"/>
                  <a:pt x="0" y="31"/>
                </a:cubicBezTo>
                <a:cubicBezTo>
                  <a:pt x="0" y="49"/>
                  <a:pt x="52" y="63"/>
                  <a:pt x="118" y="63"/>
                </a:cubicBezTo>
                <a:cubicBezTo>
                  <a:pt x="183" y="63"/>
                  <a:pt x="236" y="49"/>
                  <a:pt x="236" y="31"/>
                </a:cubicBezTo>
                <a:cubicBezTo>
                  <a:pt x="236" y="9"/>
                  <a:pt x="236" y="9"/>
                  <a:pt x="236" y="9"/>
                </a:cubicBezTo>
                <a:lnTo>
                  <a:pt x="203" y="9"/>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Oval 12">
            <a:extLst>
              <a:ext uri="{FF2B5EF4-FFF2-40B4-BE49-F238E27FC236}">
                <a16:creationId xmlns:a16="http://schemas.microsoft.com/office/drawing/2014/main" id="{C4E81E0C-E907-4A25-A6F8-2CAEC137AC05}"/>
              </a:ext>
            </a:extLst>
          </p:cNvPr>
          <p:cNvSpPr>
            <a:spLocks noChangeArrowheads="1"/>
          </p:cNvSpPr>
          <p:nvPr userDrawn="1"/>
        </p:nvSpPr>
        <p:spPr bwMode="auto">
          <a:xfrm>
            <a:off x="10394949" y="3598864"/>
            <a:ext cx="657225" cy="176213"/>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a:extLst>
              <a:ext uri="{FF2B5EF4-FFF2-40B4-BE49-F238E27FC236}">
                <a16:creationId xmlns:a16="http://schemas.microsoft.com/office/drawing/2014/main" id="{524CB80F-2CFC-4A8A-951F-FF120AF65E3F}"/>
              </a:ext>
            </a:extLst>
          </p:cNvPr>
          <p:cNvSpPr>
            <a:spLocks/>
          </p:cNvSpPr>
          <p:nvPr userDrawn="1"/>
        </p:nvSpPr>
        <p:spPr bwMode="auto">
          <a:xfrm>
            <a:off x="9651999" y="3294064"/>
            <a:ext cx="2141538" cy="249238"/>
          </a:xfrm>
          <a:custGeom>
            <a:avLst/>
            <a:gdLst>
              <a:gd name="T0" fmla="*/ 0 w 769"/>
              <a:gd name="T1" fmla="*/ 2 h 90"/>
              <a:gd name="T2" fmla="*/ 88 w 769"/>
              <a:gd name="T3" fmla="*/ 90 h 90"/>
              <a:gd name="T4" fmla="*/ 681 w 769"/>
              <a:gd name="T5" fmla="*/ 90 h 90"/>
              <a:gd name="T6" fmla="*/ 769 w 769"/>
              <a:gd name="T7" fmla="*/ 2 h 90"/>
              <a:gd name="T8" fmla="*/ 769 w 769"/>
              <a:gd name="T9" fmla="*/ 0 h 90"/>
              <a:gd name="T10" fmla="*/ 0 w 769"/>
              <a:gd name="T11" fmla="*/ 0 h 90"/>
              <a:gd name="T12" fmla="*/ 0 w 769"/>
              <a:gd name="T13" fmla="*/ 2 h 90"/>
            </a:gdLst>
            <a:ahLst/>
            <a:cxnLst>
              <a:cxn ang="0">
                <a:pos x="T0" y="T1"/>
              </a:cxn>
              <a:cxn ang="0">
                <a:pos x="T2" y="T3"/>
              </a:cxn>
              <a:cxn ang="0">
                <a:pos x="T4" y="T5"/>
              </a:cxn>
              <a:cxn ang="0">
                <a:pos x="T6" y="T7"/>
              </a:cxn>
              <a:cxn ang="0">
                <a:pos x="T8" y="T9"/>
              </a:cxn>
              <a:cxn ang="0">
                <a:pos x="T10" y="T11"/>
              </a:cxn>
              <a:cxn ang="0">
                <a:pos x="T12" y="T13"/>
              </a:cxn>
            </a:cxnLst>
            <a:rect l="0" t="0" r="r" b="b"/>
            <a:pathLst>
              <a:path w="769" h="90">
                <a:moveTo>
                  <a:pt x="0" y="2"/>
                </a:moveTo>
                <a:cubicBezTo>
                  <a:pt x="0" y="51"/>
                  <a:pt x="40" y="90"/>
                  <a:pt x="88" y="90"/>
                </a:cubicBezTo>
                <a:cubicBezTo>
                  <a:pt x="681" y="90"/>
                  <a:pt x="681" y="90"/>
                  <a:pt x="681" y="90"/>
                </a:cubicBezTo>
                <a:cubicBezTo>
                  <a:pt x="730" y="90"/>
                  <a:pt x="769" y="51"/>
                  <a:pt x="769" y="2"/>
                </a:cubicBezTo>
                <a:cubicBezTo>
                  <a:pt x="769" y="0"/>
                  <a:pt x="769" y="0"/>
                  <a:pt x="769" y="0"/>
                </a:cubicBezTo>
                <a:cubicBezTo>
                  <a:pt x="0" y="0"/>
                  <a:pt x="0" y="0"/>
                  <a:pt x="0" y="0"/>
                </a:cubicBezTo>
                <a:lnTo>
                  <a:pt x="0" y="2"/>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4">
            <a:extLst>
              <a:ext uri="{FF2B5EF4-FFF2-40B4-BE49-F238E27FC236}">
                <a16:creationId xmlns:a16="http://schemas.microsoft.com/office/drawing/2014/main" id="{4A16186A-3F7D-4832-B5D8-6F61F369568D}"/>
              </a:ext>
            </a:extLst>
          </p:cNvPr>
          <p:cNvSpPr>
            <a:spLocks/>
          </p:cNvSpPr>
          <p:nvPr userDrawn="1"/>
        </p:nvSpPr>
        <p:spPr bwMode="auto">
          <a:xfrm>
            <a:off x="9651999" y="2035177"/>
            <a:ext cx="2141538" cy="1258888"/>
          </a:xfrm>
          <a:custGeom>
            <a:avLst/>
            <a:gdLst>
              <a:gd name="T0" fmla="*/ 681 w 769"/>
              <a:gd name="T1" fmla="*/ 0 h 452"/>
              <a:gd name="T2" fmla="*/ 88 w 769"/>
              <a:gd name="T3" fmla="*/ 0 h 452"/>
              <a:gd name="T4" fmla="*/ 0 w 769"/>
              <a:gd name="T5" fmla="*/ 88 h 452"/>
              <a:gd name="T6" fmla="*/ 0 w 769"/>
              <a:gd name="T7" fmla="*/ 452 h 452"/>
              <a:gd name="T8" fmla="*/ 769 w 769"/>
              <a:gd name="T9" fmla="*/ 452 h 452"/>
              <a:gd name="T10" fmla="*/ 769 w 769"/>
              <a:gd name="T11" fmla="*/ 88 h 452"/>
              <a:gd name="T12" fmla="*/ 681 w 769"/>
              <a:gd name="T13" fmla="*/ 0 h 452"/>
            </a:gdLst>
            <a:ahLst/>
            <a:cxnLst>
              <a:cxn ang="0">
                <a:pos x="T0" y="T1"/>
              </a:cxn>
              <a:cxn ang="0">
                <a:pos x="T2" y="T3"/>
              </a:cxn>
              <a:cxn ang="0">
                <a:pos x="T4" y="T5"/>
              </a:cxn>
              <a:cxn ang="0">
                <a:pos x="T6" y="T7"/>
              </a:cxn>
              <a:cxn ang="0">
                <a:pos x="T8" y="T9"/>
              </a:cxn>
              <a:cxn ang="0">
                <a:pos x="T10" y="T11"/>
              </a:cxn>
              <a:cxn ang="0">
                <a:pos x="T12" y="T13"/>
              </a:cxn>
            </a:cxnLst>
            <a:rect l="0" t="0" r="r" b="b"/>
            <a:pathLst>
              <a:path w="769" h="452">
                <a:moveTo>
                  <a:pt x="681" y="0"/>
                </a:moveTo>
                <a:cubicBezTo>
                  <a:pt x="88" y="0"/>
                  <a:pt x="88" y="0"/>
                  <a:pt x="88" y="0"/>
                </a:cubicBezTo>
                <a:cubicBezTo>
                  <a:pt x="40" y="0"/>
                  <a:pt x="0" y="39"/>
                  <a:pt x="0" y="88"/>
                </a:cubicBezTo>
                <a:cubicBezTo>
                  <a:pt x="0" y="452"/>
                  <a:pt x="0" y="452"/>
                  <a:pt x="0" y="452"/>
                </a:cubicBezTo>
                <a:cubicBezTo>
                  <a:pt x="769" y="452"/>
                  <a:pt x="769" y="452"/>
                  <a:pt x="769" y="452"/>
                </a:cubicBezTo>
                <a:cubicBezTo>
                  <a:pt x="769" y="88"/>
                  <a:pt x="769" y="88"/>
                  <a:pt x="769" y="88"/>
                </a:cubicBezTo>
                <a:cubicBezTo>
                  <a:pt x="769" y="39"/>
                  <a:pt x="730" y="0"/>
                  <a:pt x="681" y="0"/>
                </a:cubicBezTo>
                <a:close/>
              </a:path>
            </a:pathLst>
          </a:custGeom>
          <a:solidFill>
            <a:srgbClr val="545C5E"/>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5">
            <a:extLst>
              <a:ext uri="{FF2B5EF4-FFF2-40B4-BE49-F238E27FC236}">
                <a16:creationId xmlns:a16="http://schemas.microsoft.com/office/drawing/2014/main" id="{81AA9836-D4E2-425A-8D2C-8E9DFE1B6B5D}"/>
              </a:ext>
            </a:extLst>
          </p:cNvPr>
          <p:cNvSpPr>
            <a:spLocks/>
          </p:cNvSpPr>
          <p:nvPr userDrawn="1"/>
        </p:nvSpPr>
        <p:spPr bwMode="auto">
          <a:xfrm>
            <a:off x="9763124" y="2146302"/>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6">
            <a:extLst>
              <a:ext uri="{FF2B5EF4-FFF2-40B4-BE49-F238E27FC236}">
                <a16:creationId xmlns:a16="http://schemas.microsoft.com/office/drawing/2014/main" id="{B558E3AB-36B0-4664-BAAA-CF22295D60C6}"/>
              </a:ext>
            </a:extLst>
          </p:cNvPr>
          <p:cNvSpPr>
            <a:spLocks/>
          </p:cNvSpPr>
          <p:nvPr userDrawn="1"/>
        </p:nvSpPr>
        <p:spPr bwMode="auto">
          <a:xfrm>
            <a:off x="9763124" y="2146302"/>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Oval 17">
            <a:extLst>
              <a:ext uri="{FF2B5EF4-FFF2-40B4-BE49-F238E27FC236}">
                <a16:creationId xmlns:a16="http://schemas.microsoft.com/office/drawing/2014/main" id="{974A1B8A-F59A-4D85-90F3-FE353FEC1BF6}"/>
              </a:ext>
            </a:extLst>
          </p:cNvPr>
          <p:cNvSpPr>
            <a:spLocks noChangeArrowheads="1"/>
          </p:cNvSpPr>
          <p:nvPr userDrawn="1"/>
        </p:nvSpPr>
        <p:spPr bwMode="auto">
          <a:xfrm>
            <a:off x="10679112" y="3371852"/>
            <a:ext cx="87313" cy="82550"/>
          </a:xfrm>
          <a:prstGeom prst="ellipse">
            <a:avLst/>
          </a:pr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Line 18">
            <a:extLst>
              <a:ext uri="{FF2B5EF4-FFF2-40B4-BE49-F238E27FC236}">
                <a16:creationId xmlns:a16="http://schemas.microsoft.com/office/drawing/2014/main" id="{1B581178-46C7-465E-87EB-79F3DC7599DA}"/>
              </a:ext>
            </a:extLst>
          </p:cNvPr>
          <p:cNvSpPr>
            <a:spLocks noChangeShapeType="1"/>
          </p:cNvSpPr>
          <p:nvPr userDrawn="1"/>
        </p:nvSpPr>
        <p:spPr bwMode="auto">
          <a:xfrm flipV="1">
            <a:off x="10501312" y="2489202"/>
            <a:ext cx="152400"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9">
            <a:extLst>
              <a:ext uri="{FF2B5EF4-FFF2-40B4-BE49-F238E27FC236}">
                <a16:creationId xmlns:a16="http://schemas.microsoft.com/office/drawing/2014/main" id="{312DD3D9-CEA3-4F99-94DA-1A2EBDC7F003}"/>
              </a:ext>
            </a:extLst>
          </p:cNvPr>
          <p:cNvSpPr>
            <a:spLocks noChangeShapeType="1"/>
          </p:cNvSpPr>
          <p:nvPr userDrawn="1"/>
        </p:nvSpPr>
        <p:spPr bwMode="auto">
          <a:xfrm flipV="1">
            <a:off x="10790237" y="2489202"/>
            <a:ext cx="157163"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20">
            <a:extLst>
              <a:ext uri="{FF2B5EF4-FFF2-40B4-BE49-F238E27FC236}">
                <a16:creationId xmlns:a16="http://schemas.microsoft.com/office/drawing/2014/main" id="{F73CB988-A973-4F3D-A282-6F39BC14265F}"/>
              </a:ext>
            </a:extLst>
          </p:cNvPr>
          <p:cNvSpPr>
            <a:spLocks noChangeShapeType="1"/>
          </p:cNvSpPr>
          <p:nvPr userDrawn="1"/>
        </p:nvSpPr>
        <p:spPr bwMode="auto">
          <a:xfrm flipV="1">
            <a:off x="10585449" y="2424114"/>
            <a:ext cx="277813" cy="279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1">
            <a:extLst>
              <a:ext uri="{FF2B5EF4-FFF2-40B4-BE49-F238E27FC236}">
                <a16:creationId xmlns:a16="http://schemas.microsoft.com/office/drawing/2014/main" id="{ECECB69A-C840-4F92-9DDE-9887E3BA3504}"/>
              </a:ext>
            </a:extLst>
          </p:cNvPr>
          <p:cNvSpPr>
            <a:spLocks noChangeArrowheads="1"/>
          </p:cNvSpPr>
          <p:nvPr userDrawn="1"/>
        </p:nvSpPr>
        <p:spPr bwMode="auto">
          <a:xfrm>
            <a:off x="10553699" y="3543302"/>
            <a:ext cx="338138" cy="142875"/>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Line 24">
            <a:extLst>
              <a:ext uri="{FF2B5EF4-FFF2-40B4-BE49-F238E27FC236}">
                <a16:creationId xmlns:a16="http://schemas.microsoft.com/office/drawing/2014/main" id="{9470B822-62B7-4186-9731-BA27D9F877F0}"/>
              </a:ext>
            </a:extLst>
          </p:cNvPr>
          <p:cNvSpPr>
            <a:spLocks noChangeShapeType="1"/>
          </p:cNvSpPr>
          <p:nvPr userDrawn="1"/>
        </p:nvSpPr>
        <p:spPr bwMode="auto">
          <a:xfrm>
            <a:off x="7926387" y="4167189"/>
            <a:ext cx="300038" cy="0"/>
          </a:xfrm>
          <a:prstGeom prst="line">
            <a:avLst/>
          </a:prstGeom>
          <a:noFill/>
          <a:ln w="2222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7">
            <a:extLst>
              <a:ext uri="{FF2B5EF4-FFF2-40B4-BE49-F238E27FC236}">
                <a16:creationId xmlns:a16="http://schemas.microsoft.com/office/drawing/2014/main" id="{486AE397-F9D0-49F7-8F4E-38CA246BC29B}"/>
              </a:ext>
            </a:extLst>
          </p:cNvPr>
          <p:cNvSpPr>
            <a:spLocks/>
          </p:cNvSpPr>
          <p:nvPr userDrawn="1"/>
        </p:nvSpPr>
        <p:spPr bwMode="auto">
          <a:xfrm>
            <a:off x="8032749" y="1943102"/>
            <a:ext cx="606425" cy="581025"/>
          </a:xfrm>
          <a:custGeom>
            <a:avLst/>
            <a:gdLst>
              <a:gd name="T0" fmla="*/ 0 w 218"/>
              <a:gd name="T1" fmla="*/ 3 h 209"/>
              <a:gd name="T2" fmla="*/ 24 w 218"/>
              <a:gd name="T3" fmla="*/ 0 h 209"/>
              <a:gd name="T4" fmla="*/ 125 w 218"/>
              <a:gd name="T5" fmla="*/ 78 h 209"/>
              <a:gd name="T6" fmla="*/ 150 w 218"/>
              <a:gd name="T7" fmla="*/ 73 h 209"/>
              <a:gd name="T8" fmla="*/ 218 w 218"/>
              <a:gd name="T9" fmla="*/ 141 h 209"/>
              <a:gd name="T10" fmla="*/ 150 w 218"/>
              <a:gd name="T11" fmla="*/ 209 h 209"/>
              <a:gd name="T12" fmla="*/ 95 w 218"/>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18" h="209">
                <a:moveTo>
                  <a:pt x="0" y="3"/>
                </a:moveTo>
                <a:cubicBezTo>
                  <a:pt x="8" y="1"/>
                  <a:pt x="16" y="0"/>
                  <a:pt x="24" y="0"/>
                </a:cubicBezTo>
                <a:cubicBezTo>
                  <a:pt x="73" y="0"/>
                  <a:pt x="114" y="33"/>
                  <a:pt x="125" y="78"/>
                </a:cubicBezTo>
                <a:cubicBezTo>
                  <a:pt x="133" y="75"/>
                  <a:pt x="142" y="73"/>
                  <a:pt x="150" y="73"/>
                </a:cubicBezTo>
                <a:cubicBezTo>
                  <a:pt x="188" y="73"/>
                  <a:pt x="218" y="103"/>
                  <a:pt x="218" y="141"/>
                </a:cubicBezTo>
                <a:cubicBezTo>
                  <a:pt x="218" y="178"/>
                  <a:pt x="188" y="209"/>
                  <a:pt x="150" y="209"/>
                </a:cubicBezTo>
                <a:cubicBezTo>
                  <a:pt x="95" y="209"/>
                  <a:pt x="95" y="209"/>
                  <a:pt x="95" y="209"/>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8">
            <a:extLst>
              <a:ext uri="{FF2B5EF4-FFF2-40B4-BE49-F238E27FC236}">
                <a16:creationId xmlns:a16="http://schemas.microsoft.com/office/drawing/2014/main" id="{4B6A533B-4522-413F-995A-5360C5857BAD}"/>
              </a:ext>
            </a:extLst>
          </p:cNvPr>
          <p:cNvSpPr>
            <a:spLocks/>
          </p:cNvSpPr>
          <p:nvPr userDrawn="1"/>
        </p:nvSpPr>
        <p:spPr bwMode="auto">
          <a:xfrm>
            <a:off x="7854949" y="1973264"/>
            <a:ext cx="115888" cy="106363"/>
          </a:xfrm>
          <a:custGeom>
            <a:avLst/>
            <a:gdLst>
              <a:gd name="T0" fmla="*/ 0 w 42"/>
              <a:gd name="T1" fmla="*/ 38 h 38"/>
              <a:gd name="T2" fmla="*/ 42 w 42"/>
              <a:gd name="T3" fmla="*/ 0 h 38"/>
            </a:gdLst>
            <a:ahLst/>
            <a:cxnLst>
              <a:cxn ang="0">
                <a:pos x="T0" y="T1"/>
              </a:cxn>
              <a:cxn ang="0">
                <a:pos x="T2" y="T3"/>
              </a:cxn>
            </a:cxnLst>
            <a:rect l="0" t="0" r="r" b="b"/>
            <a:pathLst>
              <a:path w="42" h="38">
                <a:moveTo>
                  <a:pt x="0" y="38"/>
                </a:moveTo>
                <a:cubicBezTo>
                  <a:pt x="10" y="22"/>
                  <a:pt x="24" y="9"/>
                  <a:pt x="42"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9">
            <a:extLst>
              <a:ext uri="{FF2B5EF4-FFF2-40B4-BE49-F238E27FC236}">
                <a16:creationId xmlns:a16="http://schemas.microsoft.com/office/drawing/2014/main" id="{A68CCBD6-A8EC-4830-8DCB-BD0CEEBBB3BB}"/>
              </a:ext>
            </a:extLst>
          </p:cNvPr>
          <p:cNvSpPr>
            <a:spLocks/>
          </p:cNvSpPr>
          <p:nvPr userDrawn="1"/>
        </p:nvSpPr>
        <p:spPr bwMode="auto">
          <a:xfrm>
            <a:off x="7648574" y="2132014"/>
            <a:ext cx="180975" cy="109538"/>
          </a:xfrm>
          <a:custGeom>
            <a:avLst/>
            <a:gdLst>
              <a:gd name="T0" fmla="*/ 0 w 65"/>
              <a:gd name="T1" fmla="*/ 39 h 39"/>
              <a:gd name="T2" fmla="*/ 35 w 65"/>
              <a:gd name="T3" fmla="*/ 27 h 39"/>
              <a:gd name="T4" fmla="*/ 58 w 65"/>
              <a:gd name="T5" fmla="*/ 32 h 39"/>
              <a:gd name="T6" fmla="*/ 65 w 65"/>
              <a:gd name="T7" fmla="*/ 0 h 39"/>
            </a:gdLst>
            <a:ahLst/>
            <a:cxnLst>
              <a:cxn ang="0">
                <a:pos x="T0" y="T1"/>
              </a:cxn>
              <a:cxn ang="0">
                <a:pos x="T2" y="T3"/>
              </a:cxn>
              <a:cxn ang="0">
                <a:pos x="T4" y="T5"/>
              </a:cxn>
              <a:cxn ang="0">
                <a:pos x="T6" y="T7"/>
              </a:cxn>
            </a:cxnLst>
            <a:rect l="0" t="0" r="r" b="b"/>
            <a:pathLst>
              <a:path w="65" h="39">
                <a:moveTo>
                  <a:pt x="0" y="39"/>
                </a:moveTo>
                <a:cubicBezTo>
                  <a:pt x="10" y="32"/>
                  <a:pt x="22" y="27"/>
                  <a:pt x="35" y="27"/>
                </a:cubicBezTo>
                <a:cubicBezTo>
                  <a:pt x="43" y="27"/>
                  <a:pt x="51" y="29"/>
                  <a:pt x="58" y="32"/>
                </a:cubicBezTo>
                <a:cubicBezTo>
                  <a:pt x="59" y="21"/>
                  <a:pt x="61" y="10"/>
                  <a:pt x="65"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0">
            <a:extLst>
              <a:ext uri="{FF2B5EF4-FFF2-40B4-BE49-F238E27FC236}">
                <a16:creationId xmlns:a16="http://schemas.microsoft.com/office/drawing/2014/main" id="{221EBA52-37D3-40B0-BAC4-6A501CF47E13}"/>
              </a:ext>
            </a:extLst>
          </p:cNvPr>
          <p:cNvSpPr>
            <a:spLocks/>
          </p:cNvSpPr>
          <p:nvPr userDrawn="1"/>
        </p:nvSpPr>
        <p:spPr bwMode="auto">
          <a:xfrm>
            <a:off x="7586662" y="2365377"/>
            <a:ext cx="515938" cy="158750"/>
          </a:xfrm>
          <a:custGeom>
            <a:avLst/>
            <a:gdLst>
              <a:gd name="T0" fmla="*/ 185 w 185"/>
              <a:gd name="T1" fmla="*/ 57 h 57"/>
              <a:gd name="T2" fmla="*/ 57 w 185"/>
              <a:gd name="T3" fmla="*/ 57 h 57"/>
              <a:gd name="T4" fmla="*/ 0 w 185"/>
              <a:gd name="T5" fmla="*/ 0 h 57"/>
            </a:gdLst>
            <a:ahLst/>
            <a:cxnLst>
              <a:cxn ang="0">
                <a:pos x="T0" y="T1"/>
              </a:cxn>
              <a:cxn ang="0">
                <a:pos x="T2" y="T3"/>
              </a:cxn>
              <a:cxn ang="0">
                <a:pos x="T4" y="T5"/>
              </a:cxn>
            </a:cxnLst>
            <a:rect l="0" t="0" r="r" b="b"/>
            <a:pathLst>
              <a:path w="185" h="57">
                <a:moveTo>
                  <a:pt x="185" y="57"/>
                </a:moveTo>
                <a:cubicBezTo>
                  <a:pt x="57" y="57"/>
                  <a:pt x="57" y="57"/>
                  <a:pt x="57" y="57"/>
                </a:cubicBezTo>
                <a:cubicBezTo>
                  <a:pt x="26" y="57"/>
                  <a:pt x="0" y="31"/>
                  <a:pt x="0"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31">
            <a:extLst>
              <a:ext uri="{FF2B5EF4-FFF2-40B4-BE49-F238E27FC236}">
                <a16:creationId xmlns:a16="http://schemas.microsoft.com/office/drawing/2014/main" id="{C9BE8332-66E7-4F1A-9A25-0D385BE7A0E2}"/>
              </a:ext>
            </a:extLst>
          </p:cNvPr>
          <p:cNvSpPr>
            <a:spLocks noChangeShapeType="1"/>
          </p:cNvSpPr>
          <p:nvPr userDrawn="1"/>
        </p:nvSpPr>
        <p:spPr bwMode="auto">
          <a:xfrm flipH="1">
            <a:off x="8154987" y="2524127"/>
            <a:ext cx="88900"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32">
            <a:extLst>
              <a:ext uri="{FF2B5EF4-FFF2-40B4-BE49-F238E27FC236}">
                <a16:creationId xmlns:a16="http://schemas.microsoft.com/office/drawing/2014/main" id="{36C99288-4952-4FA9-9CEB-1EEFFE1B3C95}"/>
              </a:ext>
            </a:extLst>
          </p:cNvPr>
          <p:cNvSpPr>
            <a:spLocks/>
          </p:cNvSpPr>
          <p:nvPr userDrawn="1"/>
        </p:nvSpPr>
        <p:spPr bwMode="auto">
          <a:xfrm>
            <a:off x="6646862" y="2770189"/>
            <a:ext cx="801688" cy="1192213"/>
          </a:xfrm>
          <a:custGeom>
            <a:avLst/>
            <a:gdLst>
              <a:gd name="T0" fmla="*/ 236 w 288"/>
              <a:gd name="T1" fmla="*/ 428 h 428"/>
              <a:gd name="T2" fmla="*/ 52 w 288"/>
              <a:gd name="T3" fmla="*/ 428 h 428"/>
              <a:gd name="T4" fmla="*/ 0 w 288"/>
              <a:gd name="T5" fmla="*/ 376 h 428"/>
              <a:gd name="T6" fmla="*/ 0 w 288"/>
              <a:gd name="T7" fmla="*/ 52 h 428"/>
              <a:gd name="T8" fmla="*/ 52 w 288"/>
              <a:gd name="T9" fmla="*/ 0 h 428"/>
              <a:gd name="T10" fmla="*/ 236 w 288"/>
              <a:gd name="T11" fmla="*/ 0 h 428"/>
              <a:gd name="T12" fmla="*/ 288 w 288"/>
              <a:gd name="T13" fmla="*/ 52 h 428"/>
              <a:gd name="T14" fmla="*/ 288 w 288"/>
              <a:gd name="T15" fmla="*/ 376 h 428"/>
              <a:gd name="T16" fmla="*/ 236 w 288"/>
              <a:gd name="T17"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428">
                <a:moveTo>
                  <a:pt x="236" y="428"/>
                </a:moveTo>
                <a:cubicBezTo>
                  <a:pt x="52" y="428"/>
                  <a:pt x="52" y="428"/>
                  <a:pt x="52" y="428"/>
                </a:cubicBezTo>
                <a:cubicBezTo>
                  <a:pt x="23" y="428"/>
                  <a:pt x="0" y="405"/>
                  <a:pt x="0" y="376"/>
                </a:cubicBezTo>
                <a:cubicBezTo>
                  <a:pt x="0" y="52"/>
                  <a:pt x="0" y="52"/>
                  <a:pt x="0" y="52"/>
                </a:cubicBezTo>
                <a:cubicBezTo>
                  <a:pt x="0" y="23"/>
                  <a:pt x="23" y="0"/>
                  <a:pt x="52" y="0"/>
                </a:cubicBezTo>
                <a:cubicBezTo>
                  <a:pt x="236" y="0"/>
                  <a:pt x="236" y="0"/>
                  <a:pt x="236" y="0"/>
                </a:cubicBezTo>
                <a:cubicBezTo>
                  <a:pt x="265" y="0"/>
                  <a:pt x="288" y="23"/>
                  <a:pt x="288" y="52"/>
                </a:cubicBezTo>
                <a:cubicBezTo>
                  <a:pt x="288" y="376"/>
                  <a:pt x="288" y="376"/>
                  <a:pt x="288" y="376"/>
                </a:cubicBezTo>
                <a:cubicBezTo>
                  <a:pt x="288" y="405"/>
                  <a:pt x="265" y="428"/>
                  <a:pt x="236" y="428"/>
                </a:cubicBez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Rectangle 33">
            <a:extLst>
              <a:ext uri="{FF2B5EF4-FFF2-40B4-BE49-F238E27FC236}">
                <a16:creationId xmlns:a16="http://schemas.microsoft.com/office/drawing/2014/main" id="{E1490CC8-F4DE-48B5-A9EA-800242B843A5}"/>
              </a:ext>
            </a:extLst>
          </p:cNvPr>
          <p:cNvSpPr>
            <a:spLocks noChangeArrowheads="1"/>
          </p:cNvSpPr>
          <p:nvPr userDrawn="1"/>
        </p:nvSpPr>
        <p:spPr bwMode="auto">
          <a:xfrm>
            <a:off x="6702424" y="2976564"/>
            <a:ext cx="688975" cy="779463"/>
          </a:xfrm>
          <a:prstGeom prst="rect">
            <a:avLst/>
          </a:pr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34">
            <a:extLst>
              <a:ext uri="{FF2B5EF4-FFF2-40B4-BE49-F238E27FC236}">
                <a16:creationId xmlns:a16="http://schemas.microsoft.com/office/drawing/2014/main" id="{D315E5CA-7801-45EB-873F-C7C3C63A60E9}"/>
              </a:ext>
            </a:extLst>
          </p:cNvPr>
          <p:cNvSpPr>
            <a:spLocks noChangeArrowheads="1"/>
          </p:cNvSpPr>
          <p:nvPr userDrawn="1"/>
        </p:nvSpPr>
        <p:spPr bwMode="auto">
          <a:xfrm>
            <a:off x="6994524" y="3808414"/>
            <a:ext cx="104775" cy="103188"/>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2" name="Oval 35">
            <a:extLst>
              <a:ext uri="{FF2B5EF4-FFF2-40B4-BE49-F238E27FC236}">
                <a16:creationId xmlns:a16="http://schemas.microsoft.com/office/drawing/2014/main" id="{C5CBF789-7973-4B89-88BD-5ABE3A9203F8}"/>
              </a:ext>
            </a:extLst>
          </p:cNvPr>
          <p:cNvSpPr>
            <a:spLocks noChangeArrowheads="1"/>
          </p:cNvSpPr>
          <p:nvPr userDrawn="1"/>
        </p:nvSpPr>
        <p:spPr bwMode="auto">
          <a:xfrm>
            <a:off x="7202487" y="2859089"/>
            <a:ext cx="39688" cy="41275"/>
          </a:xfrm>
          <a:prstGeom prst="ellipse">
            <a:avLst/>
          </a:pr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Rectangle 36">
            <a:extLst>
              <a:ext uri="{FF2B5EF4-FFF2-40B4-BE49-F238E27FC236}">
                <a16:creationId xmlns:a16="http://schemas.microsoft.com/office/drawing/2014/main" id="{82972E95-2903-4628-B7DA-99BEB6462B92}"/>
              </a:ext>
            </a:extLst>
          </p:cNvPr>
          <p:cNvSpPr>
            <a:spLocks noChangeArrowheads="1"/>
          </p:cNvSpPr>
          <p:nvPr userDrawn="1"/>
        </p:nvSpPr>
        <p:spPr bwMode="auto">
          <a:xfrm>
            <a:off x="6943724" y="2847977"/>
            <a:ext cx="206375" cy="66675"/>
          </a:xfrm>
          <a:prstGeom prst="rect">
            <a:avLst/>
          </a:pr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Line 37">
            <a:extLst>
              <a:ext uri="{FF2B5EF4-FFF2-40B4-BE49-F238E27FC236}">
                <a16:creationId xmlns:a16="http://schemas.microsoft.com/office/drawing/2014/main" id="{30BCE8B4-341C-4603-989F-5350AA8C314B}"/>
              </a:ext>
            </a:extLst>
          </p:cNvPr>
          <p:cNvSpPr>
            <a:spLocks noChangeShapeType="1"/>
          </p:cNvSpPr>
          <p:nvPr userDrawn="1"/>
        </p:nvSpPr>
        <p:spPr bwMode="auto">
          <a:xfrm flipV="1">
            <a:off x="6905624" y="3316289"/>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8">
            <a:extLst>
              <a:ext uri="{FF2B5EF4-FFF2-40B4-BE49-F238E27FC236}">
                <a16:creationId xmlns:a16="http://schemas.microsoft.com/office/drawing/2014/main" id="{C4B80006-6F21-4A48-9C9D-12E280638984}"/>
              </a:ext>
            </a:extLst>
          </p:cNvPr>
          <p:cNvSpPr>
            <a:spLocks noChangeShapeType="1"/>
          </p:cNvSpPr>
          <p:nvPr userDrawn="1"/>
        </p:nvSpPr>
        <p:spPr bwMode="auto">
          <a:xfrm flipV="1">
            <a:off x="7088187" y="3316289"/>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9">
            <a:extLst>
              <a:ext uri="{FF2B5EF4-FFF2-40B4-BE49-F238E27FC236}">
                <a16:creationId xmlns:a16="http://schemas.microsoft.com/office/drawing/2014/main" id="{CF6E0801-DAD0-4C44-9C57-20B1C8883CF6}"/>
              </a:ext>
            </a:extLst>
          </p:cNvPr>
          <p:cNvSpPr>
            <a:spLocks noChangeShapeType="1"/>
          </p:cNvSpPr>
          <p:nvPr userDrawn="1"/>
        </p:nvSpPr>
        <p:spPr bwMode="auto">
          <a:xfrm flipV="1">
            <a:off x="6958012" y="3276602"/>
            <a:ext cx="177800" cy="1778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40">
            <a:extLst>
              <a:ext uri="{FF2B5EF4-FFF2-40B4-BE49-F238E27FC236}">
                <a16:creationId xmlns:a16="http://schemas.microsoft.com/office/drawing/2014/main" id="{9C041BC1-231B-43A4-94F4-6A463858EAC6}"/>
              </a:ext>
            </a:extLst>
          </p:cNvPr>
          <p:cNvSpPr>
            <a:spLocks noChangeArrowheads="1"/>
          </p:cNvSpPr>
          <p:nvPr userDrawn="1"/>
        </p:nvSpPr>
        <p:spPr bwMode="auto">
          <a:xfrm>
            <a:off x="8335962" y="3033714"/>
            <a:ext cx="119063" cy="120650"/>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43">
            <a:extLst>
              <a:ext uri="{FF2B5EF4-FFF2-40B4-BE49-F238E27FC236}">
                <a16:creationId xmlns:a16="http://schemas.microsoft.com/office/drawing/2014/main" id="{13418197-B891-4012-A9FE-31D4396641E9}"/>
              </a:ext>
            </a:extLst>
          </p:cNvPr>
          <p:cNvSpPr>
            <a:spLocks noChangeArrowheads="1"/>
          </p:cNvSpPr>
          <p:nvPr userDrawn="1"/>
        </p:nvSpPr>
        <p:spPr bwMode="auto">
          <a:xfrm>
            <a:off x="11771312" y="4495802"/>
            <a:ext cx="120650" cy="115888"/>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6">
            <a:extLst>
              <a:ext uri="{FF2B5EF4-FFF2-40B4-BE49-F238E27FC236}">
                <a16:creationId xmlns:a16="http://schemas.microsoft.com/office/drawing/2014/main" id="{089DCA6F-FB46-45E0-B011-48064DDA99A8}"/>
              </a:ext>
            </a:extLst>
          </p:cNvPr>
          <p:cNvSpPr>
            <a:spLocks/>
          </p:cNvSpPr>
          <p:nvPr userDrawn="1"/>
        </p:nvSpPr>
        <p:spPr bwMode="auto">
          <a:xfrm>
            <a:off x="8920162" y="2711452"/>
            <a:ext cx="919163" cy="1308100"/>
          </a:xfrm>
          <a:custGeom>
            <a:avLst/>
            <a:gdLst>
              <a:gd name="T0" fmla="*/ 579 w 579"/>
              <a:gd name="T1" fmla="*/ 824 h 824"/>
              <a:gd name="T2" fmla="*/ 86 w 579"/>
              <a:gd name="T3" fmla="*/ 824 h 824"/>
              <a:gd name="T4" fmla="*/ 0 w 579"/>
              <a:gd name="T5" fmla="*/ 738 h 824"/>
              <a:gd name="T6" fmla="*/ 0 w 579"/>
              <a:gd name="T7" fmla="*/ 0 h 824"/>
              <a:gd name="T8" fmla="*/ 579 w 579"/>
              <a:gd name="T9" fmla="*/ 0 h 824"/>
              <a:gd name="T10" fmla="*/ 579 w 579"/>
              <a:gd name="T11" fmla="*/ 824 h 824"/>
            </a:gdLst>
            <a:ahLst/>
            <a:cxnLst>
              <a:cxn ang="0">
                <a:pos x="T0" y="T1"/>
              </a:cxn>
              <a:cxn ang="0">
                <a:pos x="T2" y="T3"/>
              </a:cxn>
              <a:cxn ang="0">
                <a:pos x="T4" y="T5"/>
              </a:cxn>
              <a:cxn ang="0">
                <a:pos x="T6" y="T7"/>
              </a:cxn>
              <a:cxn ang="0">
                <a:pos x="T8" y="T9"/>
              </a:cxn>
              <a:cxn ang="0">
                <a:pos x="T10" y="T11"/>
              </a:cxn>
            </a:cxnLst>
            <a:rect l="0" t="0" r="r" b="b"/>
            <a:pathLst>
              <a:path w="579" h="824">
                <a:moveTo>
                  <a:pt x="579" y="824"/>
                </a:moveTo>
                <a:lnTo>
                  <a:pt x="86" y="824"/>
                </a:lnTo>
                <a:lnTo>
                  <a:pt x="0" y="738"/>
                </a:lnTo>
                <a:lnTo>
                  <a:pt x="0" y="0"/>
                </a:lnTo>
                <a:lnTo>
                  <a:pt x="579" y="0"/>
                </a:lnTo>
                <a:lnTo>
                  <a:pt x="579" y="824"/>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47">
            <a:extLst>
              <a:ext uri="{FF2B5EF4-FFF2-40B4-BE49-F238E27FC236}">
                <a16:creationId xmlns:a16="http://schemas.microsoft.com/office/drawing/2014/main" id="{EF1FC434-9428-4C00-B4C5-A1681E4FE60C}"/>
              </a:ext>
            </a:extLst>
          </p:cNvPr>
          <p:cNvSpPr>
            <a:spLocks/>
          </p:cNvSpPr>
          <p:nvPr userDrawn="1"/>
        </p:nvSpPr>
        <p:spPr bwMode="auto">
          <a:xfrm>
            <a:off x="8920162" y="3883027"/>
            <a:ext cx="136525" cy="136525"/>
          </a:xfrm>
          <a:custGeom>
            <a:avLst/>
            <a:gdLst>
              <a:gd name="T0" fmla="*/ 0 w 86"/>
              <a:gd name="T1" fmla="*/ 0 h 86"/>
              <a:gd name="T2" fmla="*/ 86 w 86"/>
              <a:gd name="T3" fmla="*/ 86 h 86"/>
              <a:gd name="T4" fmla="*/ 86 w 86"/>
              <a:gd name="T5" fmla="*/ 0 h 86"/>
              <a:gd name="T6" fmla="*/ 0 w 86"/>
              <a:gd name="T7" fmla="*/ 0 h 86"/>
            </a:gdLst>
            <a:ahLst/>
            <a:cxnLst>
              <a:cxn ang="0">
                <a:pos x="T0" y="T1"/>
              </a:cxn>
              <a:cxn ang="0">
                <a:pos x="T2" y="T3"/>
              </a:cxn>
              <a:cxn ang="0">
                <a:pos x="T4" y="T5"/>
              </a:cxn>
              <a:cxn ang="0">
                <a:pos x="T6" y="T7"/>
              </a:cxn>
            </a:cxnLst>
            <a:rect l="0" t="0" r="r" b="b"/>
            <a:pathLst>
              <a:path w="86" h="86">
                <a:moveTo>
                  <a:pt x="0" y="0"/>
                </a:moveTo>
                <a:lnTo>
                  <a:pt x="86" y="86"/>
                </a:lnTo>
                <a:lnTo>
                  <a:pt x="86" y="0"/>
                </a:lnTo>
                <a:lnTo>
                  <a:pt x="0" y="0"/>
                </a:lnTo>
                <a:close/>
              </a:path>
            </a:pathLst>
          </a:cu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1" name="Line 48">
            <a:extLst>
              <a:ext uri="{FF2B5EF4-FFF2-40B4-BE49-F238E27FC236}">
                <a16:creationId xmlns:a16="http://schemas.microsoft.com/office/drawing/2014/main" id="{BF764192-8CB6-40A9-A83E-B2C6E3BC5DAA}"/>
              </a:ext>
            </a:extLst>
          </p:cNvPr>
          <p:cNvSpPr>
            <a:spLocks noChangeShapeType="1"/>
          </p:cNvSpPr>
          <p:nvPr userDrawn="1"/>
        </p:nvSpPr>
        <p:spPr bwMode="auto">
          <a:xfrm>
            <a:off x="9120187" y="2873377"/>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49">
            <a:extLst>
              <a:ext uri="{FF2B5EF4-FFF2-40B4-BE49-F238E27FC236}">
                <a16:creationId xmlns:a16="http://schemas.microsoft.com/office/drawing/2014/main" id="{EFD33C97-260C-4FCB-A143-ED0DE7506D46}"/>
              </a:ext>
            </a:extLst>
          </p:cNvPr>
          <p:cNvSpPr>
            <a:spLocks noChangeShapeType="1"/>
          </p:cNvSpPr>
          <p:nvPr userDrawn="1"/>
        </p:nvSpPr>
        <p:spPr bwMode="auto">
          <a:xfrm>
            <a:off x="9120187" y="2922589"/>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50">
            <a:extLst>
              <a:ext uri="{FF2B5EF4-FFF2-40B4-BE49-F238E27FC236}">
                <a16:creationId xmlns:a16="http://schemas.microsoft.com/office/drawing/2014/main" id="{3A4966EA-1D89-4CDF-A1F1-46A1E8D9D75B}"/>
              </a:ext>
            </a:extLst>
          </p:cNvPr>
          <p:cNvSpPr>
            <a:spLocks noChangeShapeType="1"/>
          </p:cNvSpPr>
          <p:nvPr userDrawn="1"/>
        </p:nvSpPr>
        <p:spPr bwMode="auto">
          <a:xfrm>
            <a:off x="9120187" y="2973389"/>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51">
            <a:extLst>
              <a:ext uri="{FF2B5EF4-FFF2-40B4-BE49-F238E27FC236}">
                <a16:creationId xmlns:a16="http://schemas.microsoft.com/office/drawing/2014/main" id="{662178C9-1BE4-4243-BE9C-A0176AD1128C}"/>
              </a:ext>
            </a:extLst>
          </p:cNvPr>
          <p:cNvSpPr>
            <a:spLocks noChangeShapeType="1"/>
          </p:cNvSpPr>
          <p:nvPr userDrawn="1"/>
        </p:nvSpPr>
        <p:spPr bwMode="auto">
          <a:xfrm>
            <a:off x="9120187" y="3022602"/>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52">
            <a:extLst>
              <a:ext uri="{FF2B5EF4-FFF2-40B4-BE49-F238E27FC236}">
                <a16:creationId xmlns:a16="http://schemas.microsoft.com/office/drawing/2014/main" id="{A4851625-F60F-4506-ADDF-17437C6F92FA}"/>
              </a:ext>
            </a:extLst>
          </p:cNvPr>
          <p:cNvSpPr>
            <a:spLocks noChangeShapeType="1"/>
          </p:cNvSpPr>
          <p:nvPr userDrawn="1"/>
        </p:nvSpPr>
        <p:spPr bwMode="auto">
          <a:xfrm>
            <a:off x="9120187" y="3154364"/>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53">
            <a:extLst>
              <a:ext uri="{FF2B5EF4-FFF2-40B4-BE49-F238E27FC236}">
                <a16:creationId xmlns:a16="http://schemas.microsoft.com/office/drawing/2014/main" id="{4489C544-C482-4245-81FA-421B82A6D8A0}"/>
              </a:ext>
            </a:extLst>
          </p:cNvPr>
          <p:cNvSpPr>
            <a:spLocks noChangeShapeType="1"/>
          </p:cNvSpPr>
          <p:nvPr userDrawn="1"/>
        </p:nvSpPr>
        <p:spPr bwMode="auto">
          <a:xfrm>
            <a:off x="9120187" y="321310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54">
            <a:extLst>
              <a:ext uri="{FF2B5EF4-FFF2-40B4-BE49-F238E27FC236}">
                <a16:creationId xmlns:a16="http://schemas.microsoft.com/office/drawing/2014/main" id="{E33319F2-50A6-4ECF-928B-A4B2ADE9EB5E}"/>
              </a:ext>
            </a:extLst>
          </p:cNvPr>
          <p:cNvSpPr>
            <a:spLocks noChangeShapeType="1"/>
          </p:cNvSpPr>
          <p:nvPr userDrawn="1"/>
        </p:nvSpPr>
        <p:spPr bwMode="auto">
          <a:xfrm>
            <a:off x="9120187" y="3273427"/>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55">
            <a:extLst>
              <a:ext uri="{FF2B5EF4-FFF2-40B4-BE49-F238E27FC236}">
                <a16:creationId xmlns:a16="http://schemas.microsoft.com/office/drawing/2014/main" id="{AC42106D-CB36-401E-8354-573243C3F087}"/>
              </a:ext>
            </a:extLst>
          </p:cNvPr>
          <p:cNvSpPr>
            <a:spLocks noChangeShapeType="1"/>
          </p:cNvSpPr>
          <p:nvPr userDrawn="1"/>
        </p:nvSpPr>
        <p:spPr bwMode="auto">
          <a:xfrm>
            <a:off x="9120187" y="356870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56">
            <a:extLst>
              <a:ext uri="{FF2B5EF4-FFF2-40B4-BE49-F238E27FC236}">
                <a16:creationId xmlns:a16="http://schemas.microsoft.com/office/drawing/2014/main" id="{0B70A6E7-ABBB-446A-AC4C-1CB3A7EB8035}"/>
              </a:ext>
            </a:extLst>
          </p:cNvPr>
          <p:cNvSpPr>
            <a:spLocks noChangeShapeType="1"/>
          </p:cNvSpPr>
          <p:nvPr userDrawn="1"/>
        </p:nvSpPr>
        <p:spPr bwMode="auto">
          <a:xfrm>
            <a:off x="9120187" y="3630614"/>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57">
            <a:extLst>
              <a:ext uri="{FF2B5EF4-FFF2-40B4-BE49-F238E27FC236}">
                <a16:creationId xmlns:a16="http://schemas.microsoft.com/office/drawing/2014/main" id="{C68597F5-3E0C-4D09-B6E3-C5D5F8CB242F}"/>
              </a:ext>
            </a:extLst>
          </p:cNvPr>
          <p:cNvSpPr>
            <a:spLocks noChangeShapeType="1"/>
          </p:cNvSpPr>
          <p:nvPr userDrawn="1"/>
        </p:nvSpPr>
        <p:spPr bwMode="auto">
          <a:xfrm>
            <a:off x="9120187" y="368935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58">
            <a:extLst>
              <a:ext uri="{FF2B5EF4-FFF2-40B4-BE49-F238E27FC236}">
                <a16:creationId xmlns:a16="http://schemas.microsoft.com/office/drawing/2014/main" id="{2729CF08-C5A9-4546-BFC8-12DBB5F33E88}"/>
              </a:ext>
            </a:extLst>
          </p:cNvPr>
          <p:cNvSpPr>
            <a:spLocks noChangeArrowheads="1"/>
          </p:cNvSpPr>
          <p:nvPr userDrawn="1"/>
        </p:nvSpPr>
        <p:spPr bwMode="auto">
          <a:xfrm>
            <a:off x="9120187" y="3328989"/>
            <a:ext cx="158750" cy="158750"/>
          </a:xfrm>
          <a:prstGeom prst="ellipse">
            <a:avLst/>
          </a:prstGeom>
          <a:solidFill>
            <a:srgbClr val="22AB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Oval 59">
            <a:extLst>
              <a:ext uri="{FF2B5EF4-FFF2-40B4-BE49-F238E27FC236}">
                <a16:creationId xmlns:a16="http://schemas.microsoft.com/office/drawing/2014/main" id="{05411BCC-EE47-45F2-A4AA-0B98E40B1A19}"/>
              </a:ext>
            </a:extLst>
          </p:cNvPr>
          <p:cNvSpPr>
            <a:spLocks noChangeArrowheads="1"/>
          </p:cNvSpPr>
          <p:nvPr userDrawn="1"/>
        </p:nvSpPr>
        <p:spPr bwMode="auto">
          <a:xfrm>
            <a:off x="9548812" y="3357564"/>
            <a:ext cx="103188" cy="106363"/>
          </a:xfrm>
          <a:prstGeom prst="ellipse">
            <a:avLst/>
          </a:pr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Freeform 60">
            <a:extLst>
              <a:ext uri="{FF2B5EF4-FFF2-40B4-BE49-F238E27FC236}">
                <a16:creationId xmlns:a16="http://schemas.microsoft.com/office/drawing/2014/main" id="{02E53D96-DFBA-4471-99B2-3D2CD0375D0E}"/>
              </a:ext>
            </a:extLst>
          </p:cNvPr>
          <p:cNvSpPr>
            <a:spLocks/>
          </p:cNvSpPr>
          <p:nvPr userDrawn="1"/>
        </p:nvSpPr>
        <p:spPr bwMode="auto">
          <a:xfrm>
            <a:off x="9344024" y="3349627"/>
            <a:ext cx="149225" cy="133350"/>
          </a:xfrm>
          <a:custGeom>
            <a:avLst/>
            <a:gdLst>
              <a:gd name="T0" fmla="*/ 0 w 94"/>
              <a:gd name="T1" fmla="*/ 84 h 84"/>
              <a:gd name="T2" fmla="*/ 47 w 94"/>
              <a:gd name="T3" fmla="*/ 0 h 84"/>
              <a:gd name="T4" fmla="*/ 94 w 94"/>
              <a:gd name="T5" fmla="*/ 84 h 84"/>
              <a:gd name="T6" fmla="*/ 0 w 94"/>
              <a:gd name="T7" fmla="*/ 84 h 84"/>
            </a:gdLst>
            <a:ahLst/>
            <a:cxnLst>
              <a:cxn ang="0">
                <a:pos x="T0" y="T1"/>
              </a:cxn>
              <a:cxn ang="0">
                <a:pos x="T2" y="T3"/>
              </a:cxn>
              <a:cxn ang="0">
                <a:pos x="T4" y="T5"/>
              </a:cxn>
              <a:cxn ang="0">
                <a:pos x="T6" y="T7"/>
              </a:cxn>
            </a:cxnLst>
            <a:rect l="0" t="0" r="r" b="b"/>
            <a:pathLst>
              <a:path w="94" h="84">
                <a:moveTo>
                  <a:pt x="0" y="84"/>
                </a:moveTo>
                <a:lnTo>
                  <a:pt x="47" y="0"/>
                </a:lnTo>
                <a:lnTo>
                  <a:pt x="94" y="84"/>
                </a:lnTo>
                <a:lnTo>
                  <a:pt x="0" y="84"/>
                </a:lnTo>
                <a:close/>
              </a:path>
            </a:pathLst>
          </a:custGeom>
          <a:solidFill>
            <a:srgbClr val="FF64B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4" name="Freeform 61">
            <a:extLst>
              <a:ext uri="{FF2B5EF4-FFF2-40B4-BE49-F238E27FC236}">
                <a16:creationId xmlns:a16="http://schemas.microsoft.com/office/drawing/2014/main" id="{AC9028BE-9A71-4BBC-AEC2-E286843BFDD5}"/>
              </a:ext>
            </a:extLst>
          </p:cNvPr>
          <p:cNvSpPr>
            <a:spLocks/>
          </p:cNvSpPr>
          <p:nvPr userDrawn="1"/>
        </p:nvSpPr>
        <p:spPr bwMode="auto">
          <a:xfrm>
            <a:off x="9936162" y="3028952"/>
            <a:ext cx="85725" cy="661988"/>
          </a:xfrm>
          <a:custGeom>
            <a:avLst/>
            <a:gdLst>
              <a:gd name="T0" fmla="*/ 0 w 54"/>
              <a:gd name="T1" fmla="*/ 0 h 417"/>
              <a:gd name="T2" fmla="*/ 51 w 54"/>
              <a:gd name="T3" fmla="*/ 0 h 417"/>
              <a:gd name="T4" fmla="*/ 54 w 54"/>
              <a:gd name="T5" fmla="*/ 417 h 417"/>
              <a:gd name="T6" fmla="*/ 4 w 54"/>
              <a:gd name="T7" fmla="*/ 417 h 417"/>
              <a:gd name="T8" fmla="*/ 0 w 54"/>
              <a:gd name="T9" fmla="*/ 0 h 417"/>
            </a:gdLst>
            <a:ahLst/>
            <a:cxnLst>
              <a:cxn ang="0">
                <a:pos x="T0" y="T1"/>
              </a:cxn>
              <a:cxn ang="0">
                <a:pos x="T2" y="T3"/>
              </a:cxn>
              <a:cxn ang="0">
                <a:pos x="T4" y="T5"/>
              </a:cxn>
              <a:cxn ang="0">
                <a:pos x="T6" y="T7"/>
              </a:cxn>
              <a:cxn ang="0">
                <a:pos x="T8" y="T9"/>
              </a:cxn>
            </a:cxnLst>
            <a:rect l="0" t="0" r="r" b="b"/>
            <a:pathLst>
              <a:path w="54" h="417">
                <a:moveTo>
                  <a:pt x="0" y="0"/>
                </a:moveTo>
                <a:lnTo>
                  <a:pt x="51" y="0"/>
                </a:lnTo>
                <a:lnTo>
                  <a:pt x="54" y="417"/>
                </a:lnTo>
                <a:lnTo>
                  <a:pt x="4" y="417"/>
                </a:lnTo>
                <a:lnTo>
                  <a:pt x="0" y="0"/>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2">
            <a:extLst>
              <a:ext uri="{FF2B5EF4-FFF2-40B4-BE49-F238E27FC236}">
                <a16:creationId xmlns:a16="http://schemas.microsoft.com/office/drawing/2014/main" id="{B7A37A89-2775-453E-BE65-F5097AB247DD}"/>
              </a:ext>
            </a:extLst>
          </p:cNvPr>
          <p:cNvSpPr>
            <a:spLocks/>
          </p:cNvSpPr>
          <p:nvPr userDrawn="1"/>
        </p:nvSpPr>
        <p:spPr bwMode="auto">
          <a:xfrm>
            <a:off x="9942512" y="3690939"/>
            <a:ext cx="79375" cy="88900"/>
          </a:xfrm>
          <a:custGeom>
            <a:avLst/>
            <a:gdLst>
              <a:gd name="T0" fmla="*/ 50 w 50"/>
              <a:gd name="T1" fmla="*/ 0 h 56"/>
              <a:gd name="T2" fmla="*/ 26 w 50"/>
              <a:gd name="T3" fmla="*/ 56 h 56"/>
              <a:gd name="T4" fmla="*/ 0 w 50"/>
              <a:gd name="T5" fmla="*/ 0 h 56"/>
              <a:gd name="T6" fmla="*/ 50 w 50"/>
              <a:gd name="T7" fmla="*/ 0 h 56"/>
            </a:gdLst>
            <a:ahLst/>
            <a:cxnLst>
              <a:cxn ang="0">
                <a:pos x="T0" y="T1"/>
              </a:cxn>
              <a:cxn ang="0">
                <a:pos x="T2" y="T3"/>
              </a:cxn>
              <a:cxn ang="0">
                <a:pos x="T4" y="T5"/>
              </a:cxn>
              <a:cxn ang="0">
                <a:pos x="T6" y="T7"/>
              </a:cxn>
            </a:cxnLst>
            <a:rect l="0" t="0" r="r" b="b"/>
            <a:pathLst>
              <a:path w="50" h="56">
                <a:moveTo>
                  <a:pt x="50" y="0"/>
                </a:moveTo>
                <a:lnTo>
                  <a:pt x="26" y="56"/>
                </a:lnTo>
                <a:lnTo>
                  <a:pt x="0" y="0"/>
                </a:lnTo>
                <a:lnTo>
                  <a:pt x="50" y="0"/>
                </a:lnTo>
                <a:close/>
              </a:path>
            </a:pathLst>
          </a:cu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3">
            <a:extLst>
              <a:ext uri="{FF2B5EF4-FFF2-40B4-BE49-F238E27FC236}">
                <a16:creationId xmlns:a16="http://schemas.microsoft.com/office/drawing/2014/main" id="{3003FA38-7999-447B-877A-38417823828F}"/>
              </a:ext>
            </a:extLst>
          </p:cNvPr>
          <p:cNvSpPr>
            <a:spLocks/>
          </p:cNvSpPr>
          <p:nvPr userDrawn="1"/>
        </p:nvSpPr>
        <p:spPr bwMode="auto">
          <a:xfrm>
            <a:off x="9966324" y="3744914"/>
            <a:ext cx="31750" cy="34925"/>
          </a:xfrm>
          <a:custGeom>
            <a:avLst/>
            <a:gdLst>
              <a:gd name="T0" fmla="*/ 20 w 20"/>
              <a:gd name="T1" fmla="*/ 0 h 22"/>
              <a:gd name="T2" fmla="*/ 0 w 20"/>
              <a:gd name="T3" fmla="*/ 0 h 22"/>
              <a:gd name="T4" fmla="*/ 11 w 20"/>
              <a:gd name="T5" fmla="*/ 22 h 22"/>
              <a:gd name="T6" fmla="*/ 20 w 20"/>
              <a:gd name="T7" fmla="*/ 0 h 22"/>
            </a:gdLst>
            <a:ahLst/>
            <a:cxnLst>
              <a:cxn ang="0">
                <a:pos x="T0" y="T1"/>
              </a:cxn>
              <a:cxn ang="0">
                <a:pos x="T2" y="T3"/>
              </a:cxn>
              <a:cxn ang="0">
                <a:pos x="T4" y="T5"/>
              </a:cxn>
              <a:cxn ang="0">
                <a:pos x="T6" y="T7"/>
              </a:cxn>
            </a:cxnLst>
            <a:rect l="0" t="0" r="r" b="b"/>
            <a:pathLst>
              <a:path w="20" h="22">
                <a:moveTo>
                  <a:pt x="20" y="0"/>
                </a:moveTo>
                <a:lnTo>
                  <a:pt x="0" y="0"/>
                </a:lnTo>
                <a:lnTo>
                  <a:pt x="11" y="22"/>
                </a:lnTo>
                <a:lnTo>
                  <a:pt x="20" y="0"/>
                </a:lnTo>
                <a:close/>
              </a:path>
            </a:pathLst>
          </a:cu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Line 64">
            <a:extLst>
              <a:ext uri="{FF2B5EF4-FFF2-40B4-BE49-F238E27FC236}">
                <a16:creationId xmlns:a16="http://schemas.microsoft.com/office/drawing/2014/main" id="{8DD05466-D167-4B10-BA25-BCE592C0F829}"/>
              </a:ext>
            </a:extLst>
          </p:cNvPr>
          <p:cNvSpPr>
            <a:spLocks noChangeShapeType="1"/>
          </p:cNvSpPr>
          <p:nvPr userDrawn="1"/>
        </p:nvSpPr>
        <p:spPr bwMode="auto">
          <a:xfrm>
            <a:off x="9975849" y="3028952"/>
            <a:ext cx="4763" cy="661988"/>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65">
            <a:extLst>
              <a:ext uri="{FF2B5EF4-FFF2-40B4-BE49-F238E27FC236}">
                <a16:creationId xmlns:a16="http://schemas.microsoft.com/office/drawing/2014/main" id="{D8EA47DD-704C-435A-97F5-CF6B8FF95EDE}"/>
              </a:ext>
            </a:extLst>
          </p:cNvPr>
          <p:cNvSpPr>
            <a:spLocks/>
          </p:cNvSpPr>
          <p:nvPr userDrawn="1"/>
        </p:nvSpPr>
        <p:spPr bwMode="auto">
          <a:xfrm>
            <a:off x="9932987" y="2989264"/>
            <a:ext cx="84138" cy="39688"/>
          </a:xfrm>
          <a:custGeom>
            <a:avLst/>
            <a:gdLst>
              <a:gd name="T0" fmla="*/ 0 w 53"/>
              <a:gd name="T1" fmla="*/ 0 h 25"/>
              <a:gd name="T2" fmla="*/ 53 w 53"/>
              <a:gd name="T3" fmla="*/ 0 h 25"/>
              <a:gd name="T4" fmla="*/ 53 w 53"/>
              <a:gd name="T5" fmla="*/ 25 h 25"/>
              <a:gd name="T6" fmla="*/ 2 w 53"/>
              <a:gd name="T7" fmla="*/ 25 h 25"/>
              <a:gd name="T8" fmla="*/ 0 w 53"/>
              <a:gd name="T9" fmla="*/ 0 h 25"/>
            </a:gdLst>
            <a:ahLst/>
            <a:cxnLst>
              <a:cxn ang="0">
                <a:pos x="T0" y="T1"/>
              </a:cxn>
              <a:cxn ang="0">
                <a:pos x="T2" y="T3"/>
              </a:cxn>
              <a:cxn ang="0">
                <a:pos x="T4" y="T5"/>
              </a:cxn>
              <a:cxn ang="0">
                <a:pos x="T6" y="T7"/>
              </a:cxn>
              <a:cxn ang="0">
                <a:pos x="T8" y="T9"/>
              </a:cxn>
            </a:cxnLst>
            <a:rect l="0" t="0" r="r" b="b"/>
            <a:pathLst>
              <a:path w="53" h="25">
                <a:moveTo>
                  <a:pt x="0" y="0"/>
                </a:moveTo>
                <a:lnTo>
                  <a:pt x="53" y="0"/>
                </a:lnTo>
                <a:lnTo>
                  <a:pt x="53" y="25"/>
                </a:lnTo>
                <a:lnTo>
                  <a:pt x="2" y="25"/>
                </a:lnTo>
                <a:lnTo>
                  <a:pt x="0" y="0"/>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9" name="Rectangle 66">
            <a:extLst>
              <a:ext uri="{FF2B5EF4-FFF2-40B4-BE49-F238E27FC236}">
                <a16:creationId xmlns:a16="http://schemas.microsoft.com/office/drawing/2014/main" id="{EC300678-541C-409A-B7A6-7963825577D6}"/>
              </a:ext>
            </a:extLst>
          </p:cNvPr>
          <p:cNvSpPr>
            <a:spLocks noChangeArrowheads="1"/>
          </p:cNvSpPr>
          <p:nvPr userDrawn="1"/>
        </p:nvSpPr>
        <p:spPr bwMode="auto">
          <a:xfrm>
            <a:off x="9932987" y="2919414"/>
            <a:ext cx="84138" cy="69850"/>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矩形 110">
            <a:extLst>
              <a:ext uri="{FF2B5EF4-FFF2-40B4-BE49-F238E27FC236}">
                <a16:creationId xmlns:a16="http://schemas.microsoft.com/office/drawing/2014/main" id="{C9A2935A-3366-444E-A809-A7927FBC403A}"/>
              </a:ext>
            </a:extLst>
          </p:cNvPr>
          <p:cNvSpPr/>
          <p:nvPr userDrawn="1"/>
        </p:nvSpPr>
        <p:spPr>
          <a:xfrm>
            <a:off x="5067300" y="5391"/>
            <a:ext cx="7124700" cy="6852609"/>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 name="connsiteX0" fmla="*/ 0 w 4911988"/>
              <a:gd name="connsiteY0" fmla="*/ 6858000 h 6858000"/>
              <a:gd name="connsiteX1" fmla="*/ 4911988 w 4911988"/>
              <a:gd name="connsiteY1" fmla="*/ 0 h 6858000"/>
              <a:gd name="connsiteX2" fmla="*/ 4911988 w 4911988"/>
              <a:gd name="connsiteY2" fmla="*/ 6858000 h 6858000"/>
              <a:gd name="connsiteX3" fmla="*/ 0 w 49119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11988" h="6858000">
                <a:moveTo>
                  <a:pt x="0" y="6858000"/>
                </a:moveTo>
                <a:lnTo>
                  <a:pt x="4911988" y="0"/>
                </a:lnTo>
                <a:lnTo>
                  <a:pt x="4911988" y="6858000"/>
                </a:lnTo>
                <a:lnTo>
                  <a:pt x="0" y="6858000"/>
                </a:lnTo>
                <a:close/>
              </a:path>
            </a:pathLst>
          </a:custGeom>
          <a:solidFill>
            <a:srgbClr val="7FE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Line 10">
            <a:extLst>
              <a:ext uri="{FF2B5EF4-FFF2-40B4-BE49-F238E27FC236}">
                <a16:creationId xmlns:a16="http://schemas.microsoft.com/office/drawing/2014/main" id="{AC18C6C9-4782-4A16-AC04-A2F24C8F8D71}"/>
              </a:ext>
            </a:extLst>
          </p:cNvPr>
          <p:cNvSpPr>
            <a:spLocks noChangeShapeType="1"/>
          </p:cNvSpPr>
          <p:nvPr/>
        </p:nvSpPr>
        <p:spPr bwMode="auto">
          <a:xfrm>
            <a:off x="0" y="6035677"/>
            <a:ext cx="8745537"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785CB88A-8B69-4A2C-A85F-0376BAA8EA0B}"/>
              </a:ext>
            </a:extLst>
          </p:cNvPr>
          <p:cNvGrpSpPr/>
          <p:nvPr userDrawn="1"/>
        </p:nvGrpSpPr>
        <p:grpSpPr>
          <a:xfrm>
            <a:off x="5892800" y="3457051"/>
            <a:ext cx="6299200" cy="2883426"/>
            <a:chOff x="5110162" y="3162302"/>
            <a:chExt cx="7081838" cy="3241675"/>
          </a:xfrm>
        </p:grpSpPr>
        <p:sp>
          <p:nvSpPr>
            <p:cNvPr id="16" name="Line 5">
              <a:extLst>
                <a:ext uri="{FF2B5EF4-FFF2-40B4-BE49-F238E27FC236}">
                  <a16:creationId xmlns:a16="http://schemas.microsoft.com/office/drawing/2014/main" id="{DBD73D19-145A-40E0-94D6-07BA55B1B143}"/>
                </a:ext>
              </a:extLst>
            </p:cNvPr>
            <p:cNvSpPr>
              <a:spLocks noChangeShapeType="1"/>
            </p:cNvSpPr>
            <p:nvPr/>
          </p:nvSpPr>
          <p:spPr bwMode="auto">
            <a:xfrm>
              <a:off x="5716588" y="4854577"/>
              <a:ext cx="6475412"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6">
              <a:extLst>
                <a:ext uri="{FF2B5EF4-FFF2-40B4-BE49-F238E27FC236}">
                  <a16:creationId xmlns:a16="http://schemas.microsoft.com/office/drawing/2014/main" id="{46666331-DB09-423F-A637-EFD22BA86D6F}"/>
                </a:ext>
              </a:extLst>
            </p:cNvPr>
            <p:cNvSpPr>
              <a:spLocks noChangeShapeType="1"/>
            </p:cNvSpPr>
            <p:nvPr/>
          </p:nvSpPr>
          <p:spPr bwMode="auto">
            <a:xfrm>
              <a:off x="9005887" y="6275389"/>
              <a:ext cx="487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7">
              <a:extLst>
                <a:ext uri="{FF2B5EF4-FFF2-40B4-BE49-F238E27FC236}">
                  <a16:creationId xmlns:a16="http://schemas.microsoft.com/office/drawing/2014/main" id="{416529D4-EF0C-4D71-85D6-7F1EA520B14C}"/>
                </a:ext>
              </a:extLst>
            </p:cNvPr>
            <p:cNvSpPr>
              <a:spLocks noChangeShapeType="1"/>
            </p:cNvSpPr>
            <p:nvPr/>
          </p:nvSpPr>
          <p:spPr bwMode="auto">
            <a:xfrm>
              <a:off x="7494587" y="6342064"/>
              <a:ext cx="487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8">
              <a:extLst>
                <a:ext uri="{FF2B5EF4-FFF2-40B4-BE49-F238E27FC236}">
                  <a16:creationId xmlns:a16="http://schemas.microsoft.com/office/drawing/2014/main" id="{26539C97-C7E6-4FC4-8ABE-CEFF913D7FAA}"/>
                </a:ext>
              </a:extLst>
            </p:cNvPr>
            <p:cNvSpPr>
              <a:spLocks noChangeShapeType="1"/>
            </p:cNvSpPr>
            <p:nvPr/>
          </p:nvSpPr>
          <p:spPr bwMode="auto">
            <a:xfrm>
              <a:off x="7121524" y="6342064"/>
              <a:ext cx="198438"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9">
              <a:extLst>
                <a:ext uri="{FF2B5EF4-FFF2-40B4-BE49-F238E27FC236}">
                  <a16:creationId xmlns:a16="http://schemas.microsoft.com/office/drawing/2014/main" id="{EB6C9CC5-80DE-4301-BEE1-3BF5DBB670A2}"/>
                </a:ext>
              </a:extLst>
            </p:cNvPr>
            <p:cNvSpPr>
              <a:spLocks noChangeShapeType="1"/>
            </p:cNvSpPr>
            <p:nvPr/>
          </p:nvSpPr>
          <p:spPr bwMode="auto">
            <a:xfrm>
              <a:off x="8455024" y="4314827"/>
              <a:ext cx="3736975"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1">
              <a:extLst>
                <a:ext uri="{FF2B5EF4-FFF2-40B4-BE49-F238E27FC236}">
                  <a16:creationId xmlns:a16="http://schemas.microsoft.com/office/drawing/2014/main" id="{B99858AA-68D5-4CE6-8B05-A61535404065}"/>
                </a:ext>
              </a:extLst>
            </p:cNvPr>
            <p:cNvSpPr>
              <a:spLocks/>
            </p:cNvSpPr>
            <p:nvPr/>
          </p:nvSpPr>
          <p:spPr bwMode="auto">
            <a:xfrm>
              <a:off x="10394949" y="4879977"/>
              <a:ext cx="657225" cy="176213"/>
            </a:xfrm>
            <a:custGeom>
              <a:avLst/>
              <a:gdLst>
                <a:gd name="T0" fmla="*/ 203 w 236"/>
                <a:gd name="T1" fmla="*/ 9 h 63"/>
                <a:gd name="T2" fmla="*/ 118 w 236"/>
                <a:gd name="T3" fmla="*/ 0 h 63"/>
                <a:gd name="T4" fmla="*/ 33 w 236"/>
                <a:gd name="T5" fmla="*/ 9 h 63"/>
                <a:gd name="T6" fmla="*/ 0 w 236"/>
                <a:gd name="T7" fmla="*/ 9 h 63"/>
                <a:gd name="T8" fmla="*/ 0 w 236"/>
                <a:gd name="T9" fmla="*/ 31 h 63"/>
                <a:gd name="T10" fmla="*/ 118 w 236"/>
                <a:gd name="T11" fmla="*/ 63 h 63"/>
                <a:gd name="T12" fmla="*/ 236 w 236"/>
                <a:gd name="T13" fmla="*/ 31 h 63"/>
                <a:gd name="T14" fmla="*/ 236 w 236"/>
                <a:gd name="T15" fmla="*/ 9 h 63"/>
                <a:gd name="T16" fmla="*/ 203 w 236"/>
                <a:gd name="T1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6" h="63">
                  <a:moveTo>
                    <a:pt x="203" y="9"/>
                  </a:moveTo>
                  <a:cubicBezTo>
                    <a:pt x="181" y="4"/>
                    <a:pt x="151" y="0"/>
                    <a:pt x="118" y="0"/>
                  </a:cubicBezTo>
                  <a:cubicBezTo>
                    <a:pt x="84" y="0"/>
                    <a:pt x="54" y="4"/>
                    <a:pt x="33" y="9"/>
                  </a:cubicBezTo>
                  <a:cubicBezTo>
                    <a:pt x="0" y="9"/>
                    <a:pt x="0" y="9"/>
                    <a:pt x="0" y="9"/>
                  </a:cubicBezTo>
                  <a:cubicBezTo>
                    <a:pt x="0" y="31"/>
                    <a:pt x="0" y="31"/>
                    <a:pt x="0" y="31"/>
                  </a:cubicBezTo>
                  <a:cubicBezTo>
                    <a:pt x="0" y="49"/>
                    <a:pt x="52" y="63"/>
                    <a:pt x="118" y="63"/>
                  </a:cubicBezTo>
                  <a:cubicBezTo>
                    <a:pt x="183" y="63"/>
                    <a:pt x="236" y="49"/>
                    <a:pt x="236" y="31"/>
                  </a:cubicBezTo>
                  <a:cubicBezTo>
                    <a:pt x="236" y="9"/>
                    <a:pt x="236" y="9"/>
                    <a:pt x="236" y="9"/>
                  </a:cubicBezTo>
                  <a:lnTo>
                    <a:pt x="203" y="9"/>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12">
              <a:extLst>
                <a:ext uri="{FF2B5EF4-FFF2-40B4-BE49-F238E27FC236}">
                  <a16:creationId xmlns:a16="http://schemas.microsoft.com/office/drawing/2014/main" id="{56874F0A-81DC-4485-BD07-9E58FDE4C0AD}"/>
                </a:ext>
              </a:extLst>
            </p:cNvPr>
            <p:cNvSpPr>
              <a:spLocks noChangeArrowheads="1"/>
            </p:cNvSpPr>
            <p:nvPr/>
          </p:nvSpPr>
          <p:spPr bwMode="auto">
            <a:xfrm>
              <a:off x="10394949" y="4818064"/>
              <a:ext cx="657225" cy="176213"/>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13">
              <a:extLst>
                <a:ext uri="{FF2B5EF4-FFF2-40B4-BE49-F238E27FC236}">
                  <a16:creationId xmlns:a16="http://schemas.microsoft.com/office/drawing/2014/main" id="{673F931D-5471-4449-9128-7FDEB8BCD890}"/>
                </a:ext>
              </a:extLst>
            </p:cNvPr>
            <p:cNvSpPr>
              <a:spLocks/>
            </p:cNvSpPr>
            <p:nvPr/>
          </p:nvSpPr>
          <p:spPr bwMode="auto">
            <a:xfrm>
              <a:off x="9651999" y="4513264"/>
              <a:ext cx="2141538" cy="249238"/>
            </a:xfrm>
            <a:custGeom>
              <a:avLst/>
              <a:gdLst>
                <a:gd name="T0" fmla="*/ 0 w 769"/>
                <a:gd name="T1" fmla="*/ 2 h 90"/>
                <a:gd name="T2" fmla="*/ 88 w 769"/>
                <a:gd name="T3" fmla="*/ 90 h 90"/>
                <a:gd name="T4" fmla="*/ 681 w 769"/>
                <a:gd name="T5" fmla="*/ 90 h 90"/>
                <a:gd name="T6" fmla="*/ 769 w 769"/>
                <a:gd name="T7" fmla="*/ 2 h 90"/>
                <a:gd name="T8" fmla="*/ 769 w 769"/>
                <a:gd name="T9" fmla="*/ 0 h 90"/>
                <a:gd name="T10" fmla="*/ 0 w 769"/>
                <a:gd name="T11" fmla="*/ 0 h 90"/>
                <a:gd name="T12" fmla="*/ 0 w 769"/>
                <a:gd name="T13" fmla="*/ 2 h 90"/>
              </a:gdLst>
              <a:ahLst/>
              <a:cxnLst>
                <a:cxn ang="0">
                  <a:pos x="T0" y="T1"/>
                </a:cxn>
                <a:cxn ang="0">
                  <a:pos x="T2" y="T3"/>
                </a:cxn>
                <a:cxn ang="0">
                  <a:pos x="T4" y="T5"/>
                </a:cxn>
                <a:cxn ang="0">
                  <a:pos x="T6" y="T7"/>
                </a:cxn>
                <a:cxn ang="0">
                  <a:pos x="T8" y="T9"/>
                </a:cxn>
                <a:cxn ang="0">
                  <a:pos x="T10" y="T11"/>
                </a:cxn>
                <a:cxn ang="0">
                  <a:pos x="T12" y="T13"/>
                </a:cxn>
              </a:cxnLst>
              <a:rect l="0" t="0" r="r" b="b"/>
              <a:pathLst>
                <a:path w="769" h="90">
                  <a:moveTo>
                    <a:pt x="0" y="2"/>
                  </a:moveTo>
                  <a:cubicBezTo>
                    <a:pt x="0" y="51"/>
                    <a:pt x="40" y="90"/>
                    <a:pt x="88" y="90"/>
                  </a:cubicBezTo>
                  <a:cubicBezTo>
                    <a:pt x="681" y="90"/>
                    <a:pt x="681" y="90"/>
                    <a:pt x="681" y="90"/>
                  </a:cubicBezTo>
                  <a:cubicBezTo>
                    <a:pt x="730" y="90"/>
                    <a:pt x="769" y="51"/>
                    <a:pt x="769" y="2"/>
                  </a:cubicBezTo>
                  <a:cubicBezTo>
                    <a:pt x="769" y="0"/>
                    <a:pt x="769" y="0"/>
                    <a:pt x="769" y="0"/>
                  </a:cubicBezTo>
                  <a:cubicBezTo>
                    <a:pt x="0" y="0"/>
                    <a:pt x="0" y="0"/>
                    <a:pt x="0" y="0"/>
                  </a:cubicBezTo>
                  <a:lnTo>
                    <a:pt x="0" y="2"/>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14">
              <a:extLst>
                <a:ext uri="{FF2B5EF4-FFF2-40B4-BE49-F238E27FC236}">
                  <a16:creationId xmlns:a16="http://schemas.microsoft.com/office/drawing/2014/main" id="{F381DC80-6C03-406A-8A05-0D05326FECD9}"/>
                </a:ext>
              </a:extLst>
            </p:cNvPr>
            <p:cNvSpPr>
              <a:spLocks/>
            </p:cNvSpPr>
            <p:nvPr/>
          </p:nvSpPr>
          <p:spPr bwMode="auto">
            <a:xfrm>
              <a:off x="9651999" y="3254377"/>
              <a:ext cx="2141538" cy="1258888"/>
            </a:xfrm>
            <a:custGeom>
              <a:avLst/>
              <a:gdLst>
                <a:gd name="T0" fmla="*/ 681 w 769"/>
                <a:gd name="T1" fmla="*/ 0 h 452"/>
                <a:gd name="T2" fmla="*/ 88 w 769"/>
                <a:gd name="T3" fmla="*/ 0 h 452"/>
                <a:gd name="T4" fmla="*/ 0 w 769"/>
                <a:gd name="T5" fmla="*/ 88 h 452"/>
                <a:gd name="T6" fmla="*/ 0 w 769"/>
                <a:gd name="T7" fmla="*/ 452 h 452"/>
                <a:gd name="T8" fmla="*/ 769 w 769"/>
                <a:gd name="T9" fmla="*/ 452 h 452"/>
                <a:gd name="T10" fmla="*/ 769 w 769"/>
                <a:gd name="T11" fmla="*/ 88 h 452"/>
                <a:gd name="T12" fmla="*/ 681 w 769"/>
                <a:gd name="T13" fmla="*/ 0 h 452"/>
              </a:gdLst>
              <a:ahLst/>
              <a:cxnLst>
                <a:cxn ang="0">
                  <a:pos x="T0" y="T1"/>
                </a:cxn>
                <a:cxn ang="0">
                  <a:pos x="T2" y="T3"/>
                </a:cxn>
                <a:cxn ang="0">
                  <a:pos x="T4" y="T5"/>
                </a:cxn>
                <a:cxn ang="0">
                  <a:pos x="T6" y="T7"/>
                </a:cxn>
                <a:cxn ang="0">
                  <a:pos x="T8" y="T9"/>
                </a:cxn>
                <a:cxn ang="0">
                  <a:pos x="T10" y="T11"/>
                </a:cxn>
                <a:cxn ang="0">
                  <a:pos x="T12" y="T13"/>
                </a:cxn>
              </a:cxnLst>
              <a:rect l="0" t="0" r="r" b="b"/>
              <a:pathLst>
                <a:path w="769" h="452">
                  <a:moveTo>
                    <a:pt x="681" y="0"/>
                  </a:moveTo>
                  <a:cubicBezTo>
                    <a:pt x="88" y="0"/>
                    <a:pt x="88" y="0"/>
                    <a:pt x="88" y="0"/>
                  </a:cubicBezTo>
                  <a:cubicBezTo>
                    <a:pt x="40" y="0"/>
                    <a:pt x="0" y="39"/>
                    <a:pt x="0" y="88"/>
                  </a:cubicBezTo>
                  <a:cubicBezTo>
                    <a:pt x="0" y="452"/>
                    <a:pt x="0" y="452"/>
                    <a:pt x="0" y="452"/>
                  </a:cubicBezTo>
                  <a:cubicBezTo>
                    <a:pt x="769" y="452"/>
                    <a:pt x="769" y="452"/>
                    <a:pt x="769" y="452"/>
                  </a:cubicBezTo>
                  <a:cubicBezTo>
                    <a:pt x="769" y="88"/>
                    <a:pt x="769" y="88"/>
                    <a:pt x="769" y="88"/>
                  </a:cubicBezTo>
                  <a:cubicBezTo>
                    <a:pt x="769" y="39"/>
                    <a:pt x="730" y="0"/>
                    <a:pt x="681" y="0"/>
                  </a:cubicBezTo>
                  <a:close/>
                </a:path>
              </a:pathLst>
            </a:custGeom>
            <a:solidFill>
              <a:srgbClr val="545C5E"/>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15">
              <a:extLst>
                <a:ext uri="{FF2B5EF4-FFF2-40B4-BE49-F238E27FC236}">
                  <a16:creationId xmlns:a16="http://schemas.microsoft.com/office/drawing/2014/main" id="{65AE8827-EAA7-486F-83A2-7E7FD49CDF4C}"/>
                </a:ext>
              </a:extLst>
            </p:cNvPr>
            <p:cNvSpPr>
              <a:spLocks/>
            </p:cNvSpPr>
            <p:nvPr/>
          </p:nvSpPr>
          <p:spPr bwMode="auto">
            <a:xfrm>
              <a:off x="9763124" y="3365502"/>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6">
              <a:extLst>
                <a:ext uri="{FF2B5EF4-FFF2-40B4-BE49-F238E27FC236}">
                  <a16:creationId xmlns:a16="http://schemas.microsoft.com/office/drawing/2014/main" id="{2E5C00CE-FEEF-416C-AFA9-4B6042CF7774}"/>
                </a:ext>
              </a:extLst>
            </p:cNvPr>
            <p:cNvSpPr>
              <a:spLocks/>
            </p:cNvSpPr>
            <p:nvPr/>
          </p:nvSpPr>
          <p:spPr bwMode="auto">
            <a:xfrm>
              <a:off x="9763124" y="3365502"/>
              <a:ext cx="1917700" cy="1147763"/>
            </a:xfrm>
            <a:custGeom>
              <a:avLst/>
              <a:gdLst>
                <a:gd name="T0" fmla="*/ 0 w 689"/>
                <a:gd name="T1" fmla="*/ 412 h 412"/>
                <a:gd name="T2" fmla="*/ 0 w 689"/>
                <a:gd name="T3" fmla="*/ 48 h 412"/>
                <a:gd name="T4" fmla="*/ 48 w 689"/>
                <a:gd name="T5" fmla="*/ 0 h 412"/>
                <a:gd name="T6" fmla="*/ 641 w 689"/>
                <a:gd name="T7" fmla="*/ 0 h 412"/>
                <a:gd name="T8" fmla="*/ 689 w 689"/>
                <a:gd name="T9" fmla="*/ 48 h 412"/>
                <a:gd name="T10" fmla="*/ 689 w 689"/>
                <a:gd name="T11" fmla="*/ 412 h 412"/>
                <a:gd name="T12" fmla="*/ 0 w 689"/>
                <a:gd name="T13" fmla="*/ 412 h 412"/>
              </a:gdLst>
              <a:ahLst/>
              <a:cxnLst>
                <a:cxn ang="0">
                  <a:pos x="T0" y="T1"/>
                </a:cxn>
                <a:cxn ang="0">
                  <a:pos x="T2" y="T3"/>
                </a:cxn>
                <a:cxn ang="0">
                  <a:pos x="T4" y="T5"/>
                </a:cxn>
                <a:cxn ang="0">
                  <a:pos x="T6" y="T7"/>
                </a:cxn>
                <a:cxn ang="0">
                  <a:pos x="T8" y="T9"/>
                </a:cxn>
                <a:cxn ang="0">
                  <a:pos x="T10" y="T11"/>
                </a:cxn>
                <a:cxn ang="0">
                  <a:pos x="T12" y="T13"/>
                </a:cxn>
              </a:cxnLst>
              <a:rect l="0" t="0" r="r" b="b"/>
              <a:pathLst>
                <a:path w="689" h="412">
                  <a:moveTo>
                    <a:pt x="0" y="412"/>
                  </a:moveTo>
                  <a:cubicBezTo>
                    <a:pt x="0" y="48"/>
                    <a:pt x="0" y="48"/>
                    <a:pt x="0" y="48"/>
                  </a:cubicBezTo>
                  <a:cubicBezTo>
                    <a:pt x="0" y="22"/>
                    <a:pt x="22" y="0"/>
                    <a:pt x="48" y="0"/>
                  </a:cubicBezTo>
                  <a:cubicBezTo>
                    <a:pt x="641" y="0"/>
                    <a:pt x="641" y="0"/>
                    <a:pt x="641" y="0"/>
                  </a:cubicBezTo>
                  <a:cubicBezTo>
                    <a:pt x="668" y="0"/>
                    <a:pt x="689" y="22"/>
                    <a:pt x="689" y="48"/>
                  </a:cubicBezTo>
                  <a:cubicBezTo>
                    <a:pt x="689" y="412"/>
                    <a:pt x="689" y="412"/>
                    <a:pt x="689" y="412"/>
                  </a:cubicBezTo>
                  <a:lnTo>
                    <a:pt x="0" y="412"/>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Oval 17">
              <a:extLst>
                <a:ext uri="{FF2B5EF4-FFF2-40B4-BE49-F238E27FC236}">
                  <a16:creationId xmlns:a16="http://schemas.microsoft.com/office/drawing/2014/main" id="{7FF1BF3D-D496-40C6-AA38-6F2E7D796498}"/>
                </a:ext>
              </a:extLst>
            </p:cNvPr>
            <p:cNvSpPr>
              <a:spLocks noChangeArrowheads="1"/>
            </p:cNvSpPr>
            <p:nvPr/>
          </p:nvSpPr>
          <p:spPr bwMode="auto">
            <a:xfrm>
              <a:off x="10679112" y="4591052"/>
              <a:ext cx="87313" cy="82550"/>
            </a:xfrm>
            <a:prstGeom prst="ellipse">
              <a:avLst/>
            </a:pr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Line 18">
              <a:extLst>
                <a:ext uri="{FF2B5EF4-FFF2-40B4-BE49-F238E27FC236}">
                  <a16:creationId xmlns:a16="http://schemas.microsoft.com/office/drawing/2014/main" id="{5A2C5B5B-9E72-4979-B54C-83ADDEDA8F3C}"/>
                </a:ext>
              </a:extLst>
            </p:cNvPr>
            <p:cNvSpPr>
              <a:spLocks noChangeShapeType="1"/>
            </p:cNvSpPr>
            <p:nvPr/>
          </p:nvSpPr>
          <p:spPr bwMode="auto">
            <a:xfrm flipV="1">
              <a:off x="10501312" y="3708402"/>
              <a:ext cx="152400"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19">
              <a:extLst>
                <a:ext uri="{FF2B5EF4-FFF2-40B4-BE49-F238E27FC236}">
                  <a16:creationId xmlns:a16="http://schemas.microsoft.com/office/drawing/2014/main" id="{CCBBB763-FEAF-4A73-9AE5-6BD28499BF02}"/>
                </a:ext>
              </a:extLst>
            </p:cNvPr>
            <p:cNvSpPr>
              <a:spLocks noChangeShapeType="1"/>
            </p:cNvSpPr>
            <p:nvPr/>
          </p:nvSpPr>
          <p:spPr bwMode="auto">
            <a:xfrm flipV="1">
              <a:off x="10790237" y="3708402"/>
              <a:ext cx="157163" cy="152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0">
              <a:extLst>
                <a:ext uri="{FF2B5EF4-FFF2-40B4-BE49-F238E27FC236}">
                  <a16:creationId xmlns:a16="http://schemas.microsoft.com/office/drawing/2014/main" id="{416E265D-98F4-4DC3-BEF5-AAA0A6CD63DE}"/>
                </a:ext>
              </a:extLst>
            </p:cNvPr>
            <p:cNvSpPr>
              <a:spLocks noChangeShapeType="1"/>
            </p:cNvSpPr>
            <p:nvPr/>
          </p:nvSpPr>
          <p:spPr bwMode="auto">
            <a:xfrm flipV="1">
              <a:off x="10585449" y="3643314"/>
              <a:ext cx="277813" cy="2794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21">
              <a:extLst>
                <a:ext uri="{FF2B5EF4-FFF2-40B4-BE49-F238E27FC236}">
                  <a16:creationId xmlns:a16="http://schemas.microsoft.com/office/drawing/2014/main" id="{B184AD82-DD28-4A6D-9FC6-5B706C6489C2}"/>
                </a:ext>
              </a:extLst>
            </p:cNvPr>
            <p:cNvSpPr>
              <a:spLocks noChangeArrowheads="1"/>
            </p:cNvSpPr>
            <p:nvPr/>
          </p:nvSpPr>
          <p:spPr bwMode="auto">
            <a:xfrm>
              <a:off x="10553699" y="4762502"/>
              <a:ext cx="338138" cy="142875"/>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Oval 22">
              <a:extLst>
                <a:ext uri="{FF2B5EF4-FFF2-40B4-BE49-F238E27FC236}">
                  <a16:creationId xmlns:a16="http://schemas.microsoft.com/office/drawing/2014/main" id="{66245B2A-CE48-4B91-BC95-5ED3959CCF41}"/>
                </a:ext>
              </a:extLst>
            </p:cNvPr>
            <p:cNvSpPr>
              <a:spLocks noChangeArrowheads="1"/>
            </p:cNvSpPr>
            <p:nvPr/>
          </p:nvSpPr>
          <p:spPr bwMode="auto">
            <a:xfrm>
              <a:off x="5595937" y="4795839"/>
              <a:ext cx="120650" cy="120650"/>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24">
              <a:extLst>
                <a:ext uri="{FF2B5EF4-FFF2-40B4-BE49-F238E27FC236}">
                  <a16:creationId xmlns:a16="http://schemas.microsoft.com/office/drawing/2014/main" id="{0B13B527-F46F-40CD-A6FA-D0D650604B9B}"/>
                </a:ext>
              </a:extLst>
            </p:cNvPr>
            <p:cNvSpPr>
              <a:spLocks noChangeShapeType="1"/>
            </p:cNvSpPr>
            <p:nvPr/>
          </p:nvSpPr>
          <p:spPr bwMode="auto">
            <a:xfrm>
              <a:off x="7926387" y="5386389"/>
              <a:ext cx="300038" cy="0"/>
            </a:xfrm>
            <a:prstGeom prst="line">
              <a:avLst/>
            </a:prstGeom>
            <a:noFill/>
            <a:ln w="22225" cap="rnd">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5">
              <a:extLst>
                <a:ext uri="{FF2B5EF4-FFF2-40B4-BE49-F238E27FC236}">
                  <a16:creationId xmlns:a16="http://schemas.microsoft.com/office/drawing/2014/main" id="{D4E9E7ED-E1C3-4BB3-9B79-77D7C13BDBD4}"/>
                </a:ext>
              </a:extLst>
            </p:cNvPr>
            <p:cNvSpPr>
              <a:spLocks/>
            </p:cNvSpPr>
            <p:nvPr/>
          </p:nvSpPr>
          <p:spPr bwMode="auto">
            <a:xfrm>
              <a:off x="5110162" y="3551239"/>
              <a:ext cx="1268413" cy="701675"/>
            </a:xfrm>
            <a:custGeom>
              <a:avLst/>
              <a:gdLst>
                <a:gd name="T0" fmla="*/ 234 w 456"/>
                <a:gd name="T1" fmla="*/ 252 h 252"/>
                <a:gd name="T2" fmla="*/ 388 w 456"/>
                <a:gd name="T3" fmla="*/ 252 h 252"/>
                <a:gd name="T4" fmla="*/ 456 w 456"/>
                <a:gd name="T5" fmla="*/ 184 h 252"/>
                <a:gd name="T6" fmla="*/ 388 w 456"/>
                <a:gd name="T7" fmla="*/ 115 h 252"/>
                <a:gd name="T8" fmla="*/ 360 w 456"/>
                <a:gd name="T9" fmla="*/ 121 h 252"/>
                <a:gd name="T10" fmla="*/ 234 w 456"/>
                <a:gd name="T11" fmla="*/ 0 h 252"/>
                <a:gd name="T12" fmla="*/ 113 w 456"/>
                <a:gd name="T13" fmla="*/ 94 h 252"/>
                <a:gd name="T14" fmla="*/ 82 w 456"/>
                <a:gd name="T15" fmla="*/ 88 h 252"/>
                <a:gd name="T16" fmla="*/ 0 w 456"/>
                <a:gd name="T17" fmla="*/ 170 h 252"/>
                <a:gd name="T18" fmla="*/ 82 w 456"/>
                <a:gd name="T19" fmla="*/ 252 h 252"/>
                <a:gd name="T20" fmla="*/ 150 w 456"/>
                <a:gd name="T2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6" h="252">
                  <a:moveTo>
                    <a:pt x="234" y="252"/>
                  </a:moveTo>
                  <a:cubicBezTo>
                    <a:pt x="388" y="252"/>
                    <a:pt x="388" y="252"/>
                    <a:pt x="388" y="252"/>
                  </a:cubicBezTo>
                  <a:cubicBezTo>
                    <a:pt x="426" y="252"/>
                    <a:pt x="456" y="222"/>
                    <a:pt x="456" y="184"/>
                  </a:cubicBezTo>
                  <a:cubicBezTo>
                    <a:pt x="456" y="146"/>
                    <a:pt x="426" y="115"/>
                    <a:pt x="388" y="115"/>
                  </a:cubicBezTo>
                  <a:cubicBezTo>
                    <a:pt x="378" y="115"/>
                    <a:pt x="369" y="117"/>
                    <a:pt x="360" y="121"/>
                  </a:cubicBezTo>
                  <a:cubicBezTo>
                    <a:pt x="357" y="54"/>
                    <a:pt x="302" y="0"/>
                    <a:pt x="234" y="0"/>
                  </a:cubicBezTo>
                  <a:cubicBezTo>
                    <a:pt x="176" y="0"/>
                    <a:pt x="127" y="40"/>
                    <a:pt x="113" y="94"/>
                  </a:cubicBezTo>
                  <a:cubicBezTo>
                    <a:pt x="103" y="90"/>
                    <a:pt x="93" y="88"/>
                    <a:pt x="82" y="88"/>
                  </a:cubicBezTo>
                  <a:cubicBezTo>
                    <a:pt x="37" y="88"/>
                    <a:pt x="0" y="125"/>
                    <a:pt x="0" y="170"/>
                  </a:cubicBezTo>
                  <a:cubicBezTo>
                    <a:pt x="0" y="216"/>
                    <a:pt x="37" y="252"/>
                    <a:pt x="82" y="252"/>
                  </a:cubicBezTo>
                  <a:cubicBezTo>
                    <a:pt x="150" y="252"/>
                    <a:pt x="150" y="252"/>
                    <a:pt x="150" y="252"/>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26">
              <a:extLst>
                <a:ext uri="{FF2B5EF4-FFF2-40B4-BE49-F238E27FC236}">
                  <a16:creationId xmlns:a16="http://schemas.microsoft.com/office/drawing/2014/main" id="{2059BF57-97B4-40FE-8039-D9D0C02B92F3}"/>
                </a:ext>
              </a:extLst>
            </p:cNvPr>
            <p:cNvSpPr>
              <a:spLocks noChangeShapeType="1"/>
            </p:cNvSpPr>
            <p:nvPr/>
          </p:nvSpPr>
          <p:spPr bwMode="auto">
            <a:xfrm>
              <a:off x="5591174" y="4252914"/>
              <a:ext cx="1063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7">
              <a:extLst>
                <a:ext uri="{FF2B5EF4-FFF2-40B4-BE49-F238E27FC236}">
                  <a16:creationId xmlns:a16="http://schemas.microsoft.com/office/drawing/2014/main" id="{FE9768A8-25B9-4485-AFFE-96ED310F3AEA}"/>
                </a:ext>
              </a:extLst>
            </p:cNvPr>
            <p:cNvSpPr>
              <a:spLocks/>
            </p:cNvSpPr>
            <p:nvPr/>
          </p:nvSpPr>
          <p:spPr bwMode="auto">
            <a:xfrm>
              <a:off x="8032749" y="3162302"/>
              <a:ext cx="606425" cy="581025"/>
            </a:xfrm>
            <a:custGeom>
              <a:avLst/>
              <a:gdLst>
                <a:gd name="T0" fmla="*/ 0 w 218"/>
                <a:gd name="T1" fmla="*/ 3 h 209"/>
                <a:gd name="T2" fmla="*/ 24 w 218"/>
                <a:gd name="T3" fmla="*/ 0 h 209"/>
                <a:gd name="T4" fmla="*/ 125 w 218"/>
                <a:gd name="T5" fmla="*/ 78 h 209"/>
                <a:gd name="T6" fmla="*/ 150 w 218"/>
                <a:gd name="T7" fmla="*/ 73 h 209"/>
                <a:gd name="T8" fmla="*/ 218 w 218"/>
                <a:gd name="T9" fmla="*/ 141 h 209"/>
                <a:gd name="T10" fmla="*/ 150 w 218"/>
                <a:gd name="T11" fmla="*/ 209 h 209"/>
                <a:gd name="T12" fmla="*/ 95 w 218"/>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18" h="209">
                  <a:moveTo>
                    <a:pt x="0" y="3"/>
                  </a:moveTo>
                  <a:cubicBezTo>
                    <a:pt x="8" y="1"/>
                    <a:pt x="16" y="0"/>
                    <a:pt x="24" y="0"/>
                  </a:cubicBezTo>
                  <a:cubicBezTo>
                    <a:pt x="73" y="0"/>
                    <a:pt x="114" y="33"/>
                    <a:pt x="125" y="78"/>
                  </a:cubicBezTo>
                  <a:cubicBezTo>
                    <a:pt x="133" y="75"/>
                    <a:pt x="142" y="73"/>
                    <a:pt x="150" y="73"/>
                  </a:cubicBezTo>
                  <a:cubicBezTo>
                    <a:pt x="188" y="73"/>
                    <a:pt x="218" y="103"/>
                    <a:pt x="218" y="141"/>
                  </a:cubicBezTo>
                  <a:cubicBezTo>
                    <a:pt x="218" y="178"/>
                    <a:pt x="188" y="209"/>
                    <a:pt x="150" y="209"/>
                  </a:cubicBezTo>
                  <a:cubicBezTo>
                    <a:pt x="95" y="209"/>
                    <a:pt x="95" y="209"/>
                    <a:pt x="95" y="209"/>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8">
              <a:extLst>
                <a:ext uri="{FF2B5EF4-FFF2-40B4-BE49-F238E27FC236}">
                  <a16:creationId xmlns:a16="http://schemas.microsoft.com/office/drawing/2014/main" id="{90E26C75-1977-4EC2-A9F8-EE374C9B7BD4}"/>
                </a:ext>
              </a:extLst>
            </p:cNvPr>
            <p:cNvSpPr>
              <a:spLocks/>
            </p:cNvSpPr>
            <p:nvPr/>
          </p:nvSpPr>
          <p:spPr bwMode="auto">
            <a:xfrm>
              <a:off x="7854949" y="3192464"/>
              <a:ext cx="115888" cy="106363"/>
            </a:xfrm>
            <a:custGeom>
              <a:avLst/>
              <a:gdLst>
                <a:gd name="T0" fmla="*/ 0 w 42"/>
                <a:gd name="T1" fmla="*/ 38 h 38"/>
                <a:gd name="T2" fmla="*/ 42 w 42"/>
                <a:gd name="T3" fmla="*/ 0 h 38"/>
              </a:gdLst>
              <a:ahLst/>
              <a:cxnLst>
                <a:cxn ang="0">
                  <a:pos x="T0" y="T1"/>
                </a:cxn>
                <a:cxn ang="0">
                  <a:pos x="T2" y="T3"/>
                </a:cxn>
              </a:cxnLst>
              <a:rect l="0" t="0" r="r" b="b"/>
              <a:pathLst>
                <a:path w="42" h="38">
                  <a:moveTo>
                    <a:pt x="0" y="38"/>
                  </a:moveTo>
                  <a:cubicBezTo>
                    <a:pt x="10" y="22"/>
                    <a:pt x="24" y="9"/>
                    <a:pt x="42"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9">
              <a:extLst>
                <a:ext uri="{FF2B5EF4-FFF2-40B4-BE49-F238E27FC236}">
                  <a16:creationId xmlns:a16="http://schemas.microsoft.com/office/drawing/2014/main" id="{860577A5-38AD-43B2-81C7-D69DAE3CD6E4}"/>
                </a:ext>
              </a:extLst>
            </p:cNvPr>
            <p:cNvSpPr>
              <a:spLocks/>
            </p:cNvSpPr>
            <p:nvPr/>
          </p:nvSpPr>
          <p:spPr bwMode="auto">
            <a:xfrm>
              <a:off x="7648574" y="3351214"/>
              <a:ext cx="180975" cy="109538"/>
            </a:xfrm>
            <a:custGeom>
              <a:avLst/>
              <a:gdLst>
                <a:gd name="T0" fmla="*/ 0 w 65"/>
                <a:gd name="T1" fmla="*/ 39 h 39"/>
                <a:gd name="T2" fmla="*/ 35 w 65"/>
                <a:gd name="T3" fmla="*/ 27 h 39"/>
                <a:gd name="T4" fmla="*/ 58 w 65"/>
                <a:gd name="T5" fmla="*/ 32 h 39"/>
                <a:gd name="T6" fmla="*/ 65 w 65"/>
                <a:gd name="T7" fmla="*/ 0 h 39"/>
              </a:gdLst>
              <a:ahLst/>
              <a:cxnLst>
                <a:cxn ang="0">
                  <a:pos x="T0" y="T1"/>
                </a:cxn>
                <a:cxn ang="0">
                  <a:pos x="T2" y="T3"/>
                </a:cxn>
                <a:cxn ang="0">
                  <a:pos x="T4" y="T5"/>
                </a:cxn>
                <a:cxn ang="0">
                  <a:pos x="T6" y="T7"/>
                </a:cxn>
              </a:cxnLst>
              <a:rect l="0" t="0" r="r" b="b"/>
              <a:pathLst>
                <a:path w="65" h="39">
                  <a:moveTo>
                    <a:pt x="0" y="39"/>
                  </a:moveTo>
                  <a:cubicBezTo>
                    <a:pt x="10" y="32"/>
                    <a:pt x="22" y="27"/>
                    <a:pt x="35" y="27"/>
                  </a:cubicBezTo>
                  <a:cubicBezTo>
                    <a:pt x="43" y="27"/>
                    <a:pt x="51" y="29"/>
                    <a:pt x="58" y="32"/>
                  </a:cubicBezTo>
                  <a:cubicBezTo>
                    <a:pt x="59" y="21"/>
                    <a:pt x="61" y="10"/>
                    <a:pt x="65"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0">
              <a:extLst>
                <a:ext uri="{FF2B5EF4-FFF2-40B4-BE49-F238E27FC236}">
                  <a16:creationId xmlns:a16="http://schemas.microsoft.com/office/drawing/2014/main" id="{6945F93A-8696-443A-A1C7-AA70F14DFDAE}"/>
                </a:ext>
              </a:extLst>
            </p:cNvPr>
            <p:cNvSpPr>
              <a:spLocks/>
            </p:cNvSpPr>
            <p:nvPr/>
          </p:nvSpPr>
          <p:spPr bwMode="auto">
            <a:xfrm>
              <a:off x="7586662" y="3584577"/>
              <a:ext cx="515938" cy="158750"/>
            </a:xfrm>
            <a:custGeom>
              <a:avLst/>
              <a:gdLst>
                <a:gd name="T0" fmla="*/ 185 w 185"/>
                <a:gd name="T1" fmla="*/ 57 h 57"/>
                <a:gd name="T2" fmla="*/ 57 w 185"/>
                <a:gd name="T3" fmla="*/ 57 h 57"/>
                <a:gd name="T4" fmla="*/ 0 w 185"/>
                <a:gd name="T5" fmla="*/ 0 h 57"/>
              </a:gdLst>
              <a:ahLst/>
              <a:cxnLst>
                <a:cxn ang="0">
                  <a:pos x="T0" y="T1"/>
                </a:cxn>
                <a:cxn ang="0">
                  <a:pos x="T2" y="T3"/>
                </a:cxn>
                <a:cxn ang="0">
                  <a:pos x="T4" y="T5"/>
                </a:cxn>
              </a:cxnLst>
              <a:rect l="0" t="0" r="r" b="b"/>
              <a:pathLst>
                <a:path w="185" h="57">
                  <a:moveTo>
                    <a:pt x="185" y="57"/>
                  </a:moveTo>
                  <a:cubicBezTo>
                    <a:pt x="57" y="57"/>
                    <a:pt x="57" y="57"/>
                    <a:pt x="57" y="57"/>
                  </a:cubicBezTo>
                  <a:cubicBezTo>
                    <a:pt x="26" y="57"/>
                    <a:pt x="0" y="31"/>
                    <a:pt x="0" y="0"/>
                  </a:cubicBezTo>
                </a:path>
              </a:pathLst>
            </a:cu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1">
              <a:extLst>
                <a:ext uri="{FF2B5EF4-FFF2-40B4-BE49-F238E27FC236}">
                  <a16:creationId xmlns:a16="http://schemas.microsoft.com/office/drawing/2014/main" id="{219AF8B6-9AA9-4C3A-BA9E-C20484224DCB}"/>
                </a:ext>
              </a:extLst>
            </p:cNvPr>
            <p:cNvSpPr>
              <a:spLocks noChangeShapeType="1"/>
            </p:cNvSpPr>
            <p:nvPr/>
          </p:nvSpPr>
          <p:spPr bwMode="auto">
            <a:xfrm flipH="1">
              <a:off x="8154987" y="3743327"/>
              <a:ext cx="88900"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2">
              <a:extLst>
                <a:ext uri="{FF2B5EF4-FFF2-40B4-BE49-F238E27FC236}">
                  <a16:creationId xmlns:a16="http://schemas.microsoft.com/office/drawing/2014/main" id="{FA0F48D0-9195-4314-BB16-1AA7483ECBB7}"/>
                </a:ext>
              </a:extLst>
            </p:cNvPr>
            <p:cNvSpPr>
              <a:spLocks/>
            </p:cNvSpPr>
            <p:nvPr/>
          </p:nvSpPr>
          <p:spPr bwMode="auto">
            <a:xfrm>
              <a:off x="6646862" y="3989389"/>
              <a:ext cx="801688" cy="1192213"/>
            </a:xfrm>
            <a:custGeom>
              <a:avLst/>
              <a:gdLst>
                <a:gd name="T0" fmla="*/ 236 w 288"/>
                <a:gd name="T1" fmla="*/ 428 h 428"/>
                <a:gd name="T2" fmla="*/ 52 w 288"/>
                <a:gd name="T3" fmla="*/ 428 h 428"/>
                <a:gd name="T4" fmla="*/ 0 w 288"/>
                <a:gd name="T5" fmla="*/ 376 h 428"/>
                <a:gd name="T6" fmla="*/ 0 w 288"/>
                <a:gd name="T7" fmla="*/ 52 h 428"/>
                <a:gd name="T8" fmla="*/ 52 w 288"/>
                <a:gd name="T9" fmla="*/ 0 h 428"/>
                <a:gd name="T10" fmla="*/ 236 w 288"/>
                <a:gd name="T11" fmla="*/ 0 h 428"/>
                <a:gd name="T12" fmla="*/ 288 w 288"/>
                <a:gd name="T13" fmla="*/ 52 h 428"/>
                <a:gd name="T14" fmla="*/ 288 w 288"/>
                <a:gd name="T15" fmla="*/ 376 h 428"/>
                <a:gd name="T16" fmla="*/ 236 w 288"/>
                <a:gd name="T17" fmla="*/ 428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8" h="428">
                  <a:moveTo>
                    <a:pt x="236" y="428"/>
                  </a:moveTo>
                  <a:cubicBezTo>
                    <a:pt x="52" y="428"/>
                    <a:pt x="52" y="428"/>
                    <a:pt x="52" y="428"/>
                  </a:cubicBezTo>
                  <a:cubicBezTo>
                    <a:pt x="23" y="428"/>
                    <a:pt x="0" y="405"/>
                    <a:pt x="0" y="376"/>
                  </a:cubicBezTo>
                  <a:cubicBezTo>
                    <a:pt x="0" y="52"/>
                    <a:pt x="0" y="52"/>
                    <a:pt x="0" y="52"/>
                  </a:cubicBezTo>
                  <a:cubicBezTo>
                    <a:pt x="0" y="23"/>
                    <a:pt x="23" y="0"/>
                    <a:pt x="52" y="0"/>
                  </a:cubicBezTo>
                  <a:cubicBezTo>
                    <a:pt x="236" y="0"/>
                    <a:pt x="236" y="0"/>
                    <a:pt x="236" y="0"/>
                  </a:cubicBezTo>
                  <a:cubicBezTo>
                    <a:pt x="265" y="0"/>
                    <a:pt x="288" y="23"/>
                    <a:pt x="288" y="52"/>
                  </a:cubicBezTo>
                  <a:cubicBezTo>
                    <a:pt x="288" y="376"/>
                    <a:pt x="288" y="376"/>
                    <a:pt x="288" y="376"/>
                  </a:cubicBezTo>
                  <a:cubicBezTo>
                    <a:pt x="288" y="405"/>
                    <a:pt x="265" y="428"/>
                    <a:pt x="236" y="428"/>
                  </a:cubicBez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Rectangle 33">
              <a:extLst>
                <a:ext uri="{FF2B5EF4-FFF2-40B4-BE49-F238E27FC236}">
                  <a16:creationId xmlns:a16="http://schemas.microsoft.com/office/drawing/2014/main" id="{DCA7376D-C8E4-4397-BBF6-F6558AAC3CB1}"/>
                </a:ext>
              </a:extLst>
            </p:cNvPr>
            <p:cNvSpPr>
              <a:spLocks noChangeArrowheads="1"/>
            </p:cNvSpPr>
            <p:nvPr/>
          </p:nvSpPr>
          <p:spPr bwMode="auto">
            <a:xfrm>
              <a:off x="6702424" y="4195764"/>
              <a:ext cx="688975" cy="779463"/>
            </a:xfrm>
            <a:prstGeom prst="rect">
              <a:avLst/>
            </a:pr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Oval 34">
              <a:extLst>
                <a:ext uri="{FF2B5EF4-FFF2-40B4-BE49-F238E27FC236}">
                  <a16:creationId xmlns:a16="http://schemas.microsoft.com/office/drawing/2014/main" id="{96724643-36BF-42F9-AAE4-74A489065C94}"/>
                </a:ext>
              </a:extLst>
            </p:cNvPr>
            <p:cNvSpPr>
              <a:spLocks noChangeArrowheads="1"/>
            </p:cNvSpPr>
            <p:nvPr/>
          </p:nvSpPr>
          <p:spPr bwMode="auto">
            <a:xfrm>
              <a:off x="6994524" y="5027614"/>
              <a:ext cx="104775" cy="103188"/>
            </a:xfrm>
            <a:prstGeom prst="ellipse">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Oval 35">
              <a:extLst>
                <a:ext uri="{FF2B5EF4-FFF2-40B4-BE49-F238E27FC236}">
                  <a16:creationId xmlns:a16="http://schemas.microsoft.com/office/drawing/2014/main" id="{0B50277A-D2F9-4B9F-BC25-C8BCFF9B6D68}"/>
                </a:ext>
              </a:extLst>
            </p:cNvPr>
            <p:cNvSpPr>
              <a:spLocks noChangeArrowheads="1"/>
            </p:cNvSpPr>
            <p:nvPr/>
          </p:nvSpPr>
          <p:spPr bwMode="auto">
            <a:xfrm>
              <a:off x="7202487" y="4078289"/>
              <a:ext cx="39688" cy="41275"/>
            </a:xfrm>
            <a:prstGeom prst="ellipse">
              <a:avLst/>
            </a:pr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6" name="Rectangle 36">
              <a:extLst>
                <a:ext uri="{FF2B5EF4-FFF2-40B4-BE49-F238E27FC236}">
                  <a16:creationId xmlns:a16="http://schemas.microsoft.com/office/drawing/2014/main" id="{52E376FB-A8CA-4495-96FE-A5ECC2940B2D}"/>
                </a:ext>
              </a:extLst>
            </p:cNvPr>
            <p:cNvSpPr>
              <a:spLocks noChangeArrowheads="1"/>
            </p:cNvSpPr>
            <p:nvPr/>
          </p:nvSpPr>
          <p:spPr bwMode="auto">
            <a:xfrm>
              <a:off x="6943724" y="4067177"/>
              <a:ext cx="206375" cy="66675"/>
            </a:xfrm>
            <a:prstGeom prst="rect">
              <a:avLst/>
            </a:pr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Line 37">
              <a:extLst>
                <a:ext uri="{FF2B5EF4-FFF2-40B4-BE49-F238E27FC236}">
                  <a16:creationId xmlns:a16="http://schemas.microsoft.com/office/drawing/2014/main" id="{21BCF331-AB78-4548-95C0-63FE62021AFA}"/>
                </a:ext>
              </a:extLst>
            </p:cNvPr>
            <p:cNvSpPr>
              <a:spLocks noChangeShapeType="1"/>
            </p:cNvSpPr>
            <p:nvPr/>
          </p:nvSpPr>
          <p:spPr bwMode="auto">
            <a:xfrm flipV="1">
              <a:off x="6905624" y="4535489"/>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38">
              <a:extLst>
                <a:ext uri="{FF2B5EF4-FFF2-40B4-BE49-F238E27FC236}">
                  <a16:creationId xmlns:a16="http://schemas.microsoft.com/office/drawing/2014/main" id="{8D8AF80B-9E13-4896-B58E-083D77E583A5}"/>
                </a:ext>
              </a:extLst>
            </p:cNvPr>
            <p:cNvSpPr>
              <a:spLocks noChangeShapeType="1"/>
            </p:cNvSpPr>
            <p:nvPr/>
          </p:nvSpPr>
          <p:spPr bwMode="auto">
            <a:xfrm flipV="1">
              <a:off x="7088187" y="4535489"/>
              <a:ext cx="100013" cy="10001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39">
              <a:extLst>
                <a:ext uri="{FF2B5EF4-FFF2-40B4-BE49-F238E27FC236}">
                  <a16:creationId xmlns:a16="http://schemas.microsoft.com/office/drawing/2014/main" id="{712C5895-E846-492F-8307-0CF5E97E2C78}"/>
                </a:ext>
              </a:extLst>
            </p:cNvPr>
            <p:cNvSpPr>
              <a:spLocks noChangeShapeType="1"/>
            </p:cNvSpPr>
            <p:nvPr/>
          </p:nvSpPr>
          <p:spPr bwMode="auto">
            <a:xfrm flipV="1">
              <a:off x="6958012" y="4495802"/>
              <a:ext cx="177800" cy="17780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40">
              <a:extLst>
                <a:ext uri="{FF2B5EF4-FFF2-40B4-BE49-F238E27FC236}">
                  <a16:creationId xmlns:a16="http://schemas.microsoft.com/office/drawing/2014/main" id="{29759D46-EE58-4952-B29E-7BB578BDBD62}"/>
                </a:ext>
              </a:extLst>
            </p:cNvPr>
            <p:cNvSpPr>
              <a:spLocks noChangeArrowheads="1"/>
            </p:cNvSpPr>
            <p:nvPr/>
          </p:nvSpPr>
          <p:spPr bwMode="auto">
            <a:xfrm>
              <a:off x="8335962" y="4252914"/>
              <a:ext cx="119063" cy="120650"/>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41">
              <a:extLst>
                <a:ext uri="{FF2B5EF4-FFF2-40B4-BE49-F238E27FC236}">
                  <a16:creationId xmlns:a16="http://schemas.microsoft.com/office/drawing/2014/main" id="{7D2AC3BE-1FB1-4DFB-BE35-92FDA30948BD}"/>
                </a:ext>
              </a:extLst>
            </p:cNvPr>
            <p:cNvSpPr>
              <a:spLocks noChangeArrowheads="1"/>
            </p:cNvSpPr>
            <p:nvPr/>
          </p:nvSpPr>
          <p:spPr bwMode="auto">
            <a:xfrm>
              <a:off x="7981949" y="6284914"/>
              <a:ext cx="120650" cy="119063"/>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42">
              <a:extLst>
                <a:ext uri="{FF2B5EF4-FFF2-40B4-BE49-F238E27FC236}">
                  <a16:creationId xmlns:a16="http://schemas.microsoft.com/office/drawing/2014/main" id="{E2542381-028A-4B55-A567-6D995BEEC943}"/>
                </a:ext>
              </a:extLst>
            </p:cNvPr>
            <p:cNvSpPr>
              <a:spLocks noChangeArrowheads="1"/>
            </p:cNvSpPr>
            <p:nvPr/>
          </p:nvSpPr>
          <p:spPr bwMode="auto">
            <a:xfrm>
              <a:off x="10620374" y="5497514"/>
              <a:ext cx="120650" cy="120650"/>
            </a:xfrm>
            <a:prstGeom prst="ellipse">
              <a:avLst/>
            </a:prstGeom>
            <a:noFill/>
            <a:ln w="2222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Oval 43">
              <a:extLst>
                <a:ext uri="{FF2B5EF4-FFF2-40B4-BE49-F238E27FC236}">
                  <a16:creationId xmlns:a16="http://schemas.microsoft.com/office/drawing/2014/main" id="{7E62C897-9FA2-4993-B670-502A1606E5BB}"/>
                </a:ext>
              </a:extLst>
            </p:cNvPr>
            <p:cNvSpPr>
              <a:spLocks noChangeArrowheads="1"/>
            </p:cNvSpPr>
            <p:nvPr/>
          </p:nvSpPr>
          <p:spPr bwMode="auto">
            <a:xfrm>
              <a:off x="11466512" y="5270502"/>
              <a:ext cx="120650" cy="115888"/>
            </a:xfrm>
            <a:prstGeom prst="ellipse">
              <a:avLst/>
            </a:prstGeom>
            <a:noFill/>
            <a:ln w="22225" cap="rnd">
              <a:solidFill>
                <a:srgbClr val="3F474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44">
              <a:extLst>
                <a:ext uri="{FF2B5EF4-FFF2-40B4-BE49-F238E27FC236}">
                  <a16:creationId xmlns:a16="http://schemas.microsoft.com/office/drawing/2014/main" id="{786EC7D4-1B6F-4A01-BC5B-983F9BD55EC4}"/>
                </a:ext>
              </a:extLst>
            </p:cNvPr>
            <p:cNvSpPr>
              <a:spLocks noChangeShapeType="1"/>
            </p:cNvSpPr>
            <p:nvPr/>
          </p:nvSpPr>
          <p:spPr bwMode="auto">
            <a:xfrm flipH="1">
              <a:off x="5554662" y="5259389"/>
              <a:ext cx="73025" cy="6826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45">
              <a:extLst>
                <a:ext uri="{FF2B5EF4-FFF2-40B4-BE49-F238E27FC236}">
                  <a16:creationId xmlns:a16="http://schemas.microsoft.com/office/drawing/2014/main" id="{98E8C43B-9DD6-4489-9654-D99C8B2D5E05}"/>
                </a:ext>
              </a:extLst>
            </p:cNvPr>
            <p:cNvSpPr>
              <a:spLocks noChangeShapeType="1"/>
            </p:cNvSpPr>
            <p:nvPr/>
          </p:nvSpPr>
          <p:spPr bwMode="auto">
            <a:xfrm flipH="1" flipV="1">
              <a:off x="5554662" y="5259389"/>
              <a:ext cx="73025" cy="68263"/>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6">
              <a:extLst>
                <a:ext uri="{FF2B5EF4-FFF2-40B4-BE49-F238E27FC236}">
                  <a16:creationId xmlns:a16="http://schemas.microsoft.com/office/drawing/2014/main" id="{B5D6254B-0EBE-447A-BC71-8AD0B7B53841}"/>
                </a:ext>
              </a:extLst>
            </p:cNvPr>
            <p:cNvSpPr>
              <a:spLocks/>
            </p:cNvSpPr>
            <p:nvPr/>
          </p:nvSpPr>
          <p:spPr bwMode="auto">
            <a:xfrm>
              <a:off x="8920162" y="3930652"/>
              <a:ext cx="919163" cy="1308100"/>
            </a:xfrm>
            <a:custGeom>
              <a:avLst/>
              <a:gdLst>
                <a:gd name="T0" fmla="*/ 579 w 579"/>
                <a:gd name="T1" fmla="*/ 824 h 824"/>
                <a:gd name="T2" fmla="*/ 86 w 579"/>
                <a:gd name="T3" fmla="*/ 824 h 824"/>
                <a:gd name="T4" fmla="*/ 0 w 579"/>
                <a:gd name="T5" fmla="*/ 738 h 824"/>
                <a:gd name="T6" fmla="*/ 0 w 579"/>
                <a:gd name="T7" fmla="*/ 0 h 824"/>
                <a:gd name="T8" fmla="*/ 579 w 579"/>
                <a:gd name="T9" fmla="*/ 0 h 824"/>
                <a:gd name="T10" fmla="*/ 579 w 579"/>
                <a:gd name="T11" fmla="*/ 824 h 824"/>
              </a:gdLst>
              <a:ahLst/>
              <a:cxnLst>
                <a:cxn ang="0">
                  <a:pos x="T0" y="T1"/>
                </a:cxn>
                <a:cxn ang="0">
                  <a:pos x="T2" y="T3"/>
                </a:cxn>
                <a:cxn ang="0">
                  <a:pos x="T4" y="T5"/>
                </a:cxn>
                <a:cxn ang="0">
                  <a:pos x="T6" y="T7"/>
                </a:cxn>
                <a:cxn ang="0">
                  <a:pos x="T8" y="T9"/>
                </a:cxn>
                <a:cxn ang="0">
                  <a:pos x="T10" y="T11"/>
                </a:cxn>
              </a:cxnLst>
              <a:rect l="0" t="0" r="r" b="b"/>
              <a:pathLst>
                <a:path w="579" h="824">
                  <a:moveTo>
                    <a:pt x="579" y="824"/>
                  </a:moveTo>
                  <a:lnTo>
                    <a:pt x="86" y="824"/>
                  </a:lnTo>
                  <a:lnTo>
                    <a:pt x="0" y="738"/>
                  </a:lnTo>
                  <a:lnTo>
                    <a:pt x="0" y="0"/>
                  </a:lnTo>
                  <a:lnTo>
                    <a:pt x="579" y="0"/>
                  </a:lnTo>
                  <a:lnTo>
                    <a:pt x="579" y="824"/>
                  </a:lnTo>
                  <a:close/>
                </a:path>
              </a:pathLst>
            </a:custGeom>
            <a:solidFill>
              <a:srgbClr val="FFFF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7" name="Freeform 47">
              <a:extLst>
                <a:ext uri="{FF2B5EF4-FFF2-40B4-BE49-F238E27FC236}">
                  <a16:creationId xmlns:a16="http://schemas.microsoft.com/office/drawing/2014/main" id="{6667F75D-7AE8-484C-97DB-A58074723699}"/>
                </a:ext>
              </a:extLst>
            </p:cNvPr>
            <p:cNvSpPr>
              <a:spLocks/>
            </p:cNvSpPr>
            <p:nvPr/>
          </p:nvSpPr>
          <p:spPr bwMode="auto">
            <a:xfrm>
              <a:off x="8920162" y="5102227"/>
              <a:ext cx="136525" cy="136525"/>
            </a:xfrm>
            <a:custGeom>
              <a:avLst/>
              <a:gdLst>
                <a:gd name="T0" fmla="*/ 0 w 86"/>
                <a:gd name="T1" fmla="*/ 0 h 86"/>
                <a:gd name="T2" fmla="*/ 86 w 86"/>
                <a:gd name="T3" fmla="*/ 86 h 86"/>
                <a:gd name="T4" fmla="*/ 86 w 86"/>
                <a:gd name="T5" fmla="*/ 0 h 86"/>
                <a:gd name="T6" fmla="*/ 0 w 86"/>
                <a:gd name="T7" fmla="*/ 0 h 86"/>
              </a:gdLst>
              <a:ahLst/>
              <a:cxnLst>
                <a:cxn ang="0">
                  <a:pos x="T0" y="T1"/>
                </a:cxn>
                <a:cxn ang="0">
                  <a:pos x="T2" y="T3"/>
                </a:cxn>
                <a:cxn ang="0">
                  <a:pos x="T4" y="T5"/>
                </a:cxn>
                <a:cxn ang="0">
                  <a:pos x="T6" y="T7"/>
                </a:cxn>
              </a:cxnLst>
              <a:rect l="0" t="0" r="r" b="b"/>
              <a:pathLst>
                <a:path w="86" h="86">
                  <a:moveTo>
                    <a:pt x="0" y="0"/>
                  </a:moveTo>
                  <a:lnTo>
                    <a:pt x="86" y="86"/>
                  </a:lnTo>
                  <a:lnTo>
                    <a:pt x="86" y="0"/>
                  </a:lnTo>
                  <a:lnTo>
                    <a:pt x="0" y="0"/>
                  </a:lnTo>
                  <a:close/>
                </a:path>
              </a:pathLst>
            </a:custGeom>
            <a:solidFill>
              <a:srgbClr val="D5DADB"/>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8" name="Line 48">
              <a:extLst>
                <a:ext uri="{FF2B5EF4-FFF2-40B4-BE49-F238E27FC236}">
                  <a16:creationId xmlns:a16="http://schemas.microsoft.com/office/drawing/2014/main" id="{A38079E3-BDF6-4508-9E4D-CDE057E9F455}"/>
                </a:ext>
              </a:extLst>
            </p:cNvPr>
            <p:cNvSpPr>
              <a:spLocks noChangeShapeType="1"/>
            </p:cNvSpPr>
            <p:nvPr/>
          </p:nvSpPr>
          <p:spPr bwMode="auto">
            <a:xfrm>
              <a:off x="9120187" y="4092577"/>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49">
              <a:extLst>
                <a:ext uri="{FF2B5EF4-FFF2-40B4-BE49-F238E27FC236}">
                  <a16:creationId xmlns:a16="http://schemas.microsoft.com/office/drawing/2014/main" id="{FBE0415A-9341-4585-9D23-49D2B4908A2E}"/>
                </a:ext>
              </a:extLst>
            </p:cNvPr>
            <p:cNvSpPr>
              <a:spLocks noChangeShapeType="1"/>
            </p:cNvSpPr>
            <p:nvPr/>
          </p:nvSpPr>
          <p:spPr bwMode="auto">
            <a:xfrm>
              <a:off x="9120187" y="4141789"/>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0">
              <a:extLst>
                <a:ext uri="{FF2B5EF4-FFF2-40B4-BE49-F238E27FC236}">
                  <a16:creationId xmlns:a16="http://schemas.microsoft.com/office/drawing/2014/main" id="{2D76A8B5-102D-4D17-BB65-7F5E9C57D21D}"/>
                </a:ext>
              </a:extLst>
            </p:cNvPr>
            <p:cNvSpPr>
              <a:spLocks noChangeShapeType="1"/>
            </p:cNvSpPr>
            <p:nvPr/>
          </p:nvSpPr>
          <p:spPr bwMode="auto">
            <a:xfrm>
              <a:off x="9120187" y="4192589"/>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51">
              <a:extLst>
                <a:ext uri="{FF2B5EF4-FFF2-40B4-BE49-F238E27FC236}">
                  <a16:creationId xmlns:a16="http://schemas.microsoft.com/office/drawing/2014/main" id="{8D1DE155-EE2A-4AD3-98F9-18EF2154BD6D}"/>
                </a:ext>
              </a:extLst>
            </p:cNvPr>
            <p:cNvSpPr>
              <a:spLocks noChangeShapeType="1"/>
            </p:cNvSpPr>
            <p:nvPr/>
          </p:nvSpPr>
          <p:spPr bwMode="auto">
            <a:xfrm>
              <a:off x="9120187" y="4241802"/>
              <a:ext cx="25876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52">
              <a:extLst>
                <a:ext uri="{FF2B5EF4-FFF2-40B4-BE49-F238E27FC236}">
                  <a16:creationId xmlns:a16="http://schemas.microsoft.com/office/drawing/2014/main" id="{BE0F001A-59E9-4EF5-8D82-1272156C18D0}"/>
                </a:ext>
              </a:extLst>
            </p:cNvPr>
            <p:cNvSpPr>
              <a:spLocks noChangeShapeType="1"/>
            </p:cNvSpPr>
            <p:nvPr/>
          </p:nvSpPr>
          <p:spPr bwMode="auto">
            <a:xfrm>
              <a:off x="9120187" y="4373564"/>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53">
              <a:extLst>
                <a:ext uri="{FF2B5EF4-FFF2-40B4-BE49-F238E27FC236}">
                  <a16:creationId xmlns:a16="http://schemas.microsoft.com/office/drawing/2014/main" id="{BE8B4CBA-5C60-41FB-8B25-209ED3858673}"/>
                </a:ext>
              </a:extLst>
            </p:cNvPr>
            <p:cNvSpPr>
              <a:spLocks noChangeShapeType="1"/>
            </p:cNvSpPr>
            <p:nvPr/>
          </p:nvSpPr>
          <p:spPr bwMode="auto">
            <a:xfrm>
              <a:off x="9120187" y="443230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54">
              <a:extLst>
                <a:ext uri="{FF2B5EF4-FFF2-40B4-BE49-F238E27FC236}">
                  <a16:creationId xmlns:a16="http://schemas.microsoft.com/office/drawing/2014/main" id="{793D4F53-CE18-47DE-8808-BFD1846BA2DF}"/>
                </a:ext>
              </a:extLst>
            </p:cNvPr>
            <p:cNvSpPr>
              <a:spLocks noChangeShapeType="1"/>
            </p:cNvSpPr>
            <p:nvPr/>
          </p:nvSpPr>
          <p:spPr bwMode="auto">
            <a:xfrm>
              <a:off x="9120187" y="4492627"/>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55">
              <a:extLst>
                <a:ext uri="{FF2B5EF4-FFF2-40B4-BE49-F238E27FC236}">
                  <a16:creationId xmlns:a16="http://schemas.microsoft.com/office/drawing/2014/main" id="{834A593C-C55C-4BC5-831C-69C47A3A3A34}"/>
                </a:ext>
              </a:extLst>
            </p:cNvPr>
            <p:cNvSpPr>
              <a:spLocks noChangeShapeType="1"/>
            </p:cNvSpPr>
            <p:nvPr/>
          </p:nvSpPr>
          <p:spPr bwMode="auto">
            <a:xfrm>
              <a:off x="9120187" y="478790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56">
              <a:extLst>
                <a:ext uri="{FF2B5EF4-FFF2-40B4-BE49-F238E27FC236}">
                  <a16:creationId xmlns:a16="http://schemas.microsoft.com/office/drawing/2014/main" id="{10DEE7E5-C3FB-4928-B5E0-2D3915DD3EF8}"/>
                </a:ext>
              </a:extLst>
            </p:cNvPr>
            <p:cNvSpPr>
              <a:spLocks noChangeShapeType="1"/>
            </p:cNvSpPr>
            <p:nvPr/>
          </p:nvSpPr>
          <p:spPr bwMode="auto">
            <a:xfrm>
              <a:off x="9120187" y="4849814"/>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57">
              <a:extLst>
                <a:ext uri="{FF2B5EF4-FFF2-40B4-BE49-F238E27FC236}">
                  <a16:creationId xmlns:a16="http://schemas.microsoft.com/office/drawing/2014/main" id="{33B1604D-3555-491F-9A78-F6718C0EA5B9}"/>
                </a:ext>
              </a:extLst>
            </p:cNvPr>
            <p:cNvSpPr>
              <a:spLocks noChangeShapeType="1"/>
            </p:cNvSpPr>
            <p:nvPr/>
          </p:nvSpPr>
          <p:spPr bwMode="auto">
            <a:xfrm>
              <a:off x="9120187" y="4908552"/>
              <a:ext cx="531813" cy="0"/>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Oval 58">
              <a:extLst>
                <a:ext uri="{FF2B5EF4-FFF2-40B4-BE49-F238E27FC236}">
                  <a16:creationId xmlns:a16="http://schemas.microsoft.com/office/drawing/2014/main" id="{E5280D3D-3A75-4B92-B224-1AE6C2930E42}"/>
                </a:ext>
              </a:extLst>
            </p:cNvPr>
            <p:cNvSpPr>
              <a:spLocks noChangeArrowheads="1"/>
            </p:cNvSpPr>
            <p:nvPr/>
          </p:nvSpPr>
          <p:spPr bwMode="auto">
            <a:xfrm>
              <a:off x="9120187" y="4548189"/>
              <a:ext cx="158750" cy="158750"/>
            </a:xfrm>
            <a:prstGeom prst="ellipse">
              <a:avLst/>
            </a:prstGeom>
            <a:solidFill>
              <a:srgbClr val="22ABFF"/>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9" name="Oval 59">
              <a:extLst>
                <a:ext uri="{FF2B5EF4-FFF2-40B4-BE49-F238E27FC236}">
                  <a16:creationId xmlns:a16="http://schemas.microsoft.com/office/drawing/2014/main" id="{0DD01BF9-95BD-4035-9164-7208E044C8B5}"/>
                </a:ext>
              </a:extLst>
            </p:cNvPr>
            <p:cNvSpPr>
              <a:spLocks noChangeArrowheads="1"/>
            </p:cNvSpPr>
            <p:nvPr/>
          </p:nvSpPr>
          <p:spPr bwMode="auto">
            <a:xfrm>
              <a:off x="9548812" y="4576764"/>
              <a:ext cx="103188" cy="106363"/>
            </a:xfrm>
            <a:prstGeom prst="ellipse">
              <a:avLst/>
            </a:pr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Freeform 60">
              <a:extLst>
                <a:ext uri="{FF2B5EF4-FFF2-40B4-BE49-F238E27FC236}">
                  <a16:creationId xmlns:a16="http://schemas.microsoft.com/office/drawing/2014/main" id="{9E609921-8592-4EE8-B9C4-5BD331989E46}"/>
                </a:ext>
              </a:extLst>
            </p:cNvPr>
            <p:cNvSpPr>
              <a:spLocks/>
            </p:cNvSpPr>
            <p:nvPr/>
          </p:nvSpPr>
          <p:spPr bwMode="auto">
            <a:xfrm>
              <a:off x="9344024" y="4568827"/>
              <a:ext cx="149225" cy="133350"/>
            </a:xfrm>
            <a:custGeom>
              <a:avLst/>
              <a:gdLst>
                <a:gd name="T0" fmla="*/ 0 w 94"/>
                <a:gd name="T1" fmla="*/ 84 h 84"/>
                <a:gd name="T2" fmla="*/ 47 w 94"/>
                <a:gd name="T3" fmla="*/ 0 h 84"/>
                <a:gd name="T4" fmla="*/ 94 w 94"/>
                <a:gd name="T5" fmla="*/ 84 h 84"/>
                <a:gd name="T6" fmla="*/ 0 w 94"/>
                <a:gd name="T7" fmla="*/ 84 h 84"/>
              </a:gdLst>
              <a:ahLst/>
              <a:cxnLst>
                <a:cxn ang="0">
                  <a:pos x="T0" y="T1"/>
                </a:cxn>
                <a:cxn ang="0">
                  <a:pos x="T2" y="T3"/>
                </a:cxn>
                <a:cxn ang="0">
                  <a:pos x="T4" y="T5"/>
                </a:cxn>
                <a:cxn ang="0">
                  <a:pos x="T6" y="T7"/>
                </a:cxn>
              </a:cxnLst>
              <a:rect l="0" t="0" r="r" b="b"/>
              <a:pathLst>
                <a:path w="94" h="84">
                  <a:moveTo>
                    <a:pt x="0" y="84"/>
                  </a:moveTo>
                  <a:lnTo>
                    <a:pt x="47" y="0"/>
                  </a:lnTo>
                  <a:lnTo>
                    <a:pt x="94" y="84"/>
                  </a:lnTo>
                  <a:lnTo>
                    <a:pt x="0" y="84"/>
                  </a:lnTo>
                  <a:close/>
                </a:path>
              </a:pathLst>
            </a:custGeom>
            <a:solidFill>
              <a:srgbClr val="FF64B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1" name="Freeform 61">
              <a:extLst>
                <a:ext uri="{FF2B5EF4-FFF2-40B4-BE49-F238E27FC236}">
                  <a16:creationId xmlns:a16="http://schemas.microsoft.com/office/drawing/2014/main" id="{5EE83A9D-92C4-4174-A891-B43EF7644D69}"/>
                </a:ext>
              </a:extLst>
            </p:cNvPr>
            <p:cNvSpPr>
              <a:spLocks/>
            </p:cNvSpPr>
            <p:nvPr/>
          </p:nvSpPr>
          <p:spPr bwMode="auto">
            <a:xfrm>
              <a:off x="9936162" y="4248152"/>
              <a:ext cx="85725" cy="661988"/>
            </a:xfrm>
            <a:custGeom>
              <a:avLst/>
              <a:gdLst>
                <a:gd name="T0" fmla="*/ 0 w 54"/>
                <a:gd name="T1" fmla="*/ 0 h 417"/>
                <a:gd name="T2" fmla="*/ 51 w 54"/>
                <a:gd name="T3" fmla="*/ 0 h 417"/>
                <a:gd name="T4" fmla="*/ 54 w 54"/>
                <a:gd name="T5" fmla="*/ 417 h 417"/>
                <a:gd name="T6" fmla="*/ 4 w 54"/>
                <a:gd name="T7" fmla="*/ 417 h 417"/>
                <a:gd name="T8" fmla="*/ 0 w 54"/>
                <a:gd name="T9" fmla="*/ 0 h 417"/>
              </a:gdLst>
              <a:ahLst/>
              <a:cxnLst>
                <a:cxn ang="0">
                  <a:pos x="T0" y="T1"/>
                </a:cxn>
                <a:cxn ang="0">
                  <a:pos x="T2" y="T3"/>
                </a:cxn>
                <a:cxn ang="0">
                  <a:pos x="T4" y="T5"/>
                </a:cxn>
                <a:cxn ang="0">
                  <a:pos x="T6" y="T7"/>
                </a:cxn>
                <a:cxn ang="0">
                  <a:pos x="T8" y="T9"/>
                </a:cxn>
              </a:cxnLst>
              <a:rect l="0" t="0" r="r" b="b"/>
              <a:pathLst>
                <a:path w="54" h="417">
                  <a:moveTo>
                    <a:pt x="0" y="0"/>
                  </a:moveTo>
                  <a:lnTo>
                    <a:pt x="51" y="0"/>
                  </a:lnTo>
                  <a:lnTo>
                    <a:pt x="54" y="417"/>
                  </a:lnTo>
                  <a:lnTo>
                    <a:pt x="4" y="417"/>
                  </a:lnTo>
                  <a:lnTo>
                    <a:pt x="0" y="0"/>
                  </a:lnTo>
                  <a:close/>
                </a:path>
              </a:pathLst>
            </a:custGeom>
            <a:solidFill>
              <a:srgbClr val="7FEFD2"/>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62">
              <a:extLst>
                <a:ext uri="{FF2B5EF4-FFF2-40B4-BE49-F238E27FC236}">
                  <a16:creationId xmlns:a16="http://schemas.microsoft.com/office/drawing/2014/main" id="{B492DAAE-67E3-4F1A-A6F0-87C5492852A2}"/>
                </a:ext>
              </a:extLst>
            </p:cNvPr>
            <p:cNvSpPr>
              <a:spLocks/>
            </p:cNvSpPr>
            <p:nvPr/>
          </p:nvSpPr>
          <p:spPr bwMode="auto">
            <a:xfrm>
              <a:off x="9942512" y="4910139"/>
              <a:ext cx="79375" cy="88900"/>
            </a:xfrm>
            <a:custGeom>
              <a:avLst/>
              <a:gdLst>
                <a:gd name="T0" fmla="*/ 50 w 50"/>
                <a:gd name="T1" fmla="*/ 0 h 56"/>
                <a:gd name="T2" fmla="*/ 26 w 50"/>
                <a:gd name="T3" fmla="*/ 56 h 56"/>
                <a:gd name="T4" fmla="*/ 0 w 50"/>
                <a:gd name="T5" fmla="*/ 0 h 56"/>
                <a:gd name="T6" fmla="*/ 50 w 50"/>
                <a:gd name="T7" fmla="*/ 0 h 56"/>
              </a:gdLst>
              <a:ahLst/>
              <a:cxnLst>
                <a:cxn ang="0">
                  <a:pos x="T0" y="T1"/>
                </a:cxn>
                <a:cxn ang="0">
                  <a:pos x="T2" y="T3"/>
                </a:cxn>
                <a:cxn ang="0">
                  <a:pos x="T4" y="T5"/>
                </a:cxn>
                <a:cxn ang="0">
                  <a:pos x="T6" y="T7"/>
                </a:cxn>
              </a:cxnLst>
              <a:rect l="0" t="0" r="r" b="b"/>
              <a:pathLst>
                <a:path w="50" h="56">
                  <a:moveTo>
                    <a:pt x="50" y="0"/>
                  </a:moveTo>
                  <a:lnTo>
                    <a:pt x="26" y="56"/>
                  </a:lnTo>
                  <a:lnTo>
                    <a:pt x="0" y="0"/>
                  </a:lnTo>
                  <a:lnTo>
                    <a:pt x="50" y="0"/>
                  </a:lnTo>
                  <a:close/>
                </a:path>
              </a:pathLst>
            </a:custGeom>
            <a:solidFill>
              <a:srgbClr val="FFBD66"/>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3" name="Freeform 63">
              <a:extLst>
                <a:ext uri="{FF2B5EF4-FFF2-40B4-BE49-F238E27FC236}">
                  <a16:creationId xmlns:a16="http://schemas.microsoft.com/office/drawing/2014/main" id="{DCC02AA0-0811-46D1-827E-7796BE872663}"/>
                </a:ext>
              </a:extLst>
            </p:cNvPr>
            <p:cNvSpPr>
              <a:spLocks/>
            </p:cNvSpPr>
            <p:nvPr/>
          </p:nvSpPr>
          <p:spPr bwMode="auto">
            <a:xfrm>
              <a:off x="9966324" y="4964114"/>
              <a:ext cx="31750" cy="34925"/>
            </a:xfrm>
            <a:custGeom>
              <a:avLst/>
              <a:gdLst>
                <a:gd name="T0" fmla="*/ 20 w 20"/>
                <a:gd name="T1" fmla="*/ 0 h 22"/>
                <a:gd name="T2" fmla="*/ 0 w 20"/>
                <a:gd name="T3" fmla="*/ 0 h 22"/>
                <a:gd name="T4" fmla="*/ 11 w 20"/>
                <a:gd name="T5" fmla="*/ 22 h 22"/>
                <a:gd name="T6" fmla="*/ 20 w 20"/>
                <a:gd name="T7" fmla="*/ 0 h 22"/>
              </a:gdLst>
              <a:ahLst/>
              <a:cxnLst>
                <a:cxn ang="0">
                  <a:pos x="T0" y="T1"/>
                </a:cxn>
                <a:cxn ang="0">
                  <a:pos x="T2" y="T3"/>
                </a:cxn>
                <a:cxn ang="0">
                  <a:pos x="T4" y="T5"/>
                </a:cxn>
                <a:cxn ang="0">
                  <a:pos x="T6" y="T7"/>
                </a:cxn>
              </a:cxnLst>
              <a:rect l="0" t="0" r="r" b="b"/>
              <a:pathLst>
                <a:path w="20" h="22">
                  <a:moveTo>
                    <a:pt x="20" y="0"/>
                  </a:moveTo>
                  <a:lnTo>
                    <a:pt x="0" y="0"/>
                  </a:lnTo>
                  <a:lnTo>
                    <a:pt x="11" y="22"/>
                  </a:lnTo>
                  <a:lnTo>
                    <a:pt x="20" y="0"/>
                  </a:lnTo>
                  <a:close/>
                </a:path>
              </a:pathLst>
            </a:custGeom>
            <a:solidFill>
              <a:srgbClr val="3F4749"/>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4" name="Line 64">
              <a:extLst>
                <a:ext uri="{FF2B5EF4-FFF2-40B4-BE49-F238E27FC236}">
                  <a16:creationId xmlns:a16="http://schemas.microsoft.com/office/drawing/2014/main" id="{F9E848D8-8E13-4E04-98BB-B0C4FAC90D1F}"/>
                </a:ext>
              </a:extLst>
            </p:cNvPr>
            <p:cNvSpPr>
              <a:spLocks noChangeShapeType="1"/>
            </p:cNvSpPr>
            <p:nvPr/>
          </p:nvSpPr>
          <p:spPr bwMode="auto">
            <a:xfrm>
              <a:off x="9975849" y="4248152"/>
              <a:ext cx="4763" cy="661988"/>
            </a:xfrm>
            <a:prstGeom prst="line">
              <a:avLst/>
            </a:prstGeom>
            <a:noFill/>
            <a:ln w="22225"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65">
              <a:extLst>
                <a:ext uri="{FF2B5EF4-FFF2-40B4-BE49-F238E27FC236}">
                  <a16:creationId xmlns:a16="http://schemas.microsoft.com/office/drawing/2014/main" id="{460530BB-D22B-447E-A527-9EBFA3037E57}"/>
                </a:ext>
              </a:extLst>
            </p:cNvPr>
            <p:cNvSpPr>
              <a:spLocks/>
            </p:cNvSpPr>
            <p:nvPr/>
          </p:nvSpPr>
          <p:spPr bwMode="auto">
            <a:xfrm>
              <a:off x="9932987" y="4208464"/>
              <a:ext cx="84138" cy="39688"/>
            </a:xfrm>
            <a:custGeom>
              <a:avLst/>
              <a:gdLst>
                <a:gd name="T0" fmla="*/ 0 w 53"/>
                <a:gd name="T1" fmla="*/ 0 h 25"/>
                <a:gd name="T2" fmla="*/ 53 w 53"/>
                <a:gd name="T3" fmla="*/ 0 h 25"/>
                <a:gd name="T4" fmla="*/ 53 w 53"/>
                <a:gd name="T5" fmla="*/ 25 h 25"/>
                <a:gd name="T6" fmla="*/ 2 w 53"/>
                <a:gd name="T7" fmla="*/ 25 h 25"/>
                <a:gd name="T8" fmla="*/ 0 w 53"/>
                <a:gd name="T9" fmla="*/ 0 h 25"/>
              </a:gdLst>
              <a:ahLst/>
              <a:cxnLst>
                <a:cxn ang="0">
                  <a:pos x="T0" y="T1"/>
                </a:cxn>
                <a:cxn ang="0">
                  <a:pos x="T2" y="T3"/>
                </a:cxn>
                <a:cxn ang="0">
                  <a:pos x="T4" y="T5"/>
                </a:cxn>
                <a:cxn ang="0">
                  <a:pos x="T6" y="T7"/>
                </a:cxn>
                <a:cxn ang="0">
                  <a:pos x="T8" y="T9"/>
                </a:cxn>
              </a:cxnLst>
              <a:rect l="0" t="0" r="r" b="b"/>
              <a:pathLst>
                <a:path w="53" h="25">
                  <a:moveTo>
                    <a:pt x="0" y="0"/>
                  </a:moveTo>
                  <a:lnTo>
                    <a:pt x="53" y="0"/>
                  </a:lnTo>
                  <a:lnTo>
                    <a:pt x="53" y="25"/>
                  </a:lnTo>
                  <a:lnTo>
                    <a:pt x="2" y="25"/>
                  </a:lnTo>
                  <a:lnTo>
                    <a:pt x="0" y="0"/>
                  </a:lnTo>
                  <a:close/>
                </a:path>
              </a:pathLst>
            </a:custGeom>
            <a:solidFill>
              <a:srgbClr val="C4CBCC"/>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6" name="Rectangle 66">
              <a:extLst>
                <a:ext uri="{FF2B5EF4-FFF2-40B4-BE49-F238E27FC236}">
                  <a16:creationId xmlns:a16="http://schemas.microsoft.com/office/drawing/2014/main" id="{B11D7B30-B487-4497-8E40-A2889DB70C99}"/>
                </a:ext>
              </a:extLst>
            </p:cNvPr>
            <p:cNvSpPr>
              <a:spLocks noChangeArrowheads="1"/>
            </p:cNvSpPr>
            <p:nvPr/>
          </p:nvSpPr>
          <p:spPr bwMode="auto">
            <a:xfrm>
              <a:off x="9932987" y="4138614"/>
              <a:ext cx="84138" cy="69850"/>
            </a:xfrm>
            <a:prstGeom prst="rect">
              <a:avLst/>
            </a:prstGeom>
            <a:solidFill>
              <a:srgbClr val="EDEDED"/>
            </a:solidFill>
            <a:ln w="22225"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77" name="组合 76">
              <a:extLst>
                <a:ext uri="{FF2B5EF4-FFF2-40B4-BE49-F238E27FC236}">
                  <a16:creationId xmlns:a16="http://schemas.microsoft.com/office/drawing/2014/main" id="{B2ACBB30-09A3-44F1-B5D5-47112A4D74DB}"/>
                </a:ext>
              </a:extLst>
            </p:cNvPr>
            <p:cNvGrpSpPr/>
            <p:nvPr/>
          </p:nvGrpSpPr>
          <p:grpSpPr>
            <a:xfrm>
              <a:off x="7993062" y="4630739"/>
              <a:ext cx="523875" cy="1406525"/>
              <a:chOff x="1744663" y="3436938"/>
              <a:chExt cx="523875" cy="1406525"/>
            </a:xfrm>
          </p:grpSpPr>
          <p:sp>
            <p:nvSpPr>
              <p:cNvPr id="78" name="Freeform 70">
                <a:extLst>
                  <a:ext uri="{FF2B5EF4-FFF2-40B4-BE49-F238E27FC236}">
                    <a16:creationId xmlns:a16="http://schemas.microsoft.com/office/drawing/2014/main" id="{FA79E064-2379-49B9-A03C-AFA54948A04F}"/>
                  </a:ext>
                </a:extLst>
              </p:cNvPr>
              <p:cNvSpPr>
                <a:spLocks/>
              </p:cNvSpPr>
              <p:nvPr/>
            </p:nvSpPr>
            <p:spPr bwMode="auto">
              <a:xfrm>
                <a:off x="1865313" y="3436938"/>
                <a:ext cx="392113" cy="1254125"/>
              </a:xfrm>
              <a:custGeom>
                <a:avLst/>
                <a:gdLst>
                  <a:gd name="T0" fmla="*/ 110 w 247"/>
                  <a:gd name="T1" fmla="*/ 790 h 790"/>
                  <a:gd name="T2" fmla="*/ 0 w 247"/>
                  <a:gd name="T3" fmla="*/ 771 h 790"/>
                  <a:gd name="T4" fmla="*/ 137 w 247"/>
                  <a:gd name="T5" fmla="*/ 0 h 790"/>
                  <a:gd name="T6" fmla="*/ 247 w 247"/>
                  <a:gd name="T7" fmla="*/ 19 h 790"/>
                  <a:gd name="T8" fmla="*/ 110 w 247"/>
                  <a:gd name="T9" fmla="*/ 790 h 790"/>
                </a:gdLst>
                <a:ahLst/>
                <a:cxnLst>
                  <a:cxn ang="0">
                    <a:pos x="T0" y="T1"/>
                  </a:cxn>
                  <a:cxn ang="0">
                    <a:pos x="T2" y="T3"/>
                  </a:cxn>
                  <a:cxn ang="0">
                    <a:pos x="T4" y="T5"/>
                  </a:cxn>
                  <a:cxn ang="0">
                    <a:pos x="T6" y="T7"/>
                  </a:cxn>
                  <a:cxn ang="0">
                    <a:pos x="T8" y="T9"/>
                  </a:cxn>
                </a:cxnLst>
                <a:rect l="0" t="0" r="r" b="b"/>
                <a:pathLst>
                  <a:path w="247" h="790">
                    <a:moveTo>
                      <a:pt x="110" y="790"/>
                    </a:moveTo>
                    <a:lnTo>
                      <a:pt x="0" y="771"/>
                    </a:lnTo>
                    <a:lnTo>
                      <a:pt x="137" y="0"/>
                    </a:lnTo>
                    <a:lnTo>
                      <a:pt x="247" y="19"/>
                    </a:lnTo>
                    <a:lnTo>
                      <a:pt x="110" y="790"/>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9" name="Line 71">
                <a:extLst>
                  <a:ext uri="{FF2B5EF4-FFF2-40B4-BE49-F238E27FC236}">
                    <a16:creationId xmlns:a16="http://schemas.microsoft.com/office/drawing/2014/main" id="{4F90F17E-D404-4795-BC4A-4F95C472BDFA}"/>
                  </a:ext>
                </a:extLst>
              </p:cNvPr>
              <p:cNvSpPr>
                <a:spLocks noChangeShapeType="1"/>
              </p:cNvSpPr>
              <p:nvPr/>
            </p:nvSpPr>
            <p:spPr bwMode="auto">
              <a:xfrm>
                <a:off x="2073276" y="3500438"/>
                <a:ext cx="77788"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72">
                <a:extLst>
                  <a:ext uri="{FF2B5EF4-FFF2-40B4-BE49-F238E27FC236}">
                    <a16:creationId xmlns:a16="http://schemas.microsoft.com/office/drawing/2014/main" id="{1338CB07-6F1D-4B51-A6B0-7686C938F0A7}"/>
                  </a:ext>
                </a:extLst>
              </p:cNvPr>
              <p:cNvSpPr>
                <a:spLocks noChangeShapeType="1"/>
              </p:cNvSpPr>
              <p:nvPr/>
            </p:nvSpPr>
            <p:spPr bwMode="auto">
              <a:xfrm>
                <a:off x="2060576" y="3570288"/>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73">
                <a:extLst>
                  <a:ext uri="{FF2B5EF4-FFF2-40B4-BE49-F238E27FC236}">
                    <a16:creationId xmlns:a16="http://schemas.microsoft.com/office/drawing/2014/main" id="{A59A4D92-564C-407E-A120-3B13186D57A1}"/>
                  </a:ext>
                </a:extLst>
              </p:cNvPr>
              <p:cNvSpPr>
                <a:spLocks noChangeShapeType="1"/>
              </p:cNvSpPr>
              <p:nvPr/>
            </p:nvSpPr>
            <p:spPr bwMode="auto">
              <a:xfrm>
                <a:off x="2049463" y="3636963"/>
                <a:ext cx="38100" cy="9525"/>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74">
                <a:extLst>
                  <a:ext uri="{FF2B5EF4-FFF2-40B4-BE49-F238E27FC236}">
                    <a16:creationId xmlns:a16="http://schemas.microsoft.com/office/drawing/2014/main" id="{C8DBD4B7-563C-4D4A-B574-31B48F66DF52}"/>
                  </a:ext>
                </a:extLst>
              </p:cNvPr>
              <p:cNvSpPr>
                <a:spLocks noChangeShapeType="1"/>
              </p:cNvSpPr>
              <p:nvPr/>
            </p:nvSpPr>
            <p:spPr bwMode="auto">
              <a:xfrm>
                <a:off x="2036763" y="3705226"/>
                <a:ext cx="39688"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75">
                <a:extLst>
                  <a:ext uri="{FF2B5EF4-FFF2-40B4-BE49-F238E27FC236}">
                    <a16:creationId xmlns:a16="http://schemas.microsoft.com/office/drawing/2014/main" id="{0D8BC4C3-5200-45FD-B2F2-84FF48E6CB77}"/>
                  </a:ext>
                </a:extLst>
              </p:cNvPr>
              <p:cNvSpPr>
                <a:spLocks noChangeShapeType="1"/>
              </p:cNvSpPr>
              <p:nvPr/>
            </p:nvSpPr>
            <p:spPr bwMode="auto">
              <a:xfrm>
                <a:off x="2022476" y="3775076"/>
                <a:ext cx="80963" cy="142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76">
                <a:extLst>
                  <a:ext uri="{FF2B5EF4-FFF2-40B4-BE49-F238E27FC236}">
                    <a16:creationId xmlns:a16="http://schemas.microsoft.com/office/drawing/2014/main" id="{8868D95F-4D9C-4533-B975-4EAB84329B57}"/>
                  </a:ext>
                </a:extLst>
              </p:cNvPr>
              <p:cNvSpPr>
                <a:spLocks noChangeShapeType="1"/>
              </p:cNvSpPr>
              <p:nvPr/>
            </p:nvSpPr>
            <p:spPr bwMode="auto">
              <a:xfrm>
                <a:off x="2012951" y="3841751"/>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77">
                <a:extLst>
                  <a:ext uri="{FF2B5EF4-FFF2-40B4-BE49-F238E27FC236}">
                    <a16:creationId xmlns:a16="http://schemas.microsoft.com/office/drawing/2014/main" id="{15A8334D-71C2-463D-9DCE-D72232D6C7C5}"/>
                  </a:ext>
                </a:extLst>
              </p:cNvPr>
              <p:cNvSpPr>
                <a:spLocks noChangeShapeType="1"/>
              </p:cNvSpPr>
              <p:nvPr/>
            </p:nvSpPr>
            <p:spPr bwMode="auto">
              <a:xfrm>
                <a:off x="2000251" y="3911601"/>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78">
                <a:extLst>
                  <a:ext uri="{FF2B5EF4-FFF2-40B4-BE49-F238E27FC236}">
                    <a16:creationId xmlns:a16="http://schemas.microsoft.com/office/drawing/2014/main" id="{63278EDD-C8B3-4780-BBC2-A23F8F93BD31}"/>
                  </a:ext>
                </a:extLst>
              </p:cNvPr>
              <p:cNvSpPr>
                <a:spLocks noChangeShapeType="1"/>
              </p:cNvSpPr>
              <p:nvPr/>
            </p:nvSpPr>
            <p:spPr bwMode="auto">
              <a:xfrm>
                <a:off x="1985963" y="3981451"/>
                <a:ext cx="41275"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79">
                <a:extLst>
                  <a:ext uri="{FF2B5EF4-FFF2-40B4-BE49-F238E27FC236}">
                    <a16:creationId xmlns:a16="http://schemas.microsoft.com/office/drawing/2014/main" id="{A7AFB98A-697E-4588-AB00-33EFE00A3F5D}"/>
                  </a:ext>
                </a:extLst>
              </p:cNvPr>
              <p:cNvSpPr>
                <a:spLocks noChangeShapeType="1"/>
              </p:cNvSpPr>
              <p:nvPr/>
            </p:nvSpPr>
            <p:spPr bwMode="auto">
              <a:xfrm>
                <a:off x="1976438" y="4048126"/>
                <a:ext cx="76200"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80">
                <a:extLst>
                  <a:ext uri="{FF2B5EF4-FFF2-40B4-BE49-F238E27FC236}">
                    <a16:creationId xmlns:a16="http://schemas.microsoft.com/office/drawing/2014/main" id="{56EB1838-8F03-4103-9553-492A5C46BAA5}"/>
                  </a:ext>
                </a:extLst>
              </p:cNvPr>
              <p:cNvSpPr>
                <a:spLocks noChangeShapeType="1"/>
              </p:cNvSpPr>
              <p:nvPr/>
            </p:nvSpPr>
            <p:spPr bwMode="auto">
              <a:xfrm>
                <a:off x="1962151" y="4116388"/>
                <a:ext cx="41275"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Line 81">
                <a:extLst>
                  <a:ext uri="{FF2B5EF4-FFF2-40B4-BE49-F238E27FC236}">
                    <a16:creationId xmlns:a16="http://schemas.microsoft.com/office/drawing/2014/main" id="{CA290872-4B66-499A-A1C3-6EF0FA330448}"/>
                  </a:ext>
                </a:extLst>
              </p:cNvPr>
              <p:cNvSpPr>
                <a:spLocks noChangeShapeType="1"/>
              </p:cNvSpPr>
              <p:nvPr/>
            </p:nvSpPr>
            <p:spPr bwMode="auto">
              <a:xfrm>
                <a:off x="1949451" y="4183063"/>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Line 82">
                <a:extLst>
                  <a:ext uri="{FF2B5EF4-FFF2-40B4-BE49-F238E27FC236}">
                    <a16:creationId xmlns:a16="http://schemas.microsoft.com/office/drawing/2014/main" id="{1F0E39E6-A291-46E5-90AF-20EFF70DBFDA}"/>
                  </a:ext>
                </a:extLst>
              </p:cNvPr>
              <p:cNvSpPr>
                <a:spLocks noChangeShapeType="1"/>
              </p:cNvSpPr>
              <p:nvPr/>
            </p:nvSpPr>
            <p:spPr bwMode="auto">
              <a:xfrm>
                <a:off x="1939926" y="4252913"/>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83">
                <a:extLst>
                  <a:ext uri="{FF2B5EF4-FFF2-40B4-BE49-F238E27FC236}">
                    <a16:creationId xmlns:a16="http://schemas.microsoft.com/office/drawing/2014/main" id="{A223EA08-E7BB-426C-9A6C-81D18BF3115C}"/>
                  </a:ext>
                </a:extLst>
              </p:cNvPr>
              <p:cNvSpPr>
                <a:spLocks noChangeShapeType="1"/>
              </p:cNvSpPr>
              <p:nvPr/>
            </p:nvSpPr>
            <p:spPr bwMode="auto">
              <a:xfrm>
                <a:off x="1925638" y="4322763"/>
                <a:ext cx="77788"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84">
                <a:extLst>
                  <a:ext uri="{FF2B5EF4-FFF2-40B4-BE49-F238E27FC236}">
                    <a16:creationId xmlns:a16="http://schemas.microsoft.com/office/drawing/2014/main" id="{22BADDCE-584F-44C8-867D-CF6665C958FD}"/>
                  </a:ext>
                </a:extLst>
              </p:cNvPr>
              <p:cNvSpPr>
                <a:spLocks noChangeShapeType="1"/>
              </p:cNvSpPr>
              <p:nvPr/>
            </p:nvSpPr>
            <p:spPr bwMode="auto">
              <a:xfrm>
                <a:off x="1916113" y="4389438"/>
                <a:ext cx="36513"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Line 85">
                <a:extLst>
                  <a:ext uri="{FF2B5EF4-FFF2-40B4-BE49-F238E27FC236}">
                    <a16:creationId xmlns:a16="http://schemas.microsoft.com/office/drawing/2014/main" id="{0BF658A1-ACA1-4CB4-81C1-1041A17C361A}"/>
                  </a:ext>
                </a:extLst>
              </p:cNvPr>
              <p:cNvSpPr>
                <a:spLocks noChangeShapeType="1"/>
              </p:cNvSpPr>
              <p:nvPr/>
            </p:nvSpPr>
            <p:spPr bwMode="auto">
              <a:xfrm>
                <a:off x="1901826" y="4457701"/>
                <a:ext cx="38100" cy="793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Line 86">
                <a:extLst>
                  <a:ext uri="{FF2B5EF4-FFF2-40B4-BE49-F238E27FC236}">
                    <a16:creationId xmlns:a16="http://schemas.microsoft.com/office/drawing/2014/main" id="{EA8BBB56-B036-4440-B684-A6C5887259C6}"/>
                  </a:ext>
                </a:extLst>
              </p:cNvPr>
              <p:cNvSpPr>
                <a:spLocks noChangeShapeType="1"/>
              </p:cNvSpPr>
              <p:nvPr/>
            </p:nvSpPr>
            <p:spPr bwMode="auto">
              <a:xfrm>
                <a:off x="1889126" y="4524376"/>
                <a:ext cx="39688" cy="635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Line 87">
                <a:extLst>
                  <a:ext uri="{FF2B5EF4-FFF2-40B4-BE49-F238E27FC236}">
                    <a16:creationId xmlns:a16="http://schemas.microsoft.com/office/drawing/2014/main" id="{5B905652-AF27-4CAE-B57A-F726504D1FB1}"/>
                  </a:ext>
                </a:extLst>
              </p:cNvPr>
              <p:cNvSpPr>
                <a:spLocks noChangeShapeType="1"/>
              </p:cNvSpPr>
              <p:nvPr/>
            </p:nvSpPr>
            <p:spPr bwMode="auto">
              <a:xfrm>
                <a:off x="1879601" y="4594226"/>
                <a:ext cx="76200" cy="12700"/>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88">
                <a:extLst>
                  <a:ext uri="{FF2B5EF4-FFF2-40B4-BE49-F238E27FC236}">
                    <a16:creationId xmlns:a16="http://schemas.microsoft.com/office/drawing/2014/main" id="{E03F242E-EE3F-4D32-A2CE-9ABC9E427EBA}"/>
                  </a:ext>
                </a:extLst>
              </p:cNvPr>
              <p:cNvSpPr>
                <a:spLocks/>
              </p:cNvSpPr>
              <p:nvPr/>
            </p:nvSpPr>
            <p:spPr bwMode="auto">
              <a:xfrm>
                <a:off x="1909763" y="3890963"/>
                <a:ext cx="358775" cy="779463"/>
              </a:xfrm>
              <a:custGeom>
                <a:avLst/>
                <a:gdLst>
                  <a:gd name="T0" fmla="*/ 59 w 226"/>
                  <a:gd name="T1" fmla="*/ 491 h 491"/>
                  <a:gd name="T2" fmla="*/ 0 w 226"/>
                  <a:gd name="T3" fmla="*/ 470 h 491"/>
                  <a:gd name="T4" fmla="*/ 166 w 226"/>
                  <a:gd name="T5" fmla="*/ 0 h 491"/>
                  <a:gd name="T6" fmla="*/ 226 w 226"/>
                  <a:gd name="T7" fmla="*/ 21 h 491"/>
                  <a:gd name="T8" fmla="*/ 59 w 226"/>
                  <a:gd name="T9" fmla="*/ 491 h 491"/>
                </a:gdLst>
                <a:ahLst/>
                <a:cxnLst>
                  <a:cxn ang="0">
                    <a:pos x="T0" y="T1"/>
                  </a:cxn>
                  <a:cxn ang="0">
                    <a:pos x="T2" y="T3"/>
                  </a:cxn>
                  <a:cxn ang="0">
                    <a:pos x="T4" y="T5"/>
                  </a:cxn>
                  <a:cxn ang="0">
                    <a:pos x="T6" y="T7"/>
                  </a:cxn>
                  <a:cxn ang="0">
                    <a:pos x="T8" y="T9"/>
                  </a:cxn>
                </a:cxnLst>
                <a:rect l="0" t="0" r="r" b="b"/>
                <a:pathLst>
                  <a:path w="226" h="491">
                    <a:moveTo>
                      <a:pt x="59" y="491"/>
                    </a:moveTo>
                    <a:lnTo>
                      <a:pt x="0" y="470"/>
                    </a:lnTo>
                    <a:lnTo>
                      <a:pt x="166" y="0"/>
                    </a:lnTo>
                    <a:lnTo>
                      <a:pt x="226" y="21"/>
                    </a:lnTo>
                    <a:lnTo>
                      <a:pt x="59" y="491"/>
                    </a:lnTo>
                    <a:close/>
                  </a:path>
                </a:pathLst>
              </a:custGeom>
              <a:solidFill>
                <a:srgbClr val="7FEFD2"/>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89">
                <a:extLst>
                  <a:ext uri="{FF2B5EF4-FFF2-40B4-BE49-F238E27FC236}">
                    <a16:creationId xmlns:a16="http://schemas.microsoft.com/office/drawing/2014/main" id="{534D8730-017B-4E6B-87E0-44F20C5EF36F}"/>
                  </a:ext>
                </a:extLst>
              </p:cNvPr>
              <p:cNvSpPr>
                <a:spLocks/>
              </p:cNvSpPr>
              <p:nvPr/>
            </p:nvSpPr>
            <p:spPr bwMode="auto">
              <a:xfrm>
                <a:off x="2173288" y="3808413"/>
                <a:ext cx="95250" cy="115888"/>
              </a:xfrm>
              <a:custGeom>
                <a:avLst/>
                <a:gdLst>
                  <a:gd name="T0" fmla="*/ 0 w 60"/>
                  <a:gd name="T1" fmla="*/ 52 h 73"/>
                  <a:gd name="T2" fmla="*/ 51 w 60"/>
                  <a:gd name="T3" fmla="*/ 0 h 73"/>
                  <a:gd name="T4" fmla="*/ 60 w 60"/>
                  <a:gd name="T5" fmla="*/ 73 h 73"/>
                  <a:gd name="T6" fmla="*/ 0 w 60"/>
                  <a:gd name="T7" fmla="*/ 52 h 73"/>
                </a:gdLst>
                <a:ahLst/>
                <a:cxnLst>
                  <a:cxn ang="0">
                    <a:pos x="T0" y="T1"/>
                  </a:cxn>
                  <a:cxn ang="0">
                    <a:pos x="T2" y="T3"/>
                  </a:cxn>
                  <a:cxn ang="0">
                    <a:pos x="T4" y="T5"/>
                  </a:cxn>
                  <a:cxn ang="0">
                    <a:pos x="T6" y="T7"/>
                  </a:cxn>
                </a:cxnLst>
                <a:rect l="0" t="0" r="r" b="b"/>
                <a:pathLst>
                  <a:path w="60" h="73">
                    <a:moveTo>
                      <a:pt x="0" y="52"/>
                    </a:moveTo>
                    <a:lnTo>
                      <a:pt x="51" y="0"/>
                    </a:lnTo>
                    <a:lnTo>
                      <a:pt x="60" y="73"/>
                    </a:lnTo>
                    <a:lnTo>
                      <a:pt x="0" y="52"/>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 name="Freeform 90">
                <a:extLst>
                  <a:ext uri="{FF2B5EF4-FFF2-40B4-BE49-F238E27FC236}">
                    <a16:creationId xmlns:a16="http://schemas.microsoft.com/office/drawing/2014/main" id="{34870EC1-00F5-4DBE-B1C7-32BDD27B7CF5}"/>
                  </a:ext>
                </a:extLst>
              </p:cNvPr>
              <p:cNvSpPr>
                <a:spLocks/>
              </p:cNvSpPr>
              <p:nvPr/>
            </p:nvSpPr>
            <p:spPr bwMode="auto">
              <a:xfrm>
                <a:off x="2224088" y="3808413"/>
                <a:ext cx="36513" cy="46038"/>
              </a:xfrm>
              <a:custGeom>
                <a:avLst/>
                <a:gdLst>
                  <a:gd name="T0" fmla="*/ 0 w 23"/>
                  <a:gd name="T1" fmla="*/ 21 h 29"/>
                  <a:gd name="T2" fmla="*/ 23 w 23"/>
                  <a:gd name="T3" fmla="*/ 29 h 29"/>
                  <a:gd name="T4" fmla="*/ 19 w 23"/>
                  <a:gd name="T5" fmla="*/ 0 h 29"/>
                  <a:gd name="T6" fmla="*/ 0 w 23"/>
                  <a:gd name="T7" fmla="*/ 21 h 29"/>
                </a:gdLst>
                <a:ahLst/>
                <a:cxnLst>
                  <a:cxn ang="0">
                    <a:pos x="T0" y="T1"/>
                  </a:cxn>
                  <a:cxn ang="0">
                    <a:pos x="T2" y="T3"/>
                  </a:cxn>
                  <a:cxn ang="0">
                    <a:pos x="T4" y="T5"/>
                  </a:cxn>
                  <a:cxn ang="0">
                    <a:pos x="T6" y="T7"/>
                  </a:cxn>
                </a:cxnLst>
                <a:rect l="0" t="0" r="r" b="b"/>
                <a:pathLst>
                  <a:path w="23" h="29">
                    <a:moveTo>
                      <a:pt x="0" y="21"/>
                    </a:moveTo>
                    <a:lnTo>
                      <a:pt x="23" y="29"/>
                    </a:lnTo>
                    <a:lnTo>
                      <a:pt x="19" y="0"/>
                    </a:lnTo>
                    <a:lnTo>
                      <a:pt x="0" y="21"/>
                    </a:lnTo>
                    <a:close/>
                  </a:path>
                </a:pathLst>
              </a:custGeom>
              <a:solidFill>
                <a:srgbClr val="3F4749"/>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9" name="Line 91">
                <a:extLst>
                  <a:ext uri="{FF2B5EF4-FFF2-40B4-BE49-F238E27FC236}">
                    <a16:creationId xmlns:a16="http://schemas.microsoft.com/office/drawing/2014/main" id="{4C341739-9185-46F2-9560-DF9BCCE942CE}"/>
                  </a:ext>
                </a:extLst>
              </p:cNvPr>
              <p:cNvSpPr>
                <a:spLocks noChangeShapeType="1"/>
              </p:cNvSpPr>
              <p:nvPr/>
            </p:nvSpPr>
            <p:spPr bwMode="auto">
              <a:xfrm flipV="1">
                <a:off x="1955801" y="3908426"/>
                <a:ext cx="265113" cy="746125"/>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92">
                <a:extLst>
                  <a:ext uri="{FF2B5EF4-FFF2-40B4-BE49-F238E27FC236}">
                    <a16:creationId xmlns:a16="http://schemas.microsoft.com/office/drawing/2014/main" id="{18B11FB3-BB9E-4D9F-ADFE-77DAB038E0AC}"/>
                  </a:ext>
                </a:extLst>
              </p:cNvPr>
              <p:cNvSpPr>
                <a:spLocks/>
              </p:cNvSpPr>
              <p:nvPr/>
            </p:nvSpPr>
            <p:spPr bwMode="auto">
              <a:xfrm>
                <a:off x="1892301" y="4637088"/>
                <a:ext cx="111125" cy="73025"/>
              </a:xfrm>
              <a:custGeom>
                <a:avLst/>
                <a:gdLst>
                  <a:gd name="T0" fmla="*/ 59 w 70"/>
                  <a:gd name="T1" fmla="*/ 46 h 46"/>
                  <a:gd name="T2" fmla="*/ 0 w 70"/>
                  <a:gd name="T3" fmla="*/ 27 h 46"/>
                  <a:gd name="T4" fmla="*/ 11 w 70"/>
                  <a:gd name="T5" fmla="*/ 0 h 46"/>
                  <a:gd name="T6" fmla="*/ 70 w 70"/>
                  <a:gd name="T7" fmla="*/ 21 h 46"/>
                  <a:gd name="T8" fmla="*/ 59 w 70"/>
                  <a:gd name="T9" fmla="*/ 46 h 46"/>
                </a:gdLst>
                <a:ahLst/>
                <a:cxnLst>
                  <a:cxn ang="0">
                    <a:pos x="T0" y="T1"/>
                  </a:cxn>
                  <a:cxn ang="0">
                    <a:pos x="T2" y="T3"/>
                  </a:cxn>
                  <a:cxn ang="0">
                    <a:pos x="T4" y="T5"/>
                  </a:cxn>
                  <a:cxn ang="0">
                    <a:pos x="T6" y="T7"/>
                  </a:cxn>
                  <a:cxn ang="0">
                    <a:pos x="T8" y="T9"/>
                  </a:cxn>
                </a:cxnLst>
                <a:rect l="0" t="0" r="r" b="b"/>
                <a:pathLst>
                  <a:path w="70" h="46">
                    <a:moveTo>
                      <a:pt x="59" y="46"/>
                    </a:moveTo>
                    <a:lnTo>
                      <a:pt x="0" y="27"/>
                    </a:lnTo>
                    <a:lnTo>
                      <a:pt x="11" y="0"/>
                    </a:lnTo>
                    <a:lnTo>
                      <a:pt x="70" y="21"/>
                    </a:lnTo>
                    <a:lnTo>
                      <a:pt x="59" y="46"/>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93">
                <a:extLst>
                  <a:ext uri="{FF2B5EF4-FFF2-40B4-BE49-F238E27FC236}">
                    <a16:creationId xmlns:a16="http://schemas.microsoft.com/office/drawing/2014/main" id="{577951C2-3FDC-448A-AB29-5C1CB6594914}"/>
                  </a:ext>
                </a:extLst>
              </p:cNvPr>
              <p:cNvSpPr>
                <a:spLocks/>
              </p:cNvSpPr>
              <p:nvPr/>
            </p:nvSpPr>
            <p:spPr bwMode="auto">
              <a:xfrm>
                <a:off x="1865313" y="4679951"/>
                <a:ext cx="120650" cy="109538"/>
              </a:xfrm>
              <a:custGeom>
                <a:avLst/>
                <a:gdLst>
                  <a:gd name="T0" fmla="*/ 59 w 76"/>
                  <a:gd name="T1" fmla="*/ 69 h 69"/>
                  <a:gd name="T2" fmla="*/ 0 w 76"/>
                  <a:gd name="T3" fmla="*/ 48 h 69"/>
                  <a:gd name="T4" fmla="*/ 17 w 76"/>
                  <a:gd name="T5" fmla="*/ 0 h 69"/>
                  <a:gd name="T6" fmla="*/ 76 w 76"/>
                  <a:gd name="T7" fmla="*/ 19 h 69"/>
                  <a:gd name="T8" fmla="*/ 59 w 76"/>
                  <a:gd name="T9" fmla="*/ 69 h 69"/>
                </a:gdLst>
                <a:ahLst/>
                <a:cxnLst>
                  <a:cxn ang="0">
                    <a:pos x="T0" y="T1"/>
                  </a:cxn>
                  <a:cxn ang="0">
                    <a:pos x="T2" y="T3"/>
                  </a:cxn>
                  <a:cxn ang="0">
                    <a:pos x="T4" y="T5"/>
                  </a:cxn>
                  <a:cxn ang="0">
                    <a:pos x="T6" y="T7"/>
                  </a:cxn>
                  <a:cxn ang="0">
                    <a:pos x="T8" y="T9"/>
                  </a:cxn>
                </a:cxnLst>
                <a:rect l="0" t="0" r="r" b="b"/>
                <a:pathLst>
                  <a:path w="76" h="69">
                    <a:moveTo>
                      <a:pt x="59" y="69"/>
                    </a:moveTo>
                    <a:lnTo>
                      <a:pt x="0" y="48"/>
                    </a:lnTo>
                    <a:lnTo>
                      <a:pt x="17" y="0"/>
                    </a:lnTo>
                    <a:lnTo>
                      <a:pt x="76" y="19"/>
                    </a:lnTo>
                    <a:lnTo>
                      <a:pt x="59" y="69"/>
                    </a:lnTo>
                    <a:close/>
                  </a:path>
                </a:pathLst>
              </a:custGeom>
              <a:solidFill>
                <a:srgbClr val="EDEDE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94">
                <a:extLst>
                  <a:ext uri="{FF2B5EF4-FFF2-40B4-BE49-F238E27FC236}">
                    <a16:creationId xmlns:a16="http://schemas.microsoft.com/office/drawing/2014/main" id="{88D0CA11-8779-4340-B566-9C3200B9FA79}"/>
                  </a:ext>
                </a:extLst>
              </p:cNvPr>
              <p:cNvSpPr>
                <a:spLocks/>
              </p:cNvSpPr>
              <p:nvPr/>
            </p:nvSpPr>
            <p:spPr bwMode="auto">
              <a:xfrm>
                <a:off x="1785938" y="3881438"/>
                <a:ext cx="173038" cy="795338"/>
              </a:xfrm>
              <a:custGeom>
                <a:avLst/>
                <a:gdLst>
                  <a:gd name="T0" fmla="*/ 0 w 109"/>
                  <a:gd name="T1" fmla="*/ 6 h 501"/>
                  <a:gd name="T2" fmla="*/ 63 w 109"/>
                  <a:gd name="T3" fmla="*/ 0 h 501"/>
                  <a:gd name="T4" fmla="*/ 109 w 109"/>
                  <a:gd name="T5" fmla="*/ 495 h 501"/>
                  <a:gd name="T6" fmla="*/ 46 w 109"/>
                  <a:gd name="T7" fmla="*/ 501 h 501"/>
                  <a:gd name="T8" fmla="*/ 0 w 109"/>
                  <a:gd name="T9" fmla="*/ 6 h 501"/>
                </a:gdLst>
                <a:ahLst/>
                <a:cxnLst>
                  <a:cxn ang="0">
                    <a:pos x="T0" y="T1"/>
                  </a:cxn>
                  <a:cxn ang="0">
                    <a:pos x="T2" y="T3"/>
                  </a:cxn>
                  <a:cxn ang="0">
                    <a:pos x="T4" y="T5"/>
                  </a:cxn>
                  <a:cxn ang="0">
                    <a:pos x="T6" y="T7"/>
                  </a:cxn>
                  <a:cxn ang="0">
                    <a:pos x="T8" y="T9"/>
                  </a:cxn>
                </a:cxnLst>
                <a:rect l="0" t="0" r="r" b="b"/>
                <a:pathLst>
                  <a:path w="109" h="501">
                    <a:moveTo>
                      <a:pt x="0" y="6"/>
                    </a:moveTo>
                    <a:lnTo>
                      <a:pt x="63" y="0"/>
                    </a:lnTo>
                    <a:lnTo>
                      <a:pt x="109" y="495"/>
                    </a:lnTo>
                    <a:lnTo>
                      <a:pt x="46" y="501"/>
                    </a:lnTo>
                    <a:lnTo>
                      <a:pt x="0" y="6"/>
                    </a:lnTo>
                    <a:close/>
                  </a:path>
                </a:pathLst>
              </a:custGeom>
              <a:solidFill>
                <a:srgbClr val="FF64B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95">
                <a:extLst>
                  <a:ext uri="{FF2B5EF4-FFF2-40B4-BE49-F238E27FC236}">
                    <a16:creationId xmlns:a16="http://schemas.microsoft.com/office/drawing/2014/main" id="{6767F529-8DBA-43AD-BCDB-6034BAFDCDE9}"/>
                  </a:ext>
                </a:extLst>
              </p:cNvPr>
              <p:cNvSpPr>
                <a:spLocks/>
              </p:cNvSpPr>
              <p:nvPr/>
            </p:nvSpPr>
            <p:spPr bwMode="auto">
              <a:xfrm>
                <a:off x="1858963" y="4667251"/>
                <a:ext cx="100013" cy="112713"/>
              </a:xfrm>
              <a:custGeom>
                <a:avLst/>
                <a:gdLst>
                  <a:gd name="T0" fmla="*/ 63 w 63"/>
                  <a:gd name="T1" fmla="*/ 0 h 71"/>
                  <a:gd name="T2" fmla="*/ 38 w 63"/>
                  <a:gd name="T3" fmla="*/ 71 h 71"/>
                  <a:gd name="T4" fmla="*/ 0 w 63"/>
                  <a:gd name="T5" fmla="*/ 6 h 71"/>
                  <a:gd name="T6" fmla="*/ 63 w 63"/>
                  <a:gd name="T7" fmla="*/ 0 h 71"/>
                </a:gdLst>
                <a:ahLst/>
                <a:cxnLst>
                  <a:cxn ang="0">
                    <a:pos x="T0" y="T1"/>
                  </a:cxn>
                  <a:cxn ang="0">
                    <a:pos x="T2" y="T3"/>
                  </a:cxn>
                  <a:cxn ang="0">
                    <a:pos x="T4" y="T5"/>
                  </a:cxn>
                  <a:cxn ang="0">
                    <a:pos x="T6" y="T7"/>
                  </a:cxn>
                </a:cxnLst>
                <a:rect l="0" t="0" r="r" b="b"/>
                <a:pathLst>
                  <a:path w="63" h="71">
                    <a:moveTo>
                      <a:pt x="63" y="0"/>
                    </a:moveTo>
                    <a:lnTo>
                      <a:pt x="38" y="71"/>
                    </a:lnTo>
                    <a:lnTo>
                      <a:pt x="0" y="6"/>
                    </a:lnTo>
                    <a:lnTo>
                      <a:pt x="63" y="0"/>
                    </a:lnTo>
                    <a:close/>
                  </a:path>
                </a:pathLst>
              </a:custGeom>
              <a:solidFill>
                <a:srgbClr val="FFBD66"/>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96">
                <a:extLst>
                  <a:ext uri="{FF2B5EF4-FFF2-40B4-BE49-F238E27FC236}">
                    <a16:creationId xmlns:a16="http://schemas.microsoft.com/office/drawing/2014/main" id="{1BC4BA9D-9E91-467C-A3D8-B8691A4AE397}"/>
                  </a:ext>
                </a:extLst>
              </p:cNvPr>
              <p:cNvSpPr>
                <a:spLocks/>
              </p:cNvSpPr>
              <p:nvPr/>
            </p:nvSpPr>
            <p:spPr bwMode="auto">
              <a:xfrm>
                <a:off x="1895476" y="4737101"/>
                <a:ext cx="41275" cy="42863"/>
              </a:xfrm>
              <a:custGeom>
                <a:avLst/>
                <a:gdLst>
                  <a:gd name="T0" fmla="*/ 26 w 26"/>
                  <a:gd name="T1" fmla="*/ 0 h 27"/>
                  <a:gd name="T2" fmla="*/ 0 w 26"/>
                  <a:gd name="T3" fmla="*/ 2 h 27"/>
                  <a:gd name="T4" fmla="*/ 15 w 26"/>
                  <a:gd name="T5" fmla="*/ 27 h 27"/>
                  <a:gd name="T6" fmla="*/ 26 w 26"/>
                  <a:gd name="T7" fmla="*/ 0 h 27"/>
                </a:gdLst>
                <a:ahLst/>
                <a:cxnLst>
                  <a:cxn ang="0">
                    <a:pos x="T0" y="T1"/>
                  </a:cxn>
                  <a:cxn ang="0">
                    <a:pos x="T2" y="T3"/>
                  </a:cxn>
                  <a:cxn ang="0">
                    <a:pos x="T4" y="T5"/>
                  </a:cxn>
                  <a:cxn ang="0">
                    <a:pos x="T6" y="T7"/>
                  </a:cxn>
                </a:cxnLst>
                <a:rect l="0" t="0" r="r" b="b"/>
                <a:pathLst>
                  <a:path w="26" h="27">
                    <a:moveTo>
                      <a:pt x="26" y="0"/>
                    </a:moveTo>
                    <a:lnTo>
                      <a:pt x="0" y="2"/>
                    </a:lnTo>
                    <a:lnTo>
                      <a:pt x="15" y="27"/>
                    </a:lnTo>
                    <a:lnTo>
                      <a:pt x="26" y="0"/>
                    </a:lnTo>
                    <a:close/>
                  </a:path>
                </a:pathLst>
              </a:custGeom>
              <a:solidFill>
                <a:srgbClr val="3F4749"/>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5" name="Line 97">
                <a:extLst>
                  <a:ext uri="{FF2B5EF4-FFF2-40B4-BE49-F238E27FC236}">
                    <a16:creationId xmlns:a16="http://schemas.microsoft.com/office/drawing/2014/main" id="{CE3141B3-EAD5-47BA-9E19-2CDF3FEFD460}"/>
                  </a:ext>
                </a:extLst>
              </p:cNvPr>
              <p:cNvSpPr>
                <a:spLocks noChangeShapeType="1"/>
              </p:cNvSpPr>
              <p:nvPr/>
            </p:nvSpPr>
            <p:spPr bwMode="auto">
              <a:xfrm>
                <a:off x="1835151" y="3887788"/>
                <a:ext cx="74613" cy="785813"/>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98">
                <a:extLst>
                  <a:ext uri="{FF2B5EF4-FFF2-40B4-BE49-F238E27FC236}">
                    <a16:creationId xmlns:a16="http://schemas.microsoft.com/office/drawing/2014/main" id="{E43C3675-81DA-4F38-9B42-4DF852E02B72}"/>
                  </a:ext>
                </a:extLst>
              </p:cNvPr>
              <p:cNvSpPr>
                <a:spLocks/>
              </p:cNvSpPr>
              <p:nvPr/>
            </p:nvSpPr>
            <p:spPr bwMode="auto">
              <a:xfrm>
                <a:off x="1782763" y="3838576"/>
                <a:ext cx="103188" cy="52388"/>
              </a:xfrm>
              <a:custGeom>
                <a:avLst/>
                <a:gdLst>
                  <a:gd name="T0" fmla="*/ 0 w 65"/>
                  <a:gd name="T1" fmla="*/ 6 h 33"/>
                  <a:gd name="T2" fmla="*/ 63 w 65"/>
                  <a:gd name="T3" fmla="*/ 0 h 33"/>
                  <a:gd name="T4" fmla="*/ 65 w 65"/>
                  <a:gd name="T5" fmla="*/ 27 h 33"/>
                  <a:gd name="T6" fmla="*/ 2 w 65"/>
                  <a:gd name="T7" fmla="*/ 33 h 33"/>
                  <a:gd name="T8" fmla="*/ 0 w 65"/>
                  <a:gd name="T9" fmla="*/ 6 h 33"/>
                </a:gdLst>
                <a:ahLst/>
                <a:cxnLst>
                  <a:cxn ang="0">
                    <a:pos x="T0" y="T1"/>
                  </a:cxn>
                  <a:cxn ang="0">
                    <a:pos x="T2" y="T3"/>
                  </a:cxn>
                  <a:cxn ang="0">
                    <a:pos x="T4" y="T5"/>
                  </a:cxn>
                  <a:cxn ang="0">
                    <a:pos x="T6" y="T7"/>
                  </a:cxn>
                  <a:cxn ang="0">
                    <a:pos x="T8" y="T9"/>
                  </a:cxn>
                </a:cxnLst>
                <a:rect l="0" t="0" r="r" b="b"/>
                <a:pathLst>
                  <a:path w="65" h="33">
                    <a:moveTo>
                      <a:pt x="0" y="6"/>
                    </a:moveTo>
                    <a:lnTo>
                      <a:pt x="63" y="0"/>
                    </a:lnTo>
                    <a:lnTo>
                      <a:pt x="65" y="27"/>
                    </a:lnTo>
                    <a:lnTo>
                      <a:pt x="2" y="33"/>
                    </a:lnTo>
                    <a:lnTo>
                      <a:pt x="0" y="6"/>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7" name="Freeform 99">
                <a:extLst>
                  <a:ext uri="{FF2B5EF4-FFF2-40B4-BE49-F238E27FC236}">
                    <a16:creationId xmlns:a16="http://schemas.microsoft.com/office/drawing/2014/main" id="{85DC56C9-0594-400F-AAA0-3A6A24A8754A}"/>
                  </a:ext>
                </a:extLst>
              </p:cNvPr>
              <p:cNvSpPr>
                <a:spLocks/>
              </p:cNvSpPr>
              <p:nvPr/>
            </p:nvSpPr>
            <p:spPr bwMode="auto">
              <a:xfrm>
                <a:off x="1774826" y="3756026"/>
                <a:ext cx="107950" cy="92075"/>
              </a:xfrm>
              <a:custGeom>
                <a:avLst/>
                <a:gdLst>
                  <a:gd name="T0" fmla="*/ 0 w 68"/>
                  <a:gd name="T1" fmla="*/ 6 h 58"/>
                  <a:gd name="T2" fmla="*/ 62 w 68"/>
                  <a:gd name="T3" fmla="*/ 0 h 58"/>
                  <a:gd name="T4" fmla="*/ 68 w 68"/>
                  <a:gd name="T5" fmla="*/ 52 h 58"/>
                  <a:gd name="T6" fmla="*/ 5 w 68"/>
                  <a:gd name="T7" fmla="*/ 58 h 58"/>
                  <a:gd name="T8" fmla="*/ 0 w 68"/>
                  <a:gd name="T9" fmla="*/ 6 h 58"/>
                </a:gdLst>
                <a:ahLst/>
                <a:cxnLst>
                  <a:cxn ang="0">
                    <a:pos x="T0" y="T1"/>
                  </a:cxn>
                  <a:cxn ang="0">
                    <a:pos x="T2" y="T3"/>
                  </a:cxn>
                  <a:cxn ang="0">
                    <a:pos x="T4" y="T5"/>
                  </a:cxn>
                  <a:cxn ang="0">
                    <a:pos x="T6" y="T7"/>
                  </a:cxn>
                  <a:cxn ang="0">
                    <a:pos x="T8" y="T9"/>
                  </a:cxn>
                </a:cxnLst>
                <a:rect l="0" t="0" r="r" b="b"/>
                <a:pathLst>
                  <a:path w="68" h="58">
                    <a:moveTo>
                      <a:pt x="0" y="6"/>
                    </a:moveTo>
                    <a:lnTo>
                      <a:pt x="62" y="0"/>
                    </a:lnTo>
                    <a:lnTo>
                      <a:pt x="68" y="52"/>
                    </a:lnTo>
                    <a:lnTo>
                      <a:pt x="5" y="58"/>
                    </a:lnTo>
                    <a:lnTo>
                      <a:pt x="0" y="6"/>
                    </a:lnTo>
                    <a:close/>
                  </a:path>
                </a:pathLst>
              </a:custGeom>
              <a:solidFill>
                <a:srgbClr val="EDEDED"/>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100">
                <a:extLst>
                  <a:ext uri="{FF2B5EF4-FFF2-40B4-BE49-F238E27FC236}">
                    <a16:creationId xmlns:a16="http://schemas.microsoft.com/office/drawing/2014/main" id="{A64B35F5-1E5E-4078-BD27-EE13F598193B}"/>
                  </a:ext>
                </a:extLst>
              </p:cNvPr>
              <p:cNvSpPr>
                <a:spLocks/>
              </p:cNvSpPr>
              <p:nvPr/>
            </p:nvSpPr>
            <p:spPr bwMode="auto">
              <a:xfrm>
                <a:off x="1771651" y="4332288"/>
                <a:ext cx="428625" cy="511175"/>
              </a:xfrm>
              <a:custGeom>
                <a:avLst/>
                <a:gdLst>
                  <a:gd name="T0" fmla="*/ 128 w 128"/>
                  <a:gd name="T1" fmla="*/ 0 h 154"/>
                  <a:gd name="T2" fmla="*/ 0 w 128"/>
                  <a:gd name="T3" fmla="*/ 0 h 154"/>
                  <a:gd name="T4" fmla="*/ 0 w 128"/>
                  <a:gd name="T5" fmla="*/ 132 h 154"/>
                  <a:gd name="T6" fmla="*/ 22 w 128"/>
                  <a:gd name="T7" fmla="*/ 154 h 154"/>
                  <a:gd name="T8" fmla="*/ 106 w 128"/>
                  <a:gd name="T9" fmla="*/ 154 h 154"/>
                  <a:gd name="T10" fmla="*/ 128 w 128"/>
                  <a:gd name="T11" fmla="*/ 132 h 154"/>
                  <a:gd name="T12" fmla="*/ 128 w 128"/>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128" h="154">
                    <a:moveTo>
                      <a:pt x="128" y="0"/>
                    </a:moveTo>
                    <a:cubicBezTo>
                      <a:pt x="0" y="0"/>
                      <a:pt x="0" y="0"/>
                      <a:pt x="0" y="0"/>
                    </a:cubicBezTo>
                    <a:cubicBezTo>
                      <a:pt x="0" y="132"/>
                      <a:pt x="0" y="132"/>
                      <a:pt x="0" y="132"/>
                    </a:cubicBezTo>
                    <a:cubicBezTo>
                      <a:pt x="0" y="144"/>
                      <a:pt x="10" y="154"/>
                      <a:pt x="22" y="154"/>
                    </a:cubicBezTo>
                    <a:cubicBezTo>
                      <a:pt x="106" y="154"/>
                      <a:pt x="106" y="154"/>
                      <a:pt x="106" y="154"/>
                    </a:cubicBezTo>
                    <a:cubicBezTo>
                      <a:pt x="118" y="154"/>
                      <a:pt x="128" y="144"/>
                      <a:pt x="128" y="132"/>
                    </a:cubicBezTo>
                    <a:lnTo>
                      <a:pt x="128" y="0"/>
                    </a:lnTo>
                    <a:close/>
                  </a:path>
                </a:pathLst>
              </a:custGeom>
              <a:solidFill>
                <a:srgbClr val="C4CBCC"/>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9" name="Rectangle 101">
                <a:extLst>
                  <a:ext uri="{FF2B5EF4-FFF2-40B4-BE49-F238E27FC236}">
                    <a16:creationId xmlns:a16="http://schemas.microsoft.com/office/drawing/2014/main" id="{9A5CDC17-BA80-4ACA-A06B-439DEF0C5D40}"/>
                  </a:ext>
                </a:extLst>
              </p:cNvPr>
              <p:cNvSpPr>
                <a:spLocks noChangeArrowheads="1"/>
              </p:cNvSpPr>
              <p:nvPr/>
            </p:nvSpPr>
            <p:spPr bwMode="auto">
              <a:xfrm>
                <a:off x="1744663" y="4232276"/>
                <a:ext cx="482600" cy="100013"/>
              </a:xfrm>
              <a:prstGeom prst="rect">
                <a:avLst/>
              </a:prstGeom>
              <a:solidFill>
                <a:srgbClr val="D5DADB"/>
              </a:solidFill>
              <a:ln w="25400" cap="rnd">
                <a:solidFill>
                  <a:srgbClr val="3F4749"/>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0" name="Line 102">
                <a:extLst>
                  <a:ext uri="{FF2B5EF4-FFF2-40B4-BE49-F238E27FC236}">
                    <a16:creationId xmlns:a16="http://schemas.microsoft.com/office/drawing/2014/main" id="{3BFA2A84-7268-480F-92EF-29C0208425D8}"/>
                  </a:ext>
                </a:extLst>
              </p:cNvPr>
              <p:cNvSpPr>
                <a:spLocks noChangeShapeType="1"/>
              </p:cNvSpPr>
              <p:nvPr/>
            </p:nvSpPr>
            <p:spPr bwMode="auto">
              <a:xfrm>
                <a:off x="1825626" y="4335463"/>
                <a:ext cx="0" cy="195263"/>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Line 103">
                <a:extLst>
                  <a:ext uri="{FF2B5EF4-FFF2-40B4-BE49-F238E27FC236}">
                    <a16:creationId xmlns:a16="http://schemas.microsoft.com/office/drawing/2014/main" id="{2C9CA261-5431-418A-93AA-592CB85D8C1C}"/>
                  </a:ext>
                </a:extLst>
              </p:cNvPr>
              <p:cNvSpPr>
                <a:spLocks noChangeShapeType="1"/>
              </p:cNvSpPr>
              <p:nvPr/>
            </p:nvSpPr>
            <p:spPr bwMode="auto">
              <a:xfrm>
                <a:off x="2139951" y="4554538"/>
                <a:ext cx="0" cy="523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Line 104">
                <a:extLst>
                  <a:ext uri="{FF2B5EF4-FFF2-40B4-BE49-F238E27FC236}">
                    <a16:creationId xmlns:a16="http://schemas.microsoft.com/office/drawing/2014/main" id="{DECF0418-C61C-4CA1-8D56-E1455611C51D}"/>
                  </a:ext>
                </a:extLst>
              </p:cNvPr>
              <p:cNvSpPr>
                <a:spLocks noChangeShapeType="1"/>
              </p:cNvSpPr>
              <p:nvPr/>
            </p:nvSpPr>
            <p:spPr bwMode="auto">
              <a:xfrm>
                <a:off x="2139951" y="4654551"/>
                <a:ext cx="0" cy="52388"/>
              </a:xfrm>
              <a:prstGeom prst="line">
                <a:avLst/>
              </a:prstGeom>
              <a:noFill/>
              <a:ln w="25400" cap="rnd">
                <a:solidFill>
                  <a:srgbClr val="3F474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标题 1"/>
          <p:cNvSpPr>
            <a:spLocks noGrp="1"/>
          </p:cNvSpPr>
          <p:nvPr userDrawn="1">
            <p:ph type="ctrTitle" hasCustomPrompt="1"/>
          </p:nvPr>
        </p:nvSpPr>
        <p:spPr>
          <a:xfrm>
            <a:off x="1182051" y="2395306"/>
            <a:ext cx="3985202" cy="1143644"/>
          </a:xfrm>
        </p:spPr>
        <p:txBody>
          <a:bodyPr anchor="ctr">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1182051" y="3790747"/>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1182051" y="4106381"/>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38" marR="0" lvl="0" indent="-171438" fontAlgn="auto">
              <a:spcAft>
                <a:spcPts val="0"/>
              </a:spcAft>
              <a:buClrTx/>
              <a:buSzTx/>
              <a:tabLst/>
            </a:pPr>
            <a:r>
              <a:rPr lang="en-US" altLang="zh-CN" dirty="0"/>
              <a:t>Data</a:t>
            </a:r>
          </a:p>
        </p:txBody>
      </p:sp>
      <p:grpSp>
        <p:nvGrpSpPr>
          <p:cNvPr id="3" name="组合 2">
            <a:extLst>
              <a:ext uri="{FF2B5EF4-FFF2-40B4-BE49-F238E27FC236}">
                <a16:creationId xmlns:a16="http://schemas.microsoft.com/office/drawing/2014/main" id="{A7E764EC-E6C1-47E9-B89A-8D59ADD32ECE}"/>
              </a:ext>
            </a:extLst>
          </p:cNvPr>
          <p:cNvGrpSpPr/>
          <p:nvPr userDrawn="1"/>
        </p:nvGrpSpPr>
        <p:grpSpPr>
          <a:xfrm>
            <a:off x="-1" y="-1"/>
            <a:ext cx="3022601" cy="2783186"/>
            <a:chOff x="-1" y="-1"/>
            <a:chExt cx="2743201" cy="2525917"/>
          </a:xfrm>
        </p:grpSpPr>
        <p:sp>
          <p:nvSpPr>
            <p:cNvPr id="114" name="矩形 110">
              <a:extLst>
                <a:ext uri="{FF2B5EF4-FFF2-40B4-BE49-F238E27FC236}">
                  <a16:creationId xmlns:a16="http://schemas.microsoft.com/office/drawing/2014/main" id="{88F31592-E8F7-4C05-8750-846090C74C98}"/>
                </a:ext>
              </a:extLst>
            </p:cNvPr>
            <p:cNvSpPr/>
            <p:nvPr userDrawn="1"/>
          </p:nvSpPr>
          <p:spPr>
            <a:xfrm rot="10800000">
              <a:off x="-1" y="-1"/>
              <a:ext cx="2743201" cy="2525917"/>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 name="connsiteX0" fmla="*/ 0 w 5130800"/>
                <a:gd name="connsiteY0" fmla="*/ 6833421 h 6858000"/>
                <a:gd name="connsiteX1" fmla="*/ 5130800 w 5130800"/>
                <a:gd name="connsiteY1" fmla="*/ 0 h 6858000"/>
                <a:gd name="connsiteX2" fmla="*/ 5130800 w 5130800"/>
                <a:gd name="connsiteY2" fmla="*/ 6858000 h 6858000"/>
                <a:gd name="connsiteX3" fmla="*/ 0 w 5130800"/>
                <a:gd name="connsiteY3" fmla="*/ 6833421 h 6858000"/>
              </a:gdLst>
              <a:ahLst/>
              <a:cxnLst>
                <a:cxn ang="0">
                  <a:pos x="connsiteX0" y="connsiteY0"/>
                </a:cxn>
                <a:cxn ang="0">
                  <a:pos x="connsiteX1" y="connsiteY1"/>
                </a:cxn>
                <a:cxn ang="0">
                  <a:pos x="connsiteX2" y="connsiteY2"/>
                </a:cxn>
                <a:cxn ang="0">
                  <a:pos x="connsiteX3" y="connsiteY3"/>
                </a:cxn>
              </a:cxnLst>
              <a:rect l="l" t="t" r="r" b="b"/>
              <a:pathLst>
                <a:path w="5130800" h="6858000">
                  <a:moveTo>
                    <a:pt x="0" y="6833421"/>
                  </a:moveTo>
                  <a:lnTo>
                    <a:pt x="5130800" y="0"/>
                  </a:lnTo>
                  <a:lnTo>
                    <a:pt x="5130800" y="6858000"/>
                  </a:lnTo>
                  <a:lnTo>
                    <a:pt x="0" y="6833421"/>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0">
              <a:extLst>
                <a:ext uri="{FF2B5EF4-FFF2-40B4-BE49-F238E27FC236}">
                  <a16:creationId xmlns:a16="http://schemas.microsoft.com/office/drawing/2014/main" id="{7B51E412-D47D-428F-9948-D8E3E2F11F55}"/>
                </a:ext>
              </a:extLst>
            </p:cNvPr>
            <p:cNvSpPr/>
            <p:nvPr userDrawn="1"/>
          </p:nvSpPr>
          <p:spPr>
            <a:xfrm rot="10800000">
              <a:off x="0" y="0"/>
              <a:ext cx="2739887" cy="2409434"/>
            </a:xfrm>
            <a:custGeom>
              <a:avLst/>
              <a:gdLst>
                <a:gd name="connsiteX0" fmla="*/ 0 w 5384800"/>
                <a:gd name="connsiteY0" fmla="*/ 0 h 6858000"/>
                <a:gd name="connsiteX1" fmla="*/ 5384800 w 5384800"/>
                <a:gd name="connsiteY1" fmla="*/ 0 h 6858000"/>
                <a:gd name="connsiteX2" fmla="*/ 5384800 w 5384800"/>
                <a:gd name="connsiteY2" fmla="*/ 6858000 h 6858000"/>
                <a:gd name="connsiteX3" fmla="*/ 0 w 5384800"/>
                <a:gd name="connsiteY3" fmla="*/ 6858000 h 6858000"/>
                <a:gd name="connsiteX4" fmla="*/ 0 w 5384800"/>
                <a:gd name="connsiteY4" fmla="*/ 0 h 6858000"/>
                <a:gd name="connsiteX0" fmla="*/ 0 w 5384800"/>
                <a:gd name="connsiteY0" fmla="*/ 6858000 h 6858000"/>
                <a:gd name="connsiteX1" fmla="*/ 5384800 w 5384800"/>
                <a:gd name="connsiteY1" fmla="*/ 0 h 6858000"/>
                <a:gd name="connsiteX2" fmla="*/ 5384800 w 5384800"/>
                <a:gd name="connsiteY2" fmla="*/ 6858000 h 6858000"/>
                <a:gd name="connsiteX3" fmla="*/ 0 w 5384800"/>
                <a:gd name="connsiteY3" fmla="*/ 6858000 h 6858000"/>
                <a:gd name="connsiteX0" fmla="*/ 0 w 5372349"/>
                <a:gd name="connsiteY0" fmla="*/ 6858000 h 6858000"/>
                <a:gd name="connsiteX1" fmla="*/ 5372349 w 5372349"/>
                <a:gd name="connsiteY1" fmla="*/ 0 h 6858000"/>
                <a:gd name="connsiteX2" fmla="*/ 5372349 w 5372349"/>
                <a:gd name="connsiteY2" fmla="*/ 6858000 h 6858000"/>
                <a:gd name="connsiteX3" fmla="*/ 0 w 537234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372349" h="6858000">
                  <a:moveTo>
                    <a:pt x="0" y="6858000"/>
                  </a:moveTo>
                  <a:lnTo>
                    <a:pt x="5372349" y="0"/>
                  </a:lnTo>
                  <a:lnTo>
                    <a:pt x="5372349" y="6858000"/>
                  </a:lnTo>
                  <a:lnTo>
                    <a:pt x="0" y="6858000"/>
                  </a:lnTo>
                  <a:close/>
                </a:path>
              </a:pathLst>
            </a:custGeom>
            <a:solidFill>
              <a:srgbClr val="7FEF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565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928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7414152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7421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fontScale="90000"/>
          </a:bodyPr>
          <a:lstStyle/>
          <a:p>
            <a:r>
              <a:rPr lang="zh-CN" altLang="en-US" b="0" dirty="0">
                <a:ea typeface="+mj-lt"/>
                <a:cs typeface="+mj-lt"/>
              </a:rPr>
              <a:t>联合字词信息的</a:t>
            </a:r>
            <a:r>
              <a:rPr lang="en-US" b="0" dirty="0" err="1">
                <a:ea typeface="+mj-lt"/>
                <a:cs typeface="+mj-lt"/>
              </a:rPr>
              <a:t>中文对话意图识别与槽填充研究</a:t>
            </a:r>
            <a:endParaRPr lang="zh-CN" dirty="0" err="1"/>
          </a:p>
        </p:txBody>
      </p:sp>
      <p:sp>
        <p:nvSpPr>
          <p:cNvPr id="6" name="文本占位符 5"/>
          <p:cNvSpPr>
            <a:spLocks noGrp="1"/>
          </p:cNvSpPr>
          <p:nvPr>
            <p:ph type="body" sz="quarter" idx="10"/>
          </p:nvPr>
        </p:nvSpPr>
        <p:spPr/>
        <p:txBody>
          <a:bodyPr>
            <a:normAutofit lnSpcReduction="10000"/>
          </a:bodyPr>
          <a:lstStyle/>
          <a:p>
            <a:r>
              <a:rPr lang="en-US" altLang="zh-CN" dirty="0" err="1">
                <a:cs typeface="Arial"/>
              </a:rPr>
              <a:t>谢烁圻</a:t>
            </a:r>
          </a:p>
        </p:txBody>
      </p:sp>
      <p:cxnSp>
        <p:nvCxnSpPr>
          <p:cNvPr id="8" name="直接连接符 7">
            <a:extLst>
              <a:ext uri="{FF2B5EF4-FFF2-40B4-BE49-F238E27FC236}">
                <a16:creationId xmlns:a16="http://schemas.microsoft.com/office/drawing/2014/main" id="{FA73AACB-D819-4152-A6CC-64EA949F9914}"/>
              </a:ext>
            </a:extLst>
          </p:cNvPr>
          <p:cNvCxnSpPr>
            <a:cxnSpLocks/>
          </p:cNvCxnSpPr>
          <p:nvPr/>
        </p:nvCxnSpPr>
        <p:spPr>
          <a:xfrm>
            <a:off x="1049343" y="3786909"/>
            <a:ext cx="33067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本框 76">
            <a:extLst>
              <a:ext uri="{FF2B5EF4-FFF2-40B4-BE49-F238E27FC236}">
                <a16:creationId xmlns:a16="http://schemas.microsoft.com/office/drawing/2014/main" id="{82DD25D2-7055-49A7-8905-552580C84CE7}"/>
              </a:ext>
            </a:extLst>
          </p:cNvPr>
          <p:cNvSpPr txBox="1"/>
          <p:nvPr/>
        </p:nvSpPr>
        <p:spPr>
          <a:xfrm rot="19114358">
            <a:off x="8292560" y="1082062"/>
            <a:ext cx="2579826" cy="1144133"/>
          </a:xfrm>
          <a:prstGeom prst="rect">
            <a:avLst/>
          </a:prstGeom>
          <a:noFill/>
        </p:spPr>
        <p:txBody>
          <a:bodyPr wrap="none" numCol="1" rtlCol="0">
            <a:prstTxWarp prst="textPlai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600" dirty="0">
                <a:solidFill>
                  <a:srgbClr val="7FEFD2"/>
                </a:solidFill>
                <a:latin typeface="Impact" panose="020B0806030902050204" pitchFamily="34" charset="0"/>
              </a:rPr>
              <a:t>2021</a:t>
            </a:r>
            <a:endParaRPr lang="zh-CN" altLang="en-US" sz="16600" dirty="0">
              <a:solidFill>
                <a:srgbClr val="7FEFD2"/>
              </a:solidFill>
              <a:latin typeface="Impact" panose="020B0806030902050204" pitchFamily="34" charset="0"/>
            </a:endParaRPr>
          </a:p>
        </p:txBody>
      </p:sp>
      <p:sp>
        <p:nvSpPr>
          <p:cNvPr id="10" name="文本占位符 9">
            <a:extLst>
              <a:ext uri="{FF2B5EF4-FFF2-40B4-BE49-F238E27FC236}">
                <a16:creationId xmlns:a16="http://schemas.microsoft.com/office/drawing/2014/main" id="{17521EDD-57A4-43EC-B45A-77E56F71C50D}"/>
              </a:ext>
            </a:extLst>
          </p:cNvPr>
          <p:cNvSpPr>
            <a:spLocks noGrp="1"/>
          </p:cNvSpPr>
          <p:nvPr>
            <p:ph type="body" sz="quarter" idx="11"/>
          </p:nvPr>
        </p:nvSpPr>
        <p:spPr/>
        <p:txBody>
          <a:bodyPr>
            <a:normAutofit lnSpcReduction="10000"/>
          </a:bodyPr>
          <a:lstStyle/>
          <a:p>
            <a:r>
              <a:rPr lang="en-US" altLang="zh-CN" dirty="0"/>
              <a:t>2021-10-26</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F7A9D-5617-478E-8A3A-AB8A88FC0C42}"/>
              </a:ext>
            </a:extLst>
          </p:cNvPr>
          <p:cNvSpPr>
            <a:spLocks noGrp="1"/>
          </p:cNvSpPr>
          <p:nvPr>
            <p:ph type="title"/>
          </p:nvPr>
        </p:nvSpPr>
        <p:spPr/>
        <p:txBody>
          <a:bodyPr/>
          <a:lstStyle/>
          <a:p>
            <a:r>
              <a:rPr lang="zh-CN" altLang="en-US" dirty="0"/>
              <a:t>存在问题</a:t>
            </a:r>
            <a:endParaRPr lang="en-US" dirty="0"/>
          </a:p>
        </p:txBody>
      </p:sp>
      <p:sp>
        <p:nvSpPr>
          <p:cNvPr id="3" name="内容占位符 2">
            <a:extLst>
              <a:ext uri="{FF2B5EF4-FFF2-40B4-BE49-F238E27FC236}">
                <a16:creationId xmlns:a16="http://schemas.microsoft.com/office/drawing/2014/main" id="{903E027E-766A-44F1-977C-1EFF13CFF69F}"/>
              </a:ext>
            </a:extLst>
          </p:cNvPr>
          <p:cNvSpPr>
            <a:spLocks noGrp="1"/>
          </p:cNvSpPr>
          <p:nvPr>
            <p:ph idx="1"/>
          </p:nvPr>
        </p:nvSpPr>
        <p:spPr>
          <a:xfrm>
            <a:off x="669925" y="1130300"/>
            <a:ext cx="10850563" cy="5019675"/>
          </a:xfrm>
        </p:spPr>
        <p:txBody>
          <a:bodyPr/>
          <a:lstStyle/>
          <a:p>
            <a:pPr>
              <a:lnSpc>
                <a:spcPct val="150000"/>
              </a:lnSpc>
            </a:pPr>
            <a:r>
              <a:rPr lang="zh-CN" altLang="en-US" dirty="0"/>
              <a:t>大部分</a:t>
            </a:r>
            <a:r>
              <a:rPr lang="en-US" altLang="zh-CN" dirty="0"/>
              <a:t>SLU</a:t>
            </a:r>
            <a:r>
              <a:rPr lang="zh-CN" altLang="en-US" dirty="0"/>
              <a:t>模型都是针对英文对话，对中文对话</a:t>
            </a:r>
            <a:r>
              <a:rPr lang="en-US" altLang="zh-CN" dirty="0"/>
              <a:t>SLU</a:t>
            </a:r>
            <a:r>
              <a:rPr lang="zh-CN" altLang="en-US" dirty="0"/>
              <a:t>任务研究相对较少</a:t>
            </a:r>
            <a:endParaRPr lang="en-US" altLang="zh-CN" dirty="0"/>
          </a:p>
          <a:p>
            <a:pPr>
              <a:lnSpc>
                <a:spcPct val="150000"/>
              </a:lnSpc>
            </a:pPr>
            <a:r>
              <a:rPr lang="zh-CN" altLang="en-US" dirty="0"/>
              <a:t>英文</a:t>
            </a:r>
            <a:r>
              <a:rPr lang="en-US" altLang="zh-CN" dirty="0"/>
              <a:t>SLU</a:t>
            </a:r>
            <a:r>
              <a:rPr lang="zh-CN" altLang="en-US" dirty="0"/>
              <a:t>模型大部分都是基于字符的</a:t>
            </a:r>
            <a:r>
              <a:rPr lang="en-US" altLang="zh-CN" dirty="0"/>
              <a:t>SLU</a:t>
            </a:r>
            <a:r>
              <a:rPr lang="zh-CN" altLang="en-US" dirty="0"/>
              <a:t>模型，这种模型在中文数据集并不适用</a:t>
            </a:r>
            <a:endParaRPr lang="en-US" dirty="0"/>
          </a:p>
        </p:txBody>
      </p:sp>
      <p:sp>
        <p:nvSpPr>
          <p:cNvPr id="4" name="页脚占位符 3">
            <a:extLst>
              <a:ext uri="{FF2B5EF4-FFF2-40B4-BE49-F238E27FC236}">
                <a16:creationId xmlns:a16="http://schemas.microsoft.com/office/drawing/2014/main" id="{44E859AB-4B0E-42C6-9E73-E915D4A8FFB3}"/>
              </a:ext>
            </a:extLst>
          </p:cNvPr>
          <p:cNvSpPr>
            <a:spLocks noGrp="1"/>
          </p:cNvSpPr>
          <p:nvPr>
            <p:ph type="ftr" sz="quarter" idx="11"/>
          </p:nvPr>
        </p:nvSpPr>
        <p:spPr/>
        <p:txBody>
          <a:bodyPr/>
          <a:lstStyle/>
          <a:p>
            <a:r>
              <a:rPr lang="en-US" altLang="zh-CN"/>
              <a:t>www.islide.cc </a:t>
            </a:r>
            <a:endParaRPr lang="zh-CN" altLang="en-US"/>
          </a:p>
        </p:txBody>
      </p:sp>
      <p:sp>
        <p:nvSpPr>
          <p:cNvPr id="5" name="灯片编号占位符 4">
            <a:extLst>
              <a:ext uri="{FF2B5EF4-FFF2-40B4-BE49-F238E27FC236}">
                <a16:creationId xmlns:a16="http://schemas.microsoft.com/office/drawing/2014/main" id="{5A15202F-D727-4019-B02B-CE66234159B1}"/>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10</a:t>
            </a:fld>
            <a:endParaRPr lang="zh-CN" altLang="en-US"/>
          </a:p>
        </p:txBody>
      </p:sp>
      <p:sp>
        <p:nvSpPr>
          <p:cNvPr id="9" name="文本框 8">
            <a:extLst>
              <a:ext uri="{FF2B5EF4-FFF2-40B4-BE49-F238E27FC236}">
                <a16:creationId xmlns:a16="http://schemas.microsoft.com/office/drawing/2014/main" id="{9E8419B1-EDB9-4EAE-A2FD-FD9615294EAE}"/>
              </a:ext>
            </a:extLst>
          </p:cNvPr>
          <p:cNvSpPr txBox="1"/>
          <p:nvPr/>
        </p:nvSpPr>
        <p:spPr>
          <a:xfrm>
            <a:off x="1261853" y="3429000"/>
            <a:ext cx="3548272" cy="1134413"/>
          </a:xfrm>
          <a:prstGeom prst="rect">
            <a:avLst/>
          </a:prstGeom>
          <a:noFill/>
        </p:spPr>
        <p:txBody>
          <a:bodyPr wrap="square" rtlCol="0">
            <a:spAutoFit/>
          </a:bodyPr>
          <a:lstStyle/>
          <a:p>
            <a:pPr>
              <a:lnSpc>
                <a:spcPct val="150000"/>
              </a:lnSpc>
            </a:pPr>
            <a:r>
              <a:rPr lang="zh-CN" altLang="en-US" sz="2400" dirty="0">
                <a:solidFill>
                  <a:srgbClr val="21C1B2"/>
                </a:solidFill>
              </a:rPr>
              <a:t>我</a:t>
            </a:r>
            <a:r>
              <a:rPr lang="en-US" altLang="zh-CN" sz="2400" dirty="0">
                <a:solidFill>
                  <a:srgbClr val="21C1B2"/>
                </a:solidFill>
              </a:rPr>
              <a:t>/</a:t>
            </a:r>
            <a:r>
              <a:rPr lang="zh-CN" altLang="en-US" sz="2400" dirty="0">
                <a:solidFill>
                  <a:srgbClr val="21C1B2"/>
                </a:solidFill>
              </a:rPr>
              <a:t>喜欢</a:t>
            </a:r>
            <a:r>
              <a:rPr lang="en-US" altLang="zh-CN" sz="2400" dirty="0">
                <a:solidFill>
                  <a:srgbClr val="21C1B2"/>
                </a:solidFill>
              </a:rPr>
              <a:t>/</a:t>
            </a:r>
            <a:r>
              <a:rPr lang="zh-CN" altLang="en-US" sz="2400" dirty="0">
                <a:solidFill>
                  <a:srgbClr val="21C1B2"/>
                </a:solidFill>
              </a:rPr>
              <a:t>北京欢乐谷</a:t>
            </a:r>
            <a:endParaRPr lang="en-US" altLang="zh-CN" sz="2400" dirty="0">
              <a:solidFill>
                <a:srgbClr val="21C1B2"/>
              </a:solidFill>
            </a:endParaRPr>
          </a:p>
          <a:p>
            <a:pPr>
              <a:lnSpc>
                <a:spcPct val="150000"/>
              </a:lnSpc>
            </a:pPr>
            <a:r>
              <a:rPr lang="zh-CN" altLang="en-US" sz="2400" dirty="0">
                <a:solidFill>
                  <a:srgbClr val="21C1B2"/>
                </a:solidFill>
              </a:rPr>
              <a:t>我</a:t>
            </a:r>
            <a:r>
              <a:rPr lang="en-US" altLang="zh-CN" sz="2400" dirty="0">
                <a:solidFill>
                  <a:srgbClr val="21C1B2"/>
                </a:solidFill>
              </a:rPr>
              <a:t>/</a:t>
            </a:r>
            <a:r>
              <a:rPr lang="zh-CN" altLang="en-US" sz="2400" dirty="0">
                <a:solidFill>
                  <a:srgbClr val="21C1B2"/>
                </a:solidFill>
              </a:rPr>
              <a:t>喜欢北京</a:t>
            </a:r>
            <a:r>
              <a:rPr lang="en-US" altLang="zh-CN" sz="2400" dirty="0">
                <a:solidFill>
                  <a:srgbClr val="21C1B2"/>
                </a:solidFill>
              </a:rPr>
              <a:t>/</a:t>
            </a:r>
            <a:r>
              <a:rPr lang="zh-CN" altLang="en-US" sz="2400" dirty="0">
                <a:solidFill>
                  <a:srgbClr val="21C1B2"/>
                </a:solidFill>
              </a:rPr>
              <a:t>欢乐</a:t>
            </a:r>
            <a:r>
              <a:rPr lang="en-US" altLang="zh-CN" sz="2400" dirty="0">
                <a:solidFill>
                  <a:srgbClr val="21C1B2"/>
                </a:solidFill>
              </a:rPr>
              <a:t>/</a:t>
            </a:r>
            <a:r>
              <a:rPr lang="zh-CN" altLang="en-US" sz="2400" dirty="0">
                <a:solidFill>
                  <a:srgbClr val="21C1B2"/>
                </a:solidFill>
              </a:rPr>
              <a:t>谷</a:t>
            </a:r>
            <a:endParaRPr lang="en-US" altLang="zh-CN" sz="2400" dirty="0">
              <a:solidFill>
                <a:srgbClr val="21C1B2"/>
              </a:solidFill>
            </a:endParaRPr>
          </a:p>
        </p:txBody>
      </p:sp>
      <p:sp>
        <p:nvSpPr>
          <p:cNvPr id="13" name="iŝḻîdè">
            <a:extLst>
              <a:ext uri="{FF2B5EF4-FFF2-40B4-BE49-F238E27FC236}">
                <a16:creationId xmlns:a16="http://schemas.microsoft.com/office/drawing/2014/main" id="{1D9E95F7-2884-48B7-ABC4-AEAC40C8CE97}"/>
              </a:ext>
            </a:extLst>
          </p:cNvPr>
          <p:cNvSpPr/>
          <p:nvPr/>
        </p:nvSpPr>
        <p:spPr>
          <a:xfrm>
            <a:off x="5741954" y="2461365"/>
            <a:ext cx="5022937" cy="3400816"/>
          </a:xfrm>
          <a:prstGeom prst="rect">
            <a:avLst/>
          </a:prstGeom>
          <a:solidFill>
            <a:srgbClr val="21C1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dirty="0"/>
              <a:t>不同于由英文单词构成的英文语句，中文的语句由多个中文词语构成，词语分词容易造成歧义。如果按照先分词、再进行槽填充任务的方式，可能会因为分词错误而导致错误累加。如果仅仅只对单个字符进行槽填充，则容易出现遗漏词语信息的现象。如何充分利用词语的语义及其位置信息，辅助进行意图识别与槽填充任务，成为一个需要解决的问题。</a:t>
            </a:r>
            <a:endParaRPr lang="en-US" altLang="zh-CN" dirty="0">
              <a:solidFill>
                <a:srgbClr val="FF0000"/>
              </a:solidFill>
            </a:endParaRPr>
          </a:p>
        </p:txBody>
      </p:sp>
    </p:spTree>
    <p:extLst>
      <p:ext uri="{BB962C8B-B14F-4D97-AF65-F5344CB8AC3E}">
        <p14:creationId xmlns:p14="http://schemas.microsoft.com/office/powerpoint/2010/main" val="411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C88A1-10B9-4378-B596-07FF74488F3B}"/>
              </a:ext>
            </a:extLst>
          </p:cNvPr>
          <p:cNvSpPr>
            <a:spLocks noGrp="1"/>
          </p:cNvSpPr>
          <p:nvPr>
            <p:ph type="title"/>
          </p:nvPr>
        </p:nvSpPr>
        <p:spPr/>
        <p:txBody>
          <a:bodyPr/>
          <a:lstStyle/>
          <a:p>
            <a:r>
              <a:rPr lang="zh-CN" altLang="en-US" dirty="0"/>
              <a:t>研究方法</a:t>
            </a:r>
            <a:endParaRPr lang="en-US" dirty="0"/>
          </a:p>
        </p:txBody>
      </p:sp>
      <p:sp>
        <p:nvSpPr>
          <p:cNvPr id="3" name="内容占位符 2">
            <a:extLst>
              <a:ext uri="{FF2B5EF4-FFF2-40B4-BE49-F238E27FC236}">
                <a16:creationId xmlns:a16="http://schemas.microsoft.com/office/drawing/2014/main" id="{240F4FD9-5E55-44C3-AEC8-BCE67E97F067}"/>
              </a:ext>
            </a:extLst>
          </p:cNvPr>
          <p:cNvSpPr>
            <a:spLocks noGrp="1"/>
          </p:cNvSpPr>
          <p:nvPr>
            <p:ph idx="1"/>
          </p:nvPr>
        </p:nvSpPr>
        <p:spPr>
          <a:xfrm>
            <a:off x="669924" y="1420368"/>
            <a:ext cx="10850563" cy="4723257"/>
          </a:xfrm>
        </p:spPr>
        <p:txBody>
          <a:bodyPr/>
          <a:lstStyle/>
          <a:p>
            <a:r>
              <a:rPr lang="zh-CN" altLang="en-US" dirty="0"/>
              <a:t>基于大规模的中文跨领域任务导向对话数据集</a:t>
            </a:r>
            <a:r>
              <a:rPr lang="en-US" altLang="zh-CN" dirty="0" err="1"/>
              <a:t>CrossWOZ</a:t>
            </a:r>
            <a:r>
              <a:rPr lang="zh-CN" altLang="en-US" dirty="0"/>
              <a:t>，提取中文意图识别与槽填充数据集</a:t>
            </a:r>
            <a:endParaRPr lang="en-US" dirty="0"/>
          </a:p>
        </p:txBody>
      </p:sp>
      <p:sp>
        <p:nvSpPr>
          <p:cNvPr id="4" name="页脚占位符 3">
            <a:extLst>
              <a:ext uri="{FF2B5EF4-FFF2-40B4-BE49-F238E27FC236}">
                <a16:creationId xmlns:a16="http://schemas.microsoft.com/office/drawing/2014/main" id="{34361A42-6B0D-4EDA-BEE8-105D47C67DD5}"/>
              </a:ext>
            </a:extLst>
          </p:cNvPr>
          <p:cNvSpPr>
            <a:spLocks noGrp="1"/>
          </p:cNvSpPr>
          <p:nvPr>
            <p:ph type="ftr" sz="quarter" idx="11"/>
          </p:nvPr>
        </p:nvSpPr>
        <p:spPr/>
        <p:txBody>
          <a:bodyPr/>
          <a:lstStyle/>
          <a:p>
            <a:r>
              <a:rPr lang="en-US" altLang="zh-CN"/>
              <a:t>www.islide.cc </a:t>
            </a:r>
            <a:endParaRPr lang="zh-CN" altLang="en-US"/>
          </a:p>
        </p:txBody>
      </p:sp>
      <p:sp>
        <p:nvSpPr>
          <p:cNvPr id="5" name="灯片编号占位符 4">
            <a:extLst>
              <a:ext uri="{FF2B5EF4-FFF2-40B4-BE49-F238E27FC236}">
                <a16:creationId xmlns:a16="http://schemas.microsoft.com/office/drawing/2014/main" id="{09C392CB-2C47-44C6-8621-150D0A63400B}"/>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1026" name="Picture 2" descr="example">
            <a:extLst>
              <a:ext uri="{FF2B5EF4-FFF2-40B4-BE49-F238E27FC236}">
                <a16:creationId xmlns:a16="http://schemas.microsoft.com/office/drawing/2014/main" id="{46C32D12-5C5E-467F-A849-32A9257E96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7094" y="2115696"/>
            <a:ext cx="4386062" cy="2262134"/>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024C1986-D628-4030-B565-E97A7DA7846A}"/>
              </a:ext>
            </a:extLst>
          </p:cNvPr>
          <p:cNvSpPr/>
          <p:nvPr/>
        </p:nvSpPr>
        <p:spPr>
          <a:xfrm rot="5400000">
            <a:off x="4593010" y="4395518"/>
            <a:ext cx="228896" cy="638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aphicFrame>
        <p:nvGraphicFramePr>
          <p:cNvPr id="7" name="表格 6">
            <a:extLst>
              <a:ext uri="{FF2B5EF4-FFF2-40B4-BE49-F238E27FC236}">
                <a16:creationId xmlns:a16="http://schemas.microsoft.com/office/drawing/2014/main" id="{520657F1-BED8-4514-AB02-633F3013E8EE}"/>
              </a:ext>
            </a:extLst>
          </p:cNvPr>
          <p:cNvGraphicFramePr>
            <a:graphicFrameLocks noGrp="1"/>
          </p:cNvGraphicFramePr>
          <p:nvPr>
            <p:extLst>
              <p:ext uri="{D42A27DB-BD31-4B8C-83A1-F6EECF244321}">
                <p14:modId xmlns:p14="http://schemas.microsoft.com/office/powerpoint/2010/main" val="1098620316"/>
              </p:ext>
            </p:extLst>
          </p:nvPr>
        </p:nvGraphicFramePr>
        <p:xfrm>
          <a:off x="1127125" y="5003541"/>
          <a:ext cx="9714150" cy="868182"/>
        </p:xfrm>
        <a:graphic>
          <a:graphicData uri="http://schemas.openxmlformats.org/drawingml/2006/table">
            <a:tbl>
              <a:tblPr firstRow="1" bandRow="1">
                <a:tableStyleId>{5C22544A-7EE6-4342-B048-85BDC9FD1C3A}</a:tableStyleId>
              </a:tblPr>
              <a:tblGrid>
                <a:gridCol w="971415">
                  <a:extLst>
                    <a:ext uri="{9D8B030D-6E8A-4147-A177-3AD203B41FA5}">
                      <a16:colId xmlns:a16="http://schemas.microsoft.com/office/drawing/2014/main" val="2815167642"/>
                    </a:ext>
                  </a:extLst>
                </a:gridCol>
                <a:gridCol w="971415">
                  <a:extLst>
                    <a:ext uri="{9D8B030D-6E8A-4147-A177-3AD203B41FA5}">
                      <a16:colId xmlns:a16="http://schemas.microsoft.com/office/drawing/2014/main" val="1490072083"/>
                    </a:ext>
                  </a:extLst>
                </a:gridCol>
                <a:gridCol w="971415">
                  <a:extLst>
                    <a:ext uri="{9D8B030D-6E8A-4147-A177-3AD203B41FA5}">
                      <a16:colId xmlns:a16="http://schemas.microsoft.com/office/drawing/2014/main" val="1475071984"/>
                    </a:ext>
                  </a:extLst>
                </a:gridCol>
                <a:gridCol w="971415">
                  <a:extLst>
                    <a:ext uri="{9D8B030D-6E8A-4147-A177-3AD203B41FA5}">
                      <a16:colId xmlns:a16="http://schemas.microsoft.com/office/drawing/2014/main" val="2415145551"/>
                    </a:ext>
                  </a:extLst>
                </a:gridCol>
                <a:gridCol w="971415">
                  <a:extLst>
                    <a:ext uri="{9D8B030D-6E8A-4147-A177-3AD203B41FA5}">
                      <a16:colId xmlns:a16="http://schemas.microsoft.com/office/drawing/2014/main" val="2937122756"/>
                    </a:ext>
                  </a:extLst>
                </a:gridCol>
                <a:gridCol w="971415">
                  <a:extLst>
                    <a:ext uri="{9D8B030D-6E8A-4147-A177-3AD203B41FA5}">
                      <a16:colId xmlns:a16="http://schemas.microsoft.com/office/drawing/2014/main" val="1645282023"/>
                    </a:ext>
                  </a:extLst>
                </a:gridCol>
                <a:gridCol w="971415">
                  <a:extLst>
                    <a:ext uri="{9D8B030D-6E8A-4147-A177-3AD203B41FA5}">
                      <a16:colId xmlns:a16="http://schemas.microsoft.com/office/drawing/2014/main" val="738511373"/>
                    </a:ext>
                  </a:extLst>
                </a:gridCol>
                <a:gridCol w="971415">
                  <a:extLst>
                    <a:ext uri="{9D8B030D-6E8A-4147-A177-3AD203B41FA5}">
                      <a16:colId xmlns:a16="http://schemas.microsoft.com/office/drawing/2014/main" val="3873381133"/>
                    </a:ext>
                  </a:extLst>
                </a:gridCol>
                <a:gridCol w="971415">
                  <a:extLst>
                    <a:ext uri="{9D8B030D-6E8A-4147-A177-3AD203B41FA5}">
                      <a16:colId xmlns:a16="http://schemas.microsoft.com/office/drawing/2014/main" val="3652400292"/>
                    </a:ext>
                  </a:extLst>
                </a:gridCol>
                <a:gridCol w="971415">
                  <a:extLst>
                    <a:ext uri="{9D8B030D-6E8A-4147-A177-3AD203B41FA5}">
                      <a16:colId xmlns:a16="http://schemas.microsoft.com/office/drawing/2014/main" val="1052205643"/>
                    </a:ext>
                  </a:extLst>
                </a:gridCol>
              </a:tblGrid>
              <a:tr h="289394">
                <a:tc>
                  <a:txBody>
                    <a:bodyPr/>
                    <a:lstStyle/>
                    <a:p>
                      <a:pPr algn="ctr"/>
                      <a:r>
                        <a:rPr lang="zh-CN" altLang="en-US" sz="1200" dirty="0"/>
                        <a:t>句子</a:t>
                      </a:r>
                      <a:endParaRPr lang="en-US" sz="1200" dirty="0"/>
                    </a:p>
                  </a:txBody>
                  <a:tcPr/>
                </a:tc>
                <a:tc>
                  <a:txBody>
                    <a:bodyPr/>
                    <a:lstStyle/>
                    <a:p>
                      <a:pPr algn="ctr"/>
                      <a:r>
                        <a:rPr lang="zh-CN" altLang="en-US" sz="1200" dirty="0"/>
                        <a:t>我</a:t>
                      </a:r>
                      <a:endParaRPr lang="en-US" sz="1200" dirty="0"/>
                    </a:p>
                  </a:txBody>
                  <a:tcPr/>
                </a:tc>
                <a:tc>
                  <a:txBody>
                    <a:bodyPr/>
                    <a:lstStyle/>
                    <a:p>
                      <a:pPr algn="ctr"/>
                      <a:r>
                        <a:rPr lang="zh-CN" altLang="en-US" sz="1200" dirty="0"/>
                        <a:t>喜</a:t>
                      </a:r>
                      <a:endParaRPr lang="en-US" sz="1200" dirty="0"/>
                    </a:p>
                  </a:txBody>
                  <a:tcPr/>
                </a:tc>
                <a:tc>
                  <a:txBody>
                    <a:bodyPr/>
                    <a:lstStyle/>
                    <a:p>
                      <a:pPr algn="ctr"/>
                      <a:r>
                        <a:rPr lang="zh-CN" altLang="en-US" sz="1200" dirty="0"/>
                        <a:t>欢</a:t>
                      </a:r>
                      <a:endParaRPr lang="en-US" sz="1200" dirty="0"/>
                    </a:p>
                  </a:txBody>
                  <a:tcPr/>
                </a:tc>
                <a:tc>
                  <a:txBody>
                    <a:bodyPr/>
                    <a:lstStyle/>
                    <a:p>
                      <a:pPr algn="ctr"/>
                      <a:r>
                        <a:rPr lang="zh-CN" altLang="en-US" sz="1200" dirty="0"/>
                        <a:t>北</a:t>
                      </a:r>
                      <a:endParaRPr lang="en-US" sz="1200" dirty="0"/>
                    </a:p>
                  </a:txBody>
                  <a:tcPr/>
                </a:tc>
                <a:tc>
                  <a:txBody>
                    <a:bodyPr/>
                    <a:lstStyle/>
                    <a:p>
                      <a:pPr algn="ctr"/>
                      <a:r>
                        <a:rPr lang="zh-CN" altLang="en-US" sz="1200" dirty="0"/>
                        <a:t>京</a:t>
                      </a:r>
                      <a:endParaRPr lang="en-US" sz="1200" dirty="0"/>
                    </a:p>
                  </a:txBody>
                  <a:tcPr/>
                </a:tc>
                <a:tc>
                  <a:txBody>
                    <a:bodyPr/>
                    <a:lstStyle/>
                    <a:p>
                      <a:pPr algn="ctr"/>
                      <a:r>
                        <a:rPr lang="zh-CN" altLang="en-US" sz="1200" dirty="0"/>
                        <a:t>欢</a:t>
                      </a:r>
                      <a:endParaRPr lang="en-US" sz="1200" dirty="0"/>
                    </a:p>
                  </a:txBody>
                  <a:tcPr/>
                </a:tc>
                <a:tc>
                  <a:txBody>
                    <a:bodyPr/>
                    <a:lstStyle/>
                    <a:p>
                      <a:pPr algn="ctr"/>
                      <a:r>
                        <a:rPr lang="zh-CN" altLang="en-US" sz="1200" dirty="0"/>
                        <a:t>乐</a:t>
                      </a:r>
                      <a:endParaRPr lang="en-US" sz="1200" dirty="0"/>
                    </a:p>
                  </a:txBody>
                  <a:tcPr/>
                </a:tc>
                <a:tc>
                  <a:txBody>
                    <a:bodyPr/>
                    <a:lstStyle/>
                    <a:p>
                      <a:pPr algn="ctr"/>
                      <a:r>
                        <a:rPr lang="zh-CN" altLang="en-US" sz="1200" dirty="0"/>
                        <a:t>谷</a:t>
                      </a:r>
                      <a:endParaRPr lang="en-US" sz="1200" dirty="0"/>
                    </a:p>
                  </a:txBody>
                  <a:tcPr/>
                </a:tc>
                <a:tc>
                  <a:txBody>
                    <a:bodyPr/>
                    <a:lstStyle/>
                    <a:p>
                      <a:pPr algn="ctr"/>
                      <a:r>
                        <a:rPr lang="en-US" altLang="zh-CN" sz="1200" dirty="0"/>
                        <a:t>……</a:t>
                      </a:r>
                      <a:endParaRPr lang="en-US" sz="1200" dirty="0"/>
                    </a:p>
                  </a:txBody>
                  <a:tcPr/>
                </a:tc>
                <a:extLst>
                  <a:ext uri="{0D108BD9-81ED-4DB2-BD59-A6C34878D82A}">
                    <a16:rowId xmlns:a16="http://schemas.microsoft.com/office/drawing/2014/main" val="1356565043"/>
                  </a:ext>
                </a:extLst>
              </a:tr>
              <a:tr h="289394">
                <a:tc>
                  <a:txBody>
                    <a:bodyPr/>
                    <a:lstStyle/>
                    <a:p>
                      <a:pPr algn="ctr"/>
                      <a:r>
                        <a:rPr lang="zh-CN" altLang="en-US" sz="1200" dirty="0"/>
                        <a:t>槽</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B-</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algn="ctr"/>
                      <a:endParaRPr lang="en-US" sz="1200" dirty="0"/>
                    </a:p>
                  </a:txBody>
                  <a:tcPr/>
                </a:tc>
                <a:extLst>
                  <a:ext uri="{0D108BD9-81ED-4DB2-BD59-A6C34878D82A}">
                    <a16:rowId xmlns:a16="http://schemas.microsoft.com/office/drawing/2014/main" val="2418149876"/>
                  </a:ext>
                </a:extLst>
              </a:tr>
              <a:tr h="289394">
                <a:tc>
                  <a:txBody>
                    <a:bodyPr/>
                    <a:lstStyle/>
                    <a:p>
                      <a:pPr algn="ctr"/>
                      <a:r>
                        <a:rPr lang="zh-CN" altLang="en-US" sz="1200" dirty="0"/>
                        <a:t>意图</a:t>
                      </a:r>
                      <a:endParaRPr lang="en-US" sz="1200" dirty="0"/>
                    </a:p>
                  </a:txBody>
                  <a:tcPr/>
                </a:tc>
                <a:tc gridSpan="9">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200" dirty="0"/>
                        <a:t>景点</a:t>
                      </a: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algn="ctr"/>
                      <a:endParaRPr lang="en-US" sz="1200" dirty="0"/>
                    </a:p>
                  </a:txBody>
                  <a:tcPr/>
                </a:tc>
                <a:extLst>
                  <a:ext uri="{0D108BD9-81ED-4DB2-BD59-A6C34878D82A}">
                    <a16:rowId xmlns:a16="http://schemas.microsoft.com/office/drawing/2014/main" val="3287235976"/>
                  </a:ext>
                </a:extLst>
              </a:tr>
            </a:tbl>
          </a:graphicData>
        </a:graphic>
      </p:graphicFrame>
      <p:sp>
        <p:nvSpPr>
          <p:cNvPr id="8" name="文本框 7">
            <a:extLst>
              <a:ext uri="{FF2B5EF4-FFF2-40B4-BE49-F238E27FC236}">
                <a16:creationId xmlns:a16="http://schemas.microsoft.com/office/drawing/2014/main" id="{C199F51D-615A-4731-B87A-FE803408483D}"/>
              </a:ext>
            </a:extLst>
          </p:cNvPr>
          <p:cNvSpPr txBox="1"/>
          <p:nvPr/>
        </p:nvSpPr>
        <p:spPr>
          <a:xfrm>
            <a:off x="7709770" y="2391934"/>
            <a:ext cx="3231715" cy="1704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超过</a:t>
            </a:r>
            <a:r>
              <a:rPr lang="en-US" dirty="0"/>
              <a:t>6000</a:t>
            </a:r>
            <a:r>
              <a:rPr lang="zh-CN" altLang="en-US" dirty="0"/>
              <a:t>轮对话</a:t>
            </a:r>
            <a:endParaRPr lang="en-US" altLang="zh-CN" dirty="0"/>
          </a:p>
          <a:p>
            <a:pPr marL="285750" indent="-285750">
              <a:lnSpc>
                <a:spcPct val="150000"/>
              </a:lnSpc>
              <a:buFont typeface="Arial" panose="020B0604020202020204" pitchFamily="34" charset="0"/>
              <a:buChar char="•"/>
            </a:pPr>
            <a:r>
              <a:rPr lang="zh-CN" altLang="en-US" dirty="0"/>
              <a:t>超过</a:t>
            </a:r>
            <a:r>
              <a:rPr lang="en-US" altLang="zh-CN" dirty="0"/>
              <a:t>102000</a:t>
            </a:r>
            <a:r>
              <a:rPr lang="zh-CN" altLang="en-US" dirty="0"/>
              <a:t>个句子</a:t>
            </a:r>
            <a:endParaRPr lang="en-US" altLang="zh-CN" dirty="0"/>
          </a:p>
          <a:p>
            <a:pPr marL="285750" indent="-285750">
              <a:lnSpc>
                <a:spcPct val="150000"/>
              </a:lnSpc>
              <a:buFont typeface="Arial" panose="020B0604020202020204" pitchFamily="34" charset="0"/>
              <a:buChar char="•"/>
            </a:pPr>
            <a:r>
              <a:rPr lang="zh-CN" altLang="en-US" dirty="0"/>
              <a:t>覆盖景点、餐厅、酒店、地铁、出租车五大领域</a:t>
            </a:r>
            <a:endParaRPr lang="en-US" dirty="0"/>
          </a:p>
        </p:txBody>
      </p:sp>
    </p:spTree>
    <p:extLst>
      <p:ext uri="{BB962C8B-B14F-4D97-AF65-F5344CB8AC3E}">
        <p14:creationId xmlns:p14="http://schemas.microsoft.com/office/powerpoint/2010/main" val="445565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423EE-9950-4AFC-8E01-6E2E35F36E8D}"/>
              </a:ext>
            </a:extLst>
          </p:cNvPr>
          <p:cNvSpPr>
            <a:spLocks noGrp="1"/>
          </p:cNvSpPr>
          <p:nvPr>
            <p:ph type="title"/>
          </p:nvPr>
        </p:nvSpPr>
        <p:spPr/>
        <p:txBody>
          <a:bodyPr/>
          <a:lstStyle/>
          <a:p>
            <a:r>
              <a:rPr lang="zh-CN" altLang="en-US" dirty="0"/>
              <a:t>联合字词信息的特征表示</a:t>
            </a:r>
            <a:endParaRPr lang="en-US" dirty="0"/>
          </a:p>
        </p:txBody>
      </p:sp>
      <p:sp>
        <p:nvSpPr>
          <p:cNvPr id="4" name="页脚占位符 3">
            <a:extLst>
              <a:ext uri="{FF2B5EF4-FFF2-40B4-BE49-F238E27FC236}">
                <a16:creationId xmlns:a16="http://schemas.microsoft.com/office/drawing/2014/main" id="{EDD23B71-397A-42FC-B419-33F07E31F0A6}"/>
              </a:ext>
            </a:extLst>
          </p:cNvPr>
          <p:cNvSpPr>
            <a:spLocks noGrp="1"/>
          </p:cNvSpPr>
          <p:nvPr>
            <p:ph type="ftr" sz="quarter" idx="11"/>
          </p:nvPr>
        </p:nvSpPr>
        <p:spPr/>
        <p:txBody>
          <a:bodyPr/>
          <a:lstStyle/>
          <a:p>
            <a:r>
              <a:rPr lang="en-US" altLang="zh-CN"/>
              <a:t>www.islide.cc </a:t>
            </a:r>
            <a:endParaRPr lang="zh-CN" altLang="en-US"/>
          </a:p>
        </p:txBody>
      </p:sp>
      <p:sp>
        <p:nvSpPr>
          <p:cNvPr id="5" name="灯片编号占位符 4">
            <a:extLst>
              <a:ext uri="{FF2B5EF4-FFF2-40B4-BE49-F238E27FC236}">
                <a16:creationId xmlns:a16="http://schemas.microsoft.com/office/drawing/2014/main" id="{DD9C0DC1-4535-4162-80D4-2DDCFB7C91DD}"/>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7" name="图片 6">
            <a:extLst>
              <a:ext uri="{FF2B5EF4-FFF2-40B4-BE49-F238E27FC236}">
                <a16:creationId xmlns:a16="http://schemas.microsoft.com/office/drawing/2014/main" id="{3383DEC6-A833-4D68-8622-F15FA1CFA30B}"/>
              </a:ext>
            </a:extLst>
          </p:cNvPr>
          <p:cNvPicPr>
            <a:picLocks noChangeAspect="1"/>
          </p:cNvPicPr>
          <p:nvPr/>
        </p:nvPicPr>
        <p:blipFill>
          <a:blip r:embed="rId2"/>
          <a:stretch>
            <a:fillRect/>
          </a:stretch>
        </p:blipFill>
        <p:spPr>
          <a:xfrm>
            <a:off x="7556946" y="1297420"/>
            <a:ext cx="2107305" cy="4839855"/>
          </a:xfrm>
          <a:prstGeom prst="rect">
            <a:avLst/>
          </a:prstGeom>
        </p:spPr>
      </p:pic>
      <p:sp>
        <p:nvSpPr>
          <p:cNvPr id="8" name="矩形 7">
            <a:extLst>
              <a:ext uri="{FF2B5EF4-FFF2-40B4-BE49-F238E27FC236}">
                <a16:creationId xmlns:a16="http://schemas.microsoft.com/office/drawing/2014/main" id="{4FA63AD5-4929-404F-939B-800B40F46F28}"/>
              </a:ext>
            </a:extLst>
          </p:cNvPr>
          <p:cNvSpPr/>
          <p:nvPr/>
        </p:nvSpPr>
        <p:spPr>
          <a:xfrm>
            <a:off x="1330036" y="2161024"/>
            <a:ext cx="4849092" cy="253595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编码层将词语融入字的</a:t>
            </a:r>
            <a:r>
              <a:rPr lang="en-US" altLang="zh-CN" dirty="0"/>
              <a:t>embedding</a:t>
            </a:r>
            <a:r>
              <a:rPr lang="zh-CN" altLang="en-US" dirty="0"/>
              <a:t>计算，使单个汉字的</a:t>
            </a:r>
            <a:r>
              <a:rPr lang="en-US" altLang="zh-CN" dirty="0"/>
              <a:t>embedding</a:t>
            </a:r>
            <a:r>
              <a:rPr lang="zh-CN" altLang="en-US" dirty="0"/>
              <a:t>中包含它所在单词的信息</a:t>
            </a:r>
            <a:endParaRPr lang="en-US" altLang="zh-CN" dirty="0"/>
          </a:p>
          <a:p>
            <a:pPr marL="285750" indent="-285750">
              <a:lnSpc>
                <a:spcPct val="150000"/>
              </a:lnSpc>
              <a:buFont typeface="Arial" panose="020B0604020202020204" pitchFamily="34" charset="0"/>
              <a:buChar char="•"/>
            </a:pPr>
            <a:r>
              <a:rPr lang="zh-CN" altLang="en-US" dirty="0"/>
              <a:t>可以防止分词因此的错误传递到网络中，引起错误累加，降低意图识别和槽填充的准确性</a:t>
            </a:r>
            <a:endParaRPr lang="en-US" altLang="zh-CN" dirty="0"/>
          </a:p>
        </p:txBody>
      </p:sp>
    </p:spTree>
    <p:extLst>
      <p:ext uri="{BB962C8B-B14F-4D97-AF65-F5344CB8AC3E}">
        <p14:creationId xmlns:p14="http://schemas.microsoft.com/office/powerpoint/2010/main" val="18214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483A1-4D19-4147-8F87-D0928EE44922}"/>
              </a:ext>
            </a:extLst>
          </p:cNvPr>
          <p:cNvSpPr>
            <a:spLocks noGrp="1"/>
          </p:cNvSpPr>
          <p:nvPr>
            <p:ph type="title"/>
          </p:nvPr>
        </p:nvSpPr>
        <p:spPr/>
        <p:txBody>
          <a:bodyPr/>
          <a:lstStyle/>
          <a:p>
            <a:r>
              <a:rPr lang="zh-CN" altLang="en-US" dirty="0"/>
              <a:t>融合字词位置信息的编码层</a:t>
            </a:r>
            <a:endParaRPr lang="en-US" dirty="0"/>
          </a:p>
        </p:txBody>
      </p:sp>
      <p:sp>
        <p:nvSpPr>
          <p:cNvPr id="3" name="页脚占位符 2">
            <a:extLst>
              <a:ext uri="{FF2B5EF4-FFF2-40B4-BE49-F238E27FC236}">
                <a16:creationId xmlns:a16="http://schemas.microsoft.com/office/drawing/2014/main" id="{D1AD8AC7-0967-4F40-AABF-640CFEDDD82D}"/>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CEB45FB8-BF7E-4258-A77F-D7EE8003B827}"/>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6" name="矩形 5">
            <a:extLst>
              <a:ext uri="{FF2B5EF4-FFF2-40B4-BE49-F238E27FC236}">
                <a16:creationId xmlns:a16="http://schemas.microsoft.com/office/drawing/2014/main" id="{E6505286-7112-4DF9-8042-E52D4C59C14F}"/>
              </a:ext>
            </a:extLst>
          </p:cNvPr>
          <p:cNvSpPr/>
          <p:nvPr/>
        </p:nvSpPr>
        <p:spPr>
          <a:xfrm>
            <a:off x="1216024" y="1953275"/>
            <a:ext cx="3048000" cy="295144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t>为了提取句子中汉字和词语之间的依赖关系，我们将汉字和单词的位置信息编码进字词位置矩阵，使得网络可以利用汉字和词语之间潜在的关联关系进行中文语言理解</a:t>
            </a:r>
            <a:endParaRPr lang="en-US" dirty="0"/>
          </a:p>
        </p:txBody>
      </p:sp>
      <p:pic>
        <p:nvPicPr>
          <p:cNvPr id="10" name="图片 9">
            <a:extLst>
              <a:ext uri="{FF2B5EF4-FFF2-40B4-BE49-F238E27FC236}">
                <a16:creationId xmlns:a16="http://schemas.microsoft.com/office/drawing/2014/main" id="{59B86C23-4CEA-4A48-9449-0AC6DDA84AD1}"/>
              </a:ext>
            </a:extLst>
          </p:cNvPr>
          <p:cNvPicPr>
            <a:picLocks noChangeAspect="1"/>
          </p:cNvPicPr>
          <p:nvPr/>
        </p:nvPicPr>
        <p:blipFill>
          <a:blip r:embed="rId2"/>
          <a:stretch>
            <a:fillRect/>
          </a:stretch>
        </p:blipFill>
        <p:spPr>
          <a:xfrm>
            <a:off x="4417411" y="1176531"/>
            <a:ext cx="6558565" cy="5167122"/>
          </a:xfrm>
          <a:prstGeom prst="rect">
            <a:avLst/>
          </a:prstGeom>
        </p:spPr>
      </p:pic>
    </p:spTree>
    <p:extLst>
      <p:ext uri="{BB962C8B-B14F-4D97-AF65-F5344CB8AC3E}">
        <p14:creationId xmlns:p14="http://schemas.microsoft.com/office/powerpoint/2010/main" val="263012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3E07C-B532-4249-B883-04816ACBD05B}"/>
              </a:ext>
            </a:extLst>
          </p:cNvPr>
          <p:cNvSpPr>
            <a:spLocks noGrp="1"/>
          </p:cNvSpPr>
          <p:nvPr>
            <p:ph type="title"/>
          </p:nvPr>
        </p:nvSpPr>
        <p:spPr/>
        <p:txBody>
          <a:bodyPr/>
          <a:lstStyle/>
          <a:p>
            <a:r>
              <a:rPr lang="zh-CN" altLang="en-US" dirty="0"/>
              <a:t>实验设计</a:t>
            </a:r>
            <a:endParaRPr lang="en-US" dirty="0"/>
          </a:p>
        </p:txBody>
      </p:sp>
      <p:sp>
        <p:nvSpPr>
          <p:cNvPr id="3" name="页脚占位符 2">
            <a:extLst>
              <a:ext uri="{FF2B5EF4-FFF2-40B4-BE49-F238E27FC236}">
                <a16:creationId xmlns:a16="http://schemas.microsoft.com/office/drawing/2014/main" id="{E0B55948-EC65-4FEE-8763-586DCF756D3A}"/>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9D53EC4E-DC04-4FD1-9958-82670DC4D673}"/>
              </a:ext>
            </a:extLst>
          </p:cNvPr>
          <p:cNvSpPr>
            <a:spLocks noGrp="1"/>
          </p:cNvSpPr>
          <p:nvPr>
            <p:ph type="sldNum" sz="quarter" idx="12"/>
          </p:nvPr>
        </p:nvSpPr>
        <p:spPr/>
        <p:txBody>
          <a:bodyPr/>
          <a:lstStyle/>
          <a:p>
            <a:fld id="{5DD3DB80-B894-403A-B48E-6FDC1A72010E}" type="slidenum">
              <a:rPr lang="zh-CN" altLang="en-US" smtClean="0"/>
              <a:t>14</a:t>
            </a:fld>
            <a:endParaRPr lang="zh-CN" altLang="en-US"/>
          </a:p>
        </p:txBody>
      </p:sp>
      <p:sp>
        <p:nvSpPr>
          <p:cNvPr id="5" name="文本框 4">
            <a:extLst>
              <a:ext uri="{FF2B5EF4-FFF2-40B4-BE49-F238E27FC236}">
                <a16:creationId xmlns:a16="http://schemas.microsoft.com/office/drawing/2014/main" id="{E466B3D8-35B5-4E5D-8B0E-D6035E9C7643}"/>
              </a:ext>
            </a:extLst>
          </p:cNvPr>
          <p:cNvSpPr txBox="1"/>
          <p:nvPr/>
        </p:nvSpPr>
        <p:spPr>
          <a:xfrm>
            <a:off x="866051" y="1290655"/>
            <a:ext cx="10458307" cy="4478662"/>
          </a:xfrm>
          <a:prstGeom prst="rect">
            <a:avLst/>
          </a:prstGeom>
          <a:noFill/>
        </p:spPr>
        <p:txBody>
          <a:bodyPr wrap="square" rtlCol="0">
            <a:spAutoFit/>
          </a:bodyPr>
          <a:lstStyle/>
          <a:p>
            <a:pPr marL="342900" indent="-342900">
              <a:lnSpc>
                <a:spcPct val="150000"/>
              </a:lnSpc>
              <a:buFont typeface="+mj-lt"/>
              <a:buAutoNum type="arabicPeriod"/>
            </a:pPr>
            <a:r>
              <a:rPr lang="zh-CN" altLang="en-US" sz="1600" dirty="0"/>
              <a:t>实验数据</a:t>
            </a:r>
            <a:br>
              <a:rPr lang="en-US" altLang="zh-CN" sz="1600" dirty="0"/>
            </a:br>
            <a:r>
              <a:rPr lang="zh-CN" altLang="en-US" sz="1600" dirty="0"/>
              <a:t>基于大规模的中文跨领域任务导向对话数据集</a:t>
            </a:r>
            <a:r>
              <a:rPr lang="en-US" altLang="zh-CN" sz="1600" dirty="0" err="1"/>
              <a:t>CrossWOZ</a:t>
            </a:r>
            <a:r>
              <a:rPr lang="zh-CN" altLang="en-US" sz="1600" dirty="0"/>
              <a:t>提取的意图识别与槽填充数据集</a:t>
            </a:r>
            <a:endParaRPr lang="en-US" altLang="zh-CN" sz="1600" dirty="0"/>
          </a:p>
          <a:p>
            <a:pPr marL="342900" indent="-342900">
              <a:lnSpc>
                <a:spcPct val="150000"/>
              </a:lnSpc>
              <a:buFont typeface="+mj-lt"/>
              <a:buAutoNum type="arabicPeriod"/>
            </a:pPr>
            <a:r>
              <a:rPr lang="zh-CN" altLang="en-US" sz="1600" dirty="0"/>
              <a:t>评价指标</a:t>
            </a:r>
            <a:br>
              <a:rPr lang="en-US" altLang="zh-CN" sz="1600" dirty="0"/>
            </a:br>
            <a:r>
              <a:rPr lang="zh-CN" altLang="en-US" sz="1600" dirty="0"/>
              <a:t>句子准确度</a:t>
            </a:r>
            <a:br>
              <a:rPr lang="en-US" altLang="zh-CN" sz="1600" dirty="0"/>
            </a:br>
            <a:r>
              <a:rPr lang="zh-CN" altLang="en-US" sz="1600" dirty="0"/>
              <a:t>语义准确度（槽准确度）</a:t>
            </a:r>
            <a:br>
              <a:rPr lang="en-US" altLang="zh-CN" sz="1600" dirty="0"/>
            </a:br>
            <a:r>
              <a:rPr lang="en-US" altLang="zh-CN" sz="1600" dirty="0"/>
              <a:t>F1</a:t>
            </a:r>
            <a:r>
              <a:rPr lang="zh-CN" altLang="en-US" sz="1600" dirty="0"/>
              <a:t>值</a:t>
            </a:r>
            <a:endParaRPr lang="en-US" altLang="zh-CN" sz="1600" dirty="0"/>
          </a:p>
          <a:p>
            <a:pPr marL="342900" indent="-342900">
              <a:lnSpc>
                <a:spcPct val="150000"/>
              </a:lnSpc>
              <a:buFont typeface="+mj-lt"/>
              <a:buAutoNum type="arabicPeriod"/>
            </a:pPr>
            <a:r>
              <a:rPr lang="zh-CN" altLang="en-US" sz="1600" dirty="0"/>
              <a:t>对比模型</a:t>
            </a:r>
            <a:br>
              <a:rPr lang="en-US" altLang="zh-CN" sz="1600" dirty="0"/>
            </a:br>
            <a:r>
              <a:rPr lang="en-US" altLang="zh-CN" sz="1600" dirty="0"/>
              <a:t>Attention-Based Recurrent Neural Network Models for Joint Intent Detection</a:t>
            </a:r>
            <a:br>
              <a:rPr lang="en-US" altLang="zh-CN" sz="1600" dirty="0"/>
            </a:br>
            <a:r>
              <a:rPr lang="en-US" altLang="zh-CN" sz="1600" dirty="0"/>
              <a:t>Slot-Gated Modeling for Joint Slot Filling and Intent Prediction</a:t>
            </a:r>
            <a:br>
              <a:rPr lang="en-US" altLang="zh-CN" sz="1600" dirty="0"/>
            </a:br>
            <a:r>
              <a:rPr lang="en-US" altLang="zh-CN" sz="1600" dirty="0"/>
              <a:t>A Stack-Propagation Framework with Token-Level Intent Detection for Spoken Language Understanding</a:t>
            </a:r>
            <a:br>
              <a:rPr lang="en-US" altLang="zh-CN" sz="1600" dirty="0"/>
            </a:br>
            <a:r>
              <a:rPr lang="en-US" altLang="zh-CN" sz="1600" dirty="0"/>
              <a:t>a co-interactive transformer for Joint Slot Filling and Intent Prediction</a:t>
            </a:r>
            <a:br>
              <a:rPr lang="en-US" altLang="zh-CN" sz="1600" dirty="0"/>
            </a:br>
            <a:r>
              <a:rPr lang="en-US" altLang="zh-CN" sz="1600" dirty="0" err="1"/>
              <a:t>injectingword</a:t>
            </a:r>
            <a:r>
              <a:rPr lang="en-US" altLang="zh-CN" sz="1600" dirty="0"/>
              <a:t> information with multi-</a:t>
            </a:r>
            <a:r>
              <a:rPr lang="en-US" altLang="zh-CN" sz="1600" dirty="0" err="1"/>
              <a:t>levelword</a:t>
            </a:r>
            <a:r>
              <a:rPr lang="en-US" altLang="zh-CN" sz="1600" dirty="0"/>
              <a:t> adapter for Chinese Spoken Language Understanding</a:t>
            </a:r>
          </a:p>
        </p:txBody>
      </p:sp>
    </p:spTree>
    <p:extLst>
      <p:ext uri="{BB962C8B-B14F-4D97-AF65-F5344CB8AC3E}">
        <p14:creationId xmlns:p14="http://schemas.microsoft.com/office/powerpoint/2010/main" val="399595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论文提纲及进度安排</a:t>
            </a:r>
          </a:p>
        </p:txBody>
      </p:sp>
      <p:sp>
        <p:nvSpPr>
          <p:cNvPr id="2" name="文本框 1">
            <a:extLst>
              <a:ext uri="{FF2B5EF4-FFF2-40B4-BE49-F238E27FC236}">
                <a16:creationId xmlns:a16="http://schemas.microsoft.com/office/drawing/2014/main" id="{36117ADB-F684-40C7-9A56-6A8798921C16}"/>
              </a:ext>
            </a:extLst>
          </p:cNvPr>
          <p:cNvSpPr txBox="1"/>
          <p:nvPr/>
        </p:nvSpPr>
        <p:spPr>
          <a:xfrm>
            <a:off x="10007600" y="4521201"/>
            <a:ext cx="1473200" cy="1604141"/>
          </a:xfrm>
          <a:prstGeom prst="rect">
            <a:avLst/>
          </a:prstGeom>
          <a:noFill/>
          <a:ln>
            <a:noFill/>
          </a:ln>
        </p:spPr>
        <p:txBody>
          <a:bodyPr wrap="none" rtlCol="0">
            <a:prstTxWarp prst="textPlain">
              <a:avLst/>
            </a:prstTxWarp>
            <a:spAutoFit/>
          </a:bodyPr>
          <a:lstStyle/>
          <a:p>
            <a:r>
              <a:rPr lang="en-US" altLang="zh-CN" dirty="0">
                <a:ln w="22225">
                  <a:solidFill>
                    <a:srgbClr val="3F4749"/>
                  </a:solidFill>
                </a:ln>
                <a:solidFill>
                  <a:srgbClr val="7FEFD2"/>
                </a:solidFill>
                <a:latin typeface="Impact" panose="020B0806030902050204" pitchFamily="34" charset="0"/>
              </a:rPr>
              <a:t>04</a:t>
            </a:r>
            <a:endParaRPr lang="zh-CN" altLang="en-US" dirty="0">
              <a:ln w="22225">
                <a:solidFill>
                  <a:srgbClr val="3F4749"/>
                </a:solidFill>
              </a:ln>
              <a:solidFill>
                <a:srgbClr val="7FEFD2"/>
              </a:solidFill>
              <a:latin typeface="Impact" panose="020B0806030902050204" pitchFamily="34" charset="0"/>
            </a:endParaRPr>
          </a:p>
        </p:txBody>
      </p:sp>
    </p:spTree>
    <p:extLst>
      <p:ext uri="{BB962C8B-B14F-4D97-AF65-F5344CB8AC3E}">
        <p14:creationId xmlns:p14="http://schemas.microsoft.com/office/powerpoint/2010/main" val="320765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89036-2806-4D8C-944D-C1C64FECC5CA}"/>
              </a:ext>
            </a:extLst>
          </p:cNvPr>
          <p:cNvSpPr>
            <a:spLocks noGrp="1"/>
          </p:cNvSpPr>
          <p:nvPr>
            <p:ph type="title"/>
          </p:nvPr>
        </p:nvSpPr>
        <p:spPr/>
        <p:txBody>
          <a:bodyPr/>
          <a:lstStyle/>
          <a:p>
            <a:r>
              <a:rPr lang="zh-CN" altLang="en-US" dirty="0"/>
              <a:t>论文提纲</a:t>
            </a:r>
            <a:endParaRPr lang="en-US" dirty="0"/>
          </a:p>
        </p:txBody>
      </p:sp>
      <p:sp>
        <p:nvSpPr>
          <p:cNvPr id="3" name="页脚占位符 2">
            <a:extLst>
              <a:ext uri="{FF2B5EF4-FFF2-40B4-BE49-F238E27FC236}">
                <a16:creationId xmlns:a16="http://schemas.microsoft.com/office/drawing/2014/main" id="{37DE6E1A-8808-4B42-ABFB-E0111CC1098B}"/>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E24B3E53-1CBD-4A2D-ADD7-F3F95127B997}"/>
              </a:ext>
            </a:extLst>
          </p:cNvPr>
          <p:cNvSpPr>
            <a:spLocks noGrp="1"/>
          </p:cNvSpPr>
          <p:nvPr>
            <p:ph type="sldNum" sz="quarter" idx="12"/>
          </p:nvPr>
        </p:nvSpPr>
        <p:spPr/>
        <p:txBody>
          <a:bodyPr/>
          <a:lstStyle/>
          <a:p>
            <a:fld id="{5DD3DB80-B894-403A-B48E-6FDC1A72010E}" type="slidenum">
              <a:rPr lang="zh-CN" altLang="en-US" smtClean="0"/>
              <a:t>16</a:t>
            </a:fld>
            <a:endParaRPr lang="zh-CN" altLang="en-US"/>
          </a:p>
        </p:txBody>
      </p:sp>
      <p:sp>
        <p:nvSpPr>
          <p:cNvPr id="7" name="矩形 6">
            <a:extLst>
              <a:ext uri="{FF2B5EF4-FFF2-40B4-BE49-F238E27FC236}">
                <a16:creationId xmlns:a16="http://schemas.microsoft.com/office/drawing/2014/main" id="{AD83A6BC-C688-4541-BF5B-BAD9EF59A152}"/>
              </a:ext>
            </a:extLst>
          </p:cNvPr>
          <p:cNvSpPr/>
          <p:nvPr/>
        </p:nvSpPr>
        <p:spPr>
          <a:xfrm>
            <a:off x="1106465" y="1346816"/>
            <a:ext cx="4467617" cy="4334520"/>
          </a:xfrm>
          <a:prstGeom prst="rect">
            <a:avLst/>
          </a:prstGeom>
        </p:spPr>
        <p:txBody>
          <a:bodyPr wrap="square">
            <a:spAutoFit/>
          </a:bodyPr>
          <a:lstStyle/>
          <a:p>
            <a:pPr>
              <a:lnSpc>
                <a:spcPct val="150000"/>
              </a:lnSpc>
            </a:pPr>
            <a:r>
              <a:rPr lang="en-US" altLang="zh-CN" sz="1400" dirty="0"/>
              <a:t>1 </a:t>
            </a:r>
            <a:r>
              <a:rPr lang="zh-CN" altLang="en-US" sz="1400" dirty="0"/>
              <a:t>绪论</a:t>
            </a:r>
          </a:p>
          <a:p>
            <a:pPr>
              <a:lnSpc>
                <a:spcPct val="150000"/>
              </a:lnSpc>
            </a:pPr>
            <a:r>
              <a:rPr lang="en-US" altLang="zh-CN" sz="1400" dirty="0"/>
              <a:t>    1.1 </a:t>
            </a:r>
            <a:r>
              <a:rPr lang="zh-CN" altLang="en-US" sz="1400" dirty="0"/>
              <a:t>研究背景和意义</a:t>
            </a:r>
          </a:p>
          <a:p>
            <a:pPr>
              <a:lnSpc>
                <a:spcPct val="150000"/>
              </a:lnSpc>
            </a:pPr>
            <a:r>
              <a:rPr lang="en-US" altLang="zh-CN" sz="1400" dirty="0"/>
              <a:t>    1.2 </a:t>
            </a:r>
            <a:r>
              <a:rPr lang="zh-CN" altLang="en-US" sz="1400" dirty="0"/>
              <a:t>国内外研究现状</a:t>
            </a:r>
            <a:endParaRPr lang="en-US" altLang="zh-CN" sz="1400" dirty="0"/>
          </a:p>
          <a:p>
            <a:pPr>
              <a:lnSpc>
                <a:spcPct val="150000"/>
              </a:lnSpc>
            </a:pPr>
            <a:r>
              <a:rPr lang="en-US" altLang="zh-CN" sz="1400" dirty="0"/>
              <a:t>         1.2.1 </a:t>
            </a:r>
            <a:r>
              <a:rPr lang="zh-CN" altLang="en-US" sz="1400" dirty="0"/>
              <a:t>意图识别</a:t>
            </a:r>
            <a:endParaRPr lang="en-US" altLang="zh-CN" sz="1400" dirty="0"/>
          </a:p>
          <a:p>
            <a:pPr>
              <a:lnSpc>
                <a:spcPct val="150000"/>
              </a:lnSpc>
            </a:pPr>
            <a:r>
              <a:rPr lang="en-US" altLang="zh-CN" sz="1400" dirty="0"/>
              <a:t>         1.2.2 </a:t>
            </a:r>
            <a:r>
              <a:rPr lang="zh-CN" altLang="en-US" sz="1400" dirty="0"/>
              <a:t>槽填充</a:t>
            </a:r>
            <a:endParaRPr lang="en-US" altLang="zh-CN" sz="1400" dirty="0"/>
          </a:p>
          <a:p>
            <a:pPr>
              <a:lnSpc>
                <a:spcPct val="150000"/>
              </a:lnSpc>
            </a:pPr>
            <a:r>
              <a:rPr lang="en-US" altLang="zh-CN" sz="1400" dirty="0"/>
              <a:t>         1.2.1 </a:t>
            </a:r>
            <a:r>
              <a:rPr lang="zh-CN" altLang="en-US" sz="1400" dirty="0"/>
              <a:t>意图识别与槽填充联合模型</a:t>
            </a:r>
          </a:p>
          <a:p>
            <a:pPr>
              <a:lnSpc>
                <a:spcPct val="150000"/>
              </a:lnSpc>
            </a:pPr>
            <a:r>
              <a:rPr lang="en-US" altLang="zh-CN" sz="1400" dirty="0"/>
              <a:t>             1.2.1.1 </a:t>
            </a:r>
            <a:r>
              <a:rPr lang="zh-CN" altLang="en-US" sz="1400" dirty="0"/>
              <a:t>英文意图识别与槽填充</a:t>
            </a:r>
          </a:p>
          <a:p>
            <a:pPr>
              <a:lnSpc>
                <a:spcPct val="150000"/>
              </a:lnSpc>
            </a:pPr>
            <a:r>
              <a:rPr lang="en-US" altLang="zh-CN" sz="1400" dirty="0"/>
              <a:t>             1.2.1.2 </a:t>
            </a:r>
            <a:r>
              <a:rPr lang="zh-CN" altLang="en-US" sz="1400" dirty="0"/>
              <a:t>中文意图识别与槽填充</a:t>
            </a:r>
          </a:p>
          <a:p>
            <a:pPr>
              <a:lnSpc>
                <a:spcPct val="150000"/>
              </a:lnSpc>
            </a:pPr>
            <a:r>
              <a:rPr lang="en-US" altLang="zh-CN" sz="1400" dirty="0"/>
              <a:t>    1.3 </a:t>
            </a:r>
            <a:r>
              <a:rPr lang="zh-CN" altLang="en-US" sz="1400" dirty="0"/>
              <a:t>主要研究内容</a:t>
            </a:r>
          </a:p>
          <a:p>
            <a:pPr>
              <a:lnSpc>
                <a:spcPct val="150000"/>
              </a:lnSpc>
            </a:pPr>
            <a:r>
              <a:rPr lang="en-US" altLang="zh-CN" sz="1400" dirty="0"/>
              <a:t>    1.4 </a:t>
            </a:r>
            <a:r>
              <a:rPr lang="zh-CN" altLang="en-US" sz="1400" dirty="0"/>
              <a:t>论文组织框架</a:t>
            </a:r>
          </a:p>
          <a:p>
            <a:pPr>
              <a:lnSpc>
                <a:spcPct val="150000"/>
              </a:lnSpc>
            </a:pPr>
            <a:r>
              <a:rPr lang="en-US" altLang="zh-CN" sz="1400" dirty="0"/>
              <a:t>2 </a:t>
            </a:r>
            <a:r>
              <a:rPr lang="zh-CN" altLang="en-US" sz="1400" dirty="0"/>
              <a:t>意图识别与槽填充相关理论与技术</a:t>
            </a:r>
          </a:p>
          <a:p>
            <a:pPr>
              <a:lnSpc>
                <a:spcPct val="150000"/>
              </a:lnSpc>
            </a:pPr>
            <a:r>
              <a:rPr lang="en-US" altLang="zh-CN" sz="1400" dirty="0"/>
              <a:t>    2.1 </a:t>
            </a:r>
            <a:r>
              <a:rPr lang="zh-CN" altLang="en-US" sz="1400" dirty="0"/>
              <a:t>基于机器学习的意图识别与槽填充模型</a:t>
            </a:r>
            <a:endParaRPr lang="en-US" altLang="zh-CN" sz="1400" dirty="0"/>
          </a:p>
          <a:p>
            <a:pPr>
              <a:lnSpc>
                <a:spcPct val="150000"/>
              </a:lnSpc>
            </a:pPr>
            <a:r>
              <a:rPr lang="en-US" sz="1400" dirty="0"/>
              <a:t>    2.2 </a:t>
            </a:r>
            <a:r>
              <a:rPr lang="zh-CN" altLang="en-US" sz="1400" dirty="0"/>
              <a:t>基于深度学习的意图识别与槽填充模型</a:t>
            </a:r>
            <a:endParaRPr lang="en-US" dirty="0"/>
          </a:p>
        </p:txBody>
      </p:sp>
      <p:sp>
        <p:nvSpPr>
          <p:cNvPr id="8" name="矩形 7">
            <a:extLst>
              <a:ext uri="{FF2B5EF4-FFF2-40B4-BE49-F238E27FC236}">
                <a16:creationId xmlns:a16="http://schemas.microsoft.com/office/drawing/2014/main" id="{C5114783-3B49-44FE-9E67-267E1ADF0E19}"/>
              </a:ext>
            </a:extLst>
          </p:cNvPr>
          <p:cNvSpPr/>
          <p:nvPr/>
        </p:nvSpPr>
        <p:spPr>
          <a:xfrm>
            <a:off x="6187856" y="1499494"/>
            <a:ext cx="4556017" cy="3931846"/>
          </a:xfrm>
          <a:prstGeom prst="rect">
            <a:avLst/>
          </a:prstGeom>
        </p:spPr>
        <p:txBody>
          <a:bodyPr wrap="square">
            <a:spAutoFit/>
          </a:bodyPr>
          <a:lstStyle/>
          <a:p>
            <a:pPr>
              <a:lnSpc>
                <a:spcPct val="150000"/>
              </a:lnSpc>
            </a:pPr>
            <a:r>
              <a:rPr lang="en-US" altLang="zh-CN" sz="1400" dirty="0"/>
              <a:t>3 </a:t>
            </a:r>
            <a:r>
              <a:rPr lang="zh-CN" altLang="en-US" sz="1400" dirty="0"/>
              <a:t>联合中文字词信息的意图识别与槽填充模型</a:t>
            </a:r>
          </a:p>
          <a:p>
            <a:pPr>
              <a:lnSpc>
                <a:spcPct val="150000"/>
              </a:lnSpc>
            </a:pPr>
            <a:r>
              <a:rPr lang="en-US" altLang="zh-CN" sz="1400" dirty="0"/>
              <a:t>    4.1 </a:t>
            </a:r>
            <a:r>
              <a:rPr lang="zh-CN" altLang="en-US" sz="1400" dirty="0"/>
              <a:t>文本预处理与联合字词特征表示</a:t>
            </a:r>
          </a:p>
          <a:p>
            <a:pPr>
              <a:lnSpc>
                <a:spcPct val="150000"/>
              </a:lnSpc>
            </a:pPr>
            <a:r>
              <a:rPr lang="en-US" altLang="zh-CN" sz="1400" dirty="0"/>
              <a:t>    4.2 </a:t>
            </a:r>
            <a:r>
              <a:rPr lang="zh-CN" altLang="en-US" sz="1400" dirty="0"/>
              <a:t>融合字词位置信息的编码层</a:t>
            </a:r>
          </a:p>
          <a:p>
            <a:pPr>
              <a:lnSpc>
                <a:spcPct val="150000"/>
              </a:lnSpc>
            </a:pPr>
            <a:r>
              <a:rPr lang="en-US" altLang="zh-CN" sz="1400" dirty="0"/>
              <a:t>    4.3 </a:t>
            </a:r>
            <a:r>
              <a:rPr lang="zh-CN" altLang="en-US" sz="1400" dirty="0"/>
              <a:t>基于</a:t>
            </a:r>
            <a:r>
              <a:rPr lang="en-US" altLang="zh-CN" sz="1400" dirty="0"/>
              <a:t>RNN</a:t>
            </a:r>
            <a:r>
              <a:rPr lang="zh-CN" altLang="en-US" sz="1400" dirty="0"/>
              <a:t>的解码层</a:t>
            </a:r>
            <a:endParaRPr lang="en-US" altLang="zh-CN" sz="1400" dirty="0"/>
          </a:p>
          <a:p>
            <a:pPr>
              <a:lnSpc>
                <a:spcPct val="150000"/>
              </a:lnSpc>
            </a:pPr>
            <a:r>
              <a:rPr lang="en-US" altLang="zh-CN" sz="1400" dirty="0"/>
              <a:t>    4.4 </a:t>
            </a:r>
            <a:r>
              <a:rPr lang="zh-CN" altLang="en-US" sz="1400" dirty="0"/>
              <a:t>模型评价指标</a:t>
            </a:r>
          </a:p>
          <a:p>
            <a:pPr>
              <a:lnSpc>
                <a:spcPct val="150000"/>
              </a:lnSpc>
            </a:pPr>
            <a:r>
              <a:rPr lang="en-US" altLang="zh-CN" sz="1400" dirty="0"/>
              <a:t>4 </a:t>
            </a:r>
            <a:r>
              <a:rPr lang="zh-CN" altLang="en-US" sz="1400" dirty="0"/>
              <a:t>实验设计与结果分析</a:t>
            </a:r>
          </a:p>
          <a:p>
            <a:pPr>
              <a:lnSpc>
                <a:spcPct val="150000"/>
              </a:lnSpc>
            </a:pPr>
            <a:r>
              <a:rPr lang="en-US" altLang="zh-CN" sz="1400" dirty="0"/>
              <a:t>    5.1 </a:t>
            </a:r>
            <a:r>
              <a:rPr lang="zh-CN" altLang="en-US" sz="1400" dirty="0"/>
              <a:t>实验环境</a:t>
            </a:r>
          </a:p>
          <a:p>
            <a:pPr>
              <a:lnSpc>
                <a:spcPct val="150000"/>
              </a:lnSpc>
            </a:pPr>
            <a:r>
              <a:rPr lang="en-US" altLang="zh-CN" sz="1400" dirty="0"/>
              <a:t>    5.2 </a:t>
            </a:r>
            <a:r>
              <a:rPr lang="zh-CN" altLang="en-US" sz="1400" dirty="0"/>
              <a:t>基于</a:t>
            </a:r>
            <a:r>
              <a:rPr lang="en-US" altLang="zh-CN" sz="1400" dirty="0" err="1"/>
              <a:t>CrossWoz</a:t>
            </a:r>
            <a:r>
              <a:rPr lang="zh-CN" altLang="en-US" sz="1400" dirty="0"/>
              <a:t>提取中文对话</a:t>
            </a:r>
            <a:r>
              <a:rPr lang="en-US" altLang="zh-CN" sz="1400" dirty="0"/>
              <a:t>SLU</a:t>
            </a:r>
            <a:r>
              <a:rPr lang="zh-CN" altLang="en-US" sz="1400" dirty="0"/>
              <a:t>数据集</a:t>
            </a:r>
          </a:p>
          <a:p>
            <a:pPr>
              <a:lnSpc>
                <a:spcPct val="150000"/>
              </a:lnSpc>
            </a:pPr>
            <a:r>
              <a:rPr lang="en-US" altLang="zh-CN" sz="1400" dirty="0"/>
              <a:t>    5.3 </a:t>
            </a:r>
            <a:r>
              <a:rPr lang="zh-CN" altLang="en-US" sz="1400" dirty="0"/>
              <a:t>消融实验</a:t>
            </a:r>
            <a:endParaRPr lang="en-US" altLang="zh-CN" sz="1400" dirty="0"/>
          </a:p>
          <a:p>
            <a:pPr>
              <a:lnSpc>
                <a:spcPct val="150000"/>
              </a:lnSpc>
            </a:pPr>
            <a:r>
              <a:rPr lang="en-US" altLang="zh-CN" sz="1400" dirty="0"/>
              <a:t>    5.4 </a:t>
            </a:r>
            <a:r>
              <a:rPr lang="zh-CN" altLang="en-US" sz="1400" dirty="0"/>
              <a:t>实验结果与分析</a:t>
            </a:r>
          </a:p>
          <a:p>
            <a:pPr>
              <a:lnSpc>
                <a:spcPct val="150000"/>
              </a:lnSpc>
            </a:pPr>
            <a:r>
              <a:rPr lang="en-US" altLang="zh-CN" sz="1400" dirty="0"/>
              <a:t>    5.5 </a:t>
            </a:r>
            <a:r>
              <a:rPr lang="zh-CN" altLang="en-US" sz="1400" dirty="0"/>
              <a:t>本章小结</a:t>
            </a:r>
          </a:p>
          <a:p>
            <a:pPr>
              <a:lnSpc>
                <a:spcPct val="150000"/>
              </a:lnSpc>
            </a:pPr>
            <a:r>
              <a:rPr lang="en-US" altLang="zh-CN" sz="1400" dirty="0"/>
              <a:t>5 </a:t>
            </a:r>
            <a:r>
              <a:rPr lang="zh-CN" altLang="en-US" sz="1400" dirty="0"/>
              <a:t>总结与展望</a:t>
            </a:r>
            <a:endParaRPr lang="en-US" sz="1400" dirty="0"/>
          </a:p>
        </p:txBody>
      </p:sp>
    </p:spTree>
    <p:extLst>
      <p:ext uri="{BB962C8B-B14F-4D97-AF65-F5344CB8AC3E}">
        <p14:creationId xmlns:p14="http://schemas.microsoft.com/office/powerpoint/2010/main" val="6968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BC2DCC-13CE-4388-B257-87DF557FD03D}"/>
              </a:ext>
            </a:extLst>
          </p:cNvPr>
          <p:cNvSpPr>
            <a:spLocks noGrp="1"/>
          </p:cNvSpPr>
          <p:nvPr>
            <p:ph type="title"/>
          </p:nvPr>
        </p:nvSpPr>
        <p:spPr/>
        <p:txBody>
          <a:bodyPr/>
          <a:lstStyle/>
          <a:p>
            <a:r>
              <a:rPr lang="zh-CN" altLang="en-US" dirty="0"/>
              <a:t>进度安排</a:t>
            </a:r>
            <a:endParaRPr lang="en-US" dirty="0"/>
          </a:p>
        </p:txBody>
      </p:sp>
      <p:sp>
        <p:nvSpPr>
          <p:cNvPr id="3" name="页脚占位符 2">
            <a:extLst>
              <a:ext uri="{FF2B5EF4-FFF2-40B4-BE49-F238E27FC236}">
                <a16:creationId xmlns:a16="http://schemas.microsoft.com/office/drawing/2014/main" id="{8D351A5A-6EA2-4B6B-89DB-6A29CF4EE862}"/>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653CBBB5-B6A2-4B4C-BA26-9E5B5A0F628B}"/>
              </a:ext>
            </a:extLst>
          </p:cNvPr>
          <p:cNvSpPr>
            <a:spLocks noGrp="1"/>
          </p:cNvSpPr>
          <p:nvPr>
            <p:ph type="sldNum" sz="quarter" idx="12"/>
          </p:nvPr>
        </p:nvSpPr>
        <p:spPr/>
        <p:txBody>
          <a:bodyPr/>
          <a:lstStyle/>
          <a:p>
            <a:fld id="{5DD3DB80-B894-403A-B48E-6FDC1A72010E}" type="slidenum">
              <a:rPr lang="zh-CN" altLang="en-US" smtClean="0"/>
              <a:t>17</a:t>
            </a:fld>
            <a:endParaRPr lang="zh-CN" altLang="en-US"/>
          </a:p>
        </p:txBody>
      </p:sp>
      <p:graphicFrame>
        <p:nvGraphicFramePr>
          <p:cNvPr id="5" name="表格 4">
            <a:extLst>
              <a:ext uri="{FF2B5EF4-FFF2-40B4-BE49-F238E27FC236}">
                <a16:creationId xmlns:a16="http://schemas.microsoft.com/office/drawing/2014/main" id="{6AB0A78C-CD0B-41FC-8118-187BC98EE9A2}"/>
              </a:ext>
            </a:extLst>
          </p:cNvPr>
          <p:cNvGraphicFramePr>
            <a:graphicFrameLocks noGrp="1"/>
          </p:cNvGraphicFramePr>
          <p:nvPr>
            <p:extLst>
              <p:ext uri="{D42A27DB-BD31-4B8C-83A1-F6EECF244321}">
                <p14:modId xmlns:p14="http://schemas.microsoft.com/office/powerpoint/2010/main" val="779317621"/>
              </p:ext>
            </p:extLst>
          </p:nvPr>
        </p:nvGraphicFramePr>
        <p:xfrm>
          <a:off x="1893418" y="2004164"/>
          <a:ext cx="8128000" cy="283714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11929522"/>
                    </a:ext>
                  </a:extLst>
                </a:gridCol>
                <a:gridCol w="4064000">
                  <a:extLst>
                    <a:ext uri="{9D8B030D-6E8A-4147-A177-3AD203B41FA5}">
                      <a16:colId xmlns:a16="http://schemas.microsoft.com/office/drawing/2014/main" val="374441420"/>
                    </a:ext>
                  </a:extLst>
                </a:gridCol>
              </a:tblGrid>
              <a:tr h="567429">
                <a:tc>
                  <a:txBody>
                    <a:bodyPr/>
                    <a:lstStyle/>
                    <a:p>
                      <a:pPr algn="ctr">
                        <a:lnSpc>
                          <a:spcPct val="150000"/>
                        </a:lnSpc>
                      </a:pPr>
                      <a:r>
                        <a:rPr lang="zh-CN" altLang="en-US" dirty="0"/>
                        <a:t>时间</a:t>
                      </a:r>
                      <a:endParaRPr lang="en-US" dirty="0"/>
                    </a:p>
                  </a:txBody>
                  <a:tcPr/>
                </a:tc>
                <a:tc>
                  <a:txBody>
                    <a:bodyPr/>
                    <a:lstStyle/>
                    <a:p>
                      <a:pPr algn="ctr">
                        <a:lnSpc>
                          <a:spcPct val="150000"/>
                        </a:lnSpc>
                      </a:pPr>
                      <a:r>
                        <a:rPr lang="zh-CN" altLang="en-US" dirty="0"/>
                        <a:t>进度安排</a:t>
                      </a:r>
                      <a:endParaRPr lang="en-US" dirty="0"/>
                    </a:p>
                  </a:txBody>
                  <a:tcPr/>
                </a:tc>
                <a:extLst>
                  <a:ext uri="{0D108BD9-81ED-4DB2-BD59-A6C34878D82A}">
                    <a16:rowId xmlns:a16="http://schemas.microsoft.com/office/drawing/2014/main" val="3992950564"/>
                  </a:ext>
                </a:extLst>
              </a:tr>
              <a:tr h="567429">
                <a:tc>
                  <a:txBody>
                    <a:bodyPr/>
                    <a:lstStyle/>
                    <a:p>
                      <a:pPr algn="ctr">
                        <a:lnSpc>
                          <a:spcPct val="150000"/>
                        </a:lnSpc>
                      </a:pPr>
                      <a:r>
                        <a:rPr lang="en-US" dirty="0"/>
                        <a:t>2021.11-2021.12</a:t>
                      </a:r>
                    </a:p>
                  </a:txBody>
                  <a:tcPr/>
                </a:tc>
                <a:tc>
                  <a:txBody>
                    <a:bodyPr/>
                    <a:lstStyle/>
                    <a:p>
                      <a:pPr algn="ctr">
                        <a:lnSpc>
                          <a:spcPct val="150000"/>
                        </a:lnSpc>
                      </a:pPr>
                      <a:r>
                        <a:rPr lang="zh-CN" altLang="en-US" dirty="0"/>
                        <a:t>进行文献阅读和研究方法调研</a:t>
                      </a:r>
                      <a:endParaRPr lang="en-US" dirty="0"/>
                    </a:p>
                  </a:txBody>
                  <a:tcPr/>
                </a:tc>
                <a:extLst>
                  <a:ext uri="{0D108BD9-81ED-4DB2-BD59-A6C34878D82A}">
                    <a16:rowId xmlns:a16="http://schemas.microsoft.com/office/drawing/2014/main" val="2683493608"/>
                  </a:ext>
                </a:extLst>
              </a:tr>
              <a:tr h="567429">
                <a:tc>
                  <a:txBody>
                    <a:bodyPr/>
                    <a:lstStyle/>
                    <a:p>
                      <a:pPr algn="ctr">
                        <a:lnSpc>
                          <a:spcPct val="150000"/>
                        </a:lnSpc>
                      </a:pPr>
                      <a:r>
                        <a:rPr lang="en-US" dirty="0"/>
                        <a:t>2021.12-2022.2</a:t>
                      </a:r>
                    </a:p>
                  </a:txBody>
                  <a:tcPr/>
                </a:tc>
                <a:tc>
                  <a:txBody>
                    <a:bodyPr/>
                    <a:lstStyle/>
                    <a:p>
                      <a:pPr algn="ctr">
                        <a:lnSpc>
                          <a:spcPct val="150000"/>
                        </a:lnSpc>
                      </a:pPr>
                      <a:r>
                        <a:rPr lang="zh-CN" altLang="en-US" dirty="0"/>
                        <a:t>准备数据、设计模型</a:t>
                      </a:r>
                      <a:endParaRPr lang="en-US" dirty="0"/>
                    </a:p>
                  </a:txBody>
                  <a:tcPr/>
                </a:tc>
                <a:extLst>
                  <a:ext uri="{0D108BD9-81ED-4DB2-BD59-A6C34878D82A}">
                    <a16:rowId xmlns:a16="http://schemas.microsoft.com/office/drawing/2014/main" val="4233784812"/>
                  </a:ext>
                </a:extLst>
              </a:tr>
              <a:tr h="567429">
                <a:tc>
                  <a:txBody>
                    <a:bodyPr/>
                    <a:lstStyle/>
                    <a:p>
                      <a:pPr algn="ctr">
                        <a:lnSpc>
                          <a:spcPct val="150000"/>
                        </a:lnSpc>
                      </a:pPr>
                      <a:r>
                        <a:rPr lang="en-US" dirty="0"/>
                        <a:t>2022.2-2022.3</a:t>
                      </a:r>
                    </a:p>
                  </a:txBody>
                  <a:tcPr/>
                </a:tc>
                <a:tc>
                  <a:txBody>
                    <a:bodyPr/>
                    <a:lstStyle/>
                    <a:p>
                      <a:pPr algn="ctr">
                        <a:lnSpc>
                          <a:spcPct val="150000"/>
                        </a:lnSpc>
                      </a:pPr>
                      <a:r>
                        <a:rPr lang="zh-CN" altLang="en-US" dirty="0"/>
                        <a:t>验证模型有效性，进行论文初稿编写</a:t>
                      </a:r>
                      <a:endParaRPr lang="en-US" dirty="0"/>
                    </a:p>
                  </a:txBody>
                  <a:tcPr/>
                </a:tc>
                <a:extLst>
                  <a:ext uri="{0D108BD9-81ED-4DB2-BD59-A6C34878D82A}">
                    <a16:rowId xmlns:a16="http://schemas.microsoft.com/office/drawing/2014/main" val="4086514652"/>
                  </a:ext>
                </a:extLst>
              </a:tr>
              <a:tr h="567429">
                <a:tc>
                  <a:txBody>
                    <a:bodyPr/>
                    <a:lstStyle/>
                    <a:p>
                      <a:pPr algn="ctr">
                        <a:lnSpc>
                          <a:spcPct val="150000"/>
                        </a:lnSpc>
                      </a:pPr>
                      <a:r>
                        <a:rPr lang="en-US" dirty="0"/>
                        <a:t>2022.3-2022.5</a:t>
                      </a:r>
                    </a:p>
                  </a:txBody>
                  <a:tcPr/>
                </a:tc>
                <a:tc>
                  <a:txBody>
                    <a:bodyPr/>
                    <a:lstStyle/>
                    <a:p>
                      <a:pPr algn="ctr">
                        <a:lnSpc>
                          <a:spcPct val="150000"/>
                        </a:lnSpc>
                      </a:pPr>
                      <a:r>
                        <a:rPr lang="zh-CN" altLang="en-US" dirty="0"/>
                        <a:t>论文修改、定稿，参与答辩</a:t>
                      </a:r>
                      <a:endParaRPr lang="en-US" dirty="0"/>
                    </a:p>
                  </a:txBody>
                  <a:tcPr/>
                </a:tc>
                <a:extLst>
                  <a:ext uri="{0D108BD9-81ED-4DB2-BD59-A6C34878D82A}">
                    <a16:rowId xmlns:a16="http://schemas.microsoft.com/office/drawing/2014/main" val="1391183293"/>
                  </a:ext>
                </a:extLst>
              </a:tr>
            </a:tbl>
          </a:graphicData>
        </a:graphic>
      </p:graphicFrame>
    </p:spTree>
    <p:extLst>
      <p:ext uri="{BB962C8B-B14F-4D97-AF65-F5344CB8AC3E}">
        <p14:creationId xmlns:p14="http://schemas.microsoft.com/office/powerpoint/2010/main" val="283355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182051" y="2395306"/>
            <a:ext cx="4294824" cy="1143644"/>
          </a:xfrm>
        </p:spPr>
        <p:txBody>
          <a:bodyPr>
            <a:normAutofit/>
          </a:bodyPr>
          <a:lstStyle/>
          <a:p>
            <a:r>
              <a:rPr lang="zh-CN" altLang="en-US" dirty="0"/>
              <a:t>感谢各位老师倾听</a:t>
            </a:r>
            <a:br>
              <a:rPr lang="en-US" altLang="zh-CN" dirty="0"/>
            </a:br>
            <a:r>
              <a:rPr lang="zh-CN" altLang="en-US" dirty="0"/>
              <a:t>敬请各位的建议和指导</a:t>
            </a:r>
          </a:p>
        </p:txBody>
      </p:sp>
      <p:sp>
        <p:nvSpPr>
          <p:cNvPr id="6" name="文本占位符 5"/>
          <p:cNvSpPr>
            <a:spLocks noGrp="1"/>
          </p:cNvSpPr>
          <p:nvPr>
            <p:ph type="body" sz="quarter" idx="17"/>
          </p:nvPr>
        </p:nvSpPr>
        <p:spPr/>
        <p:txBody>
          <a:bodyPr>
            <a:normAutofit lnSpcReduction="10000"/>
          </a:bodyPr>
          <a:lstStyle/>
          <a:p>
            <a:r>
              <a:rPr lang="zh-CN" altLang="en-US" dirty="0"/>
              <a:t>谢烁圻</a:t>
            </a:r>
            <a:endParaRPr lang="en-US" altLang="zh-CN" dirty="0"/>
          </a:p>
        </p:txBody>
      </p:sp>
    </p:spTree>
    <p:extLst>
      <p:ext uri="{BB962C8B-B14F-4D97-AF65-F5344CB8AC3E}">
        <p14:creationId xmlns:p14="http://schemas.microsoft.com/office/powerpoint/2010/main" val="404244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25">
            <a:extLst>
              <a:ext uri="{FF2B5EF4-FFF2-40B4-BE49-F238E27FC236}">
                <a16:creationId xmlns:a16="http://schemas.microsoft.com/office/drawing/2014/main" id="{A4F4F676-FC65-4B32-AA5D-157641E07A43}"/>
              </a:ext>
            </a:extLst>
          </p:cNvPr>
          <p:cNvSpPr>
            <a:spLocks noGrp="1"/>
          </p:cNvSpPr>
          <p:nvPr>
            <p:ph type="title"/>
          </p:nvPr>
        </p:nvSpPr>
        <p:spPr/>
        <p:txBody>
          <a:bodyPr/>
          <a:lstStyle/>
          <a:p>
            <a:r>
              <a:rPr lang="zh-CN" altLang="en-US" dirty="0"/>
              <a:t>目录</a:t>
            </a:r>
          </a:p>
        </p:txBody>
      </p:sp>
      <p:grpSp>
        <p:nvGrpSpPr>
          <p:cNvPr id="5" name="1a0afefe-8d8e-4304-8fde-5df01c78f0d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F428C0E-F962-42D7-BD1B-59E6CE01CC31}"/>
              </a:ext>
            </a:extLst>
          </p:cNvPr>
          <p:cNvGrpSpPr>
            <a:grpSpLocks noChangeAspect="1"/>
          </p:cNvGrpSpPr>
          <p:nvPr>
            <p:custDataLst>
              <p:tags r:id="rId1"/>
            </p:custDataLst>
          </p:nvPr>
        </p:nvGrpSpPr>
        <p:grpSpPr>
          <a:xfrm>
            <a:off x="2031743" y="1854000"/>
            <a:ext cx="8654257" cy="3180674"/>
            <a:chOff x="2031743" y="1854000"/>
            <a:chExt cx="8654257" cy="3180674"/>
          </a:xfrm>
        </p:grpSpPr>
        <p:cxnSp>
          <p:nvCxnSpPr>
            <p:cNvPr id="6" name="直接连接符 5">
              <a:extLst>
                <a:ext uri="{FF2B5EF4-FFF2-40B4-BE49-F238E27FC236}">
                  <a16:creationId xmlns:a16="http://schemas.microsoft.com/office/drawing/2014/main" id="{5BF9A06E-F92B-457D-8C69-3308A05363CD}"/>
                </a:ext>
              </a:extLst>
            </p:cNvPr>
            <p:cNvCxnSpPr>
              <a:stCxn id="7" idx="1"/>
              <a:endCxn id="7" idx="5"/>
            </p:cNvCxnSpPr>
            <p:nvPr/>
          </p:nvCxnSpPr>
          <p:spPr>
            <a:xfrm>
              <a:off x="2404242" y="2490496"/>
              <a:ext cx="1798582" cy="1798582"/>
            </a:xfrm>
            <a:prstGeom prst="line">
              <a:avLst/>
            </a:prstGeom>
            <a:noFill/>
            <a:ln w="57150">
              <a:solidFill>
                <a:schemeClr val="tx2">
                  <a:lumMod val="20000"/>
                  <a:lumOff val="80000"/>
                </a:schemeClr>
              </a:solidFill>
              <a:round/>
              <a:headEnd/>
              <a:tailEnd/>
            </a:ln>
          </p:spPr>
        </p:cxnSp>
        <p:sp>
          <p:nvSpPr>
            <p:cNvPr id="7" name="ïsḻiḍê">
              <a:extLst>
                <a:ext uri="{FF2B5EF4-FFF2-40B4-BE49-F238E27FC236}">
                  <a16:creationId xmlns:a16="http://schemas.microsoft.com/office/drawing/2014/main" id="{E9293348-5126-4BD8-9766-47F35190779F}"/>
                </a:ext>
              </a:extLst>
            </p:cNvPr>
            <p:cNvSpPr/>
            <p:nvPr/>
          </p:nvSpPr>
          <p:spPr bwMode="auto">
            <a:xfrm>
              <a:off x="2031743" y="2117997"/>
              <a:ext cx="2543580" cy="2543580"/>
            </a:xfrm>
            <a:prstGeom prst="ellipse">
              <a:avLst/>
            </a:prstGeom>
            <a:noFill/>
            <a:ln w="57150">
              <a:solidFill>
                <a:schemeClr val="tx2">
                  <a:lumMod val="20000"/>
                  <a:lumOff val="80000"/>
                </a:schemeClr>
              </a:solidFill>
              <a:round/>
              <a:headEnd/>
              <a:tailEnd/>
            </a:ln>
          </p:spPr>
          <p:txBody>
            <a:bodyPr anchor="ctr"/>
            <a:lstStyle/>
            <a:p>
              <a:pPr algn="ctr"/>
              <a:endParaRPr dirty="0"/>
            </a:p>
          </p:txBody>
        </p:sp>
        <p:sp>
          <p:nvSpPr>
            <p:cNvPr id="8" name="iŝḻíḍè">
              <a:extLst>
                <a:ext uri="{FF2B5EF4-FFF2-40B4-BE49-F238E27FC236}">
                  <a16:creationId xmlns:a16="http://schemas.microsoft.com/office/drawing/2014/main" id="{37C14182-9AD9-4035-BD29-5698CD49BB31}"/>
                </a:ext>
              </a:extLst>
            </p:cNvPr>
            <p:cNvSpPr txBox="1"/>
            <p:nvPr/>
          </p:nvSpPr>
          <p:spPr>
            <a:xfrm>
              <a:off x="2205044" y="3020455"/>
              <a:ext cx="2196977" cy="738664"/>
            </a:xfrm>
            <a:prstGeom prst="rect">
              <a:avLst/>
            </a:prstGeom>
            <a:solidFill>
              <a:schemeClr val="bg1"/>
            </a:solidFill>
          </p:spPr>
          <p:txBody>
            <a:bodyPr wrap="square" lIns="90000" tIns="46800" rIns="90000" bIns="46800" anchor="ctr" anchorCtr="1">
              <a:normAutofit fontScale="55000" lnSpcReduction="20000"/>
            </a:bodyPr>
            <a:lstStyle/>
            <a:p>
              <a:pPr algn="ctr"/>
              <a:r>
                <a:rPr lang="en-US" altLang="zh-CN" sz="4800" dirty="0">
                  <a:solidFill>
                    <a:schemeClr val="tx2">
                      <a:lumMod val="75000"/>
                    </a:schemeClr>
                  </a:solidFill>
                </a:rPr>
                <a:t>CONTENTS</a:t>
              </a:r>
            </a:p>
          </p:txBody>
        </p:sp>
        <p:sp>
          <p:nvSpPr>
            <p:cNvPr id="9" name="îşḻîḑê">
              <a:extLst>
                <a:ext uri="{FF2B5EF4-FFF2-40B4-BE49-F238E27FC236}">
                  <a16:creationId xmlns:a16="http://schemas.microsoft.com/office/drawing/2014/main" id="{4C13DC64-D590-480E-80ED-4F625385AC6D}"/>
                </a:ext>
              </a:extLst>
            </p:cNvPr>
            <p:cNvSpPr/>
            <p:nvPr/>
          </p:nvSpPr>
          <p:spPr bwMode="auto">
            <a:xfrm>
              <a:off x="4712736" y="1862535"/>
              <a:ext cx="455656" cy="455656"/>
            </a:xfrm>
            <a:prstGeom prst="ellipse">
              <a:avLst/>
            </a:prstGeom>
            <a:solidFill>
              <a:schemeClr val="accent1"/>
            </a:solidFill>
            <a:ln w="19050">
              <a:solidFill>
                <a:schemeClr val="bg1"/>
              </a:solidFill>
              <a:round/>
              <a:headEnd/>
              <a:tailEnd/>
            </a:ln>
          </p:spPr>
          <p:txBody>
            <a:bodyPr vert="horz" wrap="none" lIns="90000" tIns="46800" rIns="90000" bIns="46800" anchor="ctr" anchorCtr="1" compatLnSpc="1">
              <a:prstTxWarp prst="textNoShape">
                <a:avLst/>
              </a:prstTxWarp>
              <a:normAutofit fontScale="70000" lnSpcReduction="20000"/>
            </a:bodyPr>
            <a:lstStyle/>
            <a:p>
              <a:pPr algn="ctr"/>
              <a:r>
                <a:rPr lang="en-US" altLang="zh-CN" sz="2400" dirty="0">
                  <a:solidFill>
                    <a:schemeClr val="bg1"/>
                  </a:solidFill>
                  <a:latin typeface="Impact" panose="020B0806030902050204" pitchFamily="34" charset="0"/>
                </a:rPr>
                <a:t>1</a:t>
              </a:r>
            </a:p>
          </p:txBody>
        </p:sp>
        <p:sp>
          <p:nvSpPr>
            <p:cNvPr id="10" name="ï$ḷïdè">
              <a:extLst>
                <a:ext uri="{FF2B5EF4-FFF2-40B4-BE49-F238E27FC236}">
                  <a16:creationId xmlns:a16="http://schemas.microsoft.com/office/drawing/2014/main" id="{D85CFCC8-5FF8-401F-ACE3-F4299EC6C876}"/>
                </a:ext>
              </a:extLst>
            </p:cNvPr>
            <p:cNvSpPr/>
            <p:nvPr/>
          </p:nvSpPr>
          <p:spPr>
            <a:xfrm>
              <a:off x="5213392" y="1854000"/>
              <a:ext cx="5117289" cy="453412"/>
            </a:xfrm>
            <a:prstGeom prst="roundRect">
              <a:avLst>
                <a:gd name="adj" fmla="val 50000"/>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1600" b="1" dirty="0">
                  <a:solidFill>
                    <a:schemeClr val="bg1"/>
                  </a:solidFill>
                </a:rPr>
                <a:t>研究背景</a:t>
              </a:r>
            </a:p>
          </p:txBody>
        </p:sp>
        <p:sp>
          <p:nvSpPr>
            <p:cNvPr id="12" name="ïṡḻidè">
              <a:extLst>
                <a:ext uri="{FF2B5EF4-FFF2-40B4-BE49-F238E27FC236}">
                  <a16:creationId xmlns:a16="http://schemas.microsoft.com/office/drawing/2014/main" id="{DBAB11C0-4810-4A94-8F28-13E26E0224EB}"/>
                </a:ext>
              </a:extLst>
            </p:cNvPr>
            <p:cNvSpPr/>
            <p:nvPr/>
          </p:nvSpPr>
          <p:spPr bwMode="auto">
            <a:xfrm>
              <a:off x="5068055" y="2765752"/>
              <a:ext cx="455656" cy="455656"/>
            </a:xfrm>
            <a:prstGeom prst="ellipse">
              <a:avLst/>
            </a:prstGeom>
            <a:solidFill>
              <a:schemeClr val="accent2"/>
            </a:solidFill>
            <a:ln w="19050">
              <a:solidFill>
                <a:schemeClr val="bg1">
                  <a:alpha val="40000"/>
                </a:schemeClr>
              </a:solidFill>
              <a:round/>
              <a:headEnd/>
              <a:tailEnd/>
            </a:ln>
          </p:spPr>
          <p:txBody>
            <a:bodyPr vert="horz" wrap="none" lIns="90000" tIns="46800" rIns="90000" bIns="46800" anchor="ctr" anchorCtr="1" compatLnSpc="1">
              <a:prstTxWarp prst="textNoShape">
                <a:avLst/>
              </a:prstTxWarp>
              <a:normAutofit fontScale="70000" lnSpcReduction="20000"/>
            </a:bodyPr>
            <a:lstStyle/>
            <a:p>
              <a:pPr algn="ctr"/>
              <a:r>
                <a:rPr lang="en-US" altLang="zh-CN" sz="2400" dirty="0">
                  <a:solidFill>
                    <a:schemeClr val="bg1"/>
                  </a:solidFill>
                  <a:latin typeface="Impact" panose="020B0806030902050204" pitchFamily="34" charset="0"/>
                </a:rPr>
                <a:t>2</a:t>
              </a:r>
            </a:p>
          </p:txBody>
        </p:sp>
        <p:sp>
          <p:nvSpPr>
            <p:cNvPr id="13" name="ïṥļîḍê">
              <a:extLst>
                <a:ext uri="{FF2B5EF4-FFF2-40B4-BE49-F238E27FC236}">
                  <a16:creationId xmlns:a16="http://schemas.microsoft.com/office/drawing/2014/main" id="{3E47EB4A-3E15-4AA0-A30A-7F8B22A9DDBB}"/>
                </a:ext>
              </a:extLst>
            </p:cNvPr>
            <p:cNvSpPr/>
            <p:nvPr/>
          </p:nvSpPr>
          <p:spPr>
            <a:xfrm>
              <a:off x="5568711" y="2757839"/>
              <a:ext cx="5117289" cy="453412"/>
            </a:xfrm>
            <a:prstGeom prst="roundRect">
              <a:avLst>
                <a:gd name="adj" fmla="val 50000"/>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1600" b="1" dirty="0">
                  <a:solidFill>
                    <a:schemeClr val="bg1"/>
                  </a:solidFill>
                </a:rPr>
                <a:t>相关工作</a:t>
              </a:r>
            </a:p>
          </p:txBody>
        </p:sp>
        <p:sp>
          <p:nvSpPr>
            <p:cNvPr id="15" name="îSļîḓé">
              <a:extLst>
                <a:ext uri="{FF2B5EF4-FFF2-40B4-BE49-F238E27FC236}">
                  <a16:creationId xmlns:a16="http://schemas.microsoft.com/office/drawing/2014/main" id="{132A58B3-56BF-429D-8909-0DB69205F49C}"/>
                </a:ext>
              </a:extLst>
            </p:cNvPr>
            <p:cNvSpPr/>
            <p:nvPr/>
          </p:nvSpPr>
          <p:spPr bwMode="auto">
            <a:xfrm>
              <a:off x="5068055" y="3667877"/>
              <a:ext cx="455656" cy="455656"/>
            </a:xfrm>
            <a:prstGeom prst="ellipse">
              <a:avLst/>
            </a:prstGeom>
            <a:solidFill>
              <a:schemeClr val="accent2"/>
            </a:solidFill>
            <a:ln w="19050">
              <a:solidFill>
                <a:schemeClr val="bg1">
                  <a:alpha val="40000"/>
                </a:schemeClr>
              </a:solidFill>
              <a:round/>
              <a:headEnd/>
              <a:tailEnd/>
            </a:ln>
          </p:spPr>
          <p:txBody>
            <a:bodyPr vert="horz" wrap="none" lIns="90000" tIns="46800" rIns="90000" bIns="46800" anchor="ctr" anchorCtr="1" compatLnSpc="1">
              <a:prstTxWarp prst="textNoShape">
                <a:avLst/>
              </a:prstTxWarp>
              <a:normAutofit fontScale="70000" lnSpcReduction="20000"/>
            </a:bodyPr>
            <a:lstStyle/>
            <a:p>
              <a:pPr algn="ctr"/>
              <a:r>
                <a:rPr lang="en-US" altLang="zh-CN" sz="2400" dirty="0">
                  <a:solidFill>
                    <a:schemeClr val="bg1"/>
                  </a:solidFill>
                  <a:latin typeface="Impact" panose="020B0806030902050204" pitchFamily="34" charset="0"/>
                </a:rPr>
                <a:t>3</a:t>
              </a:r>
            </a:p>
          </p:txBody>
        </p:sp>
        <p:sp>
          <p:nvSpPr>
            <p:cNvPr id="16" name="ïS1îďè">
              <a:extLst>
                <a:ext uri="{FF2B5EF4-FFF2-40B4-BE49-F238E27FC236}">
                  <a16:creationId xmlns:a16="http://schemas.microsoft.com/office/drawing/2014/main" id="{FEA29D30-CB0C-4EE2-AB66-4E2EDEEF4EF0}"/>
                </a:ext>
              </a:extLst>
            </p:cNvPr>
            <p:cNvSpPr/>
            <p:nvPr/>
          </p:nvSpPr>
          <p:spPr>
            <a:xfrm>
              <a:off x="5568711" y="3660586"/>
              <a:ext cx="5117289" cy="4534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1600" b="1" dirty="0">
                  <a:solidFill>
                    <a:schemeClr val="bg1"/>
                  </a:solidFill>
                </a:rPr>
                <a:t>研究方法</a:t>
              </a:r>
            </a:p>
          </p:txBody>
        </p:sp>
        <p:sp>
          <p:nvSpPr>
            <p:cNvPr id="18" name="íṣḻîďe">
              <a:extLst>
                <a:ext uri="{FF2B5EF4-FFF2-40B4-BE49-F238E27FC236}">
                  <a16:creationId xmlns:a16="http://schemas.microsoft.com/office/drawing/2014/main" id="{B1894948-C048-4FFA-9212-A29C64020371}"/>
                </a:ext>
              </a:extLst>
            </p:cNvPr>
            <p:cNvSpPr/>
            <p:nvPr/>
          </p:nvSpPr>
          <p:spPr>
            <a:xfrm>
              <a:off x="5213392" y="4572349"/>
              <a:ext cx="5117289" cy="45341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Autofit/>
            </a:bodyPr>
            <a:lstStyle/>
            <a:p>
              <a:r>
                <a:rPr lang="zh-CN" altLang="en-US" sz="1600" b="1" dirty="0">
                  <a:solidFill>
                    <a:schemeClr val="bg1"/>
                  </a:solidFill>
                </a:rPr>
                <a:t>提纲及进度安排</a:t>
              </a:r>
            </a:p>
          </p:txBody>
        </p:sp>
        <p:sp>
          <p:nvSpPr>
            <p:cNvPr id="19" name="íśḷïḋe">
              <a:extLst>
                <a:ext uri="{FF2B5EF4-FFF2-40B4-BE49-F238E27FC236}">
                  <a16:creationId xmlns:a16="http://schemas.microsoft.com/office/drawing/2014/main" id="{74CCAC2C-9967-40C4-8CD7-00CF45620998}"/>
                </a:ext>
              </a:extLst>
            </p:cNvPr>
            <p:cNvSpPr/>
            <p:nvPr/>
          </p:nvSpPr>
          <p:spPr bwMode="auto">
            <a:xfrm>
              <a:off x="4712736" y="4579018"/>
              <a:ext cx="455656" cy="455656"/>
            </a:xfrm>
            <a:prstGeom prst="ellipse">
              <a:avLst/>
            </a:prstGeom>
            <a:solidFill>
              <a:schemeClr val="accent2"/>
            </a:solidFill>
            <a:ln w="19050">
              <a:solidFill>
                <a:schemeClr val="bg1">
                  <a:alpha val="40000"/>
                </a:schemeClr>
              </a:solidFill>
              <a:round/>
              <a:headEnd/>
              <a:tailEnd/>
            </a:ln>
          </p:spPr>
          <p:txBody>
            <a:bodyPr vert="horz" wrap="none" lIns="90000" tIns="46800" rIns="90000" bIns="46800" anchor="ctr" anchorCtr="1" compatLnSpc="1">
              <a:prstTxWarp prst="textNoShape">
                <a:avLst/>
              </a:prstTxWarp>
              <a:normAutofit fontScale="70000" lnSpcReduction="20000"/>
            </a:bodyPr>
            <a:lstStyle/>
            <a:p>
              <a:pPr algn="ctr"/>
              <a:r>
                <a:rPr lang="en-US" altLang="zh-CN" sz="2400" dirty="0">
                  <a:solidFill>
                    <a:schemeClr val="bg1"/>
                  </a:solidFill>
                  <a:latin typeface="Impact" panose="020B0806030902050204" pitchFamily="34" charset="0"/>
                </a:rPr>
                <a:t>4</a:t>
              </a:r>
            </a:p>
          </p:txBody>
        </p:sp>
      </p:grpSp>
    </p:spTree>
    <p:extLst>
      <p:ext uri="{BB962C8B-B14F-4D97-AF65-F5344CB8AC3E}">
        <p14:creationId xmlns:p14="http://schemas.microsoft.com/office/powerpoint/2010/main" val="368479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研究背景</a:t>
            </a:r>
          </a:p>
        </p:txBody>
      </p:sp>
      <p:sp>
        <p:nvSpPr>
          <p:cNvPr id="2" name="文本框 1">
            <a:extLst>
              <a:ext uri="{FF2B5EF4-FFF2-40B4-BE49-F238E27FC236}">
                <a16:creationId xmlns:a16="http://schemas.microsoft.com/office/drawing/2014/main" id="{36117ADB-F684-40C7-9A56-6A8798921C16}"/>
              </a:ext>
            </a:extLst>
          </p:cNvPr>
          <p:cNvSpPr txBox="1"/>
          <p:nvPr/>
        </p:nvSpPr>
        <p:spPr>
          <a:xfrm>
            <a:off x="10007600" y="4521201"/>
            <a:ext cx="1473200" cy="1604141"/>
          </a:xfrm>
          <a:prstGeom prst="rect">
            <a:avLst/>
          </a:prstGeom>
          <a:noFill/>
          <a:ln>
            <a:noFill/>
          </a:ln>
        </p:spPr>
        <p:txBody>
          <a:bodyPr wrap="none" rtlCol="0">
            <a:prstTxWarp prst="textPlain">
              <a:avLst/>
            </a:prstTxWarp>
            <a:spAutoFit/>
          </a:bodyPr>
          <a:lstStyle/>
          <a:p>
            <a:r>
              <a:rPr lang="en-US" altLang="zh-CN" dirty="0">
                <a:ln w="22225">
                  <a:solidFill>
                    <a:srgbClr val="3F4749"/>
                  </a:solidFill>
                </a:ln>
                <a:solidFill>
                  <a:srgbClr val="7FEFD2"/>
                </a:solidFill>
                <a:latin typeface="Impact" panose="020B0806030902050204" pitchFamily="34" charset="0"/>
              </a:rPr>
              <a:t>01</a:t>
            </a:r>
            <a:endParaRPr lang="zh-CN" altLang="en-US" dirty="0">
              <a:ln w="22225">
                <a:solidFill>
                  <a:srgbClr val="3F4749"/>
                </a:solidFill>
              </a:ln>
              <a:solidFill>
                <a:srgbClr val="7FEFD2"/>
              </a:solidFill>
              <a:latin typeface="Impact" panose="020B0806030902050204" pitchFamily="34" charset="0"/>
            </a:endParaRPr>
          </a:p>
        </p:txBody>
      </p:sp>
    </p:spTree>
    <p:extLst>
      <p:ext uri="{BB962C8B-B14F-4D97-AF65-F5344CB8AC3E}">
        <p14:creationId xmlns:p14="http://schemas.microsoft.com/office/powerpoint/2010/main" val="294462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C78E9-B91E-44CB-97A9-EFEF77E9EFF8}"/>
              </a:ext>
            </a:extLst>
          </p:cNvPr>
          <p:cNvSpPr>
            <a:spLocks noGrp="1"/>
          </p:cNvSpPr>
          <p:nvPr>
            <p:ph type="title"/>
          </p:nvPr>
        </p:nvSpPr>
        <p:spPr/>
        <p:txBody>
          <a:bodyPr/>
          <a:lstStyle/>
          <a:p>
            <a:r>
              <a:rPr lang="zh-CN" altLang="en-US" dirty="0">
                <a:cs typeface="Arial"/>
              </a:rPr>
              <a:t>自然语言理解</a:t>
            </a:r>
            <a:endParaRPr lang="zh-CN" altLang="en-US" dirty="0"/>
          </a:p>
        </p:txBody>
      </p:sp>
      <p:sp>
        <p:nvSpPr>
          <p:cNvPr id="3" name="页脚占位符 2">
            <a:extLst>
              <a:ext uri="{FF2B5EF4-FFF2-40B4-BE49-F238E27FC236}">
                <a16:creationId xmlns:a16="http://schemas.microsoft.com/office/drawing/2014/main" id="{94EA9CEE-3D12-4AB8-A493-8D50D478CF9B}"/>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13F4A079-EC0E-4640-AA0E-3E290B421C00}"/>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6" name="AutoShape 2" descr="Spoken Dialog Systems – are they fully reliable? – H2020 COMPRISE">
            <a:extLst>
              <a:ext uri="{FF2B5EF4-FFF2-40B4-BE49-F238E27FC236}">
                <a16:creationId xmlns:a16="http://schemas.microsoft.com/office/drawing/2014/main" id="{41024CB6-2888-4C94-9856-DEF5ED4F55C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Deep dive into Snips Spoken Language Understanding Embedded System | by  Joseph Dureau | Snips Blog | Medium">
            <a:extLst>
              <a:ext uri="{FF2B5EF4-FFF2-40B4-BE49-F238E27FC236}">
                <a16:creationId xmlns:a16="http://schemas.microsoft.com/office/drawing/2014/main" id="{3CDDE8E8-7A47-44F8-9FAA-9A7BFDB3B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675" y="1655994"/>
            <a:ext cx="5549523" cy="20955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0D14D3D-45EB-441C-AC6C-EA82C92C0EFA}"/>
              </a:ext>
            </a:extLst>
          </p:cNvPr>
          <p:cNvSpPr txBox="1"/>
          <p:nvPr/>
        </p:nvSpPr>
        <p:spPr>
          <a:xfrm>
            <a:off x="1164921" y="1371599"/>
            <a:ext cx="3883068" cy="2962349"/>
          </a:xfrm>
          <a:prstGeom prst="rect">
            <a:avLst/>
          </a:prstGeom>
          <a:noFill/>
        </p:spPr>
        <p:txBody>
          <a:bodyPr wrap="square" rtlCol="0">
            <a:spAutoFit/>
          </a:bodyPr>
          <a:lstStyle/>
          <a:p>
            <a:pPr>
              <a:lnSpc>
                <a:spcPct val="150000"/>
              </a:lnSpc>
            </a:pPr>
            <a:r>
              <a:rPr lang="zh-CN" altLang="en-US" sz="1400" dirty="0"/>
              <a:t>自然语言处理（</a:t>
            </a:r>
            <a:r>
              <a:rPr lang="en-US" altLang="zh-CN" sz="1400" dirty="0"/>
              <a:t>NLP</a:t>
            </a:r>
            <a:r>
              <a:rPr lang="zh-CN" altLang="en-US" sz="1400" dirty="0"/>
              <a:t>）框架中，存在自然语言理解（</a:t>
            </a:r>
            <a:r>
              <a:rPr lang="en-US" altLang="zh-CN" sz="1400" dirty="0"/>
              <a:t>NLU</a:t>
            </a:r>
            <a:r>
              <a:rPr lang="zh-CN" altLang="en-US" sz="1400" dirty="0"/>
              <a:t>）这一步骤，用于理解人类表达的具体含义。</a:t>
            </a:r>
            <a:r>
              <a:rPr lang="en-US" altLang="zh-CN" sz="1400" dirty="0"/>
              <a:t>NLU</a:t>
            </a:r>
            <a:r>
              <a:rPr lang="zh-CN" altLang="en-US" sz="1400" dirty="0"/>
              <a:t>始于自动语音识别（</a:t>
            </a:r>
            <a:r>
              <a:rPr lang="en-US" altLang="zh-CN" sz="1400" dirty="0"/>
              <a:t>ASR</a:t>
            </a:r>
            <a:r>
              <a:rPr lang="zh-CN" altLang="en-US" sz="1400" dirty="0"/>
              <a:t>），随后将处理结果交由自然语言理解提取语义并进行下一步的过程</a:t>
            </a:r>
            <a:r>
              <a:rPr lang="zh-CN" altLang="en-US" sz="1400" dirty="0">
                <a:solidFill>
                  <a:srgbClr val="202124"/>
                </a:solidFill>
                <a:latin typeface="Arial Unicode MS"/>
              </a:rPr>
              <a:t>。</a:t>
            </a:r>
            <a:endParaRPr lang="en-US" altLang="zh-CN" sz="1400" dirty="0">
              <a:solidFill>
                <a:srgbClr val="202124"/>
              </a:solidFill>
              <a:latin typeface="Arial Unicode MS"/>
            </a:endParaRPr>
          </a:p>
          <a:p>
            <a:pPr>
              <a:lnSpc>
                <a:spcPct val="150000"/>
              </a:lnSpc>
            </a:pPr>
            <a:r>
              <a:rPr lang="en-US" altLang="zh-CN" sz="1400" dirty="0">
                <a:solidFill>
                  <a:srgbClr val="202124"/>
                </a:solidFill>
                <a:latin typeface="Arial Unicode MS"/>
              </a:rPr>
              <a:t>NLU</a:t>
            </a:r>
            <a:r>
              <a:rPr lang="zh-CN" altLang="en-US" sz="1400" dirty="0">
                <a:solidFill>
                  <a:srgbClr val="202124"/>
                </a:solidFill>
                <a:latin typeface="Arial Unicode MS"/>
              </a:rPr>
              <a:t>分为两个子任务，意图识别与槽填充。意图即为说话者表述的目的。槽是单词或文字的一种标签，它包含了的对话内容和意图相关的语义信息。</a:t>
            </a:r>
            <a:endParaRPr lang="zh-CN" altLang="en-US" sz="1400" dirty="0">
              <a:latin typeface="Arial" panose="020B0604020202020204" pitchFamily="34" charset="0"/>
            </a:endParaRPr>
          </a:p>
        </p:txBody>
      </p:sp>
      <p:sp>
        <p:nvSpPr>
          <p:cNvPr id="11" name="Rectangle 9">
            <a:extLst>
              <a:ext uri="{FF2B5EF4-FFF2-40B4-BE49-F238E27FC236}">
                <a16:creationId xmlns:a16="http://schemas.microsoft.com/office/drawing/2014/main" id="{CC0A0659-C913-4D2B-B8A7-3240D8032C27}"/>
              </a:ext>
            </a:extLst>
          </p:cNvPr>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表格 9">
            <a:extLst>
              <a:ext uri="{FF2B5EF4-FFF2-40B4-BE49-F238E27FC236}">
                <a16:creationId xmlns:a16="http://schemas.microsoft.com/office/drawing/2014/main" id="{32C1BD8D-0D18-4316-B081-CC52E6011CFF}"/>
              </a:ext>
            </a:extLst>
          </p:cNvPr>
          <p:cNvGraphicFramePr>
            <a:graphicFrameLocks noGrp="1"/>
          </p:cNvGraphicFramePr>
          <p:nvPr>
            <p:extLst>
              <p:ext uri="{D42A27DB-BD31-4B8C-83A1-F6EECF244321}">
                <p14:modId xmlns:p14="http://schemas.microsoft.com/office/powerpoint/2010/main" val="413407256"/>
              </p:ext>
            </p:extLst>
          </p:nvPr>
        </p:nvGraphicFramePr>
        <p:xfrm>
          <a:off x="1086525" y="4676847"/>
          <a:ext cx="9714150" cy="868182"/>
        </p:xfrm>
        <a:graphic>
          <a:graphicData uri="http://schemas.openxmlformats.org/drawingml/2006/table">
            <a:tbl>
              <a:tblPr firstRow="1" bandRow="1">
                <a:tableStyleId>{5C22544A-7EE6-4342-B048-85BDC9FD1C3A}</a:tableStyleId>
              </a:tblPr>
              <a:tblGrid>
                <a:gridCol w="971415">
                  <a:extLst>
                    <a:ext uri="{9D8B030D-6E8A-4147-A177-3AD203B41FA5}">
                      <a16:colId xmlns:a16="http://schemas.microsoft.com/office/drawing/2014/main" val="2815167642"/>
                    </a:ext>
                  </a:extLst>
                </a:gridCol>
                <a:gridCol w="971415">
                  <a:extLst>
                    <a:ext uri="{9D8B030D-6E8A-4147-A177-3AD203B41FA5}">
                      <a16:colId xmlns:a16="http://schemas.microsoft.com/office/drawing/2014/main" val="1490072083"/>
                    </a:ext>
                  </a:extLst>
                </a:gridCol>
                <a:gridCol w="971415">
                  <a:extLst>
                    <a:ext uri="{9D8B030D-6E8A-4147-A177-3AD203B41FA5}">
                      <a16:colId xmlns:a16="http://schemas.microsoft.com/office/drawing/2014/main" val="1475071984"/>
                    </a:ext>
                  </a:extLst>
                </a:gridCol>
                <a:gridCol w="971415">
                  <a:extLst>
                    <a:ext uri="{9D8B030D-6E8A-4147-A177-3AD203B41FA5}">
                      <a16:colId xmlns:a16="http://schemas.microsoft.com/office/drawing/2014/main" val="2415145551"/>
                    </a:ext>
                  </a:extLst>
                </a:gridCol>
                <a:gridCol w="971415">
                  <a:extLst>
                    <a:ext uri="{9D8B030D-6E8A-4147-A177-3AD203B41FA5}">
                      <a16:colId xmlns:a16="http://schemas.microsoft.com/office/drawing/2014/main" val="2937122756"/>
                    </a:ext>
                  </a:extLst>
                </a:gridCol>
                <a:gridCol w="971415">
                  <a:extLst>
                    <a:ext uri="{9D8B030D-6E8A-4147-A177-3AD203B41FA5}">
                      <a16:colId xmlns:a16="http://schemas.microsoft.com/office/drawing/2014/main" val="1645282023"/>
                    </a:ext>
                  </a:extLst>
                </a:gridCol>
                <a:gridCol w="971415">
                  <a:extLst>
                    <a:ext uri="{9D8B030D-6E8A-4147-A177-3AD203B41FA5}">
                      <a16:colId xmlns:a16="http://schemas.microsoft.com/office/drawing/2014/main" val="738511373"/>
                    </a:ext>
                  </a:extLst>
                </a:gridCol>
                <a:gridCol w="971415">
                  <a:extLst>
                    <a:ext uri="{9D8B030D-6E8A-4147-A177-3AD203B41FA5}">
                      <a16:colId xmlns:a16="http://schemas.microsoft.com/office/drawing/2014/main" val="3873381133"/>
                    </a:ext>
                  </a:extLst>
                </a:gridCol>
                <a:gridCol w="971415">
                  <a:extLst>
                    <a:ext uri="{9D8B030D-6E8A-4147-A177-3AD203B41FA5}">
                      <a16:colId xmlns:a16="http://schemas.microsoft.com/office/drawing/2014/main" val="3652400292"/>
                    </a:ext>
                  </a:extLst>
                </a:gridCol>
                <a:gridCol w="971415">
                  <a:extLst>
                    <a:ext uri="{9D8B030D-6E8A-4147-A177-3AD203B41FA5}">
                      <a16:colId xmlns:a16="http://schemas.microsoft.com/office/drawing/2014/main" val="1052205643"/>
                    </a:ext>
                  </a:extLst>
                </a:gridCol>
              </a:tblGrid>
              <a:tr h="289394">
                <a:tc>
                  <a:txBody>
                    <a:bodyPr/>
                    <a:lstStyle/>
                    <a:p>
                      <a:pPr algn="ctr"/>
                      <a:r>
                        <a:rPr lang="zh-CN" altLang="en-US" sz="1200" dirty="0"/>
                        <a:t>句子</a:t>
                      </a:r>
                      <a:endParaRPr lang="en-US" sz="1200" dirty="0"/>
                    </a:p>
                  </a:txBody>
                  <a:tcPr/>
                </a:tc>
                <a:tc>
                  <a:txBody>
                    <a:bodyPr/>
                    <a:lstStyle/>
                    <a:p>
                      <a:pPr algn="ctr"/>
                      <a:r>
                        <a:rPr lang="zh-CN" altLang="en-US" sz="1200" dirty="0"/>
                        <a:t>我</a:t>
                      </a:r>
                      <a:endParaRPr lang="en-US" sz="1200" dirty="0"/>
                    </a:p>
                  </a:txBody>
                  <a:tcPr/>
                </a:tc>
                <a:tc>
                  <a:txBody>
                    <a:bodyPr/>
                    <a:lstStyle/>
                    <a:p>
                      <a:pPr algn="ctr"/>
                      <a:r>
                        <a:rPr lang="zh-CN" altLang="en-US" sz="1200" dirty="0"/>
                        <a:t>喜</a:t>
                      </a:r>
                      <a:endParaRPr lang="en-US" sz="1200" dirty="0"/>
                    </a:p>
                  </a:txBody>
                  <a:tcPr/>
                </a:tc>
                <a:tc>
                  <a:txBody>
                    <a:bodyPr/>
                    <a:lstStyle/>
                    <a:p>
                      <a:pPr algn="ctr"/>
                      <a:r>
                        <a:rPr lang="zh-CN" altLang="en-US" sz="1200" dirty="0"/>
                        <a:t>欢</a:t>
                      </a:r>
                      <a:endParaRPr lang="en-US" sz="1200" dirty="0"/>
                    </a:p>
                  </a:txBody>
                  <a:tcPr/>
                </a:tc>
                <a:tc>
                  <a:txBody>
                    <a:bodyPr/>
                    <a:lstStyle/>
                    <a:p>
                      <a:pPr algn="ctr"/>
                      <a:r>
                        <a:rPr lang="zh-CN" altLang="en-US" sz="1200" dirty="0"/>
                        <a:t>北</a:t>
                      </a:r>
                      <a:endParaRPr lang="en-US" sz="1200" dirty="0"/>
                    </a:p>
                  </a:txBody>
                  <a:tcPr/>
                </a:tc>
                <a:tc>
                  <a:txBody>
                    <a:bodyPr/>
                    <a:lstStyle/>
                    <a:p>
                      <a:pPr algn="ctr"/>
                      <a:r>
                        <a:rPr lang="zh-CN" altLang="en-US" sz="1200" dirty="0"/>
                        <a:t>京</a:t>
                      </a:r>
                      <a:endParaRPr lang="en-US" sz="1200" dirty="0"/>
                    </a:p>
                  </a:txBody>
                  <a:tcPr/>
                </a:tc>
                <a:tc>
                  <a:txBody>
                    <a:bodyPr/>
                    <a:lstStyle/>
                    <a:p>
                      <a:pPr algn="ctr"/>
                      <a:r>
                        <a:rPr lang="zh-CN" altLang="en-US" sz="1200" dirty="0"/>
                        <a:t>欢</a:t>
                      </a:r>
                      <a:endParaRPr lang="en-US" sz="1200" dirty="0"/>
                    </a:p>
                  </a:txBody>
                  <a:tcPr/>
                </a:tc>
                <a:tc>
                  <a:txBody>
                    <a:bodyPr/>
                    <a:lstStyle/>
                    <a:p>
                      <a:pPr algn="ctr"/>
                      <a:r>
                        <a:rPr lang="zh-CN" altLang="en-US" sz="1200" dirty="0"/>
                        <a:t>乐</a:t>
                      </a:r>
                      <a:endParaRPr lang="en-US" sz="1200" dirty="0"/>
                    </a:p>
                  </a:txBody>
                  <a:tcPr/>
                </a:tc>
                <a:tc>
                  <a:txBody>
                    <a:bodyPr/>
                    <a:lstStyle/>
                    <a:p>
                      <a:pPr algn="ctr"/>
                      <a:r>
                        <a:rPr lang="zh-CN" altLang="en-US" sz="1200" dirty="0"/>
                        <a:t>谷</a:t>
                      </a:r>
                      <a:endParaRPr lang="en-US" sz="1200" dirty="0"/>
                    </a:p>
                  </a:txBody>
                  <a:tcPr/>
                </a:tc>
                <a:tc>
                  <a:txBody>
                    <a:bodyPr/>
                    <a:lstStyle/>
                    <a:p>
                      <a:pPr algn="ctr"/>
                      <a:r>
                        <a:rPr lang="en-US" altLang="zh-CN" sz="1200" dirty="0"/>
                        <a:t>……</a:t>
                      </a:r>
                      <a:endParaRPr lang="en-US" sz="1200" dirty="0"/>
                    </a:p>
                  </a:txBody>
                  <a:tcPr/>
                </a:tc>
                <a:extLst>
                  <a:ext uri="{0D108BD9-81ED-4DB2-BD59-A6C34878D82A}">
                    <a16:rowId xmlns:a16="http://schemas.microsoft.com/office/drawing/2014/main" val="1356565043"/>
                  </a:ext>
                </a:extLst>
              </a:tr>
              <a:tr h="289394">
                <a:tc>
                  <a:txBody>
                    <a:bodyPr/>
                    <a:lstStyle/>
                    <a:p>
                      <a:pPr algn="ctr"/>
                      <a:r>
                        <a:rPr lang="zh-CN" altLang="en-US" sz="1200" dirty="0"/>
                        <a:t>槽</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O</a:t>
                      </a:r>
                      <a:endParaRPr lang="en-US" sz="1200" dirty="0"/>
                    </a:p>
                  </a:txBody>
                  <a:tcPr/>
                </a:tc>
                <a:tc>
                  <a:txBody>
                    <a:bodyPr/>
                    <a:lstStyle/>
                    <a:p>
                      <a:pPr algn="ctr"/>
                      <a:r>
                        <a:rPr lang="en-US" altLang="zh-CN" sz="1200" dirty="0"/>
                        <a:t>B-</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200" dirty="0"/>
                        <a:t>I-</a:t>
                      </a:r>
                      <a:r>
                        <a:rPr lang="zh-CN" altLang="en-US" sz="1200" dirty="0"/>
                        <a:t>景点名称</a:t>
                      </a:r>
                      <a:endParaRPr lang="en-US" sz="1200" dirty="0"/>
                    </a:p>
                  </a:txBody>
                  <a:tcPr/>
                </a:tc>
                <a:tc>
                  <a:txBody>
                    <a:bodyPr/>
                    <a:lstStyle/>
                    <a:p>
                      <a:pPr algn="ctr"/>
                      <a:endParaRPr lang="en-US" sz="1200" dirty="0"/>
                    </a:p>
                  </a:txBody>
                  <a:tcPr/>
                </a:tc>
                <a:extLst>
                  <a:ext uri="{0D108BD9-81ED-4DB2-BD59-A6C34878D82A}">
                    <a16:rowId xmlns:a16="http://schemas.microsoft.com/office/drawing/2014/main" val="2418149876"/>
                  </a:ext>
                </a:extLst>
              </a:tr>
              <a:tr h="289394">
                <a:tc>
                  <a:txBody>
                    <a:bodyPr/>
                    <a:lstStyle/>
                    <a:p>
                      <a:pPr algn="ctr"/>
                      <a:r>
                        <a:rPr lang="zh-CN" altLang="en-US" sz="1200" dirty="0"/>
                        <a:t>意图</a:t>
                      </a:r>
                      <a:endParaRPr lang="en-US" sz="1200" dirty="0"/>
                    </a:p>
                  </a:txBody>
                  <a:tcPr/>
                </a:tc>
                <a:tc gridSpan="9">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200" dirty="0"/>
                        <a:t>景点</a:t>
                      </a: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algn="ct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sz="1200" dirty="0"/>
                    </a:p>
                  </a:txBody>
                  <a:tcPr/>
                </a:tc>
                <a:tc hMerge="1">
                  <a:txBody>
                    <a:bodyPr/>
                    <a:lstStyle/>
                    <a:p>
                      <a:pPr algn="ctr"/>
                      <a:endParaRPr lang="en-US" sz="1200" dirty="0"/>
                    </a:p>
                  </a:txBody>
                  <a:tcPr/>
                </a:tc>
                <a:extLst>
                  <a:ext uri="{0D108BD9-81ED-4DB2-BD59-A6C34878D82A}">
                    <a16:rowId xmlns:a16="http://schemas.microsoft.com/office/drawing/2014/main" val="3287235976"/>
                  </a:ext>
                </a:extLst>
              </a:tr>
            </a:tbl>
          </a:graphicData>
        </a:graphic>
      </p:graphicFrame>
    </p:spTree>
    <p:extLst>
      <p:ext uri="{BB962C8B-B14F-4D97-AF65-F5344CB8AC3E}">
        <p14:creationId xmlns:p14="http://schemas.microsoft.com/office/powerpoint/2010/main" val="3184650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65F2C-4D20-4E6A-8418-F5355085B4F4}"/>
              </a:ext>
            </a:extLst>
          </p:cNvPr>
          <p:cNvSpPr>
            <a:spLocks noGrp="1"/>
          </p:cNvSpPr>
          <p:nvPr>
            <p:ph type="title"/>
          </p:nvPr>
        </p:nvSpPr>
        <p:spPr/>
        <p:txBody>
          <a:bodyPr/>
          <a:lstStyle/>
          <a:p>
            <a:r>
              <a:rPr lang="zh-CN" altLang="en-US" dirty="0"/>
              <a:t>意图识别与槽填充联合模型</a:t>
            </a:r>
            <a:endParaRPr lang="en-US" dirty="0"/>
          </a:p>
        </p:txBody>
      </p:sp>
      <p:sp>
        <p:nvSpPr>
          <p:cNvPr id="4" name="页脚占位符 3">
            <a:extLst>
              <a:ext uri="{FF2B5EF4-FFF2-40B4-BE49-F238E27FC236}">
                <a16:creationId xmlns:a16="http://schemas.microsoft.com/office/drawing/2014/main" id="{51569FB9-7F79-4C3F-BFBB-AC7E06AAEE39}"/>
              </a:ext>
            </a:extLst>
          </p:cNvPr>
          <p:cNvSpPr>
            <a:spLocks noGrp="1"/>
          </p:cNvSpPr>
          <p:nvPr>
            <p:ph type="ftr" sz="quarter" idx="11"/>
          </p:nvPr>
        </p:nvSpPr>
        <p:spPr/>
        <p:txBody>
          <a:bodyPr/>
          <a:lstStyle/>
          <a:p>
            <a:r>
              <a:rPr lang="en-US" altLang="zh-CN"/>
              <a:t>www.islide.cc </a:t>
            </a:r>
            <a:endParaRPr lang="zh-CN" altLang="en-US"/>
          </a:p>
        </p:txBody>
      </p:sp>
      <p:sp>
        <p:nvSpPr>
          <p:cNvPr id="5" name="灯片编号占位符 4">
            <a:extLst>
              <a:ext uri="{FF2B5EF4-FFF2-40B4-BE49-F238E27FC236}">
                <a16:creationId xmlns:a16="http://schemas.microsoft.com/office/drawing/2014/main" id="{AD55F9CB-039C-4BFB-811D-2175FE331379}"/>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6" name="文本框 5">
            <a:extLst>
              <a:ext uri="{FF2B5EF4-FFF2-40B4-BE49-F238E27FC236}">
                <a16:creationId xmlns:a16="http://schemas.microsoft.com/office/drawing/2014/main" id="{745725F9-7989-41AA-8843-ECA4405DE16B}"/>
              </a:ext>
            </a:extLst>
          </p:cNvPr>
          <p:cNvSpPr txBox="1"/>
          <p:nvPr/>
        </p:nvSpPr>
        <p:spPr>
          <a:xfrm>
            <a:off x="1371601" y="1653436"/>
            <a:ext cx="3594969" cy="3366947"/>
          </a:xfrm>
          <a:prstGeom prst="rect">
            <a:avLst/>
          </a:prstGeom>
          <a:noFill/>
        </p:spPr>
        <p:txBody>
          <a:bodyPr wrap="square" rtlCol="0">
            <a:spAutoFit/>
          </a:bodyPr>
          <a:lstStyle/>
          <a:p>
            <a:pPr>
              <a:lnSpc>
                <a:spcPct val="150000"/>
              </a:lnSpc>
            </a:pPr>
            <a:r>
              <a:rPr lang="zh-CN" altLang="en-US" dirty="0"/>
              <a:t>以往的论文研究指出，意图识别与槽填充存在相关关系，应该通过一个联合模型学习意图识别与槽填充的联合分布。研究者发现使用意图识别学习到的信息可以用于进行槽填充的学习，反之亦然。通过联合模型最终可以更准确地学习到意图与槽的联合分布。</a:t>
            </a:r>
            <a:endParaRPr lang="en-US" dirty="0"/>
          </a:p>
        </p:txBody>
      </p:sp>
      <p:pic>
        <p:nvPicPr>
          <p:cNvPr id="7" name="图片 6">
            <a:extLst>
              <a:ext uri="{FF2B5EF4-FFF2-40B4-BE49-F238E27FC236}">
                <a16:creationId xmlns:a16="http://schemas.microsoft.com/office/drawing/2014/main" id="{EF83A93E-470A-4620-8483-FD1DBA34B3E3}"/>
              </a:ext>
            </a:extLst>
          </p:cNvPr>
          <p:cNvPicPr>
            <a:picLocks noChangeAspect="1"/>
          </p:cNvPicPr>
          <p:nvPr/>
        </p:nvPicPr>
        <p:blipFill>
          <a:blip r:embed="rId2"/>
          <a:stretch>
            <a:fillRect/>
          </a:stretch>
        </p:blipFill>
        <p:spPr>
          <a:xfrm>
            <a:off x="4934653" y="2127766"/>
            <a:ext cx="6352183" cy="2510137"/>
          </a:xfrm>
          <a:prstGeom prst="rect">
            <a:avLst/>
          </a:prstGeom>
        </p:spPr>
      </p:pic>
    </p:spTree>
    <p:extLst>
      <p:ext uri="{BB962C8B-B14F-4D97-AF65-F5344CB8AC3E}">
        <p14:creationId xmlns:p14="http://schemas.microsoft.com/office/powerpoint/2010/main" val="166112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相关工作</a:t>
            </a:r>
          </a:p>
        </p:txBody>
      </p:sp>
      <p:sp>
        <p:nvSpPr>
          <p:cNvPr id="2" name="文本框 1">
            <a:extLst>
              <a:ext uri="{FF2B5EF4-FFF2-40B4-BE49-F238E27FC236}">
                <a16:creationId xmlns:a16="http://schemas.microsoft.com/office/drawing/2014/main" id="{36117ADB-F684-40C7-9A56-6A8798921C16}"/>
              </a:ext>
            </a:extLst>
          </p:cNvPr>
          <p:cNvSpPr txBox="1"/>
          <p:nvPr/>
        </p:nvSpPr>
        <p:spPr>
          <a:xfrm>
            <a:off x="10007600" y="4521201"/>
            <a:ext cx="1473200" cy="1604141"/>
          </a:xfrm>
          <a:prstGeom prst="rect">
            <a:avLst/>
          </a:prstGeom>
          <a:noFill/>
          <a:ln>
            <a:noFill/>
          </a:ln>
        </p:spPr>
        <p:txBody>
          <a:bodyPr wrap="none" rtlCol="0">
            <a:prstTxWarp prst="textPlain">
              <a:avLst/>
            </a:prstTxWarp>
            <a:spAutoFit/>
          </a:bodyPr>
          <a:lstStyle/>
          <a:p>
            <a:r>
              <a:rPr lang="en-US" altLang="zh-CN" dirty="0">
                <a:ln w="22225">
                  <a:solidFill>
                    <a:srgbClr val="3F4749"/>
                  </a:solidFill>
                </a:ln>
                <a:solidFill>
                  <a:srgbClr val="7FEFD2"/>
                </a:solidFill>
                <a:latin typeface="Impact" panose="020B0806030902050204" pitchFamily="34" charset="0"/>
              </a:rPr>
              <a:t>02</a:t>
            </a:r>
            <a:endParaRPr lang="zh-CN" altLang="en-US" dirty="0">
              <a:ln w="22225">
                <a:solidFill>
                  <a:srgbClr val="3F4749"/>
                </a:solidFill>
              </a:ln>
              <a:solidFill>
                <a:srgbClr val="7FEFD2"/>
              </a:solidFill>
              <a:latin typeface="Impact" panose="020B0806030902050204" pitchFamily="34" charset="0"/>
            </a:endParaRPr>
          </a:p>
        </p:txBody>
      </p:sp>
    </p:spTree>
    <p:extLst>
      <p:ext uri="{BB962C8B-B14F-4D97-AF65-F5344CB8AC3E}">
        <p14:creationId xmlns:p14="http://schemas.microsoft.com/office/powerpoint/2010/main" val="208714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93340-FF20-4BAC-9663-CA2E5CF11758}"/>
              </a:ext>
            </a:extLst>
          </p:cNvPr>
          <p:cNvSpPr>
            <a:spLocks noGrp="1"/>
          </p:cNvSpPr>
          <p:nvPr>
            <p:ph type="title"/>
          </p:nvPr>
        </p:nvSpPr>
        <p:spPr/>
        <p:txBody>
          <a:bodyPr/>
          <a:lstStyle/>
          <a:p>
            <a:r>
              <a:rPr lang="zh-CN" altLang="en-US" dirty="0"/>
              <a:t>相关工作</a:t>
            </a:r>
          </a:p>
        </p:txBody>
      </p:sp>
      <p:sp>
        <p:nvSpPr>
          <p:cNvPr id="3" name="页脚占位符 2">
            <a:extLst>
              <a:ext uri="{FF2B5EF4-FFF2-40B4-BE49-F238E27FC236}">
                <a16:creationId xmlns:a16="http://schemas.microsoft.com/office/drawing/2014/main" id="{F92AD010-E7B0-468B-B845-1EDE0326251F}"/>
              </a:ext>
            </a:extLst>
          </p:cNvPr>
          <p:cNvSpPr>
            <a:spLocks noGrp="1"/>
          </p:cNvSpPr>
          <p:nvPr>
            <p:ph type="ftr" sz="quarter" idx="11"/>
          </p:nvPr>
        </p:nvSpPr>
        <p:spPr/>
        <p:txBody>
          <a:bodyPr/>
          <a:lstStyle/>
          <a:p>
            <a:r>
              <a:rPr lang="en-US" altLang="zh-CN"/>
              <a:t>www.islide.cc </a:t>
            </a:r>
            <a:endParaRPr lang="zh-CN" altLang="en-US"/>
          </a:p>
        </p:txBody>
      </p:sp>
      <p:sp>
        <p:nvSpPr>
          <p:cNvPr id="4" name="灯片编号占位符 3">
            <a:extLst>
              <a:ext uri="{FF2B5EF4-FFF2-40B4-BE49-F238E27FC236}">
                <a16:creationId xmlns:a16="http://schemas.microsoft.com/office/drawing/2014/main" id="{9D84F0F8-26DB-43A3-952E-EC7C2B55B318}"/>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grpSp>
        <p:nvGrpSpPr>
          <p:cNvPr id="5" name="e6552824-66bd-4f35-b980-858f6e743a7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56638DD-DF28-4351-9497-9AA699E3E5DC}"/>
              </a:ext>
            </a:extLst>
          </p:cNvPr>
          <p:cNvGrpSpPr>
            <a:grpSpLocks noChangeAspect="1"/>
          </p:cNvGrpSpPr>
          <p:nvPr>
            <p:custDataLst>
              <p:tags r:id="rId1"/>
            </p:custDataLst>
          </p:nvPr>
        </p:nvGrpSpPr>
        <p:grpSpPr>
          <a:xfrm>
            <a:off x="670718" y="1535881"/>
            <a:ext cx="10849770" cy="4537649"/>
            <a:chOff x="669924" y="3069000"/>
            <a:chExt cx="10849770" cy="4537649"/>
          </a:xfrm>
        </p:grpSpPr>
        <p:grpSp>
          <p:nvGrpSpPr>
            <p:cNvPr id="6" name="îsliďè">
              <a:extLst>
                <a:ext uri="{FF2B5EF4-FFF2-40B4-BE49-F238E27FC236}">
                  <a16:creationId xmlns:a16="http://schemas.microsoft.com/office/drawing/2014/main" id="{23791AD8-AF1E-4DC2-B83E-F4DF20EBA9A0}"/>
                </a:ext>
              </a:extLst>
            </p:cNvPr>
            <p:cNvGrpSpPr/>
            <p:nvPr/>
          </p:nvGrpSpPr>
          <p:grpSpPr>
            <a:xfrm>
              <a:off x="669924" y="3069000"/>
              <a:ext cx="2683340" cy="4264028"/>
              <a:chOff x="669736" y="2889000"/>
              <a:chExt cx="2906494" cy="4264028"/>
            </a:xfrm>
          </p:grpSpPr>
          <p:sp>
            <p:nvSpPr>
              <p:cNvPr id="28" name="iṩḷiḍê">
                <a:extLst>
                  <a:ext uri="{FF2B5EF4-FFF2-40B4-BE49-F238E27FC236}">
                    <a16:creationId xmlns:a16="http://schemas.microsoft.com/office/drawing/2014/main" id="{2D9CC28F-4ADB-44B0-81E0-049844BF484B}"/>
                  </a:ext>
                </a:extLst>
              </p:cNvPr>
              <p:cNvSpPr/>
              <p:nvPr/>
            </p:nvSpPr>
            <p:spPr bwMode="auto">
              <a:xfrm rot="21595037">
                <a:off x="673100" y="2889000"/>
                <a:ext cx="2902900" cy="792618"/>
              </a:xfrm>
              <a:prstGeom prst="homePlate">
                <a:avLst>
                  <a:gd name="adj" fmla="val 34270"/>
                </a:avLst>
              </a:prstGeom>
              <a:solidFill>
                <a:schemeClr val="tx1">
                  <a:lumMod val="50000"/>
                  <a:lumOff val="50000"/>
                </a:schemeClr>
              </a:solidFill>
              <a:ln w="57150">
                <a:solidFill>
                  <a:schemeClr val="bg1"/>
                </a:solidFill>
                <a:round/>
                <a:headEnd/>
                <a:tailEnd/>
              </a:ln>
            </p:spPr>
            <p:txBody>
              <a:bodyPr vert="horz" wrap="none" lIns="91440" tIns="45720" rIns="91440" bIns="45720" anchor="ctr" anchorCtr="1" compatLnSpc="1">
                <a:prstTxWarp prst="textNoShape">
                  <a:avLst/>
                </a:prstTxWarp>
                <a:normAutofit/>
              </a:bodyPr>
              <a:lstStyle/>
              <a:p>
                <a:pPr lvl="0"/>
                <a:endParaRPr lang="zh-CN" altLang="en-US" sz="1400" b="1" dirty="0">
                  <a:solidFill>
                    <a:srgbClr val="FFFFFF"/>
                  </a:solidFill>
                </a:endParaRPr>
              </a:p>
            </p:txBody>
          </p:sp>
          <p:sp>
            <p:nvSpPr>
              <p:cNvPr id="29" name="ïślïḑé">
                <a:extLst>
                  <a:ext uri="{FF2B5EF4-FFF2-40B4-BE49-F238E27FC236}">
                    <a16:creationId xmlns:a16="http://schemas.microsoft.com/office/drawing/2014/main" id="{2D9CC28F-4ADB-44B0-81E0-049844BF484B}"/>
                  </a:ext>
                </a:extLst>
              </p:cNvPr>
              <p:cNvSpPr/>
              <p:nvPr/>
            </p:nvSpPr>
            <p:spPr bwMode="auto">
              <a:xfrm rot="21595037">
                <a:off x="672518" y="3055995"/>
                <a:ext cx="2794648" cy="458762"/>
              </a:xfrm>
              <a:prstGeom prst="homePlate">
                <a:avLst>
                  <a:gd name="adj" fmla="val 34270"/>
                </a:avLst>
              </a:prstGeom>
              <a:solidFill>
                <a:schemeClr val="bg1"/>
              </a:solidFill>
              <a:ln w="57150">
                <a:noFill/>
                <a:round/>
                <a:headEnd/>
                <a:tailEnd/>
              </a:ln>
            </p:spPr>
            <p:txBody>
              <a:bodyPr vert="horz" wrap="none" lIns="91440" tIns="45720" rIns="91440" bIns="45720" anchor="ctr" anchorCtr="1" compatLnSpc="1">
                <a:prstTxWarp prst="textNoShape">
                  <a:avLst/>
                </a:prstTxWarp>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r>
                  <a:rPr lang="en-US" altLang="zh-CN" dirty="0"/>
                  <a:t>2015</a:t>
                </a:r>
                <a:r>
                  <a:rPr lang="zh-CN" altLang="en-US" dirty="0"/>
                  <a:t>以前</a:t>
                </a:r>
              </a:p>
            </p:txBody>
          </p:sp>
          <p:sp>
            <p:nvSpPr>
              <p:cNvPr id="30" name="íṥliḑé">
                <a:extLst>
                  <a:ext uri="{FF2B5EF4-FFF2-40B4-BE49-F238E27FC236}">
                    <a16:creationId xmlns:a16="http://schemas.microsoft.com/office/drawing/2014/main" id="{4E03547A-8443-450A-B098-4887B98534A9}"/>
                  </a:ext>
                </a:extLst>
              </p:cNvPr>
              <p:cNvSpPr txBox="1"/>
              <p:nvPr/>
            </p:nvSpPr>
            <p:spPr>
              <a:xfrm>
                <a:off x="672188" y="3817700"/>
                <a:ext cx="2904042" cy="430455"/>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sz="2000" b="1" dirty="0"/>
                  <a:t>机器学习方法</a:t>
                </a:r>
                <a:endParaRPr kumimoji="0" lang="de-DE" sz="2000" b="1" i="0" u="none" strike="noStrike" kern="1200" cap="none" spc="0" normalizeH="0" baseline="0" noProof="0" dirty="0">
                  <a:ln>
                    <a:noFill/>
                  </a:ln>
                  <a:effectLst/>
                  <a:uLnTx/>
                  <a:uFillTx/>
                </a:endParaRPr>
              </a:p>
            </p:txBody>
          </p:sp>
          <p:sp>
            <p:nvSpPr>
              <p:cNvPr id="31" name="ïŝḷïḋé">
                <a:extLst>
                  <a:ext uri="{FF2B5EF4-FFF2-40B4-BE49-F238E27FC236}">
                    <a16:creationId xmlns:a16="http://schemas.microsoft.com/office/drawing/2014/main" id="{8C3C89E8-3105-4976-B823-FC9877CFB7E7}"/>
                  </a:ext>
                </a:extLst>
              </p:cNvPr>
              <p:cNvSpPr txBox="1"/>
              <p:nvPr/>
            </p:nvSpPr>
            <p:spPr>
              <a:xfrm>
                <a:off x="669736" y="4248155"/>
                <a:ext cx="2906493" cy="2904873"/>
              </a:xfrm>
              <a:prstGeom prst="rect">
                <a:avLst/>
              </a:prstGeom>
              <a:noFill/>
              <a:ln>
                <a:noFill/>
              </a:ln>
            </p:spPr>
            <p:txBody>
              <a:bodyPr wrap="square" lIns="91440" tIns="45720" rIns="91440" bIns="45720" anchor="t" anchorCtr="0">
                <a:normAutofit/>
              </a:bodyPr>
              <a:lstStyle/>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2008. Triangular-Chain Conditional Random Fields.(CRF)</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2010. Strategies for statistical spoken language understanding with small amount of data - an empirical study (MEM, CRF)</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2012. A Joint Model for Discovery of Aspects in Utterances. (multilayer</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HMM)</a:t>
                </a:r>
                <a:endParaRPr lang="de-DE" sz="1100" dirty="0">
                  <a:latin typeface="Times New Roman" panose="02020603050405020304" pitchFamily="18" charset="0"/>
                  <a:cs typeface="Times New Roman" panose="02020603050405020304" pitchFamily="18" charset="0"/>
                </a:endParaRPr>
              </a:p>
            </p:txBody>
          </p:sp>
        </p:grpSp>
        <p:grpSp>
          <p:nvGrpSpPr>
            <p:cNvPr id="7" name="íşḷíḓè">
              <a:extLst>
                <a:ext uri="{FF2B5EF4-FFF2-40B4-BE49-F238E27FC236}">
                  <a16:creationId xmlns:a16="http://schemas.microsoft.com/office/drawing/2014/main" id="{E48E037C-A134-482E-8E4F-650145D0A32E}"/>
                </a:ext>
              </a:extLst>
            </p:cNvPr>
            <p:cNvGrpSpPr/>
            <p:nvPr/>
          </p:nvGrpSpPr>
          <p:grpSpPr>
            <a:xfrm>
              <a:off x="3405283" y="3069000"/>
              <a:ext cx="2681076" cy="4537649"/>
              <a:chOff x="672188" y="2889000"/>
              <a:chExt cx="2904042" cy="4537649"/>
            </a:xfrm>
          </p:grpSpPr>
          <p:sp>
            <p:nvSpPr>
              <p:cNvPr id="24" name="ïṡḷïḋè">
                <a:extLst>
                  <a:ext uri="{FF2B5EF4-FFF2-40B4-BE49-F238E27FC236}">
                    <a16:creationId xmlns:a16="http://schemas.microsoft.com/office/drawing/2014/main" id="{DC2C974C-7CCE-488E-9F65-7713DCB2F8DB}"/>
                  </a:ext>
                </a:extLst>
              </p:cNvPr>
              <p:cNvSpPr/>
              <p:nvPr/>
            </p:nvSpPr>
            <p:spPr bwMode="auto">
              <a:xfrm rot="21595037">
                <a:off x="673100" y="2889000"/>
                <a:ext cx="2902900" cy="792618"/>
              </a:xfrm>
              <a:prstGeom prst="chevron">
                <a:avLst/>
              </a:prstGeom>
              <a:solidFill>
                <a:schemeClr val="tx1">
                  <a:lumMod val="50000"/>
                  <a:lumOff val="50000"/>
                </a:schemeClr>
              </a:solidFill>
              <a:ln w="57150">
                <a:solidFill>
                  <a:schemeClr val="bg1"/>
                </a:solidFill>
                <a:round/>
                <a:headEnd/>
                <a:tailEnd/>
              </a:ln>
            </p:spPr>
            <p:txBody>
              <a:bodyPr vert="horz" wrap="none" lIns="91440" tIns="45720" rIns="91440" bIns="45720" anchor="ctr" anchorCtr="1" compatLnSpc="1">
                <a:prstTxWarp prst="textNoShape">
                  <a:avLst/>
                </a:prstTxWarp>
                <a:normAutofit/>
              </a:bodyPr>
              <a:lstStyle/>
              <a:p>
                <a:pPr lvl="0"/>
                <a:endParaRPr lang="zh-CN" altLang="en-US" sz="1400" b="1" dirty="0">
                  <a:solidFill>
                    <a:srgbClr val="FFFFFF"/>
                  </a:solidFill>
                </a:endParaRPr>
              </a:p>
            </p:txBody>
          </p:sp>
          <p:sp>
            <p:nvSpPr>
              <p:cNvPr id="25" name="iS1ïḍé">
                <a:extLst>
                  <a:ext uri="{FF2B5EF4-FFF2-40B4-BE49-F238E27FC236}">
                    <a16:creationId xmlns:a16="http://schemas.microsoft.com/office/drawing/2014/main" id="{20020545-9602-40AA-AC6A-68183C4DE579}"/>
                  </a:ext>
                </a:extLst>
              </p:cNvPr>
              <p:cNvSpPr/>
              <p:nvPr/>
            </p:nvSpPr>
            <p:spPr bwMode="auto">
              <a:xfrm rot="21595037">
                <a:off x="672518" y="3055995"/>
                <a:ext cx="2794648" cy="458762"/>
              </a:xfrm>
              <a:prstGeom prst="chevron">
                <a:avLst>
                  <a:gd name="adj" fmla="val 54154"/>
                </a:avLst>
              </a:prstGeom>
              <a:solidFill>
                <a:schemeClr val="bg1"/>
              </a:solidFill>
              <a:ln w="57150">
                <a:noFill/>
                <a:round/>
                <a:headEnd/>
                <a:tailEnd/>
              </a:ln>
            </p:spPr>
            <p:txBody>
              <a:bodyPr vert="horz" wrap="none" lIns="91440" tIns="45720" rIns="91440" bIns="45720" anchor="ctr" anchorCtr="1" compatLnSpc="1">
                <a:prstTxWarp prst="textNoShape">
                  <a:avLst/>
                </a:prstTxWarp>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r>
                  <a:rPr lang="en-US" altLang="zh-CN" dirty="0"/>
                  <a:t>2016</a:t>
                </a:r>
                <a:endParaRPr lang="zh-CN" altLang="en-US" dirty="0"/>
              </a:p>
            </p:txBody>
          </p:sp>
          <p:sp>
            <p:nvSpPr>
              <p:cNvPr id="26" name="íṥļíḋè">
                <a:extLst>
                  <a:ext uri="{FF2B5EF4-FFF2-40B4-BE49-F238E27FC236}">
                    <a16:creationId xmlns:a16="http://schemas.microsoft.com/office/drawing/2014/main" id="{D1AE30B0-706A-4CB4-9C0C-CC4BE43FD29E}"/>
                  </a:ext>
                </a:extLst>
              </p:cNvPr>
              <p:cNvSpPr txBox="1"/>
              <p:nvPr/>
            </p:nvSpPr>
            <p:spPr>
              <a:xfrm>
                <a:off x="672188" y="3817700"/>
                <a:ext cx="2904042" cy="430455"/>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effectLst/>
                    <a:uLnTx/>
                    <a:uFillTx/>
                  </a:rPr>
                  <a:t>神经网络</a:t>
                </a:r>
                <a:endParaRPr kumimoji="0" lang="de-DE" sz="2000" b="1" i="0" u="none" strike="noStrike" kern="1200" cap="none" spc="0" normalizeH="0" baseline="0" noProof="0" dirty="0">
                  <a:ln>
                    <a:noFill/>
                  </a:ln>
                  <a:effectLst/>
                  <a:uLnTx/>
                  <a:uFillTx/>
                </a:endParaRPr>
              </a:p>
            </p:txBody>
          </p:sp>
          <p:sp>
            <p:nvSpPr>
              <p:cNvPr id="27" name="iŝļîḋé">
                <a:extLst>
                  <a:ext uri="{FF2B5EF4-FFF2-40B4-BE49-F238E27FC236}">
                    <a16:creationId xmlns:a16="http://schemas.microsoft.com/office/drawing/2014/main" id="{7B3EB805-A3D5-4D7E-B222-02C2ACEA25CB}"/>
                  </a:ext>
                </a:extLst>
              </p:cNvPr>
              <p:cNvSpPr txBox="1"/>
              <p:nvPr/>
            </p:nvSpPr>
            <p:spPr>
              <a:xfrm>
                <a:off x="672188" y="4248155"/>
                <a:ext cx="2904042" cy="3178494"/>
              </a:xfrm>
              <a:prstGeom prst="rect">
                <a:avLst/>
              </a:prstGeom>
              <a:noFill/>
              <a:ln>
                <a:noFill/>
              </a:ln>
            </p:spPr>
            <p:txBody>
              <a:bodyPr wrap="square" lIns="91440" tIns="45720" rIns="91440" bIns="45720" anchor="t" anchorCtr="0">
                <a:normAutofit fontScale="92500"/>
              </a:bodyPr>
              <a:lstStyle/>
              <a:p>
                <a:pPr marL="171450" lvl="0" indent="-171450" defTabSz="913765">
                  <a:lnSpc>
                    <a:spcPct val="150000"/>
                  </a:lnSpc>
                  <a:buSzPct val="60000"/>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2016a. Attention-Based Recurrent Neural Network Models for</a:t>
                </a:r>
              </a:p>
              <a:p>
                <a:pPr marL="171450" lvl="0" indent="-171450" defTabSz="913765">
                  <a:lnSpc>
                    <a:spcPct val="150000"/>
                  </a:lnSpc>
                  <a:buSzPct val="60000"/>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Joint Intent Detection and Slot Filling.</a:t>
                </a:r>
              </a:p>
              <a:p>
                <a:pPr marL="171450" lvl="0" indent="-171450" defTabSz="913765">
                  <a:lnSpc>
                    <a:spcPct val="150000"/>
                  </a:lnSpc>
                  <a:buSzPct val="60000"/>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2016. A Hierarchical LSTM Model for Joint Tasks.</a:t>
                </a:r>
              </a:p>
              <a:p>
                <a:pPr marL="171450" lvl="0" indent="-171450" defTabSz="913765">
                  <a:lnSpc>
                    <a:spcPct val="150000"/>
                  </a:lnSpc>
                  <a:buSzPct val="60000"/>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2018. Jointly Modeling Intent Identification and Slot Filling with Contextual and Hierarchical Information</a:t>
                </a:r>
              </a:p>
              <a:p>
                <a:pPr marL="171450" lvl="0" indent="-171450" defTabSz="913765">
                  <a:lnSpc>
                    <a:spcPct val="150000"/>
                  </a:lnSpc>
                  <a:buSzPct val="60000"/>
                  <a:buFont typeface="Arial" panose="020B0604020202020204" pitchFamily="34" charset="0"/>
                  <a:buChar char="•"/>
                  <a:defRPr/>
                </a:pPr>
                <a:r>
                  <a:rPr lang="en-US" sz="1200" dirty="0">
                    <a:latin typeface="Times New Roman" panose="02020603050405020304" pitchFamily="18" charset="0"/>
                    <a:cs typeface="Times New Roman" panose="02020603050405020304" pitchFamily="18" charset="0"/>
                  </a:rPr>
                  <a:t>2018a. A Deep Learning Based Multi-task Ensemble Model for Intent Detection and Slot Filling in Spoken Language Understanding.</a:t>
                </a:r>
                <a:endParaRPr kumimoji="0" lang="de-DE" sz="12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grpSp>
        <p:grpSp>
          <p:nvGrpSpPr>
            <p:cNvPr id="8" name="íšľíḍè">
              <a:extLst>
                <a:ext uri="{FF2B5EF4-FFF2-40B4-BE49-F238E27FC236}">
                  <a16:creationId xmlns:a16="http://schemas.microsoft.com/office/drawing/2014/main" id="{924861EE-12C9-44D7-AC95-9C1D10DE1EDE}"/>
                </a:ext>
              </a:extLst>
            </p:cNvPr>
            <p:cNvGrpSpPr/>
            <p:nvPr/>
          </p:nvGrpSpPr>
          <p:grpSpPr>
            <a:xfrm>
              <a:off x="6115946" y="3069000"/>
              <a:ext cx="2681076" cy="4537649"/>
              <a:chOff x="672188" y="2889000"/>
              <a:chExt cx="2904042" cy="4537649"/>
            </a:xfrm>
          </p:grpSpPr>
          <p:sp>
            <p:nvSpPr>
              <p:cNvPr id="20" name="iślîdê">
                <a:extLst>
                  <a:ext uri="{FF2B5EF4-FFF2-40B4-BE49-F238E27FC236}">
                    <a16:creationId xmlns:a16="http://schemas.microsoft.com/office/drawing/2014/main" id="{08831A68-7474-4BE8-AC26-0B5475F12F6E}"/>
                  </a:ext>
                </a:extLst>
              </p:cNvPr>
              <p:cNvSpPr/>
              <p:nvPr/>
            </p:nvSpPr>
            <p:spPr bwMode="auto">
              <a:xfrm rot="21595037">
                <a:off x="673100" y="2889000"/>
                <a:ext cx="2902900" cy="792618"/>
              </a:xfrm>
              <a:prstGeom prst="chevron">
                <a:avLst/>
              </a:prstGeom>
              <a:solidFill>
                <a:schemeClr val="tx1">
                  <a:lumMod val="50000"/>
                  <a:lumOff val="50000"/>
                </a:schemeClr>
              </a:solidFill>
              <a:ln w="57150">
                <a:solidFill>
                  <a:schemeClr val="bg1"/>
                </a:solidFill>
                <a:round/>
                <a:headEnd/>
                <a:tailEnd/>
              </a:ln>
            </p:spPr>
            <p:txBody>
              <a:bodyPr vert="horz" wrap="none" lIns="91440" tIns="45720" rIns="91440" bIns="45720" anchor="ctr" anchorCtr="1" compatLnSpc="1">
                <a:prstTxWarp prst="textNoShape">
                  <a:avLst/>
                </a:prstTxWarp>
                <a:normAutofit/>
              </a:bodyPr>
              <a:lstStyle/>
              <a:p>
                <a:pPr lvl="0"/>
                <a:endParaRPr lang="zh-CN" altLang="en-US" sz="1400" b="1" dirty="0">
                  <a:solidFill>
                    <a:srgbClr val="FFFFFF"/>
                  </a:solidFill>
                </a:endParaRPr>
              </a:p>
            </p:txBody>
          </p:sp>
          <p:sp>
            <p:nvSpPr>
              <p:cNvPr id="21" name="iṡliḋe">
                <a:extLst>
                  <a:ext uri="{FF2B5EF4-FFF2-40B4-BE49-F238E27FC236}">
                    <a16:creationId xmlns:a16="http://schemas.microsoft.com/office/drawing/2014/main" id="{059CAD6C-0FC7-4F3C-9F9E-EB51F264BD51}"/>
                  </a:ext>
                </a:extLst>
              </p:cNvPr>
              <p:cNvSpPr/>
              <p:nvPr/>
            </p:nvSpPr>
            <p:spPr bwMode="auto">
              <a:xfrm rot="21595037">
                <a:off x="672518" y="3055995"/>
                <a:ext cx="2794648" cy="458762"/>
              </a:xfrm>
              <a:prstGeom prst="chevron">
                <a:avLst>
                  <a:gd name="adj" fmla="val 54154"/>
                </a:avLst>
              </a:prstGeom>
              <a:solidFill>
                <a:schemeClr val="bg1"/>
              </a:solidFill>
              <a:ln w="57150">
                <a:noFill/>
                <a:round/>
                <a:headEnd/>
                <a:tailEnd/>
              </a:ln>
            </p:spPr>
            <p:txBody>
              <a:bodyPr vert="horz" wrap="none" lIns="91440" tIns="45720" rIns="91440" bIns="45720" anchor="ctr" anchorCtr="1" compatLnSpc="1">
                <a:prstTxWarp prst="textNoShape">
                  <a:avLst/>
                </a:prstTxWarp>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r>
                  <a:rPr lang="en-US" altLang="zh-CN" dirty="0"/>
                  <a:t>2018</a:t>
                </a:r>
                <a:endParaRPr lang="zh-CN" altLang="en-US" dirty="0"/>
              </a:p>
            </p:txBody>
          </p:sp>
          <p:sp>
            <p:nvSpPr>
              <p:cNvPr id="22" name="iš1ïḓé">
                <a:extLst>
                  <a:ext uri="{FF2B5EF4-FFF2-40B4-BE49-F238E27FC236}">
                    <a16:creationId xmlns:a16="http://schemas.microsoft.com/office/drawing/2014/main" id="{407D0452-1961-4BD6-9041-C7B8A7008ADD}"/>
                  </a:ext>
                </a:extLst>
              </p:cNvPr>
              <p:cNvSpPr txBox="1"/>
              <p:nvPr/>
            </p:nvSpPr>
            <p:spPr>
              <a:xfrm>
                <a:off x="672188" y="3817700"/>
                <a:ext cx="2904042" cy="430455"/>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zh-CN" altLang="en-US" sz="2000" b="1" i="0" u="none" strike="noStrike" kern="1200" cap="none" spc="0" normalizeH="0" baseline="0" noProof="0" dirty="0">
                    <a:ln>
                      <a:noFill/>
                    </a:ln>
                    <a:effectLst/>
                    <a:uLnTx/>
                    <a:uFillTx/>
                  </a:rPr>
                  <a:t>分层和双向模型</a:t>
                </a:r>
                <a:endParaRPr kumimoji="0" lang="de-DE" sz="2000" b="1" i="0" u="none" strike="noStrike" kern="1200" cap="none" spc="0" normalizeH="0" baseline="0" noProof="0" dirty="0">
                  <a:ln>
                    <a:noFill/>
                  </a:ln>
                  <a:effectLst/>
                  <a:uLnTx/>
                  <a:uFillTx/>
                </a:endParaRPr>
              </a:p>
            </p:txBody>
          </p:sp>
          <p:sp>
            <p:nvSpPr>
              <p:cNvPr id="23" name="îś1íďe">
                <a:extLst>
                  <a:ext uri="{FF2B5EF4-FFF2-40B4-BE49-F238E27FC236}">
                    <a16:creationId xmlns:a16="http://schemas.microsoft.com/office/drawing/2014/main" id="{1EF48158-6070-4891-9DA2-BB309F9A1714}"/>
                  </a:ext>
                </a:extLst>
              </p:cNvPr>
              <p:cNvSpPr txBox="1"/>
              <p:nvPr/>
            </p:nvSpPr>
            <p:spPr>
              <a:xfrm>
                <a:off x="672188" y="4248155"/>
                <a:ext cx="2904042" cy="3178494"/>
              </a:xfrm>
              <a:prstGeom prst="rect">
                <a:avLst/>
              </a:prstGeom>
              <a:noFill/>
              <a:ln>
                <a:noFill/>
              </a:ln>
            </p:spPr>
            <p:txBody>
              <a:bodyPr wrap="square" lIns="91440" tIns="45720" rIns="91440" bIns="45720" anchor="t" anchorCtr="0">
                <a:normAutofit/>
              </a:bodyPr>
              <a:lstStyle/>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2018. Coupled Representation Learning for Domains, Intents and Slots in Spoken Language Understanding.</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2019a. Joint Slot Filling and Intent Detection via Capsule Neural Networks.</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2018b. A Bi-model based RNN Semantic Frame Parsing Model for Intent Detection and Slot Filling.</a:t>
                </a:r>
              </a:p>
              <a:p>
                <a:pPr marL="171450" lvl="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2019. A Novel Bi-directional Interrelated Model for Joint Intent Detection and Slot Filling.</a:t>
                </a:r>
              </a:p>
              <a:p>
                <a:pPr lvl="0" defTabSz="913765">
                  <a:lnSpc>
                    <a:spcPct val="150000"/>
                  </a:lnSpc>
                  <a:buSzPct val="25000"/>
                  <a:defRPr/>
                </a:pPr>
                <a:endParaRPr kumimoji="0" lang="de-DE" sz="1200" b="0" i="0" u="none" strike="noStrike" kern="1200" cap="none" spc="0" normalizeH="0" baseline="0" noProof="0" dirty="0">
                  <a:ln>
                    <a:noFill/>
                  </a:ln>
                  <a:effectLst/>
                  <a:uLnTx/>
                  <a:uFillTx/>
                </a:endParaRPr>
              </a:p>
            </p:txBody>
          </p:sp>
        </p:grpSp>
        <p:grpSp>
          <p:nvGrpSpPr>
            <p:cNvPr id="9" name="ísľîḍè">
              <a:extLst>
                <a:ext uri="{FF2B5EF4-FFF2-40B4-BE49-F238E27FC236}">
                  <a16:creationId xmlns:a16="http://schemas.microsoft.com/office/drawing/2014/main" id="{A87F374A-70AA-45B4-9890-7C7B990B7350}"/>
                </a:ext>
              </a:extLst>
            </p:cNvPr>
            <p:cNvGrpSpPr/>
            <p:nvPr/>
          </p:nvGrpSpPr>
          <p:grpSpPr>
            <a:xfrm>
              <a:off x="8838618" y="3069000"/>
              <a:ext cx="2681076" cy="4356919"/>
              <a:chOff x="672188" y="2889000"/>
              <a:chExt cx="2904042" cy="4356919"/>
            </a:xfrm>
          </p:grpSpPr>
          <p:sp>
            <p:nvSpPr>
              <p:cNvPr id="16" name="iśļíḑé">
                <a:extLst>
                  <a:ext uri="{FF2B5EF4-FFF2-40B4-BE49-F238E27FC236}">
                    <a16:creationId xmlns:a16="http://schemas.microsoft.com/office/drawing/2014/main" id="{4D37BFF6-2643-4F92-9A60-22BC66228EC5}"/>
                  </a:ext>
                </a:extLst>
              </p:cNvPr>
              <p:cNvSpPr/>
              <p:nvPr/>
            </p:nvSpPr>
            <p:spPr bwMode="auto">
              <a:xfrm rot="21595037">
                <a:off x="673100" y="2889000"/>
                <a:ext cx="2902900" cy="792618"/>
              </a:xfrm>
              <a:prstGeom prst="chevron">
                <a:avLst/>
              </a:prstGeom>
              <a:solidFill>
                <a:schemeClr val="accent1"/>
              </a:solidFill>
              <a:ln w="57150">
                <a:solidFill>
                  <a:schemeClr val="bg1"/>
                </a:solidFill>
                <a:round/>
                <a:headEnd/>
                <a:tailEnd/>
              </a:ln>
            </p:spPr>
            <p:txBody>
              <a:bodyPr vert="horz" wrap="none" lIns="91440" tIns="45720" rIns="91440" bIns="45720" anchor="ctr" anchorCtr="1" compatLnSpc="1">
                <a:prstTxWarp prst="textNoShape">
                  <a:avLst/>
                </a:prstTxWarp>
                <a:normAutofit/>
              </a:bodyPr>
              <a:lstStyle/>
              <a:p>
                <a:pPr lvl="0"/>
                <a:endParaRPr lang="zh-CN" altLang="en-US" sz="1400" b="1" dirty="0">
                  <a:solidFill>
                    <a:srgbClr val="FFFFFF"/>
                  </a:solidFill>
                </a:endParaRPr>
              </a:p>
            </p:txBody>
          </p:sp>
          <p:sp>
            <p:nvSpPr>
              <p:cNvPr id="17" name="i$1íďê">
                <a:extLst>
                  <a:ext uri="{FF2B5EF4-FFF2-40B4-BE49-F238E27FC236}">
                    <a16:creationId xmlns:a16="http://schemas.microsoft.com/office/drawing/2014/main" id="{2ADF08C1-7682-4A1A-A3DF-9EAA3D67BB22}"/>
                  </a:ext>
                </a:extLst>
              </p:cNvPr>
              <p:cNvSpPr/>
              <p:nvPr/>
            </p:nvSpPr>
            <p:spPr bwMode="auto">
              <a:xfrm rot="21595037">
                <a:off x="672518" y="3055995"/>
                <a:ext cx="2794648" cy="458762"/>
              </a:xfrm>
              <a:prstGeom prst="chevron">
                <a:avLst>
                  <a:gd name="adj" fmla="val 54154"/>
                </a:avLst>
              </a:prstGeom>
              <a:solidFill>
                <a:schemeClr val="bg1"/>
              </a:solidFill>
              <a:ln w="57150">
                <a:noFill/>
                <a:round/>
                <a:headEnd/>
                <a:tailEnd/>
              </a:ln>
            </p:spPr>
            <p:txBody>
              <a:bodyPr vert="horz" wrap="none" lIns="91440" tIns="45720" rIns="91440" bIns="45720" anchor="ctr" anchorCtr="1" compatLnSpc="1">
                <a:prstTxWarp prst="textNoShape">
                  <a:avLst/>
                </a:prstTxWarp>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r>
                  <a:rPr lang="en-US" altLang="zh-CN" dirty="0"/>
                  <a:t>2020</a:t>
                </a:r>
                <a:endParaRPr lang="zh-CN" altLang="en-US" dirty="0"/>
              </a:p>
            </p:txBody>
          </p:sp>
          <p:sp>
            <p:nvSpPr>
              <p:cNvPr id="18" name="iṩ1iďe">
                <a:extLst>
                  <a:ext uri="{FF2B5EF4-FFF2-40B4-BE49-F238E27FC236}">
                    <a16:creationId xmlns:a16="http://schemas.microsoft.com/office/drawing/2014/main" id="{35085770-5AF2-429A-A295-C2504B31E19C}"/>
                  </a:ext>
                </a:extLst>
              </p:cNvPr>
              <p:cNvSpPr txBox="1"/>
              <p:nvPr/>
            </p:nvSpPr>
            <p:spPr>
              <a:xfrm>
                <a:off x="672188" y="3817700"/>
                <a:ext cx="2904042" cy="430455"/>
              </a:xfrm>
              <a:prstGeom prst="rect">
                <a:avLst/>
              </a:prstGeom>
              <a:noFill/>
              <a:ln>
                <a:noFill/>
              </a:ln>
            </p:spPr>
            <p:txBody>
              <a:bodyPr wrap="square" lIns="91440" tIns="45720" rIns="91440" bIns="45720" anchor="ctr" anchorCtr="0">
                <a:norm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lang="zh-CN" altLang="en-US" sz="2000" b="1" dirty="0"/>
                  <a:t>图网络</a:t>
                </a:r>
                <a:endParaRPr kumimoji="0" lang="de-DE" sz="2000" b="1" i="0" u="none" strike="noStrike" kern="1200" cap="none" spc="0" normalizeH="0" baseline="0" noProof="0" dirty="0">
                  <a:ln>
                    <a:noFill/>
                  </a:ln>
                  <a:effectLst/>
                  <a:uLnTx/>
                  <a:uFillTx/>
                </a:endParaRPr>
              </a:p>
            </p:txBody>
          </p:sp>
          <p:sp>
            <p:nvSpPr>
              <p:cNvPr id="19" name="îśľîḋè">
                <a:extLst>
                  <a:ext uri="{FF2B5EF4-FFF2-40B4-BE49-F238E27FC236}">
                    <a16:creationId xmlns:a16="http://schemas.microsoft.com/office/drawing/2014/main" id="{B1502CEA-5287-41DB-BB4A-BB9A9488A03E}"/>
                  </a:ext>
                </a:extLst>
              </p:cNvPr>
              <p:cNvSpPr txBox="1"/>
              <p:nvPr/>
            </p:nvSpPr>
            <p:spPr>
              <a:xfrm>
                <a:off x="672188" y="4248155"/>
                <a:ext cx="2904042" cy="2997764"/>
              </a:xfrm>
              <a:prstGeom prst="rect">
                <a:avLst/>
              </a:prstGeom>
              <a:noFill/>
              <a:ln>
                <a:noFill/>
              </a:ln>
            </p:spPr>
            <p:txBody>
              <a:bodyPr wrap="square" lIns="91440" tIns="45720" rIns="91440" bIns="45720" anchor="t" anchorCtr="0">
                <a:normAutofit/>
              </a:bodyPr>
              <a:lstStyle/>
              <a:p>
                <a:pPr marL="17145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2020b. Graph LSTM with Context-Gated Mechanism for Spoken Language Understanding</a:t>
                </a:r>
              </a:p>
              <a:p>
                <a:pPr marL="171450" indent="-171450" defTabSz="913765">
                  <a:lnSpc>
                    <a:spcPct val="150000"/>
                  </a:lnSpc>
                  <a:buSzPct val="60000"/>
                  <a:buFont typeface="Arial" panose="020B0604020202020204" pitchFamily="34" charset="0"/>
                  <a:buChar char="•"/>
                  <a:defRPr/>
                </a:pPr>
                <a:r>
                  <a:rPr lang="en-US" sz="1100" dirty="0">
                    <a:latin typeface="Times New Roman" panose="02020603050405020304" pitchFamily="18" charset="0"/>
                    <a:cs typeface="Times New Roman" panose="02020603050405020304" pitchFamily="18" charset="0"/>
                  </a:rPr>
                  <a:t>2020. End-to-end masked graph-based CRF for joint slot filling and intent detection.</a:t>
                </a:r>
                <a:endParaRPr lang="de-DE" sz="11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46518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存在问题和研究方法</a:t>
            </a:r>
          </a:p>
        </p:txBody>
      </p:sp>
      <p:sp>
        <p:nvSpPr>
          <p:cNvPr id="2" name="文本框 1">
            <a:extLst>
              <a:ext uri="{FF2B5EF4-FFF2-40B4-BE49-F238E27FC236}">
                <a16:creationId xmlns:a16="http://schemas.microsoft.com/office/drawing/2014/main" id="{36117ADB-F684-40C7-9A56-6A8798921C16}"/>
              </a:ext>
            </a:extLst>
          </p:cNvPr>
          <p:cNvSpPr txBox="1"/>
          <p:nvPr/>
        </p:nvSpPr>
        <p:spPr>
          <a:xfrm>
            <a:off x="10007600" y="4521201"/>
            <a:ext cx="1473200" cy="1604141"/>
          </a:xfrm>
          <a:prstGeom prst="rect">
            <a:avLst/>
          </a:prstGeom>
          <a:noFill/>
          <a:ln>
            <a:noFill/>
          </a:ln>
        </p:spPr>
        <p:txBody>
          <a:bodyPr wrap="none" rtlCol="0">
            <a:prstTxWarp prst="textPlain">
              <a:avLst/>
            </a:prstTxWarp>
            <a:spAutoFit/>
          </a:bodyPr>
          <a:lstStyle/>
          <a:p>
            <a:r>
              <a:rPr lang="en-US" altLang="zh-CN" dirty="0">
                <a:ln w="22225">
                  <a:solidFill>
                    <a:srgbClr val="3F4749"/>
                  </a:solidFill>
                </a:ln>
                <a:solidFill>
                  <a:srgbClr val="7FEFD2"/>
                </a:solidFill>
                <a:latin typeface="Impact" panose="020B0806030902050204" pitchFamily="34" charset="0"/>
              </a:rPr>
              <a:t>03</a:t>
            </a:r>
            <a:endParaRPr lang="zh-CN" altLang="en-US" dirty="0">
              <a:ln w="22225">
                <a:solidFill>
                  <a:srgbClr val="3F4749"/>
                </a:solidFill>
              </a:ln>
              <a:solidFill>
                <a:srgbClr val="7FEFD2"/>
              </a:solidFill>
              <a:latin typeface="Impact" panose="020B0806030902050204" pitchFamily="34" charset="0"/>
            </a:endParaRPr>
          </a:p>
        </p:txBody>
      </p:sp>
    </p:spTree>
    <p:extLst>
      <p:ext uri="{BB962C8B-B14F-4D97-AF65-F5344CB8AC3E}">
        <p14:creationId xmlns:p14="http://schemas.microsoft.com/office/powerpoint/2010/main" val="127980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653CA-0BB1-4A17-9430-905D2D376300}"/>
              </a:ext>
            </a:extLst>
          </p:cNvPr>
          <p:cNvSpPr>
            <a:spLocks noGrp="1"/>
          </p:cNvSpPr>
          <p:nvPr>
            <p:ph type="title"/>
          </p:nvPr>
        </p:nvSpPr>
        <p:spPr/>
        <p:txBody>
          <a:bodyPr/>
          <a:lstStyle/>
          <a:p>
            <a:r>
              <a:rPr lang="zh-CN" altLang="en-US" dirty="0"/>
              <a:t>存在问题</a:t>
            </a:r>
            <a:endParaRPr lang="en-US" dirty="0"/>
          </a:p>
        </p:txBody>
      </p:sp>
      <p:sp>
        <p:nvSpPr>
          <p:cNvPr id="3" name="内容占位符 2">
            <a:extLst>
              <a:ext uri="{FF2B5EF4-FFF2-40B4-BE49-F238E27FC236}">
                <a16:creationId xmlns:a16="http://schemas.microsoft.com/office/drawing/2014/main" id="{8E700A3E-558A-495F-8F33-4A97A0ECFBFE}"/>
              </a:ext>
            </a:extLst>
          </p:cNvPr>
          <p:cNvSpPr>
            <a:spLocks noGrp="1"/>
          </p:cNvSpPr>
          <p:nvPr>
            <p:ph idx="1"/>
          </p:nvPr>
        </p:nvSpPr>
        <p:spPr/>
        <p:txBody>
          <a:bodyPr/>
          <a:lstStyle/>
          <a:p>
            <a:pPr>
              <a:lnSpc>
                <a:spcPct val="150000"/>
              </a:lnSpc>
            </a:pPr>
            <a:r>
              <a:rPr lang="zh-CN" altLang="en-US" dirty="0"/>
              <a:t>英文数据集有</a:t>
            </a:r>
            <a:r>
              <a:rPr lang="en-US" altLang="zh-CN" dirty="0"/>
              <a:t>ATIS</a:t>
            </a:r>
            <a:r>
              <a:rPr lang="zh-CN" altLang="en-US" dirty="0"/>
              <a:t>和</a:t>
            </a:r>
            <a:r>
              <a:rPr lang="en-US" altLang="zh-CN" dirty="0"/>
              <a:t>SNIPS</a:t>
            </a:r>
            <a:r>
              <a:rPr lang="zh-CN" altLang="en-US" dirty="0"/>
              <a:t>两大比较权威的数据集，但中文缺乏比较权威的对话数据集</a:t>
            </a:r>
            <a:endParaRPr lang="en-US" altLang="zh-CN" dirty="0"/>
          </a:p>
          <a:p>
            <a:pPr>
              <a:lnSpc>
                <a:spcPct val="150000"/>
              </a:lnSpc>
            </a:pPr>
            <a:r>
              <a:rPr lang="zh-CN" altLang="en-US" dirty="0"/>
              <a:t>目前存在的中文数据集都是基于用户对机器的指令建立的数据集，与现实对话存在一定差异</a:t>
            </a:r>
            <a:endParaRPr lang="en-US" dirty="0"/>
          </a:p>
        </p:txBody>
      </p:sp>
      <p:sp>
        <p:nvSpPr>
          <p:cNvPr id="4" name="页脚占位符 3">
            <a:extLst>
              <a:ext uri="{FF2B5EF4-FFF2-40B4-BE49-F238E27FC236}">
                <a16:creationId xmlns:a16="http://schemas.microsoft.com/office/drawing/2014/main" id="{6B816A82-F182-412B-95AE-4913333D1B0E}"/>
              </a:ext>
            </a:extLst>
          </p:cNvPr>
          <p:cNvSpPr>
            <a:spLocks noGrp="1"/>
          </p:cNvSpPr>
          <p:nvPr>
            <p:ph type="ftr" sz="quarter" idx="11"/>
          </p:nvPr>
        </p:nvSpPr>
        <p:spPr/>
        <p:txBody>
          <a:bodyPr/>
          <a:lstStyle/>
          <a:p>
            <a:r>
              <a:rPr lang="en-US" altLang="zh-CN" dirty="0"/>
              <a:t>www.islide.cc </a:t>
            </a:r>
            <a:endParaRPr lang="zh-CN" altLang="en-US" dirty="0"/>
          </a:p>
        </p:txBody>
      </p:sp>
      <p:sp>
        <p:nvSpPr>
          <p:cNvPr id="5" name="灯片编号占位符 4">
            <a:extLst>
              <a:ext uri="{FF2B5EF4-FFF2-40B4-BE49-F238E27FC236}">
                <a16:creationId xmlns:a16="http://schemas.microsoft.com/office/drawing/2014/main" id="{200BBE69-4716-424F-B581-F9FC2DF21365}"/>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cxnSp>
        <p:nvCxnSpPr>
          <p:cNvPr id="8" name="直接连接符 7">
            <a:extLst>
              <a:ext uri="{FF2B5EF4-FFF2-40B4-BE49-F238E27FC236}">
                <a16:creationId xmlns:a16="http://schemas.microsoft.com/office/drawing/2014/main" id="{02D81781-0478-48D7-B209-9171F6929638}"/>
              </a:ext>
            </a:extLst>
          </p:cNvPr>
          <p:cNvCxnSpPr/>
          <p:nvPr/>
        </p:nvCxnSpPr>
        <p:spPr>
          <a:xfrm>
            <a:off x="5833872" y="3060192"/>
            <a:ext cx="0" cy="3005328"/>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7A485E1B-9F29-482E-9A96-54F1BCEA52AF}"/>
              </a:ext>
            </a:extLst>
          </p:cNvPr>
          <p:cNvSpPr txBox="1"/>
          <p:nvPr/>
        </p:nvSpPr>
        <p:spPr>
          <a:xfrm>
            <a:off x="2029968" y="3059668"/>
            <a:ext cx="1672253" cy="369332"/>
          </a:xfrm>
          <a:prstGeom prst="rect">
            <a:avLst/>
          </a:prstGeom>
          <a:noFill/>
        </p:spPr>
        <p:txBody>
          <a:bodyPr wrap="none" rtlCol="0">
            <a:spAutoFit/>
          </a:bodyPr>
          <a:lstStyle/>
          <a:p>
            <a:r>
              <a:rPr lang="zh-CN" altLang="en-US" dirty="0">
                <a:solidFill>
                  <a:srgbClr val="21C1B2"/>
                </a:solidFill>
              </a:rPr>
              <a:t>请帮我打开</a:t>
            </a:r>
            <a:r>
              <a:rPr lang="en-US" altLang="zh-CN" dirty="0">
                <a:solidFill>
                  <a:srgbClr val="21C1B2"/>
                </a:solidFill>
              </a:rPr>
              <a:t>UC</a:t>
            </a:r>
            <a:endParaRPr lang="en-US" dirty="0">
              <a:solidFill>
                <a:srgbClr val="21C1B2"/>
              </a:solidFill>
            </a:endParaRPr>
          </a:p>
        </p:txBody>
      </p:sp>
      <p:sp>
        <p:nvSpPr>
          <p:cNvPr id="10" name="文本框 9">
            <a:extLst>
              <a:ext uri="{FF2B5EF4-FFF2-40B4-BE49-F238E27FC236}">
                <a16:creationId xmlns:a16="http://schemas.microsoft.com/office/drawing/2014/main" id="{261F53FC-775C-433C-9C34-D9E3AE9721A2}"/>
              </a:ext>
            </a:extLst>
          </p:cNvPr>
          <p:cNvSpPr txBox="1"/>
          <p:nvPr/>
        </p:nvSpPr>
        <p:spPr>
          <a:xfrm>
            <a:off x="6580928" y="3059668"/>
            <a:ext cx="4570482" cy="369332"/>
          </a:xfrm>
          <a:prstGeom prst="rect">
            <a:avLst/>
          </a:prstGeom>
          <a:noFill/>
        </p:spPr>
        <p:txBody>
          <a:bodyPr wrap="none" rtlCol="0">
            <a:spAutoFit/>
          </a:bodyPr>
          <a:lstStyle/>
          <a:p>
            <a:r>
              <a:rPr lang="zh-CN" altLang="en-US" dirty="0">
                <a:solidFill>
                  <a:srgbClr val="21C1B2"/>
                </a:solidFill>
              </a:rPr>
              <a:t>我在天安门下车了，请问哪里有酒店可以订</a:t>
            </a:r>
            <a:endParaRPr lang="en-US" dirty="0">
              <a:solidFill>
                <a:srgbClr val="21C1B2"/>
              </a:solidFill>
            </a:endParaRPr>
          </a:p>
        </p:txBody>
      </p:sp>
      <p:sp>
        <p:nvSpPr>
          <p:cNvPr id="11" name="文本框 10">
            <a:extLst>
              <a:ext uri="{FF2B5EF4-FFF2-40B4-BE49-F238E27FC236}">
                <a16:creationId xmlns:a16="http://schemas.microsoft.com/office/drawing/2014/main" id="{283D579C-06EE-4F0B-BE9D-9371A44C20FD}"/>
              </a:ext>
            </a:extLst>
          </p:cNvPr>
          <p:cNvSpPr txBox="1"/>
          <p:nvPr/>
        </p:nvSpPr>
        <p:spPr>
          <a:xfrm>
            <a:off x="822387" y="3633787"/>
            <a:ext cx="4859022" cy="1289456"/>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t>意图比较明确</a:t>
            </a:r>
            <a:endParaRPr lang="en-US" altLang="zh-CN" dirty="0"/>
          </a:p>
          <a:p>
            <a:pPr marL="285750" indent="-285750">
              <a:lnSpc>
                <a:spcPct val="150000"/>
              </a:lnSpc>
              <a:buFont typeface="Arial" panose="020B0604020202020204" pitchFamily="34" charset="0"/>
              <a:buChar char="•"/>
            </a:pPr>
            <a:r>
              <a:rPr lang="zh-CN" altLang="en-US" dirty="0"/>
              <a:t>内容较为单一，存在较少的相关上下文内容</a:t>
            </a:r>
            <a:endParaRPr lang="en-US" altLang="zh-CN" dirty="0"/>
          </a:p>
          <a:p>
            <a:pPr marL="285750" indent="-285750">
              <a:lnSpc>
                <a:spcPct val="150000"/>
              </a:lnSpc>
              <a:buFont typeface="Arial" panose="020B0604020202020204" pitchFamily="34" charset="0"/>
              <a:buChar char="•"/>
            </a:pPr>
            <a:r>
              <a:rPr lang="zh-CN" altLang="en-US" dirty="0"/>
              <a:t>和真实对话存在一定差异，识别难度较低</a:t>
            </a:r>
            <a:endParaRPr lang="en-US" dirty="0"/>
          </a:p>
        </p:txBody>
      </p:sp>
      <p:sp>
        <p:nvSpPr>
          <p:cNvPr id="12" name="文本框 11">
            <a:extLst>
              <a:ext uri="{FF2B5EF4-FFF2-40B4-BE49-F238E27FC236}">
                <a16:creationId xmlns:a16="http://schemas.microsoft.com/office/drawing/2014/main" id="{DF8CCE24-FF3B-4B0E-A8ED-B4BBB7507572}"/>
              </a:ext>
            </a:extLst>
          </p:cNvPr>
          <p:cNvSpPr txBox="1"/>
          <p:nvPr/>
        </p:nvSpPr>
        <p:spPr>
          <a:xfrm>
            <a:off x="6552074" y="3633787"/>
            <a:ext cx="5024230" cy="1704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存在影响意图识别与槽填充的上下文信息</a:t>
            </a:r>
            <a:endParaRPr lang="en-US" altLang="zh-CN" dirty="0"/>
          </a:p>
          <a:p>
            <a:pPr marL="285750" indent="-285750">
              <a:lnSpc>
                <a:spcPct val="150000"/>
              </a:lnSpc>
              <a:buFont typeface="Arial" panose="020B0604020202020204" pitchFamily="34" charset="0"/>
              <a:buChar char="•"/>
            </a:pPr>
            <a:r>
              <a:rPr lang="zh-CN" altLang="en-US" dirty="0"/>
              <a:t>内容较为丰富，存在上下文语境信息</a:t>
            </a:r>
            <a:endParaRPr lang="en-US" altLang="zh-CN" dirty="0"/>
          </a:p>
          <a:p>
            <a:pPr marL="285750" indent="-285750">
              <a:lnSpc>
                <a:spcPct val="150000"/>
              </a:lnSpc>
              <a:buFont typeface="Arial" panose="020B0604020202020204" pitchFamily="34" charset="0"/>
              <a:buChar char="•"/>
            </a:pPr>
            <a:r>
              <a:rPr lang="zh-CN" altLang="en-US" dirty="0"/>
              <a:t>贴近真实对话，覆盖信息范围较大，识别难度较高</a:t>
            </a:r>
            <a:endParaRPr lang="en-US" dirty="0"/>
          </a:p>
        </p:txBody>
      </p:sp>
    </p:spTree>
    <p:extLst>
      <p:ext uri="{BB962C8B-B14F-4D97-AF65-F5344CB8AC3E}">
        <p14:creationId xmlns:p14="http://schemas.microsoft.com/office/powerpoint/2010/main" val="2620042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13ec0c6-7f3e-4340-a8a7-9e771235e72e"/>
</p:tagLst>
</file>

<file path=ppt/tags/tag2.xml><?xml version="1.0" encoding="utf-8"?>
<p:tagLst xmlns:a="http://schemas.openxmlformats.org/drawingml/2006/main" xmlns:r="http://schemas.openxmlformats.org/officeDocument/2006/relationships" xmlns:p="http://schemas.openxmlformats.org/presentationml/2006/main">
  <p:tag name="ISLIDE.DIAGRAM" val="1a0afefe-8d8e-4304-8fde-5df01c78f0d9"/>
</p:tagLst>
</file>

<file path=ppt/tags/tag3.xml><?xml version="1.0" encoding="utf-8"?>
<p:tagLst xmlns:a="http://schemas.openxmlformats.org/drawingml/2006/main" xmlns:r="http://schemas.openxmlformats.org/officeDocument/2006/relationships" xmlns:p="http://schemas.openxmlformats.org/presentationml/2006/main">
  <p:tag name="ISLIDE.DIAGRAM" val="e6552824-66bd-4f35-b980-858f6e743a74"/>
</p:tagLst>
</file>

<file path=ppt/theme/theme1.xml><?xml version="1.0" encoding="utf-8"?>
<a:theme xmlns:a="http://schemas.openxmlformats.org/drawingml/2006/main" name="主题5">
  <a:themeElements>
    <a:clrScheme name="20171020-02">
      <a:dk1>
        <a:srgbClr val="000000"/>
      </a:dk1>
      <a:lt1>
        <a:srgbClr val="FFFFFF"/>
      </a:lt1>
      <a:dk2>
        <a:srgbClr val="778495"/>
      </a:dk2>
      <a:lt2>
        <a:srgbClr val="F0F0F0"/>
      </a:lt2>
      <a:accent1>
        <a:srgbClr val="33B290"/>
      </a:accent1>
      <a:accent2>
        <a:srgbClr val="1A765E"/>
      </a:accent2>
      <a:accent3>
        <a:srgbClr val="2C7394"/>
      </a:accent3>
      <a:accent4>
        <a:srgbClr val="2D8990"/>
      </a:accent4>
      <a:accent5>
        <a:srgbClr val="259BAB"/>
      </a:accent5>
      <a:accent6>
        <a:srgbClr val="08AA7F"/>
      </a:accent6>
      <a:hlink>
        <a:srgbClr val="92278F"/>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71020-02">
    <a:dk1>
      <a:srgbClr val="000000"/>
    </a:dk1>
    <a:lt1>
      <a:srgbClr val="FFFFFF"/>
    </a:lt1>
    <a:dk2>
      <a:srgbClr val="778495"/>
    </a:dk2>
    <a:lt2>
      <a:srgbClr val="F0F0F0"/>
    </a:lt2>
    <a:accent1>
      <a:srgbClr val="33B290"/>
    </a:accent1>
    <a:accent2>
      <a:srgbClr val="1A765E"/>
    </a:accent2>
    <a:accent3>
      <a:srgbClr val="2C7394"/>
    </a:accent3>
    <a:accent4>
      <a:srgbClr val="2D8990"/>
    </a:accent4>
    <a:accent5>
      <a:srgbClr val="259BAB"/>
    </a:accent5>
    <a:accent6>
      <a:srgbClr val="08AA7F"/>
    </a:accent6>
    <a:hlink>
      <a:srgbClr val="92278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5016</TotalTime>
  <Words>1265</Words>
  <Application>Microsoft Office PowerPoint</Application>
  <PresentationFormat>宽屏</PresentationFormat>
  <Paragraphs>187</Paragraphs>
  <Slides>18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 Unicode MS</vt:lpstr>
      <vt:lpstr>宋体</vt:lpstr>
      <vt:lpstr>微软雅黑</vt:lpstr>
      <vt:lpstr>Arial</vt:lpstr>
      <vt:lpstr>Calibri</vt:lpstr>
      <vt:lpstr>Impact</vt:lpstr>
      <vt:lpstr>Segoe UI Light</vt:lpstr>
      <vt:lpstr>Times New Roman</vt:lpstr>
      <vt:lpstr>主题5</vt:lpstr>
      <vt:lpstr>OfficePLUS</vt:lpstr>
      <vt:lpstr>联合字词信息的中文对话意图识别与槽填充研究</vt:lpstr>
      <vt:lpstr>目录</vt:lpstr>
      <vt:lpstr>研究背景</vt:lpstr>
      <vt:lpstr>自然语言理解</vt:lpstr>
      <vt:lpstr>意图识别与槽填充联合模型</vt:lpstr>
      <vt:lpstr>相关工作</vt:lpstr>
      <vt:lpstr>相关工作</vt:lpstr>
      <vt:lpstr>存在问题和研究方法</vt:lpstr>
      <vt:lpstr>存在问题</vt:lpstr>
      <vt:lpstr>存在问题</vt:lpstr>
      <vt:lpstr>研究方法</vt:lpstr>
      <vt:lpstr>联合字词信息的特征表示</vt:lpstr>
      <vt:lpstr>融合字词位置信息的编码层</vt:lpstr>
      <vt:lpstr>实验设计</vt:lpstr>
      <vt:lpstr>论文提纲及进度安排</vt:lpstr>
      <vt:lpstr>论文提纲</vt:lpstr>
      <vt:lpstr>进度安排</vt:lpstr>
      <vt:lpstr>感谢各位老师倾听 敬请各位的建议和指导</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xui xi</cp:lastModifiedBy>
  <cp:revision>158</cp:revision>
  <cp:lastPrinted>2017-12-17T16:00:00Z</cp:lastPrinted>
  <dcterms:created xsi:type="dcterms:W3CDTF">2017-12-17T16:00:00Z</dcterms:created>
  <dcterms:modified xsi:type="dcterms:W3CDTF">2021-10-26T08:31:43Z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2018-11-16T07:33:47.0633270Z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