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09" r:id="rId2"/>
    <p:sldId id="449" r:id="rId3"/>
    <p:sldId id="443" r:id="rId4"/>
    <p:sldId id="416" r:id="rId5"/>
    <p:sldId id="465" r:id="rId6"/>
    <p:sldId id="466" r:id="rId7"/>
    <p:sldId id="470" r:id="rId8"/>
    <p:sldId id="475" r:id="rId9"/>
    <p:sldId id="471" r:id="rId10"/>
    <p:sldId id="472" r:id="rId11"/>
    <p:sldId id="473" r:id="rId12"/>
    <p:sldId id="474" r:id="rId13"/>
    <p:sldId id="476" r:id="rId14"/>
    <p:sldId id="469" r:id="rId15"/>
    <p:sldId id="477" r:id="rId16"/>
    <p:sldId id="448" r:id="rId17"/>
    <p:sldId id="478" r:id="rId18"/>
    <p:sldId id="480" r:id="rId19"/>
    <p:sldId id="481" r:id="rId20"/>
    <p:sldId id="479" r:id="rId21"/>
    <p:sldId id="482" r:id="rId22"/>
    <p:sldId id="483" r:id="rId23"/>
    <p:sldId id="46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1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9DC3E6"/>
    <a:srgbClr val="FF4C33"/>
    <a:srgbClr val="C6C6C6"/>
    <a:srgbClr val="FF5636"/>
    <a:srgbClr val="FF2027"/>
    <a:srgbClr val="F4B183"/>
    <a:srgbClr val="FF0000"/>
    <a:srgbClr val="FC2A51"/>
    <a:srgbClr val="C9A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17" autoAdjust="0"/>
  </p:normalViewPr>
  <p:slideViewPr>
    <p:cSldViewPr snapToGrid="0" showGuides="1">
      <p:cViewPr varScale="1">
        <p:scale>
          <a:sx n="91" d="100"/>
          <a:sy n="91" d="100"/>
        </p:scale>
        <p:origin x="420" y="114"/>
      </p:cViewPr>
      <p:guideLst>
        <p:guide pos="3817"/>
        <p:guide orient="horz" pos="19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t>‹#›</a:t>
            </a:fld>
            <a:endParaRPr lang="zh-CN" altLang="en-US"/>
          </a:p>
        </p:txBody>
      </p:sp>
    </p:spTree>
    <p:extLst>
      <p:ext uri="{BB962C8B-B14F-4D97-AF65-F5344CB8AC3E}">
        <p14:creationId xmlns:p14="http://schemas.microsoft.com/office/powerpoint/2010/main" val="226135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a:t>
            </a:fld>
            <a:endParaRPr lang="zh-CN" altLang="en-US"/>
          </a:p>
        </p:txBody>
      </p:sp>
    </p:spTree>
    <p:extLst>
      <p:ext uri="{BB962C8B-B14F-4D97-AF65-F5344CB8AC3E}">
        <p14:creationId xmlns:p14="http://schemas.microsoft.com/office/powerpoint/2010/main" val="14626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10</a:t>
            </a:fld>
            <a:endParaRPr lang="zh-CN" altLang="en-US"/>
          </a:p>
        </p:txBody>
      </p:sp>
    </p:spTree>
    <p:extLst>
      <p:ext uri="{BB962C8B-B14F-4D97-AF65-F5344CB8AC3E}">
        <p14:creationId xmlns:p14="http://schemas.microsoft.com/office/powerpoint/2010/main" val="1570827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11</a:t>
            </a:fld>
            <a:endParaRPr lang="zh-CN" altLang="en-US"/>
          </a:p>
        </p:txBody>
      </p:sp>
    </p:spTree>
    <p:extLst>
      <p:ext uri="{BB962C8B-B14F-4D97-AF65-F5344CB8AC3E}">
        <p14:creationId xmlns:p14="http://schemas.microsoft.com/office/powerpoint/2010/main" val="23232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12</a:t>
            </a:fld>
            <a:endParaRPr lang="zh-CN" altLang="en-US"/>
          </a:p>
        </p:txBody>
      </p:sp>
    </p:spTree>
    <p:extLst>
      <p:ext uri="{BB962C8B-B14F-4D97-AF65-F5344CB8AC3E}">
        <p14:creationId xmlns:p14="http://schemas.microsoft.com/office/powerpoint/2010/main" val="3029594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13</a:t>
            </a:fld>
            <a:endParaRPr lang="zh-CN" altLang="en-US"/>
          </a:p>
        </p:txBody>
      </p:sp>
    </p:spTree>
    <p:extLst>
      <p:ext uri="{BB962C8B-B14F-4D97-AF65-F5344CB8AC3E}">
        <p14:creationId xmlns:p14="http://schemas.microsoft.com/office/powerpoint/2010/main" val="1828832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14</a:t>
            </a:fld>
            <a:endParaRPr lang="zh-CN" altLang="en-US"/>
          </a:p>
        </p:txBody>
      </p:sp>
    </p:spTree>
    <p:extLst>
      <p:ext uri="{BB962C8B-B14F-4D97-AF65-F5344CB8AC3E}">
        <p14:creationId xmlns:p14="http://schemas.microsoft.com/office/powerpoint/2010/main" val="198294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15</a:t>
            </a:fld>
            <a:endParaRPr lang="zh-CN" altLang="en-US"/>
          </a:p>
        </p:txBody>
      </p:sp>
    </p:spTree>
    <p:extLst>
      <p:ext uri="{BB962C8B-B14F-4D97-AF65-F5344CB8AC3E}">
        <p14:creationId xmlns:p14="http://schemas.microsoft.com/office/powerpoint/2010/main" val="613230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16</a:t>
            </a:fld>
            <a:endParaRPr lang="zh-CN" altLang="en-US"/>
          </a:p>
        </p:txBody>
      </p:sp>
    </p:spTree>
    <p:extLst>
      <p:ext uri="{BB962C8B-B14F-4D97-AF65-F5344CB8AC3E}">
        <p14:creationId xmlns:p14="http://schemas.microsoft.com/office/powerpoint/2010/main" val="2281834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17</a:t>
            </a:fld>
            <a:endParaRPr lang="zh-CN" altLang="en-US"/>
          </a:p>
        </p:txBody>
      </p:sp>
    </p:spTree>
    <p:extLst>
      <p:ext uri="{BB962C8B-B14F-4D97-AF65-F5344CB8AC3E}">
        <p14:creationId xmlns:p14="http://schemas.microsoft.com/office/powerpoint/2010/main" val="1028685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18</a:t>
            </a:fld>
            <a:endParaRPr lang="zh-CN" altLang="en-US"/>
          </a:p>
        </p:txBody>
      </p:sp>
    </p:spTree>
    <p:extLst>
      <p:ext uri="{BB962C8B-B14F-4D97-AF65-F5344CB8AC3E}">
        <p14:creationId xmlns:p14="http://schemas.microsoft.com/office/powerpoint/2010/main" val="1942638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19</a:t>
            </a:fld>
            <a:endParaRPr lang="zh-CN" altLang="en-US"/>
          </a:p>
        </p:txBody>
      </p:sp>
    </p:spTree>
    <p:extLst>
      <p:ext uri="{BB962C8B-B14F-4D97-AF65-F5344CB8AC3E}">
        <p14:creationId xmlns:p14="http://schemas.microsoft.com/office/powerpoint/2010/main" val="398188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a:t>
            </a:fld>
            <a:endParaRPr lang="zh-CN" altLang="en-US"/>
          </a:p>
        </p:txBody>
      </p:sp>
    </p:spTree>
    <p:extLst>
      <p:ext uri="{BB962C8B-B14F-4D97-AF65-F5344CB8AC3E}">
        <p14:creationId xmlns:p14="http://schemas.microsoft.com/office/powerpoint/2010/main" val="403881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20</a:t>
            </a:fld>
            <a:endParaRPr lang="zh-CN" altLang="en-US"/>
          </a:p>
        </p:txBody>
      </p:sp>
    </p:spTree>
    <p:extLst>
      <p:ext uri="{BB962C8B-B14F-4D97-AF65-F5344CB8AC3E}">
        <p14:creationId xmlns:p14="http://schemas.microsoft.com/office/powerpoint/2010/main" val="384964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21</a:t>
            </a:fld>
            <a:endParaRPr lang="zh-CN" altLang="en-US"/>
          </a:p>
        </p:txBody>
      </p:sp>
    </p:spTree>
    <p:extLst>
      <p:ext uri="{BB962C8B-B14F-4D97-AF65-F5344CB8AC3E}">
        <p14:creationId xmlns:p14="http://schemas.microsoft.com/office/powerpoint/2010/main" val="1832645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22</a:t>
            </a:fld>
            <a:endParaRPr lang="zh-CN" altLang="en-US"/>
          </a:p>
        </p:txBody>
      </p:sp>
    </p:spTree>
    <p:extLst>
      <p:ext uri="{BB962C8B-B14F-4D97-AF65-F5344CB8AC3E}">
        <p14:creationId xmlns:p14="http://schemas.microsoft.com/office/powerpoint/2010/main" val="26124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23</a:t>
            </a:fld>
            <a:endParaRPr lang="zh-CN" altLang="en-US"/>
          </a:p>
        </p:txBody>
      </p:sp>
    </p:spTree>
    <p:extLst>
      <p:ext uri="{BB962C8B-B14F-4D97-AF65-F5344CB8AC3E}">
        <p14:creationId xmlns:p14="http://schemas.microsoft.com/office/powerpoint/2010/main" val="249948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3</a:t>
            </a:fld>
            <a:endParaRPr lang="zh-CN" altLang="en-US"/>
          </a:p>
        </p:txBody>
      </p:sp>
    </p:spTree>
    <p:extLst>
      <p:ext uri="{BB962C8B-B14F-4D97-AF65-F5344CB8AC3E}">
        <p14:creationId xmlns:p14="http://schemas.microsoft.com/office/powerpoint/2010/main" val="353253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4</a:t>
            </a:fld>
            <a:endParaRPr lang="zh-CN" altLang="en-US"/>
          </a:p>
        </p:txBody>
      </p:sp>
    </p:spTree>
    <p:extLst>
      <p:ext uri="{BB962C8B-B14F-4D97-AF65-F5344CB8AC3E}">
        <p14:creationId xmlns:p14="http://schemas.microsoft.com/office/powerpoint/2010/main" val="391641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5</a:t>
            </a:fld>
            <a:endParaRPr lang="zh-CN" altLang="en-US"/>
          </a:p>
        </p:txBody>
      </p:sp>
    </p:spTree>
    <p:extLst>
      <p:ext uri="{BB962C8B-B14F-4D97-AF65-F5344CB8AC3E}">
        <p14:creationId xmlns:p14="http://schemas.microsoft.com/office/powerpoint/2010/main" val="102491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6</a:t>
            </a:fld>
            <a:endParaRPr lang="zh-CN" altLang="en-US"/>
          </a:p>
        </p:txBody>
      </p:sp>
    </p:spTree>
    <p:extLst>
      <p:ext uri="{BB962C8B-B14F-4D97-AF65-F5344CB8AC3E}">
        <p14:creationId xmlns:p14="http://schemas.microsoft.com/office/powerpoint/2010/main" val="316027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7</a:t>
            </a:fld>
            <a:endParaRPr lang="zh-CN" altLang="en-US"/>
          </a:p>
        </p:txBody>
      </p:sp>
    </p:spTree>
    <p:extLst>
      <p:ext uri="{BB962C8B-B14F-4D97-AF65-F5344CB8AC3E}">
        <p14:creationId xmlns:p14="http://schemas.microsoft.com/office/powerpoint/2010/main" val="2634396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8</a:t>
            </a:fld>
            <a:endParaRPr lang="zh-CN" altLang="en-US"/>
          </a:p>
        </p:txBody>
      </p:sp>
    </p:spTree>
    <p:extLst>
      <p:ext uri="{BB962C8B-B14F-4D97-AF65-F5344CB8AC3E}">
        <p14:creationId xmlns:p14="http://schemas.microsoft.com/office/powerpoint/2010/main" val="181897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9</a:t>
            </a:fld>
            <a:endParaRPr lang="zh-CN" altLang="en-US"/>
          </a:p>
        </p:txBody>
      </p:sp>
    </p:spTree>
    <p:extLst>
      <p:ext uri="{BB962C8B-B14F-4D97-AF65-F5344CB8AC3E}">
        <p14:creationId xmlns:p14="http://schemas.microsoft.com/office/powerpoint/2010/main" val="357874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5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135958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84B914-9BB2-4713-9EBF-61770F406B81}" type="datetime1">
              <a:rPr lang="zh-CN" altLang="en-US" smtClean="0"/>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008536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B914-9BB2-4713-9EBF-61770F406B81}" type="datetime1">
              <a:rPr lang="zh-CN" altLang="en-US" smtClean="0"/>
              <a:t>2019/10/15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23905927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4300647" y="2664381"/>
            <a:ext cx="7507134" cy="738664"/>
          </a:xfrm>
          <a:prstGeom prst="rect">
            <a:avLst/>
          </a:prstGeom>
          <a:noFill/>
        </p:spPr>
        <p:txBody>
          <a:bodyPr wrap="square" lIns="0" tIns="0" rIns="0" bIns="0" rtlCol="0" anchor="ctr">
            <a:spAutoFit/>
          </a:bodyPr>
          <a:lstStyle/>
          <a:p>
            <a:r>
              <a:rPr lang="zh-CN" altLang="en-US" sz="4800"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微生物生长预测模型</a:t>
            </a:r>
            <a:endParaRPr lang="zh-CN" altLang="en-US" sz="4800"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435366" y="3741683"/>
            <a:ext cx="3300248" cy="369332"/>
          </a:xfrm>
          <a:prstGeom prst="rect">
            <a:avLst/>
          </a:prstGeom>
          <a:noFill/>
        </p:spPr>
        <p:txBody>
          <a:bodyPr wrap="square" rtlCol="0">
            <a:spAutoFit/>
          </a:bodyPr>
          <a:lstStyle/>
          <a:p>
            <a:r>
              <a:rPr lang="zh-CN" altLang="en-US" dirty="0" smtClean="0"/>
              <a:t>汇报人：李博</a:t>
            </a:r>
            <a:endParaRPr lang="zh-CN" altLang="en-US" dirty="0"/>
          </a:p>
        </p:txBody>
      </p:sp>
    </p:spTree>
    <p:extLst>
      <p:ext uri="{BB962C8B-B14F-4D97-AF65-F5344CB8AC3E}">
        <p14:creationId xmlns:p14="http://schemas.microsoft.com/office/powerpoint/2010/main" val="150412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10</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01761" y="2848145"/>
            <a:ext cx="2267210" cy="584775"/>
          </a:xfrm>
          <a:prstGeom prst="rect">
            <a:avLst/>
          </a:prstGeom>
          <a:noFill/>
        </p:spPr>
        <p:txBody>
          <a:bodyPr wrap="square" rtlCol="0">
            <a:spAutoFit/>
          </a:bodyPr>
          <a:lstStyle/>
          <a:p>
            <a:r>
              <a:rPr lang="zh-CN" altLang="en-US" sz="3200" dirty="0" smtClean="0"/>
              <a:t>二级模型</a:t>
            </a:r>
            <a:endParaRPr lang="zh-CN" altLang="en-US" sz="3200" dirty="0"/>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sp>
        <p:nvSpPr>
          <p:cNvPr id="3" name="文本框 2"/>
          <p:cNvSpPr txBox="1"/>
          <p:nvPr/>
        </p:nvSpPr>
        <p:spPr>
          <a:xfrm>
            <a:off x="4572000" y="1358888"/>
            <a:ext cx="5707117" cy="1754326"/>
          </a:xfrm>
          <a:prstGeom prst="rect">
            <a:avLst/>
          </a:prstGeom>
          <a:noFill/>
        </p:spPr>
        <p:txBody>
          <a:bodyPr wrap="square" rtlCol="0">
            <a:spAutoFit/>
          </a:bodyPr>
          <a:lstStyle/>
          <a:p>
            <a:r>
              <a:rPr lang="zh-CN" altLang="en-US" dirty="0" smtClean="0"/>
              <a:t>         二级模型</a:t>
            </a:r>
            <a:r>
              <a:rPr lang="zh-CN" altLang="zh-CN" dirty="0"/>
              <a:t>包括响应面方程，</a:t>
            </a:r>
            <a:r>
              <a:rPr lang="en-US" altLang="zh-CN" dirty="0"/>
              <a:t>Arrhenius</a:t>
            </a:r>
            <a:r>
              <a:rPr lang="zh-CN" altLang="zh-CN" dirty="0"/>
              <a:t>方程和平方根方程。其中，平方根模型的方程式较为简单，参数单一，可以预测温度对微生物之间的拮抗系数的影响，随着模型的逐渐扩展，修正和完善，平方根模型已经逐渐可以描述多种因素包括水分活度，</a:t>
            </a:r>
            <a:r>
              <a:rPr lang="en-US" altLang="zh-CN" dirty="0" err="1"/>
              <a:t>ph</a:t>
            </a:r>
            <a:r>
              <a:rPr lang="zh-CN" altLang="zh-CN" dirty="0"/>
              <a:t>以及二氧化碳浓度等对菌群竞争生长的影响，其基本形成属于经典的二级</a:t>
            </a:r>
            <a:r>
              <a:rPr lang="zh-CN" altLang="zh-CN" dirty="0" smtClean="0"/>
              <a:t>模型</a:t>
            </a:r>
            <a:r>
              <a:rPr lang="zh-CN" altLang="en-US" dirty="0"/>
              <a:t>。</a:t>
            </a:r>
          </a:p>
        </p:txBody>
      </p:sp>
    </p:spTree>
    <p:extLst>
      <p:ext uri="{BB962C8B-B14F-4D97-AF65-F5344CB8AC3E}">
        <p14:creationId xmlns:p14="http://schemas.microsoft.com/office/powerpoint/2010/main" val="5011281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11</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01761" y="2848145"/>
            <a:ext cx="2267210" cy="584775"/>
          </a:xfrm>
          <a:prstGeom prst="rect">
            <a:avLst/>
          </a:prstGeom>
          <a:noFill/>
        </p:spPr>
        <p:txBody>
          <a:bodyPr wrap="square" rtlCol="0">
            <a:spAutoFit/>
          </a:bodyPr>
          <a:lstStyle/>
          <a:p>
            <a:r>
              <a:rPr lang="zh-CN" altLang="en-US" sz="3200" dirty="0" smtClean="0"/>
              <a:t>平方根模型</a:t>
            </a:r>
            <a:endParaRPr lang="zh-CN" altLang="en-US" sz="3200" dirty="0"/>
          </a:p>
        </p:txBody>
      </p:sp>
      <p:pic>
        <p:nvPicPr>
          <p:cNvPr id="5" name="图片 4"/>
          <p:cNvPicPr>
            <a:picLocks noChangeAspect="1"/>
          </p:cNvPicPr>
          <p:nvPr/>
        </p:nvPicPr>
        <p:blipFill>
          <a:blip r:embed="rId3"/>
          <a:stretch>
            <a:fillRect/>
          </a:stretch>
        </p:blipFill>
        <p:spPr>
          <a:xfrm>
            <a:off x="4825938" y="1363395"/>
            <a:ext cx="3380952" cy="1247619"/>
          </a:xfrm>
          <a:prstGeom prst="rect">
            <a:avLst/>
          </a:prstGeom>
        </p:spPr>
      </p:pic>
      <p:sp>
        <p:nvSpPr>
          <p:cNvPr id="6" name="文本框 5"/>
          <p:cNvSpPr txBox="1"/>
          <p:nvPr/>
        </p:nvSpPr>
        <p:spPr>
          <a:xfrm>
            <a:off x="9215364" y="1494344"/>
            <a:ext cx="1324303" cy="369332"/>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a:t>
            </a:r>
            <a:endParaRPr lang="zh-CN" altLang="en-US" dirty="0"/>
          </a:p>
        </p:txBody>
      </p:sp>
      <p:sp>
        <p:nvSpPr>
          <p:cNvPr id="9" name="文本框 8"/>
          <p:cNvSpPr txBox="1"/>
          <p:nvPr/>
        </p:nvSpPr>
        <p:spPr>
          <a:xfrm>
            <a:off x="9215364" y="2014316"/>
            <a:ext cx="1051034" cy="369332"/>
          </a:xfrm>
          <a:prstGeom prst="rect">
            <a:avLst/>
          </a:prstGeom>
          <a:noFill/>
        </p:spPr>
        <p:txBody>
          <a:bodyPr wrap="square" rtlCol="0">
            <a:spAutoFit/>
          </a:bodyPr>
          <a:lstStyle/>
          <a:p>
            <a:r>
              <a:rPr lang="zh-CN" altLang="en-US" dirty="0" smtClean="0"/>
              <a:t>（</a:t>
            </a:r>
            <a:r>
              <a:rPr lang="en-US" altLang="zh-CN" dirty="0" smtClean="0"/>
              <a:t>3</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4193628" y="3493504"/>
                <a:ext cx="7160172" cy="945643"/>
              </a:xfrm>
              <a:prstGeom prst="rect">
                <a:avLst/>
              </a:prstGeom>
              <a:noFill/>
            </p:spPr>
            <p:txBody>
              <a:bodyPr wrap="square" rtlCol="0">
                <a:spAutoFit/>
              </a:bodyPr>
              <a:lstStyle/>
              <a:p>
                <a:r>
                  <a:rPr lang="zh-CN" altLang="en-US" dirty="0" smtClean="0"/>
                  <a:t>式中的</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b</m:t>
                        </m:r>
                      </m:e>
                      <m:sub>
                        <m:r>
                          <a:rPr lang="zh-CN" altLang="en-US" i="1" smtClean="0">
                            <a:latin typeface="Cambria Math" panose="02040503050406030204" pitchFamily="18" charset="0"/>
                          </a:rPr>
                          <m:t>𝜇</m:t>
                        </m:r>
                      </m:sub>
                    </m:sSub>
                  </m:oMath>
                </a14:m>
                <a:r>
                  <a:rPr lang="zh-CN" altLang="en-US" dirty="0" smtClean="0"/>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b</m:t>
                        </m:r>
                      </m:e>
                      <m:sub>
                        <m:r>
                          <m:rPr>
                            <m:sty m:val="p"/>
                          </m:rPr>
                          <a:rPr lang="el-GR" altLang="zh-CN" i="1" dirty="0" smtClean="0">
                            <a:latin typeface="Cambria Math" panose="02040503050406030204" pitchFamily="18" charset="0"/>
                          </a:rPr>
                          <m:t>λ</m:t>
                        </m:r>
                      </m:sub>
                    </m:sSub>
                    <m:r>
                      <a:rPr lang="zh-CN" altLang="en-US" i="1" dirty="0">
                        <a:latin typeface="Cambria Math" panose="02040503050406030204" pitchFamily="18" charset="0"/>
                      </a:rPr>
                      <m:t>均为</m:t>
                    </m:r>
                  </m:oMath>
                </a14:m>
                <a:r>
                  <a:rPr lang="zh-CN" altLang="en-US" dirty="0" smtClean="0"/>
                  <a:t>方程常数，</a:t>
                </a:r>
                <a:r>
                  <a:rPr lang="en-US" altLang="zh-CN" dirty="0" smtClean="0"/>
                  <a:t>T</a:t>
                </a:r>
                <a:r>
                  <a:rPr lang="zh-CN" altLang="en-US" dirty="0" smtClean="0"/>
                  <a:t>为储藏温度，</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b="0" i="1" smtClean="0">
                            <a:latin typeface="Cambria Math" panose="02040503050406030204" pitchFamily="18" charset="0"/>
                          </a:rPr>
                          <m:t>𝑚𝑖𝑛</m:t>
                        </m:r>
                        <m:r>
                          <a:rPr lang="zh-CN" altLang="en-US" b="0" i="1" smtClean="0">
                            <a:latin typeface="Cambria Math" panose="02040503050406030204" pitchFamily="18" charset="0"/>
                          </a:rPr>
                          <m:t>𝜇</m:t>
                        </m:r>
                      </m:sub>
                    </m:sSub>
                  </m:oMath>
                </a14:m>
                <a:r>
                  <a:rPr lang="zh-CN" altLang="en-US" dirty="0" smtClean="0"/>
                  <a:t>是指微生物生长速率接近</a:t>
                </a:r>
                <a:r>
                  <a:rPr lang="en-US" altLang="zh-CN" dirty="0" smtClean="0"/>
                  <a:t>0</a:t>
                </a:r>
                <a:r>
                  <a:rPr lang="zh-CN" altLang="en-US" dirty="0" smtClean="0"/>
                  <a:t>时的温度，</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b="0" i="1" smtClean="0">
                            <a:latin typeface="Cambria Math" panose="02040503050406030204" pitchFamily="18" charset="0"/>
                          </a:rPr>
                          <m:t>𝑚𝑖𝑛</m:t>
                        </m:r>
                        <m:r>
                          <m:rPr>
                            <m:sty m:val="p"/>
                          </m:rPr>
                          <a:rPr lang="el-GR" altLang="zh-CN" b="0" i="1" smtClean="0">
                            <a:latin typeface="Cambria Math" panose="02040503050406030204" pitchFamily="18" charset="0"/>
                          </a:rPr>
                          <m:t>λ</m:t>
                        </m:r>
                      </m:sub>
                    </m:sSub>
                    <m:r>
                      <a:rPr lang="zh-CN" altLang="en-US" i="1">
                        <a:latin typeface="Cambria Math" panose="02040503050406030204" pitchFamily="18" charset="0"/>
                      </a:rPr>
                      <m:t>为</m:t>
                    </m:r>
                  </m:oMath>
                </a14:m>
                <a:r>
                  <a:rPr lang="zh-CN" altLang="en-US" dirty="0" smtClean="0"/>
                  <a:t>微生物没有代谢时的温度。</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m:rPr>
                            <m:sty m:val="p"/>
                          </m:rPr>
                          <a:rPr lang="en-US" altLang="zh-CN" i="1">
                            <a:latin typeface="Cambria Math" panose="02040503050406030204" pitchFamily="18" charset="0"/>
                          </a:rPr>
                          <m:t>max</m:t>
                        </m:r>
                      </m:sub>
                    </m:sSub>
                  </m:oMath>
                </a14:m>
                <a:r>
                  <a:rPr lang="zh-CN" altLang="zh-CN" dirty="0"/>
                  <a:t>为最大比生长速率</a:t>
                </a:r>
                <a:r>
                  <a:rPr lang="en-US" altLang="zh-CN" dirty="0"/>
                  <a:t>(</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−1</m:t>
                        </m:r>
                      </m:sup>
                    </m:sSup>
                  </m:oMath>
                </a14:m>
                <a:r>
                  <a:rPr lang="en-US" altLang="zh-CN" dirty="0"/>
                  <a:t>)</a:t>
                </a:r>
                <a:r>
                  <a:rPr lang="zh-CN" altLang="zh-CN" dirty="0"/>
                  <a:t>；</a:t>
                </a:r>
                <a:r>
                  <a:rPr lang="el-GR" altLang="zh-CN" dirty="0"/>
                  <a:t>λ</a:t>
                </a:r>
                <a:r>
                  <a:rPr lang="zh-CN" altLang="zh-CN" dirty="0"/>
                  <a:t>为细菌生长的延滞时间</a:t>
                </a:r>
                <a:r>
                  <a:rPr lang="en-US" altLang="zh-CN" dirty="0"/>
                  <a:t>(h)</a:t>
                </a:r>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193628" y="3493504"/>
                <a:ext cx="7160172" cy="945643"/>
              </a:xfrm>
              <a:prstGeom prst="rect">
                <a:avLst/>
              </a:prstGeom>
              <a:blipFill>
                <a:blip r:embed="rId4"/>
                <a:stretch>
                  <a:fillRect l="-766" t="-5161"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844768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12</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34352" y="2836851"/>
            <a:ext cx="2699348" cy="584775"/>
          </a:xfrm>
          <a:prstGeom prst="rect">
            <a:avLst/>
          </a:prstGeom>
          <a:noFill/>
        </p:spPr>
        <p:txBody>
          <a:bodyPr wrap="square" rtlCol="0">
            <a:spAutoFit/>
          </a:bodyPr>
          <a:lstStyle/>
          <a:p>
            <a:r>
              <a:rPr lang="zh-CN" altLang="en-US" sz="3200" dirty="0" smtClean="0"/>
              <a:t>求剩余货架期</a:t>
            </a:r>
            <a:endParaRPr lang="zh-CN" altLang="en-US" sz="3200" dirty="0"/>
          </a:p>
        </p:txBody>
      </p:sp>
      <p:sp>
        <p:nvSpPr>
          <p:cNvPr id="3" name="文本框 2"/>
          <p:cNvSpPr txBox="1"/>
          <p:nvPr/>
        </p:nvSpPr>
        <p:spPr>
          <a:xfrm>
            <a:off x="5056094" y="627144"/>
            <a:ext cx="5787614" cy="369332"/>
          </a:xfrm>
          <a:prstGeom prst="rect">
            <a:avLst/>
          </a:prstGeom>
          <a:noFill/>
        </p:spPr>
        <p:txBody>
          <a:bodyPr wrap="square" rtlCol="0">
            <a:spAutoFit/>
          </a:bodyPr>
          <a:lstStyle/>
          <a:p>
            <a:r>
              <a:rPr lang="zh-CN" altLang="en-US" dirty="0" smtClean="0"/>
              <a:t>将方程（</a:t>
            </a:r>
            <a:r>
              <a:rPr lang="en-US" altLang="zh-CN" dirty="0" smtClean="0"/>
              <a:t>1</a:t>
            </a:r>
            <a:r>
              <a:rPr lang="zh-CN" altLang="en-US" dirty="0" smtClean="0"/>
              <a:t>）恒等变型可得：</a:t>
            </a:r>
            <a:endParaRPr lang="zh-CN" altLang="en-US" dirty="0"/>
          </a:p>
        </p:txBody>
      </p:sp>
      <p:pic>
        <p:nvPicPr>
          <p:cNvPr id="11" name="图片 10"/>
          <p:cNvPicPr>
            <a:picLocks noChangeAspect="1"/>
          </p:cNvPicPr>
          <p:nvPr/>
        </p:nvPicPr>
        <p:blipFill>
          <a:blip r:embed="rId3"/>
          <a:stretch>
            <a:fillRect/>
          </a:stretch>
        </p:blipFill>
        <p:spPr>
          <a:xfrm>
            <a:off x="4253757" y="1271700"/>
            <a:ext cx="6352381" cy="733333"/>
          </a:xfrm>
          <a:prstGeom prst="rect">
            <a:avLst/>
          </a:prstGeom>
        </p:spPr>
      </p:pic>
      <p:sp>
        <p:nvSpPr>
          <p:cNvPr id="12" name="文本框 11"/>
          <p:cNvSpPr txBox="1"/>
          <p:nvPr/>
        </p:nvSpPr>
        <p:spPr>
          <a:xfrm>
            <a:off x="10434918" y="1396486"/>
            <a:ext cx="1140310" cy="369332"/>
          </a:xfrm>
          <a:prstGeom prst="rect">
            <a:avLst/>
          </a:prstGeom>
          <a:noFill/>
        </p:spPr>
        <p:txBody>
          <a:bodyPr wrap="square" rtlCol="0">
            <a:spAutoFit/>
          </a:bodyPr>
          <a:lstStyle/>
          <a:p>
            <a:r>
              <a:rPr lang="zh-CN" altLang="en-US" dirty="0" smtClean="0"/>
              <a:t>（</a:t>
            </a:r>
            <a:r>
              <a:rPr lang="en-US" altLang="zh-CN" dirty="0" smtClean="0"/>
              <a:t>4</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13" name="文本框 12"/>
              <p:cNvSpPr txBox="1"/>
              <p:nvPr/>
            </p:nvSpPr>
            <p:spPr>
              <a:xfrm>
                <a:off x="4253757" y="2388198"/>
                <a:ext cx="7192379" cy="646331"/>
              </a:xfrm>
              <a:prstGeom prst="rect">
                <a:avLst/>
              </a:prstGeom>
              <a:noFill/>
            </p:spPr>
            <p:txBody>
              <a:bodyPr wrap="square" rtlCol="0">
                <a:spAutoFit/>
              </a:bodyPr>
              <a:lstStyle/>
              <a:p>
                <a:r>
                  <a:rPr lang="zh-CN" altLang="en-US" dirty="0" smtClean="0"/>
                  <a:t>再将</a:t>
                </a:r>
                <a:r>
                  <a:rPr lang="zh-CN" altLang="zh-CN" dirty="0"/>
                  <a:t>公式（</a:t>
                </a:r>
                <a:r>
                  <a:rPr lang="en-US" altLang="zh-CN" dirty="0"/>
                  <a:t>2</a:t>
                </a:r>
                <a:r>
                  <a:rPr lang="zh-CN" altLang="zh-CN" dirty="0"/>
                  <a:t>），（</a:t>
                </a:r>
                <a:r>
                  <a:rPr lang="en-US" altLang="zh-CN" dirty="0"/>
                  <a:t>3</a:t>
                </a:r>
                <a:r>
                  <a:rPr lang="zh-CN" altLang="zh-CN" dirty="0"/>
                  <a:t>）带入上述方程，再确定一个微生物最小腐败</a:t>
                </a:r>
                <a:r>
                  <a:rPr lang="zh-CN" altLang="zh-CN" dirty="0" smtClean="0"/>
                  <a:t>水平</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s</m:t>
                        </m:r>
                      </m:sub>
                    </m:sSub>
                  </m:oMath>
                </a14:m>
                <a:r>
                  <a:rPr lang="zh-CN" altLang="zh-CN" dirty="0" smtClean="0"/>
                  <a:t>，</a:t>
                </a:r>
                <a:r>
                  <a:rPr lang="zh-CN" altLang="zh-CN" dirty="0"/>
                  <a:t>就可以得到剩余货架期的预测模型：</a:t>
                </a:r>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253757" y="2388198"/>
                <a:ext cx="7192379" cy="646331"/>
              </a:xfrm>
              <a:prstGeom prst="rect">
                <a:avLst/>
              </a:prstGeom>
              <a:blipFill>
                <a:blip r:embed="rId4"/>
                <a:stretch>
                  <a:fillRect l="-763" t="-8491" b="-11321"/>
                </a:stretch>
              </a:blipFill>
            </p:spPr>
            <p:txBody>
              <a:bodyPr/>
              <a:lstStyle/>
              <a:p>
                <a:r>
                  <a:rPr lang="zh-CN" altLang="en-US">
                    <a:noFill/>
                  </a:rPr>
                  <a:t> </a:t>
                </a:r>
              </a:p>
            </p:txBody>
          </p:sp>
        </mc:Fallback>
      </mc:AlternateContent>
      <p:pic>
        <p:nvPicPr>
          <p:cNvPr id="15" name="图片 14"/>
          <p:cNvPicPr>
            <a:picLocks noChangeAspect="1"/>
          </p:cNvPicPr>
          <p:nvPr/>
        </p:nvPicPr>
        <p:blipFill>
          <a:blip r:embed="rId5"/>
          <a:stretch>
            <a:fillRect/>
          </a:stretch>
        </p:blipFill>
        <p:spPr>
          <a:xfrm>
            <a:off x="3015315" y="3177051"/>
            <a:ext cx="8338485" cy="732072"/>
          </a:xfrm>
          <a:prstGeom prst="rect">
            <a:avLst/>
          </a:prstGeom>
        </p:spPr>
      </p:pic>
      <p:sp>
        <p:nvSpPr>
          <p:cNvPr id="16" name="文本框 15"/>
          <p:cNvSpPr txBox="1"/>
          <p:nvPr/>
        </p:nvSpPr>
        <p:spPr>
          <a:xfrm>
            <a:off x="11446136" y="3334871"/>
            <a:ext cx="656217" cy="369332"/>
          </a:xfrm>
          <a:prstGeom prst="rect">
            <a:avLst/>
          </a:prstGeom>
          <a:noFill/>
        </p:spPr>
        <p:txBody>
          <a:bodyPr wrap="square" rtlCol="0">
            <a:spAutoFit/>
          </a:bodyPr>
          <a:lstStyle/>
          <a:p>
            <a:r>
              <a:rPr lang="zh-CN" altLang="en-US" dirty="0" smtClean="0"/>
              <a:t>（</a:t>
            </a:r>
            <a:r>
              <a:rPr lang="en-US" altLang="zh-CN" dirty="0" smtClean="0"/>
              <a:t>5</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17" name="文本框 16"/>
              <p:cNvSpPr txBox="1"/>
              <p:nvPr/>
            </p:nvSpPr>
            <p:spPr>
              <a:xfrm>
                <a:off x="4122155" y="4510773"/>
                <a:ext cx="6895652" cy="369332"/>
              </a:xfrm>
              <a:prstGeom prst="rect">
                <a:avLst/>
              </a:prstGeom>
              <a:noFill/>
            </p:spPr>
            <p:txBody>
              <a:bodyPr wrap="square" rtlCol="0">
                <a:spAutoFit/>
              </a:bodyPr>
              <a:lstStyle/>
              <a:p>
                <a:r>
                  <a:rPr lang="zh-CN" altLang="en-US" dirty="0" smtClean="0"/>
                  <a:t>该式就是计算微生物数量在温度</a:t>
                </a:r>
                <a:r>
                  <a:rPr lang="en-US" altLang="zh-CN" dirty="0" smtClean="0"/>
                  <a:t>T</a:t>
                </a:r>
                <a:r>
                  <a:rPr lang="zh-CN" altLang="en-US" dirty="0" smtClean="0"/>
                  <a:t>下，从</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b="0" i="1" smtClean="0">
                            <a:latin typeface="Cambria Math" panose="02040503050406030204" pitchFamily="18" charset="0"/>
                          </a:rPr>
                          <m:t>0</m:t>
                        </m:r>
                      </m:sub>
                    </m:sSub>
                    <m:r>
                      <a:rPr lang="zh-CN" altLang="en-US" i="1">
                        <a:latin typeface="Cambria Math" panose="02040503050406030204" pitchFamily="18" charset="0"/>
                      </a:rPr>
                      <m:t>增长</m:t>
                    </m:r>
                  </m:oMath>
                </a14:m>
                <a:r>
                  <a:rPr lang="zh-CN" altLang="en-US" dirty="0" smtClean="0"/>
                  <a:t>到</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N</m:t>
                        </m:r>
                      </m:e>
                      <m:sub>
                        <m:r>
                          <m:rPr>
                            <m:sty m:val="p"/>
                          </m:rPr>
                          <a:rPr lang="en-US" altLang="zh-CN" i="1" dirty="0">
                            <a:latin typeface="Cambria Math" panose="02040503050406030204" pitchFamily="18" charset="0"/>
                          </a:rPr>
                          <m:t>s</m:t>
                        </m:r>
                      </m:sub>
                    </m:sSub>
                    <m:r>
                      <a:rPr lang="zh-CN" altLang="en-US" i="1" dirty="0">
                        <a:latin typeface="Cambria Math" panose="02040503050406030204" pitchFamily="18" charset="0"/>
                      </a:rPr>
                      <m:t>所</m:t>
                    </m:r>
                  </m:oMath>
                </a14:m>
                <a:r>
                  <a:rPr lang="zh-CN" altLang="en-US" dirty="0" smtClean="0"/>
                  <a:t>需要的时间</a:t>
                </a:r>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4122155" y="4510773"/>
                <a:ext cx="6895652" cy="369332"/>
              </a:xfrm>
              <a:prstGeom prst="rect">
                <a:avLst/>
              </a:prstGeom>
              <a:blipFill>
                <a:blip r:embed="rId6"/>
                <a:stretch>
                  <a:fillRect l="-707" t="-14754"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692937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13</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03</a:t>
            </a:r>
          </a:p>
        </p:txBody>
      </p:sp>
      <p:sp>
        <p:nvSpPr>
          <p:cNvPr id="8" name="矩形 7"/>
          <p:cNvSpPr/>
          <p:nvPr/>
        </p:nvSpPr>
        <p:spPr>
          <a:xfrm>
            <a:off x="950670" y="3306170"/>
            <a:ext cx="3852558" cy="1692771"/>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变温下的</a:t>
            </a:r>
            <a:r>
              <a:rPr lang="en-US" altLang="zh-CN" sz="4000" b="1" dirty="0" err="1" smtClean="0">
                <a:solidFill>
                  <a:schemeClr val="bg2">
                    <a:lumMod val="25000"/>
                  </a:schemeClr>
                </a:solidFill>
                <a:latin typeface="微软雅黑" panose="020B0503020204020204" charset="-122"/>
                <a:ea typeface="微软雅黑" panose="020B0503020204020204" charset="-122"/>
              </a:rPr>
              <a:t>Gompertz</a:t>
            </a:r>
            <a:r>
              <a:rPr lang="zh-CN" altLang="en-US" sz="4000" b="1" dirty="0" smtClean="0">
                <a:solidFill>
                  <a:schemeClr val="bg2">
                    <a:lumMod val="25000"/>
                  </a:schemeClr>
                </a:solidFill>
                <a:latin typeface="微软雅黑" panose="020B0503020204020204" charset="-122"/>
                <a:ea typeface="微软雅黑" panose="020B0503020204020204" charset="-122"/>
              </a:rPr>
              <a:t>模型</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5707117" y="1098557"/>
            <a:ext cx="5349766" cy="5129759"/>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409150" y="4686571"/>
            <a:ext cx="3945699" cy="646331"/>
          </a:xfrm>
          <a:prstGeom prst="rect">
            <a:avLst/>
          </a:prstGeom>
          <a:noFill/>
        </p:spPr>
        <p:txBody>
          <a:bodyPr wrap="square" rtlCol="0">
            <a:spAutoFit/>
          </a:bodyPr>
          <a:lstStyle/>
          <a:p>
            <a:r>
              <a:rPr lang="zh-CN" altLang="en-US" dirty="0" smtClean="0"/>
              <a:t>波动温度下假单胞菌在猪肉上生长的实测值与预测曲线</a:t>
            </a:r>
            <a:endParaRPr lang="zh-CN" altLang="en-US" dirty="0"/>
          </a:p>
        </p:txBody>
      </p:sp>
      <p:pic>
        <p:nvPicPr>
          <p:cNvPr id="3" name="图片 2"/>
          <p:cNvPicPr>
            <a:picLocks noChangeAspect="1"/>
          </p:cNvPicPr>
          <p:nvPr/>
        </p:nvPicPr>
        <p:blipFill>
          <a:blip r:embed="rId4"/>
          <a:stretch>
            <a:fillRect/>
          </a:stretch>
        </p:blipFill>
        <p:spPr>
          <a:xfrm>
            <a:off x="5851840" y="1976417"/>
            <a:ext cx="5060320" cy="2630811"/>
          </a:xfrm>
          <a:prstGeom prst="rect">
            <a:avLst/>
          </a:prstGeom>
        </p:spPr>
      </p:pic>
    </p:spTree>
    <p:extLst>
      <p:ext uri="{BB962C8B-B14F-4D97-AF65-F5344CB8AC3E}">
        <p14:creationId xmlns:p14="http://schemas.microsoft.com/office/powerpoint/2010/main" val="2275682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14</a:t>
            </a:fld>
            <a:endParaRPr lang="zh-CN" altLang="en-US"/>
          </a:p>
        </p:txBody>
      </p:sp>
      <p:grpSp>
        <p:nvGrpSpPr>
          <p:cNvPr id="46" name="组合 45"/>
          <p:cNvGrpSpPr/>
          <p:nvPr/>
        </p:nvGrpSpPr>
        <p:grpSpPr>
          <a:xfrm>
            <a:off x="1348390" y="2658435"/>
            <a:ext cx="2507737" cy="2034725"/>
            <a:chOff x="1658075" y="2923843"/>
            <a:chExt cx="2043069" cy="1657703"/>
          </a:xfrm>
        </p:grpSpPr>
        <p:sp>
          <p:nvSpPr>
            <p:cNvPr id="39" name="椭圆 3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45"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3" name="文本框 2"/>
          <p:cNvSpPr txBox="1"/>
          <p:nvPr/>
        </p:nvSpPr>
        <p:spPr>
          <a:xfrm>
            <a:off x="1965254" y="3498006"/>
            <a:ext cx="1890873" cy="400110"/>
          </a:xfrm>
          <a:prstGeom prst="rect">
            <a:avLst/>
          </a:prstGeom>
          <a:noFill/>
        </p:spPr>
        <p:txBody>
          <a:bodyPr wrap="square" rtlCol="0">
            <a:spAutoFit/>
          </a:bodyPr>
          <a:lstStyle/>
          <a:p>
            <a:r>
              <a:rPr lang="zh-CN" altLang="en-US" sz="2000" dirty="0" smtClean="0"/>
              <a:t>等同生长时间</a:t>
            </a:r>
            <a:endParaRPr lang="zh-CN" altLang="en-US" sz="2000" dirty="0"/>
          </a:p>
        </p:txBody>
      </p:sp>
      <p:sp>
        <p:nvSpPr>
          <p:cNvPr id="4" name="文本框 3"/>
          <p:cNvSpPr txBox="1"/>
          <p:nvPr/>
        </p:nvSpPr>
        <p:spPr>
          <a:xfrm>
            <a:off x="4741479" y="1159307"/>
            <a:ext cx="5615152" cy="923330"/>
          </a:xfrm>
          <a:prstGeom prst="rect">
            <a:avLst/>
          </a:prstGeom>
          <a:noFill/>
        </p:spPr>
        <p:txBody>
          <a:bodyPr wrap="square" rtlCol="0">
            <a:spAutoFit/>
          </a:bodyPr>
          <a:lstStyle/>
          <a:p>
            <a:r>
              <a:rPr lang="en-US" altLang="zh-CN" dirty="0" smtClean="0"/>
              <a:t>    2003</a:t>
            </a:r>
            <a:r>
              <a:rPr lang="zh-CN" altLang="en-US" dirty="0" smtClean="0"/>
              <a:t>年</a:t>
            </a:r>
            <a:r>
              <a:rPr lang="zh-CN" altLang="zh-CN" dirty="0"/>
              <a:t>黄丽涵提出了等同生长时间（</a:t>
            </a:r>
            <a:r>
              <a:rPr lang="en-US" altLang="zh-CN" dirty="0"/>
              <a:t>EGT</a:t>
            </a:r>
            <a:r>
              <a:rPr lang="zh-CN" altLang="zh-CN" dirty="0"/>
              <a:t>）的概念，根据等同生长时间这一假设原理，将</a:t>
            </a:r>
            <a:r>
              <a:rPr lang="en-US" altLang="zh-CN" dirty="0" err="1"/>
              <a:t>Gompertz</a:t>
            </a:r>
            <a:r>
              <a:rPr lang="zh-CN" altLang="zh-CN" dirty="0"/>
              <a:t>模型用于评估微生物在波动温度下的生长。</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4741479" y="2210519"/>
                <a:ext cx="5444359" cy="923330"/>
              </a:xfrm>
              <a:prstGeom prst="rect">
                <a:avLst/>
              </a:prstGeom>
              <a:noFill/>
            </p:spPr>
            <p:txBody>
              <a:bodyPr wrap="square" rtlCol="0">
                <a:spAutoFit/>
              </a:bodyPr>
              <a:lstStyle/>
              <a:p>
                <a:r>
                  <a:rPr lang="en-US" altLang="zh-CN" dirty="0" smtClean="0"/>
                  <a:t>      </a:t>
                </a:r>
                <a:r>
                  <a:rPr lang="zh-CN" altLang="zh-CN" dirty="0" smtClean="0"/>
                  <a:t>生长</a:t>
                </a:r>
                <a:r>
                  <a:rPr lang="zh-CN" altLang="zh-CN" dirty="0"/>
                  <a:t>时间就是：假设微生物在温度</a:t>
                </a:r>
                <a:r>
                  <a:rPr lang="en-US" altLang="zh-CN" dirty="0"/>
                  <a:t>T1</a:t>
                </a:r>
                <a:r>
                  <a:rPr lang="zh-CN" altLang="zh-CN" dirty="0"/>
                  <a:t>下培养时间</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1</m:t>
                        </m:r>
                      </m:sub>
                    </m:sSub>
                  </m:oMath>
                </a14:m>
                <a:r>
                  <a:rPr lang="zh-CN" altLang="zh-CN" dirty="0"/>
                  <a:t>的生长</a:t>
                </a:r>
                <a:r>
                  <a:rPr lang="zh-CN" altLang="zh-CN" dirty="0" smtClean="0"/>
                  <a:t>，</a:t>
                </a:r>
                <a:r>
                  <a:rPr lang="zh-CN" altLang="en-US" dirty="0" smtClean="0"/>
                  <a:t>可</a:t>
                </a:r>
                <a:r>
                  <a:rPr lang="zh-CN" altLang="zh-CN" dirty="0" smtClean="0"/>
                  <a:t>等同</a:t>
                </a:r>
                <a:r>
                  <a:rPr lang="zh-CN" altLang="zh-CN" dirty="0"/>
                  <a:t>为在温度</a:t>
                </a:r>
                <a:r>
                  <a:rPr lang="en-US" altLang="zh-CN" dirty="0"/>
                  <a:t>T2</a:t>
                </a:r>
                <a:r>
                  <a:rPr lang="zh-CN" altLang="zh-CN" dirty="0"/>
                  <a:t>下培养时间</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𝑒</m:t>
                        </m:r>
                      </m:sub>
                    </m:sSub>
                  </m:oMath>
                </a14:m>
                <a:r>
                  <a:rPr lang="zh-CN" altLang="zh-CN" dirty="0"/>
                  <a:t>的生长过程</a:t>
                </a:r>
                <a:r>
                  <a:rPr lang="zh-CN" altLang="zh-CN" dirty="0" smtClean="0"/>
                  <a:t>，</a:t>
                </a:r>
                <a:r>
                  <a:rPr lang="zh-CN" altLang="zh-CN" dirty="0"/>
                  <a:t>其数学公式如下</a:t>
                </a:r>
                <a:r>
                  <a:rPr lang="zh-CN" altLang="zh-CN" dirty="0" smtClean="0"/>
                  <a:t>：</a:t>
                </a:r>
                <a:endParaRPr lang="zh-CN"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4741479" y="2210519"/>
                <a:ext cx="5444359" cy="923330"/>
              </a:xfrm>
              <a:prstGeom prst="rect">
                <a:avLst/>
              </a:prstGeom>
              <a:blipFill>
                <a:blip r:embed="rId3"/>
                <a:stretch>
                  <a:fillRect l="-1008" t="-5960" b="-7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116797" y="3438641"/>
                <a:ext cx="6982125" cy="881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𝑚𝑎𝑥</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den>
                          </m:f>
                        </m:e>
                      </m:func>
                      <m:r>
                        <a:rPr lang="en-US" altLang="zh-CN" i="1">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1</m:t>
                              </m:r>
                            </m:sub>
                          </m:sSub>
                        </m:num>
                        <m:den>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𝑚𝑎𝑥</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den>
                          </m:f>
                        </m:den>
                      </m:f>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rPr>
                        <m:t>]}</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4116797" y="3438641"/>
                <a:ext cx="6982125" cy="88139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116797" y="4252462"/>
                <a:ext cx="6982125" cy="8813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a:latin typeface="Cambria Math" panose="02040503050406030204" pitchFamily="18" charset="0"/>
                            </a:rPr>
                            <m:t>)</m:t>
                          </m:r>
                        </m:e>
                      </m:func>
                      <m:r>
                        <a:rPr lang="en-US" altLang="zh-CN" i="1">
                          <a:latin typeface="Cambria Math" panose="02040503050406030204" pitchFamily="18" charset="0"/>
                        </a:rPr>
                        <m:t>=</m:t>
                      </m:r>
                      <m:r>
                        <a:rPr lang="en-US" altLang="zh-CN" i="1">
                          <a:latin typeface="Cambria Math" panose="02040503050406030204" pitchFamily="18" charset="0"/>
                        </a:rPr>
                        <m:t>𝑙𝑜𝑔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den>
                          </m:f>
                        </m:e>
                      </m:func>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2</m:t>
                              </m:r>
                            </m:sub>
                          </m:sSub>
                        </m:num>
                        <m:den>
                          <m:r>
                            <a:rPr lang="en-US" altLang="zh-CN" i="1">
                              <a:latin typeface="Cambria Math" panose="02040503050406030204" pitchFamily="18" charset="0"/>
                            </a:rPr>
                            <m:t>𝑙𝑜𝑔</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den>
                          </m:f>
                        </m:den>
                      </m:f>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𝑒</m:t>
                              </m:r>
                            </m:sub>
                          </m:sSub>
                        </m:e>
                      </m:d>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rPr>
                        <m:t>]}</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116797" y="4252462"/>
                <a:ext cx="6982125" cy="88139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414345" y="5318234"/>
                <a:ext cx="6684577" cy="646331"/>
              </a:xfrm>
              <a:prstGeom prst="rect">
                <a:avLst/>
              </a:prstGeom>
              <a:noFill/>
            </p:spPr>
            <p:txBody>
              <a:bodyPr wrap="square" rtlCol="0">
                <a:spAutoFit/>
              </a:bodyPr>
              <a:lstStyle/>
              <a:p>
                <a:r>
                  <a:rPr lang="zh-CN" altLang="en-US" dirty="0" smtClean="0"/>
                  <a:t>将这两个公式化简可得：</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𝜇</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1</m:t>
                              </m:r>
                            </m:sub>
                          </m:sSub>
                        </m:e>
                      </m:d>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m:rPr>
                                  <m:sty m:val="p"/>
                                </m:rPr>
                                <a:rPr lang="en-US" altLang="zh-CN" i="1">
                                  <a:latin typeface="Cambria Math" panose="02040503050406030204" pitchFamily="18" charset="0"/>
                                  <a:ea typeface="Cambria Math" panose="02040503050406030204" pitchFamily="18" charset="0"/>
                                </a:rPr>
                                <m:t>e</m:t>
                              </m:r>
                            </m:sub>
                          </m:sSub>
                        </m:e>
                      </m:d>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414345" y="5318234"/>
                <a:ext cx="6684577" cy="646331"/>
              </a:xfrm>
              <a:prstGeom prst="rect">
                <a:avLst/>
              </a:prstGeom>
              <a:blipFill>
                <a:blip r:embed="rId6"/>
                <a:stretch>
                  <a:fillRect l="-729" t="-7547" b="-1887"/>
                </a:stretch>
              </a:blipFill>
            </p:spPr>
            <p:txBody>
              <a:bodyPr/>
              <a:lstStyle/>
              <a:p>
                <a:r>
                  <a:rPr lang="zh-CN" altLang="en-US">
                    <a:noFill/>
                  </a:rPr>
                  <a:t> </a:t>
                </a:r>
              </a:p>
            </p:txBody>
          </p:sp>
        </mc:Fallback>
      </mc:AlternateContent>
      <p:sp>
        <p:nvSpPr>
          <p:cNvPr id="12" name="文本框 11"/>
          <p:cNvSpPr txBox="1"/>
          <p:nvPr/>
        </p:nvSpPr>
        <p:spPr>
          <a:xfrm>
            <a:off x="9944100" y="5595233"/>
            <a:ext cx="1526628" cy="369332"/>
          </a:xfrm>
          <a:prstGeom prst="rect">
            <a:avLst/>
          </a:prstGeom>
          <a:noFill/>
        </p:spPr>
        <p:txBody>
          <a:bodyPr wrap="square" rtlCol="0">
            <a:spAutoFit/>
          </a:bodyPr>
          <a:lstStyle/>
          <a:p>
            <a:r>
              <a:rPr lang="zh-CN" altLang="en-US" dirty="0" smtClean="0"/>
              <a:t>（</a:t>
            </a:r>
            <a:r>
              <a:rPr lang="en-US" altLang="zh-CN" dirty="0" smtClean="0"/>
              <a:t>6</a:t>
            </a:r>
            <a:r>
              <a:rPr lang="zh-CN" altLang="en-US" dirty="0" smtClean="0"/>
              <a:t>）</a:t>
            </a:r>
            <a:endParaRPr lang="zh-CN" altLang="en-US" dirty="0"/>
          </a:p>
        </p:txBody>
      </p:sp>
    </p:spTree>
    <p:extLst>
      <p:ext uri="{BB962C8B-B14F-4D97-AF65-F5344CB8AC3E}">
        <p14:creationId xmlns:p14="http://schemas.microsoft.com/office/powerpoint/2010/main" val="3053413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15</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34352" y="2836851"/>
            <a:ext cx="2699348" cy="584775"/>
          </a:xfrm>
          <a:prstGeom prst="rect">
            <a:avLst/>
          </a:prstGeom>
          <a:noFill/>
        </p:spPr>
        <p:txBody>
          <a:bodyPr wrap="square" rtlCol="0">
            <a:spAutoFit/>
          </a:bodyPr>
          <a:lstStyle/>
          <a:p>
            <a:r>
              <a:rPr lang="zh-CN" altLang="en-US" sz="3200" dirty="0" smtClean="0"/>
              <a:t>等同生长时间</a:t>
            </a:r>
            <a:endParaRPr lang="zh-CN" altLang="en-US" sz="3200" dirty="0"/>
          </a:p>
        </p:txBody>
      </p:sp>
      <mc:AlternateContent xmlns:mc="http://schemas.openxmlformats.org/markup-compatibility/2006" xmlns:a14="http://schemas.microsoft.com/office/drawing/2010/main">
        <mc:Choice Requires="a14">
          <p:sp>
            <p:nvSpPr>
              <p:cNvPr id="18" name="文本框 17"/>
              <p:cNvSpPr txBox="1"/>
              <p:nvPr/>
            </p:nvSpPr>
            <p:spPr>
              <a:xfrm>
                <a:off x="3640752" y="627144"/>
                <a:ext cx="66845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𝜇</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1</m:t>
                              </m:r>
                            </m:sub>
                          </m:sSub>
                        </m:e>
                      </m:d>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m:rPr>
                                  <m:sty m:val="p"/>
                                </m:rPr>
                                <a:rPr lang="en-US" altLang="zh-CN" i="1">
                                  <a:latin typeface="Cambria Math" panose="02040503050406030204" pitchFamily="18" charset="0"/>
                                  <a:ea typeface="Cambria Math" panose="02040503050406030204" pitchFamily="18" charset="0"/>
                                </a:rPr>
                                <m:t>e</m:t>
                              </m:r>
                            </m:sub>
                          </m:sSub>
                        </m:e>
                      </m:d>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3640752" y="627144"/>
                <a:ext cx="6684577" cy="369332"/>
              </a:xfrm>
              <a:prstGeom prst="rect">
                <a:avLst/>
              </a:prstGeom>
              <a:blipFill>
                <a:blip r:embed="rId3"/>
                <a:stretch>
                  <a:fillRect b="-5000"/>
                </a:stretch>
              </a:blipFill>
            </p:spPr>
            <p:txBody>
              <a:bodyPr/>
              <a:lstStyle/>
              <a:p>
                <a:r>
                  <a:rPr lang="zh-CN" altLang="en-US">
                    <a:noFill/>
                  </a:rPr>
                  <a:t> </a:t>
                </a:r>
              </a:p>
            </p:txBody>
          </p:sp>
        </mc:Fallback>
      </mc:AlternateContent>
      <p:sp>
        <p:nvSpPr>
          <p:cNvPr id="5" name="文本框 4"/>
          <p:cNvSpPr txBox="1"/>
          <p:nvPr/>
        </p:nvSpPr>
        <p:spPr>
          <a:xfrm>
            <a:off x="9558073" y="627144"/>
            <a:ext cx="1534511" cy="369332"/>
          </a:xfrm>
          <a:prstGeom prst="rect">
            <a:avLst/>
          </a:prstGeom>
          <a:noFill/>
        </p:spPr>
        <p:txBody>
          <a:bodyPr wrap="square" rtlCol="0">
            <a:spAutoFit/>
          </a:bodyPr>
          <a:lstStyle/>
          <a:p>
            <a:r>
              <a:rPr lang="zh-CN" altLang="en-US" dirty="0" smtClean="0"/>
              <a:t>（</a:t>
            </a:r>
            <a:r>
              <a:rPr lang="en-US" altLang="zh-CN" dirty="0" smtClean="0"/>
              <a:t>6</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4477407" y="1502979"/>
                <a:ext cx="6053959" cy="1200329"/>
              </a:xfrm>
              <a:prstGeom prst="rect">
                <a:avLst/>
              </a:prstGeom>
              <a:noFill/>
            </p:spPr>
            <p:txBody>
              <a:bodyPr wrap="square" rtlCol="0">
                <a:spAutoFit/>
              </a:bodyPr>
              <a:lstStyle/>
              <a:p>
                <a:r>
                  <a:rPr lang="en-US" altLang="zh-CN" dirty="0" smtClean="0"/>
                  <a:t>        </a:t>
                </a:r>
                <a:r>
                  <a:rPr lang="zh-CN" altLang="zh-CN" dirty="0" smtClean="0"/>
                  <a:t>这个</a:t>
                </a:r>
                <a:r>
                  <a:rPr lang="zh-CN" altLang="zh-CN" dirty="0"/>
                  <a:t>公式中，只有</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m:rPr>
                            <m:sty m:val="p"/>
                          </m:rPr>
                          <a:rPr lang="en-US" altLang="zh-CN" i="1">
                            <a:latin typeface="Cambria Math" panose="02040503050406030204" pitchFamily="18" charset="0"/>
                            <a:ea typeface="Cambria Math" panose="02040503050406030204" pitchFamily="18" charset="0"/>
                          </a:rPr>
                          <m:t>e</m:t>
                        </m:r>
                      </m:sub>
                    </m:sSub>
                  </m:oMath>
                </a14:m>
                <a:r>
                  <a:rPr lang="zh-CN" altLang="zh-CN" dirty="0"/>
                  <a:t>是未知数，其他都是已知，以此可以算出</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m:rPr>
                            <m:sty m:val="p"/>
                          </m:rPr>
                          <a:rPr lang="en-US" altLang="zh-CN" i="1">
                            <a:latin typeface="Cambria Math" panose="02040503050406030204" pitchFamily="18" charset="0"/>
                            <a:ea typeface="Cambria Math" panose="02040503050406030204" pitchFamily="18" charset="0"/>
                          </a:rPr>
                          <m:t>e</m:t>
                        </m:r>
                      </m:sub>
                    </m:sSub>
                  </m:oMath>
                </a14:m>
                <a:r>
                  <a:rPr lang="zh-CN" altLang="zh-CN" dirty="0"/>
                  <a:t>的值，</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m:rPr>
                            <m:sty m:val="p"/>
                          </m:rPr>
                          <a:rPr lang="en-US" altLang="zh-CN" i="1">
                            <a:latin typeface="Cambria Math" panose="02040503050406030204" pitchFamily="18" charset="0"/>
                            <a:ea typeface="Cambria Math" panose="02040503050406030204" pitchFamily="18" charset="0"/>
                          </a:rPr>
                          <m:t>e</m:t>
                        </m:r>
                      </m:sub>
                    </m:sSub>
                  </m:oMath>
                </a14:m>
                <a:r>
                  <a:rPr lang="zh-CN" altLang="zh-CN" dirty="0"/>
                  <a:t>为等同生长时间，这样就可以在波动温度下，以一种恒定温度</a:t>
                </a:r>
                <a:r>
                  <a:rPr lang="en-US" altLang="zh-CN" dirty="0"/>
                  <a:t>T1</a:t>
                </a:r>
                <a:r>
                  <a:rPr lang="zh-CN" altLang="zh-CN" dirty="0"/>
                  <a:t>为基准，其他</a:t>
                </a:r>
                <a:r>
                  <a:rPr lang="zh-CN" altLang="zh-CN" dirty="0" smtClean="0"/>
                  <a:t>温度</a:t>
                </a:r>
                <a:r>
                  <a:rPr lang="en-US" altLang="zh-CN" dirty="0" smtClean="0"/>
                  <a:t>T2</a:t>
                </a:r>
                <a:r>
                  <a:rPr lang="zh-CN" altLang="zh-CN" dirty="0" smtClean="0"/>
                  <a:t>向</a:t>
                </a:r>
                <a:r>
                  <a:rPr lang="zh-CN" altLang="zh-CN" dirty="0"/>
                  <a:t>该恒定温度等同转换，以预测波动温度下微生物的</a:t>
                </a:r>
                <a:r>
                  <a:rPr lang="zh-CN" altLang="zh-CN" dirty="0" smtClean="0"/>
                  <a:t>数量</a:t>
                </a:r>
                <a:r>
                  <a:rPr lang="zh-CN" altLang="en-US" dirty="0"/>
                  <a:t>。</a:t>
                </a:r>
              </a:p>
            </p:txBody>
          </p:sp>
        </mc:Choice>
        <mc:Fallback xmlns="">
          <p:sp>
            <p:nvSpPr>
              <p:cNvPr id="6" name="文本框 5"/>
              <p:cNvSpPr txBox="1">
                <a:spLocks noRot="1" noChangeAspect="1" noMove="1" noResize="1" noEditPoints="1" noAdjustHandles="1" noChangeArrowheads="1" noChangeShapeType="1" noTextEdit="1"/>
              </p:cNvSpPr>
              <p:nvPr/>
            </p:nvSpPr>
            <p:spPr>
              <a:xfrm>
                <a:off x="4477407" y="1502979"/>
                <a:ext cx="6053959" cy="1200329"/>
              </a:xfrm>
              <a:prstGeom prst="rect">
                <a:avLst/>
              </a:prstGeom>
              <a:blipFill>
                <a:blip r:embed="rId4"/>
                <a:stretch>
                  <a:fillRect l="-805" t="-4592" r="-805" b="-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624552" y="3205655"/>
                <a:ext cx="5906814" cy="1200329"/>
              </a:xfrm>
              <a:prstGeom prst="rect">
                <a:avLst/>
              </a:prstGeom>
              <a:noFill/>
            </p:spPr>
            <p:txBody>
              <a:bodyPr wrap="square" rtlCol="0">
                <a:spAutoFit/>
              </a:bodyPr>
              <a:lstStyle/>
              <a:p>
                <a:r>
                  <a:rPr lang="en-US" altLang="zh-CN" dirty="0" smtClean="0"/>
                  <a:t>       </a:t>
                </a:r>
                <a:r>
                  <a:rPr lang="zh-CN" altLang="zh-CN" dirty="0" smtClean="0"/>
                  <a:t>例如</a:t>
                </a:r>
                <a:r>
                  <a:rPr lang="zh-CN" altLang="zh-CN" dirty="0"/>
                  <a:t>，在温度</a:t>
                </a:r>
                <a:r>
                  <a:rPr lang="en-US" altLang="zh-CN" dirty="0"/>
                  <a:t>T1</a:t>
                </a:r>
                <a:r>
                  <a:rPr lang="zh-CN" altLang="zh-CN" dirty="0"/>
                  <a:t>下经历的时间为</a:t>
                </a:r>
                <a:r>
                  <a:rPr lang="en-US" altLang="zh-CN" dirty="0"/>
                  <a:t>t1</a:t>
                </a:r>
                <a:r>
                  <a:rPr lang="zh-CN" altLang="zh-CN" dirty="0"/>
                  <a:t>，然后温度发生变化，在</a:t>
                </a:r>
                <a:r>
                  <a:rPr lang="en-US" altLang="zh-CN" dirty="0"/>
                  <a:t>T2</a:t>
                </a:r>
                <a:r>
                  <a:rPr lang="zh-CN" altLang="zh-CN" dirty="0"/>
                  <a:t>温度下经历的时间</a:t>
                </a:r>
                <a:r>
                  <a:rPr lang="zh-CN" altLang="zh-CN" dirty="0" smtClean="0"/>
                  <a:t>为</a:t>
                </a:r>
                <a14:m>
                  <m:oMath xmlns:m="http://schemas.openxmlformats.org/officeDocument/2006/math">
                    <m:r>
                      <a:rPr lang="zh-CN" altLang="en-US" i="1" smtClean="0">
                        <a:latin typeface="Cambria Math" panose="02040503050406030204" pitchFamily="18" charset="0"/>
                      </a:rPr>
                      <m:t>∆</m:t>
                    </m:r>
                  </m:oMath>
                </a14:m>
                <a:r>
                  <a:rPr lang="en-US" altLang="zh-CN" dirty="0" smtClean="0"/>
                  <a:t>t</a:t>
                </a:r>
                <a:r>
                  <a:rPr lang="zh-CN" altLang="zh-CN" dirty="0"/>
                  <a:t>，则微生物最后的数量计算为如下公式：</a:t>
                </a:r>
              </a:p>
              <a:p>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624552" y="3205655"/>
                <a:ext cx="5906814" cy="1200329"/>
              </a:xfrm>
              <a:prstGeom prst="rect">
                <a:avLst/>
              </a:prstGeom>
              <a:blipFill>
                <a:blip r:embed="rId5"/>
                <a:stretch>
                  <a:fillRect l="-929" t="-4569" r="-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3344918" y="4339956"/>
                <a:ext cx="8008882" cy="8813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r>
                            <a:rPr lang="en-US" altLang="zh-CN">
                              <a:latin typeface="Cambria Math" panose="02040503050406030204" pitchFamily="18" charset="0"/>
                            </a:rPr>
                            <m:t>)</m:t>
                          </m:r>
                        </m:e>
                      </m:func>
                      <m:r>
                        <a:rPr lang="en-US" altLang="zh-CN" i="1">
                          <a:latin typeface="Cambria Math" panose="02040503050406030204" pitchFamily="18" charset="0"/>
                        </a:rPr>
                        <m:t>=</m:t>
                      </m:r>
                      <m:r>
                        <a:rPr lang="en-US" altLang="zh-CN" i="1">
                          <a:latin typeface="Cambria Math" panose="02040503050406030204" pitchFamily="18" charset="0"/>
                        </a:rPr>
                        <m:t>𝑙𝑜𝑔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den>
                          </m:f>
                        </m:e>
                      </m:func>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2</m:t>
                              </m:r>
                            </m:sub>
                          </m:sSub>
                        </m:num>
                        <m:den>
                          <m:r>
                            <a:rPr lang="en-US" altLang="zh-CN" i="1">
                              <a:latin typeface="Cambria Math" panose="02040503050406030204" pitchFamily="18" charset="0"/>
                            </a:rPr>
                            <m:t>𝑙𝑜𝑔</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den>
                          </m:f>
                        </m:den>
                      </m:f>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𝑒</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r>
                            <a:rPr lang="en-US" altLang="zh-CN" b="0" i="1" smtClean="0">
                              <a:latin typeface="Cambria Math" panose="02040503050406030204" pitchFamily="18" charset="0"/>
                              <a:ea typeface="Cambria Math" panose="02040503050406030204" pitchFamily="18" charset="0"/>
                            </a:rPr>
                            <m:t>)</m:t>
                          </m:r>
                        </m:e>
                      </m:d>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rPr>
                        <m:t>]}</m:t>
                      </m:r>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3344918" y="4339956"/>
                <a:ext cx="8008882" cy="881395"/>
              </a:xfrm>
              <a:prstGeom prst="rect">
                <a:avLst/>
              </a:prstGeom>
              <a:blipFill>
                <a:blip r:embed="rId6"/>
                <a:stretch>
                  <a:fillRect/>
                </a:stretch>
              </a:blipFill>
            </p:spPr>
            <p:txBody>
              <a:bodyPr/>
              <a:lstStyle/>
              <a:p>
                <a:r>
                  <a:rPr lang="zh-CN" altLang="en-US">
                    <a:noFill/>
                  </a:rPr>
                  <a:t> </a:t>
                </a:r>
              </a:p>
            </p:txBody>
          </p:sp>
        </mc:Fallback>
      </mc:AlternateContent>
      <p:sp>
        <p:nvSpPr>
          <p:cNvPr id="9" name="文本框 8"/>
          <p:cNvSpPr txBox="1"/>
          <p:nvPr/>
        </p:nvSpPr>
        <p:spPr>
          <a:xfrm>
            <a:off x="11353800" y="4501394"/>
            <a:ext cx="743607" cy="369332"/>
          </a:xfrm>
          <a:prstGeom prst="rect">
            <a:avLst/>
          </a:prstGeom>
          <a:noFill/>
        </p:spPr>
        <p:txBody>
          <a:bodyPr wrap="square" rtlCol="0">
            <a:spAutoFit/>
          </a:bodyPr>
          <a:lstStyle/>
          <a:p>
            <a:r>
              <a:rPr lang="zh-CN" altLang="en-US" dirty="0" smtClean="0"/>
              <a:t>（</a:t>
            </a:r>
            <a:r>
              <a:rPr lang="en-US" altLang="zh-CN" dirty="0" smtClean="0"/>
              <a:t>7</a:t>
            </a:r>
            <a:r>
              <a:rPr lang="zh-CN" altLang="en-US" dirty="0" smtClean="0"/>
              <a:t>）</a:t>
            </a:r>
            <a:endParaRPr lang="zh-CN" altLang="en-US" dirty="0"/>
          </a:p>
        </p:txBody>
      </p:sp>
    </p:spTree>
    <p:extLst>
      <p:ext uri="{BB962C8B-B14F-4D97-AF65-F5344CB8AC3E}">
        <p14:creationId xmlns:p14="http://schemas.microsoft.com/office/powerpoint/2010/main" val="162249700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35165" y="-14747"/>
            <a:ext cx="7285640" cy="6872747"/>
          </a:xfrm>
          <a:custGeom>
            <a:avLst/>
            <a:gdLst>
              <a:gd name="connsiteX0" fmla="*/ 0 w 7285640"/>
              <a:gd name="connsiteY0" fmla="*/ 0 h 6872747"/>
              <a:gd name="connsiteX1" fmla="*/ 3367003 w 7285640"/>
              <a:gd name="connsiteY1" fmla="*/ 0 h 6872747"/>
              <a:gd name="connsiteX2" fmla="*/ 5641897 w 7285640"/>
              <a:gd name="connsiteY2" fmla="*/ 0 h 6872747"/>
              <a:gd name="connsiteX3" fmla="*/ 5656191 w 7285640"/>
              <a:gd name="connsiteY3" fmla="*/ 0 h 6872747"/>
              <a:gd name="connsiteX4" fmla="*/ 5714260 w 7285640"/>
              <a:gd name="connsiteY4" fmla="*/ 35514 h 6872747"/>
              <a:gd name="connsiteX5" fmla="*/ 7285640 w 7285640"/>
              <a:gd name="connsiteY5" fmla="*/ 3418192 h 6872747"/>
              <a:gd name="connsiteX6" fmla="*/ 5714260 w 7285640"/>
              <a:gd name="connsiteY6" fmla="*/ 6800869 h 6872747"/>
              <a:gd name="connsiteX7" fmla="*/ 5641897 w 7285640"/>
              <a:gd name="connsiteY7" fmla="*/ 6845126 h 6872747"/>
              <a:gd name="connsiteX8" fmla="*/ 5641897 w 7285640"/>
              <a:gd name="connsiteY8" fmla="*/ 6872747 h 6872747"/>
              <a:gd name="connsiteX9" fmla="*/ 0 w 7285640"/>
              <a:gd name="connsiteY9" fmla="*/ 6872747 h 6872747"/>
              <a:gd name="connsiteX10" fmla="*/ 0 w 728564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640" h="6872747">
                <a:moveTo>
                  <a:pt x="0" y="0"/>
                </a:moveTo>
                <a:lnTo>
                  <a:pt x="3367003" y="0"/>
                </a:lnTo>
                <a:lnTo>
                  <a:pt x="5641897" y="0"/>
                </a:lnTo>
                <a:lnTo>
                  <a:pt x="5656191" y="0"/>
                </a:lnTo>
                <a:lnTo>
                  <a:pt x="5714260" y="35514"/>
                </a:lnTo>
                <a:cubicBezTo>
                  <a:pt x="6644031" y="641583"/>
                  <a:pt x="7285640" y="1928524"/>
                  <a:pt x="7285640" y="3418192"/>
                </a:cubicBezTo>
                <a:cubicBezTo>
                  <a:pt x="7285640" y="4907858"/>
                  <a:pt x="6644031" y="6194800"/>
                  <a:pt x="5714260" y="6800869"/>
                </a:cubicBezTo>
                <a:lnTo>
                  <a:pt x="5641897" y="6845126"/>
                </a:lnTo>
                <a:lnTo>
                  <a:pt x="5641897" y="6872747"/>
                </a:lnTo>
                <a:lnTo>
                  <a:pt x="0" y="6872747"/>
                </a:lnTo>
                <a:lnTo>
                  <a:pt x="0"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16</a:t>
            </a:fld>
            <a:endParaRPr lang="zh-CN" altLang="en-US"/>
          </a:p>
        </p:txBody>
      </p:sp>
      <p:sp>
        <p:nvSpPr>
          <p:cNvPr id="4" name="文本框 3"/>
          <p:cNvSpPr txBox="1"/>
          <p:nvPr/>
        </p:nvSpPr>
        <p:spPr>
          <a:xfrm>
            <a:off x="7800647" y="2030426"/>
            <a:ext cx="4068160" cy="2308324"/>
          </a:xfrm>
          <a:prstGeom prst="rect">
            <a:avLst/>
          </a:prstGeom>
          <a:noFill/>
        </p:spPr>
        <p:txBody>
          <a:bodyPr wrap="square" rtlCol="0">
            <a:spAutoFit/>
          </a:bodyPr>
          <a:lstStyle/>
          <a:p>
            <a:r>
              <a:rPr lang="en-US" altLang="zh-CN" dirty="0" smtClean="0"/>
              <a:t>       </a:t>
            </a:r>
            <a:r>
              <a:rPr lang="zh-CN" altLang="zh-CN" dirty="0" smtClean="0"/>
              <a:t>到</a:t>
            </a:r>
            <a:r>
              <a:rPr lang="zh-CN" altLang="zh-CN" dirty="0"/>
              <a:t>此基本上微生物的预测模型已经基本构建起来了，而且通过查看论文，假单胞菌在猪肉上的生长模型和实测的生长曲线走势相同，模型偏差度都在</a:t>
            </a:r>
            <a:r>
              <a:rPr lang="en-US" altLang="zh-CN" dirty="0"/>
              <a:t>0.9</a:t>
            </a:r>
            <a:r>
              <a:rPr lang="zh-CN" altLang="zh-CN" dirty="0"/>
              <a:t>以上，表明评价模型拟合较好，能很好的描述不同温度下假单胞菌在猪肉中的生长动态。</a:t>
            </a:r>
          </a:p>
          <a:p>
            <a:endParaRPr lang="zh-CN" altLang="en-US" dirty="0"/>
          </a:p>
        </p:txBody>
      </p:sp>
      <p:pic>
        <p:nvPicPr>
          <p:cNvPr id="5" name="图片 4"/>
          <p:cNvPicPr>
            <a:picLocks noChangeAspect="1"/>
          </p:cNvPicPr>
          <p:nvPr/>
        </p:nvPicPr>
        <p:blipFill>
          <a:blip r:embed="rId3"/>
          <a:stretch>
            <a:fillRect/>
          </a:stretch>
        </p:blipFill>
        <p:spPr>
          <a:xfrm>
            <a:off x="427507" y="2149897"/>
            <a:ext cx="6362351" cy="1893755"/>
          </a:xfrm>
          <a:prstGeom prst="rect">
            <a:avLst/>
          </a:prstGeom>
        </p:spPr>
      </p:pic>
      <p:sp>
        <p:nvSpPr>
          <p:cNvPr id="6" name="文本框 5"/>
          <p:cNvSpPr txBox="1"/>
          <p:nvPr/>
        </p:nvSpPr>
        <p:spPr>
          <a:xfrm>
            <a:off x="1597573" y="4335398"/>
            <a:ext cx="2953407" cy="923330"/>
          </a:xfrm>
          <a:prstGeom prst="rect">
            <a:avLst/>
          </a:prstGeom>
          <a:noFill/>
        </p:spPr>
        <p:txBody>
          <a:bodyPr wrap="square" rtlCol="0">
            <a:spAutoFit/>
          </a:bodyPr>
          <a:lstStyle/>
          <a:p>
            <a:r>
              <a:rPr lang="zh-CN" altLang="en-US" dirty="0" smtClean="0"/>
              <a:t>在</a:t>
            </a:r>
            <a:r>
              <a:rPr lang="en-US" altLang="zh-CN" dirty="0" smtClean="0"/>
              <a:t>8</a:t>
            </a:r>
            <a:r>
              <a:rPr lang="zh-CN" altLang="en-US" dirty="0" smtClean="0"/>
              <a:t>℃、</a:t>
            </a:r>
            <a:r>
              <a:rPr lang="en-US" altLang="zh-CN" dirty="0" smtClean="0"/>
              <a:t>12</a:t>
            </a:r>
            <a:r>
              <a:rPr lang="zh-CN" altLang="en-US" dirty="0" smtClean="0"/>
              <a:t>℃和波动温度下假单胞菌在猪肉上生长预测值的偏差度和准确度</a:t>
            </a:r>
            <a:endParaRPr lang="zh-CN" altLang="en-US" dirty="0"/>
          </a:p>
        </p:txBody>
      </p:sp>
    </p:spTree>
    <p:extLst>
      <p:ext uri="{BB962C8B-B14F-4D97-AF65-F5344CB8AC3E}">
        <p14:creationId xmlns:p14="http://schemas.microsoft.com/office/powerpoint/2010/main" val="171582692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17</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02</a:t>
            </a: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zh-CN" altLang="en-US" sz="4000" b="1" dirty="0">
                <a:solidFill>
                  <a:schemeClr val="bg2">
                    <a:lumMod val="25000"/>
                  </a:schemeClr>
                </a:solidFill>
                <a:latin typeface="微软雅黑" panose="020B0503020204020204" charset="-122"/>
                <a:ea typeface="微软雅黑" panose="020B0503020204020204" charset="-122"/>
              </a:rPr>
              <a:t>已</a:t>
            </a:r>
            <a:r>
              <a:rPr lang="zh-CN" altLang="en-US" sz="4000" b="1" dirty="0" smtClean="0">
                <a:solidFill>
                  <a:schemeClr val="bg2">
                    <a:lumMod val="25000"/>
                  </a:schemeClr>
                </a:solidFill>
                <a:latin typeface="微软雅黑" panose="020B0503020204020204" charset="-122"/>
                <a:ea typeface="微软雅黑" panose="020B0503020204020204" charset="-122"/>
              </a:rPr>
              <a:t>实现的和不足</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394" y="2713309"/>
            <a:ext cx="942715" cy="942715"/>
          </a:xfrm>
          <a:prstGeom prst="rect">
            <a:avLst/>
          </a:prstGeom>
        </p:spPr>
      </p:pic>
    </p:spTree>
    <p:extLst>
      <p:ext uri="{BB962C8B-B14F-4D97-AF65-F5344CB8AC3E}">
        <p14:creationId xmlns:p14="http://schemas.microsoft.com/office/powerpoint/2010/main" val="3460530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18</a:t>
            </a:fld>
            <a:endParaRPr lang="zh-CN" altLang="en-US"/>
          </a:p>
        </p:txBody>
      </p:sp>
      <p:sp>
        <p:nvSpPr>
          <p:cNvPr id="4" name="文本框 3"/>
          <p:cNvSpPr txBox="1"/>
          <p:nvPr/>
        </p:nvSpPr>
        <p:spPr>
          <a:xfrm>
            <a:off x="136634" y="316500"/>
            <a:ext cx="2963917" cy="523220"/>
          </a:xfrm>
          <a:prstGeom prst="rect">
            <a:avLst/>
          </a:prstGeom>
          <a:noFill/>
        </p:spPr>
        <p:txBody>
          <a:bodyPr wrap="square" rtlCol="0">
            <a:spAutoFit/>
          </a:bodyPr>
          <a:lstStyle/>
          <a:p>
            <a:r>
              <a:rPr lang="zh-CN" altLang="en-US" sz="2800" dirty="0" smtClean="0"/>
              <a:t>目前的预测模型</a:t>
            </a:r>
            <a:endParaRPr lang="zh-CN" altLang="en-US" sz="2800" dirty="0"/>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sp>
        <p:nvSpPr>
          <p:cNvPr id="5" name="文本框 4"/>
          <p:cNvSpPr txBox="1"/>
          <p:nvPr/>
        </p:nvSpPr>
        <p:spPr>
          <a:xfrm>
            <a:off x="4496844" y="1050485"/>
            <a:ext cx="3502572" cy="369332"/>
          </a:xfrm>
          <a:prstGeom prst="rect">
            <a:avLst/>
          </a:prstGeom>
          <a:noFill/>
        </p:spPr>
        <p:txBody>
          <a:bodyPr wrap="square" rtlCol="0">
            <a:spAutoFit/>
          </a:bodyPr>
          <a:lstStyle/>
          <a:p>
            <a:r>
              <a:rPr lang="zh-CN" altLang="en-US" dirty="0" smtClean="0"/>
              <a:t>恒温下的预测模型</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5668"/>
            <a:ext cx="12192000" cy="5942319"/>
          </a:xfrm>
          <a:prstGeom prst="rect">
            <a:avLst/>
          </a:prstGeom>
        </p:spPr>
      </p:pic>
    </p:spTree>
    <p:extLst>
      <p:ext uri="{BB962C8B-B14F-4D97-AF65-F5344CB8AC3E}">
        <p14:creationId xmlns:p14="http://schemas.microsoft.com/office/powerpoint/2010/main" val="149913689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19</a:t>
            </a:fld>
            <a:endParaRPr lang="zh-CN" altLang="en-US"/>
          </a:p>
        </p:txBody>
      </p:sp>
      <p:sp>
        <p:nvSpPr>
          <p:cNvPr id="4" name="文本框 3"/>
          <p:cNvSpPr txBox="1"/>
          <p:nvPr/>
        </p:nvSpPr>
        <p:spPr>
          <a:xfrm>
            <a:off x="136634" y="316500"/>
            <a:ext cx="2963917" cy="523220"/>
          </a:xfrm>
          <a:prstGeom prst="rect">
            <a:avLst/>
          </a:prstGeom>
          <a:noFill/>
        </p:spPr>
        <p:txBody>
          <a:bodyPr wrap="square" rtlCol="0">
            <a:spAutoFit/>
          </a:bodyPr>
          <a:lstStyle/>
          <a:p>
            <a:r>
              <a:rPr lang="zh-CN" altLang="en-US" sz="2800" dirty="0" smtClean="0"/>
              <a:t>目前的预测模型</a:t>
            </a:r>
            <a:endParaRPr lang="zh-CN" altLang="en-US" sz="2800" dirty="0"/>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sp>
        <p:nvSpPr>
          <p:cNvPr id="5" name="文本框 4"/>
          <p:cNvSpPr txBox="1"/>
          <p:nvPr/>
        </p:nvSpPr>
        <p:spPr>
          <a:xfrm>
            <a:off x="4496844" y="1050485"/>
            <a:ext cx="3502572" cy="369332"/>
          </a:xfrm>
          <a:prstGeom prst="rect">
            <a:avLst/>
          </a:prstGeom>
          <a:noFill/>
        </p:spPr>
        <p:txBody>
          <a:bodyPr wrap="square" rtlCol="0">
            <a:spAutoFit/>
          </a:bodyPr>
          <a:lstStyle/>
          <a:p>
            <a:r>
              <a:rPr lang="zh-CN" altLang="en-US" dirty="0"/>
              <a:t>变</a:t>
            </a:r>
            <a:r>
              <a:rPr lang="zh-CN" altLang="en-US" dirty="0" smtClean="0"/>
              <a:t>温下的预测模型</a:t>
            </a:r>
            <a:endParaRPr lang="zh-CN" altLang="en-US" dirty="0"/>
          </a:p>
        </p:txBody>
      </p:sp>
      <p:pic>
        <p:nvPicPr>
          <p:cNvPr id="3" name="图片 2"/>
          <p:cNvPicPr>
            <a:picLocks noChangeAspect="1"/>
          </p:cNvPicPr>
          <p:nvPr/>
        </p:nvPicPr>
        <p:blipFill>
          <a:blip r:embed="rId3"/>
          <a:stretch>
            <a:fillRect/>
          </a:stretch>
        </p:blipFill>
        <p:spPr>
          <a:xfrm>
            <a:off x="466165" y="1587528"/>
            <a:ext cx="11041116" cy="5270472"/>
          </a:xfrm>
          <a:prstGeom prst="rect">
            <a:avLst/>
          </a:prstGeom>
        </p:spPr>
      </p:pic>
    </p:spTree>
    <p:extLst>
      <p:ext uri="{BB962C8B-B14F-4D97-AF65-F5344CB8AC3E}">
        <p14:creationId xmlns:p14="http://schemas.microsoft.com/office/powerpoint/2010/main" val="306519345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2</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866315" y="724039"/>
            <a:ext cx="495201" cy="5632311"/>
          </a:xfrm>
          <a:prstGeom prst="rect">
            <a:avLst/>
          </a:prstGeom>
          <a:noFill/>
        </p:spPr>
        <p:txBody>
          <a:bodyPr wrap="square" rtlCol="0">
            <a:spAutoFit/>
          </a:bodyPr>
          <a:lstStyle/>
          <a:p>
            <a:r>
              <a:rPr lang="zh-CN" altLang="en-US" sz="2400" dirty="0" smtClean="0"/>
              <a:t>为什么会用到微生物生长曲线模型</a:t>
            </a:r>
            <a:endParaRPr lang="zh-CN" altLang="en-US" sz="2400" dirty="0"/>
          </a:p>
        </p:txBody>
      </p:sp>
      <p:sp>
        <p:nvSpPr>
          <p:cNvPr id="6" name="文本框 5"/>
          <p:cNvSpPr txBox="1"/>
          <p:nvPr/>
        </p:nvSpPr>
        <p:spPr>
          <a:xfrm>
            <a:off x="4045907" y="1073320"/>
            <a:ext cx="4747364" cy="4401205"/>
          </a:xfrm>
          <a:prstGeom prst="rect">
            <a:avLst/>
          </a:prstGeom>
          <a:noFill/>
        </p:spPr>
        <p:txBody>
          <a:bodyPr wrap="square" rtlCol="0">
            <a:spAutoFit/>
          </a:bodyPr>
          <a:lstStyle/>
          <a:p>
            <a:r>
              <a:rPr lang="zh-CN" altLang="en-US" dirty="0" smtClean="0"/>
              <a:t>             </a:t>
            </a:r>
            <a:r>
              <a:rPr lang="zh-CN" altLang="en-US" sz="2800" dirty="0" smtClean="0"/>
              <a:t>因为</a:t>
            </a:r>
            <a:r>
              <a:rPr lang="zh-CN" altLang="zh-CN" sz="2800" dirty="0"/>
              <a:t>当前食品项目中</a:t>
            </a:r>
            <a:r>
              <a:rPr lang="zh-CN" altLang="zh-CN" sz="2800" dirty="0" smtClean="0"/>
              <a:t>需要</a:t>
            </a:r>
            <a:r>
              <a:rPr lang="zh-CN" altLang="en-US" sz="2800" dirty="0" smtClean="0"/>
              <a:t>有一个</a:t>
            </a:r>
            <a:r>
              <a:rPr lang="zh-CN" altLang="zh-CN" sz="2800" dirty="0" smtClean="0"/>
              <a:t>计算</a:t>
            </a:r>
            <a:r>
              <a:rPr lang="zh-CN" altLang="zh-CN" sz="2800" dirty="0"/>
              <a:t>食品剩余货架</a:t>
            </a:r>
            <a:r>
              <a:rPr lang="zh-CN" altLang="zh-CN" sz="2800" dirty="0" smtClean="0"/>
              <a:t>期</a:t>
            </a:r>
            <a:r>
              <a:rPr lang="zh-CN" altLang="en-US" sz="2800" dirty="0" smtClean="0"/>
              <a:t>的</a:t>
            </a:r>
            <a:r>
              <a:rPr lang="zh-CN" altLang="zh-CN" sz="2800" dirty="0" smtClean="0"/>
              <a:t>这么</a:t>
            </a:r>
            <a:r>
              <a:rPr lang="zh-CN" altLang="zh-CN" sz="2800" dirty="0"/>
              <a:t>一个</a:t>
            </a:r>
            <a:r>
              <a:rPr lang="zh-CN" altLang="zh-CN" sz="2800" dirty="0" smtClean="0"/>
              <a:t>功能</a:t>
            </a:r>
            <a:r>
              <a:rPr lang="zh-CN" altLang="en-US" sz="2800" dirty="0" smtClean="0"/>
              <a:t>。影响食品剩余货架期的因素有很多，其中</a:t>
            </a:r>
            <a:r>
              <a:rPr lang="zh-CN" altLang="zh-CN" sz="2800" dirty="0"/>
              <a:t>微生物数量是影响食品安全货架期的一个重要因素，也是导致食品不合格的主要因素</a:t>
            </a:r>
            <a:r>
              <a:rPr lang="zh-CN" altLang="zh-CN" sz="2800" dirty="0" smtClean="0"/>
              <a:t>之一</a:t>
            </a:r>
            <a:r>
              <a:rPr lang="zh-CN" altLang="en-US" sz="2800" dirty="0" smtClean="0"/>
              <a:t>。因此我们就微生物数量对剩余货架期的影响为中心点展开研究。</a:t>
            </a:r>
            <a:endParaRPr lang="zh-CN" altLang="en-US" sz="2800" dirty="0"/>
          </a:p>
        </p:txBody>
      </p:sp>
      <p:sp>
        <p:nvSpPr>
          <p:cNvPr id="9" name="文本框 8"/>
          <p:cNvSpPr txBox="1"/>
          <p:nvPr/>
        </p:nvSpPr>
        <p:spPr>
          <a:xfrm>
            <a:off x="9985853" y="860053"/>
            <a:ext cx="1292662" cy="5123145"/>
          </a:xfrm>
          <a:prstGeom prst="rect">
            <a:avLst/>
          </a:prstGeom>
          <a:noFill/>
        </p:spPr>
        <p:txBody>
          <a:bodyPr vert="eaVert" wrap="square" rtlCol="0">
            <a:spAutoFit/>
          </a:bodyPr>
          <a:lstStyle/>
          <a:p>
            <a:r>
              <a:rPr lang="zh-CN" altLang="en-US" dirty="0" smtClean="0"/>
              <a:t>剩余货架期：</a:t>
            </a:r>
            <a:r>
              <a:rPr lang="zh-CN" altLang="zh-CN" dirty="0"/>
              <a:t>食品被储藏在一定的条件下，能够保持安全、确保理想的感官、理化和微生物特性以及保留标签声明的任何营养值的一段时间。</a:t>
            </a:r>
          </a:p>
          <a:p>
            <a:endParaRPr lang="zh-CN" altLang="en-US" dirty="0"/>
          </a:p>
        </p:txBody>
      </p:sp>
    </p:spTree>
    <p:extLst>
      <p:ext uri="{BB962C8B-B14F-4D97-AF65-F5344CB8AC3E}">
        <p14:creationId xmlns:p14="http://schemas.microsoft.com/office/powerpoint/2010/main" val="11241890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20</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32710" y="2836851"/>
            <a:ext cx="2267210" cy="584775"/>
          </a:xfrm>
          <a:prstGeom prst="rect">
            <a:avLst/>
          </a:prstGeom>
          <a:noFill/>
        </p:spPr>
        <p:txBody>
          <a:bodyPr wrap="square" rtlCol="0">
            <a:spAutoFit/>
          </a:bodyPr>
          <a:lstStyle/>
          <a:p>
            <a:r>
              <a:rPr lang="zh-CN" altLang="en-US" sz="3200" dirty="0" smtClean="0"/>
              <a:t>不足</a:t>
            </a:r>
            <a:endParaRPr lang="zh-CN" altLang="en-US" sz="3200" dirty="0"/>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sp>
        <p:nvSpPr>
          <p:cNvPr id="3" name="文本框 2"/>
          <p:cNvSpPr txBox="1"/>
          <p:nvPr/>
        </p:nvSpPr>
        <p:spPr>
          <a:xfrm>
            <a:off x="4820610" y="426876"/>
            <a:ext cx="5749159" cy="5909310"/>
          </a:xfrm>
          <a:prstGeom prst="rect">
            <a:avLst/>
          </a:prstGeom>
          <a:noFill/>
        </p:spPr>
        <p:txBody>
          <a:bodyPr wrap="square" rtlCol="0">
            <a:spAutoFit/>
          </a:bodyPr>
          <a:lstStyle/>
          <a:p>
            <a:r>
              <a:rPr lang="en-US" altLang="zh-CN" dirty="0" smtClean="0"/>
              <a:t>       1.</a:t>
            </a:r>
            <a:r>
              <a:rPr lang="zh-CN" altLang="zh-CN" dirty="0" smtClean="0"/>
              <a:t>因为</a:t>
            </a:r>
            <a:r>
              <a:rPr lang="zh-CN" altLang="zh-CN" dirty="0"/>
              <a:t>在算法的实现过程中，环境因子的变换我们只考虑了温度对微生物生长的影响，但酸碱度，</a:t>
            </a:r>
            <a:r>
              <a:rPr lang="en-US" altLang="zh-CN" dirty="0" err="1"/>
              <a:t>ph</a:t>
            </a:r>
            <a:r>
              <a:rPr lang="zh-CN" altLang="zh-CN" dirty="0"/>
              <a:t>，水活性等环境因子对微生物生长的影响暂时没有考虑</a:t>
            </a:r>
            <a:r>
              <a:rPr lang="zh-CN" altLang="zh-CN" dirty="0" smtClean="0"/>
              <a:t>进去。</a:t>
            </a:r>
            <a:r>
              <a:rPr lang="zh-CN" altLang="en-US" dirty="0" smtClean="0"/>
              <a:t>目前查看的论文中很少有介绍其他环境因素对微生物生长的影响，也不太确定其他环境因素的影响后能否继续用这个模型预测。</a:t>
            </a:r>
            <a:endParaRPr lang="en-US" altLang="zh-CN" dirty="0" smtClean="0"/>
          </a:p>
          <a:p>
            <a:r>
              <a:rPr lang="en-US" altLang="zh-CN" dirty="0" smtClean="0"/>
              <a:t>        2.</a:t>
            </a:r>
            <a:r>
              <a:rPr lang="zh-CN" altLang="zh-CN" dirty="0" smtClean="0"/>
              <a:t>由于</a:t>
            </a:r>
            <a:r>
              <a:rPr lang="zh-CN" altLang="zh-CN" dirty="0"/>
              <a:t>不同微生物对应的模型参数不同</a:t>
            </a:r>
            <a:r>
              <a:rPr lang="zh-CN" altLang="zh-CN" dirty="0" smtClean="0"/>
              <a:t>，</a:t>
            </a:r>
            <a:r>
              <a:rPr lang="zh-CN" altLang="en-US" dirty="0" smtClean="0"/>
              <a:t>目前只清楚猪肉假单胞菌的预测模型参数</a:t>
            </a:r>
            <a:r>
              <a:rPr lang="zh-CN" altLang="zh-CN" dirty="0" smtClean="0"/>
              <a:t>，</a:t>
            </a:r>
            <a:r>
              <a:rPr lang="zh-CN" altLang="en-US" dirty="0" smtClean="0"/>
              <a:t>其他的微生物的模型参数可能需要具体的培养实验得出，但我们没有这些数据。</a:t>
            </a:r>
            <a:endParaRPr lang="en-US" altLang="zh-CN" dirty="0" smtClean="0"/>
          </a:p>
          <a:p>
            <a:r>
              <a:rPr lang="en-US" altLang="zh-CN" dirty="0" smtClean="0"/>
              <a:t>       3.</a:t>
            </a:r>
            <a:r>
              <a:rPr lang="zh-CN" altLang="en-US" dirty="0" smtClean="0"/>
              <a:t>目前有多重微生物预测模型，不同的微生物可能和其他的几种预测模型拟合较好，但我们并没有数据支撑，并不清楚哪些微生物用哪种模型更合适，单一用</a:t>
            </a:r>
            <a:r>
              <a:rPr lang="en-US" altLang="zh-CN" dirty="0" err="1" smtClean="0"/>
              <a:t>Gompertz</a:t>
            </a:r>
            <a:r>
              <a:rPr lang="zh-CN" altLang="en-US" dirty="0" smtClean="0"/>
              <a:t>模型在预测某些微生物上可能会出现较大的偏差值。</a:t>
            </a:r>
            <a:endParaRPr lang="en-US" altLang="zh-CN" dirty="0" smtClean="0"/>
          </a:p>
          <a:p>
            <a:r>
              <a:rPr lang="en-US" altLang="zh-CN" dirty="0"/>
              <a:t> </a:t>
            </a:r>
            <a:r>
              <a:rPr lang="en-US" altLang="zh-CN" dirty="0" smtClean="0"/>
              <a:t>      4.</a:t>
            </a:r>
            <a:r>
              <a:rPr lang="zh-CN" altLang="en-US" dirty="0" smtClean="0"/>
              <a:t>在变温情况下用等同时间生长的方法进行预测是在考虑了理想情况，即当温度从</a:t>
            </a:r>
            <a:r>
              <a:rPr lang="en-US" altLang="zh-CN" dirty="0" smtClean="0"/>
              <a:t>T1</a:t>
            </a:r>
            <a:r>
              <a:rPr lang="zh-CN" altLang="en-US" dirty="0" smtClean="0"/>
              <a:t>变成</a:t>
            </a:r>
            <a:r>
              <a:rPr lang="en-US" altLang="zh-CN" dirty="0" smtClean="0"/>
              <a:t>T2</a:t>
            </a:r>
            <a:r>
              <a:rPr lang="zh-CN" altLang="en-US" dirty="0" smtClean="0"/>
              <a:t>后，微生物的生长特征指标随之全变成</a:t>
            </a:r>
            <a:r>
              <a:rPr lang="en-US" altLang="zh-CN" dirty="0" smtClean="0"/>
              <a:t>T2</a:t>
            </a:r>
            <a:r>
              <a:rPr lang="zh-CN" altLang="en-US" dirty="0" smtClean="0"/>
              <a:t>下的特征指标值。</a:t>
            </a:r>
            <a:endParaRPr lang="en-US" altLang="zh-CN" dirty="0" smtClean="0"/>
          </a:p>
          <a:p>
            <a:r>
              <a:rPr lang="en-US" altLang="zh-CN" dirty="0"/>
              <a:t> </a:t>
            </a:r>
            <a:r>
              <a:rPr lang="en-US" altLang="zh-CN" dirty="0" smtClean="0"/>
              <a:t>      5.</a:t>
            </a:r>
            <a:r>
              <a:rPr lang="zh-CN" altLang="en-US" dirty="0" smtClean="0"/>
              <a:t>这些实验都是在实验室基于肉汤培养的模型，</a:t>
            </a:r>
            <a:r>
              <a:rPr lang="zh-CN" altLang="en-US" dirty="0" smtClean="0"/>
              <a:t>其他外界因素</a:t>
            </a:r>
            <a:r>
              <a:rPr lang="zh-CN" altLang="en-US" dirty="0" smtClean="0"/>
              <a:t>的影响比较小，但在真正的货架期预测过程中，很有可能有其他外接因素影响导致预测值偏差较大。</a:t>
            </a:r>
            <a:endParaRPr lang="zh-CN" altLang="en-US" dirty="0"/>
          </a:p>
        </p:txBody>
      </p:sp>
    </p:spTree>
    <p:extLst>
      <p:ext uri="{BB962C8B-B14F-4D97-AF65-F5344CB8AC3E}">
        <p14:creationId xmlns:p14="http://schemas.microsoft.com/office/powerpoint/2010/main" val="865429297"/>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21</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732710" y="2836851"/>
            <a:ext cx="2267210" cy="1200329"/>
          </a:xfrm>
          <a:prstGeom prst="rect">
            <a:avLst/>
          </a:prstGeom>
          <a:noFill/>
        </p:spPr>
        <p:txBody>
          <a:bodyPr wrap="square" rtlCol="0">
            <a:spAutoFit/>
          </a:bodyPr>
          <a:lstStyle/>
          <a:p>
            <a:r>
              <a:rPr lang="zh-CN" altLang="en-US" sz="2400" dirty="0" smtClean="0"/>
              <a:t>目前市场已有关于微生物的预测平台</a:t>
            </a:r>
            <a:endParaRPr lang="zh-CN" altLang="en-US" sz="2400" dirty="0"/>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sp>
        <p:nvSpPr>
          <p:cNvPr id="5" name="文本框 4"/>
          <p:cNvSpPr txBox="1"/>
          <p:nvPr/>
        </p:nvSpPr>
        <p:spPr>
          <a:xfrm>
            <a:off x="4677103" y="578110"/>
            <a:ext cx="5896304" cy="5355312"/>
          </a:xfrm>
          <a:prstGeom prst="rect">
            <a:avLst/>
          </a:prstGeom>
          <a:noFill/>
        </p:spPr>
        <p:txBody>
          <a:bodyPr wrap="square" rtlCol="0">
            <a:spAutoFit/>
          </a:bodyPr>
          <a:lstStyle/>
          <a:p>
            <a:r>
              <a:rPr lang="zh-CN" altLang="en-US" dirty="0" smtClean="0"/>
              <a:t>       最主流免费的一个有关微生物的预测软件是</a:t>
            </a:r>
            <a:r>
              <a:rPr lang="en-US" altLang="zh-CN" dirty="0" err="1" smtClean="0"/>
              <a:t>combase</a:t>
            </a:r>
            <a:r>
              <a:rPr lang="zh-CN" altLang="en-US" dirty="0" smtClean="0"/>
              <a:t>，这是英、美两国共同开发的一</a:t>
            </a:r>
            <a:r>
              <a:rPr lang="zh-CN" altLang="en-US" dirty="0"/>
              <a:t>个建基于互联网的关于定量预测微生物学的全球最大免费资源信息库</a:t>
            </a:r>
            <a:r>
              <a:rPr lang="zh-CN" altLang="en-US" dirty="0" smtClean="0"/>
              <a:t>。</a:t>
            </a:r>
            <a:endParaRPr lang="en-US" altLang="zh-CN" dirty="0" smtClean="0"/>
          </a:p>
          <a:p>
            <a:endParaRPr lang="en-US" altLang="zh-CN" dirty="0" smtClean="0"/>
          </a:p>
          <a:p>
            <a:r>
              <a:rPr lang="en-US" altLang="zh-CN" dirty="0"/>
              <a:t> </a:t>
            </a:r>
            <a:r>
              <a:rPr lang="en-US" altLang="zh-CN" dirty="0" smtClean="0"/>
              <a:t>      </a:t>
            </a:r>
            <a:r>
              <a:rPr lang="zh-CN" altLang="en-US" dirty="0" smtClean="0"/>
              <a:t>它包含：</a:t>
            </a:r>
            <a:endParaRPr lang="en-US" altLang="zh-CN" dirty="0" smtClean="0"/>
          </a:p>
          <a:p>
            <a:r>
              <a:rPr lang="en-US" altLang="zh-CN" dirty="0"/>
              <a:t> </a:t>
            </a:r>
            <a:r>
              <a:rPr lang="en-US" altLang="zh-CN" dirty="0" smtClean="0"/>
              <a:t>      1.</a:t>
            </a:r>
            <a:r>
              <a:rPr lang="zh-CN" altLang="en-US" dirty="0" smtClean="0"/>
              <a:t>经过</a:t>
            </a:r>
            <a:r>
              <a:rPr lang="zh-CN" altLang="en-US" dirty="0"/>
              <a:t>系统化标准处理的数据库，这一数据库拥有超过</a:t>
            </a:r>
            <a:r>
              <a:rPr lang="en-US" altLang="zh-CN" dirty="0"/>
              <a:t>50,000</a:t>
            </a:r>
            <a:r>
              <a:rPr lang="zh-CN" altLang="en-US" dirty="0"/>
              <a:t>条量化后的关于微生物与食品环境响应的数据记录</a:t>
            </a:r>
          </a:p>
          <a:p>
            <a:r>
              <a:rPr lang="en-US" altLang="zh-CN" dirty="0" smtClean="0"/>
              <a:t>       2.ComBase </a:t>
            </a:r>
            <a:r>
              <a:rPr lang="zh-CN" altLang="en-US" dirty="0"/>
              <a:t>预测模型</a:t>
            </a:r>
            <a:r>
              <a:rPr lang="en-US" altLang="zh-CN" dirty="0"/>
              <a:t>——</a:t>
            </a:r>
            <a:r>
              <a:rPr lang="zh-CN" altLang="en-US" dirty="0"/>
              <a:t>基于</a:t>
            </a:r>
            <a:r>
              <a:rPr lang="en-US" altLang="zh-CN" dirty="0" err="1"/>
              <a:t>ComBase</a:t>
            </a:r>
            <a:r>
              <a:rPr lang="zh-CN" altLang="en-US" dirty="0"/>
              <a:t>的数据库用以预测食品中微生物的生长或消失</a:t>
            </a:r>
            <a:r>
              <a:rPr lang="zh-CN" altLang="en-US" dirty="0" smtClean="0"/>
              <a:t>。</a:t>
            </a:r>
            <a:endParaRPr lang="en-US" altLang="zh-CN" dirty="0" smtClean="0"/>
          </a:p>
          <a:p>
            <a:endParaRPr lang="en-US" altLang="zh-CN" dirty="0" smtClean="0"/>
          </a:p>
          <a:p>
            <a:r>
              <a:rPr lang="en-US" altLang="zh-CN" dirty="0" smtClean="0"/>
              <a:t>       </a:t>
            </a:r>
            <a:r>
              <a:rPr lang="zh-CN" altLang="en-US" dirty="0" smtClean="0"/>
              <a:t>它可被运用于：</a:t>
            </a:r>
            <a:endParaRPr lang="en-US" altLang="zh-CN" dirty="0" smtClean="0"/>
          </a:p>
          <a:p>
            <a:r>
              <a:rPr lang="zh-CN" altLang="en-US" dirty="0" smtClean="0"/>
              <a:t>       </a:t>
            </a:r>
            <a:r>
              <a:rPr lang="en-US" altLang="zh-CN" dirty="0" smtClean="0"/>
              <a:t>1.</a:t>
            </a:r>
            <a:r>
              <a:rPr lang="zh-CN" altLang="en-US" dirty="0" smtClean="0"/>
              <a:t>从</a:t>
            </a:r>
            <a:r>
              <a:rPr lang="zh-CN" altLang="en-US" dirty="0"/>
              <a:t>微生物角度预测和提高食品的安全和品质</a:t>
            </a:r>
          </a:p>
          <a:p>
            <a:r>
              <a:rPr lang="zh-CN" altLang="en-US" dirty="0" smtClean="0"/>
              <a:t>       </a:t>
            </a:r>
            <a:r>
              <a:rPr lang="en-US" altLang="zh-CN" dirty="0" smtClean="0"/>
              <a:t>2.</a:t>
            </a:r>
            <a:r>
              <a:rPr lang="zh-CN" altLang="en-US" dirty="0" smtClean="0"/>
              <a:t>通过</a:t>
            </a:r>
            <a:r>
              <a:rPr lang="zh-CN" altLang="en-US" dirty="0"/>
              <a:t>数据的搜索，更加经济的研制、生产和储藏食品</a:t>
            </a:r>
          </a:p>
          <a:p>
            <a:r>
              <a:rPr lang="zh-CN" altLang="en-US" dirty="0" smtClean="0"/>
              <a:t>       </a:t>
            </a:r>
            <a:r>
              <a:rPr lang="en-US" altLang="zh-CN" dirty="0" smtClean="0"/>
              <a:t>3.</a:t>
            </a:r>
            <a:r>
              <a:rPr lang="zh-CN" altLang="en-US" dirty="0" smtClean="0"/>
              <a:t>对</a:t>
            </a:r>
            <a:r>
              <a:rPr lang="zh-CN" altLang="en-US" dirty="0"/>
              <a:t>食品进行微生物风险评估</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56406856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22</a:t>
            </a:fld>
            <a:endParaRPr lang="zh-CN" altLang="en-US"/>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sp>
        <p:nvSpPr>
          <p:cNvPr id="3" name="文本框 2"/>
          <p:cNvSpPr txBox="1"/>
          <p:nvPr/>
        </p:nvSpPr>
        <p:spPr>
          <a:xfrm>
            <a:off x="1114097" y="462455"/>
            <a:ext cx="5297213" cy="369332"/>
          </a:xfrm>
          <a:prstGeom prst="rect">
            <a:avLst/>
          </a:prstGeom>
          <a:noFill/>
        </p:spPr>
        <p:txBody>
          <a:bodyPr wrap="square" rtlCol="0">
            <a:spAutoFit/>
          </a:bodyPr>
          <a:lstStyle/>
          <a:p>
            <a:r>
              <a:rPr lang="en-US" altLang="zh-CN" dirty="0" err="1" smtClean="0"/>
              <a:t>combase</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28" y="1102438"/>
            <a:ext cx="10983310" cy="4726811"/>
          </a:xfrm>
          <a:prstGeom prst="rect">
            <a:avLst/>
          </a:prstGeom>
        </p:spPr>
      </p:pic>
    </p:spTree>
    <p:extLst>
      <p:ext uri="{BB962C8B-B14F-4D97-AF65-F5344CB8AC3E}">
        <p14:creationId xmlns:p14="http://schemas.microsoft.com/office/powerpoint/2010/main" val="339791064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8"/>
          <p:cNvSpPr txBox="1"/>
          <p:nvPr/>
        </p:nvSpPr>
        <p:spPr>
          <a:xfrm>
            <a:off x="4300647" y="3407900"/>
            <a:ext cx="7507134" cy="1015663"/>
          </a:xfrm>
          <a:prstGeom prst="rect">
            <a:avLst/>
          </a:prstGeom>
          <a:noFill/>
        </p:spPr>
        <p:txBody>
          <a:bodyPr wrap="square" lIns="0" tIns="0" rIns="0" bIns="0" rtlCol="0" anchor="ctr">
            <a:spAutoFit/>
          </a:bodyPr>
          <a:lstStyle/>
          <a:p>
            <a:r>
              <a:rPr lang="en-US" altLang="zh-CN" sz="66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THANK. YOU</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22" name="TextBox 8"/>
          <p:cNvSpPr txBox="1"/>
          <p:nvPr/>
        </p:nvSpPr>
        <p:spPr>
          <a:xfrm>
            <a:off x="4300647" y="2664381"/>
            <a:ext cx="7507134" cy="738664"/>
          </a:xfrm>
          <a:prstGeom prst="rect">
            <a:avLst/>
          </a:prstGeom>
          <a:noFill/>
        </p:spPr>
        <p:txBody>
          <a:bodyPr wrap="square" lIns="0" tIns="0" rIns="0" bIns="0" rtlCol="0" anchor="ctr">
            <a:spAutoFit/>
          </a:bodyPr>
          <a:lstStyle/>
          <a:p>
            <a:r>
              <a:rPr lang="zh-CN" altLang="en-US" sz="4800"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感谢大家的聆听</a:t>
            </a:r>
            <a:endParaRPr lang="zh-CN" altLang="en-US" sz="4800"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12" name="TextBox 8"/>
          <p:cNvSpPr txBox="1"/>
          <p:nvPr/>
        </p:nvSpPr>
        <p:spPr>
          <a:xfrm>
            <a:off x="9897399" y="339143"/>
            <a:ext cx="1910382" cy="430887"/>
          </a:xfrm>
          <a:prstGeom prst="rect">
            <a:avLst/>
          </a:prstGeom>
          <a:noFill/>
        </p:spPr>
        <p:txBody>
          <a:bodyPr wrap="square" lIns="0" tIns="0" rIns="0" bIns="0" rtlCol="0" anchor="ctr">
            <a:spAutoFit/>
          </a:bodyPr>
          <a:lstStyle/>
          <a:p>
            <a:pPr algn="r"/>
            <a:r>
              <a:rPr lang="en-US" altLang="zh-CN" sz="1400" b="1" spc="1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YOUR LOGO</a:t>
            </a:r>
          </a:p>
          <a:p>
            <a:pPr algn="r"/>
            <a:r>
              <a:rPr lang="en-US" altLang="zh-CN" sz="1400" b="1" spc="1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HERE</a:t>
            </a:r>
            <a:endParaRPr lang="zh-CN" altLang="en-US" sz="1400" b="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088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rot="20493682">
            <a:off x="3223583" y="-249355"/>
            <a:ext cx="2411440" cy="1532474"/>
          </a:xfrm>
          <a:custGeom>
            <a:avLst/>
            <a:gdLst>
              <a:gd name="connsiteX0" fmla="*/ 541710 w 2411440"/>
              <a:gd name="connsiteY0" fmla="*/ 0 h 1532474"/>
              <a:gd name="connsiteX1" fmla="*/ 2405939 w 2411440"/>
              <a:gd name="connsiteY1" fmla="*/ 621543 h 1532474"/>
              <a:gd name="connsiteX2" fmla="*/ 2411440 w 2411440"/>
              <a:gd name="connsiteY2" fmla="*/ 697026 h 1532474"/>
              <a:gd name="connsiteX3" fmla="*/ 1205720 w 2411440"/>
              <a:gd name="connsiteY3" fmla="*/ 1532474 h 1532474"/>
              <a:gd name="connsiteX4" fmla="*/ 0 w 2411440"/>
              <a:gd name="connsiteY4" fmla="*/ 697026 h 1532474"/>
              <a:gd name="connsiteX5" fmla="*/ 531590 w 2411440"/>
              <a:gd name="connsiteY5" fmla="*/ 4260 h 1532474"/>
              <a:gd name="connsiteX6" fmla="*/ 541710 w 2411440"/>
              <a:gd name="connsiteY6" fmla="*/ 0 h 153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1440" h="1532474">
                <a:moveTo>
                  <a:pt x="541710" y="0"/>
                </a:moveTo>
                <a:lnTo>
                  <a:pt x="2405939" y="621543"/>
                </a:lnTo>
                <a:lnTo>
                  <a:pt x="2411440" y="697026"/>
                </a:lnTo>
                <a:cubicBezTo>
                  <a:pt x="2411441" y="1158431"/>
                  <a:pt x="1871622" y="1532474"/>
                  <a:pt x="1205720" y="1532474"/>
                </a:cubicBezTo>
                <a:cubicBezTo>
                  <a:pt x="539819" y="1532473"/>
                  <a:pt x="0" y="1158432"/>
                  <a:pt x="0" y="697026"/>
                </a:cubicBezTo>
                <a:cubicBezTo>
                  <a:pt x="0" y="408648"/>
                  <a:pt x="210867" y="154396"/>
                  <a:pt x="531590" y="4260"/>
                </a:cubicBezTo>
                <a:lnTo>
                  <a:pt x="54171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3</a:t>
            </a:fld>
            <a:endParaRPr lang="zh-CN" altLang="en-US"/>
          </a:p>
        </p:txBody>
      </p:sp>
      <p:sp>
        <p:nvSpPr>
          <p:cNvPr id="46" name="矩形 45"/>
          <p:cNvSpPr/>
          <p:nvPr/>
        </p:nvSpPr>
        <p:spPr>
          <a:xfrm>
            <a:off x="784844" y="3106657"/>
            <a:ext cx="3644459" cy="923330"/>
          </a:xfrm>
          <a:prstGeom prst="rect">
            <a:avLst/>
          </a:prstGeom>
        </p:spPr>
        <p:txBody>
          <a:bodyPr wrap="none">
            <a:spAutoFit/>
          </a:bodyPr>
          <a:lstStyle/>
          <a:p>
            <a:r>
              <a:rPr lang="en-US" altLang="zh-CN" sz="5400" b="1" dirty="0" smtClean="0">
                <a:solidFill>
                  <a:srgbClr val="424242"/>
                </a:solidFill>
                <a:latin typeface="微软雅黑" panose="020B0503020204020204" pitchFamily="34" charset="-122"/>
                <a:ea typeface="微软雅黑" panose="020B0503020204020204" pitchFamily="34" charset="-122"/>
                <a:sym typeface="Arial" panose="020B0604020202020204" pitchFamily="34" charset="0"/>
              </a:rPr>
              <a:t>CONTENT</a:t>
            </a:r>
            <a:endParaRPr lang="zh-CN" altLang="en-US"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任意多边形 50"/>
          <p:cNvSpPr/>
          <p:nvPr/>
        </p:nvSpPr>
        <p:spPr>
          <a:xfrm>
            <a:off x="0" y="1"/>
            <a:ext cx="6183746" cy="1374187"/>
          </a:xfrm>
          <a:custGeom>
            <a:avLst/>
            <a:gdLst>
              <a:gd name="connsiteX0" fmla="*/ 0 w 6183746"/>
              <a:gd name="connsiteY0" fmla="*/ 0 h 1374187"/>
              <a:gd name="connsiteX1" fmla="*/ 6183746 w 6183746"/>
              <a:gd name="connsiteY1" fmla="*/ 0 h 1374187"/>
              <a:gd name="connsiteX2" fmla="*/ 6045563 w 6183746"/>
              <a:gd name="connsiteY2" fmla="*/ 57136 h 1374187"/>
              <a:gd name="connsiteX3" fmla="*/ 0 w 6183746"/>
              <a:gd name="connsiteY3" fmla="*/ 823664 h 1374187"/>
              <a:gd name="connsiteX4" fmla="*/ 0 w 6183746"/>
              <a:gd name="connsiteY4" fmla="*/ 0 h 137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746" h="1374187">
                <a:moveTo>
                  <a:pt x="0" y="0"/>
                </a:moveTo>
                <a:lnTo>
                  <a:pt x="6183746" y="0"/>
                </a:lnTo>
                <a:lnTo>
                  <a:pt x="6045563" y="57136"/>
                </a:lnTo>
                <a:cubicBezTo>
                  <a:pt x="4149570" y="871809"/>
                  <a:pt x="3219061" y="2096946"/>
                  <a:pt x="0" y="823664"/>
                </a:cubicBezTo>
                <a:lnTo>
                  <a:pt x="0" y="0"/>
                </a:lnTo>
                <a:close/>
              </a:path>
            </a:pathLst>
          </a:custGeom>
          <a:solidFill>
            <a:schemeClr val="bg1"/>
          </a:solidFill>
          <a:ln>
            <a:noFill/>
          </a:ln>
          <a:effectLst>
            <a:outerShdw blurRad="50800" dist="76200" dir="2700000" algn="tl"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657862" y="1625139"/>
            <a:ext cx="1051767" cy="749936"/>
            <a:chOff x="6035668" y="1399003"/>
            <a:chExt cx="1051767" cy="749936"/>
          </a:xfrm>
        </p:grpSpPr>
        <p:grpSp>
          <p:nvGrpSpPr>
            <p:cNvPr id="3" name="组合 2"/>
            <p:cNvGrpSpPr/>
            <p:nvPr/>
          </p:nvGrpSpPr>
          <p:grpSpPr>
            <a:xfrm>
              <a:off x="6059488" y="1399003"/>
              <a:ext cx="857982" cy="749936"/>
              <a:chOff x="891171" y="2107956"/>
              <a:chExt cx="2649224" cy="2315607"/>
            </a:xfrm>
          </p:grpSpPr>
          <p:sp>
            <p:nvSpPr>
              <p:cNvPr id="35" name="椭圆 3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8"/>
            <p:cNvSpPr txBox="1"/>
            <p:nvPr/>
          </p:nvSpPr>
          <p:spPr>
            <a:xfrm>
              <a:off x="6035668" y="1476602"/>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01</a:t>
              </a:r>
            </a:p>
          </p:txBody>
        </p:sp>
      </p:grpSp>
      <p:grpSp>
        <p:nvGrpSpPr>
          <p:cNvPr id="7" name="组合 6"/>
          <p:cNvGrpSpPr/>
          <p:nvPr/>
        </p:nvGrpSpPr>
        <p:grpSpPr>
          <a:xfrm>
            <a:off x="5657862" y="2731691"/>
            <a:ext cx="1051767" cy="749936"/>
            <a:chOff x="6035668" y="2658745"/>
            <a:chExt cx="1051767" cy="749936"/>
          </a:xfrm>
        </p:grpSpPr>
        <p:grpSp>
          <p:nvGrpSpPr>
            <p:cNvPr id="38" name="组合 37"/>
            <p:cNvGrpSpPr/>
            <p:nvPr/>
          </p:nvGrpSpPr>
          <p:grpSpPr>
            <a:xfrm>
              <a:off x="6059488" y="2658745"/>
              <a:ext cx="857982" cy="749936"/>
              <a:chOff x="891171" y="2107956"/>
              <a:chExt cx="2649224" cy="2315607"/>
            </a:xfrm>
          </p:grpSpPr>
          <p:sp>
            <p:nvSpPr>
              <p:cNvPr id="39" name="椭圆 38"/>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8"/>
            <p:cNvSpPr txBox="1"/>
            <p:nvPr/>
          </p:nvSpPr>
          <p:spPr>
            <a:xfrm>
              <a:off x="6035668" y="2736211"/>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02</a:t>
              </a:r>
            </a:p>
          </p:txBody>
        </p:sp>
      </p:grpSp>
      <p:grpSp>
        <p:nvGrpSpPr>
          <p:cNvPr id="5" name="组合 4"/>
          <p:cNvGrpSpPr/>
          <p:nvPr/>
        </p:nvGrpSpPr>
        <p:grpSpPr>
          <a:xfrm>
            <a:off x="5657862" y="3838243"/>
            <a:ext cx="1051767" cy="749936"/>
            <a:chOff x="6035668" y="3673627"/>
            <a:chExt cx="1051767" cy="749936"/>
          </a:xfrm>
        </p:grpSpPr>
        <p:grpSp>
          <p:nvGrpSpPr>
            <p:cNvPr id="41" name="组合 40"/>
            <p:cNvGrpSpPr/>
            <p:nvPr/>
          </p:nvGrpSpPr>
          <p:grpSpPr>
            <a:xfrm>
              <a:off x="6059488" y="3673627"/>
              <a:ext cx="857982" cy="749936"/>
              <a:chOff x="891171" y="2107956"/>
              <a:chExt cx="2649224" cy="2315607"/>
            </a:xfrm>
          </p:grpSpPr>
          <p:sp>
            <p:nvSpPr>
              <p:cNvPr id="42" name="椭圆 4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8"/>
            <p:cNvSpPr txBox="1"/>
            <p:nvPr/>
          </p:nvSpPr>
          <p:spPr>
            <a:xfrm>
              <a:off x="6035668" y="3727435"/>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03</a:t>
              </a:r>
            </a:p>
          </p:txBody>
        </p:sp>
      </p:grpSp>
      <p:grpSp>
        <p:nvGrpSpPr>
          <p:cNvPr id="4" name="组合 3"/>
          <p:cNvGrpSpPr/>
          <p:nvPr/>
        </p:nvGrpSpPr>
        <p:grpSpPr>
          <a:xfrm>
            <a:off x="5657862" y="4944795"/>
            <a:ext cx="1051767" cy="749936"/>
            <a:chOff x="6035668" y="4718659"/>
            <a:chExt cx="1051767" cy="749936"/>
          </a:xfrm>
        </p:grpSpPr>
        <p:grpSp>
          <p:nvGrpSpPr>
            <p:cNvPr id="44" name="组合 43"/>
            <p:cNvGrpSpPr/>
            <p:nvPr/>
          </p:nvGrpSpPr>
          <p:grpSpPr>
            <a:xfrm>
              <a:off x="6059488" y="4718659"/>
              <a:ext cx="857982" cy="749936"/>
              <a:chOff x="891171" y="2107956"/>
              <a:chExt cx="2649224" cy="2315607"/>
            </a:xfrm>
          </p:grpSpPr>
          <p:sp>
            <p:nvSpPr>
              <p:cNvPr id="45" name="椭圆 4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8"/>
            <p:cNvSpPr txBox="1"/>
            <p:nvPr/>
          </p:nvSpPr>
          <p:spPr>
            <a:xfrm>
              <a:off x="6035668" y="4781623"/>
              <a:ext cx="1051767" cy="615553"/>
            </a:xfrm>
            <a:prstGeom prst="rect">
              <a:avLst/>
            </a:prstGeom>
            <a:noFill/>
          </p:spPr>
          <p:txBody>
            <a:bodyPr wrap="square" lIns="0" tIns="0" rIns="0" bIns="0" rtlCol="0" anchor="ctr">
              <a:spAutoFit/>
            </a:bodyPr>
            <a:lstStyle/>
            <a:p>
              <a:pPr algn="ctr"/>
              <a:r>
                <a:rPr lang="en-US" altLang="zh-CN" sz="4000" b="1" spc="200" dirty="0" smtClean="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04</a:t>
              </a:r>
            </a:p>
          </p:txBody>
        </p:sp>
      </p:grpSp>
      <p:sp>
        <p:nvSpPr>
          <p:cNvPr id="55" name="TextBox 8"/>
          <p:cNvSpPr txBox="1"/>
          <p:nvPr/>
        </p:nvSpPr>
        <p:spPr>
          <a:xfrm>
            <a:off x="6062568" y="1800649"/>
            <a:ext cx="5751626" cy="430887"/>
          </a:xfrm>
          <a:prstGeom prst="rect">
            <a:avLst/>
          </a:prstGeom>
          <a:noFill/>
        </p:spPr>
        <p:txBody>
          <a:bodyPr wrap="square" lIns="0" tIns="0" rIns="0" bIns="0" rtlCol="0" anchor="ctr">
            <a:spAutoFit/>
          </a:bodyPr>
          <a:lstStyle/>
          <a:p>
            <a:pPr algn="ct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微生物预测模型</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6" name="TextBox 8"/>
          <p:cNvSpPr txBox="1"/>
          <p:nvPr/>
        </p:nvSpPr>
        <p:spPr>
          <a:xfrm>
            <a:off x="6062568" y="2891214"/>
            <a:ext cx="5751626" cy="430887"/>
          </a:xfrm>
          <a:prstGeom prst="rect">
            <a:avLst/>
          </a:prstGeom>
          <a:noFill/>
        </p:spPr>
        <p:txBody>
          <a:bodyPr wrap="square" lIns="0" tIns="0" rIns="0" bIns="0" rtlCol="0" anchor="ctr">
            <a:spAutoFit/>
          </a:bodyPr>
          <a:lstStyle/>
          <a:p>
            <a:pPr algn="ctr"/>
            <a:r>
              <a:rPr lang="zh-CN" altLang="en-US"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常温</a:t>
            </a: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下的</a:t>
            </a:r>
            <a:r>
              <a:rPr lang="en-US" altLang="zh-CN" sz="2800" i="1" spc="200" dirty="0" err="1"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Gompertz</a:t>
            </a: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模型</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8" name="TextBox 8"/>
          <p:cNvSpPr txBox="1"/>
          <p:nvPr/>
        </p:nvSpPr>
        <p:spPr>
          <a:xfrm>
            <a:off x="6062568" y="5101029"/>
            <a:ext cx="5751626" cy="430887"/>
          </a:xfrm>
          <a:prstGeom prst="rect">
            <a:avLst/>
          </a:prstGeom>
          <a:noFill/>
        </p:spPr>
        <p:txBody>
          <a:bodyPr wrap="square" lIns="0" tIns="0" rIns="0" bIns="0" rtlCol="0" anchor="ctr">
            <a:spAutoFit/>
          </a:bodyPr>
          <a:lstStyle/>
          <a:p>
            <a:pPr algn="ctr"/>
            <a:r>
              <a:rPr lang="zh-CN" altLang="en-US"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已</a:t>
            </a: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实现的与不足</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9" name="TextBox 8"/>
          <p:cNvSpPr txBox="1"/>
          <p:nvPr/>
        </p:nvSpPr>
        <p:spPr>
          <a:xfrm>
            <a:off x="6062568" y="3977558"/>
            <a:ext cx="5751626" cy="430887"/>
          </a:xfrm>
          <a:prstGeom prst="rect">
            <a:avLst/>
          </a:prstGeom>
          <a:noFill/>
        </p:spPr>
        <p:txBody>
          <a:bodyPr wrap="square" lIns="0" tIns="0" rIns="0" bIns="0" rtlCol="0" anchor="ctr">
            <a:spAutoFit/>
          </a:bodyPr>
          <a:lstStyle/>
          <a:p>
            <a:pPr algn="ct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变温下的</a:t>
            </a:r>
            <a:r>
              <a:rPr lang="en-US" altLang="zh-CN" sz="2800" i="1" spc="200" dirty="0" err="1"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Gompertz</a:t>
            </a:r>
            <a:r>
              <a:rPr lang="zh-CN" altLang="en-US" sz="2800" i="1" spc="200" dirty="0" smtClean="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模型</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Tree>
    <p:extLst>
      <p:ext uri="{BB962C8B-B14F-4D97-AF65-F5344CB8AC3E}">
        <p14:creationId xmlns:p14="http://schemas.microsoft.com/office/powerpoint/2010/main" val="408515920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4</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01</a:t>
            </a:r>
          </a:p>
        </p:txBody>
      </p:sp>
      <p:sp>
        <p:nvSpPr>
          <p:cNvPr id="8" name="矩形 7"/>
          <p:cNvSpPr/>
          <p:nvPr/>
        </p:nvSpPr>
        <p:spPr>
          <a:xfrm>
            <a:off x="950670" y="3306170"/>
            <a:ext cx="3852558" cy="892552"/>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微生物预测模型</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5707117" y="1098557"/>
            <a:ext cx="5349766" cy="5129759"/>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6408592" y="2198847"/>
            <a:ext cx="4133333" cy="2428571"/>
          </a:xfrm>
          <a:prstGeom prst="rect">
            <a:avLst/>
          </a:prstGeom>
        </p:spPr>
      </p:pic>
      <p:sp>
        <p:nvSpPr>
          <p:cNvPr id="10" name="文本框 9"/>
          <p:cNvSpPr txBox="1"/>
          <p:nvPr/>
        </p:nvSpPr>
        <p:spPr>
          <a:xfrm>
            <a:off x="7179555" y="4671245"/>
            <a:ext cx="3945699" cy="369332"/>
          </a:xfrm>
          <a:prstGeom prst="rect">
            <a:avLst/>
          </a:prstGeom>
          <a:noFill/>
        </p:spPr>
        <p:txBody>
          <a:bodyPr wrap="square" rtlCol="0">
            <a:spAutoFit/>
          </a:bodyPr>
          <a:lstStyle/>
          <a:p>
            <a:r>
              <a:rPr lang="zh-CN" altLang="en-US" dirty="0" smtClean="0"/>
              <a:t>微生物生长曲线图</a:t>
            </a:r>
            <a:endParaRPr lang="zh-CN" altLang="en-US" dirty="0"/>
          </a:p>
        </p:txBody>
      </p:sp>
    </p:spTree>
    <p:extLst>
      <p:ext uri="{BB962C8B-B14F-4D97-AF65-F5344CB8AC3E}">
        <p14:creationId xmlns:p14="http://schemas.microsoft.com/office/powerpoint/2010/main" val="1125868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5</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679698" y="1651911"/>
            <a:ext cx="488515" cy="4524315"/>
          </a:xfrm>
          <a:prstGeom prst="rect">
            <a:avLst/>
          </a:prstGeom>
          <a:noFill/>
        </p:spPr>
        <p:txBody>
          <a:bodyPr wrap="square" rtlCol="0">
            <a:spAutoFit/>
          </a:bodyPr>
          <a:lstStyle/>
          <a:p>
            <a:r>
              <a:rPr lang="zh-CN" altLang="en-US" sz="3200" dirty="0" smtClean="0"/>
              <a:t>预测微生物生长模型</a:t>
            </a:r>
            <a:endParaRPr lang="zh-CN" altLang="en-US" sz="3200" dirty="0"/>
          </a:p>
        </p:txBody>
      </p:sp>
      <p:sp>
        <p:nvSpPr>
          <p:cNvPr id="7" name="文本框 6"/>
          <p:cNvSpPr txBox="1"/>
          <p:nvPr/>
        </p:nvSpPr>
        <p:spPr>
          <a:xfrm>
            <a:off x="4496844" y="989556"/>
            <a:ext cx="6200383" cy="1200329"/>
          </a:xfrm>
          <a:prstGeom prst="rect">
            <a:avLst/>
          </a:prstGeom>
          <a:noFill/>
        </p:spPr>
        <p:txBody>
          <a:bodyPr wrap="square" rtlCol="0">
            <a:spAutoFit/>
          </a:bodyPr>
          <a:lstStyle/>
          <a:p>
            <a:r>
              <a:rPr lang="zh-CN" altLang="en-US" dirty="0" smtClean="0"/>
              <a:t>       所谓预测微生物生长模型是通过一个或多个数学关系或方程式来表达出微生物的生长特性，从而预测出食品中微生物的存活状况，一般来说，微生物的生长分为延迟期，对数期，减速器，静止期和衰亡期，大致呈现</a:t>
            </a:r>
            <a:r>
              <a:rPr lang="en-US" altLang="zh-CN" dirty="0" smtClean="0"/>
              <a:t>s</a:t>
            </a:r>
            <a:r>
              <a:rPr lang="zh-CN" altLang="en-US" dirty="0"/>
              <a:t>型</a:t>
            </a:r>
          </a:p>
        </p:txBody>
      </p:sp>
      <p:pic>
        <p:nvPicPr>
          <p:cNvPr id="13" name="图片 12"/>
          <p:cNvPicPr>
            <a:picLocks noChangeAspect="1"/>
          </p:cNvPicPr>
          <p:nvPr/>
        </p:nvPicPr>
        <p:blipFill>
          <a:blip r:embed="rId3"/>
          <a:stretch>
            <a:fillRect/>
          </a:stretch>
        </p:blipFill>
        <p:spPr>
          <a:xfrm>
            <a:off x="5530368" y="2299055"/>
            <a:ext cx="4540558" cy="2667840"/>
          </a:xfrm>
          <a:prstGeom prst="rect">
            <a:avLst/>
          </a:prstGeom>
        </p:spPr>
      </p:pic>
    </p:spTree>
    <p:extLst>
      <p:ext uri="{BB962C8B-B14F-4D97-AF65-F5344CB8AC3E}">
        <p14:creationId xmlns:p14="http://schemas.microsoft.com/office/powerpoint/2010/main" val="14763325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6</a:t>
            </a:fld>
            <a:endParaRPr lang="zh-CN" altLang="en-US"/>
          </a:p>
        </p:txBody>
      </p:sp>
      <p:cxnSp>
        <p:nvCxnSpPr>
          <p:cNvPr id="7" name="直接连接符 6"/>
          <p:cNvCxnSpPr/>
          <p:nvPr/>
        </p:nvCxnSpPr>
        <p:spPr>
          <a:xfrm>
            <a:off x="5478025" y="610151"/>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492144" y="1708867"/>
            <a:ext cx="1347771" cy="1078295"/>
            <a:chOff x="1658075" y="2923843"/>
            <a:chExt cx="2043069" cy="1657703"/>
          </a:xfrm>
        </p:grpSpPr>
        <p:sp>
          <p:nvSpPr>
            <p:cNvPr id="39" name="椭圆 38"/>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45"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3" name="文本框 2"/>
          <p:cNvSpPr txBox="1"/>
          <p:nvPr/>
        </p:nvSpPr>
        <p:spPr>
          <a:xfrm>
            <a:off x="1711996" y="2066991"/>
            <a:ext cx="1236350" cy="369332"/>
          </a:xfrm>
          <a:prstGeom prst="rect">
            <a:avLst/>
          </a:prstGeom>
          <a:noFill/>
        </p:spPr>
        <p:txBody>
          <a:bodyPr wrap="square" rtlCol="0">
            <a:spAutoFit/>
          </a:bodyPr>
          <a:lstStyle/>
          <a:p>
            <a:r>
              <a:rPr lang="zh-CN" altLang="en-US" dirty="0" smtClean="0"/>
              <a:t>一级模型</a:t>
            </a:r>
            <a:endParaRPr lang="zh-CN" altLang="en-US" dirty="0"/>
          </a:p>
        </p:txBody>
      </p:sp>
      <p:sp>
        <p:nvSpPr>
          <p:cNvPr id="4" name="文本框 3"/>
          <p:cNvSpPr txBox="1"/>
          <p:nvPr/>
        </p:nvSpPr>
        <p:spPr>
          <a:xfrm>
            <a:off x="4904392" y="1928491"/>
            <a:ext cx="5707922" cy="646331"/>
          </a:xfrm>
          <a:prstGeom prst="rect">
            <a:avLst/>
          </a:prstGeom>
          <a:noFill/>
        </p:spPr>
        <p:txBody>
          <a:bodyPr wrap="square" rtlCol="0">
            <a:spAutoFit/>
          </a:bodyPr>
          <a:lstStyle/>
          <a:p>
            <a:r>
              <a:rPr lang="en-US" altLang="zh-CN" dirty="0" smtClean="0"/>
              <a:t>       </a:t>
            </a:r>
            <a:r>
              <a:rPr lang="zh-CN" altLang="zh-CN" dirty="0" smtClean="0"/>
              <a:t>一级</a:t>
            </a:r>
            <a:r>
              <a:rPr lang="zh-CN" altLang="zh-CN" dirty="0"/>
              <a:t>模型用来表征在一定生长环境和条件下微生物数量与时间的</a:t>
            </a:r>
            <a:r>
              <a:rPr lang="zh-CN" altLang="zh-CN" dirty="0" smtClean="0"/>
              <a:t>关系</a:t>
            </a:r>
            <a:r>
              <a:rPr lang="zh-CN" altLang="en-US" dirty="0"/>
              <a:t>。</a:t>
            </a:r>
          </a:p>
        </p:txBody>
      </p:sp>
      <p:sp>
        <p:nvSpPr>
          <p:cNvPr id="19" name="文本框 18"/>
          <p:cNvSpPr txBox="1"/>
          <p:nvPr/>
        </p:nvSpPr>
        <p:spPr>
          <a:xfrm>
            <a:off x="4904391" y="3503077"/>
            <a:ext cx="5707923" cy="646331"/>
          </a:xfrm>
          <a:prstGeom prst="rect">
            <a:avLst/>
          </a:prstGeom>
          <a:noFill/>
        </p:spPr>
        <p:txBody>
          <a:bodyPr wrap="square" rtlCol="0">
            <a:spAutoFit/>
          </a:bodyPr>
          <a:lstStyle/>
          <a:p>
            <a:r>
              <a:rPr lang="en-US" altLang="zh-CN" dirty="0" smtClean="0"/>
              <a:t>       </a:t>
            </a:r>
            <a:r>
              <a:rPr lang="zh-CN" altLang="zh-CN" dirty="0" smtClean="0"/>
              <a:t>二</a:t>
            </a:r>
            <a:r>
              <a:rPr lang="zh-CN" altLang="zh-CN" dirty="0"/>
              <a:t>级模型用来描述环境因子的变换如何影响一级模型中的</a:t>
            </a:r>
            <a:r>
              <a:rPr lang="zh-CN" altLang="zh-CN" dirty="0" smtClean="0"/>
              <a:t>参数</a:t>
            </a:r>
            <a:r>
              <a:rPr lang="zh-CN" altLang="en-US" dirty="0" smtClean="0"/>
              <a:t>。</a:t>
            </a:r>
            <a:endParaRPr lang="zh-CN" altLang="en-US" dirty="0"/>
          </a:p>
        </p:txBody>
      </p:sp>
      <p:grpSp>
        <p:nvGrpSpPr>
          <p:cNvPr id="20" name="组合 19"/>
          <p:cNvGrpSpPr/>
          <p:nvPr/>
        </p:nvGrpSpPr>
        <p:grpSpPr>
          <a:xfrm>
            <a:off x="1492144" y="3409576"/>
            <a:ext cx="1347771" cy="1078295"/>
            <a:chOff x="1658075" y="2923843"/>
            <a:chExt cx="2043069" cy="1657703"/>
          </a:xfrm>
        </p:grpSpPr>
        <p:sp>
          <p:nvSpPr>
            <p:cNvPr id="21" name="椭圆 20"/>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23"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24" name="文本框 23"/>
          <p:cNvSpPr txBox="1"/>
          <p:nvPr/>
        </p:nvSpPr>
        <p:spPr>
          <a:xfrm>
            <a:off x="1711996" y="3767700"/>
            <a:ext cx="1236350" cy="369332"/>
          </a:xfrm>
          <a:prstGeom prst="rect">
            <a:avLst/>
          </a:prstGeom>
          <a:noFill/>
        </p:spPr>
        <p:txBody>
          <a:bodyPr wrap="square" rtlCol="0">
            <a:spAutoFit/>
          </a:bodyPr>
          <a:lstStyle/>
          <a:p>
            <a:r>
              <a:rPr lang="zh-CN" altLang="en-US" dirty="0"/>
              <a:t>二</a:t>
            </a:r>
            <a:r>
              <a:rPr lang="zh-CN" altLang="en-US" dirty="0" smtClean="0"/>
              <a:t>级模型</a:t>
            </a:r>
            <a:endParaRPr lang="zh-CN" altLang="en-US" dirty="0"/>
          </a:p>
        </p:txBody>
      </p:sp>
      <p:grpSp>
        <p:nvGrpSpPr>
          <p:cNvPr id="25" name="组合 24"/>
          <p:cNvGrpSpPr/>
          <p:nvPr/>
        </p:nvGrpSpPr>
        <p:grpSpPr>
          <a:xfrm>
            <a:off x="1599459" y="5293005"/>
            <a:ext cx="1347771" cy="1078295"/>
            <a:chOff x="1658075" y="2923843"/>
            <a:chExt cx="2043069" cy="1657703"/>
          </a:xfrm>
        </p:grpSpPr>
        <p:sp>
          <p:nvSpPr>
            <p:cNvPr id="27" name="椭圆 26"/>
            <p:cNvSpPr/>
            <p:nvPr/>
          </p:nvSpPr>
          <p:spPr>
            <a:xfrm>
              <a:off x="2033123" y="2935044"/>
              <a:ext cx="1668021" cy="1646502"/>
            </a:xfrm>
            <a:prstGeom prst="ellipse">
              <a:avLst/>
            </a:prstGeom>
            <a:noFill/>
            <a:ln w="539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658075" y="2923843"/>
              <a:ext cx="644143" cy="635639"/>
            </a:xfrm>
            <a:prstGeom prst="ellipse">
              <a:avLst/>
            </a:prstGeom>
            <a:solidFill>
              <a:schemeClr val="bg1">
                <a:lumMod val="75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29" name="扳手"/>
            <p:cNvSpPr/>
            <p:nvPr/>
          </p:nvSpPr>
          <p:spPr bwMode="auto">
            <a:xfrm>
              <a:off x="1820752" y="3067585"/>
              <a:ext cx="339886" cy="338354"/>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2">
                <a:lumMod val="50000"/>
              </a:schemeClr>
            </a:solidFill>
            <a:ln>
              <a:noFill/>
            </a:ln>
            <a:extLst/>
          </p:spPr>
          <p:txBody>
            <a:bodyPr lIns="67391" tIns="33696" rIns="67391" bIns="33696"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30" name="文本框 29"/>
          <p:cNvSpPr txBox="1"/>
          <p:nvPr/>
        </p:nvSpPr>
        <p:spPr>
          <a:xfrm>
            <a:off x="1819311" y="5651129"/>
            <a:ext cx="1236350" cy="369332"/>
          </a:xfrm>
          <a:prstGeom prst="rect">
            <a:avLst/>
          </a:prstGeom>
          <a:noFill/>
        </p:spPr>
        <p:txBody>
          <a:bodyPr wrap="square" rtlCol="0">
            <a:spAutoFit/>
          </a:bodyPr>
          <a:lstStyle/>
          <a:p>
            <a:r>
              <a:rPr lang="zh-CN" altLang="en-US" dirty="0" smtClean="0"/>
              <a:t>三级模型</a:t>
            </a:r>
            <a:endParaRPr lang="zh-CN" altLang="en-US" dirty="0"/>
          </a:p>
        </p:txBody>
      </p:sp>
      <p:sp>
        <p:nvSpPr>
          <p:cNvPr id="5" name="矩形 4"/>
          <p:cNvSpPr/>
          <p:nvPr/>
        </p:nvSpPr>
        <p:spPr>
          <a:xfrm>
            <a:off x="4904392" y="5173385"/>
            <a:ext cx="5707922" cy="923330"/>
          </a:xfrm>
          <a:prstGeom prst="rect">
            <a:avLst/>
          </a:prstGeom>
        </p:spPr>
        <p:txBody>
          <a:bodyPr wrap="square">
            <a:spAutoFit/>
          </a:bodyPr>
          <a:lstStyle/>
          <a:p>
            <a:r>
              <a:rPr lang="en-US" altLang="zh-CN" dirty="0"/>
              <a:t> </a:t>
            </a:r>
            <a:r>
              <a:rPr lang="en-US" altLang="zh-CN" dirty="0" smtClean="0"/>
              <a:t>      </a:t>
            </a:r>
            <a:r>
              <a:rPr lang="en-US" altLang="zh-CN" dirty="0"/>
              <a:t> </a:t>
            </a:r>
            <a:r>
              <a:rPr lang="zh-CN" altLang="zh-CN" dirty="0"/>
              <a:t>三级模型是将一级模型和二级模型转换成计算机共享的软件程序，最后整合成的计算机软件，我们</a:t>
            </a:r>
            <a:r>
              <a:rPr lang="zh-CN" altLang="en-US" dirty="0"/>
              <a:t>所</a:t>
            </a:r>
            <a:r>
              <a:rPr lang="zh-CN" altLang="zh-CN" dirty="0"/>
              <a:t>需要实现的</a:t>
            </a:r>
            <a:r>
              <a:rPr lang="zh-CN" altLang="en-US" dirty="0"/>
              <a:t>就</a:t>
            </a:r>
            <a:r>
              <a:rPr lang="zh-CN" altLang="zh-CN" dirty="0"/>
              <a:t>是三级模型</a:t>
            </a:r>
            <a:endParaRPr lang="zh-CN" altLang="en-US" dirty="0"/>
          </a:p>
        </p:txBody>
      </p:sp>
    </p:spTree>
    <p:extLst>
      <p:ext uri="{BB962C8B-B14F-4D97-AF65-F5344CB8AC3E}">
        <p14:creationId xmlns:p14="http://schemas.microsoft.com/office/powerpoint/2010/main" val="42040864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rot="1709927">
            <a:off x="376016" y="20766"/>
            <a:ext cx="1298237" cy="1134750"/>
            <a:chOff x="891171" y="2107956"/>
            <a:chExt cx="2649224" cy="2315607"/>
          </a:xfrm>
        </p:grpSpPr>
        <p:sp>
          <p:nvSpPr>
            <p:cNvPr id="35" name="椭圆 3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t>7</a:t>
            </a:fld>
            <a:endParaRPr lang="zh-CN" altLang="en-US"/>
          </a:p>
        </p:txBody>
      </p:sp>
      <p:sp>
        <p:nvSpPr>
          <p:cNvPr id="23" name="矩形 22"/>
          <p:cNvSpPr/>
          <p:nvPr/>
        </p:nvSpPr>
        <p:spPr>
          <a:xfrm>
            <a:off x="1592537" y="3381997"/>
            <a:ext cx="2377642" cy="2419124"/>
          </a:xfrm>
          <a:prstGeom prst="rect">
            <a:avLst/>
          </a:prstGeom>
        </p:spPr>
        <p:txBody>
          <a:bodyPr wrap="square">
            <a:spAutoFit/>
          </a:bodyPr>
          <a:lstStyle/>
          <a:p>
            <a:pPr>
              <a:lnSpc>
                <a:spcPct val="120000"/>
              </a:lnSpc>
            </a:pPr>
            <a:r>
              <a:rPr lang="zh-CN" altLang="en-US" dirty="0" smtClean="0"/>
              <a:t>     该</a:t>
            </a:r>
            <a:r>
              <a:rPr lang="zh-CN" altLang="zh-CN" dirty="0" smtClean="0"/>
              <a:t>模型</a:t>
            </a:r>
            <a:r>
              <a:rPr lang="zh-CN" altLang="zh-CN" dirty="0"/>
              <a:t>考虑了延滞期的影响，比较侧重于预测食品中致病菌以及腐败菌的生长，可以描述低温以及适温条件下微生物的生长</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4" name="TextBox 76"/>
          <p:cNvSpPr txBox="1"/>
          <p:nvPr/>
        </p:nvSpPr>
        <p:spPr>
          <a:xfrm>
            <a:off x="1240076" y="2962381"/>
            <a:ext cx="3231715" cy="369332"/>
          </a:xfrm>
          <a:prstGeom prst="rect">
            <a:avLst/>
          </a:prstGeom>
          <a:noFill/>
        </p:spPr>
        <p:txBody>
          <a:bodyPr wrap="square" rtlCol="0">
            <a:spAutoFit/>
          </a:bodyPr>
          <a:lstStyle/>
          <a:p>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修正的</a:t>
            </a:r>
            <a:r>
              <a:rPr lang="en-US" altLang="zh-CN" b="1" dirty="0" err="1">
                <a:solidFill>
                  <a:schemeClr val="bg2">
                    <a:lumMod val="25000"/>
                  </a:schemeClr>
                </a:solidFill>
                <a:latin typeface="微软雅黑" panose="020B0503020204020204" pitchFamily="34" charset="-122"/>
                <a:ea typeface="微软雅黑" panose="020B0503020204020204" pitchFamily="34" charset="-122"/>
              </a:rPr>
              <a:t>Gompertz</a:t>
            </a:r>
            <a:r>
              <a:rPr lang="zh-CN" altLang="zh-CN" b="1" dirty="0">
                <a:solidFill>
                  <a:schemeClr val="bg2">
                    <a:lumMod val="25000"/>
                  </a:schemeClr>
                </a:solidFill>
                <a:latin typeface="微软雅黑" panose="020B0503020204020204" pitchFamily="34" charset="-122"/>
                <a:ea typeface="微软雅黑" panose="020B0503020204020204" pitchFamily="34" charset="-122"/>
              </a:rPr>
              <a:t>函数</a:t>
            </a:r>
            <a:r>
              <a:rPr lang="zh-CN" altLang="en-US" b="1" dirty="0">
                <a:solidFill>
                  <a:schemeClr val="bg2">
                    <a:lumMod val="25000"/>
                  </a:schemeClr>
                </a:solidFill>
                <a:latin typeface="微软雅黑" panose="020B0503020204020204" pitchFamily="34" charset="-122"/>
                <a:ea typeface="微软雅黑" panose="020B0503020204020204" pitchFamily="34" charset="-122"/>
              </a:rPr>
              <a:t>模型</a:t>
            </a:r>
          </a:p>
        </p:txBody>
      </p:sp>
      <p:sp>
        <p:nvSpPr>
          <p:cNvPr id="25" name="矩形 24"/>
          <p:cNvSpPr/>
          <p:nvPr/>
        </p:nvSpPr>
        <p:spPr>
          <a:xfrm>
            <a:off x="8585398" y="3381997"/>
            <a:ext cx="2377642" cy="1126462"/>
          </a:xfrm>
          <a:prstGeom prst="rect">
            <a:avLst/>
          </a:prstGeom>
        </p:spPr>
        <p:txBody>
          <a:bodyPr wrap="square">
            <a:spAutoFit/>
          </a:bodyPr>
          <a:lstStyle/>
          <a:p>
            <a:pPr>
              <a:lnSpc>
                <a:spcPct val="120000"/>
              </a:lnSpc>
            </a:pP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     Logistic</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函数为很多模型提供了基础，但较为简单，在环境因素复杂时准确性较低</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8700899" y="2912097"/>
            <a:ext cx="2146641" cy="369332"/>
          </a:xfrm>
          <a:prstGeom prst="rect">
            <a:avLst/>
          </a:prstGeom>
          <a:noFill/>
        </p:spPr>
        <p:txBody>
          <a:bodyPr wrap="square" rtlCol="0">
            <a:spAutoFit/>
          </a:bodyPr>
          <a:lstStyle/>
          <a:p>
            <a:r>
              <a:rPr lang="en-US" altLang="zh-CN" b="1" dirty="0" smtClean="0">
                <a:solidFill>
                  <a:schemeClr val="bg2">
                    <a:lumMod val="25000"/>
                  </a:schemeClr>
                </a:solidFill>
                <a:latin typeface="微软雅黑" panose="020B0503020204020204" pitchFamily="34" charset="-122"/>
                <a:ea typeface="微软雅黑" panose="020B0503020204020204" pitchFamily="34" charset="-122"/>
              </a:rPr>
              <a:t>Logistic</a:t>
            </a:r>
            <a:r>
              <a:rPr lang="zh-CN" altLang="zh-CN" b="1" dirty="0" smtClean="0">
                <a:solidFill>
                  <a:schemeClr val="bg2">
                    <a:lumMod val="25000"/>
                  </a:schemeClr>
                </a:solidFill>
                <a:latin typeface="微软雅黑" panose="020B0503020204020204" pitchFamily="34" charset="-122"/>
                <a:ea typeface="微软雅黑" panose="020B0503020204020204" pitchFamily="34" charset="-122"/>
              </a:rPr>
              <a:t>函数</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模型</a:t>
            </a:r>
            <a:endParaRPr lang="zh-CN" altLang="en-US"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5030542" y="1523219"/>
            <a:ext cx="2377642" cy="3717556"/>
          </a:xfrm>
          <a:prstGeom prst="rect">
            <a:avLst/>
          </a:prstGeom>
        </p:spPr>
        <p:txBody>
          <a:bodyPr wrap="square">
            <a:spAutoFit/>
          </a:bodyPr>
          <a:lstStyle/>
          <a:p>
            <a:pPr>
              <a:lnSpc>
                <a:spcPct val="120000"/>
              </a:lnSpc>
            </a:pPr>
            <a:r>
              <a:rPr lang="en-US" altLang="zh-CN" dirty="0" smtClean="0"/>
              <a:t>      </a:t>
            </a:r>
            <a:r>
              <a:rPr lang="en-US" altLang="zh-CN" dirty="0" err="1" smtClean="0"/>
              <a:t>Baranyi</a:t>
            </a:r>
            <a:r>
              <a:rPr lang="zh-CN" altLang="zh-CN" dirty="0"/>
              <a:t>模型是为数不多的动态模型，可以描述生长过程中微生物自身的生长限制，比较侧重于益生菌与腐败菌或致病菌的混合培养时的生长描述，对于一些食品组织比较密集的肉性食品，比如腌腊制品的货架期预测有广泛的</a:t>
            </a:r>
            <a:r>
              <a:rPr lang="zh-CN" altLang="zh-CN" dirty="0" smtClean="0"/>
              <a:t>用途</a:t>
            </a:r>
            <a:r>
              <a:rPr lang="zh-CN" altLang="en-US" dirty="0" smtClean="0"/>
              <a:t>。</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TextBox 76"/>
          <p:cNvSpPr txBox="1"/>
          <p:nvPr/>
        </p:nvSpPr>
        <p:spPr>
          <a:xfrm>
            <a:off x="5190469" y="1016861"/>
            <a:ext cx="2057788" cy="369332"/>
          </a:xfrm>
          <a:prstGeom prst="rect">
            <a:avLst/>
          </a:prstGeom>
          <a:noFill/>
        </p:spPr>
        <p:txBody>
          <a:bodyPr wrap="square" rtlCol="0">
            <a:spAutoFit/>
          </a:bodyPr>
          <a:lstStyle/>
          <a:p>
            <a:r>
              <a:rPr lang="en-US" altLang="zh-CN" b="1" dirty="0" err="1" smtClean="0">
                <a:solidFill>
                  <a:schemeClr val="bg2">
                    <a:lumMod val="25000"/>
                  </a:schemeClr>
                </a:solidFill>
                <a:latin typeface="微软雅黑" panose="020B0503020204020204" pitchFamily="34" charset="-122"/>
                <a:ea typeface="微软雅黑" panose="020B0503020204020204" pitchFamily="34" charset="-122"/>
              </a:rPr>
              <a:t>Baranyi</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函数模型</a:t>
            </a:r>
            <a:endParaRPr lang="zh-CN" altLang="en-US"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9" name="TextBox 8"/>
          <p:cNvSpPr txBox="1"/>
          <p:nvPr/>
        </p:nvSpPr>
        <p:spPr>
          <a:xfrm>
            <a:off x="3986710" y="5478014"/>
            <a:ext cx="4193703" cy="369332"/>
          </a:xfrm>
          <a:prstGeom prst="rect">
            <a:avLst/>
          </a:prstGeom>
          <a:noFill/>
        </p:spPr>
        <p:txBody>
          <a:bodyPr wrap="square" lIns="0" tIns="0" rIns="0" bIns="0" rtlCol="0" anchor="ctr">
            <a:spAutoFit/>
          </a:bodyPr>
          <a:lstStyle/>
          <a:p>
            <a:r>
              <a:rPr lang="zh-CN" altLang="en-US" sz="2400" b="1" dirty="0" smtClean="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近年几种主要常用的一级模型</a:t>
            </a:r>
            <a:endParaRPr lang="zh-CN" altLang="en-US" sz="2400" b="1"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
        <p:nvSpPr>
          <p:cNvPr id="33" name="TextBox 8"/>
          <p:cNvSpPr txBox="1"/>
          <p:nvPr/>
        </p:nvSpPr>
        <p:spPr>
          <a:xfrm>
            <a:off x="856342" y="474542"/>
            <a:ext cx="2844802" cy="430887"/>
          </a:xfrm>
          <a:prstGeom prst="rect">
            <a:avLst/>
          </a:prstGeom>
          <a:noFill/>
        </p:spPr>
        <p:txBody>
          <a:bodyPr wrap="square" lIns="0" tIns="0" rIns="0" bIns="0" rtlCol="0" anchor="ctr">
            <a:spAutoFit/>
          </a:bodyPr>
          <a:lstStyle/>
          <a:p>
            <a:r>
              <a:rPr lang="zh-CN" altLang="en-US" sz="2800" dirty="0" smtClean="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一级模型</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extLst>
      <p:ext uri="{BB962C8B-B14F-4D97-AF65-F5344CB8AC3E}">
        <p14:creationId xmlns:p14="http://schemas.microsoft.com/office/powerpoint/2010/main" val="4206061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8</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smtClean="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02</a:t>
            </a:r>
          </a:p>
        </p:txBody>
      </p:sp>
      <p:sp>
        <p:nvSpPr>
          <p:cNvPr id="8" name="矩形 7"/>
          <p:cNvSpPr/>
          <p:nvPr/>
        </p:nvSpPr>
        <p:spPr>
          <a:xfrm>
            <a:off x="950670" y="3306170"/>
            <a:ext cx="3852558" cy="1692771"/>
          </a:xfrm>
          <a:prstGeom prst="rect">
            <a:avLst/>
          </a:prstGeom>
        </p:spPr>
        <p:txBody>
          <a:bodyPr wrap="square" numCol="1" spcCol="360000">
            <a:spAutoFit/>
          </a:bodyPr>
          <a:lstStyle/>
          <a:p>
            <a:pPr defTabSz="608965">
              <a:lnSpc>
                <a:spcPct val="130000"/>
              </a:lnSpc>
            </a:pPr>
            <a:r>
              <a:rPr lang="zh-CN" altLang="en-US" sz="4000" b="1" dirty="0" smtClean="0">
                <a:solidFill>
                  <a:schemeClr val="bg2">
                    <a:lumMod val="25000"/>
                  </a:schemeClr>
                </a:solidFill>
                <a:latin typeface="微软雅黑" panose="020B0503020204020204" charset="-122"/>
                <a:ea typeface="微软雅黑" panose="020B0503020204020204" charset="-122"/>
              </a:rPr>
              <a:t>常温下的</a:t>
            </a:r>
            <a:r>
              <a:rPr lang="en-US" altLang="zh-CN" sz="4000" b="1" dirty="0" err="1" smtClean="0">
                <a:solidFill>
                  <a:schemeClr val="bg2">
                    <a:lumMod val="25000"/>
                  </a:schemeClr>
                </a:solidFill>
                <a:latin typeface="微软雅黑" panose="020B0503020204020204" charset="-122"/>
                <a:ea typeface="微软雅黑" panose="020B0503020204020204" charset="-122"/>
              </a:rPr>
              <a:t>Gompertz</a:t>
            </a:r>
            <a:r>
              <a:rPr lang="zh-CN" altLang="en-US" sz="4000" b="1" dirty="0" smtClean="0">
                <a:solidFill>
                  <a:schemeClr val="bg2">
                    <a:lumMod val="25000"/>
                  </a:schemeClr>
                </a:solidFill>
                <a:latin typeface="微软雅黑" panose="020B0503020204020204" charset="-122"/>
                <a:ea typeface="微软雅黑" panose="020B0503020204020204" charset="-122"/>
              </a:rPr>
              <a:t>模型</a:t>
            </a:r>
            <a:endParaRPr lang="zh-CN" altLang="en-US" sz="4000" b="1" dirty="0">
              <a:solidFill>
                <a:schemeClr val="bg2">
                  <a:lumMod val="25000"/>
                </a:schemeClr>
              </a:solidFill>
              <a:latin typeface="微软雅黑" panose="020B0503020204020204" charset="-122"/>
              <a:ea typeface="微软雅黑" panose="020B050302020402020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5707117" y="1098557"/>
            <a:ext cx="5349766" cy="5129759"/>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409150" y="4744730"/>
            <a:ext cx="3945699" cy="646331"/>
          </a:xfrm>
          <a:prstGeom prst="rect">
            <a:avLst/>
          </a:prstGeom>
          <a:noFill/>
        </p:spPr>
        <p:txBody>
          <a:bodyPr wrap="square" rtlCol="0">
            <a:spAutoFit/>
          </a:bodyPr>
          <a:lstStyle/>
          <a:p>
            <a:r>
              <a:rPr lang="en-US" altLang="zh-CN" dirty="0" smtClean="0"/>
              <a:t>8</a:t>
            </a:r>
            <a:r>
              <a:rPr lang="zh-CN" altLang="en-US" dirty="0" smtClean="0"/>
              <a:t>℃下假单胞菌在猪肉上生长的预测值与实际值</a:t>
            </a:r>
            <a:endParaRPr lang="zh-CN" altLang="en-US" dirty="0"/>
          </a:p>
        </p:txBody>
      </p:sp>
      <p:pic>
        <p:nvPicPr>
          <p:cNvPr id="3" name="图片 2"/>
          <p:cNvPicPr>
            <a:picLocks noChangeAspect="1"/>
          </p:cNvPicPr>
          <p:nvPr/>
        </p:nvPicPr>
        <p:blipFill>
          <a:blip r:embed="rId4"/>
          <a:stretch>
            <a:fillRect/>
          </a:stretch>
        </p:blipFill>
        <p:spPr>
          <a:xfrm>
            <a:off x="5825733" y="1639262"/>
            <a:ext cx="4713828" cy="2967966"/>
          </a:xfrm>
          <a:prstGeom prst="rect">
            <a:avLst/>
          </a:prstGeom>
        </p:spPr>
      </p:pic>
    </p:spTree>
    <p:extLst>
      <p:ext uri="{BB962C8B-B14F-4D97-AF65-F5344CB8AC3E}">
        <p14:creationId xmlns:p14="http://schemas.microsoft.com/office/powerpoint/2010/main" val="1178879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9</a:t>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501761" y="2848145"/>
            <a:ext cx="2267210" cy="1569660"/>
          </a:xfrm>
          <a:prstGeom prst="rect">
            <a:avLst/>
          </a:prstGeom>
          <a:noFill/>
        </p:spPr>
        <p:txBody>
          <a:bodyPr wrap="square" rtlCol="0">
            <a:spAutoFit/>
          </a:bodyPr>
          <a:lstStyle/>
          <a:p>
            <a:r>
              <a:rPr lang="en-US" altLang="zh-CN" sz="3200" dirty="0" err="1" smtClean="0"/>
              <a:t>Gompertz</a:t>
            </a:r>
            <a:r>
              <a:rPr lang="en-US" altLang="zh-CN" sz="3200" dirty="0" smtClean="0"/>
              <a:t>            </a:t>
            </a:r>
            <a:r>
              <a:rPr lang="zh-CN" altLang="zh-CN" sz="3200" dirty="0" smtClean="0"/>
              <a:t>函数</a:t>
            </a:r>
            <a:r>
              <a:rPr lang="zh-CN" altLang="en-US" sz="3200" dirty="0" smtClean="0"/>
              <a:t>（双指数函数）</a:t>
            </a:r>
            <a:endParaRPr lang="zh-CN" altLang="en-US" sz="3200" dirty="0"/>
          </a:p>
        </p:txBody>
      </p:sp>
      <p:sp>
        <p:nvSpPr>
          <p:cNvPr id="7" name="文本框 6"/>
          <p:cNvSpPr txBox="1"/>
          <p:nvPr/>
        </p:nvSpPr>
        <p:spPr>
          <a:xfrm>
            <a:off x="4496844" y="989556"/>
            <a:ext cx="6200383" cy="369332"/>
          </a:xfrm>
          <a:prstGeom prst="rect">
            <a:avLst/>
          </a:prstGeom>
          <a:noFill/>
        </p:spPr>
        <p:txBody>
          <a:bodyPr wrap="square" rtlCol="0">
            <a:spAutoFit/>
          </a:bodyPr>
          <a:lstStyle/>
          <a:p>
            <a:r>
              <a:rPr lang="zh-CN" altLang="en-US" dirty="0" smtClean="0"/>
              <a:t>       </a:t>
            </a:r>
            <a:endParaRPr lang="zh-CN" altLang="en-US" dirty="0"/>
          </a:p>
        </p:txBody>
      </p:sp>
      <p:pic>
        <p:nvPicPr>
          <p:cNvPr id="5" name="图片 4"/>
          <p:cNvPicPr>
            <a:picLocks noChangeAspect="1"/>
          </p:cNvPicPr>
          <p:nvPr/>
        </p:nvPicPr>
        <p:blipFill>
          <a:blip r:embed="rId3"/>
          <a:stretch>
            <a:fillRect/>
          </a:stretch>
        </p:blipFill>
        <p:spPr>
          <a:xfrm>
            <a:off x="3477987" y="1340276"/>
            <a:ext cx="8238095" cy="809524"/>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4020855" y="2743200"/>
                <a:ext cx="7452986" cy="2031325"/>
              </a:xfrm>
              <a:prstGeom prst="rect">
                <a:avLst/>
              </a:prstGeom>
              <a:noFill/>
            </p:spPr>
            <p:txBody>
              <a:bodyPr wrap="square" rtlCol="0">
                <a:spAutoFit/>
              </a:bodyPr>
              <a:lstStyle/>
              <a:p>
                <a:r>
                  <a:rPr lang="zh-CN" altLang="en-US" dirty="0" smtClean="0"/>
                  <a:t>      其中：</a:t>
                </a:r>
                <a:r>
                  <a:rPr lang="en-US" altLang="zh-CN" dirty="0"/>
                  <a:t>t</a:t>
                </a:r>
                <a:r>
                  <a:rPr lang="zh-CN" altLang="zh-CN" dirty="0"/>
                  <a:t>为储藏时间</a:t>
                </a:r>
                <a:r>
                  <a:rPr lang="zh-CN" altLang="zh-CN" dirty="0" smtClean="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t</m:t>
                        </m:r>
                      </m:sub>
                    </m:sSub>
                  </m:oMath>
                </a14:m>
                <a:r>
                  <a:rPr lang="zh-CN" altLang="zh-CN" dirty="0" smtClean="0"/>
                  <a:t>为</a:t>
                </a:r>
                <a:r>
                  <a:rPr lang="zh-CN" altLang="zh-CN" dirty="0"/>
                  <a:t>在</a:t>
                </a:r>
                <a:r>
                  <a:rPr lang="en-US" altLang="zh-CN" dirty="0"/>
                  <a:t>t</a:t>
                </a:r>
                <a:r>
                  <a:rPr lang="zh-CN" altLang="zh-CN" dirty="0"/>
                  <a:t>时的菌落（</a:t>
                </a:r>
                <a:r>
                  <a:rPr lang="en-US" altLang="zh-CN" dirty="0" err="1"/>
                  <a:t>cfu</a:t>
                </a:r>
                <a:r>
                  <a:rPr lang="en-US" altLang="zh-CN" dirty="0"/>
                  <a:t>/g</a:t>
                </a:r>
                <a:r>
                  <a:rPr lang="zh-CN" altLang="zh-CN" dirty="0"/>
                  <a:t>）</a:t>
                </a:r>
                <a:r>
                  <a:rPr lang="zh-CN" altLang="zh-CN" dirty="0" smtClean="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i="1">
                            <a:latin typeface="Cambria Math" panose="02040503050406030204" pitchFamily="18" charset="0"/>
                          </a:rPr>
                          <m:t>0</m:t>
                        </m:r>
                      </m:sub>
                    </m:sSub>
                  </m:oMath>
                </a14:m>
                <a:r>
                  <a:rPr lang="zh-CN" altLang="zh-CN" dirty="0" smtClean="0"/>
                  <a:t>为</a:t>
                </a:r>
                <a:r>
                  <a:rPr lang="zh-CN" altLang="zh-CN" dirty="0"/>
                  <a:t>初始菌数</a:t>
                </a:r>
                <a:r>
                  <a:rPr lang="en-US" altLang="zh-CN" dirty="0"/>
                  <a:t>(</a:t>
                </a:r>
                <a:r>
                  <a:rPr lang="en-US" altLang="zh-CN" dirty="0" err="1"/>
                  <a:t>cfu</a:t>
                </a:r>
                <a:r>
                  <a:rPr lang="en-US" altLang="zh-CN" dirty="0"/>
                  <a:t>/g)</a:t>
                </a:r>
                <a:r>
                  <a:rPr lang="zh-CN" altLang="zh-CN" dirty="0" smtClean="0"/>
                  <a:t>；</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max</m:t>
                        </m:r>
                      </m:sub>
                    </m:sSub>
                  </m:oMath>
                </a14:m>
                <a:r>
                  <a:rPr lang="zh-CN" altLang="zh-CN" dirty="0" smtClean="0"/>
                  <a:t>为</a:t>
                </a:r>
                <a:r>
                  <a:rPr lang="zh-CN" altLang="zh-CN" dirty="0"/>
                  <a:t>最大菌数</a:t>
                </a:r>
                <a:r>
                  <a:rPr lang="en-US" altLang="zh-CN" dirty="0"/>
                  <a:t>(</a:t>
                </a:r>
                <a:r>
                  <a:rPr lang="en-US" altLang="zh-CN" dirty="0" err="1"/>
                  <a:t>cfu</a:t>
                </a:r>
                <a:r>
                  <a:rPr lang="en-US" altLang="zh-CN" dirty="0"/>
                  <a:t>/g)</a:t>
                </a:r>
                <a:r>
                  <a:rPr lang="zh-CN" altLang="zh-CN" dirty="0" smtClean="0"/>
                  <a:t>；</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m:rPr>
                            <m:sty m:val="p"/>
                          </m:rPr>
                          <a:rPr lang="en-US" altLang="zh-CN" i="1">
                            <a:latin typeface="Cambria Math" panose="02040503050406030204" pitchFamily="18" charset="0"/>
                          </a:rPr>
                          <m:t>max</m:t>
                        </m:r>
                      </m:sub>
                    </m:sSub>
                  </m:oMath>
                </a14:m>
                <a:r>
                  <a:rPr lang="zh-CN" altLang="zh-CN" dirty="0" smtClean="0"/>
                  <a:t>为</a:t>
                </a:r>
                <a:r>
                  <a:rPr lang="zh-CN" altLang="zh-CN" dirty="0"/>
                  <a:t>最大比生长速率</a:t>
                </a:r>
                <a:r>
                  <a:rPr lang="en-US" altLang="zh-CN" dirty="0"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−1</m:t>
                        </m:r>
                      </m:sup>
                    </m:sSup>
                  </m:oMath>
                </a14:m>
                <a:r>
                  <a:rPr lang="en-US" altLang="zh-CN" dirty="0" smtClean="0"/>
                  <a:t>)</a:t>
                </a:r>
                <a:r>
                  <a:rPr lang="zh-CN" altLang="zh-CN" dirty="0" smtClean="0"/>
                  <a:t>；</a:t>
                </a:r>
                <a:r>
                  <a:rPr lang="el-GR" altLang="zh-CN" dirty="0" smtClean="0"/>
                  <a:t>λ</a:t>
                </a:r>
                <a:r>
                  <a:rPr lang="zh-CN" altLang="zh-CN" dirty="0" smtClean="0"/>
                  <a:t>为</a:t>
                </a:r>
                <a:r>
                  <a:rPr lang="zh-CN" altLang="zh-CN" dirty="0"/>
                  <a:t>细菌生长的延滞时间</a:t>
                </a:r>
                <a:r>
                  <a:rPr lang="en-US" altLang="zh-CN" dirty="0"/>
                  <a:t>(h)</a:t>
                </a:r>
                <a:r>
                  <a:rPr lang="zh-CN" altLang="zh-CN" dirty="0"/>
                  <a:t>；</a:t>
                </a:r>
                <a:r>
                  <a:rPr lang="en-US" altLang="zh-CN" dirty="0"/>
                  <a:t>e</a:t>
                </a:r>
                <a:r>
                  <a:rPr lang="zh-CN" altLang="zh-CN" dirty="0"/>
                  <a:t>为数学常量，约等于</a:t>
                </a:r>
                <a:r>
                  <a:rPr lang="en-US" altLang="zh-CN" dirty="0"/>
                  <a:t>2.718</a:t>
                </a:r>
                <a:r>
                  <a:rPr lang="zh-CN" altLang="zh-CN" dirty="0" smtClean="0"/>
                  <a:t>。</a:t>
                </a:r>
                <a:r>
                  <a:rPr lang="zh-CN" altLang="en-US" dirty="0" smtClean="0"/>
                  <a:t>其中</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a:rPr lang="en-US" altLang="zh-CN" i="1">
                            <a:latin typeface="Cambria Math" panose="02040503050406030204" pitchFamily="18" charset="0"/>
                          </a:rPr>
                          <m:t>0</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N</m:t>
                        </m:r>
                      </m:e>
                      <m:sub>
                        <m:r>
                          <m:rPr>
                            <m:sty m:val="p"/>
                          </m:rPr>
                          <a:rPr lang="en-US" altLang="zh-CN" i="1">
                            <a:latin typeface="Cambria Math" panose="02040503050406030204" pitchFamily="18" charset="0"/>
                          </a:rPr>
                          <m:t>max</m:t>
                        </m:r>
                      </m:sub>
                    </m:sSub>
                    <m:r>
                      <a:rPr lang="zh-CN" altLang="en-US" i="1">
                        <a:latin typeface="Cambria Math" panose="02040503050406030204" pitchFamily="18" charset="0"/>
                      </a:rPr>
                      <m:t>都</m:t>
                    </m:r>
                  </m:oMath>
                </a14:m>
                <a:r>
                  <a:rPr lang="zh-CN" altLang="en-US" dirty="0" smtClean="0"/>
                  <a:t>可以通过实验直接测出，还只有</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m:rPr>
                            <m:sty m:val="p"/>
                          </m:rPr>
                          <a:rPr lang="en-US" altLang="zh-CN" i="1">
                            <a:latin typeface="Cambria Math" panose="02040503050406030204" pitchFamily="18" charset="0"/>
                          </a:rPr>
                          <m:t>max</m:t>
                        </m:r>
                      </m:sub>
                    </m:sSub>
                  </m:oMath>
                </a14:m>
                <a:r>
                  <a:rPr lang="zh-CN" altLang="en-US" dirty="0" smtClean="0"/>
                  <a:t>，</a:t>
                </a:r>
                <a:r>
                  <a:rPr lang="el-GR" altLang="zh-CN" dirty="0"/>
                  <a:t> </a:t>
                </a:r>
                <a:r>
                  <a:rPr lang="el-GR" altLang="zh-CN" dirty="0" smtClean="0"/>
                  <a:t>λ</a:t>
                </a:r>
                <a:r>
                  <a:rPr lang="zh-CN" altLang="en-US" dirty="0" smtClean="0"/>
                  <a:t>尚且不知道具体数值。之后</a:t>
                </a:r>
                <a:r>
                  <a:rPr lang="zh-CN" altLang="zh-CN" dirty="0" smtClean="0"/>
                  <a:t>可以</a:t>
                </a:r>
                <a:r>
                  <a:rPr lang="zh-CN" altLang="zh-CN" dirty="0"/>
                  <a:t>根据具体的试验结果，画出微生物的生长曲线，再与上面的函数进行拟合，可以</a:t>
                </a:r>
                <a:r>
                  <a:rPr lang="zh-CN" altLang="zh-CN" dirty="0" smtClean="0"/>
                  <a:t>得到</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m:rPr>
                            <m:sty m:val="p"/>
                          </m:rPr>
                          <a:rPr lang="en-US" altLang="zh-CN" i="1">
                            <a:latin typeface="Cambria Math" panose="02040503050406030204" pitchFamily="18" charset="0"/>
                          </a:rPr>
                          <m:t>max</m:t>
                        </m:r>
                      </m:sub>
                    </m:sSub>
                  </m:oMath>
                </a14:m>
                <a:r>
                  <a:rPr lang="zh-CN" altLang="zh-CN" dirty="0" smtClean="0"/>
                  <a:t>，</a:t>
                </a:r>
                <a:r>
                  <a:rPr lang="el-GR" altLang="zh-CN" dirty="0"/>
                  <a:t> </a:t>
                </a:r>
                <a:r>
                  <a:rPr lang="el-GR" altLang="zh-CN" dirty="0" smtClean="0"/>
                  <a:t>λ</a:t>
                </a:r>
                <a:r>
                  <a:rPr lang="zh-CN" altLang="en-US" dirty="0" smtClean="0"/>
                  <a:t>。此时的方程就是以时间为自变量，菌落数为函数值的一元函数。</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020855" y="2743200"/>
                <a:ext cx="7452986" cy="2031325"/>
              </a:xfrm>
              <a:prstGeom prst="rect">
                <a:avLst/>
              </a:prstGeom>
              <a:blipFill>
                <a:blip r:embed="rId4"/>
                <a:stretch>
                  <a:fillRect l="-736" t="-2402" r="-655" b="-3003"/>
                </a:stretch>
              </a:blipFill>
            </p:spPr>
            <p:txBody>
              <a:bodyPr/>
              <a:lstStyle/>
              <a:p>
                <a:r>
                  <a:rPr lang="zh-CN" altLang="en-US">
                    <a:noFill/>
                  </a:rPr>
                  <a:t> </a:t>
                </a:r>
              </a:p>
            </p:txBody>
          </p:sp>
        </mc:Fallback>
      </mc:AlternateContent>
      <p:sp>
        <p:nvSpPr>
          <p:cNvPr id="9" name="文本框 8"/>
          <p:cNvSpPr txBox="1"/>
          <p:nvPr/>
        </p:nvSpPr>
        <p:spPr>
          <a:xfrm>
            <a:off x="11353800" y="1650124"/>
            <a:ext cx="659524" cy="369332"/>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1668506195"/>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商务工作汇报PPT模板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4848</TotalTime>
  <Words>1345</Words>
  <Application>Microsoft Office PowerPoint</Application>
  <PresentationFormat>宽屏</PresentationFormat>
  <Paragraphs>151</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 Unicode MS</vt:lpstr>
      <vt:lpstr>思源黑体 CN Bold</vt:lpstr>
      <vt:lpstr>思源黑体 CN Light</vt: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刘 奔</cp:lastModifiedBy>
  <cp:revision>517</cp:revision>
  <dcterms:created xsi:type="dcterms:W3CDTF">2019-04-09T06:58:04Z</dcterms:created>
  <dcterms:modified xsi:type="dcterms:W3CDTF">2019-10-15T08:13:25Z</dcterms:modified>
</cp:coreProperties>
</file>