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8" r:id="rId2"/>
    <p:sldId id="256" r:id="rId3"/>
    <p:sldId id="257" r:id="rId4"/>
    <p:sldId id="260" r:id="rId5"/>
    <p:sldId id="265" r:id="rId6"/>
    <p:sldId id="261" r:id="rId7"/>
    <p:sldId id="263" r:id="rId8"/>
    <p:sldId id="264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240"/>
    <a:srgbClr val="FFFFFF"/>
    <a:srgbClr val="D9D0B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4120D-BB4D-4F63-8A84-F8089D0C59F7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314C-E873-48F3-A975-940814F32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1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7FF-4C5F-4A47-AD25-239260CCBA3A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C08E-4CB5-4405-93F7-8B99B936D98B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F303-7F96-4EBF-AFE0-75C8A7007EF6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8D3F-9F3B-4C47-9394-9AD382B7622B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AD1B-55FD-4E04-990F-92A663BEFADD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52E-9B40-4CF9-9A12-C7052AC5BC5D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CB69-0D87-41F3-80D2-942A6D1BE1D7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7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FFB-CBAD-4DA2-8A5B-DC754C0AE5F6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9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6571-EED6-4A0A-98B7-EC7034C42BE9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3A48-BF30-4FB0-8E78-27CFB968F7EF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7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9F32-FB38-4F1F-A2BB-B8FFEF508804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1BD3-E709-4484-B5AD-B0CBDB656660}" type="datetime1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DC7C-8E77-4933-8148-98A29A4AB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10829"/>
            <a:ext cx="12192000" cy="167269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68751" y="2241388"/>
            <a:ext cx="8095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920240"/>
                </a:solidFill>
              </a:rPr>
              <a:t>Overview of Sentiment Analysis</a:t>
            </a:r>
            <a:endParaRPr lang="zh-CN" altLang="en-US" sz="4400" dirty="0">
              <a:solidFill>
                <a:srgbClr val="92024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7951" y="3813716"/>
            <a:ext cx="25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20240"/>
                </a:solidFill>
                <a:latin typeface="Bell MT" panose="02020503060305020303" pitchFamily="18" charset="0"/>
              </a:rPr>
              <a:t>Author:    wlhu</a:t>
            </a:r>
          </a:p>
          <a:p>
            <a:r>
              <a:rPr lang="en-US" altLang="zh-CN" b="1" dirty="0">
                <a:solidFill>
                  <a:srgbClr val="920240"/>
                </a:solidFill>
                <a:latin typeface="Bell MT" panose="02020503060305020303" pitchFamily="18" charset="0"/>
              </a:rPr>
              <a:t>Date:        2016/12/21</a:t>
            </a:r>
            <a:endParaRPr lang="zh-CN" altLang="en-US" b="1" dirty="0">
              <a:solidFill>
                <a:srgbClr val="920240"/>
              </a:solidFill>
              <a:latin typeface="Bell MT" panose="0202050306030502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829212"/>
            <a:ext cx="6835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j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in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xrange(60000):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l1 = 1/(1+np.exp(-(np.dot(X,syn0))))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l2 = 1/(1+np.exp(-(np.dot(l1,syn1))))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l2_delta = (y - l2)*(l2*(1-l2))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l1_delta = l2_delta.dot(syn1.T) * (l1 * (1-l1))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syn1 += l1.T.dot(l2_delta)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syn0 += X.T.dot(l1_delta)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3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59113" y="383345"/>
            <a:ext cx="2862141" cy="444713"/>
            <a:chOff x="459113" y="383345"/>
            <a:chExt cx="2862141" cy="444713"/>
          </a:xfrm>
        </p:grpSpPr>
        <p:sp>
          <p:nvSpPr>
            <p:cNvPr id="15" name="矩形 14"/>
            <p:cNvSpPr/>
            <p:nvPr/>
          </p:nvSpPr>
          <p:spPr>
            <a:xfrm>
              <a:off x="1460811" y="398895"/>
              <a:ext cx="1616926" cy="418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9113" y="387743"/>
              <a:ext cx="433087" cy="440313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84202" y="387744"/>
              <a:ext cx="433087" cy="429162"/>
            </a:xfrm>
            <a:prstGeom prst="ellipse">
              <a:avLst/>
            </a:prstGeom>
            <a:solidFill>
              <a:srgbClr val="920240"/>
            </a:solidFill>
            <a:ln>
              <a:solidFill>
                <a:srgbClr val="920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5591" y="383345"/>
              <a:ext cx="745220" cy="444713"/>
            </a:xfrm>
            <a:prstGeom prst="rect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88167" y="398895"/>
              <a:ext cx="433087" cy="429162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3.1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54786" y="402270"/>
            <a:ext cx="149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Data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405" y="981307"/>
            <a:ext cx="84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Twitter Sentiment Classification using Distant Supervision(2009, Stanford)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15591" y="1350639"/>
            <a:ext cx="942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The main contribution of this paper is the idea of using </a:t>
            </a:r>
            <a:r>
              <a:rPr lang="en-US" altLang="zh-CN" i="1" u="sng" dirty="0">
                <a:latin typeface="Bell MT" panose="02020503060305020303" pitchFamily="18" charset="0"/>
              </a:rPr>
              <a:t>tweets with emoticons </a:t>
            </a:r>
            <a:r>
              <a:rPr lang="en-US" altLang="zh-CN" dirty="0">
                <a:latin typeface="Bell MT" panose="02020503060305020303" pitchFamily="18" charset="0"/>
              </a:rPr>
              <a:t>for distant supervised learning.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405" y="2112826"/>
            <a:ext cx="844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Experimenting with Distant Supervision for Emotion Classification(2012, ACL)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19" name="直角三角形 1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9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15591" y="2482158"/>
            <a:ext cx="9967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ell MT" panose="02020503060305020303" pitchFamily="18" charset="0"/>
              </a:rPr>
              <a:t>The approach shows reasonable performance at individual emotion label prediction, for both </a:t>
            </a:r>
            <a:r>
              <a:rPr lang="en-US" altLang="zh-CN" i="1" u="sng" dirty="0">
                <a:latin typeface="Bell MT" panose="02020503060305020303" pitchFamily="18" charset="0"/>
              </a:rPr>
              <a:t>emoticons and hashtags</a:t>
            </a:r>
            <a:r>
              <a:rPr lang="en-US" altLang="zh-CN" dirty="0">
                <a:latin typeface="Bell MT" panose="020205030603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ell MT" panose="02020503060305020303" pitchFamily="18" charset="0"/>
              </a:rPr>
              <a:t>much better for some emotions (happiness, sadness and anger) than others (fear, surprise and disgust).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405" y="3405488"/>
            <a:ext cx="1029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Annotate-Sample-Average (ASA): A New Distant Supervision Approach for Twitter Sentiment Analysis(2016, ECAI)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15591" y="4051819"/>
            <a:ext cx="966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Bell MT" panose="02020503060305020303" pitchFamily="18" charset="0"/>
              </a:rPr>
              <a:t> emoticon-annotation approach (EAA) ;   lexicon-based annotation approach (LAA)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591" y="4497504"/>
            <a:ext cx="886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Bell MT" panose="02020503060305020303" pitchFamily="18" charset="0"/>
              </a:rPr>
              <a:t> incorporates a </a:t>
            </a:r>
            <a:r>
              <a:rPr lang="en-US" altLang="zh-CN" i="1" u="sng" dirty="0">
                <a:latin typeface="Bell MT" panose="02020503060305020303" pitchFamily="18" charset="0"/>
              </a:rPr>
              <a:t>rebalancing mechanism </a:t>
            </a:r>
            <a:r>
              <a:rPr lang="en-US" altLang="zh-CN" dirty="0">
                <a:latin typeface="Bell MT" panose="02020503060305020303" pitchFamily="18" charset="0"/>
              </a:rPr>
              <a:t>in which balanced training data can be generated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952" y="4943189"/>
            <a:ext cx="1138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1. </a:t>
            </a:r>
            <a:r>
              <a:rPr lang="en-US" altLang="zh-CN" b="1" dirty="0">
                <a:latin typeface="Bell MT" panose="02020503060305020303" pitchFamily="18" charset="0"/>
              </a:rPr>
              <a:t>annotation: </a:t>
            </a:r>
            <a:r>
              <a:rPr lang="en-US" altLang="zh-CN" dirty="0">
                <a:latin typeface="Bell MT" panose="02020503060305020303" pitchFamily="18" charset="0"/>
              </a:rPr>
              <a:t>the tweets from C are annotated according to the prior sentiment knowledge provided by the lexicon</a:t>
            </a:r>
            <a:endParaRPr lang="zh-CN" altLang="en-US" b="1" dirty="0">
              <a:latin typeface="Bell MT" panose="02020503060305020303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7722" y="5388874"/>
            <a:ext cx="1094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2. </a:t>
            </a:r>
            <a:r>
              <a:rPr lang="en-US" altLang="zh-CN" b="1" dirty="0">
                <a:latin typeface="Bell MT" panose="02020503060305020303" pitchFamily="18" charset="0"/>
              </a:rPr>
              <a:t>sampling: </a:t>
            </a:r>
            <a:r>
              <a:rPr lang="en-US" altLang="zh-CN" dirty="0">
                <a:latin typeface="Bell MT" panose="02020503060305020303" pitchFamily="18" charset="0"/>
              </a:rPr>
              <a:t>assuming that the “lexical polarity hypothesis” holds, averaging multiple tweets sampled from the same set increases the confidence of generating instances located in the region of the desired polarity.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91" y="3698984"/>
            <a:ext cx="3433386" cy="83144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27807" y="6111558"/>
            <a:ext cx="1092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3. </a:t>
            </a:r>
            <a:r>
              <a:rPr lang="en-US" altLang="zh-CN" b="1" dirty="0">
                <a:latin typeface="Bell MT" panose="02020503060305020303" pitchFamily="18" charset="0"/>
              </a:rPr>
              <a:t>averaging:</a:t>
            </a:r>
            <a:r>
              <a:rPr lang="en-US" altLang="zh-CN" dirty="0">
                <a:latin typeface="Bell MT" panose="02020503060305020303" pitchFamily="18" charset="0"/>
              </a:rPr>
              <a:t> the feature vectors of the sampled tweets are averaged and labelled according to the polarity of the set from which they were sampled</a:t>
            </a:r>
            <a:endParaRPr lang="zh-CN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60810" y="398895"/>
            <a:ext cx="1997877" cy="418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9113" y="387743"/>
            <a:ext cx="433087" cy="440313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84202" y="387744"/>
            <a:ext cx="433087" cy="429162"/>
          </a:xfrm>
          <a:prstGeom prst="ellips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591" y="383345"/>
            <a:ext cx="745220" cy="444713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5004" y="398895"/>
            <a:ext cx="433087" cy="429162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3.2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9788" y="400070"/>
            <a:ext cx="196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64178" y="6266985"/>
            <a:ext cx="605879" cy="617334"/>
            <a:chOff x="11664178" y="6266985"/>
            <a:chExt cx="605879" cy="617334"/>
          </a:xfrm>
        </p:grpSpPr>
        <p:sp>
          <p:nvSpPr>
            <p:cNvPr id="19" name="直角三角形 1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31444" y="6545765"/>
              <a:ext cx="43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noProof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10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9404" y="1070517"/>
            <a:ext cx="772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Opinion Mining with Deep Recurrent Neural Networks(2014, EMNLP)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75" y="109763"/>
            <a:ext cx="4135941" cy="32796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07530" y="1576268"/>
            <a:ext cx="730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Bell MT" panose="02020503060305020303" pitchFamily="18" charset="0"/>
              </a:rPr>
              <a:t>Traditional methods:  </a:t>
            </a:r>
            <a:r>
              <a:rPr lang="en-US" altLang="zh-CN" u="sng" dirty="0">
                <a:latin typeface="Bell MT" panose="02020503060305020303" pitchFamily="18" charset="0"/>
              </a:rPr>
              <a:t>conventional BIO tagging scheme</a:t>
            </a:r>
            <a:r>
              <a:rPr lang="en-US" altLang="zh-CN" dirty="0">
                <a:latin typeface="Bell MT" panose="02020503060305020303" pitchFamily="18" charset="0"/>
              </a:rPr>
              <a:t>;    </a:t>
            </a:r>
            <a:r>
              <a:rPr lang="en-US" altLang="zh-CN" u="sng" dirty="0">
                <a:latin typeface="Bell MT" panose="02020503060305020303" pitchFamily="18" charset="0"/>
              </a:rPr>
              <a:t>CRF</a:t>
            </a:r>
            <a:r>
              <a:rPr lang="en-US" altLang="zh-CN" dirty="0">
                <a:latin typeface="Bell MT" panose="02020503060305020303" pitchFamily="18" charset="0"/>
              </a:rPr>
              <a:t>;     </a:t>
            </a:r>
            <a:r>
              <a:rPr lang="en-US" altLang="zh-CN" u="sng" dirty="0">
                <a:latin typeface="Bell MT" panose="02020503060305020303" pitchFamily="18" charset="0"/>
              </a:rPr>
              <a:t>RNN</a:t>
            </a:r>
            <a:r>
              <a:rPr lang="en-US" altLang="zh-CN" dirty="0">
                <a:latin typeface="Bell MT" panose="02020503060305020303" pitchFamily="18" charset="0"/>
              </a:rPr>
              <a:t>;</a:t>
            </a:r>
            <a:r>
              <a:rPr lang="en-US" altLang="zh-CN" b="1" dirty="0">
                <a:latin typeface="Bell MT" panose="02020503060305020303" pitchFamily="18" charset="0"/>
              </a:rPr>
              <a:t> </a:t>
            </a:r>
            <a:endParaRPr lang="zh-CN" altLang="en-US" b="1" dirty="0">
              <a:latin typeface="Bell MT" panose="020205030603050203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559" y="2027604"/>
            <a:ext cx="731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Bell MT" panose="02020503060305020303" pitchFamily="18" charset="0"/>
              </a:rPr>
              <a:t>Depth in time</a:t>
            </a:r>
            <a:r>
              <a:rPr lang="en-US" altLang="zh-CN" dirty="0">
                <a:latin typeface="Bell MT" panose="02020503060305020303" pitchFamily="18" charset="0"/>
              </a:rPr>
              <a:t>: assuming the input vectors     together lie in the same representation space, as do the output vectors    , hidden representations    lie in the same space as well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74" y="2113083"/>
            <a:ext cx="257175" cy="247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283" y="2370206"/>
            <a:ext cx="24765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544" y="2371884"/>
            <a:ext cx="257175" cy="23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28" y="3672352"/>
            <a:ext cx="4191000" cy="1609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3289" y="3032938"/>
            <a:ext cx="178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Bell MT" panose="02020503060305020303" pitchFamily="18" charset="0"/>
              </a:rPr>
              <a:t>Depth in space</a:t>
            </a:r>
            <a:r>
              <a:rPr lang="en-US" altLang="zh-CN" dirty="0">
                <a:latin typeface="Bell MT" panose="02020503060305020303" pitchFamily="18" charset="0"/>
              </a:rPr>
              <a:t>: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971" y="4350143"/>
            <a:ext cx="3400425" cy="1371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15199" y="3698767"/>
            <a:ext cx="219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Bidirectional RNN: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29" y="3433151"/>
            <a:ext cx="1114425" cy="238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591" y="5536513"/>
            <a:ext cx="3924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60810" y="398895"/>
            <a:ext cx="1997877" cy="418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9113" y="387743"/>
            <a:ext cx="433087" cy="440313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84202" y="387744"/>
            <a:ext cx="433087" cy="429162"/>
          </a:xfrm>
          <a:prstGeom prst="ellips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591" y="383345"/>
            <a:ext cx="745220" cy="444713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5004" y="398895"/>
            <a:ext cx="433087" cy="429162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3.2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9788" y="400070"/>
            <a:ext cx="196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64178" y="6266985"/>
            <a:ext cx="605879" cy="617334"/>
            <a:chOff x="11664178" y="6266985"/>
            <a:chExt cx="605879" cy="617334"/>
          </a:xfrm>
        </p:grpSpPr>
        <p:sp>
          <p:nvSpPr>
            <p:cNvPr id="19" name="直角三角形 1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31444" y="6545765"/>
              <a:ext cx="43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noProof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11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791" y="922171"/>
            <a:ext cx="1209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Aspect extraction for opinion mining with a deep convolutional neural network(2016, Knowledge-Based Systems)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59113" y="1291503"/>
            <a:ext cx="989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Bell MT" panose="02020503060305020303" pitchFamily="18" charset="0"/>
              </a:rPr>
              <a:t>Task</a:t>
            </a:r>
            <a:r>
              <a:rPr lang="en-US" altLang="zh-CN" dirty="0">
                <a:latin typeface="Bell MT" panose="02020503060305020303" pitchFamily="18" charset="0"/>
              </a:rPr>
              <a:t>: tag each word in opinionated sentences as either aspect or non-aspect word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0422" y="1629720"/>
            <a:ext cx="1141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limitations: </a:t>
            </a:r>
            <a:r>
              <a:rPr lang="en-US" altLang="zh-CN" b="1" u="sng" dirty="0">
                <a:latin typeface="Bell MT" panose="02020503060305020303" pitchFamily="18" charset="0"/>
              </a:rPr>
              <a:t>CRF</a:t>
            </a:r>
            <a:r>
              <a:rPr lang="en-US" altLang="zh-CN" dirty="0">
                <a:latin typeface="Bell MT" panose="02020503060305020303" pitchFamily="18" charset="0"/>
              </a:rPr>
              <a:t> is a linear model, so it needs a large number of features to work well; </a:t>
            </a:r>
            <a:r>
              <a:rPr lang="en-US" altLang="zh-CN" b="1" u="sng" dirty="0">
                <a:latin typeface="Bell MT" panose="02020503060305020303" pitchFamily="18" charset="0"/>
              </a:rPr>
              <a:t>linguistic patterns </a:t>
            </a:r>
            <a:r>
              <a:rPr lang="en-US" altLang="zh-CN" dirty="0">
                <a:latin typeface="Bell MT" panose="02020503060305020303" pitchFamily="18" charset="0"/>
              </a:rPr>
              <a:t>need to be crafted by hand, and they crucially depend on the grammatical accuracy of the sentences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5326" y="2361381"/>
            <a:ext cx="2729227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energy of a </a:t>
            </a:r>
            <a:r>
              <a:rPr lang="en-US" altLang="zh-CN" dirty="0" smtClean="0">
                <a:latin typeface="Bell MT" panose="02020503060305020303" pitchFamily="18" charset="0"/>
              </a:rPr>
              <a:t>shallow DNN</a:t>
            </a:r>
            <a:r>
              <a:rPr lang="en-US" altLang="zh-CN" dirty="0">
                <a:latin typeface="Bell MT" panose="02020503060305020303" pitchFamily="18" charset="0"/>
              </a:rPr>
              <a:t>: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9113" y="1420414"/>
            <a:ext cx="45719" cy="799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8" y="3834762"/>
            <a:ext cx="3086100" cy="7620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45327" y="3442886"/>
            <a:ext cx="3086100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energy function of the layer </a:t>
            </a:r>
            <a:r>
              <a:rPr lang="en-US" altLang="zh-CN" i="1" dirty="0">
                <a:latin typeface="Bell MT" panose="02020503060305020303" pitchFamily="18" charset="0"/>
              </a:rPr>
              <a:t>l :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4" y="5089941"/>
            <a:ext cx="1933575" cy="56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810" y="4591854"/>
            <a:ext cx="3964654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the probability to assign the label </a:t>
            </a:r>
            <a:r>
              <a:rPr lang="en-US" altLang="zh-CN" i="1" dirty="0">
                <a:latin typeface="Bell MT" panose="02020503060305020303" pitchFamily="18" charset="0"/>
              </a:rPr>
              <a:t>y </a:t>
            </a:r>
            <a:r>
              <a:rPr lang="en-US" altLang="zh-CN" dirty="0">
                <a:latin typeface="Bell MT" panose="02020503060305020303" pitchFamily="18" charset="0"/>
              </a:rPr>
              <a:t>to </a:t>
            </a:r>
            <a:r>
              <a:rPr lang="en-US" altLang="zh-CN" i="1" dirty="0">
                <a:latin typeface="Bell MT" panose="02020503060305020303" pitchFamily="18" charset="0"/>
              </a:rPr>
              <a:t>x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14" y="5751557"/>
            <a:ext cx="3312096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d</a:t>
            </a:r>
            <a:r>
              <a:rPr lang="en-US" altLang="zh-CN" dirty="0" smtClean="0">
                <a:latin typeface="Bell MT" panose="02020503060305020303" pitchFamily="18" charset="0"/>
              </a:rPr>
              <a:t>efine </a:t>
            </a:r>
            <a:r>
              <a:rPr lang="en-US" altLang="zh-CN" dirty="0">
                <a:latin typeface="Bell MT" panose="02020503060305020303" pitchFamily="18" charset="0"/>
              </a:rPr>
              <a:t>the logadd operation as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8" y="6324517"/>
            <a:ext cx="1790700" cy="39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664" y="2440472"/>
            <a:ext cx="2598562" cy="4078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641" y="3442885"/>
            <a:ext cx="2664274" cy="7104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37464" y="2960935"/>
            <a:ext cx="5392374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the score tag for the sentence </a:t>
            </a:r>
            <a:r>
              <a:rPr lang="en-US" altLang="zh-CN" i="1" dirty="0">
                <a:latin typeface="Bell MT" panose="02020503060305020303" pitchFamily="18" charset="0"/>
              </a:rPr>
              <a:t>s </a:t>
            </a:r>
            <a:r>
              <a:rPr lang="en-US" altLang="zh-CN" dirty="0">
                <a:latin typeface="Bell MT" panose="02020503060305020303" pitchFamily="18" charset="0"/>
              </a:rPr>
              <a:t>to have the tag path </a:t>
            </a:r>
            <a:r>
              <a:rPr lang="en-US" altLang="zh-CN" i="1" dirty="0">
                <a:latin typeface="Bell MT" panose="02020503060305020303" pitchFamily="18" charset="0"/>
              </a:rPr>
              <a:t>y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182" y="4486317"/>
            <a:ext cx="4163989" cy="5654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9364" y="5284480"/>
            <a:ext cx="4694293" cy="53317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49" y="6127462"/>
            <a:ext cx="3172145" cy="5307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14" y="2796815"/>
            <a:ext cx="1970431" cy="6427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4850" y="3393940"/>
            <a:ext cx="386715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40818" y="5171789"/>
            <a:ext cx="13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···············(1)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05082" y="6315705"/>
            <a:ext cx="13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···············(2)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97226" y="2447553"/>
            <a:ext cx="13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···············(3)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64199" y="4160677"/>
            <a:ext cx="2356938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from </a:t>
            </a:r>
            <a:r>
              <a:rPr lang="zh-CN" altLang="en-US" dirty="0">
                <a:latin typeface="Bell MT" panose="02020503060305020303" pitchFamily="18" charset="0"/>
              </a:rPr>
              <a:t>（</a:t>
            </a:r>
            <a:r>
              <a:rPr lang="en-US" altLang="zh-CN" dirty="0">
                <a:latin typeface="Bell MT" panose="02020503060305020303" pitchFamily="18" charset="0"/>
              </a:rPr>
              <a:t>3</a:t>
            </a:r>
            <a:r>
              <a:rPr lang="zh-CN" altLang="en-US" dirty="0">
                <a:latin typeface="Bell MT" panose="02020503060305020303" pitchFamily="18" charset="0"/>
              </a:rPr>
              <a:t>）</a:t>
            </a:r>
            <a:r>
              <a:rPr lang="en-US" altLang="zh-CN" dirty="0">
                <a:latin typeface="Bell MT" panose="02020503060305020303" pitchFamily="18" charset="0"/>
              </a:rPr>
              <a:t>&amp;</a:t>
            </a:r>
            <a:r>
              <a:rPr lang="zh-CN" altLang="en-US" dirty="0">
                <a:latin typeface="Bell MT" panose="02020503060305020303" pitchFamily="18" charset="0"/>
              </a:rPr>
              <a:t>（</a:t>
            </a:r>
            <a:r>
              <a:rPr lang="en-US" altLang="zh-CN" dirty="0">
                <a:latin typeface="Bell MT" panose="02020503060305020303" pitchFamily="18" charset="0"/>
              </a:rPr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903319" y="3645819"/>
            <a:ext cx="13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ell MT" panose="02020503060305020303" pitchFamily="18" charset="0"/>
              </a:rPr>
              <a:t>···············(4)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64199" y="4964898"/>
            <a:ext cx="2356938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t</a:t>
            </a:r>
            <a:r>
              <a:rPr lang="en-US" altLang="zh-CN" dirty="0" smtClean="0">
                <a:latin typeface="Bell MT" panose="02020503060305020303" pitchFamily="18" charset="0"/>
              </a:rPr>
              <a:t>oken t has tag k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006915" y="5651916"/>
            <a:ext cx="109981" cy="4689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177"/>
            <a:ext cx="60105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0507" y="0"/>
            <a:ext cx="6181493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10506" y="2988524"/>
            <a:ext cx="490654" cy="4906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83833" y="2074123"/>
            <a:ext cx="1906859" cy="1906859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Theirs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404732" y="3033795"/>
            <a:ext cx="160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20240"/>
                </a:solidFill>
              </a:rPr>
              <a:t>Transition to</a:t>
            </a:r>
            <a:endParaRPr lang="zh-CN" altLang="en-US" sz="2000" dirty="0">
              <a:solidFill>
                <a:srgbClr val="92024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664178" y="6278136"/>
            <a:ext cx="605879" cy="636963"/>
            <a:chOff x="11664178" y="6266985"/>
            <a:chExt cx="605879" cy="636963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820292" y="6534616"/>
              <a:ext cx="44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8507" y="1079538"/>
            <a:ext cx="522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What I See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70126" y="5119512"/>
            <a:ext cx="28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What I Do</a:t>
            </a:r>
          </a:p>
        </p:txBody>
      </p:sp>
      <p:sp>
        <p:nvSpPr>
          <p:cNvPr id="24" name="椭圆 23"/>
          <p:cNvSpPr/>
          <p:nvPr/>
        </p:nvSpPr>
        <p:spPr>
          <a:xfrm>
            <a:off x="8254689" y="2120497"/>
            <a:ext cx="1906859" cy="190685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920240"/>
                </a:solidFill>
              </a:rPr>
              <a:t>Mine</a:t>
            </a:r>
            <a:endParaRPr lang="zh-CN" altLang="en-US" sz="3200" b="1" dirty="0">
              <a:solidFill>
                <a:srgbClr val="920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60810" y="398895"/>
            <a:ext cx="1997877" cy="418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9113" y="387743"/>
            <a:ext cx="433087" cy="440313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84202" y="387744"/>
            <a:ext cx="433087" cy="429162"/>
          </a:xfrm>
          <a:prstGeom prst="ellips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591" y="383345"/>
            <a:ext cx="745220" cy="444713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5004" y="398895"/>
            <a:ext cx="433087" cy="429162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4.1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9788" y="400070"/>
            <a:ext cx="196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  Work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64178" y="6266985"/>
            <a:ext cx="605879" cy="617334"/>
            <a:chOff x="11664178" y="6266985"/>
            <a:chExt cx="605879" cy="617334"/>
          </a:xfrm>
        </p:grpSpPr>
        <p:sp>
          <p:nvSpPr>
            <p:cNvPr id="19" name="直角三角形 1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31444" y="6545765"/>
              <a:ext cx="43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noProof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13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7544"/>
              </p:ext>
            </p:extLst>
          </p:nvPr>
        </p:nvGraphicFramePr>
        <p:xfrm>
          <a:off x="5176074" y="1209907"/>
          <a:ext cx="6874676" cy="3278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852">
                  <a:extLst>
                    <a:ext uri="{9D8B030D-6E8A-4147-A177-3AD203B41FA5}">
                      <a16:colId xmlns:a16="http://schemas.microsoft.com/office/drawing/2014/main" val="1244991395"/>
                    </a:ext>
                  </a:extLst>
                </a:gridCol>
                <a:gridCol w="1527706">
                  <a:extLst>
                    <a:ext uri="{9D8B030D-6E8A-4147-A177-3AD203B41FA5}">
                      <a16:colId xmlns:a16="http://schemas.microsoft.com/office/drawing/2014/main" val="2162957115"/>
                    </a:ext>
                  </a:extLst>
                </a:gridCol>
                <a:gridCol w="1527706">
                  <a:extLst>
                    <a:ext uri="{9D8B030D-6E8A-4147-A177-3AD203B41FA5}">
                      <a16:colId xmlns:a16="http://schemas.microsoft.com/office/drawing/2014/main" val="1835006073"/>
                    </a:ext>
                  </a:extLst>
                </a:gridCol>
                <a:gridCol w="1527706">
                  <a:extLst>
                    <a:ext uri="{9D8B030D-6E8A-4147-A177-3AD203B41FA5}">
                      <a16:colId xmlns:a16="http://schemas.microsoft.com/office/drawing/2014/main" val="355429194"/>
                    </a:ext>
                  </a:extLst>
                </a:gridCol>
                <a:gridCol w="1527706">
                  <a:extLst>
                    <a:ext uri="{9D8B030D-6E8A-4147-A177-3AD203B41FA5}">
                      <a16:colId xmlns:a16="http://schemas.microsoft.com/office/drawing/2014/main" val="4208727340"/>
                    </a:ext>
                  </a:extLst>
                </a:gridCol>
              </a:tblGrid>
              <a:tr h="813089">
                <a:tc grid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单、多视角情况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是否只使用规则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混合</a:t>
                      </a:r>
                      <a:r>
                        <a:rPr lang="en-US" sz="1050" kern="100">
                          <a:effectLst/>
                        </a:rPr>
                        <a:t>(1 : 1.6)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单视角</a:t>
                      </a:r>
                      <a:r>
                        <a:rPr lang="en-US" sz="1050" kern="100">
                          <a:effectLst/>
                        </a:rPr>
                        <a:t>(1)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多视角</a:t>
                      </a:r>
                      <a:r>
                        <a:rPr lang="en-US" sz="1050" kern="100">
                          <a:effectLst/>
                        </a:rPr>
                        <a:t>(1.6)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1260009"/>
                  </a:ext>
                </a:extLst>
              </a:tr>
              <a:tr h="41572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（单、多视角使用规则）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P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0.488288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0.500219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0.436511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5337633"/>
                  </a:ext>
                </a:extLst>
              </a:tr>
              <a:tr h="4157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R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0.841446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0.677065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0.831935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2840189"/>
                  </a:ext>
                </a:extLst>
              </a:tr>
              <a:tr h="4157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F1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0.617970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0.575360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0.572589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5189013"/>
                  </a:ext>
                </a:extLst>
              </a:tr>
              <a:tr h="38189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（单视角使用句子情感）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P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0.476617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0.467735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0.436511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9312825"/>
                  </a:ext>
                </a:extLst>
              </a:tr>
              <a:tr h="3818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R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0.838192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0.662213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0.831935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253865"/>
                  </a:ext>
                </a:extLst>
              </a:tr>
              <a:tr h="454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F1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</a:rPr>
                        <a:t>0.607688</a:t>
                      </a:r>
                      <a:endParaRPr lang="zh-CN" sz="105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0.548238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0.572589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6158962"/>
                  </a:ext>
                </a:extLst>
              </a:tr>
            </a:tbl>
          </a:graphicData>
        </a:graphic>
      </p:graphicFrame>
      <p:sp>
        <p:nvSpPr>
          <p:cNvPr id="5" name="流程图: 数据 4"/>
          <p:cNvSpPr/>
          <p:nvPr/>
        </p:nvSpPr>
        <p:spPr>
          <a:xfrm>
            <a:off x="1185651" y="1170877"/>
            <a:ext cx="1458998" cy="33453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784207" y="1973768"/>
            <a:ext cx="2261886" cy="44604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Degree adverb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Negative adverb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1915150" y="1505414"/>
            <a:ext cx="0" cy="468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572857" y="3009398"/>
            <a:ext cx="2705599" cy="40144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 panose="020B0609020204030204" pitchFamily="49" charset="0"/>
              </a:rPr>
              <a:t>Merge sentiment word</a:t>
            </a:r>
            <a:endParaRPr lang="zh-CN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403" y="3971271"/>
            <a:ext cx="2705599" cy="379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 panose="020B0609020204030204" pitchFamily="49" charset="0"/>
              </a:rPr>
              <a:t>Handle transition</a:t>
            </a:r>
            <a:endParaRPr lang="zh-CN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1345" y="4882804"/>
            <a:ext cx="2919285" cy="379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 panose="020B0609020204030204" pitchFamily="49" charset="0"/>
              </a:rPr>
              <a:t>Match sentiment &amp; car</a:t>
            </a:r>
            <a:endParaRPr lang="zh-CN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403" y="5715001"/>
            <a:ext cx="2705599" cy="379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 panose="020B0609020204030204" pitchFamily="49" charset="0"/>
              </a:rPr>
              <a:t>Handle </a:t>
            </a:r>
            <a:r>
              <a:rPr lang="en-US" altLang="zh-CN" dirty="0">
                <a:latin typeface="Consolas" panose="020B0609020204030204" pitchFamily="49" charset="0"/>
              </a:rPr>
              <a:t>relation</a:t>
            </a:r>
            <a:endParaRPr lang="zh-CN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流程图: 数据 33"/>
          <p:cNvSpPr/>
          <p:nvPr/>
        </p:nvSpPr>
        <p:spPr>
          <a:xfrm>
            <a:off x="1190318" y="6474564"/>
            <a:ext cx="1458998" cy="334537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941382" y="2419817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948819" y="3375103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967407" y="4319238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978558" y="5255936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997146" y="60885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897843" y="5102013"/>
            <a:ext cx="72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git@github.com:TerrariaActionGroup</a:t>
            </a:r>
            <a:r>
              <a:rPr lang="en-US" altLang="zh-CN" u="sng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SentimentAnalysis.git</a:t>
            </a:r>
            <a:endParaRPr lang="zh-CN" altLang="en-US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4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60810" y="398895"/>
            <a:ext cx="1997877" cy="418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9113" y="387743"/>
            <a:ext cx="433087" cy="440313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284202" y="387744"/>
            <a:ext cx="433087" cy="429162"/>
          </a:xfrm>
          <a:prstGeom prst="ellips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591" y="383345"/>
            <a:ext cx="745220" cy="444713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5004" y="398895"/>
            <a:ext cx="433087" cy="429162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4.1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9788" y="400070"/>
            <a:ext cx="196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  Thought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664178" y="6266985"/>
            <a:ext cx="605879" cy="617334"/>
            <a:chOff x="11664178" y="6266985"/>
            <a:chExt cx="605879" cy="617334"/>
          </a:xfrm>
        </p:grpSpPr>
        <p:sp>
          <p:nvSpPr>
            <p:cNvPr id="19" name="直角三角形 1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831444" y="6545765"/>
              <a:ext cx="43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noProof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14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539405" y="1828800"/>
            <a:ext cx="1315844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Raw data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971588" y="1828800"/>
            <a:ext cx="1315844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Label data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5555857" y="1828800"/>
            <a:ext cx="1649173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Classifier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8336653" y="1828800"/>
            <a:ext cx="2933602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the weight between aspect ‘a’ and opinion ‘o’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1855249" y="2709746"/>
            <a:ext cx="1116339" cy="4237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/>
          <p:cNvSpPr/>
          <p:nvPr/>
        </p:nvSpPr>
        <p:spPr>
          <a:xfrm>
            <a:off x="4287432" y="2709746"/>
            <a:ext cx="1268426" cy="4237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/>
          <p:cNvSpPr/>
          <p:nvPr/>
        </p:nvSpPr>
        <p:spPr>
          <a:xfrm>
            <a:off x="7222184" y="2709746"/>
            <a:ext cx="1116339" cy="42374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1245" y="2500098"/>
            <a:ext cx="1187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Distant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26682" y="3004587"/>
            <a:ext cx="162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Supervision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1" y="387289"/>
            <a:ext cx="1193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    @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asyncio.coroutine</a:t>
            </a:r>
            <a:endParaRPr lang="en-US" altLang="zh-CN" i="1" dirty="0">
              <a:solidFill>
                <a:schemeClr val="bg2"/>
              </a:solidFill>
              <a:effectLst>
                <a:outerShdw blurRad="1066800" dist="50800" dir="5400000" algn="ctr" rotWithShape="0">
                  <a:schemeClr val="bg2">
                    <a:alpha val="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def connect(self, sock, address):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f = Future()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sock.setblocking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(False)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try: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sock.connect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(address)</a:t>
            </a:r>
          </a:p>
          <a:p>
            <a:endParaRPr lang="en-US" altLang="zh-CN" i="1" dirty="0">
              <a:solidFill>
                <a:schemeClr val="bg2"/>
              </a:solidFill>
              <a:effectLst>
                <a:outerShdw blurRad="1066800" dist="50800" dir="5400000" algn="ctr" rotWithShape="0">
                  <a:schemeClr val="bg2">
                    <a:alpha val="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except BlockingIOError: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    pass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def connected():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f.set_result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(None)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self.selector.register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sock.fileno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(), EVENT_WRITE, connected)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yield from  f</a:t>
            </a:r>
          </a:p>
          <a:p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self.selector.unregister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sock.fileno</a:t>
            </a:r>
            <a:r>
              <a:rPr lang="en-US" altLang="zh-CN" i="1" dirty="0">
                <a:solidFill>
                  <a:schemeClr val="bg2"/>
                </a:solidFill>
                <a:effectLst>
                  <a:outerShdw blurRad="1066800" dist="50800" dir="5400000" algn="ctr" rotWithShape="0">
                    <a:schemeClr val="bg2">
                      <a:alpha val="0"/>
                    </a:schemeClr>
                  </a:outerShdw>
                </a:effectLst>
                <a:latin typeface="Consolas" panose="020B0609020204030204" pitchFamily="49" charset="0"/>
              </a:rPr>
              <a:t>())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6010506" y="2988524"/>
            <a:ext cx="490654" cy="4906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664178" y="6278136"/>
            <a:ext cx="605879" cy="636963"/>
            <a:chOff x="11664178" y="6266985"/>
            <a:chExt cx="605879" cy="636963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820292" y="6534616"/>
              <a:ext cx="44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3" name="流程图: 过程 2"/>
          <p:cNvSpPr/>
          <p:nvPr/>
        </p:nvSpPr>
        <p:spPr>
          <a:xfrm>
            <a:off x="5921298" y="0"/>
            <a:ext cx="189570" cy="6858000"/>
          </a:xfrm>
          <a:prstGeom prst="flowChartProcess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92536" y="981308"/>
            <a:ext cx="2442117" cy="1193180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Thank</a:t>
            </a:r>
            <a:endParaRPr lang="zh-CN" altLang="en-US" sz="4000" b="1" dirty="0"/>
          </a:p>
        </p:txBody>
      </p:sp>
      <p:sp>
        <p:nvSpPr>
          <p:cNvPr id="17" name="椭圆 16"/>
          <p:cNvSpPr/>
          <p:nvPr/>
        </p:nvSpPr>
        <p:spPr>
          <a:xfrm>
            <a:off x="1780477" y="4947425"/>
            <a:ext cx="2442117" cy="1193180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You</a:t>
            </a:r>
            <a:endParaRPr lang="zh-CN" altLang="en-US" sz="4000" b="1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10868" y="2174487"/>
            <a:ext cx="2302726" cy="720000"/>
          </a:xfrm>
          <a:prstGeom prst="line">
            <a:avLst/>
          </a:prstGeom>
          <a:ln w="50800">
            <a:solidFill>
              <a:srgbClr val="92024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1"/>
            <a:endCxn id="17" idx="0"/>
          </p:cNvCxnSpPr>
          <p:nvPr/>
        </p:nvCxnSpPr>
        <p:spPr>
          <a:xfrm flipH="1">
            <a:off x="3001536" y="3429000"/>
            <a:ext cx="2919762" cy="1518425"/>
          </a:xfrm>
          <a:prstGeom prst="line">
            <a:avLst/>
          </a:prstGeom>
          <a:ln w="50800">
            <a:solidFill>
              <a:srgbClr val="920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7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456878" cy="6858000"/>
          </a:xfrm>
          <a:prstGeom prst="rect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3434579" y="2932771"/>
            <a:ext cx="379142" cy="345688"/>
          </a:xfrm>
          <a:prstGeom prst="triangl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5980" y="479503"/>
            <a:ext cx="1806498" cy="1806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4524" y="1121142"/>
            <a:ext cx="168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202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sz="2800" b="1" dirty="0">
              <a:solidFill>
                <a:srgbClr val="92024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170556" y="1731491"/>
            <a:ext cx="6919491" cy="475786"/>
            <a:chOff x="4178845" y="2339062"/>
            <a:chExt cx="6919491" cy="475786"/>
          </a:xfrm>
        </p:grpSpPr>
        <p:grpSp>
          <p:nvGrpSpPr>
            <p:cNvPr id="38" name="组合 37"/>
            <p:cNvGrpSpPr/>
            <p:nvPr/>
          </p:nvGrpSpPr>
          <p:grpSpPr>
            <a:xfrm>
              <a:off x="4178845" y="2339062"/>
              <a:ext cx="6919491" cy="475786"/>
              <a:chOff x="2442282" y="1329094"/>
              <a:chExt cx="6919491" cy="47578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42282" y="1329094"/>
                <a:ext cx="423746" cy="473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38027" y="1334227"/>
                <a:ext cx="423746" cy="4683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: 圆角 40"/>
              <p:cNvSpPr/>
              <p:nvPr/>
            </p:nvSpPr>
            <p:spPr>
              <a:xfrm>
                <a:off x="2578008" y="1334227"/>
                <a:ext cx="6623825" cy="468351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589159" y="1329094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618898" y="1804880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椭圆 33"/>
            <p:cNvSpPr/>
            <p:nvPr/>
          </p:nvSpPr>
          <p:spPr>
            <a:xfrm>
              <a:off x="4403226" y="2379018"/>
              <a:ext cx="418165" cy="407020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57117" y="2397862"/>
              <a:ext cx="435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Sentiment Analysis and Its Application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150010" y="4824386"/>
            <a:ext cx="6919491" cy="475786"/>
            <a:chOff x="4166737" y="3952766"/>
            <a:chExt cx="6919491" cy="475786"/>
          </a:xfrm>
        </p:grpSpPr>
        <p:grpSp>
          <p:nvGrpSpPr>
            <p:cNvPr id="44" name="组合 43"/>
            <p:cNvGrpSpPr/>
            <p:nvPr/>
          </p:nvGrpSpPr>
          <p:grpSpPr>
            <a:xfrm>
              <a:off x="4166737" y="3952766"/>
              <a:ext cx="6919491" cy="475786"/>
              <a:chOff x="2442282" y="1329094"/>
              <a:chExt cx="6919491" cy="47578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442282" y="1329094"/>
                <a:ext cx="423746" cy="473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938027" y="1334227"/>
                <a:ext cx="423746" cy="4683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/>
              <p:cNvSpPr/>
              <p:nvPr/>
            </p:nvSpPr>
            <p:spPr>
              <a:xfrm>
                <a:off x="2578008" y="1334227"/>
                <a:ext cx="6623825" cy="468351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2589159" y="1329094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2618898" y="1804880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椭圆 34"/>
            <p:cNvSpPr/>
            <p:nvPr/>
          </p:nvSpPr>
          <p:spPr>
            <a:xfrm>
              <a:off x="4403226" y="3987149"/>
              <a:ext cx="418165" cy="407020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015661" y="4011774"/>
              <a:ext cx="404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My Thoughts and Work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51" name="直角三角形 50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50010" y="2807061"/>
            <a:ext cx="6919491" cy="475786"/>
            <a:chOff x="4178845" y="2339062"/>
            <a:chExt cx="6919491" cy="475786"/>
          </a:xfrm>
        </p:grpSpPr>
        <p:grpSp>
          <p:nvGrpSpPr>
            <p:cNvPr id="63" name="组合 62"/>
            <p:cNvGrpSpPr/>
            <p:nvPr/>
          </p:nvGrpSpPr>
          <p:grpSpPr>
            <a:xfrm>
              <a:off x="4178845" y="2339062"/>
              <a:ext cx="6919491" cy="475786"/>
              <a:chOff x="2442282" y="1329094"/>
              <a:chExt cx="6919491" cy="47578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442282" y="1329094"/>
                <a:ext cx="423746" cy="473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8938027" y="1334227"/>
                <a:ext cx="423746" cy="4683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: 圆角 67"/>
              <p:cNvSpPr/>
              <p:nvPr/>
            </p:nvSpPr>
            <p:spPr>
              <a:xfrm>
                <a:off x="2578008" y="1334227"/>
                <a:ext cx="6623825" cy="468351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589159" y="1329094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618898" y="1804880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椭圆 63"/>
            <p:cNvSpPr/>
            <p:nvPr/>
          </p:nvSpPr>
          <p:spPr>
            <a:xfrm>
              <a:off x="4403226" y="2379018"/>
              <a:ext cx="418165" cy="407020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57117" y="2397862"/>
              <a:ext cx="435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Sentiment Analysis &amp; linguistic patterns 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37902" y="3819441"/>
            <a:ext cx="6919491" cy="475786"/>
            <a:chOff x="4178845" y="2339062"/>
            <a:chExt cx="6919491" cy="475786"/>
          </a:xfrm>
        </p:grpSpPr>
        <p:grpSp>
          <p:nvGrpSpPr>
            <p:cNvPr id="72" name="组合 71"/>
            <p:cNvGrpSpPr/>
            <p:nvPr/>
          </p:nvGrpSpPr>
          <p:grpSpPr>
            <a:xfrm>
              <a:off x="4178845" y="2339062"/>
              <a:ext cx="6919491" cy="475786"/>
              <a:chOff x="2442282" y="1329094"/>
              <a:chExt cx="6919491" cy="47578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2442282" y="1329094"/>
                <a:ext cx="423746" cy="473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8938027" y="1334227"/>
                <a:ext cx="423746" cy="4683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/>
              <p:cNvSpPr/>
              <p:nvPr/>
            </p:nvSpPr>
            <p:spPr>
              <a:xfrm>
                <a:off x="2578008" y="1334227"/>
                <a:ext cx="6623825" cy="468351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2589159" y="1329094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618898" y="1804880"/>
                <a:ext cx="6545766" cy="0"/>
              </a:xfrm>
              <a:prstGeom prst="line">
                <a:avLst/>
              </a:prstGeom>
              <a:ln w="15875">
                <a:solidFill>
                  <a:srgbClr val="9202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椭圆 72"/>
            <p:cNvSpPr/>
            <p:nvPr/>
          </p:nvSpPr>
          <p:spPr>
            <a:xfrm>
              <a:off x="4403226" y="2379018"/>
              <a:ext cx="418165" cy="407020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957117" y="2397862"/>
              <a:ext cx="435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Sentiment Analysis &amp; Machine Learning</a:t>
              </a:r>
              <a:endParaRPr lang="zh-CN" altLang="en-US" dirty="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22983" y="6331659"/>
            <a:ext cx="314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Sentiment Analysis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59113" y="383345"/>
            <a:ext cx="2862141" cy="444713"/>
            <a:chOff x="459113" y="383345"/>
            <a:chExt cx="2862141" cy="444713"/>
          </a:xfrm>
        </p:grpSpPr>
        <p:sp>
          <p:nvSpPr>
            <p:cNvPr id="15" name="矩形 14"/>
            <p:cNvSpPr/>
            <p:nvPr/>
          </p:nvSpPr>
          <p:spPr>
            <a:xfrm>
              <a:off x="1460811" y="398895"/>
              <a:ext cx="1616926" cy="418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9113" y="387743"/>
              <a:ext cx="433087" cy="440313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84202" y="387744"/>
              <a:ext cx="433087" cy="429162"/>
            </a:xfrm>
            <a:prstGeom prst="ellipse">
              <a:avLst/>
            </a:prstGeom>
            <a:solidFill>
              <a:srgbClr val="920240"/>
            </a:solidFill>
            <a:ln>
              <a:solidFill>
                <a:srgbClr val="920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5591" y="383345"/>
              <a:ext cx="745220" cy="444713"/>
            </a:xfrm>
            <a:prstGeom prst="rect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88167" y="398895"/>
              <a:ext cx="433087" cy="429162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1.1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9896" y="1650381"/>
            <a:ext cx="1078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en-US" altLang="zh-CN" i="1" u="sng" dirty="0">
                <a:latin typeface="Bell MT" panose="02020503060305020303" pitchFamily="18" charset="0"/>
                <a:cs typeface="Times New Roman" panose="02020603050405020304" pitchFamily="18" charset="0"/>
              </a:rPr>
              <a:t>Sentiment analysis </a:t>
            </a:r>
            <a:r>
              <a:rPr lang="en-US" altLang="zh-CN" dirty="0">
                <a:latin typeface="Bell MT" panose="02020503060305020303" pitchFamily="18" charset="0"/>
                <a:cs typeface="Times New Roman" panose="02020603050405020304" pitchFamily="18" charset="0"/>
              </a:rPr>
              <a:t>(also known as </a:t>
            </a:r>
            <a:r>
              <a:rPr lang="en-US" altLang="zh-CN" i="1" u="sng" dirty="0">
                <a:latin typeface="Bell MT" panose="02020503060305020303" pitchFamily="18" charset="0"/>
                <a:cs typeface="Times New Roman" panose="02020603050405020304" pitchFamily="18" charset="0"/>
              </a:rPr>
              <a:t>opinion mining</a:t>
            </a:r>
            <a:r>
              <a:rPr lang="en-US" altLang="zh-CN" dirty="0">
                <a:latin typeface="Bell MT" panose="02020503060305020303" pitchFamily="18" charset="0"/>
                <a:cs typeface="Times New Roman" panose="02020603050405020304" pitchFamily="18" charset="0"/>
              </a:rPr>
              <a:t>) refers to the use of natural language processing, text analysis and computational linguistics to identify and extract subjective information in source materials.</a:t>
            </a:r>
            <a:endParaRPr lang="zh-CN" alt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54787" y="402270"/>
            <a:ext cx="136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892200" y="2416508"/>
            <a:ext cx="9523141" cy="691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</a:rPr>
              <a:t>Example:</a:t>
            </a:r>
          </a:p>
          <a:p>
            <a:pPr algn="ctr"/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“The camara is light, but it will not easily fit in pockets”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4500" y="3412273"/>
            <a:ext cx="107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latin typeface="Bell MT" panose="02020503060305020303" pitchFamily="18" charset="0"/>
                <a:cs typeface="Times New Roman" panose="02020603050405020304" pitchFamily="18" charset="0"/>
              </a:rPr>
              <a:t>binary classification :                 </a:t>
            </a:r>
            <a:r>
              <a:rPr lang="en-US" altLang="zh-CN" i="1" dirty="0">
                <a:latin typeface="Bell MT" panose="02020503060305020303" pitchFamily="18" charset="0"/>
                <a:cs typeface="Times New Roman" panose="02020603050405020304" pitchFamily="18" charset="0"/>
              </a:rPr>
              <a:t>positive(+1)           negative(-1)      [neutral(0)]</a:t>
            </a:r>
          </a:p>
          <a:p>
            <a:r>
              <a:rPr lang="en-US" altLang="zh-CN" dirty="0">
                <a:latin typeface="Bell MT" panose="02020503060305020303" pitchFamily="18" charset="0"/>
                <a:cs typeface="Times New Roman" panose="02020603050405020304" pitchFamily="18" charset="0"/>
              </a:rPr>
              <a:t>    fine-grained classification :      very positive(+2)   positive(+1)    neutral(0)     negative(-1)      very negative(-2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4500" y="4572000"/>
            <a:ext cx="1062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>
                <a:latin typeface="Bell MT" panose="02020503060305020303" pitchFamily="18" charset="0"/>
              </a:rPr>
              <a:t>. </a:t>
            </a:r>
            <a:r>
              <a:rPr lang="en-US" altLang="zh-CN" dirty="0">
                <a:latin typeface="Bell MT" panose="02020503060305020303" pitchFamily="18" charset="0"/>
              </a:rPr>
              <a:t>Fine-grained opinion analysis aims to detect the </a:t>
            </a:r>
            <a:r>
              <a:rPr lang="en-US" altLang="zh-CN" u="sng" dirty="0">
                <a:latin typeface="Bell MT" panose="02020503060305020303" pitchFamily="18" charset="0"/>
              </a:rPr>
              <a:t>subjective expressions </a:t>
            </a:r>
            <a:r>
              <a:rPr lang="en-US" altLang="zh-CN" b="1" u="sng" dirty="0">
                <a:latin typeface="Bell MT" panose="02020503060305020303" pitchFamily="18" charset="0"/>
              </a:rPr>
              <a:t>(</a:t>
            </a:r>
            <a:r>
              <a:rPr lang="en-US" altLang="zh-CN" b="1" dirty="0">
                <a:latin typeface="Bell MT" panose="02020503060305020303" pitchFamily="18" charset="0"/>
              </a:rPr>
              <a:t>not fact)</a:t>
            </a:r>
            <a:r>
              <a:rPr lang="en-US" altLang="zh-CN" dirty="0">
                <a:latin typeface="Bell MT" panose="02020503060305020303" pitchFamily="18" charset="0"/>
              </a:rPr>
              <a:t>in a text (e.g. “hate”) and to characterize their </a:t>
            </a:r>
            <a:r>
              <a:rPr lang="en-US" altLang="zh-CN" u="sng" dirty="0">
                <a:latin typeface="Bell MT" panose="02020503060305020303" pitchFamily="18" charset="0"/>
              </a:rPr>
              <a:t>intensity</a:t>
            </a:r>
            <a:r>
              <a:rPr lang="en-US" altLang="zh-CN" dirty="0">
                <a:latin typeface="Bell MT" panose="02020503060305020303" pitchFamily="18" charset="0"/>
              </a:rPr>
              <a:t> (e.g. strong) and </a:t>
            </a:r>
            <a:r>
              <a:rPr lang="en-US" altLang="zh-CN" u="sng" dirty="0">
                <a:latin typeface="Bell MT" panose="02020503060305020303" pitchFamily="18" charset="0"/>
              </a:rPr>
              <a:t>sentiment</a:t>
            </a:r>
            <a:r>
              <a:rPr lang="en-US" altLang="zh-CN" dirty="0">
                <a:latin typeface="Bell MT" panose="02020503060305020303" pitchFamily="18" charset="0"/>
              </a:rPr>
              <a:t> (e.g.negative) as well as to identify the </a:t>
            </a:r>
            <a:r>
              <a:rPr lang="en-US" altLang="zh-CN" u="sng" dirty="0">
                <a:latin typeface="Bell MT" panose="02020503060305020303" pitchFamily="18" charset="0"/>
              </a:rPr>
              <a:t>opinion holder </a:t>
            </a:r>
            <a:r>
              <a:rPr lang="en-US" altLang="zh-CN" dirty="0">
                <a:latin typeface="Bell MT" panose="02020503060305020303" pitchFamily="18" charset="0"/>
              </a:rPr>
              <a:t>(the entity expressing the opinion) and the </a:t>
            </a:r>
            <a:r>
              <a:rPr lang="en-US" altLang="zh-CN" u="sng" dirty="0">
                <a:latin typeface="Bell MT" panose="02020503060305020303" pitchFamily="18" charset="0"/>
              </a:rPr>
              <a:t>target</a:t>
            </a:r>
            <a:r>
              <a:rPr lang="en-US" altLang="zh-CN" dirty="0">
                <a:latin typeface="Bell MT" panose="02020503060305020303" pitchFamily="18" charset="0"/>
              </a:rPr>
              <a:t>, or topic,of the opinion.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892199" y="5663038"/>
            <a:ext cx="9523141" cy="6913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</a:rPr>
              <a:t>Task:</a:t>
            </a:r>
          </a:p>
          <a:p>
            <a:pPr algn="ctr"/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Opinion extraction(explicit, implicit)        Sentiment score       Aspect extraction(explicit, implicit)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28" name="直角三角形 27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8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59113" y="383345"/>
            <a:ext cx="2862141" cy="444713"/>
            <a:chOff x="459113" y="383345"/>
            <a:chExt cx="2862141" cy="444713"/>
          </a:xfrm>
        </p:grpSpPr>
        <p:sp>
          <p:nvSpPr>
            <p:cNvPr id="15" name="矩形 14"/>
            <p:cNvSpPr/>
            <p:nvPr/>
          </p:nvSpPr>
          <p:spPr>
            <a:xfrm>
              <a:off x="1460811" y="398895"/>
              <a:ext cx="1616926" cy="418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9113" y="387743"/>
              <a:ext cx="433087" cy="440313"/>
            </a:xfrm>
            <a:prstGeom prst="ellips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84202" y="387744"/>
              <a:ext cx="433087" cy="429162"/>
            </a:xfrm>
            <a:prstGeom prst="ellipse">
              <a:avLst/>
            </a:prstGeom>
            <a:solidFill>
              <a:srgbClr val="920240"/>
            </a:solidFill>
            <a:ln>
              <a:solidFill>
                <a:srgbClr val="920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5591" y="383345"/>
              <a:ext cx="745220" cy="444713"/>
            </a:xfrm>
            <a:prstGeom prst="rect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88167" y="398895"/>
              <a:ext cx="433087" cy="429162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Part 1.2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54786" y="402270"/>
            <a:ext cx="149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2000" b="1" dirty="0">
              <a:solidFill>
                <a:srgbClr val="9202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591" y="1371600"/>
            <a:ext cx="105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en-US" altLang="zh-CN" dirty="0"/>
              <a:t>. </a:t>
            </a:r>
            <a:r>
              <a:rPr lang="en-US" altLang="zh-CN" dirty="0">
                <a:latin typeface="Bell MT" panose="02020503060305020303" pitchFamily="18" charset="0"/>
              </a:rPr>
              <a:t>Applications in </a:t>
            </a:r>
            <a:r>
              <a:rPr lang="en-US" altLang="zh-CN" u="sng" dirty="0">
                <a:latin typeface="Bell MT" panose="02020503060305020303" pitchFamily="18" charset="0"/>
              </a:rPr>
              <a:t>Business</a:t>
            </a:r>
            <a:r>
              <a:rPr lang="en-US" altLang="zh-CN" dirty="0">
                <a:latin typeface="Bell MT" panose="02020503060305020303" pitchFamily="18" charset="0"/>
              </a:rPr>
              <a:t> Intelligence</a:t>
            </a:r>
            <a:r>
              <a:rPr lang="en-US" altLang="zh-CN" dirty="0"/>
              <a:t>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591" y="2843561"/>
            <a:ext cx="3668649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dirty="0"/>
              <a:t>. </a:t>
            </a:r>
            <a:r>
              <a:rPr lang="en-US" altLang="zh-CN" dirty="0">
                <a:latin typeface="Bell MT" panose="02020503060305020303" pitchFamily="18" charset="0"/>
              </a:rPr>
              <a:t>Sentiment Analysis and </a:t>
            </a:r>
            <a:r>
              <a:rPr lang="en-US" altLang="zh-CN" u="sng" dirty="0">
                <a:latin typeface="Bell MT" panose="02020503060305020303" pitchFamily="18" charset="0"/>
              </a:rPr>
              <a:t>Political</a:t>
            </a:r>
            <a:r>
              <a:rPr lang="en-US" altLang="zh-CN" dirty="0">
                <a:latin typeface="Bell MT" panose="02020503060305020303" pitchFamily="18" charset="0"/>
              </a:rPr>
              <a:t>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590" y="4456770"/>
            <a:ext cx="3668649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dirty="0"/>
              <a:t>. </a:t>
            </a:r>
            <a:r>
              <a:rPr lang="en-US" altLang="zh-CN" dirty="0">
                <a:latin typeface="Bell MT" panose="02020503060305020303" pitchFamily="18" charset="0"/>
              </a:rPr>
              <a:t>Sentiment Analysis and </a:t>
            </a:r>
            <a:r>
              <a:rPr lang="en-US" altLang="zh-CN" u="sng" dirty="0">
                <a:latin typeface="Bell MT" panose="02020503060305020303" pitchFamily="18" charset="0"/>
              </a:rPr>
              <a:t>Sociology</a:t>
            </a:r>
            <a:r>
              <a:rPr lang="en-US" altLang="zh-CN" dirty="0">
                <a:latin typeface="Bell MT" panose="02020503060305020303" pitchFamily="18" charset="0"/>
              </a:rPr>
              <a:t>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38" y="5927389"/>
            <a:ext cx="35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dirty="0"/>
              <a:t>. </a:t>
            </a:r>
            <a:r>
              <a:rPr lang="en-US" altLang="zh-CN" dirty="0">
                <a:latin typeface="Bell MT" panose="02020503060305020303" pitchFamily="18" charset="0"/>
              </a:rPr>
              <a:t>……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06950" y="1810547"/>
            <a:ext cx="8919164" cy="9478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it’s difficult for a potential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customer</a:t>
            </a: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to read them to make an informed decision on whether to purchase the product. It also makes it difficult for the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manufacturer</a:t>
            </a: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of the product to keep track and to manage customer opinions</a:t>
            </a:r>
            <a:endParaRPr lang="zh-CN" altLang="en-US" i="1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106950" y="3288938"/>
            <a:ext cx="8919164" cy="9478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Analyzing trends, identifying ideological bias, targeting advertising/messages, gauging reactions, etc.</a:t>
            </a:r>
            <a:endParaRPr lang="zh-CN" altLang="en-US" i="1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106950" y="4931881"/>
            <a:ext cx="8919164" cy="947854"/>
          </a:xfrm>
          <a:prstGeom prst="roundRect">
            <a:avLst>
              <a:gd name="adj" fmla="val 237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i="1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Potential to augment psychological investigations/experiments with data extracted from NL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Dream sentiment analysis (Nadeau et al., 2006)</a:t>
            </a:r>
          </a:p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29" name="直角三角形 2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4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3646"/>
            <a:ext cx="60105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0507" y="0"/>
            <a:ext cx="6181493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10506" y="2988524"/>
            <a:ext cx="490654" cy="4906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83834" y="2486718"/>
            <a:ext cx="1494264" cy="1494264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Why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404732" y="3033795"/>
            <a:ext cx="160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20240"/>
                </a:solidFill>
              </a:rPr>
              <a:t>Transition to</a:t>
            </a:r>
            <a:endParaRPr lang="zh-CN" altLang="en-US" sz="2000" dirty="0">
              <a:solidFill>
                <a:srgbClr val="92024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44050" y="2486718"/>
            <a:ext cx="1494264" cy="149426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920240"/>
                </a:solidFill>
              </a:rPr>
              <a:t>How</a:t>
            </a:r>
            <a:endParaRPr lang="zh-CN" altLang="en-US" sz="3200" b="1" dirty="0">
              <a:solidFill>
                <a:srgbClr val="92024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5644" y="3980982"/>
            <a:ext cx="29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0240"/>
                </a:solidFill>
              </a:rPr>
              <a:t>Why to analyze sentiment</a:t>
            </a:r>
            <a:endParaRPr lang="zh-CN" altLang="en-US" dirty="0">
              <a:solidFill>
                <a:srgbClr val="92024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97285" y="3980982"/>
            <a:ext cx="29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How to analyze sentiment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664178" y="6278136"/>
            <a:ext cx="550124" cy="603510"/>
            <a:chOff x="11664178" y="6266985"/>
            <a:chExt cx="550124" cy="603510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97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59113" y="383345"/>
            <a:ext cx="3964068" cy="444713"/>
            <a:chOff x="459113" y="383345"/>
            <a:chExt cx="3964068" cy="444713"/>
          </a:xfrm>
        </p:grpSpPr>
        <p:grpSp>
          <p:nvGrpSpPr>
            <p:cNvPr id="24" name="组合 23"/>
            <p:cNvGrpSpPr/>
            <p:nvPr/>
          </p:nvGrpSpPr>
          <p:grpSpPr>
            <a:xfrm>
              <a:off x="459113" y="383345"/>
              <a:ext cx="3756048" cy="444713"/>
              <a:chOff x="459113" y="383345"/>
              <a:chExt cx="2862141" cy="44471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460811" y="398895"/>
                <a:ext cx="1616926" cy="41801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59113" y="387743"/>
                <a:ext cx="433087" cy="440313"/>
              </a:xfrm>
              <a:prstGeom prst="ellipse">
                <a:avLst/>
              </a:prstGeom>
              <a:solidFill>
                <a:srgbClr val="920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284202" y="387744"/>
                <a:ext cx="433087" cy="429162"/>
              </a:xfrm>
              <a:prstGeom prst="ellipse">
                <a:avLst/>
              </a:prstGeom>
              <a:solidFill>
                <a:srgbClr val="920240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5591" y="383345"/>
                <a:ext cx="745220" cy="444713"/>
              </a:xfrm>
              <a:prstGeom prst="rect">
                <a:avLst/>
              </a:prstGeom>
              <a:solidFill>
                <a:srgbClr val="920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888167" y="398895"/>
                <a:ext cx="433087" cy="429162"/>
              </a:xfrm>
              <a:prstGeom prst="ellipse">
                <a:avLst/>
              </a:prstGeom>
              <a:solidFill>
                <a:srgbClr val="C6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97578" y="397649"/>
              <a:ext cx="1135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Part 2.1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54970" y="399419"/>
              <a:ext cx="256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202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Linguistic Patterns </a:t>
              </a:r>
              <a:endParaRPr lang="zh-CN" altLang="en-US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0966" y="1025912"/>
            <a:ext cx="655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Mining and Summarizing Customer Reviews (2004, SIGKDD)</a:t>
            </a:r>
          </a:p>
          <a:p>
            <a:r>
              <a:rPr lang="en-US" altLang="zh-CN" b="1" i="1" dirty="0"/>
              <a:t>                                                        ------The source of  evil</a:t>
            </a:r>
            <a:endParaRPr lang="zh-CN" altLang="en-US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784782"/>
            <a:ext cx="5295900" cy="6067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404" y="1728439"/>
            <a:ext cx="6356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Part-of-Speech Tagging (POS)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latin typeface="Bell MT" panose="02020503060305020303" pitchFamily="18" charset="0"/>
              </a:rPr>
              <a:t>Product features are usually </a:t>
            </a:r>
            <a:r>
              <a:rPr lang="en-US" altLang="zh-CN" i="1" u="sng" dirty="0">
                <a:latin typeface="Bell MT" panose="02020503060305020303" pitchFamily="18" charset="0"/>
              </a:rPr>
              <a:t>nouns or noun phrases </a:t>
            </a:r>
            <a:r>
              <a:rPr lang="en-US" altLang="zh-CN" dirty="0">
                <a:latin typeface="Bell MT" panose="02020503060305020303" pitchFamily="18" charset="0"/>
              </a:rPr>
              <a:t>in review sentences. Thus the part-of-speech tagging is crucial.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1" y="2651725"/>
            <a:ext cx="5229225" cy="1400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539404" y="4259995"/>
            <a:ext cx="568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Frequent Features Identification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77321" y="4837422"/>
            <a:ext cx="6024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ell MT" panose="02020503060305020303" pitchFamily="18" charset="0"/>
              </a:rPr>
              <a:t>Association miner CBA to find </a:t>
            </a:r>
            <a:r>
              <a:rPr lang="en-US" altLang="zh-CN" i="1" u="sng" dirty="0">
                <a:latin typeface="Bell MT" panose="02020503060305020303" pitchFamily="18" charset="0"/>
              </a:rPr>
              <a:t>candidate</a:t>
            </a:r>
            <a:r>
              <a:rPr lang="en-US" altLang="zh-CN" u="sng" dirty="0">
                <a:latin typeface="Bell MT" panose="02020503060305020303" pitchFamily="18" charset="0"/>
              </a:rPr>
              <a:t> </a:t>
            </a:r>
            <a:r>
              <a:rPr lang="en-US" altLang="zh-CN" i="1" u="sng" dirty="0">
                <a:latin typeface="Bell MT" panose="02020503060305020303" pitchFamily="18" charset="0"/>
              </a:rPr>
              <a:t>frequent features</a:t>
            </a:r>
            <a:endParaRPr lang="en-US" altLang="zh-CN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u="sng" dirty="0">
                <a:latin typeface="Bell MT" panose="02020503060305020303" pitchFamily="18" charset="0"/>
              </a:rPr>
              <a:t>Compactness pruning-</a:t>
            </a:r>
            <a:r>
              <a:rPr lang="en-US" altLang="zh-CN" dirty="0">
                <a:latin typeface="Bell MT" panose="02020503060305020303" pitchFamily="18" charset="0"/>
              </a:rPr>
              <a:t>---checks features that contain at least two words, which we call </a:t>
            </a:r>
            <a:r>
              <a:rPr lang="en-US" altLang="zh-CN" i="1" dirty="0">
                <a:latin typeface="Bell MT" panose="02020503060305020303" pitchFamily="18" charset="0"/>
              </a:rPr>
              <a:t>feature phrases</a:t>
            </a:r>
            <a:r>
              <a:rPr lang="en-US" altLang="zh-CN" dirty="0">
                <a:latin typeface="Bell MT" panose="02020503060305020303" pitchFamily="18" charset="0"/>
              </a:rPr>
              <a:t>, and remove those that are likely to be meaningless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u="sng" dirty="0">
                <a:latin typeface="Bell MT" panose="02020503060305020303" pitchFamily="18" charset="0"/>
              </a:rPr>
              <a:t>Redundancy pruning-</a:t>
            </a:r>
            <a:r>
              <a:rPr lang="en-US" altLang="zh-CN" dirty="0">
                <a:latin typeface="Bell MT" panose="02020503060305020303" pitchFamily="18" charset="0"/>
              </a:rPr>
              <a:t>--Removing redundant features that contain single words.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27" name="直角三角形 26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7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784782"/>
            <a:ext cx="5295900" cy="6067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404" y="1036151"/>
            <a:ext cx="655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  Opinion Words Extraction      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   for each sentence, if it contains a frequent feature, extract all the </a:t>
            </a:r>
            <a:r>
              <a:rPr lang="en-US" altLang="zh-CN" i="1" u="sng" dirty="0">
                <a:latin typeface="Bell MT" panose="02020503060305020303" pitchFamily="18" charset="0"/>
              </a:rPr>
              <a:t>adjective words </a:t>
            </a:r>
            <a:r>
              <a:rPr lang="en-US" altLang="zh-CN" dirty="0">
                <a:latin typeface="Bell MT" panose="02020503060305020303" pitchFamily="18" charset="0"/>
              </a:rPr>
              <a:t>as opinion words.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   for each feature in the sentence the nearby adjective is recorded as its </a:t>
            </a:r>
            <a:r>
              <a:rPr lang="en-US" altLang="zh-CN" i="1" u="sng" dirty="0">
                <a:latin typeface="Bell MT" panose="02020503060305020303" pitchFamily="18" charset="0"/>
              </a:rPr>
              <a:t>effective Opinion</a:t>
            </a:r>
            <a:r>
              <a:rPr lang="en-US" altLang="zh-CN" i="1" dirty="0">
                <a:latin typeface="Bell MT" panose="02020503060305020303" pitchFamily="18" charset="0"/>
              </a:rPr>
              <a:t>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404" y="2764848"/>
            <a:ext cx="646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  Orientation Identification for Opinion Words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    use a set of seed adjectives, which we know their orientations and then grow this set by searching in the WordNet.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04" y="3939547"/>
            <a:ext cx="622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altLang="zh-CN" b="1" dirty="0"/>
              <a:t>Infrequent Feature Identification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  if a sentence contains no frequent feature but one or more opinion words, find </a:t>
            </a:r>
            <a:r>
              <a:rPr lang="en-US" altLang="zh-CN" u="sng" dirty="0">
                <a:latin typeface="Bell MT" panose="02020503060305020303" pitchFamily="18" charset="0"/>
              </a:rPr>
              <a:t>the nearest noun/noun phrase around the opinion word </a:t>
            </a:r>
            <a:r>
              <a:rPr lang="en-US" altLang="zh-CN" dirty="0">
                <a:latin typeface="Bell MT" panose="02020503060305020303" pitchFamily="18" charset="0"/>
              </a:rPr>
              <a:t>as an infrequent feature.---works well in practice</a:t>
            </a:r>
            <a:endParaRPr lang="zh-CN" altLang="en-US" dirty="0">
              <a:solidFill>
                <a:srgbClr val="7030A0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404" y="5391245"/>
            <a:ext cx="622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6. Predicting the Orientations of Opinion Sentences     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      add up all orientation of opinion words in a sentence</a:t>
            </a:r>
            <a:endParaRPr lang="zh-CN" altLang="en-US" dirty="0">
              <a:solidFill>
                <a:srgbClr val="7030A0"/>
              </a:solidFill>
              <a:latin typeface="Bell MT" panose="02020503060305020303" pitchFamily="18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15591" y="6288945"/>
            <a:ext cx="2986614" cy="457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Manual evaluation</a:t>
            </a:r>
            <a:endParaRPr lang="zh-CN" altLang="en-US" i="1" dirty="0">
              <a:solidFill>
                <a:schemeClr val="tx2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22" name="直角三角形 21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9113" y="383345"/>
            <a:ext cx="3986370" cy="444713"/>
            <a:chOff x="459113" y="383345"/>
            <a:chExt cx="3986370" cy="444713"/>
          </a:xfrm>
        </p:grpSpPr>
        <p:grpSp>
          <p:nvGrpSpPr>
            <p:cNvPr id="26" name="组合 25"/>
            <p:cNvGrpSpPr/>
            <p:nvPr/>
          </p:nvGrpSpPr>
          <p:grpSpPr>
            <a:xfrm>
              <a:off x="459113" y="383345"/>
              <a:ext cx="3756048" cy="444713"/>
              <a:chOff x="459113" y="383345"/>
              <a:chExt cx="2862141" cy="44471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460811" y="398895"/>
                <a:ext cx="1616926" cy="41801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59113" y="387743"/>
                <a:ext cx="433087" cy="440313"/>
              </a:xfrm>
              <a:prstGeom prst="ellipse">
                <a:avLst/>
              </a:prstGeom>
              <a:solidFill>
                <a:srgbClr val="920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284202" y="387744"/>
                <a:ext cx="433087" cy="429162"/>
              </a:xfrm>
              <a:prstGeom prst="ellipse">
                <a:avLst/>
              </a:prstGeom>
              <a:solidFill>
                <a:srgbClr val="920240"/>
              </a:solidFill>
              <a:ln>
                <a:solidFill>
                  <a:srgbClr val="9202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15591" y="383345"/>
                <a:ext cx="745220" cy="444713"/>
              </a:xfrm>
              <a:prstGeom prst="rect">
                <a:avLst/>
              </a:prstGeom>
              <a:solidFill>
                <a:srgbClr val="920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888167" y="398895"/>
                <a:ext cx="433087" cy="429162"/>
              </a:xfrm>
              <a:prstGeom prst="ellipse">
                <a:avLst/>
              </a:prstGeom>
              <a:solidFill>
                <a:srgbClr val="C6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97578" y="397649"/>
              <a:ext cx="1135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Part 2.1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877272" y="399419"/>
              <a:ext cx="2568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202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Linguistic Patterns </a:t>
              </a:r>
              <a:endParaRPr lang="zh-CN" altLang="en-US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89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60810" y="398895"/>
            <a:ext cx="2582613" cy="418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9113" y="387743"/>
            <a:ext cx="433087" cy="440313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84202" y="387744"/>
            <a:ext cx="433087" cy="429162"/>
          </a:xfrm>
          <a:prstGeom prst="ellipse">
            <a:avLst/>
          </a:prstGeom>
          <a:solidFill>
            <a:srgbClr val="920240"/>
          </a:solidFill>
          <a:ln>
            <a:solidFill>
              <a:srgbClr val="92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5591" y="383345"/>
            <a:ext cx="745220" cy="444713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80628" y="398895"/>
            <a:ext cx="433087" cy="429162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9405" y="386965"/>
            <a:ext cx="11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 2.2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1500" y="390730"/>
            <a:ext cx="2406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9202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Rules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2024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664178" y="6266985"/>
            <a:ext cx="550124" cy="603510"/>
            <a:chOff x="11664178" y="6266985"/>
            <a:chExt cx="550124" cy="603510"/>
          </a:xfrm>
        </p:grpSpPr>
        <p:sp>
          <p:nvSpPr>
            <p:cNvPr id="29" name="直角三角形 28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noProof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7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60965" y="1025912"/>
            <a:ext cx="770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Extracting Product Features and Opinions from Reviews</a:t>
            </a:r>
            <a:r>
              <a:rPr lang="en-US" altLang="zh-CN" b="1" i="1" dirty="0"/>
              <a:t>(2005, EMNLP)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9405" y="1395244"/>
            <a:ext cx="1123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The intuition is that an opinion phrase associated with a product feature will occur in its </a:t>
            </a:r>
            <a:r>
              <a:rPr lang="en-US" altLang="zh-CN" i="1" u="sng" dirty="0">
                <a:latin typeface="Bell MT" panose="02020503060305020303" pitchFamily="18" charset="0"/>
              </a:rPr>
              <a:t>vicinity</a:t>
            </a:r>
            <a:r>
              <a:rPr lang="en-US" altLang="zh-CN" dirty="0"/>
              <a:t>. </a:t>
            </a:r>
            <a:r>
              <a:rPr lang="en-US" altLang="zh-CN" dirty="0">
                <a:latin typeface="Bell MT" panose="02020503060305020303" pitchFamily="18" charset="0"/>
              </a:rPr>
              <a:t>but instead of using a window of size k or the output of a noun phrase chunker, OPINE takes advantage of the </a:t>
            </a:r>
            <a:r>
              <a:rPr lang="en-US" altLang="zh-CN" i="1" u="sng" dirty="0">
                <a:latin typeface="Bell MT" panose="02020503060305020303" pitchFamily="18" charset="0"/>
              </a:rPr>
              <a:t>syntactic dependencies </a:t>
            </a:r>
            <a:r>
              <a:rPr lang="en-US" altLang="zh-CN" dirty="0">
                <a:latin typeface="Bell MT" panose="02020503060305020303" pitchFamily="18" charset="0"/>
              </a:rPr>
              <a:t>computed by the MINIPAR parser. Our intuition is embodied by 10 extraction rules.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1347" y="2442117"/>
            <a:ext cx="1054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Opinion observer: Analyzing and comparing opinions on the Web(2005, WWW)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62" y="2811449"/>
            <a:ext cx="3666789" cy="18265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44722" y="4593424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opinion comparison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405" y="2811449"/>
            <a:ext cx="762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ell MT" panose="02020503060305020303" pitchFamily="18" charset="0"/>
              </a:rPr>
              <a:t>Format (1) - Pros and Cons  </a:t>
            </a:r>
          </a:p>
          <a:p>
            <a:pPr lvl="1"/>
            <a:r>
              <a:rPr lang="en-US" altLang="zh-CN" dirty="0">
                <a:latin typeface="Bell MT" panose="02020503060305020303" pitchFamily="18" charset="0"/>
              </a:rPr>
              <a:t>     Format (2) - Pros, Cons and detailed review</a:t>
            </a:r>
          </a:p>
          <a:p>
            <a:pPr lvl="1"/>
            <a:r>
              <a:rPr lang="en-US" altLang="zh-CN" dirty="0">
                <a:latin typeface="Bell MT" panose="02020503060305020303" pitchFamily="18" charset="0"/>
              </a:rPr>
              <a:t>     Format (3) - free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ell MT" panose="02020503060305020303" pitchFamily="18" charset="0"/>
              </a:rPr>
              <a:t>number of positive or negative opinions shows opinion intensity 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9405" y="4103649"/>
            <a:ext cx="735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 Holistic Lexicon-Based Approach to Opinion Mining(2010, WSDM)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15591" y="4472981"/>
            <a:ext cx="814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ell MT" panose="02020503060305020303" pitchFamily="18" charset="0"/>
              </a:rPr>
              <a:t>counting the </a:t>
            </a:r>
            <a:r>
              <a:rPr lang="en-US" altLang="zh-CN" i="1" u="sng" dirty="0">
                <a:latin typeface="Bell MT" panose="02020503060305020303" pitchFamily="18" charset="0"/>
              </a:rPr>
              <a:t>number</a:t>
            </a:r>
            <a:r>
              <a:rPr lang="en-US" altLang="zh-CN" dirty="0">
                <a:latin typeface="Bell MT" panose="02020503060305020303" pitchFamily="18" charset="0"/>
              </a:rPr>
              <a:t> of positive and negative opinion words that are near the</a:t>
            </a:r>
          </a:p>
          <a:p>
            <a:r>
              <a:rPr lang="en-US" altLang="zh-CN" dirty="0">
                <a:latin typeface="Bell MT" panose="02020503060305020303" pitchFamily="18" charset="0"/>
              </a:rPr>
              <a:t>product feature in each review sentence. it does not have an effective mechanism for dealing with </a:t>
            </a:r>
            <a:r>
              <a:rPr lang="en-US" altLang="zh-CN" i="1" u="sng" dirty="0">
                <a:latin typeface="Bell MT" panose="02020503060305020303" pitchFamily="18" charset="0"/>
              </a:rPr>
              <a:t>context dependent </a:t>
            </a:r>
            <a:r>
              <a:rPr lang="en-US" altLang="zh-CN" dirty="0">
                <a:latin typeface="Bell MT" panose="02020503060305020303" pitchFamily="18" charset="0"/>
              </a:rPr>
              <a:t>opinion words. ------------</a:t>
            </a:r>
            <a:r>
              <a:rPr lang="en-US" altLang="zh-CN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b="1" i="1" dirty="0">
                <a:solidFill>
                  <a:schemeClr val="tx2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conjunction rule</a:t>
            </a:r>
            <a:endParaRPr lang="en-US" altLang="zh-CN" b="1" dirty="0">
              <a:latin typeface="Bell MT" panose="02020503060305020303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76" y="5543189"/>
            <a:ext cx="3724275" cy="628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矩形: 圆角 32"/>
          <p:cNvSpPr/>
          <p:nvPr/>
        </p:nvSpPr>
        <p:spPr>
          <a:xfrm>
            <a:off x="715907" y="5630485"/>
            <a:ext cx="7270281" cy="6364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Example:   “the battery life is very long”. Inferred from “This camera</a:t>
            </a:r>
          </a:p>
          <a:p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takes </a:t>
            </a:r>
            <a:r>
              <a:rPr lang="en-US" altLang="zh-CN" i="1" u="sng" dirty="0">
                <a:solidFill>
                  <a:schemeClr val="tx1"/>
                </a:solidFill>
                <a:latin typeface="Bell MT" panose="02020503060305020303" pitchFamily="18" charset="0"/>
              </a:rPr>
              <a:t>great </a:t>
            </a:r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pictures </a:t>
            </a:r>
            <a:r>
              <a:rPr lang="en-US" altLang="zh-CN" u="sng" dirty="0">
                <a:solidFill>
                  <a:schemeClr val="tx1"/>
                </a:solidFill>
                <a:latin typeface="Bell MT" panose="02020503060305020303" pitchFamily="18" charset="0"/>
              </a:rPr>
              <a:t>and</a:t>
            </a:r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 has a </a:t>
            </a:r>
            <a:r>
              <a:rPr lang="en-US" altLang="zh-CN" i="1" u="sng" dirty="0">
                <a:solidFill>
                  <a:schemeClr val="tx1"/>
                </a:solidFill>
                <a:latin typeface="Bell MT" panose="02020503060305020303" pitchFamily="18" charset="0"/>
              </a:rPr>
              <a:t>long</a:t>
            </a:r>
            <a:r>
              <a:rPr lang="en-US" altLang="zh-CN" i="1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Bell MT" panose="02020503060305020303" pitchFamily="18" charset="0"/>
              </a:rPr>
              <a:t>battery life”</a:t>
            </a:r>
            <a:endParaRPr lang="zh-CN" alt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0177"/>
            <a:ext cx="60105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0507" y="0"/>
            <a:ext cx="6181493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10506" y="2988524"/>
            <a:ext cx="490654" cy="4906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83834" y="2486718"/>
            <a:ext cx="1494264" cy="1494264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LPs</a:t>
            </a:r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404732" y="3033795"/>
            <a:ext cx="160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20240"/>
                </a:solidFill>
              </a:rPr>
              <a:t>Transition to</a:t>
            </a:r>
            <a:endParaRPr lang="zh-CN" altLang="en-US" sz="2000" dirty="0">
              <a:solidFill>
                <a:srgbClr val="92024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44050" y="2486718"/>
            <a:ext cx="1494264" cy="149426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920240"/>
                </a:solidFill>
              </a:rPr>
              <a:t>MLs</a:t>
            </a:r>
            <a:endParaRPr lang="zh-CN" altLang="en-US" sz="3200" b="1" dirty="0">
              <a:solidFill>
                <a:srgbClr val="92024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8174" y="4026918"/>
            <a:ext cx="40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0240"/>
                </a:solidFill>
              </a:rPr>
              <a:t>crafted by hand; grammatical accuracy</a:t>
            </a:r>
            <a:endParaRPr lang="zh-CN" altLang="en-US" dirty="0">
              <a:solidFill>
                <a:srgbClr val="92024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54689" y="4026918"/>
            <a:ext cx="29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Learning by Machine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664178" y="6278136"/>
            <a:ext cx="550124" cy="603510"/>
            <a:chOff x="11664178" y="6266985"/>
            <a:chExt cx="550124" cy="603510"/>
          </a:xfrm>
        </p:grpSpPr>
        <p:sp>
          <p:nvSpPr>
            <p:cNvPr id="21" name="直角三角形 20"/>
            <p:cNvSpPr/>
            <p:nvPr/>
          </p:nvSpPr>
          <p:spPr>
            <a:xfrm rot="16200000">
              <a:off x="11632581" y="6298582"/>
              <a:ext cx="591016" cy="527821"/>
            </a:xfrm>
            <a:prstGeom prst="rtTriangle">
              <a:avLst/>
            </a:prstGeom>
            <a:solidFill>
              <a:srgbClr val="92024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887200" y="6501163"/>
              <a:ext cx="32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9932" y="1126484"/>
            <a:ext cx="522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Linguistic Patterns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23356" y="5475246"/>
            <a:ext cx="436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4101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1316</Words>
  <Application>Microsoft Office PowerPoint</Application>
  <PresentationFormat>宽屏</PresentationFormat>
  <Paragraphs>218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Microsoft YaHei UI</vt:lpstr>
      <vt:lpstr>等线</vt:lpstr>
      <vt:lpstr>等线 Light</vt:lpstr>
      <vt:lpstr>Adobe Devanagari</vt:lpstr>
      <vt:lpstr>Arial</vt:lpstr>
      <vt:lpstr>Bell MT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胡伟龙</dc:creator>
  <cp:lastModifiedBy>胡伟龙</cp:lastModifiedBy>
  <cp:revision>155</cp:revision>
  <dcterms:created xsi:type="dcterms:W3CDTF">2016-12-19T01:09:13Z</dcterms:created>
  <dcterms:modified xsi:type="dcterms:W3CDTF">2016-12-21T09:13:35Z</dcterms:modified>
</cp:coreProperties>
</file>