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84" r:id="rId4"/>
    <p:sldId id="287" r:id="rId5"/>
    <p:sldId id="288" r:id="rId6"/>
    <p:sldId id="296" r:id="rId7"/>
    <p:sldId id="291" r:id="rId8"/>
    <p:sldId id="292" r:id="rId9"/>
    <p:sldId id="293" r:id="rId10"/>
    <p:sldId id="294" r:id="rId11"/>
    <p:sldId id="295" r:id="rId12"/>
    <p:sldId id="286" r:id="rId13"/>
    <p:sldId id="259" r:id="rId14"/>
    <p:sldId id="275" r:id="rId15"/>
    <p:sldId id="276" r:id="rId16"/>
    <p:sldId id="277" r:id="rId17"/>
    <p:sldId id="279" r:id="rId18"/>
    <p:sldId id="272" r:id="rId19"/>
    <p:sldId id="283" r:id="rId20"/>
    <p:sldId id="297" r:id="rId21"/>
    <p:sldId id="299" r:id="rId22"/>
    <p:sldId id="298" r:id="rId23"/>
    <p:sldId id="300" r:id="rId24"/>
    <p:sldId id="301" r:id="rId25"/>
    <p:sldId id="304" r:id="rId26"/>
    <p:sldId id="305" r:id="rId27"/>
    <p:sldId id="314" r:id="rId28"/>
    <p:sldId id="315" r:id="rId29"/>
    <p:sldId id="316" r:id="rId30"/>
    <p:sldId id="317" r:id="rId31"/>
    <p:sldId id="306" r:id="rId32"/>
    <p:sldId id="307" r:id="rId33"/>
    <p:sldId id="310" r:id="rId34"/>
    <p:sldId id="309" r:id="rId35"/>
    <p:sldId id="311" r:id="rId36"/>
    <p:sldId id="312" r:id="rId37"/>
    <p:sldId id="313" r:id="rId38"/>
    <p:sldId id="273" r:id="rId39"/>
    <p:sldId id="302" r:id="rId40"/>
    <p:sldId id="303" r:id="rId41"/>
    <p:sldId id="280" r:id="rId4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15" autoAdjust="0"/>
  </p:normalViewPr>
  <p:slideViewPr>
    <p:cSldViewPr snapToGrid="0">
      <p:cViewPr varScale="1">
        <p:scale>
          <a:sx n="90" d="100"/>
          <a:sy n="90" d="100"/>
        </p:scale>
        <p:origin x="1254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韩 玮光" userId="58792b747b9b0ac3" providerId="LiveId" clId="{3F1B7526-0EA8-4361-9F56-732480C1CBBA}"/>
    <pc:docChg chg="undo redo custSel addSld delSld modSld sldOrd">
      <pc:chgData name="韩 玮光" userId="58792b747b9b0ac3" providerId="LiveId" clId="{3F1B7526-0EA8-4361-9F56-732480C1CBBA}" dt="2018-07-01T13:48:02.723" v="6722" actId="403"/>
      <pc:docMkLst>
        <pc:docMk/>
      </pc:docMkLst>
      <pc:sldChg chg="modSp">
        <pc:chgData name="韩 玮光" userId="58792b747b9b0ac3" providerId="LiveId" clId="{3F1B7526-0EA8-4361-9F56-732480C1CBBA}" dt="2018-07-01T13:04:10.836" v="6390" actId="20577"/>
        <pc:sldMkLst>
          <pc:docMk/>
          <pc:sldMk cId="706305541" sldId="257"/>
        </pc:sldMkLst>
        <pc:spChg chg="mod">
          <ac:chgData name="韩 玮光" userId="58792b747b9b0ac3" providerId="LiveId" clId="{3F1B7526-0EA8-4361-9F56-732480C1CBBA}" dt="2018-07-01T13:04:10.836" v="6390" actId="20577"/>
          <ac:spMkLst>
            <pc:docMk/>
            <pc:sldMk cId="706305541" sldId="257"/>
            <ac:spMk id="2" creationId="{00000000-0000-0000-0000-000000000000}"/>
          </ac:spMkLst>
        </pc:spChg>
      </pc:sldChg>
      <pc:sldChg chg="modNotesTx">
        <pc:chgData name="韩 玮光" userId="58792b747b9b0ac3" providerId="LiveId" clId="{3F1B7526-0EA8-4361-9F56-732480C1CBBA}" dt="2018-07-01T11:51:15.478" v="5512" actId="20577"/>
        <pc:sldMkLst>
          <pc:docMk/>
          <pc:sldMk cId="1851896080" sldId="258"/>
        </pc:sldMkLst>
      </pc:sldChg>
      <pc:sldChg chg="modSp">
        <pc:chgData name="韩 玮光" userId="58792b747b9b0ac3" providerId="LiveId" clId="{3F1B7526-0EA8-4361-9F56-732480C1CBBA}" dt="2018-06-29T08:14:48.914" v="473" actId="20577"/>
        <pc:sldMkLst>
          <pc:docMk/>
          <pc:sldMk cId="997860157" sldId="259"/>
        </pc:sldMkLst>
        <pc:spChg chg="mod">
          <ac:chgData name="韩 玮光" userId="58792b747b9b0ac3" providerId="LiveId" clId="{3F1B7526-0EA8-4361-9F56-732480C1CBBA}" dt="2018-06-29T08:14:48.914" v="473" actId="20577"/>
          <ac:spMkLst>
            <pc:docMk/>
            <pc:sldMk cId="997860157" sldId="259"/>
            <ac:spMk id="3" creationId="{00000000-0000-0000-0000-000000000000}"/>
          </ac:spMkLst>
        </pc:spChg>
      </pc:sldChg>
      <pc:sldChg chg="modSp">
        <pc:chgData name="韩 玮光" userId="58792b747b9b0ac3" providerId="LiveId" clId="{3F1B7526-0EA8-4361-9F56-732480C1CBBA}" dt="2018-07-01T12:14:22.631" v="5901"/>
        <pc:sldMkLst>
          <pc:docMk/>
          <pc:sldMk cId="1668188069" sldId="272"/>
        </pc:sldMkLst>
        <pc:spChg chg="mod">
          <ac:chgData name="韩 玮光" userId="58792b747b9b0ac3" providerId="LiveId" clId="{3F1B7526-0EA8-4361-9F56-732480C1CBBA}" dt="2018-07-01T12:14:22.631" v="5901"/>
          <ac:spMkLst>
            <pc:docMk/>
            <pc:sldMk cId="1668188069" sldId="272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12:28:03.238" v="3817" actId="6549"/>
          <ac:spMkLst>
            <pc:docMk/>
            <pc:sldMk cId="1668188069" sldId="272"/>
            <ac:spMk id="3" creationId="{00000000-0000-0000-0000-000000000000}"/>
          </ac:spMkLst>
        </pc:spChg>
      </pc:sldChg>
      <pc:sldChg chg="modSp">
        <pc:chgData name="韩 玮光" userId="58792b747b9b0ac3" providerId="LiveId" clId="{3F1B7526-0EA8-4361-9F56-732480C1CBBA}" dt="2018-07-01T13:48:02.723" v="6722" actId="403"/>
        <pc:sldMkLst>
          <pc:docMk/>
          <pc:sldMk cId="4188819119" sldId="273"/>
        </pc:sldMkLst>
        <pc:spChg chg="mod">
          <ac:chgData name="韩 玮光" userId="58792b747b9b0ac3" providerId="LiveId" clId="{3F1B7526-0EA8-4361-9F56-732480C1CBBA}" dt="2018-07-01T09:00:43.981" v="5466"/>
          <ac:spMkLst>
            <pc:docMk/>
            <pc:sldMk cId="4188819119" sldId="273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13:48:02.723" v="6722" actId="403"/>
          <ac:spMkLst>
            <pc:docMk/>
            <pc:sldMk cId="4188819119" sldId="273"/>
            <ac:spMk id="3" creationId="{00000000-0000-0000-0000-000000000000}"/>
          </ac:spMkLst>
        </pc:spChg>
      </pc:sldChg>
      <pc:sldChg chg="modNotesTx">
        <pc:chgData name="韩 玮光" userId="58792b747b9b0ac3" providerId="LiveId" clId="{3F1B7526-0EA8-4361-9F56-732480C1CBBA}" dt="2018-06-30T08:35:30.919" v="2317" actId="20577"/>
        <pc:sldMkLst>
          <pc:docMk/>
          <pc:sldMk cId="697371648" sldId="277"/>
        </pc:sldMkLst>
      </pc:sldChg>
      <pc:sldChg chg="modNotesTx">
        <pc:chgData name="韩 玮光" userId="58792b747b9b0ac3" providerId="LiveId" clId="{3F1B7526-0EA8-4361-9F56-732480C1CBBA}" dt="2018-06-30T08:35:28.556" v="2316" actId="20577"/>
        <pc:sldMkLst>
          <pc:docMk/>
          <pc:sldMk cId="1552010649" sldId="279"/>
        </pc:sldMkLst>
      </pc:sldChg>
      <pc:sldChg chg="modSp add">
        <pc:chgData name="韩 玮光" userId="58792b747b9b0ac3" providerId="LiveId" clId="{3F1B7526-0EA8-4361-9F56-732480C1CBBA}" dt="2018-06-29T06:38:11.542" v="115"/>
        <pc:sldMkLst>
          <pc:docMk/>
          <pc:sldMk cId="3679883251" sldId="280"/>
        </pc:sldMkLst>
        <pc:spChg chg="mod">
          <ac:chgData name="韩 玮光" userId="58792b747b9b0ac3" providerId="LiveId" clId="{3F1B7526-0EA8-4361-9F56-732480C1CBBA}" dt="2018-06-29T06:38:11.542" v="115"/>
          <ac:spMkLst>
            <pc:docMk/>
            <pc:sldMk cId="3679883251" sldId="280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29T06:36:27.301" v="107"/>
          <ac:spMkLst>
            <pc:docMk/>
            <pc:sldMk cId="3679883251" sldId="280"/>
            <ac:spMk id="3" creationId="{00000000-0000-0000-0000-000000000000}"/>
          </ac:spMkLst>
        </pc:spChg>
      </pc:sldChg>
      <pc:sldChg chg="modSp add">
        <pc:chgData name="韩 玮光" userId="58792b747b9b0ac3" providerId="LiveId" clId="{3F1B7526-0EA8-4361-9F56-732480C1CBBA}" dt="2018-06-30T12:24:57.119" v="3781"/>
        <pc:sldMkLst>
          <pc:docMk/>
          <pc:sldMk cId="1533432898" sldId="283"/>
        </pc:sldMkLst>
        <pc:spChg chg="mod">
          <ac:chgData name="韩 玮光" userId="58792b747b9b0ac3" providerId="LiveId" clId="{3F1B7526-0EA8-4361-9F56-732480C1CBBA}" dt="2018-06-30T12:24:57.119" v="3781"/>
          <ac:spMkLst>
            <pc:docMk/>
            <pc:sldMk cId="1533432898" sldId="283"/>
            <ac:spMk id="4" creationId="{F82EB46E-8AC6-492F-A1A4-E500D0AF20FC}"/>
          </ac:spMkLst>
        </pc:spChg>
      </pc:sldChg>
      <pc:sldChg chg="modSp add del ord modNotesTx">
        <pc:chgData name="韩 玮光" userId="58792b747b9b0ac3" providerId="LiveId" clId="{3F1B7526-0EA8-4361-9F56-732480C1CBBA}" dt="2018-06-30T12:24:06.423" v="3740" actId="2696"/>
        <pc:sldMkLst>
          <pc:docMk/>
          <pc:sldMk cId="4276046285" sldId="283"/>
        </pc:sldMkLst>
        <pc:spChg chg="mod">
          <ac:chgData name="韩 玮光" userId="58792b747b9b0ac3" providerId="LiveId" clId="{3F1B7526-0EA8-4361-9F56-732480C1CBBA}" dt="2018-06-29T07:33:51.646" v="300"/>
          <ac:spMkLst>
            <pc:docMk/>
            <pc:sldMk cId="4276046285" sldId="283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29T07:52:18.727" v="434" actId="113"/>
          <ac:spMkLst>
            <pc:docMk/>
            <pc:sldMk cId="4276046285" sldId="283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6-29T07:13:37.773" v="298"/>
          <ac:spMkLst>
            <pc:docMk/>
            <pc:sldMk cId="4276046285" sldId="283"/>
            <ac:spMk id="4" creationId="{F82EB46E-8AC6-492F-A1A4-E500D0AF20FC}"/>
          </ac:spMkLst>
        </pc:spChg>
      </pc:sldChg>
      <pc:sldChg chg="modSp add">
        <pc:chgData name="韩 玮光" userId="58792b747b9b0ac3" providerId="LiveId" clId="{3F1B7526-0EA8-4361-9F56-732480C1CBBA}" dt="2018-06-29T07:13:04.680" v="292"/>
        <pc:sldMkLst>
          <pc:docMk/>
          <pc:sldMk cId="3648348935" sldId="284"/>
        </pc:sldMkLst>
        <pc:spChg chg="mod">
          <ac:chgData name="韩 玮光" userId="58792b747b9b0ac3" providerId="LiveId" clId="{3F1B7526-0EA8-4361-9F56-732480C1CBBA}" dt="2018-06-29T07:13:04.680" v="292"/>
          <ac:spMkLst>
            <pc:docMk/>
            <pc:sldMk cId="3648348935" sldId="284"/>
            <ac:spMk id="3" creationId="{00000000-0000-0000-0000-000000000000}"/>
          </ac:spMkLst>
        </pc:spChg>
      </pc:sldChg>
      <pc:sldChg chg="modSp add">
        <pc:chgData name="韩 玮光" userId="58792b747b9b0ac3" providerId="LiveId" clId="{3F1B7526-0EA8-4361-9F56-732480C1CBBA}" dt="2018-06-30T05:21:47.899" v="1578" actId="113"/>
        <pc:sldMkLst>
          <pc:docMk/>
          <pc:sldMk cId="3691146049" sldId="286"/>
        </pc:sldMkLst>
        <pc:spChg chg="mod">
          <ac:chgData name="韩 玮光" userId="58792b747b9b0ac3" providerId="LiveId" clId="{3F1B7526-0EA8-4361-9F56-732480C1CBBA}" dt="2018-06-30T05:21:47.899" v="1578" actId="113"/>
          <ac:spMkLst>
            <pc:docMk/>
            <pc:sldMk cId="3691146049" sldId="286"/>
            <ac:spMk id="3" creationId="{00000000-0000-0000-0000-000000000000}"/>
          </ac:spMkLst>
        </pc:spChg>
      </pc:sldChg>
      <pc:sldChg chg="modSp add ord modNotesTx">
        <pc:chgData name="韩 玮光" userId="58792b747b9b0ac3" providerId="LiveId" clId="{3F1B7526-0EA8-4361-9F56-732480C1CBBA}" dt="2018-06-30T05:20:31.265" v="1576" actId="113"/>
        <pc:sldMkLst>
          <pc:docMk/>
          <pc:sldMk cId="3810537691" sldId="287"/>
        </pc:sldMkLst>
        <pc:spChg chg="mod">
          <ac:chgData name="韩 玮光" userId="58792b747b9b0ac3" providerId="LiveId" clId="{3F1B7526-0EA8-4361-9F56-732480C1CBBA}" dt="2018-06-29T08:13:15.617" v="456" actId="404"/>
          <ac:spMkLst>
            <pc:docMk/>
            <pc:sldMk cId="3810537691" sldId="287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05:20:31.265" v="1576" actId="113"/>
          <ac:spMkLst>
            <pc:docMk/>
            <pc:sldMk cId="3810537691" sldId="287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6-29T08:13:21.002" v="461"/>
          <ac:spMkLst>
            <pc:docMk/>
            <pc:sldMk cId="3810537691" sldId="287"/>
            <ac:spMk id="4" creationId="{F82EB46E-8AC6-492F-A1A4-E500D0AF20FC}"/>
          </ac:spMkLst>
        </pc:spChg>
      </pc:sldChg>
      <pc:sldChg chg="modSp add">
        <pc:chgData name="韩 玮光" userId="58792b747b9b0ac3" providerId="LiveId" clId="{3F1B7526-0EA8-4361-9F56-732480C1CBBA}" dt="2018-06-30T05:20:06.206" v="1569" actId="113"/>
        <pc:sldMkLst>
          <pc:docMk/>
          <pc:sldMk cId="2568837997" sldId="288"/>
        </pc:sldMkLst>
        <pc:spChg chg="mod">
          <ac:chgData name="韩 玮光" userId="58792b747b9b0ac3" providerId="LiveId" clId="{3F1B7526-0EA8-4361-9F56-732480C1CBBA}" dt="2018-06-29T08:46:17.044" v="567" actId="404"/>
          <ac:spMkLst>
            <pc:docMk/>
            <pc:sldMk cId="2568837997" sldId="288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05:20:06.206" v="1569" actId="113"/>
          <ac:spMkLst>
            <pc:docMk/>
            <pc:sldMk cId="2568837997" sldId="288"/>
            <ac:spMk id="3" creationId="{00000000-0000-0000-0000-000000000000}"/>
          </ac:spMkLst>
        </pc:spChg>
      </pc:sldChg>
      <pc:sldChg chg="modSp add">
        <pc:chgData name="韩 玮光" userId="58792b747b9b0ac3" providerId="LiveId" clId="{3F1B7526-0EA8-4361-9F56-732480C1CBBA}" dt="2018-06-30T05:19:54.241" v="1568" actId="113"/>
        <pc:sldMkLst>
          <pc:docMk/>
          <pc:sldMk cId="2707322474" sldId="291"/>
        </pc:sldMkLst>
        <pc:spChg chg="mod">
          <ac:chgData name="韩 玮光" userId="58792b747b9b0ac3" providerId="LiveId" clId="{3F1B7526-0EA8-4361-9F56-732480C1CBBA}" dt="2018-06-29T09:21:01.030" v="781"/>
          <ac:spMkLst>
            <pc:docMk/>
            <pc:sldMk cId="2707322474" sldId="291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05:19:54.241" v="1568" actId="113"/>
          <ac:spMkLst>
            <pc:docMk/>
            <pc:sldMk cId="2707322474" sldId="291"/>
            <ac:spMk id="3" creationId="{00000000-0000-0000-0000-000000000000}"/>
          </ac:spMkLst>
        </pc:spChg>
      </pc:sldChg>
      <pc:sldChg chg="modSp add del modNotesTx">
        <pc:chgData name="韩 玮光" userId="58792b747b9b0ac3" providerId="LiveId" clId="{3F1B7526-0EA8-4361-9F56-732480C1CBBA}" dt="2018-06-29T12:14:37.386" v="1150" actId="2696"/>
        <pc:sldMkLst>
          <pc:docMk/>
          <pc:sldMk cId="75210015" sldId="292"/>
        </pc:sldMkLst>
        <pc:spChg chg="mod">
          <ac:chgData name="韩 玮光" userId="58792b747b9b0ac3" providerId="LiveId" clId="{3F1B7526-0EA8-4361-9F56-732480C1CBBA}" dt="2018-06-29T09:34:10.558" v="893" actId="403"/>
          <ac:spMkLst>
            <pc:docMk/>
            <pc:sldMk cId="75210015" sldId="292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29T11:43:50.473" v="1135" actId="6549"/>
          <ac:spMkLst>
            <pc:docMk/>
            <pc:sldMk cId="75210015" sldId="292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6-29T09:34:14.858" v="896"/>
          <ac:spMkLst>
            <pc:docMk/>
            <pc:sldMk cId="75210015" sldId="292"/>
            <ac:spMk id="4" creationId="{F82EB46E-8AC6-492F-A1A4-E500D0AF20FC}"/>
          </ac:spMkLst>
        </pc:spChg>
      </pc:sldChg>
      <pc:sldChg chg="modSp add">
        <pc:chgData name="韩 玮光" userId="58792b747b9b0ac3" providerId="LiveId" clId="{3F1B7526-0EA8-4361-9F56-732480C1CBBA}" dt="2018-06-30T05:19:38.885" v="1566" actId="113"/>
        <pc:sldMkLst>
          <pc:docMk/>
          <pc:sldMk cId="1999501912" sldId="293"/>
        </pc:sldMkLst>
        <pc:spChg chg="mod">
          <ac:chgData name="韩 玮光" userId="58792b747b9b0ac3" providerId="LiveId" clId="{3F1B7526-0EA8-4361-9F56-732480C1CBBA}" dt="2018-06-29T12:15:53.668" v="1170"/>
          <ac:spMkLst>
            <pc:docMk/>
            <pc:sldMk cId="1999501912" sldId="293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05:19:38.885" v="1566" actId="113"/>
          <ac:spMkLst>
            <pc:docMk/>
            <pc:sldMk cId="1999501912" sldId="293"/>
            <ac:spMk id="3" creationId="{00000000-0000-0000-0000-000000000000}"/>
          </ac:spMkLst>
        </pc:spChg>
      </pc:sldChg>
      <pc:sldChg chg="modSp add">
        <pc:chgData name="韩 玮光" userId="58792b747b9b0ac3" providerId="LiveId" clId="{3F1B7526-0EA8-4361-9F56-732480C1CBBA}" dt="2018-06-30T05:19:18.110" v="1562" actId="113"/>
        <pc:sldMkLst>
          <pc:docMk/>
          <pc:sldMk cId="3090136894" sldId="294"/>
        </pc:sldMkLst>
        <pc:spChg chg="mod">
          <ac:chgData name="韩 玮光" userId="58792b747b9b0ac3" providerId="LiveId" clId="{3F1B7526-0EA8-4361-9F56-732480C1CBBA}" dt="2018-06-29T13:14:55.096" v="1378"/>
          <ac:spMkLst>
            <pc:docMk/>
            <pc:sldMk cId="3090136894" sldId="294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05:19:18.110" v="1562" actId="113"/>
          <ac:spMkLst>
            <pc:docMk/>
            <pc:sldMk cId="3090136894" sldId="294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6-29T13:14:43.706" v="1377"/>
          <ac:spMkLst>
            <pc:docMk/>
            <pc:sldMk cId="3090136894" sldId="294"/>
            <ac:spMk id="4" creationId="{F82EB46E-8AC6-492F-A1A4-E500D0AF20FC}"/>
          </ac:spMkLst>
        </pc:spChg>
      </pc:sldChg>
      <pc:sldChg chg="modSp add">
        <pc:chgData name="韩 玮光" userId="58792b747b9b0ac3" providerId="LiveId" clId="{3F1B7526-0EA8-4361-9F56-732480C1CBBA}" dt="2018-06-30T06:25:19.943" v="1861"/>
        <pc:sldMkLst>
          <pc:docMk/>
          <pc:sldMk cId="1030964106" sldId="295"/>
        </pc:sldMkLst>
        <pc:spChg chg="mod">
          <ac:chgData name="韩 玮光" userId="58792b747b9b0ac3" providerId="LiveId" clId="{3F1B7526-0EA8-4361-9F56-732480C1CBBA}" dt="2018-06-30T06:04:42.531" v="1647"/>
          <ac:spMkLst>
            <pc:docMk/>
            <pc:sldMk cId="1030964106" sldId="295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06:25:19.943" v="1861"/>
          <ac:spMkLst>
            <pc:docMk/>
            <pc:sldMk cId="1030964106" sldId="295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6-30T06:04:47.604" v="1652"/>
          <ac:spMkLst>
            <pc:docMk/>
            <pc:sldMk cId="1030964106" sldId="295"/>
            <ac:spMk id="4" creationId="{F82EB46E-8AC6-492F-A1A4-E500D0AF20FC}"/>
          </ac:spMkLst>
        </pc:spChg>
      </pc:sldChg>
      <pc:sldChg chg="modSp add modNotesTx">
        <pc:chgData name="韩 玮光" userId="58792b747b9b0ac3" providerId="LiveId" clId="{3F1B7526-0EA8-4361-9F56-732480C1CBBA}" dt="2018-06-30T07:41:51.710" v="2236" actId="20577"/>
        <pc:sldMkLst>
          <pc:docMk/>
          <pc:sldMk cId="988263748" sldId="296"/>
        </pc:sldMkLst>
        <pc:spChg chg="mod">
          <ac:chgData name="韩 玮光" userId="58792b747b9b0ac3" providerId="LiveId" clId="{3F1B7526-0EA8-4361-9F56-732480C1CBBA}" dt="2018-06-30T07:36:39.932" v="1977"/>
          <ac:spMkLst>
            <pc:docMk/>
            <pc:sldMk cId="988263748" sldId="296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07:41:06.616" v="2235"/>
          <ac:spMkLst>
            <pc:docMk/>
            <pc:sldMk cId="988263748" sldId="296"/>
            <ac:spMk id="3" creationId="{00000000-0000-0000-0000-000000000000}"/>
          </ac:spMkLst>
        </pc:spChg>
      </pc:sldChg>
      <pc:sldChg chg="modSp add modNotesTx">
        <pc:chgData name="韩 玮光" userId="58792b747b9b0ac3" providerId="LiveId" clId="{3F1B7526-0EA8-4361-9F56-732480C1CBBA}" dt="2018-06-30T11:42:17.394" v="3033" actId="113"/>
        <pc:sldMkLst>
          <pc:docMk/>
          <pc:sldMk cId="3201000812" sldId="297"/>
        </pc:sldMkLst>
        <pc:spChg chg="mod">
          <ac:chgData name="韩 玮光" userId="58792b747b9b0ac3" providerId="LiveId" clId="{3F1B7526-0EA8-4361-9F56-732480C1CBBA}" dt="2018-06-30T08:34:20.545" v="2273" actId="20577"/>
          <ac:spMkLst>
            <pc:docMk/>
            <pc:sldMk cId="3201000812" sldId="297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11:42:17.394" v="3033" actId="113"/>
          <ac:spMkLst>
            <pc:docMk/>
            <pc:sldMk cId="3201000812" sldId="297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6-30T08:33:38.734" v="2270"/>
          <ac:spMkLst>
            <pc:docMk/>
            <pc:sldMk cId="3201000812" sldId="297"/>
            <ac:spMk id="4" creationId="{30E49D5C-F780-4B45-8CDA-8F49AB338F75}"/>
          </ac:spMkLst>
        </pc:spChg>
      </pc:sldChg>
      <pc:sldChg chg="addSp delSp modSp add">
        <pc:chgData name="韩 玮光" userId="58792b747b9b0ac3" providerId="LiveId" clId="{3F1B7526-0EA8-4361-9F56-732480C1CBBA}" dt="2018-06-30T11:42:33.732" v="3036" actId="113"/>
        <pc:sldMkLst>
          <pc:docMk/>
          <pc:sldMk cId="3549049836" sldId="298"/>
        </pc:sldMkLst>
        <pc:spChg chg="mod">
          <ac:chgData name="韩 玮光" userId="58792b747b9b0ac3" providerId="LiveId" clId="{3F1B7526-0EA8-4361-9F56-732480C1CBBA}" dt="2018-06-30T08:56:21.539" v="2454"/>
          <ac:spMkLst>
            <pc:docMk/>
            <pc:sldMk cId="3549049836" sldId="298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11:42:33.732" v="3036" actId="113"/>
          <ac:spMkLst>
            <pc:docMk/>
            <pc:sldMk cId="3549049836" sldId="298"/>
            <ac:spMk id="3" creationId="{00000000-0000-0000-0000-000000000000}"/>
          </ac:spMkLst>
        </pc:spChg>
        <pc:spChg chg="add del">
          <ac:chgData name="韩 玮光" userId="58792b747b9b0ac3" providerId="LiveId" clId="{3F1B7526-0EA8-4361-9F56-732480C1CBBA}" dt="2018-06-30T09:10:23.657" v="2792"/>
          <ac:spMkLst>
            <pc:docMk/>
            <pc:sldMk cId="3549049836" sldId="298"/>
            <ac:spMk id="5" creationId="{205D3C65-6340-47E9-A057-C93D1113B2DA}"/>
          </ac:spMkLst>
        </pc:spChg>
      </pc:sldChg>
      <pc:sldChg chg="modSp add ord modNotesTx">
        <pc:chgData name="韩 玮光" userId="58792b747b9b0ac3" providerId="LiveId" clId="{3F1B7526-0EA8-4361-9F56-732480C1CBBA}" dt="2018-06-30T12:29:18.290" v="3832" actId="20577"/>
        <pc:sldMkLst>
          <pc:docMk/>
          <pc:sldMk cId="2099414962" sldId="299"/>
        </pc:sldMkLst>
        <pc:spChg chg="mod">
          <ac:chgData name="韩 玮光" userId="58792b747b9b0ac3" providerId="LiveId" clId="{3F1B7526-0EA8-4361-9F56-732480C1CBBA}" dt="2018-06-30T09:11:09.813" v="2796" actId="20577"/>
          <ac:spMkLst>
            <pc:docMk/>
            <pc:sldMk cId="2099414962" sldId="299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11:43:26.485" v="3053" actId="113"/>
          <ac:spMkLst>
            <pc:docMk/>
            <pc:sldMk cId="2099414962" sldId="299"/>
            <ac:spMk id="3" creationId="{00000000-0000-0000-0000-000000000000}"/>
          </ac:spMkLst>
        </pc:spChg>
      </pc:sldChg>
      <pc:sldChg chg="modSp add">
        <pc:chgData name="韩 玮光" userId="58792b747b9b0ac3" providerId="LiveId" clId="{3F1B7526-0EA8-4361-9F56-732480C1CBBA}" dt="2018-06-30T12:25:15.267" v="3782" actId="113"/>
        <pc:sldMkLst>
          <pc:docMk/>
          <pc:sldMk cId="2112789559" sldId="300"/>
        </pc:sldMkLst>
        <pc:spChg chg="mod">
          <ac:chgData name="韩 玮光" userId="58792b747b9b0ac3" providerId="LiveId" clId="{3F1B7526-0EA8-4361-9F56-732480C1CBBA}" dt="2018-06-30T11:44:52.421" v="3054"/>
          <ac:spMkLst>
            <pc:docMk/>
            <pc:sldMk cId="2112789559" sldId="300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12:25:15.267" v="3782" actId="113"/>
          <ac:spMkLst>
            <pc:docMk/>
            <pc:sldMk cId="2112789559" sldId="300"/>
            <ac:spMk id="3" creationId="{00000000-0000-0000-0000-000000000000}"/>
          </ac:spMkLst>
        </pc:spChg>
      </pc:sldChg>
      <pc:sldChg chg="addSp delSp modSp add">
        <pc:chgData name="韩 玮光" userId="58792b747b9b0ac3" providerId="LiveId" clId="{3F1B7526-0EA8-4361-9F56-732480C1CBBA}" dt="2018-06-30T12:19:26.441" v="3642" actId="113"/>
        <pc:sldMkLst>
          <pc:docMk/>
          <pc:sldMk cId="4042360369" sldId="301"/>
        </pc:sldMkLst>
        <pc:spChg chg="mod">
          <ac:chgData name="韩 玮光" userId="58792b747b9b0ac3" providerId="LiveId" clId="{3F1B7526-0EA8-4361-9F56-732480C1CBBA}" dt="2018-06-30T11:57:06.629" v="3244" actId="403"/>
          <ac:spMkLst>
            <pc:docMk/>
            <pc:sldMk cId="4042360369" sldId="301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12:19:26.441" v="3642" actId="113"/>
          <ac:spMkLst>
            <pc:docMk/>
            <pc:sldMk cId="4042360369" sldId="301"/>
            <ac:spMk id="3" creationId="{00000000-0000-0000-0000-000000000000}"/>
          </ac:spMkLst>
        </pc:spChg>
        <pc:spChg chg="add del">
          <ac:chgData name="韩 玮光" userId="58792b747b9b0ac3" providerId="LiveId" clId="{3F1B7526-0EA8-4361-9F56-732480C1CBBA}" dt="2018-06-30T12:19:18.511" v="3641"/>
          <ac:spMkLst>
            <pc:docMk/>
            <pc:sldMk cId="4042360369" sldId="301"/>
            <ac:spMk id="5" creationId="{A09C0955-1DB9-4A33-8676-2A19E97CDC8A}"/>
          </ac:spMkLst>
        </pc:spChg>
      </pc:sldChg>
      <pc:sldChg chg="modSp add">
        <pc:chgData name="韩 玮光" userId="58792b747b9b0ac3" providerId="LiveId" clId="{3F1B7526-0EA8-4361-9F56-732480C1CBBA}" dt="2018-06-30T12:05:57.231" v="3383"/>
        <pc:sldMkLst>
          <pc:docMk/>
          <pc:sldMk cId="173262646" sldId="302"/>
        </pc:sldMkLst>
        <pc:spChg chg="mod">
          <ac:chgData name="韩 玮光" userId="58792b747b9b0ac3" providerId="LiveId" clId="{3F1B7526-0EA8-4361-9F56-732480C1CBBA}" dt="2018-06-30T12:05:07.492" v="3377" actId="20577"/>
          <ac:spMkLst>
            <pc:docMk/>
            <pc:sldMk cId="173262646" sldId="302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12:05:57.231" v="3383"/>
          <ac:spMkLst>
            <pc:docMk/>
            <pc:sldMk cId="173262646" sldId="302"/>
            <ac:spMk id="3" creationId="{00000000-0000-0000-0000-000000000000}"/>
          </ac:spMkLst>
        </pc:spChg>
      </pc:sldChg>
      <pc:sldChg chg="modSp add">
        <pc:chgData name="韩 玮光" userId="58792b747b9b0ac3" providerId="LiveId" clId="{3F1B7526-0EA8-4361-9F56-732480C1CBBA}" dt="2018-07-01T13:46:10.178" v="6683"/>
        <pc:sldMkLst>
          <pc:docMk/>
          <pc:sldMk cId="4022814324" sldId="303"/>
        </pc:sldMkLst>
        <pc:spChg chg="mod">
          <ac:chgData name="韩 玮光" userId="58792b747b9b0ac3" providerId="LiveId" clId="{3F1B7526-0EA8-4361-9F56-732480C1CBBA}" dt="2018-06-30T12:06:13.131" v="3387"/>
          <ac:spMkLst>
            <pc:docMk/>
            <pc:sldMk cId="4022814324" sldId="303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13:46:10.178" v="6683"/>
          <ac:spMkLst>
            <pc:docMk/>
            <pc:sldMk cId="4022814324" sldId="303"/>
            <ac:spMk id="3" creationId="{00000000-0000-0000-0000-000000000000}"/>
          </ac:spMkLst>
        </pc:spChg>
      </pc:sldChg>
      <pc:sldChg chg="modSp add">
        <pc:chgData name="韩 玮光" userId="58792b747b9b0ac3" providerId="LiveId" clId="{3F1B7526-0EA8-4361-9F56-732480C1CBBA}" dt="2018-06-30T12:33:58.894" v="3934" actId="20577"/>
        <pc:sldMkLst>
          <pc:docMk/>
          <pc:sldMk cId="3666548579" sldId="304"/>
        </pc:sldMkLst>
        <pc:spChg chg="mod">
          <ac:chgData name="韩 玮光" userId="58792b747b9b0ac3" providerId="LiveId" clId="{3F1B7526-0EA8-4361-9F56-732480C1CBBA}" dt="2018-06-30T12:20:12.441" v="3645" actId="20577"/>
          <ac:spMkLst>
            <pc:docMk/>
            <pc:sldMk cId="3666548579" sldId="304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6-30T12:33:58.894" v="3934" actId="20577"/>
          <ac:spMkLst>
            <pc:docMk/>
            <pc:sldMk cId="3666548579" sldId="304"/>
            <ac:spMk id="3" creationId="{00000000-0000-0000-0000-000000000000}"/>
          </ac:spMkLst>
        </pc:spChg>
      </pc:sldChg>
      <pc:sldChg chg="add">
        <pc:chgData name="韩 玮光" userId="58792b747b9b0ac3" providerId="LiveId" clId="{3F1B7526-0EA8-4361-9F56-732480C1CBBA}" dt="2018-07-01T06:27:23.694" v="3935"/>
        <pc:sldMkLst>
          <pc:docMk/>
          <pc:sldMk cId="3797144257" sldId="305"/>
        </pc:sldMkLst>
      </pc:sldChg>
      <pc:sldChg chg="modSp add modNotesTx">
        <pc:chgData name="韩 玮光" userId="58792b747b9b0ac3" providerId="LiveId" clId="{3F1B7526-0EA8-4361-9F56-732480C1CBBA}" dt="2018-07-01T06:53:12.305" v="4267" actId="20577"/>
        <pc:sldMkLst>
          <pc:docMk/>
          <pc:sldMk cId="1437847372" sldId="306"/>
        </pc:sldMkLst>
        <pc:spChg chg="mod">
          <ac:chgData name="韩 玮光" userId="58792b747b9b0ac3" providerId="LiveId" clId="{3F1B7526-0EA8-4361-9F56-732480C1CBBA}" dt="2018-07-01T06:31:31.180" v="3949" actId="20577"/>
          <ac:spMkLst>
            <pc:docMk/>
            <pc:sldMk cId="1437847372" sldId="306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06:52:58.454" v="4262" actId="113"/>
          <ac:spMkLst>
            <pc:docMk/>
            <pc:sldMk cId="1437847372" sldId="306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7-01T06:31:11.622" v="3947"/>
          <ac:spMkLst>
            <pc:docMk/>
            <pc:sldMk cId="1437847372" sldId="306"/>
            <ac:spMk id="4" creationId="{30E49D5C-F780-4B45-8CDA-8F49AB338F75}"/>
          </ac:spMkLst>
        </pc:spChg>
      </pc:sldChg>
      <pc:sldChg chg="modSp add modNotesTx">
        <pc:chgData name="韩 玮光" userId="58792b747b9b0ac3" providerId="LiveId" clId="{3F1B7526-0EA8-4361-9F56-732480C1CBBA}" dt="2018-07-01T08:22:05.383" v="4845"/>
        <pc:sldMkLst>
          <pc:docMk/>
          <pc:sldMk cId="1865593689" sldId="307"/>
        </pc:sldMkLst>
        <pc:spChg chg="mod">
          <ac:chgData name="韩 玮光" userId="58792b747b9b0ac3" providerId="LiveId" clId="{3F1B7526-0EA8-4361-9F56-732480C1CBBA}" dt="2018-07-01T06:49:08.026" v="4165"/>
          <ac:spMkLst>
            <pc:docMk/>
            <pc:sldMk cId="1865593689" sldId="307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07:53:26.358" v="4343" actId="113"/>
          <ac:spMkLst>
            <pc:docMk/>
            <pc:sldMk cId="1865593689" sldId="307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7-01T08:22:05.383" v="4845"/>
          <ac:spMkLst>
            <pc:docMk/>
            <pc:sldMk cId="1865593689" sldId="307"/>
            <ac:spMk id="4" creationId="{30E49D5C-F780-4B45-8CDA-8F49AB338F75}"/>
          </ac:spMkLst>
        </pc:spChg>
      </pc:sldChg>
      <pc:sldChg chg="modSp add del modNotesTx">
        <pc:chgData name="韩 玮光" userId="58792b747b9b0ac3" providerId="LiveId" clId="{3F1B7526-0EA8-4361-9F56-732480C1CBBA}" dt="2018-07-01T08:11:22.357" v="4634" actId="2696"/>
        <pc:sldMkLst>
          <pc:docMk/>
          <pc:sldMk cId="4102120236" sldId="308"/>
        </pc:sldMkLst>
        <pc:spChg chg="mod">
          <ac:chgData name="韩 玮光" userId="58792b747b9b0ac3" providerId="LiveId" clId="{3F1B7526-0EA8-4361-9F56-732480C1CBBA}" dt="2018-07-01T07:54:03.220" v="4344"/>
          <ac:spMkLst>
            <pc:docMk/>
            <pc:sldMk cId="4102120236" sldId="308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08:06:54.390" v="4624"/>
          <ac:spMkLst>
            <pc:docMk/>
            <pc:sldMk cId="4102120236" sldId="308"/>
            <ac:spMk id="3" creationId="{00000000-0000-0000-0000-000000000000}"/>
          </ac:spMkLst>
        </pc:spChg>
      </pc:sldChg>
      <pc:sldChg chg="modSp add modNotesTx">
        <pc:chgData name="韩 玮光" userId="58792b747b9b0ac3" providerId="LiveId" clId="{3F1B7526-0EA8-4361-9F56-732480C1CBBA}" dt="2018-07-01T08:23:00.960" v="4871"/>
        <pc:sldMkLst>
          <pc:docMk/>
          <pc:sldMk cId="668906255" sldId="309"/>
        </pc:sldMkLst>
        <pc:spChg chg="mod">
          <ac:chgData name="韩 玮光" userId="58792b747b9b0ac3" providerId="LiveId" clId="{3F1B7526-0EA8-4361-9F56-732480C1CBBA}" dt="2018-07-01T08:12:36.272" v="4635"/>
          <ac:spMkLst>
            <pc:docMk/>
            <pc:sldMk cId="668906255" sldId="309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08:23:00.960" v="4871"/>
          <ac:spMkLst>
            <pc:docMk/>
            <pc:sldMk cId="668906255" sldId="309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7-01T08:22:24.824" v="4857"/>
          <ac:spMkLst>
            <pc:docMk/>
            <pc:sldMk cId="668906255" sldId="309"/>
            <ac:spMk id="4" creationId="{30E49D5C-F780-4B45-8CDA-8F49AB338F75}"/>
          </ac:spMkLst>
        </pc:spChg>
      </pc:sldChg>
      <pc:sldChg chg="modSp add">
        <pc:chgData name="韩 玮光" userId="58792b747b9b0ac3" providerId="LiveId" clId="{3F1B7526-0EA8-4361-9F56-732480C1CBBA}" dt="2018-07-01T08:21:58.195" v="4841"/>
        <pc:sldMkLst>
          <pc:docMk/>
          <pc:sldMk cId="2380462748" sldId="310"/>
        </pc:sldMkLst>
        <pc:spChg chg="mod">
          <ac:chgData name="韩 玮光" userId="58792b747b9b0ac3" providerId="LiveId" clId="{3F1B7526-0EA8-4361-9F56-732480C1CBBA}" dt="2018-07-01T08:21:58.195" v="4841"/>
          <ac:spMkLst>
            <pc:docMk/>
            <pc:sldMk cId="2380462748" sldId="310"/>
            <ac:spMk id="4" creationId="{30E49D5C-F780-4B45-8CDA-8F49AB338F75}"/>
          </ac:spMkLst>
        </pc:spChg>
      </pc:sldChg>
      <pc:sldChg chg="modSp add modNotesTx">
        <pc:chgData name="韩 玮光" userId="58792b747b9b0ac3" providerId="LiveId" clId="{3F1B7526-0EA8-4361-9F56-732480C1CBBA}" dt="2018-07-01T08:33:41.417" v="5102" actId="20577"/>
        <pc:sldMkLst>
          <pc:docMk/>
          <pc:sldMk cId="1571648028" sldId="311"/>
        </pc:sldMkLst>
        <pc:spChg chg="mod">
          <ac:chgData name="韩 玮光" userId="58792b747b9b0ac3" providerId="LiveId" clId="{3F1B7526-0EA8-4361-9F56-732480C1CBBA}" dt="2018-07-01T08:25:42.917" v="4873"/>
          <ac:spMkLst>
            <pc:docMk/>
            <pc:sldMk cId="1571648028" sldId="311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08:33:41.417" v="5102" actId="20577"/>
          <ac:spMkLst>
            <pc:docMk/>
            <pc:sldMk cId="1571648028" sldId="311"/>
            <ac:spMk id="3" creationId="{00000000-0000-0000-0000-000000000000}"/>
          </ac:spMkLst>
        </pc:spChg>
      </pc:sldChg>
      <pc:sldChg chg="add">
        <pc:chgData name="韩 玮光" userId="58792b747b9b0ac3" providerId="LiveId" clId="{3F1B7526-0EA8-4361-9F56-732480C1CBBA}" dt="2018-07-01T08:33:49.992" v="5103"/>
        <pc:sldMkLst>
          <pc:docMk/>
          <pc:sldMk cId="2585806385" sldId="312"/>
        </pc:sldMkLst>
      </pc:sldChg>
      <pc:sldChg chg="modSp add del">
        <pc:chgData name="韩 玮光" userId="58792b747b9b0ac3" providerId="LiveId" clId="{3F1B7526-0EA8-4361-9F56-732480C1CBBA}" dt="2018-07-01T08:47:52.133" v="5120" actId="2696"/>
        <pc:sldMkLst>
          <pc:docMk/>
          <pc:sldMk cId="164921451" sldId="313"/>
        </pc:sldMkLst>
        <pc:spChg chg="mod">
          <ac:chgData name="韩 玮光" userId="58792b747b9b0ac3" providerId="LiveId" clId="{3F1B7526-0EA8-4361-9F56-732480C1CBBA}" dt="2018-07-01T08:34:20.924" v="5105"/>
          <ac:spMkLst>
            <pc:docMk/>
            <pc:sldMk cId="164921451" sldId="313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08:35:10.336" v="5119" actId="20577"/>
          <ac:spMkLst>
            <pc:docMk/>
            <pc:sldMk cId="164921451" sldId="313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7-01T08:34:48.906" v="5110"/>
          <ac:spMkLst>
            <pc:docMk/>
            <pc:sldMk cId="164921451" sldId="313"/>
            <ac:spMk id="4" creationId="{30E49D5C-F780-4B45-8CDA-8F49AB338F75}"/>
          </ac:spMkLst>
        </pc:spChg>
      </pc:sldChg>
      <pc:sldChg chg="addSp delSp modSp add del">
        <pc:chgData name="韩 玮光" userId="58792b747b9b0ac3" providerId="LiveId" clId="{3F1B7526-0EA8-4361-9F56-732480C1CBBA}" dt="2018-07-01T09:01:47.272" v="5470"/>
        <pc:sldMkLst>
          <pc:docMk/>
          <pc:sldMk cId="2527063335" sldId="313"/>
        </pc:sldMkLst>
        <pc:spChg chg="add del mod">
          <ac:chgData name="韩 玮光" userId="58792b747b9b0ac3" providerId="LiveId" clId="{3F1B7526-0EA8-4361-9F56-732480C1CBBA}" dt="2018-07-01T09:01:47.272" v="5470"/>
          <ac:spMkLst>
            <pc:docMk/>
            <pc:sldMk cId="2527063335" sldId="313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08:59:56.719" v="5460"/>
          <ac:spMkLst>
            <pc:docMk/>
            <pc:sldMk cId="2527063335" sldId="313"/>
            <ac:spMk id="3" creationId="{00000000-0000-0000-0000-000000000000}"/>
          </ac:spMkLst>
        </pc:spChg>
      </pc:sldChg>
      <pc:sldChg chg="add del">
        <pc:chgData name="韩 玮光" userId="58792b747b9b0ac3" providerId="LiveId" clId="{3F1B7526-0EA8-4361-9F56-732480C1CBBA}" dt="2018-07-01T09:01:55.621" v="5472" actId="2696"/>
        <pc:sldMkLst>
          <pc:docMk/>
          <pc:sldMk cId="696130553" sldId="314"/>
        </pc:sldMkLst>
      </pc:sldChg>
      <pc:sldChg chg="modSp add del">
        <pc:chgData name="韩 玮光" userId="58792b747b9b0ac3" providerId="LiveId" clId="{3F1B7526-0EA8-4361-9F56-732480C1CBBA}" dt="2018-07-01T11:51:49.834" v="5519" actId="2696"/>
        <pc:sldMkLst>
          <pc:docMk/>
          <pc:sldMk cId="2884819008" sldId="314"/>
        </pc:sldMkLst>
        <pc:spChg chg="mod">
          <ac:chgData name="韩 玮光" userId="58792b747b9b0ac3" providerId="LiveId" clId="{3F1B7526-0EA8-4361-9F56-732480C1CBBA}" dt="2018-07-01T11:51:47.023" v="5518"/>
          <ac:spMkLst>
            <pc:docMk/>
            <pc:sldMk cId="2884819008" sldId="314"/>
            <ac:spMk id="4" creationId="{30E49D5C-F780-4B45-8CDA-8F49AB338F75}"/>
          </ac:spMkLst>
        </pc:spChg>
      </pc:sldChg>
      <pc:sldChg chg="modSp add ord modNotesTx">
        <pc:chgData name="韩 玮光" userId="58792b747b9b0ac3" providerId="LiveId" clId="{3F1B7526-0EA8-4361-9F56-732480C1CBBA}" dt="2018-07-01T12:14:39.174" v="5902"/>
        <pc:sldMkLst>
          <pc:docMk/>
          <pc:sldMk cId="3135997785" sldId="314"/>
        </pc:sldMkLst>
        <pc:spChg chg="mod">
          <ac:chgData name="韩 玮光" userId="58792b747b9b0ac3" providerId="LiveId" clId="{3F1B7526-0EA8-4361-9F56-732480C1CBBA}" dt="2018-07-01T11:53:25.804" v="5521"/>
          <ac:spMkLst>
            <pc:docMk/>
            <pc:sldMk cId="3135997785" sldId="314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12:13:51.486" v="5891"/>
          <ac:spMkLst>
            <pc:docMk/>
            <pc:sldMk cId="3135997785" sldId="314"/>
            <ac:spMk id="3" creationId="{00000000-0000-0000-0000-000000000000}"/>
          </ac:spMkLst>
        </pc:spChg>
      </pc:sldChg>
      <pc:sldChg chg="modSp add">
        <pc:chgData name="韩 玮光" userId="58792b747b9b0ac3" providerId="LiveId" clId="{3F1B7526-0EA8-4361-9F56-732480C1CBBA}" dt="2018-07-01T12:54:16.677" v="6226" actId="27636"/>
        <pc:sldMkLst>
          <pc:docMk/>
          <pc:sldMk cId="4161016936" sldId="315"/>
        </pc:sldMkLst>
        <pc:spChg chg="mod">
          <ac:chgData name="韩 玮光" userId="58792b747b9b0ac3" providerId="LiveId" clId="{3F1B7526-0EA8-4361-9F56-732480C1CBBA}" dt="2018-07-01T12:15:02.742" v="5909"/>
          <ac:spMkLst>
            <pc:docMk/>
            <pc:sldMk cId="4161016936" sldId="315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12:54:16.677" v="6226" actId="27636"/>
          <ac:spMkLst>
            <pc:docMk/>
            <pc:sldMk cId="4161016936" sldId="315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7-01T12:14:48.823" v="5908"/>
          <ac:spMkLst>
            <pc:docMk/>
            <pc:sldMk cId="4161016936" sldId="315"/>
            <ac:spMk id="4" creationId="{30E49D5C-F780-4B45-8CDA-8F49AB338F75}"/>
          </ac:spMkLst>
        </pc:spChg>
      </pc:sldChg>
      <pc:sldChg chg="modSp add">
        <pc:chgData name="韩 玮光" userId="58792b747b9b0ac3" providerId="LiveId" clId="{3F1B7526-0EA8-4361-9F56-732480C1CBBA}" dt="2018-07-01T12:59:44.491" v="6378"/>
        <pc:sldMkLst>
          <pc:docMk/>
          <pc:sldMk cId="1396180975" sldId="316"/>
        </pc:sldMkLst>
        <pc:spChg chg="mod">
          <ac:chgData name="韩 玮光" userId="58792b747b9b0ac3" providerId="LiveId" clId="{3F1B7526-0EA8-4361-9F56-732480C1CBBA}" dt="2018-07-01T12:56:03.435" v="6238"/>
          <ac:spMkLst>
            <pc:docMk/>
            <pc:sldMk cId="1396180975" sldId="316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12:59:44.491" v="6378"/>
          <ac:spMkLst>
            <pc:docMk/>
            <pc:sldMk cId="1396180975" sldId="316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7-01T12:55:43.761" v="6237"/>
          <ac:spMkLst>
            <pc:docMk/>
            <pc:sldMk cId="1396180975" sldId="316"/>
            <ac:spMk id="4" creationId="{30E49D5C-F780-4B45-8CDA-8F49AB338F75}"/>
          </ac:spMkLst>
        </pc:spChg>
      </pc:sldChg>
      <pc:sldChg chg="modSp add">
        <pc:chgData name="韩 玮光" userId="58792b747b9b0ac3" providerId="LiveId" clId="{3F1B7526-0EA8-4361-9F56-732480C1CBBA}" dt="2018-07-01T13:19:06.062" v="6679"/>
        <pc:sldMkLst>
          <pc:docMk/>
          <pc:sldMk cId="3218988798" sldId="317"/>
        </pc:sldMkLst>
        <pc:spChg chg="mod">
          <ac:chgData name="韩 玮光" userId="58792b747b9b0ac3" providerId="LiveId" clId="{3F1B7526-0EA8-4361-9F56-732480C1CBBA}" dt="2018-07-01T13:04:42.715" v="6391" actId="6549"/>
          <ac:spMkLst>
            <pc:docMk/>
            <pc:sldMk cId="3218988798" sldId="317"/>
            <ac:spMk id="2" creationId="{00000000-0000-0000-0000-000000000000}"/>
          </ac:spMkLst>
        </pc:spChg>
        <pc:spChg chg="mod">
          <ac:chgData name="韩 玮光" userId="58792b747b9b0ac3" providerId="LiveId" clId="{3F1B7526-0EA8-4361-9F56-732480C1CBBA}" dt="2018-07-01T13:19:06.062" v="6679"/>
          <ac:spMkLst>
            <pc:docMk/>
            <pc:sldMk cId="3218988798" sldId="317"/>
            <ac:spMk id="3" creationId="{00000000-0000-0000-0000-000000000000}"/>
          </ac:spMkLst>
        </pc:spChg>
        <pc:spChg chg="mod">
          <ac:chgData name="韩 玮光" userId="58792b747b9b0ac3" providerId="LiveId" clId="{3F1B7526-0EA8-4361-9F56-732480C1CBBA}" dt="2018-07-01T13:01:46.947" v="6380"/>
          <ac:spMkLst>
            <pc:docMk/>
            <pc:sldMk cId="3218988798" sldId="317"/>
            <ac:spMk id="4" creationId="{30E49D5C-F780-4B45-8CDA-8F49AB338F7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2018年6月29日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2018年6月29日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84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5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使用</a:t>
            </a:r>
            <a:r>
              <a:rPr lang="en-US" altLang="zh-CN" dirty="0"/>
              <a:t>Paragraph Selector</a:t>
            </a:r>
            <a:r>
              <a:rPr lang="zh-CN" altLang="en-US" dirty="0"/>
              <a:t>做快速阅读给出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每一个段落可能包含答案的概率，然后在有可能包含答案的段落中做阅读理解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3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9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66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10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r>
              <a:rPr lang="en-US" altLang="zh-CN" dirty="0"/>
              <a:t>AIS</a:t>
            </a:r>
            <a:r>
              <a:rPr lang="zh-CN" altLang="en-US" dirty="0"/>
              <a:t>包含是指</a:t>
            </a:r>
            <a:r>
              <a:rPr lang="en-US" altLang="zh-CN" dirty="0"/>
              <a:t>ACL</a:t>
            </a:r>
            <a:r>
              <a:rPr lang="zh-CN" altLang="en-US" dirty="0"/>
              <a:t>、</a:t>
            </a:r>
            <a:r>
              <a:rPr lang="en-US" altLang="zh-CN" dirty="0"/>
              <a:t>ICJAI</a:t>
            </a:r>
            <a:r>
              <a:rPr lang="zh-CN" altLang="en-US" dirty="0"/>
              <a:t>、</a:t>
            </a:r>
            <a:r>
              <a:rPr lang="en-US" altLang="zh-CN" dirty="0"/>
              <a:t>SIGIR</a:t>
            </a:r>
            <a:r>
              <a:rPr lang="zh-CN" altLang="en-US" dirty="0"/>
              <a:t>三个顶级会议</a:t>
            </a:r>
            <a:endParaRPr lang="en-US" altLang="zh-CN" dirty="0"/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组织方将国内的投稿论文划分到了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Session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百分之</a:t>
            </a:r>
            <a:r>
              <a:rPr lang="en-US" altLang="zh-CN" dirty="0"/>
              <a:t>90</a:t>
            </a:r>
            <a:r>
              <a:rPr lang="zh-CN" altLang="en-US" dirty="0"/>
              <a:t>的文章都和</a:t>
            </a:r>
            <a:r>
              <a:rPr lang="en-US" altLang="zh-CN" dirty="0"/>
              <a:t>deep learning</a:t>
            </a:r>
            <a:r>
              <a:rPr lang="zh-CN" altLang="en-US" dirty="0"/>
              <a:t>有关，少部分概率图模型，各种其他的图模型，传统机器学习模型，规则模型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和刚才的一篇思路相近，工作更多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5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84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58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1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4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60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64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7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30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1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在评价标准上做文章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56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针对中文提出问题</a:t>
            </a:r>
            <a:endParaRPr lang="en-US" altLang="zh-CN" dirty="0"/>
          </a:p>
          <a:p>
            <a:pPr rtl="0"/>
            <a:r>
              <a:rPr lang="zh-CN" altLang="en-US" dirty="0"/>
              <a:t>实际上我也没看懂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47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注意损失函数和评价指标是否一致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781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18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将一个问题形式化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65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将一个问题形式化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15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361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51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301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943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8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5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李晨亮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4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3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9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2018年6月29日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2018年6月29日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AIS 2018</a:t>
            </a:r>
            <a:r>
              <a:rPr lang="zh-CN" altLang="en-US" dirty="0"/>
              <a:t>论文预讲会分享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韩玮光</a:t>
            </a:r>
            <a:endParaRPr lang="en-US" altLang="zh-CN" dirty="0"/>
          </a:p>
          <a:p>
            <a:pPr rtl="0"/>
            <a:r>
              <a:rPr lang="en-US" altLang="zh-CN" dirty="0"/>
              <a:t>2018.6.29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3200" dirty="0"/>
              <a:t>Show and Tell More: Topic-Oriented Multi-Sentence Image Captioning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图像描述通常是单个句子描述</a:t>
            </a:r>
            <a:endParaRPr lang="en-US" altLang="zh-CN" dirty="0"/>
          </a:p>
          <a:p>
            <a:pPr lvl="1"/>
            <a:r>
              <a:rPr lang="zh-CN" altLang="en-US" dirty="0"/>
              <a:t>图像描述的</a:t>
            </a:r>
            <a:r>
              <a:rPr lang="zh-CN" altLang="en-US" b="1" dirty="0"/>
              <a:t>侧重点不同</a:t>
            </a:r>
            <a:r>
              <a:rPr lang="zh-CN" altLang="en-US" dirty="0"/>
              <a:t>，不同侧重点应该生成不同的描述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对图像的多个描述分别得到不同的主题</a:t>
            </a:r>
            <a:endParaRPr lang="en-US" altLang="zh-CN" dirty="0"/>
          </a:p>
          <a:p>
            <a:pPr lvl="1"/>
            <a:r>
              <a:rPr lang="zh-CN" altLang="en-US" b="1" dirty="0"/>
              <a:t>融合主题进入模型进行训练</a:t>
            </a:r>
            <a:r>
              <a:rPr lang="zh-CN" altLang="en-US" dirty="0"/>
              <a:t>，使得模型能够根据图像推断主题</a:t>
            </a:r>
            <a:endParaRPr lang="en-US" altLang="zh-CN" dirty="0"/>
          </a:p>
          <a:p>
            <a:pPr lvl="1"/>
            <a:r>
              <a:rPr lang="zh-CN" altLang="en-US" dirty="0"/>
              <a:t>测试时可以根据不同的主题进行</a:t>
            </a:r>
            <a:r>
              <a:rPr lang="zh-CN" altLang="en-US" b="1" dirty="0"/>
              <a:t>条件生成</a:t>
            </a:r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图像描述</a:t>
            </a:r>
          </a:p>
        </p:txBody>
      </p:sp>
    </p:spTree>
    <p:extLst>
      <p:ext uri="{BB962C8B-B14F-4D97-AF65-F5344CB8AC3E}">
        <p14:creationId xmlns:p14="http://schemas.microsoft.com/office/powerpoint/2010/main" val="309013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3200" dirty="0"/>
              <a:t>Differentiated Attentive Representation Learning for Sentence Classification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单跳模型速度快，多跳模型对复杂句子的理解能力更强，对</a:t>
            </a:r>
            <a:r>
              <a:rPr lang="zh-CN" altLang="en-US" b="1" dirty="0"/>
              <a:t>第一跳很敏感，</a:t>
            </a:r>
            <a:r>
              <a:rPr lang="en-US" altLang="zh-CN" b="1" dirty="0"/>
              <a:t>attention</a:t>
            </a:r>
            <a:r>
              <a:rPr lang="zh-CN" altLang="en-US" b="1" dirty="0"/>
              <a:t>在多跳之间难以转移</a:t>
            </a:r>
            <a:endParaRPr lang="en-US" altLang="zh-CN" b="1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学习一个能够结合两个单跳和多跳网络优点的模型</a:t>
            </a:r>
            <a:endParaRPr lang="en-US" altLang="zh-CN" dirty="0"/>
          </a:p>
          <a:p>
            <a:pPr lvl="1"/>
            <a:r>
              <a:rPr lang="zh-CN" altLang="en-US" dirty="0"/>
              <a:t>通过可微分的</a:t>
            </a:r>
            <a:r>
              <a:rPr lang="zh-CN" altLang="en-US" b="1" dirty="0"/>
              <a:t>网络选择器</a:t>
            </a:r>
            <a:r>
              <a:rPr lang="zh-CN" altLang="en-US" dirty="0"/>
              <a:t>，将单跳和多跳网络同时进行训练，在同一个模型中用几个网络进行软投票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句子分类</a:t>
            </a:r>
          </a:p>
        </p:txBody>
      </p:sp>
    </p:spTree>
    <p:extLst>
      <p:ext uri="{BB962C8B-B14F-4D97-AF65-F5344CB8AC3E}">
        <p14:creationId xmlns:p14="http://schemas.microsoft.com/office/powerpoint/2010/main" val="10309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问答算法</a:t>
            </a:r>
            <a:r>
              <a:rPr lang="en-US" altLang="zh-CN" dirty="0"/>
              <a:t>——</a:t>
            </a:r>
            <a:r>
              <a:rPr lang="zh-CN" altLang="en-US" dirty="0"/>
              <a:t>机器阅读理解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主要研究</a:t>
            </a:r>
            <a:r>
              <a:rPr lang="zh-CN" altLang="en-US" b="1" dirty="0"/>
              <a:t>多篇章阅读理解</a:t>
            </a:r>
            <a:r>
              <a:rPr lang="zh-CN" altLang="en-US" dirty="0"/>
              <a:t>问题，涉及到一个文档选择</a:t>
            </a:r>
            <a:r>
              <a:rPr lang="en-US" altLang="zh-CN" dirty="0"/>
              <a:t>/</a:t>
            </a:r>
            <a:r>
              <a:rPr lang="zh-CN" altLang="en-US" dirty="0"/>
              <a:t>打分的问题</a:t>
            </a:r>
            <a:endParaRPr lang="en-US" altLang="zh-CN" dirty="0"/>
          </a:p>
          <a:p>
            <a:pPr rtl="0"/>
            <a:r>
              <a:rPr lang="zh-CN" altLang="en-US" dirty="0"/>
              <a:t>会议上效果较好的工作都没有进行自然语言生成</a:t>
            </a:r>
            <a:endParaRPr lang="en-US" altLang="zh-CN" dirty="0"/>
          </a:p>
          <a:p>
            <a:pPr rtl="0"/>
            <a:r>
              <a:rPr lang="zh-CN" altLang="en-US" dirty="0"/>
              <a:t>利用多篇文档的抽取出的答案片段之间的关系</a:t>
            </a:r>
            <a:r>
              <a:rPr lang="zh-CN" altLang="en-US" b="1" dirty="0"/>
              <a:t>对正确答案进行验证</a:t>
            </a:r>
            <a:r>
              <a:rPr lang="zh-CN" altLang="en-US" dirty="0"/>
              <a:t>，从单一文档中选择出最为正确的答案</a:t>
            </a:r>
            <a:endParaRPr lang="en-US" altLang="zh-CN" dirty="0"/>
          </a:p>
          <a:p>
            <a:pPr rtl="0"/>
            <a:r>
              <a:rPr lang="zh-CN" altLang="en-US" dirty="0"/>
              <a:t>对多文档阅读理解问题，一般不会将多篇文档拼接起来，否则速度太慢</a:t>
            </a:r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Denoising Distantly Supervised Open—Domain Question Answering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现有的开放域问答系统只是简单地利用了信息检索和阅读理解技术，没有综合利用检索到的段落，另外也无法鉴别出检索到的段落哪些是真正和问题相关的。</a:t>
            </a:r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利用搜索引擎中会检索出若干和问题相关的段落，然后</a:t>
            </a:r>
            <a:r>
              <a:rPr lang="zh-CN" altLang="en-US" b="1" dirty="0"/>
              <a:t>快速</a:t>
            </a:r>
            <a:r>
              <a:rPr lang="zh-CN" altLang="en-US" dirty="0"/>
              <a:t>把这些文档看一遍，判断哪些段落是和问题相关的，然后对其中和问题相关的段落进行详细阅读，最后总结所有段落中的信息得出问题答案。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机器阅读理解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Joint Training of Candidate Extraction and Answer Selection for Reading Comprehension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冗余性：正确答案有可能出现在多个文本片段里面</a:t>
            </a:r>
            <a:endParaRPr lang="en-US" altLang="zh-CN" dirty="0"/>
          </a:p>
          <a:p>
            <a:pPr lvl="1"/>
            <a:r>
              <a:rPr lang="zh-CN" altLang="en-US" dirty="0"/>
              <a:t>混淆性：错误答案的片段，也有可能匹配到问题部分的信息</a:t>
            </a:r>
            <a:endParaRPr lang="en-US" altLang="zh-CN" dirty="0"/>
          </a:p>
          <a:p>
            <a:pPr lvl="1"/>
            <a:r>
              <a:rPr lang="zh-CN" altLang="en-US" dirty="0"/>
              <a:t>互补性：需要去借助多个文本的信息，才能够正确回答这个问题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对候选答案进行建模</a:t>
            </a:r>
            <a:endParaRPr lang="en-US" altLang="zh-CN" dirty="0"/>
          </a:p>
          <a:p>
            <a:pPr lvl="1"/>
            <a:r>
              <a:rPr lang="zh-CN" altLang="en-US" dirty="0"/>
              <a:t>首先产生</a:t>
            </a:r>
            <a:r>
              <a:rPr lang="zh-CN" altLang="en-US" b="1" dirty="0"/>
              <a:t>候选答案的集合</a:t>
            </a:r>
            <a:r>
              <a:rPr lang="zh-CN" altLang="en-US" dirty="0"/>
              <a:t>，考虑到候选答案之间的关联，给出最后的答案</a:t>
            </a:r>
            <a:endParaRPr lang="en-US" altLang="zh-CN" dirty="0"/>
          </a:p>
          <a:p>
            <a:pPr lvl="1"/>
            <a:r>
              <a:rPr lang="zh-CN" altLang="en-US" dirty="0"/>
              <a:t>使用两个模型</a:t>
            </a:r>
            <a:r>
              <a:rPr lang="zh-CN" altLang="en-US" b="1" dirty="0"/>
              <a:t>分别进行训练</a:t>
            </a:r>
            <a:r>
              <a:rPr lang="zh-CN" altLang="en-US" dirty="0"/>
              <a:t>，最后使用</a:t>
            </a:r>
            <a:r>
              <a:rPr lang="zh-CN" altLang="en-US" b="1" dirty="0"/>
              <a:t>强化学习</a:t>
            </a:r>
            <a:r>
              <a:rPr lang="zh-CN" altLang="en-US" dirty="0"/>
              <a:t>联合训练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CB0B53-50FF-4C24-AA6F-5D7274BABE82}"/>
              </a:ext>
            </a:extLst>
          </p:cNvPr>
          <p:cNvSpPr/>
          <p:nvPr/>
        </p:nvSpPr>
        <p:spPr>
          <a:xfrm>
            <a:off x="609600" y="61093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机器阅读理解</a:t>
            </a:r>
          </a:p>
        </p:txBody>
      </p:sp>
    </p:spTree>
    <p:extLst>
      <p:ext uri="{BB962C8B-B14F-4D97-AF65-F5344CB8AC3E}">
        <p14:creationId xmlns:p14="http://schemas.microsoft.com/office/powerpoint/2010/main" val="8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Multi-Passage Machine Reading Comprehension with Cross-Passage Answer Verification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搜索引擎返回的检索结果中，有一些文章会有正确的答案，也有一些文章跟问题相关，但是它的答案并不是正确的，或者是没有答案的。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首先</a:t>
            </a:r>
            <a:r>
              <a:rPr lang="zh-CN" altLang="en-US" b="1" dirty="0"/>
              <a:t>预测答案的</a:t>
            </a:r>
            <a:r>
              <a:rPr lang="en-US" altLang="zh-CN" b="1" dirty="0"/>
              <a:t>boundary</a:t>
            </a:r>
            <a:r>
              <a:rPr lang="zh-CN" altLang="en-US" dirty="0"/>
              <a:t>，跟传统阅读理解是一样的</a:t>
            </a:r>
            <a:endParaRPr lang="en-US" altLang="zh-CN" dirty="0"/>
          </a:p>
          <a:p>
            <a:pPr lvl="1"/>
            <a:r>
              <a:rPr lang="zh-CN" altLang="en-US" dirty="0"/>
              <a:t>其次</a:t>
            </a:r>
            <a:r>
              <a:rPr lang="zh-CN" altLang="en-US" b="1" dirty="0"/>
              <a:t>预测答案的内容是不是很好</a:t>
            </a:r>
            <a:endParaRPr lang="en-US" altLang="zh-CN" b="1" dirty="0"/>
          </a:p>
          <a:p>
            <a:pPr lvl="1"/>
            <a:r>
              <a:rPr lang="zh-CN" altLang="en-US" dirty="0"/>
              <a:t>最后</a:t>
            </a:r>
            <a:r>
              <a:rPr lang="zh-CN" altLang="en-US" b="1" dirty="0"/>
              <a:t>跨文档的答案验证</a:t>
            </a:r>
            <a:r>
              <a:rPr lang="zh-CN" altLang="en-US" dirty="0"/>
              <a:t>，从其它文档中搜集当前答案的相关信息，得到答案的分数</a:t>
            </a:r>
            <a:endParaRPr lang="en-US" altLang="zh-CN" dirty="0"/>
          </a:p>
          <a:p>
            <a:pPr lvl="1"/>
            <a:r>
              <a:rPr lang="zh-CN" altLang="en-US" b="1" dirty="0"/>
              <a:t>多任务训练</a:t>
            </a:r>
            <a:r>
              <a:rPr lang="en-US" altLang="zh-CN" dirty="0"/>
              <a:t>3</a:t>
            </a:r>
            <a:r>
              <a:rPr lang="zh-CN" altLang="en-US" dirty="0"/>
              <a:t>个模型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BE360A-5EBF-4D17-A517-BE950C0DF527}"/>
              </a:ext>
            </a:extLst>
          </p:cNvPr>
          <p:cNvSpPr/>
          <p:nvPr/>
        </p:nvSpPr>
        <p:spPr>
          <a:xfrm>
            <a:off x="609600" y="61093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机器阅读理解</a:t>
            </a:r>
          </a:p>
        </p:txBody>
      </p:sp>
    </p:spTree>
    <p:extLst>
      <p:ext uri="{BB962C8B-B14F-4D97-AF65-F5344CB8AC3E}">
        <p14:creationId xmlns:p14="http://schemas.microsoft.com/office/powerpoint/2010/main" val="74648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Curriculum Learning for Natural Answer Generation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互联网上问答数据多，但高质量问答数据少，同时利用低质量和高质量的问答对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用大量的低质量数据训练基本模型（学习和知识库交互），用高质量训练数据返回准确流利的答案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zh-CN" altLang="en-US" b="1" dirty="0"/>
              <a:t>普通实例</a:t>
            </a:r>
            <a:r>
              <a:rPr lang="zh-CN" altLang="en-US" dirty="0"/>
              <a:t>（词频、流畅度）和</a:t>
            </a:r>
            <a:r>
              <a:rPr lang="zh-CN" altLang="en-US" b="1" dirty="0"/>
              <a:t>目标实例</a:t>
            </a:r>
            <a:r>
              <a:rPr lang="zh-CN" altLang="en-US" dirty="0"/>
              <a:t>，使用</a:t>
            </a:r>
            <a:r>
              <a:rPr lang="zh-CN" altLang="en-US" b="1" dirty="0"/>
              <a:t>课程学习</a:t>
            </a:r>
            <a:r>
              <a:rPr lang="zh-CN" altLang="en-US" dirty="0"/>
              <a:t>（降低普通实例权重，提高目标实例权重）训练答案生成模型（</a:t>
            </a:r>
            <a:r>
              <a:rPr lang="en-US" altLang="zh-CN" dirty="0"/>
              <a:t>COREQA 2017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11480" lvl="1" indent="0">
              <a:buNone/>
            </a:pP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自然答案生成</a:t>
            </a:r>
          </a:p>
        </p:txBody>
      </p:sp>
    </p:spTree>
    <p:extLst>
      <p:ext uri="{BB962C8B-B14F-4D97-AF65-F5344CB8AC3E}">
        <p14:creationId xmlns:p14="http://schemas.microsoft.com/office/powerpoint/2010/main" val="6973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Curriculum Learning for Natural Answer Generation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参考文献</a:t>
            </a:r>
            <a:endParaRPr lang="en-US" altLang="zh-CN" dirty="0"/>
          </a:p>
          <a:p>
            <a:pPr lvl="1"/>
            <a:r>
              <a:rPr lang="en-US" altLang="zh-CN" dirty="0"/>
              <a:t>Neural Generative Question Answering</a:t>
            </a:r>
            <a:r>
              <a:rPr lang="zh-CN" altLang="en-US" dirty="0"/>
              <a:t>，</a:t>
            </a:r>
            <a:r>
              <a:rPr lang="en-US" altLang="zh-CN" dirty="0"/>
              <a:t>2016</a:t>
            </a:r>
          </a:p>
          <a:p>
            <a:pPr lvl="1"/>
            <a:r>
              <a:rPr lang="en-US" altLang="zh-CN" dirty="0"/>
              <a:t>Generating Natural Answers by Incorporating Copying and Retrieving Mechanisms in Sequence-to-Sequence Learning</a:t>
            </a:r>
            <a:r>
              <a:rPr lang="zh-CN" altLang="en-US" dirty="0"/>
              <a:t>，</a:t>
            </a:r>
            <a:r>
              <a:rPr lang="en-US" altLang="zh-CN" dirty="0"/>
              <a:t>2017</a:t>
            </a:r>
          </a:p>
          <a:p>
            <a:pPr lvl="1"/>
            <a:r>
              <a:rPr lang="en-US" altLang="zh-CN" dirty="0"/>
              <a:t>Natural Answer Generation with Heterogeneous Memory</a:t>
            </a:r>
            <a:r>
              <a:rPr lang="zh-CN" altLang="en-US" dirty="0"/>
              <a:t>，</a:t>
            </a:r>
            <a:r>
              <a:rPr lang="en-US" altLang="zh-CN" dirty="0"/>
              <a:t>2018</a:t>
            </a:r>
          </a:p>
          <a:p>
            <a:pPr lvl="1"/>
            <a:r>
              <a:rPr lang="en-US" altLang="zh-CN" dirty="0"/>
              <a:t>Curriculum Learning for Natural Answer Generation</a:t>
            </a:r>
            <a:r>
              <a:rPr lang="zh-CN" altLang="en-US" dirty="0"/>
              <a:t>，</a:t>
            </a:r>
            <a:r>
              <a:rPr lang="en-US" altLang="zh-CN"/>
              <a:t>2018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自然答案生成</a:t>
            </a:r>
          </a:p>
        </p:txBody>
      </p:sp>
    </p:spTree>
    <p:extLst>
      <p:ext uri="{BB962C8B-B14F-4D97-AF65-F5344CB8AC3E}">
        <p14:creationId xmlns:p14="http://schemas.microsoft.com/office/powerpoint/2010/main" val="15520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文本生成</a:t>
            </a:r>
            <a:r>
              <a:rPr lang="en-US" altLang="zh-CN" dirty="0"/>
              <a:t>——</a:t>
            </a:r>
            <a:r>
              <a:rPr lang="zh-CN" altLang="en-US" dirty="0"/>
              <a:t>对话算法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控制文本情感</a:t>
            </a:r>
            <a:r>
              <a:rPr lang="en-US" altLang="zh-CN" dirty="0"/>
              <a:t>/</a:t>
            </a:r>
            <a:r>
              <a:rPr lang="zh-CN" altLang="en-US" dirty="0"/>
              <a:t>反转文本的情感</a:t>
            </a:r>
            <a:endParaRPr lang="en-US" altLang="zh-CN" dirty="0"/>
          </a:p>
          <a:p>
            <a:r>
              <a:rPr lang="zh-CN" altLang="en-US" dirty="0"/>
              <a:t>生成更加多样性的文本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8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Unpaired Sentiment-to-Sentiment Translation Using Cycled Reinforcement Learning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保留语义的情况下对情感进行反转</a:t>
            </a:r>
            <a:endParaRPr lang="en-US" altLang="zh-CN" dirty="0"/>
          </a:p>
          <a:p>
            <a:pPr lvl="1"/>
            <a:r>
              <a:rPr lang="zh-CN" altLang="en-US" dirty="0"/>
              <a:t>没有成对的标注语料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把情感信息和语义信息在一个语层上剥离，在语义信息上反转信息生成句子</a:t>
            </a:r>
            <a:endParaRPr lang="en-US" altLang="zh-CN" dirty="0"/>
          </a:p>
          <a:p>
            <a:pPr lvl="1"/>
            <a:r>
              <a:rPr lang="zh-CN" altLang="en-US" dirty="0"/>
              <a:t>整个模型分为去情感模块、加情感模块，通过强化学习联合训练</a:t>
            </a:r>
            <a:endParaRPr lang="en-US" altLang="zh-CN" dirty="0"/>
          </a:p>
          <a:p>
            <a:pPr lvl="2"/>
            <a:r>
              <a:rPr lang="zh-CN" altLang="en-US" dirty="0"/>
              <a:t>去情感模块：</a:t>
            </a:r>
            <a:r>
              <a:rPr lang="zh-CN" altLang="en-US" b="1" dirty="0"/>
              <a:t>利用情感分类器学习到的</a:t>
            </a:r>
            <a:r>
              <a:rPr lang="en-US" altLang="zh-CN" b="1" dirty="0"/>
              <a:t>attention</a:t>
            </a:r>
            <a:r>
              <a:rPr lang="zh-CN" altLang="en-US" b="1" dirty="0"/>
              <a:t>去除情感词</a:t>
            </a:r>
            <a:endParaRPr lang="en-US" altLang="zh-CN" b="1" dirty="0"/>
          </a:p>
          <a:p>
            <a:pPr lvl="2"/>
            <a:r>
              <a:rPr lang="zh-CN" altLang="en-US" dirty="0"/>
              <a:t>加情感模块：正向情感和负向情感两个</a:t>
            </a:r>
            <a:r>
              <a:rPr lang="en-US" altLang="zh-CN" dirty="0"/>
              <a:t>Seq2Seq</a:t>
            </a:r>
            <a:r>
              <a:rPr lang="zh-CN" altLang="en-US" dirty="0"/>
              <a:t>模型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</a:p>
        </p:txBody>
      </p:sp>
    </p:spTree>
    <p:extLst>
      <p:ext uri="{BB962C8B-B14F-4D97-AF65-F5344CB8AC3E}">
        <p14:creationId xmlns:p14="http://schemas.microsoft.com/office/powerpoint/2010/main" val="15334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情感分析与推荐算法</a:t>
            </a:r>
            <a:endParaRPr lang="en-US" altLang="zh-CN" dirty="0"/>
          </a:p>
          <a:p>
            <a:pPr rtl="0"/>
            <a:r>
              <a:rPr lang="zh-CN" altLang="en-US" dirty="0"/>
              <a:t>自然语言表示与推理</a:t>
            </a:r>
            <a:endParaRPr lang="en-US" altLang="zh-CN" dirty="0"/>
          </a:p>
          <a:p>
            <a:pPr rtl="0"/>
            <a:r>
              <a:rPr lang="zh-CN" altLang="en-US" dirty="0"/>
              <a:t>信息检索</a:t>
            </a:r>
            <a:endParaRPr lang="en-US" altLang="zh-CN" dirty="0"/>
          </a:p>
          <a:p>
            <a:pPr rtl="0"/>
            <a:r>
              <a:rPr lang="zh-CN" altLang="en-US" dirty="0"/>
              <a:t>机器翻译</a:t>
            </a:r>
            <a:endParaRPr lang="en-US" altLang="zh-CN" dirty="0"/>
          </a:p>
          <a:p>
            <a:pPr rtl="0"/>
            <a:r>
              <a:rPr lang="zh-CN" altLang="en-US" dirty="0"/>
              <a:t>机器学习与应用</a:t>
            </a:r>
            <a:endParaRPr lang="en-US" altLang="zh-CN" dirty="0"/>
          </a:p>
          <a:p>
            <a:pPr rtl="0"/>
            <a:r>
              <a:rPr lang="zh-CN" altLang="en-US" dirty="0"/>
              <a:t>问答算法</a:t>
            </a:r>
            <a:endParaRPr lang="en-US" altLang="zh-CN" dirty="0"/>
          </a:p>
          <a:p>
            <a:pPr rtl="0"/>
            <a:r>
              <a:rPr lang="zh-CN" altLang="en-US" dirty="0"/>
              <a:t>对话算法</a:t>
            </a:r>
            <a:endParaRPr lang="en-US" altLang="zh-CN" dirty="0"/>
          </a:p>
          <a:p>
            <a:pPr rtl="0"/>
            <a:r>
              <a:rPr lang="zh-CN" altLang="en-US" dirty="0"/>
              <a:t>信息提取和知识图谱</a:t>
            </a:r>
            <a:endParaRPr lang="en-US" altLang="zh-CN" dirty="0"/>
          </a:p>
          <a:p>
            <a:pPr rtl="0"/>
            <a:r>
              <a:rPr lang="zh-CN" altLang="en-US" dirty="0"/>
              <a:t>摘要和生成算法</a:t>
            </a:r>
            <a:endParaRPr lang="en-US" altLang="zh-CN" dirty="0"/>
          </a:p>
          <a:p>
            <a:pPr rtl="0"/>
            <a:r>
              <a:rPr lang="zh-CN" altLang="en-US" dirty="0"/>
              <a:t>句法分析和语义理解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Learning to Converse with Noisy Data: Generation with Calibration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网络上的对话</a:t>
            </a:r>
            <a:r>
              <a:rPr lang="zh-CN" altLang="en-US" b="1" dirty="0"/>
              <a:t>数据噪音大</a:t>
            </a:r>
            <a:endParaRPr lang="en-US" altLang="zh-CN" b="1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和</a:t>
            </a:r>
            <a:r>
              <a:rPr lang="en-US" altLang="zh-CN" dirty="0"/>
              <a:t>Reply</a:t>
            </a:r>
            <a:r>
              <a:rPr lang="zh-CN" altLang="en-US" dirty="0"/>
              <a:t>不相关</a:t>
            </a:r>
            <a:endParaRPr lang="en-US" altLang="zh-CN" dirty="0"/>
          </a:p>
          <a:p>
            <a:pPr lvl="2"/>
            <a:r>
              <a:rPr lang="en-US" altLang="zh-CN" dirty="0"/>
              <a:t>Reply</a:t>
            </a:r>
            <a:r>
              <a:rPr lang="zh-CN" altLang="en-US" dirty="0"/>
              <a:t>过于</a:t>
            </a:r>
            <a:r>
              <a:rPr lang="en-US" altLang="zh-CN" dirty="0" err="1"/>
              <a:t>Universesal</a:t>
            </a:r>
            <a:endParaRPr lang="en-US" altLang="zh-CN" dirty="0"/>
          </a:p>
          <a:p>
            <a:pPr lvl="1"/>
            <a:r>
              <a:rPr lang="zh-CN" altLang="en-US" dirty="0"/>
              <a:t>当前的模型不能够区分出低质量的数据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设计一个</a:t>
            </a:r>
            <a:r>
              <a:rPr lang="zh-CN" altLang="en-US" b="1" dirty="0"/>
              <a:t>矫正模型</a:t>
            </a:r>
            <a:r>
              <a:rPr lang="zh-CN" altLang="en-US" dirty="0"/>
              <a:t>，矫正模型对每个样本进行打分，对样本进行加权</a:t>
            </a:r>
            <a:endParaRPr lang="en-US" altLang="zh-CN" dirty="0"/>
          </a:p>
          <a:p>
            <a:pPr lvl="1"/>
            <a:r>
              <a:rPr lang="zh-CN" altLang="en-US" b="1" dirty="0"/>
              <a:t>负采样</a:t>
            </a:r>
            <a:r>
              <a:rPr lang="zh-CN" altLang="en-US" dirty="0"/>
              <a:t>预训练矫正模型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开放域对话</a:t>
            </a:r>
          </a:p>
        </p:txBody>
      </p:sp>
    </p:spTree>
    <p:extLst>
      <p:ext uri="{BB962C8B-B14F-4D97-AF65-F5344CB8AC3E}">
        <p14:creationId xmlns:p14="http://schemas.microsoft.com/office/powerpoint/2010/main" val="32010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Reinforcing Coherence for Sequence to Sequence Model in Dialogue Generation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万能回复实际上在真实语料中出现的较少</a:t>
            </a:r>
            <a:endParaRPr lang="en-US" altLang="zh-CN" dirty="0"/>
          </a:p>
          <a:p>
            <a:pPr lvl="1"/>
            <a:r>
              <a:rPr lang="zh-CN" altLang="en-US" dirty="0"/>
              <a:t>生成万能回复的原因：</a:t>
            </a:r>
            <a:r>
              <a:rPr lang="en-US" altLang="zh-CN" dirty="0"/>
              <a:t>Seq2Seq</a:t>
            </a:r>
            <a:r>
              <a:rPr lang="zh-CN" altLang="en-US" dirty="0"/>
              <a:t>优化的是</a:t>
            </a:r>
            <a:r>
              <a:rPr lang="en-US" altLang="zh-CN" b="1" dirty="0"/>
              <a:t>KL</a:t>
            </a:r>
            <a:r>
              <a:rPr lang="zh-CN" altLang="en-US" b="1" dirty="0"/>
              <a:t>散度</a:t>
            </a:r>
            <a:r>
              <a:rPr lang="zh-CN" altLang="en-US" dirty="0"/>
              <a:t>，不会惩罚</a:t>
            </a:r>
            <a:r>
              <a:rPr lang="zh-CN" altLang="en-US" b="1" dirty="0"/>
              <a:t>生成概率很高，真实概率很低</a:t>
            </a:r>
            <a:r>
              <a:rPr lang="zh-CN" altLang="en-US" dirty="0"/>
              <a:t>的句子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使用强化学习将真实概率引入到</a:t>
            </a:r>
            <a:r>
              <a:rPr lang="en-US" altLang="zh-CN" dirty="0"/>
              <a:t>Seq2Seq</a:t>
            </a:r>
            <a:r>
              <a:rPr lang="zh-CN" altLang="en-US" dirty="0"/>
              <a:t>中，作为奖励来</a:t>
            </a:r>
            <a:r>
              <a:rPr lang="zh-CN" altLang="en-US" b="1" dirty="0"/>
              <a:t>惩罚生成概率很高，真实概率很低</a:t>
            </a:r>
            <a:r>
              <a:rPr lang="zh-CN" altLang="en-US" dirty="0"/>
              <a:t>的句子</a:t>
            </a:r>
            <a:endParaRPr lang="en-US" altLang="zh-CN" dirty="0"/>
          </a:p>
          <a:p>
            <a:pPr lvl="1"/>
            <a:r>
              <a:rPr lang="zh-CN" altLang="en-US" dirty="0"/>
              <a:t>提出</a:t>
            </a:r>
            <a:r>
              <a:rPr lang="en-US" altLang="zh-CN" dirty="0"/>
              <a:t>Coherence model</a:t>
            </a:r>
            <a:r>
              <a:rPr lang="zh-CN" altLang="en-US" dirty="0"/>
              <a:t>计算惩罚因子</a:t>
            </a:r>
            <a:endParaRPr lang="en-US" altLang="zh-CN" dirty="0"/>
          </a:p>
          <a:p>
            <a:pPr lvl="2"/>
            <a:r>
              <a:rPr lang="zh-CN" altLang="en-US" dirty="0"/>
              <a:t>词向量</a:t>
            </a:r>
            <a:endParaRPr lang="en-US" altLang="zh-CN" dirty="0"/>
          </a:p>
          <a:p>
            <a:pPr lvl="2"/>
            <a:r>
              <a:rPr lang="zh-CN" altLang="en-US" dirty="0"/>
              <a:t>语义匹配网络</a:t>
            </a:r>
            <a:endParaRPr lang="en-US" altLang="zh-CN" dirty="0"/>
          </a:p>
          <a:p>
            <a:pPr lvl="2"/>
            <a:r>
              <a:rPr lang="zh-CN" altLang="en-US" b="1" dirty="0"/>
              <a:t>对偶学习</a:t>
            </a:r>
            <a:r>
              <a:rPr lang="zh-CN" altLang="en-US" dirty="0"/>
              <a:t>：</a:t>
            </a:r>
            <a:r>
              <a:rPr lang="en-US" altLang="zh-CN" dirty="0"/>
              <a:t>query</a:t>
            </a:r>
            <a:r>
              <a:rPr lang="zh-CN" altLang="en-US" dirty="0"/>
              <a:t>生成</a:t>
            </a:r>
            <a:r>
              <a:rPr lang="en-US" altLang="zh-CN" dirty="0"/>
              <a:t>response</a:t>
            </a:r>
            <a:r>
              <a:rPr lang="zh-CN" altLang="en-US" dirty="0"/>
              <a:t>，</a:t>
            </a:r>
            <a:r>
              <a:rPr lang="en-US" altLang="zh-CN" dirty="0"/>
              <a:t>response</a:t>
            </a:r>
            <a:r>
              <a:rPr lang="zh-CN" altLang="en-US" dirty="0"/>
              <a:t>生成</a:t>
            </a:r>
            <a:r>
              <a:rPr lang="en-US" altLang="zh-CN" dirty="0"/>
              <a:t>query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开放域对话</a:t>
            </a:r>
          </a:p>
        </p:txBody>
      </p:sp>
    </p:spTree>
    <p:extLst>
      <p:ext uri="{BB962C8B-B14F-4D97-AF65-F5344CB8AC3E}">
        <p14:creationId xmlns:p14="http://schemas.microsoft.com/office/powerpoint/2010/main" val="20994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Learning to Control the Specificity in Neural Response Generation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和机器翻译源端和目标端语义一致不同，</a:t>
            </a:r>
            <a:r>
              <a:rPr lang="en-US" altLang="zh-CN" dirty="0"/>
              <a:t>Response</a:t>
            </a:r>
            <a:r>
              <a:rPr lang="zh-CN" altLang="en-US" dirty="0"/>
              <a:t>和</a:t>
            </a:r>
            <a:r>
              <a:rPr lang="en-US" altLang="zh-CN" dirty="0"/>
              <a:t>query</a:t>
            </a:r>
            <a:r>
              <a:rPr lang="zh-CN" altLang="en-US" dirty="0"/>
              <a:t>是</a:t>
            </a:r>
            <a:r>
              <a:rPr lang="zh-CN" altLang="en-US" b="1" dirty="0"/>
              <a:t>多对多</a:t>
            </a:r>
            <a:r>
              <a:rPr lang="zh-CN" altLang="en-US" dirty="0"/>
              <a:t>的关系</a:t>
            </a:r>
            <a:endParaRPr lang="en-US" altLang="zh-CN" dirty="0"/>
          </a:p>
          <a:p>
            <a:pPr lvl="1"/>
            <a:r>
              <a:rPr lang="en-US" altLang="zh-CN" dirty="0"/>
              <a:t>Seq2Seq</a:t>
            </a:r>
            <a:r>
              <a:rPr lang="zh-CN" altLang="en-US" dirty="0"/>
              <a:t>直接嵌套过来不合理，需要引入</a:t>
            </a:r>
            <a:r>
              <a:rPr lang="zh-CN" altLang="en-US" b="1" dirty="0"/>
              <a:t>额外的信息来确定对应关系</a:t>
            </a:r>
            <a:endParaRPr lang="en-US" altLang="zh-CN" b="1" dirty="0"/>
          </a:p>
          <a:p>
            <a:pPr lvl="2"/>
            <a:r>
              <a:rPr lang="zh-CN" altLang="en-US" dirty="0"/>
              <a:t>主题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引入变量控制对话的</a:t>
            </a:r>
            <a:r>
              <a:rPr lang="zh-CN" altLang="en-US" b="1" dirty="0"/>
              <a:t>具体性</a:t>
            </a:r>
            <a:r>
              <a:rPr lang="zh-CN" altLang="en-US" dirty="0"/>
              <a:t>，控制对话从多样（通用）到具体之间变化</a:t>
            </a:r>
            <a:endParaRPr lang="en-US" altLang="zh-CN" dirty="0"/>
          </a:p>
          <a:p>
            <a:pPr lvl="2"/>
            <a:r>
              <a:rPr lang="zh-CN" altLang="en-US" dirty="0"/>
              <a:t>引入到</a:t>
            </a:r>
            <a:r>
              <a:rPr lang="en-US" altLang="zh-CN" dirty="0" err="1"/>
              <a:t>softmax</a:t>
            </a:r>
            <a:r>
              <a:rPr lang="zh-CN" altLang="en-US" dirty="0"/>
              <a:t>输出层中来影响词的生成概率</a:t>
            </a:r>
            <a:endParaRPr lang="en-US" altLang="zh-CN" dirty="0"/>
          </a:p>
          <a:p>
            <a:pPr lvl="1"/>
            <a:r>
              <a:rPr lang="zh-CN" altLang="en-US" dirty="0"/>
              <a:t>具体性使用人工特征对语料进行标注（类似</a:t>
            </a:r>
            <a:r>
              <a:rPr lang="en-US" altLang="zh-CN" dirty="0"/>
              <a:t>TF-IDF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开放域对话</a:t>
            </a:r>
          </a:p>
        </p:txBody>
      </p:sp>
    </p:spTree>
    <p:extLst>
      <p:ext uri="{BB962C8B-B14F-4D97-AF65-F5344CB8AC3E}">
        <p14:creationId xmlns:p14="http://schemas.microsoft.com/office/powerpoint/2010/main" val="35490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Tailored Sequence to Sequence Models to Different Conversation Scenarios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不同的对话场景应该使用</a:t>
            </a:r>
            <a:r>
              <a:rPr lang="zh-CN" altLang="en-US" b="1" dirty="0"/>
              <a:t>不同的对话策略</a:t>
            </a:r>
            <a:endParaRPr lang="en-US" altLang="zh-CN" b="1" dirty="0"/>
          </a:p>
          <a:p>
            <a:pPr lvl="2"/>
            <a:r>
              <a:rPr lang="zh-CN" altLang="en-US" dirty="0"/>
              <a:t>客服场景生成具体回复</a:t>
            </a:r>
            <a:endParaRPr lang="en-US" altLang="zh-CN" dirty="0"/>
          </a:p>
          <a:p>
            <a:pPr lvl="2"/>
            <a:r>
              <a:rPr lang="zh-CN" altLang="en-US" dirty="0"/>
              <a:t>闲聊时生成更加多样的回复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en-US" altLang="zh-CN" dirty="0" err="1"/>
              <a:t>CVaR</a:t>
            </a:r>
            <a:r>
              <a:rPr lang="zh-CN" altLang="en-US" dirty="0"/>
              <a:t>训练策略：更加关注没有被训练好的样本</a:t>
            </a:r>
            <a:endParaRPr lang="en-US" altLang="zh-CN" dirty="0"/>
          </a:p>
          <a:p>
            <a:pPr lvl="2"/>
            <a:r>
              <a:rPr lang="zh-CN" altLang="en-US" dirty="0"/>
              <a:t>具体性：对某个</a:t>
            </a:r>
            <a:r>
              <a:rPr lang="en-US" altLang="zh-CN" dirty="0"/>
              <a:t>response</a:t>
            </a:r>
            <a:r>
              <a:rPr lang="zh-CN" altLang="en-US" dirty="0"/>
              <a:t>训练</a:t>
            </a:r>
            <a:endParaRPr lang="en-US" altLang="zh-CN" dirty="0"/>
          </a:p>
          <a:p>
            <a:pPr lvl="2"/>
            <a:r>
              <a:rPr lang="zh-CN" altLang="en-US" dirty="0"/>
              <a:t>多样性：对多个</a:t>
            </a:r>
            <a:r>
              <a:rPr lang="en-US" altLang="zh-CN" dirty="0"/>
              <a:t>response</a:t>
            </a:r>
            <a:r>
              <a:rPr lang="zh-CN" altLang="en-US" dirty="0"/>
              <a:t>训练，使得多个</a:t>
            </a:r>
            <a:r>
              <a:rPr lang="en-US" altLang="zh-CN" dirty="0"/>
              <a:t>response</a:t>
            </a:r>
            <a:r>
              <a:rPr lang="zh-CN" altLang="en-US" dirty="0"/>
              <a:t>的生成概率接近一致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开放域对话</a:t>
            </a:r>
          </a:p>
        </p:txBody>
      </p:sp>
    </p:spTree>
    <p:extLst>
      <p:ext uri="{BB962C8B-B14F-4D97-AF65-F5344CB8AC3E}">
        <p14:creationId xmlns:p14="http://schemas.microsoft.com/office/powerpoint/2010/main" val="21127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 err="1"/>
              <a:t>One“Ruler</a:t>
            </a:r>
            <a:r>
              <a:rPr lang="en-US" altLang="zh-CN" sz="2800" dirty="0"/>
              <a:t>” for All Languages: Multi-Lingual Dialogue Evaluation with Adversarial Multi-Task Learning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 lnSpcReduction="10000"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不可学习的评价指标：</a:t>
            </a:r>
            <a:r>
              <a:rPr lang="en-US" altLang="zh-CN" dirty="0"/>
              <a:t>BLEU</a:t>
            </a:r>
            <a:r>
              <a:rPr lang="zh-CN" altLang="en-US" dirty="0"/>
              <a:t>、</a:t>
            </a:r>
            <a:r>
              <a:rPr lang="en-US" altLang="zh-CN" dirty="0"/>
              <a:t>ROUGE</a:t>
            </a:r>
            <a:r>
              <a:rPr lang="zh-CN" altLang="en-US" dirty="0"/>
              <a:t>和人类打分不一致</a:t>
            </a:r>
            <a:endParaRPr lang="en-US" altLang="zh-CN" dirty="0"/>
          </a:p>
          <a:p>
            <a:pPr lvl="1"/>
            <a:r>
              <a:rPr lang="zh-CN" altLang="en-US" dirty="0"/>
              <a:t>可学习的评价指标：</a:t>
            </a:r>
            <a:r>
              <a:rPr lang="en-US" altLang="zh-CN" dirty="0"/>
              <a:t>ADEM</a:t>
            </a:r>
            <a:r>
              <a:rPr lang="zh-CN" altLang="en-US" dirty="0"/>
              <a:t>、</a:t>
            </a:r>
            <a:r>
              <a:rPr lang="en-US" altLang="zh-CN" dirty="0"/>
              <a:t>RUBER</a:t>
            </a:r>
            <a:r>
              <a:rPr lang="zh-CN" altLang="en-US" dirty="0"/>
              <a:t>不能应用于多种语言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对多种语言学学习</a:t>
            </a:r>
            <a:r>
              <a:rPr lang="zh-CN" altLang="en-US" b="1" dirty="0"/>
              <a:t>共享的特征表示</a:t>
            </a:r>
            <a:endParaRPr lang="en-US" altLang="zh-CN" b="1" dirty="0"/>
          </a:p>
          <a:p>
            <a:pPr lvl="2"/>
            <a:r>
              <a:rPr lang="en-US" altLang="zh-CN" dirty="0"/>
              <a:t>task-share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2"/>
            <a:r>
              <a:rPr lang="en-US" altLang="zh-CN" dirty="0"/>
              <a:t>task-specific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2"/>
            <a:r>
              <a:rPr lang="zh-CN" altLang="en-US" dirty="0"/>
              <a:t>对抗损失</a:t>
            </a:r>
            <a:endParaRPr lang="en-US" altLang="zh-CN" dirty="0"/>
          </a:p>
          <a:p>
            <a:pPr lvl="1"/>
            <a:r>
              <a:rPr lang="zh-CN" altLang="en-US" dirty="0"/>
              <a:t>负采样生成负样本进行打分</a:t>
            </a:r>
            <a:endParaRPr lang="en-US" altLang="zh-CN" dirty="0"/>
          </a:p>
          <a:p>
            <a:pPr lvl="1"/>
            <a:r>
              <a:rPr lang="zh-CN" altLang="en-US" dirty="0"/>
              <a:t>未来工作：可用强化学习增强现有的对话系统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开放域对话</a:t>
            </a:r>
          </a:p>
        </p:txBody>
      </p:sp>
    </p:spTree>
    <p:extLst>
      <p:ext uri="{BB962C8B-B14F-4D97-AF65-F5344CB8AC3E}">
        <p14:creationId xmlns:p14="http://schemas.microsoft.com/office/powerpoint/2010/main" val="40423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An Ensemble of Retrieval-Based and Generation-Based Human-Computer Conversation Systems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 lnSpcReduction="10000"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检索式对话系统和生成式对话系统是分开的两种模型，没有统一的模型</a:t>
            </a:r>
            <a:endParaRPr lang="en-US" altLang="zh-CN" dirty="0"/>
          </a:p>
          <a:p>
            <a:pPr lvl="2"/>
            <a:r>
              <a:rPr lang="zh-CN" altLang="en-US" dirty="0"/>
              <a:t>检索式：依赖语料库</a:t>
            </a:r>
            <a:endParaRPr lang="en-US" altLang="zh-CN" dirty="0"/>
          </a:p>
          <a:p>
            <a:pPr lvl="2"/>
            <a:r>
              <a:rPr lang="zh-CN" altLang="en-US" dirty="0"/>
              <a:t>生成式：万能回复，答非所问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检索式系统和生成式系统生成候选项</a:t>
            </a:r>
            <a:endParaRPr lang="en-US" altLang="zh-CN" dirty="0"/>
          </a:p>
          <a:p>
            <a:pPr lvl="2"/>
            <a:r>
              <a:rPr lang="zh-CN" altLang="en-US" dirty="0"/>
              <a:t>检索式系统的结果和</a:t>
            </a:r>
            <a:r>
              <a:rPr lang="en-US" altLang="zh-CN" dirty="0"/>
              <a:t>query</a:t>
            </a:r>
            <a:r>
              <a:rPr lang="zh-CN" altLang="en-US" dirty="0"/>
              <a:t>共同进入生成式系统生成</a:t>
            </a:r>
            <a:r>
              <a:rPr lang="en-US" altLang="zh-CN" dirty="0"/>
              <a:t>response</a:t>
            </a:r>
          </a:p>
          <a:p>
            <a:pPr lvl="2"/>
            <a:r>
              <a:rPr lang="zh-CN" altLang="en-US" dirty="0"/>
              <a:t>生成式系统是多个系统的</a:t>
            </a:r>
            <a:r>
              <a:rPr lang="en-US" altLang="zh-CN" dirty="0"/>
              <a:t>ensemble</a:t>
            </a:r>
          </a:p>
          <a:p>
            <a:pPr lvl="1"/>
            <a:r>
              <a:rPr lang="zh-CN" altLang="en-US" dirty="0"/>
              <a:t>对候选项排序</a:t>
            </a:r>
            <a:endParaRPr lang="en-US" altLang="zh-CN" dirty="0"/>
          </a:p>
          <a:p>
            <a:pPr lvl="2"/>
            <a:r>
              <a:rPr lang="zh-CN" altLang="en-US" dirty="0"/>
              <a:t>多个分类器</a:t>
            </a:r>
            <a:r>
              <a:rPr lang="en-US" altLang="zh-CN" dirty="0"/>
              <a:t>ensemble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开放域对话</a:t>
            </a:r>
          </a:p>
        </p:txBody>
      </p:sp>
    </p:spTree>
    <p:extLst>
      <p:ext uri="{BB962C8B-B14F-4D97-AF65-F5344CB8AC3E}">
        <p14:creationId xmlns:p14="http://schemas.microsoft.com/office/powerpoint/2010/main" val="366654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An Ensemble of Retrieval-Based and Generation-Based Human-Computer Conversation Systems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 lnSpcReduction="10000"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检索式对话系统和生成式对话系统是分开的两种模型，没有统一的模型</a:t>
            </a:r>
            <a:endParaRPr lang="en-US" altLang="zh-CN" dirty="0"/>
          </a:p>
          <a:p>
            <a:pPr lvl="2"/>
            <a:r>
              <a:rPr lang="zh-CN" altLang="en-US" dirty="0"/>
              <a:t>检索式：依赖语料库</a:t>
            </a:r>
            <a:endParaRPr lang="en-US" altLang="zh-CN" dirty="0"/>
          </a:p>
          <a:p>
            <a:pPr lvl="2"/>
            <a:r>
              <a:rPr lang="zh-CN" altLang="en-US" dirty="0"/>
              <a:t>生成式：万能回复，答非所问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检索式系统和生成式系统生成候选项</a:t>
            </a:r>
            <a:endParaRPr lang="en-US" altLang="zh-CN" dirty="0"/>
          </a:p>
          <a:p>
            <a:pPr lvl="2"/>
            <a:r>
              <a:rPr lang="zh-CN" altLang="en-US" dirty="0"/>
              <a:t>检索式系统的结果和</a:t>
            </a:r>
            <a:r>
              <a:rPr lang="en-US" altLang="zh-CN" dirty="0"/>
              <a:t>query</a:t>
            </a:r>
            <a:r>
              <a:rPr lang="zh-CN" altLang="en-US" dirty="0"/>
              <a:t>共同进入生成式系统生成</a:t>
            </a:r>
            <a:r>
              <a:rPr lang="en-US" altLang="zh-CN" dirty="0"/>
              <a:t>response</a:t>
            </a:r>
          </a:p>
          <a:p>
            <a:pPr lvl="2"/>
            <a:r>
              <a:rPr lang="zh-CN" altLang="en-US" dirty="0"/>
              <a:t>生成式系统是多个系统的</a:t>
            </a:r>
            <a:r>
              <a:rPr lang="en-US" altLang="zh-CN" dirty="0"/>
              <a:t>ensemble</a:t>
            </a:r>
          </a:p>
          <a:p>
            <a:pPr lvl="1"/>
            <a:r>
              <a:rPr lang="zh-CN" altLang="en-US" dirty="0"/>
              <a:t>对候选项排序</a:t>
            </a:r>
            <a:endParaRPr lang="en-US" altLang="zh-CN" dirty="0"/>
          </a:p>
          <a:p>
            <a:pPr lvl="2"/>
            <a:r>
              <a:rPr lang="zh-CN" altLang="en-US" dirty="0"/>
              <a:t>多个分类器</a:t>
            </a:r>
            <a:r>
              <a:rPr lang="en-US" altLang="zh-CN" dirty="0"/>
              <a:t>ensemble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开放域对话</a:t>
            </a:r>
          </a:p>
        </p:txBody>
      </p:sp>
    </p:spTree>
    <p:extLst>
      <p:ext uri="{BB962C8B-B14F-4D97-AF65-F5344CB8AC3E}">
        <p14:creationId xmlns:p14="http://schemas.microsoft.com/office/powerpoint/2010/main" val="37971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Toward Diverse Text Generation with Inverse Reinforcement Learning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MLE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en-US" altLang="zh-CN" dirty="0"/>
              <a:t>Exposure Bias</a:t>
            </a:r>
            <a:r>
              <a:rPr lang="zh-CN" altLang="en-US" dirty="0"/>
              <a:t>：难以对生成概率高，真实概率低的句子进行惩罚</a:t>
            </a:r>
            <a:endParaRPr lang="en-US" altLang="zh-CN" dirty="0"/>
          </a:p>
          <a:p>
            <a:pPr lvl="1"/>
            <a:r>
              <a:rPr lang="zh-CN" altLang="en-US" dirty="0"/>
              <a:t>变分自编码器</a:t>
            </a:r>
            <a:endParaRPr lang="en-US" altLang="zh-CN" dirty="0"/>
          </a:p>
          <a:p>
            <a:pPr lvl="2"/>
            <a:r>
              <a:rPr lang="en-US" altLang="zh-CN" dirty="0"/>
              <a:t>KL</a:t>
            </a:r>
            <a:r>
              <a:rPr lang="zh-CN" altLang="en-US" dirty="0"/>
              <a:t>距离下降的太快，难以优化后验分布和变分之间的距离</a:t>
            </a:r>
            <a:endParaRPr lang="en-US" altLang="zh-CN" dirty="0"/>
          </a:p>
          <a:p>
            <a:pPr lvl="1"/>
            <a:r>
              <a:rPr lang="en-US" altLang="zh-CN" dirty="0"/>
              <a:t>GAN</a:t>
            </a:r>
            <a:r>
              <a:rPr lang="zh-CN" altLang="en-US" dirty="0"/>
              <a:t>方法：训练不稳定</a:t>
            </a:r>
            <a:endParaRPr lang="en-US" altLang="zh-CN" dirty="0"/>
          </a:p>
          <a:p>
            <a:pPr lvl="2"/>
            <a:r>
              <a:rPr lang="zh-CN" altLang="en-US" dirty="0"/>
              <a:t>强化学习：奖励稀疏</a:t>
            </a:r>
            <a:endParaRPr lang="en-US" altLang="zh-CN" dirty="0"/>
          </a:p>
          <a:p>
            <a:pPr lvl="2"/>
            <a:r>
              <a:rPr lang="en-US" altLang="zh-CN" dirty="0"/>
              <a:t>Gumbel-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逆向强化学习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reward</a:t>
            </a:r>
            <a:r>
              <a:rPr lang="zh-CN" altLang="en-US" dirty="0"/>
              <a:t>用一个神经网络近似，生成的每一步都提供奖励信号，避免</a:t>
            </a:r>
            <a:r>
              <a:rPr lang="en-US" altLang="zh-CN" dirty="0"/>
              <a:t>reward</a:t>
            </a:r>
            <a:r>
              <a:rPr lang="zh-CN" altLang="en-US" dirty="0"/>
              <a:t>太稀疏导致强化学习难以训练</a:t>
            </a:r>
            <a:endParaRPr lang="en-US" altLang="zh-CN" dirty="0"/>
          </a:p>
          <a:p>
            <a:pPr lvl="2"/>
            <a:r>
              <a:rPr lang="zh-CN" altLang="en-US" dirty="0"/>
              <a:t>捕获文本生成中的多样性，添加对生成概率熵的惩罚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文本生成</a:t>
            </a:r>
          </a:p>
        </p:txBody>
      </p:sp>
    </p:spTree>
    <p:extLst>
      <p:ext uri="{BB962C8B-B14F-4D97-AF65-F5344CB8AC3E}">
        <p14:creationId xmlns:p14="http://schemas.microsoft.com/office/powerpoint/2010/main" val="31359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Topic-to-Essay Generation with Neural Networks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 fontScale="85000" lnSpcReduction="20000"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输入文章题目生成词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文章题目生成关键词</a:t>
            </a:r>
            <a:endParaRPr lang="en-US" altLang="zh-CN" dirty="0"/>
          </a:p>
          <a:p>
            <a:pPr lvl="1"/>
            <a:r>
              <a:rPr lang="en-US" altLang="zh-CN" dirty="0"/>
              <a:t>LDA</a:t>
            </a:r>
            <a:r>
              <a:rPr lang="zh-CN" altLang="en-US" dirty="0"/>
              <a:t>对关键词进行扩展，再进行聚类，同一类簇下的词被认为一个段落的语义表示</a:t>
            </a:r>
            <a:endParaRPr lang="en-US" altLang="zh-CN" dirty="0"/>
          </a:p>
          <a:p>
            <a:pPr lvl="1"/>
            <a:r>
              <a:rPr lang="zh-CN" altLang="en-US" dirty="0"/>
              <a:t>段落生成</a:t>
            </a:r>
            <a:endParaRPr lang="en-US" altLang="zh-CN" dirty="0"/>
          </a:p>
          <a:p>
            <a:pPr lvl="2"/>
            <a:r>
              <a:rPr lang="zh-CN" altLang="en-US" dirty="0"/>
              <a:t>在语料库中抽取句子生成段落</a:t>
            </a:r>
            <a:endParaRPr lang="en-US" altLang="zh-CN" dirty="0"/>
          </a:p>
          <a:p>
            <a:pPr lvl="2"/>
            <a:r>
              <a:rPr lang="zh-CN" altLang="en-US" dirty="0"/>
              <a:t>神经网络方法</a:t>
            </a:r>
            <a:endParaRPr lang="en-US" altLang="zh-CN" dirty="0"/>
          </a:p>
          <a:p>
            <a:pPr lvl="3"/>
            <a:r>
              <a:rPr lang="zh-CN" altLang="en-US" dirty="0"/>
              <a:t>主题完整性：包含所有的主题词</a:t>
            </a:r>
            <a:endParaRPr lang="en-US" altLang="zh-CN" dirty="0"/>
          </a:p>
          <a:p>
            <a:pPr lvl="3"/>
            <a:r>
              <a:rPr lang="zh-CN" altLang="en-US" dirty="0"/>
              <a:t>主题相关性：每句话和一个或多个主题相关</a:t>
            </a:r>
            <a:endParaRPr lang="en-US" altLang="zh-CN" dirty="0"/>
          </a:p>
          <a:p>
            <a:pPr lvl="1"/>
            <a:r>
              <a:rPr lang="zh-CN" altLang="en-US" dirty="0"/>
              <a:t>主题引入：</a:t>
            </a:r>
            <a:endParaRPr lang="en-US" altLang="zh-CN" dirty="0"/>
          </a:p>
          <a:p>
            <a:pPr lvl="2"/>
            <a:r>
              <a:rPr lang="zh-CN" altLang="en-US" dirty="0"/>
              <a:t>主题词平均</a:t>
            </a:r>
            <a:endParaRPr lang="en-US" altLang="zh-CN" dirty="0"/>
          </a:p>
          <a:p>
            <a:pPr lvl="2"/>
            <a:r>
              <a:rPr lang="zh-CN" altLang="en-US" dirty="0"/>
              <a:t>主题</a:t>
            </a:r>
            <a:r>
              <a:rPr lang="en-US" altLang="zh-CN" dirty="0"/>
              <a:t>attention</a:t>
            </a:r>
          </a:p>
          <a:p>
            <a:pPr lvl="1"/>
            <a:r>
              <a:rPr lang="zh-CN" altLang="en-US" dirty="0"/>
              <a:t>每个主题都有对应的衰减系数：保证围绕某个主题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作文生成</a:t>
            </a:r>
          </a:p>
        </p:txBody>
      </p:sp>
    </p:spTree>
    <p:extLst>
      <p:ext uri="{BB962C8B-B14F-4D97-AF65-F5344CB8AC3E}">
        <p14:creationId xmlns:p14="http://schemas.microsoft.com/office/powerpoint/2010/main" val="41610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Autoencoder as Assistant Supervisor: Improving Text Representation for Chinese Social Media Text Summarization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社交媒体中存在非正式表达</a:t>
            </a:r>
            <a:endParaRPr lang="en-US" altLang="zh-CN" dirty="0"/>
          </a:p>
          <a:p>
            <a:pPr lvl="2"/>
            <a:r>
              <a:rPr lang="zh-CN" altLang="en-US" dirty="0"/>
              <a:t>错别字</a:t>
            </a:r>
            <a:endParaRPr lang="en-US" altLang="zh-CN" dirty="0"/>
          </a:p>
          <a:p>
            <a:pPr lvl="2"/>
            <a:r>
              <a:rPr lang="zh-CN" altLang="en-US" dirty="0"/>
              <a:t>口语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学习一个无偏的文本表示</a:t>
            </a:r>
            <a:endParaRPr lang="en-US" altLang="zh-CN" dirty="0"/>
          </a:p>
          <a:p>
            <a:pPr lvl="2"/>
            <a:r>
              <a:rPr lang="zh-CN" altLang="en-US" dirty="0"/>
              <a:t>使用自编码器对摘要生成表示，用于监督</a:t>
            </a:r>
            <a:r>
              <a:rPr lang="en-US" altLang="zh-CN" dirty="0"/>
              <a:t>Seq2Seq</a:t>
            </a:r>
            <a:r>
              <a:rPr lang="zh-CN" altLang="en-US" dirty="0"/>
              <a:t>的</a:t>
            </a:r>
            <a:r>
              <a:rPr lang="en-US" altLang="zh-CN" dirty="0"/>
              <a:t>decoder</a:t>
            </a:r>
          </a:p>
          <a:p>
            <a:pPr lvl="2"/>
            <a:r>
              <a:rPr lang="zh-CN" altLang="en-US" dirty="0"/>
              <a:t>对抗损失使得优化两种表示之间的距离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自动摘要</a:t>
            </a:r>
          </a:p>
        </p:txBody>
      </p:sp>
    </p:spTree>
    <p:extLst>
      <p:ext uri="{BB962C8B-B14F-4D97-AF65-F5344CB8AC3E}">
        <p14:creationId xmlns:p14="http://schemas.microsoft.com/office/powerpoint/2010/main" val="13961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/>
              <a:t>Improving Sequential Recommendation with Knowledge-Enhanced Memory Networks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RNN</a:t>
            </a:r>
            <a:r>
              <a:rPr lang="zh-CN" altLang="en-US" dirty="0"/>
              <a:t>难以保留长期记忆</a:t>
            </a:r>
            <a:endParaRPr lang="en-US" altLang="zh-CN" dirty="0"/>
          </a:p>
          <a:p>
            <a:pPr lvl="1"/>
            <a:r>
              <a:rPr lang="en-US" altLang="zh-CN" dirty="0"/>
              <a:t>RNN</a:t>
            </a:r>
            <a:r>
              <a:rPr lang="zh-CN" altLang="en-US" dirty="0"/>
              <a:t>难以刻画或者考虑用户在属性上的偏好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knowledge base</a:t>
            </a:r>
            <a:r>
              <a:rPr lang="zh-CN" altLang="en-US" dirty="0"/>
              <a:t>的信息反映某个物品的属性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key value network</a:t>
            </a:r>
            <a:r>
              <a:rPr lang="zh-CN" altLang="en-US" dirty="0"/>
              <a:t>来进行长期记忆和</a:t>
            </a:r>
            <a:r>
              <a:rPr lang="zh-CN" altLang="en-US" b="1" dirty="0"/>
              <a:t>知识库引入</a:t>
            </a:r>
            <a:endParaRPr lang="en-US" altLang="zh-CN" b="1" dirty="0"/>
          </a:p>
          <a:p>
            <a:pPr lvl="1"/>
            <a:r>
              <a:rPr lang="en-US" altLang="zh-CN" dirty="0" err="1"/>
              <a:t>TransE</a:t>
            </a:r>
            <a:r>
              <a:rPr lang="zh-CN" altLang="en-US" dirty="0"/>
              <a:t>学习知识库的表示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</a:p>
        </p:txBody>
      </p:sp>
    </p:spTree>
    <p:extLst>
      <p:ext uri="{BB962C8B-B14F-4D97-AF65-F5344CB8AC3E}">
        <p14:creationId xmlns:p14="http://schemas.microsoft.com/office/powerpoint/2010/main" val="36483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Multi-modal Sentence Summarization with Modality Attention and Image Filtering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图片和文本信息能够互为补充，辅助对事件的理解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对齐文本和图片</a:t>
            </a:r>
            <a:endParaRPr lang="en-US" altLang="zh-CN" dirty="0"/>
          </a:p>
          <a:p>
            <a:pPr lvl="1"/>
            <a:r>
              <a:rPr lang="zh-CN" altLang="en-US" dirty="0"/>
              <a:t>各种</a:t>
            </a:r>
            <a:r>
              <a:rPr lang="en-US" altLang="zh-CN" dirty="0"/>
              <a:t>attention</a:t>
            </a:r>
          </a:p>
          <a:p>
            <a:pPr lvl="2"/>
            <a:r>
              <a:rPr lang="zh-CN" altLang="en-US" dirty="0"/>
              <a:t>图片的层次化编码</a:t>
            </a:r>
            <a:endParaRPr lang="en-US" altLang="zh-CN" dirty="0"/>
          </a:p>
          <a:p>
            <a:pPr lvl="3"/>
            <a:r>
              <a:rPr lang="zh-CN" altLang="en-US" dirty="0"/>
              <a:t>图片的不同区域有不同的</a:t>
            </a:r>
            <a:r>
              <a:rPr lang="en-US" altLang="zh-CN" dirty="0"/>
              <a:t>attention</a:t>
            </a:r>
          </a:p>
          <a:p>
            <a:pPr lvl="2"/>
            <a:r>
              <a:rPr lang="zh-CN" altLang="en-US" dirty="0"/>
              <a:t>选择性使用图片</a:t>
            </a:r>
            <a:endParaRPr lang="en-US" altLang="zh-CN" dirty="0"/>
          </a:p>
          <a:p>
            <a:pPr lvl="3"/>
            <a:r>
              <a:rPr lang="en-US" altLang="zh-CN" dirty="0"/>
              <a:t>Gate</a:t>
            </a:r>
            <a:r>
              <a:rPr lang="zh-CN" altLang="en-US" dirty="0"/>
              <a:t>：不同的图片有不同的权重</a:t>
            </a:r>
            <a:endParaRPr lang="en-US" altLang="zh-CN" dirty="0"/>
          </a:p>
          <a:p>
            <a:pPr lvl="2"/>
            <a:r>
              <a:rPr lang="zh-CN" altLang="en-US" dirty="0"/>
              <a:t>更有效的初始化编码器</a:t>
            </a:r>
            <a:endParaRPr lang="en-US" altLang="zh-CN" dirty="0"/>
          </a:p>
          <a:p>
            <a:pPr lvl="3"/>
            <a:r>
              <a:rPr lang="zh-CN" altLang="en-US" dirty="0"/>
              <a:t>利用图片的特征加入解码器初始化</a:t>
            </a:r>
            <a:endParaRPr lang="en-US" altLang="zh-CN" dirty="0"/>
          </a:p>
          <a:p>
            <a:pPr lvl="4"/>
            <a:r>
              <a:rPr lang="zh-CN" altLang="en-US" dirty="0"/>
              <a:t>全局特征</a:t>
            </a:r>
            <a:endParaRPr lang="en-US" altLang="zh-CN" dirty="0"/>
          </a:p>
          <a:p>
            <a:pPr lvl="4"/>
            <a:r>
              <a:rPr lang="zh-CN" altLang="en-US" dirty="0"/>
              <a:t>区域特征</a:t>
            </a:r>
            <a:endParaRPr lang="en-US" altLang="zh-CN" dirty="0"/>
          </a:p>
          <a:p>
            <a:pPr lvl="4"/>
            <a:r>
              <a:rPr lang="en-US" altLang="zh-CN" dirty="0"/>
              <a:t>Attention</a:t>
            </a:r>
            <a:r>
              <a:rPr lang="zh-CN" altLang="en-US" dirty="0"/>
              <a:t>加权</a:t>
            </a:r>
            <a:endParaRPr lang="en-US" altLang="zh-CN" dirty="0"/>
          </a:p>
          <a:p>
            <a:pPr lvl="2"/>
            <a:r>
              <a:rPr lang="zh-CN" altLang="en-US" dirty="0"/>
              <a:t>多模态覆盖度</a:t>
            </a:r>
            <a:endParaRPr lang="en-US" altLang="zh-CN" dirty="0"/>
          </a:p>
          <a:p>
            <a:pPr lvl="3"/>
            <a:r>
              <a:rPr lang="zh-CN" altLang="en-US" dirty="0"/>
              <a:t>对已经覆盖过的区域给予较小的注意力，增加覆盖度</a:t>
            </a:r>
            <a:endParaRPr lang="en-US" altLang="zh-CN" dirty="0"/>
          </a:p>
          <a:p>
            <a:pPr lvl="2"/>
            <a:r>
              <a:rPr lang="zh-CN" altLang="en-US" dirty="0"/>
              <a:t>结果：倾向于产生图片中的物体对应的词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自动摘要</a:t>
            </a:r>
          </a:p>
        </p:txBody>
      </p:sp>
    </p:spTree>
    <p:extLst>
      <p:ext uri="{BB962C8B-B14F-4D97-AF65-F5344CB8AC3E}">
        <p14:creationId xmlns:p14="http://schemas.microsoft.com/office/powerpoint/2010/main" val="32189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On Link Prediction in Knowledge Bases: Max-K Criterion and Prediction Protocols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链接预测中</a:t>
            </a:r>
            <a:r>
              <a:rPr lang="en-US" altLang="zh-CN" dirty="0"/>
              <a:t>top-k</a:t>
            </a:r>
            <a:r>
              <a:rPr lang="zh-CN" altLang="en-US" dirty="0"/>
              <a:t>准则</a:t>
            </a:r>
            <a:r>
              <a:rPr lang="zh-CN" altLang="en-US" b="1" dirty="0"/>
              <a:t>不适用于</a:t>
            </a:r>
            <a:r>
              <a:rPr lang="zh-CN" altLang="en-US" dirty="0"/>
              <a:t>所有的情况</a:t>
            </a:r>
            <a:endParaRPr lang="en-US" altLang="zh-CN" dirty="0"/>
          </a:p>
          <a:p>
            <a:pPr lvl="2"/>
            <a:r>
              <a:rPr lang="zh-CN" altLang="en-US" dirty="0"/>
              <a:t>头实体</a:t>
            </a:r>
            <a:r>
              <a:rPr lang="en-US" altLang="zh-CN" dirty="0"/>
              <a:t>+</a:t>
            </a:r>
            <a:r>
              <a:rPr lang="zh-CN" altLang="en-US" dirty="0"/>
              <a:t>关系有一个尾实体时准确率低</a:t>
            </a:r>
            <a:endParaRPr lang="en-US" altLang="zh-CN" dirty="0"/>
          </a:p>
          <a:p>
            <a:pPr lvl="2"/>
            <a:r>
              <a:rPr lang="zh-CN" altLang="en-US" dirty="0"/>
              <a:t>头实体</a:t>
            </a:r>
            <a:r>
              <a:rPr lang="en-US" altLang="zh-CN" dirty="0"/>
              <a:t>+</a:t>
            </a:r>
            <a:r>
              <a:rPr lang="zh-CN" altLang="en-US" dirty="0"/>
              <a:t>关系有多个尾实体时召回率低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不一定需要强制返回</a:t>
            </a:r>
            <a:r>
              <a:rPr lang="en-US" altLang="zh-CN" dirty="0"/>
              <a:t>k</a:t>
            </a:r>
            <a:r>
              <a:rPr lang="zh-CN" altLang="en-US" dirty="0"/>
              <a:t>个答案，最多返回</a:t>
            </a:r>
            <a:r>
              <a:rPr lang="en-US" altLang="zh-CN" dirty="0"/>
              <a:t>k</a:t>
            </a:r>
            <a:r>
              <a:rPr lang="zh-CN" altLang="en-US" dirty="0"/>
              <a:t>个答案即可</a:t>
            </a:r>
            <a:endParaRPr lang="en-US" altLang="zh-CN" dirty="0"/>
          </a:p>
          <a:p>
            <a:pPr lvl="1"/>
            <a:r>
              <a:rPr lang="en-US" altLang="zh-CN" dirty="0"/>
              <a:t>max-k</a:t>
            </a:r>
            <a:r>
              <a:rPr lang="zh-CN" altLang="en-US" dirty="0"/>
              <a:t>取值≥</a:t>
            </a:r>
            <a:r>
              <a:rPr lang="en-US" altLang="zh-CN" dirty="0"/>
              <a:t>top-k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链接预测</a:t>
            </a:r>
          </a:p>
        </p:txBody>
      </p:sp>
    </p:spTree>
    <p:extLst>
      <p:ext uri="{BB962C8B-B14F-4D97-AF65-F5344CB8AC3E}">
        <p14:creationId xmlns:p14="http://schemas.microsoft.com/office/powerpoint/2010/main" val="14378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Nugget Proposal Networks for Chinese Event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事件检测被转化成一个词级别的分类任务</a:t>
            </a:r>
            <a:endParaRPr lang="en-US" altLang="zh-CN" dirty="0"/>
          </a:p>
          <a:p>
            <a:pPr lvl="1"/>
            <a:r>
              <a:rPr lang="zh-CN" altLang="en-US" dirty="0"/>
              <a:t>中文</a:t>
            </a:r>
            <a:r>
              <a:rPr lang="zh-CN" altLang="en-US" b="1" dirty="0"/>
              <a:t>没有自然的词边界</a:t>
            </a:r>
            <a:endParaRPr lang="en-US" altLang="zh-CN" b="1" dirty="0"/>
          </a:p>
          <a:p>
            <a:pPr lvl="2"/>
            <a:r>
              <a:rPr lang="zh-CN" altLang="en-US" dirty="0"/>
              <a:t>一个触发词可能触发多个事件</a:t>
            </a:r>
            <a:endParaRPr lang="en-US" altLang="zh-CN" dirty="0"/>
          </a:p>
          <a:p>
            <a:pPr lvl="2"/>
            <a:r>
              <a:rPr lang="zh-CN" altLang="en-US" dirty="0"/>
              <a:t>多个触发词可能触发一个事件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考虑对整个触发字进行标记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事件检测</a:t>
            </a:r>
          </a:p>
        </p:txBody>
      </p:sp>
    </p:spTree>
    <p:extLst>
      <p:ext uri="{BB962C8B-B14F-4D97-AF65-F5344CB8AC3E}">
        <p14:creationId xmlns:p14="http://schemas.microsoft.com/office/powerpoint/2010/main" val="18655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Adaptive Scaling for Sparse Detection in Information Extraction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检测任务</a:t>
            </a:r>
            <a:endParaRPr lang="en-US" altLang="zh-CN" dirty="0"/>
          </a:p>
          <a:p>
            <a:pPr lvl="2"/>
            <a:r>
              <a:rPr lang="zh-CN" altLang="en-US" dirty="0"/>
              <a:t>事件检测</a:t>
            </a:r>
            <a:endParaRPr lang="en-US" altLang="zh-CN" dirty="0"/>
          </a:p>
          <a:p>
            <a:pPr lvl="2"/>
            <a:r>
              <a:rPr lang="zh-CN" altLang="en-US" dirty="0"/>
              <a:t>命名实体识别</a:t>
            </a:r>
            <a:endParaRPr lang="en-US" altLang="zh-CN" dirty="0"/>
          </a:p>
          <a:p>
            <a:pPr lvl="2"/>
            <a:r>
              <a:rPr lang="zh-CN" altLang="en-US" dirty="0"/>
              <a:t>关系抽取</a:t>
            </a:r>
            <a:endParaRPr lang="en-US" altLang="zh-CN" dirty="0"/>
          </a:p>
          <a:p>
            <a:pPr lvl="1"/>
            <a:r>
              <a:rPr lang="zh-CN" altLang="en-US" dirty="0"/>
              <a:t>神经网络将检测任务转化成分类任务</a:t>
            </a:r>
            <a:endParaRPr lang="en-US" altLang="zh-CN" dirty="0"/>
          </a:p>
          <a:p>
            <a:pPr lvl="2"/>
            <a:r>
              <a:rPr lang="en-US" altLang="zh-CN" dirty="0"/>
              <a:t>K</a:t>
            </a:r>
            <a:r>
              <a:rPr lang="zh-CN" altLang="en-US" dirty="0"/>
              <a:t>个正类别，一个负类别</a:t>
            </a:r>
            <a:endParaRPr lang="en-US" altLang="zh-CN" dirty="0"/>
          </a:p>
          <a:p>
            <a:pPr lvl="1"/>
            <a:r>
              <a:rPr lang="zh-CN" altLang="en-US" dirty="0"/>
              <a:t>检测任务的评价指标和交叉熵损失不能对应</a:t>
            </a:r>
            <a:endParaRPr lang="en-US" altLang="zh-CN" dirty="0"/>
          </a:p>
          <a:p>
            <a:pPr lvl="2"/>
            <a:r>
              <a:rPr lang="zh-CN" altLang="en-US" dirty="0"/>
              <a:t>检测任务的正例少，负例多</a:t>
            </a:r>
            <a:endParaRPr lang="en-US" altLang="zh-CN" dirty="0"/>
          </a:p>
          <a:p>
            <a:pPr lvl="2"/>
            <a:r>
              <a:rPr lang="zh-CN" altLang="en-US" dirty="0"/>
              <a:t>检测任务只考虑在正类别上的</a:t>
            </a:r>
            <a:r>
              <a:rPr lang="en-US" altLang="zh-CN" dirty="0"/>
              <a:t>F</a:t>
            </a:r>
            <a:r>
              <a:rPr lang="zh-CN" altLang="en-US" dirty="0"/>
              <a:t>值</a:t>
            </a:r>
            <a:endParaRPr lang="en-US" altLang="zh-CN" dirty="0"/>
          </a:p>
          <a:p>
            <a:pPr lvl="2"/>
            <a:r>
              <a:rPr lang="zh-CN" altLang="en-US" dirty="0"/>
              <a:t>交叉熵分类任务的评价指标是计算所有类别上的</a:t>
            </a:r>
            <a:r>
              <a:rPr lang="en-US" altLang="zh-CN" dirty="0"/>
              <a:t>F</a:t>
            </a:r>
            <a:r>
              <a:rPr lang="zh-CN" altLang="en-US" dirty="0"/>
              <a:t>值，等价</a:t>
            </a:r>
            <a:r>
              <a:rPr lang="en-US" altLang="zh-CN" dirty="0"/>
              <a:t>accuracy</a:t>
            </a:r>
            <a:r>
              <a:rPr lang="zh-CN" altLang="en-US" dirty="0"/>
              <a:t>，其优化目标是提高</a:t>
            </a:r>
            <a:r>
              <a:rPr lang="en-US" altLang="zh-CN" dirty="0"/>
              <a:t>F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重要采样：度量正类别和负类别的样本重要性</a:t>
            </a:r>
            <a:endParaRPr lang="en-US" altLang="zh-CN" dirty="0"/>
          </a:p>
          <a:p>
            <a:pPr lvl="2"/>
            <a:r>
              <a:rPr lang="zh-CN" altLang="en-US" dirty="0"/>
              <a:t>基于边际效用对样本重要性进行加权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事件检测</a:t>
            </a:r>
          </a:p>
        </p:txBody>
      </p:sp>
    </p:spTree>
    <p:extLst>
      <p:ext uri="{BB962C8B-B14F-4D97-AF65-F5344CB8AC3E}">
        <p14:creationId xmlns:p14="http://schemas.microsoft.com/office/powerpoint/2010/main" val="23804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Extracting Relational Facts by an End-to-End Neural Model with Copy Mechanism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 rtlCol="0">
            <a:normAutofit lnSpcReduction="10000"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一个句子中包含有多个三元组，之前的只抽取一个三元组</a:t>
            </a:r>
            <a:endParaRPr lang="en-US" altLang="zh-CN" dirty="0"/>
          </a:p>
          <a:p>
            <a:pPr lvl="1"/>
            <a:r>
              <a:rPr lang="en-US" altLang="zh-CN" dirty="0"/>
              <a:t>Tagging</a:t>
            </a:r>
            <a:r>
              <a:rPr lang="zh-CN" altLang="en-US" dirty="0"/>
              <a:t>的方法每个实体只能被分配到一个三元组中，不能处理多个三元组抽取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联合关系分类和实体抽取</a:t>
            </a:r>
            <a:endParaRPr lang="en-US" altLang="zh-CN" dirty="0"/>
          </a:p>
          <a:p>
            <a:pPr lvl="1"/>
            <a:r>
              <a:rPr lang="zh-CN" altLang="en-US" dirty="0"/>
              <a:t>引入拷贝机制的</a:t>
            </a:r>
            <a:r>
              <a:rPr lang="en-US" altLang="zh-CN" dirty="0"/>
              <a:t>encoder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</a:p>
          <a:p>
            <a:pPr lvl="2"/>
            <a:r>
              <a:rPr lang="zh-CN" altLang="en-US" dirty="0"/>
              <a:t>先预测一个关系</a:t>
            </a:r>
            <a:endParaRPr lang="en-US" altLang="zh-CN" dirty="0"/>
          </a:p>
          <a:p>
            <a:pPr lvl="2"/>
            <a:r>
              <a:rPr lang="zh-CN" altLang="en-US" dirty="0"/>
              <a:t>拷贝头实体和尾实体</a:t>
            </a:r>
            <a:endParaRPr lang="en-US" altLang="zh-CN" dirty="0"/>
          </a:p>
          <a:p>
            <a:pPr lvl="2"/>
            <a:r>
              <a:rPr lang="zh-CN" altLang="en-US" dirty="0"/>
              <a:t>拷贝尾实体的时候要求和头实体不一样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知识抽取</a:t>
            </a:r>
          </a:p>
        </p:txBody>
      </p:sp>
    </p:spTree>
    <p:extLst>
      <p:ext uri="{BB962C8B-B14F-4D97-AF65-F5344CB8AC3E}">
        <p14:creationId xmlns:p14="http://schemas.microsoft.com/office/powerpoint/2010/main" val="66890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Joint Extraction of Entities and Relations Based on a Novel Graph Scheme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实体和关系分别抽取带来误差</a:t>
            </a:r>
            <a:endParaRPr lang="en-US" altLang="zh-CN" dirty="0"/>
          </a:p>
          <a:p>
            <a:pPr lvl="1"/>
            <a:r>
              <a:rPr lang="zh-CN" altLang="en-US" dirty="0"/>
              <a:t>之前的联合抽取方法</a:t>
            </a:r>
            <a:endParaRPr lang="en-US" altLang="zh-CN" dirty="0"/>
          </a:p>
          <a:p>
            <a:pPr lvl="2"/>
            <a:r>
              <a:rPr lang="zh-CN" altLang="en-US" dirty="0"/>
              <a:t>填表法</a:t>
            </a:r>
            <a:endParaRPr lang="en-US" altLang="zh-CN" dirty="0"/>
          </a:p>
          <a:p>
            <a:pPr lvl="2"/>
            <a:r>
              <a:rPr lang="zh-CN" altLang="en-US" dirty="0"/>
              <a:t>多任务学习，隐式共享参数的方法不够直观，不显示</a:t>
            </a:r>
            <a:endParaRPr lang="en-US" altLang="zh-CN" dirty="0"/>
          </a:p>
          <a:p>
            <a:pPr lvl="2"/>
            <a:r>
              <a:rPr lang="zh-CN" altLang="en-US" dirty="0"/>
              <a:t>转化为序列标注问题</a:t>
            </a:r>
            <a:endParaRPr lang="en-US" altLang="zh-CN" dirty="0"/>
          </a:p>
          <a:p>
            <a:pPr lvl="3"/>
            <a:r>
              <a:rPr lang="zh-CN" altLang="en-US" dirty="0"/>
              <a:t>标签体系是隐式的</a:t>
            </a:r>
            <a:endParaRPr lang="en-US" altLang="zh-CN" dirty="0"/>
          </a:p>
          <a:p>
            <a:pPr lvl="3"/>
            <a:r>
              <a:rPr lang="zh-CN" altLang="en-US" dirty="0"/>
              <a:t>不能解决实体之间有依赖关系的情况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转化成一个图生成问题，类似句法分析</a:t>
            </a:r>
            <a:endParaRPr lang="en-US" altLang="zh-CN" dirty="0"/>
          </a:p>
          <a:p>
            <a:pPr lvl="2"/>
            <a:r>
              <a:rPr lang="zh-CN" altLang="en-US" dirty="0"/>
              <a:t>基于转移的方法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知识抽取</a:t>
            </a:r>
          </a:p>
        </p:txBody>
      </p:sp>
    </p:spTree>
    <p:extLst>
      <p:ext uri="{BB962C8B-B14F-4D97-AF65-F5344CB8AC3E}">
        <p14:creationId xmlns:p14="http://schemas.microsoft.com/office/powerpoint/2010/main" val="15716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Joint Extraction of Entities and Relations Based on a Novel Graph Scheme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实体和关系分别抽取带来误差</a:t>
            </a:r>
            <a:endParaRPr lang="en-US" altLang="zh-CN" dirty="0"/>
          </a:p>
          <a:p>
            <a:pPr lvl="1"/>
            <a:r>
              <a:rPr lang="zh-CN" altLang="en-US" dirty="0"/>
              <a:t>之前的联合抽取方法</a:t>
            </a:r>
            <a:endParaRPr lang="en-US" altLang="zh-CN" dirty="0"/>
          </a:p>
          <a:p>
            <a:pPr lvl="2"/>
            <a:r>
              <a:rPr lang="zh-CN" altLang="en-US" dirty="0"/>
              <a:t>填表法</a:t>
            </a:r>
            <a:endParaRPr lang="en-US" altLang="zh-CN" dirty="0"/>
          </a:p>
          <a:p>
            <a:pPr lvl="2"/>
            <a:r>
              <a:rPr lang="zh-CN" altLang="en-US" dirty="0"/>
              <a:t>多任务学习，隐式共享参数的方法不够直观，不显示</a:t>
            </a:r>
            <a:endParaRPr lang="en-US" altLang="zh-CN" dirty="0"/>
          </a:p>
          <a:p>
            <a:pPr lvl="2"/>
            <a:r>
              <a:rPr lang="zh-CN" altLang="en-US" dirty="0"/>
              <a:t>转化为序列标注问题</a:t>
            </a:r>
            <a:endParaRPr lang="en-US" altLang="zh-CN" dirty="0"/>
          </a:p>
          <a:p>
            <a:pPr lvl="3"/>
            <a:r>
              <a:rPr lang="zh-CN" altLang="en-US" dirty="0"/>
              <a:t>标签体系是隐式的</a:t>
            </a:r>
            <a:endParaRPr lang="en-US" altLang="zh-CN" dirty="0"/>
          </a:p>
          <a:p>
            <a:pPr lvl="3"/>
            <a:r>
              <a:rPr lang="zh-CN" altLang="en-US" dirty="0"/>
              <a:t>不能解决实体之间有依赖关系的情况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转化成一个图生成问题，类似句法分析</a:t>
            </a:r>
            <a:endParaRPr lang="en-US" altLang="zh-CN" dirty="0"/>
          </a:p>
          <a:p>
            <a:pPr lvl="2"/>
            <a:r>
              <a:rPr lang="zh-CN" altLang="en-US" dirty="0"/>
              <a:t>基于转移的方法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49D5C-F780-4B45-8CDA-8F49AB338F75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知识抽取</a:t>
            </a:r>
          </a:p>
        </p:txBody>
      </p:sp>
    </p:spTree>
    <p:extLst>
      <p:ext uri="{BB962C8B-B14F-4D97-AF65-F5344CB8AC3E}">
        <p14:creationId xmlns:p14="http://schemas.microsoft.com/office/powerpoint/2010/main" val="25858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事理图谱</a:t>
            </a:r>
            <a:r>
              <a:rPr lang="en-US" altLang="zh-CN" dirty="0"/>
              <a:t>&amp;</a:t>
            </a:r>
            <a:r>
              <a:rPr lang="zh-CN" altLang="en-US" dirty="0"/>
              <a:t>知识表示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 numCol="2" rtlCol="0">
            <a:normAutofit fontScale="92500"/>
          </a:bodyPr>
          <a:lstStyle/>
          <a:p>
            <a:r>
              <a:rPr lang="en-US" altLang="zh-CN" dirty="0"/>
              <a:t>Constructing Narrative Event Evolutionary Graph for Script Event Prediction</a:t>
            </a:r>
          </a:p>
          <a:p>
            <a:pPr lvl="1"/>
            <a:r>
              <a:rPr lang="zh-CN" altLang="en-US" dirty="0"/>
              <a:t>问题：事件对和事件链条具有稀疏性，并且传统的方法没有利用到稠密的事件链接</a:t>
            </a:r>
            <a:endParaRPr lang="en-US" altLang="zh-CN" dirty="0"/>
          </a:p>
          <a:p>
            <a:pPr lvl="1"/>
            <a:r>
              <a:rPr lang="zh-CN" altLang="en-US" dirty="0"/>
              <a:t>解决方案：利用</a:t>
            </a:r>
            <a:r>
              <a:rPr lang="en-US" altLang="zh-CN" dirty="0"/>
              <a:t>event graph</a:t>
            </a:r>
            <a:r>
              <a:rPr lang="zh-CN" altLang="en-US" dirty="0"/>
              <a:t>来做表示学习进而进行事件预测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Improving Knowledge Graph Embedding Using Simple Constraints</a:t>
            </a:r>
          </a:p>
          <a:p>
            <a:pPr lvl="1"/>
            <a:r>
              <a:rPr lang="zh-CN" altLang="en-US" dirty="0"/>
              <a:t>问题：引入外部数据的方法缺乏通用性，复杂模型计算效率低</a:t>
            </a:r>
            <a:endParaRPr lang="en-US" altLang="zh-CN" dirty="0"/>
          </a:p>
          <a:p>
            <a:pPr lvl="1"/>
            <a:r>
              <a:rPr lang="zh-CN" altLang="en-US" dirty="0"/>
              <a:t>解决方案：表示学习的过程中添加约束</a:t>
            </a:r>
            <a:endParaRPr lang="en-US" altLang="zh-CN" dirty="0"/>
          </a:p>
          <a:p>
            <a:pPr lvl="2"/>
            <a:r>
              <a:rPr lang="zh-CN" altLang="en-US" dirty="0"/>
              <a:t>非负性约束：不需要负语义</a:t>
            </a:r>
            <a:endParaRPr lang="en-US" altLang="zh-CN" dirty="0"/>
          </a:p>
          <a:p>
            <a:pPr lvl="2"/>
            <a:r>
              <a:rPr lang="zh-CN" altLang="en-US" dirty="0"/>
              <a:t>关系的近似蕴含性约束：引入不同关系之间的蕴含性（关系之间存在联系）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70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话题：引入更多的信息（先验）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 rtlCol="0">
            <a:normAutofit fontScale="92500"/>
          </a:bodyPr>
          <a:lstStyle/>
          <a:p>
            <a:pPr rtl="0"/>
            <a:r>
              <a:rPr lang="zh-CN" altLang="en-US" sz="1600" dirty="0"/>
              <a:t>利用其它领域已经训练好的模型来得到某个领域的标注数据</a:t>
            </a:r>
            <a:endParaRPr lang="en-US" altLang="zh-CN" sz="1600" dirty="0"/>
          </a:p>
          <a:p>
            <a:pPr lvl="1"/>
            <a:r>
              <a:rPr lang="zh-CN" altLang="en-US" sz="1600" dirty="0"/>
              <a:t>直接预测</a:t>
            </a:r>
            <a:r>
              <a:rPr lang="en-US" altLang="zh-CN" sz="1600" dirty="0"/>
              <a:t>label</a:t>
            </a:r>
          </a:p>
          <a:p>
            <a:pPr lvl="1"/>
            <a:r>
              <a:rPr lang="zh-CN" altLang="en-US" sz="1600" dirty="0"/>
              <a:t>利用其它模型的中间结果来获得额外的标注信息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例如情感分析模型中的</a:t>
            </a:r>
            <a:r>
              <a:rPr lang="en-US" altLang="zh-CN" sz="1400" dirty="0"/>
              <a:t>attention</a:t>
            </a:r>
            <a:r>
              <a:rPr lang="zh-CN" altLang="en-US" sz="1400" dirty="0"/>
              <a:t>信息指示了某个词是情感词</a:t>
            </a:r>
            <a:endParaRPr lang="en-US" altLang="zh-CN" sz="1400" dirty="0"/>
          </a:p>
          <a:p>
            <a:pPr lvl="3"/>
            <a:r>
              <a:rPr lang="en-US" altLang="zh-CN" sz="1400" dirty="0"/>
              <a:t>Unpaired Sentiment-to-Sentiment Translation Using Cycled Reinforcement Learning</a:t>
            </a:r>
          </a:p>
          <a:p>
            <a:pPr lvl="2"/>
            <a:r>
              <a:rPr lang="zh-CN" altLang="en-US" sz="1400" dirty="0"/>
              <a:t>引入语言模型进行分词</a:t>
            </a:r>
            <a:endParaRPr lang="en-US" altLang="zh-CN" sz="1400" dirty="0"/>
          </a:p>
          <a:p>
            <a:pPr lvl="3"/>
            <a:r>
              <a:rPr lang="en-US" altLang="zh-CN" sz="1400" dirty="0"/>
              <a:t>Neural Networks Incorporating Unlabeled and Partially-labeled Data for Cross-domain Chinese Word Segmentation</a:t>
            </a:r>
          </a:p>
          <a:p>
            <a:r>
              <a:rPr lang="zh-CN" altLang="en-US" sz="1600" dirty="0"/>
              <a:t>引入</a:t>
            </a:r>
            <a:r>
              <a:rPr lang="en-US" altLang="zh-CN" sz="1600" dirty="0"/>
              <a:t>knowledge base</a:t>
            </a:r>
          </a:p>
          <a:p>
            <a:pPr lvl="1"/>
            <a:r>
              <a:rPr lang="en-US" altLang="zh-CN" sz="1600" dirty="0"/>
              <a:t>key memory network</a:t>
            </a:r>
          </a:p>
          <a:p>
            <a:pPr lvl="1"/>
            <a:r>
              <a:rPr lang="en-US" altLang="zh-CN" sz="1600" dirty="0" err="1"/>
              <a:t>TransE</a:t>
            </a:r>
            <a:endParaRPr lang="en-US" altLang="zh-CN" sz="1600" dirty="0"/>
          </a:p>
          <a:p>
            <a:pPr lvl="2"/>
            <a:r>
              <a:rPr lang="en-US" altLang="zh-CN" sz="1400" dirty="0"/>
              <a:t>Improving Sequential Recommendation with Knowledge-Enhanced Memory Networks</a:t>
            </a:r>
          </a:p>
          <a:p>
            <a:r>
              <a:rPr lang="zh-CN" altLang="en-US" sz="1600" dirty="0"/>
              <a:t>向神经网络模型中融合其它知识</a:t>
            </a:r>
            <a:endParaRPr lang="en-US" altLang="zh-CN" sz="1600" dirty="0"/>
          </a:p>
          <a:p>
            <a:pPr lvl="1"/>
            <a:r>
              <a:rPr lang="zh-CN" altLang="en-US" sz="1600" dirty="0"/>
              <a:t>输入层、中间层：拼接向量</a:t>
            </a:r>
            <a:endParaRPr lang="en-US" altLang="zh-CN" sz="1600" dirty="0"/>
          </a:p>
          <a:p>
            <a:pPr lvl="1"/>
            <a:r>
              <a:rPr lang="zh-CN" altLang="en-US" sz="1600" dirty="0"/>
              <a:t>输出层做修改，修改</a:t>
            </a:r>
            <a:r>
              <a:rPr lang="en-US" altLang="zh-CN" sz="1600" dirty="0" err="1"/>
              <a:t>softmax</a:t>
            </a:r>
            <a:r>
              <a:rPr lang="zh-CN" altLang="en-US" sz="1600" dirty="0"/>
              <a:t>打分前的未归一化特征</a:t>
            </a:r>
            <a:endParaRPr lang="en-US" altLang="zh-CN" sz="1600" dirty="0"/>
          </a:p>
          <a:p>
            <a:pPr lvl="1"/>
            <a:r>
              <a:rPr lang="zh-CN" altLang="en-US" sz="1600" dirty="0"/>
              <a:t>监督</a:t>
            </a:r>
            <a:r>
              <a:rPr lang="en-US" altLang="zh-CN" sz="1600" dirty="0"/>
              <a:t>attention</a:t>
            </a:r>
          </a:p>
          <a:p>
            <a:pPr lvl="2"/>
            <a:r>
              <a:rPr lang="en-US" altLang="zh-CN" sz="1400" dirty="0"/>
              <a:t>Marrying up Regular Expressions with Neural Networks: A Case Study for Spoken Language Understanding</a:t>
            </a:r>
          </a:p>
          <a:p>
            <a:pPr lvl="1"/>
            <a:r>
              <a:rPr lang="zh-CN" altLang="en-US" sz="1600" dirty="0"/>
              <a:t>引入假设：加入正则项来约束模型</a:t>
            </a:r>
            <a:endParaRPr lang="en-US" altLang="zh-CN" sz="1600" dirty="0"/>
          </a:p>
          <a:p>
            <a:pPr lvl="2"/>
            <a:r>
              <a:rPr lang="en-US" altLang="zh-CN" sz="1400" dirty="0"/>
              <a:t>Attention Focusing for Neural Machine Translation by Bridging Source and Target Embeddings</a:t>
            </a:r>
          </a:p>
          <a:p>
            <a:r>
              <a:rPr lang="zh-CN" altLang="en-US" sz="1600" dirty="0"/>
              <a:t>利用搜索引擎引入图片信息</a:t>
            </a:r>
            <a:endParaRPr lang="en-US" altLang="zh-CN" sz="1600" dirty="0"/>
          </a:p>
          <a:p>
            <a:r>
              <a:rPr lang="zh-CN" altLang="en-US" sz="1600" dirty="0"/>
              <a:t>使用迁移学习来进行模型的迁移</a:t>
            </a:r>
            <a:endParaRPr lang="en-US" altLang="zh-CN" sz="1600" dirty="0"/>
          </a:p>
          <a:p>
            <a:pPr lvl="1"/>
            <a:r>
              <a:rPr lang="en-US" altLang="zh-CN" sz="1600" dirty="0"/>
              <a:t>Cross-Domain Sentiment Classification with Target Domain Specific Information</a:t>
            </a:r>
          </a:p>
          <a:p>
            <a:r>
              <a:rPr lang="en-US" altLang="zh-CN" sz="1600" dirty="0"/>
              <a:t>GAN</a:t>
            </a:r>
            <a:r>
              <a:rPr lang="zh-CN" altLang="en-US" sz="1600" dirty="0"/>
              <a:t>的思想广泛运用于学习领域无关的特征表示上</a:t>
            </a:r>
            <a:endParaRPr lang="en-US" altLang="zh-CN" sz="1600" dirty="0"/>
          </a:p>
          <a:p>
            <a:pPr lvl="1"/>
            <a:r>
              <a:rPr lang="en-US" altLang="zh-CN" sz="1400" dirty="0"/>
              <a:t>A Deep Relevance Model for Zero-Shot Document Filtering</a:t>
            </a:r>
          </a:p>
          <a:p>
            <a:pPr lvl="1"/>
            <a:r>
              <a:rPr lang="en-US" altLang="zh-CN" sz="1400" dirty="0" err="1"/>
              <a:t>One“Ruler</a:t>
            </a:r>
            <a:r>
              <a:rPr lang="en-US" altLang="zh-CN" sz="1400" dirty="0"/>
              <a:t>” for All Languages: Multi-Lingual Dialogue Evaluation with Adversarial Multi-Task Learning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8881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话题：</a:t>
            </a:r>
            <a:r>
              <a:rPr lang="en-US" altLang="zh-CN" dirty="0"/>
              <a:t>GAN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GAN</a:t>
            </a:r>
            <a:r>
              <a:rPr lang="zh-CN" altLang="en-US" dirty="0"/>
              <a:t>的思想广泛运用于学习领域无关的特征表示上</a:t>
            </a:r>
            <a:endParaRPr lang="en-US" altLang="zh-CN" dirty="0"/>
          </a:p>
          <a:p>
            <a:pPr lvl="1"/>
            <a:r>
              <a:rPr lang="en-US" altLang="zh-CN" sz="2400" dirty="0"/>
              <a:t>A Deep Relevance Model for Zero-Shot Document Filtering</a:t>
            </a:r>
          </a:p>
          <a:p>
            <a:pPr lvl="1"/>
            <a:r>
              <a:rPr lang="en-US" altLang="zh-CN" sz="2400" dirty="0" err="1"/>
              <a:t>One“Ruler</a:t>
            </a:r>
            <a:r>
              <a:rPr lang="en-US" altLang="zh-CN" sz="2400" dirty="0"/>
              <a:t>” for All Languages: Multi-Lingual Dialogue Evaluation with Adversarial Multi-Task Learning</a:t>
            </a:r>
          </a:p>
          <a:p>
            <a:pPr lvl="1"/>
            <a:r>
              <a:rPr lang="en-US" altLang="zh-CN" dirty="0"/>
              <a:t>Cross-Domain Sentiment Classification with Target Domain Specific Information</a:t>
            </a:r>
          </a:p>
          <a:p>
            <a:pPr lvl="1"/>
            <a:r>
              <a:rPr lang="en-US" altLang="zh-CN" sz="2800" dirty="0"/>
              <a:t>Unsupervised Neural Machine Translation with weight Sharing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2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Entity-Duet Neural Ranking: Understanding the Role of Knowledge Graph Semantics in Neural Information Retrieval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传统的信息检索使用规则方式引入知识库</a:t>
            </a:r>
            <a:endParaRPr lang="en-US" altLang="zh-CN" dirty="0"/>
          </a:p>
          <a:p>
            <a:pPr lvl="1"/>
            <a:r>
              <a:rPr lang="zh-CN" altLang="en-US" dirty="0"/>
              <a:t>不能端到端的训练模型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引入</a:t>
            </a:r>
            <a:r>
              <a:rPr lang="zh-CN" altLang="en-US" b="1" dirty="0"/>
              <a:t>知识库</a:t>
            </a:r>
            <a:endParaRPr lang="en-US" altLang="zh-CN" b="1" dirty="0"/>
          </a:p>
          <a:p>
            <a:pPr lvl="1"/>
            <a:r>
              <a:rPr lang="zh-CN" altLang="en-US" dirty="0"/>
              <a:t>实体嵌入，实体描述嵌入，实体类型嵌入</a:t>
            </a:r>
            <a:r>
              <a:rPr lang="en-US" altLang="zh-CN" dirty="0"/>
              <a:t> 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信息检索</a:t>
            </a:r>
          </a:p>
        </p:txBody>
      </p:sp>
    </p:spTree>
    <p:extLst>
      <p:ext uri="{BB962C8B-B14F-4D97-AF65-F5344CB8AC3E}">
        <p14:creationId xmlns:p14="http://schemas.microsoft.com/office/powerpoint/2010/main" val="38105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话题：强化学习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主要用于联合多个模型训练、优化难以微分的指标</a:t>
            </a:r>
            <a:endParaRPr lang="en-US" altLang="zh-CN" dirty="0"/>
          </a:p>
          <a:p>
            <a:pPr lvl="1"/>
            <a:r>
              <a:rPr lang="en-US" altLang="zh-CN" dirty="0"/>
              <a:t>From Greedy Selection to Exploratory Decision-Making: Diverse Ranking with Policy-Value Networks</a:t>
            </a:r>
          </a:p>
          <a:p>
            <a:pPr lvl="1"/>
            <a:r>
              <a:rPr lang="en-US" altLang="zh-CN" dirty="0"/>
              <a:t>Unpaired Sentiment-to-Sentiment Translation Using Cycled Reinforcement Learning</a:t>
            </a:r>
          </a:p>
          <a:p>
            <a:pPr lvl="1"/>
            <a:r>
              <a:rPr lang="en-US" altLang="zh-CN" dirty="0"/>
              <a:t>Joint Training of Candidate Extraction and Answer Selection for Reading Comprehension</a:t>
            </a:r>
          </a:p>
          <a:p>
            <a:pPr lvl="1"/>
            <a:r>
              <a:rPr lang="en-US" altLang="zh-CN" dirty="0"/>
              <a:t>Toward Diverse Text Generation with Inverse Reinforcement Learning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8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话题：多模态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altLang="zh-CN" dirty="0"/>
              <a:t>Mention Recommendation for Multimodal Microblog with Cross-attention Memory Network</a:t>
            </a:r>
          </a:p>
          <a:p>
            <a:pPr lvl="1"/>
            <a:r>
              <a:rPr lang="zh-CN" altLang="en-US" dirty="0"/>
              <a:t>利用社交网络上的图片来辅助推荐</a:t>
            </a:r>
            <a:endParaRPr lang="en-US" altLang="zh-CN" dirty="0"/>
          </a:p>
          <a:p>
            <a:r>
              <a:rPr lang="en-US" altLang="zh-CN" dirty="0"/>
              <a:t>Open-Ended Long-form Video Question Answering via Adaptive Hierarchical Reinforced Networks</a:t>
            </a:r>
          </a:p>
          <a:p>
            <a:r>
              <a:rPr lang="en-US" altLang="zh-CN" dirty="0"/>
              <a:t>Multi-Turn Video Question Answering via Multi-Stream Hierarchical Attention Context Network</a:t>
            </a:r>
          </a:p>
          <a:p>
            <a:pPr lvl="1"/>
            <a:r>
              <a:rPr lang="zh-CN" altLang="en-US" dirty="0"/>
              <a:t>视频问答任务</a:t>
            </a:r>
            <a:endParaRPr lang="en-US" altLang="zh-CN" dirty="0"/>
          </a:p>
          <a:p>
            <a:r>
              <a:rPr lang="en-US" altLang="zh-CN" dirty="0"/>
              <a:t>Multi-modal Sentence Summarization with Modality Attention and Image </a:t>
            </a:r>
            <a:r>
              <a:rPr lang="en-US" altLang="zh-CN" dirty="0" err="1"/>
              <a:t>Filteringe</a:t>
            </a:r>
            <a:endParaRPr lang="en-US" altLang="zh-CN" dirty="0"/>
          </a:p>
          <a:p>
            <a:pPr lvl="1"/>
            <a:r>
              <a:rPr lang="zh-CN" altLang="en-US" dirty="0"/>
              <a:t>利用图像来辅助摘要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98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sz="3600" dirty="0"/>
              <a:t>当前最好的模型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基于表示的神经网络信息检索模型</a:t>
            </a:r>
            <a:endParaRPr lang="en-US" altLang="zh-CN" dirty="0"/>
          </a:p>
          <a:p>
            <a:pPr rtl="0"/>
            <a:r>
              <a:rPr lang="zh-CN" altLang="en-US" dirty="0"/>
              <a:t>基于交互的神经网络信息检索模型</a:t>
            </a:r>
            <a:endParaRPr lang="en-US" altLang="zh-CN" dirty="0"/>
          </a:p>
          <a:p>
            <a:pPr lvl="1"/>
            <a:r>
              <a:rPr lang="en-US" altLang="zh-CN" dirty="0"/>
              <a:t>Kernel based Neural Ranking Model</a:t>
            </a:r>
            <a:r>
              <a:rPr lang="zh-CN" altLang="en-US" dirty="0"/>
              <a:t>（</a:t>
            </a:r>
            <a:r>
              <a:rPr lang="en-US" altLang="zh-CN" dirty="0"/>
              <a:t>K-NRM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Convolutional Kernel based Neutral Ranking Model</a:t>
            </a:r>
            <a:r>
              <a:rPr lang="zh-CN" altLang="en-US" dirty="0"/>
              <a:t>（</a:t>
            </a:r>
            <a:r>
              <a:rPr lang="en-US" altLang="zh-CN" dirty="0"/>
              <a:t>Conv-KNRM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工具包</a:t>
            </a:r>
            <a:r>
              <a:rPr lang="en-US" altLang="zh-CN" b="1" dirty="0" err="1"/>
              <a:t>MatchZoo</a:t>
            </a:r>
            <a:endParaRPr lang="en-US" altLang="zh-CN" b="1" dirty="0"/>
          </a:p>
          <a:p>
            <a:pPr lvl="1"/>
            <a:r>
              <a:rPr lang="en-US" altLang="zh-CN" dirty="0"/>
              <a:t>https://github.com/faneshion/MatchZoo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信息检索</a:t>
            </a:r>
          </a:p>
        </p:txBody>
      </p:sp>
    </p:spTree>
    <p:extLst>
      <p:ext uri="{BB962C8B-B14F-4D97-AF65-F5344CB8AC3E}">
        <p14:creationId xmlns:p14="http://schemas.microsoft.com/office/powerpoint/2010/main" val="256883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2800" dirty="0"/>
              <a:t>A Deep Relevance Model for Zero-Shot Document Filtering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传统的文本分类方法只能够针对特定的类别分类，如果出现了</a:t>
            </a:r>
            <a:r>
              <a:rPr lang="zh-CN" altLang="en-US" b="1" dirty="0"/>
              <a:t>新类别</a:t>
            </a:r>
            <a:r>
              <a:rPr lang="zh-CN" altLang="en-US" dirty="0"/>
              <a:t>则无能为力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将文本分类转化成信息检索任务</a:t>
            </a:r>
            <a:endParaRPr lang="en-US" altLang="zh-CN" dirty="0"/>
          </a:p>
          <a:p>
            <a:pPr lvl="1"/>
            <a:r>
              <a:rPr lang="zh-CN" altLang="en-US" dirty="0"/>
              <a:t>提出零样本文档过滤任务：对每个类别分配种子词，</a:t>
            </a:r>
            <a:r>
              <a:rPr lang="zh-CN" altLang="en-US" b="1" dirty="0"/>
              <a:t>通过种子词在文档库中过滤文档</a:t>
            </a:r>
            <a:r>
              <a:rPr lang="zh-CN" altLang="en-US" dirty="0"/>
              <a:t>，对新类别只需要定义新的种子词，从而从文档库中过滤掉不相关的文档</a:t>
            </a:r>
            <a:r>
              <a:rPr lang="en-US" altLang="zh-CN" dirty="0"/>
              <a:t> 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信息检索</a:t>
            </a:r>
          </a:p>
        </p:txBody>
      </p:sp>
    </p:spTree>
    <p:extLst>
      <p:ext uri="{BB962C8B-B14F-4D97-AF65-F5344CB8AC3E}">
        <p14:creationId xmlns:p14="http://schemas.microsoft.com/office/powerpoint/2010/main" val="9882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机器翻译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译文覆盖度问题</a:t>
            </a:r>
            <a:endParaRPr lang="en-US" altLang="zh-CN" dirty="0"/>
          </a:p>
          <a:p>
            <a:pPr lvl="1"/>
            <a:r>
              <a:rPr lang="en-US" altLang="zh-CN" dirty="0"/>
              <a:t>A Simple and Effective Approach to Coverage-Aware Neural Machine Translation</a:t>
            </a:r>
          </a:p>
          <a:p>
            <a:pPr lvl="2"/>
            <a:r>
              <a:rPr lang="zh-CN" altLang="en-US" dirty="0"/>
              <a:t>利用</a:t>
            </a:r>
            <a:r>
              <a:rPr lang="en-US" altLang="zh-CN" b="1" dirty="0"/>
              <a:t>attention</a:t>
            </a:r>
            <a:r>
              <a:rPr lang="zh-CN" altLang="en-US" b="1" dirty="0"/>
              <a:t>来计算覆盖得分</a:t>
            </a:r>
            <a:r>
              <a:rPr lang="zh-CN" altLang="en-US" dirty="0"/>
              <a:t>来对</a:t>
            </a:r>
            <a:r>
              <a:rPr lang="en-US" altLang="zh-CN" dirty="0"/>
              <a:t>beam search</a:t>
            </a:r>
            <a:r>
              <a:rPr lang="zh-CN" altLang="en-US" dirty="0"/>
              <a:t>的结果打分，已确定源语言中的每个词都已经翻译到了</a:t>
            </a:r>
            <a:endParaRPr lang="en-US" altLang="zh-CN" dirty="0"/>
          </a:p>
          <a:p>
            <a:pPr lvl="1"/>
            <a:r>
              <a:rPr lang="en-US" altLang="zh-CN" dirty="0" err="1"/>
              <a:t>PhraseTable</a:t>
            </a:r>
            <a:r>
              <a:rPr lang="en-US" altLang="zh-CN" dirty="0"/>
              <a:t> as Recommendation Memory for Neural Machine Translation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SMT</a:t>
            </a:r>
            <a:r>
              <a:rPr lang="zh-CN" altLang="en-US" dirty="0"/>
              <a:t>中的</a:t>
            </a:r>
            <a:r>
              <a:rPr lang="zh-CN" altLang="en-US" b="1" dirty="0"/>
              <a:t>短语表融入</a:t>
            </a:r>
            <a:r>
              <a:rPr lang="en-US" altLang="zh-CN" b="1" dirty="0"/>
              <a:t>NMT</a:t>
            </a:r>
          </a:p>
          <a:p>
            <a:r>
              <a:rPr lang="zh-CN" altLang="en-US" dirty="0"/>
              <a:t>无监督机器翻译</a:t>
            </a:r>
            <a:endParaRPr lang="en-US" altLang="zh-CN" dirty="0"/>
          </a:p>
          <a:p>
            <a:pPr lvl="1"/>
            <a:r>
              <a:rPr lang="en-US" altLang="zh-CN" dirty="0"/>
              <a:t>Unsupervised Neural Machine Translation with weight Sharing</a:t>
            </a:r>
          </a:p>
          <a:p>
            <a:r>
              <a:rPr lang="en-US" altLang="zh-CN" dirty="0"/>
              <a:t>Transformer</a:t>
            </a:r>
            <a:r>
              <a:rPr lang="zh-CN" altLang="en-US" dirty="0"/>
              <a:t>加速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73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3200" dirty="0"/>
              <a:t>Attention Focusing for Neural Machine Translation by Bridging Source and Target Embeddings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Encoder</a:t>
            </a:r>
            <a:r>
              <a:rPr lang="zh-CN" altLang="en-US" dirty="0"/>
              <a:t>到</a:t>
            </a:r>
            <a:r>
              <a:rPr lang="en-US" altLang="zh-CN" dirty="0"/>
              <a:t>Decoder</a:t>
            </a:r>
            <a:r>
              <a:rPr lang="zh-CN" altLang="en-US" dirty="0"/>
              <a:t>之间</a:t>
            </a:r>
            <a:r>
              <a:rPr lang="zh-CN" altLang="en-US" b="1" dirty="0"/>
              <a:t>信息通道</a:t>
            </a:r>
            <a:r>
              <a:rPr lang="zh-CN" altLang="en-US" dirty="0"/>
              <a:t>过长，影响翻译质量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源端桥接模型</a:t>
            </a:r>
            <a:endParaRPr lang="en-US" altLang="zh-CN" dirty="0"/>
          </a:p>
          <a:p>
            <a:pPr lvl="2"/>
            <a:r>
              <a:rPr lang="zh-CN" altLang="en-US" dirty="0"/>
              <a:t>向</a:t>
            </a:r>
            <a:r>
              <a:rPr lang="en-US" altLang="zh-CN" dirty="0"/>
              <a:t>encoder</a:t>
            </a:r>
            <a:r>
              <a:rPr lang="zh-CN" altLang="en-US" dirty="0"/>
              <a:t>隐状态拼接词向量</a:t>
            </a:r>
            <a:endParaRPr lang="en-US" altLang="zh-CN" dirty="0"/>
          </a:p>
          <a:p>
            <a:pPr lvl="1"/>
            <a:r>
              <a:rPr lang="zh-CN" altLang="en-US" dirty="0"/>
              <a:t>目标端桥接模型</a:t>
            </a:r>
            <a:endParaRPr lang="en-US" altLang="zh-CN" dirty="0"/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attention</a:t>
            </a:r>
            <a:r>
              <a:rPr lang="zh-CN" altLang="en-US" dirty="0"/>
              <a:t>对齐双语词汇，拼接源端词向量到</a:t>
            </a:r>
            <a:r>
              <a:rPr lang="en-US" altLang="zh-CN" dirty="0"/>
              <a:t>decoder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直接桥接模型</a:t>
            </a:r>
            <a:endParaRPr lang="en-US" altLang="zh-CN" dirty="0"/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attention</a:t>
            </a:r>
            <a:r>
              <a:rPr lang="zh-CN" altLang="en-US" dirty="0"/>
              <a:t>对齐双语词汇，利用源端词向量约束输出层矩阵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机器翻译</a:t>
            </a:r>
          </a:p>
        </p:txBody>
      </p:sp>
    </p:spTree>
    <p:extLst>
      <p:ext uri="{BB962C8B-B14F-4D97-AF65-F5344CB8AC3E}">
        <p14:creationId xmlns:p14="http://schemas.microsoft.com/office/powerpoint/2010/main" val="752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sz="3200" dirty="0"/>
              <a:t>Unsupervised Neural Machine Translation with weight Sharing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神经机器翻译收到双语语料较少的限制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编码器表示限制在</a:t>
            </a:r>
            <a:r>
              <a:rPr lang="zh-CN" altLang="en-US" b="1" dirty="0"/>
              <a:t>共享的空间里</a:t>
            </a:r>
            <a:endParaRPr lang="en-US" altLang="zh-CN" b="1" dirty="0"/>
          </a:p>
          <a:p>
            <a:pPr lvl="2"/>
            <a:r>
              <a:rPr lang="zh-CN" altLang="en-US" dirty="0"/>
              <a:t>固定</a:t>
            </a:r>
            <a:r>
              <a:rPr lang="en-US" altLang="zh-CN" dirty="0"/>
              <a:t>word embedding</a:t>
            </a:r>
          </a:p>
          <a:p>
            <a:pPr lvl="2"/>
            <a:r>
              <a:rPr lang="zh-CN" altLang="en-US" dirty="0"/>
              <a:t>共享</a:t>
            </a:r>
            <a:r>
              <a:rPr lang="en-US" altLang="zh-CN" dirty="0"/>
              <a:t>encoder</a:t>
            </a:r>
          </a:p>
          <a:p>
            <a:pPr lvl="2"/>
            <a:r>
              <a:rPr lang="en-US" altLang="zh-CN" dirty="0"/>
              <a:t>GAN</a:t>
            </a:r>
            <a:r>
              <a:rPr lang="zh-CN" altLang="en-US" dirty="0"/>
              <a:t>来约束特征映射</a:t>
            </a:r>
            <a:endParaRPr lang="en-US" altLang="zh-CN" dirty="0"/>
          </a:p>
          <a:p>
            <a:pPr lvl="1"/>
            <a:r>
              <a:rPr lang="zh-CN" altLang="en-US" b="1" dirty="0"/>
              <a:t>对齐词向量</a:t>
            </a:r>
            <a:endParaRPr lang="en-US" altLang="zh-CN" b="1" dirty="0"/>
          </a:p>
          <a:p>
            <a:pPr lvl="1"/>
            <a:r>
              <a:rPr lang="zh-CN" altLang="en-US" dirty="0"/>
              <a:t>学习</a:t>
            </a:r>
            <a:r>
              <a:rPr lang="zh-CN" altLang="en-US" b="1" dirty="0"/>
              <a:t>语言模型</a:t>
            </a:r>
            <a:endParaRPr lang="en-US" altLang="zh-CN" b="1" dirty="0"/>
          </a:p>
          <a:p>
            <a:pPr lvl="2"/>
            <a:r>
              <a:rPr lang="zh-CN" altLang="en-US" dirty="0"/>
              <a:t>自编码</a:t>
            </a:r>
            <a:endParaRPr lang="en-US" altLang="zh-CN" dirty="0"/>
          </a:p>
          <a:p>
            <a:pPr lvl="1"/>
            <a:r>
              <a:rPr lang="zh-CN" altLang="en-US" dirty="0"/>
              <a:t>将无监督翻译转换成</a:t>
            </a:r>
            <a:r>
              <a:rPr lang="zh-CN" altLang="en-US" b="1" dirty="0"/>
              <a:t>有监督翻译</a:t>
            </a:r>
            <a:endParaRPr lang="en-US" altLang="zh-CN" b="1" dirty="0"/>
          </a:p>
          <a:p>
            <a:pPr lvl="2"/>
            <a:r>
              <a:rPr lang="zh-CN" altLang="en-US" dirty="0"/>
              <a:t>反向翻译重构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EB46E-8AC6-492F-A1A4-E500D0AF20FC}"/>
              </a:ext>
            </a:extLst>
          </p:cNvPr>
          <p:cNvSpPr/>
          <p:nvPr/>
        </p:nvSpPr>
        <p:spPr>
          <a:xfrm>
            <a:off x="609600" y="6109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机器翻译</a:t>
            </a:r>
          </a:p>
        </p:txBody>
      </p:sp>
    </p:spTree>
    <p:extLst>
      <p:ext uri="{BB962C8B-B14F-4D97-AF65-F5344CB8AC3E}">
        <p14:creationId xmlns:p14="http://schemas.microsoft.com/office/powerpoint/2010/main" val="19995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3829</TotalTime>
  <Words>3389</Words>
  <Application>Microsoft Office PowerPoint</Application>
  <PresentationFormat>宽屏</PresentationFormat>
  <Paragraphs>480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微软雅黑</vt:lpstr>
      <vt:lpstr>Arial</vt:lpstr>
      <vt:lpstr>Georgia</vt:lpstr>
      <vt:lpstr>Wingdings 2</vt:lpstr>
      <vt:lpstr>培训演示文稿</vt:lpstr>
      <vt:lpstr>AIS 2018论文预讲会分享</vt:lpstr>
      <vt:lpstr>简介</vt:lpstr>
      <vt:lpstr>Improving Sequential Recommendation with Knowledge-Enhanced Memory Networks</vt:lpstr>
      <vt:lpstr>Entity-Duet Neural Ranking: Understanding the Role of Knowledge Graph Semantics in Neural Information Retrieval</vt:lpstr>
      <vt:lpstr>当前最好的模型</vt:lpstr>
      <vt:lpstr>A Deep Relevance Model for Zero-Shot Document Filtering</vt:lpstr>
      <vt:lpstr>机器翻译</vt:lpstr>
      <vt:lpstr>Attention Focusing for Neural Machine Translation by Bridging Source and Target Embeddings</vt:lpstr>
      <vt:lpstr>Unsupervised Neural Machine Translation with weight Sharing</vt:lpstr>
      <vt:lpstr>Show and Tell More: Topic-Oriented Multi-Sentence Image Captioning</vt:lpstr>
      <vt:lpstr>Differentiated Attentive Representation Learning for Sentence Classification</vt:lpstr>
      <vt:lpstr>问答算法——机器阅读理解</vt:lpstr>
      <vt:lpstr>Denoising Distantly Supervised Open—Domain Question Answering</vt:lpstr>
      <vt:lpstr>Joint Training of Candidate Extraction and Answer Selection for Reading Comprehension</vt:lpstr>
      <vt:lpstr>Multi-Passage Machine Reading Comprehension with Cross-Passage Answer Verification</vt:lpstr>
      <vt:lpstr>Curriculum Learning for Natural Answer Generation</vt:lpstr>
      <vt:lpstr>Curriculum Learning for Natural Answer Generation</vt:lpstr>
      <vt:lpstr>文本生成——对话算法</vt:lpstr>
      <vt:lpstr>Unpaired Sentiment-to-Sentiment Translation Using Cycled Reinforcement Learning</vt:lpstr>
      <vt:lpstr>Learning to Converse with Noisy Data: Generation with Calibration </vt:lpstr>
      <vt:lpstr>Reinforcing Coherence for Sequence to Sequence Model in Dialogue Generation</vt:lpstr>
      <vt:lpstr>Learning to Control the Specificity in Neural Response Generation</vt:lpstr>
      <vt:lpstr>Tailored Sequence to Sequence Models to Different Conversation Scenarios</vt:lpstr>
      <vt:lpstr>One“Ruler” for All Languages: Multi-Lingual Dialogue Evaluation with Adversarial Multi-Task Learning</vt:lpstr>
      <vt:lpstr>An Ensemble of Retrieval-Based and Generation-Based Human-Computer Conversation Systems</vt:lpstr>
      <vt:lpstr>An Ensemble of Retrieval-Based and Generation-Based Human-Computer Conversation Systems</vt:lpstr>
      <vt:lpstr>Toward Diverse Text Generation with Inverse Reinforcement Learning</vt:lpstr>
      <vt:lpstr>Topic-to-Essay Generation with Neural Networks</vt:lpstr>
      <vt:lpstr>Autoencoder as Assistant Supervisor: Improving Text Representation for Chinese Social Media Text Summarization</vt:lpstr>
      <vt:lpstr>Multi-modal Sentence Summarization with Modality Attention and Image Filtering</vt:lpstr>
      <vt:lpstr>On Link Prediction in Knowledge Bases: Max-K Criterion and Prediction Protocols</vt:lpstr>
      <vt:lpstr>Nugget Proposal Networks for Chinese Event Detection</vt:lpstr>
      <vt:lpstr>Adaptive Scaling for Sparse Detection in Information Extraction</vt:lpstr>
      <vt:lpstr>Extracting Relational Facts by an End-to-End Neural Model with Copy Mechanism</vt:lpstr>
      <vt:lpstr>Joint Extraction of Entities and Relations Based on a Novel Graph Scheme</vt:lpstr>
      <vt:lpstr>Joint Extraction of Entities and Relations Based on a Novel Graph Scheme</vt:lpstr>
      <vt:lpstr>事理图谱&amp;知识表示</vt:lpstr>
      <vt:lpstr>话题：引入更多的信息（先验）</vt:lpstr>
      <vt:lpstr>话题：GAN</vt:lpstr>
      <vt:lpstr>话题：强化学习</vt:lpstr>
      <vt:lpstr>话题：多模态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AIS论文预讲会分享</dc:title>
  <dc:creator>韩 玮光</dc:creator>
  <cp:lastModifiedBy>韩 玮光</cp:lastModifiedBy>
  <cp:revision>72</cp:revision>
  <dcterms:created xsi:type="dcterms:W3CDTF">2018-06-28T04:56:59Z</dcterms:created>
  <dcterms:modified xsi:type="dcterms:W3CDTF">2018-07-01T13:52:23Z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