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76" r:id="rId2"/>
    <p:sldId id="302" r:id="rId3"/>
    <p:sldId id="304" r:id="rId4"/>
    <p:sldId id="305" r:id="rId5"/>
    <p:sldId id="352" r:id="rId6"/>
    <p:sldId id="353" r:id="rId7"/>
    <p:sldId id="325" r:id="rId8"/>
    <p:sldId id="329" r:id="rId9"/>
    <p:sldId id="331" r:id="rId10"/>
    <p:sldId id="327" r:id="rId11"/>
    <p:sldId id="335" r:id="rId12"/>
    <p:sldId id="307" r:id="rId13"/>
    <p:sldId id="310" r:id="rId14"/>
    <p:sldId id="358" r:id="rId15"/>
    <p:sldId id="311" r:id="rId16"/>
    <p:sldId id="308" r:id="rId17"/>
    <p:sldId id="355" r:id="rId18"/>
    <p:sldId id="356" r:id="rId19"/>
    <p:sldId id="313" r:id="rId20"/>
    <p:sldId id="357" r:id="rId21"/>
    <p:sldId id="314" r:id="rId22"/>
    <p:sldId id="359" r:id="rId23"/>
    <p:sldId id="316" r:id="rId24"/>
    <p:sldId id="347" r:id="rId25"/>
    <p:sldId id="348" r:id="rId26"/>
    <p:sldId id="360" r:id="rId27"/>
    <p:sldId id="303" r:id="rId28"/>
    <p:sldId id="351" r:id="rId29"/>
    <p:sldId id="319" r:id="rId30"/>
    <p:sldId id="361" r:id="rId31"/>
    <p:sldId id="317" r:id="rId32"/>
    <p:sldId id="354" r:id="rId33"/>
    <p:sldId id="318" r:id="rId34"/>
    <p:sldId id="323" r:id="rId35"/>
    <p:sldId id="366" r:id="rId36"/>
    <p:sldId id="367" r:id="rId37"/>
    <p:sldId id="320" r:id="rId38"/>
    <p:sldId id="364" r:id="rId39"/>
    <p:sldId id="365" r:id="rId40"/>
    <p:sldId id="332" r:id="rId41"/>
    <p:sldId id="321" r:id="rId42"/>
    <p:sldId id="306" r:id="rId43"/>
    <p:sldId id="362" r:id="rId44"/>
    <p:sldId id="363" r:id="rId4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白 春飞" initials="白" lastIdx="1" clrIdx="0">
    <p:extLst>
      <p:ext uri="{19B8F6BF-5375-455C-9EA6-DF929625EA0E}">
        <p15:presenceInfo xmlns:p15="http://schemas.microsoft.com/office/powerpoint/2012/main" userId="1094203b19fb18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B7F0"/>
    <a:srgbClr val="49DC30"/>
    <a:srgbClr val="62C022"/>
    <a:srgbClr val="920000"/>
    <a:srgbClr val="A80000"/>
    <a:srgbClr val="D1F10F"/>
    <a:srgbClr val="79DCFF"/>
    <a:srgbClr val="8CD111"/>
    <a:srgbClr val="F57B17"/>
    <a:srgbClr val="3EC3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3" autoAdjust="0"/>
    <p:restoredTop sz="62485" autoAdjust="0"/>
  </p:normalViewPr>
  <p:slideViewPr>
    <p:cSldViewPr>
      <p:cViewPr varScale="1">
        <p:scale>
          <a:sx n="71" d="100"/>
          <a:sy n="71" d="100"/>
        </p:scale>
        <p:origin x="1974"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CBFC31-49B2-4F8B-9FD7-A7B342C10FBA}" type="doc">
      <dgm:prSet loTypeId="urn:microsoft.com/office/officeart/2008/layout/AlternatingHexagons" loCatId="list" qsTypeId="urn:microsoft.com/office/officeart/2005/8/quickstyle/simple2" qsCatId="simple" csTypeId="urn:microsoft.com/office/officeart/2005/8/colors/accent1_2" csCatId="accent1" phldr="1"/>
      <dgm:spPr/>
      <dgm:t>
        <a:bodyPr/>
        <a:lstStyle/>
        <a:p>
          <a:endParaRPr lang="zh-CN" altLang="en-US"/>
        </a:p>
      </dgm:t>
    </dgm:pt>
    <dgm:pt modelId="{B2BAD92C-99CD-4380-89E9-C4655A3D58D7}">
      <dgm:prSet phldrT="[文本]" custT="1"/>
      <dgm:spPr/>
      <dgm:t>
        <a:bodyPr/>
        <a:lstStyle/>
        <a:p>
          <a:r>
            <a:rPr lang="zh-CN" altLang="en-US" sz="2800" dirty="0"/>
            <a:t>了解</a:t>
          </a:r>
        </a:p>
      </dgm:t>
    </dgm:pt>
    <dgm:pt modelId="{F66E6C8D-5EF9-47F3-A458-F7B4A33C2A0D}" type="parTrans" cxnId="{D993D127-D293-463F-AB6B-C4982944CE26}">
      <dgm:prSet/>
      <dgm:spPr/>
      <dgm:t>
        <a:bodyPr/>
        <a:lstStyle/>
        <a:p>
          <a:endParaRPr lang="zh-CN" altLang="en-US"/>
        </a:p>
      </dgm:t>
    </dgm:pt>
    <dgm:pt modelId="{1DFCAA66-0874-4433-A923-127F7E8A621C}" type="sibTrans" cxnId="{D993D127-D293-463F-AB6B-C4982944CE26}">
      <dgm:prSet/>
      <dgm:spPr/>
      <dgm:t>
        <a:bodyPr/>
        <a:lstStyle/>
        <a:p>
          <a:r>
            <a:rPr lang="zh-CN" altLang="en-US" dirty="0"/>
            <a:t>认识</a:t>
          </a:r>
        </a:p>
      </dgm:t>
    </dgm:pt>
    <dgm:pt modelId="{E3A707BB-71CB-49D8-9164-75F6C2B13FAE}">
      <dgm:prSet phldrT="[文本]" custT="1"/>
      <dgm:spPr/>
      <dgm:t>
        <a:bodyPr/>
        <a:lstStyle/>
        <a:p>
          <a:r>
            <a:rPr lang="zh-CN" altLang="en-US" sz="2800" dirty="0"/>
            <a:t>使用</a:t>
          </a:r>
        </a:p>
      </dgm:t>
    </dgm:pt>
    <dgm:pt modelId="{6F84BD11-65BB-4478-ACBF-2BAC06B853BB}" type="parTrans" cxnId="{75FC6027-7E5D-43A9-B1CB-3094E0E1F495}">
      <dgm:prSet/>
      <dgm:spPr/>
      <dgm:t>
        <a:bodyPr/>
        <a:lstStyle/>
        <a:p>
          <a:endParaRPr lang="zh-CN" altLang="en-US"/>
        </a:p>
      </dgm:t>
    </dgm:pt>
    <dgm:pt modelId="{47A56401-7E0B-46F1-9B0A-BF1D15EDA569}" type="sibTrans" cxnId="{75FC6027-7E5D-43A9-B1CB-3094E0E1F495}">
      <dgm:prSet custT="1"/>
      <dgm:spPr/>
      <dgm:t>
        <a:bodyPr/>
        <a:lstStyle/>
        <a:p>
          <a:r>
            <a:rPr lang="en-US" altLang="zh-CN" sz="2800" dirty="0"/>
            <a:t>?</a:t>
          </a:r>
          <a:r>
            <a:rPr lang="zh-CN" altLang="en-US" sz="2800" dirty="0"/>
            <a:t>深入</a:t>
          </a:r>
        </a:p>
      </dgm:t>
    </dgm:pt>
    <dgm:pt modelId="{CF0B9979-7DF5-448F-966A-68BCCC92BA96}" type="pres">
      <dgm:prSet presAssocID="{ECCBFC31-49B2-4F8B-9FD7-A7B342C10FBA}" presName="Name0" presStyleCnt="0">
        <dgm:presLayoutVars>
          <dgm:chMax/>
          <dgm:chPref/>
          <dgm:dir/>
          <dgm:animLvl val="lvl"/>
        </dgm:presLayoutVars>
      </dgm:prSet>
      <dgm:spPr/>
    </dgm:pt>
    <dgm:pt modelId="{E1014FCF-20CD-4939-A2B5-2ED53F64F27F}" type="pres">
      <dgm:prSet presAssocID="{B2BAD92C-99CD-4380-89E9-C4655A3D58D7}" presName="composite" presStyleCnt="0"/>
      <dgm:spPr/>
    </dgm:pt>
    <dgm:pt modelId="{55224D3D-92F5-4FF2-8D89-0C755180B9D9}" type="pres">
      <dgm:prSet presAssocID="{B2BAD92C-99CD-4380-89E9-C4655A3D58D7}" presName="Parent1" presStyleLbl="node1" presStyleIdx="0" presStyleCnt="4" custLinFactNeighborX="-16295" custLinFactNeighborY="3139">
        <dgm:presLayoutVars>
          <dgm:chMax val="1"/>
          <dgm:chPref val="1"/>
          <dgm:bulletEnabled val="1"/>
        </dgm:presLayoutVars>
      </dgm:prSet>
      <dgm:spPr/>
    </dgm:pt>
    <dgm:pt modelId="{EE45275D-EA3A-4B13-BBDC-198B300D65F2}" type="pres">
      <dgm:prSet presAssocID="{B2BAD92C-99CD-4380-89E9-C4655A3D58D7}" presName="Childtext1" presStyleLbl="revTx" presStyleIdx="0" presStyleCnt="2">
        <dgm:presLayoutVars>
          <dgm:chMax val="0"/>
          <dgm:chPref val="0"/>
          <dgm:bulletEnabled val="1"/>
        </dgm:presLayoutVars>
      </dgm:prSet>
      <dgm:spPr/>
    </dgm:pt>
    <dgm:pt modelId="{FC153F48-A57B-4D4C-B1CB-1F7D1E4A722D}" type="pres">
      <dgm:prSet presAssocID="{B2BAD92C-99CD-4380-89E9-C4655A3D58D7}" presName="BalanceSpacing" presStyleCnt="0"/>
      <dgm:spPr/>
    </dgm:pt>
    <dgm:pt modelId="{A4DDEA09-2F8B-4C46-BA79-7CF639F83364}" type="pres">
      <dgm:prSet presAssocID="{B2BAD92C-99CD-4380-89E9-C4655A3D58D7}" presName="BalanceSpacing1" presStyleCnt="0"/>
      <dgm:spPr/>
    </dgm:pt>
    <dgm:pt modelId="{A3DA4090-A5D3-4593-93B3-282339FE596C}" type="pres">
      <dgm:prSet presAssocID="{1DFCAA66-0874-4433-A923-127F7E8A621C}" presName="Accent1Text" presStyleLbl="node1" presStyleIdx="1" presStyleCnt="4" custLinFactNeighborX="-10941" custLinFactNeighborY="3139"/>
      <dgm:spPr/>
    </dgm:pt>
    <dgm:pt modelId="{0233C4C1-6269-4316-B97A-C064923A1965}" type="pres">
      <dgm:prSet presAssocID="{1DFCAA66-0874-4433-A923-127F7E8A621C}" presName="spaceBetweenRectangles" presStyleCnt="0"/>
      <dgm:spPr/>
    </dgm:pt>
    <dgm:pt modelId="{E8448248-7E19-4CEC-BAFD-29C541335084}" type="pres">
      <dgm:prSet presAssocID="{E3A707BB-71CB-49D8-9164-75F6C2B13FAE}" presName="composite" presStyleCnt="0"/>
      <dgm:spPr/>
    </dgm:pt>
    <dgm:pt modelId="{24D9D890-9F1D-41A2-94AB-4B91B19C7B20}" type="pres">
      <dgm:prSet presAssocID="{E3A707BB-71CB-49D8-9164-75F6C2B13FAE}" presName="Parent1" presStyleLbl="node1" presStyleIdx="2" presStyleCnt="4" custLinFactNeighborX="-10967" custLinFactNeighborY="3308">
        <dgm:presLayoutVars>
          <dgm:chMax val="1"/>
          <dgm:chPref val="1"/>
          <dgm:bulletEnabled val="1"/>
        </dgm:presLayoutVars>
      </dgm:prSet>
      <dgm:spPr/>
    </dgm:pt>
    <dgm:pt modelId="{11D8ED7B-08E3-425C-815F-3C8FA5E717C2}" type="pres">
      <dgm:prSet presAssocID="{E3A707BB-71CB-49D8-9164-75F6C2B13FAE}" presName="Childtext1" presStyleLbl="revTx" presStyleIdx="1" presStyleCnt="2" custLinFactY="-41219" custLinFactNeighborX="50917" custLinFactNeighborY="-100000">
        <dgm:presLayoutVars>
          <dgm:chMax val="0"/>
          <dgm:chPref val="0"/>
          <dgm:bulletEnabled val="1"/>
        </dgm:presLayoutVars>
      </dgm:prSet>
      <dgm:spPr/>
    </dgm:pt>
    <dgm:pt modelId="{59BCCD61-087F-44A2-80D1-2DC7A24E0EB7}" type="pres">
      <dgm:prSet presAssocID="{E3A707BB-71CB-49D8-9164-75F6C2B13FAE}" presName="BalanceSpacing" presStyleCnt="0"/>
      <dgm:spPr/>
    </dgm:pt>
    <dgm:pt modelId="{FF08E757-54A4-44D3-8765-509C7CDDEBDD}" type="pres">
      <dgm:prSet presAssocID="{E3A707BB-71CB-49D8-9164-75F6C2B13FAE}" presName="BalanceSpacing1" presStyleCnt="0"/>
      <dgm:spPr/>
    </dgm:pt>
    <dgm:pt modelId="{6165B636-A723-4C17-97E9-8717095150AC}" type="pres">
      <dgm:prSet presAssocID="{47A56401-7E0B-46F1-9B0A-BF1D15EDA569}" presName="Accent1Text" presStyleLbl="node1" presStyleIdx="3" presStyleCnt="4" custLinFactNeighborX="-16322" custLinFactNeighborY="3308"/>
      <dgm:spPr/>
    </dgm:pt>
  </dgm:ptLst>
  <dgm:cxnLst>
    <dgm:cxn modelId="{EF070B1F-A46B-4147-8198-31A7B4D206C9}" type="presOf" srcId="{B2BAD92C-99CD-4380-89E9-C4655A3D58D7}" destId="{55224D3D-92F5-4FF2-8D89-0C755180B9D9}" srcOrd="0" destOrd="0" presId="urn:microsoft.com/office/officeart/2008/layout/AlternatingHexagons"/>
    <dgm:cxn modelId="{75FC6027-7E5D-43A9-B1CB-3094E0E1F495}" srcId="{ECCBFC31-49B2-4F8B-9FD7-A7B342C10FBA}" destId="{E3A707BB-71CB-49D8-9164-75F6C2B13FAE}" srcOrd="1" destOrd="0" parTransId="{6F84BD11-65BB-4478-ACBF-2BAC06B853BB}" sibTransId="{47A56401-7E0B-46F1-9B0A-BF1D15EDA569}"/>
    <dgm:cxn modelId="{D993D127-D293-463F-AB6B-C4982944CE26}" srcId="{ECCBFC31-49B2-4F8B-9FD7-A7B342C10FBA}" destId="{B2BAD92C-99CD-4380-89E9-C4655A3D58D7}" srcOrd="0" destOrd="0" parTransId="{F66E6C8D-5EF9-47F3-A458-F7B4A33C2A0D}" sibTransId="{1DFCAA66-0874-4433-A923-127F7E8A621C}"/>
    <dgm:cxn modelId="{F7122139-5758-4A87-B0FC-6E1FE23D2270}" type="presOf" srcId="{ECCBFC31-49B2-4F8B-9FD7-A7B342C10FBA}" destId="{CF0B9979-7DF5-448F-966A-68BCCC92BA96}" srcOrd="0" destOrd="0" presId="urn:microsoft.com/office/officeart/2008/layout/AlternatingHexagons"/>
    <dgm:cxn modelId="{01E38C59-8430-4080-B0AA-A4E8E7FBD1AE}" type="presOf" srcId="{47A56401-7E0B-46F1-9B0A-BF1D15EDA569}" destId="{6165B636-A723-4C17-97E9-8717095150AC}" srcOrd="0" destOrd="0" presId="urn:microsoft.com/office/officeart/2008/layout/AlternatingHexagons"/>
    <dgm:cxn modelId="{72AC9AA6-A378-4100-A49B-01D3CC84A7F6}" type="presOf" srcId="{1DFCAA66-0874-4433-A923-127F7E8A621C}" destId="{A3DA4090-A5D3-4593-93B3-282339FE596C}" srcOrd="0" destOrd="0" presId="urn:microsoft.com/office/officeart/2008/layout/AlternatingHexagons"/>
    <dgm:cxn modelId="{3601DFB8-D233-4AE8-926F-1DA9BED73956}" type="presOf" srcId="{E3A707BB-71CB-49D8-9164-75F6C2B13FAE}" destId="{24D9D890-9F1D-41A2-94AB-4B91B19C7B20}" srcOrd="0" destOrd="0" presId="urn:microsoft.com/office/officeart/2008/layout/AlternatingHexagons"/>
    <dgm:cxn modelId="{FC331C60-BF12-4908-B435-664338376EA6}" type="presParOf" srcId="{CF0B9979-7DF5-448F-966A-68BCCC92BA96}" destId="{E1014FCF-20CD-4939-A2B5-2ED53F64F27F}" srcOrd="0" destOrd="0" presId="urn:microsoft.com/office/officeart/2008/layout/AlternatingHexagons"/>
    <dgm:cxn modelId="{FEFDBF26-B4D3-42AC-9D77-2449A99B99F4}" type="presParOf" srcId="{E1014FCF-20CD-4939-A2B5-2ED53F64F27F}" destId="{55224D3D-92F5-4FF2-8D89-0C755180B9D9}" srcOrd="0" destOrd="0" presId="urn:microsoft.com/office/officeart/2008/layout/AlternatingHexagons"/>
    <dgm:cxn modelId="{F763D1D1-AE84-4FCA-BB80-595F6FC815A1}" type="presParOf" srcId="{E1014FCF-20CD-4939-A2B5-2ED53F64F27F}" destId="{EE45275D-EA3A-4B13-BBDC-198B300D65F2}" srcOrd="1" destOrd="0" presId="urn:microsoft.com/office/officeart/2008/layout/AlternatingHexagons"/>
    <dgm:cxn modelId="{C71D1887-76BC-487F-BC91-D75997B92496}" type="presParOf" srcId="{E1014FCF-20CD-4939-A2B5-2ED53F64F27F}" destId="{FC153F48-A57B-4D4C-B1CB-1F7D1E4A722D}" srcOrd="2" destOrd="0" presId="urn:microsoft.com/office/officeart/2008/layout/AlternatingHexagons"/>
    <dgm:cxn modelId="{A50F4309-C788-45B6-A342-2F7A31173138}" type="presParOf" srcId="{E1014FCF-20CD-4939-A2B5-2ED53F64F27F}" destId="{A4DDEA09-2F8B-4C46-BA79-7CF639F83364}" srcOrd="3" destOrd="0" presId="urn:microsoft.com/office/officeart/2008/layout/AlternatingHexagons"/>
    <dgm:cxn modelId="{3F74E6CF-4F75-4728-89C5-198E5DF9E0F1}" type="presParOf" srcId="{E1014FCF-20CD-4939-A2B5-2ED53F64F27F}" destId="{A3DA4090-A5D3-4593-93B3-282339FE596C}" srcOrd="4" destOrd="0" presId="urn:microsoft.com/office/officeart/2008/layout/AlternatingHexagons"/>
    <dgm:cxn modelId="{7A163D0F-5478-4B09-9B7E-F3020C813C30}" type="presParOf" srcId="{CF0B9979-7DF5-448F-966A-68BCCC92BA96}" destId="{0233C4C1-6269-4316-B97A-C064923A1965}" srcOrd="1" destOrd="0" presId="urn:microsoft.com/office/officeart/2008/layout/AlternatingHexagons"/>
    <dgm:cxn modelId="{F7FF587C-810E-40C4-8998-3043FAA4180D}" type="presParOf" srcId="{CF0B9979-7DF5-448F-966A-68BCCC92BA96}" destId="{E8448248-7E19-4CEC-BAFD-29C541335084}" srcOrd="2" destOrd="0" presId="urn:microsoft.com/office/officeart/2008/layout/AlternatingHexagons"/>
    <dgm:cxn modelId="{192D17D6-3AB0-4633-9C94-AA9DA8A1682C}" type="presParOf" srcId="{E8448248-7E19-4CEC-BAFD-29C541335084}" destId="{24D9D890-9F1D-41A2-94AB-4B91B19C7B20}" srcOrd="0" destOrd="0" presId="urn:microsoft.com/office/officeart/2008/layout/AlternatingHexagons"/>
    <dgm:cxn modelId="{657EBC3F-8FBA-4B1A-BB94-555C5C835338}" type="presParOf" srcId="{E8448248-7E19-4CEC-BAFD-29C541335084}" destId="{11D8ED7B-08E3-425C-815F-3C8FA5E717C2}" srcOrd="1" destOrd="0" presId="urn:microsoft.com/office/officeart/2008/layout/AlternatingHexagons"/>
    <dgm:cxn modelId="{687501C0-C46A-4A5B-9EE8-114B1D952A24}" type="presParOf" srcId="{E8448248-7E19-4CEC-BAFD-29C541335084}" destId="{59BCCD61-087F-44A2-80D1-2DC7A24E0EB7}" srcOrd="2" destOrd="0" presId="urn:microsoft.com/office/officeart/2008/layout/AlternatingHexagons"/>
    <dgm:cxn modelId="{1320E9EF-E7AC-4640-B537-8597E65F9BC3}" type="presParOf" srcId="{E8448248-7E19-4CEC-BAFD-29C541335084}" destId="{FF08E757-54A4-44D3-8765-509C7CDDEBDD}" srcOrd="3" destOrd="0" presId="urn:microsoft.com/office/officeart/2008/layout/AlternatingHexagons"/>
    <dgm:cxn modelId="{7D1F7325-1931-4322-9583-71F2D14F1EC2}" type="presParOf" srcId="{E8448248-7E19-4CEC-BAFD-29C541335084}" destId="{6165B636-A723-4C17-97E9-8717095150AC}"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224D3D-92F5-4FF2-8D89-0C755180B9D9}">
      <dsp:nvSpPr>
        <dsp:cNvPr id="0" name=""/>
        <dsp:cNvSpPr/>
      </dsp:nvSpPr>
      <dsp:spPr>
        <a:xfrm rot="5400000">
          <a:off x="2338211" y="629903"/>
          <a:ext cx="1693333" cy="1473200"/>
        </a:xfrm>
        <a:prstGeom prst="hexagon">
          <a:avLst>
            <a:gd name="adj" fmla="val 25000"/>
            <a:gd name="vf" fmla="val 11547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了解</a:t>
          </a:r>
        </a:p>
      </dsp:txBody>
      <dsp:txXfrm rot="-5400000">
        <a:off x="2677851" y="783715"/>
        <a:ext cx="1014052" cy="1165577"/>
      </dsp:txXfrm>
    </dsp:sp>
    <dsp:sp modelId="{EE45275D-EA3A-4B13-BBDC-198B300D65F2}">
      <dsp:nvSpPr>
        <dsp:cNvPr id="0" name=""/>
        <dsp:cNvSpPr/>
      </dsp:nvSpPr>
      <dsp:spPr>
        <a:xfrm>
          <a:off x="4206240" y="805349"/>
          <a:ext cx="1889760" cy="1016000"/>
        </a:xfrm>
        <a:prstGeom prst="rect">
          <a:avLst/>
        </a:prstGeom>
        <a:noFill/>
        <a:ln>
          <a:noFill/>
        </a:ln>
        <a:effectLst/>
      </dsp:spPr>
      <dsp:style>
        <a:lnRef idx="0">
          <a:scrgbClr r="0" g="0" b="0"/>
        </a:lnRef>
        <a:fillRef idx="0">
          <a:scrgbClr r="0" g="0" b="0"/>
        </a:fillRef>
        <a:effectRef idx="0">
          <a:scrgbClr r="0" g="0" b="0"/>
        </a:effectRef>
        <a:fontRef idx="minor"/>
      </dsp:style>
    </dsp:sp>
    <dsp:sp modelId="{A3DA4090-A5D3-4593-93B3-282339FE596C}">
      <dsp:nvSpPr>
        <dsp:cNvPr id="0" name=""/>
        <dsp:cNvSpPr/>
      </dsp:nvSpPr>
      <dsp:spPr>
        <a:xfrm rot="5400000">
          <a:off x="826030" y="629903"/>
          <a:ext cx="1693333" cy="1473200"/>
        </a:xfrm>
        <a:prstGeom prst="hexagon">
          <a:avLst>
            <a:gd name="adj" fmla="val 25000"/>
            <a:gd name="vf" fmla="val 11547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t>认识</a:t>
          </a:r>
        </a:p>
      </dsp:txBody>
      <dsp:txXfrm rot="-5400000">
        <a:off x="1165670" y="783715"/>
        <a:ext cx="1014052" cy="1165577"/>
      </dsp:txXfrm>
    </dsp:sp>
    <dsp:sp modelId="{24D9D890-9F1D-41A2-94AB-4B91B19C7B20}">
      <dsp:nvSpPr>
        <dsp:cNvPr id="0" name=""/>
        <dsp:cNvSpPr/>
      </dsp:nvSpPr>
      <dsp:spPr>
        <a:xfrm rot="5400000">
          <a:off x="1618127" y="2070066"/>
          <a:ext cx="1693333" cy="1473200"/>
        </a:xfrm>
        <a:prstGeom prst="hexagon">
          <a:avLst>
            <a:gd name="adj" fmla="val 25000"/>
            <a:gd name="vf" fmla="val 11547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使用</a:t>
          </a:r>
        </a:p>
      </dsp:txBody>
      <dsp:txXfrm rot="-5400000">
        <a:off x="1957767" y="2223878"/>
        <a:ext cx="1014052" cy="1165577"/>
      </dsp:txXfrm>
    </dsp:sp>
    <dsp:sp modelId="{11D8ED7B-08E3-425C-815F-3C8FA5E717C2}">
      <dsp:nvSpPr>
        <dsp:cNvPr id="0" name=""/>
        <dsp:cNvSpPr/>
      </dsp:nvSpPr>
      <dsp:spPr>
        <a:xfrm>
          <a:off x="931170" y="807865"/>
          <a:ext cx="1828800" cy="1016000"/>
        </a:xfrm>
        <a:prstGeom prst="rect">
          <a:avLst/>
        </a:prstGeom>
        <a:noFill/>
        <a:ln>
          <a:noFill/>
        </a:ln>
        <a:effectLst/>
      </dsp:spPr>
      <dsp:style>
        <a:lnRef idx="0">
          <a:scrgbClr r="0" g="0" b="0"/>
        </a:lnRef>
        <a:fillRef idx="0">
          <a:scrgbClr r="0" g="0" b="0"/>
        </a:fillRef>
        <a:effectRef idx="0">
          <a:scrgbClr r="0" g="0" b="0"/>
        </a:effectRef>
        <a:fontRef idx="minor"/>
      </dsp:style>
    </dsp:sp>
    <dsp:sp modelId="{6165B636-A723-4C17-97E9-8717095150AC}">
      <dsp:nvSpPr>
        <dsp:cNvPr id="0" name=""/>
        <dsp:cNvSpPr/>
      </dsp:nvSpPr>
      <dsp:spPr>
        <a:xfrm rot="5400000">
          <a:off x="3130293" y="2070066"/>
          <a:ext cx="1693333" cy="1473200"/>
        </a:xfrm>
        <a:prstGeom prst="hexagon">
          <a:avLst>
            <a:gd name="adj" fmla="val 25000"/>
            <a:gd name="vf" fmla="val 11547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t>?</a:t>
          </a:r>
          <a:r>
            <a:rPr lang="zh-CN" altLang="en-US" sz="2800" kern="1200" dirty="0"/>
            <a:t>深入</a:t>
          </a:r>
        </a:p>
      </dsp:txBody>
      <dsp:txXfrm rot="-5400000">
        <a:off x="3469933" y="2223878"/>
        <a:ext cx="1014052" cy="1165577"/>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809263-29F4-46DC-9B8E-F3E032C043C5}" type="datetimeFigureOut">
              <a:rPr lang="zh-CN" altLang="en-US" smtClean="0"/>
              <a:pPr/>
              <a:t>2018/11/6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E1BE5E-F8B7-48B3-BF35-A41DC0830023}" type="slidenum">
              <a:rPr lang="zh-CN" altLang="en-US" smtClean="0"/>
              <a:pPr/>
              <a:t>‹#›</a:t>
            </a:fld>
            <a:endParaRPr lang="zh-CN" altLang="en-US"/>
          </a:p>
        </p:txBody>
      </p:sp>
    </p:spTree>
    <p:extLst>
      <p:ext uri="{BB962C8B-B14F-4D97-AF65-F5344CB8AC3E}">
        <p14:creationId xmlns:p14="http://schemas.microsoft.com/office/powerpoint/2010/main" val="3400367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1E1BE5E-F8B7-48B3-BF35-A41DC0830023}" type="slidenum">
              <a:rPr lang="zh-CN" altLang="en-US" smtClean="0"/>
              <a:pPr/>
              <a:t>2</a:t>
            </a:fld>
            <a:endParaRPr lang="zh-CN" altLang="en-US"/>
          </a:p>
        </p:txBody>
      </p:sp>
    </p:spTree>
    <p:extLst>
      <p:ext uri="{BB962C8B-B14F-4D97-AF65-F5344CB8AC3E}">
        <p14:creationId xmlns:p14="http://schemas.microsoft.com/office/powerpoint/2010/main" val="2952600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E1BE5E-F8B7-48B3-BF35-A41DC0830023}" type="slidenum">
              <a:rPr lang="zh-CN" altLang="en-US" smtClean="0"/>
              <a:pPr/>
              <a:t>11</a:t>
            </a:fld>
            <a:endParaRPr lang="zh-CN" altLang="en-US"/>
          </a:p>
        </p:txBody>
      </p:sp>
    </p:spTree>
    <p:extLst>
      <p:ext uri="{BB962C8B-B14F-4D97-AF65-F5344CB8AC3E}">
        <p14:creationId xmlns:p14="http://schemas.microsoft.com/office/powerpoint/2010/main" val="574299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Znode</a:t>
            </a:r>
            <a:r>
              <a:rPr lang="zh-CN" altLang="en-US" dirty="0"/>
              <a:t>节点  本身不是文件</a:t>
            </a:r>
            <a:endParaRPr lang="en-US" altLang="zh-CN" dirty="0"/>
          </a:p>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、层次化的目录结构，命名符合常规文件系统规范</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见下图</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、每个节点在</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中叫做</a:t>
            </a:r>
            <a:r>
              <a:rPr lang="en-US" altLang="zh-CN" sz="1200" kern="1200" dirty="0" err="1">
                <a:solidFill>
                  <a:schemeClr val="tx1"/>
                </a:solidFill>
                <a:effectLst/>
                <a:latin typeface="+mn-lt"/>
                <a:ea typeface="+mn-ea"/>
                <a:cs typeface="+mn-cs"/>
              </a:rPr>
              <a:t>znode</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并且其有一个唯一的路径标识</a:t>
            </a:r>
          </a:p>
          <a:p>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、节点</a:t>
            </a:r>
            <a:r>
              <a:rPr lang="en-US" altLang="zh-CN" sz="1200" kern="1200" dirty="0" err="1">
                <a:solidFill>
                  <a:schemeClr val="tx1"/>
                </a:solidFill>
                <a:effectLst/>
                <a:latin typeface="+mn-lt"/>
                <a:ea typeface="+mn-ea"/>
                <a:cs typeface="+mn-cs"/>
              </a:rPr>
              <a:t>Znode</a:t>
            </a:r>
            <a:r>
              <a:rPr lang="zh-CN" altLang="zh-CN" sz="1200" kern="1200" dirty="0">
                <a:solidFill>
                  <a:schemeClr val="tx1"/>
                </a:solidFill>
                <a:effectLst/>
                <a:latin typeface="+mn-lt"/>
                <a:ea typeface="+mn-ea"/>
                <a:cs typeface="+mn-cs"/>
              </a:rPr>
              <a:t>可以包含数据和子节点（但是</a:t>
            </a:r>
            <a:r>
              <a:rPr lang="en-US" altLang="zh-CN" sz="1200" kern="1200" dirty="0">
                <a:solidFill>
                  <a:schemeClr val="tx1"/>
                </a:solidFill>
                <a:effectLst/>
                <a:latin typeface="+mn-lt"/>
                <a:ea typeface="+mn-ea"/>
                <a:cs typeface="+mn-cs"/>
              </a:rPr>
              <a:t>EPHEMERAL</a:t>
            </a:r>
            <a:r>
              <a:rPr lang="zh-CN" altLang="zh-CN" sz="1200" kern="1200" dirty="0">
                <a:solidFill>
                  <a:schemeClr val="tx1"/>
                </a:solidFill>
                <a:effectLst/>
                <a:latin typeface="+mn-lt"/>
                <a:ea typeface="+mn-ea"/>
                <a:cs typeface="+mn-cs"/>
              </a:rPr>
              <a:t>类型的节点不能有子节点，下一页详细讲解）</a:t>
            </a:r>
          </a:p>
          <a:p>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、客户端应用可以在节点上设置监视器（后续详细讲解）</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200" b="1" i="0" u="none" strike="noStrike" cap="none" normalizeH="0" baseline="0" dirty="0">
                <a:ln>
                  <a:noFill/>
                </a:ln>
                <a:solidFill>
                  <a:srgbClr val="000000"/>
                </a:solidFill>
                <a:effectLst/>
                <a:latin typeface="Arial" pitchFamily="34" charset="0"/>
                <a:ea typeface="Helvetica"/>
                <a:cs typeface="宋体" pitchFamily="2" charset="-122"/>
              </a:rPr>
              <a:t>zxid</a:t>
            </a:r>
          </a:p>
          <a:p>
            <a:r>
              <a:rPr lang="zh-CN" altLang="en-US" dirty="0"/>
              <a:t>我们可以将</a:t>
            </a:r>
            <a:r>
              <a:rPr lang="en-US" altLang="zh-CN" dirty="0" err="1"/>
              <a:t>zkid</a:t>
            </a:r>
            <a:r>
              <a:rPr lang="zh-CN" altLang="en-US" dirty="0"/>
              <a:t>简单理解为其时间发生的顺序，其具有自增性质</a:t>
            </a:r>
          </a:p>
        </p:txBody>
      </p:sp>
      <p:sp>
        <p:nvSpPr>
          <p:cNvPr id="4" name="灯片编号占位符 3"/>
          <p:cNvSpPr>
            <a:spLocks noGrp="1"/>
          </p:cNvSpPr>
          <p:nvPr>
            <p:ph type="sldNum" sz="quarter" idx="10"/>
          </p:nvPr>
        </p:nvSpPr>
        <p:spPr/>
        <p:txBody>
          <a:bodyPr/>
          <a:lstStyle/>
          <a:p>
            <a:fld id="{81E1BE5E-F8B7-48B3-BF35-A41DC0830023}" type="slidenum">
              <a:rPr lang="zh-CN" altLang="en-US" smtClean="0"/>
              <a:pPr/>
              <a:t>12</a:t>
            </a:fld>
            <a:endParaRPr lang="zh-CN" altLang="en-US"/>
          </a:p>
        </p:txBody>
      </p:sp>
    </p:spTree>
    <p:extLst>
      <p:ext uri="{BB962C8B-B14F-4D97-AF65-F5344CB8AC3E}">
        <p14:creationId xmlns:p14="http://schemas.microsoft.com/office/powerpoint/2010/main" val="574299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E1BE5E-F8B7-48B3-BF35-A41DC0830023}" type="slidenum">
              <a:rPr lang="zh-CN" altLang="en-US" smtClean="0"/>
              <a:pPr/>
              <a:t>13</a:t>
            </a:fld>
            <a:endParaRPr lang="zh-CN" altLang="en-US"/>
          </a:p>
        </p:txBody>
      </p:sp>
    </p:spTree>
    <p:extLst>
      <p:ext uri="{BB962C8B-B14F-4D97-AF65-F5344CB8AC3E}">
        <p14:creationId xmlns:p14="http://schemas.microsoft.com/office/powerpoint/2010/main" val="574299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E1BE5E-F8B7-48B3-BF35-A41DC0830023}" type="slidenum">
              <a:rPr lang="zh-CN" altLang="en-US" smtClean="0"/>
              <a:pPr/>
              <a:t>14</a:t>
            </a:fld>
            <a:endParaRPr lang="zh-CN" altLang="en-US"/>
          </a:p>
        </p:txBody>
      </p:sp>
    </p:spTree>
    <p:extLst>
      <p:ext uri="{BB962C8B-B14F-4D97-AF65-F5344CB8AC3E}">
        <p14:creationId xmlns:p14="http://schemas.microsoft.com/office/powerpoint/2010/main" val="783880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E1BE5E-F8B7-48B3-BF35-A41DC0830023}" type="slidenum">
              <a:rPr lang="zh-CN" altLang="en-US" smtClean="0"/>
              <a:pPr/>
              <a:t>15</a:t>
            </a:fld>
            <a:endParaRPr lang="zh-CN" altLang="en-US"/>
          </a:p>
        </p:txBody>
      </p:sp>
    </p:spTree>
    <p:extLst>
      <p:ext uri="{BB962C8B-B14F-4D97-AF65-F5344CB8AC3E}">
        <p14:creationId xmlns:p14="http://schemas.microsoft.com/office/powerpoint/2010/main" val="574299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E1BE5E-F8B7-48B3-BF35-A41DC0830023}" type="slidenum">
              <a:rPr lang="zh-CN" altLang="en-US" smtClean="0"/>
              <a:pPr/>
              <a:t>16</a:t>
            </a:fld>
            <a:endParaRPr lang="zh-CN" altLang="en-US"/>
          </a:p>
        </p:txBody>
      </p:sp>
    </p:spTree>
    <p:extLst>
      <p:ext uri="{BB962C8B-B14F-4D97-AF65-F5344CB8AC3E}">
        <p14:creationId xmlns:p14="http://schemas.microsoft.com/office/powerpoint/2010/main" val="574299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E1BE5E-F8B7-48B3-BF35-A41DC0830023}" type="slidenum">
              <a:rPr lang="zh-CN" altLang="en-US" smtClean="0"/>
              <a:pPr/>
              <a:t>17</a:t>
            </a:fld>
            <a:endParaRPr lang="zh-CN" altLang="en-US"/>
          </a:p>
        </p:txBody>
      </p:sp>
    </p:spTree>
    <p:extLst>
      <p:ext uri="{BB962C8B-B14F-4D97-AF65-F5344CB8AC3E}">
        <p14:creationId xmlns:p14="http://schemas.microsoft.com/office/powerpoint/2010/main" val="1630688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E1BE5E-F8B7-48B3-BF35-A41DC0830023}" type="slidenum">
              <a:rPr lang="zh-CN" altLang="en-US" smtClean="0"/>
              <a:pPr/>
              <a:t>18</a:t>
            </a:fld>
            <a:endParaRPr lang="zh-CN" altLang="en-US"/>
          </a:p>
        </p:txBody>
      </p:sp>
    </p:spTree>
    <p:extLst>
      <p:ext uri="{BB962C8B-B14F-4D97-AF65-F5344CB8AC3E}">
        <p14:creationId xmlns:p14="http://schemas.microsoft.com/office/powerpoint/2010/main" val="2227434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E1BE5E-F8B7-48B3-BF35-A41DC0830023}" type="slidenum">
              <a:rPr lang="zh-CN" altLang="en-US" smtClean="0"/>
              <a:pPr/>
              <a:t>19</a:t>
            </a:fld>
            <a:endParaRPr lang="zh-CN" altLang="en-US"/>
          </a:p>
        </p:txBody>
      </p:sp>
    </p:spTree>
    <p:extLst>
      <p:ext uri="{BB962C8B-B14F-4D97-AF65-F5344CB8AC3E}">
        <p14:creationId xmlns:p14="http://schemas.microsoft.com/office/powerpoint/2010/main" val="574299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我们可以自己写逻辑对事件进行响应</a:t>
            </a:r>
          </a:p>
        </p:txBody>
      </p:sp>
      <p:sp>
        <p:nvSpPr>
          <p:cNvPr id="4" name="灯片编号占位符 3"/>
          <p:cNvSpPr>
            <a:spLocks noGrp="1"/>
          </p:cNvSpPr>
          <p:nvPr>
            <p:ph type="sldNum" sz="quarter" idx="10"/>
          </p:nvPr>
        </p:nvSpPr>
        <p:spPr/>
        <p:txBody>
          <a:bodyPr/>
          <a:lstStyle/>
          <a:p>
            <a:fld id="{81E1BE5E-F8B7-48B3-BF35-A41DC0830023}" type="slidenum">
              <a:rPr lang="zh-CN" altLang="en-US" smtClean="0"/>
              <a:pPr/>
              <a:t>20</a:t>
            </a:fld>
            <a:endParaRPr lang="zh-CN" altLang="en-US"/>
          </a:p>
        </p:txBody>
      </p:sp>
    </p:spTree>
    <p:extLst>
      <p:ext uri="{BB962C8B-B14F-4D97-AF65-F5344CB8AC3E}">
        <p14:creationId xmlns:p14="http://schemas.microsoft.com/office/powerpoint/2010/main" val="1905374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集中式有许多难点   单节点故障，纵向扩展难度大   机器昂贵</a:t>
            </a:r>
            <a:endParaRPr lang="en-US" altLang="zh-CN" dirty="0"/>
          </a:p>
          <a:p>
            <a:r>
              <a:rPr lang="zh-CN" altLang="en-US" dirty="0"/>
              <a:t>分布式有许多难点  网络分区，俗称脑力现象，通信异常， 三态问题（成功，失败，超时） 节点故障</a:t>
            </a:r>
            <a:endParaRPr lang="en-US" altLang="zh-CN" dirty="0"/>
          </a:p>
          <a:p>
            <a:r>
              <a:rPr lang="en-US" altLang="zh-CN" dirty="0"/>
              <a:t>Zookeeper</a:t>
            </a:r>
            <a:r>
              <a:rPr lang="zh-CN" altLang="en-US" dirty="0"/>
              <a:t>是一个典型的发布</a:t>
            </a:r>
            <a:r>
              <a:rPr lang="en-US" altLang="zh-CN" dirty="0"/>
              <a:t>-</a:t>
            </a:r>
            <a:r>
              <a:rPr lang="zh-CN" altLang="en-US" dirty="0"/>
              <a:t>订阅模式的分布式数据管理与协调框架</a:t>
            </a:r>
            <a:endParaRPr lang="en-US" altLang="zh-CN" dirty="0"/>
          </a:p>
          <a:p>
            <a:pPr lvl="0"/>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是为别的分布式程序服务的</a:t>
            </a:r>
          </a:p>
          <a:p>
            <a:pPr lvl="0"/>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本身就是一个分布式程序（只要有半数以上节点存活，</a:t>
            </a:r>
            <a:r>
              <a:rPr lang="en-US" altLang="zh-CN" sz="1200" kern="1200" dirty="0" err="1">
                <a:solidFill>
                  <a:schemeClr val="tx1"/>
                </a:solidFill>
                <a:effectLst/>
                <a:latin typeface="+mn-lt"/>
                <a:ea typeface="+mn-ea"/>
                <a:cs typeface="+mn-cs"/>
              </a:rPr>
              <a:t>zk</a:t>
            </a:r>
            <a:r>
              <a:rPr lang="zh-CN" altLang="zh-CN" sz="1200" kern="1200" dirty="0">
                <a:solidFill>
                  <a:schemeClr val="tx1"/>
                </a:solidFill>
                <a:effectLst/>
                <a:latin typeface="+mn-lt"/>
                <a:ea typeface="+mn-ea"/>
                <a:cs typeface="+mn-cs"/>
              </a:rPr>
              <a:t>就能正常服务）</a:t>
            </a:r>
            <a:endParaRPr lang="en-US" altLang="zh-CN" sz="1200" kern="1200" dirty="0">
              <a:solidFill>
                <a:schemeClr val="tx1"/>
              </a:solidFill>
              <a:effectLst/>
              <a:latin typeface="+mn-lt"/>
              <a:ea typeface="+mn-ea"/>
              <a:cs typeface="+mn-cs"/>
            </a:endParaRPr>
          </a:p>
          <a:p>
            <a:pPr lvl="0"/>
            <a:endParaRPr lang="en-US" altLang="zh-CN" sz="1200" kern="1200" dirty="0">
              <a:solidFill>
                <a:schemeClr val="tx1"/>
              </a:solidFill>
              <a:effectLst/>
              <a:latin typeface="+mn-lt"/>
              <a:ea typeface="+mn-ea"/>
              <a:cs typeface="+mn-cs"/>
            </a:endParaRPr>
          </a:p>
          <a:p>
            <a:pPr lvl="0"/>
            <a:r>
              <a:rPr lang="en-US" altLang="zh-CN" sz="1200" kern="1200" dirty="0" err="1">
                <a:solidFill>
                  <a:schemeClr val="tx1"/>
                </a:solidFill>
                <a:effectLst/>
                <a:latin typeface="+mn-lt"/>
                <a:ea typeface="+mn-ea"/>
                <a:cs typeface="+mn-cs"/>
              </a:rPr>
              <a:t>Paxos</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具有高容错的分布式一致性协议</a:t>
            </a:r>
            <a:endParaRPr lang="en-US" altLang="zh-CN" sz="1200" kern="1200" dirty="0">
              <a:solidFill>
                <a:schemeClr val="tx1"/>
              </a:solidFill>
              <a:effectLst/>
              <a:latin typeface="+mn-lt"/>
              <a:ea typeface="+mn-ea"/>
              <a:cs typeface="+mn-cs"/>
            </a:endParaRPr>
          </a:p>
          <a:p>
            <a:pPr lvl="0"/>
            <a:r>
              <a:rPr lang="en-US" altLang="zh-CN" sz="1200" kern="1200" dirty="0">
                <a:solidFill>
                  <a:schemeClr val="tx1"/>
                </a:solidFill>
                <a:effectLst/>
                <a:latin typeface="+mn-lt"/>
                <a:ea typeface="+mn-ea"/>
                <a:cs typeface="+mn-cs"/>
              </a:rPr>
              <a:t>Chubby</a:t>
            </a:r>
            <a:r>
              <a:rPr lang="zh-CN" altLang="en-US"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Google</a:t>
            </a:r>
            <a:r>
              <a:rPr lang="zh-CN" altLang="en-US" sz="1200" kern="1200" dirty="0">
                <a:solidFill>
                  <a:schemeClr val="tx1"/>
                </a:solidFill>
                <a:effectLst/>
                <a:latin typeface="+mn-lt"/>
                <a:ea typeface="+mn-ea"/>
                <a:cs typeface="+mn-cs"/>
              </a:rPr>
              <a:t>的一套分布式锁服务，</a:t>
            </a:r>
            <a:r>
              <a:rPr lang="en-US" altLang="zh-CN" sz="1200" kern="1200" dirty="0">
                <a:solidFill>
                  <a:schemeClr val="tx1"/>
                </a:solidFill>
                <a:effectLst/>
                <a:latin typeface="+mn-lt"/>
                <a:ea typeface="+mn-ea"/>
                <a:cs typeface="+mn-cs"/>
              </a:rPr>
              <a:t>zookeeper</a:t>
            </a:r>
            <a:r>
              <a:rPr lang="zh-CN" altLang="en-US" sz="1200" kern="1200" dirty="0">
                <a:solidFill>
                  <a:schemeClr val="tx1"/>
                </a:solidFill>
                <a:effectLst/>
                <a:latin typeface="+mn-lt"/>
                <a:ea typeface="+mn-ea"/>
                <a:cs typeface="+mn-cs"/>
              </a:rPr>
              <a:t>借鉴其思想实现了</a:t>
            </a:r>
            <a:r>
              <a:rPr lang="en-US" altLang="zh-CN" sz="1200" kern="1200" dirty="0">
                <a:solidFill>
                  <a:schemeClr val="tx1"/>
                </a:solidFill>
                <a:effectLst/>
                <a:latin typeface="+mn-lt"/>
                <a:ea typeface="+mn-ea"/>
                <a:cs typeface="+mn-cs"/>
              </a:rPr>
              <a:t>zookeeper</a:t>
            </a:r>
            <a:r>
              <a:rPr lang="zh-CN" altLang="en-US" sz="1200" kern="1200" dirty="0">
                <a:solidFill>
                  <a:schemeClr val="tx1"/>
                </a:solidFill>
                <a:effectLst/>
                <a:latin typeface="+mn-lt"/>
                <a:ea typeface="+mn-ea"/>
                <a:cs typeface="+mn-cs"/>
              </a:rPr>
              <a:t>并开源</a:t>
            </a:r>
            <a:endParaRPr lang="en-US" altLang="zh-CN" sz="1200" kern="1200" dirty="0">
              <a:solidFill>
                <a:schemeClr val="tx1"/>
              </a:solidFill>
              <a:effectLst/>
              <a:latin typeface="+mn-lt"/>
              <a:ea typeface="+mn-ea"/>
              <a:cs typeface="+mn-cs"/>
            </a:endParaRPr>
          </a:p>
          <a:p>
            <a:pPr lvl="0"/>
            <a:endParaRPr lang="en-US" altLang="zh-CN" sz="1200" kern="1200" dirty="0">
              <a:solidFill>
                <a:schemeClr val="tx1"/>
              </a:solidFill>
              <a:effectLst/>
              <a:latin typeface="+mn-lt"/>
              <a:ea typeface="+mn-ea"/>
              <a:cs typeface="+mn-cs"/>
            </a:endParaRPr>
          </a:p>
          <a:p>
            <a:pPr lvl="0"/>
            <a:endParaRPr lang="zh-CN" altLang="zh-CN" sz="1200" kern="1200" dirty="0">
              <a:solidFill>
                <a:schemeClr val="tx1"/>
              </a:solidFill>
              <a:effectLst/>
              <a:latin typeface="+mn-lt"/>
              <a:ea typeface="+mn-ea"/>
              <a:cs typeface="+mn-cs"/>
            </a:endParaRPr>
          </a:p>
          <a:p>
            <a:endParaRPr lang="en-US" altLang="zh-CN" dirty="0"/>
          </a:p>
          <a:p>
            <a:r>
              <a:rPr lang="en-US" altLang="zh-CN" dirty="0"/>
              <a:t>Hadoop    </a:t>
            </a:r>
            <a:r>
              <a:rPr lang="en-US" altLang="zh-CN" dirty="0" err="1"/>
              <a:t>kafka</a:t>
            </a:r>
            <a:r>
              <a:rPr lang="en-US" altLang="zh-CN" dirty="0"/>
              <a:t> </a:t>
            </a:r>
            <a:r>
              <a:rPr lang="zh-CN" altLang="en-US" dirty="0"/>
              <a:t>存储</a:t>
            </a:r>
            <a:r>
              <a:rPr lang="en-US" altLang="zh-CN" dirty="0"/>
              <a:t>  </a:t>
            </a:r>
            <a:r>
              <a:rPr lang="en-US" altLang="zh-CN" dirty="0" err="1"/>
              <a:t>Habase</a:t>
            </a:r>
            <a:r>
              <a:rPr lang="en-US" altLang="zh-CN" dirty="0"/>
              <a:t>  </a:t>
            </a:r>
            <a:r>
              <a:rPr lang="en-US" altLang="zh-CN" dirty="0" err="1"/>
              <a:t>dubbo</a:t>
            </a:r>
            <a:endParaRPr lang="zh-CN" altLang="en-US" dirty="0"/>
          </a:p>
        </p:txBody>
      </p:sp>
      <p:sp>
        <p:nvSpPr>
          <p:cNvPr id="4" name="灯片编号占位符 3"/>
          <p:cNvSpPr>
            <a:spLocks noGrp="1"/>
          </p:cNvSpPr>
          <p:nvPr>
            <p:ph type="sldNum" sz="quarter" idx="5"/>
          </p:nvPr>
        </p:nvSpPr>
        <p:spPr/>
        <p:txBody>
          <a:bodyPr/>
          <a:lstStyle/>
          <a:p>
            <a:fld id="{81E1BE5E-F8B7-48B3-BF35-A41DC0830023}" type="slidenum">
              <a:rPr lang="zh-CN" altLang="en-US" smtClean="0"/>
              <a:pPr/>
              <a:t>3</a:t>
            </a:fld>
            <a:endParaRPr lang="zh-CN" altLang="en-US"/>
          </a:p>
        </p:txBody>
      </p:sp>
    </p:spTree>
    <p:extLst>
      <p:ext uri="{BB962C8B-B14F-4D97-AF65-F5344CB8AC3E}">
        <p14:creationId xmlns:p14="http://schemas.microsoft.com/office/powerpoint/2010/main" val="3533371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E1BE5E-F8B7-48B3-BF35-A41DC0830023}" type="slidenum">
              <a:rPr lang="zh-CN" altLang="en-US" smtClean="0"/>
              <a:pPr/>
              <a:t>21</a:t>
            </a:fld>
            <a:endParaRPr lang="zh-CN" altLang="en-US"/>
          </a:p>
        </p:txBody>
      </p:sp>
    </p:spTree>
    <p:extLst>
      <p:ext uri="{BB962C8B-B14F-4D97-AF65-F5344CB8AC3E}">
        <p14:creationId xmlns:p14="http://schemas.microsoft.com/office/powerpoint/2010/main" val="574299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E1BE5E-F8B7-48B3-BF35-A41DC0830023}" type="slidenum">
              <a:rPr lang="zh-CN" altLang="en-US" smtClean="0"/>
              <a:pPr/>
              <a:t>22</a:t>
            </a:fld>
            <a:endParaRPr lang="zh-CN" altLang="en-US"/>
          </a:p>
        </p:txBody>
      </p:sp>
    </p:spTree>
    <p:extLst>
      <p:ext uri="{BB962C8B-B14F-4D97-AF65-F5344CB8AC3E}">
        <p14:creationId xmlns:p14="http://schemas.microsoft.com/office/powerpoint/2010/main" val="36851689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E1BE5E-F8B7-48B3-BF35-A41DC0830023}" type="slidenum">
              <a:rPr lang="zh-CN" altLang="en-US" smtClean="0"/>
              <a:pPr/>
              <a:t>23</a:t>
            </a:fld>
            <a:endParaRPr lang="zh-CN" altLang="en-US"/>
          </a:p>
        </p:txBody>
      </p:sp>
    </p:spTree>
    <p:extLst>
      <p:ext uri="{BB962C8B-B14F-4D97-AF65-F5344CB8AC3E}">
        <p14:creationId xmlns:p14="http://schemas.microsoft.com/office/powerpoint/2010/main" val="574299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E1BE5E-F8B7-48B3-BF35-A41DC0830023}" type="slidenum">
              <a:rPr lang="zh-CN" altLang="en-US" smtClean="0"/>
              <a:pPr/>
              <a:t>24</a:t>
            </a:fld>
            <a:endParaRPr lang="zh-CN" altLang="en-US"/>
          </a:p>
        </p:txBody>
      </p:sp>
    </p:spTree>
    <p:extLst>
      <p:ext uri="{BB962C8B-B14F-4D97-AF65-F5344CB8AC3E}">
        <p14:creationId xmlns:p14="http://schemas.microsoft.com/office/powerpoint/2010/main" val="5742997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E1BE5E-F8B7-48B3-BF35-A41DC0830023}" type="slidenum">
              <a:rPr lang="zh-CN" altLang="en-US" smtClean="0"/>
              <a:pPr/>
              <a:t>25</a:t>
            </a:fld>
            <a:endParaRPr lang="zh-CN" altLang="en-US"/>
          </a:p>
        </p:txBody>
      </p:sp>
    </p:spTree>
    <p:extLst>
      <p:ext uri="{BB962C8B-B14F-4D97-AF65-F5344CB8AC3E}">
        <p14:creationId xmlns:p14="http://schemas.microsoft.com/office/powerpoint/2010/main" val="574299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E1BE5E-F8B7-48B3-BF35-A41DC0830023}" type="slidenum">
              <a:rPr lang="zh-CN" altLang="en-US" smtClean="0"/>
              <a:pPr/>
              <a:t>26</a:t>
            </a:fld>
            <a:endParaRPr lang="zh-CN" altLang="en-US"/>
          </a:p>
        </p:txBody>
      </p:sp>
    </p:spTree>
    <p:extLst>
      <p:ext uri="{BB962C8B-B14F-4D97-AF65-F5344CB8AC3E}">
        <p14:creationId xmlns:p14="http://schemas.microsoft.com/office/powerpoint/2010/main" val="34539538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E21F1BFE-8E55-4FF6-8072-C3B8EC7A46EF}"/>
              </a:ext>
            </a:extLst>
          </p:cNvPr>
          <p:cNvSpPr>
            <a:spLocks noGrp="1"/>
          </p:cNvSpPr>
          <p:nvPr>
            <p:ph type="body" idx="1"/>
          </p:nvPr>
        </p:nvSpPr>
        <p:spPr/>
        <p:txBody>
          <a:bodyPr/>
          <a:lstStyle/>
          <a:p>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Dubbo</a:t>
            </a:r>
            <a:r>
              <a:rPr lang="zh-CN" altLang="en-US" dirty="0"/>
              <a:t>就采用的</a:t>
            </a:r>
            <a:r>
              <a:rPr lang="en-US" altLang="zh-CN" dirty="0"/>
              <a:t>Zookeeper</a:t>
            </a:r>
            <a:r>
              <a:rPr lang="zh-CN" altLang="en-US" dirty="0"/>
              <a:t>提供的统一名称服务，</a:t>
            </a:r>
            <a:r>
              <a:rPr lang="en-US" altLang="zh-CN" dirty="0"/>
              <a:t>Dubbo</a:t>
            </a:r>
            <a:r>
              <a:rPr lang="zh-CN" altLang="en-US" dirty="0"/>
              <a:t>是一个远程调用框架</a:t>
            </a:r>
            <a:endParaRPr lang="en-US" altLang="zh-CN" dirty="0"/>
          </a:p>
          <a:p>
            <a:r>
              <a:rPr lang="zh-CN" altLang="en-US" dirty="0"/>
              <a:t>首先呢</a:t>
            </a:r>
            <a:r>
              <a:rPr lang="en-US" altLang="zh-CN" dirty="0"/>
              <a:t>zookeeper</a:t>
            </a:r>
            <a:r>
              <a:rPr lang="zh-CN" altLang="en-US" dirty="0"/>
              <a:t>会将服务注册到</a:t>
            </a:r>
            <a:r>
              <a:rPr lang="en-US" altLang="zh-CN" dirty="0"/>
              <a:t>zookeeper</a:t>
            </a:r>
            <a:r>
              <a:rPr lang="zh-CN" altLang="en-US" dirty="0"/>
              <a:t>中心，然后</a:t>
            </a:r>
            <a:endParaRPr lang="en-US" altLang="zh-CN" dirty="0"/>
          </a:p>
          <a:p>
            <a:r>
              <a:rPr lang="en-US" altLang="zh-CN" dirty="0"/>
              <a:t>1.</a:t>
            </a:r>
            <a:r>
              <a:rPr lang="zh-CN" altLang="en-US" dirty="0"/>
              <a:t>首先呢</a:t>
            </a:r>
            <a:r>
              <a:rPr lang="en-US" altLang="zh-CN" dirty="0"/>
              <a:t>Service</a:t>
            </a:r>
            <a:r>
              <a:rPr lang="zh-CN" altLang="en-US" dirty="0"/>
              <a:t>将</a:t>
            </a:r>
            <a:endParaRPr lang="en-US" altLang="zh-CN" dirty="0"/>
          </a:p>
          <a:p>
            <a:endParaRPr lang="en-US" altLang="zh-CN" dirty="0"/>
          </a:p>
          <a:p>
            <a:r>
              <a:rPr lang="zh-CN" altLang="en-US" sz="1200" b="0" i="0" kern="1200" dirty="0">
                <a:solidFill>
                  <a:schemeClr val="tx1"/>
                </a:solidFill>
                <a:effectLst/>
                <a:latin typeface="+mn-lt"/>
                <a:ea typeface="+mn-ea"/>
                <a:cs typeface="+mn-cs"/>
              </a:rPr>
              <a:t>命名服务指通过指定的名字获取资源或者服务提供者的信息。分布式应用中，通常需要有一套完整的命名规则，既能够产生唯一的名称又便于识别和记忆。</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通常情况下使用树形的名称结构是一个理想的选择，树形的名称结构是一个有层次的目录结构，即对人友好又不会重复。</a:t>
            </a:r>
            <a:endParaRPr lang="zh-CN" altLang="en-US" dirty="0"/>
          </a:p>
        </p:txBody>
      </p:sp>
      <p:sp>
        <p:nvSpPr>
          <p:cNvPr id="4" name="灯片编号占位符 3"/>
          <p:cNvSpPr>
            <a:spLocks noGrp="1"/>
          </p:cNvSpPr>
          <p:nvPr>
            <p:ph type="sldNum" sz="quarter" idx="10"/>
          </p:nvPr>
        </p:nvSpPr>
        <p:spPr/>
        <p:txBody>
          <a:bodyPr/>
          <a:lstStyle/>
          <a:p>
            <a:fld id="{81E1BE5E-F8B7-48B3-BF35-A41DC0830023}" type="slidenum">
              <a:rPr lang="zh-CN" altLang="en-US" smtClean="0"/>
              <a:pPr/>
              <a:t>29</a:t>
            </a:fld>
            <a:endParaRPr lang="zh-CN" altLang="en-US"/>
          </a:p>
        </p:txBody>
      </p:sp>
    </p:spTree>
    <p:extLst>
      <p:ext uri="{BB962C8B-B14F-4D97-AF65-F5344CB8AC3E}">
        <p14:creationId xmlns:p14="http://schemas.microsoft.com/office/powerpoint/2010/main" val="5742997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Dubbo</a:t>
            </a:r>
            <a:r>
              <a:rPr lang="zh-CN" altLang="en-US" dirty="0"/>
              <a:t>就采用的</a:t>
            </a:r>
            <a:r>
              <a:rPr lang="en-US" altLang="zh-CN" dirty="0"/>
              <a:t>Zookeeper</a:t>
            </a:r>
            <a:r>
              <a:rPr lang="zh-CN" altLang="en-US" dirty="0"/>
              <a:t>提供的统一名称服务，</a:t>
            </a:r>
            <a:r>
              <a:rPr lang="en-US" altLang="zh-CN" dirty="0"/>
              <a:t>Dubbo</a:t>
            </a:r>
            <a:r>
              <a:rPr lang="zh-CN" altLang="en-US" dirty="0"/>
              <a:t>是一个远程调用框架</a:t>
            </a:r>
            <a:endParaRPr lang="en-US" altLang="zh-CN" dirty="0"/>
          </a:p>
          <a:p>
            <a:r>
              <a:rPr lang="zh-CN" altLang="en-US" dirty="0"/>
              <a:t>首先呢</a:t>
            </a:r>
            <a:r>
              <a:rPr lang="en-US" altLang="zh-CN" dirty="0"/>
              <a:t>zookeeper</a:t>
            </a:r>
            <a:r>
              <a:rPr lang="zh-CN" altLang="en-US" dirty="0"/>
              <a:t>会将服务注册到</a:t>
            </a:r>
            <a:r>
              <a:rPr lang="en-US" altLang="zh-CN" dirty="0"/>
              <a:t>zookeeper</a:t>
            </a:r>
            <a:r>
              <a:rPr lang="zh-CN" altLang="en-US" dirty="0"/>
              <a:t>中心，然后</a:t>
            </a:r>
            <a:endParaRPr lang="en-US" altLang="zh-CN" dirty="0"/>
          </a:p>
          <a:p>
            <a:r>
              <a:rPr lang="en-US" altLang="zh-CN" dirty="0"/>
              <a:t>1.</a:t>
            </a:r>
            <a:r>
              <a:rPr lang="zh-CN" altLang="en-US" dirty="0"/>
              <a:t>首先呢</a:t>
            </a:r>
            <a:r>
              <a:rPr lang="en-US" altLang="zh-CN" dirty="0"/>
              <a:t>Service</a:t>
            </a:r>
            <a:r>
              <a:rPr lang="zh-CN" altLang="en-US" dirty="0"/>
              <a:t>将</a:t>
            </a:r>
            <a:endParaRPr lang="en-US" altLang="zh-CN" dirty="0"/>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zookeeper</a:t>
            </a:r>
            <a:r>
              <a:rPr lang="zh-CN" altLang="en-US" sz="1200" b="0" i="0" kern="1200" dirty="0">
                <a:solidFill>
                  <a:schemeClr val="tx1"/>
                </a:solidFill>
                <a:effectLst/>
                <a:latin typeface="+mn-lt"/>
                <a:ea typeface="+mn-ea"/>
                <a:cs typeface="+mn-cs"/>
              </a:rPr>
              <a:t>用来注册服务和进行负载均衡，哪一个服务由哪一个机器来提供必需让调用者知道，简单来说就是</a:t>
            </a:r>
            <a:r>
              <a:rPr lang="en-US" altLang="zh-CN" sz="1200" b="0" i="0" kern="1200" dirty="0" err="1">
                <a:solidFill>
                  <a:schemeClr val="tx1"/>
                </a:solidFill>
                <a:effectLst/>
                <a:latin typeface="+mn-lt"/>
                <a:ea typeface="+mn-ea"/>
                <a:cs typeface="+mn-cs"/>
              </a:rPr>
              <a:t>ip</a:t>
            </a:r>
            <a:r>
              <a:rPr lang="zh-CN" altLang="en-US" sz="1200" b="0" i="0" kern="1200" dirty="0">
                <a:solidFill>
                  <a:schemeClr val="tx1"/>
                </a:solidFill>
                <a:effectLst/>
                <a:latin typeface="+mn-lt"/>
                <a:ea typeface="+mn-ea"/>
                <a:cs typeface="+mn-cs"/>
              </a:rPr>
              <a:t>地址和服务名称的对应关系。当然也可以 通过硬编码的方式把这种对应关系在调用方业务代码中实现，但是如果提供服务的机器挂掉调用者无法知晓，如果不更改代码会继续请求挂掉的机器提供服务。 </a:t>
            </a:r>
            <a:r>
              <a:rPr lang="en-US" altLang="zh-CN" sz="1200" b="0" i="0" kern="1200" dirty="0">
                <a:solidFill>
                  <a:schemeClr val="tx1"/>
                </a:solidFill>
                <a:effectLst/>
                <a:latin typeface="+mn-lt"/>
                <a:ea typeface="+mn-ea"/>
                <a:cs typeface="+mn-cs"/>
              </a:rPr>
              <a:t>zookeeper</a:t>
            </a:r>
            <a:r>
              <a:rPr lang="zh-CN" altLang="en-US" sz="1200" b="0" i="0" kern="1200" dirty="0">
                <a:solidFill>
                  <a:schemeClr val="tx1"/>
                </a:solidFill>
                <a:effectLst/>
                <a:latin typeface="+mn-lt"/>
                <a:ea typeface="+mn-ea"/>
                <a:cs typeface="+mn-cs"/>
              </a:rPr>
              <a:t>通过心跳机制可以检测挂掉的机器并将挂掉机器的</a:t>
            </a:r>
            <a:r>
              <a:rPr lang="en-US" altLang="zh-CN" sz="1200" b="0" i="0" kern="1200" dirty="0" err="1">
                <a:solidFill>
                  <a:schemeClr val="tx1"/>
                </a:solidFill>
                <a:effectLst/>
                <a:latin typeface="+mn-lt"/>
                <a:ea typeface="+mn-ea"/>
                <a:cs typeface="+mn-cs"/>
              </a:rPr>
              <a:t>ip</a:t>
            </a:r>
            <a:r>
              <a:rPr lang="zh-CN" altLang="en-US" sz="1200" b="0" i="0" kern="1200" dirty="0">
                <a:solidFill>
                  <a:schemeClr val="tx1"/>
                </a:solidFill>
                <a:effectLst/>
                <a:latin typeface="+mn-lt"/>
                <a:ea typeface="+mn-ea"/>
                <a:cs typeface="+mn-cs"/>
              </a:rPr>
              <a:t>和服务对应关系从列表中删除。至于支持高并发，简单来说就是横向扩展，在不更改代码 的情况通过添加机器来提高运算能力。通过添加新的机器向</a:t>
            </a:r>
            <a:r>
              <a:rPr lang="en-US" altLang="zh-CN" sz="1200" b="0" i="0" kern="1200" dirty="0">
                <a:solidFill>
                  <a:schemeClr val="tx1"/>
                </a:solidFill>
                <a:effectLst/>
                <a:latin typeface="+mn-lt"/>
                <a:ea typeface="+mn-ea"/>
                <a:cs typeface="+mn-cs"/>
              </a:rPr>
              <a:t>zookeeper</a:t>
            </a:r>
            <a:r>
              <a:rPr lang="zh-CN" altLang="en-US" sz="1200" b="0" i="0" kern="1200" dirty="0">
                <a:solidFill>
                  <a:schemeClr val="tx1"/>
                </a:solidFill>
                <a:effectLst/>
                <a:latin typeface="+mn-lt"/>
                <a:ea typeface="+mn-ea"/>
                <a:cs typeface="+mn-cs"/>
              </a:rPr>
              <a:t>注册服务，服务的提供者多了能服务的客户就多了。</a:t>
            </a:r>
            <a:endParaRPr lang="zh-CN" altLang="en-US" dirty="0"/>
          </a:p>
        </p:txBody>
      </p:sp>
      <p:sp>
        <p:nvSpPr>
          <p:cNvPr id="4" name="灯片编号占位符 3"/>
          <p:cNvSpPr>
            <a:spLocks noGrp="1"/>
          </p:cNvSpPr>
          <p:nvPr>
            <p:ph type="sldNum" sz="quarter" idx="10"/>
          </p:nvPr>
        </p:nvSpPr>
        <p:spPr/>
        <p:txBody>
          <a:bodyPr/>
          <a:lstStyle/>
          <a:p>
            <a:fld id="{81E1BE5E-F8B7-48B3-BF35-A41DC0830023}" type="slidenum">
              <a:rPr lang="zh-CN" altLang="en-US" smtClean="0"/>
              <a:pPr/>
              <a:t>30</a:t>
            </a:fld>
            <a:endParaRPr lang="zh-CN" altLang="en-US"/>
          </a:p>
        </p:txBody>
      </p:sp>
    </p:spTree>
    <p:extLst>
      <p:ext uri="{BB962C8B-B14F-4D97-AF65-F5344CB8AC3E}">
        <p14:creationId xmlns:p14="http://schemas.microsoft.com/office/powerpoint/2010/main" val="25876507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置的管理在分布式应用环境中很常见，例如同一个应用需要在多台服务器上运行，但是它们的应用系统的某些配置相同的，如果要修改这些相同的配置项，就必须同时修改每台运行这个应用系统的</a:t>
            </a:r>
            <a:r>
              <a:rPr lang="en-US" altLang="zh-CN" dirty="0"/>
              <a:t>PC Server</a:t>
            </a:r>
            <a:r>
              <a:rPr lang="zh-CN" altLang="en-US" dirty="0"/>
              <a:t>，这样非常麻烦而且容易出错。像这样的配置信息完全可以交给</a:t>
            </a:r>
            <a:r>
              <a:rPr lang="en-US" altLang="zh-CN" dirty="0"/>
              <a:t>Zookeeper</a:t>
            </a:r>
            <a:r>
              <a:rPr lang="zh-CN" altLang="en-US" dirty="0"/>
              <a:t>来管理，处理起来非常便捷。</a:t>
            </a:r>
          </a:p>
          <a:p>
            <a:r>
              <a:rPr lang="zh-CN" altLang="en-US" dirty="0"/>
              <a:t>配置的管理包含发布和订阅两个过程，顾名思义就是将数据发布到</a:t>
            </a:r>
            <a:r>
              <a:rPr lang="en-US" altLang="zh-CN" dirty="0"/>
              <a:t>ZK</a:t>
            </a:r>
            <a:r>
              <a:rPr lang="zh-CN" altLang="en-US" dirty="0"/>
              <a:t>节点上，供订阅者动态获取数据，实现配置信息的集中管理和动态更新。</a:t>
            </a:r>
          </a:p>
          <a:p>
            <a:br>
              <a:rPr lang="zh-CN" altLang="en-US" dirty="0"/>
            </a:br>
            <a:br>
              <a:rPr lang="zh-CN" altLang="en-US" dirty="0"/>
            </a:br>
            <a:r>
              <a:rPr lang="zh-CN" altLang="en-US" dirty="0"/>
              <a:t>作者：悟成</a:t>
            </a:r>
            <a:br>
              <a:rPr lang="zh-CN" altLang="en-US" dirty="0"/>
            </a:br>
            <a:r>
              <a:rPr lang="zh-CN" altLang="en-US" dirty="0"/>
              <a:t>链接：</a:t>
            </a:r>
            <a:r>
              <a:rPr lang="en-US" altLang="zh-CN" dirty="0"/>
              <a:t>https://www.jianshu.com/p/fdcd6cd6a871</a:t>
            </a:r>
            <a:br>
              <a:rPr lang="en-US" altLang="zh-CN" dirty="0"/>
            </a:br>
            <a:r>
              <a:rPr lang="zh-CN" altLang="en-US" dirty="0"/>
              <a:t>來源：简书</a:t>
            </a:r>
            <a:br>
              <a:rPr lang="zh-CN" altLang="en-US" dirty="0"/>
            </a:br>
            <a:r>
              <a:rPr lang="zh-CN" altLang="en-US" dirty="0"/>
              <a:t>简书著作权归作者所有，任何形式的转载都请联系作者获得授权并注明出处。</a:t>
            </a:r>
          </a:p>
          <a:p>
            <a:endParaRPr lang="zh-CN" altLang="en-US" dirty="0"/>
          </a:p>
        </p:txBody>
      </p:sp>
      <p:sp>
        <p:nvSpPr>
          <p:cNvPr id="4" name="灯片编号占位符 3"/>
          <p:cNvSpPr>
            <a:spLocks noGrp="1"/>
          </p:cNvSpPr>
          <p:nvPr>
            <p:ph type="sldNum" sz="quarter" idx="10"/>
          </p:nvPr>
        </p:nvSpPr>
        <p:spPr/>
        <p:txBody>
          <a:bodyPr/>
          <a:lstStyle/>
          <a:p>
            <a:fld id="{81E1BE5E-F8B7-48B3-BF35-A41DC0830023}" type="slidenum">
              <a:rPr lang="zh-CN" altLang="en-US" smtClean="0"/>
              <a:pPr/>
              <a:t>31</a:t>
            </a:fld>
            <a:endParaRPr lang="zh-CN" altLang="en-US"/>
          </a:p>
        </p:txBody>
      </p:sp>
    </p:spTree>
    <p:extLst>
      <p:ext uri="{BB962C8B-B14F-4D97-AF65-F5344CB8AC3E}">
        <p14:creationId xmlns:p14="http://schemas.microsoft.com/office/powerpoint/2010/main" val="574299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1E1BE5E-F8B7-48B3-BF35-A41DC0830023}" type="slidenum">
              <a:rPr lang="zh-CN" altLang="en-US" smtClean="0"/>
              <a:pPr/>
              <a:t>4</a:t>
            </a:fld>
            <a:endParaRPr lang="zh-CN" altLang="en-US"/>
          </a:p>
        </p:txBody>
      </p:sp>
    </p:spTree>
    <p:extLst>
      <p:ext uri="{BB962C8B-B14F-4D97-AF65-F5344CB8AC3E}">
        <p14:creationId xmlns:p14="http://schemas.microsoft.com/office/powerpoint/2010/main" val="3271119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Solr</a:t>
            </a:r>
            <a:r>
              <a:rPr lang="zh-CN" altLang="en-US" dirty="0"/>
              <a:t>搜索引擎</a:t>
            </a:r>
            <a:endParaRPr lang="en-US" altLang="zh-CN" dirty="0"/>
          </a:p>
          <a:p>
            <a:r>
              <a:rPr lang="zh-CN" altLang="en-US" dirty="0"/>
              <a:t>将其索引库放在多个机器上</a:t>
            </a:r>
            <a:endParaRPr lang="en-US" altLang="zh-CN" dirty="0"/>
          </a:p>
          <a:p>
            <a:r>
              <a:rPr lang="zh-CN" altLang="en-US" dirty="0"/>
              <a:t>索引的配置信息其实是在变动的</a:t>
            </a:r>
            <a:endParaRPr lang="en-US" altLang="zh-CN" dirty="0"/>
          </a:p>
          <a:p>
            <a:r>
              <a:rPr lang="zh-CN" altLang="en-US" dirty="0"/>
              <a:t>如采用哪个分词器，使用哪个配置信息</a:t>
            </a:r>
            <a:endParaRPr lang="en-US" altLang="zh-CN" dirty="0"/>
          </a:p>
          <a:p>
            <a:endParaRPr lang="en-US" altLang="zh-CN" dirty="0"/>
          </a:p>
          <a:p>
            <a:r>
              <a:rPr lang="zh-CN" altLang="en-US" dirty="0"/>
              <a:t>存储数据</a:t>
            </a:r>
            <a:endParaRPr lang="en-US" altLang="zh-CN" dirty="0"/>
          </a:p>
          <a:p>
            <a:r>
              <a:rPr lang="zh-CN" altLang="en-US" dirty="0"/>
              <a:t>提供监听</a:t>
            </a:r>
            <a:endParaRPr lang="en-US" altLang="zh-CN" dirty="0"/>
          </a:p>
          <a:p>
            <a:endParaRPr lang="en-US" altLang="zh-CN" dirty="0"/>
          </a:p>
          <a:p>
            <a:r>
              <a:rPr lang="en-US" altLang="zh-CN" dirty="0"/>
              <a:t>Zookeeper</a:t>
            </a:r>
            <a:r>
              <a:rPr lang="zh-CN" altLang="en-US" dirty="0"/>
              <a:t>本身就是一个分布式服务，具有很高的高可用性，奇数个节点，一半存活可用</a:t>
            </a:r>
          </a:p>
        </p:txBody>
      </p:sp>
      <p:sp>
        <p:nvSpPr>
          <p:cNvPr id="4" name="灯片编号占位符 3"/>
          <p:cNvSpPr>
            <a:spLocks noGrp="1"/>
          </p:cNvSpPr>
          <p:nvPr>
            <p:ph type="sldNum" sz="quarter" idx="10"/>
          </p:nvPr>
        </p:nvSpPr>
        <p:spPr/>
        <p:txBody>
          <a:bodyPr/>
          <a:lstStyle/>
          <a:p>
            <a:fld id="{81E1BE5E-F8B7-48B3-BF35-A41DC0830023}" type="slidenum">
              <a:rPr lang="zh-CN" altLang="en-US" smtClean="0"/>
              <a:pPr/>
              <a:t>32</a:t>
            </a:fld>
            <a:endParaRPr lang="zh-CN" altLang="en-US"/>
          </a:p>
        </p:txBody>
      </p:sp>
    </p:spTree>
    <p:extLst>
      <p:ext uri="{BB962C8B-B14F-4D97-AF65-F5344CB8AC3E}">
        <p14:creationId xmlns:p14="http://schemas.microsoft.com/office/powerpoint/2010/main" val="20899863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其实</a:t>
            </a:r>
            <a:r>
              <a:rPr lang="en-US" altLang="zh-CN" dirty="0" err="1"/>
              <a:t>dubbo</a:t>
            </a:r>
            <a:r>
              <a:rPr lang="zh-CN" altLang="en-US" dirty="0"/>
              <a:t>也做到了负载均衡  我们甚至可以配置各服务提供的服务次数比例</a:t>
            </a:r>
            <a:endParaRPr lang="en-US" altLang="zh-CN" dirty="0"/>
          </a:p>
          <a:p>
            <a:r>
              <a:rPr lang="zh-CN" altLang="en-US" dirty="0"/>
              <a:t>大家最熟悉的</a:t>
            </a:r>
            <a:r>
              <a:rPr lang="en-US" altLang="zh-CN" dirty="0"/>
              <a:t>DNS</a:t>
            </a:r>
            <a:r>
              <a:rPr lang="zh-CN" altLang="en-US" dirty="0"/>
              <a:t>也是一种动态的负载均衡服务  </a:t>
            </a:r>
            <a:r>
              <a:rPr lang="en-US" altLang="zh-CN" dirty="0"/>
              <a:t>host</a:t>
            </a:r>
            <a:r>
              <a:rPr lang="zh-CN" altLang="en-US" dirty="0"/>
              <a:t>文件</a:t>
            </a:r>
          </a:p>
        </p:txBody>
      </p:sp>
      <p:sp>
        <p:nvSpPr>
          <p:cNvPr id="4" name="灯片编号占位符 3"/>
          <p:cNvSpPr>
            <a:spLocks noGrp="1"/>
          </p:cNvSpPr>
          <p:nvPr>
            <p:ph type="sldNum" sz="quarter" idx="10"/>
          </p:nvPr>
        </p:nvSpPr>
        <p:spPr/>
        <p:txBody>
          <a:bodyPr/>
          <a:lstStyle/>
          <a:p>
            <a:fld id="{81E1BE5E-F8B7-48B3-BF35-A41DC0830023}" type="slidenum">
              <a:rPr lang="zh-CN" altLang="en-US" smtClean="0"/>
              <a:pPr/>
              <a:t>33</a:t>
            </a:fld>
            <a:endParaRPr lang="zh-CN" altLang="en-US"/>
          </a:p>
        </p:txBody>
      </p:sp>
    </p:spTree>
    <p:extLst>
      <p:ext uri="{BB962C8B-B14F-4D97-AF65-F5344CB8AC3E}">
        <p14:creationId xmlns:p14="http://schemas.microsoft.com/office/powerpoint/2010/main" val="5742997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一个服务器集群，我们需要知道有多少个节点上下线的感知服务</a:t>
            </a:r>
          </a:p>
        </p:txBody>
      </p:sp>
      <p:sp>
        <p:nvSpPr>
          <p:cNvPr id="4" name="灯片编号占位符 3"/>
          <p:cNvSpPr>
            <a:spLocks noGrp="1"/>
          </p:cNvSpPr>
          <p:nvPr>
            <p:ph type="sldNum" sz="quarter" idx="10"/>
          </p:nvPr>
        </p:nvSpPr>
        <p:spPr/>
        <p:txBody>
          <a:bodyPr/>
          <a:lstStyle/>
          <a:p>
            <a:fld id="{81E1BE5E-F8B7-48B3-BF35-A41DC0830023}" type="slidenum">
              <a:rPr lang="zh-CN" altLang="en-US" smtClean="0"/>
              <a:pPr/>
              <a:t>34</a:t>
            </a:fld>
            <a:endParaRPr lang="zh-CN" altLang="en-US"/>
          </a:p>
        </p:txBody>
      </p:sp>
    </p:spTree>
    <p:extLst>
      <p:ext uri="{BB962C8B-B14F-4D97-AF65-F5344CB8AC3E}">
        <p14:creationId xmlns:p14="http://schemas.microsoft.com/office/powerpoint/2010/main" val="5742997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一个服务器集群，我们需要知道有多少个节点上下线的感知服务</a:t>
            </a:r>
          </a:p>
        </p:txBody>
      </p:sp>
      <p:sp>
        <p:nvSpPr>
          <p:cNvPr id="4" name="灯片编号占位符 3"/>
          <p:cNvSpPr>
            <a:spLocks noGrp="1"/>
          </p:cNvSpPr>
          <p:nvPr>
            <p:ph type="sldNum" sz="quarter" idx="10"/>
          </p:nvPr>
        </p:nvSpPr>
        <p:spPr/>
        <p:txBody>
          <a:bodyPr/>
          <a:lstStyle/>
          <a:p>
            <a:fld id="{81E1BE5E-F8B7-48B3-BF35-A41DC0830023}" type="slidenum">
              <a:rPr lang="zh-CN" altLang="en-US" smtClean="0"/>
              <a:pPr/>
              <a:t>35</a:t>
            </a:fld>
            <a:endParaRPr lang="zh-CN" altLang="en-US"/>
          </a:p>
        </p:txBody>
      </p:sp>
    </p:spTree>
    <p:extLst>
      <p:ext uri="{BB962C8B-B14F-4D97-AF65-F5344CB8AC3E}">
        <p14:creationId xmlns:p14="http://schemas.microsoft.com/office/powerpoint/2010/main" val="5828736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一个服务器集群，我们需要知道有多少个节点上下线的感知服务</a:t>
            </a:r>
          </a:p>
        </p:txBody>
      </p:sp>
      <p:sp>
        <p:nvSpPr>
          <p:cNvPr id="4" name="灯片编号占位符 3"/>
          <p:cNvSpPr>
            <a:spLocks noGrp="1"/>
          </p:cNvSpPr>
          <p:nvPr>
            <p:ph type="sldNum" sz="quarter" idx="10"/>
          </p:nvPr>
        </p:nvSpPr>
        <p:spPr/>
        <p:txBody>
          <a:bodyPr/>
          <a:lstStyle/>
          <a:p>
            <a:fld id="{81E1BE5E-F8B7-48B3-BF35-A41DC0830023}" type="slidenum">
              <a:rPr lang="zh-CN" altLang="en-US" smtClean="0"/>
              <a:pPr/>
              <a:t>36</a:t>
            </a:fld>
            <a:endParaRPr lang="zh-CN" altLang="en-US"/>
          </a:p>
        </p:txBody>
      </p:sp>
    </p:spTree>
    <p:extLst>
      <p:ext uri="{BB962C8B-B14F-4D97-AF65-F5344CB8AC3E}">
        <p14:creationId xmlns:p14="http://schemas.microsoft.com/office/powerpoint/2010/main" val="34507513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基于数据库实现分布式锁 </a:t>
            </a:r>
          </a:p>
          <a:p>
            <a:r>
              <a:rPr lang="zh-CN" altLang="en-US" sz="1200" b="0" i="0" kern="1200" dirty="0">
                <a:solidFill>
                  <a:schemeClr val="tx1"/>
                </a:solidFill>
                <a:effectLst/>
                <a:latin typeface="+mn-lt"/>
                <a:ea typeface="+mn-ea"/>
                <a:cs typeface="+mn-cs"/>
              </a:rPr>
              <a:t>基于缓存（</a:t>
            </a:r>
            <a:r>
              <a:rPr lang="en-US" altLang="zh-CN" sz="1200" b="0" i="0" kern="1200" dirty="0" err="1">
                <a:solidFill>
                  <a:schemeClr val="tx1"/>
                </a:solidFill>
                <a:effectLst/>
                <a:latin typeface="+mn-lt"/>
                <a:ea typeface="+mn-ea"/>
                <a:cs typeface="+mn-cs"/>
              </a:rPr>
              <a:t>redis</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memcached</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tair</a:t>
            </a:r>
            <a:r>
              <a:rPr lang="zh-CN" altLang="en-US" sz="1200" b="0" i="0" kern="1200" dirty="0">
                <a:solidFill>
                  <a:schemeClr val="tx1"/>
                </a:solidFill>
                <a:effectLst/>
                <a:latin typeface="+mn-lt"/>
                <a:ea typeface="+mn-ea"/>
                <a:cs typeface="+mn-cs"/>
              </a:rPr>
              <a:t>）实现分布式锁</a:t>
            </a:r>
          </a:p>
          <a:p>
            <a:r>
              <a:rPr lang="zh-CN" altLang="en-US" sz="1200" b="0" i="0" kern="1200" dirty="0">
                <a:solidFill>
                  <a:schemeClr val="tx1"/>
                </a:solidFill>
                <a:effectLst/>
                <a:latin typeface="+mn-lt"/>
                <a:ea typeface="+mn-ea"/>
                <a:cs typeface="+mn-cs"/>
              </a:rPr>
              <a:t> 基于</a:t>
            </a:r>
            <a:r>
              <a:rPr lang="en-US" altLang="zh-CN" sz="1200" b="0" i="0" kern="1200" dirty="0">
                <a:solidFill>
                  <a:schemeClr val="tx1"/>
                </a:solidFill>
                <a:effectLst/>
                <a:latin typeface="+mn-lt"/>
                <a:ea typeface="+mn-ea"/>
                <a:cs typeface="+mn-cs"/>
              </a:rPr>
              <a:t>Zookeeper</a:t>
            </a:r>
            <a:r>
              <a:rPr lang="zh-CN" altLang="en-US" sz="1200" b="0" i="0" kern="1200" dirty="0">
                <a:solidFill>
                  <a:schemeClr val="tx1"/>
                </a:solidFill>
                <a:effectLst/>
                <a:latin typeface="+mn-lt"/>
                <a:ea typeface="+mn-ea"/>
                <a:cs typeface="+mn-cs"/>
              </a:rPr>
              <a:t>实现分布式锁</a:t>
            </a:r>
          </a:p>
          <a:p>
            <a:r>
              <a:rPr lang="zh-CN" altLang="en-US" dirty="0"/>
              <a:t>首先  </a:t>
            </a:r>
            <a:r>
              <a:rPr lang="en-US" altLang="zh-CN" dirty="0"/>
              <a:t>create</a:t>
            </a:r>
            <a:r>
              <a:rPr lang="zh-CN" altLang="en-US" dirty="0"/>
              <a:t>，然后返回创建的</a:t>
            </a:r>
            <a:r>
              <a:rPr lang="en-US" altLang="zh-CN" dirty="0"/>
              <a:t>sequence</a:t>
            </a:r>
          </a:p>
          <a:p>
            <a:r>
              <a:rPr lang="zh-CN" altLang="en-US" dirty="0"/>
              <a:t>然后再去获取，如果获取的最小值与本相同，则可以认为获取到锁</a:t>
            </a:r>
            <a:endParaRPr lang="en-US" altLang="zh-CN" dirty="0"/>
          </a:p>
          <a:p>
            <a:r>
              <a:rPr lang="zh-CN" altLang="en-US" dirty="0"/>
              <a:t>否则注册回调函数</a:t>
            </a:r>
          </a:p>
        </p:txBody>
      </p:sp>
      <p:sp>
        <p:nvSpPr>
          <p:cNvPr id="4" name="灯片编号占位符 3"/>
          <p:cNvSpPr>
            <a:spLocks noGrp="1"/>
          </p:cNvSpPr>
          <p:nvPr>
            <p:ph type="sldNum" sz="quarter" idx="10"/>
          </p:nvPr>
        </p:nvSpPr>
        <p:spPr/>
        <p:txBody>
          <a:bodyPr/>
          <a:lstStyle/>
          <a:p>
            <a:fld id="{81E1BE5E-F8B7-48B3-BF35-A41DC0830023}" type="slidenum">
              <a:rPr lang="zh-CN" altLang="en-US" smtClean="0"/>
              <a:pPr/>
              <a:t>37</a:t>
            </a:fld>
            <a:endParaRPr lang="zh-CN" altLang="en-US"/>
          </a:p>
        </p:txBody>
      </p:sp>
    </p:spTree>
    <p:extLst>
      <p:ext uri="{BB962C8B-B14F-4D97-AF65-F5344CB8AC3E}">
        <p14:creationId xmlns:p14="http://schemas.microsoft.com/office/powerpoint/2010/main" val="5742997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基于数据库实现分布式锁 </a:t>
            </a:r>
          </a:p>
          <a:p>
            <a:r>
              <a:rPr lang="zh-CN" altLang="en-US" sz="1200" b="0" i="0" kern="1200" dirty="0">
                <a:solidFill>
                  <a:schemeClr val="tx1"/>
                </a:solidFill>
                <a:effectLst/>
                <a:latin typeface="+mn-lt"/>
                <a:ea typeface="+mn-ea"/>
                <a:cs typeface="+mn-cs"/>
              </a:rPr>
              <a:t>基于缓存（</a:t>
            </a:r>
            <a:r>
              <a:rPr lang="en-US" altLang="zh-CN" sz="1200" b="0" i="0" kern="1200" dirty="0" err="1">
                <a:solidFill>
                  <a:schemeClr val="tx1"/>
                </a:solidFill>
                <a:effectLst/>
                <a:latin typeface="+mn-lt"/>
                <a:ea typeface="+mn-ea"/>
                <a:cs typeface="+mn-cs"/>
              </a:rPr>
              <a:t>redis</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memcached</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tair</a:t>
            </a:r>
            <a:r>
              <a:rPr lang="zh-CN" altLang="en-US" sz="1200" b="0" i="0" kern="1200" dirty="0">
                <a:solidFill>
                  <a:schemeClr val="tx1"/>
                </a:solidFill>
                <a:effectLst/>
                <a:latin typeface="+mn-lt"/>
                <a:ea typeface="+mn-ea"/>
                <a:cs typeface="+mn-cs"/>
              </a:rPr>
              <a:t>）实现分布式锁</a:t>
            </a:r>
          </a:p>
          <a:p>
            <a:r>
              <a:rPr lang="zh-CN" altLang="en-US" sz="1200" b="0" i="0" kern="1200" dirty="0">
                <a:solidFill>
                  <a:schemeClr val="tx1"/>
                </a:solidFill>
                <a:effectLst/>
                <a:latin typeface="+mn-lt"/>
                <a:ea typeface="+mn-ea"/>
                <a:cs typeface="+mn-cs"/>
              </a:rPr>
              <a:t> 基于</a:t>
            </a:r>
            <a:r>
              <a:rPr lang="en-US" altLang="zh-CN" sz="1200" b="0" i="0" kern="1200" dirty="0">
                <a:solidFill>
                  <a:schemeClr val="tx1"/>
                </a:solidFill>
                <a:effectLst/>
                <a:latin typeface="+mn-lt"/>
                <a:ea typeface="+mn-ea"/>
                <a:cs typeface="+mn-cs"/>
              </a:rPr>
              <a:t>Zookeeper</a:t>
            </a:r>
            <a:r>
              <a:rPr lang="zh-CN" altLang="en-US" sz="1200" b="0" i="0" kern="1200" dirty="0">
                <a:solidFill>
                  <a:schemeClr val="tx1"/>
                </a:solidFill>
                <a:effectLst/>
                <a:latin typeface="+mn-lt"/>
                <a:ea typeface="+mn-ea"/>
                <a:cs typeface="+mn-cs"/>
              </a:rPr>
              <a:t>实现分布式锁</a:t>
            </a:r>
          </a:p>
          <a:p>
            <a:r>
              <a:rPr lang="zh-CN" altLang="en-US" dirty="0"/>
              <a:t>首先  </a:t>
            </a:r>
            <a:r>
              <a:rPr lang="en-US" altLang="zh-CN" dirty="0"/>
              <a:t>create</a:t>
            </a:r>
            <a:r>
              <a:rPr lang="zh-CN" altLang="en-US" dirty="0"/>
              <a:t>，然后返回创建的</a:t>
            </a:r>
            <a:r>
              <a:rPr lang="en-US" altLang="zh-CN" dirty="0"/>
              <a:t>sequence</a:t>
            </a:r>
          </a:p>
          <a:p>
            <a:r>
              <a:rPr lang="zh-CN" altLang="en-US" dirty="0"/>
              <a:t>然后再去获取，如果获取的最小值与本相同，则可以认为获取到锁</a:t>
            </a:r>
            <a:endParaRPr lang="en-US" altLang="zh-CN" dirty="0"/>
          </a:p>
          <a:p>
            <a:r>
              <a:rPr lang="zh-CN" altLang="en-US" dirty="0"/>
              <a:t>否则注册回调函数</a:t>
            </a:r>
          </a:p>
        </p:txBody>
      </p:sp>
      <p:sp>
        <p:nvSpPr>
          <p:cNvPr id="4" name="灯片编号占位符 3"/>
          <p:cNvSpPr>
            <a:spLocks noGrp="1"/>
          </p:cNvSpPr>
          <p:nvPr>
            <p:ph type="sldNum" sz="quarter" idx="10"/>
          </p:nvPr>
        </p:nvSpPr>
        <p:spPr/>
        <p:txBody>
          <a:bodyPr/>
          <a:lstStyle/>
          <a:p>
            <a:fld id="{81E1BE5E-F8B7-48B3-BF35-A41DC0830023}" type="slidenum">
              <a:rPr lang="zh-CN" altLang="en-US" smtClean="0"/>
              <a:pPr/>
              <a:t>38</a:t>
            </a:fld>
            <a:endParaRPr lang="zh-CN" altLang="en-US"/>
          </a:p>
        </p:txBody>
      </p:sp>
    </p:spTree>
    <p:extLst>
      <p:ext uri="{BB962C8B-B14F-4D97-AF65-F5344CB8AC3E}">
        <p14:creationId xmlns:p14="http://schemas.microsoft.com/office/powerpoint/2010/main" val="15634304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基于数据库实现分布式锁 </a:t>
            </a:r>
          </a:p>
          <a:p>
            <a:r>
              <a:rPr lang="zh-CN" altLang="en-US" sz="1200" b="0" i="0" kern="1200" dirty="0">
                <a:solidFill>
                  <a:schemeClr val="tx1"/>
                </a:solidFill>
                <a:effectLst/>
                <a:latin typeface="+mn-lt"/>
                <a:ea typeface="+mn-ea"/>
                <a:cs typeface="+mn-cs"/>
              </a:rPr>
              <a:t>基于缓存（</a:t>
            </a:r>
            <a:r>
              <a:rPr lang="en-US" altLang="zh-CN" sz="1200" b="0" i="0" kern="1200" dirty="0" err="1">
                <a:solidFill>
                  <a:schemeClr val="tx1"/>
                </a:solidFill>
                <a:effectLst/>
                <a:latin typeface="+mn-lt"/>
                <a:ea typeface="+mn-ea"/>
                <a:cs typeface="+mn-cs"/>
              </a:rPr>
              <a:t>redis</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memcached</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tair</a:t>
            </a:r>
            <a:r>
              <a:rPr lang="zh-CN" altLang="en-US" sz="1200" b="0" i="0" kern="1200" dirty="0">
                <a:solidFill>
                  <a:schemeClr val="tx1"/>
                </a:solidFill>
                <a:effectLst/>
                <a:latin typeface="+mn-lt"/>
                <a:ea typeface="+mn-ea"/>
                <a:cs typeface="+mn-cs"/>
              </a:rPr>
              <a:t>）实现分布式锁</a:t>
            </a:r>
          </a:p>
          <a:p>
            <a:r>
              <a:rPr lang="zh-CN" altLang="en-US" sz="1200" b="0" i="0" kern="1200" dirty="0">
                <a:solidFill>
                  <a:schemeClr val="tx1"/>
                </a:solidFill>
                <a:effectLst/>
                <a:latin typeface="+mn-lt"/>
                <a:ea typeface="+mn-ea"/>
                <a:cs typeface="+mn-cs"/>
              </a:rPr>
              <a:t> 基于</a:t>
            </a:r>
            <a:r>
              <a:rPr lang="en-US" altLang="zh-CN" sz="1200" b="0" i="0" kern="1200" dirty="0">
                <a:solidFill>
                  <a:schemeClr val="tx1"/>
                </a:solidFill>
                <a:effectLst/>
                <a:latin typeface="+mn-lt"/>
                <a:ea typeface="+mn-ea"/>
                <a:cs typeface="+mn-cs"/>
              </a:rPr>
              <a:t>Zookeeper</a:t>
            </a:r>
            <a:r>
              <a:rPr lang="zh-CN" altLang="en-US" sz="1200" b="0" i="0" kern="1200" dirty="0">
                <a:solidFill>
                  <a:schemeClr val="tx1"/>
                </a:solidFill>
                <a:effectLst/>
                <a:latin typeface="+mn-lt"/>
                <a:ea typeface="+mn-ea"/>
                <a:cs typeface="+mn-cs"/>
              </a:rPr>
              <a:t>实现分布式锁</a:t>
            </a:r>
          </a:p>
          <a:p>
            <a:r>
              <a:rPr lang="zh-CN" altLang="en-US" dirty="0"/>
              <a:t>首先  </a:t>
            </a:r>
            <a:r>
              <a:rPr lang="en-US" altLang="zh-CN" dirty="0"/>
              <a:t>create</a:t>
            </a:r>
            <a:r>
              <a:rPr lang="zh-CN" altLang="en-US" dirty="0"/>
              <a:t>，然后返回创建的</a:t>
            </a:r>
            <a:r>
              <a:rPr lang="en-US" altLang="zh-CN" dirty="0"/>
              <a:t>sequence</a:t>
            </a:r>
          </a:p>
          <a:p>
            <a:r>
              <a:rPr lang="zh-CN" altLang="en-US" dirty="0"/>
              <a:t>然后再去获取，如果获取的最小值与本相同，则可以认为获取到锁</a:t>
            </a:r>
            <a:endParaRPr lang="en-US" altLang="zh-CN" dirty="0"/>
          </a:p>
          <a:p>
            <a:r>
              <a:rPr lang="zh-CN" altLang="en-US" dirty="0"/>
              <a:t>否则注册回调函数</a:t>
            </a:r>
          </a:p>
        </p:txBody>
      </p:sp>
      <p:sp>
        <p:nvSpPr>
          <p:cNvPr id="4" name="灯片编号占位符 3"/>
          <p:cNvSpPr>
            <a:spLocks noGrp="1"/>
          </p:cNvSpPr>
          <p:nvPr>
            <p:ph type="sldNum" sz="quarter" idx="10"/>
          </p:nvPr>
        </p:nvSpPr>
        <p:spPr/>
        <p:txBody>
          <a:bodyPr/>
          <a:lstStyle/>
          <a:p>
            <a:fld id="{81E1BE5E-F8B7-48B3-BF35-A41DC0830023}" type="slidenum">
              <a:rPr lang="zh-CN" altLang="en-US" smtClean="0"/>
              <a:pPr/>
              <a:t>39</a:t>
            </a:fld>
            <a:endParaRPr lang="zh-CN" altLang="en-US"/>
          </a:p>
        </p:txBody>
      </p:sp>
    </p:spTree>
    <p:extLst>
      <p:ext uri="{BB962C8B-B14F-4D97-AF65-F5344CB8AC3E}">
        <p14:creationId xmlns:p14="http://schemas.microsoft.com/office/powerpoint/2010/main" val="19982968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Readcreate</a:t>
            </a:r>
            <a:r>
              <a:rPr lang="zh-CN" altLang="en-US" dirty="0"/>
              <a:t>节点，先去检查</a:t>
            </a:r>
            <a:r>
              <a:rPr lang="en-US" altLang="zh-CN" dirty="0"/>
              <a:t>write</a:t>
            </a:r>
          </a:p>
          <a:p>
            <a:r>
              <a:rPr lang="en-US" altLang="zh-CN" dirty="0"/>
              <a:t>Write</a:t>
            </a:r>
            <a:r>
              <a:rPr lang="zh-CN" altLang="en-US" dirty="0"/>
              <a:t>节点先去监测</a:t>
            </a:r>
            <a:r>
              <a:rPr lang="en-US" altLang="zh-CN" dirty="0"/>
              <a:t>reader</a:t>
            </a:r>
          </a:p>
          <a:p>
            <a:r>
              <a:rPr lang="zh-CN" altLang="en-US" dirty="0"/>
              <a:t>而且可以做到公平读写锁</a:t>
            </a:r>
          </a:p>
        </p:txBody>
      </p:sp>
      <p:sp>
        <p:nvSpPr>
          <p:cNvPr id="4" name="灯片编号占位符 3"/>
          <p:cNvSpPr>
            <a:spLocks noGrp="1"/>
          </p:cNvSpPr>
          <p:nvPr>
            <p:ph type="sldNum" sz="quarter" idx="10"/>
          </p:nvPr>
        </p:nvSpPr>
        <p:spPr/>
        <p:txBody>
          <a:bodyPr/>
          <a:lstStyle/>
          <a:p>
            <a:fld id="{81E1BE5E-F8B7-48B3-BF35-A41DC0830023}" type="slidenum">
              <a:rPr lang="zh-CN" altLang="en-US" smtClean="0"/>
              <a:pPr/>
              <a:t>40</a:t>
            </a:fld>
            <a:endParaRPr lang="zh-CN" altLang="en-US"/>
          </a:p>
        </p:txBody>
      </p:sp>
    </p:spTree>
    <p:extLst>
      <p:ext uri="{BB962C8B-B14F-4D97-AF65-F5344CB8AC3E}">
        <p14:creationId xmlns:p14="http://schemas.microsoft.com/office/powerpoint/2010/main" val="5742997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E1BE5E-F8B7-48B3-BF35-A41DC0830023}" type="slidenum">
              <a:rPr lang="zh-CN" altLang="en-US" smtClean="0"/>
              <a:pPr/>
              <a:t>41</a:t>
            </a:fld>
            <a:endParaRPr lang="zh-CN" altLang="en-US"/>
          </a:p>
        </p:txBody>
      </p:sp>
    </p:spTree>
    <p:extLst>
      <p:ext uri="{BB962C8B-B14F-4D97-AF65-F5344CB8AC3E}">
        <p14:creationId xmlns:p14="http://schemas.microsoft.com/office/powerpoint/2010/main" val="574299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1E1BE5E-F8B7-48B3-BF35-A41DC0830023}" type="slidenum">
              <a:rPr lang="zh-CN" altLang="en-US" smtClean="0"/>
              <a:pPr/>
              <a:t>5</a:t>
            </a:fld>
            <a:endParaRPr lang="zh-CN" altLang="en-US"/>
          </a:p>
        </p:txBody>
      </p:sp>
    </p:spTree>
    <p:extLst>
      <p:ext uri="{BB962C8B-B14F-4D97-AF65-F5344CB8AC3E}">
        <p14:creationId xmlns:p14="http://schemas.microsoft.com/office/powerpoint/2010/main" val="36226210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00B0F0"/>
                </a:solidFill>
                <a:latin typeface="微软雅黑" pitchFamily="34" charset="-122"/>
                <a:ea typeface="微软雅黑" pitchFamily="34" charset="-122"/>
              </a:rPr>
              <a:t>Strom  </a:t>
            </a:r>
            <a:r>
              <a:rPr lang="zh-CN" altLang="en-US" sz="1200" dirty="0">
                <a:solidFill>
                  <a:srgbClr val="00B0F0"/>
                </a:solidFill>
                <a:latin typeface="微软雅黑" pitchFamily="34" charset="-122"/>
                <a:ea typeface="微软雅黑" pitchFamily="34" charset="-122"/>
              </a:rPr>
              <a:t>分布式实时计算系统</a:t>
            </a:r>
            <a:endParaRPr lang="en-US" altLang="zh-CN" sz="1200" dirty="0">
              <a:solidFill>
                <a:srgbClr val="00B0F0"/>
              </a:solidFill>
              <a:latin typeface="微软雅黑" pitchFamily="34" charset="-122"/>
              <a:ea typeface="微软雅黑"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00B0F0"/>
                </a:solidFill>
                <a:latin typeface="微软雅黑" pitchFamily="34" charset="-122"/>
                <a:ea typeface="微软雅黑" pitchFamily="34" charset="-122"/>
              </a:rPr>
              <a:t>Hadoop</a:t>
            </a:r>
            <a:r>
              <a:rPr lang="zh-CN" altLang="en-US" sz="1200" dirty="0">
                <a:solidFill>
                  <a:srgbClr val="00B0F0"/>
                </a:solidFill>
                <a:latin typeface="微软雅黑" pitchFamily="34" charset="-122"/>
                <a:ea typeface="微软雅黑" pitchFamily="34" charset="-122"/>
              </a:rPr>
              <a:t>后采用了</a:t>
            </a:r>
            <a:r>
              <a:rPr lang="en-US" altLang="zh-CN" sz="1200" dirty="0">
                <a:solidFill>
                  <a:srgbClr val="00B0F0"/>
                </a:solidFill>
                <a:latin typeface="微软雅黑" pitchFamily="34" charset="-122"/>
                <a:ea typeface="微软雅黑" pitchFamily="34" charset="-122"/>
              </a:rPr>
              <a:t>yarn</a:t>
            </a:r>
            <a:r>
              <a:rPr lang="zh-CN" altLang="en-US" sz="1200" dirty="0">
                <a:solidFill>
                  <a:srgbClr val="00B0F0"/>
                </a:solidFill>
                <a:latin typeface="微软雅黑" pitchFamily="34" charset="-122"/>
                <a:ea typeface="微软雅黑" pitchFamily="34" charset="-122"/>
              </a:rPr>
              <a:t>的调度框架，但是其</a:t>
            </a:r>
            <a:r>
              <a:rPr lang="en-US" altLang="zh-CN" sz="1200" dirty="0">
                <a:solidFill>
                  <a:srgbClr val="00B0F0"/>
                </a:solidFill>
                <a:latin typeface="微软雅黑" pitchFamily="34" charset="-122"/>
                <a:ea typeface="微软雅黑" pitchFamily="34" charset="-122"/>
              </a:rPr>
              <a:t>Resource Manager</a:t>
            </a:r>
            <a:r>
              <a:rPr lang="zh-CN" altLang="en-US" sz="1200" dirty="0">
                <a:solidFill>
                  <a:srgbClr val="00B0F0"/>
                </a:solidFill>
                <a:latin typeface="微软雅黑" pitchFamily="34" charset="-122"/>
                <a:ea typeface="微软雅黑" pitchFamily="34" charset="-122"/>
              </a:rPr>
              <a:t>存在单节点问题，通过获取锁进行主备切换 达到高可用性</a:t>
            </a:r>
            <a:endParaRPr lang="en-US" altLang="zh-CN" dirty="0"/>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Dubbo</a:t>
            </a:r>
            <a:r>
              <a:rPr lang="zh-CN" altLang="en-US" sz="1200" b="0" i="0" kern="1200" dirty="0">
                <a:solidFill>
                  <a:schemeClr val="tx1"/>
                </a:solidFill>
                <a:effectLst/>
                <a:latin typeface="+mn-lt"/>
                <a:ea typeface="+mn-ea"/>
                <a:cs typeface="+mn-cs"/>
              </a:rPr>
              <a:t>是一个分布式服务框架，致力于提供高性能和透明化的</a:t>
            </a:r>
            <a:r>
              <a:rPr lang="en-US" altLang="zh-CN" sz="1200" b="0" i="0" kern="1200" dirty="0">
                <a:solidFill>
                  <a:schemeClr val="tx1"/>
                </a:solidFill>
                <a:effectLst/>
                <a:latin typeface="+mn-lt"/>
                <a:ea typeface="+mn-ea"/>
                <a:cs typeface="+mn-cs"/>
              </a:rPr>
              <a:t>RPC</a:t>
            </a:r>
            <a:r>
              <a:rPr lang="zh-CN" altLang="en-US" sz="1200" b="0" i="0" kern="1200" dirty="0">
                <a:solidFill>
                  <a:schemeClr val="tx1"/>
                </a:solidFill>
                <a:effectLst/>
                <a:latin typeface="+mn-lt"/>
                <a:ea typeface="+mn-ea"/>
                <a:cs typeface="+mn-cs"/>
              </a:rPr>
              <a:t>远程服务调用方案</a:t>
            </a:r>
            <a:endParaRPr lang="en-US" altLang="zh-CN" dirty="0"/>
          </a:p>
          <a:p>
            <a:r>
              <a:rPr lang="en-US" altLang="zh-CN" dirty="0"/>
              <a:t>Dubbo    </a:t>
            </a:r>
            <a:r>
              <a:rPr lang="zh-CN" altLang="en-US" dirty="0"/>
              <a:t>服务器上线就注册一个全局名称  然后由客户端可以调用使用</a:t>
            </a:r>
          </a:p>
        </p:txBody>
      </p:sp>
      <p:sp>
        <p:nvSpPr>
          <p:cNvPr id="4" name="灯片编号占位符 3"/>
          <p:cNvSpPr>
            <a:spLocks noGrp="1"/>
          </p:cNvSpPr>
          <p:nvPr>
            <p:ph type="sldNum" sz="quarter" idx="5"/>
          </p:nvPr>
        </p:nvSpPr>
        <p:spPr/>
        <p:txBody>
          <a:bodyPr/>
          <a:lstStyle/>
          <a:p>
            <a:fld id="{81E1BE5E-F8B7-48B3-BF35-A41DC0830023}" type="slidenum">
              <a:rPr lang="zh-CN" altLang="en-US" smtClean="0"/>
              <a:pPr/>
              <a:t>42</a:t>
            </a:fld>
            <a:endParaRPr lang="zh-CN" altLang="en-US"/>
          </a:p>
        </p:txBody>
      </p:sp>
    </p:spTree>
    <p:extLst>
      <p:ext uri="{BB962C8B-B14F-4D97-AF65-F5344CB8AC3E}">
        <p14:creationId xmlns:p14="http://schemas.microsoft.com/office/powerpoint/2010/main" val="25233689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讲分布式特点，一致性协议</a:t>
            </a:r>
            <a:endParaRPr lang="en-US" altLang="zh-CN" dirty="0"/>
          </a:p>
          <a:p>
            <a:r>
              <a:rPr lang="en-US" altLang="zh-CN" dirty="0" err="1"/>
              <a:t>Paxos</a:t>
            </a:r>
            <a:r>
              <a:rPr lang="zh-CN" altLang="en-US" dirty="0"/>
              <a:t>的工程实践   又将</a:t>
            </a:r>
            <a:r>
              <a:rPr lang="en-US" altLang="zh-CN" dirty="0"/>
              <a:t>Zookeeper</a:t>
            </a:r>
          </a:p>
          <a:p>
            <a:endParaRPr lang="en-US" altLang="zh-CN" dirty="0"/>
          </a:p>
          <a:p>
            <a:r>
              <a:rPr lang="zh-CN" altLang="en-US" dirty="0"/>
              <a:t>阿里巴巴分布式关系数据库</a:t>
            </a:r>
            <a:r>
              <a:rPr lang="en-US" altLang="zh-CN" dirty="0" err="1"/>
              <a:t>OceanBase</a:t>
            </a:r>
            <a:r>
              <a:rPr lang="en-US" altLang="zh-CN" dirty="0"/>
              <a:t>  </a:t>
            </a:r>
            <a:r>
              <a:rPr lang="zh-CN" altLang="en-US" dirty="0"/>
              <a:t>就是用的</a:t>
            </a:r>
            <a:r>
              <a:rPr lang="en-US" altLang="zh-CN" dirty="0" err="1"/>
              <a:t>paxos</a:t>
            </a:r>
            <a:r>
              <a:rPr lang="zh-CN" altLang="en-US" dirty="0"/>
              <a:t>协议</a:t>
            </a:r>
            <a:endParaRPr lang="en-US" altLang="zh-CN" dirty="0"/>
          </a:p>
          <a:p>
            <a:r>
              <a:rPr lang="zh-CN" altLang="en-US" dirty="0"/>
              <a:t>包括武大毕业的杨传辉</a:t>
            </a:r>
            <a:r>
              <a:rPr lang="en-US" altLang="zh-CN" dirty="0" err="1"/>
              <a:t>OceanBase</a:t>
            </a:r>
            <a:r>
              <a:rPr lang="zh-CN" altLang="en-US" dirty="0"/>
              <a:t>研究院  阿里</a:t>
            </a:r>
            <a:r>
              <a:rPr lang="en-US" altLang="zh-CN" dirty="0"/>
              <a:t>P10</a:t>
            </a:r>
            <a:endParaRPr lang="zh-CN" altLang="en-US" dirty="0"/>
          </a:p>
        </p:txBody>
      </p:sp>
      <p:sp>
        <p:nvSpPr>
          <p:cNvPr id="4" name="灯片编号占位符 3"/>
          <p:cNvSpPr>
            <a:spLocks noGrp="1"/>
          </p:cNvSpPr>
          <p:nvPr>
            <p:ph type="sldNum" sz="quarter" idx="10"/>
          </p:nvPr>
        </p:nvSpPr>
        <p:spPr/>
        <p:txBody>
          <a:bodyPr/>
          <a:lstStyle/>
          <a:p>
            <a:fld id="{81E1BE5E-F8B7-48B3-BF35-A41DC0830023}" type="slidenum">
              <a:rPr lang="zh-CN" altLang="en-US" smtClean="0"/>
              <a:pPr/>
              <a:t>43</a:t>
            </a:fld>
            <a:endParaRPr lang="zh-CN" altLang="en-US"/>
          </a:p>
        </p:txBody>
      </p:sp>
    </p:spTree>
    <p:extLst>
      <p:ext uri="{BB962C8B-B14F-4D97-AF65-F5344CB8AC3E}">
        <p14:creationId xmlns:p14="http://schemas.microsoft.com/office/powerpoint/2010/main" val="2568075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1E1BE5E-F8B7-48B3-BF35-A41DC0830023}" type="slidenum">
              <a:rPr lang="zh-CN" altLang="en-US" smtClean="0"/>
              <a:pPr/>
              <a:t>6</a:t>
            </a:fld>
            <a:endParaRPr lang="zh-CN" altLang="en-US"/>
          </a:p>
        </p:txBody>
      </p:sp>
    </p:spTree>
    <p:extLst>
      <p:ext uri="{BB962C8B-B14F-4D97-AF65-F5344CB8AC3E}">
        <p14:creationId xmlns:p14="http://schemas.microsoft.com/office/powerpoint/2010/main" val="3086430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集群的角色：</a:t>
            </a:r>
            <a:r>
              <a:rPr lang="en-US" altLang="zh-CN" sz="1200" kern="1200" dirty="0">
                <a:solidFill>
                  <a:schemeClr val="tx1"/>
                </a:solidFill>
                <a:effectLst/>
                <a:latin typeface="+mn-lt"/>
                <a:ea typeface="+mn-ea"/>
                <a:cs typeface="+mn-cs"/>
              </a:rPr>
              <a:t>  Leader </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  follower  </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Observer</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Zookeeper</a:t>
            </a:r>
            <a:r>
              <a:rPr lang="zh-CN" altLang="en-US" sz="1200" kern="1200" dirty="0">
                <a:solidFill>
                  <a:schemeClr val="tx1"/>
                </a:solidFill>
                <a:effectLst/>
                <a:latin typeface="+mn-lt"/>
                <a:ea typeface="+mn-ea"/>
                <a:cs typeface="+mn-cs"/>
              </a:rPr>
              <a:t>总节点数是奇数，</a:t>
            </a:r>
            <a:r>
              <a:rPr lang="zh-CN" altLang="zh-CN" sz="1200" kern="1200" dirty="0">
                <a:solidFill>
                  <a:schemeClr val="tx1"/>
                </a:solidFill>
                <a:effectLst/>
                <a:latin typeface="+mn-lt"/>
                <a:ea typeface="+mn-ea"/>
                <a:cs typeface="+mn-cs"/>
              </a:rPr>
              <a:t>只要集群中有半数以上节点存活，集群就能提供服务</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其基于</a:t>
            </a:r>
            <a:r>
              <a:rPr lang="en-US" altLang="zh-CN" sz="1200" kern="1200" dirty="0">
                <a:solidFill>
                  <a:schemeClr val="tx1"/>
                </a:solidFill>
                <a:effectLst/>
                <a:latin typeface="+mn-lt"/>
                <a:ea typeface="+mn-ea"/>
                <a:cs typeface="+mn-cs"/>
              </a:rPr>
              <a:t>JVM </a:t>
            </a:r>
            <a:r>
              <a:rPr lang="zh-CN" altLang="zh-CN" sz="1200" kern="1200" dirty="0">
                <a:solidFill>
                  <a:schemeClr val="tx1"/>
                </a:solidFill>
                <a:effectLst/>
                <a:latin typeface="+mn-lt"/>
                <a:ea typeface="+mn-ea"/>
                <a:cs typeface="+mn-cs"/>
              </a:rPr>
              <a:t>安装好</a:t>
            </a:r>
            <a:r>
              <a:rPr lang="en-US" altLang="zh-CN" sz="1200" kern="1200" dirty="0">
                <a:solidFill>
                  <a:schemeClr val="tx1"/>
                </a:solidFill>
                <a:effectLst/>
                <a:latin typeface="+mn-lt"/>
                <a:ea typeface="+mn-ea"/>
                <a:cs typeface="+mn-cs"/>
              </a:rPr>
              <a:t>JDK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一开始是对等的，并没有配置主从，是服务器启动经过</a:t>
            </a:r>
            <a:r>
              <a:rPr lang="en-US" altLang="zh-CN" sz="1200" kern="1200" dirty="0" err="1">
                <a:solidFill>
                  <a:schemeClr val="tx1"/>
                </a:solidFill>
                <a:effectLst/>
                <a:latin typeface="+mn-lt"/>
                <a:ea typeface="+mn-ea"/>
                <a:cs typeface="+mn-cs"/>
              </a:rPr>
              <a:t>PaxOS</a:t>
            </a:r>
            <a:r>
              <a:rPr lang="zh-CN" altLang="en-US" sz="1200" kern="1200" dirty="0">
                <a:solidFill>
                  <a:schemeClr val="tx1"/>
                </a:solidFill>
                <a:effectLst/>
                <a:latin typeface="+mn-lt"/>
                <a:ea typeface="+mn-ea"/>
                <a:cs typeface="+mn-cs"/>
              </a:rPr>
              <a:t>简化的</a:t>
            </a:r>
            <a:r>
              <a:rPr lang="en-US" altLang="zh-CN" sz="1200" kern="1200" dirty="0" err="1">
                <a:solidFill>
                  <a:schemeClr val="tx1"/>
                </a:solidFill>
                <a:effectLst/>
                <a:latin typeface="+mn-lt"/>
                <a:ea typeface="+mn-ea"/>
                <a:cs typeface="+mn-cs"/>
              </a:rPr>
              <a:t>Zab</a:t>
            </a:r>
            <a:r>
              <a:rPr lang="zh-CN" altLang="en-US" sz="1200" kern="1200" dirty="0">
                <a:solidFill>
                  <a:schemeClr val="tx1"/>
                </a:solidFill>
                <a:effectLst/>
                <a:latin typeface="+mn-lt"/>
                <a:ea typeface="+mn-ea"/>
                <a:cs typeface="+mn-cs"/>
              </a:rPr>
              <a:t>协议选举出来的</a:t>
            </a: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配置文件中会说明有那几台机器和</a:t>
            </a:r>
            <a:r>
              <a:rPr lang="en-US" altLang="zh-CN" sz="1200" kern="1200" dirty="0">
                <a:solidFill>
                  <a:schemeClr val="tx1"/>
                </a:solidFill>
                <a:effectLst/>
                <a:latin typeface="+mn-lt"/>
                <a:ea typeface="+mn-ea"/>
                <a:cs typeface="+mn-cs"/>
              </a:rPr>
              <a:t>IP</a:t>
            </a:r>
            <a:r>
              <a:rPr lang="zh-CN" altLang="en-US" sz="1200" kern="1200" dirty="0">
                <a:solidFill>
                  <a:schemeClr val="tx1"/>
                </a:solidFill>
                <a:effectLst/>
                <a:latin typeface="+mn-lt"/>
                <a:ea typeface="+mn-ea"/>
                <a:cs typeface="+mn-cs"/>
              </a:rPr>
              <a:t>地址</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81E1BE5E-F8B7-48B3-BF35-A41DC0830023}" type="slidenum">
              <a:rPr lang="zh-CN" altLang="en-US" smtClean="0"/>
              <a:pPr/>
              <a:t>7</a:t>
            </a:fld>
            <a:endParaRPr lang="zh-CN" altLang="en-US"/>
          </a:p>
        </p:txBody>
      </p:sp>
    </p:spTree>
    <p:extLst>
      <p:ext uri="{BB962C8B-B14F-4D97-AF65-F5344CB8AC3E}">
        <p14:creationId xmlns:p14="http://schemas.microsoft.com/office/powerpoint/2010/main" val="574299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E1BE5E-F8B7-48B3-BF35-A41DC0830023}" type="slidenum">
              <a:rPr lang="zh-CN" altLang="en-US" smtClean="0"/>
              <a:pPr/>
              <a:t>8</a:t>
            </a:fld>
            <a:endParaRPr lang="zh-CN" altLang="en-US"/>
          </a:p>
        </p:txBody>
      </p:sp>
    </p:spTree>
    <p:extLst>
      <p:ext uri="{BB962C8B-B14F-4D97-AF65-F5344CB8AC3E}">
        <p14:creationId xmlns:p14="http://schemas.microsoft.com/office/powerpoint/2010/main" val="574299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E1BE5E-F8B7-48B3-BF35-A41DC0830023}" type="slidenum">
              <a:rPr lang="zh-CN" altLang="en-US" smtClean="0"/>
              <a:pPr/>
              <a:t>9</a:t>
            </a:fld>
            <a:endParaRPr lang="zh-CN" altLang="en-US"/>
          </a:p>
        </p:txBody>
      </p:sp>
    </p:spTree>
    <p:extLst>
      <p:ext uri="{BB962C8B-B14F-4D97-AF65-F5344CB8AC3E}">
        <p14:creationId xmlns:p14="http://schemas.microsoft.com/office/powerpoint/2010/main" val="574299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E1BE5E-F8B7-48B3-BF35-A41DC0830023}" type="slidenum">
              <a:rPr lang="zh-CN" altLang="en-US" smtClean="0"/>
              <a:pPr/>
              <a:t>10</a:t>
            </a:fld>
            <a:endParaRPr lang="zh-CN" altLang="en-US"/>
          </a:p>
        </p:txBody>
      </p:sp>
    </p:spTree>
    <p:extLst>
      <p:ext uri="{BB962C8B-B14F-4D97-AF65-F5344CB8AC3E}">
        <p14:creationId xmlns:p14="http://schemas.microsoft.com/office/powerpoint/2010/main" val="574299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lumMod val="75000"/>
                <a:lumOff val="25000"/>
              </a:schemeClr>
            </a:gs>
            <a:gs pos="48000">
              <a:schemeClr val="tx1">
                <a:lumMod val="65000"/>
                <a:lumOff val="35000"/>
              </a:schemeClr>
            </a:gs>
            <a:gs pos="100000">
              <a:schemeClr val="tx1">
                <a:lumMod val="75000"/>
                <a:lumOff val="25000"/>
              </a:schemeClr>
            </a:gs>
          </a:gsLst>
          <a:lin ang="162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2018/11/6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83029" y="908720"/>
            <a:ext cx="7977941" cy="2824171"/>
          </a:xfrm>
          <a:prstGeom prst="rect">
            <a:avLst/>
          </a:prstGeom>
          <a:noFill/>
        </p:spPr>
        <p:txBody>
          <a:bodyPr wrap="square" rtlCol="0">
            <a:spAutoFit/>
          </a:bodyPr>
          <a:lstStyle/>
          <a:p>
            <a:pPr algn="ctr">
              <a:lnSpc>
                <a:spcPct val="200000"/>
              </a:lnSpc>
            </a:pPr>
            <a:r>
              <a:rPr lang="en-US" altLang="zh-CN" sz="4800" b="1" dirty="0">
                <a:solidFill>
                  <a:schemeClr val="bg1"/>
                </a:solidFill>
                <a:latin typeface="微软雅黑" pitchFamily="34" charset="-122"/>
                <a:ea typeface="微软雅黑" pitchFamily="34" charset="-122"/>
              </a:rPr>
              <a:t>Apache  Zookeeper</a:t>
            </a:r>
          </a:p>
          <a:p>
            <a:pPr algn="ctr">
              <a:lnSpc>
                <a:spcPct val="200000"/>
              </a:lnSpc>
            </a:pPr>
            <a:r>
              <a:rPr lang="zh-CN" altLang="en-US" sz="4800" b="1" dirty="0">
                <a:solidFill>
                  <a:schemeClr val="bg1"/>
                </a:solidFill>
                <a:latin typeface="微软雅黑" pitchFamily="34" charset="-122"/>
                <a:ea typeface="微软雅黑" pitchFamily="34" charset="-122"/>
              </a:rPr>
              <a:t>分布式服务框架</a:t>
            </a:r>
            <a:endParaRPr lang="zh-CN" altLang="en-US" sz="2000" b="1" dirty="0">
              <a:solidFill>
                <a:schemeClr val="bg1"/>
              </a:solidFill>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C71CD942-1FDA-4D58-AB89-CA0CE2E69767}"/>
              </a:ext>
            </a:extLst>
          </p:cNvPr>
          <p:cNvSpPr txBox="1"/>
          <p:nvPr/>
        </p:nvSpPr>
        <p:spPr>
          <a:xfrm>
            <a:off x="5364088" y="4869160"/>
            <a:ext cx="3196882" cy="830997"/>
          </a:xfrm>
          <a:prstGeom prst="rect">
            <a:avLst/>
          </a:prstGeom>
          <a:noFill/>
        </p:spPr>
        <p:txBody>
          <a:bodyPr wrap="square" rtlCol="0">
            <a:spAutoFit/>
          </a:bodyPr>
          <a:lstStyle/>
          <a:p>
            <a:pPr algn="ctr"/>
            <a:r>
              <a:rPr lang="zh-CN" altLang="en-US" sz="2400" dirty="0">
                <a:solidFill>
                  <a:schemeClr val="bg1"/>
                </a:solidFill>
              </a:rPr>
              <a:t>白春飞</a:t>
            </a:r>
            <a:endParaRPr lang="en-US" altLang="zh-CN" sz="2400" dirty="0">
              <a:solidFill>
                <a:schemeClr val="bg1"/>
              </a:solidFill>
            </a:endParaRPr>
          </a:p>
          <a:p>
            <a:pPr algn="ctr"/>
            <a:r>
              <a:rPr lang="en-US" altLang="zh-CN" sz="2400" dirty="0">
                <a:solidFill>
                  <a:schemeClr val="bg1"/>
                </a:solidFill>
              </a:rPr>
              <a:t>2018-11-08</a:t>
            </a:r>
            <a:endParaRPr lang="zh-CN" altLang="en-US" sz="2400" dirty="0">
              <a:solidFill>
                <a:schemeClr val="bg1"/>
              </a:solidFill>
            </a:endParaRPr>
          </a:p>
        </p:txBody>
      </p:sp>
    </p:spTree>
    <p:extLst>
      <p:ext uri="{BB962C8B-B14F-4D97-AF65-F5344CB8AC3E}">
        <p14:creationId xmlns:p14="http://schemas.microsoft.com/office/powerpoint/2010/main" val="119758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95953"/>
            <a:ext cx="4975016" cy="584775"/>
          </a:xfrm>
          <a:prstGeom prst="rect">
            <a:avLst/>
          </a:prstGeom>
          <a:noFill/>
        </p:spPr>
        <p:txBody>
          <a:bodyPr wrap="none" rtlCol="0">
            <a:spAutoFit/>
          </a:bodyPr>
          <a:lstStyle/>
          <a:p>
            <a:r>
              <a:rPr lang="en-US" altLang="zh-CN" sz="3200" dirty="0" err="1">
                <a:solidFill>
                  <a:schemeClr val="accent6">
                    <a:lumMod val="75000"/>
                  </a:schemeClr>
                </a:solidFill>
                <a:latin typeface="微软雅黑" pitchFamily="34" charset="-122"/>
                <a:ea typeface="微软雅黑" pitchFamily="34" charset="-122"/>
              </a:rPr>
              <a:t>ZooKeeper</a:t>
            </a:r>
            <a:r>
              <a:rPr lang="zh-CN" altLang="en-US" sz="3200" dirty="0">
                <a:solidFill>
                  <a:schemeClr val="accent6">
                    <a:lumMod val="75000"/>
                  </a:schemeClr>
                </a:solidFill>
                <a:latin typeface="微软雅黑" pitchFamily="34" charset="-122"/>
                <a:ea typeface="微软雅黑" pitchFamily="34" charset="-122"/>
              </a:rPr>
              <a:t>部署</a:t>
            </a:r>
            <a:r>
              <a:rPr lang="en-US" altLang="zh-CN" sz="3200" dirty="0">
                <a:solidFill>
                  <a:schemeClr val="accent6">
                    <a:lumMod val="75000"/>
                  </a:schemeClr>
                </a:solidFill>
                <a:latin typeface="微软雅黑" pitchFamily="34" charset="-122"/>
                <a:ea typeface="微软雅黑" pitchFamily="34" charset="-122"/>
              </a:rPr>
              <a:t>-</a:t>
            </a:r>
            <a:r>
              <a:rPr lang="zh-CN" altLang="en-US" sz="3200" dirty="0">
                <a:solidFill>
                  <a:schemeClr val="accent6">
                    <a:lumMod val="75000"/>
                  </a:schemeClr>
                </a:solidFill>
                <a:latin typeface="微软雅黑" pitchFamily="34" charset="-122"/>
                <a:ea typeface="微软雅黑" pitchFamily="34" charset="-122"/>
              </a:rPr>
              <a:t>集群模式</a:t>
            </a:r>
          </a:p>
        </p:txBody>
      </p:sp>
      <p:sp>
        <p:nvSpPr>
          <p:cNvPr id="5" name="TextBox 4"/>
          <p:cNvSpPr txBox="1"/>
          <p:nvPr/>
        </p:nvSpPr>
        <p:spPr>
          <a:xfrm>
            <a:off x="467544" y="1052736"/>
            <a:ext cx="7977941" cy="1458220"/>
          </a:xfrm>
          <a:prstGeom prst="rect">
            <a:avLst/>
          </a:prstGeom>
          <a:noFill/>
        </p:spPr>
        <p:txBody>
          <a:bodyPr wrap="square" rtlCol="0">
            <a:spAutoFit/>
          </a:bodyPr>
          <a:lstStyle/>
          <a:p>
            <a:pPr>
              <a:lnSpc>
                <a:spcPct val="200000"/>
              </a:lnSpc>
            </a:pPr>
            <a:r>
              <a:rPr lang="zh-CN" altLang="en-US" sz="2400" dirty="0">
                <a:solidFill>
                  <a:srgbClr val="00B0F0"/>
                </a:solidFill>
                <a:latin typeface="微软雅黑" pitchFamily="34" charset="-122"/>
                <a:ea typeface="微软雅黑" pitchFamily="34" charset="-122"/>
              </a:rPr>
              <a:t>三种角色</a:t>
            </a:r>
            <a:endParaRPr lang="en-US" altLang="zh-CN" sz="2400" dirty="0">
              <a:solidFill>
                <a:srgbClr val="00B0F0"/>
              </a:solidFill>
              <a:latin typeface="微软雅黑" pitchFamily="34" charset="-122"/>
              <a:ea typeface="微软雅黑" pitchFamily="34" charset="-122"/>
            </a:endParaRPr>
          </a:p>
          <a:p>
            <a:pPr>
              <a:lnSpc>
                <a:spcPct val="200000"/>
              </a:lnSpc>
            </a:pPr>
            <a:endParaRPr lang="en-US" altLang="zh-CN" sz="2400" dirty="0">
              <a:solidFill>
                <a:srgbClr val="00B0F0"/>
              </a:solidFill>
              <a:latin typeface="微软雅黑" pitchFamily="34" charset="-122"/>
              <a:ea typeface="微软雅黑" pitchFamily="34" charset="-122"/>
            </a:endParaRPr>
          </a:p>
        </p:txBody>
      </p:sp>
      <p:graphicFrame>
        <p:nvGraphicFramePr>
          <p:cNvPr id="6" name="表格 5">
            <a:extLst>
              <a:ext uri="{FF2B5EF4-FFF2-40B4-BE49-F238E27FC236}">
                <a16:creationId xmlns:a16="http://schemas.microsoft.com/office/drawing/2014/main" id="{91F9162D-36E6-4658-84C3-8BDBB33BADFF}"/>
              </a:ext>
            </a:extLst>
          </p:cNvPr>
          <p:cNvGraphicFramePr>
            <a:graphicFrameLocks noGrp="1"/>
          </p:cNvGraphicFramePr>
          <p:nvPr>
            <p:extLst>
              <p:ext uri="{D42A27DB-BD31-4B8C-83A1-F6EECF244321}">
                <p14:modId xmlns:p14="http://schemas.microsoft.com/office/powerpoint/2010/main" val="3028034167"/>
              </p:ext>
            </p:extLst>
          </p:nvPr>
        </p:nvGraphicFramePr>
        <p:xfrm>
          <a:off x="323528" y="2420888"/>
          <a:ext cx="8352928" cy="2661920"/>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1687337373"/>
                    </a:ext>
                  </a:extLst>
                </a:gridCol>
                <a:gridCol w="1152128">
                  <a:extLst>
                    <a:ext uri="{9D8B030D-6E8A-4147-A177-3AD203B41FA5}">
                      <a16:colId xmlns:a16="http://schemas.microsoft.com/office/drawing/2014/main" val="680392426"/>
                    </a:ext>
                  </a:extLst>
                </a:gridCol>
                <a:gridCol w="6120680">
                  <a:extLst>
                    <a:ext uri="{9D8B030D-6E8A-4147-A177-3AD203B41FA5}">
                      <a16:colId xmlns:a16="http://schemas.microsoft.com/office/drawing/2014/main" val="2349081986"/>
                    </a:ext>
                  </a:extLst>
                </a:gridCol>
              </a:tblGrid>
              <a:tr h="288032">
                <a:tc gridSpan="2">
                  <a:txBody>
                    <a:bodyPr/>
                    <a:lstStyle/>
                    <a:p>
                      <a:r>
                        <a:rPr lang="zh-CN" altLang="en-US" dirty="0"/>
                        <a:t>角色</a:t>
                      </a:r>
                    </a:p>
                  </a:txBody>
                  <a:tcPr/>
                </a:tc>
                <a:tc hMerge="1">
                  <a:txBody>
                    <a:bodyPr/>
                    <a:lstStyle/>
                    <a:p>
                      <a:endParaRPr lang="zh-CN" altLang="en-US"/>
                    </a:p>
                  </a:txBody>
                  <a:tcPr/>
                </a:tc>
                <a:tc>
                  <a:txBody>
                    <a:bodyPr/>
                    <a:lstStyle/>
                    <a:p>
                      <a:r>
                        <a:rPr lang="zh-CN" altLang="en-US" dirty="0"/>
                        <a:t>描述</a:t>
                      </a:r>
                    </a:p>
                  </a:txBody>
                  <a:tcPr/>
                </a:tc>
                <a:extLst>
                  <a:ext uri="{0D108BD9-81ED-4DB2-BD59-A6C34878D82A}">
                    <a16:rowId xmlns:a16="http://schemas.microsoft.com/office/drawing/2014/main" val="583597984"/>
                  </a:ext>
                </a:extLst>
              </a:tr>
              <a:tr h="370840">
                <a:tc gridSpan="2">
                  <a:txBody>
                    <a:bodyPr/>
                    <a:lstStyle/>
                    <a:p>
                      <a:pPr algn="ctr"/>
                      <a:r>
                        <a:rPr lang="en-US" altLang="zh-CN" dirty="0"/>
                        <a:t>leader</a:t>
                      </a:r>
                      <a:endParaRPr lang="zh-CN" altLang="en-US" dirty="0"/>
                    </a:p>
                  </a:txBody>
                  <a:tcPr/>
                </a:tc>
                <a:tc hMerge="1">
                  <a:txBody>
                    <a:bodyPr/>
                    <a:lstStyle/>
                    <a:p>
                      <a:endParaRPr lang="zh-CN" altLang="en-US"/>
                    </a:p>
                  </a:txBody>
                  <a:tcPr/>
                </a:tc>
                <a:tc>
                  <a:txBody>
                    <a:bodyPr/>
                    <a:lstStyle/>
                    <a:p>
                      <a:r>
                        <a:rPr lang="en-US" altLang="zh-CN" sz="1800" dirty="0"/>
                        <a:t>1.</a:t>
                      </a:r>
                      <a:r>
                        <a:rPr lang="zh-CN" altLang="en-US" sz="1800" dirty="0"/>
                        <a:t>恢复数据  </a:t>
                      </a:r>
                      <a:r>
                        <a:rPr lang="en-US" altLang="zh-CN" sz="1800" dirty="0"/>
                        <a:t>2.</a:t>
                      </a:r>
                      <a:r>
                        <a:rPr lang="zh-CN" altLang="en-US" sz="1800" dirty="0"/>
                        <a:t>维持与</a:t>
                      </a:r>
                      <a:r>
                        <a:rPr lang="en-US" altLang="zh-CN" sz="1800" dirty="0"/>
                        <a:t>Learner</a:t>
                      </a:r>
                      <a:r>
                        <a:rPr lang="zh-CN" altLang="en-US" sz="1800" dirty="0"/>
                        <a:t>的心跳</a:t>
                      </a:r>
                      <a:endParaRPr lang="en-US" altLang="zh-CN" sz="1800" dirty="0"/>
                    </a:p>
                    <a:p>
                      <a:r>
                        <a:rPr lang="en-US" altLang="zh-CN" sz="1800" dirty="0"/>
                        <a:t>3.</a:t>
                      </a:r>
                      <a:r>
                        <a:rPr lang="zh-CN" altLang="en-US" sz="1800" dirty="0"/>
                        <a:t>接收</a:t>
                      </a:r>
                      <a:r>
                        <a:rPr lang="en-US" altLang="zh-CN" sz="1800" dirty="0"/>
                        <a:t>Learner</a:t>
                      </a:r>
                      <a:r>
                        <a:rPr lang="zh-CN" altLang="en-US" sz="1800" dirty="0"/>
                        <a:t>写请求 </a:t>
                      </a:r>
                      <a:r>
                        <a:rPr lang="en-US" altLang="zh-CN" sz="1800" dirty="0"/>
                        <a:t>4.</a:t>
                      </a:r>
                      <a:r>
                        <a:rPr lang="zh-CN" altLang="en-US" sz="1800" dirty="0"/>
                        <a:t>接收</a:t>
                      </a:r>
                      <a:r>
                        <a:rPr lang="en-US" altLang="zh-CN" sz="1800" dirty="0"/>
                        <a:t>Client</a:t>
                      </a:r>
                      <a:r>
                        <a:rPr lang="zh-CN" altLang="en-US" sz="1800" dirty="0"/>
                        <a:t>的读写请求</a:t>
                      </a:r>
                      <a:endParaRPr lang="en-US" altLang="zh-CN" sz="1800" dirty="0"/>
                    </a:p>
                  </a:txBody>
                  <a:tcPr/>
                </a:tc>
                <a:extLst>
                  <a:ext uri="{0D108BD9-81ED-4DB2-BD59-A6C34878D82A}">
                    <a16:rowId xmlns:a16="http://schemas.microsoft.com/office/drawing/2014/main" val="2892738089"/>
                  </a:ext>
                </a:extLst>
              </a:tr>
              <a:tr h="370840">
                <a:tc rowSpan="2">
                  <a:txBody>
                    <a:bodyPr/>
                    <a:lstStyle/>
                    <a:p>
                      <a:pPr algn="ctr">
                        <a:lnSpc>
                          <a:spcPct val="200000"/>
                        </a:lnSpc>
                      </a:pPr>
                      <a:r>
                        <a:rPr lang="en-US" altLang="zh-CN" dirty="0"/>
                        <a:t>learner</a:t>
                      </a:r>
                      <a:endParaRPr lang="zh-CN" altLang="en-US" dirty="0"/>
                    </a:p>
                  </a:txBody>
                  <a:tcPr/>
                </a:tc>
                <a:tc>
                  <a:txBody>
                    <a:bodyPr/>
                    <a:lstStyle/>
                    <a:p>
                      <a:r>
                        <a:rPr lang="en-US" altLang="zh-CN" dirty="0"/>
                        <a:t>Follower</a:t>
                      </a:r>
                      <a:endParaRPr lang="zh-CN" altLang="en-US" dirty="0"/>
                    </a:p>
                  </a:txBody>
                  <a:tcPr/>
                </a:tc>
                <a:tc>
                  <a:txBody>
                    <a:bodyPr/>
                    <a:lstStyle/>
                    <a:p>
                      <a:r>
                        <a:rPr lang="zh-CN" altLang="en-US" dirty="0"/>
                        <a:t>用于接收客户请求并返回结果，在选举过程中参与投票</a:t>
                      </a:r>
                    </a:p>
                  </a:txBody>
                  <a:tcPr/>
                </a:tc>
                <a:extLst>
                  <a:ext uri="{0D108BD9-81ED-4DB2-BD59-A6C34878D82A}">
                    <a16:rowId xmlns:a16="http://schemas.microsoft.com/office/drawing/2014/main" val="547298504"/>
                  </a:ext>
                </a:extLst>
              </a:tr>
              <a:tr h="370840">
                <a:tc vMerge="1">
                  <a:txBody>
                    <a:bodyPr/>
                    <a:lstStyle/>
                    <a:p>
                      <a:endParaRPr lang="zh-CN" altLang="en-US" dirty="0"/>
                    </a:p>
                  </a:txBody>
                  <a:tcPr/>
                </a:tc>
                <a:tc>
                  <a:txBody>
                    <a:bodyPr/>
                    <a:lstStyle/>
                    <a:p>
                      <a:r>
                        <a:rPr lang="en-US" altLang="zh-CN" dirty="0"/>
                        <a:t>Observer</a:t>
                      </a:r>
                      <a:endParaRPr lang="zh-CN" altLang="en-US" dirty="0"/>
                    </a:p>
                  </a:txBody>
                  <a:tcPr/>
                </a:tc>
                <a:tc>
                  <a:txBody>
                    <a:bodyPr/>
                    <a:lstStyle/>
                    <a:p>
                      <a:r>
                        <a:rPr lang="en-US" altLang="zh-CN" dirty="0"/>
                        <a:t>Observer</a:t>
                      </a:r>
                      <a:r>
                        <a:rPr lang="zh-CN" altLang="en-US" dirty="0"/>
                        <a:t>可以接收客户端连接，写请求转发给</a:t>
                      </a:r>
                      <a:r>
                        <a:rPr lang="en-US" altLang="zh-CN" dirty="0"/>
                        <a:t>Leader</a:t>
                      </a:r>
                      <a:r>
                        <a:rPr lang="zh-CN" altLang="en-US" dirty="0"/>
                        <a:t>，但不参与投票，只是同步</a:t>
                      </a:r>
                      <a:r>
                        <a:rPr lang="en-US" altLang="zh-CN" dirty="0"/>
                        <a:t>leader</a:t>
                      </a:r>
                      <a:r>
                        <a:rPr lang="zh-CN" altLang="en-US" dirty="0"/>
                        <a:t>状态，其是为了扩展系统，提高读取速度。</a:t>
                      </a:r>
                    </a:p>
                  </a:txBody>
                  <a:tcPr/>
                </a:tc>
                <a:extLst>
                  <a:ext uri="{0D108BD9-81ED-4DB2-BD59-A6C34878D82A}">
                    <a16:rowId xmlns:a16="http://schemas.microsoft.com/office/drawing/2014/main" val="498156584"/>
                  </a:ext>
                </a:extLst>
              </a:tr>
              <a:tr h="370840">
                <a:tc gridSpan="2">
                  <a:txBody>
                    <a:bodyPr/>
                    <a:lstStyle/>
                    <a:p>
                      <a:pPr algn="ctr"/>
                      <a:r>
                        <a:rPr lang="en-US" altLang="zh-CN" dirty="0"/>
                        <a:t>Client</a:t>
                      </a:r>
                      <a:endParaRPr lang="zh-CN" altLang="en-US" dirty="0"/>
                    </a:p>
                  </a:txBody>
                  <a:tcPr/>
                </a:tc>
                <a:tc hMerge="1">
                  <a:txBody>
                    <a:bodyPr/>
                    <a:lstStyle/>
                    <a:p>
                      <a:endParaRPr lang="zh-CN" altLang="en-US"/>
                    </a:p>
                  </a:txBody>
                  <a:tcPr/>
                </a:tc>
                <a:tc>
                  <a:txBody>
                    <a:bodyPr/>
                    <a:lstStyle/>
                    <a:p>
                      <a:r>
                        <a:rPr lang="zh-CN" altLang="en-US" dirty="0"/>
                        <a:t>请求发起方</a:t>
                      </a:r>
                    </a:p>
                  </a:txBody>
                  <a:tcPr/>
                </a:tc>
                <a:extLst>
                  <a:ext uri="{0D108BD9-81ED-4DB2-BD59-A6C34878D82A}">
                    <a16:rowId xmlns:a16="http://schemas.microsoft.com/office/drawing/2014/main" val="3825686835"/>
                  </a:ext>
                </a:extLst>
              </a:tr>
            </a:tbl>
          </a:graphicData>
        </a:graphic>
      </p:graphicFrame>
    </p:spTree>
    <p:extLst>
      <p:ext uri="{BB962C8B-B14F-4D97-AF65-F5344CB8AC3E}">
        <p14:creationId xmlns:p14="http://schemas.microsoft.com/office/powerpoint/2010/main" val="1721577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95953"/>
            <a:ext cx="3305713" cy="584775"/>
          </a:xfrm>
          <a:prstGeom prst="rect">
            <a:avLst/>
          </a:prstGeom>
          <a:noFill/>
        </p:spPr>
        <p:txBody>
          <a:bodyPr wrap="none" rtlCol="0">
            <a:spAutoFit/>
          </a:bodyPr>
          <a:lstStyle/>
          <a:p>
            <a:r>
              <a:rPr lang="en-US" altLang="zh-CN" sz="3200" dirty="0" err="1">
                <a:solidFill>
                  <a:schemeClr val="accent6">
                    <a:lumMod val="75000"/>
                  </a:schemeClr>
                </a:solidFill>
                <a:latin typeface="微软雅黑" pitchFamily="34" charset="-122"/>
                <a:ea typeface="微软雅黑" pitchFamily="34" charset="-122"/>
              </a:rPr>
              <a:t>ZooKeeper</a:t>
            </a:r>
            <a:r>
              <a:rPr lang="en-US" altLang="zh-CN" sz="3200" dirty="0">
                <a:solidFill>
                  <a:schemeClr val="accent6">
                    <a:lumMod val="75000"/>
                  </a:schemeClr>
                </a:solidFill>
                <a:latin typeface="微软雅黑" pitchFamily="34" charset="-122"/>
                <a:ea typeface="微软雅黑" pitchFamily="34" charset="-122"/>
              </a:rPr>
              <a:t>-</a:t>
            </a:r>
            <a:r>
              <a:rPr lang="zh-CN" altLang="en-US" sz="3200" dirty="0">
                <a:solidFill>
                  <a:schemeClr val="accent6">
                    <a:lumMod val="75000"/>
                  </a:schemeClr>
                </a:solidFill>
                <a:latin typeface="微软雅黑" pitchFamily="34" charset="-122"/>
                <a:ea typeface="微软雅黑" pitchFamily="34" charset="-122"/>
              </a:rPr>
              <a:t>备份</a:t>
            </a:r>
          </a:p>
        </p:txBody>
      </p:sp>
      <p:sp>
        <p:nvSpPr>
          <p:cNvPr id="5" name="TextBox 4"/>
          <p:cNvSpPr txBox="1"/>
          <p:nvPr/>
        </p:nvSpPr>
        <p:spPr>
          <a:xfrm>
            <a:off x="455960" y="980728"/>
            <a:ext cx="7977941" cy="3167855"/>
          </a:xfrm>
          <a:prstGeom prst="rect">
            <a:avLst/>
          </a:prstGeom>
          <a:noFill/>
        </p:spPr>
        <p:txBody>
          <a:bodyPr wrap="square" rtlCol="0">
            <a:spAutoFit/>
          </a:bodyPr>
          <a:lstStyle/>
          <a:p>
            <a:pPr>
              <a:lnSpc>
                <a:spcPct val="200000"/>
              </a:lnSpc>
            </a:pPr>
            <a:r>
              <a:rPr lang="zh-CN" altLang="en-US" sz="2000" dirty="0">
                <a:solidFill>
                  <a:srgbClr val="00B0F0"/>
                </a:solidFill>
                <a:latin typeface="微软雅黑" pitchFamily="34" charset="-122"/>
                <a:ea typeface="微软雅黑" pitchFamily="34" charset="-122"/>
              </a:rPr>
              <a:t>容错</a:t>
            </a:r>
            <a:br>
              <a:rPr lang="zh-CN" altLang="en-US" sz="2000" dirty="0"/>
            </a:br>
            <a:r>
              <a:rPr lang="zh-CN" altLang="en-US" sz="1400" dirty="0">
                <a:solidFill>
                  <a:schemeClr val="bg1"/>
                </a:solidFill>
              </a:rPr>
              <a:t>一个节点出错，不致于让整个系统停止工作，别的节点可以接管它的工作</a:t>
            </a:r>
            <a:br>
              <a:rPr lang="zh-CN" altLang="en-US" sz="2000" dirty="0"/>
            </a:br>
            <a:r>
              <a:rPr lang="zh-CN" altLang="en-US" sz="2000" dirty="0">
                <a:solidFill>
                  <a:srgbClr val="00B0F0"/>
                </a:solidFill>
                <a:latin typeface="微软雅黑" pitchFamily="34" charset="-122"/>
                <a:ea typeface="微软雅黑" pitchFamily="34" charset="-122"/>
              </a:rPr>
              <a:t>提高系统的扩展能力</a:t>
            </a:r>
            <a:br>
              <a:rPr lang="zh-CN" altLang="en-US" sz="2000" dirty="0"/>
            </a:br>
            <a:r>
              <a:rPr lang="zh-CN" altLang="en-US" sz="1400" dirty="0">
                <a:solidFill>
                  <a:schemeClr val="bg1"/>
                </a:solidFill>
              </a:rPr>
              <a:t>把负载分布到多个节点上，或者增加节点来提高系统的负载能力</a:t>
            </a:r>
            <a:br>
              <a:rPr lang="zh-CN" altLang="en-US" sz="2000" dirty="0"/>
            </a:br>
            <a:r>
              <a:rPr lang="zh-CN" altLang="en-US" sz="2000" dirty="0">
                <a:solidFill>
                  <a:srgbClr val="00B0F0"/>
                </a:solidFill>
                <a:latin typeface="微软雅黑" pitchFamily="34" charset="-122"/>
                <a:ea typeface="微软雅黑" pitchFamily="34" charset="-122"/>
              </a:rPr>
              <a:t>提高性能</a:t>
            </a:r>
            <a:br>
              <a:rPr lang="zh-CN" altLang="en-US" sz="2000" dirty="0"/>
            </a:br>
            <a:r>
              <a:rPr lang="zh-CN" altLang="en-US" sz="1400" dirty="0">
                <a:solidFill>
                  <a:schemeClr val="bg1"/>
                </a:solidFill>
              </a:rPr>
              <a:t>让客户端本地访问就近的节点，能提高用户访问速度</a:t>
            </a:r>
          </a:p>
        </p:txBody>
      </p:sp>
    </p:spTree>
    <p:extLst>
      <p:ext uri="{BB962C8B-B14F-4D97-AF65-F5344CB8AC3E}">
        <p14:creationId xmlns:p14="http://schemas.microsoft.com/office/powerpoint/2010/main" val="3552576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95953"/>
            <a:ext cx="3976345" cy="584775"/>
          </a:xfrm>
          <a:prstGeom prst="rect">
            <a:avLst/>
          </a:prstGeom>
          <a:noFill/>
        </p:spPr>
        <p:txBody>
          <a:bodyPr wrap="none" rtlCol="0">
            <a:spAutoFit/>
          </a:bodyPr>
          <a:lstStyle/>
          <a:p>
            <a:r>
              <a:rPr lang="en-US" altLang="zh-CN" sz="3200" dirty="0" err="1">
                <a:solidFill>
                  <a:schemeClr val="accent6">
                    <a:lumMod val="75000"/>
                  </a:schemeClr>
                </a:solidFill>
                <a:latin typeface="微软雅黑" pitchFamily="34" charset="-122"/>
                <a:ea typeface="微软雅黑" pitchFamily="34" charset="-122"/>
              </a:rPr>
              <a:t>ZooKeeper</a:t>
            </a:r>
            <a:r>
              <a:rPr lang="zh-CN" altLang="en-US" sz="3200" dirty="0">
                <a:solidFill>
                  <a:schemeClr val="accent6">
                    <a:lumMod val="75000"/>
                  </a:schemeClr>
                </a:solidFill>
                <a:latin typeface="微软雅黑" pitchFamily="34" charset="-122"/>
                <a:ea typeface="微软雅黑" pitchFamily="34" charset="-122"/>
              </a:rPr>
              <a:t>文件系统</a:t>
            </a:r>
          </a:p>
        </p:txBody>
      </p:sp>
      <p:pic>
        <p:nvPicPr>
          <p:cNvPr id="2050" name="Picture 2" descr="http://dl.iteye.com/upload/attachment/507583/93236336-3ae3-3832-9857-f6298a3d3e7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876" y="1268678"/>
            <a:ext cx="4210050" cy="313932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555356" y="1268678"/>
            <a:ext cx="4320480" cy="3139321"/>
          </a:xfrm>
          <a:prstGeom prst="rect">
            <a:avLst/>
          </a:prstGeom>
          <a:solidFill>
            <a:schemeClr val="bg1"/>
          </a:solidFill>
        </p:spPr>
        <p:txBody>
          <a:bodyPr wrap="square">
            <a:spAutoFit/>
          </a:bodyPr>
          <a:lstStyle/>
          <a:p>
            <a:r>
              <a:rPr lang="en-US" altLang="zh-CN" b="1" dirty="0" err="1"/>
              <a:t>czxid</a:t>
            </a:r>
            <a:r>
              <a:rPr lang="en-US" altLang="zh-CN" b="1" dirty="0"/>
              <a:t>:</a:t>
            </a:r>
            <a:r>
              <a:rPr lang="zh-CN" altLang="en-US" dirty="0"/>
              <a:t>节点创建时的</a:t>
            </a:r>
            <a:r>
              <a:rPr lang="en-US" altLang="zh-CN" dirty="0" err="1"/>
              <a:t>zxid</a:t>
            </a:r>
            <a:endParaRPr lang="en-US" altLang="zh-CN" b="1" dirty="0"/>
          </a:p>
          <a:p>
            <a:r>
              <a:rPr lang="en-US" altLang="zh-CN" b="1" dirty="0" err="1"/>
              <a:t>mzxid</a:t>
            </a:r>
            <a:r>
              <a:rPr lang="en-US" altLang="zh-CN" b="1" dirty="0"/>
              <a:t>:</a:t>
            </a:r>
            <a:r>
              <a:rPr lang="zh-CN" altLang="en-US" dirty="0"/>
              <a:t>节点最新一次更新发生时的</a:t>
            </a:r>
            <a:r>
              <a:rPr lang="en-US" altLang="zh-CN" dirty="0" err="1"/>
              <a:t>zxid</a:t>
            </a:r>
            <a:endParaRPr lang="en-US" altLang="zh-CN" b="1" dirty="0"/>
          </a:p>
          <a:p>
            <a:r>
              <a:rPr lang="en-US" altLang="zh-CN" b="1" dirty="0" err="1"/>
              <a:t>ctime</a:t>
            </a:r>
            <a:r>
              <a:rPr lang="en-US" altLang="zh-CN" b="1" dirty="0"/>
              <a:t>:</a:t>
            </a:r>
            <a:r>
              <a:rPr lang="zh-CN" altLang="en-US" dirty="0"/>
              <a:t>节点创建时的时间戳</a:t>
            </a:r>
            <a:endParaRPr lang="en-US" altLang="zh-CN" dirty="0"/>
          </a:p>
          <a:p>
            <a:r>
              <a:rPr lang="en-US" altLang="zh-CN" b="1" dirty="0" err="1"/>
              <a:t>mtime</a:t>
            </a:r>
            <a:r>
              <a:rPr lang="en-US" altLang="zh-CN" b="1" dirty="0"/>
              <a:t>:</a:t>
            </a:r>
            <a:r>
              <a:rPr lang="zh-CN" altLang="en-US" dirty="0"/>
              <a:t>节点最新一次更新发生时的时间戳</a:t>
            </a:r>
            <a:r>
              <a:rPr lang="en-US" altLang="zh-CN" b="1" dirty="0"/>
              <a:t>version:</a:t>
            </a:r>
            <a:r>
              <a:rPr lang="zh-CN" altLang="en-US" dirty="0"/>
              <a:t>节点数据的更新次数</a:t>
            </a:r>
            <a:endParaRPr lang="en-US" altLang="zh-CN" dirty="0"/>
          </a:p>
          <a:p>
            <a:r>
              <a:rPr lang="en-US" altLang="zh-CN" b="1" dirty="0" err="1"/>
              <a:t>cversion</a:t>
            </a:r>
            <a:r>
              <a:rPr lang="en-US" altLang="zh-CN" b="1" dirty="0"/>
              <a:t>:</a:t>
            </a:r>
            <a:r>
              <a:rPr lang="zh-CN" altLang="en-US" dirty="0"/>
              <a:t>其子节点的更新次数</a:t>
            </a:r>
            <a:endParaRPr lang="en-US" altLang="zh-CN" dirty="0"/>
          </a:p>
          <a:p>
            <a:r>
              <a:rPr lang="en-US" altLang="zh-CN" b="1" dirty="0"/>
              <a:t>aversion:</a:t>
            </a:r>
            <a:r>
              <a:rPr lang="zh-CN" altLang="en-US" dirty="0"/>
              <a:t>节点</a:t>
            </a:r>
            <a:r>
              <a:rPr lang="en-US" altLang="zh-CN" dirty="0"/>
              <a:t>ACL(</a:t>
            </a:r>
            <a:r>
              <a:rPr lang="zh-CN" altLang="en-US" dirty="0"/>
              <a:t>授权信息</a:t>
            </a:r>
            <a:r>
              <a:rPr lang="en-US" altLang="zh-CN" dirty="0"/>
              <a:t>)</a:t>
            </a:r>
            <a:r>
              <a:rPr lang="zh-CN" altLang="en-US" dirty="0"/>
              <a:t>的更新次数</a:t>
            </a:r>
            <a:endParaRPr lang="en-US" altLang="zh-CN" dirty="0"/>
          </a:p>
          <a:p>
            <a:r>
              <a:rPr lang="en-US" altLang="zh-CN" b="1" dirty="0" err="1"/>
              <a:t>ephemeralOwner</a:t>
            </a:r>
            <a:r>
              <a:rPr lang="en-US" altLang="zh-CN" b="1" dirty="0"/>
              <a:t>:</a:t>
            </a:r>
            <a:r>
              <a:rPr lang="en-US" altLang="zh-CN" dirty="0"/>
              <a:t> ephemeral</a:t>
            </a:r>
            <a:r>
              <a:rPr lang="zh-CN" altLang="en-US" dirty="0"/>
              <a:t>节点所属</a:t>
            </a:r>
            <a:r>
              <a:rPr lang="en-US" altLang="zh-CN" dirty="0"/>
              <a:t>session</a:t>
            </a:r>
          </a:p>
          <a:p>
            <a:r>
              <a:rPr lang="en-US" altLang="zh-CN" b="1" dirty="0" err="1"/>
              <a:t>dataLength</a:t>
            </a:r>
            <a:r>
              <a:rPr lang="en-US" altLang="zh-CN" b="1" dirty="0"/>
              <a:t>:</a:t>
            </a:r>
            <a:r>
              <a:rPr lang="zh-CN" altLang="en-US" dirty="0"/>
              <a:t>节点数据的字节数</a:t>
            </a:r>
            <a:endParaRPr lang="en-US" altLang="zh-CN" dirty="0"/>
          </a:p>
          <a:p>
            <a:r>
              <a:rPr lang="en-US" altLang="zh-CN" b="1" dirty="0" err="1"/>
              <a:t>numChildren</a:t>
            </a:r>
            <a:r>
              <a:rPr lang="en-US" altLang="zh-CN" b="1" dirty="0"/>
              <a:t>:</a:t>
            </a:r>
            <a:r>
              <a:rPr lang="zh-CN" altLang="en-US" dirty="0"/>
              <a:t>子节点个数</a:t>
            </a:r>
            <a:endParaRPr lang="en-US" altLang="zh-CN" dirty="0"/>
          </a:p>
        </p:txBody>
      </p:sp>
      <p:sp>
        <p:nvSpPr>
          <p:cNvPr id="5" name="Rectangle 3"/>
          <p:cNvSpPr>
            <a:spLocks noChangeArrowheads="1"/>
          </p:cNvSpPr>
          <p:nvPr/>
        </p:nvSpPr>
        <p:spPr bwMode="auto">
          <a:xfrm>
            <a:off x="251520" y="4725144"/>
            <a:ext cx="8640960" cy="163121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3600" b="1" i="0" u="none" strike="noStrike" cap="none" normalizeH="0" baseline="0" dirty="0">
                <a:ln>
                  <a:noFill/>
                </a:ln>
                <a:solidFill>
                  <a:srgbClr val="000000"/>
                </a:solidFill>
                <a:effectLst/>
                <a:latin typeface="Arial" pitchFamily="34" charset="0"/>
                <a:ea typeface="Helvetica"/>
                <a:cs typeface="宋体" pitchFamily="2" charset="-122"/>
              </a:rPr>
              <a:t>zxid</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Arial" pitchFamily="34" charset="0"/>
                <a:ea typeface="Helvetica"/>
                <a:cs typeface="宋体" pitchFamily="2" charset="-122"/>
              </a:rPr>
              <a:t>znode节点的状态信息中包含czxid和mzxid, 那么什么是zxid呢?</a:t>
            </a:r>
            <a:br>
              <a:rPr kumimoji="0" lang="zh-CN" altLang="zh-CN" sz="1400" b="0" i="0" u="none" strike="noStrike" cap="none" normalizeH="0" baseline="0" dirty="0">
                <a:ln>
                  <a:noFill/>
                </a:ln>
                <a:solidFill>
                  <a:srgbClr val="000000"/>
                </a:solidFill>
                <a:effectLst/>
                <a:latin typeface="Arial" pitchFamily="34" charset="0"/>
                <a:ea typeface="Helvetica"/>
                <a:cs typeface="宋体" pitchFamily="2" charset="-122"/>
              </a:rPr>
            </a:br>
            <a:r>
              <a:rPr kumimoji="0" lang="zh-CN" altLang="zh-CN" sz="1400" b="0" i="0" u="none" strike="noStrike" cap="none" normalizeH="0" baseline="0" dirty="0">
                <a:ln>
                  <a:noFill/>
                </a:ln>
                <a:solidFill>
                  <a:srgbClr val="000000"/>
                </a:solidFill>
                <a:effectLst/>
                <a:latin typeface="Arial" pitchFamily="34" charset="0"/>
                <a:ea typeface="Helvetica"/>
                <a:cs typeface="宋体" pitchFamily="2" charset="-122"/>
              </a:rPr>
              <a:t>ZooKeeper状态的每一次改变, 都对应着一个递增的</a:t>
            </a:r>
            <a:r>
              <a:rPr kumimoji="0" lang="zh-CN" altLang="zh-CN" sz="1200" b="0" i="0" u="none" strike="noStrike" cap="none" normalizeH="0" baseline="0" dirty="0">
                <a:ln>
                  <a:noFill/>
                </a:ln>
                <a:solidFill>
                  <a:srgbClr val="000000"/>
                </a:solidFill>
                <a:effectLst/>
                <a:latin typeface="Consolas" pitchFamily="49" charset="0"/>
                <a:ea typeface="Helvetica"/>
                <a:cs typeface="Consolas" pitchFamily="49" charset="0"/>
              </a:rPr>
              <a:t>Transaction id</a:t>
            </a:r>
            <a:r>
              <a:rPr kumimoji="0" lang="zh-CN" altLang="zh-CN" sz="1400" b="0" i="0" u="none" strike="noStrike" cap="none" normalizeH="0" baseline="0" dirty="0">
                <a:ln>
                  <a:noFill/>
                </a:ln>
                <a:solidFill>
                  <a:srgbClr val="000000"/>
                </a:solidFill>
                <a:effectLst/>
                <a:latin typeface="Arial" pitchFamily="34" charset="0"/>
                <a:ea typeface="Helvetica"/>
                <a:cs typeface="宋体" pitchFamily="2" charset="-122"/>
              </a:rPr>
              <a:t>, 该id称为zxid. 由于zxid的递增性质, 如果zxid1小于zxid2, 那么zxid1肯定先于zxid2发生. </a:t>
            </a:r>
            <a:endParaRPr kumimoji="0" lang="en-US" altLang="zh-CN" sz="1400" b="0" i="0" u="none" strike="noStrike" cap="none" normalizeH="0" baseline="0" dirty="0">
              <a:ln>
                <a:noFill/>
              </a:ln>
              <a:solidFill>
                <a:srgbClr val="000000"/>
              </a:solidFill>
              <a:effectLst/>
              <a:latin typeface="Arial" pitchFamily="34" charset="0"/>
              <a:ea typeface="Helvetica"/>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Arial" pitchFamily="34" charset="0"/>
                <a:ea typeface="Helvetica"/>
                <a:cs typeface="宋体" pitchFamily="2" charset="-122"/>
              </a:rPr>
              <a:t>创建任意节点, 或者更新任意节点的数据, 或者删除任意节点, 都会导致Zookeeper状态发生改变, 从而导致zxid的值增加.</a:t>
            </a:r>
            <a:endParaRPr kumimoji="0" lang="zh-CN"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593394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95953"/>
            <a:ext cx="3976345" cy="584775"/>
          </a:xfrm>
          <a:prstGeom prst="rect">
            <a:avLst/>
          </a:prstGeom>
          <a:noFill/>
        </p:spPr>
        <p:txBody>
          <a:bodyPr wrap="none" rtlCol="0">
            <a:spAutoFit/>
          </a:bodyPr>
          <a:lstStyle/>
          <a:p>
            <a:r>
              <a:rPr lang="en-US" altLang="zh-CN" sz="3200" dirty="0" err="1">
                <a:solidFill>
                  <a:schemeClr val="accent6">
                    <a:lumMod val="75000"/>
                  </a:schemeClr>
                </a:solidFill>
                <a:latin typeface="微软雅黑" pitchFamily="34" charset="-122"/>
                <a:ea typeface="微软雅黑" pitchFamily="34" charset="-122"/>
              </a:rPr>
              <a:t>ZooKeeper</a:t>
            </a:r>
            <a:r>
              <a:rPr lang="zh-CN" altLang="en-US" sz="3200" dirty="0">
                <a:solidFill>
                  <a:schemeClr val="accent6">
                    <a:lumMod val="75000"/>
                  </a:schemeClr>
                </a:solidFill>
                <a:latin typeface="微软雅黑" pitchFamily="34" charset="-122"/>
                <a:ea typeface="微软雅黑" pitchFamily="34" charset="-122"/>
              </a:rPr>
              <a:t>文件系统</a:t>
            </a:r>
          </a:p>
        </p:txBody>
      </p:sp>
      <p:sp>
        <p:nvSpPr>
          <p:cNvPr id="3" name="Rectangle 1"/>
          <p:cNvSpPr>
            <a:spLocks noChangeArrowheads="1"/>
          </p:cNvSpPr>
          <p:nvPr/>
        </p:nvSpPr>
        <p:spPr bwMode="auto">
          <a:xfrm>
            <a:off x="309502" y="1063190"/>
            <a:ext cx="8524996" cy="560153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3200" b="1" dirty="0">
                <a:solidFill>
                  <a:srgbClr val="000000"/>
                </a:solidFill>
                <a:ea typeface="Helvetica"/>
              </a:rPr>
              <a:t>   </a:t>
            </a:r>
            <a:r>
              <a:rPr lang="en-US" altLang="zh-CN" dirty="0">
                <a:solidFill>
                  <a:srgbClr val="000000"/>
                </a:solidFill>
                <a:latin typeface="Consolas" pitchFamily="49" charset="0"/>
                <a:ea typeface="Helvetica"/>
                <a:cs typeface="Consolas" pitchFamily="49" charset="0"/>
              </a:rPr>
              <a:t>[</a:t>
            </a:r>
            <a:r>
              <a:rPr lang="en-US" altLang="zh-CN" dirty="0" err="1">
                <a:solidFill>
                  <a:srgbClr val="000000"/>
                </a:solidFill>
                <a:latin typeface="Consolas" pitchFamily="49" charset="0"/>
                <a:ea typeface="Helvetica"/>
                <a:cs typeface="Consolas" pitchFamily="49" charset="0"/>
              </a:rPr>
              <a:t>zk</a:t>
            </a:r>
            <a:r>
              <a:rPr lang="en-US" altLang="zh-CN" dirty="0">
                <a:solidFill>
                  <a:srgbClr val="000000"/>
                </a:solidFill>
                <a:latin typeface="Consolas" pitchFamily="49" charset="0"/>
                <a:ea typeface="Helvetica"/>
                <a:cs typeface="Consolas" pitchFamily="49" charset="0"/>
              </a:rPr>
              <a:t>: localhost:2181(CONNECTED) 1] help</a:t>
            </a:r>
          </a:p>
          <a:p>
            <a:pPr lvl="1" eaLnBrk="0" hangingPunct="0"/>
            <a:r>
              <a:rPr lang="en-US" altLang="zh-CN" sz="1400" dirty="0" err="1">
                <a:solidFill>
                  <a:schemeClr val="accent6">
                    <a:lumMod val="50000"/>
                  </a:schemeClr>
                </a:solidFill>
                <a:latin typeface="Consolas" pitchFamily="49" charset="0"/>
                <a:ea typeface="Helvetica"/>
                <a:cs typeface="Consolas" pitchFamily="49" charset="0"/>
              </a:rPr>
              <a:t>ZooKeeper</a:t>
            </a:r>
            <a:r>
              <a:rPr lang="en-US" altLang="zh-CN" sz="1400" dirty="0">
                <a:solidFill>
                  <a:schemeClr val="accent6">
                    <a:lumMod val="50000"/>
                  </a:schemeClr>
                </a:solidFill>
                <a:latin typeface="Consolas" pitchFamily="49" charset="0"/>
                <a:ea typeface="Helvetica"/>
                <a:cs typeface="Consolas" pitchFamily="49" charset="0"/>
              </a:rPr>
              <a:t> -server </a:t>
            </a:r>
            <a:r>
              <a:rPr lang="en-US" altLang="zh-CN" sz="1400" dirty="0" err="1">
                <a:solidFill>
                  <a:schemeClr val="accent6">
                    <a:lumMod val="50000"/>
                  </a:schemeClr>
                </a:solidFill>
                <a:latin typeface="Consolas" pitchFamily="49" charset="0"/>
                <a:ea typeface="Helvetica"/>
                <a:cs typeface="Consolas" pitchFamily="49" charset="0"/>
              </a:rPr>
              <a:t>host:port</a:t>
            </a:r>
            <a:r>
              <a:rPr lang="en-US" altLang="zh-CN" sz="1400" dirty="0">
                <a:solidFill>
                  <a:schemeClr val="accent6">
                    <a:lumMod val="50000"/>
                  </a:schemeClr>
                </a:solidFill>
                <a:latin typeface="Consolas" pitchFamily="49" charset="0"/>
                <a:ea typeface="Helvetica"/>
                <a:cs typeface="Consolas" pitchFamily="49" charset="0"/>
              </a:rPr>
              <a:t> </a:t>
            </a:r>
            <a:r>
              <a:rPr lang="en-US" altLang="zh-CN" sz="1400" dirty="0" err="1">
                <a:solidFill>
                  <a:schemeClr val="accent6">
                    <a:lumMod val="50000"/>
                  </a:schemeClr>
                </a:solidFill>
                <a:latin typeface="Consolas" pitchFamily="49" charset="0"/>
                <a:ea typeface="Helvetica"/>
                <a:cs typeface="Consolas" pitchFamily="49" charset="0"/>
              </a:rPr>
              <a:t>cmd</a:t>
            </a:r>
            <a:r>
              <a:rPr lang="en-US" altLang="zh-CN" sz="1400" dirty="0">
                <a:solidFill>
                  <a:schemeClr val="accent6">
                    <a:lumMod val="50000"/>
                  </a:schemeClr>
                </a:solidFill>
                <a:latin typeface="Consolas" pitchFamily="49" charset="0"/>
                <a:ea typeface="Helvetica"/>
                <a:cs typeface="Consolas" pitchFamily="49" charset="0"/>
              </a:rPr>
              <a:t> </a:t>
            </a:r>
            <a:r>
              <a:rPr lang="en-US" altLang="zh-CN" sz="1400" dirty="0" err="1">
                <a:solidFill>
                  <a:schemeClr val="accent6">
                    <a:lumMod val="50000"/>
                  </a:schemeClr>
                </a:solidFill>
                <a:latin typeface="Consolas" pitchFamily="49" charset="0"/>
                <a:ea typeface="Helvetica"/>
                <a:cs typeface="Consolas" pitchFamily="49" charset="0"/>
              </a:rPr>
              <a:t>args</a:t>
            </a:r>
            <a:endParaRPr lang="en-US" altLang="zh-CN" sz="1400" dirty="0">
              <a:solidFill>
                <a:schemeClr val="accent6">
                  <a:lumMod val="50000"/>
                </a:schemeClr>
              </a:solidFill>
              <a:latin typeface="Consolas" pitchFamily="49" charset="0"/>
              <a:ea typeface="Helvetica"/>
              <a:cs typeface="Consolas" pitchFamily="49" charset="0"/>
            </a:endParaRPr>
          </a:p>
          <a:p>
            <a:pPr lvl="1" eaLnBrk="0" hangingPunct="0"/>
            <a:r>
              <a:rPr lang="en-US" altLang="zh-CN" sz="1400" dirty="0">
                <a:solidFill>
                  <a:schemeClr val="accent6">
                    <a:lumMod val="50000"/>
                  </a:schemeClr>
                </a:solidFill>
                <a:latin typeface="Consolas" pitchFamily="49" charset="0"/>
                <a:ea typeface="Helvetica"/>
                <a:cs typeface="Consolas" pitchFamily="49" charset="0"/>
              </a:rPr>
              <a:t>	stat path [watch]</a:t>
            </a:r>
          </a:p>
          <a:p>
            <a:pPr lvl="1" eaLnBrk="0" hangingPunct="0"/>
            <a:r>
              <a:rPr lang="en-US" altLang="zh-CN" sz="1400" dirty="0">
                <a:solidFill>
                  <a:schemeClr val="accent6">
                    <a:lumMod val="50000"/>
                  </a:schemeClr>
                </a:solidFill>
                <a:latin typeface="Consolas" pitchFamily="49" charset="0"/>
                <a:ea typeface="Helvetica"/>
                <a:cs typeface="Consolas" pitchFamily="49" charset="0"/>
              </a:rPr>
              <a:t>	</a:t>
            </a:r>
            <a:r>
              <a:rPr lang="en-US" altLang="zh-CN" sz="1600" dirty="0">
                <a:solidFill>
                  <a:srgbClr val="00B0F0"/>
                </a:solidFill>
                <a:latin typeface="Consolas" pitchFamily="49" charset="0"/>
                <a:ea typeface="Helvetica"/>
                <a:cs typeface="Consolas" pitchFamily="49" charset="0"/>
              </a:rPr>
              <a:t>set path data [version]</a:t>
            </a:r>
          </a:p>
          <a:p>
            <a:pPr lvl="1" eaLnBrk="0" hangingPunct="0"/>
            <a:r>
              <a:rPr lang="en-US" altLang="zh-CN" sz="1400" dirty="0">
                <a:solidFill>
                  <a:schemeClr val="accent6">
                    <a:lumMod val="50000"/>
                  </a:schemeClr>
                </a:solidFill>
                <a:latin typeface="Consolas" pitchFamily="49" charset="0"/>
                <a:ea typeface="Helvetica"/>
                <a:cs typeface="Consolas" pitchFamily="49" charset="0"/>
              </a:rPr>
              <a:t>	</a:t>
            </a:r>
            <a:r>
              <a:rPr lang="en-US" altLang="zh-CN" sz="1600" dirty="0">
                <a:solidFill>
                  <a:srgbClr val="00B0F0"/>
                </a:solidFill>
                <a:latin typeface="Consolas" pitchFamily="49" charset="0"/>
                <a:ea typeface="Helvetica"/>
                <a:cs typeface="Consolas" pitchFamily="49" charset="0"/>
              </a:rPr>
              <a:t>ls path [watch]</a:t>
            </a:r>
          </a:p>
          <a:p>
            <a:pPr lvl="1" eaLnBrk="0" hangingPunct="0"/>
            <a:r>
              <a:rPr lang="en-US" altLang="zh-CN" sz="1400" dirty="0">
                <a:solidFill>
                  <a:schemeClr val="accent6">
                    <a:lumMod val="50000"/>
                  </a:schemeClr>
                </a:solidFill>
                <a:latin typeface="Consolas" pitchFamily="49" charset="0"/>
                <a:ea typeface="Helvetica"/>
                <a:cs typeface="Consolas" pitchFamily="49" charset="0"/>
              </a:rPr>
              <a:t>	</a:t>
            </a:r>
            <a:r>
              <a:rPr lang="en-US" altLang="zh-CN" sz="1400" dirty="0" err="1">
                <a:solidFill>
                  <a:schemeClr val="accent6">
                    <a:lumMod val="50000"/>
                  </a:schemeClr>
                </a:solidFill>
                <a:latin typeface="Consolas" pitchFamily="49" charset="0"/>
                <a:ea typeface="Helvetica"/>
                <a:cs typeface="Consolas" pitchFamily="49" charset="0"/>
              </a:rPr>
              <a:t>delquota</a:t>
            </a:r>
            <a:r>
              <a:rPr lang="en-US" altLang="zh-CN" sz="1400" dirty="0">
                <a:solidFill>
                  <a:schemeClr val="accent6">
                    <a:lumMod val="50000"/>
                  </a:schemeClr>
                </a:solidFill>
                <a:latin typeface="Consolas" pitchFamily="49" charset="0"/>
                <a:ea typeface="Helvetica"/>
                <a:cs typeface="Consolas" pitchFamily="49" charset="0"/>
              </a:rPr>
              <a:t> [-n|-b] path</a:t>
            </a:r>
          </a:p>
          <a:p>
            <a:pPr lvl="1" eaLnBrk="0" hangingPunct="0"/>
            <a:r>
              <a:rPr lang="en-US" altLang="zh-CN" sz="1400" dirty="0">
                <a:solidFill>
                  <a:schemeClr val="accent6">
                    <a:lumMod val="50000"/>
                  </a:schemeClr>
                </a:solidFill>
                <a:latin typeface="Consolas" pitchFamily="49" charset="0"/>
                <a:ea typeface="Helvetica"/>
                <a:cs typeface="Consolas" pitchFamily="49" charset="0"/>
              </a:rPr>
              <a:t>	ls2 path [watch]</a:t>
            </a:r>
          </a:p>
          <a:p>
            <a:pPr lvl="1" eaLnBrk="0" hangingPunct="0"/>
            <a:r>
              <a:rPr lang="en-US" altLang="zh-CN" sz="1400" dirty="0">
                <a:solidFill>
                  <a:schemeClr val="accent6">
                    <a:lumMod val="50000"/>
                  </a:schemeClr>
                </a:solidFill>
                <a:latin typeface="Consolas" pitchFamily="49" charset="0"/>
                <a:ea typeface="Helvetica"/>
                <a:cs typeface="Consolas" pitchFamily="49" charset="0"/>
              </a:rPr>
              <a:t>	</a:t>
            </a:r>
            <a:r>
              <a:rPr lang="en-US" altLang="zh-CN" sz="1400" dirty="0" err="1">
                <a:solidFill>
                  <a:schemeClr val="accent6">
                    <a:lumMod val="50000"/>
                  </a:schemeClr>
                </a:solidFill>
                <a:latin typeface="Consolas" pitchFamily="49" charset="0"/>
                <a:ea typeface="Helvetica"/>
                <a:cs typeface="Consolas" pitchFamily="49" charset="0"/>
              </a:rPr>
              <a:t>setAcl</a:t>
            </a:r>
            <a:r>
              <a:rPr lang="en-US" altLang="zh-CN" sz="1400" dirty="0">
                <a:solidFill>
                  <a:schemeClr val="accent6">
                    <a:lumMod val="50000"/>
                  </a:schemeClr>
                </a:solidFill>
                <a:latin typeface="Consolas" pitchFamily="49" charset="0"/>
                <a:ea typeface="Helvetica"/>
                <a:cs typeface="Consolas" pitchFamily="49" charset="0"/>
              </a:rPr>
              <a:t> path </a:t>
            </a:r>
            <a:r>
              <a:rPr lang="en-US" altLang="zh-CN" sz="1400" dirty="0" err="1">
                <a:solidFill>
                  <a:schemeClr val="accent6">
                    <a:lumMod val="50000"/>
                  </a:schemeClr>
                </a:solidFill>
                <a:latin typeface="Consolas" pitchFamily="49" charset="0"/>
                <a:ea typeface="Helvetica"/>
                <a:cs typeface="Consolas" pitchFamily="49" charset="0"/>
              </a:rPr>
              <a:t>acl</a:t>
            </a:r>
            <a:endParaRPr lang="en-US" altLang="zh-CN" sz="1400" dirty="0">
              <a:solidFill>
                <a:schemeClr val="accent6">
                  <a:lumMod val="50000"/>
                </a:schemeClr>
              </a:solidFill>
              <a:latin typeface="Consolas" pitchFamily="49" charset="0"/>
              <a:ea typeface="Helvetica"/>
              <a:cs typeface="Consolas" pitchFamily="49" charset="0"/>
            </a:endParaRPr>
          </a:p>
          <a:p>
            <a:pPr lvl="1" eaLnBrk="0" hangingPunct="0"/>
            <a:r>
              <a:rPr lang="en-US" altLang="zh-CN" sz="1400" dirty="0">
                <a:solidFill>
                  <a:schemeClr val="accent6">
                    <a:lumMod val="50000"/>
                  </a:schemeClr>
                </a:solidFill>
                <a:latin typeface="Consolas" pitchFamily="49" charset="0"/>
                <a:ea typeface="Helvetica"/>
                <a:cs typeface="Consolas" pitchFamily="49" charset="0"/>
              </a:rPr>
              <a:t>	</a:t>
            </a:r>
            <a:r>
              <a:rPr lang="en-US" altLang="zh-CN" sz="1400" dirty="0" err="1">
                <a:solidFill>
                  <a:schemeClr val="accent6">
                    <a:lumMod val="50000"/>
                  </a:schemeClr>
                </a:solidFill>
                <a:latin typeface="Consolas" pitchFamily="49" charset="0"/>
                <a:ea typeface="Helvetica"/>
                <a:cs typeface="Consolas" pitchFamily="49" charset="0"/>
              </a:rPr>
              <a:t>setquota</a:t>
            </a:r>
            <a:r>
              <a:rPr lang="en-US" altLang="zh-CN" sz="1400" dirty="0">
                <a:solidFill>
                  <a:schemeClr val="accent6">
                    <a:lumMod val="50000"/>
                  </a:schemeClr>
                </a:solidFill>
                <a:latin typeface="Consolas" pitchFamily="49" charset="0"/>
                <a:ea typeface="Helvetica"/>
                <a:cs typeface="Consolas" pitchFamily="49" charset="0"/>
              </a:rPr>
              <a:t> -n|-b </a:t>
            </a:r>
            <a:r>
              <a:rPr lang="en-US" altLang="zh-CN" sz="1400" dirty="0" err="1">
                <a:solidFill>
                  <a:schemeClr val="accent6">
                    <a:lumMod val="50000"/>
                  </a:schemeClr>
                </a:solidFill>
                <a:latin typeface="Consolas" pitchFamily="49" charset="0"/>
                <a:ea typeface="Helvetica"/>
                <a:cs typeface="Consolas" pitchFamily="49" charset="0"/>
              </a:rPr>
              <a:t>val</a:t>
            </a:r>
            <a:r>
              <a:rPr lang="en-US" altLang="zh-CN" sz="1400" dirty="0">
                <a:solidFill>
                  <a:schemeClr val="accent6">
                    <a:lumMod val="50000"/>
                  </a:schemeClr>
                </a:solidFill>
                <a:latin typeface="Consolas" pitchFamily="49" charset="0"/>
                <a:ea typeface="Helvetica"/>
                <a:cs typeface="Consolas" pitchFamily="49" charset="0"/>
              </a:rPr>
              <a:t> path</a:t>
            </a:r>
          </a:p>
          <a:p>
            <a:pPr lvl="1" eaLnBrk="0" hangingPunct="0"/>
            <a:r>
              <a:rPr lang="en-US" altLang="zh-CN" sz="1400" dirty="0">
                <a:solidFill>
                  <a:schemeClr val="accent6">
                    <a:lumMod val="50000"/>
                  </a:schemeClr>
                </a:solidFill>
                <a:latin typeface="Consolas" pitchFamily="49" charset="0"/>
                <a:ea typeface="Helvetica"/>
                <a:cs typeface="Consolas" pitchFamily="49" charset="0"/>
              </a:rPr>
              <a:t>	history </a:t>
            </a:r>
          </a:p>
          <a:p>
            <a:pPr lvl="1" eaLnBrk="0" hangingPunct="0"/>
            <a:r>
              <a:rPr lang="en-US" altLang="zh-CN" sz="1400" dirty="0">
                <a:solidFill>
                  <a:schemeClr val="accent6">
                    <a:lumMod val="50000"/>
                  </a:schemeClr>
                </a:solidFill>
                <a:latin typeface="Consolas" pitchFamily="49" charset="0"/>
                <a:ea typeface="Helvetica"/>
                <a:cs typeface="Consolas" pitchFamily="49" charset="0"/>
              </a:rPr>
              <a:t>	redo </a:t>
            </a:r>
            <a:r>
              <a:rPr lang="en-US" altLang="zh-CN" sz="1400" dirty="0" err="1">
                <a:solidFill>
                  <a:schemeClr val="accent6">
                    <a:lumMod val="50000"/>
                  </a:schemeClr>
                </a:solidFill>
                <a:latin typeface="Consolas" pitchFamily="49" charset="0"/>
                <a:ea typeface="Helvetica"/>
                <a:cs typeface="Consolas" pitchFamily="49" charset="0"/>
              </a:rPr>
              <a:t>cmdno</a:t>
            </a:r>
            <a:endParaRPr lang="en-US" altLang="zh-CN" sz="1400" dirty="0">
              <a:solidFill>
                <a:schemeClr val="accent6">
                  <a:lumMod val="50000"/>
                </a:schemeClr>
              </a:solidFill>
              <a:latin typeface="Consolas" pitchFamily="49" charset="0"/>
              <a:ea typeface="Helvetica"/>
              <a:cs typeface="Consolas" pitchFamily="49" charset="0"/>
            </a:endParaRPr>
          </a:p>
          <a:p>
            <a:pPr lvl="1" eaLnBrk="0" hangingPunct="0"/>
            <a:r>
              <a:rPr lang="en-US" altLang="zh-CN" sz="1400" dirty="0">
                <a:solidFill>
                  <a:schemeClr val="accent6">
                    <a:lumMod val="50000"/>
                  </a:schemeClr>
                </a:solidFill>
                <a:latin typeface="Consolas" pitchFamily="49" charset="0"/>
                <a:ea typeface="Helvetica"/>
                <a:cs typeface="Consolas" pitchFamily="49" charset="0"/>
              </a:rPr>
              <a:t>	</a:t>
            </a:r>
            <a:r>
              <a:rPr lang="en-US" altLang="zh-CN" sz="1400" dirty="0" err="1">
                <a:solidFill>
                  <a:schemeClr val="accent6">
                    <a:lumMod val="50000"/>
                  </a:schemeClr>
                </a:solidFill>
                <a:latin typeface="Consolas" pitchFamily="49" charset="0"/>
                <a:ea typeface="Helvetica"/>
                <a:cs typeface="Consolas" pitchFamily="49" charset="0"/>
              </a:rPr>
              <a:t>printwatches</a:t>
            </a:r>
            <a:r>
              <a:rPr lang="en-US" altLang="zh-CN" sz="1400" dirty="0">
                <a:solidFill>
                  <a:schemeClr val="accent6">
                    <a:lumMod val="50000"/>
                  </a:schemeClr>
                </a:solidFill>
                <a:latin typeface="Consolas" pitchFamily="49" charset="0"/>
                <a:ea typeface="Helvetica"/>
                <a:cs typeface="Consolas" pitchFamily="49" charset="0"/>
              </a:rPr>
              <a:t> </a:t>
            </a:r>
            <a:r>
              <a:rPr lang="en-US" altLang="zh-CN" sz="1400" dirty="0" err="1">
                <a:solidFill>
                  <a:schemeClr val="accent6">
                    <a:lumMod val="50000"/>
                  </a:schemeClr>
                </a:solidFill>
                <a:latin typeface="Consolas" pitchFamily="49" charset="0"/>
                <a:ea typeface="Helvetica"/>
                <a:cs typeface="Consolas" pitchFamily="49" charset="0"/>
              </a:rPr>
              <a:t>on|off</a:t>
            </a:r>
            <a:endParaRPr lang="en-US" altLang="zh-CN" sz="1400" dirty="0">
              <a:solidFill>
                <a:schemeClr val="accent6">
                  <a:lumMod val="50000"/>
                </a:schemeClr>
              </a:solidFill>
              <a:latin typeface="Consolas" pitchFamily="49" charset="0"/>
              <a:ea typeface="Helvetica"/>
              <a:cs typeface="Consolas" pitchFamily="49" charset="0"/>
            </a:endParaRPr>
          </a:p>
          <a:p>
            <a:pPr lvl="1" eaLnBrk="0" hangingPunct="0"/>
            <a:r>
              <a:rPr lang="en-US" altLang="zh-CN" sz="1400" dirty="0">
                <a:solidFill>
                  <a:schemeClr val="accent6">
                    <a:lumMod val="50000"/>
                  </a:schemeClr>
                </a:solidFill>
                <a:latin typeface="Consolas" pitchFamily="49" charset="0"/>
                <a:ea typeface="Helvetica"/>
                <a:cs typeface="Consolas" pitchFamily="49" charset="0"/>
              </a:rPr>
              <a:t>	</a:t>
            </a:r>
            <a:r>
              <a:rPr lang="en-US" altLang="zh-CN" sz="1600" dirty="0">
                <a:solidFill>
                  <a:srgbClr val="00B0F0"/>
                </a:solidFill>
                <a:latin typeface="Consolas" pitchFamily="49" charset="0"/>
                <a:ea typeface="Helvetica"/>
                <a:cs typeface="Consolas" pitchFamily="49" charset="0"/>
              </a:rPr>
              <a:t>delete path [version]</a:t>
            </a:r>
          </a:p>
          <a:p>
            <a:pPr lvl="1" eaLnBrk="0" hangingPunct="0"/>
            <a:r>
              <a:rPr lang="en-US" altLang="zh-CN" sz="1400" dirty="0">
                <a:solidFill>
                  <a:schemeClr val="accent6">
                    <a:lumMod val="50000"/>
                  </a:schemeClr>
                </a:solidFill>
                <a:latin typeface="Consolas" pitchFamily="49" charset="0"/>
                <a:ea typeface="Helvetica"/>
                <a:cs typeface="Consolas" pitchFamily="49" charset="0"/>
              </a:rPr>
              <a:t>	sync path</a:t>
            </a:r>
          </a:p>
          <a:p>
            <a:pPr lvl="1" eaLnBrk="0" hangingPunct="0"/>
            <a:r>
              <a:rPr lang="en-US" altLang="zh-CN" sz="1400" dirty="0">
                <a:solidFill>
                  <a:schemeClr val="accent6">
                    <a:lumMod val="50000"/>
                  </a:schemeClr>
                </a:solidFill>
                <a:latin typeface="Consolas" pitchFamily="49" charset="0"/>
                <a:ea typeface="Helvetica"/>
                <a:cs typeface="Consolas" pitchFamily="49" charset="0"/>
              </a:rPr>
              <a:t>	</a:t>
            </a:r>
            <a:r>
              <a:rPr lang="en-US" altLang="zh-CN" sz="1400" dirty="0" err="1">
                <a:solidFill>
                  <a:schemeClr val="accent6">
                    <a:lumMod val="50000"/>
                  </a:schemeClr>
                </a:solidFill>
                <a:latin typeface="Consolas" pitchFamily="49" charset="0"/>
                <a:ea typeface="Helvetica"/>
                <a:cs typeface="Consolas" pitchFamily="49" charset="0"/>
              </a:rPr>
              <a:t>listquota</a:t>
            </a:r>
            <a:r>
              <a:rPr lang="en-US" altLang="zh-CN" sz="1400" dirty="0">
                <a:solidFill>
                  <a:schemeClr val="accent6">
                    <a:lumMod val="50000"/>
                  </a:schemeClr>
                </a:solidFill>
                <a:latin typeface="Consolas" pitchFamily="49" charset="0"/>
                <a:ea typeface="Helvetica"/>
                <a:cs typeface="Consolas" pitchFamily="49" charset="0"/>
              </a:rPr>
              <a:t> path</a:t>
            </a:r>
          </a:p>
          <a:p>
            <a:pPr lvl="1" eaLnBrk="0" hangingPunct="0"/>
            <a:r>
              <a:rPr lang="en-US" altLang="zh-CN" sz="1400" dirty="0">
                <a:solidFill>
                  <a:schemeClr val="accent6">
                    <a:lumMod val="50000"/>
                  </a:schemeClr>
                </a:solidFill>
                <a:latin typeface="Consolas" pitchFamily="49" charset="0"/>
                <a:ea typeface="Helvetica"/>
                <a:cs typeface="Consolas" pitchFamily="49" charset="0"/>
              </a:rPr>
              <a:t>	</a:t>
            </a:r>
            <a:r>
              <a:rPr lang="en-US" altLang="zh-CN" sz="1400" dirty="0" err="1">
                <a:solidFill>
                  <a:schemeClr val="accent6">
                    <a:lumMod val="50000"/>
                  </a:schemeClr>
                </a:solidFill>
                <a:latin typeface="Consolas" pitchFamily="49" charset="0"/>
                <a:ea typeface="Helvetica"/>
                <a:cs typeface="Consolas" pitchFamily="49" charset="0"/>
              </a:rPr>
              <a:t>rmr</a:t>
            </a:r>
            <a:r>
              <a:rPr lang="en-US" altLang="zh-CN" sz="1400" dirty="0">
                <a:solidFill>
                  <a:schemeClr val="accent6">
                    <a:lumMod val="50000"/>
                  </a:schemeClr>
                </a:solidFill>
                <a:latin typeface="Consolas" pitchFamily="49" charset="0"/>
                <a:ea typeface="Helvetica"/>
                <a:cs typeface="Consolas" pitchFamily="49" charset="0"/>
              </a:rPr>
              <a:t> path</a:t>
            </a:r>
          </a:p>
          <a:p>
            <a:pPr lvl="1" eaLnBrk="0" hangingPunct="0"/>
            <a:r>
              <a:rPr lang="en-US" altLang="zh-CN" sz="1400" dirty="0">
                <a:solidFill>
                  <a:schemeClr val="accent6">
                    <a:lumMod val="50000"/>
                  </a:schemeClr>
                </a:solidFill>
                <a:latin typeface="Consolas" pitchFamily="49" charset="0"/>
                <a:ea typeface="Helvetica"/>
                <a:cs typeface="Consolas" pitchFamily="49" charset="0"/>
              </a:rPr>
              <a:t>	</a:t>
            </a:r>
            <a:r>
              <a:rPr lang="en-US" altLang="zh-CN" sz="1600" dirty="0">
                <a:solidFill>
                  <a:srgbClr val="00B0F0"/>
                </a:solidFill>
                <a:latin typeface="Consolas" pitchFamily="49" charset="0"/>
                <a:ea typeface="Helvetica"/>
                <a:cs typeface="Consolas" pitchFamily="49" charset="0"/>
              </a:rPr>
              <a:t>get path [watch]</a:t>
            </a:r>
          </a:p>
          <a:p>
            <a:pPr lvl="1" eaLnBrk="0" hangingPunct="0"/>
            <a:r>
              <a:rPr lang="en-US" altLang="zh-CN" sz="1600" dirty="0">
                <a:solidFill>
                  <a:srgbClr val="00B0F0"/>
                </a:solidFill>
                <a:latin typeface="Consolas" pitchFamily="49" charset="0"/>
                <a:ea typeface="Helvetica"/>
                <a:cs typeface="Consolas" pitchFamily="49" charset="0"/>
              </a:rPr>
              <a:t>	create [-s] [-e] path data </a:t>
            </a:r>
            <a:r>
              <a:rPr lang="en-US" altLang="zh-CN" sz="1600" dirty="0" err="1">
                <a:solidFill>
                  <a:srgbClr val="00B0F0"/>
                </a:solidFill>
                <a:latin typeface="Consolas" pitchFamily="49" charset="0"/>
                <a:ea typeface="Helvetica"/>
                <a:cs typeface="Consolas" pitchFamily="49" charset="0"/>
              </a:rPr>
              <a:t>acl</a:t>
            </a:r>
            <a:endParaRPr lang="en-US" altLang="zh-CN" sz="1600" dirty="0">
              <a:solidFill>
                <a:srgbClr val="00B0F0"/>
              </a:solidFill>
              <a:latin typeface="Consolas" pitchFamily="49" charset="0"/>
              <a:ea typeface="Helvetica"/>
              <a:cs typeface="Consolas" pitchFamily="49" charset="0"/>
            </a:endParaRPr>
          </a:p>
          <a:p>
            <a:pPr lvl="1" eaLnBrk="0" hangingPunct="0"/>
            <a:r>
              <a:rPr lang="en-US" altLang="zh-CN" sz="1400" dirty="0">
                <a:solidFill>
                  <a:schemeClr val="accent6">
                    <a:lumMod val="50000"/>
                  </a:schemeClr>
                </a:solidFill>
                <a:latin typeface="Consolas" pitchFamily="49" charset="0"/>
                <a:ea typeface="Helvetica"/>
                <a:cs typeface="Consolas" pitchFamily="49" charset="0"/>
              </a:rPr>
              <a:t>	</a:t>
            </a:r>
            <a:r>
              <a:rPr lang="en-US" altLang="zh-CN" sz="1400" dirty="0" err="1">
                <a:solidFill>
                  <a:schemeClr val="accent6">
                    <a:lumMod val="50000"/>
                  </a:schemeClr>
                </a:solidFill>
                <a:latin typeface="Consolas" pitchFamily="49" charset="0"/>
                <a:ea typeface="Helvetica"/>
                <a:cs typeface="Consolas" pitchFamily="49" charset="0"/>
              </a:rPr>
              <a:t>addauth</a:t>
            </a:r>
            <a:r>
              <a:rPr lang="en-US" altLang="zh-CN" sz="1400" dirty="0">
                <a:solidFill>
                  <a:schemeClr val="accent6">
                    <a:lumMod val="50000"/>
                  </a:schemeClr>
                </a:solidFill>
                <a:latin typeface="Consolas" pitchFamily="49" charset="0"/>
                <a:ea typeface="Helvetica"/>
                <a:cs typeface="Consolas" pitchFamily="49" charset="0"/>
              </a:rPr>
              <a:t> scheme auth</a:t>
            </a:r>
          </a:p>
          <a:p>
            <a:pPr lvl="1" eaLnBrk="0" hangingPunct="0"/>
            <a:r>
              <a:rPr lang="en-US" altLang="zh-CN" sz="1400" dirty="0">
                <a:solidFill>
                  <a:schemeClr val="accent6">
                    <a:lumMod val="50000"/>
                  </a:schemeClr>
                </a:solidFill>
                <a:latin typeface="Consolas" pitchFamily="49" charset="0"/>
                <a:ea typeface="Helvetica"/>
                <a:cs typeface="Consolas" pitchFamily="49" charset="0"/>
              </a:rPr>
              <a:t>	quit </a:t>
            </a:r>
          </a:p>
          <a:p>
            <a:pPr lvl="1" eaLnBrk="0" hangingPunct="0"/>
            <a:r>
              <a:rPr lang="en-US" altLang="zh-CN" sz="1400" dirty="0">
                <a:solidFill>
                  <a:schemeClr val="accent6">
                    <a:lumMod val="50000"/>
                  </a:schemeClr>
                </a:solidFill>
                <a:latin typeface="Consolas" pitchFamily="49" charset="0"/>
                <a:ea typeface="Helvetica"/>
                <a:cs typeface="Consolas" pitchFamily="49" charset="0"/>
              </a:rPr>
              <a:t>	</a:t>
            </a:r>
            <a:r>
              <a:rPr lang="en-US" altLang="zh-CN" sz="1400" dirty="0" err="1">
                <a:solidFill>
                  <a:schemeClr val="accent6">
                    <a:lumMod val="50000"/>
                  </a:schemeClr>
                </a:solidFill>
                <a:latin typeface="Consolas" pitchFamily="49" charset="0"/>
                <a:ea typeface="Helvetica"/>
                <a:cs typeface="Consolas" pitchFamily="49" charset="0"/>
              </a:rPr>
              <a:t>getAcl</a:t>
            </a:r>
            <a:r>
              <a:rPr lang="en-US" altLang="zh-CN" sz="1400" dirty="0">
                <a:solidFill>
                  <a:schemeClr val="accent6">
                    <a:lumMod val="50000"/>
                  </a:schemeClr>
                </a:solidFill>
                <a:latin typeface="Consolas" pitchFamily="49" charset="0"/>
                <a:ea typeface="Helvetica"/>
                <a:cs typeface="Consolas" pitchFamily="49" charset="0"/>
              </a:rPr>
              <a:t> path</a:t>
            </a:r>
          </a:p>
          <a:p>
            <a:pPr lvl="1" eaLnBrk="0" hangingPunct="0"/>
            <a:r>
              <a:rPr lang="en-US" altLang="zh-CN" sz="1400" dirty="0">
                <a:solidFill>
                  <a:schemeClr val="accent6">
                    <a:lumMod val="50000"/>
                  </a:schemeClr>
                </a:solidFill>
                <a:latin typeface="Consolas" pitchFamily="49" charset="0"/>
                <a:ea typeface="Helvetica"/>
                <a:cs typeface="Consolas" pitchFamily="49" charset="0"/>
              </a:rPr>
              <a:t>	close </a:t>
            </a:r>
          </a:p>
          <a:p>
            <a:pPr lvl="1" eaLnBrk="0" hangingPunct="0"/>
            <a:r>
              <a:rPr lang="en-US" altLang="zh-CN" sz="1400" dirty="0">
                <a:solidFill>
                  <a:schemeClr val="accent6">
                    <a:lumMod val="50000"/>
                  </a:schemeClr>
                </a:solidFill>
                <a:latin typeface="Consolas" pitchFamily="49" charset="0"/>
                <a:ea typeface="Helvetica"/>
                <a:cs typeface="Consolas" pitchFamily="49" charset="0"/>
              </a:rPr>
              <a:t>	connect </a:t>
            </a:r>
            <a:r>
              <a:rPr lang="en-US" altLang="zh-CN" sz="1400" dirty="0" err="1">
                <a:solidFill>
                  <a:schemeClr val="accent6">
                    <a:lumMod val="50000"/>
                  </a:schemeClr>
                </a:solidFill>
                <a:latin typeface="Consolas" pitchFamily="49" charset="0"/>
                <a:ea typeface="Helvetica"/>
                <a:cs typeface="Consolas" pitchFamily="49" charset="0"/>
              </a:rPr>
              <a:t>host:port</a:t>
            </a:r>
            <a:endParaRPr lang="en-US" altLang="zh-CN" sz="1400" dirty="0">
              <a:solidFill>
                <a:schemeClr val="accent6">
                  <a:lumMod val="50000"/>
                </a:schemeClr>
              </a:solidFill>
              <a:latin typeface="Consolas" pitchFamily="49" charset="0"/>
              <a:ea typeface="Helvetica"/>
              <a:cs typeface="Consolas" pitchFamily="49" charset="0"/>
            </a:endParaRPr>
          </a:p>
          <a:p>
            <a:pPr lvl="0" eaLnBrk="0" hangingPunct="0"/>
            <a:endParaRPr lang="en-US" altLang="zh-CN" sz="1600" dirty="0">
              <a:solidFill>
                <a:srgbClr val="000000"/>
              </a:solidFill>
              <a:latin typeface="Consolas" pitchFamily="49" charset="0"/>
              <a:ea typeface="Helvetica"/>
              <a:cs typeface="Consolas" pitchFamily="49" charset="0"/>
            </a:endParaRPr>
          </a:p>
        </p:txBody>
      </p:sp>
    </p:spTree>
    <p:extLst>
      <p:ext uri="{BB962C8B-B14F-4D97-AF65-F5344CB8AC3E}">
        <p14:creationId xmlns:p14="http://schemas.microsoft.com/office/powerpoint/2010/main" val="1453526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95953"/>
            <a:ext cx="3976345" cy="584775"/>
          </a:xfrm>
          <a:prstGeom prst="rect">
            <a:avLst/>
          </a:prstGeom>
          <a:noFill/>
        </p:spPr>
        <p:txBody>
          <a:bodyPr wrap="none" rtlCol="0">
            <a:spAutoFit/>
          </a:bodyPr>
          <a:lstStyle/>
          <a:p>
            <a:r>
              <a:rPr lang="en-US" altLang="zh-CN" sz="3200" dirty="0" err="1">
                <a:solidFill>
                  <a:schemeClr val="accent6">
                    <a:lumMod val="75000"/>
                  </a:schemeClr>
                </a:solidFill>
                <a:latin typeface="微软雅黑" pitchFamily="34" charset="-122"/>
                <a:ea typeface="微软雅黑" pitchFamily="34" charset="-122"/>
              </a:rPr>
              <a:t>ZooKeeper</a:t>
            </a:r>
            <a:r>
              <a:rPr lang="zh-CN" altLang="en-US" sz="3200" dirty="0">
                <a:solidFill>
                  <a:schemeClr val="accent6">
                    <a:lumMod val="75000"/>
                  </a:schemeClr>
                </a:solidFill>
                <a:latin typeface="微软雅黑" pitchFamily="34" charset="-122"/>
                <a:ea typeface="微软雅黑" pitchFamily="34" charset="-122"/>
              </a:rPr>
              <a:t>文件系统</a:t>
            </a:r>
          </a:p>
        </p:txBody>
      </p:sp>
      <p:sp>
        <p:nvSpPr>
          <p:cNvPr id="3" name="Rectangle 1"/>
          <p:cNvSpPr>
            <a:spLocks noChangeArrowheads="1"/>
          </p:cNvSpPr>
          <p:nvPr/>
        </p:nvSpPr>
        <p:spPr bwMode="auto">
          <a:xfrm>
            <a:off x="309502" y="1843951"/>
            <a:ext cx="8524996" cy="317009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3200" b="1" dirty="0">
                <a:solidFill>
                  <a:srgbClr val="000000"/>
                </a:solidFill>
                <a:ea typeface="Helvetica"/>
              </a:rPr>
              <a:t>    简单命令</a:t>
            </a:r>
            <a:endParaRPr kumimoji="0" lang="zh-CN" altLang="zh-CN" sz="3200" b="1" i="0" u="none" strike="noStrike" cap="none" normalizeH="0" baseline="0" dirty="0">
              <a:ln>
                <a:noFill/>
              </a:ln>
              <a:solidFill>
                <a:srgbClr val="000000"/>
              </a:solidFill>
              <a:effectLst/>
              <a:latin typeface="Arial" pitchFamily="34" charset="0"/>
              <a:ea typeface="Helvetica"/>
              <a:cs typeface="宋体" pitchFamily="2" charset="-122"/>
            </a:endParaRPr>
          </a:p>
          <a:p>
            <a:pPr lvl="1" eaLnBrk="0" hangingPunct="0"/>
            <a:br>
              <a:rPr kumimoji="0" lang="zh-CN" altLang="zh-CN" sz="1400" b="0" i="0" u="none" strike="noStrike" cap="none" normalizeH="0" baseline="0" dirty="0">
                <a:ln>
                  <a:noFill/>
                </a:ln>
                <a:solidFill>
                  <a:srgbClr val="000000"/>
                </a:solidFill>
                <a:effectLst/>
                <a:latin typeface="Arial" pitchFamily="34" charset="0"/>
                <a:ea typeface="Helvetica"/>
                <a:cs typeface="宋体" pitchFamily="2" charset="-122"/>
              </a:rPr>
            </a:br>
            <a:r>
              <a:rPr lang="en-US" altLang="zh-CN" dirty="0">
                <a:solidFill>
                  <a:srgbClr val="000000"/>
                </a:solidFill>
                <a:latin typeface="Consolas" pitchFamily="49" charset="0"/>
                <a:ea typeface="Helvetica"/>
                <a:cs typeface="Consolas" pitchFamily="49" charset="0"/>
              </a:rPr>
              <a:t>[</a:t>
            </a:r>
            <a:r>
              <a:rPr lang="en-US" altLang="zh-CN" dirty="0" err="1">
                <a:solidFill>
                  <a:srgbClr val="000000"/>
                </a:solidFill>
                <a:latin typeface="Consolas" pitchFamily="49" charset="0"/>
                <a:ea typeface="Helvetica"/>
                <a:cs typeface="Consolas" pitchFamily="49" charset="0"/>
              </a:rPr>
              <a:t>zk</a:t>
            </a:r>
            <a:r>
              <a:rPr lang="en-US" altLang="zh-CN" dirty="0">
                <a:solidFill>
                  <a:srgbClr val="000000"/>
                </a:solidFill>
                <a:latin typeface="Consolas" pitchFamily="49" charset="0"/>
                <a:ea typeface="Helvetica"/>
                <a:cs typeface="Consolas" pitchFamily="49" charset="0"/>
              </a:rPr>
              <a:t>: localhost:2181(CONNECTED) 1] ls /               </a:t>
            </a:r>
          </a:p>
          <a:p>
            <a:pPr lvl="1" eaLnBrk="0" hangingPunct="0"/>
            <a:r>
              <a:rPr lang="en-US" altLang="zh-CN" dirty="0">
                <a:solidFill>
                  <a:schemeClr val="accent6">
                    <a:lumMod val="50000"/>
                  </a:schemeClr>
                </a:solidFill>
                <a:latin typeface="Consolas" pitchFamily="49" charset="0"/>
                <a:ea typeface="Helvetica"/>
                <a:cs typeface="Consolas" pitchFamily="49" charset="0"/>
              </a:rPr>
              <a:t>[zookeeper]</a:t>
            </a:r>
          </a:p>
          <a:p>
            <a:pPr lvl="1" eaLnBrk="0" hangingPunct="0"/>
            <a:endParaRPr lang="en-US" altLang="zh-CN" dirty="0">
              <a:solidFill>
                <a:schemeClr val="accent6">
                  <a:lumMod val="50000"/>
                </a:schemeClr>
              </a:solidFill>
              <a:latin typeface="Consolas" pitchFamily="49" charset="0"/>
              <a:ea typeface="Helvetica"/>
              <a:cs typeface="Consolas" pitchFamily="49" charset="0"/>
            </a:endParaRPr>
          </a:p>
          <a:p>
            <a:pPr lvl="1" eaLnBrk="0" hangingPunct="0"/>
            <a:r>
              <a:rPr lang="en-US" altLang="zh-CN" dirty="0">
                <a:solidFill>
                  <a:srgbClr val="000000"/>
                </a:solidFill>
                <a:latin typeface="Consolas" pitchFamily="49" charset="0"/>
                <a:ea typeface="Helvetica"/>
                <a:cs typeface="Consolas" pitchFamily="49" charset="0"/>
              </a:rPr>
              <a:t>[</a:t>
            </a:r>
            <a:r>
              <a:rPr lang="en-US" altLang="zh-CN" dirty="0" err="1">
                <a:solidFill>
                  <a:srgbClr val="000000"/>
                </a:solidFill>
                <a:latin typeface="Consolas" pitchFamily="49" charset="0"/>
                <a:ea typeface="Helvetica"/>
                <a:cs typeface="Consolas" pitchFamily="49" charset="0"/>
              </a:rPr>
              <a:t>zk</a:t>
            </a:r>
            <a:r>
              <a:rPr lang="en-US" altLang="zh-CN" dirty="0">
                <a:solidFill>
                  <a:srgbClr val="000000"/>
                </a:solidFill>
                <a:latin typeface="Consolas" pitchFamily="49" charset="0"/>
                <a:ea typeface="Helvetica"/>
                <a:cs typeface="Consolas" pitchFamily="49" charset="0"/>
              </a:rPr>
              <a:t>: … 2] create  /app1 “servers”</a:t>
            </a:r>
          </a:p>
          <a:p>
            <a:pPr lvl="1" eaLnBrk="0" hangingPunct="0"/>
            <a:r>
              <a:rPr lang="en-US" altLang="zh-CN" dirty="0">
                <a:solidFill>
                  <a:schemeClr val="accent6">
                    <a:lumMod val="50000"/>
                  </a:schemeClr>
                </a:solidFill>
                <a:latin typeface="Consolas" pitchFamily="49" charset="0"/>
                <a:ea typeface="Helvetica"/>
                <a:cs typeface="Consolas" pitchFamily="49" charset="0"/>
              </a:rPr>
              <a:t>Created /app1</a:t>
            </a:r>
          </a:p>
          <a:p>
            <a:pPr lvl="1" eaLnBrk="0" hangingPunct="0"/>
            <a:endParaRPr lang="en-US" altLang="zh-CN" dirty="0">
              <a:solidFill>
                <a:srgbClr val="000000"/>
              </a:solidFill>
              <a:latin typeface="Consolas" pitchFamily="49" charset="0"/>
              <a:ea typeface="Helvetica"/>
              <a:cs typeface="Consolas" pitchFamily="49" charset="0"/>
            </a:endParaRPr>
          </a:p>
          <a:p>
            <a:pPr lvl="1" eaLnBrk="0" hangingPunct="0"/>
            <a:r>
              <a:rPr lang="en-US" altLang="zh-CN" dirty="0">
                <a:solidFill>
                  <a:srgbClr val="000000"/>
                </a:solidFill>
                <a:latin typeface="Consolas" pitchFamily="49" charset="0"/>
                <a:ea typeface="Helvetica"/>
                <a:cs typeface="Consolas" pitchFamily="49" charset="0"/>
              </a:rPr>
              <a:t>[</a:t>
            </a:r>
            <a:r>
              <a:rPr lang="en-US" altLang="zh-CN" dirty="0" err="1">
                <a:solidFill>
                  <a:srgbClr val="000000"/>
                </a:solidFill>
                <a:latin typeface="Consolas" pitchFamily="49" charset="0"/>
                <a:ea typeface="Helvetica"/>
                <a:cs typeface="Consolas" pitchFamily="49" charset="0"/>
              </a:rPr>
              <a:t>zk</a:t>
            </a:r>
            <a:r>
              <a:rPr lang="en-US" altLang="zh-CN" dirty="0">
                <a:solidFill>
                  <a:srgbClr val="000000"/>
                </a:solidFill>
                <a:latin typeface="Consolas" pitchFamily="49" charset="0"/>
                <a:ea typeface="Helvetica"/>
                <a:cs typeface="Consolas" pitchFamily="49" charset="0"/>
              </a:rPr>
              <a:t>: … 3] create  /app1/server01 “192.168.33.5,100” </a:t>
            </a:r>
          </a:p>
          <a:p>
            <a:pPr lvl="1" eaLnBrk="0" hangingPunct="0"/>
            <a:r>
              <a:rPr lang="en-US" altLang="zh-CN" dirty="0">
                <a:solidFill>
                  <a:schemeClr val="accent6">
                    <a:lumMod val="50000"/>
                  </a:schemeClr>
                </a:solidFill>
                <a:latin typeface="Consolas" pitchFamily="49" charset="0"/>
                <a:ea typeface="Helvetica"/>
                <a:cs typeface="Consolas" pitchFamily="49" charset="0"/>
              </a:rPr>
              <a:t>Created /app1/server01</a:t>
            </a:r>
          </a:p>
          <a:p>
            <a:pPr lvl="0" eaLnBrk="0" hangingPunct="0"/>
            <a:endParaRPr lang="en-US" altLang="zh-CN" sz="1600" dirty="0">
              <a:solidFill>
                <a:srgbClr val="000000"/>
              </a:solidFill>
              <a:latin typeface="Consolas" pitchFamily="49" charset="0"/>
              <a:ea typeface="Helvetica"/>
              <a:cs typeface="Consolas" pitchFamily="49" charset="0"/>
            </a:endParaRPr>
          </a:p>
        </p:txBody>
      </p:sp>
    </p:spTree>
    <p:extLst>
      <p:ext uri="{BB962C8B-B14F-4D97-AF65-F5344CB8AC3E}">
        <p14:creationId xmlns:p14="http://schemas.microsoft.com/office/powerpoint/2010/main" val="3686302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95953"/>
            <a:ext cx="3976345" cy="584775"/>
          </a:xfrm>
          <a:prstGeom prst="rect">
            <a:avLst/>
          </a:prstGeom>
          <a:noFill/>
        </p:spPr>
        <p:txBody>
          <a:bodyPr wrap="none" rtlCol="0">
            <a:spAutoFit/>
          </a:bodyPr>
          <a:lstStyle/>
          <a:p>
            <a:r>
              <a:rPr lang="en-US" altLang="zh-CN" sz="3200" dirty="0" err="1">
                <a:solidFill>
                  <a:schemeClr val="accent6">
                    <a:lumMod val="75000"/>
                  </a:schemeClr>
                </a:solidFill>
                <a:latin typeface="微软雅黑" pitchFamily="34" charset="-122"/>
                <a:ea typeface="微软雅黑" pitchFamily="34" charset="-122"/>
              </a:rPr>
              <a:t>ZooKeeper</a:t>
            </a:r>
            <a:r>
              <a:rPr lang="zh-CN" altLang="en-US" sz="3200" dirty="0">
                <a:solidFill>
                  <a:schemeClr val="accent6">
                    <a:lumMod val="75000"/>
                  </a:schemeClr>
                </a:solidFill>
                <a:latin typeface="微软雅黑" pitchFamily="34" charset="-122"/>
                <a:ea typeface="微软雅黑" pitchFamily="34" charset="-122"/>
              </a:rPr>
              <a:t>文件系统</a:t>
            </a:r>
          </a:p>
        </p:txBody>
      </p:sp>
      <p:sp>
        <p:nvSpPr>
          <p:cNvPr id="3" name="Rectangle 1"/>
          <p:cNvSpPr>
            <a:spLocks noChangeArrowheads="1"/>
          </p:cNvSpPr>
          <p:nvPr/>
        </p:nvSpPr>
        <p:spPr bwMode="auto">
          <a:xfrm>
            <a:off x="349482" y="1278632"/>
            <a:ext cx="8542998" cy="477053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3600" b="1" dirty="0">
                <a:solidFill>
                  <a:srgbClr val="000000"/>
                </a:solidFill>
                <a:ea typeface="Helvetica"/>
              </a:rPr>
              <a:t>简单命令</a:t>
            </a:r>
            <a:endParaRPr kumimoji="0" lang="zh-CN" altLang="zh-CN" sz="3600" b="1" i="0" u="none" strike="noStrike" cap="none" normalizeH="0" baseline="0" dirty="0">
              <a:ln>
                <a:noFill/>
              </a:ln>
              <a:solidFill>
                <a:srgbClr val="000000"/>
              </a:solidFill>
              <a:effectLst/>
              <a:latin typeface="Arial" pitchFamily="34" charset="0"/>
              <a:ea typeface="Helvetica"/>
              <a:cs typeface="宋体" pitchFamily="2" charset="-122"/>
            </a:endParaRPr>
          </a:p>
          <a:p>
            <a:pPr lvl="1" eaLnBrk="0" hangingPunct="0"/>
            <a:br>
              <a:rPr kumimoji="0" lang="zh-CN" altLang="zh-CN" sz="1400" b="0" i="0" u="none" strike="noStrike" cap="none" normalizeH="0" baseline="0" dirty="0">
                <a:ln>
                  <a:noFill/>
                </a:ln>
                <a:solidFill>
                  <a:srgbClr val="000000"/>
                </a:solidFill>
                <a:effectLst/>
                <a:latin typeface="Arial" pitchFamily="34" charset="0"/>
                <a:ea typeface="Helvetica"/>
                <a:cs typeface="宋体" pitchFamily="2" charset="-122"/>
              </a:rPr>
            </a:br>
            <a:r>
              <a:rPr lang="en-US" altLang="zh-CN" sz="2000" dirty="0">
                <a:solidFill>
                  <a:srgbClr val="000000"/>
                </a:solidFill>
                <a:latin typeface="Consolas" pitchFamily="49" charset="0"/>
                <a:ea typeface="Helvetica"/>
                <a:cs typeface="Consolas" pitchFamily="49" charset="0"/>
              </a:rPr>
              <a:t>[</a:t>
            </a:r>
            <a:r>
              <a:rPr lang="en-US" altLang="zh-CN" sz="2000" dirty="0" err="1">
                <a:solidFill>
                  <a:srgbClr val="000000"/>
                </a:solidFill>
                <a:latin typeface="Consolas" pitchFamily="49" charset="0"/>
                <a:ea typeface="Helvetica"/>
                <a:cs typeface="Consolas" pitchFamily="49" charset="0"/>
              </a:rPr>
              <a:t>zk</a:t>
            </a:r>
            <a:r>
              <a:rPr lang="en-US" altLang="zh-CN" sz="2000" dirty="0">
                <a:solidFill>
                  <a:srgbClr val="000000"/>
                </a:solidFill>
                <a:latin typeface="Consolas" pitchFamily="49" charset="0"/>
                <a:ea typeface="Helvetica"/>
                <a:cs typeface="Consolas" pitchFamily="49" charset="0"/>
              </a:rPr>
              <a:t>: … 5] get /app1/server01</a:t>
            </a:r>
          </a:p>
          <a:p>
            <a:pPr lvl="1" eaLnBrk="0" hangingPunct="0"/>
            <a:r>
              <a:rPr lang="en-US" altLang="zh-CN" sz="2000" dirty="0">
                <a:solidFill>
                  <a:schemeClr val="accent6">
                    <a:lumMod val="50000"/>
                  </a:schemeClr>
                </a:solidFill>
                <a:latin typeface="Consolas" pitchFamily="49" charset="0"/>
                <a:cs typeface="Consolas" pitchFamily="49" charset="0"/>
              </a:rPr>
              <a:t>"192.168.33.5,100"</a:t>
            </a:r>
          </a:p>
          <a:p>
            <a:pPr lvl="1" eaLnBrk="0" hangingPunct="0"/>
            <a:r>
              <a:rPr lang="en-US" altLang="zh-CN" sz="2000" dirty="0" err="1">
                <a:solidFill>
                  <a:schemeClr val="accent6">
                    <a:lumMod val="50000"/>
                  </a:schemeClr>
                </a:solidFill>
                <a:latin typeface="Consolas" pitchFamily="49" charset="0"/>
                <a:cs typeface="Consolas" pitchFamily="49" charset="0"/>
              </a:rPr>
              <a:t>cZxid</a:t>
            </a:r>
            <a:r>
              <a:rPr lang="en-US" altLang="zh-CN" sz="2000" dirty="0">
                <a:solidFill>
                  <a:schemeClr val="accent6">
                    <a:lumMod val="50000"/>
                  </a:schemeClr>
                </a:solidFill>
                <a:latin typeface="Consolas" pitchFamily="49" charset="0"/>
                <a:cs typeface="Consolas" pitchFamily="49" charset="0"/>
              </a:rPr>
              <a:t> = 0x700000025                 </a:t>
            </a:r>
            <a:r>
              <a:rPr lang="en-US" altLang="zh-CN" sz="2000" dirty="0">
                <a:solidFill>
                  <a:srgbClr val="00B0F0"/>
                </a:solidFill>
              </a:rPr>
              <a:t>//</a:t>
            </a:r>
            <a:r>
              <a:rPr lang="zh-CN" altLang="en-US" sz="2000" dirty="0">
                <a:solidFill>
                  <a:srgbClr val="00B0F0"/>
                </a:solidFill>
              </a:rPr>
              <a:t>节点创建时的</a:t>
            </a:r>
            <a:r>
              <a:rPr lang="en-US" altLang="zh-CN" sz="2000" dirty="0" err="1">
                <a:solidFill>
                  <a:srgbClr val="00B0F0"/>
                </a:solidFill>
              </a:rPr>
              <a:t>zxid</a:t>
            </a:r>
            <a:r>
              <a:rPr lang="zh-CN" altLang="en-US" sz="2000" dirty="0">
                <a:solidFill>
                  <a:srgbClr val="00B0F0"/>
                </a:solidFill>
              </a:rPr>
              <a:t>编号</a:t>
            </a:r>
            <a:endParaRPr lang="en-US" altLang="zh-CN" sz="2000" dirty="0">
              <a:solidFill>
                <a:srgbClr val="00B0F0"/>
              </a:solidFill>
              <a:latin typeface="Consolas" pitchFamily="49" charset="0"/>
              <a:cs typeface="Consolas" pitchFamily="49" charset="0"/>
            </a:endParaRPr>
          </a:p>
          <a:p>
            <a:pPr lvl="1" eaLnBrk="0" hangingPunct="0"/>
            <a:r>
              <a:rPr lang="en-US" altLang="zh-CN" sz="2000" dirty="0" err="1">
                <a:solidFill>
                  <a:schemeClr val="accent6">
                    <a:lumMod val="50000"/>
                  </a:schemeClr>
                </a:solidFill>
                <a:latin typeface="Consolas" pitchFamily="49" charset="0"/>
                <a:cs typeface="Consolas" pitchFamily="49" charset="0"/>
              </a:rPr>
              <a:t>ctime</a:t>
            </a:r>
            <a:r>
              <a:rPr lang="en-US" altLang="zh-CN" sz="2000" dirty="0">
                <a:solidFill>
                  <a:schemeClr val="accent6">
                    <a:lumMod val="50000"/>
                  </a:schemeClr>
                </a:solidFill>
                <a:latin typeface="Consolas" pitchFamily="49" charset="0"/>
                <a:cs typeface="Consolas" pitchFamily="49" charset="0"/>
              </a:rPr>
              <a:t> = Tue Nov 06 20:06:50 CST 2018 </a:t>
            </a:r>
            <a:r>
              <a:rPr lang="en-US" altLang="zh-CN" sz="2000" dirty="0">
                <a:solidFill>
                  <a:srgbClr val="00B0F0"/>
                </a:solidFill>
              </a:rPr>
              <a:t>//</a:t>
            </a:r>
            <a:r>
              <a:rPr lang="zh-CN" altLang="en-US" sz="2000" dirty="0">
                <a:solidFill>
                  <a:srgbClr val="00B0F0"/>
                </a:solidFill>
              </a:rPr>
              <a:t>节点创建时的时间戳</a:t>
            </a:r>
            <a:endParaRPr lang="en-US" altLang="zh-CN" sz="2000" dirty="0">
              <a:solidFill>
                <a:srgbClr val="00B0F0"/>
              </a:solidFill>
            </a:endParaRPr>
          </a:p>
          <a:p>
            <a:pPr lvl="1" eaLnBrk="0" hangingPunct="0"/>
            <a:r>
              <a:rPr lang="en-US" altLang="zh-CN" sz="2000" dirty="0" err="1">
                <a:solidFill>
                  <a:schemeClr val="accent6">
                    <a:lumMod val="50000"/>
                  </a:schemeClr>
                </a:solidFill>
                <a:latin typeface="Consolas" pitchFamily="49" charset="0"/>
                <a:cs typeface="Consolas" pitchFamily="49" charset="0"/>
              </a:rPr>
              <a:t>mZxid</a:t>
            </a:r>
            <a:r>
              <a:rPr lang="en-US" altLang="zh-CN" sz="2000" dirty="0">
                <a:solidFill>
                  <a:schemeClr val="accent6">
                    <a:lumMod val="50000"/>
                  </a:schemeClr>
                </a:solidFill>
                <a:latin typeface="Consolas" pitchFamily="49" charset="0"/>
                <a:cs typeface="Consolas" pitchFamily="49" charset="0"/>
              </a:rPr>
              <a:t> = 0x700000025		   </a:t>
            </a:r>
            <a:r>
              <a:rPr lang="en-US" altLang="zh-CN" sz="2000" dirty="0">
                <a:solidFill>
                  <a:srgbClr val="00B0F0"/>
                </a:solidFill>
              </a:rPr>
              <a:t>//</a:t>
            </a:r>
            <a:r>
              <a:rPr lang="zh-CN" altLang="en-US" sz="2000" dirty="0">
                <a:solidFill>
                  <a:srgbClr val="00B0F0"/>
                </a:solidFill>
              </a:rPr>
              <a:t>节点最近修改时的</a:t>
            </a:r>
            <a:r>
              <a:rPr lang="en-US" altLang="zh-CN" sz="2000" dirty="0" err="1">
                <a:solidFill>
                  <a:srgbClr val="00B0F0"/>
                </a:solidFill>
              </a:rPr>
              <a:t>zxid</a:t>
            </a:r>
            <a:r>
              <a:rPr lang="zh-CN" altLang="en-US" sz="2000" dirty="0">
                <a:solidFill>
                  <a:srgbClr val="00B0F0"/>
                </a:solidFill>
              </a:rPr>
              <a:t>编号</a:t>
            </a:r>
            <a:endParaRPr lang="en-US" altLang="zh-CN" sz="2000" dirty="0">
              <a:solidFill>
                <a:schemeClr val="accent6">
                  <a:lumMod val="50000"/>
                </a:schemeClr>
              </a:solidFill>
              <a:latin typeface="Consolas" pitchFamily="49" charset="0"/>
              <a:cs typeface="Consolas" pitchFamily="49" charset="0"/>
            </a:endParaRPr>
          </a:p>
          <a:p>
            <a:pPr lvl="1" eaLnBrk="0" hangingPunct="0"/>
            <a:r>
              <a:rPr lang="en-US" altLang="zh-CN" sz="2000" dirty="0" err="1">
                <a:solidFill>
                  <a:schemeClr val="accent6">
                    <a:lumMod val="50000"/>
                  </a:schemeClr>
                </a:solidFill>
                <a:latin typeface="Consolas" pitchFamily="49" charset="0"/>
                <a:cs typeface="Consolas" pitchFamily="49" charset="0"/>
              </a:rPr>
              <a:t>mtime</a:t>
            </a:r>
            <a:r>
              <a:rPr lang="en-US" altLang="zh-CN" sz="2000" dirty="0">
                <a:solidFill>
                  <a:schemeClr val="accent6">
                    <a:lumMod val="50000"/>
                  </a:schemeClr>
                </a:solidFill>
                <a:latin typeface="Consolas" pitchFamily="49" charset="0"/>
                <a:cs typeface="Consolas" pitchFamily="49" charset="0"/>
              </a:rPr>
              <a:t> = Tue Nov 06 20:06:50 CST 2018 </a:t>
            </a:r>
            <a:r>
              <a:rPr lang="en-US" altLang="zh-CN" sz="2000" dirty="0">
                <a:solidFill>
                  <a:srgbClr val="00B0F0"/>
                </a:solidFill>
              </a:rPr>
              <a:t>//</a:t>
            </a:r>
            <a:r>
              <a:rPr lang="zh-CN" altLang="en-US" sz="2000" dirty="0">
                <a:solidFill>
                  <a:srgbClr val="00B0F0"/>
                </a:solidFill>
              </a:rPr>
              <a:t>节点修改时的时间戳</a:t>
            </a:r>
            <a:endParaRPr lang="en-US" altLang="zh-CN" sz="2000" dirty="0">
              <a:solidFill>
                <a:schemeClr val="accent6">
                  <a:lumMod val="50000"/>
                </a:schemeClr>
              </a:solidFill>
              <a:latin typeface="Consolas" pitchFamily="49" charset="0"/>
              <a:cs typeface="Consolas" pitchFamily="49" charset="0"/>
            </a:endParaRPr>
          </a:p>
          <a:p>
            <a:pPr lvl="1" eaLnBrk="0" hangingPunct="0"/>
            <a:r>
              <a:rPr lang="en-US" altLang="zh-CN" sz="2000" dirty="0" err="1">
                <a:solidFill>
                  <a:schemeClr val="accent6">
                    <a:lumMod val="50000"/>
                  </a:schemeClr>
                </a:solidFill>
                <a:latin typeface="Consolas" pitchFamily="49" charset="0"/>
                <a:cs typeface="Consolas" pitchFamily="49" charset="0"/>
              </a:rPr>
              <a:t>pZxid</a:t>
            </a:r>
            <a:r>
              <a:rPr lang="en-US" altLang="zh-CN" sz="2000" dirty="0">
                <a:solidFill>
                  <a:schemeClr val="accent6">
                    <a:lumMod val="50000"/>
                  </a:schemeClr>
                </a:solidFill>
                <a:latin typeface="Consolas" pitchFamily="49" charset="0"/>
                <a:cs typeface="Consolas" pitchFamily="49" charset="0"/>
              </a:rPr>
              <a:t> = 0x700000025			</a:t>
            </a:r>
            <a:r>
              <a:rPr lang="en-US" altLang="zh-CN" sz="2000" dirty="0">
                <a:solidFill>
                  <a:srgbClr val="00B0F0"/>
                </a:solidFill>
              </a:rPr>
              <a:t>//</a:t>
            </a:r>
            <a:r>
              <a:rPr lang="zh-CN" altLang="en-US" sz="2000" dirty="0">
                <a:solidFill>
                  <a:srgbClr val="00B0F0"/>
                </a:solidFill>
              </a:rPr>
              <a:t>节点</a:t>
            </a:r>
            <a:r>
              <a:rPr lang="en-US" altLang="zh-CN" sz="2000" dirty="0">
                <a:solidFill>
                  <a:srgbClr val="00B0F0"/>
                </a:solidFill>
              </a:rPr>
              <a:t>s</a:t>
            </a:r>
            <a:r>
              <a:rPr lang="zh-CN" altLang="en-US" sz="2000" dirty="0">
                <a:solidFill>
                  <a:srgbClr val="00B0F0"/>
                </a:solidFill>
              </a:rPr>
              <a:t>持久化的</a:t>
            </a:r>
            <a:r>
              <a:rPr lang="en-US" altLang="zh-CN" sz="2000" dirty="0" err="1">
                <a:solidFill>
                  <a:srgbClr val="00B0F0"/>
                </a:solidFill>
              </a:rPr>
              <a:t>zxid</a:t>
            </a:r>
            <a:r>
              <a:rPr lang="zh-CN" altLang="en-US" sz="2000" dirty="0">
                <a:solidFill>
                  <a:srgbClr val="00B0F0"/>
                </a:solidFill>
              </a:rPr>
              <a:t>编号</a:t>
            </a:r>
            <a:endParaRPr lang="en-US" altLang="zh-CN" sz="2000" dirty="0">
              <a:solidFill>
                <a:schemeClr val="accent6">
                  <a:lumMod val="50000"/>
                </a:schemeClr>
              </a:solidFill>
              <a:latin typeface="Consolas" pitchFamily="49" charset="0"/>
              <a:cs typeface="Consolas" pitchFamily="49" charset="0"/>
            </a:endParaRPr>
          </a:p>
          <a:p>
            <a:pPr lvl="1" eaLnBrk="0" hangingPunct="0"/>
            <a:r>
              <a:rPr lang="en-US" altLang="zh-CN" sz="2000" dirty="0" err="1">
                <a:solidFill>
                  <a:schemeClr val="accent6">
                    <a:lumMod val="50000"/>
                  </a:schemeClr>
                </a:solidFill>
                <a:latin typeface="Consolas" pitchFamily="49" charset="0"/>
                <a:cs typeface="Consolas" pitchFamily="49" charset="0"/>
              </a:rPr>
              <a:t>cversion</a:t>
            </a:r>
            <a:r>
              <a:rPr lang="en-US" altLang="zh-CN" sz="2000" dirty="0">
                <a:solidFill>
                  <a:schemeClr val="accent6">
                    <a:lumMod val="50000"/>
                  </a:schemeClr>
                </a:solidFill>
                <a:latin typeface="Consolas" pitchFamily="49" charset="0"/>
                <a:cs typeface="Consolas" pitchFamily="49" charset="0"/>
              </a:rPr>
              <a:t> = 0				</a:t>
            </a:r>
            <a:r>
              <a:rPr lang="en-US" altLang="zh-CN" sz="2000" dirty="0">
                <a:solidFill>
                  <a:srgbClr val="00B0F0"/>
                </a:solidFill>
              </a:rPr>
              <a:t>//</a:t>
            </a:r>
            <a:r>
              <a:rPr lang="zh-CN" altLang="en-US" sz="2000" dirty="0">
                <a:solidFill>
                  <a:srgbClr val="00B0F0"/>
                </a:solidFill>
              </a:rPr>
              <a:t>其子节点的更新次数</a:t>
            </a:r>
            <a:endParaRPr lang="en-US" altLang="zh-CN" sz="2000" dirty="0">
              <a:solidFill>
                <a:srgbClr val="00B0F0"/>
              </a:solidFill>
            </a:endParaRPr>
          </a:p>
          <a:p>
            <a:pPr lvl="1" eaLnBrk="0" hangingPunct="0"/>
            <a:r>
              <a:rPr lang="en-US" altLang="zh-CN" sz="2000" dirty="0" err="1">
                <a:solidFill>
                  <a:schemeClr val="accent6">
                    <a:lumMod val="50000"/>
                  </a:schemeClr>
                </a:solidFill>
                <a:latin typeface="Consolas" pitchFamily="49" charset="0"/>
                <a:cs typeface="Consolas" pitchFamily="49" charset="0"/>
              </a:rPr>
              <a:t>dataVersion</a:t>
            </a:r>
            <a:r>
              <a:rPr lang="en-US" altLang="zh-CN" sz="2000" dirty="0">
                <a:solidFill>
                  <a:schemeClr val="accent6">
                    <a:lumMod val="50000"/>
                  </a:schemeClr>
                </a:solidFill>
                <a:latin typeface="Consolas" pitchFamily="49" charset="0"/>
                <a:cs typeface="Consolas" pitchFamily="49" charset="0"/>
              </a:rPr>
              <a:t> = 0                     </a:t>
            </a:r>
            <a:r>
              <a:rPr lang="en-US" altLang="zh-CN" sz="2000" dirty="0">
                <a:solidFill>
                  <a:srgbClr val="00B0F0"/>
                </a:solidFill>
              </a:rPr>
              <a:t>//</a:t>
            </a:r>
            <a:r>
              <a:rPr lang="zh-CN" altLang="en-US" sz="2000" dirty="0">
                <a:solidFill>
                  <a:srgbClr val="00B0F0"/>
                </a:solidFill>
              </a:rPr>
              <a:t>数据版本号</a:t>
            </a:r>
            <a:endParaRPr lang="en-US" altLang="zh-CN" sz="2000" dirty="0">
              <a:solidFill>
                <a:schemeClr val="accent6">
                  <a:lumMod val="50000"/>
                </a:schemeClr>
              </a:solidFill>
              <a:latin typeface="Consolas" pitchFamily="49" charset="0"/>
              <a:cs typeface="Consolas" pitchFamily="49" charset="0"/>
            </a:endParaRPr>
          </a:p>
          <a:p>
            <a:pPr lvl="1" eaLnBrk="0" hangingPunct="0"/>
            <a:r>
              <a:rPr lang="en-US" altLang="zh-CN" sz="2000" dirty="0" err="1">
                <a:solidFill>
                  <a:schemeClr val="accent6">
                    <a:lumMod val="50000"/>
                  </a:schemeClr>
                </a:solidFill>
                <a:latin typeface="Consolas" pitchFamily="49" charset="0"/>
                <a:cs typeface="Consolas" pitchFamily="49" charset="0"/>
              </a:rPr>
              <a:t>aclVersion</a:t>
            </a:r>
            <a:r>
              <a:rPr lang="en-US" altLang="zh-CN" sz="2000" dirty="0">
                <a:solidFill>
                  <a:schemeClr val="accent6">
                    <a:lumMod val="50000"/>
                  </a:schemeClr>
                </a:solidFill>
                <a:latin typeface="Consolas" pitchFamily="49" charset="0"/>
                <a:cs typeface="Consolas" pitchFamily="49" charset="0"/>
              </a:rPr>
              <a:t> = 0                      </a:t>
            </a:r>
            <a:r>
              <a:rPr lang="en-US" altLang="zh-CN" sz="2000" dirty="0">
                <a:solidFill>
                  <a:srgbClr val="00B0F0"/>
                </a:solidFill>
              </a:rPr>
              <a:t>//</a:t>
            </a:r>
            <a:r>
              <a:rPr lang="zh-CN" altLang="en-US" sz="2000" dirty="0">
                <a:solidFill>
                  <a:srgbClr val="00B0F0"/>
                </a:solidFill>
              </a:rPr>
              <a:t>权限版本</a:t>
            </a:r>
            <a:endParaRPr lang="en-US" altLang="zh-CN" sz="2000" dirty="0">
              <a:solidFill>
                <a:schemeClr val="accent6">
                  <a:lumMod val="50000"/>
                </a:schemeClr>
              </a:solidFill>
              <a:latin typeface="Consolas" pitchFamily="49" charset="0"/>
              <a:cs typeface="Consolas" pitchFamily="49" charset="0"/>
            </a:endParaRPr>
          </a:p>
          <a:p>
            <a:pPr lvl="1" eaLnBrk="0" hangingPunct="0"/>
            <a:r>
              <a:rPr lang="en-US" altLang="zh-CN" sz="2000" dirty="0" err="1">
                <a:solidFill>
                  <a:schemeClr val="accent6">
                    <a:lumMod val="50000"/>
                  </a:schemeClr>
                </a:solidFill>
                <a:latin typeface="Consolas" pitchFamily="49" charset="0"/>
                <a:cs typeface="Consolas" pitchFamily="49" charset="0"/>
              </a:rPr>
              <a:t>ephemeralOwner</a:t>
            </a:r>
            <a:r>
              <a:rPr lang="en-US" altLang="zh-CN" sz="2000" dirty="0">
                <a:solidFill>
                  <a:schemeClr val="accent6">
                    <a:lumMod val="50000"/>
                  </a:schemeClr>
                </a:solidFill>
                <a:latin typeface="Consolas" pitchFamily="49" charset="0"/>
                <a:cs typeface="Consolas" pitchFamily="49" charset="0"/>
              </a:rPr>
              <a:t> = 0x0			</a:t>
            </a:r>
            <a:r>
              <a:rPr lang="en-US" altLang="zh-CN" sz="2000" dirty="0">
                <a:solidFill>
                  <a:srgbClr val="00B0F0"/>
                </a:solidFill>
              </a:rPr>
              <a:t>//</a:t>
            </a:r>
            <a:r>
              <a:rPr lang="zh-CN" altLang="en-US" sz="2000" dirty="0">
                <a:solidFill>
                  <a:srgbClr val="00B0F0"/>
                </a:solidFill>
              </a:rPr>
              <a:t>节点所属</a:t>
            </a:r>
            <a:r>
              <a:rPr lang="en-US" altLang="zh-CN" sz="2000" dirty="0">
                <a:solidFill>
                  <a:srgbClr val="00B0F0"/>
                </a:solidFill>
              </a:rPr>
              <a:t>session</a:t>
            </a:r>
            <a:endParaRPr lang="en-US" altLang="zh-CN" sz="2000" dirty="0">
              <a:solidFill>
                <a:schemeClr val="accent6">
                  <a:lumMod val="50000"/>
                </a:schemeClr>
              </a:solidFill>
              <a:latin typeface="Consolas" pitchFamily="49" charset="0"/>
              <a:cs typeface="Consolas" pitchFamily="49" charset="0"/>
            </a:endParaRPr>
          </a:p>
          <a:p>
            <a:pPr lvl="1" eaLnBrk="0" hangingPunct="0"/>
            <a:r>
              <a:rPr lang="en-US" altLang="zh-CN" sz="2000" dirty="0" err="1">
                <a:solidFill>
                  <a:schemeClr val="accent6">
                    <a:lumMod val="50000"/>
                  </a:schemeClr>
                </a:solidFill>
                <a:latin typeface="Consolas" pitchFamily="49" charset="0"/>
                <a:cs typeface="Consolas" pitchFamily="49" charset="0"/>
              </a:rPr>
              <a:t>dataLength</a:t>
            </a:r>
            <a:r>
              <a:rPr lang="en-US" altLang="zh-CN" sz="2000" dirty="0">
                <a:solidFill>
                  <a:schemeClr val="accent6">
                    <a:lumMod val="50000"/>
                  </a:schemeClr>
                </a:solidFill>
                <a:latin typeface="Consolas" pitchFamily="49" charset="0"/>
                <a:cs typeface="Consolas" pitchFamily="49" charset="0"/>
              </a:rPr>
              <a:t> = 18                     </a:t>
            </a:r>
            <a:r>
              <a:rPr lang="en-US" altLang="zh-CN" sz="2000" dirty="0">
                <a:solidFill>
                  <a:srgbClr val="00B0F0"/>
                </a:solidFill>
              </a:rPr>
              <a:t>//</a:t>
            </a:r>
            <a:r>
              <a:rPr lang="zh-CN" altLang="en-US" sz="2000" dirty="0">
                <a:solidFill>
                  <a:srgbClr val="00B0F0"/>
                </a:solidFill>
              </a:rPr>
              <a:t>数据长度</a:t>
            </a:r>
            <a:endParaRPr lang="en-US" altLang="zh-CN" sz="2000" dirty="0">
              <a:solidFill>
                <a:schemeClr val="accent6">
                  <a:lumMod val="50000"/>
                </a:schemeClr>
              </a:solidFill>
              <a:latin typeface="Consolas" pitchFamily="49" charset="0"/>
              <a:cs typeface="Consolas" pitchFamily="49" charset="0"/>
            </a:endParaRPr>
          </a:p>
          <a:p>
            <a:pPr lvl="1" eaLnBrk="0" hangingPunct="0"/>
            <a:r>
              <a:rPr lang="en-US" altLang="zh-CN" sz="2000" dirty="0" err="1">
                <a:solidFill>
                  <a:schemeClr val="accent6">
                    <a:lumMod val="50000"/>
                  </a:schemeClr>
                </a:solidFill>
                <a:latin typeface="Consolas" pitchFamily="49" charset="0"/>
                <a:cs typeface="Consolas" pitchFamily="49" charset="0"/>
              </a:rPr>
              <a:t>numChildren</a:t>
            </a:r>
            <a:r>
              <a:rPr lang="en-US" altLang="zh-CN" sz="2000" dirty="0">
                <a:solidFill>
                  <a:schemeClr val="accent6">
                    <a:lumMod val="50000"/>
                  </a:schemeClr>
                </a:solidFill>
                <a:latin typeface="Consolas" pitchFamily="49" charset="0"/>
                <a:cs typeface="Consolas" pitchFamily="49" charset="0"/>
              </a:rPr>
              <a:t> = 0                     </a:t>
            </a:r>
            <a:r>
              <a:rPr lang="en-US" altLang="zh-CN" sz="2000" dirty="0">
                <a:solidFill>
                  <a:srgbClr val="00B0F0"/>
                </a:solidFill>
              </a:rPr>
              <a:t>//</a:t>
            </a:r>
            <a:r>
              <a:rPr lang="zh-CN" altLang="en-US" sz="2000" dirty="0">
                <a:solidFill>
                  <a:srgbClr val="00B0F0"/>
                </a:solidFill>
              </a:rPr>
              <a:t>其子节点数</a:t>
            </a:r>
            <a:endParaRPr lang="en-US" altLang="zh-CN" sz="2000" dirty="0">
              <a:solidFill>
                <a:srgbClr val="00B0F0"/>
              </a:solidFill>
            </a:endParaRPr>
          </a:p>
        </p:txBody>
      </p:sp>
    </p:spTree>
    <p:extLst>
      <p:ext uri="{BB962C8B-B14F-4D97-AF65-F5344CB8AC3E}">
        <p14:creationId xmlns:p14="http://schemas.microsoft.com/office/powerpoint/2010/main" val="2672622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95953"/>
            <a:ext cx="3976345" cy="584775"/>
          </a:xfrm>
          <a:prstGeom prst="rect">
            <a:avLst/>
          </a:prstGeom>
          <a:noFill/>
        </p:spPr>
        <p:txBody>
          <a:bodyPr wrap="none" rtlCol="0">
            <a:spAutoFit/>
          </a:bodyPr>
          <a:lstStyle/>
          <a:p>
            <a:r>
              <a:rPr lang="en-US" altLang="zh-CN" sz="3200" dirty="0" err="1">
                <a:solidFill>
                  <a:schemeClr val="accent6">
                    <a:lumMod val="75000"/>
                  </a:schemeClr>
                </a:solidFill>
                <a:latin typeface="微软雅黑" pitchFamily="34" charset="-122"/>
                <a:ea typeface="微软雅黑" pitchFamily="34" charset="-122"/>
              </a:rPr>
              <a:t>ZooKeeper</a:t>
            </a:r>
            <a:r>
              <a:rPr lang="zh-CN" altLang="en-US" sz="3200" dirty="0">
                <a:solidFill>
                  <a:schemeClr val="accent6">
                    <a:lumMod val="75000"/>
                  </a:schemeClr>
                </a:solidFill>
                <a:latin typeface="微软雅黑" pitchFamily="34" charset="-122"/>
                <a:ea typeface="微软雅黑" pitchFamily="34" charset="-122"/>
              </a:rPr>
              <a:t>文件系统</a:t>
            </a:r>
          </a:p>
        </p:txBody>
      </p:sp>
      <p:sp>
        <p:nvSpPr>
          <p:cNvPr id="3" name="Rectangle 1"/>
          <p:cNvSpPr>
            <a:spLocks noChangeArrowheads="1"/>
          </p:cNvSpPr>
          <p:nvPr/>
        </p:nvSpPr>
        <p:spPr bwMode="auto">
          <a:xfrm>
            <a:off x="433388" y="1268760"/>
            <a:ext cx="8244916" cy="4062651"/>
          </a:xfrm>
          <a:prstGeom prst="rect">
            <a:avLst/>
          </a:prstGeom>
          <a:noFill/>
          <a:ln>
            <a:noFill/>
          </a:ln>
          <a:effectLst/>
          <a:extLst/>
        </p:spPr>
        <p:txBody>
          <a:bodyPr vert="horz" wrap="square" lIns="12696" tIns="0" rIns="12696"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3600" b="1" i="0" u="none" strike="noStrike" cap="none" normalizeH="0" baseline="0" dirty="0">
                <a:ln>
                  <a:noFill/>
                </a:ln>
                <a:solidFill>
                  <a:schemeClr val="bg1"/>
                </a:solidFill>
                <a:effectLst/>
                <a:latin typeface="Arial" pitchFamily="34" charset="0"/>
                <a:ea typeface="Helvetica"/>
                <a:cs typeface="宋体" pitchFamily="2" charset="-122"/>
              </a:rPr>
              <a:t>节点类型</a:t>
            </a: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400" b="0" i="0" u="none" strike="noStrike" cap="none" normalizeH="0" baseline="0" dirty="0">
                <a:ln>
                  <a:noFill/>
                </a:ln>
                <a:solidFill>
                  <a:schemeClr val="bg1"/>
                </a:solidFill>
                <a:effectLst/>
                <a:latin typeface="Arial" pitchFamily="34" charset="0"/>
                <a:ea typeface="Helvetica"/>
                <a:cs typeface="宋体" pitchFamily="2" charset="-122"/>
              </a:rPr>
            </a:br>
            <a:r>
              <a:rPr kumimoji="0" lang="zh-CN" altLang="zh-CN" sz="2800" b="0" i="0" u="none" strike="noStrike" cap="none" normalizeH="0" baseline="0" dirty="0">
                <a:ln>
                  <a:noFill/>
                </a:ln>
                <a:solidFill>
                  <a:srgbClr val="46B7F0"/>
                </a:solidFill>
                <a:effectLst/>
                <a:latin typeface="Consolas" pitchFamily="49" charset="0"/>
                <a:ea typeface="Helvetica"/>
                <a:cs typeface="Consolas" pitchFamily="49" charset="0"/>
              </a:rPr>
              <a:t>persistent</a:t>
            </a:r>
            <a:r>
              <a:rPr kumimoji="0" lang="zh-CN" altLang="en-US" sz="2800" b="0" i="0" u="none" strike="noStrike" cap="none" normalizeH="0" baseline="0" dirty="0">
                <a:ln>
                  <a:noFill/>
                </a:ln>
                <a:solidFill>
                  <a:srgbClr val="46B7F0"/>
                </a:solidFill>
                <a:effectLst/>
                <a:latin typeface="Consolas" pitchFamily="49" charset="0"/>
                <a:ea typeface="Helvetica"/>
                <a:cs typeface="Consolas" pitchFamily="49" charset="0"/>
              </a:rPr>
              <a:t>：</a:t>
            </a:r>
            <a:endParaRPr lang="en-US" altLang="zh-CN" sz="3200" dirty="0">
              <a:solidFill>
                <a:srgbClr val="46B7F0"/>
              </a:solidFill>
              <a:ea typeface="Helvetica"/>
            </a:endParaRPr>
          </a:p>
          <a:p>
            <a:pPr lvl="1" eaLnBrk="0" hangingPunct="0"/>
            <a:r>
              <a:rPr kumimoji="0" lang="zh-CN" altLang="zh-CN" b="0" i="0" u="none" strike="noStrike" cap="none" normalizeH="0" baseline="0" dirty="0">
                <a:ln>
                  <a:noFill/>
                </a:ln>
                <a:solidFill>
                  <a:schemeClr val="bg1"/>
                </a:solidFill>
                <a:effectLst/>
                <a:latin typeface="Arial" pitchFamily="34" charset="0"/>
                <a:ea typeface="Helvetica"/>
                <a:cs typeface="宋体" pitchFamily="2" charset="-122"/>
              </a:rPr>
              <a:t>persistent节点不和特定的session绑定, 不会随着创建该节点的session的结束而消失, 而是一直存在, 除非该节点被显式删除.</a:t>
            </a:r>
            <a:r>
              <a:rPr lang="zh-CN" altLang="en-US" dirty="0">
                <a:solidFill>
                  <a:schemeClr val="bg1"/>
                </a:solidFill>
                <a:ea typeface="Helvetica"/>
              </a:rPr>
              <a:t> </a:t>
            </a:r>
            <a:r>
              <a:rPr lang="zh-CN" altLang="en-US" dirty="0">
                <a:solidFill>
                  <a:srgbClr val="FF0000"/>
                </a:solidFill>
                <a:ea typeface="Helvetica"/>
              </a:rPr>
              <a:t>（断开连接不删除）</a:t>
            </a:r>
            <a:endParaRPr kumimoji="0" lang="en-US" altLang="zh-CN" b="0" i="0" u="none" strike="noStrike" cap="none" normalizeH="0" baseline="0" dirty="0">
              <a:ln>
                <a:noFill/>
              </a:ln>
              <a:solidFill>
                <a:srgbClr val="FF0000"/>
              </a:solidFill>
              <a:effectLst/>
              <a:ea typeface="Helvetica"/>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400" b="0" i="0" u="none" strike="noStrike" cap="none" normalizeH="0" baseline="0" dirty="0">
                <a:ln>
                  <a:noFill/>
                </a:ln>
                <a:solidFill>
                  <a:schemeClr val="bg1"/>
                </a:solidFill>
                <a:effectLst/>
                <a:latin typeface="Arial" pitchFamily="34" charset="0"/>
                <a:ea typeface="Helvetica"/>
                <a:cs typeface="宋体" pitchFamily="2" charset="-122"/>
              </a:rPr>
            </a:br>
            <a:r>
              <a:rPr kumimoji="0" lang="zh-CN" altLang="zh-CN" sz="2800" b="0" i="0" u="none" strike="noStrike" cap="none" normalizeH="0" baseline="0" dirty="0">
                <a:ln>
                  <a:noFill/>
                </a:ln>
                <a:solidFill>
                  <a:srgbClr val="46B7F0"/>
                </a:solidFill>
                <a:effectLst/>
                <a:latin typeface="Consolas" pitchFamily="49" charset="0"/>
                <a:ea typeface="Helvetica"/>
                <a:cs typeface="Consolas" pitchFamily="49" charset="0"/>
              </a:rPr>
              <a:t>ephemeral</a:t>
            </a:r>
            <a:r>
              <a:rPr kumimoji="0" lang="zh-CN" altLang="en-US" sz="2800" b="0" i="0" u="none" strike="noStrike" cap="none" normalizeH="0" baseline="0" dirty="0">
                <a:ln>
                  <a:noFill/>
                </a:ln>
                <a:solidFill>
                  <a:srgbClr val="46B7F0"/>
                </a:solidFill>
                <a:effectLst/>
                <a:latin typeface="Consolas" pitchFamily="49" charset="0"/>
                <a:ea typeface="Helvetica"/>
                <a:cs typeface="Consolas" pitchFamily="49" charset="0"/>
              </a:rPr>
              <a:t>：</a:t>
            </a:r>
            <a:endParaRPr lang="en-US" altLang="zh-CN" sz="3200" dirty="0">
              <a:solidFill>
                <a:srgbClr val="46B7F0"/>
              </a:solidFill>
              <a:ea typeface="Helvetica"/>
            </a:endParaRPr>
          </a:p>
          <a:p>
            <a:pPr lvl="1" eaLnBrk="0" hangingPunct="0"/>
            <a:r>
              <a:rPr kumimoji="0" lang="zh-CN" altLang="zh-CN" b="0" i="0" u="none" strike="noStrike" cap="none" normalizeH="0" baseline="0" dirty="0">
                <a:ln>
                  <a:noFill/>
                </a:ln>
                <a:solidFill>
                  <a:schemeClr val="bg1"/>
                </a:solidFill>
                <a:effectLst/>
                <a:latin typeface="Arial" pitchFamily="34" charset="0"/>
                <a:ea typeface="Helvetica"/>
                <a:cs typeface="宋体" pitchFamily="2" charset="-122"/>
              </a:rPr>
              <a:t>ephemeral节点是临时性的, 如果创建该节点的session结束了, 该节点就会被自动删除. </a:t>
            </a:r>
            <a:r>
              <a:rPr lang="zh-CN" altLang="en-US" dirty="0">
                <a:solidFill>
                  <a:srgbClr val="FF0000"/>
                </a:solidFill>
                <a:ea typeface="Helvetica"/>
              </a:rPr>
              <a:t>（断开连接删除）</a:t>
            </a:r>
            <a:endParaRPr kumimoji="0" lang="en-US" altLang="zh-CN" b="0" i="0" u="none" strike="noStrike" cap="none" normalizeH="0" baseline="0" dirty="0">
              <a:ln>
                <a:noFill/>
              </a:ln>
              <a:solidFill>
                <a:schemeClr val="bg1"/>
              </a:solidFill>
              <a:effectLst/>
              <a:latin typeface="Arial" pitchFamily="34" charset="0"/>
              <a:ea typeface="Helvetica"/>
              <a:cs typeface="宋体" pitchFamily="2" charset="-122"/>
            </a:endParaRPr>
          </a:p>
          <a:p>
            <a:pPr lvl="1" eaLnBrk="0" hangingPunct="0"/>
            <a:r>
              <a:rPr kumimoji="0" lang="zh-CN" altLang="zh-CN" b="0" i="0" u="none" strike="noStrike" cap="none" normalizeH="0" baseline="0" dirty="0">
                <a:ln>
                  <a:noFill/>
                </a:ln>
                <a:solidFill>
                  <a:schemeClr val="bg1"/>
                </a:solidFill>
                <a:effectLst/>
                <a:latin typeface="Arial" pitchFamily="34" charset="0"/>
                <a:ea typeface="Helvetica"/>
                <a:cs typeface="宋体" pitchFamily="2" charset="-122"/>
              </a:rPr>
              <a:t>ephemeral节点不能拥有子节点. </a:t>
            </a:r>
            <a:endParaRPr kumimoji="0" lang="en-US" altLang="zh-CN" b="0" i="0" u="none" strike="noStrike" cap="none" normalizeH="0" baseline="0" dirty="0">
              <a:ln>
                <a:noFill/>
              </a:ln>
              <a:solidFill>
                <a:schemeClr val="bg1"/>
              </a:solidFill>
              <a:effectLst/>
              <a:latin typeface="Arial" pitchFamily="34" charset="0"/>
              <a:ea typeface="Helvetica"/>
              <a:cs typeface="宋体" pitchFamily="2" charset="-122"/>
            </a:endParaRPr>
          </a:p>
          <a:p>
            <a:pPr lvl="1" eaLnBrk="0" hangingPunct="0"/>
            <a:r>
              <a:rPr kumimoji="0" lang="zh-CN" altLang="zh-CN" b="0" i="0" u="none" strike="noStrike" cap="none" normalizeH="0" baseline="0" dirty="0">
                <a:ln>
                  <a:noFill/>
                </a:ln>
                <a:solidFill>
                  <a:schemeClr val="bg1"/>
                </a:solidFill>
                <a:effectLst/>
                <a:latin typeface="Arial" pitchFamily="34" charset="0"/>
                <a:ea typeface="Helvetica"/>
                <a:cs typeface="宋体" pitchFamily="2" charset="-122"/>
              </a:rPr>
              <a:t>虽然ephemeral节点与创建它的session绑定, 但只要该该节点没有被删除, 其他session就可以读写该节点中关联的数据.</a:t>
            </a:r>
            <a:endParaRPr kumimoji="0" lang="en-US" altLang="zh-CN" b="0" i="0" u="none" strike="noStrike" cap="none" normalizeH="0" baseline="0" dirty="0">
              <a:ln>
                <a:noFill/>
              </a:ln>
              <a:solidFill>
                <a:schemeClr val="bg1"/>
              </a:solidFill>
              <a:effectLst/>
              <a:latin typeface="Arial" pitchFamily="34" charset="0"/>
              <a:ea typeface="Helvetica"/>
              <a:cs typeface="宋体" pitchFamily="2" charset="-122"/>
            </a:endParaRPr>
          </a:p>
          <a:p>
            <a:pPr lvl="1" eaLnBrk="0" hangingPunct="0"/>
            <a:r>
              <a:rPr kumimoji="0" lang="zh-CN" altLang="zh-CN" b="0" i="0" u="none" strike="noStrike" cap="none" normalizeH="0" baseline="0" dirty="0">
                <a:ln>
                  <a:noFill/>
                </a:ln>
                <a:solidFill>
                  <a:schemeClr val="bg1"/>
                </a:solidFill>
                <a:effectLst/>
                <a:latin typeface="Arial" pitchFamily="34" charset="0"/>
                <a:ea typeface="Helvetica"/>
                <a:cs typeface="宋体" pitchFamily="2" charset="-122"/>
              </a:rPr>
              <a:t> 使用-e参数指定创建ephemeral节点.</a:t>
            </a:r>
            <a:endParaRPr kumimoji="0" lang="zh-CN" altLang="zh-CN" sz="4000" b="0" i="0" u="none" strike="noStrike" cap="none" normalizeH="0" baseline="0" dirty="0">
              <a:ln>
                <a:noFill/>
              </a:ln>
              <a:solidFill>
                <a:schemeClr val="bg1"/>
              </a:solidFill>
              <a:effectLst/>
              <a:latin typeface="Arial" pitchFamily="34" charset="0"/>
              <a:cs typeface="宋体" pitchFamily="2" charset="-122"/>
            </a:endParaRPr>
          </a:p>
        </p:txBody>
      </p:sp>
    </p:spTree>
    <p:extLst>
      <p:ext uri="{BB962C8B-B14F-4D97-AF65-F5344CB8AC3E}">
        <p14:creationId xmlns:p14="http://schemas.microsoft.com/office/powerpoint/2010/main" val="1671480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95953"/>
            <a:ext cx="3976345" cy="584775"/>
          </a:xfrm>
          <a:prstGeom prst="rect">
            <a:avLst/>
          </a:prstGeom>
          <a:noFill/>
        </p:spPr>
        <p:txBody>
          <a:bodyPr wrap="none" rtlCol="0">
            <a:spAutoFit/>
          </a:bodyPr>
          <a:lstStyle/>
          <a:p>
            <a:r>
              <a:rPr lang="en-US" altLang="zh-CN" sz="3200" dirty="0" err="1">
                <a:solidFill>
                  <a:schemeClr val="accent6">
                    <a:lumMod val="75000"/>
                  </a:schemeClr>
                </a:solidFill>
                <a:latin typeface="微软雅黑" pitchFamily="34" charset="-122"/>
                <a:ea typeface="微软雅黑" pitchFamily="34" charset="-122"/>
              </a:rPr>
              <a:t>ZooKeeper</a:t>
            </a:r>
            <a:r>
              <a:rPr lang="zh-CN" altLang="en-US" sz="3200" dirty="0">
                <a:solidFill>
                  <a:schemeClr val="accent6">
                    <a:lumMod val="75000"/>
                  </a:schemeClr>
                </a:solidFill>
                <a:latin typeface="微软雅黑" pitchFamily="34" charset="-122"/>
                <a:ea typeface="微软雅黑" pitchFamily="34" charset="-122"/>
              </a:rPr>
              <a:t>文件系统</a:t>
            </a:r>
          </a:p>
        </p:txBody>
      </p:sp>
      <p:sp>
        <p:nvSpPr>
          <p:cNvPr id="6" name="矩形 5"/>
          <p:cNvSpPr/>
          <p:nvPr/>
        </p:nvSpPr>
        <p:spPr>
          <a:xfrm>
            <a:off x="375437" y="5200163"/>
            <a:ext cx="8136904" cy="307777"/>
          </a:xfrm>
          <a:prstGeom prst="rect">
            <a:avLst/>
          </a:prstGeom>
        </p:spPr>
        <p:txBody>
          <a:bodyPr wrap="square">
            <a:spAutoFit/>
          </a:bodyPr>
          <a:lstStyle/>
          <a:p>
            <a:endParaRPr lang="zh-CN" altLang="en-US" sz="1400" dirty="0">
              <a:solidFill>
                <a:schemeClr val="bg1"/>
              </a:solidFill>
            </a:endParaRPr>
          </a:p>
        </p:txBody>
      </p:sp>
      <p:sp>
        <p:nvSpPr>
          <p:cNvPr id="4" name="矩形 3">
            <a:extLst>
              <a:ext uri="{FF2B5EF4-FFF2-40B4-BE49-F238E27FC236}">
                <a16:creationId xmlns:a16="http://schemas.microsoft.com/office/drawing/2014/main" id="{CB72708B-7964-453B-86B8-F1EC45EE4763}"/>
              </a:ext>
            </a:extLst>
          </p:cNvPr>
          <p:cNvSpPr/>
          <p:nvPr/>
        </p:nvSpPr>
        <p:spPr>
          <a:xfrm>
            <a:off x="467544" y="1484784"/>
            <a:ext cx="8208911" cy="5262979"/>
          </a:xfrm>
          <a:prstGeom prst="rect">
            <a:avLst/>
          </a:prstGeom>
        </p:spPr>
        <p:txBody>
          <a:bodyPr wrap="square">
            <a:spAutoFit/>
          </a:bodyPr>
          <a:lstStyle/>
          <a:p>
            <a:r>
              <a:rPr lang="en-US" altLang="zh-CN" sz="2400" dirty="0">
                <a:solidFill>
                  <a:srgbClr val="00B0F0"/>
                </a:solidFill>
                <a:latin typeface="Helvetica" panose="020B0604020202020204" pitchFamily="34" charset="0"/>
                <a:cs typeface="Helvetica" panose="020B0604020202020204" pitchFamily="34" charset="0"/>
              </a:rPr>
              <a:t>Sequence</a:t>
            </a:r>
            <a:endParaRPr lang="en-US" altLang="zh-CN" sz="2000" dirty="0">
              <a:solidFill>
                <a:srgbClr val="00B0F0"/>
              </a:solidFill>
            </a:endParaRPr>
          </a:p>
          <a:p>
            <a:pPr marL="342900" indent="-342900">
              <a:buFont typeface="Arial" panose="020B0604020202020204" pitchFamily="34" charset="0"/>
              <a:buChar char="•"/>
            </a:pPr>
            <a:r>
              <a:rPr lang="en-US" altLang="zh-CN" sz="2400" dirty="0">
                <a:solidFill>
                  <a:schemeClr val="bg1"/>
                </a:solidFill>
              </a:rPr>
              <a:t>sequence</a:t>
            </a:r>
            <a:r>
              <a:rPr lang="zh-CN" altLang="en-US" sz="2400" dirty="0">
                <a:solidFill>
                  <a:schemeClr val="bg1"/>
                </a:solidFill>
              </a:rPr>
              <a:t>并非节点类型中的一种</a:t>
            </a:r>
            <a:r>
              <a:rPr lang="en-US" altLang="zh-CN" sz="2400" dirty="0">
                <a:solidFill>
                  <a:schemeClr val="bg1"/>
                </a:solidFill>
              </a:rPr>
              <a:t>. </a:t>
            </a:r>
          </a:p>
          <a:p>
            <a:pPr marL="342900" indent="-342900">
              <a:buFont typeface="Arial" panose="020B0604020202020204" pitchFamily="34" charset="0"/>
              <a:buChar char="•"/>
            </a:pPr>
            <a:r>
              <a:rPr lang="en-US" altLang="zh-CN" sz="2400" dirty="0">
                <a:solidFill>
                  <a:schemeClr val="bg1"/>
                </a:solidFill>
              </a:rPr>
              <a:t>sequence</a:t>
            </a:r>
            <a:r>
              <a:rPr lang="zh-CN" altLang="en-US" sz="2400" dirty="0">
                <a:solidFill>
                  <a:schemeClr val="bg1"/>
                </a:solidFill>
              </a:rPr>
              <a:t>节点既可以是</a:t>
            </a:r>
            <a:r>
              <a:rPr lang="en-US" altLang="zh-CN" sz="2400" dirty="0">
                <a:solidFill>
                  <a:schemeClr val="bg1"/>
                </a:solidFill>
              </a:rPr>
              <a:t>ephemeral</a:t>
            </a:r>
            <a:r>
              <a:rPr lang="zh-CN" altLang="en-US" sz="2400" dirty="0">
                <a:solidFill>
                  <a:schemeClr val="bg1"/>
                </a:solidFill>
              </a:rPr>
              <a:t>的</a:t>
            </a:r>
            <a:r>
              <a:rPr lang="en-US" altLang="zh-CN" sz="2400" dirty="0">
                <a:solidFill>
                  <a:schemeClr val="bg1"/>
                </a:solidFill>
              </a:rPr>
              <a:t>, </a:t>
            </a:r>
            <a:r>
              <a:rPr lang="zh-CN" altLang="en-US" sz="2400" dirty="0">
                <a:solidFill>
                  <a:schemeClr val="bg1"/>
                </a:solidFill>
              </a:rPr>
              <a:t>也可以是</a:t>
            </a:r>
            <a:r>
              <a:rPr lang="en-US" altLang="zh-CN" sz="2400" dirty="0">
                <a:solidFill>
                  <a:schemeClr val="bg1"/>
                </a:solidFill>
              </a:rPr>
              <a:t>persistent</a:t>
            </a:r>
            <a:r>
              <a:rPr lang="zh-CN" altLang="en-US" sz="2400" dirty="0">
                <a:solidFill>
                  <a:schemeClr val="bg1"/>
                </a:solidFill>
              </a:rPr>
              <a:t>的</a:t>
            </a:r>
            <a:r>
              <a:rPr lang="en-US" altLang="zh-CN" sz="2400" dirty="0">
                <a:solidFill>
                  <a:schemeClr val="bg1"/>
                </a:solidFill>
              </a:rPr>
              <a:t>. </a:t>
            </a:r>
          </a:p>
          <a:p>
            <a:pPr marL="342900" indent="-342900">
              <a:buFont typeface="Arial" panose="020B0604020202020204" pitchFamily="34" charset="0"/>
              <a:buChar char="•"/>
            </a:pPr>
            <a:r>
              <a:rPr lang="zh-CN" altLang="en-US" sz="2400" dirty="0">
                <a:solidFill>
                  <a:schemeClr val="bg1"/>
                </a:solidFill>
              </a:rPr>
              <a:t>创建</a:t>
            </a:r>
            <a:r>
              <a:rPr lang="en-US" altLang="zh-CN" sz="2400" dirty="0">
                <a:solidFill>
                  <a:schemeClr val="bg1"/>
                </a:solidFill>
              </a:rPr>
              <a:t>sequence</a:t>
            </a:r>
            <a:r>
              <a:rPr lang="zh-CN" altLang="en-US" sz="2400" dirty="0">
                <a:solidFill>
                  <a:schemeClr val="bg1"/>
                </a:solidFill>
              </a:rPr>
              <a:t>节点时</a:t>
            </a:r>
            <a:r>
              <a:rPr lang="en-US" altLang="zh-CN" sz="2400" dirty="0">
                <a:solidFill>
                  <a:schemeClr val="bg1"/>
                </a:solidFill>
              </a:rPr>
              <a:t>, </a:t>
            </a:r>
            <a:r>
              <a:rPr lang="en-US" altLang="zh-CN" sz="2400" dirty="0" err="1">
                <a:solidFill>
                  <a:schemeClr val="bg1"/>
                </a:solidFill>
              </a:rPr>
              <a:t>ZooKeeper</a:t>
            </a:r>
            <a:r>
              <a:rPr lang="en-US" altLang="zh-CN" sz="2400" dirty="0">
                <a:solidFill>
                  <a:schemeClr val="bg1"/>
                </a:solidFill>
              </a:rPr>
              <a:t> Server</a:t>
            </a:r>
            <a:r>
              <a:rPr lang="zh-CN" altLang="en-US" sz="2400" dirty="0">
                <a:solidFill>
                  <a:schemeClr val="bg1"/>
                </a:solidFill>
              </a:rPr>
              <a:t>会在指定的节点名称后加上一个数字序列</a:t>
            </a:r>
            <a:r>
              <a:rPr lang="en-US" altLang="zh-CN" sz="2400" dirty="0">
                <a:solidFill>
                  <a:schemeClr val="bg1"/>
                </a:solidFill>
              </a:rPr>
              <a:t>, </a:t>
            </a:r>
            <a:r>
              <a:rPr lang="zh-CN" altLang="en-US" sz="2400" dirty="0">
                <a:solidFill>
                  <a:schemeClr val="bg1"/>
                </a:solidFill>
              </a:rPr>
              <a:t>该数字序列是递增的</a:t>
            </a:r>
            <a:r>
              <a:rPr lang="en-US" altLang="zh-CN" sz="2400" dirty="0">
                <a:solidFill>
                  <a:schemeClr val="bg1"/>
                </a:solidFill>
              </a:rPr>
              <a:t>. </a:t>
            </a:r>
            <a:r>
              <a:rPr lang="zh-CN" altLang="en-US" sz="2400" dirty="0">
                <a:solidFill>
                  <a:schemeClr val="bg1"/>
                </a:solidFill>
              </a:rPr>
              <a:t>因此可以多次创建相同的</a:t>
            </a:r>
            <a:r>
              <a:rPr lang="en-US" altLang="zh-CN" sz="2400" dirty="0">
                <a:solidFill>
                  <a:schemeClr val="bg1"/>
                </a:solidFill>
              </a:rPr>
              <a:t>sequence</a:t>
            </a:r>
            <a:r>
              <a:rPr lang="zh-CN" altLang="en-US" sz="2400" dirty="0">
                <a:solidFill>
                  <a:schemeClr val="bg1"/>
                </a:solidFill>
              </a:rPr>
              <a:t>节点</a:t>
            </a:r>
            <a:r>
              <a:rPr lang="en-US" altLang="zh-CN" sz="2400" dirty="0">
                <a:solidFill>
                  <a:schemeClr val="bg1"/>
                </a:solidFill>
              </a:rPr>
              <a:t>, </a:t>
            </a:r>
            <a:r>
              <a:rPr lang="zh-CN" altLang="en-US" sz="2400" dirty="0">
                <a:solidFill>
                  <a:schemeClr val="bg1"/>
                </a:solidFill>
              </a:rPr>
              <a:t>而得到不同的节点</a:t>
            </a:r>
            <a:r>
              <a:rPr lang="en-US" altLang="zh-CN" sz="2400" dirty="0">
                <a:solidFill>
                  <a:schemeClr val="bg1"/>
                </a:solidFill>
              </a:rPr>
              <a:t>. </a:t>
            </a:r>
          </a:p>
          <a:p>
            <a:pPr marL="342900" indent="-342900">
              <a:buFont typeface="Arial" panose="020B0604020202020204" pitchFamily="34" charset="0"/>
              <a:buChar char="•"/>
            </a:pPr>
            <a:r>
              <a:rPr lang="zh-CN" altLang="en-US" sz="2400" dirty="0">
                <a:solidFill>
                  <a:schemeClr val="bg1"/>
                </a:solidFill>
              </a:rPr>
              <a:t>使用</a:t>
            </a:r>
            <a:r>
              <a:rPr lang="en-US" altLang="zh-CN" sz="2400" dirty="0">
                <a:solidFill>
                  <a:schemeClr val="bg1"/>
                </a:solidFill>
              </a:rPr>
              <a:t>-s</a:t>
            </a:r>
            <a:r>
              <a:rPr lang="zh-CN" altLang="en-US" sz="2400" dirty="0">
                <a:solidFill>
                  <a:schemeClr val="bg1"/>
                </a:solidFill>
              </a:rPr>
              <a:t>参数指定创建</a:t>
            </a:r>
            <a:r>
              <a:rPr lang="en-US" altLang="zh-CN" sz="2400" dirty="0">
                <a:solidFill>
                  <a:schemeClr val="bg1"/>
                </a:solidFill>
              </a:rPr>
              <a:t>sequence</a:t>
            </a:r>
            <a:r>
              <a:rPr lang="zh-CN" altLang="en-US" sz="2400" dirty="0">
                <a:solidFill>
                  <a:schemeClr val="bg1"/>
                </a:solidFill>
              </a:rPr>
              <a:t>节点</a:t>
            </a:r>
            <a:r>
              <a:rPr lang="en-US" altLang="zh-CN" sz="2400" dirty="0">
                <a:solidFill>
                  <a:schemeClr val="bg1"/>
                </a:solidFill>
              </a:rPr>
              <a:t>.</a:t>
            </a:r>
          </a:p>
          <a:p>
            <a:pPr marL="342900" indent="-342900">
              <a:buFont typeface="Arial" panose="020B0604020202020204" pitchFamily="34" charset="0"/>
              <a:buChar char="•"/>
            </a:pPr>
            <a:endParaRPr lang="en-US" altLang="zh-CN" sz="2400" dirty="0">
              <a:solidFill>
                <a:schemeClr val="bg1"/>
              </a:solidFill>
            </a:endParaRPr>
          </a:p>
          <a:p>
            <a:r>
              <a:rPr lang="en-US" altLang="zh-CN" sz="2400" dirty="0" err="1">
                <a:solidFill>
                  <a:srgbClr val="00B0F0"/>
                </a:solidFill>
              </a:rPr>
              <a:t>Znode</a:t>
            </a:r>
            <a:r>
              <a:rPr lang="zh-CN" altLang="zh-CN" sz="2400" dirty="0">
                <a:solidFill>
                  <a:srgbClr val="00B0F0"/>
                </a:solidFill>
              </a:rPr>
              <a:t>有四种形式的目录节点</a:t>
            </a:r>
            <a:r>
              <a:rPr lang="en-US" altLang="zh-CN" sz="2400" dirty="0">
                <a:solidFill>
                  <a:srgbClr val="00B0F0"/>
                </a:solidFill>
              </a:rPr>
              <a:t>(</a:t>
            </a:r>
            <a:r>
              <a:rPr lang="zh-CN" altLang="zh-CN" sz="2400" dirty="0">
                <a:solidFill>
                  <a:srgbClr val="00B0F0"/>
                </a:solidFill>
              </a:rPr>
              <a:t>默认是</a:t>
            </a:r>
            <a:r>
              <a:rPr lang="en-US" altLang="zh-CN" sz="2400" dirty="0">
                <a:solidFill>
                  <a:srgbClr val="00B0F0"/>
                </a:solidFill>
              </a:rPr>
              <a:t>persistent )</a:t>
            </a:r>
            <a:endParaRPr lang="zh-CN" altLang="zh-CN" sz="2400" dirty="0">
              <a:solidFill>
                <a:srgbClr val="00B0F0"/>
              </a:solidFill>
            </a:endParaRPr>
          </a:p>
          <a:p>
            <a:pPr marL="285750" indent="-285750">
              <a:buFont typeface="Arial" panose="020B0604020202020204" pitchFamily="34" charset="0"/>
              <a:buChar char="•"/>
            </a:pPr>
            <a:r>
              <a:rPr lang="en-US" altLang="zh-CN" sz="2400" dirty="0">
                <a:solidFill>
                  <a:schemeClr val="bg1"/>
                </a:solidFill>
              </a:rPr>
              <a:t>PERSISTENT</a:t>
            </a:r>
            <a:endParaRPr lang="zh-CN" altLang="zh-CN" sz="2400" dirty="0">
              <a:solidFill>
                <a:schemeClr val="bg1"/>
              </a:solidFill>
            </a:endParaRPr>
          </a:p>
          <a:p>
            <a:pPr marL="285750" indent="-285750">
              <a:buFont typeface="Arial" panose="020B0604020202020204" pitchFamily="34" charset="0"/>
              <a:buChar char="•"/>
            </a:pPr>
            <a:r>
              <a:rPr lang="en-US" altLang="zh-CN" sz="2400" dirty="0">
                <a:solidFill>
                  <a:schemeClr val="bg1"/>
                </a:solidFill>
              </a:rPr>
              <a:t>PERSISTENT_SEQUENTIAL</a:t>
            </a:r>
            <a:r>
              <a:rPr lang="zh-CN" altLang="zh-CN" sz="2400" dirty="0">
                <a:solidFill>
                  <a:schemeClr val="bg1"/>
                </a:solidFill>
              </a:rPr>
              <a:t>（持久序列</a:t>
            </a:r>
            <a:r>
              <a:rPr lang="en-US" altLang="zh-CN" sz="2400" dirty="0">
                <a:solidFill>
                  <a:schemeClr val="bg1"/>
                </a:solidFill>
              </a:rPr>
              <a:t>/test0000000019 </a:t>
            </a:r>
            <a:r>
              <a:rPr lang="zh-CN" altLang="zh-CN" sz="2400" dirty="0">
                <a:solidFill>
                  <a:schemeClr val="bg1"/>
                </a:solidFill>
              </a:rPr>
              <a:t>）</a:t>
            </a:r>
          </a:p>
          <a:p>
            <a:pPr marL="285750" indent="-285750">
              <a:buFont typeface="Arial" panose="020B0604020202020204" pitchFamily="34" charset="0"/>
              <a:buChar char="•"/>
            </a:pPr>
            <a:r>
              <a:rPr lang="en-US" altLang="zh-CN" sz="2400" dirty="0">
                <a:solidFill>
                  <a:schemeClr val="bg1"/>
                </a:solidFill>
              </a:rPr>
              <a:t>EPHEMERAL</a:t>
            </a:r>
            <a:endParaRPr lang="zh-CN" altLang="zh-CN" sz="2400" dirty="0">
              <a:solidFill>
                <a:schemeClr val="bg1"/>
              </a:solidFill>
            </a:endParaRPr>
          </a:p>
          <a:p>
            <a:pPr marL="285750" indent="-285750">
              <a:buFont typeface="Arial" panose="020B0604020202020204" pitchFamily="34" charset="0"/>
              <a:buChar char="•"/>
            </a:pPr>
            <a:r>
              <a:rPr lang="en-US" altLang="zh-CN" sz="2400" dirty="0">
                <a:solidFill>
                  <a:schemeClr val="bg1"/>
                </a:solidFill>
              </a:rPr>
              <a:t>EPHEMERAL_SEQUENTIAL</a:t>
            </a:r>
            <a:endParaRPr lang="zh-CN" altLang="zh-CN" sz="2400" dirty="0">
              <a:solidFill>
                <a:schemeClr val="bg1"/>
              </a:solidFill>
            </a:endParaRPr>
          </a:p>
          <a:p>
            <a:pPr marL="342900" indent="-342900">
              <a:buFont typeface="Arial" panose="020B0604020202020204" pitchFamily="34" charset="0"/>
              <a:buChar char="•"/>
            </a:pPr>
            <a:endParaRPr lang="zh-CN" altLang="en-US" sz="2400" dirty="0">
              <a:solidFill>
                <a:schemeClr val="bg1"/>
              </a:solidFill>
            </a:endParaRPr>
          </a:p>
        </p:txBody>
      </p:sp>
    </p:spTree>
    <p:extLst>
      <p:ext uri="{BB962C8B-B14F-4D97-AF65-F5344CB8AC3E}">
        <p14:creationId xmlns:p14="http://schemas.microsoft.com/office/powerpoint/2010/main" val="2466230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95953"/>
            <a:ext cx="3976345" cy="584775"/>
          </a:xfrm>
          <a:prstGeom prst="rect">
            <a:avLst/>
          </a:prstGeom>
          <a:noFill/>
        </p:spPr>
        <p:txBody>
          <a:bodyPr wrap="none" rtlCol="0">
            <a:spAutoFit/>
          </a:bodyPr>
          <a:lstStyle/>
          <a:p>
            <a:r>
              <a:rPr lang="en-US" altLang="zh-CN" sz="3200" dirty="0" err="1">
                <a:solidFill>
                  <a:schemeClr val="accent6">
                    <a:lumMod val="75000"/>
                  </a:schemeClr>
                </a:solidFill>
                <a:latin typeface="微软雅黑" pitchFamily="34" charset="-122"/>
                <a:ea typeface="微软雅黑" pitchFamily="34" charset="-122"/>
              </a:rPr>
              <a:t>ZooKeeper</a:t>
            </a:r>
            <a:r>
              <a:rPr lang="zh-CN" altLang="en-US" sz="3200" dirty="0">
                <a:solidFill>
                  <a:schemeClr val="accent6">
                    <a:lumMod val="75000"/>
                  </a:schemeClr>
                </a:solidFill>
                <a:latin typeface="微软雅黑" pitchFamily="34" charset="-122"/>
                <a:ea typeface="微软雅黑" pitchFamily="34" charset="-122"/>
              </a:rPr>
              <a:t>文件系统</a:t>
            </a:r>
          </a:p>
        </p:txBody>
      </p:sp>
      <p:sp>
        <p:nvSpPr>
          <p:cNvPr id="6" name="矩形 5"/>
          <p:cNvSpPr/>
          <p:nvPr/>
        </p:nvSpPr>
        <p:spPr>
          <a:xfrm>
            <a:off x="375437" y="5200163"/>
            <a:ext cx="8136904" cy="307777"/>
          </a:xfrm>
          <a:prstGeom prst="rect">
            <a:avLst/>
          </a:prstGeom>
        </p:spPr>
        <p:txBody>
          <a:bodyPr wrap="square">
            <a:spAutoFit/>
          </a:bodyPr>
          <a:lstStyle/>
          <a:p>
            <a:endParaRPr lang="zh-CN" altLang="en-US" sz="1400" dirty="0">
              <a:solidFill>
                <a:schemeClr val="bg1"/>
              </a:solidFill>
            </a:endParaRPr>
          </a:p>
        </p:txBody>
      </p:sp>
      <p:sp>
        <p:nvSpPr>
          <p:cNvPr id="4" name="矩形 3">
            <a:extLst>
              <a:ext uri="{FF2B5EF4-FFF2-40B4-BE49-F238E27FC236}">
                <a16:creationId xmlns:a16="http://schemas.microsoft.com/office/drawing/2014/main" id="{CB72708B-7964-453B-86B8-F1EC45EE4763}"/>
              </a:ext>
            </a:extLst>
          </p:cNvPr>
          <p:cNvSpPr/>
          <p:nvPr/>
        </p:nvSpPr>
        <p:spPr>
          <a:xfrm>
            <a:off x="467544" y="1484784"/>
            <a:ext cx="8208911" cy="830997"/>
          </a:xfrm>
          <a:prstGeom prst="rect">
            <a:avLst/>
          </a:prstGeom>
        </p:spPr>
        <p:txBody>
          <a:bodyPr wrap="square">
            <a:spAutoFit/>
          </a:bodyPr>
          <a:lstStyle/>
          <a:p>
            <a:r>
              <a:rPr lang="zh-CN" altLang="en-US" sz="2400" dirty="0">
                <a:solidFill>
                  <a:srgbClr val="00B0F0"/>
                </a:solidFill>
              </a:rPr>
              <a:t>创建节点命令</a:t>
            </a:r>
            <a:endParaRPr lang="en-US" altLang="zh-CN" sz="2400" dirty="0">
              <a:solidFill>
                <a:srgbClr val="00B0F0"/>
              </a:solidFill>
            </a:endParaRPr>
          </a:p>
          <a:p>
            <a:r>
              <a:rPr lang="en-US" altLang="zh-CN" sz="2400" dirty="0">
                <a:solidFill>
                  <a:schemeClr val="bg1"/>
                </a:solidFill>
              </a:rPr>
              <a:t>create [-s] [-e] path data </a:t>
            </a:r>
            <a:r>
              <a:rPr lang="en-US" altLang="zh-CN" sz="2400" dirty="0" err="1">
                <a:solidFill>
                  <a:schemeClr val="bg1"/>
                </a:solidFill>
              </a:rPr>
              <a:t>acl</a:t>
            </a:r>
            <a:endParaRPr lang="en-US" altLang="zh-CN" sz="2400" dirty="0">
              <a:solidFill>
                <a:schemeClr val="bg1"/>
              </a:solidFill>
            </a:endParaRPr>
          </a:p>
        </p:txBody>
      </p:sp>
      <p:sp>
        <p:nvSpPr>
          <p:cNvPr id="3" name="文本框 2">
            <a:extLst>
              <a:ext uri="{FF2B5EF4-FFF2-40B4-BE49-F238E27FC236}">
                <a16:creationId xmlns:a16="http://schemas.microsoft.com/office/drawing/2014/main" id="{4215E501-69F5-458E-A243-7B122BEE4645}"/>
              </a:ext>
            </a:extLst>
          </p:cNvPr>
          <p:cNvSpPr txBox="1"/>
          <p:nvPr/>
        </p:nvSpPr>
        <p:spPr>
          <a:xfrm>
            <a:off x="467544" y="3133248"/>
            <a:ext cx="8136903" cy="2215991"/>
          </a:xfrm>
          <a:prstGeom prst="rect">
            <a:avLst/>
          </a:prstGeom>
          <a:solidFill>
            <a:schemeClr val="bg1">
              <a:lumMod val="95000"/>
            </a:schemeClr>
          </a:solidFill>
        </p:spPr>
        <p:txBody>
          <a:bodyPr wrap="square" rtlCol="0">
            <a:spAutoFit/>
          </a:bodyPr>
          <a:lstStyle/>
          <a:p>
            <a:r>
              <a:rPr lang="en-US" altLang="zh-CN" dirty="0">
                <a:solidFill>
                  <a:srgbClr val="000000"/>
                </a:solidFill>
                <a:latin typeface="Consolas" pitchFamily="49" charset="0"/>
                <a:ea typeface="Helvetica"/>
                <a:cs typeface="Consolas" pitchFamily="49" charset="0"/>
              </a:rPr>
              <a:t>[</a:t>
            </a:r>
            <a:r>
              <a:rPr lang="en-US" altLang="zh-CN" dirty="0" err="1">
                <a:solidFill>
                  <a:srgbClr val="000000"/>
                </a:solidFill>
                <a:latin typeface="Consolas" pitchFamily="49" charset="0"/>
                <a:ea typeface="Helvetica"/>
                <a:cs typeface="Consolas" pitchFamily="49" charset="0"/>
              </a:rPr>
              <a:t>zk</a:t>
            </a:r>
            <a:r>
              <a:rPr lang="en-US" altLang="zh-CN" dirty="0">
                <a:solidFill>
                  <a:srgbClr val="000000"/>
                </a:solidFill>
                <a:latin typeface="Consolas" pitchFamily="49" charset="0"/>
                <a:ea typeface="Helvetica"/>
                <a:cs typeface="Consolas" pitchFamily="49" charset="0"/>
              </a:rPr>
              <a:t>: … 21] </a:t>
            </a:r>
            <a:r>
              <a:rPr lang="en-US" altLang="zh-CN" sz="2000" dirty="0"/>
              <a:t>create -s /app1/</a:t>
            </a:r>
            <a:r>
              <a:rPr lang="en-US" altLang="zh-CN" sz="2000" dirty="0" err="1"/>
              <a:t>sservera</a:t>
            </a:r>
            <a:r>
              <a:rPr lang="en-US" altLang="zh-CN" sz="2000" dirty="0"/>
              <a:t> </a:t>
            </a:r>
            <a:r>
              <a:rPr lang="en-US" altLang="zh-CN" sz="2000" dirty="0" err="1"/>
              <a:t>sequence_server</a:t>
            </a:r>
            <a:endParaRPr lang="en-US" altLang="zh-CN" sz="2000" dirty="0"/>
          </a:p>
          <a:p>
            <a:r>
              <a:rPr lang="en-US" altLang="zh-CN" sz="2000" dirty="0">
                <a:solidFill>
                  <a:schemeClr val="accent2">
                    <a:lumMod val="75000"/>
                  </a:schemeClr>
                </a:solidFill>
              </a:rPr>
              <a:t>	Created /app1/sservera0000000000</a:t>
            </a:r>
          </a:p>
          <a:p>
            <a:r>
              <a:rPr lang="en-US" altLang="zh-CN" dirty="0">
                <a:solidFill>
                  <a:srgbClr val="000000"/>
                </a:solidFill>
                <a:latin typeface="Consolas" pitchFamily="49" charset="0"/>
                <a:ea typeface="Helvetica"/>
                <a:cs typeface="Consolas" pitchFamily="49" charset="0"/>
              </a:rPr>
              <a:t>[</a:t>
            </a:r>
            <a:r>
              <a:rPr lang="en-US" altLang="zh-CN" dirty="0" err="1">
                <a:solidFill>
                  <a:srgbClr val="000000"/>
                </a:solidFill>
                <a:latin typeface="Consolas" pitchFamily="49" charset="0"/>
                <a:ea typeface="Helvetica"/>
                <a:cs typeface="Consolas" pitchFamily="49" charset="0"/>
              </a:rPr>
              <a:t>zk</a:t>
            </a:r>
            <a:r>
              <a:rPr lang="en-US" altLang="zh-CN" dirty="0">
                <a:solidFill>
                  <a:srgbClr val="000000"/>
                </a:solidFill>
                <a:latin typeface="Consolas" pitchFamily="49" charset="0"/>
                <a:ea typeface="Helvetica"/>
                <a:cs typeface="Consolas" pitchFamily="49" charset="0"/>
              </a:rPr>
              <a:t>: … 22]</a:t>
            </a:r>
            <a:r>
              <a:rPr lang="en-US" altLang="zh-CN" sz="2000" dirty="0">
                <a:solidFill>
                  <a:srgbClr val="000000"/>
                </a:solidFill>
                <a:latin typeface="Consolas" pitchFamily="49" charset="0"/>
                <a:ea typeface="Helvetica"/>
                <a:cs typeface="Consolas" pitchFamily="49" charset="0"/>
              </a:rPr>
              <a:t> </a:t>
            </a:r>
            <a:r>
              <a:rPr lang="en-US" altLang="zh-CN" sz="2000" dirty="0"/>
              <a:t>create -s /app1/</a:t>
            </a:r>
            <a:r>
              <a:rPr lang="en-US" altLang="zh-CN" sz="2000" dirty="0" err="1"/>
              <a:t>sserverb</a:t>
            </a:r>
            <a:r>
              <a:rPr lang="en-US" altLang="zh-CN" sz="2000" dirty="0"/>
              <a:t> </a:t>
            </a:r>
            <a:r>
              <a:rPr lang="en-US" altLang="zh-CN" sz="2000" dirty="0" err="1"/>
              <a:t>sequence_server</a:t>
            </a:r>
            <a:endParaRPr lang="en-US" altLang="zh-CN" sz="2000" dirty="0"/>
          </a:p>
          <a:p>
            <a:r>
              <a:rPr lang="en-US" altLang="zh-CN" dirty="0">
                <a:solidFill>
                  <a:schemeClr val="accent2">
                    <a:lumMod val="75000"/>
                  </a:schemeClr>
                </a:solidFill>
              </a:rPr>
              <a:t>	</a:t>
            </a:r>
            <a:r>
              <a:rPr lang="en-US" altLang="zh-CN" sz="2000" dirty="0">
                <a:solidFill>
                  <a:schemeClr val="accent2">
                    <a:lumMod val="75000"/>
                  </a:schemeClr>
                </a:solidFill>
              </a:rPr>
              <a:t>Created /app1/sserverb0000000001</a:t>
            </a:r>
          </a:p>
          <a:p>
            <a:pPr lvl="0"/>
            <a:r>
              <a:rPr lang="en-US" altLang="zh-CN" dirty="0">
                <a:solidFill>
                  <a:srgbClr val="000000"/>
                </a:solidFill>
                <a:latin typeface="Consolas" pitchFamily="49" charset="0"/>
                <a:ea typeface="Helvetica"/>
                <a:cs typeface="Consolas" pitchFamily="49" charset="0"/>
              </a:rPr>
              <a:t>[</a:t>
            </a:r>
            <a:r>
              <a:rPr lang="en-US" altLang="zh-CN" dirty="0" err="1">
                <a:solidFill>
                  <a:srgbClr val="000000"/>
                </a:solidFill>
                <a:latin typeface="Consolas" pitchFamily="49" charset="0"/>
                <a:ea typeface="Helvetica"/>
                <a:cs typeface="Consolas" pitchFamily="49" charset="0"/>
              </a:rPr>
              <a:t>zk</a:t>
            </a:r>
            <a:r>
              <a:rPr lang="en-US" altLang="zh-CN" dirty="0">
                <a:solidFill>
                  <a:srgbClr val="000000"/>
                </a:solidFill>
                <a:latin typeface="Consolas" pitchFamily="49" charset="0"/>
                <a:ea typeface="Helvetica"/>
                <a:cs typeface="Consolas" pitchFamily="49" charset="0"/>
              </a:rPr>
              <a:t>: … 23] </a:t>
            </a:r>
            <a:r>
              <a:rPr lang="en-US" altLang="zh-CN" sz="2000" dirty="0">
                <a:solidFill>
                  <a:prstClr val="black"/>
                </a:solidFill>
              </a:rPr>
              <a:t>create -s /app1/</a:t>
            </a:r>
            <a:r>
              <a:rPr lang="en-US" altLang="zh-CN" sz="2000" dirty="0" err="1">
                <a:solidFill>
                  <a:prstClr val="black"/>
                </a:solidFill>
              </a:rPr>
              <a:t>sservera</a:t>
            </a:r>
            <a:r>
              <a:rPr lang="en-US" altLang="zh-CN" sz="2000" dirty="0">
                <a:solidFill>
                  <a:prstClr val="black"/>
                </a:solidFill>
              </a:rPr>
              <a:t> </a:t>
            </a:r>
            <a:r>
              <a:rPr lang="en-US" altLang="zh-CN" sz="2000" dirty="0" err="1">
                <a:solidFill>
                  <a:prstClr val="black"/>
                </a:solidFill>
              </a:rPr>
              <a:t>sequence_server</a:t>
            </a:r>
            <a:r>
              <a:rPr lang="en-US" altLang="zh-CN" sz="2000" dirty="0">
                <a:solidFill>
                  <a:prstClr val="black"/>
                </a:solidFill>
              </a:rPr>
              <a:t>      </a:t>
            </a:r>
          </a:p>
          <a:p>
            <a:pPr lvl="0"/>
            <a:r>
              <a:rPr lang="en-US" altLang="zh-CN" sz="2000" dirty="0">
                <a:solidFill>
                  <a:srgbClr val="C0504D">
                    <a:lumMod val="75000"/>
                  </a:srgbClr>
                </a:solidFill>
              </a:rPr>
              <a:t>	Created /app1/sservera0000000002</a:t>
            </a:r>
          </a:p>
          <a:p>
            <a:endParaRPr lang="zh-CN" altLang="en-US" dirty="0"/>
          </a:p>
        </p:txBody>
      </p:sp>
      <p:sp>
        <p:nvSpPr>
          <p:cNvPr id="5" name="对话气泡: 椭圆形 4">
            <a:extLst>
              <a:ext uri="{FF2B5EF4-FFF2-40B4-BE49-F238E27FC236}">
                <a16:creationId xmlns:a16="http://schemas.microsoft.com/office/drawing/2014/main" id="{A0516F9F-AB8F-4326-ACC5-745289A10B05}"/>
              </a:ext>
            </a:extLst>
          </p:cNvPr>
          <p:cNvSpPr/>
          <p:nvPr/>
        </p:nvSpPr>
        <p:spPr>
          <a:xfrm>
            <a:off x="6444210" y="3352726"/>
            <a:ext cx="1584176" cy="576064"/>
          </a:xfrm>
          <a:prstGeom prst="wedgeEllipseCallout">
            <a:avLst>
              <a:gd name="adj1" fmla="val -56909"/>
              <a:gd name="adj2" fmla="val 47068"/>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再次创建</a:t>
            </a:r>
            <a:r>
              <a:rPr lang="en-US" altLang="zh-CN" dirty="0" err="1">
                <a:solidFill>
                  <a:srgbClr val="FF0000"/>
                </a:solidFill>
              </a:rPr>
              <a:t>sservera</a:t>
            </a:r>
            <a:endParaRPr lang="zh-CN" altLang="en-US" dirty="0">
              <a:solidFill>
                <a:srgbClr val="FF0000"/>
              </a:solidFill>
            </a:endParaRPr>
          </a:p>
        </p:txBody>
      </p:sp>
    </p:spTree>
    <p:extLst>
      <p:ext uri="{BB962C8B-B14F-4D97-AF65-F5344CB8AC3E}">
        <p14:creationId xmlns:p14="http://schemas.microsoft.com/office/powerpoint/2010/main" val="4260007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95953"/>
            <a:ext cx="2239909" cy="584775"/>
          </a:xfrm>
          <a:prstGeom prst="rect">
            <a:avLst/>
          </a:prstGeom>
          <a:noFill/>
        </p:spPr>
        <p:txBody>
          <a:bodyPr wrap="none" rtlCol="0">
            <a:spAutoFit/>
          </a:bodyPr>
          <a:lstStyle/>
          <a:p>
            <a:r>
              <a:rPr lang="en-US" altLang="zh-CN" sz="3200" dirty="0">
                <a:solidFill>
                  <a:schemeClr val="accent6">
                    <a:lumMod val="75000"/>
                  </a:schemeClr>
                </a:solidFill>
                <a:latin typeface="微软雅黑" pitchFamily="34" charset="-122"/>
                <a:ea typeface="微软雅黑" pitchFamily="34" charset="-122"/>
              </a:rPr>
              <a:t>Watch</a:t>
            </a:r>
            <a:r>
              <a:rPr lang="zh-CN" altLang="en-US" sz="3200" dirty="0">
                <a:solidFill>
                  <a:schemeClr val="accent6">
                    <a:lumMod val="75000"/>
                  </a:schemeClr>
                </a:solidFill>
                <a:latin typeface="微软雅黑" pitchFamily="34" charset="-122"/>
                <a:ea typeface="微软雅黑" pitchFamily="34" charset="-122"/>
              </a:rPr>
              <a:t>机制</a:t>
            </a:r>
          </a:p>
        </p:txBody>
      </p:sp>
      <p:sp>
        <p:nvSpPr>
          <p:cNvPr id="3" name="Rectangle 1"/>
          <p:cNvSpPr>
            <a:spLocks noChangeArrowheads="1"/>
          </p:cNvSpPr>
          <p:nvPr/>
        </p:nvSpPr>
        <p:spPr bwMode="auto">
          <a:xfrm>
            <a:off x="611560" y="3110190"/>
            <a:ext cx="8136904" cy="227754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lvl="0"/>
            <a:r>
              <a:rPr lang="zh-CN" altLang="en-US" sz="2800" dirty="0"/>
              <a:t>监听事件</a:t>
            </a:r>
            <a:endParaRPr lang="en-US" altLang="zh-CN" sz="2800" dirty="0"/>
          </a:p>
          <a:p>
            <a:pPr marL="457200" lvl="0" indent="-457200">
              <a:buFont typeface="Wingdings" panose="05000000000000000000" pitchFamily="2" charset="2"/>
              <a:buChar char="Ø"/>
            </a:pPr>
            <a:r>
              <a:rPr lang="zh-CN" altLang="en-US" sz="2400" dirty="0"/>
              <a:t>新增</a:t>
            </a:r>
            <a:r>
              <a:rPr lang="en-US" altLang="zh-CN" sz="2400" dirty="0"/>
              <a:t>   </a:t>
            </a:r>
          </a:p>
          <a:p>
            <a:pPr marL="457200" lvl="0" indent="-457200">
              <a:buFont typeface="Wingdings" panose="05000000000000000000" pitchFamily="2" charset="2"/>
              <a:buChar char="Ø"/>
            </a:pPr>
            <a:r>
              <a:rPr lang="zh-CN" altLang="en-US" sz="2400" dirty="0"/>
              <a:t>更新   </a:t>
            </a:r>
            <a:endParaRPr lang="en-US" altLang="zh-CN" sz="2400" dirty="0">
              <a:solidFill>
                <a:schemeClr val="accent1"/>
              </a:solidFill>
            </a:endParaRPr>
          </a:p>
          <a:p>
            <a:pPr marL="457200" lvl="0" indent="-457200">
              <a:buFont typeface="Wingdings" panose="05000000000000000000" pitchFamily="2" charset="2"/>
              <a:buChar char="Ø"/>
            </a:pPr>
            <a:r>
              <a:rPr lang="zh-CN" altLang="en-US" sz="2400" dirty="0"/>
              <a:t>删除   </a:t>
            </a:r>
            <a:endParaRPr lang="en-US" altLang="zh-CN" sz="2400" dirty="0"/>
          </a:p>
          <a:p>
            <a:pPr marL="457200" indent="-457200">
              <a:buFont typeface="Wingdings" panose="05000000000000000000" pitchFamily="2" charset="2"/>
              <a:buChar char="Ø"/>
            </a:pPr>
            <a:r>
              <a:rPr kumimoji="0" lang="zh-CN" altLang="en-US" sz="2400" b="0" i="0" u="none" strike="noStrike" cap="none" normalizeH="0" baseline="0" dirty="0">
                <a:ln>
                  <a:noFill/>
                </a:ln>
                <a:solidFill>
                  <a:schemeClr val="tx1"/>
                </a:solidFill>
                <a:effectLst/>
              </a:rPr>
              <a:t>子节点变化  </a:t>
            </a:r>
            <a:endParaRPr lang="en-US" altLang="zh-CN" sz="2400" dirty="0">
              <a:solidFill>
                <a:schemeClr val="accent1"/>
              </a:solidFill>
            </a:endParaRPr>
          </a:p>
          <a:p>
            <a:pPr lvl="0"/>
            <a:endParaRPr kumimoji="0" lang="zh-CN" altLang="zh-CN" sz="2400" b="0" i="0" u="none" strike="noStrike" cap="none" normalizeH="0" baseline="0" dirty="0">
              <a:ln>
                <a:noFill/>
              </a:ln>
              <a:solidFill>
                <a:schemeClr val="tx1"/>
              </a:solidFill>
              <a:effectLst/>
            </a:endParaRPr>
          </a:p>
        </p:txBody>
      </p:sp>
      <p:sp>
        <p:nvSpPr>
          <p:cNvPr id="5" name="矩形 4">
            <a:extLst>
              <a:ext uri="{FF2B5EF4-FFF2-40B4-BE49-F238E27FC236}">
                <a16:creationId xmlns:a16="http://schemas.microsoft.com/office/drawing/2014/main" id="{C59D0572-0FC7-46F6-835D-C21F34D429E0}"/>
              </a:ext>
            </a:extLst>
          </p:cNvPr>
          <p:cNvSpPr/>
          <p:nvPr/>
        </p:nvSpPr>
        <p:spPr>
          <a:xfrm>
            <a:off x="683568" y="1196752"/>
            <a:ext cx="4572000" cy="1754326"/>
          </a:xfrm>
          <a:prstGeom prst="rect">
            <a:avLst/>
          </a:prstGeom>
        </p:spPr>
        <p:txBody>
          <a:bodyPr>
            <a:spAutoFit/>
          </a:bodyPr>
          <a:lstStyle/>
          <a:p>
            <a:pPr lvl="0"/>
            <a:r>
              <a:rPr lang="en-US" altLang="zh-CN" sz="2800" dirty="0">
                <a:solidFill>
                  <a:srgbClr val="00B0F0"/>
                </a:solidFill>
              </a:rPr>
              <a:t>Watch </a:t>
            </a:r>
            <a:r>
              <a:rPr lang="zh-CN" altLang="en-US" sz="2800" dirty="0">
                <a:solidFill>
                  <a:srgbClr val="00B0F0"/>
                </a:solidFill>
              </a:rPr>
              <a:t>相关命令</a:t>
            </a:r>
            <a:endParaRPr lang="en-US" altLang="zh-CN" sz="2800" dirty="0">
              <a:solidFill>
                <a:srgbClr val="00B0F0"/>
              </a:solidFill>
            </a:endParaRPr>
          </a:p>
          <a:p>
            <a:pPr lvl="1" eaLnBrk="0" hangingPunct="0"/>
            <a:r>
              <a:rPr lang="en-US" altLang="zh-CN" dirty="0">
                <a:solidFill>
                  <a:srgbClr val="00B0F0"/>
                </a:solidFill>
                <a:latin typeface="Consolas" pitchFamily="49" charset="0"/>
                <a:ea typeface="Helvetica"/>
                <a:cs typeface="Consolas" pitchFamily="49" charset="0"/>
              </a:rPr>
              <a:t>stat path [watch]</a:t>
            </a:r>
          </a:p>
          <a:p>
            <a:pPr lvl="1" eaLnBrk="0" hangingPunct="0"/>
            <a:r>
              <a:rPr lang="en-US" altLang="zh-CN" sz="2400" dirty="0">
                <a:solidFill>
                  <a:srgbClr val="00B0F0"/>
                </a:solidFill>
              </a:rPr>
              <a:t>ls path [watch]</a:t>
            </a:r>
          </a:p>
          <a:p>
            <a:pPr lvl="1" eaLnBrk="0" hangingPunct="0"/>
            <a:r>
              <a:rPr lang="en-US" altLang="zh-CN" sz="2400" dirty="0">
                <a:solidFill>
                  <a:srgbClr val="00B0F0"/>
                </a:solidFill>
              </a:rPr>
              <a:t>get path [watch]</a:t>
            </a:r>
          </a:p>
          <a:p>
            <a:pPr lvl="1" eaLnBrk="0" hangingPunct="0"/>
            <a:endParaRPr lang="en-US" altLang="zh-CN" sz="1400" dirty="0">
              <a:solidFill>
                <a:schemeClr val="accent6">
                  <a:lumMod val="50000"/>
                </a:schemeClr>
              </a:solidFill>
              <a:latin typeface="Consolas" pitchFamily="49" charset="0"/>
              <a:ea typeface="Helvetica"/>
              <a:cs typeface="Consolas" pitchFamily="49" charset="0"/>
            </a:endParaRPr>
          </a:p>
        </p:txBody>
      </p:sp>
    </p:spTree>
    <p:extLst>
      <p:ext uri="{BB962C8B-B14F-4D97-AF65-F5344CB8AC3E}">
        <p14:creationId xmlns:p14="http://schemas.microsoft.com/office/powerpoint/2010/main" val="2048576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1775042968"/>
              </p:ext>
            </p:extLst>
          </p:nvPr>
        </p:nvGraphicFramePr>
        <p:xfrm>
          <a:off x="3048000" y="1569293"/>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467544" y="395953"/>
            <a:ext cx="2334870" cy="584775"/>
          </a:xfrm>
          <a:prstGeom prst="rect">
            <a:avLst/>
          </a:prstGeom>
          <a:noFill/>
        </p:spPr>
        <p:txBody>
          <a:bodyPr wrap="none" rtlCol="0">
            <a:spAutoFit/>
          </a:bodyPr>
          <a:lstStyle/>
          <a:p>
            <a:r>
              <a:rPr lang="en-US" altLang="zh-CN" sz="3200" dirty="0" err="1">
                <a:solidFill>
                  <a:schemeClr val="accent6">
                    <a:lumMod val="75000"/>
                  </a:schemeClr>
                </a:solidFill>
                <a:latin typeface="微软雅黑" pitchFamily="34" charset="-122"/>
                <a:ea typeface="微软雅黑" pitchFamily="34" charset="-122"/>
              </a:rPr>
              <a:t>ZooKeeper</a:t>
            </a:r>
            <a:endParaRPr lang="zh-CN" altLang="en-US" sz="3200" dirty="0">
              <a:solidFill>
                <a:schemeClr val="accent6">
                  <a:lumMod val="75000"/>
                </a:schemeClr>
              </a:solidFill>
              <a:latin typeface="微软雅黑" pitchFamily="34" charset="-122"/>
              <a:ea typeface="微软雅黑" pitchFamily="34" charset="-122"/>
            </a:endParaRPr>
          </a:p>
        </p:txBody>
      </p:sp>
      <p:pic>
        <p:nvPicPr>
          <p:cNvPr id="5" name="Picture 2" descr="u=1246701101,363549057&amp;fm=214&amp;gp=0">
            <a:extLst>
              <a:ext uri="{FF2B5EF4-FFF2-40B4-BE49-F238E27FC236}">
                <a16:creationId xmlns:a16="http://schemas.microsoft.com/office/drawing/2014/main" id="{0F4A893C-7C44-462B-9FF0-D97BC2AF97C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1184" r="36630"/>
          <a:stretch/>
        </p:blipFill>
        <p:spPr bwMode="auto">
          <a:xfrm>
            <a:off x="683568" y="2276872"/>
            <a:ext cx="2016224" cy="2648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274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95953"/>
            <a:ext cx="4511941" cy="584775"/>
          </a:xfrm>
          <a:prstGeom prst="rect">
            <a:avLst/>
          </a:prstGeom>
          <a:noFill/>
        </p:spPr>
        <p:txBody>
          <a:bodyPr wrap="none" rtlCol="0">
            <a:spAutoFit/>
          </a:bodyPr>
          <a:lstStyle/>
          <a:p>
            <a:r>
              <a:rPr lang="en-US" altLang="zh-CN" sz="3200" dirty="0" err="1">
                <a:solidFill>
                  <a:schemeClr val="accent6">
                    <a:lumMod val="75000"/>
                  </a:schemeClr>
                </a:solidFill>
                <a:latin typeface="微软雅黑" pitchFamily="34" charset="-122"/>
                <a:ea typeface="微软雅黑" pitchFamily="34" charset="-122"/>
              </a:rPr>
              <a:t>ZooKeeper</a:t>
            </a:r>
            <a:r>
              <a:rPr lang="en-US" altLang="zh-CN" sz="3200" dirty="0">
                <a:solidFill>
                  <a:schemeClr val="accent6">
                    <a:lumMod val="75000"/>
                  </a:schemeClr>
                </a:solidFill>
                <a:latin typeface="微软雅黑" pitchFamily="34" charset="-122"/>
                <a:ea typeface="微软雅黑" pitchFamily="34" charset="-122"/>
              </a:rPr>
              <a:t> Watch</a:t>
            </a:r>
            <a:r>
              <a:rPr lang="zh-CN" altLang="en-US" sz="3200" dirty="0">
                <a:solidFill>
                  <a:schemeClr val="accent6">
                    <a:lumMod val="75000"/>
                  </a:schemeClr>
                </a:solidFill>
                <a:latin typeface="微软雅黑" pitchFamily="34" charset="-122"/>
                <a:ea typeface="微软雅黑" pitchFamily="34" charset="-122"/>
              </a:rPr>
              <a:t>机制</a:t>
            </a:r>
          </a:p>
        </p:txBody>
      </p:sp>
      <p:sp>
        <p:nvSpPr>
          <p:cNvPr id="6" name="矩形 5"/>
          <p:cNvSpPr/>
          <p:nvPr/>
        </p:nvSpPr>
        <p:spPr>
          <a:xfrm>
            <a:off x="375437" y="5200163"/>
            <a:ext cx="8136904" cy="307777"/>
          </a:xfrm>
          <a:prstGeom prst="rect">
            <a:avLst/>
          </a:prstGeom>
        </p:spPr>
        <p:txBody>
          <a:bodyPr wrap="square">
            <a:spAutoFit/>
          </a:bodyPr>
          <a:lstStyle/>
          <a:p>
            <a:endParaRPr lang="zh-CN" altLang="en-US" sz="1400" dirty="0">
              <a:solidFill>
                <a:schemeClr val="bg1"/>
              </a:solidFill>
            </a:endParaRPr>
          </a:p>
        </p:txBody>
      </p:sp>
      <p:pic>
        <p:nvPicPr>
          <p:cNvPr id="7" name="图片 6">
            <a:extLst>
              <a:ext uri="{FF2B5EF4-FFF2-40B4-BE49-F238E27FC236}">
                <a16:creationId xmlns:a16="http://schemas.microsoft.com/office/drawing/2014/main" id="{3E8FA7C0-297C-4BA7-BCD7-32D2047CC741}"/>
              </a:ext>
            </a:extLst>
          </p:cNvPr>
          <p:cNvPicPr>
            <a:picLocks noChangeAspect="1"/>
          </p:cNvPicPr>
          <p:nvPr/>
        </p:nvPicPr>
        <p:blipFill rotWithShape="1">
          <a:blip r:embed="rId3"/>
          <a:srcRect b="70852"/>
          <a:stretch/>
        </p:blipFill>
        <p:spPr>
          <a:xfrm>
            <a:off x="307623" y="1518944"/>
            <a:ext cx="4080315" cy="831781"/>
          </a:xfrm>
          <a:prstGeom prst="rect">
            <a:avLst/>
          </a:prstGeom>
        </p:spPr>
      </p:pic>
      <p:cxnSp>
        <p:nvCxnSpPr>
          <p:cNvPr id="9" name="直接连接符 8">
            <a:extLst>
              <a:ext uri="{FF2B5EF4-FFF2-40B4-BE49-F238E27FC236}">
                <a16:creationId xmlns:a16="http://schemas.microsoft.com/office/drawing/2014/main" id="{0624B82B-E3A1-494A-9545-5C9F720A02F1}"/>
              </a:ext>
            </a:extLst>
          </p:cNvPr>
          <p:cNvCxnSpPr/>
          <p:nvPr/>
        </p:nvCxnSpPr>
        <p:spPr>
          <a:xfrm>
            <a:off x="4572000" y="1196752"/>
            <a:ext cx="0" cy="5661248"/>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B7B54E51-DB92-4422-9FEE-A156BF932D33}"/>
              </a:ext>
            </a:extLst>
          </p:cNvPr>
          <p:cNvPicPr>
            <a:picLocks noChangeAspect="1"/>
          </p:cNvPicPr>
          <p:nvPr/>
        </p:nvPicPr>
        <p:blipFill>
          <a:blip r:embed="rId4"/>
          <a:stretch>
            <a:fillRect/>
          </a:stretch>
        </p:blipFill>
        <p:spPr>
          <a:xfrm>
            <a:off x="4756062" y="1544343"/>
            <a:ext cx="4080311" cy="806381"/>
          </a:xfrm>
          <a:prstGeom prst="rect">
            <a:avLst/>
          </a:prstGeom>
        </p:spPr>
      </p:pic>
      <p:pic>
        <p:nvPicPr>
          <p:cNvPr id="11" name="图片 10">
            <a:extLst>
              <a:ext uri="{FF2B5EF4-FFF2-40B4-BE49-F238E27FC236}">
                <a16:creationId xmlns:a16="http://schemas.microsoft.com/office/drawing/2014/main" id="{22DDD699-E89B-414F-92D6-C06A4C7785FB}"/>
              </a:ext>
            </a:extLst>
          </p:cNvPr>
          <p:cNvPicPr>
            <a:picLocks noChangeAspect="1"/>
          </p:cNvPicPr>
          <p:nvPr/>
        </p:nvPicPr>
        <p:blipFill>
          <a:blip r:embed="rId5"/>
          <a:stretch>
            <a:fillRect/>
          </a:stretch>
        </p:blipFill>
        <p:spPr>
          <a:xfrm>
            <a:off x="307623" y="2557462"/>
            <a:ext cx="4080315" cy="2034598"/>
          </a:xfrm>
          <a:prstGeom prst="rect">
            <a:avLst/>
          </a:prstGeom>
        </p:spPr>
      </p:pic>
      <p:pic>
        <p:nvPicPr>
          <p:cNvPr id="12" name="图片 11">
            <a:extLst>
              <a:ext uri="{FF2B5EF4-FFF2-40B4-BE49-F238E27FC236}">
                <a16:creationId xmlns:a16="http://schemas.microsoft.com/office/drawing/2014/main" id="{344CC5CF-705D-4E02-A0A9-AD43BC7753A7}"/>
              </a:ext>
            </a:extLst>
          </p:cNvPr>
          <p:cNvPicPr>
            <a:picLocks noChangeAspect="1"/>
          </p:cNvPicPr>
          <p:nvPr/>
        </p:nvPicPr>
        <p:blipFill>
          <a:blip r:embed="rId6"/>
          <a:stretch>
            <a:fillRect/>
          </a:stretch>
        </p:blipFill>
        <p:spPr>
          <a:xfrm>
            <a:off x="4721139" y="2929024"/>
            <a:ext cx="4080312" cy="1292063"/>
          </a:xfrm>
          <a:prstGeom prst="rect">
            <a:avLst/>
          </a:prstGeom>
        </p:spPr>
      </p:pic>
      <p:cxnSp>
        <p:nvCxnSpPr>
          <p:cNvPr id="14" name="直接连接符 13">
            <a:extLst>
              <a:ext uri="{FF2B5EF4-FFF2-40B4-BE49-F238E27FC236}">
                <a16:creationId xmlns:a16="http://schemas.microsoft.com/office/drawing/2014/main" id="{2B64983F-F78F-4FF5-B7EF-C9C31E6FCDA8}"/>
              </a:ext>
            </a:extLst>
          </p:cNvPr>
          <p:cNvCxnSpPr/>
          <p:nvPr/>
        </p:nvCxnSpPr>
        <p:spPr>
          <a:xfrm flipH="1" flipV="1">
            <a:off x="4387938" y="6597352"/>
            <a:ext cx="184062" cy="260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7E3FA7C-D624-48C5-8023-B96B16A3DF23}"/>
              </a:ext>
            </a:extLst>
          </p:cNvPr>
          <p:cNvCxnSpPr>
            <a:cxnSpLocks/>
          </p:cNvCxnSpPr>
          <p:nvPr/>
        </p:nvCxnSpPr>
        <p:spPr>
          <a:xfrm flipV="1">
            <a:off x="4578262" y="6608948"/>
            <a:ext cx="184062" cy="237456"/>
          </a:xfrm>
          <a:prstGeom prst="line">
            <a:avLst/>
          </a:prstGeom>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BAE94F61-AE54-4C02-84A0-E2FE36A4D94D}"/>
              </a:ext>
            </a:extLst>
          </p:cNvPr>
          <p:cNvPicPr>
            <a:picLocks noChangeAspect="1"/>
          </p:cNvPicPr>
          <p:nvPr/>
        </p:nvPicPr>
        <p:blipFill>
          <a:blip r:embed="rId7"/>
          <a:stretch>
            <a:fillRect/>
          </a:stretch>
        </p:blipFill>
        <p:spPr>
          <a:xfrm>
            <a:off x="307621" y="4917389"/>
            <a:ext cx="4080305" cy="831781"/>
          </a:xfrm>
          <a:prstGeom prst="rect">
            <a:avLst/>
          </a:prstGeom>
        </p:spPr>
      </p:pic>
      <p:sp>
        <p:nvSpPr>
          <p:cNvPr id="19" name="矩形 18">
            <a:extLst>
              <a:ext uri="{FF2B5EF4-FFF2-40B4-BE49-F238E27FC236}">
                <a16:creationId xmlns:a16="http://schemas.microsoft.com/office/drawing/2014/main" id="{F9AE2984-A206-4166-9ED8-9C6EFE2B6100}"/>
              </a:ext>
            </a:extLst>
          </p:cNvPr>
          <p:cNvSpPr/>
          <p:nvPr/>
        </p:nvSpPr>
        <p:spPr>
          <a:xfrm>
            <a:off x="4757550" y="5222910"/>
            <a:ext cx="4043900" cy="162349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无变化，只生效一次，</a:t>
            </a:r>
            <a:endParaRPr lang="en-US" altLang="zh-CN" dirty="0">
              <a:solidFill>
                <a:schemeClr val="bg1"/>
              </a:solidFill>
            </a:endParaRPr>
          </a:p>
          <a:p>
            <a:pPr algn="ctr"/>
            <a:r>
              <a:rPr lang="zh-CN" altLang="en-US" dirty="0">
                <a:solidFill>
                  <a:schemeClr val="bg1"/>
                </a:solidFill>
              </a:rPr>
              <a:t>但发现变化时可编写回调函数</a:t>
            </a:r>
            <a:endParaRPr lang="en-US" altLang="zh-CN" dirty="0">
              <a:solidFill>
                <a:schemeClr val="bg1"/>
              </a:solidFill>
            </a:endParaRPr>
          </a:p>
          <a:p>
            <a:pPr algn="ctr"/>
            <a:r>
              <a:rPr lang="zh-CN" altLang="en-US" dirty="0">
                <a:solidFill>
                  <a:schemeClr val="bg1"/>
                </a:solidFill>
              </a:rPr>
              <a:t>处理业务逻辑并再次注册。</a:t>
            </a:r>
          </a:p>
        </p:txBody>
      </p:sp>
    </p:spTree>
    <p:extLst>
      <p:ext uri="{BB962C8B-B14F-4D97-AF65-F5344CB8AC3E}">
        <p14:creationId xmlns:p14="http://schemas.microsoft.com/office/powerpoint/2010/main" val="4186003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95953"/>
            <a:ext cx="2239909" cy="584775"/>
          </a:xfrm>
          <a:prstGeom prst="rect">
            <a:avLst/>
          </a:prstGeom>
          <a:noFill/>
        </p:spPr>
        <p:txBody>
          <a:bodyPr wrap="none" rtlCol="0">
            <a:spAutoFit/>
          </a:bodyPr>
          <a:lstStyle/>
          <a:p>
            <a:r>
              <a:rPr lang="en-US" altLang="zh-CN" sz="3200" dirty="0">
                <a:solidFill>
                  <a:schemeClr val="accent6">
                    <a:lumMod val="75000"/>
                  </a:schemeClr>
                </a:solidFill>
                <a:latin typeface="微软雅黑" pitchFamily="34" charset="-122"/>
                <a:ea typeface="微软雅黑" pitchFamily="34" charset="-122"/>
              </a:rPr>
              <a:t>Watch</a:t>
            </a:r>
            <a:r>
              <a:rPr lang="zh-CN" altLang="en-US" sz="3200" dirty="0">
                <a:solidFill>
                  <a:schemeClr val="accent6">
                    <a:lumMod val="75000"/>
                  </a:schemeClr>
                </a:solidFill>
                <a:latin typeface="微软雅黑" pitchFamily="34" charset="-122"/>
                <a:ea typeface="微软雅黑" pitchFamily="34" charset="-122"/>
              </a:rPr>
              <a:t>机制</a:t>
            </a:r>
          </a:p>
        </p:txBody>
      </p:sp>
      <p:graphicFrame>
        <p:nvGraphicFramePr>
          <p:cNvPr id="7" name="表格 6"/>
          <p:cNvGraphicFramePr>
            <a:graphicFrameLocks noGrp="1"/>
          </p:cNvGraphicFramePr>
          <p:nvPr>
            <p:extLst>
              <p:ext uri="{D42A27DB-BD31-4B8C-83A1-F6EECF244321}">
                <p14:modId xmlns:p14="http://schemas.microsoft.com/office/powerpoint/2010/main" val="1898414297"/>
              </p:ext>
            </p:extLst>
          </p:nvPr>
        </p:nvGraphicFramePr>
        <p:xfrm>
          <a:off x="403062" y="2242185"/>
          <a:ext cx="8337875" cy="2373630"/>
        </p:xfrm>
        <a:graphic>
          <a:graphicData uri="http://schemas.openxmlformats.org/drawingml/2006/table">
            <a:tbl>
              <a:tblPr/>
              <a:tblGrid>
                <a:gridCol w="2575929">
                  <a:extLst>
                    <a:ext uri="{9D8B030D-6E8A-4147-A177-3AD203B41FA5}">
                      <a16:colId xmlns:a16="http://schemas.microsoft.com/office/drawing/2014/main" val="20000"/>
                    </a:ext>
                  </a:extLst>
                </a:gridCol>
                <a:gridCol w="3077557">
                  <a:extLst>
                    <a:ext uri="{9D8B030D-6E8A-4147-A177-3AD203B41FA5}">
                      <a16:colId xmlns:a16="http://schemas.microsoft.com/office/drawing/2014/main" val="20001"/>
                    </a:ext>
                  </a:extLst>
                </a:gridCol>
                <a:gridCol w="2684389">
                  <a:extLst>
                    <a:ext uri="{9D8B030D-6E8A-4147-A177-3AD203B41FA5}">
                      <a16:colId xmlns:a16="http://schemas.microsoft.com/office/drawing/2014/main" val="20002"/>
                    </a:ext>
                  </a:extLst>
                </a:gridCol>
              </a:tblGrid>
              <a:tr h="0">
                <a:tc>
                  <a:txBody>
                    <a:bodyPr/>
                    <a:lstStyle/>
                    <a:p>
                      <a:pPr algn="l"/>
                      <a:endParaRPr lang="zh-CN" altLang="en-US" sz="1600" b="1" dirty="0">
                        <a:effectLst/>
                      </a:endParaRPr>
                    </a:p>
                  </a:txBody>
                  <a:tcPr marL="47625" marR="47625" marT="47625" marB="47625"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DDDDD"/>
                    </a:solidFill>
                  </a:tcPr>
                </a:tc>
                <a:tc>
                  <a:txBody>
                    <a:bodyPr/>
                    <a:lstStyle/>
                    <a:p>
                      <a:pPr algn="l"/>
                      <a:r>
                        <a:rPr lang="en-US" sz="1600" b="1" dirty="0">
                          <a:effectLst/>
                        </a:rPr>
                        <a:t>event For “/path”</a:t>
                      </a:r>
                    </a:p>
                  </a:txBody>
                  <a:tcPr marL="47625" marR="47625" marT="47625" marB="47625"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DDDDD"/>
                    </a:solidFill>
                  </a:tcPr>
                </a:tc>
                <a:tc>
                  <a:txBody>
                    <a:bodyPr/>
                    <a:lstStyle/>
                    <a:p>
                      <a:pPr algn="l"/>
                      <a:r>
                        <a:rPr lang="en-US" sz="1600" b="1">
                          <a:effectLst/>
                        </a:rPr>
                        <a:t>event For “/path/child”</a:t>
                      </a:r>
                    </a:p>
                  </a:txBody>
                  <a:tcPr marL="47625" marR="47625" marT="47625" marB="47625"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DDDDD"/>
                    </a:solidFill>
                  </a:tcPr>
                </a:tc>
                <a:extLst>
                  <a:ext uri="{0D108BD9-81ED-4DB2-BD59-A6C34878D82A}">
                    <a16:rowId xmlns:a16="http://schemas.microsoft.com/office/drawing/2014/main" val="10000"/>
                  </a:ext>
                </a:extLst>
              </a:tr>
              <a:tr h="0">
                <a:tc>
                  <a:txBody>
                    <a:bodyPr/>
                    <a:lstStyle/>
                    <a:p>
                      <a:r>
                        <a:rPr lang="en-US" sz="1600" b="1">
                          <a:effectLst/>
                        </a:rPr>
                        <a:t>create(“/path”)</a:t>
                      </a:r>
                      <a:endParaRPr lang="en-US" sz="1600">
                        <a:effectLst/>
                      </a:endParaRPr>
                    </a:p>
                  </a:txBody>
                  <a:tcPr marL="47625" marR="47625" marT="47625" marB="47625"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FEFEF"/>
                    </a:solidFill>
                  </a:tcPr>
                </a:tc>
                <a:tc>
                  <a:txBody>
                    <a:bodyPr/>
                    <a:lstStyle/>
                    <a:p>
                      <a:r>
                        <a:rPr lang="en-US" sz="1600">
                          <a:effectLst/>
                        </a:rPr>
                        <a:t>EventType.NodeCreated</a:t>
                      </a:r>
                    </a:p>
                  </a:txBody>
                  <a:tcPr marL="47625" marR="47625" marT="47625" marB="47625"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FEFEF"/>
                    </a:solidFill>
                  </a:tcPr>
                </a:tc>
                <a:tc>
                  <a:txBody>
                    <a:bodyPr/>
                    <a:lstStyle/>
                    <a:p>
                      <a:r>
                        <a:rPr lang="en-US" sz="1600">
                          <a:effectLst/>
                        </a:rPr>
                        <a:t>NA</a:t>
                      </a:r>
                    </a:p>
                  </a:txBody>
                  <a:tcPr marL="47625" marR="47625" marT="47625" marB="47625"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10001"/>
                  </a:ext>
                </a:extLst>
              </a:tr>
              <a:tr h="0">
                <a:tc>
                  <a:txBody>
                    <a:bodyPr/>
                    <a:lstStyle/>
                    <a:p>
                      <a:r>
                        <a:rPr lang="en-US" sz="1600" b="1" dirty="0">
                          <a:effectLst/>
                        </a:rPr>
                        <a:t>delete(“/path”)</a:t>
                      </a:r>
                      <a:endParaRPr lang="en-US" sz="1600" dirty="0">
                        <a:effectLst/>
                      </a:endParaRPr>
                    </a:p>
                  </a:txBody>
                  <a:tcPr marL="47625" marR="47625" marT="47625" marB="47625"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FEFEF"/>
                    </a:solidFill>
                  </a:tcPr>
                </a:tc>
                <a:tc>
                  <a:txBody>
                    <a:bodyPr/>
                    <a:lstStyle/>
                    <a:p>
                      <a:r>
                        <a:rPr lang="en-US" sz="1600">
                          <a:effectLst/>
                        </a:rPr>
                        <a:t>EventType.NodeDeleted</a:t>
                      </a:r>
                    </a:p>
                  </a:txBody>
                  <a:tcPr marL="47625" marR="47625" marT="47625" marB="47625"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FEFEF"/>
                    </a:solidFill>
                  </a:tcPr>
                </a:tc>
                <a:tc>
                  <a:txBody>
                    <a:bodyPr/>
                    <a:lstStyle/>
                    <a:p>
                      <a:r>
                        <a:rPr lang="en-US" sz="1600">
                          <a:effectLst/>
                        </a:rPr>
                        <a:t>NA</a:t>
                      </a:r>
                    </a:p>
                  </a:txBody>
                  <a:tcPr marL="47625" marR="47625" marT="47625" marB="47625"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10002"/>
                  </a:ext>
                </a:extLst>
              </a:tr>
              <a:tr h="0">
                <a:tc>
                  <a:txBody>
                    <a:bodyPr/>
                    <a:lstStyle/>
                    <a:p>
                      <a:r>
                        <a:rPr lang="en-US" sz="1600" b="1">
                          <a:effectLst/>
                        </a:rPr>
                        <a:t>setData(“/path”)</a:t>
                      </a:r>
                      <a:endParaRPr lang="en-US" sz="1600">
                        <a:effectLst/>
                      </a:endParaRPr>
                    </a:p>
                  </a:txBody>
                  <a:tcPr marL="47625" marR="47625" marT="47625" marB="47625"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FEFEF"/>
                    </a:solidFill>
                  </a:tcPr>
                </a:tc>
                <a:tc>
                  <a:txBody>
                    <a:bodyPr/>
                    <a:lstStyle/>
                    <a:p>
                      <a:r>
                        <a:rPr lang="en-US" sz="1600">
                          <a:effectLst/>
                        </a:rPr>
                        <a:t>EventType.NodeDataChanged</a:t>
                      </a:r>
                    </a:p>
                  </a:txBody>
                  <a:tcPr marL="47625" marR="47625" marT="47625" marB="47625"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FEFEF"/>
                    </a:solidFill>
                  </a:tcPr>
                </a:tc>
                <a:tc>
                  <a:txBody>
                    <a:bodyPr/>
                    <a:lstStyle/>
                    <a:p>
                      <a:r>
                        <a:rPr lang="en-US" sz="1600">
                          <a:effectLst/>
                        </a:rPr>
                        <a:t>NA</a:t>
                      </a:r>
                    </a:p>
                  </a:txBody>
                  <a:tcPr marL="47625" marR="47625" marT="47625" marB="47625"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10003"/>
                  </a:ext>
                </a:extLst>
              </a:tr>
              <a:tr h="0">
                <a:tc>
                  <a:txBody>
                    <a:bodyPr/>
                    <a:lstStyle/>
                    <a:p>
                      <a:r>
                        <a:rPr lang="en-US" sz="1600" b="1" dirty="0">
                          <a:effectLst/>
                        </a:rPr>
                        <a:t>create(“/path/child”)</a:t>
                      </a:r>
                      <a:endParaRPr lang="en-US" sz="1600" dirty="0">
                        <a:effectLst/>
                      </a:endParaRPr>
                    </a:p>
                  </a:txBody>
                  <a:tcPr marL="47625" marR="47625" marT="47625" marB="47625"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FEFEF"/>
                    </a:solidFill>
                  </a:tcPr>
                </a:tc>
                <a:tc>
                  <a:txBody>
                    <a:bodyPr/>
                    <a:lstStyle/>
                    <a:p>
                      <a:r>
                        <a:rPr lang="en-US" sz="1600" dirty="0" err="1">
                          <a:effectLst/>
                        </a:rPr>
                        <a:t>EventType.NodeChildrenChanged</a:t>
                      </a:r>
                      <a:endParaRPr lang="en-US" sz="1600" dirty="0">
                        <a:effectLst/>
                      </a:endParaRPr>
                    </a:p>
                  </a:txBody>
                  <a:tcPr marL="47625" marR="47625" marT="47625" marB="47625"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FEFEF"/>
                    </a:solidFill>
                  </a:tcPr>
                </a:tc>
                <a:tc>
                  <a:txBody>
                    <a:bodyPr/>
                    <a:lstStyle/>
                    <a:p>
                      <a:r>
                        <a:rPr lang="en-US" sz="1600">
                          <a:effectLst/>
                        </a:rPr>
                        <a:t>EventType.NodeCreated</a:t>
                      </a:r>
                    </a:p>
                  </a:txBody>
                  <a:tcPr marL="47625" marR="47625" marT="47625" marB="47625"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10004"/>
                  </a:ext>
                </a:extLst>
              </a:tr>
              <a:tr h="0">
                <a:tc>
                  <a:txBody>
                    <a:bodyPr/>
                    <a:lstStyle/>
                    <a:p>
                      <a:r>
                        <a:rPr lang="en-US" sz="1600" b="1">
                          <a:effectLst/>
                        </a:rPr>
                        <a:t>delete(“/path/child”)</a:t>
                      </a:r>
                      <a:endParaRPr lang="en-US" sz="1600">
                        <a:effectLst/>
                      </a:endParaRPr>
                    </a:p>
                  </a:txBody>
                  <a:tcPr marL="47625" marR="47625" marT="47625" marB="47625"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FEFEF"/>
                    </a:solidFill>
                  </a:tcPr>
                </a:tc>
                <a:tc>
                  <a:txBody>
                    <a:bodyPr/>
                    <a:lstStyle/>
                    <a:p>
                      <a:r>
                        <a:rPr lang="en-US" sz="1600" dirty="0" err="1">
                          <a:effectLst/>
                        </a:rPr>
                        <a:t>EventType.NodeChildrenChanged</a:t>
                      </a:r>
                      <a:endParaRPr lang="en-US" sz="1600" dirty="0">
                        <a:effectLst/>
                      </a:endParaRPr>
                    </a:p>
                  </a:txBody>
                  <a:tcPr marL="47625" marR="47625" marT="47625" marB="47625"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FEFEF"/>
                    </a:solidFill>
                  </a:tcPr>
                </a:tc>
                <a:tc>
                  <a:txBody>
                    <a:bodyPr/>
                    <a:lstStyle/>
                    <a:p>
                      <a:r>
                        <a:rPr lang="en-US" sz="1600">
                          <a:effectLst/>
                        </a:rPr>
                        <a:t>EventType.NodeDeleted</a:t>
                      </a:r>
                    </a:p>
                  </a:txBody>
                  <a:tcPr marL="47625" marR="47625" marT="47625" marB="47625"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10005"/>
                  </a:ext>
                </a:extLst>
              </a:tr>
              <a:tr h="0">
                <a:tc>
                  <a:txBody>
                    <a:bodyPr/>
                    <a:lstStyle/>
                    <a:p>
                      <a:r>
                        <a:rPr lang="en-US" sz="1600" b="1">
                          <a:effectLst/>
                        </a:rPr>
                        <a:t>setData(“/path/child”)</a:t>
                      </a:r>
                      <a:endParaRPr lang="en-US" sz="1600">
                        <a:effectLst/>
                      </a:endParaRPr>
                    </a:p>
                  </a:txBody>
                  <a:tcPr marL="47625" marR="47625" marT="47625" marB="47625"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FEFEF"/>
                    </a:solidFill>
                  </a:tcPr>
                </a:tc>
                <a:tc>
                  <a:txBody>
                    <a:bodyPr/>
                    <a:lstStyle/>
                    <a:p>
                      <a:r>
                        <a:rPr lang="en-US" sz="1600" dirty="0">
                          <a:effectLst/>
                        </a:rPr>
                        <a:t>NA</a:t>
                      </a:r>
                    </a:p>
                  </a:txBody>
                  <a:tcPr marL="47625" marR="47625" marT="47625" marB="47625"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FEFEF"/>
                    </a:solidFill>
                  </a:tcPr>
                </a:tc>
                <a:tc>
                  <a:txBody>
                    <a:bodyPr/>
                    <a:lstStyle/>
                    <a:p>
                      <a:r>
                        <a:rPr lang="en-US" sz="1600" dirty="0" err="1">
                          <a:effectLst/>
                        </a:rPr>
                        <a:t>EventType.NodeDataChanged</a:t>
                      </a:r>
                      <a:endParaRPr lang="en-US" sz="1600" dirty="0">
                        <a:effectLst/>
                      </a:endParaRPr>
                    </a:p>
                  </a:txBody>
                  <a:tcPr marL="47625" marR="47625" marT="47625" marB="47625"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87246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95953"/>
            <a:ext cx="2239909" cy="584775"/>
          </a:xfrm>
          <a:prstGeom prst="rect">
            <a:avLst/>
          </a:prstGeom>
          <a:noFill/>
        </p:spPr>
        <p:txBody>
          <a:bodyPr wrap="none" rtlCol="0">
            <a:spAutoFit/>
          </a:bodyPr>
          <a:lstStyle/>
          <a:p>
            <a:r>
              <a:rPr lang="en-US" altLang="zh-CN" sz="3200" dirty="0">
                <a:solidFill>
                  <a:schemeClr val="accent6">
                    <a:lumMod val="75000"/>
                  </a:schemeClr>
                </a:solidFill>
                <a:latin typeface="微软雅黑" pitchFamily="34" charset="-122"/>
                <a:ea typeface="微软雅黑" pitchFamily="34" charset="-122"/>
              </a:rPr>
              <a:t>Watch</a:t>
            </a:r>
            <a:r>
              <a:rPr lang="zh-CN" altLang="en-US" sz="3200" dirty="0">
                <a:solidFill>
                  <a:schemeClr val="accent6">
                    <a:lumMod val="75000"/>
                  </a:schemeClr>
                </a:solidFill>
                <a:latin typeface="微软雅黑" pitchFamily="34" charset="-122"/>
                <a:ea typeface="微软雅黑" pitchFamily="34" charset="-122"/>
              </a:rPr>
              <a:t>机制</a:t>
            </a:r>
          </a:p>
        </p:txBody>
      </p:sp>
      <p:pic>
        <p:nvPicPr>
          <p:cNvPr id="4" name="图片 3">
            <a:extLst>
              <a:ext uri="{FF2B5EF4-FFF2-40B4-BE49-F238E27FC236}">
                <a16:creationId xmlns:a16="http://schemas.microsoft.com/office/drawing/2014/main" id="{18F7C398-88F7-475C-8226-47649642B10F}"/>
              </a:ext>
            </a:extLst>
          </p:cNvPr>
          <p:cNvPicPr>
            <a:picLocks noChangeAspect="1"/>
          </p:cNvPicPr>
          <p:nvPr/>
        </p:nvPicPr>
        <p:blipFill>
          <a:blip r:embed="rId3"/>
          <a:stretch>
            <a:fillRect/>
          </a:stretch>
        </p:blipFill>
        <p:spPr>
          <a:xfrm>
            <a:off x="251520" y="1196752"/>
            <a:ext cx="4104455" cy="4464496"/>
          </a:xfrm>
          <a:prstGeom prst="rect">
            <a:avLst/>
          </a:prstGeom>
        </p:spPr>
      </p:pic>
      <p:pic>
        <p:nvPicPr>
          <p:cNvPr id="5" name="图片 4">
            <a:extLst>
              <a:ext uri="{FF2B5EF4-FFF2-40B4-BE49-F238E27FC236}">
                <a16:creationId xmlns:a16="http://schemas.microsoft.com/office/drawing/2014/main" id="{464782AF-3428-4A0C-87E6-36099ABC9C51}"/>
              </a:ext>
            </a:extLst>
          </p:cNvPr>
          <p:cNvPicPr>
            <a:picLocks noChangeAspect="1"/>
          </p:cNvPicPr>
          <p:nvPr/>
        </p:nvPicPr>
        <p:blipFill rotWithShape="1">
          <a:blip r:embed="rId4"/>
          <a:srcRect b="66667"/>
          <a:stretch/>
        </p:blipFill>
        <p:spPr>
          <a:xfrm>
            <a:off x="4716016" y="1628800"/>
            <a:ext cx="4176464" cy="1080120"/>
          </a:xfrm>
          <a:prstGeom prst="rect">
            <a:avLst/>
          </a:prstGeom>
        </p:spPr>
      </p:pic>
      <p:pic>
        <p:nvPicPr>
          <p:cNvPr id="6" name="图片 5">
            <a:extLst>
              <a:ext uri="{FF2B5EF4-FFF2-40B4-BE49-F238E27FC236}">
                <a16:creationId xmlns:a16="http://schemas.microsoft.com/office/drawing/2014/main" id="{F455A689-5ADC-401E-ADAF-362A14C15490}"/>
              </a:ext>
            </a:extLst>
          </p:cNvPr>
          <p:cNvPicPr>
            <a:picLocks noChangeAspect="1"/>
          </p:cNvPicPr>
          <p:nvPr/>
        </p:nvPicPr>
        <p:blipFill>
          <a:blip r:embed="rId5"/>
          <a:stretch>
            <a:fillRect/>
          </a:stretch>
        </p:blipFill>
        <p:spPr>
          <a:xfrm>
            <a:off x="4687664" y="4243562"/>
            <a:ext cx="4176464" cy="985638"/>
          </a:xfrm>
          <a:prstGeom prst="rect">
            <a:avLst/>
          </a:prstGeom>
        </p:spPr>
      </p:pic>
      <p:cxnSp>
        <p:nvCxnSpPr>
          <p:cNvPr id="8" name="直接连接符 7">
            <a:extLst>
              <a:ext uri="{FF2B5EF4-FFF2-40B4-BE49-F238E27FC236}">
                <a16:creationId xmlns:a16="http://schemas.microsoft.com/office/drawing/2014/main" id="{93AB2DD3-9AA7-49FF-BB4E-78000E8C72D1}"/>
              </a:ext>
            </a:extLst>
          </p:cNvPr>
          <p:cNvCxnSpPr/>
          <p:nvPr/>
        </p:nvCxnSpPr>
        <p:spPr>
          <a:xfrm>
            <a:off x="4572000" y="1196752"/>
            <a:ext cx="0" cy="5661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D8D12757-CE6B-4B60-81DF-C39B8C70C70E}"/>
              </a:ext>
            </a:extLst>
          </p:cNvPr>
          <p:cNvCxnSpPr/>
          <p:nvPr/>
        </p:nvCxnSpPr>
        <p:spPr>
          <a:xfrm flipH="1" flipV="1">
            <a:off x="4387938" y="6597352"/>
            <a:ext cx="184062" cy="260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958ED3DE-2929-4BEC-A1FA-90FE7220D77D}"/>
              </a:ext>
            </a:extLst>
          </p:cNvPr>
          <p:cNvCxnSpPr>
            <a:cxnSpLocks/>
          </p:cNvCxnSpPr>
          <p:nvPr/>
        </p:nvCxnSpPr>
        <p:spPr>
          <a:xfrm flipV="1">
            <a:off x="4578262" y="6608948"/>
            <a:ext cx="184062" cy="23745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0761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95953"/>
            <a:ext cx="3075650" cy="584775"/>
          </a:xfrm>
          <a:prstGeom prst="rect">
            <a:avLst/>
          </a:prstGeom>
          <a:noFill/>
        </p:spPr>
        <p:txBody>
          <a:bodyPr wrap="none" rtlCol="0">
            <a:spAutoFit/>
          </a:bodyPr>
          <a:lstStyle/>
          <a:p>
            <a:r>
              <a:rPr lang="en-US" altLang="zh-CN" sz="3200" dirty="0">
                <a:solidFill>
                  <a:schemeClr val="accent6">
                    <a:lumMod val="75000"/>
                  </a:schemeClr>
                </a:solidFill>
                <a:latin typeface="微软雅黑" pitchFamily="34" charset="-122"/>
                <a:ea typeface="微软雅黑" pitchFamily="34" charset="-122"/>
              </a:rPr>
              <a:t>Zookeeper API</a:t>
            </a:r>
            <a:endParaRPr lang="zh-CN" altLang="en-US" sz="3200" dirty="0">
              <a:solidFill>
                <a:schemeClr val="accent6">
                  <a:lumMod val="75000"/>
                </a:schemeClr>
              </a:solidFill>
              <a:latin typeface="微软雅黑" pitchFamily="34" charset="-122"/>
              <a:ea typeface="微软雅黑" pitchFamily="34" charset="-122"/>
            </a:endParaRPr>
          </a:p>
        </p:txBody>
      </p:sp>
      <p:sp>
        <p:nvSpPr>
          <p:cNvPr id="3" name="矩形 2"/>
          <p:cNvSpPr/>
          <p:nvPr/>
        </p:nvSpPr>
        <p:spPr>
          <a:xfrm>
            <a:off x="467544" y="980728"/>
            <a:ext cx="8064896" cy="5170646"/>
          </a:xfrm>
          <a:prstGeom prst="rect">
            <a:avLst/>
          </a:prstGeom>
        </p:spPr>
        <p:txBody>
          <a:bodyPr wrap="square">
            <a:spAutoFit/>
          </a:bodyPr>
          <a:lstStyle/>
          <a:p>
            <a:r>
              <a:rPr lang="en-US" altLang="zh-CN" dirty="0">
                <a:solidFill>
                  <a:schemeClr val="bg1"/>
                </a:solidFill>
              </a:rPr>
              <a:t>Stat exists(String path, </a:t>
            </a:r>
            <a:r>
              <a:rPr lang="en-US" altLang="zh-CN" b="1" dirty="0" err="1">
                <a:solidFill>
                  <a:schemeClr val="bg1"/>
                </a:solidFill>
              </a:rPr>
              <a:t>boolean</a:t>
            </a:r>
            <a:r>
              <a:rPr lang="en-US" altLang="zh-CN" dirty="0">
                <a:solidFill>
                  <a:schemeClr val="bg1"/>
                </a:solidFill>
              </a:rPr>
              <a:t> watch);  </a:t>
            </a:r>
          </a:p>
          <a:p>
            <a:r>
              <a:rPr lang="zh-CN" altLang="en-US" sz="1200" dirty="0">
                <a:solidFill>
                  <a:schemeClr val="bg1"/>
                </a:solidFill>
              </a:rPr>
              <a:t>是否存在节点：</a:t>
            </a:r>
            <a:r>
              <a:rPr lang="en-US" altLang="zh-CN" sz="1200" dirty="0">
                <a:solidFill>
                  <a:schemeClr val="bg1"/>
                </a:solidFill>
              </a:rPr>
              <a:t>watch</a:t>
            </a:r>
            <a:r>
              <a:rPr lang="zh-CN" altLang="en-US" sz="1200" dirty="0">
                <a:solidFill>
                  <a:schemeClr val="bg1"/>
                </a:solidFill>
              </a:rPr>
              <a:t>参数用于指定是否监听</a:t>
            </a:r>
            <a:r>
              <a:rPr lang="en-US" altLang="zh-CN" sz="1200" dirty="0">
                <a:solidFill>
                  <a:schemeClr val="bg1"/>
                </a:solidFill>
              </a:rPr>
              <a:t>path node</a:t>
            </a:r>
            <a:r>
              <a:rPr lang="zh-CN" altLang="en-US" sz="1200" dirty="0">
                <a:solidFill>
                  <a:schemeClr val="bg1"/>
                </a:solidFill>
              </a:rPr>
              <a:t>的创建</a:t>
            </a:r>
            <a:r>
              <a:rPr lang="en-US" altLang="zh-CN" sz="1200" dirty="0">
                <a:solidFill>
                  <a:schemeClr val="bg1"/>
                </a:solidFill>
              </a:rPr>
              <a:t>, </a:t>
            </a:r>
            <a:r>
              <a:rPr lang="zh-CN" altLang="en-US" sz="1200" dirty="0">
                <a:solidFill>
                  <a:schemeClr val="bg1"/>
                </a:solidFill>
              </a:rPr>
              <a:t>删除事件</a:t>
            </a:r>
            <a:r>
              <a:rPr lang="en-US" altLang="zh-CN" sz="1200" dirty="0">
                <a:solidFill>
                  <a:schemeClr val="bg1"/>
                </a:solidFill>
              </a:rPr>
              <a:t>, </a:t>
            </a:r>
            <a:r>
              <a:rPr lang="zh-CN" altLang="en-US" sz="1200" dirty="0">
                <a:solidFill>
                  <a:schemeClr val="bg1"/>
                </a:solidFill>
              </a:rPr>
              <a:t>以及数据更新事件</a:t>
            </a:r>
            <a:r>
              <a:rPr lang="en-US" altLang="zh-CN" sz="1200" dirty="0">
                <a:solidFill>
                  <a:schemeClr val="bg1"/>
                </a:solidFill>
              </a:rPr>
              <a:t>. </a:t>
            </a:r>
            <a:r>
              <a:rPr lang="zh-CN" altLang="en-US" sz="1200" dirty="0">
                <a:solidFill>
                  <a:schemeClr val="bg1"/>
                </a:solidFill>
              </a:rPr>
              <a:t>如果该</a:t>
            </a:r>
            <a:r>
              <a:rPr lang="en-US" altLang="zh-CN" sz="1200" dirty="0">
                <a:solidFill>
                  <a:schemeClr val="bg1"/>
                </a:solidFill>
              </a:rPr>
              <a:t>node</a:t>
            </a:r>
            <a:r>
              <a:rPr lang="zh-CN" altLang="en-US" sz="1200" dirty="0">
                <a:solidFill>
                  <a:schemeClr val="bg1"/>
                </a:solidFill>
              </a:rPr>
              <a:t>存在</a:t>
            </a:r>
            <a:r>
              <a:rPr lang="en-US" altLang="zh-CN" sz="1200" dirty="0">
                <a:solidFill>
                  <a:schemeClr val="bg1"/>
                </a:solidFill>
              </a:rPr>
              <a:t>, </a:t>
            </a:r>
            <a:r>
              <a:rPr lang="zh-CN" altLang="en-US" sz="1200" dirty="0">
                <a:solidFill>
                  <a:schemeClr val="bg1"/>
                </a:solidFill>
              </a:rPr>
              <a:t>则返回该</a:t>
            </a:r>
            <a:r>
              <a:rPr lang="en-US" altLang="zh-CN" sz="1200" dirty="0">
                <a:solidFill>
                  <a:schemeClr val="bg1"/>
                </a:solidFill>
              </a:rPr>
              <a:t>node</a:t>
            </a:r>
            <a:r>
              <a:rPr lang="zh-CN" altLang="en-US" sz="1200" dirty="0">
                <a:solidFill>
                  <a:schemeClr val="bg1"/>
                </a:solidFill>
              </a:rPr>
              <a:t>的状态信息</a:t>
            </a:r>
            <a:r>
              <a:rPr lang="en-US" altLang="zh-CN" sz="1200" dirty="0">
                <a:solidFill>
                  <a:schemeClr val="bg1"/>
                </a:solidFill>
              </a:rPr>
              <a:t>, </a:t>
            </a:r>
            <a:r>
              <a:rPr lang="zh-CN" altLang="en-US" sz="1200" dirty="0">
                <a:solidFill>
                  <a:schemeClr val="bg1"/>
                </a:solidFill>
              </a:rPr>
              <a:t>否则返回</a:t>
            </a:r>
            <a:r>
              <a:rPr lang="en-US" altLang="zh-CN" sz="1200" dirty="0">
                <a:solidFill>
                  <a:schemeClr val="bg1"/>
                </a:solidFill>
              </a:rPr>
              <a:t>null.</a:t>
            </a:r>
            <a:endParaRPr lang="en-US" altLang="zh-CN" sz="1200" b="1" i="1" dirty="0">
              <a:solidFill>
                <a:schemeClr val="bg1"/>
              </a:solidFill>
            </a:endParaRPr>
          </a:p>
          <a:p>
            <a:endParaRPr lang="en-US" altLang="zh-CN" dirty="0">
              <a:solidFill>
                <a:schemeClr val="bg1"/>
              </a:solidFill>
            </a:endParaRPr>
          </a:p>
          <a:p>
            <a:r>
              <a:rPr lang="en-US" altLang="zh-CN" dirty="0">
                <a:solidFill>
                  <a:srgbClr val="00B0F0"/>
                </a:solidFill>
              </a:rPr>
              <a:t>String create(String path, </a:t>
            </a:r>
            <a:r>
              <a:rPr lang="en-US" altLang="zh-CN" b="1" dirty="0">
                <a:solidFill>
                  <a:srgbClr val="00B0F0"/>
                </a:solidFill>
              </a:rPr>
              <a:t>byte</a:t>
            </a:r>
            <a:r>
              <a:rPr lang="en-US" altLang="zh-CN" dirty="0">
                <a:solidFill>
                  <a:srgbClr val="00B0F0"/>
                </a:solidFill>
              </a:rPr>
              <a:t>[] data, List </a:t>
            </a:r>
            <a:r>
              <a:rPr lang="en-US" altLang="zh-CN" dirty="0" err="1">
                <a:solidFill>
                  <a:srgbClr val="00B0F0"/>
                </a:solidFill>
              </a:rPr>
              <a:t>acl</a:t>
            </a:r>
            <a:r>
              <a:rPr lang="en-US" altLang="zh-CN" dirty="0">
                <a:solidFill>
                  <a:srgbClr val="00B0F0"/>
                </a:solidFill>
              </a:rPr>
              <a:t>, </a:t>
            </a:r>
            <a:r>
              <a:rPr lang="en-US" altLang="zh-CN" dirty="0" err="1">
                <a:solidFill>
                  <a:srgbClr val="00B0F0"/>
                </a:solidFill>
              </a:rPr>
              <a:t>CreateMode</a:t>
            </a:r>
            <a:r>
              <a:rPr lang="en-US" altLang="zh-CN" dirty="0">
                <a:solidFill>
                  <a:srgbClr val="00B0F0"/>
                </a:solidFill>
              </a:rPr>
              <a:t> </a:t>
            </a:r>
            <a:r>
              <a:rPr lang="en-US" altLang="zh-CN" dirty="0" err="1">
                <a:solidFill>
                  <a:srgbClr val="00B0F0"/>
                </a:solidFill>
              </a:rPr>
              <a:t>createMode</a:t>
            </a:r>
            <a:r>
              <a:rPr lang="en-US" altLang="zh-CN" dirty="0">
                <a:solidFill>
                  <a:srgbClr val="00B0F0"/>
                </a:solidFill>
              </a:rPr>
              <a:t>);  </a:t>
            </a:r>
          </a:p>
          <a:p>
            <a:r>
              <a:rPr lang="zh-CN" altLang="en-US" sz="1200" dirty="0">
                <a:solidFill>
                  <a:schemeClr val="bg1"/>
                </a:solidFill>
              </a:rPr>
              <a:t>创建节点：</a:t>
            </a:r>
            <a:r>
              <a:rPr lang="en-US" altLang="zh-CN" sz="1200" dirty="0">
                <a:solidFill>
                  <a:schemeClr val="bg1"/>
                </a:solidFill>
              </a:rPr>
              <a:t>path</a:t>
            </a:r>
            <a:r>
              <a:rPr lang="zh-CN" altLang="en-US" sz="1200" dirty="0">
                <a:solidFill>
                  <a:schemeClr val="bg1"/>
                </a:solidFill>
              </a:rPr>
              <a:t>：</a:t>
            </a:r>
            <a:r>
              <a:rPr lang="en-US" altLang="zh-CN" sz="1200" dirty="0" err="1">
                <a:solidFill>
                  <a:schemeClr val="bg1"/>
                </a:solidFill>
              </a:rPr>
              <a:t>znode</a:t>
            </a:r>
            <a:r>
              <a:rPr lang="zh-CN" altLang="en-US" sz="1200" dirty="0">
                <a:solidFill>
                  <a:schemeClr val="bg1"/>
                </a:solidFill>
              </a:rPr>
              <a:t>的路径，</a:t>
            </a:r>
            <a:r>
              <a:rPr lang="en-US" altLang="zh-CN" sz="1200" dirty="0">
                <a:solidFill>
                  <a:schemeClr val="bg1"/>
                </a:solidFill>
              </a:rPr>
              <a:t>data</a:t>
            </a:r>
            <a:r>
              <a:rPr lang="zh-CN" altLang="en-US" sz="1200" dirty="0">
                <a:solidFill>
                  <a:schemeClr val="bg1"/>
                </a:solidFill>
              </a:rPr>
              <a:t>：与</a:t>
            </a:r>
            <a:r>
              <a:rPr lang="en-US" altLang="zh-CN" sz="1200" dirty="0" err="1">
                <a:solidFill>
                  <a:schemeClr val="bg1"/>
                </a:solidFill>
              </a:rPr>
              <a:t>znode</a:t>
            </a:r>
            <a:r>
              <a:rPr lang="zh-CN" altLang="en-US" sz="1200" dirty="0">
                <a:solidFill>
                  <a:schemeClr val="bg1"/>
                </a:solidFill>
              </a:rPr>
              <a:t>关联的数据，</a:t>
            </a:r>
            <a:r>
              <a:rPr lang="en-US" altLang="zh-CN" sz="1200" dirty="0" err="1">
                <a:solidFill>
                  <a:schemeClr val="bg1"/>
                </a:solidFill>
              </a:rPr>
              <a:t>acl</a:t>
            </a:r>
            <a:r>
              <a:rPr lang="zh-CN" altLang="en-US" sz="1200" dirty="0">
                <a:solidFill>
                  <a:schemeClr val="bg1"/>
                </a:solidFill>
              </a:rPr>
              <a:t>：指定权限信息</a:t>
            </a:r>
            <a:r>
              <a:rPr lang="en-US" altLang="zh-CN" sz="1200" dirty="0">
                <a:solidFill>
                  <a:schemeClr val="bg1"/>
                </a:solidFill>
              </a:rPr>
              <a:t>, </a:t>
            </a:r>
            <a:r>
              <a:rPr lang="zh-CN" altLang="en-US" sz="1200" dirty="0">
                <a:solidFill>
                  <a:schemeClr val="bg1"/>
                </a:solidFill>
              </a:rPr>
              <a:t>如果不想指定权限</a:t>
            </a:r>
            <a:r>
              <a:rPr lang="en-US" altLang="zh-CN" sz="1200" dirty="0">
                <a:solidFill>
                  <a:schemeClr val="bg1"/>
                </a:solidFill>
              </a:rPr>
              <a:t>, </a:t>
            </a:r>
            <a:r>
              <a:rPr lang="zh-CN" altLang="en-US" sz="1200" dirty="0">
                <a:solidFill>
                  <a:schemeClr val="bg1"/>
                </a:solidFill>
              </a:rPr>
              <a:t>可以传入</a:t>
            </a:r>
            <a:r>
              <a:rPr lang="en-US" altLang="zh-CN" sz="1200" dirty="0" err="1">
                <a:solidFill>
                  <a:schemeClr val="bg1"/>
                </a:solidFill>
              </a:rPr>
              <a:t>Ids.OPEN_ACL_UNSAFE</a:t>
            </a:r>
            <a:r>
              <a:rPr lang="en-US" altLang="zh-CN" sz="1200" dirty="0">
                <a:solidFill>
                  <a:schemeClr val="bg1"/>
                </a:solidFill>
              </a:rPr>
              <a:t>. </a:t>
            </a:r>
            <a:r>
              <a:rPr lang="en-US" altLang="zh-CN" sz="1200" dirty="0" err="1">
                <a:solidFill>
                  <a:schemeClr val="bg1"/>
                </a:solidFill>
              </a:rPr>
              <a:t>createMode</a:t>
            </a:r>
            <a:r>
              <a:rPr lang="zh-CN" altLang="en-US" sz="1200" dirty="0">
                <a:solidFill>
                  <a:schemeClr val="bg1"/>
                </a:solidFill>
              </a:rPr>
              <a:t>：指定</a:t>
            </a:r>
            <a:r>
              <a:rPr lang="en-US" altLang="zh-CN" sz="1200" dirty="0" err="1">
                <a:solidFill>
                  <a:schemeClr val="bg1"/>
                </a:solidFill>
              </a:rPr>
              <a:t>znode</a:t>
            </a:r>
            <a:r>
              <a:rPr lang="zh-CN" altLang="en-US" sz="1200" dirty="0">
                <a:solidFill>
                  <a:schemeClr val="bg1"/>
                </a:solidFill>
              </a:rPr>
              <a:t>类型</a:t>
            </a:r>
            <a:r>
              <a:rPr lang="en-US" altLang="zh-CN" sz="1200" dirty="0">
                <a:solidFill>
                  <a:schemeClr val="bg1"/>
                </a:solidFill>
              </a:rPr>
              <a:t>. </a:t>
            </a:r>
            <a:r>
              <a:rPr lang="en-US" altLang="zh-CN" sz="1200" dirty="0" err="1">
                <a:solidFill>
                  <a:schemeClr val="bg1"/>
                </a:solidFill>
              </a:rPr>
              <a:t>CreateMode</a:t>
            </a:r>
            <a:r>
              <a:rPr lang="zh-CN" altLang="en-US" sz="1200" dirty="0">
                <a:solidFill>
                  <a:schemeClr val="bg1"/>
                </a:solidFill>
              </a:rPr>
              <a:t>是一个枚举类</a:t>
            </a:r>
            <a:endParaRPr lang="en-US" altLang="zh-CN" sz="1600" dirty="0">
              <a:solidFill>
                <a:schemeClr val="bg1"/>
              </a:solidFill>
            </a:endParaRPr>
          </a:p>
          <a:p>
            <a:endParaRPr lang="en-US" altLang="zh-CN" dirty="0">
              <a:solidFill>
                <a:schemeClr val="bg1"/>
              </a:solidFill>
            </a:endParaRPr>
          </a:p>
          <a:p>
            <a:r>
              <a:rPr lang="en-US" altLang="zh-CN" b="1" dirty="0">
                <a:solidFill>
                  <a:srgbClr val="00B0F0"/>
                </a:solidFill>
              </a:rPr>
              <a:t>void </a:t>
            </a:r>
            <a:r>
              <a:rPr lang="en-US" altLang="zh-CN" b="1" dirty="0" err="1">
                <a:solidFill>
                  <a:srgbClr val="00B0F0"/>
                </a:solidFill>
              </a:rPr>
              <a:t>getChildren</a:t>
            </a:r>
            <a:r>
              <a:rPr lang="en-US" altLang="zh-CN" b="1" dirty="0">
                <a:solidFill>
                  <a:srgbClr val="00B0F0"/>
                </a:solidFill>
              </a:rPr>
              <a:t>(String path, Watcher </a:t>
            </a:r>
            <a:r>
              <a:rPr lang="en-US" altLang="zh-CN" b="1" dirty="0" err="1">
                <a:solidFill>
                  <a:srgbClr val="00B0F0"/>
                </a:solidFill>
              </a:rPr>
              <a:t>watcher</a:t>
            </a:r>
            <a:r>
              <a:rPr lang="en-US" altLang="zh-CN" b="1" dirty="0">
                <a:solidFill>
                  <a:srgbClr val="00B0F0"/>
                </a:solidFill>
              </a:rPr>
              <a:t>, </a:t>
            </a:r>
            <a:r>
              <a:rPr lang="en-US" altLang="zh-CN" dirty="0" err="1">
                <a:solidFill>
                  <a:srgbClr val="00B0F0"/>
                </a:solidFill>
              </a:rPr>
              <a:t>ChildrenCallback</a:t>
            </a:r>
            <a:r>
              <a:rPr lang="en-US" altLang="zh-CN" dirty="0">
                <a:solidFill>
                  <a:srgbClr val="00B0F0"/>
                </a:solidFill>
              </a:rPr>
              <a:t> </a:t>
            </a:r>
            <a:r>
              <a:rPr lang="en-US" altLang="zh-CN" dirty="0" err="1">
                <a:solidFill>
                  <a:srgbClr val="00B0F0"/>
                </a:solidFill>
              </a:rPr>
              <a:t>cb</a:t>
            </a:r>
            <a:r>
              <a:rPr lang="en-US" altLang="zh-CN" dirty="0">
                <a:solidFill>
                  <a:srgbClr val="00B0F0"/>
                </a:solidFill>
              </a:rPr>
              <a:t>, Object </a:t>
            </a:r>
            <a:r>
              <a:rPr lang="en-US" altLang="zh-CN" dirty="0" err="1">
                <a:solidFill>
                  <a:srgbClr val="00B0F0"/>
                </a:solidFill>
              </a:rPr>
              <a:t>ctx</a:t>
            </a:r>
            <a:r>
              <a:rPr lang="en-US" altLang="zh-CN" dirty="0">
                <a:solidFill>
                  <a:srgbClr val="00B0F0"/>
                </a:solidFill>
              </a:rPr>
              <a:t>)</a:t>
            </a:r>
          </a:p>
          <a:p>
            <a:r>
              <a:rPr lang="zh-CN" altLang="en-US" sz="1200" dirty="0">
                <a:solidFill>
                  <a:schemeClr val="bg1"/>
                </a:solidFill>
              </a:rPr>
              <a:t>获取子节点：</a:t>
            </a:r>
            <a:r>
              <a:rPr lang="en-US" altLang="zh-CN" sz="1200" dirty="0">
                <a:solidFill>
                  <a:schemeClr val="bg1"/>
                </a:solidFill>
              </a:rPr>
              <a:t> watch</a:t>
            </a:r>
            <a:r>
              <a:rPr lang="zh-CN" altLang="en-US" sz="1200" dirty="0">
                <a:solidFill>
                  <a:schemeClr val="bg1"/>
                </a:solidFill>
              </a:rPr>
              <a:t>参数用于指定是否监听</a:t>
            </a:r>
            <a:r>
              <a:rPr lang="en-US" altLang="zh-CN" sz="1200" dirty="0">
                <a:solidFill>
                  <a:schemeClr val="bg1"/>
                </a:solidFill>
              </a:rPr>
              <a:t>path node</a:t>
            </a:r>
            <a:r>
              <a:rPr lang="zh-CN" altLang="en-US" sz="1200" dirty="0">
                <a:solidFill>
                  <a:schemeClr val="bg1"/>
                </a:solidFill>
              </a:rPr>
              <a:t>的子</a:t>
            </a:r>
            <a:r>
              <a:rPr lang="en-US" altLang="zh-CN" sz="1200" dirty="0">
                <a:solidFill>
                  <a:schemeClr val="bg1"/>
                </a:solidFill>
              </a:rPr>
              <a:t>node</a:t>
            </a:r>
            <a:r>
              <a:rPr lang="zh-CN" altLang="en-US" sz="1200" dirty="0">
                <a:solidFill>
                  <a:schemeClr val="bg1"/>
                </a:solidFill>
              </a:rPr>
              <a:t>的增加和删除事件</a:t>
            </a:r>
            <a:r>
              <a:rPr lang="en-US" altLang="zh-CN" sz="1200" dirty="0">
                <a:solidFill>
                  <a:schemeClr val="bg1"/>
                </a:solidFill>
              </a:rPr>
              <a:t>, </a:t>
            </a:r>
            <a:r>
              <a:rPr lang="zh-CN" altLang="en-US" sz="1200" dirty="0">
                <a:solidFill>
                  <a:schemeClr val="bg1"/>
                </a:solidFill>
              </a:rPr>
              <a:t>以及</a:t>
            </a:r>
            <a:r>
              <a:rPr lang="en-US" altLang="zh-CN" sz="1200" dirty="0">
                <a:solidFill>
                  <a:schemeClr val="bg1"/>
                </a:solidFill>
              </a:rPr>
              <a:t>path node</a:t>
            </a:r>
            <a:r>
              <a:rPr lang="zh-CN" altLang="en-US" sz="1200" dirty="0">
                <a:solidFill>
                  <a:schemeClr val="bg1"/>
                </a:solidFill>
              </a:rPr>
              <a:t>本身的删除事件</a:t>
            </a:r>
            <a:endParaRPr lang="en-US" altLang="zh-CN" sz="1200" dirty="0">
              <a:solidFill>
                <a:schemeClr val="bg1"/>
              </a:solidFill>
            </a:endParaRPr>
          </a:p>
          <a:p>
            <a:endParaRPr lang="en-US" altLang="zh-CN" dirty="0">
              <a:solidFill>
                <a:schemeClr val="bg1"/>
              </a:solidFill>
            </a:endParaRPr>
          </a:p>
          <a:p>
            <a:r>
              <a:rPr lang="en-US" altLang="zh-CN" b="1" dirty="0">
                <a:solidFill>
                  <a:srgbClr val="00B0F0"/>
                </a:solidFill>
              </a:rPr>
              <a:t>void </a:t>
            </a:r>
            <a:r>
              <a:rPr lang="en-US" altLang="zh-CN" b="1" dirty="0" err="1">
                <a:solidFill>
                  <a:srgbClr val="00B0F0"/>
                </a:solidFill>
              </a:rPr>
              <a:t>getData</a:t>
            </a:r>
            <a:r>
              <a:rPr lang="en-US" altLang="zh-CN" b="1" dirty="0">
                <a:solidFill>
                  <a:srgbClr val="00B0F0"/>
                </a:solidFill>
              </a:rPr>
              <a:t>(String path, Watcher </a:t>
            </a:r>
            <a:r>
              <a:rPr lang="en-US" altLang="zh-CN" b="1" dirty="0" err="1">
                <a:solidFill>
                  <a:srgbClr val="00B0F0"/>
                </a:solidFill>
              </a:rPr>
              <a:t>watcher</a:t>
            </a:r>
            <a:r>
              <a:rPr lang="en-US" altLang="zh-CN" b="1" dirty="0">
                <a:solidFill>
                  <a:srgbClr val="00B0F0"/>
                </a:solidFill>
              </a:rPr>
              <a:t>,</a:t>
            </a:r>
            <a:r>
              <a:rPr lang="en-US" altLang="zh-CN" dirty="0">
                <a:solidFill>
                  <a:srgbClr val="00B0F0"/>
                </a:solidFill>
              </a:rPr>
              <a:t> </a:t>
            </a:r>
            <a:r>
              <a:rPr lang="en-US" altLang="zh-CN" dirty="0" err="1">
                <a:solidFill>
                  <a:srgbClr val="00B0F0"/>
                </a:solidFill>
              </a:rPr>
              <a:t>DataCallback</a:t>
            </a:r>
            <a:r>
              <a:rPr lang="en-US" altLang="zh-CN" dirty="0">
                <a:solidFill>
                  <a:srgbClr val="00B0F0"/>
                </a:solidFill>
              </a:rPr>
              <a:t> </a:t>
            </a:r>
            <a:r>
              <a:rPr lang="en-US" altLang="zh-CN" dirty="0" err="1">
                <a:solidFill>
                  <a:srgbClr val="00B0F0"/>
                </a:solidFill>
              </a:rPr>
              <a:t>cb</a:t>
            </a:r>
            <a:r>
              <a:rPr lang="en-US" altLang="zh-CN" dirty="0">
                <a:solidFill>
                  <a:srgbClr val="00B0F0"/>
                </a:solidFill>
              </a:rPr>
              <a:t>, Object </a:t>
            </a:r>
            <a:r>
              <a:rPr lang="en-US" altLang="zh-CN" dirty="0" err="1">
                <a:solidFill>
                  <a:srgbClr val="00B0F0"/>
                </a:solidFill>
              </a:rPr>
              <a:t>ctx</a:t>
            </a:r>
            <a:r>
              <a:rPr lang="en-US" altLang="zh-CN" dirty="0">
                <a:solidFill>
                  <a:srgbClr val="00B0F0"/>
                </a:solidFill>
              </a:rPr>
              <a:t>)</a:t>
            </a:r>
          </a:p>
          <a:p>
            <a:r>
              <a:rPr lang="zh-CN" altLang="en-US" sz="1200" dirty="0">
                <a:solidFill>
                  <a:schemeClr val="bg1"/>
                </a:solidFill>
              </a:rPr>
              <a:t>获取节点数据：</a:t>
            </a:r>
            <a:r>
              <a:rPr lang="en-US" altLang="zh-CN" sz="1200" dirty="0">
                <a:solidFill>
                  <a:schemeClr val="bg1"/>
                </a:solidFill>
              </a:rPr>
              <a:t>watch</a:t>
            </a:r>
            <a:r>
              <a:rPr lang="zh-CN" altLang="en-US" sz="1200" dirty="0">
                <a:solidFill>
                  <a:schemeClr val="bg1"/>
                </a:solidFill>
              </a:rPr>
              <a:t>参数用于指定是否监听</a:t>
            </a:r>
            <a:r>
              <a:rPr lang="en-US" altLang="zh-CN" sz="1200" dirty="0">
                <a:solidFill>
                  <a:schemeClr val="bg1"/>
                </a:solidFill>
              </a:rPr>
              <a:t>path node</a:t>
            </a:r>
            <a:r>
              <a:rPr lang="zh-CN" altLang="en-US" sz="1200" dirty="0">
                <a:solidFill>
                  <a:schemeClr val="bg1"/>
                </a:solidFill>
              </a:rPr>
              <a:t>的删除事件</a:t>
            </a:r>
            <a:r>
              <a:rPr lang="en-US" altLang="zh-CN" sz="1200" dirty="0">
                <a:solidFill>
                  <a:schemeClr val="bg1"/>
                </a:solidFill>
              </a:rPr>
              <a:t>, </a:t>
            </a:r>
            <a:r>
              <a:rPr lang="zh-CN" altLang="en-US" sz="1200" dirty="0">
                <a:solidFill>
                  <a:schemeClr val="bg1"/>
                </a:solidFill>
              </a:rPr>
              <a:t>以及数据更新事件</a:t>
            </a:r>
            <a:r>
              <a:rPr lang="en-US" altLang="zh-CN" sz="1200" dirty="0">
                <a:solidFill>
                  <a:schemeClr val="bg1"/>
                </a:solidFill>
              </a:rPr>
              <a:t>, </a:t>
            </a:r>
            <a:r>
              <a:rPr lang="zh-CN" altLang="en-US" sz="1200" dirty="0">
                <a:solidFill>
                  <a:schemeClr val="bg1"/>
                </a:solidFill>
              </a:rPr>
              <a:t>注意</a:t>
            </a:r>
            <a:r>
              <a:rPr lang="en-US" altLang="zh-CN" sz="1200" dirty="0">
                <a:solidFill>
                  <a:schemeClr val="bg1"/>
                </a:solidFill>
              </a:rPr>
              <a:t>, </a:t>
            </a:r>
            <a:r>
              <a:rPr lang="zh-CN" altLang="en-US" sz="1200" dirty="0">
                <a:solidFill>
                  <a:schemeClr val="bg1"/>
                </a:solidFill>
              </a:rPr>
              <a:t>不监听</a:t>
            </a:r>
            <a:r>
              <a:rPr lang="en-US" altLang="zh-CN" sz="1200" dirty="0">
                <a:solidFill>
                  <a:schemeClr val="bg1"/>
                </a:solidFill>
              </a:rPr>
              <a:t>path node</a:t>
            </a:r>
            <a:r>
              <a:rPr lang="zh-CN" altLang="en-US" sz="1200" dirty="0">
                <a:solidFill>
                  <a:schemeClr val="bg1"/>
                </a:solidFill>
              </a:rPr>
              <a:t>的创建事件</a:t>
            </a:r>
            <a:r>
              <a:rPr lang="en-US" altLang="zh-CN" sz="1200" dirty="0">
                <a:solidFill>
                  <a:schemeClr val="bg1"/>
                </a:solidFill>
              </a:rPr>
              <a:t>, </a:t>
            </a:r>
            <a:r>
              <a:rPr lang="zh-CN" altLang="en-US" sz="1200" dirty="0">
                <a:solidFill>
                  <a:schemeClr val="bg1"/>
                </a:solidFill>
              </a:rPr>
              <a:t>因为如果</a:t>
            </a:r>
            <a:r>
              <a:rPr lang="en-US" altLang="zh-CN" sz="1200" dirty="0">
                <a:solidFill>
                  <a:schemeClr val="bg1"/>
                </a:solidFill>
              </a:rPr>
              <a:t>path node</a:t>
            </a:r>
            <a:r>
              <a:rPr lang="zh-CN" altLang="en-US" sz="1200" dirty="0">
                <a:solidFill>
                  <a:schemeClr val="bg1"/>
                </a:solidFill>
              </a:rPr>
              <a:t>不存在</a:t>
            </a:r>
            <a:r>
              <a:rPr lang="en-US" altLang="zh-CN" sz="1200" dirty="0">
                <a:solidFill>
                  <a:schemeClr val="bg1"/>
                </a:solidFill>
              </a:rPr>
              <a:t>, </a:t>
            </a:r>
            <a:r>
              <a:rPr lang="zh-CN" altLang="en-US" sz="1200" dirty="0">
                <a:solidFill>
                  <a:schemeClr val="bg1"/>
                </a:solidFill>
              </a:rPr>
              <a:t>该方法将抛出</a:t>
            </a:r>
            <a:r>
              <a:rPr lang="en-US" altLang="zh-CN" sz="1200" dirty="0" err="1">
                <a:solidFill>
                  <a:schemeClr val="bg1"/>
                </a:solidFill>
              </a:rPr>
              <a:t>KeeperException.NoNodeException</a:t>
            </a:r>
            <a:r>
              <a:rPr lang="zh-CN" altLang="en-US" sz="1200" dirty="0">
                <a:solidFill>
                  <a:schemeClr val="bg1"/>
                </a:solidFill>
              </a:rPr>
              <a:t>异常</a:t>
            </a:r>
            <a:r>
              <a:rPr lang="en-US" altLang="zh-CN" sz="1200" dirty="0">
                <a:solidFill>
                  <a:schemeClr val="bg1"/>
                </a:solidFill>
              </a:rPr>
              <a:t>.</a:t>
            </a:r>
            <a:br>
              <a:rPr lang="zh-CN" altLang="en-US" sz="1200" dirty="0">
                <a:solidFill>
                  <a:schemeClr val="bg1"/>
                </a:solidFill>
              </a:rPr>
            </a:br>
            <a:r>
              <a:rPr lang="en-US" altLang="zh-CN" sz="1200" dirty="0">
                <a:solidFill>
                  <a:schemeClr val="bg1"/>
                </a:solidFill>
              </a:rPr>
              <a:t>stat</a:t>
            </a:r>
            <a:r>
              <a:rPr lang="zh-CN" altLang="en-US" sz="1200" dirty="0">
                <a:solidFill>
                  <a:schemeClr val="bg1"/>
                </a:solidFill>
              </a:rPr>
              <a:t>参数是个传出参数</a:t>
            </a:r>
            <a:r>
              <a:rPr lang="en-US" altLang="zh-CN" sz="1200" dirty="0">
                <a:solidFill>
                  <a:schemeClr val="bg1"/>
                </a:solidFill>
              </a:rPr>
              <a:t>, </a:t>
            </a:r>
            <a:r>
              <a:rPr lang="en-US" altLang="zh-CN" sz="1200" dirty="0" err="1">
                <a:solidFill>
                  <a:schemeClr val="bg1"/>
                </a:solidFill>
              </a:rPr>
              <a:t>getData</a:t>
            </a:r>
            <a:r>
              <a:rPr lang="zh-CN" altLang="en-US" sz="1200" dirty="0">
                <a:solidFill>
                  <a:schemeClr val="bg1"/>
                </a:solidFill>
              </a:rPr>
              <a:t>方法会将</a:t>
            </a:r>
            <a:r>
              <a:rPr lang="en-US" altLang="zh-CN" sz="1200" dirty="0">
                <a:solidFill>
                  <a:schemeClr val="bg1"/>
                </a:solidFill>
              </a:rPr>
              <a:t>path node</a:t>
            </a:r>
            <a:r>
              <a:rPr lang="zh-CN" altLang="en-US" sz="1200" dirty="0">
                <a:solidFill>
                  <a:schemeClr val="bg1"/>
                </a:solidFill>
              </a:rPr>
              <a:t>的状态信息设置到该参数中</a:t>
            </a:r>
            <a:r>
              <a:rPr lang="en-US" altLang="zh-CN" sz="1200" dirty="0">
                <a:solidFill>
                  <a:schemeClr val="bg1"/>
                </a:solidFill>
              </a:rPr>
              <a:t>.</a:t>
            </a:r>
          </a:p>
          <a:p>
            <a:endParaRPr lang="en-US" altLang="zh-CN" dirty="0">
              <a:solidFill>
                <a:schemeClr val="bg1"/>
              </a:solidFill>
            </a:endParaRPr>
          </a:p>
          <a:p>
            <a:r>
              <a:rPr lang="en-US" altLang="zh-CN" b="1" dirty="0">
                <a:solidFill>
                  <a:schemeClr val="bg1"/>
                </a:solidFill>
              </a:rPr>
              <a:t>void </a:t>
            </a:r>
            <a:r>
              <a:rPr lang="en-US" altLang="zh-CN" b="1" dirty="0" err="1">
                <a:solidFill>
                  <a:schemeClr val="bg1"/>
                </a:solidFill>
              </a:rPr>
              <a:t>setData</a:t>
            </a:r>
            <a:r>
              <a:rPr lang="en-US" altLang="zh-CN" b="1" dirty="0">
                <a:solidFill>
                  <a:schemeClr val="bg1"/>
                </a:solidFill>
              </a:rPr>
              <a:t>(String path, byte data[], </a:t>
            </a:r>
            <a:r>
              <a:rPr lang="en-US" altLang="zh-CN" b="1" dirty="0" err="1">
                <a:solidFill>
                  <a:schemeClr val="bg1"/>
                </a:solidFill>
              </a:rPr>
              <a:t>int</a:t>
            </a:r>
            <a:r>
              <a:rPr lang="en-US" altLang="zh-CN" b="1" dirty="0">
                <a:solidFill>
                  <a:schemeClr val="bg1"/>
                </a:solidFill>
              </a:rPr>
              <a:t> version, </a:t>
            </a:r>
            <a:r>
              <a:rPr lang="en-US" altLang="zh-CN" dirty="0" err="1">
                <a:solidFill>
                  <a:schemeClr val="bg1"/>
                </a:solidFill>
              </a:rPr>
              <a:t>StatCallback</a:t>
            </a:r>
            <a:r>
              <a:rPr lang="en-US" altLang="zh-CN" dirty="0">
                <a:solidFill>
                  <a:schemeClr val="bg1"/>
                </a:solidFill>
              </a:rPr>
              <a:t> </a:t>
            </a:r>
            <a:r>
              <a:rPr lang="en-US" altLang="zh-CN" dirty="0" err="1">
                <a:solidFill>
                  <a:schemeClr val="bg1"/>
                </a:solidFill>
              </a:rPr>
              <a:t>cb</a:t>
            </a:r>
            <a:r>
              <a:rPr lang="en-US" altLang="zh-CN" dirty="0">
                <a:solidFill>
                  <a:schemeClr val="bg1"/>
                </a:solidFill>
              </a:rPr>
              <a:t>, Object </a:t>
            </a:r>
            <a:r>
              <a:rPr lang="en-US" altLang="zh-CN" dirty="0" err="1">
                <a:solidFill>
                  <a:schemeClr val="bg1"/>
                </a:solidFill>
              </a:rPr>
              <a:t>ctx</a:t>
            </a:r>
            <a:r>
              <a:rPr lang="en-US" altLang="zh-CN" dirty="0">
                <a:solidFill>
                  <a:schemeClr val="bg1"/>
                </a:solidFill>
              </a:rPr>
              <a:t>)  </a:t>
            </a:r>
          </a:p>
          <a:p>
            <a:r>
              <a:rPr lang="zh-CN" altLang="en-US" sz="1200" dirty="0">
                <a:solidFill>
                  <a:schemeClr val="bg1"/>
                </a:solidFill>
              </a:rPr>
              <a:t>设置节点数据： </a:t>
            </a:r>
            <a:r>
              <a:rPr lang="en-US" altLang="zh-CN" sz="1200" dirty="0">
                <a:solidFill>
                  <a:schemeClr val="bg1"/>
                </a:solidFill>
              </a:rPr>
              <a:t>data</a:t>
            </a:r>
            <a:r>
              <a:rPr lang="zh-CN" altLang="en-US" sz="1200" dirty="0">
                <a:solidFill>
                  <a:schemeClr val="bg1"/>
                </a:solidFill>
              </a:rPr>
              <a:t>为待更新的数据</a:t>
            </a:r>
            <a:r>
              <a:rPr lang="en-US" altLang="zh-CN" sz="1200" dirty="0">
                <a:solidFill>
                  <a:schemeClr val="bg1"/>
                </a:solidFill>
              </a:rPr>
              <a:t>.version</a:t>
            </a:r>
            <a:r>
              <a:rPr lang="zh-CN" altLang="en-US" sz="1200" dirty="0">
                <a:solidFill>
                  <a:schemeClr val="bg1"/>
                </a:solidFill>
              </a:rPr>
              <a:t>参数指定要更新的数据的版本</a:t>
            </a:r>
            <a:r>
              <a:rPr lang="en-US" altLang="zh-CN" sz="1200" dirty="0">
                <a:solidFill>
                  <a:schemeClr val="bg1"/>
                </a:solidFill>
              </a:rPr>
              <a:t>, </a:t>
            </a:r>
            <a:r>
              <a:rPr lang="zh-CN" altLang="en-US" sz="1200" dirty="0">
                <a:solidFill>
                  <a:schemeClr val="bg1"/>
                </a:solidFill>
              </a:rPr>
              <a:t>如果</a:t>
            </a:r>
            <a:r>
              <a:rPr lang="en-US" altLang="zh-CN" sz="1200" dirty="0">
                <a:solidFill>
                  <a:schemeClr val="bg1"/>
                </a:solidFill>
              </a:rPr>
              <a:t>version</a:t>
            </a:r>
            <a:r>
              <a:rPr lang="zh-CN" altLang="en-US" sz="1200" dirty="0">
                <a:solidFill>
                  <a:schemeClr val="bg1"/>
                </a:solidFill>
              </a:rPr>
              <a:t>和真实的版本不同</a:t>
            </a:r>
            <a:r>
              <a:rPr lang="en-US" altLang="zh-CN" sz="1200" dirty="0">
                <a:solidFill>
                  <a:schemeClr val="bg1"/>
                </a:solidFill>
              </a:rPr>
              <a:t>, </a:t>
            </a:r>
            <a:r>
              <a:rPr lang="zh-CN" altLang="en-US" sz="1200" dirty="0">
                <a:solidFill>
                  <a:schemeClr val="bg1"/>
                </a:solidFill>
              </a:rPr>
              <a:t>更新操作将失败</a:t>
            </a:r>
            <a:r>
              <a:rPr lang="en-US" altLang="zh-CN" sz="1200" dirty="0">
                <a:solidFill>
                  <a:schemeClr val="bg1"/>
                </a:solidFill>
              </a:rPr>
              <a:t>. </a:t>
            </a:r>
            <a:r>
              <a:rPr lang="zh-CN" altLang="en-US" sz="1200" dirty="0">
                <a:solidFill>
                  <a:schemeClr val="bg1"/>
                </a:solidFill>
              </a:rPr>
              <a:t>指定</a:t>
            </a:r>
            <a:r>
              <a:rPr lang="en-US" altLang="zh-CN" sz="1200" dirty="0">
                <a:solidFill>
                  <a:schemeClr val="bg1"/>
                </a:solidFill>
              </a:rPr>
              <a:t>version</a:t>
            </a:r>
            <a:r>
              <a:rPr lang="zh-CN" altLang="en-US" sz="1200" dirty="0">
                <a:solidFill>
                  <a:schemeClr val="bg1"/>
                </a:solidFill>
              </a:rPr>
              <a:t>为</a:t>
            </a:r>
            <a:r>
              <a:rPr lang="en-US" altLang="zh-CN" sz="1200" dirty="0">
                <a:solidFill>
                  <a:schemeClr val="bg1"/>
                </a:solidFill>
              </a:rPr>
              <a:t>-1</a:t>
            </a:r>
            <a:r>
              <a:rPr lang="zh-CN" altLang="en-US" sz="1200" dirty="0">
                <a:solidFill>
                  <a:schemeClr val="bg1"/>
                </a:solidFill>
              </a:rPr>
              <a:t>则忽略版本检查</a:t>
            </a:r>
            <a:r>
              <a:rPr lang="en-US" altLang="zh-CN" sz="1200" dirty="0">
                <a:solidFill>
                  <a:schemeClr val="bg1"/>
                </a:solidFill>
              </a:rPr>
              <a:t>.</a:t>
            </a:r>
            <a:r>
              <a:rPr lang="zh-CN" altLang="en-US" sz="1200" dirty="0">
                <a:solidFill>
                  <a:schemeClr val="bg1"/>
                </a:solidFill>
              </a:rPr>
              <a:t>返回</a:t>
            </a:r>
            <a:r>
              <a:rPr lang="en-US" altLang="zh-CN" sz="1200" dirty="0">
                <a:solidFill>
                  <a:schemeClr val="bg1"/>
                </a:solidFill>
              </a:rPr>
              <a:t>path node</a:t>
            </a:r>
            <a:r>
              <a:rPr lang="zh-CN" altLang="en-US" sz="1200" dirty="0">
                <a:solidFill>
                  <a:schemeClr val="bg1"/>
                </a:solidFill>
              </a:rPr>
              <a:t>的状态信息</a:t>
            </a:r>
            <a:r>
              <a:rPr lang="en-US" altLang="zh-CN" sz="1200" dirty="0">
                <a:solidFill>
                  <a:schemeClr val="bg1"/>
                </a:solidFill>
              </a:rPr>
              <a:t>.</a:t>
            </a:r>
          </a:p>
          <a:p>
            <a:endParaRPr lang="en-US" altLang="zh-CN" dirty="0">
              <a:solidFill>
                <a:schemeClr val="bg1"/>
              </a:solidFill>
            </a:endParaRPr>
          </a:p>
          <a:p>
            <a:r>
              <a:rPr lang="en-US" altLang="zh-CN" b="1" dirty="0">
                <a:solidFill>
                  <a:schemeClr val="bg1"/>
                </a:solidFill>
              </a:rPr>
              <a:t>void delete(final String path, </a:t>
            </a:r>
            <a:r>
              <a:rPr lang="en-US" altLang="zh-CN" b="1" dirty="0" err="1">
                <a:solidFill>
                  <a:schemeClr val="bg1"/>
                </a:solidFill>
              </a:rPr>
              <a:t>int</a:t>
            </a:r>
            <a:r>
              <a:rPr lang="en-US" altLang="zh-CN" b="1" dirty="0">
                <a:solidFill>
                  <a:schemeClr val="bg1"/>
                </a:solidFill>
              </a:rPr>
              <a:t> version, </a:t>
            </a:r>
            <a:r>
              <a:rPr lang="en-US" altLang="zh-CN" b="1" dirty="0" err="1">
                <a:solidFill>
                  <a:schemeClr val="bg1"/>
                </a:solidFill>
              </a:rPr>
              <a:t>VoidCallback</a:t>
            </a:r>
            <a:r>
              <a:rPr lang="en-US" altLang="zh-CN" b="1" dirty="0">
                <a:solidFill>
                  <a:schemeClr val="bg1"/>
                </a:solidFill>
              </a:rPr>
              <a:t> </a:t>
            </a:r>
            <a:r>
              <a:rPr lang="en-US" altLang="zh-CN" b="1" dirty="0" err="1">
                <a:solidFill>
                  <a:schemeClr val="bg1"/>
                </a:solidFill>
              </a:rPr>
              <a:t>cb</a:t>
            </a:r>
            <a:r>
              <a:rPr lang="en-US" altLang="zh-CN" b="1" dirty="0">
                <a:solidFill>
                  <a:schemeClr val="bg1"/>
                </a:solidFill>
              </a:rPr>
              <a:t>, </a:t>
            </a:r>
            <a:r>
              <a:rPr lang="en-US" altLang="zh-CN" dirty="0">
                <a:solidFill>
                  <a:schemeClr val="bg1"/>
                </a:solidFill>
              </a:rPr>
              <a:t>Object </a:t>
            </a:r>
            <a:r>
              <a:rPr lang="en-US" altLang="zh-CN" dirty="0" err="1">
                <a:solidFill>
                  <a:schemeClr val="bg1"/>
                </a:solidFill>
              </a:rPr>
              <a:t>ctx</a:t>
            </a:r>
            <a:r>
              <a:rPr lang="en-US" altLang="zh-CN" dirty="0">
                <a:solidFill>
                  <a:schemeClr val="bg1"/>
                </a:solidFill>
              </a:rPr>
              <a:t>)</a:t>
            </a:r>
          </a:p>
          <a:p>
            <a:r>
              <a:rPr lang="zh-CN" altLang="en-US" sz="1200" dirty="0">
                <a:solidFill>
                  <a:schemeClr val="bg1"/>
                </a:solidFill>
              </a:rPr>
              <a:t>删除节点：</a:t>
            </a:r>
            <a:r>
              <a:rPr lang="en-US" altLang="zh-CN" sz="1200" dirty="0">
                <a:solidFill>
                  <a:schemeClr val="bg1"/>
                </a:solidFill>
              </a:rPr>
              <a:t> version</a:t>
            </a:r>
            <a:r>
              <a:rPr lang="zh-CN" altLang="en-US" sz="1200" dirty="0">
                <a:solidFill>
                  <a:schemeClr val="bg1"/>
                </a:solidFill>
              </a:rPr>
              <a:t>参数的作用同</a:t>
            </a:r>
            <a:r>
              <a:rPr lang="en-US" altLang="zh-CN" sz="1200" dirty="0" err="1">
                <a:solidFill>
                  <a:schemeClr val="bg1"/>
                </a:solidFill>
              </a:rPr>
              <a:t>setData</a:t>
            </a:r>
            <a:r>
              <a:rPr lang="zh-CN" altLang="en-US" sz="1200" dirty="0">
                <a:solidFill>
                  <a:schemeClr val="bg1"/>
                </a:solidFill>
              </a:rPr>
              <a:t>方法</a:t>
            </a:r>
            <a:r>
              <a:rPr lang="en-US" altLang="zh-CN" sz="1200" dirty="0">
                <a:solidFill>
                  <a:schemeClr val="bg1"/>
                </a:solidFill>
              </a:rPr>
              <a:t>.</a:t>
            </a:r>
            <a:endParaRPr lang="zh-CN" altLang="en-US" sz="1200" dirty="0">
              <a:solidFill>
                <a:schemeClr val="bg1"/>
              </a:solidFill>
            </a:endParaRPr>
          </a:p>
        </p:txBody>
      </p:sp>
    </p:spTree>
    <p:extLst>
      <p:ext uri="{BB962C8B-B14F-4D97-AF65-F5344CB8AC3E}">
        <p14:creationId xmlns:p14="http://schemas.microsoft.com/office/powerpoint/2010/main" val="1970943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95953"/>
            <a:ext cx="3075650" cy="584775"/>
          </a:xfrm>
          <a:prstGeom prst="rect">
            <a:avLst/>
          </a:prstGeom>
          <a:noFill/>
        </p:spPr>
        <p:txBody>
          <a:bodyPr wrap="none" rtlCol="0">
            <a:spAutoFit/>
          </a:bodyPr>
          <a:lstStyle/>
          <a:p>
            <a:r>
              <a:rPr lang="en-US" altLang="zh-CN" sz="3200" dirty="0">
                <a:solidFill>
                  <a:schemeClr val="accent6">
                    <a:lumMod val="75000"/>
                  </a:schemeClr>
                </a:solidFill>
                <a:latin typeface="微软雅黑" pitchFamily="34" charset="-122"/>
                <a:ea typeface="微软雅黑" pitchFamily="34" charset="-122"/>
              </a:rPr>
              <a:t>Zookeeper API</a:t>
            </a:r>
            <a:endParaRPr lang="zh-CN" altLang="en-US" sz="3200" dirty="0">
              <a:solidFill>
                <a:schemeClr val="accent6">
                  <a:lumMod val="75000"/>
                </a:schemeClr>
              </a:solidFill>
              <a:latin typeface="微软雅黑" pitchFamily="34" charset="-122"/>
              <a:ea typeface="微软雅黑" pitchFamily="34" charset="-122"/>
            </a:endParaRPr>
          </a:p>
        </p:txBody>
      </p:sp>
      <p:sp>
        <p:nvSpPr>
          <p:cNvPr id="3" name="矩形 2"/>
          <p:cNvSpPr/>
          <p:nvPr/>
        </p:nvSpPr>
        <p:spPr>
          <a:xfrm>
            <a:off x="467544" y="980728"/>
            <a:ext cx="8208912" cy="5816977"/>
          </a:xfrm>
          <a:prstGeom prst="rect">
            <a:avLst/>
          </a:prstGeom>
        </p:spPr>
        <p:txBody>
          <a:bodyPr wrap="square">
            <a:spAutoFit/>
          </a:bodyPr>
          <a:lstStyle/>
          <a:p>
            <a:r>
              <a:rPr lang="en-US" altLang="zh-CN" b="1" dirty="0">
                <a:solidFill>
                  <a:schemeClr val="bg1"/>
                </a:solidFill>
              </a:rPr>
              <a:t>void exists(final String path, Watcher </a:t>
            </a:r>
            <a:r>
              <a:rPr lang="en-US" altLang="zh-CN" b="1" dirty="0" err="1">
                <a:solidFill>
                  <a:schemeClr val="bg1"/>
                </a:solidFill>
              </a:rPr>
              <a:t>watcher</a:t>
            </a:r>
            <a:r>
              <a:rPr lang="en-US" altLang="zh-CN" b="1" dirty="0">
                <a:solidFill>
                  <a:schemeClr val="bg1"/>
                </a:solidFill>
              </a:rPr>
              <a:t>, </a:t>
            </a:r>
            <a:r>
              <a:rPr lang="en-US" altLang="zh-CN" dirty="0" err="1">
                <a:solidFill>
                  <a:schemeClr val="bg1"/>
                </a:solidFill>
              </a:rPr>
              <a:t>StatCallback</a:t>
            </a:r>
            <a:r>
              <a:rPr lang="en-US" altLang="zh-CN" dirty="0">
                <a:solidFill>
                  <a:schemeClr val="bg1"/>
                </a:solidFill>
              </a:rPr>
              <a:t> </a:t>
            </a:r>
            <a:r>
              <a:rPr lang="en-US" altLang="zh-CN" dirty="0" err="1">
                <a:solidFill>
                  <a:schemeClr val="bg1"/>
                </a:solidFill>
              </a:rPr>
              <a:t>cb</a:t>
            </a:r>
            <a:r>
              <a:rPr lang="en-US" altLang="zh-CN" dirty="0">
                <a:solidFill>
                  <a:schemeClr val="bg1"/>
                </a:solidFill>
              </a:rPr>
              <a:t>, Object </a:t>
            </a:r>
            <a:r>
              <a:rPr lang="en-US" altLang="zh-CN" dirty="0" err="1">
                <a:solidFill>
                  <a:schemeClr val="bg1"/>
                </a:solidFill>
              </a:rPr>
              <a:t>ctx</a:t>
            </a:r>
            <a:r>
              <a:rPr lang="en-US" altLang="zh-CN" dirty="0">
                <a:solidFill>
                  <a:schemeClr val="bg1"/>
                </a:solidFill>
              </a:rPr>
              <a:t>)  </a:t>
            </a:r>
          </a:p>
          <a:p>
            <a:r>
              <a:rPr lang="zh-CN" altLang="en-US" sz="1200" dirty="0">
                <a:solidFill>
                  <a:schemeClr val="bg1"/>
                </a:solidFill>
              </a:rPr>
              <a:t>是否存在节点：</a:t>
            </a:r>
            <a:r>
              <a:rPr lang="en-US" altLang="zh-CN" sz="1200" dirty="0">
                <a:solidFill>
                  <a:schemeClr val="bg1"/>
                </a:solidFill>
              </a:rPr>
              <a:t>watch</a:t>
            </a:r>
            <a:r>
              <a:rPr lang="zh-CN" altLang="en-US" sz="1200" dirty="0">
                <a:solidFill>
                  <a:schemeClr val="bg1"/>
                </a:solidFill>
              </a:rPr>
              <a:t>参数用于指定是否监听</a:t>
            </a:r>
            <a:r>
              <a:rPr lang="en-US" altLang="zh-CN" sz="1200" dirty="0">
                <a:solidFill>
                  <a:schemeClr val="bg1"/>
                </a:solidFill>
              </a:rPr>
              <a:t>path node</a:t>
            </a:r>
            <a:r>
              <a:rPr lang="zh-CN" altLang="en-US" sz="1200" dirty="0">
                <a:solidFill>
                  <a:schemeClr val="bg1"/>
                </a:solidFill>
              </a:rPr>
              <a:t>的创建</a:t>
            </a:r>
            <a:r>
              <a:rPr lang="en-US" altLang="zh-CN" sz="1200" dirty="0">
                <a:solidFill>
                  <a:schemeClr val="bg1"/>
                </a:solidFill>
              </a:rPr>
              <a:t>, </a:t>
            </a:r>
            <a:r>
              <a:rPr lang="zh-CN" altLang="en-US" sz="1200" dirty="0">
                <a:solidFill>
                  <a:schemeClr val="bg1"/>
                </a:solidFill>
              </a:rPr>
              <a:t>删除事件</a:t>
            </a:r>
            <a:r>
              <a:rPr lang="en-US" altLang="zh-CN" sz="1200" dirty="0">
                <a:solidFill>
                  <a:schemeClr val="bg1"/>
                </a:solidFill>
              </a:rPr>
              <a:t>, </a:t>
            </a:r>
            <a:r>
              <a:rPr lang="zh-CN" altLang="en-US" sz="1200" dirty="0">
                <a:solidFill>
                  <a:schemeClr val="bg1"/>
                </a:solidFill>
              </a:rPr>
              <a:t>以及数据更新事件</a:t>
            </a:r>
            <a:r>
              <a:rPr lang="en-US" altLang="zh-CN" sz="1200" dirty="0">
                <a:solidFill>
                  <a:schemeClr val="bg1"/>
                </a:solidFill>
              </a:rPr>
              <a:t>. </a:t>
            </a:r>
            <a:r>
              <a:rPr lang="zh-CN" altLang="en-US" sz="1200" dirty="0">
                <a:solidFill>
                  <a:schemeClr val="bg1"/>
                </a:solidFill>
              </a:rPr>
              <a:t>如果该</a:t>
            </a:r>
            <a:r>
              <a:rPr lang="en-US" altLang="zh-CN" sz="1200" dirty="0">
                <a:solidFill>
                  <a:schemeClr val="bg1"/>
                </a:solidFill>
              </a:rPr>
              <a:t>node</a:t>
            </a:r>
            <a:r>
              <a:rPr lang="zh-CN" altLang="en-US" sz="1200" dirty="0">
                <a:solidFill>
                  <a:schemeClr val="bg1"/>
                </a:solidFill>
              </a:rPr>
              <a:t>存在</a:t>
            </a:r>
            <a:r>
              <a:rPr lang="en-US" altLang="zh-CN" sz="1200" dirty="0">
                <a:solidFill>
                  <a:schemeClr val="bg1"/>
                </a:solidFill>
              </a:rPr>
              <a:t>, </a:t>
            </a:r>
            <a:r>
              <a:rPr lang="zh-CN" altLang="en-US" sz="1200" dirty="0">
                <a:solidFill>
                  <a:schemeClr val="bg1"/>
                </a:solidFill>
              </a:rPr>
              <a:t>则返回该</a:t>
            </a:r>
            <a:r>
              <a:rPr lang="en-US" altLang="zh-CN" sz="1200" dirty="0">
                <a:solidFill>
                  <a:schemeClr val="bg1"/>
                </a:solidFill>
              </a:rPr>
              <a:t>node</a:t>
            </a:r>
            <a:r>
              <a:rPr lang="zh-CN" altLang="en-US" sz="1200" dirty="0">
                <a:solidFill>
                  <a:schemeClr val="bg1"/>
                </a:solidFill>
              </a:rPr>
              <a:t>的状态信息</a:t>
            </a:r>
            <a:r>
              <a:rPr lang="en-US" altLang="zh-CN" sz="1200" dirty="0">
                <a:solidFill>
                  <a:schemeClr val="bg1"/>
                </a:solidFill>
              </a:rPr>
              <a:t>, </a:t>
            </a:r>
            <a:r>
              <a:rPr lang="zh-CN" altLang="en-US" sz="1200" dirty="0">
                <a:solidFill>
                  <a:schemeClr val="bg1"/>
                </a:solidFill>
              </a:rPr>
              <a:t>否则返回</a:t>
            </a:r>
            <a:r>
              <a:rPr lang="en-US" altLang="zh-CN" sz="1200" dirty="0">
                <a:solidFill>
                  <a:schemeClr val="bg1"/>
                </a:solidFill>
              </a:rPr>
              <a:t>null.</a:t>
            </a:r>
            <a:endParaRPr lang="en-US" altLang="zh-CN" sz="1200" b="1" i="1" dirty="0">
              <a:solidFill>
                <a:schemeClr val="bg1"/>
              </a:solidFill>
            </a:endParaRPr>
          </a:p>
          <a:p>
            <a:endParaRPr lang="en-US" altLang="zh-CN" dirty="0">
              <a:solidFill>
                <a:schemeClr val="bg1"/>
              </a:solidFill>
            </a:endParaRPr>
          </a:p>
          <a:p>
            <a:r>
              <a:rPr lang="en-US" altLang="zh-CN" b="1" dirty="0">
                <a:solidFill>
                  <a:schemeClr val="bg1"/>
                </a:solidFill>
              </a:rPr>
              <a:t>void create(final String path, byte data[], List&lt;ACL&gt; </a:t>
            </a:r>
            <a:r>
              <a:rPr lang="en-US" altLang="zh-CN" b="1" dirty="0" err="1">
                <a:solidFill>
                  <a:schemeClr val="bg1"/>
                </a:solidFill>
              </a:rPr>
              <a:t>acl</a:t>
            </a:r>
            <a:r>
              <a:rPr lang="en-US" altLang="zh-CN" b="1" dirty="0">
                <a:solidFill>
                  <a:schemeClr val="bg1"/>
                </a:solidFill>
              </a:rPr>
              <a:t>, </a:t>
            </a:r>
            <a:r>
              <a:rPr lang="en-US" altLang="zh-CN" dirty="0" err="1">
                <a:solidFill>
                  <a:schemeClr val="bg1"/>
                </a:solidFill>
              </a:rPr>
              <a:t>CreateMode</a:t>
            </a:r>
            <a:r>
              <a:rPr lang="en-US" altLang="zh-CN" dirty="0">
                <a:solidFill>
                  <a:schemeClr val="bg1"/>
                </a:solidFill>
              </a:rPr>
              <a:t> </a:t>
            </a:r>
            <a:r>
              <a:rPr lang="en-US" altLang="zh-CN" dirty="0" err="1">
                <a:solidFill>
                  <a:schemeClr val="bg1"/>
                </a:solidFill>
              </a:rPr>
              <a:t>createMode</a:t>
            </a:r>
            <a:r>
              <a:rPr lang="en-US" altLang="zh-CN" dirty="0">
                <a:solidFill>
                  <a:schemeClr val="bg1"/>
                </a:solidFill>
              </a:rPr>
              <a:t>,  </a:t>
            </a:r>
            <a:r>
              <a:rPr lang="en-US" altLang="zh-CN" dirty="0" err="1">
                <a:solidFill>
                  <a:schemeClr val="bg1"/>
                </a:solidFill>
              </a:rPr>
              <a:t>StringCallback</a:t>
            </a:r>
            <a:r>
              <a:rPr lang="en-US" altLang="zh-CN" dirty="0">
                <a:solidFill>
                  <a:schemeClr val="bg1"/>
                </a:solidFill>
              </a:rPr>
              <a:t> </a:t>
            </a:r>
            <a:r>
              <a:rPr lang="en-US" altLang="zh-CN" dirty="0" err="1">
                <a:solidFill>
                  <a:schemeClr val="bg1"/>
                </a:solidFill>
              </a:rPr>
              <a:t>cb</a:t>
            </a:r>
            <a:r>
              <a:rPr lang="en-US" altLang="zh-CN" dirty="0">
                <a:solidFill>
                  <a:schemeClr val="bg1"/>
                </a:solidFill>
              </a:rPr>
              <a:t>, Object </a:t>
            </a:r>
            <a:r>
              <a:rPr lang="en-US" altLang="zh-CN" dirty="0" err="1">
                <a:solidFill>
                  <a:schemeClr val="bg1"/>
                </a:solidFill>
              </a:rPr>
              <a:t>ctx</a:t>
            </a:r>
            <a:r>
              <a:rPr lang="en-US" altLang="zh-CN" dirty="0">
                <a:solidFill>
                  <a:schemeClr val="bg1"/>
                </a:solidFill>
              </a:rPr>
              <a:t>)</a:t>
            </a:r>
          </a:p>
          <a:p>
            <a:endParaRPr lang="en-US" altLang="zh-CN" sz="1200" dirty="0">
              <a:solidFill>
                <a:schemeClr val="bg1"/>
              </a:solidFill>
            </a:endParaRPr>
          </a:p>
          <a:p>
            <a:r>
              <a:rPr lang="zh-CN" altLang="en-US" sz="1200" dirty="0">
                <a:solidFill>
                  <a:schemeClr val="bg1"/>
                </a:solidFill>
              </a:rPr>
              <a:t>创建节点：</a:t>
            </a:r>
            <a:r>
              <a:rPr lang="en-US" altLang="zh-CN" sz="1200" dirty="0">
                <a:solidFill>
                  <a:schemeClr val="bg1"/>
                </a:solidFill>
              </a:rPr>
              <a:t>path</a:t>
            </a:r>
            <a:r>
              <a:rPr lang="zh-CN" altLang="en-US" sz="1200" dirty="0">
                <a:solidFill>
                  <a:schemeClr val="bg1"/>
                </a:solidFill>
              </a:rPr>
              <a:t>：</a:t>
            </a:r>
            <a:r>
              <a:rPr lang="en-US" altLang="zh-CN" sz="1200" dirty="0" err="1">
                <a:solidFill>
                  <a:schemeClr val="bg1"/>
                </a:solidFill>
              </a:rPr>
              <a:t>znode</a:t>
            </a:r>
            <a:r>
              <a:rPr lang="zh-CN" altLang="en-US" sz="1200" dirty="0">
                <a:solidFill>
                  <a:schemeClr val="bg1"/>
                </a:solidFill>
              </a:rPr>
              <a:t>的路径，</a:t>
            </a:r>
            <a:r>
              <a:rPr lang="en-US" altLang="zh-CN" sz="1200" dirty="0">
                <a:solidFill>
                  <a:schemeClr val="bg1"/>
                </a:solidFill>
              </a:rPr>
              <a:t>data</a:t>
            </a:r>
            <a:r>
              <a:rPr lang="zh-CN" altLang="en-US" sz="1200" dirty="0">
                <a:solidFill>
                  <a:schemeClr val="bg1"/>
                </a:solidFill>
              </a:rPr>
              <a:t>：与</a:t>
            </a:r>
            <a:r>
              <a:rPr lang="en-US" altLang="zh-CN" sz="1200" dirty="0" err="1">
                <a:solidFill>
                  <a:schemeClr val="bg1"/>
                </a:solidFill>
              </a:rPr>
              <a:t>znode</a:t>
            </a:r>
            <a:r>
              <a:rPr lang="zh-CN" altLang="en-US" sz="1200" dirty="0">
                <a:solidFill>
                  <a:schemeClr val="bg1"/>
                </a:solidFill>
              </a:rPr>
              <a:t>关联的数据，</a:t>
            </a:r>
            <a:r>
              <a:rPr lang="en-US" altLang="zh-CN" sz="1200" dirty="0" err="1">
                <a:solidFill>
                  <a:schemeClr val="bg1"/>
                </a:solidFill>
              </a:rPr>
              <a:t>acl</a:t>
            </a:r>
            <a:r>
              <a:rPr lang="zh-CN" altLang="en-US" sz="1200" dirty="0">
                <a:solidFill>
                  <a:schemeClr val="bg1"/>
                </a:solidFill>
              </a:rPr>
              <a:t>：指定权限信息</a:t>
            </a:r>
            <a:r>
              <a:rPr lang="en-US" altLang="zh-CN" sz="1200" dirty="0">
                <a:solidFill>
                  <a:schemeClr val="bg1"/>
                </a:solidFill>
              </a:rPr>
              <a:t>, </a:t>
            </a:r>
            <a:r>
              <a:rPr lang="zh-CN" altLang="en-US" sz="1200" dirty="0">
                <a:solidFill>
                  <a:schemeClr val="bg1"/>
                </a:solidFill>
              </a:rPr>
              <a:t>如果不想指定权限</a:t>
            </a:r>
            <a:r>
              <a:rPr lang="en-US" altLang="zh-CN" sz="1200" dirty="0">
                <a:solidFill>
                  <a:schemeClr val="bg1"/>
                </a:solidFill>
              </a:rPr>
              <a:t>, </a:t>
            </a:r>
            <a:r>
              <a:rPr lang="zh-CN" altLang="en-US" sz="1200" dirty="0">
                <a:solidFill>
                  <a:schemeClr val="bg1"/>
                </a:solidFill>
              </a:rPr>
              <a:t>可以传入</a:t>
            </a:r>
            <a:r>
              <a:rPr lang="en-US" altLang="zh-CN" sz="1200" dirty="0" err="1">
                <a:solidFill>
                  <a:schemeClr val="bg1"/>
                </a:solidFill>
              </a:rPr>
              <a:t>Ids.OPEN_ACL_UNSAFE</a:t>
            </a:r>
            <a:r>
              <a:rPr lang="en-US" altLang="zh-CN" sz="1200" dirty="0">
                <a:solidFill>
                  <a:schemeClr val="bg1"/>
                </a:solidFill>
              </a:rPr>
              <a:t>. </a:t>
            </a:r>
            <a:r>
              <a:rPr lang="en-US" altLang="zh-CN" sz="1200" dirty="0" err="1">
                <a:solidFill>
                  <a:schemeClr val="bg1"/>
                </a:solidFill>
              </a:rPr>
              <a:t>createMode</a:t>
            </a:r>
            <a:r>
              <a:rPr lang="zh-CN" altLang="en-US" sz="1200" dirty="0">
                <a:solidFill>
                  <a:schemeClr val="bg1"/>
                </a:solidFill>
              </a:rPr>
              <a:t>：指定</a:t>
            </a:r>
            <a:r>
              <a:rPr lang="en-US" altLang="zh-CN" sz="1200" dirty="0" err="1">
                <a:solidFill>
                  <a:schemeClr val="bg1"/>
                </a:solidFill>
              </a:rPr>
              <a:t>znode</a:t>
            </a:r>
            <a:r>
              <a:rPr lang="zh-CN" altLang="en-US" sz="1200" dirty="0">
                <a:solidFill>
                  <a:schemeClr val="bg1"/>
                </a:solidFill>
              </a:rPr>
              <a:t>类型</a:t>
            </a:r>
            <a:r>
              <a:rPr lang="en-US" altLang="zh-CN" sz="1200" dirty="0">
                <a:solidFill>
                  <a:schemeClr val="bg1"/>
                </a:solidFill>
              </a:rPr>
              <a:t>. </a:t>
            </a:r>
            <a:r>
              <a:rPr lang="en-US" altLang="zh-CN" sz="1200" dirty="0" err="1">
                <a:solidFill>
                  <a:schemeClr val="bg1"/>
                </a:solidFill>
              </a:rPr>
              <a:t>CreateMode</a:t>
            </a:r>
            <a:r>
              <a:rPr lang="zh-CN" altLang="en-US" sz="1200" dirty="0">
                <a:solidFill>
                  <a:schemeClr val="bg1"/>
                </a:solidFill>
              </a:rPr>
              <a:t>是一个枚举类</a:t>
            </a:r>
            <a:endParaRPr lang="en-US" altLang="zh-CN" sz="1600" dirty="0">
              <a:solidFill>
                <a:schemeClr val="bg1"/>
              </a:solidFill>
            </a:endParaRPr>
          </a:p>
          <a:p>
            <a:endParaRPr lang="en-US" altLang="zh-CN" dirty="0">
              <a:solidFill>
                <a:schemeClr val="bg1"/>
              </a:solidFill>
            </a:endParaRPr>
          </a:p>
          <a:p>
            <a:r>
              <a:rPr lang="en-US" altLang="zh-CN" dirty="0">
                <a:solidFill>
                  <a:schemeClr val="bg1"/>
                </a:solidFill>
              </a:rPr>
              <a:t>List </a:t>
            </a:r>
            <a:r>
              <a:rPr lang="en-US" altLang="zh-CN" dirty="0" err="1">
                <a:solidFill>
                  <a:schemeClr val="bg1"/>
                </a:solidFill>
              </a:rPr>
              <a:t>getChildren</a:t>
            </a:r>
            <a:r>
              <a:rPr lang="en-US" altLang="zh-CN" dirty="0">
                <a:solidFill>
                  <a:schemeClr val="bg1"/>
                </a:solidFill>
              </a:rPr>
              <a:t>(String path, </a:t>
            </a:r>
            <a:r>
              <a:rPr lang="en-US" altLang="zh-CN" b="1" dirty="0" err="1">
                <a:solidFill>
                  <a:schemeClr val="bg1"/>
                </a:solidFill>
              </a:rPr>
              <a:t>boolean</a:t>
            </a:r>
            <a:r>
              <a:rPr lang="en-US" altLang="zh-CN" dirty="0">
                <a:solidFill>
                  <a:schemeClr val="bg1"/>
                </a:solidFill>
              </a:rPr>
              <a:t> watch);  </a:t>
            </a:r>
          </a:p>
          <a:p>
            <a:r>
              <a:rPr lang="zh-CN" altLang="en-US" sz="1200" dirty="0">
                <a:solidFill>
                  <a:schemeClr val="bg1"/>
                </a:solidFill>
              </a:rPr>
              <a:t>获取子节点：</a:t>
            </a:r>
            <a:r>
              <a:rPr lang="en-US" altLang="zh-CN" sz="1200" dirty="0">
                <a:solidFill>
                  <a:schemeClr val="bg1"/>
                </a:solidFill>
              </a:rPr>
              <a:t> watch</a:t>
            </a:r>
            <a:r>
              <a:rPr lang="zh-CN" altLang="en-US" sz="1200" dirty="0">
                <a:solidFill>
                  <a:schemeClr val="bg1"/>
                </a:solidFill>
              </a:rPr>
              <a:t>参数用于指定是否监听</a:t>
            </a:r>
            <a:r>
              <a:rPr lang="en-US" altLang="zh-CN" sz="1200" dirty="0">
                <a:solidFill>
                  <a:schemeClr val="bg1"/>
                </a:solidFill>
              </a:rPr>
              <a:t>path node</a:t>
            </a:r>
            <a:r>
              <a:rPr lang="zh-CN" altLang="en-US" sz="1200" dirty="0">
                <a:solidFill>
                  <a:schemeClr val="bg1"/>
                </a:solidFill>
              </a:rPr>
              <a:t>的子</a:t>
            </a:r>
            <a:r>
              <a:rPr lang="en-US" altLang="zh-CN" sz="1200" dirty="0">
                <a:solidFill>
                  <a:schemeClr val="bg1"/>
                </a:solidFill>
              </a:rPr>
              <a:t>node</a:t>
            </a:r>
            <a:r>
              <a:rPr lang="zh-CN" altLang="en-US" sz="1200" dirty="0">
                <a:solidFill>
                  <a:schemeClr val="bg1"/>
                </a:solidFill>
              </a:rPr>
              <a:t>的增加和删除事件</a:t>
            </a:r>
            <a:r>
              <a:rPr lang="en-US" altLang="zh-CN" sz="1200" dirty="0">
                <a:solidFill>
                  <a:schemeClr val="bg1"/>
                </a:solidFill>
              </a:rPr>
              <a:t>, </a:t>
            </a:r>
            <a:r>
              <a:rPr lang="zh-CN" altLang="en-US" sz="1200" dirty="0">
                <a:solidFill>
                  <a:schemeClr val="bg1"/>
                </a:solidFill>
              </a:rPr>
              <a:t>以及</a:t>
            </a:r>
            <a:r>
              <a:rPr lang="en-US" altLang="zh-CN" sz="1200" dirty="0">
                <a:solidFill>
                  <a:schemeClr val="bg1"/>
                </a:solidFill>
              </a:rPr>
              <a:t>path node</a:t>
            </a:r>
            <a:r>
              <a:rPr lang="zh-CN" altLang="en-US" sz="1200" dirty="0">
                <a:solidFill>
                  <a:schemeClr val="bg1"/>
                </a:solidFill>
              </a:rPr>
              <a:t>本身的删除事件</a:t>
            </a:r>
            <a:endParaRPr lang="en-US" altLang="zh-CN" sz="1200" dirty="0">
              <a:solidFill>
                <a:schemeClr val="bg1"/>
              </a:solidFill>
            </a:endParaRPr>
          </a:p>
          <a:p>
            <a:r>
              <a:rPr lang="en-US" altLang="zh-CN" dirty="0">
                <a:solidFill>
                  <a:schemeClr val="bg1"/>
                </a:solidFill>
              </a:rPr>
              <a:t> </a:t>
            </a:r>
          </a:p>
          <a:p>
            <a:r>
              <a:rPr lang="en-US" altLang="zh-CN" b="1" dirty="0">
                <a:solidFill>
                  <a:schemeClr val="bg1"/>
                </a:solidFill>
              </a:rPr>
              <a:t>byte</a:t>
            </a:r>
            <a:r>
              <a:rPr lang="en-US" altLang="zh-CN" dirty="0">
                <a:solidFill>
                  <a:schemeClr val="bg1"/>
                </a:solidFill>
              </a:rPr>
              <a:t>[] </a:t>
            </a:r>
            <a:r>
              <a:rPr lang="en-US" altLang="zh-CN" dirty="0" err="1">
                <a:solidFill>
                  <a:schemeClr val="bg1"/>
                </a:solidFill>
              </a:rPr>
              <a:t>getData</a:t>
            </a:r>
            <a:r>
              <a:rPr lang="en-US" altLang="zh-CN" dirty="0">
                <a:solidFill>
                  <a:schemeClr val="bg1"/>
                </a:solidFill>
              </a:rPr>
              <a:t>(String path, </a:t>
            </a:r>
            <a:r>
              <a:rPr lang="en-US" altLang="zh-CN" b="1" dirty="0" err="1">
                <a:solidFill>
                  <a:schemeClr val="bg1"/>
                </a:solidFill>
              </a:rPr>
              <a:t>boolean</a:t>
            </a:r>
            <a:r>
              <a:rPr lang="en-US" altLang="zh-CN" dirty="0">
                <a:solidFill>
                  <a:schemeClr val="bg1"/>
                </a:solidFill>
              </a:rPr>
              <a:t> watch, Stat stat); </a:t>
            </a:r>
          </a:p>
          <a:p>
            <a:r>
              <a:rPr lang="zh-CN" altLang="en-US" sz="1200" dirty="0">
                <a:solidFill>
                  <a:schemeClr val="bg1"/>
                </a:solidFill>
              </a:rPr>
              <a:t>获取节点数据：</a:t>
            </a:r>
            <a:r>
              <a:rPr lang="en-US" altLang="zh-CN" sz="1200" dirty="0">
                <a:solidFill>
                  <a:schemeClr val="bg1"/>
                </a:solidFill>
              </a:rPr>
              <a:t>watch</a:t>
            </a:r>
            <a:r>
              <a:rPr lang="zh-CN" altLang="en-US" sz="1200" dirty="0">
                <a:solidFill>
                  <a:schemeClr val="bg1"/>
                </a:solidFill>
              </a:rPr>
              <a:t>参数用于指定是否监听</a:t>
            </a:r>
            <a:r>
              <a:rPr lang="en-US" altLang="zh-CN" sz="1200" dirty="0">
                <a:solidFill>
                  <a:schemeClr val="bg1"/>
                </a:solidFill>
              </a:rPr>
              <a:t>path node</a:t>
            </a:r>
            <a:r>
              <a:rPr lang="zh-CN" altLang="en-US" sz="1200" dirty="0">
                <a:solidFill>
                  <a:schemeClr val="bg1"/>
                </a:solidFill>
              </a:rPr>
              <a:t>的删除事件</a:t>
            </a:r>
            <a:r>
              <a:rPr lang="en-US" altLang="zh-CN" sz="1200" dirty="0">
                <a:solidFill>
                  <a:schemeClr val="bg1"/>
                </a:solidFill>
              </a:rPr>
              <a:t>, </a:t>
            </a:r>
            <a:r>
              <a:rPr lang="zh-CN" altLang="en-US" sz="1200" dirty="0">
                <a:solidFill>
                  <a:schemeClr val="bg1"/>
                </a:solidFill>
              </a:rPr>
              <a:t>以及数据更新事件</a:t>
            </a:r>
            <a:r>
              <a:rPr lang="en-US" altLang="zh-CN" sz="1200" dirty="0">
                <a:solidFill>
                  <a:schemeClr val="bg1"/>
                </a:solidFill>
              </a:rPr>
              <a:t>, </a:t>
            </a:r>
            <a:r>
              <a:rPr lang="zh-CN" altLang="en-US" sz="1200" dirty="0">
                <a:solidFill>
                  <a:schemeClr val="bg1"/>
                </a:solidFill>
              </a:rPr>
              <a:t>注意</a:t>
            </a:r>
            <a:r>
              <a:rPr lang="en-US" altLang="zh-CN" sz="1200" dirty="0">
                <a:solidFill>
                  <a:schemeClr val="bg1"/>
                </a:solidFill>
              </a:rPr>
              <a:t>, </a:t>
            </a:r>
            <a:r>
              <a:rPr lang="zh-CN" altLang="en-US" sz="1200" dirty="0">
                <a:solidFill>
                  <a:schemeClr val="bg1"/>
                </a:solidFill>
              </a:rPr>
              <a:t>不监听</a:t>
            </a:r>
            <a:r>
              <a:rPr lang="en-US" altLang="zh-CN" sz="1200" dirty="0">
                <a:solidFill>
                  <a:schemeClr val="bg1"/>
                </a:solidFill>
              </a:rPr>
              <a:t>path node</a:t>
            </a:r>
            <a:r>
              <a:rPr lang="zh-CN" altLang="en-US" sz="1200" dirty="0">
                <a:solidFill>
                  <a:schemeClr val="bg1"/>
                </a:solidFill>
              </a:rPr>
              <a:t>的创建事件</a:t>
            </a:r>
            <a:r>
              <a:rPr lang="en-US" altLang="zh-CN" sz="1200" dirty="0">
                <a:solidFill>
                  <a:schemeClr val="bg1"/>
                </a:solidFill>
              </a:rPr>
              <a:t>, </a:t>
            </a:r>
            <a:r>
              <a:rPr lang="zh-CN" altLang="en-US" sz="1200" dirty="0">
                <a:solidFill>
                  <a:schemeClr val="bg1"/>
                </a:solidFill>
              </a:rPr>
              <a:t>因为如果</a:t>
            </a:r>
            <a:r>
              <a:rPr lang="en-US" altLang="zh-CN" sz="1200" dirty="0">
                <a:solidFill>
                  <a:schemeClr val="bg1"/>
                </a:solidFill>
              </a:rPr>
              <a:t>path node</a:t>
            </a:r>
            <a:r>
              <a:rPr lang="zh-CN" altLang="en-US" sz="1200" dirty="0">
                <a:solidFill>
                  <a:schemeClr val="bg1"/>
                </a:solidFill>
              </a:rPr>
              <a:t>不存在</a:t>
            </a:r>
            <a:r>
              <a:rPr lang="en-US" altLang="zh-CN" sz="1200" dirty="0">
                <a:solidFill>
                  <a:schemeClr val="bg1"/>
                </a:solidFill>
              </a:rPr>
              <a:t>, </a:t>
            </a:r>
            <a:r>
              <a:rPr lang="zh-CN" altLang="en-US" sz="1200" dirty="0">
                <a:solidFill>
                  <a:schemeClr val="bg1"/>
                </a:solidFill>
              </a:rPr>
              <a:t>该方法将抛出</a:t>
            </a:r>
            <a:r>
              <a:rPr lang="en-US" altLang="zh-CN" sz="1200" dirty="0" err="1">
                <a:solidFill>
                  <a:schemeClr val="bg1"/>
                </a:solidFill>
              </a:rPr>
              <a:t>KeeperException.NoNodeException</a:t>
            </a:r>
            <a:r>
              <a:rPr lang="zh-CN" altLang="en-US" sz="1200" dirty="0">
                <a:solidFill>
                  <a:schemeClr val="bg1"/>
                </a:solidFill>
              </a:rPr>
              <a:t>异常</a:t>
            </a:r>
            <a:r>
              <a:rPr lang="en-US" altLang="zh-CN" sz="1200" dirty="0">
                <a:solidFill>
                  <a:schemeClr val="bg1"/>
                </a:solidFill>
              </a:rPr>
              <a:t>.</a:t>
            </a:r>
            <a:br>
              <a:rPr lang="zh-CN" altLang="en-US" sz="1200" dirty="0">
                <a:solidFill>
                  <a:schemeClr val="bg1"/>
                </a:solidFill>
              </a:rPr>
            </a:br>
            <a:r>
              <a:rPr lang="en-US" altLang="zh-CN" sz="1200" dirty="0">
                <a:solidFill>
                  <a:schemeClr val="bg1"/>
                </a:solidFill>
              </a:rPr>
              <a:t>stat</a:t>
            </a:r>
            <a:r>
              <a:rPr lang="zh-CN" altLang="en-US" sz="1200" dirty="0">
                <a:solidFill>
                  <a:schemeClr val="bg1"/>
                </a:solidFill>
              </a:rPr>
              <a:t>参数是个传出参数</a:t>
            </a:r>
            <a:r>
              <a:rPr lang="en-US" altLang="zh-CN" sz="1200" dirty="0">
                <a:solidFill>
                  <a:schemeClr val="bg1"/>
                </a:solidFill>
              </a:rPr>
              <a:t>, </a:t>
            </a:r>
            <a:r>
              <a:rPr lang="en-US" altLang="zh-CN" sz="1200" dirty="0" err="1">
                <a:solidFill>
                  <a:schemeClr val="bg1"/>
                </a:solidFill>
              </a:rPr>
              <a:t>getData</a:t>
            </a:r>
            <a:r>
              <a:rPr lang="zh-CN" altLang="en-US" sz="1200" dirty="0">
                <a:solidFill>
                  <a:schemeClr val="bg1"/>
                </a:solidFill>
              </a:rPr>
              <a:t>方法会将</a:t>
            </a:r>
            <a:r>
              <a:rPr lang="en-US" altLang="zh-CN" sz="1200" dirty="0">
                <a:solidFill>
                  <a:schemeClr val="bg1"/>
                </a:solidFill>
              </a:rPr>
              <a:t>path node</a:t>
            </a:r>
            <a:r>
              <a:rPr lang="zh-CN" altLang="en-US" sz="1200" dirty="0">
                <a:solidFill>
                  <a:schemeClr val="bg1"/>
                </a:solidFill>
              </a:rPr>
              <a:t>的状态信息设置到该参数中</a:t>
            </a:r>
            <a:r>
              <a:rPr lang="en-US" altLang="zh-CN" sz="1200" dirty="0">
                <a:solidFill>
                  <a:schemeClr val="bg1"/>
                </a:solidFill>
              </a:rPr>
              <a:t>.</a:t>
            </a:r>
          </a:p>
          <a:p>
            <a:endParaRPr lang="en-US" altLang="zh-CN" dirty="0">
              <a:solidFill>
                <a:schemeClr val="bg1"/>
              </a:solidFill>
            </a:endParaRPr>
          </a:p>
          <a:p>
            <a:r>
              <a:rPr lang="en-US" altLang="zh-CN" dirty="0">
                <a:solidFill>
                  <a:schemeClr val="bg1"/>
                </a:solidFill>
              </a:rPr>
              <a:t>Stat </a:t>
            </a:r>
            <a:r>
              <a:rPr lang="en-US" altLang="zh-CN" dirty="0" err="1">
                <a:solidFill>
                  <a:schemeClr val="bg1"/>
                </a:solidFill>
              </a:rPr>
              <a:t>setData</a:t>
            </a:r>
            <a:r>
              <a:rPr lang="en-US" altLang="zh-CN" dirty="0">
                <a:solidFill>
                  <a:schemeClr val="bg1"/>
                </a:solidFill>
              </a:rPr>
              <a:t>(</a:t>
            </a:r>
            <a:r>
              <a:rPr lang="en-US" altLang="zh-CN" b="1" dirty="0">
                <a:solidFill>
                  <a:schemeClr val="bg1"/>
                </a:solidFill>
              </a:rPr>
              <a:t>final</a:t>
            </a:r>
            <a:r>
              <a:rPr lang="en-US" altLang="zh-CN" dirty="0">
                <a:solidFill>
                  <a:schemeClr val="bg1"/>
                </a:solidFill>
              </a:rPr>
              <a:t> String path, </a:t>
            </a:r>
            <a:r>
              <a:rPr lang="en-US" altLang="zh-CN" b="1" dirty="0">
                <a:solidFill>
                  <a:schemeClr val="bg1"/>
                </a:solidFill>
              </a:rPr>
              <a:t>byte</a:t>
            </a:r>
            <a:r>
              <a:rPr lang="en-US" altLang="zh-CN" dirty="0">
                <a:solidFill>
                  <a:schemeClr val="bg1"/>
                </a:solidFill>
              </a:rPr>
              <a:t> data[], </a:t>
            </a:r>
            <a:r>
              <a:rPr lang="en-US" altLang="zh-CN" b="1" dirty="0" err="1">
                <a:solidFill>
                  <a:schemeClr val="bg1"/>
                </a:solidFill>
              </a:rPr>
              <a:t>int</a:t>
            </a:r>
            <a:r>
              <a:rPr lang="en-US" altLang="zh-CN" dirty="0">
                <a:solidFill>
                  <a:schemeClr val="bg1"/>
                </a:solidFill>
              </a:rPr>
              <a:t> version);  </a:t>
            </a:r>
          </a:p>
          <a:p>
            <a:r>
              <a:rPr lang="zh-CN" altLang="en-US" sz="1200" dirty="0">
                <a:solidFill>
                  <a:schemeClr val="bg1"/>
                </a:solidFill>
              </a:rPr>
              <a:t>设置节点数据： </a:t>
            </a:r>
            <a:r>
              <a:rPr lang="en-US" altLang="zh-CN" sz="1200" dirty="0">
                <a:solidFill>
                  <a:schemeClr val="bg1"/>
                </a:solidFill>
              </a:rPr>
              <a:t>data</a:t>
            </a:r>
            <a:r>
              <a:rPr lang="zh-CN" altLang="en-US" sz="1200" dirty="0">
                <a:solidFill>
                  <a:schemeClr val="bg1"/>
                </a:solidFill>
              </a:rPr>
              <a:t>为待更新的数据</a:t>
            </a:r>
            <a:r>
              <a:rPr lang="en-US" altLang="zh-CN" sz="1200" dirty="0">
                <a:solidFill>
                  <a:schemeClr val="bg1"/>
                </a:solidFill>
              </a:rPr>
              <a:t>.version</a:t>
            </a:r>
            <a:r>
              <a:rPr lang="zh-CN" altLang="en-US" sz="1200" dirty="0">
                <a:solidFill>
                  <a:schemeClr val="bg1"/>
                </a:solidFill>
              </a:rPr>
              <a:t>参数指定要更新的数据的版本</a:t>
            </a:r>
            <a:r>
              <a:rPr lang="en-US" altLang="zh-CN" sz="1200" dirty="0">
                <a:solidFill>
                  <a:schemeClr val="bg1"/>
                </a:solidFill>
              </a:rPr>
              <a:t>, </a:t>
            </a:r>
            <a:r>
              <a:rPr lang="zh-CN" altLang="en-US" sz="1200" dirty="0">
                <a:solidFill>
                  <a:schemeClr val="bg1"/>
                </a:solidFill>
              </a:rPr>
              <a:t>如果</a:t>
            </a:r>
            <a:r>
              <a:rPr lang="en-US" altLang="zh-CN" sz="1200" dirty="0">
                <a:solidFill>
                  <a:schemeClr val="bg1"/>
                </a:solidFill>
              </a:rPr>
              <a:t>version</a:t>
            </a:r>
            <a:r>
              <a:rPr lang="zh-CN" altLang="en-US" sz="1200" dirty="0">
                <a:solidFill>
                  <a:schemeClr val="bg1"/>
                </a:solidFill>
              </a:rPr>
              <a:t>和真实的版本不同</a:t>
            </a:r>
            <a:r>
              <a:rPr lang="en-US" altLang="zh-CN" sz="1200" dirty="0">
                <a:solidFill>
                  <a:schemeClr val="bg1"/>
                </a:solidFill>
              </a:rPr>
              <a:t>, </a:t>
            </a:r>
            <a:r>
              <a:rPr lang="zh-CN" altLang="en-US" sz="1200" dirty="0">
                <a:solidFill>
                  <a:schemeClr val="bg1"/>
                </a:solidFill>
              </a:rPr>
              <a:t>更新操作将失败</a:t>
            </a:r>
            <a:r>
              <a:rPr lang="en-US" altLang="zh-CN" sz="1200" dirty="0">
                <a:solidFill>
                  <a:schemeClr val="bg1"/>
                </a:solidFill>
              </a:rPr>
              <a:t>. </a:t>
            </a:r>
            <a:r>
              <a:rPr lang="zh-CN" altLang="en-US" sz="1200" dirty="0">
                <a:solidFill>
                  <a:schemeClr val="bg1"/>
                </a:solidFill>
              </a:rPr>
              <a:t>指定</a:t>
            </a:r>
            <a:r>
              <a:rPr lang="en-US" altLang="zh-CN" sz="1200" dirty="0">
                <a:solidFill>
                  <a:schemeClr val="bg1"/>
                </a:solidFill>
              </a:rPr>
              <a:t>version</a:t>
            </a:r>
            <a:r>
              <a:rPr lang="zh-CN" altLang="en-US" sz="1200" dirty="0">
                <a:solidFill>
                  <a:schemeClr val="bg1"/>
                </a:solidFill>
              </a:rPr>
              <a:t>为</a:t>
            </a:r>
            <a:r>
              <a:rPr lang="en-US" altLang="zh-CN" sz="1200" dirty="0">
                <a:solidFill>
                  <a:schemeClr val="bg1"/>
                </a:solidFill>
              </a:rPr>
              <a:t>-1</a:t>
            </a:r>
            <a:r>
              <a:rPr lang="zh-CN" altLang="en-US" sz="1200" dirty="0">
                <a:solidFill>
                  <a:schemeClr val="bg1"/>
                </a:solidFill>
              </a:rPr>
              <a:t>则忽略版本检查</a:t>
            </a:r>
            <a:r>
              <a:rPr lang="en-US" altLang="zh-CN" sz="1200" dirty="0">
                <a:solidFill>
                  <a:schemeClr val="bg1"/>
                </a:solidFill>
              </a:rPr>
              <a:t>.</a:t>
            </a:r>
            <a:r>
              <a:rPr lang="zh-CN" altLang="en-US" sz="1200" dirty="0">
                <a:solidFill>
                  <a:schemeClr val="bg1"/>
                </a:solidFill>
              </a:rPr>
              <a:t>返回</a:t>
            </a:r>
            <a:r>
              <a:rPr lang="en-US" altLang="zh-CN" sz="1200" dirty="0">
                <a:solidFill>
                  <a:schemeClr val="bg1"/>
                </a:solidFill>
              </a:rPr>
              <a:t>path node</a:t>
            </a:r>
            <a:r>
              <a:rPr lang="zh-CN" altLang="en-US" sz="1200" dirty="0">
                <a:solidFill>
                  <a:schemeClr val="bg1"/>
                </a:solidFill>
              </a:rPr>
              <a:t>的状态信息</a:t>
            </a:r>
            <a:r>
              <a:rPr lang="en-US" altLang="zh-CN" sz="1200" dirty="0">
                <a:solidFill>
                  <a:schemeClr val="bg1"/>
                </a:solidFill>
              </a:rPr>
              <a:t>.</a:t>
            </a:r>
          </a:p>
          <a:p>
            <a:endParaRPr lang="en-US" altLang="zh-CN" dirty="0">
              <a:solidFill>
                <a:schemeClr val="bg1"/>
              </a:solidFill>
            </a:endParaRPr>
          </a:p>
          <a:p>
            <a:r>
              <a:rPr lang="en-US" altLang="zh-CN" b="1" dirty="0">
                <a:solidFill>
                  <a:schemeClr val="bg1"/>
                </a:solidFill>
              </a:rPr>
              <a:t>void</a:t>
            </a:r>
            <a:r>
              <a:rPr lang="en-US" altLang="zh-CN" dirty="0">
                <a:solidFill>
                  <a:schemeClr val="bg1"/>
                </a:solidFill>
              </a:rPr>
              <a:t> delete(</a:t>
            </a:r>
            <a:r>
              <a:rPr lang="en-US" altLang="zh-CN" b="1" dirty="0">
                <a:solidFill>
                  <a:schemeClr val="bg1"/>
                </a:solidFill>
              </a:rPr>
              <a:t>final</a:t>
            </a:r>
            <a:r>
              <a:rPr lang="en-US" altLang="zh-CN" dirty="0">
                <a:solidFill>
                  <a:schemeClr val="bg1"/>
                </a:solidFill>
              </a:rPr>
              <a:t> String path, </a:t>
            </a:r>
            <a:r>
              <a:rPr lang="en-US" altLang="zh-CN" b="1" dirty="0" err="1">
                <a:solidFill>
                  <a:schemeClr val="bg1"/>
                </a:solidFill>
              </a:rPr>
              <a:t>int</a:t>
            </a:r>
            <a:r>
              <a:rPr lang="en-US" altLang="zh-CN" dirty="0">
                <a:solidFill>
                  <a:schemeClr val="bg1"/>
                </a:solidFill>
              </a:rPr>
              <a:t> version);  </a:t>
            </a:r>
          </a:p>
          <a:p>
            <a:r>
              <a:rPr lang="zh-CN" altLang="en-US" sz="1200" dirty="0">
                <a:solidFill>
                  <a:schemeClr val="bg1"/>
                </a:solidFill>
              </a:rPr>
              <a:t>删除节点：</a:t>
            </a:r>
            <a:r>
              <a:rPr lang="en-US" altLang="zh-CN" sz="1200" dirty="0">
                <a:solidFill>
                  <a:schemeClr val="bg1"/>
                </a:solidFill>
              </a:rPr>
              <a:t> version</a:t>
            </a:r>
            <a:r>
              <a:rPr lang="zh-CN" altLang="en-US" sz="1200" dirty="0">
                <a:solidFill>
                  <a:schemeClr val="bg1"/>
                </a:solidFill>
              </a:rPr>
              <a:t>参数的作用同</a:t>
            </a:r>
            <a:r>
              <a:rPr lang="en-US" altLang="zh-CN" sz="1200" dirty="0" err="1">
                <a:solidFill>
                  <a:schemeClr val="bg1"/>
                </a:solidFill>
              </a:rPr>
              <a:t>setData</a:t>
            </a:r>
            <a:r>
              <a:rPr lang="zh-CN" altLang="en-US" sz="1200" dirty="0">
                <a:solidFill>
                  <a:schemeClr val="bg1"/>
                </a:solidFill>
              </a:rPr>
              <a:t>方法</a:t>
            </a:r>
            <a:r>
              <a:rPr lang="en-US" altLang="zh-CN" sz="1200" dirty="0">
                <a:solidFill>
                  <a:schemeClr val="bg1"/>
                </a:solidFill>
              </a:rPr>
              <a:t>.</a:t>
            </a:r>
            <a:endParaRPr lang="zh-CN" altLang="en-US" sz="1200" dirty="0">
              <a:solidFill>
                <a:schemeClr val="bg1"/>
              </a:solidFill>
            </a:endParaRPr>
          </a:p>
        </p:txBody>
      </p:sp>
    </p:spTree>
    <p:extLst>
      <p:ext uri="{BB962C8B-B14F-4D97-AF65-F5344CB8AC3E}">
        <p14:creationId xmlns:p14="http://schemas.microsoft.com/office/powerpoint/2010/main" val="1156070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95953"/>
            <a:ext cx="3075650" cy="584775"/>
          </a:xfrm>
          <a:prstGeom prst="rect">
            <a:avLst/>
          </a:prstGeom>
          <a:noFill/>
        </p:spPr>
        <p:txBody>
          <a:bodyPr wrap="none" rtlCol="0">
            <a:spAutoFit/>
          </a:bodyPr>
          <a:lstStyle/>
          <a:p>
            <a:r>
              <a:rPr lang="en-US" altLang="zh-CN" sz="3200" dirty="0">
                <a:solidFill>
                  <a:schemeClr val="accent6">
                    <a:lumMod val="75000"/>
                  </a:schemeClr>
                </a:solidFill>
                <a:latin typeface="微软雅黑" pitchFamily="34" charset="-122"/>
                <a:ea typeface="微软雅黑" pitchFamily="34" charset="-122"/>
              </a:rPr>
              <a:t>Zookeeper API</a:t>
            </a:r>
            <a:endParaRPr lang="zh-CN" altLang="en-US" sz="3200" dirty="0">
              <a:solidFill>
                <a:schemeClr val="accent6">
                  <a:lumMod val="75000"/>
                </a:schemeClr>
              </a:solidFill>
              <a:latin typeface="微软雅黑" pitchFamily="34" charset="-122"/>
              <a:ea typeface="微软雅黑" pitchFamily="34" charset="-122"/>
            </a:endParaRPr>
          </a:p>
        </p:txBody>
      </p:sp>
      <p:sp>
        <p:nvSpPr>
          <p:cNvPr id="3" name="矩形 2"/>
          <p:cNvSpPr/>
          <p:nvPr/>
        </p:nvSpPr>
        <p:spPr>
          <a:xfrm>
            <a:off x="467544" y="980728"/>
            <a:ext cx="7401759" cy="3970318"/>
          </a:xfrm>
          <a:prstGeom prst="rect">
            <a:avLst/>
          </a:prstGeom>
        </p:spPr>
        <p:txBody>
          <a:bodyPr wrap="square">
            <a:spAutoFit/>
          </a:bodyPr>
          <a:lstStyle/>
          <a:p>
            <a:r>
              <a:rPr lang="zh-CN" altLang="en-US" dirty="0">
                <a:solidFill>
                  <a:schemeClr val="bg1"/>
                </a:solidFill>
              </a:rPr>
              <a:t>访问控制</a:t>
            </a:r>
            <a:r>
              <a:rPr lang="en-US" altLang="zh-CN" dirty="0">
                <a:solidFill>
                  <a:schemeClr val="bg1"/>
                </a:solidFill>
              </a:rPr>
              <a:t>API</a:t>
            </a:r>
          </a:p>
          <a:p>
            <a:r>
              <a:rPr lang="en-US" altLang="zh-CN" dirty="0">
                <a:solidFill>
                  <a:schemeClr val="bg1"/>
                </a:solidFill>
              </a:rPr>
              <a:t>List&lt;ACL&gt; </a:t>
            </a:r>
            <a:r>
              <a:rPr lang="en-US" altLang="zh-CN" dirty="0" err="1">
                <a:solidFill>
                  <a:schemeClr val="bg1"/>
                </a:solidFill>
              </a:rPr>
              <a:t>getACL</a:t>
            </a:r>
            <a:r>
              <a:rPr lang="en-US" altLang="zh-CN" dirty="0">
                <a:solidFill>
                  <a:schemeClr val="bg1"/>
                </a:solidFill>
              </a:rPr>
              <a:t>(</a:t>
            </a:r>
            <a:r>
              <a:rPr lang="en-US" altLang="zh-CN" b="1" dirty="0">
                <a:solidFill>
                  <a:schemeClr val="bg1"/>
                </a:solidFill>
              </a:rPr>
              <a:t>final String path, Stat stat)</a:t>
            </a:r>
          </a:p>
          <a:p>
            <a:endParaRPr lang="en-US" altLang="zh-CN" b="1" dirty="0">
              <a:solidFill>
                <a:schemeClr val="bg1"/>
              </a:solidFill>
            </a:endParaRPr>
          </a:p>
          <a:p>
            <a:r>
              <a:rPr lang="en-US" altLang="zh-CN" b="1" dirty="0">
                <a:solidFill>
                  <a:schemeClr val="bg1"/>
                </a:solidFill>
              </a:rPr>
              <a:t>void </a:t>
            </a:r>
            <a:r>
              <a:rPr lang="en-US" altLang="zh-CN" b="1" dirty="0" err="1">
                <a:solidFill>
                  <a:schemeClr val="bg1"/>
                </a:solidFill>
              </a:rPr>
              <a:t>getACL</a:t>
            </a:r>
            <a:r>
              <a:rPr lang="en-US" altLang="zh-CN" b="1" dirty="0">
                <a:solidFill>
                  <a:schemeClr val="bg1"/>
                </a:solidFill>
              </a:rPr>
              <a:t>(final String path, Stat </a:t>
            </a:r>
            <a:r>
              <a:rPr lang="en-US" altLang="zh-CN" b="1" dirty="0" err="1">
                <a:solidFill>
                  <a:schemeClr val="bg1"/>
                </a:solidFill>
              </a:rPr>
              <a:t>stat</a:t>
            </a:r>
            <a:r>
              <a:rPr lang="en-US" altLang="zh-CN" b="1" dirty="0">
                <a:solidFill>
                  <a:schemeClr val="bg1"/>
                </a:solidFill>
              </a:rPr>
              <a:t>, </a:t>
            </a:r>
            <a:r>
              <a:rPr lang="en-US" altLang="zh-CN" b="1" dirty="0" err="1">
                <a:solidFill>
                  <a:schemeClr val="bg1"/>
                </a:solidFill>
              </a:rPr>
              <a:t>ACLCallback</a:t>
            </a:r>
            <a:r>
              <a:rPr lang="en-US" altLang="zh-CN" b="1" dirty="0">
                <a:solidFill>
                  <a:schemeClr val="bg1"/>
                </a:solidFill>
              </a:rPr>
              <a:t> </a:t>
            </a:r>
            <a:r>
              <a:rPr lang="en-US" altLang="zh-CN" b="1" dirty="0" err="1">
                <a:solidFill>
                  <a:schemeClr val="bg1"/>
                </a:solidFill>
              </a:rPr>
              <a:t>cb</a:t>
            </a:r>
            <a:r>
              <a:rPr lang="en-US" altLang="zh-CN" b="1" dirty="0">
                <a:solidFill>
                  <a:schemeClr val="bg1"/>
                </a:solidFill>
              </a:rPr>
              <a:t>, </a:t>
            </a:r>
            <a:r>
              <a:rPr lang="en-US" altLang="zh-CN" dirty="0">
                <a:solidFill>
                  <a:schemeClr val="bg1"/>
                </a:solidFill>
              </a:rPr>
              <a:t>Object </a:t>
            </a:r>
            <a:r>
              <a:rPr lang="en-US" altLang="zh-CN" dirty="0" err="1">
                <a:solidFill>
                  <a:schemeClr val="bg1"/>
                </a:solidFill>
              </a:rPr>
              <a:t>ctx</a:t>
            </a:r>
            <a:r>
              <a:rPr lang="en-US" altLang="zh-CN" dirty="0">
                <a:solidFill>
                  <a:schemeClr val="bg1"/>
                </a:solidFill>
              </a:rPr>
              <a:t>)</a:t>
            </a:r>
            <a:endParaRPr lang="en-US" altLang="zh-CN" b="1" dirty="0">
              <a:solidFill>
                <a:schemeClr val="bg1"/>
              </a:solidFill>
            </a:endParaRPr>
          </a:p>
          <a:p>
            <a:endParaRPr lang="en-US" altLang="zh-CN" b="1" dirty="0">
              <a:solidFill>
                <a:schemeClr val="bg1"/>
              </a:solidFill>
            </a:endParaRPr>
          </a:p>
          <a:p>
            <a:r>
              <a:rPr lang="en-US" altLang="zh-CN" dirty="0">
                <a:solidFill>
                  <a:schemeClr val="bg1"/>
                </a:solidFill>
              </a:rPr>
              <a:t>Stat </a:t>
            </a:r>
            <a:r>
              <a:rPr lang="en-US" altLang="zh-CN" dirty="0" err="1">
                <a:solidFill>
                  <a:schemeClr val="bg1"/>
                </a:solidFill>
              </a:rPr>
              <a:t>setACL</a:t>
            </a:r>
            <a:r>
              <a:rPr lang="en-US" altLang="zh-CN" dirty="0">
                <a:solidFill>
                  <a:schemeClr val="bg1"/>
                </a:solidFill>
              </a:rPr>
              <a:t>(</a:t>
            </a:r>
            <a:r>
              <a:rPr lang="en-US" altLang="zh-CN" b="1" dirty="0">
                <a:solidFill>
                  <a:schemeClr val="bg1"/>
                </a:solidFill>
              </a:rPr>
              <a:t>final String path, List&lt;ACL&gt; </a:t>
            </a:r>
            <a:r>
              <a:rPr lang="en-US" altLang="zh-CN" b="1" dirty="0" err="1">
                <a:solidFill>
                  <a:schemeClr val="bg1"/>
                </a:solidFill>
              </a:rPr>
              <a:t>acl</a:t>
            </a:r>
            <a:r>
              <a:rPr lang="en-US" altLang="zh-CN" b="1" dirty="0">
                <a:solidFill>
                  <a:schemeClr val="bg1"/>
                </a:solidFill>
              </a:rPr>
              <a:t>, </a:t>
            </a:r>
            <a:r>
              <a:rPr lang="en-US" altLang="zh-CN" b="1" dirty="0" err="1">
                <a:solidFill>
                  <a:schemeClr val="bg1"/>
                </a:solidFill>
              </a:rPr>
              <a:t>int</a:t>
            </a:r>
            <a:r>
              <a:rPr lang="en-US" altLang="zh-CN" b="1" dirty="0">
                <a:solidFill>
                  <a:schemeClr val="bg1"/>
                </a:solidFill>
              </a:rPr>
              <a:t> version)</a:t>
            </a:r>
          </a:p>
          <a:p>
            <a:endParaRPr lang="en-US" altLang="zh-CN" b="1" dirty="0">
              <a:solidFill>
                <a:schemeClr val="bg1"/>
              </a:solidFill>
            </a:endParaRPr>
          </a:p>
          <a:p>
            <a:r>
              <a:rPr lang="en-US" altLang="zh-CN" b="1" dirty="0">
                <a:solidFill>
                  <a:schemeClr val="bg1"/>
                </a:solidFill>
              </a:rPr>
              <a:t>void </a:t>
            </a:r>
            <a:r>
              <a:rPr lang="en-US" altLang="zh-CN" b="1" dirty="0" err="1">
                <a:solidFill>
                  <a:schemeClr val="bg1"/>
                </a:solidFill>
              </a:rPr>
              <a:t>setACL</a:t>
            </a:r>
            <a:r>
              <a:rPr lang="en-US" altLang="zh-CN" b="1" dirty="0">
                <a:solidFill>
                  <a:schemeClr val="bg1"/>
                </a:solidFill>
              </a:rPr>
              <a:t>(final String path, List&lt;ACL&gt; </a:t>
            </a:r>
            <a:r>
              <a:rPr lang="en-US" altLang="zh-CN" b="1" dirty="0" err="1">
                <a:solidFill>
                  <a:schemeClr val="bg1"/>
                </a:solidFill>
              </a:rPr>
              <a:t>acl</a:t>
            </a:r>
            <a:r>
              <a:rPr lang="en-US" altLang="zh-CN" b="1" dirty="0">
                <a:solidFill>
                  <a:schemeClr val="bg1"/>
                </a:solidFill>
              </a:rPr>
              <a:t>, </a:t>
            </a:r>
            <a:r>
              <a:rPr lang="en-US" altLang="zh-CN" b="1" dirty="0" err="1">
                <a:solidFill>
                  <a:schemeClr val="bg1"/>
                </a:solidFill>
              </a:rPr>
              <a:t>int</a:t>
            </a:r>
            <a:r>
              <a:rPr lang="en-US" altLang="zh-CN" b="1" dirty="0">
                <a:solidFill>
                  <a:schemeClr val="bg1"/>
                </a:solidFill>
              </a:rPr>
              <a:t> version, </a:t>
            </a:r>
            <a:r>
              <a:rPr lang="en-US" altLang="zh-CN" dirty="0" err="1">
                <a:solidFill>
                  <a:schemeClr val="bg1"/>
                </a:solidFill>
              </a:rPr>
              <a:t>StatCallback</a:t>
            </a:r>
            <a:r>
              <a:rPr lang="en-US" altLang="zh-CN" dirty="0">
                <a:solidFill>
                  <a:schemeClr val="bg1"/>
                </a:solidFill>
              </a:rPr>
              <a:t> </a:t>
            </a:r>
            <a:r>
              <a:rPr lang="en-US" altLang="zh-CN" dirty="0" err="1">
                <a:solidFill>
                  <a:schemeClr val="bg1"/>
                </a:solidFill>
              </a:rPr>
              <a:t>cb</a:t>
            </a:r>
            <a:r>
              <a:rPr lang="en-US" altLang="zh-CN" dirty="0">
                <a:solidFill>
                  <a:schemeClr val="bg1"/>
                </a:solidFill>
              </a:rPr>
              <a:t>, Object </a:t>
            </a:r>
            <a:r>
              <a:rPr lang="en-US" altLang="zh-CN" dirty="0" err="1">
                <a:solidFill>
                  <a:schemeClr val="bg1"/>
                </a:solidFill>
              </a:rPr>
              <a:t>ctx</a:t>
            </a:r>
            <a:r>
              <a:rPr lang="en-US" altLang="zh-CN" dirty="0">
                <a:solidFill>
                  <a:schemeClr val="bg1"/>
                </a:solidFill>
              </a:rPr>
              <a:t>)</a:t>
            </a:r>
          </a:p>
          <a:p>
            <a:endParaRPr lang="en-US" altLang="zh-CN" sz="1200" b="1" dirty="0">
              <a:solidFill>
                <a:schemeClr val="bg1"/>
              </a:solidFill>
            </a:endParaRPr>
          </a:p>
          <a:p>
            <a:endParaRPr lang="en-US" altLang="zh-CN" sz="1200" b="1" dirty="0">
              <a:solidFill>
                <a:schemeClr val="bg1"/>
              </a:solidFill>
            </a:endParaRPr>
          </a:p>
          <a:p>
            <a:endParaRPr lang="en-US" altLang="zh-CN" sz="1200" b="1" dirty="0">
              <a:solidFill>
                <a:schemeClr val="bg1"/>
              </a:solidFill>
            </a:endParaRPr>
          </a:p>
          <a:p>
            <a:r>
              <a:rPr lang="zh-CN" altLang="en-US" sz="1200" b="1" dirty="0">
                <a:solidFill>
                  <a:schemeClr val="bg1"/>
                </a:solidFill>
              </a:rPr>
              <a:t>同步</a:t>
            </a:r>
            <a:r>
              <a:rPr lang="en-US" altLang="zh-CN" sz="1200" b="1" dirty="0">
                <a:solidFill>
                  <a:schemeClr val="bg1"/>
                </a:solidFill>
              </a:rPr>
              <a:t>API</a:t>
            </a:r>
          </a:p>
          <a:p>
            <a:r>
              <a:rPr lang="en-US" altLang="zh-CN" b="1" dirty="0">
                <a:solidFill>
                  <a:srgbClr val="FF0000"/>
                </a:solidFill>
              </a:rPr>
              <a:t>void sync(final String path, </a:t>
            </a:r>
            <a:r>
              <a:rPr lang="en-US" altLang="zh-CN" b="1" dirty="0" err="1">
                <a:solidFill>
                  <a:srgbClr val="FF0000"/>
                </a:solidFill>
              </a:rPr>
              <a:t>VoidCallback</a:t>
            </a:r>
            <a:r>
              <a:rPr lang="en-US" altLang="zh-CN" b="1" dirty="0">
                <a:solidFill>
                  <a:srgbClr val="FF0000"/>
                </a:solidFill>
              </a:rPr>
              <a:t> </a:t>
            </a:r>
            <a:r>
              <a:rPr lang="en-US" altLang="zh-CN" b="1" dirty="0" err="1">
                <a:solidFill>
                  <a:srgbClr val="FF0000"/>
                </a:solidFill>
              </a:rPr>
              <a:t>cb</a:t>
            </a:r>
            <a:r>
              <a:rPr lang="en-US" altLang="zh-CN" b="1" dirty="0">
                <a:solidFill>
                  <a:srgbClr val="FF0000"/>
                </a:solidFill>
              </a:rPr>
              <a:t>, Object </a:t>
            </a:r>
            <a:r>
              <a:rPr lang="en-US" altLang="zh-CN" b="1" dirty="0" err="1">
                <a:solidFill>
                  <a:srgbClr val="FF0000"/>
                </a:solidFill>
              </a:rPr>
              <a:t>ctx</a:t>
            </a:r>
            <a:r>
              <a:rPr lang="en-US" altLang="zh-CN" b="1" dirty="0">
                <a:solidFill>
                  <a:srgbClr val="FF0000"/>
                </a:solidFill>
              </a:rPr>
              <a:t>)</a:t>
            </a:r>
          </a:p>
          <a:p>
            <a:endParaRPr lang="en-US" altLang="zh-CN" sz="1200" b="1" dirty="0"/>
          </a:p>
          <a:p>
            <a:endParaRPr lang="zh-CN" altLang="en-US" sz="1200" dirty="0"/>
          </a:p>
        </p:txBody>
      </p:sp>
    </p:spTree>
    <p:extLst>
      <p:ext uri="{BB962C8B-B14F-4D97-AF65-F5344CB8AC3E}">
        <p14:creationId xmlns:p14="http://schemas.microsoft.com/office/powerpoint/2010/main" val="1972354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95953"/>
            <a:ext cx="3075650" cy="584775"/>
          </a:xfrm>
          <a:prstGeom prst="rect">
            <a:avLst/>
          </a:prstGeom>
          <a:noFill/>
        </p:spPr>
        <p:txBody>
          <a:bodyPr wrap="none" rtlCol="0">
            <a:spAutoFit/>
          </a:bodyPr>
          <a:lstStyle/>
          <a:p>
            <a:r>
              <a:rPr lang="en-US" altLang="zh-CN" sz="3200" dirty="0">
                <a:solidFill>
                  <a:schemeClr val="accent6">
                    <a:lumMod val="75000"/>
                  </a:schemeClr>
                </a:solidFill>
                <a:latin typeface="微软雅黑" pitchFamily="34" charset="-122"/>
                <a:ea typeface="微软雅黑" pitchFamily="34" charset="-122"/>
              </a:rPr>
              <a:t>Zookeeper API</a:t>
            </a:r>
            <a:endParaRPr lang="zh-CN" altLang="en-US" sz="3200" dirty="0">
              <a:solidFill>
                <a:schemeClr val="accent6">
                  <a:lumMod val="75000"/>
                </a:schemeClr>
              </a:solidFill>
              <a:latin typeface="微软雅黑" pitchFamily="34" charset="-122"/>
              <a:ea typeface="微软雅黑" pitchFamily="34" charset="-122"/>
            </a:endParaRPr>
          </a:p>
        </p:txBody>
      </p:sp>
      <p:sp>
        <p:nvSpPr>
          <p:cNvPr id="3" name="矩形 2"/>
          <p:cNvSpPr/>
          <p:nvPr/>
        </p:nvSpPr>
        <p:spPr>
          <a:xfrm>
            <a:off x="467544" y="980728"/>
            <a:ext cx="7401759" cy="461665"/>
          </a:xfrm>
          <a:prstGeom prst="rect">
            <a:avLst/>
          </a:prstGeom>
        </p:spPr>
        <p:txBody>
          <a:bodyPr wrap="square">
            <a:spAutoFit/>
          </a:bodyPr>
          <a:lstStyle/>
          <a:p>
            <a:endParaRPr lang="en-US" altLang="zh-CN" sz="1200" b="1" dirty="0"/>
          </a:p>
          <a:p>
            <a:endParaRPr lang="zh-CN" altLang="en-US" sz="1200" dirty="0"/>
          </a:p>
        </p:txBody>
      </p:sp>
      <p:pic>
        <p:nvPicPr>
          <p:cNvPr id="8" name="图片 7">
            <a:extLst>
              <a:ext uri="{FF2B5EF4-FFF2-40B4-BE49-F238E27FC236}">
                <a16:creationId xmlns:a16="http://schemas.microsoft.com/office/drawing/2014/main" id="{7462FDF7-5FD4-4A43-9DA1-A498BE139DCF}"/>
              </a:ext>
            </a:extLst>
          </p:cNvPr>
          <p:cNvPicPr>
            <a:picLocks noChangeAspect="1"/>
          </p:cNvPicPr>
          <p:nvPr/>
        </p:nvPicPr>
        <p:blipFill>
          <a:blip r:embed="rId3"/>
          <a:stretch>
            <a:fillRect/>
          </a:stretch>
        </p:blipFill>
        <p:spPr>
          <a:xfrm>
            <a:off x="323528" y="1052736"/>
            <a:ext cx="8496944" cy="5667375"/>
          </a:xfrm>
          <a:prstGeom prst="rect">
            <a:avLst/>
          </a:prstGeom>
        </p:spPr>
      </p:pic>
      <p:pic>
        <p:nvPicPr>
          <p:cNvPr id="9" name="图片 8">
            <a:extLst>
              <a:ext uri="{FF2B5EF4-FFF2-40B4-BE49-F238E27FC236}">
                <a16:creationId xmlns:a16="http://schemas.microsoft.com/office/drawing/2014/main" id="{67EE2FE0-3510-45C7-B0E3-838FD3AA4565}"/>
              </a:ext>
            </a:extLst>
          </p:cNvPr>
          <p:cNvPicPr>
            <a:picLocks noChangeAspect="1"/>
          </p:cNvPicPr>
          <p:nvPr/>
        </p:nvPicPr>
        <p:blipFill>
          <a:blip r:embed="rId4"/>
          <a:stretch>
            <a:fillRect/>
          </a:stretch>
        </p:blipFill>
        <p:spPr>
          <a:xfrm>
            <a:off x="5796136" y="2276872"/>
            <a:ext cx="2828925" cy="1714500"/>
          </a:xfrm>
          <a:prstGeom prst="rect">
            <a:avLst/>
          </a:prstGeom>
          <a:ln>
            <a:solidFill>
              <a:schemeClr val="bg1"/>
            </a:solidFill>
          </a:ln>
          <a:effectLst>
            <a:softEdge rad="0"/>
          </a:effectLst>
        </p:spPr>
      </p:pic>
    </p:spTree>
    <p:extLst>
      <p:ext uri="{BB962C8B-B14F-4D97-AF65-F5344CB8AC3E}">
        <p14:creationId xmlns:p14="http://schemas.microsoft.com/office/powerpoint/2010/main" val="140853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95953"/>
            <a:ext cx="3155607" cy="584775"/>
          </a:xfrm>
          <a:prstGeom prst="rect">
            <a:avLst/>
          </a:prstGeom>
          <a:noFill/>
        </p:spPr>
        <p:txBody>
          <a:bodyPr wrap="none" rtlCol="0">
            <a:spAutoFit/>
          </a:bodyPr>
          <a:lstStyle/>
          <a:p>
            <a:r>
              <a:rPr lang="en-US" altLang="zh-CN" sz="3200" dirty="0" err="1">
                <a:solidFill>
                  <a:schemeClr val="accent6">
                    <a:lumMod val="75000"/>
                  </a:schemeClr>
                </a:solidFill>
                <a:latin typeface="微软雅黑" pitchFamily="34" charset="-122"/>
                <a:ea typeface="微软雅黑" pitchFamily="34" charset="-122"/>
              </a:rPr>
              <a:t>ZooKeeper</a:t>
            </a:r>
            <a:r>
              <a:rPr lang="zh-CN" altLang="en-US" sz="3200" dirty="0">
                <a:solidFill>
                  <a:schemeClr val="accent6">
                    <a:lumMod val="75000"/>
                  </a:schemeClr>
                </a:solidFill>
                <a:latin typeface="微软雅黑" pitchFamily="34" charset="-122"/>
                <a:ea typeface="微软雅黑" pitchFamily="34" charset="-122"/>
              </a:rPr>
              <a:t>特性</a:t>
            </a:r>
          </a:p>
        </p:txBody>
      </p:sp>
      <p:sp>
        <p:nvSpPr>
          <p:cNvPr id="16" name="TextBox 15"/>
          <p:cNvSpPr txBox="1"/>
          <p:nvPr/>
        </p:nvSpPr>
        <p:spPr>
          <a:xfrm>
            <a:off x="626507" y="1052736"/>
            <a:ext cx="7977941" cy="5755422"/>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solidFill>
                  <a:schemeClr val="bg1"/>
                </a:solidFill>
              </a:rPr>
              <a:t>简单</a:t>
            </a:r>
          </a:p>
          <a:p>
            <a:r>
              <a:rPr lang="en-US" altLang="zh-CN" sz="2000" dirty="0" err="1">
                <a:solidFill>
                  <a:schemeClr val="bg1"/>
                </a:solidFill>
              </a:rPr>
              <a:t>ZooKeeper</a:t>
            </a:r>
            <a:r>
              <a:rPr lang="zh-CN" altLang="en-US" sz="2000" dirty="0">
                <a:solidFill>
                  <a:schemeClr val="bg1"/>
                </a:solidFill>
              </a:rPr>
              <a:t>核心是一个精简的文件系统，它提供了一些简单的文件操作以及附加的功能，例如排序和通知。</a:t>
            </a:r>
          </a:p>
          <a:p>
            <a:pPr marL="342900" indent="-342900">
              <a:buFont typeface="Wingdings" panose="05000000000000000000" pitchFamily="2" charset="2"/>
              <a:buChar char="Ø"/>
            </a:pPr>
            <a:r>
              <a:rPr lang="zh-CN" altLang="en-US" sz="2400" dirty="0">
                <a:solidFill>
                  <a:schemeClr val="bg1"/>
                </a:solidFill>
              </a:rPr>
              <a:t>易表达</a:t>
            </a:r>
          </a:p>
          <a:p>
            <a:r>
              <a:rPr lang="en-US" altLang="zh-CN" sz="2000" dirty="0" err="1">
                <a:solidFill>
                  <a:schemeClr val="bg1"/>
                </a:solidFill>
              </a:rPr>
              <a:t>ZooKeeper</a:t>
            </a:r>
            <a:r>
              <a:rPr lang="zh-CN" altLang="en-US" sz="2000" dirty="0">
                <a:solidFill>
                  <a:schemeClr val="bg1"/>
                </a:solidFill>
              </a:rPr>
              <a:t>的数据结构原型是一棵</a:t>
            </a:r>
            <a:r>
              <a:rPr lang="en-US" altLang="zh-CN" sz="2000" dirty="0" err="1">
                <a:solidFill>
                  <a:schemeClr val="bg1"/>
                </a:solidFill>
              </a:rPr>
              <a:t>znode</a:t>
            </a:r>
            <a:r>
              <a:rPr lang="zh-CN" altLang="en-US" sz="2000" dirty="0">
                <a:solidFill>
                  <a:schemeClr val="bg1"/>
                </a:solidFill>
              </a:rPr>
              <a:t>树（类似</a:t>
            </a:r>
            <a:r>
              <a:rPr lang="en-US" altLang="zh-CN" sz="2000" dirty="0">
                <a:solidFill>
                  <a:schemeClr val="bg1"/>
                </a:solidFill>
              </a:rPr>
              <a:t>Linux</a:t>
            </a:r>
            <a:r>
              <a:rPr lang="zh-CN" altLang="en-US" sz="2000" dirty="0">
                <a:solidFill>
                  <a:schemeClr val="bg1"/>
                </a:solidFill>
              </a:rPr>
              <a:t>的文件系统），并且它们是一些已经被构建好的块，可以用来构建大型的协作数据结构和协议。</a:t>
            </a:r>
            <a:endParaRPr lang="zh-CN" altLang="en-US" sz="2400" dirty="0">
              <a:solidFill>
                <a:schemeClr val="bg1"/>
              </a:solidFill>
            </a:endParaRPr>
          </a:p>
          <a:p>
            <a:pPr marL="342900" indent="-342900">
              <a:buFont typeface="Wingdings" panose="05000000000000000000" pitchFamily="2" charset="2"/>
              <a:buChar char="Ø"/>
            </a:pPr>
            <a:r>
              <a:rPr lang="zh-CN" altLang="en-US" sz="2400" dirty="0">
                <a:solidFill>
                  <a:schemeClr val="bg1"/>
                </a:solidFill>
              </a:rPr>
              <a:t>高可用性</a:t>
            </a:r>
          </a:p>
          <a:p>
            <a:r>
              <a:rPr lang="en-US" altLang="zh-CN" sz="2000" dirty="0" err="1">
                <a:solidFill>
                  <a:schemeClr val="bg1"/>
                </a:solidFill>
              </a:rPr>
              <a:t>ZooKeeper</a:t>
            </a:r>
            <a:r>
              <a:rPr lang="zh-CN" altLang="en-US" sz="2000" dirty="0">
                <a:solidFill>
                  <a:schemeClr val="bg1"/>
                </a:solidFill>
              </a:rPr>
              <a:t>可以运行在一组服务器上，同时它们被设计成高可用性，为你的应用程序避免单点故障。</a:t>
            </a:r>
          </a:p>
          <a:p>
            <a:pPr marL="342900" indent="-342900">
              <a:buFont typeface="Wingdings" panose="05000000000000000000" pitchFamily="2" charset="2"/>
              <a:buChar char="Ø"/>
            </a:pPr>
            <a:r>
              <a:rPr lang="zh-CN" altLang="en-US" sz="2400" dirty="0">
                <a:solidFill>
                  <a:schemeClr val="bg1"/>
                </a:solidFill>
              </a:rPr>
              <a:t>松耦合交互</a:t>
            </a:r>
          </a:p>
          <a:p>
            <a:r>
              <a:rPr lang="en-US" altLang="zh-CN" sz="2000" dirty="0" err="1">
                <a:solidFill>
                  <a:schemeClr val="bg1"/>
                </a:solidFill>
              </a:rPr>
              <a:t>ZooKeeper</a:t>
            </a:r>
            <a:r>
              <a:rPr lang="zh-CN" altLang="en-US" sz="2000" dirty="0">
                <a:solidFill>
                  <a:schemeClr val="bg1"/>
                </a:solidFill>
              </a:rPr>
              <a:t>提供的</a:t>
            </a:r>
            <a:r>
              <a:rPr lang="en-US" altLang="zh-CN" sz="2000" dirty="0">
                <a:solidFill>
                  <a:schemeClr val="bg1"/>
                </a:solidFill>
              </a:rPr>
              <a:t>Watcher</a:t>
            </a:r>
            <a:r>
              <a:rPr lang="zh-CN" altLang="en-US" sz="2000" dirty="0">
                <a:solidFill>
                  <a:schemeClr val="bg1"/>
                </a:solidFill>
              </a:rPr>
              <a:t>机制使得各客户端与服务器的交互变得松耦合，每个客户端无需知晓其他客户端的存在，就可以和其他客户端进行数据交互。</a:t>
            </a:r>
          </a:p>
          <a:p>
            <a:pPr marL="342900" indent="-342900">
              <a:buFont typeface="Wingdings" panose="05000000000000000000" pitchFamily="2" charset="2"/>
              <a:buChar char="Ø"/>
            </a:pPr>
            <a:r>
              <a:rPr lang="zh-CN" altLang="en-US" sz="2400" dirty="0">
                <a:solidFill>
                  <a:schemeClr val="bg1"/>
                </a:solidFill>
              </a:rPr>
              <a:t>丰富的</a:t>
            </a:r>
            <a:r>
              <a:rPr lang="en-US" altLang="zh-CN" sz="2400" dirty="0">
                <a:solidFill>
                  <a:schemeClr val="bg1"/>
                </a:solidFill>
              </a:rPr>
              <a:t>API</a:t>
            </a:r>
            <a:endParaRPr lang="zh-CN" altLang="en-US" sz="2400" dirty="0">
              <a:solidFill>
                <a:schemeClr val="bg1"/>
              </a:solidFill>
            </a:endParaRPr>
          </a:p>
          <a:p>
            <a:r>
              <a:rPr lang="en-US" altLang="zh-CN" sz="2000" dirty="0" err="1">
                <a:solidFill>
                  <a:schemeClr val="bg1"/>
                </a:solidFill>
              </a:rPr>
              <a:t>ZooKeeper</a:t>
            </a:r>
            <a:r>
              <a:rPr lang="zh-CN" altLang="en-US" sz="2000" dirty="0">
                <a:solidFill>
                  <a:schemeClr val="bg1"/>
                </a:solidFill>
              </a:rPr>
              <a:t>为开发人员提供了一套丰富的</a:t>
            </a:r>
            <a:r>
              <a:rPr lang="en-US" altLang="zh-CN" sz="2000" dirty="0">
                <a:solidFill>
                  <a:schemeClr val="bg1"/>
                </a:solidFill>
              </a:rPr>
              <a:t>API</a:t>
            </a:r>
            <a:r>
              <a:rPr lang="zh-CN" altLang="en-US" sz="2000" dirty="0">
                <a:solidFill>
                  <a:schemeClr val="bg1"/>
                </a:solidFill>
              </a:rPr>
              <a:t>，减轻了开发人员编写通用协议的负担。</a:t>
            </a:r>
          </a:p>
        </p:txBody>
      </p:sp>
    </p:spTree>
    <p:extLst>
      <p:ext uri="{BB962C8B-B14F-4D97-AF65-F5344CB8AC3E}">
        <p14:creationId xmlns:p14="http://schemas.microsoft.com/office/powerpoint/2010/main" val="2102370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id="{9E2C72CD-54EE-4DC7-A12B-A3E9DF78B82F}"/>
              </a:ext>
            </a:extLst>
          </p:cNvPr>
          <p:cNvSpPr/>
          <p:nvPr/>
        </p:nvSpPr>
        <p:spPr>
          <a:xfrm rot="5400000">
            <a:off x="3198097" y="2408502"/>
            <a:ext cx="2592288" cy="2592288"/>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椭圆 9">
            <a:extLst>
              <a:ext uri="{FF2B5EF4-FFF2-40B4-BE49-F238E27FC236}">
                <a16:creationId xmlns:a16="http://schemas.microsoft.com/office/drawing/2014/main" id="{D265B23C-A95E-4166-BCC4-F256776F513B}"/>
              </a:ext>
            </a:extLst>
          </p:cNvPr>
          <p:cNvSpPr/>
          <p:nvPr/>
        </p:nvSpPr>
        <p:spPr>
          <a:xfrm rot="5400000">
            <a:off x="3592576" y="2837244"/>
            <a:ext cx="1803330" cy="1734804"/>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467544" y="395953"/>
            <a:ext cx="3155607" cy="584775"/>
          </a:xfrm>
          <a:prstGeom prst="rect">
            <a:avLst/>
          </a:prstGeom>
          <a:noFill/>
        </p:spPr>
        <p:txBody>
          <a:bodyPr wrap="none" rtlCol="0">
            <a:spAutoFit/>
          </a:bodyPr>
          <a:lstStyle/>
          <a:p>
            <a:r>
              <a:rPr lang="zh-CN" altLang="en-US" sz="3200" dirty="0">
                <a:solidFill>
                  <a:schemeClr val="accent6">
                    <a:lumMod val="75000"/>
                  </a:schemeClr>
                </a:solidFill>
                <a:latin typeface="微软雅黑" pitchFamily="34" charset="-122"/>
                <a:ea typeface="微软雅黑" pitchFamily="34" charset="-122"/>
              </a:rPr>
              <a:t>认识</a:t>
            </a:r>
            <a:r>
              <a:rPr lang="en-US" altLang="zh-CN" sz="3200" dirty="0" err="1">
                <a:solidFill>
                  <a:schemeClr val="accent6">
                    <a:lumMod val="75000"/>
                  </a:schemeClr>
                </a:solidFill>
                <a:latin typeface="微软雅黑" pitchFamily="34" charset="-122"/>
                <a:ea typeface="微软雅黑" pitchFamily="34" charset="-122"/>
              </a:rPr>
              <a:t>ZooKeeper</a:t>
            </a:r>
            <a:endParaRPr lang="zh-CN" altLang="en-US" sz="3200" dirty="0">
              <a:solidFill>
                <a:schemeClr val="accent6">
                  <a:lumMod val="75000"/>
                </a:schemeClr>
              </a:solidFill>
              <a:latin typeface="微软雅黑" pitchFamily="34" charset="-122"/>
              <a:ea typeface="微软雅黑" pitchFamily="34" charset="-122"/>
            </a:endParaRPr>
          </a:p>
        </p:txBody>
      </p:sp>
      <p:sp>
        <p:nvSpPr>
          <p:cNvPr id="9" name="椭圆 8">
            <a:extLst>
              <a:ext uri="{FF2B5EF4-FFF2-40B4-BE49-F238E27FC236}">
                <a16:creationId xmlns:a16="http://schemas.microsoft.com/office/drawing/2014/main" id="{365ED4C1-BE4F-4BE7-9703-1FAC5BC8EE7E}"/>
              </a:ext>
            </a:extLst>
          </p:cNvPr>
          <p:cNvSpPr/>
          <p:nvPr/>
        </p:nvSpPr>
        <p:spPr>
          <a:xfrm rot="5400000">
            <a:off x="3705284" y="2959222"/>
            <a:ext cx="1577914" cy="14908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C6099247-E048-4241-A395-88D6B2E612BE}"/>
              </a:ext>
            </a:extLst>
          </p:cNvPr>
          <p:cNvCxnSpPr>
            <a:cxnSpLocks/>
            <a:endCxn id="11" idx="2"/>
          </p:cNvCxnSpPr>
          <p:nvPr/>
        </p:nvCxnSpPr>
        <p:spPr>
          <a:xfrm flipV="1">
            <a:off x="4494241" y="2408502"/>
            <a:ext cx="0" cy="354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B5D04B5-E26E-4B51-8011-6E6688748373}"/>
              </a:ext>
            </a:extLst>
          </p:cNvPr>
          <p:cNvCxnSpPr>
            <a:cxnSpLocks/>
          </p:cNvCxnSpPr>
          <p:nvPr/>
        </p:nvCxnSpPr>
        <p:spPr>
          <a:xfrm>
            <a:off x="5084269" y="4421722"/>
            <a:ext cx="235617" cy="269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ACDC69F7-0B3B-4EE6-B920-DBCED8D0D438}"/>
              </a:ext>
            </a:extLst>
          </p:cNvPr>
          <p:cNvCxnSpPr>
            <a:cxnSpLocks/>
          </p:cNvCxnSpPr>
          <p:nvPr/>
        </p:nvCxnSpPr>
        <p:spPr>
          <a:xfrm flipH="1">
            <a:off x="5325611" y="3242654"/>
            <a:ext cx="392712" cy="161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39A5983-6E84-40E9-9F90-200885DE0D24}"/>
              </a:ext>
            </a:extLst>
          </p:cNvPr>
          <p:cNvCxnSpPr>
            <a:cxnSpLocks/>
          </p:cNvCxnSpPr>
          <p:nvPr/>
        </p:nvCxnSpPr>
        <p:spPr>
          <a:xfrm>
            <a:off x="3297536" y="3204970"/>
            <a:ext cx="338655" cy="122100"/>
          </a:xfrm>
          <a:prstGeom prst="line">
            <a:avLst/>
          </a:prstGeom>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42C24F1A-8CDB-41DE-9C11-3706718749E5}"/>
              </a:ext>
            </a:extLst>
          </p:cNvPr>
          <p:cNvSpPr txBox="1"/>
          <p:nvPr/>
        </p:nvSpPr>
        <p:spPr>
          <a:xfrm rot="2133938">
            <a:off x="4518606" y="2689725"/>
            <a:ext cx="1152128" cy="369332"/>
          </a:xfrm>
          <a:prstGeom prst="rect">
            <a:avLst/>
          </a:prstGeom>
          <a:noFill/>
        </p:spPr>
        <p:txBody>
          <a:bodyPr wrap="square" rtlCol="0">
            <a:spAutoFit/>
          </a:bodyPr>
          <a:lstStyle/>
          <a:p>
            <a:r>
              <a:rPr lang="zh-CN" altLang="en-US" b="1" dirty="0"/>
              <a:t>配置管理</a:t>
            </a:r>
          </a:p>
        </p:txBody>
      </p:sp>
      <p:sp>
        <p:nvSpPr>
          <p:cNvPr id="61" name="文本框 60">
            <a:extLst>
              <a:ext uri="{FF2B5EF4-FFF2-40B4-BE49-F238E27FC236}">
                <a16:creationId xmlns:a16="http://schemas.microsoft.com/office/drawing/2014/main" id="{483B75CE-3BDA-40D6-875C-8CB983C2C0AC}"/>
              </a:ext>
            </a:extLst>
          </p:cNvPr>
          <p:cNvSpPr txBox="1"/>
          <p:nvPr/>
        </p:nvSpPr>
        <p:spPr>
          <a:xfrm rot="3742373">
            <a:off x="2972980" y="4002494"/>
            <a:ext cx="1152128" cy="369332"/>
          </a:xfrm>
          <a:prstGeom prst="rect">
            <a:avLst/>
          </a:prstGeom>
          <a:noFill/>
        </p:spPr>
        <p:txBody>
          <a:bodyPr wrap="square" rtlCol="0">
            <a:spAutoFit/>
          </a:bodyPr>
          <a:lstStyle/>
          <a:p>
            <a:r>
              <a:rPr lang="zh-CN" altLang="en-US" b="1" dirty="0"/>
              <a:t>共享锁</a:t>
            </a:r>
          </a:p>
        </p:txBody>
      </p:sp>
      <p:sp>
        <p:nvSpPr>
          <p:cNvPr id="62" name="文本框 61">
            <a:extLst>
              <a:ext uri="{FF2B5EF4-FFF2-40B4-BE49-F238E27FC236}">
                <a16:creationId xmlns:a16="http://schemas.microsoft.com/office/drawing/2014/main" id="{E46C0451-E2E9-4E8F-AE57-6171CD711007}"/>
              </a:ext>
            </a:extLst>
          </p:cNvPr>
          <p:cNvSpPr txBox="1"/>
          <p:nvPr/>
        </p:nvSpPr>
        <p:spPr>
          <a:xfrm rot="19570425">
            <a:off x="3325028" y="2656511"/>
            <a:ext cx="1152128" cy="369332"/>
          </a:xfrm>
          <a:prstGeom prst="rect">
            <a:avLst/>
          </a:prstGeom>
          <a:noFill/>
        </p:spPr>
        <p:txBody>
          <a:bodyPr wrap="square" rtlCol="0">
            <a:spAutoFit/>
          </a:bodyPr>
          <a:lstStyle/>
          <a:p>
            <a:r>
              <a:rPr lang="zh-CN" altLang="en-US" b="1" dirty="0"/>
              <a:t>集群管理</a:t>
            </a:r>
          </a:p>
        </p:txBody>
      </p:sp>
      <p:sp>
        <p:nvSpPr>
          <p:cNvPr id="63" name="文本框 62">
            <a:extLst>
              <a:ext uri="{FF2B5EF4-FFF2-40B4-BE49-F238E27FC236}">
                <a16:creationId xmlns:a16="http://schemas.microsoft.com/office/drawing/2014/main" id="{7AF92245-05A5-49ED-AD4E-B33DE8849757}"/>
              </a:ext>
            </a:extLst>
          </p:cNvPr>
          <p:cNvSpPr txBox="1"/>
          <p:nvPr/>
        </p:nvSpPr>
        <p:spPr>
          <a:xfrm rot="17166927">
            <a:off x="4709474" y="3782855"/>
            <a:ext cx="1575594" cy="369332"/>
          </a:xfrm>
          <a:prstGeom prst="rect">
            <a:avLst/>
          </a:prstGeom>
          <a:noFill/>
        </p:spPr>
        <p:txBody>
          <a:bodyPr wrap="square" rtlCol="0">
            <a:spAutoFit/>
          </a:bodyPr>
          <a:lstStyle/>
          <a:p>
            <a:r>
              <a:rPr lang="zh-CN" altLang="en-US" b="1" dirty="0"/>
              <a:t>统一名称服务</a:t>
            </a:r>
          </a:p>
        </p:txBody>
      </p:sp>
      <p:sp>
        <p:nvSpPr>
          <p:cNvPr id="64" name="文本框 63">
            <a:extLst>
              <a:ext uri="{FF2B5EF4-FFF2-40B4-BE49-F238E27FC236}">
                <a16:creationId xmlns:a16="http://schemas.microsoft.com/office/drawing/2014/main" id="{205A45BF-090D-441B-B001-F1A7FDD8C934}"/>
              </a:ext>
            </a:extLst>
          </p:cNvPr>
          <p:cNvSpPr txBox="1"/>
          <p:nvPr/>
        </p:nvSpPr>
        <p:spPr>
          <a:xfrm>
            <a:off x="5868181" y="1222902"/>
            <a:ext cx="3062536" cy="1754326"/>
          </a:xfrm>
          <a:prstGeom prst="rect">
            <a:avLst/>
          </a:prstGeom>
          <a:noFill/>
        </p:spPr>
        <p:txBody>
          <a:bodyPr wrap="square" rtlCol="0">
            <a:spAutoFit/>
          </a:bodyPr>
          <a:lstStyle/>
          <a:p>
            <a:r>
              <a:rPr lang="zh-CN" altLang="en-US" dirty="0">
                <a:solidFill>
                  <a:schemeClr val="bg1"/>
                </a:solidFill>
              </a:rPr>
              <a:t>将配置信息保存在</a:t>
            </a:r>
            <a:r>
              <a:rPr lang="en-US" altLang="zh-CN" dirty="0">
                <a:solidFill>
                  <a:schemeClr val="bg1"/>
                </a:solidFill>
              </a:rPr>
              <a:t>Zookeeper</a:t>
            </a:r>
            <a:r>
              <a:rPr lang="zh-CN" altLang="en-US" dirty="0">
                <a:solidFill>
                  <a:schemeClr val="bg1"/>
                </a:solidFill>
              </a:rPr>
              <a:t>的某个目录节点中，一旦配置信息发生变化，每台应用机器就会收到</a:t>
            </a:r>
            <a:r>
              <a:rPr lang="en-US" altLang="zh-CN" dirty="0">
                <a:solidFill>
                  <a:schemeClr val="bg1"/>
                </a:solidFill>
              </a:rPr>
              <a:t>Zookeeper</a:t>
            </a:r>
            <a:r>
              <a:rPr lang="zh-CN" altLang="en-US" dirty="0">
                <a:solidFill>
                  <a:schemeClr val="bg1"/>
                </a:solidFill>
              </a:rPr>
              <a:t>的通知，然后从</a:t>
            </a:r>
            <a:r>
              <a:rPr lang="en-US" altLang="zh-CN" dirty="0">
                <a:solidFill>
                  <a:schemeClr val="bg1"/>
                </a:solidFill>
              </a:rPr>
              <a:t>Zookeeper</a:t>
            </a:r>
            <a:r>
              <a:rPr lang="zh-CN" altLang="en-US" dirty="0">
                <a:solidFill>
                  <a:schemeClr val="bg1"/>
                </a:solidFill>
              </a:rPr>
              <a:t>获取新的配置信息应用到系统中</a:t>
            </a:r>
          </a:p>
        </p:txBody>
      </p:sp>
      <p:cxnSp>
        <p:nvCxnSpPr>
          <p:cNvPr id="67" name="连接符: 肘形 66">
            <a:extLst>
              <a:ext uri="{FF2B5EF4-FFF2-40B4-BE49-F238E27FC236}">
                <a16:creationId xmlns:a16="http://schemas.microsoft.com/office/drawing/2014/main" id="{DB2152B4-F647-4FDD-B504-6C3F13271D98}"/>
              </a:ext>
            </a:extLst>
          </p:cNvPr>
          <p:cNvCxnSpPr>
            <a:stCxn id="60" idx="0"/>
          </p:cNvCxnSpPr>
          <p:nvPr/>
        </p:nvCxnSpPr>
        <p:spPr>
          <a:xfrm rot="5400000" flipH="1" flipV="1">
            <a:off x="5226558" y="2034288"/>
            <a:ext cx="665406" cy="71436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01351891-F21D-4070-8B80-1916B25CF0B6}"/>
              </a:ext>
            </a:extLst>
          </p:cNvPr>
          <p:cNvCxnSpPr/>
          <p:nvPr/>
        </p:nvCxnSpPr>
        <p:spPr>
          <a:xfrm>
            <a:off x="5940153" y="1222902"/>
            <a:ext cx="0" cy="1692787"/>
          </a:xfrm>
          <a:prstGeom prst="line">
            <a:avLst/>
          </a:prstGeom>
        </p:spPr>
        <p:style>
          <a:lnRef idx="1">
            <a:schemeClr val="accent1"/>
          </a:lnRef>
          <a:fillRef idx="0">
            <a:schemeClr val="accent1"/>
          </a:fillRef>
          <a:effectRef idx="0">
            <a:schemeClr val="accent1"/>
          </a:effectRef>
          <a:fontRef idx="minor">
            <a:schemeClr val="tx1"/>
          </a:fontRef>
        </p:style>
      </p:cxnSp>
      <p:sp>
        <p:nvSpPr>
          <p:cNvPr id="70" name="矩形 69">
            <a:extLst>
              <a:ext uri="{FF2B5EF4-FFF2-40B4-BE49-F238E27FC236}">
                <a16:creationId xmlns:a16="http://schemas.microsoft.com/office/drawing/2014/main" id="{B6E08FB4-F72A-417C-BA59-A27CC2024CB4}"/>
              </a:ext>
            </a:extLst>
          </p:cNvPr>
          <p:cNvSpPr/>
          <p:nvPr/>
        </p:nvSpPr>
        <p:spPr>
          <a:xfrm>
            <a:off x="5911780" y="3729148"/>
            <a:ext cx="2979341" cy="1754326"/>
          </a:xfrm>
          <a:prstGeom prst="rect">
            <a:avLst/>
          </a:prstGeom>
        </p:spPr>
        <p:txBody>
          <a:bodyPr wrap="square">
            <a:spAutoFit/>
          </a:bodyPr>
          <a:lstStyle/>
          <a:p>
            <a:r>
              <a:rPr lang="zh-CN" altLang="en-US" dirty="0">
                <a:solidFill>
                  <a:schemeClr val="bg1"/>
                </a:solidFill>
              </a:rPr>
              <a:t>分布式应用通常要有一套完整的命名规则，而用树形结构是一个理想的选择，树形结构是一个有层次的目录结构， 既友好又不会重复便于识别和记住</a:t>
            </a:r>
          </a:p>
        </p:txBody>
      </p:sp>
      <p:cxnSp>
        <p:nvCxnSpPr>
          <p:cNvPr id="71" name="直接连接符 70">
            <a:extLst>
              <a:ext uri="{FF2B5EF4-FFF2-40B4-BE49-F238E27FC236}">
                <a16:creationId xmlns:a16="http://schemas.microsoft.com/office/drawing/2014/main" id="{D6596230-4252-43DC-AE1C-95A6304F7D3C}"/>
              </a:ext>
            </a:extLst>
          </p:cNvPr>
          <p:cNvCxnSpPr/>
          <p:nvPr/>
        </p:nvCxnSpPr>
        <p:spPr>
          <a:xfrm>
            <a:off x="5940153" y="3790687"/>
            <a:ext cx="0" cy="16927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连接符: 肘形 72">
            <a:extLst>
              <a:ext uri="{FF2B5EF4-FFF2-40B4-BE49-F238E27FC236}">
                <a16:creationId xmlns:a16="http://schemas.microsoft.com/office/drawing/2014/main" id="{1D5A23CA-8796-4B83-934C-1776A74243EB}"/>
              </a:ext>
            </a:extLst>
          </p:cNvPr>
          <p:cNvCxnSpPr>
            <a:cxnSpLocks/>
            <a:endCxn id="70" idx="1"/>
          </p:cNvCxnSpPr>
          <p:nvPr/>
        </p:nvCxnSpPr>
        <p:spPr>
          <a:xfrm rot="16200000" flipH="1">
            <a:off x="5596566" y="4291097"/>
            <a:ext cx="472484" cy="157943"/>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74" name="矩形 73">
            <a:extLst>
              <a:ext uri="{FF2B5EF4-FFF2-40B4-BE49-F238E27FC236}">
                <a16:creationId xmlns:a16="http://schemas.microsoft.com/office/drawing/2014/main" id="{92478899-377A-481E-8100-5F91B95BC7DE}"/>
              </a:ext>
            </a:extLst>
          </p:cNvPr>
          <p:cNvSpPr/>
          <p:nvPr/>
        </p:nvSpPr>
        <p:spPr>
          <a:xfrm>
            <a:off x="281316" y="1215799"/>
            <a:ext cx="2811262" cy="1754326"/>
          </a:xfrm>
          <a:prstGeom prst="rect">
            <a:avLst/>
          </a:prstGeom>
        </p:spPr>
        <p:txBody>
          <a:bodyPr wrap="square">
            <a:spAutoFit/>
          </a:bodyPr>
          <a:lstStyle/>
          <a:p>
            <a:r>
              <a:rPr lang="en-US" altLang="zh-CN" dirty="0">
                <a:solidFill>
                  <a:schemeClr val="bg1"/>
                </a:solidFill>
              </a:rPr>
              <a:t>Zookeeper</a:t>
            </a:r>
            <a:r>
              <a:rPr lang="zh-CN" altLang="en-US" dirty="0">
                <a:solidFill>
                  <a:schemeClr val="bg1"/>
                </a:solidFill>
              </a:rPr>
              <a:t>能够维护当前的集群中机器的服务状态，能够帮你选出一个“总管”来管理集群，这就是</a:t>
            </a:r>
            <a:r>
              <a:rPr lang="en-US" altLang="zh-CN" dirty="0">
                <a:solidFill>
                  <a:schemeClr val="bg1"/>
                </a:solidFill>
              </a:rPr>
              <a:t>Zookeeper</a:t>
            </a:r>
            <a:r>
              <a:rPr lang="zh-CN" altLang="en-US" dirty="0">
                <a:solidFill>
                  <a:schemeClr val="bg1"/>
                </a:solidFill>
              </a:rPr>
              <a:t>的另一个功能</a:t>
            </a:r>
            <a:r>
              <a:rPr lang="en-US" altLang="zh-CN" dirty="0">
                <a:solidFill>
                  <a:schemeClr val="bg1"/>
                </a:solidFill>
              </a:rPr>
              <a:t>Leader Election</a:t>
            </a:r>
            <a:endParaRPr lang="zh-CN" altLang="en-US" dirty="0">
              <a:solidFill>
                <a:schemeClr val="bg1"/>
              </a:solidFill>
            </a:endParaRPr>
          </a:p>
        </p:txBody>
      </p:sp>
      <p:cxnSp>
        <p:nvCxnSpPr>
          <p:cNvPr id="76" name="直接连接符 75">
            <a:extLst>
              <a:ext uri="{FF2B5EF4-FFF2-40B4-BE49-F238E27FC236}">
                <a16:creationId xmlns:a16="http://schemas.microsoft.com/office/drawing/2014/main" id="{4E004042-D59F-45F4-820A-C3E6A4A53EFA}"/>
              </a:ext>
            </a:extLst>
          </p:cNvPr>
          <p:cNvCxnSpPr/>
          <p:nvPr/>
        </p:nvCxnSpPr>
        <p:spPr>
          <a:xfrm>
            <a:off x="3106272" y="1222902"/>
            <a:ext cx="0" cy="1754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连接符: 肘形 80">
            <a:extLst>
              <a:ext uri="{FF2B5EF4-FFF2-40B4-BE49-F238E27FC236}">
                <a16:creationId xmlns:a16="http://schemas.microsoft.com/office/drawing/2014/main" id="{9CC05845-851F-4126-B3BF-1440DCFCD13F}"/>
              </a:ext>
            </a:extLst>
          </p:cNvPr>
          <p:cNvCxnSpPr>
            <a:stCxn id="11" idx="3"/>
            <a:endCxn id="74" idx="3"/>
          </p:cNvCxnSpPr>
          <p:nvPr/>
        </p:nvCxnSpPr>
        <p:spPr>
          <a:xfrm rot="10800000">
            <a:off x="3092579" y="2092962"/>
            <a:ext cx="485151" cy="695172"/>
          </a:xfrm>
          <a:prstGeom prst="bentConnector3">
            <a:avLst>
              <a:gd name="adj1" fmla="val 2881"/>
            </a:avLst>
          </a:prstGeom>
        </p:spPr>
        <p:style>
          <a:lnRef idx="1">
            <a:schemeClr val="accent1"/>
          </a:lnRef>
          <a:fillRef idx="0">
            <a:schemeClr val="accent1"/>
          </a:fillRef>
          <a:effectRef idx="0">
            <a:schemeClr val="accent1"/>
          </a:effectRef>
          <a:fontRef idx="minor">
            <a:schemeClr val="tx1"/>
          </a:fontRef>
        </p:style>
      </p:cxnSp>
      <p:sp>
        <p:nvSpPr>
          <p:cNvPr id="84" name="矩形 83">
            <a:extLst>
              <a:ext uri="{FF2B5EF4-FFF2-40B4-BE49-F238E27FC236}">
                <a16:creationId xmlns:a16="http://schemas.microsoft.com/office/drawing/2014/main" id="{D6F39572-2F49-4363-B7BC-D449167321DC}"/>
              </a:ext>
            </a:extLst>
          </p:cNvPr>
          <p:cNvSpPr/>
          <p:nvPr/>
        </p:nvSpPr>
        <p:spPr>
          <a:xfrm>
            <a:off x="224499" y="3315266"/>
            <a:ext cx="2826727" cy="2308324"/>
          </a:xfrm>
          <a:prstGeom prst="rect">
            <a:avLst/>
          </a:prstGeom>
        </p:spPr>
        <p:txBody>
          <a:bodyPr wrap="square">
            <a:spAutoFit/>
          </a:bodyPr>
          <a:lstStyle/>
          <a:p>
            <a:r>
              <a:rPr lang="en-US" altLang="zh-CN" dirty="0">
                <a:solidFill>
                  <a:schemeClr val="bg1"/>
                </a:solidFill>
              </a:rPr>
              <a:t>Zookeeper</a:t>
            </a:r>
            <a:r>
              <a:rPr lang="zh-CN" altLang="en-US" dirty="0">
                <a:solidFill>
                  <a:schemeClr val="bg1"/>
                </a:solidFill>
              </a:rPr>
              <a:t>保证数据的强一致性，任何时候集群中每个节点的数据都相同。一个用户创建一个节点作为锁：检测该节点是否存在，若存在，代表已被上锁，否则可创建一个节点，代表拥有该锁</a:t>
            </a:r>
          </a:p>
        </p:txBody>
      </p:sp>
      <p:cxnSp>
        <p:nvCxnSpPr>
          <p:cNvPr id="86" name="直接连接符 85">
            <a:extLst>
              <a:ext uri="{FF2B5EF4-FFF2-40B4-BE49-F238E27FC236}">
                <a16:creationId xmlns:a16="http://schemas.microsoft.com/office/drawing/2014/main" id="{D571E4B9-3467-48CA-9E13-329C1C58B748}"/>
              </a:ext>
            </a:extLst>
          </p:cNvPr>
          <p:cNvCxnSpPr>
            <a:cxnSpLocks/>
          </p:cNvCxnSpPr>
          <p:nvPr/>
        </p:nvCxnSpPr>
        <p:spPr>
          <a:xfrm flipV="1">
            <a:off x="3077670" y="3268937"/>
            <a:ext cx="13694" cy="230832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连接符: 肘形 88">
            <a:extLst>
              <a:ext uri="{FF2B5EF4-FFF2-40B4-BE49-F238E27FC236}">
                <a16:creationId xmlns:a16="http://schemas.microsoft.com/office/drawing/2014/main" id="{69DCEBB5-989E-43B6-B4E4-DA792AC888B4}"/>
              </a:ext>
            </a:extLst>
          </p:cNvPr>
          <p:cNvCxnSpPr>
            <a:stCxn id="61" idx="2"/>
            <a:endCxn id="84" idx="3"/>
          </p:cNvCxnSpPr>
          <p:nvPr/>
        </p:nvCxnSpPr>
        <p:spPr>
          <a:xfrm rot="10800000" flipV="1">
            <a:off x="3051227" y="4272792"/>
            <a:ext cx="334207" cy="196636"/>
          </a:xfrm>
          <a:prstGeom prst="bentConnector5">
            <a:avLst>
              <a:gd name="adj1" fmla="val 68401"/>
              <a:gd name="adj2" fmla="val 71483"/>
              <a:gd name="adj3" fmla="val 31599"/>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2238B2E4-CFA4-47EE-87B3-46E29C41DEA0}"/>
              </a:ext>
            </a:extLst>
          </p:cNvPr>
          <p:cNvCxnSpPr>
            <a:cxnSpLocks/>
          </p:cNvCxnSpPr>
          <p:nvPr/>
        </p:nvCxnSpPr>
        <p:spPr>
          <a:xfrm flipH="1">
            <a:off x="3688619" y="4421722"/>
            <a:ext cx="291166" cy="387375"/>
          </a:xfrm>
          <a:prstGeom prst="line">
            <a:avLst/>
          </a:prstGeom>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333DE807-5CBF-4A4E-B856-B2DCB0963E67}"/>
              </a:ext>
            </a:extLst>
          </p:cNvPr>
          <p:cNvSpPr txBox="1"/>
          <p:nvPr/>
        </p:nvSpPr>
        <p:spPr>
          <a:xfrm>
            <a:off x="3990783" y="4598511"/>
            <a:ext cx="1152128" cy="369332"/>
          </a:xfrm>
          <a:prstGeom prst="rect">
            <a:avLst/>
          </a:prstGeom>
          <a:noFill/>
        </p:spPr>
        <p:txBody>
          <a:bodyPr wrap="square" rtlCol="0">
            <a:spAutoFit/>
          </a:bodyPr>
          <a:lstStyle/>
          <a:p>
            <a:r>
              <a:rPr lang="zh-CN" altLang="en-US" b="1" dirty="0"/>
              <a:t>队列管理</a:t>
            </a:r>
          </a:p>
        </p:txBody>
      </p:sp>
      <p:sp>
        <p:nvSpPr>
          <p:cNvPr id="31" name="矩形 30">
            <a:extLst>
              <a:ext uri="{FF2B5EF4-FFF2-40B4-BE49-F238E27FC236}">
                <a16:creationId xmlns:a16="http://schemas.microsoft.com/office/drawing/2014/main" id="{B8E81591-6B7E-4113-9CCA-FF3DF1B165C7}"/>
              </a:ext>
            </a:extLst>
          </p:cNvPr>
          <p:cNvSpPr/>
          <p:nvPr/>
        </p:nvSpPr>
        <p:spPr>
          <a:xfrm>
            <a:off x="1968716" y="5850973"/>
            <a:ext cx="5027458" cy="923330"/>
          </a:xfrm>
          <a:prstGeom prst="rect">
            <a:avLst/>
          </a:prstGeom>
        </p:spPr>
        <p:txBody>
          <a:bodyPr wrap="square">
            <a:spAutoFit/>
          </a:bodyPr>
          <a:lstStyle/>
          <a:p>
            <a:r>
              <a:rPr lang="en-US" altLang="zh-CN" dirty="0">
                <a:solidFill>
                  <a:schemeClr val="bg1"/>
                </a:solidFill>
              </a:rPr>
              <a:t>1</a:t>
            </a:r>
            <a:r>
              <a:rPr lang="zh-CN" altLang="en-US" dirty="0">
                <a:solidFill>
                  <a:schemeClr val="bg1"/>
                </a:solidFill>
              </a:rPr>
              <a:t>、同步队列，当一个队列的成员都聚齐时，这个队列才</a:t>
            </a:r>
            <a:r>
              <a:rPr lang="en-US" altLang="zh-CN" dirty="0">
                <a:solidFill>
                  <a:schemeClr val="bg1"/>
                </a:solidFill>
              </a:rPr>
              <a:t>     </a:t>
            </a:r>
            <a:r>
              <a:rPr lang="zh-CN" altLang="en-US" dirty="0">
                <a:solidFill>
                  <a:schemeClr val="bg1"/>
                </a:solidFill>
              </a:rPr>
              <a:t>可用，否则一直等待所有成员到达。 </a:t>
            </a:r>
          </a:p>
          <a:p>
            <a:r>
              <a:rPr lang="en-US" altLang="zh-CN" dirty="0">
                <a:solidFill>
                  <a:schemeClr val="bg1"/>
                </a:solidFill>
              </a:rPr>
              <a:t>2</a:t>
            </a:r>
            <a:r>
              <a:rPr lang="zh-CN" altLang="en-US" dirty="0">
                <a:solidFill>
                  <a:schemeClr val="bg1"/>
                </a:solidFill>
              </a:rPr>
              <a:t>、队列按照 </a:t>
            </a:r>
            <a:r>
              <a:rPr lang="en-US" altLang="zh-CN" dirty="0">
                <a:solidFill>
                  <a:schemeClr val="bg1"/>
                </a:solidFill>
              </a:rPr>
              <a:t>FIFO </a:t>
            </a:r>
            <a:r>
              <a:rPr lang="zh-CN" altLang="en-US" dirty="0">
                <a:solidFill>
                  <a:schemeClr val="bg1"/>
                </a:solidFill>
              </a:rPr>
              <a:t>方式进行入队和出队操作。</a:t>
            </a:r>
          </a:p>
        </p:txBody>
      </p:sp>
      <p:cxnSp>
        <p:nvCxnSpPr>
          <p:cNvPr id="33" name="直接连接符 32">
            <a:extLst>
              <a:ext uri="{FF2B5EF4-FFF2-40B4-BE49-F238E27FC236}">
                <a16:creationId xmlns:a16="http://schemas.microsoft.com/office/drawing/2014/main" id="{4E20DD3D-B663-4F03-A128-2C0AE03C4A70}"/>
              </a:ext>
            </a:extLst>
          </p:cNvPr>
          <p:cNvCxnSpPr>
            <a:cxnSpLocks/>
          </p:cNvCxnSpPr>
          <p:nvPr/>
        </p:nvCxnSpPr>
        <p:spPr>
          <a:xfrm flipH="1">
            <a:off x="2045347" y="5850973"/>
            <a:ext cx="47165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FFC20E08-65AA-4C82-B9E8-2ED7835BCD69}"/>
              </a:ext>
            </a:extLst>
          </p:cNvPr>
          <p:cNvCxnSpPr>
            <a:stCxn id="11" idx="6"/>
            <a:endCxn id="31" idx="0"/>
          </p:cNvCxnSpPr>
          <p:nvPr/>
        </p:nvCxnSpPr>
        <p:spPr>
          <a:xfrm flipH="1">
            <a:off x="4482445" y="5000790"/>
            <a:ext cx="11796" cy="85018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6338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95953"/>
            <a:ext cx="3934860" cy="584775"/>
          </a:xfrm>
          <a:prstGeom prst="rect">
            <a:avLst/>
          </a:prstGeom>
          <a:noFill/>
        </p:spPr>
        <p:txBody>
          <a:bodyPr wrap="none" rtlCol="0">
            <a:spAutoFit/>
          </a:bodyPr>
          <a:lstStyle/>
          <a:p>
            <a:r>
              <a:rPr lang="en-US" altLang="zh-CN" sz="3200" dirty="0">
                <a:solidFill>
                  <a:schemeClr val="accent6">
                    <a:lumMod val="75000"/>
                  </a:schemeClr>
                </a:solidFill>
                <a:latin typeface="微软雅黑" pitchFamily="34" charset="-122"/>
                <a:ea typeface="微软雅黑" pitchFamily="34" charset="-122"/>
              </a:rPr>
              <a:t>Zookeeper</a:t>
            </a:r>
            <a:r>
              <a:rPr lang="zh-CN" altLang="en-US" sz="3200" dirty="0">
                <a:solidFill>
                  <a:schemeClr val="accent6">
                    <a:lumMod val="75000"/>
                  </a:schemeClr>
                </a:solidFill>
                <a:latin typeface="微软雅黑" pitchFamily="34" charset="-122"/>
                <a:ea typeface="微软雅黑" pitchFamily="34" charset="-122"/>
              </a:rPr>
              <a:t>使用场景</a:t>
            </a:r>
          </a:p>
        </p:txBody>
      </p:sp>
      <p:sp>
        <p:nvSpPr>
          <p:cNvPr id="4" name="TextBox 3"/>
          <p:cNvSpPr txBox="1"/>
          <p:nvPr/>
        </p:nvSpPr>
        <p:spPr>
          <a:xfrm>
            <a:off x="626507" y="1052736"/>
            <a:ext cx="7977941" cy="1458220"/>
          </a:xfrm>
          <a:prstGeom prst="rect">
            <a:avLst/>
          </a:prstGeom>
          <a:noFill/>
        </p:spPr>
        <p:txBody>
          <a:bodyPr wrap="square" rtlCol="0">
            <a:spAutoFit/>
          </a:bodyPr>
          <a:lstStyle/>
          <a:p>
            <a:pPr>
              <a:lnSpc>
                <a:spcPct val="200000"/>
              </a:lnSpc>
            </a:pPr>
            <a:r>
              <a:rPr lang="zh-CN" altLang="en-US" sz="2400" dirty="0">
                <a:solidFill>
                  <a:srgbClr val="00B0F0"/>
                </a:solidFill>
                <a:latin typeface="微软雅黑" pitchFamily="34" charset="-122"/>
                <a:ea typeface="微软雅黑" pitchFamily="34" charset="-122"/>
              </a:rPr>
              <a:t>统一名称服务</a:t>
            </a:r>
            <a:endParaRPr lang="en-US" altLang="zh-CN" sz="2400" dirty="0">
              <a:solidFill>
                <a:srgbClr val="00B0F0"/>
              </a:solidFill>
              <a:latin typeface="微软雅黑" pitchFamily="34" charset="-122"/>
              <a:ea typeface="微软雅黑" pitchFamily="34" charset="-122"/>
            </a:endParaRPr>
          </a:p>
          <a:p>
            <a:pPr>
              <a:lnSpc>
                <a:spcPct val="200000"/>
              </a:lnSpc>
            </a:pPr>
            <a:endParaRPr lang="en-US" altLang="zh-CN" sz="2400" dirty="0">
              <a:solidFill>
                <a:srgbClr val="00B0F0"/>
              </a:solidFill>
              <a:latin typeface="微软雅黑" pitchFamily="34" charset="-122"/>
              <a:ea typeface="微软雅黑" pitchFamily="34" charset="-122"/>
            </a:endParaRPr>
          </a:p>
        </p:txBody>
      </p:sp>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0164" y="2582964"/>
            <a:ext cx="6443671" cy="1728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9135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7"/>
                                        </p:tgtEl>
                                        <p:attrNameLst>
                                          <p:attrName>style.visibility</p:attrName>
                                        </p:attrNameLst>
                                      </p:cBhvr>
                                      <p:to>
                                        <p:strVal val="visible"/>
                                      </p:to>
                                    </p:set>
                                    <p:animEffect transition="in" filter="fade">
                                      <p:cBhvr>
                                        <p:cTn id="7" dur="1000"/>
                                        <p:tgtEl>
                                          <p:spTgt spid="2057"/>
                                        </p:tgtEl>
                                      </p:cBhvr>
                                    </p:animEffect>
                                    <p:anim calcmode="lin" valueType="num">
                                      <p:cBhvr>
                                        <p:cTn id="8" dur="1000" fill="hold"/>
                                        <p:tgtEl>
                                          <p:spTgt spid="2057"/>
                                        </p:tgtEl>
                                        <p:attrNameLst>
                                          <p:attrName>ppt_x</p:attrName>
                                        </p:attrNameLst>
                                      </p:cBhvr>
                                      <p:tavLst>
                                        <p:tav tm="0">
                                          <p:val>
                                            <p:strVal val="#ppt_x"/>
                                          </p:val>
                                        </p:tav>
                                        <p:tav tm="100000">
                                          <p:val>
                                            <p:strVal val="#ppt_x"/>
                                          </p:val>
                                        </p:tav>
                                      </p:tavLst>
                                    </p:anim>
                                    <p:anim calcmode="lin" valueType="num">
                                      <p:cBhvr>
                                        <p:cTn id="9" dur="1000" fill="hold"/>
                                        <p:tgtEl>
                                          <p:spTgt spid="205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95953"/>
            <a:ext cx="3155607" cy="584775"/>
          </a:xfrm>
          <a:prstGeom prst="rect">
            <a:avLst/>
          </a:prstGeom>
          <a:noFill/>
        </p:spPr>
        <p:txBody>
          <a:bodyPr wrap="none" rtlCol="0">
            <a:spAutoFit/>
          </a:bodyPr>
          <a:lstStyle/>
          <a:p>
            <a:r>
              <a:rPr lang="zh-CN" altLang="en-US" sz="3200" dirty="0">
                <a:solidFill>
                  <a:schemeClr val="accent6">
                    <a:lumMod val="75000"/>
                  </a:schemeClr>
                </a:solidFill>
                <a:latin typeface="微软雅黑" pitchFamily="34" charset="-122"/>
                <a:ea typeface="微软雅黑" pitchFamily="34" charset="-122"/>
              </a:rPr>
              <a:t>认识</a:t>
            </a:r>
            <a:r>
              <a:rPr lang="en-US" altLang="zh-CN" sz="3200" dirty="0" err="1">
                <a:solidFill>
                  <a:schemeClr val="accent6">
                    <a:lumMod val="75000"/>
                  </a:schemeClr>
                </a:solidFill>
                <a:latin typeface="微软雅黑" pitchFamily="34" charset="-122"/>
                <a:ea typeface="微软雅黑" pitchFamily="34" charset="-122"/>
              </a:rPr>
              <a:t>ZooKeeper</a:t>
            </a:r>
            <a:endParaRPr lang="zh-CN" altLang="en-US" sz="3200" dirty="0">
              <a:solidFill>
                <a:schemeClr val="accent6">
                  <a:lumMod val="75000"/>
                </a:schemeClr>
              </a:solidFill>
              <a:latin typeface="微软雅黑" pitchFamily="34" charset="-122"/>
              <a:ea typeface="微软雅黑" pitchFamily="34" charset="-122"/>
            </a:endParaRPr>
          </a:p>
        </p:txBody>
      </p:sp>
      <p:sp>
        <p:nvSpPr>
          <p:cNvPr id="16" name="TextBox 15"/>
          <p:cNvSpPr txBox="1"/>
          <p:nvPr/>
        </p:nvSpPr>
        <p:spPr>
          <a:xfrm>
            <a:off x="626507" y="1052736"/>
            <a:ext cx="7977941" cy="4273542"/>
          </a:xfrm>
          <a:prstGeom prst="rect">
            <a:avLst/>
          </a:prstGeom>
          <a:noFill/>
        </p:spPr>
        <p:txBody>
          <a:bodyPr wrap="square" rtlCol="0">
            <a:spAutoFit/>
          </a:bodyPr>
          <a:lstStyle/>
          <a:p>
            <a:pPr>
              <a:lnSpc>
                <a:spcPct val="200000"/>
              </a:lnSpc>
            </a:pPr>
            <a:r>
              <a:rPr lang="en-US" altLang="zh-CN" sz="2400" dirty="0" err="1">
                <a:solidFill>
                  <a:schemeClr val="bg1"/>
                </a:solidFill>
              </a:rPr>
              <a:t>ZooKeeper</a:t>
            </a:r>
            <a:r>
              <a:rPr lang="zh-CN" altLang="en-US" sz="2400" dirty="0">
                <a:solidFill>
                  <a:schemeClr val="bg1"/>
                </a:solidFill>
              </a:rPr>
              <a:t>是一个</a:t>
            </a:r>
            <a:r>
              <a:rPr lang="zh-CN" altLang="en-US" sz="2800" b="1" dirty="0">
                <a:solidFill>
                  <a:schemeClr val="bg1"/>
                </a:solidFill>
              </a:rPr>
              <a:t>分布式的协调服务</a:t>
            </a:r>
            <a:r>
              <a:rPr lang="zh-CN" altLang="en-US" sz="2400" dirty="0">
                <a:solidFill>
                  <a:schemeClr val="bg1"/>
                </a:solidFill>
              </a:rPr>
              <a:t>。</a:t>
            </a:r>
            <a:endParaRPr lang="en-US" altLang="zh-CN" sz="2400" dirty="0">
              <a:solidFill>
                <a:schemeClr val="bg1"/>
              </a:solidFill>
            </a:endParaRPr>
          </a:p>
          <a:p>
            <a:pPr>
              <a:lnSpc>
                <a:spcPct val="200000"/>
              </a:lnSpc>
            </a:pPr>
            <a:r>
              <a:rPr lang="en-US" altLang="zh-CN" sz="2400" dirty="0">
                <a:solidFill>
                  <a:schemeClr val="bg1"/>
                </a:solidFill>
              </a:rPr>
              <a:t>Apache </a:t>
            </a:r>
            <a:r>
              <a:rPr lang="zh-CN" altLang="en-US" sz="2400" dirty="0">
                <a:solidFill>
                  <a:schemeClr val="bg1"/>
                </a:solidFill>
              </a:rPr>
              <a:t>下的</a:t>
            </a:r>
            <a:r>
              <a:rPr lang="zh-CN" altLang="en-US" sz="2800" b="1" dirty="0">
                <a:solidFill>
                  <a:schemeClr val="bg1"/>
                </a:solidFill>
              </a:rPr>
              <a:t>顶级项目</a:t>
            </a:r>
            <a:r>
              <a:rPr lang="zh-CN" altLang="en-US" sz="2400" dirty="0">
                <a:solidFill>
                  <a:schemeClr val="bg1"/>
                </a:solidFill>
              </a:rPr>
              <a:t>。</a:t>
            </a:r>
            <a:endParaRPr lang="en-US" altLang="zh-CN" sz="2400" dirty="0">
              <a:solidFill>
                <a:schemeClr val="bg1"/>
              </a:solidFill>
            </a:endParaRPr>
          </a:p>
          <a:p>
            <a:pPr>
              <a:lnSpc>
                <a:spcPct val="200000"/>
              </a:lnSpc>
            </a:pPr>
            <a:r>
              <a:rPr lang="zh-CN" altLang="en-US" sz="2400" dirty="0">
                <a:solidFill>
                  <a:schemeClr val="bg1"/>
                </a:solidFill>
              </a:rPr>
              <a:t>基于对</a:t>
            </a:r>
            <a:r>
              <a:rPr lang="en-US" altLang="zh-CN" sz="2800" b="1" dirty="0" err="1">
                <a:solidFill>
                  <a:schemeClr val="bg1"/>
                </a:solidFill>
              </a:rPr>
              <a:t>Paxos</a:t>
            </a:r>
            <a:r>
              <a:rPr lang="zh-CN" altLang="en-US" sz="2800" b="1" dirty="0">
                <a:solidFill>
                  <a:schemeClr val="bg1"/>
                </a:solidFill>
              </a:rPr>
              <a:t>算法改进的</a:t>
            </a:r>
            <a:r>
              <a:rPr lang="en-US" altLang="zh-CN" sz="2800" b="1" dirty="0">
                <a:solidFill>
                  <a:schemeClr val="bg1"/>
                </a:solidFill>
              </a:rPr>
              <a:t>ZAB</a:t>
            </a:r>
            <a:r>
              <a:rPr lang="zh-CN" altLang="en-US" sz="2800" b="1" dirty="0">
                <a:solidFill>
                  <a:schemeClr val="bg1"/>
                </a:solidFill>
              </a:rPr>
              <a:t>协议</a:t>
            </a:r>
            <a:r>
              <a:rPr lang="zh-CN" altLang="en-US" sz="2400" dirty="0">
                <a:solidFill>
                  <a:schemeClr val="bg1"/>
                </a:solidFill>
              </a:rPr>
              <a:t>的实现</a:t>
            </a:r>
            <a:endParaRPr lang="en-US" altLang="zh-CN" sz="2400" dirty="0">
              <a:solidFill>
                <a:schemeClr val="bg1"/>
              </a:solidFill>
            </a:endParaRPr>
          </a:p>
          <a:p>
            <a:pPr>
              <a:lnSpc>
                <a:spcPct val="200000"/>
              </a:lnSpc>
            </a:pPr>
            <a:r>
              <a:rPr lang="en-US" altLang="zh-CN" sz="2400" dirty="0">
                <a:solidFill>
                  <a:schemeClr val="bg1"/>
                </a:solidFill>
              </a:rPr>
              <a:t>Google</a:t>
            </a:r>
            <a:r>
              <a:rPr lang="zh-CN" altLang="en-US" sz="2400" dirty="0">
                <a:solidFill>
                  <a:schemeClr val="bg1"/>
                </a:solidFill>
              </a:rPr>
              <a:t>的</a:t>
            </a:r>
            <a:r>
              <a:rPr lang="en-US" altLang="zh-CN" sz="2800" b="1" dirty="0">
                <a:solidFill>
                  <a:schemeClr val="bg1"/>
                </a:solidFill>
              </a:rPr>
              <a:t>Chubby</a:t>
            </a:r>
            <a:r>
              <a:rPr lang="zh-CN" altLang="en-US" sz="2800" b="1" dirty="0">
                <a:solidFill>
                  <a:schemeClr val="bg1"/>
                </a:solidFill>
              </a:rPr>
              <a:t>的一个开源实现</a:t>
            </a:r>
            <a:endParaRPr lang="en-US" altLang="zh-CN" sz="2800" b="1" dirty="0">
              <a:solidFill>
                <a:schemeClr val="bg1"/>
              </a:solidFill>
            </a:endParaRPr>
          </a:p>
          <a:p>
            <a:pPr>
              <a:lnSpc>
                <a:spcPct val="200000"/>
              </a:lnSpc>
            </a:pPr>
            <a:r>
              <a:rPr lang="zh-CN" altLang="en-US" sz="2400" dirty="0">
                <a:solidFill>
                  <a:schemeClr val="bg1"/>
                </a:solidFill>
              </a:rPr>
              <a:t>是许多</a:t>
            </a:r>
            <a:r>
              <a:rPr lang="zh-CN" altLang="en-US" sz="2800" b="1" dirty="0">
                <a:solidFill>
                  <a:schemeClr val="bg1"/>
                </a:solidFill>
              </a:rPr>
              <a:t>分布式系统的重要组件</a:t>
            </a:r>
            <a:endParaRPr lang="en-US" altLang="zh-CN" sz="2400" b="1" dirty="0">
              <a:solidFill>
                <a:schemeClr val="bg1"/>
              </a:solidFill>
            </a:endParaRPr>
          </a:p>
        </p:txBody>
      </p:sp>
    </p:spTree>
    <p:extLst>
      <p:ext uri="{BB962C8B-B14F-4D97-AF65-F5344CB8AC3E}">
        <p14:creationId xmlns:p14="http://schemas.microsoft.com/office/powerpoint/2010/main" val="320500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95953"/>
            <a:ext cx="3934860" cy="584775"/>
          </a:xfrm>
          <a:prstGeom prst="rect">
            <a:avLst/>
          </a:prstGeom>
          <a:noFill/>
        </p:spPr>
        <p:txBody>
          <a:bodyPr wrap="none" rtlCol="0">
            <a:spAutoFit/>
          </a:bodyPr>
          <a:lstStyle/>
          <a:p>
            <a:r>
              <a:rPr lang="en-US" altLang="zh-CN" sz="3200" dirty="0">
                <a:solidFill>
                  <a:schemeClr val="accent6">
                    <a:lumMod val="75000"/>
                  </a:schemeClr>
                </a:solidFill>
                <a:latin typeface="微软雅黑" pitchFamily="34" charset="-122"/>
                <a:ea typeface="微软雅黑" pitchFamily="34" charset="-122"/>
              </a:rPr>
              <a:t>Zookeeper</a:t>
            </a:r>
            <a:r>
              <a:rPr lang="zh-CN" altLang="en-US" sz="3200" dirty="0">
                <a:solidFill>
                  <a:schemeClr val="accent6">
                    <a:lumMod val="75000"/>
                  </a:schemeClr>
                </a:solidFill>
                <a:latin typeface="微软雅黑" pitchFamily="34" charset="-122"/>
                <a:ea typeface="微软雅黑" pitchFamily="34" charset="-122"/>
              </a:rPr>
              <a:t>使用场景</a:t>
            </a:r>
          </a:p>
        </p:txBody>
      </p:sp>
      <p:sp>
        <p:nvSpPr>
          <p:cNvPr id="4" name="TextBox 3"/>
          <p:cNvSpPr txBox="1"/>
          <p:nvPr/>
        </p:nvSpPr>
        <p:spPr>
          <a:xfrm>
            <a:off x="626507" y="1052736"/>
            <a:ext cx="7977941" cy="1458220"/>
          </a:xfrm>
          <a:prstGeom prst="rect">
            <a:avLst/>
          </a:prstGeom>
          <a:noFill/>
        </p:spPr>
        <p:txBody>
          <a:bodyPr wrap="square" rtlCol="0">
            <a:spAutoFit/>
          </a:bodyPr>
          <a:lstStyle/>
          <a:p>
            <a:pPr>
              <a:lnSpc>
                <a:spcPct val="200000"/>
              </a:lnSpc>
            </a:pPr>
            <a:r>
              <a:rPr lang="zh-CN" altLang="en-US" sz="2400" dirty="0">
                <a:solidFill>
                  <a:srgbClr val="00B0F0"/>
                </a:solidFill>
                <a:latin typeface="微软雅黑" pitchFamily="34" charset="-122"/>
                <a:ea typeface="微软雅黑" pitchFamily="34" charset="-122"/>
              </a:rPr>
              <a:t>统一名称服务</a:t>
            </a:r>
            <a:endParaRPr lang="en-US" altLang="zh-CN" sz="2400" dirty="0">
              <a:solidFill>
                <a:srgbClr val="00B0F0"/>
              </a:solidFill>
              <a:latin typeface="微软雅黑" pitchFamily="34" charset="-122"/>
              <a:ea typeface="微软雅黑" pitchFamily="34" charset="-122"/>
            </a:endParaRPr>
          </a:p>
          <a:p>
            <a:pPr>
              <a:lnSpc>
                <a:spcPct val="200000"/>
              </a:lnSpc>
            </a:pPr>
            <a:endParaRPr lang="en-US" altLang="zh-CN" sz="2400" dirty="0">
              <a:solidFill>
                <a:srgbClr val="00B0F0"/>
              </a:solidFill>
              <a:latin typeface="微软雅黑" pitchFamily="34" charset="-122"/>
              <a:ea typeface="微软雅黑" pitchFamily="34" charset="-122"/>
            </a:endParaRPr>
          </a:p>
        </p:txBody>
      </p:sp>
      <p:pic>
        <p:nvPicPr>
          <p:cNvPr id="3" name="图片 2">
            <a:extLst>
              <a:ext uri="{FF2B5EF4-FFF2-40B4-BE49-F238E27FC236}">
                <a16:creationId xmlns:a16="http://schemas.microsoft.com/office/drawing/2014/main" id="{F58D4B9F-F82E-4775-8BE3-DE432E7535A5}"/>
              </a:ext>
            </a:extLst>
          </p:cNvPr>
          <p:cNvPicPr>
            <a:picLocks noChangeAspect="1"/>
          </p:cNvPicPr>
          <p:nvPr/>
        </p:nvPicPr>
        <p:blipFill>
          <a:blip r:embed="rId3"/>
          <a:stretch>
            <a:fillRect/>
          </a:stretch>
        </p:blipFill>
        <p:spPr>
          <a:xfrm>
            <a:off x="1259632" y="2476589"/>
            <a:ext cx="6443671" cy="2857500"/>
          </a:xfrm>
          <a:prstGeom prst="rect">
            <a:avLst/>
          </a:prstGeom>
        </p:spPr>
      </p:pic>
    </p:spTree>
    <p:extLst>
      <p:ext uri="{BB962C8B-B14F-4D97-AF65-F5344CB8AC3E}">
        <p14:creationId xmlns:p14="http://schemas.microsoft.com/office/powerpoint/2010/main" val="4153497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95953"/>
            <a:ext cx="3934860" cy="584775"/>
          </a:xfrm>
          <a:prstGeom prst="rect">
            <a:avLst/>
          </a:prstGeom>
          <a:noFill/>
        </p:spPr>
        <p:txBody>
          <a:bodyPr wrap="none" rtlCol="0">
            <a:spAutoFit/>
          </a:bodyPr>
          <a:lstStyle/>
          <a:p>
            <a:r>
              <a:rPr lang="en-US" altLang="zh-CN" sz="3200" dirty="0">
                <a:solidFill>
                  <a:schemeClr val="accent6">
                    <a:lumMod val="75000"/>
                  </a:schemeClr>
                </a:solidFill>
                <a:latin typeface="微软雅黑" pitchFamily="34" charset="-122"/>
                <a:ea typeface="微软雅黑" pitchFamily="34" charset="-122"/>
              </a:rPr>
              <a:t>Zookeeper</a:t>
            </a:r>
            <a:r>
              <a:rPr lang="zh-CN" altLang="en-US" sz="3200" dirty="0">
                <a:solidFill>
                  <a:schemeClr val="accent6">
                    <a:lumMod val="75000"/>
                  </a:schemeClr>
                </a:solidFill>
                <a:latin typeface="微软雅黑" pitchFamily="34" charset="-122"/>
                <a:ea typeface="微软雅黑" pitchFamily="34" charset="-122"/>
              </a:rPr>
              <a:t>使用场景</a:t>
            </a:r>
          </a:p>
        </p:txBody>
      </p:sp>
      <p:sp>
        <p:nvSpPr>
          <p:cNvPr id="4" name="TextBox 3"/>
          <p:cNvSpPr txBox="1"/>
          <p:nvPr/>
        </p:nvSpPr>
        <p:spPr>
          <a:xfrm>
            <a:off x="626507" y="1052736"/>
            <a:ext cx="7977941" cy="2750881"/>
          </a:xfrm>
          <a:prstGeom prst="rect">
            <a:avLst/>
          </a:prstGeom>
          <a:noFill/>
        </p:spPr>
        <p:txBody>
          <a:bodyPr wrap="square" rtlCol="0">
            <a:spAutoFit/>
          </a:bodyPr>
          <a:lstStyle/>
          <a:p>
            <a:pPr>
              <a:lnSpc>
                <a:spcPct val="200000"/>
              </a:lnSpc>
            </a:pPr>
            <a:r>
              <a:rPr lang="zh-CN" altLang="en-US" sz="2400" dirty="0">
                <a:solidFill>
                  <a:srgbClr val="00B0F0"/>
                </a:solidFill>
                <a:latin typeface="微软雅黑" pitchFamily="34" charset="-122"/>
                <a:ea typeface="微软雅黑" pitchFamily="34" charset="-122"/>
              </a:rPr>
              <a:t>配置管理</a:t>
            </a:r>
            <a:endParaRPr lang="en-US" altLang="zh-CN" sz="2400" dirty="0">
              <a:solidFill>
                <a:srgbClr val="00B0F0"/>
              </a:solidFill>
              <a:latin typeface="微软雅黑" pitchFamily="34" charset="-122"/>
              <a:ea typeface="微软雅黑" pitchFamily="34" charset="-122"/>
            </a:endParaRPr>
          </a:p>
          <a:p>
            <a:pPr>
              <a:lnSpc>
                <a:spcPct val="200000"/>
              </a:lnSpc>
            </a:pPr>
            <a:r>
              <a:rPr lang="zh-CN" altLang="en-US" sz="1400" dirty="0">
                <a:solidFill>
                  <a:schemeClr val="bg1"/>
                </a:solidFill>
              </a:rPr>
              <a:t>发布与订阅模型，即所谓的配置中心，顾名思义就是发布者将数据发布到</a:t>
            </a:r>
            <a:r>
              <a:rPr lang="en-US" altLang="zh-CN" sz="1400" dirty="0">
                <a:solidFill>
                  <a:schemeClr val="bg1"/>
                </a:solidFill>
              </a:rPr>
              <a:t>ZK</a:t>
            </a:r>
            <a:r>
              <a:rPr lang="zh-CN" altLang="en-US" sz="1400" dirty="0">
                <a:solidFill>
                  <a:schemeClr val="bg1"/>
                </a:solidFill>
              </a:rPr>
              <a:t>节点上，供订阅者动态获取数据，实现配置信息的集中式管理和动态更新。例如全局的配置信息，服务式服务框架的服务地址列表等就非常适合使用</a:t>
            </a:r>
            <a:endParaRPr lang="en-US" altLang="zh-CN" sz="1400" dirty="0">
              <a:solidFill>
                <a:schemeClr val="bg1"/>
              </a:solidFill>
              <a:latin typeface="微软雅黑" pitchFamily="34" charset="-122"/>
              <a:ea typeface="微软雅黑" pitchFamily="34" charset="-122"/>
            </a:endParaRPr>
          </a:p>
          <a:p>
            <a:pPr>
              <a:lnSpc>
                <a:spcPct val="200000"/>
              </a:lnSpc>
            </a:pPr>
            <a:endParaRPr lang="en-US" altLang="zh-CN" sz="2400" dirty="0">
              <a:solidFill>
                <a:srgbClr val="00B0F0"/>
              </a:solidFill>
              <a:latin typeface="微软雅黑" pitchFamily="34" charset="-122"/>
              <a:ea typeface="微软雅黑" pitchFamily="34" charset="-122"/>
            </a:endParaRPr>
          </a:p>
        </p:txBody>
      </p:sp>
      <p:pic>
        <p:nvPicPr>
          <p:cNvPr id="3" name="图片 2">
            <a:extLst>
              <a:ext uri="{FF2B5EF4-FFF2-40B4-BE49-F238E27FC236}">
                <a16:creationId xmlns:a16="http://schemas.microsoft.com/office/drawing/2014/main" id="{1EA2CC2A-D5C8-4B9D-9F89-1A501D8CF986}"/>
              </a:ext>
            </a:extLst>
          </p:cNvPr>
          <p:cNvPicPr>
            <a:picLocks noChangeAspect="1"/>
          </p:cNvPicPr>
          <p:nvPr/>
        </p:nvPicPr>
        <p:blipFill>
          <a:blip r:embed="rId3"/>
          <a:stretch>
            <a:fillRect/>
          </a:stretch>
        </p:blipFill>
        <p:spPr>
          <a:xfrm>
            <a:off x="691041" y="3423944"/>
            <a:ext cx="7761917" cy="3038103"/>
          </a:xfrm>
          <a:prstGeom prst="rect">
            <a:avLst/>
          </a:prstGeom>
        </p:spPr>
      </p:pic>
    </p:spTree>
    <p:extLst>
      <p:ext uri="{BB962C8B-B14F-4D97-AF65-F5344CB8AC3E}">
        <p14:creationId xmlns:p14="http://schemas.microsoft.com/office/powerpoint/2010/main" val="17237787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95953"/>
            <a:ext cx="3934860" cy="584775"/>
          </a:xfrm>
          <a:prstGeom prst="rect">
            <a:avLst/>
          </a:prstGeom>
          <a:noFill/>
        </p:spPr>
        <p:txBody>
          <a:bodyPr wrap="none" rtlCol="0">
            <a:spAutoFit/>
          </a:bodyPr>
          <a:lstStyle/>
          <a:p>
            <a:r>
              <a:rPr lang="en-US" altLang="zh-CN" sz="3200" dirty="0">
                <a:solidFill>
                  <a:schemeClr val="accent6">
                    <a:lumMod val="75000"/>
                  </a:schemeClr>
                </a:solidFill>
                <a:latin typeface="微软雅黑" pitchFamily="34" charset="-122"/>
                <a:ea typeface="微软雅黑" pitchFamily="34" charset="-122"/>
              </a:rPr>
              <a:t>Zookeeper</a:t>
            </a:r>
            <a:r>
              <a:rPr lang="zh-CN" altLang="en-US" sz="3200" dirty="0">
                <a:solidFill>
                  <a:schemeClr val="accent6">
                    <a:lumMod val="75000"/>
                  </a:schemeClr>
                </a:solidFill>
                <a:latin typeface="微软雅黑" pitchFamily="34" charset="-122"/>
                <a:ea typeface="微软雅黑" pitchFamily="34" charset="-122"/>
              </a:rPr>
              <a:t>使用场景</a:t>
            </a:r>
          </a:p>
        </p:txBody>
      </p:sp>
      <p:sp>
        <p:nvSpPr>
          <p:cNvPr id="4" name="TextBox 3"/>
          <p:cNvSpPr txBox="1"/>
          <p:nvPr/>
        </p:nvSpPr>
        <p:spPr>
          <a:xfrm>
            <a:off x="626507" y="1052736"/>
            <a:ext cx="7977941" cy="1458220"/>
          </a:xfrm>
          <a:prstGeom prst="rect">
            <a:avLst/>
          </a:prstGeom>
          <a:noFill/>
        </p:spPr>
        <p:txBody>
          <a:bodyPr wrap="square" rtlCol="0">
            <a:spAutoFit/>
          </a:bodyPr>
          <a:lstStyle/>
          <a:p>
            <a:pPr>
              <a:lnSpc>
                <a:spcPct val="200000"/>
              </a:lnSpc>
            </a:pPr>
            <a:r>
              <a:rPr lang="zh-CN" altLang="en-US" sz="2400" dirty="0">
                <a:solidFill>
                  <a:srgbClr val="00B0F0"/>
                </a:solidFill>
                <a:latin typeface="微软雅黑" pitchFamily="34" charset="-122"/>
                <a:ea typeface="微软雅黑" pitchFamily="34" charset="-122"/>
              </a:rPr>
              <a:t>配置管理</a:t>
            </a:r>
            <a:endParaRPr lang="en-US" altLang="zh-CN" sz="2400" dirty="0">
              <a:solidFill>
                <a:srgbClr val="00B0F0"/>
              </a:solidFill>
              <a:latin typeface="微软雅黑" pitchFamily="34" charset="-122"/>
              <a:ea typeface="微软雅黑" pitchFamily="34" charset="-122"/>
            </a:endParaRPr>
          </a:p>
          <a:p>
            <a:pPr>
              <a:lnSpc>
                <a:spcPct val="200000"/>
              </a:lnSpc>
            </a:pPr>
            <a:endParaRPr lang="en-US" altLang="zh-CN" sz="2400" dirty="0">
              <a:solidFill>
                <a:srgbClr val="00B0F0"/>
              </a:solidFill>
              <a:latin typeface="微软雅黑" pitchFamily="34" charset="-122"/>
              <a:ea typeface="微软雅黑" pitchFamily="34" charset="-122"/>
            </a:endParaRPr>
          </a:p>
        </p:txBody>
      </p:sp>
      <p:sp>
        <p:nvSpPr>
          <p:cNvPr id="3" name="矩形 2">
            <a:extLst>
              <a:ext uri="{FF2B5EF4-FFF2-40B4-BE49-F238E27FC236}">
                <a16:creationId xmlns:a16="http://schemas.microsoft.com/office/drawing/2014/main" id="{AC3AF5FC-9C30-4CB1-A625-D84ABF13EAF4}"/>
              </a:ext>
            </a:extLst>
          </p:cNvPr>
          <p:cNvSpPr/>
          <p:nvPr/>
        </p:nvSpPr>
        <p:spPr>
          <a:xfrm>
            <a:off x="1763687" y="2132856"/>
            <a:ext cx="1152128" cy="28803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90934DBD-1C92-48A3-8569-BA0CDB0E2181}"/>
              </a:ext>
            </a:extLst>
          </p:cNvPr>
          <p:cNvSpPr/>
          <p:nvPr/>
        </p:nvSpPr>
        <p:spPr>
          <a:xfrm>
            <a:off x="1871699" y="3555508"/>
            <a:ext cx="936103" cy="827656"/>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商品</a:t>
            </a:r>
            <a:endParaRPr lang="en-US" altLang="zh-CN" dirty="0">
              <a:solidFill>
                <a:schemeClr val="tx1"/>
              </a:solidFill>
            </a:endParaRPr>
          </a:p>
          <a:p>
            <a:pPr algn="ctr"/>
            <a:r>
              <a:rPr lang="zh-CN" altLang="en-US" dirty="0">
                <a:solidFill>
                  <a:schemeClr val="tx1"/>
                </a:solidFill>
              </a:rPr>
              <a:t>分片</a:t>
            </a:r>
            <a:r>
              <a:rPr lang="en-US" altLang="zh-CN" dirty="0">
                <a:solidFill>
                  <a:schemeClr val="tx1"/>
                </a:solidFill>
              </a:rPr>
              <a:t>1</a:t>
            </a:r>
            <a:endParaRPr lang="zh-CN" altLang="en-US" dirty="0">
              <a:solidFill>
                <a:schemeClr val="tx1"/>
              </a:solidFill>
            </a:endParaRPr>
          </a:p>
        </p:txBody>
      </p:sp>
      <p:sp>
        <p:nvSpPr>
          <p:cNvPr id="6" name="椭圆 5">
            <a:extLst>
              <a:ext uri="{FF2B5EF4-FFF2-40B4-BE49-F238E27FC236}">
                <a16:creationId xmlns:a16="http://schemas.microsoft.com/office/drawing/2014/main" id="{F64EBF4C-12C0-4999-ACD0-2075DE166EEE}"/>
              </a:ext>
            </a:extLst>
          </p:cNvPr>
          <p:cNvSpPr/>
          <p:nvPr/>
        </p:nvSpPr>
        <p:spPr>
          <a:xfrm>
            <a:off x="1916704" y="2601344"/>
            <a:ext cx="846094" cy="485675"/>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Solr</a:t>
            </a:r>
            <a:endParaRPr lang="zh-CN" altLang="en-US" dirty="0">
              <a:solidFill>
                <a:schemeClr val="tx1"/>
              </a:solidFill>
            </a:endParaRPr>
          </a:p>
        </p:txBody>
      </p:sp>
      <p:sp>
        <p:nvSpPr>
          <p:cNvPr id="8" name="矩形 7">
            <a:extLst>
              <a:ext uri="{FF2B5EF4-FFF2-40B4-BE49-F238E27FC236}">
                <a16:creationId xmlns:a16="http://schemas.microsoft.com/office/drawing/2014/main" id="{1DB3927A-EDFC-4038-8520-0BB0DF1F8E19}"/>
              </a:ext>
            </a:extLst>
          </p:cNvPr>
          <p:cNvSpPr/>
          <p:nvPr/>
        </p:nvSpPr>
        <p:spPr>
          <a:xfrm>
            <a:off x="3635896" y="2132856"/>
            <a:ext cx="1152128" cy="28803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A50DDB9C-4AF2-48D2-867A-FA2FEC78CF8C}"/>
              </a:ext>
            </a:extLst>
          </p:cNvPr>
          <p:cNvSpPr/>
          <p:nvPr/>
        </p:nvSpPr>
        <p:spPr>
          <a:xfrm>
            <a:off x="3743908" y="3555508"/>
            <a:ext cx="936103" cy="827656"/>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商品</a:t>
            </a:r>
            <a:endParaRPr lang="en-US" altLang="zh-CN" dirty="0">
              <a:solidFill>
                <a:schemeClr val="tx1"/>
              </a:solidFill>
            </a:endParaRPr>
          </a:p>
          <a:p>
            <a:pPr algn="ctr"/>
            <a:r>
              <a:rPr lang="zh-CN" altLang="en-US" dirty="0">
                <a:solidFill>
                  <a:schemeClr val="tx1"/>
                </a:solidFill>
              </a:rPr>
              <a:t>分片</a:t>
            </a:r>
            <a:r>
              <a:rPr lang="en-US" altLang="zh-CN" dirty="0">
                <a:solidFill>
                  <a:schemeClr val="tx1"/>
                </a:solidFill>
              </a:rPr>
              <a:t>2</a:t>
            </a:r>
            <a:endParaRPr lang="zh-CN" altLang="en-US" dirty="0">
              <a:solidFill>
                <a:schemeClr val="tx1"/>
              </a:solidFill>
            </a:endParaRPr>
          </a:p>
        </p:txBody>
      </p:sp>
      <p:sp>
        <p:nvSpPr>
          <p:cNvPr id="10" name="椭圆 9">
            <a:extLst>
              <a:ext uri="{FF2B5EF4-FFF2-40B4-BE49-F238E27FC236}">
                <a16:creationId xmlns:a16="http://schemas.microsoft.com/office/drawing/2014/main" id="{8269F084-F6CC-4F8B-A3D5-A66A1B6CEA73}"/>
              </a:ext>
            </a:extLst>
          </p:cNvPr>
          <p:cNvSpPr/>
          <p:nvPr/>
        </p:nvSpPr>
        <p:spPr>
          <a:xfrm>
            <a:off x="3788913" y="2601344"/>
            <a:ext cx="846094" cy="485675"/>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Solr</a:t>
            </a:r>
            <a:endParaRPr lang="zh-CN" altLang="en-US" dirty="0">
              <a:solidFill>
                <a:schemeClr val="tx1"/>
              </a:solidFill>
            </a:endParaRPr>
          </a:p>
        </p:txBody>
      </p:sp>
      <p:sp>
        <p:nvSpPr>
          <p:cNvPr id="11" name="矩形 10">
            <a:extLst>
              <a:ext uri="{FF2B5EF4-FFF2-40B4-BE49-F238E27FC236}">
                <a16:creationId xmlns:a16="http://schemas.microsoft.com/office/drawing/2014/main" id="{BCBF014B-CEC2-4D59-8EDF-723E4221919B}"/>
              </a:ext>
            </a:extLst>
          </p:cNvPr>
          <p:cNvSpPr/>
          <p:nvPr/>
        </p:nvSpPr>
        <p:spPr>
          <a:xfrm>
            <a:off x="5652123" y="2132856"/>
            <a:ext cx="1152128" cy="28803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4B558979-2113-4183-A6C7-B2FA68A1BE2F}"/>
              </a:ext>
            </a:extLst>
          </p:cNvPr>
          <p:cNvSpPr/>
          <p:nvPr/>
        </p:nvSpPr>
        <p:spPr>
          <a:xfrm>
            <a:off x="5760135" y="3555508"/>
            <a:ext cx="936103" cy="827656"/>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商品</a:t>
            </a:r>
            <a:endParaRPr lang="en-US" altLang="zh-CN" dirty="0">
              <a:solidFill>
                <a:schemeClr val="tx1"/>
              </a:solidFill>
            </a:endParaRPr>
          </a:p>
          <a:p>
            <a:pPr algn="ctr"/>
            <a:r>
              <a:rPr lang="zh-CN" altLang="en-US" dirty="0">
                <a:solidFill>
                  <a:schemeClr val="tx1"/>
                </a:solidFill>
              </a:rPr>
              <a:t>分片</a:t>
            </a:r>
            <a:r>
              <a:rPr lang="en-US" altLang="zh-CN" dirty="0">
                <a:solidFill>
                  <a:schemeClr val="tx1"/>
                </a:solidFill>
              </a:rPr>
              <a:t>2</a:t>
            </a:r>
            <a:endParaRPr lang="zh-CN" altLang="en-US" dirty="0">
              <a:solidFill>
                <a:schemeClr val="tx1"/>
              </a:solidFill>
            </a:endParaRPr>
          </a:p>
        </p:txBody>
      </p:sp>
      <p:sp>
        <p:nvSpPr>
          <p:cNvPr id="13" name="椭圆 12">
            <a:extLst>
              <a:ext uri="{FF2B5EF4-FFF2-40B4-BE49-F238E27FC236}">
                <a16:creationId xmlns:a16="http://schemas.microsoft.com/office/drawing/2014/main" id="{1CACB689-F6B5-4738-A7A9-143B42C1F366}"/>
              </a:ext>
            </a:extLst>
          </p:cNvPr>
          <p:cNvSpPr/>
          <p:nvPr/>
        </p:nvSpPr>
        <p:spPr>
          <a:xfrm>
            <a:off x="5805140" y="2601344"/>
            <a:ext cx="846094" cy="485675"/>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Solr</a:t>
            </a:r>
            <a:endParaRPr lang="zh-CN" altLang="en-US" dirty="0">
              <a:solidFill>
                <a:schemeClr val="tx1"/>
              </a:solidFill>
            </a:endParaRPr>
          </a:p>
        </p:txBody>
      </p:sp>
      <p:sp>
        <p:nvSpPr>
          <p:cNvPr id="7" name="椭圆 6">
            <a:extLst>
              <a:ext uri="{FF2B5EF4-FFF2-40B4-BE49-F238E27FC236}">
                <a16:creationId xmlns:a16="http://schemas.microsoft.com/office/drawing/2014/main" id="{CBDDC306-FFE9-410F-910E-56E1A2921132}"/>
              </a:ext>
            </a:extLst>
          </p:cNvPr>
          <p:cNvSpPr/>
          <p:nvPr/>
        </p:nvSpPr>
        <p:spPr>
          <a:xfrm>
            <a:off x="3203847" y="5769260"/>
            <a:ext cx="201622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商品库配置</a:t>
            </a:r>
          </a:p>
        </p:txBody>
      </p:sp>
      <p:cxnSp>
        <p:nvCxnSpPr>
          <p:cNvPr id="15" name="直接连接符 14">
            <a:extLst>
              <a:ext uri="{FF2B5EF4-FFF2-40B4-BE49-F238E27FC236}">
                <a16:creationId xmlns:a16="http://schemas.microsoft.com/office/drawing/2014/main" id="{F1BEBAFA-BAE4-471D-BB27-E678652C154F}"/>
              </a:ext>
            </a:extLst>
          </p:cNvPr>
          <p:cNvCxnSpPr>
            <a:stCxn id="7" idx="0"/>
            <a:endCxn id="3" idx="2"/>
          </p:cNvCxnSpPr>
          <p:nvPr/>
        </p:nvCxnSpPr>
        <p:spPr>
          <a:xfrm flipH="1" flipV="1">
            <a:off x="2339751" y="5013176"/>
            <a:ext cx="1872208" cy="756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607CB7E2-8602-491A-AB1B-E4DE9DF37613}"/>
              </a:ext>
            </a:extLst>
          </p:cNvPr>
          <p:cNvCxnSpPr>
            <a:stCxn id="8" idx="2"/>
            <a:endCxn id="7" idx="0"/>
          </p:cNvCxnSpPr>
          <p:nvPr/>
        </p:nvCxnSpPr>
        <p:spPr>
          <a:xfrm flipH="1">
            <a:off x="4211959" y="5013176"/>
            <a:ext cx="1" cy="756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4A1AC27-275D-4B36-A4ED-181AF1C8D77D}"/>
              </a:ext>
            </a:extLst>
          </p:cNvPr>
          <p:cNvCxnSpPr>
            <a:stCxn id="11" idx="2"/>
            <a:endCxn id="7" idx="0"/>
          </p:cNvCxnSpPr>
          <p:nvPr/>
        </p:nvCxnSpPr>
        <p:spPr>
          <a:xfrm flipH="1">
            <a:off x="4211959" y="5013176"/>
            <a:ext cx="2016228" cy="75608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782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95953"/>
            <a:ext cx="3934860" cy="584775"/>
          </a:xfrm>
          <a:prstGeom prst="rect">
            <a:avLst/>
          </a:prstGeom>
          <a:noFill/>
        </p:spPr>
        <p:txBody>
          <a:bodyPr wrap="none" rtlCol="0">
            <a:spAutoFit/>
          </a:bodyPr>
          <a:lstStyle/>
          <a:p>
            <a:r>
              <a:rPr lang="en-US" altLang="zh-CN" sz="3200" dirty="0">
                <a:solidFill>
                  <a:schemeClr val="accent6">
                    <a:lumMod val="75000"/>
                  </a:schemeClr>
                </a:solidFill>
                <a:latin typeface="微软雅黑" pitchFamily="34" charset="-122"/>
                <a:ea typeface="微软雅黑" pitchFamily="34" charset="-122"/>
              </a:rPr>
              <a:t>Zookeeper</a:t>
            </a:r>
            <a:r>
              <a:rPr lang="zh-CN" altLang="en-US" sz="3200" dirty="0">
                <a:solidFill>
                  <a:schemeClr val="accent6">
                    <a:lumMod val="75000"/>
                  </a:schemeClr>
                </a:solidFill>
                <a:latin typeface="微软雅黑" pitchFamily="34" charset="-122"/>
                <a:ea typeface="微软雅黑" pitchFamily="34" charset="-122"/>
              </a:rPr>
              <a:t>使用场景</a:t>
            </a:r>
          </a:p>
        </p:txBody>
      </p:sp>
      <p:sp>
        <p:nvSpPr>
          <p:cNvPr id="4" name="TextBox 3"/>
          <p:cNvSpPr txBox="1"/>
          <p:nvPr/>
        </p:nvSpPr>
        <p:spPr>
          <a:xfrm>
            <a:off x="626507" y="1052736"/>
            <a:ext cx="7977941" cy="1569660"/>
          </a:xfrm>
          <a:prstGeom prst="rect">
            <a:avLst/>
          </a:prstGeom>
          <a:noFill/>
        </p:spPr>
        <p:txBody>
          <a:bodyPr wrap="square" rtlCol="0">
            <a:spAutoFit/>
          </a:bodyPr>
          <a:lstStyle/>
          <a:p>
            <a:pPr>
              <a:lnSpc>
                <a:spcPct val="200000"/>
              </a:lnSpc>
            </a:pPr>
            <a:r>
              <a:rPr lang="zh-CN" altLang="en-US" sz="2400" dirty="0">
                <a:solidFill>
                  <a:srgbClr val="00B0F0"/>
                </a:solidFill>
                <a:latin typeface="微软雅黑" pitchFamily="34" charset="-122"/>
                <a:ea typeface="微软雅黑" pitchFamily="34" charset="-122"/>
              </a:rPr>
              <a:t>负载均衡</a:t>
            </a:r>
            <a:endParaRPr lang="en-US" altLang="zh-CN" sz="2400" dirty="0">
              <a:solidFill>
                <a:srgbClr val="00B0F0"/>
              </a:solidFill>
              <a:latin typeface="微软雅黑" pitchFamily="34" charset="-122"/>
              <a:ea typeface="微软雅黑" pitchFamily="34" charset="-122"/>
            </a:endParaRPr>
          </a:p>
          <a:p>
            <a:pPr>
              <a:lnSpc>
                <a:spcPct val="200000"/>
              </a:lnSpc>
            </a:pPr>
            <a:endParaRPr lang="en-US" altLang="zh-CN" sz="2400" dirty="0">
              <a:solidFill>
                <a:srgbClr val="00B0F0"/>
              </a:solidFill>
              <a:latin typeface="微软雅黑" pitchFamily="34" charset="-122"/>
              <a:ea typeface="微软雅黑" pitchFamily="34" charset="-12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985144"/>
            <a:ext cx="7545769" cy="4382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37572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95953"/>
            <a:ext cx="3934860" cy="584775"/>
          </a:xfrm>
          <a:prstGeom prst="rect">
            <a:avLst/>
          </a:prstGeom>
          <a:noFill/>
        </p:spPr>
        <p:txBody>
          <a:bodyPr wrap="none" rtlCol="0">
            <a:spAutoFit/>
          </a:bodyPr>
          <a:lstStyle/>
          <a:p>
            <a:r>
              <a:rPr lang="en-US" altLang="zh-CN" sz="3200" dirty="0">
                <a:solidFill>
                  <a:schemeClr val="accent6">
                    <a:lumMod val="75000"/>
                  </a:schemeClr>
                </a:solidFill>
                <a:latin typeface="微软雅黑" pitchFamily="34" charset="-122"/>
                <a:ea typeface="微软雅黑" pitchFamily="34" charset="-122"/>
              </a:rPr>
              <a:t>Zookeeper</a:t>
            </a:r>
            <a:r>
              <a:rPr lang="zh-CN" altLang="en-US" sz="3200" dirty="0">
                <a:solidFill>
                  <a:schemeClr val="accent6">
                    <a:lumMod val="75000"/>
                  </a:schemeClr>
                </a:solidFill>
                <a:latin typeface="微软雅黑" pitchFamily="34" charset="-122"/>
                <a:ea typeface="微软雅黑" pitchFamily="34" charset="-122"/>
              </a:rPr>
              <a:t>使用场景</a:t>
            </a:r>
          </a:p>
        </p:txBody>
      </p:sp>
      <p:sp>
        <p:nvSpPr>
          <p:cNvPr id="4" name="TextBox 3"/>
          <p:cNvSpPr txBox="1"/>
          <p:nvPr/>
        </p:nvSpPr>
        <p:spPr>
          <a:xfrm>
            <a:off x="626507" y="1052736"/>
            <a:ext cx="7977941" cy="1569660"/>
          </a:xfrm>
          <a:prstGeom prst="rect">
            <a:avLst/>
          </a:prstGeom>
          <a:noFill/>
        </p:spPr>
        <p:txBody>
          <a:bodyPr wrap="square" rtlCol="0">
            <a:spAutoFit/>
          </a:bodyPr>
          <a:lstStyle/>
          <a:p>
            <a:pPr>
              <a:lnSpc>
                <a:spcPct val="200000"/>
              </a:lnSpc>
            </a:pPr>
            <a:r>
              <a:rPr lang="zh-CN" altLang="en-US" sz="2400" dirty="0">
                <a:solidFill>
                  <a:srgbClr val="00B0F0"/>
                </a:solidFill>
                <a:latin typeface="微软雅黑" pitchFamily="34" charset="-122"/>
                <a:ea typeface="微软雅黑" pitchFamily="34" charset="-122"/>
              </a:rPr>
              <a:t>集群管理</a:t>
            </a:r>
            <a:endParaRPr lang="en-US" altLang="zh-CN" sz="2400" dirty="0">
              <a:solidFill>
                <a:srgbClr val="00B0F0"/>
              </a:solidFill>
              <a:latin typeface="微软雅黑" pitchFamily="34" charset="-122"/>
              <a:ea typeface="微软雅黑" pitchFamily="34" charset="-122"/>
            </a:endParaRPr>
          </a:p>
          <a:p>
            <a:pPr>
              <a:lnSpc>
                <a:spcPct val="200000"/>
              </a:lnSpc>
            </a:pPr>
            <a:endParaRPr lang="en-US" altLang="zh-CN" sz="2400" dirty="0">
              <a:solidFill>
                <a:srgbClr val="00B0F0"/>
              </a:solidFill>
              <a:latin typeface="微软雅黑" pitchFamily="34" charset="-122"/>
              <a:ea typeface="微软雅黑" pitchFamily="34" charset="-122"/>
            </a:endParaRPr>
          </a:p>
        </p:txBody>
      </p:sp>
      <p:pic>
        <p:nvPicPr>
          <p:cNvPr id="10242" name="Picture 2" descr="图 3. 集群管理结构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426" y="1837566"/>
            <a:ext cx="6778101" cy="4471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0701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95953"/>
            <a:ext cx="3934860" cy="584775"/>
          </a:xfrm>
          <a:prstGeom prst="rect">
            <a:avLst/>
          </a:prstGeom>
          <a:noFill/>
        </p:spPr>
        <p:txBody>
          <a:bodyPr wrap="none" rtlCol="0">
            <a:spAutoFit/>
          </a:bodyPr>
          <a:lstStyle/>
          <a:p>
            <a:r>
              <a:rPr lang="en-US" altLang="zh-CN" sz="3200" dirty="0">
                <a:solidFill>
                  <a:schemeClr val="accent6">
                    <a:lumMod val="75000"/>
                  </a:schemeClr>
                </a:solidFill>
                <a:latin typeface="微软雅黑" pitchFamily="34" charset="-122"/>
                <a:ea typeface="微软雅黑" pitchFamily="34" charset="-122"/>
              </a:rPr>
              <a:t>Zookeeper</a:t>
            </a:r>
            <a:r>
              <a:rPr lang="zh-CN" altLang="en-US" sz="3200" dirty="0">
                <a:solidFill>
                  <a:schemeClr val="accent6">
                    <a:lumMod val="75000"/>
                  </a:schemeClr>
                </a:solidFill>
                <a:latin typeface="微软雅黑" pitchFamily="34" charset="-122"/>
                <a:ea typeface="微软雅黑" pitchFamily="34" charset="-122"/>
              </a:rPr>
              <a:t>使用场景</a:t>
            </a:r>
          </a:p>
        </p:txBody>
      </p:sp>
      <p:pic>
        <p:nvPicPr>
          <p:cNvPr id="3" name="图片 2">
            <a:extLst>
              <a:ext uri="{FF2B5EF4-FFF2-40B4-BE49-F238E27FC236}">
                <a16:creationId xmlns:a16="http://schemas.microsoft.com/office/drawing/2014/main" id="{805ADBC8-FA52-4516-B9C6-CD5DFE027A04}"/>
              </a:ext>
            </a:extLst>
          </p:cNvPr>
          <p:cNvPicPr>
            <a:picLocks noChangeAspect="1"/>
          </p:cNvPicPr>
          <p:nvPr/>
        </p:nvPicPr>
        <p:blipFill>
          <a:blip r:embed="rId3"/>
          <a:stretch>
            <a:fillRect/>
          </a:stretch>
        </p:blipFill>
        <p:spPr>
          <a:xfrm>
            <a:off x="954354" y="1988840"/>
            <a:ext cx="6896100" cy="3686175"/>
          </a:xfrm>
          <a:prstGeom prst="rect">
            <a:avLst/>
          </a:prstGeom>
        </p:spPr>
      </p:pic>
      <p:sp>
        <p:nvSpPr>
          <p:cNvPr id="6" name="TextBox 3">
            <a:extLst>
              <a:ext uri="{FF2B5EF4-FFF2-40B4-BE49-F238E27FC236}">
                <a16:creationId xmlns:a16="http://schemas.microsoft.com/office/drawing/2014/main" id="{4ED2F836-6E8A-4430-99FA-963AE2B4FD53}"/>
              </a:ext>
            </a:extLst>
          </p:cNvPr>
          <p:cNvSpPr txBox="1"/>
          <p:nvPr/>
        </p:nvSpPr>
        <p:spPr>
          <a:xfrm>
            <a:off x="5940153" y="2996952"/>
            <a:ext cx="1656184" cy="1458220"/>
          </a:xfrm>
          <a:prstGeom prst="rect">
            <a:avLst/>
          </a:prstGeom>
          <a:noFill/>
        </p:spPr>
        <p:txBody>
          <a:bodyPr wrap="square" rtlCol="0">
            <a:spAutoFit/>
          </a:bodyPr>
          <a:lstStyle/>
          <a:p>
            <a:pPr>
              <a:lnSpc>
                <a:spcPct val="200000"/>
              </a:lnSpc>
            </a:pPr>
            <a:r>
              <a:rPr lang="zh-CN" altLang="en-US" sz="2400" dirty="0">
                <a:solidFill>
                  <a:srgbClr val="00B0F0"/>
                </a:solidFill>
                <a:latin typeface="微软雅黑" pitchFamily="34" charset="-122"/>
                <a:ea typeface="微软雅黑" pitchFamily="34" charset="-122"/>
              </a:rPr>
              <a:t>（</a:t>
            </a:r>
            <a:r>
              <a:rPr lang="en-US" altLang="zh-CN" sz="2400" dirty="0">
                <a:solidFill>
                  <a:srgbClr val="00B0F0"/>
                </a:solidFill>
                <a:latin typeface="微软雅黑" pitchFamily="34" charset="-122"/>
                <a:ea typeface="微软雅黑" pitchFamily="34" charset="-122"/>
              </a:rPr>
              <a:t>Server</a:t>
            </a:r>
            <a:r>
              <a:rPr lang="zh-CN" altLang="en-US" sz="2400" dirty="0">
                <a:solidFill>
                  <a:srgbClr val="00B0F0"/>
                </a:solidFill>
                <a:latin typeface="微软雅黑" pitchFamily="34" charset="-122"/>
                <a:ea typeface="微软雅黑" pitchFamily="34" charset="-122"/>
              </a:rPr>
              <a:t>）</a:t>
            </a:r>
            <a:endParaRPr lang="en-US" altLang="zh-CN" sz="2400" dirty="0">
              <a:solidFill>
                <a:srgbClr val="00B0F0"/>
              </a:solidFill>
              <a:latin typeface="微软雅黑" pitchFamily="34" charset="-122"/>
              <a:ea typeface="微软雅黑" pitchFamily="34" charset="-122"/>
            </a:endParaRPr>
          </a:p>
          <a:p>
            <a:pPr>
              <a:lnSpc>
                <a:spcPct val="200000"/>
              </a:lnSpc>
            </a:pPr>
            <a:endParaRPr lang="en-US" altLang="zh-CN" sz="2400" dirty="0">
              <a:solidFill>
                <a:srgbClr val="00B0F0"/>
              </a:solidFill>
              <a:latin typeface="微软雅黑" pitchFamily="34" charset="-122"/>
              <a:ea typeface="微软雅黑" pitchFamily="34" charset="-122"/>
            </a:endParaRPr>
          </a:p>
        </p:txBody>
      </p:sp>
    </p:spTree>
    <p:extLst>
      <p:ext uri="{BB962C8B-B14F-4D97-AF65-F5344CB8AC3E}">
        <p14:creationId xmlns:p14="http://schemas.microsoft.com/office/powerpoint/2010/main" val="2372902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95953"/>
            <a:ext cx="3934860" cy="584775"/>
          </a:xfrm>
          <a:prstGeom prst="rect">
            <a:avLst/>
          </a:prstGeom>
          <a:noFill/>
        </p:spPr>
        <p:txBody>
          <a:bodyPr wrap="none" rtlCol="0">
            <a:spAutoFit/>
          </a:bodyPr>
          <a:lstStyle/>
          <a:p>
            <a:r>
              <a:rPr lang="en-US" altLang="zh-CN" sz="3200" dirty="0">
                <a:solidFill>
                  <a:schemeClr val="accent6">
                    <a:lumMod val="75000"/>
                  </a:schemeClr>
                </a:solidFill>
                <a:latin typeface="微软雅黑" pitchFamily="34" charset="-122"/>
                <a:ea typeface="微软雅黑" pitchFamily="34" charset="-122"/>
              </a:rPr>
              <a:t>Zookeeper</a:t>
            </a:r>
            <a:r>
              <a:rPr lang="zh-CN" altLang="en-US" sz="3200" dirty="0">
                <a:solidFill>
                  <a:schemeClr val="accent6">
                    <a:lumMod val="75000"/>
                  </a:schemeClr>
                </a:solidFill>
                <a:latin typeface="微软雅黑" pitchFamily="34" charset="-122"/>
                <a:ea typeface="微软雅黑" pitchFamily="34" charset="-122"/>
              </a:rPr>
              <a:t>使用场景</a:t>
            </a:r>
          </a:p>
        </p:txBody>
      </p:sp>
      <p:sp>
        <p:nvSpPr>
          <p:cNvPr id="4" name="TextBox 3">
            <a:extLst>
              <a:ext uri="{FF2B5EF4-FFF2-40B4-BE49-F238E27FC236}">
                <a16:creationId xmlns:a16="http://schemas.microsoft.com/office/drawing/2014/main" id="{B7AD7CD5-4680-4647-BCB2-0844A2157A6C}"/>
              </a:ext>
            </a:extLst>
          </p:cNvPr>
          <p:cNvSpPr txBox="1"/>
          <p:nvPr/>
        </p:nvSpPr>
        <p:spPr>
          <a:xfrm>
            <a:off x="626507" y="1052736"/>
            <a:ext cx="7977941" cy="1458220"/>
          </a:xfrm>
          <a:prstGeom prst="rect">
            <a:avLst/>
          </a:prstGeom>
          <a:noFill/>
        </p:spPr>
        <p:txBody>
          <a:bodyPr wrap="square" rtlCol="0">
            <a:spAutoFit/>
          </a:bodyPr>
          <a:lstStyle/>
          <a:p>
            <a:pPr>
              <a:lnSpc>
                <a:spcPct val="200000"/>
              </a:lnSpc>
            </a:pPr>
            <a:r>
              <a:rPr lang="zh-CN" altLang="en-US" sz="2400" dirty="0">
                <a:solidFill>
                  <a:srgbClr val="00B0F0"/>
                </a:solidFill>
                <a:latin typeface="微软雅黑" pitchFamily="34" charset="-122"/>
                <a:ea typeface="微软雅黑" pitchFamily="34" charset="-122"/>
              </a:rPr>
              <a:t>集群节点上下线感知（</a:t>
            </a:r>
            <a:r>
              <a:rPr lang="en-US" altLang="zh-CN" sz="2400" dirty="0">
                <a:solidFill>
                  <a:srgbClr val="00B0F0"/>
                </a:solidFill>
                <a:latin typeface="微软雅黑" pitchFamily="34" charset="-122"/>
                <a:ea typeface="微软雅黑" pitchFamily="34" charset="-122"/>
              </a:rPr>
              <a:t>Client</a:t>
            </a:r>
            <a:r>
              <a:rPr lang="zh-CN" altLang="en-US" sz="2400" dirty="0">
                <a:solidFill>
                  <a:srgbClr val="00B0F0"/>
                </a:solidFill>
                <a:latin typeface="微软雅黑" pitchFamily="34" charset="-122"/>
                <a:ea typeface="微软雅黑" pitchFamily="34" charset="-122"/>
              </a:rPr>
              <a:t>）</a:t>
            </a:r>
            <a:endParaRPr lang="en-US" altLang="zh-CN" sz="2400" dirty="0">
              <a:solidFill>
                <a:srgbClr val="00B0F0"/>
              </a:solidFill>
              <a:latin typeface="微软雅黑" pitchFamily="34" charset="-122"/>
              <a:ea typeface="微软雅黑" pitchFamily="34" charset="-122"/>
            </a:endParaRPr>
          </a:p>
          <a:p>
            <a:pPr>
              <a:lnSpc>
                <a:spcPct val="200000"/>
              </a:lnSpc>
            </a:pPr>
            <a:endParaRPr lang="en-US" altLang="zh-CN" sz="2400" dirty="0">
              <a:solidFill>
                <a:srgbClr val="00B0F0"/>
              </a:solidFill>
              <a:latin typeface="微软雅黑" pitchFamily="34" charset="-122"/>
              <a:ea typeface="微软雅黑" pitchFamily="34" charset="-122"/>
            </a:endParaRPr>
          </a:p>
        </p:txBody>
      </p:sp>
      <p:pic>
        <p:nvPicPr>
          <p:cNvPr id="6" name="图片 5">
            <a:extLst>
              <a:ext uri="{FF2B5EF4-FFF2-40B4-BE49-F238E27FC236}">
                <a16:creationId xmlns:a16="http://schemas.microsoft.com/office/drawing/2014/main" id="{F019AB23-885A-4515-A048-27EDC53F8864}"/>
              </a:ext>
            </a:extLst>
          </p:cNvPr>
          <p:cNvPicPr>
            <a:picLocks noChangeAspect="1"/>
          </p:cNvPicPr>
          <p:nvPr/>
        </p:nvPicPr>
        <p:blipFill>
          <a:blip r:embed="rId3"/>
          <a:stretch>
            <a:fillRect/>
          </a:stretch>
        </p:blipFill>
        <p:spPr>
          <a:xfrm>
            <a:off x="439415" y="1124744"/>
            <a:ext cx="8265170" cy="5639023"/>
          </a:xfrm>
          <a:prstGeom prst="rect">
            <a:avLst/>
          </a:prstGeom>
        </p:spPr>
      </p:pic>
      <p:sp>
        <p:nvSpPr>
          <p:cNvPr id="7" name="TextBox 3">
            <a:extLst>
              <a:ext uri="{FF2B5EF4-FFF2-40B4-BE49-F238E27FC236}">
                <a16:creationId xmlns:a16="http://schemas.microsoft.com/office/drawing/2014/main" id="{41C3C6C6-2BBD-41BE-8685-2BF7BF5008B8}"/>
              </a:ext>
            </a:extLst>
          </p:cNvPr>
          <p:cNvSpPr txBox="1"/>
          <p:nvPr/>
        </p:nvSpPr>
        <p:spPr>
          <a:xfrm>
            <a:off x="5940153" y="2996952"/>
            <a:ext cx="1656184" cy="1458220"/>
          </a:xfrm>
          <a:prstGeom prst="rect">
            <a:avLst/>
          </a:prstGeom>
          <a:noFill/>
        </p:spPr>
        <p:txBody>
          <a:bodyPr wrap="square" rtlCol="0">
            <a:spAutoFit/>
          </a:bodyPr>
          <a:lstStyle/>
          <a:p>
            <a:pPr>
              <a:lnSpc>
                <a:spcPct val="200000"/>
              </a:lnSpc>
            </a:pPr>
            <a:r>
              <a:rPr lang="zh-CN" altLang="en-US" sz="2400" dirty="0">
                <a:solidFill>
                  <a:srgbClr val="00B0F0"/>
                </a:solidFill>
                <a:latin typeface="微软雅黑" pitchFamily="34" charset="-122"/>
                <a:ea typeface="微软雅黑" pitchFamily="34" charset="-122"/>
              </a:rPr>
              <a:t>（</a:t>
            </a:r>
            <a:r>
              <a:rPr lang="en-US" altLang="zh-CN" sz="2400" dirty="0">
                <a:solidFill>
                  <a:srgbClr val="00B0F0"/>
                </a:solidFill>
                <a:latin typeface="微软雅黑" pitchFamily="34" charset="-122"/>
                <a:ea typeface="微软雅黑" pitchFamily="34" charset="-122"/>
              </a:rPr>
              <a:t>Client</a:t>
            </a:r>
            <a:r>
              <a:rPr lang="zh-CN" altLang="en-US" sz="2400" dirty="0">
                <a:solidFill>
                  <a:srgbClr val="00B0F0"/>
                </a:solidFill>
                <a:latin typeface="微软雅黑" pitchFamily="34" charset="-122"/>
                <a:ea typeface="微软雅黑" pitchFamily="34" charset="-122"/>
              </a:rPr>
              <a:t>）</a:t>
            </a:r>
            <a:endParaRPr lang="en-US" altLang="zh-CN" sz="2400" dirty="0">
              <a:solidFill>
                <a:srgbClr val="00B0F0"/>
              </a:solidFill>
              <a:latin typeface="微软雅黑" pitchFamily="34" charset="-122"/>
              <a:ea typeface="微软雅黑" pitchFamily="34" charset="-122"/>
            </a:endParaRPr>
          </a:p>
          <a:p>
            <a:pPr>
              <a:lnSpc>
                <a:spcPct val="200000"/>
              </a:lnSpc>
            </a:pPr>
            <a:endParaRPr lang="en-US" altLang="zh-CN" sz="2400" dirty="0">
              <a:solidFill>
                <a:srgbClr val="00B0F0"/>
              </a:solidFill>
              <a:latin typeface="微软雅黑" pitchFamily="34" charset="-122"/>
              <a:ea typeface="微软雅黑" pitchFamily="34" charset="-122"/>
            </a:endParaRPr>
          </a:p>
        </p:txBody>
      </p:sp>
    </p:spTree>
    <p:extLst>
      <p:ext uri="{BB962C8B-B14F-4D97-AF65-F5344CB8AC3E}">
        <p14:creationId xmlns:p14="http://schemas.microsoft.com/office/powerpoint/2010/main" val="26867132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95953"/>
            <a:ext cx="3934860" cy="584775"/>
          </a:xfrm>
          <a:prstGeom prst="rect">
            <a:avLst/>
          </a:prstGeom>
          <a:noFill/>
        </p:spPr>
        <p:txBody>
          <a:bodyPr wrap="none" rtlCol="0">
            <a:spAutoFit/>
          </a:bodyPr>
          <a:lstStyle/>
          <a:p>
            <a:r>
              <a:rPr lang="en-US" altLang="zh-CN" sz="3200" dirty="0">
                <a:solidFill>
                  <a:schemeClr val="accent6">
                    <a:lumMod val="75000"/>
                  </a:schemeClr>
                </a:solidFill>
                <a:latin typeface="微软雅黑" pitchFamily="34" charset="-122"/>
                <a:ea typeface="微软雅黑" pitchFamily="34" charset="-122"/>
              </a:rPr>
              <a:t>Zookeeper</a:t>
            </a:r>
            <a:r>
              <a:rPr lang="zh-CN" altLang="en-US" sz="3200" dirty="0">
                <a:solidFill>
                  <a:schemeClr val="accent6">
                    <a:lumMod val="75000"/>
                  </a:schemeClr>
                </a:solidFill>
                <a:latin typeface="微软雅黑" pitchFamily="34" charset="-122"/>
                <a:ea typeface="微软雅黑" pitchFamily="34" charset="-122"/>
              </a:rPr>
              <a:t>使用场景</a:t>
            </a:r>
          </a:p>
        </p:txBody>
      </p:sp>
      <p:sp>
        <p:nvSpPr>
          <p:cNvPr id="4" name="TextBox 3"/>
          <p:cNvSpPr txBox="1"/>
          <p:nvPr/>
        </p:nvSpPr>
        <p:spPr>
          <a:xfrm>
            <a:off x="626507" y="1052736"/>
            <a:ext cx="7977941" cy="1569660"/>
          </a:xfrm>
          <a:prstGeom prst="rect">
            <a:avLst/>
          </a:prstGeom>
          <a:noFill/>
        </p:spPr>
        <p:txBody>
          <a:bodyPr wrap="square" rtlCol="0">
            <a:spAutoFit/>
          </a:bodyPr>
          <a:lstStyle/>
          <a:p>
            <a:pPr>
              <a:lnSpc>
                <a:spcPct val="200000"/>
              </a:lnSpc>
            </a:pPr>
            <a:r>
              <a:rPr lang="zh-CN" altLang="en-US" sz="2400" dirty="0">
                <a:solidFill>
                  <a:srgbClr val="00B0F0"/>
                </a:solidFill>
                <a:latin typeface="微软雅黑" pitchFamily="34" charset="-122"/>
                <a:ea typeface="微软雅黑" pitchFamily="34" charset="-122"/>
              </a:rPr>
              <a:t>分布式独占锁</a:t>
            </a:r>
            <a:endParaRPr lang="en-US" altLang="zh-CN" sz="2400" dirty="0">
              <a:solidFill>
                <a:srgbClr val="00B0F0"/>
              </a:solidFill>
              <a:latin typeface="微软雅黑" pitchFamily="34" charset="-122"/>
              <a:ea typeface="微软雅黑" pitchFamily="34" charset="-122"/>
            </a:endParaRPr>
          </a:p>
          <a:p>
            <a:pPr>
              <a:lnSpc>
                <a:spcPct val="200000"/>
              </a:lnSpc>
            </a:pPr>
            <a:endParaRPr lang="en-US" altLang="zh-CN" sz="2400" dirty="0">
              <a:solidFill>
                <a:srgbClr val="00B0F0"/>
              </a:solidFill>
              <a:latin typeface="微软雅黑" pitchFamily="34" charset="-122"/>
              <a:ea typeface="微软雅黑" pitchFamily="34" charset="-122"/>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586" y="1859642"/>
            <a:ext cx="8150361" cy="4737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19975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95953"/>
            <a:ext cx="3934860" cy="584775"/>
          </a:xfrm>
          <a:prstGeom prst="rect">
            <a:avLst/>
          </a:prstGeom>
          <a:noFill/>
        </p:spPr>
        <p:txBody>
          <a:bodyPr wrap="none" rtlCol="0">
            <a:spAutoFit/>
          </a:bodyPr>
          <a:lstStyle/>
          <a:p>
            <a:r>
              <a:rPr lang="en-US" altLang="zh-CN" sz="3200" dirty="0">
                <a:solidFill>
                  <a:schemeClr val="accent6">
                    <a:lumMod val="75000"/>
                  </a:schemeClr>
                </a:solidFill>
                <a:latin typeface="微软雅黑" pitchFamily="34" charset="-122"/>
                <a:ea typeface="微软雅黑" pitchFamily="34" charset="-122"/>
              </a:rPr>
              <a:t>Zookeeper</a:t>
            </a:r>
            <a:r>
              <a:rPr lang="zh-CN" altLang="en-US" sz="3200" dirty="0">
                <a:solidFill>
                  <a:schemeClr val="accent6">
                    <a:lumMod val="75000"/>
                  </a:schemeClr>
                </a:solidFill>
                <a:latin typeface="微软雅黑" pitchFamily="34" charset="-122"/>
                <a:ea typeface="微软雅黑" pitchFamily="34" charset="-122"/>
              </a:rPr>
              <a:t>使用场景</a:t>
            </a:r>
          </a:p>
        </p:txBody>
      </p:sp>
      <p:pic>
        <p:nvPicPr>
          <p:cNvPr id="3" name="图片 2">
            <a:extLst>
              <a:ext uri="{FF2B5EF4-FFF2-40B4-BE49-F238E27FC236}">
                <a16:creationId xmlns:a16="http://schemas.microsoft.com/office/drawing/2014/main" id="{36C6D4CF-CCCA-45B1-AD05-A19A2CF4FE2E}"/>
              </a:ext>
            </a:extLst>
          </p:cNvPr>
          <p:cNvPicPr>
            <a:picLocks noChangeAspect="1"/>
          </p:cNvPicPr>
          <p:nvPr/>
        </p:nvPicPr>
        <p:blipFill>
          <a:blip r:embed="rId3"/>
          <a:stretch>
            <a:fillRect/>
          </a:stretch>
        </p:blipFill>
        <p:spPr>
          <a:xfrm>
            <a:off x="138112" y="1124744"/>
            <a:ext cx="8867775" cy="5733256"/>
          </a:xfrm>
          <a:prstGeom prst="rect">
            <a:avLst/>
          </a:prstGeom>
        </p:spPr>
      </p:pic>
    </p:spTree>
    <p:extLst>
      <p:ext uri="{BB962C8B-B14F-4D97-AF65-F5344CB8AC3E}">
        <p14:creationId xmlns:p14="http://schemas.microsoft.com/office/powerpoint/2010/main" val="24004633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95953"/>
            <a:ext cx="3934860" cy="584775"/>
          </a:xfrm>
          <a:prstGeom prst="rect">
            <a:avLst/>
          </a:prstGeom>
          <a:noFill/>
        </p:spPr>
        <p:txBody>
          <a:bodyPr wrap="none" rtlCol="0">
            <a:spAutoFit/>
          </a:bodyPr>
          <a:lstStyle/>
          <a:p>
            <a:r>
              <a:rPr lang="en-US" altLang="zh-CN" sz="3200" dirty="0">
                <a:solidFill>
                  <a:schemeClr val="accent6">
                    <a:lumMod val="75000"/>
                  </a:schemeClr>
                </a:solidFill>
                <a:latin typeface="微软雅黑" pitchFamily="34" charset="-122"/>
                <a:ea typeface="微软雅黑" pitchFamily="34" charset="-122"/>
              </a:rPr>
              <a:t>Zookeeper</a:t>
            </a:r>
            <a:r>
              <a:rPr lang="zh-CN" altLang="en-US" sz="3200" dirty="0">
                <a:solidFill>
                  <a:schemeClr val="accent6">
                    <a:lumMod val="75000"/>
                  </a:schemeClr>
                </a:solidFill>
                <a:latin typeface="微软雅黑" pitchFamily="34" charset="-122"/>
                <a:ea typeface="微软雅黑" pitchFamily="34" charset="-122"/>
              </a:rPr>
              <a:t>使用场景</a:t>
            </a:r>
          </a:p>
        </p:txBody>
      </p:sp>
      <p:pic>
        <p:nvPicPr>
          <p:cNvPr id="4" name="图片 3">
            <a:extLst>
              <a:ext uri="{FF2B5EF4-FFF2-40B4-BE49-F238E27FC236}">
                <a16:creationId xmlns:a16="http://schemas.microsoft.com/office/drawing/2014/main" id="{F3E51733-9918-4893-8346-13CAE607DC16}"/>
              </a:ext>
            </a:extLst>
          </p:cNvPr>
          <p:cNvPicPr>
            <a:picLocks noChangeAspect="1"/>
          </p:cNvPicPr>
          <p:nvPr/>
        </p:nvPicPr>
        <p:blipFill>
          <a:blip r:embed="rId3"/>
          <a:stretch>
            <a:fillRect/>
          </a:stretch>
        </p:blipFill>
        <p:spPr>
          <a:xfrm>
            <a:off x="312347" y="980728"/>
            <a:ext cx="8519305" cy="5877272"/>
          </a:xfrm>
          <a:prstGeom prst="rect">
            <a:avLst/>
          </a:prstGeom>
        </p:spPr>
      </p:pic>
    </p:spTree>
    <p:extLst>
      <p:ext uri="{BB962C8B-B14F-4D97-AF65-F5344CB8AC3E}">
        <p14:creationId xmlns:p14="http://schemas.microsoft.com/office/powerpoint/2010/main" val="3295385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95953"/>
            <a:ext cx="3155607" cy="584775"/>
          </a:xfrm>
          <a:prstGeom prst="rect">
            <a:avLst/>
          </a:prstGeom>
          <a:noFill/>
        </p:spPr>
        <p:txBody>
          <a:bodyPr wrap="none" rtlCol="0">
            <a:spAutoFit/>
          </a:bodyPr>
          <a:lstStyle/>
          <a:p>
            <a:r>
              <a:rPr lang="zh-CN" altLang="en-US" sz="3200" dirty="0">
                <a:solidFill>
                  <a:schemeClr val="accent6">
                    <a:lumMod val="75000"/>
                  </a:schemeClr>
                </a:solidFill>
                <a:latin typeface="微软雅黑" pitchFamily="34" charset="-122"/>
                <a:ea typeface="微软雅黑" pitchFamily="34" charset="-122"/>
              </a:rPr>
              <a:t>认识</a:t>
            </a:r>
            <a:r>
              <a:rPr lang="en-US" altLang="zh-CN" sz="3200" dirty="0" err="1">
                <a:solidFill>
                  <a:schemeClr val="accent6">
                    <a:lumMod val="75000"/>
                  </a:schemeClr>
                </a:solidFill>
                <a:latin typeface="微软雅黑" pitchFamily="34" charset="-122"/>
                <a:ea typeface="微软雅黑" pitchFamily="34" charset="-122"/>
              </a:rPr>
              <a:t>ZooKeeper</a:t>
            </a:r>
            <a:endParaRPr lang="zh-CN" altLang="en-US" sz="3200" dirty="0">
              <a:solidFill>
                <a:schemeClr val="accent6">
                  <a:lumMod val="75000"/>
                </a:schemeClr>
              </a:solidFill>
              <a:latin typeface="微软雅黑" pitchFamily="34" charset="-122"/>
              <a:ea typeface="微软雅黑" pitchFamily="34" charset="-122"/>
            </a:endParaRPr>
          </a:p>
        </p:txBody>
      </p:sp>
      <p:sp>
        <p:nvSpPr>
          <p:cNvPr id="16" name="TextBox 15"/>
          <p:cNvSpPr txBox="1"/>
          <p:nvPr/>
        </p:nvSpPr>
        <p:spPr>
          <a:xfrm>
            <a:off x="626506" y="1052736"/>
            <a:ext cx="7977941" cy="3670236"/>
          </a:xfrm>
          <a:prstGeom prst="rect">
            <a:avLst/>
          </a:prstGeom>
          <a:noFill/>
        </p:spPr>
        <p:txBody>
          <a:bodyPr wrap="square" rtlCol="0">
            <a:spAutoFit/>
          </a:bodyPr>
          <a:lstStyle/>
          <a:p>
            <a:pPr>
              <a:lnSpc>
                <a:spcPct val="200000"/>
              </a:lnSpc>
            </a:pPr>
            <a:r>
              <a:rPr lang="en-US" altLang="zh-CN" sz="2400" dirty="0" err="1">
                <a:solidFill>
                  <a:schemeClr val="bg1"/>
                </a:solidFill>
              </a:rPr>
              <a:t>ZooKeeper</a:t>
            </a:r>
            <a:r>
              <a:rPr lang="zh-CN" altLang="en-US" sz="2400" dirty="0">
                <a:solidFill>
                  <a:schemeClr val="bg1"/>
                </a:solidFill>
              </a:rPr>
              <a:t>是一个为分布式应用程序提供高性能协调服务的工具集合。它可以应用在一些需要提供统一协调服务的场景中，例如统一名称服务、发布</a:t>
            </a:r>
            <a:r>
              <a:rPr lang="en-US" altLang="zh-CN" sz="2400" dirty="0">
                <a:solidFill>
                  <a:schemeClr val="bg1"/>
                </a:solidFill>
              </a:rPr>
              <a:t>-</a:t>
            </a:r>
            <a:r>
              <a:rPr lang="zh-CN" altLang="en-US" sz="2400" dirty="0">
                <a:solidFill>
                  <a:schemeClr val="bg1"/>
                </a:solidFill>
              </a:rPr>
              <a:t>订阅、配置管理、负载均衡、同步和组服务等。而在我们的场景中，它被作为一个协调分布式环境中各子系统之间共享状态数据的基础组件。</a:t>
            </a:r>
            <a:endParaRPr lang="en-US" altLang="zh-CN" sz="24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5253110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95953"/>
            <a:ext cx="3934860" cy="584775"/>
          </a:xfrm>
          <a:prstGeom prst="rect">
            <a:avLst/>
          </a:prstGeom>
          <a:noFill/>
        </p:spPr>
        <p:txBody>
          <a:bodyPr wrap="none" rtlCol="0">
            <a:spAutoFit/>
          </a:bodyPr>
          <a:lstStyle/>
          <a:p>
            <a:r>
              <a:rPr lang="en-US" altLang="zh-CN" sz="3200" dirty="0">
                <a:solidFill>
                  <a:schemeClr val="accent6">
                    <a:lumMod val="75000"/>
                  </a:schemeClr>
                </a:solidFill>
                <a:latin typeface="微软雅黑" pitchFamily="34" charset="-122"/>
                <a:ea typeface="微软雅黑" pitchFamily="34" charset="-122"/>
              </a:rPr>
              <a:t>Zookeeper</a:t>
            </a:r>
            <a:r>
              <a:rPr lang="zh-CN" altLang="en-US" sz="3200" dirty="0">
                <a:solidFill>
                  <a:schemeClr val="accent6">
                    <a:lumMod val="75000"/>
                  </a:schemeClr>
                </a:solidFill>
                <a:latin typeface="微软雅黑" pitchFamily="34" charset="-122"/>
                <a:ea typeface="微软雅黑" pitchFamily="34" charset="-122"/>
              </a:rPr>
              <a:t>使用场景</a:t>
            </a:r>
          </a:p>
        </p:txBody>
      </p:sp>
      <p:sp>
        <p:nvSpPr>
          <p:cNvPr id="4" name="TextBox 3"/>
          <p:cNvSpPr txBox="1"/>
          <p:nvPr/>
        </p:nvSpPr>
        <p:spPr>
          <a:xfrm>
            <a:off x="487388" y="688340"/>
            <a:ext cx="7977941" cy="1569660"/>
          </a:xfrm>
          <a:prstGeom prst="rect">
            <a:avLst/>
          </a:prstGeom>
          <a:noFill/>
        </p:spPr>
        <p:txBody>
          <a:bodyPr wrap="square" rtlCol="0">
            <a:spAutoFit/>
          </a:bodyPr>
          <a:lstStyle/>
          <a:p>
            <a:pPr>
              <a:lnSpc>
                <a:spcPct val="200000"/>
              </a:lnSpc>
            </a:pPr>
            <a:r>
              <a:rPr lang="zh-CN" altLang="en-US" sz="2400" dirty="0">
                <a:solidFill>
                  <a:srgbClr val="00B0F0"/>
                </a:solidFill>
                <a:latin typeface="微软雅黑" pitchFamily="34" charset="-122"/>
                <a:ea typeface="微软雅黑" pitchFamily="34" charset="-122"/>
              </a:rPr>
              <a:t>分布式读写锁</a:t>
            </a:r>
          </a:p>
          <a:p>
            <a:pPr>
              <a:lnSpc>
                <a:spcPct val="200000"/>
              </a:lnSpc>
            </a:pPr>
            <a:endParaRPr lang="en-US" altLang="zh-CN" sz="2400" dirty="0">
              <a:solidFill>
                <a:srgbClr val="00B0F0"/>
              </a:solidFill>
              <a:latin typeface="微软雅黑" pitchFamily="34" charset="-122"/>
              <a:ea typeface="微软雅黑" pitchFamily="34" charset="-122"/>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340767"/>
            <a:ext cx="7056784" cy="5279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1101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95953"/>
            <a:ext cx="3934860" cy="584775"/>
          </a:xfrm>
          <a:prstGeom prst="rect">
            <a:avLst/>
          </a:prstGeom>
          <a:noFill/>
        </p:spPr>
        <p:txBody>
          <a:bodyPr wrap="none" rtlCol="0">
            <a:spAutoFit/>
          </a:bodyPr>
          <a:lstStyle/>
          <a:p>
            <a:r>
              <a:rPr lang="en-US" altLang="zh-CN" sz="3200" dirty="0">
                <a:solidFill>
                  <a:schemeClr val="accent6">
                    <a:lumMod val="75000"/>
                  </a:schemeClr>
                </a:solidFill>
                <a:latin typeface="微软雅黑" pitchFamily="34" charset="-122"/>
                <a:ea typeface="微软雅黑" pitchFamily="34" charset="-122"/>
              </a:rPr>
              <a:t>Zookeeper</a:t>
            </a:r>
            <a:r>
              <a:rPr lang="zh-CN" altLang="en-US" sz="3200" dirty="0">
                <a:solidFill>
                  <a:schemeClr val="accent6">
                    <a:lumMod val="75000"/>
                  </a:schemeClr>
                </a:solidFill>
                <a:latin typeface="微软雅黑" pitchFamily="34" charset="-122"/>
                <a:ea typeface="微软雅黑" pitchFamily="34" charset="-122"/>
              </a:rPr>
              <a:t>使用场景</a:t>
            </a:r>
          </a:p>
        </p:txBody>
      </p:sp>
      <p:sp>
        <p:nvSpPr>
          <p:cNvPr id="4" name="TextBox 3"/>
          <p:cNvSpPr txBox="1"/>
          <p:nvPr/>
        </p:nvSpPr>
        <p:spPr>
          <a:xfrm>
            <a:off x="626507" y="1052736"/>
            <a:ext cx="7977941" cy="2308324"/>
          </a:xfrm>
          <a:prstGeom prst="rect">
            <a:avLst/>
          </a:prstGeom>
          <a:noFill/>
        </p:spPr>
        <p:txBody>
          <a:bodyPr wrap="square" rtlCol="0">
            <a:spAutoFit/>
          </a:bodyPr>
          <a:lstStyle/>
          <a:p>
            <a:pPr>
              <a:lnSpc>
                <a:spcPct val="200000"/>
              </a:lnSpc>
            </a:pPr>
            <a:r>
              <a:rPr lang="zh-CN" altLang="en-US" sz="2400" dirty="0">
                <a:solidFill>
                  <a:srgbClr val="00B0F0"/>
                </a:solidFill>
                <a:latin typeface="微软雅黑" pitchFamily="34" charset="-122"/>
                <a:ea typeface="微软雅黑" pitchFamily="34" charset="-122"/>
              </a:rPr>
              <a:t>分布式队列</a:t>
            </a:r>
            <a:r>
              <a:rPr lang="en-US" altLang="zh-CN" sz="2400" dirty="0">
                <a:solidFill>
                  <a:srgbClr val="00B0F0"/>
                </a:solidFill>
                <a:latin typeface="微软雅黑" pitchFamily="34" charset="-122"/>
                <a:ea typeface="微软雅黑" pitchFamily="34" charset="-122"/>
              </a:rPr>
              <a:t>-FIFO</a:t>
            </a:r>
          </a:p>
          <a:p>
            <a:pPr>
              <a:lnSpc>
                <a:spcPct val="200000"/>
              </a:lnSpc>
            </a:pPr>
            <a:endParaRPr lang="en-US" altLang="zh-CN" sz="2400" dirty="0">
              <a:solidFill>
                <a:srgbClr val="00B0F0"/>
              </a:solidFill>
              <a:latin typeface="微软雅黑" pitchFamily="34" charset="-122"/>
              <a:ea typeface="微软雅黑" pitchFamily="34" charset="-122"/>
            </a:endParaRPr>
          </a:p>
          <a:p>
            <a:pPr>
              <a:lnSpc>
                <a:spcPct val="200000"/>
              </a:lnSpc>
            </a:pPr>
            <a:endParaRPr lang="en-US" altLang="zh-CN" sz="2400" dirty="0">
              <a:solidFill>
                <a:srgbClr val="00B0F0"/>
              </a:solidFill>
              <a:latin typeface="微软雅黑" pitchFamily="34" charset="-122"/>
              <a:ea typeface="微软雅黑" pitchFamily="34" charset="-122"/>
            </a:endParaRP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0166" y="1700808"/>
            <a:ext cx="5856170"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32722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95953"/>
            <a:ext cx="3976345" cy="584775"/>
          </a:xfrm>
          <a:prstGeom prst="rect">
            <a:avLst/>
          </a:prstGeom>
          <a:noFill/>
        </p:spPr>
        <p:txBody>
          <a:bodyPr wrap="none" rtlCol="0">
            <a:spAutoFit/>
          </a:bodyPr>
          <a:lstStyle/>
          <a:p>
            <a:r>
              <a:rPr lang="en-US" altLang="zh-CN" sz="3200" dirty="0" err="1">
                <a:solidFill>
                  <a:schemeClr val="accent6">
                    <a:lumMod val="75000"/>
                  </a:schemeClr>
                </a:solidFill>
                <a:latin typeface="微软雅黑" pitchFamily="34" charset="-122"/>
                <a:ea typeface="微软雅黑" pitchFamily="34" charset="-122"/>
              </a:rPr>
              <a:t>ZooKeeper</a:t>
            </a:r>
            <a:r>
              <a:rPr lang="zh-CN" altLang="en-US" sz="3200" dirty="0">
                <a:solidFill>
                  <a:schemeClr val="accent6">
                    <a:lumMod val="75000"/>
                  </a:schemeClr>
                </a:solidFill>
                <a:latin typeface="微软雅黑" pitchFamily="34" charset="-122"/>
                <a:ea typeface="微软雅黑" pitchFamily="34" charset="-122"/>
              </a:rPr>
              <a:t>使用场景</a:t>
            </a:r>
          </a:p>
        </p:txBody>
      </p:sp>
      <p:sp>
        <p:nvSpPr>
          <p:cNvPr id="16" name="TextBox 15"/>
          <p:cNvSpPr txBox="1"/>
          <p:nvPr/>
        </p:nvSpPr>
        <p:spPr>
          <a:xfrm>
            <a:off x="626507" y="1052736"/>
            <a:ext cx="7977941" cy="3674211"/>
          </a:xfrm>
          <a:prstGeom prst="rect">
            <a:avLst/>
          </a:prstGeom>
          <a:noFill/>
        </p:spPr>
        <p:txBody>
          <a:bodyPr wrap="square" rtlCol="0">
            <a:spAutoFit/>
          </a:bodyPr>
          <a:lstStyle/>
          <a:p>
            <a:pPr>
              <a:lnSpc>
                <a:spcPct val="200000"/>
              </a:lnSpc>
            </a:pPr>
            <a:r>
              <a:rPr lang="en-US" altLang="zh-CN" sz="2400" dirty="0">
                <a:solidFill>
                  <a:srgbClr val="00B0F0"/>
                </a:solidFill>
                <a:latin typeface="微软雅黑" pitchFamily="34" charset="-122"/>
                <a:ea typeface="微软雅黑" pitchFamily="34" charset="-122"/>
              </a:rPr>
              <a:t>Hadoop     --</a:t>
            </a:r>
            <a:r>
              <a:rPr lang="zh-CN" altLang="en-US" sz="2400" dirty="0">
                <a:solidFill>
                  <a:srgbClr val="00B0F0"/>
                </a:solidFill>
                <a:latin typeface="微软雅黑" pitchFamily="34" charset="-122"/>
                <a:ea typeface="微软雅黑" pitchFamily="34" charset="-122"/>
              </a:rPr>
              <a:t>分布式计算框架   </a:t>
            </a:r>
            <a:r>
              <a:rPr lang="en-US" altLang="zh-CN" sz="2400" dirty="0">
                <a:solidFill>
                  <a:srgbClr val="00B0F0"/>
                </a:solidFill>
                <a:latin typeface="微软雅黑" pitchFamily="34" charset="-122"/>
                <a:ea typeface="微软雅黑" pitchFamily="34" charset="-122"/>
              </a:rPr>
              <a:t>---</a:t>
            </a:r>
            <a:r>
              <a:rPr lang="zh-CN" altLang="en-US" sz="2400" dirty="0">
                <a:solidFill>
                  <a:srgbClr val="00B0F0"/>
                </a:solidFill>
                <a:latin typeface="微软雅黑" pitchFamily="34" charset="-122"/>
                <a:ea typeface="微软雅黑" pitchFamily="34" charset="-122"/>
              </a:rPr>
              <a:t>主从选取</a:t>
            </a:r>
            <a:endParaRPr lang="en-US" altLang="zh-CN" sz="2400" dirty="0">
              <a:solidFill>
                <a:srgbClr val="00B0F0"/>
              </a:solidFill>
              <a:latin typeface="微软雅黑" pitchFamily="34" charset="-122"/>
              <a:ea typeface="微软雅黑" pitchFamily="34" charset="-122"/>
            </a:endParaRPr>
          </a:p>
          <a:p>
            <a:pPr>
              <a:lnSpc>
                <a:spcPct val="200000"/>
              </a:lnSpc>
            </a:pPr>
            <a:r>
              <a:rPr lang="en-US" altLang="zh-CN" sz="2400" dirty="0" err="1">
                <a:solidFill>
                  <a:srgbClr val="00B0F0"/>
                </a:solidFill>
                <a:latin typeface="微软雅黑" pitchFamily="34" charset="-122"/>
                <a:ea typeface="微软雅黑" pitchFamily="34" charset="-122"/>
              </a:rPr>
              <a:t>Hbase</a:t>
            </a:r>
            <a:r>
              <a:rPr lang="en-US" altLang="zh-CN" sz="2400" dirty="0">
                <a:solidFill>
                  <a:srgbClr val="00B0F0"/>
                </a:solidFill>
                <a:latin typeface="微软雅黑" pitchFamily="34" charset="-122"/>
                <a:ea typeface="微软雅黑" pitchFamily="34" charset="-122"/>
              </a:rPr>
              <a:t>        --NoSQL               ---</a:t>
            </a:r>
            <a:r>
              <a:rPr lang="zh-CN" altLang="en-US" sz="2400" dirty="0">
                <a:solidFill>
                  <a:srgbClr val="00B0F0"/>
                </a:solidFill>
                <a:latin typeface="微软雅黑" pitchFamily="34" charset="-122"/>
                <a:ea typeface="微软雅黑" pitchFamily="34" charset="-122"/>
              </a:rPr>
              <a:t>集群管理</a:t>
            </a:r>
            <a:endParaRPr lang="en-US" altLang="zh-CN" sz="2400" dirty="0">
              <a:solidFill>
                <a:srgbClr val="00B0F0"/>
              </a:solidFill>
              <a:latin typeface="微软雅黑" pitchFamily="34" charset="-122"/>
              <a:ea typeface="微软雅黑" pitchFamily="34" charset="-122"/>
            </a:endParaRPr>
          </a:p>
          <a:p>
            <a:pPr>
              <a:lnSpc>
                <a:spcPct val="200000"/>
              </a:lnSpc>
            </a:pPr>
            <a:r>
              <a:rPr lang="en-US" altLang="zh-CN" sz="2400" dirty="0">
                <a:solidFill>
                  <a:srgbClr val="00B0F0"/>
                </a:solidFill>
                <a:latin typeface="微软雅黑" pitchFamily="34" charset="-122"/>
                <a:ea typeface="微软雅黑" pitchFamily="34" charset="-122"/>
              </a:rPr>
              <a:t>Kafka          --MQ                    --- </a:t>
            </a:r>
            <a:r>
              <a:rPr lang="zh-CN" altLang="en-US" sz="2400" dirty="0">
                <a:solidFill>
                  <a:srgbClr val="00B0F0"/>
                </a:solidFill>
                <a:latin typeface="微软雅黑" pitchFamily="34" charset="-122"/>
                <a:ea typeface="微软雅黑" pitchFamily="34" charset="-122"/>
              </a:rPr>
              <a:t>注册服务，负载均衡</a:t>
            </a:r>
            <a:r>
              <a:rPr lang="en-US" altLang="zh-CN" sz="2400" dirty="0">
                <a:solidFill>
                  <a:srgbClr val="00B0F0"/>
                </a:solidFill>
                <a:latin typeface="微软雅黑" pitchFamily="34" charset="-122"/>
                <a:ea typeface="微软雅黑" pitchFamily="34" charset="-122"/>
              </a:rPr>
              <a:t> </a:t>
            </a:r>
          </a:p>
          <a:p>
            <a:pPr>
              <a:lnSpc>
                <a:spcPct val="200000"/>
              </a:lnSpc>
            </a:pPr>
            <a:r>
              <a:rPr lang="en-US" altLang="zh-CN" sz="2400" dirty="0">
                <a:solidFill>
                  <a:srgbClr val="00B0F0"/>
                </a:solidFill>
                <a:latin typeface="微软雅黑" pitchFamily="34" charset="-122"/>
                <a:ea typeface="微软雅黑" pitchFamily="34" charset="-122"/>
              </a:rPr>
              <a:t>Strom	         --</a:t>
            </a:r>
            <a:r>
              <a:rPr lang="zh-CN" altLang="en-US" sz="2400" dirty="0">
                <a:solidFill>
                  <a:srgbClr val="00B0F0"/>
                </a:solidFill>
                <a:latin typeface="微软雅黑" pitchFamily="34" charset="-122"/>
                <a:ea typeface="微软雅黑" pitchFamily="34" charset="-122"/>
              </a:rPr>
              <a:t>实时计算引擎      </a:t>
            </a:r>
            <a:r>
              <a:rPr lang="en-US" altLang="zh-CN" sz="2400" dirty="0">
                <a:solidFill>
                  <a:srgbClr val="00B0F0"/>
                </a:solidFill>
                <a:latin typeface="微软雅黑" pitchFamily="34" charset="-122"/>
                <a:ea typeface="微软雅黑" pitchFamily="34" charset="-122"/>
              </a:rPr>
              <a:t>--</a:t>
            </a:r>
            <a:r>
              <a:rPr lang="zh-CN" altLang="en-US" sz="2400" dirty="0">
                <a:solidFill>
                  <a:srgbClr val="00B0F0"/>
                </a:solidFill>
                <a:latin typeface="微软雅黑" pitchFamily="34" charset="-122"/>
                <a:ea typeface="微软雅黑" pitchFamily="34" charset="-122"/>
              </a:rPr>
              <a:t>注册监听</a:t>
            </a:r>
            <a:endParaRPr lang="en-US" altLang="zh-CN" sz="2400" dirty="0">
              <a:solidFill>
                <a:srgbClr val="00B0F0"/>
              </a:solidFill>
              <a:latin typeface="微软雅黑" pitchFamily="34" charset="-122"/>
              <a:ea typeface="微软雅黑" pitchFamily="34" charset="-122"/>
            </a:endParaRPr>
          </a:p>
          <a:p>
            <a:pPr>
              <a:lnSpc>
                <a:spcPct val="200000"/>
              </a:lnSpc>
            </a:pPr>
            <a:r>
              <a:rPr lang="en-US" altLang="zh-CN" sz="2400" dirty="0">
                <a:solidFill>
                  <a:srgbClr val="00B0F0"/>
                </a:solidFill>
                <a:latin typeface="微软雅黑" pitchFamily="34" charset="-122"/>
                <a:ea typeface="微软雅黑" pitchFamily="34" charset="-122"/>
              </a:rPr>
              <a:t>Dubbo       --RPC                    ---</a:t>
            </a:r>
            <a:r>
              <a:rPr lang="zh-CN" altLang="en-US" sz="2400" dirty="0">
                <a:solidFill>
                  <a:srgbClr val="00B0F0"/>
                </a:solidFill>
                <a:latin typeface="微软雅黑" pitchFamily="34" charset="-122"/>
                <a:ea typeface="微软雅黑" pitchFamily="34" charset="-122"/>
              </a:rPr>
              <a:t>统一名称服务</a:t>
            </a:r>
            <a:endParaRPr lang="en-US" altLang="zh-CN" sz="2400" dirty="0">
              <a:solidFill>
                <a:srgbClr val="00B0F0"/>
              </a:solidFill>
              <a:latin typeface="微软雅黑" pitchFamily="34" charset="-122"/>
              <a:ea typeface="微软雅黑" pitchFamily="34" charset="-122"/>
            </a:endParaRPr>
          </a:p>
        </p:txBody>
      </p:sp>
    </p:spTree>
    <p:extLst>
      <p:ext uri="{BB962C8B-B14F-4D97-AF65-F5344CB8AC3E}">
        <p14:creationId xmlns:p14="http://schemas.microsoft.com/office/powerpoint/2010/main" val="1067403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95953"/>
            <a:ext cx="3934860" cy="584775"/>
          </a:xfrm>
          <a:prstGeom prst="rect">
            <a:avLst/>
          </a:prstGeom>
          <a:noFill/>
        </p:spPr>
        <p:txBody>
          <a:bodyPr wrap="none" rtlCol="0">
            <a:spAutoFit/>
          </a:bodyPr>
          <a:lstStyle/>
          <a:p>
            <a:r>
              <a:rPr lang="en-US" altLang="zh-CN" sz="3200" dirty="0">
                <a:solidFill>
                  <a:schemeClr val="accent6">
                    <a:lumMod val="75000"/>
                  </a:schemeClr>
                </a:solidFill>
                <a:latin typeface="微软雅黑" pitchFamily="34" charset="-122"/>
                <a:ea typeface="微软雅黑" pitchFamily="34" charset="-122"/>
              </a:rPr>
              <a:t>Zookeeper</a:t>
            </a:r>
            <a:r>
              <a:rPr lang="zh-CN" altLang="en-US" sz="3200" dirty="0">
                <a:solidFill>
                  <a:schemeClr val="accent6">
                    <a:lumMod val="75000"/>
                  </a:schemeClr>
                </a:solidFill>
                <a:latin typeface="微软雅黑" pitchFamily="34" charset="-122"/>
                <a:ea typeface="微软雅黑" pitchFamily="34" charset="-122"/>
              </a:rPr>
              <a:t>机制原理</a:t>
            </a:r>
          </a:p>
        </p:txBody>
      </p:sp>
      <p:pic>
        <p:nvPicPr>
          <p:cNvPr id="6" name="图片 5">
            <a:extLst>
              <a:ext uri="{FF2B5EF4-FFF2-40B4-BE49-F238E27FC236}">
                <a16:creationId xmlns:a16="http://schemas.microsoft.com/office/drawing/2014/main" id="{E625D3F5-87CD-4889-888E-37F7848AAB33}"/>
              </a:ext>
            </a:extLst>
          </p:cNvPr>
          <p:cNvPicPr>
            <a:picLocks noChangeAspect="1"/>
          </p:cNvPicPr>
          <p:nvPr/>
        </p:nvPicPr>
        <p:blipFill>
          <a:blip r:embed="rId3"/>
          <a:stretch>
            <a:fillRect/>
          </a:stretch>
        </p:blipFill>
        <p:spPr>
          <a:xfrm>
            <a:off x="5264006" y="1412776"/>
            <a:ext cx="3528392" cy="4682227"/>
          </a:xfrm>
          <a:prstGeom prst="rect">
            <a:avLst/>
          </a:prstGeom>
        </p:spPr>
      </p:pic>
      <p:sp>
        <p:nvSpPr>
          <p:cNvPr id="7" name="矩形 6">
            <a:extLst>
              <a:ext uri="{FF2B5EF4-FFF2-40B4-BE49-F238E27FC236}">
                <a16:creationId xmlns:a16="http://schemas.microsoft.com/office/drawing/2014/main" id="{45A2A217-88AE-46EB-81FC-615D6DF604FC}"/>
              </a:ext>
            </a:extLst>
          </p:cNvPr>
          <p:cNvSpPr/>
          <p:nvPr/>
        </p:nvSpPr>
        <p:spPr>
          <a:xfrm>
            <a:off x="364998" y="2107100"/>
            <a:ext cx="4139952" cy="984885"/>
          </a:xfrm>
          <a:prstGeom prst="rect">
            <a:avLst/>
          </a:prstGeom>
          <a:effectLst>
            <a:glow rad="63500">
              <a:schemeClr val="accent1">
                <a:satMod val="175000"/>
                <a:alpha val="40000"/>
              </a:schemeClr>
            </a:glow>
          </a:effectLst>
          <a:scene3d>
            <a:camera prst="perspectiveContrastingRightFacing"/>
            <a:lightRig rig="threePt" dir="t"/>
          </a:scene3d>
        </p:spPr>
        <p:txBody>
          <a:bodyPr wrap="square">
            <a:spAutoFit/>
          </a:bodyPr>
          <a:lstStyle/>
          <a:p>
            <a:r>
              <a:rPr lang="pt-BR" altLang="zh-CN" sz="3200" dirty="0">
                <a:solidFill>
                  <a:srgbClr val="FFFF00"/>
                </a:solidFill>
                <a:effectLst>
                  <a:outerShdw blurRad="38100" dist="38100" dir="2700000" algn="tl">
                    <a:srgbClr val="000000">
                      <a:alpha val="43137"/>
                    </a:srgbClr>
                  </a:outerShdw>
                </a:effectLst>
              </a:rPr>
              <a:t>《paxos made </a:t>
            </a:r>
            <a:r>
              <a:rPr lang="pt-BR" altLang="zh-CN" sz="4000" dirty="0">
                <a:solidFill>
                  <a:srgbClr val="FFFF00"/>
                </a:solidFill>
                <a:effectLst>
                  <a:outerShdw blurRad="38100" dist="38100" dir="2700000" algn="tl">
                    <a:srgbClr val="000000">
                      <a:alpha val="43137"/>
                    </a:srgbClr>
                  </a:outerShdw>
                </a:effectLst>
              </a:rPr>
              <a:t>simple</a:t>
            </a:r>
            <a:r>
              <a:rPr lang="pt-BR" altLang="zh-CN" sz="3200" dirty="0">
                <a:solidFill>
                  <a:srgbClr val="FFFF00"/>
                </a:solidFill>
                <a:effectLst>
                  <a:outerShdw blurRad="38100" dist="38100" dir="2700000" algn="tl">
                    <a:srgbClr val="000000">
                      <a:alpha val="43137"/>
                    </a:srgbClr>
                  </a:outerShdw>
                </a:effectLst>
              </a:rPr>
              <a:t>》</a:t>
            </a:r>
          </a:p>
          <a:p>
            <a:endParaRPr lang="zh-CN" altLang="en-US" dirty="0"/>
          </a:p>
        </p:txBody>
      </p:sp>
      <p:sp>
        <p:nvSpPr>
          <p:cNvPr id="8" name="矩形 7">
            <a:extLst>
              <a:ext uri="{FF2B5EF4-FFF2-40B4-BE49-F238E27FC236}">
                <a16:creationId xmlns:a16="http://schemas.microsoft.com/office/drawing/2014/main" id="{DAEF9B93-BD7A-448C-9F13-C5714AEA2F19}"/>
              </a:ext>
            </a:extLst>
          </p:cNvPr>
          <p:cNvSpPr/>
          <p:nvPr/>
        </p:nvSpPr>
        <p:spPr>
          <a:xfrm>
            <a:off x="1447524" y="3753889"/>
            <a:ext cx="1974900" cy="369332"/>
          </a:xfrm>
          <a:prstGeom prst="rect">
            <a:avLst/>
          </a:prstGeom>
          <a:scene3d>
            <a:camera prst="perspectiveHeroicExtremeLeftFacing"/>
            <a:lightRig rig="threePt" dir="t"/>
          </a:scene3d>
        </p:spPr>
        <p:txBody>
          <a:bodyPr wrap="none">
            <a:spAutoFit/>
          </a:bodyPr>
          <a:lstStyle/>
          <a:p>
            <a:pPr algn="r"/>
            <a:r>
              <a:rPr lang="pt-BR" altLang="zh-CN" dirty="0">
                <a:solidFill>
                  <a:schemeClr val="bg1"/>
                </a:solidFill>
              </a:rPr>
              <a:t>paxos</a:t>
            </a:r>
            <a:r>
              <a:rPr lang="zh-CN" altLang="pt-BR" dirty="0">
                <a:solidFill>
                  <a:schemeClr val="bg1"/>
                </a:solidFill>
              </a:rPr>
              <a:t>作者</a:t>
            </a:r>
            <a:r>
              <a:rPr lang="pt-BR" altLang="zh-CN" dirty="0">
                <a:solidFill>
                  <a:schemeClr val="bg1"/>
                </a:solidFill>
              </a:rPr>
              <a:t>Lamport</a:t>
            </a:r>
          </a:p>
        </p:txBody>
      </p:sp>
    </p:spTree>
    <p:extLst>
      <p:ext uri="{BB962C8B-B14F-4D97-AF65-F5344CB8AC3E}">
        <p14:creationId xmlns:p14="http://schemas.microsoft.com/office/powerpoint/2010/main" val="272565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80">
                                          <p:stCondLst>
                                            <p:cond delay="0"/>
                                          </p:stCondLst>
                                        </p:cTn>
                                        <p:tgtEl>
                                          <p:spTgt spid="8"/>
                                        </p:tgtEl>
                                      </p:cBhvr>
                                    </p:animEffect>
                                    <p:anim calcmode="lin" valueType="num">
                                      <p:cBhvr>
                                        <p:cTn id="2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9" dur="26">
                                          <p:stCondLst>
                                            <p:cond delay="650"/>
                                          </p:stCondLst>
                                        </p:cTn>
                                        <p:tgtEl>
                                          <p:spTgt spid="8"/>
                                        </p:tgtEl>
                                      </p:cBhvr>
                                      <p:to x="100000" y="60000"/>
                                    </p:animScale>
                                    <p:animScale>
                                      <p:cBhvr>
                                        <p:cTn id="30" dur="166" decel="50000">
                                          <p:stCondLst>
                                            <p:cond delay="676"/>
                                          </p:stCondLst>
                                        </p:cTn>
                                        <p:tgtEl>
                                          <p:spTgt spid="8"/>
                                        </p:tgtEl>
                                      </p:cBhvr>
                                      <p:to x="100000" y="100000"/>
                                    </p:animScale>
                                    <p:animScale>
                                      <p:cBhvr>
                                        <p:cTn id="31" dur="26">
                                          <p:stCondLst>
                                            <p:cond delay="1312"/>
                                          </p:stCondLst>
                                        </p:cTn>
                                        <p:tgtEl>
                                          <p:spTgt spid="8"/>
                                        </p:tgtEl>
                                      </p:cBhvr>
                                      <p:to x="100000" y="80000"/>
                                    </p:animScale>
                                    <p:animScale>
                                      <p:cBhvr>
                                        <p:cTn id="32" dur="166" decel="50000">
                                          <p:stCondLst>
                                            <p:cond delay="1338"/>
                                          </p:stCondLst>
                                        </p:cTn>
                                        <p:tgtEl>
                                          <p:spTgt spid="8"/>
                                        </p:tgtEl>
                                      </p:cBhvr>
                                      <p:to x="100000" y="100000"/>
                                    </p:animScale>
                                    <p:animScale>
                                      <p:cBhvr>
                                        <p:cTn id="33" dur="26">
                                          <p:stCondLst>
                                            <p:cond delay="1642"/>
                                          </p:stCondLst>
                                        </p:cTn>
                                        <p:tgtEl>
                                          <p:spTgt spid="8"/>
                                        </p:tgtEl>
                                      </p:cBhvr>
                                      <p:to x="100000" y="90000"/>
                                    </p:animScale>
                                    <p:animScale>
                                      <p:cBhvr>
                                        <p:cTn id="34" dur="166" decel="50000">
                                          <p:stCondLst>
                                            <p:cond delay="1668"/>
                                          </p:stCondLst>
                                        </p:cTn>
                                        <p:tgtEl>
                                          <p:spTgt spid="8"/>
                                        </p:tgtEl>
                                      </p:cBhvr>
                                      <p:to x="100000" y="100000"/>
                                    </p:animScale>
                                    <p:animScale>
                                      <p:cBhvr>
                                        <p:cTn id="35" dur="26">
                                          <p:stCondLst>
                                            <p:cond delay="1808"/>
                                          </p:stCondLst>
                                        </p:cTn>
                                        <p:tgtEl>
                                          <p:spTgt spid="8"/>
                                        </p:tgtEl>
                                      </p:cBhvr>
                                      <p:to x="100000" y="95000"/>
                                    </p:animScale>
                                    <p:animScale>
                                      <p:cBhvr>
                                        <p:cTn id="36" dur="166" decel="50000">
                                          <p:stCondLst>
                                            <p:cond delay="1834"/>
                                          </p:stCondLst>
                                        </p:cTn>
                                        <p:tgtEl>
                                          <p:spTgt spid="8"/>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0943" y="2043002"/>
            <a:ext cx="7977941" cy="1242263"/>
          </a:xfrm>
          <a:prstGeom prst="rect">
            <a:avLst/>
          </a:prstGeom>
          <a:noFill/>
          <a:scene3d>
            <a:camera prst="isometricOffAxis1Right"/>
            <a:lightRig rig="threePt" dir="t"/>
          </a:scene3d>
        </p:spPr>
        <p:txBody>
          <a:bodyPr wrap="square" rtlCol="0">
            <a:spAutoFit/>
          </a:bodyPr>
          <a:lstStyle/>
          <a:p>
            <a:pPr algn="ctr">
              <a:lnSpc>
                <a:spcPct val="200000"/>
              </a:lnSpc>
            </a:pPr>
            <a:r>
              <a:rPr lang="zh-CN" altLang="en-US" sz="4400" b="1" dirty="0">
                <a:solidFill>
                  <a:schemeClr val="bg1"/>
                </a:solidFill>
                <a:latin typeface="微软雅黑" pitchFamily="34" charset="-122"/>
                <a:ea typeface="微软雅黑" pitchFamily="34" charset="-122"/>
              </a:rPr>
              <a:t>谢谢</a:t>
            </a:r>
          </a:p>
        </p:txBody>
      </p:sp>
      <p:sp>
        <p:nvSpPr>
          <p:cNvPr id="2" name="文本框 1">
            <a:extLst>
              <a:ext uri="{FF2B5EF4-FFF2-40B4-BE49-F238E27FC236}">
                <a16:creationId xmlns:a16="http://schemas.microsoft.com/office/drawing/2014/main" id="{C71CD942-1FDA-4D58-AB89-CA0CE2E69767}"/>
              </a:ext>
            </a:extLst>
          </p:cNvPr>
          <p:cNvSpPr txBox="1"/>
          <p:nvPr/>
        </p:nvSpPr>
        <p:spPr>
          <a:xfrm>
            <a:off x="5364088" y="4869160"/>
            <a:ext cx="3196882" cy="830997"/>
          </a:xfrm>
          <a:prstGeom prst="rect">
            <a:avLst/>
          </a:prstGeom>
          <a:noFill/>
        </p:spPr>
        <p:txBody>
          <a:bodyPr wrap="square" rtlCol="0">
            <a:spAutoFit/>
          </a:bodyPr>
          <a:lstStyle/>
          <a:p>
            <a:pPr algn="ctr"/>
            <a:r>
              <a:rPr lang="zh-CN" altLang="en-US" sz="2400" dirty="0">
                <a:solidFill>
                  <a:schemeClr val="bg1"/>
                </a:solidFill>
              </a:rPr>
              <a:t>白春飞</a:t>
            </a:r>
            <a:endParaRPr lang="en-US" altLang="zh-CN" sz="2400" dirty="0">
              <a:solidFill>
                <a:schemeClr val="bg1"/>
              </a:solidFill>
            </a:endParaRPr>
          </a:p>
          <a:p>
            <a:pPr algn="ctr"/>
            <a:r>
              <a:rPr lang="en-US" altLang="zh-CN" sz="2400" dirty="0">
                <a:solidFill>
                  <a:schemeClr val="bg1"/>
                </a:solidFill>
              </a:rPr>
              <a:t>2018-11-08</a:t>
            </a:r>
            <a:endParaRPr lang="zh-CN" altLang="en-US" sz="2400" dirty="0">
              <a:solidFill>
                <a:schemeClr val="bg1"/>
              </a:solidFill>
            </a:endParaRPr>
          </a:p>
        </p:txBody>
      </p:sp>
    </p:spTree>
    <p:extLst>
      <p:ext uri="{BB962C8B-B14F-4D97-AF65-F5344CB8AC3E}">
        <p14:creationId xmlns:p14="http://schemas.microsoft.com/office/powerpoint/2010/main" val="1686674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95953"/>
            <a:ext cx="3155607" cy="584775"/>
          </a:xfrm>
          <a:prstGeom prst="rect">
            <a:avLst/>
          </a:prstGeom>
          <a:noFill/>
        </p:spPr>
        <p:txBody>
          <a:bodyPr wrap="none" rtlCol="0">
            <a:spAutoFit/>
          </a:bodyPr>
          <a:lstStyle/>
          <a:p>
            <a:r>
              <a:rPr lang="zh-CN" altLang="en-US" sz="3200" dirty="0">
                <a:solidFill>
                  <a:schemeClr val="accent6">
                    <a:lumMod val="75000"/>
                  </a:schemeClr>
                </a:solidFill>
                <a:latin typeface="微软雅黑" pitchFamily="34" charset="-122"/>
                <a:ea typeface="微软雅黑" pitchFamily="34" charset="-122"/>
              </a:rPr>
              <a:t>认识</a:t>
            </a:r>
            <a:r>
              <a:rPr lang="en-US" altLang="zh-CN" sz="3200" dirty="0" err="1">
                <a:solidFill>
                  <a:schemeClr val="accent6">
                    <a:lumMod val="75000"/>
                  </a:schemeClr>
                </a:solidFill>
                <a:latin typeface="微软雅黑" pitchFamily="34" charset="-122"/>
                <a:ea typeface="微软雅黑" pitchFamily="34" charset="-122"/>
              </a:rPr>
              <a:t>ZooKeeper</a:t>
            </a:r>
            <a:endParaRPr lang="zh-CN" altLang="en-US" sz="3200" dirty="0">
              <a:solidFill>
                <a:schemeClr val="accent6">
                  <a:lumMod val="75000"/>
                </a:schemeClr>
              </a:solidFill>
              <a:latin typeface="微软雅黑" pitchFamily="34" charset="-122"/>
              <a:ea typeface="微软雅黑" pitchFamily="34" charset="-122"/>
            </a:endParaRPr>
          </a:p>
        </p:txBody>
      </p:sp>
      <p:sp>
        <p:nvSpPr>
          <p:cNvPr id="16" name="TextBox 15"/>
          <p:cNvSpPr txBox="1"/>
          <p:nvPr/>
        </p:nvSpPr>
        <p:spPr>
          <a:xfrm>
            <a:off x="626507" y="1052736"/>
            <a:ext cx="7977941" cy="719556"/>
          </a:xfrm>
          <a:prstGeom prst="rect">
            <a:avLst/>
          </a:prstGeom>
          <a:noFill/>
        </p:spPr>
        <p:txBody>
          <a:bodyPr wrap="square" rtlCol="0">
            <a:spAutoFit/>
          </a:bodyPr>
          <a:lstStyle/>
          <a:p>
            <a:pPr>
              <a:lnSpc>
                <a:spcPct val="200000"/>
              </a:lnSpc>
            </a:pPr>
            <a:endParaRPr lang="en-US" altLang="zh-CN" sz="2400" dirty="0">
              <a:solidFill>
                <a:srgbClr val="00B0F0"/>
              </a:solidFill>
              <a:latin typeface="微软雅黑" pitchFamily="34" charset="-122"/>
              <a:ea typeface="微软雅黑" pitchFamily="34" charset="-122"/>
            </a:endParaRPr>
          </a:p>
        </p:txBody>
      </p:sp>
      <p:cxnSp>
        <p:nvCxnSpPr>
          <p:cNvPr id="4" name="直接连接符 3">
            <a:extLst>
              <a:ext uri="{FF2B5EF4-FFF2-40B4-BE49-F238E27FC236}">
                <a16:creationId xmlns:a16="http://schemas.microsoft.com/office/drawing/2014/main" id="{304AE83A-F069-48D7-8AE2-C41FEE912086}"/>
              </a:ext>
            </a:extLst>
          </p:cNvPr>
          <p:cNvCxnSpPr>
            <a:cxnSpLocks/>
          </p:cNvCxnSpPr>
          <p:nvPr/>
        </p:nvCxnSpPr>
        <p:spPr>
          <a:xfrm>
            <a:off x="1115616" y="3068960"/>
            <a:ext cx="525658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3F45016D-8A8A-4BE9-B0FE-D806EAC9175E}"/>
              </a:ext>
            </a:extLst>
          </p:cNvPr>
          <p:cNvSpPr/>
          <p:nvPr/>
        </p:nvSpPr>
        <p:spPr>
          <a:xfrm>
            <a:off x="1395777" y="1556275"/>
            <a:ext cx="792088" cy="11521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776C63F4-308E-4F34-8230-4F62D00F7D56}"/>
              </a:ext>
            </a:extLst>
          </p:cNvPr>
          <p:cNvSpPr/>
          <p:nvPr/>
        </p:nvSpPr>
        <p:spPr>
          <a:xfrm>
            <a:off x="2711096" y="1556275"/>
            <a:ext cx="792088" cy="11521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CECDC6FD-C064-4768-A871-8F61E029B431}"/>
              </a:ext>
            </a:extLst>
          </p:cNvPr>
          <p:cNvSpPr/>
          <p:nvPr/>
        </p:nvSpPr>
        <p:spPr>
          <a:xfrm>
            <a:off x="4026415" y="1556275"/>
            <a:ext cx="792088" cy="11521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0EDF1FC0-E864-4131-82E3-51B9ED7FEC46}"/>
              </a:ext>
            </a:extLst>
          </p:cNvPr>
          <p:cNvSpPr/>
          <p:nvPr/>
        </p:nvSpPr>
        <p:spPr>
          <a:xfrm>
            <a:off x="5314689" y="1556275"/>
            <a:ext cx="792088" cy="11521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32B5DD10-BC05-47BE-9824-420496EF7AF3}"/>
              </a:ext>
            </a:extLst>
          </p:cNvPr>
          <p:cNvSpPr txBox="1"/>
          <p:nvPr/>
        </p:nvSpPr>
        <p:spPr>
          <a:xfrm>
            <a:off x="264413" y="3789040"/>
            <a:ext cx="1216265" cy="646331"/>
          </a:xfrm>
          <a:prstGeom prst="rect">
            <a:avLst/>
          </a:prstGeom>
          <a:noFill/>
        </p:spPr>
        <p:txBody>
          <a:bodyPr wrap="square" rtlCol="0">
            <a:spAutoFit/>
          </a:bodyPr>
          <a:lstStyle/>
          <a:p>
            <a:pPr algn="ctr"/>
            <a:r>
              <a:rPr lang="zh-CN" altLang="en-US" dirty="0">
                <a:solidFill>
                  <a:schemeClr val="bg1"/>
                </a:solidFill>
              </a:rPr>
              <a:t>处理</a:t>
            </a:r>
            <a:endParaRPr lang="en-US" altLang="zh-CN" dirty="0">
              <a:solidFill>
                <a:schemeClr val="bg1"/>
              </a:solidFill>
            </a:endParaRPr>
          </a:p>
          <a:p>
            <a:pPr algn="ctr"/>
            <a:r>
              <a:rPr lang="zh-CN" altLang="en-US" dirty="0">
                <a:solidFill>
                  <a:schemeClr val="bg1"/>
                </a:solidFill>
              </a:rPr>
              <a:t>服务器</a:t>
            </a:r>
          </a:p>
        </p:txBody>
      </p:sp>
      <p:sp>
        <p:nvSpPr>
          <p:cNvPr id="14" name="矩形 13">
            <a:extLst>
              <a:ext uri="{FF2B5EF4-FFF2-40B4-BE49-F238E27FC236}">
                <a16:creationId xmlns:a16="http://schemas.microsoft.com/office/drawing/2014/main" id="{54B9E698-5845-40D1-B26D-97FE07411418}"/>
              </a:ext>
            </a:extLst>
          </p:cNvPr>
          <p:cNvSpPr/>
          <p:nvPr/>
        </p:nvSpPr>
        <p:spPr>
          <a:xfrm>
            <a:off x="1395777" y="3490833"/>
            <a:ext cx="792088" cy="11521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693116C-795B-4253-A2B3-89E4D8EB5127}"/>
              </a:ext>
            </a:extLst>
          </p:cNvPr>
          <p:cNvSpPr/>
          <p:nvPr/>
        </p:nvSpPr>
        <p:spPr>
          <a:xfrm>
            <a:off x="2711096" y="3490833"/>
            <a:ext cx="792088" cy="11521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854A6280-F78A-4249-94E9-5EE423E054B2}"/>
              </a:ext>
            </a:extLst>
          </p:cNvPr>
          <p:cNvSpPr/>
          <p:nvPr/>
        </p:nvSpPr>
        <p:spPr>
          <a:xfrm>
            <a:off x="4026415" y="3490833"/>
            <a:ext cx="792088" cy="11521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CBA3BA26-A063-4112-B54E-3F6727BC1161}"/>
              </a:ext>
            </a:extLst>
          </p:cNvPr>
          <p:cNvSpPr/>
          <p:nvPr/>
        </p:nvSpPr>
        <p:spPr>
          <a:xfrm>
            <a:off x="5314689" y="3490833"/>
            <a:ext cx="792088" cy="11521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C4F7043C-7775-4848-9CCC-A6DA49876F17}"/>
              </a:ext>
            </a:extLst>
          </p:cNvPr>
          <p:cNvSpPr txBox="1"/>
          <p:nvPr/>
        </p:nvSpPr>
        <p:spPr>
          <a:xfrm>
            <a:off x="331911" y="1924692"/>
            <a:ext cx="1216265" cy="646331"/>
          </a:xfrm>
          <a:prstGeom prst="rect">
            <a:avLst/>
          </a:prstGeom>
          <a:noFill/>
        </p:spPr>
        <p:txBody>
          <a:bodyPr wrap="square" rtlCol="0">
            <a:spAutoFit/>
          </a:bodyPr>
          <a:lstStyle/>
          <a:p>
            <a:pPr algn="ctr"/>
            <a:r>
              <a:rPr lang="en-US" altLang="zh-CN" dirty="0">
                <a:solidFill>
                  <a:schemeClr val="bg1"/>
                </a:solidFill>
              </a:rPr>
              <a:t>Sftp</a:t>
            </a:r>
            <a:r>
              <a:rPr lang="zh-CN" altLang="en-US" dirty="0">
                <a:solidFill>
                  <a:schemeClr val="bg1"/>
                </a:solidFill>
              </a:rPr>
              <a:t>推</a:t>
            </a:r>
            <a:endParaRPr lang="en-US" altLang="zh-CN" dirty="0">
              <a:solidFill>
                <a:schemeClr val="bg1"/>
              </a:solidFill>
            </a:endParaRPr>
          </a:p>
          <a:p>
            <a:pPr algn="ctr"/>
            <a:r>
              <a:rPr lang="zh-CN" altLang="en-US" dirty="0">
                <a:solidFill>
                  <a:schemeClr val="bg1"/>
                </a:solidFill>
              </a:rPr>
              <a:t>送服务器</a:t>
            </a:r>
          </a:p>
        </p:txBody>
      </p:sp>
      <p:cxnSp>
        <p:nvCxnSpPr>
          <p:cNvPr id="20" name="直接连接符 19">
            <a:extLst>
              <a:ext uri="{FF2B5EF4-FFF2-40B4-BE49-F238E27FC236}">
                <a16:creationId xmlns:a16="http://schemas.microsoft.com/office/drawing/2014/main" id="{C7A12565-D145-4C8E-B211-BDD8A35297B9}"/>
              </a:ext>
            </a:extLst>
          </p:cNvPr>
          <p:cNvCxnSpPr/>
          <p:nvPr/>
        </p:nvCxnSpPr>
        <p:spPr>
          <a:xfrm>
            <a:off x="2411760" y="3429000"/>
            <a:ext cx="1440160" cy="1368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CFAAF572-C9A1-4E7C-AB7E-0A8DD542DEFA}"/>
              </a:ext>
            </a:extLst>
          </p:cNvPr>
          <p:cNvSpPr/>
          <p:nvPr/>
        </p:nvSpPr>
        <p:spPr>
          <a:xfrm>
            <a:off x="7107520" y="2276869"/>
            <a:ext cx="1136888" cy="1368152"/>
          </a:xfrm>
          <a:prstGeom prst="rect">
            <a:avLst/>
          </a:prstGeom>
          <a:solidFill>
            <a:schemeClr val="accent6">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62C022"/>
                </a:solidFill>
              </a:rPr>
              <a:t>Servers/</a:t>
            </a:r>
          </a:p>
          <a:p>
            <a:r>
              <a:rPr lang="en-US" altLang="zh-CN" dirty="0">
                <a:solidFill>
                  <a:srgbClr val="62C022"/>
                </a:solidFill>
              </a:rPr>
              <a:t>Server1,</a:t>
            </a:r>
          </a:p>
          <a:p>
            <a:r>
              <a:rPr lang="en-US" altLang="zh-CN" dirty="0">
                <a:solidFill>
                  <a:srgbClr val="62C022"/>
                </a:solidFill>
              </a:rPr>
              <a:t>Server3,</a:t>
            </a:r>
          </a:p>
          <a:p>
            <a:r>
              <a:rPr lang="en-US" altLang="zh-CN" dirty="0">
                <a:solidFill>
                  <a:srgbClr val="62C022"/>
                </a:solidFill>
              </a:rPr>
              <a:t>Server4</a:t>
            </a:r>
            <a:endParaRPr lang="zh-CN" altLang="en-US" dirty="0">
              <a:solidFill>
                <a:srgbClr val="62C022"/>
              </a:solidFill>
            </a:endParaRPr>
          </a:p>
        </p:txBody>
      </p:sp>
      <p:sp>
        <p:nvSpPr>
          <p:cNvPr id="22" name="任意多边形: 形状 21">
            <a:extLst>
              <a:ext uri="{FF2B5EF4-FFF2-40B4-BE49-F238E27FC236}">
                <a16:creationId xmlns:a16="http://schemas.microsoft.com/office/drawing/2014/main" id="{85CB2C9A-3BCE-4CD9-A46B-57ACA6339B63}"/>
              </a:ext>
            </a:extLst>
          </p:cNvPr>
          <p:cNvSpPr/>
          <p:nvPr/>
        </p:nvSpPr>
        <p:spPr>
          <a:xfrm>
            <a:off x="5755798" y="3645020"/>
            <a:ext cx="1840538" cy="1256321"/>
          </a:xfrm>
          <a:custGeom>
            <a:avLst/>
            <a:gdLst>
              <a:gd name="connsiteX0" fmla="*/ 0 w 1694329"/>
              <a:gd name="connsiteY0" fmla="*/ 1183341 h 1452137"/>
              <a:gd name="connsiteX1" fmla="*/ 1048871 w 1694329"/>
              <a:gd name="connsiteY1" fmla="*/ 1385047 h 1452137"/>
              <a:gd name="connsiteX2" fmla="*/ 1613647 w 1694329"/>
              <a:gd name="connsiteY2" fmla="*/ 161365 h 1452137"/>
              <a:gd name="connsiteX3" fmla="*/ 1600200 w 1694329"/>
              <a:gd name="connsiteY3" fmla="*/ 242047 h 1452137"/>
              <a:gd name="connsiteX4" fmla="*/ 1694329 w 1694329"/>
              <a:gd name="connsiteY4" fmla="*/ 0 h 1452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29" h="1452137">
                <a:moveTo>
                  <a:pt x="0" y="1183341"/>
                </a:moveTo>
                <a:cubicBezTo>
                  <a:pt x="389965" y="1369358"/>
                  <a:pt x="779930" y="1555376"/>
                  <a:pt x="1048871" y="1385047"/>
                </a:cubicBezTo>
                <a:cubicBezTo>
                  <a:pt x="1317812" y="1214718"/>
                  <a:pt x="1521759" y="351865"/>
                  <a:pt x="1613647" y="161365"/>
                </a:cubicBezTo>
                <a:cubicBezTo>
                  <a:pt x="1705535" y="-29135"/>
                  <a:pt x="1586753" y="268941"/>
                  <a:pt x="1600200" y="242047"/>
                </a:cubicBezTo>
                <a:cubicBezTo>
                  <a:pt x="1613647" y="215153"/>
                  <a:pt x="1676400" y="91888"/>
                  <a:pt x="1694329" y="0"/>
                </a:cubicBezTo>
              </a:path>
            </a:pathLst>
          </a:cu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形状 24">
            <a:extLst>
              <a:ext uri="{FF2B5EF4-FFF2-40B4-BE49-F238E27FC236}">
                <a16:creationId xmlns:a16="http://schemas.microsoft.com/office/drawing/2014/main" id="{4F400665-14D8-43D4-913D-0417F4576856}"/>
              </a:ext>
            </a:extLst>
          </p:cNvPr>
          <p:cNvSpPr/>
          <p:nvPr/>
        </p:nvSpPr>
        <p:spPr>
          <a:xfrm>
            <a:off x="4491318" y="3671047"/>
            <a:ext cx="3213847" cy="1884414"/>
          </a:xfrm>
          <a:custGeom>
            <a:avLst/>
            <a:gdLst>
              <a:gd name="connsiteX0" fmla="*/ 0 w 3213847"/>
              <a:gd name="connsiteY0" fmla="*/ 954741 h 1884414"/>
              <a:gd name="connsiteX1" fmla="*/ 1815353 w 3213847"/>
              <a:gd name="connsiteY1" fmla="*/ 1855694 h 1884414"/>
              <a:gd name="connsiteX2" fmla="*/ 3213847 w 3213847"/>
              <a:gd name="connsiteY2" fmla="*/ 0 h 1884414"/>
            </a:gdLst>
            <a:ahLst/>
            <a:cxnLst>
              <a:cxn ang="0">
                <a:pos x="connsiteX0" y="connsiteY0"/>
              </a:cxn>
              <a:cxn ang="0">
                <a:pos x="connsiteX1" y="connsiteY1"/>
              </a:cxn>
              <a:cxn ang="0">
                <a:pos x="connsiteX2" y="connsiteY2"/>
              </a:cxn>
            </a:cxnLst>
            <a:rect l="l" t="t" r="r" b="b"/>
            <a:pathLst>
              <a:path w="3213847" h="1884414">
                <a:moveTo>
                  <a:pt x="0" y="954741"/>
                </a:moveTo>
                <a:cubicBezTo>
                  <a:pt x="639856" y="1484779"/>
                  <a:pt x="1279712" y="2014818"/>
                  <a:pt x="1815353" y="1855694"/>
                </a:cubicBezTo>
                <a:cubicBezTo>
                  <a:pt x="2350994" y="1696571"/>
                  <a:pt x="2960594" y="304800"/>
                  <a:pt x="321384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a:extLst>
              <a:ext uri="{FF2B5EF4-FFF2-40B4-BE49-F238E27FC236}">
                <a16:creationId xmlns:a16="http://schemas.microsoft.com/office/drawing/2014/main" id="{5AAA868A-D14D-4830-8A89-55A25FFB3837}"/>
              </a:ext>
            </a:extLst>
          </p:cNvPr>
          <p:cNvSpPr/>
          <p:nvPr/>
        </p:nvSpPr>
        <p:spPr>
          <a:xfrm>
            <a:off x="1828800" y="3644153"/>
            <a:ext cx="6037729" cy="2735392"/>
          </a:xfrm>
          <a:custGeom>
            <a:avLst/>
            <a:gdLst>
              <a:gd name="connsiteX0" fmla="*/ 0 w 6037729"/>
              <a:gd name="connsiteY0" fmla="*/ 995082 h 2735392"/>
              <a:gd name="connsiteX1" fmla="*/ 4303059 w 6037729"/>
              <a:gd name="connsiteY1" fmla="*/ 2716306 h 2735392"/>
              <a:gd name="connsiteX2" fmla="*/ 6037729 w 6037729"/>
              <a:gd name="connsiteY2" fmla="*/ 0 h 2735392"/>
            </a:gdLst>
            <a:ahLst/>
            <a:cxnLst>
              <a:cxn ang="0">
                <a:pos x="connsiteX0" y="connsiteY0"/>
              </a:cxn>
              <a:cxn ang="0">
                <a:pos x="connsiteX1" y="connsiteY1"/>
              </a:cxn>
              <a:cxn ang="0">
                <a:pos x="connsiteX2" y="connsiteY2"/>
              </a:cxn>
            </a:cxnLst>
            <a:rect l="l" t="t" r="r" b="b"/>
            <a:pathLst>
              <a:path w="6037729" h="2735392">
                <a:moveTo>
                  <a:pt x="0" y="995082"/>
                </a:moveTo>
                <a:cubicBezTo>
                  <a:pt x="1648385" y="1938617"/>
                  <a:pt x="3296771" y="2882153"/>
                  <a:pt x="4303059" y="2716306"/>
                </a:cubicBezTo>
                <a:cubicBezTo>
                  <a:pt x="5309347" y="2550459"/>
                  <a:pt x="5673538" y="1275229"/>
                  <a:pt x="6037729"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a:extLst>
              <a:ext uri="{FF2B5EF4-FFF2-40B4-BE49-F238E27FC236}">
                <a16:creationId xmlns:a16="http://schemas.microsoft.com/office/drawing/2014/main" id="{0FD406B4-B166-4C36-B735-D905FFD56587}"/>
              </a:ext>
            </a:extLst>
          </p:cNvPr>
          <p:cNvSpPr/>
          <p:nvPr/>
        </p:nvSpPr>
        <p:spPr>
          <a:xfrm>
            <a:off x="3186953" y="3657600"/>
            <a:ext cx="4585447" cy="2307660"/>
          </a:xfrm>
          <a:custGeom>
            <a:avLst/>
            <a:gdLst>
              <a:gd name="connsiteX0" fmla="*/ 0 w 4585447"/>
              <a:gd name="connsiteY0" fmla="*/ 954741 h 2307660"/>
              <a:gd name="connsiteX1" fmla="*/ 2783541 w 4585447"/>
              <a:gd name="connsiteY1" fmla="*/ 2286000 h 2307660"/>
              <a:gd name="connsiteX2" fmla="*/ 4585447 w 4585447"/>
              <a:gd name="connsiteY2" fmla="*/ 0 h 2307660"/>
            </a:gdLst>
            <a:ahLst/>
            <a:cxnLst>
              <a:cxn ang="0">
                <a:pos x="connsiteX0" y="connsiteY0"/>
              </a:cxn>
              <a:cxn ang="0">
                <a:pos x="connsiteX1" y="connsiteY1"/>
              </a:cxn>
              <a:cxn ang="0">
                <a:pos x="connsiteX2" y="connsiteY2"/>
              </a:cxn>
            </a:cxnLst>
            <a:rect l="l" t="t" r="r" b="b"/>
            <a:pathLst>
              <a:path w="4585447" h="2307660">
                <a:moveTo>
                  <a:pt x="0" y="954741"/>
                </a:moveTo>
                <a:cubicBezTo>
                  <a:pt x="1009650" y="1699932"/>
                  <a:pt x="2019300" y="2445124"/>
                  <a:pt x="2783541" y="2286000"/>
                </a:cubicBezTo>
                <a:cubicBezTo>
                  <a:pt x="3547782" y="2126877"/>
                  <a:pt x="4066614" y="1063438"/>
                  <a:pt x="458544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D30E0706-14FD-479E-BE18-432DE12222D7}"/>
              </a:ext>
            </a:extLst>
          </p:cNvPr>
          <p:cNvSpPr txBox="1"/>
          <p:nvPr/>
        </p:nvSpPr>
        <p:spPr>
          <a:xfrm>
            <a:off x="6947867" y="1292956"/>
            <a:ext cx="2160240" cy="646331"/>
          </a:xfrm>
          <a:prstGeom prst="rect">
            <a:avLst/>
          </a:prstGeom>
          <a:noFill/>
        </p:spPr>
        <p:txBody>
          <a:bodyPr wrap="square" rtlCol="0">
            <a:spAutoFit/>
          </a:bodyPr>
          <a:lstStyle/>
          <a:p>
            <a:r>
              <a:rPr lang="en-US" altLang="zh-CN" b="1" dirty="0">
                <a:solidFill>
                  <a:srgbClr val="C00000"/>
                </a:solidFill>
              </a:rPr>
              <a:t>1</a:t>
            </a:r>
            <a:r>
              <a:rPr lang="zh-CN" altLang="en-US" b="1" dirty="0">
                <a:solidFill>
                  <a:srgbClr val="C00000"/>
                </a:solidFill>
              </a:rPr>
              <a:t>，数据存储</a:t>
            </a:r>
            <a:endParaRPr lang="en-US" altLang="zh-CN" b="1" dirty="0">
              <a:solidFill>
                <a:srgbClr val="C00000"/>
              </a:solidFill>
            </a:endParaRPr>
          </a:p>
          <a:p>
            <a:r>
              <a:rPr lang="en-US" altLang="zh-CN" b="1" dirty="0">
                <a:solidFill>
                  <a:srgbClr val="C00000"/>
                </a:solidFill>
              </a:rPr>
              <a:t>2</a:t>
            </a:r>
            <a:r>
              <a:rPr lang="zh-CN" altLang="en-US" b="1" dirty="0">
                <a:solidFill>
                  <a:srgbClr val="C00000"/>
                </a:solidFill>
              </a:rPr>
              <a:t>，节点监听</a:t>
            </a:r>
          </a:p>
        </p:txBody>
      </p:sp>
    </p:spTree>
    <p:extLst>
      <p:ext uri="{BB962C8B-B14F-4D97-AF65-F5344CB8AC3E}">
        <p14:creationId xmlns:p14="http://schemas.microsoft.com/office/powerpoint/2010/main" val="396541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fill="hold"/>
                                        <p:tgtEl>
                                          <p:spTgt spid="28"/>
                                        </p:tgtEl>
                                        <p:attrNameLst>
                                          <p:attrName>ppt_x</p:attrName>
                                        </p:attrNameLst>
                                      </p:cBhvr>
                                      <p:tavLst>
                                        <p:tav tm="0">
                                          <p:val>
                                            <p:strVal val="#ppt_x"/>
                                          </p:val>
                                        </p:tav>
                                        <p:tav tm="100000">
                                          <p:val>
                                            <p:strVal val="#ppt_x"/>
                                          </p:val>
                                        </p:tav>
                                      </p:tavLst>
                                    </p:anim>
                                    <p:anim calcmode="lin" valueType="num">
                                      <p:cBhvr additive="base">
                                        <p:cTn id="3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1" animBg="1"/>
      <p:bldP spid="22" grpId="1" animBg="1"/>
      <p:bldP spid="25" grpId="1" animBg="1"/>
      <p:bldP spid="26" grpId="1" animBg="1"/>
      <p:bldP spid="27" grpId="1" animBg="1"/>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95953"/>
            <a:ext cx="3155607" cy="584775"/>
          </a:xfrm>
          <a:prstGeom prst="rect">
            <a:avLst/>
          </a:prstGeom>
          <a:noFill/>
        </p:spPr>
        <p:txBody>
          <a:bodyPr wrap="none" rtlCol="0">
            <a:spAutoFit/>
          </a:bodyPr>
          <a:lstStyle/>
          <a:p>
            <a:r>
              <a:rPr lang="zh-CN" altLang="en-US" sz="3200" dirty="0">
                <a:solidFill>
                  <a:schemeClr val="accent6">
                    <a:lumMod val="75000"/>
                  </a:schemeClr>
                </a:solidFill>
                <a:latin typeface="微软雅黑" pitchFamily="34" charset="-122"/>
                <a:ea typeface="微软雅黑" pitchFamily="34" charset="-122"/>
              </a:rPr>
              <a:t>认识</a:t>
            </a:r>
            <a:r>
              <a:rPr lang="en-US" altLang="zh-CN" sz="3200" dirty="0" err="1">
                <a:solidFill>
                  <a:schemeClr val="accent6">
                    <a:lumMod val="75000"/>
                  </a:schemeClr>
                </a:solidFill>
                <a:latin typeface="微软雅黑" pitchFamily="34" charset="-122"/>
                <a:ea typeface="微软雅黑" pitchFamily="34" charset="-122"/>
              </a:rPr>
              <a:t>ZooKeeper</a:t>
            </a:r>
            <a:endParaRPr lang="zh-CN" altLang="en-US" sz="3200" dirty="0">
              <a:solidFill>
                <a:schemeClr val="accent6">
                  <a:lumMod val="75000"/>
                </a:schemeClr>
              </a:solidFill>
              <a:latin typeface="微软雅黑" pitchFamily="34" charset="-122"/>
              <a:ea typeface="微软雅黑" pitchFamily="34" charset="-122"/>
            </a:endParaRPr>
          </a:p>
        </p:txBody>
      </p:sp>
      <p:sp>
        <p:nvSpPr>
          <p:cNvPr id="3" name="矩形 2">
            <a:extLst>
              <a:ext uri="{FF2B5EF4-FFF2-40B4-BE49-F238E27FC236}">
                <a16:creationId xmlns:a16="http://schemas.microsoft.com/office/drawing/2014/main" id="{E1060C02-CDAB-473C-A64D-9B1B0AC34494}"/>
              </a:ext>
            </a:extLst>
          </p:cNvPr>
          <p:cNvSpPr/>
          <p:nvPr/>
        </p:nvSpPr>
        <p:spPr>
          <a:xfrm>
            <a:off x="3623151" y="1628800"/>
            <a:ext cx="792088" cy="13681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16F83E50-9C10-41D2-A160-0564DFBBA12F}"/>
              </a:ext>
            </a:extLst>
          </p:cNvPr>
          <p:cNvSpPr/>
          <p:nvPr/>
        </p:nvSpPr>
        <p:spPr>
          <a:xfrm>
            <a:off x="5225329" y="1624445"/>
            <a:ext cx="792088" cy="13681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42B3F4F-DC06-4A4E-A18A-440EFE34E815}"/>
              </a:ext>
            </a:extLst>
          </p:cNvPr>
          <p:cNvSpPr/>
          <p:nvPr/>
        </p:nvSpPr>
        <p:spPr>
          <a:xfrm>
            <a:off x="6827507" y="1624445"/>
            <a:ext cx="792088" cy="13681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a:extLst>
              <a:ext uri="{FF2B5EF4-FFF2-40B4-BE49-F238E27FC236}">
                <a16:creationId xmlns:a16="http://schemas.microsoft.com/office/drawing/2014/main" id="{65436501-C7BE-4222-91C4-22B31328C04C}"/>
              </a:ext>
            </a:extLst>
          </p:cNvPr>
          <p:cNvSpPr/>
          <p:nvPr/>
        </p:nvSpPr>
        <p:spPr>
          <a:xfrm>
            <a:off x="2516101" y="4665712"/>
            <a:ext cx="1224136" cy="288032"/>
          </a:xfrm>
          <a:prstGeom prst="parallelogram">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D1C8E61B-0926-4D04-83B2-058E2861510C}"/>
              </a:ext>
            </a:extLst>
          </p:cNvPr>
          <p:cNvSpPr/>
          <p:nvPr/>
        </p:nvSpPr>
        <p:spPr>
          <a:xfrm>
            <a:off x="2516101" y="4953744"/>
            <a:ext cx="1152128" cy="64807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Client</a:t>
            </a:r>
            <a:endParaRPr lang="zh-CN" altLang="en-US" dirty="0">
              <a:solidFill>
                <a:schemeClr val="tx1"/>
              </a:solidFill>
            </a:endParaRPr>
          </a:p>
        </p:txBody>
      </p:sp>
      <p:sp>
        <p:nvSpPr>
          <p:cNvPr id="8" name="文本框 7">
            <a:extLst>
              <a:ext uri="{FF2B5EF4-FFF2-40B4-BE49-F238E27FC236}">
                <a16:creationId xmlns:a16="http://schemas.microsoft.com/office/drawing/2014/main" id="{ACD9B51B-56DA-4A4C-B25A-7AF3B8B45C06}"/>
              </a:ext>
            </a:extLst>
          </p:cNvPr>
          <p:cNvSpPr txBox="1"/>
          <p:nvPr/>
        </p:nvSpPr>
        <p:spPr>
          <a:xfrm>
            <a:off x="3585822" y="1624445"/>
            <a:ext cx="896507" cy="307777"/>
          </a:xfrm>
          <a:prstGeom prst="rect">
            <a:avLst/>
          </a:prstGeom>
          <a:noFill/>
        </p:spPr>
        <p:txBody>
          <a:bodyPr wrap="square" rtlCol="0">
            <a:spAutoFit/>
          </a:bodyPr>
          <a:lstStyle/>
          <a:p>
            <a:r>
              <a:rPr lang="zh-CN" altLang="en-US" sz="1400" b="1" dirty="0"/>
              <a:t>服务器</a:t>
            </a:r>
            <a:r>
              <a:rPr lang="en-US" altLang="zh-CN" sz="1400" b="1" dirty="0"/>
              <a:t>1</a:t>
            </a:r>
            <a:endParaRPr lang="zh-CN" altLang="en-US" sz="1400" b="1" dirty="0"/>
          </a:p>
        </p:txBody>
      </p:sp>
      <p:sp>
        <p:nvSpPr>
          <p:cNvPr id="10" name="文本框 9">
            <a:extLst>
              <a:ext uri="{FF2B5EF4-FFF2-40B4-BE49-F238E27FC236}">
                <a16:creationId xmlns:a16="http://schemas.microsoft.com/office/drawing/2014/main" id="{BA999A3E-5873-4B5E-8816-5773EAC21A37}"/>
              </a:ext>
            </a:extLst>
          </p:cNvPr>
          <p:cNvSpPr txBox="1"/>
          <p:nvPr/>
        </p:nvSpPr>
        <p:spPr>
          <a:xfrm>
            <a:off x="5220412" y="1624445"/>
            <a:ext cx="936104" cy="307777"/>
          </a:xfrm>
          <a:prstGeom prst="rect">
            <a:avLst/>
          </a:prstGeom>
          <a:noFill/>
        </p:spPr>
        <p:txBody>
          <a:bodyPr wrap="square" rtlCol="0">
            <a:spAutoFit/>
          </a:bodyPr>
          <a:lstStyle/>
          <a:p>
            <a:r>
              <a:rPr lang="zh-CN" altLang="en-US" sz="1400" b="1" dirty="0"/>
              <a:t>服务器</a:t>
            </a:r>
            <a:r>
              <a:rPr lang="en-US" altLang="zh-CN" sz="1400" b="1" dirty="0"/>
              <a:t>2</a:t>
            </a:r>
            <a:endParaRPr lang="zh-CN" altLang="en-US" sz="1400" b="1" dirty="0"/>
          </a:p>
        </p:txBody>
      </p:sp>
      <p:sp>
        <p:nvSpPr>
          <p:cNvPr id="11" name="文本框 10">
            <a:extLst>
              <a:ext uri="{FF2B5EF4-FFF2-40B4-BE49-F238E27FC236}">
                <a16:creationId xmlns:a16="http://schemas.microsoft.com/office/drawing/2014/main" id="{95021866-D9E8-4098-A068-AA5A1F85703B}"/>
              </a:ext>
            </a:extLst>
          </p:cNvPr>
          <p:cNvSpPr txBox="1"/>
          <p:nvPr/>
        </p:nvSpPr>
        <p:spPr>
          <a:xfrm>
            <a:off x="6755499" y="1624445"/>
            <a:ext cx="936104" cy="338554"/>
          </a:xfrm>
          <a:prstGeom prst="rect">
            <a:avLst/>
          </a:prstGeom>
          <a:noFill/>
        </p:spPr>
        <p:txBody>
          <a:bodyPr wrap="square" rtlCol="0">
            <a:spAutoFit/>
          </a:bodyPr>
          <a:lstStyle/>
          <a:p>
            <a:r>
              <a:rPr lang="zh-CN" altLang="en-US" sz="1600" b="1" dirty="0"/>
              <a:t>服务器</a:t>
            </a:r>
            <a:r>
              <a:rPr lang="en-US" altLang="zh-CN" sz="1600" b="1" dirty="0"/>
              <a:t>3</a:t>
            </a:r>
            <a:endParaRPr lang="zh-CN" altLang="en-US" sz="1600" b="1" dirty="0"/>
          </a:p>
        </p:txBody>
      </p:sp>
      <p:sp>
        <p:nvSpPr>
          <p:cNvPr id="9" name="矩形 8">
            <a:extLst>
              <a:ext uri="{FF2B5EF4-FFF2-40B4-BE49-F238E27FC236}">
                <a16:creationId xmlns:a16="http://schemas.microsoft.com/office/drawing/2014/main" id="{BDADEEA6-3863-4843-898C-A00483764463}"/>
              </a:ext>
            </a:extLst>
          </p:cNvPr>
          <p:cNvSpPr/>
          <p:nvPr/>
        </p:nvSpPr>
        <p:spPr>
          <a:xfrm>
            <a:off x="1030863" y="2488541"/>
            <a:ext cx="2232248" cy="122413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8C92B66D-DA51-430F-AD41-A2F9C1258409}"/>
              </a:ext>
            </a:extLst>
          </p:cNvPr>
          <p:cNvSpPr txBox="1"/>
          <p:nvPr/>
        </p:nvSpPr>
        <p:spPr>
          <a:xfrm>
            <a:off x="1055408" y="2506867"/>
            <a:ext cx="2232248" cy="1477328"/>
          </a:xfrm>
          <a:prstGeom prst="rect">
            <a:avLst/>
          </a:prstGeom>
          <a:noFill/>
        </p:spPr>
        <p:txBody>
          <a:bodyPr wrap="square" rtlCol="0">
            <a:spAutoFit/>
          </a:bodyPr>
          <a:lstStyle/>
          <a:p>
            <a:r>
              <a:rPr lang="en-US" altLang="zh-CN" dirty="0"/>
              <a:t>Servers/</a:t>
            </a:r>
          </a:p>
          <a:p>
            <a:r>
              <a:rPr lang="en-US" altLang="zh-CN" dirty="0"/>
              <a:t>Server-01  slave ip1</a:t>
            </a:r>
          </a:p>
          <a:p>
            <a:r>
              <a:rPr lang="en-US" altLang="zh-CN" dirty="0"/>
              <a:t>Server-02 master ip2</a:t>
            </a:r>
            <a:endParaRPr lang="zh-CN" altLang="en-US" dirty="0"/>
          </a:p>
          <a:p>
            <a:r>
              <a:rPr lang="en-US" altLang="zh-CN" dirty="0"/>
              <a:t>Server-02  slave ip3</a:t>
            </a:r>
            <a:endParaRPr lang="zh-CN" altLang="en-US" dirty="0"/>
          </a:p>
          <a:p>
            <a:endParaRPr lang="zh-CN" altLang="en-US" dirty="0"/>
          </a:p>
        </p:txBody>
      </p:sp>
      <p:sp>
        <p:nvSpPr>
          <p:cNvPr id="13" name="任意多边形: 形状 12">
            <a:extLst>
              <a:ext uri="{FF2B5EF4-FFF2-40B4-BE49-F238E27FC236}">
                <a16:creationId xmlns:a16="http://schemas.microsoft.com/office/drawing/2014/main" id="{17C2DB42-01D0-4DC8-8CB1-40493359D75E}"/>
              </a:ext>
            </a:extLst>
          </p:cNvPr>
          <p:cNvSpPr/>
          <p:nvPr/>
        </p:nvSpPr>
        <p:spPr>
          <a:xfrm>
            <a:off x="1922343" y="3734798"/>
            <a:ext cx="564776" cy="1425389"/>
          </a:xfrm>
          <a:custGeom>
            <a:avLst/>
            <a:gdLst>
              <a:gd name="connsiteX0" fmla="*/ 564776 w 564776"/>
              <a:gd name="connsiteY0" fmla="*/ 1425389 h 1425389"/>
              <a:gd name="connsiteX1" fmla="*/ 0 w 564776"/>
              <a:gd name="connsiteY1" fmla="*/ 0 h 1425389"/>
            </a:gdLst>
            <a:ahLst/>
            <a:cxnLst>
              <a:cxn ang="0">
                <a:pos x="connsiteX0" y="connsiteY0"/>
              </a:cxn>
              <a:cxn ang="0">
                <a:pos x="connsiteX1" y="connsiteY1"/>
              </a:cxn>
            </a:cxnLst>
            <a:rect l="l" t="t" r="r" b="b"/>
            <a:pathLst>
              <a:path w="564776" h="1425389">
                <a:moveTo>
                  <a:pt x="564776" y="1425389"/>
                </a:moveTo>
                <a:lnTo>
                  <a:pt x="0" y="0"/>
                </a:lnTo>
              </a:path>
            </a:pathLst>
          </a:cu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5" name="任意多边形: 形状 14">
            <a:extLst>
              <a:ext uri="{FF2B5EF4-FFF2-40B4-BE49-F238E27FC236}">
                <a16:creationId xmlns:a16="http://schemas.microsoft.com/office/drawing/2014/main" id="{7AF5B4CC-ADD9-4751-B344-6E531FDBC852}"/>
              </a:ext>
            </a:extLst>
          </p:cNvPr>
          <p:cNvSpPr/>
          <p:nvPr/>
        </p:nvSpPr>
        <p:spPr>
          <a:xfrm>
            <a:off x="3683908" y="2995210"/>
            <a:ext cx="2093689" cy="2326341"/>
          </a:xfrm>
          <a:custGeom>
            <a:avLst/>
            <a:gdLst>
              <a:gd name="connsiteX0" fmla="*/ 0 w 2093689"/>
              <a:gd name="connsiteY0" fmla="*/ 2326341 h 2326341"/>
              <a:gd name="connsiteX1" fmla="*/ 1922929 w 2093689"/>
              <a:gd name="connsiteY1" fmla="*/ 1156447 h 2326341"/>
              <a:gd name="connsiteX2" fmla="*/ 2003611 w 2093689"/>
              <a:gd name="connsiteY2" fmla="*/ 0 h 2326341"/>
            </a:gdLst>
            <a:ahLst/>
            <a:cxnLst>
              <a:cxn ang="0">
                <a:pos x="connsiteX0" y="connsiteY0"/>
              </a:cxn>
              <a:cxn ang="0">
                <a:pos x="connsiteX1" y="connsiteY1"/>
              </a:cxn>
              <a:cxn ang="0">
                <a:pos x="connsiteX2" y="connsiteY2"/>
              </a:cxn>
            </a:cxnLst>
            <a:rect l="l" t="t" r="r" b="b"/>
            <a:pathLst>
              <a:path w="2093689" h="2326341">
                <a:moveTo>
                  <a:pt x="0" y="2326341"/>
                </a:moveTo>
                <a:cubicBezTo>
                  <a:pt x="794497" y="1935256"/>
                  <a:pt x="1588994" y="1544171"/>
                  <a:pt x="1922929" y="1156447"/>
                </a:cubicBezTo>
                <a:cubicBezTo>
                  <a:pt x="2256864" y="768723"/>
                  <a:pt x="1996888" y="264459"/>
                  <a:pt x="2003611" y="0"/>
                </a:cubicBezTo>
              </a:path>
            </a:pathLst>
          </a:cu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7" name="文本框 16">
            <a:extLst>
              <a:ext uri="{FF2B5EF4-FFF2-40B4-BE49-F238E27FC236}">
                <a16:creationId xmlns:a16="http://schemas.microsoft.com/office/drawing/2014/main" id="{EDC25E51-60CD-4C1F-A258-7A4DCDD6C2F9}"/>
              </a:ext>
            </a:extLst>
          </p:cNvPr>
          <p:cNvSpPr txBox="1"/>
          <p:nvPr/>
        </p:nvSpPr>
        <p:spPr>
          <a:xfrm>
            <a:off x="1180673" y="1716520"/>
            <a:ext cx="2160240" cy="646331"/>
          </a:xfrm>
          <a:prstGeom prst="rect">
            <a:avLst/>
          </a:prstGeom>
          <a:noFill/>
        </p:spPr>
        <p:txBody>
          <a:bodyPr wrap="square" rtlCol="0">
            <a:spAutoFit/>
          </a:bodyPr>
          <a:lstStyle/>
          <a:p>
            <a:r>
              <a:rPr lang="en-US" altLang="zh-CN" b="1" dirty="0">
                <a:solidFill>
                  <a:srgbClr val="C00000"/>
                </a:solidFill>
              </a:rPr>
              <a:t>1</a:t>
            </a:r>
            <a:r>
              <a:rPr lang="zh-CN" altLang="en-US" b="1" dirty="0">
                <a:solidFill>
                  <a:srgbClr val="C00000"/>
                </a:solidFill>
              </a:rPr>
              <a:t>，数据存储</a:t>
            </a:r>
            <a:endParaRPr lang="en-US" altLang="zh-CN" b="1" dirty="0">
              <a:solidFill>
                <a:srgbClr val="C00000"/>
              </a:solidFill>
            </a:endParaRPr>
          </a:p>
          <a:p>
            <a:r>
              <a:rPr lang="en-US" altLang="zh-CN" b="1" dirty="0">
                <a:solidFill>
                  <a:srgbClr val="C00000"/>
                </a:solidFill>
              </a:rPr>
              <a:t>2</a:t>
            </a:r>
            <a:r>
              <a:rPr lang="zh-CN" altLang="en-US" b="1" dirty="0">
                <a:solidFill>
                  <a:srgbClr val="C00000"/>
                </a:solidFill>
              </a:rPr>
              <a:t>，节点监听</a:t>
            </a:r>
          </a:p>
        </p:txBody>
      </p:sp>
    </p:spTree>
    <p:extLst>
      <p:ext uri="{BB962C8B-B14F-4D97-AF65-F5344CB8AC3E}">
        <p14:creationId xmlns:p14="http://schemas.microsoft.com/office/powerpoint/2010/main" val="56416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95953"/>
            <a:ext cx="3155607" cy="584775"/>
          </a:xfrm>
          <a:prstGeom prst="rect">
            <a:avLst/>
          </a:prstGeom>
          <a:noFill/>
        </p:spPr>
        <p:txBody>
          <a:bodyPr wrap="none" rtlCol="0">
            <a:spAutoFit/>
          </a:bodyPr>
          <a:lstStyle/>
          <a:p>
            <a:r>
              <a:rPr lang="en-US" altLang="zh-CN" sz="3200" dirty="0" err="1">
                <a:solidFill>
                  <a:schemeClr val="accent6">
                    <a:lumMod val="75000"/>
                  </a:schemeClr>
                </a:solidFill>
                <a:latin typeface="微软雅黑" pitchFamily="34" charset="-122"/>
                <a:ea typeface="微软雅黑" pitchFamily="34" charset="-122"/>
              </a:rPr>
              <a:t>ZooKeeper</a:t>
            </a:r>
            <a:r>
              <a:rPr lang="zh-CN" altLang="en-US" sz="3200" dirty="0">
                <a:solidFill>
                  <a:schemeClr val="accent6">
                    <a:lumMod val="75000"/>
                  </a:schemeClr>
                </a:solidFill>
                <a:latin typeface="微软雅黑" pitchFamily="34" charset="-122"/>
                <a:ea typeface="微软雅黑" pitchFamily="34" charset="-122"/>
              </a:rPr>
              <a:t>部署</a:t>
            </a:r>
          </a:p>
        </p:txBody>
      </p:sp>
      <p:pic>
        <p:nvPicPr>
          <p:cNvPr id="4098" name="Picture 2" descr="http://zookeeper.apache.org/doc/r3.3.2/images/zkservi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420888"/>
            <a:ext cx="7940337" cy="24482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6507" y="1052736"/>
            <a:ext cx="7977941" cy="1458220"/>
          </a:xfrm>
          <a:prstGeom prst="rect">
            <a:avLst/>
          </a:prstGeom>
          <a:noFill/>
        </p:spPr>
        <p:txBody>
          <a:bodyPr wrap="square" rtlCol="0">
            <a:spAutoFit/>
          </a:bodyPr>
          <a:lstStyle/>
          <a:p>
            <a:pPr>
              <a:lnSpc>
                <a:spcPct val="200000"/>
              </a:lnSpc>
            </a:pPr>
            <a:r>
              <a:rPr lang="en-US" altLang="zh-CN" sz="2400" dirty="0">
                <a:solidFill>
                  <a:srgbClr val="00B0F0"/>
                </a:solidFill>
                <a:latin typeface="微软雅黑" pitchFamily="34" charset="-122"/>
                <a:ea typeface="微软雅黑" pitchFamily="34" charset="-122"/>
              </a:rPr>
              <a:t>Zookeeper</a:t>
            </a:r>
            <a:r>
              <a:rPr lang="zh-CN" altLang="en-US" sz="2400" dirty="0">
                <a:solidFill>
                  <a:srgbClr val="00B0F0"/>
                </a:solidFill>
                <a:latin typeface="微软雅黑" pitchFamily="34" charset="-122"/>
                <a:ea typeface="微软雅黑" pitchFamily="34" charset="-122"/>
              </a:rPr>
              <a:t>集群模式</a:t>
            </a:r>
            <a:endParaRPr lang="en-US" altLang="zh-CN" sz="2400" dirty="0">
              <a:solidFill>
                <a:srgbClr val="00B0F0"/>
              </a:solidFill>
              <a:latin typeface="微软雅黑" pitchFamily="34" charset="-122"/>
              <a:ea typeface="微软雅黑" pitchFamily="34" charset="-122"/>
            </a:endParaRPr>
          </a:p>
          <a:p>
            <a:pPr>
              <a:lnSpc>
                <a:spcPct val="200000"/>
              </a:lnSpc>
            </a:pPr>
            <a:endParaRPr lang="en-US" altLang="zh-CN" sz="2400" dirty="0">
              <a:solidFill>
                <a:srgbClr val="00B0F0"/>
              </a:solidFill>
              <a:latin typeface="微软雅黑" pitchFamily="34" charset="-122"/>
              <a:ea typeface="微软雅黑" pitchFamily="34" charset="-122"/>
            </a:endParaRPr>
          </a:p>
        </p:txBody>
      </p:sp>
    </p:spTree>
    <p:extLst>
      <p:ext uri="{BB962C8B-B14F-4D97-AF65-F5344CB8AC3E}">
        <p14:creationId xmlns:p14="http://schemas.microsoft.com/office/powerpoint/2010/main" val="2426145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95953"/>
            <a:ext cx="4975016" cy="584775"/>
          </a:xfrm>
          <a:prstGeom prst="rect">
            <a:avLst/>
          </a:prstGeom>
          <a:noFill/>
        </p:spPr>
        <p:txBody>
          <a:bodyPr wrap="none" rtlCol="0">
            <a:spAutoFit/>
          </a:bodyPr>
          <a:lstStyle/>
          <a:p>
            <a:r>
              <a:rPr lang="en-US" altLang="zh-CN" sz="3200" dirty="0" err="1">
                <a:solidFill>
                  <a:schemeClr val="accent6">
                    <a:lumMod val="75000"/>
                  </a:schemeClr>
                </a:solidFill>
                <a:latin typeface="微软雅黑" pitchFamily="34" charset="-122"/>
                <a:ea typeface="微软雅黑" pitchFamily="34" charset="-122"/>
              </a:rPr>
              <a:t>ZooKeeper</a:t>
            </a:r>
            <a:r>
              <a:rPr lang="zh-CN" altLang="en-US" sz="3200" dirty="0">
                <a:solidFill>
                  <a:schemeClr val="accent6">
                    <a:lumMod val="75000"/>
                  </a:schemeClr>
                </a:solidFill>
                <a:latin typeface="微软雅黑" pitchFamily="34" charset="-122"/>
                <a:ea typeface="微软雅黑" pitchFamily="34" charset="-122"/>
              </a:rPr>
              <a:t>部署</a:t>
            </a:r>
            <a:r>
              <a:rPr lang="en-US" altLang="zh-CN" sz="3200" dirty="0">
                <a:solidFill>
                  <a:schemeClr val="accent6">
                    <a:lumMod val="75000"/>
                  </a:schemeClr>
                </a:solidFill>
                <a:latin typeface="微软雅黑" pitchFamily="34" charset="-122"/>
                <a:ea typeface="微软雅黑" pitchFamily="34" charset="-122"/>
              </a:rPr>
              <a:t>-</a:t>
            </a:r>
            <a:r>
              <a:rPr lang="zh-CN" altLang="en-US" sz="3200" dirty="0">
                <a:solidFill>
                  <a:schemeClr val="accent6">
                    <a:lumMod val="75000"/>
                  </a:schemeClr>
                </a:solidFill>
                <a:latin typeface="微软雅黑" pitchFamily="34" charset="-122"/>
                <a:ea typeface="微软雅黑" pitchFamily="34" charset="-122"/>
              </a:rPr>
              <a:t>集群模式</a:t>
            </a:r>
          </a:p>
        </p:txBody>
      </p:sp>
      <p:graphicFrame>
        <p:nvGraphicFramePr>
          <p:cNvPr id="4" name="表格 3"/>
          <p:cNvGraphicFramePr>
            <a:graphicFrameLocks noGrp="1"/>
          </p:cNvGraphicFramePr>
          <p:nvPr>
            <p:extLst>
              <p:ext uri="{D42A27DB-BD31-4B8C-83A1-F6EECF244321}">
                <p14:modId xmlns:p14="http://schemas.microsoft.com/office/powerpoint/2010/main" val="1447372436"/>
              </p:ext>
            </p:extLst>
          </p:nvPr>
        </p:nvGraphicFramePr>
        <p:xfrm>
          <a:off x="125760" y="1360975"/>
          <a:ext cx="8892480" cy="5040400"/>
        </p:xfrm>
        <a:graphic>
          <a:graphicData uri="http://schemas.openxmlformats.org/drawingml/2006/table">
            <a:tbl>
              <a:tblPr firstRow="1" bandRow="1">
                <a:tableStyleId>{21E4AEA4-8DFA-4A89-87EB-49C32662AFE0}</a:tableStyleId>
              </a:tblPr>
              <a:tblGrid>
                <a:gridCol w="1533187">
                  <a:extLst>
                    <a:ext uri="{9D8B030D-6E8A-4147-A177-3AD203B41FA5}">
                      <a16:colId xmlns:a16="http://schemas.microsoft.com/office/drawing/2014/main" val="20000"/>
                    </a:ext>
                  </a:extLst>
                </a:gridCol>
                <a:gridCol w="3174597">
                  <a:extLst>
                    <a:ext uri="{9D8B030D-6E8A-4147-A177-3AD203B41FA5}">
                      <a16:colId xmlns:a16="http://schemas.microsoft.com/office/drawing/2014/main" val="20001"/>
                    </a:ext>
                  </a:extLst>
                </a:gridCol>
                <a:gridCol w="4184696">
                  <a:extLst>
                    <a:ext uri="{9D8B030D-6E8A-4147-A177-3AD203B41FA5}">
                      <a16:colId xmlns:a16="http://schemas.microsoft.com/office/drawing/2014/main" val="20002"/>
                    </a:ext>
                  </a:extLst>
                </a:gridCol>
              </a:tblGrid>
              <a:tr h="351013">
                <a:tc>
                  <a:txBody>
                    <a:bodyPr/>
                    <a:lstStyle/>
                    <a:p>
                      <a:r>
                        <a:rPr lang="zh-CN" altLang="en-US" sz="1200" dirty="0"/>
                        <a:t>配置项</a:t>
                      </a:r>
                    </a:p>
                  </a:txBody>
                  <a:tcPr/>
                </a:tc>
                <a:tc>
                  <a:txBody>
                    <a:bodyPr/>
                    <a:lstStyle/>
                    <a:p>
                      <a:r>
                        <a:rPr lang="zh-CN" altLang="en-US" sz="1200" dirty="0"/>
                        <a:t>示例</a:t>
                      </a:r>
                    </a:p>
                  </a:txBody>
                  <a:tcPr/>
                </a:tc>
                <a:tc>
                  <a:txBody>
                    <a:bodyPr/>
                    <a:lstStyle/>
                    <a:p>
                      <a:r>
                        <a:rPr lang="zh-CN" altLang="en-US" sz="1200" dirty="0"/>
                        <a:t>说明</a:t>
                      </a:r>
                    </a:p>
                  </a:txBody>
                  <a:tcPr/>
                </a:tc>
                <a:extLst>
                  <a:ext uri="{0D108BD9-81ED-4DB2-BD59-A6C34878D82A}">
                    <a16:rowId xmlns:a16="http://schemas.microsoft.com/office/drawing/2014/main" val="10000"/>
                  </a:ext>
                </a:extLst>
              </a:tr>
              <a:tr h="380665">
                <a:tc>
                  <a:txBody>
                    <a:bodyPr/>
                    <a:lstStyle/>
                    <a:p>
                      <a:r>
                        <a:rPr lang="en-US" altLang="zh-CN" sz="1400" dirty="0" err="1"/>
                        <a:t>tickTime</a:t>
                      </a:r>
                      <a:endParaRPr lang="zh-CN" altLang="en-US" sz="1400" dirty="0"/>
                    </a:p>
                  </a:txBody>
                  <a:tcPr/>
                </a:tc>
                <a:tc>
                  <a:txBody>
                    <a:bodyPr/>
                    <a:lstStyle/>
                    <a:p>
                      <a:r>
                        <a:rPr lang="en-US" altLang="zh-CN" sz="1400" b="0" i="0" kern="1200" dirty="0">
                          <a:solidFill>
                            <a:schemeClr val="dk1"/>
                          </a:solidFill>
                          <a:effectLst/>
                          <a:latin typeface="+mn-lt"/>
                          <a:ea typeface="+mn-ea"/>
                          <a:cs typeface="+mn-cs"/>
                        </a:rPr>
                        <a:t>2000</a:t>
                      </a:r>
                      <a:endParaRPr lang="zh-CN"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a:t>心跳时间</a:t>
                      </a:r>
                      <a:endParaRPr lang="en-US" altLang="zh-CN" sz="1400" dirty="0"/>
                    </a:p>
                  </a:txBody>
                  <a:tcPr/>
                </a:tc>
                <a:extLst>
                  <a:ext uri="{0D108BD9-81ED-4DB2-BD59-A6C34878D82A}">
                    <a16:rowId xmlns:a16="http://schemas.microsoft.com/office/drawing/2014/main" val="10003"/>
                  </a:ext>
                </a:extLst>
              </a:tr>
              <a:tr h="351013">
                <a:tc>
                  <a:txBody>
                    <a:bodyPr/>
                    <a:lstStyle/>
                    <a:p>
                      <a:r>
                        <a:rPr lang="en-US" altLang="zh-CN" sz="1400" dirty="0" err="1"/>
                        <a:t>initLimit</a:t>
                      </a:r>
                      <a:endParaRPr lang="zh-CN" altLang="en-US" sz="1400" dirty="0"/>
                    </a:p>
                  </a:txBody>
                  <a:tcPr/>
                </a:tc>
                <a:tc>
                  <a:txBody>
                    <a:bodyPr/>
                    <a:lstStyle/>
                    <a:p>
                      <a:r>
                        <a:rPr lang="en-US" altLang="zh-CN" sz="1400" dirty="0"/>
                        <a:t>10</a:t>
                      </a:r>
                      <a:endParaRPr lang="zh-CN"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a:t>初始化阶段花费最大心跳</a:t>
                      </a:r>
                      <a:endParaRPr lang="en-US" altLang="zh-CN" sz="1400" dirty="0"/>
                    </a:p>
                  </a:txBody>
                  <a:tcPr/>
                </a:tc>
                <a:extLst>
                  <a:ext uri="{0D108BD9-81ED-4DB2-BD59-A6C34878D82A}">
                    <a16:rowId xmlns:a16="http://schemas.microsoft.com/office/drawing/2014/main" val="10005"/>
                  </a:ext>
                </a:extLst>
              </a:tr>
              <a:tr h="498177">
                <a:tc>
                  <a:txBody>
                    <a:bodyPr/>
                    <a:lstStyle/>
                    <a:p>
                      <a:r>
                        <a:rPr lang="en-US" altLang="zh-CN" sz="1400" dirty="0" err="1"/>
                        <a:t>syncTime</a:t>
                      </a:r>
                      <a:endParaRPr lang="zh-CN"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t>5</a:t>
                      </a:r>
                      <a:endParaRPr lang="zh-CN" altLang="en-US" sz="1400" dirty="0"/>
                    </a:p>
                    <a:p>
                      <a:endParaRPr lang="zh-CN"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a:t>发送一个数据最长多少个心跳接收到数据</a:t>
                      </a:r>
                      <a:endParaRPr lang="en-US" altLang="zh-CN" sz="1400" dirty="0"/>
                    </a:p>
                  </a:txBody>
                  <a:tcPr/>
                </a:tc>
                <a:extLst>
                  <a:ext uri="{0D108BD9-81ED-4DB2-BD59-A6C34878D82A}">
                    <a16:rowId xmlns:a16="http://schemas.microsoft.com/office/drawing/2014/main" val="10006"/>
                  </a:ext>
                </a:extLst>
              </a:tr>
              <a:tr h="498177">
                <a:tc>
                  <a:txBody>
                    <a:bodyPr/>
                    <a:lstStyle/>
                    <a:p>
                      <a:r>
                        <a:rPr lang="en-US" altLang="zh-CN" sz="1400" dirty="0" err="1"/>
                        <a:t>clientPort</a:t>
                      </a:r>
                      <a:endParaRPr lang="zh-CN" altLang="en-US" sz="1400" dirty="0"/>
                    </a:p>
                  </a:txBody>
                  <a:tcPr/>
                </a:tc>
                <a:tc>
                  <a:txBody>
                    <a:bodyPr/>
                    <a:lstStyle/>
                    <a:p>
                      <a:r>
                        <a:rPr lang="en-US" altLang="zh-CN" sz="1400" dirty="0"/>
                        <a:t>2181</a:t>
                      </a:r>
                      <a:endParaRPr lang="zh-CN"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a:t>与客户端通讯端口</a:t>
                      </a:r>
                      <a:endParaRPr lang="en-US" altLang="zh-CN" sz="1400" dirty="0"/>
                    </a:p>
                  </a:txBody>
                  <a:tcPr/>
                </a:tc>
                <a:extLst>
                  <a:ext uri="{0D108BD9-81ED-4DB2-BD59-A6C34878D82A}">
                    <a16:rowId xmlns:a16="http://schemas.microsoft.com/office/drawing/2014/main" val="3784679078"/>
                  </a:ext>
                </a:extLst>
              </a:tr>
              <a:tr h="498177">
                <a:tc>
                  <a:txBody>
                    <a:bodyPr/>
                    <a:lstStyle/>
                    <a:p>
                      <a:r>
                        <a:rPr lang="en-US" altLang="zh-CN" sz="1400" b="0" i="0" kern="1200" dirty="0" err="1">
                          <a:solidFill>
                            <a:schemeClr val="dk1"/>
                          </a:solidFill>
                          <a:effectLst/>
                          <a:latin typeface="+mn-lt"/>
                          <a:ea typeface="+mn-ea"/>
                          <a:cs typeface="+mn-cs"/>
                        </a:rPr>
                        <a:t>dataDir</a:t>
                      </a:r>
                      <a:endParaRPr lang="zh-CN" altLang="en-US" sz="1400" dirty="0"/>
                    </a:p>
                  </a:txBody>
                  <a:tcPr/>
                </a:tc>
                <a:tc>
                  <a:txBody>
                    <a:bodyPr/>
                    <a:lstStyle/>
                    <a:p>
                      <a:r>
                        <a:rPr lang="en-US" altLang="zh-CN" sz="1400" dirty="0"/>
                        <a:t>/root/</a:t>
                      </a:r>
                      <a:r>
                        <a:rPr lang="en-US" altLang="zh-CN" sz="1400" dirty="0" err="1"/>
                        <a:t>zkData</a:t>
                      </a:r>
                      <a:endParaRPr lang="en-US" altLang="zh-C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0" i="0" kern="1200" dirty="0">
                          <a:solidFill>
                            <a:schemeClr val="dk1"/>
                          </a:solidFill>
                          <a:effectLst/>
                          <a:latin typeface="+mn-lt"/>
                          <a:ea typeface="+mn-ea"/>
                          <a:cs typeface="+mn-cs"/>
                        </a:rPr>
                        <a:t>数据存储位置</a:t>
                      </a:r>
                      <a:endParaRPr lang="en-US" altLang="zh-CN" sz="1400" dirty="0"/>
                    </a:p>
                  </a:txBody>
                  <a:tcPr/>
                </a:tc>
                <a:extLst>
                  <a:ext uri="{0D108BD9-81ED-4DB2-BD59-A6C34878D82A}">
                    <a16:rowId xmlns:a16="http://schemas.microsoft.com/office/drawing/2014/main" val="845201809"/>
                  </a:ext>
                </a:extLst>
              </a:tr>
              <a:tr h="2443195">
                <a:tc>
                  <a:txBody>
                    <a:bodyPr/>
                    <a:lstStyle/>
                    <a:p>
                      <a:r>
                        <a:rPr lang="en-US" altLang="zh-CN" sz="1400" b="0" i="0" kern="1200" dirty="0" err="1">
                          <a:solidFill>
                            <a:schemeClr val="dk1"/>
                          </a:solidFill>
                          <a:effectLst/>
                          <a:latin typeface="+mn-lt"/>
                          <a:ea typeface="+mn-ea"/>
                          <a:cs typeface="+mn-cs"/>
                        </a:rPr>
                        <a:t>server.sid</a:t>
                      </a:r>
                      <a:r>
                        <a:rPr lang="en-US" altLang="zh-CN" sz="1400" b="0" i="0" kern="1200" dirty="0">
                          <a:solidFill>
                            <a:schemeClr val="dk1"/>
                          </a:solidFill>
                          <a:effectLst/>
                          <a:latin typeface="+mn-lt"/>
                          <a:ea typeface="+mn-ea"/>
                          <a:cs typeface="+mn-cs"/>
                        </a:rPr>
                        <a:t> =</a:t>
                      </a:r>
                    </a:p>
                    <a:p>
                      <a:r>
                        <a:rPr lang="en-US" altLang="zh-CN" sz="1400" b="0" i="0" kern="1200" dirty="0">
                          <a:solidFill>
                            <a:schemeClr val="dk1"/>
                          </a:solidFill>
                          <a:effectLst/>
                          <a:latin typeface="+mn-lt"/>
                          <a:ea typeface="+mn-ea"/>
                          <a:cs typeface="+mn-cs"/>
                        </a:rPr>
                        <a:t> hostname:</a:t>
                      </a:r>
                    </a:p>
                    <a:p>
                      <a:r>
                        <a:rPr lang="en-US" altLang="zh-CN" sz="1400" b="0" i="0" kern="1200" dirty="0" err="1">
                          <a:solidFill>
                            <a:schemeClr val="dk1"/>
                          </a:solidFill>
                          <a:effectLst/>
                          <a:latin typeface="+mn-lt"/>
                          <a:ea typeface="+mn-ea"/>
                          <a:cs typeface="+mn-cs"/>
                        </a:rPr>
                        <a:t>followingPort</a:t>
                      </a:r>
                      <a:r>
                        <a:rPr lang="en-US" altLang="zh-CN" sz="1400" b="0" i="0" kern="1200" dirty="0">
                          <a:solidFill>
                            <a:schemeClr val="dk1"/>
                          </a:solidFill>
                          <a:effectLst/>
                          <a:latin typeface="+mn-lt"/>
                          <a:ea typeface="+mn-ea"/>
                          <a:cs typeface="+mn-cs"/>
                        </a:rPr>
                        <a:t>:</a:t>
                      </a:r>
                    </a:p>
                    <a:p>
                      <a:r>
                        <a:rPr lang="en-US" altLang="zh-CN" sz="1400" b="0" i="0" kern="1200" dirty="0" err="1">
                          <a:solidFill>
                            <a:schemeClr val="dk1"/>
                          </a:solidFill>
                          <a:effectLst/>
                          <a:latin typeface="+mn-lt"/>
                          <a:ea typeface="+mn-ea"/>
                          <a:cs typeface="+mn-cs"/>
                        </a:rPr>
                        <a:t>electionPort</a:t>
                      </a:r>
                      <a:endParaRPr lang="zh-CN" altLang="en-US" sz="1400" dirty="0"/>
                    </a:p>
                  </a:txBody>
                  <a:tcPr/>
                </a:tc>
                <a:tc>
                  <a:txBody>
                    <a:bodyPr/>
                    <a:lstStyle/>
                    <a:p>
                      <a:r>
                        <a:rPr lang="en-US" altLang="zh-CN" sz="1400" b="0" i="0" kern="1200" dirty="0">
                          <a:solidFill>
                            <a:schemeClr val="dk1"/>
                          </a:solidFill>
                          <a:effectLst/>
                          <a:latin typeface="+mn-lt"/>
                          <a:ea typeface="+mn-ea"/>
                          <a:cs typeface="+mn-cs"/>
                        </a:rPr>
                        <a:t>server.1=127.0.0.1:2888:3888</a:t>
                      </a:r>
                    </a:p>
                    <a:p>
                      <a:r>
                        <a:rPr lang="en-US" altLang="zh-CN" sz="1400" b="0" i="0" kern="1200" dirty="0">
                          <a:solidFill>
                            <a:schemeClr val="dk1"/>
                          </a:solidFill>
                          <a:effectLst/>
                          <a:latin typeface="+mn-lt"/>
                          <a:ea typeface="+mn-ea"/>
                          <a:cs typeface="+mn-cs"/>
                        </a:rPr>
                        <a:t>server.2=127.0.0.1:2889:3889  </a:t>
                      </a:r>
                    </a:p>
                    <a:p>
                      <a:r>
                        <a:rPr lang="en-US" altLang="zh-CN" sz="1400" b="0" i="0" kern="1200" dirty="0">
                          <a:solidFill>
                            <a:schemeClr val="dk1"/>
                          </a:solidFill>
                          <a:effectLst/>
                          <a:latin typeface="+mn-lt"/>
                          <a:ea typeface="+mn-ea"/>
                          <a:cs typeface="+mn-cs"/>
                        </a:rPr>
                        <a:t>server.3=127.0.0.1:2890:3890 </a:t>
                      </a:r>
                    </a:p>
                    <a:p>
                      <a:endParaRPr lang="zh-CN" altLang="en-US" sz="1400" dirty="0"/>
                    </a:p>
                  </a:txBody>
                  <a:tcPr/>
                </a:tc>
                <a:tc>
                  <a:txBody>
                    <a:bodyPr/>
                    <a:lstStyle/>
                    <a:p>
                      <a:r>
                        <a:rPr lang="en-US" altLang="zh-CN" sz="1400" b="0" i="0" kern="1200" dirty="0">
                          <a:solidFill>
                            <a:schemeClr val="dk1"/>
                          </a:solidFill>
                          <a:effectLst/>
                          <a:latin typeface="+mn-lt"/>
                          <a:ea typeface="+mn-ea"/>
                          <a:cs typeface="+mn-cs"/>
                        </a:rPr>
                        <a:t>ZK </a:t>
                      </a:r>
                      <a:r>
                        <a:rPr lang="zh-CN" altLang="en-US" sz="1400" b="0" i="0" kern="1200" dirty="0">
                          <a:solidFill>
                            <a:schemeClr val="dk1"/>
                          </a:solidFill>
                          <a:effectLst/>
                          <a:latin typeface="+mn-lt"/>
                          <a:ea typeface="+mn-ea"/>
                          <a:cs typeface="+mn-cs"/>
                        </a:rPr>
                        <a:t>节点列表，格式：</a:t>
                      </a:r>
                      <a:r>
                        <a:rPr lang="en-US" altLang="zh-CN" sz="1400" b="0" i="0" kern="1200" dirty="0" err="1">
                          <a:solidFill>
                            <a:schemeClr val="dk1"/>
                          </a:solidFill>
                          <a:effectLst/>
                          <a:latin typeface="+mn-lt"/>
                          <a:ea typeface="+mn-ea"/>
                          <a:cs typeface="+mn-cs"/>
                        </a:rPr>
                        <a:t>server.sid</a:t>
                      </a:r>
                      <a:r>
                        <a:rPr lang="en-US" altLang="zh-CN" sz="1400" b="0" i="0" kern="1200" dirty="0">
                          <a:solidFill>
                            <a:schemeClr val="dk1"/>
                          </a:solidFill>
                          <a:effectLst/>
                          <a:latin typeface="+mn-lt"/>
                          <a:ea typeface="+mn-ea"/>
                          <a:cs typeface="+mn-cs"/>
                        </a:rPr>
                        <a:t> = </a:t>
                      </a:r>
                      <a:r>
                        <a:rPr lang="en-US" altLang="zh-CN" sz="1400" b="0" i="0" kern="1200" dirty="0" err="1">
                          <a:solidFill>
                            <a:schemeClr val="dk1"/>
                          </a:solidFill>
                          <a:effectLst/>
                          <a:latin typeface="+mn-lt"/>
                          <a:ea typeface="+mn-ea"/>
                          <a:cs typeface="+mn-cs"/>
                        </a:rPr>
                        <a:t>hostname:followingPort:electionPort</a:t>
                      </a:r>
                      <a:r>
                        <a:rPr lang="en-US" altLang="zh-CN" sz="1400" b="0" i="0" kern="1200" dirty="0">
                          <a:solidFill>
                            <a:schemeClr val="dk1"/>
                          </a:solidFill>
                          <a:effectLst/>
                          <a:latin typeface="+mn-lt"/>
                          <a:ea typeface="+mn-ea"/>
                          <a:cs typeface="+mn-cs"/>
                        </a:rPr>
                        <a:t>,</a:t>
                      </a:r>
                      <a:r>
                        <a:rPr lang="zh-CN" altLang="en-US" sz="1400" b="0" i="0" kern="1200" dirty="0">
                          <a:solidFill>
                            <a:schemeClr val="dk1"/>
                          </a:solidFill>
                          <a:effectLst/>
                          <a:latin typeface="+mn-lt"/>
                          <a:ea typeface="+mn-ea"/>
                          <a:cs typeface="+mn-cs"/>
                        </a:rPr>
                        <a:t>如果采用</a:t>
                      </a:r>
                      <a:r>
                        <a:rPr lang="en-US" altLang="zh-CN" sz="1400" b="0" i="0" kern="1200" dirty="0">
                          <a:solidFill>
                            <a:schemeClr val="dk1"/>
                          </a:solidFill>
                          <a:effectLst/>
                          <a:latin typeface="+mn-lt"/>
                          <a:ea typeface="+mn-ea"/>
                          <a:cs typeface="+mn-cs"/>
                        </a:rPr>
                        <a:t>UDP</a:t>
                      </a:r>
                      <a:r>
                        <a:rPr lang="zh-CN" altLang="en-US" sz="1400" b="0" i="0" kern="1200" dirty="0">
                          <a:solidFill>
                            <a:schemeClr val="dk1"/>
                          </a:solidFill>
                          <a:effectLst/>
                          <a:latin typeface="+mn-lt"/>
                          <a:ea typeface="+mn-ea"/>
                          <a:cs typeface="+mn-cs"/>
                        </a:rPr>
                        <a:t>方式，</a:t>
                      </a:r>
                      <a:r>
                        <a:rPr lang="en-US" altLang="zh-CN" sz="1400" b="0" i="0" kern="1200" dirty="0" err="1">
                          <a:solidFill>
                            <a:schemeClr val="dk1"/>
                          </a:solidFill>
                          <a:effectLst/>
                          <a:latin typeface="+mn-lt"/>
                          <a:ea typeface="+mn-ea"/>
                          <a:cs typeface="+mn-cs"/>
                        </a:rPr>
                        <a:t>electionPort</a:t>
                      </a:r>
                      <a:r>
                        <a:rPr lang="zh-CN" altLang="en-US" sz="1400" b="0" i="0" kern="1200" dirty="0">
                          <a:solidFill>
                            <a:schemeClr val="dk1"/>
                          </a:solidFill>
                          <a:effectLst/>
                          <a:latin typeface="+mn-lt"/>
                          <a:ea typeface="+mn-ea"/>
                          <a:cs typeface="+mn-cs"/>
                        </a:rPr>
                        <a:t>可以不用设置。</a:t>
                      </a:r>
                      <a:endParaRPr lang="en-US" altLang="zh-CN" sz="1400" b="0" i="0" kern="1200" dirty="0">
                        <a:solidFill>
                          <a:schemeClr val="dk1"/>
                        </a:solidFill>
                        <a:effectLst/>
                        <a:latin typeface="+mn-lt"/>
                        <a:ea typeface="+mn-ea"/>
                        <a:cs typeface="+mn-cs"/>
                      </a:endParaRPr>
                    </a:p>
                    <a:p>
                      <a:r>
                        <a:rPr lang="en-US" altLang="zh-CN" sz="1400" b="0" i="0" kern="1200" dirty="0">
                          <a:solidFill>
                            <a:schemeClr val="dk1"/>
                          </a:solidFill>
                          <a:effectLst/>
                          <a:latin typeface="+mn-lt"/>
                          <a:ea typeface="+mn-ea"/>
                          <a:cs typeface="+mn-cs"/>
                        </a:rPr>
                        <a:t>Leader</a:t>
                      </a:r>
                      <a:r>
                        <a:rPr lang="zh-CN" altLang="en-US" sz="1400" b="0" i="0" kern="1200" dirty="0">
                          <a:solidFill>
                            <a:schemeClr val="dk1"/>
                          </a:solidFill>
                          <a:effectLst/>
                          <a:latin typeface="+mn-lt"/>
                          <a:ea typeface="+mn-ea"/>
                          <a:cs typeface="+mn-cs"/>
                        </a:rPr>
                        <a:t>选举成功之后</a:t>
                      </a:r>
                      <a:r>
                        <a:rPr lang="en-US" altLang="zh-CN" sz="1400" b="0" i="0" kern="1200" dirty="0">
                          <a:solidFill>
                            <a:schemeClr val="dk1"/>
                          </a:solidFill>
                          <a:effectLst/>
                          <a:latin typeface="+mn-lt"/>
                          <a:ea typeface="+mn-ea"/>
                          <a:cs typeface="+mn-cs"/>
                        </a:rPr>
                        <a:t>,Follower</a:t>
                      </a:r>
                      <a:r>
                        <a:rPr lang="zh-CN" altLang="en-US" sz="1400" b="0" i="0" kern="1200" dirty="0">
                          <a:solidFill>
                            <a:schemeClr val="dk1"/>
                          </a:solidFill>
                          <a:effectLst/>
                          <a:latin typeface="+mn-lt"/>
                          <a:ea typeface="+mn-ea"/>
                          <a:cs typeface="+mn-cs"/>
                        </a:rPr>
                        <a:t>可以在</a:t>
                      </a:r>
                      <a:r>
                        <a:rPr lang="en-US" altLang="zh-CN" sz="1400" b="0" i="0" kern="1200" dirty="0" err="1">
                          <a:solidFill>
                            <a:schemeClr val="dk1"/>
                          </a:solidFill>
                          <a:effectLst/>
                          <a:latin typeface="+mn-lt"/>
                          <a:ea typeface="+mn-ea"/>
                          <a:cs typeface="+mn-cs"/>
                        </a:rPr>
                        <a:t>followingPort</a:t>
                      </a:r>
                      <a:r>
                        <a:rPr lang="zh-CN" altLang="en-US" sz="1400" b="0" i="0" kern="1200" dirty="0">
                          <a:solidFill>
                            <a:schemeClr val="dk1"/>
                          </a:solidFill>
                          <a:effectLst/>
                          <a:latin typeface="+mn-lt"/>
                          <a:ea typeface="+mn-ea"/>
                          <a:cs typeface="+mn-cs"/>
                        </a:rPr>
                        <a:t>上与</a:t>
                      </a:r>
                      <a:r>
                        <a:rPr lang="en-US" altLang="zh-CN" sz="1400" b="0" i="0" kern="1200" dirty="0">
                          <a:solidFill>
                            <a:schemeClr val="dk1"/>
                          </a:solidFill>
                          <a:effectLst/>
                          <a:latin typeface="+mn-lt"/>
                          <a:ea typeface="+mn-ea"/>
                          <a:cs typeface="+mn-cs"/>
                        </a:rPr>
                        <a:t>leader</a:t>
                      </a:r>
                      <a:r>
                        <a:rPr lang="zh-CN" altLang="en-US" sz="1400" b="0" i="0" kern="1200" dirty="0">
                          <a:solidFill>
                            <a:schemeClr val="dk1"/>
                          </a:solidFill>
                          <a:effectLst/>
                          <a:latin typeface="+mn-lt"/>
                          <a:ea typeface="+mn-ea"/>
                          <a:cs typeface="+mn-cs"/>
                        </a:rPr>
                        <a:t>建立链接</a:t>
                      </a:r>
                      <a:r>
                        <a:rPr lang="en-US" altLang="zh-CN" sz="1400" b="0" i="0" kern="1200" dirty="0">
                          <a:solidFill>
                            <a:schemeClr val="dk1"/>
                          </a:solidFill>
                          <a:effectLst/>
                          <a:latin typeface="+mn-lt"/>
                          <a:ea typeface="+mn-ea"/>
                          <a:cs typeface="+mn-cs"/>
                        </a:rPr>
                        <a:t>,</a:t>
                      </a:r>
                      <a:r>
                        <a:rPr lang="zh-CN" altLang="en-US" sz="1400" b="0" i="0" kern="1200" dirty="0">
                          <a:solidFill>
                            <a:schemeClr val="dk1"/>
                          </a:solidFill>
                          <a:effectLst/>
                          <a:latin typeface="+mn-lt"/>
                          <a:ea typeface="+mn-ea"/>
                          <a:cs typeface="+mn-cs"/>
                        </a:rPr>
                        <a:t>以便此后进行各种通讯</a:t>
                      </a:r>
                      <a:r>
                        <a:rPr lang="en-US" altLang="zh-CN" sz="1400" b="0" i="0" kern="1200" dirty="0">
                          <a:solidFill>
                            <a:schemeClr val="dk1"/>
                          </a:solidFill>
                          <a:effectLst/>
                          <a:latin typeface="+mn-lt"/>
                          <a:ea typeface="+mn-ea"/>
                          <a:cs typeface="+mn-cs"/>
                        </a:rPr>
                        <a:t>.</a:t>
                      </a:r>
                      <a:r>
                        <a:rPr lang="zh-CN" altLang="en-US" sz="1400" b="0" i="0" kern="1200" dirty="0">
                          <a:solidFill>
                            <a:schemeClr val="dk1"/>
                          </a:solidFill>
                          <a:effectLst/>
                          <a:latin typeface="+mn-lt"/>
                          <a:ea typeface="+mn-ea"/>
                          <a:cs typeface="+mn-cs"/>
                        </a:rPr>
                        <a:t> </a:t>
                      </a:r>
                      <a:r>
                        <a:rPr lang="en-US" altLang="zh-CN" sz="1400" b="0" i="0" kern="1200" dirty="0">
                          <a:solidFill>
                            <a:schemeClr val="dk1"/>
                          </a:solidFill>
                          <a:effectLst/>
                          <a:latin typeface="+mn-lt"/>
                          <a:ea typeface="+mn-ea"/>
                          <a:cs typeface="+mn-cs"/>
                        </a:rPr>
                        <a:t>//</a:t>
                      </a:r>
                      <a:r>
                        <a:rPr lang="en-US" altLang="zh-CN" sz="1400" b="0" i="0" kern="1200" dirty="0" err="1">
                          <a:solidFill>
                            <a:schemeClr val="dk1"/>
                          </a:solidFill>
                          <a:effectLst/>
                          <a:latin typeface="+mn-lt"/>
                          <a:ea typeface="+mn-ea"/>
                          <a:cs typeface="+mn-cs"/>
                        </a:rPr>
                        <a:t>electionPort</a:t>
                      </a:r>
                      <a:r>
                        <a:rPr lang="zh-CN" altLang="en-US" sz="1400" b="0" i="0" kern="1200" dirty="0">
                          <a:solidFill>
                            <a:schemeClr val="dk1"/>
                          </a:solidFill>
                          <a:effectLst/>
                          <a:latin typeface="+mn-lt"/>
                          <a:ea typeface="+mn-ea"/>
                          <a:cs typeface="+mn-cs"/>
                        </a:rPr>
                        <a:t>为</a:t>
                      </a:r>
                      <a:r>
                        <a:rPr lang="en-US" altLang="zh-CN" sz="1400" b="0" i="0" kern="1200" dirty="0">
                          <a:solidFill>
                            <a:schemeClr val="dk1"/>
                          </a:solidFill>
                          <a:effectLst/>
                          <a:latin typeface="+mn-lt"/>
                          <a:ea typeface="+mn-ea"/>
                          <a:cs typeface="+mn-cs"/>
                        </a:rPr>
                        <a:t>Leader</a:t>
                      </a:r>
                      <a:r>
                        <a:rPr lang="zh-CN" altLang="en-US" sz="1400" b="0" i="0" kern="1200" dirty="0">
                          <a:solidFill>
                            <a:schemeClr val="dk1"/>
                          </a:solidFill>
                          <a:effectLst/>
                          <a:latin typeface="+mn-lt"/>
                          <a:ea typeface="+mn-ea"/>
                          <a:cs typeface="+mn-cs"/>
                        </a:rPr>
                        <a:t>选举的端口</a:t>
                      </a:r>
                      <a:r>
                        <a:rPr lang="en-US" altLang="zh-CN" sz="1400" b="0" i="0" kern="1200" dirty="0">
                          <a:solidFill>
                            <a:schemeClr val="dk1"/>
                          </a:solidFill>
                          <a:effectLst/>
                          <a:latin typeface="+mn-lt"/>
                          <a:ea typeface="+mn-ea"/>
                          <a:cs typeface="+mn-cs"/>
                        </a:rPr>
                        <a:t>,</a:t>
                      </a:r>
                      <a:r>
                        <a:rPr lang="zh-CN" altLang="en-US" sz="1400" b="0" i="0" kern="1200" dirty="0">
                          <a:solidFill>
                            <a:schemeClr val="dk1"/>
                          </a:solidFill>
                          <a:effectLst/>
                          <a:latin typeface="+mn-lt"/>
                          <a:ea typeface="+mn-ea"/>
                          <a:cs typeface="+mn-cs"/>
                        </a:rPr>
                        <a:t>当集群处于危险期时</a:t>
                      </a:r>
                      <a:r>
                        <a:rPr lang="en-US" altLang="zh-CN" sz="1400" b="0" i="0" kern="1200" dirty="0">
                          <a:solidFill>
                            <a:schemeClr val="dk1"/>
                          </a:solidFill>
                          <a:effectLst/>
                          <a:latin typeface="+mn-lt"/>
                          <a:ea typeface="+mn-ea"/>
                          <a:cs typeface="+mn-cs"/>
                        </a:rPr>
                        <a:t>,</a:t>
                      </a:r>
                      <a:r>
                        <a:rPr lang="zh-CN" altLang="en-US" sz="1400" b="0" i="0" kern="1200" dirty="0">
                          <a:solidFill>
                            <a:schemeClr val="dk1"/>
                          </a:solidFill>
                          <a:effectLst/>
                          <a:latin typeface="+mn-lt"/>
                          <a:ea typeface="+mn-ea"/>
                          <a:cs typeface="+mn-cs"/>
                        </a:rPr>
                        <a:t>每个</a:t>
                      </a:r>
                      <a:r>
                        <a:rPr lang="en-US" altLang="zh-CN" sz="1400" b="0" i="0" kern="1200" dirty="0">
                          <a:solidFill>
                            <a:schemeClr val="dk1"/>
                          </a:solidFill>
                          <a:effectLst/>
                          <a:latin typeface="+mn-lt"/>
                          <a:ea typeface="+mn-ea"/>
                          <a:cs typeface="+mn-cs"/>
                        </a:rPr>
                        <a:t>server</a:t>
                      </a:r>
                      <a:r>
                        <a:rPr lang="zh-CN" altLang="en-US" sz="1400" b="0" i="0" kern="1200" dirty="0">
                          <a:solidFill>
                            <a:schemeClr val="dk1"/>
                          </a:solidFill>
                          <a:effectLst/>
                          <a:latin typeface="+mn-lt"/>
                          <a:ea typeface="+mn-ea"/>
                          <a:cs typeface="+mn-cs"/>
                        </a:rPr>
                        <a:t>都会根据</a:t>
                      </a:r>
                      <a:r>
                        <a:rPr lang="en-US" altLang="zh-CN" sz="1400" b="0" i="0" kern="1200" dirty="0">
                          <a:solidFill>
                            <a:schemeClr val="dk1"/>
                          </a:solidFill>
                          <a:effectLst/>
                          <a:latin typeface="+mn-lt"/>
                          <a:ea typeface="+mn-ea"/>
                          <a:cs typeface="+mn-cs"/>
                        </a:rPr>
                        <a:t>server</a:t>
                      </a:r>
                      <a:r>
                        <a:rPr lang="zh-CN" altLang="en-US" sz="1400" b="0" i="0" kern="1200" dirty="0">
                          <a:solidFill>
                            <a:schemeClr val="dk1"/>
                          </a:solidFill>
                          <a:effectLst/>
                          <a:latin typeface="+mn-lt"/>
                          <a:ea typeface="+mn-ea"/>
                          <a:cs typeface="+mn-cs"/>
                        </a:rPr>
                        <a:t>列表中配置</a:t>
                      </a:r>
                      <a:r>
                        <a:rPr lang="en-US" altLang="zh-CN" sz="1400" b="0" i="0" kern="1200" dirty="0">
                          <a:solidFill>
                            <a:schemeClr val="dk1"/>
                          </a:solidFill>
                          <a:effectLst/>
                          <a:latin typeface="+mn-lt"/>
                          <a:ea typeface="+mn-ea"/>
                          <a:cs typeface="+mn-cs"/>
                        </a:rPr>
                        <a:t>,</a:t>
                      </a:r>
                      <a:r>
                        <a:rPr lang="zh-CN" altLang="en-US" sz="1400" b="0" i="0" kern="1200" dirty="0">
                          <a:solidFill>
                            <a:schemeClr val="dk1"/>
                          </a:solidFill>
                          <a:effectLst/>
                          <a:latin typeface="+mn-lt"/>
                          <a:ea typeface="+mn-ea"/>
                          <a:cs typeface="+mn-cs"/>
                        </a:rPr>
                        <a:t>和其他</a:t>
                      </a:r>
                      <a:r>
                        <a:rPr lang="en-US" altLang="zh-CN" sz="1400" b="0" i="0" kern="1200" dirty="0">
                          <a:solidFill>
                            <a:schemeClr val="dk1"/>
                          </a:solidFill>
                          <a:effectLst/>
                          <a:latin typeface="+mn-lt"/>
                          <a:ea typeface="+mn-ea"/>
                          <a:cs typeface="+mn-cs"/>
                        </a:rPr>
                        <a:t>server</a:t>
                      </a:r>
                      <a:r>
                        <a:rPr lang="zh-CN" altLang="en-US" sz="1400" b="0" i="0" kern="1200" dirty="0">
                          <a:solidFill>
                            <a:schemeClr val="dk1"/>
                          </a:solidFill>
                          <a:effectLst/>
                          <a:latin typeface="+mn-lt"/>
                          <a:ea typeface="+mn-ea"/>
                          <a:cs typeface="+mn-cs"/>
                        </a:rPr>
                        <a:t>的</a:t>
                      </a:r>
                      <a:r>
                        <a:rPr lang="en-US" altLang="zh-CN" sz="1400" b="0" i="0" kern="1200" dirty="0" err="1">
                          <a:solidFill>
                            <a:schemeClr val="dk1"/>
                          </a:solidFill>
                          <a:effectLst/>
                          <a:latin typeface="+mn-lt"/>
                          <a:ea typeface="+mn-ea"/>
                          <a:cs typeface="+mn-cs"/>
                        </a:rPr>
                        <a:t>electionPoint</a:t>
                      </a:r>
                      <a:r>
                        <a:rPr lang="zh-CN" altLang="en-US" sz="1400" b="0" i="0" kern="1200" dirty="0">
                          <a:solidFill>
                            <a:schemeClr val="dk1"/>
                          </a:solidFill>
                          <a:effectLst/>
                          <a:latin typeface="+mn-lt"/>
                          <a:ea typeface="+mn-ea"/>
                          <a:cs typeface="+mn-cs"/>
                        </a:rPr>
                        <a:t>建立链接</a:t>
                      </a:r>
                      <a:r>
                        <a:rPr lang="en-US" altLang="zh-CN" sz="1400" b="0" i="0" kern="1200" dirty="0">
                          <a:solidFill>
                            <a:schemeClr val="dk1"/>
                          </a:solidFill>
                          <a:effectLst/>
                          <a:latin typeface="+mn-lt"/>
                          <a:ea typeface="+mn-ea"/>
                          <a:cs typeface="+mn-cs"/>
                        </a:rPr>
                        <a:t>,</a:t>
                      </a:r>
                      <a:r>
                        <a:rPr lang="zh-CN" altLang="en-US" sz="1400" b="0" i="0" kern="1200" dirty="0">
                          <a:solidFill>
                            <a:schemeClr val="dk1"/>
                          </a:solidFill>
                          <a:effectLst/>
                          <a:latin typeface="+mn-lt"/>
                          <a:ea typeface="+mn-ea"/>
                          <a:cs typeface="+mn-cs"/>
                        </a:rPr>
                        <a:t>并在此后通过此连接发送</a:t>
                      </a:r>
                      <a:r>
                        <a:rPr lang="en-US" altLang="zh-CN" sz="1400" b="0" i="0" kern="1200" dirty="0">
                          <a:solidFill>
                            <a:schemeClr val="dk1"/>
                          </a:solidFill>
                          <a:effectLst/>
                          <a:latin typeface="+mn-lt"/>
                          <a:ea typeface="+mn-ea"/>
                          <a:cs typeface="+mn-cs"/>
                        </a:rPr>
                        <a:t>"</a:t>
                      </a:r>
                      <a:r>
                        <a:rPr lang="zh-CN" altLang="en-US" sz="1400" b="0" i="0" kern="1200" dirty="0">
                          <a:solidFill>
                            <a:schemeClr val="dk1"/>
                          </a:solidFill>
                          <a:effectLst/>
                          <a:latin typeface="+mn-lt"/>
                          <a:ea typeface="+mn-ea"/>
                          <a:cs typeface="+mn-cs"/>
                        </a:rPr>
                        <a:t>选举</a:t>
                      </a:r>
                      <a:r>
                        <a:rPr lang="en-US" altLang="zh-CN" sz="1400" b="0" i="0" kern="1200" dirty="0">
                          <a:solidFill>
                            <a:schemeClr val="dk1"/>
                          </a:solidFill>
                          <a:effectLst/>
                          <a:latin typeface="+mn-lt"/>
                          <a:ea typeface="+mn-ea"/>
                          <a:cs typeface="+mn-cs"/>
                        </a:rPr>
                        <a:t>"</a:t>
                      </a:r>
                      <a:r>
                        <a:rPr lang="zh-CN" altLang="en-US" sz="1400" b="0" i="0" kern="1200" dirty="0">
                          <a:solidFill>
                            <a:schemeClr val="dk1"/>
                          </a:solidFill>
                          <a:effectLst/>
                          <a:latin typeface="+mn-lt"/>
                          <a:ea typeface="+mn-ea"/>
                          <a:cs typeface="+mn-cs"/>
                        </a:rPr>
                        <a:t>信息</a:t>
                      </a:r>
                      <a:r>
                        <a:rPr lang="en-US" altLang="zh-CN" sz="1400" b="0" i="0" kern="1200" dirty="0">
                          <a:solidFill>
                            <a:schemeClr val="dk1"/>
                          </a:solidFill>
                          <a:effectLst/>
                          <a:latin typeface="+mn-lt"/>
                          <a:ea typeface="+mn-ea"/>
                          <a:cs typeface="+mn-cs"/>
                        </a:rPr>
                        <a:t>.  </a:t>
                      </a:r>
                      <a:endParaRPr lang="zh-CN" altLang="en-US" sz="1400" b="0" i="0" kern="1200" dirty="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4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568975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95953"/>
            <a:ext cx="3155607" cy="584775"/>
          </a:xfrm>
          <a:prstGeom prst="rect">
            <a:avLst/>
          </a:prstGeom>
          <a:noFill/>
        </p:spPr>
        <p:txBody>
          <a:bodyPr wrap="none" rtlCol="0">
            <a:spAutoFit/>
          </a:bodyPr>
          <a:lstStyle/>
          <a:p>
            <a:r>
              <a:rPr lang="en-US" altLang="zh-CN" sz="3200" dirty="0" err="1">
                <a:solidFill>
                  <a:schemeClr val="accent6">
                    <a:lumMod val="75000"/>
                  </a:schemeClr>
                </a:solidFill>
                <a:latin typeface="微软雅黑" pitchFamily="34" charset="-122"/>
                <a:ea typeface="微软雅黑" pitchFamily="34" charset="-122"/>
              </a:rPr>
              <a:t>ZooKeeper</a:t>
            </a:r>
            <a:r>
              <a:rPr lang="zh-CN" altLang="en-US" sz="3200" dirty="0">
                <a:solidFill>
                  <a:schemeClr val="accent6">
                    <a:lumMod val="75000"/>
                  </a:schemeClr>
                </a:solidFill>
                <a:latin typeface="微软雅黑" pitchFamily="34" charset="-122"/>
                <a:ea typeface="微软雅黑" pitchFamily="34" charset="-122"/>
              </a:rPr>
              <a:t>部署</a:t>
            </a:r>
          </a:p>
        </p:txBody>
      </p:sp>
      <p:sp>
        <p:nvSpPr>
          <p:cNvPr id="6" name="TextBox 5"/>
          <p:cNvSpPr txBox="1"/>
          <p:nvPr/>
        </p:nvSpPr>
        <p:spPr>
          <a:xfrm>
            <a:off x="467544" y="1069400"/>
            <a:ext cx="7977941" cy="5628849"/>
          </a:xfrm>
          <a:prstGeom prst="rect">
            <a:avLst/>
          </a:prstGeom>
          <a:noFill/>
        </p:spPr>
        <p:txBody>
          <a:bodyPr wrap="square" rtlCol="0">
            <a:spAutoFit/>
          </a:bodyPr>
          <a:lstStyle/>
          <a:p>
            <a:pPr>
              <a:lnSpc>
                <a:spcPct val="200000"/>
              </a:lnSpc>
            </a:pPr>
            <a:r>
              <a:rPr lang="en-US" altLang="zh-CN" sz="1400" dirty="0">
                <a:solidFill>
                  <a:srgbClr val="00B0F0"/>
                </a:solidFill>
                <a:latin typeface="微软雅黑" pitchFamily="34" charset="-122"/>
                <a:ea typeface="微软雅黑" pitchFamily="34" charset="-122"/>
              </a:rPr>
              <a:t>[root@centos-1 zookeeper1]$ </a:t>
            </a:r>
            <a:r>
              <a:rPr lang="en-US" altLang="zh-CN" sz="1400" b="1" dirty="0">
                <a:solidFill>
                  <a:srgbClr val="FF0000"/>
                </a:solidFill>
                <a:latin typeface="微软雅黑" pitchFamily="34" charset="-122"/>
                <a:ea typeface="微软雅黑" pitchFamily="34" charset="-122"/>
              </a:rPr>
              <a:t>bin/./zkServer.sh start</a:t>
            </a:r>
          </a:p>
          <a:p>
            <a:pPr>
              <a:lnSpc>
                <a:spcPct val="200000"/>
              </a:lnSpc>
            </a:pPr>
            <a:r>
              <a:rPr lang="en-US" altLang="zh-CN" sz="1400" dirty="0">
                <a:solidFill>
                  <a:srgbClr val="00B0F0"/>
                </a:solidFill>
                <a:latin typeface="微软雅黑" pitchFamily="34" charset="-122"/>
                <a:ea typeface="微软雅黑" pitchFamily="34" charset="-122"/>
              </a:rPr>
              <a:t>JMX enabled by default</a:t>
            </a:r>
          </a:p>
          <a:p>
            <a:pPr>
              <a:lnSpc>
                <a:spcPct val="200000"/>
              </a:lnSpc>
            </a:pPr>
            <a:r>
              <a:rPr lang="en-US" altLang="zh-CN" sz="1400" dirty="0">
                <a:solidFill>
                  <a:srgbClr val="00B0F0"/>
                </a:solidFill>
                <a:latin typeface="微软雅黑" pitchFamily="34" charset="-122"/>
                <a:ea typeface="微软雅黑" pitchFamily="34" charset="-122"/>
              </a:rPr>
              <a:t>Using config: /home/admin/zookeeper1/conf/</a:t>
            </a:r>
            <a:r>
              <a:rPr lang="en-US" altLang="zh-CN" sz="1400" dirty="0" err="1">
                <a:solidFill>
                  <a:srgbClr val="00B0F0"/>
                </a:solidFill>
                <a:latin typeface="微软雅黑" pitchFamily="34" charset="-122"/>
                <a:ea typeface="微软雅黑" pitchFamily="34" charset="-122"/>
              </a:rPr>
              <a:t>zoo.cfg</a:t>
            </a:r>
            <a:endParaRPr lang="en-US" altLang="zh-CN" sz="1400" dirty="0">
              <a:solidFill>
                <a:srgbClr val="00B0F0"/>
              </a:solidFill>
              <a:latin typeface="微软雅黑" pitchFamily="34" charset="-122"/>
              <a:ea typeface="微软雅黑" pitchFamily="34" charset="-122"/>
            </a:endParaRPr>
          </a:p>
          <a:p>
            <a:pPr>
              <a:lnSpc>
                <a:spcPct val="200000"/>
              </a:lnSpc>
            </a:pPr>
            <a:r>
              <a:rPr lang="en-US" altLang="zh-CN" sz="1400" dirty="0">
                <a:solidFill>
                  <a:srgbClr val="00B0F0"/>
                </a:solidFill>
                <a:latin typeface="微软雅黑" pitchFamily="34" charset="-122"/>
                <a:ea typeface="微软雅黑" pitchFamily="34" charset="-122"/>
              </a:rPr>
              <a:t>Starting zookeeper ... STARTED</a:t>
            </a:r>
          </a:p>
          <a:p>
            <a:pPr>
              <a:lnSpc>
                <a:spcPct val="200000"/>
              </a:lnSpc>
            </a:pPr>
            <a:endParaRPr lang="en-US" altLang="zh-CN" sz="700" dirty="0">
              <a:solidFill>
                <a:srgbClr val="00B0F0"/>
              </a:solidFill>
              <a:latin typeface="微软雅黑" pitchFamily="34" charset="-122"/>
              <a:ea typeface="微软雅黑" pitchFamily="34" charset="-122"/>
            </a:endParaRPr>
          </a:p>
          <a:p>
            <a:pPr>
              <a:lnSpc>
                <a:spcPct val="200000"/>
              </a:lnSpc>
            </a:pPr>
            <a:r>
              <a:rPr lang="en-US" altLang="zh-CN" sz="1400" dirty="0">
                <a:solidFill>
                  <a:srgbClr val="00B0F0"/>
                </a:solidFill>
                <a:latin typeface="微软雅黑" pitchFamily="34" charset="-122"/>
                <a:ea typeface="微软雅黑" pitchFamily="34" charset="-122"/>
              </a:rPr>
              <a:t>[root@centos-1 zookeeper2]$ </a:t>
            </a:r>
            <a:r>
              <a:rPr lang="en-US" altLang="zh-CN" sz="1400" b="1" dirty="0">
                <a:solidFill>
                  <a:srgbClr val="FF0000"/>
                </a:solidFill>
                <a:latin typeface="微软雅黑" pitchFamily="34" charset="-122"/>
                <a:ea typeface="微软雅黑" pitchFamily="34" charset="-122"/>
              </a:rPr>
              <a:t>bin/./zkServer.sh status</a:t>
            </a:r>
          </a:p>
          <a:p>
            <a:pPr>
              <a:lnSpc>
                <a:spcPct val="200000"/>
              </a:lnSpc>
            </a:pPr>
            <a:r>
              <a:rPr lang="en-US" altLang="zh-CN" sz="1400" dirty="0">
                <a:solidFill>
                  <a:srgbClr val="00B0F0"/>
                </a:solidFill>
                <a:latin typeface="微软雅黑" pitchFamily="34" charset="-122"/>
                <a:ea typeface="微软雅黑" pitchFamily="34" charset="-122"/>
              </a:rPr>
              <a:t>JMX enabled by default</a:t>
            </a:r>
          </a:p>
          <a:p>
            <a:pPr>
              <a:lnSpc>
                <a:spcPct val="200000"/>
              </a:lnSpc>
            </a:pPr>
            <a:r>
              <a:rPr lang="en-US" altLang="zh-CN" sz="1400" dirty="0">
                <a:solidFill>
                  <a:srgbClr val="00B0F0"/>
                </a:solidFill>
                <a:latin typeface="微软雅黑" pitchFamily="34" charset="-122"/>
                <a:ea typeface="微软雅黑" pitchFamily="34" charset="-122"/>
              </a:rPr>
              <a:t>Using config: /home/admin/zookeeper2/bin/../conf/</a:t>
            </a:r>
            <a:r>
              <a:rPr lang="en-US" altLang="zh-CN" sz="1400" dirty="0" err="1">
                <a:solidFill>
                  <a:srgbClr val="00B0F0"/>
                </a:solidFill>
                <a:latin typeface="微软雅黑" pitchFamily="34" charset="-122"/>
                <a:ea typeface="微软雅黑" pitchFamily="34" charset="-122"/>
              </a:rPr>
              <a:t>zoo.cfg</a:t>
            </a:r>
            <a:endParaRPr lang="en-US" altLang="zh-CN" sz="1400" dirty="0">
              <a:solidFill>
                <a:srgbClr val="00B0F0"/>
              </a:solidFill>
              <a:latin typeface="微软雅黑" pitchFamily="34" charset="-122"/>
              <a:ea typeface="微软雅黑" pitchFamily="34" charset="-122"/>
            </a:endParaRPr>
          </a:p>
          <a:p>
            <a:pPr>
              <a:lnSpc>
                <a:spcPct val="200000"/>
              </a:lnSpc>
            </a:pPr>
            <a:r>
              <a:rPr lang="en-US" altLang="zh-CN" sz="1400" dirty="0">
                <a:solidFill>
                  <a:srgbClr val="00B0F0"/>
                </a:solidFill>
                <a:latin typeface="微软雅黑" pitchFamily="34" charset="-122"/>
                <a:ea typeface="微软雅黑" pitchFamily="34" charset="-122"/>
              </a:rPr>
              <a:t>Mode: leader</a:t>
            </a:r>
          </a:p>
          <a:p>
            <a:pPr>
              <a:lnSpc>
                <a:spcPct val="200000"/>
              </a:lnSpc>
            </a:pPr>
            <a:endParaRPr lang="en-US" altLang="zh-CN" sz="700" dirty="0">
              <a:solidFill>
                <a:srgbClr val="00B0F0"/>
              </a:solidFill>
              <a:latin typeface="微软雅黑" pitchFamily="34" charset="-122"/>
              <a:ea typeface="微软雅黑" pitchFamily="34" charset="-122"/>
            </a:endParaRPr>
          </a:p>
          <a:p>
            <a:pPr>
              <a:lnSpc>
                <a:spcPct val="200000"/>
              </a:lnSpc>
            </a:pPr>
            <a:r>
              <a:rPr lang="en-US" altLang="zh-CN" sz="1400" dirty="0">
                <a:solidFill>
                  <a:srgbClr val="00B0F0"/>
                </a:solidFill>
                <a:latin typeface="微软雅黑" pitchFamily="34" charset="-122"/>
                <a:ea typeface="微软雅黑" pitchFamily="34" charset="-122"/>
              </a:rPr>
              <a:t>[root@centos-1 zookeeper3]$ </a:t>
            </a:r>
            <a:r>
              <a:rPr lang="en-US" altLang="zh-CN" sz="1400" b="1" dirty="0">
                <a:solidFill>
                  <a:srgbClr val="FF0000"/>
                </a:solidFill>
                <a:latin typeface="微软雅黑" pitchFamily="34" charset="-122"/>
                <a:ea typeface="微软雅黑" pitchFamily="34" charset="-122"/>
              </a:rPr>
              <a:t>bin/./zkServer.sh status</a:t>
            </a:r>
          </a:p>
          <a:p>
            <a:pPr>
              <a:lnSpc>
                <a:spcPct val="200000"/>
              </a:lnSpc>
            </a:pPr>
            <a:r>
              <a:rPr lang="en-US" altLang="zh-CN" sz="1400" dirty="0">
                <a:solidFill>
                  <a:srgbClr val="00B0F0"/>
                </a:solidFill>
                <a:latin typeface="微软雅黑" pitchFamily="34" charset="-122"/>
                <a:ea typeface="微软雅黑" pitchFamily="34" charset="-122"/>
              </a:rPr>
              <a:t>JMX enabled by default</a:t>
            </a:r>
          </a:p>
          <a:p>
            <a:pPr>
              <a:lnSpc>
                <a:spcPct val="200000"/>
              </a:lnSpc>
            </a:pPr>
            <a:r>
              <a:rPr lang="en-US" altLang="zh-CN" sz="1400" dirty="0">
                <a:solidFill>
                  <a:srgbClr val="00B0F0"/>
                </a:solidFill>
                <a:latin typeface="微软雅黑" pitchFamily="34" charset="-122"/>
                <a:ea typeface="微软雅黑" pitchFamily="34" charset="-122"/>
              </a:rPr>
              <a:t>Using config: /home/admin/zookeeper1/bin/../ conf/</a:t>
            </a:r>
            <a:r>
              <a:rPr lang="en-US" altLang="zh-CN" sz="1400" dirty="0" err="1">
                <a:solidFill>
                  <a:srgbClr val="00B0F0"/>
                </a:solidFill>
                <a:latin typeface="微软雅黑" pitchFamily="34" charset="-122"/>
                <a:ea typeface="微软雅黑" pitchFamily="34" charset="-122"/>
              </a:rPr>
              <a:t>zoo.cfg</a:t>
            </a:r>
            <a:endParaRPr lang="en-US" altLang="zh-CN" sz="1400" dirty="0">
              <a:solidFill>
                <a:srgbClr val="00B0F0"/>
              </a:solidFill>
              <a:latin typeface="微软雅黑" pitchFamily="34" charset="-122"/>
              <a:ea typeface="微软雅黑" pitchFamily="34" charset="-122"/>
            </a:endParaRPr>
          </a:p>
          <a:p>
            <a:pPr>
              <a:lnSpc>
                <a:spcPct val="200000"/>
              </a:lnSpc>
            </a:pPr>
            <a:r>
              <a:rPr lang="en-US" altLang="zh-CN" sz="1400" dirty="0">
                <a:solidFill>
                  <a:srgbClr val="00B0F0"/>
                </a:solidFill>
                <a:latin typeface="微软雅黑" pitchFamily="34" charset="-122"/>
                <a:ea typeface="微软雅黑" pitchFamily="34" charset="-122"/>
              </a:rPr>
              <a:t>Mode: follower</a:t>
            </a:r>
          </a:p>
        </p:txBody>
      </p:sp>
      <p:cxnSp>
        <p:nvCxnSpPr>
          <p:cNvPr id="4" name="直接连接符 3">
            <a:extLst>
              <a:ext uri="{FF2B5EF4-FFF2-40B4-BE49-F238E27FC236}">
                <a16:creationId xmlns:a16="http://schemas.microsoft.com/office/drawing/2014/main" id="{1D248304-6B1C-4FCA-A420-930764F3E098}"/>
              </a:ext>
            </a:extLst>
          </p:cNvPr>
          <p:cNvCxnSpPr/>
          <p:nvPr/>
        </p:nvCxnSpPr>
        <p:spPr>
          <a:xfrm>
            <a:off x="467544" y="2924944"/>
            <a:ext cx="799288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9723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8179</TotalTime>
  <Words>2388</Words>
  <Application>Microsoft Office PowerPoint</Application>
  <PresentationFormat>全屏显示(4:3)</PresentationFormat>
  <Paragraphs>479</Paragraphs>
  <Slides>44</Slides>
  <Notes>41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44</vt:i4>
      </vt:variant>
    </vt:vector>
  </HeadingPairs>
  <TitlesOfParts>
    <vt:vector size="52" baseType="lpstr">
      <vt:lpstr>宋体</vt:lpstr>
      <vt:lpstr>微软雅黑</vt:lpstr>
      <vt:lpstr>Arial</vt:lpstr>
      <vt:lpstr>Calibri</vt:lpstr>
      <vt:lpstr>Consolas</vt:lpstr>
      <vt:lpstr>Helvetica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zookeeper</dc:title>
  <dc:creator>henry</dc:creator>
  <cp:lastModifiedBy>白 春飞</cp:lastModifiedBy>
  <cp:revision>503</cp:revision>
  <dcterms:created xsi:type="dcterms:W3CDTF">2013-02-18T03:11:03Z</dcterms:created>
  <dcterms:modified xsi:type="dcterms:W3CDTF">2018-11-08T03:02:13Z</dcterms:modified>
</cp:coreProperties>
</file>