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8"/>
  </p:notesMasterIdLst>
  <p:sldIdLst>
    <p:sldId id="257" r:id="rId3"/>
    <p:sldId id="262" r:id="rId4"/>
    <p:sldId id="260" r:id="rId5"/>
    <p:sldId id="297" r:id="rId6"/>
    <p:sldId id="294" r:id="rId7"/>
    <p:sldId id="293" r:id="rId8"/>
    <p:sldId id="269" r:id="rId9"/>
    <p:sldId id="265" r:id="rId10"/>
    <p:sldId id="298" r:id="rId11"/>
    <p:sldId id="270" r:id="rId12"/>
    <p:sldId id="280" r:id="rId13"/>
    <p:sldId id="272" r:id="rId14"/>
    <p:sldId id="278" r:id="rId15"/>
    <p:sldId id="291" r:id="rId16"/>
    <p:sldId id="292"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E692"/>
    <a:srgbClr val="7FC622"/>
    <a:srgbClr val="BADA5C"/>
    <a:srgbClr val="D0DF87"/>
    <a:srgbClr val="578B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1837" autoAdjust="0"/>
  </p:normalViewPr>
  <p:slideViewPr>
    <p:cSldViewPr snapToGrid="0">
      <p:cViewPr varScale="1">
        <p:scale>
          <a:sx n="105" d="100"/>
          <a:sy n="105" d="100"/>
        </p:scale>
        <p:origin x="-738"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6CB74E-9704-4614-B633-F9E1CD4448F5}" type="datetimeFigureOut">
              <a:rPr lang="zh-CN" altLang="en-US" smtClean="0"/>
              <a:t>2018/12/17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CEAE06-D44C-48DD-9E41-0B8B89E98E32}" type="slidenum">
              <a:rPr lang="zh-CN" altLang="en-US" smtClean="0"/>
              <a:t>‹#›</a:t>
            </a:fld>
            <a:endParaRPr lang="zh-CN" altLang="en-US"/>
          </a:p>
        </p:txBody>
      </p:sp>
    </p:spTree>
    <p:extLst>
      <p:ext uri="{BB962C8B-B14F-4D97-AF65-F5344CB8AC3E}">
        <p14:creationId xmlns:p14="http://schemas.microsoft.com/office/powerpoint/2010/main" val="146991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比如 天猫 京东 苏宁易购等电商购物网站。</a:t>
            </a:r>
            <a:endParaRPr lang="en-US" altLang="zh-CN" dirty="0" smtClean="0"/>
          </a:p>
          <a:p>
            <a:r>
              <a:rPr lang="zh-CN" altLang="en-US" dirty="0" smtClean="0"/>
              <a:t>电子商务发展的那么迅速，和他的特点也是有非常大的关系。</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F1CEAE06-D44C-48DD-9E41-0B8B89E98E32}" type="slidenum">
              <a:rPr lang="zh-CN" altLang="en-US" smtClean="0"/>
              <a:t>3</a:t>
            </a:fld>
            <a:endParaRPr lang="zh-CN" altLang="en-US"/>
          </a:p>
        </p:txBody>
      </p:sp>
    </p:spTree>
    <p:extLst>
      <p:ext uri="{BB962C8B-B14F-4D97-AF65-F5344CB8AC3E}">
        <p14:creationId xmlns:p14="http://schemas.microsoft.com/office/powerpoint/2010/main" val="27937001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a:t>
            </a:r>
            <a:r>
              <a:rPr lang="en-US" altLang="zh-CN" dirty="0" smtClean="0"/>
              <a:t>1</a:t>
            </a:r>
            <a:r>
              <a:rPr lang="zh-CN" altLang="en-US" dirty="0" smtClean="0"/>
              <a:t>）将请求尽量拦截在系统上游（不要让锁冲突落到数据库上去）。传统秒杀系统之所以挂，请求都压倒了后端数据层，数据读写锁冲突严重，</a:t>
            </a:r>
            <a:endParaRPr lang="en-US" altLang="zh-CN" dirty="0" smtClean="0"/>
          </a:p>
          <a:p>
            <a:r>
              <a:rPr lang="zh-CN" altLang="en-US" dirty="0" smtClean="0"/>
              <a:t>并发高响应慢，几乎所有请求都超时，流量虽大，下单成功的有效流量甚小。</a:t>
            </a:r>
          </a:p>
          <a:p>
            <a:r>
              <a:rPr lang="zh-CN" altLang="en-US" dirty="0" smtClean="0"/>
              <a:t>（</a:t>
            </a:r>
            <a:r>
              <a:rPr lang="en-US" altLang="zh-CN" dirty="0" smtClean="0"/>
              <a:t>2</a:t>
            </a:r>
            <a:r>
              <a:rPr lang="zh-CN" altLang="en-US" dirty="0" smtClean="0"/>
              <a:t>）充分利用缓存，秒杀买票，这是一个典型的读多些少的应用场景，</a:t>
            </a:r>
          </a:p>
          <a:p>
            <a:r>
              <a:rPr lang="zh-CN" altLang="en-US" dirty="0" smtClean="0"/>
              <a:t> </a:t>
            </a:r>
            <a:endParaRPr lang="zh-CN" altLang="en-US" dirty="0"/>
          </a:p>
        </p:txBody>
      </p:sp>
      <p:sp>
        <p:nvSpPr>
          <p:cNvPr id="4" name="灯片编号占位符 3"/>
          <p:cNvSpPr>
            <a:spLocks noGrp="1"/>
          </p:cNvSpPr>
          <p:nvPr>
            <p:ph type="sldNum" sz="quarter" idx="10"/>
          </p:nvPr>
        </p:nvSpPr>
        <p:spPr/>
        <p:txBody>
          <a:bodyPr/>
          <a:lstStyle/>
          <a:p>
            <a:fld id="{F1CEAE06-D44C-48DD-9E41-0B8B89E98E32}" type="slidenum">
              <a:rPr lang="zh-CN" altLang="en-US" smtClean="0"/>
              <a:t>12</a:t>
            </a:fld>
            <a:endParaRPr lang="zh-CN" altLang="en-US"/>
          </a:p>
        </p:txBody>
      </p:sp>
    </p:spTree>
    <p:extLst>
      <p:ext uri="{BB962C8B-B14F-4D97-AF65-F5344CB8AC3E}">
        <p14:creationId xmlns:p14="http://schemas.microsoft.com/office/powerpoint/2010/main" val="2005848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单点登录（</a:t>
            </a:r>
            <a:r>
              <a:rPr lang="en-US" altLang="zh-CN" dirty="0" smtClean="0"/>
              <a:t>Single Sign On</a:t>
            </a:r>
            <a:r>
              <a:rPr lang="zh-CN" altLang="en-US" dirty="0" smtClean="0"/>
              <a:t>），简称为 </a:t>
            </a:r>
            <a:r>
              <a:rPr lang="en-US" altLang="zh-CN" dirty="0" smtClean="0"/>
              <a:t>SSO</a:t>
            </a:r>
            <a:r>
              <a:rPr lang="zh-CN" altLang="en-US" dirty="0" smtClean="0"/>
              <a:t>，是目前比较流行的企业业务整合的解决方案之一。</a:t>
            </a:r>
            <a:endParaRPr lang="en-US" altLang="zh-CN" dirty="0" smtClean="0"/>
          </a:p>
          <a:p>
            <a:r>
              <a:rPr lang="en-US" altLang="zh-CN" dirty="0" smtClean="0"/>
              <a:t>SSO</a:t>
            </a:r>
            <a:r>
              <a:rPr lang="zh-CN" altLang="en-US" dirty="0" smtClean="0"/>
              <a:t>的定义是在多个应用系统中，用户只需要登录一次就可以访问所有相互信任的应用系统。</a:t>
            </a:r>
          </a:p>
          <a:p>
            <a:r>
              <a:rPr lang="zh-CN" altLang="en-US" dirty="0" smtClean="0"/>
              <a:t>我们目前的系统存在诸多子系统，而这些子系统是分别部署在不同的服务器中，</a:t>
            </a:r>
            <a:endParaRPr lang="en-US" altLang="zh-CN" dirty="0" smtClean="0"/>
          </a:p>
          <a:p>
            <a:r>
              <a:rPr lang="zh-CN" altLang="en-US" dirty="0" smtClean="0"/>
              <a:t>那么使用传统方式的</a:t>
            </a:r>
            <a:r>
              <a:rPr lang="en-US" altLang="zh-CN" dirty="0" smtClean="0"/>
              <a:t>session</a:t>
            </a:r>
            <a:r>
              <a:rPr lang="zh-CN" altLang="en-US" dirty="0" smtClean="0"/>
              <a:t>是无法解决的，我们需要使用相关的单点登录技术来解决。</a:t>
            </a:r>
          </a:p>
          <a:p>
            <a:endParaRPr lang="en-US" altLang="zh-CN" dirty="0" smtClean="0"/>
          </a:p>
          <a:p>
            <a:r>
              <a:rPr lang="en-US" altLang="zh-CN" dirty="0" smtClean="0"/>
              <a:t>CAS Client </a:t>
            </a:r>
            <a:r>
              <a:rPr lang="zh-CN" altLang="en-US" dirty="0" smtClean="0"/>
              <a:t>支持非常多的客户端</a:t>
            </a:r>
            <a:r>
              <a:rPr lang="en-US" altLang="zh-CN" dirty="0" smtClean="0"/>
              <a:t>(</a:t>
            </a:r>
            <a:r>
              <a:rPr lang="zh-CN" altLang="en-US" dirty="0" smtClean="0"/>
              <a:t>这里指单点登录系统中的各个 </a:t>
            </a:r>
            <a:r>
              <a:rPr lang="en-US" altLang="zh-CN" dirty="0" smtClean="0"/>
              <a:t>Web </a:t>
            </a:r>
            <a:r>
              <a:rPr lang="zh-CN" altLang="en-US" dirty="0" smtClean="0"/>
              <a:t>应用</a:t>
            </a:r>
            <a:r>
              <a:rPr lang="en-US" altLang="zh-CN" dirty="0" smtClean="0"/>
              <a:t>)</a:t>
            </a:r>
            <a:r>
              <a:rPr lang="zh-CN" altLang="en-US" dirty="0" smtClean="0"/>
              <a:t>，包括 </a:t>
            </a:r>
            <a:r>
              <a:rPr lang="en-US" altLang="zh-CN" dirty="0" smtClean="0"/>
              <a:t>Java, </a:t>
            </a:r>
            <a:r>
              <a:rPr lang="en-US" altLang="zh-CN" dirty="0" err="1" smtClean="0"/>
              <a:t>.Net</a:t>
            </a:r>
            <a:r>
              <a:rPr lang="en-US" altLang="zh-CN" dirty="0" smtClean="0"/>
              <a:t>, PHP, Perl, Apache, </a:t>
            </a:r>
            <a:r>
              <a:rPr lang="en-US" altLang="zh-CN" dirty="0" err="1" smtClean="0"/>
              <a:t>uPortal</a:t>
            </a:r>
            <a:r>
              <a:rPr lang="en-US" altLang="zh-CN" dirty="0" smtClean="0"/>
              <a:t>, Ruby </a:t>
            </a:r>
            <a:r>
              <a:rPr lang="zh-CN" altLang="en-US" dirty="0" smtClean="0"/>
              <a:t>等。</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F1CEAE06-D44C-48DD-9E41-0B8B89E98E32}" type="slidenum">
              <a:rPr lang="zh-CN" altLang="en-US" smtClean="0"/>
              <a:t>13</a:t>
            </a:fld>
            <a:endParaRPr lang="zh-CN" altLang="en-US"/>
          </a:p>
        </p:txBody>
      </p:sp>
    </p:spTree>
    <p:extLst>
      <p:ext uri="{BB962C8B-B14F-4D97-AF65-F5344CB8AC3E}">
        <p14:creationId xmlns:p14="http://schemas.microsoft.com/office/powerpoint/2010/main" val="26538185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CEAE06-D44C-48DD-9E41-0B8B89E98E32}" type="slidenum">
              <a:rPr lang="zh-CN" altLang="en-US" smtClean="0"/>
              <a:t>14</a:t>
            </a:fld>
            <a:endParaRPr lang="zh-CN" altLang="en-US"/>
          </a:p>
        </p:txBody>
      </p:sp>
    </p:spTree>
    <p:extLst>
      <p:ext uri="{BB962C8B-B14F-4D97-AF65-F5344CB8AC3E}">
        <p14:creationId xmlns:p14="http://schemas.microsoft.com/office/powerpoint/2010/main" val="3787141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电子商务特点不仅仅只有这几个，在这里主要阐述这四点：</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solidFill>
                  <a:schemeClr val="tx1"/>
                </a:solidFill>
                <a:latin typeface="微软雅黑" pitchFamily="34" charset="-122"/>
                <a:ea typeface="微软雅黑" pitchFamily="34" charset="-122"/>
                <a:sym typeface="+mn-ea"/>
              </a:rPr>
              <a:t>电子化的交易平台：买家和卖家主要通过网络进行交流沟通，也是通过网上的电子进行交易，方便快捷，也节省了企业的经济成本。</a:t>
            </a:r>
            <a:endParaRPr lang="en-US" altLang="zh-CN" b="1" dirty="0" smtClean="0">
              <a:solidFill>
                <a:schemeClr val="tx1"/>
              </a:solidFill>
              <a:latin typeface="微软雅黑" pitchFamily="34" charset="-122"/>
              <a:ea typeface="微软雅黑" pitchFamily="34" charset="-122"/>
              <a:sym typeface="+mn-ea"/>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solidFill>
                  <a:schemeClr val="tx1"/>
                </a:solidFill>
                <a:latin typeface="微软雅黑" pitchFamily="34" charset="-122"/>
                <a:ea typeface="微软雅黑" pitchFamily="34" charset="-122"/>
                <a:sym typeface="+mn-ea"/>
              </a:rPr>
              <a:t>虚拟化：网上购物都是通过互联网进行交流和支付，都是无实物的操作，因此具有虚拟化</a:t>
            </a:r>
            <a:endParaRPr lang="en-US" altLang="zh-CN" b="1" dirty="0" smtClean="0">
              <a:solidFill>
                <a:schemeClr val="tx1"/>
              </a:solidFill>
              <a:latin typeface="微软雅黑" pitchFamily="34" charset="-122"/>
              <a:ea typeface="微软雅黑" pitchFamily="34" charset="-122"/>
              <a:sym typeface="+mn-ea"/>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solidFill>
                  <a:schemeClr val="tx1"/>
                </a:solidFill>
                <a:latin typeface="微软雅黑" pitchFamily="34" charset="-122"/>
                <a:ea typeface="微软雅黑" pitchFamily="34" charset="-122"/>
                <a:sym typeface="+mn-ea"/>
              </a:rPr>
              <a:t>交流透明化：</a:t>
            </a:r>
            <a:r>
              <a:rPr lang="zh-CN" altLang="en-US" sz="1200" dirty="0" smtClean="0">
                <a:latin typeface="微软雅黑" pitchFamily="34" charset="-122"/>
                <a:ea typeface="微软雅黑" pitchFamily="34" charset="-122"/>
                <a:sym typeface="+mn-ea"/>
              </a:rPr>
              <a:t>交易双方无论是交易磋商签订合同还是支付款项等整个过程都在网上进行。</a:t>
            </a:r>
            <a:endParaRPr lang="en-US" altLang="zh-CN" sz="1200" dirty="0" smtClean="0">
              <a:latin typeface="微软雅黑" pitchFamily="34" charset="-122"/>
              <a:ea typeface="微软雅黑" pitchFamily="34" charset="-122"/>
              <a:sym typeface="+mn-ea"/>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微软雅黑" pitchFamily="34" charset="-122"/>
                <a:ea typeface="微软雅黑" pitchFamily="34" charset="-122"/>
                <a:sym typeface="+mn-ea"/>
              </a:rPr>
              <a:t>通畅快捷的信息传输可以保证各种信息之间互相核对，可以防止伪造信息的流通。如果不满意我们也可以进行个退货，换货。</a:t>
            </a:r>
            <a:endParaRPr lang="en-US" altLang="zh-CN" sz="1200" dirty="0" smtClean="0">
              <a:latin typeface="微软雅黑" pitchFamily="34" charset="-122"/>
              <a:ea typeface="微软雅黑" pitchFamily="34" charset="-122"/>
              <a:sym typeface="+mn-ea"/>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solidFill>
                  <a:schemeClr val="tx1"/>
                </a:solidFill>
                <a:latin typeface="微软雅黑" pitchFamily="34" charset="-122"/>
                <a:ea typeface="微软雅黑" pitchFamily="34" charset="-122"/>
                <a:sym typeface="+mn-ea"/>
              </a:rPr>
              <a:t>更加直接：</a:t>
            </a:r>
            <a:r>
              <a:rPr lang="zh-CN" altLang="en-US" sz="1200" dirty="0" smtClean="0">
                <a:latin typeface="微软雅黑" pitchFamily="34" charset="-122"/>
                <a:ea typeface="微软雅黑" pitchFamily="34" charset="-122"/>
                <a:sym typeface="+mn-ea"/>
              </a:rPr>
              <a:t>卖家和买家都是通过网络进行直接的交流，这极大的精简了传统商务活动的中间环节，从某方面来说降低了整个交易的成本。</a:t>
            </a:r>
            <a:endParaRPr lang="zh-CN" altLang="da-DK" sz="1200" dirty="0" smtClean="0">
              <a:solidFill>
                <a:schemeClr val="tx1"/>
              </a:solidFill>
              <a:latin typeface="微软雅黑" pitchFamily="34" charset="-122"/>
              <a:ea typeface="微软雅黑" pitchFamily="34" charset="-122"/>
              <a:sym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da-DK" b="1" dirty="0" smtClean="0">
              <a:solidFill>
                <a:schemeClr val="tx1"/>
              </a:solidFill>
              <a:latin typeface="微软雅黑" pitchFamily="34" charset="-122"/>
              <a:ea typeface="微软雅黑" pitchFamily="34" charset="-122"/>
              <a:sym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da-DK" sz="1200" dirty="0" smtClean="0">
              <a:solidFill>
                <a:schemeClr val="tx1"/>
              </a:solidFill>
              <a:latin typeface="微软雅黑" pitchFamily="34" charset="-122"/>
              <a:ea typeface="微软雅黑" pitchFamily="34" charset="-122"/>
              <a:sym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da-DK" b="1" dirty="0" smtClean="0">
              <a:solidFill>
                <a:schemeClr val="tx1"/>
              </a:solidFill>
              <a:latin typeface="微软雅黑" pitchFamily="34" charset="-122"/>
              <a:ea typeface="微软雅黑" pitchFamily="34" charset="-122"/>
              <a:sym typeface="+mn-ea"/>
            </a:endParaRPr>
          </a:p>
          <a:p>
            <a:endParaRPr lang="zh-CN" altLang="en-US" dirty="0"/>
          </a:p>
        </p:txBody>
      </p:sp>
      <p:sp>
        <p:nvSpPr>
          <p:cNvPr id="4" name="灯片编号占位符 3"/>
          <p:cNvSpPr>
            <a:spLocks noGrp="1"/>
          </p:cNvSpPr>
          <p:nvPr>
            <p:ph type="sldNum" sz="quarter" idx="10"/>
          </p:nvPr>
        </p:nvSpPr>
        <p:spPr/>
        <p:txBody>
          <a:bodyPr/>
          <a:lstStyle/>
          <a:p>
            <a:fld id="{F1CEAE06-D44C-48DD-9E41-0B8B89E98E32}" type="slidenum">
              <a:rPr lang="zh-CN" altLang="en-US" smtClean="0"/>
              <a:t>4</a:t>
            </a:fld>
            <a:endParaRPr lang="zh-CN" altLang="en-US"/>
          </a:p>
        </p:txBody>
      </p:sp>
    </p:spTree>
    <p:extLst>
      <p:ext uri="{BB962C8B-B14F-4D97-AF65-F5344CB8AC3E}">
        <p14:creationId xmlns:p14="http://schemas.microsoft.com/office/powerpoint/2010/main" val="3359931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因为网上购物有那么多的好处，网上购物也是越来越多，交易额也是越来越多。</a:t>
            </a:r>
            <a:endParaRPr lang="en-US" altLang="zh-CN" dirty="0" smtClean="0"/>
          </a:p>
          <a:p>
            <a:r>
              <a:rPr lang="zh-CN" altLang="en-US" dirty="0" smtClean="0"/>
              <a:t>从右图我们可以看到，网络购物交易规模</a:t>
            </a:r>
            <a:r>
              <a:rPr lang="zh-CN" altLang="en-US" dirty="0" smtClean="0"/>
              <a:t>每年</a:t>
            </a:r>
            <a:r>
              <a:rPr lang="zh-CN" altLang="en-US" dirty="0" smtClean="0"/>
              <a:t>呈上升的趋势。</a:t>
            </a:r>
            <a:endParaRPr lang="en-US" altLang="zh-CN" dirty="0" smtClean="0"/>
          </a:p>
          <a:p>
            <a:r>
              <a:rPr lang="zh-CN" altLang="en-US" sz="1200" dirty="0" smtClean="0">
                <a:latin typeface="+mn-ea"/>
                <a:sym typeface="+mn-ea"/>
              </a:rPr>
              <a:t>如今电子商务已经成为了人们日常生活的重要组成部分。</a:t>
            </a:r>
            <a:endParaRPr lang="en-US" altLang="zh-CN" sz="1200" dirty="0" smtClean="0">
              <a:latin typeface="+mn-ea"/>
              <a:sym typeface="+mn-ea"/>
            </a:endParaRPr>
          </a:p>
          <a:p>
            <a:r>
              <a:rPr lang="zh-CN" altLang="en-US" sz="1200" dirty="0" smtClean="0">
                <a:latin typeface="+mn-ea"/>
                <a:sym typeface="+mn-ea"/>
              </a:rPr>
              <a:t>就拿双十一这天来说：</a:t>
            </a:r>
            <a:endParaRPr lang="zh-CN" altLang="en-US" dirty="0"/>
          </a:p>
        </p:txBody>
      </p:sp>
      <p:sp>
        <p:nvSpPr>
          <p:cNvPr id="4" name="灯片编号占位符 3"/>
          <p:cNvSpPr>
            <a:spLocks noGrp="1"/>
          </p:cNvSpPr>
          <p:nvPr>
            <p:ph type="sldNum" sz="quarter" idx="10"/>
          </p:nvPr>
        </p:nvSpPr>
        <p:spPr/>
        <p:txBody>
          <a:bodyPr/>
          <a:lstStyle/>
          <a:p>
            <a:fld id="{F1CEAE06-D44C-48DD-9E41-0B8B89E98E32}" type="slidenum">
              <a:rPr lang="zh-CN" altLang="en-US" smtClean="0"/>
              <a:t>5</a:t>
            </a:fld>
            <a:endParaRPr lang="zh-CN" altLang="en-US"/>
          </a:p>
        </p:txBody>
      </p:sp>
    </p:spTree>
    <p:extLst>
      <p:ext uri="{BB962C8B-B14F-4D97-AF65-F5344CB8AC3E}">
        <p14:creationId xmlns:p14="http://schemas.microsoft.com/office/powerpoint/2010/main" val="539166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mn-ea"/>
                <a:sym typeface="+mn-ea"/>
              </a:rPr>
              <a:t>因此，电子商务在今后还存在很大的发展潜力。对这块的研究也是不曾止步。</a:t>
            </a:r>
          </a:p>
          <a:p>
            <a:endParaRPr lang="zh-CN" altLang="en-US" dirty="0"/>
          </a:p>
        </p:txBody>
      </p:sp>
      <p:sp>
        <p:nvSpPr>
          <p:cNvPr id="4" name="灯片编号占位符 3"/>
          <p:cNvSpPr>
            <a:spLocks noGrp="1"/>
          </p:cNvSpPr>
          <p:nvPr>
            <p:ph type="sldNum" sz="quarter" idx="10"/>
          </p:nvPr>
        </p:nvSpPr>
        <p:spPr/>
        <p:txBody>
          <a:bodyPr/>
          <a:lstStyle/>
          <a:p>
            <a:fld id="{F1CEAE06-D44C-48DD-9E41-0B8B89E98E32}" type="slidenum">
              <a:rPr lang="zh-CN" altLang="en-US" smtClean="0"/>
              <a:t>6</a:t>
            </a:fld>
            <a:endParaRPr lang="zh-CN" altLang="en-US"/>
          </a:p>
        </p:txBody>
      </p:sp>
    </p:spTree>
    <p:extLst>
      <p:ext uri="{BB962C8B-B14F-4D97-AF65-F5344CB8AC3E}">
        <p14:creationId xmlns:p14="http://schemas.microsoft.com/office/powerpoint/2010/main" val="2509353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CEAE06-D44C-48DD-9E41-0B8B89E98E32}" type="slidenum">
              <a:rPr lang="zh-CN" altLang="en-US" smtClean="0"/>
              <a:t>7</a:t>
            </a:fld>
            <a:endParaRPr lang="zh-CN" altLang="en-US"/>
          </a:p>
        </p:txBody>
      </p:sp>
    </p:spTree>
    <p:extLst>
      <p:ext uri="{BB962C8B-B14F-4D97-AF65-F5344CB8AC3E}">
        <p14:creationId xmlns:p14="http://schemas.microsoft.com/office/powerpoint/2010/main" val="2068699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solidFill>
                  <a:schemeClr val="tx1">
                    <a:lumMod val="65000"/>
                    <a:lumOff val="35000"/>
                  </a:schemeClr>
                </a:solidFill>
                <a:latin typeface="微软雅黑" pitchFamily="34" charset="-122"/>
                <a:ea typeface="微软雅黑" pitchFamily="34" charset="-122"/>
              </a:rPr>
              <a:t>例如最为熟悉的淘宝、唯品会、美丽说等等电子商务网站之间为了加大竞争力，都开展了各种促进消费的活动。</a:t>
            </a:r>
            <a:endParaRPr lang="zh-CN" altLang="en-US" dirty="0"/>
          </a:p>
        </p:txBody>
      </p:sp>
      <p:sp>
        <p:nvSpPr>
          <p:cNvPr id="4" name="灯片编号占位符 3"/>
          <p:cNvSpPr>
            <a:spLocks noGrp="1"/>
          </p:cNvSpPr>
          <p:nvPr>
            <p:ph type="sldNum" sz="quarter" idx="10"/>
          </p:nvPr>
        </p:nvSpPr>
        <p:spPr/>
        <p:txBody>
          <a:bodyPr/>
          <a:lstStyle/>
          <a:p>
            <a:fld id="{F1CEAE06-D44C-48DD-9E41-0B8B89E98E32}" type="slidenum">
              <a:rPr lang="zh-CN" altLang="en-US" smtClean="0"/>
              <a:t>8</a:t>
            </a:fld>
            <a:endParaRPr lang="zh-CN" altLang="en-US"/>
          </a:p>
        </p:txBody>
      </p:sp>
    </p:spTree>
    <p:extLst>
      <p:ext uri="{BB962C8B-B14F-4D97-AF65-F5344CB8AC3E}">
        <p14:creationId xmlns:p14="http://schemas.microsoft.com/office/powerpoint/2010/main" val="3483018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solidFill>
                  <a:schemeClr val="tx1">
                    <a:lumMod val="65000"/>
                    <a:lumOff val="35000"/>
                  </a:schemeClr>
                </a:solidFill>
                <a:latin typeface="微软雅黑" pitchFamily="34" charset="-122"/>
                <a:ea typeface="微软雅黑" pitchFamily="34" charset="-122"/>
              </a:rPr>
              <a:t>随着中国不断地发展和进步，我国的电子商务和世界接轨是今后的必然发展趋势</a:t>
            </a:r>
            <a:endParaRPr lang="en-US" altLang="zh-CN" sz="1200" dirty="0" smtClean="0">
              <a:solidFill>
                <a:schemeClr val="tx1">
                  <a:lumMod val="65000"/>
                  <a:lumOff val="35000"/>
                </a:schemeClr>
              </a:solidFill>
              <a:latin typeface="微软雅黑" pitchFamily="34" charset="-122"/>
              <a:ea typeface="微软雅黑" pitchFamily="34" charset="-122"/>
            </a:endParaRPr>
          </a:p>
          <a:p>
            <a:r>
              <a:rPr lang="zh-CN" altLang="en-US" sz="1200" dirty="0" smtClean="0">
                <a:solidFill>
                  <a:schemeClr val="tx1">
                    <a:lumMod val="65000"/>
                    <a:lumOff val="35000"/>
                  </a:schemeClr>
                </a:solidFill>
                <a:latin typeface="微软雅黑" pitchFamily="34" charset="-122"/>
                <a:ea typeface="微软雅黑" pitchFamily="34" charset="-122"/>
              </a:rPr>
              <a:t>网上购物不受到任何时间和空间的限制。互联网能够有效的通过传输促进国家和国家时间的交流</a:t>
            </a:r>
            <a:endParaRPr lang="en-US" altLang="zh-CN" sz="1200" dirty="0" smtClean="0">
              <a:solidFill>
                <a:schemeClr val="tx1">
                  <a:lumMod val="65000"/>
                  <a:lumOff val="35000"/>
                </a:schemeClr>
              </a:solidFill>
              <a:latin typeface="微软雅黑" pitchFamily="34" charset="-122"/>
              <a:ea typeface="微软雅黑" pitchFamily="34" charset="-122"/>
            </a:endParaRPr>
          </a:p>
          <a:p>
            <a:r>
              <a:rPr lang="zh-CN" altLang="en-US" sz="1200" dirty="0" smtClean="0">
                <a:solidFill>
                  <a:schemeClr val="tx1">
                    <a:lumMod val="65000"/>
                    <a:lumOff val="35000"/>
                  </a:schemeClr>
                </a:solidFill>
                <a:latin typeface="微软雅黑" pitchFamily="34" charset="-122"/>
                <a:ea typeface="微软雅黑" pitchFamily="34" charset="-122"/>
              </a:rPr>
              <a:t>对于推动国家对外发展有着重要的促进作用</a:t>
            </a:r>
            <a:endParaRPr lang="en-US" altLang="zh-CN" sz="1200" dirty="0" smtClean="0">
              <a:solidFill>
                <a:schemeClr val="tx1">
                  <a:lumMod val="65000"/>
                  <a:lumOff val="35000"/>
                </a:schemeClr>
              </a:solidFill>
              <a:latin typeface="微软雅黑" pitchFamily="34" charset="-122"/>
              <a:ea typeface="微软雅黑" pitchFamily="34" charset="-122"/>
            </a:endParaRPr>
          </a:p>
          <a:p>
            <a:r>
              <a:rPr lang="zh-CN" altLang="en-US" sz="1200" dirty="0" smtClean="0">
                <a:solidFill>
                  <a:schemeClr val="tx1">
                    <a:lumMod val="65000"/>
                    <a:lumOff val="35000"/>
                  </a:schemeClr>
                </a:solidFill>
                <a:latin typeface="微软雅黑" pitchFamily="34" charset="-122"/>
                <a:ea typeface="微软雅黑" pitchFamily="34" charset="-122"/>
              </a:rPr>
              <a:t>因此，在未来我国的电子商务企业将会随着外界环境不断地完善，逐渐和世界接轨</a:t>
            </a:r>
            <a:endParaRPr lang="zh-CN" altLang="en-US" dirty="0"/>
          </a:p>
        </p:txBody>
      </p:sp>
      <p:sp>
        <p:nvSpPr>
          <p:cNvPr id="4" name="灯片编号占位符 3"/>
          <p:cNvSpPr>
            <a:spLocks noGrp="1"/>
          </p:cNvSpPr>
          <p:nvPr>
            <p:ph type="sldNum" sz="quarter" idx="10"/>
          </p:nvPr>
        </p:nvSpPr>
        <p:spPr/>
        <p:txBody>
          <a:bodyPr/>
          <a:lstStyle/>
          <a:p>
            <a:fld id="{F1CEAE06-D44C-48DD-9E41-0B8B89E98E32}" type="slidenum">
              <a:rPr lang="zh-CN" altLang="en-US" smtClean="0"/>
              <a:t>9</a:t>
            </a:fld>
            <a:endParaRPr lang="zh-CN" altLang="en-US"/>
          </a:p>
        </p:txBody>
      </p:sp>
    </p:spTree>
    <p:extLst>
      <p:ext uri="{BB962C8B-B14F-4D97-AF65-F5344CB8AC3E}">
        <p14:creationId xmlns:p14="http://schemas.microsoft.com/office/powerpoint/2010/main" val="3483018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 </a:t>
            </a:r>
            <a:endParaRPr lang="zh-CN" altLang="en-US" dirty="0"/>
          </a:p>
        </p:txBody>
      </p:sp>
      <p:sp>
        <p:nvSpPr>
          <p:cNvPr id="4" name="灯片编号占位符 3"/>
          <p:cNvSpPr>
            <a:spLocks noGrp="1"/>
          </p:cNvSpPr>
          <p:nvPr>
            <p:ph type="sldNum" sz="quarter" idx="10"/>
          </p:nvPr>
        </p:nvSpPr>
        <p:spPr/>
        <p:txBody>
          <a:bodyPr/>
          <a:lstStyle/>
          <a:p>
            <a:fld id="{F1CEAE06-D44C-48DD-9E41-0B8B89E98E32}" type="slidenum">
              <a:rPr lang="zh-CN" altLang="en-US" smtClean="0"/>
              <a:t>10</a:t>
            </a:fld>
            <a:endParaRPr lang="zh-CN" altLang="en-US"/>
          </a:p>
        </p:txBody>
      </p:sp>
    </p:spTree>
    <p:extLst>
      <p:ext uri="{BB962C8B-B14F-4D97-AF65-F5344CB8AC3E}">
        <p14:creationId xmlns:p14="http://schemas.microsoft.com/office/powerpoint/2010/main" val="17203227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上面也提到</a:t>
            </a:r>
            <a:r>
              <a:rPr lang="en-US" altLang="zh-CN" dirty="0" err="1" smtClean="0"/>
              <a:t>Dubbox</a:t>
            </a:r>
            <a:r>
              <a:rPr lang="en-US" altLang="zh-CN" dirty="0" smtClean="0"/>
              <a:t> </a:t>
            </a:r>
            <a:r>
              <a:rPr lang="zh-CN" altLang="en-US" dirty="0" smtClean="0"/>
              <a:t>是一个分布式服务框架，其前身是阿里巴巴开源项目</a:t>
            </a:r>
            <a:r>
              <a:rPr lang="en-US" altLang="zh-CN" dirty="0" err="1" smtClean="0"/>
              <a:t>Dubbo</a:t>
            </a:r>
            <a:r>
              <a:rPr lang="en-US" altLang="zh-CN" dirty="0" smtClean="0"/>
              <a:t> </a:t>
            </a:r>
          </a:p>
          <a:p>
            <a:r>
              <a:rPr lang="zh-CN" altLang="en-US" sz="1200" kern="0" dirty="0" smtClean="0">
                <a:solidFill>
                  <a:schemeClr val="tx1">
                    <a:lumMod val="65000"/>
                    <a:lumOff val="35000"/>
                  </a:schemeClr>
                </a:solidFill>
                <a:latin typeface="微软雅黑" charset="0"/>
                <a:ea typeface="微软雅黑" charset="0"/>
                <a:sym typeface="+mn-ea"/>
              </a:rPr>
              <a:t>这次使用的是当当往维护的</a:t>
            </a:r>
            <a:r>
              <a:rPr lang="en-US" altLang="zh-CN" sz="1200" kern="0" dirty="0" err="1" smtClean="0">
                <a:solidFill>
                  <a:schemeClr val="tx1">
                    <a:lumMod val="65000"/>
                    <a:lumOff val="35000"/>
                  </a:schemeClr>
                </a:solidFill>
                <a:latin typeface="微软雅黑" charset="0"/>
                <a:ea typeface="微软雅黑" charset="0"/>
                <a:sym typeface="+mn-ea"/>
              </a:rPr>
              <a:t>Dubbox</a:t>
            </a:r>
            <a:r>
              <a:rPr lang="en-US" altLang="zh-CN" sz="1200" kern="0" dirty="0" smtClean="0">
                <a:solidFill>
                  <a:schemeClr val="tx1">
                    <a:lumMod val="65000"/>
                    <a:lumOff val="35000"/>
                  </a:schemeClr>
                </a:solidFill>
                <a:latin typeface="微软雅黑" charset="0"/>
                <a:ea typeface="微软雅黑" charset="0"/>
                <a:sym typeface="+mn-ea"/>
              </a:rPr>
              <a:t>  </a:t>
            </a:r>
            <a:r>
              <a:rPr lang="zh-CN" altLang="en-US" sz="1200" kern="0" dirty="0" smtClean="0">
                <a:solidFill>
                  <a:schemeClr val="tx1">
                    <a:lumMod val="65000"/>
                    <a:lumOff val="35000"/>
                  </a:schemeClr>
                </a:solidFill>
                <a:latin typeface="微软雅黑" charset="0"/>
                <a:ea typeface="微软雅黑" charset="0"/>
                <a:sym typeface="+mn-ea"/>
              </a:rPr>
              <a:t>研究它和</a:t>
            </a:r>
            <a:r>
              <a:rPr lang="en-US" altLang="zh-CN" sz="1200" kern="0" dirty="0" err="1" smtClean="0">
                <a:solidFill>
                  <a:schemeClr val="tx1">
                    <a:lumMod val="65000"/>
                    <a:lumOff val="35000"/>
                  </a:schemeClr>
                </a:solidFill>
                <a:latin typeface="微软雅黑" charset="0"/>
                <a:ea typeface="微软雅黑" charset="0"/>
                <a:sym typeface="+mn-ea"/>
              </a:rPr>
              <a:t>ssm</a:t>
            </a:r>
            <a:r>
              <a:rPr lang="zh-CN" altLang="en-US" sz="1200" kern="0" dirty="0" smtClean="0">
                <a:solidFill>
                  <a:schemeClr val="tx1">
                    <a:lumMod val="65000"/>
                    <a:lumOff val="35000"/>
                  </a:schemeClr>
                </a:solidFill>
                <a:latin typeface="微软雅黑" charset="0"/>
                <a:ea typeface="微软雅黑" charset="0"/>
                <a:sym typeface="+mn-ea"/>
              </a:rPr>
              <a:t>一起搭建分布式应用系统</a:t>
            </a:r>
            <a:endParaRPr lang="en-US" altLang="zh-CN" sz="1200" kern="0" dirty="0" smtClean="0">
              <a:solidFill>
                <a:schemeClr val="tx1">
                  <a:lumMod val="65000"/>
                  <a:lumOff val="35000"/>
                </a:schemeClr>
              </a:solidFill>
              <a:latin typeface="微软雅黑" charset="0"/>
              <a:ea typeface="微软雅黑" charset="0"/>
              <a:sym typeface="+mn-ea"/>
            </a:endParaRPr>
          </a:p>
          <a:p>
            <a:endParaRPr lang="en-US" altLang="zh-CN" sz="1200" kern="0" dirty="0" smtClean="0">
              <a:solidFill>
                <a:schemeClr val="tx1">
                  <a:lumMod val="65000"/>
                  <a:lumOff val="35000"/>
                </a:schemeClr>
              </a:solidFill>
              <a:latin typeface="微软雅黑" charset="0"/>
              <a:ea typeface="微软雅黑" charset="0"/>
              <a:sym typeface="+mn-ea"/>
            </a:endParaRPr>
          </a:p>
          <a:p>
            <a:r>
              <a:rPr lang="en-US" altLang="zh-CN" sz="1200" kern="0" dirty="0" smtClean="0">
                <a:solidFill>
                  <a:schemeClr val="tx1">
                    <a:lumMod val="65000"/>
                    <a:lumOff val="35000"/>
                  </a:schemeClr>
                </a:solidFill>
                <a:latin typeface="微软雅黑" charset="0"/>
                <a:ea typeface="微软雅黑" charset="0"/>
                <a:sym typeface="+mn-ea"/>
              </a:rPr>
              <a:t>AngularJS</a:t>
            </a:r>
            <a:r>
              <a:rPr lang="zh-CN" altLang="en-US" sz="1200" kern="0" dirty="0" smtClean="0">
                <a:solidFill>
                  <a:schemeClr val="tx1">
                    <a:lumMod val="65000"/>
                    <a:lumOff val="35000"/>
                  </a:schemeClr>
                </a:solidFill>
                <a:latin typeface="微软雅黑" charset="0"/>
                <a:ea typeface="微软雅黑" charset="0"/>
                <a:sym typeface="+mn-ea"/>
              </a:rPr>
              <a:t>：是一款优秀的前端</a:t>
            </a:r>
            <a:r>
              <a:rPr lang="en-US" altLang="zh-CN" sz="1200" kern="0" dirty="0" smtClean="0">
                <a:solidFill>
                  <a:schemeClr val="tx1">
                    <a:lumMod val="65000"/>
                    <a:lumOff val="35000"/>
                  </a:schemeClr>
                </a:solidFill>
                <a:latin typeface="微软雅黑" charset="0"/>
                <a:ea typeface="微软雅黑" charset="0"/>
                <a:sym typeface="+mn-ea"/>
              </a:rPr>
              <a:t>JS</a:t>
            </a:r>
            <a:r>
              <a:rPr lang="zh-CN" altLang="en-US" sz="1200" kern="0" dirty="0" smtClean="0">
                <a:solidFill>
                  <a:schemeClr val="tx1">
                    <a:lumMod val="65000"/>
                    <a:lumOff val="35000"/>
                  </a:schemeClr>
                </a:solidFill>
                <a:latin typeface="微软雅黑" charset="0"/>
                <a:ea typeface="微软雅黑" charset="0"/>
                <a:sym typeface="+mn-ea"/>
              </a:rPr>
              <a:t>框架，已经被用于</a:t>
            </a:r>
            <a:r>
              <a:rPr lang="en-US" altLang="zh-CN" sz="1200" kern="0" dirty="0" smtClean="0">
                <a:solidFill>
                  <a:schemeClr val="tx1">
                    <a:lumMod val="65000"/>
                    <a:lumOff val="35000"/>
                  </a:schemeClr>
                </a:solidFill>
                <a:latin typeface="微软雅黑" charset="0"/>
                <a:ea typeface="微软雅黑" charset="0"/>
                <a:sym typeface="+mn-ea"/>
              </a:rPr>
              <a:t>Google</a:t>
            </a:r>
            <a:r>
              <a:rPr lang="zh-CN" altLang="en-US" sz="1200" kern="0" dirty="0" smtClean="0">
                <a:solidFill>
                  <a:schemeClr val="tx1">
                    <a:lumMod val="65000"/>
                    <a:lumOff val="35000"/>
                  </a:schemeClr>
                </a:solidFill>
                <a:latin typeface="微软雅黑" charset="0"/>
                <a:ea typeface="微软雅黑" charset="0"/>
                <a:sym typeface="+mn-ea"/>
              </a:rPr>
              <a:t>的多款产品当中。</a:t>
            </a:r>
            <a:endParaRPr lang="en-US" altLang="zh-CN" sz="1200" kern="0" dirty="0" smtClean="0">
              <a:solidFill>
                <a:schemeClr val="tx1">
                  <a:lumMod val="65000"/>
                  <a:lumOff val="35000"/>
                </a:schemeClr>
              </a:solidFill>
              <a:latin typeface="微软雅黑" charset="0"/>
              <a:ea typeface="微软雅黑" charset="0"/>
              <a:sym typeface="+mn-ea"/>
            </a:endParaRPr>
          </a:p>
          <a:p>
            <a:r>
              <a:rPr lang="en-US" altLang="zh-CN" dirty="0" smtClean="0"/>
              <a:t>AngularJS</a:t>
            </a:r>
            <a:r>
              <a:rPr lang="zh-CN" altLang="en-US" dirty="0" smtClean="0"/>
              <a:t>四大特征：</a:t>
            </a:r>
            <a:r>
              <a:rPr lang="en-US" altLang="zh-CN" dirty="0" smtClean="0"/>
              <a:t>MVC</a:t>
            </a:r>
            <a:r>
              <a:rPr lang="zh-CN" altLang="en-US" dirty="0" smtClean="0"/>
              <a:t>模式、双向绑定、依赖注入、模块化设计</a:t>
            </a:r>
            <a:endParaRPr lang="zh-CN" altLang="en-US" dirty="0"/>
          </a:p>
        </p:txBody>
      </p:sp>
      <p:sp>
        <p:nvSpPr>
          <p:cNvPr id="4" name="灯片编号占位符 3"/>
          <p:cNvSpPr>
            <a:spLocks noGrp="1"/>
          </p:cNvSpPr>
          <p:nvPr>
            <p:ph type="sldNum" sz="quarter" idx="10"/>
          </p:nvPr>
        </p:nvSpPr>
        <p:spPr/>
        <p:txBody>
          <a:bodyPr/>
          <a:lstStyle/>
          <a:p>
            <a:fld id="{F1CEAE06-D44C-48DD-9E41-0B8B89E98E32}" type="slidenum">
              <a:rPr lang="zh-CN" altLang="en-US" smtClean="0"/>
              <a:t>11</a:t>
            </a:fld>
            <a:endParaRPr lang="zh-CN" altLang="en-US"/>
          </a:p>
        </p:txBody>
      </p:sp>
    </p:spTree>
    <p:extLst>
      <p:ext uri="{BB962C8B-B14F-4D97-AF65-F5344CB8AC3E}">
        <p14:creationId xmlns:p14="http://schemas.microsoft.com/office/powerpoint/2010/main" val="2001360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2018/12/16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t>2018/12/16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2018/12/16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2018/12/16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2018/12/16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t>2018/12/16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t>2018/12/16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2018/12/16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2018/12/16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2018/12/16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2018/12/16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t>2018/12/16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pic>
        <p:nvPicPr>
          <p:cNvPr id="8" name="图片 7" descr="图片1"/>
          <p:cNvPicPr>
            <a:picLocks noChangeAspect="1"/>
          </p:cNvPicPr>
          <p:nvPr userDrawn="1"/>
        </p:nvPicPr>
        <p:blipFill>
          <a:blip r:embed="rId2"/>
          <a:srcRect l="1837" r="2655"/>
          <a:stretch>
            <a:fillRect/>
          </a:stretch>
        </p:blipFill>
        <p:spPr>
          <a:xfrm>
            <a:off x="-45085" y="169545"/>
            <a:ext cx="12245340" cy="674116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2018/12/16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2018/12/16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t>2018/12/16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t>2018/12/16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2018/12/16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2018/12/16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2018/12/16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2018/12/16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2018/12/16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2018/12/16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0.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0.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895475" y="2559685"/>
            <a:ext cx="8198485" cy="707886"/>
          </a:xfrm>
          <a:prstGeom prst="rect">
            <a:avLst/>
          </a:prstGeom>
          <a:noFill/>
        </p:spPr>
        <p:txBody>
          <a:bodyPr wrap="square" rtlCol="0">
            <a:spAutoFit/>
          </a:bodyPr>
          <a:lstStyle/>
          <a:p>
            <a:pPr algn="ctr"/>
            <a:r>
              <a:rPr lang="zh-CN" altLang="en-US" sz="4000" b="1" dirty="0" smtClean="0">
                <a:solidFill>
                  <a:srgbClr val="578B18"/>
                </a:solidFill>
                <a:latin typeface="微软雅黑" charset="0"/>
                <a:ea typeface="微软雅黑" charset="0"/>
              </a:rPr>
              <a:t>基于分布式</a:t>
            </a:r>
            <a:r>
              <a:rPr lang="zh-CN" altLang="en-US" sz="4000" b="1" dirty="0">
                <a:solidFill>
                  <a:srgbClr val="578B18"/>
                </a:solidFill>
                <a:latin typeface="微软雅黑" charset="0"/>
                <a:ea typeface="微软雅黑" charset="0"/>
              </a:rPr>
              <a:t>电商</a:t>
            </a:r>
            <a:r>
              <a:rPr lang="zh-CN" altLang="en-US" sz="4000" b="1" dirty="0" smtClean="0">
                <a:solidFill>
                  <a:srgbClr val="578B18"/>
                </a:solidFill>
                <a:latin typeface="微软雅黑" charset="0"/>
                <a:ea typeface="微软雅黑" charset="0"/>
              </a:rPr>
              <a:t>系统的研究与实现</a:t>
            </a:r>
            <a:endParaRPr lang="zh-CN" altLang="en-US" sz="4000" b="1" dirty="0">
              <a:solidFill>
                <a:srgbClr val="578B18"/>
              </a:solidFill>
              <a:latin typeface="微软雅黑" charset="0"/>
              <a:ea typeface="微软雅黑" charset="0"/>
            </a:endParaRPr>
          </a:p>
        </p:txBody>
      </p:sp>
      <p:sp>
        <p:nvSpPr>
          <p:cNvPr id="3075" name="文本框 3074"/>
          <p:cNvSpPr txBox="1"/>
          <p:nvPr/>
        </p:nvSpPr>
        <p:spPr>
          <a:xfrm>
            <a:off x="2128269" y="3846830"/>
            <a:ext cx="4281929" cy="461665"/>
          </a:xfrm>
          <a:prstGeom prst="rect">
            <a:avLst/>
          </a:prstGeom>
          <a:noFill/>
          <a:ln w="9525">
            <a:noFill/>
            <a:miter/>
          </a:ln>
          <a:effectLst/>
        </p:spPr>
        <p:txBody>
          <a:bodyPr vert="horz" wrap="square" anchor="t">
            <a:spAutoFit/>
          </a:bodyPr>
          <a:lstStyle/>
          <a:p>
            <a:pPr lvl="0" algn="ctr" eaLnBrk="0" latinLnBrk="0" hangingPunct="0"/>
            <a:r>
              <a:rPr lang="zh-CN" altLang="en-US" sz="2400" b="1" dirty="0">
                <a:solidFill>
                  <a:srgbClr val="578B18"/>
                </a:solidFill>
                <a:latin typeface="微软雅黑" charset="0"/>
                <a:ea typeface="微软雅黑" charset="0"/>
              </a:rPr>
              <a:t>答辩人</a:t>
            </a:r>
            <a:r>
              <a:rPr lang="zh-CN" altLang="en-US" sz="2400" b="1" dirty="0" smtClean="0">
                <a:solidFill>
                  <a:srgbClr val="578B18"/>
                </a:solidFill>
                <a:latin typeface="微软雅黑" charset="0"/>
                <a:ea typeface="微软雅黑" charset="0"/>
              </a:rPr>
              <a:t>：</a:t>
            </a:r>
            <a:r>
              <a:rPr lang="zh-CN" altLang="en-US" sz="2400" b="1" dirty="0">
                <a:solidFill>
                  <a:srgbClr val="578B18"/>
                </a:solidFill>
                <a:latin typeface="微软雅黑" charset="0"/>
                <a:ea typeface="微软雅黑" charset="0"/>
              </a:rPr>
              <a:t>杨亚辉</a:t>
            </a:r>
            <a:endParaRPr lang="zh-CN" altLang="en-US" sz="2400" b="1" dirty="0">
              <a:solidFill>
                <a:srgbClr val="578B18"/>
              </a:solidFill>
              <a:latin typeface="微软雅黑" charset="0"/>
              <a:ea typeface="微软雅黑" charset="0"/>
            </a:endParaRPr>
          </a:p>
        </p:txBody>
      </p:sp>
      <p:sp>
        <p:nvSpPr>
          <p:cNvPr id="3076" name="文本框 3075"/>
          <p:cNvSpPr txBox="1"/>
          <p:nvPr/>
        </p:nvSpPr>
        <p:spPr>
          <a:xfrm>
            <a:off x="6884670" y="3863975"/>
            <a:ext cx="3209290" cy="461665"/>
          </a:xfrm>
          <a:prstGeom prst="rect">
            <a:avLst/>
          </a:prstGeom>
          <a:noFill/>
          <a:ln w="9525">
            <a:noFill/>
            <a:miter/>
          </a:ln>
          <a:effectLst/>
        </p:spPr>
        <p:txBody>
          <a:bodyPr vert="horz" wrap="square" anchor="t">
            <a:spAutoFit/>
          </a:bodyPr>
          <a:lstStyle/>
          <a:p>
            <a:pPr lvl="0" algn="l" eaLnBrk="0" latinLnBrk="0" hangingPunct="0"/>
            <a:r>
              <a:rPr lang="zh-CN" altLang="en-US" sz="2400" b="1" dirty="0" smtClean="0">
                <a:solidFill>
                  <a:srgbClr val="578B18"/>
                </a:solidFill>
                <a:latin typeface="微软雅黑" charset="0"/>
                <a:ea typeface="微软雅黑" charset="0"/>
              </a:rPr>
              <a:t>  导师：</a:t>
            </a:r>
            <a:r>
              <a:rPr lang="zh-CN" altLang="en-US" sz="2400" b="1" dirty="0" smtClean="0">
                <a:solidFill>
                  <a:srgbClr val="578B18"/>
                </a:solidFill>
                <a:latin typeface="微软雅黑" charset="0"/>
                <a:ea typeface="微软雅黑" charset="0"/>
              </a:rPr>
              <a:t>彭敏教授</a:t>
            </a:r>
            <a:endParaRPr lang="zh-CN" altLang="en-US" sz="2400" b="1" dirty="0">
              <a:solidFill>
                <a:srgbClr val="578B18"/>
              </a:solidFill>
              <a:latin typeface="微软雅黑" charset="0"/>
              <a:ea typeface="微软雅黑" charset="0"/>
            </a:endParaRPr>
          </a:p>
        </p:txBody>
      </p:sp>
      <p:sp>
        <p:nvSpPr>
          <p:cNvPr id="20" name="Freeform 15"/>
          <p:cNvSpPr>
            <a:spLocks noEditPoints="1"/>
          </p:cNvSpPr>
          <p:nvPr/>
        </p:nvSpPr>
        <p:spPr bwMode="auto">
          <a:xfrm>
            <a:off x="6644640" y="3917824"/>
            <a:ext cx="299933" cy="345416"/>
          </a:xfrm>
          <a:custGeom>
            <a:avLst/>
            <a:gdLst>
              <a:gd name="T0" fmla="*/ 641 w 792"/>
              <a:gd name="T1" fmla="*/ 278 h 954"/>
              <a:gd name="T2" fmla="*/ 639 w 792"/>
              <a:gd name="T3" fmla="*/ 331 h 954"/>
              <a:gd name="T4" fmla="*/ 623 w 792"/>
              <a:gd name="T5" fmla="*/ 376 h 954"/>
              <a:gd name="T6" fmla="*/ 598 w 792"/>
              <a:gd name="T7" fmla="*/ 403 h 954"/>
              <a:gd name="T8" fmla="*/ 559 w 792"/>
              <a:gd name="T9" fmla="*/ 497 h 954"/>
              <a:gd name="T10" fmla="*/ 516 w 792"/>
              <a:gd name="T11" fmla="*/ 546 h 954"/>
              <a:gd name="T12" fmla="*/ 481 w 792"/>
              <a:gd name="T13" fmla="*/ 567 h 954"/>
              <a:gd name="T14" fmla="*/ 387 w 792"/>
              <a:gd name="T15" fmla="*/ 573 h 954"/>
              <a:gd name="T16" fmla="*/ 313 w 792"/>
              <a:gd name="T17" fmla="*/ 567 h 954"/>
              <a:gd name="T18" fmla="*/ 258 w 792"/>
              <a:gd name="T19" fmla="*/ 534 h 954"/>
              <a:gd name="T20" fmla="*/ 217 w 792"/>
              <a:gd name="T21" fmla="*/ 473 h 954"/>
              <a:gd name="T22" fmla="*/ 182 w 792"/>
              <a:gd name="T23" fmla="*/ 397 h 954"/>
              <a:gd name="T24" fmla="*/ 160 w 792"/>
              <a:gd name="T25" fmla="*/ 364 h 954"/>
              <a:gd name="T26" fmla="*/ 150 w 792"/>
              <a:gd name="T27" fmla="*/ 288 h 954"/>
              <a:gd name="T28" fmla="*/ 164 w 792"/>
              <a:gd name="T29" fmla="*/ 268 h 954"/>
              <a:gd name="T30" fmla="*/ 160 w 792"/>
              <a:gd name="T31" fmla="*/ 161 h 954"/>
              <a:gd name="T32" fmla="*/ 188 w 792"/>
              <a:gd name="T33" fmla="*/ 71 h 954"/>
              <a:gd name="T34" fmla="*/ 240 w 792"/>
              <a:gd name="T35" fmla="*/ 30 h 954"/>
              <a:gd name="T36" fmla="*/ 336 w 792"/>
              <a:gd name="T37" fmla="*/ 4 h 954"/>
              <a:gd name="T38" fmla="*/ 442 w 792"/>
              <a:gd name="T39" fmla="*/ 4 h 954"/>
              <a:gd name="T40" fmla="*/ 539 w 792"/>
              <a:gd name="T41" fmla="*/ 28 h 954"/>
              <a:gd name="T42" fmla="*/ 598 w 792"/>
              <a:gd name="T43" fmla="*/ 71 h 954"/>
              <a:gd name="T44" fmla="*/ 633 w 792"/>
              <a:gd name="T45" fmla="*/ 170 h 954"/>
              <a:gd name="T46" fmla="*/ 623 w 792"/>
              <a:gd name="T47" fmla="*/ 268 h 954"/>
              <a:gd name="T48" fmla="*/ 448 w 792"/>
              <a:gd name="T49" fmla="*/ 819 h 954"/>
              <a:gd name="T50" fmla="*/ 696 w 792"/>
              <a:gd name="T51" fmla="*/ 628 h 954"/>
              <a:gd name="T52" fmla="*/ 743 w 792"/>
              <a:gd name="T53" fmla="*/ 702 h 954"/>
              <a:gd name="T54" fmla="*/ 790 w 792"/>
              <a:gd name="T55" fmla="*/ 864 h 954"/>
              <a:gd name="T56" fmla="*/ 792 w 792"/>
              <a:gd name="T57" fmla="*/ 954 h 954"/>
              <a:gd name="T58" fmla="*/ 6 w 792"/>
              <a:gd name="T59" fmla="*/ 872 h 954"/>
              <a:gd name="T60" fmla="*/ 37 w 792"/>
              <a:gd name="T61" fmla="*/ 735 h 954"/>
              <a:gd name="T62" fmla="*/ 82 w 792"/>
              <a:gd name="T63" fmla="*/ 653 h 954"/>
              <a:gd name="T64" fmla="*/ 362 w 792"/>
              <a:gd name="T65" fmla="*/ 817 h 954"/>
              <a:gd name="T66" fmla="*/ 369 w 792"/>
              <a:gd name="T67" fmla="*/ 616 h 954"/>
              <a:gd name="T68" fmla="*/ 547 w 792"/>
              <a:gd name="T69" fmla="*/ 225 h 954"/>
              <a:gd name="T70" fmla="*/ 446 w 792"/>
              <a:gd name="T71" fmla="*/ 235 h 954"/>
              <a:gd name="T72" fmla="*/ 340 w 792"/>
              <a:gd name="T73" fmla="*/ 209 h 954"/>
              <a:gd name="T74" fmla="*/ 307 w 792"/>
              <a:gd name="T75" fmla="*/ 206 h 954"/>
              <a:gd name="T76" fmla="*/ 246 w 792"/>
              <a:gd name="T77" fmla="*/ 221 h 954"/>
              <a:gd name="T78" fmla="*/ 223 w 792"/>
              <a:gd name="T79" fmla="*/ 299 h 954"/>
              <a:gd name="T80" fmla="*/ 193 w 792"/>
              <a:gd name="T81" fmla="*/ 299 h 954"/>
              <a:gd name="T82" fmla="*/ 195 w 792"/>
              <a:gd name="T83" fmla="*/ 340 h 954"/>
              <a:gd name="T84" fmla="*/ 205 w 792"/>
              <a:gd name="T85" fmla="*/ 364 h 954"/>
              <a:gd name="T86" fmla="*/ 229 w 792"/>
              <a:gd name="T87" fmla="*/ 385 h 954"/>
              <a:gd name="T88" fmla="*/ 262 w 792"/>
              <a:gd name="T89" fmla="*/ 473 h 954"/>
              <a:gd name="T90" fmla="*/ 299 w 792"/>
              <a:gd name="T91" fmla="*/ 518 h 954"/>
              <a:gd name="T92" fmla="*/ 344 w 792"/>
              <a:gd name="T93" fmla="*/ 532 h 954"/>
              <a:gd name="T94" fmla="*/ 455 w 792"/>
              <a:gd name="T95" fmla="*/ 530 h 954"/>
              <a:gd name="T96" fmla="*/ 500 w 792"/>
              <a:gd name="T97" fmla="*/ 507 h 954"/>
              <a:gd name="T98" fmla="*/ 537 w 792"/>
              <a:gd name="T99" fmla="*/ 456 h 954"/>
              <a:gd name="T100" fmla="*/ 563 w 792"/>
              <a:gd name="T101" fmla="*/ 374 h 954"/>
              <a:gd name="T102" fmla="*/ 584 w 792"/>
              <a:gd name="T103" fmla="*/ 362 h 954"/>
              <a:gd name="T104" fmla="*/ 598 w 792"/>
              <a:gd name="T105" fmla="*/ 327 h 954"/>
              <a:gd name="T106" fmla="*/ 596 w 792"/>
              <a:gd name="T107" fmla="*/ 299 h 954"/>
              <a:gd name="T108" fmla="*/ 565 w 792"/>
              <a:gd name="T109" fmla="*/ 28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92" h="954">
                <a:moveTo>
                  <a:pt x="623" y="268"/>
                </a:moveTo>
                <a:lnTo>
                  <a:pt x="623" y="268"/>
                </a:lnTo>
                <a:lnTo>
                  <a:pt x="631" y="272"/>
                </a:lnTo>
                <a:lnTo>
                  <a:pt x="641" y="278"/>
                </a:lnTo>
                <a:lnTo>
                  <a:pt x="641" y="288"/>
                </a:lnTo>
                <a:lnTo>
                  <a:pt x="641" y="288"/>
                </a:lnTo>
                <a:lnTo>
                  <a:pt x="641" y="311"/>
                </a:lnTo>
                <a:lnTo>
                  <a:pt x="639" y="331"/>
                </a:lnTo>
                <a:lnTo>
                  <a:pt x="635" y="348"/>
                </a:lnTo>
                <a:lnTo>
                  <a:pt x="629" y="364"/>
                </a:lnTo>
                <a:lnTo>
                  <a:pt x="629" y="364"/>
                </a:lnTo>
                <a:lnTo>
                  <a:pt x="623" y="376"/>
                </a:lnTo>
                <a:lnTo>
                  <a:pt x="616" y="387"/>
                </a:lnTo>
                <a:lnTo>
                  <a:pt x="608" y="397"/>
                </a:lnTo>
                <a:lnTo>
                  <a:pt x="598" y="403"/>
                </a:lnTo>
                <a:lnTo>
                  <a:pt x="598" y="403"/>
                </a:lnTo>
                <a:lnTo>
                  <a:pt x="590" y="430"/>
                </a:lnTo>
                <a:lnTo>
                  <a:pt x="582" y="454"/>
                </a:lnTo>
                <a:lnTo>
                  <a:pt x="571" y="477"/>
                </a:lnTo>
                <a:lnTo>
                  <a:pt x="559" y="497"/>
                </a:lnTo>
                <a:lnTo>
                  <a:pt x="559" y="497"/>
                </a:lnTo>
                <a:lnTo>
                  <a:pt x="545" y="520"/>
                </a:lnTo>
                <a:lnTo>
                  <a:pt x="526" y="538"/>
                </a:lnTo>
                <a:lnTo>
                  <a:pt x="516" y="546"/>
                </a:lnTo>
                <a:lnTo>
                  <a:pt x="506" y="554"/>
                </a:lnTo>
                <a:lnTo>
                  <a:pt x="494" y="561"/>
                </a:lnTo>
                <a:lnTo>
                  <a:pt x="481" y="567"/>
                </a:lnTo>
                <a:lnTo>
                  <a:pt x="481" y="567"/>
                </a:lnTo>
                <a:lnTo>
                  <a:pt x="465" y="569"/>
                </a:lnTo>
                <a:lnTo>
                  <a:pt x="442" y="573"/>
                </a:lnTo>
                <a:lnTo>
                  <a:pt x="416" y="573"/>
                </a:lnTo>
                <a:lnTo>
                  <a:pt x="387" y="573"/>
                </a:lnTo>
                <a:lnTo>
                  <a:pt x="387" y="573"/>
                </a:lnTo>
                <a:lnTo>
                  <a:pt x="360" y="573"/>
                </a:lnTo>
                <a:lnTo>
                  <a:pt x="334" y="571"/>
                </a:lnTo>
                <a:lnTo>
                  <a:pt x="313" y="567"/>
                </a:lnTo>
                <a:lnTo>
                  <a:pt x="299" y="563"/>
                </a:lnTo>
                <a:lnTo>
                  <a:pt x="299" y="563"/>
                </a:lnTo>
                <a:lnTo>
                  <a:pt x="276" y="550"/>
                </a:lnTo>
                <a:lnTo>
                  <a:pt x="258" y="534"/>
                </a:lnTo>
                <a:lnTo>
                  <a:pt x="242" y="516"/>
                </a:lnTo>
                <a:lnTo>
                  <a:pt x="227" y="493"/>
                </a:lnTo>
                <a:lnTo>
                  <a:pt x="227" y="493"/>
                </a:lnTo>
                <a:lnTo>
                  <a:pt x="217" y="473"/>
                </a:lnTo>
                <a:lnTo>
                  <a:pt x="209" y="450"/>
                </a:lnTo>
                <a:lnTo>
                  <a:pt x="195" y="405"/>
                </a:lnTo>
                <a:lnTo>
                  <a:pt x="195" y="405"/>
                </a:lnTo>
                <a:lnTo>
                  <a:pt x="182" y="397"/>
                </a:lnTo>
                <a:lnTo>
                  <a:pt x="174" y="389"/>
                </a:lnTo>
                <a:lnTo>
                  <a:pt x="166" y="378"/>
                </a:lnTo>
                <a:lnTo>
                  <a:pt x="160" y="364"/>
                </a:lnTo>
                <a:lnTo>
                  <a:pt x="160" y="364"/>
                </a:lnTo>
                <a:lnTo>
                  <a:pt x="156" y="350"/>
                </a:lnTo>
                <a:lnTo>
                  <a:pt x="152" y="331"/>
                </a:lnTo>
                <a:lnTo>
                  <a:pt x="150" y="311"/>
                </a:lnTo>
                <a:lnTo>
                  <a:pt x="150" y="288"/>
                </a:lnTo>
                <a:lnTo>
                  <a:pt x="150" y="278"/>
                </a:lnTo>
                <a:lnTo>
                  <a:pt x="158" y="272"/>
                </a:lnTo>
                <a:lnTo>
                  <a:pt x="158" y="272"/>
                </a:lnTo>
                <a:lnTo>
                  <a:pt x="164" y="268"/>
                </a:lnTo>
                <a:lnTo>
                  <a:pt x="164" y="268"/>
                </a:lnTo>
                <a:lnTo>
                  <a:pt x="162" y="227"/>
                </a:lnTo>
                <a:lnTo>
                  <a:pt x="160" y="192"/>
                </a:lnTo>
                <a:lnTo>
                  <a:pt x="160" y="161"/>
                </a:lnTo>
                <a:lnTo>
                  <a:pt x="164" y="135"/>
                </a:lnTo>
                <a:lnTo>
                  <a:pt x="168" y="112"/>
                </a:lnTo>
                <a:lnTo>
                  <a:pt x="176" y="92"/>
                </a:lnTo>
                <a:lnTo>
                  <a:pt x="188" y="71"/>
                </a:lnTo>
                <a:lnTo>
                  <a:pt x="203" y="53"/>
                </a:lnTo>
                <a:lnTo>
                  <a:pt x="203" y="53"/>
                </a:lnTo>
                <a:lnTo>
                  <a:pt x="219" y="41"/>
                </a:lnTo>
                <a:lnTo>
                  <a:pt x="240" y="30"/>
                </a:lnTo>
                <a:lnTo>
                  <a:pt x="262" y="20"/>
                </a:lnTo>
                <a:lnTo>
                  <a:pt x="285" y="14"/>
                </a:lnTo>
                <a:lnTo>
                  <a:pt x="311" y="8"/>
                </a:lnTo>
                <a:lnTo>
                  <a:pt x="336" y="4"/>
                </a:lnTo>
                <a:lnTo>
                  <a:pt x="362" y="2"/>
                </a:lnTo>
                <a:lnTo>
                  <a:pt x="389" y="0"/>
                </a:lnTo>
                <a:lnTo>
                  <a:pt x="416" y="2"/>
                </a:lnTo>
                <a:lnTo>
                  <a:pt x="442" y="4"/>
                </a:lnTo>
                <a:lnTo>
                  <a:pt x="469" y="8"/>
                </a:lnTo>
                <a:lnTo>
                  <a:pt x="494" y="12"/>
                </a:lnTo>
                <a:lnTo>
                  <a:pt x="518" y="20"/>
                </a:lnTo>
                <a:lnTo>
                  <a:pt x="539" y="28"/>
                </a:lnTo>
                <a:lnTo>
                  <a:pt x="559" y="39"/>
                </a:lnTo>
                <a:lnTo>
                  <a:pt x="577" y="49"/>
                </a:lnTo>
                <a:lnTo>
                  <a:pt x="577" y="49"/>
                </a:lnTo>
                <a:lnTo>
                  <a:pt x="598" y="71"/>
                </a:lnTo>
                <a:lnTo>
                  <a:pt x="612" y="94"/>
                </a:lnTo>
                <a:lnTo>
                  <a:pt x="623" y="116"/>
                </a:lnTo>
                <a:lnTo>
                  <a:pt x="629" y="143"/>
                </a:lnTo>
                <a:lnTo>
                  <a:pt x="633" y="170"/>
                </a:lnTo>
                <a:lnTo>
                  <a:pt x="633" y="200"/>
                </a:lnTo>
                <a:lnTo>
                  <a:pt x="629" y="233"/>
                </a:lnTo>
                <a:lnTo>
                  <a:pt x="623" y="268"/>
                </a:lnTo>
                <a:lnTo>
                  <a:pt x="623" y="268"/>
                </a:lnTo>
                <a:close/>
                <a:moveTo>
                  <a:pt x="440" y="616"/>
                </a:moveTo>
                <a:lnTo>
                  <a:pt x="442" y="643"/>
                </a:lnTo>
                <a:lnTo>
                  <a:pt x="426" y="669"/>
                </a:lnTo>
                <a:lnTo>
                  <a:pt x="448" y="819"/>
                </a:lnTo>
                <a:lnTo>
                  <a:pt x="541" y="618"/>
                </a:lnTo>
                <a:lnTo>
                  <a:pt x="684" y="614"/>
                </a:lnTo>
                <a:lnTo>
                  <a:pt x="684" y="614"/>
                </a:lnTo>
                <a:lnTo>
                  <a:pt x="696" y="628"/>
                </a:lnTo>
                <a:lnTo>
                  <a:pt x="709" y="645"/>
                </a:lnTo>
                <a:lnTo>
                  <a:pt x="721" y="661"/>
                </a:lnTo>
                <a:lnTo>
                  <a:pt x="733" y="681"/>
                </a:lnTo>
                <a:lnTo>
                  <a:pt x="743" y="702"/>
                </a:lnTo>
                <a:lnTo>
                  <a:pt x="754" y="722"/>
                </a:lnTo>
                <a:lnTo>
                  <a:pt x="770" y="769"/>
                </a:lnTo>
                <a:lnTo>
                  <a:pt x="782" y="817"/>
                </a:lnTo>
                <a:lnTo>
                  <a:pt x="790" y="864"/>
                </a:lnTo>
                <a:lnTo>
                  <a:pt x="792" y="911"/>
                </a:lnTo>
                <a:lnTo>
                  <a:pt x="792" y="931"/>
                </a:lnTo>
                <a:lnTo>
                  <a:pt x="792" y="954"/>
                </a:lnTo>
                <a:lnTo>
                  <a:pt x="792" y="954"/>
                </a:lnTo>
                <a:lnTo>
                  <a:pt x="0" y="954"/>
                </a:lnTo>
                <a:lnTo>
                  <a:pt x="0" y="954"/>
                </a:lnTo>
                <a:lnTo>
                  <a:pt x="2" y="915"/>
                </a:lnTo>
                <a:lnTo>
                  <a:pt x="6" y="872"/>
                </a:lnTo>
                <a:lnTo>
                  <a:pt x="12" y="827"/>
                </a:lnTo>
                <a:lnTo>
                  <a:pt x="23" y="782"/>
                </a:lnTo>
                <a:lnTo>
                  <a:pt x="29" y="757"/>
                </a:lnTo>
                <a:lnTo>
                  <a:pt x="37" y="735"/>
                </a:lnTo>
                <a:lnTo>
                  <a:pt x="47" y="712"/>
                </a:lnTo>
                <a:lnTo>
                  <a:pt x="57" y="692"/>
                </a:lnTo>
                <a:lnTo>
                  <a:pt x="68" y="671"/>
                </a:lnTo>
                <a:lnTo>
                  <a:pt x="82" y="653"/>
                </a:lnTo>
                <a:lnTo>
                  <a:pt x="96" y="634"/>
                </a:lnTo>
                <a:lnTo>
                  <a:pt x="113" y="618"/>
                </a:lnTo>
                <a:lnTo>
                  <a:pt x="242" y="620"/>
                </a:lnTo>
                <a:lnTo>
                  <a:pt x="362" y="817"/>
                </a:lnTo>
                <a:lnTo>
                  <a:pt x="385" y="669"/>
                </a:lnTo>
                <a:lnTo>
                  <a:pt x="369" y="643"/>
                </a:lnTo>
                <a:lnTo>
                  <a:pt x="369" y="616"/>
                </a:lnTo>
                <a:lnTo>
                  <a:pt x="369" y="616"/>
                </a:lnTo>
                <a:lnTo>
                  <a:pt x="405" y="614"/>
                </a:lnTo>
                <a:lnTo>
                  <a:pt x="440" y="616"/>
                </a:lnTo>
                <a:lnTo>
                  <a:pt x="440" y="616"/>
                </a:lnTo>
                <a:close/>
                <a:moveTo>
                  <a:pt x="547" y="225"/>
                </a:moveTo>
                <a:lnTo>
                  <a:pt x="547" y="225"/>
                </a:lnTo>
                <a:lnTo>
                  <a:pt x="500" y="231"/>
                </a:lnTo>
                <a:lnTo>
                  <a:pt x="473" y="235"/>
                </a:lnTo>
                <a:lnTo>
                  <a:pt x="446" y="235"/>
                </a:lnTo>
                <a:lnTo>
                  <a:pt x="420" y="233"/>
                </a:lnTo>
                <a:lnTo>
                  <a:pt x="391" y="229"/>
                </a:lnTo>
                <a:lnTo>
                  <a:pt x="365" y="221"/>
                </a:lnTo>
                <a:lnTo>
                  <a:pt x="340" y="209"/>
                </a:lnTo>
                <a:lnTo>
                  <a:pt x="340" y="209"/>
                </a:lnTo>
                <a:lnTo>
                  <a:pt x="330" y="204"/>
                </a:lnTo>
                <a:lnTo>
                  <a:pt x="319" y="204"/>
                </a:lnTo>
                <a:lnTo>
                  <a:pt x="307" y="206"/>
                </a:lnTo>
                <a:lnTo>
                  <a:pt x="295" y="211"/>
                </a:lnTo>
                <a:lnTo>
                  <a:pt x="270" y="217"/>
                </a:lnTo>
                <a:lnTo>
                  <a:pt x="258" y="221"/>
                </a:lnTo>
                <a:lnTo>
                  <a:pt x="246" y="221"/>
                </a:lnTo>
                <a:lnTo>
                  <a:pt x="246" y="221"/>
                </a:lnTo>
                <a:lnTo>
                  <a:pt x="233" y="249"/>
                </a:lnTo>
                <a:lnTo>
                  <a:pt x="225" y="282"/>
                </a:lnTo>
                <a:lnTo>
                  <a:pt x="223" y="299"/>
                </a:lnTo>
                <a:lnTo>
                  <a:pt x="205" y="297"/>
                </a:lnTo>
                <a:lnTo>
                  <a:pt x="205" y="297"/>
                </a:lnTo>
                <a:lnTo>
                  <a:pt x="193" y="299"/>
                </a:lnTo>
                <a:lnTo>
                  <a:pt x="193" y="299"/>
                </a:lnTo>
                <a:lnTo>
                  <a:pt x="188" y="301"/>
                </a:lnTo>
                <a:lnTo>
                  <a:pt x="188" y="301"/>
                </a:lnTo>
                <a:lnTo>
                  <a:pt x="190" y="327"/>
                </a:lnTo>
                <a:lnTo>
                  <a:pt x="195" y="340"/>
                </a:lnTo>
                <a:lnTo>
                  <a:pt x="197" y="350"/>
                </a:lnTo>
                <a:lnTo>
                  <a:pt x="197" y="350"/>
                </a:lnTo>
                <a:lnTo>
                  <a:pt x="201" y="358"/>
                </a:lnTo>
                <a:lnTo>
                  <a:pt x="205" y="364"/>
                </a:lnTo>
                <a:lnTo>
                  <a:pt x="211" y="368"/>
                </a:lnTo>
                <a:lnTo>
                  <a:pt x="217" y="370"/>
                </a:lnTo>
                <a:lnTo>
                  <a:pt x="227" y="374"/>
                </a:lnTo>
                <a:lnTo>
                  <a:pt x="229" y="385"/>
                </a:lnTo>
                <a:lnTo>
                  <a:pt x="229" y="385"/>
                </a:lnTo>
                <a:lnTo>
                  <a:pt x="244" y="432"/>
                </a:lnTo>
                <a:lnTo>
                  <a:pt x="252" y="454"/>
                </a:lnTo>
                <a:lnTo>
                  <a:pt x="262" y="473"/>
                </a:lnTo>
                <a:lnTo>
                  <a:pt x="262" y="473"/>
                </a:lnTo>
                <a:lnTo>
                  <a:pt x="272" y="491"/>
                </a:lnTo>
                <a:lnTo>
                  <a:pt x="285" y="505"/>
                </a:lnTo>
                <a:lnTo>
                  <a:pt x="299" y="518"/>
                </a:lnTo>
                <a:lnTo>
                  <a:pt x="315" y="526"/>
                </a:lnTo>
                <a:lnTo>
                  <a:pt x="315" y="526"/>
                </a:lnTo>
                <a:lnTo>
                  <a:pt x="326" y="530"/>
                </a:lnTo>
                <a:lnTo>
                  <a:pt x="344" y="532"/>
                </a:lnTo>
                <a:lnTo>
                  <a:pt x="387" y="534"/>
                </a:lnTo>
                <a:lnTo>
                  <a:pt x="387" y="534"/>
                </a:lnTo>
                <a:lnTo>
                  <a:pt x="436" y="532"/>
                </a:lnTo>
                <a:lnTo>
                  <a:pt x="455" y="530"/>
                </a:lnTo>
                <a:lnTo>
                  <a:pt x="467" y="528"/>
                </a:lnTo>
                <a:lnTo>
                  <a:pt x="467" y="528"/>
                </a:lnTo>
                <a:lnTo>
                  <a:pt x="485" y="520"/>
                </a:lnTo>
                <a:lnTo>
                  <a:pt x="500" y="507"/>
                </a:lnTo>
                <a:lnTo>
                  <a:pt x="514" y="493"/>
                </a:lnTo>
                <a:lnTo>
                  <a:pt x="526" y="477"/>
                </a:lnTo>
                <a:lnTo>
                  <a:pt x="526" y="477"/>
                </a:lnTo>
                <a:lnTo>
                  <a:pt x="537" y="456"/>
                </a:lnTo>
                <a:lnTo>
                  <a:pt x="545" y="434"/>
                </a:lnTo>
                <a:lnTo>
                  <a:pt x="553" y="409"/>
                </a:lnTo>
                <a:lnTo>
                  <a:pt x="561" y="385"/>
                </a:lnTo>
                <a:lnTo>
                  <a:pt x="563" y="374"/>
                </a:lnTo>
                <a:lnTo>
                  <a:pt x="573" y="370"/>
                </a:lnTo>
                <a:lnTo>
                  <a:pt x="573" y="370"/>
                </a:lnTo>
                <a:lnTo>
                  <a:pt x="580" y="366"/>
                </a:lnTo>
                <a:lnTo>
                  <a:pt x="584" y="362"/>
                </a:lnTo>
                <a:lnTo>
                  <a:pt x="588" y="356"/>
                </a:lnTo>
                <a:lnTo>
                  <a:pt x="592" y="350"/>
                </a:lnTo>
                <a:lnTo>
                  <a:pt x="592" y="350"/>
                </a:lnTo>
                <a:lnTo>
                  <a:pt x="598" y="327"/>
                </a:lnTo>
                <a:lnTo>
                  <a:pt x="600" y="301"/>
                </a:lnTo>
                <a:lnTo>
                  <a:pt x="600" y="301"/>
                </a:lnTo>
                <a:lnTo>
                  <a:pt x="596" y="299"/>
                </a:lnTo>
                <a:lnTo>
                  <a:pt x="596" y="299"/>
                </a:lnTo>
                <a:lnTo>
                  <a:pt x="586" y="297"/>
                </a:lnTo>
                <a:lnTo>
                  <a:pt x="567" y="299"/>
                </a:lnTo>
                <a:lnTo>
                  <a:pt x="565" y="280"/>
                </a:lnTo>
                <a:lnTo>
                  <a:pt x="565" y="280"/>
                </a:lnTo>
                <a:lnTo>
                  <a:pt x="557" y="252"/>
                </a:lnTo>
                <a:lnTo>
                  <a:pt x="547" y="225"/>
                </a:lnTo>
                <a:lnTo>
                  <a:pt x="547" y="225"/>
                </a:lnTo>
                <a:close/>
              </a:path>
            </a:pathLst>
          </a:custGeom>
          <a:solidFill>
            <a:srgbClr val="578B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endParaRPr>
          </a:p>
        </p:txBody>
      </p:sp>
      <p:sp>
        <p:nvSpPr>
          <p:cNvPr id="26" name="Freeform 5"/>
          <p:cNvSpPr>
            <a:spLocks noEditPoints="1"/>
          </p:cNvSpPr>
          <p:nvPr/>
        </p:nvSpPr>
        <p:spPr bwMode="auto">
          <a:xfrm>
            <a:off x="2683220" y="3934525"/>
            <a:ext cx="321238" cy="316840"/>
          </a:xfrm>
          <a:custGeom>
            <a:avLst/>
            <a:gdLst>
              <a:gd name="T0" fmla="*/ 516 w 962"/>
              <a:gd name="T1" fmla="*/ 0 h 631"/>
              <a:gd name="T2" fmla="*/ 32 w 962"/>
              <a:gd name="T3" fmla="*/ 71 h 631"/>
              <a:gd name="T4" fmla="*/ 32 w 962"/>
              <a:gd name="T5" fmla="*/ 327 h 631"/>
              <a:gd name="T6" fmla="*/ 21 w 962"/>
              <a:gd name="T7" fmla="*/ 338 h 631"/>
              <a:gd name="T8" fmla="*/ 17 w 962"/>
              <a:gd name="T9" fmla="*/ 354 h 631"/>
              <a:gd name="T10" fmla="*/ 17 w 962"/>
              <a:gd name="T11" fmla="*/ 363 h 631"/>
              <a:gd name="T12" fmla="*/ 23 w 962"/>
              <a:gd name="T13" fmla="*/ 375 h 631"/>
              <a:gd name="T14" fmla="*/ 32 w 962"/>
              <a:gd name="T15" fmla="*/ 384 h 631"/>
              <a:gd name="T16" fmla="*/ 44 w 962"/>
              <a:gd name="T17" fmla="*/ 388 h 631"/>
              <a:gd name="T18" fmla="*/ 50 w 962"/>
              <a:gd name="T19" fmla="*/ 390 h 631"/>
              <a:gd name="T20" fmla="*/ 63 w 962"/>
              <a:gd name="T21" fmla="*/ 388 h 631"/>
              <a:gd name="T22" fmla="*/ 76 w 962"/>
              <a:gd name="T23" fmla="*/ 379 h 631"/>
              <a:gd name="T24" fmla="*/ 82 w 962"/>
              <a:gd name="T25" fmla="*/ 369 h 631"/>
              <a:gd name="T26" fmla="*/ 84 w 962"/>
              <a:gd name="T27" fmla="*/ 354 h 631"/>
              <a:gd name="T28" fmla="*/ 84 w 962"/>
              <a:gd name="T29" fmla="*/ 346 h 631"/>
              <a:gd name="T30" fmla="*/ 76 w 962"/>
              <a:gd name="T31" fmla="*/ 331 h 631"/>
              <a:gd name="T32" fmla="*/ 67 w 962"/>
              <a:gd name="T33" fmla="*/ 164 h 631"/>
              <a:gd name="T34" fmla="*/ 962 w 962"/>
              <a:gd name="T35" fmla="*/ 159 h 631"/>
              <a:gd name="T36" fmla="*/ 962 w 962"/>
              <a:gd name="T37" fmla="*/ 71 h 631"/>
              <a:gd name="T38" fmla="*/ 78 w 962"/>
              <a:gd name="T39" fmla="*/ 402 h 631"/>
              <a:gd name="T40" fmla="*/ 50 w 962"/>
              <a:gd name="T41" fmla="*/ 409 h 631"/>
              <a:gd name="T42" fmla="*/ 25 w 962"/>
              <a:gd name="T43" fmla="*/ 402 h 631"/>
              <a:gd name="T44" fmla="*/ 0 w 962"/>
              <a:gd name="T45" fmla="*/ 555 h 631"/>
              <a:gd name="T46" fmla="*/ 17 w 962"/>
              <a:gd name="T47" fmla="*/ 562 h 631"/>
              <a:gd name="T48" fmla="*/ 25 w 962"/>
              <a:gd name="T49" fmla="*/ 564 h 631"/>
              <a:gd name="T50" fmla="*/ 40 w 962"/>
              <a:gd name="T51" fmla="*/ 566 h 631"/>
              <a:gd name="T52" fmla="*/ 61 w 962"/>
              <a:gd name="T53" fmla="*/ 549 h 631"/>
              <a:gd name="T54" fmla="*/ 67 w 962"/>
              <a:gd name="T55" fmla="*/ 566 h 631"/>
              <a:gd name="T56" fmla="*/ 76 w 962"/>
              <a:gd name="T57" fmla="*/ 495 h 631"/>
              <a:gd name="T58" fmla="*/ 86 w 962"/>
              <a:gd name="T59" fmla="*/ 560 h 631"/>
              <a:gd name="T60" fmla="*/ 99 w 962"/>
              <a:gd name="T61" fmla="*/ 555 h 631"/>
              <a:gd name="T62" fmla="*/ 78 w 962"/>
              <a:gd name="T63" fmla="*/ 402 h 631"/>
              <a:gd name="T64" fmla="*/ 176 w 962"/>
              <a:gd name="T65" fmla="*/ 220 h 631"/>
              <a:gd name="T66" fmla="*/ 838 w 962"/>
              <a:gd name="T67" fmla="*/ 218 h 631"/>
              <a:gd name="T68" fmla="*/ 838 w 962"/>
              <a:gd name="T69" fmla="*/ 553 h 631"/>
              <a:gd name="T70" fmla="*/ 757 w 962"/>
              <a:gd name="T71" fmla="*/ 557 h 631"/>
              <a:gd name="T72" fmla="*/ 673 w 962"/>
              <a:gd name="T73" fmla="*/ 572 h 631"/>
              <a:gd name="T74" fmla="*/ 591 w 962"/>
              <a:gd name="T75" fmla="*/ 597 h 631"/>
              <a:gd name="T76" fmla="*/ 509 w 962"/>
              <a:gd name="T77" fmla="*/ 631 h 631"/>
              <a:gd name="T78" fmla="*/ 469 w 962"/>
              <a:gd name="T79" fmla="*/ 612 h 631"/>
              <a:gd name="T80" fmla="*/ 390 w 962"/>
              <a:gd name="T81" fmla="*/ 585 h 631"/>
              <a:gd name="T82" fmla="*/ 306 w 962"/>
              <a:gd name="T83" fmla="*/ 566 h 631"/>
              <a:gd name="T84" fmla="*/ 220 w 962"/>
              <a:gd name="T85" fmla="*/ 557 h 631"/>
              <a:gd name="T86" fmla="*/ 176 w 962"/>
              <a:gd name="T87" fmla="*/ 555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62" h="631">
                <a:moveTo>
                  <a:pt x="962" y="71"/>
                </a:moveTo>
                <a:lnTo>
                  <a:pt x="516" y="0"/>
                </a:lnTo>
                <a:lnTo>
                  <a:pt x="32" y="71"/>
                </a:lnTo>
                <a:lnTo>
                  <a:pt x="32" y="71"/>
                </a:lnTo>
                <a:lnTo>
                  <a:pt x="32" y="327"/>
                </a:lnTo>
                <a:lnTo>
                  <a:pt x="32" y="327"/>
                </a:lnTo>
                <a:lnTo>
                  <a:pt x="25" y="331"/>
                </a:lnTo>
                <a:lnTo>
                  <a:pt x="21" y="338"/>
                </a:lnTo>
                <a:lnTo>
                  <a:pt x="17" y="346"/>
                </a:lnTo>
                <a:lnTo>
                  <a:pt x="17" y="354"/>
                </a:lnTo>
                <a:lnTo>
                  <a:pt x="17" y="354"/>
                </a:lnTo>
                <a:lnTo>
                  <a:pt x="17" y="363"/>
                </a:lnTo>
                <a:lnTo>
                  <a:pt x="19" y="369"/>
                </a:lnTo>
                <a:lnTo>
                  <a:pt x="23" y="375"/>
                </a:lnTo>
                <a:lnTo>
                  <a:pt x="27" y="379"/>
                </a:lnTo>
                <a:lnTo>
                  <a:pt x="32" y="384"/>
                </a:lnTo>
                <a:lnTo>
                  <a:pt x="38" y="388"/>
                </a:lnTo>
                <a:lnTo>
                  <a:pt x="44" y="388"/>
                </a:lnTo>
                <a:lnTo>
                  <a:pt x="50" y="390"/>
                </a:lnTo>
                <a:lnTo>
                  <a:pt x="50" y="390"/>
                </a:lnTo>
                <a:lnTo>
                  <a:pt x="57" y="388"/>
                </a:lnTo>
                <a:lnTo>
                  <a:pt x="63" y="388"/>
                </a:lnTo>
                <a:lnTo>
                  <a:pt x="69" y="384"/>
                </a:lnTo>
                <a:lnTo>
                  <a:pt x="76" y="379"/>
                </a:lnTo>
                <a:lnTo>
                  <a:pt x="80" y="375"/>
                </a:lnTo>
                <a:lnTo>
                  <a:pt x="82" y="369"/>
                </a:lnTo>
                <a:lnTo>
                  <a:pt x="84" y="363"/>
                </a:lnTo>
                <a:lnTo>
                  <a:pt x="84" y="354"/>
                </a:lnTo>
                <a:lnTo>
                  <a:pt x="84" y="354"/>
                </a:lnTo>
                <a:lnTo>
                  <a:pt x="84" y="346"/>
                </a:lnTo>
                <a:lnTo>
                  <a:pt x="80" y="338"/>
                </a:lnTo>
                <a:lnTo>
                  <a:pt x="76" y="331"/>
                </a:lnTo>
                <a:lnTo>
                  <a:pt x="67" y="325"/>
                </a:lnTo>
                <a:lnTo>
                  <a:pt x="67" y="164"/>
                </a:lnTo>
                <a:lnTo>
                  <a:pt x="516" y="229"/>
                </a:lnTo>
                <a:lnTo>
                  <a:pt x="962" y="159"/>
                </a:lnTo>
                <a:lnTo>
                  <a:pt x="962" y="71"/>
                </a:lnTo>
                <a:lnTo>
                  <a:pt x="962" y="71"/>
                </a:lnTo>
                <a:close/>
                <a:moveTo>
                  <a:pt x="78" y="402"/>
                </a:moveTo>
                <a:lnTo>
                  <a:pt x="78" y="402"/>
                </a:lnTo>
                <a:lnTo>
                  <a:pt x="65" y="407"/>
                </a:lnTo>
                <a:lnTo>
                  <a:pt x="50" y="409"/>
                </a:lnTo>
                <a:lnTo>
                  <a:pt x="38" y="407"/>
                </a:lnTo>
                <a:lnTo>
                  <a:pt x="25" y="402"/>
                </a:lnTo>
                <a:lnTo>
                  <a:pt x="25" y="402"/>
                </a:lnTo>
                <a:lnTo>
                  <a:pt x="0" y="555"/>
                </a:lnTo>
                <a:lnTo>
                  <a:pt x="0" y="555"/>
                </a:lnTo>
                <a:lnTo>
                  <a:pt x="17" y="562"/>
                </a:lnTo>
                <a:lnTo>
                  <a:pt x="23" y="545"/>
                </a:lnTo>
                <a:lnTo>
                  <a:pt x="25" y="564"/>
                </a:lnTo>
                <a:lnTo>
                  <a:pt x="25" y="564"/>
                </a:lnTo>
                <a:lnTo>
                  <a:pt x="40" y="566"/>
                </a:lnTo>
                <a:lnTo>
                  <a:pt x="55" y="566"/>
                </a:lnTo>
                <a:lnTo>
                  <a:pt x="61" y="549"/>
                </a:lnTo>
                <a:lnTo>
                  <a:pt x="67" y="566"/>
                </a:lnTo>
                <a:lnTo>
                  <a:pt x="67" y="566"/>
                </a:lnTo>
                <a:lnTo>
                  <a:pt x="71" y="564"/>
                </a:lnTo>
                <a:lnTo>
                  <a:pt x="76" y="495"/>
                </a:lnTo>
                <a:lnTo>
                  <a:pt x="86" y="560"/>
                </a:lnTo>
                <a:lnTo>
                  <a:pt x="86" y="560"/>
                </a:lnTo>
                <a:lnTo>
                  <a:pt x="99" y="555"/>
                </a:lnTo>
                <a:lnTo>
                  <a:pt x="99" y="555"/>
                </a:lnTo>
                <a:lnTo>
                  <a:pt x="78" y="402"/>
                </a:lnTo>
                <a:lnTo>
                  <a:pt x="78" y="402"/>
                </a:lnTo>
                <a:close/>
                <a:moveTo>
                  <a:pt x="176" y="555"/>
                </a:moveTo>
                <a:lnTo>
                  <a:pt x="176" y="220"/>
                </a:lnTo>
                <a:lnTo>
                  <a:pt x="516" y="268"/>
                </a:lnTo>
                <a:lnTo>
                  <a:pt x="838" y="218"/>
                </a:lnTo>
                <a:lnTo>
                  <a:pt x="838" y="553"/>
                </a:lnTo>
                <a:lnTo>
                  <a:pt x="838" y="553"/>
                </a:lnTo>
                <a:lnTo>
                  <a:pt x="796" y="553"/>
                </a:lnTo>
                <a:lnTo>
                  <a:pt x="757" y="557"/>
                </a:lnTo>
                <a:lnTo>
                  <a:pt x="715" y="564"/>
                </a:lnTo>
                <a:lnTo>
                  <a:pt x="673" y="572"/>
                </a:lnTo>
                <a:lnTo>
                  <a:pt x="631" y="585"/>
                </a:lnTo>
                <a:lnTo>
                  <a:pt x="591" y="597"/>
                </a:lnTo>
                <a:lnTo>
                  <a:pt x="549" y="614"/>
                </a:lnTo>
                <a:lnTo>
                  <a:pt x="509" y="631"/>
                </a:lnTo>
                <a:lnTo>
                  <a:pt x="509" y="631"/>
                </a:lnTo>
                <a:lnTo>
                  <a:pt x="469" y="612"/>
                </a:lnTo>
                <a:lnTo>
                  <a:pt x="430" y="597"/>
                </a:lnTo>
                <a:lnTo>
                  <a:pt x="390" y="585"/>
                </a:lnTo>
                <a:lnTo>
                  <a:pt x="348" y="574"/>
                </a:lnTo>
                <a:lnTo>
                  <a:pt x="306" y="566"/>
                </a:lnTo>
                <a:lnTo>
                  <a:pt x="262" y="562"/>
                </a:lnTo>
                <a:lnTo>
                  <a:pt x="220" y="557"/>
                </a:lnTo>
                <a:lnTo>
                  <a:pt x="176" y="555"/>
                </a:lnTo>
                <a:lnTo>
                  <a:pt x="176" y="555"/>
                </a:lnTo>
                <a:close/>
              </a:path>
            </a:pathLst>
          </a:custGeom>
          <a:solidFill>
            <a:srgbClr val="578B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endParaRPr>
          </a:p>
        </p:txBody>
      </p:sp>
      <p:pic>
        <p:nvPicPr>
          <p:cNvPr id="8" name="图片 7" descr="28"/>
          <p:cNvPicPr>
            <a:picLocks noChangeAspect="1"/>
          </p:cNvPicPr>
          <p:nvPr/>
        </p:nvPicPr>
        <p:blipFill>
          <a:blip r:embed="rId2"/>
          <a:srcRect l="14558" t="41307" r="40846" b="11092"/>
          <a:stretch>
            <a:fillRect/>
          </a:stretch>
        </p:blipFill>
        <p:spPr>
          <a:xfrm>
            <a:off x="5159375" y="1466850"/>
            <a:ext cx="1729740" cy="120015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273685" y="228600"/>
            <a:ext cx="3015615" cy="461665"/>
          </a:xfrm>
          <a:prstGeom prst="rect">
            <a:avLst/>
          </a:prstGeom>
          <a:noFill/>
        </p:spPr>
        <p:txBody>
          <a:bodyPr wrap="square" rtlCol="0">
            <a:spAutoFit/>
          </a:bodyPr>
          <a:lstStyle/>
          <a:p>
            <a:r>
              <a:rPr lang="zh-CN" altLang="en-US" sz="2400" b="1" dirty="0">
                <a:solidFill>
                  <a:schemeClr val="tx1">
                    <a:lumMod val="65000"/>
                    <a:lumOff val="35000"/>
                  </a:schemeClr>
                </a:solidFill>
                <a:latin typeface="微软雅黑" charset="0"/>
                <a:ea typeface="微软雅黑" charset="0"/>
                <a:sym typeface="+mn-ea"/>
              </a:rPr>
              <a:t>研究目标</a:t>
            </a:r>
            <a:endParaRPr lang="zh-CN" altLang="en-US" sz="2400" b="1" dirty="0">
              <a:solidFill>
                <a:schemeClr val="tx1">
                  <a:lumMod val="65000"/>
                  <a:lumOff val="35000"/>
                </a:schemeClr>
              </a:solidFill>
              <a:latin typeface="微软雅黑" charset="0"/>
              <a:ea typeface="微软雅黑" charset="0"/>
              <a:sym typeface="+mn-ea"/>
            </a:endParaRPr>
          </a:p>
        </p:txBody>
      </p:sp>
      <p:sp>
        <p:nvSpPr>
          <p:cNvPr id="6" name="矩形 5"/>
          <p:cNvSpPr/>
          <p:nvPr/>
        </p:nvSpPr>
        <p:spPr>
          <a:xfrm>
            <a:off x="-3175" y="236220"/>
            <a:ext cx="119380" cy="473075"/>
          </a:xfrm>
          <a:prstGeom prst="rect">
            <a:avLst/>
          </a:prstGeom>
          <a:solidFill>
            <a:srgbClr val="578B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7795" y="236220"/>
            <a:ext cx="97790" cy="473075"/>
          </a:xfrm>
          <a:prstGeom prst="rect">
            <a:avLst/>
          </a:prstGeom>
          <a:solidFill>
            <a:srgbClr val="578B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929" y="814814"/>
            <a:ext cx="5828541" cy="58677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矩形 7"/>
          <p:cNvSpPr/>
          <p:nvPr/>
        </p:nvSpPr>
        <p:spPr>
          <a:xfrm>
            <a:off x="6817258" y="2349257"/>
            <a:ext cx="4771177" cy="4247317"/>
          </a:xfrm>
          <a:prstGeom prst="rect">
            <a:avLst/>
          </a:prstGeom>
        </p:spPr>
        <p:txBody>
          <a:bodyPr wrap="square">
            <a:spAutoFit/>
          </a:bodyPr>
          <a:lstStyle/>
          <a:p>
            <a:r>
              <a:rPr lang="zh-CN" altLang="en-US" dirty="0"/>
              <a:t>客户层：支持</a:t>
            </a:r>
            <a:r>
              <a:rPr lang="en-US" altLang="zh-CN" dirty="0"/>
              <a:t>PC</a:t>
            </a:r>
            <a:r>
              <a:rPr lang="zh-CN" altLang="en-US" dirty="0"/>
              <a:t>浏览器和手机</a:t>
            </a:r>
            <a:r>
              <a:rPr lang="en-US" altLang="zh-CN" dirty="0"/>
              <a:t>APP</a:t>
            </a:r>
            <a:r>
              <a:rPr lang="zh-CN" altLang="en-US" dirty="0"/>
              <a:t>。差别是手机</a:t>
            </a:r>
            <a:r>
              <a:rPr lang="en-US" altLang="zh-CN" dirty="0"/>
              <a:t>APP</a:t>
            </a:r>
            <a:r>
              <a:rPr lang="zh-CN" altLang="en-US" dirty="0"/>
              <a:t>可以直接通过</a:t>
            </a:r>
            <a:r>
              <a:rPr lang="en-US" altLang="zh-CN" dirty="0"/>
              <a:t>IP</a:t>
            </a:r>
            <a:r>
              <a:rPr lang="zh-CN" altLang="en-US" dirty="0"/>
              <a:t>访问，反向代理服务器。</a:t>
            </a:r>
          </a:p>
          <a:p>
            <a:endParaRPr lang="zh-CN" altLang="en-US" dirty="0"/>
          </a:p>
          <a:p>
            <a:r>
              <a:rPr lang="zh-CN" altLang="en-US" dirty="0"/>
              <a:t>前端层：使用</a:t>
            </a:r>
            <a:r>
              <a:rPr lang="en-US" altLang="zh-CN" dirty="0"/>
              <a:t>DNS</a:t>
            </a:r>
            <a:r>
              <a:rPr lang="zh-CN" altLang="en-US" dirty="0"/>
              <a:t>负载均衡，</a:t>
            </a:r>
            <a:r>
              <a:rPr lang="en-US" altLang="zh-CN" dirty="0"/>
              <a:t>CDN</a:t>
            </a:r>
            <a:r>
              <a:rPr lang="zh-CN" altLang="en-US" dirty="0"/>
              <a:t>本地加速以及反向代理服务；</a:t>
            </a:r>
          </a:p>
          <a:p>
            <a:endParaRPr lang="zh-CN" altLang="en-US" dirty="0"/>
          </a:p>
          <a:p>
            <a:r>
              <a:rPr lang="zh-CN" altLang="en-US" dirty="0"/>
              <a:t>应用层：网站应用集群；按照业务进行垂直拆分，比如商品应用，会员中心等；</a:t>
            </a:r>
          </a:p>
          <a:p>
            <a:endParaRPr lang="zh-CN" altLang="en-US" dirty="0"/>
          </a:p>
          <a:p>
            <a:r>
              <a:rPr lang="zh-CN" altLang="en-US" dirty="0"/>
              <a:t>服务层：提供公用服务，比如用户服务，订单服务，支付服务等；</a:t>
            </a:r>
          </a:p>
          <a:p>
            <a:endParaRPr lang="zh-CN" altLang="en-US" dirty="0"/>
          </a:p>
          <a:p>
            <a:r>
              <a:rPr lang="zh-CN" altLang="en-US" dirty="0"/>
              <a:t>数据层：支持关系型数据库集群（支持读写分离），</a:t>
            </a:r>
            <a:r>
              <a:rPr lang="en-US" altLang="zh-CN" dirty="0"/>
              <a:t>NOSQL</a:t>
            </a:r>
            <a:r>
              <a:rPr lang="zh-CN" altLang="en-US" dirty="0"/>
              <a:t>集群，分布式文件系统集群；以及分布式</a:t>
            </a:r>
            <a:r>
              <a:rPr lang="en-US" altLang="zh-CN" dirty="0"/>
              <a:t>Cache</a:t>
            </a:r>
            <a:r>
              <a:rPr lang="zh-CN" altLang="en-US" dirty="0"/>
              <a:t>；</a:t>
            </a:r>
          </a:p>
        </p:txBody>
      </p:sp>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6875" y="516863"/>
            <a:ext cx="4881560" cy="1701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273685" y="228600"/>
            <a:ext cx="3015615" cy="461665"/>
          </a:xfrm>
          <a:prstGeom prst="rect">
            <a:avLst/>
          </a:prstGeom>
          <a:noFill/>
        </p:spPr>
        <p:txBody>
          <a:bodyPr wrap="square" rtlCol="0">
            <a:spAutoFit/>
          </a:bodyPr>
          <a:lstStyle/>
          <a:p>
            <a:r>
              <a:rPr lang="zh-CN" altLang="en-US" sz="2400" b="1" dirty="0" smtClean="0">
                <a:solidFill>
                  <a:schemeClr val="tx1">
                    <a:lumMod val="65000"/>
                    <a:lumOff val="35000"/>
                  </a:schemeClr>
                </a:solidFill>
                <a:latin typeface="微软雅黑" charset="0"/>
                <a:ea typeface="微软雅黑" charset="0"/>
                <a:sym typeface="+mn-ea"/>
              </a:rPr>
              <a:t>研究内容</a:t>
            </a:r>
            <a:endParaRPr lang="zh-CN" altLang="en-US" sz="2400" b="1" dirty="0">
              <a:solidFill>
                <a:schemeClr val="tx1">
                  <a:lumMod val="65000"/>
                  <a:lumOff val="35000"/>
                </a:schemeClr>
              </a:solidFill>
              <a:latin typeface="微软雅黑" charset="0"/>
              <a:ea typeface="微软雅黑" charset="0"/>
              <a:sym typeface="+mn-ea"/>
            </a:endParaRPr>
          </a:p>
        </p:txBody>
      </p:sp>
      <p:sp>
        <p:nvSpPr>
          <p:cNvPr id="6" name="矩形 5"/>
          <p:cNvSpPr/>
          <p:nvPr/>
        </p:nvSpPr>
        <p:spPr>
          <a:xfrm>
            <a:off x="-3175" y="236220"/>
            <a:ext cx="119380" cy="473075"/>
          </a:xfrm>
          <a:prstGeom prst="rect">
            <a:avLst/>
          </a:prstGeom>
          <a:solidFill>
            <a:srgbClr val="578B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7795" y="236220"/>
            <a:ext cx="97790" cy="473075"/>
          </a:xfrm>
          <a:prstGeom prst="rect">
            <a:avLst/>
          </a:prstGeom>
          <a:solidFill>
            <a:srgbClr val="578B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8651875" y="3452495"/>
            <a:ext cx="916940" cy="916940"/>
          </a:xfrm>
          <a:prstGeom prst="ellipse">
            <a:avLst/>
          </a:prstGeom>
          <a:solidFill>
            <a:srgbClr val="578B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noProof="0" dirty="0">
                <a:ln>
                  <a:noFill/>
                </a:ln>
                <a:solidFill>
                  <a:schemeClr val="bg1"/>
                </a:solidFill>
                <a:uLnTx/>
                <a:uFillTx/>
                <a:latin typeface="Impact" pitchFamily="34" charset="0"/>
                <a:ea typeface="方正舒体" pitchFamily="2" charset="-122"/>
                <a:sym typeface="+mn-ea"/>
              </a:rPr>
              <a:t>4</a:t>
            </a:r>
          </a:p>
        </p:txBody>
      </p:sp>
      <p:sp>
        <p:nvSpPr>
          <p:cNvPr id="25" name="椭圆 24"/>
          <p:cNvSpPr/>
          <p:nvPr/>
        </p:nvSpPr>
        <p:spPr>
          <a:xfrm>
            <a:off x="6942455" y="2787015"/>
            <a:ext cx="1362075" cy="1362075"/>
          </a:xfrm>
          <a:prstGeom prst="ellipse">
            <a:avLst/>
          </a:prstGeom>
          <a:solidFill>
            <a:srgbClr val="BADA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noProof="0" dirty="0">
                <a:ln>
                  <a:noFill/>
                </a:ln>
                <a:solidFill>
                  <a:schemeClr val="bg1"/>
                </a:solidFill>
                <a:uLnTx/>
                <a:uFillTx/>
                <a:latin typeface="Impact" pitchFamily="34" charset="0"/>
                <a:ea typeface="方正舒体" pitchFamily="2" charset="-122"/>
                <a:sym typeface="+mn-ea"/>
              </a:rPr>
              <a:t>3</a:t>
            </a:r>
          </a:p>
        </p:txBody>
      </p:sp>
      <p:sp>
        <p:nvSpPr>
          <p:cNvPr id="26" name="椭圆 25"/>
          <p:cNvSpPr/>
          <p:nvPr/>
        </p:nvSpPr>
        <p:spPr>
          <a:xfrm>
            <a:off x="5061584" y="3112770"/>
            <a:ext cx="1570355" cy="1570355"/>
          </a:xfrm>
          <a:prstGeom prst="ellipse">
            <a:avLst/>
          </a:prstGeom>
          <a:solidFill>
            <a:srgbClr val="578B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noProof="0" dirty="0">
                <a:ln>
                  <a:noFill/>
                </a:ln>
                <a:solidFill>
                  <a:schemeClr val="bg1"/>
                </a:solidFill>
                <a:uLnTx/>
                <a:uFillTx/>
                <a:latin typeface="Impact" pitchFamily="34" charset="0"/>
                <a:ea typeface="方正舒体" pitchFamily="2" charset="-122"/>
                <a:sym typeface="+mn-ea"/>
              </a:rPr>
              <a:t>1</a:t>
            </a:r>
          </a:p>
        </p:txBody>
      </p:sp>
      <p:sp>
        <p:nvSpPr>
          <p:cNvPr id="27" name="椭圆 26"/>
          <p:cNvSpPr/>
          <p:nvPr/>
        </p:nvSpPr>
        <p:spPr>
          <a:xfrm>
            <a:off x="3597275" y="2972435"/>
            <a:ext cx="1013460" cy="1013460"/>
          </a:xfrm>
          <a:prstGeom prst="ellipse">
            <a:avLst/>
          </a:prstGeom>
          <a:solidFill>
            <a:srgbClr val="BADA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noProof="0" dirty="0">
                <a:ln>
                  <a:noFill/>
                </a:ln>
                <a:solidFill>
                  <a:schemeClr val="bg1"/>
                </a:solidFill>
                <a:uLnTx/>
                <a:uFillTx/>
                <a:latin typeface="Impact" pitchFamily="34" charset="0"/>
                <a:ea typeface="方正舒体" pitchFamily="2" charset="-122"/>
                <a:sym typeface="+mn-ea"/>
              </a:rPr>
              <a:t>2</a:t>
            </a:r>
          </a:p>
        </p:txBody>
      </p:sp>
      <p:sp>
        <p:nvSpPr>
          <p:cNvPr id="31" name="文本框 30"/>
          <p:cNvSpPr txBox="1"/>
          <p:nvPr/>
        </p:nvSpPr>
        <p:spPr>
          <a:xfrm flipH="1">
            <a:off x="4926330" y="2390626"/>
            <a:ext cx="1840865"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a:r>
              <a:rPr lang="zh-CN" altLang="en-US" sz="1400" kern="0" dirty="0">
                <a:solidFill>
                  <a:schemeClr val="tx1">
                    <a:lumMod val="65000"/>
                    <a:lumOff val="35000"/>
                  </a:schemeClr>
                </a:solidFill>
                <a:latin typeface="微软雅黑" charset="0"/>
                <a:ea typeface="微软雅黑" charset="0"/>
                <a:sym typeface="+mn-ea"/>
              </a:rPr>
              <a:t>分布式框架</a:t>
            </a:r>
            <a:r>
              <a:rPr lang="en-US" altLang="zh-CN" sz="1400" kern="0" dirty="0">
                <a:solidFill>
                  <a:schemeClr val="tx1">
                    <a:lumMod val="65000"/>
                    <a:lumOff val="35000"/>
                  </a:schemeClr>
                </a:solidFill>
                <a:latin typeface="微软雅黑" charset="0"/>
                <a:ea typeface="微软雅黑" charset="0"/>
                <a:sym typeface="+mn-ea"/>
              </a:rPr>
              <a:t>-</a:t>
            </a:r>
            <a:r>
              <a:rPr lang="en-US" altLang="zh-CN" sz="1400" kern="0" dirty="0" err="1">
                <a:solidFill>
                  <a:schemeClr val="tx1">
                    <a:lumMod val="65000"/>
                    <a:lumOff val="35000"/>
                  </a:schemeClr>
                </a:solidFill>
                <a:latin typeface="微软雅黑" charset="0"/>
                <a:ea typeface="微软雅黑" charset="0"/>
                <a:sym typeface="+mn-ea"/>
              </a:rPr>
              <a:t>Dubbox</a:t>
            </a:r>
            <a:endParaRPr lang="zh-CN" altLang="en-US" sz="1400" kern="0" noProof="0" dirty="0" smtClean="0">
              <a:ln>
                <a:noFill/>
              </a:ln>
              <a:solidFill>
                <a:schemeClr val="tx1">
                  <a:lumMod val="65000"/>
                  <a:lumOff val="35000"/>
                </a:schemeClr>
              </a:solidFill>
              <a:uLnTx/>
              <a:uFillTx/>
              <a:latin typeface="微软雅黑" charset="0"/>
              <a:ea typeface="微软雅黑" charset="0"/>
              <a:sym typeface="+mn-ea"/>
            </a:endParaRPr>
          </a:p>
        </p:txBody>
      </p:sp>
      <p:sp>
        <p:nvSpPr>
          <p:cNvPr id="28" name="椭圆 27"/>
          <p:cNvSpPr/>
          <p:nvPr/>
        </p:nvSpPr>
        <p:spPr>
          <a:xfrm>
            <a:off x="2393950" y="3203575"/>
            <a:ext cx="916940" cy="916940"/>
          </a:xfrm>
          <a:prstGeom prst="ellipse">
            <a:avLst/>
          </a:prstGeom>
          <a:solidFill>
            <a:srgbClr val="578B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noProof="0" dirty="0">
                <a:ln>
                  <a:noFill/>
                </a:ln>
                <a:solidFill>
                  <a:schemeClr val="bg1"/>
                </a:solidFill>
                <a:uLnTx/>
                <a:uFillTx/>
                <a:latin typeface="Impact" pitchFamily="34" charset="0"/>
                <a:ea typeface="方正舒体" pitchFamily="2" charset="-122"/>
                <a:sym typeface="+mn-ea"/>
              </a:rPr>
              <a:t>5</a:t>
            </a:r>
          </a:p>
        </p:txBody>
      </p:sp>
      <p:sp>
        <p:nvSpPr>
          <p:cNvPr id="29" name="文本框 28"/>
          <p:cNvSpPr txBox="1"/>
          <p:nvPr/>
        </p:nvSpPr>
        <p:spPr>
          <a:xfrm flipH="1">
            <a:off x="3383280" y="4384040"/>
            <a:ext cx="1548765"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a:r>
              <a:rPr lang="zh-CN" altLang="en-US" sz="1400" kern="0" dirty="0">
                <a:solidFill>
                  <a:schemeClr val="tx1">
                    <a:lumMod val="65000"/>
                    <a:lumOff val="35000"/>
                  </a:schemeClr>
                </a:solidFill>
                <a:latin typeface="微软雅黑" charset="0"/>
                <a:ea typeface="微软雅黑" charset="0"/>
                <a:sym typeface="+mn-ea"/>
              </a:rPr>
              <a:t>集群搭建</a:t>
            </a:r>
            <a:endParaRPr lang="zh-CN" altLang="en-US" sz="1400" kern="0" noProof="0" dirty="0" smtClean="0">
              <a:ln>
                <a:noFill/>
              </a:ln>
              <a:solidFill>
                <a:schemeClr val="tx1">
                  <a:lumMod val="65000"/>
                  <a:lumOff val="35000"/>
                </a:schemeClr>
              </a:solidFill>
              <a:uLnTx/>
              <a:uFillTx/>
              <a:latin typeface="微软雅黑" charset="0"/>
              <a:ea typeface="微软雅黑" charset="0"/>
              <a:sym typeface="+mn-ea"/>
            </a:endParaRPr>
          </a:p>
        </p:txBody>
      </p:sp>
      <p:sp>
        <p:nvSpPr>
          <p:cNvPr id="30" name="文本框 29"/>
          <p:cNvSpPr txBox="1"/>
          <p:nvPr/>
        </p:nvSpPr>
        <p:spPr>
          <a:xfrm flipH="1">
            <a:off x="2064531" y="2370065"/>
            <a:ext cx="1548765"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a:r>
              <a:rPr lang="zh-CN" altLang="en-US" sz="1400" kern="0" noProof="0" dirty="0" smtClean="0">
                <a:ln>
                  <a:noFill/>
                </a:ln>
                <a:solidFill>
                  <a:schemeClr val="tx1">
                    <a:lumMod val="65000"/>
                    <a:lumOff val="35000"/>
                  </a:schemeClr>
                </a:solidFill>
                <a:uLnTx/>
                <a:uFillTx/>
                <a:latin typeface="微软雅黑" charset="0"/>
                <a:ea typeface="微软雅黑" charset="0"/>
                <a:sym typeface="+mn-ea"/>
              </a:rPr>
              <a:t>秒杀方案的设计</a:t>
            </a:r>
            <a:endParaRPr lang="zh-CN" altLang="en-US" sz="1400" kern="0" noProof="0" dirty="0" smtClean="0">
              <a:ln>
                <a:noFill/>
              </a:ln>
              <a:solidFill>
                <a:schemeClr val="tx1">
                  <a:lumMod val="65000"/>
                  <a:lumOff val="35000"/>
                </a:schemeClr>
              </a:solidFill>
              <a:uLnTx/>
              <a:uFillTx/>
              <a:latin typeface="微软雅黑" charset="0"/>
              <a:ea typeface="微软雅黑" charset="0"/>
              <a:sym typeface="+mn-ea"/>
            </a:endParaRPr>
          </a:p>
        </p:txBody>
      </p:sp>
      <p:cxnSp>
        <p:nvCxnSpPr>
          <p:cNvPr id="37" name="直接连接符 36"/>
          <p:cNvCxnSpPr>
            <a:stCxn id="26" idx="0"/>
          </p:cNvCxnSpPr>
          <p:nvPr/>
        </p:nvCxnSpPr>
        <p:spPr>
          <a:xfrm flipV="1">
            <a:off x="5847079" y="2640965"/>
            <a:ext cx="0" cy="487045"/>
          </a:xfrm>
          <a:prstGeom prst="line">
            <a:avLst/>
          </a:prstGeom>
          <a:ln>
            <a:solidFill>
              <a:srgbClr val="578B18"/>
            </a:solidFill>
            <a:prstDash val="sysDot"/>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V="1">
            <a:off x="4133215" y="3948430"/>
            <a:ext cx="0" cy="487045"/>
          </a:xfrm>
          <a:prstGeom prst="line">
            <a:avLst/>
          </a:prstGeom>
          <a:ln>
            <a:solidFill>
              <a:srgbClr val="BADA5C"/>
            </a:solidFill>
            <a:prstDash val="sysDot"/>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V="1">
            <a:off x="7660640" y="4131310"/>
            <a:ext cx="0" cy="487045"/>
          </a:xfrm>
          <a:prstGeom prst="line">
            <a:avLst/>
          </a:prstGeom>
          <a:ln>
            <a:solidFill>
              <a:srgbClr val="BADA5C"/>
            </a:solidFill>
            <a:prstDash val="sysDot"/>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V="1">
            <a:off x="2832100" y="2668905"/>
            <a:ext cx="0" cy="487045"/>
          </a:xfrm>
          <a:prstGeom prst="line">
            <a:avLst/>
          </a:prstGeom>
          <a:ln>
            <a:solidFill>
              <a:srgbClr val="578B18"/>
            </a:solidFill>
            <a:prstDash val="sysDot"/>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V="1">
            <a:off x="9135110" y="2962910"/>
            <a:ext cx="0" cy="487045"/>
          </a:xfrm>
          <a:prstGeom prst="line">
            <a:avLst/>
          </a:prstGeom>
          <a:ln>
            <a:solidFill>
              <a:srgbClr val="578B18"/>
            </a:solidFill>
            <a:prstDash val="sysDot"/>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flipH="1">
            <a:off x="6760630" y="4602283"/>
            <a:ext cx="1773555"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a:r>
              <a:rPr lang="zh-CN" altLang="en-US" sz="1400" kern="0" dirty="0">
                <a:solidFill>
                  <a:schemeClr val="tx1">
                    <a:lumMod val="65000"/>
                    <a:lumOff val="35000"/>
                  </a:schemeClr>
                </a:solidFill>
                <a:latin typeface="微软雅黑" charset="0"/>
                <a:ea typeface="微软雅黑" charset="0"/>
                <a:sym typeface="+mn-ea"/>
              </a:rPr>
              <a:t>业务进行垂直拆分</a:t>
            </a:r>
            <a:endParaRPr lang="zh-CN" altLang="en-US" sz="1400" kern="0" noProof="0" dirty="0" smtClean="0">
              <a:ln>
                <a:noFill/>
              </a:ln>
              <a:solidFill>
                <a:schemeClr val="tx1">
                  <a:lumMod val="65000"/>
                  <a:lumOff val="35000"/>
                </a:schemeClr>
              </a:solidFill>
              <a:uLnTx/>
              <a:uFillTx/>
              <a:latin typeface="微软雅黑" charset="0"/>
              <a:ea typeface="微软雅黑" charset="0"/>
              <a:sym typeface="+mn-ea"/>
            </a:endParaRPr>
          </a:p>
        </p:txBody>
      </p:sp>
      <p:sp>
        <p:nvSpPr>
          <p:cNvPr id="45" name="文本框 44"/>
          <p:cNvSpPr txBox="1"/>
          <p:nvPr/>
        </p:nvSpPr>
        <p:spPr>
          <a:xfrm flipH="1">
            <a:off x="8354695" y="2677602"/>
            <a:ext cx="1548765"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a:r>
              <a:rPr lang="en-US" altLang="zh-CN" sz="1400" kern="0" dirty="0">
                <a:solidFill>
                  <a:schemeClr val="tx1">
                    <a:lumMod val="65000"/>
                    <a:lumOff val="35000"/>
                  </a:schemeClr>
                </a:solidFill>
                <a:latin typeface="微软雅黑" charset="0"/>
                <a:ea typeface="微软雅黑" charset="0"/>
                <a:sym typeface="+mn-ea"/>
              </a:rPr>
              <a:t>AngularJS</a:t>
            </a:r>
            <a:endParaRPr lang="zh-CN" altLang="en-US" sz="1400" kern="0" noProof="0" dirty="0" smtClean="0">
              <a:ln>
                <a:noFill/>
              </a:ln>
              <a:solidFill>
                <a:schemeClr val="tx1">
                  <a:lumMod val="65000"/>
                  <a:lumOff val="35000"/>
                </a:schemeClr>
              </a:solidFill>
              <a:uLnTx/>
              <a:uFillTx/>
              <a:latin typeface="微软雅黑" charset="0"/>
              <a:ea typeface="微软雅黑" charset="0"/>
              <a:sym typeface="+mn-ea"/>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273685" y="228600"/>
            <a:ext cx="3015615" cy="461665"/>
          </a:xfrm>
          <a:prstGeom prst="rect">
            <a:avLst/>
          </a:prstGeom>
          <a:noFill/>
        </p:spPr>
        <p:txBody>
          <a:bodyPr wrap="square" rtlCol="0">
            <a:spAutoFit/>
          </a:bodyPr>
          <a:lstStyle/>
          <a:p>
            <a:r>
              <a:rPr lang="zh-CN" altLang="en-US" sz="2400" b="1" dirty="0" smtClean="0">
                <a:solidFill>
                  <a:schemeClr val="tx1">
                    <a:lumMod val="65000"/>
                    <a:lumOff val="35000"/>
                  </a:schemeClr>
                </a:solidFill>
                <a:latin typeface="微软雅黑" charset="0"/>
                <a:ea typeface="微软雅黑" charset="0"/>
                <a:sym typeface="+mn-ea"/>
              </a:rPr>
              <a:t>拟突破难题</a:t>
            </a:r>
            <a:endParaRPr lang="zh-CN" altLang="en-US" sz="2400" b="1" dirty="0">
              <a:solidFill>
                <a:schemeClr val="tx1">
                  <a:lumMod val="65000"/>
                  <a:lumOff val="35000"/>
                </a:schemeClr>
              </a:solidFill>
              <a:latin typeface="微软雅黑" charset="0"/>
              <a:ea typeface="微软雅黑" charset="0"/>
              <a:sym typeface="+mn-ea"/>
            </a:endParaRPr>
          </a:p>
        </p:txBody>
      </p:sp>
      <p:sp>
        <p:nvSpPr>
          <p:cNvPr id="6" name="矩形 5"/>
          <p:cNvSpPr/>
          <p:nvPr/>
        </p:nvSpPr>
        <p:spPr>
          <a:xfrm>
            <a:off x="-3175" y="236220"/>
            <a:ext cx="119380" cy="473075"/>
          </a:xfrm>
          <a:prstGeom prst="rect">
            <a:avLst/>
          </a:prstGeom>
          <a:solidFill>
            <a:srgbClr val="578B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7795" y="236220"/>
            <a:ext cx="97790" cy="473075"/>
          </a:xfrm>
          <a:prstGeom prst="rect">
            <a:avLst/>
          </a:prstGeom>
          <a:solidFill>
            <a:srgbClr val="578B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MH_SubTitle_6"/>
          <p:cNvSpPr/>
          <p:nvPr/>
        </p:nvSpPr>
        <p:spPr>
          <a:xfrm>
            <a:off x="502763" y="2682981"/>
            <a:ext cx="11004191" cy="46355"/>
          </a:xfrm>
          <a:prstGeom prst="rect">
            <a:avLst/>
          </a:prstGeom>
          <a:solidFill>
            <a:srgbClr val="578B1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65000"/>
                  <a:lumOff val="35000"/>
                </a:schemeClr>
              </a:solidFill>
              <a:effectLst/>
              <a:uLnTx/>
              <a:uFillTx/>
              <a:latin typeface="+mn-lt"/>
              <a:ea typeface="+mn-ea"/>
              <a:cs typeface="+mn-cs"/>
            </a:endParaRPr>
          </a:p>
        </p:txBody>
      </p:sp>
      <p:sp>
        <p:nvSpPr>
          <p:cNvPr id="43" name="MH_Desc_1"/>
          <p:cNvSpPr>
            <a:spLocks noChangeArrowheads="1"/>
          </p:cNvSpPr>
          <p:nvPr/>
        </p:nvSpPr>
        <p:spPr bwMode="auto">
          <a:xfrm>
            <a:off x="412749" y="1059645"/>
            <a:ext cx="11257168" cy="1623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bIns="0"/>
          <a:lstStyle/>
          <a:p>
            <a:pPr lvl="0">
              <a:lnSpc>
                <a:spcPct val="120000"/>
              </a:lnSpc>
            </a:pPr>
            <a:r>
              <a:rPr lang="zh-CN" altLang="en-US" sz="1400" b="1" dirty="0">
                <a:solidFill>
                  <a:schemeClr val="tx1">
                    <a:lumMod val="65000"/>
                    <a:lumOff val="35000"/>
                  </a:schemeClr>
                </a:solidFill>
                <a:latin typeface="幼圆" pitchFamily="49" charset="-122"/>
                <a:ea typeface="微软雅黑" pitchFamily="34" charset="-122"/>
              </a:rPr>
              <a:t>秒杀技术</a:t>
            </a:r>
            <a:r>
              <a:rPr lang="zh-CN" altLang="en-US" sz="1400" b="1" dirty="0" smtClean="0">
                <a:solidFill>
                  <a:schemeClr val="tx1">
                    <a:lumMod val="65000"/>
                    <a:lumOff val="35000"/>
                  </a:schemeClr>
                </a:solidFill>
                <a:latin typeface="幼圆" pitchFamily="49" charset="-122"/>
                <a:ea typeface="微软雅黑" pitchFamily="34" charset="-122"/>
              </a:rPr>
              <a:t>挑战</a:t>
            </a:r>
            <a:endParaRPr lang="en-US" altLang="zh-CN" sz="1400" b="1" dirty="0" smtClean="0">
              <a:solidFill>
                <a:schemeClr val="tx1">
                  <a:lumMod val="65000"/>
                  <a:lumOff val="35000"/>
                </a:schemeClr>
              </a:solidFill>
              <a:latin typeface="幼圆" pitchFamily="49" charset="-122"/>
              <a:ea typeface="微软雅黑" pitchFamily="34" charset="-122"/>
            </a:endParaRPr>
          </a:p>
          <a:p>
            <a:pPr lvl="0">
              <a:lnSpc>
                <a:spcPct val="120000"/>
              </a:lnSpc>
            </a:pPr>
            <a:r>
              <a:rPr lang="zh-CN" altLang="en-US" sz="1400" dirty="0" smtClean="0">
                <a:solidFill>
                  <a:schemeClr val="tx1">
                    <a:lumMod val="65000"/>
                    <a:lumOff val="35000"/>
                  </a:schemeClr>
                </a:solidFill>
                <a:latin typeface="幼圆" pitchFamily="49" charset="-122"/>
                <a:ea typeface="微软雅黑" pitchFamily="34" charset="-122"/>
              </a:rPr>
              <a:t>秒杀活动只是网站营销的一个附加活动，这个活动具有时间短，并发访问量大的特点，如果和网站原有应用部署在一起，必然会对现有业务造成冲击，稍有不慎可能导致整个网站瘫痪。</a:t>
            </a:r>
          </a:p>
          <a:p>
            <a:pPr lvl="0">
              <a:lnSpc>
                <a:spcPct val="120000"/>
              </a:lnSpc>
            </a:pPr>
            <a:r>
              <a:rPr lang="zh-CN" altLang="en-US" sz="1400" dirty="0" smtClean="0">
                <a:solidFill>
                  <a:schemeClr val="tx1">
                    <a:lumMod val="65000"/>
                    <a:lumOff val="35000"/>
                  </a:schemeClr>
                </a:solidFill>
                <a:latin typeface="幼圆" pitchFamily="49" charset="-122"/>
                <a:ea typeface="微软雅黑" pitchFamily="34" charset="-122"/>
              </a:rPr>
              <a:t>解决方案：</a:t>
            </a:r>
            <a:r>
              <a:rPr lang="en-US" altLang="zh-CN" sz="1400" dirty="0" smtClean="0">
                <a:solidFill>
                  <a:schemeClr val="tx1">
                    <a:lumMod val="65000"/>
                    <a:lumOff val="35000"/>
                  </a:schemeClr>
                </a:solidFill>
                <a:latin typeface="幼圆" pitchFamily="49" charset="-122"/>
                <a:ea typeface="微软雅黑" pitchFamily="34" charset="-122"/>
              </a:rPr>
              <a:t>1</a:t>
            </a:r>
            <a:r>
              <a:rPr lang="zh-CN" altLang="en-US" sz="1400" dirty="0" smtClean="0">
                <a:solidFill>
                  <a:schemeClr val="tx1">
                    <a:lumMod val="65000"/>
                    <a:lumOff val="35000"/>
                  </a:schemeClr>
                </a:solidFill>
                <a:latin typeface="幼圆" pitchFamily="49" charset="-122"/>
                <a:ea typeface="微软雅黑" pitchFamily="34" charset="-122"/>
              </a:rPr>
              <a:t>）将秒杀系统独立部署。</a:t>
            </a:r>
            <a:endParaRPr lang="en-US" altLang="zh-CN" sz="1400" dirty="0" smtClean="0">
              <a:solidFill>
                <a:schemeClr val="tx1">
                  <a:lumMod val="65000"/>
                  <a:lumOff val="35000"/>
                </a:schemeClr>
              </a:solidFill>
              <a:latin typeface="幼圆" pitchFamily="49" charset="-122"/>
              <a:ea typeface="微软雅黑" pitchFamily="34" charset="-122"/>
            </a:endParaRPr>
          </a:p>
          <a:p>
            <a:pPr lvl="0">
              <a:lnSpc>
                <a:spcPct val="120000"/>
              </a:lnSpc>
            </a:pPr>
            <a:r>
              <a:rPr lang="en-US" altLang="zh-CN" sz="1400" dirty="0">
                <a:solidFill>
                  <a:schemeClr val="tx1">
                    <a:lumMod val="65000"/>
                    <a:lumOff val="35000"/>
                  </a:schemeClr>
                </a:solidFill>
                <a:latin typeface="幼圆" pitchFamily="49" charset="-122"/>
                <a:ea typeface="微软雅黑" pitchFamily="34" charset="-122"/>
              </a:rPr>
              <a:t>	</a:t>
            </a:r>
            <a:r>
              <a:rPr lang="en-US" altLang="zh-CN" sz="1400" dirty="0" smtClean="0">
                <a:solidFill>
                  <a:schemeClr val="tx1">
                    <a:lumMod val="65000"/>
                    <a:lumOff val="35000"/>
                  </a:schemeClr>
                </a:solidFill>
                <a:latin typeface="幼圆" pitchFamily="49" charset="-122"/>
                <a:ea typeface="微软雅黑" pitchFamily="34" charset="-122"/>
              </a:rPr>
              <a:t>2</a:t>
            </a:r>
            <a:r>
              <a:rPr lang="zh-CN" altLang="en-US" sz="1400" dirty="0" smtClean="0">
                <a:solidFill>
                  <a:schemeClr val="tx1">
                    <a:lumMod val="65000"/>
                    <a:lumOff val="35000"/>
                  </a:schemeClr>
                </a:solidFill>
                <a:latin typeface="幼圆" pitchFamily="49" charset="-122"/>
                <a:ea typeface="微软雅黑" pitchFamily="34" charset="-122"/>
              </a:rPr>
              <a:t>）将</a:t>
            </a:r>
            <a:r>
              <a:rPr lang="zh-CN" altLang="en-US" sz="1400" dirty="0">
                <a:solidFill>
                  <a:schemeClr val="tx1">
                    <a:lumMod val="65000"/>
                    <a:lumOff val="35000"/>
                  </a:schemeClr>
                </a:solidFill>
                <a:latin typeface="幼圆" pitchFamily="49" charset="-122"/>
                <a:ea typeface="微软雅黑" pitchFamily="34" charset="-122"/>
              </a:rPr>
              <a:t>请求尽量拦截在系统</a:t>
            </a:r>
            <a:r>
              <a:rPr lang="zh-CN" altLang="en-US" sz="1400" dirty="0" smtClean="0">
                <a:solidFill>
                  <a:schemeClr val="tx1">
                    <a:lumMod val="65000"/>
                    <a:lumOff val="35000"/>
                  </a:schemeClr>
                </a:solidFill>
                <a:latin typeface="幼圆" pitchFamily="49" charset="-122"/>
                <a:ea typeface="微软雅黑" pitchFamily="34" charset="-122"/>
              </a:rPr>
              <a:t>上游。</a:t>
            </a:r>
            <a:endParaRPr lang="en-US" altLang="zh-CN" sz="1400" dirty="0" smtClean="0">
              <a:solidFill>
                <a:schemeClr val="tx1">
                  <a:lumMod val="65000"/>
                  <a:lumOff val="35000"/>
                </a:schemeClr>
              </a:solidFill>
              <a:latin typeface="幼圆" pitchFamily="49" charset="-122"/>
              <a:ea typeface="微软雅黑" pitchFamily="34" charset="-122"/>
            </a:endParaRPr>
          </a:p>
          <a:p>
            <a:pPr lvl="0">
              <a:lnSpc>
                <a:spcPct val="120000"/>
              </a:lnSpc>
            </a:pPr>
            <a:r>
              <a:rPr lang="en-US" altLang="zh-CN" sz="1400" dirty="0" smtClean="0">
                <a:solidFill>
                  <a:schemeClr val="tx1">
                    <a:lumMod val="65000"/>
                    <a:lumOff val="35000"/>
                  </a:schemeClr>
                </a:solidFill>
                <a:latin typeface="幼圆" pitchFamily="49" charset="-122"/>
                <a:ea typeface="微软雅黑" pitchFamily="34" charset="-122"/>
              </a:rPr>
              <a:t>	3</a:t>
            </a:r>
            <a:r>
              <a:rPr lang="zh-CN" altLang="en-US" sz="1400" dirty="0">
                <a:solidFill>
                  <a:schemeClr val="tx1">
                    <a:lumMod val="65000"/>
                    <a:lumOff val="35000"/>
                  </a:schemeClr>
                </a:solidFill>
                <a:latin typeface="幼圆" pitchFamily="49" charset="-122"/>
                <a:ea typeface="微软雅黑" pitchFamily="34" charset="-122"/>
              </a:rPr>
              <a:t>）充分利用</a:t>
            </a:r>
            <a:r>
              <a:rPr lang="zh-CN" altLang="en-US" sz="1400" dirty="0" smtClean="0">
                <a:solidFill>
                  <a:schemeClr val="tx1">
                    <a:lumMod val="65000"/>
                    <a:lumOff val="35000"/>
                  </a:schemeClr>
                </a:solidFill>
                <a:latin typeface="幼圆" pitchFamily="49" charset="-122"/>
                <a:ea typeface="微软雅黑" pitchFamily="34" charset="-122"/>
              </a:rPr>
              <a:t>缓存。</a:t>
            </a:r>
          </a:p>
          <a:p>
            <a:pPr lvl="0" eaLnBrk="1" hangingPunct="1">
              <a:lnSpc>
                <a:spcPct val="120000"/>
              </a:lnSpc>
            </a:pPr>
            <a:endParaRPr lang="zh-CN" altLang="en-US" sz="1400" dirty="0" smtClean="0">
              <a:solidFill>
                <a:schemeClr val="tx1">
                  <a:lumMod val="65000"/>
                  <a:lumOff val="35000"/>
                </a:schemeClr>
              </a:solidFill>
              <a:latin typeface="幼圆" pitchFamily="49" charset="-122"/>
              <a:ea typeface="微软雅黑" pitchFamily="34" charset="-122"/>
              <a:sym typeface="+mn-ea"/>
            </a:endParaRPr>
          </a:p>
          <a:p>
            <a:pPr lvl="0" eaLnBrk="1" hangingPunct="1">
              <a:lnSpc>
                <a:spcPct val="120000"/>
              </a:lnSpc>
            </a:pPr>
            <a:endParaRPr lang="zh-CN" altLang="en-US" dirty="0">
              <a:solidFill>
                <a:schemeClr val="bg1"/>
              </a:solidFill>
              <a:latin typeface="幼圆" pitchFamily="49" charset="-122"/>
              <a:ea typeface="微软雅黑" pitchFamily="34" charset="-122"/>
            </a:endParaRPr>
          </a:p>
        </p:txBody>
      </p:sp>
      <p:sp>
        <p:nvSpPr>
          <p:cNvPr id="44" name="MH_Desc_1"/>
          <p:cNvSpPr>
            <a:spLocks noChangeArrowheads="1"/>
          </p:cNvSpPr>
          <p:nvPr/>
        </p:nvSpPr>
        <p:spPr bwMode="auto">
          <a:xfrm>
            <a:off x="412750" y="2806928"/>
            <a:ext cx="11257168" cy="1520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bIns="0"/>
          <a:lstStyle/>
          <a:p>
            <a:pPr lvl="0">
              <a:lnSpc>
                <a:spcPct val="120000"/>
              </a:lnSpc>
            </a:pPr>
            <a:r>
              <a:rPr lang="zh-CN" altLang="en-US" sz="1400" b="1" dirty="0">
                <a:solidFill>
                  <a:schemeClr val="tx1">
                    <a:lumMod val="65000"/>
                    <a:lumOff val="35000"/>
                  </a:schemeClr>
                </a:solidFill>
                <a:latin typeface="幼圆" pitchFamily="49" charset="-122"/>
                <a:ea typeface="微软雅黑" pitchFamily="34" charset="-122"/>
              </a:rPr>
              <a:t>高并发下的应用、数据库</a:t>
            </a:r>
            <a:r>
              <a:rPr lang="zh-CN" altLang="en-US" sz="1400" b="1" dirty="0" smtClean="0">
                <a:solidFill>
                  <a:schemeClr val="tx1">
                    <a:lumMod val="65000"/>
                    <a:lumOff val="35000"/>
                  </a:schemeClr>
                </a:solidFill>
                <a:latin typeface="幼圆" pitchFamily="49" charset="-122"/>
                <a:ea typeface="微软雅黑" pitchFamily="34" charset="-122"/>
              </a:rPr>
              <a:t>负载</a:t>
            </a:r>
            <a:endParaRPr lang="en-US" altLang="zh-CN" sz="1400" b="1" dirty="0" smtClean="0">
              <a:solidFill>
                <a:schemeClr val="tx1">
                  <a:lumMod val="65000"/>
                  <a:lumOff val="35000"/>
                </a:schemeClr>
              </a:solidFill>
              <a:latin typeface="幼圆" pitchFamily="49" charset="-122"/>
              <a:ea typeface="微软雅黑" pitchFamily="34" charset="-122"/>
            </a:endParaRPr>
          </a:p>
          <a:p>
            <a:pPr lvl="0">
              <a:lnSpc>
                <a:spcPct val="120000"/>
              </a:lnSpc>
            </a:pPr>
            <a:r>
              <a:rPr lang="zh-CN" altLang="en-US" sz="1400" dirty="0">
                <a:solidFill>
                  <a:schemeClr val="tx1">
                    <a:lumMod val="65000"/>
                    <a:lumOff val="35000"/>
                  </a:schemeClr>
                </a:solidFill>
                <a:latin typeface="幼圆" pitchFamily="49" charset="-122"/>
                <a:ea typeface="微软雅黑" pitchFamily="34" charset="-122"/>
              </a:rPr>
              <a:t>用户在秒杀开始前，通过不停刷新浏览器页面以保证不会错过秒</a:t>
            </a:r>
            <a:r>
              <a:rPr lang="zh-CN" altLang="en-US" sz="1400" dirty="0" smtClean="0">
                <a:solidFill>
                  <a:schemeClr val="tx1">
                    <a:lumMod val="65000"/>
                    <a:lumOff val="35000"/>
                  </a:schemeClr>
                </a:solidFill>
                <a:latin typeface="幼圆" pitchFamily="49" charset="-122"/>
                <a:ea typeface="微软雅黑" pitchFamily="34" charset="-122"/>
              </a:rPr>
              <a:t>杀，</a:t>
            </a:r>
            <a:r>
              <a:rPr lang="zh-CN" altLang="en-US" sz="1400" dirty="0">
                <a:solidFill>
                  <a:schemeClr val="tx1">
                    <a:lumMod val="65000"/>
                    <a:lumOff val="35000"/>
                  </a:schemeClr>
                </a:solidFill>
                <a:latin typeface="幼圆" pitchFamily="49" charset="-122"/>
                <a:ea typeface="微软雅黑" pitchFamily="34" charset="-122"/>
              </a:rPr>
              <a:t>访问应用服务器、连接数据库，会对应用服务器和数据库服务器造成负载</a:t>
            </a:r>
            <a:r>
              <a:rPr lang="zh-CN" altLang="en-US" sz="1400" dirty="0" smtClean="0">
                <a:solidFill>
                  <a:schemeClr val="tx1">
                    <a:lumMod val="65000"/>
                    <a:lumOff val="35000"/>
                  </a:schemeClr>
                </a:solidFill>
                <a:latin typeface="幼圆" pitchFamily="49" charset="-122"/>
                <a:ea typeface="微软雅黑" pitchFamily="34" charset="-122"/>
              </a:rPr>
              <a:t>压力。</a:t>
            </a:r>
            <a:endParaRPr lang="en-US" altLang="zh-CN" sz="1400" dirty="0" smtClean="0">
              <a:solidFill>
                <a:schemeClr val="tx1">
                  <a:lumMod val="65000"/>
                  <a:lumOff val="35000"/>
                </a:schemeClr>
              </a:solidFill>
              <a:latin typeface="幼圆" pitchFamily="49" charset="-122"/>
              <a:ea typeface="微软雅黑" pitchFamily="34" charset="-122"/>
            </a:endParaRPr>
          </a:p>
          <a:p>
            <a:pPr lvl="0">
              <a:lnSpc>
                <a:spcPct val="120000"/>
              </a:lnSpc>
            </a:pPr>
            <a:r>
              <a:rPr lang="zh-CN" altLang="en-US" sz="1400" dirty="0" smtClean="0">
                <a:solidFill>
                  <a:schemeClr val="tx1">
                    <a:lumMod val="65000"/>
                    <a:lumOff val="35000"/>
                  </a:schemeClr>
                </a:solidFill>
                <a:latin typeface="幼圆" pitchFamily="49" charset="-122"/>
                <a:ea typeface="微软雅黑" pitchFamily="34" charset="-122"/>
              </a:rPr>
              <a:t>解决</a:t>
            </a:r>
            <a:r>
              <a:rPr lang="zh-CN" altLang="en-US" sz="1400" dirty="0">
                <a:solidFill>
                  <a:schemeClr val="tx1">
                    <a:lumMod val="65000"/>
                    <a:lumOff val="35000"/>
                  </a:schemeClr>
                </a:solidFill>
                <a:latin typeface="幼圆" pitchFamily="49" charset="-122"/>
                <a:ea typeface="微软雅黑" pitchFamily="34" charset="-122"/>
              </a:rPr>
              <a:t>方案</a:t>
            </a:r>
            <a:r>
              <a:rPr lang="zh-CN" altLang="en-US" sz="1400" dirty="0" smtClean="0">
                <a:solidFill>
                  <a:schemeClr val="tx1">
                    <a:lumMod val="65000"/>
                    <a:lumOff val="35000"/>
                  </a:schemeClr>
                </a:solidFill>
                <a:latin typeface="幼圆" pitchFamily="49" charset="-122"/>
                <a:ea typeface="微软雅黑" pitchFamily="34" charset="-122"/>
              </a:rPr>
              <a:t>：</a:t>
            </a:r>
            <a:r>
              <a:rPr lang="en-US" altLang="zh-CN" sz="1400" dirty="0" smtClean="0">
                <a:solidFill>
                  <a:schemeClr val="tx1">
                    <a:lumMod val="65000"/>
                    <a:lumOff val="35000"/>
                  </a:schemeClr>
                </a:solidFill>
                <a:latin typeface="幼圆" pitchFamily="49" charset="-122"/>
                <a:ea typeface="微软雅黑" pitchFamily="34" charset="-122"/>
              </a:rPr>
              <a:t>1</a:t>
            </a:r>
            <a:r>
              <a:rPr lang="zh-CN" altLang="en-US" sz="1400" dirty="0" smtClean="0">
                <a:solidFill>
                  <a:schemeClr val="tx1">
                    <a:lumMod val="65000"/>
                    <a:lumOff val="35000"/>
                  </a:schemeClr>
                </a:solidFill>
                <a:latin typeface="幼圆" pitchFamily="49" charset="-122"/>
                <a:ea typeface="微软雅黑" pitchFamily="34" charset="-122"/>
              </a:rPr>
              <a:t>）页面</a:t>
            </a:r>
            <a:r>
              <a:rPr lang="zh-CN" altLang="en-US" sz="1400" dirty="0">
                <a:solidFill>
                  <a:schemeClr val="tx1">
                    <a:lumMod val="65000"/>
                    <a:lumOff val="35000"/>
                  </a:schemeClr>
                </a:solidFill>
                <a:latin typeface="幼圆" pitchFamily="49" charset="-122"/>
                <a:ea typeface="微软雅黑" pitchFamily="34" charset="-122"/>
              </a:rPr>
              <a:t>内容静态化，用户请求不需要经过应用服务</a:t>
            </a:r>
            <a:r>
              <a:rPr lang="zh-CN" altLang="en-US" sz="1400" dirty="0" smtClean="0">
                <a:solidFill>
                  <a:schemeClr val="tx1">
                    <a:lumMod val="65000"/>
                    <a:lumOff val="35000"/>
                  </a:schemeClr>
                </a:solidFill>
                <a:latin typeface="幼圆" pitchFamily="49" charset="-122"/>
                <a:ea typeface="微软雅黑" pitchFamily="34" charset="-122"/>
              </a:rPr>
              <a:t>。</a:t>
            </a:r>
            <a:endParaRPr lang="en-US" altLang="zh-CN" sz="1400" dirty="0" smtClean="0">
              <a:solidFill>
                <a:schemeClr val="tx1">
                  <a:lumMod val="65000"/>
                  <a:lumOff val="35000"/>
                </a:schemeClr>
              </a:solidFill>
              <a:latin typeface="幼圆" pitchFamily="49" charset="-122"/>
              <a:ea typeface="微软雅黑" pitchFamily="34" charset="-122"/>
            </a:endParaRPr>
          </a:p>
          <a:p>
            <a:pPr lvl="0">
              <a:lnSpc>
                <a:spcPct val="120000"/>
              </a:lnSpc>
            </a:pPr>
            <a:r>
              <a:rPr lang="en-US" altLang="zh-CN" sz="1400" dirty="0">
                <a:solidFill>
                  <a:schemeClr val="tx1">
                    <a:lumMod val="65000"/>
                    <a:lumOff val="35000"/>
                  </a:schemeClr>
                </a:solidFill>
                <a:latin typeface="幼圆" pitchFamily="49" charset="-122"/>
                <a:ea typeface="微软雅黑" pitchFamily="34" charset="-122"/>
              </a:rPr>
              <a:t>	</a:t>
            </a:r>
            <a:r>
              <a:rPr lang="en-US" altLang="zh-CN" sz="1400" dirty="0" smtClean="0">
                <a:solidFill>
                  <a:schemeClr val="tx1">
                    <a:lumMod val="65000"/>
                    <a:lumOff val="35000"/>
                  </a:schemeClr>
                </a:solidFill>
                <a:latin typeface="幼圆" pitchFamily="49" charset="-122"/>
                <a:ea typeface="微软雅黑" pitchFamily="34" charset="-122"/>
              </a:rPr>
              <a:t>2</a:t>
            </a:r>
            <a:r>
              <a:rPr lang="zh-CN" altLang="en-US" sz="1400" dirty="0" smtClean="0">
                <a:solidFill>
                  <a:schemeClr val="tx1">
                    <a:lumMod val="65000"/>
                    <a:lumOff val="35000"/>
                  </a:schemeClr>
                </a:solidFill>
                <a:latin typeface="幼圆" pitchFamily="49" charset="-122"/>
                <a:ea typeface="微软雅黑" pitchFamily="34" charset="-122"/>
              </a:rPr>
              <a:t>）读写分离，提高速度。</a:t>
            </a:r>
            <a:endParaRPr lang="zh-CN" altLang="en-US" sz="1400" dirty="0">
              <a:solidFill>
                <a:schemeClr val="tx1">
                  <a:lumMod val="65000"/>
                  <a:lumOff val="35000"/>
                </a:schemeClr>
              </a:solidFill>
              <a:latin typeface="幼圆" pitchFamily="49" charset="-122"/>
              <a:ea typeface="微软雅黑" pitchFamily="34" charset="-122"/>
            </a:endParaRPr>
          </a:p>
          <a:p>
            <a:pPr lvl="0" eaLnBrk="1" hangingPunct="1">
              <a:lnSpc>
                <a:spcPct val="120000"/>
              </a:lnSpc>
            </a:pPr>
            <a:endParaRPr lang="zh-CN" altLang="en-US" sz="1400" dirty="0">
              <a:solidFill>
                <a:schemeClr val="tx1">
                  <a:lumMod val="65000"/>
                  <a:lumOff val="35000"/>
                </a:schemeClr>
              </a:solidFill>
              <a:latin typeface="幼圆" pitchFamily="49" charset="-122"/>
              <a:ea typeface="微软雅黑" pitchFamily="34" charset="-122"/>
              <a:sym typeface="+mn-ea"/>
            </a:endParaRPr>
          </a:p>
          <a:p>
            <a:pPr lvl="0" eaLnBrk="1" hangingPunct="1">
              <a:lnSpc>
                <a:spcPct val="120000"/>
              </a:lnSpc>
            </a:pPr>
            <a:endParaRPr lang="zh-CN" altLang="en-US" dirty="0">
              <a:solidFill>
                <a:schemeClr val="bg1"/>
              </a:solidFill>
              <a:latin typeface="幼圆" pitchFamily="49" charset="-122"/>
              <a:ea typeface="微软雅黑" pitchFamily="34" charset="-122"/>
            </a:endParaRPr>
          </a:p>
        </p:txBody>
      </p:sp>
      <p:sp>
        <p:nvSpPr>
          <p:cNvPr id="45" name="MH_SubTitle_6"/>
          <p:cNvSpPr/>
          <p:nvPr/>
        </p:nvSpPr>
        <p:spPr>
          <a:xfrm>
            <a:off x="515148" y="4249218"/>
            <a:ext cx="11004191" cy="46355"/>
          </a:xfrm>
          <a:prstGeom prst="rect">
            <a:avLst/>
          </a:prstGeom>
          <a:solidFill>
            <a:srgbClr val="578B1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65000"/>
                  <a:lumOff val="35000"/>
                </a:schemeClr>
              </a:solidFill>
              <a:effectLst/>
              <a:uLnTx/>
              <a:uFillTx/>
              <a:latin typeface="+mn-lt"/>
              <a:ea typeface="+mn-ea"/>
              <a:cs typeface="+mn-cs"/>
            </a:endParaRPr>
          </a:p>
        </p:txBody>
      </p:sp>
      <p:sp>
        <p:nvSpPr>
          <p:cNvPr id="49" name="MH_SubTitle_6"/>
          <p:cNvSpPr/>
          <p:nvPr/>
        </p:nvSpPr>
        <p:spPr>
          <a:xfrm>
            <a:off x="467067" y="5516738"/>
            <a:ext cx="11004191" cy="46355"/>
          </a:xfrm>
          <a:prstGeom prst="rect">
            <a:avLst/>
          </a:prstGeom>
          <a:solidFill>
            <a:srgbClr val="578B1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65000"/>
                  <a:lumOff val="35000"/>
                </a:schemeClr>
              </a:solidFill>
              <a:effectLst/>
              <a:uLnTx/>
              <a:uFillTx/>
              <a:latin typeface="+mn-lt"/>
              <a:ea typeface="+mn-ea"/>
              <a:cs typeface="+mn-cs"/>
            </a:endParaRPr>
          </a:p>
        </p:txBody>
      </p:sp>
      <p:sp>
        <p:nvSpPr>
          <p:cNvPr id="50" name="MH_Desc_1"/>
          <p:cNvSpPr>
            <a:spLocks noChangeArrowheads="1"/>
          </p:cNvSpPr>
          <p:nvPr/>
        </p:nvSpPr>
        <p:spPr bwMode="auto">
          <a:xfrm>
            <a:off x="412750" y="4400351"/>
            <a:ext cx="11257168" cy="1104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bIns="0"/>
          <a:lstStyle/>
          <a:p>
            <a:pPr lvl="0">
              <a:lnSpc>
                <a:spcPct val="120000"/>
              </a:lnSpc>
            </a:pPr>
            <a:r>
              <a:rPr lang="zh-CN" altLang="en-US" sz="1400" b="1" dirty="0">
                <a:solidFill>
                  <a:schemeClr val="tx1">
                    <a:lumMod val="65000"/>
                    <a:lumOff val="35000"/>
                  </a:schemeClr>
                </a:solidFill>
                <a:latin typeface="幼圆" pitchFamily="49" charset="-122"/>
                <a:ea typeface="微软雅黑" pitchFamily="34" charset="-122"/>
              </a:rPr>
              <a:t>普遍的节点</a:t>
            </a:r>
            <a:r>
              <a:rPr lang="zh-CN" altLang="en-US" sz="1400" b="1" dirty="0" smtClean="0">
                <a:solidFill>
                  <a:schemeClr val="tx1">
                    <a:lumMod val="65000"/>
                    <a:lumOff val="35000"/>
                  </a:schemeClr>
                </a:solidFill>
                <a:latin typeface="幼圆" pitchFamily="49" charset="-122"/>
                <a:ea typeface="微软雅黑" pitchFamily="34" charset="-122"/>
              </a:rPr>
              <a:t>故障</a:t>
            </a:r>
            <a:endParaRPr lang="en-US" altLang="zh-CN" sz="1400" b="1" dirty="0" smtClean="0">
              <a:solidFill>
                <a:schemeClr val="tx1">
                  <a:lumMod val="65000"/>
                  <a:lumOff val="35000"/>
                </a:schemeClr>
              </a:solidFill>
              <a:latin typeface="幼圆" pitchFamily="49" charset="-122"/>
              <a:ea typeface="微软雅黑" pitchFamily="34" charset="-122"/>
            </a:endParaRPr>
          </a:p>
          <a:p>
            <a:pPr lvl="0">
              <a:lnSpc>
                <a:spcPct val="120000"/>
              </a:lnSpc>
            </a:pPr>
            <a:r>
              <a:rPr lang="zh-CN" altLang="en-US" sz="1400" dirty="0">
                <a:solidFill>
                  <a:schemeClr val="tx1">
                    <a:lumMod val="65000"/>
                    <a:lumOff val="35000"/>
                  </a:schemeClr>
                </a:solidFill>
                <a:latin typeface="幼圆" pitchFamily="49" charset="-122"/>
                <a:ea typeface="微软雅黑" pitchFamily="34" charset="-122"/>
              </a:rPr>
              <a:t>虽然单个节点的故障概率较低，但节点数目达到一定规模，出故障的概率就变高了。分布式系统需要保证故障发生的时候，系统仍然是可用的</a:t>
            </a:r>
            <a:r>
              <a:rPr lang="zh-CN" altLang="en-US" sz="1400" dirty="0" smtClean="0">
                <a:solidFill>
                  <a:schemeClr val="tx1">
                    <a:lumMod val="65000"/>
                    <a:lumOff val="35000"/>
                  </a:schemeClr>
                </a:solidFill>
                <a:latin typeface="幼圆" pitchFamily="49" charset="-122"/>
                <a:ea typeface="微软雅黑" pitchFamily="34" charset="-122"/>
              </a:rPr>
              <a:t>，获取到的数据是正常的。</a:t>
            </a:r>
            <a:endParaRPr lang="en-US" altLang="zh-CN" sz="1400" dirty="0" smtClean="0">
              <a:solidFill>
                <a:schemeClr val="tx1">
                  <a:lumMod val="65000"/>
                  <a:lumOff val="35000"/>
                </a:schemeClr>
              </a:solidFill>
              <a:latin typeface="幼圆" pitchFamily="49" charset="-122"/>
              <a:ea typeface="微软雅黑" pitchFamily="34" charset="-122"/>
            </a:endParaRPr>
          </a:p>
          <a:p>
            <a:pPr lvl="0">
              <a:lnSpc>
                <a:spcPct val="120000"/>
              </a:lnSpc>
            </a:pPr>
            <a:r>
              <a:rPr lang="zh-CN" altLang="en-US" sz="1400" dirty="0" smtClean="0">
                <a:solidFill>
                  <a:schemeClr val="tx1">
                    <a:lumMod val="65000"/>
                    <a:lumOff val="35000"/>
                  </a:schemeClr>
                </a:solidFill>
                <a:latin typeface="幼圆" pitchFamily="49" charset="-122"/>
                <a:ea typeface="微软雅黑" pitchFamily="34" charset="-122"/>
              </a:rPr>
              <a:t>解决方案：需要</a:t>
            </a:r>
            <a:r>
              <a:rPr lang="zh-CN" altLang="en-US" sz="1400" dirty="0">
                <a:solidFill>
                  <a:schemeClr val="tx1">
                    <a:lumMod val="65000"/>
                    <a:lumOff val="35000"/>
                  </a:schemeClr>
                </a:solidFill>
                <a:latin typeface="幼圆" pitchFamily="49" charset="-122"/>
                <a:ea typeface="微软雅黑" pitchFamily="34" charset="-122"/>
              </a:rPr>
              <a:t>监控节点的状态，在节点故障的情况下将该节点负责的计算、存储任务转移到其他节点。</a:t>
            </a:r>
          </a:p>
          <a:p>
            <a:pPr lvl="0" eaLnBrk="1" hangingPunct="1">
              <a:lnSpc>
                <a:spcPct val="120000"/>
              </a:lnSpc>
            </a:pPr>
            <a:endParaRPr lang="zh-CN" altLang="en-US" sz="1400" dirty="0">
              <a:solidFill>
                <a:schemeClr val="tx1">
                  <a:lumMod val="65000"/>
                  <a:lumOff val="35000"/>
                </a:schemeClr>
              </a:solidFill>
              <a:latin typeface="幼圆" pitchFamily="49" charset="-122"/>
              <a:ea typeface="微软雅黑" pitchFamily="34" charset="-122"/>
              <a:sym typeface="+mn-ea"/>
            </a:endParaRPr>
          </a:p>
          <a:p>
            <a:pPr lvl="0" eaLnBrk="1" hangingPunct="1">
              <a:lnSpc>
                <a:spcPct val="120000"/>
              </a:lnSpc>
            </a:pPr>
            <a:endParaRPr lang="zh-CN" altLang="en-US" dirty="0">
              <a:solidFill>
                <a:schemeClr val="bg1"/>
              </a:solidFill>
              <a:latin typeface="幼圆" pitchFamily="49" charset="-122"/>
              <a:ea typeface="微软雅黑" pitchFamily="3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273685" y="228600"/>
            <a:ext cx="3015615" cy="461665"/>
          </a:xfrm>
          <a:prstGeom prst="rect">
            <a:avLst/>
          </a:prstGeom>
          <a:noFill/>
        </p:spPr>
        <p:txBody>
          <a:bodyPr wrap="square" rtlCol="0">
            <a:spAutoFit/>
          </a:bodyPr>
          <a:lstStyle/>
          <a:p>
            <a:r>
              <a:rPr lang="zh-CN" altLang="en-US" sz="2400" b="1" dirty="0" smtClean="0">
                <a:solidFill>
                  <a:schemeClr val="tx1">
                    <a:lumMod val="65000"/>
                    <a:lumOff val="35000"/>
                  </a:schemeClr>
                </a:solidFill>
                <a:latin typeface="微软雅黑" charset="0"/>
                <a:ea typeface="微软雅黑" charset="0"/>
                <a:sym typeface="+mn-ea"/>
              </a:rPr>
              <a:t>创新特色</a:t>
            </a:r>
            <a:endParaRPr lang="zh-CN" altLang="en-US" sz="2400" b="1" dirty="0">
              <a:solidFill>
                <a:schemeClr val="tx1">
                  <a:lumMod val="65000"/>
                  <a:lumOff val="35000"/>
                </a:schemeClr>
              </a:solidFill>
              <a:latin typeface="微软雅黑" charset="0"/>
              <a:ea typeface="微软雅黑" charset="0"/>
              <a:sym typeface="+mn-ea"/>
            </a:endParaRPr>
          </a:p>
        </p:txBody>
      </p:sp>
      <p:sp>
        <p:nvSpPr>
          <p:cNvPr id="6" name="矩形 5"/>
          <p:cNvSpPr/>
          <p:nvPr/>
        </p:nvSpPr>
        <p:spPr>
          <a:xfrm>
            <a:off x="-3175" y="236220"/>
            <a:ext cx="119380" cy="473075"/>
          </a:xfrm>
          <a:prstGeom prst="rect">
            <a:avLst/>
          </a:prstGeom>
          <a:solidFill>
            <a:srgbClr val="578B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7795" y="236220"/>
            <a:ext cx="97790" cy="473075"/>
          </a:xfrm>
          <a:prstGeom prst="rect">
            <a:avLst/>
          </a:prstGeom>
          <a:solidFill>
            <a:srgbClr val="578B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MH_Text_1"/>
          <p:cNvSpPr txBox="1"/>
          <p:nvPr/>
        </p:nvSpPr>
        <p:spPr>
          <a:xfrm>
            <a:off x="1452278" y="2130174"/>
            <a:ext cx="6133491" cy="1443443"/>
          </a:xfrm>
          <a:prstGeom prst="rect">
            <a:avLst/>
          </a:prstGeom>
          <a:noFill/>
        </p:spPr>
        <p:txBody>
          <a:bodyPr anchor="ctr"/>
          <a:lstStyle/>
          <a:p>
            <a:pPr lvl="0">
              <a:lnSpc>
                <a:spcPct val="130000"/>
              </a:lnSpc>
              <a:defRPr/>
            </a:pPr>
            <a:r>
              <a:rPr lang="en-US" altLang="zh-CN" sz="2000" kern="0" dirty="0" smtClean="0">
                <a:latin typeface="+mn-ea"/>
                <a:cs typeface="Arial" pitchFamily="34" charset="0"/>
              </a:rPr>
              <a:t>1.</a:t>
            </a:r>
            <a:r>
              <a:rPr lang="zh-CN" altLang="en-US" sz="2000" kern="0" dirty="0" smtClean="0">
                <a:latin typeface="+mn-ea"/>
                <a:cs typeface="Arial" pitchFamily="34" charset="0"/>
              </a:rPr>
              <a:t>使用</a:t>
            </a:r>
            <a:r>
              <a:rPr lang="en-US" altLang="zh-CN" sz="2000" kern="0" dirty="0" err="1" smtClean="0">
                <a:latin typeface="+mn-ea"/>
                <a:cs typeface="Arial" pitchFamily="34" charset="0"/>
              </a:rPr>
              <a:t>Dubbox+SSM</a:t>
            </a:r>
            <a:r>
              <a:rPr lang="zh-CN" altLang="en-US" sz="2000" kern="0" dirty="0">
                <a:latin typeface="+mn-ea"/>
                <a:cs typeface="Arial" pitchFamily="34" charset="0"/>
              </a:rPr>
              <a:t>搭建分布式</a:t>
            </a:r>
            <a:r>
              <a:rPr lang="zh-CN" altLang="en-US" sz="2000" kern="0" dirty="0" smtClean="0">
                <a:latin typeface="+mn-ea"/>
                <a:cs typeface="Arial" pitchFamily="34" charset="0"/>
              </a:rPr>
              <a:t>应用</a:t>
            </a:r>
            <a:endParaRPr lang="en-US" altLang="zh-CN" sz="2000" kern="0" dirty="0" smtClean="0">
              <a:latin typeface="+mn-ea"/>
              <a:cs typeface="Arial" pitchFamily="34" charset="0"/>
            </a:endParaRPr>
          </a:p>
          <a:p>
            <a:pPr lvl="0">
              <a:lnSpc>
                <a:spcPct val="130000"/>
              </a:lnSpc>
              <a:defRPr/>
            </a:pPr>
            <a:r>
              <a:rPr kumimoji="0" lang="en-US" altLang="zh-CN" sz="2000" b="0" i="0" u="none" strike="noStrike" kern="0" cap="none" spc="0" normalizeH="0" baseline="0" noProof="0" dirty="0" smtClean="0">
                <a:ln>
                  <a:noFill/>
                </a:ln>
                <a:effectLst/>
                <a:uLnTx/>
                <a:uFillTx/>
                <a:latin typeface="+mn-ea"/>
                <a:cs typeface="Arial" pitchFamily="34" charset="0"/>
                <a:sym typeface="+mn-ea"/>
              </a:rPr>
              <a:t>	</a:t>
            </a:r>
            <a:r>
              <a:rPr kumimoji="0" lang="en-US" altLang="zh-CN" sz="2000" b="0" i="0" u="none" strike="noStrike" kern="0" cap="none" spc="0" normalizeH="0" baseline="0" noProof="0" dirty="0" err="1" smtClean="0">
                <a:ln>
                  <a:noFill/>
                </a:ln>
                <a:effectLst/>
                <a:uLnTx/>
                <a:uFillTx/>
                <a:latin typeface="+mn-ea"/>
                <a:cs typeface="Arial" pitchFamily="34" charset="0"/>
                <a:sym typeface="+mn-ea"/>
              </a:rPr>
              <a:t>Dubbox</a:t>
            </a:r>
            <a:r>
              <a:rPr kumimoji="0" lang="zh-CN" altLang="en-US" sz="2000" b="0" i="0" u="none" strike="noStrike" kern="0" cap="none" spc="0" normalizeH="0" baseline="0" noProof="0" dirty="0" smtClean="0">
                <a:ln>
                  <a:noFill/>
                </a:ln>
                <a:effectLst/>
                <a:uLnTx/>
                <a:uFillTx/>
                <a:latin typeface="+mn-ea"/>
                <a:cs typeface="Arial" pitchFamily="34" charset="0"/>
                <a:sym typeface="+mn-ea"/>
              </a:rPr>
              <a:t>分布式框架</a:t>
            </a:r>
            <a:endParaRPr kumimoji="0" lang="en-US" altLang="zh-CN" sz="2000" b="0" i="0" u="none" strike="noStrike" kern="0" cap="none" spc="0" normalizeH="0" baseline="0" noProof="0" dirty="0" smtClean="0">
              <a:ln>
                <a:noFill/>
              </a:ln>
              <a:effectLst/>
              <a:uLnTx/>
              <a:uFillTx/>
              <a:latin typeface="+mn-ea"/>
              <a:cs typeface="Arial" pitchFamily="34" charset="0"/>
              <a:sym typeface="+mn-ea"/>
            </a:endParaRPr>
          </a:p>
          <a:p>
            <a:pPr lvl="0">
              <a:lnSpc>
                <a:spcPct val="130000"/>
              </a:lnSpc>
              <a:defRPr/>
            </a:pPr>
            <a:r>
              <a:rPr kumimoji="0" lang="en-US" altLang="zh-CN" sz="2000" b="0" i="0" u="none" strike="noStrike" kern="0" cap="none" spc="0" normalizeH="0" baseline="0" noProof="0" dirty="0" smtClean="0">
                <a:ln>
                  <a:noFill/>
                </a:ln>
                <a:effectLst/>
                <a:uLnTx/>
                <a:uFillTx/>
                <a:latin typeface="+mn-ea"/>
                <a:cs typeface="Arial" pitchFamily="34" charset="0"/>
                <a:sym typeface="+mn-ea"/>
              </a:rPr>
              <a:t>	SSM(</a:t>
            </a:r>
            <a:r>
              <a:rPr lang="en-US" altLang="zh-CN" sz="2000" dirty="0" err="1" smtClean="0">
                <a:latin typeface="+mn-ea"/>
              </a:rPr>
              <a:t>Spring+SpringMVC+MyBatis</a:t>
            </a:r>
            <a:r>
              <a:rPr lang="en-US" altLang="zh-CN" sz="2000" kern="0" dirty="0" smtClean="0">
                <a:latin typeface="+mn-ea"/>
                <a:cs typeface="Arial" pitchFamily="34" charset="0"/>
                <a:sym typeface="+mn-ea"/>
              </a:rPr>
              <a:t>)</a:t>
            </a:r>
            <a:r>
              <a:rPr lang="zh-CN" altLang="en-US" sz="2000" kern="0" dirty="0" smtClean="0">
                <a:latin typeface="+mn-ea"/>
                <a:cs typeface="Arial" pitchFamily="34" charset="0"/>
                <a:sym typeface="+mn-ea"/>
              </a:rPr>
              <a:t>框架</a:t>
            </a:r>
            <a:r>
              <a:rPr lang="zh-CN" altLang="en-US" sz="2000" kern="0" dirty="0">
                <a:latin typeface="+mn-ea"/>
                <a:cs typeface="Arial" pitchFamily="34" charset="0"/>
                <a:sym typeface="+mn-ea"/>
              </a:rPr>
              <a:t>集</a:t>
            </a:r>
            <a:endParaRPr kumimoji="0" lang="zh-CN" altLang="en-US" sz="2000" b="0" i="0" u="none" strike="noStrike" kern="0" cap="none" spc="0" normalizeH="0" baseline="0" noProof="0" dirty="0">
              <a:ln>
                <a:noFill/>
              </a:ln>
              <a:effectLst/>
              <a:uLnTx/>
              <a:uFillTx/>
              <a:latin typeface="+mn-ea"/>
              <a:cs typeface="Arial" pitchFamily="34" charset="0"/>
              <a:sym typeface="+mn-ea"/>
            </a:endParaRPr>
          </a:p>
        </p:txBody>
      </p:sp>
      <p:sp>
        <p:nvSpPr>
          <p:cNvPr id="52" name="MH_Text_1"/>
          <p:cNvSpPr txBox="1"/>
          <p:nvPr/>
        </p:nvSpPr>
        <p:spPr>
          <a:xfrm>
            <a:off x="1460534" y="3765419"/>
            <a:ext cx="10324029" cy="2467429"/>
          </a:xfrm>
          <a:prstGeom prst="rect">
            <a:avLst/>
          </a:prstGeom>
          <a:noFill/>
        </p:spPr>
        <p:txBody>
          <a:bodyPr anchor="ctr"/>
          <a:lstStyle/>
          <a:p>
            <a:pPr lvl="0">
              <a:lnSpc>
                <a:spcPct val="130000"/>
              </a:lnSpc>
              <a:defRPr/>
            </a:pPr>
            <a:r>
              <a:rPr lang="en-US" altLang="zh-CN" sz="2000" kern="0" dirty="0" smtClean="0">
                <a:latin typeface="+mn-ea"/>
                <a:cs typeface="Arial" pitchFamily="34" charset="0"/>
              </a:rPr>
              <a:t>2.</a:t>
            </a:r>
            <a:r>
              <a:rPr lang="zh-CN" altLang="en-US" sz="2000" kern="0" dirty="0" smtClean="0">
                <a:latin typeface="+mn-ea"/>
                <a:cs typeface="Arial" pitchFamily="34" charset="0"/>
              </a:rPr>
              <a:t>单点</a:t>
            </a:r>
            <a:r>
              <a:rPr lang="zh-CN" altLang="en-US" sz="2000" kern="0" dirty="0">
                <a:latin typeface="+mn-ea"/>
                <a:cs typeface="Arial" pitchFamily="34" charset="0"/>
              </a:rPr>
              <a:t>登录解决方案</a:t>
            </a:r>
            <a:r>
              <a:rPr lang="en-US" altLang="zh-CN" sz="2000" kern="0" dirty="0">
                <a:latin typeface="+mn-ea"/>
                <a:cs typeface="Arial" pitchFamily="34" charset="0"/>
              </a:rPr>
              <a:t>-</a:t>
            </a:r>
            <a:r>
              <a:rPr lang="en-US" altLang="zh-CN" sz="2000" kern="0" dirty="0" smtClean="0">
                <a:latin typeface="+mn-ea"/>
                <a:cs typeface="Arial" pitchFamily="34" charset="0"/>
              </a:rPr>
              <a:t>CAS</a:t>
            </a:r>
          </a:p>
          <a:p>
            <a:pPr lvl="0">
              <a:lnSpc>
                <a:spcPct val="130000"/>
              </a:lnSpc>
              <a:defRPr/>
            </a:pPr>
            <a:r>
              <a:rPr kumimoji="0" lang="en-US" altLang="zh-CN" sz="2000" b="0" i="0" u="none" strike="noStrike" kern="0" cap="none" spc="0" normalizeH="0" baseline="0" noProof="0" dirty="0">
                <a:ln>
                  <a:noFill/>
                </a:ln>
                <a:effectLst/>
                <a:uLnTx/>
                <a:uFillTx/>
                <a:latin typeface="+mn-ea"/>
                <a:cs typeface="Arial" pitchFamily="34" charset="0"/>
                <a:sym typeface="+mn-ea"/>
              </a:rPr>
              <a:t>	</a:t>
            </a:r>
            <a:r>
              <a:rPr lang="zh-CN" altLang="en-US" sz="2000" kern="0" dirty="0" smtClean="0">
                <a:latin typeface="+mn-ea"/>
                <a:cs typeface="Arial" pitchFamily="34" charset="0"/>
                <a:sym typeface="+mn-ea"/>
              </a:rPr>
              <a:t>开</a:t>
            </a:r>
            <a:r>
              <a:rPr lang="zh-CN" altLang="en-US" sz="2000" kern="0" dirty="0">
                <a:latin typeface="+mn-ea"/>
                <a:cs typeface="Arial" pitchFamily="34" charset="0"/>
                <a:sym typeface="+mn-ea"/>
              </a:rPr>
              <a:t>源的企业级单点登录解决方案。</a:t>
            </a:r>
          </a:p>
          <a:p>
            <a:pPr lvl="0">
              <a:lnSpc>
                <a:spcPct val="130000"/>
              </a:lnSpc>
              <a:defRPr/>
            </a:pPr>
            <a:r>
              <a:rPr lang="en-US" altLang="zh-CN" sz="2000" kern="0" dirty="0">
                <a:latin typeface="+mn-ea"/>
                <a:cs typeface="Arial" pitchFamily="34" charset="0"/>
                <a:sym typeface="+mn-ea"/>
              </a:rPr>
              <a:t>	</a:t>
            </a:r>
            <a:r>
              <a:rPr lang="en-US" altLang="zh-CN" sz="2000" kern="0" dirty="0" smtClean="0">
                <a:latin typeface="+mn-ea"/>
                <a:cs typeface="Arial" pitchFamily="34" charset="0"/>
                <a:sym typeface="+mn-ea"/>
              </a:rPr>
              <a:t>CAS </a:t>
            </a:r>
            <a:r>
              <a:rPr lang="en-US" altLang="zh-CN" sz="2000" kern="0" dirty="0">
                <a:latin typeface="+mn-ea"/>
                <a:cs typeface="Arial" pitchFamily="34" charset="0"/>
                <a:sym typeface="+mn-ea"/>
              </a:rPr>
              <a:t>Server </a:t>
            </a:r>
            <a:r>
              <a:rPr lang="zh-CN" altLang="en-US" sz="2000" kern="0" dirty="0">
                <a:latin typeface="+mn-ea"/>
                <a:cs typeface="Arial" pitchFamily="34" charset="0"/>
                <a:sym typeface="+mn-ea"/>
              </a:rPr>
              <a:t>为需要独立部署的 </a:t>
            </a:r>
            <a:r>
              <a:rPr lang="en-US" altLang="zh-CN" sz="2000" kern="0" dirty="0">
                <a:latin typeface="+mn-ea"/>
                <a:cs typeface="Arial" pitchFamily="34" charset="0"/>
                <a:sym typeface="+mn-ea"/>
              </a:rPr>
              <a:t>Web </a:t>
            </a:r>
            <a:r>
              <a:rPr lang="zh-CN" altLang="en-US" sz="2000" kern="0" dirty="0">
                <a:latin typeface="+mn-ea"/>
                <a:cs typeface="Arial" pitchFamily="34" charset="0"/>
                <a:sym typeface="+mn-ea"/>
              </a:rPr>
              <a:t>应用。</a:t>
            </a:r>
          </a:p>
          <a:p>
            <a:pPr lvl="0">
              <a:lnSpc>
                <a:spcPct val="130000"/>
              </a:lnSpc>
              <a:defRPr/>
            </a:pPr>
            <a:r>
              <a:rPr lang="en-US" altLang="zh-CN" sz="2000" kern="0" dirty="0">
                <a:latin typeface="+mn-ea"/>
                <a:cs typeface="Arial" pitchFamily="34" charset="0"/>
                <a:sym typeface="+mn-ea"/>
              </a:rPr>
              <a:t>	</a:t>
            </a:r>
            <a:r>
              <a:rPr lang="en-US" altLang="zh-CN" sz="2000" kern="0" dirty="0" smtClean="0">
                <a:latin typeface="+mn-ea"/>
                <a:cs typeface="Arial" pitchFamily="34" charset="0"/>
                <a:sym typeface="+mn-ea"/>
              </a:rPr>
              <a:t>CAS </a:t>
            </a:r>
            <a:r>
              <a:rPr lang="en-US" altLang="zh-CN" sz="2000" kern="0" dirty="0">
                <a:latin typeface="+mn-ea"/>
                <a:cs typeface="Arial" pitchFamily="34" charset="0"/>
                <a:sym typeface="+mn-ea"/>
              </a:rPr>
              <a:t>Client </a:t>
            </a:r>
            <a:r>
              <a:rPr lang="zh-CN" altLang="en-US" sz="2000" kern="0" dirty="0">
                <a:latin typeface="+mn-ea"/>
                <a:cs typeface="Arial" pitchFamily="34" charset="0"/>
                <a:sym typeface="+mn-ea"/>
              </a:rPr>
              <a:t>支持非常多的客户端</a:t>
            </a:r>
            <a:r>
              <a:rPr lang="en-US" altLang="zh-CN" sz="2000" kern="0" dirty="0">
                <a:latin typeface="+mn-ea"/>
                <a:cs typeface="Arial" pitchFamily="34" charset="0"/>
                <a:sym typeface="+mn-ea"/>
              </a:rPr>
              <a:t>(</a:t>
            </a:r>
            <a:r>
              <a:rPr lang="zh-CN" altLang="en-US" sz="2000" kern="0" dirty="0">
                <a:latin typeface="+mn-ea"/>
                <a:cs typeface="Arial" pitchFamily="34" charset="0"/>
                <a:sym typeface="+mn-ea"/>
              </a:rPr>
              <a:t>这里指单点登录系统中的各个 </a:t>
            </a:r>
            <a:r>
              <a:rPr lang="en-US" altLang="zh-CN" sz="2000" kern="0" dirty="0">
                <a:latin typeface="+mn-ea"/>
                <a:cs typeface="Arial" pitchFamily="34" charset="0"/>
                <a:sym typeface="+mn-ea"/>
              </a:rPr>
              <a:t>Web </a:t>
            </a:r>
            <a:r>
              <a:rPr lang="zh-CN" altLang="en-US" sz="2000" kern="0" dirty="0">
                <a:latin typeface="+mn-ea"/>
                <a:cs typeface="Arial" pitchFamily="34" charset="0"/>
                <a:sym typeface="+mn-ea"/>
              </a:rPr>
              <a:t>应用</a:t>
            </a:r>
            <a:r>
              <a:rPr lang="en-US" altLang="zh-CN" sz="2000" kern="0" dirty="0" smtClean="0">
                <a:latin typeface="+mn-ea"/>
                <a:cs typeface="Arial" pitchFamily="34" charset="0"/>
                <a:sym typeface="+mn-ea"/>
              </a:rPr>
              <a:t>)</a:t>
            </a:r>
            <a:endParaRPr lang="zh-CN" altLang="en-US" sz="2000" kern="0" dirty="0">
              <a:latin typeface="+mn-ea"/>
              <a:cs typeface="Arial" pitchFamily="34" charset="0"/>
              <a:sym typeface="+mn-ea"/>
            </a:endParaRPr>
          </a:p>
          <a:p>
            <a:pPr lvl="0">
              <a:lnSpc>
                <a:spcPct val="130000"/>
              </a:lnSpc>
              <a:defRPr/>
            </a:pPr>
            <a:endParaRPr kumimoji="0" lang="zh-CN" altLang="en-US" sz="2000" b="0" i="0" u="none" strike="noStrike" kern="0" cap="none" spc="0" normalizeH="0" baseline="0" noProof="0" dirty="0">
              <a:ln>
                <a:noFill/>
              </a:ln>
              <a:effectLst/>
              <a:uLnTx/>
              <a:uFillTx/>
              <a:latin typeface="+mn-ea"/>
              <a:cs typeface="Arial" pitchFamily="34" charset="0"/>
              <a:sym typeface="+mn-ea"/>
            </a:endParaRPr>
          </a:p>
        </p:txBody>
      </p:sp>
      <p:sp>
        <p:nvSpPr>
          <p:cNvPr id="55" name="MH_Text_1"/>
          <p:cNvSpPr txBox="1"/>
          <p:nvPr/>
        </p:nvSpPr>
        <p:spPr>
          <a:xfrm>
            <a:off x="871381" y="1082629"/>
            <a:ext cx="9821489" cy="834390"/>
          </a:xfrm>
          <a:prstGeom prst="rect">
            <a:avLst/>
          </a:prstGeom>
          <a:noFill/>
        </p:spPr>
        <p:txBody>
          <a:bodyPr anchor="ctr"/>
          <a:lstStyle/>
          <a:p>
            <a:pPr lvl="0">
              <a:lnSpc>
                <a:spcPct val="130000"/>
              </a:lnSpc>
              <a:defRPr/>
            </a:pPr>
            <a:r>
              <a:rPr lang="zh-CN" altLang="en-US" sz="2400" kern="0" dirty="0">
                <a:latin typeface="+mn-ea"/>
                <a:cs typeface="Arial" pitchFamily="34" charset="0"/>
              </a:rPr>
              <a:t>本课题的创新特色体现在以下两个方面</a:t>
            </a:r>
            <a:endParaRPr kumimoji="0" lang="zh-CN" altLang="en-US" sz="2400" b="0" i="0" u="none" strike="noStrike" kern="0" cap="none" spc="0" normalizeH="0" baseline="0" noProof="0" dirty="0">
              <a:ln>
                <a:noFill/>
              </a:ln>
              <a:effectLst/>
              <a:uLnTx/>
              <a:uFillTx/>
              <a:latin typeface="+mn-ea"/>
              <a:cs typeface="Arial" pitchFamily="34" charset="0"/>
              <a:sym typeface="+mn-ea"/>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273685" y="228600"/>
            <a:ext cx="3015615" cy="483235"/>
          </a:xfrm>
          <a:prstGeom prst="rect">
            <a:avLst/>
          </a:prstGeom>
          <a:noFill/>
        </p:spPr>
        <p:txBody>
          <a:bodyPr wrap="square" rtlCol="0">
            <a:spAutoFit/>
          </a:bodyPr>
          <a:lstStyle/>
          <a:p>
            <a:r>
              <a:rPr lang="zh-CN" altLang="en-US" sz="2400" b="1">
                <a:solidFill>
                  <a:schemeClr val="tx1">
                    <a:lumMod val="65000"/>
                    <a:lumOff val="35000"/>
                  </a:schemeClr>
                </a:solidFill>
                <a:latin typeface="微软雅黑" charset="0"/>
                <a:ea typeface="微软雅黑" charset="0"/>
                <a:sym typeface="+mn-ea"/>
              </a:rPr>
              <a:t>单击添加标题</a:t>
            </a:r>
          </a:p>
        </p:txBody>
      </p:sp>
      <p:sp>
        <p:nvSpPr>
          <p:cNvPr id="6" name="矩形 5"/>
          <p:cNvSpPr/>
          <p:nvPr/>
        </p:nvSpPr>
        <p:spPr>
          <a:xfrm>
            <a:off x="-3175" y="236220"/>
            <a:ext cx="119380" cy="473075"/>
          </a:xfrm>
          <a:prstGeom prst="rect">
            <a:avLst/>
          </a:prstGeom>
          <a:solidFill>
            <a:srgbClr val="578B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7795" y="236220"/>
            <a:ext cx="97790" cy="473075"/>
          </a:xfrm>
          <a:prstGeom prst="rect">
            <a:avLst/>
          </a:prstGeom>
          <a:solidFill>
            <a:srgbClr val="578B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五边形 9"/>
          <p:cNvSpPr/>
          <p:nvPr/>
        </p:nvSpPr>
        <p:spPr>
          <a:xfrm>
            <a:off x="719160" y="1058287"/>
            <a:ext cx="3315970" cy="668655"/>
          </a:xfrm>
          <a:custGeom>
            <a:avLst/>
            <a:gdLst/>
            <a:ahLst/>
            <a:cxnLst/>
            <a:rect l="l" t="t" r="r" b="b"/>
            <a:pathLst>
              <a:path w="1917572" h="545840">
                <a:moveTo>
                  <a:pt x="272920" y="0"/>
                </a:moveTo>
                <a:lnTo>
                  <a:pt x="1135241" y="0"/>
                </a:lnTo>
                <a:lnTo>
                  <a:pt x="1222047" y="0"/>
                </a:lnTo>
                <a:lnTo>
                  <a:pt x="1644652" y="0"/>
                </a:lnTo>
                <a:lnTo>
                  <a:pt x="1917572" y="272920"/>
                </a:lnTo>
                <a:lnTo>
                  <a:pt x="1644652" y="545840"/>
                </a:lnTo>
                <a:lnTo>
                  <a:pt x="1222047" y="545840"/>
                </a:lnTo>
                <a:lnTo>
                  <a:pt x="1135241" y="545840"/>
                </a:lnTo>
                <a:lnTo>
                  <a:pt x="272920" y="545840"/>
                </a:lnTo>
                <a:lnTo>
                  <a:pt x="0" y="272920"/>
                </a:lnTo>
                <a:close/>
              </a:path>
            </a:pathLst>
          </a:custGeom>
          <a:solidFill>
            <a:srgbClr val="BADA5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solidFill>
                <a:schemeClr val="bg1"/>
              </a:solidFill>
            </a:endParaRPr>
          </a:p>
        </p:txBody>
      </p:sp>
      <p:sp>
        <p:nvSpPr>
          <p:cNvPr id="8" name="五边形 7"/>
          <p:cNvSpPr/>
          <p:nvPr/>
        </p:nvSpPr>
        <p:spPr>
          <a:xfrm>
            <a:off x="719160" y="1984028"/>
            <a:ext cx="3315970" cy="668655"/>
          </a:xfrm>
          <a:custGeom>
            <a:avLst/>
            <a:gdLst/>
            <a:ahLst/>
            <a:cxnLst/>
            <a:rect l="l" t="t" r="r" b="b"/>
            <a:pathLst>
              <a:path w="2718054" h="545840">
                <a:moveTo>
                  <a:pt x="272920" y="0"/>
                </a:moveTo>
                <a:lnTo>
                  <a:pt x="419591" y="0"/>
                </a:lnTo>
                <a:lnTo>
                  <a:pt x="2298463" y="0"/>
                </a:lnTo>
                <a:lnTo>
                  <a:pt x="2445134" y="0"/>
                </a:lnTo>
                <a:lnTo>
                  <a:pt x="2718054" y="272920"/>
                </a:lnTo>
                <a:lnTo>
                  <a:pt x="2445134" y="545840"/>
                </a:lnTo>
                <a:lnTo>
                  <a:pt x="2298463" y="545840"/>
                </a:lnTo>
                <a:lnTo>
                  <a:pt x="419591" y="545840"/>
                </a:lnTo>
                <a:lnTo>
                  <a:pt x="272920" y="545840"/>
                </a:lnTo>
                <a:lnTo>
                  <a:pt x="0" y="272920"/>
                </a:lnTo>
                <a:close/>
              </a:path>
            </a:pathLst>
          </a:custGeom>
          <a:solidFill>
            <a:srgbClr val="578B1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chemeClr val="bg1"/>
              </a:solidFill>
            </a:endParaRPr>
          </a:p>
        </p:txBody>
      </p:sp>
      <p:sp>
        <p:nvSpPr>
          <p:cNvPr id="18" name="矩形 17"/>
          <p:cNvSpPr/>
          <p:nvPr/>
        </p:nvSpPr>
        <p:spPr>
          <a:xfrm>
            <a:off x="1167897" y="1150362"/>
            <a:ext cx="2371404" cy="461665"/>
          </a:xfrm>
          <a:prstGeom prst="rect">
            <a:avLst/>
          </a:prstGeom>
        </p:spPr>
        <p:txBody>
          <a:bodyPr wrap="square">
            <a:spAutoFit/>
          </a:bodyPr>
          <a:lstStyle/>
          <a:p>
            <a:r>
              <a:rPr lang="en-US" altLang="zh-CN" sz="2400" b="1" dirty="0" smtClean="0">
                <a:solidFill>
                  <a:schemeClr val="bg1"/>
                </a:solidFill>
              </a:rPr>
              <a:t>2018.10-2018.11</a:t>
            </a:r>
            <a:endParaRPr lang="en-US" altLang="zh-CN" sz="2400" b="1" dirty="0" smtClean="0">
              <a:solidFill>
                <a:schemeClr val="bg1"/>
              </a:solidFill>
            </a:endParaRPr>
          </a:p>
        </p:txBody>
      </p:sp>
      <p:sp>
        <p:nvSpPr>
          <p:cNvPr id="19" name="矩形 18"/>
          <p:cNvSpPr/>
          <p:nvPr/>
        </p:nvSpPr>
        <p:spPr>
          <a:xfrm>
            <a:off x="1185198" y="2078008"/>
            <a:ext cx="2327552" cy="461665"/>
          </a:xfrm>
          <a:prstGeom prst="rect">
            <a:avLst/>
          </a:prstGeom>
        </p:spPr>
        <p:txBody>
          <a:bodyPr wrap="square">
            <a:spAutoFit/>
          </a:bodyPr>
          <a:lstStyle/>
          <a:p>
            <a:r>
              <a:rPr lang="en-US" altLang="zh-CN" sz="2400" b="1" dirty="0" smtClean="0">
                <a:solidFill>
                  <a:schemeClr val="bg1"/>
                </a:solidFill>
              </a:rPr>
              <a:t>2018.11-2019.01</a:t>
            </a:r>
            <a:endParaRPr lang="en-US" altLang="zh-CN" sz="2400" b="1" dirty="0" smtClean="0">
              <a:solidFill>
                <a:schemeClr val="bg1"/>
              </a:solidFill>
            </a:endParaRPr>
          </a:p>
        </p:txBody>
      </p:sp>
      <p:sp>
        <p:nvSpPr>
          <p:cNvPr id="21" name="矩形 20"/>
          <p:cNvSpPr/>
          <p:nvPr/>
        </p:nvSpPr>
        <p:spPr>
          <a:xfrm>
            <a:off x="6669405" y="4758690"/>
            <a:ext cx="3114675" cy="460375"/>
          </a:xfrm>
          <a:prstGeom prst="rect">
            <a:avLst/>
          </a:prstGeom>
        </p:spPr>
        <p:txBody>
          <a:bodyPr wrap="square">
            <a:spAutoFit/>
          </a:bodyPr>
          <a:lstStyle/>
          <a:p>
            <a:r>
              <a:rPr lang="en-US" altLang="zh-CN" sz="2400" b="1" dirty="0" smtClean="0">
                <a:solidFill>
                  <a:schemeClr val="bg1"/>
                </a:solidFill>
              </a:rPr>
              <a:t>04</a:t>
            </a:r>
            <a:r>
              <a:rPr lang="zh-CN" altLang="en-US" sz="2400" b="1" dirty="0" smtClean="0">
                <a:solidFill>
                  <a:schemeClr val="bg1"/>
                </a:solidFill>
              </a:rPr>
              <a:t> </a:t>
            </a:r>
            <a:r>
              <a:rPr lang="en-US" altLang="zh-CN" sz="2400" b="1" dirty="0" smtClean="0">
                <a:solidFill>
                  <a:schemeClr val="bg1"/>
                </a:solidFill>
              </a:rPr>
              <a:t>YOUR</a:t>
            </a:r>
            <a:r>
              <a:rPr lang="zh-CN" altLang="en-US" sz="2400" b="1" dirty="0" smtClean="0">
                <a:solidFill>
                  <a:schemeClr val="bg1"/>
                </a:solidFill>
              </a:rPr>
              <a:t> </a:t>
            </a:r>
            <a:r>
              <a:rPr lang="en-US" altLang="zh-CN" sz="2400" b="1" dirty="0" smtClean="0">
                <a:solidFill>
                  <a:schemeClr val="bg1"/>
                </a:solidFill>
              </a:rPr>
              <a:t>TEXT</a:t>
            </a:r>
            <a:r>
              <a:rPr lang="zh-CN" altLang="en-US" sz="2400" b="1" dirty="0" smtClean="0">
                <a:solidFill>
                  <a:schemeClr val="bg1"/>
                </a:solidFill>
              </a:rPr>
              <a:t> </a:t>
            </a:r>
            <a:r>
              <a:rPr lang="en-US" altLang="zh-CN" sz="2400" b="1" dirty="0" smtClean="0">
                <a:solidFill>
                  <a:schemeClr val="bg1"/>
                </a:solidFill>
              </a:rPr>
              <a:t>HERE</a:t>
            </a:r>
          </a:p>
        </p:txBody>
      </p:sp>
      <p:sp>
        <p:nvSpPr>
          <p:cNvPr id="88" name="文本框 87"/>
          <p:cNvSpPr txBox="1"/>
          <p:nvPr/>
        </p:nvSpPr>
        <p:spPr>
          <a:xfrm>
            <a:off x="4615158" y="2259034"/>
            <a:ext cx="6774885"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r>
              <a:rPr lang="zh-CN" altLang="en-US" sz="2000" dirty="0">
                <a:solidFill>
                  <a:schemeClr val="tx1">
                    <a:lumMod val="65000"/>
                    <a:lumOff val="35000"/>
                  </a:schemeClr>
                </a:solidFill>
                <a:latin typeface="微软雅黑" pitchFamily="34" charset="-122"/>
                <a:ea typeface="微软雅黑" pitchFamily="34" charset="-122"/>
                <a:sym typeface="+mn-ea"/>
              </a:rPr>
              <a:t>学习使用到的技术</a:t>
            </a:r>
            <a:endParaRPr lang="zh-CN" altLang="da-DK" sz="2000" dirty="0">
              <a:solidFill>
                <a:schemeClr val="tx1">
                  <a:lumMod val="65000"/>
                  <a:lumOff val="35000"/>
                </a:schemeClr>
              </a:solidFill>
              <a:latin typeface="微软雅黑" pitchFamily="34" charset="-122"/>
              <a:ea typeface="微软雅黑" pitchFamily="34" charset="-122"/>
              <a:sym typeface="+mn-ea"/>
            </a:endParaRPr>
          </a:p>
        </p:txBody>
      </p:sp>
      <p:sp>
        <p:nvSpPr>
          <p:cNvPr id="17" name="文本框 16"/>
          <p:cNvSpPr txBox="1"/>
          <p:nvPr/>
        </p:nvSpPr>
        <p:spPr>
          <a:xfrm>
            <a:off x="4584931" y="1338296"/>
            <a:ext cx="6774885"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r>
              <a:rPr lang="zh-CN" altLang="en-US" sz="2000" dirty="0">
                <a:solidFill>
                  <a:schemeClr val="tx1">
                    <a:lumMod val="65000"/>
                    <a:lumOff val="35000"/>
                  </a:schemeClr>
                </a:solidFill>
                <a:latin typeface="微软雅黑" pitchFamily="34" charset="-122"/>
                <a:ea typeface="微软雅黑" pitchFamily="34" charset="-122"/>
                <a:sym typeface="+mn-ea"/>
              </a:rPr>
              <a:t>论文选题，查阅相关文献资料，撰写开题报告</a:t>
            </a:r>
            <a:endParaRPr lang="zh-CN" altLang="da-DK" sz="2000" dirty="0">
              <a:solidFill>
                <a:schemeClr val="tx1">
                  <a:lumMod val="65000"/>
                  <a:lumOff val="35000"/>
                </a:schemeClr>
              </a:solidFill>
              <a:latin typeface="微软雅黑" pitchFamily="34" charset="-122"/>
              <a:ea typeface="微软雅黑" pitchFamily="34" charset="-122"/>
              <a:sym typeface="+mn-ea"/>
            </a:endParaRPr>
          </a:p>
        </p:txBody>
      </p:sp>
      <p:cxnSp>
        <p:nvCxnSpPr>
          <p:cNvPr id="22" name="直接连接符 21"/>
          <p:cNvCxnSpPr/>
          <p:nvPr/>
        </p:nvCxnSpPr>
        <p:spPr>
          <a:xfrm flipH="1" flipV="1">
            <a:off x="3539300" y="1718722"/>
            <a:ext cx="7859013" cy="8220"/>
          </a:xfrm>
          <a:prstGeom prst="line">
            <a:avLst/>
          </a:prstGeom>
          <a:ln>
            <a:solidFill>
              <a:srgbClr val="BADA5C"/>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3539301" y="2643630"/>
            <a:ext cx="7859012" cy="0"/>
          </a:xfrm>
          <a:prstGeom prst="line">
            <a:avLst/>
          </a:prstGeom>
          <a:ln>
            <a:solidFill>
              <a:srgbClr val="578B18"/>
            </a:solidFill>
          </a:ln>
        </p:spPr>
        <p:style>
          <a:lnRef idx="1">
            <a:schemeClr val="accent1"/>
          </a:lnRef>
          <a:fillRef idx="0">
            <a:schemeClr val="accent1"/>
          </a:fillRef>
          <a:effectRef idx="0">
            <a:schemeClr val="accent1"/>
          </a:effectRef>
          <a:fontRef idx="minor">
            <a:schemeClr val="tx1"/>
          </a:fontRef>
        </p:style>
      </p:cxnSp>
      <p:sp>
        <p:nvSpPr>
          <p:cNvPr id="24" name="五边形 9"/>
          <p:cNvSpPr/>
          <p:nvPr/>
        </p:nvSpPr>
        <p:spPr>
          <a:xfrm>
            <a:off x="704554" y="2959515"/>
            <a:ext cx="3315970" cy="668655"/>
          </a:xfrm>
          <a:custGeom>
            <a:avLst/>
            <a:gdLst/>
            <a:ahLst/>
            <a:cxnLst/>
            <a:rect l="l" t="t" r="r" b="b"/>
            <a:pathLst>
              <a:path w="1917572" h="545840">
                <a:moveTo>
                  <a:pt x="272920" y="0"/>
                </a:moveTo>
                <a:lnTo>
                  <a:pt x="1135241" y="0"/>
                </a:lnTo>
                <a:lnTo>
                  <a:pt x="1222047" y="0"/>
                </a:lnTo>
                <a:lnTo>
                  <a:pt x="1644652" y="0"/>
                </a:lnTo>
                <a:lnTo>
                  <a:pt x="1917572" y="272920"/>
                </a:lnTo>
                <a:lnTo>
                  <a:pt x="1644652" y="545840"/>
                </a:lnTo>
                <a:lnTo>
                  <a:pt x="1222047" y="545840"/>
                </a:lnTo>
                <a:lnTo>
                  <a:pt x="1135241" y="545840"/>
                </a:lnTo>
                <a:lnTo>
                  <a:pt x="272920" y="545840"/>
                </a:lnTo>
                <a:lnTo>
                  <a:pt x="0" y="272920"/>
                </a:lnTo>
                <a:close/>
              </a:path>
            </a:pathLst>
          </a:custGeom>
          <a:solidFill>
            <a:srgbClr val="BADA5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chemeClr val="bg1"/>
              </a:solidFill>
            </a:endParaRPr>
          </a:p>
        </p:txBody>
      </p:sp>
      <p:sp>
        <p:nvSpPr>
          <p:cNvPr id="25" name="矩形 24"/>
          <p:cNvSpPr/>
          <p:nvPr/>
        </p:nvSpPr>
        <p:spPr>
          <a:xfrm>
            <a:off x="1167897" y="3051590"/>
            <a:ext cx="2371404" cy="461665"/>
          </a:xfrm>
          <a:prstGeom prst="rect">
            <a:avLst/>
          </a:prstGeom>
        </p:spPr>
        <p:txBody>
          <a:bodyPr wrap="square">
            <a:spAutoFit/>
          </a:bodyPr>
          <a:lstStyle/>
          <a:p>
            <a:r>
              <a:rPr lang="en-US" altLang="zh-CN" sz="2400" b="1" dirty="0" smtClean="0">
                <a:solidFill>
                  <a:schemeClr val="bg1"/>
                </a:solidFill>
              </a:rPr>
              <a:t>2019.01-2019.04</a:t>
            </a:r>
            <a:endParaRPr lang="en-US" altLang="zh-CN" sz="2400" b="1" dirty="0" smtClean="0">
              <a:solidFill>
                <a:schemeClr val="bg1"/>
              </a:solidFill>
            </a:endParaRPr>
          </a:p>
        </p:txBody>
      </p:sp>
      <p:sp>
        <p:nvSpPr>
          <p:cNvPr id="26" name="文本框 16"/>
          <p:cNvSpPr txBox="1"/>
          <p:nvPr/>
        </p:nvSpPr>
        <p:spPr>
          <a:xfrm>
            <a:off x="4570325" y="3239524"/>
            <a:ext cx="6774885"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r>
              <a:rPr lang="zh-CN" altLang="en-US" sz="2000" dirty="0" smtClean="0">
                <a:solidFill>
                  <a:schemeClr val="tx1">
                    <a:lumMod val="65000"/>
                    <a:lumOff val="35000"/>
                  </a:schemeClr>
                </a:solidFill>
                <a:latin typeface="微软雅黑" pitchFamily="34" charset="-122"/>
                <a:ea typeface="微软雅黑" pitchFamily="34" charset="-122"/>
                <a:sym typeface="+mn-ea"/>
              </a:rPr>
              <a:t>系统的实现以及完成论文的初稿</a:t>
            </a:r>
            <a:endParaRPr lang="zh-CN" altLang="da-DK" sz="2000" dirty="0">
              <a:solidFill>
                <a:schemeClr val="tx1">
                  <a:lumMod val="65000"/>
                  <a:lumOff val="35000"/>
                </a:schemeClr>
              </a:solidFill>
              <a:latin typeface="微软雅黑" pitchFamily="34" charset="-122"/>
              <a:ea typeface="微软雅黑" pitchFamily="34" charset="-122"/>
              <a:sym typeface="+mn-ea"/>
            </a:endParaRPr>
          </a:p>
        </p:txBody>
      </p:sp>
      <p:cxnSp>
        <p:nvCxnSpPr>
          <p:cNvPr id="27" name="直接连接符 26"/>
          <p:cNvCxnSpPr/>
          <p:nvPr/>
        </p:nvCxnSpPr>
        <p:spPr>
          <a:xfrm flipH="1" flipV="1">
            <a:off x="3524694" y="3619950"/>
            <a:ext cx="7859013" cy="8220"/>
          </a:xfrm>
          <a:prstGeom prst="line">
            <a:avLst/>
          </a:prstGeom>
          <a:ln>
            <a:solidFill>
              <a:srgbClr val="BADA5C"/>
            </a:solidFill>
          </a:ln>
        </p:spPr>
        <p:style>
          <a:lnRef idx="1">
            <a:schemeClr val="accent1"/>
          </a:lnRef>
          <a:fillRef idx="0">
            <a:schemeClr val="accent1"/>
          </a:fillRef>
          <a:effectRef idx="0">
            <a:schemeClr val="accent1"/>
          </a:effectRef>
          <a:fontRef idx="minor">
            <a:schemeClr val="tx1"/>
          </a:fontRef>
        </p:style>
      </p:cxnSp>
      <p:sp>
        <p:nvSpPr>
          <p:cNvPr id="28" name="五边形 7"/>
          <p:cNvSpPr/>
          <p:nvPr/>
        </p:nvSpPr>
        <p:spPr>
          <a:xfrm>
            <a:off x="666058" y="3957684"/>
            <a:ext cx="3330575" cy="668655"/>
          </a:xfrm>
          <a:custGeom>
            <a:avLst/>
            <a:gdLst/>
            <a:ahLst/>
            <a:cxnLst/>
            <a:rect l="l" t="t" r="r" b="b"/>
            <a:pathLst>
              <a:path w="2718054" h="545840">
                <a:moveTo>
                  <a:pt x="272920" y="0"/>
                </a:moveTo>
                <a:lnTo>
                  <a:pt x="419591" y="0"/>
                </a:lnTo>
                <a:lnTo>
                  <a:pt x="2298463" y="0"/>
                </a:lnTo>
                <a:lnTo>
                  <a:pt x="2445134" y="0"/>
                </a:lnTo>
                <a:lnTo>
                  <a:pt x="2718054" y="272920"/>
                </a:lnTo>
                <a:lnTo>
                  <a:pt x="2445134" y="545840"/>
                </a:lnTo>
                <a:lnTo>
                  <a:pt x="2298463" y="545840"/>
                </a:lnTo>
                <a:lnTo>
                  <a:pt x="419591" y="545840"/>
                </a:lnTo>
                <a:lnTo>
                  <a:pt x="272920" y="545840"/>
                </a:lnTo>
                <a:lnTo>
                  <a:pt x="0" y="272920"/>
                </a:lnTo>
                <a:close/>
              </a:path>
            </a:pathLst>
          </a:custGeom>
          <a:solidFill>
            <a:srgbClr val="578B1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chemeClr val="bg1"/>
              </a:solidFill>
            </a:endParaRPr>
          </a:p>
        </p:txBody>
      </p:sp>
      <p:sp>
        <p:nvSpPr>
          <p:cNvPr id="29" name="矩形 28"/>
          <p:cNvSpPr/>
          <p:nvPr/>
        </p:nvSpPr>
        <p:spPr>
          <a:xfrm>
            <a:off x="1228179" y="4051664"/>
            <a:ext cx="2152650" cy="460375"/>
          </a:xfrm>
          <a:prstGeom prst="rect">
            <a:avLst/>
          </a:prstGeom>
        </p:spPr>
        <p:txBody>
          <a:bodyPr wrap="square">
            <a:spAutoFit/>
          </a:bodyPr>
          <a:lstStyle/>
          <a:p>
            <a:r>
              <a:rPr lang="en-US" altLang="zh-CN" sz="2400" b="1" dirty="0">
                <a:solidFill>
                  <a:schemeClr val="bg1"/>
                </a:solidFill>
              </a:rPr>
              <a:t>2019.5</a:t>
            </a:r>
            <a:endParaRPr lang="en-US" altLang="zh-CN" sz="2400" b="1" dirty="0" smtClean="0">
              <a:solidFill>
                <a:schemeClr val="bg1"/>
              </a:solidFill>
            </a:endParaRPr>
          </a:p>
        </p:txBody>
      </p:sp>
      <p:sp>
        <p:nvSpPr>
          <p:cNvPr id="30" name="文本框 87"/>
          <p:cNvSpPr txBox="1"/>
          <p:nvPr/>
        </p:nvSpPr>
        <p:spPr>
          <a:xfrm>
            <a:off x="4576662" y="4232690"/>
            <a:ext cx="6774885"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r>
              <a:rPr lang="zh-CN" altLang="en-US" sz="2000" dirty="0">
                <a:solidFill>
                  <a:schemeClr val="tx1">
                    <a:lumMod val="65000"/>
                    <a:lumOff val="35000"/>
                  </a:schemeClr>
                </a:solidFill>
                <a:latin typeface="微软雅黑" pitchFamily="34" charset="-122"/>
                <a:ea typeface="微软雅黑" pitchFamily="34" charset="-122"/>
                <a:sym typeface="+mn-ea"/>
              </a:rPr>
              <a:t>论文修改、定稿，参加答辩</a:t>
            </a:r>
          </a:p>
        </p:txBody>
      </p:sp>
      <p:cxnSp>
        <p:nvCxnSpPr>
          <p:cNvPr id="31" name="直接连接符 30"/>
          <p:cNvCxnSpPr/>
          <p:nvPr/>
        </p:nvCxnSpPr>
        <p:spPr>
          <a:xfrm flipH="1">
            <a:off x="3500805" y="4617286"/>
            <a:ext cx="7859012" cy="0"/>
          </a:xfrm>
          <a:prstGeom prst="line">
            <a:avLst/>
          </a:prstGeom>
          <a:ln>
            <a:solidFill>
              <a:srgbClr val="578B18"/>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1"/>
          <p:cNvSpPr txBox="1"/>
          <p:nvPr/>
        </p:nvSpPr>
        <p:spPr>
          <a:xfrm>
            <a:off x="4822727" y="2278546"/>
            <a:ext cx="2745938" cy="1323439"/>
          </a:xfrm>
          <a:prstGeom prst="rect">
            <a:avLst/>
          </a:prstGeom>
          <a:noFill/>
          <a:ln w="9525">
            <a:noFill/>
            <a:miter/>
          </a:ln>
        </p:spPr>
        <p:txBody>
          <a:bodyPr wrap="square">
            <a:spAutoFit/>
          </a:bodyPr>
          <a:lstStyle/>
          <a:p>
            <a:pPr lvl="0" eaLnBrk="1" hangingPunct="1"/>
            <a:r>
              <a:rPr lang="zh-CN" altLang="en-US" sz="8000" b="1" dirty="0" smtClean="0">
                <a:solidFill>
                  <a:srgbClr val="578B18"/>
                </a:solidFill>
                <a:latin typeface="Curlz MT" charset="0"/>
                <a:ea typeface="Kozuka Gothic Pr6N B" pitchFamily="34" charset="-128"/>
              </a:rPr>
              <a:t>致谢</a:t>
            </a:r>
            <a:endParaRPr lang="en-US" altLang="zh-CN" sz="8000" b="1" dirty="0">
              <a:solidFill>
                <a:srgbClr val="578B18"/>
              </a:solidFill>
              <a:latin typeface="Curlz MT" charset="0"/>
              <a:ea typeface="Kozuka Gothic Pr6N B" pitchFamily="34" charset="-128"/>
            </a:endParaRPr>
          </a:p>
        </p:txBody>
      </p:sp>
      <p:pic>
        <p:nvPicPr>
          <p:cNvPr id="2" name="图片 1" descr="28"/>
          <p:cNvPicPr>
            <a:picLocks noChangeAspect="1"/>
          </p:cNvPicPr>
          <p:nvPr/>
        </p:nvPicPr>
        <p:blipFill>
          <a:blip r:embed="rId2"/>
          <a:srcRect l="14558" t="41307" r="40846" b="11092"/>
          <a:stretch>
            <a:fillRect/>
          </a:stretch>
        </p:blipFill>
        <p:spPr>
          <a:xfrm>
            <a:off x="498475" y="4699635"/>
            <a:ext cx="3280410" cy="2277110"/>
          </a:xfrm>
          <a:prstGeom prst="rect">
            <a:avLst/>
          </a:prstGeom>
        </p:spPr>
      </p:pic>
      <p:sp>
        <p:nvSpPr>
          <p:cNvPr id="4" name="文本框 3074"/>
          <p:cNvSpPr txBox="1"/>
          <p:nvPr/>
        </p:nvSpPr>
        <p:spPr>
          <a:xfrm>
            <a:off x="2617131" y="3846830"/>
            <a:ext cx="4281929" cy="461665"/>
          </a:xfrm>
          <a:prstGeom prst="rect">
            <a:avLst/>
          </a:prstGeom>
          <a:noFill/>
          <a:ln w="9525">
            <a:noFill/>
            <a:miter/>
          </a:ln>
          <a:effectLst/>
        </p:spPr>
        <p:txBody>
          <a:bodyPr vert="horz" wrap="square" anchor="t">
            <a:spAutoFit/>
          </a:bodyPr>
          <a:lstStyle/>
          <a:p>
            <a:pPr lvl="0" algn="ctr" eaLnBrk="0" latinLnBrk="0" hangingPunct="0"/>
            <a:r>
              <a:rPr lang="zh-CN" altLang="en-US" sz="2400" b="1" dirty="0">
                <a:solidFill>
                  <a:srgbClr val="578B18"/>
                </a:solidFill>
                <a:latin typeface="微软雅黑" charset="0"/>
                <a:ea typeface="微软雅黑" charset="0"/>
              </a:rPr>
              <a:t>答辩人</a:t>
            </a:r>
            <a:r>
              <a:rPr lang="zh-CN" altLang="en-US" sz="2400" b="1" dirty="0" smtClean="0">
                <a:solidFill>
                  <a:srgbClr val="578B18"/>
                </a:solidFill>
                <a:latin typeface="微软雅黑" charset="0"/>
                <a:ea typeface="微软雅黑" charset="0"/>
              </a:rPr>
              <a:t>：</a:t>
            </a:r>
            <a:r>
              <a:rPr lang="zh-CN" altLang="en-US" sz="2400" b="1" dirty="0">
                <a:solidFill>
                  <a:srgbClr val="578B18"/>
                </a:solidFill>
                <a:latin typeface="微软雅黑" charset="0"/>
                <a:ea typeface="微软雅黑" charset="0"/>
              </a:rPr>
              <a:t>杨亚辉</a:t>
            </a:r>
            <a:endParaRPr lang="zh-CN" altLang="en-US" sz="2400" b="1" dirty="0">
              <a:solidFill>
                <a:srgbClr val="578B18"/>
              </a:solidFill>
              <a:latin typeface="微软雅黑" charset="0"/>
              <a:ea typeface="微软雅黑" charset="0"/>
            </a:endParaRPr>
          </a:p>
        </p:txBody>
      </p:sp>
      <p:sp>
        <p:nvSpPr>
          <p:cNvPr id="5" name="文本框 3075"/>
          <p:cNvSpPr txBox="1"/>
          <p:nvPr/>
        </p:nvSpPr>
        <p:spPr>
          <a:xfrm>
            <a:off x="7373532" y="3863975"/>
            <a:ext cx="3209290" cy="461665"/>
          </a:xfrm>
          <a:prstGeom prst="rect">
            <a:avLst/>
          </a:prstGeom>
          <a:noFill/>
          <a:ln w="9525">
            <a:noFill/>
            <a:miter/>
          </a:ln>
          <a:effectLst/>
        </p:spPr>
        <p:txBody>
          <a:bodyPr vert="horz" wrap="square" anchor="t">
            <a:spAutoFit/>
          </a:bodyPr>
          <a:lstStyle/>
          <a:p>
            <a:pPr lvl="0" algn="l" eaLnBrk="0" latinLnBrk="0" hangingPunct="0"/>
            <a:r>
              <a:rPr lang="zh-CN" altLang="en-US" sz="2400" b="1" dirty="0" smtClean="0">
                <a:solidFill>
                  <a:srgbClr val="578B18"/>
                </a:solidFill>
                <a:latin typeface="微软雅黑" charset="0"/>
                <a:ea typeface="微软雅黑" charset="0"/>
              </a:rPr>
              <a:t>  导师：</a:t>
            </a:r>
            <a:r>
              <a:rPr lang="zh-CN" altLang="en-US" sz="2400" b="1" dirty="0" smtClean="0">
                <a:solidFill>
                  <a:srgbClr val="578B18"/>
                </a:solidFill>
                <a:latin typeface="微软雅黑" charset="0"/>
                <a:ea typeface="微软雅黑" charset="0"/>
              </a:rPr>
              <a:t>彭敏教授</a:t>
            </a:r>
            <a:endParaRPr lang="zh-CN" altLang="en-US" sz="2400" b="1" dirty="0">
              <a:solidFill>
                <a:srgbClr val="578B18"/>
              </a:solidFill>
              <a:latin typeface="微软雅黑" charset="0"/>
              <a:ea typeface="微软雅黑" charset="0"/>
            </a:endParaRPr>
          </a:p>
        </p:txBody>
      </p:sp>
      <p:sp>
        <p:nvSpPr>
          <p:cNvPr id="6" name="Freeform 15"/>
          <p:cNvSpPr>
            <a:spLocks noEditPoints="1"/>
          </p:cNvSpPr>
          <p:nvPr/>
        </p:nvSpPr>
        <p:spPr bwMode="auto">
          <a:xfrm>
            <a:off x="7133502" y="3917824"/>
            <a:ext cx="299933" cy="345416"/>
          </a:xfrm>
          <a:custGeom>
            <a:avLst/>
            <a:gdLst>
              <a:gd name="T0" fmla="*/ 641 w 792"/>
              <a:gd name="T1" fmla="*/ 278 h 954"/>
              <a:gd name="T2" fmla="*/ 639 w 792"/>
              <a:gd name="T3" fmla="*/ 331 h 954"/>
              <a:gd name="T4" fmla="*/ 623 w 792"/>
              <a:gd name="T5" fmla="*/ 376 h 954"/>
              <a:gd name="T6" fmla="*/ 598 w 792"/>
              <a:gd name="T7" fmla="*/ 403 h 954"/>
              <a:gd name="T8" fmla="*/ 559 w 792"/>
              <a:gd name="T9" fmla="*/ 497 h 954"/>
              <a:gd name="T10" fmla="*/ 516 w 792"/>
              <a:gd name="T11" fmla="*/ 546 h 954"/>
              <a:gd name="T12" fmla="*/ 481 w 792"/>
              <a:gd name="T13" fmla="*/ 567 h 954"/>
              <a:gd name="T14" fmla="*/ 387 w 792"/>
              <a:gd name="T15" fmla="*/ 573 h 954"/>
              <a:gd name="T16" fmla="*/ 313 w 792"/>
              <a:gd name="T17" fmla="*/ 567 h 954"/>
              <a:gd name="T18" fmla="*/ 258 w 792"/>
              <a:gd name="T19" fmla="*/ 534 h 954"/>
              <a:gd name="T20" fmla="*/ 217 w 792"/>
              <a:gd name="T21" fmla="*/ 473 h 954"/>
              <a:gd name="T22" fmla="*/ 182 w 792"/>
              <a:gd name="T23" fmla="*/ 397 h 954"/>
              <a:gd name="T24" fmla="*/ 160 w 792"/>
              <a:gd name="T25" fmla="*/ 364 h 954"/>
              <a:gd name="T26" fmla="*/ 150 w 792"/>
              <a:gd name="T27" fmla="*/ 288 h 954"/>
              <a:gd name="T28" fmla="*/ 164 w 792"/>
              <a:gd name="T29" fmla="*/ 268 h 954"/>
              <a:gd name="T30" fmla="*/ 160 w 792"/>
              <a:gd name="T31" fmla="*/ 161 h 954"/>
              <a:gd name="T32" fmla="*/ 188 w 792"/>
              <a:gd name="T33" fmla="*/ 71 h 954"/>
              <a:gd name="T34" fmla="*/ 240 w 792"/>
              <a:gd name="T35" fmla="*/ 30 h 954"/>
              <a:gd name="T36" fmla="*/ 336 w 792"/>
              <a:gd name="T37" fmla="*/ 4 h 954"/>
              <a:gd name="T38" fmla="*/ 442 w 792"/>
              <a:gd name="T39" fmla="*/ 4 h 954"/>
              <a:gd name="T40" fmla="*/ 539 w 792"/>
              <a:gd name="T41" fmla="*/ 28 h 954"/>
              <a:gd name="T42" fmla="*/ 598 w 792"/>
              <a:gd name="T43" fmla="*/ 71 h 954"/>
              <a:gd name="T44" fmla="*/ 633 w 792"/>
              <a:gd name="T45" fmla="*/ 170 h 954"/>
              <a:gd name="T46" fmla="*/ 623 w 792"/>
              <a:gd name="T47" fmla="*/ 268 h 954"/>
              <a:gd name="T48" fmla="*/ 448 w 792"/>
              <a:gd name="T49" fmla="*/ 819 h 954"/>
              <a:gd name="T50" fmla="*/ 696 w 792"/>
              <a:gd name="T51" fmla="*/ 628 h 954"/>
              <a:gd name="T52" fmla="*/ 743 w 792"/>
              <a:gd name="T53" fmla="*/ 702 h 954"/>
              <a:gd name="T54" fmla="*/ 790 w 792"/>
              <a:gd name="T55" fmla="*/ 864 h 954"/>
              <a:gd name="T56" fmla="*/ 792 w 792"/>
              <a:gd name="T57" fmla="*/ 954 h 954"/>
              <a:gd name="T58" fmla="*/ 6 w 792"/>
              <a:gd name="T59" fmla="*/ 872 h 954"/>
              <a:gd name="T60" fmla="*/ 37 w 792"/>
              <a:gd name="T61" fmla="*/ 735 h 954"/>
              <a:gd name="T62" fmla="*/ 82 w 792"/>
              <a:gd name="T63" fmla="*/ 653 h 954"/>
              <a:gd name="T64" fmla="*/ 362 w 792"/>
              <a:gd name="T65" fmla="*/ 817 h 954"/>
              <a:gd name="T66" fmla="*/ 369 w 792"/>
              <a:gd name="T67" fmla="*/ 616 h 954"/>
              <a:gd name="T68" fmla="*/ 547 w 792"/>
              <a:gd name="T69" fmla="*/ 225 h 954"/>
              <a:gd name="T70" fmla="*/ 446 w 792"/>
              <a:gd name="T71" fmla="*/ 235 h 954"/>
              <a:gd name="T72" fmla="*/ 340 w 792"/>
              <a:gd name="T73" fmla="*/ 209 h 954"/>
              <a:gd name="T74" fmla="*/ 307 w 792"/>
              <a:gd name="T75" fmla="*/ 206 h 954"/>
              <a:gd name="T76" fmla="*/ 246 w 792"/>
              <a:gd name="T77" fmla="*/ 221 h 954"/>
              <a:gd name="T78" fmla="*/ 223 w 792"/>
              <a:gd name="T79" fmla="*/ 299 h 954"/>
              <a:gd name="T80" fmla="*/ 193 w 792"/>
              <a:gd name="T81" fmla="*/ 299 h 954"/>
              <a:gd name="T82" fmla="*/ 195 w 792"/>
              <a:gd name="T83" fmla="*/ 340 h 954"/>
              <a:gd name="T84" fmla="*/ 205 w 792"/>
              <a:gd name="T85" fmla="*/ 364 h 954"/>
              <a:gd name="T86" fmla="*/ 229 w 792"/>
              <a:gd name="T87" fmla="*/ 385 h 954"/>
              <a:gd name="T88" fmla="*/ 262 w 792"/>
              <a:gd name="T89" fmla="*/ 473 h 954"/>
              <a:gd name="T90" fmla="*/ 299 w 792"/>
              <a:gd name="T91" fmla="*/ 518 h 954"/>
              <a:gd name="T92" fmla="*/ 344 w 792"/>
              <a:gd name="T93" fmla="*/ 532 h 954"/>
              <a:gd name="T94" fmla="*/ 455 w 792"/>
              <a:gd name="T95" fmla="*/ 530 h 954"/>
              <a:gd name="T96" fmla="*/ 500 w 792"/>
              <a:gd name="T97" fmla="*/ 507 h 954"/>
              <a:gd name="T98" fmla="*/ 537 w 792"/>
              <a:gd name="T99" fmla="*/ 456 h 954"/>
              <a:gd name="T100" fmla="*/ 563 w 792"/>
              <a:gd name="T101" fmla="*/ 374 h 954"/>
              <a:gd name="T102" fmla="*/ 584 w 792"/>
              <a:gd name="T103" fmla="*/ 362 h 954"/>
              <a:gd name="T104" fmla="*/ 598 w 792"/>
              <a:gd name="T105" fmla="*/ 327 h 954"/>
              <a:gd name="T106" fmla="*/ 596 w 792"/>
              <a:gd name="T107" fmla="*/ 299 h 954"/>
              <a:gd name="T108" fmla="*/ 565 w 792"/>
              <a:gd name="T109" fmla="*/ 28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92" h="954">
                <a:moveTo>
                  <a:pt x="623" y="268"/>
                </a:moveTo>
                <a:lnTo>
                  <a:pt x="623" y="268"/>
                </a:lnTo>
                <a:lnTo>
                  <a:pt x="631" y="272"/>
                </a:lnTo>
                <a:lnTo>
                  <a:pt x="641" y="278"/>
                </a:lnTo>
                <a:lnTo>
                  <a:pt x="641" y="288"/>
                </a:lnTo>
                <a:lnTo>
                  <a:pt x="641" y="288"/>
                </a:lnTo>
                <a:lnTo>
                  <a:pt x="641" y="311"/>
                </a:lnTo>
                <a:lnTo>
                  <a:pt x="639" y="331"/>
                </a:lnTo>
                <a:lnTo>
                  <a:pt x="635" y="348"/>
                </a:lnTo>
                <a:lnTo>
                  <a:pt x="629" y="364"/>
                </a:lnTo>
                <a:lnTo>
                  <a:pt x="629" y="364"/>
                </a:lnTo>
                <a:lnTo>
                  <a:pt x="623" y="376"/>
                </a:lnTo>
                <a:lnTo>
                  <a:pt x="616" y="387"/>
                </a:lnTo>
                <a:lnTo>
                  <a:pt x="608" y="397"/>
                </a:lnTo>
                <a:lnTo>
                  <a:pt x="598" y="403"/>
                </a:lnTo>
                <a:lnTo>
                  <a:pt x="598" y="403"/>
                </a:lnTo>
                <a:lnTo>
                  <a:pt x="590" y="430"/>
                </a:lnTo>
                <a:lnTo>
                  <a:pt x="582" y="454"/>
                </a:lnTo>
                <a:lnTo>
                  <a:pt x="571" y="477"/>
                </a:lnTo>
                <a:lnTo>
                  <a:pt x="559" y="497"/>
                </a:lnTo>
                <a:lnTo>
                  <a:pt x="559" y="497"/>
                </a:lnTo>
                <a:lnTo>
                  <a:pt x="545" y="520"/>
                </a:lnTo>
                <a:lnTo>
                  <a:pt x="526" y="538"/>
                </a:lnTo>
                <a:lnTo>
                  <a:pt x="516" y="546"/>
                </a:lnTo>
                <a:lnTo>
                  <a:pt x="506" y="554"/>
                </a:lnTo>
                <a:lnTo>
                  <a:pt x="494" y="561"/>
                </a:lnTo>
                <a:lnTo>
                  <a:pt x="481" y="567"/>
                </a:lnTo>
                <a:lnTo>
                  <a:pt x="481" y="567"/>
                </a:lnTo>
                <a:lnTo>
                  <a:pt x="465" y="569"/>
                </a:lnTo>
                <a:lnTo>
                  <a:pt x="442" y="573"/>
                </a:lnTo>
                <a:lnTo>
                  <a:pt x="416" y="573"/>
                </a:lnTo>
                <a:lnTo>
                  <a:pt x="387" y="573"/>
                </a:lnTo>
                <a:lnTo>
                  <a:pt x="387" y="573"/>
                </a:lnTo>
                <a:lnTo>
                  <a:pt x="360" y="573"/>
                </a:lnTo>
                <a:lnTo>
                  <a:pt x="334" y="571"/>
                </a:lnTo>
                <a:lnTo>
                  <a:pt x="313" y="567"/>
                </a:lnTo>
                <a:lnTo>
                  <a:pt x="299" y="563"/>
                </a:lnTo>
                <a:lnTo>
                  <a:pt x="299" y="563"/>
                </a:lnTo>
                <a:lnTo>
                  <a:pt x="276" y="550"/>
                </a:lnTo>
                <a:lnTo>
                  <a:pt x="258" y="534"/>
                </a:lnTo>
                <a:lnTo>
                  <a:pt x="242" y="516"/>
                </a:lnTo>
                <a:lnTo>
                  <a:pt x="227" y="493"/>
                </a:lnTo>
                <a:lnTo>
                  <a:pt x="227" y="493"/>
                </a:lnTo>
                <a:lnTo>
                  <a:pt x="217" y="473"/>
                </a:lnTo>
                <a:lnTo>
                  <a:pt x="209" y="450"/>
                </a:lnTo>
                <a:lnTo>
                  <a:pt x="195" y="405"/>
                </a:lnTo>
                <a:lnTo>
                  <a:pt x="195" y="405"/>
                </a:lnTo>
                <a:lnTo>
                  <a:pt x="182" y="397"/>
                </a:lnTo>
                <a:lnTo>
                  <a:pt x="174" y="389"/>
                </a:lnTo>
                <a:lnTo>
                  <a:pt x="166" y="378"/>
                </a:lnTo>
                <a:lnTo>
                  <a:pt x="160" y="364"/>
                </a:lnTo>
                <a:lnTo>
                  <a:pt x="160" y="364"/>
                </a:lnTo>
                <a:lnTo>
                  <a:pt x="156" y="350"/>
                </a:lnTo>
                <a:lnTo>
                  <a:pt x="152" y="331"/>
                </a:lnTo>
                <a:lnTo>
                  <a:pt x="150" y="311"/>
                </a:lnTo>
                <a:lnTo>
                  <a:pt x="150" y="288"/>
                </a:lnTo>
                <a:lnTo>
                  <a:pt x="150" y="278"/>
                </a:lnTo>
                <a:lnTo>
                  <a:pt x="158" y="272"/>
                </a:lnTo>
                <a:lnTo>
                  <a:pt x="158" y="272"/>
                </a:lnTo>
                <a:lnTo>
                  <a:pt x="164" y="268"/>
                </a:lnTo>
                <a:lnTo>
                  <a:pt x="164" y="268"/>
                </a:lnTo>
                <a:lnTo>
                  <a:pt x="162" y="227"/>
                </a:lnTo>
                <a:lnTo>
                  <a:pt x="160" y="192"/>
                </a:lnTo>
                <a:lnTo>
                  <a:pt x="160" y="161"/>
                </a:lnTo>
                <a:lnTo>
                  <a:pt x="164" y="135"/>
                </a:lnTo>
                <a:lnTo>
                  <a:pt x="168" y="112"/>
                </a:lnTo>
                <a:lnTo>
                  <a:pt x="176" y="92"/>
                </a:lnTo>
                <a:lnTo>
                  <a:pt x="188" y="71"/>
                </a:lnTo>
                <a:lnTo>
                  <a:pt x="203" y="53"/>
                </a:lnTo>
                <a:lnTo>
                  <a:pt x="203" y="53"/>
                </a:lnTo>
                <a:lnTo>
                  <a:pt x="219" y="41"/>
                </a:lnTo>
                <a:lnTo>
                  <a:pt x="240" y="30"/>
                </a:lnTo>
                <a:lnTo>
                  <a:pt x="262" y="20"/>
                </a:lnTo>
                <a:lnTo>
                  <a:pt x="285" y="14"/>
                </a:lnTo>
                <a:lnTo>
                  <a:pt x="311" y="8"/>
                </a:lnTo>
                <a:lnTo>
                  <a:pt x="336" y="4"/>
                </a:lnTo>
                <a:lnTo>
                  <a:pt x="362" y="2"/>
                </a:lnTo>
                <a:lnTo>
                  <a:pt x="389" y="0"/>
                </a:lnTo>
                <a:lnTo>
                  <a:pt x="416" y="2"/>
                </a:lnTo>
                <a:lnTo>
                  <a:pt x="442" y="4"/>
                </a:lnTo>
                <a:lnTo>
                  <a:pt x="469" y="8"/>
                </a:lnTo>
                <a:lnTo>
                  <a:pt x="494" y="12"/>
                </a:lnTo>
                <a:lnTo>
                  <a:pt x="518" y="20"/>
                </a:lnTo>
                <a:lnTo>
                  <a:pt x="539" y="28"/>
                </a:lnTo>
                <a:lnTo>
                  <a:pt x="559" y="39"/>
                </a:lnTo>
                <a:lnTo>
                  <a:pt x="577" y="49"/>
                </a:lnTo>
                <a:lnTo>
                  <a:pt x="577" y="49"/>
                </a:lnTo>
                <a:lnTo>
                  <a:pt x="598" y="71"/>
                </a:lnTo>
                <a:lnTo>
                  <a:pt x="612" y="94"/>
                </a:lnTo>
                <a:lnTo>
                  <a:pt x="623" y="116"/>
                </a:lnTo>
                <a:lnTo>
                  <a:pt x="629" y="143"/>
                </a:lnTo>
                <a:lnTo>
                  <a:pt x="633" y="170"/>
                </a:lnTo>
                <a:lnTo>
                  <a:pt x="633" y="200"/>
                </a:lnTo>
                <a:lnTo>
                  <a:pt x="629" y="233"/>
                </a:lnTo>
                <a:lnTo>
                  <a:pt x="623" y="268"/>
                </a:lnTo>
                <a:lnTo>
                  <a:pt x="623" y="268"/>
                </a:lnTo>
                <a:close/>
                <a:moveTo>
                  <a:pt x="440" y="616"/>
                </a:moveTo>
                <a:lnTo>
                  <a:pt x="442" y="643"/>
                </a:lnTo>
                <a:lnTo>
                  <a:pt x="426" y="669"/>
                </a:lnTo>
                <a:lnTo>
                  <a:pt x="448" y="819"/>
                </a:lnTo>
                <a:lnTo>
                  <a:pt x="541" y="618"/>
                </a:lnTo>
                <a:lnTo>
                  <a:pt x="684" y="614"/>
                </a:lnTo>
                <a:lnTo>
                  <a:pt x="684" y="614"/>
                </a:lnTo>
                <a:lnTo>
                  <a:pt x="696" y="628"/>
                </a:lnTo>
                <a:lnTo>
                  <a:pt x="709" y="645"/>
                </a:lnTo>
                <a:lnTo>
                  <a:pt x="721" y="661"/>
                </a:lnTo>
                <a:lnTo>
                  <a:pt x="733" y="681"/>
                </a:lnTo>
                <a:lnTo>
                  <a:pt x="743" y="702"/>
                </a:lnTo>
                <a:lnTo>
                  <a:pt x="754" y="722"/>
                </a:lnTo>
                <a:lnTo>
                  <a:pt x="770" y="769"/>
                </a:lnTo>
                <a:lnTo>
                  <a:pt x="782" y="817"/>
                </a:lnTo>
                <a:lnTo>
                  <a:pt x="790" y="864"/>
                </a:lnTo>
                <a:lnTo>
                  <a:pt x="792" y="911"/>
                </a:lnTo>
                <a:lnTo>
                  <a:pt x="792" y="931"/>
                </a:lnTo>
                <a:lnTo>
                  <a:pt x="792" y="954"/>
                </a:lnTo>
                <a:lnTo>
                  <a:pt x="792" y="954"/>
                </a:lnTo>
                <a:lnTo>
                  <a:pt x="0" y="954"/>
                </a:lnTo>
                <a:lnTo>
                  <a:pt x="0" y="954"/>
                </a:lnTo>
                <a:lnTo>
                  <a:pt x="2" y="915"/>
                </a:lnTo>
                <a:lnTo>
                  <a:pt x="6" y="872"/>
                </a:lnTo>
                <a:lnTo>
                  <a:pt x="12" y="827"/>
                </a:lnTo>
                <a:lnTo>
                  <a:pt x="23" y="782"/>
                </a:lnTo>
                <a:lnTo>
                  <a:pt x="29" y="757"/>
                </a:lnTo>
                <a:lnTo>
                  <a:pt x="37" y="735"/>
                </a:lnTo>
                <a:lnTo>
                  <a:pt x="47" y="712"/>
                </a:lnTo>
                <a:lnTo>
                  <a:pt x="57" y="692"/>
                </a:lnTo>
                <a:lnTo>
                  <a:pt x="68" y="671"/>
                </a:lnTo>
                <a:lnTo>
                  <a:pt x="82" y="653"/>
                </a:lnTo>
                <a:lnTo>
                  <a:pt x="96" y="634"/>
                </a:lnTo>
                <a:lnTo>
                  <a:pt x="113" y="618"/>
                </a:lnTo>
                <a:lnTo>
                  <a:pt x="242" y="620"/>
                </a:lnTo>
                <a:lnTo>
                  <a:pt x="362" y="817"/>
                </a:lnTo>
                <a:lnTo>
                  <a:pt x="385" y="669"/>
                </a:lnTo>
                <a:lnTo>
                  <a:pt x="369" y="643"/>
                </a:lnTo>
                <a:lnTo>
                  <a:pt x="369" y="616"/>
                </a:lnTo>
                <a:lnTo>
                  <a:pt x="369" y="616"/>
                </a:lnTo>
                <a:lnTo>
                  <a:pt x="405" y="614"/>
                </a:lnTo>
                <a:lnTo>
                  <a:pt x="440" y="616"/>
                </a:lnTo>
                <a:lnTo>
                  <a:pt x="440" y="616"/>
                </a:lnTo>
                <a:close/>
                <a:moveTo>
                  <a:pt x="547" y="225"/>
                </a:moveTo>
                <a:lnTo>
                  <a:pt x="547" y="225"/>
                </a:lnTo>
                <a:lnTo>
                  <a:pt x="500" y="231"/>
                </a:lnTo>
                <a:lnTo>
                  <a:pt x="473" y="235"/>
                </a:lnTo>
                <a:lnTo>
                  <a:pt x="446" y="235"/>
                </a:lnTo>
                <a:lnTo>
                  <a:pt x="420" y="233"/>
                </a:lnTo>
                <a:lnTo>
                  <a:pt x="391" y="229"/>
                </a:lnTo>
                <a:lnTo>
                  <a:pt x="365" y="221"/>
                </a:lnTo>
                <a:lnTo>
                  <a:pt x="340" y="209"/>
                </a:lnTo>
                <a:lnTo>
                  <a:pt x="340" y="209"/>
                </a:lnTo>
                <a:lnTo>
                  <a:pt x="330" y="204"/>
                </a:lnTo>
                <a:lnTo>
                  <a:pt x="319" y="204"/>
                </a:lnTo>
                <a:lnTo>
                  <a:pt x="307" y="206"/>
                </a:lnTo>
                <a:lnTo>
                  <a:pt x="295" y="211"/>
                </a:lnTo>
                <a:lnTo>
                  <a:pt x="270" y="217"/>
                </a:lnTo>
                <a:lnTo>
                  <a:pt x="258" y="221"/>
                </a:lnTo>
                <a:lnTo>
                  <a:pt x="246" y="221"/>
                </a:lnTo>
                <a:lnTo>
                  <a:pt x="246" y="221"/>
                </a:lnTo>
                <a:lnTo>
                  <a:pt x="233" y="249"/>
                </a:lnTo>
                <a:lnTo>
                  <a:pt x="225" y="282"/>
                </a:lnTo>
                <a:lnTo>
                  <a:pt x="223" y="299"/>
                </a:lnTo>
                <a:lnTo>
                  <a:pt x="205" y="297"/>
                </a:lnTo>
                <a:lnTo>
                  <a:pt x="205" y="297"/>
                </a:lnTo>
                <a:lnTo>
                  <a:pt x="193" y="299"/>
                </a:lnTo>
                <a:lnTo>
                  <a:pt x="193" y="299"/>
                </a:lnTo>
                <a:lnTo>
                  <a:pt x="188" y="301"/>
                </a:lnTo>
                <a:lnTo>
                  <a:pt x="188" y="301"/>
                </a:lnTo>
                <a:lnTo>
                  <a:pt x="190" y="327"/>
                </a:lnTo>
                <a:lnTo>
                  <a:pt x="195" y="340"/>
                </a:lnTo>
                <a:lnTo>
                  <a:pt x="197" y="350"/>
                </a:lnTo>
                <a:lnTo>
                  <a:pt x="197" y="350"/>
                </a:lnTo>
                <a:lnTo>
                  <a:pt x="201" y="358"/>
                </a:lnTo>
                <a:lnTo>
                  <a:pt x="205" y="364"/>
                </a:lnTo>
                <a:lnTo>
                  <a:pt x="211" y="368"/>
                </a:lnTo>
                <a:lnTo>
                  <a:pt x="217" y="370"/>
                </a:lnTo>
                <a:lnTo>
                  <a:pt x="227" y="374"/>
                </a:lnTo>
                <a:lnTo>
                  <a:pt x="229" y="385"/>
                </a:lnTo>
                <a:lnTo>
                  <a:pt x="229" y="385"/>
                </a:lnTo>
                <a:lnTo>
                  <a:pt x="244" y="432"/>
                </a:lnTo>
                <a:lnTo>
                  <a:pt x="252" y="454"/>
                </a:lnTo>
                <a:lnTo>
                  <a:pt x="262" y="473"/>
                </a:lnTo>
                <a:lnTo>
                  <a:pt x="262" y="473"/>
                </a:lnTo>
                <a:lnTo>
                  <a:pt x="272" y="491"/>
                </a:lnTo>
                <a:lnTo>
                  <a:pt x="285" y="505"/>
                </a:lnTo>
                <a:lnTo>
                  <a:pt x="299" y="518"/>
                </a:lnTo>
                <a:lnTo>
                  <a:pt x="315" y="526"/>
                </a:lnTo>
                <a:lnTo>
                  <a:pt x="315" y="526"/>
                </a:lnTo>
                <a:lnTo>
                  <a:pt x="326" y="530"/>
                </a:lnTo>
                <a:lnTo>
                  <a:pt x="344" y="532"/>
                </a:lnTo>
                <a:lnTo>
                  <a:pt x="387" y="534"/>
                </a:lnTo>
                <a:lnTo>
                  <a:pt x="387" y="534"/>
                </a:lnTo>
                <a:lnTo>
                  <a:pt x="436" y="532"/>
                </a:lnTo>
                <a:lnTo>
                  <a:pt x="455" y="530"/>
                </a:lnTo>
                <a:lnTo>
                  <a:pt x="467" y="528"/>
                </a:lnTo>
                <a:lnTo>
                  <a:pt x="467" y="528"/>
                </a:lnTo>
                <a:lnTo>
                  <a:pt x="485" y="520"/>
                </a:lnTo>
                <a:lnTo>
                  <a:pt x="500" y="507"/>
                </a:lnTo>
                <a:lnTo>
                  <a:pt x="514" y="493"/>
                </a:lnTo>
                <a:lnTo>
                  <a:pt x="526" y="477"/>
                </a:lnTo>
                <a:lnTo>
                  <a:pt x="526" y="477"/>
                </a:lnTo>
                <a:lnTo>
                  <a:pt x="537" y="456"/>
                </a:lnTo>
                <a:lnTo>
                  <a:pt x="545" y="434"/>
                </a:lnTo>
                <a:lnTo>
                  <a:pt x="553" y="409"/>
                </a:lnTo>
                <a:lnTo>
                  <a:pt x="561" y="385"/>
                </a:lnTo>
                <a:lnTo>
                  <a:pt x="563" y="374"/>
                </a:lnTo>
                <a:lnTo>
                  <a:pt x="573" y="370"/>
                </a:lnTo>
                <a:lnTo>
                  <a:pt x="573" y="370"/>
                </a:lnTo>
                <a:lnTo>
                  <a:pt x="580" y="366"/>
                </a:lnTo>
                <a:lnTo>
                  <a:pt x="584" y="362"/>
                </a:lnTo>
                <a:lnTo>
                  <a:pt x="588" y="356"/>
                </a:lnTo>
                <a:lnTo>
                  <a:pt x="592" y="350"/>
                </a:lnTo>
                <a:lnTo>
                  <a:pt x="592" y="350"/>
                </a:lnTo>
                <a:lnTo>
                  <a:pt x="598" y="327"/>
                </a:lnTo>
                <a:lnTo>
                  <a:pt x="600" y="301"/>
                </a:lnTo>
                <a:lnTo>
                  <a:pt x="600" y="301"/>
                </a:lnTo>
                <a:lnTo>
                  <a:pt x="596" y="299"/>
                </a:lnTo>
                <a:lnTo>
                  <a:pt x="596" y="299"/>
                </a:lnTo>
                <a:lnTo>
                  <a:pt x="586" y="297"/>
                </a:lnTo>
                <a:lnTo>
                  <a:pt x="567" y="299"/>
                </a:lnTo>
                <a:lnTo>
                  <a:pt x="565" y="280"/>
                </a:lnTo>
                <a:lnTo>
                  <a:pt x="565" y="280"/>
                </a:lnTo>
                <a:lnTo>
                  <a:pt x="557" y="252"/>
                </a:lnTo>
                <a:lnTo>
                  <a:pt x="547" y="225"/>
                </a:lnTo>
                <a:lnTo>
                  <a:pt x="547" y="225"/>
                </a:lnTo>
                <a:close/>
              </a:path>
            </a:pathLst>
          </a:custGeom>
          <a:solidFill>
            <a:srgbClr val="578B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endParaRPr>
          </a:p>
        </p:txBody>
      </p:sp>
      <p:sp>
        <p:nvSpPr>
          <p:cNvPr id="7" name="Freeform 5"/>
          <p:cNvSpPr>
            <a:spLocks noEditPoints="1"/>
          </p:cNvSpPr>
          <p:nvPr/>
        </p:nvSpPr>
        <p:spPr bwMode="auto">
          <a:xfrm>
            <a:off x="3172082" y="3934525"/>
            <a:ext cx="321238" cy="316840"/>
          </a:xfrm>
          <a:custGeom>
            <a:avLst/>
            <a:gdLst>
              <a:gd name="T0" fmla="*/ 516 w 962"/>
              <a:gd name="T1" fmla="*/ 0 h 631"/>
              <a:gd name="T2" fmla="*/ 32 w 962"/>
              <a:gd name="T3" fmla="*/ 71 h 631"/>
              <a:gd name="T4" fmla="*/ 32 w 962"/>
              <a:gd name="T5" fmla="*/ 327 h 631"/>
              <a:gd name="T6" fmla="*/ 21 w 962"/>
              <a:gd name="T7" fmla="*/ 338 h 631"/>
              <a:gd name="T8" fmla="*/ 17 w 962"/>
              <a:gd name="T9" fmla="*/ 354 h 631"/>
              <a:gd name="T10" fmla="*/ 17 w 962"/>
              <a:gd name="T11" fmla="*/ 363 h 631"/>
              <a:gd name="T12" fmla="*/ 23 w 962"/>
              <a:gd name="T13" fmla="*/ 375 h 631"/>
              <a:gd name="T14" fmla="*/ 32 w 962"/>
              <a:gd name="T15" fmla="*/ 384 h 631"/>
              <a:gd name="T16" fmla="*/ 44 w 962"/>
              <a:gd name="T17" fmla="*/ 388 h 631"/>
              <a:gd name="T18" fmla="*/ 50 w 962"/>
              <a:gd name="T19" fmla="*/ 390 h 631"/>
              <a:gd name="T20" fmla="*/ 63 w 962"/>
              <a:gd name="T21" fmla="*/ 388 h 631"/>
              <a:gd name="T22" fmla="*/ 76 w 962"/>
              <a:gd name="T23" fmla="*/ 379 h 631"/>
              <a:gd name="T24" fmla="*/ 82 w 962"/>
              <a:gd name="T25" fmla="*/ 369 h 631"/>
              <a:gd name="T26" fmla="*/ 84 w 962"/>
              <a:gd name="T27" fmla="*/ 354 h 631"/>
              <a:gd name="T28" fmla="*/ 84 w 962"/>
              <a:gd name="T29" fmla="*/ 346 h 631"/>
              <a:gd name="T30" fmla="*/ 76 w 962"/>
              <a:gd name="T31" fmla="*/ 331 h 631"/>
              <a:gd name="T32" fmla="*/ 67 w 962"/>
              <a:gd name="T33" fmla="*/ 164 h 631"/>
              <a:gd name="T34" fmla="*/ 962 w 962"/>
              <a:gd name="T35" fmla="*/ 159 h 631"/>
              <a:gd name="T36" fmla="*/ 962 w 962"/>
              <a:gd name="T37" fmla="*/ 71 h 631"/>
              <a:gd name="T38" fmla="*/ 78 w 962"/>
              <a:gd name="T39" fmla="*/ 402 h 631"/>
              <a:gd name="T40" fmla="*/ 50 w 962"/>
              <a:gd name="T41" fmla="*/ 409 h 631"/>
              <a:gd name="T42" fmla="*/ 25 w 962"/>
              <a:gd name="T43" fmla="*/ 402 h 631"/>
              <a:gd name="T44" fmla="*/ 0 w 962"/>
              <a:gd name="T45" fmla="*/ 555 h 631"/>
              <a:gd name="T46" fmla="*/ 17 w 962"/>
              <a:gd name="T47" fmla="*/ 562 h 631"/>
              <a:gd name="T48" fmla="*/ 25 w 962"/>
              <a:gd name="T49" fmla="*/ 564 h 631"/>
              <a:gd name="T50" fmla="*/ 40 w 962"/>
              <a:gd name="T51" fmla="*/ 566 h 631"/>
              <a:gd name="T52" fmla="*/ 61 w 962"/>
              <a:gd name="T53" fmla="*/ 549 h 631"/>
              <a:gd name="T54" fmla="*/ 67 w 962"/>
              <a:gd name="T55" fmla="*/ 566 h 631"/>
              <a:gd name="T56" fmla="*/ 76 w 962"/>
              <a:gd name="T57" fmla="*/ 495 h 631"/>
              <a:gd name="T58" fmla="*/ 86 w 962"/>
              <a:gd name="T59" fmla="*/ 560 h 631"/>
              <a:gd name="T60" fmla="*/ 99 w 962"/>
              <a:gd name="T61" fmla="*/ 555 h 631"/>
              <a:gd name="T62" fmla="*/ 78 w 962"/>
              <a:gd name="T63" fmla="*/ 402 h 631"/>
              <a:gd name="T64" fmla="*/ 176 w 962"/>
              <a:gd name="T65" fmla="*/ 220 h 631"/>
              <a:gd name="T66" fmla="*/ 838 w 962"/>
              <a:gd name="T67" fmla="*/ 218 h 631"/>
              <a:gd name="T68" fmla="*/ 838 w 962"/>
              <a:gd name="T69" fmla="*/ 553 h 631"/>
              <a:gd name="T70" fmla="*/ 757 w 962"/>
              <a:gd name="T71" fmla="*/ 557 h 631"/>
              <a:gd name="T72" fmla="*/ 673 w 962"/>
              <a:gd name="T73" fmla="*/ 572 h 631"/>
              <a:gd name="T74" fmla="*/ 591 w 962"/>
              <a:gd name="T75" fmla="*/ 597 h 631"/>
              <a:gd name="T76" fmla="*/ 509 w 962"/>
              <a:gd name="T77" fmla="*/ 631 h 631"/>
              <a:gd name="T78" fmla="*/ 469 w 962"/>
              <a:gd name="T79" fmla="*/ 612 h 631"/>
              <a:gd name="T80" fmla="*/ 390 w 962"/>
              <a:gd name="T81" fmla="*/ 585 h 631"/>
              <a:gd name="T82" fmla="*/ 306 w 962"/>
              <a:gd name="T83" fmla="*/ 566 h 631"/>
              <a:gd name="T84" fmla="*/ 220 w 962"/>
              <a:gd name="T85" fmla="*/ 557 h 631"/>
              <a:gd name="T86" fmla="*/ 176 w 962"/>
              <a:gd name="T87" fmla="*/ 555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62" h="631">
                <a:moveTo>
                  <a:pt x="962" y="71"/>
                </a:moveTo>
                <a:lnTo>
                  <a:pt x="516" y="0"/>
                </a:lnTo>
                <a:lnTo>
                  <a:pt x="32" y="71"/>
                </a:lnTo>
                <a:lnTo>
                  <a:pt x="32" y="71"/>
                </a:lnTo>
                <a:lnTo>
                  <a:pt x="32" y="327"/>
                </a:lnTo>
                <a:lnTo>
                  <a:pt x="32" y="327"/>
                </a:lnTo>
                <a:lnTo>
                  <a:pt x="25" y="331"/>
                </a:lnTo>
                <a:lnTo>
                  <a:pt x="21" y="338"/>
                </a:lnTo>
                <a:lnTo>
                  <a:pt x="17" y="346"/>
                </a:lnTo>
                <a:lnTo>
                  <a:pt x="17" y="354"/>
                </a:lnTo>
                <a:lnTo>
                  <a:pt x="17" y="354"/>
                </a:lnTo>
                <a:lnTo>
                  <a:pt x="17" y="363"/>
                </a:lnTo>
                <a:lnTo>
                  <a:pt x="19" y="369"/>
                </a:lnTo>
                <a:lnTo>
                  <a:pt x="23" y="375"/>
                </a:lnTo>
                <a:lnTo>
                  <a:pt x="27" y="379"/>
                </a:lnTo>
                <a:lnTo>
                  <a:pt x="32" y="384"/>
                </a:lnTo>
                <a:lnTo>
                  <a:pt x="38" y="388"/>
                </a:lnTo>
                <a:lnTo>
                  <a:pt x="44" y="388"/>
                </a:lnTo>
                <a:lnTo>
                  <a:pt x="50" y="390"/>
                </a:lnTo>
                <a:lnTo>
                  <a:pt x="50" y="390"/>
                </a:lnTo>
                <a:lnTo>
                  <a:pt x="57" y="388"/>
                </a:lnTo>
                <a:lnTo>
                  <a:pt x="63" y="388"/>
                </a:lnTo>
                <a:lnTo>
                  <a:pt x="69" y="384"/>
                </a:lnTo>
                <a:lnTo>
                  <a:pt x="76" y="379"/>
                </a:lnTo>
                <a:lnTo>
                  <a:pt x="80" y="375"/>
                </a:lnTo>
                <a:lnTo>
                  <a:pt x="82" y="369"/>
                </a:lnTo>
                <a:lnTo>
                  <a:pt x="84" y="363"/>
                </a:lnTo>
                <a:lnTo>
                  <a:pt x="84" y="354"/>
                </a:lnTo>
                <a:lnTo>
                  <a:pt x="84" y="354"/>
                </a:lnTo>
                <a:lnTo>
                  <a:pt x="84" y="346"/>
                </a:lnTo>
                <a:lnTo>
                  <a:pt x="80" y="338"/>
                </a:lnTo>
                <a:lnTo>
                  <a:pt x="76" y="331"/>
                </a:lnTo>
                <a:lnTo>
                  <a:pt x="67" y="325"/>
                </a:lnTo>
                <a:lnTo>
                  <a:pt x="67" y="164"/>
                </a:lnTo>
                <a:lnTo>
                  <a:pt x="516" y="229"/>
                </a:lnTo>
                <a:lnTo>
                  <a:pt x="962" y="159"/>
                </a:lnTo>
                <a:lnTo>
                  <a:pt x="962" y="71"/>
                </a:lnTo>
                <a:lnTo>
                  <a:pt x="962" y="71"/>
                </a:lnTo>
                <a:close/>
                <a:moveTo>
                  <a:pt x="78" y="402"/>
                </a:moveTo>
                <a:lnTo>
                  <a:pt x="78" y="402"/>
                </a:lnTo>
                <a:lnTo>
                  <a:pt x="65" y="407"/>
                </a:lnTo>
                <a:lnTo>
                  <a:pt x="50" y="409"/>
                </a:lnTo>
                <a:lnTo>
                  <a:pt x="38" y="407"/>
                </a:lnTo>
                <a:lnTo>
                  <a:pt x="25" y="402"/>
                </a:lnTo>
                <a:lnTo>
                  <a:pt x="25" y="402"/>
                </a:lnTo>
                <a:lnTo>
                  <a:pt x="0" y="555"/>
                </a:lnTo>
                <a:lnTo>
                  <a:pt x="0" y="555"/>
                </a:lnTo>
                <a:lnTo>
                  <a:pt x="17" y="562"/>
                </a:lnTo>
                <a:lnTo>
                  <a:pt x="23" y="545"/>
                </a:lnTo>
                <a:lnTo>
                  <a:pt x="25" y="564"/>
                </a:lnTo>
                <a:lnTo>
                  <a:pt x="25" y="564"/>
                </a:lnTo>
                <a:lnTo>
                  <a:pt x="40" y="566"/>
                </a:lnTo>
                <a:lnTo>
                  <a:pt x="55" y="566"/>
                </a:lnTo>
                <a:lnTo>
                  <a:pt x="61" y="549"/>
                </a:lnTo>
                <a:lnTo>
                  <a:pt x="67" y="566"/>
                </a:lnTo>
                <a:lnTo>
                  <a:pt x="67" y="566"/>
                </a:lnTo>
                <a:lnTo>
                  <a:pt x="71" y="564"/>
                </a:lnTo>
                <a:lnTo>
                  <a:pt x="76" y="495"/>
                </a:lnTo>
                <a:lnTo>
                  <a:pt x="86" y="560"/>
                </a:lnTo>
                <a:lnTo>
                  <a:pt x="86" y="560"/>
                </a:lnTo>
                <a:lnTo>
                  <a:pt x="99" y="555"/>
                </a:lnTo>
                <a:lnTo>
                  <a:pt x="99" y="555"/>
                </a:lnTo>
                <a:lnTo>
                  <a:pt x="78" y="402"/>
                </a:lnTo>
                <a:lnTo>
                  <a:pt x="78" y="402"/>
                </a:lnTo>
                <a:close/>
                <a:moveTo>
                  <a:pt x="176" y="555"/>
                </a:moveTo>
                <a:lnTo>
                  <a:pt x="176" y="220"/>
                </a:lnTo>
                <a:lnTo>
                  <a:pt x="516" y="268"/>
                </a:lnTo>
                <a:lnTo>
                  <a:pt x="838" y="218"/>
                </a:lnTo>
                <a:lnTo>
                  <a:pt x="838" y="553"/>
                </a:lnTo>
                <a:lnTo>
                  <a:pt x="838" y="553"/>
                </a:lnTo>
                <a:lnTo>
                  <a:pt x="796" y="553"/>
                </a:lnTo>
                <a:lnTo>
                  <a:pt x="757" y="557"/>
                </a:lnTo>
                <a:lnTo>
                  <a:pt x="715" y="564"/>
                </a:lnTo>
                <a:lnTo>
                  <a:pt x="673" y="572"/>
                </a:lnTo>
                <a:lnTo>
                  <a:pt x="631" y="585"/>
                </a:lnTo>
                <a:lnTo>
                  <a:pt x="591" y="597"/>
                </a:lnTo>
                <a:lnTo>
                  <a:pt x="549" y="614"/>
                </a:lnTo>
                <a:lnTo>
                  <a:pt x="509" y="631"/>
                </a:lnTo>
                <a:lnTo>
                  <a:pt x="509" y="631"/>
                </a:lnTo>
                <a:lnTo>
                  <a:pt x="469" y="612"/>
                </a:lnTo>
                <a:lnTo>
                  <a:pt x="430" y="597"/>
                </a:lnTo>
                <a:lnTo>
                  <a:pt x="390" y="585"/>
                </a:lnTo>
                <a:lnTo>
                  <a:pt x="348" y="574"/>
                </a:lnTo>
                <a:lnTo>
                  <a:pt x="306" y="566"/>
                </a:lnTo>
                <a:lnTo>
                  <a:pt x="262" y="562"/>
                </a:lnTo>
                <a:lnTo>
                  <a:pt x="220" y="557"/>
                </a:lnTo>
                <a:lnTo>
                  <a:pt x="176" y="555"/>
                </a:lnTo>
                <a:lnTo>
                  <a:pt x="176" y="555"/>
                </a:lnTo>
                <a:close/>
              </a:path>
            </a:pathLst>
          </a:custGeom>
          <a:solidFill>
            <a:srgbClr val="578B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28"/>
          <p:cNvPicPr>
            <a:picLocks noChangeAspect="1"/>
          </p:cNvPicPr>
          <p:nvPr/>
        </p:nvPicPr>
        <p:blipFill>
          <a:blip r:embed="rId2"/>
          <a:srcRect l="14558" t="41307" r="40846" b="11092"/>
          <a:stretch>
            <a:fillRect/>
          </a:stretch>
        </p:blipFill>
        <p:spPr>
          <a:xfrm>
            <a:off x="235585" y="4862830"/>
            <a:ext cx="2811145" cy="1950720"/>
          </a:xfrm>
          <a:prstGeom prst="rect">
            <a:avLst/>
          </a:prstGeom>
        </p:spPr>
      </p:pic>
      <p:sp>
        <p:nvSpPr>
          <p:cNvPr id="3" name="文本框 2"/>
          <p:cNvSpPr txBox="1"/>
          <p:nvPr/>
        </p:nvSpPr>
        <p:spPr>
          <a:xfrm>
            <a:off x="2776855" y="3211195"/>
            <a:ext cx="1659255" cy="417830"/>
          </a:xfrm>
          <a:prstGeom prst="rect">
            <a:avLst/>
          </a:prstGeom>
          <a:noFill/>
        </p:spPr>
        <p:txBody>
          <a:bodyPr wrap="square" rtlCol="0">
            <a:spAutoFit/>
          </a:bodyPr>
          <a:lstStyle/>
          <a:p>
            <a:pPr algn="l"/>
            <a:r>
              <a:rPr lang="en-US" altLang="zh-CN" sz="2000" b="1" dirty="0">
                <a:solidFill>
                  <a:srgbClr val="578B18"/>
                </a:solidFill>
                <a:latin typeface="微软雅黑" charset="0"/>
                <a:ea typeface="微软雅黑" charset="0"/>
                <a:sym typeface="+mn-ea"/>
              </a:rPr>
              <a:t>CONTENTS</a:t>
            </a:r>
          </a:p>
        </p:txBody>
      </p:sp>
      <p:sp>
        <p:nvSpPr>
          <p:cNvPr id="33" name="文本框 32"/>
          <p:cNvSpPr txBox="1"/>
          <p:nvPr/>
        </p:nvSpPr>
        <p:spPr>
          <a:xfrm>
            <a:off x="2689225" y="2357120"/>
            <a:ext cx="1798955" cy="972820"/>
          </a:xfrm>
          <a:prstGeom prst="rect">
            <a:avLst/>
          </a:prstGeom>
          <a:noFill/>
        </p:spPr>
        <p:txBody>
          <a:bodyPr wrap="square" rtlCol="0">
            <a:spAutoFit/>
          </a:bodyPr>
          <a:lstStyle/>
          <a:p>
            <a:pPr algn="ctr"/>
            <a:r>
              <a:rPr lang="zh-CN" altLang="en-US" sz="5400" b="1">
                <a:solidFill>
                  <a:srgbClr val="578B18"/>
                </a:solidFill>
                <a:latin typeface="微软雅黑" charset="0"/>
                <a:ea typeface="微软雅黑" charset="0"/>
                <a:sym typeface="+mn-ea"/>
              </a:rPr>
              <a:t>目 录</a:t>
            </a:r>
          </a:p>
        </p:txBody>
      </p:sp>
      <p:sp>
        <p:nvSpPr>
          <p:cNvPr id="12" name="文本框 11"/>
          <p:cNvSpPr txBox="1"/>
          <p:nvPr/>
        </p:nvSpPr>
        <p:spPr>
          <a:xfrm>
            <a:off x="6578600" y="1422400"/>
            <a:ext cx="3369945" cy="548640"/>
          </a:xfrm>
          <a:prstGeom prst="rect">
            <a:avLst/>
          </a:prstGeom>
          <a:noFill/>
        </p:spPr>
        <p:txBody>
          <a:bodyPr wrap="square" rtlCol="0">
            <a:spAutoFit/>
          </a:bodyPr>
          <a:lstStyle/>
          <a:p>
            <a:r>
              <a:rPr lang="zh-CN" altLang="en-US" sz="2800" b="1">
                <a:solidFill>
                  <a:srgbClr val="578B18"/>
                </a:solidFill>
                <a:latin typeface="微软雅黑" charset="0"/>
                <a:ea typeface="微软雅黑" charset="0"/>
              </a:rPr>
              <a:t>选题背景与意义</a:t>
            </a:r>
          </a:p>
        </p:txBody>
      </p:sp>
      <p:sp>
        <p:nvSpPr>
          <p:cNvPr id="4" name="文本框 3"/>
          <p:cNvSpPr txBox="1"/>
          <p:nvPr/>
        </p:nvSpPr>
        <p:spPr>
          <a:xfrm>
            <a:off x="6609338" y="2290743"/>
            <a:ext cx="4544531" cy="523220"/>
          </a:xfrm>
          <a:prstGeom prst="rect">
            <a:avLst/>
          </a:prstGeom>
          <a:noFill/>
        </p:spPr>
        <p:txBody>
          <a:bodyPr wrap="square" rtlCol="0">
            <a:spAutoFit/>
          </a:bodyPr>
          <a:lstStyle/>
          <a:p>
            <a:r>
              <a:rPr lang="zh-CN" altLang="en-US" sz="2800" b="1" dirty="0">
                <a:solidFill>
                  <a:srgbClr val="578B18"/>
                </a:solidFill>
                <a:latin typeface="微软雅黑" charset="0"/>
                <a:ea typeface="微软雅黑" charset="0"/>
                <a:sym typeface="+mn-ea"/>
              </a:rPr>
              <a:t>国内外研究现状及趋势</a:t>
            </a:r>
            <a:endParaRPr lang="zh-CN" altLang="en-US" sz="2800" b="1" dirty="0">
              <a:solidFill>
                <a:srgbClr val="578B18"/>
              </a:solidFill>
              <a:latin typeface="微软雅黑" charset="0"/>
              <a:ea typeface="微软雅黑" charset="0"/>
              <a:sym typeface="+mn-ea"/>
            </a:endParaRPr>
          </a:p>
        </p:txBody>
      </p:sp>
      <p:sp>
        <p:nvSpPr>
          <p:cNvPr id="35" name="文本框 34"/>
          <p:cNvSpPr txBox="1"/>
          <p:nvPr/>
        </p:nvSpPr>
        <p:spPr>
          <a:xfrm>
            <a:off x="5704205" y="1416685"/>
            <a:ext cx="719455" cy="583565"/>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a:noFill/>
                </a:ln>
                <a:solidFill>
                  <a:srgbClr val="578B18"/>
                </a:solidFill>
                <a:uLnTx/>
                <a:uFillTx/>
                <a:latin typeface="Impact" pitchFamily="34" charset="0"/>
                <a:ea typeface="方正舒体" pitchFamily="2" charset="-122"/>
                <a:sym typeface="+mn-ea"/>
              </a:rPr>
              <a:t>01</a:t>
            </a:r>
            <a:endParaRPr lang="en-US" altLang="zh-CN" sz="3200" b="1" noProof="0" dirty="0">
              <a:ln>
                <a:noFill/>
              </a:ln>
              <a:solidFill>
                <a:srgbClr val="578B18"/>
              </a:solidFill>
              <a:uLnTx/>
              <a:uFillTx/>
              <a:latin typeface="Impact" pitchFamily="34" charset="0"/>
              <a:ea typeface="方正舒体" pitchFamily="2" charset="-122"/>
              <a:sym typeface="+mn-ea"/>
            </a:endParaRPr>
          </a:p>
        </p:txBody>
      </p:sp>
      <p:sp>
        <p:nvSpPr>
          <p:cNvPr id="36" name="文本框 35"/>
          <p:cNvSpPr txBox="1"/>
          <p:nvPr/>
        </p:nvSpPr>
        <p:spPr>
          <a:xfrm>
            <a:off x="5704205" y="2271395"/>
            <a:ext cx="768350" cy="583565"/>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a:noFill/>
                </a:ln>
                <a:solidFill>
                  <a:srgbClr val="578B18"/>
                </a:solidFill>
                <a:uLnTx/>
                <a:uFillTx/>
                <a:latin typeface="Impact" pitchFamily="34" charset="0"/>
                <a:ea typeface="方正舒体" pitchFamily="2" charset="-122"/>
                <a:sym typeface="+mn-ea"/>
              </a:rPr>
              <a:t>02</a:t>
            </a:r>
            <a:endParaRPr lang="en-US" altLang="zh-CN" sz="3200" b="1" noProof="0" dirty="0">
              <a:ln>
                <a:noFill/>
              </a:ln>
              <a:solidFill>
                <a:srgbClr val="578B18"/>
              </a:solidFill>
              <a:uLnTx/>
              <a:uFillTx/>
              <a:latin typeface="Impact" pitchFamily="34" charset="0"/>
              <a:ea typeface="方正舒体" pitchFamily="2" charset="-122"/>
              <a:sym typeface="+mn-ea"/>
            </a:endParaRPr>
          </a:p>
        </p:txBody>
      </p:sp>
      <p:sp>
        <p:nvSpPr>
          <p:cNvPr id="5" name="文本框 4"/>
          <p:cNvSpPr txBox="1"/>
          <p:nvPr/>
        </p:nvSpPr>
        <p:spPr>
          <a:xfrm>
            <a:off x="6578600" y="3244850"/>
            <a:ext cx="3369945" cy="523220"/>
          </a:xfrm>
          <a:prstGeom prst="rect">
            <a:avLst/>
          </a:prstGeom>
          <a:noFill/>
        </p:spPr>
        <p:txBody>
          <a:bodyPr wrap="square" rtlCol="0">
            <a:spAutoFit/>
          </a:bodyPr>
          <a:lstStyle/>
          <a:p>
            <a:r>
              <a:rPr lang="zh-CN" altLang="en-US" sz="2800" b="1" dirty="0">
                <a:solidFill>
                  <a:srgbClr val="578B18"/>
                </a:solidFill>
                <a:latin typeface="微软雅黑" charset="0"/>
                <a:ea typeface="微软雅黑" charset="0"/>
                <a:sym typeface="+mn-ea"/>
              </a:rPr>
              <a:t>研究方案</a:t>
            </a:r>
            <a:endParaRPr lang="zh-CN" altLang="en-US" sz="2800" b="1" dirty="0">
              <a:solidFill>
                <a:srgbClr val="578B18"/>
              </a:solidFill>
              <a:latin typeface="微软雅黑" charset="0"/>
              <a:ea typeface="微软雅黑" charset="0"/>
              <a:sym typeface="+mn-ea"/>
            </a:endParaRPr>
          </a:p>
        </p:txBody>
      </p:sp>
      <p:sp>
        <p:nvSpPr>
          <p:cNvPr id="6" name="文本框 5"/>
          <p:cNvSpPr txBox="1"/>
          <p:nvPr/>
        </p:nvSpPr>
        <p:spPr>
          <a:xfrm>
            <a:off x="6578600" y="4123055"/>
            <a:ext cx="3320415" cy="523220"/>
          </a:xfrm>
          <a:prstGeom prst="rect">
            <a:avLst/>
          </a:prstGeom>
          <a:noFill/>
        </p:spPr>
        <p:txBody>
          <a:bodyPr wrap="square" rtlCol="0">
            <a:spAutoFit/>
          </a:bodyPr>
          <a:lstStyle/>
          <a:p>
            <a:r>
              <a:rPr lang="zh-CN" altLang="en-US" sz="2800" b="1" dirty="0">
                <a:solidFill>
                  <a:srgbClr val="578B18"/>
                </a:solidFill>
                <a:latin typeface="微软雅黑" charset="0"/>
                <a:ea typeface="微软雅黑" charset="0"/>
                <a:sym typeface="+mn-ea"/>
              </a:rPr>
              <a:t>时间安排</a:t>
            </a:r>
            <a:endParaRPr lang="zh-CN" altLang="en-US" sz="2800" b="1" dirty="0">
              <a:solidFill>
                <a:srgbClr val="578B18"/>
              </a:solidFill>
              <a:latin typeface="微软雅黑" charset="0"/>
              <a:ea typeface="微软雅黑" charset="0"/>
              <a:sym typeface="+mn-ea"/>
            </a:endParaRPr>
          </a:p>
        </p:txBody>
      </p:sp>
      <p:sp>
        <p:nvSpPr>
          <p:cNvPr id="9" name="文本框 8"/>
          <p:cNvSpPr txBox="1"/>
          <p:nvPr/>
        </p:nvSpPr>
        <p:spPr>
          <a:xfrm>
            <a:off x="5740417" y="3212465"/>
            <a:ext cx="698500" cy="583565"/>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a:noFill/>
                </a:ln>
                <a:solidFill>
                  <a:srgbClr val="578B18"/>
                </a:solidFill>
                <a:uLnTx/>
                <a:uFillTx/>
                <a:latin typeface="Impact" pitchFamily="34" charset="0"/>
                <a:ea typeface="方正舒体" pitchFamily="2" charset="-122"/>
                <a:sym typeface="+mn-ea"/>
              </a:rPr>
              <a:t>03</a:t>
            </a:r>
            <a:endParaRPr lang="en-US" altLang="zh-CN" sz="3200" b="1" noProof="0" dirty="0">
              <a:ln>
                <a:noFill/>
              </a:ln>
              <a:solidFill>
                <a:srgbClr val="578B18"/>
              </a:solidFill>
              <a:uLnTx/>
              <a:uFillTx/>
              <a:latin typeface="Impact" pitchFamily="34" charset="0"/>
              <a:ea typeface="方正舒体" pitchFamily="2" charset="-122"/>
              <a:sym typeface="+mn-ea"/>
            </a:endParaRPr>
          </a:p>
        </p:txBody>
      </p:sp>
      <p:sp>
        <p:nvSpPr>
          <p:cNvPr id="10" name="文本框 9"/>
          <p:cNvSpPr txBox="1"/>
          <p:nvPr/>
        </p:nvSpPr>
        <p:spPr>
          <a:xfrm>
            <a:off x="5704205" y="4096385"/>
            <a:ext cx="755015" cy="583565"/>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a:noFill/>
                </a:ln>
                <a:solidFill>
                  <a:srgbClr val="578B18"/>
                </a:solidFill>
                <a:uLnTx/>
                <a:uFillTx/>
                <a:latin typeface="Impact" pitchFamily="34" charset="0"/>
                <a:ea typeface="方正舒体" pitchFamily="2" charset="-122"/>
                <a:sym typeface="+mn-ea"/>
              </a:rPr>
              <a:t>04</a:t>
            </a:r>
            <a:endParaRPr lang="en-US" altLang="zh-CN" sz="3200" b="1" noProof="0" dirty="0">
              <a:ln>
                <a:noFill/>
              </a:ln>
              <a:solidFill>
                <a:srgbClr val="578B18"/>
              </a:solidFill>
              <a:uLnTx/>
              <a:uFillTx/>
              <a:latin typeface="Impact" pitchFamily="34" charset="0"/>
              <a:ea typeface="方正舒体" pitchFamily="2" charset="-122"/>
              <a:sym typeface="+mn-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01 "/>
          <p:cNvPicPr>
            <a:picLocks noChangeAspect="1"/>
          </p:cNvPicPr>
          <p:nvPr/>
        </p:nvPicPr>
        <p:blipFill>
          <a:blip r:embed="rId3"/>
          <a:srcRect t="69813" r="45771"/>
          <a:stretch>
            <a:fillRect/>
          </a:stretch>
        </p:blipFill>
        <p:spPr>
          <a:xfrm>
            <a:off x="8594725" y="6059170"/>
            <a:ext cx="565150" cy="266700"/>
          </a:xfrm>
          <a:prstGeom prst="rect">
            <a:avLst/>
          </a:prstGeom>
        </p:spPr>
      </p:pic>
      <p:sp>
        <p:nvSpPr>
          <p:cNvPr id="33" name="文本框 141"/>
          <p:cNvSpPr txBox="1"/>
          <p:nvPr/>
        </p:nvSpPr>
        <p:spPr>
          <a:xfrm>
            <a:off x="5196700" y="5002725"/>
            <a:ext cx="6599728" cy="7386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r>
              <a:rPr lang="zh-CN" altLang="en-US" sz="1400" dirty="0" smtClean="0">
                <a:solidFill>
                  <a:schemeClr val="tx1">
                    <a:lumMod val="65000"/>
                    <a:lumOff val="35000"/>
                  </a:schemeClr>
                </a:solidFill>
                <a:latin typeface="微软雅黑" pitchFamily="34" charset="-122"/>
                <a:ea typeface="微软雅黑" pitchFamily="34" charset="-122"/>
                <a:sym typeface="+mn-ea"/>
              </a:rPr>
              <a:t>互联网</a:t>
            </a:r>
            <a:r>
              <a:rPr lang="zh-CN" altLang="en-US" sz="1400" dirty="0">
                <a:solidFill>
                  <a:schemeClr val="tx1">
                    <a:lumMod val="65000"/>
                    <a:lumOff val="35000"/>
                  </a:schemeClr>
                </a:solidFill>
                <a:latin typeface="微软雅黑" pitchFamily="34" charset="-122"/>
                <a:ea typeface="微软雅黑" pitchFamily="34" charset="-122"/>
                <a:sym typeface="+mn-ea"/>
              </a:rPr>
              <a:t>的普及使得电子商务获得了迅速的发展，电子商务也受到了越来越多的企业关注</a:t>
            </a:r>
            <a:r>
              <a:rPr lang="zh-CN" altLang="en-US" sz="1400" dirty="0" smtClean="0">
                <a:solidFill>
                  <a:schemeClr val="tx1">
                    <a:lumMod val="65000"/>
                    <a:lumOff val="35000"/>
                  </a:schemeClr>
                </a:solidFill>
                <a:latin typeface="微软雅黑" pitchFamily="34" charset="-122"/>
                <a:ea typeface="微软雅黑" pitchFamily="34" charset="-122"/>
                <a:sym typeface="+mn-ea"/>
              </a:rPr>
              <a:t>。电子商务</a:t>
            </a:r>
            <a:r>
              <a:rPr lang="zh-CN" altLang="en-US" sz="1400" dirty="0">
                <a:solidFill>
                  <a:schemeClr val="tx1">
                    <a:lumMod val="65000"/>
                    <a:lumOff val="35000"/>
                  </a:schemeClr>
                </a:solidFill>
                <a:latin typeface="微软雅黑" pitchFamily="34" charset="-122"/>
                <a:ea typeface="微软雅黑" pitchFamily="34" charset="-122"/>
                <a:sym typeface="+mn-ea"/>
              </a:rPr>
              <a:t>的发展，给人们带来了很多的方便。人们可以不用出门利用电脑或者手机就能够进行购物，并且价格便宜。随着电商大热，购物网站越来越</a:t>
            </a:r>
            <a:r>
              <a:rPr lang="zh-CN" altLang="en-US" sz="1400" dirty="0" smtClean="0">
                <a:solidFill>
                  <a:schemeClr val="tx1">
                    <a:lumMod val="65000"/>
                    <a:lumOff val="35000"/>
                  </a:schemeClr>
                </a:solidFill>
                <a:latin typeface="微软雅黑" pitchFamily="34" charset="-122"/>
                <a:ea typeface="微软雅黑" pitchFamily="34" charset="-122"/>
                <a:sym typeface="+mn-ea"/>
              </a:rPr>
              <a:t>多。</a:t>
            </a:r>
            <a:endParaRPr lang="zh-CN" altLang="da-DK" sz="1400" dirty="0">
              <a:solidFill>
                <a:schemeClr val="tx1">
                  <a:lumMod val="65000"/>
                  <a:lumOff val="35000"/>
                </a:schemeClr>
              </a:solidFill>
              <a:latin typeface="微软雅黑" pitchFamily="34" charset="-122"/>
              <a:ea typeface="微软雅黑" pitchFamily="34" charset="-122"/>
              <a:sym typeface="+mn-ea"/>
            </a:endParaRPr>
          </a:p>
        </p:txBody>
      </p:sp>
      <p:sp>
        <p:nvSpPr>
          <p:cNvPr id="16" name="文本框 15"/>
          <p:cNvSpPr txBox="1"/>
          <p:nvPr/>
        </p:nvSpPr>
        <p:spPr>
          <a:xfrm>
            <a:off x="273685" y="228600"/>
            <a:ext cx="3015615" cy="461665"/>
          </a:xfrm>
          <a:prstGeom prst="rect">
            <a:avLst/>
          </a:prstGeom>
          <a:noFill/>
        </p:spPr>
        <p:txBody>
          <a:bodyPr wrap="square" rtlCol="0">
            <a:spAutoFit/>
          </a:bodyPr>
          <a:lstStyle/>
          <a:p>
            <a:r>
              <a:rPr lang="zh-CN" altLang="en-US" sz="2400" b="1" dirty="0">
                <a:solidFill>
                  <a:schemeClr val="tx1">
                    <a:lumMod val="65000"/>
                    <a:lumOff val="35000"/>
                  </a:schemeClr>
                </a:solidFill>
                <a:latin typeface="微软雅黑" charset="0"/>
                <a:ea typeface="微软雅黑" charset="0"/>
                <a:sym typeface="+mn-ea"/>
              </a:rPr>
              <a:t>选题背景与意义</a:t>
            </a:r>
            <a:endParaRPr lang="zh-CN" altLang="en-US" sz="2400" b="1" dirty="0">
              <a:solidFill>
                <a:schemeClr val="tx1">
                  <a:lumMod val="65000"/>
                  <a:lumOff val="35000"/>
                </a:schemeClr>
              </a:solidFill>
              <a:latin typeface="微软雅黑" charset="0"/>
              <a:ea typeface="微软雅黑" charset="0"/>
              <a:sym typeface="+mn-ea"/>
            </a:endParaRPr>
          </a:p>
        </p:txBody>
      </p:sp>
      <p:sp>
        <p:nvSpPr>
          <p:cNvPr id="6" name="矩形 5"/>
          <p:cNvSpPr/>
          <p:nvPr/>
        </p:nvSpPr>
        <p:spPr>
          <a:xfrm>
            <a:off x="-3175" y="236220"/>
            <a:ext cx="119380" cy="473075"/>
          </a:xfrm>
          <a:prstGeom prst="rect">
            <a:avLst/>
          </a:prstGeom>
          <a:solidFill>
            <a:srgbClr val="578B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7795" y="236220"/>
            <a:ext cx="97790" cy="473075"/>
          </a:xfrm>
          <a:prstGeom prst="rect">
            <a:avLst/>
          </a:prstGeom>
          <a:solidFill>
            <a:srgbClr val="578B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6022" y="868135"/>
            <a:ext cx="7153330" cy="39525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5" name="文本框 141"/>
          <p:cNvSpPr txBox="1"/>
          <p:nvPr/>
        </p:nvSpPr>
        <p:spPr>
          <a:xfrm>
            <a:off x="165250" y="4772550"/>
            <a:ext cx="4469277" cy="116955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r>
              <a:rPr lang="zh-CN" altLang="en-US" sz="1400" dirty="0">
                <a:solidFill>
                  <a:schemeClr val="tx1">
                    <a:lumMod val="65000"/>
                    <a:lumOff val="35000"/>
                  </a:schemeClr>
                </a:solidFill>
                <a:latin typeface="微软雅黑" pitchFamily="34" charset="-122"/>
                <a:ea typeface="微软雅黑" pitchFamily="34" charset="-122"/>
                <a:sym typeface="+mn-ea"/>
              </a:rPr>
              <a:t>截至 </a:t>
            </a:r>
            <a:r>
              <a:rPr lang="en-US" altLang="zh-CN" sz="1400" dirty="0" smtClean="0">
                <a:solidFill>
                  <a:schemeClr val="tx1">
                    <a:lumMod val="65000"/>
                    <a:lumOff val="35000"/>
                  </a:schemeClr>
                </a:solidFill>
                <a:latin typeface="微软雅黑" pitchFamily="34" charset="-122"/>
                <a:ea typeface="微软雅黑" pitchFamily="34" charset="-122"/>
                <a:sym typeface="+mn-ea"/>
              </a:rPr>
              <a:t>2018</a:t>
            </a:r>
            <a:r>
              <a:rPr lang="zh-CN" altLang="en-US" sz="1400" dirty="0" smtClean="0">
                <a:solidFill>
                  <a:schemeClr val="tx1">
                    <a:lumMod val="65000"/>
                    <a:lumOff val="35000"/>
                  </a:schemeClr>
                </a:solidFill>
                <a:latin typeface="微软雅黑" pitchFamily="34" charset="-122"/>
                <a:ea typeface="微软雅黑" pitchFamily="34" charset="-122"/>
                <a:sym typeface="+mn-ea"/>
              </a:rPr>
              <a:t>年 </a:t>
            </a:r>
            <a:r>
              <a:rPr lang="en-US" altLang="zh-CN" sz="1400" dirty="0">
                <a:solidFill>
                  <a:schemeClr val="tx1">
                    <a:lumMod val="65000"/>
                    <a:lumOff val="35000"/>
                  </a:schemeClr>
                </a:solidFill>
                <a:latin typeface="微软雅黑" pitchFamily="34" charset="-122"/>
                <a:ea typeface="微软雅黑" pitchFamily="34" charset="-122"/>
                <a:sym typeface="+mn-ea"/>
              </a:rPr>
              <a:t>6 </a:t>
            </a:r>
            <a:r>
              <a:rPr lang="zh-CN" altLang="en-US" sz="1400" dirty="0">
                <a:solidFill>
                  <a:schemeClr val="tx1">
                    <a:lumMod val="65000"/>
                    <a:lumOff val="35000"/>
                  </a:schemeClr>
                </a:solidFill>
                <a:latin typeface="微软雅黑" pitchFamily="34" charset="-122"/>
                <a:ea typeface="微软雅黑" pitchFamily="34" charset="-122"/>
                <a:sym typeface="+mn-ea"/>
              </a:rPr>
              <a:t>月，中国网民规模达到 </a:t>
            </a:r>
            <a:r>
              <a:rPr lang="en-US" altLang="zh-CN" sz="1400" dirty="0" smtClean="0">
                <a:solidFill>
                  <a:schemeClr val="tx1">
                    <a:lumMod val="65000"/>
                    <a:lumOff val="35000"/>
                  </a:schemeClr>
                </a:solidFill>
                <a:latin typeface="微软雅黑" pitchFamily="34" charset="-122"/>
                <a:ea typeface="微软雅黑" pitchFamily="34" charset="-122"/>
                <a:sym typeface="+mn-ea"/>
              </a:rPr>
              <a:t>8.01 </a:t>
            </a:r>
            <a:r>
              <a:rPr lang="zh-CN" altLang="en-US" sz="1400" dirty="0">
                <a:solidFill>
                  <a:schemeClr val="tx1">
                    <a:lumMod val="65000"/>
                    <a:lumOff val="35000"/>
                  </a:schemeClr>
                </a:solidFill>
                <a:latin typeface="微软雅黑" pitchFamily="34" charset="-122"/>
                <a:ea typeface="微软雅黑" pitchFamily="34" charset="-122"/>
                <a:sym typeface="+mn-ea"/>
              </a:rPr>
              <a:t>亿，占全球网民总数的五分之一；互联网普及率为 </a:t>
            </a:r>
            <a:r>
              <a:rPr lang="en-US" altLang="zh-CN" sz="1400" dirty="0" smtClean="0">
                <a:solidFill>
                  <a:schemeClr val="tx1">
                    <a:lumMod val="65000"/>
                    <a:lumOff val="35000"/>
                  </a:schemeClr>
                </a:solidFill>
                <a:latin typeface="微软雅黑" pitchFamily="34" charset="-122"/>
                <a:ea typeface="微软雅黑" pitchFamily="34" charset="-122"/>
                <a:sym typeface="+mn-ea"/>
              </a:rPr>
              <a:t>57.7%</a:t>
            </a:r>
            <a:r>
              <a:rPr lang="zh-CN" altLang="en-US" sz="1400" dirty="0">
                <a:solidFill>
                  <a:schemeClr val="tx1">
                    <a:lumMod val="65000"/>
                    <a:lumOff val="35000"/>
                  </a:schemeClr>
                </a:solidFill>
                <a:latin typeface="微软雅黑" pitchFamily="34" charset="-122"/>
                <a:ea typeface="微软雅黑" pitchFamily="34" charset="-122"/>
                <a:sym typeface="+mn-ea"/>
              </a:rPr>
              <a:t>，超过全球平均水平 </a:t>
            </a:r>
            <a:r>
              <a:rPr lang="en-US" altLang="zh-CN" sz="1400" dirty="0">
                <a:solidFill>
                  <a:schemeClr val="tx1">
                    <a:lumMod val="65000"/>
                    <a:lumOff val="35000"/>
                  </a:schemeClr>
                </a:solidFill>
                <a:latin typeface="微软雅黑" pitchFamily="34" charset="-122"/>
                <a:ea typeface="微软雅黑" pitchFamily="34" charset="-122"/>
                <a:sym typeface="+mn-ea"/>
              </a:rPr>
              <a:t>4.6 </a:t>
            </a:r>
            <a:r>
              <a:rPr lang="zh-CN" altLang="en-US" sz="1400" dirty="0">
                <a:solidFill>
                  <a:schemeClr val="tx1">
                    <a:lumMod val="65000"/>
                    <a:lumOff val="35000"/>
                  </a:schemeClr>
                </a:solidFill>
                <a:latin typeface="微软雅黑" pitchFamily="34" charset="-122"/>
                <a:ea typeface="微软雅黑" pitchFamily="34" charset="-122"/>
                <a:sym typeface="+mn-ea"/>
              </a:rPr>
              <a:t>个百分点。 在网络环境大幅改善的基础上，我国网民数量不断增长，人均互联网消费能力逐步提升，为电子商务的发展奠定了良好的基础。</a:t>
            </a:r>
            <a:endParaRPr lang="zh-CN" altLang="da-DK" sz="1400" dirty="0">
              <a:solidFill>
                <a:schemeClr val="tx1">
                  <a:lumMod val="65000"/>
                  <a:lumOff val="35000"/>
                </a:schemeClr>
              </a:solidFill>
              <a:latin typeface="微软雅黑" pitchFamily="34" charset="-122"/>
              <a:ea typeface="微软雅黑" pitchFamily="34" charset="-122"/>
              <a:sym typeface="+mn-ea"/>
            </a:endParaRPr>
          </a:p>
        </p:txBody>
      </p:sp>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585" y="1085946"/>
            <a:ext cx="4490324" cy="3332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273685" y="228600"/>
            <a:ext cx="3015615" cy="461665"/>
          </a:xfrm>
          <a:prstGeom prst="rect">
            <a:avLst/>
          </a:prstGeom>
          <a:noFill/>
        </p:spPr>
        <p:txBody>
          <a:bodyPr wrap="square" rtlCol="0">
            <a:spAutoFit/>
          </a:bodyPr>
          <a:lstStyle/>
          <a:p>
            <a:r>
              <a:rPr lang="zh-CN" altLang="en-US" sz="2400" b="1" dirty="0">
                <a:solidFill>
                  <a:schemeClr val="tx1">
                    <a:lumMod val="65000"/>
                    <a:lumOff val="35000"/>
                  </a:schemeClr>
                </a:solidFill>
                <a:latin typeface="微软雅黑" charset="0"/>
                <a:ea typeface="微软雅黑" charset="0"/>
                <a:sym typeface="+mn-ea"/>
              </a:rPr>
              <a:t>选题背景与意义</a:t>
            </a:r>
            <a:endParaRPr lang="zh-CN" altLang="en-US" sz="2400" b="1" dirty="0">
              <a:solidFill>
                <a:schemeClr val="tx1">
                  <a:lumMod val="65000"/>
                  <a:lumOff val="35000"/>
                </a:schemeClr>
              </a:solidFill>
              <a:latin typeface="微软雅黑" charset="0"/>
              <a:ea typeface="微软雅黑" charset="0"/>
              <a:sym typeface="+mn-ea"/>
            </a:endParaRPr>
          </a:p>
        </p:txBody>
      </p:sp>
      <p:sp>
        <p:nvSpPr>
          <p:cNvPr id="6" name="矩形 5"/>
          <p:cNvSpPr/>
          <p:nvPr/>
        </p:nvSpPr>
        <p:spPr>
          <a:xfrm>
            <a:off x="-3175" y="236220"/>
            <a:ext cx="119380" cy="473075"/>
          </a:xfrm>
          <a:prstGeom prst="rect">
            <a:avLst/>
          </a:prstGeom>
          <a:solidFill>
            <a:srgbClr val="578B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7795" y="236220"/>
            <a:ext cx="97790" cy="473075"/>
          </a:xfrm>
          <a:prstGeom prst="rect">
            <a:avLst/>
          </a:prstGeom>
          <a:solidFill>
            <a:srgbClr val="578B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1582329" y="1774190"/>
            <a:ext cx="9018996" cy="3955549"/>
            <a:chOff x="1289" y="2298"/>
            <a:chExt cx="16591" cy="7277"/>
          </a:xfrm>
        </p:grpSpPr>
        <p:sp>
          <p:nvSpPr>
            <p:cNvPr id="15" name="MH_SubTitle_1"/>
            <p:cNvSpPr/>
            <p:nvPr/>
          </p:nvSpPr>
          <p:spPr>
            <a:xfrm>
              <a:off x="6245" y="2298"/>
              <a:ext cx="3232" cy="3226"/>
            </a:xfrm>
            <a:custGeom>
              <a:avLst/>
              <a:gdLst>
                <a:gd name="connsiteX0" fmla="*/ 713459 w 1426918"/>
                <a:gd name="connsiteY0" fmla="*/ 0 h 1426918"/>
                <a:gd name="connsiteX1" fmla="*/ 713459 w 1426918"/>
                <a:gd name="connsiteY1" fmla="*/ 1 h 1426918"/>
                <a:gd name="connsiteX2" fmla="*/ 1426918 w 1426918"/>
                <a:gd name="connsiteY2" fmla="*/ 713460 h 1426918"/>
                <a:gd name="connsiteX3" fmla="*/ 1426918 w 1426918"/>
                <a:gd name="connsiteY3" fmla="*/ 1426918 h 1426918"/>
                <a:gd name="connsiteX4" fmla="*/ 713459 w 1426918"/>
                <a:gd name="connsiteY4" fmla="*/ 1426918 h 1426918"/>
                <a:gd name="connsiteX5" fmla="*/ 0 w 1426918"/>
                <a:gd name="connsiteY5" fmla="*/ 713459 h 1426918"/>
                <a:gd name="connsiteX6" fmla="*/ 713459 w 1426918"/>
                <a:gd name="connsiteY6" fmla="*/ 0 h 1426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6918" h="1426918">
                  <a:moveTo>
                    <a:pt x="713459" y="0"/>
                  </a:moveTo>
                  <a:lnTo>
                    <a:pt x="713459" y="1"/>
                  </a:lnTo>
                  <a:cubicBezTo>
                    <a:pt x="1107492" y="1"/>
                    <a:pt x="1426918" y="319427"/>
                    <a:pt x="1426918" y="713460"/>
                  </a:cubicBezTo>
                  <a:lnTo>
                    <a:pt x="1426918" y="1426918"/>
                  </a:lnTo>
                  <a:lnTo>
                    <a:pt x="713459" y="1426918"/>
                  </a:lnTo>
                  <a:cubicBezTo>
                    <a:pt x="319426" y="1426918"/>
                    <a:pt x="0" y="1107492"/>
                    <a:pt x="0" y="713459"/>
                  </a:cubicBezTo>
                  <a:cubicBezTo>
                    <a:pt x="0" y="319426"/>
                    <a:pt x="319426" y="0"/>
                    <a:pt x="713459" y="0"/>
                  </a:cubicBezTo>
                  <a:close/>
                </a:path>
              </a:pathLst>
            </a:custGeom>
            <a:solidFill>
              <a:srgbClr val="578B18"/>
            </a:solidFill>
            <a:ln w="12700" cap="flat" cmpd="sng" algn="ctr">
              <a:no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r>
                <a:rPr kumimoji="0" lang="en-US" altLang="zh-CN" sz="5400" b="1" i="0" u="none" strike="noStrike" kern="0" cap="none" spc="0" normalizeH="0" baseline="0" noProof="0" dirty="0" smtClean="0">
                  <a:ln>
                    <a:noFill/>
                  </a:ln>
                  <a:solidFill>
                    <a:schemeClr val="bg1"/>
                  </a:solidFill>
                  <a:effectLst/>
                  <a:uLnTx/>
                  <a:uFillTx/>
                  <a:latin typeface="Times New Roman"/>
                  <a:ea typeface="幼圆"/>
                  <a:cs typeface="+mn-cs"/>
                </a:rPr>
                <a:t>1</a:t>
              </a:r>
              <a:endParaRPr kumimoji="0" lang="en-US" altLang="zh-CN" sz="5400" b="1" i="0" u="none" strike="noStrike" kern="0" cap="none" spc="0" normalizeH="0" baseline="0" noProof="0" dirty="0">
                <a:ln>
                  <a:noFill/>
                </a:ln>
                <a:solidFill>
                  <a:schemeClr val="bg1"/>
                </a:solidFill>
                <a:effectLst/>
                <a:uLnTx/>
                <a:uFillTx/>
                <a:latin typeface="Times New Roman"/>
                <a:ea typeface="幼圆"/>
                <a:cs typeface="+mn-cs"/>
              </a:endParaRPr>
            </a:p>
          </p:txBody>
        </p:sp>
        <p:sp>
          <p:nvSpPr>
            <p:cNvPr id="2" name="MH_SubTitle_2"/>
            <p:cNvSpPr/>
            <p:nvPr/>
          </p:nvSpPr>
          <p:spPr>
            <a:xfrm>
              <a:off x="9477" y="2298"/>
              <a:ext cx="3237" cy="3226"/>
            </a:xfrm>
            <a:custGeom>
              <a:avLst/>
              <a:gdLst>
                <a:gd name="connsiteX0" fmla="*/ 713459 w 1426918"/>
                <a:gd name="connsiteY0" fmla="*/ 0 h 1426918"/>
                <a:gd name="connsiteX1" fmla="*/ 1426918 w 1426918"/>
                <a:gd name="connsiteY1" fmla="*/ 713459 h 1426918"/>
                <a:gd name="connsiteX2" fmla="*/ 1426917 w 1426918"/>
                <a:gd name="connsiteY2" fmla="*/ 713459 h 1426918"/>
                <a:gd name="connsiteX3" fmla="*/ 713458 w 1426918"/>
                <a:gd name="connsiteY3" fmla="*/ 1426918 h 1426918"/>
                <a:gd name="connsiteX4" fmla="*/ 0 w 1426918"/>
                <a:gd name="connsiteY4" fmla="*/ 1426918 h 1426918"/>
                <a:gd name="connsiteX5" fmla="*/ 0 w 1426918"/>
                <a:gd name="connsiteY5" fmla="*/ 713459 h 1426918"/>
                <a:gd name="connsiteX6" fmla="*/ 713459 w 1426918"/>
                <a:gd name="connsiteY6" fmla="*/ 0 h 1426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6918" h="1426918">
                  <a:moveTo>
                    <a:pt x="713459" y="0"/>
                  </a:moveTo>
                  <a:cubicBezTo>
                    <a:pt x="1107492" y="0"/>
                    <a:pt x="1426918" y="319426"/>
                    <a:pt x="1426918" y="713459"/>
                  </a:cubicBezTo>
                  <a:lnTo>
                    <a:pt x="1426917" y="713459"/>
                  </a:lnTo>
                  <a:cubicBezTo>
                    <a:pt x="1426917" y="1107492"/>
                    <a:pt x="1107491" y="1426918"/>
                    <a:pt x="713458" y="1426918"/>
                  </a:cubicBezTo>
                  <a:lnTo>
                    <a:pt x="0" y="1426918"/>
                  </a:lnTo>
                  <a:lnTo>
                    <a:pt x="0" y="713459"/>
                  </a:lnTo>
                  <a:cubicBezTo>
                    <a:pt x="0" y="319426"/>
                    <a:pt x="319426" y="0"/>
                    <a:pt x="713459" y="0"/>
                  </a:cubicBezTo>
                  <a:close/>
                </a:path>
              </a:pathLst>
            </a:custGeom>
            <a:solidFill>
              <a:srgbClr val="BADA5C"/>
            </a:solidFill>
            <a:ln w="12700" cap="flat" cmpd="sng" algn="ctr">
              <a:no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r>
                <a:rPr lang="en-US" altLang="zh-CN" sz="5400" b="1" kern="0" dirty="0">
                  <a:solidFill>
                    <a:schemeClr val="bg1"/>
                  </a:solidFill>
                  <a:latin typeface="Times New Roman"/>
                  <a:ea typeface="幼圆"/>
                </a:rPr>
                <a:t>2</a:t>
              </a:r>
              <a:endParaRPr kumimoji="0" lang="en-US" altLang="zh-CN" sz="5400" b="1" i="0" u="none" strike="noStrike" kern="0" cap="none" spc="0" normalizeH="0" baseline="0" noProof="0" dirty="0">
                <a:ln>
                  <a:noFill/>
                </a:ln>
                <a:solidFill>
                  <a:schemeClr val="bg1"/>
                </a:solidFill>
                <a:effectLst/>
                <a:uLnTx/>
                <a:uFillTx/>
                <a:latin typeface="Times New Roman"/>
                <a:ea typeface="幼圆"/>
                <a:cs typeface="+mn-cs"/>
              </a:endParaRPr>
            </a:p>
          </p:txBody>
        </p:sp>
        <p:sp>
          <p:nvSpPr>
            <p:cNvPr id="17" name="MH_SubTitle_3"/>
            <p:cNvSpPr/>
            <p:nvPr/>
          </p:nvSpPr>
          <p:spPr>
            <a:xfrm>
              <a:off x="6245" y="5524"/>
              <a:ext cx="3232" cy="3226"/>
            </a:xfrm>
            <a:custGeom>
              <a:avLst/>
              <a:gdLst>
                <a:gd name="connsiteX0" fmla="*/ 713460 w 1426918"/>
                <a:gd name="connsiteY0" fmla="*/ 0 h 1426918"/>
                <a:gd name="connsiteX1" fmla="*/ 1426918 w 1426918"/>
                <a:gd name="connsiteY1" fmla="*/ 0 h 1426918"/>
                <a:gd name="connsiteX2" fmla="*/ 1426918 w 1426918"/>
                <a:gd name="connsiteY2" fmla="*/ 713459 h 1426918"/>
                <a:gd name="connsiteX3" fmla="*/ 713459 w 1426918"/>
                <a:gd name="connsiteY3" fmla="*/ 1426918 h 1426918"/>
                <a:gd name="connsiteX4" fmla="*/ 0 w 1426918"/>
                <a:gd name="connsiteY4" fmla="*/ 713459 h 1426918"/>
                <a:gd name="connsiteX5" fmla="*/ 1 w 1426918"/>
                <a:gd name="connsiteY5" fmla="*/ 713459 h 1426918"/>
                <a:gd name="connsiteX6" fmla="*/ 713460 w 1426918"/>
                <a:gd name="connsiteY6" fmla="*/ 0 h 1426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6918" h="1426918">
                  <a:moveTo>
                    <a:pt x="713460" y="0"/>
                  </a:moveTo>
                  <a:lnTo>
                    <a:pt x="1426918" y="0"/>
                  </a:lnTo>
                  <a:lnTo>
                    <a:pt x="1426918" y="713459"/>
                  </a:lnTo>
                  <a:cubicBezTo>
                    <a:pt x="1426918" y="1107492"/>
                    <a:pt x="1107492" y="1426918"/>
                    <a:pt x="713459" y="1426918"/>
                  </a:cubicBezTo>
                  <a:cubicBezTo>
                    <a:pt x="319426" y="1426918"/>
                    <a:pt x="0" y="1107492"/>
                    <a:pt x="0" y="713459"/>
                  </a:cubicBezTo>
                  <a:lnTo>
                    <a:pt x="1" y="713459"/>
                  </a:lnTo>
                  <a:cubicBezTo>
                    <a:pt x="1" y="319426"/>
                    <a:pt x="319427" y="0"/>
                    <a:pt x="713460" y="0"/>
                  </a:cubicBezTo>
                  <a:close/>
                </a:path>
              </a:pathLst>
            </a:custGeom>
            <a:solidFill>
              <a:srgbClr val="BADA5C"/>
            </a:solidFill>
            <a:ln w="12700" cap="flat" cmpd="sng" algn="ctr">
              <a:no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r>
                <a:rPr lang="en-US" altLang="zh-CN" sz="5400" b="1" kern="0" noProof="0" dirty="0">
                  <a:solidFill>
                    <a:schemeClr val="bg1"/>
                  </a:solidFill>
                  <a:latin typeface="Times New Roman"/>
                  <a:ea typeface="幼圆"/>
                </a:rPr>
                <a:t>4</a:t>
              </a:r>
              <a:endParaRPr kumimoji="0" lang="en-US" altLang="zh-CN" sz="5400" b="1" i="0" u="none" strike="noStrike" kern="0" cap="none" spc="0" normalizeH="0" baseline="0" noProof="0" dirty="0">
                <a:ln>
                  <a:noFill/>
                </a:ln>
                <a:solidFill>
                  <a:schemeClr val="bg1"/>
                </a:solidFill>
                <a:effectLst/>
                <a:uLnTx/>
                <a:uFillTx/>
                <a:latin typeface="Times New Roman"/>
                <a:ea typeface="幼圆"/>
                <a:cs typeface="+mn-cs"/>
              </a:endParaRPr>
            </a:p>
          </p:txBody>
        </p:sp>
        <p:sp>
          <p:nvSpPr>
            <p:cNvPr id="18" name="MH_SubTitle_4"/>
            <p:cNvSpPr/>
            <p:nvPr/>
          </p:nvSpPr>
          <p:spPr>
            <a:xfrm>
              <a:off x="9477" y="5524"/>
              <a:ext cx="3237" cy="3226"/>
            </a:xfrm>
            <a:custGeom>
              <a:avLst/>
              <a:gdLst>
                <a:gd name="connsiteX0" fmla="*/ 0 w 1426918"/>
                <a:gd name="connsiteY0" fmla="*/ 0 h 1426918"/>
                <a:gd name="connsiteX1" fmla="*/ 713459 w 1426918"/>
                <a:gd name="connsiteY1" fmla="*/ 0 h 1426918"/>
                <a:gd name="connsiteX2" fmla="*/ 1426918 w 1426918"/>
                <a:gd name="connsiteY2" fmla="*/ 713459 h 1426918"/>
                <a:gd name="connsiteX3" fmla="*/ 713459 w 1426918"/>
                <a:gd name="connsiteY3" fmla="*/ 1426918 h 1426918"/>
                <a:gd name="connsiteX4" fmla="*/ 713459 w 1426918"/>
                <a:gd name="connsiteY4" fmla="*/ 1426917 h 1426918"/>
                <a:gd name="connsiteX5" fmla="*/ 0 w 1426918"/>
                <a:gd name="connsiteY5" fmla="*/ 713458 h 1426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26918" h="1426918">
                  <a:moveTo>
                    <a:pt x="0" y="0"/>
                  </a:moveTo>
                  <a:lnTo>
                    <a:pt x="713459" y="0"/>
                  </a:lnTo>
                  <a:cubicBezTo>
                    <a:pt x="1107492" y="0"/>
                    <a:pt x="1426918" y="319426"/>
                    <a:pt x="1426918" y="713459"/>
                  </a:cubicBezTo>
                  <a:cubicBezTo>
                    <a:pt x="1426918" y="1107492"/>
                    <a:pt x="1107492" y="1426918"/>
                    <a:pt x="713459" y="1426918"/>
                  </a:cubicBezTo>
                  <a:lnTo>
                    <a:pt x="713459" y="1426917"/>
                  </a:lnTo>
                  <a:cubicBezTo>
                    <a:pt x="319426" y="1426917"/>
                    <a:pt x="0" y="1107491"/>
                    <a:pt x="0" y="713458"/>
                  </a:cubicBezTo>
                  <a:close/>
                </a:path>
              </a:pathLst>
            </a:custGeom>
            <a:solidFill>
              <a:srgbClr val="578B18"/>
            </a:solidFill>
            <a:ln w="12700" cap="flat" cmpd="sng" algn="ctr">
              <a:no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r>
                <a:rPr lang="en-US" altLang="zh-CN" sz="5400" b="1" kern="0" dirty="0">
                  <a:solidFill>
                    <a:schemeClr val="bg1"/>
                  </a:solidFill>
                  <a:latin typeface="Times New Roman"/>
                  <a:ea typeface="幼圆"/>
                </a:rPr>
                <a:t>3</a:t>
              </a:r>
              <a:endParaRPr kumimoji="0" lang="en-US" altLang="zh-CN" sz="5400" b="1" i="0" u="none" strike="noStrike" kern="0" cap="none" spc="0" normalizeH="0" baseline="0" noProof="0" dirty="0">
                <a:ln>
                  <a:noFill/>
                </a:ln>
                <a:solidFill>
                  <a:schemeClr val="bg1"/>
                </a:solidFill>
                <a:effectLst/>
                <a:uLnTx/>
                <a:uFillTx/>
                <a:latin typeface="Times New Roman"/>
                <a:ea typeface="幼圆"/>
                <a:cs typeface="+mn-cs"/>
              </a:endParaRPr>
            </a:p>
          </p:txBody>
        </p:sp>
        <p:sp>
          <p:nvSpPr>
            <p:cNvPr id="88" name="文本框 87"/>
            <p:cNvSpPr txBox="1"/>
            <p:nvPr/>
          </p:nvSpPr>
          <p:spPr>
            <a:xfrm>
              <a:off x="13178" y="2908"/>
              <a:ext cx="4673" cy="16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r>
                <a:rPr lang="zh-CN" altLang="en-US" b="1" dirty="0" smtClean="0">
                  <a:solidFill>
                    <a:schemeClr val="tx1"/>
                  </a:solidFill>
                  <a:latin typeface="微软雅黑" pitchFamily="34" charset="-122"/>
                  <a:ea typeface="微软雅黑" pitchFamily="34" charset="-122"/>
                </a:rPr>
                <a:t>虚拟化</a:t>
              </a:r>
            </a:p>
            <a:p>
              <a:pPr indent="0"/>
              <a:r>
                <a:rPr lang="zh-CN" altLang="en-US" sz="1200" dirty="0" smtClean="0">
                  <a:latin typeface="微软雅黑" pitchFamily="34" charset="-122"/>
                  <a:ea typeface="微软雅黑" pitchFamily="34" charset="-122"/>
                  <a:sym typeface="+mn-ea"/>
                </a:rPr>
                <a:t>网上</a:t>
              </a:r>
              <a:r>
                <a:rPr lang="zh-CN" altLang="en-US" sz="1200" dirty="0">
                  <a:latin typeface="微软雅黑" pitchFamily="34" charset="-122"/>
                  <a:ea typeface="微软雅黑" pitchFamily="34" charset="-122"/>
                  <a:sym typeface="+mn-ea"/>
                </a:rPr>
                <a:t>的相关购物以及支付等，都是无实物的操作的，因此具有虚拟化的特点。</a:t>
              </a:r>
              <a:endParaRPr lang="zh-CN" altLang="da-DK" sz="1200" dirty="0">
                <a:solidFill>
                  <a:schemeClr val="tx1"/>
                </a:solidFill>
                <a:latin typeface="微软雅黑" pitchFamily="34" charset="-122"/>
                <a:ea typeface="微软雅黑" pitchFamily="34" charset="-122"/>
                <a:sym typeface="+mn-ea"/>
              </a:endParaRPr>
            </a:p>
          </p:txBody>
        </p:sp>
        <p:sp>
          <p:nvSpPr>
            <p:cNvPr id="10" name="文本框 9"/>
            <p:cNvSpPr txBox="1"/>
            <p:nvPr/>
          </p:nvSpPr>
          <p:spPr>
            <a:xfrm>
              <a:off x="1289" y="3360"/>
              <a:ext cx="4673" cy="5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a:endParaRPr lang="zh-CN" altLang="da-DK" sz="1200" dirty="0">
                <a:solidFill>
                  <a:schemeClr val="tx1"/>
                </a:solidFill>
                <a:latin typeface="微软雅黑" pitchFamily="34" charset="-122"/>
                <a:ea typeface="微软雅黑" pitchFamily="34" charset="-122"/>
                <a:sym typeface="+mn-ea"/>
              </a:endParaRPr>
            </a:p>
          </p:txBody>
        </p:sp>
        <p:sp>
          <p:nvSpPr>
            <p:cNvPr id="11" name="文本框 10"/>
            <p:cNvSpPr txBox="1"/>
            <p:nvPr/>
          </p:nvSpPr>
          <p:spPr>
            <a:xfrm>
              <a:off x="1655" y="2799"/>
              <a:ext cx="4202" cy="67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a:r>
                <a:rPr lang="zh-CN" altLang="en-US" b="1" dirty="0" smtClean="0">
                  <a:solidFill>
                    <a:schemeClr val="tx1"/>
                  </a:solidFill>
                  <a:latin typeface="微软雅黑" pitchFamily="34" charset="-122"/>
                  <a:ea typeface="微软雅黑" pitchFamily="34" charset="-122"/>
                  <a:sym typeface="+mn-ea"/>
                </a:rPr>
                <a:t>电子化的交易平台</a:t>
              </a:r>
              <a:endParaRPr lang="zh-CN" altLang="da-DK" b="1" dirty="0">
                <a:solidFill>
                  <a:schemeClr val="tx1"/>
                </a:solidFill>
                <a:latin typeface="微软雅黑" pitchFamily="34" charset="-122"/>
                <a:ea typeface="微软雅黑" pitchFamily="34" charset="-122"/>
                <a:sym typeface="+mn-ea"/>
              </a:endParaRPr>
            </a:p>
          </p:txBody>
        </p:sp>
        <p:sp>
          <p:nvSpPr>
            <p:cNvPr id="5" name="文本框 4"/>
            <p:cNvSpPr txBox="1"/>
            <p:nvPr/>
          </p:nvSpPr>
          <p:spPr>
            <a:xfrm>
              <a:off x="1655" y="7367"/>
              <a:ext cx="4400" cy="220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r>
                <a:rPr lang="zh-CN" altLang="en-US" sz="1200" dirty="0" smtClean="0">
                  <a:latin typeface="微软雅黑" pitchFamily="34" charset="-122"/>
                  <a:ea typeface="微软雅黑" pitchFamily="34" charset="-122"/>
                  <a:sym typeface="+mn-ea"/>
                </a:rPr>
                <a:t>从</a:t>
              </a:r>
              <a:r>
                <a:rPr lang="zh-CN" altLang="en-US" sz="1200" dirty="0">
                  <a:latin typeface="微软雅黑" pitchFamily="34" charset="-122"/>
                  <a:ea typeface="微软雅黑" pitchFamily="34" charset="-122"/>
                  <a:sym typeface="+mn-ea"/>
                </a:rPr>
                <a:t>整体来看，网络经济的组织结构比较扁平化，卖家和买家都是通过网络进行直接的交流，这极大的精简了传统商务活动的中间环节，从某方面来说降低了整个交易的</a:t>
              </a:r>
              <a:r>
                <a:rPr lang="zh-CN" altLang="en-US" sz="1200" dirty="0" smtClean="0">
                  <a:latin typeface="微软雅黑" pitchFamily="34" charset="-122"/>
                  <a:ea typeface="微软雅黑" pitchFamily="34" charset="-122"/>
                  <a:sym typeface="+mn-ea"/>
                </a:rPr>
                <a:t>成本。</a:t>
              </a:r>
              <a:endParaRPr lang="zh-CN" altLang="da-DK" sz="1200" dirty="0">
                <a:solidFill>
                  <a:schemeClr val="tx1"/>
                </a:solidFill>
                <a:latin typeface="微软雅黑" pitchFamily="34" charset="-122"/>
                <a:ea typeface="微软雅黑" pitchFamily="34" charset="-122"/>
                <a:sym typeface="+mn-ea"/>
              </a:endParaRPr>
            </a:p>
          </p:txBody>
        </p:sp>
        <p:sp>
          <p:nvSpPr>
            <p:cNvPr id="3" name="文本框 2"/>
            <p:cNvSpPr txBox="1"/>
            <p:nvPr/>
          </p:nvSpPr>
          <p:spPr>
            <a:xfrm>
              <a:off x="3733" y="6805"/>
              <a:ext cx="2125" cy="67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a:r>
                <a:rPr lang="zh-CN" altLang="en-US" b="1" dirty="0" smtClean="0">
                  <a:solidFill>
                    <a:schemeClr val="tx1"/>
                  </a:solidFill>
                  <a:latin typeface="微软雅黑" pitchFamily="34" charset="-122"/>
                  <a:ea typeface="微软雅黑" pitchFamily="34" charset="-122"/>
                  <a:sym typeface="+mn-ea"/>
                </a:rPr>
                <a:t>更加直接</a:t>
              </a:r>
              <a:endParaRPr lang="zh-CN" altLang="da-DK" b="1" dirty="0">
                <a:solidFill>
                  <a:schemeClr val="tx1"/>
                </a:solidFill>
                <a:latin typeface="微软雅黑" pitchFamily="34" charset="-122"/>
                <a:ea typeface="微软雅黑" pitchFamily="34" charset="-122"/>
                <a:sym typeface="+mn-ea"/>
              </a:endParaRPr>
            </a:p>
          </p:txBody>
        </p:sp>
        <p:sp>
          <p:nvSpPr>
            <p:cNvPr id="4" name="文本框 3"/>
            <p:cNvSpPr txBox="1"/>
            <p:nvPr/>
          </p:nvSpPr>
          <p:spPr>
            <a:xfrm>
              <a:off x="13178" y="6698"/>
              <a:ext cx="4702" cy="22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r>
                <a:rPr lang="zh-CN" altLang="en-US" sz="1400" b="1" dirty="0">
                  <a:latin typeface="微软雅黑" pitchFamily="34" charset="-122"/>
                  <a:ea typeface="微软雅黑" pitchFamily="34" charset="-122"/>
                </a:rPr>
                <a:t>交易</a:t>
              </a:r>
              <a:r>
                <a:rPr lang="zh-CN" altLang="en-US" sz="1400" b="1" dirty="0" smtClean="0">
                  <a:latin typeface="微软雅黑" pitchFamily="34" charset="-122"/>
                  <a:ea typeface="微软雅黑" pitchFamily="34" charset="-122"/>
                </a:rPr>
                <a:t>透明化</a:t>
              </a:r>
            </a:p>
            <a:p>
              <a:pPr indent="0"/>
              <a:r>
                <a:rPr lang="zh-CN" altLang="en-US" sz="1200" dirty="0" smtClean="0">
                  <a:latin typeface="微软雅黑" pitchFamily="34" charset="-122"/>
                  <a:ea typeface="微软雅黑" pitchFamily="34" charset="-122"/>
                  <a:sym typeface="+mn-ea"/>
                </a:rPr>
                <a:t>交易</a:t>
              </a:r>
              <a:r>
                <a:rPr lang="zh-CN" altLang="en-US" sz="1200" dirty="0">
                  <a:latin typeface="微软雅黑" pitchFamily="34" charset="-122"/>
                  <a:ea typeface="微软雅黑" pitchFamily="34" charset="-122"/>
                  <a:sym typeface="+mn-ea"/>
                </a:rPr>
                <a:t>双方无论是交易磋商签订合同还是支付款项等整个过程都在网上进行。通畅快捷的信息传输可以保证各种信息之间互相核对，可以防止伪造信息的流通。</a:t>
              </a:r>
              <a:endParaRPr lang="zh-CN" altLang="da-DK" sz="1200" dirty="0">
                <a:solidFill>
                  <a:schemeClr val="tx1"/>
                </a:solidFill>
                <a:latin typeface="微软雅黑" pitchFamily="34" charset="-122"/>
                <a:ea typeface="微软雅黑" pitchFamily="34" charset="-122"/>
                <a:sym typeface="+mn-ea"/>
              </a:endParaRPr>
            </a:p>
          </p:txBody>
        </p:sp>
        <p:sp>
          <p:nvSpPr>
            <p:cNvPr id="19" name="文本框 4"/>
            <p:cNvSpPr txBox="1"/>
            <p:nvPr/>
          </p:nvSpPr>
          <p:spPr>
            <a:xfrm>
              <a:off x="1655" y="3408"/>
              <a:ext cx="4590" cy="220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r>
                <a:rPr lang="zh-CN" altLang="en-US" sz="1200" dirty="0" smtClean="0">
                  <a:latin typeface="微软雅黑" pitchFamily="34" charset="-122"/>
                  <a:ea typeface="微软雅黑" pitchFamily="34" charset="-122"/>
                  <a:sym typeface="+mn-ea"/>
                </a:rPr>
                <a:t>通过</a:t>
              </a:r>
              <a:r>
                <a:rPr lang="zh-CN" altLang="en-US" sz="1200" dirty="0">
                  <a:latin typeface="微软雅黑" pitchFamily="34" charset="-122"/>
                  <a:ea typeface="微软雅黑" pitchFamily="34" charset="-122"/>
                  <a:sym typeface="+mn-ea"/>
                </a:rPr>
                <a:t>互联网企业可以和相关的客户更加便捷的交流沟通，还可以通过网上的电子进行传输从而完成交易。电子化的交易平台可以更加的方便快捷，也节省了企业的经济成本。</a:t>
              </a:r>
            </a:p>
            <a:p>
              <a:pPr indent="0"/>
              <a:endParaRPr lang="zh-CN" altLang="da-DK" sz="1200" dirty="0">
                <a:solidFill>
                  <a:schemeClr val="tx1"/>
                </a:solidFill>
                <a:latin typeface="微软雅黑" pitchFamily="34" charset="-122"/>
                <a:ea typeface="微软雅黑" pitchFamily="34" charset="-122"/>
                <a:sym typeface="+mn-ea"/>
              </a:endParaRPr>
            </a:p>
          </p:txBody>
        </p:sp>
      </p:grpSp>
      <p:sp>
        <p:nvSpPr>
          <p:cNvPr id="21" name="文本框 4"/>
          <p:cNvSpPr txBox="1"/>
          <p:nvPr/>
        </p:nvSpPr>
        <p:spPr>
          <a:xfrm>
            <a:off x="857532" y="928891"/>
            <a:ext cx="9789329"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r>
              <a:rPr lang="zh-CN" altLang="en-US" sz="1600" dirty="0">
                <a:latin typeface="微软雅黑" pitchFamily="34" charset="-122"/>
                <a:ea typeface="微软雅黑" pitchFamily="34" charset="-122"/>
                <a:sym typeface="+mn-ea"/>
              </a:rPr>
              <a:t>和传统的商务活动相比，在进人</a:t>
            </a:r>
            <a:r>
              <a:rPr lang="en-US" altLang="zh-CN" sz="1600" dirty="0">
                <a:latin typeface="微软雅黑" pitchFamily="34" charset="-122"/>
                <a:ea typeface="微软雅黑" pitchFamily="34" charset="-122"/>
                <a:sym typeface="+mn-ea"/>
              </a:rPr>
              <a:t>21</a:t>
            </a:r>
            <a:r>
              <a:rPr lang="zh-CN" altLang="en-US" sz="1600" dirty="0">
                <a:latin typeface="微软雅黑" pitchFamily="34" charset="-122"/>
                <a:ea typeface="微软雅黑" pitchFamily="34" charset="-122"/>
                <a:sym typeface="+mn-ea"/>
              </a:rPr>
              <a:t>世纪后电子商务获得了很大的进步。其原因是依靠互联网逐渐的普及而进行发展的。电子商务之所以能够取得快速的发展和进步，主要是因为拥有这四个特点：</a:t>
            </a:r>
            <a:endParaRPr lang="zh-CN" altLang="da-DK" sz="1600" dirty="0">
              <a:solidFill>
                <a:schemeClr val="tx1"/>
              </a:solidFill>
              <a:latin typeface="微软雅黑" pitchFamily="34" charset="-122"/>
              <a:ea typeface="微软雅黑" pitchFamily="34" charset="-122"/>
              <a:sym typeface="+mn-ea"/>
            </a:endParaRPr>
          </a:p>
        </p:txBody>
      </p:sp>
    </p:spTree>
    <p:extLst>
      <p:ext uri="{BB962C8B-B14F-4D97-AF65-F5344CB8AC3E}">
        <p14:creationId xmlns:p14="http://schemas.microsoft.com/office/powerpoint/2010/main" val="40630701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01 "/>
          <p:cNvPicPr>
            <a:picLocks noChangeAspect="1"/>
          </p:cNvPicPr>
          <p:nvPr/>
        </p:nvPicPr>
        <p:blipFill>
          <a:blip r:embed="rId3"/>
          <a:srcRect t="69813" r="45771"/>
          <a:stretch>
            <a:fillRect/>
          </a:stretch>
        </p:blipFill>
        <p:spPr>
          <a:xfrm>
            <a:off x="8594725" y="6059170"/>
            <a:ext cx="565150" cy="266700"/>
          </a:xfrm>
          <a:prstGeom prst="rect">
            <a:avLst/>
          </a:prstGeom>
        </p:spPr>
      </p:pic>
      <p:sp>
        <p:nvSpPr>
          <p:cNvPr id="33" name="文本框 141"/>
          <p:cNvSpPr txBox="1"/>
          <p:nvPr/>
        </p:nvSpPr>
        <p:spPr>
          <a:xfrm>
            <a:off x="6865405" y="4626046"/>
            <a:ext cx="4638675" cy="7386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r>
              <a:rPr lang="zh-CN" altLang="en-US" sz="1400" dirty="0">
                <a:latin typeface="+mn-ea"/>
                <a:sym typeface="+mn-ea"/>
              </a:rPr>
              <a:t>随着电子商务的发展，如今电子商务已经成为了人们日常生活的重要组成部分。因此，电子商务在今后还存在很大的发展潜力。对这块的研究也是不曾止步</a:t>
            </a:r>
            <a:r>
              <a:rPr lang="zh-CN" altLang="en-US" sz="1400" dirty="0" smtClean="0">
                <a:latin typeface="+mn-ea"/>
                <a:sym typeface="+mn-ea"/>
              </a:rPr>
              <a:t>。</a:t>
            </a:r>
            <a:endParaRPr lang="zh-CN" altLang="en-US" sz="1400" dirty="0">
              <a:latin typeface="+mn-ea"/>
              <a:sym typeface="+mn-ea"/>
            </a:endParaRPr>
          </a:p>
        </p:txBody>
      </p:sp>
      <p:sp>
        <p:nvSpPr>
          <p:cNvPr id="16" name="文本框 15"/>
          <p:cNvSpPr txBox="1"/>
          <p:nvPr/>
        </p:nvSpPr>
        <p:spPr>
          <a:xfrm>
            <a:off x="273685" y="228600"/>
            <a:ext cx="3015615" cy="461665"/>
          </a:xfrm>
          <a:prstGeom prst="rect">
            <a:avLst/>
          </a:prstGeom>
          <a:noFill/>
        </p:spPr>
        <p:txBody>
          <a:bodyPr wrap="square" rtlCol="0">
            <a:spAutoFit/>
          </a:bodyPr>
          <a:lstStyle/>
          <a:p>
            <a:r>
              <a:rPr lang="zh-CN" altLang="en-US" sz="2400" b="1" dirty="0">
                <a:solidFill>
                  <a:schemeClr val="tx1">
                    <a:lumMod val="65000"/>
                    <a:lumOff val="35000"/>
                  </a:schemeClr>
                </a:solidFill>
                <a:latin typeface="微软雅黑" charset="0"/>
                <a:ea typeface="微软雅黑" charset="0"/>
                <a:sym typeface="+mn-ea"/>
              </a:rPr>
              <a:t>选题背景与意义</a:t>
            </a:r>
            <a:endParaRPr lang="zh-CN" altLang="en-US" sz="2400" b="1" dirty="0">
              <a:solidFill>
                <a:schemeClr val="tx1">
                  <a:lumMod val="65000"/>
                  <a:lumOff val="35000"/>
                </a:schemeClr>
              </a:solidFill>
              <a:latin typeface="微软雅黑" charset="0"/>
              <a:ea typeface="微软雅黑" charset="0"/>
              <a:sym typeface="+mn-ea"/>
            </a:endParaRPr>
          </a:p>
        </p:txBody>
      </p:sp>
      <p:sp>
        <p:nvSpPr>
          <p:cNvPr id="6" name="矩形 5"/>
          <p:cNvSpPr/>
          <p:nvPr/>
        </p:nvSpPr>
        <p:spPr>
          <a:xfrm>
            <a:off x="-3175" y="236220"/>
            <a:ext cx="119380" cy="473075"/>
          </a:xfrm>
          <a:prstGeom prst="rect">
            <a:avLst/>
          </a:prstGeom>
          <a:solidFill>
            <a:srgbClr val="578B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7795" y="236220"/>
            <a:ext cx="97790" cy="473075"/>
          </a:xfrm>
          <a:prstGeom prst="rect">
            <a:avLst/>
          </a:prstGeom>
          <a:solidFill>
            <a:srgbClr val="578B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8078" y="1408469"/>
            <a:ext cx="4638675" cy="2809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文本框 141"/>
          <p:cNvSpPr txBox="1"/>
          <p:nvPr/>
        </p:nvSpPr>
        <p:spPr>
          <a:xfrm>
            <a:off x="680636" y="1144465"/>
            <a:ext cx="4497019"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r>
              <a:rPr lang="zh-CN" altLang="en-US" sz="1400" dirty="0">
                <a:latin typeface="+mn-ea"/>
                <a:sym typeface="+mn-ea"/>
              </a:rPr>
              <a:t>网上购物的</a:t>
            </a:r>
            <a:r>
              <a:rPr lang="zh-CN" altLang="en-US" sz="1400" dirty="0" smtClean="0">
                <a:latin typeface="+mn-ea"/>
                <a:sym typeface="+mn-ea"/>
              </a:rPr>
              <a:t>好处：</a:t>
            </a:r>
            <a:endParaRPr lang="zh-CN" altLang="en-US" sz="1400" dirty="0">
              <a:latin typeface="+mn-ea"/>
              <a:sym typeface="+mn-ea"/>
            </a:endParaRPr>
          </a:p>
        </p:txBody>
      </p:sp>
      <p:sp>
        <p:nvSpPr>
          <p:cNvPr id="10" name="文本框 141"/>
          <p:cNvSpPr txBox="1"/>
          <p:nvPr/>
        </p:nvSpPr>
        <p:spPr>
          <a:xfrm>
            <a:off x="1235501" y="1621208"/>
            <a:ext cx="4497019" cy="7386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r>
              <a:rPr lang="en-US" altLang="zh-CN" sz="1400" dirty="0">
                <a:latin typeface="+mn-ea"/>
                <a:sym typeface="+mn-ea"/>
              </a:rPr>
              <a:t>1.</a:t>
            </a:r>
            <a:r>
              <a:rPr lang="zh-CN" altLang="en-US" sz="1400" dirty="0">
                <a:latin typeface="+mn-ea"/>
                <a:sym typeface="+mn-ea"/>
              </a:rPr>
              <a:t>订货不受时间的限制，不用去跑去实体店购买，在家</a:t>
            </a:r>
            <a:r>
              <a:rPr lang="en-US" altLang="zh-CN" sz="1400" dirty="0">
                <a:latin typeface="+mn-ea"/>
                <a:sym typeface="+mn-ea"/>
              </a:rPr>
              <a:t>"</a:t>
            </a:r>
            <a:r>
              <a:rPr lang="zh-CN" altLang="en-US" sz="1400" dirty="0">
                <a:latin typeface="+mn-ea"/>
                <a:sym typeface="+mn-ea"/>
              </a:rPr>
              <a:t>逛商店</a:t>
            </a:r>
            <a:r>
              <a:rPr lang="en-US" altLang="zh-CN" sz="1400" dirty="0">
                <a:latin typeface="+mn-ea"/>
                <a:sym typeface="+mn-ea"/>
              </a:rPr>
              <a:t>"</a:t>
            </a:r>
            <a:r>
              <a:rPr lang="zh-CN" altLang="en-US" sz="1400" dirty="0">
                <a:latin typeface="+mn-ea"/>
                <a:sym typeface="+mn-ea"/>
              </a:rPr>
              <a:t>，而且现在很多人白天工作的繁忙，没有更多的时间去逛商店，所以网上购物成了首选。</a:t>
            </a:r>
            <a:endParaRPr lang="zh-CN" altLang="en-US" sz="1400" dirty="0">
              <a:latin typeface="+mn-ea"/>
              <a:sym typeface="+mn-ea"/>
            </a:endParaRPr>
          </a:p>
        </p:txBody>
      </p:sp>
      <p:sp>
        <p:nvSpPr>
          <p:cNvPr id="11" name="文本框 141"/>
          <p:cNvSpPr txBox="1"/>
          <p:nvPr/>
        </p:nvSpPr>
        <p:spPr>
          <a:xfrm>
            <a:off x="1251163" y="2411094"/>
            <a:ext cx="4497019"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r>
              <a:rPr lang="en-US" altLang="zh-CN" sz="1400" dirty="0">
                <a:latin typeface="+mn-ea"/>
                <a:sym typeface="+mn-ea"/>
              </a:rPr>
              <a:t>2</a:t>
            </a:r>
            <a:r>
              <a:rPr lang="en-US" altLang="zh-CN" sz="1400" dirty="0" smtClean="0">
                <a:latin typeface="+mn-ea"/>
                <a:sym typeface="+mn-ea"/>
              </a:rPr>
              <a:t>.</a:t>
            </a:r>
            <a:r>
              <a:rPr lang="zh-CN" altLang="en-US" sz="1400" dirty="0" smtClean="0">
                <a:latin typeface="+mn-ea"/>
                <a:sym typeface="+mn-ea"/>
              </a:rPr>
              <a:t>获得</a:t>
            </a:r>
            <a:r>
              <a:rPr lang="zh-CN" altLang="en-US" sz="1400" dirty="0">
                <a:latin typeface="+mn-ea"/>
                <a:sym typeface="+mn-ea"/>
              </a:rPr>
              <a:t>较大量的商品信息，而且网上的东西更丰富，可以在网上慢慢的挑选，也可以买到当地没有的商品。</a:t>
            </a:r>
            <a:endParaRPr lang="zh-CN" altLang="en-US" sz="1400" dirty="0">
              <a:latin typeface="+mn-ea"/>
              <a:sym typeface="+mn-ea"/>
            </a:endParaRPr>
          </a:p>
        </p:txBody>
      </p:sp>
      <p:sp>
        <p:nvSpPr>
          <p:cNvPr id="12" name="文本框 141"/>
          <p:cNvSpPr txBox="1"/>
          <p:nvPr/>
        </p:nvSpPr>
        <p:spPr>
          <a:xfrm>
            <a:off x="1266793" y="3044147"/>
            <a:ext cx="4497019" cy="7386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r>
              <a:rPr lang="en-US" altLang="zh-CN" sz="1400" dirty="0">
                <a:latin typeface="+mn-ea"/>
                <a:sym typeface="+mn-ea"/>
              </a:rPr>
              <a:t>3.</a:t>
            </a:r>
            <a:r>
              <a:rPr lang="zh-CN" altLang="en-US" sz="1400" dirty="0">
                <a:latin typeface="+mn-ea"/>
                <a:sym typeface="+mn-ea"/>
              </a:rPr>
              <a:t>网上支付较传统拿现金支付更加安全，可避免现金丢失或遭到抢劫：你可以通过网上银行方便又安全，可以避免去商场购物拿一大把现金，又不安全。</a:t>
            </a:r>
            <a:endParaRPr lang="zh-CN" altLang="en-US" sz="1400" dirty="0">
              <a:latin typeface="+mn-ea"/>
              <a:sym typeface="+mn-ea"/>
            </a:endParaRPr>
          </a:p>
        </p:txBody>
      </p:sp>
      <p:sp>
        <p:nvSpPr>
          <p:cNvPr id="13" name="文本框 141"/>
          <p:cNvSpPr txBox="1"/>
          <p:nvPr/>
        </p:nvSpPr>
        <p:spPr>
          <a:xfrm>
            <a:off x="1256501" y="3876432"/>
            <a:ext cx="4497019" cy="7386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r>
              <a:rPr lang="en-US" altLang="zh-CN" sz="1400" dirty="0">
                <a:latin typeface="+mn-ea"/>
                <a:sym typeface="+mn-ea"/>
              </a:rPr>
              <a:t>4.</a:t>
            </a:r>
            <a:r>
              <a:rPr lang="zh-CN" altLang="en-US" sz="1400" dirty="0">
                <a:latin typeface="+mn-ea"/>
                <a:sym typeface="+mn-ea"/>
              </a:rPr>
              <a:t>从订货、买货到货物上门无需亲临现场，既省时又省力：特别是大热天，在家里就可以购物，快递还送货上门多舒服。在实体店购物就要累的很！</a:t>
            </a:r>
            <a:endParaRPr lang="zh-CN" altLang="en-US" sz="1400" dirty="0">
              <a:latin typeface="+mn-ea"/>
              <a:sym typeface="+mn-ea"/>
            </a:endParaRPr>
          </a:p>
        </p:txBody>
      </p:sp>
      <p:sp>
        <p:nvSpPr>
          <p:cNvPr id="14" name="文本框 141"/>
          <p:cNvSpPr txBox="1"/>
          <p:nvPr/>
        </p:nvSpPr>
        <p:spPr>
          <a:xfrm>
            <a:off x="1264317" y="4705287"/>
            <a:ext cx="4497019" cy="7386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r>
              <a:rPr lang="en-US" altLang="zh-CN" sz="1400" dirty="0">
                <a:latin typeface="+mn-ea"/>
                <a:sym typeface="+mn-ea"/>
              </a:rPr>
              <a:t>5.</a:t>
            </a:r>
            <a:r>
              <a:rPr lang="zh-CN" altLang="en-US" sz="1400" dirty="0">
                <a:latin typeface="+mn-ea"/>
                <a:sym typeface="+mn-ea"/>
              </a:rPr>
              <a:t>最后一个最重要的是网上商品省去租店面、召雇员、储存、保管等一系列费用，总的来说其价格较一般商场的同类商品更便宜。</a:t>
            </a:r>
            <a:endParaRPr lang="zh-CN" altLang="en-US" sz="1400" dirty="0">
              <a:latin typeface="+mn-ea"/>
              <a:sym typeface="+mn-ea"/>
            </a:endParaRPr>
          </a:p>
        </p:txBody>
      </p:sp>
    </p:spTree>
    <p:extLst>
      <p:ext uri="{BB962C8B-B14F-4D97-AF65-F5344CB8AC3E}">
        <p14:creationId xmlns:p14="http://schemas.microsoft.com/office/powerpoint/2010/main" val="7941189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01 "/>
          <p:cNvPicPr>
            <a:picLocks noChangeAspect="1"/>
          </p:cNvPicPr>
          <p:nvPr/>
        </p:nvPicPr>
        <p:blipFill>
          <a:blip r:embed="rId3"/>
          <a:srcRect t="69813" r="45771"/>
          <a:stretch>
            <a:fillRect/>
          </a:stretch>
        </p:blipFill>
        <p:spPr>
          <a:xfrm>
            <a:off x="8594725" y="6059170"/>
            <a:ext cx="565150" cy="266700"/>
          </a:xfrm>
          <a:prstGeom prst="rect">
            <a:avLst/>
          </a:prstGeom>
        </p:spPr>
      </p:pic>
      <p:grpSp>
        <p:nvGrpSpPr>
          <p:cNvPr id="24" name="组合 23"/>
          <p:cNvGrpSpPr/>
          <p:nvPr/>
        </p:nvGrpSpPr>
        <p:grpSpPr>
          <a:xfrm>
            <a:off x="854807" y="4650051"/>
            <a:ext cx="736600" cy="736600"/>
            <a:chOff x="1648" y="5039"/>
            <a:chExt cx="1160" cy="1160"/>
          </a:xfrm>
        </p:grpSpPr>
        <p:sp>
          <p:nvSpPr>
            <p:cNvPr id="25" name="椭圆 24"/>
            <p:cNvSpPr/>
            <p:nvPr/>
          </p:nvSpPr>
          <p:spPr>
            <a:xfrm>
              <a:off x="1648" y="5039"/>
              <a:ext cx="1161" cy="1161"/>
            </a:xfrm>
            <a:prstGeom prst="ellipse">
              <a:avLst/>
            </a:prstGeom>
            <a:solidFill>
              <a:srgbClr val="578B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27" name="稻壳儿小白白(http://dwz.cn/Wu2UP)"/>
            <p:cNvSpPr>
              <a:spLocks noEditPoints="1"/>
            </p:cNvSpPr>
            <p:nvPr/>
          </p:nvSpPr>
          <p:spPr>
            <a:xfrm>
              <a:off x="1757" y="5184"/>
              <a:ext cx="744" cy="637"/>
            </a:xfrm>
            <a:custGeom>
              <a:avLst/>
              <a:gdLst/>
              <a:ahLst/>
              <a:cxnLst>
                <a:cxn ang="0">
                  <a:pos x="48184" y="283619"/>
                </a:cxn>
                <a:cxn ang="0">
                  <a:pos x="41301" y="283619"/>
                </a:cxn>
                <a:cxn ang="0">
                  <a:pos x="6883" y="283619"/>
                </a:cxn>
                <a:cxn ang="0">
                  <a:pos x="0" y="283619"/>
                </a:cxn>
                <a:cxn ang="0">
                  <a:pos x="0" y="242114"/>
                </a:cxn>
                <a:cxn ang="0">
                  <a:pos x="6883" y="242114"/>
                </a:cxn>
                <a:cxn ang="0">
                  <a:pos x="41301" y="242114"/>
                </a:cxn>
                <a:cxn ang="0">
                  <a:pos x="48184" y="242114"/>
                </a:cxn>
                <a:cxn ang="0">
                  <a:pos x="48184" y="283619"/>
                </a:cxn>
                <a:cxn ang="0">
                  <a:pos x="117018" y="283619"/>
                </a:cxn>
                <a:cxn ang="0">
                  <a:pos x="117018" y="283619"/>
                </a:cxn>
                <a:cxn ang="0">
                  <a:pos x="75718" y="283619"/>
                </a:cxn>
                <a:cxn ang="0">
                  <a:pos x="75718" y="283619"/>
                </a:cxn>
                <a:cxn ang="0">
                  <a:pos x="75718" y="221361"/>
                </a:cxn>
                <a:cxn ang="0">
                  <a:pos x="75718" y="214444"/>
                </a:cxn>
                <a:cxn ang="0">
                  <a:pos x="117018" y="214444"/>
                </a:cxn>
                <a:cxn ang="0">
                  <a:pos x="117018" y="221361"/>
                </a:cxn>
                <a:cxn ang="0">
                  <a:pos x="117018" y="283619"/>
                </a:cxn>
                <a:cxn ang="0">
                  <a:pos x="192736" y="283619"/>
                </a:cxn>
                <a:cxn ang="0">
                  <a:pos x="185852" y="283619"/>
                </a:cxn>
                <a:cxn ang="0">
                  <a:pos x="151435" y="283619"/>
                </a:cxn>
                <a:cxn ang="0">
                  <a:pos x="144552" y="283619"/>
                </a:cxn>
                <a:cxn ang="0">
                  <a:pos x="144552" y="172938"/>
                </a:cxn>
                <a:cxn ang="0">
                  <a:pos x="151435" y="166021"/>
                </a:cxn>
                <a:cxn ang="0">
                  <a:pos x="185852" y="166021"/>
                </a:cxn>
                <a:cxn ang="0">
                  <a:pos x="192736" y="172938"/>
                </a:cxn>
                <a:cxn ang="0">
                  <a:pos x="192736" y="283619"/>
                </a:cxn>
                <a:cxn ang="0">
                  <a:pos x="261570" y="283619"/>
                </a:cxn>
                <a:cxn ang="0">
                  <a:pos x="254686" y="283619"/>
                </a:cxn>
                <a:cxn ang="0">
                  <a:pos x="220269" y="283619"/>
                </a:cxn>
                <a:cxn ang="0">
                  <a:pos x="213386" y="283619"/>
                </a:cxn>
                <a:cxn ang="0">
                  <a:pos x="213386" y="103763"/>
                </a:cxn>
                <a:cxn ang="0">
                  <a:pos x="220269" y="96846"/>
                </a:cxn>
                <a:cxn ang="0">
                  <a:pos x="254686" y="96846"/>
                </a:cxn>
                <a:cxn ang="0">
                  <a:pos x="261570" y="103763"/>
                </a:cxn>
                <a:cxn ang="0">
                  <a:pos x="261570" y="283619"/>
                </a:cxn>
                <a:cxn ang="0">
                  <a:pos x="330404" y="283619"/>
                </a:cxn>
                <a:cxn ang="0">
                  <a:pos x="323521" y="283619"/>
                </a:cxn>
                <a:cxn ang="0">
                  <a:pos x="289104" y="283619"/>
                </a:cxn>
                <a:cxn ang="0">
                  <a:pos x="282220" y="283619"/>
                </a:cxn>
                <a:cxn ang="0">
                  <a:pos x="282220" y="6918"/>
                </a:cxn>
                <a:cxn ang="0">
                  <a:pos x="289104" y="0"/>
                </a:cxn>
                <a:cxn ang="0">
                  <a:pos x="323521" y="0"/>
                </a:cxn>
                <a:cxn ang="0">
                  <a:pos x="330404" y="6918"/>
                </a:cxn>
                <a:cxn ang="0">
                  <a:pos x="330404" y="283619"/>
                </a:cxn>
              </a:cxnLst>
              <a:rect l="0" t="0" r="0" b="0"/>
              <a:pathLst>
                <a:path w="48" h="41">
                  <a:moveTo>
                    <a:pt x="7" y="41"/>
                  </a:moveTo>
                  <a:cubicBezTo>
                    <a:pt x="7" y="41"/>
                    <a:pt x="7" y="41"/>
                    <a:pt x="6" y="41"/>
                  </a:cubicBezTo>
                  <a:cubicBezTo>
                    <a:pt x="1" y="41"/>
                    <a:pt x="1" y="41"/>
                    <a:pt x="1" y="41"/>
                  </a:cubicBezTo>
                  <a:cubicBezTo>
                    <a:pt x="1" y="41"/>
                    <a:pt x="0" y="41"/>
                    <a:pt x="0" y="41"/>
                  </a:cubicBezTo>
                  <a:cubicBezTo>
                    <a:pt x="0" y="35"/>
                    <a:pt x="0" y="35"/>
                    <a:pt x="0" y="35"/>
                  </a:cubicBezTo>
                  <a:cubicBezTo>
                    <a:pt x="0" y="35"/>
                    <a:pt x="1" y="35"/>
                    <a:pt x="1" y="35"/>
                  </a:cubicBezTo>
                  <a:cubicBezTo>
                    <a:pt x="6" y="35"/>
                    <a:pt x="6" y="35"/>
                    <a:pt x="6" y="35"/>
                  </a:cubicBezTo>
                  <a:cubicBezTo>
                    <a:pt x="7" y="35"/>
                    <a:pt x="7" y="35"/>
                    <a:pt x="7" y="35"/>
                  </a:cubicBezTo>
                  <a:lnTo>
                    <a:pt x="7" y="41"/>
                  </a:lnTo>
                  <a:close/>
                  <a:moveTo>
                    <a:pt x="17" y="41"/>
                  </a:moveTo>
                  <a:cubicBezTo>
                    <a:pt x="17" y="41"/>
                    <a:pt x="17" y="41"/>
                    <a:pt x="17" y="41"/>
                  </a:cubicBezTo>
                  <a:cubicBezTo>
                    <a:pt x="11" y="41"/>
                    <a:pt x="11" y="41"/>
                    <a:pt x="11" y="41"/>
                  </a:cubicBezTo>
                  <a:cubicBezTo>
                    <a:pt x="11" y="41"/>
                    <a:pt x="11" y="41"/>
                    <a:pt x="11" y="41"/>
                  </a:cubicBezTo>
                  <a:cubicBezTo>
                    <a:pt x="11" y="32"/>
                    <a:pt x="11" y="32"/>
                    <a:pt x="11" y="32"/>
                  </a:cubicBezTo>
                  <a:cubicBezTo>
                    <a:pt x="11" y="32"/>
                    <a:pt x="11" y="31"/>
                    <a:pt x="11" y="31"/>
                  </a:cubicBezTo>
                  <a:cubicBezTo>
                    <a:pt x="17" y="31"/>
                    <a:pt x="17" y="31"/>
                    <a:pt x="17" y="31"/>
                  </a:cubicBezTo>
                  <a:cubicBezTo>
                    <a:pt x="17" y="31"/>
                    <a:pt x="17" y="32"/>
                    <a:pt x="17" y="32"/>
                  </a:cubicBezTo>
                  <a:lnTo>
                    <a:pt x="17" y="41"/>
                  </a:lnTo>
                  <a:close/>
                  <a:moveTo>
                    <a:pt x="28" y="41"/>
                  </a:moveTo>
                  <a:cubicBezTo>
                    <a:pt x="28" y="41"/>
                    <a:pt x="27" y="41"/>
                    <a:pt x="27" y="41"/>
                  </a:cubicBezTo>
                  <a:cubicBezTo>
                    <a:pt x="22" y="41"/>
                    <a:pt x="22" y="41"/>
                    <a:pt x="22" y="41"/>
                  </a:cubicBezTo>
                  <a:cubicBezTo>
                    <a:pt x="21" y="41"/>
                    <a:pt x="21" y="41"/>
                    <a:pt x="21" y="41"/>
                  </a:cubicBezTo>
                  <a:cubicBezTo>
                    <a:pt x="21" y="25"/>
                    <a:pt x="21" y="25"/>
                    <a:pt x="21" y="25"/>
                  </a:cubicBezTo>
                  <a:cubicBezTo>
                    <a:pt x="21" y="25"/>
                    <a:pt x="21" y="24"/>
                    <a:pt x="22" y="24"/>
                  </a:cubicBezTo>
                  <a:cubicBezTo>
                    <a:pt x="27" y="24"/>
                    <a:pt x="27" y="24"/>
                    <a:pt x="27" y="24"/>
                  </a:cubicBezTo>
                  <a:cubicBezTo>
                    <a:pt x="27" y="24"/>
                    <a:pt x="28" y="25"/>
                    <a:pt x="28" y="25"/>
                  </a:cubicBezTo>
                  <a:lnTo>
                    <a:pt x="28" y="41"/>
                  </a:lnTo>
                  <a:close/>
                  <a:moveTo>
                    <a:pt x="38" y="41"/>
                  </a:moveTo>
                  <a:cubicBezTo>
                    <a:pt x="38" y="41"/>
                    <a:pt x="38" y="41"/>
                    <a:pt x="37" y="41"/>
                  </a:cubicBezTo>
                  <a:cubicBezTo>
                    <a:pt x="32" y="41"/>
                    <a:pt x="32" y="41"/>
                    <a:pt x="32" y="41"/>
                  </a:cubicBezTo>
                  <a:cubicBezTo>
                    <a:pt x="32" y="41"/>
                    <a:pt x="31" y="41"/>
                    <a:pt x="31" y="41"/>
                  </a:cubicBezTo>
                  <a:cubicBezTo>
                    <a:pt x="31" y="15"/>
                    <a:pt x="31" y="15"/>
                    <a:pt x="31" y="15"/>
                  </a:cubicBezTo>
                  <a:cubicBezTo>
                    <a:pt x="31" y="14"/>
                    <a:pt x="32" y="14"/>
                    <a:pt x="32" y="14"/>
                  </a:cubicBezTo>
                  <a:cubicBezTo>
                    <a:pt x="37" y="14"/>
                    <a:pt x="37" y="14"/>
                    <a:pt x="37" y="14"/>
                  </a:cubicBezTo>
                  <a:cubicBezTo>
                    <a:pt x="38" y="14"/>
                    <a:pt x="38" y="14"/>
                    <a:pt x="38" y="15"/>
                  </a:cubicBezTo>
                  <a:lnTo>
                    <a:pt x="38" y="41"/>
                  </a:lnTo>
                  <a:close/>
                  <a:moveTo>
                    <a:pt x="48" y="41"/>
                  </a:moveTo>
                  <a:cubicBezTo>
                    <a:pt x="48" y="41"/>
                    <a:pt x="48" y="41"/>
                    <a:pt x="47" y="41"/>
                  </a:cubicBezTo>
                  <a:cubicBezTo>
                    <a:pt x="42" y="41"/>
                    <a:pt x="42" y="41"/>
                    <a:pt x="42" y="41"/>
                  </a:cubicBezTo>
                  <a:cubicBezTo>
                    <a:pt x="42" y="41"/>
                    <a:pt x="41" y="41"/>
                    <a:pt x="41" y="41"/>
                  </a:cubicBezTo>
                  <a:cubicBezTo>
                    <a:pt x="41" y="1"/>
                    <a:pt x="41" y="1"/>
                    <a:pt x="41" y="1"/>
                  </a:cubicBezTo>
                  <a:cubicBezTo>
                    <a:pt x="41" y="1"/>
                    <a:pt x="42" y="0"/>
                    <a:pt x="42" y="0"/>
                  </a:cubicBezTo>
                  <a:cubicBezTo>
                    <a:pt x="47" y="0"/>
                    <a:pt x="47" y="0"/>
                    <a:pt x="47" y="0"/>
                  </a:cubicBezTo>
                  <a:cubicBezTo>
                    <a:pt x="48" y="0"/>
                    <a:pt x="48" y="1"/>
                    <a:pt x="48" y="1"/>
                  </a:cubicBezTo>
                  <a:lnTo>
                    <a:pt x="48" y="41"/>
                  </a:lnTo>
                  <a:close/>
                </a:path>
              </a:pathLst>
            </a:custGeom>
            <a:solidFill>
              <a:schemeClr val="bg1"/>
            </a:solidFill>
            <a:ln w="9525">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65000"/>
                    <a:lumOff val="35000"/>
                  </a:schemeClr>
                </a:solidFill>
              </a:endParaRPr>
            </a:p>
          </p:txBody>
        </p:sp>
      </p:grpSp>
      <p:sp>
        <p:nvSpPr>
          <p:cNvPr id="33" name="文本框 141"/>
          <p:cNvSpPr txBox="1"/>
          <p:nvPr/>
        </p:nvSpPr>
        <p:spPr>
          <a:xfrm>
            <a:off x="1592042" y="4511421"/>
            <a:ext cx="4363916" cy="95410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r>
              <a:rPr lang="en-US" altLang="zh-CN" sz="1400" dirty="0" smtClean="0">
                <a:solidFill>
                  <a:schemeClr val="tx1">
                    <a:lumMod val="65000"/>
                    <a:lumOff val="35000"/>
                  </a:schemeClr>
                </a:solidFill>
                <a:latin typeface="微软雅黑" pitchFamily="34" charset="-122"/>
                <a:ea typeface="微软雅黑" pitchFamily="34" charset="-122"/>
                <a:sym typeface="+mn-ea"/>
              </a:rPr>
              <a:t>2018</a:t>
            </a:r>
            <a:r>
              <a:rPr lang="zh-CN" altLang="en-US" sz="1400" dirty="0">
                <a:solidFill>
                  <a:schemeClr val="tx1">
                    <a:lumMod val="65000"/>
                    <a:lumOff val="35000"/>
                  </a:schemeClr>
                </a:solidFill>
                <a:latin typeface="微软雅黑" pitchFamily="34" charset="-122"/>
                <a:ea typeface="微软雅黑" pitchFamily="34" charset="-122"/>
                <a:sym typeface="+mn-ea"/>
              </a:rPr>
              <a:t>年双</a:t>
            </a:r>
            <a:r>
              <a:rPr lang="en-US" altLang="zh-CN" sz="1400" dirty="0">
                <a:solidFill>
                  <a:schemeClr val="tx1">
                    <a:lumMod val="65000"/>
                    <a:lumOff val="35000"/>
                  </a:schemeClr>
                </a:solidFill>
                <a:latin typeface="微软雅黑" pitchFamily="34" charset="-122"/>
                <a:ea typeface="微软雅黑" pitchFamily="34" charset="-122"/>
                <a:sym typeface="+mn-ea"/>
              </a:rPr>
              <a:t>11</a:t>
            </a:r>
            <a:r>
              <a:rPr lang="zh-CN" altLang="en-US" sz="1400" dirty="0">
                <a:solidFill>
                  <a:schemeClr val="tx1">
                    <a:lumMod val="65000"/>
                    <a:lumOff val="35000"/>
                  </a:schemeClr>
                </a:solidFill>
                <a:latin typeface="微软雅黑" pitchFamily="34" charset="-122"/>
                <a:ea typeface="微软雅黑" pitchFamily="34" charset="-122"/>
                <a:sym typeface="+mn-ea"/>
              </a:rPr>
              <a:t>全网销售总额高达</a:t>
            </a:r>
            <a:r>
              <a:rPr lang="en-US" altLang="zh-CN" sz="1400" dirty="0" smtClean="0">
                <a:solidFill>
                  <a:schemeClr val="tx1">
                    <a:lumMod val="65000"/>
                    <a:lumOff val="35000"/>
                  </a:schemeClr>
                </a:solidFill>
                <a:latin typeface="微软雅黑" pitchFamily="34" charset="-122"/>
                <a:ea typeface="微软雅黑" pitchFamily="34" charset="-122"/>
                <a:sym typeface="+mn-ea"/>
              </a:rPr>
              <a:t>3143.2</a:t>
            </a:r>
            <a:r>
              <a:rPr lang="zh-CN" altLang="en-US" sz="1400" dirty="0" smtClean="0">
                <a:solidFill>
                  <a:schemeClr val="tx1">
                    <a:lumMod val="65000"/>
                    <a:lumOff val="35000"/>
                  </a:schemeClr>
                </a:solidFill>
                <a:latin typeface="微软雅黑" pitchFamily="34" charset="-122"/>
                <a:ea typeface="微软雅黑" pitchFamily="34" charset="-122"/>
                <a:sym typeface="+mn-ea"/>
              </a:rPr>
              <a:t>亿元</a:t>
            </a:r>
            <a:r>
              <a:rPr lang="zh-CN" altLang="en-US" sz="1400" dirty="0">
                <a:solidFill>
                  <a:schemeClr val="tx1">
                    <a:lumMod val="65000"/>
                    <a:lumOff val="35000"/>
                  </a:schemeClr>
                </a:solidFill>
                <a:latin typeface="微软雅黑" pitchFamily="34" charset="-122"/>
                <a:ea typeface="微软雅黑" pitchFamily="34" charset="-122"/>
                <a:sym typeface="+mn-ea"/>
              </a:rPr>
              <a:t>，其中天猫以</a:t>
            </a:r>
            <a:r>
              <a:rPr lang="en-US" altLang="zh-CN" sz="1400" dirty="0">
                <a:solidFill>
                  <a:schemeClr val="tx1">
                    <a:lumMod val="65000"/>
                    <a:lumOff val="35000"/>
                  </a:schemeClr>
                </a:solidFill>
                <a:latin typeface="微软雅黑" pitchFamily="34" charset="-122"/>
                <a:ea typeface="微软雅黑" pitchFamily="34" charset="-122"/>
                <a:sym typeface="+mn-ea"/>
              </a:rPr>
              <a:t>2135</a:t>
            </a:r>
            <a:r>
              <a:rPr lang="zh-CN" altLang="en-US" sz="1400" dirty="0">
                <a:solidFill>
                  <a:schemeClr val="tx1">
                    <a:lumMod val="65000"/>
                    <a:lumOff val="35000"/>
                  </a:schemeClr>
                </a:solidFill>
                <a:latin typeface="微软雅黑" pitchFamily="34" charset="-122"/>
                <a:ea typeface="微软雅黑" pitchFamily="34" charset="-122"/>
                <a:sym typeface="+mn-ea"/>
              </a:rPr>
              <a:t>亿销售额占比</a:t>
            </a:r>
            <a:r>
              <a:rPr lang="en-US" altLang="zh-CN" sz="1400" dirty="0">
                <a:solidFill>
                  <a:schemeClr val="tx1">
                    <a:lumMod val="65000"/>
                    <a:lumOff val="35000"/>
                  </a:schemeClr>
                </a:solidFill>
                <a:latin typeface="微软雅黑" pitchFamily="34" charset="-122"/>
                <a:ea typeface="微软雅黑" pitchFamily="34" charset="-122"/>
                <a:sym typeface="+mn-ea"/>
              </a:rPr>
              <a:t>67.9%</a:t>
            </a:r>
            <a:r>
              <a:rPr lang="zh-CN" altLang="en-US" sz="1400" dirty="0">
                <a:solidFill>
                  <a:schemeClr val="tx1">
                    <a:lumMod val="65000"/>
                    <a:lumOff val="35000"/>
                  </a:schemeClr>
                </a:solidFill>
                <a:latin typeface="微软雅黑" pitchFamily="34" charset="-122"/>
                <a:ea typeface="微软雅黑" pitchFamily="34" charset="-122"/>
                <a:sym typeface="+mn-ea"/>
              </a:rPr>
              <a:t>，京东占比</a:t>
            </a:r>
            <a:r>
              <a:rPr lang="en-US" altLang="zh-CN" sz="1400" dirty="0">
                <a:solidFill>
                  <a:schemeClr val="tx1">
                    <a:lumMod val="65000"/>
                    <a:lumOff val="35000"/>
                  </a:schemeClr>
                </a:solidFill>
                <a:latin typeface="微软雅黑" pitchFamily="34" charset="-122"/>
                <a:ea typeface="微软雅黑" pitchFamily="34" charset="-122"/>
                <a:sym typeface="+mn-ea"/>
              </a:rPr>
              <a:t>17.3%</a:t>
            </a:r>
            <a:r>
              <a:rPr lang="zh-CN" altLang="en-US" sz="1400" dirty="0">
                <a:solidFill>
                  <a:schemeClr val="tx1">
                    <a:lumMod val="65000"/>
                    <a:lumOff val="35000"/>
                  </a:schemeClr>
                </a:solidFill>
                <a:latin typeface="微软雅黑" pitchFamily="34" charset="-122"/>
                <a:ea typeface="微软雅黑" pitchFamily="34" charset="-122"/>
                <a:sym typeface="+mn-ea"/>
              </a:rPr>
              <a:t>，苏宁易购占比</a:t>
            </a:r>
            <a:r>
              <a:rPr lang="en-US" altLang="zh-CN" sz="1400" dirty="0">
                <a:solidFill>
                  <a:schemeClr val="tx1">
                    <a:lumMod val="65000"/>
                    <a:lumOff val="35000"/>
                  </a:schemeClr>
                </a:solidFill>
                <a:latin typeface="微软雅黑" pitchFamily="34" charset="-122"/>
                <a:ea typeface="微软雅黑" pitchFamily="34" charset="-122"/>
                <a:sym typeface="+mn-ea"/>
              </a:rPr>
              <a:t>4.7%</a:t>
            </a:r>
            <a:r>
              <a:rPr lang="zh-CN" altLang="en-US" sz="1400" dirty="0">
                <a:solidFill>
                  <a:schemeClr val="tx1">
                    <a:lumMod val="65000"/>
                    <a:lumOff val="35000"/>
                  </a:schemeClr>
                </a:solidFill>
                <a:latin typeface="微软雅黑" pitchFamily="34" charset="-122"/>
                <a:ea typeface="微软雅黑" pitchFamily="34" charset="-122"/>
                <a:sym typeface="+mn-ea"/>
              </a:rPr>
              <a:t>，亚马逊占比</a:t>
            </a:r>
            <a:r>
              <a:rPr lang="en-US" altLang="zh-CN" sz="1400" dirty="0">
                <a:solidFill>
                  <a:schemeClr val="tx1">
                    <a:lumMod val="65000"/>
                    <a:lumOff val="35000"/>
                  </a:schemeClr>
                </a:solidFill>
                <a:latin typeface="微软雅黑" pitchFamily="34" charset="-122"/>
                <a:ea typeface="微软雅黑" pitchFamily="34" charset="-122"/>
                <a:sym typeface="+mn-ea"/>
              </a:rPr>
              <a:t>2.3%</a:t>
            </a:r>
            <a:r>
              <a:rPr lang="zh-CN" altLang="en-US" sz="1400" dirty="0">
                <a:solidFill>
                  <a:schemeClr val="tx1">
                    <a:lumMod val="65000"/>
                    <a:lumOff val="35000"/>
                  </a:schemeClr>
                </a:solidFill>
                <a:latin typeface="微软雅黑" pitchFamily="34" charset="-122"/>
                <a:ea typeface="微软雅黑" pitchFamily="34" charset="-122"/>
                <a:sym typeface="+mn-ea"/>
              </a:rPr>
              <a:t>，唯品会占比</a:t>
            </a:r>
            <a:r>
              <a:rPr lang="en-US" altLang="zh-CN" sz="1400" dirty="0">
                <a:solidFill>
                  <a:schemeClr val="tx1">
                    <a:lumMod val="65000"/>
                    <a:lumOff val="35000"/>
                  </a:schemeClr>
                </a:solidFill>
                <a:latin typeface="微软雅黑" pitchFamily="34" charset="-122"/>
                <a:ea typeface="微软雅黑" pitchFamily="34" charset="-122"/>
                <a:sym typeface="+mn-ea"/>
              </a:rPr>
              <a:t>2%</a:t>
            </a:r>
            <a:r>
              <a:rPr lang="zh-CN" altLang="en-US" sz="1400" dirty="0">
                <a:solidFill>
                  <a:schemeClr val="tx1">
                    <a:lumMod val="65000"/>
                    <a:lumOff val="35000"/>
                  </a:schemeClr>
                </a:solidFill>
                <a:latin typeface="微软雅黑" pitchFamily="34" charset="-122"/>
                <a:ea typeface="微软雅黑" pitchFamily="34" charset="-122"/>
                <a:sym typeface="+mn-ea"/>
              </a:rPr>
              <a:t>，拼多多占比</a:t>
            </a:r>
            <a:r>
              <a:rPr lang="en-US" altLang="zh-CN" sz="1400" dirty="0">
                <a:solidFill>
                  <a:schemeClr val="tx1">
                    <a:lumMod val="65000"/>
                    <a:lumOff val="35000"/>
                  </a:schemeClr>
                </a:solidFill>
                <a:latin typeface="微软雅黑" pitchFamily="34" charset="-122"/>
                <a:ea typeface="微软雅黑" pitchFamily="34" charset="-122"/>
                <a:sym typeface="+mn-ea"/>
              </a:rPr>
              <a:t>3%</a:t>
            </a:r>
            <a:r>
              <a:rPr lang="zh-CN" altLang="en-US" sz="1400" dirty="0">
                <a:solidFill>
                  <a:schemeClr val="tx1">
                    <a:lumMod val="65000"/>
                    <a:lumOff val="35000"/>
                  </a:schemeClr>
                </a:solidFill>
                <a:latin typeface="微软雅黑" pitchFamily="34" charset="-122"/>
                <a:ea typeface="微软雅黑" pitchFamily="34" charset="-122"/>
                <a:sym typeface="+mn-ea"/>
              </a:rPr>
              <a:t>，其他平台占比</a:t>
            </a:r>
            <a:r>
              <a:rPr lang="en-US" altLang="zh-CN" sz="1400" dirty="0">
                <a:solidFill>
                  <a:schemeClr val="tx1">
                    <a:lumMod val="65000"/>
                    <a:lumOff val="35000"/>
                  </a:schemeClr>
                </a:solidFill>
                <a:latin typeface="微软雅黑" pitchFamily="34" charset="-122"/>
                <a:ea typeface="微软雅黑" pitchFamily="34" charset="-122"/>
                <a:sym typeface="+mn-ea"/>
              </a:rPr>
              <a:t>2.8%</a:t>
            </a:r>
            <a:r>
              <a:rPr lang="zh-CN" altLang="en-US" sz="1400" dirty="0">
                <a:solidFill>
                  <a:schemeClr val="tx1">
                    <a:lumMod val="65000"/>
                    <a:lumOff val="35000"/>
                  </a:schemeClr>
                </a:solidFill>
                <a:latin typeface="微软雅黑" pitchFamily="34" charset="-122"/>
                <a:ea typeface="微软雅黑" pitchFamily="34" charset="-122"/>
                <a:sym typeface="+mn-ea"/>
              </a:rPr>
              <a:t>。</a:t>
            </a:r>
            <a:endParaRPr lang="zh-CN" altLang="da-DK" sz="1400" dirty="0">
              <a:solidFill>
                <a:schemeClr val="tx1">
                  <a:lumMod val="65000"/>
                  <a:lumOff val="35000"/>
                </a:schemeClr>
              </a:solidFill>
              <a:latin typeface="微软雅黑" pitchFamily="34" charset="-122"/>
              <a:ea typeface="微软雅黑" pitchFamily="34" charset="-122"/>
              <a:sym typeface="+mn-ea"/>
            </a:endParaRPr>
          </a:p>
        </p:txBody>
      </p:sp>
      <p:sp>
        <p:nvSpPr>
          <p:cNvPr id="16" name="文本框 15"/>
          <p:cNvSpPr txBox="1"/>
          <p:nvPr/>
        </p:nvSpPr>
        <p:spPr>
          <a:xfrm>
            <a:off x="273685" y="228600"/>
            <a:ext cx="3015615" cy="461665"/>
          </a:xfrm>
          <a:prstGeom prst="rect">
            <a:avLst/>
          </a:prstGeom>
          <a:noFill/>
        </p:spPr>
        <p:txBody>
          <a:bodyPr wrap="square" rtlCol="0">
            <a:spAutoFit/>
          </a:bodyPr>
          <a:lstStyle/>
          <a:p>
            <a:r>
              <a:rPr lang="zh-CN" altLang="en-US" sz="2400" b="1" dirty="0">
                <a:solidFill>
                  <a:schemeClr val="tx1">
                    <a:lumMod val="65000"/>
                    <a:lumOff val="35000"/>
                  </a:schemeClr>
                </a:solidFill>
                <a:latin typeface="微软雅黑" charset="0"/>
                <a:ea typeface="微软雅黑" charset="0"/>
                <a:sym typeface="+mn-ea"/>
              </a:rPr>
              <a:t>选题背景与意义</a:t>
            </a:r>
            <a:endParaRPr lang="zh-CN" altLang="en-US" sz="2400" b="1" dirty="0">
              <a:solidFill>
                <a:schemeClr val="tx1">
                  <a:lumMod val="65000"/>
                  <a:lumOff val="35000"/>
                </a:schemeClr>
              </a:solidFill>
              <a:latin typeface="微软雅黑" charset="0"/>
              <a:ea typeface="微软雅黑" charset="0"/>
              <a:sym typeface="+mn-ea"/>
            </a:endParaRPr>
          </a:p>
        </p:txBody>
      </p:sp>
      <p:sp>
        <p:nvSpPr>
          <p:cNvPr id="6" name="矩形 5"/>
          <p:cNvSpPr/>
          <p:nvPr/>
        </p:nvSpPr>
        <p:spPr>
          <a:xfrm>
            <a:off x="-3175" y="236220"/>
            <a:ext cx="119380" cy="473075"/>
          </a:xfrm>
          <a:prstGeom prst="rect">
            <a:avLst/>
          </a:prstGeom>
          <a:solidFill>
            <a:srgbClr val="578B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7795" y="236220"/>
            <a:ext cx="97790" cy="473075"/>
          </a:xfrm>
          <a:prstGeom prst="rect">
            <a:avLst/>
          </a:prstGeom>
          <a:solidFill>
            <a:srgbClr val="578B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3870" y="1129377"/>
            <a:ext cx="5273675" cy="277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27093" y="1271737"/>
            <a:ext cx="3865563" cy="265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文本框 141"/>
          <p:cNvSpPr txBox="1"/>
          <p:nvPr/>
        </p:nvSpPr>
        <p:spPr>
          <a:xfrm>
            <a:off x="7250537" y="4647810"/>
            <a:ext cx="4269339" cy="7386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r>
              <a:rPr lang="en-US" altLang="zh-CN" sz="1400" dirty="0">
                <a:solidFill>
                  <a:schemeClr val="tx1">
                    <a:lumMod val="65000"/>
                    <a:lumOff val="35000"/>
                  </a:schemeClr>
                </a:solidFill>
                <a:latin typeface="微软雅黑" pitchFamily="34" charset="-122"/>
                <a:ea typeface="微软雅黑" pitchFamily="34" charset="-122"/>
                <a:sym typeface="+mn-ea"/>
              </a:rPr>
              <a:t>2018</a:t>
            </a:r>
            <a:r>
              <a:rPr lang="zh-CN" altLang="en-US" sz="1400" dirty="0">
                <a:solidFill>
                  <a:schemeClr val="tx1">
                    <a:lumMod val="65000"/>
                    <a:lumOff val="35000"/>
                  </a:schemeClr>
                </a:solidFill>
                <a:latin typeface="微软雅黑" pitchFamily="34" charset="-122"/>
                <a:ea typeface="微软雅黑" pitchFamily="34" charset="-122"/>
                <a:sym typeface="+mn-ea"/>
              </a:rPr>
              <a:t>年双</a:t>
            </a:r>
            <a:r>
              <a:rPr lang="en-US" altLang="zh-CN" sz="1400" dirty="0">
                <a:solidFill>
                  <a:schemeClr val="tx1">
                    <a:lumMod val="65000"/>
                    <a:lumOff val="35000"/>
                  </a:schemeClr>
                </a:solidFill>
                <a:latin typeface="微软雅黑" pitchFamily="34" charset="-122"/>
                <a:ea typeface="微软雅黑" pitchFamily="34" charset="-122"/>
                <a:sym typeface="+mn-ea"/>
              </a:rPr>
              <a:t>11</a:t>
            </a:r>
            <a:r>
              <a:rPr lang="zh-CN" altLang="en-US" sz="1400" dirty="0">
                <a:solidFill>
                  <a:schemeClr val="tx1">
                    <a:lumMod val="65000"/>
                    <a:lumOff val="35000"/>
                  </a:schemeClr>
                </a:solidFill>
                <a:latin typeface="微软雅黑" pitchFamily="34" charset="-122"/>
                <a:ea typeface="微软雅黑" pitchFamily="34" charset="-122"/>
                <a:sym typeface="+mn-ea"/>
              </a:rPr>
              <a:t>海外销售额中，亚马逊海外购占比</a:t>
            </a:r>
            <a:r>
              <a:rPr lang="en-US" altLang="zh-CN" sz="1400" dirty="0">
                <a:solidFill>
                  <a:schemeClr val="tx1">
                    <a:lumMod val="65000"/>
                    <a:lumOff val="35000"/>
                  </a:schemeClr>
                </a:solidFill>
                <a:latin typeface="微软雅黑" pitchFamily="34" charset="-122"/>
                <a:ea typeface="微软雅黑" pitchFamily="34" charset="-122"/>
                <a:sym typeface="+mn-ea"/>
              </a:rPr>
              <a:t>19%</a:t>
            </a:r>
            <a:r>
              <a:rPr lang="zh-CN" altLang="en-US" sz="1400" dirty="0">
                <a:solidFill>
                  <a:schemeClr val="tx1">
                    <a:lumMod val="65000"/>
                    <a:lumOff val="35000"/>
                  </a:schemeClr>
                </a:solidFill>
                <a:latin typeface="微软雅黑" pitchFamily="34" charset="-122"/>
                <a:ea typeface="微软雅黑" pitchFamily="34" charset="-122"/>
                <a:sym typeface="+mn-ea"/>
              </a:rPr>
              <a:t>，天猫国际占比</a:t>
            </a:r>
            <a:r>
              <a:rPr lang="en-US" altLang="zh-CN" sz="1400" dirty="0">
                <a:solidFill>
                  <a:schemeClr val="tx1">
                    <a:lumMod val="65000"/>
                    <a:lumOff val="35000"/>
                  </a:schemeClr>
                </a:solidFill>
                <a:latin typeface="微软雅黑" pitchFamily="34" charset="-122"/>
                <a:ea typeface="微软雅黑" pitchFamily="34" charset="-122"/>
                <a:sym typeface="+mn-ea"/>
              </a:rPr>
              <a:t>7.1%</a:t>
            </a:r>
            <a:r>
              <a:rPr lang="zh-CN" altLang="en-US" sz="1400" dirty="0">
                <a:solidFill>
                  <a:schemeClr val="tx1">
                    <a:lumMod val="65000"/>
                    <a:lumOff val="35000"/>
                  </a:schemeClr>
                </a:solidFill>
                <a:latin typeface="微软雅黑" pitchFamily="34" charset="-122"/>
                <a:ea typeface="微软雅黑" pitchFamily="34" charset="-122"/>
                <a:sym typeface="+mn-ea"/>
              </a:rPr>
              <a:t>，京东全球购占比</a:t>
            </a:r>
            <a:r>
              <a:rPr lang="en-US" altLang="zh-CN" sz="1400" dirty="0">
                <a:solidFill>
                  <a:schemeClr val="tx1">
                    <a:lumMod val="65000"/>
                    <a:lumOff val="35000"/>
                  </a:schemeClr>
                </a:solidFill>
                <a:latin typeface="微软雅黑" pitchFamily="34" charset="-122"/>
                <a:ea typeface="微软雅黑" pitchFamily="34" charset="-122"/>
                <a:sym typeface="+mn-ea"/>
              </a:rPr>
              <a:t>6.8%</a:t>
            </a:r>
            <a:r>
              <a:rPr lang="zh-CN" altLang="en-US" sz="1400" dirty="0">
                <a:solidFill>
                  <a:schemeClr val="tx1">
                    <a:lumMod val="65000"/>
                    <a:lumOff val="35000"/>
                  </a:schemeClr>
                </a:solidFill>
                <a:latin typeface="微软雅黑" pitchFamily="34" charset="-122"/>
                <a:ea typeface="微软雅黑" pitchFamily="34" charset="-122"/>
                <a:sym typeface="+mn-ea"/>
              </a:rPr>
              <a:t>，唯品会国际占比</a:t>
            </a:r>
            <a:r>
              <a:rPr lang="en-US" altLang="zh-CN" sz="1400" dirty="0">
                <a:solidFill>
                  <a:schemeClr val="tx1">
                    <a:lumMod val="65000"/>
                    <a:lumOff val="35000"/>
                  </a:schemeClr>
                </a:solidFill>
                <a:latin typeface="微软雅黑" pitchFamily="34" charset="-122"/>
                <a:ea typeface="微软雅黑" pitchFamily="34" charset="-122"/>
                <a:sym typeface="+mn-ea"/>
              </a:rPr>
              <a:t>7.3%</a:t>
            </a:r>
            <a:r>
              <a:rPr lang="zh-CN" altLang="en-US" sz="1400" dirty="0">
                <a:solidFill>
                  <a:schemeClr val="tx1">
                    <a:lumMod val="65000"/>
                    <a:lumOff val="35000"/>
                  </a:schemeClr>
                </a:solidFill>
                <a:latin typeface="微软雅黑" pitchFamily="34" charset="-122"/>
                <a:ea typeface="微软雅黑" pitchFamily="34" charset="-122"/>
                <a:sym typeface="+mn-ea"/>
              </a:rPr>
              <a:t>，苏宁国际占比</a:t>
            </a:r>
            <a:r>
              <a:rPr lang="en-US" altLang="zh-CN" sz="1400" dirty="0">
                <a:solidFill>
                  <a:schemeClr val="tx1">
                    <a:lumMod val="65000"/>
                    <a:lumOff val="35000"/>
                  </a:schemeClr>
                </a:solidFill>
                <a:latin typeface="微软雅黑" pitchFamily="34" charset="-122"/>
                <a:ea typeface="微软雅黑" pitchFamily="34" charset="-122"/>
                <a:sym typeface="+mn-ea"/>
              </a:rPr>
              <a:t>0.6%</a:t>
            </a:r>
            <a:r>
              <a:rPr lang="zh-CN" altLang="en-US" sz="1400" dirty="0">
                <a:solidFill>
                  <a:schemeClr val="tx1">
                    <a:lumMod val="65000"/>
                    <a:lumOff val="35000"/>
                  </a:schemeClr>
                </a:solidFill>
                <a:latin typeface="微软雅黑" pitchFamily="34" charset="-122"/>
                <a:ea typeface="微软雅黑" pitchFamily="34" charset="-122"/>
                <a:sym typeface="+mn-ea"/>
              </a:rPr>
              <a:t>。。</a:t>
            </a:r>
            <a:endParaRPr lang="zh-CN" altLang="da-DK" sz="1400" dirty="0">
              <a:solidFill>
                <a:schemeClr val="tx1">
                  <a:lumMod val="65000"/>
                  <a:lumOff val="35000"/>
                </a:schemeClr>
              </a:solidFill>
              <a:latin typeface="微软雅黑" pitchFamily="34" charset="-122"/>
              <a:ea typeface="微软雅黑" pitchFamily="34" charset="-122"/>
              <a:sym typeface="+mn-ea"/>
            </a:endParaRPr>
          </a:p>
        </p:txBody>
      </p:sp>
      <p:grpSp>
        <p:nvGrpSpPr>
          <p:cNvPr id="35" name="组合 34"/>
          <p:cNvGrpSpPr/>
          <p:nvPr/>
        </p:nvGrpSpPr>
        <p:grpSpPr>
          <a:xfrm>
            <a:off x="6506123" y="4650051"/>
            <a:ext cx="736600" cy="736600"/>
            <a:chOff x="1648" y="5039"/>
            <a:chExt cx="1160" cy="1160"/>
          </a:xfrm>
        </p:grpSpPr>
        <p:sp>
          <p:nvSpPr>
            <p:cNvPr id="36" name="椭圆 35"/>
            <p:cNvSpPr/>
            <p:nvPr/>
          </p:nvSpPr>
          <p:spPr>
            <a:xfrm>
              <a:off x="1648" y="5039"/>
              <a:ext cx="1161" cy="1161"/>
            </a:xfrm>
            <a:prstGeom prst="ellipse">
              <a:avLst/>
            </a:prstGeom>
            <a:solidFill>
              <a:srgbClr val="578B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37" name="稻壳儿小白白(http://dwz.cn/Wu2UP)"/>
            <p:cNvSpPr>
              <a:spLocks noEditPoints="1"/>
            </p:cNvSpPr>
            <p:nvPr/>
          </p:nvSpPr>
          <p:spPr>
            <a:xfrm>
              <a:off x="1757" y="5184"/>
              <a:ext cx="744" cy="637"/>
            </a:xfrm>
            <a:custGeom>
              <a:avLst/>
              <a:gdLst/>
              <a:ahLst/>
              <a:cxnLst>
                <a:cxn ang="0">
                  <a:pos x="48184" y="283619"/>
                </a:cxn>
                <a:cxn ang="0">
                  <a:pos x="41301" y="283619"/>
                </a:cxn>
                <a:cxn ang="0">
                  <a:pos x="6883" y="283619"/>
                </a:cxn>
                <a:cxn ang="0">
                  <a:pos x="0" y="283619"/>
                </a:cxn>
                <a:cxn ang="0">
                  <a:pos x="0" y="242114"/>
                </a:cxn>
                <a:cxn ang="0">
                  <a:pos x="6883" y="242114"/>
                </a:cxn>
                <a:cxn ang="0">
                  <a:pos x="41301" y="242114"/>
                </a:cxn>
                <a:cxn ang="0">
                  <a:pos x="48184" y="242114"/>
                </a:cxn>
                <a:cxn ang="0">
                  <a:pos x="48184" y="283619"/>
                </a:cxn>
                <a:cxn ang="0">
                  <a:pos x="117018" y="283619"/>
                </a:cxn>
                <a:cxn ang="0">
                  <a:pos x="117018" y="283619"/>
                </a:cxn>
                <a:cxn ang="0">
                  <a:pos x="75718" y="283619"/>
                </a:cxn>
                <a:cxn ang="0">
                  <a:pos x="75718" y="283619"/>
                </a:cxn>
                <a:cxn ang="0">
                  <a:pos x="75718" y="221361"/>
                </a:cxn>
                <a:cxn ang="0">
                  <a:pos x="75718" y="214444"/>
                </a:cxn>
                <a:cxn ang="0">
                  <a:pos x="117018" y="214444"/>
                </a:cxn>
                <a:cxn ang="0">
                  <a:pos x="117018" y="221361"/>
                </a:cxn>
                <a:cxn ang="0">
                  <a:pos x="117018" y="283619"/>
                </a:cxn>
                <a:cxn ang="0">
                  <a:pos x="192736" y="283619"/>
                </a:cxn>
                <a:cxn ang="0">
                  <a:pos x="185852" y="283619"/>
                </a:cxn>
                <a:cxn ang="0">
                  <a:pos x="151435" y="283619"/>
                </a:cxn>
                <a:cxn ang="0">
                  <a:pos x="144552" y="283619"/>
                </a:cxn>
                <a:cxn ang="0">
                  <a:pos x="144552" y="172938"/>
                </a:cxn>
                <a:cxn ang="0">
                  <a:pos x="151435" y="166021"/>
                </a:cxn>
                <a:cxn ang="0">
                  <a:pos x="185852" y="166021"/>
                </a:cxn>
                <a:cxn ang="0">
                  <a:pos x="192736" y="172938"/>
                </a:cxn>
                <a:cxn ang="0">
                  <a:pos x="192736" y="283619"/>
                </a:cxn>
                <a:cxn ang="0">
                  <a:pos x="261570" y="283619"/>
                </a:cxn>
                <a:cxn ang="0">
                  <a:pos x="254686" y="283619"/>
                </a:cxn>
                <a:cxn ang="0">
                  <a:pos x="220269" y="283619"/>
                </a:cxn>
                <a:cxn ang="0">
                  <a:pos x="213386" y="283619"/>
                </a:cxn>
                <a:cxn ang="0">
                  <a:pos x="213386" y="103763"/>
                </a:cxn>
                <a:cxn ang="0">
                  <a:pos x="220269" y="96846"/>
                </a:cxn>
                <a:cxn ang="0">
                  <a:pos x="254686" y="96846"/>
                </a:cxn>
                <a:cxn ang="0">
                  <a:pos x="261570" y="103763"/>
                </a:cxn>
                <a:cxn ang="0">
                  <a:pos x="261570" y="283619"/>
                </a:cxn>
                <a:cxn ang="0">
                  <a:pos x="330404" y="283619"/>
                </a:cxn>
                <a:cxn ang="0">
                  <a:pos x="323521" y="283619"/>
                </a:cxn>
                <a:cxn ang="0">
                  <a:pos x="289104" y="283619"/>
                </a:cxn>
                <a:cxn ang="0">
                  <a:pos x="282220" y="283619"/>
                </a:cxn>
                <a:cxn ang="0">
                  <a:pos x="282220" y="6918"/>
                </a:cxn>
                <a:cxn ang="0">
                  <a:pos x="289104" y="0"/>
                </a:cxn>
                <a:cxn ang="0">
                  <a:pos x="323521" y="0"/>
                </a:cxn>
                <a:cxn ang="0">
                  <a:pos x="330404" y="6918"/>
                </a:cxn>
                <a:cxn ang="0">
                  <a:pos x="330404" y="283619"/>
                </a:cxn>
              </a:cxnLst>
              <a:rect l="0" t="0" r="0" b="0"/>
              <a:pathLst>
                <a:path w="48" h="41">
                  <a:moveTo>
                    <a:pt x="7" y="41"/>
                  </a:moveTo>
                  <a:cubicBezTo>
                    <a:pt x="7" y="41"/>
                    <a:pt x="7" y="41"/>
                    <a:pt x="6" y="41"/>
                  </a:cubicBezTo>
                  <a:cubicBezTo>
                    <a:pt x="1" y="41"/>
                    <a:pt x="1" y="41"/>
                    <a:pt x="1" y="41"/>
                  </a:cubicBezTo>
                  <a:cubicBezTo>
                    <a:pt x="1" y="41"/>
                    <a:pt x="0" y="41"/>
                    <a:pt x="0" y="41"/>
                  </a:cubicBezTo>
                  <a:cubicBezTo>
                    <a:pt x="0" y="35"/>
                    <a:pt x="0" y="35"/>
                    <a:pt x="0" y="35"/>
                  </a:cubicBezTo>
                  <a:cubicBezTo>
                    <a:pt x="0" y="35"/>
                    <a:pt x="1" y="35"/>
                    <a:pt x="1" y="35"/>
                  </a:cubicBezTo>
                  <a:cubicBezTo>
                    <a:pt x="6" y="35"/>
                    <a:pt x="6" y="35"/>
                    <a:pt x="6" y="35"/>
                  </a:cubicBezTo>
                  <a:cubicBezTo>
                    <a:pt x="7" y="35"/>
                    <a:pt x="7" y="35"/>
                    <a:pt x="7" y="35"/>
                  </a:cubicBezTo>
                  <a:lnTo>
                    <a:pt x="7" y="41"/>
                  </a:lnTo>
                  <a:close/>
                  <a:moveTo>
                    <a:pt x="17" y="41"/>
                  </a:moveTo>
                  <a:cubicBezTo>
                    <a:pt x="17" y="41"/>
                    <a:pt x="17" y="41"/>
                    <a:pt x="17" y="41"/>
                  </a:cubicBezTo>
                  <a:cubicBezTo>
                    <a:pt x="11" y="41"/>
                    <a:pt x="11" y="41"/>
                    <a:pt x="11" y="41"/>
                  </a:cubicBezTo>
                  <a:cubicBezTo>
                    <a:pt x="11" y="41"/>
                    <a:pt x="11" y="41"/>
                    <a:pt x="11" y="41"/>
                  </a:cubicBezTo>
                  <a:cubicBezTo>
                    <a:pt x="11" y="32"/>
                    <a:pt x="11" y="32"/>
                    <a:pt x="11" y="32"/>
                  </a:cubicBezTo>
                  <a:cubicBezTo>
                    <a:pt x="11" y="32"/>
                    <a:pt x="11" y="31"/>
                    <a:pt x="11" y="31"/>
                  </a:cubicBezTo>
                  <a:cubicBezTo>
                    <a:pt x="17" y="31"/>
                    <a:pt x="17" y="31"/>
                    <a:pt x="17" y="31"/>
                  </a:cubicBezTo>
                  <a:cubicBezTo>
                    <a:pt x="17" y="31"/>
                    <a:pt x="17" y="32"/>
                    <a:pt x="17" y="32"/>
                  </a:cubicBezTo>
                  <a:lnTo>
                    <a:pt x="17" y="41"/>
                  </a:lnTo>
                  <a:close/>
                  <a:moveTo>
                    <a:pt x="28" y="41"/>
                  </a:moveTo>
                  <a:cubicBezTo>
                    <a:pt x="28" y="41"/>
                    <a:pt x="27" y="41"/>
                    <a:pt x="27" y="41"/>
                  </a:cubicBezTo>
                  <a:cubicBezTo>
                    <a:pt x="22" y="41"/>
                    <a:pt x="22" y="41"/>
                    <a:pt x="22" y="41"/>
                  </a:cubicBezTo>
                  <a:cubicBezTo>
                    <a:pt x="21" y="41"/>
                    <a:pt x="21" y="41"/>
                    <a:pt x="21" y="41"/>
                  </a:cubicBezTo>
                  <a:cubicBezTo>
                    <a:pt x="21" y="25"/>
                    <a:pt x="21" y="25"/>
                    <a:pt x="21" y="25"/>
                  </a:cubicBezTo>
                  <a:cubicBezTo>
                    <a:pt x="21" y="25"/>
                    <a:pt x="21" y="24"/>
                    <a:pt x="22" y="24"/>
                  </a:cubicBezTo>
                  <a:cubicBezTo>
                    <a:pt x="27" y="24"/>
                    <a:pt x="27" y="24"/>
                    <a:pt x="27" y="24"/>
                  </a:cubicBezTo>
                  <a:cubicBezTo>
                    <a:pt x="27" y="24"/>
                    <a:pt x="28" y="25"/>
                    <a:pt x="28" y="25"/>
                  </a:cubicBezTo>
                  <a:lnTo>
                    <a:pt x="28" y="41"/>
                  </a:lnTo>
                  <a:close/>
                  <a:moveTo>
                    <a:pt x="38" y="41"/>
                  </a:moveTo>
                  <a:cubicBezTo>
                    <a:pt x="38" y="41"/>
                    <a:pt x="38" y="41"/>
                    <a:pt x="37" y="41"/>
                  </a:cubicBezTo>
                  <a:cubicBezTo>
                    <a:pt x="32" y="41"/>
                    <a:pt x="32" y="41"/>
                    <a:pt x="32" y="41"/>
                  </a:cubicBezTo>
                  <a:cubicBezTo>
                    <a:pt x="32" y="41"/>
                    <a:pt x="31" y="41"/>
                    <a:pt x="31" y="41"/>
                  </a:cubicBezTo>
                  <a:cubicBezTo>
                    <a:pt x="31" y="15"/>
                    <a:pt x="31" y="15"/>
                    <a:pt x="31" y="15"/>
                  </a:cubicBezTo>
                  <a:cubicBezTo>
                    <a:pt x="31" y="14"/>
                    <a:pt x="32" y="14"/>
                    <a:pt x="32" y="14"/>
                  </a:cubicBezTo>
                  <a:cubicBezTo>
                    <a:pt x="37" y="14"/>
                    <a:pt x="37" y="14"/>
                    <a:pt x="37" y="14"/>
                  </a:cubicBezTo>
                  <a:cubicBezTo>
                    <a:pt x="38" y="14"/>
                    <a:pt x="38" y="14"/>
                    <a:pt x="38" y="15"/>
                  </a:cubicBezTo>
                  <a:lnTo>
                    <a:pt x="38" y="41"/>
                  </a:lnTo>
                  <a:close/>
                  <a:moveTo>
                    <a:pt x="48" y="41"/>
                  </a:moveTo>
                  <a:cubicBezTo>
                    <a:pt x="48" y="41"/>
                    <a:pt x="48" y="41"/>
                    <a:pt x="47" y="41"/>
                  </a:cubicBezTo>
                  <a:cubicBezTo>
                    <a:pt x="42" y="41"/>
                    <a:pt x="42" y="41"/>
                    <a:pt x="42" y="41"/>
                  </a:cubicBezTo>
                  <a:cubicBezTo>
                    <a:pt x="42" y="41"/>
                    <a:pt x="41" y="41"/>
                    <a:pt x="41" y="41"/>
                  </a:cubicBezTo>
                  <a:cubicBezTo>
                    <a:pt x="41" y="1"/>
                    <a:pt x="41" y="1"/>
                    <a:pt x="41" y="1"/>
                  </a:cubicBezTo>
                  <a:cubicBezTo>
                    <a:pt x="41" y="1"/>
                    <a:pt x="42" y="0"/>
                    <a:pt x="42" y="0"/>
                  </a:cubicBezTo>
                  <a:cubicBezTo>
                    <a:pt x="47" y="0"/>
                    <a:pt x="47" y="0"/>
                    <a:pt x="47" y="0"/>
                  </a:cubicBezTo>
                  <a:cubicBezTo>
                    <a:pt x="48" y="0"/>
                    <a:pt x="48" y="1"/>
                    <a:pt x="48" y="1"/>
                  </a:cubicBezTo>
                  <a:lnTo>
                    <a:pt x="48" y="41"/>
                  </a:lnTo>
                  <a:close/>
                </a:path>
              </a:pathLst>
            </a:custGeom>
            <a:solidFill>
              <a:schemeClr val="bg1"/>
            </a:solidFill>
            <a:ln w="9525">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65000"/>
                    <a:lumOff val="35000"/>
                  </a:schemeClr>
                </a:solidFill>
              </a:endParaRPr>
            </a:p>
          </p:txBody>
        </p:sp>
      </p:grpSp>
    </p:spTree>
    <p:extLst>
      <p:ext uri="{BB962C8B-B14F-4D97-AF65-F5344CB8AC3E}">
        <p14:creationId xmlns:p14="http://schemas.microsoft.com/office/powerpoint/2010/main" val="42149403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273685" y="228600"/>
            <a:ext cx="3015615" cy="461665"/>
          </a:xfrm>
          <a:prstGeom prst="rect">
            <a:avLst/>
          </a:prstGeom>
          <a:noFill/>
        </p:spPr>
        <p:txBody>
          <a:bodyPr wrap="square" rtlCol="0">
            <a:spAutoFit/>
          </a:bodyPr>
          <a:lstStyle/>
          <a:p>
            <a:r>
              <a:rPr lang="zh-CN" altLang="en-US" sz="2400" b="1" dirty="0">
                <a:solidFill>
                  <a:schemeClr val="tx1">
                    <a:lumMod val="65000"/>
                    <a:lumOff val="35000"/>
                  </a:schemeClr>
                </a:solidFill>
                <a:latin typeface="微软雅黑" charset="0"/>
                <a:ea typeface="微软雅黑" charset="0"/>
                <a:sym typeface="+mn-ea"/>
              </a:rPr>
              <a:t>选题背景与意义</a:t>
            </a:r>
            <a:endParaRPr lang="zh-CN" altLang="en-US" sz="2400" b="1" dirty="0">
              <a:solidFill>
                <a:schemeClr val="tx1">
                  <a:lumMod val="65000"/>
                  <a:lumOff val="35000"/>
                </a:schemeClr>
              </a:solidFill>
              <a:latin typeface="微软雅黑" charset="0"/>
              <a:ea typeface="微软雅黑" charset="0"/>
              <a:sym typeface="+mn-ea"/>
            </a:endParaRPr>
          </a:p>
        </p:txBody>
      </p:sp>
      <p:sp>
        <p:nvSpPr>
          <p:cNvPr id="6" name="矩形 5"/>
          <p:cNvSpPr/>
          <p:nvPr/>
        </p:nvSpPr>
        <p:spPr>
          <a:xfrm>
            <a:off x="-3175" y="236220"/>
            <a:ext cx="119380" cy="473075"/>
          </a:xfrm>
          <a:prstGeom prst="rect">
            <a:avLst/>
          </a:prstGeom>
          <a:solidFill>
            <a:srgbClr val="578B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7795" y="236220"/>
            <a:ext cx="97790" cy="473075"/>
          </a:xfrm>
          <a:prstGeom prst="rect">
            <a:avLst/>
          </a:prstGeom>
          <a:solidFill>
            <a:srgbClr val="578B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MH_Other_1"/>
          <p:cNvSpPr/>
          <p:nvPr/>
        </p:nvSpPr>
        <p:spPr>
          <a:xfrm>
            <a:off x="4736465" y="1046269"/>
            <a:ext cx="1026795" cy="1182370"/>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solidFill>
            <a:srgbClr val="469F26"/>
          </a:solidFill>
          <a:ln w="12700" cap="flat" cmpd="sng" algn="ctr">
            <a:noFill/>
            <a:prstDash val="solid"/>
            <a:miter lim="800000"/>
          </a:ln>
          <a:effectLst/>
        </p:spPr>
        <p:txBody>
          <a:bodyPr lIns="272320" tIns="313011" rIns="272320" bIns="313011" spcCol="1270" anchor="ctr">
            <a:normAutofit/>
          </a:bodyPr>
          <a:lstStyle/>
          <a:p>
            <a:pPr marL="0" marR="0" lvl="0" indent="0" algn="ctr" defTabSz="1600200" rtl="0" eaLnBrk="1" latinLnBrk="0" hangingPunct="1">
              <a:lnSpc>
                <a:spcPct val="90000"/>
              </a:lnSpc>
              <a:spcBef>
                <a:spcPct val="0"/>
              </a:spcBef>
              <a:spcAft>
                <a:spcPct val="35000"/>
              </a:spcAft>
              <a:buClrTx/>
              <a:buSzTx/>
              <a:buFontTx/>
              <a:buNone/>
              <a:defRPr/>
            </a:pPr>
            <a:endParaRPr kumimoji="0" lang="zh-CN" altLang="en-US" sz="3600" b="0" i="0" u="none" strike="noStrike" kern="0" cap="none" spc="0" normalizeH="0" baseline="0" noProof="0">
              <a:ln>
                <a:noFill/>
              </a:ln>
              <a:solidFill>
                <a:schemeClr val="tx1"/>
              </a:solidFill>
              <a:effectLst/>
              <a:uLnTx/>
              <a:uFillTx/>
              <a:latin typeface="Times New Roman"/>
              <a:ea typeface="幼圆"/>
              <a:cs typeface="+mn-cs"/>
            </a:endParaRPr>
          </a:p>
        </p:txBody>
      </p:sp>
      <p:sp>
        <p:nvSpPr>
          <p:cNvPr id="55" name="MH_Other_2"/>
          <p:cNvSpPr/>
          <p:nvPr/>
        </p:nvSpPr>
        <p:spPr>
          <a:xfrm>
            <a:off x="6400165" y="2049569"/>
            <a:ext cx="1026795" cy="1182370"/>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solidFill>
            <a:srgbClr val="469F26"/>
          </a:solidFill>
          <a:ln w="12700" cap="flat" cmpd="sng" algn="ctr">
            <a:noFill/>
            <a:prstDash val="solid"/>
            <a:miter lim="800000"/>
          </a:ln>
          <a:effectLst/>
        </p:spPr>
        <p:txBody>
          <a:bodyPr lIns="272320" tIns="313011" rIns="272320" bIns="313011" spcCol="1270" anchor="ctr">
            <a:normAutofit/>
          </a:bodyPr>
          <a:lstStyle/>
          <a:p>
            <a:pPr lvl="0" algn="ctr" defTabSz="1600200">
              <a:lnSpc>
                <a:spcPct val="90000"/>
              </a:lnSpc>
              <a:spcAft>
                <a:spcPct val="35000"/>
              </a:spcAft>
              <a:buClrTx/>
              <a:buSzTx/>
              <a:buFontTx/>
              <a:defRPr/>
            </a:pPr>
            <a:endParaRPr lang="zh-CN" altLang="en-US" sz="3600" kern="0" noProof="0">
              <a:ln>
                <a:noFill/>
              </a:ln>
              <a:solidFill>
                <a:schemeClr val="tx1"/>
              </a:solidFill>
              <a:uLnTx/>
              <a:uFillTx/>
              <a:latin typeface="Times New Roman"/>
              <a:ea typeface="幼圆"/>
              <a:sym typeface="+mn-ea"/>
            </a:endParaRPr>
          </a:p>
        </p:txBody>
      </p:sp>
      <p:sp>
        <p:nvSpPr>
          <p:cNvPr id="56" name="MH_Other_3"/>
          <p:cNvSpPr/>
          <p:nvPr/>
        </p:nvSpPr>
        <p:spPr>
          <a:xfrm>
            <a:off x="4736465" y="3052869"/>
            <a:ext cx="1026795" cy="1181100"/>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solidFill>
            <a:srgbClr val="469F26"/>
          </a:solidFill>
          <a:ln w="12700" cap="flat" cmpd="sng" algn="ctr">
            <a:noFill/>
            <a:prstDash val="solid"/>
            <a:miter lim="800000"/>
          </a:ln>
          <a:effectLst/>
        </p:spPr>
        <p:txBody>
          <a:bodyPr lIns="272320" tIns="313011" rIns="272320" bIns="313011" spcCol="1270" anchor="ctr">
            <a:normAutofit/>
          </a:bodyPr>
          <a:lstStyle/>
          <a:p>
            <a:pPr lvl="0" algn="ctr" defTabSz="1600200">
              <a:lnSpc>
                <a:spcPct val="90000"/>
              </a:lnSpc>
              <a:spcAft>
                <a:spcPct val="35000"/>
              </a:spcAft>
              <a:buClrTx/>
              <a:buSzTx/>
              <a:buFontTx/>
              <a:defRPr/>
            </a:pPr>
            <a:endParaRPr lang="zh-CN" altLang="en-US" sz="3600" kern="0" noProof="0">
              <a:ln>
                <a:noFill/>
              </a:ln>
              <a:solidFill>
                <a:schemeClr val="tx1"/>
              </a:solidFill>
              <a:uLnTx/>
              <a:uFillTx/>
              <a:latin typeface="Times New Roman"/>
              <a:ea typeface="幼圆"/>
              <a:sym typeface="+mn-ea"/>
            </a:endParaRPr>
          </a:p>
        </p:txBody>
      </p:sp>
      <p:sp>
        <p:nvSpPr>
          <p:cNvPr id="3078" name="MH_Other_4"/>
          <p:cNvSpPr>
            <a:spLocks noEditPoints="1"/>
          </p:cNvSpPr>
          <p:nvPr/>
        </p:nvSpPr>
        <p:spPr>
          <a:xfrm>
            <a:off x="5064760" y="3459269"/>
            <a:ext cx="370205" cy="36830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28" h="128">
                <a:moveTo>
                  <a:pt x="54" y="52"/>
                </a:moveTo>
                <a:cubicBezTo>
                  <a:pt x="57" y="52"/>
                  <a:pt x="60" y="49"/>
                  <a:pt x="60" y="46"/>
                </a:cubicBezTo>
                <a:cubicBezTo>
                  <a:pt x="60" y="43"/>
                  <a:pt x="57" y="40"/>
                  <a:pt x="54" y="40"/>
                </a:cubicBezTo>
                <a:cubicBezTo>
                  <a:pt x="51" y="40"/>
                  <a:pt x="48" y="43"/>
                  <a:pt x="48" y="46"/>
                </a:cubicBezTo>
                <a:cubicBezTo>
                  <a:pt x="48" y="49"/>
                  <a:pt x="51" y="52"/>
                  <a:pt x="54" y="52"/>
                </a:cubicBezTo>
                <a:close/>
                <a:moveTo>
                  <a:pt x="78" y="52"/>
                </a:moveTo>
                <a:cubicBezTo>
                  <a:pt x="81" y="52"/>
                  <a:pt x="84" y="49"/>
                  <a:pt x="84" y="46"/>
                </a:cubicBezTo>
                <a:cubicBezTo>
                  <a:pt x="84" y="43"/>
                  <a:pt x="81" y="40"/>
                  <a:pt x="78" y="40"/>
                </a:cubicBezTo>
                <a:cubicBezTo>
                  <a:pt x="75" y="40"/>
                  <a:pt x="72" y="43"/>
                  <a:pt x="72" y="46"/>
                </a:cubicBezTo>
                <a:cubicBezTo>
                  <a:pt x="72" y="49"/>
                  <a:pt x="75" y="52"/>
                  <a:pt x="78" y="52"/>
                </a:cubicBezTo>
                <a:close/>
                <a:moveTo>
                  <a:pt x="42" y="90"/>
                </a:moveTo>
                <a:cubicBezTo>
                  <a:pt x="46" y="91"/>
                  <a:pt x="49" y="91"/>
                  <a:pt x="52" y="91"/>
                </a:cubicBezTo>
                <a:cubicBezTo>
                  <a:pt x="81" y="91"/>
                  <a:pt x="104" y="71"/>
                  <a:pt x="104" y="45"/>
                </a:cubicBezTo>
                <a:cubicBezTo>
                  <a:pt x="104" y="20"/>
                  <a:pt x="81" y="0"/>
                  <a:pt x="52" y="0"/>
                </a:cubicBezTo>
                <a:cubicBezTo>
                  <a:pt x="23" y="0"/>
                  <a:pt x="0" y="20"/>
                  <a:pt x="0" y="45"/>
                </a:cubicBezTo>
                <a:cubicBezTo>
                  <a:pt x="0" y="60"/>
                  <a:pt x="8" y="73"/>
                  <a:pt x="20" y="81"/>
                </a:cubicBezTo>
                <a:cubicBezTo>
                  <a:pt x="20" y="104"/>
                  <a:pt x="20" y="104"/>
                  <a:pt x="20" y="104"/>
                </a:cubicBezTo>
                <a:lnTo>
                  <a:pt x="42" y="90"/>
                </a:lnTo>
                <a:close/>
                <a:moveTo>
                  <a:pt x="8" y="46"/>
                </a:moveTo>
                <a:cubicBezTo>
                  <a:pt x="8" y="25"/>
                  <a:pt x="28" y="8"/>
                  <a:pt x="52" y="8"/>
                </a:cubicBezTo>
                <a:cubicBezTo>
                  <a:pt x="76" y="8"/>
                  <a:pt x="96" y="25"/>
                  <a:pt x="96" y="46"/>
                </a:cubicBezTo>
                <a:cubicBezTo>
                  <a:pt x="96" y="67"/>
                  <a:pt x="76" y="84"/>
                  <a:pt x="52" y="84"/>
                </a:cubicBezTo>
                <a:cubicBezTo>
                  <a:pt x="48" y="84"/>
                  <a:pt x="45" y="84"/>
                  <a:pt x="42" y="83"/>
                </a:cubicBezTo>
                <a:cubicBezTo>
                  <a:pt x="34" y="88"/>
                  <a:pt x="34" y="88"/>
                  <a:pt x="34" y="88"/>
                </a:cubicBezTo>
                <a:cubicBezTo>
                  <a:pt x="34" y="88"/>
                  <a:pt x="34" y="88"/>
                  <a:pt x="34" y="88"/>
                </a:cubicBezTo>
                <a:cubicBezTo>
                  <a:pt x="28" y="92"/>
                  <a:pt x="28" y="92"/>
                  <a:pt x="28" y="92"/>
                </a:cubicBezTo>
                <a:cubicBezTo>
                  <a:pt x="28" y="86"/>
                  <a:pt x="28" y="86"/>
                  <a:pt x="28" y="86"/>
                </a:cubicBezTo>
                <a:cubicBezTo>
                  <a:pt x="28" y="78"/>
                  <a:pt x="28" y="78"/>
                  <a:pt x="28" y="78"/>
                </a:cubicBezTo>
                <a:cubicBezTo>
                  <a:pt x="16" y="71"/>
                  <a:pt x="8" y="59"/>
                  <a:pt x="8" y="46"/>
                </a:cubicBezTo>
                <a:close/>
                <a:moveTo>
                  <a:pt x="36" y="46"/>
                </a:moveTo>
                <a:cubicBezTo>
                  <a:pt x="36" y="43"/>
                  <a:pt x="33" y="40"/>
                  <a:pt x="30" y="40"/>
                </a:cubicBezTo>
                <a:cubicBezTo>
                  <a:pt x="27" y="40"/>
                  <a:pt x="24" y="43"/>
                  <a:pt x="24" y="46"/>
                </a:cubicBezTo>
                <a:cubicBezTo>
                  <a:pt x="24" y="49"/>
                  <a:pt x="27" y="52"/>
                  <a:pt x="30" y="52"/>
                </a:cubicBezTo>
                <a:cubicBezTo>
                  <a:pt x="33" y="52"/>
                  <a:pt x="36" y="49"/>
                  <a:pt x="36" y="46"/>
                </a:cubicBezTo>
                <a:close/>
                <a:moveTo>
                  <a:pt x="112" y="37"/>
                </a:moveTo>
                <a:cubicBezTo>
                  <a:pt x="112" y="38"/>
                  <a:pt x="112" y="39"/>
                  <a:pt x="112" y="40"/>
                </a:cubicBezTo>
                <a:cubicBezTo>
                  <a:pt x="112" y="43"/>
                  <a:pt x="112" y="45"/>
                  <a:pt x="111" y="47"/>
                </a:cubicBezTo>
                <a:cubicBezTo>
                  <a:pt x="117" y="54"/>
                  <a:pt x="120" y="62"/>
                  <a:pt x="120" y="70"/>
                </a:cubicBezTo>
                <a:cubicBezTo>
                  <a:pt x="120" y="83"/>
                  <a:pt x="112" y="95"/>
                  <a:pt x="100" y="102"/>
                </a:cubicBezTo>
                <a:cubicBezTo>
                  <a:pt x="100" y="110"/>
                  <a:pt x="100" y="110"/>
                  <a:pt x="100" y="110"/>
                </a:cubicBezTo>
                <a:cubicBezTo>
                  <a:pt x="100" y="116"/>
                  <a:pt x="100" y="116"/>
                  <a:pt x="100" y="116"/>
                </a:cubicBezTo>
                <a:cubicBezTo>
                  <a:pt x="94" y="112"/>
                  <a:pt x="94" y="112"/>
                  <a:pt x="94" y="112"/>
                </a:cubicBezTo>
                <a:cubicBezTo>
                  <a:pt x="94" y="112"/>
                  <a:pt x="94" y="112"/>
                  <a:pt x="94" y="112"/>
                </a:cubicBezTo>
                <a:cubicBezTo>
                  <a:pt x="86" y="107"/>
                  <a:pt x="86" y="107"/>
                  <a:pt x="86" y="107"/>
                </a:cubicBezTo>
                <a:cubicBezTo>
                  <a:pt x="83" y="108"/>
                  <a:pt x="80" y="108"/>
                  <a:pt x="76" y="108"/>
                </a:cubicBezTo>
                <a:cubicBezTo>
                  <a:pt x="66" y="108"/>
                  <a:pt x="56" y="105"/>
                  <a:pt x="49" y="100"/>
                </a:cubicBezTo>
                <a:cubicBezTo>
                  <a:pt x="46" y="100"/>
                  <a:pt x="44" y="100"/>
                  <a:pt x="42" y="100"/>
                </a:cubicBezTo>
                <a:cubicBezTo>
                  <a:pt x="40" y="100"/>
                  <a:pt x="39" y="100"/>
                  <a:pt x="37" y="100"/>
                </a:cubicBezTo>
                <a:cubicBezTo>
                  <a:pt x="47" y="109"/>
                  <a:pt x="61" y="115"/>
                  <a:pt x="76" y="115"/>
                </a:cubicBezTo>
                <a:cubicBezTo>
                  <a:pt x="79" y="115"/>
                  <a:pt x="82" y="115"/>
                  <a:pt x="86" y="114"/>
                </a:cubicBezTo>
                <a:cubicBezTo>
                  <a:pt x="108" y="128"/>
                  <a:pt x="108" y="128"/>
                  <a:pt x="108" y="128"/>
                </a:cubicBezTo>
                <a:cubicBezTo>
                  <a:pt x="108" y="105"/>
                  <a:pt x="108" y="105"/>
                  <a:pt x="108" y="105"/>
                </a:cubicBezTo>
                <a:cubicBezTo>
                  <a:pt x="120" y="97"/>
                  <a:pt x="128" y="84"/>
                  <a:pt x="128" y="69"/>
                </a:cubicBezTo>
                <a:cubicBezTo>
                  <a:pt x="128" y="57"/>
                  <a:pt x="122" y="45"/>
                  <a:pt x="112" y="37"/>
                </a:cubicBezTo>
                <a:close/>
              </a:path>
            </a:pathLst>
          </a:custGeom>
          <a:solidFill>
            <a:srgbClr val="FFFFFF">
              <a:alpha val="100000"/>
            </a:srgbClr>
          </a:solidFill>
          <a:ln w="9525">
            <a:noFill/>
          </a:ln>
        </p:spPr>
        <p:txBody>
          <a:bodyPr/>
          <a:lstStyle/>
          <a:p>
            <a:endParaRPr lang="zh-CN" altLang="en-US">
              <a:solidFill>
                <a:schemeClr val="tx1"/>
              </a:solidFill>
            </a:endParaRPr>
          </a:p>
        </p:txBody>
      </p:sp>
      <p:sp>
        <p:nvSpPr>
          <p:cNvPr id="3079" name="MH_Other_5"/>
          <p:cNvSpPr>
            <a:spLocks noEditPoints="1"/>
          </p:cNvSpPr>
          <p:nvPr/>
        </p:nvSpPr>
        <p:spPr>
          <a:xfrm>
            <a:off x="6728460" y="2473114"/>
            <a:ext cx="368300" cy="370205"/>
          </a:xfrm>
          <a:custGeom>
            <a:avLst/>
            <a:gdLst/>
            <a:ahLst/>
            <a:cxnLst>
              <a:cxn ang="0">
                <a:pos x="2147483646" y="0"/>
              </a:cxn>
              <a:cxn ang="0">
                <a:pos x="2147483646" y="2147483646"/>
              </a:cxn>
              <a:cxn ang="0">
                <a:pos x="2147483646" y="2147483646"/>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28" h="128">
                <a:moveTo>
                  <a:pt x="112" y="0"/>
                </a:moveTo>
                <a:cubicBezTo>
                  <a:pt x="112" y="0"/>
                  <a:pt x="89" y="6"/>
                  <a:pt x="68" y="12"/>
                </a:cubicBezTo>
                <a:cubicBezTo>
                  <a:pt x="65" y="12"/>
                  <a:pt x="63" y="12"/>
                  <a:pt x="60" y="12"/>
                </a:cubicBezTo>
                <a:cubicBezTo>
                  <a:pt x="40" y="7"/>
                  <a:pt x="16" y="0"/>
                  <a:pt x="16" y="0"/>
                </a:cubicBezTo>
                <a:cubicBezTo>
                  <a:pt x="7" y="0"/>
                  <a:pt x="0" y="7"/>
                  <a:pt x="0" y="16"/>
                </a:cubicBezTo>
                <a:cubicBezTo>
                  <a:pt x="0" y="100"/>
                  <a:pt x="0" y="100"/>
                  <a:pt x="0" y="100"/>
                </a:cubicBezTo>
                <a:cubicBezTo>
                  <a:pt x="0" y="109"/>
                  <a:pt x="8" y="113"/>
                  <a:pt x="16" y="116"/>
                </a:cubicBezTo>
                <a:cubicBezTo>
                  <a:pt x="16" y="116"/>
                  <a:pt x="38" y="122"/>
                  <a:pt x="60" y="128"/>
                </a:cubicBezTo>
                <a:cubicBezTo>
                  <a:pt x="63" y="128"/>
                  <a:pt x="65" y="128"/>
                  <a:pt x="68" y="128"/>
                </a:cubicBezTo>
                <a:cubicBezTo>
                  <a:pt x="90" y="122"/>
                  <a:pt x="112" y="116"/>
                  <a:pt x="112" y="116"/>
                </a:cubicBezTo>
                <a:cubicBezTo>
                  <a:pt x="120" y="114"/>
                  <a:pt x="128" y="109"/>
                  <a:pt x="128" y="100"/>
                </a:cubicBezTo>
                <a:cubicBezTo>
                  <a:pt x="128" y="16"/>
                  <a:pt x="128" y="16"/>
                  <a:pt x="128" y="16"/>
                </a:cubicBezTo>
                <a:cubicBezTo>
                  <a:pt x="128" y="7"/>
                  <a:pt x="121" y="0"/>
                  <a:pt x="112" y="0"/>
                </a:cubicBezTo>
                <a:close/>
                <a:moveTo>
                  <a:pt x="60" y="120"/>
                </a:moveTo>
                <a:cubicBezTo>
                  <a:pt x="38" y="114"/>
                  <a:pt x="16" y="108"/>
                  <a:pt x="16" y="108"/>
                </a:cubicBezTo>
                <a:cubicBezTo>
                  <a:pt x="11" y="107"/>
                  <a:pt x="8" y="104"/>
                  <a:pt x="8" y="100"/>
                </a:cubicBezTo>
                <a:cubicBezTo>
                  <a:pt x="8" y="16"/>
                  <a:pt x="8" y="16"/>
                  <a:pt x="8" y="16"/>
                </a:cubicBezTo>
                <a:cubicBezTo>
                  <a:pt x="8" y="12"/>
                  <a:pt x="12" y="8"/>
                  <a:pt x="16" y="8"/>
                </a:cubicBezTo>
                <a:cubicBezTo>
                  <a:pt x="60" y="20"/>
                  <a:pt x="60" y="20"/>
                  <a:pt x="60" y="20"/>
                </a:cubicBezTo>
                <a:lnTo>
                  <a:pt x="60" y="120"/>
                </a:lnTo>
                <a:close/>
                <a:moveTo>
                  <a:pt x="120" y="100"/>
                </a:moveTo>
                <a:cubicBezTo>
                  <a:pt x="120" y="104"/>
                  <a:pt x="116" y="107"/>
                  <a:pt x="112" y="108"/>
                </a:cubicBezTo>
                <a:cubicBezTo>
                  <a:pt x="112" y="108"/>
                  <a:pt x="90" y="114"/>
                  <a:pt x="68" y="120"/>
                </a:cubicBezTo>
                <a:cubicBezTo>
                  <a:pt x="68" y="20"/>
                  <a:pt x="68" y="20"/>
                  <a:pt x="68" y="20"/>
                </a:cubicBezTo>
                <a:cubicBezTo>
                  <a:pt x="112" y="8"/>
                  <a:pt x="112" y="8"/>
                  <a:pt x="112" y="8"/>
                </a:cubicBezTo>
                <a:cubicBezTo>
                  <a:pt x="116" y="8"/>
                  <a:pt x="120" y="12"/>
                  <a:pt x="120" y="16"/>
                </a:cubicBezTo>
                <a:lnTo>
                  <a:pt x="120" y="100"/>
                </a:lnTo>
                <a:close/>
              </a:path>
            </a:pathLst>
          </a:custGeom>
          <a:solidFill>
            <a:srgbClr val="FFFFFF">
              <a:alpha val="100000"/>
            </a:srgbClr>
          </a:solidFill>
          <a:ln w="9525">
            <a:noFill/>
          </a:ln>
        </p:spPr>
        <p:txBody>
          <a:bodyPr/>
          <a:lstStyle/>
          <a:p>
            <a:endParaRPr lang="zh-CN" altLang="en-US">
              <a:solidFill>
                <a:schemeClr val="tx1"/>
              </a:solidFill>
            </a:endParaRPr>
          </a:p>
        </p:txBody>
      </p:sp>
      <p:sp>
        <p:nvSpPr>
          <p:cNvPr id="3080" name="MH_Other_6"/>
          <p:cNvSpPr>
            <a:spLocks noEditPoints="1"/>
          </p:cNvSpPr>
          <p:nvPr/>
        </p:nvSpPr>
        <p:spPr>
          <a:xfrm>
            <a:off x="5064760" y="1465369"/>
            <a:ext cx="370205" cy="36830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28" h="128">
                <a:moveTo>
                  <a:pt x="96" y="56"/>
                </a:moveTo>
                <a:cubicBezTo>
                  <a:pt x="32" y="56"/>
                  <a:pt x="32" y="56"/>
                  <a:pt x="32" y="56"/>
                </a:cubicBezTo>
                <a:cubicBezTo>
                  <a:pt x="30" y="56"/>
                  <a:pt x="28" y="58"/>
                  <a:pt x="28" y="60"/>
                </a:cubicBezTo>
                <a:cubicBezTo>
                  <a:pt x="28" y="62"/>
                  <a:pt x="30" y="64"/>
                  <a:pt x="32" y="64"/>
                </a:cubicBezTo>
                <a:cubicBezTo>
                  <a:pt x="96" y="64"/>
                  <a:pt x="96" y="64"/>
                  <a:pt x="96" y="64"/>
                </a:cubicBezTo>
                <a:cubicBezTo>
                  <a:pt x="98" y="64"/>
                  <a:pt x="100" y="62"/>
                  <a:pt x="100" y="60"/>
                </a:cubicBezTo>
                <a:cubicBezTo>
                  <a:pt x="100" y="58"/>
                  <a:pt x="98" y="56"/>
                  <a:pt x="96" y="56"/>
                </a:cubicBezTo>
                <a:close/>
                <a:moveTo>
                  <a:pt x="96" y="80"/>
                </a:moveTo>
                <a:cubicBezTo>
                  <a:pt x="32" y="80"/>
                  <a:pt x="32" y="80"/>
                  <a:pt x="32" y="80"/>
                </a:cubicBezTo>
                <a:cubicBezTo>
                  <a:pt x="30" y="80"/>
                  <a:pt x="28" y="82"/>
                  <a:pt x="28" y="84"/>
                </a:cubicBezTo>
                <a:cubicBezTo>
                  <a:pt x="28" y="86"/>
                  <a:pt x="30" y="88"/>
                  <a:pt x="32" y="88"/>
                </a:cubicBezTo>
                <a:cubicBezTo>
                  <a:pt x="96" y="88"/>
                  <a:pt x="96" y="88"/>
                  <a:pt x="96" y="88"/>
                </a:cubicBezTo>
                <a:cubicBezTo>
                  <a:pt x="98" y="88"/>
                  <a:pt x="100" y="86"/>
                  <a:pt x="100" y="84"/>
                </a:cubicBezTo>
                <a:cubicBezTo>
                  <a:pt x="100" y="82"/>
                  <a:pt x="98" y="80"/>
                  <a:pt x="96" y="80"/>
                </a:cubicBezTo>
                <a:close/>
                <a:moveTo>
                  <a:pt x="96" y="32"/>
                </a:moveTo>
                <a:cubicBezTo>
                  <a:pt x="32" y="32"/>
                  <a:pt x="32" y="32"/>
                  <a:pt x="32" y="32"/>
                </a:cubicBezTo>
                <a:cubicBezTo>
                  <a:pt x="30" y="32"/>
                  <a:pt x="28" y="34"/>
                  <a:pt x="28" y="36"/>
                </a:cubicBezTo>
                <a:cubicBezTo>
                  <a:pt x="28" y="38"/>
                  <a:pt x="30" y="40"/>
                  <a:pt x="32" y="40"/>
                </a:cubicBezTo>
                <a:cubicBezTo>
                  <a:pt x="96" y="40"/>
                  <a:pt x="96" y="40"/>
                  <a:pt x="96" y="40"/>
                </a:cubicBezTo>
                <a:cubicBezTo>
                  <a:pt x="98" y="40"/>
                  <a:pt x="100" y="38"/>
                  <a:pt x="100" y="36"/>
                </a:cubicBezTo>
                <a:cubicBezTo>
                  <a:pt x="100" y="34"/>
                  <a:pt x="98" y="32"/>
                  <a:pt x="96" y="32"/>
                </a:cubicBezTo>
                <a:close/>
                <a:moveTo>
                  <a:pt x="112" y="0"/>
                </a:moveTo>
                <a:cubicBezTo>
                  <a:pt x="16" y="0"/>
                  <a:pt x="16" y="0"/>
                  <a:pt x="16" y="0"/>
                </a:cubicBezTo>
                <a:cubicBezTo>
                  <a:pt x="7" y="0"/>
                  <a:pt x="0" y="8"/>
                  <a:pt x="0" y="17"/>
                </a:cubicBezTo>
                <a:cubicBezTo>
                  <a:pt x="0" y="112"/>
                  <a:pt x="0" y="112"/>
                  <a:pt x="0" y="112"/>
                </a:cubicBezTo>
                <a:cubicBezTo>
                  <a:pt x="0" y="121"/>
                  <a:pt x="7" y="128"/>
                  <a:pt x="16" y="128"/>
                </a:cubicBezTo>
                <a:cubicBezTo>
                  <a:pt x="111" y="128"/>
                  <a:pt x="111" y="128"/>
                  <a:pt x="111" y="128"/>
                </a:cubicBezTo>
                <a:cubicBezTo>
                  <a:pt x="120" y="128"/>
                  <a:pt x="128" y="121"/>
                  <a:pt x="128" y="112"/>
                </a:cubicBezTo>
                <a:cubicBezTo>
                  <a:pt x="128" y="16"/>
                  <a:pt x="128" y="16"/>
                  <a:pt x="128" y="16"/>
                </a:cubicBezTo>
                <a:cubicBezTo>
                  <a:pt x="128" y="7"/>
                  <a:pt x="121" y="0"/>
                  <a:pt x="112" y="0"/>
                </a:cubicBezTo>
                <a:close/>
                <a:moveTo>
                  <a:pt x="120" y="112"/>
                </a:moveTo>
                <a:cubicBezTo>
                  <a:pt x="120" y="116"/>
                  <a:pt x="116" y="120"/>
                  <a:pt x="111" y="120"/>
                </a:cubicBezTo>
                <a:cubicBezTo>
                  <a:pt x="16" y="120"/>
                  <a:pt x="16" y="120"/>
                  <a:pt x="16" y="120"/>
                </a:cubicBezTo>
                <a:cubicBezTo>
                  <a:pt x="12" y="120"/>
                  <a:pt x="8" y="116"/>
                  <a:pt x="8" y="112"/>
                </a:cubicBezTo>
                <a:cubicBezTo>
                  <a:pt x="8" y="17"/>
                  <a:pt x="8" y="17"/>
                  <a:pt x="8" y="17"/>
                </a:cubicBezTo>
                <a:cubicBezTo>
                  <a:pt x="8" y="12"/>
                  <a:pt x="12" y="8"/>
                  <a:pt x="16" y="8"/>
                </a:cubicBezTo>
                <a:cubicBezTo>
                  <a:pt x="112" y="8"/>
                  <a:pt x="112" y="8"/>
                  <a:pt x="112" y="8"/>
                </a:cubicBezTo>
                <a:cubicBezTo>
                  <a:pt x="116" y="8"/>
                  <a:pt x="120" y="12"/>
                  <a:pt x="120" y="16"/>
                </a:cubicBezTo>
                <a:lnTo>
                  <a:pt x="120" y="112"/>
                </a:lnTo>
                <a:close/>
              </a:path>
            </a:pathLst>
          </a:custGeom>
          <a:solidFill>
            <a:srgbClr val="FFFFFF">
              <a:alpha val="100000"/>
            </a:srgbClr>
          </a:solidFill>
          <a:ln w="9525">
            <a:noFill/>
          </a:ln>
        </p:spPr>
        <p:txBody>
          <a:bodyPr/>
          <a:lstStyle/>
          <a:p>
            <a:endParaRPr lang="zh-CN" altLang="en-US">
              <a:solidFill>
                <a:schemeClr val="tx1"/>
              </a:solidFill>
            </a:endParaRPr>
          </a:p>
        </p:txBody>
      </p:sp>
      <p:sp>
        <p:nvSpPr>
          <p:cNvPr id="60" name="MH_Other_7"/>
          <p:cNvSpPr/>
          <p:nvPr/>
        </p:nvSpPr>
        <p:spPr>
          <a:xfrm>
            <a:off x="5841365" y="1046269"/>
            <a:ext cx="1028700" cy="1182370"/>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solidFill>
            <a:srgbClr val="70B327"/>
          </a:solidFill>
          <a:ln w="12700" cap="flat" cmpd="sng" algn="ctr">
            <a:noFill/>
            <a:prstDash val="solid"/>
            <a:miter lim="800000"/>
          </a:ln>
          <a:effectLst/>
        </p:spPr>
        <p:txBody>
          <a:bodyPr lIns="272320" tIns="313011" rIns="272320" bIns="313011" spcCol="1270" anchor="ctr">
            <a:normAutofit/>
          </a:bodyPr>
          <a:lstStyle/>
          <a:p>
            <a:pPr lvl="0" algn="ctr" defTabSz="1600200">
              <a:lnSpc>
                <a:spcPct val="90000"/>
              </a:lnSpc>
              <a:spcAft>
                <a:spcPct val="35000"/>
              </a:spcAft>
              <a:buClrTx/>
              <a:buSzTx/>
              <a:buFontTx/>
              <a:defRPr/>
            </a:pPr>
            <a:endParaRPr lang="zh-CN" altLang="en-US" sz="3600" kern="0" noProof="0">
              <a:ln>
                <a:noFill/>
              </a:ln>
              <a:solidFill>
                <a:schemeClr val="tx1"/>
              </a:solidFill>
              <a:uLnTx/>
              <a:uFillTx/>
              <a:latin typeface="Times New Roman"/>
              <a:ea typeface="幼圆"/>
              <a:sym typeface="+mn-ea"/>
            </a:endParaRPr>
          </a:p>
        </p:txBody>
      </p:sp>
      <p:sp>
        <p:nvSpPr>
          <p:cNvPr id="61" name="MH_Other_8"/>
          <p:cNvSpPr/>
          <p:nvPr/>
        </p:nvSpPr>
        <p:spPr>
          <a:xfrm>
            <a:off x="5841365" y="3046519"/>
            <a:ext cx="1028700" cy="1182370"/>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solidFill>
            <a:srgbClr val="70B327"/>
          </a:solidFill>
          <a:ln w="12700" cap="flat" cmpd="sng" algn="ctr">
            <a:noFill/>
            <a:prstDash val="solid"/>
            <a:miter lim="800000"/>
          </a:ln>
          <a:effectLst/>
        </p:spPr>
        <p:txBody>
          <a:bodyPr lIns="272320" tIns="313011" rIns="272320" bIns="313011" spcCol="1270" anchor="ctr">
            <a:normAutofit/>
          </a:bodyPr>
          <a:lstStyle/>
          <a:p>
            <a:pPr lvl="0" algn="ctr" defTabSz="1600200">
              <a:lnSpc>
                <a:spcPct val="90000"/>
              </a:lnSpc>
              <a:spcAft>
                <a:spcPct val="35000"/>
              </a:spcAft>
              <a:buClrTx/>
              <a:buSzTx/>
              <a:buFontTx/>
              <a:defRPr/>
            </a:pPr>
            <a:endParaRPr lang="zh-CN" altLang="en-US" sz="3600" kern="0" noProof="0">
              <a:ln>
                <a:noFill/>
              </a:ln>
              <a:solidFill>
                <a:schemeClr val="tx1"/>
              </a:solidFill>
              <a:uLnTx/>
              <a:uFillTx/>
              <a:latin typeface="Times New Roman"/>
              <a:ea typeface="幼圆"/>
              <a:sym typeface="+mn-ea"/>
            </a:endParaRPr>
          </a:p>
        </p:txBody>
      </p:sp>
      <p:sp>
        <p:nvSpPr>
          <p:cNvPr id="62" name="MH_Other_9"/>
          <p:cNvSpPr/>
          <p:nvPr/>
        </p:nvSpPr>
        <p:spPr>
          <a:xfrm>
            <a:off x="4178935" y="2049569"/>
            <a:ext cx="1027430" cy="1182370"/>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solidFill>
            <a:srgbClr val="70B327"/>
          </a:solidFill>
          <a:ln w="12700" cap="flat" cmpd="sng" algn="ctr">
            <a:noFill/>
            <a:prstDash val="solid"/>
            <a:miter lim="800000"/>
          </a:ln>
          <a:effectLst/>
        </p:spPr>
        <p:txBody>
          <a:bodyPr lIns="272320" tIns="313011" rIns="272320" bIns="313011" spcCol="1270" anchor="ctr">
            <a:normAutofit/>
          </a:bodyPr>
          <a:lstStyle/>
          <a:p>
            <a:pPr lvl="0" algn="ctr" defTabSz="1600200">
              <a:lnSpc>
                <a:spcPct val="90000"/>
              </a:lnSpc>
              <a:spcAft>
                <a:spcPct val="35000"/>
              </a:spcAft>
              <a:buClrTx/>
              <a:buSzTx/>
              <a:buFontTx/>
              <a:defRPr/>
            </a:pPr>
            <a:endParaRPr lang="zh-CN" altLang="en-US" sz="3600" kern="0" noProof="0">
              <a:ln>
                <a:noFill/>
              </a:ln>
              <a:solidFill>
                <a:schemeClr val="tx1"/>
              </a:solidFill>
              <a:uLnTx/>
              <a:uFillTx/>
              <a:latin typeface="Times New Roman"/>
              <a:ea typeface="幼圆"/>
              <a:sym typeface="+mn-ea"/>
            </a:endParaRPr>
          </a:p>
        </p:txBody>
      </p:sp>
      <p:sp>
        <p:nvSpPr>
          <p:cNvPr id="3084" name="MH_SubTitle_1"/>
          <p:cNvSpPr/>
          <p:nvPr/>
        </p:nvSpPr>
        <p:spPr>
          <a:xfrm>
            <a:off x="2329815" y="1307889"/>
            <a:ext cx="2309495" cy="646430"/>
          </a:xfrm>
          <a:prstGeom prst="rect">
            <a:avLst/>
          </a:prstGeom>
          <a:noFill/>
          <a:ln w="9525">
            <a:noFill/>
            <a:miter/>
          </a:ln>
        </p:spPr>
        <p:txBody>
          <a:bodyPr/>
          <a:lstStyle/>
          <a:p>
            <a:pPr lvl="0" algn="r"/>
            <a:r>
              <a:rPr lang="zh-CN" altLang="en-US" sz="1400" dirty="0">
                <a:solidFill>
                  <a:schemeClr val="tx1">
                    <a:lumMod val="65000"/>
                    <a:lumOff val="35000"/>
                  </a:schemeClr>
                </a:solidFill>
                <a:latin typeface="Calibri" pitchFamily="34" charset="0"/>
                <a:ea typeface="微软雅黑" pitchFamily="34" charset="-122"/>
                <a:sym typeface="+mn-ea"/>
              </a:rPr>
              <a:t>访问量大</a:t>
            </a:r>
            <a:endParaRPr lang="zh-CN" altLang="en-US" sz="1400" dirty="0">
              <a:solidFill>
                <a:schemeClr val="tx1">
                  <a:lumMod val="65000"/>
                  <a:lumOff val="35000"/>
                </a:schemeClr>
              </a:solidFill>
              <a:latin typeface="Calibri" pitchFamily="34" charset="0"/>
              <a:ea typeface="微软雅黑" pitchFamily="34" charset="-122"/>
              <a:sym typeface="+mn-ea"/>
            </a:endParaRPr>
          </a:p>
        </p:txBody>
      </p:sp>
      <p:sp>
        <p:nvSpPr>
          <p:cNvPr id="3085" name="MH_SubTitle_2"/>
          <p:cNvSpPr/>
          <p:nvPr/>
        </p:nvSpPr>
        <p:spPr>
          <a:xfrm>
            <a:off x="1781810" y="2319444"/>
            <a:ext cx="2310130" cy="645795"/>
          </a:xfrm>
          <a:prstGeom prst="rect">
            <a:avLst/>
          </a:prstGeom>
          <a:noFill/>
          <a:ln w="9525">
            <a:noFill/>
            <a:miter/>
          </a:ln>
        </p:spPr>
        <p:txBody>
          <a:bodyPr/>
          <a:lstStyle/>
          <a:p>
            <a:pPr lvl="0" algn="r"/>
            <a:r>
              <a:rPr lang="zh-CN" altLang="en-US" sz="1400" dirty="0">
                <a:solidFill>
                  <a:schemeClr val="tx1">
                    <a:lumMod val="65000"/>
                    <a:lumOff val="35000"/>
                  </a:schemeClr>
                </a:solidFill>
                <a:latin typeface="Calibri" pitchFamily="34" charset="0"/>
                <a:ea typeface="微软雅黑" pitchFamily="34" charset="-122"/>
              </a:rPr>
              <a:t>响应速度快</a:t>
            </a:r>
            <a:endParaRPr lang="zh-CN" altLang="en-US" sz="1400" dirty="0">
              <a:solidFill>
                <a:schemeClr val="tx1">
                  <a:lumMod val="65000"/>
                  <a:lumOff val="35000"/>
                </a:schemeClr>
              </a:solidFill>
              <a:latin typeface="Calibri" pitchFamily="34" charset="0"/>
              <a:ea typeface="微软雅黑" pitchFamily="34" charset="-122"/>
            </a:endParaRPr>
          </a:p>
        </p:txBody>
      </p:sp>
      <p:sp>
        <p:nvSpPr>
          <p:cNvPr id="3086" name="MH_SubTitle_3"/>
          <p:cNvSpPr/>
          <p:nvPr/>
        </p:nvSpPr>
        <p:spPr>
          <a:xfrm>
            <a:off x="2329815" y="3333539"/>
            <a:ext cx="2309495" cy="646430"/>
          </a:xfrm>
          <a:prstGeom prst="rect">
            <a:avLst/>
          </a:prstGeom>
          <a:noFill/>
          <a:ln w="9525">
            <a:noFill/>
            <a:miter/>
          </a:ln>
        </p:spPr>
        <p:txBody>
          <a:bodyPr/>
          <a:lstStyle/>
          <a:p>
            <a:pPr lvl="0" algn="r"/>
            <a:r>
              <a:rPr lang="zh-CN" altLang="en-US" sz="1400" dirty="0">
                <a:solidFill>
                  <a:schemeClr val="tx1">
                    <a:lumMod val="65000"/>
                    <a:lumOff val="35000"/>
                  </a:schemeClr>
                </a:solidFill>
                <a:latin typeface="Calibri" pitchFamily="34" charset="0"/>
                <a:ea typeface="微软雅黑" pitchFamily="34" charset="-122"/>
                <a:sym typeface="+mn-ea"/>
              </a:rPr>
              <a:t>存储技术</a:t>
            </a:r>
            <a:endParaRPr lang="zh-CN" altLang="en-US" sz="1400" dirty="0">
              <a:solidFill>
                <a:schemeClr val="tx1">
                  <a:lumMod val="65000"/>
                  <a:lumOff val="35000"/>
                </a:schemeClr>
              </a:solidFill>
              <a:latin typeface="Calibri" pitchFamily="34" charset="0"/>
              <a:ea typeface="微软雅黑" pitchFamily="34" charset="-122"/>
              <a:sym typeface="+mn-ea"/>
            </a:endParaRPr>
          </a:p>
        </p:txBody>
      </p:sp>
      <p:sp>
        <p:nvSpPr>
          <p:cNvPr id="3087" name="MH_SubTitle_4"/>
          <p:cNvSpPr/>
          <p:nvPr/>
        </p:nvSpPr>
        <p:spPr>
          <a:xfrm>
            <a:off x="6965315" y="1307889"/>
            <a:ext cx="2309495" cy="646430"/>
          </a:xfrm>
          <a:prstGeom prst="rect">
            <a:avLst/>
          </a:prstGeom>
          <a:noFill/>
          <a:ln w="9525">
            <a:noFill/>
            <a:miter/>
          </a:ln>
        </p:spPr>
        <p:txBody>
          <a:bodyPr/>
          <a:lstStyle/>
          <a:p>
            <a:pPr lvl="0"/>
            <a:r>
              <a:rPr lang="zh-CN" altLang="en-US" sz="1400" dirty="0">
                <a:solidFill>
                  <a:schemeClr val="tx1">
                    <a:lumMod val="65000"/>
                    <a:lumOff val="35000"/>
                  </a:schemeClr>
                </a:solidFill>
                <a:latin typeface="Calibri" pitchFamily="34" charset="0"/>
                <a:ea typeface="微软雅黑" pitchFamily="34" charset="-122"/>
                <a:sym typeface="+mn-ea"/>
              </a:rPr>
              <a:t>数据库负载</a:t>
            </a:r>
            <a:endParaRPr lang="zh-CN" altLang="en-US" sz="1400" dirty="0">
              <a:solidFill>
                <a:schemeClr val="tx1">
                  <a:lumMod val="65000"/>
                  <a:lumOff val="35000"/>
                </a:schemeClr>
              </a:solidFill>
              <a:latin typeface="Calibri" pitchFamily="34" charset="0"/>
              <a:ea typeface="微软雅黑" pitchFamily="34" charset="-122"/>
              <a:sym typeface="+mn-ea"/>
            </a:endParaRPr>
          </a:p>
        </p:txBody>
      </p:sp>
      <p:sp>
        <p:nvSpPr>
          <p:cNvPr id="3088" name="MH_SubTitle_5"/>
          <p:cNvSpPr/>
          <p:nvPr/>
        </p:nvSpPr>
        <p:spPr>
          <a:xfrm>
            <a:off x="7531735" y="2319444"/>
            <a:ext cx="2310130" cy="645795"/>
          </a:xfrm>
          <a:prstGeom prst="rect">
            <a:avLst/>
          </a:prstGeom>
          <a:noFill/>
          <a:ln w="9525">
            <a:noFill/>
            <a:miter/>
          </a:ln>
        </p:spPr>
        <p:txBody>
          <a:bodyPr/>
          <a:lstStyle/>
          <a:p>
            <a:pPr lvl="0"/>
            <a:r>
              <a:rPr lang="zh-CN" altLang="en-US" sz="1400" dirty="0">
                <a:solidFill>
                  <a:schemeClr val="tx1">
                    <a:lumMod val="65000"/>
                    <a:lumOff val="35000"/>
                  </a:schemeClr>
                </a:solidFill>
                <a:latin typeface="Calibri" pitchFamily="34" charset="0"/>
                <a:ea typeface="微软雅黑" pitchFamily="34" charset="-122"/>
                <a:sym typeface="+mn-ea"/>
              </a:rPr>
              <a:t>数据共享</a:t>
            </a:r>
            <a:endParaRPr lang="zh-CN" altLang="en-US" sz="1400" dirty="0">
              <a:solidFill>
                <a:schemeClr val="tx1">
                  <a:lumMod val="65000"/>
                  <a:lumOff val="35000"/>
                </a:schemeClr>
              </a:solidFill>
              <a:latin typeface="Calibri" pitchFamily="34" charset="0"/>
              <a:ea typeface="微软雅黑" pitchFamily="34" charset="-122"/>
              <a:sym typeface="+mn-ea"/>
            </a:endParaRPr>
          </a:p>
        </p:txBody>
      </p:sp>
      <p:sp>
        <p:nvSpPr>
          <p:cNvPr id="3089" name="MH_SubTitle_6"/>
          <p:cNvSpPr/>
          <p:nvPr/>
        </p:nvSpPr>
        <p:spPr>
          <a:xfrm>
            <a:off x="6965315" y="3333539"/>
            <a:ext cx="2309495" cy="646430"/>
          </a:xfrm>
          <a:prstGeom prst="rect">
            <a:avLst/>
          </a:prstGeom>
          <a:noFill/>
          <a:ln w="9525">
            <a:noFill/>
            <a:miter/>
          </a:ln>
        </p:spPr>
        <p:txBody>
          <a:bodyPr/>
          <a:lstStyle/>
          <a:p>
            <a:pPr lvl="0"/>
            <a:r>
              <a:rPr lang="zh-CN" altLang="en-US" sz="1400" dirty="0">
                <a:solidFill>
                  <a:schemeClr val="tx1">
                    <a:lumMod val="65000"/>
                    <a:lumOff val="35000"/>
                  </a:schemeClr>
                </a:solidFill>
                <a:latin typeface="Calibri" pitchFamily="34" charset="0"/>
                <a:ea typeface="微软雅黑" pitchFamily="34" charset="-122"/>
              </a:rPr>
              <a:t>缓冲技术</a:t>
            </a:r>
            <a:endParaRPr lang="zh-CN" altLang="en-US" sz="1400" dirty="0">
              <a:solidFill>
                <a:schemeClr val="tx1">
                  <a:lumMod val="65000"/>
                  <a:lumOff val="35000"/>
                </a:schemeClr>
              </a:solidFill>
              <a:latin typeface="Calibri" pitchFamily="34" charset="0"/>
              <a:ea typeface="微软雅黑" pitchFamily="34" charset="-122"/>
              <a:sym typeface="+mn-ea"/>
            </a:endParaRPr>
          </a:p>
        </p:txBody>
      </p:sp>
      <p:sp>
        <p:nvSpPr>
          <p:cNvPr id="69" name="MH_Title_1"/>
          <p:cNvSpPr/>
          <p:nvPr/>
        </p:nvSpPr>
        <p:spPr>
          <a:xfrm>
            <a:off x="5293360" y="2049569"/>
            <a:ext cx="1027430" cy="1182370"/>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solidFill>
            <a:srgbClr val="70B327"/>
          </a:solidFill>
          <a:ln w="12700" cap="flat" cmpd="sng" algn="ctr">
            <a:noFill/>
            <a:prstDash val="solid"/>
            <a:miter lim="800000"/>
          </a:ln>
          <a:effectLst/>
        </p:spPr>
        <p:txBody>
          <a:bodyPr lIns="272320" tIns="313011" rIns="272320" bIns="313011" spcCol="1270" anchor="ctr">
            <a:normAutofit fontScale="50000" lnSpcReduction="20000"/>
          </a:bodyPr>
          <a:lstStyle/>
          <a:p>
            <a:pPr lvl="0" algn="ctr" defTabSz="1600200">
              <a:lnSpc>
                <a:spcPct val="90000"/>
              </a:lnSpc>
              <a:spcAft>
                <a:spcPct val="35000"/>
              </a:spcAft>
              <a:buClrTx/>
              <a:buSzTx/>
              <a:buFontTx/>
              <a:defRPr/>
            </a:pPr>
            <a:r>
              <a:rPr lang="zh-CN" altLang="en-US" sz="3600" kern="0" noProof="0" dirty="0" smtClean="0">
                <a:ln>
                  <a:noFill/>
                </a:ln>
                <a:solidFill>
                  <a:schemeClr val="bg1"/>
                </a:solidFill>
                <a:uLnTx/>
                <a:uFillTx/>
                <a:latin typeface="Times New Roman"/>
                <a:ea typeface="幼圆"/>
                <a:sym typeface="+mn-ea"/>
              </a:rPr>
              <a:t>分布式</a:t>
            </a:r>
            <a:endParaRPr lang="zh-CN" altLang="en-US" sz="3600" kern="0" noProof="0" dirty="0">
              <a:ln>
                <a:noFill/>
              </a:ln>
              <a:solidFill>
                <a:schemeClr val="bg1"/>
              </a:solidFill>
              <a:uLnTx/>
              <a:uFillTx/>
              <a:latin typeface="Times New Roman"/>
              <a:ea typeface="幼圆"/>
              <a:sym typeface="+mn-ea"/>
            </a:endParaRPr>
          </a:p>
        </p:txBody>
      </p:sp>
      <p:sp>
        <p:nvSpPr>
          <p:cNvPr id="70" name="MH_Other_10"/>
          <p:cNvSpPr/>
          <p:nvPr/>
        </p:nvSpPr>
        <p:spPr>
          <a:xfrm>
            <a:off x="4544060" y="2468669"/>
            <a:ext cx="297180" cy="356870"/>
          </a:xfrm>
          <a:custGeom>
            <a:avLst/>
            <a:gdLst/>
            <a:ahLst/>
            <a:cxnLst/>
            <a:rect l="l" t="t" r="r" b="b"/>
            <a:pathLst>
              <a:path w="1674290" h="2018114">
                <a:moveTo>
                  <a:pt x="307141" y="691642"/>
                </a:moveTo>
                <a:lnTo>
                  <a:pt x="1378912" y="691642"/>
                </a:lnTo>
                <a:lnTo>
                  <a:pt x="1369387" y="1458335"/>
                </a:lnTo>
                <a:cubicBezTo>
                  <a:pt x="1369387" y="1541769"/>
                  <a:pt x="1301750" y="1609406"/>
                  <a:pt x="1218316" y="1609406"/>
                </a:cubicBezTo>
                <a:lnTo>
                  <a:pt x="1158892" y="1609406"/>
                </a:lnTo>
                <a:lnTo>
                  <a:pt x="1158892" y="1898352"/>
                </a:lnTo>
                <a:cubicBezTo>
                  <a:pt x="1158892" y="1964495"/>
                  <a:pt x="1105273" y="2018114"/>
                  <a:pt x="1039130" y="2018114"/>
                </a:cubicBezTo>
                <a:cubicBezTo>
                  <a:pt x="972987" y="2018114"/>
                  <a:pt x="919368" y="1964495"/>
                  <a:pt x="919368" y="1898352"/>
                </a:cubicBezTo>
                <a:lnTo>
                  <a:pt x="919368" y="1609406"/>
                </a:lnTo>
                <a:lnTo>
                  <a:pt x="765901" y="1609406"/>
                </a:lnTo>
                <a:lnTo>
                  <a:pt x="765901" y="1898351"/>
                </a:lnTo>
                <a:cubicBezTo>
                  <a:pt x="765901" y="1964494"/>
                  <a:pt x="712282" y="2018113"/>
                  <a:pt x="646139" y="2018113"/>
                </a:cubicBezTo>
                <a:cubicBezTo>
                  <a:pt x="579996" y="2018113"/>
                  <a:pt x="526377" y="1964494"/>
                  <a:pt x="526377" y="1898351"/>
                </a:cubicBezTo>
                <a:lnTo>
                  <a:pt x="526377" y="1609406"/>
                </a:lnTo>
                <a:lnTo>
                  <a:pt x="458213" y="1609406"/>
                </a:lnTo>
                <a:cubicBezTo>
                  <a:pt x="374779" y="1609406"/>
                  <a:pt x="307141" y="1541769"/>
                  <a:pt x="307141" y="1458335"/>
                </a:cubicBezTo>
                <a:lnTo>
                  <a:pt x="307141" y="1156202"/>
                </a:lnTo>
                <a:lnTo>
                  <a:pt x="307141" y="854070"/>
                </a:lnTo>
                <a:close/>
                <a:moveTo>
                  <a:pt x="1554528" y="683951"/>
                </a:moveTo>
                <a:cubicBezTo>
                  <a:pt x="1620671" y="683951"/>
                  <a:pt x="1674290" y="737570"/>
                  <a:pt x="1674290" y="803713"/>
                </a:cubicBezTo>
                <a:lnTo>
                  <a:pt x="1674290" y="1299148"/>
                </a:lnTo>
                <a:cubicBezTo>
                  <a:pt x="1674290" y="1365291"/>
                  <a:pt x="1620671" y="1418910"/>
                  <a:pt x="1554528" y="1418910"/>
                </a:cubicBezTo>
                <a:cubicBezTo>
                  <a:pt x="1488385" y="1418910"/>
                  <a:pt x="1434766" y="1365291"/>
                  <a:pt x="1434766" y="1299148"/>
                </a:cubicBezTo>
                <a:lnTo>
                  <a:pt x="1434766" y="803713"/>
                </a:lnTo>
                <a:cubicBezTo>
                  <a:pt x="1434766" y="737570"/>
                  <a:pt x="1488385" y="683951"/>
                  <a:pt x="1554528" y="683951"/>
                </a:cubicBezTo>
                <a:close/>
                <a:moveTo>
                  <a:pt x="119762" y="683950"/>
                </a:moveTo>
                <a:cubicBezTo>
                  <a:pt x="185905" y="683950"/>
                  <a:pt x="239524" y="737569"/>
                  <a:pt x="239524" y="803712"/>
                </a:cubicBezTo>
                <a:lnTo>
                  <a:pt x="239524" y="1299147"/>
                </a:lnTo>
                <a:cubicBezTo>
                  <a:pt x="239524" y="1365290"/>
                  <a:pt x="185905" y="1418909"/>
                  <a:pt x="119762" y="1418909"/>
                </a:cubicBezTo>
                <a:cubicBezTo>
                  <a:pt x="53619" y="1418909"/>
                  <a:pt x="0" y="1365290"/>
                  <a:pt x="0" y="1299147"/>
                </a:cubicBezTo>
                <a:lnTo>
                  <a:pt x="0" y="803712"/>
                </a:lnTo>
                <a:cubicBezTo>
                  <a:pt x="0" y="737569"/>
                  <a:pt x="53619" y="683950"/>
                  <a:pt x="119762" y="683950"/>
                </a:cubicBezTo>
                <a:close/>
                <a:moveTo>
                  <a:pt x="1058285" y="381191"/>
                </a:moveTo>
                <a:cubicBezTo>
                  <a:pt x="1028091" y="381191"/>
                  <a:pt x="1003614" y="405668"/>
                  <a:pt x="1003614" y="435862"/>
                </a:cubicBezTo>
                <a:cubicBezTo>
                  <a:pt x="1003614" y="466056"/>
                  <a:pt x="1028091" y="490533"/>
                  <a:pt x="1058285" y="490533"/>
                </a:cubicBezTo>
                <a:cubicBezTo>
                  <a:pt x="1088479" y="490533"/>
                  <a:pt x="1112956" y="466056"/>
                  <a:pt x="1112956" y="435862"/>
                </a:cubicBezTo>
                <a:cubicBezTo>
                  <a:pt x="1112956" y="405668"/>
                  <a:pt x="1088479" y="381191"/>
                  <a:pt x="1058285" y="381191"/>
                </a:cubicBezTo>
                <a:close/>
                <a:moveTo>
                  <a:pt x="620445" y="381191"/>
                </a:moveTo>
                <a:cubicBezTo>
                  <a:pt x="590251" y="381191"/>
                  <a:pt x="565774" y="405668"/>
                  <a:pt x="565774" y="435862"/>
                </a:cubicBezTo>
                <a:cubicBezTo>
                  <a:pt x="565774" y="466056"/>
                  <a:pt x="590251" y="490533"/>
                  <a:pt x="620445" y="490533"/>
                </a:cubicBezTo>
                <a:cubicBezTo>
                  <a:pt x="650639" y="490533"/>
                  <a:pt x="675116" y="466056"/>
                  <a:pt x="675116" y="435862"/>
                </a:cubicBezTo>
                <a:cubicBezTo>
                  <a:pt x="675116" y="405668"/>
                  <a:pt x="650639" y="381191"/>
                  <a:pt x="620445" y="381191"/>
                </a:cubicBezTo>
                <a:close/>
                <a:moveTo>
                  <a:pt x="508384" y="1373"/>
                </a:moveTo>
                <a:cubicBezTo>
                  <a:pt x="515956" y="3701"/>
                  <a:pt x="522639" y="8917"/>
                  <a:pt x="526639" y="16470"/>
                </a:cubicBezTo>
                <a:lnTo>
                  <a:pt x="615978" y="185144"/>
                </a:lnTo>
                <a:cubicBezTo>
                  <a:pt x="687009" y="148129"/>
                  <a:pt x="767930" y="128483"/>
                  <a:pt x="853439" y="128483"/>
                </a:cubicBezTo>
                <a:cubicBezTo>
                  <a:pt x="932860" y="128483"/>
                  <a:pt x="1008322" y="145431"/>
                  <a:pt x="1075718" y="177325"/>
                </a:cubicBezTo>
                <a:lnTo>
                  <a:pt x="1150798" y="40824"/>
                </a:lnTo>
                <a:cubicBezTo>
                  <a:pt x="1154917" y="33335"/>
                  <a:pt x="1161682" y="28224"/>
                  <a:pt x="1169289" y="26016"/>
                </a:cubicBezTo>
                <a:cubicBezTo>
                  <a:pt x="1176896" y="23808"/>
                  <a:pt x="1185346" y="24501"/>
                  <a:pt x="1192835" y="28621"/>
                </a:cubicBezTo>
                <a:cubicBezTo>
                  <a:pt x="1207813" y="36859"/>
                  <a:pt x="1213277" y="55680"/>
                  <a:pt x="1205038" y="70658"/>
                </a:cubicBezTo>
                <a:lnTo>
                  <a:pt x="1130773" y="205677"/>
                </a:lnTo>
                <a:cubicBezTo>
                  <a:pt x="1280708" y="293097"/>
                  <a:pt x="1383706" y="450928"/>
                  <a:pt x="1395615" y="633899"/>
                </a:cubicBezTo>
                <a:lnTo>
                  <a:pt x="311263" y="633899"/>
                </a:lnTo>
                <a:cubicBezTo>
                  <a:pt x="322782" y="456918"/>
                  <a:pt x="419524" y="303459"/>
                  <a:pt x="560939" y="213488"/>
                </a:cubicBezTo>
                <a:lnTo>
                  <a:pt x="471935" y="45445"/>
                </a:lnTo>
                <a:cubicBezTo>
                  <a:pt x="463934" y="30339"/>
                  <a:pt x="469694" y="11606"/>
                  <a:pt x="484800" y="3605"/>
                </a:cubicBezTo>
                <a:cubicBezTo>
                  <a:pt x="492353" y="-395"/>
                  <a:pt x="500812" y="-955"/>
                  <a:pt x="508384" y="1373"/>
                </a:cubicBezTo>
                <a:close/>
              </a:path>
            </a:pathLst>
          </a:custGeom>
          <a:solidFill>
            <a:srgbClr val="FFFFFF"/>
          </a:solidFill>
          <a:ln w="12700" cap="flat" cmpd="sng" algn="ctr">
            <a:noFill/>
            <a:prstDash val="solid"/>
            <a:miter lim="800000"/>
          </a:ln>
          <a:effectLst/>
        </p:spPr>
        <p:txBody>
          <a:bodyPr anchor="ctr">
            <a:normAutofit lnSpcReduction="10000"/>
            <a:scene3d>
              <a:camera prst="orthographicFront"/>
              <a:lightRig rig="threePt" dir="t"/>
            </a:scene3d>
            <a:sp3d contourW="12700">
              <a:contourClr>
                <a:srgbClr val="FFFFFF"/>
              </a:contourClr>
            </a:sp3d>
          </a:bodyP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tx1"/>
              </a:solidFill>
              <a:effectLst/>
              <a:uLnTx/>
              <a:uFillTx/>
              <a:latin typeface="Times New Roman"/>
              <a:ea typeface="幼圆"/>
              <a:cs typeface="+mn-cs"/>
            </a:endParaRPr>
          </a:p>
        </p:txBody>
      </p:sp>
      <p:sp>
        <p:nvSpPr>
          <p:cNvPr id="71" name="MH_Other_11"/>
          <p:cNvSpPr/>
          <p:nvPr/>
        </p:nvSpPr>
        <p:spPr bwMode="auto">
          <a:xfrm>
            <a:off x="6125210" y="1493944"/>
            <a:ext cx="460375" cy="340995"/>
          </a:xfrm>
          <a:custGeom>
            <a:avLst/>
            <a:gdLst>
              <a:gd name="T0" fmla="*/ 2147483646 w 257"/>
              <a:gd name="T1" fmla="*/ 2147483646 h 191"/>
              <a:gd name="T2" fmla="*/ 2147483646 w 257"/>
              <a:gd name="T3" fmla="*/ 2147483646 h 191"/>
              <a:gd name="T4" fmla="*/ 2147483646 w 257"/>
              <a:gd name="T5" fmla="*/ 2147483646 h 191"/>
              <a:gd name="T6" fmla="*/ 2147483646 w 257"/>
              <a:gd name="T7" fmla="*/ 2147483646 h 191"/>
              <a:gd name="T8" fmla="*/ 2147483646 w 257"/>
              <a:gd name="T9" fmla="*/ 2147483646 h 191"/>
              <a:gd name="T10" fmla="*/ 2147483646 w 257"/>
              <a:gd name="T11" fmla="*/ 2147483646 h 191"/>
              <a:gd name="T12" fmla="*/ 2147483646 w 257"/>
              <a:gd name="T13" fmla="*/ 2147483646 h 191"/>
              <a:gd name="T14" fmla="*/ 2147483646 w 257"/>
              <a:gd name="T15" fmla="*/ 2147483646 h 191"/>
              <a:gd name="T16" fmla="*/ 2147483646 w 257"/>
              <a:gd name="T17" fmla="*/ 2147483646 h 191"/>
              <a:gd name="T18" fmla="*/ 2147483646 w 257"/>
              <a:gd name="T19" fmla="*/ 2147483646 h 191"/>
              <a:gd name="T20" fmla="*/ 2147483646 w 257"/>
              <a:gd name="T21" fmla="*/ 2147483646 h 191"/>
              <a:gd name="T22" fmla="*/ 2147483646 w 257"/>
              <a:gd name="T23" fmla="*/ 2147483646 h 191"/>
              <a:gd name="T24" fmla="*/ 2147483646 w 257"/>
              <a:gd name="T25" fmla="*/ 2147483646 h 191"/>
              <a:gd name="T26" fmla="*/ 2147483646 w 257"/>
              <a:gd name="T27" fmla="*/ 2147483646 h 191"/>
              <a:gd name="T28" fmla="*/ 2147483646 w 257"/>
              <a:gd name="T29" fmla="*/ 2147483646 h 191"/>
              <a:gd name="T30" fmla="*/ 2147483646 w 257"/>
              <a:gd name="T31" fmla="*/ 2147483646 h 191"/>
              <a:gd name="T32" fmla="*/ 2147483646 w 257"/>
              <a:gd name="T33" fmla="*/ 2147483646 h 191"/>
              <a:gd name="T34" fmla="*/ 2147483646 w 257"/>
              <a:gd name="T35" fmla="*/ 2147483646 h 191"/>
              <a:gd name="T36" fmla="*/ 2147483646 w 257"/>
              <a:gd name="T37" fmla="*/ 2147483646 h 191"/>
              <a:gd name="T38" fmla="*/ 2147483646 w 257"/>
              <a:gd name="T39" fmla="*/ 2147483646 h 191"/>
              <a:gd name="T40" fmla="*/ 2147483646 w 257"/>
              <a:gd name="T41" fmla="*/ 2147483646 h 191"/>
              <a:gd name="T42" fmla="*/ 2147483646 w 257"/>
              <a:gd name="T43" fmla="*/ 2147483646 h 191"/>
              <a:gd name="T44" fmla="*/ 2147483646 w 257"/>
              <a:gd name="T45" fmla="*/ 2147483646 h 191"/>
              <a:gd name="T46" fmla="*/ 2147483646 w 257"/>
              <a:gd name="T47" fmla="*/ 2147483646 h 191"/>
              <a:gd name="T48" fmla="*/ 2147483646 w 257"/>
              <a:gd name="T49" fmla="*/ 2147483646 h 191"/>
              <a:gd name="T50" fmla="*/ 2147483646 w 257"/>
              <a:gd name="T51" fmla="*/ 2147483646 h 191"/>
              <a:gd name="T52" fmla="*/ 2147483646 w 257"/>
              <a:gd name="T53" fmla="*/ 2147483646 h 191"/>
              <a:gd name="T54" fmla="*/ 2147483646 w 257"/>
              <a:gd name="T55" fmla="*/ 2147483646 h 191"/>
              <a:gd name="T56" fmla="*/ 2147483646 w 257"/>
              <a:gd name="T57" fmla="*/ 2147483646 h 191"/>
              <a:gd name="T58" fmla="*/ 2147483646 w 257"/>
              <a:gd name="T59" fmla="*/ 2147483646 h 191"/>
              <a:gd name="T60" fmla="*/ 2147483646 w 257"/>
              <a:gd name="T61" fmla="*/ 2147483646 h 191"/>
              <a:gd name="T62" fmla="*/ 2147483646 w 257"/>
              <a:gd name="T63" fmla="*/ 2147483646 h 191"/>
              <a:gd name="T64" fmla="*/ 2147483646 w 257"/>
              <a:gd name="T65" fmla="*/ 2147483646 h 191"/>
              <a:gd name="T66" fmla="*/ 2147483646 w 257"/>
              <a:gd name="T67" fmla="*/ 2147483646 h 191"/>
              <a:gd name="T68" fmla="*/ 2147483646 w 257"/>
              <a:gd name="T69" fmla="*/ 2147483646 h 191"/>
              <a:gd name="T70" fmla="*/ 2147483646 w 257"/>
              <a:gd name="T71" fmla="*/ 2147483646 h 191"/>
              <a:gd name="T72" fmla="*/ 2147483646 w 257"/>
              <a:gd name="T73" fmla="*/ 2147483646 h 191"/>
              <a:gd name="T74" fmla="*/ 2147483646 w 257"/>
              <a:gd name="T75" fmla="*/ 2147483646 h 191"/>
              <a:gd name="T76" fmla="*/ 2147483646 w 257"/>
              <a:gd name="T77" fmla="*/ 2147483646 h 191"/>
              <a:gd name="T78" fmla="*/ 2147483646 w 257"/>
              <a:gd name="T79" fmla="*/ 2147483646 h 191"/>
              <a:gd name="T80" fmla="*/ 2147483646 w 257"/>
              <a:gd name="T81" fmla="*/ 2147483646 h 191"/>
              <a:gd name="T82" fmla="*/ 2147483646 w 257"/>
              <a:gd name="T83" fmla="*/ 2147483646 h 191"/>
              <a:gd name="T84" fmla="*/ 2147483646 w 257"/>
              <a:gd name="T85" fmla="*/ 2147483646 h 191"/>
              <a:gd name="T86" fmla="*/ 2147483646 w 257"/>
              <a:gd name="T87" fmla="*/ 2147483646 h 191"/>
              <a:gd name="T88" fmla="*/ 2147483646 w 257"/>
              <a:gd name="T89" fmla="*/ 2147483646 h 191"/>
              <a:gd name="T90" fmla="*/ 2147483646 w 257"/>
              <a:gd name="T91" fmla="*/ 2147483646 h 191"/>
              <a:gd name="T92" fmla="*/ 2147483646 w 257"/>
              <a:gd name="T93" fmla="*/ 2147483646 h 191"/>
              <a:gd name="T94" fmla="*/ 2147483646 w 257"/>
              <a:gd name="T95" fmla="*/ 2147483646 h 191"/>
              <a:gd name="T96" fmla="*/ 2147483646 w 257"/>
              <a:gd name="T97" fmla="*/ 2147483646 h 191"/>
              <a:gd name="T98" fmla="*/ 2147483646 w 257"/>
              <a:gd name="T99" fmla="*/ 2147483646 h 19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57" h="191">
                <a:moveTo>
                  <a:pt x="33" y="125"/>
                </a:moveTo>
                <a:cubicBezTo>
                  <a:pt x="55" y="125"/>
                  <a:pt x="55" y="125"/>
                  <a:pt x="55" y="125"/>
                </a:cubicBezTo>
                <a:cubicBezTo>
                  <a:pt x="55" y="122"/>
                  <a:pt x="55" y="122"/>
                  <a:pt x="55" y="122"/>
                </a:cubicBezTo>
                <a:cubicBezTo>
                  <a:pt x="45" y="122"/>
                  <a:pt x="45" y="122"/>
                  <a:pt x="45" y="122"/>
                </a:cubicBezTo>
                <a:cubicBezTo>
                  <a:pt x="41" y="122"/>
                  <a:pt x="37" y="120"/>
                  <a:pt x="34" y="118"/>
                </a:cubicBezTo>
                <a:cubicBezTo>
                  <a:pt x="32" y="115"/>
                  <a:pt x="30" y="111"/>
                  <a:pt x="30" y="107"/>
                </a:cubicBezTo>
                <a:cubicBezTo>
                  <a:pt x="30" y="15"/>
                  <a:pt x="30" y="15"/>
                  <a:pt x="30" y="15"/>
                </a:cubicBezTo>
                <a:cubicBezTo>
                  <a:pt x="30" y="11"/>
                  <a:pt x="32" y="7"/>
                  <a:pt x="34" y="5"/>
                </a:cubicBezTo>
                <a:cubicBezTo>
                  <a:pt x="34" y="5"/>
                  <a:pt x="34" y="5"/>
                  <a:pt x="34" y="5"/>
                </a:cubicBezTo>
                <a:cubicBezTo>
                  <a:pt x="37" y="2"/>
                  <a:pt x="41" y="0"/>
                  <a:pt x="45" y="0"/>
                </a:cubicBezTo>
                <a:cubicBezTo>
                  <a:pt x="209" y="0"/>
                  <a:pt x="209" y="0"/>
                  <a:pt x="209" y="0"/>
                </a:cubicBezTo>
                <a:cubicBezTo>
                  <a:pt x="213" y="0"/>
                  <a:pt x="217" y="2"/>
                  <a:pt x="220" y="5"/>
                </a:cubicBezTo>
                <a:cubicBezTo>
                  <a:pt x="220" y="5"/>
                  <a:pt x="220" y="5"/>
                  <a:pt x="220" y="5"/>
                </a:cubicBezTo>
                <a:cubicBezTo>
                  <a:pt x="222" y="7"/>
                  <a:pt x="224" y="11"/>
                  <a:pt x="224" y="15"/>
                </a:cubicBezTo>
                <a:cubicBezTo>
                  <a:pt x="224" y="107"/>
                  <a:pt x="224" y="107"/>
                  <a:pt x="224" y="107"/>
                </a:cubicBezTo>
                <a:cubicBezTo>
                  <a:pt x="224" y="111"/>
                  <a:pt x="222" y="115"/>
                  <a:pt x="220" y="118"/>
                </a:cubicBezTo>
                <a:cubicBezTo>
                  <a:pt x="217" y="120"/>
                  <a:pt x="213" y="122"/>
                  <a:pt x="209" y="122"/>
                </a:cubicBezTo>
                <a:cubicBezTo>
                  <a:pt x="198" y="122"/>
                  <a:pt x="198" y="122"/>
                  <a:pt x="198" y="122"/>
                </a:cubicBezTo>
                <a:cubicBezTo>
                  <a:pt x="198" y="125"/>
                  <a:pt x="198" y="125"/>
                  <a:pt x="198" y="125"/>
                </a:cubicBezTo>
                <a:cubicBezTo>
                  <a:pt x="221" y="125"/>
                  <a:pt x="221" y="125"/>
                  <a:pt x="221" y="125"/>
                </a:cubicBezTo>
                <a:cubicBezTo>
                  <a:pt x="257" y="173"/>
                  <a:pt x="257" y="173"/>
                  <a:pt x="257" y="173"/>
                </a:cubicBezTo>
                <a:cubicBezTo>
                  <a:pt x="256" y="173"/>
                  <a:pt x="256" y="173"/>
                  <a:pt x="256" y="173"/>
                </a:cubicBezTo>
                <a:cubicBezTo>
                  <a:pt x="248" y="191"/>
                  <a:pt x="248" y="191"/>
                  <a:pt x="248" y="191"/>
                </a:cubicBezTo>
                <a:cubicBezTo>
                  <a:pt x="9" y="191"/>
                  <a:pt x="9" y="191"/>
                  <a:pt x="9" y="191"/>
                </a:cubicBezTo>
                <a:cubicBezTo>
                  <a:pt x="0" y="173"/>
                  <a:pt x="0" y="173"/>
                  <a:pt x="0" y="173"/>
                </a:cubicBezTo>
                <a:cubicBezTo>
                  <a:pt x="33" y="125"/>
                  <a:pt x="33" y="125"/>
                  <a:pt x="33" y="125"/>
                </a:cubicBezTo>
                <a:close/>
                <a:moveTo>
                  <a:pt x="77" y="125"/>
                </a:moveTo>
                <a:cubicBezTo>
                  <a:pt x="176" y="125"/>
                  <a:pt x="176" y="125"/>
                  <a:pt x="176" y="125"/>
                </a:cubicBezTo>
                <a:cubicBezTo>
                  <a:pt x="176" y="122"/>
                  <a:pt x="176" y="122"/>
                  <a:pt x="176" y="122"/>
                </a:cubicBezTo>
                <a:cubicBezTo>
                  <a:pt x="77" y="122"/>
                  <a:pt x="77" y="122"/>
                  <a:pt x="77" y="122"/>
                </a:cubicBezTo>
                <a:cubicBezTo>
                  <a:pt x="77" y="125"/>
                  <a:pt x="77" y="125"/>
                  <a:pt x="77" y="125"/>
                </a:cubicBezTo>
                <a:close/>
                <a:moveTo>
                  <a:pt x="209" y="15"/>
                </a:moveTo>
                <a:cubicBezTo>
                  <a:pt x="45" y="15"/>
                  <a:pt x="45" y="15"/>
                  <a:pt x="45" y="15"/>
                </a:cubicBezTo>
                <a:cubicBezTo>
                  <a:pt x="45" y="15"/>
                  <a:pt x="45" y="15"/>
                  <a:pt x="45" y="15"/>
                </a:cubicBezTo>
                <a:cubicBezTo>
                  <a:pt x="45" y="15"/>
                  <a:pt x="45" y="15"/>
                  <a:pt x="45" y="15"/>
                </a:cubicBezTo>
                <a:cubicBezTo>
                  <a:pt x="45" y="15"/>
                  <a:pt x="45" y="15"/>
                  <a:pt x="45" y="15"/>
                </a:cubicBezTo>
                <a:cubicBezTo>
                  <a:pt x="45" y="107"/>
                  <a:pt x="45" y="107"/>
                  <a:pt x="45" y="107"/>
                </a:cubicBezTo>
                <a:cubicBezTo>
                  <a:pt x="45" y="107"/>
                  <a:pt x="45" y="107"/>
                  <a:pt x="45" y="107"/>
                </a:cubicBezTo>
                <a:cubicBezTo>
                  <a:pt x="45" y="107"/>
                  <a:pt x="45" y="107"/>
                  <a:pt x="45" y="107"/>
                </a:cubicBezTo>
                <a:cubicBezTo>
                  <a:pt x="209" y="107"/>
                  <a:pt x="209" y="107"/>
                  <a:pt x="209" y="107"/>
                </a:cubicBezTo>
                <a:cubicBezTo>
                  <a:pt x="209" y="107"/>
                  <a:pt x="209" y="107"/>
                  <a:pt x="209" y="107"/>
                </a:cubicBezTo>
                <a:cubicBezTo>
                  <a:pt x="209" y="107"/>
                  <a:pt x="210" y="107"/>
                  <a:pt x="210" y="107"/>
                </a:cubicBezTo>
                <a:cubicBezTo>
                  <a:pt x="210" y="15"/>
                  <a:pt x="210" y="15"/>
                  <a:pt x="210" y="15"/>
                </a:cubicBezTo>
                <a:cubicBezTo>
                  <a:pt x="210" y="15"/>
                  <a:pt x="210" y="15"/>
                  <a:pt x="209" y="15"/>
                </a:cubicBezTo>
                <a:cubicBezTo>
                  <a:pt x="209" y="15"/>
                  <a:pt x="209" y="15"/>
                  <a:pt x="209" y="15"/>
                </a:cubicBezTo>
                <a:cubicBezTo>
                  <a:pt x="209" y="15"/>
                  <a:pt x="209" y="15"/>
                  <a:pt x="209" y="15"/>
                </a:cubicBezTo>
                <a:close/>
                <a:moveTo>
                  <a:pt x="39" y="155"/>
                </a:moveTo>
                <a:cubicBezTo>
                  <a:pt x="37" y="158"/>
                  <a:pt x="35" y="160"/>
                  <a:pt x="34" y="163"/>
                </a:cubicBezTo>
                <a:cubicBezTo>
                  <a:pt x="42" y="163"/>
                  <a:pt x="51" y="163"/>
                  <a:pt x="60" y="163"/>
                </a:cubicBezTo>
                <a:cubicBezTo>
                  <a:pt x="61" y="160"/>
                  <a:pt x="62" y="158"/>
                  <a:pt x="63" y="155"/>
                </a:cubicBezTo>
                <a:cubicBezTo>
                  <a:pt x="55" y="155"/>
                  <a:pt x="47" y="155"/>
                  <a:pt x="39" y="155"/>
                </a:cubicBezTo>
                <a:close/>
                <a:moveTo>
                  <a:pt x="51" y="135"/>
                </a:moveTo>
                <a:cubicBezTo>
                  <a:pt x="50" y="137"/>
                  <a:pt x="49" y="139"/>
                  <a:pt x="48" y="141"/>
                </a:cubicBezTo>
                <a:cubicBezTo>
                  <a:pt x="57" y="141"/>
                  <a:pt x="66" y="141"/>
                  <a:pt x="75" y="141"/>
                </a:cubicBezTo>
                <a:cubicBezTo>
                  <a:pt x="76" y="139"/>
                  <a:pt x="77" y="137"/>
                  <a:pt x="78" y="135"/>
                </a:cubicBezTo>
                <a:cubicBezTo>
                  <a:pt x="69" y="135"/>
                  <a:pt x="60" y="135"/>
                  <a:pt x="51" y="135"/>
                </a:cubicBezTo>
                <a:close/>
                <a:moveTo>
                  <a:pt x="192" y="135"/>
                </a:moveTo>
                <a:cubicBezTo>
                  <a:pt x="193" y="137"/>
                  <a:pt x="194" y="139"/>
                  <a:pt x="195" y="141"/>
                </a:cubicBezTo>
                <a:cubicBezTo>
                  <a:pt x="201" y="141"/>
                  <a:pt x="207" y="141"/>
                  <a:pt x="213" y="141"/>
                </a:cubicBezTo>
                <a:cubicBezTo>
                  <a:pt x="212" y="139"/>
                  <a:pt x="210" y="137"/>
                  <a:pt x="209" y="135"/>
                </a:cubicBezTo>
                <a:cubicBezTo>
                  <a:pt x="204" y="135"/>
                  <a:pt x="198" y="135"/>
                  <a:pt x="192" y="135"/>
                </a:cubicBezTo>
                <a:close/>
                <a:moveTo>
                  <a:pt x="171" y="135"/>
                </a:moveTo>
                <a:cubicBezTo>
                  <a:pt x="171" y="137"/>
                  <a:pt x="172" y="139"/>
                  <a:pt x="173" y="141"/>
                </a:cubicBezTo>
                <a:cubicBezTo>
                  <a:pt x="179" y="141"/>
                  <a:pt x="184" y="141"/>
                  <a:pt x="190" y="141"/>
                </a:cubicBezTo>
                <a:cubicBezTo>
                  <a:pt x="189" y="139"/>
                  <a:pt x="188" y="137"/>
                  <a:pt x="187" y="135"/>
                </a:cubicBezTo>
                <a:cubicBezTo>
                  <a:pt x="182" y="135"/>
                  <a:pt x="176" y="135"/>
                  <a:pt x="171" y="135"/>
                </a:cubicBezTo>
                <a:close/>
                <a:moveTo>
                  <a:pt x="149" y="135"/>
                </a:moveTo>
                <a:cubicBezTo>
                  <a:pt x="149" y="137"/>
                  <a:pt x="149" y="139"/>
                  <a:pt x="150" y="141"/>
                </a:cubicBezTo>
                <a:cubicBezTo>
                  <a:pt x="155" y="141"/>
                  <a:pt x="161" y="141"/>
                  <a:pt x="167" y="141"/>
                </a:cubicBezTo>
                <a:cubicBezTo>
                  <a:pt x="167" y="139"/>
                  <a:pt x="166" y="137"/>
                  <a:pt x="165" y="135"/>
                </a:cubicBezTo>
                <a:cubicBezTo>
                  <a:pt x="160" y="135"/>
                  <a:pt x="154" y="135"/>
                  <a:pt x="149" y="135"/>
                </a:cubicBezTo>
                <a:close/>
                <a:moveTo>
                  <a:pt x="127" y="135"/>
                </a:moveTo>
                <a:cubicBezTo>
                  <a:pt x="127" y="137"/>
                  <a:pt x="127" y="139"/>
                  <a:pt x="127" y="141"/>
                </a:cubicBezTo>
                <a:cubicBezTo>
                  <a:pt x="133" y="141"/>
                  <a:pt x="139" y="141"/>
                  <a:pt x="144" y="141"/>
                </a:cubicBezTo>
                <a:cubicBezTo>
                  <a:pt x="144" y="139"/>
                  <a:pt x="144" y="137"/>
                  <a:pt x="144" y="135"/>
                </a:cubicBezTo>
                <a:cubicBezTo>
                  <a:pt x="138" y="135"/>
                  <a:pt x="133" y="135"/>
                  <a:pt x="127" y="135"/>
                </a:cubicBezTo>
                <a:close/>
                <a:moveTo>
                  <a:pt x="105" y="135"/>
                </a:moveTo>
                <a:cubicBezTo>
                  <a:pt x="105" y="137"/>
                  <a:pt x="104" y="139"/>
                  <a:pt x="104" y="141"/>
                </a:cubicBezTo>
                <a:cubicBezTo>
                  <a:pt x="110" y="141"/>
                  <a:pt x="115" y="141"/>
                  <a:pt x="121" y="141"/>
                </a:cubicBezTo>
                <a:cubicBezTo>
                  <a:pt x="121" y="139"/>
                  <a:pt x="122" y="137"/>
                  <a:pt x="122" y="135"/>
                </a:cubicBezTo>
                <a:cubicBezTo>
                  <a:pt x="116" y="135"/>
                  <a:pt x="111" y="135"/>
                  <a:pt x="105" y="135"/>
                </a:cubicBezTo>
                <a:close/>
                <a:moveTo>
                  <a:pt x="83" y="135"/>
                </a:moveTo>
                <a:cubicBezTo>
                  <a:pt x="83" y="137"/>
                  <a:pt x="82" y="139"/>
                  <a:pt x="81" y="141"/>
                </a:cubicBezTo>
                <a:cubicBezTo>
                  <a:pt x="87" y="141"/>
                  <a:pt x="93" y="141"/>
                  <a:pt x="99" y="141"/>
                </a:cubicBezTo>
                <a:cubicBezTo>
                  <a:pt x="99" y="139"/>
                  <a:pt x="100" y="137"/>
                  <a:pt x="100" y="135"/>
                </a:cubicBezTo>
                <a:cubicBezTo>
                  <a:pt x="94" y="135"/>
                  <a:pt x="89" y="135"/>
                  <a:pt x="83" y="135"/>
                </a:cubicBezTo>
                <a:close/>
                <a:moveTo>
                  <a:pt x="187" y="144"/>
                </a:moveTo>
                <a:cubicBezTo>
                  <a:pt x="188" y="146"/>
                  <a:pt x="189" y="149"/>
                  <a:pt x="190" y="151"/>
                </a:cubicBezTo>
                <a:cubicBezTo>
                  <a:pt x="200" y="151"/>
                  <a:pt x="209" y="151"/>
                  <a:pt x="219" y="151"/>
                </a:cubicBezTo>
                <a:cubicBezTo>
                  <a:pt x="218" y="149"/>
                  <a:pt x="216" y="146"/>
                  <a:pt x="215" y="144"/>
                </a:cubicBezTo>
                <a:cubicBezTo>
                  <a:pt x="205" y="144"/>
                  <a:pt x="196" y="144"/>
                  <a:pt x="187" y="144"/>
                </a:cubicBezTo>
                <a:close/>
                <a:moveTo>
                  <a:pt x="163" y="144"/>
                </a:moveTo>
                <a:cubicBezTo>
                  <a:pt x="163" y="146"/>
                  <a:pt x="164" y="149"/>
                  <a:pt x="165" y="151"/>
                </a:cubicBezTo>
                <a:cubicBezTo>
                  <a:pt x="171" y="151"/>
                  <a:pt x="177" y="151"/>
                  <a:pt x="183" y="151"/>
                </a:cubicBezTo>
                <a:cubicBezTo>
                  <a:pt x="183" y="149"/>
                  <a:pt x="182" y="146"/>
                  <a:pt x="181" y="144"/>
                </a:cubicBezTo>
                <a:cubicBezTo>
                  <a:pt x="175" y="144"/>
                  <a:pt x="169" y="144"/>
                  <a:pt x="163" y="144"/>
                </a:cubicBezTo>
                <a:close/>
                <a:moveTo>
                  <a:pt x="139" y="144"/>
                </a:moveTo>
                <a:cubicBezTo>
                  <a:pt x="140" y="146"/>
                  <a:pt x="140" y="149"/>
                  <a:pt x="140" y="151"/>
                </a:cubicBezTo>
                <a:cubicBezTo>
                  <a:pt x="146" y="151"/>
                  <a:pt x="153" y="151"/>
                  <a:pt x="159" y="151"/>
                </a:cubicBezTo>
                <a:cubicBezTo>
                  <a:pt x="158" y="149"/>
                  <a:pt x="158" y="146"/>
                  <a:pt x="157" y="144"/>
                </a:cubicBezTo>
                <a:cubicBezTo>
                  <a:pt x="151" y="144"/>
                  <a:pt x="145" y="144"/>
                  <a:pt x="139" y="144"/>
                </a:cubicBezTo>
                <a:close/>
                <a:moveTo>
                  <a:pt x="116" y="144"/>
                </a:moveTo>
                <a:cubicBezTo>
                  <a:pt x="116" y="146"/>
                  <a:pt x="115" y="149"/>
                  <a:pt x="115" y="151"/>
                </a:cubicBezTo>
                <a:cubicBezTo>
                  <a:pt x="121" y="151"/>
                  <a:pt x="128" y="151"/>
                  <a:pt x="134" y="151"/>
                </a:cubicBezTo>
                <a:cubicBezTo>
                  <a:pt x="134" y="149"/>
                  <a:pt x="134" y="146"/>
                  <a:pt x="134" y="144"/>
                </a:cubicBezTo>
                <a:cubicBezTo>
                  <a:pt x="128" y="144"/>
                  <a:pt x="122" y="144"/>
                  <a:pt x="116" y="144"/>
                </a:cubicBezTo>
                <a:close/>
                <a:moveTo>
                  <a:pt x="92" y="144"/>
                </a:moveTo>
                <a:cubicBezTo>
                  <a:pt x="92" y="146"/>
                  <a:pt x="91" y="149"/>
                  <a:pt x="91" y="151"/>
                </a:cubicBezTo>
                <a:cubicBezTo>
                  <a:pt x="97" y="151"/>
                  <a:pt x="103" y="151"/>
                  <a:pt x="109" y="151"/>
                </a:cubicBezTo>
                <a:cubicBezTo>
                  <a:pt x="110" y="149"/>
                  <a:pt x="110" y="146"/>
                  <a:pt x="110" y="144"/>
                </a:cubicBezTo>
                <a:cubicBezTo>
                  <a:pt x="104" y="144"/>
                  <a:pt x="98" y="144"/>
                  <a:pt x="92" y="144"/>
                </a:cubicBezTo>
                <a:close/>
                <a:moveTo>
                  <a:pt x="69" y="144"/>
                </a:moveTo>
                <a:cubicBezTo>
                  <a:pt x="68" y="146"/>
                  <a:pt x="67" y="149"/>
                  <a:pt x="66" y="151"/>
                </a:cubicBezTo>
                <a:cubicBezTo>
                  <a:pt x="72" y="151"/>
                  <a:pt x="78" y="151"/>
                  <a:pt x="84" y="151"/>
                </a:cubicBezTo>
                <a:cubicBezTo>
                  <a:pt x="85" y="149"/>
                  <a:pt x="86" y="146"/>
                  <a:pt x="87" y="144"/>
                </a:cubicBezTo>
                <a:cubicBezTo>
                  <a:pt x="81" y="144"/>
                  <a:pt x="75" y="144"/>
                  <a:pt x="69" y="144"/>
                </a:cubicBezTo>
                <a:close/>
                <a:moveTo>
                  <a:pt x="45" y="144"/>
                </a:moveTo>
                <a:cubicBezTo>
                  <a:pt x="44" y="146"/>
                  <a:pt x="43" y="149"/>
                  <a:pt x="41" y="151"/>
                </a:cubicBezTo>
                <a:cubicBezTo>
                  <a:pt x="47" y="151"/>
                  <a:pt x="54" y="151"/>
                  <a:pt x="60" y="151"/>
                </a:cubicBezTo>
                <a:cubicBezTo>
                  <a:pt x="61" y="149"/>
                  <a:pt x="62" y="146"/>
                  <a:pt x="63" y="144"/>
                </a:cubicBezTo>
                <a:cubicBezTo>
                  <a:pt x="57" y="144"/>
                  <a:pt x="51" y="144"/>
                  <a:pt x="45" y="144"/>
                </a:cubicBezTo>
                <a:close/>
                <a:moveTo>
                  <a:pt x="197" y="155"/>
                </a:moveTo>
                <a:cubicBezTo>
                  <a:pt x="198" y="158"/>
                  <a:pt x="199" y="160"/>
                  <a:pt x="201" y="163"/>
                </a:cubicBezTo>
                <a:cubicBezTo>
                  <a:pt x="209" y="163"/>
                  <a:pt x="218" y="163"/>
                  <a:pt x="227" y="163"/>
                </a:cubicBezTo>
                <a:cubicBezTo>
                  <a:pt x="225" y="160"/>
                  <a:pt x="223" y="158"/>
                  <a:pt x="222" y="155"/>
                </a:cubicBezTo>
                <a:cubicBezTo>
                  <a:pt x="213" y="155"/>
                  <a:pt x="205" y="155"/>
                  <a:pt x="197" y="155"/>
                </a:cubicBezTo>
                <a:close/>
                <a:moveTo>
                  <a:pt x="171" y="155"/>
                </a:moveTo>
                <a:cubicBezTo>
                  <a:pt x="172" y="158"/>
                  <a:pt x="173" y="160"/>
                  <a:pt x="174" y="163"/>
                </a:cubicBezTo>
                <a:cubicBezTo>
                  <a:pt x="180" y="163"/>
                  <a:pt x="187" y="163"/>
                  <a:pt x="194" y="163"/>
                </a:cubicBezTo>
                <a:cubicBezTo>
                  <a:pt x="193" y="160"/>
                  <a:pt x="192" y="158"/>
                  <a:pt x="191" y="155"/>
                </a:cubicBezTo>
                <a:cubicBezTo>
                  <a:pt x="184" y="155"/>
                  <a:pt x="178" y="155"/>
                  <a:pt x="171" y="155"/>
                </a:cubicBezTo>
                <a:close/>
                <a:moveTo>
                  <a:pt x="146" y="155"/>
                </a:moveTo>
                <a:cubicBezTo>
                  <a:pt x="146" y="158"/>
                  <a:pt x="147" y="160"/>
                  <a:pt x="147" y="163"/>
                </a:cubicBezTo>
                <a:cubicBezTo>
                  <a:pt x="154" y="163"/>
                  <a:pt x="161" y="163"/>
                  <a:pt x="168" y="163"/>
                </a:cubicBezTo>
                <a:cubicBezTo>
                  <a:pt x="167" y="160"/>
                  <a:pt x="166" y="158"/>
                  <a:pt x="165" y="155"/>
                </a:cubicBezTo>
                <a:cubicBezTo>
                  <a:pt x="159" y="155"/>
                  <a:pt x="153" y="155"/>
                  <a:pt x="146" y="155"/>
                </a:cubicBezTo>
                <a:close/>
                <a:moveTo>
                  <a:pt x="121" y="155"/>
                </a:moveTo>
                <a:cubicBezTo>
                  <a:pt x="121" y="158"/>
                  <a:pt x="121" y="160"/>
                  <a:pt x="120" y="163"/>
                </a:cubicBezTo>
                <a:cubicBezTo>
                  <a:pt x="127" y="163"/>
                  <a:pt x="134" y="163"/>
                  <a:pt x="141" y="163"/>
                </a:cubicBezTo>
                <a:cubicBezTo>
                  <a:pt x="141" y="160"/>
                  <a:pt x="141" y="158"/>
                  <a:pt x="140" y="155"/>
                </a:cubicBezTo>
                <a:cubicBezTo>
                  <a:pt x="134" y="155"/>
                  <a:pt x="127" y="155"/>
                  <a:pt x="121" y="155"/>
                </a:cubicBezTo>
                <a:close/>
                <a:moveTo>
                  <a:pt x="95" y="155"/>
                </a:moveTo>
                <a:cubicBezTo>
                  <a:pt x="95" y="158"/>
                  <a:pt x="94" y="160"/>
                  <a:pt x="93" y="163"/>
                </a:cubicBezTo>
                <a:cubicBezTo>
                  <a:pt x="100" y="163"/>
                  <a:pt x="107" y="163"/>
                  <a:pt x="114" y="163"/>
                </a:cubicBezTo>
                <a:cubicBezTo>
                  <a:pt x="114" y="160"/>
                  <a:pt x="114" y="158"/>
                  <a:pt x="115" y="155"/>
                </a:cubicBezTo>
                <a:cubicBezTo>
                  <a:pt x="108" y="155"/>
                  <a:pt x="102" y="155"/>
                  <a:pt x="95" y="155"/>
                </a:cubicBezTo>
                <a:close/>
                <a:moveTo>
                  <a:pt x="70" y="155"/>
                </a:moveTo>
                <a:cubicBezTo>
                  <a:pt x="69" y="158"/>
                  <a:pt x="68" y="160"/>
                  <a:pt x="67" y="163"/>
                </a:cubicBezTo>
                <a:cubicBezTo>
                  <a:pt x="74" y="163"/>
                  <a:pt x="81" y="163"/>
                  <a:pt x="87" y="163"/>
                </a:cubicBezTo>
                <a:cubicBezTo>
                  <a:pt x="88" y="160"/>
                  <a:pt x="89" y="158"/>
                  <a:pt x="90" y="155"/>
                </a:cubicBezTo>
                <a:cubicBezTo>
                  <a:pt x="83" y="155"/>
                  <a:pt x="77" y="155"/>
                  <a:pt x="70" y="155"/>
                </a:cubicBezTo>
                <a:close/>
              </a:path>
            </a:pathLst>
          </a:custGeom>
          <a:solidFill>
            <a:srgbClr val="FFFFFF"/>
          </a:solidFill>
          <a:ln>
            <a:noFill/>
          </a:ln>
        </p:spPr>
        <p:txBody>
          <a:bodyPr lIns="68580" tIns="34290" rIns="68580" bIns="540000" anchor="ctr">
            <a:normAutofit fontScale="25000" lnSpcReduction="20000"/>
            <a:scene3d>
              <a:camera prst="orthographicFront"/>
              <a:lightRig rig="threePt" dir="t"/>
            </a:scene3d>
            <a:sp3d contourW="12700">
              <a:contourClr>
                <a:srgbClr val="FFFFFF"/>
              </a:contourClr>
            </a:sp3d>
          </a:bodyP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Times New Roman"/>
              <a:ea typeface="幼圆"/>
              <a:cs typeface="+mn-cs"/>
            </a:endParaRPr>
          </a:p>
        </p:txBody>
      </p:sp>
      <p:sp>
        <p:nvSpPr>
          <p:cNvPr id="72" name="MH_Other_12"/>
          <p:cNvSpPr/>
          <p:nvPr/>
        </p:nvSpPr>
        <p:spPr bwMode="auto">
          <a:xfrm>
            <a:off x="6177915" y="3452919"/>
            <a:ext cx="355600" cy="368300"/>
          </a:xfrm>
          <a:custGeom>
            <a:avLst/>
            <a:gdLst>
              <a:gd name="T0" fmla="*/ 2147483646 w 90"/>
              <a:gd name="T1" fmla="*/ 2147483646 h 93"/>
              <a:gd name="T2" fmla="*/ 2147483646 w 90"/>
              <a:gd name="T3" fmla="*/ 2147483646 h 93"/>
              <a:gd name="T4" fmla="*/ 2147483646 w 90"/>
              <a:gd name="T5" fmla="*/ 2147483646 h 93"/>
              <a:gd name="T6" fmla="*/ 2147483646 w 90"/>
              <a:gd name="T7" fmla="*/ 2147483646 h 93"/>
              <a:gd name="T8" fmla="*/ 2147483646 w 90"/>
              <a:gd name="T9" fmla="*/ 2147483646 h 93"/>
              <a:gd name="T10" fmla="*/ 0 w 90"/>
              <a:gd name="T11" fmla="*/ 2147483646 h 93"/>
              <a:gd name="T12" fmla="*/ 0 w 90"/>
              <a:gd name="T13" fmla="*/ 2147483646 h 93"/>
              <a:gd name="T14" fmla="*/ 2147483646 w 90"/>
              <a:gd name="T15" fmla="*/ 2147483646 h 93"/>
              <a:gd name="T16" fmla="*/ 2147483646 w 90"/>
              <a:gd name="T17" fmla="*/ 2147483646 h 93"/>
              <a:gd name="T18" fmla="*/ 2147483646 w 90"/>
              <a:gd name="T19" fmla="*/ 2147483646 h 93"/>
              <a:gd name="T20" fmla="*/ 2147483646 w 90"/>
              <a:gd name="T21" fmla="*/ 2147483646 h 93"/>
              <a:gd name="T22" fmla="*/ 2147483646 w 90"/>
              <a:gd name="T23" fmla="*/ 2147483646 h 93"/>
              <a:gd name="T24" fmla="*/ 2147483646 w 90"/>
              <a:gd name="T25" fmla="*/ 2147483646 h 93"/>
              <a:gd name="T26" fmla="*/ 2147483646 w 90"/>
              <a:gd name="T27" fmla="*/ 2147483646 h 93"/>
              <a:gd name="T28" fmla="*/ 2147483646 w 90"/>
              <a:gd name="T29" fmla="*/ 2147483646 h 93"/>
              <a:gd name="T30" fmla="*/ 2147483646 w 90"/>
              <a:gd name="T31" fmla="*/ 2147483646 h 93"/>
              <a:gd name="T32" fmla="*/ 2147483646 w 90"/>
              <a:gd name="T33" fmla="*/ 2147483646 h 93"/>
              <a:gd name="T34" fmla="*/ 2147483646 w 90"/>
              <a:gd name="T35" fmla="*/ 2147483646 h 93"/>
              <a:gd name="T36" fmla="*/ 2147483646 w 90"/>
              <a:gd name="T37" fmla="*/ 2147483646 h 93"/>
              <a:gd name="T38" fmla="*/ 2147483646 w 90"/>
              <a:gd name="T39" fmla="*/ 2147483646 h 93"/>
              <a:gd name="T40" fmla="*/ 2147483646 w 90"/>
              <a:gd name="T41" fmla="*/ 2147483646 h 93"/>
              <a:gd name="T42" fmla="*/ 2147483646 w 90"/>
              <a:gd name="T43" fmla="*/ 2147483646 h 93"/>
              <a:gd name="T44" fmla="*/ 2147483646 w 90"/>
              <a:gd name="T45" fmla="*/ 2147483646 h 93"/>
              <a:gd name="T46" fmla="*/ 2147483646 w 90"/>
              <a:gd name="T47" fmla="*/ 2147483646 h 93"/>
              <a:gd name="T48" fmla="*/ 2147483646 w 90"/>
              <a:gd name="T49" fmla="*/ 2147483646 h 93"/>
              <a:gd name="T50" fmla="*/ 2147483646 w 90"/>
              <a:gd name="T51" fmla="*/ 2147483646 h 93"/>
              <a:gd name="T52" fmla="*/ 2147483646 w 90"/>
              <a:gd name="T53" fmla="*/ 2147483646 h 93"/>
              <a:gd name="T54" fmla="*/ 2147483646 w 90"/>
              <a:gd name="T55" fmla="*/ 2147483646 h 93"/>
              <a:gd name="T56" fmla="*/ 2147483646 w 90"/>
              <a:gd name="T57" fmla="*/ 2147483646 h 93"/>
              <a:gd name="T58" fmla="*/ 2147483646 w 90"/>
              <a:gd name="T59" fmla="*/ 2147483646 h 93"/>
              <a:gd name="T60" fmla="*/ 2147483646 w 90"/>
              <a:gd name="T61" fmla="*/ 2147483646 h 93"/>
              <a:gd name="T62" fmla="*/ 2147483646 w 90"/>
              <a:gd name="T63" fmla="*/ 2147483646 h 93"/>
              <a:gd name="T64" fmla="*/ 2147483646 w 90"/>
              <a:gd name="T65" fmla="*/ 2147483646 h 93"/>
              <a:gd name="T66" fmla="*/ 2147483646 w 90"/>
              <a:gd name="T67" fmla="*/ 2147483646 h 93"/>
              <a:gd name="T68" fmla="*/ 2147483646 w 90"/>
              <a:gd name="T69" fmla="*/ 2147483646 h 93"/>
              <a:gd name="T70" fmla="*/ 2147483646 w 90"/>
              <a:gd name="T71" fmla="*/ 2147483646 h 93"/>
              <a:gd name="T72" fmla="*/ 2147483646 w 90"/>
              <a:gd name="T73" fmla="*/ 2147483646 h 93"/>
              <a:gd name="T74" fmla="*/ 2147483646 w 90"/>
              <a:gd name="T75" fmla="*/ 2147483646 h 93"/>
              <a:gd name="T76" fmla="*/ 2147483646 w 90"/>
              <a:gd name="T77" fmla="*/ 2147483646 h 93"/>
              <a:gd name="T78" fmla="*/ 2147483646 w 90"/>
              <a:gd name="T79" fmla="*/ 2147483646 h 93"/>
              <a:gd name="T80" fmla="*/ 2147483646 w 90"/>
              <a:gd name="T81" fmla="*/ 2147483646 h 93"/>
              <a:gd name="T82" fmla="*/ 2147483646 w 90"/>
              <a:gd name="T83" fmla="*/ 2147483646 h 93"/>
              <a:gd name="T84" fmla="*/ 2147483646 w 90"/>
              <a:gd name="T85" fmla="*/ 2147483646 h 93"/>
              <a:gd name="T86" fmla="*/ 2147483646 w 90"/>
              <a:gd name="T87" fmla="*/ 2147483646 h 93"/>
              <a:gd name="T88" fmla="*/ 2147483646 w 90"/>
              <a:gd name="T89" fmla="*/ 2147483646 h 93"/>
              <a:gd name="T90" fmla="*/ 2147483646 w 90"/>
              <a:gd name="T91" fmla="*/ 2147483646 h 93"/>
              <a:gd name="T92" fmla="*/ 2147483646 w 90"/>
              <a:gd name="T93" fmla="*/ 2147483646 h 93"/>
              <a:gd name="T94" fmla="*/ 2147483646 w 90"/>
              <a:gd name="T95" fmla="*/ 2147483646 h 93"/>
              <a:gd name="T96" fmla="*/ 2147483646 w 90"/>
              <a:gd name="T97" fmla="*/ 2147483646 h 9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90" h="93">
                <a:moveTo>
                  <a:pt x="86" y="38"/>
                </a:moveTo>
                <a:cubicBezTo>
                  <a:pt x="88" y="40"/>
                  <a:pt x="90" y="43"/>
                  <a:pt x="90" y="46"/>
                </a:cubicBezTo>
                <a:cubicBezTo>
                  <a:pt x="90" y="83"/>
                  <a:pt x="90" y="83"/>
                  <a:pt x="90" y="83"/>
                </a:cubicBezTo>
                <a:cubicBezTo>
                  <a:pt x="90" y="88"/>
                  <a:pt x="86" y="93"/>
                  <a:pt x="81" y="93"/>
                </a:cubicBezTo>
                <a:cubicBezTo>
                  <a:pt x="9" y="93"/>
                  <a:pt x="9" y="93"/>
                  <a:pt x="9" y="93"/>
                </a:cubicBezTo>
                <a:cubicBezTo>
                  <a:pt x="4" y="93"/>
                  <a:pt x="0" y="88"/>
                  <a:pt x="0" y="83"/>
                </a:cubicBezTo>
                <a:cubicBezTo>
                  <a:pt x="0" y="46"/>
                  <a:pt x="0" y="46"/>
                  <a:pt x="0" y="46"/>
                </a:cubicBezTo>
                <a:cubicBezTo>
                  <a:pt x="0" y="44"/>
                  <a:pt x="1" y="41"/>
                  <a:pt x="2" y="40"/>
                </a:cubicBezTo>
                <a:cubicBezTo>
                  <a:pt x="2" y="40"/>
                  <a:pt x="2" y="40"/>
                  <a:pt x="2" y="40"/>
                </a:cubicBezTo>
                <a:cubicBezTo>
                  <a:pt x="2" y="40"/>
                  <a:pt x="2" y="40"/>
                  <a:pt x="2" y="40"/>
                </a:cubicBezTo>
                <a:cubicBezTo>
                  <a:pt x="2" y="39"/>
                  <a:pt x="2" y="39"/>
                  <a:pt x="3" y="39"/>
                </a:cubicBezTo>
                <a:cubicBezTo>
                  <a:pt x="39" y="3"/>
                  <a:pt x="39" y="3"/>
                  <a:pt x="39" y="3"/>
                </a:cubicBezTo>
                <a:cubicBezTo>
                  <a:pt x="43" y="0"/>
                  <a:pt x="46" y="0"/>
                  <a:pt x="50" y="3"/>
                </a:cubicBezTo>
                <a:cubicBezTo>
                  <a:pt x="86" y="38"/>
                  <a:pt x="86" y="38"/>
                  <a:pt x="86" y="38"/>
                </a:cubicBezTo>
                <a:close/>
                <a:moveTo>
                  <a:pt x="15" y="30"/>
                </a:moveTo>
                <a:cubicBezTo>
                  <a:pt x="15" y="52"/>
                  <a:pt x="15" y="52"/>
                  <a:pt x="15" y="52"/>
                </a:cubicBezTo>
                <a:cubicBezTo>
                  <a:pt x="45" y="75"/>
                  <a:pt x="45" y="75"/>
                  <a:pt x="45" y="75"/>
                </a:cubicBezTo>
                <a:cubicBezTo>
                  <a:pt x="72" y="54"/>
                  <a:pt x="72" y="54"/>
                  <a:pt x="72" y="54"/>
                </a:cubicBezTo>
                <a:cubicBezTo>
                  <a:pt x="72" y="30"/>
                  <a:pt x="72" y="30"/>
                  <a:pt x="72" y="30"/>
                </a:cubicBezTo>
                <a:cubicBezTo>
                  <a:pt x="15" y="30"/>
                  <a:pt x="15" y="30"/>
                  <a:pt x="15" y="30"/>
                </a:cubicBezTo>
                <a:close/>
                <a:moveTo>
                  <a:pt x="25" y="35"/>
                </a:moveTo>
                <a:cubicBezTo>
                  <a:pt x="25" y="39"/>
                  <a:pt x="25" y="39"/>
                  <a:pt x="25" y="39"/>
                </a:cubicBezTo>
                <a:cubicBezTo>
                  <a:pt x="63" y="39"/>
                  <a:pt x="63" y="39"/>
                  <a:pt x="63" y="39"/>
                </a:cubicBezTo>
                <a:cubicBezTo>
                  <a:pt x="63" y="35"/>
                  <a:pt x="63" y="35"/>
                  <a:pt x="63" y="35"/>
                </a:cubicBezTo>
                <a:cubicBezTo>
                  <a:pt x="25" y="35"/>
                  <a:pt x="25" y="35"/>
                  <a:pt x="25" y="35"/>
                </a:cubicBezTo>
                <a:close/>
                <a:moveTo>
                  <a:pt x="25" y="51"/>
                </a:moveTo>
                <a:cubicBezTo>
                  <a:pt x="25" y="55"/>
                  <a:pt x="25" y="55"/>
                  <a:pt x="25" y="55"/>
                </a:cubicBezTo>
                <a:cubicBezTo>
                  <a:pt x="63" y="55"/>
                  <a:pt x="63" y="55"/>
                  <a:pt x="63" y="55"/>
                </a:cubicBezTo>
                <a:cubicBezTo>
                  <a:pt x="63" y="51"/>
                  <a:pt x="63" y="51"/>
                  <a:pt x="63" y="51"/>
                </a:cubicBezTo>
                <a:cubicBezTo>
                  <a:pt x="25" y="51"/>
                  <a:pt x="25" y="51"/>
                  <a:pt x="25" y="51"/>
                </a:cubicBezTo>
                <a:close/>
                <a:moveTo>
                  <a:pt x="25" y="43"/>
                </a:moveTo>
                <a:cubicBezTo>
                  <a:pt x="25" y="47"/>
                  <a:pt x="25" y="47"/>
                  <a:pt x="25" y="47"/>
                </a:cubicBezTo>
                <a:cubicBezTo>
                  <a:pt x="63" y="47"/>
                  <a:pt x="63" y="47"/>
                  <a:pt x="63" y="47"/>
                </a:cubicBezTo>
                <a:cubicBezTo>
                  <a:pt x="63" y="43"/>
                  <a:pt x="63" y="43"/>
                  <a:pt x="63" y="43"/>
                </a:cubicBezTo>
                <a:cubicBezTo>
                  <a:pt x="25" y="43"/>
                  <a:pt x="25" y="43"/>
                  <a:pt x="25" y="43"/>
                </a:cubicBezTo>
                <a:close/>
                <a:moveTo>
                  <a:pt x="10" y="87"/>
                </a:moveTo>
                <a:cubicBezTo>
                  <a:pt x="28" y="69"/>
                  <a:pt x="28" y="69"/>
                  <a:pt x="28" y="69"/>
                </a:cubicBezTo>
                <a:cubicBezTo>
                  <a:pt x="28" y="69"/>
                  <a:pt x="28" y="68"/>
                  <a:pt x="28" y="67"/>
                </a:cubicBezTo>
                <a:cubicBezTo>
                  <a:pt x="27" y="66"/>
                  <a:pt x="26" y="66"/>
                  <a:pt x="25" y="67"/>
                </a:cubicBezTo>
                <a:cubicBezTo>
                  <a:pt x="7" y="84"/>
                  <a:pt x="7" y="84"/>
                  <a:pt x="7" y="84"/>
                </a:cubicBezTo>
                <a:cubicBezTo>
                  <a:pt x="6" y="85"/>
                  <a:pt x="6" y="86"/>
                  <a:pt x="7" y="87"/>
                </a:cubicBezTo>
                <a:cubicBezTo>
                  <a:pt x="8" y="87"/>
                  <a:pt x="9" y="87"/>
                  <a:pt x="10" y="87"/>
                </a:cubicBezTo>
                <a:close/>
                <a:moveTo>
                  <a:pt x="84" y="84"/>
                </a:moveTo>
                <a:cubicBezTo>
                  <a:pt x="66" y="67"/>
                  <a:pt x="66" y="67"/>
                  <a:pt x="66" y="67"/>
                </a:cubicBezTo>
                <a:cubicBezTo>
                  <a:pt x="65" y="66"/>
                  <a:pt x="64" y="66"/>
                  <a:pt x="63" y="67"/>
                </a:cubicBezTo>
                <a:cubicBezTo>
                  <a:pt x="62" y="68"/>
                  <a:pt x="62" y="69"/>
                  <a:pt x="63" y="69"/>
                </a:cubicBezTo>
                <a:cubicBezTo>
                  <a:pt x="81" y="87"/>
                  <a:pt x="81" y="87"/>
                  <a:pt x="81" y="87"/>
                </a:cubicBezTo>
                <a:cubicBezTo>
                  <a:pt x="82" y="87"/>
                  <a:pt x="83" y="87"/>
                  <a:pt x="84" y="87"/>
                </a:cubicBezTo>
                <a:cubicBezTo>
                  <a:pt x="85" y="86"/>
                  <a:pt x="85" y="85"/>
                  <a:pt x="84" y="84"/>
                </a:cubicBezTo>
                <a:close/>
              </a:path>
            </a:pathLst>
          </a:custGeom>
          <a:solidFill>
            <a:srgbClr val="FFFFFF"/>
          </a:solidFill>
          <a:ln>
            <a:noFill/>
          </a:ln>
        </p:spPr>
        <p:txBody>
          <a:bodyPr anchor="ctr">
            <a:normAutofit/>
            <a:scene3d>
              <a:camera prst="orthographicFront"/>
              <a:lightRig rig="threePt" dir="t"/>
            </a:scene3d>
            <a:sp3d contourW="12700">
              <a:contourClr>
                <a:srgbClr val="FFFFFF"/>
              </a:contourClr>
            </a:sp3d>
          </a:bodyP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imes New Roman"/>
              <a:ea typeface="幼圆"/>
              <a:cs typeface="+mn-cs"/>
            </a:endParaRPr>
          </a:p>
        </p:txBody>
      </p:sp>
      <p:sp>
        <p:nvSpPr>
          <p:cNvPr id="2" name="矩形 1"/>
          <p:cNvSpPr/>
          <p:nvPr/>
        </p:nvSpPr>
        <p:spPr>
          <a:xfrm>
            <a:off x="1164467" y="4989916"/>
            <a:ext cx="9921485" cy="923330"/>
          </a:xfrm>
          <a:prstGeom prst="rect">
            <a:avLst/>
          </a:prstGeom>
        </p:spPr>
        <p:txBody>
          <a:bodyPr wrap="square">
            <a:spAutoFit/>
          </a:bodyPr>
          <a:lstStyle/>
          <a:p>
            <a:r>
              <a:rPr lang="en-US" altLang="zh-CN" dirty="0" err="1"/>
              <a:t>Dubbox</a:t>
            </a:r>
            <a:r>
              <a:rPr lang="en-US" altLang="zh-CN" dirty="0"/>
              <a:t> </a:t>
            </a:r>
            <a:r>
              <a:rPr lang="zh-CN" altLang="en-US" dirty="0"/>
              <a:t>是一个分布式服务框架，其前身是阿里巴巴开源项目</a:t>
            </a:r>
            <a:r>
              <a:rPr lang="en-US" altLang="zh-CN" dirty="0" err="1"/>
              <a:t>Dubbo</a:t>
            </a:r>
            <a:r>
              <a:rPr lang="en-US" altLang="zh-CN" dirty="0"/>
              <a:t> </a:t>
            </a:r>
            <a:r>
              <a:rPr lang="zh-CN" altLang="en-US" dirty="0"/>
              <a:t>，被国内电商及互联网项目中使用，后期阿里巴巴停止了该项目的维护，当当网便在</a:t>
            </a:r>
            <a:r>
              <a:rPr lang="en-US" altLang="zh-CN" dirty="0" err="1"/>
              <a:t>Dubbo</a:t>
            </a:r>
            <a:r>
              <a:rPr lang="zh-CN" altLang="en-US" dirty="0"/>
              <a:t>基础上进行优化，并继续维护，为了与原有的</a:t>
            </a:r>
            <a:r>
              <a:rPr lang="en-US" altLang="zh-CN" dirty="0" err="1"/>
              <a:t>Dubbo</a:t>
            </a:r>
            <a:r>
              <a:rPr lang="zh-CN" altLang="en-US" dirty="0"/>
              <a:t>区分，故将其命名为</a:t>
            </a:r>
            <a:r>
              <a:rPr lang="en-US" altLang="zh-CN" dirty="0" err="1"/>
              <a:t>Dubbox</a:t>
            </a:r>
            <a:r>
              <a:rPr lang="zh-CN" altLang="en-US" dirty="0"/>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273685" y="228600"/>
            <a:ext cx="5149341" cy="461665"/>
          </a:xfrm>
          <a:prstGeom prst="rect">
            <a:avLst/>
          </a:prstGeom>
          <a:noFill/>
        </p:spPr>
        <p:txBody>
          <a:bodyPr wrap="square" rtlCol="0">
            <a:spAutoFit/>
          </a:bodyPr>
          <a:lstStyle/>
          <a:p>
            <a:r>
              <a:rPr lang="zh-CN" altLang="en-US" sz="2400" b="1" dirty="0">
                <a:solidFill>
                  <a:schemeClr val="tx1">
                    <a:lumMod val="65000"/>
                    <a:lumOff val="35000"/>
                  </a:schemeClr>
                </a:solidFill>
                <a:latin typeface="微软雅黑" charset="0"/>
                <a:ea typeface="微软雅黑" charset="0"/>
                <a:sym typeface="+mn-ea"/>
              </a:rPr>
              <a:t>国内外研究现状及趋势</a:t>
            </a:r>
            <a:endParaRPr lang="zh-CN" altLang="en-US" sz="2400" b="1" dirty="0">
              <a:solidFill>
                <a:schemeClr val="tx1">
                  <a:lumMod val="65000"/>
                  <a:lumOff val="35000"/>
                </a:schemeClr>
              </a:solidFill>
              <a:latin typeface="微软雅黑" charset="0"/>
              <a:ea typeface="微软雅黑" charset="0"/>
              <a:sym typeface="+mn-ea"/>
            </a:endParaRPr>
          </a:p>
        </p:txBody>
      </p:sp>
      <p:sp>
        <p:nvSpPr>
          <p:cNvPr id="6" name="矩形 5"/>
          <p:cNvSpPr/>
          <p:nvPr/>
        </p:nvSpPr>
        <p:spPr>
          <a:xfrm>
            <a:off x="-3175" y="236220"/>
            <a:ext cx="119380" cy="473075"/>
          </a:xfrm>
          <a:prstGeom prst="rect">
            <a:avLst/>
          </a:prstGeom>
          <a:solidFill>
            <a:srgbClr val="578B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7795" y="236220"/>
            <a:ext cx="97790" cy="473075"/>
          </a:xfrm>
          <a:prstGeom prst="rect">
            <a:avLst/>
          </a:prstGeom>
          <a:solidFill>
            <a:srgbClr val="578B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61727" y="4485061"/>
            <a:ext cx="10864158" cy="1569660"/>
          </a:xfrm>
          <a:prstGeom prst="rect">
            <a:avLst/>
          </a:prstGeom>
          <a:noFill/>
        </p:spPr>
        <p:txBody>
          <a:bodyPr wrap="square" rtlCol="0">
            <a:spAutoFit/>
          </a:bodyPr>
          <a:lstStyle/>
          <a:p>
            <a:pPr indent="0"/>
            <a:r>
              <a:rPr lang="zh-CN" altLang="en-US" sz="1600" dirty="0">
                <a:latin typeface="微软雅黑" pitchFamily="34" charset="-122"/>
                <a:ea typeface="微软雅黑" pitchFamily="34" charset="-122"/>
              </a:rPr>
              <a:t>从宏观的角度来看，近几年无论在那个国家或者地区，电子商务的发展都非常的迅速。例如美国的电子商务发展就十分的迅速并且成熟，从专业化的程度和电子商务相关产业上来说都做的十分的优秀，在整个世界属于领先的国家。相较于国外，我国的电子商务起步比较晚。不过这并不影响我国电子商务的迅速发展，因为目前我国电子商务拥有庞大的消费群体以及先进的互联网技术，这为电子商务的发展提供了主要基础和动力。根据相关数据显示，电子商务的交易总额每年增长百分之四十。由于电子商务具有很大的发展前景，使得我国很多投资者投入到了电子商务的领域之中，这也使得电子商务之间的竞争日益激烈</a:t>
            </a:r>
            <a:r>
              <a:rPr lang="zh-CN" altLang="en-US" sz="1600" dirty="0" smtClean="0">
                <a:latin typeface="微软雅黑" pitchFamily="34" charset="-122"/>
                <a:ea typeface="微软雅黑" pitchFamily="34" charset="-122"/>
              </a:rPr>
              <a:t>。</a:t>
            </a:r>
            <a:endParaRPr lang="zh-CN" altLang="en-US" sz="1400" dirty="0">
              <a:latin typeface="微软雅黑" pitchFamily="34" charset="-122"/>
              <a:ea typeface="微软雅黑" pitchFamily="34" charset="-122"/>
              <a:sym typeface="+mn-ea"/>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4611" y="709295"/>
            <a:ext cx="5819775" cy="3324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896" y="972070"/>
            <a:ext cx="5676900" cy="3248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273685" y="228600"/>
            <a:ext cx="4723828" cy="461665"/>
          </a:xfrm>
          <a:prstGeom prst="rect">
            <a:avLst/>
          </a:prstGeom>
          <a:noFill/>
        </p:spPr>
        <p:txBody>
          <a:bodyPr wrap="square" rtlCol="0">
            <a:spAutoFit/>
          </a:bodyPr>
          <a:lstStyle/>
          <a:p>
            <a:r>
              <a:rPr lang="zh-CN" altLang="en-US" sz="2400" b="1" dirty="0">
                <a:solidFill>
                  <a:schemeClr val="tx1">
                    <a:lumMod val="65000"/>
                    <a:lumOff val="35000"/>
                  </a:schemeClr>
                </a:solidFill>
                <a:latin typeface="微软雅黑" charset="0"/>
                <a:ea typeface="微软雅黑" charset="0"/>
                <a:sym typeface="+mn-ea"/>
              </a:rPr>
              <a:t>国内外研究现状及趋势</a:t>
            </a:r>
            <a:endParaRPr lang="zh-CN" altLang="en-US" sz="2400" b="1" dirty="0">
              <a:solidFill>
                <a:schemeClr val="tx1">
                  <a:lumMod val="65000"/>
                  <a:lumOff val="35000"/>
                </a:schemeClr>
              </a:solidFill>
              <a:latin typeface="微软雅黑" charset="0"/>
              <a:ea typeface="微软雅黑" charset="0"/>
              <a:sym typeface="+mn-ea"/>
            </a:endParaRPr>
          </a:p>
        </p:txBody>
      </p:sp>
      <p:sp>
        <p:nvSpPr>
          <p:cNvPr id="6" name="矩形 5"/>
          <p:cNvSpPr/>
          <p:nvPr/>
        </p:nvSpPr>
        <p:spPr>
          <a:xfrm>
            <a:off x="-3175" y="236220"/>
            <a:ext cx="119380" cy="473075"/>
          </a:xfrm>
          <a:prstGeom prst="rect">
            <a:avLst/>
          </a:prstGeom>
          <a:solidFill>
            <a:srgbClr val="578B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7795" y="236220"/>
            <a:ext cx="97790" cy="473075"/>
          </a:xfrm>
          <a:prstGeom prst="rect">
            <a:avLst/>
          </a:prstGeom>
          <a:solidFill>
            <a:srgbClr val="578B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5078993" y="2106127"/>
            <a:ext cx="6047715" cy="2308324"/>
          </a:xfrm>
          <a:prstGeom prst="rect">
            <a:avLst/>
          </a:prstGeom>
          <a:noFill/>
        </p:spPr>
        <p:txBody>
          <a:bodyPr wrap="square" rtlCol="0">
            <a:spAutoFit/>
          </a:bodyPr>
          <a:lstStyle/>
          <a:p>
            <a:pPr indent="0"/>
            <a:r>
              <a:rPr lang="zh-CN" altLang="en-US" sz="1600" dirty="0">
                <a:solidFill>
                  <a:schemeClr val="tx1">
                    <a:lumMod val="65000"/>
                    <a:lumOff val="35000"/>
                  </a:schemeClr>
                </a:solidFill>
                <a:latin typeface="微软雅黑" pitchFamily="34" charset="-122"/>
                <a:ea typeface="微软雅黑" pitchFamily="34" charset="-122"/>
              </a:rPr>
              <a:t>随着中国不断地发展和进步，我国的电子商务和世界接轨是今后的必然发展趋势。互联网最为显著的一个优势就是具有开放性，并且不受到任何时间和空间的限制。互联网能够有效的通过传输促进国家和国家时间的交流，对于推动国家对外发展有着重要的促进作用。因此，在未来我国的电子商务企业将会随着外界环境不断地完善，逐渐和世界接轨。通过电子商务，我国企业可以和国外的企业站在一个相同的起跑线上，从而实现共同发展。通过电子商务，我国未来的一些中小型企业可以实现真正的开拓国际市场，实现</a:t>
            </a:r>
            <a:r>
              <a:rPr lang="zh-CN" altLang="en-US" sz="1600" dirty="0" smtClean="0">
                <a:solidFill>
                  <a:schemeClr val="tx1">
                    <a:lumMod val="65000"/>
                    <a:lumOff val="35000"/>
                  </a:schemeClr>
                </a:solidFill>
                <a:latin typeface="微软雅黑" pitchFamily="34" charset="-122"/>
                <a:ea typeface="微软雅黑" pitchFamily="34" charset="-122"/>
              </a:rPr>
              <a:t>对外贸易。</a:t>
            </a:r>
            <a:endParaRPr lang="zh-CN" altLang="en-US" sz="1400" dirty="0">
              <a:solidFill>
                <a:schemeClr val="tx1">
                  <a:lumMod val="65000"/>
                  <a:lumOff val="35000"/>
                </a:schemeClr>
              </a:solidFill>
              <a:latin typeface="微软雅黑" pitchFamily="34" charset="-122"/>
              <a:ea typeface="微软雅黑" pitchFamily="34" charset="-122"/>
              <a:sym typeface="+mn-ea"/>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795" y="1360578"/>
            <a:ext cx="4733925" cy="3495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09754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4799</TotalTime>
  <Words>2257</Words>
  <Application>Microsoft Office PowerPoint</Application>
  <PresentationFormat>自定义</PresentationFormat>
  <Paragraphs>158</Paragraphs>
  <Slides>15</Slides>
  <Notes>12</Notes>
  <HiddenSlides>0</HiddenSlides>
  <MMClips>0</MMClips>
  <ScaleCrop>false</ScaleCrop>
  <HeadingPairs>
    <vt:vector size="4" baseType="variant">
      <vt:variant>
        <vt:lpstr>主题</vt:lpstr>
      </vt:variant>
      <vt:variant>
        <vt:i4>2</vt:i4>
      </vt:variant>
      <vt:variant>
        <vt:lpstr>幻灯片标题</vt:lpstr>
      </vt:variant>
      <vt:variant>
        <vt:i4>15</vt:i4>
      </vt:variant>
    </vt:vector>
  </HeadingPairs>
  <TitlesOfParts>
    <vt:vector size="17" baseType="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yyh</cp:lastModifiedBy>
  <cp:revision>152</cp:revision>
  <dcterms:created xsi:type="dcterms:W3CDTF">2016-04-08T06:26:08Z</dcterms:created>
  <dcterms:modified xsi:type="dcterms:W3CDTF">2018-12-19T10:17:10Z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2052-10.1.0.5559</vt:lpwstr>
  </property>
</Properties>
</file>