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9" r:id="rId2"/>
    <p:sldId id="261" r:id="rId3"/>
    <p:sldId id="263" r:id="rId4"/>
    <p:sldId id="262" r:id="rId5"/>
    <p:sldId id="294" r:id="rId6"/>
    <p:sldId id="295" r:id="rId7"/>
    <p:sldId id="267" r:id="rId8"/>
    <p:sldId id="266" r:id="rId9"/>
    <p:sldId id="291" r:id="rId10"/>
    <p:sldId id="271" r:id="rId11"/>
    <p:sldId id="272" r:id="rId12"/>
    <p:sldId id="289" r:id="rId13"/>
    <p:sldId id="276" r:id="rId14"/>
    <p:sldId id="277" r:id="rId15"/>
    <p:sldId id="281" r:id="rId16"/>
    <p:sldId id="282" r:id="rId17"/>
    <p:sldId id="285" r:id="rId18"/>
  </p:sldIdLst>
  <p:sldSz cx="12188825" cy="6858000"/>
  <p:notesSz cx="6858000" cy="9144000"/>
  <p:defaultTextStyle>
    <a:defPPr>
      <a:defRPr lang="zh-CN"/>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246" autoAdjust="0"/>
  </p:normalViewPr>
  <p:slideViewPr>
    <p:cSldViewPr snapToGrid="0" snapToObjects="1">
      <p:cViewPr varScale="1">
        <p:scale>
          <a:sx n="66" d="100"/>
          <a:sy n="66" d="100"/>
        </p:scale>
        <p:origin x="2196" y="66"/>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88B9B-84F4-465C-A954-A77F3249A8B0}" type="datetimeFigureOut">
              <a:rPr lang="zh-CN" altLang="en-US" smtClean="0"/>
              <a:t>2018/12/19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FE4AC-9589-49DB-9027-493FF2FEF0BA}" type="slidenum">
              <a:rPr lang="zh-CN" altLang="en-US" smtClean="0"/>
              <a:t>‹#›</a:t>
            </a:fld>
            <a:endParaRPr lang="zh-CN" altLang="en-US"/>
          </a:p>
        </p:txBody>
      </p:sp>
    </p:spTree>
    <p:extLst>
      <p:ext uri="{BB962C8B-B14F-4D97-AF65-F5344CB8AC3E}">
        <p14:creationId xmlns:p14="http://schemas.microsoft.com/office/powerpoint/2010/main" val="1622415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AFE4AC-9589-49DB-9027-493FF2FEF0BA}" type="slidenum">
              <a:rPr lang="zh-CN" altLang="en-US" smtClean="0"/>
              <a:t>8</a:t>
            </a:fld>
            <a:endParaRPr lang="zh-CN" altLang="en-US"/>
          </a:p>
        </p:txBody>
      </p:sp>
    </p:spTree>
    <p:extLst>
      <p:ext uri="{BB962C8B-B14F-4D97-AF65-F5344CB8AC3E}">
        <p14:creationId xmlns:p14="http://schemas.microsoft.com/office/powerpoint/2010/main" val="6497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1AFE4AC-9589-49DB-9027-493FF2FEF0BA}" type="slidenum">
              <a:rPr lang="zh-CN" altLang="en-US" smtClean="0"/>
              <a:t>11</a:t>
            </a:fld>
            <a:endParaRPr lang="zh-CN" altLang="en-US"/>
          </a:p>
        </p:txBody>
      </p:sp>
    </p:spTree>
    <p:extLst>
      <p:ext uri="{BB962C8B-B14F-4D97-AF65-F5344CB8AC3E}">
        <p14:creationId xmlns:p14="http://schemas.microsoft.com/office/powerpoint/2010/main" val="3980642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44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6249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724510"/>
      </p:ext>
    </p:extLst>
  </p:cSld>
  <p:clrMap bg1="lt1" tx1="dk1" bg2="lt2" tx2="dk2" accent1="accent1" accent2="accent2" accent3="accent3" accent4="accent4" accent5="accent5" accent6="accent6" hlink="hlink" folHlink="folHlink"/>
  <p:sldLayoutIdLst>
    <p:sldLayoutId id="2147483655" r:id="rId1"/>
    <p:sldLayoutId id="2147483652" r:id="rId2"/>
  </p:sldLayoutIdLst>
  <p:txStyles>
    <p:titleStyle>
      <a:lvl1pPr algn="ctr" defTabSz="609468" rtl="0" eaLnBrk="1" latinLnBrk="0" hangingPunct="1">
        <a:spcBef>
          <a:spcPct val="0"/>
        </a:spcBef>
        <a:buNone/>
        <a:defRPr sz="5900" kern="1200">
          <a:solidFill>
            <a:schemeClr val="tx1"/>
          </a:solidFill>
          <a:latin typeface="+mj-lt"/>
          <a:ea typeface="+mj-ea"/>
          <a:cs typeface="+mj-cs"/>
        </a:defRPr>
      </a:lvl1pPr>
    </p:titleStyle>
    <p:bodyStyle>
      <a:lvl1pPr marL="457101" indent="-457101" algn="l" defTabSz="609468" rtl="0" eaLnBrk="1" latinLnBrk="0" hangingPunct="1">
        <a:spcBef>
          <a:spcPct val="20000"/>
        </a:spcBef>
        <a:buFont typeface="Arial"/>
        <a:buChar char="•"/>
        <a:defRPr sz="4300" kern="1200">
          <a:solidFill>
            <a:schemeClr val="tx1"/>
          </a:solidFill>
          <a:latin typeface="+mn-lt"/>
          <a:ea typeface="+mn-ea"/>
          <a:cs typeface="+mn-cs"/>
        </a:defRPr>
      </a:lvl1pPr>
      <a:lvl2pPr marL="990385" indent="-380917" algn="l" defTabSz="609468" rtl="0" eaLnBrk="1" latinLnBrk="0" hangingPunct="1">
        <a:spcBef>
          <a:spcPct val="20000"/>
        </a:spcBef>
        <a:buFont typeface="Arial"/>
        <a:buChar char="–"/>
        <a:defRPr sz="3700" kern="1200">
          <a:solidFill>
            <a:schemeClr val="tx1"/>
          </a:solidFill>
          <a:latin typeface="+mn-lt"/>
          <a:ea typeface="+mn-ea"/>
          <a:cs typeface="+mn-cs"/>
        </a:defRPr>
      </a:lvl2pPr>
      <a:lvl3pPr marL="1523669" indent="-304735" algn="l" defTabSz="609468" rtl="0" eaLnBrk="1" latinLnBrk="0" hangingPunct="1">
        <a:spcBef>
          <a:spcPct val="20000"/>
        </a:spcBef>
        <a:buFont typeface="Arial"/>
        <a:buChar char="•"/>
        <a:defRPr sz="3200" kern="1200">
          <a:solidFill>
            <a:schemeClr val="tx1"/>
          </a:solidFill>
          <a:latin typeface="+mn-lt"/>
          <a:ea typeface="+mn-ea"/>
          <a:cs typeface="+mn-cs"/>
        </a:defRPr>
      </a:lvl3pPr>
      <a:lvl4pPr marL="2133139" indent="-304735" algn="l" defTabSz="609468" rtl="0" eaLnBrk="1" latinLnBrk="0" hangingPunct="1">
        <a:spcBef>
          <a:spcPct val="20000"/>
        </a:spcBef>
        <a:buFont typeface="Arial"/>
        <a:buChar char="–"/>
        <a:defRPr sz="2700" kern="1200">
          <a:solidFill>
            <a:schemeClr val="tx1"/>
          </a:solidFill>
          <a:latin typeface="+mn-lt"/>
          <a:ea typeface="+mn-ea"/>
          <a:cs typeface="+mn-cs"/>
        </a:defRPr>
      </a:lvl4pPr>
      <a:lvl5pPr marL="2742605" indent="-304735" algn="l" defTabSz="609468" rtl="0" eaLnBrk="1" latinLnBrk="0" hangingPunct="1">
        <a:spcBef>
          <a:spcPct val="20000"/>
        </a:spcBef>
        <a:buFont typeface="Arial"/>
        <a:buChar char="»"/>
        <a:defRPr sz="2700" kern="1200">
          <a:solidFill>
            <a:schemeClr val="tx1"/>
          </a:solidFill>
          <a:latin typeface="+mn-lt"/>
          <a:ea typeface="+mn-ea"/>
          <a:cs typeface="+mn-cs"/>
        </a:defRPr>
      </a:lvl5pPr>
      <a:lvl6pPr marL="3352073" indent="-304735" algn="l" defTabSz="609468" rtl="0" eaLnBrk="1" latinLnBrk="0" hangingPunct="1">
        <a:spcBef>
          <a:spcPct val="20000"/>
        </a:spcBef>
        <a:buFont typeface="Arial"/>
        <a:buChar char="•"/>
        <a:defRPr sz="2700" kern="1200">
          <a:solidFill>
            <a:schemeClr val="tx1"/>
          </a:solidFill>
          <a:latin typeface="+mn-lt"/>
          <a:ea typeface="+mn-ea"/>
          <a:cs typeface="+mn-cs"/>
        </a:defRPr>
      </a:lvl6pPr>
      <a:lvl7pPr marL="3961541" indent="-304735" algn="l" defTabSz="609468" rtl="0" eaLnBrk="1" latinLnBrk="0" hangingPunct="1">
        <a:spcBef>
          <a:spcPct val="20000"/>
        </a:spcBef>
        <a:buFont typeface="Arial"/>
        <a:buChar char="•"/>
        <a:defRPr sz="2700" kern="1200">
          <a:solidFill>
            <a:schemeClr val="tx1"/>
          </a:solidFill>
          <a:latin typeface="+mn-lt"/>
          <a:ea typeface="+mn-ea"/>
          <a:cs typeface="+mn-cs"/>
        </a:defRPr>
      </a:lvl7pPr>
      <a:lvl8pPr marL="4571009" indent="-304735" algn="l" defTabSz="609468" rtl="0" eaLnBrk="1" latinLnBrk="0" hangingPunct="1">
        <a:spcBef>
          <a:spcPct val="20000"/>
        </a:spcBef>
        <a:buFont typeface="Arial"/>
        <a:buChar char="•"/>
        <a:defRPr sz="2700" kern="1200">
          <a:solidFill>
            <a:schemeClr val="tx1"/>
          </a:solidFill>
          <a:latin typeface="+mn-lt"/>
          <a:ea typeface="+mn-ea"/>
          <a:cs typeface="+mn-cs"/>
        </a:defRPr>
      </a:lvl8pPr>
      <a:lvl9pPr marL="5180477" indent="-304735" algn="l" defTabSz="609468"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zh-CN"/>
      </a:defPPr>
      <a:lvl1pPr marL="0" algn="l" defTabSz="609468" rtl="0" eaLnBrk="1" latinLnBrk="0" hangingPunct="1">
        <a:defRPr sz="2400" kern="1200">
          <a:solidFill>
            <a:schemeClr val="tx1"/>
          </a:solidFill>
          <a:latin typeface="+mn-lt"/>
          <a:ea typeface="+mn-ea"/>
          <a:cs typeface="+mn-cs"/>
        </a:defRPr>
      </a:lvl1pPr>
      <a:lvl2pPr marL="609468" algn="l" defTabSz="609468" rtl="0" eaLnBrk="1" latinLnBrk="0" hangingPunct="1">
        <a:defRPr sz="2400" kern="1200">
          <a:solidFill>
            <a:schemeClr val="tx1"/>
          </a:solidFill>
          <a:latin typeface="+mn-lt"/>
          <a:ea typeface="+mn-ea"/>
          <a:cs typeface="+mn-cs"/>
        </a:defRPr>
      </a:lvl2pPr>
      <a:lvl3pPr marL="1218936" algn="l" defTabSz="609468" rtl="0" eaLnBrk="1" latinLnBrk="0" hangingPunct="1">
        <a:defRPr sz="2400" kern="1200">
          <a:solidFill>
            <a:schemeClr val="tx1"/>
          </a:solidFill>
          <a:latin typeface="+mn-lt"/>
          <a:ea typeface="+mn-ea"/>
          <a:cs typeface="+mn-cs"/>
        </a:defRPr>
      </a:lvl3pPr>
      <a:lvl4pPr marL="1828404" algn="l" defTabSz="609468" rtl="0" eaLnBrk="1" latinLnBrk="0" hangingPunct="1">
        <a:defRPr sz="2400" kern="1200">
          <a:solidFill>
            <a:schemeClr val="tx1"/>
          </a:solidFill>
          <a:latin typeface="+mn-lt"/>
          <a:ea typeface="+mn-ea"/>
          <a:cs typeface="+mn-cs"/>
        </a:defRPr>
      </a:lvl4pPr>
      <a:lvl5pPr marL="2437872" algn="l" defTabSz="609468" rtl="0" eaLnBrk="1" latinLnBrk="0" hangingPunct="1">
        <a:defRPr sz="2400" kern="1200">
          <a:solidFill>
            <a:schemeClr val="tx1"/>
          </a:solidFill>
          <a:latin typeface="+mn-lt"/>
          <a:ea typeface="+mn-ea"/>
          <a:cs typeface="+mn-cs"/>
        </a:defRPr>
      </a:lvl5pPr>
      <a:lvl6pPr marL="3047340" algn="l" defTabSz="609468" rtl="0" eaLnBrk="1" latinLnBrk="0" hangingPunct="1">
        <a:defRPr sz="2400" kern="1200">
          <a:solidFill>
            <a:schemeClr val="tx1"/>
          </a:solidFill>
          <a:latin typeface="+mn-lt"/>
          <a:ea typeface="+mn-ea"/>
          <a:cs typeface="+mn-cs"/>
        </a:defRPr>
      </a:lvl6pPr>
      <a:lvl7pPr marL="3656808" algn="l" defTabSz="609468" rtl="0" eaLnBrk="1" latinLnBrk="0" hangingPunct="1">
        <a:defRPr sz="2400" kern="1200">
          <a:solidFill>
            <a:schemeClr val="tx1"/>
          </a:solidFill>
          <a:latin typeface="+mn-lt"/>
          <a:ea typeface="+mn-ea"/>
          <a:cs typeface="+mn-cs"/>
        </a:defRPr>
      </a:lvl7pPr>
      <a:lvl8pPr marL="4266275" algn="l" defTabSz="609468" rtl="0" eaLnBrk="1" latinLnBrk="0" hangingPunct="1">
        <a:defRPr sz="2400" kern="1200">
          <a:solidFill>
            <a:schemeClr val="tx1"/>
          </a:solidFill>
          <a:latin typeface="+mn-lt"/>
          <a:ea typeface="+mn-ea"/>
          <a:cs typeface="+mn-cs"/>
        </a:defRPr>
      </a:lvl8pPr>
      <a:lvl9pPr marL="4875744" algn="l" defTabSz="60946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48627" y="2389306"/>
            <a:ext cx="12682702" cy="923328"/>
          </a:xfrm>
          <a:prstGeom prst="rect">
            <a:avLst/>
          </a:prstGeom>
          <a:noFill/>
          <a:ln>
            <a:noFill/>
          </a:ln>
        </p:spPr>
        <p:txBody>
          <a:bodyPr wrap="square" lIns="91436" tIns="45719" rIns="91436" bIns="45719" rtlCol="0">
            <a:spAutoFit/>
          </a:bodyPr>
          <a:lstStyle/>
          <a:p>
            <a:pPr algn="ctr">
              <a:lnSpc>
                <a:spcPct val="90000"/>
              </a:lnSpc>
            </a:pPr>
            <a:r>
              <a:rPr lang="zh-CN" altLang="en-US" sz="6000" b="1" spc="300" dirty="0">
                <a:solidFill>
                  <a:schemeClr val="bg1"/>
                </a:solidFill>
                <a:latin typeface="微软雅黑" panose="020B0503020204020204" pitchFamily="34" charset="-122"/>
              </a:rPr>
              <a:t>人机交互场景下的语句边界检测</a:t>
            </a:r>
            <a:endParaRPr lang="en-US" altLang="zh-CN" sz="6000" b="1" spc="3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a:xfrm>
            <a:off x="2210944" y="5219752"/>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答辩人：</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1" name="矩形 20"/>
          <p:cNvSpPr/>
          <p:nvPr/>
        </p:nvSpPr>
        <p:spPr>
          <a:xfrm>
            <a:off x="5966691" y="5219135"/>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指导老师：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377134" y="5235112"/>
            <a:ext cx="1614489" cy="384719"/>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ea typeface="微软雅黑" panose="020B0503020204020204" pitchFamily="34" charset="-122"/>
              </a:rPr>
              <a:t>倪钢</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607460" y="5234495"/>
            <a:ext cx="3457775" cy="384719"/>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rPr>
              <a:t>何炎祥教授 彭敏教授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79052" y="3541384"/>
            <a:ext cx="11693237" cy="400108"/>
          </a:xfrm>
          <a:prstGeom prst="rect">
            <a:avLst/>
          </a:prstGeom>
          <a:noFill/>
        </p:spPr>
        <p:txBody>
          <a:bodyPr wrap="square" lIns="91436" tIns="45719" rIns="91436" bIns="45719" rtlCol="0">
            <a:spAutoFit/>
          </a:bodyPr>
          <a:lstStyle/>
          <a:p>
            <a:r>
              <a:rPr lang="en-US" altLang="zh-HK" sz="2000" spc="300">
                <a:solidFill>
                  <a:schemeClr val="bg1"/>
                </a:solidFill>
                <a:latin typeface="微软雅黑" panose="020B0503020204020204" pitchFamily="34" charset="-122"/>
                <a:ea typeface="微软雅黑" panose="020B0503020204020204" pitchFamily="34" charset="-122"/>
              </a:rPr>
              <a:t>Statement boundary detection in a voice interaction scenario</a:t>
            </a:r>
            <a:endParaRPr lang="zh-HK" altLang="en-US" sz="20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8516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89581"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研究内容</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12894F2-84F9-4F5C-982F-1BF493B090E4}"/>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BB1D6E1-5521-421A-9618-77A91B730DE9}"/>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169FEE4-920D-4F47-B14D-5557BD988829}"/>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D3E7D62-706F-4B4D-8392-EA3057850CE3}"/>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a:extLst>
              <a:ext uri="{FF2B5EF4-FFF2-40B4-BE49-F238E27FC236}">
                <a16:creationId xmlns:a16="http://schemas.microsoft.com/office/drawing/2014/main" id="{89008B10-B5EF-4170-BBA4-D8A40673F0C2}"/>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a:extLst>
              <a:ext uri="{FF2B5EF4-FFF2-40B4-BE49-F238E27FC236}">
                <a16:creationId xmlns:a16="http://schemas.microsoft.com/office/drawing/2014/main" id="{65C02D83-0A1B-4B24-AEE5-13C15AEFF07E}"/>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a:extLst>
              <a:ext uri="{FF2B5EF4-FFF2-40B4-BE49-F238E27FC236}">
                <a16:creationId xmlns:a16="http://schemas.microsoft.com/office/drawing/2014/main" id="{15DC71BB-CDD9-4550-8191-246A4B9931D6}"/>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a:extLst>
              <a:ext uri="{FF2B5EF4-FFF2-40B4-BE49-F238E27FC236}">
                <a16:creationId xmlns:a16="http://schemas.microsoft.com/office/drawing/2014/main" id="{DCEA45AF-244C-450C-923B-2548B755DD7F}"/>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71916C8-EB6F-43F7-8EE3-A4153E1FA6EB}"/>
              </a:ext>
            </a:extLst>
          </p:cNvPr>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1654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48">
            <a:extLst>
              <a:ext uri="{FF2B5EF4-FFF2-40B4-BE49-F238E27FC236}">
                <a16:creationId xmlns:a16="http://schemas.microsoft.com/office/drawing/2014/main" id="{838F0247-8B5D-422F-9C48-6BA9A81A5667}"/>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BE12F5D7-B6E1-40C5-9217-7DD7B04BA1BC}"/>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4F293D89-5394-4979-ABE7-3A768711D4C6}"/>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49282FE-E0E8-4505-BE6F-6C552311C6A6}"/>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54" name="直接连接符 30">
            <a:extLst>
              <a:ext uri="{FF2B5EF4-FFF2-40B4-BE49-F238E27FC236}">
                <a16:creationId xmlns:a16="http://schemas.microsoft.com/office/drawing/2014/main" id="{BC7F7DBD-415C-4C65-8B8B-EBB93DE4808D}"/>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31">
            <a:extLst>
              <a:ext uri="{FF2B5EF4-FFF2-40B4-BE49-F238E27FC236}">
                <a16:creationId xmlns:a16="http://schemas.microsoft.com/office/drawing/2014/main" id="{D0E46122-EBA1-4233-89D3-1F7193112B84}"/>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32">
            <a:extLst>
              <a:ext uri="{FF2B5EF4-FFF2-40B4-BE49-F238E27FC236}">
                <a16:creationId xmlns:a16="http://schemas.microsoft.com/office/drawing/2014/main" id="{D3B77D5A-AEBB-49F7-8D4A-C0EF0B9E6D04}"/>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5" name="直接连接符 33">
            <a:extLst>
              <a:ext uri="{FF2B5EF4-FFF2-40B4-BE49-F238E27FC236}">
                <a16:creationId xmlns:a16="http://schemas.microsoft.com/office/drawing/2014/main" id="{34E8EF5E-32DE-4720-9A3B-06E4AE30CF6B}"/>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988117E9-2244-44F1-8994-67CA8F0D4B63}"/>
              </a:ext>
            </a:extLst>
          </p:cNvPr>
          <p:cNvSpPr/>
          <p:nvPr/>
        </p:nvSpPr>
        <p:spPr>
          <a:xfrm>
            <a:off x="631098" y="866532"/>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微软雅黑" panose="020B0503020204020204" pitchFamily="34" charset="-122"/>
                <a:ea typeface="微软雅黑" panose="020B0503020204020204" pitchFamily="34" charset="-122"/>
              </a:rPr>
              <a:t>研究目标</a:t>
            </a:r>
            <a:endParaRPr lang="zh-HK" altLang="en-US" sz="2800" b="1" spc="300" dirty="0">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F1F016CC-2F35-4FF7-8F19-CEAA1592C84D}"/>
              </a:ext>
            </a:extLst>
          </p:cNvPr>
          <p:cNvSpPr/>
          <p:nvPr/>
        </p:nvSpPr>
        <p:spPr>
          <a:xfrm>
            <a:off x="1004214" y="1590791"/>
            <a:ext cx="10314721" cy="524693"/>
          </a:xfrm>
          <a:prstGeom prst="rect">
            <a:avLst/>
          </a:prstGeom>
        </p:spPr>
        <p:txBody>
          <a:bodyPr wrap="square" lIns="91436" tIns="45719" rIns="91436" bIns="45719">
            <a:spAutoFit/>
          </a:bodyPr>
          <a:lstStyle/>
          <a:p>
            <a:pPr>
              <a:lnSpc>
                <a:spcPct val="130000"/>
              </a:lnSpc>
            </a:pPr>
            <a:r>
              <a:rPr lang="zh-CN" altLang="en-US" dirty="0">
                <a:solidFill>
                  <a:schemeClr val="bg1"/>
                </a:solidFill>
                <a:ea typeface="微软雅黑"/>
              </a:rPr>
              <a:t>针对人机交互场景，提出一种新的</a:t>
            </a:r>
            <a:r>
              <a:rPr lang="en-US" altLang="zh-CN" dirty="0">
                <a:solidFill>
                  <a:schemeClr val="bg1"/>
                </a:solidFill>
                <a:ea typeface="微软雅黑"/>
              </a:rPr>
              <a:t>BRNN</a:t>
            </a:r>
            <a:r>
              <a:rPr lang="zh-CN" altLang="en-US" dirty="0">
                <a:solidFill>
                  <a:schemeClr val="bg1"/>
                </a:solidFill>
                <a:ea typeface="微软雅黑"/>
              </a:rPr>
              <a:t>模型</a:t>
            </a:r>
            <a:endParaRPr lang="zh-CN" altLang="en-US" dirty="0">
              <a:solidFill>
                <a:schemeClr val="bg1"/>
              </a:solidFill>
              <a:latin typeface="Century Gothic"/>
              <a:ea typeface="微软雅黑"/>
            </a:endParaRPr>
          </a:p>
        </p:txBody>
      </p:sp>
      <p:sp>
        <p:nvSpPr>
          <p:cNvPr id="78" name="矩形 77">
            <a:extLst>
              <a:ext uri="{FF2B5EF4-FFF2-40B4-BE49-F238E27FC236}">
                <a16:creationId xmlns:a16="http://schemas.microsoft.com/office/drawing/2014/main" id="{5D58FF50-0E16-4B9A-85A5-FC1CC111B271}"/>
              </a:ext>
            </a:extLst>
          </p:cNvPr>
          <p:cNvSpPr/>
          <p:nvPr/>
        </p:nvSpPr>
        <p:spPr>
          <a:xfrm>
            <a:off x="631098" y="2369129"/>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微软雅黑" panose="020B0503020204020204" pitchFamily="34" charset="-122"/>
                <a:ea typeface="微软雅黑" panose="020B0503020204020204" pitchFamily="34" charset="-122"/>
              </a:rPr>
              <a:t>具体内容</a:t>
            </a:r>
            <a:endParaRPr lang="zh-HK" altLang="en-US" sz="2800" b="1" spc="300" dirty="0">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0997C8A8-F089-4EA1-ABE3-833DD4A93B14}"/>
              </a:ext>
            </a:extLst>
          </p:cNvPr>
          <p:cNvSpPr/>
          <p:nvPr/>
        </p:nvSpPr>
        <p:spPr>
          <a:xfrm>
            <a:off x="1004214" y="3057958"/>
            <a:ext cx="9728440" cy="1021928"/>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Century Gothic"/>
                <a:ea typeface="微软雅黑"/>
              </a:rPr>
              <a:t>1.</a:t>
            </a:r>
            <a:r>
              <a:rPr lang="zh-CN" altLang="en-US" dirty="0">
                <a:solidFill>
                  <a:schemeClr val="bg1"/>
                </a:solidFill>
                <a:latin typeface="Century Gothic"/>
                <a:ea typeface="微软雅黑"/>
              </a:rPr>
              <a:t>收集语料，对语料进行预处理，建立包括</a:t>
            </a:r>
            <a:r>
              <a:rPr lang="zh-CN" altLang="en-US" b="1" dirty="0">
                <a:solidFill>
                  <a:schemeClr val="bg1"/>
                </a:solidFill>
                <a:latin typeface="Century Gothic"/>
                <a:ea typeface="微软雅黑"/>
              </a:rPr>
              <a:t>文本</a:t>
            </a:r>
            <a:r>
              <a:rPr lang="zh-CN" altLang="en-US" dirty="0">
                <a:solidFill>
                  <a:schemeClr val="bg1"/>
                </a:solidFill>
                <a:latin typeface="Century Gothic"/>
                <a:ea typeface="微软雅黑"/>
              </a:rPr>
              <a:t>和</a:t>
            </a:r>
            <a:r>
              <a:rPr lang="zh-CN" altLang="en-US" b="1" dirty="0">
                <a:solidFill>
                  <a:schemeClr val="bg1"/>
                </a:solidFill>
                <a:latin typeface="Century Gothic"/>
                <a:ea typeface="微软雅黑"/>
              </a:rPr>
              <a:t>语音</a:t>
            </a:r>
            <a:r>
              <a:rPr lang="zh-CN" altLang="en-US" dirty="0">
                <a:solidFill>
                  <a:schemeClr val="bg1"/>
                </a:solidFill>
                <a:latin typeface="Century Gothic"/>
                <a:ea typeface="微软雅黑"/>
              </a:rPr>
              <a:t>信息的中文语句边界检测数据集</a:t>
            </a:r>
          </a:p>
        </p:txBody>
      </p:sp>
      <p:sp>
        <p:nvSpPr>
          <p:cNvPr id="80" name="文本框 79">
            <a:extLst>
              <a:ext uri="{FF2B5EF4-FFF2-40B4-BE49-F238E27FC236}">
                <a16:creationId xmlns:a16="http://schemas.microsoft.com/office/drawing/2014/main" id="{46B84D01-FDA8-4F8F-8FC0-9921BDB5BEF7}"/>
              </a:ext>
            </a:extLst>
          </p:cNvPr>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B8903187-0218-4BD6-8703-C51439181E90}"/>
              </a:ext>
            </a:extLst>
          </p:cNvPr>
          <p:cNvSpPr/>
          <p:nvPr/>
        </p:nvSpPr>
        <p:spPr>
          <a:xfrm>
            <a:off x="967265" y="4188785"/>
            <a:ext cx="10504296" cy="524693"/>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Century Gothic"/>
                <a:ea typeface="微软雅黑"/>
              </a:rPr>
              <a:t>2.</a:t>
            </a:r>
            <a:r>
              <a:rPr lang="zh-CN" altLang="en-US" dirty="0">
                <a:solidFill>
                  <a:schemeClr val="bg1"/>
                </a:solidFill>
                <a:latin typeface="Century Gothic"/>
                <a:ea typeface="微软雅黑"/>
              </a:rPr>
              <a:t> </a:t>
            </a:r>
            <a:r>
              <a:rPr lang="zh-CN" altLang="en-US" dirty="0">
                <a:solidFill>
                  <a:schemeClr val="bg1"/>
                </a:solidFill>
                <a:ea typeface="微软雅黑"/>
              </a:rPr>
              <a:t>使用</a:t>
            </a:r>
            <a:r>
              <a:rPr lang="en-US" altLang="zh-CN" b="1" dirty="0">
                <a:solidFill>
                  <a:schemeClr val="bg1"/>
                </a:solidFill>
                <a:ea typeface="微软雅黑"/>
              </a:rPr>
              <a:t>ELMO</a:t>
            </a:r>
            <a:r>
              <a:rPr lang="zh-CN" altLang="en-US" dirty="0">
                <a:solidFill>
                  <a:schemeClr val="bg1"/>
                </a:solidFill>
                <a:ea typeface="微软雅黑"/>
              </a:rPr>
              <a:t>模型将数据集里所有词训练成融合上下文语义的词向量</a:t>
            </a:r>
            <a:endParaRPr lang="zh-CN" altLang="en-US" dirty="0">
              <a:solidFill>
                <a:schemeClr val="bg1"/>
              </a:solidFill>
              <a:latin typeface="Century Gothic"/>
              <a:ea typeface="微软雅黑"/>
            </a:endParaRPr>
          </a:p>
        </p:txBody>
      </p:sp>
      <p:sp>
        <p:nvSpPr>
          <p:cNvPr id="82" name="矩形 81">
            <a:extLst>
              <a:ext uri="{FF2B5EF4-FFF2-40B4-BE49-F238E27FC236}">
                <a16:creationId xmlns:a16="http://schemas.microsoft.com/office/drawing/2014/main" id="{45F7188E-A15E-4ED6-A7EF-F35FBC5CE4DB}"/>
              </a:ext>
            </a:extLst>
          </p:cNvPr>
          <p:cNvSpPr/>
          <p:nvPr/>
        </p:nvSpPr>
        <p:spPr>
          <a:xfrm>
            <a:off x="967265" y="4877953"/>
            <a:ext cx="9054187" cy="533624"/>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Century Gothic"/>
                <a:ea typeface="微软雅黑"/>
              </a:rPr>
              <a:t>3.</a:t>
            </a:r>
            <a:r>
              <a:rPr lang="zh-CN" altLang="en-US" dirty="0">
                <a:solidFill>
                  <a:schemeClr val="bg1"/>
                </a:solidFill>
                <a:latin typeface="Century Gothic"/>
                <a:ea typeface="微软雅黑"/>
              </a:rPr>
              <a:t>设计模型</a:t>
            </a:r>
          </a:p>
        </p:txBody>
      </p:sp>
      <p:sp>
        <p:nvSpPr>
          <p:cNvPr id="83" name="矩形 82">
            <a:extLst>
              <a:ext uri="{FF2B5EF4-FFF2-40B4-BE49-F238E27FC236}">
                <a16:creationId xmlns:a16="http://schemas.microsoft.com/office/drawing/2014/main" id="{84F73CB3-2120-4301-B34D-3EBC2539CC94}"/>
              </a:ext>
            </a:extLst>
          </p:cNvPr>
          <p:cNvSpPr/>
          <p:nvPr/>
        </p:nvSpPr>
        <p:spPr>
          <a:xfrm>
            <a:off x="967265" y="5576053"/>
            <a:ext cx="9054187" cy="533624"/>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Century Gothic"/>
                <a:ea typeface="微软雅黑"/>
              </a:rPr>
              <a:t>4.</a:t>
            </a:r>
            <a:r>
              <a:rPr lang="zh-CN" altLang="en-US" dirty="0">
                <a:solidFill>
                  <a:schemeClr val="bg1"/>
                </a:solidFill>
                <a:latin typeface="Century Gothic"/>
                <a:ea typeface="微软雅黑"/>
              </a:rPr>
              <a:t> </a:t>
            </a:r>
            <a:r>
              <a:rPr lang="zh-CN" altLang="en-US" dirty="0">
                <a:solidFill>
                  <a:schemeClr val="bg1"/>
                </a:solidFill>
                <a:ea typeface="微软雅黑"/>
              </a:rPr>
              <a:t>训练模型，调试参数，设置对照实验进行对比</a:t>
            </a:r>
            <a:endParaRPr lang="zh-CN" altLang="en-US" dirty="0">
              <a:solidFill>
                <a:schemeClr val="bg1"/>
              </a:solidFill>
              <a:latin typeface="Century Gothic"/>
              <a:ea typeface="微软雅黑"/>
            </a:endParaRPr>
          </a:p>
        </p:txBody>
      </p:sp>
    </p:spTree>
    <p:extLst>
      <p:ext uri="{BB962C8B-B14F-4D97-AF65-F5344CB8AC3E}">
        <p14:creationId xmlns:p14="http://schemas.microsoft.com/office/powerpoint/2010/main" val="161297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a16="http://schemas.microsoft.com/office/drawing/2014/main" id="{EB103180-803E-403D-94F2-55D089790535}"/>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研究背景</a:t>
            </a:r>
            <a:endParaRPr lang="zh-HK" altLang="en-US" sz="1200" spc="300" dirty="0">
              <a:solidFill>
                <a:schemeClr val="bg1"/>
              </a:solidFill>
              <a:latin typeface="+mn-ea"/>
            </a:endParaRPr>
          </a:p>
        </p:txBody>
      </p:sp>
      <p:sp>
        <p:nvSpPr>
          <p:cNvPr id="31" name="文本框 30">
            <a:extLst>
              <a:ext uri="{FF2B5EF4-FFF2-40B4-BE49-F238E27FC236}">
                <a16:creationId xmlns:a16="http://schemas.microsoft.com/office/drawing/2014/main" id="{2E36F52C-AA70-4D57-BF24-AF4954B573CF}"/>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实验设计</a:t>
            </a:r>
            <a:endParaRPr lang="zh-HK" altLang="en-US" sz="1200" spc="300" dirty="0">
              <a:solidFill>
                <a:schemeClr val="bg1"/>
              </a:solidFill>
              <a:latin typeface="+mn-ea"/>
            </a:endParaRPr>
          </a:p>
        </p:txBody>
      </p:sp>
      <p:sp>
        <p:nvSpPr>
          <p:cNvPr id="32" name="文本框 31">
            <a:extLst>
              <a:ext uri="{FF2B5EF4-FFF2-40B4-BE49-F238E27FC236}">
                <a16:creationId xmlns:a16="http://schemas.microsoft.com/office/drawing/2014/main" id="{8CD42562-CFD5-4D32-970C-81E2B3F862F7}"/>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研究计划</a:t>
            </a:r>
            <a:endParaRPr lang="zh-HK" altLang="en-US" sz="1200" spc="300" dirty="0">
              <a:solidFill>
                <a:schemeClr val="bg1"/>
              </a:solidFill>
              <a:latin typeface="+mn-ea"/>
            </a:endParaRPr>
          </a:p>
        </p:txBody>
      </p:sp>
      <p:cxnSp>
        <p:nvCxnSpPr>
          <p:cNvPr id="33" name="直接连接符 30">
            <a:extLst>
              <a:ext uri="{FF2B5EF4-FFF2-40B4-BE49-F238E27FC236}">
                <a16:creationId xmlns:a16="http://schemas.microsoft.com/office/drawing/2014/main" id="{98FE4464-75A3-4C24-ABEB-FE41340FAB9D}"/>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id="{18BB165E-0820-47BC-88CD-37E367D9B075}"/>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a:extLst>
              <a:ext uri="{FF2B5EF4-FFF2-40B4-BE49-F238E27FC236}">
                <a16:creationId xmlns:a16="http://schemas.microsoft.com/office/drawing/2014/main" id="{41A74399-DEE8-4D45-A41C-7A60128B25D2}"/>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a:extLst>
              <a:ext uri="{FF2B5EF4-FFF2-40B4-BE49-F238E27FC236}">
                <a16:creationId xmlns:a16="http://schemas.microsoft.com/office/drawing/2014/main" id="{DDBEA893-B35F-4F37-A3B0-74299A5FA1B7}"/>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0510367-2E4F-4EEA-8AF6-D8F4C6BAE9B0}"/>
              </a:ext>
            </a:extLst>
          </p:cNvPr>
          <p:cNvSpPr/>
          <p:nvPr/>
        </p:nvSpPr>
        <p:spPr>
          <a:xfrm>
            <a:off x="594152" y="899271"/>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创新点</a:t>
            </a:r>
            <a:endParaRPr lang="zh-HK" altLang="en-US" sz="2800" b="1" spc="300" dirty="0">
              <a:latin typeface="+mn-ea"/>
            </a:endParaRPr>
          </a:p>
        </p:txBody>
      </p:sp>
      <p:sp>
        <p:nvSpPr>
          <p:cNvPr id="13" name="矩形 12">
            <a:extLst>
              <a:ext uri="{FF2B5EF4-FFF2-40B4-BE49-F238E27FC236}">
                <a16:creationId xmlns:a16="http://schemas.microsoft.com/office/drawing/2014/main" id="{F80117EE-503B-4561-B8AF-1FA9FAC4B110}"/>
              </a:ext>
            </a:extLst>
          </p:cNvPr>
          <p:cNvSpPr/>
          <p:nvPr/>
        </p:nvSpPr>
        <p:spPr>
          <a:xfrm>
            <a:off x="1087211" y="1562590"/>
            <a:ext cx="10146953" cy="525655"/>
          </a:xfrm>
          <a:prstGeom prst="rect">
            <a:avLst/>
          </a:prstGeom>
        </p:spPr>
        <p:txBody>
          <a:bodyPr wrap="square" lIns="91436" tIns="45719" rIns="91436" bIns="45719">
            <a:spAutoFit/>
          </a:bodyPr>
          <a:lstStyle/>
          <a:p>
            <a:pPr>
              <a:lnSpc>
                <a:spcPct val="130000"/>
              </a:lnSpc>
            </a:pPr>
            <a:r>
              <a:rPr lang="zh-CN" altLang="en-US" dirty="0">
                <a:solidFill>
                  <a:schemeClr val="bg1"/>
                </a:solidFill>
                <a:latin typeface="+mn-ea"/>
              </a:rPr>
              <a:t>建立针对人机交互场景的中文数据集</a:t>
            </a:r>
          </a:p>
        </p:txBody>
      </p:sp>
      <p:sp>
        <p:nvSpPr>
          <p:cNvPr id="15" name="矩形 14">
            <a:extLst>
              <a:ext uri="{FF2B5EF4-FFF2-40B4-BE49-F238E27FC236}">
                <a16:creationId xmlns:a16="http://schemas.microsoft.com/office/drawing/2014/main" id="{E63A0B71-E483-46D4-9F1F-F3D8AF1155E0}"/>
              </a:ext>
            </a:extLst>
          </p:cNvPr>
          <p:cNvSpPr/>
          <p:nvPr/>
        </p:nvSpPr>
        <p:spPr>
          <a:xfrm>
            <a:off x="1087210" y="2387056"/>
            <a:ext cx="10236571" cy="525655"/>
          </a:xfrm>
          <a:prstGeom prst="rect">
            <a:avLst/>
          </a:prstGeom>
        </p:spPr>
        <p:txBody>
          <a:bodyPr wrap="square" lIns="91436" tIns="45719" rIns="91436" bIns="45719">
            <a:spAutoFit/>
          </a:bodyPr>
          <a:lstStyle/>
          <a:p>
            <a:pPr>
              <a:lnSpc>
                <a:spcPct val="130000"/>
              </a:lnSpc>
            </a:pPr>
            <a:r>
              <a:rPr lang="zh-CN" altLang="en-US" dirty="0">
                <a:solidFill>
                  <a:schemeClr val="bg1"/>
                </a:solidFill>
                <a:latin typeface="+mn-ea"/>
              </a:rPr>
              <a:t>提出一个新的针对人机交互场景的语句边界检测模型</a:t>
            </a:r>
          </a:p>
        </p:txBody>
      </p:sp>
      <p:sp>
        <p:nvSpPr>
          <p:cNvPr id="17" name="矩形 16">
            <a:extLst>
              <a:ext uri="{FF2B5EF4-FFF2-40B4-BE49-F238E27FC236}">
                <a16:creationId xmlns:a16="http://schemas.microsoft.com/office/drawing/2014/main" id="{368FF72A-62E8-40E6-BFD0-A27D6D7BCB1D}"/>
              </a:ext>
            </a:extLst>
          </p:cNvPr>
          <p:cNvSpPr/>
          <p:nvPr/>
        </p:nvSpPr>
        <p:spPr>
          <a:xfrm>
            <a:off x="594152" y="3160197"/>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000" b="1" spc="300" dirty="0">
                <a:latin typeface="微软雅黑" panose="020B0503020204020204" pitchFamily="34" charset="-122"/>
                <a:ea typeface="微软雅黑" panose="020B0503020204020204" pitchFamily="34" charset="-122"/>
              </a:rPr>
              <a:t>拟突破难点 </a:t>
            </a:r>
            <a:endParaRPr lang="zh-HK" altLang="en-US" sz="2000" b="1" spc="300"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7495285-45FD-430F-A303-3FF921BCB314}"/>
              </a:ext>
            </a:extLst>
          </p:cNvPr>
          <p:cNvSpPr/>
          <p:nvPr/>
        </p:nvSpPr>
        <p:spPr>
          <a:xfrm>
            <a:off x="1001443" y="3892448"/>
            <a:ext cx="9232448" cy="1480981"/>
          </a:xfrm>
          <a:prstGeom prst="rect">
            <a:avLst/>
          </a:prstGeom>
        </p:spPr>
        <p:txBody>
          <a:bodyPr wrap="square" lIns="91436" tIns="45719" rIns="91436" bIns="45719">
            <a:spAutoFit/>
          </a:bodyPr>
          <a:lstStyle/>
          <a:p>
            <a:pPr>
              <a:lnSpc>
                <a:spcPct val="130000"/>
              </a:lnSpc>
            </a:pPr>
            <a:r>
              <a:rPr lang="zh-CN" altLang="en-US" dirty="0">
                <a:solidFill>
                  <a:schemeClr val="bg1"/>
                </a:solidFill>
                <a:latin typeface="Century Gothic"/>
                <a:ea typeface="微软雅黑"/>
              </a:rPr>
              <a:t>人机交互场景下口语化表述较多，未收录词汇出现频繁，保证模型在遇到多个未知词汇、新词汇时仍然能够根据上下文正确预测标点是一大难点</a:t>
            </a:r>
          </a:p>
        </p:txBody>
      </p:sp>
      <p:sp>
        <p:nvSpPr>
          <p:cNvPr id="20" name="文本框 19">
            <a:extLst>
              <a:ext uri="{FF2B5EF4-FFF2-40B4-BE49-F238E27FC236}">
                <a16:creationId xmlns:a16="http://schemas.microsoft.com/office/drawing/2014/main" id="{C6E3BEF9-05C2-4A6A-BBCE-3DE8A63E6982}"/>
              </a:ext>
            </a:extLst>
          </p:cNvPr>
          <p:cNvSpPr txBox="1"/>
          <p:nvPr/>
        </p:nvSpPr>
        <p:spPr>
          <a:xfrm>
            <a:off x="5482639"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研究内容</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B0E993A2-AEB4-4466-9354-7A40E5C4E978}"/>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01429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实验设计</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4E2AE47-F4B0-49E5-9E57-7CDFF3287D9B}"/>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5CE4325B-EB9B-4429-B3D3-9AAA7BB2C0E5}"/>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0B711EF-F209-47D5-AB5A-C0FD0C145D04}"/>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6FB1A726-A122-4DDD-8DD0-8ED5E4FF03B0}"/>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a:extLst>
              <a:ext uri="{FF2B5EF4-FFF2-40B4-BE49-F238E27FC236}">
                <a16:creationId xmlns:a16="http://schemas.microsoft.com/office/drawing/2014/main" id="{23236BDE-E808-4A4D-8668-39CD52CF3AB5}"/>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a:extLst>
              <a:ext uri="{FF2B5EF4-FFF2-40B4-BE49-F238E27FC236}">
                <a16:creationId xmlns:a16="http://schemas.microsoft.com/office/drawing/2014/main" id="{06F53623-12E7-41BC-B649-FF129D4949FC}"/>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a:extLst>
              <a:ext uri="{FF2B5EF4-FFF2-40B4-BE49-F238E27FC236}">
                <a16:creationId xmlns:a16="http://schemas.microsoft.com/office/drawing/2014/main" id="{824F7B5F-1D35-44FB-801C-0F4D98AF1122}"/>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a:extLst>
              <a:ext uri="{FF2B5EF4-FFF2-40B4-BE49-F238E27FC236}">
                <a16:creationId xmlns:a16="http://schemas.microsoft.com/office/drawing/2014/main" id="{EBCC7334-7FA3-4F02-A79F-ADCF7B42E83C}"/>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B3D77A9-737E-4F8E-90EF-9BAAAC23AFDA}"/>
              </a:ext>
            </a:extLst>
          </p:cNvPr>
          <p:cNvSpPr txBox="1"/>
          <p:nvPr/>
        </p:nvSpPr>
        <p:spPr>
          <a:xfrm>
            <a:off x="6840493"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实验设计</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6099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8FED2F30-6CF6-4D3A-B4FF-396D91AE9F30}"/>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研究背景</a:t>
            </a:r>
            <a:endParaRPr lang="zh-HK" altLang="en-US" sz="1200" spc="300" dirty="0">
              <a:solidFill>
                <a:schemeClr val="bg1"/>
              </a:solidFill>
              <a:latin typeface="+mn-ea"/>
            </a:endParaRPr>
          </a:p>
        </p:txBody>
      </p:sp>
      <p:sp>
        <p:nvSpPr>
          <p:cNvPr id="17" name="文本框 16">
            <a:extLst>
              <a:ext uri="{FF2B5EF4-FFF2-40B4-BE49-F238E27FC236}">
                <a16:creationId xmlns:a16="http://schemas.microsoft.com/office/drawing/2014/main" id="{1600FA1B-61B3-47BF-83CC-8B5C5B4510E8}"/>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相关工作</a:t>
            </a:r>
            <a:endParaRPr lang="zh-HK" altLang="en-US" sz="1200" spc="300" dirty="0">
              <a:solidFill>
                <a:schemeClr val="bg1"/>
              </a:solidFill>
              <a:latin typeface="+mn-ea"/>
            </a:endParaRPr>
          </a:p>
        </p:txBody>
      </p:sp>
      <p:sp>
        <p:nvSpPr>
          <p:cNvPr id="18" name="文本框 17">
            <a:extLst>
              <a:ext uri="{FF2B5EF4-FFF2-40B4-BE49-F238E27FC236}">
                <a16:creationId xmlns:a16="http://schemas.microsoft.com/office/drawing/2014/main" id="{648E1E56-1E09-4D19-A4D3-650D5BED6E3C}"/>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研究内容</a:t>
            </a:r>
            <a:endParaRPr lang="zh-HK" altLang="en-US" sz="1200" spc="300" dirty="0">
              <a:solidFill>
                <a:schemeClr val="bg1"/>
              </a:solidFill>
              <a:latin typeface="+mn-ea"/>
            </a:endParaRPr>
          </a:p>
        </p:txBody>
      </p:sp>
      <p:sp>
        <p:nvSpPr>
          <p:cNvPr id="20" name="文本框 19">
            <a:extLst>
              <a:ext uri="{FF2B5EF4-FFF2-40B4-BE49-F238E27FC236}">
                <a16:creationId xmlns:a16="http://schemas.microsoft.com/office/drawing/2014/main" id="{23B1A15C-D12B-4100-AAFE-8637A99C42C5}"/>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研究计划</a:t>
            </a:r>
            <a:endParaRPr lang="zh-HK" altLang="en-US" sz="1200" spc="300" dirty="0">
              <a:solidFill>
                <a:schemeClr val="bg1"/>
              </a:solidFill>
              <a:latin typeface="+mn-ea"/>
            </a:endParaRPr>
          </a:p>
        </p:txBody>
      </p:sp>
      <p:cxnSp>
        <p:nvCxnSpPr>
          <p:cNvPr id="21" name="直接连接符 30">
            <a:extLst>
              <a:ext uri="{FF2B5EF4-FFF2-40B4-BE49-F238E27FC236}">
                <a16:creationId xmlns:a16="http://schemas.microsoft.com/office/drawing/2014/main" id="{EA076D2F-EE56-43F4-9175-50C6522655F3}"/>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1">
            <a:extLst>
              <a:ext uri="{FF2B5EF4-FFF2-40B4-BE49-F238E27FC236}">
                <a16:creationId xmlns:a16="http://schemas.microsoft.com/office/drawing/2014/main" id="{AF6C263A-EEE9-44C6-8853-276A7CF9B6B3}"/>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32">
            <a:extLst>
              <a:ext uri="{FF2B5EF4-FFF2-40B4-BE49-F238E27FC236}">
                <a16:creationId xmlns:a16="http://schemas.microsoft.com/office/drawing/2014/main" id="{F98D7CF9-2099-4D44-9F60-2A0D8FA40A0C}"/>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33">
            <a:extLst>
              <a:ext uri="{FF2B5EF4-FFF2-40B4-BE49-F238E27FC236}">
                <a16:creationId xmlns:a16="http://schemas.microsoft.com/office/drawing/2014/main" id="{3C8B7AF5-5DE3-4AED-A617-78CEF21B5210}"/>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57E14325-ADFE-4304-A1B5-59963BB9FB9C}"/>
              </a:ext>
            </a:extLst>
          </p:cNvPr>
          <p:cNvSpPr/>
          <p:nvPr/>
        </p:nvSpPr>
        <p:spPr>
          <a:xfrm>
            <a:off x="557207" y="862094"/>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实验数据</a:t>
            </a:r>
            <a:endParaRPr lang="zh-HK" altLang="en-US" sz="2800" b="1" spc="300" dirty="0">
              <a:latin typeface="+mn-ea"/>
            </a:endParaRPr>
          </a:p>
        </p:txBody>
      </p:sp>
      <p:sp>
        <p:nvSpPr>
          <p:cNvPr id="26" name="矩形 25">
            <a:extLst>
              <a:ext uri="{FF2B5EF4-FFF2-40B4-BE49-F238E27FC236}">
                <a16:creationId xmlns:a16="http://schemas.microsoft.com/office/drawing/2014/main" id="{140B1A83-4EA7-481B-BB25-80F9E51283E0}"/>
              </a:ext>
            </a:extLst>
          </p:cNvPr>
          <p:cNvSpPr/>
          <p:nvPr/>
        </p:nvSpPr>
        <p:spPr>
          <a:xfrm>
            <a:off x="926661" y="1502058"/>
            <a:ext cx="10178793" cy="830997"/>
          </a:xfrm>
          <a:prstGeom prst="rect">
            <a:avLst/>
          </a:prstGeom>
        </p:spPr>
        <p:txBody>
          <a:bodyPr wrap="square">
            <a:spAutoFit/>
          </a:bodyPr>
          <a:lstStyle/>
          <a:p>
            <a:r>
              <a:rPr lang="en-US" altLang="zh-CN" b="1" dirty="0">
                <a:solidFill>
                  <a:schemeClr val="bg1"/>
                </a:solidFill>
                <a:latin typeface="+mn-ea"/>
              </a:rPr>
              <a:t>AISHELL</a:t>
            </a:r>
            <a:r>
              <a:rPr lang="zh-CN" altLang="en-US" b="1" dirty="0">
                <a:solidFill>
                  <a:schemeClr val="bg1"/>
                </a:solidFill>
                <a:latin typeface="+mn-ea"/>
              </a:rPr>
              <a:t>：</a:t>
            </a:r>
            <a:r>
              <a:rPr lang="zh-CN" altLang="en-US" dirty="0">
                <a:solidFill>
                  <a:schemeClr val="bg1"/>
                </a:solidFill>
                <a:latin typeface="+mn-ea"/>
              </a:rPr>
              <a:t>由北京希尔公司发布的一个中文语音数据集，其中包含约</a:t>
            </a:r>
            <a:r>
              <a:rPr lang="en-US" altLang="zh-CN" dirty="0">
                <a:solidFill>
                  <a:schemeClr val="bg1"/>
                </a:solidFill>
                <a:latin typeface="+mn-ea"/>
              </a:rPr>
              <a:t>200</a:t>
            </a:r>
            <a:r>
              <a:rPr lang="zh-CN" altLang="en-US" dirty="0">
                <a:solidFill>
                  <a:schemeClr val="bg1"/>
                </a:solidFill>
                <a:latin typeface="+mn-ea"/>
              </a:rPr>
              <a:t>小时的开源版数据</a:t>
            </a:r>
            <a:r>
              <a:rPr lang="zh-CN" altLang="en-US" b="1" dirty="0">
                <a:solidFill>
                  <a:schemeClr val="bg1"/>
                </a:solidFill>
                <a:latin typeface="+mn-ea"/>
              </a:rPr>
              <a:t>（语音</a:t>
            </a:r>
            <a:r>
              <a:rPr lang="en-US" altLang="zh-CN" b="1" dirty="0">
                <a:solidFill>
                  <a:schemeClr val="bg1"/>
                </a:solidFill>
                <a:latin typeface="+mn-ea"/>
              </a:rPr>
              <a:t>+</a:t>
            </a:r>
            <a:r>
              <a:rPr lang="zh-CN" altLang="en-US" b="1" dirty="0">
                <a:solidFill>
                  <a:schemeClr val="bg1"/>
                </a:solidFill>
                <a:latin typeface="+mn-ea"/>
              </a:rPr>
              <a:t>文本）</a:t>
            </a:r>
            <a:endParaRPr lang="zh-CN" altLang="en-US" dirty="0">
              <a:solidFill>
                <a:schemeClr val="bg1"/>
              </a:solidFill>
              <a:latin typeface="+mn-ea"/>
            </a:endParaRPr>
          </a:p>
        </p:txBody>
      </p:sp>
      <p:sp>
        <p:nvSpPr>
          <p:cNvPr id="28" name="矩形 27">
            <a:extLst>
              <a:ext uri="{FF2B5EF4-FFF2-40B4-BE49-F238E27FC236}">
                <a16:creationId xmlns:a16="http://schemas.microsoft.com/office/drawing/2014/main" id="{4D7AD672-AA1A-4D17-8031-D2041AA9D877}"/>
              </a:ext>
            </a:extLst>
          </p:cNvPr>
          <p:cNvSpPr/>
          <p:nvPr/>
        </p:nvSpPr>
        <p:spPr>
          <a:xfrm>
            <a:off x="557207" y="3607284"/>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对比模型</a:t>
            </a:r>
            <a:endParaRPr lang="zh-HK" altLang="en-US" sz="2800" b="1" spc="300" dirty="0">
              <a:latin typeface="+mn-ea"/>
            </a:endParaRPr>
          </a:p>
        </p:txBody>
      </p:sp>
      <p:sp>
        <p:nvSpPr>
          <p:cNvPr id="29" name="文本框 28">
            <a:extLst>
              <a:ext uri="{FF2B5EF4-FFF2-40B4-BE49-F238E27FC236}">
                <a16:creationId xmlns:a16="http://schemas.microsoft.com/office/drawing/2014/main" id="{88D05D31-A06E-4F27-B139-86A727E4A19B}"/>
              </a:ext>
            </a:extLst>
          </p:cNvPr>
          <p:cNvSpPr txBox="1"/>
          <p:nvPr/>
        </p:nvSpPr>
        <p:spPr>
          <a:xfrm>
            <a:off x="6840493"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n-ea"/>
              </a:rPr>
              <a:t>实验设计</a:t>
            </a:r>
            <a:endParaRPr lang="zh-HK" altLang="en-US" sz="1200" spc="300" dirty="0">
              <a:solidFill>
                <a:srgbClr val="1F497D"/>
              </a:solidFill>
              <a:latin typeface="+mn-ea"/>
            </a:endParaRPr>
          </a:p>
        </p:txBody>
      </p:sp>
      <p:sp>
        <p:nvSpPr>
          <p:cNvPr id="34" name="矩形 33">
            <a:extLst>
              <a:ext uri="{FF2B5EF4-FFF2-40B4-BE49-F238E27FC236}">
                <a16:creationId xmlns:a16="http://schemas.microsoft.com/office/drawing/2014/main" id="{9A6DCA0E-5723-4E18-9950-BF79ABE53277}"/>
              </a:ext>
            </a:extLst>
          </p:cNvPr>
          <p:cNvSpPr/>
          <p:nvPr/>
        </p:nvSpPr>
        <p:spPr>
          <a:xfrm>
            <a:off x="849595" y="2596081"/>
            <a:ext cx="10178793" cy="461665"/>
          </a:xfrm>
          <a:prstGeom prst="rect">
            <a:avLst/>
          </a:prstGeom>
        </p:spPr>
        <p:txBody>
          <a:bodyPr wrap="square">
            <a:spAutoFit/>
          </a:bodyPr>
          <a:lstStyle/>
          <a:p>
            <a:r>
              <a:rPr lang="zh-CN" altLang="en-US" b="1" dirty="0">
                <a:solidFill>
                  <a:schemeClr val="bg1"/>
                </a:solidFill>
                <a:latin typeface="+mn-ea"/>
              </a:rPr>
              <a:t>自建人机交互数据集</a:t>
            </a:r>
            <a:endParaRPr lang="zh-CN" altLang="en-US" dirty="0">
              <a:solidFill>
                <a:schemeClr val="bg1"/>
              </a:solidFill>
              <a:latin typeface="+mn-ea"/>
            </a:endParaRPr>
          </a:p>
        </p:txBody>
      </p:sp>
      <p:sp>
        <p:nvSpPr>
          <p:cNvPr id="39" name="矩形 38">
            <a:extLst>
              <a:ext uri="{FF2B5EF4-FFF2-40B4-BE49-F238E27FC236}">
                <a16:creationId xmlns:a16="http://schemas.microsoft.com/office/drawing/2014/main" id="{CAA30E70-F873-49A6-877C-045C73BED696}"/>
              </a:ext>
            </a:extLst>
          </p:cNvPr>
          <p:cNvSpPr/>
          <p:nvPr/>
        </p:nvSpPr>
        <p:spPr>
          <a:xfrm>
            <a:off x="926666" y="4327913"/>
            <a:ext cx="5150872" cy="525655"/>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mn-ea"/>
              </a:rPr>
              <a:t>BILSTM-1</a:t>
            </a:r>
            <a:r>
              <a:rPr lang="zh-CN" altLang="en-US" dirty="0">
                <a:solidFill>
                  <a:schemeClr val="bg1"/>
                </a:solidFill>
                <a:latin typeface="+mn-ea"/>
              </a:rPr>
              <a:t>（改进模型）</a:t>
            </a:r>
            <a:endParaRPr lang="zh-CN" altLang="en-US" dirty="0">
              <a:solidFill>
                <a:srgbClr val="FFFFFF"/>
              </a:solidFill>
              <a:latin typeface="+mn-ea"/>
            </a:endParaRPr>
          </a:p>
        </p:txBody>
      </p:sp>
      <p:sp>
        <p:nvSpPr>
          <p:cNvPr id="40" name="矩形 39">
            <a:extLst>
              <a:ext uri="{FF2B5EF4-FFF2-40B4-BE49-F238E27FC236}">
                <a16:creationId xmlns:a16="http://schemas.microsoft.com/office/drawing/2014/main" id="{B29A7C3B-6BED-48C1-8D38-F67402FAED9E}"/>
              </a:ext>
            </a:extLst>
          </p:cNvPr>
          <p:cNvSpPr/>
          <p:nvPr/>
        </p:nvSpPr>
        <p:spPr>
          <a:xfrm>
            <a:off x="926664" y="4922630"/>
            <a:ext cx="5307891" cy="525655"/>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mn-ea"/>
              </a:rPr>
              <a:t>BILSTM</a:t>
            </a:r>
            <a:r>
              <a:rPr lang="zh-CN" altLang="en-US" dirty="0">
                <a:solidFill>
                  <a:schemeClr val="bg1"/>
                </a:solidFill>
                <a:latin typeface="+mn-ea"/>
              </a:rPr>
              <a:t>（</a:t>
            </a:r>
            <a:r>
              <a:rPr lang="en-US" altLang="zh-CN" dirty="0">
                <a:solidFill>
                  <a:schemeClr val="bg1"/>
                </a:solidFill>
                <a:latin typeface="+mn-ea"/>
              </a:rPr>
              <a:t>baseline</a:t>
            </a:r>
            <a:r>
              <a:rPr lang="zh-CN" altLang="en-US" dirty="0">
                <a:solidFill>
                  <a:schemeClr val="bg1"/>
                </a:solidFill>
                <a:latin typeface="+mn-ea"/>
              </a:rPr>
              <a:t>）</a:t>
            </a:r>
            <a:endParaRPr lang="zh-CN" altLang="en-US" dirty="0">
              <a:solidFill>
                <a:srgbClr val="FFFFFF"/>
              </a:solidFill>
              <a:latin typeface="+mn-ea"/>
            </a:endParaRPr>
          </a:p>
        </p:txBody>
      </p:sp>
      <p:sp>
        <p:nvSpPr>
          <p:cNvPr id="41" name="矩形 40">
            <a:extLst>
              <a:ext uri="{FF2B5EF4-FFF2-40B4-BE49-F238E27FC236}">
                <a16:creationId xmlns:a16="http://schemas.microsoft.com/office/drawing/2014/main" id="{51CD8719-D9A4-4553-ACC7-2E32C07E09D9}"/>
              </a:ext>
            </a:extLst>
          </p:cNvPr>
          <p:cNvSpPr/>
          <p:nvPr/>
        </p:nvSpPr>
        <p:spPr>
          <a:xfrm>
            <a:off x="926661" y="5462797"/>
            <a:ext cx="5012331" cy="525655"/>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mn-ea"/>
              </a:rPr>
              <a:t>Word Vector + BILSTM-1</a:t>
            </a:r>
            <a:endParaRPr lang="zh-CN" altLang="en-US" dirty="0">
              <a:solidFill>
                <a:srgbClr val="FFFFFF"/>
              </a:solidFill>
              <a:latin typeface="+mn-ea"/>
            </a:endParaRPr>
          </a:p>
        </p:txBody>
      </p:sp>
      <p:sp>
        <p:nvSpPr>
          <p:cNvPr id="42" name="矩形 41">
            <a:extLst>
              <a:ext uri="{FF2B5EF4-FFF2-40B4-BE49-F238E27FC236}">
                <a16:creationId xmlns:a16="http://schemas.microsoft.com/office/drawing/2014/main" id="{2ADDD1EB-32BA-420D-839A-698825FB1DCE}"/>
              </a:ext>
            </a:extLst>
          </p:cNvPr>
          <p:cNvSpPr/>
          <p:nvPr/>
        </p:nvSpPr>
        <p:spPr>
          <a:xfrm>
            <a:off x="926662" y="5995906"/>
            <a:ext cx="7713453" cy="525655"/>
          </a:xfrm>
          <a:prstGeom prst="rect">
            <a:avLst/>
          </a:prstGeom>
        </p:spPr>
        <p:txBody>
          <a:bodyPr wrap="square" lIns="91436" tIns="45719" rIns="91436" bIns="45719">
            <a:spAutoFit/>
          </a:bodyPr>
          <a:lstStyle/>
          <a:p>
            <a:pPr>
              <a:lnSpc>
                <a:spcPct val="130000"/>
              </a:lnSpc>
            </a:pPr>
            <a:r>
              <a:rPr lang="en-US" altLang="zh-CN" dirty="0">
                <a:solidFill>
                  <a:schemeClr val="bg1"/>
                </a:solidFill>
                <a:latin typeface="+mn-ea"/>
              </a:rPr>
              <a:t>Word Vector + BILSTM</a:t>
            </a:r>
            <a:endParaRPr lang="zh-CN" altLang="en-US" dirty="0">
              <a:solidFill>
                <a:srgbClr val="FFFFFF"/>
              </a:solidFill>
              <a:latin typeface="+mn-ea"/>
            </a:endParaRPr>
          </a:p>
        </p:txBody>
      </p:sp>
      <p:sp>
        <p:nvSpPr>
          <p:cNvPr id="43" name="矩形 42">
            <a:extLst>
              <a:ext uri="{FF2B5EF4-FFF2-40B4-BE49-F238E27FC236}">
                <a16:creationId xmlns:a16="http://schemas.microsoft.com/office/drawing/2014/main" id="{CC0518F9-60DD-4CBB-ADD1-D8E263F96006}"/>
              </a:ext>
            </a:extLst>
          </p:cNvPr>
          <p:cNvSpPr/>
          <p:nvPr/>
        </p:nvSpPr>
        <p:spPr>
          <a:xfrm>
            <a:off x="7860197" y="5555338"/>
            <a:ext cx="2039408" cy="461665"/>
          </a:xfrm>
          <a:prstGeom prst="rect">
            <a:avLst/>
          </a:prstGeom>
        </p:spPr>
        <p:txBody>
          <a:bodyPr wrap="square">
            <a:spAutoFit/>
          </a:bodyPr>
          <a:lstStyle/>
          <a:p>
            <a:r>
              <a:rPr lang="zh-CN" altLang="en-US" b="1" dirty="0">
                <a:solidFill>
                  <a:schemeClr val="bg1"/>
                </a:solidFill>
                <a:latin typeface="+mn-ea"/>
              </a:rPr>
              <a:t>自建数据集</a:t>
            </a:r>
            <a:endParaRPr lang="zh-CN" altLang="en-US" dirty="0">
              <a:solidFill>
                <a:schemeClr val="bg1"/>
              </a:solidFill>
              <a:latin typeface="+mn-ea"/>
            </a:endParaRPr>
          </a:p>
        </p:txBody>
      </p:sp>
      <p:sp>
        <p:nvSpPr>
          <p:cNvPr id="44" name="矩形 43">
            <a:extLst>
              <a:ext uri="{FF2B5EF4-FFF2-40B4-BE49-F238E27FC236}">
                <a16:creationId xmlns:a16="http://schemas.microsoft.com/office/drawing/2014/main" id="{1CC2A184-8BB1-45BF-AE1E-0199311CC214}"/>
              </a:ext>
            </a:extLst>
          </p:cNvPr>
          <p:cNvSpPr/>
          <p:nvPr/>
        </p:nvSpPr>
        <p:spPr>
          <a:xfrm>
            <a:off x="7860197" y="4873389"/>
            <a:ext cx="1470274" cy="461665"/>
          </a:xfrm>
          <a:prstGeom prst="rect">
            <a:avLst/>
          </a:prstGeom>
        </p:spPr>
        <p:txBody>
          <a:bodyPr wrap="none">
            <a:spAutoFit/>
          </a:bodyPr>
          <a:lstStyle/>
          <a:p>
            <a:r>
              <a:rPr lang="en-US" altLang="zh-CN" b="1" dirty="0">
                <a:solidFill>
                  <a:schemeClr val="bg1"/>
                </a:solidFill>
                <a:latin typeface="+mn-ea"/>
              </a:rPr>
              <a:t>AISHELL</a:t>
            </a:r>
            <a:endParaRPr lang="zh-CN" altLang="en-US" dirty="0"/>
          </a:p>
        </p:txBody>
      </p:sp>
      <p:sp>
        <p:nvSpPr>
          <p:cNvPr id="45" name="矩形 44">
            <a:extLst>
              <a:ext uri="{FF2B5EF4-FFF2-40B4-BE49-F238E27FC236}">
                <a16:creationId xmlns:a16="http://schemas.microsoft.com/office/drawing/2014/main" id="{9B046B99-BDD0-43E1-8369-F0B6A605B288}"/>
              </a:ext>
            </a:extLst>
          </p:cNvPr>
          <p:cNvSpPr/>
          <p:nvPr/>
        </p:nvSpPr>
        <p:spPr>
          <a:xfrm>
            <a:off x="6975932" y="3748749"/>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zh-CN" altLang="en-US" sz="2800" b="1" spc="300" dirty="0">
                <a:latin typeface="+mn-ea"/>
              </a:rPr>
              <a:t>对比数据</a:t>
            </a:r>
            <a:endParaRPr lang="zh-HK" altLang="en-US" sz="2800" b="1" spc="300" dirty="0">
              <a:latin typeface="+mn-ea"/>
            </a:endParaRPr>
          </a:p>
        </p:txBody>
      </p:sp>
    </p:spTree>
    <p:extLst>
      <p:ext uri="{BB962C8B-B14F-4D97-AF65-F5344CB8AC3E}">
        <p14:creationId xmlns:p14="http://schemas.microsoft.com/office/powerpoint/2010/main" val="357180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研究计划</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5DBA0375-039A-42DD-A150-D11EE5CC97DC}"/>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294E86C-ADF2-4912-9B22-C43839624460}"/>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62CED165-DCF7-40CB-8362-C33D57E68D69}"/>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E3DD227A-D2FD-43A4-89AA-B9062FEB537C}"/>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4" name="直接连接符 30">
            <a:extLst>
              <a:ext uri="{FF2B5EF4-FFF2-40B4-BE49-F238E27FC236}">
                <a16:creationId xmlns:a16="http://schemas.microsoft.com/office/drawing/2014/main" id="{F4E93753-8204-4D74-A7FF-C966296341C1}"/>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31">
            <a:extLst>
              <a:ext uri="{FF2B5EF4-FFF2-40B4-BE49-F238E27FC236}">
                <a16:creationId xmlns:a16="http://schemas.microsoft.com/office/drawing/2014/main" id="{F1489A42-AB46-4BCC-AC46-76E215254E85}"/>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32">
            <a:extLst>
              <a:ext uri="{FF2B5EF4-FFF2-40B4-BE49-F238E27FC236}">
                <a16:creationId xmlns:a16="http://schemas.microsoft.com/office/drawing/2014/main" id="{A07ED097-079E-4D3B-8872-FE8D97094C1F}"/>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33">
            <a:extLst>
              <a:ext uri="{FF2B5EF4-FFF2-40B4-BE49-F238E27FC236}">
                <a16:creationId xmlns:a16="http://schemas.microsoft.com/office/drawing/2014/main" id="{BB476E1F-C749-4A56-8E84-78B679CFBE43}"/>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315137F-F1F5-43C1-AAD7-702160A43194}"/>
              </a:ext>
            </a:extLst>
          </p:cNvPr>
          <p:cNvSpPr txBox="1"/>
          <p:nvPr/>
        </p:nvSpPr>
        <p:spPr>
          <a:xfrm>
            <a:off x="8189107"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研究计划</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09231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F5E3FFB9-D91A-40F9-B9AE-51FD0B72AB95}"/>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7DB0CA6-2BE2-4ED7-B5F2-1D9866F7DBE5}"/>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AE8BFF7-46CE-43A0-8BD1-D44F480D372B}"/>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CF431D10-042D-4D4C-AE77-25D2A2FC2246}"/>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29" name="直接连接符 30">
            <a:extLst>
              <a:ext uri="{FF2B5EF4-FFF2-40B4-BE49-F238E27FC236}">
                <a16:creationId xmlns:a16="http://schemas.microsoft.com/office/drawing/2014/main" id="{6F9D215B-F057-4793-A770-65DC7FA01F2E}"/>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31">
            <a:extLst>
              <a:ext uri="{FF2B5EF4-FFF2-40B4-BE49-F238E27FC236}">
                <a16:creationId xmlns:a16="http://schemas.microsoft.com/office/drawing/2014/main" id="{E722AF61-60A6-4D3A-B010-3258792684BA}"/>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2">
            <a:extLst>
              <a:ext uri="{FF2B5EF4-FFF2-40B4-BE49-F238E27FC236}">
                <a16:creationId xmlns:a16="http://schemas.microsoft.com/office/drawing/2014/main" id="{6A4BE5BE-6571-448E-9FE0-2CD16F8797C7}"/>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3">
            <a:extLst>
              <a:ext uri="{FF2B5EF4-FFF2-40B4-BE49-F238E27FC236}">
                <a16:creationId xmlns:a16="http://schemas.microsoft.com/office/drawing/2014/main" id="{83FA8999-EBE7-4EA4-9231-A507A1B918EB}"/>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442B0553-F9A2-4E19-B8E8-AF4C7682CCE5}"/>
              </a:ext>
            </a:extLst>
          </p:cNvPr>
          <p:cNvSpPr txBox="1"/>
          <p:nvPr/>
        </p:nvSpPr>
        <p:spPr>
          <a:xfrm>
            <a:off x="8189107" y="190065"/>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研究计划</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graphicFrame>
        <p:nvGraphicFramePr>
          <p:cNvPr id="34" name="内容占位符 3">
            <a:extLst>
              <a:ext uri="{FF2B5EF4-FFF2-40B4-BE49-F238E27FC236}">
                <a16:creationId xmlns:a16="http://schemas.microsoft.com/office/drawing/2014/main" id="{DABB8275-7C04-4C2E-81F6-603AA82506CD}"/>
              </a:ext>
            </a:extLst>
          </p:cNvPr>
          <p:cNvGraphicFramePr>
            <a:graphicFrameLocks/>
          </p:cNvGraphicFramePr>
          <p:nvPr>
            <p:extLst>
              <p:ext uri="{D42A27DB-BD31-4B8C-83A1-F6EECF244321}">
                <p14:modId xmlns:p14="http://schemas.microsoft.com/office/powerpoint/2010/main" val="847596444"/>
              </p:ext>
            </p:extLst>
          </p:nvPr>
        </p:nvGraphicFramePr>
        <p:xfrm>
          <a:off x="1193799" y="903617"/>
          <a:ext cx="9557326" cy="5302493"/>
        </p:xfrm>
        <a:graphic>
          <a:graphicData uri="http://schemas.openxmlformats.org/drawingml/2006/table">
            <a:tbl>
              <a:tblPr firstRow="1" bandRow="1">
                <a:tableStyleId>{3B4B98B0-60AC-42C2-AFA5-B58CD77FA1E5}</a:tableStyleId>
              </a:tblPr>
              <a:tblGrid>
                <a:gridCol w="2764371">
                  <a:extLst>
                    <a:ext uri="{9D8B030D-6E8A-4147-A177-3AD203B41FA5}">
                      <a16:colId xmlns:a16="http://schemas.microsoft.com/office/drawing/2014/main" val="20000"/>
                    </a:ext>
                  </a:extLst>
                </a:gridCol>
                <a:gridCol w="6792955">
                  <a:extLst>
                    <a:ext uri="{9D8B030D-6E8A-4147-A177-3AD203B41FA5}">
                      <a16:colId xmlns:a16="http://schemas.microsoft.com/office/drawing/2014/main" val="20001"/>
                    </a:ext>
                  </a:extLst>
                </a:gridCol>
              </a:tblGrid>
              <a:tr h="653689">
                <a:tc>
                  <a:txBody>
                    <a:bodyPr/>
                    <a:lstStyle/>
                    <a:p>
                      <a:pPr algn="ctr">
                        <a:buNone/>
                      </a:pPr>
                      <a:r>
                        <a:rPr lang="zh-CN" altLang="en-US" dirty="0">
                          <a:solidFill>
                            <a:schemeClr val="bg1"/>
                          </a:solidFill>
                          <a:sym typeface="+mn-lt"/>
                        </a:rPr>
                        <a:t>时间</a:t>
                      </a:r>
                      <a:endParaRPr lang="zh-CN" altLang="en-US" dirty="0">
                        <a:solidFill>
                          <a:schemeClr val="bg1"/>
                        </a:solidFill>
                        <a:latin typeface="+mn-lt"/>
                        <a:ea typeface="+mn-ea"/>
                        <a:cs typeface="+mn-ea"/>
                        <a:sym typeface="+mn-lt"/>
                      </a:endParaRPr>
                    </a:p>
                  </a:txBody>
                  <a:tcPr anchor="ctr"/>
                </a:tc>
                <a:tc>
                  <a:txBody>
                    <a:bodyPr/>
                    <a:lstStyle/>
                    <a:p>
                      <a:pPr algn="ctr">
                        <a:buNone/>
                      </a:pPr>
                      <a:r>
                        <a:rPr lang="zh-CN" altLang="en-US" dirty="0">
                          <a:solidFill>
                            <a:schemeClr val="bg1"/>
                          </a:solidFill>
                          <a:sym typeface="+mn-lt"/>
                        </a:rPr>
                        <a:t>工作安排</a:t>
                      </a:r>
                      <a:endParaRPr lang="zh-CN" altLang="en-US"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0"/>
                  </a:ext>
                </a:extLst>
              </a:tr>
              <a:tr h="653689">
                <a:tc>
                  <a:txBody>
                    <a:bodyPr/>
                    <a:lstStyle/>
                    <a:p>
                      <a:pPr>
                        <a:buNone/>
                      </a:pPr>
                      <a:r>
                        <a:rPr lang="zh-CN" altLang="en-US" sz="1800" dirty="0">
                          <a:solidFill>
                            <a:schemeClr val="bg1"/>
                          </a:solidFill>
                          <a:sym typeface="+mn-lt"/>
                        </a:rPr>
                        <a:t>201</a:t>
                      </a:r>
                      <a:r>
                        <a:rPr lang="en-US" altLang="zh-CN" sz="1800" dirty="0">
                          <a:solidFill>
                            <a:schemeClr val="bg1"/>
                          </a:solidFill>
                          <a:sym typeface="+mn-lt"/>
                        </a:rPr>
                        <a:t>8</a:t>
                      </a:r>
                      <a:r>
                        <a:rPr lang="zh-CN" altLang="en-US" sz="1800" dirty="0">
                          <a:solidFill>
                            <a:schemeClr val="bg1"/>
                          </a:solidFill>
                          <a:sym typeface="+mn-lt"/>
                        </a:rPr>
                        <a:t>.</a:t>
                      </a:r>
                      <a:r>
                        <a:rPr lang="en-US" altLang="zh-CN" sz="1800" dirty="0">
                          <a:solidFill>
                            <a:schemeClr val="bg1"/>
                          </a:solidFill>
                          <a:sym typeface="+mn-lt"/>
                        </a:rPr>
                        <a:t>10</a:t>
                      </a:r>
                      <a:r>
                        <a:rPr lang="zh-CN" altLang="en-US" sz="1800" dirty="0">
                          <a:solidFill>
                            <a:schemeClr val="bg1"/>
                          </a:solidFill>
                          <a:sym typeface="+mn-lt"/>
                        </a:rPr>
                        <a:t>-201</a:t>
                      </a:r>
                      <a:r>
                        <a:rPr lang="en-US" altLang="zh-CN" sz="1800" dirty="0">
                          <a:solidFill>
                            <a:schemeClr val="bg1"/>
                          </a:solidFill>
                          <a:sym typeface="+mn-lt"/>
                        </a:rPr>
                        <a:t>8</a:t>
                      </a:r>
                      <a:r>
                        <a:rPr lang="zh-CN" altLang="en-US" sz="1800" dirty="0">
                          <a:solidFill>
                            <a:schemeClr val="bg1"/>
                          </a:solidFill>
                          <a:sym typeface="+mn-lt"/>
                        </a:rPr>
                        <a:t>.1</a:t>
                      </a:r>
                      <a:r>
                        <a:rPr lang="en-US" altLang="zh-CN" sz="1800" dirty="0">
                          <a:solidFill>
                            <a:schemeClr val="bg1"/>
                          </a:solidFill>
                          <a:sym typeface="+mn-lt"/>
                        </a:rPr>
                        <a:t>1</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论文选题，查阅相关文献资料，撰写开题报告</a:t>
                      </a:r>
                      <a:endParaRPr lang="zh-CN" altLang="en-US" sz="2000"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1"/>
                  </a:ext>
                </a:extLst>
              </a:tr>
              <a:tr h="1017024">
                <a:tc>
                  <a:txBody>
                    <a:bodyPr/>
                    <a:lstStyle/>
                    <a:p>
                      <a:pPr>
                        <a:buNone/>
                      </a:pPr>
                      <a:r>
                        <a:rPr lang="zh-CN" altLang="en-US" dirty="0">
                          <a:solidFill>
                            <a:schemeClr val="bg1"/>
                          </a:solidFill>
                          <a:sym typeface="+mn-lt"/>
                        </a:rPr>
                        <a:t>201</a:t>
                      </a:r>
                      <a:r>
                        <a:rPr lang="en-US" altLang="zh-CN" dirty="0">
                          <a:solidFill>
                            <a:schemeClr val="bg1"/>
                          </a:solidFill>
                          <a:sym typeface="+mn-lt"/>
                        </a:rPr>
                        <a:t>8</a:t>
                      </a:r>
                      <a:r>
                        <a:rPr lang="zh-CN" altLang="en-US" dirty="0">
                          <a:solidFill>
                            <a:schemeClr val="bg1"/>
                          </a:solidFill>
                          <a:sym typeface="+mn-lt"/>
                        </a:rPr>
                        <a:t>.1</a:t>
                      </a:r>
                      <a:r>
                        <a:rPr lang="en-US" altLang="zh-CN" dirty="0">
                          <a:solidFill>
                            <a:schemeClr val="bg1"/>
                          </a:solidFill>
                          <a:sym typeface="+mn-lt"/>
                        </a:rPr>
                        <a:t>1</a:t>
                      </a:r>
                      <a:r>
                        <a:rPr lang="zh-CN" altLang="en-US" dirty="0">
                          <a:solidFill>
                            <a:schemeClr val="bg1"/>
                          </a:solidFill>
                          <a:sym typeface="+mn-lt"/>
                        </a:rPr>
                        <a:t>-201</a:t>
                      </a:r>
                      <a:r>
                        <a:rPr lang="en-US" altLang="zh-CN" dirty="0">
                          <a:solidFill>
                            <a:schemeClr val="bg1"/>
                          </a:solidFill>
                          <a:sym typeface="+mn-lt"/>
                        </a:rPr>
                        <a:t>8</a:t>
                      </a:r>
                      <a:r>
                        <a:rPr lang="zh-CN" altLang="en-US" dirty="0">
                          <a:solidFill>
                            <a:schemeClr val="bg1"/>
                          </a:solidFill>
                          <a:sym typeface="+mn-lt"/>
                        </a:rPr>
                        <a:t>.1</a:t>
                      </a:r>
                      <a:r>
                        <a:rPr lang="en-US" altLang="zh-CN" dirty="0">
                          <a:solidFill>
                            <a:schemeClr val="bg1"/>
                          </a:solidFill>
                          <a:sym typeface="+mn-lt"/>
                        </a:rPr>
                        <a:t>2</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latin typeface="+mn-lt"/>
                          <a:ea typeface="+mn-ea"/>
                          <a:cs typeface="+mn-ea"/>
                          <a:sym typeface="+mn-lt"/>
                        </a:rPr>
                        <a:t>收集数据，建立数据集</a:t>
                      </a:r>
                    </a:p>
                  </a:txBody>
                  <a:tcPr anchor="ctr"/>
                </a:tc>
                <a:extLst>
                  <a:ext uri="{0D108BD9-81ED-4DB2-BD59-A6C34878D82A}">
                    <a16:rowId xmlns:a16="http://schemas.microsoft.com/office/drawing/2014/main" val="10002"/>
                  </a:ext>
                </a:extLst>
              </a:tr>
              <a:tr h="1017024">
                <a:tc>
                  <a:txBody>
                    <a:bodyPr/>
                    <a:lstStyle/>
                    <a:p>
                      <a:pPr>
                        <a:buNone/>
                      </a:pPr>
                      <a:r>
                        <a:rPr lang="zh-CN" altLang="en-US" dirty="0">
                          <a:solidFill>
                            <a:schemeClr val="bg1"/>
                          </a:solidFill>
                          <a:sym typeface="+mn-lt"/>
                        </a:rPr>
                        <a:t>201</a:t>
                      </a:r>
                      <a:r>
                        <a:rPr lang="en-US" altLang="zh-CN" dirty="0">
                          <a:solidFill>
                            <a:schemeClr val="bg1"/>
                          </a:solidFill>
                          <a:sym typeface="+mn-lt"/>
                        </a:rPr>
                        <a:t>8</a:t>
                      </a:r>
                      <a:r>
                        <a:rPr lang="zh-CN" altLang="en-US" dirty="0">
                          <a:solidFill>
                            <a:schemeClr val="bg1"/>
                          </a:solidFill>
                          <a:sym typeface="+mn-lt"/>
                        </a:rPr>
                        <a:t>.1</a:t>
                      </a:r>
                      <a:r>
                        <a:rPr lang="en-US" altLang="zh-CN" dirty="0">
                          <a:solidFill>
                            <a:schemeClr val="bg1"/>
                          </a:solidFill>
                          <a:sym typeface="+mn-lt"/>
                        </a:rPr>
                        <a:t>2</a:t>
                      </a:r>
                      <a:r>
                        <a:rPr lang="zh-CN" altLang="en-US" dirty="0">
                          <a:solidFill>
                            <a:schemeClr val="bg1"/>
                          </a:solidFill>
                          <a:sym typeface="+mn-lt"/>
                        </a:rPr>
                        <a:t>-201</a:t>
                      </a:r>
                      <a:r>
                        <a:rPr lang="en-US" altLang="zh-CN" dirty="0">
                          <a:solidFill>
                            <a:schemeClr val="bg1"/>
                          </a:solidFill>
                          <a:sym typeface="+mn-lt"/>
                        </a:rPr>
                        <a:t>9</a:t>
                      </a:r>
                      <a:r>
                        <a:rPr lang="zh-CN" altLang="en-US" dirty="0">
                          <a:solidFill>
                            <a:schemeClr val="bg1"/>
                          </a:solidFill>
                          <a:sym typeface="+mn-lt"/>
                        </a:rPr>
                        <a:t>.2</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建立模型，进行模型实验</a:t>
                      </a:r>
                      <a:endParaRPr lang="zh-CN" altLang="en-US" sz="2000"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3"/>
                  </a:ext>
                </a:extLst>
              </a:tr>
              <a:tr h="653689">
                <a:tc>
                  <a:txBody>
                    <a:bodyPr/>
                    <a:lstStyle/>
                    <a:p>
                      <a:pPr>
                        <a:buNone/>
                      </a:pPr>
                      <a:r>
                        <a:rPr lang="zh-CN" altLang="en-US" dirty="0">
                          <a:solidFill>
                            <a:schemeClr val="bg1"/>
                          </a:solidFill>
                          <a:sym typeface="+mn-lt"/>
                        </a:rPr>
                        <a:t>201</a:t>
                      </a:r>
                      <a:r>
                        <a:rPr lang="en-US" altLang="zh-CN" dirty="0">
                          <a:solidFill>
                            <a:schemeClr val="bg1"/>
                          </a:solidFill>
                          <a:sym typeface="+mn-lt"/>
                        </a:rPr>
                        <a:t>9</a:t>
                      </a:r>
                      <a:r>
                        <a:rPr lang="zh-CN" altLang="en-US" dirty="0">
                          <a:solidFill>
                            <a:schemeClr val="bg1"/>
                          </a:solidFill>
                          <a:sym typeface="+mn-lt"/>
                        </a:rPr>
                        <a:t>.3-201</a:t>
                      </a:r>
                      <a:r>
                        <a:rPr lang="en-US" altLang="zh-CN" dirty="0">
                          <a:solidFill>
                            <a:schemeClr val="bg1"/>
                          </a:solidFill>
                          <a:sym typeface="+mn-lt"/>
                        </a:rPr>
                        <a:t>9</a:t>
                      </a:r>
                      <a:r>
                        <a:rPr lang="zh-CN" altLang="en-US" dirty="0">
                          <a:solidFill>
                            <a:schemeClr val="bg1"/>
                          </a:solidFill>
                          <a:sym typeface="+mn-lt"/>
                        </a:rPr>
                        <a:t>.4</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对设计方案进行实现和模型效果验证，论文草稿撰写</a:t>
                      </a:r>
                      <a:endParaRPr lang="zh-CN" altLang="en-US" sz="2000"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4"/>
                  </a:ext>
                </a:extLst>
              </a:tr>
              <a:tr h="653689">
                <a:tc>
                  <a:txBody>
                    <a:bodyPr/>
                    <a:lstStyle/>
                    <a:p>
                      <a:pPr>
                        <a:buNone/>
                      </a:pPr>
                      <a:r>
                        <a:rPr lang="zh-CN" altLang="en-US" dirty="0">
                          <a:solidFill>
                            <a:schemeClr val="bg1"/>
                          </a:solidFill>
                          <a:sym typeface="+mn-lt"/>
                        </a:rPr>
                        <a:t>201</a:t>
                      </a:r>
                      <a:r>
                        <a:rPr lang="en-US" altLang="zh-CN" dirty="0">
                          <a:solidFill>
                            <a:schemeClr val="bg1"/>
                          </a:solidFill>
                          <a:sym typeface="+mn-lt"/>
                        </a:rPr>
                        <a:t>9</a:t>
                      </a:r>
                      <a:r>
                        <a:rPr lang="zh-CN" altLang="en-US" dirty="0">
                          <a:solidFill>
                            <a:schemeClr val="bg1"/>
                          </a:solidFill>
                          <a:sym typeface="+mn-lt"/>
                        </a:rPr>
                        <a:t>.4-201</a:t>
                      </a:r>
                      <a:r>
                        <a:rPr lang="en-US" altLang="zh-CN" dirty="0">
                          <a:solidFill>
                            <a:schemeClr val="bg1"/>
                          </a:solidFill>
                          <a:sym typeface="+mn-lt"/>
                        </a:rPr>
                        <a:t>9</a:t>
                      </a:r>
                      <a:r>
                        <a:rPr lang="zh-CN" altLang="en-US" dirty="0">
                          <a:solidFill>
                            <a:schemeClr val="bg1"/>
                          </a:solidFill>
                          <a:sym typeface="+mn-lt"/>
                        </a:rPr>
                        <a:t>.5</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根据实验结果与系统实现情况完成论文初稿</a:t>
                      </a:r>
                      <a:endParaRPr lang="zh-CN" altLang="en-US" sz="2000"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5"/>
                  </a:ext>
                </a:extLst>
              </a:tr>
              <a:tr h="653689">
                <a:tc>
                  <a:txBody>
                    <a:bodyPr/>
                    <a:lstStyle/>
                    <a:p>
                      <a:pPr>
                        <a:buNone/>
                      </a:pPr>
                      <a:r>
                        <a:rPr lang="zh-CN" altLang="en-US" dirty="0">
                          <a:solidFill>
                            <a:schemeClr val="bg1"/>
                          </a:solidFill>
                          <a:sym typeface="+mn-lt"/>
                        </a:rPr>
                        <a:t>201</a:t>
                      </a:r>
                      <a:r>
                        <a:rPr lang="en-US" altLang="zh-CN" dirty="0">
                          <a:solidFill>
                            <a:schemeClr val="bg1"/>
                          </a:solidFill>
                          <a:sym typeface="+mn-lt"/>
                        </a:rPr>
                        <a:t>9</a:t>
                      </a:r>
                      <a:r>
                        <a:rPr lang="zh-CN" altLang="en-US" dirty="0">
                          <a:solidFill>
                            <a:schemeClr val="bg1"/>
                          </a:solidFill>
                          <a:sym typeface="+mn-lt"/>
                        </a:rPr>
                        <a:t>.5</a:t>
                      </a:r>
                      <a:endParaRPr lang="zh-CN" altLang="en-US" dirty="0">
                        <a:solidFill>
                          <a:schemeClr val="bg1"/>
                        </a:solidFill>
                        <a:latin typeface="+mn-lt"/>
                        <a:ea typeface="+mn-ea"/>
                        <a:cs typeface="+mn-ea"/>
                        <a:sym typeface="+mn-lt"/>
                      </a:endParaRPr>
                    </a:p>
                  </a:txBody>
                  <a:tcPr anchor="ctr"/>
                </a:tc>
                <a:tc>
                  <a:txBody>
                    <a:bodyPr/>
                    <a:lstStyle/>
                    <a:p>
                      <a:pPr>
                        <a:buNone/>
                      </a:pPr>
                      <a:r>
                        <a:rPr lang="zh-CN" altLang="en-US" sz="2000" dirty="0">
                          <a:solidFill>
                            <a:schemeClr val="bg1"/>
                          </a:solidFill>
                          <a:sym typeface="+mn-lt"/>
                        </a:rPr>
                        <a:t>论文修改、定稿，参加答辩</a:t>
                      </a:r>
                      <a:endParaRPr lang="zh-CN" altLang="en-US" sz="2000" dirty="0">
                        <a:solidFill>
                          <a:schemeClr val="bg1"/>
                        </a:solidFill>
                        <a:latin typeface="+mn-lt"/>
                        <a:ea typeface="+mn-ea"/>
                        <a:cs typeface="+mn-ea"/>
                        <a:sym typeface="+mn-lt"/>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29302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489395" y="2710847"/>
            <a:ext cx="5214920" cy="122084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感谢聆听</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CC40551-CB57-4913-B94D-E0658715476D}"/>
              </a:ext>
            </a:extLst>
          </p:cNvPr>
          <p:cNvSpPr/>
          <p:nvPr/>
        </p:nvSpPr>
        <p:spPr>
          <a:xfrm>
            <a:off x="2210944" y="5219752"/>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答辩人：</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92CE255-65B0-4E54-BFE3-24EA34CB89E3}"/>
              </a:ext>
            </a:extLst>
          </p:cNvPr>
          <p:cNvSpPr/>
          <p:nvPr/>
        </p:nvSpPr>
        <p:spPr>
          <a:xfrm>
            <a:off x="5966691" y="5219135"/>
            <a:ext cx="1357313" cy="400052"/>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r>
              <a:rPr lang="zh-CN" altLang="en-US" sz="1900" b="1" spc="300" dirty="0">
                <a:solidFill>
                  <a:srgbClr val="FFFFFF"/>
                </a:solidFill>
                <a:latin typeface="微软雅黑" panose="020B0503020204020204" pitchFamily="34" charset="-122"/>
                <a:ea typeface="微软雅黑" panose="020B0503020204020204" pitchFamily="34" charset="-122"/>
              </a:rPr>
              <a:t>指导老师：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8F95FFC-93E4-44DB-B196-A40E6BEBF53B}"/>
              </a:ext>
            </a:extLst>
          </p:cNvPr>
          <p:cNvSpPr txBox="1"/>
          <p:nvPr/>
        </p:nvSpPr>
        <p:spPr>
          <a:xfrm>
            <a:off x="3377134" y="5235112"/>
            <a:ext cx="1614489" cy="384719"/>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ea typeface="微软雅黑" panose="020B0503020204020204" pitchFamily="34" charset="-122"/>
              </a:rPr>
              <a:t>倪钢</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BA64DBD-A4A2-4477-B8CC-AACCA19CFF9A}"/>
              </a:ext>
            </a:extLst>
          </p:cNvPr>
          <p:cNvSpPr txBox="1"/>
          <p:nvPr/>
        </p:nvSpPr>
        <p:spPr>
          <a:xfrm>
            <a:off x="7607460" y="5234495"/>
            <a:ext cx="3457775" cy="384719"/>
          </a:xfrm>
          <a:prstGeom prst="rect">
            <a:avLst/>
          </a:prstGeom>
          <a:noFill/>
        </p:spPr>
        <p:txBody>
          <a:bodyPr wrap="square" lIns="91436" tIns="45719" rIns="91436" bIns="45719" rtlCol="0">
            <a:spAutoFit/>
          </a:bodyPr>
          <a:lstStyle/>
          <a:p>
            <a:r>
              <a:rPr lang="zh-CN" altLang="en-US" sz="1900" b="1" spc="300" dirty="0">
                <a:solidFill>
                  <a:srgbClr val="FFFFFF"/>
                </a:solidFill>
                <a:latin typeface="微软雅黑" panose="020B0503020204020204" pitchFamily="34" charset="-122"/>
              </a:rPr>
              <a:t>何炎祥教授 彭敏教授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13399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4951492" y="1774567"/>
            <a:ext cx="0" cy="3386139"/>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195513" y="1740633"/>
            <a:ext cx="2213689" cy="584775"/>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研究背景</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95513" y="2451136"/>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相关工作</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95512" y="3161637"/>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研究内容</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95513" y="3872140"/>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实验设计</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95512" y="4582640"/>
            <a:ext cx="2213689" cy="584773"/>
          </a:xfrm>
          <a:prstGeom prst="rect">
            <a:avLst/>
          </a:prstGeom>
          <a:noFill/>
        </p:spPr>
        <p:txBody>
          <a:bodyPr wrap="square" lIns="91436" tIns="45719" rIns="91436" bIns="45719" rtlCol="0">
            <a:spAutoFit/>
          </a:bodyPr>
          <a:lstStyle/>
          <a:p>
            <a:r>
              <a:rPr lang="zh-CN" altLang="en-US" sz="3200" b="1" spc="300" dirty="0">
                <a:solidFill>
                  <a:srgbClr val="FFFFFF"/>
                </a:solidFill>
                <a:latin typeface="微软雅黑" panose="020B0503020204020204" pitchFamily="34" charset="-122"/>
                <a:ea typeface="微软雅黑" panose="020B0503020204020204" pitchFamily="34" charset="-122"/>
              </a:rPr>
              <a:t>研究计划</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grpSp>
        <p:nvGrpSpPr>
          <p:cNvPr id="9" name="组合 18"/>
          <p:cNvGrpSpPr/>
          <p:nvPr/>
        </p:nvGrpSpPr>
        <p:grpSpPr>
          <a:xfrm>
            <a:off x="1635920" y="2197036"/>
            <a:ext cx="1947861" cy="1940713"/>
            <a:chOff x="1709739" y="2636838"/>
            <a:chExt cx="1590160" cy="1584325"/>
          </a:xfrm>
          <a:solidFill>
            <a:srgbClr val="FFFFFF"/>
          </a:solidFill>
          <a:effectLst/>
        </p:grpSpPr>
        <p:sp>
          <p:nvSpPr>
            <p:cNvPr id="10"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8"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19" name="文本框 18"/>
          <p:cNvSpPr txBox="1"/>
          <p:nvPr/>
        </p:nvSpPr>
        <p:spPr>
          <a:xfrm>
            <a:off x="1281115" y="4137747"/>
            <a:ext cx="2657474" cy="523220"/>
          </a:xfrm>
          <a:prstGeom prst="rect">
            <a:avLst/>
          </a:prstGeom>
          <a:noFill/>
        </p:spPr>
        <p:txBody>
          <a:bodyPr wrap="square" lIns="91436" tIns="45719" rIns="91436" bIns="45719" rtlCol="0">
            <a:spAutoFit/>
          </a:bodyPr>
          <a:lstStyle/>
          <a:p>
            <a:pPr algn="ctr"/>
            <a:r>
              <a:rPr lang="en-US" altLang="zh-CN" sz="2800" b="1" spc="300" dirty="0">
                <a:solidFill>
                  <a:srgbClr val="FFFFFF"/>
                </a:solidFill>
                <a:ea typeface="微软雅黑" panose="020B0503020204020204" pitchFamily="34" charset="-122"/>
              </a:rPr>
              <a:t>CONTENTS</a:t>
            </a:r>
            <a:endParaRPr lang="zh-HK" altLang="en-US" sz="2800" b="1" spc="300" dirty="0">
              <a:solidFill>
                <a:srgbClr val="FFFFFF"/>
              </a:solidFill>
              <a:ea typeface="微软雅黑" panose="020B0503020204020204" pitchFamily="34" charset="-122"/>
            </a:endParaRPr>
          </a:p>
        </p:txBody>
      </p:sp>
    </p:spTree>
    <p:extLst>
      <p:ext uri="{BB962C8B-B14F-4D97-AF65-F5344CB8AC3E}">
        <p14:creationId xmlns:p14="http://schemas.microsoft.com/office/powerpoint/2010/main" val="8846713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592024"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研究背景</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DED239C4-9701-4182-A467-69B4C8B73293}"/>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相关工作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AFFB85F-FDAA-4C34-989F-F982094FBA46}"/>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34C793F1-F6CE-4691-B6EB-02D35580811F}"/>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A4F0339-34E7-4E01-94E5-F10CCB3875CB}"/>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0">
            <a:extLst>
              <a:ext uri="{FF2B5EF4-FFF2-40B4-BE49-F238E27FC236}">
                <a16:creationId xmlns:a16="http://schemas.microsoft.com/office/drawing/2014/main" id="{BADC8EE1-81EF-4B7A-B042-642F1894EC01}"/>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a:extLst>
              <a:ext uri="{FF2B5EF4-FFF2-40B4-BE49-F238E27FC236}">
                <a16:creationId xmlns:a16="http://schemas.microsoft.com/office/drawing/2014/main" id="{CB2359DD-8DE5-48F4-ABF1-2582B9C8C060}"/>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a:extLst>
              <a:ext uri="{FF2B5EF4-FFF2-40B4-BE49-F238E27FC236}">
                <a16:creationId xmlns:a16="http://schemas.microsoft.com/office/drawing/2014/main" id="{C14898E3-4DF2-476C-89AD-DB3589824DEB}"/>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a:extLst>
              <a:ext uri="{FF2B5EF4-FFF2-40B4-BE49-F238E27FC236}">
                <a16:creationId xmlns:a16="http://schemas.microsoft.com/office/drawing/2014/main" id="{F72625BB-171B-4C42-A5B8-48F9E0455E64}"/>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0D7D91FD-9C95-4ADC-B41B-8A46BB76E32C}"/>
              </a:ext>
            </a:extLst>
          </p:cNvPr>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22823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9BCE6FD-3493-4D42-8CA9-6ADB9EF27A4B}"/>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a:extLst>
              <a:ext uri="{FF2B5EF4-FFF2-40B4-BE49-F238E27FC236}">
                <a16:creationId xmlns:a16="http://schemas.microsoft.com/office/drawing/2014/main" id="{7DC328C4-2C5C-44D6-A5AF-459AE656B13A}"/>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a:extLst>
              <a:ext uri="{FF2B5EF4-FFF2-40B4-BE49-F238E27FC236}">
                <a16:creationId xmlns:a16="http://schemas.microsoft.com/office/drawing/2014/main" id="{686760FA-AB27-4B2E-BD5C-14E58BA1CABC}"/>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a:extLst>
              <a:ext uri="{FF2B5EF4-FFF2-40B4-BE49-F238E27FC236}">
                <a16:creationId xmlns:a16="http://schemas.microsoft.com/office/drawing/2014/main" id="{254BD2D6-C019-4727-8382-575F0FB1BBB3}"/>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a:extLst>
              <a:ext uri="{FF2B5EF4-FFF2-40B4-BE49-F238E27FC236}">
                <a16:creationId xmlns:a16="http://schemas.microsoft.com/office/drawing/2014/main" id="{08BF473A-F85C-455B-9FB0-8593013903C4}"/>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a:extLst>
              <a:ext uri="{FF2B5EF4-FFF2-40B4-BE49-F238E27FC236}">
                <a16:creationId xmlns:a16="http://schemas.microsoft.com/office/drawing/2014/main" id="{D035A45B-FBED-4CEB-B13A-871DFF6CF0D7}"/>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a:extLst>
              <a:ext uri="{FF2B5EF4-FFF2-40B4-BE49-F238E27FC236}">
                <a16:creationId xmlns:a16="http://schemas.microsoft.com/office/drawing/2014/main" id="{D14A90C8-14D4-4353-B8CF-FE2543AAA5B7}"/>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a:extLst>
              <a:ext uri="{FF2B5EF4-FFF2-40B4-BE49-F238E27FC236}">
                <a16:creationId xmlns:a16="http://schemas.microsoft.com/office/drawing/2014/main" id="{2E46EB6D-D906-4DD5-A232-31BE7AE5A2A8}"/>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382E874-85DF-4433-88EF-4F5370ED24F7}"/>
              </a:ext>
            </a:extLst>
          </p:cNvPr>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a:extLst>
              <a:ext uri="{FF2B5EF4-FFF2-40B4-BE49-F238E27FC236}">
                <a16:creationId xmlns:a16="http://schemas.microsoft.com/office/drawing/2014/main" id="{6B33B02A-89F6-4F1D-A1E4-B94C06E3EE77}"/>
              </a:ext>
            </a:extLst>
          </p:cNvPr>
          <p:cNvSpPr/>
          <p:nvPr/>
        </p:nvSpPr>
        <p:spPr>
          <a:xfrm>
            <a:off x="528397" y="1199540"/>
            <a:ext cx="10187709" cy="461665"/>
          </a:xfrm>
          <a:prstGeom prst="rect">
            <a:avLst/>
          </a:prstGeom>
        </p:spPr>
        <p:txBody>
          <a:bodyPr wrap="square">
            <a:spAutoFit/>
          </a:bodyPr>
          <a:lstStyle/>
          <a:p>
            <a:r>
              <a:rPr lang="zh-CN" altLang="en-US" b="1" dirty="0">
                <a:solidFill>
                  <a:schemeClr val="bg1"/>
                </a:solidFill>
                <a:latin typeface="+mj-ea"/>
                <a:ea typeface="+mj-ea"/>
              </a:rPr>
              <a:t>语句边界检测（Sentence Boundary Detection）</a:t>
            </a:r>
            <a:endParaRPr lang="en-US" altLang="zh-CN" b="1" dirty="0">
              <a:solidFill>
                <a:schemeClr val="bg1"/>
              </a:solidFill>
              <a:latin typeface="+mj-ea"/>
              <a:ea typeface="+mj-ea"/>
            </a:endParaRPr>
          </a:p>
        </p:txBody>
      </p:sp>
      <p:sp>
        <p:nvSpPr>
          <p:cNvPr id="44" name="文本框 43">
            <a:extLst>
              <a:ext uri="{FF2B5EF4-FFF2-40B4-BE49-F238E27FC236}">
                <a16:creationId xmlns:a16="http://schemas.microsoft.com/office/drawing/2014/main" id="{A776D119-B502-4C9D-AAE7-75F233BC73FA}"/>
              </a:ext>
            </a:extLst>
          </p:cNvPr>
          <p:cNvSpPr txBox="1"/>
          <p:nvPr/>
        </p:nvSpPr>
        <p:spPr>
          <a:xfrm>
            <a:off x="-880792" y="7195193"/>
            <a:ext cx="2345881" cy="584773"/>
          </a:xfrm>
          <a:prstGeom prst="rect">
            <a:avLst/>
          </a:prstGeom>
          <a:noFill/>
          <a:effectLst>
            <a:outerShdw blurRad="50800" dist="38100" dir="10800000" algn="r" rotWithShape="0">
              <a:prstClr val="black">
                <a:alpha val="40000"/>
              </a:prstClr>
            </a:outerShdw>
          </a:effectLst>
        </p:spPr>
        <p:txBody>
          <a:bodyPr wrap="square" lIns="91436" tIns="45719" rIns="91436" bIns="45719" rtlCol="0">
            <a:spAutoFit/>
          </a:bodyPr>
          <a:lstStyle/>
          <a:p>
            <a:pPr algn="ctr"/>
            <a:r>
              <a:rPr lang="zh-CN" altLang="en-US" sz="3200" b="1" dirty="0">
                <a:solidFill>
                  <a:srgbClr val="FFFFFF"/>
                </a:solidFill>
                <a:latin typeface="+mj-ea"/>
                <a:ea typeface="+mj-ea"/>
              </a:rPr>
              <a:t>智能输入法</a:t>
            </a:r>
            <a:endParaRPr lang="zh-HK" altLang="en-US" sz="3200" b="1" dirty="0">
              <a:solidFill>
                <a:srgbClr val="FFFFFF"/>
              </a:solidFill>
              <a:latin typeface="+mj-ea"/>
              <a:ea typeface="+mj-ea"/>
            </a:endParaRPr>
          </a:p>
        </p:txBody>
      </p:sp>
      <p:sp>
        <p:nvSpPr>
          <p:cNvPr id="45" name="矩形 44">
            <a:extLst>
              <a:ext uri="{FF2B5EF4-FFF2-40B4-BE49-F238E27FC236}">
                <a16:creationId xmlns:a16="http://schemas.microsoft.com/office/drawing/2014/main" id="{80EA79E7-A7AC-4E87-B27C-FAF10DF3488A}"/>
              </a:ext>
            </a:extLst>
          </p:cNvPr>
          <p:cNvSpPr/>
          <p:nvPr/>
        </p:nvSpPr>
        <p:spPr>
          <a:xfrm>
            <a:off x="1838103" y="2876733"/>
            <a:ext cx="8387032" cy="776749"/>
          </a:xfrm>
          <a:prstGeom prst="rect">
            <a:avLst/>
          </a:prstGeom>
        </p:spPr>
        <p:txBody>
          <a:bodyPr wrap="square" lIns="91436" tIns="45719" rIns="91436" bIns="45719">
            <a:spAutoFit/>
          </a:bodyPr>
          <a:lstStyle/>
          <a:p>
            <a:pPr>
              <a:lnSpc>
                <a:spcPct val="130000"/>
              </a:lnSpc>
            </a:pPr>
            <a:r>
              <a:rPr lang="zh-CN" altLang="en-US" sz="1800" dirty="0">
                <a:solidFill>
                  <a:srgbClr val="FFFFFF"/>
                </a:solidFill>
                <a:latin typeface="+mj-ea"/>
                <a:ea typeface="+mj-ea"/>
              </a:rPr>
              <a:t>武汉市气象台预计</a:t>
            </a:r>
            <a:r>
              <a:rPr lang="en-US" altLang="zh-CN" sz="1800" dirty="0">
                <a:solidFill>
                  <a:srgbClr val="FFFFFF"/>
                </a:solidFill>
                <a:latin typeface="+mj-ea"/>
                <a:ea typeface="+mj-ea"/>
              </a:rPr>
              <a:t>18</a:t>
            </a:r>
            <a:r>
              <a:rPr lang="zh-CN" altLang="en-US" sz="1800" dirty="0">
                <a:solidFill>
                  <a:srgbClr val="FFFFFF"/>
                </a:solidFill>
                <a:latin typeface="+mj-ea"/>
                <a:ea typeface="+mj-ea"/>
              </a:rPr>
              <a:t>日受高空偏北气流控制武汉市以晴到多云天气为主</a:t>
            </a:r>
            <a:r>
              <a:rPr lang="en-US" altLang="zh-CN" sz="1800" dirty="0">
                <a:solidFill>
                  <a:srgbClr val="FFFFFF"/>
                </a:solidFill>
                <a:latin typeface="+mj-ea"/>
                <a:ea typeface="+mj-ea"/>
              </a:rPr>
              <a:t>19</a:t>
            </a:r>
            <a:r>
              <a:rPr lang="zh-CN" altLang="en-US" sz="1800" dirty="0">
                <a:solidFill>
                  <a:srgbClr val="FFFFFF"/>
                </a:solidFill>
                <a:latin typeface="+mj-ea"/>
                <a:ea typeface="+mj-ea"/>
              </a:rPr>
              <a:t>日受高空波动和中低层切变线影响有降水发生气温方面有一个高温下降低温升高的过程</a:t>
            </a:r>
          </a:p>
        </p:txBody>
      </p:sp>
      <p:sp>
        <p:nvSpPr>
          <p:cNvPr id="46" name="矩形 45">
            <a:extLst>
              <a:ext uri="{FF2B5EF4-FFF2-40B4-BE49-F238E27FC236}">
                <a16:creationId xmlns:a16="http://schemas.microsoft.com/office/drawing/2014/main" id="{F07D25BB-9319-46F3-BFEB-0B9932C41F96}"/>
              </a:ext>
            </a:extLst>
          </p:cNvPr>
          <p:cNvSpPr/>
          <p:nvPr/>
        </p:nvSpPr>
        <p:spPr>
          <a:xfrm>
            <a:off x="1848270" y="4485764"/>
            <a:ext cx="8376865" cy="1136848"/>
          </a:xfrm>
          <a:prstGeom prst="rect">
            <a:avLst/>
          </a:prstGeom>
        </p:spPr>
        <p:txBody>
          <a:bodyPr wrap="square" lIns="91436" tIns="45719" rIns="91436" bIns="45719">
            <a:spAutoFit/>
          </a:bodyPr>
          <a:lstStyle/>
          <a:p>
            <a:pPr>
              <a:lnSpc>
                <a:spcPct val="130000"/>
              </a:lnSpc>
            </a:pPr>
            <a:r>
              <a:rPr lang="zh-CN" altLang="en-US" sz="1800" dirty="0">
                <a:solidFill>
                  <a:srgbClr val="FFFFFF"/>
                </a:solidFill>
                <a:latin typeface="+mj-ea"/>
                <a:ea typeface="+mj-ea"/>
              </a:rPr>
              <a:t>武汉市气象台预计，</a:t>
            </a:r>
            <a:r>
              <a:rPr lang="en-US" altLang="zh-CN" sz="1800" dirty="0">
                <a:solidFill>
                  <a:srgbClr val="FFFFFF"/>
                </a:solidFill>
                <a:latin typeface="+mj-ea"/>
                <a:ea typeface="+mj-ea"/>
              </a:rPr>
              <a:t>18</a:t>
            </a:r>
            <a:r>
              <a:rPr lang="zh-CN" altLang="en-US" sz="1800" dirty="0">
                <a:solidFill>
                  <a:srgbClr val="FFFFFF"/>
                </a:solidFill>
                <a:latin typeface="+mj-ea"/>
                <a:ea typeface="+mj-ea"/>
              </a:rPr>
              <a:t>日受高空偏北气流控制，武汉市以晴到多云天气为主；</a:t>
            </a:r>
            <a:r>
              <a:rPr lang="en-US" altLang="zh-CN" sz="1800" dirty="0">
                <a:solidFill>
                  <a:srgbClr val="FFFFFF"/>
                </a:solidFill>
                <a:latin typeface="+mj-ea"/>
                <a:ea typeface="+mj-ea"/>
              </a:rPr>
              <a:t>19</a:t>
            </a:r>
            <a:r>
              <a:rPr lang="zh-CN" altLang="en-US" sz="1800" dirty="0">
                <a:solidFill>
                  <a:srgbClr val="FFFFFF"/>
                </a:solidFill>
                <a:latin typeface="+mj-ea"/>
                <a:ea typeface="+mj-ea"/>
              </a:rPr>
              <a:t>日受高空波动和中低层切变线影响，有降水发生。气温方面，有一个高温下降、低温升高的过程。</a:t>
            </a:r>
          </a:p>
        </p:txBody>
      </p:sp>
      <p:sp>
        <p:nvSpPr>
          <p:cNvPr id="8" name="箭头: 下 7">
            <a:extLst>
              <a:ext uri="{FF2B5EF4-FFF2-40B4-BE49-F238E27FC236}">
                <a16:creationId xmlns:a16="http://schemas.microsoft.com/office/drawing/2014/main" id="{2362A0F2-A282-41D5-968D-0525C5A7C19A}"/>
              </a:ext>
            </a:extLst>
          </p:cNvPr>
          <p:cNvSpPr/>
          <p:nvPr/>
        </p:nvSpPr>
        <p:spPr>
          <a:xfrm>
            <a:off x="5335925" y="3891146"/>
            <a:ext cx="923636" cy="491194"/>
          </a:xfrm>
          <a:prstGeom prst="down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mj-ea"/>
              <a:ea typeface="+mj-ea"/>
            </a:endParaRPr>
          </a:p>
        </p:txBody>
      </p:sp>
      <p:sp>
        <p:nvSpPr>
          <p:cNvPr id="47" name="文本框 46">
            <a:extLst>
              <a:ext uri="{FF2B5EF4-FFF2-40B4-BE49-F238E27FC236}">
                <a16:creationId xmlns:a16="http://schemas.microsoft.com/office/drawing/2014/main" id="{05B0A024-1AA3-455B-943F-E440C4F5E410}"/>
              </a:ext>
            </a:extLst>
          </p:cNvPr>
          <p:cNvSpPr txBox="1"/>
          <p:nvPr/>
        </p:nvSpPr>
        <p:spPr>
          <a:xfrm>
            <a:off x="1125681" y="1898869"/>
            <a:ext cx="10070013" cy="461665"/>
          </a:xfrm>
          <a:prstGeom prst="rect">
            <a:avLst/>
          </a:prstGeom>
          <a:noFill/>
        </p:spPr>
        <p:txBody>
          <a:bodyPr wrap="square" rtlCol="0">
            <a:spAutoFit/>
          </a:bodyPr>
          <a:lstStyle/>
          <a:p>
            <a:r>
              <a:rPr lang="zh-CN" altLang="en-US" dirty="0">
                <a:solidFill>
                  <a:schemeClr val="bg1"/>
                </a:solidFill>
                <a:latin typeface="+mj-ea"/>
                <a:ea typeface="+mj-ea"/>
              </a:rPr>
              <a:t>从语音或文本数据中自动地找到完整语义单元（句子）的边界。</a:t>
            </a:r>
            <a:endParaRPr lang="zh-CN" altLang="en-US" dirty="0">
              <a:latin typeface="+mj-ea"/>
              <a:ea typeface="+mj-ea"/>
            </a:endParaRPr>
          </a:p>
        </p:txBody>
      </p:sp>
    </p:spTree>
    <p:extLst>
      <p:ext uri="{BB962C8B-B14F-4D97-AF65-F5344CB8AC3E}">
        <p14:creationId xmlns:p14="http://schemas.microsoft.com/office/powerpoint/2010/main" val="423250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9BCE6FD-3493-4D42-8CA9-6ADB9EF27A4B}"/>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a:extLst>
              <a:ext uri="{FF2B5EF4-FFF2-40B4-BE49-F238E27FC236}">
                <a16:creationId xmlns:a16="http://schemas.microsoft.com/office/drawing/2014/main" id="{7DC328C4-2C5C-44D6-A5AF-459AE656B13A}"/>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a:extLst>
              <a:ext uri="{FF2B5EF4-FFF2-40B4-BE49-F238E27FC236}">
                <a16:creationId xmlns:a16="http://schemas.microsoft.com/office/drawing/2014/main" id="{686760FA-AB27-4B2E-BD5C-14E58BA1CABC}"/>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a:extLst>
              <a:ext uri="{FF2B5EF4-FFF2-40B4-BE49-F238E27FC236}">
                <a16:creationId xmlns:a16="http://schemas.microsoft.com/office/drawing/2014/main" id="{254BD2D6-C019-4727-8382-575F0FB1BBB3}"/>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a:extLst>
              <a:ext uri="{FF2B5EF4-FFF2-40B4-BE49-F238E27FC236}">
                <a16:creationId xmlns:a16="http://schemas.microsoft.com/office/drawing/2014/main" id="{08BF473A-F85C-455B-9FB0-8593013903C4}"/>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a:extLst>
              <a:ext uri="{FF2B5EF4-FFF2-40B4-BE49-F238E27FC236}">
                <a16:creationId xmlns:a16="http://schemas.microsoft.com/office/drawing/2014/main" id="{D035A45B-FBED-4CEB-B13A-871DFF6CF0D7}"/>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a:extLst>
              <a:ext uri="{FF2B5EF4-FFF2-40B4-BE49-F238E27FC236}">
                <a16:creationId xmlns:a16="http://schemas.microsoft.com/office/drawing/2014/main" id="{D14A90C8-14D4-4353-B8CF-FE2543AAA5B7}"/>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a:extLst>
              <a:ext uri="{FF2B5EF4-FFF2-40B4-BE49-F238E27FC236}">
                <a16:creationId xmlns:a16="http://schemas.microsoft.com/office/drawing/2014/main" id="{2E46EB6D-D906-4DD5-A232-31BE7AE5A2A8}"/>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382E874-85DF-4433-88EF-4F5370ED24F7}"/>
              </a:ext>
            </a:extLst>
          </p:cNvPr>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a:extLst>
              <a:ext uri="{FF2B5EF4-FFF2-40B4-BE49-F238E27FC236}">
                <a16:creationId xmlns:a16="http://schemas.microsoft.com/office/drawing/2014/main" id="{6B33B02A-89F6-4F1D-A1E4-B94C06E3EE77}"/>
              </a:ext>
            </a:extLst>
          </p:cNvPr>
          <p:cNvSpPr/>
          <p:nvPr/>
        </p:nvSpPr>
        <p:spPr>
          <a:xfrm>
            <a:off x="2814560" y="934299"/>
            <a:ext cx="5070758" cy="584775"/>
          </a:xfrm>
          <a:prstGeom prst="rect">
            <a:avLst/>
          </a:prstGeom>
        </p:spPr>
        <p:txBody>
          <a:bodyPr wrap="square">
            <a:spAutoFit/>
          </a:bodyPr>
          <a:lstStyle/>
          <a:p>
            <a:r>
              <a:rPr lang="zh-CN" altLang="en-US" sz="3200" b="1" dirty="0">
                <a:solidFill>
                  <a:schemeClr val="bg1"/>
                </a:solidFill>
                <a:latin typeface="+mj-ea"/>
                <a:ea typeface="+mj-ea"/>
              </a:rPr>
              <a:t>应用场景：</a:t>
            </a:r>
            <a:endParaRPr lang="en-US" altLang="zh-CN" sz="3200" b="1" dirty="0">
              <a:solidFill>
                <a:schemeClr val="bg1"/>
              </a:solidFill>
              <a:latin typeface="+mj-ea"/>
              <a:ea typeface="+mj-ea"/>
            </a:endParaRPr>
          </a:p>
        </p:txBody>
      </p:sp>
      <p:sp>
        <p:nvSpPr>
          <p:cNvPr id="44" name="文本框 43">
            <a:extLst>
              <a:ext uri="{FF2B5EF4-FFF2-40B4-BE49-F238E27FC236}">
                <a16:creationId xmlns:a16="http://schemas.microsoft.com/office/drawing/2014/main" id="{A776D119-B502-4C9D-AAE7-75F233BC73FA}"/>
              </a:ext>
            </a:extLst>
          </p:cNvPr>
          <p:cNvSpPr txBox="1"/>
          <p:nvPr/>
        </p:nvSpPr>
        <p:spPr>
          <a:xfrm>
            <a:off x="-880792" y="7195193"/>
            <a:ext cx="2345881" cy="584773"/>
          </a:xfrm>
          <a:prstGeom prst="rect">
            <a:avLst/>
          </a:prstGeom>
          <a:noFill/>
          <a:effectLst>
            <a:outerShdw blurRad="50800" dist="38100" dir="10800000" algn="r" rotWithShape="0">
              <a:prstClr val="black">
                <a:alpha val="40000"/>
              </a:prstClr>
            </a:outerShdw>
          </a:effectLst>
        </p:spPr>
        <p:txBody>
          <a:bodyPr wrap="square" lIns="91436" tIns="45719" rIns="91436" bIns="45719" rtlCol="0">
            <a:spAutoFit/>
          </a:bodyPr>
          <a:lstStyle/>
          <a:p>
            <a:pPr algn="ctr"/>
            <a:r>
              <a:rPr lang="zh-CN" altLang="en-US" sz="3200" b="1" dirty="0">
                <a:solidFill>
                  <a:srgbClr val="FFFFFF"/>
                </a:solidFill>
                <a:latin typeface="+mj-ea"/>
                <a:ea typeface="+mj-ea"/>
              </a:rPr>
              <a:t>智能输入法</a:t>
            </a:r>
            <a:endParaRPr lang="zh-HK" altLang="en-US" sz="3200" b="1" dirty="0">
              <a:solidFill>
                <a:srgbClr val="FFFFFF"/>
              </a:solidFill>
              <a:latin typeface="+mj-ea"/>
              <a:ea typeface="+mj-ea"/>
            </a:endParaRPr>
          </a:p>
        </p:txBody>
      </p:sp>
      <p:sp>
        <p:nvSpPr>
          <p:cNvPr id="47" name="文本框 46">
            <a:extLst>
              <a:ext uri="{FF2B5EF4-FFF2-40B4-BE49-F238E27FC236}">
                <a16:creationId xmlns:a16="http://schemas.microsoft.com/office/drawing/2014/main" id="{05B0A024-1AA3-455B-943F-E440C4F5E410}"/>
              </a:ext>
            </a:extLst>
          </p:cNvPr>
          <p:cNvSpPr txBox="1"/>
          <p:nvPr/>
        </p:nvSpPr>
        <p:spPr>
          <a:xfrm>
            <a:off x="3991263" y="1785669"/>
            <a:ext cx="5070758" cy="584775"/>
          </a:xfrm>
          <a:prstGeom prst="rect">
            <a:avLst/>
          </a:prstGeom>
          <a:noFill/>
        </p:spPr>
        <p:txBody>
          <a:bodyPr wrap="square" rtlCol="0">
            <a:spAutoFit/>
          </a:bodyPr>
          <a:lstStyle/>
          <a:p>
            <a:r>
              <a:rPr lang="en-US" altLang="zh-CN" sz="3200" dirty="0">
                <a:solidFill>
                  <a:schemeClr val="bg1"/>
                </a:solidFill>
                <a:latin typeface="+mj-ea"/>
                <a:ea typeface="+mj-ea"/>
              </a:rPr>
              <a:t>1.</a:t>
            </a:r>
            <a:r>
              <a:rPr lang="zh-CN" altLang="en-US" sz="3200" dirty="0">
                <a:solidFill>
                  <a:schemeClr val="bg1"/>
                </a:solidFill>
                <a:latin typeface="+mj-ea"/>
                <a:ea typeface="+mj-ea"/>
              </a:rPr>
              <a:t>自动语音识别的后处理</a:t>
            </a:r>
            <a:endParaRPr lang="zh-CN" altLang="en-US" sz="3200" dirty="0">
              <a:latin typeface="+mj-ea"/>
              <a:ea typeface="+mj-ea"/>
            </a:endParaRPr>
          </a:p>
        </p:txBody>
      </p:sp>
      <p:sp>
        <p:nvSpPr>
          <p:cNvPr id="18" name="文本框 17">
            <a:extLst>
              <a:ext uri="{FF2B5EF4-FFF2-40B4-BE49-F238E27FC236}">
                <a16:creationId xmlns:a16="http://schemas.microsoft.com/office/drawing/2014/main" id="{14EF0D3D-5C2C-48A2-89A8-2D4BD54421CC}"/>
              </a:ext>
            </a:extLst>
          </p:cNvPr>
          <p:cNvSpPr txBox="1"/>
          <p:nvPr/>
        </p:nvSpPr>
        <p:spPr>
          <a:xfrm>
            <a:off x="3991259" y="4511466"/>
            <a:ext cx="2605810" cy="584775"/>
          </a:xfrm>
          <a:prstGeom prst="rect">
            <a:avLst/>
          </a:prstGeom>
          <a:noFill/>
        </p:spPr>
        <p:txBody>
          <a:bodyPr wrap="square" rtlCol="0">
            <a:spAutoFit/>
          </a:bodyPr>
          <a:lstStyle/>
          <a:p>
            <a:r>
              <a:rPr lang="en-US" altLang="zh-CN" sz="3200" dirty="0">
                <a:solidFill>
                  <a:schemeClr val="bg1"/>
                </a:solidFill>
                <a:latin typeface="+mj-ea"/>
                <a:ea typeface="+mj-ea"/>
              </a:rPr>
              <a:t>2.</a:t>
            </a:r>
            <a:r>
              <a:rPr lang="zh-CN" altLang="en-US" sz="3200" dirty="0">
                <a:solidFill>
                  <a:schemeClr val="bg1"/>
                </a:solidFill>
                <a:latin typeface="+mj-ea"/>
                <a:ea typeface="+mj-ea"/>
              </a:rPr>
              <a:t>古文断句</a:t>
            </a:r>
            <a:endParaRPr lang="zh-CN" altLang="en-US" sz="3200" dirty="0">
              <a:latin typeface="+mj-ea"/>
              <a:ea typeface="+mj-ea"/>
            </a:endParaRPr>
          </a:p>
        </p:txBody>
      </p:sp>
      <p:sp>
        <p:nvSpPr>
          <p:cNvPr id="20" name="文本框 19">
            <a:extLst>
              <a:ext uri="{FF2B5EF4-FFF2-40B4-BE49-F238E27FC236}">
                <a16:creationId xmlns:a16="http://schemas.microsoft.com/office/drawing/2014/main" id="{C05B64EA-C69C-4D29-A3A8-075AB72C5D46}"/>
              </a:ext>
            </a:extLst>
          </p:cNvPr>
          <p:cNvSpPr txBox="1"/>
          <p:nvPr/>
        </p:nvSpPr>
        <p:spPr>
          <a:xfrm>
            <a:off x="3991260" y="5160001"/>
            <a:ext cx="3503680" cy="584775"/>
          </a:xfrm>
          <a:prstGeom prst="rect">
            <a:avLst/>
          </a:prstGeom>
          <a:noFill/>
        </p:spPr>
        <p:txBody>
          <a:bodyPr wrap="square" rtlCol="0">
            <a:spAutoFit/>
          </a:bodyPr>
          <a:lstStyle/>
          <a:p>
            <a:r>
              <a:rPr lang="en-US" altLang="zh-CN" sz="3200" dirty="0">
                <a:solidFill>
                  <a:schemeClr val="bg1"/>
                </a:solidFill>
                <a:latin typeface="+mj-ea"/>
                <a:ea typeface="+mj-ea"/>
              </a:rPr>
              <a:t>3.</a:t>
            </a:r>
            <a:r>
              <a:rPr lang="zh-CN" altLang="en-US" sz="3200" dirty="0">
                <a:solidFill>
                  <a:schemeClr val="bg1"/>
                </a:solidFill>
                <a:latin typeface="+mj-ea"/>
                <a:ea typeface="+mj-ea"/>
              </a:rPr>
              <a:t>输入法智能预测</a:t>
            </a:r>
            <a:endParaRPr lang="zh-CN" altLang="en-US" sz="3200" dirty="0">
              <a:latin typeface="+mj-ea"/>
              <a:ea typeface="+mj-ea"/>
            </a:endParaRPr>
          </a:p>
        </p:txBody>
      </p:sp>
      <p:sp>
        <p:nvSpPr>
          <p:cNvPr id="3" name="文本框 2">
            <a:extLst>
              <a:ext uri="{FF2B5EF4-FFF2-40B4-BE49-F238E27FC236}">
                <a16:creationId xmlns:a16="http://schemas.microsoft.com/office/drawing/2014/main" id="{389481F8-C5A3-4E5D-ABA3-3BC1C4AFBD85}"/>
              </a:ext>
            </a:extLst>
          </p:cNvPr>
          <p:cNvSpPr txBox="1"/>
          <p:nvPr/>
        </p:nvSpPr>
        <p:spPr>
          <a:xfrm>
            <a:off x="4742857" y="2512852"/>
            <a:ext cx="2698175" cy="523220"/>
          </a:xfrm>
          <a:prstGeom prst="rect">
            <a:avLst/>
          </a:prstGeom>
          <a:noFill/>
        </p:spPr>
        <p:txBody>
          <a:bodyPr wrap="none" rtlCol="0">
            <a:spAutoFit/>
          </a:bodyPr>
          <a:lstStyle/>
          <a:p>
            <a:r>
              <a:rPr lang="zh-CN" altLang="en-US" sz="2800" dirty="0">
                <a:solidFill>
                  <a:schemeClr val="bg1"/>
                </a:solidFill>
                <a:latin typeface="+mj-ea"/>
                <a:ea typeface="+mj-ea"/>
              </a:rPr>
              <a:t>语音识别输入法</a:t>
            </a:r>
          </a:p>
        </p:txBody>
      </p:sp>
      <p:sp>
        <p:nvSpPr>
          <p:cNvPr id="22" name="文本框 21">
            <a:extLst>
              <a:ext uri="{FF2B5EF4-FFF2-40B4-BE49-F238E27FC236}">
                <a16:creationId xmlns:a16="http://schemas.microsoft.com/office/drawing/2014/main" id="{69CC4B37-E8E9-4EB3-A3D2-90471D79F364}"/>
              </a:ext>
            </a:extLst>
          </p:cNvPr>
          <p:cNvSpPr txBox="1"/>
          <p:nvPr/>
        </p:nvSpPr>
        <p:spPr>
          <a:xfrm>
            <a:off x="4742857" y="3161367"/>
            <a:ext cx="3057247" cy="523220"/>
          </a:xfrm>
          <a:prstGeom prst="rect">
            <a:avLst/>
          </a:prstGeom>
          <a:noFill/>
        </p:spPr>
        <p:txBody>
          <a:bodyPr wrap="none" rtlCol="0">
            <a:spAutoFit/>
          </a:bodyPr>
          <a:lstStyle/>
          <a:p>
            <a:r>
              <a:rPr lang="zh-CN" altLang="en-US" sz="2800" dirty="0">
                <a:solidFill>
                  <a:schemeClr val="bg1"/>
                </a:solidFill>
                <a:latin typeface="+mj-ea"/>
                <a:ea typeface="+mj-ea"/>
              </a:rPr>
              <a:t>视频自动生成字幕</a:t>
            </a:r>
          </a:p>
        </p:txBody>
      </p:sp>
      <p:sp>
        <p:nvSpPr>
          <p:cNvPr id="24" name="文本框 23">
            <a:extLst>
              <a:ext uri="{FF2B5EF4-FFF2-40B4-BE49-F238E27FC236}">
                <a16:creationId xmlns:a16="http://schemas.microsoft.com/office/drawing/2014/main" id="{25DE0636-48B5-4B7C-BA52-16759ED83B6B}"/>
              </a:ext>
            </a:extLst>
          </p:cNvPr>
          <p:cNvSpPr txBox="1"/>
          <p:nvPr/>
        </p:nvSpPr>
        <p:spPr>
          <a:xfrm>
            <a:off x="4742857" y="3846447"/>
            <a:ext cx="1620957" cy="523220"/>
          </a:xfrm>
          <a:prstGeom prst="rect">
            <a:avLst/>
          </a:prstGeom>
          <a:noFill/>
        </p:spPr>
        <p:txBody>
          <a:bodyPr wrap="none" rtlCol="0">
            <a:spAutoFit/>
          </a:bodyPr>
          <a:lstStyle/>
          <a:p>
            <a:r>
              <a:rPr lang="zh-CN" altLang="en-US" sz="2800" dirty="0">
                <a:solidFill>
                  <a:schemeClr val="bg1"/>
                </a:solidFill>
                <a:latin typeface="+mj-ea"/>
                <a:ea typeface="+mj-ea"/>
              </a:rPr>
              <a:t>人机交互</a:t>
            </a:r>
          </a:p>
        </p:txBody>
      </p:sp>
    </p:spTree>
    <p:extLst>
      <p:ext uri="{BB962C8B-B14F-4D97-AF65-F5344CB8AC3E}">
        <p14:creationId xmlns:p14="http://schemas.microsoft.com/office/powerpoint/2010/main" val="293286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E9BCE6FD-3493-4D42-8CA9-6ADB9EF27A4B}"/>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相关工作</a:t>
            </a:r>
            <a:endParaRPr lang="zh-HK" altLang="en-US" sz="1200" spc="300" dirty="0">
              <a:solidFill>
                <a:schemeClr val="bg1"/>
              </a:solidFill>
              <a:latin typeface="+mj-ea"/>
              <a:ea typeface="+mj-ea"/>
            </a:endParaRPr>
          </a:p>
        </p:txBody>
      </p:sp>
      <p:sp>
        <p:nvSpPr>
          <p:cNvPr id="31" name="文本框 30">
            <a:extLst>
              <a:ext uri="{FF2B5EF4-FFF2-40B4-BE49-F238E27FC236}">
                <a16:creationId xmlns:a16="http://schemas.microsoft.com/office/drawing/2014/main" id="{7DC328C4-2C5C-44D6-A5AF-459AE656B13A}"/>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研究内容</a:t>
            </a:r>
            <a:endParaRPr lang="zh-HK" altLang="en-US" sz="1200" spc="300" dirty="0">
              <a:solidFill>
                <a:schemeClr val="bg1"/>
              </a:solidFill>
              <a:latin typeface="+mj-ea"/>
              <a:ea typeface="+mj-ea"/>
            </a:endParaRPr>
          </a:p>
        </p:txBody>
      </p:sp>
      <p:sp>
        <p:nvSpPr>
          <p:cNvPr id="32" name="文本框 31">
            <a:extLst>
              <a:ext uri="{FF2B5EF4-FFF2-40B4-BE49-F238E27FC236}">
                <a16:creationId xmlns:a16="http://schemas.microsoft.com/office/drawing/2014/main" id="{686760FA-AB27-4B2E-BD5C-14E58BA1CABC}"/>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实验设计</a:t>
            </a:r>
            <a:endParaRPr lang="zh-HK" altLang="en-US" sz="1200" spc="300" dirty="0">
              <a:solidFill>
                <a:schemeClr val="bg1"/>
              </a:solidFill>
              <a:latin typeface="+mj-ea"/>
              <a:ea typeface="+mj-ea"/>
            </a:endParaRPr>
          </a:p>
        </p:txBody>
      </p:sp>
      <p:sp>
        <p:nvSpPr>
          <p:cNvPr id="33" name="文本框 32">
            <a:extLst>
              <a:ext uri="{FF2B5EF4-FFF2-40B4-BE49-F238E27FC236}">
                <a16:creationId xmlns:a16="http://schemas.microsoft.com/office/drawing/2014/main" id="{254BD2D6-C019-4727-8382-575F0FB1BBB3}"/>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j-ea"/>
                <a:ea typeface="+mj-ea"/>
              </a:rPr>
              <a:t>研究计划</a:t>
            </a:r>
            <a:endParaRPr lang="zh-HK" altLang="en-US" sz="1200" spc="300" dirty="0">
              <a:solidFill>
                <a:schemeClr val="bg1"/>
              </a:solidFill>
              <a:latin typeface="+mj-ea"/>
              <a:ea typeface="+mj-ea"/>
            </a:endParaRPr>
          </a:p>
        </p:txBody>
      </p:sp>
      <p:cxnSp>
        <p:nvCxnSpPr>
          <p:cNvPr id="34" name="直接连接符 30">
            <a:extLst>
              <a:ext uri="{FF2B5EF4-FFF2-40B4-BE49-F238E27FC236}">
                <a16:creationId xmlns:a16="http://schemas.microsoft.com/office/drawing/2014/main" id="{08BF473A-F85C-455B-9FB0-8593013903C4}"/>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1">
            <a:extLst>
              <a:ext uri="{FF2B5EF4-FFF2-40B4-BE49-F238E27FC236}">
                <a16:creationId xmlns:a16="http://schemas.microsoft.com/office/drawing/2014/main" id="{D035A45B-FBED-4CEB-B13A-871DFF6CF0D7}"/>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2">
            <a:extLst>
              <a:ext uri="{FF2B5EF4-FFF2-40B4-BE49-F238E27FC236}">
                <a16:creationId xmlns:a16="http://schemas.microsoft.com/office/drawing/2014/main" id="{D14A90C8-14D4-4353-B8CF-FE2543AAA5B7}"/>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3">
            <a:extLst>
              <a:ext uri="{FF2B5EF4-FFF2-40B4-BE49-F238E27FC236}">
                <a16:creationId xmlns:a16="http://schemas.microsoft.com/office/drawing/2014/main" id="{2E46EB6D-D906-4DD5-A232-31BE7AE5A2A8}"/>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8382E874-85DF-4433-88EF-4F5370ED24F7}"/>
              </a:ext>
            </a:extLst>
          </p:cNvPr>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j-ea"/>
                <a:ea typeface="+mj-ea"/>
              </a:rPr>
              <a:t>研究背景</a:t>
            </a:r>
            <a:endParaRPr lang="zh-HK" altLang="en-US" sz="1200" spc="300" dirty="0">
              <a:solidFill>
                <a:srgbClr val="1F497D"/>
              </a:solidFill>
              <a:latin typeface="+mj-ea"/>
              <a:ea typeface="+mj-ea"/>
            </a:endParaRPr>
          </a:p>
        </p:txBody>
      </p:sp>
      <p:sp>
        <p:nvSpPr>
          <p:cNvPr id="7" name="矩形 6">
            <a:extLst>
              <a:ext uri="{FF2B5EF4-FFF2-40B4-BE49-F238E27FC236}">
                <a16:creationId xmlns:a16="http://schemas.microsoft.com/office/drawing/2014/main" id="{6B33B02A-89F6-4F1D-A1E4-B94C06E3EE77}"/>
              </a:ext>
            </a:extLst>
          </p:cNvPr>
          <p:cNvSpPr/>
          <p:nvPr/>
        </p:nvSpPr>
        <p:spPr>
          <a:xfrm>
            <a:off x="482577" y="873897"/>
            <a:ext cx="5070758" cy="584775"/>
          </a:xfrm>
          <a:prstGeom prst="rect">
            <a:avLst/>
          </a:prstGeom>
        </p:spPr>
        <p:txBody>
          <a:bodyPr wrap="square">
            <a:spAutoFit/>
          </a:bodyPr>
          <a:lstStyle/>
          <a:p>
            <a:r>
              <a:rPr lang="zh-CN" altLang="en-US" sz="3200" b="1" dirty="0">
                <a:solidFill>
                  <a:schemeClr val="bg1"/>
                </a:solidFill>
                <a:latin typeface="+mj-ea"/>
                <a:ea typeface="+mj-ea"/>
              </a:rPr>
              <a:t>本文出发点：</a:t>
            </a:r>
            <a:endParaRPr lang="en-US" altLang="zh-CN" sz="3200" b="1" dirty="0">
              <a:solidFill>
                <a:schemeClr val="bg1"/>
              </a:solidFill>
              <a:latin typeface="+mj-ea"/>
              <a:ea typeface="+mj-ea"/>
            </a:endParaRPr>
          </a:p>
        </p:txBody>
      </p:sp>
      <p:sp>
        <p:nvSpPr>
          <p:cNvPr id="47" name="文本框 46">
            <a:extLst>
              <a:ext uri="{FF2B5EF4-FFF2-40B4-BE49-F238E27FC236}">
                <a16:creationId xmlns:a16="http://schemas.microsoft.com/office/drawing/2014/main" id="{05B0A024-1AA3-455B-943F-E440C4F5E410}"/>
              </a:ext>
            </a:extLst>
          </p:cNvPr>
          <p:cNvSpPr txBox="1"/>
          <p:nvPr/>
        </p:nvSpPr>
        <p:spPr>
          <a:xfrm>
            <a:off x="1200722" y="1715818"/>
            <a:ext cx="10252370" cy="830997"/>
          </a:xfrm>
          <a:prstGeom prst="rect">
            <a:avLst/>
          </a:prstGeom>
          <a:noFill/>
        </p:spPr>
        <p:txBody>
          <a:bodyPr wrap="square" rtlCol="0">
            <a:spAutoFit/>
          </a:bodyPr>
          <a:lstStyle/>
          <a:p>
            <a:r>
              <a:rPr lang="zh-CN" altLang="en-US" dirty="0">
                <a:solidFill>
                  <a:schemeClr val="bg1"/>
                </a:solidFill>
                <a:latin typeface="+mj-ea"/>
                <a:ea typeface="+mj-ea"/>
              </a:rPr>
              <a:t>目前对语句边界检测的研究，针对的场景为长文本或者长对话。使用的数据集多为长篇小说，新闻播报类数据集，正式用语较多。</a:t>
            </a:r>
            <a:endParaRPr lang="zh-CN" altLang="en-US" dirty="0">
              <a:latin typeface="+mj-ea"/>
              <a:ea typeface="+mj-ea"/>
            </a:endParaRPr>
          </a:p>
        </p:txBody>
      </p:sp>
      <p:sp>
        <p:nvSpPr>
          <p:cNvPr id="2" name="文本框 1">
            <a:extLst>
              <a:ext uri="{FF2B5EF4-FFF2-40B4-BE49-F238E27FC236}">
                <a16:creationId xmlns:a16="http://schemas.microsoft.com/office/drawing/2014/main" id="{15F68466-5EF3-4C9E-B92C-44FE6F26EC0A}"/>
              </a:ext>
            </a:extLst>
          </p:cNvPr>
          <p:cNvSpPr txBox="1"/>
          <p:nvPr/>
        </p:nvSpPr>
        <p:spPr>
          <a:xfrm>
            <a:off x="482577" y="4465496"/>
            <a:ext cx="2236510" cy="584775"/>
          </a:xfrm>
          <a:prstGeom prst="rect">
            <a:avLst/>
          </a:prstGeom>
          <a:noFill/>
        </p:spPr>
        <p:txBody>
          <a:bodyPr wrap="none" rtlCol="0">
            <a:spAutoFit/>
          </a:bodyPr>
          <a:lstStyle/>
          <a:p>
            <a:r>
              <a:rPr lang="zh-CN" altLang="en-US" sz="3200" b="1" dirty="0">
                <a:solidFill>
                  <a:schemeClr val="bg1"/>
                </a:solidFill>
                <a:latin typeface="+mj-ea"/>
                <a:ea typeface="+mj-ea"/>
              </a:rPr>
              <a:t>本文目的：</a:t>
            </a:r>
          </a:p>
        </p:txBody>
      </p:sp>
      <p:sp>
        <p:nvSpPr>
          <p:cNvPr id="21" name="文本框 20">
            <a:extLst>
              <a:ext uri="{FF2B5EF4-FFF2-40B4-BE49-F238E27FC236}">
                <a16:creationId xmlns:a16="http://schemas.microsoft.com/office/drawing/2014/main" id="{3D70A7E8-B271-4EBD-BCA3-C81D7C609DE6}"/>
              </a:ext>
            </a:extLst>
          </p:cNvPr>
          <p:cNvSpPr txBox="1"/>
          <p:nvPr/>
        </p:nvSpPr>
        <p:spPr>
          <a:xfrm>
            <a:off x="1200722" y="2868315"/>
            <a:ext cx="10252370" cy="830997"/>
          </a:xfrm>
          <a:prstGeom prst="rect">
            <a:avLst/>
          </a:prstGeom>
          <a:noFill/>
        </p:spPr>
        <p:txBody>
          <a:bodyPr wrap="square" rtlCol="0">
            <a:spAutoFit/>
          </a:bodyPr>
          <a:lstStyle/>
          <a:p>
            <a:r>
              <a:rPr lang="zh-CN" altLang="en-US" dirty="0">
                <a:solidFill>
                  <a:schemeClr val="bg1"/>
                </a:solidFill>
                <a:latin typeface="+mj-ea"/>
                <a:ea typeface="+mj-ea"/>
              </a:rPr>
              <a:t>与上述场景相比，在语音助手的人机交互场景中，对话分为多个轮次，单轮次对话文本较短，口语化表达较多，语句结构简单，意图多为命令或提问。</a:t>
            </a:r>
          </a:p>
        </p:txBody>
      </p:sp>
      <p:sp>
        <p:nvSpPr>
          <p:cNvPr id="23" name="文本框 22">
            <a:extLst>
              <a:ext uri="{FF2B5EF4-FFF2-40B4-BE49-F238E27FC236}">
                <a16:creationId xmlns:a16="http://schemas.microsoft.com/office/drawing/2014/main" id="{D6513D5D-2B68-4B17-BE17-E4C1FE521F0D}"/>
              </a:ext>
            </a:extLst>
          </p:cNvPr>
          <p:cNvSpPr txBox="1"/>
          <p:nvPr/>
        </p:nvSpPr>
        <p:spPr>
          <a:xfrm>
            <a:off x="1200722" y="5203697"/>
            <a:ext cx="10252370" cy="830997"/>
          </a:xfrm>
          <a:prstGeom prst="rect">
            <a:avLst/>
          </a:prstGeom>
          <a:noFill/>
        </p:spPr>
        <p:txBody>
          <a:bodyPr wrap="square" rtlCol="0">
            <a:spAutoFit/>
          </a:bodyPr>
          <a:lstStyle/>
          <a:p>
            <a:r>
              <a:rPr lang="zh-CN" altLang="en-US" dirty="0">
                <a:solidFill>
                  <a:schemeClr val="bg1"/>
                </a:solidFill>
                <a:latin typeface="+mj-ea"/>
              </a:rPr>
              <a:t>建立人机交互数据集，</a:t>
            </a:r>
            <a:r>
              <a:rPr lang="zh-CN" altLang="en-US" dirty="0">
                <a:solidFill>
                  <a:schemeClr val="bg1"/>
                </a:solidFill>
                <a:latin typeface="+mj-ea"/>
                <a:ea typeface="+mj-ea"/>
              </a:rPr>
              <a:t>基于目前主流的</a:t>
            </a:r>
            <a:r>
              <a:rPr lang="en-US" altLang="zh-CN" dirty="0">
                <a:solidFill>
                  <a:schemeClr val="bg1"/>
                </a:solidFill>
                <a:latin typeface="+mj-ea"/>
                <a:ea typeface="+mj-ea"/>
              </a:rPr>
              <a:t>BRNN</a:t>
            </a:r>
            <a:r>
              <a:rPr lang="zh-CN" altLang="en-US" dirty="0">
                <a:solidFill>
                  <a:schemeClr val="bg1"/>
                </a:solidFill>
                <a:latin typeface="+mj-ea"/>
                <a:ea typeface="+mj-ea"/>
              </a:rPr>
              <a:t>模型，提出一种针对人机交互场景的语句边界预测的改进模型。</a:t>
            </a:r>
            <a:endParaRPr lang="zh-CN" altLang="en-US" dirty="0">
              <a:latin typeface="+mj-ea"/>
              <a:ea typeface="+mj-ea"/>
            </a:endParaRPr>
          </a:p>
        </p:txBody>
      </p:sp>
    </p:spTree>
    <p:extLst>
      <p:ext uri="{BB962C8B-B14F-4D97-AF65-F5344CB8AC3E}">
        <p14:creationId xmlns:p14="http://schemas.microsoft.com/office/powerpoint/2010/main" val="395610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14927" y="189222"/>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相关工作</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9581" y="2828836"/>
            <a:ext cx="5009662" cy="1200327"/>
          </a:xfrm>
          <a:prstGeom prst="rect">
            <a:avLst/>
          </a:prstGeom>
          <a:noFill/>
          <a:ln>
            <a:noFill/>
          </a:ln>
        </p:spPr>
        <p:txBody>
          <a:bodyPr wrap="square" lIns="91436" tIns="45719" rIns="91436" bIns="45719" rtlCol="0">
            <a:spAutoFit/>
          </a:bodyPr>
          <a:lstStyle/>
          <a:p>
            <a:pPr algn="ctr">
              <a:lnSpc>
                <a:spcPct val="90000"/>
              </a:lnSpc>
            </a:pPr>
            <a:r>
              <a:rPr lang="zh-CN" altLang="en-US" sz="8000" b="1" spc="300" dirty="0">
                <a:solidFill>
                  <a:schemeClr val="bg1"/>
                </a:solidFill>
                <a:latin typeface="微软雅黑" panose="020B0503020204020204" pitchFamily="34" charset="-122"/>
                <a:ea typeface="微软雅黑" panose="020B0503020204020204" pitchFamily="34" charset="-122"/>
              </a:rPr>
              <a:t>相关工作</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EB103180-803E-403D-94F2-55D089790535}"/>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DC5B7F24-8E87-440B-AA00-AE4A2DE978E6}"/>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2E36F52C-AA70-4D57-BF24-AF4954B573CF}"/>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8CD42562-CFD5-4D32-970C-81E2B3F862F7}"/>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3" name="直接连接符 30">
            <a:extLst>
              <a:ext uri="{FF2B5EF4-FFF2-40B4-BE49-F238E27FC236}">
                <a16:creationId xmlns:a16="http://schemas.microsoft.com/office/drawing/2014/main" id="{98FE4464-75A3-4C24-ABEB-FE41340FAB9D}"/>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1">
            <a:extLst>
              <a:ext uri="{FF2B5EF4-FFF2-40B4-BE49-F238E27FC236}">
                <a16:creationId xmlns:a16="http://schemas.microsoft.com/office/drawing/2014/main" id="{18BB165E-0820-47BC-88CD-37E367D9B075}"/>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2">
            <a:extLst>
              <a:ext uri="{FF2B5EF4-FFF2-40B4-BE49-F238E27FC236}">
                <a16:creationId xmlns:a16="http://schemas.microsoft.com/office/drawing/2014/main" id="{41A74399-DEE8-4D45-A41C-7A60128B25D2}"/>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3">
            <a:extLst>
              <a:ext uri="{FF2B5EF4-FFF2-40B4-BE49-F238E27FC236}">
                <a16:creationId xmlns:a16="http://schemas.microsoft.com/office/drawing/2014/main" id="{DDBEA893-B35F-4F37-A3B0-74299A5FA1B7}"/>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1857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a:extLst>
              <a:ext uri="{FF2B5EF4-FFF2-40B4-BE49-F238E27FC236}">
                <a16:creationId xmlns:a16="http://schemas.microsoft.com/office/drawing/2014/main" id="{A43E02E8-08B2-4EF1-89A9-126B7B5393DB}"/>
              </a:ext>
            </a:extLst>
          </p:cNvPr>
          <p:cNvSpPr txBox="1"/>
          <p:nvPr/>
        </p:nvSpPr>
        <p:spPr>
          <a:xfrm>
            <a:off x="415338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相关工作</a:t>
            </a:r>
            <a:endParaRPr lang="zh-HK" altLang="en-US" sz="1200" spc="300" dirty="0">
              <a:solidFill>
                <a:schemeClr val="bg1"/>
              </a:solidFill>
              <a:latin typeface="+mn-ea"/>
            </a:endParaRPr>
          </a:p>
        </p:txBody>
      </p:sp>
      <p:sp>
        <p:nvSpPr>
          <p:cNvPr id="29" name="文本框 28">
            <a:extLst>
              <a:ext uri="{FF2B5EF4-FFF2-40B4-BE49-F238E27FC236}">
                <a16:creationId xmlns:a16="http://schemas.microsoft.com/office/drawing/2014/main" id="{5E276484-9806-4112-9874-2E37255E6AB8}"/>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研究内容</a:t>
            </a:r>
            <a:endParaRPr lang="zh-HK" altLang="en-US" sz="1200" spc="300" dirty="0">
              <a:solidFill>
                <a:schemeClr val="bg1"/>
              </a:solidFill>
              <a:latin typeface="+mn-ea"/>
            </a:endParaRPr>
          </a:p>
        </p:txBody>
      </p:sp>
      <p:sp>
        <p:nvSpPr>
          <p:cNvPr id="30" name="文本框 29">
            <a:extLst>
              <a:ext uri="{FF2B5EF4-FFF2-40B4-BE49-F238E27FC236}">
                <a16:creationId xmlns:a16="http://schemas.microsoft.com/office/drawing/2014/main" id="{58C1AB73-3CDD-4C48-A435-678238581FCB}"/>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实验设计</a:t>
            </a:r>
            <a:endParaRPr lang="zh-HK" altLang="en-US" sz="1200" spc="300" dirty="0">
              <a:solidFill>
                <a:schemeClr val="bg1"/>
              </a:solidFill>
              <a:latin typeface="+mn-ea"/>
            </a:endParaRPr>
          </a:p>
        </p:txBody>
      </p:sp>
      <p:sp>
        <p:nvSpPr>
          <p:cNvPr id="31" name="文本框 30">
            <a:extLst>
              <a:ext uri="{FF2B5EF4-FFF2-40B4-BE49-F238E27FC236}">
                <a16:creationId xmlns:a16="http://schemas.microsoft.com/office/drawing/2014/main" id="{E94FD713-4E89-4398-94DA-20EBAE04B223}"/>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mn-ea"/>
              </a:rPr>
              <a:t>研究计划</a:t>
            </a:r>
            <a:endParaRPr lang="zh-HK" altLang="en-US" sz="1200" spc="300" dirty="0">
              <a:solidFill>
                <a:schemeClr val="bg1"/>
              </a:solidFill>
              <a:latin typeface="+mn-ea"/>
            </a:endParaRPr>
          </a:p>
        </p:txBody>
      </p:sp>
      <p:cxnSp>
        <p:nvCxnSpPr>
          <p:cNvPr id="32" name="直接连接符 30">
            <a:extLst>
              <a:ext uri="{FF2B5EF4-FFF2-40B4-BE49-F238E27FC236}">
                <a16:creationId xmlns:a16="http://schemas.microsoft.com/office/drawing/2014/main" id="{B7477845-84BC-4315-AFAF-0A733A5E10A0}"/>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1">
            <a:extLst>
              <a:ext uri="{FF2B5EF4-FFF2-40B4-BE49-F238E27FC236}">
                <a16:creationId xmlns:a16="http://schemas.microsoft.com/office/drawing/2014/main" id="{5C17F24A-C748-47C3-AB27-2D20116A9E35}"/>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2">
            <a:extLst>
              <a:ext uri="{FF2B5EF4-FFF2-40B4-BE49-F238E27FC236}">
                <a16:creationId xmlns:a16="http://schemas.microsoft.com/office/drawing/2014/main" id="{51A6C047-FE3B-4740-8BA1-460E5A5A5D56}"/>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3">
            <a:extLst>
              <a:ext uri="{FF2B5EF4-FFF2-40B4-BE49-F238E27FC236}">
                <a16:creationId xmlns:a16="http://schemas.microsoft.com/office/drawing/2014/main" id="{2EF0B574-B8CF-4E7A-ABD3-CBFDD382035F}"/>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DF0A9717-0569-4BA5-B51F-BB7B7AB2039F}"/>
              </a:ext>
            </a:extLst>
          </p:cNvPr>
          <p:cNvSpPr/>
          <p:nvPr/>
        </p:nvSpPr>
        <p:spPr>
          <a:xfrm>
            <a:off x="709634" y="1092960"/>
            <a:ext cx="10253735" cy="830997"/>
          </a:xfrm>
          <a:prstGeom prst="rect">
            <a:avLst/>
          </a:prstGeom>
        </p:spPr>
        <p:txBody>
          <a:bodyPr wrap="square">
            <a:spAutoFit/>
          </a:bodyPr>
          <a:lstStyle/>
          <a:p>
            <a:r>
              <a:rPr lang="zh-CN" altLang="en-US" dirty="0">
                <a:solidFill>
                  <a:schemeClr val="bg1"/>
                </a:solidFill>
                <a:latin typeface="+mn-ea"/>
              </a:rPr>
              <a:t>语句边界检测任务可以归结为一个序列标注或分类问题。</a:t>
            </a:r>
            <a:endParaRPr lang="en-US" altLang="zh-CN" dirty="0">
              <a:solidFill>
                <a:schemeClr val="bg1"/>
              </a:solidFill>
              <a:latin typeface="+mn-ea"/>
            </a:endParaRPr>
          </a:p>
          <a:p>
            <a:endParaRPr lang="zh-CN" altLang="en-US" dirty="0">
              <a:solidFill>
                <a:schemeClr val="bg1"/>
              </a:solidFill>
              <a:latin typeface="+mn-ea"/>
            </a:endParaRPr>
          </a:p>
        </p:txBody>
      </p:sp>
      <p:sp>
        <p:nvSpPr>
          <p:cNvPr id="40" name="文本框 39">
            <a:extLst>
              <a:ext uri="{FF2B5EF4-FFF2-40B4-BE49-F238E27FC236}">
                <a16:creationId xmlns:a16="http://schemas.microsoft.com/office/drawing/2014/main" id="{16A18404-203E-44EF-BC0D-AC154BC6727E}"/>
              </a:ext>
            </a:extLst>
          </p:cNvPr>
          <p:cNvSpPr txBox="1"/>
          <p:nvPr/>
        </p:nvSpPr>
        <p:spPr>
          <a:xfrm>
            <a:off x="2781073" y="190065"/>
            <a:ext cx="1295400" cy="276999"/>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mn-ea"/>
              </a:rPr>
              <a:t>研究背景</a:t>
            </a:r>
            <a:endParaRPr lang="zh-HK" altLang="en-US" sz="1200" spc="300" dirty="0">
              <a:solidFill>
                <a:srgbClr val="1F497D"/>
              </a:solidFill>
              <a:latin typeface="+mn-ea"/>
            </a:endParaRPr>
          </a:p>
        </p:txBody>
      </p:sp>
      <p:sp>
        <p:nvSpPr>
          <p:cNvPr id="41" name="文本框 40">
            <a:extLst>
              <a:ext uri="{FF2B5EF4-FFF2-40B4-BE49-F238E27FC236}">
                <a16:creationId xmlns:a16="http://schemas.microsoft.com/office/drawing/2014/main" id="{4669ED73-D2C5-48D4-A69B-5DB13AFA9C40}"/>
              </a:ext>
            </a:extLst>
          </p:cNvPr>
          <p:cNvSpPr txBox="1"/>
          <p:nvPr/>
        </p:nvSpPr>
        <p:spPr>
          <a:xfrm>
            <a:off x="2615020" y="2270859"/>
            <a:ext cx="2031325" cy="461665"/>
          </a:xfrm>
          <a:prstGeom prst="rect">
            <a:avLst/>
          </a:prstGeom>
          <a:noFill/>
        </p:spPr>
        <p:txBody>
          <a:bodyPr wrap="none" rtlCol="0">
            <a:spAutoFit/>
          </a:bodyPr>
          <a:lstStyle/>
          <a:p>
            <a:r>
              <a:rPr lang="zh-CN" altLang="en-US" dirty="0">
                <a:solidFill>
                  <a:schemeClr val="bg1"/>
                </a:solidFill>
                <a:latin typeface="+mn-ea"/>
              </a:rPr>
              <a:t>仅用词汇特征</a:t>
            </a:r>
          </a:p>
        </p:txBody>
      </p:sp>
      <p:sp>
        <p:nvSpPr>
          <p:cNvPr id="43" name="矩形 42">
            <a:extLst>
              <a:ext uri="{FF2B5EF4-FFF2-40B4-BE49-F238E27FC236}">
                <a16:creationId xmlns:a16="http://schemas.microsoft.com/office/drawing/2014/main" id="{57DE828A-722D-4308-ACF6-262C6123F618}"/>
              </a:ext>
            </a:extLst>
          </p:cNvPr>
          <p:cNvSpPr/>
          <p:nvPr/>
        </p:nvSpPr>
        <p:spPr>
          <a:xfrm>
            <a:off x="7156543" y="2285485"/>
            <a:ext cx="2954655" cy="461665"/>
          </a:xfrm>
          <a:prstGeom prst="rect">
            <a:avLst/>
          </a:prstGeom>
        </p:spPr>
        <p:txBody>
          <a:bodyPr wrap="none">
            <a:spAutoFit/>
          </a:bodyPr>
          <a:lstStyle/>
          <a:p>
            <a:r>
              <a:rPr lang="zh-CN" altLang="en-US" dirty="0">
                <a:solidFill>
                  <a:schemeClr val="bg1"/>
                </a:solidFill>
                <a:latin typeface="+mn-ea"/>
              </a:rPr>
              <a:t>词汇和韵律特征结合</a:t>
            </a:r>
          </a:p>
        </p:txBody>
      </p:sp>
      <p:sp>
        <p:nvSpPr>
          <p:cNvPr id="48" name="矩形 47">
            <a:extLst>
              <a:ext uri="{FF2B5EF4-FFF2-40B4-BE49-F238E27FC236}">
                <a16:creationId xmlns:a16="http://schemas.microsoft.com/office/drawing/2014/main" id="{AAEC6E60-F901-4882-8F1B-4EFB699CBEA6}"/>
              </a:ext>
            </a:extLst>
          </p:cNvPr>
          <p:cNvSpPr/>
          <p:nvPr/>
        </p:nvSpPr>
        <p:spPr>
          <a:xfrm>
            <a:off x="7891615" y="3021523"/>
            <a:ext cx="1107996" cy="461665"/>
          </a:xfrm>
          <a:prstGeom prst="rect">
            <a:avLst/>
          </a:prstGeom>
        </p:spPr>
        <p:txBody>
          <a:bodyPr wrap="none">
            <a:spAutoFit/>
          </a:bodyPr>
          <a:lstStyle/>
          <a:p>
            <a:r>
              <a:rPr lang="zh-CN" altLang="en-US" b="1" dirty="0">
                <a:solidFill>
                  <a:schemeClr val="bg1"/>
                </a:solidFill>
                <a:latin typeface="-apple-system"/>
              </a:rPr>
              <a:t>决策树</a:t>
            </a:r>
            <a:endParaRPr lang="en-US" altLang="zh-CN" b="1" dirty="0">
              <a:solidFill>
                <a:schemeClr val="bg1"/>
              </a:solidFill>
              <a:latin typeface="-apple-system"/>
            </a:endParaRPr>
          </a:p>
        </p:txBody>
      </p:sp>
      <p:sp>
        <p:nvSpPr>
          <p:cNvPr id="50" name="矩形 49">
            <a:extLst>
              <a:ext uri="{FF2B5EF4-FFF2-40B4-BE49-F238E27FC236}">
                <a16:creationId xmlns:a16="http://schemas.microsoft.com/office/drawing/2014/main" id="{2555FE01-4386-4FA3-ADF0-B897E5489F07}"/>
              </a:ext>
            </a:extLst>
          </p:cNvPr>
          <p:cNvSpPr/>
          <p:nvPr/>
        </p:nvSpPr>
        <p:spPr>
          <a:xfrm>
            <a:off x="1884809" y="3164880"/>
            <a:ext cx="1370888" cy="461665"/>
          </a:xfrm>
          <a:prstGeom prst="rect">
            <a:avLst/>
          </a:prstGeom>
        </p:spPr>
        <p:txBody>
          <a:bodyPr wrap="none">
            <a:spAutoFit/>
          </a:bodyPr>
          <a:lstStyle/>
          <a:p>
            <a:r>
              <a:rPr lang="zh-CN" altLang="en-US" dirty="0">
                <a:solidFill>
                  <a:schemeClr val="bg1"/>
                </a:solidFill>
                <a:latin typeface="+mn-ea"/>
              </a:rPr>
              <a:t>n-gram </a:t>
            </a:r>
            <a:endParaRPr lang="en-US" altLang="zh-CN" dirty="0">
              <a:solidFill>
                <a:schemeClr val="bg1"/>
              </a:solidFill>
              <a:latin typeface="+mn-ea"/>
            </a:endParaRPr>
          </a:p>
        </p:txBody>
      </p:sp>
      <p:sp>
        <p:nvSpPr>
          <p:cNvPr id="51" name="矩形 50">
            <a:extLst>
              <a:ext uri="{FF2B5EF4-FFF2-40B4-BE49-F238E27FC236}">
                <a16:creationId xmlns:a16="http://schemas.microsoft.com/office/drawing/2014/main" id="{2FABDCC6-DE8C-45B4-B942-F12222218994}"/>
              </a:ext>
            </a:extLst>
          </p:cNvPr>
          <p:cNvSpPr/>
          <p:nvPr/>
        </p:nvSpPr>
        <p:spPr>
          <a:xfrm>
            <a:off x="4187900" y="3211046"/>
            <a:ext cx="2646878" cy="830997"/>
          </a:xfrm>
          <a:prstGeom prst="rect">
            <a:avLst/>
          </a:prstGeom>
        </p:spPr>
        <p:txBody>
          <a:bodyPr wrap="none">
            <a:spAutoFit/>
          </a:bodyPr>
          <a:lstStyle/>
          <a:p>
            <a:r>
              <a:rPr lang="zh-CN" altLang="en-US" dirty="0">
                <a:solidFill>
                  <a:schemeClr val="bg1"/>
                </a:solidFill>
                <a:latin typeface="+mn-ea"/>
              </a:rPr>
              <a:t>CRFs</a:t>
            </a:r>
            <a:endParaRPr lang="en-US" altLang="zh-CN" dirty="0">
              <a:solidFill>
                <a:schemeClr val="bg1"/>
              </a:solidFill>
              <a:latin typeface="+mn-ea"/>
            </a:endParaRPr>
          </a:p>
          <a:p>
            <a:r>
              <a:rPr lang="zh-CN" altLang="en-US" dirty="0">
                <a:solidFill>
                  <a:schemeClr val="bg1"/>
                </a:solidFill>
                <a:latin typeface="+mn-ea"/>
              </a:rPr>
              <a:t>（结合多个特征）</a:t>
            </a:r>
            <a:endParaRPr lang="zh-CN" altLang="en-US" dirty="0"/>
          </a:p>
        </p:txBody>
      </p:sp>
      <p:sp>
        <p:nvSpPr>
          <p:cNvPr id="52" name="文本框 51">
            <a:extLst>
              <a:ext uri="{FF2B5EF4-FFF2-40B4-BE49-F238E27FC236}">
                <a16:creationId xmlns:a16="http://schemas.microsoft.com/office/drawing/2014/main" id="{25F3B6A7-DE9C-4379-A157-A4E3C1F89FB0}"/>
              </a:ext>
            </a:extLst>
          </p:cNvPr>
          <p:cNvSpPr txBox="1"/>
          <p:nvPr/>
        </p:nvSpPr>
        <p:spPr>
          <a:xfrm>
            <a:off x="2922796" y="4520565"/>
            <a:ext cx="1415772" cy="1569660"/>
          </a:xfrm>
          <a:prstGeom prst="rect">
            <a:avLst/>
          </a:prstGeom>
          <a:noFill/>
        </p:spPr>
        <p:txBody>
          <a:bodyPr wrap="none" rtlCol="0">
            <a:spAutoFit/>
          </a:bodyPr>
          <a:lstStyle/>
          <a:p>
            <a:r>
              <a:rPr lang="en-US" altLang="zh-CN" dirty="0">
                <a:solidFill>
                  <a:schemeClr val="bg1"/>
                </a:solidFill>
                <a:latin typeface="+mn-ea"/>
              </a:rPr>
              <a:t>CNN</a:t>
            </a:r>
          </a:p>
          <a:p>
            <a:endParaRPr lang="en-US" altLang="zh-CN" dirty="0">
              <a:solidFill>
                <a:schemeClr val="bg1"/>
              </a:solidFill>
              <a:latin typeface="+mn-ea"/>
            </a:endParaRPr>
          </a:p>
          <a:p>
            <a:r>
              <a:rPr lang="zh-CN" altLang="en-US" dirty="0">
                <a:solidFill>
                  <a:schemeClr val="bg1"/>
                </a:solidFill>
                <a:latin typeface="+mn-ea"/>
              </a:rPr>
              <a:t>机器翻译</a:t>
            </a:r>
          </a:p>
          <a:p>
            <a:endParaRPr lang="zh-CN" altLang="en-US" dirty="0"/>
          </a:p>
        </p:txBody>
      </p:sp>
      <p:sp>
        <p:nvSpPr>
          <p:cNvPr id="53" name="箭头: 右 52">
            <a:extLst>
              <a:ext uri="{FF2B5EF4-FFF2-40B4-BE49-F238E27FC236}">
                <a16:creationId xmlns:a16="http://schemas.microsoft.com/office/drawing/2014/main" id="{E8726A8F-F628-4403-88E6-1247652EA445}"/>
              </a:ext>
            </a:extLst>
          </p:cNvPr>
          <p:cNvSpPr/>
          <p:nvPr/>
        </p:nvSpPr>
        <p:spPr>
          <a:xfrm>
            <a:off x="3373240" y="3266326"/>
            <a:ext cx="697117" cy="34139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102B87DC-914B-49D2-B841-5111FD063580}"/>
              </a:ext>
            </a:extLst>
          </p:cNvPr>
          <p:cNvSpPr/>
          <p:nvPr/>
        </p:nvSpPr>
        <p:spPr>
          <a:xfrm>
            <a:off x="6804363" y="3264063"/>
            <a:ext cx="697117" cy="341392"/>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A4EF102C-8B11-4108-8CE9-18A206B915B9}"/>
              </a:ext>
            </a:extLst>
          </p:cNvPr>
          <p:cNvSpPr/>
          <p:nvPr/>
        </p:nvSpPr>
        <p:spPr>
          <a:xfrm>
            <a:off x="7891615" y="3626545"/>
            <a:ext cx="1107996" cy="461665"/>
          </a:xfrm>
          <a:prstGeom prst="rect">
            <a:avLst/>
          </a:prstGeom>
        </p:spPr>
        <p:txBody>
          <a:bodyPr wrap="none">
            <a:spAutoFit/>
          </a:bodyPr>
          <a:lstStyle/>
          <a:p>
            <a:r>
              <a:rPr lang="zh-CN" altLang="en-US" b="1" dirty="0">
                <a:solidFill>
                  <a:schemeClr val="bg1"/>
                </a:solidFill>
                <a:latin typeface="-apple-system"/>
              </a:rPr>
              <a:t>最大熵</a:t>
            </a:r>
            <a:endParaRPr lang="en-US" altLang="zh-CN" b="1" dirty="0">
              <a:solidFill>
                <a:schemeClr val="bg1"/>
              </a:solidFill>
              <a:latin typeface="-apple-system"/>
            </a:endParaRPr>
          </a:p>
        </p:txBody>
      </p:sp>
      <p:sp>
        <p:nvSpPr>
          <p:cNvPr id="56" name="矩形 55">
            <a:extLst>
              <a:ext uri="{FF2B5EF4-FFF2-40B4-BE49-F238E27FC236}">
                <a16:creationId xmlns:a16="http://schemas.microsoft.com/office/drawing/2014/main" id="{0FCD23D7-BEB1-4052-9FE2-3332BAF4C07A}"/>
              </a:ext>
            </a:extLst>
          </p:cNvPr>
          <p:cNvSpPr/>
          <p:nvPr/>
        </p:nvSpPr>
        <p:spPr>
          <a:xfrm>
            <a:off x="7965830" y="4308240"/>
            <a:ext cx="878959" cy="461665"/>
          </a:xfrm>
          <a:prstGeom prst="rect">
            <a:avLst/>
          </a:prstGeom>
        </p:spPr>
        <p:txBody>
          <a:bodyPr wrap="none">
            <a:spAutoFit/>
          </a:bodyPr>
          <a:lstStyle/>
          <a:p>
            <a:r>
              <a:rPr lang="en-US" altLang="zh-CN" b="1" dirty="0">
                <a:solidFill>
                  <a:schemeClr val="bg1"/>
                </a:solidFill>
                <a:latin typeface="-apple-system"/>
              </a:rPr>
              <a:t>LSTM</a:t>
            </a:r>
          </a:p>
        </p:txBody>
      </p:sp>
      <p:sp>
        <p:nvSpPr>
          <p:cNvPr id="57" name="矩形 56">
            <a:extLst>
              <a:ext uri="{FF2B5EF4-FFF2-40B4-BE49-F238E27FC236}">
                <a16:creationId xmlns:a16="http://schemas.microsoft.com/office/drawing/2014/main" id="{D222D3DF-8D74-4F4B-8CC5-F7383DD57CEF}"/>
              </a:ext>
            </a:extLst>
          </p:cNvPr>
          <p:cNvSpPr/>
          <p:nvPr/>
        </p:nvSpPr>
        <p:spPr>
          <a:xfrm>
            <a:off x="7986171" y="5126870"/>
            <a:ext cx="1133837" cy="461665"/>
          </a:xfrm>
          <a:prstGeom prst="rect">
            <a:avLst/>
          </a:prstGeom>
        </p:spPr>
        <p:txBody>
          <a:bodyPr wrap="none">
            <a:spAutoFit/>
          </a:bodyPr>
          <a:lstStyle/>
          <a:p>
            <a:r>
              <a:rPr lang="en-US" altLang="zh-CN" b="1" dirty="0">
                <a:solidFill>
                  <a:schemeClr val="bg1"/>
                </a:solidFill>
                <a:latin typeface="-apple-system"/>
              </a:rPr>
              <a:t>BILSTM</a:t>
            </a:r>
          </a:p>
        </p:txBody>
      </p:sp>
      <p:sp>
        <p:nvSpPr>
          <p:cNvPr id="58" name="箭头: 下 57">
            <a:extLst>
              <a:ext uri="{FF2B5EF4-FFF2-40B4-BE49-F238E27FC236}">
                <a16:creationId xmlns:a16="http://schemas.microsoft.com/office/drawing/2014/main" id="{D2F9B8D3-E0EC-475A-ABCD-F12D11E1BD8A}"/>
              </a:ext>
            </a:extLst>
          </p:cNvPr>
          <p:cNvSpPr/>
          <p:nvPr/>
        </p:nvSpPr>
        <p:spPr>
          <a:xfrm>
            <a:off x="8311081" y="4757539"/>
            <a:ext cx="334978" cy="369331"/>
          </a:xfrm>
          <a:prstGeom prst="downArrow">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0" name="直接连接符 59">
            <a:extLst>
              <a:ext uri="{FF2B5EF4-FFF2-40B4-BE49-F238E27FC236}">
                <a16:creationId xmlns:a16="http://schemas.microsoft.com/office/drawing/2014/main" id="{22AB3659-2A52-40B4-A507-41B463871085}"/>
              </a:ext>
            </a:extLst>
          </p:cNvPr>
          <p:cNvCxnSpPr/>
          <p:nvPr/>
        </p:nvCxnSpPr>
        <p:spPr>
          <a:xfrm>
            <a:off x="6583299" y="1846911"/>
            <a:ext cx="0" cy="4318503"/>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78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矩形 27"/>
          <p:cNvSpPr/>
          <p:nvPr/>
        </p:nvSpPr>
        <p:spPr>
          <a:xfrm>
            <a:off x="599505" y="1109818"/>
            <a:ext cx="1768530" cy="50804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r>
              <a:rPr lang="en-US" altLang="zh-CN" sz="1600" b="1" spc="300" dirty="0">
                <a:latin typeface="微软雅黑" panose="020B0503020204020204" pitchFamily="34" charset="-122"/>
                <a:ea typeface="微软雅黑" panose="020B0503020204020204" pitchFamily="34" charset="-122"/>
              </a:rPr>
              <a:t>BRNN</a:t>
            </a:r>
            <a:endParaRPr lang="zh-HK" altLang="en-US" sz="1600" b="1" spc="300" dirty="0">
              <a:latin typeface="微软雅黑" panose="020B0503020204020204" pitchFamily="34" charset="-122"/>
              <a:ea typeface="微软雅黑" panose="020B0503020204020204" pitchFamily="34" charset="-122"/>
            </a:endParaRPr>
          </a:p>
        </p:txBody>
      </p:sp>
      <p:sp>
        <p:nvSpPr>
          <p:cNvPr id="64" name="矩形 63"/>
          <p:cNvSpPr/>
          <p:nvPr/>
        </p:nvSpPr>
        <p:spPr>
          <a:xfrm>
            <a:off x="1200643" y="1921528"/>
            <a:ext cx="9670555" cy="548610"/>
          </a:xfrm>
          <a:prstGeom prst="rect">
            <a:avLst/>
          </a:prstGeom>
        </p:spPr>
        <p:txBody>
          <a:bodyPr wrap="square" lIns="91436" tIns="45719" rIns="91436" bIns="45719">
            <a:spAutoFit/>
          </a:bodyPr>
          <a:lstStyle/>
          <a:p>
            <a:pPr>
              <a:lnSpc>
                <a:spcPct val="130000"/>
              </a:lnSpc>
            </a:pPr>
            <a:r>
              <a:rPr lang="en-US" altLang="zh-CN" sz="1200" dirty="0">
                <a:solidFill>
                  <a:schemeClr val="bg1"/>
                </a:solidFill>
                <a:ea typeface="微软雅黑"/>
              </a:rPr>
              <a:t>《</a:t>
            </a:r>
            <a:r>
              <a:rPr lang="it-IT" altLang="zh-CN" sz="1200" dirty="0">
                <a:solidFill>
                  <a:schemeClr val="bg1"/>
                </a:solidFill>
                <a:ea typeface="微软雅黑"/>
              </a:rPr>
              <a:t>A Neural Probabilistic Language Model</a:t>
            </a:r>
            <a:r>
              <a:rPr lang="en-US" altLang="zh-CN" sz="1200" dirty="0">
                <a:solidFill>
                  <a:schemeClr val="bg1"/>
                </a:solidFill>
                <a:ea typeface="微软雅黑"/>
              </a:rPr>
              <a:t>》</a:t>
            </a:r>
            <a:r>
              <a:rPr lang="zh-CN" altLang="en-US" sz="1200" dirty="0">
                <a:solidFill>
                  <a:schemeClr val="bg1"/>
                </a:solidFill>
                <a:ea typeface="微软雅黑"/>
              </a:rPr>
              <a:t>第一次用神经网络来解决语言模型的问题，用多层感知器（</a:t>
            </a:r>
            <a:r>
              <a:rPr lang="en-US" altLang="zh-CN" sz="1200" dirty="0">
                <a:solidFill>
                  <a:schemeClr val="bg1"/>
                </a:solidFill>
                <a:ea typeface="微软雅黑"/>
              </a:rPr>
              <a:t>MLP</a:t>
            </a:r>
            <a:r>
              <a:rPr lang="zh-CN" altLang="en-US" sz="1200" dirty="0">
                <a:solidFill>
                  <a:schemeClr val="bg1"/>
                </a:solidFill>
                <a:ea typeface="微软雅黑"/>
              </a:rPr>
              <a:t>）构造了语言模型，后来深度学习在解决语言模型问题甚至很多别的</a:t>
            </a:r>
            <a:r>
              <a:rPr lang="en-US" altLang="zh-CN" sz="1200" dirty="0" err="1">
                <a:solidFill>
                  <a:schemeClr val="bg1"/>
                </a:solidFill>
                <a:ea typeface="微软雅黑"/>
              </a:rPr>
              <a:t>nlp</a:t>
            </a:r>
            <a:r>
              <a:rPr lang="zh-CN" altLang="en-US" sz="1200" dirty="0">
                <a:solidFill>
                  <a:schemeClr val="bg1"/>
                </a:solidFill>
                <a:ea typeface="微软雅黑"/>
              </a:rPr>
              <a:t>问题时奠定了坚实的基础</a:t>
            </a:r>
            <a:endParaRPr lang="zh-CN" altLang="en-US" sz="1200" dirty="0">
              <a:solidFill>
                <a:schemeClr val="bg1"/>
              </a:solidFill>
              <a:latin typeface="Century Gothic"/>
              <a:ea typeface="微软雅黑"/>
            </a:endParaRPr>
          </a:p>
        </p:txBody>
      </p:sp>
      <p:sp>
        <p:nvSpPr>
          <p:cNvPr id="65" name="矩形 64"/>
          <p:cNvSpPr/>
          <p:nvPr/>
        </p:nvSpPr>
        <p:spPr>
          <a:xfrm>
            <a:off x="1200642" y="2768878"/>
            <a:ext cx="7934121" cy="308544"/>
          </a:xfrm>
          <a:prstGeom prst="rect">
            <a:avLst/>
          </a:prstGeom>
        </p:spPr>
        <p:txBody>
          <a:bodyPr wrap="square" lIns="91436" tIns="45719" rIns="91436" bIns="45719">
            <a:spAutoFit/>
          </a:bodyPr>
          <a:lstStyle/>
          <a:p>
            <a:pPr>
              <a:lnSpc>
                <a:spcPct val="130000"/>
              </a:lnSpc>
            </a:pPr>
            <a:r>
              <a:rPr lang="en-US" altLang="zh-CN" sz="1200" dirty="0">
                <a:solidFill>
                  <a:schemeClr val="bg1"/>
                </a:solidFill>
                <a:ea typeface="微软雅黑"/>
              </a:rPr>
              <a:t>《Recurrent neural network based language model</a:t>
            </a:r>
            <a:r>
              <a:rPr lang="zh-CN" altLang="en-US" sz="1200" dirty="0">
                <a:solidFill>
                  <a:schemeClr val="bg1"/>
                </a:solidFill>
                <a:ea typeface="微软雅黑"/>
              </a:rPr>
              <a:t> </a:t>
            </a:r>
            <a:r>
              <a:rPr lang="en-US" altLang="zh-CN" sz="1200" dirty="0">
                <a:solidFill>
                  <a:schemeClr val="bg1"/>
                </a:solidFill>
                <a:ea typeface="微软雅黑"/>
              </a:rPr>
              <a:t>》RNN</a:t>
            </a:r>
            <a:r>
              <a:rPr lang="zh-CN" altLang="en-US" sz="1200" dirty="0">
                <a:solidFill>
                  <a:schemeClr val="bg1"/>
                </a:solidFill>
                <a:ea typeface="微软雅黑"/>
              </a:rPr>
              <a:t>用在语言模型上的开山之作</a:t>
            </a:r>
            <a:endParaRPr lang="zh-CN" altLang="en-US" sz="1200" dirty="0">
              <a:solidFill>
                <a:schemeClr val="bg1"/>
              </a:solidFill>
              <a:latin typeface="Century Gothic"/>
              <a:ea typeface="微软雅黑"/>
            </a:endParaRPr>
          </a:p>
        </p:txBody>
      </p:sp>
      <p:sp>
        <p:nvSpPr>
          <p:cNvPr id="66" name="文本框 65">
            <a:extLst>
              <a:ext uri="{FF2B5EF4-FFF2-40B4-BE49-F238E27FC236}">
                <a16:creationId xmlns:a16="http://schemas.microsoft.com/office/drawing/2014/main" id="{4834AA0A-6A60-4DB7-A809-541069259EA7}"/>
              </a:ext>
            </a:extLst>
          </p:cNvPr>
          <p:cNvSpPr txBox="1"/>
          <p:nvPr/>
        </p:nvSpPr>
        <p:spPr>
          <a:xfrm>
            <a:off x="279377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8A7478E8-5AEF-4B25-8A73-7B0D89F153E1}"/>
              </a:ext>
            </a:extLst>
          </p:cNvPr>
          <p:cNvSpPr txBox="1"/>
          <p:nvPr/>
        </p:nvSpPr>
        <p:spPr>
          <a:xfrm>
            <a:off x="5512988"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研究内容</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9AE4D87-A615-4845-82D7-5BAB1306638A}"/>
              </a:ext>
            </a:extLst>
          </p:cNvPr>
          <p:cNvSpPr txBox="1"/>
          <p:nvPr/>
        </p:nvSpPr>
        <p:spPr>
          <a:xfrm>
            <a:off x="6872595" y="151581"/>
            <a:ext cx="1295400" cy="276999"/>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实验设计</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6A9284C4-C3B5-42CE-BF56-4458D024BD5D}"/>
              </a:ext>
            </a:extLst>
          </p:cNvPr>
          <p:cNvSpPr txBox="1"/>
          <p:nvPr/>
        </p:nvSpPr>
        <p:spPr>
          <a:xfrm>
            <a:off x="8232201" y="151581"/>
            <a:ext cx="1295400" cy="276997"/>
          </a:xfrm>
          <a:prstGeom prst="rect">
            <a:avLst/>
          </a:prstGeom>
          <a:noFill/>
        </p:spPr>
        <p:txBody>
          <a:bodyPr wrap="square" lIns="91436" tIns="45719" rIns="91436" bIns="45719" rtlCol="0">
            <a:spAutoFit/>
          </a:bodyPr>
          <a:lstStyle/>
          <a:p>
            <a:pPr algn="ctr"/>
            <a:r>
              <a:rPr lang="zh-CN" altLang="en-US" sz="1200" spc="300" dirty="0">
                <a:solidFill>
                  <a:schemeClr val="bg1"/>
                </a:solidFill>
                <a:latin typeface="微软雅黑" panose="020B0503020204020204" pitchFamily="34" charset="-122"/>
                <a:ea typeface="微软雅黑" panose="020B0503020204020204" pitchFamily="34" charset="-122"/>
              </a:rPr>
              <a:t>研究计划</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71" name="直接连接符 30">
            <a:extLst>
              <a:ext uri="{FF2B5EF4-FFF2-40B4-BE49-F238E27FC236}">
                <a16:creationId xmlns:a16="http://schemas.microsoft.com/office/drawing/2014/main" id="{E82D8B1E-9942-436E-977D-87BCF3A8656A}"/>
              </a:ext>
            </a:extLst>
          </p:cNvPr>
          <p:cNvCxnSpPr/>
          <p:nvPr/>
        </p:nvCxnSpPr>
        <p:spPr>
          <a:xfrm>
            <a:off x="4076474"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31">
            <a:extLst>
              <a:ext uri="{FF2B5EF4-FFF2-40B4-BE49-F238E27FC236}">
                <a16:creationId xmlns:a16="http://schemas.microsoft.com/office/drawing/2014/main" id="{E729745C-2576-4BB7-B6C5-7E4C95F704DB}"/>
              </a:ext>
            </a:extLst>
          </p:cNvPr>
          <p:cNvCxnSpPr/>
          <p:nvPr/>
        </p:nvCxnSpPr>
        <p:spPr>
          <a:xfrm>
            <a:off x="5448780"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32">
            <a:extLst>
              <a:ext uri="{FF2B5EF4-FFF2-40B4-BE49-F238E27FC236}">
                <a16:creationId xmlns:a16="http://schemas.microsoft.com/office/drawing/2014/main" id="{35985352-CE78-4A47-B327-0446E177D33F}"/>
              </a:ext>
            </a:extLst>
          </p:cNvPr>
          <p:cNvCxnSpPr/>
          <p:nvPr/>
        </p:nvCxnSpPr>
        <p:spPr>
          <a:xfrm>
            <a:off x="6778039"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33">
            <a:extLst>
              <a:ext uri="{FF2B5EF4-FFF2-40B4-BE49-F238E27FC236}">
                <a16:creationId xmlns:a16="http://schemas.microsoft.com/office/drawing/2014/main" id="{98473B1B-C25F-4330-A2F6-C4F81436987F}"/>
              </a:ext>
            </a:extLst>
          </p:cNvPr>
          <p:cNvCxnSpPr/>
          <p:nvPr/>
        </p:nvCxnSpPr>
        <p:spPr>
          <a:xfrm>
            <a:off x="8167995" y="190065"/>
            <a:ext cx="0" cy="27159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00F36DDA-9BA2-4554-AC2C-6339C24481CD}"/>
              </a:ext>
            </a:extLst>
          </p:cNvPr>
          <p:cNvSpPr txBox="1"/>
          <p:nvPr/>
        </p:nvSpPr>
        <p:spPr>
          <a:xfrm>
            <a:off x="4114927" y="189222"/>
            <a:ext cx="1295400" cy="276997"/>
          </a:xfrm>
          <a:prstGeom prst="rect">
            <a:avLst/>
          </a:prstGeom>
          <a:solidFill>
            <a:srgbClr val="FFFFFF"/>
          </a:solidFill>
        </p:spPr>
        <p:txBody>
          <a:bodyPr wrap="square" lIns="91436" tIns="45719" rIns="91436" bIns="45719" rtlCol="0">
            <a:spAutoFit/>
          </a:bodyPr>
          <a:lstStyle/>
          <a:p>
            <a:pPr algn="ctr"/>
            <a:r>
              <a:rPr lang="zh-CN" altLang="en-US" sz="1200" spc="300" dirty="0">
                <a:solidFill>
                  <a:srgbClr val="1F497D"/>
                </a:solidFill>
                <a:latin typeface="微软雅黑" panose="020B0503020204020204" pitchFamily="34" charset="-122"/>
                <a:ea typeface="微软雅黑" panose="020B0503020204020204" pitchFamily="34" charset="-122"/>
              </a:rPr>
              <a:t>相关工作</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1D14C84-39FE-496D-A227-F5E20528B76C}"/>
              </a:ext>
            </a:extLst>
          </p:cNvPr>
          <p:cNvSpPr/>
          <p:nvPr/>
        </p:nvSpPr>
        <p:spPr>
          <a:xfrm>
            <a:off x="1200642" y="3281356"/>
            <a:ext cx="10197031" cy="830997"/>
          </a:xfrm>
          <a:prstGeom prst="rect">
            <a:avLst/>
          </a:prstGeom>
        </p:spPr>
        <p:txBody>
          <a:bodyPr wrap="square">
            <a:spAutoFit/>
          </a:bodyPr>
          <a:lstStyle/>
          <a:p>
            <a:r>
              <a:rPr lang="en-US" altLang="zh-CN" dirty="0"/>
              <a:t>《Extensions of Recurrent Neural Network Language </a:t>
            </a:r>
            <a:r>
              <a:rPr lang="en-US" altLang="zh-CN" dirty="0" err="1"/>
              <a:t>Model》RNN</a:t>
            </a:r>
            <a:r>
              <a:rPr lang="zh-CN" altLang="en-US" dirty="0"/>
              <a:t>网络的一些改进，通过类别信息去降低模型的参数</a:t>
            </a:r>
          </a:p>
        </p:txBody>
      </p:sp>
      <p:sp>
        <p:nvSpPr>
          <p:cNvPr id="4" name="矩形 3">
            <a:extLst>
              <a:ext uri="{FF2B5EF4-FFF2-40B4-BE49-F238E27FC236}">
                <a16:creationId xmlns:a16="http://schemas.microsoft.com/office/drawing/2014/main" id="{7F89C0B4-E277-4452-B964-29F2FCCDE3DD}"/>
              </a:ext>
            </a:extLst>
          </p:cNvPr>
          <p:cNvSpPr/>
          <p:nvPr/>
        </p:nvSpPr>
        <p:spPr>
          <a:xfrm>
            <a:off x="1068513" y="4327695"/>
            <a:ext cx="10329159" cy="830997"/>
          </a:xfrm>
          <a:prstGeom prst="rect">
            <a:avLst/>
          </a:prstGeom>
        </p:spPr>
        <p:txBody>
          <a:bodyPr wrap="square">
            <a:spAutoFit/>
          </a:bodyPr>
          <a:lstStyle/>
          <a:p>
            <a:r>
              <a:rPr lang="en-US" altLang="zh-CN" b="1" dirty="0">
                <a:solidFill>
                  <a:srgbClr val="2E414F"/>
                </a:solidFill>
                <a:latin typeface="-apple-system"/>
              </a:rPr>
              <a:t>《LSTM for punctuation restoration in speech transcripts》</a:t>
            </a:r>
            <a:r>
              <a:rPr lang="zh-CN" altLang="en-US" b="1" dirty="0">
                <a:solidFill>
                  <a:srgbClr val="2E414F"/>
                </a:solidFill>
                <a:latin typeface="-apple-system"/>
              </a:rPr>
              <a:t>将</a:t>
            </a:r>
            <a:r>
              <a:rPr lang="en-US" altLang="zh-CN" b="1" dirty="0">
                <a:solidFill>
                  <a:srgbClr val="2E414F"/>
                </a:solidFill>
                <a:latin typeface="-apple-system"/>
              </a:rPr>
              <a:t>LSTM</a:t>
            </a:r>
            <a:r>
              <a:rPr lang="zh-CN" altLang="en-US" b="1" dirty="0">
                <a:solidFill>
                  <a:srgbClr val="2E414F"/>
                </a:solidFill>
                <a:latin typeface="-apple-system"/>
              </a:rPr>
              <a:t>用于语句边界检测任务</a:t>
            </a:r>
            <a:endParaRPr lang="en-US" altLang="zh-CN" b="1" i="0" dirty="0">
              <a:solidFill>
                <a:srgbClr val="2E414F"/>
              </a:solidFill>
              <a:effectLst/>
              <a:latin typeface="-apple-system"/>
            </a:endParaRPr>
          </a:p>
        </p:txBody>
      </p:sp>
      <p:sp>
        <p:nvSpPr>
          <p:cNvPr id="5" name="矩形 4">
            <a:extLst>
              <a:ext uri="{FF2B5EF4-FFF2-40B4-BE49-F238E27FC236}">
                <a16:creationId xmlns:a16="http://schemas.microsoft.com/office/drawing/2014/main" id="{B797988C-7A23-4A8F-A6C1-932DD7B366F3}"/>
              </a:ext>
            </a:extLst>
          </p:cNvPr>
          <p:cNvSpPr/>
          <p:nvPr/>
        </p:nvSpPr>
        <p:spPr>
          <a:xfrm>
            <a:off x="1030061" y="5208636"/>
            <a:ext cx="10857139" cy="830997"/>
          </a:xfrm>
          <a:prstGeom prst="rect">
            <a:avLst/>
          </a:prstGeom>
        </p:spPr>
        <p:txBody>
          <a:bodyPr wrap="square">
            <a:spAutoFit/>
          </a:bodyPr>
          <a:lstStyle/>
          <a:p>
            <a:r>
              <a:rPr lang="en-US" altLang="zh-CN" dirty="0"/>
              <a:t>《</a:t>
            </a:r>
            <a:r>
              <a:rPr lang="zh-CN" altLang="en-US" dirty="0"/>
              <a:t>Bidirectional Recurrent Neural Network with Attention Mechanism for</a:t>
            </a:r>
          </a:p>
          <a:p>
            <a:r>
              <a:rPr lang="zh-CN" altLang="en-US" dirty="0"/>
              <a:t>Punctuation Restoration</a:t>
            </a:r>
            <a:r>
              <a:rPr lang="en-US" altLang="zh-CN" dirty="0"/>
              <a:t>》</a:t>
            </a:r>
            <a:r>
              <a:rPr lang="zh-CN" altLang="en-US" dirty="0"/>
              <a:t>将带有注意力机制的</a:t>
            </a:r>
            <a:r>
              <a:rPr lang="en-US" altLang="zh-CN" dirty="0"/>
              <a:t>BRNN</a:t>
            </a:r>
            <a:r>
              <a:rPr lang="zh-CN" altLang="en-US" dirty="0"/>
              <a:t>用于语句边界检测任务</a:t>
            </a:r>
          </a:p>
        </p:txBody>
      </p:sp>
    </p:spTree>
    <p:extLst>
      <p:ext uri="{BB962C8B-B14F-4D97-AF65-F5344CB8AC3E}">
        <p14:creationId xmlns:p14="http://schemas.microsoft.com/office/powerpoint/2010/main" val="121340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880</Words>
  <Application>Microsoft Office PowerPoint</Application>
  <PresentationFormat>自定义</PresentationFormat>
  <Paragraphs>169</Paragraphs>
  <Slides>17</Slides>
  <Notes>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vt:lpstr>
      <vt:lpstr>Microsoft JhengHei</vt:lpstr>
      <vt:lpstr>微软雅黑</vt:lpstr>
      <vt:lpstr>Arial</vt:lpstr>
      <vt:lpstr>Calibri</vt:lpstr>
      <vt:lpstr>Century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ng</dc:creator>
  <cp:keywords/>
  <dc:description/>
  <cp:lastModifiedBy>g n</cp:lastModifiedBy>
  <cp:revision>96</cp:revision>
  <dcterms:created xsi:type="dcterms:W3CDTF">2015-07-02T02:13:33Z</dcterms:created>
  <dcterms:modified xsi:type="dcterms:W3CDTF">2018-12-19T10:23:18Z</dcterms:modified>
  <cp:category/>
</cp:coreProperties>
</file>