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334" r:id="rId4"/>
    <p:sldId id="329" r:id="rId5"/>
    <p:sldId id="335" r:id="rId6"/>
    <p:sldId id="320" r:id="rId7"/>
    <p:sldId id="324" r:id="rId8"/>
    <p:sldId id="331" r:id="rId9"/>
    <p:sldId id="332" r:id="rId10"/>
    <p:sldId id="287" r:id="rId11"/>
    <p:sldId id="326" r:id="rId12"/>
    <p:sldId id="323" r:id="rId13"/>
    <p:sldId id="321" r:id="rId14"/>
    <p:sldId id="328" r:id="rId15"/>
    <p:sldId id="325" r:id="rId16"/>
    <p:sldId id="338" r:id="rId17"/>
    <p:sldId id="322" r:id="rId18"/>
    <p:sldId id="337" r:id="rId19"/>
    <p:sldId id="333" r:id="rId20"/>
    <p:sldId id="339" r:id="rId21"/>
    <p:sldId id="340" r:id="rId22"/>
    <p:sldId id="342" r:id="rId23"/>
    <p:sldId id="343" r:id="rId24"/>
    <p:sldId id="341" r:id="rId25"/>
    <p:sldId id="336" r:id="rId26"/>
    <p:sldId id="319" r:id="rId27"/>
    <p:sldId id="2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710" userDrawn="1">
          <p15:clr>
            <a:srgbClr val="A4A3A4"/>
          </p15:clr>
        </p15:guide>
        <p15:guide id="4" pos="6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69D"/>
    <a:srgbClr val="F2F2F2"/>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89989" autoAdjust="0"/>
  </p:normalViewPr>
  <p:slideViewPr>
    <p:cSldViewPr snapToGrid="0">
      <p:cViewPr varScale="1">
        <p:scale>
          <a:sx n="89" d="100"/>
          <a:sy n="89" d="100"/>
        </p:scale>
        <p:origin x="787" y="101"/>
      </p:cViewPr>
      <p:guideLst>
        <p:guide orient="horz" pos="2183"/>
        <p:guide pos="3840"/>
        <p:guide pos="710"/>
        <p:guide pos="697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a:t>
            </a:fld>
            <a:endParaRPr lang="zh-CN" altLang="en-US"/>
          </a:p>
        </p:txBody>
      </p:sp>
    </p:spTree>
    <p:extLst>
      <p:ext uri="{BB962C8B-B14F-4D97-AF65-F5344CB8AC3E}">
        <p14:creationId xmlns:p14="http://schemas.microsoft.com/office/powerpoint/2010/main" val="2906359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本文。提出的框架是和模型结构无关的，因此文中用到的基础结构有</a:t>
            </a:r>
            <a:r>
              <a:rPr lang="en-US" altLang="zh-CN" dirty="0" err="1"/>
              <a:t>bilsmt</a:t>
            </a:r>
            <a:r>
              <a:rPr lang="zh-CN" altLang="en-US" dirty="0"/>
              <a:t>，也有</a:t>
            </a:r>
            <a:r>
              <a:rPr lang="en-US" altLang="zh-CN" dirty="0" err="1"/>
              <a:t>BiLSTM+BERT</a:t>
            </a:r>
            <a:endParaRPr lang="sv-SE" altLang="zh-CN" dirty="0"/>
          </a:p>
          <a:p>
            <a:endParaRPr lang="sv-SE" altLang="zh-CN" dirty="0"/>
          </a:p>
          <a:p>
            <a:r>
              <a:rPr lang="sv-SE" altLang="zh-CN" dirty="0"/>
              <a:t>https://github.com/PaddlePaddle/Research/tree/master/ NLP/ACL2019-ARNOR</a:t>
            </a:r>
          </a:p>
          <a:p>
            <a:r>
              <a:rPr lang="zh-CN" altLang="en-US" dirty="0"/>
              <a:t>提供了人工标注的句子测试集，并发布了一个评价去噪能力的测试集</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12</a:t>
            </a:fld>
            <a:endParaRPr lang="zh-CN" altLang="en-US"/>
          </a:p>
        </p:txBody>
      </p:sp>
    </p:spTree>
    <p:extLst>
      <p:ext uri="{BB962C8B-B14F-4D97-AF65-F5344CB8AC3E}">
        <p14:creationId xmlns:p14="http://schemas.microsoft.com/office/powerpoint/2010/main" val="3800375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涉及到模型的改变，具体是，</a:t>
            </a:r>
            <a:r>
              <a:rPr lang="en-US" altLang="zh-CN" dirty="0"/>
              <a:t>1</a:t>
            </a:r>
            <a:r>
              <a:rPr lang="zh-CN" altLang="en-US" dirty="0"/>
              <a:t>）使用</a:t>
            </a:r>
            <a:r>
              <a:rPr lang="en-US" altLang="zh-CN" dirty="0"/>
              <a:t>BERT</a:t>
            </a:r>
            <a:r>
              <a:rPr lang="zh-CN" altLang="en-US" dirty="0"/>
              <a:t>编码器，针对关系抽取进行一些修改；</a:t>
            </a:r>
            <a:r>
              <a:rPr lang="en-US" altLang="zh-CN" dirty="0"/>
              <a:t>2</a:t>
            </a:r>
            <a:r>
              <a:rPr lang="zh-CN" altLang="en-US" dirty="0"/>
              <a:t>）设计了对比学习框架，调整损失函数</a:t>
            </a:r>
            <a:endParaRPr lang="en-US" altLang="zh-CN" dirty="0"/>
          </a:p>
          <a:p>
            <a:endParaRPr lang="en-US" altLang="zh-CN" dirty="0"/>
          </a:p>
          <a:p>
            <a:r>
              <a:rPr lang="zh-CN" altLang="en-US" dirty="0"/>
              <a:t>为了以实体感知的方式对句子进行编码，我们添加了四个额外的特殊标记（</a:t>
            </a:r>
            <a:r>
              <a:rPr lang="en-US" altLang="zh-CN" dirty="0"/>
              <a:t>[H-CLS]</a:t>
            </a:r>
            <a:r>
              <a:rPr lang="zh-CN" altLang="en-US" dirty="0"/>
              <a:t>、</a:t>
            </a:r>
            <a:r>
              <a:rPr lang="en-US" altLang="zh-CN" dirty="0"/>
              <a:t>[H-SEP]</a:t>
            </a:r>
            <a:r>
              <a:rPr lang="zh-CN" altLang="en-US" dirty="0"/>
              <a:t>）和（</a:t>
            </a:r>
            <a:r>
              <a:rPr lang="en-US" altLang="zh-CN" dirty="0"/>
              <a:t>[T-CLS]</a:t>
            </a:r>
            <a:r>
              <a:rPr lang="zh-CN" altLang="en-US" dirty="0"/>
              <a:t>、</a:t>
            </a:r>
            <a:r>
              <a:rPr lang="en-US" altLang="zh-CN" dirty="0"/>
              <a:t>[T-SEP]</a:t>
            </a:r>
            <a:r>
              <a:rPr lang="zh-CN" altLang="en-US" dirty="0"/>
              <a:t>），以标记两个实体的开始和结束。</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13</a:t>
            </a:fld>
            <a:endParaRPr lang="zh-CN" altLang="en-US"/>
          </a:p>
        </p:txBody>
      </p:sp>
    </p:spTree>
    <p:extLst>
      <p:ext uri="{BB962C8B-B14F-4D97-AF65-F5344CB8AC3E}">
        <p14:creationId xmlns:p14="http://schemas.microsoft.com/office/powerpoint/2010/main" val="910513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MIL</a:t>
            </a:r>
            <a:r>
              <a:rPr lang="zh-CN" altLang="en-US" dirty="0"/>
              <a:t> </a:t>
            </a:r>
            <a:r>
              <a:rPr lang="en-US" altLang="zh-CN" dirty="0"/>
              <a:t>bag </a:t>
            </a:r>
            <a:r>
              <a:rPr lang="zh-CN" altLang="en-US" dirty="0"/>
              <a:t>同一实体作为一个句子包的情况 </a:t>
            </a:r>
            <a:r>
              <a:rPr lang="en-US" altLang="zh-CN" dirty="0"/>
              <a:t>=&gt; </a:t>
            </a:r>
            <a:r>
              <a:rPr lang="zh-CN" altLang="en-US" dirty="0"/>
              <a:t>没有利用好包中的每个样例</a:t>
            </a:r>
            <a:endParaRPr lang="en-US" altLang="zh-CN" dirty="0"/>
          </a:p>
          <a:p>
            <a:r>
              <a:rPr lang="en-US" altLang="zh-CN" dirty="0"/>
              <a:t>MIL sentence  </a:t>
            </a:r>
            <a:r>
              <a:rPr lang="zh-CN" altLang="en-US" dirty="0"/>
              <a:t>每个句子单独作为一个包的训练情况 </a:t>
            </a:r>
            <a:r>
              <a:rPr lang="en-US" altLang="zh-CN" dirty="0"/>
              <a:t>=&gt; </a:t>
            </a:r>
            <a:r>
              <a:rPr lang="zh-CN" altLang="en-US" dirty="0"/>
              <a:t>利用了每个样例，但没有考虑到降噪</a:t>
            </a:r>
            <a:endParaRPr lang="en-US" altLang="zh-CN" dirty="0"/>
          </a:p>
          <a:p>
            <a:r>
              <a:rPr lang="en-US" altLang="zh-CN" dirty="0"/>
              <a:t>CIL </a:t>
            </a:r>
            <a:r>
              <a:rPr lang="zh-CN" altLang="en-US" dirty="0"/>
              <a:t>正例：从同一个句子包中，随机选择一个；选择句子包的表示；</a:t>
            </a:r>
            <a:r>
              <a:rPr lang="zh-CN" altLang="en-US" b="1" dirty="0"/>
              <a:t>选择该实例的增强版本为正例，使用</a:t>
            </a:r>
            <a:r>
              <a:rPr lang="en-US" altLang="zh-CN" b="1" dirty="0" err="1"/>
              <a:t>tf-idf</a:t>
            </a:r>
            <a:r>
              <a:rPr lang="zh-CN" altLang="en-US" b="1" dirty="0"/>
              <a:t>替换不重要的单词</a:t>
            </a:r>
            <a:endParaRPr lang="en-US" altLang="zh-CN" b="1" dirty="0"/>
          </a:p>
          <a:p>
            <a:r>
              <a:rPr lang="zh-CN" altLang="en-US" dirty="0"/>
              <a:t>负例：随机从另一个三元组的包中选出一个实例；</a:t>
            </a:r>
            <a:r>
              <a:rPr lang="zh-CN" altLang="en-US" b="1" dirty="0"/>
              <a:t>选择另一个三元组的包表示为负例</a:t>
            </a:r>
            <a:endParaRPr lang="en-US" altLang="zh-CN" b="1" dirty="0"/>
          </a:p>
          <a:p>
            <a:endParaRPr lang="zh-CN" altLang="en-US" b="1"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14</a:t>
            </a:fld>
            <a:endParaRPr lang="zh-CN" altLang="en-US"/>
          </a:p>
        </p:txBody>
      </p:sp>
    </p:spTree>
    <p:extLst>
      <p:ext uri="{BB962C8B-B14F-4D97-AF65-F5344CB8AC3E}">
        <p14:creationId xmlns:p14="http://schemas.microsoft.com/office/powerpoint/2010/main" val="1861178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Evaluation on Distantly Supervised Set</a:t>
            </a:r>
            <a:r>
              <a:rPr lang="zh-CN" altLang="en-US" dirty="0"/>
              <a:t>；</a:t>
            </a:r>
            <a:r>
              <a:rPr lang="en-US" altLang="zh-CN" dirty="0"/>
              <a:t>Evaluation on Manually Annotated Set</a:t>
            </a:r>
          </a:p>
          <a:p>
            <a:r>
              <a:rPr lang="en-US" altLang="zh-CN" dirty="0"/>
              <a:t>Residence</a:t>
            </a:r>
            <a:r>
              <a:rPr lang="zh-CN" altLang="en-US" dirty="0"/>
              <a:t>（</a:t>
            </a:r>
            <a:r>
              <a:rPr lang="en-US" altLang="zh-CN" dirty="0" err="1"/>
              <a:t>Vashishth</a:t>
            </a:r>
            <a:r>
              <a:rPr lang="en-US" altLang="zh-CN" dirty="0"/>
              <a:t> et al.</a:t>
            </a:r>
            <a:r>
              <a:rPr lang="zh-CN" altLang="en-US" dirty="0"/>
              <a:t>，</a:t>
            </a:r>
            <a:r>
              <a:rPr lang="en-US" altLang="zh-CN" dirty="0"/>
              <a:t>2018</a:t>
            </a:r>
            <a:r>
              <a:rPr lang="zh-CN" altLang="en-US" dirty="0"/>
              <a:t>）一种神经网络模型，该模型利用相关的辅助信息（实体类型和关系短语）并利用</a:t>
            </a:r>
            <a:r>
              <a:rPr lang="en-US" altLang="zh-CN" dirty="0"/>
              <a:t>GCN</a:t>
            </a:r>
            <a:r>
              <a:rPr lang="zh-CN" altLang="en-US" dirty="0"/>
              <a:t>捕捉实例的语法信息。</a:t>
            </a:r>
            <a:endParaRPr lang="en-US" altLang="zh-CN" dirty="0"/>
          </a:p>
          <a:p>
            <a:r>
              <a:rPr lang="en-US" altLang="zh-CN" dirty="0" err="1"/>
              <a:t>REDSandT</a:t>
            </a:r>
            <a:r>
              <a:rPr lang="zh-CN" altLang="en-US" dirty="0"/>
              <a:t>（</a:t>
            </a:r>
            <a:r>
              <a:rPr lang="en-US" altLang="zh-CN" dirty="0"/>
              <a:t>Christou</a:t>
            </a:r>
            <a:r>
              <a:rPr lang="zh-CN" altLang="en-US" dirty="0"/>
              <a:t>和</a:t>
            </a:r>
            <a:r>
              <a:rPr lang="en-US" altLang="zh-CN" dirty="0" err="1"/>
              <a:t>Tsoumakas</a:t>
            </a:r>
            <a:r>
              <a:rPr lang="zh-CN" altLang="en-US" dirty="0"/>
              <a:t>，</a:t>
            </a:r>
            <a:r>
              <a:rPr lang="en-US" altLang="zh-CN" dirty="0"/>
              <a:t>2021</a:t>
            </a:r>
            <a:r>
              <a:rPr lang="zh-CN" altLang="en-US" dirty="0"/>
              <a:t>）一种基于</a:t>
            </a:r>
            <a:r>
              <a:rPr lang="en-US" altLang="zh-CN" dirty="0"/>
              <a:t>Transformer</a:t>
            </a:r>
            <a:r>
              <a:rPr lang="zh-CN" altLang="en-US" dirty="0"/>
              <a:t>的</a:t>
            </a:r>
            <a:r>
              <a:rPr lang="en-US" altLang="zh-CN" dirty="0"/>
              <a:t>DSRE</a:t>
            </a:r>
            <a:r>
              <a:rPr lang="zh-CN" altLang="en-US" dirty="0"/>
              <a:t>方法，该方法通过利用</a:t>
            </a:r>
            <a:r>
              <a:rPr lang="en-US" altLang="zh-CN" dirty="0"/>
              <a:t>BERT</a:t>
            </a:r>
            <a:r>
              <a:rPr lang="zh-CN" altLang="en-US" dirty="0"/>
              <a:t>预训练模型来捕获信息量大的实例并标记</a:t>
            </a:r>
            <a:r>
              <a:rPr lang="en-US" altLang="zh-CN" dirty="0" err="1"/>
              <a:t>em</a:t>
            </a:r>
            <a:r>
              <a:rPr lang="zh-CN" altLang="en-US" dirty="0"/>
              <a:t>层。</a:t>
            </a:r>
            <a:endParaRPr lang="en-US" altLang="zh-CN" dirty="0"/>
          </a:p>
          <a:p>
            <a:r>
              <a:rPr lang="en-US" altLang="zh-CN" dirty="0"/>
              <a:t>DISTRE</a:t>
            </a:r>
            <a:r>
              <a:rPr lang="zh-CN" altLang="en-US" dirty="0"/>
              <a:t>（</a:t>
            </a:r>
            <a:r>
              <a:rPr lang="en-US" altLang="zh-CN" dirty="0"/>
              <a:t>Alt et al.</a:t>
            </a:r>
            <a:r>
              <a:rPr lang="zh-CN" altLang="en-US" dirty="0"/>
              <a:t>，</a:t>
            </a:r>
            <a:r>
              <a:rPr lang="en-US" altLang="zh-CN" dirty="0"/>
              <a:t>2019</a:t>
            </a:r>
            <a:r>
              <a:rPr lang="zh-CN" altLang="en-US" dirty="0"/>
              <a:t>）基于</a:t>
            </a:r>
            <a:r>
              <a:rPr lang="en-US" altLang="zh-CN" dirty="0"/>
              <a:t>Transformer</a:t>
            </a:r>
            <a:r>
              <a:rPr lang="zh-CN" altLang="en-US" dirty="0"/>
              <a:t>的模型，</a:t>
            </a:r>
            <a:r>
              <a:rPr lang="en-US" altLang="zh-CN" dirty="0"/>
              <a:t>GPT</a:t>
            </a:r>
            <a:r>
              <a:rPr lang="zh-CN" altLang="en-US" dirty="0"/>
              <a:t>根据</a:t>
            </a:r>
            <a:r>
              <a:rPr lang="en-US" altLang="zh-CN" dirty="0"/>
              <a:t>MIL</a:t>
            </a:r>
            <a:r>
              <a:rPr lang="zh-CN" altLang="en-US" dirty="0"/>
              <a:t>对</a:t>
            </a:r>
            <a:r>
              <a:rPr lang="en-US" altLang="zh-CN" dirty="0"/>
              <a:t>DSRE</a:t>
            </a:r>
            <a:r>
              <a:rPr lang="zh-CN" altLang="en-US" dirty="0"/>
              <a:t>进行了微调。</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15</a:t>
            </a:fld>
            <a:endParaRPr lang="zh-CN" altLang="en-US"/>
          </a:p>
        </p:txBody>
      </p:sp>
    </p:spTree>
    <p:extLst>
      <p:ext uri="{BB962C8B-B14F-4D97-AF65-F5344CB8AC3E}">
        <p14:creationId xmlns:p14="http://schemas.microsoft.com/office/powerpoint/2010/main" val="2552435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这篇论文，属于训练网络结构上的创新，它觉得</a:t>
            </a:r>
            <a:r>
              <a:rPr lang="en-US" altLang="zh-CN" dirty="0"/>
              <a:t>CNN</a:t>
            </a:r>
            <a:r>
              <a:rPr lang="zh-CN" altLang="en-US" dirty="0"/>
              <a:t>和</a:t>
            </a:r>
            <a:r>
              <a:rPr lang="en-US" altLang="zh-CN" dirty="0"/>
              <a:t>RNN</a:t>
            </a:r>
            <a:r>
              <a:rPr lang="zh-CN" altLang="en-US" dirty="0"/>
              <a:t>有它们地局限，不能更好地捕捉到句子内部各个词语之间的关系，因此这篇论文没有用神经网络单元，直接用自注意力层区分噪声。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emphasizing inner-sentence correlations before extracting relevant information within sentences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实验效果和前面的对比学习论文比较靠近，基于它没有用</a:t>
            </a:r>
            <a:r>
              <a:rPr lang="en-US" altLang="zh-CN" dirty="0" err="1"/>
              <a:t>bert</a:t>
            </a:r>
            <a:r>
              <a:rPr lang="zh-CN" altLang="en-US" dirty="0"/>
              <a:t>之类的框架，我觉得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16</a:t>
            </a:fld>
            <a:endParaRPr lang="zh-CN" altLang="en-US"/>
          </a:p>
        </p:txBody>
      </p:sp>
    </p:spTree>
    <p:extLst>
      <p:ext uri="{BB962C8B-B14F-4D97-AF65-F5344CB8AC3E}">
        <p14:creationId xmlns:p14="http://schemas.microsoft.com/office/powerpoint/2010/main" val="282547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这篇论文提出要用生成对抗来更好地解决</a:t>
            </a:r>
            <a:r>
              <a:rPr lang="en-US" altLang="zh-CN" dirty="0"/>
              <a:t>FN</a:t>
            </a:r>
            <a:r>
              <a:rPr lang="zh-CN" altLang="en-US" dirty="0"/>
              <a:t>问题。</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17</a:t>
            </a:fld>
            <a:endParaRPr lang="zh-CN" altLang="en-US"/>
          </a:p>
        </p:txBody>
      </p:sp>
    </p:spTree>
    <p:extLst>
      <p:ext uri="{BB962C8B-B14F-4D97-AF65-F5344CB8AC3E}">
        <p14:creationId xmlns:p14="http://schemas.microsoft.com/office/powerpoint/2010/main" val="2408620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err="1"/>
              <a:t>emnlp</a:t>
            </a:r>
            <a:r>
              <a:rPr lang="zh-CN" altLang="en-US" dirty="0"/>
              <a:t>搜到</a:t>
            </a:r>
            <a:r>
              <a:rPr lang="en-US" altLang="zh-CN" dirty="0"/>
              <a:t>20</a:t>
            </a:r>
            <a:r>
              <a:rPr lang="zh-CN" altLang="en-US" dirty="0"/>
              <a:t>多篇用</a:t>
            </a:r>
            <a:endParaRPr lang="en-US" altLang="zh-CN" dirty="0"/>
          </a:p>
          <a:p>
            <a:endParaRPr lang="en-US" altLang="zh-CN"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19</a:t>
            </a:fld>
            <a:endParaRPr lang="zh-CN" altLang="en-US"/>
          </a:p>
        </p:txBody>
      </p:sp>
    </p:spTree>
    <p:extLst>
      <p:ext uri="{BB962C8B-B14F-4D97-AF65-F5344CB8AC3E}">
        <p14:creationId xmlns:p14="http://schemas.microsoft.com/office/powerpoint/2010/main" val="1251747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20</a:t>
            </a:fld>
            <a:endParaRPr lang="zh-CN" altLang="en-US"/>
          </a:p>
        </p:txBody>
      </p:sp>
    </p:spTree>
    <p:extLst>
      <p:ext uri="{BB962C8B-B14F-4D97-AF65-F5344CB8AC3E}">
        <p14:creationId xmlns:p14="http://schemas.microsoft.com/office/powerpoint/2010/main" val="318570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Thesaurus</a:t>
            </a:r>
            <a:r>
              <a:rPr lang="zh-CN" altLang="en-US" sz="1200" b="0" i="0" kern="1200" dirty="0">
                <a:solidFill>
                  <a:schemeClr val="tx1"/>
                </a:solidFill>
                <a:effectLst/>
                <a:latin typeface="+mn-lt"/>
                <a:ea typeface="+mn-ea"/>
                <a:cs typeface="+mn-cs"/>
              </a:rPr>
              <a:t>：利用词典、知识图谱等外部数据，随机将非停用词替换成同义词或上位词，如果增加多样性的话还可以替换成相同词性的其他词</a:t>
            </a:r>
          </a:p>
          <a:p>
            <a:r>
              <a:rPr lang="en-US" altLang="zh-CN" sz="1200" b="0" i="0" kern="1200" dirty="0">
                <a:solidFill>
                  <a:schemeClr val="tx1"/>
                </a:solidFill>
                <a:effectLst/>
                <a:latin typeface="+mn-lt"/>
                <a:ea typeface="+mn-ea"/>
                <a:cs typeface="+mn-cs"/>
              </a:rPr>
              <a:t>Semantic Embeddings</a:t>
            </a:r>
            <a:r>
              <a:rPr lang="zh-CN" altLang="en-US" sz="1200" b="0" i="0" kern="1200" dirty="0">
                <a:solidFill>
                  <a:schemeClr val="tx1"/>
                </a:solidFill>
                <a:effectLst/>
                <a:latin typeface="+mn-lt"/>
                <a:ea typeface="+mn-ea"/>
                <a:cs typeface="+mn-cs"/>
              </a:rPr>
              <a:t>：利用语义向量，将词或短语替换成相近的（不一定是同义词）。由于每个词都有语义表示，可替换的范围更大。而上一种方法只能替换图谱里的</a:t>
            </a:r>
          </a:p>
          <a:p>
            <a:r>
              <a:rPr lang="en-US" altLang="zh-CN" sz="1200" b="0" i="0" kern="1200" dirty="0">
                <a:solidFill>
                  <a:schemeClr val="tx1"/>
                </a:solidFill>
                <a:effectLst/>
                <a:latin typeface="+mn-lt"/>
                <a:ea typeface="+mn-ea"/>
                <a:cs typeface="+mn-cs"/>
              </a:rPr>
              <a:t>MLMs</a:t>
            </a:r>
            <a:r>
              <a:rPr lang="zh-CN" altLang="en-US" sz="1200" b="0" i="0" kern="1200" dirty="0">
                <a:solidFill>
                  <a:schemeClr val="tx1"/>
                </a:solidFill>
                <a:effectLst/>
                <a:latin typeface="+mn-lt"/>
                <a:ea typeface="+mn-ea"/>
                <a:cs typeface="+mn-cs"/>
              </a:rPr>
              <a:t>：利用</a:t>
            </a:r>
            <a:r>
              <a:rPr lang="en-US" altLang="zh-CN" sz="1200" b="0" i="0" kern="1200" dirty="0">
                <a:solidFill>
                  <a:schemeClr val="tx1"/>
                </a:solidFill>
                <a:effectLst/>
                <a:latin typeface="+mn-lt"/>
                <a:ea typeface="+mn-ea"/>
                <a:cs typeface="+mn-cs"/>
              </a:rPr>
              <a:t>BERT</a:t>
            </a:r>
            <a:r>
              <a:rPr lang="zh-CN" altLang="en-US" sz="1200" b="0" i="0" kern="1200" dirty="0">
                <a:solidFill>
                  <a:schemeClr val="tx1"/>
                </a:solidFill>
                <a:effectLst/>
                <a:latin typeface="+mn-lt"/>
                <a:ea typeface="+mn-ea"/>
                <a:cs typeface="+mn-cs"/>
              </a:rPr>
              <a:t>等模型，随机</a:t>
            </a:r>
            <a:r>
              <a:rPr lang="en-US" altLang="zh-CN" sz="1200" b="0" i="0" kern="1200" dirty="0">
                <a:solidFill>
                  <a:schemeClr val="tx1"/>
                </a:solidFill>
                <a:effectLst/>
                <a:latin typeface="+mn-lt"/>
                <a:ea typeface="+mn-ea"/>
                <a:cs typeface="+mn-cs"/>
              </a:rPr>
              <a:t>mask</a:t>
            </a:r>
            <a:r>
              <a:rPr lang="zh-CN" altLang="en-US" sz="1200" b="0" i="0" kern="1200" dirty="0">
                <a:solidFill>
                  <a:schemeClr val="tx1"/>
                </a:solidFill>
                <a:effectLst/>
                <a:latin typeface="+mn-lt"/>
                <a:ea typeface="+mn-ea"/>
                <a:cs typeface="+mn-cs"/>
              </a:rPr>
              <a:t>掉一些成分后生成新的</a:t>
            </a:r>
          </a:p>
          <a:p>
            <a:r>
              <a:rPr lang="en-US" altLang="zh-CN" sz="1200" b="0" i="0" kern="1200" dirty="0">
                <a:solidFill>
                  <a:schemeClr val="tx1"/>
                </a:solidFill>
                <a:effectLst/>
                <a:latin typeface="+mn-lt"/>
                <a:ea typeface="+mn-ea"/>
                <a:cs typeface="+mn-cs"/>
              </a:rPr>
              <a:t>Rules</a:t>
            </a:r>
            <a:r>
              <a:rPr lang="zh-CN" altLang="en-US" sz="1200" b="0" i="0" kern="1200" dirty="0">
                <a:solidFill>
                  <a:schemeClr val="tx1"/>
                </a:solidFill>
                <a:effectLst/>
                <a:latin typeface="+mn-lt"/>
                <a:ea typeface="+mn-ea"/>
                <a:cs typeface="+mn-cs"/>
              </a:rPr>
              <a:t>：利用一些规则，例如缩写、动词变位、否定等，对句子一些成分进行改写，比如把 </a:t>
            </a:r>
            <a:r>
              <a:rPr lang="en-US" altLang="zh-CN" sz="1200" b="0" i="0" kern="1200" dirty="0">
                <a:solidFill>
                  <a:schemeClr val="tx1"/>
                </a:solidFill>
                <a:effectLst/>
                <a:latin typeface="+mn-lt"/>
                <a:ea typeface="+mn-ea"/>
                <a:cs typeface="+mn-cs"/>
              </a:rPr>
              <a:t>is not </a:t>
            </a:r>
            <a:r>
              <a:rPr lang="zh-CN" altLang="en-US" sz="1200" b="0" i="0" kern="1200" dirty="0">
                <a:solidFill>
                  <a:schemeClr val="tx1"/>
                </a:solidFill>
                <a:effectLst/>
                <a:latin typeface="+mn-lt"/>
                <a:ea typeface="+mn-ea"/>
                <a:cs typeface="+mn-cs"/>
              </a:rPr>
              <a:t>变成 </a:t>
            </a:r>
            <a:r>
              <a:rPr lang="en-US" altLang="zh-CN" sz="1200" b="0" i="0" kern="1200" dirty="0">
                <a:solidFill>
                  <a:schemeClr val="tx1"/>
                </a:solidFill>
                <a:effectLst/>
                <a:latin typeface="+mn-lt"/>
                <a:ea typeface="+mn-ea"/>
                <a:cs typeface="+mn-cs"/>
              </a:rPr>
              <a:t>isn't</a:t>
            </a:r>
          </a:p>
          <a:p>
            <a:r>
              <a:rPr lang="en-US" altLang="zh-CN" sz="1200" b="0" i="0" kern="1200" dirty="0">
                <a:solidFill>
                  <a:schemeClr val="tx1"/>
                </a:solidFill>
                <a:effectLst/>
                <a:latin typeface="+mn-lt"/>
                <a:ea typeface="+mn-ea"/>
                <a:cs typeface="+mn-cs"/>
              </a:rPr>
              <a:t>Machine Translation</a:t>
            </a:r>
            <a:r>
              <a:rPr lang="zh-CN" altLang="en-US" sz="1200" b="0" i="0" kern="1200" dirty="0">
                <a:solidFill>
                  <a:schemeClr val="tx1"/>
                </a:solidFill>
                <a:effectLst/>
                <a:latin typeface="+mn-lt"/>
                <a:ea typeface="+mn-ea"/>
                <a:cs typeface="+mn-cs"/>
              </a:rPr>
              <a:t>：分为两种，</a:t>
            </a:r>
            <a:r>
              <a:rPr lang="en-US" altLang="zh-CN" sz="1200" b="0" i="0" kern="1200" dirty="0">
                <a:solidFill>
                  <a:schemeClr val="tx1"/>
                </a:solidFill>
                <a:effectLst/>
                <a:latin typeface="+mn-lt"/>
                <a:ea typeface="+mn-ea"/>
                <a:cs typeface="+mn-cs"/>
              </a:rPr>
              <a:t>Back-translation</a:t>
            </a:r>
            <a:r>
              <a:rPr lang="zh-CN" altLang="en-US" sz="1200" b="0" i="0" kern="1200" dirty="0">
                <a:solidFill>
                  <a:schemeClr val="tx1"/>
                </a:solidFill>
                <a:effectLst/>
                <a:latin typeface="+mn-lt"/>
                <a:ea typeface="+mn-ea"/>
                <a:cs typeface="+mn-cs"/>
              </a:rPr>
              <a:t>指把句子翻译成其他语言再翻译回来，</a:t>
            </a:r>
            <a:r>
              <a:rPr lang="en-US" altLang="zh-CN" sz="1200" b="0" i="0" kern="1200" dirty="0">
                <a:solidFill>
                  <a:schemeClr val="tx1"/>
                </a:solidFill>
                <a:effectLst/>
                <a:latin typeface="+mn-lt"/>
                <a:ea typeface="+mn-ea"/>
                <a:cs typeface="+mn-cs"/>
              </a:rPr>
              <a:t>Unidirectional Translation</a:t>
            </a:r>
            <a:r>
              <a:rPr lang="zh-CN" altLang="en-US" sz="1200" b="0" i="0" kern="1200" dirty="0">
                <a:solidFill>
                  <a:schemeClr val="tx1"/>
                </a:solidFill>
                <a:effectLst/>
                <a:latin typeface="+mn-lt"/>
                <a:ea typeface="+mn-ea"/>
                <a:cs typeface="+mn-cs"/>
              </a:rPr>
              <a:t>指在跨语言任务中，把句子翻译成其他语言</a:t>
            </a:r>
          </a:p>
          <a:p>
            <a:r>
              <a:rPr lang="en-US" altLang="zh-CN" sz="1200" b="0" i="0" kern="1200" dirty="0">
                <a:solidFill>
                  <a:schemeClr val="tx1"/>
                </a:solidFill>
                <a:effectLst/>
                <a:latin typeface="+mn-lt"/>
                <a:ea typeface="+mn-ea"/>
                <a:cs typeface="+mn-cs"/>
              </a:rPr>
              <a:t>Model Generation</a:t>
            </a:r>
            <a:r>
              <a:rPr lang="zh-CN" altLang="en-US" sz="1200" b="0" i="0" kern="1200" dirty="0">
                <a:solidFill>
                  <a:schemeClr val="tx1"/>
                </a:solidFill>
                <a:effectLst/>
                <a:latin typeface="+mn-lt"/>
                <a:ea typeface="+mn-ea"/>
                <a:cs typeface="+mn-cs"/>
              </a:rPr>
              <a:t>：利用</a:t>
            </a:r>
            <a:r>
              <a:rPr lang="en-US" altLang="zh-CN" sz="1200" b="0" i="0" kern="1200" dirty="0">
                <a:solidFill>
                  <a:schemeClr val="tx1"/>
                </a:solidFill>
                <a:effectLst/>
                <a:latin typeface="+mn-lt"/>
                <a:ea typeface="+mn-ea"/>
                <a:cs typeface="+mn-cs"/>
              </a:rPr>
              <a:t>Seq2Seq</a:t>
            </a:r>
            <a:r>
              <a:rPr lang="zh-CN" altLang="en-US" sz="1200" b="0" i="0" kern="1200" dirty="0">
                <a:solidFill>
                  <a:schemeClr val="tx1"/>
                </a:solidFill>
                <a:effectLst/>
                <a:latin typeface="+mn-lt"/>
                <a:ea typeface="+mn-ea"/>
                <a:cs typeface="+mn-cs"/>
              </a:rPr>
              <a:t>模型生成语义一致的句子</a:t>
            </a: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21</a:t>
            </a:fld>
            <a:endParaRPr lang="zh-CN" altLang="en-US"/>
          </a:p>
        </p:txBody>
      </p:sp>
    </p:spTree>
    <p:extLst>
      <p:ext uri="{BB962C8B-B14F-4D97-AF65-F5344CB8AC3E}">
        <p14:creationId xmlns:p14="http://schemas.microsoft.com/office/powerpoint/2010/main" val="698359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对抗样本</a:t>
            </a:r>
          </a:p>
          <a:p>
            <a:r>
              <a:rPr lang="en-US" altLang="zh-CN" sz="1200" b="0" i="0" kern="1200" dirty="0">
                <a:solidFill>
                  <a:schemeClr val="tx1"/>
                </a:solidFill>
                <a:effectLst/>
                <a:latin typeface="+mn-lt"/>
                <a:ea typeface="+mn-ea"/>
                <a:cs typeface="+mn-cs"/>
              </a:rPr>
              <a:t>Dropout</a:t>
            </a:r>
            <a:r>
              <a:rPr lang="zh-CN" altLang="en-US" sz="1200" b="0" i="0" kern="1200" dirty="0">
                <a:solidFill>
                  <a:schemeClr val="tx1"/>
                </a:solidFill>
                <a:effectLst/>
                <a:latin typeface="+mn-lt"/>
                <a:ea typeface="+mn-ea"/>
                <a:cs typeface="+mn-cs"/>
              </a:rPr>
              <a:t>：也是</a:t>
            </a:r>
            <a:r>
              <a:rPr lang="en-US" altLang="zh-CN" sz="1200" b="0" i="0" kern="1200" dirty="0" err="1">
                <a:solidFill>
                  <a:schemeClr val="tx1"/>
                </a:solidFill>
                <a:effectLst/>
                <a:latin typeface="+mn-lt"/>
                <a:ea typeface="+mn-ea"/>
                <a:cs typeface="+mn-cs"/>
              </a:rPr>
              <a:t>SimCSE</a:t>
            </a:r>
            <a:r>
              <a:rPr lang="zh-CN" altLang="en-US" sz="1200" b="0" i="0" kern="1200" dirty="0">
                <a:solidFill>
                  <a:schemeClr val="tx1"/>
                </a:solidFill>
                <a:effectLst/>
                <a:latin typeface="+mn-lt"/>
                <a:ea typeface="+mn-ea"/>
                <a:cs typeface="+mn-cs"/>
              </a:rPr>
              <a:t>用到的，还有</a:t>
            </a:r>
            <a:r>
              <a:rPr lang="en-US" altLang="zh-CN" sz="1200" b="0" i="0" kern="1200" dirty="0">
                <a:solidFill>
                  <a:schemeClr val="tx1"/>
                </a:solidFill>
                <a:effectLst/>
                <a:latin typeface="+mn-lt"/>
                <a:ea typeface="+mn-ea"/>
                <a:cs typeface="+mn-cs"/>
              </a:rPr>
              <a:t>R-drop</a:t>
            </a:r>
            <a:r>
              <a:rPr lang="zh-CN" altLang="en-US" sz="1200" b="0" i="0" kern="1200" dirty="0">
                <a:solidFill>
                  <a:schemeClr val="tx1"/>
                </a:solidFill>
                <a:effectLst/>
                <a:latin typeface="+mn-lt"/>
                <a:ea typeface="+mn-ea"/>
                <a:cs typeface="+mn-cs"/>
              </a:rPr>
              <a:t>，都是通过</a:t>
            </a:r>
            <a:r>
              <a:rPr lang="en-US" altLang="zh-CN" sz="1200" b="0" i="0" kern="1200" dirty="0">
                <a:solidFill>
                  <a:schemeClr val="tx1"/>
                </a:solidFill>
                <a:effectLst/>
                <a:latin typeface="+mn-lt"/>
                <a:ea typeface="+mn-ea"/>
                <a:cs typeface="+mn-cs"/>
              </a:rPr>
              <a:t>dropout</a:t>
            </a:r>
            <a:r>
              <a:rPr lang="zh-CN" altLang="en-US" sz="1200" b="0" i="0" kern="1200" dirty="0">
                <a:solidFill>
                  <a:schemeClr val="tx1"/>
                </a:solidFill>
                <a:effectLst/>
                <a:latin typeface="+mn-lt"/>
                <a:ea typeface="+mn-ea"/>
                <a:cs typeface="+mn-cs"/>
              </a:rPr>
              <a:t>来加入连续噪声</a:t>
            </a:r>
          </a:p>
          <a:p>
            <a:r>
              <a:rPr lang="en-US" altLang="zh-CN" sz="1200" b="0" i="0" kern="1200" dirty="0">
                <a:solidFill>
                  <a:schemeClr val="tx1"/>
                </a:solidFill>
                <a:effectLst/>
                <a:latin typeface="+mn-lt"/>
                <a:ea typeface="+mn-ea"/>
                <a:cs typeface="+mn-cs"/>
              </a:rPr>
              <a:t>Feature Cut-off</a:t>
            </a:r>
            <a:r>
              <a:rPr lang="zh-CN" altLang="en-US" sz="1200" b="0" i="0" kern="1200" dirty="0">
                <a:solidFill>
                  <a:schemeClr val="tx1"/>
                </a:solidFill>
                <a:effectLst/>
                <a:latin typeface="+mn-lt"/>
                <a:ea typeface="+mn-ea"/>
                <a:cs typeface="+mn-cs"/>
              </a:rPr>
              <a:t>：比如</a:t>
            </a:r>
            <a:r>
              <a:rPr lang="en-US" altLang="zh-CN" sz="1200" b="0" i="0" kern="1200" dirty="0">
                <a:solidFill>
                  <a:schemeClr val="tx1"/>
                </a:solidFill>
                <a:effectLst/>
                <a:latin typeface="+mn-lt"/>
                <a:ea typeface="+mn-ea"/>
                <a:cs typeface="+mn-cs"/>
              </a:rPr>
              <a:t>BERT</a:t>
            </a:r>
            <a:r>
              <a:rPr lang="zh-CN" altLang="en-US" sz="1200" b="0" i="0" kern="1200" dirty="0">
                <a:solidFill>
                  <a:schemeClr val="tx1"/>
                </a:solidFill>
                <a:effectLst/>
                <a:latin typeface="+mn-lt"/>
                <a:ea typeface="+mn-ea"/>
                <a:cs typeface="+mn-cs"/>
              </a:rPr>
              <a:t>的向量都是</a:t>
            </a:r>
            <a:r>
              <a:rPr lang="en-US" altLang="zh-CN" sz="1200" b="0" i="0" kern="1200" dirty="0">
                <a:solidFill>
                  <a:schemeClr val="tx1"/>
                </a:solidFill>
                <a:effectLst/>
                <a:latin typeface="+mn-lt"/>
                <a:ea typeface="+mn-ea"/>
                <a:cs typeface="+mn-cs"/>
              </a:rPr>
              <a:t>768</a:t>
            </a:r>
            <a:r>
              <a:rPr lang="zh-CN" altLang="en-US" sz="1200" b="0" i="0" kern="1200" dirty="0">
                <a:solidFill>
                  <a:schemeClr val="tx1"/>
                </a:solidFill>
                <a:effectLst/>
                <a:latin typeface="+mn-lt"/>
                <a:ea typeface="+mn-ea"/>
                <a:cs typeface="+mn-cs"/>
              </a:rPr>
              <a:t>维，可以随机把一些维度置为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，这个效果也不错</a:t>
            </a:r>
          </a:p>
          <a:p>
            <a:br>
              <a:rPr lang="zh-CN" altLang="en-US" dirty="0"/>
            </a:b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22</a:t>
            </a:fld>
            <a:endParaRPr lang="zh-CN" altLang="en-US"/>
          </a:p>
        </p:txBody>
      </p:sp>
    </p:spTree>
    <p:extLst>
      <p:ext uri="{BB962C8B-B14F-4D97-AF65-F5344CB8AC3E}">
        <p14:creationId xmlns:p14="http://schemas.microsoft.com/office/powerpoint/2010/main" val="346579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2291725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23</a:t>
            </a:fld>
            <a:endParaRPr lang="zh-CN" altLang="en-US"/>
          </a:p>
        </p:txBody>
      </p:sp>
    </p:spTree>
    <p:extLst>
      <p:ext uri="{BB962C8B-B14F-4D97-AF65-F5344CB8AC3E}">
        <p14:creationId xmlns:p14="http://schemas.microsoft.com/office/powerpoint/2010/main" val="1819493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数据增强其实可以做得很</a:t>
            </a:r>
            <a:r>
              <a:rPr lang="en-US" altLang="zh-CN" dirty="0"/>
              <a:t>fancy</a:t>
            </a:r>
            <a:r>
              <a:rPr lang="zh-CN" altLang="en-US" dirty="0"/>
              <a:t>，还不影响线上速度，比如之前就用</a:t>
            </a:r>
            <a:r>
              <a:rPr lang="en-US" altLang="zh-CN" dirty="0"/>
              <a:t>T5</a:t>
            </a:r>
            <a:r>
              <a:rPr lang="zh-CN" altLang="en-US" dirty="0"/>
              <a:t>和</a:t>
            </a:r>
            <a:r>
              <a:rPr lang="en-US" altLang="zh-CN" dirty="0"/>
              <a:t>ELECTRA</a:t>
            </a:r>
            <a:r>
              <a:rPr lang="zh-CN" altLang="en-US" dirty="0"/>
              <a:t>做过数据增强，都有一些效果，可谓低调而不失奢华，典雅而不失大气，深度拿捏得稳稳的。</a:t>
            </a:r>
            <a:endParaRPr lang="en-US" altLang="zh-CN" dirty="0"/>
          </a:p>
          <a:p>
            <a:endParaRPr lang="en-US" altLang="zh-CN" dirty="0"/>
          </a:p>
          <a:p>
            <a:r>
              <a:rPr lang="zh-CN" altLang="en-US" sz="1200" b="0" i="0" kern="1200" dirty="0">
                <a:solidFill>
                  <a:schemeClr val="tx1"/>
                </a:solidFill>
                <a:effectLst/>
                <a:latin typeface="+mn-lt"/>
                <a:ea typeface="+mn-ea"/>
                <a:cs typeface="+mn-cs"/>
              </a:rPr>
              <a:t>第一，在使用增强的数据时，如果数据质量不高，可以先让模型在增强后的数据上</a:t>
            </a:r>
            <a:r>
              <a:rPr lang="en-US" altLang="zh-CN" sz="1200" b="0" i="0" kern="1200" dirty="0">
                <a:solidFill>
                  <a:schemeClr val="tx1"/>
                </a:solidFill>
                <a:effectLst/>
                <a:latin typeface="+mn-lt"/>
                <a:ea typeface="+mn-ea"/>
                <a:cs typeface="+mn-cs"/>
              </a:rPr>
              <a:t>pre-train</a:t>
            </a:r>
            <a:r>
              <a:rPr lang="zh-CN" altLang="en-US" sz="1200" b="0" i="0" kern="1200" dirty="0">
                <a:solidFill>
                  <a:schemeClr val="tx1"/>
                </a:solidFill>
                <a:effectLst/>
                <a:latin typeface="+mn-lt"/>
                <a:ea typeface="+mn-ea"/>
                <a:cs typeface="+mn-cs"/>
              </a:rPr>
              <a:t>，之后再用有标注数据训练。如果要一起训练，在增强数据量过大的情况下，可以对原始训练数据过采样</a:t>
            </a:r>
            <a:r>
              <a:rPr lang="zh-CN" altLang="en-US" dirty="0">
                <a:solidFill>
                  <a:srgbClr val="121212"/>
                </a:solidFill>
                <a:latin typeface="-apple-system"/>
              </a:rPr>
              <a:t>；其实增强很多简单数据的提升有限，可以注重困难样本的生成。比如有研究加入对抗训练、强化学习、在</a:t>
            </a:r>
            <a:r>
              <a:rPr lang="en-US" altLang="zh-CN" dirty="0">
                <a:solidFill>
                  <a:srgbClr val="121212"/>
                </a:solidFill>
                <a:latin typeface="-apple-system"/>
              </a:rPr>
              <a:t>loss</a:t>
            </a:r>
            <a:r>
              <a:rPr lang="zh-CN" altLang="en-US" dirty="0">
                <a:solidFill>
                  <a:srgbClr val="121212"/>
                </a:solidFill>
                <a:latin typeface="-apple-system"/>
              </a:rPr>
              <a:t>上下文章等。如果用生成方法做数据增强，也可以在生成模型上做功夫，提升数据多样性。；如果生成错数据可能引入更多噪声，可以增加其他模型对准确性进行过滤。</a:t>
            </a:r>
            <a:endParaRPr lang="zh-CN" altLang="en-US"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24</a:t>
            </a:fld>
            <a:endParaRPr lang="zh-CN" altLang="en-US"/>
          </a:p>
        </p:txBody>
      </p:sp>
    </p:spTree>
    <p:extLst>
      <p:ext uri="{BB962C8B-B14F-4D97-AF65-F5344CB8AC3E}">
        <p14:creationId xmlns:p14="http://schemas.microsoft.com/office/powerpoint/2010/main" val="239768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任务定义，举例说明</a:t>
            </a:r>
            <a:r>
              <a:rPr lang="en-US" altLang="zh-CN" dirty="0"/>
              <a:t>=&gt;</a:t>
            </a:r>
            <a:r>
              <a:rPr lang="zh-CN" altLang="en-US" dirty="0"/>
              <a:t>为什么提出远程监督</a:t>
            </a:r>
            <a:r>
              <a:rPr lang="en-US" altLang="zh-CN" dirty="0"/>
              <a:t>=&gt;</a:t>
            </a:r>
            <a:r>
              <a:rPr lang="zh-CN" altLang="en-US" dirty="0"/>
              <a:t>解释远程监督的假设，以及带来的问题</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146097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我会比较关注这篇论文的原因是，它题目中提出的</a:t>
            </a:r>
            <a:r>
              <a:rPr lang="en-US" altLang="zh-CN" dirty="0"/>
              <a:t>negative data </a:t>
            </a:r>
            <a:r>
              <a:rPr lang="zh-CN" altLang="en-US" dirty="0"/>
              <a:t>是我关注的问题。看完之后发现其实它提出的方法更多是用联合抽取实体关系的方法来解决问题，和一般远程监督的方法有较大的区别。但是，它怎么论证</a:t>
            </a:r>
            <a:r>
              <a:rPr lang="en-US" altLang="zh-CN" dirty="0"/>
              <a:t>FN</a:t>
            </a:r>
            <a:r>
              <a:rPr lang="zh-CN" altLang="en-US" dirty="0"/>
              <a:t>这个问题给了我一些启发。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这篇论文它想论证知识库不全导致的</a:t>
            </a:r>
            <a:r>
              <a:rPr lang="en-US" altLang="zh-CN" dirty="0"/>
              <a:t>FN</a:t>
            </a:r>
            <a:r>
              <a:rPr lang="zh-CN" altLang="en-US" dirty="0"/>
              <a:t>问题的重要性；它论文中提到的是，</a:t>
            </a:r>
            <a:r>
              <a:rPr lang="en-US" altLang="zh-CN" dirty="0"/>
              <a:t>to the best of our Knowledge</a:t>
            </a:r>
            <a:r>
              <a:rPr lang="zh-CN" altLang="en-US" dirty="0"/>
              <a:t>，没有其他研究再致力于解决这个问题。不过，据我所知，</a:t>
            </a:r>
            <a:r>
              <a:rPr lang="en-US" altLang="zh-CN" dirty="0"/>
              <a:t>19</a:t>
            </a:r>
            <a:r>
              <a:rPr lang="zh-CN" altLang="en-US" dirty="0"/>
              <a:t>、</a:t>
            </a:r>
            <a:r>
              <a:rPr lang="en-US" altLang="zh-CN" dirty="0"/>
              <a:t>20</a:t>
            </a:r>
            <a:r>
              <a:rPr lang="zh-CN" altLang="en-US" dirty="0"/>
              <a:t>年已经有好几篇论文提到了</a:t>
            </a:r>
            <a:r>
              <a:rPr lang="en-US" altLang="zh-CN" dirty="0"/>
              <a:t>FN</a:t>
            </a:r>
            <a:r>
              <a:rPr lang="zh-CN" altLang="en-US" dirty="0"/>
              <a:t>问题。不过，相比其他论文，摆出了</a:t>
            </a:r>
            <a:r>
              <a:rPr lang="en-US" altLang="zh-CN" dirty="0"/>
              <a:t>FN</a:t>
            </a:r>
            <a:r>
              <a:rPr lang="zh-CN" altLang="en-US" dirty="0"/>
              <a:t>问题，但是没有用数据证明。这篇论文提出了存在</a:t>
            </a:r>
            <a:r>
              <a:rPr lang="en-US" altLang="zh-CN" dirty="0"/>
              <a:t>FN</a:t>
            </a:r>
            <a:r>
              <a:rPr lang="zh-CN" altLang="en-US" dirty="0"/>
              <a:t>率被其他研究大大低估了的问题后，立刻进行论证。怎么论证的呢？用其他知识库重新标注一次。看这个右下角的图表，</a:t>
            </a:r>
            <a:r>
              <a:rPr lang="en-US" altLang="zh-CN" dirty="0"/>
              <a:t>original</a:t>
            </a:r>
            <a:r>
              <a:rPr lang="zh-CN" altLang="en-US" dirty="0"/>
              <a:t>是指构造数据集时采用的知识库，</a:t>
            </a:r>
            <a:r>
              <a:rPr lang="en-US" altLang="zh-CN" dirty="0"/>
              <a:t>NYT</a:t>
            </a:r>
            <a:r>
              <a:rPr lang="zh-CN" altLang="en-US" dirty="0"/>
              <a:t>使用</a:t>
            </a:r>
            <a:r>
              <a:rPr lang="en-US" altLang="zh-CN" dirty="0"/>
              <a:t>Freebase</a:t>
            </a:r>
            <a:r>
              <a:rPr lang="zh-CN" altLang="en-US" dirty="0"/>
              <a:t>，</a:t>
            </a:r>
            <a:r>
              <a:rPr lang="en-US" altLang="zh-CN" dirty="0"/>
              <a:t>SKE</a:t>
            </a:r>
            <a:r>
              <a:rPr lang="zh-CN" altLang="en-US" dirty="0"/>
              <a:t>使用百度百科。这篇论文采用另外的知识库维基百科和</a:t>
            </a:r>
            <a:r>
              <a:rPr lang="en-US" altLang="zh-CN" dirty="0"/>
              <a:t>CN-</a:t>
            </a:r>
            <a:r>
              <a:rPr lang="en-US" altLang="zh-CN" dirty="0" err="1"/>
              <a:t>Dbpedia</a:t>
            </a:r>
            <a:r>
              <a:rPr lang="zh-CN" altLang="en-US" dirty="0"/>
              <a:t>，重新标注数据集。原来的</a:t>
            </a:r>
            <a:r>
              <a:rPr lang="en-US" altLang="zh-CN" dirty="0"/>
              <a:t>FN</a:t>
            </a:r>
            <a:r>
              <a:rPr lang="zh-CN" altLang="en-US" dirty="0"/>
              <a:t>率，是由之前的论文，通过人工估计所得，预计有</a:t>
            </a:r>
            <a:r>
              <a:rPr lang="en-US" altLang="zh-CN" dirty="0"/>
              <a:t>33%</a:t>
            </a:r>
            <a:r>
              <a:rPr lang="zh-CN" altLang="en-US" dirty="0"/>
              <a:t>。在这篇论文，重标后再把两个知识库标注的聚合在一起，可以看到</a:t>
            </a:r>
            <a:r>
              <a:rPr lang="en-US" altLang="zh-CN" dirty="0"/>
              <a:t>FN</a:t>
            </a:r>
            <a:r>
              <a:rPr lang="zh-CN" altLang="en-US" dirty="0"/>
              <a:t>率高达</a:t>
            </a:r>
            <a:r>
              <a:rPr lang="en-US" altLang="zh-CN" dirty="0"/>
              <a:t>56%</a:t>
            </a:r>
            <a:r>
              <a:rPr lang="zh-CN" altLang="en-US" dirty="0"/>
              <a:t>。</a:t>
            </a:r>
            <a:r>
              <a:rPr lang="en-US" altLang="zh-CN" dirty="0"/>
              <a:t>FN</a:t>
            </a:r>
            <a:r>
              <a:rPr lang="zh-CN" altLang="en-US" dirty="0"/>
              <a:t>率明显被人工低估了。文中分析造成这个的原因，把它归因为可能是一个句子可能会有多个关系，但是很可能会被人工标记时忽略。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基于这样的问题，这篇论文接着做实验比较，证明自己提出的方法更少受</a:t>
            </a:r>
            <a:r>
              <a:rPr lang="en-US" altLang="zh-CN" dirty="0"/>
              <a:t>negative </a:t>
            </a:r>
            <a:r>
              <a:rPr lang="zh-CN" altLang="en-US" dirty="0"/>
              <a:t>标签的影响。（也就是先检测句子级别的关系，再为特定关系，提取实体，并提出了一个多标签的</a:t>
            </a:r>
            <a:r>
              <a:rPr lang="en-US" altLang="zh-CN" dirty="0"/>
              <a:t>PU</a:t>
            </a:r>
            <a:r>
              <a:rPr lang="zh-CN" altLang="en-US" dirty="0"/>
              <a:t>损失函数，来减少</a:t>
            </a:r>
            <a:r>
              <a:rPr lang="en-US" altLang="zh-CN" dirty="0"/>
              <a:t>FN</a:t>
            </a:r>
            <a:r>
              <a:rPr lang="zh-CN" altLang="en-US" dirty="0"/>
              <a:t>。）；还提出了两个非常认真标注的测试集，意在减少以前标注的</a:t>
            </a:r>
            <a:r>
              <a:rPr lang="en-US" altLang="zh-CN" dirty="0"/>
              <a:t>FN</a:t>
            </a:r>
            <a:r>
              <a:rPr lang="zh-CN" altLang="en-US" dirty="0"/>
              <a:t>样本，叫做</a:t>
            </a:r>
            <a:r>
              <a:rPr lang="en-US" altLang="zh-CN" dirty="0"/>
              <a:t>NYT21,</a:t>
            </a:r>
            <a:r>
              <a:rPr lang="zh-CN" altLang="en-US" dirty="0"/>
              <a:t>和</a:t>
            </a:r>
            <a:r>
              <a:rPr lang="en-US" altLang="zh-CN" dirty="0"/>
              <a:t>SKE21.</a:t>
            </a: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extLst>
      <p:ext uri="{BB962C8B-B14F-4D97-AF65-F5344CB8AC3E}">
        <p14:creationId xmlns:p14="http://schemas.microsoft.com/office/powerpoint/2010/main" val="2688888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为了论证它提出的先提取关系，再提取实体要比之前的方法更优，这篇论文先进行了理论分析，然后进行了实验比较。它将当前实体关系抽取，分为三类范式。</a:t>
            </a:r>
            <a:endParaRPr lang="en-US" altLang="zh-CN" dirty="0"/>
          </a:p>
          <a:p>
            <a:r>
              <a:rPr lang="en-US" altLang="zh-CN" dirty="0"/>
              <a:t>P1</a:t>
            </a:r>
            <a:r>
              <a:rPr lang="zh-CN" altLang="en-US" dirty="0"/>
              <a:t>的第二步可以与</a:t>
            </a:r>
            <a:r>
              <a:rPr lang="en-US" altLang="zh-CN" dirty="0"/>
              <a:t>P3</a:t>
            </a:r>
            <a:r>
              <a:rPr lang="zh-CN" altLang="en-US" dirty="0"/>
              <a:t>的第一步进行比较。它们都从一个句子（</a:t>
            </a:r>
            <a:r>
              <a:rPr lang="en-US" altLang="zh-CN" dirty="0"/>
              <a:t>P1</a:t>
            </a:r>
            <a:r>
              <a:rPr lang="zh-CN" altLang="en-US" dirty="0"/>
              <a:t>和目标实体对给定）中找到关系。假设一个句子包含</a:t>
            </a:r>
            <a:r>
              <a:rPr lang="en-US" altLang="zh-CN" dirty="0"/>
              <a:t>m</a:t>
            </a:r>
            <a:r>
              <a:rPr lang="zh-CN" altLang="en-US" dirty="0"/>
              <a:t>个实体，分类器必须从</a:t>
            </a:r>
            <a:r>
              <a:rPr lang="en-US" altLang="zh-CN" dirty="0"/>
              <a:t>O</a:t>
            </a:r>
            <a:r>
              <a:rPr lang="zh-CN" altLang="en-US" dirty="0"/>
              <a:t>（</a:t>
            </a:r>
            <a:r>
              <a:rPr lang="en-US" altLang="zh-CN" dirty="0"/>
              <a:t>m2</a:t>
            </a:r>
            <a:r>
              <a:rPr lang="zh-CN" altLang="en-US" dirty="0"/>
              <a:t>）实体对中确定关系。</a:t>
            </a:r>
            <a:r>
              <a:rPr lang="en-US" altLang="zh-CN" dirty="0"/>
              <a:t>P1</a:t>
            </a:r>
            <a:r>
              <a:rPr lang="zh-CN" altLang="en-US" dirty="0"/>
              <a:t>中的大多数实体对没有形成有效关系，从而导致低类优先级。当句子包含更多实体时，情况更糟。</a:t>
            </a:r>
            <a:endParaRPr lang="en-US" altLang="zh-CN" dirty="0"/>
          </a:p>
          <a:p>
            <a:r>
              <a:rPr lang="zh-CN" altLang="en-US" dirty="0"/>
              <a:t>对于</a:t>
            </a:r>
            <a:r>
              <a:rPr lang="en-US" altLang="zh-CN" dirty="0"/>
              <a:t>P2</a:t>
            </a:r>
            <a:r>
              <a:rPr lang="zh-CN" altLang="en-US" dirty="0"/>
              <a:t>，我们用</a:t>
            </a:r>
            <a:r>
              <a:rPr lang="en-US" altLang="zh-CN" dirty="0"/>
              <a:t>CASREL</a:t>
            </a:r>
            <a:r>
              <a:rPr lang="zh-CN" altLang="en-US" dirty="0"/>
              <a:t>的问题公式进行了证明（</a:t>
            </a:r>
            <a:r>
              <a:rPr lang="en-US" altLang="zh-CN" dirty="0"/>
              <a:t>Wei</a:t>
            </a:r>
            <a:r>
              <a:rPr lang="zh-CN" altLang="en-US" dirty="0"/>
              <a:t>等人，</a:t>
            </a:r>
            <a:r>
              <a:rPr lang="en-US" altLang="zh-CN" dirty="0"/>
              <a:t>2020</a:t>
            </a:r>
            <a:r>
              <a:rPr lang="zh-CN" altLang="en-US" dirty="0"/>
              <a:t>）。</a:t>
            </a:r>
            <a:r>
              <a:rPr lang="en-US" altLang="zh-CN" dirty="0"/>
              <a:t>P2</a:t>
            </a:r>
            <a:r>
              <a:rPr lang="zh-CN" altLang="en-US" dirty="0"/>
              <a:t>和</a:t>
            </a:r>
            <a:r>
              <a:rPr lang="en-US" altLang="zh-CN" dirty="0"/>
              <a:t>P3</a:t>
            </a:r>
            <a:r>
              <a:rPr lang="zh-CN" altLang="en-US" dirty="0"/>
              <a:t>之间第一步类优先级的差异取决于“关系”和平均句子长度（即“</a:t>
            </a:r>
            <a:r>
              <a:rPr lang="en-US" altLang="zh-CN" dirty="0"/>
              <a:t>R”</a:t>
            </a:r>
            <a:r>
              <a:rPr lang="zh-CN" altLang="en-US" dirty="0"/>
              <a:t>和“</a:t>
            </a:r>
            <a:r>
              <a:rPr lang="en-US" altLang="zh-CN" dirty="0"/>
              <a:t>N”</a:t>
            </a:r>
            <a:r>
              <a:rPr lang="zh-CN" altLang="en-US" dirty="0"/>
              <a:t>）之间的比较结果，这在不同的场景</a:t>
            </a:r>
            <a:r>
              <a:rPr lang="en-US" altLang="zh-CN" dirty="0"/>
              <a:t>/</a:t>
            </a:r>
            <a:r>
              <a:rPr lang="zh-CN" altLang="en-US" dirty="0"/>
              <a:t>领域中有所不同。然而，</a:t>
            </a:r>
            <a:r>
              <a:rPr lang="en-US" altLang="zh-CN" dirty="0"/>
              <a:t>P2</a:t>
            </a:r>
            <a:r>
              <a:rPr lang="zh-CN" altLang="en-US" dirty="0"/>
              <a:t>的</a:t>
            </a:r>
            <a:r>
              <a:rPr lang="en-US" altLang="zh-CN" dirty="0"/>
              <a:t>π2</a:t>
            </a:r>
            <a:r>
              <a:rPr lang="zh-CN" altLang="en-US" dirty="0"/>
              <a:t>非常低，分类器必须从</a:t>
            </a:r>
            <a:r>
              <a:rPr lang="en-US" altLang="zh-CN" dirty="0"/>
              <a:t>| R |</a:t>
            </a:r>
            <a:r>
              <a:rPr lang="zh-CN" altLang="en-US" dirty="0"/>
              <a:t>的空间中决定∗ </a:t>
            </a:r>
            <a:r>
              <a:rPr lang="en-US" altLang="zh-CN" dirty="0"/>
              <a:t>N‘</a:t>
            </a:r>
            <a:r>
              <a:rPr lang="zh-CN" altLang="en-US" dirty="0"/>
              <a:t>。相反，</a:t>
            </a:r>
            <a:r>
              <a:rPr lang="en-US" altLang="zh-CN" dirty="0"/>
              <a:t>P3</a:t>
            </a:r>
            <a:r>
              <a:rPr lang="zh-CN" altLang="en-US" dirty="0"/>
              <a:t>只需从</a:t>
            </a:r>
            <a:r>
              <a:rPr lang="en-US" altLang="zh-CN" dirty="0"/>
              <a:t>4</a:t>
            </a:r>
            <a:r>
              <a:rPr lang="zh-CN" altLang="en-US" dirty="0"/>
              <a:t>开始决定。</a:t>
            </a:r>
            <a:endParaRPr lang="en-US" altLang="zh-CN" dirty="0"/>
          </a:p>
          <a:p>
            <a:endParaRPr lang="en-US" altLang="zh-CN" dirty="0"/>
          </a:p>
          <a:p>
            <a:r>
              <a:rPr lang="zh-CN" altLang="en-US" dirty="0"/>
              <a:t>选择第三个作为抽取的范式的优势：</a:t>
            </a:r>
            <a:r>
              <a:rPr lang="en-US" altLang="zh-CN" dirty="0"/>
              <a:t>1</a:t>
            </a:r>
            <a:r>
              <a:rPr lang="zh-CN" altLang="en-US" dirty="0"/>
              <a:t>，它更少受类别不平衡的影响；</a:t>
            </a:r>
            <a:r>
              <a:rPr lang="en-US" altLang="zh-CN" dirty="0"/>
              <a:t>2relation-level</a:t>
            </a:r>
            <a:r>
              <a:rPr lang="zh-CN" altLang="en-US" dirty="0"/>
              <a:t>的</a:t>
            </a:r>
            <a:r>
              <a:rPr lang="en-US" altLang="zh-CN" dirty="0"/>
              <a:t>FN</a:t>
            </a:r>
            <a:r>
              <a:rPr lang="zh-CN" altLang="en-US" dirty="0"/>
              <a:t>更容易纠正，可以用很多</a:t>
            </a:r>
            <a:r>
              <a:rPr lang="en-US" altLang="zh-CN" dirty="0"/>
              <a:t>positive </a:t>
            </a:r>
            <a:r>
              <a:rPr lang="en-US" altLang="zh-CN" dirty="0" err="1"/>
              <a:t>unlabed</a:t>
            </a:r>
            <a:r>
              <a:rPr lang="en-US" altLang="zh-CN" dirty="0"/>
              <a:t> learning</a:t>
            </a:r>
            <a:r>
              <a:rPr lang="zh-CN" altLang="en-US" dirty="0"/>
              <a:t>；</a:t>
            </a:r>
            <a:r>
              <a:rPr lang="en-US" altLang="zh-CN" dirty="0"/>
              <a:t>3</a:t>
            </a:r>
            <a:r>
              <a:rPr lang="zh-CN" altLang="en-US" dirty="0"/>
              <a:t>、</a:t>
            </a:r>
            <a:r>
              <a:rPr lang="en-US" altLang="zh-CN" dirty="0"/>
              <a:t>entity-level</a:t>
            </a:r>
            <a:r>
              <a:rPr lang="zh-CN" altLang="en-US" dirty="0"/>
              <a:t>的</a:t>
            </a:r>
            <a:r>
              <a:rPr lang="en-US" altLang="zh-CN" dirty="0"/>
              <a:t>FN</a:t>
            </a:r>
            <a:r>
              <a:rPr lang="zh-CN" altLang="en-US" dirty="0"/>
              <a:t>不会影响到关系分类；；</a:t>
            </a:r>
            <a:r>
              <a:rPr lang="en-US" altLang="zh-CN" dirty="0"/>
              <a:t>4</a:t>
            </a:r>
            <a:r>
              <a:rPr lang="zh-CN" altLang="en-US" dirty="0"/>
              <a:t>、这种方式的建模更容易再有新关系的时候更新，而不是需要从头开始训练一个模型，只有关系分类器需要重新设计，而实体分类器仍然可以使用；</a:t>
            </a:r>
            <a:r>
              <a:rPr lang="en-US" altLang="zh-CN" dirty="0"/>
              <a:t>5</a:t>
            </a:r>
            <a:r>
              <a:rPr lang="zh-CN" altLang="en-US" dirty="0"/>
              <a:t>、关系分类器可以被当作其余任务的一个步骤。</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7</a:t>
            </a:fld>
            <a:endParaRPr lang="zh-CN" altLang="en-US"/>
          </a:p>
        </p:txBody>
      </p:sp>
    </p:spTree>
    <p:extLst>
      <p:ext uri="{BB962C8B-B14F-4D97-AF65-F5344CB8AC3E}">
        <p14:creationId xmlns:p14="http://schemas.microsoft.com/office/powerpoint/2010/main" val="2697082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在本例中，在关系分类器中可以找到两个关系，</a:t>
            </a:r>
            <a:r>
              <a:rPr lang="en-US" altLang="zh-CN" dirty="0"/>
              <a:t>Nationality</a:t>
            </a:r>
            <a:r>
              <a:rPr lang="zh-CN" altLang="en-US" dirty="0"/>
              <a:t>和</a:t>
            </a:r>
            <a:r>
              <a:rPr lang="en-US" altLang="zh-CN" dirty="0"/>
              <a:t>CREATOR</a:t>
            </a:r>
            <a:r>
              <a:rPr lang="zh-CN" altLang="en-US" dirty="0"/>
              <a:t>，它们将与句子一起逐个发送给实体提取器。当关系国籍被提取时，实体提取者将找到国籍的主体和客体的位置。</a:t>
            </a:r>
            <a:endParaRPr lang="en-US" altLang="zh-CN" dirty="0"/>
          </a:p>
          <a:p>
            <a:r>
              <a:rPr lang="en-US" altLang="zh-CN" dirty="0"/>
              <a:t>µ = π(τ + 1), where τ ≈ 1 − # labeled positive/  # all positive </a:t>
            </a:r>
          </a:p>
          <a:p>
            <a:r>
              <a:rPr lang="en-US" altLang="zh-CN" dirty="0"/>
              <a:t>the ratio of false negative and π is the class prior</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8</a:t>
            </a:fld>
            <a:endParaRPr lang="zh-CN" altLang="en-US"/>
          </a:p>
        </p:txBody>
      </p:sp>
    </p:spTree>
    <p:extLst>
      <p:ext uri="{BB962C8B-B14F-4D97-AF65-F5344CB8AC3E}">
        <p14:creationId xmlns:p14="http://schemas.microsoft.com/office/powerpoint/2010/main" val="1218877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NYT10 </a:t>
            </a:r>
            <a:r>
              <a:rPr lang="zh-CN" altLang="en-US" dirty="0"/>
              <a:t>经典数据集，</a:t>
            </a:r>
            <a:r>
              <a:rPr lang="en-US" altLang="zh-CN" dirty="0"/>
              <a:t>NYT11</a:t>
            </a:r>
            <a:r>
              <a:rPr lang="zh-CN" altLang="en-US" dirty="0"/>
              <a:t>一个更小的版本。</a:t>
            </a:r>
            <a:endParaRPr lang="en-US" altLang="zh-CN" dirty="0"/>
          </a:p>
          <a:p>
            <a:r>
              <a:rPr lang="en-US" altLang="zh-CN" dirty="0"/>
              <a:t>NYT10-HRL </a:t>
            </a:r>
            <a:r>
              <a:rPr lang="zh-CN" altLang="en-US" dirty="0"/>
              <a:t>预处理后，去除掉测试集未出现的关系，以及</a:t>
            </a:r>
            <a:r>
              <a:rPr lang="en-US" altLang="zh-CN" dirty="0"/>
              <a:t>NA</a:t>
            </a:r>
            <a:r>
              <a:rPr lang="zh-CN" altLang="en-US" dirty="0"/>
              <a:t>关系。 测试集由人工重新标注，有</a:t>
            </a:r>
            <a:r>
              <a:rPr lang="en-US" altLang="zh-CN" dirty="0"/>
              <a:t>368</a:t>
            </a:r>
            <a:r>
              <a:rPr lang="zh-CN" altLang="en-US" dirty="0"/>
              <a:t>个样本。</a:t>
            </a:r>
            <a:endParaRPr lang="en-US" altLang="zh-CN" dirty="0"/>
          </a:p>
          <a:p>
            <a:r>
              <a:rPr lang="en-US" altLang="zh-CN" dirty="0"/>
              <a:t>BERT, Bi-</a:t>
            </a:r>
            <a:r>
              <a:rPr lang="en-US" altLang="zh-CN" dirty="0" err="1"/>
              <a:t>lstm</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9</a:t>
            </a:fld>
            <a:endParaRPr lang="zh-CN" altLang="en-US"/>
          </a:p>
        </p:txBody>
      </p:sp>
    </p:spTree>
    <p:extLst>
      <p:ext uri="{BB962C8B-B14F-4D97-AF65-F5344CB8AC3E}">
        <p14:creationId xmlns:p14="http://schemas.microsoft.com/office/powerpoint/2010/main" val="32708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这篇论文从题目来看，核心点是用</a:t>
            </a:r>
            <a:r>
              <a:rPr lang="en-US" altLang="zh-CN" dirty="0"/>
              <a:t>negative training </a:t>
            </a:r>
            <a:r>
              <a:rPr lang="zh-CN" altLang="en-US" dirty="0"/>
              <a:t>来改进。它提出的问题是，</a:t>
            </a:r>
            <a:r>
              <a:rPr lang="zh-CN" altLang="en-US" b="0" i="0" dirty="0">
                <a:solidFill>
                  <a:srgbClr val="333333"/>
                </a:solidFill>
                <a:effectLst/>
                <a:latin typeface="Microsoft YaHei" panose="020B0503020204020204" pitchFamily="34" charset="-122"/>
                <a:ea typeface="Microsoft YaHei" panose="020B0503020204020204" pitchFamily="34" charset="-122"/>
              </a:rPr>
              <a:t>之前的很多</a:t>
            </a:r>
            <a:r>
              <a:rPr lang="en-US" altLang="zh-CN" b="0" i="0" dirty="0">
                <a:solidFill>
                  <a:srgbClr val="333333"/>
                </a:solidFill>
                <a:effectLst/>
                <a:latin typeface="Microsoft YaHei" panose="020B0503020204020204" pitchFamily="34" charset="-122"/>
                <a:ea typeface="Microsoft YaHei" panose="020B0503020204020204" pitchFamily="34" charset="-122"/>
              </a:rPr>
              <a:t>DSRE</a:t>
            </a:r>
            <a:r>
              <a:rPr lang="zh-CN" altLang="en-US" b="0" i="0" dirty="0">
                <a:solidFill>
                  <a:srgbClr val="333333"/>
                </a:solidFill>
                <a:effectLst/>
                <a:latin typeface="Microsoft YaHei" panose="020B0503020204020204" pitchFamily="34" charset="-122"/>
                <a:ea typeface="Microsoft YaHei" panose="020B0503020204020204" pitchFamily="34" charset="-122"/>
              </a:rPr>
              <a:t>方法，沿用多实例框架，不能给句子级别的样本一个准确的标签，脱离了我们的实际应用场景。多实例框架需要用多个句子凝聚成一个包，来减少如果一个句子是错误标注带来的影响，但是它实际上和一般的应用场景有一定区分，一般情况下，我们应用的话，都是要对具体的句子判断。句子表示和包表示在向量空间之间的距离可能会更远。</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这篇论文涉及到的工作量，具体是</a:t>
            </a:r>
            <a:r>
              <a:rPr lang="en-US" altLang="zh-CN" dirty="0"/>
              <a:t>1</a:t>
            </a:r>
            <a:r>
              <a:rPr lang="zh-CN" altLang="en-US" dirty="0"/>
              <a:t>）预处理数据集，将</a:t>
            </a:r>
            <a:r>
              <a:rPr lang="en-US" altLang="zh-CN" dirty="0"/>
              <a:t>NYT</a:t>
            </a:r>
            <a:r>
              <a:rPr lang="zh-CN" altLang="en-US" dirty="0"/>
              <a:t>由句子包标签变成</a:t>
            </a:r>
            <a:r>
              <a:rPr lang="en-US" altLang="zh-CN" dirty="0"/>
              <a:t>sentence</a:t>
            </a:r>
            <a:r>
              <a:rPr lang="zh-CN" altLang="en-US" dirty="0"/>
              <a:t>；从已有的句子关系数据集构造一个噪音数据集；</a:t>
            </a:r>
            <a:r>
              <a:rPr lang="en-US" altLang="zh-CN" dirty="0"/>
              <a:t>2</a:t>
            </a:r>
            <a:r>
              <a:rPr lang="zh-CN" altLang="en-US" dirty="0"/>
              <a:t>）损失函数，改为</a:t>
            </a:r>
            <a:r>
              <a:rPr lang="en-US" altLang="zh-CN" dirty="0"/>
              <a:t>negative training</a:t>
            </a:r>
            <a:r>
              <a:rPr lang="zh-CN" altLang="en-US" dirty="0"/>
              <a:t>的设置；</a:t>
            </a:r>
            <a:r>
              <a:rPr lang="en-US" altLang="zh-CN" dirty="0"/>
              <a:t>3</a:t>
            </a:r>
            <a:r>
              <a:rPr lang="zh-CN" altLang="en-US" dirty="0"/>
              <a:t>）设置滤除噪音样例的动态阈值，还有是否</a:t>
            </a:r>
            <a:r>
              <a:rPr lang="en-US" altLang="zh-CN" dirty="0"/>
              <a:t>relabel </a:t>
            </a:r>
            <a:r>
              <a:rPr lang="zh-CN" altLang="en-US" dirty="0"/>
              <a:t>样例的阈值</a:t>
            </a: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10</a:t>
            </a:fld>
            <a:endParaRPr lang="zh-CN" altLang="en-US"/>
          </a:p>
        </p:txBody>
      </p:sp>
    </p:spTree>
    <p:extLst>
      <p:ext uri="{BB962C8B-B14F-4D97-AF65-F5344CB8AC3E}">
        <p14:creationId xmlns:p14="http://schemas.microsoft.com/office/powerpoint/2010/main" val="253041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negative training </a:t>
            </a:r>
            <a:r>
              <a:rPr lang="zh-CN" altLang="en-US" dirty="0"/>
              <a:t>的概念，是相对</a:t>
            </a:r>
            <a:r>
              <a:rPr lang="en-US" altLang="zh-CN" dirty="0"/>
              <a:t>positive training</a:t>
            </a:r>
            <a:r>
              <a:rPr lang="zh-CN" altLang="en-US" dirty="0"/>
              <a:t>提出的，它的核心思想是有时候我们对属于哪个标签不是那么确定，但是对不属于哪个标签是非常确定的。因此</a:t>
            </a:r>
            <a:r>
              <a:rPr lang="en-US" altLang="zh-CN" dirty="0"/>
              <a:t>negative </a:t>
            </a:r>
            <a:r>
              <a:rPr lang="en-US" altLang="zh-CN" dirty="0" err="1"/>
              <a:t>traning</a:t>
            </a:r>
            <a:r>
              <a:rPr lang="en-US" altLang="zh-CN" dirty="0"/>
              <a:t> </a:t>
            </a:r>
            <a:r>
              <a:rPr lang="zh-CN" altLang="en-US" dirty="0"/>
              <a:t>就是要降低样例属于相反标签的概率值。为了验证它能够有较好的去噪效果，它在一个自己构造了</a:t>
            </a:r>
            <a:r>
              <a:rPr lang="en-US" altLang="zh-CN" dirty="0"/>
              <a:t>30%</a:t>
            </a:r>
            <a:r>
              <a:rPr lang="zh-CN" altLang="en-US" dirty="0"/>
              <a:t>噪音比例的数据集上实验，用这张图来证明</a:t>
            </a:r>
            <a:r>
              <a:rPr lang="en-US" altLang="zh-CN" dirty="0"/>
              <a:t>negative training</a:t>
            </a:r>
            <a:r>
              <a:rPr lang="zh-CN" altLang="en-US" dirty="0"/>
              <a:t>对噪音样例的区分能力。（</a:t>
            </a:r>
            <a:r>
              <a:rPr lang="en-US" altLang="zh-CN" dirty="0"/>
              <a:t>a</a:t>
            </a:r>
            <a:r>
              <a:rPr lang="zh-CN" altLang="en-US" dirty="0"/>
              <a:t>） 在</a:t>
            </a:r>
            <a:r>
              <a:rPr lang="en-US" altLang="zh-CN" dirty="0"/>
              <a:t>PT</a:t>
            </a:r>
            <a:r>
              <a:rPr lang="zh-CN" altLang="en-US" dirty="0"/>
              <a:t>期间，干净数据和噪声数据的置信度同时增加，区分噪声程度不高；（</a:t>
            </a:r>
            <a:r>
              <a:rPr lang="en-US" altLang="zh-CN" dirty="0"/>
              <a:t>b</a:t>
            </a:r>
            <a:r>
              <a:rPr lang="zh-CN" altLang="en-US" dirty="0"/>
              <a:t>） 在</a:t>
            </a:r>
            <a:r>
              <a:rPr lang="en-US" altLang="zh-CN" dirty="0"/>
              <a:t>NT</a:t>
            </a:r>
            <a:r>
              <a:rPr lang="zh-CN" altLang="en-US" dirty="0"/>
              <a:t>期间，噪声数据的置信度远低于干净数据的置信度；（</a:t>
            </a:r>
            <a:r>
              <a:rPr lang="en-US" altLang="zh-CN" dirty="0"/>
              <a:t>c</a:t>
            </a:r>
            <a:r>
              <a:rPr lang="zh-CN" altLang="en-US" dirty="0"/>
              <a:t>） 用</a:t>
            </a:r>
            <a:r>
              <a:rPr lang="en-US" altLang="zh-CN" dirty="0"/>
              <a:t>SENT</a:t>
            </a:r>
            <a:r>
              <a:rPr lang="zh-CN" altLang="en-US" dirty="0"/>
              <a:t>方法训练后，将干净数据和噪声数据进一步分离；（</a:t>
            </a:r>
            <a:r>
              <a:rPr lang="en-US" altLang="zh-CN" dirty="0"/>
              <a:t>d</a:t>
            </a:r>
            <a:r>
              <a:rPr lang="zh-CN" altLang="en-US" dirty="0"/>
              <a:t>） 发送后的</a:t>
            </a:r>
            <a:r>
              <a:rPr lang="en-US" altLang="zh-CN" dirty="0"/>
              <a:t>PT</a:t>
            </a:r>
            <a:r>
              <a:rPr lang="zh-CN" altLang="en-US" dirty="0"/>
              <a:t>有助于改进干净数据的收敛性</a:t>
            </a:r>
          </a:p>
          <a:p>
            <a:endParaRPr lang="en-US" altLang="zh-CN" dirty="0"/>
          </a:p>
          <a:p>
            <a:r>
              <a:rPr lang="zh-CN" altLang="en-US" dirty="0"/>
              <a:t>动态阈值的实现在于，选择每次训练时，每个类别的最高概率值作为基准，再乘以固定的阈值，可以对每次训练和每个类别都有所区分。</a:t>
            </a:r>
            <a:r>
              <a:rPr lang="en-US" altLang="zh-CN" dirty="0" err="1"/>
              <a:t>th</a:t>
            </a:r>
            <a:r>
              <a:rPr lang="zh-CN" altLang="en-US" dirty="0"/>
              <a:t>的固定</a:t>
            </a:r>
            <a:r>
              <a:rPr lang="en-US" altLang="zh-CN" dirty="0"/>
              <a:t> </a:t>
            </a:r>
            <a:r>
              <a:rPr lang="zh-CN" altLang="en-US" dirty="0"/>
              <a:t>噪音阈值一般为</a:t>
            </a:r>
            <a:r>
              <a:rPr lang="en-US" altLang="zh-CN" dirty="0"/>
              <a:t>0.15-0.25</a:t>
            </a:r>
            <a:r>
              <a:rPr lang="zh-CN" altLang="en-US" dirty="0"/>
              <a:t>，</a:t>
            </a:r>
            <a:r>
              <a:rPr lang="en-US" altLang="zh-CN" dirty="0" err="1"/>
              <a:t>th</a:t>
            </a:r>
            <a:r>
              <a:rPr lang="en-US" altLang="zh-CN" dirty="0"/>
              <a:t>-relabel </a:t>
            </a:r>
            <a:r>
              <a:rPr lang="zh-CN" altLang="en-US" dirty="0"/>
              <a:t>重标阈值，一般为</a:t>
            </a:r>
            <a:r>
              <a:rPr lang="en-US" altLang="zh-CN" dirty="0"/>
              <a:t>0.7-0.8</a:t>
            </a:r>
            <a:r>
              <a:rPr lang="zh-CN" altLang="en-US" dirty="0"/>
              <a:t>、</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11</a:t>
            </a:fld>
            <a:endParaRPr lang="zh-CN" altLang="en-US"/>
          </a:p>
        </p:txBody>
      </p:sp>
    </p:spTree>
    <p:extLst>
      <p:ext uri="{BB962C8B-B14F-4D97-AF65-F5344CB8AC3E}">
        <p14:creationId xmlns:p14="http://schemas.microsoft.com/office/powerpoint/2010/main" val="213134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2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9.xml"/><Relationship Id="rId7"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2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26.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27.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notesSlide" Target="../notesSlides/notesSlide2.xml"/><Relationship Id="rId4" Type="http://schemas.openxmlformats.org/officeDocument/2006/relationships/tags" Target="../tags/tag12.xml"/><Relationship Id="rId9"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tags" Target="../tags/tag2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776788" cy="679450"/>
            <a:chOff x="3791744" y="4321176"/>
            <a:chExt cx="4776788" cy="679450"/>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3960019" y="4474821"/>
              <a:ext cx="4608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rgbClr val="F2F2F2"/>
                  </a:solidFill>
                  <a:latin typeface="微软雅黑" panose="020B0503020204020204" pitchFamily="34" charset="-122"/>
                  <a:ea typeface="微软雅黑" panose="020B0503020204020204" pitchFamily="34" charset="-122"/>
                </a:rPr>
                <a:t>2019</a:t>
              </a:r>
              <a:r>
                <a:rPr lang="zh-CN" altLang="en-US" sz="1800" dirty="0">
                  <a:solidFill>
                    <a:srgbClr val="F2F2F2"/>
                  </a:solidFill>
                  <a:latin typeface="微软雅黑" panose="020B0503020204020204" pitchFamily="34" charset="-122"/>
                  <a:ea typeface="微软雅黑" panose="020B0503020204020204" pitchFamily="34" charset="-122"/>
                </a:rPr>
                <a:t>级学硕</a:t>
              </a:r>
              <a:r>
                <a:rPr lang="en-US" altLang="zh-CN" sz="1800" dirty="0">
                  <a:solidFill>
                    <a:srgbClr val="F2F2F2"/>
                  </a:solidFill>
                  <a:latin typeface="微软雅黑" panose="020B0503020204020204" pitchFamily="34" charset="-122"/>
                  <a:ea typeface="微软雅黑" panose="020B0503020204020204" pitchFamily="34" charset="-122"/>
                </a:rPr>
                <a:t> </a:t>
              </a:r>
              <a:r>
                <a:rPr lang="zh-CN" altLang="en-US" sz="1800" dirty="0">
                  <a:solidFill>
                    <a:srgbClr val="F2F2F2"/>
                  </a:solidFill>
                  <a:latin typeface="微软雅黑" panose="020B0503020204020204" pitchFamily="34" charset="-122"/>
                  <a:ea typeface="微软雅黑" panose="020B0503020204020204" pitchFamily="34" charset="-122"/>
                </a:rPr>
                <a:t>罗娟    日期：</a:t>
              </a:r>
              <a:r>
                <a:rPr lang="en-US" altLang="zh-CN" sz="1800" dirty="0">
                  <a:solidFill>
                    <a:srgbClr val="F2F2F2"/>
                  </a:solidFill>
                  <a:latin typeface="微软雅黑" panose="020B0503020204020204" pitchFamily="34" charset="-122"/>
                  <a:ea typeface="微软雅黑" panose="020B0503020204020204" pitchFamily="34" charset="-122"/>
                </a:rPr>
                <a:t>2021-11-10</a:t>
              </a:r>
              <a:endParaRPr lang="zh-CN" altLang="en-US" sz="1800" dirty="0">
                <a:solidFill>
                  <a:srgbClr val="F2F2F2"/>
                </a:solidFill>
                <a:latin typeface="微软雅黑" panose="020B0503020204020204" pitchFamily="34" charset="-122"/>
                <a:ea typeface="微软雅黑" panose="020B0503020204020204" pitchFamily="34" charset="-122"/>
              </a:endParaRPr>
            </a:p>
          </p:txBody>
        </p:sp>
      </p:grpSp>
      <p:grpSp>
        <p:nvGrpSpPr>
          <p:cNvPr id="10" name="PA_组合 14"/>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3640970" y="3159195"/>
            <a:ext cx="3873176" cy="707886"/>
          </a:xfrm>
          <a:prstGeom prst="rect">
            <a:avLst/>
          </a:prstGeom>
          <a:noFill/>
        </p:spPr>
        <p:txBody>
          <a:bodyPr wrap="none" rtlCol="0">
            <a:spAutoFit/>
          </a:bodyPr>
          <a:lstStyle/>
          <a:p>
            <a:r>
              <a:rPr lang="en-US" altLang="zh-CN" sz="4000" b="1" dirty="0"/>
              <a:t>2021 </a:t>
            </a:r>
            <a:r>
              <a:rPr lang="zh-CN" altLang="en-US" sz="4000" b="1" dirty="0"/>
              <a:t>论文分享</a:t>
            </a:r>
          </a:p>
        </p:txBody>
      </p:sp>
      <p:sp>
        <p:nvSpPr>
          <p:cNvPr id="5" name="灯片编号占位符 4">
            <a:extLst>
              <a:ext uri="{FF2B5EF4-FFF2-40B4-BE49-F238E27FC236}">
                <a16:creationId xmlns:a16="http://schemas.microsoft.com/office/drawing/2014/main" id="{9C22F7BF-ED65-4DD5-AF2C-31DD2E9B8DCB}"/>
              </a:ext>
            </a:extLst>
          </p:cNvPr>
          <p:cNvSpPr>
            <a:spLocks noGrp="1"/>
          </p:cNvSpPr>
          <p:nvPr>
            <p:ph type="sldNum" sz="quarter" idx="12"/>
          </p:nvPr>
        </p:nvSpPr>
        <p:spPr/>
        <p:txBody>
          <a:bodyPr/>
          <a:lstStyle/>
          <a:p>
            <a:fld id="{B37D35F1-C8A2-4A57-8FB7-EAFE3FD7B391}" type="slidenum">
              <a:rPr lang="zh-CN" altLang="en-US" smtClean="0"/>
              <a:t>1</a:t>
            </a:fld>
            <a:endParaRPr lang="zh-CN" altLang="en-US"/>
          </a:p>
        </p:txBody>
      </p:sp>
      <p:sp>
        <p:nvSpPr>
          <p:cNvPr id="8" name="页脚占位符 7">
            <a:extLst>
              <a:ext uri="{FF2B5EF4-FFF2-40B4-BE49-F238E27FC236}">
                <a16:creationId xmlns:a16="http://schemas.microsoft.com/office/drawing/2014/main" id="{13561937-4D81-4060-9AC1-DEFC3D420233}"/>
              </a:ext>
            </a:extLst>
          </p:cNvPr>
          <p:cNvSpPr>
            <a:spLocks noGrp="1"/>
          </p:cNvSpPr>
          <p:nvPr>
            <p:ph type="ftr" sz="quarter" idx="11"/>
          </p:nvPr>
        </p:nvSpPr>
        <p:spPr/>
        <p:txBody>
          <a:bodyPr/>
          <a:lstStyle/>
          <a:p>
            <a:endParaRPr lang="zh-CN" altLang="en-US"/>
          </a:p>
        </p:txBody>
      </p:sp>
      <p:sp>
        <p:nvSpPr>
          <p:cNvPr id="14" name="文本框 13">
            <a:extLst>
              <a:ext uri="{FF2B5EF4-FFF2-40B4-BE49-F238E27FC236}">
                <a16:creationId xmlns:a16="http://schemas.microsoft.com/office/drawing/2014/main" id="{AA4A5B45-5268-4C02-8C96-8842A878B8A0}"/>
              </a:ext>
            </a:extLst>
          </p:cNvPr>
          <p:cNvSpPr txBox="1"/>
          <p:nvPr/>
        </p:nvSpPr>
        <p:spPr>
          <a:xfrm>
            <a:off x="5093671" y="3772768"/>
            <a:ext cx="3127022" cy="369332"/>
          </a:xfrm>
          <a:prstGeom prst="rect">
            <a:avLst/>
          </a:prstGeom>
          <a:noFill/>
        </p:spPr>
        <p:txBody>
          <a:bodyPr wrap="square" rtlCol="0">
            <a:spAutoFit/>
          </a:bodyPr>
          <a:lstStyle/>
          <a:p>
            <a:r>
              <a:rPr lang="zh-CN" altLang="en-US" dirty="0"/>
              <a:t>远程监督关系抽取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168699" y="80931"/>
            <a:ext cx="11116698" cy="461665"/>
          </a:xfrm>
          <a:prstGeom prst="rect">
            <a:avLst/>
          </a:prstGeom>
          <a:noFill/>
        </p:spPr>
        <p:txBody>
          <a:bodyPr wrap="none" rtlCol="0">
            <a:spAutoFit/>
          </a:bodyPr>
          <a:lstStyle/>
          <a:p>
            <a:r>
              <a:rPr lang="en-US" altLang="zh-CN" sz="2400" dirty="0"/>
              <a:t>SENT: Sentence-level Distant Relation Extraction via Negative Training</a:t>
            </a:r>
            <a:endParaRPr lang="zh-CN" altLang="en-US" sz="2400" b="1" dirty="0">
              <a:solidFill>
                <a:srgbClr val="24569D"/>
              </a:solidFill>
            </a:endParaRPr>
          </a:p>
        </p:txBody>
      </p:sp>
      <p:sp>
        <p:nvSpPr>
          <p:cNvPr id="4" name="文本框 3">
            <a:extLst>
              <a:ext uri="{FF2B5EF4-FFF2-40B4-BE49-F238E27FC236}">
                <a16:creationId xmlns:a16="http://schemas.microsoft.com/office/drawing/2014/main" id="{5A21B619-8266-47E6-A6F5-85BA259D3E8A}"/>
              </a:ext>
            </a:extLst>
          </p:cNvPr>
          <p:cNvSpPr txBox="1"/>
          <p:nvPr/>
        </p:nvSpPr>
        <p:spPr>
          <a:xfrm>
            <a:off x="168699" y="876361"/>
            <a:ext cx="10896176" cy="138223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a:lnSpc>
                <a:spcPct val="150000"/>
              </a:lnSpc>
              <a:buFont typeface="Arial" panose="020B0604020202020204" pitchFamily="34" charset="0"/>
              <a:buChar char="•"/>
            </a:pPr>
            <a:r>
              <a:rPr lang="en-US" altLang="zh-CN" sz="2000" b="1" i="0" dirty="0">
                <a:solidFill>
                  <a:srgbClr val="3399EA"/>
                </a:solidFill>
                <a:effectLst/>
                <a:latin typeface="Microsoft YaHei" panose="020B0503020204020204" pitchFamily="34" charset="-122"/>
                <a:ea typeface="Microsoft YaHei" panose="020B0503020204020204" pitchFamily="34" charset="-122"/>
              </a:rPr>
              <a:t> Motivation</a:t>
            </a:r>
            <a:r>
              <a:rPr lang="zh-CN" altLang="en-US" sz="2000" b="1" i="0" dirty="0">
                <a:solidFill>
                  <a:srgbClr val="3399EA"/>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之前的很多</a:t>
            </a:r>
            <a:r>
              <a:rPr lang="en-US" altLang="zh-CN" b="0" i="0" dirty="0">
                <a:solidFill>
                  <a:srgbClr val="333333"/>
                </a:solidFill>
                <a:effectLst/>
                <a:latin typeface="Microsoft YaHei" panose="020B0503020204020204" pitchFamily="34" charset="-122"/>
                <a:ea typeface="Microsoft YaHei" panose="020B0503020204020204" pitchFamily="34" charset="-122"/>
              </a:rPr>
              <a:t>DSRE</a:t>
            </a:r>
            <a:r>
              <a:rPr lang="zh-CN" altLang="en-US" b="0" i="0" dirty="0">
                <a:solidFill>
                  <a:srgbClr val="333333"/>
                </a:solidFill>
                <a:effectLst/>
                <a:latin typeface="Microsoft YaHei" panose="020B0503020204020204" pitchFamily="34" charset="-122"/>
                <a:ea typeface="Microsoft YaHei" panose="020B0503020204020204" pitchFamily="34" charset="-122"/>
              </a:rPr>
              <a:t>方法，沿用多实例框架，不能给句子一个准确的标签，脱离应用场景</a:t>
            </a:r>
          </a:p>
          <a:p>
            <a:pPr algn="l">
              <a:lnSpc>
                <a:spcPct val="150000"/>
              </a:lnSpc>
              <a:buFont typeface="Arial" panose="020B0604020202020204" pitchFamily="34" charset="0"/>
              <a:buChar char="•"/>
            </a:pPr>
            <a:r>
              <a:rPr lang="en-US" altLang="zh-CN" sz="2000" b="1" i="0" dirty="0">
                <a:solidFill>
                  <a:srgbClr val="3399EA"/>
                </a:solidFill>
                <a:effectLst/>
                <a:latin typeface="Microsoft YaHei" panose="020B0503020204020204" pitchFamily="34" charset="-122"/>
                <a:ea typeface="Microsoft YaHei" panose="020B0503020204020204" pitchFamily="34" charset="-122"/>
              </a:rPr>
              <a:t> Approach</a:t>
            </a:r>
            <a:r>
              <a:rPr lang="zh-CN" altLang="en-US" sz="2000" b="1" i="0" dirty="0">
                <a:solidFill>
                  <a:srgbClr val="3399EA"/>
                </a:solidFill>
                <a:effectLst/>
                <a:latin typeface="Microsoft YaHei" panose="020B0503020204020204" pitchFamily="34" charset="-122"/>
                <a:ea typeface="Microsoft YaHei" panose="020B0503020204020204" pitchFamily="34" charset="-122"/>
              </a:rPr>
              <a:t>：</a:t>
            </a:r>
            <a:r>
              <a:rPr lang="en-US" altLang="zh-CN" dirty="0">
                <a:solidFill>
                  <a:srgbClr val="333333"/>
                </a:solidFill>
                <a:latin typeface="Microsoft YaHei" panose="020B0503020204020204" pitchFamily="34" charset="-122"/>
                <a:ea typeface="Microsoft YaHei" panose="020B0503020204020204" pitchFamily="34" charset="-122"/>
              </a:rPr>
              <a:t>use Negative Training ; dynamic threshold to</a:t>
            </a:r>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filter</a:t>
            </a:r>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noise; Iterative training framework to filter noisy and relabel for sentence-level DSRE</a:t>
            </a:r>
            <a:endParaRPr lang="zh-CN" altLang="en-US" b="0" i="0" dirty="0">
              <a:solidFill>
                <a:srgbClr val="333333"/>
              </a:solidFill>
              <a:effectLst/>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6B98B9C1-80B6-4C20-B7B0-4DFE499C2A5E}"/>
              </a:ext>
            </a:extLst>
          </p:cNvPr>
          <p:cNvPicPr>
            <a:picLocks noChangeAspect="1"/>
          </p:cNvPicPr>
          <p:nvPr/>
        </p:nvPicPr>
        <p:blipFill>
          <a:blip r:embed="rId4"/>
          <a:stretch>
            <a:fillRect/>
          </a:stretch>
        </p:blipFill>
        <p:spPr>
          <a:xfrm>
            <a:off x="1414120" y="2592364"/>
            <a:ext cx="8695173" cy="3475021"/>
          </a:xfrm>
          <a:prstGeom prst="rect">
            <a:avLst/>
          </a:prstGeom>
        </p:spPr>
      </p:pic>
    </p:spTree>
    <p:extLst>
      <p:ext uri="{BB962C8B-B14F-4D97-AF65-F5344CB8AC3E}">
        <p14:creationId xmlns:p14="http://schemas.microsoft.com/office/powerpoint/2010/main" val="33352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168699" y="80931"/>
            <a:ext cx="11116698" cy="461665"/>
          </a:xfrm>
          <a:prstGeom prst="rect">
            <a:avLst/>
          </a:prstGeom>
          <a:noFill/>
        </p:spPr>
        <p:txBody>
          <a:bodyPr wrap="none" rtlCol="0">
            <a:spAutoFit/>
          </a:bodyPr>
          <a:lstStyle/>
          <a:p>
            <a:r>
              <a:rPr lang="en-US" altLang="zh-CN" sz="2400" dirty="0"/>
              <a:t>SENT: Sentence-level Distant Relation Extraction via Negative Training</a:t>
            </a:r>
            <a:endParaRPr lang="zh-CN" altLang="en-US" sz="2400" b="1" dirty="0">
              <a:solidFill>
                <a:srgbClr val="24569D"/>
              </a:solidFill>
            </a:endParaRPr>
          </a:p>
        </p:txBody>
      </p:sp>
      <p:pic>
        <p:nvPicPr>
          <p:cNvPr id="5" name="图片 4">
            <a:extLst>
              <a:ext uri="{FF2B5EF4-FFF2-40B4-BE49-F238E27FC236}">
                <a16:creationId xmlns:a16="http://schemas.microsoft.com/office/drawing/2014/main" id="{E3CE43E4-D656-447F-A157-2FE62C47BD58}"/>
              </a:ext>
            </a:extLst>
          </p:cNvPr>
          <p:cNvPicPr>
            <a:picLocks noChangeAspect="1"/>
          </p:cNvPicPr>
          <p:nvPr/>
        </p:nvPicPr>
        <p:blipFill>
          <a:blip r:embed="rId4"/>
          <a:stretch>
            <a:fillRect/>
          </a:stretch>
        </p:blipFill>
        <p:spPr>
          <a:xfrm>
            <a:off x="2383244" y="1522416"/>
            <a:ext cx="2829089" cy="705416"/>
          </a:xfrm>
          <a:prstGeom prst="rect">
            <a:avLst/>
          </a:prstGeom>
        </p:spPr>
      </p:pic>
      <p:pic>
        <p:nvPicPr>
          <p:cNvPr id="6" name="图片 5">
            <a:extLst>
              <a:ext uri="{FF2B5EF4-FFF2-40B4-BE49-F238E27FC236}">
                <a16:creationId xmlns:a16="http://schemas.microsoft.com/office/drawing/2014/main" id="{C4B8174F-9926-418F-BA6B-D1310DF106FE}"/>
              </a:ext>
            </a:extLst>
          </p:cNvPr>
          <p:cNvPicPr>
            <a:picLocks noChangeAspect="1"/>
          </p:cNvPicPr>
          <p:nvPr/>
        </p:nvPicPr>
        <p:blipFill>
          <a:blip r:embed="rId5"/>
          <a:stretch>
            <a:fillRect/>
          </a:stretch>
        </p:blipFill>
        <p:spPr>
          <a:xfrm>
            <a:off x="6394193" y="1478713"/>
            <a:ext cx="4173397" cy="866292"/>
          </a:xfrm>
          <a:prstGeom prst="rect">
            <a:avLst/>
          </a:prstGeom>
        </p:spPr>
      </p:pic>
      <p:sp>
        <p:nvSpPr>
          <p:cNvPr id="7" name="矩形 6">
            <a:extLst>
              <a:ext uri="{FF2B5EF4-FFF2-40B4-BE49-F238E27FC236}">
                <a16:creationId xmlns:a16="http://schemas.microsoft.com/office/drawing/2014/main" id="{A9011E40-A917-48DB-8762-5013DE846CDB}"/>
              </a:ext>
            </a:extLst>
          </p:cNvPr>
          <p:cNvSpPr/>
          <p:nvPr/>
        </p:nvSpPr>
        <p:spPr>
          <a:xfrm>
            <a:off x="3640349" y="961296"/>
            <a:ext cx="5123518" cy="369332"/>
          </a:xfrm>
          <a:prstGeom prst="rect">
            <a:avLst/>
          </a:prstGeom>
        </p:spPr>
        <p:txBody>
          <a:bodyPr wrap="none">
            <a:spAutoFit/>
          </a:bodyPr>
          <a:lstStyle/>
          <a:p>
            <a:r>
              <a:rPr lang="en-US" altLang="zh-CN" b="1" dirty="0"/>
              <a:t>Positive Training vs Negative Training</a:t>
            </a:r>
            <a:endParaRPr lang="zh-CN" altLang="en-US" b="1" dirty="0"/>
          </a:p>
        </p:txBody>
      </p:sp>
      <p:sp>
        <p:nvSpPr>
          <p:cNvPr id="8" name="矩形 7">
            <a:extLst>
              <a:ext uri="{FF2B5EF4-FFF2-40B4-BE49-F238E27FC236}">
                <a16:creationId xmlns:a16="http://schemas.microsoft.com/office/drawing/2014/main" id="{18FE3525-61B2-46A5-8891-ED4BEBAE1B99}"/>
              </a:ext>
            </a:extLst>
          </p:cNvPr>
          <p:cNvSpPr/>
          <p:nvPr/>
        </p:nvSpPr>
        <p:spPr>
          <a:xfrm>
            <a:off x="4209458" y="2815356"/>
            <a:ext cx="4011034" cy="369332"/>
          </a:xfrm>
          <a:prstGeom prst="rect">
            <a:avLst/>
          </a:prstGeom>
        </p:spPr>
        <p:txBody>
          <a:bodyPr wrap="none">
            <a:spAutoFit/>
          </a:bodyPr>
          <a:lstStyle/>
          <a:p>
            <a:r>
              <a:rPr lang="en-US" altLang="zh-CN" b="1" dirty="0">
                <a:solidFill>
                  <a:srgbClr val="333333"/>
                </a:solidFill>
                <a:latin typeface="Microsoft YaHei" panose="020B0503020204020204" pitchFamily="34" charset="-122"/>
                <a:ea typeface="Microsoft YaHei" panose="020B0503020204020204" pitchFamily="34" charset="-122"/>
              </a:rPr>
              <a:t>Dynamic threshold to</a:t>
            </a:r>
            <a:r>
              <a:rPr lang="zh-CN" altLang="en-US" b="1" dirty="0">
                <a:solidFill>
                  <a:srgbClr val="333333"/>
                </a:solidFill>
                <a:latin typeface="Microsoft YaHei" panose="020B0503020204020204" pitchFamily="34" charset="-122"/>
                <a:ea typeface="Microsoft YaHei" panose="020B0503020204020204" pitchFamily="34" charset="-122"/>
              </a:rPr>
              <a:t> </a:t>
            </a:r>
            <a:r>
              <a:rPr lang="en-US" altLang="zh-CN" b="1" dirty="0">
                <a:solidFill>
                  <a:srgbClr val="333333"/>
                </a:solidFill>
                <a:latin typeface="Microsoft YaHei" panose="020B0503020204020204" pitchFamily="34" charset="-122"/>
                <a:ea typeface="Microsoft YaHei" panose="020B0503020204020204" pitchFamily="34" charset="-122"/>
              </a:rPr>
              <a:t>filter</a:t>
            </a:r>
            <a:r>
              <a:rPr lang="zh-CN" altLang="en-US" b="1" dirty="0">
                <a:solidFill>
                  <a:srgbClr val="333333"/>
                </a:solidFill>
                <a:latin typeface="Microsoft YaHei" panose="020B0503020204020204" pitchFamily="34" charset="-122"/>
                <a:ea typeface="Microsoft YaHei" panose="020B0503020204020204" pitchFamily="34" charset="-122"/>
              </a:rPr>
              <a:t> </a:t>
            </a:r>
            <a:r>
              <a:rPr lang="en-US" altLang="zh-CN" b="1" dirty="0">
                <a:solidFill>
                  <a:srgbClr val="333333"/>
                </a:solidFill>
                <a:latin typeface="Microsoft YaHei" panose="020B0503020204020204" pitchFamily="34" charset="-122"/>
                <a:ea typeface="Microsoft YaHei" panose="020B0503020204020204" pitchFamily="34" charset="-122"/>
              </a:rPr>
              <a:t>noise</a:t>
            </a:r>
            <a:endParaRPr lang="zh-CN" altLang="en-US" b="1" dirty="0"/>
          </a:p>
        </p:txBody>
      </p:sp>
      <p:pic>
        <p:nvPicPr>
          <p:cNvPr id="9" name="图片 8">
            <a:extLst>
              <a:ext uri="{FF2B5EF4-FFF2-40B4-BE49-F238E27FC236}">
                <a16:creationId xmlns:a16="http://schemas.microsoft.com/office/drawing/2014/main" id="{3B06C58E-F1A4-49A1-903D-0D9E0C0698B5}"/>
              </a:ext>
            </a:extLst>
          </p:cNvPr>
          <p:cNvPicPr>
            <a:picLocks noChangeAspect="1"/>
          </p:cNvPicPr>
          <p:nvPr/>
        </p:nvPicPr>
        <p:blipFill>
          <a:blip r:embed="rId6"/>
          <a:stretch>
            <a:fillRect/>
          </a:stretch>
        </p:blipFill>
        <p:spPr>
          <a:xfrm>
            <a:off x="4240010" y="3478851"/>
            <a:ext cx="3742131" cy="586821"/>
          </a:xfrm>
          <a:prstGeom prst="rect">
            <a:avLst/>
          </a:prstGeom>
        </p:spPr>
      </p:pic>
      <p:sp>
        <p:nvSpPr>
          <p:cNvPr id="10" name="矩形 9">
            <a:extLst>
              <a:ext uri="{FF2B5EF4-FFF2-40B4-BE49-F238E27FC236}">
                <a16:creationId xmlns:a16="http://schemas.microsoft.com/office/drawing/2014/main" id="{EAEC8FE6-BDB0-4230-AB5F-7D564B2F1280}"/>
              </a:ext>
            </a:extLst>
          </p:cNvPr>
          <p:cNvSpPr/>
          <p:nvPr/>
        </p:nvSpPr>
        <p:spPr>
          <a:xfrm>
            <a:off x="4718828" y="4359835"/>
            <a:ext cx="3323346" cy="369332"/>
          </a:xfrm>
          <a:prstGeom prst="rect">
            <a:avLst/>
          </a:prstGeom>
        </p:spPr>
        <p:txBody>
          <a:bodyPr wrap="none">
            <a:spAutoFit/>
          </a:bodyPr>
          <a:lstStyle/>
          <a:p>
            <a:r>
              <a:rPr lang="en-US" altLang="zh-CN" b="1" dirty="0"/>
              <a:t>Re-labeling Useful Data </a:t>
            </a:r>
            <a:endParaRPr lang="zh-CN" altLang="en-US" b="1" dirty="0"/>
          </a:p>
        </p:txBody>
      </p:sp>
      <p:pic>
        <p:nvPicPr>
          <p:cNvPr id="11" name="图片 10">
            <a:extLst>
              <a:ext uri="{FF2B5EF4-FFF2-40B4-BE49-F238E27FC236}">
                <a16:creationId xmlns:a16="http://schemas.microsoft.com/office/drawing/2014/main" id="{67591984-DB22-49CC-94E1-3E9BD95457DF}"/>
              </a:ext>
            </a:extLst>
          </p:cNvPr>
          <p:cNvPicPr>
            <a:picLocks noChangeAspect="1"/>
          </p:cNvPicPr>
          <p:nvPr/>
        </p:nvPicPr>
        <p:blipFill>
          <a:blip r:embed="rId7"/>
          <a:stretch>
            <a:fillRect/>
          </a:stretch>
        </p:blipFill>
        <p:spPr>
          <a:xfrm>
            <a:off x="3562220" y="5013707"/>
            <a:ext cx="5663947" cy="586821"/>
          </a:xfrm>
          <a:prstGeom prst="rect">
            <a:avLst/>
          </a:prstGeom>
        </p:spPr>
      </p:pic>
      <p:sp>
        <p:nvSpPr>
          <p:cNvPr id="2" name="箭头: 右 1">
            <a:extLst>
              <a:ext uri="{FF2B5EF4-FFF2-40B4-BE49-F238E27FC236}">
                <a16:creationId xmlns:a16="http://schemas.microsoft.com/office/drawing/2014/main" id="{6B6E555C-A7C2-4F18-8577-BF997478C83B}"/>
              </a:ext>
            </a:extLst>
          </p:cNvPr>
          <p:cNvSpPr/>
          <p:nvPr/>
        </p:nvSpPr>
        <p:spPr>
          <a:xfrm>
            <a:off x="5341989" y="1742044"/>
            <a:ext cx="911638" cy="352315"/>
          </a:xfrm>
          <a:prstGeom prst="right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54C40724-141D-4C77-BA61-7DE107E946A7}"/>
              </a:ext>
            </a:extLst>
          </p:cNvPr>
          <p:cNvPicPr>
            <a:picLocks noChangeAspect="1"/>
          </p:cNvPicPr>
          <p:nvPr/>
        </p:nvPicPr>
        <p:blipFill>
          <a:blip r:embed="rId8"/>
          <a:stretch>
            <a:fillRect/>
          </a:stretch>
        </p:blipFill>
        <p:spPr>
          <a:xfrm>
            <a:off x="1860591" y="703035"/>
            <a:ext cx="9039820" cy="1874347"/>
          </a:xfrm>
          <a:prstGeom prst="rect">
            <a:avLst/>
          </a:prstGeom>
        </p:spPr>
      </p:pic>
    </p:spTree>
    <p:extLst>
      <p:ext uri="{BB962C8B-B14F-4D97-AF65-F5344CB8AC3E}">
        <p14:creationId xmlns:p14="http://schemas.microsoft.com/office/powerpoint/2010/main" val="388838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168699" y="80931"/>
            <a:ext cx="11116698" cy="461665"/>
          </a:xfrm>
          <a:prstGeom prst="rect">
            <a:avLst/>
          </a:prstGeom>
          <a:noFill/>
        </p:spPr>
        <p:txBody>
          <a:bodyPr wrap="none" rtlCol="0">
            <a:spAutoFit/>
          </a:bodyPr>
          <a:lstStyle/>
          <a:p>
            <a:r>
              <a:rPr lang="en-US" altLang="zh-CN" sz="2400" dirty="0"/>
              <a:t>SENT: Sentence-level Distant Relation Extraction via Negative Training</a:t>
            </a:r>
            <a:endParaRPr lang="zh-CN" altLang="en-US" sz="2400" b="1" dirty="0">
              <a:solidFill>
                <a:srgbClr val="24569D"/>
              </a:solidFill>
            </a:endParaRPr>
          </a:p>
        </p:txBody>
      </p:sp>
      <p:sp>
        <p:nvSpPr>
          <p:cNvPr id="5" name="Rectangle 1">
            <a:extLst>
              <a:ext uri="{FF2B5EF4-FFF2-40B4-BE49-F238E27FC236}">
                <a16:creationId xmlns:a16="http://schemas.microsoft.com/office/drawing/2014/main" id="{2D3B7280-5D6C-40A5-B610-9BA035E41BAB}"/>
              </a:ext>
            </a:extLst>
          </p:cNvPr>
          <p:cNvSpPr>
            <a:spLocks noChangeArrowheads="1"/>
          </p:cNvSpPr>
          <p:nvPr/>
        </p:nvSpPr>
        <p:spPr bwMode="auto">
          <a:xfrm>
            <a:off x="518406" y="673798"/>
            <a:ext cx="2224794" cy="4673026"/>
          </a:xfrm>
          <a:prstGeom prst="rect">
            <a:avLst/>
          </a:prstGeom>
          <a:noFill/>
          <a:ln>
            <a:noFill/>
          </a:ln>
          <a:effec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Tx/>
              <a:buSzTx/>
              <a:tabLst/>
            </a:pPr>
            <a:endParaRPr kumimoji="0" lang="en-US"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tabLst/>
            </a:pPr>
            <a:r>
              <a:rPr kumimoji="0" lang="zh-CN" altLang="en-US"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实验设计：</a:t>
            </a:r>
            <a:endParaRPr kumimoji="0" lang="en-US"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50000"/>
              </a:lnSpc>
              <a:spcBef>
                <a:spcPct val="0"/>
              </a:spcBef>
              <a:spcAft>
                <a:spcPct val="0"/>
              </a:spcAft>
              <a:buClrTx/>
              <a:buSzTx/>
              <a:tabLst/>
            </a:pPr>
            <a:endParaRPr kumimoji="0" lang="en-US"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tabLst/>
            </a:pPr>
            <a:r>
              <a:rPr kumimoji="0" lang="en-US"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数据集：</a:t>
            </a:r>
            <a:endParaRPr kumimoji="0" lang="en-US"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50000"/>
              </a:lnSpc>
              <a:spcBef>
                <a:spcPct val="0"/>
              </a:spcBef>
              <a:spcAft>
                <a:spcPct val="0"/>
              </a:spcAft>
              <a:buClrTx/>
              <a:buSzTx/>
              <a:tabLst/>
            </a:pPr>
            <a:endParaRPr kumimoji="0" lang="zh-CN"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tabLst/>
            </a:pPr>
            <a:r>
              <a:rPr kumimoji="0" lang="zh-CN"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评价指标：</a:t>
            </a:r>
            <a:endParaRPr kumimoji="0" lang="en-US"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tabLst/>
            </a:pPr>
            <a:endParaRPr kumimoji="0" lang="zh-CN"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tabLst/>
            </a:pPr>
            <a:r>
              <a:rPr kumimoji="0" lang="en-US" altLang="zh-CN"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Baselines</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a:t>
            </a:r>
            <a:endParaRPr lang="en-US" altLang="zh-CN" sz="2000" dirty="0">
              <a:solidFill>
                <a:srgbClr val="333333"/>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endParaRPr kumimoji="0" lang="zh-CN"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8B7526E8-C32B-41E3-B4BD-F0E75DE8F710}"/>
              </a:ext>
            </a:extLst>
          </p:cNvPr>
          <p:cNvSpPr txBox="1"/>
          <p:nvPr/>
        </p:nvSpPr>
        <p:spPr>
          <a:xfrm>
            <a:off x="2362709" y="1118023"/>
            <a:ext cx="7108667" cy="786306"/>
          </a:xfrm>
          <a:prstGeom prst="rect">
            <a:avLst/>
          </a:prstGeom>
          <a:effectLst>
            <a:outerShdw blurRad="63500" sx="102000" sy="102000" algn="ctr"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en-US" altLang="zh-CN" sz="1600" dirty="0"/>
              <a:t>1) </a:t>
            </a:r>
            <a:r>
              <a:rPr lang="zh-CN" altLang="en-US" sz="1600" dirty="0"/>
              <a:t>在</a:t>
            </a:r>
            <a:r>
              <a:rPr lang="en-US" altLang="zh-CN" sz="1600" dirty="0"/>
              <a:t>DSRE</a:t>
            </a:r>
            <a:r>
              <a:rPr lang="zh-CN" altLang="en-US" sz="1600" dirty="0"/>
              <a:t>上，评估模型在句子级别的有效性；</a:t>
            </a:r>
            <a:endParaRPr lang="en-US" altLang="zh-CN" sz="1600" dirty="0"/>
          </a:p>
          <a:p>
            <a:pPr>
              <a:lnSpc>
                <a:spcPct val="150000"/>
              </a:lnSpc>
            </a:pPr>
            <a:r>
              <a:rPr lang="en-US" altLang="zh-CN" sz="1600" dirty="0"/>
              <a:t>2) </a:t>
            </a:r>
            <a:r>
              <a:rPr lang="zh-CN" altLang="en-US" sz="1600" dirty="0"/>
              <a:t>在人工构造的噪音数据集上，评估模型的去噪效果</a:t>
            </a:r>
          </a:p>
        </p:txBody>
      </p:sp>
      <p:sp>
        <p:nvSpPr>
          <p:cNvPr id="7" name="文本框 6">
            <a:extLst>
              <a:ext uri="{FF2B5EF4-FFF2-40B4-BE49-F238E27FC236}">
                <a16:creationId xmlns:a16="http://schemas.microsoft.com/office/drawing/2014/main" id="{595B8C5F-55A7-4ADB-AA48-3FD522F7B3B1}"/>
              </a:ext>
            </a:extLst>
          </p:cNvPr>
          <p:cNvSpPr txBox="1"/>
          <p:nvPr/>
        </p:nvSpPr>
        <p:spPr>
          <a:xfrm>
            <a:off x="2362709" y="4036858"/>
            <a:ext cx="7108666" cy="781240"/>
          </a:xfrm>
          <a:prstGeom prst="rect">
            <a:avLst/>
          </a:prstGeom>
          <a:effectLst>
            <a:outerShdw blurRad="63500" sx="102000" sy="102000" algn="ctr"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US" altLang="zh-CN" sz="1600" dirty="0"/>
              <a:t>DSRE:PCNN+ATT</a:t>
            </a:r>
            <a:r>
              <a:rPr lang="zh-CN" altLang="en-US" sz="1600" dirty="0"/>
              <a:t>，</a:t>
            </a:r>
            <a:r>
              <a:rPr lang="en-US" altLang="zh-CN" sz="1600" dirty="0" err="1"/>
              <a:t>PCNN+Bag_ATT,CNN+RL</a:t>
            </a:r>
            <a:r>
              <a:rPr lang="en-US" altLang="zh-CN" sz="1600" dirty="0"/>
              <a:t>;</a:t>
            </a:r>
          </a:p>
          <a:p>
            <a:pPr marL="285750" indent="-285750">
              <a:lnSpc>
                <a:spcPct val="150000"/>
              </a:lnSpc>
              <a:buFont typeface="Arial" panose="020B0604020202020204" pitchFamily="34" charset="0"/>
              <a:buChar char="•"/>
            </a:pPr>
            <a:r>
              <a:rPr lang="en-US" altLang="zh-CN" sz="1600" dirty="0"/>
              <a:t>Sentence-level RE: </a:t>
            </a:r>
            <a:r>
              <a:rPr lang="en-US" altLang="zh-CN" sz="1600" dirty="0" err="1"/>
              <a:t>CNN,PCNN,Bilstm-Bert,Bilstm-att</a:t>
            </a:r>
            <a:endParaRPr lang="zh-CN" altLang="en-US" sz="1600" dirty="0"/>
          </a:p>
        </p:txBody>
      </p:sp>
      <p:sp>
        <p:nvSpPr>
          <p:cNvPr id="8" name="矩形 7">
            <a:extLst>
              <a:ext uri="{FF2B5EF4-FFF2-40B4-BE49-F238E27FC236}">
                <a16:creationId xmlns:a16="http://schemas.microsoft.com/office/drawing/2014/main" id="{691DA2CE-2985-46CA-A608-923CC305D0CD}"/>
              </a:ext>
            </a:extLst>
          </p:cNvPr>
          <p:cNvSpPr/>
          <p:nvPr/>
        </p:nvSpPr>
        <p:spPr>
          <a:xfrm>
            <a:off x="2362709" y="2046842"/>
            <a:ext cx="7108668" cy="781240"/>
          </a:xfrm>
          <a:prstGeom prst="rect">
            <a:avLst/>
          </a:prstGeom>
          <a:effectLst>
            <a:outerShdw blurRad="63500" sx="102000" sy="102000" algn="ctr"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en-US" altLang="zh-CN" sz="1600" dirty="0"/>
              <a:t>NYT 10 data set for sentence-level training</a:t>
            </a:r>
          </a:p>
          <a:p>
            <a:pPr marL="285750" indent="-285750">
              <a:lnSpc>
                <a:spcPct val="150000"/>
              </a:lnSpc>
              <a:buFont typeface="Arial" panose="020B0604020202020204" pitchFamily="34" charset="0"/>
              <a:buChar char="•"/>
            </a:pPr>
            <a:r>
              <a:rPr lang="en-US" altLang="zh-CN" sz="1600" dirty="0"/>
              <a:t>Noisy dataset with 30% noise from a labeled dataset, TACRED</a:t>
            </a:r>
          </a:p>
        </p:txBody>
      </p:sp>
      <p:pic>
        <p:nvPicPr>
          <p:cNvPr id="9" name="图片 8">
            <a:extLst>
              <a:ext uri="{FF2B5EF4-FFF2-40B4-BE49-F238E27FC236}">
                <a16:creationId xmlns:a16="http://schemas.microsoft.com/office/drawing/2014/main" id="{D83A8125-6ABB-4D54-A694-C0125B515AB2}"/>
              </a:ext>
            </a:extLst>
          </p:cNvPr>
          <p:cNvPicPr>
            <a:picLocks noChangeAspect="1"/>
          </p:cNvPicPr>
          <p:nvPr/>
        </p:nvPicPr>
        <p:blipFill>
          <a:blip r:embed="rId4"/>
          <a:stretch>
            <a:fillRect/>
          </a:stretch>
        </p:blipFill>
        <p:spPr>
          <a:xfrm>
            <a:off x="2362709" y="5120184"/>
            <a:ext cx="2931829" cy="1528357"/>
          </a:xfrm>
          <a:prstGeom prst="rect">
            <a:avLst/>
          </a:prstGeom>
        </p:spPr>
      </p:pic>
      <p:pic>
        <p:nvPicPr>
          <p:cNvPr id="10" name="图片 9">
            <a:extLst>
              <a:ext uri="{FF2B5EF4-FFF2-40B4-BE49-F238E27FC236}">
                <a16:creationId xmlns:a16="http://schemas.microsoft.com/office/drawing/2014/main" id="{1D131086-F5E7-49C1-887A-BC7EA85F9026}"/>
              </a:ext>
            </a:extLst>
          </p:cNvPr>
          <p:cNvPicPr>
            <a:picLocks noChangeAspect="1"/>
          </p:cNvPicPr>
          <p:nvPr/>
        </p:nvPicPr>
        <p:blipFill rotWithShape="1">
          <a:blip r:embed="rId5"/>
          <a:srcRect r="841" b="30104"/>
          <a:stretch/>
        </p:blipFill>
        <p:spPr>
          <a:xfrm>
            <a:off x="5917042" y="5100520"/>
            <a:ext cx="3521904" cy="1625604"/>
          </a:xfrm>
          <a:prstGeom prst="rect">
            <a:avLst/>
          </a:prstGeom>
        </p:spPr>
      </p:pic>
      <p:sp>
        <p:nvSpPr>
          <p:cNvPr id="11" name="文本框 10">
            <a:extLst>
              <a:ext uri="{FF2B5EF4-FFF2-40B4-BE49-F238E27FC236}">
                <a16:creationId xmlns:a16="http://schemas.microsoft.com/office/drawing/2014/main" id="{5C60FC68-F4C1-412E-9D3C-DE36DA5B3FD1}"/>
              </a:ext>
            </a:extLst>
          </p:cNvPr>
          <p:cNvSpPr txBox="1"/>
          <p:nvPr/>
        </p:nvSpPr>
        <p:spPr>
          <a:xfrm>
            <a:off x="2362709" y="3017955"/>
            <a:ext cx="7108666" cy="781240"/>
          </a:xfrm>
          <a:prstGeom prst="rect">
            <a:avLst/>
          </a:prstGeom>
          <a:effectLst>
            <a:outerShdw blurRad="63500" sx="102000" sy="102000" algn="ctr"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US" altLang="zh-CN" sz="1600" dirty="0"/>
              <a:t>DSRE:PCNN+ATT</a:t>
            </a:r>
            <a:r>
              <a:rPr lang="zh-CN" altLang="en-US" sz="1600" dirty="0"/>
              <a:t>，</a:t>
            </a:r>
            <a:r>
              <a:rPr lang="en-US" altLang="zh-CN" sz="1600" dirty="0" err="1"/>
              <a:t>PCNN+Bag_ATT,CNN+RL</a:t>
            </a:r>
            <a:r>
              <a:rPr lang="en-US" altLang="zh-CN" sz="1600" dirty="0"/>
              <a:t>;</a:t>
            </a:r>
          </a:p>
          <a:p>
            <a:pPr marL="285750" indent="-285750">
              <a:lnSpc>
                <a:spcPct val="150000"/>
              </a:lnSpc>
              <a:buFont typeface="Arial" panose="020B0604020202020204" pitchFamily="34" charset="0"/>
              <a:buChar char="•"/>
            </a:pPr>
            <a:r>
              <a:rPr lang="en-US" altLang="zh-CN" sz="1600" dirty="0"/>
              <a:t>Sentence-level RE: </a:t>
            </a:r>
            <a:r>
              <a:rPr lang="en-US" altLang="zh-CN" sz="1600" dirty="0" err="1"/>
              <a:t>CNN,PCNN,Bilstm-Bert,Bilstm-att</a:t>
            </a:r>
            <a:endParaRPr lang="zh-CN" altLang="en-US" sz="1600" dirty="0"/>
          </a:p>
        </p:txBody>
      </p:sp>
    </p:spTree>
    <p:extLst>
      <p:ext uri="{BB962C8B-B14F-4D97-AF65-F5344CB8AC3E}">
        <p14:creationId xmlns:p14="http://schemas.microsoft.com/office/powerpoint/2010/main" val="256686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49CB13-0319-477F-956C-EFFE8E2C44CF}"/>
              </a:ext>
            </a:extLst>
          </p:cNvPr>
          <p:cNvSpPr/>
          <p:nvPr/>
        </p:nvSpPr>
        <p:spPr>
          <a:xfrm>
            <a:off x="0" y="0"/>
            <a:ext cx="12192000" cy="830997"/>
          </a:xfrm>
          <a:prstGeom prst="rect">
            <a:avLst/>
          </a:prstGeom>
        </p:spPr>
        <p:txBody>
          <a:bodyPr wrap="square">
            <a:spAutoFit/>
          </a:bodyPr>
          <a:lstStyle/>
          <a:p>
            <a:r>
              <a:rPr lang="zh-CN" altLang="en-US" sz="2400" dirty="0"/>
              <a:t>CIL: Contrastive Instance Learning Framework for Distantly Supervised Relation Extraction</a:t>
            </a:r>
          </a:p>
        </p:txBody>
      </p:sp>
      <p:sp>
        <p:nvSpPr>
          <p:cNvPr id="4" name="文本框 3">
            <a:extLst>
              <a:ext uri="{FF2B5EF4-FFF2-40B4-BE49-F238E27FC236}">
                <a16:creationId xmlns:a16="http://schemas.microsoft.com/office/drawing/2014/main" id="{CFBAE0FD-FD41-4707-A035-1DBF9BD1D102}"/>
              </a:ext>
            </a:extLst>
          </p:cNvPr>
          <p:cNvSpPr txBox="1"/>
          <p:nvPr/>
        </p:nvSpPr>
        <p:spPr>
          <a:xfrm>
            <a:off x="1011696" y="1124396"/>
            <a:ext cx="9937750" cy="961289"/>
          </a:xfrm>
          <a:prstGeom prst="rect">
            <a:avLst/>
          </a:prstGeom>
          <a:noFill/>
        </p:spPr>
        <p:txBody>
          <a:bodyPr wrap="square">
            <a:spAutoFit/>
          </a:bodyPr>
          <a:lstStyle/>
          <a:p>
            <a:pPr algn="l">
              <a:lnSpc>
                <a:spcPct val="150000"/>
              </a:lnSpc>
              <a:buFont typeface="Arial" panose="020B0604020202020204" pitchFamily="34" charset="0"/>
              <a:buChar char="•"/>
            </a:pPr>
            <a:r>
              <a:rPr lang="en-US" altLang="zh-CN" sz="2000" b="1" i="0" dirty="0">
                <a:solidFill>
                  <a:srgbClr val="3399EA"/>
                </a:solidFill>
                <a:effectLst/>
                <a:latin typeface="Microsoft YaHei" panose="020B0503020204020204" pitchFamily="34" charset="-122"/>
                <a:ea typeface="Microsoft YaHei" panose="020B0503020204020204" pitchFamily="34" charset="-122"/>
              </a:rPr>
              <a:t> Motivation</a:t>
            </a:r>
            <a:r>
              <a:rPr lang="zh-CN" altLang="en-US" sz="2000" b="1" i="0" dirty="0">
                <a:solidFill>
                  <a:srgbClr val="3399EA"/>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多实例框架下，许多样例的信息没有被充分学习到</a:t>
            </a:r>
          </a:p>
          <a:p>
            <a:pPr algn="l">
              <a:lnSpc>
                <a:spcPct val="150000"/>
              </a:lnSpc>
              <a:buFont typeface="Arial" panose="020B0604020202020204" pitchFamily="34" charset="0"/>
              <a:buChar char="•"/>
            </a:pPr>
            <a:r>
              <a:rPr lang="en-US" altLang="zh-CN" sz="2000" b="1" i="0" dirty="0">
                <a:solidFill>
                  <a:srgbClr val="3399EA"/>
                </a:solidFill>
                <a:effectLst/>
                <a:latin typeface="Microsoft YaHei" panose="020B0503020204020204" pitchFamily="34" charset="-122"/>
                <a:ea typeface="Microsoft YaHei" panose="020B0503020204020204" pitchFamily="34" charset="-122"/>
              </a:rPr>
              <a:t>Approach</a:t>
            </a:r>
            <a:r>
              <a:rPr lang="zh-CN" altLang="en-US" sz="2000" b="1" i="0" dirty="0">
                <a:solidFill>
                  <a:srgbClr val="3399EA"/>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提出了一个对比学习框架</a:t>
            </a:r>
          </a:p>
        </p:txBody>
      </p:sp>
      <p:pic>
        <p:nvPicPr>
          <p:cNvPr id="3" name="图片 2">
            <a:extLst>
              <a:ext uri="{FF2B5EF4-FFF2-40B4-BE49-F238E27FC236}">
                <a16:creationId xmlns:a16="http://schemas.microsoft.com/office/drawing/2014/main" id="{CD08BDC2-FC9E-40FE-904F-2FF35A1A7A1E}"/>
              </a:ext>
            </a:extLst>
          </p:cNvPr>
          <p:cNvPicPr>
            <a:picLocks noChangeAspect="1"/>
          </p:cNvPicPr>
          <p:nvPr/>
        </p:nvPicPr>
        <p:blipFill>
          <a:blip r:embed="rId3"/>
          <a:stretch>
            <a:fillRect/>
          </a:stretch>
        </p:blipFill>
        <p:spPr>
          <a:xfrm>
            <a:off x="1163638" y="2379084"/>
            <a:ext cx="4486762" cy="2949272"/>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D60891E0-4585-4B27-A266-291E37C1D2F1}"/>
              </a:ext>
            </a:extLst>
          </p:cNvPr>
          <p:cNvPicPr>
            <a:picLocks noChangeAspect="1"/>
          </p:cNvPicPr>
          <p:nvPr/>
        </p:nvPicPr>
        <p:blipFill>
          <a:blip r:embed="rId4"/>
          <a:stretch>
            <a:fillRect/>
          </a:stretch>
        </p:blipFill>
        <p:spPr>
          <a:xfrm>
            <a:off x="6709846" y="2379084"/>
            <a:ext cx="3019493" cy="2949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934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49CB13-0319-477F-956C-EFFE8E2C44CF}"/>
              </a:ext>
            </a:extLst>
          </p:cNvPr>
          <p:cNvSpPr/>
          <p:nvPr/>
        </p:nvSpPr>
        <p:spPr>
          <a:xfrm>
            <a:off x="0" y="0"/>
            <a:ext cx="12192000" cy="830997"/>
          </a:xfrm>
          <a:prstGeom prst="rect">
            <a:avLst/>
          </a:prstGeom>
        </p:spPr>
        <p:txBody>
          <a:bodyPr wrap="square">
            <a:spAutoFit/>
          </a:bodyPr>
          <a:lstStyle/>
          <a:p>
            <a:r>
              <a:rPr lang="zh-CN" altLang="en-US" sz="2400" dirty="0"/>
              <a:t>CIL: Contrastive Instance Learning Framework for Distantly Supervised Relation Extraction</a:t>
            </a:r>
          </a:p>
        </p:txBody>
      </p:sp>
      <p:pic>
        <p:nvPicPr>
          <p:cNvPr id="3" name="图片 2">
            <a:extLst>
              <a:ext uri="{FF2B5EF4-FFF2-40B4-BE49-F238E27FC236}">
                <a16:creationId xmlns:a16="http://schemas.microsoft.com/office/drawing/2014/main" id="{C21612B6-8B9A-4038-8F02-B1B7E4591B90}"/>
              </a:ext>
            </a:extLst>
          </p:cNvPr>
          <p:cNvPicPr>
            <a:picLocks noChangeAspect="1"/>
          </p:cNvPicPr>
          <p:nvPr/>
        </p:nvPicPr>
        <p:blipFill>
          <a:blip r:embed="rId3"/>
          <a:stretch>
            <a:fillRect/>
          </a:stretch>
        </p:blipFill>
        <p:spPr>
          <a:xfrm>
            <a:off x="1194677" y="936394"/>
            <a:ext cx="3817975" cy="1734562"/>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F0F124EE-49E4-4521-9E0D-3F0952ECD96D}"/>
              </a:ext>
            </a:extLst>
          </p:cNvPr>
          <p:cNvPicPr>
            <a:picLocks noChangeAspect="1"/>
          </p:cNvPicPr>
          <p:nvPr/>
        </p:nvPicPr>
        <p:blipFill rotWithShape="1">
          <a:blip r:embed="rId4"/>
          <a:srcRect r="7404"/>
          <a:stretch/>
        </p:blipFill>
        <p:spPr>
          <a:xfrm>
            <a:off x="1238977" y="2954824"/>
            <a:ext cx="3817976" cy="1734562"/>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ADC18A87-D31E-4A46-A69A-7AA4772AB542}"/>
              </a:ext>
            </a:extLst>
          </p:cNvPr>
          <p:cNvPicPr>
            <a:picLocks noChangeAspect="1"/>
          </p:cNvPicPr>
          <p:nvPr/>
        </p:nvPicPr>
        <p:blipFill>
          <a:blip r:embed="rId5"/>
          <a:stretch>
            <a:fillRect/>
          </a:stretch>
        </p:blipFill>
        <p:spPr>
          <a:xfrm>
            <a:off x="6518938" y="3631526"/>
            <a:ext cx="4257777" cy="785415"/>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DB2EDAE5-5EFA-4048-B76D-79DB43C09EE6}"/>
              </a:ext>
            </a:extLst>
          </p:cNvPr>
          <p:cNvPicPr>
            <a:picLocks noChangeAspect="1"/>
          </p:cNvPicPr>
          <p:nvPr/>
        </p:nvPicPr>
        <p:blipFill>
          <a:blip r:embed="rId6"/>
          <a:stretch>
            <a:fillRect/>
          </a:stretch>
        </p:blipFill>
        <p:spPr>
          <a:xfrm>
            <a:off x="1238977" y="4882943"/>
            <a:ext cx="3738570" cy="1734562"/>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1BF7A05C-8CA1-483C-A059-FA55315D78A6}"/>
              </a:ext>
            </a:extLst>
          </p:cNvPr>
          <p:cNvPicPr>
            <a:picLocks noChangeAspect="1"/>
          </p:cNvPicPr>
          <p:nvPr/>
        </p:nvPicPr>
        <p:blipFill>
          <a:blip r:embed="rId7"/>
          <a:stretch>
            <a:fillRect/>
          </a:stretch>
        </p:blipFill>
        <p:spPr>
          <a:xfrm>
            <a:off x="6597962" y="1052531"/>
            <a:ext cx="3055885" cy="1158340"/>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04EDF127-AD17-49E6-BF18-55DC5B11629A}"/>
              </a:ext>
            </a:extLst>
          </p:cNvPr>
          <p:cNvPicPr>
            <a:picLocks noChangeAspect="1"/>
          </p:cNvPicPr>
          <p:nvPr/>
        </p:nvPicPr>
        <p:blipFill>
          <a:blip r:embed="rId8"/>
          <a:stretch>
            <a:fillRect/>
          </a:stretch>
        </p:blipFill>
        <p:spPr>
          <a:xfrm>
            <a:off x="6597962" y="5033437"/>
            <a:ext cx="4647029" cy="785414"/>
          </a:xfrm>
          <a:prstGeom prst="rect">
            <a:avLst/>
          </a:prstGeom>
          <a:ln>
            <a:noFill/>
          </a:ln>
          <a:effectLst>
            <a:outerShdw blurRad="292100" dist="139700" dir="2700000" algn="tl" rotWithShape="0">
              <a:srgbClr val="333333">
                <a:alpha val="65000"/>
              </a:srgbClr>
            </a:outerShdw>
          </a:effectLst>
        </p:spPr>
      </p:pic>
      <p:cxnSp>
        <p:nvCxnSpPr>
          <p:cNvPr id="11" name="直接连接符 10">
            <a:extLst>
              <a:ext uri="{FF2B5EF4-FFF2-40B4-BE49-F238E27FC236}">
                <a16:creationId xmlns:a16="http://schemas.microsoft.com/office/drawing/2014/main" id="{C2894BBF-E4FD-416C-9446-E762CE26AA94}"/>
              </a:ext>
            </a:extLst>
          </p:cNvPr>
          <p:cNvCxnSpPr/>
          <p:nvPr/>
        </p:nvCxnSpPr>
        <p:spPr>
          <a:xfrm>
            <a:off x="6096000" y="1052531"/>
            <a:ext cx="0" cy="51902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772CEBC-1636-4A55-B2E5-84673A3CD81E}"/>
              </a:ext>
            </a:extLst>
          </p:cNvPr>
          <p:cNvSpPr txBox="1"/>
          <p:nvPr/>
        </p:nvSpPr>
        <p:spPr>
          <a:xfrm>
            <a:off x="6473192" y="2903308"/>
            <a:ext cx="4349268" cy="646331"/>
          </a:xfrm>
          <a:prstGeom prst="rect">
            <a:avLst/>
          </a:prstGeom>
          <a:noFill/>
        </p:spPr>
        <p:txBody>
          <a:bodyPr wrap="none" rtlCol="0">
            <a:spAutoFit/>
          </a:bodyPr>
          <a:lstStyle/>
          <a:p>
            <a:r>
              <a:rPr lang="zh-CN" altLang="en-US" b="1" dirty="0"/>
              <a:t>训练的目标函数：</a:t>
            </a:r>
            <a:endParaRPr lang="en-US" altLang="zh-CN" b="1" dirty="0"/>
          </a:p>
          <a:p>
            <a:r>
              <a:rPr lang="en-US" altLang="zh-CN" b="1" dirty="0" err="1"/>
              <a:t>InfoNCE</a:t>
            </a:r>
            <a:r>
              <a:rPr lang="en-US" altLang="zh-CN" b="1" dirty="0"/>
              <a:t> (Oord et al., 2018) loss</a:t>
            </a:r>
            <a:endParaRPr lang="zh-CN" altLang="en-US" b="1" dirty="0"/>
          </a:p>
        </p:txBody>
      </p:sp>
    </p:spTree>
    <p:extLst>
      <p:ext uri="{BB962C8B-B14F-4D97-AF65-F5344CB8AC3E}">
        <p14:creationId xmlns:p14="http://schemas.microsoft.com/office/powerpoint/2010/main" val="280579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49CB13-0319-477F-956C-EFFE8E2C44CF}"/>
              </a:ext>
            </a:extLst>
          </p:cNvPr>
          <p:cNvSpPr/>
          <p:nvPr/>
        </p:nvSpPr>
        <p:spPr>
          <a:xfrm>
            <a:off x="0" y="0"/>
            <a:ext cx="12192000" cy="830997"/>
          </a:xfrm>
          <a:prstGeom prst="rect">
            <a:avLst/>
          </a:prstGeom>
        </p:spPr>
        <p:txBody>
          <a:bodyPr wrap="square">
            <a:spAutoFit/>
          </a:bodyPr>
          <a:lstStyle/>
          <a:p>
            <a:r>
              <a:rPr lang="zh-CN" altLang="en-US" sz="2400" dirty="0"/>
              <a:t>CIL: Contrastive Instance Learning Framework for Distantly Supervised Relation Extraction</a:t>
            </a:r>
          </a:p>
        </p:txBody>
      </p:sp>
      <p:sp>
        <p:nvSpPr>
          <p:cNvPr id="3" name="Rectangle 1">
            <a:extLst>
              <a:ext uri="{FF2B5EF4-FFF2-40B4-BE49-F238E27FC236}">
                <a16:creationId xmlns:a16="http://schemas.microsoft.com/office/drawing/2014/main" id="{BFD217D5-3086-4341-B32B-B0958250E7CF}"/>
              </a:ext>
            </a:extLst>
          </p:cNvPr>
          <p:cNvSpPr>
            <a:spLocks noChangeArrowheads="1"/>
          </p:cNvSpPr>
          <p:nvPr/>
        </p:nvSpPr>
        <p:spPr bwMode="auto">
          <a:xfrm>
            <a:off x="9585109" y="1010591"/>
            <a:ext cx="1433690" cy="561131"/>
          </a:xfrm>
          <a:prstGeom prst="rect">
            <a:avLst/>
          </a:prstGeom>
          <a:noFill/>
          <a:ln>
            <a:noFill/>
          </a:ln>
          <a:effec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Tx/>
              <a:buSzTx/>
              <a:tabLst/>
            </a:pPr>
            <a:r>
              <a:rPr kumimoji="0" lang="en-US" altLang="zh-CN"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Baselines</a:t>
            </a:r>
            <a:endParaRPr kumimoji="0" lang="zh-CN"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7A238A4F-1976-4A3E-AA0C-A9D95C1FED71}"/>
              </a:ext>
            </a:extLst>
          </p:cNvPr>
          <p:cNvCxnSpPr>
            <a:cxnSpLocks/>
          </p:cNvCxnSpPr>
          <p:nvPr/>
        </p:nvCxnSpPr>
        <p:spPr>
          <a:xfrm>
            <a:off x="1608666" y="1537928"/>
            <a:ext cx="1433690" cy="0"/>
          </a:xfrm>
          <a:prstGeom prst="line">
            <a:avLst/>
          </a:prstGeom>
          <a:ln w="28575">
            <a:solidFill>
              <a:srgbClr val="24569D"/>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1B8B1F9-72A2-4257-8026-ED1D12557605}"/>
              </a:ext>
            </a:extLst>
          </p:cNvPr>
          <p:cNvSpPr/>
          <p:nvPr/>
        </p:nvSpPr>
        <p:spPr>
          <a:xfrm>
            <a:off x="2005463" y="942400"/>
            <a:ext cx="877163" cy="458908"/>
          </a:xfrm>
          <a:prstGeom prst="rect">
            <a:avLst/>
          </a:prstGeom>
        </p:spPr>
        <p:txBody>
          <a:bodyPr wrap="none">
            <a:spAutoFit/>
          </a:bodyPr>
          <a:lstStyle/>
          <a:p>
            <a:pPr>
              <a:lnSpc>
                <a:spcPct val="150000"/>
              </a:lnSpc>
            </a:pPr>
            <a:r>
              <a:rPr lang="zh-CN" altLang="zh-CN" b="1" dirty="0">
                <a:solidFill>
                  <a:srgbClr val="333333"/>
                </a:solidFill>
                <a:latin typeface="微软雅黑" panose="020B0503020204020204" pitchFamily="34" charset="-122"/>
              </a:rPr>
              <a:t>数据集</a:t>
            </a:r>
            <a:endParaRPr lang="zh-CN" altLang="zh-CN" dirty="0">
              <a:solidFill>
                <a:srgbClr val="333333"/>
              </a:solidFill>
              <a:latin typeface="微软雅黑" panose="020B0503020204020204" pitchFamily="34" charset="-122"/>
            </a:endParaRPr>
          </a:p>
        </p:txBody>
      </p:sp>
      <p:sp>
        <p:nvSpPr>
          <p:cNvPr id="8" name="矩形 7">
            <a:extLst>
              <a:ext uri="{FF2B5EF4-FFF2-40B4-BE49-F238E27FC236}">
                <a16:creationId xmlns:a16="http://schemas.microsoft.com/office/drawing/2014/main" id="{788991C1-3446-4235-B103-BC3AEB68C4FD}"/>
              </a:ext>
            </a:extLst>
          </p:cNvPr>
          <p:cNvSpPr/>
          <p:nvPr/>
        </p:nvSpPr>
        <p:spPr>
          <a:xfrm>
            <a:off x="5542002" y="1079020"/>
            <a:ext cx="1107996" cy="458908"/>
          </a:xfrm>
          <a:prstGeom prst="rect">
            <a:avLst/>
          </a:prstGeom>
        </p:spPr>
        <p:txBody>
          <a:bodyPr wrap="none">
            <a:spAutoFit/>
          </a:bodyPr>
          <a:lstStyle/>
          <a:p>
            <a:pPr lvl="0" eaLnBrk="0" fontAlgn="base" hangingPunct="0">
              <a:lnSpc>
                <a:spcPct val="150000"/>
              </a:lnSpc>
              <a:spcBef>
                <a:spcPct val="0"/>
              </a:spcBef>
              <a:spcAft>
                <a:spcPct val="0"/>
              </a:spcAft>
            </a:pPr>
            <a:r>
              <a:rPr lang="zh-CN" altLang="zh-CN" b="1" dirty="0">
                <a:solidFill>
                  <a:srgbClr val="333333"/>
                </a:solidFill>
                <a:latin typeface="微软雅黑" panose="020B0503020204020204" pitchFamily="34" charset="-122"/>
              </a:rPr>
              <a:t>评价指标</a:t>
            </a:r>
            <a:endParaRPr lang="zh-CN" altLang="zh-CN" dirty="0">
              <a:solidFill>
                <a:srgbClr val="333333"/>
              </a:solidFill>
              <a:latin typeface="微软雅黑" panose="020B0503020204020204" pitchFamily="34" charset="-122"/>
            </a:endParaRPr>
          </a:p>
        </p:txBody>
      </p:sp>
      <p:cxnSp>
        <p:nvCxnSpPr>
          <p:cNvPr id="9" name="直接连接符 8">
            <a:extLst>
              <a:ext uri="{FF2B5EF4-FFF2-40B4-BE49-F238E27FC236}">
                <a16:creationId xmlns:a16="http://schemas.microsoft.com/office/drawing/2014/main" id="{5CD784AB-4F7B-422F-AEFE-279B7DE0A887}"/>
              </a:ext>
            </a:extLst>
          </p:cNvPr>
          <p:cNvCxnSpPr>
            <a:cxnSpLocks/>
          </p:cNvCxnSpPr>
          <p:nvPr/>
        </p:nvCxnSpPr>
        <p:spPr>
          <a:xfrm>
            <a:off x="5435599" y="1537928"/>
            <a:ext cx="1433690" cy="0"/>
          </a:xfrm>
          <a:prstGeom prst="line">
            <a:avLst/>
          </a:prstGeom>
          <a:ln w="28575">
            <a:solidFill>
              <a:srgbClr val="24569D"/>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695A593-18CF-41E1-A401-6992FF30D600}"/>
              </a:ext>
            </a:extLst>
          </p:cNvPr>
          <p:cNvCxnSpPr>
            <a:cxnSpLocks/>
          </p:cNvCxnSpPr>
          <p:nvPr/>
        </p:nvCxnSpPr>
        <p:spPr>
          <a:xfrm>
            <a:off x="9465733" y="1512712"/>
            <a:ext cx="1433690" cy="0"/>
          </a:xfrm>
          <a:prstGeom prst="line">
            <a:avLst/>
          </a:prstGeom>
          <a:ln w="28575">
            <a:solidFill>
              <a:srgbClr val="24569D"/>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71F6C05F-CC2E-4D80-9A7D-BABD5FD3AB15}"/>
              </a:ext>
            </a:extLst>
          </p:cNvPr>
          <p:cNvPicPr>
            <a:picLocks noChangeAspect="1"/>
          </p:cNvPicPr>
          <p:nvPr/>
        </p:nvPicPr>
        <p:blipFill>
          <a:blip r:embed="rId3"/>
          <a:stretch>
            <a:fillRect/>
          </a:stretch>
        </p:blipFill>
        <p:spPr>
          <a:xfrm>
            <a:off x="618483" y="1971620"/>
            <a:ext cx="3414056" cy="1562235"/>
          </a:xfrm>
          <a:prstGeom prst="rect">
            <a:avLst/>
          </a:prstGeom>
        </p:spPr>
      </p:pic>
      <p:pic>
        <p:nvPicPr>
          <p:cNvPr id="12" name="图片 11">
            <a:extLst>
              <a:ext uri="{FF2B5EF4-FFF2-40B4-BE49-F238E27FC236}">
                <a16:creationId xmlns:a16="http://schemas.microsoft.com/office/drawing/2014/main" id="{FFC90E82-12B3-4200-888A-9B747F139C12}"/>
              </a:ext>
            </a:extLst>
          </p:cNvPr>
          <p:cNvPicPr>
            <a:picLocks noChangeAspect="1"/>
          </p:cNvPicPr>
          <p:nvPr/>
        </p:nvPicPr>
        <p:blipFill>
          <a:blip r:embed="rId4"/>
          <a:stretch>
            <a:fillRect/>
          </a:stretch>
        </p:blipFill>
        <p:spPr>
          <a:xfrm>
            <a:off x="4537103" y="1976682"/>
            <a:ext cx="6886550" cy="2676751"/>
          </a:xfrm>
          <a:prstGeom prst="rect">
            <a:avLst/>
          </a:prstGeom>
        </p:spPr>
      </p:pic>
      <p:pic>
        <p:nvPicPr>
          <p:cNvPr id="13" name="图片 12">
            <a:extLst>
              <a:ext uri="{FF2B5EF4-FFF2-40B4-BE49-F238E27FC236}">
                <a16:creationId xmlns:a16="http://schemas.microsoft.com/office/drawing/2014/main" id="{72DD9C51-CB4F-435E-803D-E7D89B7FC8B2}"/>
              </a:ext>
            </a:extLst>
          </p:cNvPr>
          <p:cNvPicPr>
            <a:picLocks noChangeAspect="1"/>
          </p:cNvPicPr>
          <p:nvPr/>
        </p:nvPicPr>
        <p:blipFill>
          <a:blip r:embed="rId5"/>
          <a:stretch>
            <a:fillRect/>
          </a:stretch>
        </p:blipFill>
        <p:spPr>
          <a:xfrm>
            <a:off x="583774" y="3795628"/>
            <a:ext cx="3185436" cy="2766300"/>
          </a:xfrm>
          <a:prstGeom prst="rect">
            <a:avLst/>
          </a:prstGeom>
        </p:spPr>
      </p:pic>
      <p:pic>
        <p:nvPicPr>
          <p:cNvPr id="14" name="图片 13">
            <a:extLst>
              <a:ext uri="{FF2B5EF4-FFF2-40B4-BE49-F238E27FC236}">
                <a16:creationId xmlns:a16="http://schemas.microsoft.com/office/drawing/2014/main" id="{58C05E0E-7605-4C2B-A770-2E839FDED4F2}"/>
              </a:ext>
            </a:extLst>
          </p:cNvPr>
          <p:cNvPicPr>
            <a:picLocks noChangeAspect="1"/>
          </p:cNvPicPr>
          <p:nvPr/>
        </p:nvPicPr>
        <p:blipFill>
          <a:blip r:embed="rId6"/>
          <a:stretch>
            <a:fillRect/>
          </a:stretch>
        </p:blipFill>
        <p:spPr>
          <a:xfrm>
            <a:off x="4526144" y="4895224"/>
            <a:ext cx="3139712" cy="1425063"/>
          </a:xfrm>
          <a:prstGeom prst="rect">
            <a:avLst/>
          </a:prstGeom>
        </p:spPr>
      </p:pic>
    </p:spTree>
    <p:extLst>
      <p:ext uri="{BB962C8B-B14F-4D97-AF65-F5344CB8AC3E}">
        <p14:creationId xmlns:p14="http://schemas.microsoft.com/office/powerpoint/2010/main" val="119911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3276859" cy="646331"/>
          </a:xfrm>
          <a:prstGeom prst="rect">
            <a:avLst/>
          </a:prstGeom>
          <a:noFill/>
        </p:spPr>
        <p:txBody>
          <a:bodyPr wrap="none" rtlCol="0">
            <a:spAutoFit/>
          </a:bodyPr>
          <a:lstStyle/>
          <a:p>
            <a:r>
              <a:rPr lang="en-US" altLang="zh-CN" sz="3600" b="1" dirty="0">
                <a:solidFill>
                  <a:srgbClr val="24569D"/>
                </a:solidFill>
              </a:rPr>
              <a:t>EMNLP2021</a:t>
            </a:r>
            <a:endParaRPr lang="zh-CN" altLang="en-US" sz="2400" b="1" dirty="0">
              <a:solidFill>
                <a:srgbClr val="24569D"/>
              </a:solidFill>
            </a:endParaRPr>
          </a:p>
        </p:txBody>
      </p:sp>
      <p:sp>
        <p:nvSpPr>
          <p:cNvPr id="4" name="矩形 3">
            <a:extLst>
              <a:ext uri="{FF2B5EF4-FFF2-40B4-BE49-F238E27FC236}">
                <a16:creationId xmlns:a16="http://schemas.microsoft.com/office/drawing/2014/main" id="{231696C3-EDF9-4332-8BB6-AE04353866C2}"/>
              </a:ext>
            </a:extLst>
          </p:cNvPr>
          <p:cNvSpPr/>
          <p:nvPr/>
        </p:nvSpPr>
        <p:spPr>
          <a:xfrm>
            <a:off x="812165" y="959899"/>
            <a:ext cx="1025271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Distantly Supervised Relation Extraction using </a:t>
            </a:r>
            <a:r>
              <a:rPr lang="en-US" altLang="zh-CN" b="1" dirty="0"/>
              <a:t>Multi-Layer Revision Network and Confidence-based Multi-Instance Learning</a:t>
            </a:r>
            <a:endParaRPr lang="zh-CN" altLang="en-US" b="1" dirty="0"/>
          </a:p>
        </p:txBody>
      </p:sp>
      <p:pic>
        <p:nvPicPr>
          <p:cNvPr id="6" name="图片 5">
            <a:extLst>
              <a:ext uri="{FF2B5EF4-FFF2-40B4-BE49-F238E27FC236}">
                <a16:creationId xmlns:a16="http://schemas.microsoft.com/office/drawing/2014/main" id="{B2B7BA0C-D346-4FD1-90FA-5BAACD742EB5}"/>
              </a:ext>
            </a:extLst>
          </p:cNvPr>
          <p:cNvPicPr>
            <a:picLocks noChangeAspect="1"/>
          </p:cNvPicPr>
          <p:nvPr/>
        </p:nvPicPr>
        <p:blipFill rotWithShape="1">
          <a:blip r:embed="rId4"/>
          <a:srcRect l="2833" t="5181" r="14782" b="4463"/>
          <a:stretch/>
        </p:blipFill>
        <p:spPr>
          <a:xfrm>
            <a:off x="1801458" y="1827578"/>
            <a:ext cx="7930578" cy="4480457"/>
          </a:xfrm>
          <a:prstGeom prst="rect">
            <a:avLst/>
          </a:prstGeom>
        </p:spPr>
      </p:pic>
    </p:spTree>
    <p:extLst>
      <p:ext uri="{BB962C8B-B14F-4D97-AF65-F5344CB8AC3E}">
        <p14:creationId xmlns:p14="http://schemas.microsoft.com/office/powerpoint/2010/main" val="1067337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3276859" cy="646331"/>
          </a:xfrm>
          <a:prstGeom prst="rect">
            <a:avLst/>
          </a:prstGeom>
          <a:noFill/>
        </p:spPr>
        <p:txBody>
          <a:bodyPr wrap="none" rtlCol="0">
            <a:spAutoFit/>
          </a:bodyPr>
          <a:lstStyle/>
          <a:p>
            <a:r>
              <a:rPr lang="en-US" altLang="zh-CN" sz="3600" b="1" dirty="0">
                <a:solidFill>
                  <a:srgbClr val="24569D"/>
                </a:solidFill>
              </a:rPr>
              <a:t>EMNLP2021</a:t>
            </a:r>
            <a:endParaRPr lang="zh-CN" altLang="en-US" sz="2400" b="1" dirty="0">
              <a:solidFill>
                <a:srgbClr val="24569D"/>
              </a:solidFill>
            </a:endParaRPr>
          </a:p>
        </p:txBody>
      </p:sp>
      <p:sp>
        <p:nvSpPr>
          <p:cNvPr id="2" name="矩形 1">
            <a:extLst>
              <a:ext uri="{FF2B5EF4-FFF2-40B4-BE49-F238E27FC236}">
                <a16:creationId xmlns:a16="http://schemas.microsoft.com/office/drawing/2014/main" id="{3F89541F-AC9E-4510-B486-9D8AA2D01B5F}"/>
              </a:ext>
            </a:extLst>
          </p:cNvPr>
          <p:cNvSpPr/>
          <p:nvPr/>
        </p:nvSpPr>
        <p:spPr>
          <a:xfrm>
            <a:off x="925285" y="929196"/>
            <a:ext cx="1013959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Knowing False Negatives: </a:t>
            </a:r>
            <a:r>
              <a:rPr lang="en-US" altLang="zh-CN" b="1" dirty="0"/>
              <a:t>An Adversarial Training</a:t>
            </a:r>
            <a:r>
              <a:rPr lang="en-US" altLang="zh-CN" dirty="0"/>
              <a:t> Method for Distantly Supervised Relation Extraction</a:t>
            </a:r>
          </a:p>
        </p:txBody>
      </p:sp>
      <p:pic>
        <p:nvPicPr>
          <p:cNvPr id="7" name="图片 6">
            <a:extLst>
              <a:ext uri="{FF2B5EF4-FFF2-40B4-BE49-F238E27FC236}">
                <a16:creationId xmlns:a16="http://schemas.microsoft.com/office/drawing/2014/main" id="{8764F744-DE84-4F10-86EF-814E37030539}"/>
              </a:ext>
            </a:extLst>
          </p:cNvPr>
          <p:cNvPicPr>
            <a:picLocks noChangeAspect="1"/>
          </p:cNvPicPr>
          <p:nvPr/>
        </p:nvPicPr>
        <p:blipFill rotWithShape="1">
          <a:blip r:embed="rId4"/>
          <a:srcRect l="2343" r="7580"/>
          <a:stretch/>
        </p:blipFill>
        <p:spPr>
          <a:xfrm>
            <a:off x="1997448" y="1924375"/>
            <a:ext cx="8197103" cy="3503685"/>
          </a:xfrm>
          <a:prstGeom prst="rect">
            <a:avLst/>
          </a:prstGeom>
        </p:spPr>
      </p:pic>
    </p:spTree>
    <p:extLst>
      <p:ext uri="{BB962C8B-B14F-4D97-AF65-F5344CB8AC3E}">
        <p14:creationId xmlns:p14="http://schemas.microsoft.com/office/powerpoint/2010/main" val="27349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AF7A3EB-84B4-4B86-BE36-A178E976770E}"/>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C2FDD230-5289-4742-95AF-BCE9E79BA38C}"/>
              </a:ext>
            </a:extLst>
          </p:cNvPr>
          <p:cNvSpPr>
            <a:spLocks noGrp="1"/>
          </p:cNvSpPr>
          <p:nvPr>
            <p:ph type="sldNum" sz="quarter" idx="12"/>
          </p:nvPr>
        </p:nvSpPr>
        <p:spPr/>
        <p:txBody>
          <a:bodyPr/>
          <a:lstStyle/>
          <a:p>
            <a:fld id="{B37D35F1-C8A2-4A57-8FB7-EAFE3FD7B391}" type="slidenum">
              <a:rPr lang="zh-CN" altLang="en-US" smtClean="0"/>
              <a:t>18</a:t>
            </a:fld>
            <a:endParaRPr lang="zh-CN" altLang="en-US"/>
          </a:p>
        </p:txBody>
      </p:sp>
      <p:sp>
        <p:nvSpPr>
          <p:cNvPr id="4" name="文本框 3">
            <a:extLst>
              <a:ext uri="{FF2B5EF4-FFF2-40B4-BE49-F238E27FC236}">
                <a16:creationId xmlns:a16="http://schemas.microsoft.com/office/drawing/2014/main" id="{85D8C661-418A-43D2-9E5D-1A1619B13C47}"/>
              </a:ext>
            </a:extLst>
          </p:cNvPr>
          <p:cNvSpPr txBox="1"/>
          <p:nvPr/>
        </p:nvSpPr>
        <p:spPr>
          <a:xfrm>
            <a:off x="5089072" y="2921168"/>
            <a:ext cx="5867400" cy="1015663"/>
          </a:xfrm>
          <a:prstGeom prst="rect">
            <a:avLst/>
          </a:prstGeom>
          <a:noFill/>
        </p:spPr>
        <p:txBody>
          <a:bodyPr wrap="square" rtlCol="0">
            <a:spAutoFit/>
          </a:bodyPr>
          <a:lstStyle/>
          <a:p>
            <a:r>
              <a:rPr lang="zh-CN" altLang="en-US" sz="6000" dirty="0">
                <a:solidFill>
                  <a:srgbClr val="24569D"/>
                </a:solidFill>
              </a:rPr>
              <a:t>文本增强</a:t>
            </a:r>
          </a:p>
        </p:txBody>
      </p:sp>
      <p:sp>
        <p:nvSpPr>
          <p:cNvPr id="6" name="PA_椭圆 15">
            <a:extLst>
              <a:ext uri="{FF2B5EF4-FFF2-40B4-BE49-F238E27FC236}">
                <a16:creationId xmlns:a16="http://schemas.microsoft.com/office/drawing/2014/main" id="{E1F5221A-B0A0-43A8-8FC4-D95F73AA5029}"/>
              </a:ext>
            </a:extLst>
          </p:cNvPr>
          <p:cNvSpPr/>
          <p:nvPr>
            <p:custDataLst>
              <p:tags r:id="rId1"/>
            </p:custDataLst>
          </p:nvPr>
        </p:nvSpPr>
        <p:spPr>
          <a:xfrm>
            <a:off x="3315437" y="2705836"/>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03</a:t>
            </a:r>
            <a:endParaRPr lang="zh-CN" altLang="en-US" sz="4800" dirty="0">
              <a:solidFill>
                <a:schemeClr val="tx1">
                  <a:lumMod val="65000"/>
                  <a:lumOff val="35000"/>
                </a:schemeClr>
              </a:solidFill>
              <a:latin typeface="+mj-ea"/>
              <a:ea typeface="+mj-ea"/>
            </a:endParaRPr>
          </a:p>
        </p:txBody>
      </p:sp>
      <p:sp>
        <p:nvSpPr>
          <p:cNvPr id="7" name="矩形 6">
            <a:extLst>
              <a:ext uri="{FF2B5EF4-FFF2-40B4-BE49-F238E27FC236}">
                <a16:creationId xmlns:a16="http://schemas.microsoft.com/office/drawing/2014/main" id="{316CC281-DC0C-4EDE-A206-964B390E279B}"/>
              </a:ext>
            </a:extLst>
          </p:cNvPr>
          <p:cNvSpPr/>
          <p:nvPr/>
        </p:nvSpPr>
        <p:spPr>
          <a:xfrm>
            <a:off x="4887686" y="3936831"/>
            <a:ext cx="3799114" cy="215331"/>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6732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858B7D-E645-454F-A511-CAA5FBC2606C}"/>
              </a:ext>
            </a:extLst>
          </p:cNvPr>
          <p:cNvSpPr/>
          <p:nvPr/>
        </p:nvSpPr>
        <p:spPr>
          <a:xfrm>
            <a:off x="1258955" y="1041089"/>
            <a:ext cx="9356035" cy="17040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b="1" dirty="0">
                <a:solidFill>
                  <a:srgbClr val="121212"/>
                </a:solidFill>
                <a:latin typeface="-apple-system"/>
              </a:rPr>
              <a:t>数据增强（</a:t>
            </a:r>
            <a:r>
              <a:rPr lang="en-US" altLang="zh-CN" b="1" dirty="0">
                <a:solidFill>
                  <a:srgbClr val="121212"/>
                </a:solidFill>
                <a:latin typeface="-apple-system"/>
              </a:rPr>
              <a:t>Data Augmentation</a:t>
            </a:r>
            <a:r>
              <a:rPr lang="zh-CN" altLang="en-US" b="1" dirty="0">
                <a:solidFill>
                  <a:srgbClr val="121212"/>
                </a:solidFill>
                <a:latin typeface="-apple-system"/>
              </a:rPr>
              <a:t>，简称</a:t>
            </a:r>
            <a:r>
              <a:rPr lang="en-US" altLang="zh-CN" b="1" dirty="0">
                <a:solidFill>
                  <a:srgbClr val="121212"/>
                </a:solidFill>
                <a:latin typeface="-apple-system"/>
              </a:rPr>
              <a:t>DA</a:t>
            </a:r>
            <a:r>
              <a:rPr lang="zh-CN" altLang="en-US" b="1" dirty="0">
                <a:solidFill>
                  <a:srgbClr val="121212"/>
                </a:solidFill>
                <a:latin typeface="-apple-system"/>
              </a:rPr>
              <a:t>），</a:t>
            </a:r>
            <a:r>
              <a:rPr lang="zh-CN" altLang="en-US" dirty="0">
                <a:solidFill>
                  <a:srgbClr val="121212"/>
                </a:solidFill>
                <a:latin typeface="-apple-system"/>
              </a:rPr>
              <a:t>是指根据现有数据，合成新数据的一类方法。毕竟数据才是真正的效果天花板，有了更多数据后可以提升效果、增强模型泛化能力、提高鲁棒性等。然而由于</a:t>
            </a:r>
            <a:r>
              <a:rPr lang="en-US" altLang="zh-CN" dirty="0">
                <a:solidFill>
                  <a:srgbClr val="121212"/>
                </a:solidFill>
                <a:latin typeface="-apple-system"/>
              </a:rPr>
              <a:t>NLP</a:t>
            </a:r>
            <a:r>
              <a:rPr lang="zh-CN" altLang="en-US" dirty="0">
                <a:solidFill>
                  <a:srgbClr val="121212"/>
                </a:solidFill>
                <a:latin typeface="-apple-system"/>
              </a:rPr>
              <a:t>任务天生的难度，类似</a:t>
            </a:r>
            <a:r>
              <a:rPr lang="en-US" altLang="zh-CN" dirty="0">
                <a:solidFill>
                  <a:srgbClr val="121212"/>
                </a:solidFill>
                <a:latin typeface="-apple-system"/>
              </a:rPr>
              <a:t>CV</a:t>
            </a:r>
            <a:r>
              <a:rPr lang="zh-CN" altLang="en-US" dirty="0">
                <a:solidFill>
                  <a:srgbClr val="121212"/>
                </a:solidFill>
                <a:latin typeface="-apple-system"/>
              </a:rPr>
              <a:t>的裁剪方法可能会改变语义，既要保证数据质量又要保证多样性，使得大家在做数据增强时十分谨慎。</a:t>
            </a:r>
            <a:endParaRPr lang="zh-CN" altLang="en-US" dirty="0"/>
          </a:p>
        </p:txBody>
      </p:sp>
      <p:sp>
        <p:nvSpPr>
          <p:cNvPr id="4" name="Rectangle 1">
            <a:extLst>
              <a:ext uri="{FF2B5EF4-FFF2-40B4-BE49-F238E27FC236}">
                <a16:creationId xmlns:a16="http://schemas.microsoft.com/office/drawing/2014/main" id="{F60D5564-95E2-4125-904B-4DF68C72BFF7}"/>
              </a:ext>
            </a:extLst>
          </p:cNvPr>
          <p:cNvSpPr>
            <a:spLocks noChangeArrowheads="1"/>
          </p:cNvSpPr>
          <p:nvPr/>
        </p:nvSpPr>
        <p:spPr bwMode="auto">
          <a:xfrm>
            <a:off x="317940" y="123447"/>
            <a:ext cx="10297050"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21212"/>
                </a:solidFill>
                <a:effectLst/>
                <a:latin typeface="Arial Unicode MS"/>
                <a:ea typeface="Menlo"/>
              </a:rPr>
              <a:t>Data Augmentation Approaches in Natural Language Processing: A Survey</a:t>
            </a:r>
            <a:r>
              <a:rPr kumimoji="0" lang="zh-CN" altLang="zh-CN" sz="24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矩形: 剪去对角 5">
            <a:extLst>
              <a:ext uri="{FF2B5EF4-FFF2-40B4-BE49-F238E27FC236}">
                <a16:creationId xmlns:a16="http://schemas.microsoft.com/office/drawing/2014/main" id="{B4C4199E-3095-437D-9A21-083FE2F0CE93}"/>
              </a:ext>
            </a:extLst>
          </p:cNvPr>
          <p:cNvSpPr/>
          <p:nvPr/>
        </p:nvSpPr>
        <p:spPr>
          <a:xfrm>
            <a:off x="1258955" y="3465513"/>
            <a:ext cx="9210262" cy="2033661"/>
          </a:xfrm>
          <a:prstGeom prst="snip2Diag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Wingdings" panose="05000000000000000000" pitchFamily="2" charset="2"/>
              <a:buChar char="l"/>
            </a:pPr>
            <a:r>
              <a:rPr lang="en-US" altLang="zh-CN" dirty="0"/>
              <a:t>Paraphrasing</a:t>
            </a:r>
            <a:r>
              <a:rPr lang="zh-CN" altLang="en-US" dirty="0"/>
              <a:t>：对句子中的词、短语、句子结构做一些更改，保留原始的语义</a:t>
            </a:r>
          </a:p>
          <a:p>
            <a:pPr marL="285750" indent="-285750">
              <a:lnSpc>
                <a:spcPct val="150000"/>
              </a:lnSpc>
              <a:buFont typeface="Wingdings" panose="05000000000000000000" pitchFamily="2" charset="2"/>
              <a:buChar char="l"/>
            </a:pPr>
            <a:r>
              <a:rPr lang="en-US" altLang="zh-CN" dirty="0"/>
              <a:t>Noising</a:t>
            </a:r>
            <a:r>
              <a:rPr lang="zh-CN" altLang="en-US" dirty="0"/>
              <a:t>：在保证</a:t>
            </a:r>
            <a:r>
              <a:rPr lang="en-US" altLang="zh-CN" dirty="0"/>
              <a:t>label</a:t>
            </a:r>
            <a:r>
              <a:rPr lang="zh-CN" altLang="en-US" dirty="0"/>
              <a:t>不变的同时，增加一些离散或连续的噪声，对语义的影响不大</a:t>
            </a:r>
          </a:p>
          <a:p>
            <a:pPr marL="285750" indent="-285750">
              <a:lnSpc>
                <a:spcPct val="150000"/>
              </a:lnSpc>
              <a:buFont typeface="Wingdings" panose="05000000000000000000" pitchFamily="2" charset="2"/>
              <a:buChar char="l"/>
            </a:pPr>
            <a:r>
              <a:rPr lang="en-US" altLang="zh-CN" dirty="0"/>
              <a:t>Sampling</a:t>
            </a:r>
            <a:r>
              <a:rPr lang="zh-CN" altLang="en-US" dirty="0"/>
              <a:t>：旨在根据目前的数据分布选取新的样本，会生成更多样的数据</a:t>
            </a:r>
          </a:p>
        </p:txBody>
      </p:sp>
    </p:spTree>
    <p:extLst>
      <p:ext uri="{BB962C8B-B14F-4D97-AF65-F5344CB8AC3E}">
        <p14:creationId xmlns:p14="http://schemas.microsoft.com/office/powerpoint/2010/main" val="8505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a:spLocks noChangeArrowheads="1"/>
          </p:cNvSpPr>
          <p:nvPr/>
        </p:nvSpPr>
        <p:spPr bwMode="auto">
          <a:xfrm>
            <a:off x="5542002" y="4669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dirty="0">
                <a:solidFill>
                  <a:srgbClr val="545454"/>
                </a:solidFill>
                <a:latin typeface="汉仪中黑简" panose="02010609000101010101" pitchFamily="49" charset="-122"/>
                <a:ea typeface="汉仪中黑简" panose="02010609000101010101" pitchFamily="49" charset="-122"/>
              </a:rPr>
              <a:t>目录</a:t>
            </a:r>
          </a:p>
        </p:txBody>
      </p:sp>
      <p:cxnSp>
        <p:nvCxnSpPr>
          <p:cNvPr id="6" name="直接连接符 5"/>
          <p:cNvCxnSpPr/>
          <p:nvPr/>
        </p:nvCxnSpPr>
        <p:spPr>
          <a:xfrm>
            <a:off x="4196555" y="1113264"/>
            <a:ext cx="3798891" cy="0"/>
          </a:xfrm>
          <a:prstGeom prst="line">
            <a:avLst/>
          </a:prstGeom>
          <a:ln w="44450">
            <a:solidFill>
              <a:srgbClr val="24569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3295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0184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27073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1209789" y="4219349"/>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01</a:t>
            </a:r>
            <a:endParaRPr lang="zh-CN" altLang="en-US" sz="4800" dirty="0">
              <a:solidFill>
                <a:schemeClr val="tx1">
                  <a:lumMod val="65000"/>
                  <a:lumOff val="35000"/>
                </a:schemeClr>
              </a:solidFill>
              <a:latin typeface="+mj-ea"/>
              <a:ea typeface="+mj-ea"/>
            </a:endParaRPr>
          </a:p>
        </p:txBody>
      </p:sp>
      <p:sp>
        <p:nvSpPr>
          <p:cNvPr id="17" name="PA_椭圆 16"/>
          <p:cNvSpPr/>
          <p:nvPr>
            <p:custDataLst>
              <p:tags r:id="rId2"/>
            </p:custDataLst>
          </p:nvPr>
        </p:nvSpPr>
        <p:spPr>
          <a:xfrm>
            <a:off x="387867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02</a:t>
            </a:r>
            <a:endParaRPr lang="zh-CN" altLang="en-US" sz="4800" dirty="0">
              <a:solidFill>
                <a:schemeClr val="tx1">
                  <a:lumMod val="65000"/>
                  <a:lumOff val="35000"/>
                </a:schemeClr>
              </a:solidFill>
              <a:latin typeface="+mj-ea"/>
              <a:ea typeface="+mj-ea"/>
            </a:endParaRPr>
          </a:p>
        </p:txBody>
      </p:sp>
      <p:sp>
        <p:nvSpPr>
          <p:cNvPr id="18" name="PA_椭圆 17"/>
          <p:cNvSpPr/>
          <p:nvPr>
            <p:custDataLst>
              <p:tags r:id="rId3"/>
            </p:custDataLst>
          </p:nvPr>
        </p:nvSpPr>
        <p:spPr>
          <a:xfrm>
            <a:off x="6547569" y="4219349"/>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03</a:t>
            </a:r>
            <a:endParaRPr lang="zh-CN" altLang="en-US" sz="4800" dirty="0">
              <a:solidFill>
                <a:schemeClr val="tx1">
                  <a:lumMod val="65000"/>
                  <a:lumOff val="35000"/>
                </a:schemeClr>
              </a:solidFill>
              <a:latin typeface="+mj-ea"/>
              <a:ea typeface="+mj-ea"/>
            </a:endParaRPr>
          </a:p>
        </p:txBody>
      </p:sp>
      <p:sp>
        <p:nvSpPr>
          <p:cNvPr id="19" name="PA_椭圆 18"/>
          <p:cNvSpPr/>
          <p:nvPr>
            <p:custDataLst>
              <p:tags r:id="rId4"/>
            </p:custDataLst>
          </p:nvPr>
        </p:nvSpPr>
        <p:spPr>
          <a:xfrm>
            <a:off x="921645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04</a:t>
            </a:r>
            <a:endParaRPr lang="zh-CN" altLang="en-US" sz="4800" dirty="0">
              <a:solidFill>
                <a:schemeClr val="tx1">
                  <a:lumMod val="65000"/>
                  <a:lumOff val="35000"/>
                </a:schemeClr>
              </a:solidFill>
              <a:latin typeface="+mj-ea"/>
              <a:ea typeface="+mj-ea"/>
            </a:endParaRPr>
          </a:p>
        </p:txBody>
      </p:sp>
      <p:sp>
        <p:nvSpPr>
          <p:cNvPr id="24" name="PA_文本框 23"/>
          <p:cNvSpPr txBox="1"/>
          <p:nvPr>
            <p:custDataLst>
              <p:tags r:id="rId5"/>
            </p:custDataLst>
          </p:nvPr>
        </p:nvSpPr>
        <p:spPr>
          <a:xfrm>
            <a:off x="1209789" y="5868873"/>
            <a:ext cx="1415772" cy="461665"/>
          </a:xfrm>
          <a:prstGeom prst="rect">
            <a:avLst/>
          </a:prstGeom>
          <a:noFill/>
        </p:spPr>
        <p:txBody>
          <a:bodyPr wrap="none" rtlCol="0">
            <a:spAutoFit/>
          </a:bodyPr>
          <a:lstStyle/>
          <a:p>
            <a:r>
              <a:rPr lang="zh-CN" altLang="en-US" sz="2400" b="1" dirty="0">
                <a:solidFill>
                  <a:srgbClr val="24569D"/>
                </a:solidFill>
              </a:rPr>
              <a:t>任务简介</a:t>
            </a:r>
          </a:p>
        </p:txBody>
      </p:sp>
      <p:sp>
        <p:nvSpPr>
          <p:cNvPr id="29" name="PA_文本框 28"/>
          <p:cNvSpPr txBox="1"/>
          <p:nvPr>
            <p:custDataLst>
              <p:tags r:id="rId6"/>
            </p:custDataLst>
          </p:nvPr>
        </p:nvSpPr>
        <p:spPr>
          <a:xfrm>
            <a:off x="3893956" y="3352301"/>
            <a:ext cx="1107996" cy="461665"/>
          </a:xfrm>
          <a:prstGeom prst="rect">
            <a:avLst/>
          </a:prstGeom>
          <a:noFill/>
        </p:spPr>
        <p:txBody>
          <a:bodyPr wrap="none" rtlCol="0">
            <a:spAutoFit/>
          </a:bodyPr>
          <a:lstStyle/>
          <a:p>
            <a:r>
              <a:rPr lang="en-US" altLang="zh-CN" sz="2400" b="1" dirty="0">
                <a:solidFill>
                  <a:srgbClr val="24569D"/>
                </a:solidFill>
              </a:rPr>
              <a:t>DSRE</a:t>
            </a:r>
            <a:endParaRPr lang="zh-CN" altLang="en-US" sz="2400" b="1" dirty="0">
              <a:solidFill>
                <a:srgbClr val="24569D"/>
              </a:solidFill>
            </a:endParaRPr>
          </a:p>
        </p:txBody>
      </p:sp>
      <p:sp>
        <p:nvSpPr>
          <p:cNvPr id="30" name="PA_文本框 29"/>
          <p:cNvSpPr txBox="1"/>
          <p:nvPr>
            <p:custDataLst>
              <p:tags r:id="rId7"/>
            </p:custDataLst>
          </p:nvPr>
        </p:nvSpPr>
        <p:spPr>
          <a:xfrm>
            <a:off x="9231736" y="3352301"/>
            <a:ext cx="1723549" cy="461665"/>
          </a:xfrm>
          <a:prstGeom prst="rect">
            <a:avLst/>
          </a:prstGeom>
          <a:noFill/>
        </p:spPr>
        <p:txBody>
          <a:bodyPr wrap="none" rtlCol="0">
            <a:spAutoFit/>
          </a:bodyPr>
          <a:lstStyle/>
          <a:p>
            <a:r>
              <a:rPr lang="zh-CN" altLang="en-US" sz="2400" b="1" dirty="0">
                <a:solidFill>
                  <a:srgbClr val="24569D"/>
                </a:solidFill>
              </a:rPr>
              <a:t>总结与分析</a:t>
            </a:r>
          </a:p>
        </p:txBody>
      </p:sp>
      <p:sp>
        <p:nvSpPr>
          <p:cNvPr id="2" name="灯片编号占位符 1">
            <a:extLst>
              <a:ext uri="{FF2B5EF4-FFF2-40B4-BE49-F238E27FC236}">
                <a16:creationId xmlns:a16="http://schemas.microsoft.com/office/drawing/2014/main" id="{FF74CB84-9807-485D-B4E9-B5BE9C703C75}"/>
              </a:ext>
            </a:extLst>
          </p:cNvPr>
          <p:cNvSpPr>
            <a:spLocks noGrp="1"/>
          </p:cNvSpPr>
          <p:nvPr>
            <p:ph type="sldNum" sz="quarter" idx="12"/>
          </p:nvPr>
        </p:nvSpPr>
        <p:spPr/>
        <p:txBody>
          <a:bodyPr/>
          <a:lstStyle/>
          <a:p>
            <a:fld id="{B37D35F1-C8A2-4A57-8FB7-EAFE3FD7B391}" type="slidenum">
              <a:rPr lang="zh-CN" altLang="en-US" smtClean="0"/>
              <a:t>2</a:t>
            </a:fld>
            <a:endParaRPr lang="zh-CN" altLang="en-US"/>
          </a:p>
        </p:txBody>
      </p:sp>
      <p:sp>
        <p:nvSpPr>
          <p:cNvPr id="3" name="页脚占位符 2">
            <a:extLst>
              <a:ext uri="{FF2B5EF4-FFF2-40B4-BE49-F238E27FC236}">
                <a16:creationId xmlns:a16="http://schemas.microsoft.com/office/drawing/2014/main" id="{CD8509AF-13F9-4E59-B442-1FA92BE421C9}"/>
              </a:ext>
            </a:extLst>
          </p:cNvPr>
          <p:cNvSpPr>
            <a:spLocks noGrp="1"/>
          </p:cNvSpPr>
          <p:nvPr>
            <p:ph type="ftr" sz="quarter" idx="11"/>
          </p:nvPr>
        </p:nvSpPr>
        <p:spPr/>
        <p:txBody>
          <a:bodyPr/>
          <a:lstStyle/>
          <a:p>
            <a:endParaRPr lang="zh-CN" altLang="en-US"/>
          </a:p>
        </p:txBody>
      </p:sp>
      <p:sp>
        <p:nvSpPr>
          <p:cNvPr id="25" name="PA_文本框 28">
            <a:extLst>
              <a:ext uri="{FF2B5EF4-FFF2-40B4-BE49-F238E27FC236}">
                <a16:creationId xmlns:a16="http://schemas.microsoft.com/office/drawing/2014/main" id="{F685C85B-892B-416E-8B93-CDE59A83C4FC}"/>
              </a:ext>
            </a:extLst>
          </p:cNvPr>
          <p:cNvSpPr txBox="1"/>
          <p:nvPr>
            <p:custDataLst>
              <p:tags r:id="rId8"/>
            </p:custDataLst>
          </p:nvPr>
        </p:nvSpPr>
        <p:spPr>
          <a:xfrm>
            <a:off x="6396266" y="5773045"/>
            <a:ext cx="2629246" cy="461665"/>
          </a:xfrm>
          <a:prstGeom prst="rect">
            <a:avLst/>
          </a:prstGeom>
          <a:noFill/>
        </p:spPr>
        <p:txBody>
          <a:bodyPr wrap="none" rtlCol="0">
            <a:spAutoFit/>
          </a:bodyPr>
          <a:lstStyle/>
          <a:p>
            <a:r>
              <a:rPr lang="en-US" altLang="zh-CN" sz="2400" b="1" dirty="0">
                <a:solidFill>
                  <a:srgbClr val="24569D"/>
                </a:solidFill>
              </a:rPr>
              <a:t>Augmentation</a:t>
            </a:r>
            <a:endParaRPr lang="zh-CN" altLang="en-US" sz="2400" b="1" dirty="0">
              <a:solidFill>
                <a:srgbClr val="24569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FEA2C1E-93B2-405B-8C6E-B8C405861C32}"/>
              </a:ext>
            </a:extLst>
          </p:cNvPr>
          <p:cNvPicPr>
            <a:picLocks noChangeAspect="1"/>
          </p:cNvPicPr>
          <p:nvPr/>
        </p:nvPicPr>
        <p:blipFill>
          <a:blip r:embed="rId3"/>
          <a:stretch>
            <a:fillRect/>
          </a:stretch>
        </p:blipFill>
        <p:spPr>
          <a:xfrm>
            <a:off x="2338093" y="0"/>
            <a:ext cx="8276897" cy="6858000"/>
          </a:xfrm>
          <a:prstGeom prst="rect">
            <a:avLst/>
          </a:prstGeom>
        </p:spPr>
      </p:pic>
    </p:spTree>
    <p:extLst>
      <p:ext uri="{BB962C8B-B14F-4D97-AF65-F5344CB8AC3E}">
        <p14:creationId xmlns:p14="http://schemas.microsoft.com/office/powerpoint/2010/main" val="314797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view">
            <a:extLst>
              <a:ext uri="{FF2B5EF4-FFF2-40B4-BE49-F238E27FC236}">
                <a16:creationId xmlns:a16="http://schemas.microsoft.com/office/drawing/2014/main" id="{046639A6-5514-40EA-8EE8-107970A3E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462" y="833299"/>
            <a:ext cx="8742363" cy="526442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1B5B53C-A6F6-4F98-88C3-C16D7DF6367D}"/>
              </a:ext>
            </a:extLst>
          </p:cNvPr>
          <p:cNvSpPr txBox="1"/>
          <p:nvPr/>
        </p:nvSpPr>
        <p:spPr>
          <a:xfrm>
            <a:off x="9944337" y="4900613"/>
            <a:ext cx="2262158" cy="646331"/>
          </a:xfrm>
          <a:prstGeom prst="rect">
            <a:avLst/>
          </a:prstGeom>
          <a:noFill/>
        </p:spPr>
        <p:txBody>
          <a:bodyPr wrap="none" rtlCol="0">
            <a:spAutoFit/>
          </a:bodyPr>
          <a:lstStyle/>
          <a:p>
            <a:r>
              <a:rPr lang="en-US" altLang="zh-CN" dirty="0">
                <a:solidFill>
                  <a:srgbClr val="C00000"/>
                </a:solidFill>
              </a:rPr>
              <a:t>emnlp2021:</a:t>
            </a:r>
          </a:p>
          <a:p>
            <a:r>
              <a:rPr lang="zh-CN" altLang="en-US" dirty="0">
                <a:solidFill>
                  <a:srgbClr val="C00000"/>
                </a:solidFill>
              </a:rPr>
              <a:t>回译效果，很难变好</a:t>
            </a:r>
          </a:p>
        </p:txBody>
      </p:sp>
      <p:sp>
        <p:nvSpPr>
          <p:cNvPr id="5" name="Rectangle 1">
            <a:extLst>
              <a:ext uri="{FF2B5EF4-FFF2-40B4-BE49-F238E27FC236}">
                <a16:creationId xmlns:a16="http://schemas.microsoft.com/office/drawing/2014/main" id="{D62AEA6F-D7D6-4E66-9A9D-EAF3117044AA}"/>
              </a:ext>
            </a:extLst>
          </p:cNvPr>
          <p:cNvSpPr>
            <a:spLocks noChangeArrowheads="1"/>
          </p:cNvSpPr>
          <p:nvPr/>
        </p:nvSpPr>
        <p:spPr bwMode="auto">
          <a:xfrm>
            <a:off x="4797175" y="255968"/>
            <a:ext cx="2004716"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CN" sz="2400" dirty="0"/>
              <a:t>Paraphrasing</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945DDA4A-FFF9-47F7-9AC9-D7042B24FE16}"/>
              </a:ext>
            </a:extLst>
          </p:cNvPr>
          <p:cNvSpPr/>
          <p:nvPr/>
        </p:nvSpPr>
        <p:spPr>
          <a:xfrm>
            <a:off x="161175" y="1419911"/>
            <a:ext cx="2342109" cy="1200329"/>
          </a:xfrm>
          <a:prstGeom prst="rect">
            <a:avLst/>
          </a:prstGeom>
        </p:spPr>
        <p:txBody>
          <a:bodyPr wrap="square">
            <a:spAutoFit/>
          </a:bodyPr>
          <a:lstStyle/>
          <a:p>
            <a:r>
              <a:rPr lang="zh-CN" altLang="en-US" dirty="0"/>
              <a:t>利用</a:t>
            </a:r>
            <a:r>
              <a:rPr lang="zh-CN" altLang="en-US" b="1" dirty="0">
                <a:solidFill>
                  <a:srgbClr val="C00000"/>
                </a:solidFill>
              </a:rPr>
              <a:t>词典、知识图谱</a:t>
            </a:r>
            <a:r>
              <a:rPr lang="zh-CN" altLang="en-US" dirty="0"/>
              <a:t>等外部数据，随机将非停用词替换成同义词或上位词</a:t>
            </a:r>
          </a:p>
        </p:txBody>
      </p:sp>
      <p:sp>
        <p:nvSpPr>
          <p:cNvPr id="7" name="矩形 6">
            <a:extLst>
              <a:ext uri="{FF2B5EF4-FFF2-40B4-BE49-F238E27FC236}">
                <a16:creationId xmlns:a16="http://schemas.microsoft.com/office/drawing/2014/main" id="{255B1EA4-7A3E-4E1D-8EF5-87A7BC15AC4B}"/>
              </a:ext>
            </a:extLst>
          </p:cNvPr>
          <p:cNvSpPr/>
          <p:nvPr/>
        </p:nvSpPr>
        <p:spPr>
          <a:xfrm>
            <a:off x="265270" y="5567276"/>
            <a:ext cx="2133918" cy="369332"/>
          </a:xfrm>
          <a:prstGeom prst="rect">
            <a:avLst/>
          </a:prstGeom>
        </p:spPr>
        <p:txBody>
          <a:bodyPr wrap="none">
            <a:spAutoFit/>
          </a:bodyPr>
          <a:lstStyle/>
          <a:p>
            <a:r>
              <a:rPr lang="zh-CN" altLang="en-US" dirty="0">
                <a:solidFill>
                  <a:srgbClr val="24569D"/>
                </a:solidFill>
              </a:rPr>
              <a:t>利用</a:t>
            </a:r>
            <a:r>
              <a:rPr lang="en-US" altLang="zh-CN" dirty="0">
                <a:solidFill>
                  <a:srgbClr val="24569D"/>
                </a:solidFill>
              </a:rPr>
              <a:t>Seq2Seq</a:t>
            </a:r>
            <a:r>
              <a:rPr lang="zh-CN" altLang="en-US" dirty="0">
                <a:solidFill>
                  <a:srgbClr val="24569D"/>
                </a:solidFill>
              </a:rPr>
              <a:t>模型</a:t>
            </a:r>
          </a:p>
        </p:txBody>
      </p:sp>
      <p:sp>
        <p:nvSpPr>
          <p:cNvPr id="8" name="矩形 7">
            <a:extLst>
              <a:ext uri="{FF2B5EF4-FFF2-40B4-BE49-F238E27FC236}">
                <a16:creationId xmlns:a16="http://schemas.microsoft.com/office/drawing/2014/main" id="{A6A0090A-7ADE-4C7C-9D67-BBD1E3F4B4AB}"/>
              </a:ext>
            </a:extLst>
          </p:cNvPr>
          <p:cNvSpPr/>
          <p:nvPr/>
        </p:nvSpPr>
        <p:spPr>
          <a:xfrm>
            <a:off x="360996" y="3775616"/>
            <a:ext cx="2954655" cy="369332"/>
          </a:xfrm>
          <a:prstGeom prst="rect">
            <a:avLst/>
          </a:prstGeom>
        </p:spPr>
        <p:txBody>
          <a:bodyPr wrap="none">
            <a:spAutoFit/>
          </a:bodyPr>
          <a:lstStyle/>
          <a:p>
            <a:r>
              <a:rPr lang="zh-CN" altLang="en-US" dirty="0">
                <a:solidFill>
                  <a:srgbClr val="24569D"/>
                </a:solidFill>
              </a:rPr>
              <a:t>例如缩写、动词变位、否定</a:t>
            </a:r>
          </a:p>
        </p:txBody>
      </p:sp>
    </p:spTree>
    <p:extLst>
      <p:ext uri="{BB962C8B-B14F-4D97-AF65-F5344CB8AC3E}">
        <p14:creationId xmlns:p14="http://schemas.microsoft.com/office/powerpoint/2010/main" val="301607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943D4F-4CE0-497B-97A0-93AF9FDE8C46}"/>
              </a:ext>
            </a:extLst>
          </p:cNvPr>
          <p:cNvSpPr/>
          <p:nvPr/>
        </p:nvSpPr>
        <p:spPr>
          <a:xfrm>
            <a:off x="1163638" y="1006014"/>
            <a:ext cx="979591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solidFill>
                  <a:srgbClr val="121212"/>
                </a:solidFill>
                <a:latin typeface="-apple-system"/>
              </a:rPr>
              <a:t>人在读文本时对噪声是免疫的，比如单词乱序、错别字等。基于这个思想，可以给数据增加些噪声来提升模型鲁棒性。</a:t>
            </a:r>
            <a:endParaRPr lang="zh-CN" altLang="en-US" b="0" i="0" dirty="0">
              <a:solidFill>
                <a:srgbClr val="121212"/>
              </a:solidFill>
              <a:effectLst/>
              <a:latin typeface="-apple-system"/>
            </a:endParaRPr>
          </a:p>
        </p:txBody>
      </p:sp>
      <p:sp>
        <p:nvSpPr>
          <p:cNvPr id="3" name="矩形 2">
            <a:extLst>
              <a:ext uri="{FF2B5EF4-FFF2-40B4-BE49-F238E27FC236}">
                <a16:creationId xmlns:a16="http://schemas.microsoft.com/office/drawing/2014/main" id="{331F33BA-18D2-4D4E-A80F-AD6C9581E37B}"/>
              </a:ext>
            </a:extLst>
          </p:cNvPr>
          <p:cNvSpPr/>
          <p:nvPr/>
        </p:nvSpPr>
        <p:spPr>
          <a:xfrm>
            <a:off x="5207776" y="0"/>
            <a:ext cx="1776448" cy="707886"/>
          </a:xfrm>
          <a:prstGeom prst="rect">
            <a:avLst/>
          </a:prstGeom>
        </p:spPr>
        <p:txBody>
          <a:bodyPr wrap="none">
            <a:spAutoFit/>
          </a:bodyPr>
          <a:lstStyle/>
          <a:p>
            <a:r>
              <a:rPr lang="en-US" altLang="zh-CN" sz="4000" b="1" dirty="0">
                <a:solidFill>
                  <a:srgbClr val="24569D"/>
                </a:solidFill>
                <a:latin typeface="-apple-system"/>
              </a:rPr>
              <a:t>Noising</a:t>
            </a:r>
          </a:p>
        </p:txBody>
      </p:sp>
      <p:sp>
        <p:nvSpPr>
          <p:cNvPr id="4" name="矩形 3">
            <a:extLst>
              <a:ext uri="{FF2B5EF4-FFF2-40B4-BE49-F238E27FC236}">
                <a16:creationId xmlns:a16="http://schemas.microsoft.com/office/drawing/2014/main" id="{639F8F84-5704-4E9A-A21B-F253578B6566}"/>
              </a:ext>
            </a:extLst>
          </p:cNvPr>
          <p:cNvSpPr/>
          <p:nvPr/>
        </p:nvSpPr>
        <p:spPr>
          <a:xfrm>
            <a:off x="1198045" y="1987223"/>
            <a:ext cx="9795910" cy="295657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buFont typeface="+mj-lt"/>
              <a:buAutoNum type="arabicPeriod"/>
            </a:pPr>
            <a:r>
              <a:rPr lang="en-US" altLang="zh-CN" dirty="0">
                <a:solidFill>
                  <a:srgbClr val="121212"/>
                </a:solidFill>
                <a:latin typeface="-apple-system"/>
              </a:rPr>
              <a:t>Swapping</a:t>
            </a:r>
            <a:r>
              <a:rPr lang="zh-CN" altLang="en-US" dirty="0">
                <a:solidFill>
                  <a:srgbClr val="121212"/>
                </a:solidFill>
                <a:latin typeface="-apple-system"/>
              </a:rPr>
              <a:t>：除了交换词之外，在分类任务中也可以交换</a:t>
            </a:r>
            <a:r>
              <a:rPr lang="en-US" altLang="zh-CN" dirty="0">
                <a:solidFill>
                  <a:srgbClr val="121212"/>
                </a:solidFill>
                <a:latin typeface="-apple-system"/>
              </a:rPr>
              <a:t>instance</a:t>
            </a:r>
            <a:r>
              <a:rPr lang="zh-CN" altLang="en-US" dirty="0">
                <a:solidFill>
                  <a:srgbClr val="121212"/>
                </a:solidFill>
                <a:latin typeface="-apple-system"/>
              </a:rPr>
              <a:t>或者</a:t>
            </a:r>
            <a:r>
              <a:rPr lang="en-US" altLang="zh-CN" dirty="0">
                <a:solidFill>
                  <a:srgbClr val="121212"/>
                </a:solidFill>
                <a:latin typeface="-apple-system"/>
              </a:rPr>
              <a:t>sentence</a:t>
            </a:r>
          </a:p>
          <a:p>
            <a:pPr>
              <a:lnSpc>
                <a:spcPct val="150000"/>
              </a:lnSpc>
              <a:buFont typeface="+mj-lt"/>
              <a:buAutoNum type="arabicPeriod"/>
            </a:pPr>
            <a:r>
              <a:rPr lang="en-US" altLang="zh-CN" dirty="0">
                <a:solidFill>
                  <a:srgbClr val="121212"/>
                </a:solidFill>
                <a:latin typeface="-apple-system"/>
              </a:rPr>
              <a:t>Deletion</a:t>
            </a:r>
            <a:r>
              <a:rPr lang="zh-CN" altLang="en-US" dirty="0">
                <a:solidFill>
                  <a:srgbClr val="121212"/>
                </a:solidFill>
                <a:latin typeface="-apple-system"/>
              </a:rPr>
              <a:t>：可以根据</a:t>
            </a:r>
            <a:r>
              <a:rPr lang="en-US" altLang="zh-CN" dirty="0" err="1">
                <a:solidFill>
                  <a:srgbClr val="121212"/>
                </a:solidFill>
                <a:latin typeface="-apple-system"/>
              </a:rPr>
              <a:t>tf-idf</a:t>
            </a:r>
            <a:r>
              <a:rPr lang="zh-CN" altLang="en-US" dirty="0">
                <a:solidFill>
                  <a:srgbClr val="121212"/>
                </a:solidFill>
                <a:latin typeface="-apple-system"/>
              </a:rPr>
              <a:t>等词的重要程度进行删除</a:t>
            </a:r>
          </a:p>
          <a:p>
            <a:pPr>
              <a:lnSpc>
                <a:spcPct val="150000"/>
              </a:lnSpc>
              <a:buFont typeface="+mj-lt"/>
              <a:buAutoNum type="arabicPeriod"/>
            </a:pPr>
            <a:r>
              <a:rPr lang="en-US" altLang="zh-CN" dirty="0">
                <a:solidFill>
                  <a:srgbClr val="121212"/>
                </a:solidFill>
                <a:latin typeface="-apple-system"/>
              </a:rPr>
              <a:t>Insertion</a:t>
            </a:r>
            <a:r>
              <a:rPr lang="zh-CN" altLang="en-US" dirty="0">
                <a:solidFill>
                  <a:srgbClr val="121212"/>
                </a:solidFill>
                <a:latin typeface="-apple-system"/>
              </a:rPr>
              <a:t>：可以把同义词随机插入句子中</a:t>
            </a:r>
          </a:p>
          <a:p>
            <a:pPr>
              <a:lnSpc>
                <a:spcPct val="150000"/>
              </a:lnSpc>
              <a:buFont typeface="+mj-lt"/>
              <a:buAutoNum type="arabicPeriod"/>
            </a:pPr>
            <a:r>
              <a:rPr lang="en-US" altLang="zh-CN" dirty="0">
                <a:solidFill>
                  <a:srgbClr val="121212"/>
                </a:solidFill>
                <a:latin typeface="-apple-system"/>
              </a:rPr>
              <a:t>Substitution</a:t>
            </a:r>
            <a:r>
              <a:rPr lang="zh-CN" altLang="en-US" dirty="0">
                <a:solidFill>
                  <a:srgbClr val="121212"/>
                </a:solidFill>
                <a:latin typeface="-apple-system"/>
              </a:rPr>
              <a:t>：把一些词随机替换成其他词（非同义），模拟</a:t>
            </a:r>
            <a:r>
              <a:rPr lang="en-US" altLang="zh-CN" dirty="0">
                <a:solidFill>
                  <a:srgbClr val="121212"/>
                </a:solidFill>
                <a:latin typeface="-apple-system"/>
              </a:rPr>
              <a:t>misspelling</a:t>
            </a:r>
            <a:r>
              <a:rPr lang="zh-CN" altLang="en-US" dirty="0">
                <a:solidFill>
                  <a:srgbClr val="121212"/>
                </a:solidFill>
                <a:latin typeface="-apple-system"/>
              </a:rPr>
              <a:t>的场景。为了避免改变</a:t>
            </a:r>
            <a:r>
              <a:rPr lang="en-US" altLang="zh-CN" dirty="0">
                <a:solidFill>
                  <a:srgbClr val="121212"/>
                </a:solidFill>
                <a:latin typeface="-apple-system"/>
              </a:rPr>
              <a:t>label</a:t>
            </a:r>
            <a:r>
              <a:rPr lang="zh-CN" altLang="en-US" dirty="0">
                <a:solidFill>
                  <a:srgbClr val="121212"/>
                </a:solidFill>
                <a:latin typeface="-apple-system"/>
              </a:rPr>
              <a:t>，可以使用</a:t>
            </a:r>
            <a:r>
              <a:rPr lang="en-US" altLang="zh-CN" dirty="0">
                <a:solidFill>
                  <a:srgbClr val="121212"/>
                </a:solidFill>
                <a:latin typeface="-apple-system"/>
              </a:rPr>
              <a:t>label-independent</a:t>
            </a:r>
            <a:r>
              <a:rPr lang="zh-CN" altLang="en-US" dirty="0">
                <a:solidFill>
                  <a:srgbClr val="121212"/>
                </a:solidFill>
                <a:latin typeface="-apple-system"/>
              </a:rPr>
              <a:t>的词，或者利用训练数据中的其他句子</a:t>
            </a:r>
          </a:p>
          <a:p>
            <a:pPr>
              <a:lnSpc>
                <a:spcPct val="150000"/>
              </a:lnSpc>
              <a:buFont typeface="+mj-lt"/>
              <a:buAutoNum type="arabicPeriod"/>
            </a:pPr>
            <a:r>
              <a:rPr lang="en-US" altLang="zh-CN" dirty="0" err="1">
                <a:solidFill>
                  <a:srgbClr val="121212"/>
                </a:solidFill>
                <a:latin typeface="-apple-system"/>
              </a:rPr>
              <a:t>Mixup</a:t>
            </a:r>
            <a:r>
              <a:rPr lang="zh-CN" altLang="en-US" dirty="0">
                <a:solidFill>
                  <a:srgbClr val="121212"/>
                </a:solidFill>
                <a:latin typeface="-apple-system"/>
              </a:rPr>
              <a:t>：这个方法最近两年比较火，把句子表示和标签分别以一定权重融合，引入连续噪声，可以生成不同</a:t>
            </a:r>
            <a:r>
              <a:rPr lang="en-US" altLang="zh-CN" dirty="0">
                <a:solidFill>
                  <a:srgbClr val="121212"/>
                </a:solidFill>
                <a:latin typeface="-apple-system"/>
              </a:rPr>
              <a:t>label</a:t>
            </a:r>
            <a:r>
              <a:rPr lang="zh-CN" altLang="en-US" dirty="0">
                <a:solidFill>
                  <a:srgbClr val="121212"/>
                </a:solidFill>
                <a:latin typeface="-apple-system"/>
              </a:rPr>
              <a:t>之间的数据，但可解释性较差</a:t>
            </a:r>
            <a:endParaRPr lang="zh-CN" altLang="en-US" b="0" i="0" dirty="0">
              <a:solidFill>
                <a:srgbClr val="121212"/>
              </a:solidFill>
              <a:effectLst/>
              <a:latin typeface="-apple-system"/>
            </a:endParaRPr>
          </a:p>
        </p:txBody>
      </p:sp>
      <p:sp>
        <p:nvSpPr>
          <p:cNvPr id="6" name="矩形 5">
            <a:extLst>
              <a:ext uri="{FF2B5EF4-FFF2-40B4-BE49-F238E27FC236}">
                <a16:creationId xmlns:a16="http://schemas.microsoft.com/office/drawing/2014/main" id="{52FDE14F-0618-4390-A76F-793489D9B242}"/>
              </a:ext>
            </a:extLst>
          </p:cNvPr>
          <p:cNvSpPr/>
          <p:nvPr/>
        </p:nvSpPr>
        <p:spPr>
          <a:xfrm>
            <a:off x="1163638" y="5759220"/>
            <a:ext cx="9570623" cy="646331"/>
          </a:xfrm>
          <a:prstGeom prst="rect">
            <a:avLst/>
          </a:prstGeom>
        </p:spPr>
        <p:txBody>
          <a:bodyPr wrap="square">
            <a:spAutoFit/>
          </a:bodyPr>
          <a:lstStyle/>
          <a:p>
            <a:r>
              <a:rPr lang="zh-CN" altLang="en-US" dirty="0">
                <a:solidFill>
                  <a:schemeClr val="bg1">
                    <a:lumMod val="50000"/>
                  </a:schemeClr>
                </a:solidFill>
              </a:rPr>
              <a:t>随机插入一些标点符号</a:t>
            </a:r>
            <a:endParaRPr lang="en-US" altLang="zh-CN" dirty="0">
              <a:solidFill>
                <a:schemeClr val="bg1">
                  <a:lumMod val="50000"/>
                </a:schemeClr>
              </a:solidFill>
            </a:endParaRPr>
          </a:p>
          <a:p>
            <a:r>
              <a:rPr lang="en-US" altLang="zh-CN" dirty="0">
                <a:solidFill>
                  <a:schemeClr val="bg1">
                    <a:lumMod val="50000"/>
                  </a:schemeClr>
                </a:solidFill>
              </a:rPr>
              <a:t>EMNLP2021 An Easier Data Augmentation Technique for Text Classification</a:t>
            </a:r>
            <a:r>
              <a:rPr lang="zh-CN" altLang="en-US" dirty="0">
                <a:solidFill>
                  <a:schemeClr val="bg1">
                    <a:lumMod val="50000"/>
                  </a:schemeClr>
                </a:solidFill>
              </a:rPr>
              <a:t> </a:t>
            </a:r>
          </a:p>
        </p:txBody>
      </p:sp>
    </p:spTree>
    <p:extLst>
      <p:ext uri="{BB962C8B-B14F-4D97-AF65-F5344CB8AC3E}">
        <p14:creationId xmlns:p14="http://schemas.microsoft.com/office/powerpoint/2010/main" val="287203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F39975-DA58-4582-BC09-B0578B32C8F0}"/>
              </a:ext>
            </a:extLst>
          </p:cNvPr>
          <p:cNvSpPr/>
          <p:nvPr/>
        </p:nvSpPr>
        <p:spPr>
          <a:xfrm>
            <a:off x="4532243" y="0"/>
            <a:ext cx="6096000" cy="707886"/>
          </a:xfrm>
          <a:prstGeom prst="rect">
            <a:avLst/>
          </a:prstGeom>
        </p:spPr>
        <p:txBody>
          <a:bodyPr>
            <a:spAutoFit/>
          </a:bodyPr>
          <a:lstStyle/>
          <a:p>
            <a:r>
              <a:rPr lang="en-US" altLang="zh-CN" sz="4000" b="1" dirty="0">
                <a:solidFill>
                  <a:srgbClr val="24569D"/>
                </a:solidFill>
              </a:rPr>
              <a:t>Sampling</a:t>
            </a:r>
            <a:endParaRPr lang="zh-CN" altLang="en-US" sz="4000" b="1" dirty="0">
              <a:solidFill>
                <a:srgbClr val="24569D"/>
              </a:solidFill>
            </a:endParaRPr>
          </a:p>
        </p:txBody>
      </p:sp>
      <p:sp>
        <p:nvSpPr>
          <p:cNvPr id="4" name="矩形 3">
            <a:extLst>
              <a:ext uri="{FF2B5EF4-FFF2-40B4-BE49-F238E27FC236}">
                <a16:creationId xmlns:a16="http://schemas.microsoft.com/office/drawing/2014/main" id="{1584F2C9-CFF7-4E81-8124-0CA82CEEB398}"/>
              </a:ext>
            </a:extLst>
          </p:cNvPr>
          <p:cNvSpPr/>
          <p:nvPr/>
        </p:nvSpPr>
        <p:spPr>
          <a:xfrm>
            <a:off x="1325217" y="2136338"/>
            <a:ext cx="9739658" cy="336027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nSpc>
                <a:spcPct val="150000"/>
              </a:lnSpc>
              <a:buFont typeface="Wingdings" panose="05000000000000000000" pitchFamily="2" charset="2"/>
              <a:buChar char="u"/>
            </a:pPr>
            <a:endParaRPr lang="zh-CN" altLang="en-US" dirty="0"/>
          </a:p>
          <a:p>
            <a:pPr marL="285750" indent="-285750">
              <a:lnSpc>
                <a:spcPct val="150000"/>
              </a:lnSpc>
              <a:buFont typeface="Wingdings" panose="05000000000000000000" pitchFamily="2" charset="2"/>
              <a:buChar char="u"/>
            </a:pPr>
            <a:r>
              <a:rPr lang="en-US" altLang="zh-CN" dirty="0"/>
              <a:t>Rules</a:t>
            </a:r>
            <a:r>
              <a:rPr lang="zh-CN" altLang="en-US" dirty="0"/>
              <a:t>：用规则定义新的样本和</a:t>
            </a:r>
            <a:r>
              <a:rPr lang="en-US" altLang="zh-CN" dirty="0"/>
              <a:t>label</a:t>
            </a:r>
            <a:r>
              <a:rPr lang="zh-CN" altLang="en-US" dirty="0"/>
              <a:t>，比如把句子中的主谓进行变换</a:t>
            </a:r>
          </a:p>
          <a:p>
            <a:pPr marL="285750" indent="-285750">
              <a:lnSpc>
                <a:spcPct val="150000"/>
              </a:lnSpc>
              <a:buFont typeface="Wingdings" panose="05000000000000000000" pitchFamily="2" charset="2"/>
              <a:buChar char="u"/>
            </a:pPr>
            <a:r>
              <a:rPr lang="en-US" altLang="zh-CN" dirty="0"/>
              <a:t>Seq2Seq Models</a:t>
            </a:r>
            <a:r>
              <a:rPr lang="zh-CN" altLang="en-US" dirty="0"/>
              <a:t>：根据输入和</a:t>
            </a:r>
            <a:r>
              <a:rPr lang="en-US" altLang="zh-CN" dirty="0"/>
              <a:t>label</a:t>
            </a:r>
            <a:r>
              <a:rPr lang="zh-CN" altLang="en-US" dirty="0"/>
              <a:t>生成新的句子，比如在</a:t>
            </a:r>
            <a:r>
              <a:rPr lang="en-US" altLang="zh-CN" dirty="0"/>
              <a:t>NLI</a:t>
            </a:r>
            <a:r>
              <a:rPr lang="zh-CN" altLang="en-US" dirty="0"/>
              <a:t>任务中，有研究者先为每个</a:t>
            </a:r>
            <a:r>
              <a:rPr lang="en-US" altLang="zh-CN" dirty="0"/>
              <a:t>label</a:t>
            </a:r>
            <a:r>
              <a:rPr lang="zh-CN" altLang="en-US" dirty="0"/>
              <a:t>（</a:t>
            </a:r>
            <a:r>
              <a:rPr lang="en-US" altLang="zh-CN" dirty="0"/>
              <a:t>entailment</a:t>
            </a:r>
            <a:r>
              <a:rPr lang="zh-CN" altLang="en-US" dirty="0"/>
              <a:t>，</a:t>
            </a:r>
            <a:r>
              <a:rPr lang="en-US" altLang="zh-CN" dirty="0"/>
              <a:t>contradiction</a:t>
            </a:r>
            <a:r>
              <a:rPr lang="zh-CN" altLang="en-US" dirty="0"/>
              <a:t>，</a:t>
            </a:r>
            <a:r>
              <a:rPr lang="en-US" altLang="zh-CN" dirty="0"/>
              <a:t>neutral</a:t>
            </a:r>
            <a:r>
              <a:rPr lang="zh-CN" altLang="en-US" dirty="0"/>
              <a:t>）训一个生成模型，再给定新的句子，生成对应</a:t>
            </a:r>
            <a:r>
              <a:rPr lang="en-US" altLang="zh-CN" dirty="0"/>
              <a:t>label</a:t>
            </a:r>
            <a:r>
              <a:rPr lang="zh-CN" altLang="en-US" dirty="0"/>
              <a:t>的。对比之下，</a:t>
            </a:r>
            <a:r>
              <a:rPr lang="en-US" altLang="zh-CN" dirty="0"/>
              <a:t>paraphrasing</a:t>
            </a:r>
            <a:r>
              <a:rPr lang="zh-CN" altLang="en-US" dirty="0"/>
              <a:t>主要是根据当前训练样本进行复述。</a:t>
            </a:r>
          </a:p>
          <a:p>
            <a:pPr marL="285750" indent="-285750">
              <a:lnSpc>
                <a:spcPct val="150000"/>
              </a:lnSpc>
              <a:buFont typeface="Wingdings" panose="05000000000000000000" pitchFamily="2" charset="2"/>
              <a:buChar char="u"/>
            </a:pPr>
            <a:r>
              <a:rPr lang="en-US" altLang="zh-CN" dirty="0"/>
              <a:t>Language Models</a:t>
            </a:r>
            <a:r>
              <a:rPr lang="zh-CN" altLang="en-US" dirty="0"/>
              <a:t>：给定</a:t>
            </a:r>
            <a:r>
              <a:rPr lang="en-US" altLang="zh-CN" dirty="0"/>
              <a:t>label</a:t>
            </a:r>
            <a:r>
              <a:rPr lang="zh-CN" altLang="en-US" dirty="0"/>
              <a:t>，利用语言模型生成样本，有些研究会加个判别模型过滤</a:t>
            </a:r>
          </a:p>
          <a:p>
            <a:pPr marL="285750" indent="-285750">
              <a:lnSpc>
                <a:spcPct val="150000"/>
              </a:lnSpc>
              <a:buFont typeface="Wingdings" panose="05000000000000000000" pitchFamily="2" charset="2"/>
              <a:buChar char="u"/>
            </a:pPr>
            <a:r>
              <a:rPr lang="en-US" altLang="zh-CN" dirty="0"/>
              <a:t>Self-training</a:t>
            </a:r>
            <a:r>
              <a:rPr lang="zh-CN" altLang="en-US" dirty="0"/>
              <a:t>：先有监督训练一个模型，再给无监督数据打一些标签，有点蒸馏的感觉</a:t>
            </a:r>
            <a:endParaRPr lang="en-US" altLang="zh-CN" dirty="0"/>
          </a:p>
          <a:p>
            <a:pPr marL="285750" indent="-285750">
              <a:lnSpc>
                <a:spcPct val="150000"/>
              </a:lnSpc>
              <a:buFont typeface="Wingdings" panose="05000000000000000000" pitchFamily="2" charset="2"/>
              <a:buChar char="u"/>
            </a:pPr>
            <a:endParaRPr lang="zh-CN" altLang="en-US" dirty="0"/>
          </a:p>
        </p:txBody>
      </p:sp>
      <p:sp>
        <p:nvSpPr>
          <p:cNvPr id="5" name="矩形 4">
            <a:extLst>
              <a:ext uri="{FF2B5EF4-FFF2-40B4-BE49-F238E27FC236}">
                <a16:creationId xmlns:a16="http://schemas.microsoft.com/office/drawing/2014/main" id="{93633E7B-E3C7-4D49-AE43-48AC96E35E7B}"/>
              </a:ext>
            </a:extLst>
          </p:cNvPr>
          <p:cNvSpPr/>
          <p:nvPr/>
        </p:nvSpPr>
        <p:spPr>
          <a:xfrm>
            <a:off x="1325217" y="1028343"/>
            <a:ext cx="9739658"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t>Sampling</a:t>
            </a:r>
            <a:r>
              <a:rPr lang="zh-CN" altLang="en-US" dirty="0"/>
              <a:t>是指</a:t>
            </a:r>
            <a:r>
              <a:rPr lang="zh-CN" altLang="en-US" b="1" dirty="0"/>
              <a:t>从数据分布中采样出新的样本</a:t>
            </a:r>
            <a:r>
              <a:rPr lang="zh-CN" altLang="en-US" dirty="0"/>
              <a:t>，不同于较通用的</a:t>
            </a:r>
            <a:r>
              <a:rPr lang="en-US" altLang="zh-CN" dirty="0"/>
              <a:t>paraphrasing</a:t>
            </a:r>
            <a:r>
              <a:rPr lang="zh-CN" altLang="en-US" dirty="0"/>
              <a:t>，采样更依赖任务，需要在保证数据可靠性的同时增加更多多样性，比前两个数据增强方法更难。</a:t>
            </a:r>
            <a:endParaRPr lang="en-US" altLang="zh-CN" dirty="0"/>
          </a:p>
        </p:txBody>
      </p:sp>
    </p:spTree>
    <p:extLst>
      <p:ext uri="{BB962C8B-B14F-4D97-AF65-F5344CB8AC3E}">
        <p14:creationId xmlns:p14="http://schemas.microsoft.com/office/powerpoint/2010/main" val="52632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002A8F-7230-43E5-BF20-CBEB7F364525}"/>
              </a:ext>
            </a:extLst>
          </p:cNvPr>
          <p:cNvSpPr/>
          <p:nvPr/>
        </p:nvSpPr>
        <p:spPr>
          <a:xfrm>
            <a:off x="1682335" y="2487460"/>
            <a:ext cx="9382539" cy="1883080"/>
          </a:xfrm>
          <a:prstGeom prst="rect">
            <a:avLst/>
          </a:prstGeom>
        </p:spPr>
        <p:txBody>
          <a:bodyPr wrap="square">
            <a:spAutoFit/>
          </a:bodyPr>
          <a:lstStyle/>
          <a:p>
            <a:pPr marL="457200" indent="-457200">
              <a:lnSpc>
                <a:spcPct val="150000"/>
              </a:lnSpc>
              <a:buFont typeface="+mj-lt"/>
              <a:buAutoNum type="arabicPeriod"/>
            </a:pPr>
            <a:r>
              <a:rPr lang="en-US" altLang="zh-CN" sz="2000" dirty="0"/>
              <a:t>Easy DA: https://github.com/jasonwei20/eda_nlp </a:t>
            </a:r>
          </a:p>
          <a:p>
            <a:pPr marL="457200" indent="-457200">
              <a:lnSpc>
                <a:spcPct val="150000"/>
              </a:lnSpc>
              <a:buFont typeface="+mj-lt"/>
              <a:buAutoNum type="arabicPeriod"/>
            </a:pPr>
            <a:r>
              <a:rPr lang="en-US" altLang="zh-CN" sz="2000" dirty="0"/>
              <a:t>Unsupervised DA</a:t>
            </a:r>
            <a:r>
              <a:rPr lang="zh-CN" altLang="en-US" sz="2000" dirty="0"/>
              <a:t>：</a:t>
            </a:r>
            <a:r>
              <a:rPr lang="en-US" altLang="zh-CN" sz="2000" dirty="0"/>
              <a:t>https://github.com/google-research/uda</a:t>
            </a:r>
          </a:p>
          <a:p>
            <a:pPr marL="457200" indent="-457200">
              <a:lnSpc>
                <a:spcPct val="150000"/>
              </a:lnSpc>
              <a:buFont typeface="+mj-lt"/>
              <a:buAutoNum type="arabicPeriod"/>
            </a:pPr>
            <a:r>
              <a:rPr lang="zh-CN" altLang="en-US" sz="2000" dirty="0"/>
              <a:t>英文：</a:t>
            </a:r>
            <a:r>
              <a:rPr lang="en-US" altLang="zh-CN" sz="2000" dirty="0"/>
              <a:t>https://github.com/makcedward/nlpaug </a:t>
            </a:r>
          </a:p>
          <a:p>
            <a:pPr marL="457200" indent="-457200">
              <a:lnSpc>
                <a:spcPct val="150000"/>
              </a:lnSpc>
              <a:buFont typeface="+mj-lt"/>
              <a:buAutoNum type="arabicPeriod"/>
            </a:pPr>
            <a:r>
              <a:rPr lang="zh-CN" altLang="en-US" sz="2000" dirty="0"/>
              <a:t>中文：</a:t>
            </a:r>
            <a:r>
              <a:rPr lang="en-US" altLang="zh-CN" sz="2000" dirty="0"/>
              <a:t>https://github.com/zhanlaoban/eda_nlp_for_Chinese</a:t>
            </a:r>
            <a:endParaRPr lang="zh-CN" altLang="en-US" sz="2000" dirty="0"/>
          </a:p>
        </p:txBody>
      </p:sp>
      <p:sp>
        <p:nvSpPr>
          <p:cNvPr id="3" name="文本框 2">
            <a:extLst>
              <a:ext uri="{FF2B5EF4-FFF2-40B4-BE49-F238E27FC236}">
                <a16:creationId xmlns:a16="http://schemas.microsoft.com/office/drawing/2014/main" id="{B03E64F6-8568-4DE2-A907-9567F99FFC0C}"/>
              </a:ext>
            </a:extLst>
          </p:cNvPr>
          <p:cNvSpPr txBox="1"/>
          <p:nvPr/>
        </p:nvSpPr>
        <p:spPr>
          <a:xfrm>
            <a:off x="5071580" y="0"/>
            <a:ext cx="2604050" cy="646331"/>
          </a:xfrm>
          <a:prstGeom prst="rect">
            <a:avLst/>
          </a:prstGeom>
          <a:noFill/>
        </p:spPr>
        <p:txBody>
          <a:bodyPr wrap="square" rtlCol="0">
            <a:spAutoFit/>
          </a:bodyPr>
          <a:lstStyle/>
          <a:p>
            <a:r>
              <a:rPr lang="zh-CN" altLang="en-US" sz="3600" dirty="0">
                <a:solidFill>
                  <a:srgbClr val="24569D"/>
                </a:solidFill>
              </a:rPr>
              <a:t>开源工具</a:t>
            </a:r>
          </a:p>
        </p:txBody>
      </p:sp>
    </p:spTree>
    <p:extLst>
      <p:ext uri="{BB962C8B-B14F-4D97-AF65-F5344CB8AC3E}">
        <p14:creationId xmlns:p14="http://schemas.microsoft.com/office/powerpoint/2010/main" val="254248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AF7A3EB-84B4-4B86-BE36-A178E976770E}"/>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C2FDD230-5289-4742-95AF-BCE9E79BA38C}"/>
              </a:ext>
            </a:extLst>
          </p:cNvPr>
          <p:cNvSpPr>
            <a:spLocks noGrp="1"/>
          </p:cNvSpPr>
          <p:nvPr>
            <p:ph type="sldNum" sz="quarter" idx="12"/>
          </p:nvPr>
        </p:nvSpPr>
        <p:spPr/>
        <p:txBody>
          <a:bodyPr/>
          <a:lstStyle/>
          <a:p>
            <a:fld id="{B37D35F1-C8A2-4A57-8FB7-EAFE3FD7B391}" type="slidenum">
              <a:rPr lang="zh-CN" altLang="en-US" smtClean="0"/>
              <a:t>25</a:t>
            </a:fld>
            <a:endParaRPr lang="zh-CN" altLang="en-US"/>
          </a:p>
        </p:txBody>
      </p:sp>
      <p:sp>
        <p:nvSpPr>
          <p:cNvPr id="4" name="文本框 3">
            <a:extLst>
              <a:ext uri="{FF2B5EF4-FFF2-40B4-BE49-F238E27FC236}">
                <a16:creationId xmlns:a16="http://schemas.microsoft.com/office/drawing/2014/main" id="{85D8C661-418A-43D2-9E5D-1A1619B13C47}"/>
              </a:ext>
            </a:extLst>
          </p:cNvPr>
          <p:cNvSpPr txBox="1"/>
          <p:nvPr/>
        </p:nvSpPr>
        <p:spPr>
          <a:xfrm>
            <a:off x="5089072" y="2921168"/>
            <a:ext cx="5867400" cy="1015663"/>
          </a:xfrm>
          <a:prstGeom prst="rect">
            <a:avLst/>
          </a:prstGeom>
          <a:noFill/>
        </p:spPr>
        <p:txBody>
          <a:bodyPr wrap="square" rtlCol="0">
            <a:spAutoFit/>
          </a:bodyPr>
          <a:lstStyle/>
          <a:p>
            <a:r>
              <a:rPr lang="zh-CN" altLang="en-US" sz="6000" dirty="0">
                <a:solidFill>
                  <a:srgbClr val="24569D"/>
                </a:solidFill>
              </a:rPr>
              <a:t>总结分析</a:t>
            </a:r>
          </a:p>
        </p:txBody>
      </p:sp>
      <p:sp>
        <p:nvSpPr>
          <p:cNvPr id="6" name="PA_椭圆 15">
            <a:extLst>
              <a:ext uri="{FF2B5EF4-FFF2-40B4-BE49-F238E27FC236}">
                <a16:creationId xmlns:a16="http://schemas.microsoft.com/office/drawing/2014/main" id="{E1F5221A-B0A0-43A8-8FC4-D95F73AA5029}"/>
              </a:ext>
            </a:extLst>
          </p:cNvPr>
          <p:cNvSpPr/>
          <p:nvPr>
            <p:custDataLst>
              <p:tags r:id="rId1"/>
            </p:custDataLst>
          </p:nvPr>
        </p:nvSpPr>
        <p:spPr>
          <a:xfrm>
            <a:off x="3315437" y="2705836"/>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04</a:t>
            </a:r>
            <a:endParaRPr lang="zh-CN" altLang="en-US" sz="4800" dirty="0">
              <a:solidFill>
                <a:schemeClr val="tx1">
                  <a:lumMod val="65000"/>
                  <a:lumOff val="35000"/>
                </a:schemeClr>
              </a:solidFill>
              <a:latin typeface="+mj-ea"/>
              <a:ea typeface="+mj-ea"/>
            </a:endParaRPr>
          </a:p>
        </p:txBody>
      </p:sp>
      <p:sp>
        <p:nvSpPr>
          <p:cNvPr id="7" name="矩形 6">
            <a:extLst>
              <a:ext uri="{FF2B5EF4-FFF2-40B4-BE49-F238E27FC236}">
                <a16:creationId xmlns:a16="http://schemas.microsoft.com/office/drawing/2014/main" id="{316CC281-DC0C-4EDE-A206-964B390E279B}"/>
              </a:ext>
            </a:extLst>
          </p:cNvPr>
          <p:cNvSpPr/>
          <p:nvPr/>
        </p:nvSpPr>
        <p:spPr>
          <a:xfrm>
            <a:off x="4887686" y="3936831"/>
            <a:ext cx="3799114" cy="215331"/>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508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984379-37BB-4BE9-8F60-E4CDFCF4551B}"/>
              </a:ext>
            </a:extLst>
          </p:cNvPr>
          <p:cNvSpPr txBox="1"/>
          <p:nvPr/>
        </p:nvSpPr>
        <p:spPr>
          <a:xfrm>
            <a:off x="452546" y="165853"/>
            <a:ext cx="3278462" cy="646331"/>
          </a:xfrm>
          <a:prstGeom prst="rect">
            <a:avLst/>
          </a:prstGeom>
          <a:noFill/>
        </p:spPr>
        <p:txBody>
          <a:bodyPr wrap="none" rtlCol="0">
            <a:spAutoFit/>
          </a:bodyPr>
          <a:lstStyle/>
          <a:p>
            <a:r>
              <a:rPr lang="zh-CN" altLang="en-US" sz="3600" b="1" dirty="0">
                <a:solidFill>
                  <a:srgbClr val="24569D"/>
                </a:solidFill>
              </a:rPr>
              <a:t>总  结 和 分 析</a:t>
            </a:r>
          </a:p>
        </p:txBody>
      </p:sp>
      <p:sp>
        <p:nvSpPr>
          <p:cNvPr id="3" name="文本框 2">
            <a:extLst>
              <a:ext uri="{FF2B5EF4-FFF2-40B4-BE49-F238E27FC236}">
                <a16:creationId xmlns:a16="http://schemas.microsoft.com/office/drawing/2014/main" id="{0FBA94CA-A394-4F72-B9FF-6ABDE4CFC710}"/>
              </a:ext>
            </a:extLst>
          </p:cNvPr>
          <p:cNvSpPr txBox="1"/>
          <p:nvPr/>
        </p:nvSpPr>
        <p:spPr>
          <a:xfrm>
            <a:off x="1163638" y="1419726"/>
            <a:ext cx="9749004" cy="3366050"/>
          </a:xfrm>
          <a:prstGeom prst="rect">
            <a:avLst/>
          </a:prstGeom>
          <a:noFill/>
        </p:spPr>
        <p:txBody>
          <a:bodyPr wrap="square" rtlCol="0">
            <a:spAutoFit/>
          </a:bodyPr>
          <a:lstStyle/>
          <a:p>
            <a:pPr>
              <a:lnSpc>
                <a:spcPct val="150000"/>
              </a:lnSpc>
            </a:pPr>
            <a:r>
              <a:rPr lang="en-US" altLang="zh-CN" b="1" dirty="0">
                <a:solidFill>
                  <a:schemeClr val="tx1">
                    <a:lumMod val="95000"/>
                    <a:lumOff val="5000"/>
                  </a:schemeClr>
                </a:solidFill>
              </a:rPr>
              <a:t>1. </a:t>
            </a:r>
            <a:r>
              <a:rPr lang="zh-CN" altLang="en-US" b="1" dirty="0">
                <a:solidFill>
                  <a:schemeClr val="tx1">
                    <a:lumMod val="95000"/>
                    <a:lumOff val="5000"/>
                  </a:schemeClr>
                </a:solidFill>
              </a:rPr>
              <a:t>降低</a:t>
            </a:r>
            <a:r>
              <a:rPr lang="en-US" altLang="zh-CN" b="1" dirty="0">
                <a:solidFill>
                  <a:schemeClr val="tx1">
                    <a:lumMod val="95000"/>
                    <a:lumOff val="5000"/>
                  </a:schemeClr>
                </a:solidFill>
              </a:rPr>
              <a:t>False Positive</a:t>
            </a:r>
            <a:r>
              <a:rPr lang="zh-CN" altLang="en-US" b="1" dirty="0">
                <a:solidFill>
                  <a:schemeClr val="tx1">
                    <a:lumMod val="95000"/>
                    <a:lumOff val="5000"/>
                  </a:schemeClr>
                </a:solidFill>
              </a:rPr>
              <a:t>的负面影响，是</a:t>
            </a:r>
            <a:r>
              <a:rPr lang="en-US" altLang="zh-CN" b="1" dirty="0">
                <a:solidFill>
                  <a:schemeClr val="tx1">
                    <a:lumMod val="95000"/>
                    <a:lumOff val="5000"/>
                  </a:schemeClr>
                </a:solidFill>
              </a:rPr>
              <a:t>17-19</a:t>
            </a:r>
            <a:r>
              <a:rPr lang="zh-CN" altLang="en-US" b="1" dirty="0">
                <a:solidFill>
                  <a:schemeClr val="tx1">
                    <a:lumMod val="95000"/>
                    <a:lumOff val="5000"/>
                  </a:schemeClr>
                </a:solidFill>
              </a:rPr>
              <a:t>年</a:t>
            </a:r>
            <a:r>
              <a:rPr lang="en-US" altLang="zh-CN" b="1" dirty="0">
                <a:solidFill>
                  <a:schemeClr val="tx1">
                    <a:lumMod val="95000"/>
                    <a:lumOff val="5000"/>
                  </a:schemeClr>
                </a:solidFill>
              </a:rPr>
              <a:t>DSRE</a:t>
            </a:r>
            <a:r>
              <a:rPr lang="zh-CN" altLang="en-US" b="1" dirty="0">
                <a:solidFill>
                  <a:schemeClr val="tx1">
                    <a:lumMod val="95000"/>
                    <a:lumOff val="5000"/>
                  </a:schemeClr>
                </a:solidFill>
              </a:rPr>
              <a:t>领域的研究重点；</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19-21</a:t>
            </a:r>
            <a:r>
              <a:rPr lang="zh-CN" altLang="en-US" b="1" dirty="0">
                <a:solidFill>
                  <a:schemeClr val="tx1">
                    <a:lumMod val="95000"/>
                    <a:lumOff val="5000"/>
                  </a:schemeClr>
                </a:solidFill>
              </a:rPr>
              <a:t>年，大部分研究重点落在如何利用</a:t>
            </a:r>
            <a:r>
              <a:rPr lang="en-US" altLang="zh-CN" b="1" dirty="0">
                <a:solidFill>
                  <a:schemeClr val="tx1">
                    <a:lumMod val="95000"/>
                    <a:lumOff val="5000"/>
                  </a:schemeClr>
                </a:solidFill>
              </a:rPr>
              <a:t>False Negative</a:t>
            </a:r>
            <a:r>
              <a:rPr lang="zh-CN" altLang="en-US" b="1" dirty="0">
                <a:solidFill>
                  <a:schemeClr val="tx1">
                    <a:lumMod val="95000"/>
                    <a:lumOff val="5000"/>
                  </a:schemeClr>
                </a:solidFill>
              </a:rPr>
              <a:t>中含有的信息，通过引入自监督、半监督、带噪学习等领域中的方法，进行创新</a:t>
            </a:r>
            <a:r>
              <a:rPr lang="zh-CN" altLang="en-US" dirty="0">
                <a:solidFill>
                  <a:schemeClr val="tx1">
                    <a:lumMod val="95000"/>
                    <a:lumOff val="5000"/>
                  </a:schemeClr>
                </a:solidFill>
              </a:rPr>
              <a:t>；</a:t>
            </a:r>
            <a:endParaRPr lang="en-US" altLang="zh-CN" dirty="0">
              <a:solidFill>
                <a:schemeClr val="tx1">
                  <a:lumMod val="95000"/>
                  <a:lumOff val="5000"/>
                </a:schemeClr>
              </a:solidFill>
            </a:endParaRPr>
          </a:p>
          <a:p>
            <a:pPr>
              <a:lnSpc>
                <a:spcPct val="150000"/>
              </a:lnSpc>
            </a:pPr>
            <a:endParaRPr lang="en-US" altLang="zh-CN" dirty="0">
              <a:solidFill>
                <a:schemeClr val="tx1">
                  <a:lumMod val="95000"/>
                  <a:lumOff val="5000"/>
                </a:schemeClr>
              </a:solidFill>
            </a:endParaRPr>
          </a:p>
          <a:p>
            <a:pPr>
              <a:lnSpc>
                <a:spcPct val="150000"/>
              </a:lnSpc>
            </a:pPr>
            <a:endParaRPr lang="en-US" altLang="zh-CN"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2. </a:t>
            </a:r>
            <a:r>
              <a:rPr lang="zh-CN" altLang="en-US" b="1" dirty="0">
                <a:solidFill>
                  <a:schemeClr val="tx1">
                    <a:lumMod val="95000"/>
                    <a:lumOff val="5000"/>
                  </a:schemeClr>
                </a:solidFill>
              </a:rPr>
              <a:t>数据增强，可以作为一种提升模型鲁棒性的方法，引入到模型中，也可以作为一种扩充数据量的方法，引入领域知识，让模型有更多信息可以学习。但是，盲目地使用数据增强方法，可能会让模型表现更不好，我们需要根据具体任务调整策略。</a:t>
            </a:r>
            <a:endParaRPr lang="en-US" altLang="zh-CN" dirty="0">
              <a:solidFill>
                <a:schemeClr val="tx1">
                  <a:lumMod val="95000"/>
                  <a:lumOff val="5000"/>
                </a:schemeClr>
              </a:solidFill>
            </a:endParaRPr>
          </a:p>
        </p:txBody>
      </p:sp>
    </p:spTree>
    <p:extLst>
      <p:ext uri="{BB962C8B-B14F-4D97-AF65-F5344CB8AC3E}">
        <p14:creationId xmlns:p14="http://schemas.microsoft.com/office/powerpoint/2010/main" val="3789362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
        <p:nvSpPr>
          <p:cNvPr id="2" name="灯片编号占位符 1">
            <a:extLst>
              <a:ext uri="{FF2B5EF4-FFF2-40B4-BE49-F238E27FC236}">
                <a16:creationId xmlns:a16="http://schemas.microsoft.com/office/drawing/2014/main" id="{37411BF3-33D4-4651-8A4A-F13F4923C373}"/>
              </a:ext>
            </a:extLst>
          </p:cNvPr>
          <p:cNvSpPr>
            <a:spLocks noGrp="1"/>
          </p:cNvSpPr>
          <p:nvPr>
            <p:ph type="sldNum" sz="quarter" idx="12"/>
          </p:nvPr>
        </p:nvSpPr>
        <p:spPr/>
        <p:txBody>
          <a:bodyPr/>
          <a:lstStyle/>
          <a:p>
            <a:fld id="{B37D35F1-C8A2-4A57-8FB7-EAFE3FD7B391}" type="slidenum">
              <a:rPr lang="zh-CN" altLang="en-US" smtClean="0"/>
              <a:t>27</a:t>
            </a:fld>
            <a:endParaRPr lang="zh-CN" altLang="en-US"/>
          </a:p>
        </p:txBody>
      </p:sp>
      <p:sp>
        <p:nvSpPr>
          <p:cNvPr id="4" name="页脚占位符 3">
            <a:extLst>
              <a:ext uri="{FF2B5EF4-FFF2-40B4-BE49-F238E27FC236}">
                <a16:creationId xmlns:a16="http://schemas.microsoft.com/office/drawing/2014/main" id="{BFB0CD30-8BAD-4A81-9CC5-D4AA457C44FB}"/>
              </a:ext>
            </a:extLst>
          </p:cNvPr>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par>
                                <p:cTn id="11" presetID="8" presetClass="emph" presetSubtype="0" fill="hold" nodeType="withEffect">
                                  <p:stCondLst>
                                    <p:cond delay="500"/>
                                  </p:stCondLst>
                                  <p:childTnLst>
                                    <p:animRot by="5400000">
                                      <p:cBhvr>
                                        <p:cTn id="12" dur="10" fill="hold"/>
                                        <p:tgtEl>
                                          <p:spTgt spid="6"/>
                                        </p:tgtEl>
                                        <p:attrNameLst>
                                          <p:attrName>r</p:attrName>
                                        </p:attrNameLst>
                                      </p:cBhvr>
                                    </p:animRot>
                                  </p:childTnLst>
                                </p:cTn>
                              </p:par>
                              <p:par>
                                <p:cTn id="13" presetID="8" presetClass="emph" presetSubtype="0" decel="100000" fill="hold" nodeType="withEffect">
                                  <p:stCondLst>
                                    <p:cond delay="500"/>
                                  </p:stCondLst>
                                  <p:childTnLst>
                                    <p:animRot by="-5400000">
                                      <p:cBhvr>
                                        <p:cTn id="14"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AF7A3EB-84B4-4B86-BE36-A178E976770E}"/>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C2FDD230-5289-4742-95AF-BCE9E79BA38C}"/>
              </a:ext>
            </a:extLst>
          </p:cNvPr>
          <p:cNvSpPr>
            <a:spLocks noGrp="1"/>
          </p:cNvSpPr>
          <p:nvPr>
            <p:ph type="sldNum" sz="quarter" idx="12"/>
          </p:nvPr>
        </p:nvSpPr>
        <p:spPr/>
        <p:txBody>
          <a:bodyPr/>
          <a:lstStyle/>
          <a:p>
            <a:fld id="{B37D35F1-C8A2-4A57-8FB7-EAFE3FD7B391}" type="slidenum">
              <a:rPr lang="zh-CN" altLang="en-US" smtClean="0"/>
              <a:t>3</a:t>
            </a:fld>
            <a:endParaRPr lang="zh-CN" altLang="en-US"/>
          </a:p>
        </p:txBody>
      </p:sp>
      <p:sp>
        <p:nvSpPr>
          <p:cNvPr id="4" name="文本框 3">
            <a:extLst>
              <a:ext uri="{FF2B5EF4-FFF2-40B4-BE49-F238E27FC236}">
                <a16:creationId xmlns:a16="http://schemas.microsoft.com/office/drawing/2014/main" id="{85D8C661-418A-43D2-9E5D-1A1619B13C47}"/>
              </a:ext>
            </a:extLst>
          </p:cNvPr>
          <p:cNvSpPr txBox="1"/>
          <p:nvPr/>
        </p:nvSpPr>
        <p:spPr>
          <a:xfrm>
            <a:off x="5089072" y="2921168"/>
            <a:ext cx="5867400" cy="1015663"/>
          </a:xfrm>
          <a:prstGeom prst="rect">
            <a:avLst/>
          </a:prstGeom>
          <a:noFill/>
        </p:spPr>
        <p:txBody>
          <a:bodyPr wrap="square" rtlCol="0">
            <a:spAutoFit/>
          </a:bodyPr>
          <a:lstStyle/>
          <a:p>
            <a:r>
              <a:rPr lang="zh-CN" altLang="en-US" sz="6000" dirty="0">
                <a:solidFill>
                  <a:srgbClr val="24569D"/>
                </a:solidFill>
              </a:rPr>
              <a:t>任务简介</a:t>
            </a:r>
          </a:p>
        </p:txBody>
      </p:sp>
      <p:sp>
        <p:nvSpPr>
          <p:cNvPr id="6" name="PA_椭圆 15">
            <a:extLst>
              <a:ext uri="{FF2B5EF4-FFF2-40B4-BE49-F238E27FC236}">
                <a16:creationId xmlns:a16="http://schemas.microsoft.com/office/drawing/2014/main" id="{E1F5221A-B0A0-43A8-8FC4-D95F73AA5029}"/>
              </a:ext>
            </a:extLst>
          </p:cNvPr>
          <p:cNvSpPr/>
          <p:nvPr>
            <p:custDataLst>
              <p:tags r:id="rId1"/>
            </p:custDataLst>
          </p:nvPr>
        </p:nvSpPr>
        <p:spPr>
          <a:xfrm>
            <a:off x="3315437" y="2705836"/>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01</a:t>
            </a:r>
            <a:endParaRPr lang="zh-CN" altLang="en-US" sz="4800" dirty="0">
              <a:solidFill>
                <a:schemeClr val="tx1">
                  <a:lumMod val="65000"/>
                  <a:lumOff val="35000"/>
                </a:schemeClr>
              </a:solidFill>
              <a:latin typeface="+mj-ea"/>
              <a:ea typeface="+mj-ea"/>
            </a:endParaRPr>
          </a:p>
        </p:txBody>
      </p:sp>
      <p:sp>
        <p:nvSpPr>
          <p:cNvPr id="7" name="矩形 6">
            <a:extLst>
              <a:ext uri="{FF2B5EF4-FFF2-40B4-BE49-F238E27FC236}">
                <a16:creationId xmlns:a16="http://schemas.microsoft.com/office/drawing/2014/main" id="{316CC281-DC0C-4EDE-A206-964B390E279B}"/>
              </a:ext>
            </a:extLst>
          </p:cNvPr>
          <p:cNvSpPr/>
          <p:nvPr/>
        </p:nvSpPr>
        <p:spPr>
          <a:xfrm>
            <a:off x="4887686" y="3936831"/>
            <a:ext cx="3799114" cy="215331"/>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7424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37B3DBF-2EE4-4431-8B22-7AF3A5927F3C}"/>
              </a:ext>
            </a:extLst>
          </p:cNvPr>
          <p:cNvSpPr/>
          <p:nvPr/>
        </p:nvSpPr>
        <p:spPr>
          <a:xfrm>
            <a:off x="1265238" y="1467556"/>
            <a:ext cx="9809162" cy="129596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页脚占位符 1">
            <a:extLst>
              <a:ext uri="{FF2B5EF4-FFF2-40B4-BE49-F238E27FC236}">
                <a16:creationId xmlns:a16="http://schemas.microsoft.com/office/drawing/2014/main" id="{3FDB6339-F41A-4803-AF99-B646F4BBEA84}"/>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9443701A-913D-4970-ABF7-1262E7813E48}"/>
              </a:ext>
            </a:extLst>
          </p:cNvPr>
          <p:cNvSpPr>
            <a:spLocks noGrp="1"/>
          </p:cNvSpPr>
          <p:nvPr>
            <p:ph type="sldNum" sz="quarter" idx="12"/>
          </p:nvPr>
        </p:nvSpPr>
        <p:spPr/>
        <p:txBody>
          <a:bodyPr/>
          <a:lstStyle/>
          <a:p>
            <a:fld id="{B37D35F1-C8A2-4A57-8FB7-EAFE3FD7B391}" type="slidenum">
              <a:rPr lang="zh-CN" altLang="en-US" smtClean="0"/>
              <a:t>4</a:t>
            </a:fld>
            <a:endParaRPr lang="zh-CN" altLang="en-US"/>
          </a:p>
        </p:txBody>
      </p:sp>
      <p:sp>
        <p:nvSpPr>
          <p:cNvPr id="4" name="矩形 3">
            <a:extLst>
              <a:ext uri="{FF2B5EF4-FFF2-40B4-BE49-F238E27FC236}">
                <a16:creationId xmlns:a16="http://schemas.microsoft.com/office/drawing/2014/main" id="{AF9C27D1-0C0C-4852-BED9-046FEFCBD70D}"/>
              </a:ext>
            </a:extLst>
          </p:cNvPr>
          <p:cNvSpPr/>
          <p:nvPr/>
        </p:nvSpPr>
        <p:spPr>
          <a:xfrm>
            <a:off x="1265239" y="415393"/>
            <a:ext cx="9809162" cy="8730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zh-CN" altLang="en-US" dirty="0"/>
              <a:t>关系抽取作为信息抽取中的一个重要环节，它从非结构化的文本中提取出实体之间表达的语义关系，即结构化的三元组</a:t>
            </a:r>
            <a:r>
              <a:rPr lang="en-US" altLang="zh-CN" dirty="0"/>
              <a:t>&lt;</a:t>
            </a:r>
            <a:r>
              <a:rPr lang="zh-CN" altLang="en-US" dirty="0"/>
              <a:t>头实体，关系，尾实体</a:t>
            </a:r>
            <a:r>
              <a:rPr lang="en-US" altLang="zh-CN" dirty="0"/>
              <a:t>&gt;</a:t>
            </a:r>
            <a:r>
              <a:rPr lang="zh-CN" altLang="en-US" dirty="0"/>
              <a:t>。</a:t>
            </a:r>
            <a:endParaRPr lang="zh-CN" altLang="en-US" sz="1400" dirty="0"/>
          </a:p>
        </p:txBody>
      </p:sp>
      <p:sp>
        <p:nvSpPr>
          <p:cNvPr id="5" name="文本框 4">
            <a:extLst>
              <a:ext uri="{FF2B5EF4-FFF2-40B4-BE49-F238E27FC236}">
                <a16:creationId xmlns:a16="http://schemas.microsoft.com/office/drawing/2014/main" id="{6340E0B0-364D-4919-B97B-011D242D7A91}"/>
              </a:ext>
            </a:extLst>
          </p:cNvPr>
          <p:cNvSpPr txBox="1"/>
          <p:nvPr/>
        </p:nvSpPr>
        <p:spPr>
          <a:xfrm>
            <a:off x="4978882" y="1607880"/>
            <a:ext cx="1854212" cy="1155637"/>
          </a:xfrm>
          <a:prstGeom prst="rect">
            <a:avLst/>
          </a:prstGeom>
          <a:noFill/>
        </p:spPr>
        <p:txBody>
          <a:bodyPr wrap="square" rtlCol="0">
            <a:spAutoFit/>
          </a:bodyPr>
          <a:lstStyle/>
          <a:p>
            <a:pPr>
              <a:lnSpc>
                <a:spcPct val="150000"/>
              </a:lnSpc>
            </a:pPr>
            <a:r>
              <a:rPr lang="zh-CN" altLang="en-US" sz="1600" b="1" dirty="0"/>
              <a:t>实体</a:t>
            </a:r>
            <a:r>
              <a:rPr lang="zh-CN" altLang="en-US" sz="1600" dirty="0"/>
              <a:t>：蔡元培</a:t>
            </a:r>
            <a:r>
              <a:rPr lang="en-US" altLang="zh-CN" sz="1600" dirty="0"/>
              <a:t>(</a:t>
            </a:r>
            <a:r>
              <a:rPr lang="zh-CN" altLang="en-US" sz="1600" dirty="0"/>
              <a:t>人</a:t>
            </a:r>
            <a:r>
              <a:rPr lang="en-US" altLang="zh-CN" sz="1600" dirty="0"/>
              <a:t>)</a:t>
            </a:r>
            <a:r>
              <a:rPr lang="zh-CN" altLang="en-US" sz="1600" dirty="0"/>
              <a:t>，北京大学（学校）。</a:t>
            </a:r>
            <a:endParaRPr lang="en-US" altLang="zh-CN" sz="1600" dirty="0"/>
          </a:p>
          <a:p>
            <a:pPr>
              <a:lnSpc>
                <a:spcPct val="150000"/>
              </a:lnSpc>
            </a:pPr>
            <a:r>
              <a:rPr lang="zh-CN" altLang="en-US" sz="1600" b="1" dirty="0"/>
              <a:t>关系</a:t>
            </a:r>
            <a:r>
              <a:rPr lang="zh-CN" altLang="en-US" sz="1600" dirty="0"/>
              <a:t>：校长</a:t>
            </a:r>
          </a:p>
        </p:txBody>
      </p:sp>
      <p:sp>
        <p:nvSpPr>
          <p:cNvPr id="6" name="文本框 5">
            <a:extLst>
              <a:ext uri="{FF2B5EF4-FFF2-40B4-BE49-F238E27FC236}">
                <a16:creationId xmlns:a16="http://schemas.microsoft.com/office/drawing/2014/main" id="{8564700D-BA19-4E7A-919E-589F181D0212}"/>
              </a:ext>
            </a:extLst>
          </p:cNvPr>
          <p:cNvSpPr txBox="1"/>
          <p:nvPr/>
        </p:nvSpPr>
        <p:spPr>
          <a:xfrm>
            <a:off x="8255000" y="1877039"/>
            <a:ext cx="3059515" cy="417550"/>
          </a:xfrm>
          <a:prstGeom prst="rect">
            <a:avLst/>
          </a:prstGeom>
          <a:noFill/>
        </p:spPr>
        <p:txBody>
          <a:bodyPr wrap="square" rtlCol="0">
            <a:spAutoFit/>
          </a:bodyPr>
          <a:lstStyle/>
          <a:p>
            <a:pPr>
              <a:lnSpc>
                <a:spcPct val="150000"/>
              </a:lnSpc>
            </a:pPr>
            <a:r>
              <a:rPr lang="en-US" altLang="zh-CN" sz="1600" dirty="0"/>
              <a:t>&lt;</a:t>
            </a:r>
            <a:r>
              <a:rPr lang="zh-CN" altLang="en-US" sz="1600" dirty="0"/>
              <a:t>蔡元培，校长，北京大学</a:t>
            </a:r>
            <a:r>
              <a:rPr lang="en-US" altLang="zh-CN" sz="1600" dirty="0"/>
              <a:t>&gt;</a:t>
            </a:r>
            <a:endParaRPr lang="zh-CN" altLang="en-US" sz="1600" dirty="0"/>
          </a:p>
        </p:txBody>
      </p:sp>
      <p:cxnSp>
        <p:nvCxnSpPr>
          <p:cNvPr id="7" name="直接箭头连接符 6">
            <a:extLst>
              <a:ext uri="{FF2B5EF4-FFF2-40B4-BE49-F238E27FC236}">
                <a16:creationId xmlns:a16="http://schemas.microsoft.com/office/drawing/2014/main" id="{76E3E453-808B-44B1-8AE5-03A419339A1A}"/>
              </a:ext>
            </a:extLst>
          </p:cNvPr>
          <p:cNvCxnSpPr>
            <a:cxnSpLocks/>
          </p:cNvCxnSpPr>
          <p:nvPr/>
        </p:nvCxnSpPr>
        <p:spPr>
          <a:xfrm>
            <a:off x="7357605" y="2197784"/>
            <a:ext cx="52672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579E123-498C-45C3-AB18-1D3431D65BBF}"/>
              </a:ext>
            </a:extLst>
          </p:cNvPr>
          <p:cNvSpPr txBox="1"/>
          <p:nvPr/>
        </p:nvSpPr>
        <p:spPr>
          <a:xfrm>
            <a:off x="1265238" y="1654167"/>
            <a:ext cx="2584273" cy="786827"/>
          </a:xfrm>
          <a:prstGeom prst="rect">
            <a:avLst/>
          </a:prstGeom>
          <a:noFill/>
        </p:spPr>
        <p:txBody>
          <a:bodyPr wrap="square" rtlCol="0">
            <a:spAutoFit/>
          </a:bodyPr>
          <a:lstStyle/>
          <a:p>
            <a:pPr>
              <a:lnSpc>
                <a:spcPct val="150000"/>
              </a:lnSpc>
            </a:pPr>
            <a:r>
              <a:rPr lang="zh-CN" altLang="en-US" sz="1600" b="1" dirty="0"/>
              <a:t>蔡元培</a:t>
            </a:r>
            <a:r>
              <a:rPr lang="en-US" altLang="zh-CN" sz="1600" b="1" dirty="0"/>
              <a:t>1917</a:t>
            </a:r>
            <a:r>
              <a:rPr lang="zh-CN" altLang="en-US" sz="1600" b="1" dirty="0"/>
              <a:t>年至</a:t>
            </a:r>
            <a:r>
              <a:rPr lang="en-US" altLang="zh-CN" sz="1600" b="1" dirty="0"/>
              <a:t>1927</a:t>
            </a:r>
            <a:r>
              <a:rPr lang="zh-CN" altLang="en-US" sz="1600" b="1" dirty="0"/>
              <a:t>年任北京大学校长 。</a:t>
            </a:r>
            <a:endParaRPr lang="zh-CN" altLang="en-US" sz="1600" dirty="0"/>
          </a:p>
        </p:txBody>
      </p:sp>
      <p:cxnSp>
        <p:nvCxnSpPr>
          <p:cNvPr id="9" name="直接箭头连接符 8">
            <a:extLst>
              <a:ext uri="{FF2B5EF4-FFF2-40B4-BE49-F238E27FC236}">
                <a16:creationId xmlns:a16="http://schemas.microsoft.com/office/drawing/2014/main" id="{29F8FE1D-F795-4045-8864-4A5868EA37FB}"/>
              </a:ext>
            </a:extLst>
          </p:cNvPr>
          <p:cNvCxnSpPr/>
          <p:nvPr/>
        </p:nvCxnSpPr>
        <p:spPr>
          <a:xfrm>
            <a:off x="4033478" y="2085814"/>
            <a:ext cx="714895"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98B790B-CB33-4B71-AA49-264751183F94}"/>
              </a:ext>
            </a:extLst>
          </p:cNvPr>
          <p:cNvSpPr txBox="1"/>
          <p:nvPr/>
        </p:nvSpPr>
        <p:spPr>
          <a:xfrm>
            <a:off x="1283567" y="3006103"/>
            <a:ext cx="4396891" cy="11564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defTabSz="685800">
              <a:lnSpc>
                <a:spcPct val="150000"/>
              </a:lnSpc>
              <a:buFont typeface="Wingdings" panose="05000000000000000000" pitchFamily="2" charset="2"/>
              <a:buChar char="l"/>
            </a:pPr>
            <a:r>
              <a:rPr lang="zh-CN" altLang="en-US" sz="1600" dirty="0">
                <a:solidFill>
                  <a:srgbClr val="000000"/>
                </a:solidFill>
                <a:latin typeface="Arial"/>
              </a:rPr>
              <a:t>远程监督基本假设：若一个实体对在知识库中存在某个关系，那么包含该实体对的所有句子都以某种方式表达该关系。</a:t>
            </a:r>
            <a:endParaRPr lang="en-US" altLang="zh-CN" sz="1600" dirty="0">
              <a:solidFill>
                <a:srgbClr val="000000"/>
              </a:solidFill>
              <a:latin typeface="Arial"/>
            </a:endParaRPr>
          </a:p>
        </p:txBody>
      </p:sp>
      <p:pic>
        <p:nvPicPr>
          <p:cNvPr id="11" name="图片 10">
            <a:extLst>
              <a:ext uri="{FF2B5EF4-FFF2-40B4-BE49-F238E27FC236}">
                <a16:creationId xmlns:a16="http://schemas.microsoft.com/office/drawing/2014/main" id="{B18839FD-7843-40D4-823F-7583737251DE}"/>
              </a:ext>
            </a:extLst>
          </p:cNvPr>
          <p:cNvPicPr>
            <a:picLocks noChangeAspect="1"/>
          </p:cNvPicPr>
          <p:nvPr/>
        </p:nvPicPr>
        <p:blipFill>
          <a:blip r:embed="rId3"/>
          <a:stretch>
            <a:fillRect/>
          </a:stretch>
        </p:blipFill>
        <p:spPr>
          <a:xfrm>
            <a:off x="7477383" y="3006103"/>
            <a:ext cx="3597017" cy="3253443"/>
          </a:xfrm>
          <a:prstGeom prst="rect">
            <a:avLst/>
          </a:prstGeom>
        </p:spPr>
      </p:pic>
      <p:sp>
        <p:nvSpPr>
          <p:cNvPr id="12" name="文本框 11">
            <a:extLst>
              <a:ext uri="{FF2B5EF4-FFF2-40B4-BE49-F238E27FC236}">
                <a16:creationId xmlns:a16="http://schemas.microsoft.com/office/drawing/2014/main" id="{CBD09A75-496A-4D42-BD12-92820B901BA8}"/>
              </a:ext>
            </a:extLst>
          </p:cNvPr>
          <p:cNvSpPr txBox="1"/>
          <p:nvPr/>
        </p:nvSpPr>
        <p:spPr>
          <a:xfrm>
            <a:off x="1265238" y="4456363"/>
            <a:ext cx="4396891" cy="189430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Wingdings" panose="05000000000000000000" pitchFamily="2" charset="2"/>
              <a:buChar char="l"/>
            </a:pPr>
            <a:r>
              <a:rPr lang="zh-CN" altLang="en-US" sz="1600" b="1" dirty="0">
                <a:solidFill>
                  <a:srgbClr val="C00000"/>
                </a:solidFill>
              </a:rPr>
              <a:t>噪声样例：</a:t>
            </a:r>
            <a:endParaRPr lang="en-US" altLang="zh-CN" sz="1600" b="1" dirty="0">
              <a:solidFill>
                <a:srgbClr val="C00000"/>
              </a:solidFill>
            </a:endParaRPr>
          </a:p>
          <a:p>
            <a:pPr marL="285750" indent="-285750">
              <a:lnSpc>
                <a:spcPct val="150000"/>
              </a:lnSpc>
              <a:buFont typeface="Arial" panose="020B0604020202020204" pitchFamily="34" charset="0"/>
              <a:buChar char="•"/>
            </a:pPr>
            <a:r>
              <a:rPr lang="en-US" altLang="zh-CN" sz="1600" dirty="0">
                <a:solidFill>
                  <a:srgbClr val="C00000"/>
                </a:solidFill>
              </a:rPr>
              <a:t>False Negative </a:t>
            </a:r>
            <a:r>
              <a:rPr lang="zh-CN" altLang="en-US" sz="1600" dirty="0"/>
              <a:t>知识库不全导致一些实体对被标为</a:t>
            </a:r>
            <a:r>
              <a:rPr lang="en-US" altLang="zh-CN" sz="1600" dirty="0"/>
              <a:t>NA</a:t>
            </a:r>
            <a:r>
              <a:rPr lang="zh-CN" altLang="en-US" sz="1600" dirty="0"/>
              <a:t>关系</a:t>
            </a:r>
            <a:endParaRPr lang="en-US" altLang="zh-CN" sz="1600" dirty="0"/>
          </a:p>
          <a:p>
            <a:pPr marL="285750" indent="-285750">
              <a:lnSpc>
                <a:spcPct val="150000"/>
              </a:lnSpc>
              <a:buFont typeface="Arial" panose="020B0604020202020204" pitchFamily="34" charset="0"/>
              <a:buChar char="•"/>
            </a:pPr>
            <a:r>
              <a:rPr lang="en-US" altLang="zh-CN" sz="1600" dirty="0">
                <a:solidFill>
                  <a:srgbClr val="C00000"/>
                </a:solidFill>
              </a:rPr>
              <a:t>False Positive </a:t>
            </a:r>
            <a:r>
              <a:rPr lang="zh-CN" altLang="en-US" sz="1600" dirty="0"/>
              <a:t>含有同一实体对的句子，不一定表达同一种关系（关系重叠）</a:t>
            </a:r>
          </a:p>
        </p:txBody>
      </p:sp>
      <p:sp>
        <p:nvSpPr>
          <p:cNvPr id="15" name="矩形 14">
            <a:extLst>
              <a:ext uri="{FF2B5EF4-FFF2-40B4-BE49-F238E27FC236}">
                <a16:creationId xmlns:a16="http://schemas.microsoft.com/office/drawing/2014/main" id="{47DBBE8B-416E-43E3-8EFB-D174862AC074}"/>
              </a:ext>
            </a:extLst>
          </p:cNvPr>
          <p:cNvSpPr/>
          <p:nvPr/>
        </p:nvSpPr>
        <p:spPr>
          <a:xfrm>
            <a:off x="281076" y="415393"/>
            <a:ext cx="362726" cy="5935271"/>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93A9713E-0422-42B7-9D67-6DB06FC98A9A}"/>
              </a:ext>
            </a:extLst>
          </p:cNvPr>
          <p:cNvSpPr/>
          <p:nvPr/>
        </p:nvSpPr>
        <p:spPr>
          <a:xfrm>
            <a:off x="637123" y="851923"/>
            <a:ext cx="646444" cy="293110"/>
          </a:xfrm>
          <a:prstGeom prst="rightArrow">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EF986C7C-5B30-4BAD-875C-289BF0594BB6}"/>
              </a:ext>
            </a:extLst>
          </p:cNvPr>
          <p:cNvSpPr/>
          <p:nvPr/>
        </p:nvSpPr>
        <p:spPr>
          <a:xfrm>
            <a:off x="640462" y="3465513"/>
            <a:ext cx="646444" cy="293110"/>
          </a:xfrm>
          <a:prstGeom prst="rightArrow">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52C8BE70-272F-41D7-923B-5D84148EDFD5}"/>
              </a:ext>
            </a:extLst>
          </p:cNvPr>
          <p:cNvSpPr/>
          <p:nvPr/>
        </p:nvSpPr>
        <p:spPr>
          <a:xfrm>
            <a:off x="651750" y="5390444"/>
            <a:ext cx="646444" cy="293110"/>
          </a:xfrm>
          <a:prstGeom prst="rightArrow">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6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AF7A3EB-84B4-4B86-BE36-A178E976770E}"/>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C2FDD230-5289-4742-95AF-BCE9E79BA38C}"/>
              </a:ext>
            </a:extLst>
          </p:cNvPr>
          <p:cNvSpPr>
            <a:spLocks noGrp="1"/>
          </p:cNvSpPr>
          <p:nvPr>
            <p:ph type="sldNum" sz="quarter" idx="12"/>
          </p:nvPr>
        </p:nvSpPr>
        <p:spPr/>
        <p:txBody>
          <a:bodyPr/>
          <a:lstStyle/>
          <a:p>
            <a:fld id="{B37D35F1-C8A2-4A57-8FB7-EAFE3FD7B391}" type="slidenum">
              <a:rPr lang="zh-CN" altLang="en-US" smtClean="0"/>
              <a:t>5</a:t>
            </a:fld>
            <a:endParaRPr lang="zh-CN" altLang="en-US"/>
          </a:p>
        </p:txBody>
      </p:sp>
      <p:sp>
        <p:nvSpPr>
          <p:cNvPr id="4" name="文本框 3">
            <a:extLst>
              <a:ext uri="{FF2B5EF4-FFF2-40B4-BE49-F238E27FC236}">
                <a16:creationId xmlns:a16="http://schemas.microsoft.com/office/drawing/2014/main" id="{85D8C661-418A-43D2-9E5D-1A1619B13C47}"/>
              </a:ext>
            </a:extLst>
          </p:cNvPr>
          <p:cNvSpPr txBox="1"/>
          <p:nvPr/>
        </p:nvSpPr>
        <p:spPr>
          <a:xfrm>
            <a:off x="4305302" y="2921168"/>
            <a:ext cx="5867400" cy="1015663"/>
          </a:xfrm>
          <a:prstGeom prst="rect">
            <a:avLst/>
          </a:prstGeom>
          <a:noFill/>
        </p:spPr>
        <p:txBody>
          <a:bodyPr wrap="square" rtlCol="0">
            <a:spAutoFit/>
          </a:bodyPr>
          <a:lstStyle/>
          <a:p>
            <a:r>
              <a:rPr lang="en-US" altLang="zh-CN" sz="6000" dirty="0">
                <a:solidFill>
                  <a:srgbClr val="24569D"/>
                </a:solidFill>
              </a:rPr>
              <a:t>DSRE</a:t>
            </a:r>
            <a:r>
              <a:rPr lang="zh-CN" altLang="en-US" sz="6000" dirty="0">
                <a:solidFill>
                  <a:srgbClr val="24569D"/>
                </a:solidFill>
              </a:rPr>
              <a:t>论文解读</a:t>
            </a:r>
          </a:p>
        </p:txBody>
      </p:sp>
      <p:sp>
        <p:nvSpPr>
          <p:cNvPr id="6" name="PA_椭圆 15">
            <a:extLst>
              <a:ext uri="{FF2B5EF4-FFF2-40B4-BE49-F238E27FC236}">
                <a16:creationId xmlns:a16="http://schemas.microsoft.com/office/drawing/2014/main" id="{E1F5221A-B0A0-43A8-8FC4-D95F73AA5029}"/>
              </a:ext>
            </a:extLst>
          </p:cNvPr>
          <p:cNvSpPr/>
          <p:nvPr>
            <p:custDataLst>
              <p:tags r:id="rId1"/>
            </p:custDataLst>
          </p:nvPr>
        </p:nvSpPr>
        <p:spPr>
          <a:xfrm>
            <a:off x="2531667" y="2705836"/>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02</a:t>
            </a:r>
            <a:endParaRPr lang="zh-CN" altLang="en-US" sz="4800" dirty="0">
              <a:solidFill>
                <a:schemeClr val="tx1">
                  <a:lumMod val="65000"/>
                  <a:lumOff val="35000"/>
                </a:schemeClr>
              </a:solidFill>
              <a:latin typeface="+mj-ea"/>
              <a:ea typeface="+mj-ea"/>
            </a:endParaRPr>
          </a:p>
        </p:txBody>
      </p:sp>
      <p:sp>
        <p:nvSpPr>
          <p:cNvPr id="7" name="矩形 6">
            <a:extLst>
              <a:ext uri="{FF2B5EF4-FFF2-40B4-BE49-F238E27FC236}">
                <a16:creationId xmlns:a16="http://schemas.microsoft.com/office/drawing/2014/main" id="{316CC281-DC0C-4EDE-A206-964B390E279B}"/>
              </a:ext>
            </a:extLst>
          </p:cNvPr>
          <p:cNvSpPr/>
          <p:nvPr/>
        </p:nvSpPr>
        <p:spPr>
          <a:xfrm>
            <a:off x="4103915" y="3936831"/>
            <a:ext cx="6302828" cy="215332"/>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8969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23">
            <a:extLst>
              <a:ext uri="{FF2B5EF4-FFF2-40B4-BE49-F238E27FC236}">
                <a16:creationId xmlns:a16="http://schemas.microsoft.com/office/drawing/2014/main" id="{AC111834-1FE8-4086-9BA6-AF85A8D2A3C7}"/>
              </a:ext>
            </a:extLst>
          </p:cNvPr>
          <p:cNvSpPr txBox="1"/>
          <p:nvPr>
            <p:custDataLst>
              <p:tags r:id="rId1"/>
            </p:custDataLst>
          </p:nvPr>
        </p:nvSpPr>
        <p:spPr>
          <a:xfrm>
            <a:off x="168699" y="137375"/>
            <a:ext cx="11336117" cy="461665"/>
          </a:xfrm>
          <a:prstGeom prst="rect">
            <a:avLst/>
          </a:prstGeom>
          <a:noFill/>
        </p:spPr>
        <p:txBody>
          <a:bodyPr wrap="none" rtlCol="0">
            <a:spAutoFit/>
          </a:bodyPr>
          <a:lstStyle/>
          <a:p>
            <a:r>
              <a:rPr lang="en-US" altLang="zh-CN" sz="2400" dirty="0"/>
              <a:t>Revisiting the Negative Data of Distantly Supervised Relation Extraction</a:t>
            </a:r>
            <a:endParaRPr lang="zh-CN" altLang="en-US" sz="2400" b="1" dirty="0">
              <a:solidFill>
                <a:srgbClr val="24569D"/>
              </a:solidFill>
            </a:endParaRPr>
          </a:p>
        </p:txBody>
      </p:sp>
      <p:sp>
        <p:nvSpPr>
          <p:cNvPr id="5" name="文本框 4">
            <a:extLst>
              <a:ext uri="{FF2B5EF4-FFF2-40B4-BE49-F238E27FC236}">
                <a16:creationId xmlns:a16="http://schemas.microsoft.com/office/drawing/2014/main" id="{B7796CA1-D75C-479B-8FF3-DB94A7B513DB}"/>
              </a:ext>
            </a:extLst>
          </p:cNvPr>
          <p:cNvSpPr txBox="1"/>
          <p:nvPr/>
        </p:nvSpPr>
        <p:spPr>
          <a:xfrm>
            <a:off x="428263" y="1006842"/>
            <a:ext cx="5667737" cy="55358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a:spAutoFit/>
          </a:bodyPr>
          <a:lstStyle/>
          <a:p>
            <a:pPr algn="l">
              <a:lnSpc>
                <a:spcPct val="150000"/>
              </a:lnSpc>
              <a:buFont typeface="Arial" panose="020B0604020202020204" pitchFamily="34" charset="0"/>
              <a:buChar char="•"/>
            </a:pPr>
            <a:r>
              <a:rPr lang="en-US" altLang="zh-CN" sz="2000" b="1" i="0" dirty="0">
                <a:solidFill>
                  <a:srgbClr val="3399EA"/>
                </a:solidFill>
                <a:effectLst/>
                <a:latin typeface="Microsoft YaHei" panose="020B0503020204020204" pitchFamily="34" charset="-122"/>
                <a:ea typeface="Microsoft YaHei" panose="020B0503020204020204" pitchFamily="34" charset="-122"/>
              </a:rPr>
              <a:t> Motivation</a:t>
            </a:r>
            <a:r>
              <a:rPr lang="zh-CN" altLang="en-US" sz="2000" b="1" i="0" dirty="0">
                <a:solidFill>
                  <a:srgbClr val="3399EA"/>
                </a:solidFill>
                <a:effectLst/>
                <a:latin typeface="Microsoft YaHei" panose="020B0503020204020204" pitchFamily="34" charset="-122"/>
                <a:ea typeface="Microsoft YaHei" panose="020B0503020204020204" pitchFamily="34" charset="-122"/>
              </a:rPr>
              <a:t>：</a:t>
            </a:r>
            <a:r>
              <a:rPr lang="zh-CN" altLang="en-US" dirty="0"/>
              <a:t>很多工作集中在减少错误标注</a:t>
            </a:r>
            <a:r>
              <a:rPr lang="en-US" altLang="zh-CN" dirty="0"/>
              <a:t>FP</a:t>
            </a:r>
            <a:r>
              <a:rPr lang="zh-CN" altLang="en-US" dirty="0"/>
              <a:t>，但很少有方法关注在知识库不全导致的</a:t>
            </a:r>
            <a:r>
              <a:rPr lang="en-US" altLang="zh-CN" dirty="0"/>
              <a:t>FN</a:t>
            </a:r>
            <a:endParaRPr lang="zh-CN" altLang="en-US" b="0" i="0" dirty="0">
              <a:solidFill>
                <a:srgbClr val="333333"/>
              </a:solidFill>
              <a:effectLst/>
              <a:latin typeface="Microsoft YaHei" panose="020B0503020204020204" pitchFamily="34" charset="-122"/>
              <a:ea typeface="Microsoft YaHei" panose="020B0503020204020204" pitchFamily="34" charset="-122"/>
            </a:endParaRPr>
          </a:p>
          <a:p>
            <a:pPr algn="l">
              <a:lnSpc>
                <a:spcPct val="150000"/>
              </a:lnSpc>
              <a:buFont typeface="Arial" panose="020B0604020202020204" pitchFamily="34" charset="0"/>
              <a:buChar char="•"/>
            </a:pPr>
            <a:r>
              <a:rPr lang="en-US" altLang="zh-CN" sz="2000" b="1" i="0" dirty="0">
                <a:solidFill>
                  <a:srgbClr val="3399EA"/>
                </a:solidFill>
                <a:effectLst/>
                <a:latin typeface="Microsoft YaHei" panose="020B0503020204020204" pitchFamily="34" charset="-122"/>
                <a:ea typeface="Microsoft YaHei" panose="020B0503020204020204" pitchFamily="34" charset="-122"/>
              </a:rPr>
              <a:t>Approach</a:t>
            </a:r>
            <a:r>
              <a:rPr lang="zh-CN" altLang="en-US" sz="2000" b="1" i="0" dirty="0">
                <a:solidFill>
                  <a:srgbClr val="3399EA"/>
                </a:solidFill>
                <a:effectLst/>
                <a:latin typeface="Microsoft YaHei" panose="020B0503020204020204" pitchFamily="34" charset="-122"/>
                <a:ea typeface="Microsoft YaHei" panose="020B0503020204020204" pitchFamily="34" charset="-122"/>
              </a:rPr>
              <a:t>：</a:t>
            </a:r>
            <a:endParaRPr lang="en-US" altLang="zh-CN" sz="2000" b="1" i="0" dirty="0">
              <a:solidFill>
                <a:srgbClr val="3399EA"/>
              </a:solidFill>
              <a:effectLst/>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en-US" altLang="zh-CN" dirty="0"/>
              <a:t>Propose a novel </a:t>
            </a:r>
            <a:r>
              <a:rPr lang="en-US" altLang="zh-CN" b="1" dirty="0"/>
              <a:t>two-staged pipeline </a:t>
            </a:r>
            <a:r>
              <a:rPr lang="en-US" altLang="zh-CN" dirty="0"/>
              <a:t>model dubbed RERE, that performs sentence-level relation detection then subject/object extraction</a:t>
            </a:r>
          </a:p>
          <a:p>
            <a:pPr marL="742950" lvl="1" indent="-285750">
              <a:lnSpc>
                <a:spcPct val="150000"/>
              </a:lnSpc>
              <a:buFont typeface="Arial" panose="020B0604020202020204" pitchFamily="34" charset="0"/>
              <a:buChar char="•"/>
            </a:pPr>
            <a:r>
              <a:rPr lang="en-US" altLang="zh-CN" dirty="0"/>
              <a:t>Model the false negatives in relation extraction as “</a:t>
            </a:r>
            <a:r>
              <a:rPr lang="en-US" altLang="zh-CN" b="1" dirty="0"/>
              <a:t>unlabeled positives</a:t>
            </a:r>
            <a:r>
              <a:rPr lang="en-US" altLang="zh-CN" dirty="0"/>
              <a:t>” and propose </a:t>
            </a:r>
            <a:r>
              <a:rPr lang="en-US" altLang="zh-CN" b="1" dirty="0">
                <a:solidFill>
                  <a:srgbClr val="FF0000"/>
                </a:solidFill>
              </a:rPr>
              <a:t>a multi-label collective loss function</a:t>
            </a:r>
          </a:p>
          <a:p>
            <a:pPr marL="742950" lvl="1" indent="-285750">
              <a:lnSpc>
                <a:spcPct val="150000"/>
              </a:lnSpc>
              <a:buFont typeface="Arial" panose="020B0604020202020204" pitchFamily="34" charset="0"/>
              <a:buChar char="•"/>
            </a:pPr>
            <a:r>
              <a:rPr lang="en-US" altLang="zh-CN" dirty="0"/>
              <a:t>Two</a:t>
            </a:r>
            <a:r>
              <a:rPr lang="zh-CN" altLang="en-US" dirty="0"/>
              <a:t> </a:t>
            </a:r>
            <a:r>
              <a:rPr lang="en-US" altLang="zh-CN" dirty="0"/>
              <a:t>annotated test sets, namely, NYT21 and SKE21</a:t>
            </a:r>
            <a:endParaRPr lang="zh-CN" altLang="en-US" b="1" i="0" dirty="0">
              <a:solidFill>
                <a:srgbClr val="FF0000"/>
              </a:solidFill>
              <a:effectLst/>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B47D1E7E-00C5-4A01-BDC5-539D09595405}"/>
              </a:ext>
            </a:extLst>
          </p:cNvPr>
          <p:cNvPicPr>
            <a:picLocks noChangeAspect="1"/>
          </p:cNvPicPr>
          <p:nvPr/>
        </p:nvPicPr>
        <p:blipFill rotWithShape="1">
          <a:blip r:embed="rId4"/>
          <a:srcRect t="6951" b="3977"/>
          <a:stretch/>
        </p:blipFill>
        <p:spPr>
          <a:xfrm>
            <a:off x="6751248" y="3740136"/>
            <a:ext cx="4168501" cy="2111022"/>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E8E9110A-98E9-461F-8505-AB32F87D7A4D}"/>
              </a:ext>
            </a:extLst>
          </p:cNvPr>
          <p:cNvSpPr/>
          <p:nvPr/>
        </p:nvSpPr>
        <p:spPr>
          <a:xfrm>
            <a:off x="6874472" y="5372585"/>
            <a:ext cx="3922051" cy="4453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800E0812-9561-45EE-A625-C141AFAFB42F}"/>
              </a:ext>
            </a:extLst>
          </p:cNvPr>
          <p:cNvPicPr>
            <a:picLocks noChangeAspect="1"/>
          </p:cNvPicPr>
          <p:nvPr/>
        </p:nvPicPr>
        <p:blipFill>
          <a:blip r:embed="rId5"/>
          <a:stretch>
            <a:fillRect/>
          </a:stretch>
        </p:blipFill>
        <p:spPr>
          <a:xfrm>
            <a:off x="6716383" y="1006842"/>
            <a:ext cx="4484680" cy="2323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626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23">
            <a:extLst>
              <a:ext uri="{FF2B5EF4-FFF2-40B4-BE49-F238E27FC236}">
                <a16:creationId xmlns:a16="http://schemas.microsoft.com/office/drawing/2014/main" id="{AC111834-1FE8-4086-9BA6-AF85A8D2A3C7}"/>
              </a:ext>
            </a:extLst>
          </p:cNvPr>
          <p:cNvSpPr txBox="1"/>
          <p:nvPr>
            <p:custDataLst>
              <p:tags r:id="rId1"/>
            </p:custDataLst>
          </p:nvPr>
        </p:nvSpPr>
        <p:spPr>
          <a:xfrm>
            <a:off x="168699" y="137375"/>
            <a:ext cx="11336117" cy="461665"/>
          </a:xfrm>
          <a:prstGeom prst="rect">
            <a:avLst/>
          </a:prstGeom>
          <a:noFill/>
        </p:spPr>
        <p:txBody>
          <a:bodyPr wrap="none" rtlCol="0">
            <a:spAutoFit/>
          </a:bodyPr>
          <a:lstStyle/>
          <a:p>
            <a:r>
              <a:rPr lang="en-US" altLang="zh-CN" sz="2400" dirty="0"/>
              <a:t>Revisiting the Negative Data of Distantly Supervised Relation Extraction</a:t>
            </a:r>
            <a:endParaRPr lang="zh-CN" altLang="en-US" sz="2400" b="1" dirty="0">
              <a:solidFill>
                <a:srgbClr val="24569D"/>
              </a:solidFill>
            </a:endParaRPr>
          </a:p>
        </p:txBody>
      </p:sp>
      <p:sp>
        <p:nvSpPr>
          <p:cNvPr id="2" name="矩形 1">
            <a:extLst>
              <a:ext uri="{FF2B5EF4-FFF2-40B4-BE49-F238E27FC236}">
                <a16:creationId xmlns:a16="http://schemas.microsoft.com/office/drawing/2014/main" id="{95558957-B316-4F41-9748-436C47D3C8AB}"/>
              </a:ext>
            </a:extLst>
          </p:cNvPr>
          <p:cNvSpPr/>
          <p:nvPr/>
        </p:nvSpPr>
        <p:spPr>
          <a:xfrm>
            <a:off x="1163638" y="952547"/>
            <a:ext cx="3103735" cy="461665"/>
          </a:xfrm>
          <a:prstGeom prst="rect">
            <a:avLst/>
          </a:prstGeom>
        </p:spPr>
        <p:txBody>
          <a:bodyPr wrap="none">
            <a:spAutoFit/>
          </a:bodyPr>
          <a:lstStyle/>
          <a:p>
            <a:r>
              <a:rPr lang="en-US" altLang="zh-CN" sz="2400" b="1" dirty="0">
                <a:solidFill>
                  <a:srgbClr val="24569D"/>
                </a:solidFill>
              </a:rPr>
              <a:t>Three paradigms</a:t>
            </a:r>
            <a:endParaRPr lang="zh-CN" altLang="en-US" sz="2400" b="1" dirty="0">
              <a:solidFill>
                <a:srgbClr val="24569D"/>
              </a:solidFill>
            </a:endParaRPr>
          </a:p>
        </p:txBody>
      </p:sp>
      <p:cxnSp>
        <p:nvCxnSpPr>
          <p:cNvPr id="7" name="直接连接符 6">
            <a:extLst>
              <a:ext uri="{FF2B5EF4-FFF2-40B4-BE49-F238E27FC236}">
                <a16:creationId xmlns:a16="http://schemas.microsoft.com/office/drawing/2014/main" id="{296D014B-4B14-4F14-A189-ECCB14E94673}"/>
              </a:ext>
            </a:extLst>
          </p:cNvPr>
          <p:cNvCxnSpPr/>
          <p:nvPr/>
        </p:nvCxnSpPr>
        <p:spPr>
          <a:xfrm>
            <a:off x="1163638" y="1414212"/>
            <a:ext cx="318844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4F6D4BA-15EA-45C4-A7BB-7EF3D914409E}"/>
              </a:ext>
            </a:extLst>
          </p:cNvPr>
          <p:cNvSpPr txBox="1"/>
          <p:nvPr/>
        </p:nvSpPr>
        <p:spPr>
          <a:xfrm>
            <a:off x="2896786" y="1721734"/>
            <a:ext cx="6723428" cy="12885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dirty="0"/>
              <a:t>先实体抽取</a:t>
            </a:r>
            <a:r>
              <a:rPr lang="en-US" altLang="zh-CN" dirty="0"/>
              <a:t>,</a:t>
            </a:r>
            <a:r>
              <a:rPr lang="zh-CN" altLang="en-US" dirty="0"/>
              <a:t>再对每个实体对尝试归类一种关系    </a:t>
            </a:r>
            <a:endParaRPr lang="en-US" altLang="zh-CN" dirty="0"/>
          </a:p>
          <a:p>
            <a:pPr marL="285750" indent="-285750">
              <a:lnSpc>
                <a:spcPct val="150000"/>
              </a:lnSpc>
              <a:buFont typeface="Wingdings" panose="05000000000000000000" pitchFamily="2" charset="2"/>
              <a:buChar char="u"/>
            </a:pPr>
            <a:r>
              <a:rPr lang="zh-CN" altLang="en-US" dirty="0"/>
              <a:t>先检测所有的</a:t>
            </a:r>
            <a:r>
              <a:rPr lang="en-US" altLang="zh-CN" dirty="0"/>
              <a:t>subjects</a:t>
            </a:r>
            <a:r>
              <a:rPr lang="zh-CN" altLang="en-US" dirty="0"/>
              <a:t>，再去识别对应各个关系的</a:t>
            </a:r>
            <a:r>
              <a:rPr lang="en-US" altLang="zh-CN" dirty="0"/>
              <a:t>objects</a:t>
            </a:r>
          </a:p>
          <a:p>
            <a:pPr marL="285750" indent="-285750">
              <a:lnSpc>
                <a:spcPct val="150000"/>
              </a:lnSpc>
              <a:buFont typeface="Wingdings" panose="05000000000000000000" pitchFamily="2" charset="2"/>
              <a:buChar char="u"/>
            </a:pPr>
            <a:r>
              <a:rPr lang="zh-CN" altLang="en-US" dirty="0"/>
              <a:t>先进行句子级别的关系检测，再抽取对应的实体对</a:t>
            </a:r>
          </a:p>
        </p:txBody>
      </p:sp>
      <p:sp>
        <p:nvSpPr>
          <p:cNvPr id="9" name="矩形 8">
            <a:extLst>
              <a:ext uri="{FF2B5EF4-FFF2-40B4-BE49-F238E27FC236}">
                <a16:creationId xmlns:a16="http://schemas.microsoft.com/office/drawing/2014/main" id="{30F464BD-82A2-4736-B5A8-104586FCFBD5}"/>
              </a:ext>
            </a:extLst>
          </p:cNvPr>
          <p:cNvSpPr/>
          <p:nvPr/>
        </p:nvSpPr>
        <p:spPr>
          <a:xfrm>
            <a:off x="1163638" y="1730715"/>
            <a:ext cx="1600118" cy="12827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nSpc>
                <a:spcPct val="150000"/>
              </a:lnSpc>
            </a:pPr>
            <a:r>
              <a:rPr lang="en-US" altLang="zh-CN" dirty="0"/>
              <a:t>[s, o then r]</a:t>
            </a:r>
          </a:p>
          <a:p>
            <a:pPr>
              <a:lnSpc>
                <a:spcPct val="150000"/>
              </a:lnSpc>
            </a:pPr>
            <a:r>
              <a:rPr lang="en-US" altLang="zh-CN" dirty="0"/>
              <a:t>[s then r, o]</a:t>
            </a:r>
          </a:p>
          <a:p>
            <a:pPr>
              <a:lnSpc>
                <a:spcPct val="150000"/>
              </a:lnSpc>
            </a:pPr>
            <a:r>
              <a:rPr lang="en-US" altLang="zh-CN" dirty="0"/>
              <a:t>[r then s, o]</a:t>
            </a:r>
          </a:p>
        </p:txBody>
      </p:sp>
      <p:pic>
        <p:nvPicPr>
          <p:cNvPr id="10" name="图片 9">
            <a:extLst>
              <a:ext uri="{FF2B5EF4-FFF2-40B4-BE49-F238E27FC236}">
                <a16:creationId xmlns:a16="http://schemas.microsoft.com/office/drawing/2014/main" id="{E5D02AD0-9D54-4748-9675-0B4A664E35EF}"/>
              </a:ext>
            </a:extLst>
          </p:cNvPr>
          <p:cNvPicPr>
            <a:picLocks noChangeAspect="1"/>
          </p:cNvPicPr>
          <p:nvPr/>
        </p:nvPicPr>
        <p:blipFill>
          <a:blip r:embed="rId4"/>
          <a:stretch>
            <a:fillRect/>
          </a:stretch>
        </p:blipFill>
        <p:spPr>
          <a:xfrm>
            <a:off x="1155816" y="3976334"/>
            <a:ext cx="8464398" cy="2460965"/>
          </a:xfrm>
          <a:prstGeom prst="rect">
            <a:avLst/>
          </a:prstGeom>
        </p:spPr>
      </p:pic>
      <p:sp>
        <p:nvSpPr>
          <p:cNvPr id="11" name="矩形 10">
            <a:extLst>
              <a:ext uri="{FF2B5EF4-FFF2-40B4-BE49-F238E27FC236}">
                <a16:creationId xmlns:a16="http://schemas.microsoft.com/office/drawing/2014/main" id="{3F997610-51D3-4429-95A7-F8D4C34BD1E1}"/>
              </a:ext>
            </a:extLst>
          </p:cNvPr>
          <p:cNvSpPr/>
          <p:nvPr/>
        </p:nvSpPr>
        <p:spPr>
          <a:xfrm>
            <a:off x="4267374" y="4601764"/>
            <a:ext cx="1682014" cy="39849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88047ED6-CCD8-4D72-A1F2-79AE60566BF0}"/>
              </a:ext>
            </a:extLst>
          </p:cNvPr>
          <p:cNvCxnSpPr/>
          <p:nvPr/>
        </p:nvCxnSpPr>
        <p:spPr>
          <a:xfrm flipH="1" flipV="1">
            <a:off x="4085863" y="4009276"/>
            <a:ext cx="486137" cy="77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A062241-E81F-4CF4-9ABC-8DD43792E935}"/>
              </a:ext>
            </a:extLst>
          </p:cNvPr>
          <p:cNvSpPr txBox="1"/>
          <p:nvPr/>
        </p:nvSpPr>
        <p:spPr>
          <a:xfrm>
            <a:off x="3531865" y="3692570"/>
            <a:ext cx="1107996" cy="369332"/>
          </a:xfrm>
          <a:prstGeom prst="rect">
            <a:avLst/>
          </a:prstGeom>
          <a:noFill/>
        </p:spPr>
        <p:txBody>
          <a:bodyPr wrap="none" rtlCol="0">
            <a:spAutoFit/>
          </a:bodyPr>
          <a:lstStyle/>
          <a:p>
            <a:r>
              <a:rPr lang="zh-CN" altLang="en-US" dirty="0"/>
              <a:t>关系总数</a:t>
            </a:r>
          </a:p>
        </p:txBody>
      </p:sp>
      <p:cxnSp>
        <p:nvCxnSpPr>
          <p:cNvPr id="16" name="直接箭头连接符 15">
            <a:extLst>
              <a:ext uri="{FF2B5EF4-FFF2-40B4-BE49-F238E27FC236}">
                <a16:creationId xmlns:a16="http://schemas.microsoft.com/office/drawing/2014/main" id="{D5431A02-9092-40D4-A035-F87A67BF6142}"/>
              </a:ext>
            </a:extLst>
          </p:cNvPr>
          <p:cNvCxnSpPr/>
          <p:nvPr/>
        </p:nvCxnSpPr>
        <p:spPr>
          <a:xfrm flipV="1">
            <a:off x="5231757" y="3877236"/>
            <a:ext cx="312516" cy="90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A4E055D-2D61-45AF-9F41-2AE67E7B7A2E}"/>
              </a:ext>
            </a:extLst>
          </p:cNvPr>
          <p:cNvSpPr txBox="1"/>
          <p:nvPr/>
        </p:nvSpPr>
        <p:spPr>
          <a:xfrm>
            <a:off x="4901879" y="3613044"/>
            <a:ext cx="1569660" cy="369332"/>
          </a:xfrm>
          <a:prstGeom prst="rect">
            <a:avLst/>
          </a:prstGeom>
          <a:noFill/>
        </p:spPr>
        <p:txBody>
          <a:bodyPr wrap="none" rtlCol="0">
            <a:spAutoFit/>
          </a:bodyPr>
          <a:lstStyle/>
          <a:p>
            <a:r>
              <a:rPr lang="zh-CN" altLang="en-US" dirty="0"/>
              <a:t>句子平均长度</a:t>
            </a:r>
          </a:p>
        </p:txBody>
      </p:sp>
      <p:sp>
        <p:nvSpPr>
          <p:cNvPr id="18" name="文本框 17">
            <a:extLst>
              <a:ext uri="{FF2B5EF4-FFF2-40B4-BE49-F238E27FC236}">
                <a16:creationId xmlns:a16="http://schemas.microsoft.com/office/drawing/2014/main" id="{D2395AFB-7A8F-4C8D-B6B1-6E3935356A8C}"/>
              </a:ext>
            </a:extLst>
          </p:cNvPr>
          <p:cNvSpPr txBox="1"/>
          <p:nvPr/>
        </p:nvSpPr>
        <p:spPr>
          <a:xfrm>
            <a:off x="1097123" y="3514669"/>
            <a:ext cx="1733148" cy="461665"/>
          </a:xfrm>
          <a:prstGeom prst="rect">
            <a:avLst/>
          </a:prstGeom>
          <a:noFill/>
        </p:spPr>
        <p:txBody>
          <a:bodyPr wrap="square" rtlCol="0">
            <a:spAutoFit/>
          </a:bodyPr>
          <a:lstStyle/>
          <a:p>
            <a:r>
              <a:rPr lang="zh-CN" altLang="en-US" sz="2400" b="1" dirty="0">
                <a:solidFill>
                  <a:srgbClr val="24569D"/>
                </a:solidFill>
              </a:rPr>
              <a:t>理论分析</a:t>
            </a:r>
          </a:p>
        </p:txBody>
      </p:sp>
      <p:sp>
        <p:nvSpPr>
          <p:cNvPr id="19" name="矩形 18">
            <a:extLst>
              <a:ext uri="{FF2B5EF4-FFF2-40B4-BE49-F238E27FC236}">
                <a16:creationId xmlns:a16="http://schemas.microsoft.com/office/drawing/2014/main" id="{59102F54-6DA3-4C87-8CF8-7E8C65EB33CA}"/>
              </a:ext>
            </a:extLst>
          </p:cNvPr>
          <p:cNvSpPr/>
          <p:nvPr/>
        </p:nvSpPr>
        <p:spPr>
          <a:xfrm>
            <a:off x="3298593" y="5948542"/>
            <a:ext cx="787270" cy="3693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5F3412F-DD37-4FB6-BE72-87A03782D178}"/>
              </a:ext>
            </a:extLst>
          </p:cNvPr>
          <p:cNvSpPr txBox="1"/>
          <p:nvPr/>
        </p:nvSpPr>
        <p:spPr>
          <a:xfrm>
            <a:off x="3252294" y="6529632"/>
            <a:ext cx="2954655" cy="369332"/>
          </a:xfrm>
          <a:prstGeom prst="rect">
            <a:avLst/>
          </a:prstGeom>
          <a:noFill/>
        </p:spPr>
        <p:txBody>
          <a:bodyPr wrap="none" rtlCol="0">
            <a:spAutoFit/>
          </a:bodyPr>
          <a:lstStyle/>
          <a:p>
            <a:r>
              <a:rPr lang="zh-CN" altLang="en-US" dirty="0"/>
              <a:t>找头尾实体的开始结束位置</a:t>
            </a:r>
          </a:p>
        </p:txBody>
      </p:sp>
    </p:spTree>
    <p:extLst>
      <p:ext uri="{BB962C8B-B14F-4D97-AF65-F5344CB8AC3E}">
        <p14:creationId xmlns:p14="http://schemas.microsoft.com/office/powerpoint/2010/main" val="204810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A1E3840-A96A-4EAE-A4ED-E61CED5C65E5}"/>
              </a:ext>
            </a:extLst>
          </p:cNvPr>
          <p:cNvSpPr/>
          <p:nvPr/>
        </p:nvSpPr>
        <p:spPr>
          <a:xfrm>
            <a:off x="6129923" y="3306001"/>
            <a:ext cx="5374893" cy="3414624"/>
          </a:xfrm>
          <a:prstGeom prst="rect">
            <a:avLst/>
          </a:prstGeom>
          <a:solidFill>
            <a:schemeClr val="accent4">
              <a:lumMod val="60000"/>
              <a:lumOff val="40000"/>
              <a:alpha val="34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4" name="PA_文本框 23">
            <a:extLst>
              <a:ext uri="{FF2B5EF4-FFF2-40B4-BE49-F238E27FC236}">
                <a16:creationId xmlns:a16="http://schemas.microsoft.com/office/drawing/2014/main" id="{AC111834-1FE8-4086-9BA6-AF85A8D2A3C7}"/>
              </a:ext>
            </a:extLst>
          </p:cNvPr>
          <p:cNvSpPr txBox="1"/>
          <p:nvPr>
            <p:custDataLst>
              <p:tags r:id="rId1"/>
            </p:custDataLst>
          </p:nvPr>
        </p:nvSpPr>
        <p:spPr>
          <a:xfrm>
            <a:off x="168699" y="137375"/>
            <a:ext cx="11336117" cy="461665"/>
          </a:xfrm>
          <a:prstGeom prst="rect">
            <a:avLst/>
          </a:prstGeom>
          <a:noFill/>
        </p:spPr>
        <p:txBody>
          <a:bodyPr wrap="none" rtlCol="0">
            <a:spAutoFit/>
          </a:bodyPr>
          <a:lstStyle/>
          <a:p>
            <a:r>
              <a:rPr lang="en-US" altLang="zh-CN" sz="2400" dirty="0"/>
              <a:t>Revisiting the Negative Data of Distantly Supervised Relation Extraction</a:t>
            </a:r>
            <a:endParaRPr lang="zh-CN" altLang="en-US" sz="2400" b="1" dirty="0">
              <a:solidFill>
                <a:srgbClr val="24569D"/>
              </a:solidFill>
            </a:endParaRPr>
          </a:p>
        </p:txBody>
      </p:sp>
      <p:pic>
        <p:nvPicPr>
          <p:cNvPr id="2" name="图片 1">
            <a:extLst>
              <a:ext uri="{FF2B5EF4-FFF2-40B4-BE49-F238E27FC236}">
                <a16:creationId xmlns:a16="http://schemas.microsoft.com/office/drawing/2014/main" id="{5F1F1D05-1831-4945-9A0E-DEA7157A0752}"/>
              </a:ext>
            </a:extLst>
          </p:cNvPr>
          <p:cNvPicPr>
            <a:picLocks noChangeAspect="1"/>
          </p:cNvPicPr>
          <p:nvPr/>
        </p:nvPicPr>
        <p:blipFill>
          <a:blip r:embed="rId4"/>
          <a:stretch>
            <a:fillRect/>
          </a:stretch>
        </p:blipFill>
        <p:spPr>
          <a:xfrm>
            <a:off x="301108" y="965602"/>
            <a:ext cx="5794891" cy="4575922"/>
          </a:xfrm>
          <a:prstGeom prst="rect">
            <a:avLst/>
          </a:prstGeom>
        </p:spPr>
      </p:pic>
      <p:pic>
        <p:nvPicPr>
          <p:cNvPr id="5" name="图片 4">
            <a:extLst>
              <a:ext uri="{FF2B5EF4-FFF2-40B4-BE49-F238E27FC236}">
                <a16:creationId xmlns:a16="http://schemas.microsoft.com/office/drawing/2014/main" id="{ED3A1C80-D3EE-4AD9-92AD-A0EFE40BAACB}"/>
              </a:ext>
            </a:extLst>
          </p:cNvPr>
          <p:cNvPicPr>
            <a:picLocks noChangeAspect="1"/>
          </p:cNvPicPr>
          <p:nvPr/>
        </p:nvPicPr>
        <p:blipFill>
          <a:blip r:embed="rId5"/>
          <a:stretch>
            <a:fillRect/>
          </a:stretch>
        </p:blipFill>
        <p:spPr>
          <a:xfrm>
            <a:off x="6426978" y="1120490"/>
            <a:ext cx="3360711" cy="807790"/>
          </a:xfrm>
          <a:prstGeom prst="rect">
            <a:avLst/>
          </a:prstGeom>
        </p:spPr>
      </p:pic>
      <p:pic>
        <p:nvPicPr>
          <p:cNvPr id="6" name="图片 5">
            <a:extLst>
              <a:ext uri="{FF2B5EF4-FFF2-40B4-BE49-F238E27FC236}">
                <a16:creationId xmlns:a16="http://schemas.microsoft.com/office/drawing/2014/main" id="{070EBA19-4178-424B-95D0-FBE84FE78AA2}"/>
              </a:ext>
            </a:extLst>
          </p:cNvPr>
          <p:cNvPicPr>
            <a:picLocks noChangeAspect="1"/>
          </p:cNvPicPr>
          <p:nvPr/>
        </p:nvPicPr>
        <p:blipFill>
          <a:blip r:embed="rId6"/>
          <a:stretch>
            <a:fillRect/>
          </a:stretch>
        </p:blipFill>
        <p:spPr>
          <a:xfrm>
            <a:off x="6426978" y="2090276"/>
            <a:ext cx="3650296" cy="1135478"/>
          </a:xfrm>
          <a:prstGeom prst="rect">
            <a:avLst/>
          </a:prstGeom>
        </p:spPr>
      </p:pic>
      <p:pic>
        <p:nvPicPr>
          <p:cNvPr id="7" name="图片 6">
            <a:extLst>
              <a:ext uri="{FF2B5EF4-FFF2-40B4-BE49-F238E27FC236}">
                <a16:creationId xmlns:a16="http://schemas.microsoft.com/office/drawing/2014/main" id="{25F52581-058C-4CA7-AC99-0582EF373454}"/>
              </a:ext>
            </a:extLst>
          </p:cNvPr>
          <p:cNvPicPr>
            <a:picLocks noChangeAspect="1"/>
          </p:cNvPicPr>
          <p:nvPr/>
        </p:nvPicPr>
        <p:blipFill>
          <a:blip r:embed="rId7"/>
          <a:stretch>
            <a:fillRect/>
          </a:stretch>
        </p:blipFill>
        <p:spPr>
          <a:xfrm>
            <a:off x="6483654" y="3561334"/>
            <a:ext cx="2903472" cy="647756"/>
          </a:xfrm>
          <a:prstGeom prst="rect">
            <a:avLst/>
          </a:prstGeom>
        </p:spPr>
      </p:pic>
      <p:pic>
        <p:nvPicPr>
          <p:cNvPr id="8" name="图片 7">
            <a:extLst>
              <a:ext uri="{FF2B5EF4-FFF2-40B4-BE49-F238E27FC236}">
                <a16:creationId xmlns:a16="http://schemas.microsoft.com/office/drawing/2014/main" id="{382F07AA-BF71-4F80-AA38-DC4FC9375058}"/>
              </a:ext>
            </a:extLst>
          </p:cNvPr>
          <p:cNvPicPr>
            <a:picLocks noChangeAspect="1"/>
          </p:cNvPicPr>
          <p:nvPr/>
        </p:nvPicPr>
        <p:blipFill>
          <a:blip r:embed="rId8"/>
          <a:stretch>
            <a:fillRect/>
          </a:stretch>
        </p:blipFill>
        <p:spPr>
          <a:xfrm>
            <a:off x="6426978" y="4342437"/>
            <a:ext cx="3551228" cy="1059272"/>
          </a:xfrm>
          <a:prstGeom prst="rect">
            <a:avLst/>
          </a:prstGeom>
        </p:spPr>
      </p:pic>
      <p:pic>
        <p:nvPicPr>
          <p:cNvPr id="9" name="图片 8">
            <a:extLst>
              <a:ext uri="{FF2B5EF4-FFF2-40B4-BE49-F238E27FC236}">
                <a16:creationId xmlns:a16="http://schemas.microsoft.com/office/drawing/2014/main" id="{40382C4D-E39B-428F-ADAB-AD8C2FEE88CD}"/>
              </a:ext>
            </a:extLst>
          </p:cNvPr>
          <p:cNvPicPr>
            <a:picLocks noChangeAspect="1"/>
          </p:cNvPicPr>
          <p:nvPr/>
        </p:nvPicPr>
        <p:blipFill>
          <a:blip r:embed="rId9"/>
          <a:stretch>
            <a:fillRect/>
          </a:stretch>
        </p:blipFill>
        <p:spPr>
          <a:xfrm>
            <a:off x="6426978" y="5541524"/>
            <a:ext cx="3513124" cy="1112616"/>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69D293B-8E86-4E23-B6D1-C2599F7A0DB5}"/>
                  </a:ext>
                </a:extLst>
              </p:cNvPr>
              <p:cNvSpPr/>
              <p:nvPr/>
            </p:nvSpPr>
            <p:spPr>
              <a:xfrm>
                <a:off x="9387126" y="3392784"/>
                <a:ext cx="2637622" cy="860300"/>
              </a:xfrm>
              <a:prstGeom prst="rect">
                <a:avLst/>
              </a:prstGeom>
            </p:spPr>
            <p:txBody>
              <a:bodyPr wrap="square">
                <a:spAutoFit/>
              </a:bodyPr>
              <a:lstStyle/>
              <a:p>
                <a:r>
                  <a:rPr lang="en-US" altLang="zh-CN" sz="1400" dirty="0"/>
                  <a:t>µ = π(τ + 1),</a:t>
                </a:r>
              </a:p>
              <a:p>
                <a:r>
                  <a:rPr lang="en-US" altLang="zh-CN" sz="1400" dirty="0"/>
                  <a:t>τ ≈ 1 -  </a:t>
                </a:r>
                <a14:m>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𝑙𝑎𝑏𝑒𝑙𝑒𝑑</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𝑝𝑜𝑠𝑖𝑡𝑖𝑣𝑒</m:t>
                        </m:r>
                      </m:num>
                      <m:den>
                        <m:r>
                          <a:rPr lang="en-US" altLang="zh-CN" sz="1400" b="0" i="1" smtClean="0">
                            <a:latin typeface="Cambria Math" panose="02040503050406030204" pitchFamily="18" charset="0"/>
                          </a:rPr>
                          <m:t>𝑎𝑙𝑙</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𝑝𝑜𝑠𝑖𝑡𝑖𝑣𝑒</m:t>
                        </m:r>
                      </m:den>
                    </m:f>
                  </m:oMath>
                </a14:m>
                <a:r>
                  <a:rPr lang="en-US" altLang="zh-CN" sz="1400" dirty="0"/>
                  <a:t> </a:t>
                </a:r>
              </a:p>
              <a:p>
                <a:r>
                  <a:rPr lang="en-US" altLang="zh-CN" sz="1400" dirty="0"/>
                  <a:t>π the class prior</a:t>
                </a:r>
              </a:p>
            </p:txBody>
          </p:sp>
        </mc:Choice>
        <mc:Fallback xmlns="">
          <p:sp>
            <p:nvSpPr>
              <p:cNvPr id="11" name="矩形 10">
                <a:extLst>
                  <a:ext uri="{FF2B5EF4-FFF2-40B4-BE49-F238E27FC236}">
                    <a16:creationId xmlns:a16="http://schemas.microsoft.com/office/drawing/2014/main" id="{569D293B-8E86-4E23-B6D1-C2599F7A0DB5}"/>
                  </a:ext>
                </a:extLst>
              </p:cNvPr>
              <p:cNvSpPr>
                <a:spLocks noRot="1" noChangeAspect="1" noMove="1" noResize="1" noEditPoints="1" noAdjustHandles="1" noChangeArrowheads="1" noChangeShapeType="1" noTextEdit="1"/>
              </p:cNvSpPr>
              <p:nvPr/>
            </p:nvSpPr>
            <p:spPr>
              <a:xfrm>
                <a:off x="9387126" y="3392784"/>
                <a:ext cx="2637622" cy="860300"/>
              </a:xfrm>
              <a:prstGeom prst="rect">
                <a:avLst/>
              </a:prstGeom>
              <a:blipFill>
                <a:blip r:embed="rId10"/>
                <a:stretch>
                  <a:fillRect l="-693" t="-1418" b="-6383"/>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B30950F-0934-4669-931A-1D2A7D769A6D}"/>
              </a:ext>
            </a:extLst>
          </p:cNvPr>
          <p:cNvSpPr txBox="1"/>
          <p:nvPr/>
        </p:nvSpPr>
        <p:spPr>
          <a:xfrm>
            <a:off x="2517913" y="5683886"/>
            <a:ext cx="289217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altLang="zh-CN" dirty="0"/>
              <a:t>cPU (Xie et al., 2020)</a:t>
            </a:r>
            <a:r>
              <a:rPr lang="zh-CN" altLang="en-US" dirty="0"/>
              <a:t>，</a:t>
            </a:r>
            <a:r>
              <a:rPr lang="en-US" altLang="zh-CN" dirty="0"/>
              <a:t>Positive Unlabeled Learning</a:t>
            </a:r>
            <a:endParaRPr lang="zh-CN" altLang="en-US" dirty="0"/>
          </a:p>
        </p:txBody>
      </p:sp>
      <p:sp>
        <p:nvSpPr>
          <p:cNvPr id="14" name="箭头: 右 13">
            <a:extLst>
              <a:ext uri="{FF2B5EF4-FFF2-40B4-BE49-F238E27FC236}">
                <a16:creationId xmlns:a16="http://schemas.microsoft.com/office/drawing/2014/main" id="{4022861D-27D3-48B2-B11E-31C35B865FDA}"/>
              </a:ext>
            </a:extLst>
          </p:cNvPr>
          <p:cNvSpPr/>
          <p:nvPr/>
        </p:nvSpPr>
        <p:spPr>
          <a:xfrm>
            <a:off x="5410091" y="6007051"/>
            <a:ext cx="685909" cy="323166"/>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3AD93A18-F2DB-42ED-A456-8E890033235B}"/>
              </a:ext>
            </a:extLst>
          </p:cNvPr>
          <p:cNvPicPr>
            <a:picLocks noChangeAspect="1"/>
          </p:cNvPicPr>
          <p:nvPr/>
        </p:nvPicPr>
        <p:blipFill>
          <a:blip r:embed="rId11"/>
          <a:stretch>
            <a:fillRect/>
          </a:stretch>
        </p:blipFill>
        <p:spPr>
          <a:xfrm>
            <a:off x="6491072" y="3300522"/>
            <a:ext cx="1821338" cy="388654"/>
          </a:xfrm>
          <a:prstGeom prst="rect">
            <a:avLst/>
          </a:prstGeom>
        </p:spPr>
      </p:pic>
      <p:cxnSp>
        <p:nvCxnSpPr>
          <p:cNvPr id="15" name="连接符: 肘形 14">
            <a:extLst>
              <a:ext uri="{FF2B5EF4-FFF2-40B4-BE49-F238E27FC236}">
                <a16:creationId xmlns:a16="http://schemas.microsoft.com/office/drawing/2014/main" id="{329673E2-BDF0-470F-A52D-40721A5EAE88}"/>
              </a:ext>
            </a:extLst>
          </p:cNvPr>
          <p:cNvCxnSpPr>
            <a:endCxn id="8" idx="1"/>
          </p:cNvCxnSpPr>
          <p:nvPr/>
        </p:nvCxnSpPr>
        <p:spPr>
          <a:xfrm rot="5400000">
            <a:off x="5902409" y="4347503"/>
            <a:ext cx="1049139" cy="12700"/>
          </a:xfrm>
          <a:prstGeom prst="bentConnector4">
            <a:avLst>
              <a:gd name="adj1" fmla="val -1769"/>
              <a:gd name="adj2" fmla="val 37260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56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23">
            <a:extLst>
              <a:ext uri="{FF2B5EF4-FFF2-40B4-BE49-F238E27FC236}">
                <a16:creationId xmlns:a16="http://schemas.microsoft.com/office/drawing/2014/main" id="{AC111834-1FE8-4086-9BA6-AF85A8D2A3C7}"/>
              </a:ext>
            </a:extLst>
          </p:cNvPr>
          <p:cNvSpPr txBox="1"/>
          <p:nvPr>
            <p:custDataLst>
              <p:tags r:id="rId1"/>
            </p:custDataLst>
          </p:nvPr>
        </p:nvSpPr>
        <p:spPr>
          <a:xfrm>
            <a:off x="168699" y="137375"/>
            <a:ext cx="11336117" cy="461665"/>
          </a:xfrm>
          <a:prstGeom prst="rect">
            <a:avLst/>
          </a:prstGeom>
          <a:noFill/>
        </p:spPr>
        <p:txBody>
          <a:bodyPr wrap="none" rtlCol="0">
            <a:spAutoFit/>
          </a:bodyPr>
          <a:lstStyle/>
          <a:p>
            <a:r>
              <a:rPr lang="en-US" altLang="zh-CN" sz="2400" dirty="0"/>
              <a:t>Revisiting the Negative Data of Distantly Supervised Relation Extraction</a:t>
            </a:r>
            <a:endParaRPr lang="zh-CN" altLang="en-US" sz="2400" b="1" dirty="0">
              <a:solidFill>
                <a:srgbClr val="24569D"/>
              </a:solidFill>
            </a:endParaRPr>
          </a:p>
        </p:txBody>
      </p:sp>
      <p:pic>
        <p:nvPicPr>
          <p:cNvPr id="5" name="图片 4">
            <a:extLst>
              <a:ext uri="{FF2B5EF4-FFF2-40B4-BE49-F238E27FC236}">
                <a16:creationId xmlns:a16="http://schemas.microsoft.com/office/drawing/2014/main" id="{97E166AB-D244-4E9F-92E2-49C166F3D1A4}"/>
              </a:ext>
            </a:extLst>
          </p:cNvPr>
          <p:cNvPicPr>
            <a:picLocks noChangeAspect="1"/>
          </p:cNvPicPr>
          <p:nvPr/>
        </p:nvPicPr>
        <p:blipFill>
          <a:blip r:embed="rId4"/>
          <a:stretch>
            <a:fillRect/>
          </a:stretch>
        </p:blipFill>
        <p:spPr>
          <a:xfrm>
            <a:off x="1689903" y="1031444"/>
            <a:ext cx="9431108" cy="4177164"/>
          </a:xfrm>
          <a:prstGeom prst="rect">
            <a:avLst/>
          </a:prstGeom>
        </p:spPr>
      </p:pic>
    </p:spTree>
    <p:extLst>
      <p:ext uri="{BB962C8B-B14F-4D97-AF65-F5344CB8AC3E}">
        <p14:creationId xmlns:p14="http://schemas.microsoft.com/office/powerpoint/2010/main" val="30382643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5933</TotalTime>
  <Words>3596</Words>
  <Application>Microsoft Office PowerPoint</Application>
  <PresentationFormat>宽屏</PresentationFormat>
  <Paragraphs>215</Paragraphs>
  <Slides>27</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-apple-system</vt:lpstr>
      <vt:lpstr>Arial Unicode MS</vt:lpstr>
      <vt:lpstr>汉仪中黑简</vt:lpstr>
      <vt:lpstr>微软雅黑</vt:lpstr>
      <vt:lpstr>微软雅黑</vt:lpstr>
      <vt:lpstr>Arial</vt:lpstr>
      <vt:lpstr>Calibri</vt:lpstr>
      <vt:lpstr>Cambria Math</vt:lpstr>
      <vt:lpstr>Impact</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彭 敏</cp:lastModifiedBy>
  <cp:revision>124</cp:revision>
  <dcterms:created xsi:type="dcterms:W3CDTF">2017-05-25T10:36:00Z</dcterms:created>
  <dcterms:modified xsi:type="dcterms:W3CDTF">2021-11-10T11:50:51Z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