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6" r:id="rId1"/>
    <p:sldMasterId id="2147483793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7" r:id="rId4"/>
    <p:sldId id="269" r:id="rId5"/>
    <p:sldId id="443" r:id="rId6"/>
    <p:sldId id="444" r:id="rId7"/>
    <p:sldId id="445" r:id="rId8"/>
    <p:sldId id="446" r:id="rId9"/>
    <p:sldId id="391" r:id="rId10"/>
    <p:sldId id="394" r:id="rId11"/>
    <p:sldId id="447" r:id="rId12"/>
    <p:sldId id="448" r:id="rId13"/>
    <p:sldId id="397" r:id="rId14"/>
    <p:sldId id="429" r:id="rId15"/>
    <p:sldId id="449" r:id="rId16"/>
    <p:sldId id="450" r:id="rId17"/>
    <p:sldId id="451" r:id="rId18"/>
    <p:sldId id="452" r:id="rId19"/>
    <p:sldId id="453" r:id="rId20"/>
    <p:sldId id="454" r:id="rId21"/>
    <p:sldId id="455" r:id="rId22"/>
    <p:sldId id="456" r:id="rId23"/>
    <p:sldId id="457" r:id="rId24"/>
    <p:sldId id="427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彭美政" initials="彭美政" lastIdx="1" clrIdx="0">
    <p:extLst>
      <p:ext uri="{19B8F6BF-5375-455C-9EA6-DF929625EA0E}">
        <p15:presenceInfo xmlns:p15="http://schemas.microsoft.com/office/powerpoint/2012/main" userId="bd48a8fddfd076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84154" autoAdjust="0"/>
  </p:normalViewPr>
  <p:slideViewPr>
    <p:cSldViewPr snapToGrid="0">
      <p:cViewPr varScale="1">
        <p:scale>
          <a:sx n="137" d="100"/>
          <a:sy n="137" d="100"/>
        </p:scale>
        <p:origin x="1224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88649-983F-4625-8AB8-9F8B44C91646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FA3FE-239A-4F0B-AD30-6437D502D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658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6D1A9-478B-41ED-9866-E381DF816B98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1A800-6726-4758-8710-067720462B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41" y="315005"/>
            <a:ext cx="335309" cy="21185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48" y="0"/>
            <a:ext cx="1529277" cy="11273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E82A-BAB8-4871-9018-93C6073C5056}" type="datetime1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49582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E82A-BAB8-4871-9018-93C6073C5056}" type="datetime1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98550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E82A-BAB8-4871-9018-93C6073C5056}" type="datetime1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62923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E82A-BAB8-4871-9018-93C6073C5056}" type="datetime1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49982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E82A-BAB8-4871-9018-93C6073C5056}" type="datetime1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82911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E82A-BAB8-4871-9018-93C6073C5056}" type="datetime1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09885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E82A-BAB8-4871-9018-93C6073C5056}" type="datetime1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19846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E82A-BAB8-4871-9018-93C6073C5056}" type="datetime1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14256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E82A-BAB8-4871-9018-93C6073C5056}" type="datetime1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910109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529277" cy="11273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41" y="315005"/>
            <a:ext cx="335309" cy="2118544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642369" y="178480"/>
            <a:ext cx="10515600" cy="795338"/>
          </a:xfrm>
        </p:spPr>
        <p:txBody>
          <a:bodyPr>
            <a:normAutofit/>
          </a:bodyPr>
          <a:lstStyle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 userDrawn="1"/>
        </p:nvSpPr>
        <p:spPr>
          <a:xfrm>
            <a:off x="1074198" y="1225118"/>
            <a:ext cx="6862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CONTENT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59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529277" cy="11273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41" y="315005"/>
            <a:ext cx="335309" cy="2118544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642369" y="178480"/>
            <a:ext cx="10515600" cy="795338"/>
          </a:xfrm>
        </p:spPr>
        <p:txBody>
          <a:bodyPr>
            <a:normAutofit/>
          </a:bodyPr>
          <a:lstStyle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 userDrawn="1"/>
        </p:nvSpPr>
        <p:spPr>
          <a:xfrm>
            <a:off x="1074198" y="1225118"/>
            <a:ext cx="6862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CONTENT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529277" cy="11273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41" y="315005"/>
            <a:ext cx="335309" cy="211854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2369" y="178480"/>
            <a:ext cx="10515600" cy="795338"/>
          </a:xfrm>
        </p:spPr>
        <p:txBody>
          <a:bodyPr>
            <a:normAutofit/>
          </a:bodyPr>
          <a:lstStyle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2047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529277" cy="11273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41" y="315005"/>
            <a:ext cx="335309" cy="211854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2369" y="178480"/>
            <a:ext cx="10515600" cy="795338"/>
          </a:xfrm>
        </p:spPr>
        <p:txBody>
          <a:bodyPr>
            <a:normAutofit/>
          </a:bodyPr>
          <a:lstStyle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911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529277" cy="11273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41" y="315005"/>
            <a:ext cx="335309" cy="211854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2369" y="178480"/>
            <a:ext cx="10515600" cy="795338"/>
          </a:xfrm>
        </p:spPr>
        <p:txBody>
          <a:bodyPr>
            <a:normAutofit/>
          </a:bodyPr>
          <a:lstStyle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8344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529277" cy="11273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41" y="315005"/>
            <a:ext cx="335309" cy="2118544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642369" y="178480"/>
            <a:ext cx="10515600" cy="795338"/>
          </a:xfrm>
        </p:spPr>
        <p:txBody>
          <a:bodyPr>
            <a:normAutofit/>
          </a:bodyPr>
          <a:lstStyle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 userDrawn="1"/>
        </p:nvSpPr>
        <p:spPr>
          <a:xfrm>
            <a:off x="1074198" y="1225118"/>
            <a:ext cx="686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总结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529277" cy="11273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41" y="315005"/>
            <a:ext cx="335309" cy="2118544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642369" y="178480"/>
            <a:ext cx="10515600" cy="795338"/>
          </a:xfrm>
        </p:spPr>
        <p:txBody>
          <a:bodyPr>
            <a:normAutofit/>
          </a:bodyPr>
          <a:lstStyle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 userDrawn="1"/>
        </p:nvSpPr>
        <p:spPr>
          <a:xfrm>
            <a:off x="1074198" y="1225118"/>
            <a:ext cx="6862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Next Week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529277" cy="11273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41" y="315005"/>
            <a:ext cx="335309" cy="2118544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642369" y="178480"/>
            <a:ext cx="10515600" cy="795338"/>
          </a:xfrm>
        </p:spPr>
        <p:txBody>
          <a:bodyPr>
            <a:normAutofit/>
          </a:bodyPr>
          <a:lstStyle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 userDrawn="1"/>
        </p:nvSpPr>
        <p:spPr>
          <a:xfrm>
            <a:off x="2335225" y="1502512"/>
            <a:ext cx="6481744" cy="406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建议交流与改进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任务汇报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文献解读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知识分享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趋势分析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报告框架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4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0256483" y="5442347"/>
            <a:ext cx="1606859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THANKS</a:t>
            </a:r>
            <a:endParaRPr lang="zh-CN" altLang="en-US" sz="2400" b="1" dirty="0" err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529277" cy="11273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41" y="315005"/>
            <a:ext cx="335309" cy="211854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2369" y="178480"/>
            <a:ext cx="10515600" cy="795338"/>
          </a:xfrm>
        </p:spPr>
        <p:txBody>
          <a:bodyPr>
            <a:normAutofit/>
          </a:bodyPr>
          <a:lstStyle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6207356"/>
            <a:ext cx="12192000" cy="650644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50000">
                <a:schemeClr val="tx1">
                  <a:lumMod val="95000"/>
                  <a:lumOff val="5000"/>
                  <a:alpha val="82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人工智能研究所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 userDrawn="1"/>
        </p:nvSpPr>
        <p:spPr>
          <a:xfrm>
            <a:off x="2609295" y="947467"/>
            <a:ext cx="53095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参考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buFont typeface="+mj-lt"/>
              <a:buAutoNum type="arabicPeriod"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529277" cy="11273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41" y="315005"/>
            <a:ext cx="335309" cy="211854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2369" y="178480"/>
            <a:ext cx="10515600" cy="795338"/>
          </a:xfrm>
        </p:spPr>
        <p:txBody>
          <a:bodyPr>
            <a:normAutofit/>
          </a:bodyPr>
          <a:lstStyle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E82A-BAB8-4871-9018-93C6073C5056}" type="datetime1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529277" cy="11273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41" y="315005"/>
            <a:ext cx="335309" cy="2118544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642369" y="178480"/>
            <a:ext cx="10515600" cy="795338"/>
          </a:xfrm>
        </p:spPr>
        <p:txBody>
          <a:bodyPr>
            <a:normAutofit/>
          </a:bodyPr>
          <a:lstStyle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6207356"/>
            <a:ext cx="12192000" cy="650644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50000">
                <a:schemeClr val="tx1">
                  <a:lumMod val="95000"/>
                  <a:lumOff val="5000"/>
                  <a:alpha val="82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人工智能研究所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 userDrawn="1"/>
        </p:nvSpPr>
        <p:spPr>
          <a:xfrm>
            <a:off x="1074198" y="1225118"/>
            <a:ext cx="686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总结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529277" cy="11273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41" y="315005"/>
            <a:ext cx="335309" cy="2118544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642369" y="178480"/>
            <a:ext cx="10515600" cy="795338"/>
          </a:xfrm>
        </p:spPr>
        <p:txBody>
          <a:bodyPr>
            <a:normAutofit/>
          </a:bodyPr>
          <a:lstStyle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6207356"/>
            <a:ext cx="12192000" cy="650644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50000">
                <a:schemeClr val="tx1">
                  <a:lumMod val="95000"/>
                  <a:lumOff val="5000"/>
                  <a:alpha val="82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人工智能研究所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 userDrawn="1"/>
        </p:nvSpPr>
        <p:spPr>
          <a:xfrm>
            <a:off x="1074198" y="1225118"/>
            <a:ext cx="6862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Next Week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529277" cy="11273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41" y="315005"/>
            <a:ext cx="335309" cy="2118544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642369" y="178480"/>
            <a:ext cx="10515600" cy="795338"/>
          </a:xfrm>
        </p:spPr>
        <p:txBody>
          <a:bodyPr>
            <a:normAutofit/>
          </a:bodyPr>
          <a:lstStyle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6207356"/>
            <a:ext cx="12192000" cy="650644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50000">
                <a:schemeClr val="tx1">
                  <a:lumMod val="95000"/>
                  <a:lumOff val="5000"/>
                  <a:alpha val="82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人工智能研究所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 userDrawn="1"/>
        </p:nvSpPr>
        <p:spPr>
          <a:xfrm>
            <a:off x="2335225" y="1502512"/>
            <a:ext cx="6481744" cy="406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建议交流与改进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任务汇报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文献解读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知识分享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趋势分析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报告框架</a:t>
            </a:r>
            <a:endParaRPr lang="en-US" altLang="zh-CN" sz="24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4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0256483" y="5442347"/>
            <a:ext cx="1606859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THANKS</a:t>
            </a:r>
            <a:endParaRPr lang="zh-CN" altLang="en-US" sz="2400" b="1" dirty="0" err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529277" cy="11273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41" y="315005"/>
            <a:ext cx="335309" cy="211854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2369" y="178480"/>
            <a:ext cx="10515600" cy="795338"/>
          </a:xfrm>
        </p:spPr>
        <p:txBody>
          <a:bodyPr>
            <a:normAutofit/>
          </a:bodyPr>
          <a:lstStyle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6207356"/>
            <a:ext cx="12192000" cy="650644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50000">
                <a:schemeClr val="tx1">
                  <a:lumMod val="95000"/>
                  <a:lumOff val="5000"/>
                  <a:alpha val="82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人工智能研究所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  <p:sp>
        <p:nvSpPr>
          <p:cNvPr id="11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F2DDBE1-ABE7-404F-A592-1A3E362FB0A2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642369" y="825623"/>
            <a:ext cx="919726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 userDrawn="1"/>
        </p:nvSpPr>
        <p:spPr>
          <a:xfrm>
            <a:off x="2609295" y="947467"/>
            <a:ext cx="53095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参考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buFont typeface="+mj-lt"/>
              <a:buAutoNum type="arabicPeriod"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41" y="315005"/>
            <a:ext cx="335309" cy="211854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48" y="0"/>
            <a:ext cx="1529277" cy="11273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10685756" y="6266370"/>
            <a:ext cx="1033639" cy="54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1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E82A-BAB8-4871-9018-93C6073C5056}" type="datetime1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76122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6E82A-BAB8-4871-9018-93C6073C5056}" type="datetime1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DDBE1-ABE7-404F-A592-1A3E362FB0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6E82A-BAB8-4871-9018-93C6073C5056}" type="datetime1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DDBE1-ABE7-404F-A592-1A3E362FB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09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9" r:id="rId14"/>
    <p:sldLayoutId id="2147483811" r:id="rId15"/>
    <p:sldLayoutId id="2147483652" r:id="rId16"/>
    <p:sldLayoutId id="2147483653" r:id="rId17"/>
    <p:sldLayoutId id="2147483654" r:id="rId18"/>
    <p:sldLayoutId id="2147483655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062" y="2547936"/>
            <a:ext cx="12027876" cy="1154672"/>
          </a:xfrm>
        </p:spPr>
        <p:txBody>
          <a:bodyPr>
            <a:normAutofit fontScale="90000"/>
          </a:bodyPr>
          <a:lstStyle/>
          <a:p>
            <a:r>
              <a:rPr lang="en-US" altLang="zh-CN" sz="53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LLVM Pass </a:t>
            </a:r>
            <a:r>
              <a:rPr lang="zh-CN" altLang="en-US" sz="53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介绍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</a:t>
            </a:r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3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华为可信编译项目的一点分享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32831" y="5825680"/>
            <a:ext cx="1113693" cy="43444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彭美政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1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LLVM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中的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动态检测工具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ASAN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78918" y="1618246"/>
            <a:ext cx="43537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优势：相比其他动态检测工具效率更高，仅需一次额外访存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缺点：需要额外开辟一段</a:t>
            </a:r>
            <a:r>
              <a:rPr lang="en-US" altLang="zh-CN" dirty="0" smtClean="0">
                <a:latin typeface="+mn-ea"/>
              </a:rPr>
              <a:t>shadow memory</a:t>
            </a:r>
            <a:r>
              <a:rPr lang="zh-CN" altLang="en-US" dirty="0" smtClean="0">
                <a:latin typeface="+mn-ea"/>
              </a:rPr>
              <a:t>，造成更多内存开销。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当越界访问的步长过长，以至于超过</a:t>
            </a:r>
            <a:r>
              <a:rPr lang="en-US" altLang="zh-CN" dirty="0" smtClean="0">
                <a:latin typeface="+mn-ea"/>
              </a:rPr>
              <a:t>8</a:t>
            </a:r>
            <a:r>
              <a:rPr lang="zh-CN" altLang="en-US" dirty="0" smtClean="0">
                <a:latin typeface="+mn-ea"/>
              </a:rPr>
              <a:t>字节时，</a:t>
            </a:r>
            <a:r>
              <a:rPr lang="en-US" altLang="zh-CN" dirty="0" smtClean="0">
                <a:latin typeface="+mn-ea"/>
              </a:rPr>
              <a:t>ASAN</a:t>
            </a:r>
            <a:r>
              <a:rPr lang="zh-CN" altLang="en-US" dirty="0" smtClean="0">
                <a:latin typeface="+mn-ea"/>
              </a:rPr>
              <a:t>对这种违规访问无能为力。</a:t>
            </a:r>
            <a:endParaRPr lang="zh-CN" altLang="en-US" dirty="0" smtClean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027" y="1408000"/>
            <a:ext cx="6096773" cy="31081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190" y="4573332"/>
            <a:ext cx="4577879" cy="214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00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05890" y="1971040"/>
            <a:ext cx="6102350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LLVM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与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Pass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需要解决的问题与现有的方案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项目内容介绍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9980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一种基于内存地址的访问控制方法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784" y="3027721"/>
            <a:ext cx="5095511" cy="14745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41739" y="2057995"/>
            <a:ext cx="43537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核心思想：内存地址本身就包含了一定的信息，如果我们将内存分块，并将相同长度的指针存放在相同的内存块中，那么就可以不需要额外的地址空间就可以实现对内存的管理。</a:t>
            </a:r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具体包含两点实现：</a:t>
            </a:r>
            <a:endParaRPr lang="en-US" altLang="zh-CN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+mn-ea"/>
              </a:rPr>
              <a:t>在内存分配时接管</a:t>
            </a:r>
            <a:r>
              <a:rPr lang="en-US" altLang="zh-CN" dirty="0" err="1" smtClean="0">
                <a:latin typeface="+mn-ea"/>
              </a:rPr>
              <a:t>libc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malloc</a:t>
            </a:r>
            <a:r>
              <a:rPr lang="zh-CN" altLang="en-US" dirty="0" smtClean="0">
                <a:latin typeface="+mn-ea"/>
              </a:rPr>
              <a:t>等函数的功能，通过</a:t>
            </a:r>
            <a:r>
              <a:rPr lang="en-US" altLang="zh-CN" dirty="0" smtClean="0">
                <a:latin typeface="+mn-ea"/>
              </a:rPr>
              <a:t>Pass</a:t>
            </a:r>
            <a:r>
              <a:rPr lang="zh-CN" altLang="en-US" dirty="0" smtClean="0">
                <a:latin typeface="+mn-ea"/>
              </a:rPr>
              <a:t>提供的功能替换对于</a:t>
            </a:r>
            <a:r>
              <a:rPr lang="en-US" altLang="zh-CN" dirty="0" err="1" smtClean="0">
                <a:latin typeface="+mn-ea"/>
              </a:rPr>
              <a:t>malloc</a:t>
            </a:r>
            <a:r>
              <a:rPr lang="zh-CN" altLang="en-US" dirty="0" smtClean="0">
                <a:latin typeface="+mn-ea"/>
              </a:rPr>
              <a:t>等函数的调用，转而使用我们实现的内存分配函数。</a:t>
            </a:r>
            <a:endParaRPr lang="en-US" altLang="zh-CN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+mn-ea"/>
              </a:rPr>
              <a:t>在访存时在访存操作前插入边界检查函数，用于检测该访问操作是否越界。</a:t>
            </a:r>
            <a:endParaRPr lang="zh-CN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3334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具体设计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7035" y="1471662"/>
            <a:ext cx="105661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ea"/>
              </a:rPr>
              <a:t>共计使用了</a:t>
            </a:r>
            <a:r>
              <a:rPr lang="en-US" altLang="zh-CN" dirty="0" smtClean="0">
                <a:latin typeface="+mn-ea"/>
              </a:rPr>
              <a:t>530</a:t>
            </a:r>
            <a:r>
              <a:rPr lang="zh-CN" altLang="en-US" dirty="0" smtClean="0">
                <a:latin typeface="+mn-ea"/>
              </a:rPr>
              <a:t>个堆内存区域，分别为</a:t>
            </a:r>
            <a:r>
              <a:rPr lang="en-US" altLang="zh-CN" dirty="0" smtClean="0">
                <a:latin typeface="+mn-ea"/>
              </a:rPr>
              <a:t>&lt;16</a:t>
            </a:r>
            <a:r>
              <a:rPr lang="zh-CN" altLang="en-US" dirty="0" smtClean="0">
                <a:latin typeface="+mn-ea"/>
              </a:rPr>
              <a:t>字节，</a:t>
            </a:r>
            <a:r>
              <a:rPr lang="en-US" altLang="zh-CN" dirty="0" smtClean="0">
                <a:latin typeface="+mn-ea"/>
              </a:rPr>
              <a:t>32</a:t>
            </a:r>
            <a:r>
              <a:rPr lang="zh-CN" altLang="en-US" dirty="0" smtClean="0">
                <a:latin typeface="+mn-ea"/>
              </a:rPr>
              <a:t>字节，</a:t>
            </a:r>
            <a:r>
              <a:rPr lang="en-US" altLang="zh-CN" dirty="0" smtClean="0">
                <a:latin typeface="+mn-ea"/>
              </a:rPr>
              <a:t>48</a:t>
            </a:r>
            <a:r>
              <a:rPr lang="zh-CN" altLang="en-US" dirty="0" smtClean="0">
                <a:latin typeface="+mn-ea"/>
              </a:rPr>
              <a:t>字节，</a:t>
            </a:r>
            <a:r>
              <a:rPr lang="en-US" altLang="zh-CN" dirty="0" smtClean="0">
                <a:latin typeface="+mn-ea"/>
              </a:rPr>
              <a:t>64</a:t>
            </a:r>
            <a:r>
              <a:rPr lang="zh-CN" altLang="en-US" dirty="0" smtClean="0">
                <a:latin typeface="+mn-ea"/>
              </a:rPr>
              <a:t>字节，</a:t>
            </a:r>
            <a:r>
              <a:rPr lang="en-US" altLang="zh-CN" dirty="0" smtClean="0">
                <a:latin typeface="+mn-ea"/>
              </a:rPr>
              <a:t>……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8KB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16KB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32KB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……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1GB&gt;</a:t>
            </a:r>
            <a:r>
              <a:rPr lang="zh-CN" altLang="en-US" dirty="0" smtClean="0">
                <a:latin typeface="+mn-ea"/>
              </a:rPr>
              <a:t>大小的指针所使用。</a:t>
            </a:r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ea"/>
              </a:rPr>
              <a:t>对于过大的指针（大于</a:t>
            </a:r>
            <a:r>
              <a:rPr lang="en-US" altLang="zh-CN" dirty="0" smtClean="0">
                <a:latin typeface="+mn-ea"/>
              </a:rPr>
              <a:t>1GB</a:t>
            </a:r>
            <a:r>
              <a:rPr lang="zh-CN" altLang="en-US" dirty="0" smtClean="0">
                <a:latin typeface="+mn-ea"/>
              </a:rPr>
              <a:t>），我们的分配器会放弃将其分配到合适的内存块中，而是使用原本的</a:t>
            </a:r>
            <a:r>
              <a:rPr lang="en-US" altLang="zh-CN" dirty="0" err="1" smtClean="0">
                <a:latin typeface="+mn-ea"/>
              </a:rPr>
              <a:t>libc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中的</a:t>
            </a:r>
            <a:r>
              <a:rPr lang="en-US" altLang="zh-CN" dirty="0" err="1" smtClean="0">
                <a:latin typeface="+mn-ea"/>
              </a:rPr>
              <a:t>malloc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来进行分配。此时这个内存对象会失去保护。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ea"/>
              </a:rPr>
              <a:t>计算某个指针所属的区块对应的内存大小：由于区块是</a:t>
            </a:r>
            <a:r>
              <a:rPr lang="en-US" altLang="zh-CN" dirty="0" smtClean="0">
                <a:latin typeface="+mn-ea"/>
              </a:rPr>
              <a:t>2^32=4GB</a:t>
            </a:r>
            <a:r>
              <a:rPr lang="zh-CN" altLang="en-US" dirty="0" smtClean="0">
                <a:latin typeface="+mn-ea"/>
              </a:rPr>
              <a:t>对齐的，所以对于指针</a:t>
            </a:r>
            <a:r>
              <a:rPr lang="en-US" altLang="zh-CN" dirty="0" smtClean="0">
                <a:latin typeface="+mn-ea"/>
              </a:rPr>
              <a:t>p</a:t>
            </a:r>
            <a:r>
              <a:rPr lang="zh-CN" altLang="en-US" dirty="0" smtClean="0">
                <a:latin typeface="+mn-ea"/>
              </a:rPr>
              <a:t>，只需要计算：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就可得出</a:t>
            </a:r>
            <a:r>
              <a:rPr lang="en-US" altLang="zh-CN" dirty="0" smtClean="0">
                <a:latin typeface="+mn-ea"/>
              </a:rPr>
              <a:t>p</a:t>
            </a:r>
            <a:r>
              <a:rPr lang="zh-CN" altLang="en-US" dirty="0" smtClean="0">
                <a:latin typeface="+mn-ea"/>
              </a:rPr>
              <a:t>所属的区块序号，再通过进行查表获取对象大小。在具体实现中，这个表储存在一个</a:t>
            </a:r>
            <a:r>
              <a:rPr lang="en-US" altLang="zh-CN" dirty="0" err="1" smtClean="0">
                <a:latin typeface="+mn-ea"/>
              </a:rPr>
              <a:t>mmap</a:t>
            </a:r>
            <a:r>
              <a:rPr lang="zh-CN" altLang="en-US" dirty="0" smtClean="0">
                <a:latin typeface="+mn-ea"/>
              </a:rPr>
              <a:t>当中：</a:t>
            </a:r>
            <a:endParaRPr lang="en-US" altLang="zh-CN" dirty="0" smtClean="0">
              <a:latin typeface="+mn-ea"/>
            </a:endParaRPr>
          </a:p>
          <a:p>
            <a:pPr marL="0" lvl="5"/>
            <a:r>
              <a:rPr lang="en-US" altLang="zh-CN" dirty="0">
                <a:latin typeface="+mn-ea"/>
              </a:rPr>
              <a:t>		</a:t>
            </a:r>
            <a:endParaRPr lang="en-US" altLang="zh-CN" dirty="0" smtClean="0">
              <a:latin typeface="+mn-ea"/>
            </a:endParaRPr>
          </a:p>
          <a:p>
            <a:pPr marL="0" lvl="5"/>
            <a:endParaRPr lang="en-US" altLang="zh-CN" dirty="0">
              <a:latin typeface="+mn-ea"/>
            </a:endParaRPr>
          </a:p>
          <a:p>
            <a:pPr marL="0" lvl="5"/>
            <a:endParaRPr lang="en-US" altLang="zh-CN" dirty="0" smtClean="0">
              <a:latin typeface="+mn-ea"/>
            </a:endParaRPr>
          </a:p>
          <a:p>
            <a:pPr marL="285750" lvl="5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+mn-ea"/>
              </a:rPr>
              <a:t>由于访存的指针经常会相对基指针发生偏移，所以需要计算基指针的地址：</a:t>
            </a:r>
            <a:endParaRPr lang="en-US" altLang="zh-CN" dirty="0">
              <a:latin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925" y="3616310"/>
            <a:ext cx="2659784" cy="38510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389" y="4638785"/>
            <a:ext cx="5781399" cy="61149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898" y="5887650"/>
            <a:ext cx="4919286" cy="40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66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具体设计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7035" y="1471662"/>
            <a:ext cx="105661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边界检查包含了三种情况：</a:t>
            </a:r>
            <a:endParaRPr lang="en-US" altLang="zh-CN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+mn-ea"/>
              </a:rPr>
              <a:t>LLVM IR</a:t>
            </a:r>
            <a:r>
              <a:rPr lang="zh-CN" altLang="en-US" dirty="0" smtClean="0">
                <a:latin typeface="+mn-ea"/>
              </a:rPr>
              <a:t>中的</a:t>
            </a:r>
            <a:r>
              <a:rPr lang="en-US" altLang="zh-CN" dirty="0" smtClean="0">
                <a:latin typeface="+mn-ea"/>
              </a:rPr>
              <a:t>Load/Store</a:t>
            </a:r>
            <a:r>
              <a:rPr lang="zh-CN" altLang="en-US" dirty="0" smtClean="0">
                <a:latin typeface="+mn-ea"/>
              </a:rPr>
              <a:t>指令，这种情况比较简单，只需要在每个</a:t>
            </a:r>
            <a:r>
              <a:rPr lang="en-US" altLang="zh-CN" dirty="0" smtClean="0">
                <a:latin typeface="+mn-ea"/>
              </a:rPr>
              <a:t>Load/Store</a:t>
            </a:r>
            <a:r>
              <a:rPr lang="zh-CN" altLang="en-US" dirty="0" smtClean="0">
                <a:latin typeface="+mn-ea"/>
              </a:rPr>
              <a:t>指令前插入一个检测函数即可。</a:t>
            </a:r>
            <a:endParaRPr lang="en-US" altLang="zh-CN" dirty="0" smtClean="0">
              <a:latin typeface="+mn-ea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latin typeface="+mn-ea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+mn-ea"/>
              </a:rPr>
              <a:t>指针计算，指指针</a:t>
            </a:r>
            <a:r>
              <a:rPr lang="en-US" altLang="zh-CN" dirty="0" smtClean="0">
                <a:latin typeface="+mn-ea"/>
              </a:rPr>
              <a:t>p</a:t>
            </a:r>
            <a:r>
              <a:rPr lang="zh-CN" altLang="en-US" dirty="0" smtClean="0">
                <a:latin typeface="+mn-ea"/>
              </a:rPr>
              <a:t>可以被传递到不同上下文的情况。具体包括指针强转，指针储存到内存，指针作为参数传递给函数以及作为返回值传递给上一个调用的函数。分别在相应的地方插入指针边界检查函数。</a:t>
            </a:r>
            <a:endParaRPr lang="en-US" altLang="zh-CN" dirty="0" smtClean="0">
              <a:latin typeface="+mn-ea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+mn-ea"/>
              </a:rPr>
              <a:t>标准库中的访存函数。针对标准库中的访存函数，我们也替换了包括</a:t>
            </a:r>
            <a:r>
              <a:rPr lang="en-US" altLang="zh-CN" dirty="0" err="1" smtClean="0">
                <a:latin typeface="+mn-ea"/>
              </a:rPr>
              <a:t>memcpy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err="1" smtClean="0">
                <a:latin typeface="+mn-ea"/>
              </a:rPr>
              <a:t>memmove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err="1" smtClean="0">
                <a:latin typeface="+mn-ea"/>
              </a:rPr>
              <a:t>memset</a:t>
            </a:r>
            <a:r>
              <a:rPr lang="zh-CN" altLang="en-US" dirty="0" smtClean="0">
                <a:latin typeface="+mn-ea"/>
              </a:rPr>
              <a:t>等常用函数，并在其中插入了相应的边界检查函数。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528" y="2352943"/>
            <a:ext cx="3609524" cy="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5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代码分享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043" y="1341480"/>
            <a:ext cx="9457143" cy="4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50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代码分享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53" y="910523"/>
            <a:ext cx="6443708" cy="59474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266" y="2656861"/>
            <a:ext cx="6866667" cy="1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0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代码分享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171" y="923674"/>
            <a:ext cx="6838095" cy="5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26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代码分享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368" y="864400"/>
            <a:ext cx="8213607" cy="593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538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88" y="1758962"/>
            <a:ext cx="5885646" cy="3741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代码分享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999" y="2493655"/>
            <a:ext cx="6523809" cy="2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3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05890" y="1971040"/>
            <a:ext cx="6102350" cy="22217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LLVM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与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Pass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需要解决的问题与现有的方案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项目内容介绍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代码分享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17" y="921425"/>
            <a:ext cx="9019183" cy="58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25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代码分享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155" y="1309724"/>
            <a:ext cx="6238095" cy="5809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155" y="2077156"/>
            <a:ext cx="7561905" cy="8190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2155" y="3252956"/>
            <a:ext cx="6914286" cy="9523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0702" y="1309724"/>
            <a:ext cx="6123809" cy="4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08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代码分享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fld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585" y="1279369"/>
            <a:ext cx="6123809" cy="4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2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 for watching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96896" y="5926784"/>
            <a:ext cx="1804060" cy="33825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彭美政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76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 47"/>
          <p:cNvSpPr>
            <a:spLocks noGrp="1"/>
          </p:cNvSpPr>
          <p:nvPr>
            <p:ph type="title"/>
          </p:nvPr>
        </p:nvSpPr>
        <p:spPr>
          <a:xfrm>
            <a:off x="1676659" y="170225"/>
            <a:ext cx="10515600" cy="795338"/>
          </a:xfrm>
        </p:spPr>
        <p:txBody>
          <a:bodyPr/>
          <a:lstStyle/>
          <a:p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什么是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LLVM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86190" y="1436914"/>
            <a:ext cx="24202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LLVM</a:t>
            </a:r>
            <a:r>
              <a:rPr lang="zh-CN" altLang="en-US" dirty="0" smtClean="0"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ea typeface="宋体" panose="02010600030101010101" pitchFamily="2" charset="-122"/>
              </a:rPr>
              <a:t>Low Level Virtual Machine</a:t>
            </a:r>
            <a:r>
              <a:rPr lang="zh-CN" altLang="en-US" dirty="0" smtClean="0">
                <a:ea typeface="宋体" panose="02010600030101010101" pitchFamily="2" charset="-122"/>
              </a:rPr>
              <a:t>）原本是一个为静态和动态编程语言开发的一套编译框架，但是随着</a:t>
            </a:r>
            <a:r>
              <a:rPr lang="en-US" altLang="zh-CN" dirty="0" smtClean="0">
                <a:ea typeface="宋体" panose="02010600030101010101" pitchFamily="2" charset="-122"/>
              </a:rPr>
              <a:t>LLVM</a:t>
            </a:r>
            <a:r>
              <a:rPr lang="zh-CN" altLang="en-US" dirty="0" smtClean="0">
                <a:ea typeface="宋体" panose="02010600030101010101" pitchFamily="2" charset="-122"/>
              </a:rPr>
              <a:t>的不断发展壮大，如今的</a:t>
            </a:r>
            <a:r>
              <a:rPr lang="en-US" altLang="zh-CN" dirty="0" smtClean="0">
                <a:ea typeface="宋体" panose="02010600030101010101" pitchFamily="2" charset="-122"/>
              </a:rPr>
              <a:t>LLVM</a:t>
            </a:r>
            <a:r>
              <a:rPr lang="zh-CN" altLang="en-US" dirty="0" smtClean="0">
                <a:ea typeface="宋体" panose="02010600030101010101" pitchFamily="2" charset="-122"/>
              </a:rPr>
              <a:t>已经脱离了原本的名字局限，成为了一个相当庞大而完善的项目。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462" y="1204068"/>
            <a:ext cx="3699684" cy="47011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961" y="1436914"/>
            <a:ext cx="3802848" cy="31239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 47"/>
          <p:cNvSpPr>
            <a:spLocks noGrp="1"/>
          </p:cNvSpPr>
          <p:nvPr>
            <p:ph type="title"/>
          </p:nvPr>
        </p:nvSpPr>
        <p:spPr>
          <a:xfrm>
            <a:off x="1676659" y="170225"/>
            <a:ext cx="10515600" cy="795338"/>
          </a:xfrm>
        </p:spPr>
        <p:txBody>
          <a:bodyPr/>
          <a:lstStyle/>
          <a:p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主要特点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875" y="1402835"/>
            <a:ext cx="6695238" cy="128571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4413" y="1939332"/>
            <a:ext cx="38284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LLVM</a:t>
            </a:r>
            <a:r>
              <a:rPr lang="zh-CN" altLang="en-US" dirty="0" smtClean="0">
                <a:ea typeface="宋体" panose="02010600030101010101" pitchFamily="2" charset="-122"/>
              </a:rPr>
              <a:t>编译框架采用的是三段式设计，其中：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algn="l" fontAlgn="auto">
              <a:lnSpc>
                <a:spcPct val="100000"/>
              </a:lnSpc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algn="l" fontAlgn="auto">
              <a:lnSpc>
                <a:spcPct val="10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Frontend</a:t>
            </a:r>
            <a:r>
              <a:rPr lang="zh-CN" altLang="en-US" dirty="0" smtClean="0">
                <a:ea typeface="宋体" panose="02010600030101010101" pitchFamily="2" charset="-122"/>
              </a:rPr>
              <a:t>用于解析源代码，翻译为特定的</a:t>
            </a:r>
            <a:r>
              <a:rPr lang="en-US" altLang="zh-CN" dirty="0" smtClean="0">
                <a:ea typeface="宋体" panose="02010600030101010101" pitchFamily="2" charset="-122"/>
              </a:rPr>
              <a:t>AST</a:t>
            </a:r>
            <a:r>
              <a:rPr lang="zh-CN" altLang="en-US" dirty="0" smtClean="0">
                <a:ea typeface="宋体" panose="02010600030101010101" pitchFamily="2" charset="-122"/>
              </a:rPr>
              <a:t>，再将</a:t>
            </a:r>
            <a:r>
              <a:rPr lang="en-US" altLang="zh-CN" dirty="0" smtClean="0">
                <a:ea typeface="宋体" panose="02010600030101010101" pitchFamily="2" charset="-122"/>
              </a:rPr>
              <a:t>AST</a:t>
            </a:r>
            <a:r>
              <a:rPr lang="zh-CN" altLang="en-US" dirty="0" smtClean="0">
                <a:ea typeface="宋体" panose="02010600030101010101" pitchFamily="2" charset="-122"/>
              </a:rPr>
              <a:t>进一步转化为中间表示（</a:t>
            </a:r>
            <a:r>
              <a:rPr lang="en-US" altLang="zh-CN" dirty="0" smtClean="0">
                <a:ea typeface="宋体" panose="02010600030101010101" pitchFamily="2" charset="-122"/>
              </a:rPr>
              <a:t>LLVM IR</a:t>
            </a:r>
            <a:r>
              <a:rPr lang="zh-CN" altLang="en-US" dirty="0" smtClean="0">
                <a:ea typeface="宋体" panose="02010600030101010101" pitchFamily="2" charset="-122"/>
              </a:rPr>
              <a:t>）。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algn="l" fontAlgn="auto">
              <a:lnSpc>
                <a:spcPct val="10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00000"/>
              </a:lnSpc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Optimizer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对中间代码进行优化，提高代码运行效率。同时，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Optimizer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提供了一系列对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LLVM IR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的操作接口。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0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00000"/>
              </a:lnSpc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Backend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将优化后的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LLVM IR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转化为可以充分利用目标机器体系结构的机器码，提高运行效率。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835" y="3323902"/>
            <a:ext cx="6430885" cy="246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8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 47"/>
          <p:cNvSpPr>
            <a:spLocks noGrp="1"/>
          </p:cNvSpPr>
          <p:nvPr>
            <p:ph type="title"/>
          </p:nvPr>
        </p:nvSpPr>
        <p:spPr>
          <a:xfrm>
            <a:off x="1676659" y="170225"/>
            <a:ext cx="10515600" cy="795338"/>
          </a:xfrm>
        </p:spPr>
        <p:txBody>
          <a:bodyPr/>
          <a:lstStyle/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LLVM IR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1195" y="2204578"/>
            <a:ext cx="38284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LLVM/Clang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提供了一系列工具，可以使用简单的命令就将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文件转化为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LLVM IR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00000"/>
              </a:lnSpc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lnSpc>
                <a:spcPct val="100000"/>
              </a:lnSpc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LLVM IR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是一种强类型，具有较高解释性的语言。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Optimizer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可以不用关注高级语言与目标机器代码，而专注于对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LLVM IR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的优化。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190" y="2400997"/>
            <a:ext cx="4013877" cy="189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8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 47"/>
          <p:cNvSpPr>
            <a:spLocks noGrp="1"/>
          </p:cNvSpPr>
          <p:nvPr>
            <p:ph type="title"/>
          </p:nvPr>
        </p:nvSpPr>
        <p:spPr>
          <a:xfrm>
            <a:off x="1676659" y="170225"/>
            <a:ext cx="10515600" cy="795338"/>
          </a:xfrm>
        </p:spPr>
        <p:txBody>
          <a:bodyPr/>
          <a:lstStyle/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LLVM Pass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1195" y="2204578"/>
            <a:ext cx="38284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Pass</a:t>
            </a:r>
            <a:r>
              <a:rPr lang="zh-CN" altLang="en-US" dirty="0" smtClean="0">
                <a:ea typeface="宋体" panose="02010600030101010101" pitchFamily="2" charset="-122"/>
              </a:rPr>
              <a:t>是</a:t>
            </a:r>
            <a:r>
              <a:rPr lang="en-US" altLang="zh-CN" dirty="0" smtClean="0">
                <a:ea typeface="宋体" panose="02010600030101010101" pitchFamily="2" charset="-122"/>
              </a:rPr>
              <a:t>LLVM</a:t>
            </a:r>
            <a:r>
              <a:rPr lang="zh-CN" altLang="en-US" dirty="0" smtClean="0">
                <a:ea typeface="宋体" panose="02010600030101010101" pitchFamily="2" charset="-122"/>
              </a:rPr>
              <a:t>提供的一系列对于</a:t>
            </a:r>
            <a:r>
              <a:rPr lang="en-US" altLang="zh-CN" dirty="0" smtClean="0">
                <a:ea typeface="宋体" panose="02010600030101010101" pitchFamily="2" charset="-122"/>
              </a:rPr>
              <a:t>LLVM IR</a:t>
            </a:r>
            <a:r>
              <a:rPr lang="zh-CN" altLang="en-US" dirty="0" smtClean="0">
                <a:ea typeface="宋体" panose="02010600030101010101" pitchFamily="2" charset="-122"/>
              </a:rPr>
              <a:t>进行操作的接口。通过这些接口，我们可以自己编写</a:t>
            </a:r>
            <a:r>
              <a:rPr lang="en-US" altLang="zh-CN" dirty="0" smtClean="0">
                <a:ea typeface="宋体" panose="02010600030101010101" pitchFamily="2" charset="-122"/>
              </a:rPr>
              <a:t>Pass</a:t>
            </a:r>
            <a:r>
              <a:rPr lang="zh-CN" altLang="en-US" dirty="0" smtClean="0">
                <a:ea typeface="宋体" panose="02010600030101010101" pitchFamily="2" charset="-122"/>
              </a:rPr>
              <a:t>，从而对源代码进行检查乃至修改。</a:t>
            </a:r>
            <a:r>
              <a:rPr lang="en-US" altLang="zh-CN" dirty="0" smtClean="0">
                <a:ea typeface="宋体" panose="02010600030101010101" pitchFamily="2" charset="-122"/>
              </a:rPr>
              <a:t>LLVM Optimizer</a:t>
            </a:r>
            <a:r>
              <a:rPr lang="zh-CN" altLang="en-US" dirty="0" smtClean="0">
                <a:ea typeface="宋体" panose="02010600030101010101" pitchFamily="2" charset="-122"/>
              </a:rPr>
              <a:t>同样也使用这些接口对</a:t>
            </a:r>
            <a:r>
              <a:rPr lang="en-US" altLang="zh-CN" dirty="0" smtClean="0">
                <a:ea typeface="宋体" panose="02010600030101010101" pitchFamily="2" charset="-122"/>
              </a:rPr>
              <a:t>LLVM IR</a:t>
            </a:r>
            <a:r>
              <a:rPr lang="zh-CN" altLang="en-US" dirty="0" smtClean="0">
                <a:ea typeface="宋体" panose="02010600030101010101" pitchFamily="2" charset="-122"/>
              </a:rPr>
              <a:t>进行优化。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149" y="1200749"/>
            <a:ext cx="4613608" cy="504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5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05890" y="1971040"/>
            <a:ext cx="6102350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LLVM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与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Pass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需要解决的问题与现有的方案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项目内容介绍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7343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 4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目标代码与问题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78918" y="1618246"/>
            <a:ext cx="89536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华为</a:t>
            </a:r>
            <a:r>
              <a:rPr lang="en-US" altLang="zh-CN" dirty="0" smtClean="0">
                <a:ea typeface="宋体" panose="02010600030101010101" pitchFamily="2" charset="-122"/>
              </a:rPr>
              <a:t>VRP</a:t>
            </a:r>
            <a:r>
              <a:rPr lang="zh-CN" altLang="en-US" dirty="0" smtClean="0">
                <a:ea typeface="宋体" panose="02010600030101010101" pitchFamily="2" charset="-122"/>
              </a:rPr>
              <a:t>（</a:t>
            </a:r>
            <a:r>
              <a:rPr lang="en-US" altLang="zh-CN" dirty="0"/>
              <a:t>Versatile Routing Platform</a:t>
            </a:r>
            <a:r>
              <a:rPr lang="zh-CN" altLang="en-US" dirty="0" smtClean="0">
                <a:ea typeface="宋体" panose="02010600030101010101" pitchFamily="2" charset="-122"/>
              </a:rPr>
              <a:t>）是华为开发的一套网络操作系统。</a:t>
            </a:r>
            <a:r>
              <a:rPr lang="zh-CN" altLang="en-US" dirty="0"/>
              <a:t>是华为所有基于</a:t>
            </a:r>
            <a:r>
              <a:rPr lang="en-US" altLang="zh-CN" dirty="0"/>
              <a:t>IP/ATM</a:t>
            </a:r>
            <a:r>
              <a:rPr lang="zh-CN" altLang="en-US" dirty="0"/>
              <a:t>构架的数据通信产品操作系统平台。运行</a:t>
            </a:r>
            <a:r>
              <a:rPr lang="en-US" altLang="zh-CN" dirty="0"/>
              <a:t>VRP</a:t>
            </a:r>
            <a:r>
              <a:rPr lang="zh-CN" altLang="en-US" dirty="0"/>
              <a:t>操作系统的华为产品包括路由器、局域网交换机、</a:t>
            </a:r>
            <a:r>
              <a:rPr lang="en-US" altLang="zh-CN" dirty="0"/>
              <a:t>ATM</a:t>
            </a:r>
            <a:r>
              <a:rPr lang="zh-CN" altLang="en-US" dirty="0"/>
              <a:t>交换机、拨号访问服务器、</a:t>
            </a:r>
            <a:r>
              <a:rPr lang="en-US" altLang="zh-CN" dirty="0"/>
              <a:t>IP</a:t>
            </a:r>
            <a:r>
              <a:rPr lang="zh-CN" altLang="en-US" dirty="0"/>
              <a:t>电话网关、电信级综合业务接入平台、智能业务选择网关，以及专用硬件防火墙等。核心交换平台基于</a:t>
            </a:r>
            <a:r>
              <a:rPr lang="en-US" altLang="zh-CN" dirty="0"/>
              <a:t>IP</a:t>
            </a:r>
            <a:r>
              <a:rPr lang="zh-CN" altLang="en-US" dirty="0"/>
              <a:t>或</a:t>
            </a:r>
            <a:r>
              <a:rPr lang="en-US" altLang="zh-CN" dirty="0"/>
              <a:t>ATM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+mn-ea"/>
              </a:rPr>
              <a:t>代码量：百万行</a:t>
            </a:r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代码中存在大量的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运行时内存泄漏问题</a:t>
            </a:r>
            <a:r>
              <a:rPr lang="zh-CN" altLang="en-US" dirty="0" smtClean="0">
                <a:latin typeface="+mn-ea"/>
              </a:rPr>
              <a:t>，无法通过静态检测工具进行检测。而目前动态检测工具具有或多或少的缺陷，于是对方希望能开发一套内存占用低、检测速度快、检测准确率高的运行时内存检测工具。</a:t>
            </a:r>
            <a:endParaRPr lang="zh-CN" altLang="en-US" dirty="0" smtClean="0">
              <a:latin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LLVM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中的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动态检测工具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ASAN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DBE1-ABE7-404F-A592-1A3E362FB0A2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78918" y="1618246"/>
            <a:ext cx="43537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+mn-ea"/>
              </a:rPr>
              <a:t>AdressSanitizer</a:t>
            </a:r>
            <a:r>
              <a:rPr lang="zh-CN" altLang="en-US" dirty="0" smtClean="0">
                <a:latin typeface="+mn-ea"/>
              </a:rPr>
              <a:t>是</a:t>
            </a:r>
            <a:r>
              <a:rPr lang="en-US" altLang="zh-CN" dirty="0" smtClean="0">
                <a:latin typeface="+mn-ea"/>
              </a:rPr>
              <a:t>LLVM</a:t>
            </a:r>
            <a:r>
              <a:rPr lang="zh-CN" altLang="en-US" dirty="0" smtClean="0">
                <a:latin typeface="+mn-ea"/>
              </a:rPr>
              <a:t>中最具代表性的运行时内存检测工具。其核心原理在于使用</a:t>
            </a:r>
            <a:r>
              <a:rPr lang="en-US" altLang="zh-CN" dirty="0" smtClean="0">
                <a:latin typeface="+mn-ea"/>
              </a:rPr>
              <a:t>shadow memory</a:t>
            </a:r>
            <a:r>
              <a:rPr lang="zh-CN" altLang="en-US" dirty="0" smtClean="0">
                <a:latin typeface="+mn-ea"/>
              </a:rPr>
              <a:t>对整个内存进行标记。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在目标函数调用</a:t>
            </a:r>
            <a:r>
              <a:rPr lang="en-US" altLang="zh-CN" dirty="0" err="1" smtClean="0">
                <a:latin typeface="+mn-ea"/>
              </a:rPr>
              <a:t>malloc</a:t>
            </a:r>
            <a:r>
              <a:rPr lang="zh-CN" altLang="en-US" dirty="0" smtClean="0">
                <a:latin typeface="+mn-ea"/>
              </a:rPr>
              <a:t>等申请内存操作时，</a:t>
            </a:r>
            <a:r>
              <a:rPr lang="en-US" altLang="zh-CN" dirty="0" smtClean="0">
                <a:latin typeface="+mn-ea"/>
              </a:rPr>
              <a:t>ASAN</a:t>
            </a:r>
            <a:r>
              <a:rPr lang="zh-CN" altLang="en-US" dirty="0" smtClean="0">
                <a:latin typeface="+mn-ea"/>
              </a:rPr>
              <a:t>会为分配的内存前后贴上不可访问的</a:t>
            </a:r>
            <a:r>
              <a:rPr lang="en-US" altLang="zh-CN" dirty="0" smtClean="0">
                <a:latin typeface="+mn-ea"/>
              </a:rPr>
              <a:t>Red Zone</a:t>
            </a:r>
            <a:r>
              <a:rPr lang="zh-CN" altLang="en-US" dirty="0" smtClean="0">
                <a:latin typeface="+mn-ea"/>
              </a:rPr>
              <a:t>。而在函数访问内存时，首先会查询</a:t>
            </a:r>
            <a:r>
              <a:rPr lang="en-US" altLang="zh-CN" dirty="0" smtClean="0">
                <a:latin typeface="+mn-ea"/>
              </a:rPr>
              <a:t>shadow memory</a:t>
            </a:r>
            <a:r>
              <a:rPr lang="zh-CN" altLang="en-US" dirty="0" smtClean="0">
                <a:latin typeface="+mn-ea"/>
              </a:rPr>
              <a:t>，若目标区域不可访问，则阻止该访存操作。</a:t>
            </a:r>
            <a:endParaRPr lang="zh-CN" altLang="en-US" dirty="0" smtClean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027" y="1408000"/>
            <a:ext cx="6096773" cy="31081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190" y="4573332"/>
            <a:ext cx="4577879" cy="214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92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marL="342900" indent="-342900" algn="l" fontAlgn="auto">
          <a:lnSpc>
            <a:spcPct val="100000"/>
          </a:lnSpc>
          <a:buFont typeface="+mj-lt"/>
          <a:buAutoNum type="arabicPeriod"/>
          <a:defRPr lang="zh-CN" altLang="en-US" dirty="0" smtClean="0">
            <a:latin typeface="宋体" panose="02010600030101010101" pitchFamily="2" charset="-122"/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</TotalTime>
  <Words>1016</Words>
  <Application>Microsoft Office PowerPoint</Application>
  <PresentationFormat>宽屏</PresentationFormat>
  <Paragraphs>97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等线</vt:lpstr>
      <vt:lpstr>等线 Light</vt:lpstr>
      <vt:lpstr>华文行楷</vt:lpstr>
      <vt:lpstr>宋体</vt:lpstr>
      <vt:lpstr>Arial</vt:lpstr>
      <vt:lpstr>Calibri</vt:lpstr>
      <vt:lpstr>Calibri Light</vt:lpstr>
      <vt:lpstr>Times New Roman</vt:lpstr>
      <vt:lpstr>Wingdings</vt:lpstr>
      <vt:lpstr>1_Office 主题​​</vt:lpstr>
      <vt:lpstr>Office Theme</vt:lpstr>
      <vt:lpstr>LLVM Pass 介绍                             ——华为可信编译项目的一点分享</vt:lpstr>
      <vt:lpstr>PowerPoint 演示文稿</vt:lpstr>
      <vt:lpstr>什么是LLVM</vt:lpstr>
      <vt:lpstr>主要特点</vt:lpstr>
      <vt:lpstr>LLVM IR</vt:lpstr>
      <vt:lpstr>LLVM Pass</vt:lpstr>
      <vt:lpstr>PowerPoint 演示文稿</vt:lpstr>
      <vt:lpstr>目标代码与问题</vt:lpstr>
      <vt:lpstr>LLVM中的动态检测工具ASAN</vt:lpstr>
      <vt:lpstr>LLVM中的动态检测工具ASAN</vt:lpstr>
      <vt:lpstr>PowerPoint 演示文稿</vt:lpstr>
      <vt:lpstr>一种基于内存地址的访问控制方法</vt:lpstr>
      <vt:lpstr>具体设计</vt:lpstr>
      <vt:lpstr>具体设计</vt:lpstr>
      <vt:lpstr>代码分享</vt:lpstr>
      <vt:lpstr>代码分享</vt:lpstr>
      <vt:lpstr>代码分享</vt:lpstr>
      <vt:lpstr>代码分享</vt:lpstr>
      <vt:lpstr>代码分享</vt:lpstr>
      <vt:lpstr>代码分享</vt:lpstr>
      <vt:lpstr>代码分享</vt:lpstr>
      <vt:lpstr>代码分享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尤良 袁</dc:creator>
  <cp:lastModifiedBy>彭美政</cp:lastModifiedBy>
  <cp:revision>138</cp:revision>
  <dcterms:created xsi:type="dcterms:W3CDTF">2020-06-04T14:07:00Z</dcterms:created>
  <dcterms:modified xsi:type="dcterms:W3CDTF">2021-11-17T10:43:19Z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