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61" r:id="rId4"/>
    <p:sldId id="258" r:id="rId5"/>
    <p:sldId id="262" r:id="rId6"/>
    <p:sldId id="265" r:id="rId7"/>
    <p:sldId id="259" r:id="rId8"/>
    <p:sldId id="260" r:id="rId9"/>
    <p:sldId id="263" r:id="rId10"/>
    <p:sldId id="264"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87737" autoAdjust="0"/>
  </p:normalViewPr>
  <p:slideViewPr>
    <p:cSldViewPr snapToGrid="0">
      <p:cViewPr varScale="1">
        <p:scale>
          <a:sx n="95" d="100"/>
          <a:sy n="95" d="100"/>
        </p:scale>
        <p:origin x="48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58792b747b9b0ac3" providerId="LiveId" clId="{4B40F3C5-28F4-4608-BBCB-C64E02562F20}"/>
    <pc:docChg chg="modSld">
      <pc:chgData name="" userId="58792b747b9b0ac3" providerId="LiveId" clId="{4B40F3C5-28F4-4608-BBCB-C64E02562F20}" dt="2021-12-04T13:13:56.096" v="17"/>
      <pc:docMkLst>
        <pc:docMk/>
      </pc:docMkLst>
      <pc:sldChg chg="modSp">
        <pc:chgData name="" userId="58792b747b9b0ac3" providerId="LiveId" clId="{4B40F3C5-28F4-4608-BBCB-C64E02562F20}" dt="2021-12-04T13:13:56.096" v="17"/>
        <pc:sldMkLst>
          <pc:docMk/>
          <pc:sldMk cId="1220274735" sldId="278"/>
        </pc:sldMkLst>
        <pc:spChg chg="mod">
          <ac:chgData name="" userId="58792b747b9b0ac3" providerId="LiveId" clId="{4B40F3C5-28F4-4608-BBCB-C64E02562F20}" dt="2021-12-04T13:13:56.096" v="17"/>
          <ac:spMkLst>
            <pc:docMk/>
            <pc:sldMk cId="1220274735" sldId="278"/>
            <ac:spMk id="3" creationId="{D9A8755D-3309-4610-B057-EFFA2724157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CDB86-0102-4889-9262-FC492C42C347}" type="datetimeFigureOut">
              <a:rPr lang="zh-CN" altLang="en-US" smtClean="0"/>
              <a:t>2021/12/4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C69B8B-FAE4-4586-94E5-E50F81B8B5EC}" type="slidenum">
              <a:rPr lang="zh-CN" altLang="en-US" smtClean="0"/>
              <a:t>‹#›</a:t>
            </a:fld>
            <a:endParaRPr lang="zh-CN" altLang="en-US"/>
          </a:p>
        </p:txBody>
      </p:sp>
    </p:spTree>
    <p:extLst>
      <p:ext uri="{BB962C8B-B14F-4D97-AF65-F5344CB8AC3E}">
        <p14:creationId xmlns:p14="http://schemas.microsoft.com/office/powerpoint/2010/main" val="1078900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市场中性：熊市牛市都能挣钱</a:t>
            </a:r>
          </a:p>
        </p:txBody>
      </p:sp>
      <p:sp>
        <p:nvSpPr>
          <p:cNvPr id="4" name="灯片编号占位符 3"/>
          <p:cNvSpPr>
            <a:spLocks noGrp="1"/>
          </p:cNvSpPr>
          <p:nvPr>
            <p:ph type="sldNum" sz="quarter" idx="5"/>
          </p:nvPr>
        </p:nvSpPr>
        <p:spPr/>
        <p:txBody>
          <a:bodyPr/>
          <a:lstStyle/>
          <a:p>
            <a:fld id="{73C69B8B-FAE4-4586-94E5-E50F81B8B5EC}" type="slidenum">
              <a:rPr lang="zh-CN" altLang="en-US" smtClean="0"/>
              <a:t>2</a:t>
            </a:fld>
            <a:endParaRPr lang="zh-CN" altLang="en-US"/>
          </a:p>
        </p:txBody>
      </p:sp>
    </p:spTree>
    <p:extLst>
      <p:ext uri="{BB962C8B-B14F-4D97-AF65-F5344CB8AC3E}">
        <p14:creationId xmlns:p14="http://schemas.microsoft.com/office/powerpoint/2010/main" val="1894837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输入：两只股票取对数之后的价差，进行归一化后得到</a:t>
            </a:r>
            <a:r>
              <a:rPr lang="en-US" altLang="zh-CN" dirty="0"/>
              <a:t>Z-score</a:t>
            </a:r>
            <a:r>
              <a:rPr lang="zh-CN" altLang="en-US" dirty="0"/>
              <a:t>，取对数是为了计算方便，把价格的比例变化转换成</a:t>
            </a:r>
            <a:r>
              <a:rPr lang="en-US" altLang="zh-CN" dirty="0"/>
              <a:t>+</a:t>
            </a:r>
            <a:r>
              <a:rPr lang="zh-CN" altLang="en-US" dirty="0"/>
              <a:t>、</a:t>
            </a:r>
            <a:r>
              <a:rPr lang="en-US" altLang="zh-CN" dirty="0"/>
              <a:t>-</a:t>
            </a:r>
            <a:r>
              <a:rPr lang="zh-CN" altLang="en-US" dirty="0"/>
              <a:t>运算</a:t>
            </a:r>
            <a:endParaRPr lang="en-US" altLang="zh-CN" dirty="0"/>
          </a:p>
          <a:p>
            <a:r>
              <a:rPr lang="zh-CN" altLang="en-US" dirty="0"/>
              <a:t>输出：</a:t>
            </a:r>
            <a:endParaRPr lang="en-US" altLang="zh-CN" dirty="0"/>
          </a:p>
          <a:p>
            <a:r>
              <a:rPr lang="zh-CN" altLang="en-US" dirty="0"/>
              <a:t>对冲比，即在进行开仓时，做多</a:t>
            </a:r>
            <a:r>
              <a:rPr lang="en-US" altLang="zh-CN" dirty="0"/>
              <a:t>/</a:t>
            </a:r>
            <a:r>
              <a:rPr lang="zh-CN" altLang="en-US" dirty="0"/>
              <a:t>做空两只股票的比例</a:t>
            </a:r>
            <a:endParaRPr lang="en-US" altLang="zh-CN" dirty="0"/>
          </a:p>
          <a:p>
            <a:r>
              <a:rPr lang="zh-CN" altLang="en-US" dirty="0"/>
              <a:t>交易边界，在交易边界时，预估价差（</a:t>
            </a:r>
            <a:r>
              <a:rPr lang="en-US" altLang="zh-CN" dirty="0"/>
              <a:t>Z-score</a:t>
            </a:r>
            <a:r>
              <a:rPr lang="zh-CN" altLang="en-US" dirty="0"/>
              <a:t>）会回到</a:t>
            </a:r>
            <a:r>
              <a:rPr lang="en-US" altLang="zh-CN" dirty="0"/>
              <a:t>0</a:t>
            </a:r>
            <a:r>
              <a:rPr lang="zh-CN" altLang="en-US" dirty="0"/>
              <a:t>，进行开仓，做空价格高的股票，做多价格低的股票，当价差回到</a:t>
            </a:r>
            <a:r>
              <a:rPr lang="en-US" altLang="zh-CN" dirty="0"/>
              <a:t>0</a:t>
            </a:r>
            <a:r>
              <a:rPr lang="zh-CN" altLang="en-US" dirty="0"/>
              <a:t>时，清仓获利</a:t>
            </a:r>
            <a:endParaRPr lang="en-US" altLang="zh-CN" dirty="0"/>
          </a:p>
          <a:p>
            <a:r>
              <a:rPr lang="zh-CN" altLang="en-US" dirty="0"/>
              <a:t>止损边界，开仓之后，此时价差继续扩大，此时做多的股票持续下跌，做空的股票持续上涨，超过能够承受亏损范围，清仓止损</a:t>
            </a:r>
          </a:p>
        </p:txBody>
      </p:sp>
      <p:sp>
        <p:nvSpPr>
          <p:cNvPr id="4" name="灯片编号占位符 3"/>
          <p:cNvSpPr>
            <a:spLocks noGrp="1"/>
          </p:cNvSpPr>
          <p:nvPr>
            <p:ph type="sldNum" sz="quarter" idx="5"/>
          </p:nvPr>
        </p:nvSpPr>
        <p:spPr/>
        <p:txBody>
          <a:bodyPr/>
          <a:lstStyle/>
          <a:p>
            <a:fld id="{73C69B8B-FAE4-4586-94E5-E50F81B8B5EC}" type="slidenum">
              <a:rPr lang="zh-CN" altLang="en-US" smtClean="0"/>
              <a:t>3</a:t>
            </a:fld>
            <a:endParaRPr lang="zh-CN" altLang="en-US"/>
          </a:p>
        </p:txBody>
      </p:sp>
    </p:spTree>
    <p:extLst>
      <p:ext uri="{BB962C8B-B14F-4D97-AF65-F5344CB8AC3E}">
        <p14:creationId xmlns:p14="http://schemas.microsoft.com/office/powerpoint/2010/main" val="2855282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latin typeface="+mn-lt"/>
                  </a:rPr>
                  <a:t>协整</a:t>
                </a:r>
                <a14:m>
                  <m:oMath xmlns:m="http://schemas.openxmlformats.org/officeDocument/2006/math">
                    <m:r>
                      <a:rPr lang="zh-CN" altLang="en-US" b="0" i="0" smtClean="0">
                        <a:latin typeface="Cambria Math" panose="02040503050406030204" pitchFamily="18" charset="0"/>
                      </a:rPr>
                      <m:t>性</m:t>
                    </m:r>
                    <m:r>
                      <a:rPr lang="zh-CN" altLang="en-US" b="0" i="1" smtClean="0">
                        <a:latin typeface="Cambria Math" panose="02040503050406030204" pitchFamily="18" charset="0"/>
                      </a:rPr>
                      <m:t>方法通过估计</m:t>
                    </m:r>
                  </m:oMath>
                </a14:m>
                <a:r>
                  <a:rPr lang="en-US" altLang="zh-CN" dirty="0"/>
                  <a:t>Trading boundary</a:t>
                </a:r>
                <a:r>
                  <a:rPr lang="zh-CN" altLang="en-US" dirty="0"/>
                  <a:t>，</a:t>
                </a:r>
                <a:r>
                  <a:rPr lang="en-US" altLang="zh-CN" dirty="0"/>
                  <a:t>Stop-loss boundary</a:t>
                </a:r>
                <a:r>
                  <a:rPr lang="zh-CN" altLang="en-US" dirty="0"/>
                  <a:t>来做配对交易</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直观理解：一个醉汉牵着一条狗，他们的步伐都是不平稳 的，但由于绳子的存在，他们之间是协整的。</a:t>
                </a: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latin typeface="+mn-lt"/>
                  </a:rPr>
                  <a:t>协整</a:t>
                </a:r>
                <a:r>
                  <a:rPr lang="zh-CN" altLang="en-US" b="0" i="0">
                    <a:latin typeface="Cambria Math" panose="02040503050406030204" pitchFamily="18" charset="0"/>
                  </a:rPr>
                  <a:t>性方法通过估计</a:t>
                </a:r>
                <a:r>
                  <a:rPr lang="en-US" altLang="zh-CN" dirty="0"/>
                  <a:t>Trading boundary</a:t>
                </a:r>
                <a:r>
                  <a:rPr lang="zh-CN" altLang="en-US" dirty="0"/>
                  <a:t>，</a:t>
                </a:r>
                <a:r>
                  <a:rPr lang="en-US" altLang="zh-CN" dirty="0"/>
                  <a:t>Stop-loss boundary</a:t>
                </a:r>
                <a:r>
                  <a:rPr lang="zh-CN" altLang="en-US" dirty="0"/>
                  <a:t>来做配对交易</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直观理解：一个醉汉牵着一条狗，他们的步伐都是不平稳 的，但由于绳子的存在，他们之间是协整的。</a:t>
                </a:r>
              </a:p>
            </p:txBody>
          </p:sp>
        </mc:Fallback>
      </mc:AlternateContent>
      <p:sp>
        <p:nvSpPr>
          <p:cNvPr id="4" name="灯片编号占位符 3"/>
          <p:cNvSpPr>
            <a:spLocks noGrp="1"/>
          </p:cNvSpPr>
          <p:nvPr>
            <p:ph type="sldNum" sz="quarter" idx="5"/>
          </p:nvPr>
        </p:nvSpPr>
        <p:spPr/>
        <p:txBody>
          <a:bodyPr/>
          <a:lstStyle/>
          <a:p>
            <a:fld id="{73C69B8B-FAE4-4586-94E5-E50F81B8B5EC}" type="slidenum">
              <a:rPr lang="zh-CN" altLang="en-US" smtClean="0"/>
              <a:t>5</a:t>
            </a:fld>
            <a:endParaRPr lang="zh-CN" altLang="en-US"/>
          </a:p>
        </p:txBody>
      </p:sp>
    </p:spTree>
    <p:extLst>
      <p:ext uri="{BB962C8B-B14F-4D97-AF65-F5344CB8AC3E}">
        <p14:creationId xmlns:p14="http://schemas.microsoft.com/office/powerpoint/2010/main" val="1701415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收益率考虑无风险收益和风险，会得到两个比例</a:t>
            </a:r>
          </a:p>
        </p:txBody>
      </p:sp>
      <p:sp>
        <p:nvSpPr>
          <p:cNvPr id="4" name="灯片编号占位符 3"/>
          <p:cNvSpPr>
            <a:spLocks noGrp="1"/>
          </p:cNvSpPr>
          <p:nvPr>
            <p:ph type="sldNum" sz="quarter" idx="5"/>
          </p:nvPr>
        </p:nvSpPr>
        <p:spPr/>
        <p:txBody>
          <a:bodyPr/>
          <a:lstStyle/>
          <a:p>
            <a:fld id="{73C69B8B-FAE4-4586-94E5-E50F81B8B5EC}" type="slidenum">
              <a:rPr lang="zh-CN" altLang="en-US" smtClean="0"/>
              <a:t>6</a:t>
            </a:fld>
            <a:endParaRPr lang="zh-CN" altLang="en-US"/>
          </a:p>
        </p:txBody>
      </p:sp>
    </p:spTree>
    <p:extLst>
      <p:ext uri="{BB962C8B-B14F-4D97-AF65-F5344CB8AC3E}">
        <p14:creationId xmlns:p14="http://schemas.microsoft.com/office/powerpoint/2010/main" val="1086300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Input</a:t>
            </a:r>
            <a:r>
              <a:rPr lang="zh-CN" altLang="en-US" dirty="0"/>
              <a:t>编码未知</a:t>
            </a:r>
            <a:endParaRPr lang="en-US" altLang="zh-CN" dirty="0"/>
          </a:p>
          <a:p>
            <a:r>
              <a:rPr lang="en-US" altLang="zh-CN" dirty="0"/>
              <a:t>DQN</a:t>
            </a:r>
            <a:r>
              <a:rPr lang="zh-CN" altLang="en-US" dirty="0"/>
              <a:t>：</a:t>
            </a:r>
            <a:r>
              <a:rPr lang="en-US" altLang="zh-CN" dirty="0"/>
              <a:t>2</a:t>
            </a:r>
            <a:r>
              <a:rPr lang="zh-CN" altLang="en-US" dirty="0"/>
              <a:t>层隐藏层，具体结构不知道，</a:t>
            </a:r>
            <a:r>
              <a:rPr lang="en-US" altLang="zh-CN" dirty="0"/>
              <a:t>MLP</a:t>
            </a:r>
            <a:r>
              <a:rPr lang="zh-CN" altLang="en-US" dirty="0"/>
              <a:t>、</a:t>
            </a:r>
            <a:r>
              <a:rPr lang="en-US" altLang="zh-CN" dirty="0"/>
              <a:t>LSTM</a:t>
            </a:r>
            <a:r>
              <a:rPr lang="zh-CN" altLang="en-US" dirty="0"/>
              <a:t>？</a:t>
            </a:r>
          </a:p>
        </p:txBody>
      </p:sp>
      <p:sp>
        <p:nvSpPr>
          <p:cNvPr id="4" name="灯片编号占位符 3"/>
          <p:cNvSpPr>
            <a:spLocks noGrp="1"/>
          </p:cNvSpPr>
          <p:nvPr>
            <p:ph type="sldNum" sz="quarter" idx="5"/>
          </p:nvPr>
        </p:nvSpPr>
        <p:spPr/>
        <p:txBody>
          <a:bodyPr/>
          <a:lstStyle/>
          <a:p>
            <a:fld id="{73C69B8B-FAE4-4586-94E5-E50F81B8B5EC}" type="slidenum">
              <a:rPr lang="zh-CN" altLang="en-US" smtClean="0"/>
              <a:t>14</a:t>
            </a:fld>
            <a:endParaRPr lang="zh-CN" altLang="en-US"/>
          </a:p>
        </p:txBody>
      </p:sp>
    </p:spTree>
    <p:extLst>
      <p:ext uri="{BB962C8B-B14F-4D97-AF65-F5344CB8AC3E}">
        <p14:creationId xmlns:p14="http://schemas.microsoft.com/office/powerpoint/2010/main" val="24737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C69B8B-FAE4-4586-94E5-E50F81B8B5EC}" type="slidenum">
              <a:rPr lang="zh-CN" altLang="en-US" smtClean="0"/>
              <a:t>15</a:t>
            </a:fld>
            <a:endParaRPr lang="zh-CN" altLang="en-US"/>
          </a:p>
        </p:txBody>
      </p:sp>
    </p:spTree>
    <p:extLst>
      <p:ext uri="{BB962C8B-B14F-4D97-AF65-F5344CB8AC3E}">
        <p14:creationId xmlns:p14="http://schemas.microsoft.com/office/powerpoint/2010/main" val="528356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Dueling DQN</a:t>
            </a:r>
            <a:endParaRPr lang="zh-CN" altLang="en-US" dirty="0"/>
          </a:p>
        </p:txBody>
      </p:sp>
      <p:sp>
        <p:nvSpPr>
          <p:cNvPr id="4" name="灯片编号占位符 3"/>
          <p:cNvSpPr>
            <a:spLocks noGrp="1"/>
          </p:cNvSpPr>
          <p:nvPr>
            <p:ph type="sldNum" sz="quarter" idx="5"/>
          </p:nvPr>
        </p:nvSpPr>
        <p:spPr/>
        <p:txBody>
          <a:bodyPr/>
          <a:lstStyle/>
          <a:p>
            <a:fld id="{73C69B8B-FAE4-4586-94E5-E50F81B8B5EC}" type="slidenum">
              <a:rPr lang="zh-CN" altLang="en-US" smtClean="0"/>
              <a:t>18</a:t>
            </a:fld>
            <a:endParaRPr lang="zh-CN" altLang="en-US"/>
          </a:p>
        </p:txBody>
      </p:sp>
    </p:spTree>
    <p:extLst>
      <p:ext uri="{BB962C8B-B14F-4D97-AF65-F5344CB8AC3E}">
        <p14:creationId xmlns:p14="http://schemas.microsoft.com/office/powerpoint/2010/main" val="272474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C69B8B-FAE4-4586-94E5-E50F81B8B5EC}" type="slidenum">
              <a:rPr lang="zh-CN" altLang="en-US" smtClean="0"/>
              <a:t>20</a:t>
            </a:fld>
            <a:endParaRPr lang="zh-CN" altLang="en-US"/>
          </a:p>
        </p:txBody>
      </p:sp>
    </p:spTree>
    <p:extLst>
      <p:ext uri="{BB962C8B-B14F-4D97-AF65-F5344CB8AC3E}">
        <p14:creationId xmlns:p14="http://schemas.microsoft.com/office/powerpoint/2010/main" val="1020614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交易手续费太低，导致频繁交易？</a:t>
            </a:r>
            <a:endParaRPr lang="en-US" altLang="zh-CN" dirty="0"/>
          </a:p>
          <a:p>
            <a:r>
              <a:rPr lang="en-US" altLang="zh-CN" dirty="0"/>
              <a:t>&gt;=100</a:t>
            </a:r>
            <a:r>
              <a:rPr lang="zh-CN" altLang="en-US" dirty="0"/>
              <a:t>小时的持仓会带来巨大亏损，总体盈利是在</a:t>
            </a:r>
            <a:r>
              <a:rPr lang="en-US" altLang="zh-CN" dirty="0"/>
              <a:t>&lt;100</a:t>
            </a:r>
            <a:r>
              <a:rPr lang="zh-CN" altLang="en-US" dirty="0"/>
              <a:t>小时的持仓中实现</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3C69B8B-FAE4-4586-94E5-E50F81B8B5EC}" type="slidenum">
              <a:rPr lang="zh-CN" altLang="en-US" smtClean="0"/>
              <a:t>21</a:t>
            </a:fld>
            <a:endParaRPr lang="zh-CN" altLang="en-US"/>
          </a:p>
        </p:txBody>
      </p:sp>
    </p:spTree>
    <p:extLst>
      <p:ext uri="{BB962C8B-B14F-4D97-AF65-F5344CB8AC3E}">
        <p14:creationId xmlns:p14="http://schemas.microsoft.com/office/powerpoint/2010/main" val="3289445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A61015F-7CC6-4D0A-9D87-873EA4C304CC}" type="datetimeFigureOut">
              <a:rPr lang="en-US" dirty="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05C68B11-C5A8-448C-8CE9-B1A273C79CFC}" type="datetimeFigureOut">
              <a:rPr lang="en-US" dirty="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7616CA0-919D-4A49-9C8A-62FDFB3A5183}" type="datetimeFigureOut">
              <a:rPr lang="en-US" dirty="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12/4/2021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90B92-12D7-4596-ADA7-93EF5DDC1E75}"/>
              </a:ext>
            </a:extLst>
          </p:cNvPr>
          <p:cNvSpPr>
            <a:spLocks noGrp="1"/>
          </p:cNvSpPr>
          <p:nvPr>
            <p:ph type="ctrTitle"/>
          </p:nvPr>
        </p:nvSpPr>
        <p:spPr/>
        <p:txBody>
          <a:bodyPr>
            <a:normAutofit/>
          </a:bodyPr>
          <a:lstStyle/>
          <a:p>
            <a:pPr algn="ctr"/>
            <a:r>
              <a:rPr lang="zh-CN" altLang="en-US" sz="4000" dirty="0"/>
              <a:t>利用深度强化学习进行配对交易</a:t>
            </a:r>
          </a:p>
        </p:txBody>
      </p:sp>
      <p:sp>
        <p:nvSpPr>
          <p:cNvPr id="3" name="副标题 2">
            <a:extLst>
              <a:ext uri="{FF2B5EF4-FFF2-40B4-BE49-F238E27FC236}">
                <a16:creationId xmlns:a16="http://schemas.microsoft.com/office/drawing/2014/main" id="{AFFB780F-506F-4C70-8366-2E7C173880B8}"/>
              </a:ext>
            </a:extLst>
          </p:cNvPr>
          <p:cNvSpPr>
            <a:spLocks noGrp="1"/>
          </p:cNvSpPr>
          <p:nvPr>
            <p:ph type="subTitle" idx="1"/>
          </p:nvPr>
        </p:nvSpPr>
        <p:spPr/>
        <p:txBody>
          <a:bodyPr/>
          <a:lstStyle/>
          <a:p>
            <a:r>
              <a:rPr lang="zh-CN" altLang="en-US" dirty="0"/>
              <a:t>汇报人：韩玮光</a:t>
            </a:r>
            <a:endParaRPr lang="en-US" altLang="zh-CN" dirty="0"/>
          </a:p>
          <a:p>
            <a:r>
              <a:rPr lang="zh-CN" altLang="en-US" dirty="0"/>
              <a:t>日期：</a:t>
            </a:r>
            <a:r>
              <a:rPr lang="en-US" altLang="zh-CN" dirty="0"/>
              <a:t>2021/12/01</a:t>
            </a:r>
            <a:endParaRPr lang="zh-CN" altLang="en-US" dirty="0"/>
          </a:p>
        </p:txBody>
      </p:sp>
    </p:spTree>
    <p:extLst>
      <p:ext uri="{BB962C8B-B14F-4D97-AF65-F5344CB8AC3E}">
        <p14:creationId xmlns:p14="http://schemas.microsoft.com/office/powerpoint/2010/main" val="3717267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A3E879-73DA-404C-A905-07F3D28A43C2}"/>
              </a:ext>
            </a:extLst>
          </p:cNvPr>
          <p:cNvSpPr>
            <a:spLocks noGrp="1"/>
          </p:cNvSpPr>
          <p:nvPr>
            <p:ph type="title"/>
          </p:nvPr>
        </p:nvSpPr>
        <p:spPr/>
        <p:txBody>
          <a:bodyPr/>
          <a:lstStyle/>
          <a:p>
            <a:r>
              <a:rPr lang="zh-CN" altLang="en-US" dirty="0"/>
              <a:t>数据集和实现</a:t>
            </a:r>
          </a:p>
        </p:txBody>
      </p:sp>
      <p:sp>
        <p:nvSpPr>
          <p:cNvPr id="3" name="内容占位符 2">
            <a:extLst>
              <a:ext uri="{FF2B5EF4-FFF2-40B4-BE49-F238E27FC236}">
                <a16:creationId xmlns:a16="http://schemas.microsoft.com/office/drawing/2014/main" id="{33C8255B-1894-4FA6-8619-28900029A9B0}"/>
              </a:ext>
            </a:extLst>
          </p:cNvPr>
          <p:cNvSpPr>
            <a:spLocks noGrp="1"/>
          </p:cNvSpPr>
          <p:nvPr>
            <p:ph idx="1"/>
          </p:nvPr>
        </p:nvSpPr>
        <p:spPr/>
        <p:txBody>
          <a:bodyPr/>
          <a:lstStyle/>
          <a:p>
            <a:pPr>
              <a:buFont typeface="Wingdings" panose="05000000000000000000" pitchFamily="2" charset="2"/>
              <a:buChar char="l"/>
            </a:pPr>
            <a:r>
              <a:rPr lang="zh-CN" altLang="en-US" dirty="0"/>
              <a:t>时间段：</a:t>
            </a:r>
            <a:r>
              <a:rPr lang="en-US" altLang="zh-CN" dirty="0"/>
              <a:t>2015/06-2016/01</a:t>
            </a:r>
            <a:r>
              <a:rPr lang="zh-CN" altLang="en-US" dirty="0"/>
              <a:t>，一共</a:t>
            </a:r>
            <a:r>
              <a:rPr lang="en-US" altLang="zh-CN" dirty="0"/>
              <a:t>259200</a:t>
            </a:r>
            <a:r>
              <a:rPr lang="zh-CN" altLang="en-US" dirty="0"/>
              <a:t>分钟（包含休市），日内分钟级交易数据</a:t>
            </a:r>
            <a:endParaRPr lang="en-US" altLang="zh-CN" dirty="0"/>
          </a:p>
          <a:p>
            <a:pPr>
              <a:buFont typeface="Wingdings" panose="05000000000000000000" pitchFamily="2" charset="2"/>
              <a:buChar char="l"/>
            </a:pPr>
            <a:r>
              <a:rPr lang="zh-CN" altLang="en-US" dirty="0"/>
              <a:t>交易对（协整性方法）：</a:t>
            </a:r>
            <a:r>
              <a:rPr lang="en-US" altLang="zh-CN" dirty="0"/>
              <a:t> FB-GOOG, BABA-AMZN, FB-TWTR, GMF, AMZN-GOOG, CNP-NEE, DOW-LYB, ADBE-ADSK, APH-BA, JNJ-MDT, BAC-BK, HP-HES, HSY-TSN,</a:t>
            </a:r>
            <a:r>
              <a:rPr lang="zh-CN" altLang="en-US" dirty="0"/>
              <a:t> </a:t>
            </a:r>
            <a:r>
              <a:rPr lang="en-US" altLang="zh-CN" dirty="0"/>
              <a:t>TGNA-FOXA</a:t>
            </a:r>
          </a:p>
          <a:p>
            <a:pPr>
              <a:buFont typeface="Wingdings" panose="05000000000000000000" pitchFamily="2" charset="2"/>
              <a:buChar char="l"/>
            </a:pPr>
            <a:r>
              <a:rPr lang="zh-CN" altLang="en-US" dirty="0"/>
              <a:t>每个交易对学习一组参数</a:t>
            </a:r>
            <a:endParaRPr lang="en-US" altLang="zh-CN" dirty="0"/>
          </a:p>
          <a:p>
            <a:pPr>
              <a:buFont typeface="Wingdings" panose="05000000000000000000" pitchFamily="2" charset="2"/>
              <a:buChar char="l"/>
            </a:pPr>
            <a:r>
              <a:rPr lang="en-US" altLang="zh-CN" dirty="0"/>
              <a:t>75%</a:t>
            </a:r>
            <a:r>
              <a:rPr lang="zh-CN" altLang="en-US" dirty="0"/>
              <a:t>数据训练，</a:t>
            </a:r>
            <a:r>
              <a:rPr lang="en-US" altLang="zh-CN" dirty="0"/>
              <a:t>25%</a:t>
            </a:r>
            <a:r>
              <a:rPr lang="zh-CN" altLang="en-US" dirty="0"/>
              <a:t>数据测试</a:t>
            </a:r>
            <a:endParaRPr lang="en-US" altLang="zh-CN" dirty="0"/>
          </a:p>
        </p:txBody>
      </p:sp>
    </p:spTree>
    <p:extLst>
      <p:ext uri="{BB962C8B-B14F-4D97-AF65-F5344CB8AC3E}">
        <p14:creationId xmlns:p14="http://schemas.microsoft.com/office/powerpoint/2010/main" val="501326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89C39F-5FDB-450B-9E3A-4E132B263996}"/>
              </a:ext>
            </a:extLst>
          </p:cNvPr>
          <p:cNvSpPr>
            <a:spLocks noGrp="1"/>
          </p:cNvSpPr>
          <p:nvPr>
            <p:ph type="title"/>
          </p:nvPr>
        </p:nvSpPr>
        <p:spPr/>
        <p:txBody>
          <a:bodyPr/>
          <a:lstStyle/>
          <a:p>
            <a:r>
              <a:rPr lang="zh-CN" altLang="en-US" dirty="0"/>
              <a:t>结果</a:t>
            </a:r>
          </a:p>
        </p:txBody>
      </p:sp>
      <p:pic>
        <p:nvPicPr>
          <p:cNvPr id="4" name="内容占位符 3">
            <a:extLst>
              <a:ext uri="{FF2B5EF4-FFF2-40B4-BE49-F238E27FC236}">
                <a16:creationId xmlns:a16="http://schemas.microsoft.com/office/drawing/2014/main" id="{25A14066-A798-4B4C-BC13-991141DE4EC0}"/>
              </a:ext>
            </a:extLst>
          </p:cNvPr>
          <p:cNvPicPr>
            <a:picLocks noGrp="1" noChangeAspect="1"/>
          </p:cNvPicPr>
          <p:nvPr>
            <p:ph idx="1"/>
          </p:nvPr>
        </p:nvPicPr>
        <p:blipFill>
          <a:blip r:embed="rId2"/>
          <a:stretch>
            <a:fillRect/>
          </a:stretch>
        </p:blipFill>
        <p:spPr>
          <a:xfrm>
            <a:off x="1246897" y="2453162"/>
            <a:ext cx="9274344" cy="3688400"/>
          </a:xfrm>
          <a:prstGeom prst="rect">
            <a:avLst/>
          </a:prstGeom>
        </p:spPr>
      </p:pic>
      <p:sp>
        <p:nvSpPr>
          <p:cNvPr id="5" name="矩形: 圆角 4">
            <a:extLst>
              <a:ext uri="{FF2B5EF4-FFF2-40B4-BE49-F238E27FC236}">
                <a16:creationId xmlns:a16="http://schemas.microsoft.com/office/drawing/2014/main" id="{1F029EAD-A079-433E-A67C-BAF10FBA7A7A}"/>
              </a:ext>
            </a:extLst>
          </p:cNvPr>
          <p:cNvSpPr/>
          <p:nvPr/>
        </p:nvSpPr>
        <p:spPr>
          <a:xfrm>
            <a:off x="6394200" y="4297362"/>
            <a:ext cx="3867400" cy="274638"/>
          </a:xfrm>
          <a:prstGeom prst="round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C3B2DE22-10C2-4AE5-A2CE-C20341CCCD8D}"/>
              </a:ext>
            </a:extLst>
          </p:cNvPr>
          <p:cNvSpPr/>
          <p:nvPr/>
        </p:nvSpPr>
        <p:spPr>
          <a:xfrm>
            <a:off x="6394200" y="4772531"/>
            <a:ext cx="3867400" cy="274638"/>
          </a:xfrm>
          <a:prstGeom prst="round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258673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7CB4FC-C07D-4C6E-A78B-1FA8AB5AB7FB}"/>
              </a:ext>
            </a:extLst>
          </p:cNvPr>
          <p:cNvSpPr>
            <a:spLocks noGrp="1"/>
          </p:cNvSpPr>
          <p:nvPr>
            <p:ph type="title"/>
          </p:nvPr>
        </p:nvSpPr>
        <p:spPr/>
        <p:txBody>
          <a:bodyPr/>
          <a:lstStyle/>
          <a:p>
            <a:r>
              <a:rPr lang="zh-CN" altLang="en-US" dirty="0"/>
              <a:t>不足</a:t>
            </a:r>
          </a:p>
        </p:txBody>
      </p:sp>
      <p:sp>
        <p:nvSpPr>
          <p:cNvPr id="3" name="内容占位符 2">
            <a:extLst>
              <a:ext uri="{FF2B5EF4-FFF2-40B4-BE49-F238E27FC236}">
                <a16:creationId xmlns:a16="http://schemas.microsoft.com/office/drawing/2014/main" id="{D516CB32-A53C-4860-8AF6-BAA348E6F33D}"/>
              </a:ext>
            </a:extLst>
          </p:cNvPr>
          <p:cNvSpPr>
            <a:spLocks noGrp="1"/>
          </p:cNvSpPr>
          <p:nvPr>
            <p:ph idx="1"/>
          </p:nvPr>
        </p:nvSpPr>
        <p:spPr/>
        <p:txBody>
          <a:bodyPr/>
          <a:lstStyle/>
          <a:p>
            <a:pPr>
              <a:buFont typeface="Wingdings" panose="05000000000000000000" pitchFamily="2" charset="2"/>
              <a:buChar char="l"/>
            </a:pPr>
            <a:r>
              <a:rPr lang="en-US" altLang="zh-CN" dirty="0"/>
              <a:t>state</a:t>
            </a:r>
            <a:r>
              <a:rPr lang="zh-CN" altLang="en-US" dirty="0"/>
              <a:t>设计过于简单（无状态，</a:t>
            </a:r>
            <a:r>
              <a:rPr lang="en-US" altLang="zh-CN" dirty="0"/>
              <a:t>dummy state</a:t>
            </a:r>
            <a:r>
              <a:rPr lang="zh-CN" altLang="en-US" dirty="0"/>
              <a:t>），对协整性假设依赖很强，强化学习只是用来估计超参数</a:t>
            </a:r>
            <a:endParaRPr lang="en-US" altLang="zh-CN" dirty="0"/>
          </a:p>
          <a:p>
            <a:pPr>
              <a:buFont typeface="Wingdings" panose="05000000000000000000" pitchFamily="2" charset="2"/>
              <a:buChar char="l"/>
            </a:pPr>
            <a:r>
              <a:rPr lang="zh-CN" altLang="en-US" dirty="0"/>
              <a:t>因为没有</a:t>
            </a:r>
            <a:r>
              <a:rPr lang="en-US" altLang="zh-CN" dirty="0"/>
              <a:t>state</a:t>
            </a:r>
            <a:r>
              <a:rPr lang="zh-CN" altLang="en-US" dirty="0"/>
              <a:t>，所以只是使用了</a:t>
            </a:r>
            <a:r>
              <a:rPr lang="en-US" altLang="zh-CN" dirty="0"/>
              <a:t>Q-Learning</a:t>
            </a:r>
            <a:r>
              <a:rPr lang="zh-CN" altLang="en-US" dirty="0"/>
              <a:t>，没有引入神经网络，无法捕获非线性的特征</a:t>
            </a:r>
            <a:endParaRPr lang="en-US" altLang="zh-CN" dirty="0"/>
          </a:p>
          <a:p>
            <a:pPr>
              <a:buFont typeface="Wingdings" panose="05000000000000000000" pitchFamily="2" charset="2"/>
              <a:buChar char="l"/>
            </a:pPr>
            <a:r>
              <a:rPr lang="en-US" altLang="zh-CN" dirty="0"/>
              <a:t>Reward</a:t>
            </a:r>
            <a:r>
              <a:rPr lang="zh-CN" altLang="en-US" dirty="0"/>
              <a:t>设计没有考虑交易手续费</a:t>
            </a:r>
            <a:endParaRPr lang="en-US" altLang="zh-CN" dirty="0"/>
          </a:p>
          <a:p>
            <a:pPr>
              <a:buFont typeface="Wingdings" panose="05000000000000000000" pitchFamily="2" charset="2"/>
              <a:buChar char="l"/>
            </a:pPr>
            <a:endParaRPr lang="en-US" altLang="zh-CN" dirty="0"/>
          </a:p>
          <a:p>
            <a:pPr>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3808090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487039-E87F-44FB-A883-822F93D0D5F1}"/>
              </a:ext>
            </a:extLst>
          </p:cNvPr>
          <p:cNvSpPr>
            <a:spLocks noGrp="1"/>
          </p:cNvSpPr>
          <p:nvPr>
            <p:ph type="title"/>
          </p:nvPr>
        </p:nvSpPr>
        <p:spPr/>
        <p:txBody>
          <a:bodyPr>
            <a:normAutofit fontScale="90000"/>
          </a:bodyPr>
          <a:lstStyle/>
          <a:p>
            <a:r>
              <a:rPr lang="en-US" altLang="zh-CN" dirty="0"/>
              <a:t>Optimizing the Pairs-Trading Strategy Using Deep Reinforcement Learning with Trading and Stop-Loss Boundaries</a:t>
            </a:r>
            <a:endParaRPr lang="zh-CN" altLang="en-US" dirty="0"/>
          </a:p>
        </p:txBody>
      </p:sp>
      <p:pic>
        <p:nvPicPr>
          <p:cNvPr id="3074" name="Picture 2" descr="TABLE 3: Setting a discrete action space. &#10;Trading boundary &#10;Stop-loss boundary &#10;± 0.5 &#10;± 2.5 &#10;Al &#10;± 1.0 &#10;± 3.0 &#10;± 1.5 &#10;± 3.5 &#10;Action &#10;± 2.0 &#10;± 4.0 &#10;± 2.5 &#10;± 4.5 &#10;A5 &#10;± 3.0 &#10;± 5.0 ">
            <a:extLst>
              <a:ext uri="{FF2B5EF4-FFF2-40B4-BE49-F238E27FC236}">
                <a16:creationId xmlns:a16="http://schemas.microsoft.com/office/drawing/2014/main" id="{2329D53F-E16E-4D5F-87AD-3121243738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099" y="3515270"/>
            <a:ext cx="10750365" cy="1750060"/>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a:extLst>
              <a:ext uri="{FF2B5EF4-FFF2-40B4-BE49-F238E27FC236}">
                <a16:creationId xmlns:a16="http://schemas.microsoft.com/office/drawing/2014/main" id="{68806116-E4DA-4CF4-A594-D63FED5E77FD}"/>
              </a:ext>
            </a:extLst>
          </p:cNvPr>
          <p:cNvSpPr>
            <a:spLocks noGrp="1"/>
          </p:cNvSpPr>
          <p:nvPr>
            <p:ph idx="1"/>
          </p:nvPr>
        </p:nvSpPr>
        <p:spPr>
          <a:xfrm>
            <a:off x="1024128" y="2286000"/>
            <a:ext cx="9720073" cy="4023360"/>
          </a:xfrm>
        </p:spPr>
        <p:txBody>
          <a:bodyPr/>
          <a:lstStyle/>
          <a:p>
            <a:pPr>
              <a:buFont typeface="Wingdings" panose="05000000000000000000" pitchFamily="2" charset="2"/>
              <a:buChar char="l"/>
            </a:pPr>
            <a:r>
              <a:rPr lang="zh-CN" altLang="en-US" dirty="0"/>
              <a:t>创新点：通过协整性方法找出股票对，将</a:t>
            </a:r>
            <a:r>
              <a:rPr lang="en-US" altLang="zh-CN" dirty="0"/>
              <a:t>spread</a:t>
            </a:r>
            <a:r>
              <a:rPr lang="zh-CN" altLang="en-US" dirty="0"/>
              <a:t>作为</a:t>
            </a:r>
            <a:r>
              <a:rPr lang="en-US" altLang="zh-CN" dirty="0"/>
              <a:t>state</a:t>
            </a:r>
            <a:r>
              <a:rPr lang="zh-CN" altLang="en-US" dirty="0"/>
              <a:t>，通过</a:t>
            </a:r>
            <a:r>
              <a:rPr lang="en-US" altLang="zh-CN" dirty="0"/>
              <a:t>DQN</a:t>
            </a:r>
            <a:r>
              <a:rPr lang="zh-CN" altLang="en-US" dirty="0"/>
              <a:t>来交易</a:t>
            </a:r>
            <a:endParaRPr lang="en-US" altLang="zh-CN" dirty="0"/>
          </a:p>
          <a:p>
            <a:pPr>
              <a:buFont typeface="Wingdings" panose="05000000000000000000" pitchFamily="2" charset="2"/>
              <a:buChar char="l"/>
            </a:pPr>
            <a:r>
              <a:rPr lang="en-US" altLang="zh-CN" dirty="0"/>
              <a:t>State</a:t>
            </a:r>
            <a:r>
              <a:rPr lang="zh-CN" altLang="en-US" dirty="0"/>
              <a:t>：</a:t>
            </a:r>
            <a:r>
              <a:rPr lang="en-US" altLang="zh-CN" dirty="0"/>
              <a:t>spread</a:t>
            </a:r>
          </a:p>
          <a:p>
            <a:pPr>
              <a:buFont typeface="Wingdings" panose="05000000000000000000" pitchFamily="2" charset="2"/>
              <a:buChar char="l"/>
            </a:pPr>
            <a:r>
              <a:rPr lang="en-US" altLang="zh-CN" dirty="0"/>
              <a:t>Action</a:t>
            </a:r>
            <a:r>
              <a:rPr lang="zh-CN" altLang="en-US" dirty="0"/>
              <a:t>：</a:t>
            </a:r>
            <a:r>
              <a:rPr lang="en-US" altLang="zh-CN" dirty="0"/>
              <a:t>6</a:t>
            </a:r>
            <a:r>
              <a:rPr lang="zh-CN" altLang="en-US" dirty="0"/>
              <a:t>种</a:t>
            </a:r>
            <a:r>
              <a:rPr lang="en-US" altLang="zh-CN" dirty="0"/>
              <a:t>action</a:t>
            </a:r>
            <a:r>
              <a:rPr lang="zh-CN" altLang="en-US" dirty="0"/>
              <a:t>，人工设计不同的</a:t>
            </a:r>
            <a:r>
              <a:rPr lang="en-US" altLang="zh-CN" dirty="0"/>
              <a:t>trading boundary</a:t>
            </a:r>
            <a:r>
              <a:rPr lang="zh-CN" altLang="en-US" dirty="0"/>
              <a:t>和</a:t>
            </a:r>
            <a:r>
              <a:rPr lang="en-US" altLang="zh-CN" dirty="0"/>
              <a:t>stop-loss boundary</a:t>
            </a:r>
          </a:p>
          <a:p>
            <a:pPr>
              <a:buFont typeface="Wingdings" panose="05000000000000000000" pitchFamily="2" charset="2"/>
              <a:buChar char="l"/>
            </a:pPr>
            <a:endParaRPr lang="en-US" altLang="zh-CN" dirty="0"/>
          </a:p>
          <a:p>
            <a:pPr marL="0" indent="0">
              <a:buNone/>
            </a:pPr>
            <a:endParaRPr lang="en-US" altLang="zh-CN" dirty="0"/>
          </a:p>
          <a:p>
            <a:pPr marL="0" indent="0">
              <a:buNone/>
            </a:pPr>
            <a:endParaRPr lang="en-US" altLang="zh-CN" dirty="0"/>
          </a:p>
          <a:p>
            <a:pPr>
              <a:buFont typeface="Wingdings" panose="05000000000000000000" pitchFamily="2" charset="2"/>
              <a:buChar char="l"/>
            </a:pPr>
            <a:r>
              <a:rPr lang="en-US" altLang="zh-CN" dirty="0"/>
              <a:t>Reward</a:t>
            </a:r>
            <a:r>
              <a:rPr lang="zh-CN" altLang="en-US" dirty="0"/>
              <a:t>：清仓和交易期终止时得到</a:t>
            </a:r>
            <a:r>
              <a:rPr lang="en-US" altLang="zh-CN" dirty="0"/>
              <a:t>reward</a:t>
            </a:r>
          </a:p>
          <a:p>
            <a:pPr>
              <a:buFont typeface="Wingdings" panose="05000000000000000000" pitchFamily="2" charset="2"/>
              <a:buChar char="l"/>
            </a:pPr>
            <a:endParaRPr lang="en-US" altLang="zh-CN" dirty="0"/>
          </a:p>
          <a:p>
            <a:pPr>
              <a:buFont typeface="Wingdings" panose="05000000000000000000" pitchFamily="2" charset="2"/>
              <a:buChar char="l"/>
            </a:pPr>
            <a:endParaRPr lang="zh-CN" altLang="en-US" dirty="0"/>
          </a:p>
        </p:txBody>
      </p:sp>
      <p:pic>
        <p:nvPicPr>
          <p:cNvPr id="4" name="图片 3">
            <a:extLst>
              <a:ext uri="{FF2B5EF4-FFF2-40B4-BE49-F238E27FC236}">
                <a16:creationId xmlns:a16="http://schemas.microsoft.com/office/drawing/2014/main" id="{FFA50015-BC7D-474C-AE0A-484A827713FD}"/>
              </a:ext>
            </a:extLst>
          </p:cNvPr>
          <p:cNvPicPr>
            <a:picLocks noChangeAspect="1"/>
          </p:cNvPicPr>
          <p:nvPr/>
        </p:nvPicPr>
        <p:blipFill>
          <a:blip r:embed="rId3"/>
          <a:stretch>
            <a:fillRect/>
          </a:stretch>
        </p:blipFill>
        <p:spPr>
          <a:xfrm>
            <a:off x="1024128" y="5557729"/>
            <a:ext cx="5357324" cy="1044030"/>
          </a:xfrm>
          <a:prstGeom prst="rect">
            <a:avLst/>
          </a:prstGeom>
        </p:spPr>
      </p:pic>
      <p:pic>
        <p:nvPicPr>
          <p:cNvPr id="5" name="图片 4">
            <a:extLst>
              <a:ext uri="{FF2B5EF4-FFF2-40B4-BE49-F238E27FC236}">
                <a16:creationId xmlns:a16="http://schemas.microsoft.com/office/drawing/2014/main" id="{65114187-1D41-4782-872D-8BE98EA29520}"/>
              </a:ext>
            </a:extLst>
          </p:cNvPr>
          <p:cNvPicPr>
            <a:picLocks noChangeAspect="1"/>
          </p:cNvPicPr>
          <p:nvPr/>
        </p:nvPicPr>
        <p:blipFill>
          <a:blip r:embed="rId4"/>
          <a:stretch>
            <a:fillRect/>
          </a:stretch>
        </p:blipFill>
        <p:spPr>
          <a:xfrm>
            <a:off x="7042581" y="5362300"/>
            <a:ext cx="4446686" cy="1333468"/>
          </a:xfrm>
          <a:prstGeom prst="rect">
            <a:avLst/>
          </a:prstGeom>
        </p:spPr>
      </p:pic>
    </p:spTree>
    <p:extLst>
      <p:ext uri="{BB962C8B-B14F-4D97-AF65-F5344CB8AC3E}">
        <p14:creationId xmlns:p14="http://schemas.microsoft.com/office/powerpoint/2010/main" val="2096168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A3E879-73DA-404C-A905-07F3D28A43C2}"/>
              </a:ext>
            </a:extLst>
          </p:cNvPr>
          <p:cNvSpPr>
            <a:spLocks noGrp="1"/>
          </p:cNvSpPr>
          <p:nvPr>
            <p:ph type="title"/>
          </p:nvPr>
        </p:nvSpPr>
        <p:spPr/>
        <p:txBody>
          <a:bodyPr/>
          <a:lstStyle/>
          <a:p>
            <a:r>
              <a:rPr lang="zh-CN" altLang="en-US" dirty="0"/>
              <a:t>模型结构</a:t>
            </a:r>
          </a:p>
        </p:txBody>
      </p:sp>
      <p:pic>
        <p:nvPicPr>
          <p:cNvPr id="4" name="图片 3">
            <a:extLst>
              <a:ext uri="{FF2B5EF4-FFF2-40B4-BE49-F238E27FC236}">
                <a16:creationId xmlns:a16="http://schemas.microsoft.com/office/drawing/2014/main" id="{F54F27A5-68ED-4963-952B-E4F2267CC5C4}"/>
              </a:ext>
            </a:extLst>
          </p:cNvPr>
          <p:cNvPicPr>
            <a:picLocks noChangeAspect="1"/>
          </p:cNvPicPr>
          <p:nvPr/>
        </p:nvPicPr>
        <p:blipFill>
          <a:blip r:embed="rId3"/>
          <a:stretch>
            <a:fillRect/>
          </a:stretch>
        </p:blipFill>
        <p:spPr>
          <a:xfrm>
            <a:off x="1176527" y="1942963"/>
            <a:ext cx="10095131" cy="4061597"/>
          </a:xfrm>
          <a:prstGeom prst="rect">
            <a:avLst/>
          </a:prstGeom>
        </p:spPr>
      </p:pic>
    </p:spTree>
    <p:extLst>
      <p:ext uri="{BB962C8B-B14F-4D97-AF65-F5344CB8AC3E}">
        <p14:creationId xmlns:p14="http://schemas.microsoft.com/office/powerpoint/2010/main" val="2603124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A3E879-73DA-404C-A905-07F3D28A43C2}"/>
              </a:ext>
            </a:extLst>
          </p:cNvPr>
          <p:cNvSpPr>
            <a:spLocks noGrp="1"/>
          </p:cNvSpPr>
          <p:nvPr>
            <p:ph type="title"/>
          </p:nvPr>
        </p:nvSpPr>
        <p:spPr/>
        <p:txBody>
          <a:bodyPr/>
          <a:lstStyle/>
          <a:p>
            <a:r>
              <a:rPr lang="zh-CN" altLang="en-US" dirty="0"/>
              <a:t>数据集和实现</a:t>
            </a:r>
          </a:p>
        </p:txBody>
      </p:sp>
      <p:sp>
        <p:nvSpPr>
          <p:cNvPr id="3" name="内容占位符 2">
            <a:extLst>
              <a:ext uri="{FF2B5EF4-FFF2-40B4-BE49-F238E27FC236}">
                <a16:creationId xmlns:a16="http://schemas.microsoft.com/office/drawing/2014/main" id="{33C8255B-1894-4FA6-8619-28900029A9B0}"/>
              </a:ext>
            </a:extLst>
          </p:cNvPr>
          <p:cNvSpPr>
            <a:spLocks noGrp="1"/>
          </p:cNvSpPr>
          <p:nvPr>
            <p:ph idx="1"/>
          </p:nvPr>
        </p:nvSpPr>
        <p:spPr>
          <a:xfrm>
            <a:off x="1024129" y="2286000"/>
            <a:ext cx="4828032" cy="4023360"/>
          </a:xfrm>
        </p:spPr>
        <p:txBody>
          <a:bodyPr/>
          <a:lstStyle/>
          <a:p>
            <a:pPr>
              <a:buFont typeface="Wingdings" panose="05000000000000000000" pitchFamily="2" charset="2"/>
              <a:buChar char="l"/>
            </a:pPr>
            <a:r>
              <a:rPr lang="zh-CN" altLang="en-US" dirty="0"/>
              <a:t>时间段：日级别交易数据</a:t>
            </a:r>
            <a:endParaRPr lang="en-US" altLang="zh-CN" dirty="0"/>
          </a:p>
          <a:p>
            <a:pPr lvl="1">
              <a:buFont typeface="Wingdings" panose="05000000000000000000" pitchFamily="2" charset="2"/>
              <a:buChar char="l"/>
            </a:pPr>
            <a:r>
              <a:rPr lang="zh-CN" altLang="en-US" dirty="0"/>
              <a:t>训练</a:t>
            </a:r>
            <a:r>
              <a:rPr lang="en-US" altLang="zh-CN" dirty="0"/>
              <a:t>1990/01/02-2008/12/31</a:t>
            </a:r>
            <a:r>
              <a:rPr lang="zh-CN" altLang="en-US" dirty="0"/>
              <a:t>，</a:t>
            </a:r>
            <a:r>
              <a:rPr lang="en-US" altLang="zh-CN" dirty="0"/>
              <a:t>4792</a:t>
            </a:r>
            <a:r>
              <a:rPr lang="zh-CN" altLang="en-US" dirty="0"/>
              <a:t>天价格</a:t>
            </a:r>
            <a:endParaRPr lang="en-US" altLang="zh-CN" dirty="0"/>
          </a:p>
          <a:p>
            <a:pPr lvl="1">
              <a:buFont typeface="Wingdings" panose="05000000000000000000" pitchFamily="2" charset="2"/>
              <a:buChar char="l"/>
            </a:pPr>
            <a:r>
              <a:rPr lang="zh-CN" altLang="en-US" dirty="0"/>
              <a:t>测试</a:t>
            </a:r>
            <a:r>
              <a:rPr lang="en-US" altLang="zh-CN" dirty="0"/>
              <a:t>2009/01/02-2018/07/31</a:t>
            </a:r>
            <a:r>
              <a:rPr lang="zh-CN" altLang="en-US" dirty="0"/>
              <a:t>，</a:t>
            </a:r>
            <a:r>
              <a:rPr lang="en-US" altLang="zh-CN" dirty="0"/>
              <a:t>2411</a:t>
            </a:r>
            <a:r>
              <a:rPr lang="zh-CN" altLang="en-US" dirty="0"/>
              <a:t>天价格</a:t>
            </a:r>
            <a:endParaRPr lang="en-US" altLang="zh-CN" dirty="0"/>
          </a:p>
          <a:p>
            <a:pPr>
              <a:buFont typeface="Wingdings" panose="05000000000000000000" pitchFamily="2" charset="2"/>
              <a:buChar char="l"/>
            </a:pPr>
            <a:r>
              <a:rPr lang="zh-CN" altLang="en-US" dirty="0"/>
              <a:t>交易对（协整性方法）</a:t>
            </a:r>
            <a:endParaRPr lang="en-US" altLang="zh-CN" dirty="0"/>
          </a:p>
          <a:p>
            <a:pPr>
              <a:buFont typeface="Wingdings" panose="05000000000000000000" pitchFamily="2" charset="2"/>
              <a:buChar char="l"/>
            </a:pPr>
            <a:r>
              <a:rPr lang="zh-CN" altLang="en-US" dirty="0"/>
              <a:t>每个交易对学习一个模型</a:t>
            </a:r>
            <a:endParaRPr lang="en-US" altLang="zh-CN" dirty="0"/>
          </a:p>
          <a:p>
            <a:pPr>
              <a:buFont typeface="Wingdings" panose="05000000000000000000" pitchFamily="2" charset="2"/>
              <a:buChar char="l"/>
            </a:pPr>
            <a:r>
              <a:rPr lang="zh-CN" altLang="en-US" dirty="0"/>
              <a:t>形成期时长是交易期的</a:t>
            </a:r>
            <a:r>
              <a:rPr lang="en-US" altLang="zh-CN" dirty="0"/>
              <a:t>2</a:t>
            </a:r>
            <a:r>
              <a:rPr lang="zh-CN" altLang="en-US" dirty="0"/>
              <a:t>倍，形成期估计价差计算的参数，交易期训练模型</a:t>
            </a:r>
            <a:endParaRPr lang="en-US" altLang="zh-CN" dirty="0"/>
          </a:p>
        </p:txBody>
      </p:sp>
      <p:pic>
        <p:nvPicPr>
          <p:cNvPr id="4" name="图片 3">
            <a:extLst>
              <a:ext uri="{FF2B5EF4-FFF2-40B4-BE49-F238E27FC236}">
                <a16:creationId xmlns:a16="http://schemas.microsoft.com/office/drawing/2014/main" id="{1846F1A7-DE4D-4BB5-8507-5D67355FCFF1}"/>
              </a:ext>
            </a:extLst>
          </p:cNvPr>
          <p:cNvPicPr>
            <a:picLocks noChangeAspect="1"/>
          </p:cNvPicPr>
          <p:nvPr/>
        </p:nvPicPr>
        <p:blipFill>
          <a:blip r:embed="rId3"/>
          <a:stretch>
            <a:fillRect/>
          </a:stretch>
        </p:blipFill>
        <p:spPr>
          <a:xfrm>
            <a:off x="6096000" y="1117432"/>
            <a:ext cx="5940680" cy="4891192"/>
          </a:xfrm>
          <a:prstGeom prst="rect">
            <a:avLst/>
          </a:prstGeom>
        </p:spPr>
      </p:pic>
    </p:spTree>
    <p:extLst>
      <p:ext uri="{BB962C8B-B14F-4D97-AF65-F5344CB8AC3E}">
        <p14:creationId xmlns:p14="http://schemas.microsoft.com/office/powerpoint/2010/main" val="2586621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D113C-36DD-4056-9EE7-8C06C3D97867}"/>
              </a:ext>
            </a:extLst>
          </p:cNvPr>
          <p:cNvSpPr>
            <a:spLocks noGrp="1"/>
          </p:cNvSpPr>
          <p:nvPr>
            <p:ph type="title"/>
          </p:nvPr>
        </p:nvSpPr>
        <p:spPr/>
        <p:txBody>
          <a:bodyPr/>
          <a:lstStyle/>
          <a:p>
            <a:r>
              <a:rPr lang="zh-CN" altLang="en-US" dirty="0"/>
              <a:t>结果</a:t>
            </a:r>
          </a:p>
        </p:txBody>
      </p:sp>
      <p:pic>
        <p:nvPicPr>
          <p:cNvPr id="4" name="内容占位符 3">
            <a:extLst>
              <a:ext uri="{FF2B5EF4-FFF2-40B4-BE49-F238E27FC236}">
                <a16:creationId xmlns:a16="http://schemas.microsoft.com/office/drawing/2014/main" id="{93D8DDA2-731D-4A8D-9E3C-6EE8F915642D}"/>
              </a:ext>
            </a:extLst>
          </p:cNvPr>
          <p:cNvPicPr>
            <a:picLocks noGrp="1" noChangeAspect="1"/>
          </p:cNvPicPr>
          <p:nvPr>
            <p:ph idx="1"/>
          </p:nvPr>
        </p:nvPicPr>
        <p:blipFill>
          <a:blip r:embed="rId2"/>
          <a:stretch>
            <a:fillRect/>
          </a:stretch>
        </p:blipFill>
        <p:spPr>
          <a:xfrm>
            <a:off x="1182624" y="1769997"/>
            <a:ext cx="9826752" cy="5088003"/>
          </a:xfrm>
          <a:prstGeom prst="rect">
            <a:avLst/>
          </a:prstGeom>
        </p:spPr>
      </p:pic>
      <p:sp>
        <p:nvSpPr>
          <p:cNvPr id="5" name="矩形: 圆角 4">
            <a:extLst>
              <a:ext uri="{FF2B5EF4-FFF2-40B4-BE49-F238E27FC236}">
                <a16:creationId xmlns:a16="http://schemas.microsoft.com/office/drawing/2014/main" id="{B12E3C83-6482-407E-876F-BE203E41C4CD}"/>
              </a:ext>
            </a:extLst>
          </p:cNvPr>
          <p:cNvSpPr/>
          <p:nvPr/>
        </p:nvSpPr>
        <p:spPr>
          <a:xfrm>
            <a:off x="4971800" y="2285682"/>
            <a:ext cx="783840" cy="1844358"/>
          </a:xfrm>
          <a:prstGeom prst="round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4F2C946D-CC4E-445A-AA0B-1BB79D7A0E5B}"/>
              </a:ext>
            </a:extLst>
          </p:cNvPr>
          <p:cNvSpPr/>
          <p:nvPr/>
        </p:nvSpPr>
        <p:spPr>
          <a:xfrm>
            <a:off x="5100324" y="4903023"/>
            <a:ext cx="783840" cy="1844358"/>
          </a:xfrm>
          <a:prstGeom prst="round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974077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867356-FBF1-43C8-A8E4-79909C1112B3}"/>
              </a:ext>
            </a:extLst>
          </p:cNvPr>
          <p:cNvSpPr>
            <a:spLocks noGrp="1"/>
          </p:cNvSpPr>
          <p:nvPr>
            <p:ph type="title"/>
          </p:nvPr>
        </p:nvSpPr>
        <p:spPr/>
        <p:txBody>
          <a:bodyPr/>
          <a:lstStyle/>
          <a:p>
            <a:r>
              <a:rPr lang="zh-CN" altLang="en-US" dirty="0"/>
              <a:t>不足</a:t>
            </a:r>
          </a:p>
        </p:txBody>
      </p:sp>
      <p:sp>
        <p:nvSpPr>
          <p:cNvPr id="3" name="内容占位符 2">
            <a:extLst>
              <a:ext uri="{FF2B5EF4-FFF2-40B4-BE49-F238E27FC236}">
                <a16:creationId xmlns:a16="http://schemas.microsoft.com/office/drawing/2014/main" id="{FF01248E-F65F-4A65-A059-F0FEEFCF7B9F}"/>
              </a:ext>
            </a:extLst>
          </p:cNvPr>
          <p:cNvSpPr>
            <a:spLocks noGrp="1"/>
          </p:cNvSpPr>
          <p:nvPr>
            <p:ph idx="1"/>
          </p:nvPr>
        </p:nvSpPr>
        <p:spPr/>
        <p:txBody>
          <a:bodyPr/>
          <a:lstStyle/>
          <a:p>
            <a:pPr>
              <a:buFont typeface="Wingdings" panose="05000000000000000000" pitchFamily="2" charset="2"/>
              <a:buChar char="l"/>
            </a:pPr>
            <a:r>
              <a:rPr lang="zh-CN" altLang="en-US" dirty="0"/>
              <a:t>文章对于价差如何编码语焉不详</a:t>
            </a:r>
            <a:endParaRPr lang="en-US" altLang="zh-CN" dirty="0"/>
          </a:p>
          <a:p>
            <a:pPr>
              <a:buFont typeface="Wingdings" panose="05000000000000000000" pitchFamily="2" charset="2"/>
              <a:buChar char="l"/>
            </a:pPr>
            <a:r>
              <a:rPr lang="en-US" altLang="zh-CN" dirty="0"/>
              <a:t>Action</a:t>
            </a:r>
            <a:r>
              <a:rPr lang="zh-CN" altLang="en-US" dirty="0"/>
              <a:t>定义只是设置阈值，并没有对应到具体的交易动作，如果设置好了一个</a:t>
            </a:r>
            <a:r>
              <a:rPr lang="en-US" altLang="zh-CN" dirty="0"/>
              <a:t>action</a:t>
            </a:r>
            <a:r>
              <a:rPr lang="zh-CN" altLang="en-US" dirty="0"/>
              <a:t>，开仓之后没有清仓，</a:t>
            </a:r>
            <a:r>
              <a:rPr lang="en-US" altLang="zh-CN" dirty="0"/>
              <a:t>action</a:t>
            </a:r>
            <a:r>
              <a:rPr lang="zh-CN" altLang="en-US" dirty="0"/>
              <a:t>发生了变化，是根据新的</a:t>
            </a:r>
            <a:r>
              <a:rPr lang="en-US" altLang="zh-CN" dirty="0"/>
              <a:t>action</a:t>
            </a:r>
            <a:r>
              <a:rPr lang="zh-CN" altLang="en-US" dirty="0"/>
              <a:t>清仓后在在做决定；还是按照原来的</a:t>
            </a:r>
            <a:r>
              <a:rPr lang="en-US" altLang="zh-CN" dirty="0"/>
              <a:t>action</a:t>
            </a:r>
            <a:r>
              <a:rPr lang="zh-CN" altLang="en-US" dirty="0"/>
              <a:t>，保持原来的交易策略直至清仓，文中并没有详细描述</a:t>
            </a:r>
            <a:endParaRPr lang="en-US" altLang="zh-CN" dirty="0"/>
          </a:p>
          <a:p>
            <a:pPr>
              <a:buFont typeface="Wingdings" panose="05000000000000000000" pitchFamily="2" charset="2"/>
              <a:buChar char="l"/>
            </a:pPr>
            <a:r>
              <a:rPr lang="en-US" altLang="zh-CN" dirty="0"/>
              <a:t>Reward</a:t>
            </a:r>
            <a:r>
              <a:rPr lang="zh-CN" altLang="en-US" dirty="0"/>
              <a:t>设计没有考虑交易手续费</a:t>
            </a:r>
            <a:endParaRPr lang="en-US" altLang="zh-CN" dirty="0"/>
          </a:p>
        </p:txBody>
      </p:sp>
    </p:spTree>
    <p:extLst>
      <p:ext uri="{BB962C8B-B14F-4D97-AF65-F5344CB8AC3E}">
        <p14:creationId xmlns:p14="http://schemas.microsoft.com/office/powerpoint/2010/main" val="1547814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CAD2B8-9D16-4B52-AD43-23B7D41F7CB6}"/>
              </a:ext>
            </a:extLst>
          </p:cNvPr>
          <p:cNvSpPr>
            <a:spLocks noGrp="1"/>
          </p:cNvSpPr>
          <p:nvPr>
            <p:ph type="title"/>
          </p:nvPr>
        </p:nvSpPr>
        <p:spPr/>
        <p:txBody>
          <a:bodyPr>
            <a:normAutofit/>
          </a:bodyPr>
          <a:lstStyle/>
          <a:p>
            <a:r>
              <a:rPr lang="en-US" altLang="zh-CN" dirty="0"/>
              <a:t>Improving Pairs Trading Strategies via Reinforcement Learning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AEA7FAE-B829-4325-AE0A-A9205C864706}"/>
                  </a:ext>
                </a:extLst>
              </p:cNvPr>
              <p:cNvSpPr>
                <a:spLocks noGrp="1"/>
              </p:cNvSpPr>
              <p:nvPr>
                <p:ph idx="1"/>
              </p:nvPr>
            </p:nvSpPr>
            <p:spPr/>
            <p:txBody>
              <a:bodyPr>
                <a:normAutofit fontScale="92500"/>
              </a:bodyPr>
              <a:lstStyle/>
              <a:p>
                <a:pPr>
                  <a:buFont typeface="Wingdings" panose="05000000000000000000" pitchFamily="2" charset="2"/>
                  <a:buChar char="l"/>
                </a:pPr>
                <a:r>
                  <a:rPr lang="zh-CN" altLang="en-US" dirty="0"/>
                  <a:t>创新点：</a:t>
                </a:r>
                <a:r>
                  <a:rPr lang="en-US" altLang="zh-CN" dirty="0"/>
                  <a:t>action</a:t>
                </a:r>
                <a:r>
                  <a:rPr lang="zh-CN" altLang="en-US" dirty="0"/>
                  <a:t>直接对应到交易动作，设置了做多（</a:t>
                </a:r>
                <a:r>
                  <a:rPr lang="en-US" altLang="zh-CN" dirty="0"/>
                  <a:t>long</a:t>
                </a:r>
                <a:r>
                  <a:rPr lang="zh-CN" altLang="en-US" dirty="0"/>
                  <a:t>）、做空（</a:t>
                </a:r>
                <a:r>
                  <a:rPr lang="en-US" altLang="zh-CN" dirty="0"/>
                  <a:t>short</a:t>
                </a:r>
                <a:r>
                  <a:rPr lang="zh-CN" altLang="en-US" dirty="0"/>
                  <a:t>）、不变（</a:t>
                </a:r>
                <a:r>
                  <a:rPr lang="en-US" altLang="zh-CN" dirty="0"/>
                  <a:t>hold</a:t>
                </a:r>
                <a:r>
                  <a:rPr lang="zh-CN" altLang="en-US" dirty="0"/>
                  <a:t>）；</a:t>
                </a:r>
                <a:r>
                  <a:rPr lang="en-US" altLang="zh-CN" dirty="0"/>
                  <a:t>reward</a:t>
                </a:r>
                <a:r>
                  <a:rPr lang="zh-CN" altLang="en-US" dirty="0"/>
                  <a:t>中设置了一个</a:t>
                </a:r>
                <a:r>
                  <a:rPr lang="en-US" altLang="zh-CN" dirty="0"/>
                  <a:t>baseline</a:t>
                </a:r>
                <a:r>
                  <a:rPr lang="zh-CN" altLang="en-US" dirty="0"/>
                  <a:t>，如果交易策略偏离</a:t>
                </a:r>
                <a:r>
                  <a:rPr lang="en-US" altLang="zh-CN" dirty="0"/>
                  <a:t>baseline</a:t>
                </a:r>
                <a:r>
                  <a:rPr lang="zh-CN" altLang="en-US" dirty="0"/>
                  <a:t>，则做出惩罚</a:t>
                </a:r>
                <a:endParaRPr lang="en-US" altLang="zh-CN" dirty="0"/>
              </a:p>
              <a:p>
                <a:pPr>
                  <a:buFont typeface="Wingdings" panose="05000000000000000000" pitchFamily="2" charset="2"/>
                  <a:buChar char="l"/>
                </a:pPr>
                <a:r>
                  <a:rPr lang="en-US" altLang="zh-CN" dirty="0"/>
                  <a:t>State</a:t>
                </a:r>
              </a:p>
              <a:p>
                <a:pPr lvl="1">
                  <a:buFont typeface="Wingdings" panose="05000000000000000000" pitchFamily="2" charset="2"/>
                  <a:buChar char="l"/>
                </a:pPr>
                <a:r>
                  <a:rPr lang="zh-CN" altLang="zh-CN" dirty="0"/>
                  <a:t>最近</a:t>
                </a:r>
                <a:r>
                  <a:rPr lang="en-US" altLang="zh-CN" dirty="0"/>
                  <a:t>20</a:t>
                </a:r>
                <a:r>
                  <a:rPr lang="zh-CN" altLang="zh-CN" dirty="0"/>
                  <a:t>次价差</a:t>
                </a:r>
                <a:endParaRPr lang="en-US" altLang="zh-CN" dirty="0"/>
              </a:p>
              <a:p>
                <a:pPr lvl="1">
                  <a:buFont typeface="Wingdings" panose="05000000000000000000" pitchFamily="2" charset="2"/>
                  <a:buChar char="l"/>
                </a:pPr>
                <a:r>
                  <a:rPr lang="zh-CN" altLang="zh-CN" dirty="0"/>
                  <a:t>当前持仓</a:t>
                </a:r>
                <a:endParaRPr lang="en-US" altLang="zh-CN" dirty="0"/>
              </a:p>
              <a:p>
                <a:pPr lvl="1">
                  <a:buFont typeface="Wingdings" panose="05000000000000000000" pitchFamily="2" charset="2"/>
                  <a:buChar char="l"/>
                </a:pPr>
                <a:r>
                  <a:rPr lang="zh-CN" altLang="zh-CN" dirty="0"/>
                  <a:t>当前持仓带来的</a:t>
                </a:r>
                <a:r>
                  <a:rPr lang="en-US" altLang="zh-CN" dirty="0"/>
                  <a:t>unrealized return</a:t>
                </a:r>
              </a:p>
              <a:p>
                <a:pPr>
                  <a:buFont typeface="Wingdings" panose="05000000000000000000" pitchFamily="2" charset="2"/>
                  <a:buChar char="l"/>
                </a:pPr>
                <a:r>
                  <a:rPr lang="en-US" altLang="zh-CN" dirty="0"/>
                  <a:t>Action</a:t>
                </a:r>
              </a:p>
              <a:p>
                <a:pPr lvl="1">
                  <a:buFont typeface="Wingdings" panose="05000000000000000000" pitchFamily="2" charset="2"/>
                  <a:buChar char="l"/>
                </a:pPr>
                <a:r>
                  <a:rPr lang="zh-CN" altLang="en-US" dirty="0"/>
                  <a:t>做多（做多</a:t>
                </a:r>
                <a:r>
                  <a:rPr lang="en-US" altLang="zh-CN" dirty="0"/>
                  <a:t>A</a:t>
                </a:r>
                <a:r>
                  <a:rPr lang="zh-CN" altLang="en-US" dirty="0"/>
                  <a:t>，做空</a:t>
                </a:r>
                <a:r>
                  <a:rPr lang="en-US" altLang="zh-CN" dirty="0"/>
                  <a:t>B</a:t>
                </a:r>
                <a:r>
                  <a:rPr lang="zh-CN" altLang="en-US" dirty="0"/>
                  <a:t>）、做空（做多</a:t>
                </a:r>
                <a:r>
                  <a:rPr lang="en-US" altLang="zh-CN" dirty="0"/>
                  <a:t>B</a:t>
                </a:r>
                <a:r>
                  <a:rPr lang="zh-CN" altLang="en-US" dirty="0"/>
                  <a:t>，做空</a:t>
                </a:r>
                <a:r>
                  <a:rPr lang="en-US" altLang="zh-CN" dirty="0"/>
                  <a:t>A</a:t>
                </a:r>
                <a:r>
                  <a:rPr lang="zh-CN" altLang="en-US" dirty="0"/>
                  <a:t>）、不变</a:t>
                </a:r>
                <a:endParaRPr lang="en-US" altLang="zh-CN" dirty="0"/>
              </a:p>
              <a:p>
                <a:pPr>
                  <a:buFont typeface="Wingdings" panose="05000000000000000000" pitchFamily="2" charset="2"/>
                  <a:buChar char="l"/>
                </a:pPr>
                <a:r>
                  <a:rPr lang="en-US" altLang="zh-CN" dirty="0"/>
                  <a:t>Reward</a:t>
                </a:r>
              </a:p>
              <a:p>
                <a:pPr lvl="1">
                  <a:buFont typeface="Wingdings" panose="05000000000000000000" pitchFamily="2" charset="2"/>
                  <a:buChar char="l"/>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𝑡</m:t>
                        </m:r>
                      </m:sub>
                    </m:sSub>
                  </m:oMath>
                </a14:m>
                <a:r>
                  <a:rPr lang="zh-CN" altLang="en-US" dirty="0"/>
                  <a:t>是一个向量，相当于求向量的摸</a:t>
                </a:r>
                <a:endParaRPr lang="en-US" altLang="zh-CN" dirty="0"/>
              </a:p>
              <a:p>
                <a:pPr lvl="1">
                  <a:buFont typeface="Wingdings" panose="05000000000000000000" pitchFamily="2" charset="2"/>
                  <a:buChar char="l"/>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𝑡</m:t>
                        </m:r>
                      </m:sub>
                    </m:sSub>
                  </m:oMath>
                </a14:m>
                <a:r>
                  <a:rPr lang="zh-CN" altLang="en-US" dirty="0"/>
                  <a:t>设计考虑了交易手续费，</a:t>
                </a:r>
                <a:r>
                  <a:rPr lang="en-US" altLang="zh-CN" dirty="0"/>
                  <a:t>0.10%</a:t>
                </a:r>
              </a:p>
              <a:p>
                <a:pPr lvl="1">
                  <a:buFont typeface="Wingdings" panose="05000000000000000000" pitchFamily="2" charset="2"/>
                  <a:buChar char="l"/>
                </a:pPr>
                <a:endParaRPr lang="en-US" altLang="zh-CN" dirty="0"/>
              </a:p>
              <a:p>
                <a:pPr>
                  <a:buFont typeface="Wingdings" panose="05000000000000000000" pitchFamily="2" charset="2"/>
                  <a:buChar char="l"/>
                </a:pPr>
                <a:endParaRPr lang="en-US" altLang="zh-CN" dirty="0"/>
              </a:p>
              <a:p>
                <a:pPr>
                  <a:buFont typeface="Wingdings" panose="05000000000000000000" pitchFamily="2" charset="2"/>
                  <a:buChar char="l"/>
                </a:pPr>
                <a:endParaRPr lang="zh-CN" altLang="en-US" dirty="0"/>
              </a:p>
            </p:txBody>
          </p:sp>
        </mc:Choice>
        <mc:Fallback xmlns="">
          <p:sp>
            <p:nvSpPr>
              <p:cNvPr id="3" name="内容占位符 2">
                <a:extLst>
                  <a:ext uri="{FF2B5EF4-FFF2-40B4-BE49-F238E27FC236}">
                    <a16:creationId xmlns:a16="http://schemas.microsoft.com/office/drawing/2014/main" id="{CAEA7FAE-B829-4325-AE0A-A9205C864706}"/>
                  </a:ext>
                </a:extLst>
              </p:cNvPr>
              <p:cNvSpPr>
                <a:spLocks noGrp="1" noRot="1" noChangeAspect="1" noMove="1" noResize="1" noEditPoints="1" noAdjustHandles="1" noChangeArrowheads="1" noChangeShapeType="1" noTextEdit="1"/>
              </p:cNvSpPr>
              <p:nvPr>
                <p:ph idx="1"/>
              </p:nvPr>
            </p:nvSpPr>
            <p:spPr>
              <a:blipFill>
                <a:blip r:embed="rId3"/>
                <a:stretch>
                  <a:fillRect l="-1003" t="-1515"/>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F0029144-EE32-4601-A9D3-04B7B54AE293}"/>
              </a:ext>
            </a:extLst>
          </p:cNvPr>
          <p:cNvPicPr>
            <a:picLocks noChangeAspect="1"/>
          </p:cNvPicPr>
          <p:nvPr/>
        </p:nvPicPr>
        <p:blipFill>
          <a:blip r:embed="rId4"/>
          <a:stretch>
            <a:fillRect/>
          </a:stretch>
        </p:blipFill>
        <p:spPr>
          <a:xfrm>
            <a:off x="5196839" y="5417693"/>
            <a:ext cx="2647950" cy="447675"/>
          </a:xfrm>
          <a:prstGeom prst="rect">
            <a:avLst/>
          </a:prstGeom>
        </p:spPr>
      </p:pic>
    </p:spTree>
    <p:extLst>
      <p:ext uri="{BB962C8B-B14F-4D97-AF65-F5344CB8AC3E}">
        <p14:creationId xmlns:p14="http://schemas.microsoft.com/office/powerpoint/2010/main" val="1976180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37A4A8-4128-4A71-BF17-D55DBD9A3ED8}"/>
              </a:ext>
            </a:extLst>
          </p:cNvPr>
          <p:cNvSpPr>
            <a:spLocks noGrp="1"/>
          </p:cNvSpPr>
          <p:nvPr>
            <p:ph type="title"/>
          </p:nvPr>
        </p:nvSpPr>
        <p:spPr/>
        <p:txBody>
          <a:bodyPr/>
          <a:lstStyle/>
          <a:p>
            <a:r>
              <a:rPr lang="zh-CN" altLang="en-US" dirty="0"/>
              <a:t>数据集和实现</a:t>
            </a:r>
          </a:p>
        </p:txBody>
      </p:sp>
      <p:pic>
        <p:nvPicPr>
          <p:cNvPr id="4" name="内容占位符 3">
            <a:extLst>
              <a:ext uri="{FF2B5EF4-FFF2-40B4-BE49-F238E27FC236}">
                <a16:creationId xmlns:a16="http://schemas.microsoft.com/office/drawing/2014/main" id="{C6AFF07D-07D7-4C55-9712-CE369EAD70A8}"/>
              </a:ext>
            </a:extLst>
          </p:cNvPr>
          <p:cNvPicPr>
            <a:picLocks noGrp="1" noChangeAspect="1"/>
          </p:cNvPicPr>
          <p:nvPr>
            <p:ph idx="1"/>
          </p:nvPr>
        </p:nvPicPr>
        <p:blipFill>
          <a:blip r:embed="rId2"/>
          <a:stretch>
            <a:fillRect/>
          </a:stretch>
        </p:blipFill>
        <p:spPr>
          <a:xfrm>
            <a:off x="5745573" y="1401494"/>
            <a:ext cx="6446427" cy="2027506"/>
          </a:xfrm>
          <a:prstGeom prst="rect">
            <a:avLst/>
          </a:prstGeom>
        </p:spPr>
      </p:pic>
      <p:pic>
        <p:nvPicPr>
          <p:cNvPr id="6" name="图片 5">
            <a:extLst>
              <a:ext uri="{FF2B5EF4-FFF2-40B4-BE49-F238E27FC236}">
                <a16:creationId xmlns:a16="http://schemas.microsoft.com/office/drawing/2014/main" id="{7F06845C-1F7F-4F51-9C71-C712F25C641A}"/>
              </a:ext>
            </a:extLst>
          </p:cNvPr>
          <p:cNvPicPr>
            <a:picLocks noChangeAspect="1"/>
          </p:cNvPicPr>
          <p:nvPr/>
        </p:nvPicPr>
        <p:blipFill>
          <a:blip r:embed="rId3"/>
          <a:stretch>
            <a:fillRect/>
          </a:stretch>
        </p:blipFill>
        <p:spPr>
          <a:xfrm>
            <a:off x="6530124" y="3954701"/>
            <a:ext cx="4983912" cy="1828958"/>
          </a:xfrm>
          <a:prstGeom prst="rect">
            <a:avLst/>
          </a:prstGeom>
        </p:spPr>
      </p:pic>
      <p:sp>
        <p:nvSpPr>
          <p:cNvPr id="7" name="内容占位符 2">
            <a:extLst>
              <a:ext uri="{FF2B5EF4-FFF2-40B4-BE49-F238E27FC236}">
                <a16:creationId xmlns:a16="http://schemas.microsoft.com/office/drawing/2014/main" id="{E43F707D-6403-409A-97B7-8BB092F9F590}"/>
              </a:ext>
            </a:extLst>
          </p:cNvPr>
          <p:cNvSpPr txBox="1">
            <a:spLocks/>
          </p:cNvSpPr>
          <p:nvPr/>
        </p:nvSpPr>
        <p:spPr>
          <a:xfrm>
            <a:off x="1024129" y="2286000"/>
            <a:ext cx="4828032"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l"/>
            </a:pPr>
            <a:r>
              <a:rPr lang="zh-CN" altLang="en-US" dirty="0"/>
              <a:t>时间段：</a:t>
            </a:r>
            <a:r>
              <a:rPr lang="en-US" altLang="zh-CN" dirty="0"/>
              <a:t>30-minute</a:t>
            </a:r>
            <a:r>
              <a:rPr lang="zh-CN" altLang="en-US" dirty="0"/>
              <a:t>交易数据</a:t>
            </a:r>
            <a:endParaRPr lang="en-US" altLang="zh-CN" dirty="0"/>
          </a:p>
          <a:p>
            <a:pPr lvl="1">
              <a:buFont typeface="Wingdings" panose="05000000000000000000" pitchFamily="2" charset="2"/>
              <a:buChar char="l"/>
            </a:pPr>
            <a:r>
              <a:rPr lang="en-US" altLang="zh-CN" dirty="0"/>
              <a:t>57</a:t>
            </a:r>
            <a:r>
              <a:rPr lang="zh-CN" altLang="en-US" dirty="0"/>
              <a:t>只股票里配对</a:t>
            </a:r>
            <a:endParaRPr lang="en-US" altLang="zh-CN" dirty="0"/>
          </a:p>
          <a:p>
            <a:pPr>
              <a:buFont typeface="Wingdings" panose="05000000000000000000" pitchFamily="2" charset="2"/>
              <a:buChar char="l"/>
            </a:pPr>
            <a:r>
              <a:rPr lang="zh-CN" altLang="en-US" dirty="0"/>
              <a:t>交易对（协整性方法）</a:t>
            </a:r>
            <a:endParaRPr lang="en-US" altLang="zh-CN" dirty="0"/>
          </a:p>
          <a:p>
            <a:pPr>
              <a:buFont typeface="Wingdings" panose="05000000000000000000" pitchFamily="2" charset="2"/>
              <a:buChar char="l"/>
            </a:pPr>
            <a:r>
              <a:rPr lang="zh-CN" altLang="en-US" dirty="0"/>
              <a:t>每个交易对学习一个模型</a:t>
            </a:r>
            <a:endParaRPr lang="en-US" altLang="zh-CN" dirty="0"/>
          </a:p>
          <a:p>
            <a:pPr>
              <a:buFont typeface="Wingdings" panose="05000000000000000000" pitchFamily="2" charset="2"/>
              <a:buChar char="l"/>
            </a:pPr>
            <a:r>
              <a:rPr lang="zh-CN" altLang="en-US" dirty="0"/>
              <a:t>编码：</a:t>
            </a:r>
            <a:r>
              <a:rPr lang="en-US" altLang="zh-CN" dirty="0"/>
              <a:t>2</a:t>
            </a:r>
            <a:r>
              <a:rPr lang="zh-CN" altLang="en-US" dirty="0"/>
              <a:t>层</a:t>
            </a:r>
            <a:r>
              <a:rPr lang="en-US" altLang="zh-CN" dirty="0"/>
              <a:t>MLP</a:t>
            </a:r>
            <a:r>
              <a:rPr lang="zh-CN" altLang="en-US" dirty="0"/>
              <a:t>网络，输入是</a:t>
            </a:r>
            <a:r>
              <a:rPr lang="en-US" altLang="zh-CN" dirty="0"/>
              <a:t>20</a:t>
            </a:r>
            <a:r>
              <a:rPr lang="zh-CN" altLang="en-US" dirty="0"/>
              <a:t>次的历史数据</a:t>
            </a:r>
            <a:endParaRPr lang="en-US" altLang="zh-CN" dirty="0"/>
          </a:p>
          <a:p>
            <a:pPr>
              <a:buFont typeface="Wingdings" panose="05000000000000000000" pitchFamily="2" charset="2"/>
              <a:buChar char="l"/>
            </a:pPr>
            <a:r>
              <a:rPr lang="zh-CN" altLang="en-US" dirty="0"/>
              <a:t>学习：</a:t>
            </a:r>
            <a:r>
              <a:rPr lang="en-US" altLang="zh-CN" dirty="0"/>
              <a:t>Dueling DQN</a:t>
            </a:r>
          </a:p>
        </p:txBody>
      </p:sp>
    </p:spTree>
    <p:extLst>
      <p:ext uri="{BB962C8B-B14F-4D97-AF65-F5344CB8AC3E}">
        <p14:creationId xmlns:p14="http://schemas.microsoft.com/office/powerpoint/2010/main" val="589098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6178EF-8C0E-404E-B8F9-43715077867A}"/>
              </a:ext>
            </a:extLst>
          </p:cNvPr>
          <p:cNvSpPr>
            <a:spLocks noGrp="1"/>
          </p:cNvSpPr>
          <p:nvPr>
            <p:ph type="title"/>
          </p:nvPr>
        </p:nvSpPr>
        <p:spPr/>
        <p:txBody>
          <a:bodyPr/>
          <a:lstStyle/>
          <a:p>
            <a:r>
              <a:rPr lang="zh-CN" altLang="en-US" dirty="0"/>
              <a:t>什么是配对交易</a:t>
            </a:r>
          </a:p>
        </p:txBody>
      </p:sp>
      <p:sp>
        <p:nvSpPr>
          <p:cNvPr id="3" name="内容占位符 2">
            <a:extLst>
              <a:ext uri="{FF2B5EF4-FFF2-40B4-BE49-F238E27FC236}">
                <a16:creationId xmlns:a16="http://schemas.microsoft.com/office/drawing/2014/main" id="{D974CC43-7539-4B52-9BF4-8FB6B067283C}"/>
              </a:ext>
            </a:extLst>
          </p:cNvPr>
          <p:cNvSpPr>
            <a:spLocks noGrp="1"/>
          </p:cNvSpPr>
          <p:nvPr>
            <p:ph idx="1"/>
          </p:nvPr>
        </p:nvSpPr>
        <p:spPr/>
        <p:txBody>
          <a:bodyPr>
            <a:normAutofit fontScale="92500"/>
          </a:bodyPr>
          <a:lstStyle/>
          <a:p>
            <a:pPr>
              <a:buFont typeface="Wingdings" panose="05000000000000000000" pitchFamily="2" charset="2"/>
              <a:buChar char="l"/>
            </a:pPr>
            <a:r>
              <a:rPr lang="zh-CN" altLang="en-US" dirty="0"/>
              <a:t>做多：估计合约价格要涨，于是买入合约，日后合约价格涨了后，以高价卖出合约。</a:t>
            </a:r>
            <a:endParaRPr lang="en-US" altLang="zh-CN" dirty="0"/>
          </a:p>
          <a:p>
            <a:pPr>
              <a:buFont typeface="Wingdings" panose="05000000000000000000" pitchFamily="2" charset="2"/>
              <a:buChar char="l"/>
            </a:pPr>
            <a:r>
              <a:rPr lang="zh-CN" altLang="en-US" dirty="0"/>
              <a:t>做空：估计合约价格要跌，于是借入合约，以当前价格卖出合约，日后合约价格跌了后，以低价买入合约，还回借入的合约。</a:t>
            </a:r>
            <a:endParaRPr lang="en-US" altLang="zh-CN" dirty="0"/>
          </a:p>
          <a:p>
            <a:pPr>
              <a:buFont typeface="Wingdings" panose="05000000000000000000" pitchFamily="2" charset="2"/>
              <a:buChar char="l"/>
            </a:pPr>
            <a:r>
              <a:rPr lang="zh-CN" altLang="en-US" dirty="0"/>
              <a:t>配对交易是一种试图寻找</a:t>
            </a:r>
            <a:r>
              <a:rPr lang="zh-CN" altLang="en-US" dirty="0">
                <a:solidFill>
                  <a:srgbClr val="FF0000"/>
                </a:solidFill>
              </a:rPr>
              <a:t>两家（类）</a:t>
            </a:r>
            <a:r>
              <a:rPr lang="zh-CN" altLang="en-US" dirty="0"/>
              <a:t>具有</a:t>
            </a:r>
            <a:r>
              <a:rPr lang="zh-CN" altLang="en-US" dirty="0">
                <a:solidFill>
                  <a:srgbClr val="FF0000"/>
                </a:solidFill>
              </a:rPr>
              <a:t>相同特征</a:t>
            </a:r>
            <a:r>
              <a:rPr lang="zh-CN" altLang="en-US" dirty="0"/>
              <a:t>的股票（资产）超出两家（种）股票（资产）</a:t>
            </a:r>
            <a:r>
              <a:rPr lang="zh-CN" altLang="en-US" dirty="0">
                <a:solidFill>
                  <a:srgbClr val="FF0000"/>
                </a:solidFill>
              </a:rPr>
              <a:t>历史价格水平关系的无方向性和相对价值</a:t>
            </a:r>
            <a:r>
              <a:rPr lang="zh-CN" altLang="en-US" dirty="0"/>
              <a:t>的投资策略。这种交易策略倾向于</a:t>
            </a:r>
            <a:r>
              <a:rPr lang="zh-CN" altLang="en-US" dirty="0">
                <a:solidFill>
                  <a:srgbClr val="FF0000"/>
                </a:solidFill>
              </a:rPr>
              <a:t>做多低估值股票</a:t>
            </a:r>
            <a:r>
              <a:rPr lang="zh-CN" altLang="en-US" dirty="0"/>
              <a:t>（资产），</a:t>
            </a:r>
            <a:r>
              <a:rPr lang="zh-CN" altLang="en-US" dirty="0">
                <a:solidFill>
                  <a:srgbClr val="FF0000"/>
                </a:solidFill>
              </a:rPr>
              <a:t>做空高估值的股票</a:t>
            </a:r>
            <a:r>
              <a:rPr lang="zh-CN" altLang="en-US" dirty="0"/>
              <a:t>（资产），维持</a:t>
            </a:r>
            <a:r>
              <a:rPr lang="zh-CN" altLang="en-US" dirty="0">
                <a:solidFill>
                  <a:srgbClr val="FF0000"/>
                </a:solidFill>
              </a:rPr>
              <a:t>市场中性</a:t>
            </a:r>
            <a:r>
              <a:rPr lang="zh-CN" altLang="en-US" dirty="0"/>
              <a:t>的头寸。</a:t>
            </a:r>
            <a:endParaRPr lang="en-US" altLang="zh-CN" dirty="0"/>
          </a:p>
          <a:p>
            <a:pPr>
              <a:buFont typeface="Wingdings" panose="05000000000000000000" pitchFamily="2" charset="2"/>
              <a:buChar char="l"/>
            </a:pPr>
            <a:r>
              <a:rPr lang="zh-CN" altLang="en-US" dirty="0"/>
              <a:t>假设：</a:t>
            </a:r>
            <a:endParaRPr lang="en-US" altLang="zh-CN" dirty="0"/>
          </a:p>
          <a:p>
            <a:pPr lvl="1">
              <a:buFont typeface="Wingdings" panose="05000000000000000000" pitchFamily="2" charset="2"/>
              <a:buChar char="l"/>
            </a:pPr>
            <a:r>
              <a:rPr lang="zh-CN" altLang="en-US" dirty="0"/>
              <a:t>资产价格会回归到其长期均衡点</a:t>
            </a:r>
            <a:endParaRPr lang="en-US" altLang="zh-CN" dirty="0"/>
          </a:p>
          <a:p>
            <a:pPr lvl="1">
              <a:buFont typeface="Wingdings" panose="05000000000000000000" pitchFamily="2" charset="2"/>
              <a:buChar char="l"/>
            </a:pPr>
            <a:r>
              <a:rPr lang="zh-CN" altLang="en-US" dirty="0"/>
              <a:t>历史价格波动的趋势不会在未来发生明显改变</a:t>
            </a:r>
            <a:endParaRPr lang="en-US" altLang="zh-CN" dirty="0"/>
          </a:p>
          <a:p>
            <a:pPr>
              <a:buFont typeface="Wingdings" panose="05000000000000000000" pitchFamily="2" charset="2"/>
              <a:buChar char="l"/>
            </a:pPr>
            <a:r>
              <a:rPr lang="zh-CN" altLang="en-US" dirty="0"/>
              <a:t>推论</a:t>
            </a:r>
            <a:endParaRPr lang="en-US" altLang="zh-CN" dirty="0"/>
          </a:p>
          <a:p>
            <a:pPr lvl="1">
              <a:buFont typeface="Wingdings" panose="05000000000000000000" pitchFamily="2" charset="2"/>
              <a:buChar char="l"/>
            </a:pPr>
            <a:r>
              <a:rPr lang="zh-CN" altLang="en-US" dirty="0"/>
              <a:t>在两个资产价差扩大时或者超过一定阈值时，存在套利机会</a:t>
            </a:r>
          </a:p>
        </p:txBody>
      </p:sp>
    </p:spTree>
    <p:extLst>
      <p:ext uri="{BB962C8B-B14F-4D97-AF65-F5344CB8AC3E}">
        <p14:creationId xmlns:p14="http://schemas.microsoft.com/office/powerpoint/2010/main" val="1082235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F6060-EEC1-4E65-95AE-F2B2311D6EF1}"/>
              </a:ext>
            </a:extLst>
          </p:cNvPr>
          <p:cNvSpPr>
            <a:spLocks noGrp="1"/>
          </p:cNvSpPr>
          <p:nvPr>
            <p:ph type="title"/>
          </p:nvPr>
        </p:nvSpPr>
        <p:spPr/>
        <p:txBody>
          <a:bodyPr/>
          <a:lstStyle/>
          <a:p>
            <a:r>
              <a:rPr lang="zh-CN" altLang="en-US" dirty="0"/>
              <a:t>结果</a:t>
            </a:r>
          </a:p>
        </p:txBody>
      </p:sp>
      <p:pic>
        <p:nvPicPr>
          <p:cNvPr id="5" name="内容占位符 4">
            <a:extLst>
              <a:ext uri="{FF2B5EF4-FFF2-40B4-BE49-F238E27FC236}">
                <a16:creationId xmlns:a16="http://schemas.microsoft.com/office/drawing/2014/main" id="{DA8DBE6E-E458-4A08-85BE-5A04653C7A65}"/>
              </a:ext>
            </a:extLst>
          </p:cNvPr>
          <p:cNvPicPr>
            <a:picLocks noGrp="1" noChangeAspect="1"/>
          </p:cNvPicPr>
          <p:nvPr>
            <p:ph idx="1"/>
          </p:nvPr>
        </p:nvPicPr>
        <p:blipFill>
          <a:blip r:embed="rId3"/>
          <a:stretch>
            <a:fillRect/>
          </a:stretch>
        </p:blipFill>
        <p:spPr>
          <a:xfrm>
            <a:off x="490171" y="1935402"/>
            <a:ext cx="5972888" cy="3988256"/>
          </a:xfrm>
          <a:prstGeom prst="rect">
            <a:avLst/>
          </a:prstGeom>
        </p:spPr>
      </p:pic>
      <p:sp>
        <p:nvSpPr>
          <p:cNvPr id="6" name="矩形: 圆角 5">
            <a:extLst>
              <a:ext uri="{FF2B5EF4-FFF2-40B4-BE49-F238E27FC236}">
                <a16:creationId xmlns:a16="http://schemas.microsoft.com/office/drawing/2014/main" id="{B2E861E4-00AB-4FEC-99BE-5DAA476D5F34}"/>
              </a:ext>
            </a:extLst>
          </p:cNvPr>
          <p:cNvSpPr/>
          <p:nvPr/>
        </p:nvSpPr>
        <p:spPr>
          <a:xfrm>
            <a:off x="3955800" y="5049520"/>
            <a:ext cx="783840" cy="778854"/>
          </a:xfrm>
          <a:prstGeom prst="round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D6158443-78F6-4677-86C3-B8CBDB70D845}"/>
              </a:ext>
            </a:extLst>
          </p:cNvPr>
          <p:cNvPicPr>
            <a:picLocks noChangeAspect="1"/>
          </p:cNvPicPr>
          <p:nvPr/>
        </p:nvPicPr>
        <p:blipFill>
          <a:blip r:embed="rId4"/>
          <a:stretch>
            <a:fillRect/>
          </a:stretch>
        </p:blipFill>
        <p:spPr>
          <a:xfrm>
            <a:off x="7111844" y="0"/>
            <a:ext cx="5080156" cy="6858000"/>
          </a:xfrm>
          <a:prstGeom prst="rect">
            <a:avLst/>
          </a:prstGeom>
        </p:spPr>
      </p:pic>
    </p:spTree>
    <p:extLst>
      <p:ext uri="{BB962C8B-B14F-4D97-AF65-F5344CB8AC3E}">
        <p14:creationId xmlns:p14="http://schemas.microsoft.com/office/powerpoint/2010/main" val="3416400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B73AE3-C725-40AB-ACBE-AFF0EA34B5A6}"/>
              </a:ext>
            </a:extLst>
          </p:cNvPr>
          <p:cNvSpPr>
            <a:spLocks noGrp="1"/>
          </p:cNvSpPr>
          <p:nvPr>
            <p:ph type="title"/>
          </p:nvPr>
        </p:nvSpPr>
        <p:spPr/>
        <p:txBody>
          <a:bodyPr/>
          <a:lstStyle/>
          <a:p>
            <a:r>
              <a:rPr lang="zh-CN" altLang="en-US" dirty="0"/>
              <a:t>结果</a:t>
            </a:r>
          </a:p>
        </p:txBody>
      </p:sp>
      <p:pic>
        <p:nvPicPr>
          <p:cNvPr id="4" name="内容占位符 3">
            <a:extLst>
              <a:ext uri="{FF2B5EF4-FFF2-40B4-BE49-F238E27FC236}">
                <a16:creationId xmlns:a16="http://schemas.microsoft.com/office/drawing/2014/main" id="{13F2A385-BB00-457E-A7A1-188D9DC1B799}"/>
              </a:ext>
            </a:extLst>
          </p:cNvPr>
          <p:cNvPicPr>
            <a:picLocks noGrp="1" noChangeAspect="1"/>
          </p:cNvPicPr>
          <p:nvPr>
            <p:ph idx="1"/>
          </p:nvPr>
        </p:nvPicPr>
        <p:blipFill>
          <a:blip r:embed="rId3"/>
          <a:stretch>
            <a:fillRect/>
          </a:stretch>
        </p:blipFill>
        <p:spPr>
          <a:xfrm>
            <a:off x="308559" y="2257552"/>
            <a:ext cx="6660898" cy="3330448"/>
          </a:xfrm>
          <a:prstGeom prst="rect">
            <a:avLst/>
          </a:prstGeom>
        </p:spPr>
      </p:pic>
      <p:pic>
        <p:nvPicPr>
          <p:cNvPr id="5" name="图片 4">
            <a:extLst>
              <a:ext uri="{FF2B5EF4-FFF2-40B4-BE49-F238E27FC236}">
                <a16:creationId xmlns:a16="http://schemas.microsoft.com/office/drawing/2014/main" id="{C70FBD06-D562-4C6A-8B56-C382A306B746}"/>
              </a:ext>
            </a:extLst>
          </p:cNvPr>
          <p:cNvPicPr>
            <a:picLocks noChangeAspect="1"/>
          </p:cNvPicPr>
          <p:nvPr/>
        </p:nvPicPr>
        <p:blipFill>
          <a:blip r:embed="rId4"/>
          <a:stretch>
            <a:fillRect/>
          </a:stretch>
        </p:blipFill>
        <p:spPr>
          <a:xfrm>
            <a:off x="6632603" y="1795358"/>
            <a:ext cx="5559397" cy="4477426"/>
          </a:xfrm>
          <a:prstGeom prst="rect">
            <a:avLst/>
          </a:prstGeom>
        </p:spPr>
      </p:pic>
    </p:spTree>
    <p:extLst>
      <p:ext uri="{BB962C8B-B14F-4D97-AF65-F5344CB8AC3E}">
        <p14:creationId xmlns:p14="http://schemas.microsoft.com/office/powerpoint/2010/main" val="2786147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59157A-9860-484E-AB4E-02B82FADDEDA}"/>
              </a:ext>
            </a:extLst>
          </p:cNvPr>
          <p:cNvSpPr>
            <a:spLocks noGrp="1"/>
          </p:cNvSpPr>
          <p:nvPr>
            <p:ph type="title"/>
          </p:nvPr>
        </p:nvSpPr>
        <p:spPr/>
        <p:txBody>
          <a:bodyPr/>
          <a:lstStyle/>
          <a:p>
            <a:r>
              <a:rPr lang="zh-CN" altLang="en-US" dirty="0"/>
              <a:t>不足</a:t>
            </a:r>
          </a:p>
        </p:txBody>
      </p:sp>
      <p:sp>
        <p:nvSpPr>
          <p:cNvPr id="3" name="内容占位符 2">
            <a:extLst>
              <a:ext uri="{FF2B5EF4-FFF2-40B4-BE49-F238E27FC236}">
                <a16:creationId xmlns:a16="http://schemas.microsoft.com/office/drawing/2014/main" id="{D9A8755D-3309-4610-B057-EFFA2724157A}"/>
              </a:ext>
            </a:extLst>
          </p:cNvPr>
          <p:cNvSpPr>
            <a:spLocks noGrp="1"/>
          </p:cNvSpPr>
          <p:nvPr>
            <p:ph idx="1"/>
          </p:nvPr>
        </p:nvSpPr>
        <p:spPr/>
        <p:txBody>
          <a:bodyPr/>
          <a:lstStyle/>
          <a:p>
            <a:pPr>
              <a:buFont typeface="Wingdings" panose="05000000000000000000" pitchFamily="2" charset="2"/>
              <a:buChar char="l"/>
            </a:pPr>
            <a:r>
              <a:rPr lang="zh-CN" altLang="en-US" dirty="0"/>
              <a:t>没有分析为什么模型会频繁交易（手续费太低？）</a:t>
            </a:r>
            <a:endParaRPr lang="en-US" altLang="zh-CN" dirty="0"/>
          </a:p>
          <a:p>
            <a:pPr lvl="1">
              <a:buFont typeface="Wingdings" panose="05000000000000000000" pitchFamily="2" charset="2"/>
              <a:buChar char="l"/>
            </a:pPr>
            <a:r>
              <a:rPr lang="en-US" altLang="zh-CN" dirty="0"/>
              <a:t>Action</a:t>
            </a:r>
            <a:r>
              <a:rPr lang="zh-CN" altLang="en-US"/>
              <a:t>定义里没有清仓</a:t>
            </a:r>
            <a:endParaRPr lang="en-US" altLang="zh-CN" dirty="0"/>
          </a:p>
          <a:p>
            <a:pPr>
              <a:buFont typeface="Wingdings" panose="05000000000000000000" pitchFamily="2" charset="2"/>
              <a:buChar char="l"/>
            </a:pPr>
            <a:r>
              <a:rPr lang="zh-CN" altLang="en-US" dirty="0"/>
              <a:t>没有给出选择</a:t>
            </a:r>
            <a:r>
              <a:rPr lang="en-US" altLang="zh-CN" dirty="0"/>
              <a:t>action</a:t>
            </a:r>
            <a:r>
              <a:rPr lang="zh-CN" altLang="en-US" dirty="0"/>
              <a:t>的比例（</a:t>
            </a:r>
            <a:r>
              <a:rPr lang="en-US" altLang="zh-CN" dirty="0"/>
              <a:t>case study</a:t>
            </a:r>
            <a:r>
              <a:rPr lang="zh-CN" altLang="en-US" dirty="0"/>
              <a:t>）</a:t>
            </a:r>
            <a:endParaRPr lang="en-US" altLang="zh-CN" dirty="0"/>
          </a:p>
          <a:p>
            <a:pPr>
              <a:buFont typeface="Wingdings" panose="05000000000000000000" pitchFamily="2" charset="2"/>
              <a:buChar char="l"/>
            </a:pPr>
            <a:r>
              <a:rPr lang="zh-CN" altLang="en-US" dirty="0"/>
              <a:t>没有盈利情况随时间变化的曲线（</a:t>
            </a:r>
            <a:r>
              <a:rPr lang="en-US" altLang="zh-CN" dirty="0"/>
              <a:t>case study</a:t>
            </a:r>
            <a:r>
              <a:rPr lang="zh-CN" altLang="en-US" dirty="0"/>
              <a:t>）</a:t>
            </a:r>
            <a:endParaRPr lang="en-US" altLang="zh-CN" dirty="0"/>
          </a:p>
          <a:p>
            <a:pPr>
              <a:buFont typeface="Wingdings" panose="05000000000000000000" pitchFamily="2" charset="2"/>
              <a:buChar char="l"/>
            </a:pPr>
            <a:r>
              <a:rPr lang="zh-CN" altLang="en-US" dirty="0"/>
              <a:t>股价编码太简单，可以考虑使用更复杂的网络编码股价，引入更长的序列</a:t>
            </a:r>
          </a:p>
        </p:txBody>
      </p:sp>
    </p:spTree>
    <p:extLst>
      <p:ext uri="{BB962C8B-B14F-4D97-AF65-F5344CB8AC3E}">
        <p14:creationId xmlns:p14="http://schemas.microsoft.com/office/powerpoint/2010/main" val="1220274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6E9937-6FC0-4A07-B2FA-3C3961F58422}"/>
              </a:ext>
            </a:extLst>
          </p:cNvPr>
          <p:cNvSpPr>
            <a:spLocks noGrp="1"/>
          </p:cNvSpPr>
          <p:nvPr>
            <p:ph type="title"/>
          </p:nvPr>
        </p:nvSpPr>
        <p:spPr/>
        <p:txBody>
          <a:bodyPr/>
          <a:lstStyle/>
          <a:p>
            <a:r>
              <a:rPr lang="zh-CN" altLang="en-US" dirty="0"/>
              <a:t>我的想法</a:t>
            </a:r>
          </a:p>
        </p:txBody>
      </p:sp>
      <p:sp>
        <p:nvSpPr>
          <p:cNvPr id="3" name="内容占位符 2">
            <a:extLst>
              <a:ext uri="{FF2B5EF4-FFF2-40B4-BE49-F238E27FC236}">
                <a16:creationId xmlns:a16="http://schemas.microsoft.com/office/drawing/2014/main" id="{C33AC653-54FB-455E-BF43-131CE038650D}"/>
              </a:ext>
            </a:extLst>
          </p:cNvPr>
          <p:cNvSpPr>
            <a:spLocks noGrp="1"/>
          </p:cNvSpPr>
          <p:nvPr>
            <p:ph idx="1"/>
          </p:nvPr>
        </p:nvSpPr>
        <p:spPr/>
        <p:txBody>
          <a:bodyPr/>
          <a:lstStyle/>
          <a:p>
            <a:pPr>
              <a:buFont typeface="Wingdings" panose="05000000000000000000" pitchFamily="2" charset="2"/>
              <a:buChar char="l"/>
            </a:pPr>
            <a:r>
              <a:rPr lang="zh-CN" altLang="en-US" dirty="0"/>
              <a:t>协整性假设过强，考虑形成期基于协整性假设筛选股票，但在训练和交易期抛掉协整性假设，使用孪生网络编码两只股票的价格序列，孪生网络中引入</a:t>
            </a:r>
            <a:r>
              <a:rPr lang="en-US" altLang="zh-CN" dirty="0"/>
              <a:t>LSTM</a:t>
            </a:r>
            <a:r>
              <a:rPr lang="zh-CN" altLang="en-US" dirty="0"/>
              <a:t>和</a:t>
            </a:r>
            <a:r>
              <a:rPr lang="en-US" altLang="zh-CN" dirty="0"/>
              <a:t>Attention</a:t>
            </a:r>
          </a:p>
          <a:p>
            <a:pPr>
              <a:buFont typeface="Wingdings" panose="05000000000000000000" pitchFamily="2" charset="2"/>
              <a:buChar char="l"/>
            </a:pPr>
            <a:r>
              <a:rPr lang="en-US" altLang="zh-CN" dirty="0"/>
              <a:t>Reward</a:t>
            </a:r>
            <a:r>
              <a:rPr lang="zh-CN" altLang="en-US" dirty="0"/>
              <a:t>设计上，之前的工作奖励都太稀疏了，考虑在开仓后每个</a:t>
            </a:r>
            <a:r>
              <a:rPr lang="en-US" altLang="zh-CN" dirty="0"/>
              <a:t>step</a:t>
            </a:r>
            <a:r>
              <a:rPr lang="zh-CN" altLang="en-US" dirty="0"/>
              <a:t>都引入奖励，包含风险和预期收益两方面，把最终的</a:t>
            </a:r>
            <a:r>
              <a:rPr lang="en-US" altLang="zh-CN" dirty="0"/>
              <a:t>return</a:t>
            </a:r>
            <a:r>
              <a:rPr lang="zh-CN" altLang="en-US" dirty="0"/>
              <a:t>分摊到每个</a:t>
            </a:r>
            <a:r>
              <a:rPr lang="en-US" altLang="zh-CN" dirty="0"/>
              <a:t>step</a:t>
            </a:r>
            <a:r>
              <a:rPr lang="zh-CN" altLang="en-US" dirty="0"/>
              <a:t>上</a:t>
            </a:r>
            <a:endParaRPr lang="en-US" altLang="zh-CN" dirty="0"/>
          </a:p>
          <a:p>
            <a:pPr>
              <a:buFont typeface="Wingdings" panose="05000000000000000000" pitchFamily="2" charset="2"/>
              <a:buChar char="l"/>
            </a:pPr>
            <a:r>
              <a:rPr lang="en-US" altLang="zh-CN" dirty="0"/>
              <a:t>Action</a:t>
            </a:r>
            <a:r>
              <a:rPr lang="zh-CN" altLang="en-US" dirty="0"/>
              <a:t>设计上，考虑预设不同的持仓比例</a:t>
            </a:r>
            <a:endParaRPr lang="en-US" altLang="zh-CN" dirty="0"/>
          </a:p>
          <a:p>
            <a:pPr>
              <a:buFont typeface="Wingdings" panose="05000000000000000000" pitchFamily="2" charset="2"/>
              <a:buChar char="l"/>
            </a:pPr>
            <a:r>
              <a:rPr lang="en-US" altLang="zh-CN" dirty="0"/>
              <a:t>State</a:t>
            </a:r>
            <a:r>
              <a:rPr lang="zh-CN" altLang="en-US" dirty="0"/>
              <a:t>设计上，包括股价，持仓状态，持仓持续时间</a:t>
            </a:r>
            <a:endParaRPr lang="en-US" altLang="zh-CN" dirty="0"/>
          </a:p>
          <a:p>
            <a:pPr>
              <a:buFont typeface="Wingdings" panose="05000000000000000000" pitchFamily="2" charset="2"/>
              <a:buChar char="l"/>
            </a:pPr>
            <a:r>
              <a:rPr lang="zh-CN" altLang="en-US" dirty="0"/>
              <a:t>之前工作都是每个交易对学习一个模型，模型只能用于一个交易对上，因为抛掉了协整性假设，所以可以考虑</a:t>
            </a:r>
            <a:r>
              <a:rPr lang="en-US" altLang="zh-CN" dirty="0"/>
              <a:t>N</a:t>
            </a:r>
            <a:r>
              <a:rPr lang="zh-CN" altLang="en-US" dirty="0"/>
              <a:t>个交易对学习一个模型</a:t>
            </a:r>
            <a:endParaRPr lang="en-US" altLang="zh-CN" dirty="0"/>
          </a:p>
          <a:p>
            <a:pPr>
              <a:buFont typeface="Wingdings" panose="05000000000000000000" pitchFamily="2" charset="2"/>
              <a:buChar char="l"/>
            </a:pPr>
            <a:endParaRPr lang="en-US" altLang="zh-CN" dirty="0"/>
          </a:p>
        </p:txBody>
      </p:sp>
    </p:spTree>
    <p:extLst>
      <p:ext uri="{BB962C8B-B14F-4D97-AF65-F5344CB8AC3E}">
        <p14:creationId xmlns:p14="http://schemas.microsoft.com/office/powerpoint/2010/main" val="4134339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DB31C-EF2E-4989-BBDF-1439904D1B46}"/>
              </a:ext>
            </a:extLst>
          </p:cNvPr>
          <p:cNvSpPr>
            <a:spLocks noGrp="1"/>
          </p:cNvSpPr>
          <p:nvPr>
            <p:ph type="title"/>
          </p:nvPr>
        </p:nvSpPr>
        <p:spPr/>
        <p:txBody>
          <a:bodyPr/>
          <a:lstStyle/>
          <a:p>
            <a:r>
              <a:rPr lang="zh-CN" altLang="en-US" dirty="0"/>
              <a:t>传统上如何进行配对交易</a:t>
            </a:r>
          </a:p>
        </p:txBody>
      </p:sp>
      <p:pic>
        <p:nvPicPr>
          <p:cNvPr id="1026" name="Picture 2" descr="8 &#10;trading signal &#10;6 — trading boundary &#10;stop-loss boundary &#10;4 &#10;2 &#10;-2 &#10;—4 &#10;—6 &#10;-8 &#10;1991 &#10;1993 &#10;1995 &#10;1997 &#10;1999 &#10;Year &#10;2001 &#10;2003 &#10;2005 &#10;2007 &#10;2009 ">
            <a:extLst>
              <a:ext uri="{FF2B5EF4-FFF2-40B4-BE49-F238E27FC236}">
                <a16:creationId xmlns:a16="http://schemas.microsoft.com/office/drawing/2014/main" id="{D04CD314-C76C-4634-B0F2-2E2AF5CF2D7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14964" y="2286000"/>
            <a:ext cx="9338210"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007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5CE4C7-A8FD-400C-A879-CCFC009C1122}"/>
              </a:ext>
            </a:extLst>
          </p:cNvPr>
          <p:cNvSpPr>
            <a:spLocks noGrp="1"/>
          </p:cNvSpPr>
          <p:nvPr>
            <p:ph type="title"/>
          </p:nvPr>
        </p:nvSpPr>
        <p:spPr/>
        <p:txBody>
          <a:bodyPr/>
          <a:lstStyle/>
          <a:p>
            <a:r>
              <a:rPr lang="zh-CN" altLang="en-US" dirty="0"/>
              <a:t>配对交易过程</a:t>
            </a:r>
          </a:p>
        </p:txBody>
      </p:sp>
      <p:sp>
        <p:nvSpPr>
          <p:cNvPr id="3" name="内容占位符 2">
            <a:extLst>
              <a:ext uri="{FF2B5EF4-FFF2-40B4-BE49-F238E27FC236}">
                <a16:creationId xmlns:a16="http://schemas.microsoft.com/office/drawing/2014/main" id="{9B1A7C1B-1C71-4DB2-B7BA-00577FB91C49}"/>
              </a:ext>
            </a:extLst>
          </p:cNvPr>
          <p:cNvSpPr>
            <a:spLocks noGrp="1"/>
          </p:cNvSpPr>
          <p:nvPr>
            <p:ph idx="1"/>
          </p:nvPr>
        </p:nvSpPr>
        <p:spPr/>
        <p:txBody>
          <a:bodyPr/>
          <a:lstStyle/>
          <a:p>
            <a:pPr>
              <a:buFont typeface="Wingdings" panose="05000000000000000000" pitchFamily="2" charset="2"/>
              <a:buChar char="l"/>
            </a:pPr>
            <a:r>
              <a:rPr lang="zh-CN" altLang="en-US" dirty="0"/>
              <a:t>选择交易对</a:t>
            </a:r>
            <a:endParaRPr lang="en-US" altLang="zh-CN" dirty="0"/>
          </a:p>
          <a:p>
            <a:pPr>
              <a:buFont typeface="Wingdings" panose="05000000000000000000" pitchFamily="2" charset="2"/>
              <a:buChar char="l"/>
            </a:pPr>
            <a:r>
              <a:rPr lang="zh-CN" altLang="en-US" dirty="0"/>
              <a:t>针对交易对进行参数估计</a:t>
            </a:r>
            <a:endParaRPr lang="en-US" altLang="zh-CN" dirty="0"/>
          </a:p>
          <a:p>
            <a:pPr lvl="1">
              <a:buFont typeface="Wingdings" panose="05000000000000000000" pitchFamily="2" charset="2"/>
              <a:buChar char="l"/>
            </a:pPr>
            <a:r>
              <a:rPr lang="en-US" altLang="zh-CN" dirty="0"/>
              <a:t>Estimation window/ Formation window</a:t>
            </a:r>
            <a:r>
              <a:rPr lang="zh-CN" altLang="en-US" dirty="0"/>
              <a:t>：形成期，用于协整性方法的参数估计</a:t>
            </a:r>
            <a:endParaRPr lang="en-US" altLang="zh-CN" dirty="0"/>
          </a:p>
          <a:p>
            <a:pPr lvl="1">
              <a:buFont typeface="Wingdings" panose="05000000000000000000" pitchFamily="2" charset="2"/>
              <a:buChar char="l"/>
            </a:pPr>
            <a:r>
              <a:rPr lang="en-US" altLang="zh-CN" dirty="0"/>
              <a:t>Trading window</a:t>
            </a:r>
            <a:r>
              <a:rPr lang="zh-CN" altLang="en-US" dirty="0"/>
              <a:t>：交易期，用于交易策略的测试</a:t>
            </a:r>
            <a:endParaRPr lang="en-US" altLang="zh-CN" dirty="0"/>
          </a:p>
          <a:p>
            <a:pPr lvl="1">
              <a:buFont typeface="Wingdings" panose="05000000000000000000" pitchFamily="2" charset="2"/>
              <a:buChar char="l"/>
            </a:pPr>
            <a:r>
              <a:rPr lang="en-US" altLang="zh-CN" dirty="0"/>
              <a:t>Trading boundary</a:t>
            </a:r>
            <a:r>
              <a:rPr lang="zh-CN" altLang="en-US" dirty="0"/>
              <a:t>：开仓边界，经验设置</a:t>
            </a:r>
            <a:endParaRPr lang="en-US" altLang="zh-CN" dirty="0"/>
          </a:p>
          <a:p>
            <a:pPr lvl="1">
              <a:buFont typeface="Wingdings" panose="05000000000000000000" pitchFamily="2" charset="2"/>
              <a:buChar char="l"/>
            </a:pPr>
            <a:r>
              <a:rPr lang="en-US" altLang="zh-CN" dirty="0"/>
              <a:t>Stop-loss boundary</a:t>
            </a:r>
            <a:r>
              <a:rPr lang="zh-CN" altLang="en-US" dirty="0"/>
              <a:t>：止损边界，经验设置</a:t>
            </a:r>
            <a:endParaRPr lang="en-US" altLang="zh-CN" dirty="0"/>
          </a:p>
          <a:p>
            <a:pPr>
              <a:buFont typeface="Wingdings" panose="05000000000000000000" pitchFamily="2" charset="2"/>
              <a:buChar char="l"/>
            </a:pPr>
            <a:r>
              <a:rPr lang="zh-CN" altLang="en-US" dirty="0"/>
              <a:t>传统配对交易基于协整性检验进行配对交易</a:t>
            </a:r>
          </a:p>
        </p:txBody>
      </p:sp>
    </p:spTree>
    <p:extLst>
      <p:ext uri="{BB962C8B-B14F-4D97-AF65-F5344CB8AC3E}">
        <p14:creationId xmlns:p14="http://schemas.microsoft.com/office/powerpoint/2010/main" val="1942812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12BBE-086B-4908-88AC-DD1E557F5E0F}"/>
              </a:ext>
            </a:extLst>
          </p:cNvPr>
          <p:cNvSpPr>
            <a:spLocks noGrp="1"/>
          </p:cNvSpPr>
          <p:nvPr>
            <p:ph type="title"/>
          </p:nvPr>
        </p:nvSpPr>
        <p:spPr/>
        <p:txBody>
          <a:bodyPr/>
          <a:lstStyle/>
          <a:p>
            <a:r>
              <a:rPr lang="zh-CN" altLang="en-US" dirty="0"/>
              <a:t>协整性方法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71CC85D-7BE9-4584-A9E8-25A07BA465AB}"/>
                  </a:ext>
                </a:extLst>
              </p:cNvPr>
              <p:cNvSpPr>
                <a:spLocks noGrp="1"/>
              </p:cNvSpPr>
              <p:nvPr>
                <p:ph idx="1"/>
              </p:nvPr>
            </p:nvSpPr>
            <p:spPr/>
            <p:txBody>
              <a:bodyPr>
                <a:normAutofit fontScale="77500" lnSpcReduction="20000"/>
              </a:bodyPr>
              <a:lstStyle/>
              <a:p>
                <a:pPr>
                  <a:buFont typeface="Wingdings" panose="05000000000000000000" pitchFamily="2" charset="2"/>
                  <a:buChar char="l"/>
                </a:pPr>
                <a:r>
                  <a:rPr lang="zh-CN" altLang="en-US" dirty="0"/>
                  <a:t>给定</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𝑡</m:t>
                        </m:r>
                      </m:sub>
                    </m:sSub>
                  </m:oMath>
                </a14:m>
                <a:r>
                  <a:rPr lang="zh-CN" altLang="en-US" dirty="0"/>
                  <a:t>和</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2,</m:t>
                        </m:r>
                        <m:r>
                          <a:rPr lang="en-US" altLang="zh-CN" b="0" i="1" dirty="0" smtClean="0">
                            <a:latin typeface="Cambria Math" panose="02040503050406030204" pitchFamily="18" charset="0"/>
                          </a:rPr>
                          <m:t>𝑡</m:t>
                        </m:r>
                      </m:sub>
                    </m:sSub>
                  </m:oMath>
                </a14:m>
                <a:r>
                  <a:rPr lang="zh-CN" altLang="en-US" dirty="0"/>
                  <a:t>是两只股票的历史价格在取</a:t>
                </a:r>
                <a:r>
                  <a:rPr lang="en-US" altLang="zh-CN" dirty="0"/>
                  <a:t>log</a:t>
                </a:r>
                <a:r>
                  <a:rPr lang="zh-CN" altLang="en-US" dirty="0"/>
                  <a:t>后的序列，</a:t>
                </a:r>
                <a:r>
                  <a:rPr lang="zh-CN" altLang="en-US" i="0" dirty="0">
                    <a:latin typeface="+mj-lt"/>
                  </a:rPr>
                  <a:t>当下面条件满足时，</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i="1">
                            <a:latin typeface="Cambria Math" panose="02040503050406030204" pitchFamily="18" charset="0"/>
                          </a:rPr>
                          <m:t>𝑡</m:t>
                        </m:r>
                      </m:sub>
                    </m:sSub>
                  </m:oMath>
                </a14:m>
                <a:r>
                  <a:rPr lang="zh-CN" altLang="en-US" dirty="0"/>
                  <a:t>和</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2,</m:t>
                        </m:r>
                        <m:r>
                          <a:rPr lang="en-US" altLang="zh-CN" i="1" dirty="0">
                            <a:latin typeface="Cambria Math" panose="02040503050406030204" pitchFamily="18" charset="0"/>
                          </a:rPr>
                          <m:t>𝑡</m:t>
                        </m:r>
                      </m:sub>
                    </m:sSub>
                  </m:oMath>
                </a14:m>
                <a:r>
                  <a:rPr lang="zh-CN" altLang="en-US" dirty="0"/>
                  <a:t>是协整的</a:t>
                </a:r>
                <a:endParaRPr lang="en-US" altLang="zh-CN" dirty="0"/>
              </a:p>
              <a:p>
                <a:pPr lvl="1">
                  <a:buFont typeface="Wingdings" panose="05000000000000000000" pitchFamily="2" charset="2"/>
                  <a:buChar char="l"/>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i="1">
                            <a:latin typeface="Cambria Math" panose="02040503050406030204" pitchFamily="18" charset="0"/>
                          </a:rPr>
                          <m:t>𝑡</m:t>
                        </m:r>
                      </m:sub>
                    </m:sSub>
                  </m:oMath>
                </a14:m>
                <a:r>
                  <a:rPr lang="zh-CN" altLang="en-US" dirty="0"/>
                  <a:t>和</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2,</m:t>
                        </m:r>
                        <m:r>
                          <a:rPr lang="en-US" altLang="zh-CN" i="1" dirty="0">
                            <a:latin typeface="Cambria Math" panose="02040503050406030204" pitchFamily="18" charset="0"/>
                          </a:rPr>
                          <m:t>𝑡</m:t>
                        </m:r>
                      </m:sub>
                    </m:sSub>
                  </m:oMath>
                </a14:m>
                <a:r>
                  <a:rPr lang="zh-CN" altLang="en-US" dirty="0"/>
                  <a:t>都是</a:t>
                </a:r>
                <a:r>
                  <a:rPr lang="en-US" altLang="zh-CN" dirty="0"/>
                  <a:t>1</a:t>
                </a:r>
                <a:r>
                  <a:rPr lang="zh-CN" altLang="en-US" dirty="0"/>
                  <a:t>阶单整（</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Ν</m:t>
                    </m:r>
                    <m:r>
                      <a:rPr lang="en-US" altLang="zh-CN" b="0" i="1" smtClean="0">
                        <a:latin typeface="Cambria Math" panose="02040503050406030204" pitchFamily="18" charset="0"/>
                        <a:ea typeface="Cambria Math" panose="02040503050406030204" pitchFamily="18" charset="0"/>
                      </a:rPr>
                      <m:t>(0,</m:t>
                    </m:r>
                    <m:sSubSup>
                      <m:sSubSupPr>
                        <m:ctrlPr>
                          <a:rPr lang="en-US" altLang="zh-CN" b="0" i="1" smtClean="0">
                            <a:latin typeface="Cambria Math" panose="02040503050406030204" pitchFamily="18" charset="0"/>
                            <a:ea typeface="Cambria Math" panose="02040503050406030204" pitchFamily="18" charset="0"/>
                          </a:rPr>
                        </m:ctrlPr>
                      </m:sSubSupPr>
                      <m:e>
                        <m:r>
                          <a:rPr lang="zh-CN" altLang="en-US" i="1">
                            <a:latin typeface="Cambria Math" panose="02040503050406030204" pitchFamily="18" charset="0"/>
                            <a:ea typeface="Cambria Math" panose="02040503050406030204" pitchFamily="18" charset="0"/>
                          </a:rPr>
                          <m:t>𝜎</m:t>
                        </m:r>
                      </m:e>
                      <m:sub>
                        <m:r>
                          <a:rPr lang="zh-CN" altLang="en-US" i="1">
                            <a:latin typeface="Cambria Math" panose="02040503050406030204" pitchFamily="18" charset="0"/>
                            <a:ea typeface="Cambria Math" panose="02040503050406030204" pitchFamily="18" charset="0"/>
                          </a:rPr>
                          <m:t>𝑒</m:t>
                        </m:r>
                      </m:sub>
                      <m:sup>
                        <m:r>
                          <a:rPr lang="en-US" altLang="zh-CN" b="0" i="1" smtClean="0">
                            <a:latin typeface="Cambria Math" panose="02040503050406030204" pitchFamily="18" charset="0"/>
                            <a:ea typeface="Cambria Math" panose="02040503050406030204" pitchFamily="18" charset="0"/>
                          </a:rPr>
                          <m:t>2</m:t>
                        </m:r>
                      </m:sup>
                    </m:sSubSup>
                    <m:r>
                      <a:rPr lang="en-US" altLang="zh-CN" b="0" i="1" smtClean="0">
                        <a:latin typeface="Cambria Math" panose="02040503050406030204" pitchFamily="18" charset="0"/>
                        <a:ea typeface="Cambria Math" panose="02040503050406030204" pitchFamily="18" charset="0"/>
                      </a:rPr>
                      <m:t>)</m:t>
                    </m:r>
                  </m:oMath>
                </a14:m>
                <a:r>
                  <a:rPr lang="zh-CN" altLang="en-US" dirty="0"/>
                  <a:t>）</a:t>
                </a:r>
                <a:endParaRPr lang="en-US" altLang="zh-CN" dirty="0"/>
              </a:p>
              <a:p>
                <a:pPr lvl="1">
                  <a:buFont typeface="Wingdings" panose="05000000000000000000" pitchFamily="2" charset="2"/>
                  <a:buChar char="l"/>
                </a:pPr>
                <a:r>
                  <a:rPr lang="zh-CN" altLang="en-US" dirty="0"/>
                  <a:t>并且存在一个线性组合</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oMath>
                </a14:m>
                <a:r>
                  <a:rPr lang="zh-CN" altLang="en-US" dirty="0"/>
                  <a:t>，使得时间序列</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𝑡</m:t>
                        </m:r>
                      </m:sub>
                    </m:sSub>
                  </m:oMath>
                </a14:m>
                <a:r>
                  <a:rPr lang="zh-CN" altLang="en-US" dirty="0"/>
                  <a:t>平稳，</a:t>
                </a:r>
                <a14:m>
                  <m:oMath xmlns:m="http://schemas.openxmlformats.org/officeDocument/2006/math">
                    <m:r>
                      <a:rPr lang="en-US" altLang="zh-CN" b="0" i="1" smtClean="0">
                        <a:latin typeface="Cambria Math" panose="02040503050406030204" pitchFamily="18" charset="0"/>
                      </a:rPr>
                      <m:t>𝑏</m:t>
                    </m:r>
                  </m:oMath>
                </a14:m>
                <a:r>
                  <a:rPr lang="zh-CN" altLang="en-US" dirty="0"/>
                  <a:t>即为</a:t>
                </a:r>
                <a:r>
                  <a:rPr lang="zh-CN" altLang="en-US" dirty="0">
                    <a:solidFill>
                      <a:srgbClr val="FF0000"/>
                    </a:solidFill>
                  </a:rPr>
                  <a:t>对冲比（</a:t>
                </a:r>
                <a:r>
                  <a:rPr lang="en-US" altLang="zh-CN" dirty="0"/>
                  <a:t> </a:t>
                </a:r>
                <a:r>
                  <a:rPr lang="en-US" altLang="zh-CN" dirty="0">
                    <a:solidFill>
                      <a:srgbClr val="FF0000"/>
                    </a:solidFill>
                  </a:rPr>
                  <a:t>Hedge ratio </a:t>
                </a:r>
                <a:r>
                  <a:rPr lang="zh-CN" altLang="en-US" dirty="0">
                    <a:solidFill>
                      <a:srgbClr val="FF0000"/>
                    </a:solidFill>
                  </a:rPr>
                  <a:t>）</a:t>
                </a:r>
                <a:endParaRPr lang="en-US" altLang="zh-CN" dirty="0">
                  <a:solidFill>
                    <a:srgbClr val="FF0000"/>
                  </a:solidFill>
                </a:endParaRPr>
              </a:p>
              <a:p>
                <a:pPr>
                  <a:buFont typeface="Wingdings" panose="05000000000000000000" pitchFamily="2" charset="2"/>
                  <a:buChar char="l"/>
                </a:pPr>
                <a:r>
                  <a:rPr lang="zh-CN" altLang="en-US" dirty="0"/>
                  <a:t>可以使用</a:t>
                </a:r>
                <a:r>
                  <a:rPr lang="en-US" altLang="zh-CN" dirty="0"/>
                  <a:t>Ordinary Least Squares</a:t>
                </a:r>
                <a:r>
                  <a:rPr lang="zh-CN" altLang="en-US" dirty="0"/>
                  <a:t>（</a:t>
                </a:r>
                <a:r>
                  <a:rPr lang="en-US" altLang="zh-CN" dirty="0"/>
                  <a:t>OLS</a:t>
                </a:r>
                <a:r>
                  <a:rPr lang="zh-CN" altLang="en-US" dirty="0"/>
                  <a:t>）或者</a:t>
                </a:r>
                <a:r>
                  <a:rPr lang="en-US" altLang="zh-CN" dirty="0"/>
                  <a:t>Total Least Squares</a:t>
                </a:r>
                <a:r>
                  <a:rPr lang="zh-CN" altLang="en-US" dirty="0"/>
                  <a:t>（</a:t>
                </a:r>
                <a:r>
                  <a:rPr lang="en-US" altLang="zh-CN" dirty="0"/>
                  <a:t>TLS</a:t>
                </a:r>
                <a:r>
                  <a:rPr lang="zh-CN" altLang="en-US" dirty="0"/>
                  <a:t>）来估计相关参数</a:t>
                </a:r>
                <a:endParaRPr lang="en-US" altLang="zh-CN" dirty="0"/>
              </a:p>
              <a:p>
                <a:pPr>
                  <a:buFont typeface="Wingdings" panose="05000000000000000000" pitchFamily="2" charset="2"/>
                  <a:buChar char="l"/>
                </a:pPr>
                <a:r>
                  <a:rPr lang="zh-CN" altLang="en-US" dirty="0"/>
                  <a:t>价差序列</a:t>
                </a:r>
                <a:r>
                  <a:rPr lang="en-US" altLang="zh-CN" dirty="0"/>
                  <a:t>Z-score</a:t>
                </a:r>
                <a:r>
                  <a:rPr lang="zh-CN" altLang="en-US" dirty="0"/>
                  <a:t>定义为</a:t>
                </a:r>
                <a:endParaRPr lang="en-US" altLang="zh-CN" dirty="0"/>
              </a:p>
              <a:p>
                <a:pPr marL="0" indent="0">
                  <a:buNone/>
                </a:pP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𝑠𝑐𝑜𝑟𝑒</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bar>
                            <m:barPr>
                              <m:pos m:val="top"/>
                              <m:ctrlPr>
                                <a:rPr lang="en-US" altLang="zh-CN" b="0" i="1" smtClean="0">
                                  <a:latin typeface="Cambria Math" panose="02040503050406030204" pitchFamily="18" charset="0"/>
                                </a:rPr>
                              </m:ctrlPr>
                            </m:bar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𝑡</m:t>
                                  </m:r>
                                </m:sub>
                              </m:sSub>
                            </m:e>
                          </m:bar>
                        </m:num>
                        <m:den>
                          <m:r>
                            <a:rPr lang="zh-CN" altLang="en-US" b="0" i="1" smtClean="0">
                              <a:latin typeface="Cambria Math" panose="02040503050406030204" pitchFamily="18" charset="0"/>
                            </a:rPr>
                            <m:t>𝜎</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𝑡</m:t>
                                  </m:r>
                                </m:sub>
                              </m:sSub>
                            </m:e>
                          </m:d>
                        </m:den>
                      </m:f>
                    </m:oMath>
                  </m:oMathPara>
                </a14:m>
                <a:endParaRPr lang="en-US" altLang="zh-CN" dirty="0"/>
              </a:p>
              <a:p>
                <a:pPr>
                  <a:buFont typeface="Wingdings" panose="05000000000000000000" pitchFamily="2" charset="2"/>
                  <a:buChar char="l"/>
                </a:pPr>
                <a:r>
                  <a:rPr lang="en-US" altLang="zh-CN" dirty="0">
                    <a:solidFill>
                      <a:srgbClr val="FF0000"/>
                    </a:solidFill>
                  </a:rPr>
                  <a:t>Trading boundary</a:t>
                </a:r>
                <a:r>
                  <a:rPr lang="zh-CN" altLang="en-US" dirty="0"/>
                  <a:t>定义为</a:t>
                </a:r>
                <a14:m>
                  <m:oMath xmlns:m="http://schemas.openxmlformats.org/officeDocument/2006/math">
                    <m:r>
                      <m:rPr>
                        <m:sty m:val="p"/>
                      </m:rPr>
                      <a:rPr lang="en-US" altLang="zh-CN" b="0" i="0" smtClean="0">
                        <a:latin typeface="Cambria Math" panose="02040503050406030204" pitchFamily="18" charset="0"/>
                      </a:rPr>
                      <m:t>m</m:t>
                    </m:r>
                    <m:r>
                      <a:rPr lang="en-US" altLang="zh-CN" b="0" i="0" smtClean="0">
                        <a:latin typeface="Cambria Math" panose="02040503050406030204" pitchFamily="18" charset="0"/>
                      </a:rPr>
                      <m:t>∗</m:t>
                    </m:r>
                    <m:r>
                      <a:rPr lang="zh-CN" altLang="en-US" b="0" i="1" smtClean="0">
                        <a:latin typeface="Cambria Math" panose="02040503050406030204" pitchFamily="18" charset="0"/>
                      </a:rPr>
                      <m:t>𝜎</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𝑠𝑐𝑜𝑟𝑒</m:t>
                        </m:r>
                      </m:sub>
                    </m:sSub>
                    <m:r>
                      <a:rPr lang="en-US" altLang="zh-CN" b="0" i="1" smtClean="0">
                        <a:latin typeface="Cambria Math" panose="02040503050406030204" pitchFamily="18" charset="0"/>
                      </a:rPr>
                      <m:t>)</m:t>
                    </m:r>
                  </m:oMath>
                </a14:m>
                <a:r>
                  <a:rPr lang="zh-CN" altLang="en-US" dirty="0"/>
                  <a:t>，</a:t>
                </a:r>
                <a:r>
                  <a:rPr lang="en-US" altLang="zh-CN" dirty="0"/>
                  <a:t> </a:t>
                </a:r>
                <a:r>
                  <a:rPr lang="en-US" altLang="zh-CN" dirty="0">
                    <a:solidFill>
                      <a:srgbClr val="FF0000"/>
                    </a:solidFill>
                  </a:rPr>
                  <a:t>Stop-loss boundary</a:t>
                </a:r>
                <a:r>
                  <a:rPr lang="zh-CN" altLang="en-US" dirty="0"/>
                  <a:t>定义为</a:t>
                </a:r>
                <a14:m>
                  <m:oMath xmlns:m="http://schemas.openxmlformats.org/officeDocument/2006/math">
                    <m:r>
                      <m:rPr>
                        <m:sty m:val="p"/>
                      </m:rPr>
                      <a:rPr lang="en-US" altLang="zh-CN" i="1" dirty="0">
                        <a:latin typeface="Cambria Math" panose="02040503050406030204" pitchFamily="18" charset="0"/>
                      </a:rPr>
                      <m:t>n</m:t>
                    </m:r>
                    <m:r>
                      <a:rPr lang="en-US" altLang="zh-CN" b="0" i="1" dirty="0" smtClean="0">
                        <a:latin typeface="Cambria Math" panose="02040503050406030204" pitchFamily="18" charset="0"/>
                      </a:rPr>
                      <m:t>∗</m:t>
                    </m:r>
                    <m:r>
                      <a:rPr lang="zh-CN" altLang="en-US" i="1">
                        <a:latin typeface="Cambria Math" panose="02040503050406030204" pitchFamily="18" charset="0"/>
                      </a:rPr>
                      <m:t>𝜎</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𝑠𝑐𝑜𝑟𝑒</m:t>
                        </m:r>
                      </m:sub>
                    </m:sSub>
                    <m:r>
                      <a:rPr lang="en-US" altLang="zh-CN" i="1">
                        <a:latin typeface="Cambria Math" panose="02040503050406030204" pitchFamily="18" charset="0"/>
                      </a:rPr>
                      <m:t>)</m:t>
                    </m:r>
                  </m:oMath>
                </a14:m>
                <a:r>
                  <a:rPr lang="zh-CN" altLang="en-US" dirty="0"/>
                  <a:t>，</a:t>
                </a:r>
                <a14:m>
                  <m:oMath xmlns:m="http://schemas.openxmlformats.org/officeDocument/2006/math">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&lt;</m:t>
                    </m:r>
                    <m:r>
                      <a:rPr lang="en-US" altLang="zh-CN" b="0" i="1" dirty="0" smtClean="0">
                        <a:latin typeface="Cambria Math" panose="02040503050406030204" pitchFamily="18" charset="0"/>
                      </a:rPr>
                      <m:t>𝑛</m:t>
                    </m:r>
                  </m:oMath>
                </a14:m>
                <a:endParaRPr lang="en-US" altLang="zh-CN" dirty="0"/>
              </a:p>
              <a:p>
                <a:pPr>
                  <a:buFont typeface="Wingdings" panose="05000000000000000000" pitchFamily="2" charset="2"/>
                  <a:buChar char="l"/>
                </a:pPr>
                <a14:m>
                  <m:oMath xmlns:m="http://schemas.openxmlformats.org/officeDocument/2006/math">
                    <m:r>
                      <a:rPr lang="zh-CN" altLang="en-US" i="1" dirty="0">
                        <a:latin typeface="Cambria Math" panose="02040503050406030204" pitchFamily="18" charset="0"/>
                      </a:rPr>
                      <m:t>收益</m:t>
                    </m:r>
                    <m:r>
                      <a:rPr lang="zh-CN" altLang="en-US" i="1" dirty="0" smtClean="0">
                        <a:latin typeface="Cambria Math" panose="02040503050406030204" pitchFamily="18" charset="0"/>
                      </a:rPr>
                      <m:t>率</m:t>
                    </m:r>
                    <m:r>
                      <a:rPr lang="zh-CN" altLang="en-US" i="1" dirty="0">
                        <a:latin typeface="Cambria Math" panose="02040503050406030204" pitchFamily="18" charset="0"/>
                      </a:rPr>
                      <m:t>计算</m:t>
                    </m:r>
                    <m:r>
                      <a:rPr lang="zh-CN" altLang="en-US" i="1" dirty="0" smtClean="0">
                        <a:latin typeface="Cambria Math" panose="02040503050406030204" pitchFamily="18" charset="0"/>
                      </a:rPr>
                      <m:t>：</m:t>
                    </m:r>
                    <m:r>
                      <a:rPr lang="en-US" altLang="zh-CN" i="1">
                        <a:latin typeface="Cambria Math" panose="02040503050406030204" pitchFamily="18" charset="0"/>
                      </a:rPr>
                      <m:t>𝑡</m:t>
                    </m:r>
                    <m:r>
                      <a:rPr lang="zh-CN" altLang="en-US" i="1">
                        <a:latin typeface="Cambria Math" panose="02040503050406030204" pitchFamily="18" charset="0"/>
                      </a:rPr>
                      <m:t>时刻开仓</m:t>
                    </m:r>
                    <m:r>
                      <a:rPr lang="zh-CN" altLang="en-US" i="1" dirty="0" smtClean="0">
                        <a:latin typeface="Cambria Math" panose="02040503050406030204" pitchFamily="18" charset="0"/>
                      </a:rPr>
                      <m:t>，</m:t>
                    </m:r>
                    <m:r>
                      <a:rPr lang="en-US" altLang="zh-CN" b="0" i="1" smtClean="0">
                        <a:latin typeface="Cambria Math" panose="02040503050406030204" pitchFamily="18" charset="0"/>
                      </a:rPr>
                      <m:t>𝑘</m:t>
                    </m:r>
                    <m:r>
                      <a:rPr lang="zh-CN" altLang="en-US" i="1">
                        <a:latin typeface="Cambria Math" panose="02040503050406030204" pitchFamily="18" charset="0"/>
                      </a:rPr>
                      <m:t>时刻</m:t>
                    </m:r>
                  </m:oMath>
                </a14:m>
                <a:r>
                  <a:rPr lang="zh-CN" altLang="en-US" dirty="0"/>
                  <a:t>清仓</a:t>
                </a:r>
                <a:endParaRPr lang="en-US" altLang="zh-CN" dirty="0"/>
              </a:p>
              <a:p>
                <a:pPr lvl="1">
                  <a:buFont typeface="Wingdings" panose="05000000000000000000" pitchFamily="2" charset="2"/>
                  <a:buChar char="l"/>
                </a:pPr>
                <a:r>
                  <a:rPr lang="zh-CN" altLang="en-US" dirty="0"/>
                  <a:t>做多</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𝑡</m:t>
                        </m:r>
                      </m:sub>
                    </m:sSub>
                  </m:oMath>
                </a14:m>
                <a:r>
                  <a:rPr lang="zh-CN" altLang="en-US" dirty="0"/>
                  <a:t>，做空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𝑡</m:t>
                        </m:r>
                      </m:sub>
                    </m:sSub>
                  </m:oMath>
                </a14:m>
                <a:r>
                  <a:rPr lang="zh-CN" altLang="en-US" dirty="0"/>
                  <a:t>的收益率为</a:t>
                </a:r>
                <a:endParaRPr lang="en-US" altLang="zh-CN" dirty="0"/>
              </a:p>
              <a:p>
                <a:pPr marL="0" indent="0" algn="ctr">
                  <a:buNone/>
                </a:pP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𝑏</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𝑡</m:t>
                          </m:r>
                        </m:sub>
                      </m:sSub>
                    </m:oMath>
                  </m:oMathPara>
                </a14:m>
                <a:endParaRPr lang="en-US" altLang="zh-CN" i="1" dirty="0"/>
              </a:p>
              <a:p>
                <a:pPr lvl="1">
                  <a:buFont typeface="Wingdings" panose="05000000000000000000" pitchFamily="2" charset="2"/>
                  <a:buChar char="l"/>
                </a:pPr>
                <a:r>
                  <a:rPr lang="zh-CN" altLang="en-US" dirty="0"/>
                  <a:t>做空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i="1">
                            <a:latin typeface="Cambria Math" panose="02040503050406030204" pitchFamily="18" charset="0"/>
                          </a:rPr>
                          <m:t>𝑡</m:t>
                        </m:r>
                      </m:sub>
                    </m:sSub>
                  </m:oMath>
                </a14:m>
                <a:r>
                  <a:rPr lang="zh-CN" altLang="en-US" dirty="0"/>
                  <a:t>，做多</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r>
                          <a:rPr lang="en-US" altLang="zh-CN" i="1">
                            <a:latin typeface="Cambria Math" panose="02040503050406030204" pitchFamily="18" charset="0"/>
                          </a:rPr>
                          <m:t>𝑡</m:t>
                        </m:r>
                      </m:sub>
                    </m:sSub>
                  </m:oMath>
                </a14:m>
                <a:r>
                  <a:rPr lang="zh-CN" altLang="en-US" dirty="0"/>
                  <a:t>的收益率为</a:t>
                </a:r>
                <a:endParaRPr lang="en-US" altLang="zh-CN" dirty="0"/>
              </a:p>
              <a:p>
                <a:pPr marL="0" indent="0" algn="ctr">
                  <a:buNone/>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𝑘</m:t>
                        </m:r>
                      </m:sub>
                    </m:sSub>
                  </m:oMath>
                </a14:m>
                <a:r>
                  <a:rPr lang="en-US" altLang="zh-CN" i="1"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𝑘</m:t>
                        </m:r>
                      </m:sub>
                    </m:sSub>
                  </m:oMath>
                </a14:m>
                <a:endParaRPr lang="en-US" altLang="zh-CN" i="1" dirty="0"/>
              </a:p>
              <a:p>
                <a:pPr marL="0" indent="0">
                  <a:buNone/>
                </a:pPr>
                <a:endParaRPr lang="en-US" altLang="zh-CN" dirty="0"/>
              </a:p>
              <a:p>
                <a:pPr marL="0" indent="0">
                  <a:buNone/>
                </a:pPr>
                <a:endParaRPr lang="en-US" altLang="zh-CN" dirty="0"/>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371CC85D-7BE9-4584-A9E8-25A07BA465AB}"/>
                  </a:ext>
                </a:extLst>
              </p:cNvPr>
              <p:cNvSpPr>
                <a:spLocks noGrp="1" noRot="1" noChangeAspect="1" noMove="1" noResize="1" noEditPoints="1" noAdjustHandles="1" noChangeArrowheads="1" noChangeShapeType="1" noTextEdit="1"/>
              </p:cNvSpPr>
              <p:nvPr>
                <p:ph idx="1"/>
              </p:nvPr>
            </p:nvSpPr>
            <p:spPr>
              <a:blipFill>
                <a:blip r:embed="rId3"/>
                <a:stretch>
                  <a:fillRect l="-752" t="-19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1045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3360AC-6058-4283-9625-ECE3B742C124}"/>
              </a:ext>
            </a:extLst>
          </p:cNvPr>
          <p:cNvSpPr>
            <a:spLocks noGrp="1"/>
          </p:cNvSpPr>
          <p:nvPr>
            <p:ph type="title"/>
          </p:nvPr>
        </p:nvSpPr>
        <p:spPr/>
        <p:txBody>
          <a:bodyPr/>
          <a:lstStyle/>
          <a:p>
            <a:r>
              <a:rPr lang="zh-CN" altLang="en-US" dirty="0"/>
              <a:t>评价指标</a:t>
            </a:r>
          </a:p>
        </p:txBody>
      </p:sp>
      <p:sp>
        <p:nvSpPr>
          <p:cNvPr id="3" name="内容占位符 2">
            <a:extLst>
              <a:ext uri="{FF2B5EF4-FFF2-40B4-BE49-F238E27FC236}">
                <a16:creationId xmlns:a16="http://schemas.microsoft.com/office/drawing/2014/main" id="{632F7365-111B-451F-81A6-6BE2A507AA24}"/>
              </a:ext>
            </a:extLst>
          </p:cNvPr>
          <p:cNvSpPr>
            <a:spLocks noGrp="1"/>
          </p:cNvSpPr>
          <p:nvPr>
            <p:ph idx="1"/>
          </p:nvPr>
        </p:nvSpPr>
        <p:spPr>
          <a:xfrm>
            <a:off x="1024129" y="2286000"/>
            <a:ext cx="5637376" cy="4023360"/>
          </a:xfrm>
        </p:spPr>
        <p:txBody>
          <a:bodyPr>
            <a:normAutofit/>
          </a:bodyPr>
          <a:lstStyle/>
          <a:p>
            <a:pPr>
              <a:buFont typeface="Wingdings" panose="05000000000000000000" pitchFamily="2" charset="2"/>
              <a:buChar char="l"/>
            </a:pPr>
            <a:r>
              <a:rPr lang="en-US" altLang="zh-CN" dirty="0"/>
              <a:t>Return</a:t>
            </a:r>
            <a:r>
              <a:rPr lang="zh-CN" altLang="en-US" dirty="0"/>
              <a:t>：收益率</a:t>
            </a:r>
            <a:endParaRPr lang="en-US" altLang="zh-CN" dirty="0"/>
          </a:p>
          <a:p>
            <a:pPr>
              <a:buFont typeface="Wingdings" panose="05000000000000000000" pitchFamily="2" charset="2"/>
              <a:buChar char="l"/>
            </a:pPr>
            <a:r>
              <a:rPr lang="en-US" altLang="zh-CN" dirty="0"/>
              <a:t>Sharpe Ratio</a:t>
            </a:r>
            <a:r>
              <a:rPr lang="zh-CN" altLang="en-US" dirty="0"/>
              <a:t>：夏普比例</a:t>
            </a:r>
            <a:endParaRPr lang="en-US" altLang="zh-CN" dirty="0"/>
          </a:p>
          <a:p>
            <a:pPr>
              <a:buFont typeface="Wingdings" panose="05000000000000000000" pitchFamily="2" charset="2"/>
              <a:buChar char="l"/>
            </a:pPr>
            <a:r>
              <a:rPr lang="en-US" altLang="zh-CN" dirty="0" err="1"/>
              <a:t>Sortino</a:t>
            </a:r>
            <a:r>
              <a:rPr lang="en-US" altLang="zh-CN" dirty="0"/>
              <a:t> Ratio</a:t>
            </a:r>
            <a:r>
              <a:rPr lang="zh-CN" altLang="en-US" dirty="0"/>
              <a:t>：索提诺比例</a:t>
            </a:r>
            <a:endParaRPr lang="en-US" altLang="zh-CN" dirty="0"/>
          </a:p>
          <a:p>
            <a:pPr>
              <a:buFont typeface="Wingdings" panose="05000000000000000000" pitchFamily="2" charset="2"/>
              <a:buChar char="l"/>
            </a:pPr>
            <a:r>
              <a:rPr lang="zh-CN" altLang="en-US" dirty="0"/>
              <a:t>夏普比例和索提诺比例的区别</a:t>
            </a:r>
            <a:endParaRPr lang="en-US" altLang="zh-CN" dirty="0"/>
          </a:p>
          <a:p>
            <a:pPr lvl="1">
              <a:buFont typeface="Wingdings" panose="05000000000000000000" pitchFamily="2" charset="2"/>
              <a:buChar char="l"/>
            </a:pPr>
            <a:r>
              <a:rPr lang="en-US" altLang="zh-CN" dirty="0" err="1"/>
              <a:t>Sortino</a:t>
            </a:r>
            <a:r>
              <a:rPr lang="zh-CN" altLang="en-US" dirty="0"/>
              <a:t>比例与</a:t>
            </a:r>
            <a:r>
              <a:rPr lang="en-US" altLang="zh-CN" dirty="0"/>
              <a:t>Sharpe</a:t>
            </a:r>
            <a:r>
              <a:rPr lang="zh-CN" altLang="en-US" dirty="0"/>
              <a:t>比例的不同之处在于它只考虑下行风险的标准差，而不是</a:t>
            </a:r>
            <a:r>
              <a:rPr lang="en-US" altLang="zh-CN" dirty="0"/>
              <a:t>Sharpe</a:t>
            </a:r>
            <a:r>
              <a:rPr lang="zh-CN" altLang="en-US" dirty="0"/>
              <a:t>比例考虑整个（上行 </a:t>
            </a:r>
            <a:r>
              <a:rPr lang="en-US" altLang="zh-CN" dirty="0"/>
              <a:t>+ </a:t>
            </a:r>
            <a:r>
              <a:rPr lang="zh-CN" altLang="en-US" dirty="0"/>
              <a:t>下行）风险的标准差</a:t>
            </a:r>
          </a:p>
          <a:p>
            <a:pPr lvl="1">
              <a:buFont typeface="Wingdings" panose="05000000000000000000" pitchFamily="2" charset="2"/>
              <a:buChar char="l"/>
            </a:pPr>
            <a:r>
              <a:rPr lang="zh-CN" altLang="en-US" dirty="0"/>
              <a:t>由于</a:t>
            </a:r>
            <a:r>
              <a:rPr lang="en-US" altLang="zh-CN" dirty="0" err="1"/>
              <a:t>Sortino</a:t>
            </a:r>
            <a:r>
              <a:rPr lang="zh-CN" altLang="en-US" dirty="0"/>
              <a:t>比例仅关注投资组合回报与均值的负偏差，因此人们认为它可以更好地了解投资组合的风险调整后的表现，因为正波动是一种好处</a:t>
            </a:r>
          </a:p>
          <a:p>
            <a:pPr lvl="1">
              <a:buFont typeface="Wingdings" panose="05000000000000000000" pitchFamily="2" charset="2"/>
              <a:buChar char="l"/>
            </a:pPr>
            <a:r>
              <a:rPr lang="en-US" altLang="zh-CN" dirty="0" err="1"/>
              <a:t>Sortino</a:t>
            </a:r>
            <a:r>
              <a:rPr lang="zh-CN" altLang="en-US" dirty="0"/>
              <a:t>比例是投资者、分析师和投资组合经理在给定的不良风险水平下评估投资回报的有用方法</a:t>
            </a:r>
          </a:p>
        </p:txBody>
      </p:sp>
      <p:pic>
        <p:nvPicPr>
          <p:cNvPr id="4" name="图片 3">
            <a:extLst>
              <a:ext uri="{FF2B5EF4-FFF2-40B4-BE49-F238E27FC236}">
                <a16:creationId xmlns:a16="http://schemas.microsoft.com/office/drawing/2014/main" id="{19B1A7AD-BCD6-4F20-B780-F8FF0BD94230}"/>
              </a:ext>
            </a:extLst>
          </p:cNvPr>
          <p:cNvPicPr>
            <a:picLocks noChangeAspect="1"/>
          </p:cNvPicPr>
          <p:nvPr/>
        </p:nvPicPr>
        <p:blipFill>
          <a:blip r:embed="rId3"/>
          <a:stretch>
            <a:fillRect/>
          </a:stretch>
        </p:blipFill>
        <p:spPr>
          <a:xfrm>
            <a:off x="6691029" y="812260"/>
            <a:ext cx="5113463" cy="1821338"/>
          </a:xfrm>
          <a:prstGeom prst="rect">
            <a:avLst/>
          </a:prstGeom>
        </p:spPr>
      </p:pic>
      <p:pic>
        <p:nvPicPr>
          <p:cNvPr id="5" name="图片 4">
            <a:extLst>
              <a:ext uri="{FF2B5EF4-FFF2-40B4-BE49-F238E27FC236}">
                <a16:creationId xmlns:a16="http://schemas.microsoft.com/office/drawing/2014/main" id="{344F4F41-406C-4C50-95E5-299E7686DE81}"/>
              </a:ext>
            </a:extLst>
          </p:cNvPr>
          <p:cNvPicPr>
            <a:picLocks noChangeAspect="1"/>
          </p:cNvPicPr>
          <p:nvPr/>
        </p:nvPicPr>
        <p:blipFill>
          <a:blip r:embed="rId4"/>
          <a:stretch>
            <a:fillRect/>
          </a:stretch>
        </p:blipFill>
        <p:spPr>
          <a:xfrm>
            <a:off x="6740559" y="3228730"/>
            <a:ext cx="4560852" cy="2137899"/>
          </a:xfrm>
          <a:prstGeom prst="rect">
            <a:avLst/>
          </a:prstGeom>
        </p:spPr>
      </p:pic>
      <p:sp>
        <p:nvSpPr>
          <p:cNvPr id="6" name="矩形: 圆角 5">
            <a:extLst>
              <a:ext uri="{FF2B5EF4-FFF2-40B4-BE49-F238E27FC236}">
                <a16:creationId xmlns:a16="http://schemas.microsoft.com/office/drawing/2014/main" id="{B255B57E-A776-4B48-9AFE-CF83AF61A18F}"/>
              </a:ext>
            </a:extLst>
          </p:cNvPr>
          <p:cNvSpPr/>
          <p:nvPr/>
        </p:nvSpPr>
        <p:spPr>
          <a:xfrm>
            <a:off x="9178040" y="2311876"/>
            <a:ext cx="2522470" cy="332216"/>
          </a:xfrm>
          <a:prstGeom prst="round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EE98BBB0-CE34-4D7E-80B6-F50DF3905EF8}"/>
              </a:ext>
            </a:extLst>
          </p:cNvPr>
          <p:cNvSpPr/>
          <p:nvPr/>
        </p:nvSpPr>
        <p:spPr>
          <a:xfrm>
            <a:off x="9652636" y="4978965"/>
            <a:ext cx="1569720" cy="332216"/>
          </a:xfrm>
          <a:prstGeom prst="round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976261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1ED121-1550-4F66-80DF-2DE8018DE908}"/>
              </a:ext>
            </a:extLst>
          </p:cNvPr>
          <p:cNvSpPr>
            <a:spLocks noGrp="1"/>
          </p:cNvSpPr>
          <p:nvPr>
            <p:ph type="title"/>
          </p:nvPr>
        </p:nvSpPr>
        <p:spPr/>
        <p:txBody>
          <a:bodyPr/>
          <a:lstStyle/>
          <a:p>
            <a:r>
              <a:rPr lang="zh-CN" altLang="en-US" dirty="0"/>
              <a:t>传统配对交易存在的问题</a:t>
            </a:r>
          </a:p>
        </p:txBody>
      </p:sp>
      <p:sp>
        <p:nvSpPr>
          <p:cNvPr id="3" name="内容占位符 2">
            <a:extLst>
              <a:ext uri="{FF2B5EF4-FFF2-40B4-BE49-F238E27FC236}">
                <a16:creationId xmlns:a16="http://schemas.microsoft.com/office/drawing/2014/main" id="{96D2F892-34E7-4C7B-B3B5-67E5B512908A}"/>
              </a:ext>
            </a:extLst>
          </p:cNvPr>
          <p:cNvSpPr>
            <a:spLocks noGrp="1"/>
          </p:cNvSpPr>
          <p:nvPr>
            <p:ph idx="1"/>
          </p:nvPr>
        </p:nvSpPr>
        <p:spPr/>
        <p:txBody>
          <a:bodyPr/>
          <a:lstStyle/>
          <a:p>
            <a:pPr>
              <a:buFont typeface="Wingdings" panose="05000000000000000000" pitchFamily="2" charset="2"/>
              <a:buChar char="l"/>
            </a:pPr>
            <a:r>
              <a:rPr lang="zh-CN" altLang="en-US" dirty="0"/>
              <a:t>协整性假设过强，限制太多</a:t>
            </a:r>
            <a:endParaRPr lang="en-US" altLang="zh-CN" dirty="0"/>
          </a:p>
          <a:p>
            <a:pPr lvl="1">
              <a:buFont typeface="Wingdings" panose="05000000000000000000" pitchFamily="2" charset="2"/>
              <a:buChar char="l"/>
            </a:pPr>
            <a:r>
              <a:rPr lang="zh-CN" altLang="en-US" dirty="0"/>
              <a:t>在参数估计的阶段（形成期），估计的参数，在实际交易阶段（交易期），不一定适用，可能参数会发生变化</a:t>
            </a:r>
            <a:endParaRPr lang="en-US" altLang="zh-CN" dirty="0"/>
          </a:p>
          <a:p>
            <a:pPr lvl="1">
              <a:buFont typeface="Wingdings" panose="05000000000000000000" pitchFamily="2" charset="2"/>
              <a:buChar char="l"/>
            </a:pPr>
            <a:r>
              <a:rPr lang="zh-CN" altLang="en-US" dirty="0"/>
              <a:t>两只股票在形成期协整，但是在交易期不再协整</a:t>
            </a:r>
            <a:endParaRPr lang="en-US" altLang="zh-CN" dirty="0"/>
          </a:p>
          <a:p>
            <a:pPr lvl="1">
              <a:buFont typeface="Wingdings" panose="05000000000000000000" pitchFamily="2" charset="2"/>
              <a:buChar char="l"/>
            </a:pPr>
            <a:r>
              <a:rPr lang="zh-CN" altLang="en-US" dirty="0"/>
              <a:t>协整方法中，超参数需要人工定义，没有给出优化方法</a:t>
            </a:r>
            <a:endParaRPr lang="en-US" altLang="zh-CN" dirty="0"/>
          </a:p>
          <a:p>
            <a:pPr>
              <a:buFont typeface="Wingdings" panose="05000000000000000000" pitchFamily="2" charset="2"/>
              <a:buChar char="l"/>
            </a:pPr>
            <a:r>
              <a:rPr lang="zh-CN" altLang="en-US" dirty="0"/>
              <a:t>基于协整性的配对交易策略过于简单，而且市场上用该策略的人多了，套利行为本身会导致交易对失去协整</a:t>
            </a:r>
            <a:endParaRPr lang="en-US" altLang="zh-CN" dirty="0"/>
          </a:p>
          <a:p>
            <a:pPr>
              <a:buFont typeface="Wingdings" panose="05000000000000000000" pitchFamily="2" charset="2"/>
              <a:buChar char="l"/>
            </a:pPr>
            <a:r>
              <a:rPr lang="zh-CN" altLang="en-US" dirty="0"/>
              <a:t>解决</a:t>
            </a:r>
            <a:endParaRPr lang="en-US" altLang="zh-CN" dirty="0"/>
          </a:p>
          <a:p>
            <a:pPr lvl="1">
              <a:buFont typeface="Wingdings" panose="05000000000000000000" pitchFamily="2" charset="2"/>
              <a:buChar char="l"/>
            </a:pPr>
            <a:r>
              <a:rPr lang="zh-CN" altLang="en-US" dirty="0"/>
              <a:t>基于配对交易，提出更复杂的交易策略</a:t>
            </a:r>
          </a:p>
        </p:txBody>
      </p:sp>
    </p:spTree>
    <p:extLst>
      <p:ext uri="{BB962C8B-B14F-4D97-AF65-F5344CB8AC3E}">
        <p14:creationId xmlns:p14="http://schemas.microsoft.com/office/powerpoint/2010/main" val="1559888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2B848-4085-456F-9E7F-1AB7127932E8}"/>
              </a:ext>
            </a:extLst>
          </p:cNvPr>
          <p:cNvSpPr>
            <a:spLocks noGrp="1"/>
          </p:cNvSpPr>
          <p:nvPr>
            <p:ph type="title"/>
          </p:nvPr>
        </p:nvSpPr>
        <p:spPr/>
        <p:txBody>
          <a:bodyPr/>
          <a:lstStyle/>
          <a:p>
            <a:r>
              <a:rPr lang="zh-CN" altLang="en-US" dirty="0"/>
              <a:t>深度强化学习进行配对交易</a:t>
            </a:r>
          </a:p>
        </p:txBody>
      </p:sp>
      <p:sp>
        <p:nvSpPr>
          <p:cNvPr id="3" name="内容占位符 2">
            <a:extLst>
              <a:ext uri="{FF2B5EF4-FFF2-40B4-BE49-F238E27FC236}">
                <a16:creationId xmlns:a16="http://schemas.microsoft.com/office/drawing/2014/main" id="{0503216A-D28C-416F-802E-41F3E87C2E06}"/>
              </a:ext>
            </a:extLst>
          </p:cNvPr>
          <p:cNvSpPr>
            <a:spLocks noGrp="1"/>
          </p:cNvSpPr>
          <p:nvPr>
            <p:ph idx="1"/>
          </p:nvPr>
        </p:nvSpPr>
        <p:spPr/>
        <p:txBody>
          <a:bodyPr/>
          <a:lstStyle/>
          <a:p>
            <a:pPr>
              <a:buFont typeface="Wingdings" panose="05000000000000000000" pitchFamily="2" charset="2"/>
              <a:buChar char="l"/>
            </a:pPr>
            <a:r>
              <a:rPr lang="en-US" altLang="zh-CN" dirty="0"/>
              <a:t>2016_Pairs trading strategy optimization using the </a:t>
            </a:r>
            <a:r>
              <a:rPr lang="en-US" altLang="zh-CN" dirty="0" err="1"/>
              <a:t>reinforcementlearning</a:t>
            </a:r>
            <a:r>
              <a:rPr lang="en-US" altLang="zh-CN" dirty="0"/>
              <a:t> method a cointegration approach</a:t>
            </a:r>
            <a:r>
              <a:rPr lang="zh-CN" altLang="en-US" dirty="0"/>
              <a:t>（</a:t>
            </a:r>
            <a:r>
              <a:rPr lang="en-US" altLang="zh-CN" dirty="0"/>
              <a:t>Soft Computing</a:t>
            </a:r>
            <a:r>
              <a:rPr lang="zh-CN" altLang="en-US" dirty="0"/>
              <a:t>，</a:t>
            </a:r>
            <a:r>
              <a:rPr lang="en-US" altLang="zh-CN" dirty="0"/>
              <a:t>CCF C</a:t>
            </a:r>
            <a:r>
              <a:rPr lang="zh-CN" altLang="en-US" dirty="0"/>
              <a:t>刊，</a:t>
            </a:r>
            <a:r>
              <a:rPr lang="en-US" altLang="zh-CN" dirty="0"/>
              <a:t>SCI 3</a:t>
            </a:r>
            <a:r>
              <a:rPr lang="zh-CN" altLang="en-US" dirty="0"/>
              <a:t>区，引用</a:t>
            </a:r>
            <a:r>
              <a:rPr lang="en-US" altLang="zh-CN" dirty="0"/>
              <a:t>13</a:t>
            </a:r>
            <a:r>
              <a:rPr lang="zh-CN" altLang="en-US" dirty="0"/>
              <a:t>）</a:t>
            </a:r>
            <a:endParaRPr lang="en-US" altLang="zh-CN" dirty="0"/>
          </a:p>
          <a:p>
            <a:pPr>
              <a:buFont typeface="Wingdings" panose="05000000000000000000" pitchFamily="2" charset="2"/>
              <a:buChar char="l"/>
            </a:pPr>
            <a:r>
              <a:rPr lang="en-US" altLang="zh-CN" dirty="0"/>
              <a:t>2019_Optimizing the Pairs-Trading Strategy Using Deep Reinforcement Learning with Trading and Stop-Loss Boundaries</a:t>
            </a:r>
            <a:r>
              <a:rPr lang="zh-CN" altLang="en-US" dirty="0"/>
              <a:t>（</a:t>
            </a:r>
            <a:r>
              <a:rPr lang="en-US" altLang="zh-CN" dirty="0"/>
              <a:t>COMPLEXITY</a:t>
            </a:r>
            <a:r>
              <a:rPr lang="zh-CN" altLang="en-US" dirty="0"/>
              <a:t>，</a:t>
            </a:r>
            <a:r>
              <a:rPr lang="en-US" altLang="zh-CN" dirty="0"/>
              <a:t>SCI 3</a:t>
            </a:r>
            <a:r>
              <a:rPr lang="zh-CN" altLang="en-US" dirty="0"/>
              <a:t>区，引用</a:t>
            </a:r>
            <a:r>
              <a:rPr lang="en-US" altLang="zh-CN" dirty="0"/>
              <a:t>6</a:t>
            </a:r>
            <a:r>
              <a:rPr lang="zh-CN" altLang="en-US" dirty="0"/>
              <a:t>）</a:t>
            </a:r>
            <a:endParaRPr lang="en-US" altLang="zh-CN" dirty="0"/>
          </a:p>
          <a:p>
            <a:pPr>
              <a:buFont typeface="Wingdings" panose="05000000000000000000" pitchFamily="2" charset="2"/>
              <a:buChar char="l"/>
            </a:pPr>
            <a:r>
              <a:rPr lang="en-US" altLang="zh-CN" dirty="0"/>
              <a:t>2021_Improving Pairs Trading Strategies via Reinforcement Learning</a:t>
            </a:r>
            <a:r>
              <a:rPr lang="zh-CN" altLang="en-US" dirty="0"/>
              <a:t>（</a:t>
            </a:r>
            <a:r>
              <a:rPr lang="en-US" altLang="zh-CN" dirty="0"/>
              <a:t>ICAPAI</a:t>
            </a:r>
            <a:r>
              <a:rPr lang="zh-CN" altLang="en-US" dirty="0"/>
              <a:t>）</a:t>
            </a:r>
          </a:p>
        </p:txBody>
      </p:sp>
    </p:spTree>
    <p:extLst>
      <p:ext uri="{BB962C8B-B14F-4D97-AF65-F5344CB8AC3E}">
        <p14:creationId xmlns:p14="http://schemas.microsoft.com/office/powerpoint/2010/main" val="1440338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D66BF3-78A1-4822-BF0C-D6628B500D27}"/>
              </a:ext>
            </a:extLst>
          </p:cNvPr>
          <p:cNvSpPr>
            <a:spLocks noGrp="1"/>
          </p:cNvSpPr>
          <p:nvPr>
            <p:ph type="title"/>
          </p:nvPr>
        </p:nvSpPr>
        <p:spPr/>
        <p:txBody>
          <a:bodyPr>
            <a:normAutofit fontScale="90000"/>
          </a:bodyPr>
          <a:lstStyle/>
          <a:p>
            <a:r>
              <a:rPr lang="en-US" altLang="zh-CN" dirty="0"/>
              <a:t>Pairs trading strategy optimization using the </a:t>
            </a:r>
            <a:r>
              <a:rPr lang="en-US" altLang="zh-CN" dirty="0" err="1"/>
              <a:t>reinforcementlearning</a:t>
            </a:r>
            <a:r>
              <a:rPr lang="en-US" altLang="zh-CN" dirty="0"/>
              <a:t> method a cointegration approach</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70A9559-6E94-44E2-B37E-336EEF785534}"/>
                  </a:ext>
                </a:extLst>
              </p:cNvPr>
              <p:cNvSpPr>
                <a:spLocks noGrp="1"/>
              </p:cNvSpPr>
              <p:nvPr>
                <p:ph idx="1"/>
              </p:nvPr>
            </p:nvSpPr>
            <p:spPr/>
            <p:txBody>
              <a:bodyPr>
                <a:normAutofit fontScale="92500" lnSpcReduction="10000"/>
              </a:bodyPr>
              <a:lstStyle/>
              <a:p>
                <a:pPr>
                  <a:buFont typeface="Wingdings" panose="05000000000000000000" pitchFamily="2" charset="2"/>
                  <a:buChar char="l"/>
                </a:pPr>
                <a:r>
                  <a:rPr lang="zh-CN" altLang="en-US" dirty="0"/>
                  <a:t>将配对交易中的</a:t>
                </a:r>
                <a:r>
                  <a:rPr lang="en-US" altLang="zh-CN" dirty="0"/>
                  <a:t>Estimation window</a:t>
                </a:r>
                <a:r>
                  <a:rPr lang="zh-CN" altLang="en-US" dirty="0"/>
                  <a:t>（参数估计窗口期），</a:t>
                </a:r>
                <a:r>
                  <a:rPr lang="en-US" altLang="zh-CN" dirty="0"/>
                  <a:t>Trading window</a:t>
                </a:r>
                <a:r>
                  <a:rPr lang="zh-CN" altLang="en-US" dirty="0"/>
                  <a:t>（交易窗口期），</a:t>
                </a:r>
                <a:r>
                  <a:rPr lang="en-US" altLang="zh-CN" dirty="0"/>
                  <a:t> Trading thresholds</a:t>
                </a:r>
                <a:r>
                  <a:rPr lang="zh-CN" altLang="en-US" dirty="0"/>
                  <a:t>（交易阈值），</a:t>
                </a:r>
                <a:r>
                  <a:rPr lang="en-US" altLang="zh-CN" dirty="0"/>
                  <a:t>Stop-loss thresholds </a:t>
                </a:r>
                <a:r>
                  <a:rPr lang="zh-CN" altLang="en-US" dirty="0"/>
                  <a:t>（止损阈值）的超参数设置问题看成</a:t>
                </a:r>
                <a:r>
                  <a:rPr lang="en-US" altLang="zh-CN" dirty="0"/>
                  <a:t>N-Armed Bandit</a:t>
                </a:r>
                <a:r>
                  <a:rPr lang="zh-CN" altLang="en-US" dirty="0"/>
                  <a:t>，用</a:t>
                </a:r>
                <a:r>
                  <a:rPr lang="en-US" altLang="zh-CN" dirty="0"/>
                  <a:t>Q-Learning</a:t>
                </a:r>
                <a:r>
                  <a:rPr lang="zh-CN" altLang="en-US" dirty="0"/>
                  <a:t>去学习（之前是人工经验去订这几个值）</a:t>
                </a:r>
                <a:endParaRPr lang="en-US" altLang="zh-CN" dirty="0"/>
              </a:p>
              <a:p>
                <a:pPr>
                  <a:buFont typeface="Wingdings" panose="05000000000000000000" pitchFamily="2" charset="2"/>
                  <a:buChar char="l"/>
                </a:pPr>
                <a:r>
                  <a:rPr lang="en-US" altLang="zh-CN" dirty="0"/>
                  <a:t>State</a:t>
                </a:r>
                <a:r>
                  <a:rPr lang="zh-CN" altLang="en-US" dirty="0"/>
                  <a:t>：</a:t>
                </a:r>
                <a:r>
                  <a:rPr lang="en-US" altLang="zh-CN" dirty="0"/>
                  <a:t>[None]</a:t>
                </a:r>
              </a:p>
              <a:p>
                <a:pPr>
                  <a:buFont typeface="Wingdings" panose="05000000000000000000" pitchFamily="2" charset="2"/>
                  <a:buChar char="l"/>
                </a:pPr>
                <a:r>
                  <a:rPr lang="en-US" altLang="zh-CN" dirty="0"/>
                  <a:t>Action</a:t>
                </a:r>
                <a:r>
                  <a:rPr lang="zh-CN" altLang="en-US" dirty="0"/>
                  <a:t>：</a:t>
                </a:r>
                <a:endParaRPr lang="en-US" altLang="zh-CN" dirty="0"/>
              </a:p>
              <a:p>
                <a:pPr lvl="1">
                  <a:buFont typeface="Wingdings" panose="05000000000000000000" pitchFamily="2" charset="2"/>
                  <a:buChar char="l"/>
                </a:pPr>
                <a:r>
                  <a:rPr lang="en-US" altLang="zh-CN" dirty="0"/>
                  <a:t>Estimation window varies between [60,600] with the step of 5min. </a:t>
                </a:r>
              </a:p>
              <a:p>
                <a:pPr lvl="1">
                  <a:buFont typeface="Wingdings" panose="05000000000000000000" pitchFamily="2" charset="2"/>
                  <a:buChar char="l"/>
                </a:pPr>
                <a:r>
                  <a:rPr lang="en-US" altLang="zh-CN" dirty="0"/>
                  <a:t>Trading window varies between [5,120] with the step of 5min. </a:t>
                </a:r>
              </a:p>
              <a:p>
                <a:pPr lvl="1">
                  <a:buFont typeface="Wingdings" panose="05000000000000000000" pitchFamily="2" charset="2"/>
                  <a:buChar char="l"/>
                </a:pPr>
                <a:r>
                  <a:rPr lang="en-US" altLang="zh-CN" dirty="0"/>
                  <a:t>Trading thresholds varies between [0,3] with the step of 0.5. </a:t>
                </a:r>
              </a:p>
              <a:p>
                <a:pPr lvl="1">
                  <a:buFont typeface="Wingdings" panose="05000000000000000000" pitchFamily="2" charset="2"/>
                  <a:buChar char="l"/>
                </a:pPr>
                <a:r>
                  <a:rPr lang="en-US" altLang="zh-CN" dirty="0"/>
                  <a:t>Stop-loss varies between [0,5] with the step of 0.5.</a:t>
                </a:r>
              </a:p>
              <a:p>
                <a:pPr>
                  <a:buFont typeface="Wingdings" panose="05000000000000000000" pitchFamily="2" charset="2"/>
                  <a:buChar char="l"/>
                </a:pPr>
                <a:r>
                  <a:rPr lang="en-US" altLang="zh-CN" dirty="0"/>
                  <a:t>Reward</a:t>
                </a:r>
                <a:r>
                  <a:rPr lang="zh-CN" altLang="en-US" dirty="0"/>
                  <a:t>：清仓时计算</a:t>
                </a:r>
                <a:r>
                  <a:rPr lang="en-US" altLang="zh-CN" dirty="0" err="1"/>
                  <a:t>Sortino</a:t>
                </a:r>
                <a:r>
                  <a:rPr lang="en-US" altLang="zh-CN" dirty="0"/>
                  <a:t> ratio</a:t>
                </a:r>
              </a:p>
              <a:p>
                <a:pPr marL="128016" lvl="1" indent="0" algn="ctr">
                  <a:buNone/>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𝑆𝑜𝑟𝑡𝑖𝑛𝑜</m:t>
                      </m:r>
                      <m:r>
                        <a:rPr lang="en-US" altLang="zh-CN" i="1" dirty="0">
                          <a:latin typeface="Cambria Math" panose="02040503050406030204" pitchFamily="18" charset="0"/>
                        </a:rPr>
                        <m:t> </m:t>
                      </m:r>
                      <m:r>
                        <a:rPr lang="en-US" altLang="zh-CN" i="1" dirty="0" smtClean="0">
                          <a:latin typeface="Cambria Math" panose="02040503050406030204" pitchFamily="18" charset="0"/>
                        </a:rPr>
                        <m:t>𝑟𝑎𝑡𝑖𝑜</m:t>
                      </m:r>
                      <m:r>
                        <a:rPr lang="en-US" altLang="zh-CN" i="1" dirty="0" smtClean="0">
                          <a:latin typeface="Cambria Math" panose="02040503050406030204" pitchFamily="18" charset="0"/>
                        </a:rPr>
                        <m:t>=</m:t>
                      </m:r>
                      <m:f>
                        <m:fPr>
                          <m:ctrlPr>
                            <a:rPr lang="en-US" altLang="zh-CN" i="1" dirty="0" smtClean="0">
                              <a:latin typeface="Cambria Math" panose="02040503050406030204" pitchFamily="18" charset="0"/>
                            </a:rPr>
                          </m:ctrlPr>
                        </m:fPr>
                        <m:num>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𝑅</m:t>
                              </m:r>
                            </m:e>
                            <m:sub>
                              <m:r>
                                <a:rPr lang="en-US" altLang="zh-CN" b="0" i="1" dirty="0" smtClean="0">
                                  <a:latin typeface="Cambria Math" panose="02040503050406030204" pitchFamily="18" charset="0"/>
                                </a:rPr>
                                <m:t>𝑝</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𝑅</m:t>
                              </m:r>
                            </m:e>
                            <m:sub>
                              <m:r>
                                <a:rPr lang="en-US" altLang="zh-CN" b="0" i="1" dirty="0" smtClean="0">
                                  <a:latin typeface="Cambria Math" panose="02040503050406030204" pitchFamily="18" charset="0"/>
                                </a:rPr>
                                <m:t>𝑓</m:t>
                              </m:r>
                            </m:sub>
                          </m:sSub>
                        </m:num>
                        <m:den>
                          <m:r>
                            <a:rPr lang="zh-CN" altLang="en-US" i="1" dirty="0" smtClean="0">
                              <a:latin typeface="Cambria Math" panose="02040503050406030204" pitchFamily="18" charset="0"/>
                            </a:rPr>
                            <m:t>𝜎</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𝑅</m:t>
                              </m:r>
                            </m:e>
                            <m:sub>
                              <m:r>
                                <a:rPr lang="en-US" altLang="zh-CN" b="0" i="1" dirty="0" smtClean="0">
                                  <a:latin typeface="Cambria Math" panose="02040503050406030204" pitchFamily="18" charset="0"/>
                                </a:rPr>
                                <m:t>𝑝</m:t>
                              </m:r>
                            </m:sub>
                          </m:sSub>
                          <m:r>
                            <a:rPr lang="en-US" altLang="zh-CN" b="0" i="1" dirty="0" smtClean="0">
                              <a:latin typeface="Cambria Math" panose="02040503050406030204" pitchFamily="18" charset="0"/>
                            </a:rPr>
                            <m:t>)</m:t>
                          </m:r>
                        </m:den>
                      </m:f>
                    </m:oMath>
                  </m:oMathPara>
                </a14:m>
                <a:endParaRPr lang="en-US" altLang="zh-CN" dirty="0"/>
              </a:p>
              <a:p>
                <a:pPr marL="128016" lvl="1" indent="0" algn="ctr">
                  <a:buNone/>
                </a:pPr>
                <a:endParaRPr lang="zh-CN" altLang="en-US" dirty="0"/>
              </a:p>
            </p:txBody>
          </p:sp>
        </mc:Choice>
        <mc:Fallback xmlns="">
          <p:sp>
            <p:nvSpPr>
              <p:cNvPr id="3" name="内容占位符 2">
                <a:extLst>
                  <a:ext uri="{FF2B5EF4-FFF2-40B4-BE49-F238E27FC236}">
                    <a16:creationId xmlns:a16="http://schemas.microsoft.com/office/drawing/2014/main" id="{070A9559-6E94-44E2-B37E-336EEF785534}"/>
                  </a:ext>
                </a:extLst>
              </p:cNvPr>
              <p:cNvSpPr>
                <a:spLocks noGrp="1" noRot="1" noChangeAspect="1" noMove="1" noResize="1" noEditPoints="1" noAdjustHandles="1" noChangeArrowheads="1" noChangeShapeType="1" noTextEdit="1"/>
              </p:cNvSpPr>
              <p:nvPr>
                <p:ph idx="1"/>
              </p:nvPr>
            </p:nvSpPr>
            <p:spPr>
              <a:blipFill>
                <a:blip r:embed="rId2"/>
                <a:stretch>
                  <a:fillRect l="-1003" t="-2121" r="-10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750365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2971</TotalTime>
  <Words>1886</Words>
  <Application>Microsoft Office PowerPoint</Application>
  <PresentationFormat>宽屏</PresentationFormat>
  <Paragraphs>152</Paragraphs>
  <Slides>23</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等线</vt:lpstr>
      <vt:lpstr>华文仿宋</vt:lpstr>
      <vt:lpstr>Cambria Math</vt:lpstr>
      <vt:lpstr>Tw Cen MT</vt:lpstr>
      <vt:lpstr>Tw Cen MT Condensed</vt:lpstr>
      <vt:lpstr>Wingdings</vt:lpstr>
      <vt:lpstr>Wingdings 3</vt:lpstr>
      <vt:lpstr>积分</vt:lpstr>
      <vt:lpstr>利用深度强化学习进行配对交易</vt:lpstr>
      <vt:lpstr>什么是配对交易</vt:lpstr>
      <vt:lpstr>传统上如何进行配对交易</vt:lpstr>
      <vt:lpstr>配对交易过程</vt:lpstr>
      <vt:lpstr>协整性方法</vt:lpstr>
      <vt:lpstr>评价指标</vt:lpstr>
      <vt:lpstr>传统配对交易存在的问题</vt:lpstr>
      <vt:lpstr>深度强化学习进行配对交易</vt:lpstr>
      <vt:lpstr>Pairs trading strategy optimization using the reinforcementlearning method a cointegration approach</vt:lpstr>
      <vt:lpstr>数据集和实现</vt:lpstr>
      <vt:lpstr>结果</vt:lpstr>
      <vt:lpstr>不足</vt:lpstr>
      <vt:lpstr>Optimizing the Pairs-Trading Strategy Using Deep Reinforcement Learning with Trading and Stop-Loss Boundaries</vt:lpstr>
      <vt:lpstr>模型结构</vt:lpstr>
      <vt:lpstr>数据集和实现</vt:lpstr>
      <vt:lpstr>结果</vt:lpstr>
      <vt:lpstr>不足</vt:lpstr>
      <vt:lpstr>Improving Pairs Trading Strategies via Reinforcement Learning</vt:lpstr>
      <vt:lpstr>数据集和实现</vt:lpstr>
      <vt:lpstr>结果</vt:lpstr>
      <vt:lpstr>结果</vt:lpstr>
      <vt:lpstr>不足</vt:lpstr>
      <vt:lpstr>我的想法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利用深度强化学习进行配对交易</dc:title>
  <dc:creator>韩玮光</dc:creator>
  <cp:lastModifiedBy>韩玮光</cp:lastModifiedBy>
  <cp:revision>41</cp:revision>
  <dcterms:created xsi:type="dcterms:W3CDTF">2021-11-29T12:22:22Z</dcterms:created>
  <dcterms:modified xsi:type="dcterms:W3CDTF">2021-12-04T13:14:01Z</dcterms:modified>
</cp:coreProperties>
</file>