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256" r:id="rId2"/>
    <p:sldId id="391" r:id="rId3"/>
    <p:sldId id="456" r:id="rId4"/>
    <p:sldId id="457" r:id="rId5"/>
    <p:sldId id="458" r:id="rId6"/>
    <p:sldId id="460" r:id="rId7"/>
    <p:sldId id="443" r:id="rId8"/>
    <p:sldId id="435" r:id="rId9"/>
    <p:sldId id="442" r:id="rId10"/>
    <p:sldId id="444" r:id="rId11"/>
    <p:sldId id="445" r:id="rId12"/>
    <p:sldId id="446" r:id="rId13"/>
    <p:sldId id="447" r:id="rId14"/>
    <p:sldId id="448" r:id="rId15"/>
    <p:sldId id="449" r:id="rId16"/>
    <p:sldId id="450" r:id="rId17"/>
    <p:sldId id="451" r:id="rId18"/>
    <p:sldId id="452" r:id="rId19"/>
    <p:sldId id="453" r:id="rId20"/>
    <p:sldId id="461" r:id="rId21"/>
    <p:sldId id="462" r:id="rId22"/>
    <p:sldId id="463" r:id="rId23"/>
    <p:sldId id="465" r:id="rId24"/>
    <p:sldId id="464" r:id="rId25"/>
    <p:sldId id="466" r:id="rId26"/>
    <p:sldId id="467" r:id="rId27"/>
    <p:sldId id="468" r:id="rId28"/>
    <p:sldId id="469" r:id="rId29"/>
    <p:sldId id="472" r:id="rId30"/>
    <p:sldId id="470" r:id="rId31"/>
    <p:sldId id="471" r:id="rId32"/>
    <p:sldId id="431"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彭美政" initials="彭美政" lastIdx="1" clrIdx="0">
    <p:extLst>
      <p:ext uri="{19B8F6BF-5375-455C-9EA6-DF929625EA0E}">
        <p15:presenceInfo xmlns:p15="http://schemas.microsoft.com/office/powerpoint/2012/main" userId="bd48a8fddfd076f4" providerId="Windows Live"/>
      </p:ext>
    </p:extLst>
  </p:cmAuthor>
  <p:cmAuthor id="2" name="Li Jiaqi" initials="LJ" lastIdx="1" clrIdx="1">
    <p:extLst>
      <p:ext uri="{19B8F6BF-5375-455C-9EA6-DF929625EA0E}">
        <p15:presenceInfo xmlns:p15="http://schemas.microsoft.com/office/powerpoint/2012/main" userId="fef7adba8bc95ee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0422" autoAdjust="0"/>
  </p:normalViewPr>
  <p:slideViewPr>
    <p:cSldViewPr snapToGrid="0">
      <p:cViewPr varScale="1">
        <p:scale>
          <a:sx n="92" d="100"/>
          <a:sy n="92" d="100"/>
        </p:scale>
        <p:origin x="131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5T05:44:13.324"/>
    </inkml:context>
    <inkml:brush xml:id="br0">
      <inkml:brushProperty name="width" value="0.05" units="cm"/>
      <inkml:brushProperty name="height" value="0.05" units="cm"/>
      <inkml:brushProperty name="color" value="#E71224"/>
    </inkml:brush>
  </inkml:definitions>
  <inkml:trace contextRef="#ctx0" brushRef="#br0">1 3 24575,'261'-3'0,"275"7"0,-393 10 0,30 1 0,-139-14-108,-7 0-311,0-2 0,49-6 0,-48 1-6407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5T05:44:14.577"/>
    </inkml:context>
    <inkml:brush xml:id="br0">
      <inkml:brushProperty name="width" value="0.05" units="cm"/>
      <inkml:brushProperty name="height" value="0.05" units="cm"/>
      <inkml:brushProperty name="color" value="#E71224"/>
    </inkml:brush>
  </inkml:definitions>
  <inkml:trace contextRef="#ctx0" brushRef="#br0">1 2 24575,'47'-1'0,"-9"1"0,67 6 0,-94-5 0,0 1 0,0 1 0,0-1 0,0 2 0,-1 0 0,0 0 0,0 1 0,0 0 0,0 1 0,13 10 0,-22-16 0,-1 1 0,1-1 0,-1 0 0,1 1 0,-1-1 0,0 0 0,1 1 0,-1-1 0,0 1 0,0-1 0,1 0 0,-1 1 0,0-1 0,0 1 0,1-1 0,-1 1 0,0-1 0,0 1 0,0-1 0,0 1 0,0-1 0,0 1 0,0-1 0,0 1 0,0-1 0,0 1 0,0-1 0,0 1 0,0-1 0,0 1 0,-1-1 0,1 1 0,0-1 0,0 1 0,0-1 0,-1 1 0,1-1 0,0 0 0,-1 1 0,1-1 0,0 0 0,-1 1 0,1-1 0,0 0 0,-1 1 0,1-1 0,-1 0 0,1 1 0,-1-1 0,1 0 0,-1 0 0,0 1 0,-37 15 0,12-5 0,16-4-273,1 0 0,0 1 0,1 1 0,-11 13 0,6-5-6553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5T05:44:16.441"/>
    </inkml:context>
    <inkml:brush xml:id="br0">
      <inkml:brushProperty name="width" value="0.05" units="cm"/>
      <inkml:brushProperty name="height" value="0.05" units="cm"/>
      <inkml:brushProperty name="color" value="#E71224"/>
    </inkml:brush>
  </inkml:definitions>
  <inkml:trace contextRef="#ctx0" brushRef="#br0">2 1 24575,'-1'63'0,"2"73"0,-1-133 0,0 0 0,1-1 0,-1 1 0,0 0 0,1-1 0,-1 1 0,1 0 0,0-1 0,0 1 0,0-1 0,0 0 0,1 1 0,-1-1 0,0 0 0,1 1 0,0-1 0,-1 0 0,1 0 0,0-1 0,0 1 0,0 0 0,0 0 0,1-1 0,-1 0 0,0 1 0,1-1 0,-1 0 0,1 0 0,-1 0 0,1 0 0,-1-1 0,1 1 0,0-1 0,-1 1 0,1-1 0,0 0 0,-1 0 0,1 0 0,0-1 0,-1 1 0,4-1 0,5-2 0,1 1 0,-1-2 0,0 1 0,0-2 0,0 1 0,-1-2 0,0 1 0,11-8 0,-2-3 0,0 1 0,-2-2 0,17-20 0,-5 6 0,-29 32 0,0-1 0,0 1 0,-1-1 0,1 1 0,0-1 0,0 1 0,0-1 0,0 1 0,0-1 0,0 1 0,0-1 0,0 0 0,1 1 0,-1-1 0,0 1 0,0-1 0,0 1 0,0-1 0,1 1 0,-1-1 0,0 0 0,0 1 0,1-1 0,-1 1 0,0-1 0,1 0 0,-1 1 0,0-1 0,1 0 0,-1 0 0,0 1 0,1-1 0,-1 0 0,1 0 0,-1 0 0,1 1 0,-1-1 0,0 0 0,1 0 0,-1 0 0,1 0 0,-1 0 0,1 0 0,-1 0 0,1 0 0,-1 0 0,1 0 0,-1 0 0,1 0 0,-1 0 0,0 0 0,1 0 0,-1-1 0,1 1 0,-1 0 0,1 0 0,-1-1 0,0 1 0,1 0 0,-1 0 0,1-1 0,-1 1 0,0 0 0,0-1 0,1 1 0,-1-1 0,0 1 0,1 0 0,-1-1 0,-1 46 0,1-38 0,-2 19 0,0-4 0,1 0 0,3 28 0,-2-46 0,1 1 0,-1-1 0,1 1 0,0-1 0,0 1 0,1-1 0,-1 1 0,1-1 0,0 0 0,0 0 0,1 0 0,-1 0 0,1 0 0,0-1 0,0 1 0,6 5 0,-7-8 0,0 0 0,0 0 0,1 0 0,-1 0 0,0 0 0,1-1 0,-1 1 0,1-1 0,-1 1 0,1-1 0,-1 0 0,1 0 0,-1 0 0,1 0 0,-1-1 0,1 1 0,-1-1 0,1 1 0,-1-1 0,0 0 0,1 0 0,-1 0 0,0 0 0,0 0 0,1-1 0,-1 1 0,0-1 0,0 1 0,2-3 0,8-7 0,0 0 0,0-1 0,12-16 0,-16 18 0,-3 4-105,1 0 0,-1 0 0,0-1 0,-1 0 0,1 0 0,-2 0 0,1 0 0,-1-1 0,0 1 0,0-1 0,-1 0 0,3-14 0,-3-1-6721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5T05:44:18.240"/>
    </inkml:context>
    <inkml:brush xml:id="br0">
      <inkml:brushProperty name="width" value="0.05" units="cm"/>
      <inkml:brushProperty name="height" value="0.05" units="cm"/>
      <inkml:brushProperty name="color" value="#E71224"/>
    </inkml:brush>
  </inkml:definitions>
  <inkml:trace contextRef="#ctx0" brushRef="#br0">65 0 24575,'0'5'0,"0"7"0,0 5 0,-5 1 0,-2 2 0,1 2 0,-4-2 0,0 0 0,-4-4 0,2-3-8191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36D1A9-478B-41ED-9866-E381DF816B98}" type="datetimeFigureOut">
              <a:rPr lang="zh-CN" altLang="en-US" smtClean="0"/>
              <a:t>2021/12/15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31A800-6726-4758-8710-067720462BA8}"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i="1"/>
              <a:t>常量折叠优化器</a:t>
            </a:r>
            <a:r>
              <a:rPr lang="zh-CN" altLang="en-US"/>
              <a:t> </a:t>
            </a:r>
            <a:r>
              <a:rPr lang="en-US" altLang="zh-CN"/>
              <a:t>- </a:t>
            </a:r>
            <a:r>
              <a:rPr lang="zh-CN" altLang="en-US"/>
              <a:t>通过折叠计算图中的常量节点来静态推断张量的值（如可能），并使用常量使结果具体化。</a:t>
            </a:r>
            <a:endParaRPr lang="en-US" altLang="zh-CN"/>
          </a:p>
          <a:p>
            <a:endParaRPr lang="en-US" altLang="zh-CN"/>
          </a:p>
        </p:txBody>
      </p:sp>
    </p:spTree>
    <p:extLst>
      <p:ext uri="{BB962C8B-B14F-4D97-AF65-F5344CB8AC3E}">
        <p14:creationId xmlns:p14="http://schemas.microsoft.com/office/powerpoint/2010/main" val="34060701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i="1"/>
              <a:t>算术优化器</a:t>
            </a:r>
            <a:r>
              <a:rPr lang="zh-CN" altLang="en-US"/>
              <a:t> </a:t>
            </a:r>
            <a:r>
              <a:rPr lang="en-US" altLang="zh-CN"/>
              <a:t>- </a:t>
            </a:r>
            <a:r>
              <a:rPr lang="zh-CN" altLang="en-US"/>
              <a:t>通过消除常见的子表达式并简化算术语句来简化算术运算。</a:t>
            </a:r>
            <a:endParaRPr lang="en-US" altLang="zh-CN"/>
          </a:p>
          <a:p>
            <a:endParaRPr lang="en-US" altLang="zh-CN"/>
          </a:p>
        </p:txBody>
      </p:sp>
    </p:spTree>
    <p:extLst>
      <p:ext uri="{BB962C8B-B14F-4D97-AF65-F5344CB8AC3E}">
        <p14:creationId xmlns:p14="http://schemas.microsoft.com/office/powerpoint/2010/main" val="42632308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i="1"/>
              <a:t>布局优化器 </a:t>
            </a:r>
            <a:r>
              <a:rPr lang="en-US" altLang="zh-CN" i="1"/>
              <a:t>-</a:t>
            </a:r>
            <a:r>
              <a:rPr lang="zh-CN" altLang="en-US"/>
              <a:t> 优化张量布局以更高效地执行依赖于数据格式的运算，例如卷积。</a:t>
            </a:r>
            <a:endParaRPr lang="en-US" altLang="zh-CN"/>
          </a:p>
        </p:txBody>
      </p:sp>
    </p:spTree>
    <p:extLst>
      <p:ext uri="{BB962C8B-B14F-4D97-AF65-F5344CB8AC3E}">
        <p14:creationId xmlns:p14="http://schemas.microsoft.com/office/powerpoint/2010/main" val="28824472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i="1"/>
              <a:t>重新映射优化器 </a:t>
            </a:r>
            <a:r>
              <a:rPr lang="en-US" altLang="zh-CN" i="1"/>
              <a:t>-</a:t>
            </a:r>
            <a:r>
              <a:rPr lang="zh-CN" altLang="en-US"/>
              <a:t> 通过将常见的子计算图替换为经过优化的融合一体化内核，将子计算图重新映射到更高效的实现上。</a:t>
            </a:r>
            <a:endParaRPr lang="en-US" altLang="zh-CN"/>
          </a:p>
          <a:p>
            <a:endParaRPr lang="en-US" altLang="zh-CN"/>
          </a:p>
        </p:txBody>
      </p:sp>
    </p:spTree>
    <p:extLst>
      <p:ext uri="{BB962C8B-B14F-4D97-AF65-F5344CB8AC3E}">
        <p14:creationId xmlns:p14="http://schemas.microsoft.com/office/powerpoint/2010/main" val="33354512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i="1"/>
              <a:t>内存优化器 </a:t>
            </a:r>
            <a:r>
              <a:rPr lang="en-US" altLang="zh-CN" i="1"/>
              <a:t>-</a:t>
            </a:r>
            <a:r>
              <a:rPr lang="zh-CN" altLang="en-US"/>
              <a:t> 分析计算图以检查每个运算的峰值内存使用量，并插入 </a:t>
            </a:r>
            <a:r>
              <a:rPr lang="en-US" altLang="zh-CN"/>
              <a:t>CPU-GPU </a:t>
            </a:r>
            <a:r>
              <a:rPr lang="zh-CN" altLang="en-US"/>
              <a:t>内存复制操作以将 </a:t>
            </a:r>
            <a:r>
              <a:rPr lang="en-US" altLang="zh-CN"/>
              <a:t>GPU </a:t>
            </a:r>
            <a:r>
              <a:rPr lang="zh-CN" altLang="en-US"/>
              <a:t>内存交换到 </a:t>
            </a:r>
            <a:r>
              <a:rPr lang="en-US" altLang="zh-CN"/>
              <a:t>CPU</a:t>
            </a:r>
            <a:r>
              <a:rPr lang="zh-CN" altLang="en-US"/>
              <a:t>，从而减少峰值内存使用量。</a:t>
            </a:r>
            <a:endParaRPr lang="en-US" altLang="zh-CN"/>
          </a:p>
        </p:txBody>
      </p:sp>
    </p:spTree>
    <p:extLst>
      <p:ext uri="{BB962C8B-B14F-4D97-AF65-F5344CB8AC3E}">
        <p14:creationId xmlns:p14="http://schemas.microsoft.com/office/powerpoint/2010/main" val="24657641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extLst>
      <p:ext uri="{BB962C8B-B14F-4D97-AF65-F5344CB8AC3E}">
        <p14:creationId xmlns:p14="http://schemas.microsoft.com/office/powerpoint/2010/main" val="7201129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extLst>
      <p:ext uri="{BB962C8B-B14F-4D97-AF65-F5344CB8AC3E}">
        <p14:creationId xmlns:p14="http://schemas.microsoft.com/office/powerpoint/2010/main" val="4485196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extLst>
      <p:ext uri="{BB962C8B-B14F-4D97-AF65-F5344CB8AC3E}">
        <p14:creationId xmlns:p14="http://schemas.microsoft.com/office/powerpoint/2010/main" val="7270860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i="1"/>
              <a:t>循环优化器 </a:t>
            </a:r>
            <a:r>
              <a:rPr lang="en-US" altLang="zh-CN" i="1"/>
              <a:t>-</a:t>
            </a:r>
            <a:r>
              <a:rPr lang="zh-CN" altLang="en-US"/>
              <a:t> 通过将</a:t>
            </a:r>
            <a:r>
              <a:rPr lang="zh-CN" altLang="en-US" b="1">
                <a:solidFill>
                  <a:srgbClr val="FF0000"/>
                </a:solidFill>
              </a:rPr>
              <a:t>循环不变式子计算图</a:t>
            </a:r>
            <a:r>
              <a:rPr lang="zh-CN" altLang="en-US"/>
              <a:t>提升到循环外并通过移除循环中的冗余堆栈运算来优化计算图控制流。另外，还优化具有静态已知行程计数的循环，并移除条件语句中</a:t>
            </a:r>
            <a:r>
              <a:rPr lang="zh-CN" altLang="en-US" b="1">
                <a:solidFill>
                  <a:srgbClr val="FF0000"/>
                </a:solidFill>
              </a:rPr>
              <a:t>静态已知的无效分支</a:t>
            </a:r>
            <a:r>
              <a:rPr lang="zh-CN" altLang="en-US"/>
              <a:t>。</a:t>
            </a:r>
            <a:endParaRPr lang="en-US" altLang="zh-CN"/>
          </a:p>
          <a:p>
            <a:endParaRPr lang="en-US" altLang="zh-CN"/>
          </a:p>
        </p:txBody>
      </p:sp>
    </p:spTree>
    <p:extLst>
      <p:ext uri="{BB962C8B-B14F-4D97-AF65-F5344CB8AC3E}">
        <p14:creationId xmlns:p14="http://schemas.microsoft.com/office/powerpoint/2010/main" val="17914592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extLst>
      <p:ext uri="{BB962C8B-B14F-4D97-AF65-F5344CB8AC3E}">
        <p14:creationId xmlns:p14="http://schemas.microsoft.com/office/powerpoint/2010/main" val="1471877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整个编译流程先将</a:t>
            </a:r>
            <a:r>
              <a:rPr lang="en-US" altLang="zh-CN"/>
              <a:t>TensorFlow</a:t>
            </a:r>
            <a:r>
              <a:rPr lang="zh-CN" altLang="en-US"/>
              <a:t>的图转化为</a:t>
            </a:r>
            <a:r>
              <a:rPr lang="en-US" altLang="zh-CN"/>
              <a:t>XLA HLO</a:t>
            </a:r>
            <a:r>
              <a:rPr lang="zh-CN" altLang="en-US"/>
              <a:t>，即一种类似高级语言的图的中间表达形式，可以基于此进行一些</a:t>
            </a:r>
            <a:r>
              <a:rPr lang="en-US" altLang="zh-CN"/>
              <a:t>High-Level</a:t>
            </a:r>
            <a:r>
              <a:rPr lang="zh-CN" altLang="en-US"/>
              <a:t>的优化。接着将</a:t>
            </a:r>
            <a:r>
              <a:rPr lang="en-US" altLang="zh-CN"/>
              <a:t>XLA HLO</a:t>
            </a:r>
            <a:r>
              <a:rPr lang="zh-CN" altLang="en-US"/>
              <a:t>翻译为</a:t>
            </a:r>
            <a:r>
              <a:rPr lang="en-US" altLang="zh-CN"/>
              <a:t>LLVM IR</a:t>
            </a:r>
            <a:r>
              <a:rPr lang="zh-CN" altLang="en-US"/>
              <a:t>，使用</a:t>
            </a:r>
            <a:r>
              <a:rPr lang="en-US" altLang="zh-CN"/>
              <a:t>LLVM</a:t>
            </a:r>
            <a:r>
              <a:rPr lang="zh-CN" altLang="en-US"/>
              <a:t>编译到各种硬件的汇编语言，从而运行在硬件上进行数值计算。</a:t>
            </a:r>
            <a:endParaRPr lang="en-US" altLang="zh-CN"/>
          </a:p>
          <a:p>
            <a:r>
              <a:rPr lang="zh-CN" altLang="en-US"/>
              <a:t>构建这样的编译系统的开销比较大，每一层的设计实现会有重复部分，同一个层次的</a:t>
            </a:r>
            <a:r>
              <a:rPr lang="en-US" altLang="zh-CN"/>
              <a:t>IR</a:t>
            </a:r>
            <a:r>
              <a:rPr lang="zh-CN" altLang="en-US"/>
              <a:t>彼此之间虽然相似，但是存在天生的“生殖隔离”</a:t>
            </a:r>
            <a:endParaRPr lang="en-US" altLang="zh-CN"/>
          </a:p>
        </p:txBody>
      </p:sp>
    </p:spTree>
    <p:extLst>
      <p:ext uri="{BB962C8B-B14F-4D97-AF65-F5344CB8AC3E}">
        <p14:creationId xmlns:p14="http://schemas.microsoft.com/office/powerpoint/2010/main" val="2286148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extLst>
      <p:ext uri="{BB962C8B-B14F-4D97-AF65-F5344CB8AC3E}">
        <p14:creationId xmlns:p14="http://schemas.microsoft.com/office/powerpoint/2010/main" val="16896628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extLst>
      <p:ext uri="{BB962C8B-B14F-4D97-AF65-F5344CB8AC3E}">
        <p14:creationId xmlns:p14="http://schemas.microsoft.com/office/powerpoint/2010/main" val="3664740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extLst>
      <p:ext uri="{BB962C8B-B14F-4D97-AF65-F5344CB8AC3E}">
        <p14:creationId xmlns:p14="http://schemas.microsoft.com/office/powerpoint/2010/main" val="5859721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extLst>
      <p:ext uri="{BB962C8B-B14F-4D97-AF65-F5344CB8AC3E}">
        <p14:creationId xmlns:p14="http://schemas.microsoft.com/office/powerpoint/2010/main" val="36843908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extLst>
      <p:ext uri="{BB962C8B-B14F-4D97-AF65-F5344CB8AC3E}">
        <p14:creationId xmlns:p14="http://schemas.microsoft.com/office/powerpoint/2010/main" val="19516956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extLst>
      <p:ext uri="{BB962C8B-B14F-4D97-AF65-F5344CB8AC3E}">
        <p14:creationId xmlns:p14="http://schemas.microsoft.com/office/powerpoint/2010/main" val="24425221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extLst>
      <p:ext uri="{BB962C8B-B14F-4D97-AF65-F5344CB8AC3E}">
        <p14:creationId xmlns:p14="http://schemas.microsoft.com/office/powerpoint/2010/main" val="7774497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extLst>
      <p:ext uri="{BB962C8B-B14F-4D97-AF65-F5344CB8AC3E}">
        <p14:creationId xmlns:p14="http://schemas.microsoft.com/office/powerpoint/2010/main" val="19311787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extLst>
      <p:ext uri="{BB962C8B-B14F-4D97-AF65-F5344CB8AC3E}">
        <p14:creationId xmlns:p14="http://schemas.microsoft.com/office/powerpoint/2010/main" val="14271515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extLst>
      <p:ext uri="{BB962C8B-B14F-4D97-AF65-F5344CB8AC3E}">
        <p14:creationId xmlns:p14="http://schemas.microsoft.com/office/powerpoint/2010/main" val="2209119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b="1"/>
              <a:t>各种</a:t>
            </a:r>
            <a:r>
              <a:rPr lang="en-US" altLang="zh-CN" b="1"/>
              <a:t>IR</a:t>
            </a:r>
            <a:r>
              <a:rPr lang="zh-CN" altLang="en-US" b="1"/>
              <a:t>之间转换的效率和可迁移性不高</a:t>
            </a:r>
            <a:r>
              <a:rPr lang="zh-CN" altLang="en-US"/>
              <a:t>。</a:t>
            </a:r>
            <a:endParaRPr lang="en-US" altLang="zh-CN"/>
          </a:p>
          <a:p>
            <a:r>
              <a:rPr lang="en-US" altLang="zh-CN" b="1"/>
              <a:t>MLIR</a:t>
            </a:r>
            <a:r>
              <a:rPr lang="zh-CN" altLang="en-US" b="1"/>
              <a:t>希望为各种</a:t>
            </a:r>
            <a:r>
              <a:rPr lang="en-US" altLang="zh-CN" b="1"/>
              <a:t>DSL</a:t>
            </a:r>
            <a:r>
              <a:rPr lang="zh-CN" altLang="en-US" b="1"/>
              <a:t>提供一种中间表达形式</a:t>
            </a:r>
            <a:endParaRPr lang="en-US" altLang="zh-CN"/>
          </a:p>
        </p:txBody>
      </p:sp>
    </p:spTree>
    <p:extLst>
      <p:ext uri="{BB962C8B-B14F-4D97-AF65-F5344CB8AC3E}">
        <p14:creationId xmlns:p14="http://schemas.microsoft.com/office/powerpoint/2010/main" val="14664732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extLst>
      <p:ext uri="{BB962C8B-B14F-4D97-AF65-F5344CB8AC3E}">
        <p14:creationId xmlns:p14="http://schemas.microsoft.com/office/powerpoint/2010/main" val="3367415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extLst>
      <p:ext uri="{BB962C8B-B14F-4D97-AF65-F5344CB8AC3E}">
        <p14:creationId xmlns:p14="http://schemas.microsoft.com/office/powerpoint/2010/main" val="22864264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extLst>
      <p:ext uri="{BB962C8B-B14F-4D97-AF65-F5344CB8AC3E}">
        <p14:creationId xmlns:p14="http://schemas.microsoft.com/office/powerpoint/2010/main" val="1328613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a:t>quantize_weights Compression method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a:t>fold_constant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1"/>
          </a:p>
          <a:p>
            <a:endParaRPr lang="en-US" altLang="zh-CN"/>
          </a:p>
        </p:txBody>
      </p:sp>
    </p:spTree>
    <p:extLst>
      <p:ext uri="{BB962C8B-B14F-4D97-AF65-F5344CB8AC3E}">
        <p14:creationId xmlns:p14="http://schemas.microsoft.com/office/powerpoint/2010/main" val="4140046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extLst>
      <p:ext uri="{BB962C8B-B14F-4D97-AF65-F5344CB8AC3E}">
        <p14:creationId xmlns:p14="http://schemas.microsoft.com/office/powerpoint/2010/main" val="37286822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extLst>
      <p:ext uri="{BB962C8B-B14F-4D97-AF65-F5344CB8AC3E}">
        <p14:creationId xmlns:p14="http://schemas.microsoft.com/office/powerpoint/2010/main" val="40834200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i="1"/>
              <a:t>剪枝优化器 </a:t>
            </a:r>
            <a:r>
              <a:rPr lang="en-US" altLang="zh-CN" i="1"/>
              <a:t>-</a:t>
            </a:r>
            <a:r>
              <a:rPr lang="zh-CN" altLang="en-US"/>
              <a:t> 修剪对计算图的输出没有影响的节点。通常会首先运行剪枝来减小计算图的大小并加快其他 </a:t>
            </a:r>
            <a:r>
              <a:rPr lang="en-US" altLang="zh-CN"/>
              <a:t>Grappler </a:t>
            </a:r>
            <a:r>
              <a:rPr lang="zh-CN" altLang="en-US"/>
              <a:t>传递中的处理速度。</a:t>
            </a:r>
            <a:endParaRPr lang="en-US" altLang="zh-CN"/>
          </a:p>
          <a:p>
            <a:r>
              <a:rPr lang="zh-CN" altLang="en-US" i="1"/>
              <a:t>函数优化器 </a:t>
            </a:r>
            <a:r>
              <a:rPr lang="en-US" altLang="zh-CN" i="1"/>
              <a:t>-</a:t>
            </a:r>
            <a:r>
              <a:rPr lang="zh-CN" altLang="en-US"/>
              <a:t> 优化 </a:t>
            </a:r>
            <a:r>
              <a:rPr lang="en-US" altLang="zh-CN"/>
              <a:t>TensorFlow </a:t>
            </a:r>
            <a:r>
              <a:rPr lang="zh-CN" altLang="en-US"/>
              <a:t>程序的函数库，并内嵌函数体以实现其他程序间优化。</a:t>
            </a:r>
            <a:endParaRPr lang="en-US" altLang="zh-CN"/>
          </a:p>
          <a:p>
            <a:r>
              <a:rPr lang="zh-CN" altLang="en-US" i="1"/>
              <a:t>调试剥离器 </a:t>
            </a:r>
            <a:r>
              <a:rPr lang="en-US" altLang="zh-CN" i="1"/>
              <a:t>-</a:t>
            </a:r>
            <a:r>
              <a:rPr lang="zh-CN" altLang="en-US"/>
              <a:t> 从计算图中剥离与调试运算相关的节点</a:t>
            </a:r>
            <a:endParaRPr lang="en-US" altLang="zh-CN"/>
          </a:p>
          <a:p>
            <a:r>
              <a:rPr lang="zh-CN" altLang="en-US" i="1"/>
              <a:t>常量折叠优化器</a:t>
            </a:r>
            <a:r>
              <a:rPr lang="zh-CN" altLang="en-US"/>
              <a:t> </a:t>
            </a:r>
            <a:r>
              <a:rPr lang="en-US" altLang="zh-CN"/>
              <a:t>- </a:t>
            </a:r>
            <a:r>
              <a:rPr lang="zh-CN" altLang="en-US"/>
              <a:t>通过折叠计算图中的常量节点来静态推断张量的值（如可能），并使用常量使结果具体化。</a:t>
            </a:r>
            <a:endParaRPr lang="en-US" altLang="zh-CN"/>
          </a:p>
          <a:p>
            <a:r>
              <a:rPr lang="zh-CN" altLang="en-US" i="1"/>
              <a:t>形状优化器 </a:t>
            </a:r>
            <a:r>
              <a:rPr lang="en-US" altLang="zh-CN" i="1"/>
              <a:t>-</a:t>
            </a:r>
            <a:r>
              <a:rPr lang="zh-CN" altLang="en-US"/>
              <a:t> 优化对形状和形状相关信息进行运算的子计算图。</a:t>
            </a:r>
            <a:endParaRPr lang="en-US" altLang="zh-CN"/>
          </a:p>
          <a:p>
            <a:r>
              <a:rPr lang="zh-CN" altLang="en-US" i="1"/>
              <a:t>重新映射优化器 </a:t>
            </a:r>
            <a:r>
              <a:rPr lang="en-US" altLang="zh-CN" i="1"/>
              <a:t>-</a:t>
            </a:r>
            <a:r>
              <a:rPr lang="zh-CN" altLang="en-US"/>
              <a:t> 通过将常见的子计算图替换为经过优化的融合一体化内核，将子计算图重新映射到更高效的实现上。</a:t>
            </a:r>
            <a:endParaRPr lang="en-US" altLang="zh-CN"/>
          </a:p>
          <a:p>
            <a:r>
              <a:rPr lang="zh-CN" altLang="en-US" i="1"/>
              <a:t>算术优化器</a:t>
            </a:r>
            <a:r>
              <a:rPr lang="zh-CN" altLang="en-US"/>
              <a:t> </a:t>
            </a:r>
            <a:r>
              <a:rPr lang="en-US" altLang="zh-CN"/>
              <a:t>- </a:t>
            </a:r>
            <a:r>
              <a:rPr lang="zh-CN" altLang="en-US"/>
              <a:t>通过消除常见的子表达式并简化算术语句来简化算术运算。</a:t>
            </a:r>
            <a:endParaRPr lang="en-US" altLang="zh-CN"/>
          </a:p>
          <a:p>
            <a:r>
              <a:rPr lang="zh-CN" altLang="en-US" i="1"/>
              <a:t>布局优化器 </a:t>
            </a:r>
            <a:r>
              <a:rPr lang="en-US" altLang="zh-CN" i="1"/>
              <a:t>-</a:t>
            </a:r>
            <a:r>
              <a:rPr lang="zh-CN" altLang="en-US"/>
              <a:t> 优化张量布局以更高效地执行依赖于数据格式的运算，例如卷积。</a:t>
            </a:r>
            <a:endParaRPr lang="en-US" altLang="zh-CN"/>
          </a:p>
          <a:p>
            <a:r>
              <a:rPr lang="zh-CN" altLang="en-US" i="1"/>
              <a:t>内存优化器 </a:t>
            </a:r>
            <a:r>
              <a:rPr lang="en-US" altLang="zh-CN" i="1"/>
              <a:t>-</a:t>
            </a:r>
            <a:r>
              <a:rPr lang="zh-CN" altLang="en-US"/>
              <a:t> 分析计算图以检查每个运算的峰值内存使用量，并插入 </a:t>
            </a:r>
            <a:r>
              <a:rPr lang="en-US" altLang="zh-CN"/>
              <a:t>CPU-GPU </a:t>
            </a:r>
            <a:r>
              <a:rPr lang="zh-CN" altLang="en-US"/>
              <a:t>内存复制操作以将 </a:t>
            </a:r>
            <a:r>
              <a:rPr lang="en-US" altLang="zh-CN"/>
              <a:t>GPU </a:t>
            </a:r>
            <a:r>
              <a:rPr lang="zh-CN" altLang="en-US"/>
              <a:t>内存交换到 </a:t>
            </a:r>
            <a:r>
              <a:rPr lang="en-US" altLang="zh-CN"/>
              <a:t>CPU</a:t>
            </a:r>
            <a:r>
              <a:rPr lang="zh-CN" altLang="en-US"/>
              <a:t>，从而减少峰值内存使用量。</a:t>
            </a:r>
            <a:endParaRPr lang="en-US" altLang="zh-CN"/>
          </a:p>
          <a:p>
            <a:r>
              <a:rPr lang="zh-CN" altLang="en-US" i="1"/>
              <a:t>循环优化器 </a:t>
            </a:r>
            <a:r>
              <a:rPr lang="en-US" altLang="zh-CN" i="1"/>
              <a:t>-</a:t>
            </a:r>
            <a:r>
              <a:rPr lang="zh-CN" altLang="en-US"/>
              <a:t> 通过将循环不变式子计算图提升到循环外并通过移除循环中的冗余堆栈运算来优化计算图控制流。另外，还优化具有静态已知行程计数的循环，并移除条件语句中静态已知的无效分支。</a:t>
            </a:r>
            <a:endParaRPr lang="en-US" altLang="zh-CN"/>
          </a:p>
          <a:p>
            <a:r>
              <a:rPr lang="zh-CN" altLang="en-US" i="1"/>
              <a:t>依赖项优化器 </a:t>
            </a:r>
            <a:r>
              <a:rPr lang="en-US" altLang="zh-CN" i="1"/>
              <a:t>-</a:t>
            </a:r>
            <a:r>
              <a:rPr lang="zh-CN" altLang="en-US"/>
              <a:t> 移除或重新排列控制依赖项，以缩短模型步骤的关键路径或实现其他优化。另外，还移除了实际上是无运算的节点，例如 </a:t>
            </a:r>
            <a:r>
              <a:rPr lang="en-US" altLang="zh-CN"/>
              <a:t>Identity</a:t>
            </a:r>
            <a:r>
              <a:rPr lang="zh-CN" altLang="en-US"/>
              <a:t>。</a:t>
            </a:r>
            <a:endParaRPr lang="en-US" altLang="zh-CN"/>
          </a:p>
        </p:txBody>
      </p:sp>
    </p:spTree>
    <p:extLst>
      <p:ext uri="{BB962C8B-B14F-4D97-AF65-F5344CB8AC3E}">
        <p14:creationId xmlns:p14="http://schemas.microsoft.com/office/powerpoint/2010/main" val="21179525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11" name="图片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734341" y="315005"/>
            <a:ext cx="335309" cy="2118544"/>
          </a:xfrm>
          <a:prstGeom prst="rect">
            <a:avLst/>
          </a:prstGeom>
        </p:spPr>
      </p:pic>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14" name="灯片编号占位符 13"/>
          <p:cNvSpPr>
            <a:spLocks noGrp="1"/>
          </p:cNvSpPr>
          <p:nvPr>
            <p:ph type="sldNum" sz="quarter" idx="12"/>
          </p:nvPr>
        </p:nvSpPr>
        <p:spPr/>
        <p:txBody>
          <a:bodyPr/>
          <a:lstStyle>
            <a:lvl1pPr>
              <a:defRPr sz="2000" b="1" i="1">
                <a:solidFill>
                  <a:schemeClr val="tx1"/>
                </a:solidFill>
                <a:latin typeface="Times New Roman" panose="02020603050405020304" pitchFamily="18" charset="0"/>
                <a:cs typeface="Times New Roman" panose="02020603050405020304" pitchFamily="18" charset="0"/>
              </a:defRPr>
            </a:lvl1pPr>
          </a:lstStyle>
          <a:p>
            <a:fld id="{EF2DDBE1-ABE7-404F-A592-1A3E362FB0A2}" type="slidenum">
              <a:rPr lang="zh-CN" altLang="en-US" smtClean="0"/>
              <a:t>‹#›</a:t>
            </a:fld>
            <a:endParaRPr lang="zh-CN" altLang="en-US" dirty="0"/>
          </a:p>
        </p:txBody>
      </p:sp>
      <p:pic>
        <p:nvPicPr>
          <p:cNvPr id="16" name="图片 15"/>
          <p:cNvPicPr>
            <a:picLocks noChangeAspect="1"/>
          </p:cNvPicPr>
          <p:nvPr userDrawn="1"/>
        </p:nvPicPr>
        <p:blipFill>
          <a:blip r:embed="rId3">
            <a:alphaModFix amt="5000"/>
          </a:blip>
          <a:stretch>
            <a:fillRect/>
          </a:stretch>
        </p:blipFill>
        <p:spPr>
          <a:xfrm>
            <a:off x="10685756" y="6266370"/>
            <a:ext cx="1033639" cy="545083"/>
          </a:xfrm>
          <a:prstGeom prst="rect">
            <a:avLst/>
          </a:prstGeom>
        </p:spPr>
      </p:pic>
      <p:sp>
        <p:nvSpPr>
          <p:cNvPr id="9" name="矩形 8">
            <a:extLst>
              <a:ext uri="{FF2B5EF4-FFF2-40B4-BE49-F238E27FC236}">
                <a16:creationId xmlns:a16="http://schemas.microsoft.com/office/drawing/2014/main" id="{45993687-4A08-4D76-868A-7FDF6E65691D}"/>
              </a:ext>
            </a:extLst>
          </p:cNvPr>
          <p:cNvSpPr/>
          <p:nvPr userDrawn="1"/>
        </p:nvSpPr>
        <p:spPr>
          <a:xfrm>
            <a:off x="0" y="6207356"/>
            <a:ext cx="12192000" cy="650644"/>
          </a:xfrm>
          <a:prstGeom prst="rect">
            <a:avLst/>
          </a:prstGeom>
          <a:solidFill>
            <a:schemeClr val="accent1">
              <a:lumMod val="5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2400" dirty="0">
                <a:solidFill>
                  <a:schemeClr val="bg1"/>
                </a:solidFill>
                <a:latin typeface="华文行楷" panose="02010800040101010101" pitchFamily="2" charset="-122"/>
                <a:ea typeface="华文行楷" panose="02010800040101010101" pitchFamily="2" charset="-122"/>
              </a:rPr>
              <a:t>人工智能研究所</a:t>
            </a:r>
          </a:p>
        </p:txBody>
      </p:sp>
      <p:pic>
        <p:nvPicPr>
          <p:cNvPr id="13" name="图片 12">
            <a:extLst>
              <a:ext uri="{FF2B5EF4-FFF2-40B4-BE49-F238E27FC236}">
                <a16:creationId xmlns:a16="http://schemas.microsoft.com/office/drawing/2014/main" id="{DC9609BF-9D70-4FF9-8C11-F8D0537A105A}"/>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40562" y="206376"/>
            <a:ext cx="915987" cy="915987"/>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stretch>
            <a:fillRect/>
          </a:stretch>
        </p:blipFill>
        <p:spPr>
          <a:xfrm>
            <a:off x="0" y="0"/>
            <a:ext cx="1529277" cy="1127351"/>
          </a:xfrm>
          <a:prstGeom prst="rect">
            <a:avLst/>
          </a:prstGeom>
        </p:spPr>
      </p:pic>
      <p:pic>
        <p:nvPicPr>
          <p:cNvPr id="7" name="图片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734341" y="315005"/>
            <a:ext cx="335309" cy="2118544"/>
          </a:xfrm>
          <a:prstGeom prst="rect">
            <a:avLst/>
          </a:prstGeom>
        </p:spPr>
      </p:pic>
      <p:sp>
        <p:nvSpPr>
          <p:cNvPr id="8" name="标题 1"/>
          <p:cNvSpPr>
            <a:spLocks noGrp="1"/>
          </p:cNvSpPr>
          <p:nvPr>
            <p:ph type="title"/>
          </p:nvPr>
        </p:nvSpPr>
        <p:spPr>
          <a:xfrm>
            <a:off x="1642369" y="178480"/>
            <a:ext cx="10515600" cy="795338"/>
          </a:xfrm>
        </p:spPr>
        <p:txBody>
          <a:bodyPr>
            <a:normAutofit/>
          </a:bodyPr>
          <a:lstStyle>
            <a:lvl1pPr>
              <a:defRPr sz="2800" b="1">
                <a:latin typeface="宋体" panose="02010600030101010101" pitchFamily="2" charset="-122"/>
                <a:ea typeface="宋体" panose="02010600030101010101" pitchFamily="2" charset="-122"/>
              </a:defRPr>
            </a:lvl1pPr>
          </a:lstStyle>
          <a:p>
            <a:r>
              <a:rPr lang="zh-CN" altLang="en-US" dirty="0"/>
              <a:t>单击此处编辑母版标题样式</a:t>
            </a:r>
          </a:p>
        </p:txBody>
      </p:sp>
      <p:sp>
        <p:nvSpPr>
          <p:cNvPr id="9" name="矩形 8"/>
          <p:cNvSpPr/>
          <p:nvPr userDrawn="1"/>
        </p:nvSpPr>
        <p:spPr>
          <a:xfrm>
            <a:off x="0" y="6207356"/>
            <a:ext cx="12192000" cy="650644"/>
          </a:xfrm>
          <a:prstGeom prst="rect">
            <a:avLst/>
          </a:prstGeom>
          <a:gradFill>
            <a:gsLst>
              <a:gs pos="0">
                <a:schemeClr val="tx1">
                  <a:lumMod val="95000"/>
                  <a:lumOff val="5000"/>
                  <a:alpha val="0"/>
                </a:schemeClr>
              </a:gs>
              <a:gs pos="50000">
                <a:schemeClr val="tx1">
                  <a:lumMod val="95000"/>
                  <a:lumOff val="5000"/>
                  <a:alpha val="82000"/>
                </a:schemeClr>
              </a:gs>
              <a:gs pos="100000">
                <a:schemeClr val="tx1">
                  <a:lumMod val="95000"/>
                  <a:lumOff val="5000"/>
                  <a:alpha val="0"/>
                </a:schemeClr>
              </a:gs>
            </a:gsLst>
            <a:lin ang="0" scaled="0"/>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2400" dirty="0">
                <a:solidFill>
                  <a:schemeClr val="bg1"/>
                </a:solidFill>
                <a:latin typeface="华文行楷" panose="02010800040101010101" pitchFamily="2" charset="-122"/>
                <a:ea typeface="华文行楷" panose="02010800040101010101" pitchFamily="2" charset="-122"/>
              </a:rPr>
              <a:t>人工智能研究所</a:t>
            </a:r>
          </a:p>
        </p:txBody>
      </p:sp>
      <p:pic>
        <p:nvPicPr>
          <p:cNvPr id="10" name="图片 9"/>
          <p:cNvPicPr>
            <a:picLocks noChangeAspect="1"/>
          </p:cNvPicPr>
          <p:nvPr userDrawn="1"/>
        </p:nvPicPr>
        <p:blipFill>
          <a:blip r:embed="rId4">
            <a:alphaModFix amt="5000"/>
          </a:blip>
          <a:stretch>
            <a:fillRect/>
          </a:stretch>
        </p:blipFill>
        <p:spPr>
          <a:xfrm>
            <a:off x="10685756" y="6266370"/>
            <a:ext cx="1033639" cy="545083"/>
          </a:xfrm>
          <a:prstGeom prst="rect">
            <a:avLst/>
          </a:prstGeom>
        </p:spPr>
      </p:pic>
      <p:sp>
        <p:nvSpPr>
          <p:cNvPr id="11" name="灯片编号占位符 13"/>
          <p:cNvSpPr>
            <a:spLocks noGrp="1"/>
          </p:cNvSpPr>
          <p:nvPr>
            <p:ph type="sldNum" sz="quarter" idx="12"/>
          </p:nvPr>
        </p:nvSpPr>
        <p:spPr>
          <a:xfrm>
            <a:off x="8610600" y="6356350"/>
            <a:ext cx="2743200" cy="365125"/>
          </a:xfrm>
        </p:spPr>
        <p:txBody>
          <a:bodyPr/>
          <a:lstStyle>
            <a:lvl1pPr>
              <a:defRPr sz="2000" b="1" i="1">
                <a:solidFill>
                  <a:schemeClr val="tx1"/>
                </a:solidFill>
                <a:latin typeface="Times New Roman" panose="02020603050405020304" pitchFamily="18" charset="0"/>
                <a:cs typeface="Times New Roman" panose="02020603050405020304" pitchFamily="18" charset="0"/>
              </a:defRPr>
            </a:lvl1pPr>
          </a:lstStyle>
          <a:p>
            <a:fld id="{EF2DDBE1-ABE7-404F-A592-1A3E362FB0A2}" type="slidenum">
              <a:rPr lang="zh-CN" altLang="en-US" smtClean="0"/>
              <a:t>‹#›</a:t>
            </a:fld>
            <a:endParaRPr lang="zh-CN" altLang="en-US" dirty="0"/>
          </a:p>
        </p:txBody>
      </p:sp>
      <p:cxnSp>
        <p:nvCxnSpPr>
          <p:cNvPr id="12" name="直接连接符 11"/>
          <p:cNvCxnSpPr/>
          <p:nvPr userDrawn="1"/>
        </p:nvCxnSpPr>
        <p:spPr>
          <a:xfrm>
            <a:off x="1642369" y="825623"/>
            <a:ext cx="9197266" cy="0"/>
          </a:xfrm>
          <a:prstGeom prst="line">
            <a:avLst/>
          </a:prstGeom>
          <a:ln w="28575"/>
        </p:spPr>
        <p:style>
          <a:lnRef idx="1">
            <a:schemeClr val="dk1"/>
          </a:lnRef>
          <a:fillRef idx="0">
            <a:schemeClr val="dk1"/>
          </a:fillRef>
          <a:effectRef idx="0">
            <a:schemeClr val="dk1"/>
          </a:effectRef>
          <a:fontRef idx="minor">
            <a:schemeClr val="tx1"/>
          </a:fontRef>
        </p:style>
      </p:cxnSp>
      <p:sp>
        <p:nvSpPr>
          <p:cNvPr id="14" name="文本框 13"/>
          <p:cNvSpPr txBox="1"/>
          <p:nvPr userDrawn="1"/>
        </p:nvSpPr>
        <p:spPr>
          <a:xfrm>
            <a:off x="2335225" y="1502512"/>
            <a:ext cx="6481744" cy="4068421"/>
          </a:xfrm>
          <a:prstGeom prst="rect">
            <a:avLst/>
          </a:prstGeom>
          <a:noFill/>
        </p:spPr>
        <p:txBody>
          <a:bodyPr wrap="square" rtlCol="0">
            <a:spAutoFit/>
          </a:bodyPr>
          <a:lstStyle/>
          <a:p>
            <a:pPr algn="ctr">
              <a:lnSpc>
                <a:spcPct val="150000"/>
              </a:lnSpc>
            </a:pPr>
            <a:r>
              <a:rPr lang="zh-CN" altLang="en-US" sz="3200" b="1" dirty="0">
                <a:latin typeface="宋体" panose="02010600030101010101" pitchFamily="2" charset="-122"/>
                <a:ea typeface="宋体" panose="02010600030101010101" pitchFamily="2" charset="-122"/>
                <a:cs typeface="Times New Roman" panose="02020603050405020304" pitchFamily="18" charset="0"/>
              </a:rPr>
              <a:t>建议交流与改进</a:t>
            </a:r>
            <a:endParaRPr lang="en-US" altLang="zh-CN" sz="3200" b="1" dirty="0">
              <a:latin typeface="宋体" panose="02010600030101010101" pitchFamily="2" charset="-122"/>
              <a:ea typeface="宋体" panose="02010600030101010101" pitchFamily="2" charset="-122"/>
              <a:cs typeface="Times New Roman" panose="02020603050405020304" pitchFamily="18" charset="0"/>
            </a:endParaRPr>
          </a:p>
          <a:p>
            <a:pPr marL="457200" indent="-457200" algn="ctr">
              <a:lnSpc>
                <a:spcPct val="150000"/>
              </a:lnSpc>
              <a:buFont typeface="Wingdings" panose="05000000000000000000" pitchFamily="2" charset="2"/>
              <a:buChar char="Ø"/>
            </a:pPr>
            <a:r>
              <a:rPr lang="zh-CN" altLang="en-US" sz="2400" b="0" dirty="0">
                <a:latin typeface="宋体" panose="02010600030101010101" pitchFamily="2" charset="-122"/>
                <a:ea typeface="宋体" panose="02010600030101010101" pitchFamily="2" charset="-122"/>
                <a:cs typeface="Times New Roman" panose="02020603050405020304" pitchFamily="18" charset="0"/>
              </a:rPr>
              <a:t>任务汇报</a:t>
            </a:r>
            <a:endParaRPr lang="en-US" altLang="zh-CN" sz="2400" b="0" dirty="0">
              <a:latin typeface="宋体" panose="02010600030101010101" pitchFamily="2" charset="-122"/>
              <a:ea typeface="宋体" panose="02010600030101010101" pitchFamily="2" charset="-122"/>
              <a:cs typeface="Times New Roman" panose="02020603050405020304" pitchFamily="18" charset="0"/>
            </a:endParaRPr>
          </a:p>
          <a:p>
            <a:pPr marL="457200" indent="-457200" algn="ctr">
              <a:lnSpc>
                <a:spcPct val="150000"/>
              </a:lnSpc>
              <a:buFont typeface="Wingdings" panose="05000000000000000000" pitchFamily="2" charset="2"/>
              <a:buChar char="Ø"/>
            </a:pPr>
            <a:r>
              <a:rPr lang="zh-CN" altLang="en-US" sz="2400" b="0" dirty="0">
                <a:latin typeface="宋体" panose="02010600030101010101" pitchFamily="2" charset="-122"/>
                <a:ea typeface="宋体" panose="02010600030101010101" pitchFamily="2" charset="-122"/>
                <a:cs typeface="Times New Roman" panose="02020603050405020304" pitchFamily="18" charset="0"/>
              </a:rPr>
              <a:t>文献解读</a:t>
            </a:r>
            <a:endParaRPr lang="en-US" altLang="zh-CN" sz="2400" b="0" dirty="0">
              <a:latin typeface="宋体" panose="02010600030101010101" pitchFamily="2" charset="-122"/>
              <a:ea typeface="宋体" panose="02010600030101010101" pitchFamily="2" charset="-122"/>
              <a:cs typeface="Times New Roman" panose="02020603050405020304" pitchFamily="18" charset="0"/>
            </a:endParaRPr>
          </a:p>
          <a:p>
            <a:pPr marL="457200" indent="-457200" algn="ctr">
              <a:lnSpc>
                <a:spcPct val="150000"/>
              </a:lnSpc>
              <a:buFont typeface="Wingdings" panose="05000000000000000000" pitchFamily="2" charset="2"/>
              <a:buChar char="Ø"/>
            </a:pPr>
            <a:r>
              <a:rPr lang="zh-CN" altLang="en-US" sz="2400" b="0" dirty="0">
                <a:latin typeface="宋体" panose="02010600030101010101" pitchFamily="2" charset="-122"/>
                <a:ea typeface="宋体" panose="02010600030101010101" pitchFamily="2" charset="-122"/>
                <a:cs typeface="Times New Roman" panose="02020603050405020304" pitchFamily="18" charset="0"/>
              </a:rPr>
              <a:t>知识分享</a:t>
            </a:r>
            <a:endParaRPr lang="en-US" altLang="zh-CN" sz="2400" b="0" dirty="0">
              <a:latin typeface="宋体" panose="02010600030101010101" pitchFamily="2" charset="-122"/>
              <a:ea typeface="宋体" panose="02010600030101010101" pitchFamily="2" charset="-122"/>
              <a:cs typeface="Times New Roman" panose="02020603050405020304" pitchFamily="18" charset="0"/>
            </a:endParaRPr>
          </a:p>
          <a:p>
            <a:pPr marL="457200" indent="-457200" algn="ctr">
              <a:lnSpc>
                <a:spcPct val="150000"/>
              </a:lnSpc>
              <a:buFont typeface="Wingdings" panose="05000000000000000000" pitchFamily="2" charset="2"/>
              <a:buChar char="Ø"/>
            </a:pPr>
            <a:r>
              <a:rPr lang="zh-CN" altLang="en-US" sz="2400" b="0" dirty="0">
                <a:latin typeface="宋体" panose="02010600030101010101" pitchFamily="2" charset="-122"/>
                <a:ea typeface="宋体" panose="02010600030101010101" pitchFamily="2" charset="-122"/>
                <a:cs typeface="Times New Roman" panose="02020603050405020304" pitchFamily="18" charset="0"/>
              </a:rPr>
              <a:t>趋势分析</a:t>
            </a:r>
            <a:endParaRPr lang="en-US" altLang="zh-CN" sz="2400" b="0" dirty="0">
              <a:latin typeface="宋体" panose="02010600030101010101" pitchFamily="2" charset="-122"/>
              <a:ea typeface="宋体" panose="02010600030101010101" pitchFamily="2" charset="-122"/>
              <a:cs typeface="Times New Roman" panose="02020603050405020304" pitchFamily="18" charset="0"/>
            </a:endParaRPr>
          </a:p>
          <a:p>
            <a:pPr marL="457200" indent="-457200" algn="ctr">
              <a:lnSpc>
                <a:spcPct val="150000"/>
              </a:lnSpc>
              <a:buFont typeface="Wingdings" panose="05000000000000000000" pitchFamily="2" charset="2"/>
              <a:buChar char="Ø"/>
            </a:pPr>
            <a:r>
              <a:rPr lang="zh-CN" altLang="en-US" sz="2400" b="0" dirty="0">
                <a:latin typeface="宋体" panose="02010600030101010101" pitchFamily="2" charset="-122"/>
                <a:ea typeface="宋体" panose="02010600030101010101" pitchFamily="2" charset="-122"/>
                <a:cs typeface="Times New Roman" panose="02020603050405020304" pitchFamily="18" charset="0"/>
              </a:rPr>
              <a:t>报告框架</a:t>
            </a:r>
            <a:endParaRPr lang="en-US" altLang="zh-CN" sz="2400" b="0" dirty="0">
              <a:latin typeface="宋体" panose="02010600030101010101" pitchFamily="2" charset="-122"/>
              <a:ea typeface="宋体" panose="02010600030101010101" pitchFamily="2" charset="-122"/>
              <a:cs typeface="Times New Roman" panose="02020603050405020304" pitchFamily="18" charset="0"/>
            </a:endParaRPr>
          </a:p>
          <a:p>
            <a:pPr marL="457200" indent="-457200" algn="l">
              <a:lnSpc>
                <a:spcPct val="150000"/>
              </a:lnSpc>
              <a:buFont typeface="Wingdings" panose="05000000000000000000" pitchFamily="2" charset="2"/>
              <a:buChar char="Ø"/>
            </a:pPr>
            <a:endParaRPr lang="zh-CN" altLang="en-US" sz="2400" b="0" dirty="0">
              <a:latin typeface="宋体" panose="02010600030101010101" pitchFamily="2" charset="-122"/>
              <a:ea typeface="宋体" panose="02010600030101010101" pitchFamily="2" charset="-122"/>
              <a:cs typeface="Times New Roman" panose="02020603050405020304" pitchFamily="18" charset="0"/>
            </a:endParaRPr>
          </a:p>
        </p:txBody>
      </p:sp>
      <p:sp>
        <p:nvSpPr>
          <p:cNvPr id="15" name="文本框 14"/>
          <p:cNvSpPr txBox="1"/>
          <p:nvPr userDrawn="1"/>
        </p:nvSpPr>
        <p:spPr>
          <a:xfrm>
            <a:off x="10256483" y="5442347"/>
            <a:ext cx="1606859" cy="579967"/>
          </a:xfrm>
          <a:prstGeom prst="rect">
            <a:avLst/>
          </a:prstGeom>
          <a:noFill/>
        </p:spPr>
        <p:txBody>
          <a:bodyPr wrap="square" rtlCol="0">
            <a:spAutoFit/>
          </a:bodyPr>
          <a:lstStyle/>
          <a:p>
            <a:pPr algn="l">
              <a:lnSpc>
                <a:spcPct val="150000"/>
              </a:lnSpc>
            </a:pP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THANKS</a:t>
            </a:r>
            <a:endParaRPr lang="zh-CN" altLang="en-US" sz="2400" b="1" dirty="0" err="1">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stretch>
            <a:fillRect/>
          </a:stretch>
        </p:blipFill>
        <p:spPr>
          <a:xfrm>
            <a:off x="0" y="0"/>
            <a:ext cx="1529277" cy="1127351"/>
          </a:xfrm>
          <a:prstGeom prst="rect">
            <a:avLst/>
          </a:prstGeom>
        </p:spPr>
      </p:pic>
      <p:pic>
        <p:nvPicPr>
          <p:cNvPr id="10" name="图片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734341" y="315005"/>
            <a:ext cx="335309" cy="2118544"/>
          </a:xfrm>
          <a:prstGeom prst="rect">
            <a:avLst/>
          </a:prstGeom>
        </p:spPr>
      </p:pic>
      <p:sp>
        <p:nvSpPr>
          <p:cNvPr id="2" name="标题 1"/>
          <p:cNvSpPr>
            <a:spLocks noGrp="1"/>
          </p:cNvSpPr>
          <p:nvPr>
            <p:ph type="title"/>
          </p:nvPr>
        </p:nvSpPr>
        <p:spPr>
          <a:xfrm>
            <a:off x="1642369" y="178480"/>
            <a:ext cx="10515600" cy="795338"/>
          </a:xfrm>
        </p:spPr>
        <p:txBody>
          <a:bodyPr>
            <a:normAutofit/>
          </a:bodyPr>
          <a:lstStyle>
            <a:lvl1pPr>
              <a:defRPr sz="2800" b="1">
                <a:latin typeface="宋体" panose="02010600030101010101" pitchFamily="2" charset="-122"/>
                <a:ea typeface="宋体" panose="02010600030101010101" pitchFamily="2" charset="-122"/>
              </a:defRPr>
            </a:lvl1pPr>
          </a:lstStyle>
          <a:p>
            <a:r>
              <a:rPr lang="zh-CN" altLang="en-US" dirty="0"/>
              <a:t>单击此处编辑母版标题样式</a:t>
            </a:r>
          </a:p>
        </p:txBody>
      </p:sp>
      <p:sp>
        <p:nvSpPr>
          <p:cNvPr id="7" name="矩形 6"/>
          <p:cNvSpPr/>
          <p:nvPr userDrawn="1"/>
        </p:nvSpPr>
        <p:spPr>
          <a:xfrm>
            <a:off x="0" y="6207356"/>
            <a:ext cx="12192000" cy="650644"/>
          </a:xfrm>
          <a:prstGeom prst="rect">
            <a:avLst/>
          </a:prstGeom>
          <a:gradFill>
            <a:gsLst>
              <a:gs pos="0">
                <a:schemeClr val="tx1">
                  <a:lumMod val="95000"/>
                  <a:lumOff val="5000"/>
                  <a:alpha val="0"/>
                </a:schemeClr>
              </a:gs>
              <a:gs pos="50000">
                <a:schemeClr val="tx1">
                  <a:lumMod val="95000"/>
                  <a:lumOff val="5000"/>
                  <a:alpha val="82000"/>
                </a:schemeClr>
              </a:gs>
              <a:gs pos="100000">
                <a:schemeClr val="tx1">
                  <a:lumMod val="95000"/>
                  <a:lumOff val="5000"/>
                  <a:alpha val="0"/>
                </a:schemeClr>
              </a:gs>
            </a:gsLst>
            <a:lin ang="0" scaled="0"/>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2400" dirty="0">
                <a:solidFill>
                  <a:schemeClr val="bg1"/>
                </a:solidFill>
                <a:latin typeface="华文行楷" panose="02010800040101010101" pitchFamily="2" charset="-122"/>
                <a:ea typeface="华文行楷" panose="02010800040101010101" pitchFamily="2" charset="-122"/>
              </a:rPr>
              <a:t>人工智能研究所</a:t>
            </a:r>
          </a:p>
        </p:txBody>
      </p:sp>
      <p:pic>
        <p:nvPicPr>
          <p:cNvPr id="8" name="图片 7"/>
          <p:cNvPicPr>
            <a:picLocks noChangeAspect="1"/>
          </p:cNvPicPr>
          <p:nvPr userDrawn="1"/>
        </p:nvPicPr>
        <p:blipFill>
          <a:blip r:embed="rId4">
            <a:alphaModFix amt="5000"/>
          </a:blip>
          <a:stretch>
            <a:fillRect/>
          </a:stretch>
        </p:blipFill>
        <p:spPr>
          <a:xfrm>
            <a:off x="10685756" y="6266370"/>
            <a:ext cx="1033639" cy="545083"/>
          </a:xfrm>
          <a:prstGeom prst="rect">
            <a:avLst/>
          </a:prstGeom>
        </p:spPr>
      </p:pic>
      <p:sp>
        <p:nvSpPr>
          <p:cNvPr id="11" name="灯片编号占位符 13"/>
          <p:cNvSpPr>
            <a:spLocks noGrp="1"/>
          </p:cNvSpPr>
          <p:nvPr>
            <p:ph type="sldNum" sz="quarter" idx="12"/>
          </p:nvPr>
        </p:nvSpPr>
        <p:spPr>
          <a:xfrm>
            <a:off x="8610600" y="6356350"/>
            <a:ext cx="2743200" cy="365125"/>
          </a:xfrm>
        </p:spPr>
        <p:txBody>
          <a:bodyPr/>
          <a:lstStyle>
            <a:lvl1pPr>
              <a:defRPr sz="2000" b="1" i="1">
                <a:solidFill>
                  <a:schemeClr val="tx1"/>
                </a:solidFill>
                <a:latin typeface="Times New Roman" panose="02020603050405020304" pitchFamily="18" charset="0"/>
                <a:cs typeface="Times New Roman" panose="02020603050405020304" pitchFamily="18" charset="0"/>
              </a:defRPr>
            </a:lvl1pPr>
          </a:lstStyle>
          <a:p>
            <a:fld id="{EF2DDBE1-ABE7-404F-A592-1A3E362FB0A2}" type="slidenum">
              <a:rPr lang="zh-CN" altLang="en-US" smtClean="0"/>
              <a:t>‹#›</a:t>
            </a:fld>
            <a:endParaRPr lang="zh-CN" altLang="en-US" dirty="0"/>
          </a:p>
        </p:txBody>
      </p:sp>
      <p:cxnSp>
        <p:nvCxnSpPr>
          <p:cNvPr id="5" name="直接连接符 4"/>
          <p:cNvCxnSpPr/>
          <p:nvPr userDrawn="1"/>
        </p:nvCxnSpPr>
        <p:spPr>
          <a:xfrm>
            <a:off x="1642369" y="825623"/>
            <a:ext cx="9197266" cy="0"/>
          </a:xfrm>
          <a:prstGeom prst="line">
            <a:avLst/>
          </a:prstGeom>
          <a:ln w="28575"/>
        </p:spPr>
        <p:style>
          <a:lnRef idx="1">
            <a:schemeClr val="dk1"/>
          </a:lnRef>
          <a:fillRef idx="0">
            <a:schemeClr val="dk1"/>
          </a:fillRef>
          <a:effectRef idx="0">
            <a:schemeClr val="dk1"/>
          </a:effectRef>
          <a:fontRef idx="minor">
            <a:schemeClr val="tx1"/>
          </a:fontRef>
        </p:style>
      </p:cxnSp>
      <p:sp>
        <p:nvSpPr>
          <p:cNvPr id="12" name="文本框 11"/>
          <p:cNvSpPr txBox="1"/>
          <p:nvPr userDrawn="1"/>
        </p:nvSpPr>
        <p:spPr>
          <a:xfrm>
            <a:off x="2609295" y="947467"/>
            <a:ext cx="5309586" cy="861774"/>
          </a:xfrm>
          <a:prstGeom prst="rect">
            <a:avLst/>
          </a:prstGeom>
          <a:noFill/>
        </p:spPr>
        <p:txBody>
          <a:bodyPr wrap="square" rtlCol="0">
            <a:spAutoFit/>
          </a:bodyPr>
          <a:lstStyle/>
          <a:p>
            <a:pPr algn="ctr"/>
            <a:r>
              <a:rPr lang="zh-CN" altLang="en-US" sz="3200" b="1" dirty="0">
                <a:latin typeface="宋体" panose="02010600030101010101" pitchFamily="2" charset="-122"/>
                <a:ea typeface="宋体" panose="02010600030101010101" pitchFamily="2" charset="-122"/>
              </a:rPr>
              <a:t>参考</a:t>
            </a:r>
            <a:endParaRPr lang="en-US" altLang="zh-CN" sz="3200" b="1" dirty="0">
              <a:latin typeface="宋体" panose="02010600030101010101" pitchFamily="2" charset="-122"/>
              <a:ea typeface="宋体" panose="02010600030101010101" pitchFamily="2" charset="-122"/>
            </a:endParaRPr>
          </a:p>
          <a:p>
            <a:pPr marL="342900" indent="-342900" algn="l">
              <a:buFont typeface="+mj-lt"/>
              <a:buAutoNum type="arabicPeriod"/>
            </a:pPr>
            <a:endParaRPr lang="zh-CN" altLang="en-US" dirty="0">
              <a:latin typeface="宋体" panose="02010600030101010101" pitchFamily="2" charset="-122"/>
              <a:ea typeface="宋体" panose="02010600030101010101"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734341" y="315005"/>
            <a:ext cx="335309" cy="2118544"/>
          </a:xfrm>
          <a:prstGeom prst="rect">
            <a:avLst/>
          </a:prstGeom>
          <a:noFill/>
        </p:spPr>
      </p:pic>
      <p:sp>
        <p:nvSpPr>
          <p:cNvPr id="8" name="标题 1"/>
          <p:cNvSpPr>
            <a:spLocks noGrp="1"/>
          </p:cNvSpPr>
          <p:nvPr>
            <p:ph type="title"/>
          </p:nvPr>
        </p:nvSpPr>
        <p:spPr>
          <a:xfrm>
            <a:off x="1642369" y="178480"/>
            <a:ext cx="10515600" cy="795338"/>
          </a:xfrm>
        </p:spPr>
        <p:txBody>
          <a:bodyPr>
            <a:normAutofit/>
          </a:bodyPr>
          <a:lstStyle>
            <a:lvl1pPr>
              <a:defRPr sz="2800" b="1">
                <a:latin typeface="宋体" panose="02010600030101010101" pitchFamily="2" charset="-122"/>
                <a:ea typeface="宋体" panose="02010600030101010101" pitchFamily="2" charset="-122"/>
              </a:defRPr>
            </a:lvl1pPr>
          </a:lstStyle>
          <a:p>
            <a:r>
              <a:rPr lang="zh-CN" altLang="en-US" dirty="0"/>
              <a:t>单击此处编辑母版标题样式</a:t>
            </a:r>
          </a:p>
        </p:txBody>
      </p:sp>
      <p:sp>
        <p:nvSpPr>
          <p:cNvPr id="9" name="矩形 8"/>
          <p:cNvSpPr/>
          <p:nvPr userDrawn="1"/>
        </p:nvSpPr>
        <p:spPr>
          <a:xfrm>
            <a:off x="0" y="6207356"/>
            <a:ext cx="12192000" cy="650644"/>
          </a:xfrm>
          <a:prstGeom prst="rect">
            <a:avLst/>
          </a:prstGeom>
          <a:solidFill>
            <a:schemeClr val="accent1">
              <a:lumMod val="5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2400" dirty="0">
                <a:solidFill>
                  <a:schemeClr val="bg1"/>
                </a:solidFill>
                <a:latin typeface="华文行楷" panose="02010800040101010101" pitchFamily="2" charset="-122"/>
                <a:ea typeface="华文行楷" panose="02010800040101010101" pitchFamily="2" charset="-122"/>
              </a:rPr>
              <a:t>人工智能研究所</a:t>
            </a:r>
          </a:p>
        </p:txBody>
      </p:sp>
      <p:pic>
        <p:nvPicPr>
          <p:cNvPr id="10" name="图片 9"/>
          <p:cNvPicPr>
            <a:picLocks noChangeAspect="1"/>
          </p:cNvPicPr>
          <p:nvPr userDrawn="1"/>
        </p:nvPicPr>
        <p:blipFill>
          <a:blip r:embed="rId3">
            <a:alphaModFix amt="5000"/>
          </a:blip>
          <a:stretch>
            <a:fillRect/>
          </a:stretch>
        </p:blipFill>
        <p:spPr>
          <a:xfrm>
            <a:off x="10685756" y="6266370"/>
            <a:ext cx="1033639" cy="545083"/>
          </a:xfrm>
          <a:prstGeom prst="rect">
            <a:avLst/>
          </a:prstGeom>
        </p:spPr>
      </p:pic>
      <p:sp>
        <p:nvSpPr>
          <p:cNvPr id="11" name="灯片编号占位符 13"/>
          <p:cNvSpPr>
            <a:spLocks noGrp="1"/>
          </p:cNvSpPr>
          <p:nvPr>
            <p:ph type="sldNum" sz="quarter" idx="12"/>
          </p:nvPr>
        </p:nvSpPr>
        <p:spPr>
          <a:xfrm>
            <a:off x="8610600" y="6356350"/>
            <a:ext cx="2743200" cy="365125"/>
          </a:xfrm>
        </p:spPr>
        <p:txBody>
          <a:bodyPr/>
          <a:lstStyle>
            <a:lvl1pPr>
              <a:defRPr sz="2000" b="1" i="1">
                <a:solidFill>
                  <a:schemeClr val="tx1"/>
                </a:solidFill>
                <a:latin typeface="Times New Roman" panose="02020603050405020304" pitchFamily="18" charset="0"/>
                <a:cs typeface="Times New Roman" panose="02020603050405020304" pitchFamily="18" charset="0"/>
              </a:defRPr>
            </a:lvl1pPr>
          </a:lstStyle>
          <a:p>
            <a:fld id="{EF2DDBE1-ABE7-404F-A592-1A3E362FB0A2}" type="slidenum">
              <a:rPr lang="zh-CN" altLang="en-US" smtClean="0"/>
              <a:t>‹#›</a:t>
            </a:fld>
            <a:endParaRPr lang="zh-CN" altLang="en-US" dirty="0"/>
          </a:p>
        </p:txBody>
      </p:sp>
      <p:cxnSp>
        <p:nvCxnSpPr>
          <p:cNvPr id="12" name="直接连接符 11"/>
          <p:cNvCxnSpPr/>
          <p:nvPr userDrawn="1"/>
        </p:nvCxnSpPr>
        <p:spPr>
          <a:xfrm>
            <a:off x="1642369" y="825623"/>
            <a:ext cx="9197266" cy="0"/>
          </a:xfrm>
          <a:prstGeom prst="line">
            <a:avLst/>
          </a:prstGeom>
          <a:ln w="28575"/>
        </p:spPr>
        <p:style>
          <a:lnRef idx="1">
            <a:schemeClr val="dk1"/>
          </a:lnRef>
          <a:fillRef idx="0">
            <a:schemeClr val="dk1"/>
          </a:fillRef>
          <a:effectRef idx="0">
            <a:schemeClr val="dk1"/>
          </a:effectRef>
          <a:fontRef idx="minor">
            <a:schemeClr val="tx1"/>
          </a:fontRef>
        </p:style>
      </p:cxnSp>
      <p:sp>
        <p:nvSpPr>
          <p:cNvPr id="13" name="文本框 12"/>
          <p:cNvSpPr txBox="1"/>
          <p:nvPr userDrawn="1"/>
        </p:nvSpPr>
        <p:spPr>
          <a:xfrm>
            <a:off x="1642369" y="1442073"/>
            <a:ext cx="6862439" cy="523220"/>
          </a:xfrm>
          <a:prstGeom prst="rect">
            <a:avLst/>
          </a:prstGeom>
          <a:noFill/>
        </p:spPr>
        <p:txBody>
          <a:bodyPr wrap="square" rtlCol="0">
            <a:spAutoFit/>
          </a:bodyPr>
          <a:lstStyle/>
          <a:p>
            <a:pPr algn="l"/>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CONTENT</a:t>
            </a:r>
            <a:endParaRPr lang="zh-CN" altLang="en-US" sz="2800" b="1"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6" name="图片 15">
            <a:extLst>
              <a:ext uri="{FF2B5EF4-FFF2-40B4-BE49-F238E27FC236}">
                <a16:creationId xmlns:a16="http://schemas.microsoft.com/office/drawing/2014/main" id="{1C3954C9-DBAA-4BED-A7D8-9F78CADEBB8B}"/>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40562" y="206376"/>
            <a:ext cx="915987" cy="915987"/>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734341" y="315005"/>
            <a:ext cx="335309" cy="2118544"/>
          </a:xfrm>
          <a:prstGeom prst="rect">
            <a:avLst/>
          </a:prstGeom>
          <a:noFill/>
        </p:spPr>
      </p:pic>
      <p:sp>
        <p:nvSpPr>
          <p:cNvPr id="8" name="标题 1"/>
          <p:cNvSpPr>
            <a:spLocks noGrp="1"/>
          </p:cNvSpPr>
          <p:nvPr>
            <p:ph type="title"/>
          </p:nvPr>
        </p:nvSpPr>
        <p:spPr>
          <a:xfrm>
            <a:off x="1642369" y="178480"/>
            <a:ext cx="10515600" cy="795338"/>
          </a:xfrm>
        </p:spPr>
        <p:txBody>
          <a:bodyPr>
            <a:normAutofit/>
          </a:bodyPr>
          <a:lstStyle>
            <a:lvl1pPr>
              <a:defRPr sz="2800" b="1">
                <a:latin typeface="宋体" panose="02010600030101010101" pitchFamily="2" charset="-122"/>
                <a:ea typeface="宋体" panose="02010600030101010101" pitchFamily="2" charset="-122"/>
              </a:defRPr>
            </a:lvl1pPr>
          </a:lstStyle>
          <a:p>
            <a:r>
              <a:rPr lang="zh-CN" altLang="en-US" dirty="0"/>
              <a:t>单击此处编辑母版标题样式</a:t>
            </a:r>
          </a:p>
        </p:txBody>
      </p:sp>
      <p:sp>
        <p:nvSpPr>
          <p:cNvPr id="9" name="矩形 8"/>
          <p:cNvSpPr/>
          <p:nvPr userDrawn="1"/>
        </p:nvSpPr>
        <p:spPr>
          <a:xfrm>
            <a:off x="0" y="6207356"/>
            <a:ext cx="12192000" cy="650644"/>
          </a:xfrm>
          <a:prstGeom prst="rect">
            <a:avLst/>
          </a:prstGeom>
          <a:solidFill>
            <a:schemeClr val="accent1">
              <a:lumMod val="5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2400" dirty="0">
                <a:solidFill>
                  <a:schemeClr val="bg1"/>
                </a:solidFill>
                <a:latin typeface="华文行楷" panose="02010800040101010101" pitchFamily="2" charset="-122"/>
                <a:ea typeface="华文行楷" panose="02010800040101010101" pitchFamily="2" charset="-122"/>
              </a:rPr>
              <a:t>人工智能研究所</a:t>
            </a:r>
          </a:p>
        </p:txBody>
      </p:sp>
      <p:pic>
        <p:nvPicPr>
          <p:cNvPr id="10" name="图片 9"/>
          <p:cNvPicPr>
            <a:picLocks noChangeAspect="1"/>
          </p:cNvPicPr>
          <p:nvPr userDrawn="1"/>
        </p:nvPicPr>
        <p:blipFill>
          <a:blip r:embed="rId3">
            <a:alphaModFix amt="5000"/>
          </a:blip>
          <a:stretch>
            <a:fillRect/>
          </a:stretch>
        </p:blipFill>
        <p:spPr>
          <a:xfrm>
            <a:off x="10685756" y="6266370"/>
            <a:ext cx="1033639" cy="545083"/>
          </a:xfrm>
          <a:prstGeom prst="rect">
            <a:avLst/>
          </a:prstGeom>
        </p:spPr>
      </p:pic>
      <p:sp>
        <p:nvSpPr>
          <p:cNvPr id="11" name="灯片编号占位符 13"/>
          <p:cNvSpPr>
            <a:spLocks noGrp="1"/>
          </p:cNvSpPr>
          <p:nvPr>
            <p:ph type="sldNum" sz="quarter" idx="12"/>
          </p:nvPr>
        </p:nvSpPr>
        <p:spPr>
          <a:xfrm>
            <a:off x="8610600" y="6356350"/>
            <a:ext cx="2743200" cy="365125"/>
          </a:xfrm>
        </p:spPr>
        <p:txBody>
          <a:bodyPr/>
          <a:lstStyle>
            <a:lvl1pPr>
              <a:defRPr sz="2000" b="1" i="1">
                <a:solidFill>
                  <a:schemeClr val="tx1"/>
                </a:solidFill>
                <a:latin typeface="Times New Roman" panose="02020603050405020304" pitchFamily="18" charset="0"/>
                <a:cs typeface="Times New Roman" panose="02020603050405020304" pitchFamily="18" charset="0"/>
              </a:defRPr>
            </a:lvl1pPr>
          </a:lstStyle>
          <a:p>
            <a:fld id="{EF2DDBE1-ABE7-404F-A592-1A3E362FB0A2}" type="slidenum">
              <a:rPr lang="zh-CN" altLang="en-US" smtClean="0"/>
              <a:t>‹#›</a:t>
            </a:fld>
            <a:endParaRPr lang="zh-CN" altLang="en-US" dirty="0"/>
          </a:p>
        </p:txBody>
      </p:sp>
      <p:cxnSp>
        <p:nvCxnSpPr>
          <p:cNvPr id="12" name="直接连接符 11"/>
          <p:cNvCxnSpPr/>
          <p:nvPr userDrawn="1"/>
        </p:nvCxnSpPr>
        <p:spPr>
          <a:xfrm>
            <a:off x="1642369" y="825623"/>
            <a:ext cx="9197266" cy="0"/>
          </a:xfrm>
          <a:prstGeom prst="line">
            <a:avLst/>
          </a:prstGeom>
          <a:ln w="28575"/>
        </p:spPr>
        <p:style>
          <a:lnRef idx="1">
            <a:schemeClr val="dk1"/>
          </a:lnRef>
          <a:fillRef idx="0">
            <a:schemeClr val="dk1"/>
          </a:fillRef>
          <a:effectRef idx="0">
            <a:schemeClr val="dk1"/>
          </a:effectRef>
          <a:fontRef idx="minor">
            <a:schemeClr val="tx1"/>
          </a:fontRef>
        </p:style>
      </p:cxnSp>
      <p:sp>
        <p:nvSpPr>
          <p:cNvPr id="13" name="文本框 12"/>
          <p:cNvSpPr txBox="1"/>
          <p:nvPr userDrawn="1"/>
        </p:nvSpPr>
        <p:spPr>
          <a:xfrm>
            <a:off x="1074198" y="1225118"/>
            <a:ext cx="6862439" cy="523220"/>
          </a:xfrm>
          <a:prstGeom prst="rect">
            <a:avLst/>
          </a:prstGeom>
          <a:noFill/>
        </p:spPr>
        <p:txBody>
          <a:bodyPr wrap="square" rtlCol="0">
            <a:spAutoFit/>
          </a:bodyPr>
          <a:lstStyle/>
          <a:p>
            <a:pPr algn="l"/>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CONTENT</a:t>
            </a:r>
            <a:endParaRPr lang="zh-CN" altLang="en-US" sz="2800" b="1"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DC7000D3-1169-4BCE-8098-3E0FDD1E33DA}"/>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88213" y="178480"/>
            <a:ext cx="964152" cy="964152"/>
          </a:xfrm>
          <a:prstGeom prst="rect">
            <a:avLst/>
          </a:prstGeom>
        </p:spPr>
      </p:pic>
    </p:spTree>
    <p:extLst>
      <p:ext uri="{BB962C8B-B14F-4D97-AF65-F5344CB8AC3E}">
        <p14:creationId xmlns:p14="http://schemas.microsoft.com/office/powerpoint/2010/main" val="2804648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734341" y="315005"/>
            <a:ext cx="335309" cy="2118544"/>
          </a:xfrm>
          <a:prstGeom prst="rect">
            <a:avLst/>
          </a:prstGeom>
          <a:noFill/>
        </p:spPr>
      </p:pic>
      <p:sp>
        <p:nvSpPr>
          <p:cNvPr id="8" name="标题 1"/>
          <p:cNvSpPr>
            <a:spLocks noGrp="1"/>
          </p:cNvSpPr>
          <p:nvPr>
            <p:ph type="title"/>
          </p:nvPr>
        </p:nvSpPr>
        <p:spPr>
          <a:xfrm>
            <a:off x="1642369" y="178480"/>
            <a:ext cx="10515600" cy="795338"/>
          </a:xfrm>
        </p:spPr>
        <p:txBody>
          <a:bodyPr>
            <a:normAutofit/>
          </a:bodyPr>
          <a:lstStyle>
            <a:lvl1pPr>
              <a:defRPr sz="2800" b="1">
                <a:latin typeface="宋体" panose="02010600030101010101" pitchFamily="2" charset="-122"/>
                <a:ea typeface="宋体" panose="02010600030101010101" pitchFamily="2" charset="-122"/>
              </a:defRPr>
            </a:lvl1pPr>
          </a:lstStyle>
          <a:p>
            <a:r>
              <a:rPr lang="zh-CN" altLang="en-US" dirty="0"/>
              <a:t>单击此处编辑母版标题样式</a:t>
            </a:r>
          </a:p>
        </p:txBody>
      </p:sp>
      <p:sp>
        <p:nvSpPr>
          <p:cNvPr id="9" name="矩形 8"/>
          <p:cNvSpPr/>
          <p:nvPr userDrawn="1"/>
        </p:nvSpPr>
        <p:spPr>
          <a:xfrm>
            <a:off x="0" y="6207356"/>
            <a:ext cx="12192000" cy="650644"/>
          </a:xfrm>
          <a:prstGeom prst="rect">
            <a:avLst/>
          </a:prstGeom>
          <a:solidFill>
            <a:schemeClr val="accent1">
              <a:lumMod val="5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2400" dirty="0">
                <a:solidFill>
                  <a:schemeClr val="bg1"/>
                </a:solidFill>
                <a:latin typeface="华文行楷" panose="02010800040101010101" pitchFamily="2" charset="-122"/>
                <a:ea typeface="华文行楷" panose="02010800040101010101" pitchFamily="2" charset="-122"/>
              </a:rPr>
              <a:t>人工智能研究所</a:t>
            </a:r>
          </a:p>
        </p:txBody>
      </p:sp>
      <p:pic>
        <p:nvPicPr>
          <p:cNvPr id="10" name="图片 9"/>
          <p:cNvPicPr>
            <a:picLocks noChangeAspect="1"/>
          </p:cNvPicPr>
          <p:nvPr userDrawn="1"/>
        </p:nvPicPr>
        <p:blipFill>
          <a:blip r:embed="rId3">
            <a:alphaModFix amt="5000"/>
          </a:blip>
          <a:stretch>
            <a:fillRect/>
          </a:stretch>
        </p:blipFill>
        <p:spPr>
          <a:xfrm>
            <a:off x="10685756" y="6266370"/>
            <a:ext cx="1033639" cy="545083"/>
          </a:xfrm>
          <a:prstGeom prst="rect">
            <a:avLst/>
          </a:prstGeom>
        </p:spPr>
      </p:pic>
      <p:sp>
        <p:nvSpPr>
          <p:cNvPr id="11" name="灯片编号占位符 13"/>
          <p:cNvSpPr>
            <a:spLocks noGrp="1"/>
          </p:cNvSpPr>
          <p:nvPr>
            <p:ph type="sldNum" sz="quarter" idx="12"/>
          </p:nvPr>
        </p:nvSpPr>
        <p:spPr>
          <a:xfrm>
            <a:off x="8610600" y="6356350"/>
            <a:ext cx="2743200" cy="365125"/>
          </a:xfrm>
        </p:spPr>
        <p:txBody>
          <a:bodyPr/>
          <a:lstStyle>
            <a:lvl1pPr>
              <a:defRPr sz="2000" b="1" i="1">
                <a:solidFill>
                  <a:schemeClr val="tx1"/>
                </a:solidFill>
                <a:latin typeface="Times New Roman" panose="02020603050405020304" pitchFamily="18" charset="0"/>
                <a:cs typeface="Times New Roman" panose="02020603050405020304" pitchFamily="18" charset="0"/>
              </a:defRPr>
            </a:lvl1pPr>
          </a:lstStyle>
          <a:p>
            <a:fld id="{EF2DDBE1-ABE7-404F-A592-1A3E362FB0A2}" type="slidenum">
              <a:rPr lang="zh-CN" altLang="en-US" smtClean="0"/>
              <a:t>‹#›</a:t>
            </a:fld>
            <a:endParaRPr lang="zh-CN" altLang="en-US" dirty="0"/>
          </a:p>
        </p:txBody>
      </p:sp>
      <p:cxnSp>
        <p:nvCxnSpPr>
          <p:cNvPr id="12" name="直接连接符 11"/>
          <p:cNvCxnSpPr/>
          <p:nvPr userDrawn="1"/>
        </p:nvCxnSpPr>
        <p:spPr>
          <a:xfrm>
            <a:off x="1642369" y="825623"/>
            <a:ext cx="9197266" cy="0"/>
          </a:xfrm>
          <a:prstGeom prst="line">
            <a:avLst/>
          </a:prstGeom>
          <a:ln w="28575"/>
        </p:spPr>
        <p:style>
          <a:lnRef idx="1">
            <a:schemeClr val="dk1"/>
          </a:lnRef>
          <a:fillRef idx="0">
            <a:schemeClr val="dk1"/>
          </a:fillRef>
          <a:effectRef idx="0">
            <a:schemeClr val="dk1"/>
          </a:effectRef>
          <a:fontRef idx="minor">
            <a:schemeClr val="tx1"/>
          </a:fontRef>
        </p:style>
      </p:cxnSp>
      <p:sp>
        <p:nvSpPr>
          <p:cNvPr id="13" name="文本框 12"/>
          <p:cNvSpPr txBox="1"/>
          <p:nvPr userDrawn="1"/>
        </p:nvSpPr>
        <p:spPr>
          <a:xfrm>
            <a:off x="1074198" y="1225118"/>
            <a:ext cx="6862439" cy="523220"/>
          </a:xfrm>
          <a:prstGeom prst="rect">
            <a:avLst/>
          </a:prstGeom>
          <a:noFill/>
        </p:spPr>
        <p:txBody>
          <a:bodyPr wrap="square" rtlCol="0">
            <a:spAutoFit/>
          </a:bodyPr>
          <a:lstStyle/>
          <a:p>
            <a:pPr algn="l"/>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CONTENT</a:t>
            </a:r>
            <a:endParaRPr lang="zh-CN" altLang="en-US" sz="2800" b="1"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DC7000D3-1169-4BCE-8098-3E0FDD1E33DA}"/>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88213" y="178480"/>
            <a:ext cx="964152" cy="964152"/>
          </a:xfrm>
          <a:prstGeom prst="rect">
            <a:avLst/>
          </a:prstGeom>
        </p:spPr>
      </p:pic>
    </p:spTree>
    <p:extLst>
      <p:ext uri="{BB962C8B-B14F-4D97-AF65-F5344CB8AC3E}">
        <p14:creationId xmlns:p14="http://schemas.microsoft.com/office/powerpoint/2010/main" val="2574973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734341" y="315005"/>
            <a:ext cx="335309" cy="2118544"/>
          </a:xfrm>
          <a:prstGeom prst="rect">
            <a:avLst/>
          </a:prstGeom>
          <a:noFill/>
        </p:spPr>
      </p:pic>
      <p:sp>
        <p:nvSpPr>
          <p:cNvPr id="8" name="标题 1"/>
          <p:cNvSpPr>
            <a:spLocks noGrp="1"/>
          </p:cNvSpPr>
          <p:nvPr>
            <p:ph type="title"/>
          </p:nvPr>
        </p:nvSpPr>
        <p:spPr>
          <a:xfrm>
            <a:off x="1642369" y="178480"/>
            <a:ext cx="10515600" cy="795338"/>
          </a:xfrm>
        </p:spPr>
        <p:txBody>
          <a:bodyPr>
            <a:normAutofit/>
          </a:bodyPr>
          <a:lstStyle>
            <a:lvl1pPr>
              <a:defRPr sz="2800" b="1">
                <a:latin typeface="宋体" panose="02010600030101010101" pitchFamily="2" charset="-122"/>
                <a:ea typeface="宋体" panose="02010600030101010101" pitchFamily="2" charset="-122"/>
              </a:defRPr>
            </a:lvl1pPr>
          </a:lstStyle>
          <a:p>
            <a:r>
              <a:rPr lang="zh-CN" altLang="en-US" dirty="0"/>
              <a:t>单击此处编辑母版标题样式</a:t>
            </a:r>
          </a:p>
        </p:txBody>
      </p:sp>
      <p:sp>
        <p:nvSpPr>
          <p:cNvPr id="9" name="矩形 8"/>
          <p:cNvSpPr/>
          <p:nvPr userDrawn="1"/>
        </p:nvSpPr>
        <p:spPr>
          <a:xfrm>
            <a:off x="0" y="6207356"/>
            <a:ext cx="12192000" cy="650644"/>
          </a:xfrm>
          <a:prstGeom prst="rect">
            <a:avLst/>
          </a:prstGeom>
          <a:solidFill>
            <a:schemeClr val="accent1">
              <a:lumMod val="5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2400" dirty="0">
                <a:solidFill>
                  <a:schemeClr val="bg1"/>
                </a:solidFill>
                <a:latin typeface="华文行楷" panose="02010800040101010101" pitchFamily="2" charset="-122"/>
                <a:ea typeface="华文行楷" panose="02010800040101010101" pitchFamily="2" charset="-122"/>
              </a:rPr>
              <a:t>人工智能研究所</a:t>
            </a:r>
          </a:p>
        </p:txBody>
      </p:sp>
      <p:pic>
        <p:nvPicPr>
          <p:cNvPr id="10" name="图片 9"/>
          <p:cNvPicPr>
            <a:picLocks noChangeAspect="1"/>
          </p:cNvPicPr>
          <p:nvPr userDrawn="1"/>
        </p:nvPicPr>
        <p:blipFill>
          <a:blip r:embed="rId3">
            <a:alphaModFix amt="5000"/>
          </a:blip>
          <a:stretch>
            <a:fillRect/>
          </a:stretch>
        </p:blipFill>
        <p:spPr>
          <a:xfrm>
            <a:off x="10685756" y="6266370"/>
            <a:ext cx="1033639" cy="545083"/>
          </a:xfrm>
          <a:prstGeom prst="rect">
            <a:avLst/>
          </a:prstGeom>
        </p:spPr>
      </p:pic>
      <p:sp>
        <p:nvSpPr>
          <p:cNvPr id="11" name="灯片编号占位符 13"/>
          <p:cNvSpPr>
            <a:spLocks noGrp="1"/>
          </p:cNvSpPr>
          <p:nvPr>
            <p:ph type="sldNum" sz="quarter" idx="12"/>
          </p:nvPr>
        </p:nvSpPr>
        <p:spPr>
          <a:xfrm>
            <a:off x="8610600" y="6356350"/>
            <a:ext cx="2743200" cy="365125"/>
          </a:xfrm>
        </p:spPr>
        <p:txBody>
          <a:bodyPr/>
          <a:lstStyle>
            <a:lvl1pPr>
              <a:defRPr sz="2000" b="1" i="1">
                <a:solidFill>
                  <a:schemeClr val="tx1"/>
                </a:solidFill>
                <a:latin typeface="Times New Roman" panose="02020603050405020304" pitchFamily="18" charset="0"/>
                <a:cs typeface="Times New Roman" panose="02020603050405020304" pitchFamily="18" charset="0"/>
              </a:defRPr>
            </a:lvl1pPr>
          </a:lstStyle>
          <a:p>
            <a:fld id="{EF2DDBE1-ABE7-404F-A592-1A3E362FB0A2}" type="slidenum">
              <a:rPr lang="zh-CN" altLang="en-US" smtClean="0"/>
              <a:t>‹#›</a:t>
            </a:fld>
            <a:endParaRPr lang="zh-CN" altLang="en-US" dirty="0"/>
          </a:p>
        </p:txBody>
      </p:sp>
      <p:cxnSp>
        <p:nvCxnSpPr>
          <p:cNvPr id="12" name="直接连接符 11"/>
          <p:cNvCxnSpPr/>
          <p:nvPr userDrawn="1"/>
        </p:nvCxnSpPr>
        <p:spPr>
          <a:xfrm>
            <a:off x="1642369" y="825623"/>
            <a:ext cx="9197266" cy="0"/>
          </a:xfrm>
          <a:prstGeom prst="line">
            <a:avLst/>
          </a:prstGeom>
          <a:ln w="28575"/>
        </p:spPr>
        <p:style>
          <a:lnRef idx="1">
            <a:schemeClr val="dk1"/>
          </a:lnRef>
          <a:fillRef idx="0">
            <a:schemeClr val="dk1"/>
          </a:fillRef>
          <a:effectRef idx="0">
            <a:schemeClr val="dk1"/>
          </a:effectRef>
          <a:fontRef idx="minor">
            <a:schemeClr val="tx1"/>
          </a:fontRef>
        </p:style>
      </p:cxnSp>
      <p:sp>
        <p:nvSpPr>
          <p:cNvPr id="13" name="文本框 12"/>
          <p:cNvSpPr txBox="1"/>
          <p:nvPr userDrawn="1"/>
        </p:nvSpPr>
        <p:spPr>
          <a:xfrm>
            <a:off x="1074198" y="1225118"/>
            <a:ext cx="6862439" cy="523220"/>
          </a:xfrm>
          <a:prstGeom prst="rect">
            <a:avLst/>
          </a:prstGeom>
          <a:noFill/>
        </p:spPr>
        <p:txBody>
          <a:bodyPr wrap="square" rtlCol="0">
            <a:spAutoFit/>
          </a:bodyPr>
          <a:lstStyle/>
          <a:p>
            <a:pPr algn="l"/>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CONTENT</a:t>
            </a:r>
            <a:endParaRPr lang="zh-CN" altLang="en-US" sz="2800" b="1"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DC7000D3-1169-4BCE-8098-3E0FDD1E33DA}"/>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88213" y="178480"/>
            <a:ext cx="964152" cy="964152"/>
          </a:xfrm>
          <a:prstGeom prst="rect">
            <a:avLst/>
          </a:prstGeom>
        </p:spPr>
      </p:pic>
    </p:spTree>
    <p:extLst>
      <p:ext uri="{BB962C8B-B14F-4D97-AF65-F5344CB8AC3E}">
        <p14:creationId xmlns:p14="http://schemas.microsoft.com/office/powerpoint/2010/main" val="2781324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734341" y="315005"/>
            <a:ext cx="335309" cy="2118544"/>
          </a:xfrm>
          <a:prstGeom prst="rect">
            <a:avLst/>
          </a:prstGeom>
          <a:noFill/>
        </p:spPr>
      </p:pic>
      <p:sp>
        <p:nvSpPr>
          <p:cNvPr id="8" name="标题 1"/>
          <p:cNvSpPr>
            <a:spLocks noGrp="1"/>
          </p:cNvSpPr>
          <p:nvPr>
            <p:ph type="title"/>
          </p:nvPr>
        </p:nvSpPr>
        <p:spPr>
          <a:xfrm>
            <a:off x="1642369" y="178480"/>
            <a:ext cx="10515600" cy="795338"/>
          </a:xfrm>
        </p:spPr>
        <p:txBody>
          <a:bodyPr>
            <a:normAutofit/>
          </a:bodyPr>
          <a:lstStyle>
            <a:lvl1pPr>
              <a:defRPr sz="2800" b="1">
                <a:latin typeface="宋体" panose="02010600030101010101" pitchFamily="2" charset="-122"/>
                <a:ea typeface="宋体" panose="02010600030101010101" pitchFamily="2" charset="-122"/>
              </a:defRPr>
            </a:lvl1pPr>
          </a:lstStyle>
          <a:p>
            <a:r>
              <a:rPr lang="zh-CN" altLang="en-US" dirty="0"/>
              <a:t>单击此处编辑母版标题样式</a:t>
            </a:r>
          </a:p>
        </p:txBody>
      </p:sp>
      <p:sp>
        <p:nvSpPr>
          <p:cNvPr id="9" name="矩形 8"/>
          <p:cNvSpPr/>
          <p:nvPr userDrawn="1"/>
        </p:nvSpPr>
        <p:spPr>
          <a:xfrm>
            <a:off x="0" y="6207356"/>
            <a:ext cx="12192000" cy="650644"/>
          </a:xfrm>
          <a:prstGeom prst="rect">
            <a:avLst/>
          </a:prstGeom>
          <a:solidFill>
            <a:schemeClr val="accent1">
              <a:lumMod val="5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2400" dirty="0">
                <a:solidFill>
                  <a:schemeClr val="bg1"/>
                </a:solidFill>
                <a:latin typeface="华文行楷" panose="02010800040101010101" pitchFamily="2" charset="-122"/>
                <a:ea typeface="华文行楷" panose="02010800040101010101" pitchFamily="2" charset="-122"/>
              </a:rPr>
              <a:t>人工智能研究所</a:t>
            </a:r>
          </a:p>
        </p:txBody>
      </p:sp>
      <p:pic>
        <p:nvPicPr>
          <p:cNvPr id="10" name="图片 9"/>
          <p:cNvPicPr>
            <a:picLocks noChangeAspect="1"/>
          </p:cNvPicPr>
          <p:nvPr userDrawn="1"/>
        </p:nvPicPr>
        <p:blipFill>
          <a:blip r:embed="rId3">
            <a:alphaModFix amt="5000"/>
          </a:blip>
          <a:stretch>
            <a:fillRect/>
          </a:stretch>
        </p:blipFill>
        <p:spPr>
          <a:xfrm>
            <a:off x="10685756" y="6266370"/>
            <a:ext cx="1033639" cy="545083"/>
          </a:xfrm>
          <a:prstGeom prst="rect">
            <a:avLst/>
          </a:prstGeom>
        </p:spPr>
      </p:pic>
      <p:sp>
        <p:nvSpPr>
          <p:cNvPr id="11" name="灯片编号占位符 13"/>
          <p:cNvSpPr>
            <a:spLocks noGrp="1"/>
          </p:cNvSpPr>
          <p:nvPr>
            <p:ph type="sldNum" sz="quarter" idx="12"/>
          </p:nvPr>
        </p:nvSpPr>
        <p:spPr>
          <a:xfrm>
            <a:off x="8610600" y="6356350"/>
            <a:ext cx="2743200" cy="365125"/>
          </a:xfrm>
        </p:spPr>
        <p:txBody>
          <a:bodyPr/>
          <a:lstStyle>
            <a:lvl1pPr>
              <a:defRPr sz="2000" b="1" i="1">
                <a:solidFill>
                  <a:schemeClr val="tx1"/>
                </a:solidFill>
                <a:latin typeface="Times New Roman" panose="02020603050405020304" pitchFamily="18" charset="0"/>
                <a:cs typeface="Times New Roman" panose="02020603050405020304" pitchFamily="18" charset="0"/>
              </a:defRPr>
            </a:lvl1pPr>
          </a:lstStyle>
          <a:p>
            <a:fld id="{EF2DDBE1-ABE7-404F-A592-1A3E362FB0A2}" type="slidenum">
              <a:rPr lang="zh-CN" altLang="en-US" smtClean="0"/>
              <a:t>‹#›</a:t>
            </a:fld>
            <a:endParaRPr lang="zh-CN" altLang="en-US" dirty="0"/>
          </a:p>
        </p:txBody>
      </p:sp>
      <p:cxnSp>
        <p:nvCxnSpPr>
          <p:cNvPr id="12" name="直接连接符 11"/>
          <p:cNvCxnSpPr/>
          <p:nvPr userDrawn="1"/>
        </p:nvCxnSpPr>
        <p:spPr>
          <a:xfrm>
            <a:off x="1642369" y="825623"/>
            <a:ext cx="9197266" cy="0"/>
          </a:xfrm>
          <a:prstGeom prst="line">
            <a:avLst/>
          </a:prstGeom>
          <a:ln w="28575"/>
        </p:spPr>
        <p:style>
          <a:lnRef idx="1">
            <a:schemeClr val="dk1"/>
          </a:lnRef>
          <a:fillRef idx="0">
            <a:schemeClr val="dk1"/>
          </a:fillRef>
          <a:effectRef idx="0">
            <a:schemeClr val="dk1"/>
          </a:effectRef>
          <a:fontRef idx="minor">
            <a:schemeClr val="tx1"/>
          </a:fontRef>
        </p:style>
      </p:cxnSp>
      <p:sp>
        <p:nvSpPr>
          <p:cNvPr id="13" name="文本框 12"/>
          <p:cNvSpPr txBox="1"/>
          <p:nvPr userDrawn="1"/>
        </p:nvSpPr>
        <p:spPr>
          <a:xfrm>
            <a:off x="1074198" y="1225118"/>
            <a:ext cx="6862439" cy="523220"/>
          </a:xfrm>
          <a:prstGeom prst="rect">
            <a:avLst/>
          </a:prstGeom>
          <a:noFill/>
        </p:spPr>
        <p:txBody>
          <a:bodyPr wrap="square" rtlCol="0">
            <a:spAutoFit/>
          </a:bodyPr>
          <a:lstStyle/>
          <a:p>
            <a:pPr algn="l"/>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CONTENT</a:t>
            </a:r>
            <a:endParaRPr lang="zh-CN" altLang="en-US" sz="2800" b="1"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DC7000D3-1169-4BCE-8098-3E0FDD1E33DA}"/>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88213" y="178480"/>
            <a:ext cx="964152" cy="964152"/>
          </a:xfrm>
          <a:prstGeom prst="rect">
            <a:avLst/>
          </a:prstGeom>
        </p:spPr>
      </p:pic>
    </p:spTree>
    <p:extLst>
      <p:ext uri="{BB962C8B-B14F-4D97-AF65-F5344CB8AC3E}">
        <p14:creationId xmlns:p14="http://schemas.microsoft.com/office/powerpoint/2010/main" val="2081102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734341" y="315005"/>
            <a:ext cx="335309" cy="2118544"/>
          </a:xfrm>
          <a:prstGeom prst="rect">
            <a:avLst/>
          </a:prstGeom>
        </p:spPr>
      </p:pic>
      <p:sp>
        <p:nvSpPr>
          <p:cNvPr id="2" name="标题 1"/>
          <p:cNvSpPr>
            <a:spLocks noGrp="1"/>
          </p:cNvSpPr>
          <p:nvPr>
            <p:ph type="title"/>
          </p:nvPr>
        </p:nvSpPr>
        <p:spPr>
          <a:xfrm>
            <a:off x="1642369" y="178480"/>
            <a:ext cx="10515600" cy="795338"/>
          </a:xfrm>
        </p:spPr>
        <p:txBody>
          <a:bodyPr>
            <a:normAutofit/>
          </a:bodyPr>
          <a:lstStyle>
            <a:lvl1pPr>
              <a:defRPr sz="2800" b="1">
                <a:latin typeface="宋体" panose="02010600030101010101" pitchFamily="2" charset="-122"/>
                <a:ea typeface="宋体" panose="02010600030101010101" pitchFamily="2" charset="-122"/>
              </a:defRPr>
            </a:lvl1pPr>
          </a:lstStyle>
          <a:p>
            <a:r>
              <a:rPr lang="zh-CN" altLang="en-US" dirty="0"/>
              <a:t>单击此处编辑母版标题样式</a:t>
            </a:r>
          </a:p>
        </p:txBody>
      </p:sp>
      <p:pic>
        <p:nvPicPr>
          <p:cNvPr id="8" name="图片 7"/>
          <p:cNvPicPr>
            <a:picLocks noChangeAspect="1"/>
          </p:cNvPicPr>
          <p:nvPr userDrawn="1"/>
        </p:nvPicPr>
        <p:blipFill>
          <a:blip r:embed="rId3">
            <a:alphaModFix amt="5000"/>
          </a:blip>
          <a:stretch>
            <a:fillRect/>
          </a:stretch>
        </p:blipFill>
        <p:spPr>
          <a:xfrm>
            <a:off x="10685756" y="6266370"/>
            <a:ext cx="1033639" cy="545083"/>
          </a:xfrm>
          <a:prstGeom prst="rect">
            <a:avLst/>
          </a:prstGeom>
        </p:spPr>
      </p:pic>
      <p:sp>
        <p:nvSpPr>
          <p:cNvPr id="11" name="灯片编号占位符 13"/>
          <p:cNvSpPr>
            <a:spLocks noGrp="1"/>
          </p:cNvSpPr>
          <p:nvPr>
            <p:ph type="sldNum" sz="quarter" idx="12"/>
          </p:nvPr>
        </p:nvSpPr>
        <p:spPr>
          <a:xfrm>
            <a:off x="8610600" y="6356350"/>
            <a:ext cx="2743200" cy="365125"/>
          </a:xfrm>
        </p:spPr>
        <p:txBody>
          <a:bodyPr/>
          <a:lstStyle>
            <a:lvl1pPr>
              <a:defRPr sz="2000" b="1" i="1">
                <a:solidFill>
                  <a:schemeClr val="tx1"/>
                </a:solidFill>
                <a:latin typeface="Times New Roman" panose="02020603050405020304" pitchFamily="18" charset="0"/>
                <a:cs typeface="Times New Roman" panose="02020603050405020304" pitchFamily="18" charset="0"/>
              </a:defRPr>
            </a:lvl1pPr>
          </a:lstStyle>
          <a:p>
            <a:fld id="{EF2DDBE1-ABE7-404F-A592-1A3E362FB0A2}" type="slidenum">
              <a:rPr lang="zh-CN" altLang="en-US" smtClean="0"/>
              <a:t>‹#›</a:t>
            </a:fld>
            <a:endParaRPr lang="zh-CN" altLang="en-US" dirty="0"/>
          </a:p>
        </p:txBody>
      </p:sp>
      <p:cxnSp>
        <p:nvCxnSpPr>
          <p:cNvPr id="5" name="直接连接符 4"/>
          <p:cNvCxnSpPr/>
          <p:nvPr userDrawn="1"/>
        </p:nvCxnSpPr>
        <p:spPr>
          <a:xfrm>
            <a:off x="1642369" y="825623"/>
            <a:ext cx="9197266" cy="0"/>
          </a:xfrm>
          <a:prstGeom prst="line">
            <a:avLst/>
          </a:prstGeom>
          <a:ln w="28575"/>
        </p:spPr>
        <p:style>
          <a:lnRef idx="1">
            <a:schemeClr val="dk1"/>
          </a:lnRef>
          <a:fillRef idx="0">
            <a:schemeClr val="dk1"/>
          </a:fillRef>
          <a:effectRef idx="0">
            <a:schemeClr val="dk1"/>
          </a:effectRef>
          <a:fontRef idx="minor">
            <a:schemeClr val="tx1"/>
          </a:fontRef>
        </p:style>
      </p:cxnSp>
      <p:sp>
        <p:nvSpPr>
          <p:cNvPr id="12" name="矩形 11">
            <a:extLst>
              <a:ext uri="{FF2B5EF4-FFF2-40B4-BE49-F238E27FC236}">
                <a16:creationId xmlns:a16="http://schemas.microsoft.com/office/drawing/2014/main" id="{E69089DC-F354-407C-95CC-E0C89965EFAA}"/>
              </a:ext>
            </a:extLst>
          </p:cNvPr>
          <p:cNvSpPr/>
          <p:nvPr userDrawn="1"/>
        </p:nvSpPr>
        <p:spPr>
          <a:xfrm>
            <a:off x="0" y="6207356"/>
            <a:ext cx="12192000" cy="650644"/>
          </a:xfrm>
          <a:prstGeom prst="rect">
            <a:avLst/>
          </a:prstGeom>
          <a:solidFill>
            <a:schemeClr val="accent1">
              <a:lumMod val="5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2400" dirty="0">
                <a:solidFill>
                  <a:schemeClr val="bg1"/>
                </a:solidFill>
                <a:latin typeface="华文行楷" panose="02010800040101010101" pitchFamily="2" charset="-122"/>
                <a:ea typeface="华文行楷" panose="02010800040101010101" pitchFamily="2" charset="-122"/>
              </a:rPr>
              <a:t>人工智能研究所</a:t>
            </a:r>
          </a:p>
        </p:txBody>
      </p:sp>
      <p:pic>
        <p:nvPicPr>
          <p:cNvPr id="14" name="图片 13">
            <a:extLst>
              <a:ext uri="{FF2B5EF4-FFF2-40B4-BE49-F238E27FC236}">
                <a16:creationId xmlns:a16="http://schemas.microsoft.com/office/drawing/2014/main" id="{D56950C5-F0EC-482E-87A6-05B1077B2150}"/>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40562" y="206376"/>
            <a:ext cx="915987" cy="915987"/>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stretch>
            <a:fillRect/>
          </a:stretch>
        </p:blipFill>
        <p:spPr>
          <a:xfrm>
            <a:off x="0" y="0"/>
            <a:ext cx="1529277" cy="1127351"/>
          </a:xfrm>
          <a:prstGeom prst="rect">
            <a:avLst/>
          </a:prstGeom>
        </p:spPr>
      </p:pic>
      <p:pic>
        <p:nvPicPr>
          <p:cNvPr id="7" name="图片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734341" y="315005"/>
            <a:ext cx="335309" cy="2118544"/>
          </a:xfrm>
          <a:prstGeom prst="rect">
            <a:avLst/>
          </a:prstGeom>
        </p:spPr>
      </p:pic>
      <p:sp>
        <p:nvSpPr>
          <p:cNvPr id="8" name="标题 1"/>
          <p:cNvSpPr>
            <a:spLocks noGrp="1"/>
          </p:cNvSpPr>
          <p:nvPr>
            <p:ph type="title"/>
          </p:nvPr>
        </p:nvSpPr>
        <p:spPr>
          <a:xfrm>
            <a:off x="1642369" y="178480"/>
            <a:ext cx="10515600" cy="795338"/>
          </a:xfrm>
        </p:spPr>
        <p:txBody>
          <a:bodyPr>
            <a:normAutofit/>
          </a:bodyPr>
          <a:lstStyle>
            <a:lvl1pPr>
              <a:defRPr sz="2800" b="1">
                <a:latin typeface="宋体" panose="02010600030101010101" pitchFamily="2" charset="-122"/>
                <a:ea typeface="宋体" panose="02010600030101010101" pitchFamily="2" charset="-122"/>
              </a:defRPr>
            </a:lvl1pPr>
          </a:lstStyle>
          <a:p>
            <a:r>
              <a:rPr lang="zh-CN" altLang="en-US" dirty="0"/>
              <a:t>单击此处编辑母版标题样式</a:t>
            </a:r>
          </a:p>
        </p:txBody>
      </p:sp>
      <p:sp>
        <p:nvSpPr>
          <p:cNvPr id="9" name="矩形 8"/>
          <p:cNvSpPr/>
          <p:nvPr userDrawn="1"/>
        </p:nvSpPr>
        <p:spPr>
          <a:xfrm>
            <a:off x="0" y="6207356"/>
            <a:ext cx="12192000" cy="650644"/>
          </a:xfrm>
          <a:prstGeom prst="rect">
            <a:avLst/>
          </a:prstGeom>
          <a:gradFill>
            <a:gsLst>
              <a:gs pos="0">
                <a:schemeClr val="tx1">
                  <a:lumMod val="95000"/>
                  <a:lumOff val="5000"/>
                  <a:alpha val="0"/>
                </a:schemeClr>
              </a:gs>
              <a:gs pos="50000">
                <a:schemeClr val="tx1">
                  <a:lumMod val="95000"/>
                  <a:lumOff val="5000"/>
                  <a:alpha val="82000"/>
                </a:schemeClr>
              </a:gs>
              <a:gs pos="100000">
                <a:schemeClr val="tx1">
                  <a:lumMod val="95000"/>
                  <a:lumOff val="5000"/>
                  <a:alpha val="0"/>
                </a:schemeClr>
              </a:gs>
            </a:gsLst>
            <a:lin ang="0" scaled="0"/>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2400" dirty="0">
                <a:solidFill>
                  <a:schemeClr val="bg1"/>
                </a:solidFill>
                <a:latin typeface="华文行楷" panose="02010800040101010101" pitchFamily="2" charset="-122"/>
                <a:ea typeface="华文行楷" panose="02010800040101010101" pitchFamily="2" charset="-122"/>
              </a:rPr>
              <a:t>人工智能研究所</a:t>
            </a:r>
          </a:p>
        </p:txBody>
      </p:sp>
      <p:pic>
        <p:nvPicPr>
          <p:cNvPr id="10" name="图片 9"/>
          <p:cNvPicPr>
            <a:picLocks noChangeAspect="1"/>
          </p:cNvPicPr>
          <p:nvPr userDrawn="1"/>
        </p:nvPicPr>
        <p:blipFill>
          <a:blip r:embed="rId4">
            <a:alphaModFix amt="5000"/>
          </a:blip>
          <a:stretch>
            <a:fillRect/>
          </a:stretch>
        </p:blipFill>
        <p:spPr>
          <a:xfrm>
            <a:off x="10685756" y="6266370"/>
            <a:ext cx="1033639" cy="545083"/>
          </a:xfrm>
          <a:prstGeom prst="rect">
            <a:avLst/>
          </a:prstGeom>
        </p:spPr>
      </p:pic>
      <p:sp>
        <p:nvSpPr>
          <p:cNvPr id="11" name="灯片编号占位符 13"/>
          <p:cNvSpPr>
            <a:spLocks noGrp="1"/>
          </p:cNvSpPr>
          <p:nvPr>
            <p:ph type="sldNum" sz="quarter" idx="12"/>
          </p:nvPr>
        </p:nvSpPr>
        <p:spPr>
          <a:xfrm>
            <a:off x="8610600" y="6356350"/>
            <a:ext cx="2743200" cy="365125"/>
          </a:xfrm>
        </p:spPr>
        <p:txBody>
          <a:bodyPr/>
          <a:lstStyle>
            <a:lvl1pPr>
              <a:defRPr sz="2000" b="1" i="1">
                <a:solidFill>
                  <a:schemeClr val="tx1"/>
                </a:solidFill>
                <a:latin typeface="Times New Roman" panose="02020603050405020304" pitchFamily="18" charset="0"/>
                <a:cs typeface="Times New Roman" panose="02020603050405020304" pitchFamily="18" charset="0"/>
              </a:defRPr>
            </a:lvl1pPr>
          </a:lstStyle>
          <a:p>
            <a:fld id="{EF2DDBE1-ABE7-404F-A592-1A3E362FB0A2}" type="slidenum">
              <a:rPr lang="zh-CN" altLang="en-US" smtClean="0"/>
              <a:t>‹#›</a:t>
            </a:fld>
            <a:endParaRPr lang="zh-CN" altLang="en-US" dirty="0"/>
          </a:p>
        </p:txBody>
      </p:sp>
      <p:cxnSp>
        <p:nvCxnSpPr>
          <p:cNvPr id="12" name="直接连接符 11"/>
          <p:cNvCxnSpPr/>
          <p:nvPr userDrawn="1"/>
        </p:nvCxnSpPr>
        <p:spPr>
          <a:xfrm>
            <a:off x="1642369" y="825623"/>
            <a:ext cx="9197266" cy="0"/>
          </a:xfrm>
          <a:prstGeom prst="line">
            <a:avLst/>
          </a:prstGeom>
          <a:ln w="28575"/>
        </p:spPr>
        <p:style>
          <a:lnRef idx="1">
            <a:schemeClr val="dk1"/>
          </a:lnRef>
          <a:fillRef idx="0">
            <a:schemeClr val="dk1"/>
          </a:fillRef>
          <a:effectRef idx="0">
            <a:schemeClr val="dk1"/>
          </a:effectRef>
          <a:fontRef idx="minor">
            <a:schemeClr val="tx1"/>
          </a:fontRef>
        </p:style>
      </p:cxnSp>
      <p:sp>
        <p:nvSpPr>
          <p:cNvPr id="14" name="文本框 13"/>
          <p:cNvSpPr txBox="1"/>
          <p:nvPr userDrawn="1"/>
        </p:nvSpPr>
        <p:spPr>
          <a:xfrm>
            <a:off x="1074198" y="1225118"/>
            <a:ext cx="6862439" cy="584775"/>
          </a:xfrm>
          <a:prstGeom prst="rect">
            <a:avLst/>
          </a:prstGeom>
          <a:noFill/>
        </p:spPr>
        <p:txBody>
          <a:bodyPr wrap="square" rtlCol="0">
            <a:spAutoFit/>
          </a:bodyPr>
          <a:lstStyle/>
          <a:p>
            <a:pPr algn="l"/>
            <a:r>
              <a:rPr lang="zh-CN" altLang="en-US" sz="3200" b="1" dirty="0">
                <a:latin typeface="宋体" panose="02010600030101010101" pitchFamily="2" charset="-122"/>
                <a:ea typeface="宋体" panose="02010600030101010101" pitchFamily="2" charset="-122"/>
                <a:cs typeface="Times New Roman" panose="02020603050405020304" pitchFamily="18" charset="0"/>
              </a:rPr>
              <a:t>总结</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stretch>
            <a:fillRect/>
          </a:stretch>
        </p:blipFill>
        <p:spPr>
          <a:xfrm>
            <a:off x="0" y="0"/>
            <a:ext cx="1529277" cy="1127351"/>
          </a:xfrm>
          <a:prstGeom prst="rect">
            <a:avLst/>
          </a:prstGeom>
        </p:spPr>
      </p:pic>
      <p:pic>
        <p:nvPicPr>
          <p:cNvPr id="7" name="图片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734341" y="315005"/>
            <a:ext cx="335309" cy="2118544"/>
          </a:xfrm>
          <a:prstGeom prst="rect">
            <a:avLst/>
          </a:prstGeom>
        </p:spPr>
      </p:pic>
      <p:sp>
        <p:nvSpPr>
          <p:cNvPr id="8" name="标题 1"/>
          <p:cNvSpPr>
            <a:spLocks noGrp="1"/>
          </p:cNvSpPr>
          <p:nvPr>
            <p:ph type="title"/>
          </p:nvPr>
        </p:nvSpPr>
        <p:spPr>
          <a:xfrm>
            <a:off x="1642369" y="178480"/>
            <a:ext cx="10515600" cy="795338"/>
          </a:xfrm>
        </p:spPr>
        <p:txBody>
          <a:bodyPr>
            <a:normAutofit/>
          </a:bodyPr>
          <a:lstStyle>
            <a:lvl1pPr>
              <a:defRPr sz="2800" b="1">
                <a:latin typeface="宋体" panose="02010600030101010101" pitchFamily="2" charset="-122"/>
                <a:ea typeface="宋体" panose="02010600030101010101" pitchFamily="2" charset="-122"/>
              </a:defRPr>
            </a:lvl1pPr>
          </a:lstStyle>
          <a:p>
            <a:r>
              <a:rPr lang="zh-CN" altLang="en-US" dirty="0"/>
              <a:t>单击此处编辑母版标题样式</a:t>
            </a:r>
          </a:p>
        </p:txBody>
      </p:sp>
      <p:sp>
        <p:nvSpPr>
          <p:cNvPr id="9" name="矩形 8"/>
          <p:cNvSpPr/>
          <p:nvPr userDrawn="1"/>
        </p:nvSpPr>
        <p:spPr>
          <a:xfrm>
            <a:off x="0" y="6207356"/>
            <a:ext cx="12192000" cy="650644"/>
          </a:xfrm>
          <a:prstGeom prst="rect">
            <a:avLst/>
          </a:prstGeom>
          <a:gradFill>
            <a:gsLst>
              <a:gs pos="0">
                <a:schemeClr val="tx1">
                  <a:lumMod val="95000"/>
                  <a:lumOff val="5000"/>
                  <a:alpha val="0"/>
                </a:schemeClr>
              </a:gs>
              <a:gs pos="50000">
                <a:schemeClr val="tx1">
                  <a:lumMod val="95000"/>
                  <a:lumOff val="5000"/>
                  <a:alpha val="82000"/>
                </a:schemeClr>
              </a:gs>
              <a:gs pos="100000">
                <a:schemeClr val="tx1">
                  <a:lumMod val="95000"/>
                  <a:lumOff val="5000"/>
                  <a:alpha val="0"/>
                </a:schemeClr>
              </a:gs>
            </a:gsLst>
            <a:lin ang="0" scaled="0"/>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2400" dirty="0">
                <a:solidFill>
                  <a:schemeClr val="bg1"/>
                </a:solidFill>
                <a:latin typeface="华文行楷" panose="02010800040101010101" pitchFamily="2" charset="-122"/>
                <a:ea typeface="华文行楷" panose="02010800040101010101" pitchFamily="2" charset="-122"/>
              </a:rPr>
              <a:t>人工智能研究所</a:t>
            </a:r>
          </a:p>
        </p:txBody>
      </p:sp>
      <p:pic>
        <p:nvPicPr>
          <p:cNvPr id="10" name="图片 9"/>
          <p:cNvPicPr>
            <a:picLocks noChangeAspect="1"/>
          </p:cNvPicPr>
          <p:nvPr userDrawn="1"/>
        </p:nvPicPr>
        <p:blipFill>
          <a:blip r:embed="rId4">
            <a:alphaModFix amt="5000"/>
          </a:blip>
          <a:stretch>
            <a:fillRect/>
          </a:stretch>
        </p:blipFill>
        <p:spPr>
          <a:xfrm>
            <a:off x="10685756" y="6266370"/>
            <a:ext cx="1033639" cy="545083"/>
          </a:xfrm>
          <a:prstGeom prst="rect">
            <a:avLst/>
          </a:prstGeom>
        </p:spPr>
      </p:pic>
      <p:sp>
        <p:nvSpPr>
          <p:cNvPr id="11" name="灯片编号占位符 13"/>
          <p:cNvSpPr>
            <a:spLocks noGrp="1"/>
          </p:cNvSpPr>
          <p:nvPr>
            <p:ph type="sldNum" sz="quarter" idx="12"/>
          </p:nvPr>
        </p:nvSpPr>
        <p:spPr>
          <a:xfrm>
            <a:off x="8610600" y="6356350"/>
            <a:ext cx="2743200" cy="365125"/>
          </a:xfrm>
        </p:spPr>
        <p:txBody>
          <a:bodyPr/>
          <a:lstStyle>
            <a:lvl1pPr>
              <a:defRPr sz="2000" b="1" i="1">
                <a:solidFill>
                  <a:schemeClr val="tx1"/>
                </a:solidFill>
                <a:latin typeface="Times New Roman" panose="02020603050405020304" pitchFamily="18" charset="0"/>
                <a:cs typeface="Times New Roman" panose="02020603050405020304" pitchFamily="18" charset="0"/>
              </a:defRPr>
            </a:lvl1pPr>
          </a:lstStyle>
          <a:p>
            <a:fld id="{EF2DDBE1-ABE7-404F-A592-1A3E362FB0A2}" type="slidenum">
              <a:rPr lang="zh-CN" altLang="en-US" smtClean="0"/>
              <a:t>‹#›</a:t>
            </a:fld>
            <a:endParaRPr lang="zh-CN" altLang="en-US" dirty="0"/>
          </a:p>
        </p:txBody>
      </p:sp>
      <p:cxnSp>
        <p:nvCxnSpPr>
          <p:cNvPr id="12" name="直接连接符 11"/>
          <p:cNvCxnSpPr/>
          <p:nvPr userDrawn="1"/>
        </p:nvCxnSpPr>
        <p:spPr>
          <a:xfrm>
            <a:off x="1642369" y="825623"/>
            <a:ext cx="9197266" cy="0"/>
          </a:xfrm>
          <a:prstGeom prst="line">
            <a:avLst/>
          </a:prstGeom>
          <a:ln w="28575"/>
        </p:spPr>
        <p:style>
          <a:lnRef idx="1">
            <a:schemeClr val="dk1"/>
          </a:lnRef>
          <a:fillRef idx="0">
            <a:schemeClr val="dk1"/>
          </a:fillRef>
          <a:effectRef idx="0">
            <a:schemeClr val="dk1"/>
          </a:effectRef>
          <a:fontRef idx="minor">
            <a:schemeClr val="tx1"/>
          </a:fontRef>
        </p:style>
      </p:cxnSp>
      <p:sp>
        <p:nvSpPr>
          <p:cNvPr id="13" name="文本框 12"/>
          <p:cNvSpPr txBox="1"/>
          <p:nvPr userDrawn="1"/>
        </p:nvSpPr>
        <p:spPr>
          <a:xfrm>
            <a:off x="1074198" y="1225118"/>
            <a:ext cx="6862439" cy="523220"/>
          </a:xfrm>
          <a:prstGeom prst="rect">
            <a:avLst/>
          </a:prstGeom>
          <a:noFill/>
        </p:spPr>
        <p:txBody>
          <a:bodyPr wrap="square" rtlCol="0">
            <a:spAutoFit/>
          </a:bodyPr>
          <a:lstStyle/>
          <a:p>
            <a:pPr algn="l"/>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Next Week</a:t>
            </a:r>
            <a:endParaRPr lang="zh-CN" altLang="en-US" sz="2800" b="1"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86E82A-BAB8-4871-9018-93C6073C5056}" type="datetime1">
              <a:rPr lang="zh-CN" altLang="en-US" smtClean="0"/>
              <a:t>2021/12/15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2DDBE1-ABE7-404F-A592-1A3E362FB0A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65" r:id="rId4"/>
    <p:sldLayoutId id="2147483666" r:id="rId5"/>
    <p:sldLayoutId id="2147483667" r:id="rId6"/>
    <p:sldLayoutId id="2147483651" r:id="rId7"/>
    <p:sldLayoutId id="2147483652" r:id="rId8"/>
    <p:sldLayoutId id="2147483653" r:id="rId9"/>
    <p:sldLayoutId id="2147483654" r:id="rId10"/>
    <p:sldLayoutId id="214748365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customXml" Target="../ink/ink2.xml"/><Relationship Id="rId11" Type="http://schemas.openxmlformats.org/officeDocument/2006/relationships/image" Target="../media/image16.png"/><Relationship Id="rId5" Type="http://schemas.openxmlformats.org/officeDocument/2006/relationships/image" Target="../media/image13.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2062" y="2516370"/>
            <a:ext cx="12027876" cy="1154672"/>
          </a:xfrm>
        </p:spPr>
        <p:txBody>
          <a:bodyPr>
            <a:normAutofit/>
          </a:bodyPr>
          <a:lstStyle/>
          <a:p>
            <a:r>
              <a:rPr lang="en-US" altLang="zh-CN" sz="3600">
                <a:latin typeface="Arial" panose="020B0604020202020204" pitchFamily="34" charset="0"/>
                <a:cs typeface="Arial" panose="020B0604020202020204" pitchFamily="34" charset="0"/>
              </a:rPr>
              <a:t>Computation Graph Optimizations </a:t>
            </a:r>
            <a:endParaRPr lang="zh-CN" altLang="en-US" sz="3600" dirty="0">
              <a:latin typeface="Arial" panose="020B0604020202020204" pitchFamily="34" charset="0"/>
              <a:cs typeface="Arial" panose="020B0604020202020204" pitchFamily="34" charset="0"/>
            </a:endParaRPr>
          </a:p>
        </p:txBody>
      </p:sp>
      <p:sp>
        <p:nvSpPr>
          <p:cNvPr id="3" name="副标题 2"/>
          <p:cNvSpPr>
            <a:spLocks noGrp="1"/>
          </p:cNvSpPr>
          <p:nvPr>
            <p:ph type="subTitle" idx="1"/>
          </p:nvPr>
        </p:nvSpPr>
        <p:spPr>
          <a:xfrm>
            <a:off x="1582615" y="4846803"/>
            <a:ext cx="8915400" cy="950260"/>
          </a:xfrm>
        </p:spPr>
        <p:txBody>
          <a:bodyPr/>
          <a:lstStyle/>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日期</a:t>
            </a:r>
            <a:r>
              <a:rPr lang="zh-CN" altLang="en-US">
                <a:latin typeface="宋体" panose="02010600030101010101" pitchFamily="2" charset="-122"/>
                <a:ea typeface="宋体" panose="02010600030101010101" pitchFamily="2" charset="-122"/>
              </a:rPr>
              <a:t>：</a:t>
            </a:r>
            <a:r>
              <a:rPr lang="en-US" altLang="zh-CN">
                <a:latin typeface="宋体" panose="02010600030101010101" pitchFamily="2" charset="-122"/>
                <a:ea typeface="宋体" panose="02010600030101010101" pitchFamily="2" charset="-122"/>
              </a:rPr>
              <a:t>2021.12.15</a:t>
            </a:r>
            <a:endParaRPr lang="en-US" altLang="zh-CN" dirty="0">
              <a:latin typeface="宋体" panose="02010600030101010101" pitchFamily="2" charset="-122"/>
              <a:ea typeface="宋体" panose="02010600030101010101" pitchFamily="2" charset="-122"/>
            </a:endParaRPr>
          </a:p>
          <a:p>
            <a:endParaRPr lang="zh-CN" altLang="en-US" dirty="0"/>
          </a:p>
        </p:txBody>
      </p:sp>
      <p:sp>
        <p:nvSpPr>
          <p:cNvPr id="5" name="灯片编号占位符 4"/>
          <p:cNvSpPr>
            <a:spLocks noGrp="1"/>
          </p:cNvSpPr>
          <p:nvPr>
            <p:ph type="sldNum" sz="quarter" idx="12"/>
          </p:nvPr>
        </p:nvSpPr>
        <p:spPr>
          <a:xfrm>
            <a:off x="8610600" y="6356350"/>
            <a:ext cx="2743200" cy="365125"/>
          </a:xfrm>
        </p:spPr>
        <p:txBody>
          <a:bodyPr/>
          <a:lstStyle/>
          <a:p>
            <a:fld id="{EF2DDBE1-ABE7-404F-A592-1A3E362FB0A2}" type="slidenum">
              <a:rPr lang="zh-CN" altLang="en-US" smtClean="0"/>
              <a:t>1</a:t>
            </a:fld>
            <a:endParaRPr lang="zh-CN" altLang="en-US"/>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EF2DDBE1-ABE7-404F-A592-1A3E362FB0A2}" type="slidenum">
              <a:rPr lang="zh-CN" altLang="en-US" smtClean="0"/>
              <a:t>10</a:t>
            </a:fld>
            <a:endParaRPr lang="zh-CN" altLang="en-US" dirty="0"/>
          </a:p>
        </p:txBody>
      </p:sp>
      <p:sp>
        <p:nvSpPr>
          <p:cNvPr id="48" name="标题 47"/>
          <p:cNvSpPr>
            <a:spLocks noGrp="1"/>
          </p:cNvSpPr>
          <p:nvPr>
            <p:ph type="title"/>
          </p:nvPr>
        </p:nvSpPr>
        <p:spPr/>
        <p:txBody>
          <a:bodyPr>
            <a:normAutofit/>
          </a:bodyPr>
          <a:lstStyle/>
          <a:p>
            <a:r>
              <a:rPr lang="en-US" altLang="zh-CN" sz="2400">
                <a:latin typeface="Arial" panose="020B0604020202020204" pitchFamily="34" charset="0"/>
                <a:ea typeface="宋体" panose="02010600030101010101" pitchFamily="2" charset="-122"/>
                <a:cs typeface="Arial" panose="020B0604020202020204" pitchFamily="34" charset="0"/>
              </a:rPr>
              <a:t>TF Graph Optimization</a:t>
            </a:r>
            <a:br>
              <a:rPr lang="en-US" altLang="zh-CN" sz="2400">
                <a:latin typeface="Arial" panose="020B0604020202020204" pitchFamily="34" charset="0"/>
                <a:ea typeface="宋体" panose="02010600030101010101" pitchFamily="2" charset="-122"/>
                <a:cs typeface="Arial" panose="020B0604020202020204" pitchFamily="34" charset="0"/>
              </a:rPr>
            </a:br>
            <a:endParaRPr lang="en-US" altLang="zh-CN" sz="2400" dirty="0">
              <a:latin typeface="Arial" panose="020B0604020202020204" pitchFamily="34" charset="0"/>
              <a:cs typeface="Arial" panose="020B0604020202020204" pitchFamily="34" charset="0"/>
            </a:endParaRPr>
          </a:p>
        </p:txBody>
      </p:sp>
      <p:sp>
        <p:nvSpPr>
          <p:cNvPr id="11" name="文本框 10">
            <a:extLst>
              <a:ext uri="{FF2B5EF4-FFF2-40B4-BE49-F238E27FC236}">
                <a16:creationId xmlns:a16="http://schemas.microsoft.com/office/drawing/2014/main" id="{ADE93DBD-D441-4A62-B142-882907CC22D9}"/>
              </a:ext>
            </a:extLst>
          </p:cNvPr>
          <p:cNvSpPr txBox="1"/>
          <p:nvPr/>
        </p:nvSpPr>
        <p:spPr>
          <a:xfrm>
            <a:off x="1642368" y="954938"/>
            <a:ext cx="9380765" cy="456535"/>
          </a:xfrm>
          <a:prstGeom prst="rect">
            <a:avLst/>
          </a:prstGeom>
          <a:noFill/>
        </p:spPr>
        <p:txBody>
          <a:bodyPr wrap="square" rtlCol="0">
            <a:spAutoFit/>
          </a:bodyPr>
          <a:lstStyle/>
          <a:p>
            <a:pPr algn="l">
              <a:lnSpc>
                <a:spcPct val="150000"/>
              </a:lnSpc>
            </a:pPr>
            <a:r>
              <a:rPr lang="en-US" altLang="zh-CN" b="1">
                <a:latin typeface="Arial" panose="020B0604020202020204" pitchFamily="34" charset="0"/>
                <a:ea typeface="宋体" panose="02010600030101010101" pitchFamily="2" charset="-122"/>
                <a:cs typeface="Arial" panose="020B0604020202020204" pitchFamily="34" charset="0"/>
              </a:rPr>
              <a:t>Meta Optimizer</a:t>
            </a:r>
            <a:endParaRPr lang="zh-CN" altLang="en-US" b="1" dirty="0">
              <a:latin typeface="Arial" panose="020B0604020202020204" pitchFamily="34" charset="0"/>
              <a:ea typeface="宋体" panose="02010600030101010101" pitchFamily="2" charset="-122"/>
              <a:cs typeface="Arial" panose="020B0604020202020204" pitchFamily="34" charset="0"/>
            </a:endParaRPr>
          </a:p>
        </p:txBody>
      </p:sp>
      <p:pic>
        <p:nvPicPr>
          <p:cNvPr id="5" name="图片 4">
            <a:extLst>
              <a:ext uri="{FF2B5EF4-FFF2-40B4-BE49-F238E27FC236}">
                <a16:creationId xmlns:a16="http://schemas.microsoft.com/office/drawing/2014/main" id="{B8A8EA93-54AB-4797-A6E0-752538692E02}"/>
              </a:ext>
            </a:extLst>
          </p:cNvPr>
          <p:cNvPicPr>
            <a:picLocks noChangeAspect="1"/>
          </p:cNvPicPr>
          <p:nvPr/>
        </p:nvPicPr>
        <p:blipFill>
          <a:blip r:embed="rId3"/>
          <a:stretch>
            <a:fillRect/>
          </a:stretch>
        </p:blipFill>
        <p:spPr>
          <a:xfrm>
            <a:off x="1429624" y="1503524"/>
            <a:ext cx="9924176" cy="3999954"/>
          </a:xfrm>
          <a:prstGeom prst="rect">
            <a:avLst/>
          </a:prstGeom>
        </p:spPr>
      </p:pic>
      <p:sp>
        <p:nvSpPr>
          <p:cNvPr id="6" name="Rectangle 3">
            <a:extLst>
              <a:ext uri="{FF2B5EF4-FFF2-40B4-BE49-F238E27FC236}">
                <a16:creationId xmlns:a16="http://schemas.microsoft.com/office/drawing/2014/main" id="{1FE92B7D-F747-4B26-BBDB-FFDB9E82F1A6}"/>
              </a:ext>
            </a:extLst>
          </p:cNvPr>
          <p:cNvSpPr>
            <a:spLocks noChangeArrowheads="1"/>
          </p:cNvSpPr>
          <p:nvPr/>
        </p:nvSpPr>
        <p:spPr bwMode="auto">
          <a:xfrm>
            <a:off x="1642368" y="5595529"/>
            <a:ext cx="491143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a:ln>
                  <a:noFill/>
                </a:ln>
                <a:solidFill>
                  <a:schemeClr val="tx1"/>
                </a:solidFill>
                <a:effectLst/>
                <a:latin typeface="Arial" panose="020B0604020202020204" pitchFamily="34" charset="0"/>
                <a:cs typeface="Arial" panose="020B0604020202020204" pitchFamily="34" charset="0"/>
              </a:rPr>
              <a:t>tf.config.optimizer.set_experimental_options</a:t>
            </a:r>
          </a:p>
        </p:txBody>
      </p:sp>
    </p:spTree>
    <p:extLst>
      <p:ext uri="{BB962C8B-B14F-4D97-AF65-F5344CB8AC3E}">
        <p14:creationId xmlns:p14="http://schemas.microsoft.com/office/powerpoint/2010/main" val="2386960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EF2DDBE1-ABE7-404F-A592-1A3E362FB0A2}" type="slidenum">
              <a:rPr lang="zh-CN" altLang="en-US" smtClean="0"/>
              <a:t>11</a:t>
            </a:fld>
            <a:endParaRPr lang="zh-CN" altLang="en-US" dirty="0"/>
          </a:p>
        </p:txBody>
      </p:sp>
      <p:sp>
        <p:nvSpPr>
          <p:cNvPr id="48" name="标题 47"/>
          <p:cNvSpPr>
            <a:spLocks noGrp="1"/>
          </p:cNvSpPr>
          <p:nvPr>
            <p:ph type="title"/>
          </p:nvPr>
        </p:nvSpPr>
        <p:spPr/>
        <p:txBody>
          <a:bodyPr>
            <a:normAutofit/>
          </a:bodyPr>
          <a:lstStyle/>
          <a:p>
            <a:r>
              <a:rPr lang="en-US" altLang="zh-CN" sz="2400">
                <a:latin typeface="Arial" panose="020B0604020202020204" pitchFamily="34" charset="0"/>
                <a:ea typeface="宋体" panose="02010600030101010101" pitchFamily="2" charset="-122"/>
                <a:cs typeface="Arial" panose="020B0604020202020204" pitchFamily="34" charset="0"/>
              </a:rPr>
              <a:t>TF Graph Optimization</a:t>
            </a:r>
            <a:br>
              <a:rPr lang="en-US" altLang="zh-CN" sz="2400">
                <a:latin typeface="Arial" panose="020B0604020202020204" pitchFamily="34" charset="0"/>
                <a:ea typeface="宋体" panose="02010600030101010101" pitchFamily="2" charset="-122"/>
                <a:cs typeface="Arial" panose="020B0604020202020204" pitchFamily="34" charset="0"/>
              </a:rPr>
            </a:br>
            <a:endParaRPr lang="en-US" altLang="zh-CN" sz="2400" dirty="0">
              <a:latin typeface="Arial" panose="020B0604020202020204" pitchFamily="34" charset="0"/>
              <a:cs typeface="Arial" panose="020B0604020202020204" pitchFamily="34" charset="0"/>
            </a:endParaRPr>
          </a:p>
        </p:txBody>
      </p:sp>
      <p:sp>
        <p:nvSpPr>
          <p:cNvPr id="11" name="文本框 10">
            <a:extLst>
              <a:ext uri="{FF2B5EF4-FFF2-40B4-BE49-F238E27FC236}">
                <a16:creationId xmlns:a16="http://schemas.microsoft.com/office/drawing/2014/main" id="{ADE93DBD-D441-4A62-B142-882907CC22D9}"/>
              </a:ext>
            </a:extLst>
          </p:cNvPr>
          <p:cNvSpPr txBox="1"/>
          <p:nvPr/>
        </p:nvSpPr>
        <p:spPr>
          <a:xfrm>
            <a:off x="1642368" y="954938"/>
            <a:ext cx="9380765" cy="456535"/>
          </a:xfrm>
          <a:prstGeom prst="rect">
            <a:avLst/>
          </a:prstGeom>
          <a:noFill/>
        </p:spPr>
        <p:txBody>
          <a:bodyPr wrap="square" rtlCol="0">
            <a:spAutoFit/>
          </a:bodyPr>
          <a:lstStyle/>
          <a:p>
            <a:pPr algn="l">
              <a:lnSpc>
                <a:spcPct val="150000"/>
              </a:lnSpc>
            </a:pPr>
            <a:r>
              <a:rPr lang="en-US" altLang="zh-CN" b="1"/>
              <a:t>Constant Folding Optimizer</a:t>
            </a:r>
            <a:r>
              <a:rPr lang="en-US" altLang="zh-CN"/>
              <a:t>: ConstFold()</a:t>
            </a:r>
            <a:endParaRPr lang="zh-CN" altLang="en-US" b="1" dirty="0">
              <a:latin typeface="Arial" panose="020B0604020202020204" pitchFamily="34" charset="0"/>
              <a:ea typeface="宋体" panose="02010600030101010101" pitchFamily="2" charset="-122"/>
              <a:cs typeface="Arial" panose="020B0604020202020204" pitchFamily="34" charset="0"/>
            </a:endParaRPr>
          </a:p>
        </p:txBody>
      </p:sp>
      <p:sp>
        <p:nvSpPr>
          <p:cNvPr id="2" name="文本框 1">
            <a:extLst>
              <a:ext uri="{FF2B5EF4-FFF2-40B4-BE49-F238E27FC236}">
                <a16:creationId xmlns:a16="http://schemas.microsoft.com/office/drawing/2014/main" id="{6781FFB4-A42A-49F5-8EB6-398FFAC14AC0}"/>
              </a:ext>
            </a:extLst>
          </p:cNvPr>
          <p:cNvSpPr txBox="1"/>
          <p:nvPr/>
        </p:nvSpPr>
        <p:spPr>
          <a:xfrm>
            <a:off x="1744910" y="1585519"/>
            <a:ext cx="8682606" cy="3599319"/>
          </a:xfrm>
          <a:prstGeom prst="rect">
            <a:avLst/>
          </a:prstGeom>
          <a:noFill/>
        </p:spPr>
        <p:txBody>
          <a:bodyPr wrap="square" rtlCol="0">
            <a:spAutoFit/>
          </a:bodyPr>
          <a:lstStyle/>
          <a:p>
            <a:pPr marL="285750" indent="-285750" algn="l">
              <a:lnSpc>
                <a:spcPct val="150000"/>
              </a:lnSpc>
              <a:buFont typeface="Wingdings" panose="05000000000000000000" pitchFamily="2" charset="2"/>
              <a:buChar char="l"/>
            </a:pPr>
            <a:r>
              <a:rPr lang="en-US" altLang="zh-CN"/>
              <a:t>Removes trivial ops(</a:t>
            </a:r>
            <a:r>
              <a:rPr lang="en-US" altLang="zh-CN">
                <a:solidFill>
                  <a:srgbClr val="0070C0"/>
                </a:solidFill>
              </a:rPr>
              <a:t>Transpose</a:t>
            </a:r>
            <a:r>
              <a:rPr lang="en-US" altLang="zh-CN"/>
              <a:t> of 1-d tensors, </a:t>
            </a:r>
            <a:r>
              <a:rPr lang="en-US" altLang="zh-CN">
                <a:solidFill>
                  <a:srgbClr val="0070C0"/>
                </a:solidFill>
              </a:rPr>
              <a:t>Slice</a:t>
            </a:r>
            <a:r>
              <a:rPr lang="en-US" altLang="zh-CN"/>
              <a:t>(x) = x) </a:t>
            </a:r>
          </a:p>
          <a:p>
            <a:pPr marL="285750" indent="-285750" algn="l">
              <a:lnSpc>
                <a:spcPct val="150000"/>
              </a:lnSpc>
              <a:buFont typeface="Wingdings" panose="05000000000000000000" pitchFamily="2" charset="2"/>
              <a:buChar char="l"/>
            </a:pPr>
            <a:r>
              <a:rPr lang="en-US" altLang="zh-CN"/>
              <a:t>Rewrites that enable further constant folding</a:t>
            </a:r>
          </a:p>
          <a:p>
            <a:pPr marL="285750" indent="-285750" algn="l">
              <a:lnSpc>
                <a:spcPct val="150000"/>
              </a:lnSpc>
              <a:buFont typeface="Wingdings" panose="05000000000000000000" pitchFamily="2" charset="2"/>
              <a:buChar char="l"/>
            </a:pPr>
            <a:r>
              <a:rPr lang="en-US" altLang="zh-CN"/>
              <a:t>Arithmetic rewrites that rely on known shapes or inputs</a:t>
            </a:r>
          </a:p>
          <a:p>
            <a:pPr marL="742950" lvl="1" indent="-285750">
              <a:lnSpc>
                <a:spcPct val="150000"/>
              </a:lnSpc>
              <a:buFont typeface="Wingdings" panose="05000000000000000000" pitchFamily="2" charset="2"/>
              <a:buChar char="Ø"/>
            </a:pPr>
            <a:r>
              <a:rPr lang="en-US" altLang="zh-CN"/>
              <a:t>Constant push-down</a:t>
            </a:r>
          </a:p>
          <a:p>
            <a:pPr marL="1200150" lvl="2" indent="-285750">
              <a:lnSpc>
                <a:spcPct val="150000"/>
              </a:lnSpc>
              <a:buFont typeface="Arial" panose="020B0604020202020204" pitchFamily="34" charset="0"/>
              <a:buChar char="•"/>
            </a:pPr>
            <a:r>
              <a:rPr lang="en-US" altLang="zh-CN" sz="1600">
                <a:solidFill>
                  <a:srgbClr val="0070C0"/>
                </a:solidFill>
              </a:rPr>
              <a:t>Add</a:t>
            </a:r>
            <a:r>
              <a:rPr lang="en-US" altLang="zh-CN" sz="1600"/>
              <a:t>(c1, </a:t>
            </a:r>
            <a:r>
              <a:rPr lang="en-US" altLang="zh-CN" sz="1600">
                <a:solidFill>
                  <a:srgbClr val="0070C0"/>
                </a:solidFill>
              </a:rPr>
              <a:t>Add</a:t>
            </a:r>
            <a:r>
              <a:rPr lang="en-US" altLang="zh-CN" sz="1600"/>
              <a:t>(x, c2)) =&gt; </a:t>
            </a:r>
            <a:r>
              <a:rPr lang="en-US" altLang="zh-CN" sz="1600">
                <a:solidFill>
                  <a:srgbClr val="0070C0"/>
                </a:solidFill>
              </a:rPr>
              <a:t>Add</a:t>
            </a:r>
            <a:r>
              <a:rPr lang="en-US" altLang="zh-CN" sz="1600"/>
              <a:t>(x, c1 + c2) </a:t>
            </a:r>
          </a:p>
          <a:p>
            <a:pPr marL="1200150" lvl="2" indent="-285750">
              <a:lnSpc>
                <a:spcPct val="150000"/>
              </a:lnSpc>
              <a:buFont typeface="Arial" panose="020B0604020202020204" pitchFamily="34" charset="0"/>
              <a:buChar char="•"/>
            </a:pPr>
            <a:r>
              <a:rPr lang="en-US" altLang="zh-CN" sz="1600">
                <a:solidFill>
                  <a:srgbClr val="0070C0"/>
                </a:solidFill>
              </a:rPr>
              <a:t>ConvND</a:t>
            </a:r>
            <a:r>
              <a:rPr lang="en-US" altLang="zh-CN" sz="1600"/>
              <a:t>(c1 * x, c2) =&gt; </a:t>
            </a:r>
            <a:r>
              <a:rPr lang="en-US" altLang="zh-CN" sz="1600">
                <a:solidFill>
                  <a:srgbClr val="0070C0"/>
                </a:solidFill>
              </a:rPr>
              <a:t>ConvND</a:t>
            </a:r>
            <a:r>
              <a:rPr lang="en-US" altLang="zh-CN" sz="1600"/>
              <a:t>(x, c1 * c2)</a:t>
            </a:r>
          </a:p>
          <a:p>
            <a:pPr marL="742950" lvl="1" indent="-285750">
              <a:lnSpc>
                <a:spcPct val="150000"/>
              </a:lnSpc>
              <a:buFont typeface="Wingdings" panose="05000000000000000000" pitchFamily="2" charset="2"/>
              <a:buChar char="Ø"/>
            </a:pPr>
            <a:r>
              <a:rPr lang="en-US" altLang="zh-CN"/>
              <a:t>Partial constfold</a:t>
            </a:r>
          </a:p>
          <a:p>
            <a:pPr marL="1200150" lvl="2" indent="-285750">
              <a:lnSpc>
                <a:spcPct val="150000"/>
              </a:lnSpc>
              <a:buFont typeface="Arial" panose="020B0604020202020204" pitchFamily="34" charset="0"/>
              <a:buChar char="•"/>
            </a:pPr>
            <a:r>
              <a:rPr lang="es-ES" altLang="zh-CN" sz="1600">
                <a:solidFill>
                  <a:srgbClr val="0070C0"/>
                </a:solidFill>
              </a:rPr>
              <a:t>AddN</a:t>
            </a:r>
            <a:r>
              <a:rPr lang="es-ES" altLang="zh-CN" sz="1600"/>
              <a:t>(c1, x, c2, y) =&gt; </a:t>
            </a:r>
            <a:r>
              <a:rPr lang="es-ES" altLang="zh-CN" sz="1600">
                <a:solidFill>
                  <a:srgbClr val="0070C0"/>
                </a:solidFill>
              </a:rPr>
              <a:t>AddN</a:t>
            </a:r>
            <a:r>
              <a:rPr lang="es-ES" altLang="zh-CN" sz="1600"/>
              <a:t>(c1 + c2, x, y)</a:t>
            </a:r>
            <a:endParaRPr lang="en-US" altLang="zh-CN" sz="1600"/>
          </a:p>
          <a:p>
            <a:pPr marL="1200150" lvl="2" indent="-285750">
              <a:lnSpc>
                <a:spcPct val="150000"/>
              </a:lnSpc>
              <a:buFont typeface="Arial" panose="020B0604020202020204" pitchFamily="34" charset="0"/>
              <a:buChar char="•"/>
            </a:pPr>
            <a:r>
              <a:rPr lang="es-ES" altLang="zh-CN" sz="1600">
                <a:solidFill>
                  <a:srgbClr val="0070C0"/>
                </a:solidFill>
              </a:rPr>
              <a:t>Concat</a:t>
            </a:r>
            <a:r>
              <a:rPr lang="es-ES" altLang="zh-CN" sz="1600"/>
              <a:t>([x, c1, c2, y]) = </a:t>
            </a:r>
            <a:r>
              <a:rPr lang="es-ES" altLang="zh-CN" sz="1600">
                <a:solidFill>
                  <a:srgbClr val="0070C0"/>
                </a:solidFill>
              </a:rPr>
              <a:t>Concat</a:t>
            </a:r>
            <a:r>
              <a:rPr lang="es-ES" altLang="zh-CN" sz="1600"/>
              <a:t>([x, </a:t>
            </a:r>
            <a:r>
              <a:rPr lang="es-ES" altLang="zh-CN" sz="1600">
                <a:solidFill>
                  <a:srgbClr val="0070C0"/>
                </a:solidFill>
              </a:rPr>
              <a:t>Concat</a:t>
            </a:r>
            <a:r>
              <a:rPr lang="es-ES" altLang="zh-CN" sz="1600"/>
              <a:t>([c1, c2]), y) </a:t>
            </a:r>
            <a:endParaRPr lang="en-US" altLang="zh-CN" sz="16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336646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EF2DDBE1-ABE7-404F-A592-1A3E362FB0A2}" type="slidenum">
              <a:rPr lang="zh-CN" altLang="en-US" smtClean="0"/>
              <a:t>12</a:t>
            </a:fld>
            <a:endParaRPr lang="zh-CN" altLang="en-US" dirty="0"/>
          </a:p>
        </p:txBody>
      </p:sp>
      <p:sp>
        <p:nvSpPr>
          <p:cNvPr id="48" name="标题 47"/>
          <p:cNvSpPr>
            <a:spLocks noGrp="1"/>
          </p:cNvSpPr>
          <p:nvPr>
            <p:ph type="title"/>
          </p:nvPr>
        </p:nvSpPr>
        <p:spPr/>
        <p:txBody>
          <a:bodyPr>
            <a:normAutofit/>
          </a:bodyPr>
          <a:lstStyle/>
          <a:p>
            <a:r>
              <a:rPr lang="en-US" altLang="zh-CN" sz="2400">
                <a:latin typeface="Arial" panose="020B0604020202020204" pitchFamily="34" charset="0"/>
                <a:ea typeface="宋体" panose="02010600030101010101" pitchFamily="2" charset="-122"/>
                <a:cs typeface="Arial" panose="020B0604020202020204" pitchFamily="34" charset="0"/>
              </a:rPr>
              <a:t>TF Graph Optimization</a:t>
            </a:r>
            <a:br>
              <a:rPr lang="en-US" altLang="zh-CN" sz="2400">
                <a:latin typeface="Arial" panose="020B0604020202020204" pitchFamily="34" charset="0"/>
                <a:ea typeface="宋体" panose="02010600030101010101" pitchFamily="2" charset="-122"/>
                <a:cs typeface="Arial" panose="020B0604020202020204" pitchFamily="34" charset="0"/>
              </a:rPr>
            </a:br>
            <a:endParaRPr lang="en-US" altLang="zh-CN" sz="2400" dirty="0">
              <a:latin typeface="Arial" panose="020B0604020202020204" pitchFamily="34" charset="0"/>
              <a:cs typeface="Arial" panose="020B0604020202020204" pitchFamily="34" charset="0"/>
            </a:endParaRPr>
          </a:p>
        </p:txBody>
      </p:sp>
      <p:sp>
        <p:nvSpPr>
          <p:cNvPr id="11" name="文本框 10">
            <a:extLst>
              <a:ext uri="{FF2B5EF4-FFF2-40B4-BE49-F238E27FC236}">
                <a16:creationId xmlns:a16="http://schemas.microsoft.com/office/drawing/2014/main" id="{ADE93DBD-D441-4A62-B142-882907CC22D9}"/>
              </a:ext>
            </a:extLst>
          </p:cNvPr>
          <p:cNvSpPr txBox="1"/>
          <p:nvPr/>
        </p:nvSpPr>
        <p:spPr>
          <a:xfrm>
            <a:off x="1642368" y="954938"/>
            <a:ext cx="9380765" cy="456535"/>
          </a:xfrm>
          <a:prstGeom prst="rect">
            <a:avLst/>
          </a:prstGeom>
          <a:noFill/>
        </p:spPr>
        <p:txBody>
          <a:bodyPr wrap="square" rtlCol="0">
            <a:spAutoFit/>
          </a:bodyPr>
          <a:lstStyle/>
          <a:p>
            <a:pPr algn="l">
              <a:lnSpc>
                <a:spcPct val="150000"/>
              </a:lnSpc>
            </a:pPr>
            <a:r>
              <a:rPr lang="en-US" altLang="zh-CN" b="1"/>
              <a:t>Arithmetic Optimizer</a:t>
            </a:r>
            <a:r>
              <a:rPr lang="en-US" altLang="zh-CN"/>
              <a:t>: Arithmetic()</a:t>
            </a:r>
            <a:endParaRPr lang="zh-CN" altLang="en-US" b="1" dirty="0">
              <a:latin typeface="Arial" panose="020B0604020202020204" pitchFamily="34" charset="0"/>
              <a:ea typeface="宋体" panose="02010600030101010101" pitchFamily="2" charset="-122"/>
              <a:cs typeface="Arial" panose="020B0604020202020204" pitchFamily="34" charset="0"/>
            </a:endParaRPr>
          </a:p>
        </p:txBody>
      </p:sp>
      <p:sp>
        <p:nvSpPr>
          <p:cNvPr id="2" name="文本框 1">
            <a:extLst>
              <a:ext uri="{FF2B5EF4-FFF2-40B4-BE49-F238E27FC236}">
                <a16:creationId xmlns:a16="http://schemas.microsoft.com/office/drawing/2014/main" id="{6781FFB4-A42A-49F5-8EB6-398FFAC14AC0}"/>
              </a:ext>
            </a:extLst>
          </p:cNvPr>
          <p:cNvSpPr txBox="1"/>
          <p:nvPr/>
        </p:nvSpPr>
        <p:spPr>
          <a:xfrm>
            <a:off x="1744910" y="1585519"/>
            <a:ext cx="9608890" cy="4426853"/>
          </a:xfrm>
          <a:prstGeom prst="rect">
            <a:avLst/>
          </a:prstGeom>
          <a:noFill/>
        </p:spPr>
        <p:txBody>
          <a:bodyPr wrap="square" rtlCol="0">
            <a:spAutoFit/>
          </a:bodyPr>
          <a:lstStyle/>
          <a:p>
            <a:pPr marL="285750" indent="-285750" algn="l">
              <a:lnSpc>
                <a:spcPct val="150000"/>
              </a:lnSpc>
              <a:buFont typeface="Wingdings" panose="05000000000000000000" pitchFamily="2" charset="2"/>
              <a:buChar char="l"/>
            </a:pPr>
            <a:r>
              <a:rPr lang="en-US" altLang="zh-CN"/>
              <a:t>Arithmetic simplifications</a:t>
            </a:r>
          </a:p>
          <a:p>
            <a:pPr marL="742950" lvl="1" indent="-285750">
              <a:lnSpc>
                <a:spcPct val="150000"/>
              </a:lnSpc>
              <a:buFont typeface="Wingdings" panose="05000000000000000000" pitchFamily="2" charset="2"/>
              <a:buChar char="Ø"/>
            </a:pPr>
            <a:r>
              <a:rPr lang="en-US" altLang="zh-CN" sz="1600"/>
              <a:t>Flattening: a+b+c+d =&gt; </a:t>
            </a:r>
            <a:r>
              <a:rPr lang="en-US" altLang="zh-CN" sz="1600">
                <a:solidFill>
                  <a:srgbClr val="0070C0"/>
                </a:solidFill>
              </a:rPr>
              <a:t>AddN</a:t>
            </a:r>
            <a:r>
              <a:rPr lang="en-US" altLang="zh-CN" sz="1600"/>
              <a:t>(a, b, c, d) </a:t>
            </a:r>
          </a:p>
          <a:p>
            <a:pPr marL="742950" lvl="1" indent="-285750">
              <a:lnSpc>
                <a:spcPct val="150000"/>
              </a:lnSpc>
              <a:buFont typeface="Wingdings" panose="05000000000000000000" pitchFamily="2" charset="2"/>
              <a:buChar char="Ø"/>
            </a:pPr>
            <a:r>
              <a:rPr lang="en-US" altLang="zh-CN" sz="1600"/>
              <a:t>Hoisting: </a:t>
            </a:r>
            <a:r>
              <a:rPr lang="en-US" altLang="zh-CN" sz="1600">
                <a:solidFill>
                  <a:srgbClr val="0070C0"/>
                </a:solidFill>
              </a:rPr>
              <a:t>AddN</a:t>
            </a:r>
            <a:r>
              <a:rPr lang="en-US" altLang="zh-CN" sz="1600"/>
              <a:t>(x * a, b * x, x * c) =&gt; x * </a:t>
            </a:r>
            <a:r>
              <a:rPr lang="en-US" altLang="zh-CN" sz="1600">
                <a:solidFill>
                  <a:srgbClr val="0070C0"/>
                </a:solidFill>
              </a:rPr>
              <a:t>AddN</a:t>
            </a:r>
            <a:r>
              <a:rPr lang="en-US" altLang="zh-CN" sz="1600"/>
              <a:t>(a+b+c) </a:t>
            </a:r>
          </a:p>
          <a:p>
            <a:pPr marL="742950" lvl="1" indent="-285750">
              <a:lnSpc>
                <a:spcPct val="150000"/>
              </a:lnSpc>
              <a:buFont typeface="Wingdings" panose="05000000000000000000" pitchFamily="2" charset="2"/>
              <a:buChar char="Ø"/>
            </a:pPr>
            <a:r>
              <a:rPr lang="en-US" altLang="zh-CN" sz="1600"/>
              <a:t>Simplification to reduce number of nodes : x+x+x =&gt; 3*x</a:t>
            </a:r>
          </a:p>
          <a:p>
            <a:pPr marL="285750" indent="-285750" algn="l">
              <a:lnSpc>
                <a:spcPct val="150000"/>
              </a:lnSpc>
              <a:buFont typeface="Wingdings" panose="05000000000000000000" pitchFamily="2" charset="2"/>
              <a:buChar char="l"/>
            </a:pPr>
            <a:r>
              <a:rPr lang="en-US" altLang="zh-CN"/>
              <a:t>Broadcast minimization</a:t>
            </a:r>
          </a:p>
          <a:p>
            <a:pPr marL="742950" lvl="1" indent="-285750">
              <a:lnSpc>
                <a:spcPct val="150000"/>
              </a:lnSpc>
              <a:buFont typeface="Wingdings" panose="05000000000000000000" pitchFamily="2" charset="2"/>
              <a:buChar char="Ø"/>
            </a:pPr>
            <a:r>
              <a:rPr lang="fr-FR" altLang="zh-CN" sz="1600"/>
              <a:t>(matrix1 + scalar1) + (matrix2 + scalar2) =&gt; (matrix1 + matrix2) + (scalar1 + scalar2) </a:t>
            </a:r>
            <a:endParaRPr lang="en-US" altLang="zh-CN" sz="1600"/>
          </a:p>
          <a:p>
            <a:pPr marL="285750" indent="-285750" algn="l">
              <a:lnSpc>
                <a:spcPct val="150000"/>
              </a:lnSpc>
              <a:buFont typeface="Wingdings" panose="05000000000000000000" pitchFamily="2" charset="2"/>
              <a:buChar char="l"/>
            </a:pPr>
            <a:r>
              <a:rPr lang="en-US" altLang="zh-CN"/>
              <a:t>Remove redundant ops or op pairs</a:t>
            </a:r>
          </a:p>
          <a:p>
            <a:pPr marL="742950" lvl="1" indent="-285750">
              <a:lnSpc>
                <a:spcPct val="150000"/>
              </a:lnSpc>
              <a:buFont typeface="Wingdings" panose="05000000000000000000" pitchFamily="2" charset="2"/>
              <a:buChar char="Ø"/>
            </a:pPr>
            <a:r>
              <a:rPr lang="en-US" altLang="zh-CN" sz="1600">
                <a:solidFill>
                  <a:srgbClr val="0070C0"/>
                </a:solidFill>
              </a:rPr>
              <a:t>BitCast</a:t>
            </a:r>
            <a:r>
              <a:rPr lang="en-US" altLang="zh-CN" sz="1600"/>
              <a:t>(</a:t>
            </a:r>
            <a:r>
              <a:rPr lang="en-US" altLang="zh-CN" sz="1600">
                <a:solidFill>
                  <a:srgbClr val="0070C0"/>
                </a:solidFill>
              </a:rPr>
              <a:t>BitCast</a:t>
            </a:r>
            <a:r>
              <a:rPr lang="en-US" altLang="zh-CN" sz="1600"/>
              <a:t>(x, dtype1), dtype2) =&gt; </a:t>
            </a:r>
            <a:r>
              <a:rPr lang="en-US" altLang="zh-CN" sz="1600">
                <a:solidFill>
                  <a:srgbClr val="0070C0"/>
                </a:solidFill>
              </a:rPr>
              <a:t>BitCast</a:t>
            </a:r>
            <a:r>
              <a:rPr lang="en-US" altLang="zh-CN" sz="1600"/>
              <a:t>(x, dtype2)</a:t>
            </a:r>
          </a:p>
          <a:p>
            <a:pPr marL="742950" lvl="1" indent="-285750">
              <a:lnSpc>
                <a:spcPct val="150000"/>
              </a:lnSpc>
              <a:buFont typeface="Wingdings" panose="05000000000000000000" pitchFamily="2" charset="2"/>
              <a:buChar char="Ø"/>
            </a:pPr>
            <a:r>
              <a:rPr lang="en-US" altLang="zh-CN" sz="1600"/>
              <a:t>Pairs of elementwise involutions f(f(x)) =&gt; x (</a:t>
            </a:r>
            <a:r>
              <a:rPr lang="en-US" altLang="zh-CN" sz="1600">
                <a:solidFill>
                  <a:srgbClr val="0070C0"/>
                </a:solidFill>
              </a:rPr>
              <a:t>Neg</a:t>
            </a:r>
            <a:r>
              <a:rPr lang="en-US" altLang="zh-CN" sz="1600"/>
              <a:t>, </a:t>
            </a:r>
            <a:r>
              <a:rPr lang="en-US" altLang="zh-CN" sz="1600">
                <a:solidFill>
                  <a:srgbClr val="0070C0"/>
                </a:solidFill>
              </a:rPr>
              <a:t>Conj</a:t>
            </a:r>
            <a:r>
              <a:rPr lang="en-US" altLang="zh-CN" sz="1600"/>
              <a:t>, </a:t>
            </a:r>
            <a:r>
              <a:rPr lang="en-US" altLang="zh-CN" sz="1600">
                <a:solidFill>
                  <a:srgbClr val="0070C0"/>
                </a:solidFill>
              </a:rPr>
              <a:t>Reciprocal</a:t>
            </a:r>
            <a:r>
              <a:rPr lang="en-US" altLang="zh-CN" sz="1600"/>
              <a:t>, </a:t>
            </a:r>
            <a:r>
              <a:rPr lang="en-US" altLang="zh-CN" sz="1600">
                <a:solidFill>
                  <a:srgbClr val="0070C0"/>
                </a:solidFill>
              </a:rPr>
              <a:t>LogicalNot</a:t>
            </a:r>
            <a:r>
              <a:rPr lang="en-US" altLang="zh-CN" sz="1600"/>
              <a:t>)</a:t>
            </a:r>
          </a:p>
          <a:p>
            <a:pPr marL="285750" indent="-285750" algn="l">
              <a:lnSpc>
                <a:spcPct val="150000"/>
              </a:lnSpc>
              <a:buFont typeface="Wingdings" panose="05000000000000000000" pitchFamily="2" charset="2"/>
              <a:buChar char="l"/>
            </a:pPr>
            <a:r>
              <a:rPr lang="en-US" altLang="zh-CN"/>
              <a:t>Hoist chains of unary ops at Concat/Split</a:t>
            </a:r>
          </a:p>
          <a:p>
            <a:pPr marL="742950" lvl="1" indent="-285750">
              <a:lnSpc>
                <a:spcPct val="150000"/>
              </a:lnSpc>
              <a:buFont typeface="Wingdings" panose="05000000000000000000" pitchFamily="2" charset="2"/>
              <a:buChar char="Ø"/>
            </a:pPr>
            <a:r>
              <a:rPr lang="en-US" altLang="zh-CN" sz="1600"/>
              <a:t>[</a:t>
            </a:r>
            <a:r>
              <a:rPr lang="en-US" altLang="zh-CN" sz="1600">
                <a:solidFill>
                  <a:srgbClr val="0070C0"/>
                </a:solidFill>
              </a:rPr>
              <a:t>Exp</a:t>
            </a:r>
            <a:r>
              <a:rPr lang="en-US" altLang="zh-CN" sz="1600"/>
              <a:t>(</a:t>
            </a:r>
            <a:r>
              <a:rPr lang="en-US" altLang="zh-CN" sz="1600">
                <a:solidFill>
                  <a:srgbClr val="0070C0"/>
                </a:solidFill>
              </a:rPr>
              <a:t>Cos</a:t>
            </a:r>
            <a:r>
              <a:rPr lang="en-US" altLang="zh-CN" sz="1600"/>
              <a:t>(y)) for y in </a:t>
            </a:r>
            <a:r>
              <a:rPr lang="en-US" altLang="zh-CN" sz="1600">
                <a:solidFill>
                  <a:srgbClr val="0070C0"/>
                </a:solidFill>
              </a:rPr>
              <a:t>Split</a:t>
            </a:r>
            <a:r>
              <a:rPr lang="en-US" altLang="zh-CN" sz="1600"/>
              <a:t>(x)] =&gt; </a:t>
            </a:r>
            <a:r>
              <a:rPr lang="en-US" altLang="zh-CN" sz="1600">
                <a:solidFill>
                  <a:srgbClr val="0070C0"/>
                </a:solidFill>
              </a:rPr>
              <a:t>Split</a:t>
            </a:r>
            <a:r>
              <a:rPr lang="en-US" altLang="zh-CN" sz="1600"/>
              <a:t>(</a:t>
            </a:r>
            <a:r>
              <a:rPr lang="en-US" altLang="zh-CN" sz="1600">
                <a:solidFill>
                  <a:srgbClr val="0070C0"/>
                </a:solidFill>
              </a:rPr>
              <a:t>Exp</a:t>
            </a:r>
            <a:r>
              <a:rPr lang="en-US" altLang="zh-CN" sz="1600"/>
              <a:t>(</a:t>
            </a:r>
            <a:r>
              <a:rPr lang="en-US" altLang="zh-CN" sz="1600">
                <a:solidFill>
                  <a:srgbClr val="0070C0"/>
                </a:solidFill>
              </a:rPr>
              <a:t>Cos</a:t>
            </a:r>
            <a:r>
              <a:rPr lang="en-US" altLang="zh-CN" sz="1600"/>
              <a:t>(x), num_splits)</a:t>
            </a:r>
          </a:p>
        </p:txBody>
      </p:sp>
    </p:spTree>
    <p:extLst>
      <p:ext uri="{BB962C8B-B14F-4D97-AF65-F5344CB8AC3E}">
        <p14:creationId xmlns:p14="http://schemas.microsoft.com/office/powerpoint/2010/main" val="3318201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EF2DDBE1-ABE7-404F-A592-1A3E362FB0A2}" type="slidenum">
              <a:rPr lang="zh-CN" altLang="en-US" smtClean="0"/>
              <a:t>13</a:t>
            </a:fld>
            <a:endParaRPr lang="zh-CN" altLang="en-US" dirty="0"/>
          </a:p>
        </p:txBody>
      </p:sp>
      <p:sp>
        <p:nvSpPr>
          <p:cNvPr id="48" name="标题 47"/>
          <p:cNvSpPr>
            <a:spLocks noGrp="1"/>
          </p:cNvSpPr>
          <p:nvPr>
            <p:ph type="title"/>
          </p:nvPr>
        </p:nvSpPr>
        <p:spPr/>
        <p:txBody>
          <a:bodyPr>
            <a:normAutofit/>
          </a:bodyPr>
          <a:lstStyle/>
          <a:p>
            <a:r>
              <a:rPr lang="en-US" altLang="zh-CN" sz="2400">
                <a:latin typeface="Arial" panose="020B0604020202020204" pitchFamily="34" charset="0"/>
                <a:ea typeface="宋体" panose="02010600030101010101" pitchFamily="2" charset="-122"/>
                <a:cs typeface="Arial" panose="020B0604020202020204" pitchFamily="34" charset="0"/>
              </a:rPr>
              <a:t>TF Graph Optimization</a:t>
            </a:r>
            <a:br>
              <a:rPr lang="en-US" altLang="zh-CN" sz="2400">
                <a:latin typeface="Arial" panose="020B0604020202020204" pitchFamily="34" charset="0"/>
                <a:ea typeface="宋体" panose="02010600030101010101" pitchFamily="2" charset="-122"/>
                <a:cs typeface="Arial" panose="020B0604020202020204" pitchFamily="34" charset="0"/>
              </a:rPr>
            </a:br>
            <a:endParaRPr lang="en-US" altLang="zh-CN" sz="2400" dirty="0">
              <a:latin typeface="Arial" panose="020B0604020202020204" pitchFamily="34" charset="0"/>
              <a:cs typeface="Arial" panose="020B0604020202020204" pitchFamily="34" charset="0"/>
            </a:endParaRPr>
          </a:p>
        </p:txBody>
      </p:sp>
      <p:sp>
        <p:nvSpPr>
          <p:cNvPr id="11" name="文本框 10">
            <a:extLst>
              <a:ext uri="{FF2B5EF4-FFF2-40B4-BE49-F238E27FC236}">
                <a16:creationId xmlns:a16="http://schemas.microsoft.com/office/drawing/2014/main" id="{ADE93DBD-D441-4A62-B142-882907CC22D9}"/>
              </a:ext>
            </a:extLst>
          </p:cNvPr>
          <p:cNvSpPr txBox="1"/>
          <p:nvPr/>
        </p:nvSpPr>
        <p:spPr>
          <a:xfrm>
            <a:off x="1642368" y="954938"/>
            <a:ext cx="9380765" cy="456535"/>
          </a:xfrm>
          <a:prstGeom prst="rect">
            <a:avLst/>
          </a:prstGeom>
          <a:noFill/>
        </p:spPr>
        <p:txBody>
          <a:bodyPr wrap="square" rtlCol="0">
            <a:spAutoFit/>
          </a:bodyPr>
          <a:lstStyle/>
          <a:p>
            <a:pPr algn="l">
              <a:lnSpc>
                <a:spcPct val="150000"/>
              </a:lnSpc>
            </a:pPr>
            <a:r>
              <a:rPr lang="en-US" altLang="zh-CN" b="1"/>
              <a:t>Layout Optimizer</a:t>
            </a:r>
            <a:r>
              <a:rPr lang="en-US" altLang="zh-CN"/>
              <a:t>:</a:t>
            </a:r>
            <a:endParaRPr lang="zh-CN" altLang="en-US" b="1" dirty="0">
              <a:latin typeface="Arial" panose="020B0604020202020204" pitchFamily="34" charset="0"/>
              <a:ea typeface="宋体" panose="02010600030101010101" pitchFamily="2" charset="-122"/>
              <a:cs typeface="Arial" panose="020B0604020202020204" pitchFamily="34" charset="0"/>
            </a:endParaRPr>
          </a:p>
        </p:txBody>
      </p:sp>
      <p:pic>
        <p:nvPicPr>
          <p:cNvPr id="5" name="图片 4">
            <a:extLst>
              <a:ext uri="{FF2B5EF4-FFF2-40B4-BE49-F238E27FC236}">
                <a16:creationId xmlns:a16="http://schemas.microsoft.com/office/drawing/2014/main" id="{B147644C-BBF9-451F-ADDC-C36714F147E3}"/>
              </a:ext>
            </a:extLst>
          </p:cNvPr>
          <p:cNvPicPr>
            <a:picLocks noChangeAspect="1"/>
          </p:cNvPicPr>
          <p:nvPr/>
        </p:nvPicPr>
        <p:blipFill>
          <a:blip r:embed="rId3"/>
          <a:stretch>
            <a:fillRect/>
          </a:stretch>
        </p:blipFill>
        <p:spPr>
          <a:xfrm>
            <a:off x="3851945" y="905697"/>
            <a:ext cx="4488110" cy="2331732"/>
          </a:xfrm>
          <a:prstGeom prst="rect">
            <a:avLst/>
          </a:prstGeom>
        </p:spPr>
      </p:pic>
      <p:pic>
        <p:nvPicPr>
          <p:cNvPr id="7" name="图片 6">
            <a:extLst>
              <a:ext uri="{FF2B5EF4-FFF2-40B4-BE49-F238E27FC236}">
                <a16:creationId xmlns:a16="http://schemas.microsoft.com/office/drawing/2014/main" id="{EF4BE2F1-2064-428F-8164-9700B3D39FCF}"/>
              </a:ext>
            </a:extLst>
          </p:cNvPr>
          <p:cNvPicPr>
            <a:picLocks noChangeAspect="1"/>
          </p:cNvPicPr>
          <p:nvPr/>
        </p:nvPicPr>
        <p:blipFill>
          <a:blip r:embed="rId4"/>
          <a:stretch>
            <a:fillRect/>
          </a:stretch>
        </p:blipFill>
        <p:spPr>
          <a:xfrm>
            <a:off x="713064" y="3453673"/>
            <a:ext cx="4823669" cy="2449389"/>
          </a:xfrm>
          <a:prstGeom prst="rect">
            <a:avLst/>
          </a:prstGeom>
        </p:spPr>
      </p:pic>
      <p:pic>
        <p:nvPicPr>
          <p:cNvPr id="9" name="图片 8">
            <a:extLst>
              <a:ext uri="{FF2B5EF4-FFF2-40B4-BE49-F238E27FC236}">
                <a16:creationId xmlns:a16="http://schemas.microsoft.com/office/drawing/2014/main" id="{09FBEC99-0B35-4678-BE8F-E94ABAEAEE7C}"/>
              </a:ext>
            </a:extLst>
          </p:cNvPr>
          <p:cNvPicPr>
            <a:picLocks noChangeAspect="1"/>
          </p:cNvPicPr>
          <p:nvPr/>
        </p:nvPicPr>
        <p:blipFill>
          <a:blip r:embed="rId5"/>
          <a:stretch>
            <a:fillRect/>
          </a:stretch>
        </p:blipFill>
        <p:spPr>
          <a:xfrm>
            <a:off x="6230311" y="3349402"/>
            <a:ext cx="4893491" cy="2657929"/>
          </a:xfrm>
          <a:prstGeom prst="rect">
            <a:avLst/>
          </a:prstGeom>
        </p:spPr>
      </p:pic>
    </p:spTree>
    <p:extLst>
      <p:ext uri="{BB962C8B-B14F-4D97-AF65-F5344CB8AC3E}">
        <p14:creationId xmlns:p14="http://schemas.microsoft.com/office/powerpoint/2010/main" val="98478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EF2DDBE1-ABE7-404F-A592-1A3E362FB0A2}" type="slidenum">
              <a:rPr lang="zh-CN" altLang="en-US" smtClean="0"/>
              <a:t>14</a:t>
            </a:fld>
            <a:endParaRPr lang="zh-CN" altLang="en-US" dirty="0"/>
          </a:p>
        </p:txBody>
      </p:sp>
      <p:sp>
        <p:nvSpPr>
          <p:cNvPr id="48" name="标题 47"/>
          <p:cNvSpPr>
            <a:spLocks noGrp="1"/>
          </p:cNvSpPr>
          <p:nvPr>
            <p:ph type="title"/>
          </p:nvPr>
        </p:nvSpPr>
        <p:spPr/>
        <p:txBody>
          <a:bodyPr>
            <a:normAutofit/>
          </a:bodyPr>
          <a:lstStyle/>
          <a:p>
            <a:r>
              <a:rPr lang="en-US" altLang="zh-CN" sz="2400">
                <a:latin typeface="Arial" panose="020B0604020202020204" pitchFamily="34" charset="0"/>
                <a:ea typeface="宋体" panose="02010600030101010101" pitchFamily="2" charset="-122"/>
                <a:cs typeface="Arial" panose="020B0604020202020204" pitchFamily="34" charset="0"/>
              </a:rPr>
              <a:t>TF Graph Optimization</a:t>
            </a:r>
            <a:br>
              <a:rPr lang="en-US" altLang="zh-CN" sz="2400">
                <a:latin typeface="Arial" panose="020B0604020202020204" pitchFamily="34" charset="0"/>
                <a:ea typeface="宋体" panose="02010600030101010101" pitchFamily="2" charset="-122"/>
                <a:cs typeface="Arial" panose="020B0604020202020204" pitchFamily="34" charset="0"/>
              </a:rPr>
            </a:br>
            <a:endParaRPr lang="en-US" altLang="zh-CN" sz="2400" dirty="0">
              <a:latin typeface="Arial" panose="020B0604020202020204" pitchFamily="34" charset="0"/>
              <a:cs typeface="Arial" panose="020B0604020202020204" pitchFamily="34" charset="0"/>
            </a:endParaRPr>
          </a:p>
        </p:txBody>
      </p:sp>
      <p:sp>
        <p:nvSpPr>
          <p:cNvPr id="11" name="文本框 10">
            <a:extLst>
              <a:ext uri="{FF2B5EF4-FFF2-40B4-BE49-F238E27FC236}">
                <a16:creationId xmlns:a16="http://schemas.microsoft.com/office/drawing/2014/main" id="{ADE93DBD-D441-4A62-B142-882907CC22D9}"/>
              </a:ext>
            </a:extLst>
          </p:cNvPr>
          <p:cNvSpPr txBox="1"/>
          <p:nvPr/>
        </p:nvSpPr>
        <p:spPr>
          <a:xfrm>
            <a:off x="1642368" y="954938"/>
            <a:ext cx="9380765" cy="456535"/>
          </a:xfrm>
          <a:prstGeom prst="rect">
            <a:avLst/>
          </a:prstGeom>
          <a:noFill/>
        </p:spPr>
        <p:txBody>
          <a:bodyPr wrap="square" rtlCol="0">
            <a:spAutoFit/>
          </a:bodyPr>
          <a:lstStyle/>
          <a:p>
            <a:pPr algn="l">
              <a:lnSpc>
                <a:spcPct val="150000"/>
              </a:lnSpc>
            </a:pPr>
            <a:r>
              <a:rPr lang="en-US" altLang="zh-CN" b="1"/>
              <a:t>Remapper Optimizer</a:t>
            </a:r>
            <a:r>
              <a:rPr lang="en-US" altLang="zh-CN"/>
              <a:t>: Remapper(), Op fusion</a:t>
            </a:r>
            <a:endParaRPr lang="zh-CN" altLang="en-US" b="1" dirty="0">
              <a:latin typeface="Arial" panose="020B0604020202020204" pitchFamily="34" charset="0"/>
              <a:ea typeface="宋体" panose="02010600030101010101" pitchFamily="2" charset="-122"/>
              <a:cs typeface="Arial" panose="020B0604020202020204" pitchFamily="34" charset="0"/>
            </a:endParaRPr>
          </a:p>
        </p:txBody>
      </p:sp>
      <p:sp>
        <p:nvSpPr>
          <p:cNvPr id="8" name="文本框 7">
            <a:extLst>
              <a:ext uri="{FF2B5EF4-FFF2-40B4-BE49-F238E27FC236}">
                <a16:creationId xmlns:a16="http://schemas.microsoft.com/office/drawing/2014/main" id="{51C95998-56A5-490A-9B1F-28E9B0AAAB13}"/>
              </a:ext>
            </a:extLst>
          </p:cNvPr>
          <p:cNvSpPr txBox="1"/>
          <p:nvPr/>
        </p:nvSpPr>
        <p:spPr>
          <a:xfrm>
            <a:off x="1744910" y="1585519"/>
            <a:ext cx="9278224" cy="4288353"/>
          </a:xfrm>
          <a:prstGeom prst="rect">
            <a:avLst/>
          </a:prstGeom>
          <a:noFill/>
        </p:spPr>
        <p:txBody>
          <a:bodyPr wrap="square" rtlCol="0">
            <a:spAutoFit/>
          </a:bodyPr>
          <a:lstStyle/>
          <a:p>
            <a:pPr marL="285750" indent="-285750" algn="l">
              <a:lnSpc>
                <a:spcPct val="150000"/>
              </a:lnSpc>
              <a:buFont typeface="Wingdings" panose="05000000000000000000" pitchFamily="2" charset="2"/>
              <a:buChar char="l"/>
            </a:pPr>
            <a:r>
              <a:rPr lang="en-US" altLang="zh-CN"/>
              <a:t>Replaces commonly occurring subgraphs with </a:t>
            </a:r>
            <a:r>
              <a:rPr lang="en-US" altLang="zh-CN">
                <a:solidFill>
                  <a:srgbClr val="FF0000"/>
                </a:solidFill>
              </a:rPr>
              <a:t>optimized fused “monolithic” kernels</a:t>
            </a:r>
          </a:p>
          <a:p>
            <a:pPr marL="742950" lvl="1" indent="-285750">
              <a:lnSpc>
                <a:spcPct val="150000"/>
              </a:lnSpc>
              <a:buFont typeface="Wingdings" panose="05000000000000000000" pitchFamily="2" charset="2"/>
              <a:buChar char="Ø"/>
            </a:pPr>
            <a:r>
              <a:rPr lang="en-US" altLang="zh-CN" sz="1600"/>
              <a:t>Conv2D + BiasAdd + Activation</a:t>
            </a:r>
          </a:p>
          <a:p>
            <a:pPr marL="742950" lvl="1" indent="-285750">
              <a:lnSpc>
                <a:spcPct val="150000"/>
              </a:lnSpc>
              <a:buFont typeface="Wingdings" panose="05000000000000000000" pitchFamily="2" charset="2"/>
              <a:buChar char="Ø"/>
            </a:pPr>
            <a:r>
              <a:rPr lang="en-US" altLang="zh-CN" sz="1600"/>
              <a:t>Conv2D + FusedBatchNorm + Activation</a:t>
            </a:r>
          </a:p>
          <a:p>
            <a:pPr marL="742950" lvl="1" indent="-285750">
              <a:lnSpc>
                <a:spcPct val="150000"/>
              </a:lnSpc>
              <a:buFont typeface="Wingdings" panose="05000000000000000000" pitchFamily="2" charset="2"/>
              <a:buChar char="Ø"/>
            </a:pPr>
            <a:r>
              <a:rPr lang="en-US" altLang="zh-CN" sz="1600"/>
              <a:t>Conv2D + Squeeze + BiasAdd</a:t>
            </a:r>
          </a:p>
          <a:p>
            <a:pPr marL="742950" lvl="1" indent="-285750">
              <a:lnSpc>
                <a:spcPct val="150000"/>
              </a:lnSpc>
              <a:buFont typeface="Wingdings" panose="05000000000000000000" pitchFamily="2" charset="2"/>
              <a:buChar char="Ø"/>
            </a:pPr>
            <a:r>
              <a:rPr lang="en-US" altLang="zh-CN" sz="1600"/>
              <a:t>MatMul + BiasAdd + Activation</a:t>
            </a:r>
          </a:p>
          <a:p>
            <a:pPr marL="285750" indent="-285750" algn="l">
              <a:lnSpc>
                <a:spcPct val="150000"/>
              </a:lnSpc>
              <a:buFont typeface="Wingdings" panose="05000000000000000000" pitchFamily="2" charset="2"/>
              <a:buChar char="l"/>
            </a:pPr>
            <a:r>
              <a:rPr lang="en-US" altLang="zh-CN"/>
              <a:t>Fusing ops together provides several performance </a:t>
            </a:r>
            <a:r>
              <a:rPr lang="en-US" altLang="zh-CN">
                <a:solidFill>
                  <a:srgbClr val="FF0000"/>
                </a:solidFill>
              </a:rPr>
              <a:t>advantages</a:t>
            </a:r>
          </a:p>
          <a:p>
            <a:pPr marL="742950" lvl="1" indent="-285750">
              <a:lnSpc>
                <a:spcPct val="150000"/>
              </a:lnSpc>
              <a:buFont typeface="Wingdings" panose="05000000000000000000" pitchFamily="2" charset="2"/>
              <a:buChar char="Ø"/>
            </a:pPr>
            <a:r>
              <a:rPr lang="en-US" altLang="zh-CN" sz="1600"/>
              <a:t>Completely eliminates </a:t>
            </a:r>
            <a:r>
              <a:rPr lang="en-US" altLang="zh-CN" sz="1600">
                <a:solidFill>
                  <a:srgbClr val="FF0000"/>
                </a:solidFill>
              </a:rPr>
              <a:t>Op scheduling overhead </a:t>
            </a:r>
            <a:r>
              <a:rPr lang="en-US" altLang="zh-CN" sz="1600"/>
              <a:t>(big win for cheap ops)</a:t>
            </a:r>
          </a:p>
          <a:p>
            <a:pPr marL="742950" lvl="1" indent="-285750">
              <a:lnSpc>
                <a:spcPct val="150000"/>
              </a:lnSpc>
              <a:buFont typeface="Wingdings" panose="05000000000000000000" pitchFamily="2" charset="2"/>
              <a:buChar char="Ø"/>
            </a:pPr>
            <a:r>
              <a:rPr lang="en-US" altLang="zh-CN" sz="1600"/>
              <a:t>Increases opportunities for </a:t>
            </a:r>
            <a:r>
              <a:rPr lang="en-US" altLang="zh-CN" sz="1600">
                <a:solidFill>
                  <a:srgbClr val="FF0000"/>
                </a:solidFill>
              </a:rPr>
              <a:t>ILP, vectorization</a:t>
            </a:r>
            <a:r>
              <a:rPr lang="zh-CN" altLang="en-US" sz="1600">
                <a:solidFill>
                  <a:srgbClr val="FF0000"/>
                </a:solidFill>
              </a:rPr>
              <a:t>，</a:t>
            </a:r>
            <a:r>
              <a:rPr lang="en-US" altLang="zh-CN" sz="1600"/>
              <a:t>etc</a:t>
            </a:r>
          </a:p>
          <a:p>
            <a:pPr marL="742950" lvl="1" indent="-285750">
              <a:lnSpc>
                <a:spcPct val="150000"/>
              </a:lnSpc>
              <a:buFont typeface="Wingdings" panose="05000000000000000000" pitchFamily="2" charset="2"/>
              <a:buChar char="Ø"/>
            </a:pPr>
            <a:r>
              <a:rPr lang="en-US" altLang="zh-CN" sz="1600"/>
              <a:t>Improves </a:t>
            </a:r>
            <a:r>
              <a:rPr lang="en-US" altLang="zh-CN" sz="1600">
                <a:solidFill>
                  <a:srgbClr val="FF0000"/>
                </a:solidFill>
              </a:rPr>
              <a:t>temporal and spatial locality </a:t>
            </a:r>
            <a:r>
              <a:rPr lang="en-US" altLang="zh-CN" sz="1600"/>
              <a:t>of data access</a:t>
            </a:r>
          </a:p>
          <a:p>
            <a:pPr marL="285750" indent="-285750" algn="l">
              <a:lnSpc>
                <a:spcPct val="150000"/>
              </a:lnSpc>
              <a:buFont typeface="Wingdings" panose="05000000000000000000" pitchFamily="2" charset="2"/>
              <a:buChar char="l"/>
            </a:pPr>
            <a:r>
              <a:rPr lang="en-US" altLang="zh-CN"/>
              <a:t>A separate mechanism allows the TensorFlow compiler to </a:t>
            </a:r>
            <a:r>
              <a:rPr lang="en-US" altLang="zh-CN">
                <a:solidFill>
                  <a:srgbClr val="FF0000"/>
                </a:solidFill>
              </a:rPr>
              <a:t>cluster subgraphs and generate fused kernel code</a:t>
            </a:r>
            <a:r>
              <a:rPr lang="en-US" altLang="zh-CN"/>
              <a:t> on-the-fly</a:t>
            </a:r>
          </a:p>
        </p:txBody>
      </p:sp>
      <p:pic>
        <p:nvPicPr>
          <p:cNvPr id="4" name="图片 3">
            <a:extLst>
              <a:ext uri="{FF2B5EF4-FFF2-40B4-BE49-F238E27FC236}">
                <a16:creationId xmlns:a16="http://schemas.microsoft.com/office/drawing/2014/main" id="{F1F942AE-310E-42AF-B6F4-C4EED83596D6}"/>
              </a:ext>
            </a:extLst>
          </p:cNvPr>
          <p:cNvPicPr>
            <a:picLocks noChangeAspect="1"/>
          </p:cNvPicPr>
          <p:nvPr/>
        </p:nvPicPr>
        <p:blipFill>
          <a:blip r:embed="rId3"/>
          <a:stretch>
            <a:fillRect/>
          </a:stretch>
        </p:blipFill>
        <p:spPr>
          <a:xfrm>
            <a:off x="6347013" y="2110094"/>
            <a:ext cx="4676120" cy="1318906"/>
          </a:xfrm>
          <a:prstGeom prst="rect">
            <a:avLst/>
          </a:prstGeom>
        </p:spPr>
      </p:pic>
    </p:spTree>
    <p:extLst>
      <p:ext uri="{BB962C8B-B14F-4D97-AF65-F5344CB8AC3E}">
        <p14:creationId xmlns:p14="http://schemas.microsoft.com/office/powerpoint/2010/main" val="1125153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EF2DDBE1-ABE7-404F-A592-1A3E362FB0A2}" type="slidenum">
              <a:rPr lang="zh-CN" altLang="en-US" smtClean="0"/>
              <a:t>15</a:t>
            </a:fld>
            <a:endParaRPr lang="zh-CN" altLang="en-US" dirty="0"/>
          </a:p>
        </p:txBody>
      </p:sp>
      <p:sp>
        <p:nvSpPr>
          <p:cNvPr id="48" name="标题 47"/>
          <p:cNvSpPr>
            <a:spLocks noGrp="1"/>
          </p:cNvSpPr>
          <p:nvPr>
            <p:ph type="title"/>
          </p:nvPr>
        </p:nvSpPr>
        <p:spPr/>
        <p:txBody>
          <a:bodyPr>
            <a:normAutofit/>
          </a:bodyPr>
          <a:lstStyle/>
          <a:p>
            <a:r>
              <a:rPr lang="en-US" altLang="zh-CN" sz="2400">
                <a:latin typeface="Arial" panose="020B0604020202020204" pitchFamily="34" charset="0"/>
                <a:ea typeface="宋体" panose="02010600030101010101" pitchFamily="2" charset="-122"/>
                <a:cs typeface="Arial" panose="020B0604020202020204" pitchFamily="34" charset="0"/>
              </a:rPr>
              <a:t>TF Graph Optimization</a:t>
            </a:r>
            <a:br>
              <a:rPr lang="en-US" altLang="zh-CN" sz="2400">
                <a:latin typeface="Arial" panose="020B0604020202020204" pitchFamily="34" charset="0"/>
                <a:ea typeface="宋体" panose="02010600030101010101" pitchFamily="2" charset="-122"/>
                <a:cs typeface="Arial" panose="020B0604020202020204" pitchFamily="34" charset="0"/>
              </a:rPr>
            </a:br>
            <a:endParaRPr lang="en-US" altLang="zh-CN" sz="2400" dirty="0">
              <a:latin typeface="Arial" panose="020B0604020202020204" pitchFamily="34" charset="0"/>
              <a:cs typeface="Arial" panose="020B0604020202020204" pitchFamily="34" charset="0"/>
            </a:endParaRPr>
          </a:p>
        </p:txBody>
      </p:sp>
      <p:sp>
        <p:nvSpPr>
          <p:cNvPr id="11" name="文本框 10">
            <a:extLst>
              <a:ext uri="{FF2B5EF4-FFF2-40B4-BE49-F238E27FC236}">
                <a16:creationId xmlns:a16="http://schemas.microsoft.com/office/drawing/2014/main" id="{ADE93DBD-D441-4A62-B142-882907CC22D9}"/>
              </a:ext>
            </a:extLst>
          </p:cNvPr>
          <p:cNvSpPr txBox="1"/>
          <p:nvPr/>
        </p:nvSpPr>
        <p:spPr>
          <a:xfrm>
            <a:off x="1642368" y="954938"/>
            <a:ext cx="9380765" cy="456535"/>
          </a:xfrm>
          <a:prstGeom prst="rect">
            <a:avLst/>
          </a:prstGeom>
          <a:noFill/>
        </p:spPr>
        <p:txBody>
          <a:bodyPr wrap="square" rtlCol="0">
            <a:spAutoFit/>
          </a:bodyPr>
          <a:lstStyle/>
          <a:p>
            <a:pPr algn="l">
              <a:lnSpc>
                <a:spcPct val="150000"/>
              </a:lnSpc>
            </a:pPr>
            <a:r>
              <a:rPr lang="en-US" altLang="zh-CN" b="1"/>
              <a:t>Memory Optimizer</a:t>
            </a:r>
            <a:r>
              <a:rPr lang="en-US" altLang="zh-CN"/>
              <a:t>: Memory()</a:t>
            </a:r>
            <a:endParaRPr lang="zh-CN" altLang="en-US" b="1" dirty="0">
              <a:latin typeface="Arial" panose="020B0604020202020204" pitchFamily="34" charset="0"/>
              <a:ea typeface="宋体" panose="02010600030101010101" pitchFamily="2" charset="-122"/>
              <a:cs typeface="Arial" panose="020B0604020202020204" pitchFamily="34" charset="0"/>
            </a:endParaRPr>
          </a:p>
        </p:txBody>
      </p:sp>
      <p:sp>
        <p:nvSpPr>
          <p:cNvPr id="6" name="文本框 5">
            <a:extLst>
              <a:ext uri="{FF2B5EF4-FFF2-40B4-BE49-F238E27FC236}">
                <a16:creationId xmlns:a16="http://schemas.microsoft.com/office/drawing/2014/main" id="{9B6EF830-79AA-4E1D-BCF1-DE624F347403}"/>
              </a:ext>
            </a:extLst>
          </p:cNvPr>
          <p:cNvSpPr txBox="1"/>
          <p:nvPr/>
        </p:nvSpPr>
        <p:spPr>
          <a:xfrm>
            <a:off x="1744910" y="1585519"/>
            <a:ext cx="9278224" cy="2595582"/>
          </a:xfrm>
          <a:prstGeom prst="rect">
            <a:avLst/>
          </a:prstGeom>
          <a:noFill/>
        </p:spPr>
        <p:txBody>
          <a:bodyPr wrap="square" rtlCol="0">
            <a:spAutoFit/>
          </a:bodyPr>
          <a:lstStyle/>
          <a:p>
            <a:pPr marL="285750" indent="-285750" algn="l">
              <a:lnSpc>
                <a:spcPct val="150000"/>
              </a:lnSpc>
              <a:buFont typeface="Wingdings" panose="05000000000000000000" pitchFamily="2" charset="2"/>
              <a:buChar char="l"/>
            </a:pPr>
            <a:r>
              <a:rPr lang="en-US" altLang="zh-CN"/>
              <a:t>Memory optimization based on abstract interpretation</a:t>
            </a:r>
            <a:endParaRPr lang="en-US" altLang="zh-CN" sz="1600"/>
          </a:p>
          <a:p>
            <a:pPr marL="742950" lvl="1" indent="-285750">
              <a:lnSpc>
                <a:spcPct val="150000"/>
              </a:lnSpc>
              <a:buFont typeface="Wingdings" panose="05000000000000000000" pitchFamily="2" charset="2"/>
              <a:buChar char="Ø"/>
            </a:pPr>
            <a:r>
              <a:rPr lang="en-US" altLang="zh-CN" sz="1600">
                <a:solidFill>
                  <a:srgbClr val="FF0000"/>
                </a:solidFill>
              </a:rPr>
              <a:t>Swap-out / Swap-in optimization</a:t>
            </a:r>
          </a:p>
          <a:p>
            <a:pPr marL="1200150" lvl="2" indent="-285750">
              <a:buFont typeface="Arial" panose="020B0604020202020204" pitchFamily="34" charset="0"/>
              <a:buChar char="•"/>
            </a:pPr>
            <a:r>
              <a:rPr lang="en-US" altLang="zh-CN" sz="1600"/>
              <a:t>Reduces device memory usage by swapping to </a:t>
            </a:r>
            <a:r>
              <a:rPr lang="en-US" altLang="zh-CN" sz="1600">
                <a:solidFill>
                  <a:srgbClr val="FF0000"/>
                </a:solidFill>
              </a:rPr>
              <a:t>host memory</a:t>
            </a:r>
            <a:r>
              <a:rPr lang="en-US" altLang="zh-CN" sz="1600"/>
              <a:t> </a:t>
            </a:r>
          </a:p>
          <a:p>
            <a:pPr marL="1200150" lvl="2" indent="-285750">
              <a:buFont typeface="Arial" panose="020B0604020202020204" pitchFamily="34" charset="0"/>
              <a:buChar char="•"/>
            </a:pPr>
            <a:r>
              <a:rPr lang="en-US" altLang="zh-CN" sz="1600"/>
              <a:t>Uses memory cost model to estimate peak memory </a:t>
            </a:r>
          </a:p>
          <a:p>
            <a:pPr marL="1200150" lvl="2" indent="-285750">
              <a:buFont typeface="Arial" panose="020B0604020202020204" pitchFamily="34" charset="0"/>
              <a:buChar char="•"/>
            </a:pPr>
            <a:r>
              <a:rPr lang="en-US" altLang="zh-CN" sz="1600"/>
              <a:t>Uses </a:t>
            </a:r>
            <a:r>
              <a:rPr lang="en-US" altLang="zh-CN" sz="1600">
                <a:solidFill>
                  <a:srgbClr val="FF0000"/>
                </a:solidFill>
              </a:rPr>
              <a:t>op cost model</a:t>
            </a:r>
            <a:r>
              <a:rPr lang="en-US" altLang="zh-CN" sz="1600"/>
              <a:t> to schedule Swap-In at (roughly) the right time</a:t>
            </a:r>
          </a:p>
          <a:p>
            <a:pPr marL="1200150" lvl="2" indent="-285750">
              <a:buFont typeface="Arial" panose="020B0604020202020204" pitchFamily="34" charset="0"/>
              <a:buChar char="•"/>
            </a:pPr>
            <a:r>
              <a:rPr lang="en-US" altLang="zh-CN" sz="1600"/>
              <a:t>Enables models for Waymo, Cerebra mobilenet</a:t>
            </a:r>
          </a:p>
          <a:p>
            <a:pPr marL="742950" lvl="1" indent="-285750">
              <a:lnSpc>
                <a:spcPct val="150000"/>
              </a:lnSpc>
              <a:buFont typeface="Wingdings" panose="05000000000000000000" pitchFamily="2" charset="2"/>
              <a:buChar char="Ø"/>
            </a:pPr>
            <a:r>
              <a:rPr lang="en-US" altLang="zh-CN" sz="1600">
                <a:solidFill>
                  <a:srgbClr val="FF0000"/>
                </a:solidFill>
              </a:rPr>
              <a:t>Recomputation optimization </a:t>
            </a:r>
            <a:r>
              <a:rPr lang="en-US" altLang="zh-CN" sz="1600"/>
              <a:t>(not on by default)</a:t>
            </a:r>
          </a:p>
          <a:p>
            <a:pPr marL="285750" indent="-285750" algn="l">
              <a:lnSpc>
                <a:spcPct val="150000"/>
              </a:lnSpc>
              <a:buFont typeface="Wingdings" panose="05000000000000000000" pitchFamily="2" charset="2"/>
              <a:buChar char="l"/>
            </a:pPr>
            <a:r>
              <a:rPr lang="en-US" altLang="zh-CN"/>
              <a:t>Rewrites large aggregation nodes to fit in device memory</a:t>
            </a:r>
          </a:p>
        </p:txBody>
      </p:sp>
    </p:spTree>
    <p:extLst>
      <p:ext uri="{BB962C8B-B14F-4D97-AF65-F5344CB8AC3E}">
        <p14:creationId xmlns:p14="http://schemas.microsoft.com/office/powerpoint/2010/main" val="3695514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EF2DDBE1-ABE7-404F-A592-1A3E362FB0A2}" type="slidenum">
              <a:rPr lang="zh-CN" altLang="en-US" smtClean="0"/>
              <a:t>16</a:t>
            </a:fld>
            <a:endParaRPr lang="zh-CN" altLang="en-US" dirty="0"/>
          </a:p>
        </p:txBody>
      </p:sp>
      <p:sp>
        <p:nvSpPr>
          <p:cNvPr id="48" name="标题 47"/>
          <p:cNvSpPr>
            <a:spLocks noGrp="1"/>
          </p:cNvSpPr>
          <p:nvPr>
            <p:ph type="title"/>
          </p:nvPr>
        </p:nvSpPr>
        <p:spPr/>
        <p:txBody>
          <a:bodyPr>
            <a:normAutofit/>
          </a:bodyPr>
          <a:lstStyle/>
          <a:p>
            <a:r>
              <a:rPr lang="en-US" altLang="zh-CN" sz="2400">
                <a:latin typeface="Arial" panose="020B0604020202020204" pitchFamily="34" charset="0"/>
                <a:ea typeface="宋体" panose="02010600030101010101" pitchFamily="2" charset="-122"/>
                <a:cs typeface="Arial" panose="020B0604020202020204" pitchFamily="34" charset="0"/>
              </a:rPr>
              <a:t>TF Graph Optimization</a:t>
            </a:r>
            <a:br>
              <a:rPr lang="en-US" altLang="zh-CN" sz="2400">
                <a:latin typeface="Arial" panose="020B0604020202020204" pitchFamily="34" charset="0"/>
                <a:ea typeface="宋体" panose="02010600030101010101" pitchFamily="2" charset="-122"/>
                <a:cs typeface="Arial" panose="020B0604020202020204" pitchFamily="34" charset="0"/>
              </a:rPr>
            </a:br>
            <a:endParaRPr lang="en-US" altLang="zh-CN" sz="2400" dirty="0">
              <a:latin typeface="Arial" panose="020B0604020202020204" pitchFamily="34" charset="0"/>
              <a:cs typeface="Arial" panose="020B0604020202020204" pitchFamily="34" charset="0"/>
            </a:endParaRPr>
          </a:p>
        </p:txBody>
      </p:sp>
      <p:sp>
        <p:nvSpPr>
          <p:cNvPr id="11" name="文本框 10">
            <a:extLst>
              <a:ext uri="{FF2B5EF4-FFF2-40B4-BE49-F238E27FC236}">
                <a16:creationId xmlns:a16="http://schemas.microsoft.com/office/drawing/2014/main" id="{ADE93DBD-D441-4A62-B142-882907CC22D9}"/>
              </a:ext>
            </a:extLst>
          </p:cNvPr>
          <p:cNvSpPr txBox="1"/>
          <p:nvPr/>
        </p:nvSpPr>
        <p:spPr>
          <a:xfrm>
            <a:off x="1642368" y="954938"/>
            <a:ext cx="9380765" cy="456535"/>
          </a:xfrm>
          <a:prstGeom prst="rect">
            <a:avLst/>
          </a:prstGeom>
          <a:noFill/>
        </p:spPr>
        <p:txBody>
          <a:bodyPr wrap="square" rtlCol="0">
            <a:spAutoFit/>
          </a:bodyPr>
          <a:lstStyle/>
          <a:p>
            <a:pPr algn="l">
              <a:lnSpc>
                <a:spcPct val="150000"/>
              </a:lnSpc>
            </a:pPr>
            <a:r>
              <a:rPr lang="en-US" altLang="zh-CN" b="1"/>
              <a:t>Memory Optimizer</a:t>
            </a:r>
            <a:r>
              <a:rPr lang="en-US" altLang="zh-CN"/>
              <a:t>: Peak Memory Characterization</a:t>
            </a:r>
            <a:endParaRPr lang="zh-CN" altLang="en-US" b="1" dirty="0">
              <a:latin typeface="Arial" panose="020B0604020202020204" pitchFamily="34" charset="0"/>
              <a:ea typeface="宋体" panose="02010600030101010101" pitchFamily="2" charset="-122"/>
              <a:cs typeface="Arial" panose="020B0604020202020204" pitchFamily="34" charset="0"/>
            </a:endParaRPr>
          </a:p>
        </p:txBody>
      </p:sp>
      <p:pic>
        <p:nvPicPr>
          <p:cNvPr id="4" name="图片 3">
            <a:extLst>
              <a:ext uri="{FF2B5EF4-FFF2-40B4-BE49-F238E27FC236}">
                <a16:creationId xmlns:a16="http://schemas.microsoft.com/office/drawing/2014/main" id="{6B2391F7-3C0F-4718-8F02-A83BDCCA4972}"/>
              </a:ext>
            </a:extLst>
          </p:cNvPr>
          <p:cNvPicPr>
            <a:picLocks noChangeAspect="1"/>
          </p:cNvPicPr>
          <p:nvPr/>
        </p:nvPicPr>
        <p:blipFill>
          <a:blip r:embed="rId3"/>
          <a:stretch>
            <a:fillRect/>
          </a:stretch>
        </p:blipFill>
        <p:spPr>
          <a:xfrm>
            <a:off x="1642368" y="1641665"/>
            <a:ext cx="8529987" cy="4277030"/>
          </a:xfrm>
          <a:prstGeom prst="rect">
            <a:avLst/>
          </a:prstGeom>
        </p:spPr>
      </p:pic>
    </p:spTree>
    <p:extLst>
      <p:ext uri="{BB962C8B-B14F-4D97-AF65-F5344CB8AC3E}">
        <p14:creationId xmlns:p14="http://schemas.microsoft.com/office/powerpoint/2010/main" val="649651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EF2DDBE1-ABE7-404F-A592-1A3E362FB0A2}" type="slidenum">
              <a:rPr lang="zh-CN" altLang="en-US" smtClean="0"/>
              <a:t>17</a:t>
            </a:fld>
            <a:endParaRPr lang="zh-CN" altLang="en-US" dirty="0"/>
          </a:p>
        </p:txBody>
      </p:sp>
      <p:sp>
        <p:nvSpPr>
          <p:cNvPr id="48" name="标题 47"/>
          <p:cNvSpPr>
            <a:spLocks noGrp="1"/>
          </p:cNvSpPr>
          <p:nvPr>
            <p:ph type="title"/>
          </p:nvPr>
        </p:nvSpPr>
        <p:spPr/>
        <p:txBody>
          <a:bodyPr>
            <a:normAutofit/>
          </a:bodyPr>
          <a:lstStyle/>
          <a:p>
            <a:r>
              <a:rPr lang="en-US" altLang="zh-CN" sz="2400">
                <a:latin typeface="Arial" panose="020B0604020202020204" pitchFamily="34" charset="0"/>
                <a:ea typeface="宋体" panose="02010600030101010101" pitchFamily="2" charset="-122"/>
                <a:cs typeface="Arial" panose="020B0604020202020204" pitchFamily="34" charset="0"/>
              </a:rPr>
              <a:t>TF Graph Optimization</a:t>
            </a:r>
            <a:br>
              <a:rPr lang="en-US" altLang="zh-CN" sz="2400">
                <a:latin typeface="Arial" panose="020B0604020202020204" pitchFamily="34" charset="0"/>
                <a:ea typeface="宋体" panose="02010600030101010101" pitchFamily="2" charset="-122"/>
                <a:cs typeface="Arial" panose="020B0604020202020204" pitchFamily="34" charset="0"/>
              </a:rPr>
            </a:br>
            <a:endParaRPr lang="en-US" altLang="zh-CN" sz="2400" dirty="0">
              <a:latin typeface="Arial" panose="020B0604020202020204" pitchFamily="34" charset="0"/>
              <a:cs typeface="Arial" panose="020B0604020202020204" pitchFamily="34" charset="0"/>
            </a:endParaRPr>
          </a:p>
        </p:txBody>
      </p:sp>
      <p:sp>
        <p:nvSpPr>
          <p:cNvPr id="11" name="文本框 10">
            <a:extLst>
              <a:ext uri="{FF2B5EF4-FFF2-40B4-BE49-F238E27FC236}">
                <a16:creationId xmlns:a16="http://schemas.microsoft.com/office/drawing/2014/main" id="{ADE93DBD-D441-4A62-B142-882907CC22D9}"/>
              </a:ext>
            </a:extLst>
          </p:cNvPr>
          <p:cNvSpPr txBox="1"/>
          <p:nvPr/>
        </p:nvSpPr>
        <p:spPr>
          <a:xfrm>
            <a:off x="1642368" y="954938"/>
            <a:ext cx="9380765" cy="456535"/>
          </a:xfrm>
          <a:prstGeom prst="rect">
            <a:avLst/>
          </a:prstGeom>
          <a:noFill/>
        </p:spPr>
        <p:txBody>
          <a:bodyPr wrap="square" rtlCol="0">
            <a:spAutoFit/>
          </a:bodyPr>
          <a:lstStyle/>
          <a:p>
            <a:pPr algn="l">
              <a:lnSpc>
                <a:spcPct val="150000"/>
              </a:lnSpc>
            </a:pPr>
            <a:r>
              <a:rPr lang="en-US" altLang="zh-CN" b="1"/>
              <a:t>Memory Optimizer</a:t>
            </a:r>
            <a:r>
              <a:rPr lang="en-US" altLang="zh-CN"/>
              <a:t>: Swapping</a:t>
            </a:r>
            <a:endParaRPr lang="zh-CN" altLang="en-US" b="1" dirty="0">
              <a:latin typeface="Arial" panose="020B0604020202020204" pitchFamily="34" charset="0"/>
              <a:ea typeface="宋体" panose="02010600030101010101" pitchFamily="2" charset="-122"/>
              <a:cs typeface="Arial" panose="020B0604020202020204" pitchFamily="34" charset="0"/>
            </a:endParaRPr>
          </a:p>
        </p:txBody>
      </p:sp>
      <p:pic>
        <p:nvPicPr>
          <p:cNvPr id="5" name="图片 4">
            <a:extLst>
              <a:ext uri="{FF2B5EF4-FFF2-40B4-BE49-F238E27FC236}">
                <a16:creationId xmlns:a16="http://schemas.microsoft.com/office/drawing/2014/main" id="{0BBD743E-C0E4-4DCD-8896-F1280098E567}"/>
              </a:ext>
            </a:extLst>
          </p:cNvPr>
          <p:cNvPicPr>
            <a:picLocks noChangeAspect="1"/>
          </p:cNvPicPr>
          <p:nvPr/>
        </p:nvPicPr>
        <p:blipFill>
          <a:blip r:embed="rId3"/>
          <a:stretch>
            <a:fillRect/>
          </a:stretch>
        </p:blipFill>
        <p:spPr>
          <a:xfrm>
            <a:off x="1966300" y="1655042"/>
            <a:ext cx="8015900" cy="4248020"/>
          </a:xfrm>
          <a:prstGeom prst="rect">
            <a:avLst/>
          </a:prstGeom>
        </p:spPr>
      </p:pic>
    </p:spTree>
    <p:extLst>
      <p:ext uri="{BB962C8B-B14F-4D97-AF65-F5344CB8AC3E}">
        <p14:creationId xmlns:p14="http://schemas.microsoft.com/office/powerpoint/2010/main" val="1252212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EF2DDBE1-ABE7-404F-A592-1A3E362FB0A2}" type="slidenum">
              <a:rPr lang="zh-CN" altLang="en-US" smtClean="0"/>
              <a:t>18</a:t>
            </a:fld>
            <a:endParaRPr lang="zh-CN" altLang="en-US" dirty="0"/>
          </a:p>
        </p:txBody>
      </p:sp>
      <p:sp>
        <p:nvSpPr>
          <p:cNvPr id="48" name="标题 47"/>
          <p:cNvSpPr>
            <a:spLocks noGrp="1"/>
          </p:cNvSpPr>
          <p:nvPr>
            <p:ph type="title"/>
          </p:nvPr>
        </p:nvSpPr>
        <p:spPr/>
        <p:txBody>
          <a:bodyPr>
            <a:normAutofit/>
          </a:bodyPr>
          <a:lstStyle/>
          <a:p>
            <a:r>
              <a:rPr lang="en-US" altLang="zh-CN" sz="2400">
                <a:latin typeface="Arial" panose="020B0604020202020204" pitchFamily="34" charset="0"/>
                <a:ea typeface="宋体" panose="02010600030101010101" pitchFamily="2" charset="-122"/>
                <a:cs typeface="Arial" panose="020B0604020202020204" pitchFamily="34" charset="0"/>
              </a:rPr>
              <a:t>TF Graph Optimization</a:t>
            </a:r>
            <a:br>
              <a:rPr lang="en-US" altLang="zh-CN" sz="2400">
                <a:latin typeface="Arial" panose="020B0604020202020204" pitchFamily="34" charset="0"/>
                <a:ea typeface="宋体" panose="02010600030101010101" pitchFamily="2" charset="-122"/>
                <a:cs typeface="Arial" panose="020B0604020202020204" pitchFamily="34" charset="0"/>
              </a:rPr>
            </a:br>
            <a:endParaRPr lang="en-US" altLang="zh-CN" sz="2400" dirty="0">
              <a:latin typeface="Arial" panose="020B0604020202020204" pitchFamily="34" charset="0"/>
              <a:cs typeface="Arial" panose="020B0604020202020204" pitchFamily="34" charset="0"/>
            </a:endParaRPr>
          </a:p>
        </p:txBody>
      </p:sp>
      <p:sp>
        <p:nvSpPr>
          <p:cNvPr id="11" name="文本框 10">
            <a:extLst>
              <a:ext uri="{FF2B5EF4-FFF2-40B4-BE49-F238E27FC236}">
                <a16:creationId xmlns:a16="http://schemas.microsoft.com/office/drawing/2014/main" id="{ADE93DBD-D441-4A62-B142-882907CC22D9}"/>
              </a:ext>
            </a:extLst>
          </p:cNvPr>
          <p:cNvSpPr txBox="1"/>
          <p:nvPr/>
        </p:nvSpPr>
        <p:spPr>
          <a:xfrm>
            <a:off x="1642368" y="954938"/>
            <a:ext cx="9380765" cy="456535"/>
          </a:xfrm>
          <a:prstGeom prst="rect">
            <a:avLst/>
          </a:prstGeom>
          <a:noFill/>
        </p:spPr>
        <p:txBody>
          <a:bodyPr wrap="square" rtlCol="0">
            <a:spAutoFit/>
          </a:bodyPr>
          <a:lstStyle/>
          <a:p>
            <a:pPr algn="l">
              <a:lnSpc>
                <a:spcPct val="150000"/>
              </a:lnSpc>
            </a:pPr>
            <a:r>
              <a:rPr lang="en-US" altLang="zh-CN" b="1"/>
              <a:t>Memory Optimizer</a:t>
            </a:r>
            <a:r>
              <a:rPr lang="en-US" altLang="zh-CN"/>
              <a:t>: Recomputation</a:t>
            </a:r>
            <a:endParaRPr lang="zh-CN" altLang="en-US" b="1" dirty="0">
              <a:latin typeface="Arial" panose="020B0604020202020204" pitchFamily="34" charset="0"/>
              <a:ea typeface="宋体" panose="02010600030101010101" pitchFamily="2" charset="-122"/>
              <a:cs typeface="Arial" panose="020B0604020202020204" pitchFamily="34" charset="0"/>
            </a:endParaRPr>
          </a:p>
        </p:txBody>
      </p:sp>
      <p:pic>
        <p:nvPicPr>
          <p:cNvPr id="4" name="图片 3">
            <a:extLst>
              <a:ext uri="{FF2B5EF4-FFF2-40B4-BE49-F238E27FC236}">
                <a16:creationId xmlns:a16="http://schemas.microsoft.com/office/drawing/2014/main" id="{2D9ED1A1-99E2-4176-B466-D2A072F0B094}"/>
              </a:ext>
            </a:extLst>
          </p:cNvPr>
          <p:cNvPicPr>
            <a:picLocks noChangeAspect="1"/>
          </p:cNvPicPr>
          <p:nvPr/>
        </p:nvPicPr>
        <p:blipFill>
          <a:blip r:embed="rId3"/>
          <a:stretch>
            <a:fillRect/>
          </a:stretch>
        </p:blipFill>
        <p:spPr>
          <a:xfrm>
            <a:off x="2011872" y="1512141"/>
            <a:ext cx="8168256" cy="4475870"/>
          </a:xfrm>
          <a:prstGeom prst="rect">
            <a:avLst/>
          </a:prstGeom>
        </p:spPr>
      </p:pic>
    </p:spTree>
    <p:extLst>
      <p:ext uri="{BB962C8B-B14F-4D97-AF65-F5344CB8AC3E}">
        <p14:creationId xmlns:p14="http://schemas.microsoft.com/office/powerpoint/2010/main" val="39744279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EF2DDBE1-ABE7-404F-A592-1A3E362FB0A2}" type="slidenum">
              <a:rPr lang="zh-CN" altLang="en-US" smtClean="0"/>
              <a:t>19</a:t>
            </a:fld>
            <a:endParaRPr lang="zh-CN" altLang="en-US" dirty="0"/>
          </a:p>
        </p:txBody>
      </p:sp>
      <p:sp>
        <p:nvSpPr>
          <p:cNvPr id="48" name="标题 47"/>
          <p:cNvSpPr>
            <a:spLocks noGrp="1"/>
          </p:cNvSpPr>
          <p:nvPr>
            <p:ph type="title"/>
          </p:nvPr>
        </p:nvSpPr>
        <p:spPr/>
        <p:txBody>
          <a:bodyPr>
            <a:normAutofit/>
          </a:bodyPr>
          <a:lstStyle/>
          <a:p>
            <a:r>
              <a:rPr lang="en-US" altLang="zh-CN" sz="2400">
                <a:latin typeface="Arial" panose="020B0604020202020204" pitchFamily="34" charset="0"/>
                <a:ea typeface="宋体" panose="02010600030101010101" pitchFamily="2" charset="-122"/>
                <a:cs typeface="Arial" panose="020B0604020202020204" pitchFamily="34" charset="0"/>
              </a:rPr>
              <a:t>TF Graph Optimization</a:t>
            </a:r>
            <a:br>
              <a:rPr lang="en-US" altLang="zh-CN" sz="2400">
                <a:latin typeface="Arial" panose="020B0604020202020204" pitchFamily="34" charset="0"/>
                <a:ea typeface="宋体" panose="02010600030101010101" pitchFamily="2" charset="-122"/>
                <a:cs typeface="Arial" panose="020B0604020202020204" pitchFamily="34" charset="0"/>
              </a:rPr>
            </a:br>
            <a:endParaRPr lang="en-US" altLang="zh-CN" sz="2400" dirty="0">
              <a:latin typeface="Arial" panose="020B0604020202020204" pitchFamily="34" charset="0"/>
              <a:cs typeface="Arial" panose="020B0604020202020204" pitchFamily="34" charset="0"/>
            </a:endParaRPr>
          </a:p>
        </p:txBody>
      </p:sp>
      <p:sp>
        <p:nvSpPr>
          <p:cNvPr id="11" name="文本框 10">
            <a:extLst>
              <a:ext uri="{FF2B5EF4-FFF2-40B4-BE49-F238E27FC236}">
                <a16:creationId xmlns:a16="http://schemas.microsoft.com/office/drawing/2014/main" id="{ADE93DBD-D441-4A62-B142-882907CC22D9}"/>
              </a:ext>
            </a:extLst>
          </p:cNvPr>
          <p:cNvSpPr txBox="1"/>
          <p:nvPr/>
        </p:nvSpPr>
        <p:spPr>
          <a:xfrm>
            <a:off x="1642368" y="954938"/>
            <a:ext cx="9380765" cy="456535"/>
          </a:xfrm>
          <a:prstGeom prst="rect">
            <a:avLst/>
          </a:prstGeom>
          <a:noFill/>
        </p:spPr>
        <p:txBody>
          <a:bodyPr wrap="square" rtlCol="0">
            <a:spAutoFit/>
          </a:bodyPr>
          <a:lstStyle/>
          <a:p>
            <a:pPr algn="l">
              <a:lnSpc>
                <a:spcPct val="150000"/>
              </a:lnSpc>
            </a:pPr>
            <a:r>
              <a:rPr lang="en-US" altLang="zh-CN" b="1"/>
              <a:t>Control Flow Optimizer</a:t>
            </a:r>
            <a:r>
              <a:rPr lang="en-US" altLang="zh-CN"/>
              <a:t>: Loop()</a:t>
            </a:r>
            <a:endParaRPr lang="zh-CN" altLang="en-US" b="1" dirty="0">
              <a:latin typeface="Arial" panose="020B0604020202020204" pitchFamily="34" charset="0"/>
              <a:ea typeface="宋体" panose="02010600030101010101" pitchFamily="2" charset="-122"/>
              <a:cs typeface="Arial" panose="020B0604020202020204" pitchFamily="34" charset="0"/>
            </a:endParaRPr>
          </a:p>
        </p:txBody>
      </p:sp>
      <p:sp>
        <p:nvSpPr>
          <p:cNvPr id="6" name="文本框 5">
            <a:extLst>
              <a:ext uri="{FF2B5EF4-FFF2-40B4-BE49-F238E27FC236}">
                <a16:creationId xmlns:a16="http://schemas.microsoft.com/office/drawing/2014/main" id="{7489433E-FDA7-46CB-B7D8-836919DD00B7}"/>
              </a:ext>
            </a:extLst>
          </p:cNvPr>
          <p:cNvSpPr txBox="1"/>
          <p:nvPr/>
        </p:nvSpPr>
        <p:spPr>
          <a:xfrm>
            <a:off x="1744910" y="1585519"/>
            <a:ext cx="9278224" cy="4109330"/>
          </a:xfrm>
          <a:prstGeom prst="rect">
            <a:avLst/>
          </a:prstGeom>
          <a:noFill/>
        </p:spPr>
        <p:txBody>
          <a:bodyPr wrap="square" rtlCol="0">
            <a:spAutoFit/>
          </a:bodyPr>
          <a:lstStyle/>
          <a:p>
            <a:pPr marL="285750" indent="-285750" algn="l">
              <a:lnSpc>
                <a:spcPct val="150000"/>
              </a:lnSpc>
              <a:buFont typeface="Wingdings" panose="05000000000000000000" pitchFamily="2" charset="2"/>
              <a:buChar char="l"/>
            </a:pPr>
            <a:r>
              <a:rPr lang="en-US" altLang="zh-CN"/>
              <a:t>Loop Invariant Node Motion</a:t>
            </a:r>
          </a:p>
          <a:p>
            <a:pPr marL="285750" indent="-285750" algn="l">
              <a:lnSpc>
                <a:spcPct val="150000"/>
              </a:lnSpc>
              <a:buFont typeface="Wingdings" panose="05000000000000000000" pitchFamily="2" charset="2"/>
              <a:buChar char="l"/>
            </a:pPr>
            <a:endParaRPr lang="en-US" altLang="zh-CN"/>
          </a:p>
          <a:p>
            <a:pPr algn="l">
              <a:lnSpc>
                <a:spcPct val="150000"/>
              </a:lnSpc>
            </a:pPr>
            <a:endParaRPr lang="en-US" altLang="zh-CN"/>
          </a:p>
          <a:p>
            <a:pPr algn="l">
              <a:lnSpc>
                <a:spcPct val="150000"/>
              </a:lnSpc>
            </a:pPr>
            <a:endParaRPr lang="en-US" altLang="zh-CN"/>
          </a:p>
          <a:p>
            <a:pPr algn="l">
              <a:lnSpc>
                <a:spcPct val="150000"/>
              </a:lnSpc>
            </a:pPr>
            <a:endParaRPr lang="en-US" altLang="zh-CN"/>
          </a:p>
          <a:p>
            <a:pPr algn="l">
              <a:lnSpc>
                <a:spcPct val="150000"/>
              </a:lnSpc>
            </a:pPr>
            <a:endParaRPr lang="en-US" altLang="zh-CN"/>
          </a:p>
          <a:p>
            <a:pPr marL="285750" indent="-285750" algn="l">
              <a:lnSpc>
                <a:spcPct val="150000"/>
              </a:lnSpc>
              <a:buFont typeface="Wingdings" panose="05000000000000000000" pitchFamily="2" charset="2"/>
              <a:buChar char="l"/>
            </a:pPr>
            <a:r>
              <a:rPr lang="en-US" altLang="zh-CN"/>
              <a:t>Dead Branch Elimination for Switch with constant predicate</a:t>
            </a:r>
          </a:p>
          <a:p>
            <a:pPr marL="285750" indent="-285750" algn="l">
              <a:lnSpc>
                <a:spcPct val="150000"/>
              </a:lnSpc>
              <a:buFont typeface="Wingdings" panose="05000000000000000000" pitchFamily="2" charset="2"/>
              <a:buChar char="l"/>
            </a:pPr>
            <a:r>
              <a:rPr lang="en-US" altLang="zh-CN"/>
              <a:t>Deduce loop trip count statically</a:t>
            </a:r>
          </a:p>
          <a:p>
            <a:pPr marL="742950" lvl="1" indent="-285750">
              <a:lnSpc>
                <a:spcPct val="150000"/>
              </a:lnSpc>
              <a:buFont typeface="Wingdings" panose="05000000000000000000" pitchFamily="2" charset="2"/>
              <a:buChar char="Ø"/>
            </a:pPr>
            <a:r>
              <a:rPr lang="en-US" altLang="zh-CN" sz="1600"/>
              <a:t>Remove loop for zero trip count</a:t>
            </a:r>
          </a:p>
          <a:p>
            <a:pPr marL="742950" lvl="1" indent="-285750">
              <a:lnSpc>
                <a:spcPct val="150000"/>
              </a:lnSpc>
              <a:buFont typeface="Wingdings" panose="05000000000000000000" pitchFamily="2" charset="2"/>
              <a:buChar char="Ø"/>
            </a:pPr>
            <a:r>
              <a:rPr lang="en-US" altLang="zh-CN" sz="1600"/>
              <a:t>Remove control flow nodes for trip count == 1 </a:t>
            </a:r>
          </a:p>
        </p:txBody>
      </p:sp>
      <p:pic>
        <p:nvPicPr>
          <p:cNvPr id="5" name="图片 4">
            <a:extLst>
              <a:ext uri="{FF2B5EF4-FFF2-40B4-BE49-F238E27FC236}">
                <a16:creationId xmlns:a16="http://schemas.microsoft.com/office/drawing/2014/main" id="{44A72238-1F87-41B4-A44B-2FA94E80651A}"/>
              </a:ext>
            </a:extLst>
          </p:cNvPr>
          <p:cNvPicPr>
            <a:picLocks noChangeAspect="1"/>
          </p:cNvPicPr>
          <p:nvPr/>
        </p:nvPicPr>
        <p:blipFill>
          <a:blip r:embed="rId3"/>
          <a:stretch>
            <a:fillRect/>
          </a:stretch>
        </p:blipFill>
        <p:spPr>
          <a:xfrm>
            <a:off x="2340529" y="2097249"/>
            <a:ext cx="1788327" cy="1946246"/>
          </a:xfrm>
          <a:prstGeom prst="rect">
            <a:avLst/>
          </a:prstGeom>
        </p:spPr>
      </p:pic>
    </p:spTree>
    <p:extLst>
      <p:ext uri="{BB962C8B-B14F-4D97-AF65-F5344CB8AC3E}">
        <p14:creationId xmlns:p14="http://schemas.microsoft.com/office/powerpoint/2010/main" val="3445027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EF2DDBE1-ABE7-404F-A592-1A3E362FB0A2}" type="slidenum">
              <a:rPr lang="zh-CN" altLang="en-US" smtClean="0"/>
              <a:t>2</a:t>
            </a:fld>
            <a:endParaRPr lang="zh-CN" altLang="en-US" dirty="0"/>
          </a:p>
        </p:txBody>
      </p:sp>
      <p:sp>
        <p:nvSpPr>
          <p:cNvPr id="48" name="标题 47"/>
          <p:cNvSpPr>
            <a:spLocks noGrp="1"/>
          </p:cNvSpPr>
          <p:nvPr>
            <p:ph type="title"/>
          </p:nvPr>
        </p:nvSpPr>
        <p:spPr/>
        <p:txBody>
          <a:bodyPr>
            <a:normAutofit/>
          </a:bodyPr>
          <a:lstStyle/>
          <a:p>
            <a:r>
              <a:rPr lang="en-US" altLang="zh-CN" sz="2400">
                <a:latin typeface="Arial" panose="020B0604020202020204" pitchFamily="34" charset="0"/>
                <a:ea typeface="宋体" panose="02010600030101010101" pitchFamily="2" charset="-122"/>
                <a:cs typeface="Arial" panose="020B0604020202020204" pitchFamily="34" charset="0"/>
              </a:rPr>
              <a:t>Content</a:t>
            </a:r>
            <a:br>
              <a:rPr lang="en-US" altLang="zh-CN" sz="2400">
                <a:latin typeface="Arial" panose="020B0604020202020204" pitchFamily="34" charset="0"/>
                <a:ea typeface="宋体" panose="02010600030101010101" pitchFamily="2" charset="-122"/>
                <a:cs typeface="Arial" panose="020B0604020202020204" pitchFamily="34" charset="0"/>
              </a:rPr>
            </a:br>
            <a:endParaRPr lang="en-US" altLang="zh-CN" sz="2400" dirty="0">
              <a:latin typeface="Arial" panose="020B0604020202020204" pitchFamily="34" charset="0"/>
              <a:cs typeface="Arial" panose="020B0604020202020204" pitchFamily="34" charset="0"/>
            </a:endParaRPr>
          </a:p>
        </p:txBody>
      </p:sp>
      <p:sp>
        <p:nvSpPr>
          <p:cNvPr id="6" name="文本框 5">
            <a:extLst>
              <a:ext uri="{FF2B5EF4-FFF2-40B4-BE49-F238E27FC236}">
                <a16:creationId xmlns:a16="http://schemas.microsoft.com/office/drawing/2014/main" id="{8393DEBF-4147-4D23-8024-012DD2E22287}"/>
              </a:ext>
            </a:extLst>
          </p:cNvPr>
          <p:cNvSpPr txBox="1"/>
          <p:nvPr/>
        </p:nvSpPr>
        <p:spPr>
          <a:xfrm>
            <a:off x="1736521" y="1199626"/>
            <a:ext cx="6727971" cy="442878"/>
          </a:xfrm>
          <a:prstGeom prst="rect">
            <a:avLst/>
          </a:prstGeom>
          <a:noFill/>
        </p:spPr>
        <p:txBody>
          <a:bodyPr wrap="square" rtlCol="0">
            <a:spAutoFit/>
          </a:bodyPr>
          <a:lstStyle/>
          <a:p>
            <a:pPr marL="285750" indent="-285750" algn="l">
              <a:lnSpc>
                <a:spcPct val="150000"/>
              </a:lnSpc>
              <a:buFont typeface="Arial" panose="020B0604020202020204" pitchFamily="34" charset="0"/>
              <a:buChar char="•"/>
            </a:pPr>
            <a:endParaRPr lang="zh-CN" altLang="en-US" dirty="0">
              <a:latin typeface="宋体" panose="02010600030101010101" pitchFamily="2" charset="-122"/>
              <a:ea typeface="宋体" panose="02010600030101010101" pitchFamily="2" charset="-122"/>
            </a:endParaRPr>
          </a:p>
        </p:txBody>
      </p:sp>
      <p:sp>
        <p:nvSpPr>
          <p:cNvPr id="7" name="文本框 6">
            <a:extLst>
              <a:ext uri="{FF2B5EF4-FFF2-40B4-BE49-F238E27FC236}">
                <a16:creationId xmlns:a16="http://schemas.microsoft.com/office/drawing/2014/main" id="{22968118-EB15-4C71-B307-C9E7B378D710}"/>
              </a:ext>
            </a:extLst>
          </p:cNvPr>
          <p:cNvSpPr txBox="1"/>
          <p:nvPr/>
        </p:nvSpPr>
        <p:spPr>
          <a:xfrm>
            <a:off x="1736521" y="973818"/>
            <a:ext cx="7533314" cy="1703030"/>
          </a:xfrm>
          <a:prstGeom prst="rect">
            <a:avLst/>
          </a:prstGeom>
          <a:noFill/>
        </p:spPr>
        <p:txBody>
          <a:bodyPr wrap="square" rtlCol="0">
            <a:spAutoFit/>
          </a:bodyPr>
          <a:lstStyle/>
          <a:p>
            <a:pPr marL="285750" indent="-285750" algn="l">
              <a:lnSpc>
                <a:spcPct val="150000"/>
              </a:lnSpc>
              <a:buFont typeface="Wingdings" panose="05000000000000000000" pitchFamily="2" charset="2"/>
              <a:buChar char="l"/>
            </a:pPr>
            <a:r>
              <a:rPr lang="en-US" altLang="zh-CN">
                <a:latin typeface="Arial" panose="020B0604020202020204" pitchFamily="34" charset="0"/>
                <a:ea typeface="宋体" panose="02010600030101010101" pitchFamily="2" charset="-122"/>
                <a:cs typeface="Arial" panose="020B0604020202020204" pitchFamily="34" charset="0"/>
              </a:rPr>
              <a:t>Rule-based Computation Graph Optimization</a:t>
            </a:r>
          </a:p>
          <a:p>
            <a:pPr marL="742950" lvl="1" indent="-285750">
              <a:lnSpc>
                <a:spcPct val="150000"/>
              </a:lnSpc>
              <a:buFont typeface="Wingdings" panose="05000000000000000000" pitchFamily="2" charset="2"/>
              <a:buChar char="Ø"/>
            </a:pPr>
            <a:r>
              <a:rPr lang="en-US" altLang="zh-CN">
                <a:latin typeface="Arial" panose="020B0604020202020204" pitchFamily="34" charset="0"/>
                <a:ea typeface="宋体" panose="02010600030101010101" pitchFamily="2" charset="-122"/>
                <a:cs typeface="Arial" panose="020B0604020202020204" pitchFamily="34" charset="0"/>
              </a:rPr>
              <a:t>MLIR(</a:t>
            </a:r>
            <a:r>
              <a:rPr lang="en-US" altLang="zh-CN"/>
              <a:t>Multi-Level Intermediate Representation)</a:t>
            </a:r>
            <a:endParaRPr lang="en-US" altLang="zh-CN">
              <a:latin typeface="Arial" panose="020B0604020202020204" pitchFamily="34" charset="0"/>
              <a:ea typeface="宋体" panose="02010600030101010101" pitchFamily="2" charset="-122"/>
              <a:cs typeface="Arial" panose="020B0604020202020204" pitchFamily="34" charset="0"/>
            </a:endParaRPr>
          </a:p>
          <a:p>
            <a:pPr marL="742950" lvl="1" indent="-285750">
              <a:lnSpc>
                <a:spcPct val="150000"/>
              </a:lnSpc>
              <a:buFont typeface="Wingdings" panose="05000000000000000000" pitchFamily="2" charset="2"/>
              <a:buChar char="Ø"/>
            </a:pPr>
            <a:r>
              <a:rPr lang="en-US" altLang="zh-CN">
                <a:latin typeface="Arial" panose="020B0604020202020204" pitchFamily="34" charset="0"/>
                <a:ea typeface="宋体" panose="02010600030101010101" pitchFamily="2" charset="-122"/>
                <a:cs typeface="Arial" panose="020B0604020202020204" pitchFamily="34" charset="0"/>
              </a:rPr>
              <a:t>Graph Optimization in TensorFlow</a:t>
            </a:r>
          </a:p>
          <a:p>
            <a:pPr marL="742950" lvl="1" indent="-285750">
              <a:lnSpc>
                <a:spcPct val="150000"/>
              </a:lnSpc>
              <a:buFont typeface="Wingdings" panose="05000000000000000000" pitchFamily="2" charset="2"/>
              <a:buChar char="Ø"/>
            </a:pPr>
            <a:r>
              <a:rPr lang="en-US" altLang="zh-CN">
                <a:latin typeface="Arial" panose="020B0604020202020204" pitchFamily="34" charset="0"/>
                <a:ea typeface="宋体" panose="02010600030101010101" pitchFamily="2" charset="-122"/>
                <a:cs typeface="Arial" panose="020B0604020202020204" pitchFamily="34" charset="0"/>
              </a:rPr>
              <a:t>Graph Optimization in TVM</a:t>
            </a:r>
          </a:p>
        </p:txBody>
      </p:sp>
      <p:sp>
        <p:nvSpPr>
          <p:cNvPr id="11" name="文本框 10">
            <a:extLst>
              <a:ext uri="{FF2B5EF4-FFF2-40B4-BE49-F238E27FC236}">
                <a16:creationId xmlns:a16="http://schemas.microsoft.com/office/drawing/2014/main" id="{21C1767A-84CD-40FB-BF1B-3EFC3119FE15}"/>
              </a:ext>
            </a:extLst>
          </p:cNvPr>
          <p:cNvSpPr txBox="1"/>
          <p:nvPr/>
        </p:nvSpPr>
        <p:spPr>
          <a:xfrm>
            <a:off x="1736521" y="2902656"/>
            <a:ext cx="7533314" cy="872034"/>
          </a:xfrm>
          <a:prstGeom prst="rect">
            <a:avLst/>
          </a:prstGeom>
          <a:noFill/>
        </p:spPr>
        <p:txBody>
          <a:bodyPr wrap="square" rtlCol="0">
            <a:spAutoFit/>
          </a:bodyPr>
          <a:lstStyle/>
          <a:p>
            <a:pPr marL="285750" indent="-285750" algn="l">
              <a:lnSpc>
                <a:spcPct val="150000"/>
              </a:lnSpc>
              <a:buFont typeface="Wingdings" panose="05000000000000000000" pitchFamily="2" charset="2"/>
              <a:buChar char="l"/>
            </a:pPr>
            <a:r>
              <a:rPr lang="en-US" altLang="zh-CN">
                <a:latin typeface="Arial" panose="020B0604020202020204" pitchFamily="34" charset="0"/>
                <a:ea typeface="宋体" panose="02010600030101010101" pitchFamily="2" charset="-122"/>
                <a:cs typeface="Arial" panose="020B0604020202020204" pitchFamily="34" charset="0"/>
              </a:rPr>
              <a:t>Search-based Computation Graph Optimization</a:t>
            </a:r>
          </a:p>
          <a:p>
            <a:pPr marL="742950" lvl="1" indent="-285750">
              <a:lnSpc>
                <a:spcPct val="150000"/>
              </a:lnSpc>
              <a:buFont typeface="Wingdings" panose="05000000000000000000" pitchFamily="2" charset="2"/>
              <a:buChar char="Ø"/>
            </a:pPr>
            <a:r>
              <a:rPr lang="en-US" altLang="zh-CN">
                <a:latin typeface="Arial" panose="020B0604020202020204" pitchFamily="34" charset="0"/>
                <a:ea typeface="宋体" panose="02010600030101010101" pitchFamily="2" charset="-122"/>
                <a:cs typeface="Arial" panose="020B0604020202020204" pitchFamily="34" charset="0"/>
              </a:rPr>
              <a:t>Graph Optimization in TASO</a:t>
            </a:r>
          </a:p>
        </p:txBody>
      </p:sp>
      <p:sp>
        <p:nvSpPr>
          <p:cNvPr id="12" name="文本框 11">
            <a:extLst>
              <a:ext uri="{FF2B5EF4-FFF2-40B4-BE49-F238E27FC236}">
                <a16:creationId xmlns:a16="http://schemas.microsoft.com/office/drawing/2014/main" id="{7CB0E3C5-1D97-409D-B8BC-C9325195F839}"/>
              </a:ext>
            </a:extLst>
          </p:cNvPr>
          <p:cNvSpPr txBox="1"/>
          <p:nvPr/>
        </p:nvSpPr>
        <p:spPr>
          <a:xfrm>
            <a:off x="1736521" y="4000498"/>
            <a:ext cx="7533314" cy="456535"/>
          </a:xfrm>
          <a:prstGeom prst="rect">
            <a:avLst/>
          </a:prstGeom>
          <a:noFill/>
        </p:spPr>
        <p:txBody>
          <a:bodyPr wrap="square" rtlCol="0">
            <a:spAutoFit/>
          </a:bodyPr>
          <a:lstStyle/>
          <a:p>
            <a:pPr marL="285750" indent="-285750" algn="l">
              <a:lnSpc>
                <a:spcPct val="150000"/>
              </a:lnSpc>
              <a:buFont typeface="Wingdings" panose="05000000000000000000" pitchFamily="2" charset="2"/>
              <a:buChar char="l"/>
            </a:pPr>
            <a:r>
              <a:rPr lang="en-US" altLang="zh-CN">
                <a:latin typeface="Arial" panose="020B0604020202020204" pitchFamily="34" charset="0"/>
                <a:ea typeface="宋体" panose="02010600030101010101" pitchFamily="2" charset="-122"/>
                <a:cs typeface="Arial" panose="020B0604020202020204" pitchFamily="34" charset="0"/>
              </a:rPr>
              <a:t>My Thoughts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EF2DDBE1-ABE7-404F-A592-1A3E362FB0A2}" type="slidenum">
              <a:rPr lang="zh-CN" altLang="en-US" smtClean="0"/>
              <a:t>20</a:t>
            </a:fld>
            <a:endParaRPr lang="zh-CN" altLang="en-US" dirty="0"/>
          </a:p>
        </p:txBody>
      </p:sp>
      <p:sp>
        <p:nvSpPr>
          <p:cNvPr id="48" name="标题 47"/>
          <p:cNvSpPr>
            <a:spLocks noGrp="1"/>
          </p:cNvSpPr>
          <p:nvPr>
            <p:ph type="title"/>
          </p:nvPr>
        </p:nvSpPr>
        <p:spPr/>
        <p:txBody>
          <a:bodyPr>
            <a:normAutofit/>
          </a:bodyPr>
          <a:lstStyle/>
          <a:p>
            <a:r>
              <a:rPr lang="en-US" altLang="zh-CN" sz="2400">
                <a:latin typeface="Arial" panose="020B0604020202020204" pitchFamily="34" charset="0"/>
                <a:ea typeface="宋体" panose="02010600030101010101" pitchFamily="2" charset="-122"/>
                <a:cs typeface="Arial" panose="020B0604020202020204" pitchFamily="34" charset="0"/>
              </a:rPr>
              <a:t>TVM Graph Optimization</a:t>
            </a:r>
            <a:br>
              <a:rPr lang="en-US" altLang="zh-CN" sz="2400">
                <a:latin typeface="Arial" panose="020B0604020202020204" pitchFamily="34" charset="0"/>
                <a:ea typeface="宋体" panose="02010600030101010101" pitchFamily="2" charset="-122"/>
                <a:cs typeface="Arial" panose="020B0604020202020204" pitchFamily="34" charset="0"/>
              </a:rPr>
            </a:br>
            <a:endParaRPr lang="en-US" altLang="zh-CN" sz="2400" dirty="0">
              <a:latin typeface="Arial" panose="020B0604020202020204" pitchFamily="34" charset="0"/>
              <a:cs typeface="Arial" panose="020B0604020202020204" pitchFamily="34" charset="0"/>
            </a:endParaRPr>
          </a:p>
        </p:txBody>
      </p:sp>
      <p:pic>
        <p:nvPicPr>
          <p:cNvPr id="4" name="图片 3">
            <a:extLst>
              <a:ext uri="{FF2B5EF4-FFF2-40B4-BE49-F238E27FC236}">
                <a16:creationId xmlns:a16="http://schemas.microsoft.com/office/drawing/2014/main" id="{A1026379-751E-4B69-B876-387A220DBF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8281" y="973818"/>
            <a:ext cx="5520705" cy="3356772"/>
          </a:xfrm>
          <a:prstGeom prst="rect">
            <a:avLst/>
          </a:prstGeom>
        </p:spPr>
      </p:pic>
      <p:sp>
        <p:nvSpPr>
          <p:cNvPr id="9" name="文本框 8">
            <a:extLst>
              <a:ext uri="{FF2B5EF4-FFF2-40B4-BE49-F238E27FC236}">
                <a16:creationId xmlns:a16="http://schemas.microsoft.com/office/drawing/2014/main" id="{4315B501-F87B-493A-A3B9-4BC90C8E57FE}"/>
              </a:ext>
            </a:extLst>
          </p:cNvPr>
          <p:cNvSpPr txBox="1"/>
          <p:nvPr/>
        </p:nvSpPr>
        <p:spPr>
          <a:xfrm>
            <a:off x="384809" y="2652204"/>
            <a:ext cx="4435679" cy="1815882"/>
          </a:xfrm>
          <a:prstGeom prst="rect">
            <a:avLst/>
          </a:prstGeom>
          <a:noFill/>
        </p:spPr>
        <p:txBody>
          <a:bodyPr wrap="square">
            <a:spAutoFit/>
          </a:bodyPr>
          <a:lstStyle/>
          <a:p>
            <a:pPr marL="285750" indent="-285750">
              <a:buFont typeface="Arial" panose="020B0604020202020204" pitchFamily="34" charset="0"/>
              <a:buChar char="•"/>
            </a:pPr>
            <a:r>
              <a:rPr lang="en-US" altLang="zh-CN" sz="1600"/>
              <a:t>Operator Fusion</a:t>
            </a:r>
          </a:p>
          <a:p>
            <a:pPr marL="285750" indent="-285750">
              <a:buFont typeface="Arial" panose="020B0604020202020204" pitchFamily="34" charset="0"/>
              <a:buChar char="•"/>
            </a:pPr>
            <a:r>
              <a:rPr lang="en-US" altLang="zh-CN" sz="1600"/>
              <a:t>Constant Parameter Path Pre-Computation</a:t>
            </a:r>
          </a:p>
          <a:p>
            <a:pPr marL="285750" indent="-285750">
              <a:buFont typeface="Arial" panose="020B0604020202020204" pitchFamily="34" charset="0"/>
              <a:buChar char="•"/>
            </a:pPr>
            <a:r>
              <a:rPr lang="en-US" altLang="zh-CN" sz="1600"/>
              <a:t>Static Memory Reuse Analysis</a:t>
            </a:r>
          </a:p>
          <a:p>
            <a:pPr marL="285750" indent="-285750">
              <a:buFont typeface="Arial" panose="020B0604020202020204" pitchFamily="34" charset="0"/>
              <a:buChar char="•"/>
            </a:pPr>
            <a:r>
              <a:rPr lang="en-US" altLang="zh-CN" sz="1600"/>
              <a:t>Data Layout Transformation</a:t>
            </a:r>
          </a:p>
          <a:p>
            <a:pPr marL="285750" indent="-285750">
              <a:buFont typeface="Arial" panose="020B0604020202020204" pitchFamily="34" charset="0"/>
              <a:buChar char="•"/>
            </a:pPr>
            <a:r>
              <a:rPr lang="en-US" altLang="zh-CN" sz="1600"/>
              <a:t>AlterOpLayout</a:t>
            </a:r>
          </a:p>
          <a:p>
            <a:pPr marL="285750" indent="-285750">
              <a:buFont typeface="Arial" panose="020B0604020202020204" pitchFamily="34" charset="0"/>
              <a:buChar char="•"/>
            </a:pPr>
            <a:r>
              <a:rPr lang="en-US" altLang="zh-CN" sz="1600"/>
              <a:t>SimplifyInference</a:t>
            </a:r>
          </a:p>
          <a:p>
            <a:pPr marL="285750" indent="-285750">
              <a:buFont typeface="Arial" panose="020B0604020202020204" pitchFamily="34" charset="0"/>
              <a:buChar char="•"/>
            </a:pPr>
            <a:r>
              <a:rPr lang="en-US" altLang="zh-CN" sz="1600"/>
              <a:t>…</a:t>
            </a:r>
            <a:endParaRPr lang="zh-CN" altLang="en-US" sz="1600"/>
          </a:p>
        </p:txBody>
      </p:sp>
      <p:sp>
        <p:nvSpPr>
          <p:cNvPr id="12" name="文本框 11">
            <a:extLst>
              <a:ext uri="{FF2B5EF4-FFF2-40B4-BE49-F238E27FC236}">
                <a16:creationId xmlns:a16="http://schemas.microsoft.com/office/drawing/2014/main" id="{712DB85E-E8B6-4095-9F0A-9854666100FB}"/>
              </a:ext>
            </a:extLst>
          </p:cNvPr>
          <p:cNvSpPr txBox="1"/>
          <p:nvPr/>
        </p:nvSpPr>
        <p:spPr>
          <a:xfrm>
            <a:off x="5058281" y="4606940"/>
            <a:ext cx="9578130" cy="1200329"/>
          </a:xfrm>
          <a:prstGeom prst="rect">
            <a:avLst/>
          </a:prstGeom>
          <a:noFill/>
        </p:spPr>
        <p:txBody>
          <a:bodyPr wrap="square">
            <a:spAutoFit/>
          </a:bodyPr>
          <a:lstStyle/>
          <a:p>
            <a:r>
              <a:rPr lang="en-US" altLang="zh-CN"/>
              <a:t>i</a:t>
            </a:r>
            <a:r>
              <a:rPr lang="zh-CN" altLang="en-US"/>
              <a:t>njective</a:t>
            </a:r>
            <a:r>
              <a:rPr lang="en-US" altLang="zh-CN"/>
              <a:t>: one-to-one map, </a:t>
            </a:r>
            <a:r>
              <a:rPr lang="zh-CN" altLang="en-US"/>
              <a:t>add / sqrt / exp / sum </a:t>
            </a:r>
            <a:endParaRPr lang="en-US" altLang="zh-CN"/>
          </a:p>
          <a:p>
            <a:r>
              <a:rPr lang="zh-CN" altLang="en-US"/>
              <a:t>reduction：sum / max / min</a:t>
            </a:r>
            <a:endParaRPr lang="en-US" altLang="zh-CN"/>
          </a:p>
          <a:p>
            <a:r>
              <a:rPr lang="zh-CN" altLang="en-US"/>
              <a:t>complex-out-fusable：conv2d / bn / relu</a:t>
            </a:r>
            <a:endParaRPr lang="en-US" altLang="zh-CN"/>
          </a:p>
          <a:p>
            <a:r>
              <a:rPr lang="en-US" altLang="zh-CN"/>
              <a:t>opaque: cannot be fused, sort)</a:t>
            </a:r>
            <a:endParaRPr lang="zh-CN" altLang="en-US"/>
          </a:p>
        </p:txBody>
      </p:sp>
    </p:spTree>
    <p:extLst>
      <p:ext uri="{BB962C8B-B14F-4D97-AF65-F5344CB8AC3E}">
        <p14:creationId xmlns:p14="http://schemas.microsoft.com/office/powerpoint/2010/main" val="21178532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EF2DDBE1-ABE7-404F-A592-1A3E362FB0A2}" type="slidenum">
              <a:rPr lang="zh-CN" altLang="en-US" smtClean="0"/>
              <a:t>21</a:t>
            </a:fld>
            <a:endParaRPr lang="zh-CN" altLang="en-US" dirty="0"/>
          </a:p>
        </p:txBody>
      </p:sp>
      <p:sp>
        <p:nvSpPr>
          <p:cNvPr id="48" name="标题 47"/>
          <p:cNvSpPr>
            <a:spLocks noGrp="1"/>
          </p:cNvSpPr>
          <p:nvPr>
            <p:ph type="title"/>
          </p:nvPr>
        </p:nvSpPr>
        <p:spPr/>
        <p:txBody>
          <a:bodyPr>
            <a:normAutofit/>
          </a:bodyPr>
          <a:lstStyle/>
          <a:p>
            <a:r>
              <a:rPr lang="en-US" altLang="zh-CN" sz="2400">
                <a:latin typeface="Arial" panose="020B0604020202020204" pitchFamily="34" charset="0"/>
                <a:cs typeface="Arial" panose="020B0604020202020204" pitchFamily="34" charset="0"/>
              </a:rPr>
              <a:t>TASO</a:t>
            </a:r>
            <a:r>
              <a:rPr lang="en-US" altLang="zh-CN" sz="2400">
                <a:latin typeface="Arial" panose="020B0604020202020204" pitchFamily="34" charset="0"/>
                <a:ea typeface="宋体" panose="02010600030101010101" pitchFamily="2" charset="-122"/>
                <a:cs typeface="Arial" panose="020B0604020202020204" pitchFamily="34" charset="0"/>
              </a:rPr>
              <a:t> Graph Optimization</a:t>
            </a:r>
            <a:br>
              <a:rPr lang="en-US" altLang="zh-CN" sz="2400">
                <a:latin typeface="Arial" panose="020B0604020202020204" pitchFamily="34" charset="0"/>
                <a:ea typeface="宋体" panose="02010600030101010101" pitchFamily="2" charset="-122"/>
                <a:cs typeface="Arial" panose="020B0604020202020204" pitchFamily="34" charset="0"/>
              </a:rPr>
            </a:br>
            <a:endParaRPr lang="en-US" altLang="zh-CN" sz="2400" dirty="0">
              <a:latin typeface="Arial" panose="020B0604020202020204" pitchFamily="34" charset="0"/>
              <a:cs typeface="Arial" panose="020B0604020202020204" pitchFamily="34" charset="0"/>
            </a:endParaRPr>
          </a:p>
        </p:txBody>
      </p:sp>
      <p:sp>
        <p:nvSpPr>
          <p:cNvPr id="8" name="文本框 7">
            <a:extLst>
              <a:ext uri="{FF2B5EF4-FFF2-40B4-BE49-F238E27FC236}">
                <a16:creationId xmlns:a16="http://schemas.microsoft.com/office/drawing/2014/main" id="{3127B26B-235C-4DAF-A82C-E0575C83061C}"/>
              </a:ext>
            </a:extLst>
          </p:cNvPr>
          <p:cNvSpPr txBox="1"/>
          <p:nvPr/>
        </p:nvSpPr>
        <p:spPr>
          <a:xfrm>
            <a:off x="1294001" y="973818"/>
            <a:ext cx="6094602" cy="872034"/>
          </a:xfrm>
          <a:prstGeom prst="rect">
            <a:avLst/>
          </a:prstGeom>
          <a:noFill/>
        </p:spPr>
        <p:txBody>
          <a:bodyPr wrap="square">
            <a:spAutoFit/>
          </a:bodyPr>
          <a:lstStyle/>
          <a:p>
            <a:pPr lvl="1">
              <a:lnSpc>
                <a:spcPct val="150000"/>
              </a:lnSpc>
            </a:pPr>
            <a:r>
              <a:rPr lang="en-US" altLang="zh-CN" sz="1800"/>
              <a:t>Rule Pass: </a:t>
            </a:r>
            <a:r>
              <a:rPr lang="en-US" altLang="zh-CN"/>
              <a:t>Arithmetic()</a:t>
            </a:r>
            <a:endParaRPr lang="en-US" altLang="zh-CN" sz="1800"/>
          </a:p>
          <a:p>
            <a:pPr lvl="1">
              <a:lnSpc>
                <a:spcPct val="150000"/>
              </a:lnSpc>
            </a:pPr>
            <a:r>
              <a:rPr lang="en-US" altLang="zh-CN">
                <a:solidFill>
                  <a:srgbClr val="FF0000"/>
                </a:solidFill>
              </a:rPr>
              <a:t>Substitution: </a:t>
            </a:r>
            <a:r>
              <a:rPr lang="en-US" altLang="zh-CN" sz="1800">
                <a:solidFill>
                  <a:srgbClr val="FF0000"/>
                </a:solidFill>
              </a:rPr>
              <a:t>a+b+c+d =&gt; AddN(a, b, c, d) </a:t>
            </a:r>
          </a:p>
        </p:txBody>
      </p:sp>
      <p:pic>
        <p:nvPicPr>
          <p:cNvPr id="6" name="图片 5">
            <a:extLst>
              <a:ext uri="{FF2B5EF4-FFF2-40B4-BE49-F238E27FC236}">
                <a16:creationId xmlns:a16="http://schemas.microsoft.com/office/drawing/2014/main" id="{74E32698-2F2A-4195-9970-47340D85E88F}"/>
              </a:ext>
            </a:extLst>
          </p:cNvPr>
          <p:cNvPicPr>
            <a:picLocks noChangeAspect="1"/>
          </p:cNvPicPr>
          <p:nvPr/>
        </p:nvPicPr>
        <p:blipFill>
          <a:blip r:embed="rId3"/>
          <a:stretch>
            <a:fillRect/>
          </a:stretch>
        </p:blipFill>
        <p:spPr>
          <a:xfrm>
            <a:off x="4022802" y="2010800"/>
            <a:ext cx="4146396" cy="3873382"/>
          </a:xfrm>
          <a:prstGeom prst="rect">
            <a:avLst/>
          </a:prstGeom>
        </p:spPr>
      </p:pic>
    </p:spTree>
    <p:extLst>
      <p:ext uri="{BB962C8B-B14F-4D97-AF65-F5344CB8AC3E}">
        <p14:creationId xmlns:p14="http://schemas.microsoft.com/office/powerpoint/2010/main" val="28875586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EF2DDBE1-ABE7-404F-A592-1A3E362FB0A2}" type="slidenum">
              <a:rPr lang="zh-CN" altLang="en-US" smtClean="0"/>
              <a:t>22</a:t>
            </a:fld>
            <a:endParaRPr lang="zh-CN" altLang="en-US" dirty="0"/>
          </a:p>
        </p:txBody>
      </p:sp>
      <p:sp>
        <p:nvSpPr>
          <p:cNvPr id="48" name="标题 47"/>
          <p:cNvSpPr>
            <a:spLocks noGrp="1"/>
          </p:cNvSpPr>
          <p:nvPr>
            <p:ph type="title"/>
          </p:nvPr>
        </p:nvSpPr>
        <p:spPr/>
        <p:txBody>
          <a:bodyPr>
            <a:normAutofit/>
          </a:bodyPr>
          <a:lstStyle/>
          <a:p>
            <a:r>
              <a:rPr lang="en-US" altLang="zh-CN" sz="2400">
                <a:latin typeface="Arial" panose="020B0604020202020204" pitchFamily="34" charset="0"/>
                <a:cs typeface="Arial" panose="020B0604020202020204" pitchFamily="34" charset="0"/>
              </a:rPr>
              <a:t>TASO</a:t>
            </a:r>
            <a:r>
              <a:rPr lang="en-US" altLang="zh-CN" sz="2400">
                <a:latin typeface="Arial" panose="020B0604020202020204" pitchFamily="34" charset="0"/>
                <a:ea typeface="宋体" panose="02010600030101010101" pitchFamily="2" charset="-122"/>
                <a:cs typeface="Arial" panose="020B0604020202020204" pitchFamily="34" charset="0"/>
              </a:rPr>
              <a:t> Graph Optimization</a:t>
            </a:r>
            <a:br>
              <a:rPr lang="en-US" altLang="zh-CN" sz="2400">
                <a:latin typeface="Arial" panose="020B0604020202020204" pitchFamily="34" charset="0"/>
                <a:ea typeface="宋体" panose="02010600030101010101" pitchFamily="2" charset="-122"/>
                <a:cs typeface="Arial" panose="020B0604020202020204" pitchFamily="34" charset="0"/>
              </a:rPr>
            </a:br>
            <a:endParaRPr lang="en-US" altLang="zh-CN" sz="2400" dirty="0">
              <a:latin typeface="Arial" panose="020B0604020202020204" pitchFamily="34" charset="0"/>
              <a:cs typeface="Arial" panose="020B0604020202020204" pitchFamily="34" charset="0"/>
            </a:endParaRPr>
          </a:p>
        </p:txBody>
      </p:sp>
      <p:pic>
        <p:nvPicPr>
          <p:cNvPr id="4" name="图片 3">
            <a:extLst>
              <a:ext uri="{FF2B5EF4-FFF2-40B4-BE49-F238E27FC236}">
                <a16:creationId xmlns:a16="http://schemas.microsoft.com/office/drawing/2014/main" id="{34FA8F09-2AFA-477D-9F2D-7A475C79C840}"/>
              </a:ext>
            </a:extLst>
          </p:cNvPr>
          <p:cNvPicPr>
            <a:picLocks noChangeAspect="1"/>
          </p:cNvPicPr>
          <p:nvPr/>
        </p:nvPicPr>
        <p:blipFill>
          <a:blip r:embed="rId3"/>
          <a:stretch>
            <a:fillRect/>
          </a:stretch>
        </p:blipFill>
        <p:spPr>
          <a:xfrm>
            <a:off x="2312483" y="973818"/>
            <a:ext cx="7567034" cy="5061489"/>
          </a:xfrm>
          <a:prstGeom prst="rect">
            <a:avLst/>
          </a:prstGeom>
        </p:spPr>
      </p:pic>
    </p:spTree>
    <p:extLst>
      <p:ext uri="{BB962C8B-B14F-4D97-AF65-F5344CB8AC3E}">
        <p14:creationId xmlns:p14="http://schemas.microsoft.com/office/powerpoint/2010/main" val="6451285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EF2DDBE1-ABE7-404F-A592-1A3E362FB0A2}" type="slidenum">
              <a:rPr lang="zh-CN" altLang="en-US" smtClean="0"/>
              <a:t>23</a:t>
            </a:fld>
            <a:endParaRPr lang="zh-CN" altLang="en-US" dirty="0"/>
          </a:p>
        </p:txBody>
      </p:sp>
      <p:sp>
        <p:nvSpPr>
          <p:cNvPr id="48" name="标题 47"/>
          <p:cNvSpPr>
            <a:spLocks noGrp="1"/>
          </p:cNvSpPr>
          <p:nvPr>
            <p:ph type="title"/>
          </p:nvPr>
        </p:nvSpPr>
        <p:spPr/>
        <p:txBody>
          <a:bodyPr>
            <a:normAutofit/>
          </a:bodyPr>
          <a:lstStyle/>
          <a:p>
            <a:r>
              <a:rPr lang="en-US" altLang="zh-CN" sz="2400">
                <a:latin typeface="Arial" panose="020B0604020202020204" pitchFamily="34" charset="0"/>
                <a:cs typeface="Arial" panose="020B0604020202020204" pitchFamily="34" charset="0"/>
              </a:rPr>
              <a:t>TASO</a:t>
            </a:r>
            <a:r>
              <a:rPr lang="en-US" altLang="zh-CN" sz="2400">
                <a:latin typeface="Arial" panose="020B0604020202020204" pitchFamily="34" charset="0"/>
                <a:ea typeface="宋体" panose="02010600030101010101" pitchFamily="2" charset="-122"/>
                <a:cs typeface="Arial" panose="020B0604020202020204" pitchFamily="34" charset="0"/>
              </a:rPr>
              <a:t> Graph Optimization</a:t>
            </a:r>
            <a:br>
              <a:rPr lang="en-US" altLang="zh-CN" sz="2400">
                <a:latin typeface="Arial" panose="020B0604020202020204" pitchFamily="34" charset="0"/>
                <a:ea typeface="宋体" panose="02010600030101010101" pitchFamily="2" charset="-122"/>
                <a:cs typeface="Arial" panose="020B0604020202020204" pitchFamily="34" charset="0"/>
              </a:rPr>
            </a:br>
            <a:endParaRPr lang="en-US" altLang="zh-CN" sz="2400" dirty="0">
              <a:latin typeface="Arial" panose="020B0604020202020204" pitchFamily="34" charset="0"/>
              <a:cs typeface="Arial" panose="020B0604020202020204" pitchFamily="34" charset="0"/>
            </a:endParaRPr>
          </a:p>
        </p:txBody>
      </p:sp>
      <p:sp>
        <p:nvSpPr>
          <p:cNvPr id="5" name="文本框 4">
            <a:extLst>
              <a:ext uri="{FF2B5EF4-FFF2-40B4-BE49-F238E27FC236}">
                <a16:creationId xmlns:a16="http://schemas.microsoft.com/office/drawing/2014/main" id="{1D0ED820-6247-4B79-9A3A-F8A702CC5619}"/>
              </a:ext>
            </a:extLst>
          </p:cNvPr>
          <p:cNvSpPr txBox="1"/>
          <p:nvPr/>
        </p:nvSpPr>
        <p:spPr>
          <a:xfrm>
            <a:off x="1642369" y="954938"/>
            <a:ext cx="9061984" cy="456535"/>
          </a:xfrm>
          <a:prstGeom prst="rect">
            <a:avLst/>
          </a:prstGeom>
          <a:noFill/>
        </p:spPr>
        <p:txBody>
          <a:bodyPr wrap="square" rtlCol="0">
            <a:spAutoFit/>
          </a:bodyPr>
          <a:lstStyle/>
          <a:p>
            <a:pPr algn="l">
              <a:lnSpc>
                <a:spcPct val="150000"/>
              </a:lnSpc>
            </a:pPr>
            <a:r>
              <a:rPr lang="en-US" altLang="zh-CN" b="1"/>
              <a:t>Graph Subst Generator</a:t>
            </a:r>
            <a:r>
              <a:rPr lang="en-US" altLang="zh-CN"/>
              <a:t>: </a:t>
            </a:r>
            <a:r>
              <a:rPr lang="en-US" altLang="zh-CN">
                <a:effectLst/>
                <a:latin typeface="Arial" panose="020B0604020202020204" pitchFamily="34" charset="0"/>
              </a:rPr>
              <a:t>Enumerating potential graphs and collecting their fingerprints</a:t>
            </a:r>
            <a:endParaRPr lang="zh-CN" altLang="en-US" b="1" dirty="0">
              <a:latin typeface="Arial" panose="020B0604020202020204" pitchFamily="34" charset="0"/>
              <a:ea typeface="宋体" panose="02010600030101010101" pitchFamily="2" charset="-122"/>
              <a:cs typeface="Arial" panose="020B0604020202020204" pitchFamily="34" charset="0"/>
            </a:endParaRPr>
          </a:p>
        </p:txBody>
      </p:sp>
      <p:pic>
        <p:nvPicPr>
          <p:cNvPr id="4" name="图片 3">
            <a:extLst>
              <a:ext uri="{FF2B5EF4-FFF2-40B4-BE49-F238E27FC236}">
                <a16:creationId xmlns:a16="http://schemas.microsoft.com/office/drawing/2014/main" id="{2917C6B9-9D34-4C6E-B1F8-F90F91393629}"/>
              </a:ext>
            </a:extLst>
          </p:cNvPr>
          <p:cNvPicPr>
            <a:picLocks noChangeAspect="1"/>
          </p:cNvPicPr>
          <p:nvPr/>
        </p:nvPicPr>
        <p:blipFill>
          <a:blip r:embed="rId3"/>
          <a:stretch>
            <a:fillRect/>
          </a:stretch>
        </p:blipFill>
        <p:spPr>
          <a:xfrm>
            <a:off x="5659051" y="1480301"/>
            <a:ext cx="5045302" cy="4438394"/>
          </a:xfrm>
          <a:prstGeom prst="rect">
            <a:avLst/>
          </a:prstGeom>
        </p:spPr>
      </p:pic>
      <p:sp>
        <p:nvSpPr>
          <p:cNvPr id="9" name="文本框 8">
            <a:extLst>
              <a:ext uri="{FF2B5EF4-FFF2-40B4-BE49-F238E27FC236}">
                <a16:creationId xmlns:a16="http://schemas.microsoft.com/office/drawing/2014/main" id="{9AFBD61F-ECEA-4BD0-A5BE-9FCC85A2EC92}"/>
              </a:ext>
            </a:extLst>
          </p:cNvPr>
          <p:cNvSpPr txBox="1"/>
          <p:nvPr/>
        </p:nvSpPr>
        <p:spPr>
          <a:xfrm>
            <a:off x="880844" y="1751914"/>
            <a:ext cx="4479721" cy="872034"/>
          </a:xfrm>
          <a:prstGeom prst="rect">
            <a:avLst/>
          </a:prstGeom>
          <a:noFill/>
        </p:spPr>
        <p:txBody>
          <a:bodyPr wrap="square" rtlCol="0">
            <a:spAutoFit/>
          </a:bodyPr>
          <a:lstStyle/>
          <a:p>
            <a:pPr algn="l">
              <a:lnSpc>
                <a:spcPct val="150000"/>
              </a:lnSpc>
            </a:pPr>
            <a:r>
              <a:rPr lang="en-US" altLang="zh-CN" b="1"/>
              <a:t>fingerprints: output_value.hash()</a:t>
            </a:r>
          </a:p>
          <a:p>
            <a:pPr algn="l">
              <a:lnSpc>
                <a:spcPct val="150000"/>
              </a:lnSpc>
            </a:pPr>
            <a:r>
              <a:rPr lang="en-US" altLang="zh-CN" b="1"/>
              <a:t>depth: less than 5</a:t>
            </a:r>
          </a:p>
        </p:txBody>
      </p:sp>
      <p:pic>
        <p:nvPicPr>
          <p:cNvPr id="10" name="图片 9">
            <a:extLst>
              <a:ext uri="{FF2B5EF4-FFF2-40B4-BE49-F238E27FC236}">
                <a16:creationId xmlns:a16="http://schemas.microsoft.com/office/drawing/2014/main" id="{6107D316-D058-4E84-86A2-957BBE0382F0}"/>
              </a:ext>
            </a:extLst>
          </p:cNvPr>
          <p:cNvPicPr>
            <a:picLocks noChangeAspect="1"/>
          </p:cNvPicPr>
          <p:nvPr/>
        </p:nvPicPr>
        <p:blipFill>
          <a:blip r:embed="rId4"/>
          <a:stretch>
            <a:fillRect/>
          </a:stretch>
        </p:blipFill>
        <p:spPr>
          <a:xfrm>
            <a:off x="880844" y="2726626"/>
            <a:ext cx="3950497" cy="3014853"/>
          </a:xfrm>
          <a:prstGeom prst="rect">
            <a:avLst/>
          </a:prstGeom>
        </p:spPr>
      </p:pic>
    </p:spTree>
    <p:extLst>
      <p:ext uri="{BB962C8B-B14F-4D97-AF65-F5344CB8AC3E}">
        <p14:creationId xmlns:p14="http://schemas.microsoft.com/office/powerpoint/2010/main" val="26050301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EF2DDBE1-ABE7-404F-A592-1A3E362FB0A2}" type="slidenum">
              <a:rPr lang="zh-CN" altLang="en-US" smtClean="0"/>
              <a:t>24</a:t>
            </a:fld>
            <a:endParaRPr lang="zh-CN" altLang="en-US" dirty="0"/>
          </a:p>
        </p:txBody>
      </p:sp>
      <p:sp>
        <p:nvSpPr>
          <p:cNvPr id="48" name="标题 47"/>
          <p:cNvSpPr>
            <a:spLocks noGrp="1"/>
          </p:cNvSpPr>
          <p:nvPr>
            <p:ph type="title"/>
          </p:nvPr>
        </p:nvSpPr>
        <p:spPr/>
        <p:txBody>
          <a:bodyPr>
            <a:normAutofit/>
          </a:bodyPr>
          <a:lstStyle/>
          <a:p>
            <a:r>
              <a:rPr lang="en-US" altLang="zh-CN" sz="2400">
                <a:latin typeface="Arial" panose="020B0604020202020204" pitchFamily="34" charset="0"/>
                <a:cs typeface="Arial" panose="020B0604020202020204" pitchFamily="34" charset="0"/>
              </a:rPr>
              <a:t>TASO</a:t>
            </a:r>
            <a:r>
              <a:rPr lang="en-US" altLang="zh-CN" sz="2400">
                <a:latin typeface="Arial" panose="020B0604020202020204" pitchFamily="34" charset="0"/>
                <a:ea typeface="宋体" panose="02010600030101010101" pitchFamily="2" charset="-122"/>
                <a:cs typeface="Arial" panose="020B0604020202020204" pitchFamily="34" charset="0"/>
              </a:rPr>
              <a:t> Graph Optimization</a:t>
            </a:r>
            <a:br>
              <a:rPr lang="en-US" altLang="zh-CN" sz="2400">
                <a:latin typeface="Arial" panose="020B0604020202020204" pitchFamily="34" charset="0"/>
                <a:ea typeface="宋体" panose="02010600030101010101" pitchFamily="2" charset="-122"/>
                <a:cs typeface="Arial" panose="020B0604020202020204" pitchFamily="34" charset="0"/>
              </a:rPr>
            </a:br>
            <a:endParaRPr lang="en-US" altLang="zh-CN" sz="2400" dirty="0">
              <a:latin typeface="Arial" panose="020B0604020202020204" pitchFamily="34" charset="0"/>
              <a:cs typeface="Arial" panose="020B0604020202020204" pitchFamily="34" charset="0"/>
            </a:endParaRPr>
          </a:p>
        </p:txBody>
      </p:sp>
      <p:sp>
        <p:nvSpPr>
          <p:cNvPr id="5" name="文本框 4">
            <a:extLst>
              <a:ext uri="{FF2B5EF4-FFF2-40B4-BE49-F238E27FC236}">
                <a16:creationId xmlns:a16="http://schemas.microsoft.com/office/drawing/2014/main" id="{1D0ED820-6247-4B79-9A3A-F8A702CC5619}"/>
              </a:ext>
            </a:extLst>
          </p:cNvPr>
          <p:cNvSpPr txBox="1"/>
          <p:nvPr/>
        </p:nvSpPr>
        <p:spPr>
          <a:xfrm>
            <a:off x="1642369" y="954938"/>
            <a:ext cx="9061984" cy="456535"/>
          </a:xfrm>
          <a:prstGeom prst="rect">
            <a:avLst/>
          </a:prstGeom>
          <a:noFill/>
        </p:spPr>
        <p:txBody>
          <a:bodyPr wrap="square" rtlCol="0">
            <a:spAutoFit/>
          </a:bodyPr>
          <a:lstStyle/>
          <a:p>
            <a:pPr algn="l">
              <a:lnSpc>
                <a:spcPct val="150000"/>
              </a:lnSpc>
            </a:pPr>
            <a:r>
              <a:rPr lang="en-US" altLang="zh-CN" b="1"/>
              <a:t>Graph Subst Optimizer</a:t>
            </a:r>
            <a:r>
              <a:rPr lang="en-US" altLang="zh-CN"/>
              <a:t>: </a:t>
            </a:r>
            <a:endParaRPr lang="zh-CN" altLang="en-US" b="1" dirty="0">
              <a:latin typeface="Arial" panose="020B0604020202020204" pitchFamily="34" charset="0"/>
              <a:ea typeface="宋体" panose="02010600030101010101" pitchFamily="2" charset="-122"/>
              <a:cs typeface="Arial" panose="020B0604020202020204" pitchFamily="34" charset="0"/>
            </a:endParaRPr>
          </a:p>
        </p:txBody>
      </p:sp>
      <p:pic>
        <p:nvPicPr>
          <p:cNvPr id="9" name="图片 8">
            <a:extLst>
              <a:ext uri="{FF2B5EF4-FFF2-40B4-BE49-F238E27FC236}">
                <a16:creationId xmlns:a16="http://schemas.microsoft.com/office/drawing/2014/main" id="{349E23DD-4657-4B1D-90B0-F47261AD8FF2}"/>
              </a:ext>
            </a:extLst>
          </p:cNvPr>
          <p:cNvPicPr>
            <a:picLocks noChangeAspect="1"/>
          </p:cNvPicPr>
          <p:nvPr/>
        </p:nvPicPr>
        <p:blipFill>
          <a:blip r:embed="rId3"/>
          <a:stretch>
            <a:fillRect/>
          </a:stretch>
        </p:blipFill>
        <p:spPr>
          <a:xfrm>
            <a:off x="5454591" y="1027912"/>
            <a:ext cx="5265557" cy="4988423"/>
          </a:xfrm>
          <a:prstGeom prst="rect">
            <a:avLst/>
          </a:prstGeom>
        </p:spPr>
      </p:pic>
      <p:sp>
        <p:nvSpPr>
          <p:cNvPr id="10" name="文本框 9">
            <a:extLst>
              <a:ext uri="{FF2B5EF4-FFF2-40B4-BE49-F238E27FC236}">
                <a16:creationId xmlns:a16="http://schemas.microsoft.com/office/drawing/2014/main" id="{4A76084C-0DA8-4D60-AF22-ABC3D6C31E79}"/>
              </a:ext>
            </a:extLst>
          </p:cNvPr>
          <p:cNvSpPr txBox="1"/>
          <p:nvPr/>
        </p:nvSpPr>
        <p:spPr>
          <a:xfrm>
            <a:off x="713064" y="2474892"/>
            <a:ext cx="4479721" cy="1908215"/>
          </a:xfrm>
          <a:prstGeom prst="rect">
            <a:avLst/>
          </a:prstGeom>
          <a:noFill/>
        </p:spPr>
        <p:txBody>
          <a:bodyPr wrap="square" rtlCol="0">
            <a:spAutoFit/>
          </a:bodyPr>
          <a:lstStyle/>
          <a:p>
            <a:pPr algn="l">
              <a:lnSpc>
                <a:spcPct val="150000"/>
              </a:lnSpc>
            </a:pPr>
            <a:r>
              <a:rPr lang="en-US" altLang="zh-CN" b="1"/>
              <a:t>Profiling-base method:</a:t>
            </a:r>
          </a:p>
          <a:p>
            <a:pPr algn="l">
              <a:lnSpc>
                <a:spcPct val="150000"/>
              </a:lnSpc>
            </a:pPr>
            <a:r>
              <a:rPr lang="en-US" altLang="zh-CN" b="1"/>
              <a:t>Model-base method: </a:t>
            </a:r>
            <a:endParaRPr lang="en-US" altLang="zh-CN" b="1" dirty="0"/>
          </a:p>
          <a:p>
            <a:pPr marL="285750" indent="-285750" algn="l">
              <a:buFont typeface="Arial" panose="020B0604020202020204" pitchFamily="34" charset="0"/>
              <a:buChar char="•"/>
            </a:pPr>
            <a:r>
              <a:rPr lang="en-US" altLang="zh-CN" sz="1600"/>
              <a:t>The time cost of the graph is the sum of operators’ time cost.</a:t>
            </a:r>
          </a:p>
          <a:p>
            <a:pPr marL="285750" indent="-285750" algn="l">
              <a:buFont typeface="Arial" panose="020B0604020202020204" pitchFamily="34" charset="0"/>
              <a:buChar char="•"/>
            </a:pPr>
            <a:r>
              <a:rPr lang="en-US" altLang="zh-CN" sz="1600"/>
              <a:t>The time cost of an operator is collected from cuDNN runtime. </a:t>
            </a:r>
          </a:p>
        </p:txBody>
      </p:sp>
    </p:spTree>
    <p:extLst>
      <p:ext uri="{BB962C8B-B14F-4D97-AF65-F5344CB8AC3E}">
        <p14:creationId xmlns:p14="http://schemas.microsoft.com/office/powerpoint/2010/main" val="23915418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EF2DDBE1-ABE7-404F-A592-1A3E362FB0A2}" type="slidenum">
              <a:rPr lang="zh-CN" altLang="en-US" smtClean="0"/>
              <a:t>25</a:t>
            </a:fld>
            <a:endParaRPr lang="zh-CN" altLang="en-US" dirty="0"/>
          </a:p>
        </p:txBody>
      </p:sp>
      <p:sp>
        <p:nvSpPr>
          <p:cNvPr id="48" name="标题 47"/>
          <p:cNvSpPr>
            <a:spLocks noGrp="1"/>
          </p:cNvSpPr>
          <p:nvPr>
            <p:ph type="title"/>
          </p:nvPr>
        </p:nvSpPr>
        <p:spPr/>
        <p:txBody>
          <a:bodyPr>
            <a:normAutofit/>
          </a:bodyPr>
          <a:lstStyle/>
          <a:p>
            <a:r>
              <a:rPr lang="en-US" altLang="zh-CN" sz="2400">
                <a:latin typeface="Arial" panose="020B0604020202020204" pitchFamily="34" charset="0"/>
                <a:cs typeface="Arial" panose="020B0604020202020204" pitchFamily="34" charset="0"/>
              </a:rPr>
              <a:t>TASO</a:t>
            </a:r>
            <a:r>
              <a:rPr lang="en-US" altLang="zh-CN" sz="2400">
                <a:latin typeface="Arial" panose="020B0604020202020204" pitchFamily="34" charset="0"/>
                <a:ea typeface="宋体" panose="02010600030101010101" pitchFamily="2" charset="-122"/>
                <a:cs typeface="Arial" panose="020B0604020202020204" pitchFamily="34" charset="0"/>
              </a:rPr>
              <a:t> Graph Optimization</a:t>
            </a:r>
            <a:br>
              <a:rPr lang="en-US" altLang="zh-CN" sz="2400">
                <a:latin typeface="Arial" panose="020B0604020202020204" pitchFamily="34" charset="0"/>
                <a:ea typeface="宋体" panose="02010600030101010101" pitchFamily="2" charset="-122"/>
                <a:cs typeface="Arial" panose="020B0604020202020204" pitchFamily="34" charset="0"/>
              </a:rPr>
            </a:br>
            <a:endParaRPr lang="en-US" altLang="zh-CN" sz="2400" dirty="0">
              <a:latin typeface="Arial" panose="020B0604020202020204" pitchFamily="34" charset="0"/>
              <a:cs typeface="Arial" panose="020B0604020202020204" pitchFamily="34" charset="0"/>
            </a:endParaRPr>
          </a:p>
        </p:txBody>
      </p:sp>
      <p:pic>
        <p:nvPicPr>
          <p:cNvPr id="7" name="图片 6">
            <a:extLst>
              <a:ext uri="{FF2B5EF4-FFF2-40B4-BE49-F238E27FC236}">
                <a16:creationId xmlns:a16="http://schemas.microsoft.com/office/drawing/2014/main" id="{A1405A61-15A1-4821-8543-C5D722CD5C74}"/>
              </a:ext>
            </a:extLst>
          </p:cNvPr>
          <p:cNvPicPr>
            <a:picLocks noChangeAspect="1"/>
          </p:cNvPicPr>
          <p:nvPr/>
        </p:nvPicPr>
        <p:blipFill>
          <a:blip r:embed="rId3"/>
          <a:stretch>
            <a:fillRect/>
          </a:stretch>
        </p:blipFill>
        <p:spPr>
          <a:xfrm>
            <a:off x="1476194" y="973818"/>
            <a:ext cx="9383830" cy="5005894"/>
          </a:xfrm>
          <a:prstGeom prst="rect">
            <a:avLst/>
          </a:prstGeom>
        </p:spPr>
      </p:pic>
    </p:spTree>
    <p:extLst>
      <p:ext uri="{BB962C8B-B14F-4D97-AF65-F5344CB8AC3E}">
        <p14:creationId xmlns:p14="http://schemas.microsoft.com/office/powerpoint/2010/main" val="17064389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EF2DDBE1-ABE7-404F-A592-1A3E362FB0A2}" type="slidenum">
              <a:rPr lang="zh-CN" altLang="en-US" smtClean="0"/>
              <a:t>26</a:t>
            </a:fld>
            <a:endParaRPr lang="zh-CN" altLang="en-US" dirty="0"/>
          </a:p>
        </p:txBody>
      </p:sp>
      <p:sp>
        <p:nvSpPr>
          <p:cNvPr id="48" name="标题 47"/>
          <p:cNvSpPr>
            <a:spLocks noGrp="1"/>
          </p:cNvSpPr>
          <p:nvPr>
            <p:ph type="title"/>
          </p:nvPr>
        </p:nvSpPr>
        <p:spPr/>
        <p:txBody>
          <a:bodyPr>
            <a:normAutofit/>
          </a:bodyPr>
          <a:lstStyle/>
          <a:p>
            <a:r>
              <a:rPr lang="en-US" altLang="zh-CN" sz="2400">
                <a:latin typeface="Arial" panose="020B0604020202020204" pitchFamily="34" charset="0"/>
                <a:ea typeface="宋体" panose="02010600030101010101" pitchFamily="2" charset="-122"/>
                <a:cs typeface="Arial" panose="020B0604020202020204" pitchFamily="34" charset="0"/>
              </a:rPr>
              <a:t>My Thoughts</a:t>
            </a:r>
            <a:br>
              <a:rPr lang="en-US" altLang="zh-CN" sz="2400">
                <a:latin typeface="Arial" panose="020B0604020202020204" pitchFamily="34" charset="0"/>
                <a:ea typeface="宋体" panose="02010600030101010101" pitchFamily="2" charset="-122"/>
                <a:cs typeface="Arial" panose="020B0604020202020204" pitchFamily="34" charset="0"/>
              </a:rPr>
            </a:br>
            <a:endParaRPr lang="en-US" altLang="zh-CN" sz="2400" dirty="0">
              <a:latin typeface="Arial" panose="020B0604020202020204" pitchFamily="34" charset="0"/>
              <a:cs typeface="Arial" panose="020B0604020202020204" pitchFamily="34" charset="0"/>
            </a:endParaRPr>
          </a:p>
        </p:txBody>
      </p:sp>
      <p:sp>
        <p:nvSpPr>
          <p:cNvPr id="6" name="文本框 5">
            <a:extLst>
              <a:ext uri="{FF2B5EF4-FFF2-40B4-BE49-F238E27FC236}">
                <a16:creationId xmlns:a16="http://schemas.microsoft.com/office/drawing/2014/main" id="{03D381F4-5A4D-4214-841A-C6D8A529547C}"/>
              </a:ext>
            </a:extLst>
          </p:cNvPr>
          <p:cNvSpPr txBox="1"/>
          <p:nvPr/>
        </p:nvSpPr>
        <p:spPr>
          <a:xfrm>
            <a:off x="1642369" y="2380052"/>
            <a:ext cx="6159392" cy="1285032"/>
          </a:xfrm>
          <a:prstGeom prst="rect">
            <a:avLst/>
          </a:prstGeom>
          <a:noFill/>
        </p:spPr>
        <p:txBody>
          <a:bodyPr wrap="square" rtlCol="0">
            <a:spAutoFit/>
          </a:bodyPr>
          <a:lstStyle/>
          <a:p>
            <a:pPr algn="l">
              <a:lnSpc>
                <a:spcPct val="150000"/>
              </a:lnSpc>
            </a:pPr>
            <a:r>
              <a:rPr lang="zh-CN" altLang="en-US">
                <a:latin typeface="宋体" panose="02010600030101010101" pitchFamily="2" charset="-122"/>
                <a:ea typeface="宋体" panose="02010600030101010101" pitchFamily="2" charset="-122"/>
              </a:rPr>
              <a:t>为什么</a:t>
            </a:r>
            <a:r>
              <a:rPr lang="en-US" altLang="zh-CN">
                <a:latin typeface="Arial" panose="020B0604020202020204" pitchFamily="34" charset="0"/>
                <a:ea typeface="宋体" panose="02010600030101010101" pitchFamily="2" charset="-122"/>
                <a:cs typeface="Arial" panose="020B0604020202020204" pitchFamily="34" charset="0"/>
              </a:rPr>
              <a:t>Search-based Method(2018)</a:t>
            </a:r>
            <a:r>
              <a:rPr lang="zh-CN" altLang="en-US">
                <a:latin typeface="宋体" panose="02010600030101010101" pitchFamily="2" charset="-122"/>
                <a:ea typeface="宋体" panose="02010600030101010101" pitchFamily="2" charset="-122"/>
              </a:rPr>
              <a:t>没有被主流框架应用？</a:t>
            </a:r>
            <a:endParaRPr lang="en-US" altLang="zh-CN">
              <a:latin typeface="宋体" panose="02010600030101010101" pitchFamily="2" charset="-122"/>
              <a:ea typeface="宋体" panose="02010600030101010101" pitchFamily="2" charset="-122"/>
            </a:endParaRPr>
          </a:p>
          <a:p>
            <a:pPr algn="l">
              <a:lnSpc>
                <a:spcPct val="150000"/>
              </a:lnSpc>
            </a:pPr>
            <a:endParaRPr lang="en-US" altLang="zh-CN">
              <a:latin typeface="宋体" panose="02010600030101010101" pitchFamily="2" charset="-122"/>
              <a:ea typeface="宋体" panose="02010600030101010101" pitchFamily="2" charset="-122"/>
            </a:endParaRPr>
          </a:p>
          <a:p>
            <a:pPr algn="l">
              <a:lnSpc>
                <a:spcPct val="150000"/>
              </a:lnSpc>
            </a:pPr>
            <a:r>
              <a:rPr lang="zh-CN" altLang="en-US">
                <a:latin typeface="宋体" panose="02010600030101010101" pitchFamily="2" charset="-122"/>
                <a:ea typeface="宋体" panose="02010600030101010101" pitchFamily="2" charset="-122"/>
              </a:rPr>
              <a:t>如何改进</a:t>
            </a:r>
            <a:r>
              <a:rPr lang="en-US" altLang="zh-CN">
                <a:latin typeface="Arial" panose="020B0604020202020204" pitchFamily="34" charset="0"/>
                <a:ea typeface="宋体" panose="02010600030101010101" pitchFamily="2" charset="-122"/>
                <a:cs typeface="Arial" panose="020B0604020202020204" pitchFamily="34" charset="0"/>
              </a:rPr>
              <a:t>Search-based Method</a:t>
            </a:r>
            <a:r>
              <a:rPr lang="en-US" altLang="zh-CN">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0892720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EF2DDBE1-ABE7-404F-A592-1A3E362FB0A2}" type="slidenum">
              <a:rPr lang="zh-CN" altLang="en-US" smtClean="0"/>
              <a:t>27</a:t>
            </a:fld>
            <a:endParaRPr lang="zh-CN" altLang="en-US" dirty="0"/>
          </a:p>
        </p:txBody>
      </p:sp>
      <p:sp>
        <p:nvSpPr>
          <p:cNvPr id="48" name="标题 47"/>
          <p:cNvSpPr>
            <a:spLocks noGrp="1"/>
          </p:cNvSpPr>
          <p:nvPr>
            <p:ph type="title"/>
          </p:nvPr>
        </p:nvSpPr>
        <p:spPr/>
        <p:txBody>
          <a:bodyPr>
            <a:normAutofit/>
          </a:bodyPr>
          <a:lstStyle/>
          <a:p>
            <a:r>
              <a:rPr lang="en-US" altLang="zh-CN" sz="2400">
                <a:latin typeface="Arial" panose="020B0604020202020204" pitchFamily="34" charset="0"/>
                <a:ea typeface="宋体" panose="02010600030101010101" pitchFamily="2" charset="-122"/>
                <a:cs typeface="Arial" panose="020B0604020202020204" pitchFamily="34" charset="0"/>
              </a:rPr>
              <a:t>My Thoughts</a:t>
            </a:r>
            <a:br>
              <a:rPr lang="en-US" altLang="zh-CN" sz="2400">
                <a:latin typeface="Arial" panose="020B0604020202020204" pitchFamily="34" charset="0"/>
                <a:ea typeface="宋体" panose="02010600030101010101" pitchFamily="2" charset="-122"/>
                <a:cs typeface="Arial" panose="020B0604020202020204" pitchFamily="34" charset="0"/>
              </a:rPr>
            </a:br>
            <a:endParaRPr lang="en-US" altLang="zh-CN" sz="2400" dirty="0">
              <a:latin typeface="Arial" panose="020B0604020202020204" pitchFamily="34" charset="0"/>
              <a:cs typeface="Arial" panose="020B0604020202020204" pitchFamily="34" charset="0"/>
            </a:endParaRPr>
          </a:p>
        </p:txBody>
      </p:sp>
      <p:sp>
        <p:nvSpPr>
          <p:cNvPr id="6" name="文本框 5">
            <a:extLst>
              <a:ext uri="{FF2B5EF4-FFF2-40B4-BE49-F238E27FC236}">
                <a16:creationId xmlns:a16="http://schemas.microsoft.com/office/drawing/2014/main" id="{03D381F4-5A4D-4214-841A-C6D8A529547C}"/>
              </a:ext>
            </a:extLst>
          </p:cNvPr>
          <p:cNvSpPr txBox="1"/>
          <p:nvPr/>
        </p:nvSpPr>
        <p:spPr>
          <a:xfrm>
            <a:off x="1642368" y="973818"/>
            <a:ext cx="7719745" cy="2935868"/>
          </a:xfrm>
          <a:prstGeom prst="rect">
            <a:avLst/>
          </a:prstGeom>
          <a:noFill/>
        </p:spPr>
        <p:txBody>
          <a:bodyPr wrap="square" rtlCol="0">
            <a:spAutoFit/>
          </a:bodyPr>
          <a:lstStyle/>
          <a:p>
            <a:pPr algn="l">
              <a:lnSpc>
                <a:spcPct val="150000"/>
              </a:lnSpc>
            </a:pPr>
            <a:r>
              <a:rPr lang="zh-CN" altLang="en-US">
                <a:latin typeface="宋体" panose="02010600030101010101" pitchFamily="2" charset="-122"/>
                <a:ea typeface="宋体" panose="02010600030101010101" pitchFamily="2" charset="-122"/>
              </a:rPr>
              <a:t>为什么</a:t>
            </a:r>
            <a:r>
              <a:rPr lang="en-US" altLang="zh-CN">
                <a:latin typeface="宋体" panose="02010600030101010101" pitchFamily="2" charset="-122"/>
                <a:ea typeface="宋体" panose="02010600030101010101" pitchFamily="2" charset="-122"/>
                <a:cs typeface="Arial" panose="020B0604020202020204" pitchFamily="34" charset="0"/>
              </a:rPr>
              <a:t>Search-based Method</a:t>
            </a:r>
            <a:r>
              <a:rPr lang="zh-CN" altLang="en-US">
                <a:latin typeface="宋体" panose="02010600030101010101" pitchFamily="2" charset="-122"/>
                <a:ea typeface="宋体" panose="02010600030101010101" pitchFamily="2" charset="-122"/>
              </a:rPr>
              <a:t>没有被主流框架应用？</a:t>
            </a:r>
            <a:endParaRPr lang="en-US" altLang="zh-CN">
              <a:latin typeface="宋体" panose="02010600030101010101" pitchFamily="2" charset="-122"/>
              <a:ea typeface="宋体" panose="02010600030101010101" pitchFamily="2" charset="-122"/>
            </a:endParaRPr>
          </a:p>
          <a:p>
            <a:pPr marL="342900" indent="-342900" algn="l">
              <a:lnSpc>
                <a:spcPct val="150000"/>
              </a:lnSpc>
              <a:buAutoNum type="arabicPeriod"/>
            </a:pPr>
            <a:r>
              <a:rPr lang="zh-CN" altLang="en-US">
                <a:latin typeface="宋体" panose="02010600030101010101" pitchFamily="2" charset="-122"/>
                <a:ea typeface="宋体" panose="02010600030101010101" pitchFamily="2" charset="-122"/>
              </a:rPr>
              <a:t>编译代价（可通过图切分解决）</a:t>
            </a:r>
            <a:endParaRPr lang="en-US" altLang="zh-CN">
              <a:latin typeface="宋体" panose="02010600030101010101" pitchFamily="2" charset="-122"/>
              <a:ea typeface="宋体" panose="02010600030101010101" pitchFamily="2" charset="-122"/>
            </a:endParaRPr>
          </a:p>
          <a:p>
            <a:pPr marL="342900" indent="-342900">
              <a:lnSpc>
                <a:spcPct val="150000"/>
              </a:lnSpc>
              <a:buFontTx/>
              <a:buAutoNum type="arabicPeriod"/>
            </a:pPr>
            <a:r>
              <a:rPr lang="zh-CN" altLang="en-US">
                <a:latin typeface="宋体" panose="02010600030101010101" pitchFamily="2" charset="-122"/>
                <a:ea typeface="宋体" panose="02010600030101010101" pitchFamily="2" charset="-122"/>
              </a:rPr>
              <a:t>缺少端到端的实现</a:t>
            </a:r>
            <a:endParaRPr lang="en-US" altLang="zh-CN">
              <a:latin typeface="宋体" panose="02010600030101010101" pitchFamily="2" charset="-122"/>
              <a:ea typeface="宋体" panose="02010600030101010101" pitchFamily="2" charset="-122"/>
            </a:endParaRPr>
          </a:p>
          <a:p>
            <a:pPr marL="342900" indent="-342900">
              <a:lnSpc>
                <a:spcPct val="150000"/>
              </a:lnSpc>
              <a:buFontTx/>
              <a:buAutoNum type="arabicPeriod"/>
            </a:pPr>
            <a:r>
              <a:rPr lang="zh-CN" altLang="en-US">
                <a:latin typeface="宋体" panose="02010600030101010101" pitchFamily="2" charset="-122"/>
                <a:ea typeface="宋体" panose="02010600030101010101" pitchFamily="2" charset="-122"/>
              </a:rPr>
              <a:t>图优化是否都能用图替换表示？</a:t>
            </a:r>
          </a:p>
          <a:p>
            <a:pPr marL="342900" indent="-342900" algn="l">
              <a:lnSpc>
                <a:spcPct val="150000"/>
              </a:lnSpc>
              <a:buAutoNum type="arabicPeriod"/>
            </a:pPr>
            <a:r>
              <a:rPr lang="zh-CN" altLang="en-US">
                <a:latin typeface="宋体" panose="02010600030101010101" pitchFamily="2" charset="-122"/>
                <a:ea typeface="宋体" panose="02010600030101010101" pitchFamily="2" charset="-122"/>
              </a:rPr>
              <a:t>是否存在其他无法通过</a:t>
            </a:r>
            <a:r>
              <a:rPr lang="en-US" altLang="zh-CN">
                <a:latin typeface="宋体" panose="02010600030101010101" pitchFamily="2" charset="-122"/>
                <a:ea typeface="宋体" panose="02010600030101010101" pitchFamily="2" charset="-122"/>
              </a:rPr>
              <a:t>subst generator</a:t>
            </a:r>
            <a:r>
              <a:rPr lang="zh-CN" altLang="en-US">
                <a:latin typeface="宋体" panose="02010600030101010101" pitchFamily="2" charset="-122"/>
                <a:ea typeface="宋体" panose="02010600030101010101" pitchFamily="2" charset="-122"/>
              </a:rPr>
              <a:t>找到的有效图替换？</a:t>
            </a:r>
            <a:endParaRPr lang="en-US" altLang="zh-CN">
              <a:latin typeface="宋体" panose="02010600030101010101" pitchFamily="2" charset="-122"/>
              <a:ea typeface="宋体" panose="02010600030101010101" pitchFamily="2" charset="-122"/>
            </a:endParaRPr>
          </a:p>
          <a:p>
            <a:pPr marL="342900" indent="-342900" algn="l">
              <a:lnSpc>
                <a:spcPct val="150000"/>
              </a:lnSpc>
              <a:buAutoNum type="arabicPeriod"/>
            </a:pPr>
            <a:r>
              <a:rPr lang="en-US" altLang="zh-CN">
                <a:latin typeface="宋体" panose="02010600030101010101" pitchFamily="2" charset="-122"/>
                <a:ea typeface="宋体" panose="02010600030101010101" pitchFamily="2" charset="-122"/>
              </a:rPr>
              <a:t>Profiling-based method? Model-based method?</a:t>
            </a:r>
          </a:p>
          <a:p>
            <a:pPr marL="342900" indent="-342900" algn="l">
              <a:lnSpc>
                <a:spcPct val="150000"/>
              </a:lnSpc>
              <a:buAutoNum type="arabicPeriod"/>
            </a:pPr>
            <a:r>
              <a:rPr lang="en-US" altLang="zh-CN">
                <a:latin typeface="宋体" panose="02010600030101010101" pitchFamily="2" charset="-122"/>
                <a:ea typeface="宋体" panose="02010600030101010101" pitchFamily="2" charset="-122"/>
              </a:rPr>
              <a:t>Low-level</a:t>
            </a:r>
            <a:r>
              <a:rPr lang="zh-CN" altLang="en-US">
                <a:latin typeface="宋体" panose="02010600030101010101" pitchFamily="2" charset="-122"/>
                <a:ea typeface="宋体" panose="02010600030101010101" pitchFamily="2" charset="-122"/>
              </a:rPr>
              <a:t>与</a:t>
            </a:r>
            <a:r>
              <a:rPr lang="en-US" altLang="zh-CN">
                <a:latin typeface="宋体" panose="02010600030101010101" pitchFamily="2" charset="-122"/>
                <a:ea typeface="宋体" panose="02010600030101010101" pitchFamily="2" charset="-122"/>
              </a:rPr>
              <a:t>high-level</a:t>
            </a:r>
            <a:r>
              <a:rPr lang="zh-CN" altLang="en-US">
                <a:latin typeface="宋体" panose="02010600030101010101" pitchFamily="2" charset="-122"/>
                <a:ea typeface="宋体" panose="02010600030101010101" pitchFamily="2" charset="-122"/>
              </a:rPr>
              <a:t>耦合性过高</a:t>
            </a:r>
            <a:endParaRPr lang="en-US" altLang="zh-CN">
              <a:latin typeface="宋体" panose="02010600030101010101" pitchFamily="2" charset="-122"/>
              <a:ea typeface="宋体" panose="02010600030101010101" pitchFamily="2" charset="-122"/>
            </a:endParaRPr>
          </a:p>
        </p:txBody>
      </p:sp>
      <p:pic>
        <p:nvPicPr>
          <p:cNvPr id="4" name="图片 3">
            <a:extLst>
              <a:ext uri="{FF2B5EF4-FFF2-40B4-BE49-F238E27FC236}">
                <a16:creationId xmlns:a16="http://schemas.microsoft.com/office/drawing/2014/main" id="{74D2950F-5B0F-4544-94D7-034B536956EA}"/>
              </a:ext>
            </a:extLst>
          </p:cNvPr>
          <p:cNvPicPr>
            <a:picLocks noChangeAspect="1"/>
          </p:cNvPicPr>
          <p:nvPr/>
        </p:nvPicPr>
        <p:blipFill>
          <a:blip r:embed="rId3"/>
          <a:stretch>
            <a:fillRect/>
          </a:stretch>
        </p:blipFill>
        <p:spPr>
          <a:xfrm>
            <a:off x="1642368" y="4072568"/>
            <a:ext cx="6784660" cy="2120900"/>
          </a:xfrm>
          <a:prstGeom prst="rect">
            <a:avLst/>
          </a:prstGeom>
        </p:spPr>
      </p:pic>
    </p:spTree>
    <p:extLst>
      <p:ext uri="{BB962C8B-B14F-4D97-AF65-F5344CB8AC3E}">
        <p14:creationId xmlns:p14="http://schemas.microsoft.com/office/powerpoint/2010/main" val="28295369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EF2DDBE1-ABE7-404F-A592-1A3E362FB0A2}" type="slidenum">
              <a:rPr lang="zh-CN" altLang="en-US" smtClean="0"/>
              <a:t>28</a:t>
            </a:fld>
            <a:endParaRPr lang="zh-CN" altLang="en-US" dirty="0"/>
          </a:p>
        </p:txBody>
      </p:sp>
      <p:sp>
        <p:nvSpPr>
          <p:cNvPr id="48" name="标题 47"/>
          <p:cNvSpPr>
            <a:spLocks noGrp="1"/>
          </p:cNvSpPr>
          <p:nvPr>
            <p:ph type="title"/>
          </p:nvPr>
        </p:nvSpPr>
        <p:spPr/>
        <p:txBody>
          <a:bodyPr>
            <a:normAutofit/>
          </a:bodyPr>
          <a:lstStyle/>
          <a:p>
            <a:r>
              <a:rPr lang="en-US" altLang="zh-CN" sz="2400">
                <a:latin typeface="Arial" panose="020B0604020202020204" pitchFamily="34" charset="0"/>
                <a:ea typeface="宋体" panose="02010600030101010101" pitchFamily="2" charset="-122"/>
                <a:cs typeface="Arial" panose="020B0604020202020204" pitchFamily="34" charset="0"/>
              </a:rPr>
              <a:t>My Thoughts</a:t>
            </a:r>
            <a:br>
              <a:rPr lang="en-US" altLang="zh-CN" sz="2400">
                <a:latin typeface="Arial" panose="020B0604020202020204" pitchFamily="34" charset="0"/>
                <a:ea typeface="宋体" panose="02010600030101010101" pitchFamily="2" charset="-122"/>
                <a:cs typeface="Arial" panose="020B0604020202020204" pitchFamily="34" charset="0"/>
              </a:rPr>
            </a:br>
            <a:endParaRPr lang="en-US" altLang="zh-CN" sz="2400" dirty="0">
              <a:latin typeface="Arial" panose="020B0604020202020204" pitchFamily="34" charset="0"/>
              <a:cs typeface="Arial" panose="020B0604020202020204" pitchFamily="34" charset="0"/>
            </a:endParaRPr>
          </a:p>
        </p:txBody>
      </p:sp>
      <p:sp>
        <p:nvSpPr>
          <p:cNvPr id="6" name="文本框 5">
            <a:extLst>
              <a:ext uri="{FF2B5EF4-FFF2-40B4-BE49-F238E27FC236}">
                <a16:creationId xmlns:a16="http://schemas.microsoft.com/office/drawing/2014/main" id="{03D381F4-5A4D-4214-841A-C6D8A529547C}"/>
              </a:ext>
            </a:extLst>
          </p:cNvPr>
          <p:cNvSpPr txBox="1"/>
          <p:nvPr/>
        </p:nvSpPr>
        <p:spPr>
          <a:xfrm>
            <a:off x="1642368" y="973818"/>
            <a:ext cx="7719745" cy="454035"/>
          </a:xfrm>
          <a:prstGeom prst="rect">
            <a:avLst/>
          </a:prstGeom>
          <a:noFill/>
        </p:spPr>
        <p:txBody>
          <a:bodyPr wrap="square" rtlCol="0">
            <a:spAutoFit/>
          </a:bodyPr>
          <a:lstStyle/>
          <a:p>
            <a:pPr>
              <a:lnSpc>
                <a:spcPct val="150000"/>
              </a:lnSpc>
            </a:pPr>
            <a:r>
              <a:rPr lang="zh-CN" altLang="en-US">
                <a:latin typeface="宋体" panose="02010600030101010101" pitchFamily="2" charset="-122"/>
                <a:ea typeface="宋体" panose="02010600030101010101" pitchFamily="2" charset="-122"/>
              </a:rPr>
              <a:t>图优化是否都能用图替换表示？</a:t>
            </a:r>
          </a:p>
        </p:txBody>
      </p:sp>
      <p:sp>
        <p:nvSpPr>
          <p:cNvPr id="7" name="文本框 6">
            <a:extLst>
              <a:ext uri="{FF2B5EF4-FFF2-40B4-BE49-F238E27FC236}">
                <a16:creationId xmlns:a16="http://schemas.microsoft.com/office/drawing/2014/main" id="{5B733BF5-19DE-4A3A-A4A4-59833CEA8033}"/>
              </a:ext>
            </a:extLst>
          </p:cNvPr>
          <p:cNvSpPr txBox="1"/>
          <p:nvPr/>
        </p:nvSpPr>
        <p:spPr>
          <a:xfrm>
            <a:off x="1642368" y="1846709"/>
            <a:ext cx="8265030" cy="1287532"/>
          </a:xfrm>
          <a:prstGeom prst="rect">
            <a:avLst/>
          </a:prstGeom>
          <a:noFill/>
        </p:spPr>
        <p:txBody>
          <a:bodyPr wrap="square">
            <a:spAutoFit/>
          </a:bodyPr>
          <a:lstStyle/>
          <a:p>
            <a:pPr marL="285750" indent="-285750" algn="l">
              <a:lnSpc>
                <a:spcPct val="150000"/>
              </a:lnSpc>
              <a:buFont typeface="Arial" panose="020B0604020202020204" pitchFamily="34" charset="0"/>
              <a:buChar char="•"/>
            </a:pPr>
            <a:r>
              <a:rPr lang="en-US" altLang="zh-CN"/>
              <a:t>CSE</a:t>
            </a:r>
          </a:p>
          <a:p>
            <a:pPr marL="285750" indent="-285750" algn="l">
              <a:lnSpc>
                <a:spcPct val="150000"/>
              </a:lnSpc>
              <a:buFont typeface="Arial" panose="020B0604020202020204" pitchFamily="34" charset="0"/>
              <a:buChar char="•"/>
            </a:pPr>
            <a:r>
              <a:rPr lang="en-US" altLang="zh-CN"/>
              <a:t>Dead Branch Elimination for Switch with constant predication</a:t>
            </a:r>
          </a:p>
          <a:p>
            <a:pPr marL="285750" indent="-285750" algn="l">
              <a:lnSpc>
                <a:spcPct val="150000"/>
              </a:lnSpc>
              <a:buFont typeface="Arial" panose="020B0604020202020204" pitchFamily="34" charset="0"/>
              <a:buChar char="•"/>
            </a:pPr>
            <a:r>
              <a:rPr lang="en-US" altLang="zh-CN"/>
              <a:t>Data Layout </a:t>
            </a:r>
          </a:p>
        </p:txBody>
      </p:sp>
      <p:sp>
        <p:nvSpPr>
          <p:cNvPr id="4" name="文本框 3">
            <a:extLst>
              <a:ext uri="{FF2B5EF4-FFF2-40B4-BE49-F238E27FC236}">
                <a16:creationId xmlns:a16="http://schemas.microsoft.com/office/drawing/2014/main" id="{8116461A-CE18-42C4-8D75-10F0BD79FCA7}"/>
              </a:ext>
            </a:extLst>
          </p:cNvPr>
          <p:cNvSpPr txBox="1"/>
          <p:nvPr/>
        </p:nvSpPr>
        <p:spPr>
          <a:xfrm>
            <a:off x="1642368" y="4052548"/>
            <a:ext cx="2902591" cy="403957"/>
          </a:xfrm>
          <a:prstGeom prst="rect">
            <a:avLst/>
          </a:prstGeom>
          <a:noFill/>
        </p:spPr>
        <p:txBody>
          <a:bodyPr wrap="square" rtlCol="0">
            <a:spAutoFit/>
          </a:bodyPr>
          <a:lstStyle/>
          <a:p>
            <a:pPr algn="l">
              <a:lnSpc>
                <a:spcPct val="150000"/>
              </a:lnSpc>
            </a:pPr>
            <a:r>
              <a:rPr lang="zh-CN" altLang="en-US" sz="1600">
                <a:latin typeface="宋体" panose="02010600030101010101" pitchFamily="2" charset="-122"/>
                <a:ea typeface="宋体" panose="02010600030101010101" pitchFamily="2" charset="-122"/>
              </a:rPr>
              <a:t>跨越的</a:t>
            </a:r>
            <a:r>
              <a:rPr lang="en-US" altLang="zh-CN" sz="1600">
                <a:latin typeface="宋体" panose="02010600030101010101" pitchFamily="2" charset="-122"/>
                <a:ea typeface="宋体" panose="02010600030101010101" pitchFamily="2" charset="-122"/>
              </a:rPr>
              <a:t>pattern</a:t>
            </a:r>
            <a:r>
              <a:rPr lang="zh-CN" altLang="en-US" sz="1600">
                <a:latin typeface="宋体" panose="02010600030101010101" pitchFamily="2" charset="-122"/>
                <a:ea typeface="宋体" panose="02010600030101010101" pitchFamily="2" charset="-122"/>
              </a:rPr>
              <a:t>子图太大</a:t>
            </a:r>
            <a:endParaRPr lang="zh-CN" altLang="en-US" sz="1600" dirty="0">
              <a:latin typeface="宋体" panose="02010600030101010101" pitchFamily="2" charset="-122"/>
              <a:ea typeface="宋体" panose="02010600030101010101" pitchFamily="2" charset="-122"/>
            </a:endParaRPr>
          </a:p>
        </p:txBody>
      </p:sp>
      <p:pic>
        <p:nvPicPr>
          <p:cNvPr id="8" name="图片 7">
            <a:extLst>
              <a:ext uri="{FF2B5EF4-FFF2-40B4-BE49-F238E27FC236}">
                <a16:creationId xmlns:a16="http://schemas.microsoft.com/office/drawing/2014/main" id="{5B273BFE-91EC-44CA-BCFC-26BD56B07F55}"/>
              </a:ext>
            </a:extLst>
          </p:cNvPr>
          <p:cNvPicPr>
            <a:picLocks noChangeAspect="1"/>
          </p:cNvPicPr>
          <p:nvPr/>
        </p:nvPicPr>
        <p:blipFill rotWithShape="1">
          <a:blip r:embed="rId3"/>
          <a:srcRect l="15734"/>
          <a:stretch/>
        </p:blipFill>
        <p:spPr>
          <a:xfrm>
            <a:off x="1709480" y="3538198"/>
            <a:ext cx="7737319" cy="514350"/>
          </a:xfrm>
          <a:prstGeom prst="rect">
            <a:avLst/>
          </a:prstGeom>
        </p:spPr>
      </p:pic>
      <p:sp>
        <p:nvSpPr>
          <p:cNvPr id="10" name="文本框 9">
            <a:extLst>
              <a:ext uri="{FF2B5EF4-FFF2-40B4-BE49-F238E27FC236}">
                <a16:creationId xmlns:a16="http://schemas.microsoft.com/office/drawing/2014/main" id="{166A0E6B-613C-4864-872F-5126C22A4094}"/>
              </a:ext>
            </a:extLst>
          </p:cNvPr>
          <p:cNvSpPr txBox="1"/>
          <p:nvPr/>
        </p:nvSpPr>
        <p:spPr>
          <a:xfrm>
            <a:off x="1642368" y="5046446"/>
            <a:ext cx="6094602" cy="442878"/>
          </a:xfrm>
          <a:prstGeom prst="rect">
            <a:avLst/>
          </a:prstGeom>
          <a:noFill/>
        </p:spPr>
        <p:txBody>
          <a:bodyPr wrap="square">
            <a:spAutoFit/>
          </a:bodyPr>
          <a:lstStyle/>
          <a:p>
            <a:pPr algn="l">
              <a:lnSpc>
                <a:spcPct val="150000"/>
              </a:lnSpc>
            </a:pPr>
            <a:r>
              <a:rPr lang="en-US" altLang="zh-CN">
                <a:latin typeface="宋体" panose="02010600030101010101" pitchFamily="2" charset="-122"/>
                <a:ea typeface="宋体" panose="02010600030101010101" pitchFamily="2" charset="-122"/>
              </a:rPr>
              <a:t>Solution: </a:t>
            </a:r>
            <a:r>
              <a:rPr lang="zh-CN" altLang="en-US">
                <a:latin typeface="宋体" panose="02010600030101010101" pitchFamily="2" charset="-122"/>
                <a:ea typeface="宋体" panose="02010600030101010101" pitchFamily="2" charset="-122"/>
              </a:rPr>
              <a:t>自动图优化</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基于规则的图优化</a:t>
            </a:r>
            <a:endParaRPr lang="en-US" altLang="zh-CN">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2996959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EF2DDBE1-ABE7-404F-A592-1A3E362FB0A2}" type="slidenum">
              <a:rPr lang="zh-CN" altLang="en-US" smtClean="0"/>
              <a:t>29</a:t>
            </a:fld>
            <a:endParaRPr lang="zh-CN" altLang="en-US" dirty="0"/>
          </a:p>
        </p:txBody>
      </p:sp>
      <p:sp>
        <p:nvSpPr>
          <p:cNvPr id="48" name="标题 47"/>
          <p:cNvSpPr>
            <a:spLocks noGrp="1"/>
          </p:cNvSpPr>
          <p:nvPr>
            <p:ph type="title"/>
          </p:nvPr>
        </p:nvSpPr>
        <p:spPr/>
        <p:txBody>
          <a:bodyPr>
            <a:normAutofit/>
          </a:bodyPr>
          <a:lstStyle/>
          <a:p>
            <a:r>
              <a:rPr lang="en-US" altLang="zh-CN" sz="2400">
                <a:latin typeface="Arial" panose="020B0604020202020204" pitchFamily="34" charset="0"/>
                <a:ea typeface="宋体" panose="02010600030101010101" pitchFamily="2" charset="-122"/>
                <a:cs typeface="Arial" panose="020B0604020202020204" pitchFamily="34" charset="0"/>
              </a:rPr>
              <a:t>My Thoughts</a:t>
            </a:r>
            <a:br>
              <a:rPr lang="en-US" altLang="zh-CN" sz="2400">
                <a:latin typeface="Arial" panose="020B0604020202020204" pitchFamily="34" charset="0"/>
                <a:ea typeface="宋体" panose="02010600030101010101" pitchFamily="2" charset="-122"/>
                <a:cs typeface="Arial" panose="020B0604020202020204" pitchFamily="34" charset="0"/>
              </a:rPr>
            </a:br>
            <a:endParaRPr lang="en-US" altLang="zh-CN" sz="2400" dirty="0">
              <a:latin typeface="Arial" panose="020B0604020202020204" pitchFamily="34" charset="0"/>
              <a:cs typeface="Arial" panose="020B0604020202020204" pitchFamily="34" charset="0"/>
            </a:endParaRPr>
          </a:p>
        </p:txBody>
      </p:sp>
      <p:sp>
        <p:nvSpPr>
          <p:cNvPr id="6" name="文本框 5">
            <a:extLst>
              <a:ext uri="{FF2B5EF4-FFF2-40B4-BE49-F238E27FC236}">
                <a16:creationId xmlns:a16="http://schemas.microsoft.com/office/drawing/2014/main" id="{03D381F4-5A4D-4214-841A-C6D8A529547C}"/>
              </a:ext>
            </a:extLst>
          </p:cNvPr>
          <p:cNvSpPr txBox="1"/>
          <p:nvPr/>
        </p:nvSpPr>
        <p:spPr>
          <a:xfrm>
            <a:off x="1642368" y="973818"/>
            <a:ext cx="7719745" cy="454035"/>
          </a:xfrm>
          <a:prstGeom prst="rect">
            <a:avLst/>
          </a:prstGeom>
          <a:noFill/>
        </p:spPr>
        <p:txBody>
          <a:bodyPr wrap="square" rtlCol="0">
            <a:spAutoFit/>
          </a:bodyPr>
          <a:lstStyle/>
          <a:p>
            <a:pPr algn="l">
              <a:lnSpc>
                <a:spcPct val="150000"/>
              </a:lnSpc>
            </a:pPr>
            <a:r>
              <a:rPr lang="en-US" altLang="zh-CN">
                <a:latin typeface="宋体" panose="02010600030101010101" pitchFamily="2" charset="-122"/>
                <a:ea typeface="宋体" panose="02010600030101010101" pitchFamily="2" charset="-122"/>
              </a:rPr>
              <a:t>Low-level</a:t>
            </a:r>
            <a:r>
              <a:rPr lang="zh-CN" altLang="en-US">
                <a:latin typeface="宋体" panose="02010600030101010101" pitchFamily="2" charset="-122"/>
                <a:ea typeface="宋体" panose="02010600030101010101" pitchFamily="2" charset="-122"/>
              </a:rPr>
              <a:t>与</a:t>
            </a:r>
            <a:r>
              <a:rPr lang="en-US" altLang="zh-CN">
                <a:latin typeface="宋体" panose="02010600030101010101" pitchFamily="2" charset="-122"/>
                <a:ea typeface="宋体" panose="02010600030101010101" pitchFamily="2" charset="-122"/>
              </a:rPr>
              <a:t>high-level</a:t>
            </a:r>
            <a:r>
              <a:rPr lang="zh-CN" altLang="en-US">
                <a:latin typeface="宋体" panose="02010600030101010101" pitchFamily="2" charset="-122"/>
                <a:ea typeface="宋体" panose="02010600030101010101" pitchFamily="2" charset="-122"/>
              </a:rPr>
              <a:t>耦合性过高</a:t>
            </a:r>
            <a:endParaRPr lang="en-US" altLang="zh-CN">
              <a:latin typeface="宋体" panose="02010600030101010101" pitchFamily="2" charset="-122"/>
              <a:ea typeface="宋体" panose="02010600030101010101" pitchFamily="2" charset="-122"/>
            </a:endParaRPr>
          </a:p>
        </p:txBody>
      </p:sp>
      <p:pic>
        <p:nvPicPr>
          <p:cNvPr id="11" name="图片 10">
            <a:extLst>
              <a:ext uri="{FF2B5EF4-FFF2-40B4-BE49-F238E27FC236}">
                <a16:creationId xmlns:a16="http://schemas.microsoft.com/office/drawing/2014/main" id="{B04B7C98-D861-4FBD-B184-9BE6EB58269A}"/>
              </a:ext>
            </a:extLst>
          </p:cNvPr>
          <p:cNvPicPr>
            <a:picLocks noChangeAspect="1"/>
          </p:cNvPicPr>
          <p:nvPr/>
        </p:nvPicPr>
        <p:blipFill>
          <a:blip r:embed="rId3"/>
          <a:stretch>
            <a:fillRect/>
          </a:stretch>
        </p:blipFill>
        <p:spPr>
          <a:xfrm>
            <a:off x="268525" y="1660757"/>
            <a:ext cx="6298117" cy="4212727"/>
          </a:xfrm>
          <a:prstGeom prst="rect">
            <a:avLst/>
          </a:prstGeom>
        </p:spPr>
      </p:pic>
      <p:sp>
        <p:nvSpPr>
          <p:cNvPr id="2" name="矩形 1">
            <a:extLst>
              <a:ext uri="{FF2B5EF4-FFF2-40B4-BE49-F238E27FC236}">
                <a16:creationId xmlns:a16="http://schemas.microsoft.com/office/drawing/2014/main" id="{1F0F0CC2-483C-46E4-BF31-617975867647}"/>
              </a:ext>
            </a:extLst>
          </p:cNvPr>
          <p:cNvSpPr/>
          <p:nvPr/>
        </p:nvSpPr>
        <p:spPr>
          <a:xfrm>
            <a:off x="3922616" y="2932525"/>
            <a:ext cx="2318857" cy="203852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7D7EF09F-BEC7-4191-A19A-03F5A6C0E3F2}"/>
              </a:ext>
            </a:extLst>
          </p:cNvPr>
          <p:cNvSpPr txBox="1"/>
          <p:nvPr/>
        </p:nvSpPr>
        <p:spPr>
          <a:xfrm>
            <a:off x="6332785" y="3767121"/>
            <a:ext cx="1684090" cy="369332"/>
          </a:xfrm>
          <a:prstGeom prst="rect">
            <a:avLst/>
          </a:prstGeom>
          <a:noFill/>
        </p:spPr>
        <p:txBody>
          <a:bodyPr wrap="square">
            <a:spAutoFit/>
          </a:bodyPr>
          <a:lstStyle/>
          <a:p>
            <a:r>
              <a:rPr lang="en-US" altLang="zh-CN">
                <a:solidFill>
                  <a:srgbClr val="FF0000"/>
                </a:solidFill>
                <a:latin typeface="宋体" panose="02010600030101010101" pitchFamily="2" charset="-122"/>
                <a:ea typeface="宋体" panose="02010600030101010101" pitchFamily="2" charset="-122"/>
              </a:rPr>
              <a:t>Low-level</a:t>
            </a:r>
            <a:endParaRPr lang="zh-CN" altLang="en-US">
              <a:solidFill>
                <a:srgbClr val="FF0000"/>
              </a:solidFill>
            </a:endParaRPr>
          </a:p>
        </p:txBody>
      </p:sp>
    </p:spTree>
    <p:extLst>
      <p:ext uri="{BB962C8B-B14F-4D97-AF65-F5344CB8AC3E}">
        <p14:creationId xmlns:p14="http://schemas.microsoft.com/office/powerpoint/2010/main" val="1908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EF2DDBE1-ABE7-404F-A592-1A3E362FB0A2}" type="slidenum">
              <a:rPr lang="zh-CN" altLang="en-US" smtClean="0"/>
              <a:t>3</a:t>
            </a:fld>
            <a:endParaRPr lang="zh-CN" altLang="en-US" dirty="0"/>
          </a:p>
        </p:txBody>
      </p:sp>
      <p:sp>
        <p:nvSpPr>
          <p:cNvPr id="48" name="标题 47"/>
          <p:cNvSpPr>
            <a:spLocks noGrp="1"/>
          </p:cNvSpPr>
          <p:nvPr>
            <p:ph type="title"/>
          </p:nvPr>
        </p:nvSpPr>
        <p:spPr/>
        <p:txBody>
          <a:bodyPr>
            <a:normAutofit/>
          </a:bodyPr>
          <a:lstStyle/>
          <a:p>
            <a:r>
              <a:rPr lang="en-US" altLang="zh-CN" sz="2400">
                <a:latin typeface="Arial" panose="020B0604020202020204" pitchFamily="34" charset="0"/>
                <a:ea typeface="宋体" panose="02010600030101010101" pitchFamily="2" charset="-122"/>
                <a:cs typeface="Arial" panose="020B0604020202020204" pitchFamily="34" charset="0"/>
              </a:rPr>
              <a:t>TensorFlow Compiler Ecosystem</a:t>
            </a:r>
            <a:br>
              <a:rPr lang="en-US" altLang="zh-CN" sz="2400">
                <a:latin typeface="Arial" panose="020B0604020202020204" pitchFamily="34" charset="0"/>
                <a:ea typeface="宋体" panose="02010600030101010101" pitchFamily="2" charset="-122"/>
                <a:cs typeface="Arial" panose="020B0604020202020204" pitchFamily="34" charset="0"/>
              </a:rPr>
            </a:br>
            <a:endParaRPr lang="en-US" altLang="zh-CN" sz="2400" dirty="0">
              <a:latin typeface="Arial" panose="020B0604020202020204" pitchFamily="34" charset="0"/>
              <a:cs typeface="Arial" panose="020B0604020202020204" pitchFamily="34" charset="0"/>
            </a:endParaRPr>
          </a:p>
        </p:txBody>
      </p:sp>
      <p:pic>
        <p:nvPicPr>
          <p:cNvPr id="4" name="图片 3">
            <a:extLst>
              <a:ext uri="{FF2B5EF4-FFF2-40B4-BE49-F238E27FC236}">
                <a16:creationId xmlns:a16="http://schemas.microsoft.com/office/drawing/2014/main" id="{8B7EDDF0-B804-49B2-B45D-E3445A94C1E8}"/>
              </a:ext>
            </a:extLst>
          </p:cNvPr>
          <p:cNvPicPr>
            <a:picLocks noChangeAspect="1"/>
          </p:cNvPicPr>
          <p:nvPr/>
        </p:nvPicPr>
        <p:blipFill>
          <a:blip r:embed="rId3"/>
          <a:stretch>
            <a:fillRect/>
          </a:stretch>
        </p:blipFill>
        <p:spPr>
          <a:xfrm>
            <a:off x="1381387" y="1746752"/>
            <a:ext cx="9429226" cy="3491254"/>
          </a:xfrm>
          <a:prstGeom prst="rect">
            <a:avLst/>
          </a:prstGeom>
        </p:spPr>
      </p:pic>
    </p:spTree>
    <p:extLst>
      <p:ext uri="{BB962C8B-B14F-4D97-AF65-F5344CB8AC3E}">
        <p14:creationId xmlns:p14="http://schemas.microsoft.com/office/powerpoint/2010/main" val="29984919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EF2DDBE1-ABE7-404F-A592-1A3E362FB0A2}" type="slidenum">
              <a:rPr lang="zh-CN" altLang="en-US" smtClean="0"/>
              <a:t>30</a:t>
            </a:fld>
            <a:endParaRPr lang="zh-CN" altLang="en-US" dirty="0"/>
          </a:p>
        </p:txBody>
      </p:sp>
      <p:sp>
        <p:nvSpPr>
          <p:cNvPr id="48" name="标题 47"/>
          <p:cNvSpPr>
            <a:spLocks noGrp="1"/>
          </p:cNvSpPr>
          <p:nvPr>
            <p:ph type="title"/>
          </p:nvPr>
        </p:nvSpPr>
        <p:spPr/>
        <p:txBody>
          <a:bodyPr>
            <a:normAutofit/>
          </a:bodyPr>
          <a:lstStyle/>
          <a:p>
            <a:r>
              <a:rPr lang="en-US" altLang="zh-CN" sz="2400">
                <a:latin typeface="Arial" panose="020B0604020202020204" pitchFamily="34" charset="0"/>
                <a:ea typeface="宋体" panose="02010600030101010101" pitchFamily="2" charset="-122"/>
                <a:cs typeface="Arial" panose="020B0604020202020204" pitchFamily="34" charset="0"/>
              </a:rPr>
              <a:t>My Thoughts</a:t>
            </a:r>
            <a:br>
              <a:rPr lang="en-US" altLang="zh-CN" sz="2400">
                <a:latin typeface="Arial" panose="020B0604020202020204" pitchFamily="34" charset="0"/>
                <a:ea typeface="宋体" panose="02010600030101010101" pitchFamily="2" charset="-122"/>
                <a:cs typeface="Arial" panose="020B0604020202020204" pitchFamily="34" charset="0"/>
              </a:rPr>
            </a:br>
            <a:endParaRPr lang="en-US" altLang="zh-CN" sz="2400" dirty="0">
              <a:latin typeface="Arial" panose="020B0604020202020204" pitchFamily="34" charset="0"/>
              <a:cs typeface="Arial" panose="020B0604020202020204" pitchFamily="34" charset="0"/>
            </a:endParaRPr>
          </a:p>
        </p:txBody>
      </p:sp>
      <p:sp>
        <p:nvSpPr>
          <p:cNvPr id="6" name="文本框 5">
            <a:extLst>
              <a:ext uri="{FF2B5EF4-FFF2-40B4-BE49-F238E27FC236}">
                <a16:creationId xmlns:a16="http://schemas.microsoft.com/office/drawing/2014/main" id="{03D381F4-5A4D-4214-841A-C6D8A529547C}"/>
              </a:ext>
            </a:extLst>
          </p:cNvPr>
          <p:cNvSpPr txBox="1"/>
          <p:nvPr/>
        </p:nvSpPr>
        <p:spPr>
          <a:xfrm>
            <a:off x="1642368" y="973818"/>
            <a:ext cx="7719745" cy="454035"/>
          </a:xfrm>
          <a:prstGeom prst="rect">
            <a:avLst/>
          </a:prstGeom>
          <a:noFill/>
        </p:spPr>
        <p:txBody>
          <a:bodyPr wrap="square" rtlCol="0">
            <a:spAutoFit/>
          </a:bodyPr>
          <a:lstStyle/>
          <a:p>
            <a:pPr algn="l">
              <a:lnSpc>
                <a:spcPct val="150000"/>
              </a:lnSpc>
            </a:pPr>
            <a:r>
              <a:rPr lang="zh-CN" altLang="en-US">
                <a:latin typeface="宋体" panose="02010600030101010101" pitchFamily="2" charset="-122"/>
                <a:ea typeface="宋体" panose="02010600030101010101" pitchFamily="2" charset="-122"/>
              </a:rPr>
              <a:t>是否存在其他无法通过</a:t>
            </a:r>
            <a:r>
              <a:rPr lang="en-US" altLang="zh-CN">
                <a:latin typeface="宋体" panose="02010600030101010101" pitchFamily="2" charset="-122"/>
                <a:ea typeface="宋体" panose="02010600030101010101" pitchFamily="2" charset="-122"/>
              </a:rPr>
              <a:t>subst generator</a:t>
            </a:r>
            <a:r>
              <a:rPr lang="zh-CN" altLang="en-US">
                <a:latin typeface="宋体" panose="02010600030101010101" pitchFamily="2" charset="-122"/>
                <a:ea typeface="宋体" panose="02010600030101010101" pitchFamily="2" charset="-122"/>
              </a:rPr>
              <a:t>找到的有效图替换？</a:t>
            </a:r>
            <a:endParaRPr lang="en-US" altLang="zh-CN">
              <a:latin typeface="宋体" panose="02010600030101010101" pitchFamily="2" charset="-122"/>
              <a:ea typeface="宋体" panose="02010600030101010101" pitchFamily="2" charset="-122"/>
            </a:endParaRPr>
          </a:p>
        </p:txBody>
      </p:sp>
      <p:sp>
        <p:nvSpPr>
          <p:cNvPr id="11" name="文本框 10">
            <a:extLst>
              <a:ext uri="{FF2B5EF4-FFF2-40B4-BE49-F238E27FC236}">
                <a16:creationId xmlns:a16="http://schemas.microsoft.com/office/drawing/2014/main" id="{D9369F1A-7EE7-4045-925C-D7CC17B3C7A1}"/>
              </a:ext>
            </a:extLst>
          </p:cNvPr>
          <p:cNvSpPr txBox="1"/>
          <p:nvPr/>
        </p:nvSpPr>
        <p:spPr>
          <a:xfrm>
            <a:off x="1642368" y="1740055"/>
            <a:ext cx="9729132" cy="369332"/>
          </a:xfrm>
          <a:prstGeom prst="rect">
            <a:avLst/>
          </a:prstGeom>
          <a:noFill/>
        </p:spPr>
        <p:txBody>
          <a:bodyPr wrap="square">
            <a:spAutoFit/>
          </a:bodyPr>
          <a:lstStyle/>
          <a:p>
            <a:r>
              <a:rPr lang="en-US" altLang="zh-CN">
                <a:effectLst/>
                <a:latin typeface="Arial" panose="020B0604020202020204" pitchFamily="34" charset="0"/>
              </a:rPr>
              <a:t>Brief Announcement: On the Limits of Parallelizing Convolutional Neural Networks on GPUs</a:t>
            </a:r>
            <a:endParaRPr lang="zh-CN" altLang="en-US"/>
          </a:p>
        </p:txBody>
      </p:sp>
      <p:sp>
        <p:nvSpPr>
          <p:cNvPr id="12" name="文本框 11">
            <a:extLst>
              <a:ext uri="{FF2B5EF4-FFF2-40B4-BE49-F238E27FC236}">
                <a16:creationId xmlns:a16="http://schemas.microsoft.com/office/drawing/2014/main" id="{2DD10728-87A8-4E42-BF52-F87E42139DEC}"/>
              </a:ext>
            </a:extLst>
          </p:cNvPr>
          <p:cNvSpPr txBox="1"/>
          <p:nvPr/>
        </p:nvSpPr>
        <p:spPr>
          <a:xfrm>
            <a:off x="1642368" y="2121616"/>
            <a:ext cx="7925499" cy="403957"/>
          </a:xfrm>
          <a:prstGeom prst="rect">
            <a:avLst/>
          </a:prstGeom>
          <a:noFill/>
        </p:spPr>
        <p:txBody>
          <a:bodyPr wrap="square">
            <a:spAutoFit/>
          </a:bodyPr>
          <a:lstStyle/>
          <a:p>
            <a:pPr algn="l">
              <a:lnSpc>
                <a:spcPct val="150000"/>
              </a:lnSpc>
            </a:pPr>
            <a:r>
              <a:rPr lang="zh-CN" altLang="en-US" sz="1600">
                <a:latin typeface="宋体" panose="02010600030101010101" pitchFamily="2" charset="-122"/>
                <a:ea typeface="宋体" panose="02010600030101010101" pitchFamily="2" charset="-122"/>
              </a:rPr>
              <a:t>不同的卷积算子实现占用显存不同，会影响其算子</a:t>
            </a:r>
            <a:r>
              <a:rPr lang="en-US" altLang="zh-CN" sz="1600">
                <a:latin typeface="宋体" panose="02010600030101010101" pitchFamily="2" charset="-122"/>
                <a:ea typeface="宋体" panose="02010600030101010101" pitchFamily="2" charset="-122"/>
              </a:rPr>
              <a:t>concurrency </a:t>
            </a:r>
          </a:p>
        </p:txBody>
      </p:sp>
      <p:pic>
        <p:nvPicPr>
          <p:cNvPr id="13" name="图片 12">
            <a:extLst>
              <a:ext uri="{FF2B5EF4-FFF2-40B4-BE49-F238E27FC236}">
                <a16:creationId xmlns:a16="http://schemas.microsoft.com/office/drawing/2014/main" id="{BD79673C-3CEF-47DB-BF81-5633FFE72B19}"/>
              </a:ext>
            </a:extLst>
          </p:cNvPr>
          <p:cNvPicPr>
            <a:picLocks noChangeAspect="1"/>
          </p:cNvPicPr>
          <p:nvPr/>
        </p:nvPicPr>
        <p:blipFill>
          <a:blip r:embed="rId3"/>
          <a:stretch>
            <a:fillRect/>
          </a:stretch>
        </p:blipFill>
        <p:spPr>
          <a:xfrm>
            <a:off x="3105372" y="2889048"/>
            <a:ext cx="4999489" cy="1859566"/>
          </a:xfrm>
          <a:prstGeom prst="rect">
            <a:avLst/>
          </a:prstGeom>
        </p:spPr>
      </p:pic>
      <p:sp>
        <p:nvSpPr>
          <p:cNvPr id="14" name="文本框 13">
            <a:extLst>
              <a:ext uri="{FF2B5EF4-FFF2-40B4-BE49-F238E27FC236}">
                <a16:creationId xmlns:a16="http://schemas.microsoft.com/office/drawing/2014/main" id="{0BFF765D-C4F3-4D89-80F4-D2C98DA6307A}"/>
              </a:ext>
            </a:extLst>
          </p:cNvPr>
          <p:cNvSpPr txBox="1"/>
          <p:nvPr/>
        </p:nvSpPr>
        <p:spPr>
          <a:xfrm>
            <a:off x="1642368" y="5046446"/>
            <a:ext cx="6094602" cy="442878"/>
          </a:xfrm>
          <a:prstGeom prst="rect">
            <a:avLst/>
          </a:prstGeom>
          <a:noFill/>
        </p:spPr>
        <p:txBody>
          <a:bodyPr wrap="square">
            <a:spAutoFit/>
          </a:bodyPr>
          <a:lstStyle/>
          <a:p>
            <a:pPr algn="l">
              <a:lnSpc>
                <a:spcPct val="150000"/>
              </a:lnSpc>
            </a:pPr>
            <a:r>
              <a:rPr lang="en-US" altLang="zh-CN">
                <a:latin typeface="宋体" panose="02010600030101010101" pitchFamily="2" charset="-122"/>
                <a:ea typeface="宋体" panose="02010600030101010101" pitchFamily="2" charset="-122"/>
              </a:rPr>
              <a:t>Solution: </a:t>
            </a:r>
            <a:r>
              <a:rPr lang="zh-CN" altLang="en-US">
                <a:latin typeface="宋体" panose="02010600030101010101" pitchFamily="2" charset="-122"/>
                <a:ea typeface="宋体" panose="02010600030101010101" pitchFamily="2" charset="-122"/>
              </a:rPr>
              <a:t>扩充算子集</a:t>
            </a:r>
            <a:r>
              <a:rPr lang="en-US" altLang="zh-CN">
                <a:latin typeface="宋体" panose="02010600030101010101" pitchFamily="2" charset="-122"/>
                <a:ea typeface="宋体" panose="02010600030101010101" pitchFamily="2" charset="-122"/>
              </a:rPr>
              <a:t>, </a:t>
            </a:r>
            <a:r>
              <a:rPr lang="zh-CN" altLang="en-US">
                <a:latin typeface="宋体" panose="02010600030101010101" pitchFamily="2" charset="-122"/>
                <a:ea typeface="宋体" panose="02010600030101010101" pitchFamily="2" charset="-122"/>
              </a:rPr>
              <a:t>图级别</a:t>
            </a:r>
            <a:r>
              <a:rPr lang="en-US" altLang="zh-CN">
                <a:latin typeface="宋体" panose="02010600030101010101" pitchFamily="2" charset="-122"/>
                <a:ea typeface="宋体" panose="02010600030101010101" pitchFamily="2" charset="-122"/>
              </a:rPr>
              <a:t>cost model</a:t>
            </a:r>
          </a:p>
        </p:txBody>
      </p:sp>
    </p:spTree>
    <p:extLst>
      <p:ext uri="{BB962C8B-B14F-4D97-AF65-F5344CB8AC3E}">
        <p14:creationId xmlns:p14="http://schemas.microsoft.com/office/powerpoint/2010/main" val="13133235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EF2DDBE1-ABE7-404F-A592-1A3E362FB0A2}" type="slidenum">
              <a:rPr lang="zh-CN" altLang="en-US" smtClean="0"/>
              <a:t>31</a:t>
            </a:fld>
            <a:endParaRPr lang="zh-CN" altLang="en-US" dirty="0"/>
          </a:p>
        </p:txBody>
      </p:sp>
      <p:sp>
        <p:nvSpPr>
          <p:cNvPr id="48" name="标题 47"/>
          <p:cNvSpPr>
            <a:spLocks noGrp="1"/>
          </p:cNvSpPr>
          <p:nvPr>
            <p:ph type="title"/>
          </p:nvPr>
        </p:nvSpPr>
        <p:spPr/>
        <p:txBody>
          <a:bodyPr>
            <a:normAutofit/>
          </a:bodyPr>
          <a:lstStyle/>
          <a:p>
            <a:r>
              <a:rPr lang="en-US" altLang="zh-CN" sz="2400">
                <a:latin typeface="Arial" panose="020B0604020202020204" pitchFamily="34" charset="0"/>
                <a:ea typeface="宋体" panose="02010600030101010101" pitchFamily="2" charset="-122"/>
                <a:cs typeface="Arial" panose="020B0604020202020204" pitchFamily="34" charset="0"/>
              </a:rPr>
              <a:t>My Thoughts</a:t>
            </a:r>
            <a:br>
              <a:rPr lang="en-US" altLang="zh-CN" sz="2400">
                <a:latin typeface="Arial" panose="020B0604020202020204" pitchFamily="34" charset="0"/>
                <a:ea typeface="宋体" panose="02010600030101010101" pitchFamily="2" charset="-122"/>
                <a:cs typeface="Arial" panose="020B0604020202020204" pitchFamily="34" charset="0"/>
              </a:rPr>
            </a:br>
            <a:endParaRPr lang="en-US" altLang="zh-CN" sz="2400" dirty="0">
              <a:latin typeface="Arial" panose="020B0604020202020204" pitchFamily="34" charset="0"/>
              <a:cs typeface="Arial" panose="020B0604020202020204" pitchFamily="34" charset="0"/>
            </a:endParaRPr>
          </a:p>
        </p:txBody>
      </p:sp>
      <p:sp>
        <p:nvSpPr>
          <p:cNvPr id="6" name="文本框 5">
            <a:extLst>
              <a:ext uri="{FF2B5EF4-FFF2-40B4-BE49-F238E27FC236}">
                <a16:creationId xmlns:a16="http://schemas.microsoft.com/office/drawing/2014/main" id="{03D381F4-5A4D-4214-841A-C6D8A529547C}"/>
              </a:ext>
            </a:extLst>
          </p:cNvPr>
          <p:cNvSpPr txBox="1"/>
          <p:nvPr/>
        </p:nvSpPr>
        <p:spPr>
          <a:xfrm>
            <a:off x="1642368" y="973818"/>
            <a:ext cx="7719745" cy="454035"/>
          </a:xfrm>
          <a:prstGeom prst="rect">
            <a:avLst/>
          </a:prstGeom>
          <a:noFill/>
        </p:spPr>
        <p:txBody>
          <a:bodyPr wrap="square" rtlCol="0">
            <a:spAutoFit/>
          </a:bodyPr>
          <a:lstStyle/>
          <a:p>
            <a:pPr algn="l">
              <a:lnSpc>
                <a:spcPct val="150000"/>
              </a:lnSpc>
            </a:pPr>
            <a:r>
              <a:rPr lang="en-US" altLang="zh-CN">
                <a:latin typeface="宋体" panose="02010600030101010101" pitchFamily="2" charset="-122"/>
                <a:ea typeface="宋体" panose="02010600030101010101" pitchFamily="2" charset="-122"/>
              </a:rPr>
              <a:t>Profiling-based method? Model-based method?</a:t>
            </a:r>
          </a:p>
        </p:txBody>
      </p:sp>
      <p:pic>
        <p:nvPicPr>
          <p:cNvPr id="9" name="图片 8">
            <a:extLst>
              <a:ext uri="{FF2B5EF4-FFF2-40B4-BE49-F238E27FC236}">
                <a16:creationId xmlns:a16="http://schemas.microsoft.com/office/drawing/2014/main" id="{34A78351-CAF6-4317-BEF8-26020EDE1317}"/>
              </a:ext>
            </a:extLst>
          </p:cNvPr>
          <p:cNvPicPr>
            <a:picLocks noChangeAspect="1"/>
          </p:cNvPicPr>
          <p:nvPr/>
        </p:nvPicPr>
        <p:blipFill>
          <a:blip r:embed="rId3"/>
          <a:stretch>
            <a:fillRect/>
          </a:stretch>
        </p:blipFill>
        <p:spPr>
          <a:xfrm>
            <a:off x="521356" y="1435685"/>
            <a:ext cx="4193257" cy="2498970"/>
          </a:xfrm>
          <a:prstGeom prst="rect">
            <a:avLst/>
          </a:prstGeom>
        </p:spPr>
      </p:pic>
      <p:sp>
        <p:nvSpPr>
          <p:cNvPr id="10" name="文本框 9">
            <a:extLst>
              <a:ext uri="{FF2B5EF4-FFF2-40B4-BE49-F238E27FC236}">
                <a16:creationId xmlns:a16="http://schemas.microsoft.com/office/drawing/2014/main" id="{108A164D-076D-45B7-93AC-5185826EA9BE}"/>
              </a:ext>
            </a:extLst>
          </p:cNvPr>
          <p:cNvSpPr txBox="1"/>
          <p:nvPr/>
        </p:nvSpPr>
        <p:spPr>
          <a:xfrm>
            <a:off x="5778140" y="2007443"/>
            <a:ext cx="4733264" cy="1181542"/>
          </a:xfrm>
          <a:prstGeom prst="rect">
            <a:avLst/>
          </a:prstGeom>
          <a:noFill/>
        </p:spPr>
        <p:txBody>
          <a:bodyPr wrap="square" rtlCol="0">
            <a:spAutoFit/>
          </a:bodyPr>
          <a:lstStyle/>
          <a:p>
            <a:pPr marL="285750" indent="-285750" algn="l">
              <a:lnSpc>
                <a:spcPct val="150000"/>
              </a:lnSpc>
              <a:buFont typeface="Arial" panose="020B0604020202020204" pitchFamily="34" charset="0"/>
              <a:buChar char="•"/>
            </a:pPr>
            <a:r>
              <a:rPr lang="en-US" altLang="zh-CN" sz="1600">
                <a:latin typeface="宋体" panose="02010600030101010101" pitchFamily="2" charset="-122"/>
                <a:ea typeface="宋体" panose="02010600030101010101" pitchFamily="2" charset="-122"/>
              </a:rPr>
              <a:t>kernel concurrency</a:t>
            </a:r>
          </a:p>
          <a:p>
            <a:pPr marL="285750" indent="-285750" algn="l">
              <a:lnSpc>
                <a:spcPct val="150000"/>
              </a:lnSpc>
              <a:buFont typeface="Arial" panose="020B0604020202020204" pitchFamily="34" charset="0"/>
              <a:buChar char="•"/>
            </a:pPr>
            <a:r>
              <a:rPr lang="en-US" altLang="zh-CN" sz="1600">
                <a:latin typeface="宋体" panose="02010600030101010101" pitchFamily="2" charset="-122"/>
                <a:ea typeface="宋体" panose="02010600030101010101" pitchFamily="2" charset="-122"/>
              </a:rPr>
              <a:t>time cost on cpu(I/O, kernel launch)</a:t>
            </a:r>
          </a:p>
          <a:p>
            <a:pPr algn="l">
              <a:lnSpc>
                <a:spcPct val="150000"/>
              </a:lnSpc>
            </a:pPr>
            <a:endParaRPr lang="zh-CN" altLang="en-US" dirty="0">
              <a:latin typeface="宋体" panose="02010600030101010101" pitchFamily="2" charset="-122"/>
              <a:ea typeface="宋体" panose="02010600030101010101" pitchFamily="2" charset="-122"/>
            </a:endParaRPr>
          </a:p>
        </p:txBody>
      </p:sp>
      <p:pic>
        <p:nvPicPr>
          <p:cNvPr id="15" name="图片 14">
            <a:extLst>
              <a:ext uri="{FF2B5EF4-FFF2-40B4-BE49-F238E27FC236}">
                <a16:creationId xmlns:a16="http://schemas.microsoft.com/office/drawing/2014/main" id="{0C8040C1-821E-4363-8FA7-43356DAB2C0A}"/>
              </a:ext>
            </a:extLst>
          </p:cNvPr>
          <p:cNvPicPr>
            <a:picLocks noChangeAspect="1"/>
          </p:cNvPicPr>
          <p:nvPr/>
        </p:nvPicPr>
        <p:blipFill>
          <a:blip r:embed="rId4"/>
          <a:stretch>
            <a:fillRect/>
          </a:stretch>
        </p:blipFill>
        <p:spPr>
          <a:xfrm>
            <a:off x="617989" y="4850557"/>
            <a:ext cx="10956022" cy="1334512"/>
          </a:xfrm>
          <a:prstGeom prst="rect">
            <a:avLst/>
          </a:prstGeom>
        </p:spPr>
      </p:pic>
      <p:sp>
        <p:nvSpPr>
          <p:cNvPr id="16" name="文本框 15">
            <a:extLst>
              <a:ext uri="{FF2B5EF4-FFF2-40B4-BE49-F238E27FC236}">
                <a16:creationId xmlns:a16="http://schemas.microsoft.com/office/drawing/2014/main" id="{9D9781E4-5859-4D52-927A-96E2A23176EE}"/>
              </a:ext>
            </a:extLst>
          </p:cNvPr>
          <p:cNvSpPr txBox="1"/>
          <p:nvPr/>
        </p:nvSpPr>
        <p:spPr>
          <a:xfrm>
            <a:off x="1642368" y="4104887"/>
            <a:ext cx="6094602" cy="442878"/>
          </a:xfrm>
          <a:prstGeom prst="rect">
            <a:avLst/>
          </a:prstGeom>
          <a:noFill/>
        </p:spPr>
        <p:txBody>
          <a:bodyPr wrap="square">
            <a:spAutoFit/>
          </a:bodyPr>
          <a:lstStyle/>
          <a:p>
            <a:pPr algn="l">
              <a:lnSpc>
                <a:spcPct val="150000"/>
              </a:lnSpc>
            </a:pPr>
            <a:r>
              <a:rPr lang="en-US" altLang="zh-CN">
                <a:latin typeface="宋体" panose="02010600030101010101" pitchFamily="2" charset="-122"/>
                <a:ea typeface="宋体" panose="02010600030101010101" pitchFamily="2" charset="-122"/>
              </a:rPr>
              <a:t>Solution: </a:t>
            </a:r>
            <a:r>
              <a:rPr lang="zh-CN" altLang="en-US">
                <a:latin typeface="宋体" panose="02010600030101010101" pitchFamily="2" charset="-122"/>
                <a:ea typeface="宋体" panose="02010600030101010101" pitchFamily="2" charset="-122"/>
              </a:rPr>
              <a:t>关键路径，</a:t>
            </a:r>
            <a:r>
              <a:rPr lang="en-US" altLang="zh-CN">
                <a:latin typeface="宋体" panose="02010600030101010101" pitchFamily="2" charset="-122"/>
                <a:ea typeface="宋体" panose="02010600030101010101" pitchFamily="2" charset="-122"/>
              </a:rPr>
              <a:t>cost model(cpu+cuda)</a:t>
            </a:r>
          </a:p>
        </p:txBody>
      </p:sp>
    </p:spTree>
    <p:extLst>
      <p:ext uri="{BB962C8B-B14F-4D97-AF65-F5344CB8AC3E}">
        <p14:creationId xmlns:p14="http://schemas.microsoft.com/office/powerpoint/2010/main" val="7652624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2062" y="2547936"/>
            <a:ext cx="12027876" cy="1154672"/>
          </a:xfrm>
        </p:spPr>
        <p:txBody>
          <a:bodyPr>
            <a:normAutofit/>
          </a:bodyPr>
          <a:lstStyle/>
          <a:p>
            <a:r>
              <a:rPr lang="en-US" altLang="zh-CN" sz="3600"/>
              <a:t>Thanks for watching</a:t>
            </a:r>
            <a:endParaRPr lang="zh-CN" altLang="en-US" sz="36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副标题 2"/>
          <p:cNvSpPr>
            <a:spLocks noGrp="1"/>
          </p:cNvSpPr>
          <p:nvPr>
            <p:ph type="subTitle" idx="1"/>
          </p:nvPr>
        </p:nvSpPr>
        <p:spPr>
          <a:xfrm>
            <a:off x="1582615" y="4846803"/>
            <a:ext cx="8915400" cy="950260"/>
          </a:xfrm>
        </p:spPr>
        <p:txBody>
          <a:bodyPr/>
          <a:lstStyle/>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日期</a:t>
            </a:r>
            <a:r>
              <a:rPr lang="zh-CN" altLang="en-US">
                <a:latin typeface="宋体" panose="02010600030101010101" pitchFamily="2" charset="-122"/>
                <a:ea typeface="宋体" panose="02010600030101010101" pitchFamily="2" charset="-122"/>
              </a:rPr>
              <a:t>：</a:t>
            </a:r>
            <a:r>
              <a:rPr lang="en-US" altLang="zh-CN">
                <a:latin typeface="宋体" panose="02010600030101010101" pitchFamily="2" charset="-122"/>
                <a:ea typeface="宋体" panose="02010600030101010101" pitchFamily="2" charset="-122"/>
              </a:rPr>
              <a:t>2021.12.15</a:t>
            </a:r>
            <a:endParaRPr lang="en-US" altLang="zh-CN" dirty="0">
              <a:latin typeface="宋体" panose="02010600030101010101" pitchFamily="2" charset="-122"/>
              <a:ea typeface="宋体" panose="02010600030101010101" pitchFamily="2" charset="-122"/>
            </a:endParaRPr>
          </a:p>
          <a:p>
            <a:endParaRPr lang="zh-CN" altLang="en-US" dirty="0"/>
          </a:p>
        </p:txBody>
      </p:sp>
      <p:sp>
        <p:nvSpPr>
          <p:cNvPr id="5" name="灯片编号占位符 4"/>
          <p:cNvSpPr>
            <a:spLocks noGrp="1"/>
          </p:cNvSpPr>
          <p:nvPr>
            <p:ph type="sldNum" sz="quarter" idx="12"/>
          </p:nvPr>
        </p:nvSpPr>
        <p:spPr>
          <a:xfrm>
            <a:off x="8610600" y="6356350"/>
            <a:ext cx="2743200" cy="365125"/>
          </a:xfrm>
        </p:spPr>
        <p:txBody>
          <a:bodyPr/>
          <a:lstStyle/>
          <a:p>
            <a:fld id="{EF2DDBE1-ABE7-404F-A592-1A3E362FB0A2}" type="slidenum">
              <a:rPr lang="zh-CN" altLang="en-US" smtClean="0"/>
              <a:t>32</a:t>
            </a:fld>
            <a:endParaRPr lang="zh-CN" altLang="en-US"/>
          </a:p>
        </p:txBody>
      </p:sp>
    </p:spTree>
    <p:custDataLst>
      <p:tags r:id="rId1"/>
    </p:custDataLst>
    <p:extLst>
      <p:ext uri="{BB962C8B-B14F-4D97-AF65-F5344CB8AC3E}">
        <p14:creationId xmlns:p14="http://schemas.microsoft.com/office/powerpoint/2010/main" val="4006142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EF2DDBE1-ABE7-404F-A592-1A3E362FB0A2}" type="slidenum">
              <a:rPr lang="zh-CN" altLang="en-US" smtClean="0"/>
              <a:t>4</a:t>
            </a:fld>
            <a:endParaRPr lang="zh-CN" altLang="en-US" dirty="0"/>
          </a:p>
        </p:txBody>
      </p:sp>
      <p:sp>
        <p:nvSpPr>
          <p:cNvPr id="48" name="标题 47"/>
          <p:cNvSpPr>
            <a:spLocks noGrp="1"/>
          </p:cNvSpPr>
          <p:nvPr>
            <p:ph type="title"/>
          </p:nvPr>
        </p:nvSpPr>
        <p:spPr/>
        <p:txBody>
          <a:bodyPr>
            <a:normAutofit/>
          </a:bodyPr>
          <a:lstStyle/>
          <a:p>
            <a:r>
              <a:rPr lang="en-US" altLang="zh-CN" sz="2400">
                <a:latin typeface="Arial" panose="020B0604020202020204" pitchFamily="34" charset="0"/>
                <a:cs typeface="Arial" panose="020B0604020202020204" pitchFamily="34" charset="0"/>
              </a:rPr>
              <a:t>Multi-Level Intermediate Representation</a:t>
            </a:r>
            <a:br>
              <a:rPr lang="en-US" altLang="zh-CN" sz="2400">
                <a:latin typeface="Arial" panose="020B0604020202020204" pitchFamily="34" charset="0"/>
                <a:cs typeface="Arial" panose="020B0604020202020204" pitchFamily="34" charset="0"/>
              </a:rPr>
            </a:br>
            <a:endParaRPr lang="en-US" altLang="zh-CN" sz="2400" dirty="0">
              <a:latin typeface="Arial" panose="020B0604020202020204" pitchFamily="34" charset="0"/>
              <a:cs typeface="Arial" panose="020B0604020202020204" pitchFamily="34" charset="0"/>
            </a:endParaRPr>
          </a:p>
        </p:txBody>
      </p:sp>
      <p:pic>
        <p:nvPicPr>
          <p:cNvPr id="5" name="图片 4">
            <a:extLst>
              <a:ext uri="{FF2B5EF4-FFF2-40B4-BE49-F238E27FC236}">
                <a16:creationId xmlns:a16="http://schemas.microsoft.com/office/drawing/2014/main" id="{2220F7DC-CCD8-4CE8-8952-02776D862BD7}"/>
              </a:ext>
            </a:extLst>
          </p:cNvPr>
          <p:cNvPicPr>
            <a:picLocks noChangeAspect="1"/>
          </p:cNvPicPr>
          <p:nvPr/>
        </p:nvPicPr>
        <p:blipFill>
          <a:blip r:embed="rId3"/>
          <a:stretch>
            <a:fillRect/>
          </a:stretch>
        </p:blipFill>
        <p:spPr>
          <a:xfrm>
            <a:off x="284527" y="1339497"/>
            <a:ext cx="3549242" cy="4651173"/>
          </a:xfrm>
          <a:prstGeom prst="rect">
            <a:avLst/>
          </a:prstGeom>
        </p:spPr>
      </p:pic>
      <p:sp>
        <p:nvSpPr>
          <p:cNvPr id="6" name="文本框 5">
            <a:extLst>
              <a:ext uri="{FF2B5EF4-FFF2-40B4-BE49-F238E27FC236}">
                <a16:creationId xmlns:a16="http://schemas.microsoft.com/office/drawing/2014/main" id="{8CCBDBF0-2828-4053-8F81-CD161E49C716}"/>
              </a:ext>
            </a:extLst>
          </p:cNvPr>
          <p:cNvSpPr txBox="1"/>
          <p:nvPr/>
        </p:nvSpPr>
        <p:spPr>
          <a:xfrm>
            <a:off x="5016617" y="1568741"/>
            <a:ext cx="4823669" cy="869533"/>
          </a:xfrm>
          <a:prstGeom prst="rect">
            <a:avLst/>
          </a:prstGeom>
          <a:noFill/>
        </p:spPr>
        <p:txBody>
          <a:bodyPr wrap="square" rtlCol="0">
            <a:spAutoFit/>
          </a:bodyPr>
          <a:lstStyle/>
          <a:p>
            <a:pPr marL="285750" indent="-285750" algn="l">
              <a:lnSpc>
                <a:spcPct val="150000"/>
              </a:lnSpc>
              <a:buFont typeface="Wingdings" panose="05000000000000000000" pitchFamily="2" charset="2"/>
              <a:buChar char="l"/>
            </a:pPr>
            <a:r>
              <a:rPr lang="en-US" altLang="zh-CN"/>
              <a:t>Module/Function/Block/Operation structure</a:t>
            </a:r>
          </a:p>
          <a:p>
            <a:pPr marL="285750" indent="-285750" algn="l">
              <a:lnSpc>
                <a:spcPct val="150000"/>
              </a:lnSpc>
              <a:buFont typeface="Wingdings" panose="05000000000000000000" pitchFamily="2" charset="2"/>
              <a:buChar char="l"/>
            </a:pPr>
            <a:r>
              <a:rPr lang="en-US" altLang="zh-CN"/>
              <a:t>Round trippable textual form</a:t>
            </a:r>
            <a:endParaRPr lang="zh-CN" altLang="en-US" dirty="0">
              <a:latin typeface="宋体" panose="02010600030101010101" pitchFamily="2" charset="-122"/>
              <a:ea typeface="宋体" panose="02010600030101010101" pitchFamily="2" charset="-122"/>
            </a:endParaRPr>
          </a:p>
        </p:txBody>
      </p:sp>
      <p:pic>
        <p:nvPicPr>
          <p:cNvPr id="8" name="图片 7">
            <a:extLst>
              <a:ext uri="{FF2B5EF4-FFF2-40B4-BE49-F238E27FC236}">
                <a16:creationId xmlns:a16="http://schemas.microsoft.com/office/drawing/2014/main" id="{43B30143-8B05-4573-BE22-88C55AD67D4C}"/>
              </a:ext>
            </a:extLst>
          </p:cNvPr>
          <p:cNvPicPr>
            <a:picLocks noChangeAspect="1"/>
          </p:cNvPicPr>
          <p:nvPr/>
        </p:nvPicPr>
        <p:blipFill>
          <a:blip r:embed="rId4"/>
          <a:stretch>
            <a:fillRect/>
          </a:stretch>
        </p:blipFill>
        <p:spPr>
          <a:xfrm>
            <a:off x="4533595" y="2922645"/>
            <a:ext cx="6623764" cy="2511677"/>
          </a:xfrm>
          <a:prstGeom prst="rect">
            <a:avLst/>
          </a:prstGeom>
        </p:spPr>
      </p:pic>
    </p:spTree>
    <p:extLst>
      <p:ext uri="{BB962C8B-B14F-4D97-AF65-F5344CB8AC3E}">
        <p14:creationId xmlns:p14="http://schemas.microsoft.com/office/powerpoint/2010/main" val="2772959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EF2DDBE1-ABE7-404F-A592-1A3E362FB0A2}" type="slidenum">
              <a:rPr lang="zh-CN" altLang="en-US" smtClean="0"/>
              <a:t>5</a:t>
            </a:fld>
            <a:endParaRPr lang="zh-CN" altLang="en-US" dirty="0"/>
          </a:p>
        </p:txBody>
      </p:sp>
      <p:sp>
        <p:nvSpPr>
          <p:cNvPr id="48" name="标题 47"/>
          <p:cNvSpPr>
            <a:spLocks noGrp="1"/>
          </p:cNvSpPr>
          <p:nvPr>
            <p:ph type="title"/>
          </p:nvPr>
        </p:nvSpPr>
        <p:spPr/>
        <p:txBody>
          <a:bodyPr>
            <a:normAutofit/>
          </a:bodyPr>
          <a:lstStyle/>
          <a:p>
            <a:r>
              <a:rPr lang="en-US" altLang="zh-CN" sz="2400">
                <a:latin typeface="Arial" panose="020B0604020202020204" pitchFamily="34" charset="0"/>
                <a:cs typeface="Arial" panose="020B0604020202020204" pitchFamily="34" charset="0"/>
              </a:rPr>
              <a:t>Multi-Level Intermediate Representation</a:t>
            </a:r>
            <a:br>
              <a:rPr lang="en-US" altLang="zh-CN" sz="2400">
                <a:latin typeface="Arial" panose="020B0604020202020204" pitchFamily="34" charset="0"/>
                <a:cs typeface="Arial" panose="020B0604020202020204" pitchFamily="34" charset="0"/>
              </a:rPr>
            </a:br>
            <a:endParaRPr lang="en-US" altLang="zh-CN" sz="2400" dirty="0">
              <a:latin typeface="Arial" panose="020B0604020202020204" pitchFamily="34" charset="0"/>
              <a:cs typeface="Arial" panose="020B0604020202020204" pitchFamily="34" charset="0"/>
            </a:endParaRPr>
          </a:p>
        </p:txBody>
      </p:sp>
      <p:pic>
        <p:nvPicPr>
          <p:cNvPr id="5" name="图片 4">
            <a:extLst>
              <a:ext uri="{FF2B5EF4-FFF2-40B4-BE49-F238E27FC236}">
                <a16:creationId xmlns:a16="http://schemas.microsoft.com/office/drawing/2014/main" id="{2220F7DC-CCD8-4CE8-8952-02776D862BD7}"/>
              </a:ext>
            </a:extLst>
          </p:cNvPr>
          <p:cNvPicPr>
            <a:picLocks noChangeAspect="1"/>
          </p:cNvPicPr>
          <p:nvPr/>
        </p:nvPicPr>
        <p:blipFill>
          <a:blip r:embed="rId3"/>
          <a:stretch>
            <a:fillRect/>
          </a:stretch>
        </p:blipFill>
        <p:spPr>
          <a:xfrm>
            <a:off x="284527" y="1339497"/>
            <a:ext cx="3549242" cy="4651173"/>
          </a:xfrm>
          <a:prstGeom prst="rect">
            <a:avLst/>
          </a:prstGeom>
        </p:spPr>
      </p:pic>
      <p:sp>
        <p:nvSpPr>
          <p:cNvPr id="9" name="文本框 8">
            <a:extLst>
              <a:ext uri="{FF2B5EF4-FFF2-40B4-BE49-F238E27FC236}">
                <a16:creationId xmlns:a16="http://schemas.microsoft.com/office/drawing/2014/main" id="{BCA7B8AC-6250-43F4-8CBF-516927886918}"/>
              </a:ext>
            </a:extLst>
          </p:cNvPr>
          <p:cNvSpPr txBox="1"/>
          <p:nvPr/>
        </p:nvSpPr>
        <p:spPr>
          <a:xfrm>
            <a:off x="4456651" y="1339497"/>
            <a:ext cx="6094602" cy="3139321"/>
          </a:xfrm>
          <a:prstGeom prst="rect">
            <a:avLst/>
          </a:prstGeom>
          <a:noFill/>
        </p:spPr>
        <p:txBody>
          <a:bodyPr wrap="square">
            <a:spAutoFit/>
          </a:bodyPr>
          <a:lstStyle/>
          <a:p>
            <a:r>
              <a:rPr lang="en-US" altLang="zh-CN" b="1"/>
              <a:t>Scalars</a:t>
            </a:r>
            <a:r>
              <a:rPr lang="en-US" altLang="zh-CN"/>
              <a:t>:</a:t>
            </a:r>
          </a:p>
          <a:p>
            <a:r>
              <a:rPr lang="nn-NO" altLang="zh-CN"/>
              <a:t>f16, bf16, f32, … i1, i8, i16, i32, … i3, i4, i7, i57, …</a:t>
            </a:r>
          </a:p>
          <a:p>
            <a:endParaRPr lang="nn-NO" altLang="zh-CN"/>
          </a:p>
          <a:p>
            <a:r>
              <a:rPr lang="en-US" altLang="zh-CN" b="1"/>
              <a:t>Vectors</a:t>
            </a:r>
            <a:r>
              <a:rPr lang="en-US" altLang="zh-CN"/>
              <a:t>:</a:t>
            </a:r>
          </a:p>
          <a:p>
            <a:r>
              <a:rPr lang="en-US" altLang="zh-CN"/>
              <a:t>vector&lt;4 x f32&gt;, vector&lt;4 x 4 x f16&gt;, etc.</a:t>
            </a:r>
          </a:p>
          <a:p>
            <a:endParaRPr lang="en-US" altLang="zh-CN"/>
          </a:p>
          <a:p>
            <a:r>
              <a:rPr lang="en-US" altLang="zh-CN" b="1"/>
              <a:t>Tensors, including dynamic shape and rank</a:t>
            </a:r>
            <a:r>
              <a:rPr lang="en-US" altLang="zh-CN"/>
              <a:t>:</a:t>
            </a:r>
          </a:p>
          <a:p>
            <a:r>
              <a:rPr lang="en-US" altLang="zh-CN"/>
              <a:t>Tensor&lt;4 x 16 x f32&gt;, tensor&lt;* x f16&gt;, etc.</a:t>
            </a:r>
          </a:p>
          <a:p>
            <a:endParaRPr lang="en-US" altLang="zh-CN"/>
          </a:p>
          <a:p>
            <a:r>
              <a:rPr lang="en-US" altLang="zh-CN" b="1"/>
              <a:t>Attribute</a:t>
            </a:r>
            <a:r>
              <a:rPr lang="en-US" altLang="zh-CN"/>
              <a:t>:</a:t>
            </a:r>
          </a:p>
          <a:p>
            <a:r>
              <a:rPr lang="en-US" altLang="zh-CN"/>
              <a:t>{data_format: "NHWC", epsilon: 0.001, is_training: false}</a:t>
            </a:r>
            <a:endParaRPr lang="zh-CN" altLang="en-US"/>
          </a:p>
        </p:txBody>
      </p:sp>
    </p:spTree>
    <p:extLst>
      <p:ext uri="{BB962C8B-B14F-4D97-AF65-F5344CB8AC3E}">
        <p14:creationId xmlns:p14="http://schemas.microsoft.com/office/powerpoint/2010/main" val="368472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EF2DDBE1-ABE7-404F-A592-1A3E362FB0A2}" type="slidenum">
              <a:rPr lang="zh-CN" altLang="en-US" smtClean="0"/>
              <a:t>6</a:t>
            </a:fld>
            <a:endParaRPr lang="zh-CN" altLang="en-US" dirty="0"/>
          </a:p>
        </p:txBody>
      </p:sp>
      <p:sp>
        <p:nvSpPr>
          <p:cNvPr id="48" name="标题 47"/>
          <p:cNvSpPr>
            <a:spLocks noGrp="1"/>
          </p:cNvSpPr>
          <p:nvPr>
            <p:ph type="title"/>
          </p:nvPr>
        </p:nvSpPr>
        <p:spPr/>
        <p:txBody>
          <a:bodyPr>
            <a:normAutofit/>
          </a:bodyPr>
          <a:lstStyle/>
          <a:p>
            <a:r>
              <a:rPr lang="en-US" altLang="zh-CN" sz="2400">
                <a:latin typeface="Arial" panose="020B0604020202020204" pitchFamily="34" charset="0"/>
                <a:cs typeface="Arial" panose="020B0604020202020204" pitchFamily="34" charset="0"/>
              </a:rPr>
              <a:t>Multi-Level Intermediate Representation</a:t>
            </a:r>
            <a:br>
              <a:rPr lang="en-US" altLang="zh-CN" sz="2400">
                <a:latin typeface="Arial" panose="020B0604020202020204" pitchFamily="34" charset="0"/>
                <a:cs typeface="Arial" panose="020B0604020202020204" pitchFamily="34" charset="0"/>
              </a:rPr>
            </a:br>
            <a:endParaRPr lang="en-US" altLang="zh-CN" sz="2400" dirty="0">
              <a:latin typeface="Arial" panose="020B0604020202020204" pitchFamily="34" charset="0"/>
              <a:cs typeface="Arial" panose="020B0604020202020204" pitchFamily="34" charset="0"/>
            </a:endParaRPr>
          </a:p>
        </p:txBody>
      </p:sp>
      <p:sp>
        <p:nvSpPr>
          <p:cNvPr id="5" name="文本框 4">
            <a:extLst>
              <a:ext uri="{FF2B5EF4-FFF2-40B4-BE49-F238E27FC236}">
                <a16:creationId xmlns:a16="http://schemas.microsoft.com/office/drawing/2014/main" id="{24D89006-FEF3-4A63-A8FF-86B60553C44C}"/>
              </a:ext>
            </a:extLst>
          </p:cNvPr>
          <p:cNvSpPr txBox="1"/>
          <p:nvPr/>
        </p:nvSpPr>
        <p:spPr>
          <a:xfrm>
            <a:off x="1642369" y="954938"/>
            <a:ext cx="7261934" cy="456535"/>
          </a:xfrm>
          <a:prstGeom prst="rect">
            <a:avLst/>
          </a:prstGeom>
          <a:noFill/>
        </p:spPr>
        <p:txBody>
          <a:bodyPr wrap="square" rtlCol="0">
            <a:spAutoFit/>
          </a:bodyPr>
          <a:lstStyle/>
          <a:p>
            <a:pPr algn="l">
              <a:lnSpc>
                <a:spcPct val="150000"/>
              </a:lnSpc>
            </a:pPr>
            <a:r>
              <a:rPr lang="en-US" altLang="zh-CN" b="1"/>
              <a:t>Passes, Walkers, Pattern Matchers</a:t>
            </a:r>
            <a:endParaRPr lang="zh-CN" altLang="en-US" b="1" dirty="0">
              <a:latin typeface="Arial" panose="020B0604020202020204" pitchFamily="34" charset="0"/>
              <a:ea typeface="宋体" panose="02010600030101010101" pitchFamily="2" charset="-122"/>
              <a:cs typeface="Arial" panose="020B0604020202020204" pitchFamily="34" charset="0"/>
            </a:endParaRPr>
          </a:p>
        </p:txBody>
      </p:sp>
      <p:pic>
        <p:nvPicPr>
          <p:cNvPr id="6" name="图片 5">
            <a:extLst>
              <a:ext uri="{FF2B5EF4-FFF2-40B4-BE49-F238E27FC236}">
                <a16:creationId xmlns:a16="http://schemas.microsoft.com/office/drawing/2014/main" id="{CD51B1C9-1E1D-47DE-BDEA-9D2C6DC463BC}"/>
              </a:ext>
            </a:extLst>
          </p:cNvPr>
          <p:cNvPicPr>
            <a:picLocks noChangeAspect="1"/>
          </p:cNvPicPr>
          <p:nvPr/>
        </p:nvPicPr>
        <p:blipFill>
          <a:blip r:embed="rId3"/>
          <a:stretch>
            <a:fillRect/>
          </a:stretch>
        </p:blipFill>
        <p:spPr>
          <a:xfrm>
            <a:off x="1642369" y="1645006"/>
            <a:ext cx="7781925" cy="1085850"/>
          </a:xfrm>
          <a:prstGeom prst="rect">
            <a:avLst/>
          </a:prstGeom>
        </p:spPr>
      </p:pic>
      <p:pic>
        <p:nvPicPr>
          <p:cNvPr id="8" name="图片 7">
            <a:extLst>
              <a:ext uri="{FF2B5EF4-FFF2-40B4-BE49-F238E27FC236}">
                <a16:creationId xmlns:a16="http://schemas.microsoft.com/office/drawing/2014/main" id="{D75803DA-6551-41D4-9759-7DCE9B88A198}"/>
              </a:ext>
            </a:extLst>
          </p:cNvPr>
          <p:cNvPicPr>
            <a:picLocks noChangeAspect="1"/>
          </p:cNvPicPr>
          <p:nvPr/>
        </p:nvPicPr>
        <p:blipFill>
          <a:blip r:embed="rId4"/>
          <a:stretch>
            <a:fillRect/>
          </a:stretch>
        </p:blipFill>
        <p:spPr>
          <a:xfrm>
            <a:off x="1642369" y="2964389"/>
            <a:ext cx="4838700" cy="1447800"/>
          </a:xfrm>
          <a:prstGeom prst="rect">
            <a:avLst/>
          </a:prstGeom>
        </p:spPr>
      </p:pic>
      <p:pic>
        <p:nvPicPr>
          <p:cNvPr id="10" name="图片 9">
            <a:extLst>
              <a:ext uri="{FF2B5EF4-FFF2-40B4-BE49-F238E27FC236}">
                <a16:creationId xmlns:a16="http://schemas.microsoft.com/office/drawing/2014/main" id="{9214CAB0-5149-4C36-A55A-E581756C17AA}"/>
              </a:ext>
            </a:extLst>
          </p:cNvPr>
          <p:cNvPicPr>
            <a:picLocks noChangeAspect="1"/>
          </p:cNvPicPr>
          <p:nvPr/>
        </p:nvPicPr>
        <p:blipFill>
          <a:blip r:embed="rId5"/>
          <a:stretch>
            <a:fillRect/>
          </a:stretch>
        </p:blipFill>
        <p:spPr>
          <a:xfrm>
            <a:off x="1642369" y="4512906"/>
            <a:ext cx="6734175" cy="1400175"/>
          </a:xfrm>
          <a:prstGeom prst="rect">
            <a:avLst/>
          </a:prstGeom>
        </p:spPr>
      </p:pic>
    </p:spTree>
    <p:extLst>
      <p:ext uri="{BB962C8B-B14F-4D97-AF65-F5344CB8AC3E}">
        <p14:creationId xmlns:p14="http://schemas.microsoft.com/office/powerpoint/2010/main" val="1155434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EF2DDBE1-ABE7-404F-A592-1A3E362FB0A2}" type="slidenum">
              <a:rPr lang="zh-CN" altLang="en-US" smtClean="0"/>
              <a:t>7</a:t>
            </a:fld>
            <a:endParaRPr lang="zh-CN" altLang="en-US" dirty="0"/>
          </a:p>
        </p:txBody>
      </p:sp>
      <p:sp>
        <p:nvSpPr>
          <p:cNvPr id="48" name="标题 47"/>
          <p:cNvSpPr>
            <a:spLocks noGrp="1"/>
          </p:cNvSpPr>
          <p:nvPr>
            <p:ph type="title"/>
          </p:nvPr>
        </p:nvSpPr>
        <p:spPr/>
        <p:txBody>
          <a:bodyPr>
            <a:normAutofit/>
          </a:bodyPr>
          <a:lstStyle/>
          <a:p>
            <a:r>
              <a:rPr lang="en-US" altLang="zh-CN" sz="2400">
                <a:latin typeface="Arial" panose="020B0604020202020204" pitchFamily="34" charset="0"/>
                <a:ea typeface="宋体" panose="02010600030101010101" pitchFamily="2" charset="-122"/>
                <a:cs typeface="Arial" panose="020B0604020202020204" pitchFamily="34" charset="0"/>
              </a:rPr>
              <a:t>TF Graph Optimization</a:t>
            </a:r>
            <a:br>
              <a:rPr lang="en-US" altLang="zh-CN" sz="2400">
                <a:latin typeface="Arial" panose="020B0604020202020204" pitchFamily="34" charset="0"/>
                <a:ea typeface="宋体" panose="02010600030101010101" pitchFamily="2" charset="-122"/>
                <a:cs typeface="Arial" panose="020B0604020202020204" pitchFamily="34" charset="0"/>
              </a:rPr>
            </a:br>
            <a:endParaRPr lang="en-US" altLang="zh-CN" sz="2400" dirty="0">
              <a:latin typeface="Arial" panose="020B0604020202020204" pitchFamily="34" charset="0"/>
              <a:cs typeface="Arial" panose="020B0604020202020204" pitchFamily="34" charset="0"/>
            </a:endParaRPr>
          </a:p>
        </p:txBody>
      </p:sp>
      <p:sp>
        <p:nvSpPr>
          <p:cNvPr id="6" name="文本框 5">
            <a:extLst>
              <a:ext uri="{FF2B5EF4-FFF2-40B4-BE49-F238E27FC236}">
                <a16:creationId xmlns:a16="http://schemas.microsoft.com/office/drawing/2014/main" id="{4131AB67-C47B-4727-919E-AAB84535524D}"/>
              </a:ext>
            </a:extLst>
          </p:cNvPr>
          <p:cNvSpPr txBox="1"/>
          <p:nvPr/>
        </p:nvSpPr>
        <p:spPr>
          <a:xfrm>
            <a:off x="1642368" y="954938"/>
            <a:ext cx="9380765" cy="456535"/>
          </a:xfrm>
          <a:prstGeom prst="rect">
            <a:avLst/>
          </a:prstGeom>
          <a:noFill/>
        </p:spPr>
        <p:txBody>
          <a:bodyPr wrap="square" rtlCol="0">
            <a:spAutoFit/>
          </a:bodyPr>
          <a:lstStyle/>
          <a:p>
            <a:pPr algn="l">
              <a:lnSpc>
                <a:spcPct val="150000"/>
              </a:lnSpc>
            </a:pPr>
            <a:r>
              <a:rPr lang="en-US" altLang="zh-CN" b="1"/>
              <a:t>Why transformations at the graph level?</a:t>
            </a:r>
            <a:endParaRPr lang="zh-CN" altLang="en-US" b="1" dirty="0">
              <a:latin typeface="Arial" panose="020B0604020202020204" pitchFamily="34" charset="0"/>
              <a:ea typeface="宋体" panose="02010600030101010101" pitchFamily="2" charset="-122"/>
              <a:cs typeface="Arial" panose="020B0604020202020204" pitchFamily="34" charset="0"/>
            </a:endParaRPr>
          </a:p>
        </p:txBody>
      </p:sp>
      <p:sp>
        <p:nvSpPr>
          <p:cNvPr id="8" name="文本框 7">
            <a:extLst>
              <a:ext uri="{FF2B5EF4-FFF2-40B4-BE49-F238E27FC236}">
                <a16:creationId xmlns:a16="http://schemas.microsoft.com/office/drawing/2014/main" id="{41A175D6-0BA9-4C2C-9773-0CC044E24063}"/>
              </a:ext>
            </a:extLst>
          </p:cNvPr>
          <p:cNvSpPr txBox="1"/>
          <p:nvPr/>
        </p:nvSpPr>
        <p:spPr>
          <a:xfrm>
            <a:off x="1642368" y="1565610"/>
            <a:ext cx="9959606" cy="1754326"/>
          </a:xfrm>
          <a:prstGeom prst="rect">
            <a:avLst/>
          </a:prstGeom>
          <a:noFill/>
        </p:spPr>
        <p:txBody>
          <a:bodyPr wrap="square">
            <a:spAutoFit/>
          </a:bodyPr>
          <a:lstStyle/>
          <a:p>
            <a:pPr marL="285750" indent="-285750">
              <a:buFont typeface="Wingdings" panose="05000000000000000000" pitchFamily="2" charset="2"/>
              <a:buChar char="l"/>
            </a:pPr>
            <a:r>
              <a:rPr lang="en-US" altLang="zh-CN"/>
              <a:t>Pros: </a:t>
            </a:r>
          </a:p>
          <a:p>
            <a:pPr marL="742950" lvl="1" indent="-285750">
              <a:buFont typeface="Wingdings" panose="05000000000000000000" pitchFamily="2" charset="2"/>
              <a:buChar char="Ø"/>
            </a:pPr>
            <a:r>
              <a:rPr lang="en-US" altLang="zh-CN"/>
              <a:t>Many optimizations can be easier to discover and express as high-level graph transformations( </a:t>
            </a:r>
            <a:r>
              <a:rPr lang="es-ES" altLang="zh-CN"/>
              <a:t>Matmul(Transpose(x), y) =&gt; Matmul(x,y, transpose_x=True) )</a:t>
            </a:r>
          </a:p>
          <a:p>
            <a:pPr marL="742950" lvl="1" indent="-285750">
              <a:buFont typeface="Wingdings" panose="05000000000000000000" pitchFamily="2" charset="2"/>
              <a:buChar char="Ø"/>
            </a:pPr>
            <a:r>
              <a:rPr lang="en-US" altLang="zh-CN"/>
              <a:t>Graph is </a:t>
            </a:r>
            <a:r>
              <a:rPr lang="en-US" altLang="zh-CN">
                <a:solidFill>
                  <a:srgbClr val="FF0000"/>
                </a:solidFill>
              </a:rPr>
              <a:t>backend independent</a:t>
            </a:r>
            <a:endParaRPr lang="es-ES" altLang="zh-CN">
              <a:solidFill>
                <a:srgbClr val="FF0000"/>
              </a:solidFill>
            </a:endParaRPr>
          </a:p>
          <a:p>
            <a:pPr marL="742950" lvl="1" indent="-285750">
              <a:buFont typeface="Wingdings" panose="05000000000000000000" pitchFamily="2" charset="2"/>
              <a:buChar char="Ø"/>
            </a:pPr>
            <a:r>
              <a:rPr lang="en-US" altLang="zh-CN"/>
              <a:t>Optimizations can be applied at </a:t>
            </a:r>
            <a:r>
              <a:rPr lang="en-US" altLang="zh-CN">
                <a:solidFill>
                  <a:srgbClr val="FF0000"/>
                </a:solidFill>
              </a:rPr>
              <a:t>runtime or offline</a:t>
            </a:r>
            <a:endParaRPr lang="es-ES" altLang="zh-CN">
              <a:solidFill>
                <a:srgbClr val="FF0000"/>
              </a:solidFill>
            </a:endParaRPr>
          </a:p>
          <a:p>
            <a:pPr marL="742950" lvl="1" indent="-285750">
              <a:buFont typeface="Wingdings" panose="05000000000000000000" pitchFamily="2" charset="2"/>
              <a:buChar char="Ø"/>
            </a:pPr>
            <a:r>
              <a:rPr lang="en-US" altLang="zh-CN"/>
              <a:t>Pragmatic: Helps the most existing TensorFlow users get better performance</a:t>
            </a:r>
          </a:p>
        </p:txBody>
      </p:sp>
      <p:sp>
        <p:nvSpPr>
          <p:cNvPr id="9" name="文本框 8">
            <a:extLst>
              <a:ext uri="{FF2B5EF4-FFF2-40B4-BE49-F238E27FC236}">
                <a16:creationId xmlns:a16="http://schemas.microsoft.com/office/drawing/2014/main" id="{0AF2AFC5-8F36-431F-BB5D-08DC2777BE45}"/>
              </a:ext>
            </a:extLst>
          </p:cNvPr>
          <p:cNvSpPr txBox="1"/>
          <p:nvPr/>
        </p:nvSpPr>
        <p:spPr>
          <a:xfrm>
            <a:off x="1642368" y="3474073"/>
            <a:ext cx="9959606" cy="1754326"/>
          </a:xfrm>
          <a:prstGeom prst="rect">
            <a:avLst/>
          </a:prstGeom>
          <a:noFill/>
        </p:spPr>
        <p:txBody>
          <a:bodyPr wrap="square">
            <a:spAutoFit/>
          </a:bodyPr>
          <a:lstStyle/>
          <a:p>
            <a:pPr marL="285750" indent="-285750">
              <a:buFont typeface="Wingdings" panose="05000000000000000000" pitchFamily="2" charset="2"/>
              <a:buChar char="l"/>
            </a:pPr>
            <a:r>
              <a:rPr lang="en-US" altLang="zh-CN"/>
              <a:t>Cons: </a:t>
            </a:r>
          </a:p>
          <a:p>
            <a:pPr marL="742950" lvl="1" indent="-285750">
              <a:buFont typeface="Wingdings" panose="05000000000000000000" pitchFamily="2" charset="2"/>
              <a:buChar char="Ø"/>
            </a:pPr>
            <a:r>
              <a:rPr lang="en-US" altLang="zh-CN"/>
              <a:t>Rewrites can be </a:t>
            </a:r>
            <a:r>
              <a:rPr lang="en-US" altLang="zh-CN">
                <a:solidFill>
                  <a:srgbClr val="FF0000"/>
                </a:solidFill>
              </a:rPr>
              <a:t>tricky to implement correctly</a:t>
            </a:r>
            <a:r>
              <a:rPr lang="en-US" altLang="zh-CN"/>
              <a:t>, because of loosely defined graph semantics (In-place ops, side-effects, control flow, control dependencies)</a:t>
            </a:r>
          </a:p>
          <a:p>
            <a:pPr marL="742950" lvl="1" indent="-285750">
              <a:buFont typeface="Wingdings" panose="05000000000000000000" pitchFamily="2" charset="2"/>
              <a:buChar char="Ø"/>
            </a:pPr>
            <a:r>
              <a:rPr lang="en-US" altLang="zh-CN"/>
              <a:t>Currently requires extra graph format conversions </a:t>
            </a:r>
            <a:r>
              <a:rPr lang="en-US" altLang="zh-CN">
                <a:solidFill>
                  <a:srgbClr val="FF0000"/>
                </a:solidFill>
              </a:rPr>
              <a:t>in TF runtime</a:t>
            </a:r>
          </a:p>
          <a:p>
            <a:pPr marL="742950" lvl="1" indent="-285750">
              <a:buFont typeface="Wingdings" panose="05000000000000000000" pitchFamily="2" charset="2"/>
              <a:buChar char="Ø"/>
            </a:pPr>
            <a:r>
              <a:rPr lang="en-US" altLang="zh-CN"/>
              <a:t>Graph-rewriting strategies are </a:t>
            </a:r>
            <a:r>
              <a:rPr lang="en-US" altLang="zh-CN">
                <a:solidFill>
                  <a:srgbClr val="FF0000"/>
                </a:solidFill>
              </a:rPr>
              <a:t>hard to maintain</a:t>
            </a:r>
          </a:p>
          <a:p>
            <a:pPr marL="742950" lvl="1" indent="-285750">
              <a:buFont typeface="Wingdings" panose="05000000000000000000" pitchFamily="2" charset="2"/>
              <a:buChar char="Ø"/>
            </a:pPr>
            <a:r>
              <a:rPr lang="en-US" altLang="zh-CN"/>
              <a:t>Lack of other effective transformations.</a:t>
            </a:r>
          </a:p>
        </p:txBody>
      </p:sp>
    </p:spTree>
    <p:extLst>
      <p:ext uri="{BB962C8B-B14F-4D97-AF65-F5344CB8AC3E}">
        <p14:creationId xmlns:p14="http://schemas.microsoft.com/office/powerpoint/2010/main" val="897574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EF2DDBE1-ABE7-404F-A592-1A3E362FB0A2}" type="slidenum">
              <a:rPr lang="zh-CN" altLang="en-US" smtClean="0"/>
              <a:t>8</a:t>
            </a:fld>
            <a:endParaRPr lang="zh-CN" altLang="en-US" dirty="0"/>
          </a:p>
        </p:txBody>
      </p:sp>
      <p:sp>
        <p:nvSpPr>
          <p:cNvPr id="48" name="标题 47"/>
          <p:cNvSpPr>
            <a:spLocks noGrp="1"/>
          </p:cNvSpPr>
          <p:nvPr>
            <p:ph type="title"/>
          </p:nvPr>
        </p:nvSpPr>
        <p:spPr/>
        <p:txBody>
          <a:bodyPr>
            <a:normAutofit/>
          </a:bodyPr>
          <a:lstStyle/>
          <a:p>
            <a:r>
              <a:rPr lang="en-US" altLang="zh-CN" sz="2400">
                <a:latin typeface="Arial" panose="020B0604020202020204" pitchFamily="34" charset="0"/>
                <a:ea typeface="宋体" panose="02010600030101010101" pitchFamily="2" charset="-122"/>
                <a:cs typeface="Arial" panose="020B0604020202020204" pitchFamily="34" charset="0"/>
              </a:rPr>
              <a:t>TF Graph Optimization</a:t>
            </a:r>
            <a:br>
              <a:rPr lang="en-US" altLang="zh-CN" sz="2400">
                <a:latin typeface="Arial" panose="020B0604020202020204" pitchFamily="34" charset="0"/>
                <a:ea typeface="宋体" panose="02010600030101010101" pitchFamily="2" charset="-122"/>
                <a:cs typeface="Arial" panose="020B0604020202020204" pitchFamily="34" charset="0"/>
              </a:rPr>
            </a:br>
            <a:endParaRPr lang="en-US" altLang="zh-CN" sz="2400"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B4E89FF2-FA1D-4042-BA0F-2448DE66385E}"/>
              </a:ext>
            </a:extLst>
          </p:cNvPr>
          <p:cNvSpPr txBox="1"/>
          <p:nvPr/>
        </p:nvSpPr>
        <p:spPr>
          <a:xfrm>
            <a:off x="1642369" y="954938"/>
            <a:ext cx="7261934" cy="456535"/>
          </a:xfrm>
          <a:prstGeom prst="rect">
            <a:avLst/>
          </a:prstGeom>
          <a:noFill/>
        </p:spPr>
        <p:txBody>
          <a:bodyPr wrap="square" rtlCol="0">
            <a:spAutoFit/>
          </a:bodyPr>
          <a:lstStyle/>
          <a:p>
            <a:pPr algn="l">
              <a:lnSpc>
                <a:spcPct val="150000"/>
              </a:lnSpc>
            </a:pPr>
            <a:r>
              <a:rPr lang="en-US" altLang="zh-CN" b="1">
                <a:latin typeface="Arial" panose="020B0604020202020204" pitchFamily="34" charset="0"/>
                <a:ea typeface="宋体" panose="02010600030101010101" pitchFamily="2" charset="-122"/>
                <a:cs typeface="Arial" panose="020B0604020202020204" pitchFamily="34" charset="0"/>
              </a:rPr>
              <a:t>Concept</a:t>
            </a:r>
            <a:endParaRPr lang="zh-CN" altLang="en-US" b="1" dirty="0">
              <a:latin typeface="Arial" panose="020B0604020202020204" pitchFamily="34" charset="0"/>
              <a:ea typeface="宋体" panose="02010600030101010101" pitchFamily="2" charset="-122"/>
              <a:cs typeface="Arial" panose="020B0604020202020204" pitchFamily="34" charset="0"/>
            </a:endParaRPr>
          </a:p>
        </p:txBody>
      </p:sp>
      <p:sp>
        <p:nvSpPr>
          <p:cNvPr id="5" name="文本框 4">
            <a:extLst>
              <a:ext uri="{FF2B5EF4-FFF2-40B4-BE49-F238E27FC236}">
                <a16:creationId xmlns:a16="http://schemas.microsoft.com/office/drawing/2014/main" id="{C047F88B-7A6F-4E78-AE62-B2C599C7E0BC}"/>
              </a:ext>
            </a:extLst>
          </p:cNvPr>
          <p:cNvSpPr txBox="1"/>
          <p:nvPr/>
        </p:nvSpPr>
        <p:spPr>
          <a:xfrm>
            <a:off x="1642369" y="1424759"/>
            <a:ext cx="8984609" cy="2989280"/>
          </a:xfrm>
          <a:prstGeom prst="rect">
            <a:avLst/>
          </a:prstGeom>
          <a:noFill/>
        </p:spPr>
        <p:txBody>
          <a:bodyPr wrap="square" rtlCol="0">
            <a:spAutoFit/>
          </a:bodyPr>
          <a:lstStyle/>
          <a:p>
            <a:pPr marL="285750" indent="-285750" algn="l">
              <a:lnSpc>
                <a:spcPct val="150000"/>
              </a:lnSpc>
              <a:buFont typeface="Wingdings" panose="05000000000000000000" pitchFamily="2" charset="2"/>
              <a:buChar char="l"/>
            </a:pPr>
            <a:r>
              <a:rPr lang="en-US" altLang="zh-CN" sz="1600"/>
              <a:t>TensorFlow (v1.x) programs generate a </a:t>
            </a:r>
            <a:r>
              <a:rPr lang="en-US" altLang="zh-CN" sz="1600">
                <a:solidFill>
                  <a:srgbClr val="FF0000"/>
                </a:solidFill>
              </a:rPr>
              <a:t>DataFlow Graph (Device-independent)</a:t>
            </a:r>
          </a:p>
          <a:p>
            <a:pPr marL="285750" indent="-285750" algn="l">
              <a:lnSpc>
                <a:spcPct val="150000"/>
              </a:lnSpc>
              <a:buFont typeface="Wingdings" panose="05000000000000000000" pitchFamily="2" charset="2"/>
              <a:buChar char="l"/>
            </a:pPr>
            <a:r>
              <a:rPr lang="en-US" altLang="zh-CN" sz="1600"/>
              <a:t>Graph </a:t>
            </a:r>
            <a:r>
              <a:rPr lang="en-US" altLang="zh-CN" sz="1600">
                <a:solidFill>
                  <a:srgbClr val="FF0000"/>
                </a:solidFill>
              </a:rPr>
              <a:t>nodes</a:t>
            </a:r>
            <a:r>
              <a:rPr lang="en-US" altLang="zh-CN" sz="1600"/>
              <a:t> represent operations </a:t>
            </a:r>
            <a:r>
              <a:rPr lang="en-US" altLang="zh-CN" sz="1600">
                <a:solidFill>
                  <a:srgbClr val="FF0000"/>
                </a:solidFill>
              </a:rPr>
              <a:t>“Ops” </a:t>
            </a:r>
            <a:r>
              <a:rPr lang="en-US" altLang="zh-CN" sz="1600"/>
              <a:t>(Add, MatMul, Conv2D, …)</a:t>
            </a:r>
          </a:p>
          <a:p>
            <a:pPr marL="742950" lvl="1" indent="-285750">
              <a:lnSpc>
                <a:spcPct val="150000"/>
              </a:lnSpc>
              <a:buFont typeface="Wingdings" panose="05000000000000000000" pitchFamily="2" charset="2"/>
              <a:buChar char="Ø"/>
            </a:pPr>
            <a:r>
              <a:rPr lang="en-US" altLang="zh-CN" sz="1600"/>
              <a:t>Abstract device-, execution backend-, and language independent </a:t>
            </a:r>
            <a:r>
              <a:rPr lang="en-US" altLang="zh-CN" sz="1600">
                <a:solidFill>
                  <a:srgbClr val="FF0000"/>
                </a:solidFill>
              </a:rPr>
              <a:t>API</a:t>
            </a:r>
          </a:p>
          <a:p>
            <a:pPr marL="742950" lvl="1" indent="-285750">
              <a:lnSpc>
                <a:spcPct val="150000"/>
              </a:lnSpc>
              <a:buFont typeface="Wingdings" panose="05000000000000000000" pitchFamily="2" charset="2"/>
              <a:buChar char="Ø"/>
            </a:pPr>
            <a:r>
              <a:rPr lang="en-US" altLang="zh-CN" sz="1600"/>
              <a:t>Implemented by </a:t>
            </a:r>
            <a:r>
              <a:rPr lang="en-US" altLang="zh-CN" sz="1600">
                <a:solidFill>
                  <a:srgbClr val="FF0000"/>
                </a:solidFill>
              </a:rPr>
              <a:t>Op Kernels written in C++, </a:t>
            </a:r>
            <a:r>
              <a:rPr lang="en-US" altLang="zh-CN" sz="1600"/>
              <a:t>specialized on</a:t>
            </a:r>
          </a:p>
          <a:p>
            <a:pPr marL="285750" indent="-285750" algn="l">
              <a:lnSpc>
                <a:spcPct val="150000"/>
              </a:lnSpc>
              <a:buFont typeface="Wingdings" panose="05000000000000000000" pitchFamily="2" charset="2"/>
              <a:buChar char="l"/>
            </a:pPr>
            <a:r>
              <a:rPr lang="en-US" altLang="zh-CN" sz="1600"/>
              <a:t>Graph </a:t>
            </a:r>
            <a:r>
              <a:rPr lang="en-US" altLang="zh-CN" sz="1600">
                <a:solidFill>
                  <a:srgbClr val="FF0000"/>
                </a:solidFill>
              </a:rPr>
              <a:t>edges</a:t>
            </a:r>
            <a:r>
              <a:rPr lang="en-US" altLang="zh-CN" sz="1600"/>
              <a:t> represent </a:t>
            </a:r>
            <a:r>
              <a:rPr lang="en-US" altLang="zh-CN" sz="1600">
                <a:solidFill>
                  <a:srgbClr val="FF0000"/>
                </a:solidFill>
              </a:rPr>
              <a:t>“data” flowing </a:t>
            </a:r>
            <a:r>
              <a:rPr lang="en-US" altLang="zh-CN" sz="1600"/>
              <a:t>between ops</a:t>
            </a:r>
          </a:p>
          <a:p>
            <a:pPr marL="742950" lvl="1" indent="-285750">
              <a:lnSpc>
                <a:spcPct val="150000"/>
              </a:lnSpc>
              <a:buFont typeface="Wingdings" panose="05000000000000000000" pitchFamily="2" charset="2"/>
              <a:buChar char="Ø"/>
            </a:pPr>
            <a:r>
              <a:rPr lang="en-US" altLang="zh-CN" sz="1600"/>
              <a:t>Tensors (ref-counted, n-dimensional array buffers in device memory)</a:t>
            </a:r>
          </a:p>
          <a:p>
            <a:pPr marL="742950" lvl="1" indent="-285750">
              <a:lnSpc>
                <a:spcPct val="150000"/>
              </a:lnSpc>
              <a:buFont typeface="Wingdings" panose="05000000000000000000" pitchFamily="2" charset="2"/>
              <a:buChar char="Ø"/>
            </a:pPr>
            <a:r>
              <a:rPr lang="en-US" altLang="zh-CN" sz="1600"/>
              <a:t>Control dependencies: A-&gt;B means A must finish before B can run</a:t>
            </a:r>
          </a:p>
          <a:p>
            <a:pPr marL="742950" lvl="1" indent="-285750">
              <a:lnSpc>
                <a:spcPct val="150000"/>
              </a:lnSpc>
              <a:buFont typeface="Wingdings" panose="05000000000000000000" pitchFamily="2" charset="2"/>
              <a:buChar char="Ø"/>
            </a:pPr>
            <a:r>
              <a:rPr lang="en-US" altLang="zh-CN" sz="1600"/>
              <a:t>Resource handles to state (e.g. variables, input data pipelines)</a:t>
            </a:r>
            <a:endParaRPr lang="zh-CN" altLang="en-US" sz="1600" dirty="0">
              <a:latin typeface="宋体" panose="02010600030101010101" pitchFamily="2" charset="-122"/>
              <a:ea typeface="宋体" panose="02010600030101010101" pitchFamily="2" charset="-122"/>
            </a:endParaRPr>
          </a:p>
        </p:txBody>
      </p:sp>
      <p:pic>
        <p:nvPicPr>
          <p:cNvPr id="13" name="图片 12">
            <a:extLst>
              <a:ext uri="{FF2B5EF4-FFF2-40B4-BE49-F238E27FC236}">
                <a16:creationId xmlns:a16="http://schemas.microsoft.com/office/drawing/2014/main" id="{EFA9765F-2CE0-4FEC-B943-02F58507336D}"/>
              </a:ext>
            </a:extLst>
          </p:cNvPr>
          <p:cNvPicPr>
            <a:picLocks noChangeAspect="1"/>
          </p:cNvPicPr>
          <p:nvPr/>
        </p:nvPicPr>
        <p:blipFill rotWithShape="1">
          <a:blip r:embed="rId3"/>
          <a:srcRect b="54172"/>
          <a:stretch/>
        </p:blipFill>
        <p:spPr>
          <a:xfrm>
            <a:off x="4113714" y="4430817"/>
            <a:ext cx="3964571" cy="1686965"/>
          </a:xfrm>
          <a:prstGeom prst="rect">
            <a:avLst/>
          </a:prstGeom>
        </p:spPr>
      </p:pic>
      <p:grpSp>
        <p:nvGrpSpPr>
          <p:cNvPr id="10" name="组合 9">
            <a:extLst>
              <a:ext uri="{FF2B5EF4-FFF2-40B4-BE49-F238E27FC236}">
                <a16:creationId xmlns:a16="http://schemas.microsoft.com/office/drawing/2014/main" id="{A0F5E514-FAC7-40FB-A0F5-4C01E8E3829E}"/>
              </a:ext>
            </a:extLst>
          </p:cNvPr>
          <p:cNvGrpSpPr/>
          <p:nvPr/>
        </p:nvGrpSpPr>
        <p:grpSpPr>
          <a:xfrm>
            <a:off x="3979031" y="5714820"/>
            <a:ext cx="761400" cy="183600"/>
            <a:chOff x="3979031" y="5714820"/>
            <a:chExt cx="761400" cy="183600"/>
          </a:xfrm>
        </p:grpSpPr>
        <mc:AlternateContent xmlns:mc="http://schemas.openxmlformats.org/markup-compatibility/2006">
          <mc:Choice xmlns:p14="http://schemas.microsoft.com/office/powerpoint/2010/main" Requires="p14">
            <p:contentPart p14:bwMode="auto" r:id="rId4">
              <p14:nvContentPartPr>
                <p14:cNvPr id="2" name="墨迹 1">
                  <a:extLst>
                    <a:ext uri="{FF2B5EF4-FFF2-40B4-BE49-F238E27FC236}">
                      <a16:creationId xmlns:a16="http://schemas.microsoft.com/office/drawing/2014/main" id="{516AB8AB-BE4A-4F33-989B-292F4259875C}"/>
                    </a:ext>
                  </a:extLst>
                </p14:cNvPr>
                <p14:cNvContentPartPr/>
                <p14:nvPr/>
              </p14:nvContentPartPr>
              <p14:xfrm>
                <a:off x="4259831" y="5848740"/>
                <a:ext cx="470520" cy="12600"/>
              </p14:xfrm>
            </p:contentPart>
          </mc:Choice>
          <mc:Fallback>
            <p:pic>
              <p:nvPicPr>
                <p:cNvPr id="2" name="墨迹 1">
                  <a:extLst>
                    <a:ext uri="{FF2B5EF4-FFF2-40B4-BE49-F238E27FC236}">
                      <a16:creationId xmlns:a16="http://schemas.microsoft.com/office/drawing/2014/main" id="{516AB8AB-BE4A-4F33-989B-292F4259875C}"/>
                    </a:ext>
                  </a:extLst>
                </p:cNvPr>
                <p:cNvPicPr/>
                <p:nvPr/>
              </p:nvPicPr>
              <p:blipFill>
                <a:blip r:embed="rId5"/>
                <a:stretch>
                  <a:fillRect/>
                </a:stretch>
              </p:blipFill>
              <p:spPr>
                <a:xfrm>
                  <a:off x="4251191" y="5839740"/>
                  <a:ext cx="488160" cy="302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墨迹 3">
                  <a:extLst>
                    <a:ext uri="{FF2B5EF4-FFF2-40B4-BE49-F238E27FC236}">
                      <a16:creationId xmlns:a16="http://schemas.microsoft.com/office/drawing/2014/main" id="{B766FDB7-7208-4B78-B719-3FDA87D763BF}"/>
                    </a:ext>
                  </a:extLst>
                </p14:cNvPr>
                <p14:cNvContentPartPr/>
                <p14:nvPr/>
              </p14:nvContentPartPr>
              <p14:xfrm>
                <a:off x="4623431" y="5807700"/>
                <a:ext cx="117000" cy="64080"/>
              </p14:xfrm>
            </p:contentPart>
          </mc:Choice>
          <mc:Fallback>
            <p:pic>
              <p:nvPicPr>
                <p:cNvPr id="4" name="墨迹 3">
                  <a:extLst>
                    <a:ext uri="{FF2B5EF4-FFF2-40B4-BE49-F238E27FC236}">
                      <a16:creationId xmlns:a16="http://schemas.microsoft.com/office/drawing/2014/main" id="{B766FDB7-7208-4B78-B719-3FDA87D763BF}"/>
                    </a:ext>
                  </a:extLst>
                </p:cNvPr>
                <p:cNvPicPr/>
                <p:nvPr/>
              </p:nvPicPr>
              <p:blipFill>
                <a:blip r:embed="rId7"/>
                <a:stretch>
                  <a:fillRect/>
                </a:stretch>
              </p:blipFill>
              <p:spPr>
                <a:xfrm>
                  <a:off x="4614791" y="5799060"/>
                  <a:ext cx="134640" cy="817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墨迹 6">
                  <a:extLst>
                    <a:ext uri="{FF2B5EF4-FFF2-40B4-BE49-F238E27FC236}">
                      <a16:creationId xmlns:a16="http://schemas.microsoft.com/office/drawing/2014/main" id="{AFD2B324-0FE4-40C1-AD36-3A7528A6D6C0}"/>
                    </a:ext>
                  </a:extLst>
                </p14:cNvPr>
                <p14:cNvContentPartPr/>
                <p14:nvPr/>
              </p14:nvContentPartPr>
              <p14:xfrm>
                <a:off x="3979031" y="5714820"/>
                <a:ext cx="199080" cy="132480"/>
              </p14:xfrm>
            </p:contentPart>
          </mc:Choice>
          <mc:Fallback>
            <p:pic>
              <p:nvPicPr>
                <p:cNvPr id="7" name="墨迹 6">
                  <a:extLst>
                    <a:ext uri="{FF2B5EF4-FFF2-40B4-BE49-F238E27FC236}">
                      <a16:creationId xmlns:a16="http://schemas.microsoft.com/office/drawing/2014/main" id="{AFD2B324-0FE4-40C1-AD36-3A7528A6D6C0}"/>
                    </a:ext>
                  </a:extLst>
                </p:cNvPr>
                <p:cNvPicPr/>
                <p:nvPr/>
              </p:nvPicPr>
              <p:blipFill>
                <a:blip r:embed="rId9"/>
                <a:stretch>
                  <a:fillRect/>
                </a:stretch>
              </p:blipFill>
              <p:spPr>
                <a:xfrm>
                  <a:off x="3970391" y="5705820"/>
                  <a:ext cx="216720" cy="1501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墨迹 7">
                  <a:extLst>
                    <a:ext uri="{FF2B5EF4-FFF2-40B4-BE49-F238E27FC236}">
                      <a16:creationId xmlns:a16="http://schemas.microsoft.com/office/drawing/2014/main" id="{40630B8F-28F8-426A-80A2-21F3D2B7C3E0}"/>
                    </a:ext>
                  </a:extLst>
                </p14:cNvPr>
                <p14:cNvContentPartPr/>
                <p14:nvPr/>
              </p14:nvContentPartPr>
              <p14:xfrm>
                <a:off x="4704431" y="5839380"/>
                <a:ext cx="23400" cy="59040"/>
              </p14:xfrm>
            </p:contentPart>
          </mc:Choice>
          <mc:Fallback>
            <p:pic>
              <p:nvPicPr>
                <p:cNvPr id="8" name="墨迹 7">
                  <a:extLst>
                    <a:ext uri="{FF2B5EF4-FFF2-40B4-BE49-F238E27FC236}">
                      <a16:creationId xmlns:a16="http://schemas.microsoft.com/office/drawing/2014/main" id="{40630B8F-28F8-426A-80A2-21F3D2B7C3E0}"/>
                    </a:ext>
                  </a:extLst>
                </p:cNvPr>
                <p:cNvPicPr/>
                <p:nvPr/>
              </p:nvPicPr>
              <p:blipFill>
                <a:blip r:embed="rId11"/>
                <a:stretch>
                  <a:fillRect/>
                </a:stretch>
              </p:blipFill>
              <p:spPr>
                <a:xfrm>
                  <a:off x="4695791" y="5830380"/>
                  <a:ext cx="41040" cy="76680"/>
                </a:xfrm>
                <a:prstGeom prst="rect">
                  <a:avLst/>
                </a:prstGeom>
              </p:spPr>
            </p:pic>
          </mc:Fallback>
        </mc:AlternateContent>
      </p:grpSp>
    </p:spTree>
    <p:extLst>
      <p:ext uri="{BB962C8B-B14F-4D97-AF65-F5344CB8AC3E}">
        <p14:creationId xmlns:p14="http://schemas.microsoft.com/office/powerpoint/2010/main" val="3914407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EF2DDBE1-ABE7-404F-A592-1A3E362FB0A2}" type="slidenum">
              <a:rPr lang="zh-CN" altLang="en-US" smtClean="0"/>
              <a:t>9</a:t>
            </a:fld>
            <a:endParaRPr lang="zh-CN" altLang="en-US" dirty="0"/>
          </a:p>
        </p:txBody>
      </p:sp>
      <p:sp>
        <p:nvSpPr>
          <p:cNvPr id="48" name="标题 47"/>
          <p:cNvSpPr>
            <a:spLocks noGrp="1"/>
          </p:cNvSpPr>
          <p:nvPr>
            <p:ph type="title"/>
          </p:nvPr>
        </p:nvSpPr>
        <p:spPr/>
        <p:txBody>
          <a:bodyPr>
            <a:normAutofit/>
          </a:bodyPr>
          <a:lstStyle/>
          <a:p>
            <a:r>
              <a:rPr lang="en-US" altLang="zh-CN" sz="2400">
                <a:latin typeface="Arial" panose="020B0604020202020204" pitchFamily="34" charset="0"/>
                <a:ea typeface="宋体" panose="02010600030101010101" pitchFamily="2" charset="-122"/>
                <a:cs typeface="Arial" panose="020B0604020202020204" pitchFamily="34" charset="0"/>
              </a:rPr>
              <a:t>TF Graph Optimization</a:t>
            </a:r>
            <a:br>
              <a:rPr lang="en-US" altLang="zh-CN" sz="2400">
                <a:latin typeface="Arial" panose="020B0604020202020204" pitchFamily="34" charset="0"/>
                <a:ea typeface="宋体" panose="02010600030101010101" pitchFamily="2" charset="-122"/>
                <a:cs typeface="Arial" panose="020B0604020202020204" pitchFamily="34" charset="0"/>
              </a:rPr>
            </a:br>
            <a:endParaRPr lang="en-US" altLang="zh-CN" sz="2400" dirty="0">
              <a:latin typeface="Arial" panose="020B0604020202020204" pitchFamily="34" charset="0"/>
              <a:cs typeface="Arial" panose="020B0604020202020204" pitchFamily="34" charset="0"/>
            </a:endParaRPr>
          </a:p>
        </p:txBody>
      </p:sp>
      <p:sp>
        <p:nvSpPr>
          <p:cNvPr id="6" name="文本框 5">
            <a:extLst>
              <a:ext uri="{FF2B5EF4-FFF2-40B4-BE49-F238E27FC236}">
                <a16:creationId xmlns:a16="http://schemas.microsoft.com/office/drawing/2014/main" id="{4131AB67-C47B-4727-919E-AAB84535524D}"/>
              </a:ext>
            </a:extLst>
          </p:cNvPr>
          <p:cNvSpPr txBox="1"/>
          <p:nvPr/>
        </p:nvSpPr>
        <p:spPr>
          <a:xfrm>
            <a:off x="1642368" y="954938"/>
            <a:ext cx="9380765" cy="1703030"/>
          </a:xfrm>
          <a:prstGeom prst="rect">
            <a:avLst/>
          </a:prstGeom>
          <a:noFill/>
        </p:spPr>
        <p:txBody>
          <a:bodyPr wrap="square" rtlCol="0">
            <a:spAutoFit/>
          </a:bodyPr>
          <a:lstStyle/>
          <a:p>
            <a:pPr algn="l">
              <a:lnSpc>
                <a:spcPct val="150000"/>
              </a:lnSpc>
            </a:pPr>
            <a:r>
              <a:rPr lang="en-US" altLang="zh-CN" b="1">
                <a:latin typeface="Arial" panose="020B0604020202020204" pitchFamily="34" charset="0"/>
                <a:ea typeface="宋体" panose="02010600030101010101" pitchFamily="2" charset="-122"/>
                <a:cs typeface="Arial" panose="020B0604020202020204" pitchFamily="34" charset="0"/>
              </a:rPr>
              <a:t>Grappler : </a:t>
            </a:r>
            <a:r>
              <a:rPr lang="en-US" altLang="zh-CN">
                <a:solidFill>
                  <a:srgbClr val="FF0000"/>
                </a:solidFill>
                <a:latin typeface="Arial" panose="020B0604020202020204" pitchFamily="34" charset="0"/>
                <a:ea typeface="宋体" panose="02010600030101010101" pitchFamily="2" charset="-122"/>
                <a:cs typeface="Arial" panose="020B0604020202020204" pitchFamily="34" charset="0"/>
              </a:rPr>
              <a:t>d</a:t>
            </a:r>
            <a:r>
              <a:rPr lang="en-US" altLang="zh-CN">
                <a:solidFill>
                  <a:srgbClr val="FF0000"/>
                </a:solidFill>
              </a:rPr>
              <a:t>efault and automatic</a:t>
            </a:r>
            <a:r>
              <a:rPr lang="en-US" altLang="zh-CN"/>
              <a:t> graph optimization system in the TF runtime</a:t>
            </a:r>
          </a:p>
          <a:p>
            <a:pPr marL="742950" lvl="1" indent="-285750">
              <a:lnSpc>
                <a:spcPct val="150000"/>
              </a:lnSpc>
              <a:buFont typeface="Arial" panose="020B0604020202020204" pitchFamily="34" charset="0"/>
              <a:buChar char="•"/>
            </a:pPr>
            <a:r>
              <a:rPr lang="en-US" altLang="zh-CN"/>
              <a:t>Re-writes graphs to </a:t>
            </a:r>
            <a:r>
              <a:rPr lang="en-US" altLang="zh-CN">
                <a:solidFill>
                  <a:srgbClr val="FF0000"/>
                </a:solidFill>
              </a:rPr>
              <a:t>improve TensorFlow performance</a:t>
            </a:r>
          </a:p>
          <a:p>
            <a:pPr marL="742950" lvl="1" indent="-285750">
              <a:lnSpc>
                <a:spcPct val="150000"/>
              </a:lnSpc>
              <a:buFont typeface="Arial" panose="020B0604020202020204" pitchFamily="34" charset="0"/>
              <a:buChar char="•"/>
            </a:pPr>
            <a:r>
              <a:rPr lang="en-US" altLang="zh-CN"/>
              <a:t>Provides a </a:t>
            </a:r>
            <a:r>
              <a:rPr lang="en-US" altLang="zh-CN">
                <a:solidFill>
                  <a:srgbClr val="FF0000"/>
                </a:solidFill>
              </a:rPr>
              <a:t>plugin infrastructure </a:t>
            </a:r>
            <a:r>
              <a:rPr lang="en-US" altLang="zh-CN"/>
              <a:t>to register custom optimizers/rewriters</a:t>
            </a:r>
          </a:p>
          <a:p>
            <a:pPr marL="742950" lvl="1" indent="-285750">
              <a:lnSpc>
                <a:spcPct val="150000"/>
              </a:lnSpc>
              <a:buFont typeface="Arial" panose="020B0604020202020204" pitchFamily="34" charset="0"/>
              <a:buChar char="•"/>
            </a:pPr>
            <a:r>
              <a:rPr lang="en-US" altLang="zh-CN"/>
              <a:t>Provides </a:t>
            </a:r>
            <a:r>
              <a:rPr lang="en-US" altLang="zh-CN">
                <a:solidFill>
                  <a:srgbClr val="FF0000"/>
                </a:solidFill>
              </a:rPr>
              <a:t>cost models </a:t>
            </a:r>
            <a:r>
              <a:rPr lang="en-US" altLang="zh-CN"/>
              <a:t>to drive optimization and help diagnose model performance</a:t>
            </a:r>
            <a:endParaRPr lang="zh-CN" altLang="en-US" b="1" dirty="0">
              <a:latin typeface="Arial" panose="020B0604020202020204" pitchFamily="34" charset="0"/>
              <a:ea typeface="宋体" panose="02010600030101010101" pitchFamily="2" charset="-122"/>
              <a:cs typeface="Arial" panose="020B0604020202020204" pitchFamily="34" charset="0"/>
            </a:endParaRPr>
          </a:p>
        </p:txBody>
      </p:sp>
      <p:pic>
        <p:nvPicPr>
          <p:cNvPr id="7" name="图片 6">
            <a:extLst>
              <a:ext uri="{FF2B5EF4-FFF2-40B4-BE49-F238E27FC236}">
                <a16:creationId xmlns:a16="http://schemas.microsoft.com/office/drawing/2014/main" id="{7BFC43E2-A4FD-4739-9371-54045183DBB0}"/>
              </a:ext>
            </a:extLst>
          </p:cNvPr>
          <p:cNvPicPr>
            <a:picLocks noChangeAspect="1"/>
          </p:cNvPicPr>
          <p:nvPr/>
        </p:nvPicPr>
        <p:blipFill>
          <a:blip r:embed="rId3"/>
          <a:stretch>
            <a:fillRect/>
          </a:stretch>
        </p:blipFill>
        <p:spPr>
          <a:xfrm>
            <a:off x="2600362" y="2757352"/>
            <a:ext cx="6991275" cy="3307056"/>
          </a:xfrm>
          <a:prstGeom prst="rect">
            <a:avLst/>
          </a:prstGeom>
        </p:spPr>
      </p:pic>
    </p:spTree>
    <p:extLst>
      <p:ext uri="{BB962C8B-B14F-4D97-AF65-F5344CB8AC3E}">
        <p14:creationId xmlns:p14="http://schemas.microsoft.com/office/powerpoint/2010/main" val="158213647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ags/tag2.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8100">
          <a:solidFill>
            <a:srgbClr val="FF0000"/>
          </a:solidFill>
        </a:ln>
      </a:spPr>
      <a:bodyPr rtlCol="0" anchor="ctr"/>
      <a:lstStyle>
        <a:defPPr algn="ctr">
          <a:defRPr lang="zh-CN" altLang="en-US"/>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marL="342900" indent="-342900" algn="l">
          <a:lnSpc>
            <a:spcPct val="150000"/>
          </a:lnSpc>
          <a:buFont typeface="+mj-lt"/>
          <a:buAutoNum type="arabicPeriod"/>
          <a:defRPr dirty="0" smtClean="0">
            <a:latin typeface="宋体" panose="02010600030101010101" pitchFamily="2" charset="-122"/>
            <a:ea typeface="宋体" panose="02010600030101010101" pitchFamily="2"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3744</TotalTime>
  <Words>2057</Words>
  <Application>Microsoft Office PowerPoint</Application>
  <PresentationFormat>宽屏</PresentationFormat>
  <Paragraphs>242</Paragraphs>
  <Slides>32</Slides>
  <Notes>30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32</vt:i4>
      </vt:variant>
    </vt:vector>
  </HeadingPairs>
  <TitlesOfParts>
    <vt:vector size="39" baseType="lpstr">
      <vt:lpstr>华文行楷</vt:lpstr>
      <vt:lpstr>宋体</vt:lpstr>
      <vt:lpstr>等线</vt:lpstr>
      <vt:lpstr>Arial</vt:lpstr>
      <vt:lpstr>Times New Roman</vt:lpstr>
      <vt:lpstr>Wingdings</vt:lpstr>
      <vt:lpstr>Office 主题​​</vt:lpstr>
      <vt:lpstr>Computation Graph Optimizations </vt:lpstr>
      <vt:lpstr>Content </vt:lpstr>
      <vt:lpstr>TensorFlow Compiler Ecosystem </vt:lpstr>
      <vt:lpstr>Multi-Level Intermediate Representation </vt:lpstr>
      <vt:lpstr>Multi-Level Intermediate Representation </vt:lpstr>
      <vt:lpstr>Multi-Level Intermediate Representation </vt:lpstr>
      <vt:lpstr>TF Graph Optimization </vt:lpstr>
      <vt:lpstr>TF Graph Optimization </vt:lpstr>
      <vt:lpstr>TF Graph Optimization </vt:lpstr>
      <vt:lpstr>TF Graph Optimization </vt:lpstr>
      <vt:lpstr>TF Graph Optimization </vt:lpstr>
      <vt:lpstr>TF Graph Optimization </vt:lpstr>
      <vt:lpstr>TF Graph Optimization </vt:lpstr>
      <vt:lpstr>TF Graph Optimization </vt:lpstr>
      <vt:lpstr>TF Graph Optimization </vt:lpstr>
      <vt:lpstr>TF Graph Optimization </vt:lpstr>
      <vt:lpstr>TF Graph Optimization </vt:lpstr>
      <vt:lpstr>TF Graph Optimization </vt:lpstr>
      <vt:lpstr>TF Graph Optimization </vt:lpstr>
      <vt:lpstr>TVM Graph Optimization </vt:lpstr>
      <vt:lpstr>TASO Graph Optimization </vt:lpstr>
      <vt:lpstr>TASO Graph Optimization </vt:lpstr>
      <vt:lpstr>TASO Graph Optimization </vt:lpstr>
      <vt:lpstr>TASO Graph Optimization </vt:lpstr>
      <vt:lpstr>TASO Graph Optimization </vt:lpstr>
      <vt:lpstr>My Thoughts </vt:lpstr>
      <vt:lpstr>My Thoughts </vt:lpstr>
      <vt:lpstr>My Thoughts </vt:lpstr>
      <vt:lpstr>My Thoughts </vt:lpstr>
      <vt:lpstr>My Thoughts </vt:lpstr>
      <vt:lpstr>My Thoughts </vt:lpstr>
      <vt:lpstr>Thanks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尤良 袁</dc:creator>
  <cp:lastModifiedBy>Li Jiaqi</cp:lastModifiedBy>
  <cp:revision>758</cp:revision>
  <dcterms:created xsi:type="dcterms:W3CDTF">2020-06-04T14:07:00Z</dcterms:created>
  <dcterms:modified xsi:type="dcterms:W3CDTF">2021-12-15T09:25:17Z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2052-11.1.0.9914</vt:lpwstr>
  </property>
</Properties>
</file>