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30"/>
  </p:handoutMasterIdLst>
  <p:sldIdLst>
    <p:sldId id="257" r:id="rId4"/>
    <p:sldId id="266" r:id="rId6"/>
    <p:sldId id="287" r:id="rId7"/>
    <p:sldId id="267" r:id="rId8"/>
    <p:sldId id="272" r:id="rId9"/>
    <p:sldId id="273" r:id="rId10"/>
    <p:sldId id="289" r:id="rId11"/>
    <p:sldId id="268" r:id="rId12"/>
    <p:sldId id="274" r:id="rId13"/>
    <p:sldId id="275" r:id="rId14"/>
    <p:sldId id="269" r:id="rId15"/>
    <p:sldId id="276" r:id="rId16"/>
    <p:sldId id="277" r:id="rId17"/>
    <p:sldId id="285" r:id="rId18"/>
    <p:sldId id="270" r:id="rId19"/>
    <p:sldId id="278" r:id="rId20"/>
    <p:sldId id="286" r:id="rId21"/>
    <p:sldId id="284" r:id="rId22"/>
    <p:sldId id="279" r:id="rId23"/>
    <p:sldId id="271" r:id="rId24"/>
    <p:sldId id="280" r:id="rId25"/>
    <p:sldId id="281" r:id="rId26"/>
    <p:sldId id="288" r:id="rId27"/>
    <p:sldId id="282" r:id="rId28"/>
    <p:sldId id="26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76811DC-1A47-4CDB-93DF-68E9ACEED809}">
          <p14:sldIdLst>
            <p14:sldId id="257"/>
            <p14:sldId id="266"/>
            <p14:sldId id="287"/>
            <p14:sldId id="267"/>
            <p14:sldId id="272"/>
            <p14:sldId id="273"/>
            <p14:sldId id="289"/>
          </p14:sldIdLst>
        </p14:section>
        <p14:section name="文档数据库" id="{ECD0E770-BABF-474F-AE8F-573398E51F10}">
          <p14:sldIdLst>
            <p14:sldId id="268"/>
            <p14:sldId id="274"/>
            <p14:sldId id="275"/>
          </p14:sldIdLst>
        </p14:section>
        <p14:section name="键值数据库" id="{4B7FE6DA-F75E-4E72-B987-F878B8A153C3}">
          <p14:sldIdLst>
            <p14:sldId id="269"/>
            <p14:sldId id="276"/>
            <p14:sldId id="277"/>
            <p14:sldId id="285"/>
          </p14:sldIdLst>
        </p14:section>
        <p14:section name="搜索引擎" id="{B3CC8CB8-A878-4C79-90AA-3FCE2BF8ACAE}">
          <p14:sldIdLst>
            <p14:sldId id="270"/>
            <p14:sldId id="278"/>
            <p14:sldId id="286"/>
            <p14:sldId id="284"/>
            <p14:sldId id="279"/>
          </p14:sldIdLst>
        </p14:section>
        <p14:section name="图数据库" id="{4B108AAB-1BDC-4F3E-A1DE-A2BF09A3AAA8}">
          <p14:sldIdLst>
            <p14:sldId id="271"/>
            <p14:sldId id="280"/>
            <p14:sldId id="281"/>
            <p14:sldId id="288"/>
          </p14:sldIdLst>
        </p14:section>
        <p14:section name="总结" id="{FDA95D9B-18B0-4EB3-9149-D05D04F67B13}">
          <p14:sldIdLst>
            <p14:sldId id="282"/>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94" autoAdjust="0"/>
  </p:normalViewPr>
  <p:slideViewPr>
    <p:cSldViewPr snapToGrid="0">
      <p:cViewPr varScale="1">
        <p:scale>
          <a:sx n="78" d="100"/>
          <a:sy n="78" d="100"/>
        </p:scale>
        <p:origin x="114" y="156"/>
      </p:cViewPr>
      <p:guideLst/>
    </p:cSldViewPr>
  </p:slideViewPr>
  <p:notesTextViewPr>
    <p:cViewPr>
      <p:scale>
        <a:sx n="1" d="1"/>
        <a:sy n="1" d="1"/>
      </p:scale>
      <p:origin x="0" y="0"/>
    </p:cViewPr>
  </p:notesTextViewPr>
  <p:notesViewPr>
    <p:cSldViewPr snapToGrid="0">
      <p:cViewPr varScale="1">
        <p:scale>
          <a:sx n="83" d="100"/>
          <a:sy n="83" d="100"/>
        </p:scale>
        <p:origin x="232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535292-31A7-4DB4-8B3D-7B6C2FE026A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CC60AA-8A90-4C1B-914E-8BE7B21A7C6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490F1-6904-4F25-A57E-78FEEE7BA0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4AF4E-7233-4E23-A850-8EAA505A4B3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大家晚上好，我是</a:t>
            </a:r>
            <a:r>
              <a:rPr lang="en-US" altLang="zh-CN" dirty="0"/>
              <a:t>2021</a:t>
            </a:r>
            <a:r>
              <a:rPr lang="zh-CN" altLang="en-US" dirty="0"/>
              <a:t>级硕士武涵，</a:t>
            </a:r>
            <a:r>
              <a:rPr lang="zh-CN" altLang="en-US" dirty="0" smtClean="0"/>
              <a:t>今天的分享题目很简单：。</a:t>
            </a:r>
            <a:endParaRPr lang="en-US" altLang="zh-CN"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t>MongoDB </a:t>
            </a:r>
            <a:r>
              <a:rPr lang="zh-CN" altLang="en-US" sz="1200" dirty="0" smtClean="0"/>
              <a:t>是一个介于关系数据库和非关系数据库之间的产品，是非关系数据库当中功能最丰富，最像关系数据库的。</a:t>
            </a:r>
            <a:endParaRPr lang="zh-CN" altLang="en-US" sz="1200" dirty="0" smtClean="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键就是</a:t>
            </a:r>
            <a:r>
              <a:rPr lang="en-US" altLang="zh-CN" dirty="0" smtClean="0"/>
              <a:t>KEY -&gt;</a:t>
            </a:r>
            <a:r>
              <a:rPr lang="en-US" altLang="zh-CN" baseline="0" dirty="0" smtClean="0"/>
              <a:t> Map</a:t>
            </a:r>
            <a:endParaRPr lang="zh-CN" altLang="en-US" dirty="0"/>
          </a:p>
        </p:txBody>
      </p:sp>
      <p:sp>
        <p:nvSpPr>
          <p:cNvPr id="4" name="灯片编号占位符 3"/>
          <p:cNvSpPr>
            <a:spLocks noGrp="1"/>
          </p:cNvSpPr>
          <p:nvPr>
            <p:ph type="sldNum" sz="quarter" idx="5"/>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通过唯一标识符获取会话信息。  可设置过期时间控制数据的有效期。</a:t>
            </a:r>
            <a:endParaRPr lang="en-US" altLang="zh-CN" dirty="0" smtClean="0"/>
          </a:p>
          <a:p>
            <a:r>
              <a:rPr lang="zh-CN" altLang="en-US" sz="1200" b="0" i="0" kern="1200" dirty="0" smtClean="0">
                <a:solidFill>
                  <a:schemeClr val="tx1"/>
                </a:solidFill>
                <a:effectLst/>
                <a:latin typeface="+mn-lt"/>
                <a:ea typeface="+mn-ea"/>
                <a:cs typeface="+mn-cs"/>
              </a:rPr>
              <a:t>键值数据库可以处理大量数据扩展和极高的状态变化，同时通过分布式处理和存储为数百万并发用户提供服务。</a:t>
            </a:r>
            <a:endParaRPr lang="zh-CN" altLang="en-US" sz="1200" b="0" i="0" kern="1200" dirty="0" smtClean="0">
              <a:solidFill>
                <a:schemeClr val="tx1"/>
              </a:solidFill>
              <a:effectLst/>
              <a:latin typeface="+mn-lt"/>
              <a:ea typeface="+mn-ea"/>
              <a:cs typeface="+mn-cs"/>
            </a:endParaRPr>
          </a:p>
          <a:p>
            <a:r>
              <a:rPr lang="zh-CN" altLang="en-US" dirty="0"/>
              <a:t>不仅是写，热点数据的读取也可以通过该方式来提高访问的效率。</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持久化：将内存中的数据保存在磁盘中，重启时再次加载使用</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持久化：将内存中的数据保存在磁盘中，重启时再次加载使用</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属关系、股权关系、集团关系、业务关系、供应链、行业关系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财务状况、征信、行业、资金流动性、重大事件</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数据库概念就不必过多介绍了。互联网无外乎就是在对数据做存储、处理、传输，所以数据库的重要性不言而喻</a:t>
            </a:r>
            <a:r>
              <a:rPr lang="zh-CN" altLang="en-US" dirty="0" smtClean="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这里截取了数据库排名网站的一张图片来一起看看如今用的比较多的数据库都有哪些</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再往下看可以看到，</a:t>
            </a:r>
            <a:r>
              <a:rPr lang="zh-CN" altLang="en-US" sz="1200" b="0" i="0" kern="1200" dirty="0" smtClean="0">
                <a:solidFill>
                  <a:schemeClr val="tx1"/>
                </a:solidFill>
                <a:effectLst/>
                <a:latin typeface="+mn-lt"/>
                <a:ea typeface="+mn-ea"/>
                <a:cs typeface="+mn-cs"/>
              </a:rPr>
              <a:t>数据库不仅仅有我们平时学到的关系型数据库，还有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下面就针对这些数据库做一个简要介绍。</a:t>
            </a:r>
            <a:endParaRPr lang="zh-CN" altLang="en-US" dirty="0"/>
          </a:p>
        </p:txBody>
      </p:sp>
      <p:sp>
        <p:nvSpPr>
          <p:cNvPr id="4" name="灯片编号占位符 3"/>
          <p:cNvSpPr>
            <a:spLocks noGrp="1"/>
          </p:cNvSpPr>
          <p:nvPr>
            <p:ph type="sldNum" sz="quarter" idx="5"/>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针对每一种数据从三个方面来讲：</a:t>
            </a:r>
            <a:endParaRPr lang="zh-CN" altLang="en-US" dirty="0"/>
          </a:p>
        </p:txBody>
      </p:sp>
      <p:sp>
        <p:nvSpPr>
          <p:cNvPr id="4" name="灯片编号占位符 3"/>
          <p:cNvSpPr>
            <a:spLocks noGrp="1"/>
          </p:cNvSpPr>
          <p:nvPr>
            <p:ph type="sldNum" sz="quarter" idx="5"/>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首先是关系型数据库，排名前四都是</a:t>
            </a:r>
            <a:r>
              <a:rPr lang="en-US" altLang="zh-CN" dirty="0" smtClean="0"/>
              <a:t>SQL</a:t>
            </a:r>
            <a:r>
              <a:rPr lang="zh-CN" altLang="en-US" dirty="0" smtClean="0"/>
              <a:t>，确实是很重要了。</a:t>
            </a:r>
            <a:endParaRPr lang="en-US" altLang="zh-CN" dirty="0" smtClean="0"/>
          </a:p>
          <a:p>
            <a:r>
              <a:rPr lang="zh-CN" altLang="en-US" dirty="0" smtClean="0"/>
              <a:t>这个确实也是我们平时最容易接触到的数据库类型。</a:t>
            </a:r>
            <a:endParaRPr lang="en-US" altLang="zh-CN" dirty="0" smtClean="0"/>
          </a:p>
          <a:p>
            <a:r>
              <a:rPr lang="zh-CN" altLang="en-US" dirty="0" smtClean="0"/>
              <a:t>简单说，</a:t>
            </a:r>
            <a:r>
              <a:rPr lang="en-US" altLang="zh-CN" dirty="0" smtClean="0"/>
              <a:t>RDBMS</a:t>
            </a:r>
            <a:r>
              <a:rPr lang="zh-CN" altLang="en-US" dirty="0" smtClean="0"/>
              <a:t>就是</a:t>
            </a:r>
            <a:r>
              <a:rPr lang="en-US" altLang="zh-CN" dirty="0" smtClean="0"/>
              <a:t>……</a:t>
            </a:r>
            <a:r>
              <a:rPr lang="zh-CN" altLang="en-US" dirty="0" smtClean="0"/>
              <a:t>。</a:t>
            </a:r>
            <a:endParaRPr lang="en-US" altLang="zh-CN" dirty="0" smtClean="0"/>
          </a:p>
          <a:p>
            <a:r>
              <a:rPr lang="zh-CN" altLang="en-US" dirty="0" smtClean="0"/>
              <a:t>我们可以看右边这张图</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5"/>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Excel</a:t>
            </a:r>
            <a:r>
              <a:rPr lang="zh-CN" altLang="en-US" dirty="0" smtClean="0"/>
              <a:t>表格</a:t>
            </a:r>
            <a:endParaRPr lang="en-US" altLang="zh-CN" dirty="0" smtClean="0"/>
          </a:p>
          <a:p>
            <a:r>
              <a:rPr lang="zh-CN" altLang="en-US" dirty="0" smtClean="0"/>
              <a:t>事务可以一些高并发场景下尽可能地保证数据操作的正确性。简单说就是安全。</a:t>
            </a:r>
            <a:endParaRPr lang="en-US" altLang="zh-CN" dirty="0" smtClean="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简化安装的步骤，</a:t>
            </a:r>
            <a:r>
              <a:rPr lang="en-US" altLang="zh-CN" baseline="0" dirty="0" err="1" smtClean="0"/>
              <a:t>docker</a:t>
            </a:r>
            <a:r>
              <a:rPr lang="zh-CN" altLang="en-US" baseline="0" dirty="0" smtClean="0"/>
              <a:t>打包好的镜像。</a:t>
            </a:r>
            <a:endParaRPr lang="en-US" altLang="zh-CN" baseline="0" dirty="0" smtClean="0"/>
          </a:p>
          <a:p>
            <a:pPr marL="228600" indent="-228600">
              <a:buAutoNum type="arabicPeriod"/>
            </a:pPr>
            <a:r>
              <a:rPr lang="zh-CN" altLang="en-US" dirty="0" smtClean="0"/>
              <a:t>可以方便地更换版本或者删除服务。</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连接工具</a:t>
            </a:r>
            <a:endParaRPr lang="zh-CN" altLang="en-US" dirty="0"/>
          </a:p>
          <a:p>
            <a:pPr marL="228600" indent="-228600">
              <a:buAutoNum type="arabicPeriod"/>
            </a:pPr>
            <a:r>
              <a:rPr lang="zh-CN" altLang="en-US" dirty="0"/>
              <a:t>终端</a:t>
            </a:r>
            <a:endParaRPr lang="zh-CN" altLang="en-US" dirty="0"/>
          </a:p>
          <a:p>
            <a:pPr marL="228600" indent="-228600">
              <a:buAutoNum type="arabicPeriod"/>
            </a:pPr>
            <a:r>
              <a:rPr lang="zh-CN" altLang="en-US" dirty="0"/>
              <a:t>密码要复杂，端口最好不要</a:t>
            </a:r>
            <a:r>
              <a:rPr lang="en-US" altLang="zh-CN" dirty="0"/>
              <a:t>3306</a:t>
            </a:r>
            <a:r>
              <a:rPr lang="zh-CN" altLang="en-US" dirty="0"/>
              <a:t>，采取必要的备份措施</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74AF4E-7233-4E23-A850-8EAA505A4B3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不是频繁修改的数据放在</a:t>
            </a:r>
            <a:r>
              <a:rPr lang="en-US" altLang="zh-CN" dirty="0" smtClean="0"/>
              <a:t>MongoDB</a:t>
            </a:r>
            <a:r>
              <a:rPr lang="zh-CN" altLang="en-US" dirty="0" smtClean="0"/>
              <a:t>中。</a:t>
            </a:r>
            <a:endParaRPr lang="en-US" altLang="zh-CN" dirty="0" smtClean="0"/>
          </a:p>
          <a:p>
            <a:endParaRPr lang="en-US" altLang="zh-CN" dirty="0" smtClean="0"/>
          </a:p>
          <a:p>
            <a:r>
              <a:rPr lang="zh-CN" altLang="en-US" dirty="0" smtClean="0"/>
              <a:t>文档的独立性比较强，不需要经常在不同的集合之间做关联操作。</a:t>
            </a:r>
            <a:endParaRPr lang="en-US" altLang="zh-CN" dirty="0" smtClean="0"/>
          </a:p>
          <a:p>
            <a:r>
              <a:rPr lang="zh-CN" altLang="en-US" dirty="0" smtClean="0"/>
              <a:t>博客：标签、目录</a:t>
            </a:r>
            <a:endParaRPr lang="zh-CN" altLang="en-US" dirty="0" smtClean="0"/>
          </a:p>
          <a:p>
            <a:endParaRPr lang="zh-CN" altLang="en-US" dirty="0"/>
          </a:p>
          <a:p>
            <a:r>
              <a:rPr lang="zh-CN" altLang="en-US" dirty="0"/>
              <a:t>商品：手机、衣服</a:t>
            </a:r>
            <a:endParaRPr lang="zh-CN" altLang="en-US" dirty="0"/>
          </a:p>
        </p:txBody>
      </p:sp>
      <p:sp>
        <p:nvSpPr>
          <p:cNvPr id="4" name="灯片编号占位符 3"/>
          <p:cNvSpPr>
            <a:spLocks noGrp="1"/>
          </p:cNvSpPr>
          <p:nvPr>
            <p:ph type="sldNum" sz="quarter" idx="10"/>
          </p:nvPr>
        </p:nvSpPr>
        <p:spPr/>
        <p:txBody>
          <a:bodyPr/>
          <a:lstStyle/>
          <a:p>
            <a:fld id="{2574AF4E-7233-4E23-A850-8EAA505A4B3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4BC35DE-0854-461A-8C34-20FC9E600E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EFFF65-79CA-4F12-968F-A0CA622D7A0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C35DE-0854-461A-8C34-20FC9E600E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FFF65-79CA-4F12-968F-A0CA622D7A0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0" Type="http://schemas.openxmlformats.org/officeDocument/2006/relationships/notesSlide" Target="../notesSlides/notesSlide10.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3.xml"/><Relationship Id="rId7" Type="http://schemas.openxmlformats.org/officeDocument/2006/relationships/image" Target="../media/image22.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0" Type="http://schemas.openxmlformats.org/officeDocument/2006/relationships/notesSlide" Target="../notesSlides/notesSlide1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25.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xml"/><Relationship Id="rId7" Type="http://schemas.openxmlformats.org/officeDocument/2006/relationships/image" Target="../media/image26.jpe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xml"/><Relationship Id="rId7" Type="http://schemas.openxmlformats.org/officeDocument/2006/relationships/image" Target="../media/image27.jpe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9.jpeg"/><Relationship Id="rId7" Type="http://schemas.openxmlformats.org/officeDocument/2006/relationships/image" Target="../media/image28.jpe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30.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3.xml"/><Relationship Id="rId7" Type="http://schemas.openxmlformats.org/officeDocument/2006/relationships/image" Target="../media/image7.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3.xml"/><Relationship Id="rId7" Type="http://schemas.openxmlformats.org/officeDocument/2006/relationships/image" Target="../media/image31.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xml"/><Relationship Id="rId7" Type="http://schemas.openxmlformats.org/officeDocument/2006/relationships/image" Target="../media/image34.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3.xml"/><Relationship Id="rId7" Type="http://schemas.openxmlformats.org/officeDocument/2006/relationships/image" Target="../media/image8.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1" Type="http://schemas.openxmlformats.org/officeDocument/2006/relationships/notesSlide" Target="../notesSlides/notesSlide6.xml"/><Relationship Id="rId10"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3" Type="http://schemas.openxmlformats.org/officeDocument/2006/relationships/notesSlide" Target="../notesSlides/notesSlide7.xml"/><Relationship Id="rId12" Type="http://schemas.openxmlformats.org/officeDocument/2006/relationships/slideLayout" Target="../slideLayouts/slideLayout3.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1" Type="http://schemas.openxmlformats.org/officeDocument/2006/relationships/notesSlide" Target="../notesSlides/notesSlide8.xml"/><Relationship Id="rId10"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image" Target="../media/image1.svg"/><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p:cNvSpPr/>
          <p:nvPr/>
        </p:nvSpPr>
        <p:spPr>
          <a:xfrm rot="16200000">
            <a:off x="8569975" y="3212109"/>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Calibri Light"/>
              <a:ea typeface="微软雅黑 Light"/>
            </a:endParaRPr>
          </a:p>
        </p:txBody>
      </p:sp>
      <p:sp>
        <p:nvSpPr>
          <p:cNvPr id="12" name="直角三角形 11"/>
          <p:cNvSpPr/>
          <p:nvPr/>
        </p:nvSpPr>
        <p:spPr>
          <a:xfrm rot="5400000">
            <a:off x="-37680" y="0"/>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Calibri Light"/>
              <a:ea typeface="微软雅黑 Light"/>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13352" b="20122"/>
          <a:stretch>
            <a:fillRect/>
          </a:stretch>
        </p:blipFill>
        <p:spPr>
          <a:xfrm>
            <a:off x="329932" y="542214"/>
            <a:ext cx="11532141" cy="5753677"/>
          </a:xfrm>
          <a:prstGeom prst="rect">
            <a:avLst/>
          </a:prstGeom>
        </p:spPr>
      </p:pic>
      <p:sp>
        <p:nvSpPr>
          <p:cNvPr id="93" name="矩形 92"/>
          <p:cNvSpPr/>
          <p:nvPr/>
        </p:nvSpPr>
        <p:spPr>
          <a:xfrm>
            <a:off x="328065" y="542214"/>
            <a:ext cx="11532141" cy="5753677"/>
          </a:xfrm>
          <a:prstGeom prst="rect">
            <a:avLst/>
          </a:prstGeom>
          <a:solidFill>
            <a:schemeClr val="bg1">
              <a:alpha val="6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Calibri Light"/>
              <a:ea typeface="微软雅黑 Light"/>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00270" y="2585437"/>
            <a:ext cx="7191467" cy="748988"/>
          </a:xfrm>
          <a:prstGeom prst="rect">
            <a:avLst/>
          </a:prstGeom>
          <a:noFill/>
          <a:ln>
            <a:noFill/>
          </a:ln>
        </p:spPr>
        <p:txBody>
          <a:bodyPr wrap="square">
            <a:spAutoFit/>
          </a:bodyPr>
          <a:lstStyle>
            <a:lvl1pPr>
              <a:defRPr sz="1300">
                <a:solidFill>
                  <a:schemeClr val="tx1"/>
                </a:solidFill>
                <a:latin typeface="Arial" panose="020B0604020202090204" pitchFamily="34" charset="0"/>
                <a:ea typeface="微软雅黑" panose="020B0503020204020204" pitchFamily="34" charset="-122"/>
              </a:defRPr>
            </a:lvl1pPr>
            <a:lvl2pPr marL="742950" indent="-285750">
              <a:defRPr sz="1300">
                <a:solidFill>
                  <a:schemeClr val="tx1"/>
                </a:solidFill>
                <a:latin typeface="Arial" panose="020B0604020202090204" pitchFamily="34" charset="0"/>
                <a:ea typeface="微软雅黑" panose="020B0503020204020204" pitchFamily="34" charset="-122"/>
              </a:defRPr>
            </a:lvl2pPr>
            <a:lvl3pPr marL="1143000" indent="-228600">
              <a:defRPr sz="1300">
                <a:solidFill>
                  <a:schemeClr val="tx1"/>
                </a:solidFill>
                <a:latin typeface="Arial" panose="020B0604020202090204" pitchFamily="34" charset="0"/>
                <a:ea typeface="微软雅黑" panose="020B0503020204020204" pitchFamily="34" charset="-122"/>
              </a:defRPr>
            </a:lvl3pPr>
            <a:lvl4pPr marL="1600200" indent="-228600">
              <a:defRPr sz="1300">
                <a:solidFill>
                  <a:schemeClr val="tx1"/>
                </a:solidFill>
                <a:latin typeface="Arial" panose="020B0604020202090204" pitchFamily="34" charset="0"/>
                <a:ea typeface="微软雅黑" panose="020B0503020204020204" pitchFamily="34" charset="-122"/>
              </a:defRPr>
            </a:lvl4pPr>
            <a:lvl5pPr marL="2057400" indent="-228600">
              <a:defRPr sz="1300">
                <a:solidFill>
                  <a:schemeClr val="tx1"/>
                </a:solidFill>
                <a:latin typeface="Arial" panose="020B060402020209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9pPr>
          </a:lstStyle>
          <a:p>
            <a:pPr algn="ctr" defTabSz="685165" fontAlgn="base">
              <a:spcBef>
                <a:spcPct val="0"/>
              </a:spcBef>
              <a:spcAft>
                <a:spcPct val="0"/>
              </a:spcAft>
              <a:tabLst>
                <a:tab pos="2865755" algn="l"/>
              </a:tabLst>
            </a:pPr>
            <a:r>
              <a:rPr lang="zh-CN" altLang="en-US" sz="4265" b="1" dirty="0">
                <a:solidFill>
                  <a:srgbClr val="325F3E"/>
                </a:solidFill>
                <a:latin typeface="微软雅黑"/>
                <a:ea typeface="微软雅黑"/>
                <a:sym typeface="Calibri" panose="020F0502020204030204" pitchFamily="34" charset="0"/>
              </a:rPr>
              <a:t>数据库</a:t>
            </a:r>
            <a:endParaRPr lang="zh-CN" altLang="en-US" sz="4265" b="1" dirty="0">
              <a:solidFill>
                <a:srgbClr val="325F3E"/>
              </a:solidFill>
              <a:latin typeface="微软雅黑"/>
              <a:ea typeface="微软雅黑"/>
              <a:sym typeface="Calibri" panose="020F0502020204030204" pitchFamily="34" charset="0"/>
            </a:endParaRPr>
          </a:p>
        </p:txBody>
      </p:sp>
      <p:cxnSp>
        <p:nvCxnSpPr>
          <p:cNvPr id="65" name="直接连接符 64"/>
          <p:cNvCxnSpPr/>
          <p:nvPr/>
        </p:nvCxnSpPr>
        <p:spPr>
          <a:xfrm>
            <a:off x="5348411" y="3362942"/>
            <a:ext cx="1512764" cy="0"/>
          </a:xfrm>
          <a:prstGeom prst="line">
            <a:avLst/>
          </a:prstGeom>
          <a:ln w="19050">
            <a:solidFill>
              <a:srgbClr val="325F3E"/>
            </a:solidFill>
          </a:ln>
        </p:spPr>
        <p:style>
          <a:lnRef idx="1">
            <a:schemeClr val="accent1"/>
          </a:lnRef>
          <a:fillRef idx="0">
            <a:schemeClr val="accent1"/>
          </a:fillRef>
          <a:effectRef idx="0">
            <a:schemeClr val="accent1"/>
          </a:effectRef>
          <a:fontRef idx="minor">
            <a:schemeClr val="tx1"/>
          </a:fontRef>
        </p:style>
      </p:cxn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682776" y="5419542"/>
            <a:ext cx="826449" cy="379656"/>
          </a:xfrm>
          <a:prstGeom prst="rect">
            <a:avLst/>
          </a:prstGeom>
          <a:noFill/>
          <a:ln>
            <a:noFill/>
          </a:ln>
        </p:spPr>
        <p:txBody>
          <a:bodyPr wrap="square">
            <a:spAutoFit/>
          </a:bodyPr>
          <a:lstStyle>
            <a:lvl1pPr>
              <a:defRPr sz="1300">
                <a:solidFill>
                  <a:schemeClr val="tx1"/>
                </a:solidFill>
                <a:latin typeface="Arial" panose="020B0604020202090204" pitchFamily="34" charset="0"/>
                <a:ea typeface="微软雅黑" panose="020B0503020204020204" pitchFamily="34" charset="-122"/>
              </a:defRPr>
            </a:lvl1pPr>
            <a:lvl2pPr marL="742950" indent="-285750">
              <a:defRPr sz="1300">
                <a:solidFill>
                  <a:schemeClr val="tx1"/>
                </a:solidFill>
                <a:latin typeface="Arial" panose="020B0604020202090204" pitchFamily="34" charset="0"/>
                <a:ea typeface="微软雅黑" panose="020B0503020204020204" pitchFamily="34" charset="-122"/>
              </a:defRPr>
            </a:lvl2pPr>
            <a:lvl3pPr marL="1143000" indent="-228600">
              <a:defRPr sz="1300">
                <a:solidFill>
                  <a:schemeClr val="tx1"/>
                </a:solidFill>
                <a:latin typeface="Arial" panose="020B0604020202090204" pitchFamily="34" charset="0"/>
                <a:ea typeface="微软雅黑" panose="020B0503020204020204" pitchFamily="34" charset="-122"/>
              </a:defRPr>
            </a:lvl3pPr>
            <a:lvl4pPr marL="1600200" indent="-228600">
              <a:defRPr sz="1300">
                <a:solidFill>
                  <a:schemeClr val="tx1"/>
                </a:solidFill>
                <a:latin typeface="Arial" panose="020B0604020202090204" pitchFamily="34" charset="0"/>
                <a:ea typeface="微软雅黑" panose="020B0503020204020204" pitchFamily="34" charset="-122"/>
              </a:defRPr>
            </a:lvl4pPr>
            <a:lvl5pPr marL="2057400" indent="-228600">
              <a:defRPr sz="1300">
                <a:solidFill>
                  <a:schemeClr val="tx1"/>
                </a:solidFill>
                <a:latin typeface="Arial" panose="020B060402020209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9pPr>
          </a:lstStyle>
          <a:p>
            <a:pPr defTabSz="685165" fontAlgn="base">
              <a:spcBef>
                <a:spcPct val="0"/>
              </a:spcBef>
              <a:spcAft>
                <a:spcPct val="0"/>
              </a:spcAft>
              <a:tabLst>
                <a:tab pos="2865755" algn="l"/>
              </a:tabLst>
            </a:pPr>
            <a:r>
              <a:rPr lang="zh-CN" altLang="en-US" sz="1865" dirty="0">
                <a:solidFill>
                  <a:srgbClr val="243B2B"/>
                </a:solidFill>
                <a:latin typeface="黑体" panose="02010609060101010101" pitchFamily="49" charset="-122"/>
                <a:ea typeface="黑体" panose="02010609060101010101" pitchFamily="49" charset="-122"/>
                <a:sym typeface="Calibri" panose="020F0502020204030204" pitchFamily="34" charset="0"/>
              </a:rPr>
              <a:t>武 涵</a:t>
            </a:r>
            <a:endParaRPr lang="en-US" altLang="zh-CN" sz="1865" dirty="0">
              <a:solidFill>
                <a:srgbClr val="243B2B"/>
              </a:solidFill>
              <a:latin typeface="黑体" panose="02010609060101010101" pitchFamily="49" charset="-122"/>
              <a:ea typeface="黑体" panose="02010609060101010101" pitchFamily="49" charset="-122"/>
              <a:sym typeface="Calibri" panose="020F0502020204030204" pitchFamily="34" charset="0"/>
            </a:endParaRPr>
          </a:p>
        </p:txBody>
      </p:sp>
      <p:sp>
        <p:nvSpPr>
          <p:cNvPr id="3" name="矩形 2"/>
          <p:cNvSpPr/>
          <p:nvPr/>
        </p:nvSpPr>
        <p:spPr>
          <a:xfrm>
            <a:off x="5224608" y="5799198"/>
            <a:ext cx="1863011" cy="379335"/>
          </a:xfrm>
          <a:prstGeom prst="rect">
            <a:avLst/>
          </a:prstGeom>
        </p:spPr>
        <p:txBody>
          <a:bodyPr wrap="none">
            <a:spAutoFit/>
          </a:bodyPr>
          <a:lstStyle/>
          <a:p>
            <a:pPr defTabSz="685165" fontAlgn="base">
              <a:spcBef>
                <a:spcPct val="0"/>
              </a:spcBef>
              <a:spcAft>
                <a:spcPct val="0"/>
              </a:spcAft>
              <a:tabLst>
                <a:tab pos="2865755" algn="l"/>
              </a:tabLst>
            </a:pPr>
            <a:r>
              <a:rPr lang="en-US" altLang="zh-CN" sz="1865"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2021</a:t>
            </a:r>
            <a:r>
              <a:rPr lang="zh-CN" altLang="en-US" sz="1865"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年</a:t>
            </a:r>
            <a:r>
              <a:rPr lang="en-US" altLang="zh-CN" sz="1865"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12</a:t>
            </a:r>
            <a:r>
              <a:rPr lang="zh-CN" altLang="en-US" sz="1865"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月</a:t>
            </a:r>
            <a:r>
              <a:rPr lang="en-US" altLang="zh-CN" sz="1865"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22</a:t>
            </a:r>
            <a:r>
              <a:rPr lang="zh-CN" altLang="en-US" sz="1865"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日</a:t>
            </a:r>
            <a:endParaRPr lang="zh-CN" altLang="en-US" sz="1865" dirty="0">
              <a:solidFill>
                <a:srgbClr val="243B2B"/>
              </a:solidFill>
              <a:latin typeface="黑体" panose="02010609060101010101" pitchFamily="49" charset="-122"/>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499">
        <p:fade/>
      </p:transition>
    </mc:Choice>
    <mc:Fallback>
      <p:transition spd="med" advTm="49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文档数据库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6444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2" name="AutoShape 2" descr="MongoD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7"/>
          <a:stretch>
            <a:fillRect/>
          </a:stretch>
        </p:blipFill>
        <p:spPr>
          <a:xfrm>
            <a:off x="0" y="1160357"/>
            <a:ext cx="3721796" cy="1240599"/>
          </a:xfrm>
          <a:prstGeom prst="rect">
            <a:avLst/>
          </a:prstGeom>
        </p:spPr>
      </p:pic>
      <p:sp>
        <p:nvSpPr>
          <p:cNvPr id="14" name="文本框 13"/>
          <p:cNvSpPr txBox="1"/>
          <p:nvPr/>
        </p:nvSpPr>
        <p:spPr>
          <a:xfrm>
            <a:off x="155575" y="2541746"/>
            <a:ext cx="4096365" cy="2862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400" b="0" i="0" dirty="0" smtClean="0">
                <a:solidFill>
                  <a:srgbClr val="333333"/>
                </a:solidFill>
                <a:effectLst/>
                <a:latin typeface="黑体" panose="02010609060101010101" pitchFamily="49" charset="-122"/>
                <a:ea typeface="黑体" panose="02010609060101010101" pitchFamily="49" charset="-122"/>
              </a:rPr>
              <a:t>C++</a:t>
            </a:r>
            <a:r>
              <a:rPr lang="zh-CN" altLang="en-US" sz="2400" b="0" i="0" dirty="0" smtClean="0">
                <a:solidFill>
                  <a:srgbClr val="333333"/>
                </a:solidFill>
                <a:effectLst/>
                <a:latin typeface="黑体" panose="02010609060101010101" pitchFamily="49" charset="-122"/>
                <a:ea typeface="黑体" panose="02010609060101010101" pitchFamily="49" charset="-122"/>
              </a:rPr>
              <a:t>语言编写</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基于分布式文件存储</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en-US" altLang="zh-CN" sz="2400" b="0" i="0" dirty="0" smtClean="0">
                <a:solidFill>
                  <a:srgbClr val="333333"/>
                </a:solidFill>
                <a:effectLst/>
                <a:latin typeface="黑体" panose="02010609060101010101" pitchFamily="49" charset="-122"/>
                <a:ea typeface="黑体" panose="02010609060101010101" pitchFamily="49" charset="-122"/>
              </a:rPr>
              <a:t>NoSQL</a:t>
            </a:r>
            <a:r>
              <a:rPr lang="zh-CN" altLang="en-US" sz="2400" b="0" i="0" dirty="0" smtClean="0">
                <a:solidFill>
                  <a:srgbClr val="333333"/>
                </a:solidFill>
                <a:effectLst/>
                <a:latin typeface="黑体" panose="02010609060101010101" pitchFamily="49" charset="-122"/>
                <a:ea typeface="黑体" panose="02010609060101010101" pitchFamily="49" charset="-122"/>
              </a:rPr>
              <a:t>中功能最丰富，最像关系型数据库</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支持丰富的查询表达式</a:t>
            </a:r>
            <a:endParaRPr lang="en-US" altLang="zh-CN" sz="2400" b="0" i="0" dirty="0">
              <a:solidFill>
                <a:srgbClr val="333333"/>
              </a:solidFill>
              <a:effectLst/>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4743" y="1208414"/>
            <a:ext cx="8057257" cy="48519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键值数据库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是什么？</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38894" y="1960608"/>
            <a:ext cx="5198592" cy="3416320"/>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a:effectLst/>
                <a:latin typeface="黑体" panose="02010609060101010101" pitchFamily="49" charset="-122"/>
                <a:ea typeface="黑体" panose="02010609060101010101" pitchFamily="49" charset="-122"/>
              </a:rPr>
              <a:t>以</a:t>
            </a:r>
            <a:r>
              <a:rPr lang="zh-CN" altLang="en-US" sz="2400" b="0" i="0" dirty="0">
                <a:solidFill>
                  <a:srgbClr val="325F3E"/>
                </a:solidFill>
                <a:effectLst/>
                <a:latin typeface="黑体" panose="02010609060101010101" pitchFamily="49" charset="-122"/>
                <a:ea typeface="黑体" panose="02010609060101010101" pitchFamily="49" charset="-122"/>
              </a:rPr>
              <a:t>键值对</a:t>
            </a:r>
            <a:r>
              <a:rPr lang="zh-CN" altLang="en-US" sz="2400" b="0" i="0" dirty="0">
                <a:effectLst/>
                <a:latin typeface="黑体" panose="02010609060101010101" pitchFamily="49" charset="-122"/>
                <a:ea typeface="黑体" panose="02010609060101010101" pitchFamily="49" charset="-122"/>
              </a:rPr>
              <a:t>的形式存储</a:t>
            </a:r>
            <a:r>
              <a:rPr lang="zh-CN" altLang="en-US" sz="2400" b="0" i="0" dirty="0" smtClean="0">
                <a:effectLst/>
                <a:latin typeface="黑体" panose="02010609060101010101" pitchFamily="49" charset="-122"/>
                <a:ea typeface="黑体" panose="02010609060101010101" pitchFamily="49" charset="-122"/>
              </a:rPr>
              <a:t>数据</a:t>
            </a:r>
            <a:endParaRPr lang="en-US" altLang="zh-CN" sz="2400" b="0" i="0" dirty="0" smtClean="0">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25F3E"/>
                </a:solidFill>
                <a:latin typeface="黑体" panose="02010609060101010101" pitchFamily="49" charset="-122"/>
                <a:ea typeface="黑体" panose="02010609060101010101" pitchFamily="49" charset="-122"/>
              </a:rPr>
              <a:t>键</a:t>
            </a:r>
            <a:r>
              <a:rPr lang="zh-CN" altLang="en-US" sz="2400" dirty="0" smtClean="0">
                <a:latin typeface="黑体" panose="02010609060101010101" pitchFamily="49" charset="-122"/>
                <a:ea typeface="黑体" panose="02010609060101010101" pitchFamily="49" charset="-122"/>
              </a:rPr>
              <a:t>作为唯一标识符</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b="0" i="0" dirty="0">
                <a:effectLst/>
                <a:latin typeface="黑体" panose="02010609060101010101" pitchFamily="49" charset="-122"/>
                <a:ea typeface="黑体" panose="02010609060101010101" pitchFamily="49" charset="-122"/>
              </a:rPr>
              <a:t>键和</a:t>
            </a:r>
            <a:r>
              <a:rPr lang="zh-CN" altLang="en-US" sz="2400" b="0" i="0" dirty="0" smtClean="0">
                <a:effectLst/>
                <a:latin typeface="黑体" panose="02010609060101010101" pitchFamily="49" charset="-122"/>
                <a:ea typeface="黑体" panose="02010609060101010101" pitchFamily="49" charset="-122"/>
              </a:rPr>
              <a:t>值都可以</a:t>
            </a:r>
            <a:r>
              <a:rPr lang="zh-CN" altLang="en-US" sz="2400" dirty="0">
                <a:latin typeface="黑体" panose="02010609060101010101" pitchFamily="49" charset="-122"/>
                <a:ea typeface="黑体" panose="02010609060101010101" pitchFamily="49" charset="-122"/>
              </a:rPr>
              <a:t>是从简单对象到复杂复合对象的任何</a:t>
            </a:r>
            <a:r>
              <a:rPr lang="zh-CN" altLang="en-US" sz="2400" dirty="0" smtClean="0">
                <a:latin typeface="黑体" panose="02010609060101010101" pitchFamily="49" charset="-122"/>
                <a:ea typeface="黑体" panose="02010609060101010101" pitchFamily="49" charset="-122"/>
              </a:rPr>
              <a:t>内容</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高度可分区</a:t>
            </a:r>
            <a:endParaRPr lang="en-US" altLang="zh-CN" sz="24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允许</a:t>
            </a:r>
            <a:r>
              <a:rPr lang="zh-CN" altLang="en-US" sz="2400" dirty="0">
                <a:latin typeface="黑体" panose="02010609060101010101" pitchFamily="49" charset="-122"/>
                <a:ea typeface="黑体" panose="02010609060101010101" pitchFamily="49" charset="-122"/>
              </a:rPr>
              <a:t>水平</a:t>
            </a:r>
            <a:r>
              <a:rPr lang="zh-CN" altLang="en-US" sz="2400" dirty="0">
                <a:solidFill>
                  <a:srgbClr val="325F3E"/>
                </a:solidFill>
                <a:latin typeface="黑体" panose="02010609060101010101" pitchFamily="49" charset="-122"/>
                <a:ea typeface="黑体" panose="02010609060101010101" pitchFamily="49" charset="-122"/>
              </a:rPr>
              <a:t>扩展</a:t>
            </a:r>
            <a:endParaRPr lang="zh-CN" altLang="en-US" sz="2400" dirty="0">
              <a:solidFill>
                <a:srgbClr val="325F3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7"/>
          <a:stretch>
            <a:fillRect/>
          </a:stretch>
        </p:blipFill>
        <p:spPr>
          <a:xfrm>
            <a:off x="5066270" y="1605795"/>
            <a:ext cx="7125730" cy="40559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键值数据库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6326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为什么出现？</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711931" y="2504698"/>
            <a:ext cx="4424869" cy="23083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具有极高的</a:t>
            </a:r>
            <a:r>
              <a:rPr lang="zh-CN" altLang="en-US" sz="2400" b="0" i="0" dirty="0">
                <a:solidFill>
                  <a:srgbClr val="325F3E"/>
                </a:solidFill>
                <a:effectLst/>
                <a:latin typeface="黑体" panose="02010609060101010101" pitchFamily="49" charset="-122"/>
                <a:ea typeface="黑体" panose="02010609060101010101" pitchFamily="49" charset="-122"/>
              </a:rPr>
              <a:t>并发读写</a:t>
            </a:r>
            <a:r>
              <a:rPr lang="zh-CN" altLang="en-US" sz="2400" b="0" i="0" dirty="0" smtClean="0">
                <a:solidFill>
                  <a:srgbClr val="333333"/>
                </a:solidFill>
                <a:effectLst/>
                <a:latin typeface="黑体" panose="02010609060101010101" pitchFamily="49" charset="-122"/>
                <a:ea typeface="黑体" panose="02010609060101010101" pitchFamily="49" charset="-122"/>
              </a:rPr>
              <a:t>性能（内存数据库）</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扩展性好</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solidFill>
                  <a:srgbClr val="333333"/>
                </a:solidFill>
                <a:latin typeface="黑体" panose="02010609060101010101" pitchFamily="49" charset="-122"/>
                <a:ea typeface="黑体" panose="02010609060101010101" pitchFamily="49" charset="-122"/>
              </a:rPr>
              <a:t>大量</a:t>
            </a:r>
            <a:r>
              <a:rPr lang="zh-CN" altLang="en-US" sz="2400" dirty="0" smtClean="0">
                <a:solidFill>
                  <a:srgbClr val="333333"/>
                </a:solidFill>
                <a:latin typeface="黑体" panose="02010609060101010101" pitchFamily="49" charset="-122"/>
                <a:ea typeface="黑体" panose="02010609060101010101" pitchFamily="49" charset="-122"/>
              </a:rPr>
              <a:t>操作时性能高</a:t>
            </a:r>
            <a:endParaRPr lang="zh-CN" altLang="en-US" sz="2400" dirty="0">
              <a:latin typeface="黑体" panose="02010609060101010101" pitchFamily="49" charset="-122"/>
              <a:ea typeface="黑体" panose="02010609060101010101" pitchFamily="49" charset="-122"/>
            </a:endParaRPr>
          </a:p>
        </p:txBody>
      </p:sp>
      <p:sp>
        <p:nvSpPr>
          <p:cNvPr id="15" name="文本框 14"/>
          <p:cNvSpPr txBox="1"/>
          <p:nvPr/>
        </p:nvSpPr>
        <p:spPr>
          <a:xfrm>
            <a:off x="6096000" y="2143781"/>
            <a:ext cx="5538918" cy="2584450"/>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会话</a:t>
            </a:r>
            <a:r>
              <a:rPr lang="zh-CN" altLang="en-US" sz="2400" dirty="0" smtClean="0">
                <a:latin typeface="黑体" panose="02010609060101010101" pitchFamily="49" charset="-122"/>
                <a:ea typeface="黑体" panose="02010609060101010101" pitchFamily="49" charset="-122"/>
              </a:rPr>
              <a:t>存储</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000" dirty="0" smtClean="0">
                <a:latin typeface="黑体" panose="02010609060101010101" pitchFamily="49" charset="-122"/>
                <a:ea typeface="黑体" panose="02010609060101010101" pitchFamily="49" charset="-122"/>
              </a:rPr>
              <a:t>面向会话的应用程序在登录时启动会话，保持活动状态直到用户注销或会话超时。</a:t>
            </a:r>
            <a:endParaRPr lang="en-US" altLang="zh-CN" sz="20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购物（缓存层）</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购物</a:t>
            </a:r>
            <a:r>
              <a:rPr lang="zh-CN" altLang="en-US" sz="2000" dirty="0" smtClean="0">
                <a:latin typeface="黑体" panose="02010609060101010101" pitchFamily="49" charset="-122"/>
                <a:ea typeface="黑体" panose="02010609060101010101" pitchFamily="49" charset="-122"/>
              </a:rPr>
              <a:t>季，几秒钟可能有大量订单信息涌入。</a:t>
            </a:r>
            <a:endParaRPr lang="zh-CN" altLang="en-US" sz="2000" dirty="0">
              <a:latin typeface="黑体" panose="02010609060101010101" pitchFamily="49" charset="-122"/>
              <a:ea typeface="黑体" panose="02010609060101010101" pitchFamily="49" charset="-122"/>
            </a:endParaRPr>
          </a:p>
        </p:txBody>
      </p:sp>
      <p:sp>
        <p:nvSpPr>
          <p:cNvPr id="16" name="矩形: 圆角 19"/>
          <p:cNvSpPr/>
          <p:nvPr/>
        </p:nvSpPr>
        <p:spPr>
          <a:xfrm>
            <a:off x="1947094" y="1048825"/>
            <a:ext cx="1325254" cy="494879"/>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优点</a:t>
            </a:r>
            <a:endParaRPr lang="zh-CN" altLang="en-US" sz="2400" dirty="0">
              <a:solidFill>
                <a:prstClr val="white"/>
              </a:solidFill>
              <a:latin typeface="黑体" panose="02010609060101010101" pitchFamily="49" charset="-122"/>
              <a:ea typeface="黑体" panose="02010609060101010101" pitchFamily="49" charset="-122"/>
            </a:endParaRPr>
          </a:p>
        </p:txBody>
      </p:sp>
      <p:sp>
        <p:nvSpPr>
          <p:cNvPr id="17" name="矩形: 圆角 19"/>
          <p:cNvSpPr/>
          <p:nvPr/>
        </p:nvSpPr>
        <p:spPr>
          <a:xfrm>
            <a:off x="7738978" y="1059682"/>
            <a:ext cx="1689228" cy="507241"/>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应用场景</a:t>
            </a:r>
            <a:endParaRPr lang="zh-CN" altLang="en-US" sz="2400" dirty="0">
              <a:solidFill>
                <a:prstClr val="white"/>
              </a:solidFill>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键值数据库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6326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2052" name="Picture 4" descr="使用Nginx 與Redis2-Nginx-Module 代理Redis API - 想方涉法- 量瓶外的天空M-Y-Ocean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6555" y="1264772"/>
            <a:ext cx="3209824" cy="107261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48208" y="2525415"/>
            <a:ext cx="4576785"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solidFill>
                  <a:srgbClr val="325F3E"/>
                </a:solidFill>
                <a:latin typeface="黑体" panose="02010609060101010101" pitchFamily="49" charset="-122"/>
                <a:ea typeface="黑体" panose="02010609060101010101" pitchFamily="49" charset="-122"/>
              </a:rPr>
              <a:t>内存</a:t>
            </a:r>
            <a:r>
              <a:rPr lang="zh-CN" altLang="en-US" sz="2400" dirty="0" smtClean="0">
                <a:latin typeface="黑体" panose="02010609060101010101" pitchFamily="49" charset="-122"/>
                <a:ea typeface="黑体" panose="02010609060101010101" pitchFamily="49" charset="-122"/>
              </a:rPr>
              <a:t>数据库，速度非常快</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支持</a:t>
            </a:r>
            <a:r>
              <a:rPr lang="en-US" altLang="zh-CN" sz="2400" dirty="0" smtClean="0">
                <a:latin typeface="黑体" panose="02010609060101010101" pitchFamily="49" charset="-122"/>
                <a:ea typeface="黑体" panose="02010609060101010101" pitchFamily="49" charset="-122"/>
              </a:rPr>
              <a:t>String</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Set</a:t>
            </a:r>
            <a:r>
              <a:rPr lang="zh-CN" altLang="en-US"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Zset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Hash</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list</a:t>
            </a:r>
            <a:r>
              <a:rPr lang="zh-CN" altLang="en-US" sz="2400" dirty="0" smtClean="0">
                <a:latin typeface="黑体" panose="02010609060101010101" pitchFamily="49" charset="-122"/>
                <a:ea typeface="黑体" panose="02010609060101010101" pitchFamily="49" charset="-122"/>
              </a:rPr>
              <a:t>类型的值</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单个操作是</a:t>
            </a:r>
            <a:r>
              <a:rPr lang="zh-CN" altLang="en-US" sz="2400" dirty="0" smtClean="0">
                <a:solidFill>
                  <a:srgbClr val="325F3E"/>
                </a:solidFill>
                <a:latin typeface="黑体" panose="02010609060101010101" pitchFamily="49" charset="-122"/>
                <a:ea typeface="黑体" panose="02010609060101010101" pitchFamily="49" charset="-122"/>
              </a:rPr>
              <a:t>原子性</a:t>
            </a:r>
            <a:r>
              <a:rPr lang="zh-CN" altLang="en-US" sz="2400" dirty="0" smtClean="0">
                <a:latin typeface="黑体" panose="02010609060101010101" pitchFamily="49" charset="-122"/>
                <a:ea typeface="黑体" panose="02010609060101010101" pitchFamily="49" charset="-122"/>
              </a:rPr>
              <a:t>的</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数据持久化（</a:t>
            </a:r>
            <a:r>
              <a:rPr lang="en-US" altLang="zh-CN" sz="2400" dirty="0" smtClean="0">
                <a:latin typeface="黑体" panose="02010609060101010101" pitchFamily="49" charset="-122"/>
                <a:ea typeface="黑体" panose="02010609060101010101" pitchFamily="49" charset="-122"/>
              </a:rPr>
              <a:t>RDB</a:t>
            </a:r>
            <a:r>
              <a:rPr lang="zh-CN" altLang="en-US" sz="2400" dirty="0" smtClean="0">
                <a:latin typeface="黑体" panose="02010609060101010101" pitchFamily="49" charset="-122"/>
                <a:ea typeface="黑体" panose="02010609060101010101" pitchFamily="49" charset="-122"/>
              </a:rPr>
              <a:t>和</a:t>
            </a:r>
            <a:r>
              <a:rPr lang="en-US" altLang="zh-CN" sz="2400" dirty="0" smtClean="0">
                <a:latin typeface="黑体" panose="02010609060101010101" pitchFamily="49" charset="-122"/>
                <a:ea typeface="黑体" panose="02010609060101010101" pitchFamily="49" charset="-122"/>
              </a:rPr>
              <a:t>AOF</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25F3E"/>
                </a:solidFill>
                <a:latin typeface="黑体" panose="02010609060101010101" pitchFamily="49" charset="-122"/>
                <a:ea typeface="黑体" panose="02010609060101010101" pitchFamily="49" charset="-122"/>
              </a:rPr>
              <a:t>主从模式</a:t>
            </a:r>
            <a:r>
              <a:rPr lang="zh-CN" altLang="en-US" sz="2400" dirty="0" smtClean="0">
                <a:latin typeface="黑体" panose="02010609060101010101" pitchFamily="49" charset="-122"/>
                <a:ea typeface="黑体" panose="02010609060101010101" pitchFamily="49" charset="-122"/>
              </a:rPr>
              <a:t>的数据备份</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5110" y="1080135"/>
            <a:ext cx="6746875" cy="5108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键值数据库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6326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任意多边形 13"/>
          <p:cNvSpPr/>
          <p:nvPr/>
        </p:nvSpPr>
        <p:spPr>
          <a:xfrm>
            <a:off x="886802" y="1526067"/>
            <a:ext cx="1194554" cy="470751"/>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String</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任意多边形 13"/>
          <p:cNvSpPr/>
          <p:nvPr/>
        </p:nvSpPr>
        <p:spPr>
          <a:xfrm>
            <a:off x="893738" y="5078395"/>
            <a:ext cx="1194554" cy="470751"/>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Hash</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任意多边形 13"/>
          <p:cNvSpPr/>
          <p:nvPr/>
        </p:nvSpPr>
        <p:spPr>
          <a:xfrm>
            <a:off x="893738" y="2385512"/>
            <a:ext cx="1194554" cy="470751"/>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Set</a:t>
            </a:r>
            <a:endPar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任意多边形 13"/>
          <p:cNvSpPr/>
          <p:nvPr/>
        </p:nvSpPr>
        <p:spPr>
          <a:xfrm>
            <a:off x="890853" y="3244957"/>
            <a:ext cx="1194554" cy="470751"/>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err="1"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ZSet</a:t>
            </a:r>
            <a:endPar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任意多边形 13"/>
          <p:cNvSpPr/>
          <p:nvPr/>
        </p:nvSpPr>
        <p:spPr>
          <a:xfrm>
            <a:off x="886802" y="4218950"/>
            <a:ext cx="1194554" cy="470751"/>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List</a:t>
            </a:r>
            <a:endPar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任意多边形 13"/>
          <p:cNvSpPr/>
          <p:nvPr/>
        </p:nvSpPr>
        <p:spPr>
          <a:xfrm>
            <a:off x="5568923" y="910854"/>
            <a:ext cx="3648129" cy="989090"/>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文章阅读量、网站访问量</a:t>
            </a:r>
            <a:endParaRPr lang="en-US" altLang="zh-CN" sz="2400" noProof="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dirty="0" smtClean="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手机验证码、账户</a:t>
            </a:r>
            <a:r>
              <a:rPr kumimoji="0" lang="en-US" altLang="zh-CN" sz="2400" b="0" i="0" u="none" strike="noStrike" kern="1200" cap="none" spc="0" normalizeH="0" baseline="0" dirty="0" smtClean="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token</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任意多边形 13"/>
          <p:cNvSpPr/>
          <p:nvPr/>
        </p:nvSpPr>
        <p:spPr>
          <a:xfrm>
            <a:off x="5568924" y="4123163"/>
            <a:ext cx="3648128" cy="682730"/>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最新列表、简易消息队列</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 name="直接箭头连接符 4"/>
          <p:cNvCxnSpPr>
            <a:stCxn id="14" idx="3"/>
            <a:endCxn id="16" idx="1"/>
          </p:cNvCxnSpPr>
          <p:nvPr/>
        </p:nvCxnSpPr>
        <p:spPr>
          <a:xfrm flipV="1">
            <a:off x="2081356" y="1405399"/>
            <a:ext cx="3487567" cy="35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21" idx="3"/>
            <a:endCxn id="18" idx="1"/>
          </p:cNvCxnSpPr>
          <p:nvPr/>
        </p:nvCxnSpPr>
        <p:spPr>
          <a:xfrm>
            <a:off x="2081356" y="4454326"/>
            <a:ext cx="3487568" cy="1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任意多边形 13"/>
          <p:cNvSpPr/>
          <p:nvPr/>
        </p:nvSpPr>
        <p:spPr>
          <a:xfrm>
            <a:off x="5568924" y="3144551"/>
            <a:ext cx="3648128" cy="682730"/>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得分排行榜</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p:cNvCxnSpPr>
            <a:stCxn id="19" idx="3"/>
            <a:endCxn id="22" idx="1"/>
          </p:cNvCxnSpPr>
          <p:nvPr/>
        </p:nvCxnSpPr>
        <p:spPr>
          <a:xfrm>
            <a:off x="2085407" y="3480333"/>
            <a:ext cx="3483517"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任意多边形 13"/>
          <p:cNvSpPr/>
          <p:nvPr/>
        </p:nvSpPr>
        <p:spPr>
          <a:xfrm>
            <a:off x="5568924" y="5241208"/>
            <a:ext cx="3648128" cy="682730"/>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存储热数据对象</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8" name="直接箭头连接符 27"/>
          <p:cNvCxnSpPr>
            <a:stCxn id="15" idx="3"/>
            <a:endCxn id="26" idx="1"/>
          </p:cNvCxnSpPr>
          <p:nvPr/>
        </p:nvCxnSpPr>
        <p:spPr>
          <a:xfrm>
            <a:off x="2088292" y="5313771"/>
            <a:ext cx="3480632" cy="268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任意多边形 13"/>
          <p:cNvSpPr/>
          <p:nvPr/>
        </p:nvSpPr>
        <p:spPr>
          <a:xfrm>
            <a:off x="5568924" y="2253711"/>
            <a:ext cx="3648128" cy="682730"/>
          </a:xfrm>
          <a:prstGeom prst="roundRect">
            <a:avLst/>
          </a:prstGeom>
          <a:solidFill>
            <a:srgbClr val="325F3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共同好友、点赞统计</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2" name="直接箭头连接符 31"/>
          <p:cNvCxnSpPr>
            <a:stCxn id="17" idx="3"/>
            <a:endCxn id="30" idx="1"/>
          </p:cNvCxnSpPr>
          <p:nvPr/>
        </p:nvCxnSpPr>
        <p:spPr>
          <a:xfrm flipV="1">
            <a:off x="2088292" y="2595076"/>
            <a:ext cx="3480632" cy="25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335572"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搜索引擎数据库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338317"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是什么？</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654781" y="2117899"/>
            <a:ext cx="5679758"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应用</a:t>
            </a:r>
            <a:r>
              <a:rPr lang="zh-CN" altLang="en-US" sz="2400" dirty="0">
                <a:latin typeface="黑体" panose="02010609060101010101" pitchFamily="49" charset="-122"/>
                <a:ea typeface="黑体" panose="02010609060101010101" pitchFamily="49" charset="-122"/>
              </a:rPr>
              <a:t>在</a:t>
            </a:r>
            <a:r>
              <a:rPr lang="zh-CN" altLang="en-US" sz="2400" dirty="0">
                <a:solidFill>
                  <a:srgbClr val="325F3E"/>
                </a:solidFill>
                <a:latin typeface="黑体" panose="02010609060101010101" pitchFamily="49" charset="-122"/>
                <a:ea typeface="黑体" panose="02010609060101010101" pitchFamily="49" charset="-122"/>
              </a:rPr>
              <a:t>搜索引擎</a:t>
            </a:r>
            <a:r>
              <a:rPr lang="zh-CN" altLang="en-US" sz="2400" dirty="0">
                <a:latin typeface="黑体" panose="02010609060101010101" pitchFamily="49" charset="-122"/>
                <a:ea typeface="黑体" panose="02010609060101010101" pitchFamily="49" charset="-122"/>
              </a:rPr>
              <a:t>领域的数据存储</a:t>
            </a:r>
            <a:r>
              <a:rPr lang="zh-CN" altLang="en-US" sz="2400" dirty="0" smtClean="0">
                <a:latin typeface="黑体" panose="02010609060101010101" pitchFamily="49" charset="-122"/>
                <a:ea typeface="黑体" panose="02010609060101010101" pitchFamily="49" charset="-122"/>
              </a:rPr>
              <a:t>形式</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搜索引擎</a:t>
            </a:r>
            <a:r>
              <a:rPr lang="zh-CN" altLang="en-US" sz="2400" dirty="0">
                <a:latin typeface="黑体" panose="02010609060101010101" pitchFamily="49" charset="-122"/>
                <a:ea typeface="黑体" panose="02010609060101010101" pitchFamily="49" charset="-122"/>
              </a:rPr>
              <a:t>会爬取大量的数据，并以特定的格式进行</a:t>
            </a:r>
            <a:r>
              <a:rPr lang="zh-CN" altLang="en-US" sz="2400" dirty="0" smtClean="0">
                <a:latin typeface="黑体" panose="02010609060101010101" pitchFamily="49" charset="-122"/>
                <a:ea typeface="黑体" panose="02010609060101010101" pitchFamily="49" charset="-122"/>
              </a:rPr>
              <a:t>存储（</a:t>
            </a:r>
            <a:r>
              <a:rPr lang="zh-CN" altLang="en-US" sz="2400" dirty="0" smtClean="0">
                <a:solidFill>
                  <a:srgbClr val="325F3E"/>
                </a:solidFill>
                <a:latin typeface="黑体" panose="02010609060101010101" pitchFamily="49" charset="-122"/>
                <a:ea typeface="黑体" panose="02010609060101010101" pitchFamily="49" charset="-122"/>
              </a:rPr>
              <a:t>反向索引</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查找数据时直接查找该</a:t>
            </a:r>
            <a:r>
              <a:rPr lang="zh-CN" altLang="en-US" sz="2400" dirty="0" smtClean="0">
                <a:solidFill>
                  <a:srgbClr val="325F3E"/>
                </a:solidFill>
                <a:latin typeface="黑体" panose="02010609060101010101" pitchFamily="49" charset="-122"/>
                <a:ea typeface="黑体" panose="02010609060101010101" pitchFamily="49" charset="-122"/>
              </a:rPr>
              <a:t>索引</a:t>
            </a:r>
            <a:endParaRPr lang="zh-CN" altLang="en-US" sz="2400" dirty="0">
              <a:solidFill>
                <a:srgbClr val="325F3E"/>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7"/>
          <a:stretch>
            <a:fillRect/>
          </a:stretch>
        </p:blipFill>
        <p:spPr>
          <a:xfrm>
            <a:off x="7169425" y="878213"/>
            <a:ext cx="4478433" cy="5350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335572"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搜索引擎数据库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338317" y="391098"/>
            <a:ext cx="23355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为什么出现？</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0" y="1116330"/>
            <a:ext cx="9657080" cy="829945"/>
          </a:xfrm>
          <a:prstGeom prst="rect">
            <a:avLst/>
          </a:prstGeom>
          <a:noFill/>
        </p:spPr>
        <p:txBody>
          <a:bodyPr wrap="square">
            <a:spAutoFit/>
          </a:bodyPr>
          <a:lstStyle/>
          <a:p>
            <a:pPr marL="342900" indent="-342900">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搜索一本书</a:t>
            </a:r>
            <a:endParaRPr lang="en-US" altLang="zh-CN" sz="2400" dirty="0">
              <a:latin typeface="黑体" panose="02010609060101010101" pitchFamily="49" charset="-122"/>
              <a:ea typeface="黑体" panose="02010609060101010101" pitchFamily="49" charset="-122"/>
            </a:endParaRPr>
          </a:p>
          <a:p>
            <a:r>
              <a:rPr lang="en-US" altLang="zh-CN" sz="2400" dirty="0" smtClean="0">
                <a:solidFill>
                  <a:srgbClr val="333333"/>
                </a:solidFill>
                <a:latin typeface="黑体" panose="02010609060101010101" pitchFamily="49" charset="-122"/>
                <a:ea typeface="黑体" panose="02010609060101010101" pitchFamily="49" charset="-122"/>
              </a:rPr>
              <a:t>  </a:t>
            </a:r>
            <a:r>
              <a:rPr lang="en-US" altLang="zh-CN" sz="2000" dirty="0" smtClean="0">
                <a:solidFill>
                  <a:srgbClr val="333333"/>
                </a:solidFill>
                <a:latin typeface="黑体" panose="02010609060101010101" pitchFamily="49" charset="-122"/>
                <a:ea typeface="黑体" panose="02010609060101010101" pitchFamily="49" charset="-122"/>
              </a:rPr>
              <a:t>SELECT * FROM book WHERE </a:t>
            </a:r>
            <a:r>
              <a:rPr lang="en-US" altLang="zh-CN" sz="2000" dirty="0" err="1" smtClean="0">
                <a:solidFill>
                  <a:srgbClr val="333333"/>
                </a:solidFill>
                <a:latin typeface="黑体" panose="02010609060101010101" pitchFamily="49" charset="-122"/>
                <a:ea typeface="黑体" panose="02010609060101010101" pitchFamily="49" charset="-122"/>
              </a:rPr>
              <a:t>book_name</a:t>
            </a:r>
            <a:r>
              <a:rPr lang="en-US" altLang="zh-CN" sz="2000" dirty="0" smtClean="0">
                <a:solidFill>
                  <a:srgbClr val="333333"/>
                </a:solidFill>
                <a:latin typeface="黑体" panose="02010609060101010101" pitchFamily="49" charset="-122"/>
                <a:ea typeface="黑体" panose="02010609060101010101" pitchFamily="49" charset="-122"/>
              </a:rPr>
              <a:t>_ LIKE ‘%</a:t>
            </a:r>
            <a:r>
              <a:rPr lang="zh-CN" altLang="en-US" sz="2000" dirty="0">
                <a:solidFill>
                  <a:srgbClr val="333333"/>
                </a:solidFill>
                <a:latin typeface="黑体" panose="02010609060101010101" pitchFamily="49" charset="-122"/>
                <a:ea typeface="黑体" panose="02010609060101010101" pitchFamily="49" charset="-122"/>
              </a:rPr>
              <a:t>数据库</a:t>
            </a:r>
            <a:r>
              <a:rPr lang="en-US" altLang="zh-CN" sz="2000" dirty="0" smtClean="0">
                <a:solidFill>
                  <a:srgbClr val="333333"/>
                </a:solidFill>
                <a:latin typeface="黑体" panose="02010609060101010101" pitchFamily="49" charset="-122"/>
                <a:ea typeface="黑体" panose="02010609060101010101" pitchFamily="49" charset="-122"/>
              </a:rPr>
              <a:t>%’</a:t>
            </a:r>
            <a:endParaRPr lang="en-US" altLang="zh-CN" sz="2000" dirty="0" smtClean="0">
              <a:solidFill>
                <a:srgbClr val="333333"/>
              </a:solidFill>
              <a:latin typeface="黑体" panose="02010609060101010101" pitchFamily="49" charset="-122"/>
              <a:ea typeface="黑体" panose="02010609060101010101" pitchFamily="49" charset="-122"/>
            </a:endParaRPr>
          </a:p>
        </p:txBody>
      </p:sp>
      <p:sp>
        <p:nvSpPr>
          <p:cNvPr id="15" name="文本框 14"/>
          <p:cNvSpPr txBox="1"/>
          <p:nvPr/>
        </p:nvSpPr>
        <p:spPr>
          <a:xfrm>
            <a:off x="0" y="3877368"/>
            <a:ext cx="6719785" cy="175432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需要</a:t>
            </a:r>
            <a:r>
              <a:rPr lang="zh-CN" altLang="en-US" sz="2400" dirty="0" smtClean="0">
                <a:solidFill>
                  <a:srgbClr val="325F3E"/>
                </a:solidFill>
                <a:latin typeface="黑体" panose="02010609060101010101" pitchFamily="49" charset="-122"/>
                <a:ea typeface="黑体" panose="02010609060101010101" pitchFamily="49" charset="-122"/>
              </a:rPr>
              <a:t>遍历</a:t>
            </a:r>
            <a:r>
              <a:rPr lang="zh-CN" altLang="en-US" sz="2400" dirty="0" smtClean="0">
                <a:solidFill>
                  <a:srgbClr val="333333"/>
                </a:solidFill>
                <a:latin typeface="黑体" panose="02010609060101010101" pitchFamily="49" charset="-122"/>
                <a:ea typeface="黑体" panose="02010609060101010101" pitchFamily="49" charset="-122"/>
              </a:rPr>
              <a:t>所有表项，开销很大</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查全率问题：计算机 和 电脑</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查准率问题：市长 和 武汉市长江大桥</a:t>
            </a:r>
            <a:endParaRPr lang="en-US" altLang="zh-CN" sz="2400" dirty="0" smtClean="0">
              <a:solidFill>
                <a:srgbClr val="333333"/>
              </a:solidFill>
              <a:latin typeface="黑体" panose="02010609060101010101" pitchFamily="49" charset="-122"/>
              <a:ea typeface="黑体" panose="02010609060101010101" pitchFamily="49" charset="-122"/>
            </a:endParaRPr>
          </a:p>
        </p:txBody>
      </p:sp>
      <p:sp>
        <p:nvSpPr>
          <p:cNvPr id="16" name="文本框 15"/>
          <p:cNvSpPr txBox="1"/>
          <p:nvPr/>
        </p:nvSpPr>
        <p:spPr>
          <a:xfrm>
            <a:off x="0" y="2055357"/>
            <a:ext cx="8691562" cy="830997"/>
          </a:xfrm>
          <a:prstGeom prst="rect">
            <a:avLst/>
          </a:prstGeom>
          <a:noFill/>
        </p:spPr>
        <p:txBody>
          <a:bodyPr wrap="square">
            <a:spAutoFit/>
          </a:bodyPr>
          <a:lstStyle/>
          <a:p>
            <a:pPr marL="342900" indent="-342900">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搜索带“前”字的古诗</a:t>
            </a:r>
            <a:endParaRPr lang="en-US" altLang="zh-CN" sz="2400" dirty="0" smtClean="0">
              <a:solidFill>
                <a:srgbClr val="333333"/>
              </a:solidFill>
              <a:latin typeface="黑体" panose="02010609060101010101" pitchFamily="49" charset="-122"/>
              <a:ea typeface="黑体" panose="02010609060101010101" pitchFamily="49" charset="-122"/>
            </a:endParaRPr>
          </a:p>
          <a:p>
            <a:r>
              <a:rPr lang="en-US" altLang="zh-CN" sz="2400" dirty="0">
                <a:solidFill>
                  <a:srgbClr val="333333"/>
                </a:solidFill>
                <a:latin typeface="黑体" panose="02010609060101010101" pitchFamily="49" charset="-122"/>
                <a:ea typeface="黑体" panose="02010609060101010101" pitchFamily="49" charset="-122"/>
              </a:rPr>
              <a:t> </a:t>
            </a:r>
            <a:r>
              <a:rPr lang="en-US" altLang="zh-CN" sz="2400" dirty="0" smtClean="0">
                <a:solidFill>
                  <a:srgbClr val="333333"/>
                </a:solidFill>
                <a:latin typeface="黑体" panose="02010609060101010101" pitchFamily="49" charset="-122"/>
                <a:ea typeface="黑体" panose="02010609060101010101" pitchFamily="49" charset="-122"/>
              </a:rPr>
              <a:t> </a:t>
            </a:r>
            <a:r>
              <a:rPr lang="en-US" altLang="zh-CN" sz="2000" dirty="0" smtClean="0">
                <a:solidFill>
                  <a:srgbClr val="333333"/>
                </a:solidFill>
                <a:latin typeface="黑体" panose="02010609060101010101" pitchFamily="49" charset="-122"/>
                <a:ea typeface="黑体" panose="02010609060101010101" pitchFamily="49" charset="-122"/>
              </a:rPr>
              <a:t>SELECT name FROM poems WHERE content LIKE ‘%</a:t>
            </a:r>
            <a:r>
              <a:rPr lang="zh-CN" altLang="en-US" sz="2000" dirty="0" smtClean="0">
                <a:solidFill>
                  <a:srgbClr val="333333"/>
                </a:solidFill>
                <a:latin typeface="黑体" panose="02010609060101010101" pitchFamily="49" charset="-122"/>
                <a:ea typeface="黑体" panose="02010609060101010101" pitchFamily="49" charset="-122"/>
              </a:rPr>
              <a:t>前</a:t>
            </a:r>
            <a:r>
              <a:rPr lang="en-US" altLang="zh-CN" sz="2000" dirty="0" smtClean="0">
                <a:solidFill>
                  <a:srgbClr val="333333"/>
                </a:solidFill>
                <a:latin typeface="黑体" panose="02010609060101010101" pitchFamily="49" charset="-122"/>
                <a:ea typeface="黑体" panose="02010609060101010101" pitchFamily="49" charset="-122"/>
              </a:rPr>
              <a:t>%’</a:t>
            </a:r>
            <a:endParaRPr lang="en-US" altLang="zh-CN" sz="2000" dirty="0" smtClean="0">
              <a:solidFill>
                <a:srgbClr val="333333"/>
              </a:solidFill>
              <a:latin typeface="黑体" panose="02010609060101010101" pitchFamily="49" charset="-122"/>
              <a:ea typeface="黑体" panose="02010609060101010101" pitchFamily="49" charset="-122"/>
            </a:endParaRPr>
          </a:p>
        </p:txBody>
      </p:sp>
      <p:pic>
        <p:nvPicPr>
          <p:cNvPr id="3074" name="Picture 2" descr="https://segmentfault.com/img/remote/14600000376590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6902" y="3097457"/>
            <a:ext cx="5545098" cy="3230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335572"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搜索引擎数据库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338317" y="391098"/>
            <a:ext cx="23355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搜索引擎原理过程</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5122" name="Picture 2" descr="https://segmentfault.com/img/remote/14600000376590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7790" y="1456637"/>
            <a:ext cx="10030348" cy="3850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335572"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搜索引擎数据库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338317" y="391098"/>
            <a:ext cx="23355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倒排索引</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216123" y="895522"/>
            <a:ext cx="7046067" cy="120032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rgbClr val="212529"/>
                </a:solidFill>
                <a:latin typeface="黑体" panose="02010609060101010101" pitchFamily="49" charset="-122"/>
                <a:ea typeface="黑体" panose="02010609060101010101" pitchFamily="49" charset="-122"/>
              </a:rPr>
              <a:t>一个倒排索引由文档中所有</a:t>
            </a:r>
            <a:r>
              <a:rPr lang="zh-CN" altLang="en-US" sz="2400" dirty="0">
                <a:solidFill>
                  <a:srgbClr val="325F3E"/>
                </a:solidFill>
                <a:latin typeface="黑体" panose="02010609060101010101" pitchFamily="49" charset="-122"/>
                <a:ea typeface="黑体" panose="02010609060101010101" pitchFamily="49" charset="-122"/>
              </a:rPr>
              <a:t>不重复词的列表</a:t>
            </a:r>
            <a:r>
              <a:rPr lang="zh-CN" altLang="en-US" sz="2400" dirty="0" smtClean="0">
                <a:solidFill>
                  <a:srgbClr val="212529"/>
                </a:solidFill>
                <a:latin typeface="黑体" panose="02010609060101010101" pitchFamily="49" charset="-122"/>
                <a:ea typeface="黑体" panose="02010609060101010101" pitchFamily="49" charset="-122"/>
              </a:rPr>
              <a:t>构成</a:t>
            </a:r>
            <a:endParaRPr lang="en-US" altLang="zh-CN" sz="2400" dirty="0" smtClean="0">
              <a:solidFill>
                <a:srgbClr val="212529"/>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212529"/>
                </a:solidFill>
                <a:latin typeface="黑体" panose="02010609060101010101" pitchFamily="49" charset="-122"/>
                <a:ea typeface="黑体" panose="02010609060101010101" pitchFamily="49" charset="-122"/>
              </a:rPr>
              <a:t>对于每个词有</a:t>
            </a:r>
            <a:r>
              <a:rPr lang="zh-CN" altLang="en-US" sz="2400" dirty="0">
                <a:solidFill>
                  <a:srgbClr val="212529"/>
                </a:solidFill>
                <a:latin typeface="黑体" panose="02010609060101010101" pitchFamily="49" charset="-122"/>
                <a:ea typeface="黑体" panose="02010609060101010101" pitchFamily="49" charset="-122"/>
              </a:rPr>
              <a:t>一个包含它的文档</a:t>
            </a:r>
            <a:r>
              <a:rPr lang="zh-CN" altLang="en-US" sz="2400" dirty="0" smtClean="0">
                <a:solidFill>
                  <a:srgbClr val="212529"/>
                </a:solidFill>
                <a:latin typeface="黑体" panose="02010609060101010101" pitchFamily="49" charset="-122"/>
                <a:ea typeface="黑体" panose="02010609060101010101" pitchFamily="49" charset="-122"/>
              </a:rPr>
              <a:t>列表</a:t>
            </a:r>
            <a:endParaRPr lang="zh-CN" altLang="en-US" sz="2400" dirty="0">
              <a:latin typeface="黑体" panose="02010609060101010101" pitchFamily="49" charset="-122"/>
              <a:ea typeface="黑体" panose="02010609060101010101" pitchFamily="49" charset="-122"/>
            </a:endParaRPr>
          </a:p>
        </p:txBody>
      </p:sp>
      <p:pic>
        <p:nvPicPr>
          <p:cNvPr id="6146" name="Picture 2" descr="https://segmentfault.com/img/remote/14600000376590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570" y="2616155"/>
            <a:ext cx="4872120" cy="32148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egmentfault.com/img/remote/14600000376590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3653" y="2616155"/>
            <a:ext cx="3405807" cy="3470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335572"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搜索引擎数据库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338317" y="391098"/>
            <a:ext cx="23355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7"/>
          <a:stretch>
            <a:fillRect/>
          </a:stretch>
        </p:blipFill>
        <p:spPr>
          <a:xfrm>
            <a:off x="450215" y="1475740"/>
            <a:ext cx="2762250" cy="1234440"/>
          </a:xfrm>
          <a:prstGeom prst="rect">
            <a:avLst/>
          </a:prstGeom>
        </p:spPr>
      </p:pic>
      <p:sp>
        <p:nvSpPr>
          <p:cNvPr id="3" name="矩形 2"/>
          <p:cNvSpPr/>
          <p:nvPr/>
        </p:nvSpPr>
        <p:spPr>
          <a:xfrm>
            <a:off x="3413487" y="1664884"/>
            <a:ext cx="7959001" cy="707886"/>
          </a:xfrm>
          <a:prstGeom prst="rect">
            <a:avLst/>
          </a:prstGeom>
        </p:spPr>
        <p:txBody>
          <a:bodyPr wrap="square">
            <a:spAutoFit/>
          </a:bodyPr>
          <a:lstStyle/>
          <a:p>
            <a:r>
              <a:rPr lang="en-US" altLang="zh-CN" sz="2000" dirty="0" err="1">
                <a:solidFill>
                  <a:srgbClr val="343741"/>
                </a:solidFill>
                <a:latin typeface="黑体" panose="02010609060101010101" pitchFamily="49" charset="-122"/>
                <a:ea typeface="黑体" panose="02010609060101010101" pitchFamily="49" charset="-122"/>
              </a:rPr>
              <a:t>Elasticsearch</a:t>
            </a:r>
            <a:r>
              <a:rPr lang="en-US" altLang="zh-CN" sz="2000" dirty="0">
                <a:solidFill>
                  <a:srgbClr val="343741"/>
                </a:solidFill>
                <a:latin typeface="黑体" panose="02010609060101010101" pitchFamily="49" charset="-122"/>
                <a:ea typeface="黑体" panose="02010609060101010101" pitchFamily="49" charset="-122"/>
              </a:rPr>
              <a:t> </a:t>
            </a:r>
            <a:r>
              <a:rPr lang="zh-CN" altLang="en-US" sz="2000" dirty="0">
                <a:solidFill>
                  <a:srgbClr val="343741"/>
                </a:solidFill>
                <a:latin typeface="黑体" panose="02010609060101010101" pitchFamily="49" charset="-122"/>
                <a:ea typeface="黑体" panose="02010609060101010101" pitchFamily="49" charset="-122"/>
              </a:rPr>
              <a:t>是一</a:t>
            </a:r>
            <a:r>
              <a:rPr lang="zh-CN" altLang="en-US" sz="2000" dirty="0" smtClean="0">
                <a:solidFill>
                  <a:srgbClr val="343741"/>
                </a:solidFill>
                <a:latin typeface="黑体" panose="02010609060101010101" pitchFamily="49" charset="-122"/>
                <a:ea typeface="黑体" panose="02010609060101010101" pitchFamily="49" charset="-122"/>
              </a:rPr>
              <a:t>个分布式</a:t>
            </a:r>
            <a:r>
              <a:rPr lang="zh-CN" altLang="en-US" sz="2000" dirty="0">
                <a:solidFill>
                  <a:srgbClr val="343741"/>
                </a:solidFill>
                <a:latin typeface="黑体" panose="02010609060101010101" pitchFamily="49" charset="-122"/>
                <a:ea typeface="黑体" panose="02010609060101010101" pitchFamily="49" charset="-122"/>
              </a:rPr>
              <a:t>、</a:t>
            </a:r>
            <a:r>
              <a:rPr lang="en-US" altLang="zh-CN" sz="2000" dirty="0">
                <a:solidFill>
                  <a:srgbClr val="343741"/>
                </a:solidFill>
                <a:latin typeface="黑体" panose="02010609060101010101" pitchFamily="49" charset="-122"/>
                <a:ea typeface="黑体" panose="02010609060101010101" pitchFamily="49" charset="-122"/>
              </a:rPr>
              <a:t>RESTful </a:t>
            </a:r>
            <a:r>
              <a:rPr lang="zh-CN" altLang="en-US" sz="2000" dirty="0">
                <a:solidFill>
                  <a:srgbClr val="343741"/>
                </a:solidFill>
                <a:latin typeface="黑体" panose="02010609060101010101" pitchFamily="49" charset="-122"/>
                <a:ea typeface="黑体" panose="02010609060101010101" pitchFamily="49" charset="-122"/>
              </a:rPr>
              <a:t>风格的搜索和数据分析引擎，能够解决不断涌现出的各种用例。</a:t>
            </a:r>
            <a:endParaRPr lang="zh-CN" altLang="en-US" sz="2000" dirty="0">
              <a:latin typeface="黑体" panose="02010609060101010101" pitchFamily="49" charset="-122"/>
              <a:ea typeface="黑体" panose="02010609060101010101" pitchFamily="49" charset="-122"/>
            </a:endParaRPr>
          </a:p>
        </p:txBody>
      </p:sp>
      <p:sp>
        <p:nvSpPr>
          <p:cNvPr id="14" name="矩形 13"/>
          <p:cNvSpPr/>
          <p:nvPr/>
        </p:nvSpPr>
        <p:spPr>
          <a:xfrm>
            <a:off x="672382" y="2964573"/>
            <a:ext cx="6344785" cy="175432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接近实时的搜索</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无所不包：每个数据都被编入了索引</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可</a:t>
            </a:r>
            <a:r>
              <a:rPr lang="zh-CN" altLang="en-US" sz="2400" dirty="0" smtClean="0">
                <a:latin typeface="黑体" panose="02010609060101010101" pitchFamily="49" charset="-122"/>
                <a:ea typeface="黑体" panose="02010609060101010101" pitchFamily="49" charset="-122"/>
              </a:rPr>
              <a:t>扩展性：可在笔记本或服务器集群运行</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数据库介绍</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pic>
        <p:nvPicPr>
          <p:cNvPr id="18" name="内容占位符 3"/>
          <p:cNvPicPr>
            <a:picLocks noChangeAspect="1"/>
          </p:cNvPicPr>
          <p:nvPr/>
        </p:nvPicPr>
        <p:blipFill>
          <a:blip r:embed="rId7"/>
          <a:stretch>
            <a:fillRect/>
          </a:stretch>
        </p:blipFill>
        <p:spPr>
          <a:xfrm>
            <a:off x="4401622" y="1128167"/>
            <a:ext cx="7790378" cy="4843713"/>
          </a:xfrm>
          <a:prstGeom prst="rect">
            <a:avLst/>
          </a:prstGeom>
        </p:spPr>
      </p:pic>
      <p:sp>
        <p:nvSpPr>
          <p:cNvPr id="19" name="内容占位符 7"/>
          <p:cNvSpPr txBox="1"/>
          <p:nvPr/>
        </p:nvSpPr>
        <p:spPr>
          <a:xfrm>
            <a:off x="0" y="1252671"/>
            <a:ext cx="4164373" cy="1059964"/>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n-cs"/>
              </a:rPr>
              <a:t>按照一定结构来组织、存储和管理数据的“仓库”</a:t>
            </a:r>
            <a:endParaRPr kumimoji="0" lang="zh-CN" altLang="en-US" sz="24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5744519" y="1610855"/>
            <a:ext cx="4713112" cy="881851"/>
          </a:xfrm>
          <a:prstGeom prst="rect">
            <a:avLst/>
          </a:prstGeom>
          <a:noFill/>
          <a:ln w="38100">
            <a:solidFill>
              <a:srgbClr val="325F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7"/>
          <p:cNvSpPr txBox="1"/>
          <p:nvPr/>
        </p:nvSpPr>
        <p:spPr>
          <a:xfrm>
            <a:off x="0" y="2693189"/>
            <a:ext cx="4084958" cy="2757014"/>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n-cs"/>
              </a:rPr>
              <a:t>关系型数据库</a:t>
            </a:r>
            <a:r>
              <a:rPr lang="zh-CN" altLang="en-US" sz="2000" dirty="0">
                <a:solidFill>
                  <a:sysClr val="windowText" lastClr="000000"/>
                </a:solidFill>
              </a:rPr>
              <a:t>（</a:t>
            </a:r>
            <a:r>
              <a:rPr lang="en-US" altLang="zh-CN" sz="2000" dirty="0">
                <a:solidFill>
                  <a:sysClr val="windowText" lastClr="000000"/>
                </a:solidFill>
              </a:rPr>
              <a:t>Oracle</a:t>
            </a:r>
            <a:r>
              <a:rPr lang="zh-CN" altLang="en-US" sz="2000" dirty="0">
                <a:solidFill>
                  <a:sysClr val="windowText" lastClr="000000"/>
                </a:solidFill>
              </a:rPr>
              <a:t>、</a:t>
            </a:r>
            <a:r>
              <a:rPr lang="en-US" altLang="zh-CN" sz="2000" dirty="0">
                <a:solidFill>
                  <a:sysClr val="windowText" lastClr="000000"/>
                </a:solidFill>
              </a:rPr>
              <a:t>MySQL</a:t>
            </a:r>
            <a:r>
              <a:rPr lang="zh-CN" altLang="en-US" sz="2000" dirty="0">
                <a:solidFill>
                  <a:sysClr val="windowText" lastClr="000000"/>
                </a:solidFill>
              </a:rPr>
              <a:t>）</a:t>
            </a:r>
            <a:endParaRPr lang="en-US" altLang="zh-CN" sz="2000" dirty="0">
              <a:solidFill>
                <a:sysClr val="windowText" lastClr="000000"/>
              </a:solidFill>
            </a:endParaRP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en-US" altLang="zh-CN" sz="2000" b="0" i="0" u="none" strike="noStrike" kern="1200" cap="none" spc="0" normalizeH="0" baseline="0" noProof="0" dirty="0" smtClean="0">
                <a:ln>
                  <a:noFill/>
                </a:ln>
                <a:solidFill>
                  <a:sysClr val="windowText" lastClr="000000"/>
                </a:solidFill>
                <a:effectLst/>
                <a:uLnTx/>
                <a:uFillTx/>
                <a:latin typeface="黑体" panose="02010609060101010101" pitchFamily="49" charset="-122"/>
                <a:ea typeface="黑体" panose="02010609060101010101" pitchFamily="49" charset="-122"/>
                <a:cs typeface="+mn-cs"/>
              </a:rPr>
              <a:t>NoSQL</a:t>
            </a:r>
            <a:r>
              <a:rPr kumimoji="0" lang="zh-CN" altLang="en-US" sz="2000" b="0" i="0" u="none" strike="noStrike" kern="1200" cap="none" spc="0" normalizeH="0" baseline="0" noProof="0" dirty="0" smtClean="0">
                <a:ln>
                  <a:noFill/>
                </a:ln>
                <a:solidFill>
                  <a:sysClr val="windowText" lastClr="000000"/>
                </a:solidFill>
                <a:effectLst/>
                <a:uLnTx/>
                <a:uFillTx/>
                <a:latin typeface="黑体" panose="02010609060101010101" pitchFamily="49" charset="-122"/>
                <a:ea typeface="黑体" panose="02010609060101010101" pitchFamily="49" charset="-122"/>
                <a:cs typeface="+mn-cs"/>
              </a:rPr>
              <a:t>数据库</a:t>
            </a:r>
            <a:endParaRPr lang="en-US" altLang="zh-CN" sz="2000" noProof="0" dirty="0">
              <a:solidFill>
                <a:sysClr val="windowText" lastClr="000000"/>
              </a:solidFill>
            </a:endParaRPr>
          </a:p>
          <a:p>
            <a:pPr marL="1028700" lvl="1" indent="-342900">
              <a:spcBef>
                <a:spcPts val="1000"/>
              </a:spcBef>
              <a:buFont typeface="Wingdings" panose="05000000000000000000" pitchFamily="2" charset="2"/>
              <a:buChar char="Ø"/>
              <a:defRPr/>
            </a:pPr>
            <a:r>
              <a:rPr lang="zh-CN" altLang="en-US" sz="2000" noProof="0" dirty="0">
                <a:solidFill>
                  <a:sysClr val="windowText" lastClr="000000"/>
                </a:solidFill>
              </a:rPr>
              <a:t>文档数据库 </a:t>
            </a:r>
            <a:r>
              <a:rPr lang="en-US" altLang="zh-CN" sz="2000" noProof="0" dirty="0">
                <a:solidFill>
                  <a:sysClr val="windowText" lastClr="000000"/>
                </a:solidFill>
              </a:rPr>
              <a:t>MongoDB</a:t>
            </a:r>
            <a:endParaRPr lang="en-US" altLang="zh-CN" sz="2000" noProof="0" dirty="0">
              <a:solidFill>
                <a:sysClr val="windowText" lastClr="000000"/>
              </a:solidFill>
            </a:endParaRPr>
          </a:p>
          <a:p>
            <a:pPr marL="1028700" lvl="1" indent="-342900">
              <a:spcBef>
                <a:spcPts val="1000"/>
              </a:spcBef>
              <a:buFont typeface="Wingdings" panose="05000000000000000000" pitchFamily="2" charset="2"/>
              <a:buChar char="Ø"/>
              <a:defRPr/>
            </a:pPr>
            <a:r>
              <a:rPr kumimoji="0" lang="zh-CN" altLang="en-US" sz="2000" b="0" i="0" u="none" strike="noStrike" kern="1200" cap="none" spc="0" normalizeH="0" baseline="0" dirty="0">
                <a:ln>
                  <a:noFill/>
                </a:ln>
                <a:solidFill>
                  <a:sysClr val="windowText" lastClr="000000"/>
                </a:solidFill>
                <a:effectLst/>
                <a:uLnTx/>
                <a:uFillTx/>
                <a:latin typeface="黑体" panose="02010609060101010101" pitchFamily="49" charset="-122"/>
                <a:ea typeface="黑体" panose="02010609060101010101" pitchFamily="49" charset="-122"/>
                <a:cs typeface="+mn-cs"/>
              </a:rPr>
              <a:t>键值数据库 </a:t>
            </a:r>
            <a:r>
              <a:rPr kumimoji="0" lang="en-US" altLang="zh-CN" sz="2000" b="0" i="0" u="none" strike="noStrike" kern="1200" cap="none" spc="0" normalizeH="0" baseline="0" dirty="0">
                <a:ln>
                  <a:noFill/>
                </a:ln>
                <a:solidFill>
                  <a:sysClr val="windowText" lastClr="000000"/>
                </a:solidFill>
                <a:effectLst/>
                <a:uLnTx/>
                <a:uFillTx/>
                <a:latin typeface="黑体" panose="02010609060101010101" pitchFamily="49" charset="-122"/>
                <a:ea typeface="黑体" panose="02010609060101010101" pitchFamily="49" charset="-122"/>
                <a:cs typeface="+mn-cs"/>
              </a:rPr>
              <a:t>Redis</a:t>
            </a:r>
            <a:endParaRPr kumimoji="0" lang="en-US" altLang="zh-CN" sz="2000" b="0" i="0" u="none" strike="noStrike" kern="1200" cap="none" spc="0" normalizeH="0" baseline="0" dirty="0">
              <a:ln>
                <a:noFill/>
              </a:ln>
              <a:solidFill>
                <a:sysClr val="windowText" lastClr="000000"/>
              </a:solidFill>
              <a:effectLst/>
              <a:uLnTx/>
              <a:uFillTx/>
              <a:latin typeface="黑体" panose="02010609060101010101" pitchFamily="49" charset="-122"/>
              <a:ea typeface="黑体" panose="02010609060101010101" pitchFamily="49" charset="-122"/>
              <a:cs typeface="+mn-cs"/>
            </a:endParaRPr>
          </a:p>
          <a:p>
            <a:pPr marL="1028700" lvl="1" indent="-342900">
              <a:spcBef>
                <a:spcPts val="1000"/>
              </a:spcBef>
              <a:buFont typeface="Wingdings" panose="05000000000000000000" pitchFamily="2" charset="2"/>
              <a:buChar char="Ø"/>
              <a:defRPr/>
            </a:pPr>
            <a:r>
              <a:rPr lang="zh-CN" altLang="en-US" sz="2000" noProof="0" dirty="0">
                <a:solidFill>
                  <a:sysClr val="windowText" lastClr="000000"/>
                </a:solidFill>
              </a:rPr>
              <a:t>搜索引擎 </a:t>
            </a:r>
            <a:r>
              <a:rPr lang="en-US" altLang="zh-CN" sz="2000" noProof="0" dirty="0" err="1" smtClean="0">
                <a:solidFill>
                  <a:sysClr val="windowText" lastClr="000000"/>
                </a:solidFill>
              </a:rPr>
              <a:t>ElasticSearch</a:t>
            </a:r>
            <a:endParaRPr lang="en-US" altLang="zh-CN" sz="2000" noProof="0" dirty="0" smtClean="0">
              <a:solidFill>
                <a:sysClr val="windowText" lastClr="000000"/>
              </a:solidFill>
            </a:endParaRPr>
          </a:p>
          <a:p>
            <a:pPr marL="1028700" lvl="1" indent="-342900">
              <a:spcBef>
                <a:spcPts val="1000"/>
              </a:spcBef>
              <a:buFont typeface="Wingdings" panose="05000000000000000000" pitchFamily="2" charset="2"/>
              <a:buChar char="Ø"/>
              <a:defRPr/>
            </a:pPr>
            <a:r>
              <a:rPr kumimoji="0" lang="zh-CN" altLang="en-US" sz="2000" b="0" i="0" u="none" strike="noStrike" kern="1200" cap="none" spc="0" normalizeH="0" baseline="0" dirty="0">
                <a:ln>
                  <a:noFill/>
                </a:ln>
                <a:solidFill>
                  <a:sysClr val="windowText" lastClr="000000"/>
                </a:solidFill>
                <a:effectLst/>
                <a:uLnTx/>
                <a:uFillTx/>
                <a:latin typeface="黑体" panose="02010609060101010101" pitchFamily="49" charset="-122"/>
                <a:ea typeface="黑体" panose="02010609060101010101" pitchFamily="49" charset="-122"/>
                <a:cs typeface="+mn-cs"/>
              </a:rPr>
              <a:t>图</a:t>
            </a:r>
            <a:r>
              <a:rPr kumimoji="0" lang="zh-CN" altLang="en-US" sz="2000" b="0" i="0" u="none" strike="noStrike" kern="1200" cap="none" spc="0" normalizeH="0" baseline="0" dirty="0" smtClean="0">
                <a:ln>
                  <a:noFill/>
                </a:ln>
                <a:solidFill>
                  <a:sysClr val="windowText" lastClr="000000"/>
                </a:solidFill>
                <a:effectLst/>
                <a:uLnTx/>
                <a:uFillTx/>
                <a:latin typeface="黑体" panose="02010609060101010101" pitchFamily="49" charset="-122"/>
                <a:ea typeface="黑体" panose="02010609060101010101" pitchFamily="49" charset="-122"/>
                <a:cs typeface="+mn-cs"/>
              </a:rPr>
              <a:t>数据库 </a:t>
            </a:r>
            <a:r>
              <a:rPr kumimoji="0" lang="en-US" altLang="zh-CN" sz="2000" b="0" i="0" u="none" strike="noStrike" kern="1200" cap="none" spc="0" normalizeH="0" baseline="0" dirty="0" smtClean="0">
                <a:ln>
                  <a:noFill/>
                </a:ln>
                <a:solidFill>
                  <a:sysClr val="windowText" lastClr="000000"/>
                </a:solidFill>
                <a:effectLst/>
                <a:uLnTx/>
                <a:uFillTx/>
                <a:latin typeface="黑体" panose="02010609060101010101" pitchFamily="49" charset="-122"/>
                <a:ea typeface="黑体" panose="02010609060101010101" pitchFamily="49" charset="-122"/>
                <a:cs typeface="+mn-cs"/>
              </a:rPr>
              <a:t>Neo4j</a:t>
            </a:r>
            <a:endParaRPr kumimoji="0" lang="en-US" altLang="zh-CN" sz="20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0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0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5" y="329543"/>
            <a:ext cx="1438276"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图数据库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445946" y="391098"/>
            <a:ext cx="339918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是什么？</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350853" y="2455418"/>
            <a:ext cx="5745147" cy="175432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smtClean="0">
                <a:effectLst/>
                <a:latin typeface="黑体" panose="02010609060101010101" pitchFamily="49" charset="-122"/>
                <a:ea typeface="黑体" panose="02010609060101010101" pitchFamily="49" charset="-122"/>
              </a:rPr>
              <a:t>使用</a:t>
            </a:r>
            <a:r>
              <a:rPr lang="zh-CN" altLang="en-US" sz="2400" b="0" i="0" dirty="0" smtClean="0">
                <a:solidFill>
                  <a:srgbClr val="325F3E"/>
                </a:solidFill>
                <a:effectLst/>
                <a:latin typeface="黑体" panose="02010609060101010101" pitchFamily="49" charset="-122"/>
                <a:ea typeface="黑体" panose="02010609060101010101" pitchFamily="49" charset="-122"/>
              </a:rPr>
              <a:t>图结构</a:t>
            </a:r>
            <a:r>
              <a:rPr lang="zh-CN" altLang="en-US" sz="2400" b="0" i="0" dirty="0" smtClean="0">
                <a:effectLst/>
                <a:latin typeface="黑体" panose="02010609060101010101" pitchFamily="49" charset="-122"/>
                <a:ea typeface="黑体" panose="02010609060101010101" pitchFamily="49" charset="-122"/>
              </a:rPr>
              <a:t>进行语义查询的数据库</a:t>
            </a:r>
            <a:endParaRPr lang="en-US" altLang="zh-CN" sz="2400" b="0" i="0" dirty="0" smtClean="0">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使用</a:t>
            </a:r>
            <a:r>
              <a:rPr lang="zh-CN" altLang="en-US" sz="2400" dirty="0" smtClean="0">
                <a:solidFill>
                  <a:srgbClr val="325F3E"/>
                </a:solidFill>
                <a:latin typeface="黑体" panose="02010609060101010101" pitchFamily="49" charset="-122"/>
                <a:ea typeface="黑体" panose="02010609060101010101" pitchFamily="49" charset="-122"/>
              </a:rPr>
              <a:t>结点、边和属性</a:t>
            </a:r>
            <a:r>
              <a:rPr lang="zh-CN" altLang="en-US" sz="2400" dirty="0" smtClean="0">
                <a:latin typeface="黑体" panose="02010609060101010101" pitchFamily="49" charset="-122"/>
                <a:ea typeface="黑体" panose="02010609060101010101" pitchFamily="49" charset="-122"/>
              </a:rPr>
              <a:t>来表示和存储数据</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25F3E"/>
                </a:solidFill>
                <a:latin typeface="黑体" panose="02010609060101010101" pitchFamily="49" charset="-122"/>
                <a:ea typeface="黑体" panose="02010609060101010101" pitchFamily="49" charset="-122"/>
              </a:rPr>
              <a:t>关系</a:t>
            </a:r>
            <a:r>
              <a:rPr lang="zh-CN" altLang="en-US" sz="2400" dirty="0" smtClean="0">
                <a:latin typeface="黑体" panose="02010609060101010101" pitchFamily="49" charset="-122"/>
                <a:ea typeface="黑体" panose="02010609060101010101" pitchFamily="49" charset="-122"/>
              </a:rPr>
              <a:t>占首要地位</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7"/>
          <a:stretch>
            <a:fillRect/>
          </a:stretch>
        </p:blipFill>
        <p:spPr>
          <a:xfrm>
            <a:off x="6702605" y="1994309"/>
            <a:ext cx="5489395" cy="26765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5" y="329543"/>
            <a:ext cx="1438276"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图数据库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445946" y="391098"/>
            <a:ext cx="339918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为什么出现？</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6931741" y="2175271"/>
            <a:ext cx="4992930" cy="369331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smtClean="0">
                <a:solidFill>
                  <a:srgbClr val="333333"/>
                </a:solidFill>
                <a:effectLst/>
                <a:latin typeface="黑体" panose="02010609060101010101" pitchFamily="49" charset="-122"/>
                <a:ea typeface="黑体" panose="02010609060101010101" pitchFamily="49" charset="-122"/>
              </a:rPr>
              <a:t>社交网络</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a:lnSpc>
                <a:spcPct val="150000"/>
              </a:lnSpc>
            </a:pPr>
            <a:r>
              <a:rPr lang="zh-CN" altLang="en-US" sz="2000" dirty="0" smtClean="0">
                <a:solidFill>
                  <a:srgbClr val="333333"/>
                </a:solidFill>
                <a:latin typeface="黑体" panose="02010609060101010101" pitchFamily="49" charset="-122"/>
                <a:ea typeface="黑体" panose="02010609060101010101" pitchFamily="49" charset="-122"/>
              </a:rPr>
              <a:t>管理社交关系，实现好友推荐</a:t>
            </a:r>
            <a:endParaRPr lang="en-US" altLang="zh-CN" sz="20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solidFill>
                  <a:srgbClr val="333333"/>
                </a:solidFill>
                <a:latin typeface="黑体" panose="02010609060101010101" pitchFamily="49" charset="-122"/>
                <a:ea typeface="黑体" panose="02010609060101010101" pitchFamily="49" charset="-122"/>
              </a:rPr>
              <a:t>推荐</a:t>
            </a:r>
            <a:r>
              <a:rPr lang="zh-CN" altLang="en-US" sz="2400" dirty="0" smtClean="0">
                <a:solidFill>
                  <a:srgbClr val="333333"/>
                </a:solidFill>
                <a:latin typeface="黑体" panose="02010609060101010101" pitchFamily="49" charset="-122"/>
                <a:ea typeface="黑体" panose="02010609060101010101" pitchFamily="49" charset="-122"/>
              </a:rPr>
              <a:t>系统</a:t>
            </a:r>
            <a:endParaRPr lang="en-US" altLang="zh-CN" sz="2400" dirty="0" smtClean="0">
              <a:solidFill>
                <a:srgbClr val="333333"/>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srgbClr val="333333"/>
                </a:solidFill>
                <a:latin typeface="黑体" panose="02010609060101010101" pitchFamily="49" charset="-122"/>
                <a:ea typeface="黑体" panose="02010609060101010101" pitchFamily="49" charset="-122"/>
              </a:rPr>
              <a:t>商品推荐</a:t>
            </a:r>
            <a:endParaRPr lang="en-US" altLang="zh-CN" sz="20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solidFill>
                  <a:srgbClr val="333333"/>
                </a:solidFill>
                <a:latin typeface="黑体" panose="02010609060101010101" pitchFamily="49" charset="-122"/>
                <a:ea typeface="黑体" panose="02010609060101010101" pitchFamily="49" charset="-122"/>
              </a:rPr>
              <a:t>知识</a:t>
            </a:r>
            <a:r>
              <a:rPr lang="zh-CN" altLang="en-US" sz="2400" dirty="0" smtClean="0">
                <a:solidFill>
                  <a:srgbClr val="333333"/>
                </a:solidFill>
                <a:latin typeface="黑体" panose="02010609060101010101" pitchFamily="49" charset="-122"/>
                <a:ea typeface="黑体" panose="02010609060101010101" pitchFamily="49" charset="-122"/>
              </a:rPr>
              <a:t>图谱</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金融领域</a:t>
            </a:r>
            <a:endParaRPr lang="en-US" altLang="zh-CN" sz="2400" dirty="0" smtClean="0">
              <a:solidFill>
                <a:srgbClr val="333333"/>
              </a:solidFill>
              <a:latin typeface="黑体" panose="02010609060101010101" pitchFamily="49" charset="-122"/>
              <a:ea typeface="黑体" panose="02010609060101010101" pitchFamily="49" charset="-122"/>
            </a:endParaRPr>
          </a:p>
          <a:p>
            <a:pPr>
              <a:lnSpc>
                <a:spcPct val="150000"/>
              </a:lnSpc>
            </a:pPr>
            <a:r>
              <a:rPr lang="zh-CN" altLang="en-US" sz="2000" dirty="0">
                <a:solidFill>
                  <a:srgbClr val="333333"/>
                </a:solidFill>
                <a:latin typeface="黑体" panose="02010609060101010101" pitchFamily="49" charset="-122"/>
                <a:ea typeface="黑体" panose="02010609060101010101" pitchFamily="49" charset="-122"/>
              </a:rPr>
              <a:t>征</a:t>
            </a:r>
            <a:r>
              <a:rPr lang="zh-CN" altLang="en-US" sz="2000" dirty="0" smtClean="0">
                <a:solidFill>
                  <a:srgbClr val="333333"/>
                </a:solidFill>
                <a:latin typeface="黑体" panose="02010609060101010101" pitchFamily="49" charset="-122"/>
                <a:ea typeface="黑体" panose="02010609060101010101" pitchFamily="49" charset="-122"/>
              </a:rPr>
              <a:t>信、风控</a:t>
            </a:r>
            <a:endParaRPr lang="en-US" altLang="zh-CN" sz="2000" dirty="0" smtClean="0">
              <a:solidFill>
                <a:srgbClr val="333333"/>
              </a:solidFill>
              <a:latin typeface="黑体" panose="02010609060101010101" pitchFamily="49" charset="-122"/>
              <a:ea typeface="黑体" panose="02010609060101010101" pitchFamily="49" charset="-122"/>
            </a:endParaRPr>
          </a:p>
        </p:txBody>
      </p:sp>
      <p:sp>
        <p:nvSpPr>
          <p:cNvPr id="15" name="文本框 14"/>
          <p:cNvSpPr txBox="1"/>
          <p:nvPr/>
        </p:nvSpPr>
        <p:spPr>
          <a:xfrm>
            <a:off x="649074" y="2178405"/>
            <a:ext cx="4992930" cy="2862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smtClean="0">
                <a:solidFill>
                  <a:srgbClr val="333333"/>
                </a:solidFill>
                <a:effectLst/>
                <a:latin typeface="黑体" panose="02010609060101010101" pitchFamily="49" charset="-122"/>
                <a:ea typeface="黑体" panose="02010609060101010101" pitchFamily="49" charset="-122"/>
              </a:rPr>
              <a:t>很多场景都可以抽象为</a:t>
            </a:r>
            <a:r>
              <a:rPr lang="zh-CN" altLang="en-US" sz="2400" b="0" i="0" dirty="0" smtClean="0">
                <a:solidFill>
                  <a:srgbClr val="325F3E"/>
                </a:solidFill>
                <a:effectLst/>
                <a:latin typeface="黑体" panose="02010609060101010101" pitchFamily="49" charset="-122"/>
                <a:ea typeface="黑体" panose="02010609060101010101" pitchFamily="49" charset="-122"/>
              </a:rPr>
              <a:t>实体与关系</a:t>
            </a:r>
            <a:r>
              <a:rPr lang="zh-CN" altLang="en-US" sz="2400" b="0" i="0" dirty="0" smtClean="0">
                <a:solidFill>
                  <a:srgbClr val="333333"/>
                </a:solidFill>
                <a:effectLst/>
                <a:latin typeface="黑体" panose="02010609060101010101" pitchFamily="49" charset="-122"/>
                <a:ea typeface="黑体" panose="02010609060101010101" pitchFamily="49" charset="-122"/>
              </a:rPr>
              <a:t>的存在</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灵活应对实体变化和关系变化</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b="0" i="0" dirty="0" smtClean="0">
                <a:solidFill>
                  <a:srgbClr val="333333"/>
                </a:solidFill>
                <a:effectLst/>
                <a:latin typeface="黑体" panose="02010609060101010101" pitchFamily="49" charset="-122"/>
                <a:ea typeface="黑体" panose="02010609060101010101" pitchFamily="49" charset="-122"/>
              </a:rPr>
              <a:t>支持复杂的</a:t>
            </a:r>
            <a:r>
              <a:rPr lang="zh-CN" altLang="en-US" sz="2400" b="0" i="0" dirty="0" smtClean="0">
                <a:solidFill>
                  <a:srgbClr val="325F3E"/>
                </a:solidFill>
                <a:effectLst/>
                <a:latin typeface="黑体" panose="02010609060101010101" pitchFamily="49" charset="-122"/>
                <a:ea typeface="黑体" panose="02010609060101010101" pitchFamily="49" charset="-122"/>
              </a:rPr>
              <a:t>图形查询</a:t>
            </a:r>
            <a:r>
              <a:rPr lang="zh-CN" altLang="en-US" sz="2400" b="0" i="0" dirty="0" smtClean="0">
                <a:solidFill>
                  <a:srgbClr val="333333"/>
                </a:solidFill>
                <a:effectLst/>
                <a:latin typeface="黑体" panose="02010609060101010101" pitchFamily="49" charset="-122"/>
                <a:ea typeface="黑体" panose="02010609060101010101" pitchFamily="49" charset="-122"/>
              </a:rPr>
              <a:t>算法</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endParaRPr lang="zh-CN" altLang="en-US" sz="2400" dirty="0">
              <a:latin typeface="黑体" panose="02010609060101010101" pitchFamily="49" charset="-122"/>
              <a:ea typeface="黑体" panose="02010609060101010101" pitchFamily="49" charset="-122"/>
            </a:endParaRPr>
          </a:p>
        </p:txBody>
      </p:sp>
      <p:sp>
        <p:nvSpPr>
          <p:cNvPr id="16" name="矩形: 圆角 19"/>
          <p:cNvSpPr/>
          <p:nvPr/>
        </p:nvSpPr>
        <p:spPr>
          <a:xfrm>
            <a:off x="1947094" y="1048825"/>
            <a:ext cx="1325254" cy="494879"/>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优点</a:t>
            </a:r>
            <a:endParaRPr lang="zh-CN" altLang="en-US" sz="2400" dirty="0">
              <a:solidFill>
                <a:prstClr val="white"/>
              </a:solidFill>
              <a:latin typeface="黑体" panose="02010609060101010101" pitchFamily="49" charset="-122"/>
              <a:ea typeface="黑体" panose="02010609060101010101" pitchFamily="49" charset="-122"/>
            </a:endParaRPr>
          </a:p>
        </p:txBody>
      </p:sp>
      <p:sp>
        <p:nvSpPr>
          <p:cNvPr id="17" name="矩形: 圆角 19"/>
          <p:cNvSpPr/>
          <p:nvPr/>
        </p:nvSpPr>
        <p:spPr>
          <a:xfrm>
            <a:off x="7738978" y="1059682"/>
            <a:ext cx="1689228" cy="507241"/>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应用场景</a:t>
            </a:r>
            <a:endParaRPr lang="zh-CN" altLang="en-US" sz="2400" dirty="0">
              <a:solidFill>
                <a:prstClr val="white"/>
              </a:solidFill>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5" y="329543"/>
            <a:ext cx="1438276"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图数据库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445946" y="391098"/>
            <a:ext cx="339918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7"/>
          <a:stretch>
            <a:fillRect/>
          </a:stretch>
        </p:blipFill>
        <p:spPr>
          <a:xfrm>
            <a:off x="682073" y="1619970"/>
            <a:ext cx="2808436" cy="1338394"/>
          </a:xfrm>
          <a:prstGeom prst="rect">
            <a:avLst/>
          </a:prstGeom>
        </p:spPr>
      </p:pic>
      <p:sp>
        <p:nvSpPr>
          <p:cNvPr id="14" name="文本框 13"/>
          <p:cNvSpPr txBox="1"/>
          <p:nvPr/>
        </p:nvSpPr>
        <p:spPr>
          <a:xfrm>
            <a:off x="446807" y="3224653"/>
            <a:ext cx="4992930" cy="175432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开源，使用</a:t>
            </a:r>
            <a:r>
              <a:rPr lang="en-US" altLang="zh-CN" sz="2400" dirty="0" smtClean="0">
                <a:latin typeface="黑体" panose="02010609060101010101" pitchFamily="49" charset="-122"/>
                <a:ea typeface="黑体" panose="02010609060101010101" pitchFamily="49" charset="-122"/>
              </a:rPr>
              <a:t>Java</a:t>
            </a:r>
            <a:r>
              <a:rPr lang="zh-CN" altLang="en-US" sz="2400" dirty="0" smtClean="0">
                <a:latin typeface="黑体" panose="02010609060101010101" pitchFamily="49" charset="-122"/>
                <a:ea typeface="黑体" panose="02010609060101010101" pitchFamily="49" charset="-122"/>
              </a:rPr>
              <a:t>实现</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自</a:t>
            </a:r>
            <a:r>
              <a:rPr lang="zh-CN" altLang="en-US" sz="2400" dirty="0" smtClean="0">
                <a:latin typeface="黑体" panose="02010609060101010101" pitchFamily="49" charset="-122"/>
                <a:ea typeface="黑体" panose="02010609060101010101" pitchFamily="49" charset="-122"/>
              </a:rPr>
              <a:t>带</a:t>
            </a:r>
            <a:r>
              <a:rPr lang="en-US" altLang="zh-CN" sz="2400" dirty="0" smtClean="0">
                <a:solidFill>
                  <a:srgbClr val="325F3E"/>
                </a:solidFill>
                <a:latin typeface="黑体" panose="02010609060101010101" pitchFamily="49" charset="-122"/>
                <a:ea typeface="黑体" panose="02010609060101010101" pitchFamily="49" charset="-122"/>
              </a:rPr>
              <a:t>WEB</a:t>
            </a:r>
            <a:r>
              <a:rPr lang="zh-CN" altLang="en-US" sz="2400" dirty="0" smtClean="0">
                <a:solidFill>
                  <a:srgbClr val="325F3E"/>
                </a:solidFill>
                <a:latin typeface="黑体" panose="02010609060101010101" pitchFamily="49" charset="-122"/>
                <a:ea typeface="黑体" panose="02010609060101010101" pitchFamily="49" charset="-122"/>
              </a:rPr>
              <a:t>管理</a:t>
            </a:r>
            <a:r>
              <a:rPr lang="zh-CN" altLang="en-US" sz="2400" dirty="0" smtClean="0">
                <a:latin typeface="黑体" panose="02010609060101010101" pitchFamily="49" charset="-122"/>
                <a:ea typeface="黑体" panose="02010609060101010101" pitchFamily="49" charset="-122"/>
              </a:rPr>
              <a:t>界面</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支持</a:t>
            </a:r>
            <a:r>
              <a:rPr lang="zh-CN" altLang="en-US" sz="2400" dirty="0" smtClean="0">
                <a:solidFill>
                  <a:srgbClr val="325F3E"/>
                </a:solidFill>
                <a:latin typeface="黑体" panose="02010609060101010101" pitchFamily="49" charset="-122"/>
                <a:ea typeface="黑体" panose="02010609060101010101" pitchFamily="49" charset="-122"/>
              </a:rPr>
              <a:t>图算法</a:t>
            </a:r>
            <a:r>
              <a:rPr lang="zh-CN" altLang="en-US" sz="2400" dirty="0" smtClean="0">
                <a:latin typeface="黑体" panose="02010609060101010101" pitchFamily="49" charset="-122"/>
                <a:ea typeface="黑体" panose="02010609060101010101" pitchFamily="49" charset="-122"/>
              </a:rPr>
              <a:t>：最短路径</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1928" y="1761278"/>
            <a:ext cx="7550072" cy="37449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5" y="329543"/>
            <a:ext cx="1438276"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图数据库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445946" y="391098"/>
            <a:ext cx="339918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119" y="958608"/>
            <a:ext cx="8904988" cy="53817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5" y="329543"/>
            <a:ext cx="815541"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prstClr val="white"/>
                </a:solidFill>
                <a:effectLst/>
                <a:uLnTx/>
                <a:uFillTx/>
                <a:latin typeface="黑体" panose="02010609060101010101" pitchFamily="49" charset="-122"/>
                <a:ea typeface="黑体" panose="02010609060101010101" pitchFamily="49" charset="-122"/>
                <a:cs typeface="+mn-cs"/>
              </a:rPr>
              <a:t>总结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4" name="矩形 3"/>
          <p:cNvSpPr/>
          <p:nvPr/>
        </p:nvSpPr>
        <p:spPr>
          <a:xfrm>
            <a:off x="697920" y="1499456"/>
            <a:ext cx="7655247" cy="175432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400" dirty="0">
                <a:latin typeface="黑体" panose="02010609060101010101" pitchFamily="49" charset="-122"/>
                <a:ea typeface="黑体" panose="02010609060101010101" pitchFamily="49" charset="-122"/>
                <a:cs typeface="Times New Roman" panose="02020603050405020304" pitchFamily="18" charset="0"/>
              </a:rPr>
              <a:t>关系型数据库与非关系型数据库是相互补充的关系而不是排除或替代</a:t>
            </a:r>
            <a:r>
              <a:rPr lang="zh-CN" altLang="zh-CN" sz="2400" dirty="0" smtClean="0">
                <a:latin typeface="黑体" panose="02010609060101010101" pitchFamily="49" charset="-122"/>
                <a:ea typeface="黑体" panose="02010609060101010101" pitchFamily="49" charset="-122"/>
                <a:cs typeface="Times New Roman" panose="02020603050405020304" pitchFamily="18" charset="0"/>
              </a:rPr>
              <a:t>的</a:t>
            </a: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根据使用场景灵活选取相对合适的数据库</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p:cNvSpPr/>
          <p:nvPr/>
        </p:nvSpPr>
        <p:spPr>
          <a:xfrm rot="16200000">
            <a:off x="8569975" y="3212109"/>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dirty="0">
              <a:solidFill>
                <a:prstClr val="white"/>
              </a:solidFill>
              <a:latin typeface="Calibri Light"/>
              <a:ea typeface="微软雅黑 Light"/>
            </a:endParaRPr>
          </a:p>
        </p:txBody>
      </p:sp>
      <p:sp>
        <p:nvSpPr>
          <p:cNvPr id="12" name="直角三角形 11"/>
          <p:cNvSpPr/>
          <p:nvPr/>
        </p:nvSpPr>
        <p:spPr>
          <a:xfrm rot="5400000">
            <a:off x="-37680" y="0"/>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dirty="0">
              <a:solidFill>
                <a:prstClr val="white"/>
              </a:solidFill>
              <a:latin typeface="Calibri Light"/>
              <a:ea typeface="微软雅黑 Light"/>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13352" b="20122"/>
          <a:stretch>
            <a:fillRect/>
          </a:stretch>
        </p:blipFill>
        <p:spPr>
          <a:xfrm>
            <a:off x="329932" y="542214"/>
            <a:ext cx="11532141" cy="5753677"/>
          </a:xfrm>
          <a:prstGeom prst="rect">
            <a:avLst/>
          </a:prstGeom>
        </p:spPr>
      </p:pic>
      <p:sp>
        <p:nvSpPr>
          <p:cNvPr id="93" name="矩形 92"/>
          <p:cNvSpPr/>
          <p:nvPr/>
        </p:nvSpPr>
        <p:spPr>
          <a:xfrm>
            <a:off x="329932" y="542214"/>
            <a:ext cx="11532141" cy="5753677"/>
          </a:xfrm>
          <a:prstGeom prst="rect">
            <a:avLst/>
          </a:prstGeom>
          <a:solidFill>
            <a:schemeClr val="bg1">
              <a:alpha val="6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dirty="0">
              <a:solidFill>
                <a:prstClr val="white"/>
              </a:solidFill>
              <a:latin typeface="Calibri Light"/>
              <a:ea typeface="微软雅黑 Light"/>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00265" y="2885217"/>
            <a:ext cx="7191467" cy="748988"/>
          </a:xfrm>
          <a:prstGeom prst="rect">
            <a:avLst/>
          </a:prstGeom>
          <a:noFill/>
          <a:ln>
            <a:noFill/>
          </a:ln>
        </p:spPr>
        <p:txBody>
          <a:bodyPr wrap="square">
            <a:spAutoFit/>
          </a:bodyPr>
          <a:lstStyle>
            <a:lvl1pPr>
              <a:defRPr sz="1300">
                <a:solidFill>
                  <a:schemeClr val="tx1"/>
                </a:solidFill>
                <a:latin typeface="Arial" panose="020B0604020202090204" pitchFamily="34" charset="0"/>
                <a:ea typeface="微软雅黑" panose="020B0503020204020204" pitchFamily="34" charset="-122"/>
              </a:defRPr>
            </a:lvl1pPr>
            <a:lvl2pPr marL="742950" indent="-285750">
              <a:defRPr sz="1300">
                <a:solidFill>
                  <a:schemeClr val="tx1"/>
                </a:solidFill>
                <a:latin typeface="Arial" panose="020B0604020202090204" pitchFamily="34" charset="0"/>
                <a:ea typeface="微软雅黑" panose="020B0503020204020204" pitchFamily="34" charset="-122"/>
              </a:defRPr>
            </a:lvl2pPr>
            <a:lvl3pPr marL="1143000" indent="-228600">
              <a:defRPr sz="1300">
                <a:solidFill>
                  <a:schemeClr val="tx1"/>
                </a:solidFill>
                <a:latin typeface="Arial" panose="020B0604020202090204" pitchFamily="34" charset="0"/>
                <a:ea typeface="微软雅黑" panose="020B0503020204020204" pitchFamily="34" charset="-122"/>
              </a:defRPr>
            </a:lvl3pPr>
            <a:lvl4pPr marL="1600200" indent="-228600">
              <a:defRPr sz="1300">
                <a:solidFill>
                  <a:schemeClr val="tx1"/>
                </a:solidFill>
                <a:latin typeface="Arial" panose="020B0604020202090204" pitchFamily="34" charset="0"/>
                <a:ea typeface="微软雅黑" panose="020B0503020204020204" pitchFamily="34" charset="-122"/>
              </a:defRPr>
            </a:lvl4pPr>
            <a:lvl5pPr marL="2057400" indent="-228600">
              <a:defRPr sz="1300">
                <a:solidFill>
                  <a:schemeClr val="tx1"/>
                </a:solidFill>
                <a:latin typeface="Arial" panose="020B060402020209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90204" pitchFamily="34" charset="0"/>
                <a:ea typeface="微软雅黑" panose="020B0503020204020204" pitchFamily="34" charset="-122"/>
              </a:defRPr>
            </a:lvl9pPr>
          </a:lstStyle>
          <a:p>
            <a:pPr algn="ctr" defTabSz="685165" fontAlgn="base">
              <a:spcBef>
                <a:spcPct val="0"/>
              </a:spcBef>
              <a:spcAft>
                <a:spcPct val="0"/>
              </a:spcAft>
              <a:tabLst>
                <a:tab pos="2865755" algn="l"/>
              </a:tabLst>
              <a:defRPr/>
            </a:pPr>
            <a:r>
              <a:rPr lang="zh-CN" altLang="en-US" sz="4265" b="1" dirty="0">
                <a:solidFill>
                  <a:srgbClr val="325F3E"/>
                </a:solidFill>
                <a:latin typeface="微软雅黑"/>
                <a:ea typeface="微软雅黑"/>
                <a:sym typeface="Calibri" panose="020F0502020204030204" pitchFamily="34" charset="0"/>
              </a:rPr>
              <a:t>感谢大家聆听</a:t>
            </a:r>
            <a:endParaRPr lang="zh-CN" altLang="en-US" sz="4265" b="1" dirty="0">
              <a:solidFill>
                <a:srgbClr val="325F3E"/>
              </a:solidFill>
              <a:latin typeface="微软雅黑"/>
              <a:ea typeface="微软雅黑"/>
              <a:sym typeface="Calibri" panose="020F0502020204030204" pitchFamily="34" charset="0"/>
            </a:endParaRPr>
          </a:p>
        </p:txBody>
      </p:sp>
      <p:cxnSp>
        <p:nvCxnSpPr>
          <p:cNvPr id="65" name="直接连接符 64"/>
          <p:cNvCxnSpPr/>
          <p:nvPr/>
        </p:nvCxnSpPr>
        <p:spPr>
          <a:xfrm>
            <a:off x="5339616" y="3840239"/>
            <a:ext cx="1512764" cy="0"/>
          </a:xfrm>
          <a:prstGeom prst="line">
            <a:avLst/>
          </a:prstGeom>
          <a:ln w="19050">
            <a:solidFill>
              <a:srgbClr val="325F3E"/>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13816" y="3840239"/>
            <a:ext cx="5564367" cy="420564"/>
          </a:xfrm>
          <a:prstGeom prst="rect">
            <a:avLst/>
          </a:prstGeom>
          <a:noFill/>
        </p:spPr>
        <p:txBody>
          <a:bodyPr wrap="square" rtlCol="0">
            <a:spAutoFit/>
          </a:bodyPr>
          <a:lstStyle/>
          <a:p>
            <a:pPr algn="ctr" defTabSz="913765"/>
            <a:r>
              <a:rPr lang="en-US" altLang="zh-CN" sz="2135" dirty="0">
                <a:solidFill>
                  <a:srgbClr val="325F3E"/>
                </a:solidFill>
                <a:latin typeface="Bahnschrift SemiBold" panose="020B0502040204020203" pitchFamily="34" charset="0"/>
              </a:rPr>
              <a:t>Thank you!</a:t>
            </a:r>
            <a:endParaRPr lang="en-US" altLang="zh-CN" sz="2135" dirty="0">
              <a:solidFill>
                <a:srgbClr val="325F3E"/>
              </a:solidFill>
              <a:latin typeface="Bahnschrift SemiBold" panose="020B0502040204020203" pitchFamily="34" charset="0"/>
              <a:ea typeface="微软雅黑 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数据库介绍</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9" name="内容占位符 7"/>
          <p:cNvSpPr txBox="1"/>
          <p:nvPr/>
        </p:nvSpPr>
        <p:spPr>
          <a:xfrm>
            <a:off x="4415335" y="1660443"/>
            <a:ext cx="4164373" cy="3615891"/>
          </a:xfrm>
          <a:prstGeom prst="rect">
            <a:avLst/>
          </a:prstGeom>
        </p:spPr>
        <p:txBody>
          <a:bodyPr/>
          <a:lstStyle>
            <a:lvl1pPr marL="0" indent="0" algn="l" defTabSz="914400" rtl="0" eaLnBrk="1" latinLnBrk="0" hangingPunct="1">
              <a:lnSpc>
                <a:spcPct val="90000"/>
              </a:lnSpc>
              <a:spcBef>
                <a:spcPts val="1000"/>
              </a:spcBef>
              <a:buFont typeface="Arial" panose="020B0604020202090204" pitchFamily="34" charset="0"/>
              <a:buNone/>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ClrTx/>
              <a:buSzTx/>
              <a:defRPr/>
            </a:pPr>
            <a:r>
              <a:rPr kumimoji="0" lang="zh-CN" altLang="en-US" sz="4000" b="0" i="0" u="none" strike="noStrike" kern="1200" cap="none" spc="0" normalizeH="0" baseline="0" noProof="0" dirty="0" smtClean="0">
                <a:ln>
                  <a:noFill/>
                </a:ln>
                <a:solidFill>
                  <a:sysClr val="windowText" lastClr="000000"/>
                </a:solidFill>
                <a:effectLst/>
                <a:uLnTx/>
                <a:uFillTx/>
              </a:rPr>
              <a:t>是什么？</a:t>
            </a:r>
            <a:endParaRPr kumimoji="0" lang="en-US" altLang="zh-CN" sz="4000" b="0" i="0" u="none" strike="noStrike" kern="1200" cap="none" spc="0" normalizeH="0" baseline="0" noProof="0" dirty="0" smtClean="0">
              <a:ln>
                <a:noFill/>
              </a:ln>
              <a:solidFill>
                <a:sysClr val="windowText" lastClr="000000"/>
              </a:solidFill>
              <a:effectLst/>
              <a:uLnTx/>
              <a:uFillTx/>
            </a:endParaRPr>
          </a:p>
          <a:p>
            <a:pPr marR="0" lvl="0" algn="l" defTabSz="914400" rtl="0" eaLnBrk="1" fontAlgn="auto" latinLnBrk="0" hangingPunct="1">
              <a:lnSpc>
                <a:spcPct val="90000"/>
              </a:lnSpc>
              <a:spcBef>
                <a:spcPts val="1000"/>
              </a:spcBef>
              <a:spcAft>
                <a:spcPts val="0"/>
              </a:spcAft>
              <a:buClrTx/>
              <a:buSzTx/>
              <a:defRPr/>
            </a:pPr>
            <a:endParaRPr lang="en-US" altLang="zh-CN" sz="4000" dirty="0">
              <a:solidFill>
                <a:sysClr val="windowText" lastClr="000000"/>
              </a:solidFill>
            </a:endParaRPr>
          </a:p>
          <a:p>
            <a:pPr marR="0" lvl="0" algn="l" defTabSz="914400" rtl="0" eaLnBrk="1" fontAlgn="auto" latinLnBrk="0" hangingPunct="1">
              <a:lnSpc>
                <a:spcPct val="90000"/>
              </a:lnSpc>
              <a:spcBef>
                <a:spcPts val="1000"/>
              </a:spcBef>
              <a:spcAft>
                <a:spcPts val="0"/>
              </a:spcAft>
              <a:buClrTx/>
              <a:buSzTx/>
              <a:defRPr/>
            </a:pPr>
            <a:r>
              <a:rPr kumimoji="0" lang="zh-CN" altLang="en-US" sz="4000" b="0" i="0" u="none" strike="noStrike" kern="1200" cap="none" spc="0" normalizeH="0" baseline="0" noProof="0" dirty="0" smtClean="0">
                <a:ln>
                  <a:noFill/>
                </a:ln>
                <a:solidFill>
                  <a:sysClr val="windowText" lastClr="000000"/>
                </a:solidFill>
                <a:effectLst/>
                <a:uLnTx/>
                <a:uFillTx/>
              </a:rPr>
              <a:t>为什么出现？</a:t>
            </a:r>
            <a:endParaRPr kumimoji="0" lang="en-US" altLang="zh-CN" sz="4000" b="0" i="0" u="none" strike="noStrike" kern="1200" cap="none" spc="0" normalizeH="0" baseline="0" noProof="0" dirty="0" smtClean="0">
              <a:ln>
                <a:noFill/>
              </a:ln>
              <a:solidFill>
                <a:sysClr val="windowText" lastClr="000000"/>
              </a:solidFill>
              <a:effectLst/>
              <a:uLnTx/>
              <a:uFillTx/>
            </a:endParaRPr>
          </a:p>
          <a:p>
            <a:pPr marR="0" lvl="0" algn="l" defTabSz="914400" rtl="0" eaLnBrk="1" fontAlgn="auto" latinLnBrk="0" hangingPunct="1">
              <a:lnSpc>
                <a:spcPct val="90000"/>
              </a:lnSpc>
              <a:spcBef>
                <a:spcPts val="1000"/>
              </a:spcBef>
              <a:spcAft>
                <a:spcPts val="0"/>
              </a:spcAft>
              <a:buClrTx/>
              <a:buSzTx/>
              <a:defRPr/>
            </a:pPr>
            <a:endParaRPr lang="en-US" altLang="zh-CN" sz="4000" dirty="0">
              <a:solidFill>
                <a:sysClr val="windowText" lastClr="000000"/>
              </a:solidFill>
            </a:endParaRPr>
          </a:p>
          <a:p>
            <a:pPr marR="0" lvl="0" algn="l" defTabSz="914400" rtl="0" eaLnBrk="1" fontAlgn="auto" latinLnBrk="0" hangingPunct="1">
              <a:lnSpc>
                <a:spcPct val="90000"/>
              </a:lnSpc>
              <a:spcBef>
                <a:spcPts val="1000"/>
              </a:spcBef>
              <a:spcAft>
                <a:spcPts val="0"/>
              </a:spcAft>
              <a:buClrTx/>
              <a:buSzTx/>
              <a:defRPr/>
            </a:pPr>
            <a:r>
              <a:rPr kumimoji="0" lang="zh-CN" altLang="en-US" sz="4000" b="0" i="0" u="none" strike="noStrike" kern="1200" cap="none" spc="0" normalizeH="0" baseline="0" noProof="0" dirty="0" smtClean="0">
                <a:ln>
                  <a:noFill/>
                </a:ln>
                <a:solidFill>
                  <a:sysClr val="windowText" lastClr="000000"/>
                </a:solidFill>
                <a:effectLst/>
                <a:uLnTx/>
                <a:uFillTx/>
              </a:rPr>
              <a:t>怎么用？</a:t>
            </a:r>
            <a:endParaRPr kumimoji="0" lang="zh-CN" altLang="en-US" sz="4000" b="0" i="0" u="none" strike="noStrike" kern="1200" cap="none" spc="0" normalizeH="0" baseline="0" noProof="0" dirty="0">
              <a:ln>
                <a:noFill/>
              </a:ln>
              <a:solidFill>
                <a:sysClr val="windowText" lastClr="000000"/>
              </a:solidFill>
              <a:effectLst/>
              <a:uLnTx/>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027100"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关系型数据库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037880"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是什么？</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8" name="文本框 17"/>
          <p:cNvSpPr txBox="1"/>
          <p:nvPr/>
        </p:nvSpPr>
        <p:spPr>
          <a:xfrm>
            <a:off x="330337" y="1180677"/>
            <a:ext cx="3960229" cy="111376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采用</a:t>
            </a:r>
            <a:r>
              <a:rPr lang="zh-CN" altLang="en-US" sz="2400" dirty="0">
                <a:solidFill>
                  <a:srgbClr val="325F3E"/>
                </a:solidFill>
                <a:latin typeface="黑体" panose="02010609060101010101" pitchFamily="49" charset="-122"/>
                <a:ea typeface="黑体" panose="02010609060101010101" pitchFamily="49" charset="-122"/>
              </a:rPr>
              <a:t>关系模型</a:t>
            </a:r>
            <a:r>
              <a:rPr lang="zh-CN" altLang="en-US" sz="2400" dirty="0">
                <a:latin typeface="黑体" panose="02010609060101010101" pitchFamily="49" charset="-122"/>
                <a:ea typeface="黑体" panose="02010609060101010101" pitchFamily="49" charset="-122"/>
              </a:rPr>
              <a:t>来组织数据</a:t>
            </a:r>
            <a:endParaRPr lang="en-US" altLang="zh-CN" sz="24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以</a:t>
            </a:r>
            <a:r>
              <a:rPr lang="zh-CN" altLang="en-US" sz="2400" b="0" i="0" dirty="0">
                <a:solidFill>
                  <a:srgbClr val="325F3E"/>
                </a:solidFill>
                <a:effectLst/>
                <a:latin typeface="黑体" panose="02010609060101010101" pitchFamily="49" charset="-122"/>
                <a:ea typeface="黑体" panose="02010609060101010101" pitchFamily="49" charset="-122"/>
              </a:rPr>
              <a:t>行和列</a:t>
            </a:r>
            <a:r>
              <a:rPr lang="zh-CN" altLang="en-US" sz="2400" b="0" i="0" dirty="0">
                <a:solidFill>
                  <a:srgbClr val="333333"/>
                </a:solidFill>
                <a:effectLst/>
                <a:latin typeface="黑体" panose="02010609060101010101" pitchFamily="49" charset="-122"/>
                <a:ea typeface="黑体" panose="02010609060101010101" pitchFamily="49" charset="-122"/>
              </a:rPr>
              <a:t>的形式存储数据</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7"/>
          <a:stretch>
            <a:fillRect/>
          </a:stretch>
        </p:blipFill>
        <p:spPr>
          <a:xfrm>
            <a:off x="4485892" y="1737560"/>
            <a:ext cx="7530619" cy="3251315"/>
          </a:xfrm>
          <a:prstGeom prst="rect">
            <a:avLst/>
          </a:prstGeom>
        </p:spPr>
      </p:pic>
      <p:graphicFrame>
        <p:nvGraphicFramePr>
          <p:cNvPr id="6" name="表格 6"/>
          <p:cNvGraphicFramePr>
            <a:graphicFrameLocks noGrp="1"/>
          </p:cNvGraphicFramePr>
          <p:nvPr/>
        </p:nvGraphicFramePr>
        <p:xfrm>
          <a:off x="192878" y="2578141"/>
          <a:ext cx="4257688" cy="731520"/>
        </p:xfrm>
        <a:graphic>
          <a:graphicData uri="http://schemas.openxmlformats.org/drawingml/2006/table">
            <a:tbl>
              <a:tblPr firstRow="1" bandRow="1">
                <a:tableStyleId>{5C22544A-7EE6-4342-B048-85BDC9FD1C3A}</a:tableStyleId>
              </a:tblPr>
              <a:tblGrid>
                <a:gridCol w="1064422"/>
                <a:gridCol w="1064422"/>
                <a:gridCol w="1064422"/>
                <a:gridCol w="1064422"/>
              </a:tblGrid>
              <a:tr h="340154">
                <a:tc>
                  <a:txBody>
                    <a:bodyPr/>
                    <a:lstStyle/>
                    <a:p>
                      <a:pPr algn="ctr"/>
                      <a:r>
                        <a:rPr lang="zh-CN" altLang="en-US" dirty="0"/>
                        <a:t>学号</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年级</a:t>
                      </a:r>
                      <a:endParaRPr lang="zh-CN" altLang="en-US" dirty="0"/>
                    </a:p>
                  </a:txBody>
                  <a:tcPr/>
                </a:tc>
                <a:tc>
                  <a:txBody>
                    <a:bodyPr/>
                    <a:lstStyle/>
                    <a:p>
                      <a:pPr algn="ctr"/>
                      <a:r>
                        <a:rPr lang="zh-CN" altLang="en-US" dirty="0"/>
                        <a:t>性别</a:t>
                      </a:r>
                      <a:endParaRPr lang="zh-CN" altLang="en-US" dirty="0"/>
                    </a:p>
                  </a:txBody>
                  <a:tcPr/>
                </a:tc>
              </a:tr>
              <a:tr h="340154">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14" name="表格 6"/>
          <p:cNvGraphicFramePr>
            <a:graphicFrameLocks noGrp="1"/>
          </p:cNvGraphicFramePr>
          <p:nvPr/>
        </p:nvGraphicFramePr>
        <p:xfrm>
          <a:off x="181609" y="3593359"/>
          <a:ext cx="4257688" cy="731520"/>
        </p:xfrm>
        <a:graphic>
          <a:graphicData uri="http://schemas.openxmlformats.org/drawingml/2006/table">
            <a:tbl>
              <a:tblPr firstRow="1" bandRow="1">
                <a:tableStyleId>{5C22544A-7EE6-4342-B048-85BDC9FD1C3A}</a:tableStyleId>
              </a:tblPr>
              <a:tblGrid>
                <a:gridCol w="1064422"/>
                <a:gridCol w="1064422"/>
                <a:gridCol w="1064422"/>
                <a:gridCol w="1064422"/>
              </a:tblGrid>
              <a:tr h="340154">
                <a:tc>
                  <a:txBody>
                    <a:bodyPr/>
                    <a:lstStyle/>
                    <a:p>
                      <a:pPr algn="ctr"/>
                      <a:r>
                        <a:rPr lang="zh-CN" altLang="en-US" dirty="0"/>
                        <a:t>课程号</a:t>
                      </a:r>
                      <a:endParaRPr lang="zh-CN" altLang="en-US" dirty="0"/>
                    </a:p>
                  </a:txBody>
                  <a:tcPr/>
                </a:tc>
                <a:tc>
                  <a:txBody>
                    <a:bodyPr/>
                    <a:lstStyle/>
                    <a:p>
                      <a:pPr algn="ctr"/>
                      <a:r>
                        <a:rPr lang="zh-CN" altLang="en-US" dirty="0"/>
                        <a:t>课程名</a:t>
                      </a:r>
                      <a:endParaRPr lang="zh-CN" altLang="en-US" dirty="0"/>
                    </a:p>
                  </a:txBody>
                  <a:tcPr/>
                </a:tc>
                <a:tc>
                  <a:txBody>
                    <a:bodyPr/>
                    <a:lstStyle/>
                    <a:p>
                      <a:pPr algn="ctr"/>
                      <a:r>
                        <a:rPr lang="zh-CN" altLang="en-US" dirty="0"/>
                        <a:t>学分</a:t>
                      </a:r>
                      <a:endParaRPr lang="zh-CN" altLang="en-US" dirty="0"/>
                    </a:p>
                  </a:txBody>
                  <a:tcPr/>
                </a:tc>
                <a:tc>
                  <a:txBody>
                    <a:bodyPr/>
                    <a:lstStyle/>
                    <a:p>
                      <a:pPr algn="ctr"/>
                      <a:r>
                        <a:rPr lang="zh-CN" altLang="en-US" dirty="0"/>
                        <a:t>课时</a:t>
                      </a:r>
                      <a:endParaRPr lang="zh-CN" altLang="en-US" dirty="0"/>
                    </a:p>
                  </a:txBody>
                  <a:tcPr/>
                </a:tc>
              </a:tr>
              <a:tr h="340154">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graphicFrame>
        <p:nvGraphicFramePr>
          <p:cNvPr id="15" name="表格 6"/>
          <p:cNvGraphicFramePr>
            <a:graphicFrameLocks noGrp="1"/>
          </p:cNvGraphicFramePr>
          <p:nvPr/>
        </p:nvGraphicFramePr>
        <p:xfrm>
          <a:off x="181609" y="4730200"/>
          <a:ext cx="4257687" cy="731520"/>
        </p:xfrm>
        <a:graphic>
          <a:graphicData uri="http://schemas.openxmlformats.org/drawingml/2006/table">
            <a:tbl>
              <a:tblPr firstRow="1" bandRow="1">
                <a:tableStyleId>{5C22544A-7EE6-4342-B048-85BDC9FD1C3A}</a:tableStyleId>
              </a:tblPr>
              <a:tblGrid>
                <a:gridCol w="1419229"/>
                <a:gridCol w="1419229"/>
                <a:gridCol w="1419229"/>
              </a:tblGrid>
              <a:tr h="340154">
                <a:tc>
                  <a:txBody>
                    <a:bodyPr/>
                    <a:lstStyle/>
                    <a:p>
                      <a:pPr algn="ctr"/>
                      <a:r>
                        <a:rPr lang="zh-CN" altLang="en-US" dirty="0"/>
                        <a:t>学生号</a:t>
                      </a:r>
                      <a:endParaRPr lang="zh-CN" altLang="en-US" dirty="0"/>
                    </a:p>
                  </a:txBody>
                  <a:tcPr/>
                </a:tc>
                <a:tc>
                  <a:txBody>
                    <a:bodyPr/>
                    <a:lstStyle/>
                    <a:p>
                      <a:pPr algn="ctr"/>
                      <a:r>
                        <a:rPr lang="zh-CN" altLang="en-US" dirty="0"/>
                        <a:t>课程号</a:t>
                      </a:r>
                      <a:endParaRPr lang="zh-CN" altLang="en-US" dirty="0"/>
                    </a:p>
                  </a:txBody>
                  <a:tcPr/>
                </a:tc>
                <a:tc>
                  <a:txBody>
                    <a:bodyPr/>
                    <a:lstStyle/>
                    <a:p>
                      <a:pPr algn="ctr"/>
                      <a:r>
                        <a:rPr lang="zh-CN" altLang="en-US" dirty="0"/>
                        <a:t>成绩</a:t>
                      </a:r>
                      <a:endParaRPr lang="zh-CN" altLang="en-US" dirty="0"/>
                    </a:p>
                  </a:txBody>
                  <a:tcPr/>
                </a:tc>
              </a:tr>
              <a:tr h="340154">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027100"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关系型数据库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037880" y="391098"/>
            <a:ext cx="15959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为什么出现？</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423915" y="2190872"/>
            <a:ext cx="4823897" cy="2862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采用</a:t>
            </a:r>
            <a:r>
              <a:rPr lang="zh-CN" altLang="en-US" sz="2400" b="0" i="0" dirty="0">
                <a:solidFill>
                  <a:srgbClr val="325F3E"/>
                </a:solidFill>
                <a:effectLst/>
                <a:latin typeface="黑体" panose="02010609060101010101" pitchFamily="49" charset="-122"/>
                <a:ea typeface="黑体" panose="02010609060101010101" pitchFamily="49" charset="-122"/>
              </a:rPr>
              <a:t>二维表结构</a:t>
            </a:r>
            <a:r>
              <a:rPr lang="zh-CN" altLang="en-US" sz="2400" b="0" i="0" dirty="0">
                <a:solidFill>
                  <a:srgbClr val="333333"/>
                </a:solidFill>
                <a:effectLst/>
                <a:latin typeface="黑体" panose="02010609060101010101" pitchFamily="49" charset="-122"/>
                <a:ea typeface="黑体" panose="02010609060101010101" pitchFamily="49" charset="-122"/>
              </a:rPr>
              <a:t>非常贴近正常开发</a:t>
            </a:r>
            <a:r>
              <a:rPr lang="zh-CN" altLang="en-US" sz="2400" b="0" i="0" dirty="0" smtClean="0">
                <a:solidFill>
                  <a:srgbClr val="333333"/>
                </a:solidFill>
                <a:effectLst/>
                <a:latin typeface="黑体" panose="02010609060101010101" pitchFamily="49" charset="-122"/>
                <a:ea typeface="黑体" panose="02010609060101010101" pitchFamily="49" charset="-122"/>
              </a:rPr>
              <a:t>逻辑（</a:t>
            </a:r>
            <a:r>
              <a:rPr lang="en-US" altLang="zh-CN" sz="2400" b="0" i="0" dirty="0" smtClean="0">
                <a:solidFill>
                  <a:srgbClr val="333333"/>
                </a:solidFill>
                <a:effectLst/>
                <a:latin typeface="黑体" panose="02010609060101010101" pitchFamily="49" charset="-122"/>
                <a:ea typeface="黑体" panose="02010609060101010101" pitchFamily="49" charset="-122"/>
              </a:rPr>
              <a:t>Excel</a:t>
            </a:r>
            <a:r>
              <a:rPr lang="zh-CN" altLang="en-US" sz="2400" b="0" i="0" dirty="0" smtClean="0">
                <a:solidFill>
                  <a:srgbClr val="333333"/>
                </a:solidFill>
                <a:effectLst/>
                <a:latin typeface="黑体" panose="02010609060101010101" pitchFamily="49" charset="-122"/>
                <a:ea typeface="黑体" panose="02010609060101010101" pitchFamily="49" charset="-122"/>
              </a:rPr>
              <a:t>表格）</a:t>
            </a:r>
            <a:endParaRPr lang="en-US" altLang="zh-CN" sz="2400" b="0" i="0" dirty="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solidFill>
                  <a:srgbClr val="333333"/>
                </a:solidFill>
                <a:latin typeface="黑体" panose="02010609060101010101" pitchFamily="49" charset="-122"/>
                <a:ea typeface="黑体" panose="02010609060101010101" pitchFamily="49" charset="-122"/>
              </a:rPr>
              <a:t>支持通用的</a:t>
            </a:r>
            <a:r>
              <a:rPr lang="en-US" altLang="zh-CN" sz="2400" dirty="0">
                <a:solidFill>
                  <a:srgbClr val="325F3E"/>
                </a:solidFill>
                <a:latin typeface="黑体" panose="02010609060101010101" pitchFamily="49" charset="-122"/>
                <a:ea typeface="黑体" panose="02010609060101010101" pitchFamily="49" charset="-122"/>
              </a:rPr>
              <a:t>SQL</a:t>
            </a:r>
            <a:r>
              <a:rPr lang="zh-CN" altLang="en-US" sz="2400" dirty="0">
                <a:solidFill>
                  <a:srgbClr val="333333"/>
                </a:solidFill>
                <a:latin typeface="黑体" panose="02010609060101010101" pitchFamily="49" charset="-122"/>
                <a:ea typeface="黑体" panose="02010609060101010101" pitchFamily="49" charset="-122"/>
              </a:rPr>
              <a:t>语句（访问和处理关系数据库的计算机标准语言）</a:t>
            </a:r>
            <a:endParaRPr lang="en-US" altLang="zh-CN" sz="2400" dirty="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solidFill>
                  <a:srgbClr val="333333"/>
                </a:solidFill>
                <a:latin typeface="黑体" panose="02010609060101010101" pitchFamily="49" charset="-122"/>
                <a:ea typeface="黑体" panose="02010609060101010101" pitchFamily="49" charset="-122"/>
              </a:rPr>
              <a:t>提供对</a:t>
            </a:r>
            <a:r>
              <a:rPr lang="zh-CN" altLang="en-US" sz="2400" dirty="0">
                <a:solidFill>
                  <a:srgbClr val="325F3E"/>
                </a:solidFill>
                <a:latin typeface="黑体" panose="02010609060101010101" pitchFamily="49" charset="-122"/>
                <a:ea typeface="黑体" panose="02010609060101010101" pitchFamily="49" charset="-122"/>
              </a:rPr>
              <a:t>事务</a:t>
            </a:r>
            <a:r>
              <a:rPr lang="zh-CN" altLang="en-US" sz="2400" dirty="0">
                <a:solidFill>
                  <a:srgbClr val="333333"/>
                </a:solidFill>
                <a:latin typeface="黑体" panose="02010609060101010101" pitchFamily="49" charset="-122"/>
                <a:ea typeface="黑体" panose="02010609060101010101" pitchFamily="49" charset="-122"/>
              </a:rPr>
              <a:t>的</a:t>
            </a:r>
            <a:r>
              <a:rPr lang="zh-CN" altLang="en-US" sz="2400" dirty="0" smtClean="0">
                <a:solidFill>
                  <a:srgbClr val="333333"/>
                </a:solidFill>
                <a:latin typeface="黑体" panose="02010609060101010101" pitchFamily="49" charset="-122"/>
                <a:ea typeface="黑体" panose="02010609060101010101" pitchFamily="49" charset="-122"/>
              </a:rPr>
              <a:t>支持（</a:t>
            </a:r>
            <a:r>
              <a:rPr lang="en-US" altLang="zh-CN" sz="2400" dirty="0" smtClean="0">
                <a:solidFill>
                  <a:srgbClr val="333333"/>
                </a:solidFill>
                <a:latin typeface="黑体" panose="02010609060101010101" pitchFamily="49" charset="-122"/>
                <a:ea typeface="黑体" panose="02010609060101010101" pitchFamily="49" charset="-122"/>
              </a:rPr>
              <a:t>ACID</a:t>
            </a:r>
            <a:r>
              <a:rPr lang="zh-CN" altLang="en-US" sz="2400" dirty="0" smtClean="0">
                <a:solidFill>
                  <a:srgbClr val="333333"/>
                </a:solidFill>
                <a:latin typeface="黑体" panose="02010609060101010101" pitchFamily="49" charset="-122"/>
                <a:ea typeface="黑体" panose="02010609060101010101" pitchFamily="49" charset="-122"/>
              </a:rPr>
              <a:t>特性）</a:t>
            </a:r>
            <a:endParaRPr lang="zh-CN" altLang="en-US" sz="2400" dirty="0">
              <a:latin typeface="黑体" panose="02010609060101010101" pitchFamily="49" charset="-122"/>
              <a:ea typeface="黑体" panose="02010609060101010101" pitchFamily="49" charset="-122"/>
            </a:endParaRPr>
          </a:p>
        </p:txBody>
      </p:sp>
      <p:sp>
        <p:nvSpPr>
          <p:cNvPr id="15" name="文本框 14"/>
          <p:cNvSpPr txBox="1"/>
          <p:nvPr/>
        </p:nvSpPr>
        <p:spPr>
          <a:xfrm>
            <a:off x="6347861" y="2185020"/>
            <a:ext cx="5169886" cy="212365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smtClean="0">
                <a:solidFill>
                  <a:srgbClr val="333333"/>
                </a:solidFill>
                <a:effectLst/>
                <a:latin typeface="黑体" panose="02010609060101010101" pitchFamily="49" charset="-122"/>
                <a:ea typeface="黑体" panose="02010609060101010101" pitchFamily="49" charset="-122"/>
              </a:rPr>
              <a:t>基础数据表</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a:lnSpc>
                <a:spcPct val="150000"/>
              </a:lnSpc>
            </a:pPr>
            <a:r>
              <a:rPr lang="zh-CN" altLang="en-US" sz="2000" dirty="0">
                <a:solidFill>
                  <a:srgbClr val="333333"/>
                </a:solidFill>
                <a:latin typeface="黑体" panose="02010609060101010101" pitchFamily="49" charset="-122"/>
                <a:ea typeface="黑体" panose="02010609060101010101" pitchFamily="49" charset="-122"/>
              </a:rPr>
              <a:t>用户</a:t>
            </a:r>
            <a:r>
              <a:rPr lang="zh-CN" altLang="en-US" sz="2000" dirty="0" smtClean="0">
                <a:solidFill>
                  <a:srgbClr val="333333"/>
                </a:solidFill>
                <a:latin typeface="黑体" panose="02010609060101010101" pitchFamily="49" charset="-122"/>
                <a:ea typeface="黑体" panose="02010609060101010101" pitchFamily="49" charset="-122"/>
              </a:rPr>
              <a:t>表、部门表、交易记录</a:t>
            </a:r>
            <a:endParaRPr lang="en-US" altLang="zh-CN" sz="20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金融交易系统、车票销售系统</a:t>
            </a:r>
            <a:endParaRPr lang="en-US" altLang="zh-CN" sz="2400" dirty="0" smtClean="0">
              <a:solidFill>
                <a:srgbClr val="333333"/>
              </a:solidFill>
              <a:latin typeface="黑体" panose="02010609060101010101" pitchFamily="49" charset="-122"/>
              <a:ea typeface="黑体" panose="02010609060101010101" pitchFamily="49" charset="-122"/>
            </a:endParaRPr>
          </a:p>
          <a:p>
            <a:pPr>
              <a:lnSpc>
                <a:spcPct val="150000"/>
              </a:lnSpc>
            </a:pPr>
            <a:r>
              <a:rPr lang="zh-CN" altLang="en-US" sz="2000" dirty="0">
                <a:solidFill>
                  <a:srgbClr val="333333"/>
                </a:solidFill>
                <a:latin typeface="黑体" panose="02010609060101010101" pitchFamily="49" charset="-122"/>
                <a:ea typeface="黑体" panose="02010609060101010101" pitchFamily="49" charset="-122"/>
              </a:rPr>
              <a:t>对</a:t>
            </a:r>
            <a:r>
              <a:rPr lang="zh-CN" altLang="en-US" sz="2000" dirty="0" smtClean="0">
                <a:solidFill>
                  <a:srgbClr val="333333"/>
                </a:solidFill>
                <a:latin typeface="黑体" panose="02010609060101010101" pitchFamily="49" charset="-122"/>
                <a:ea typeface="黑体" panose="02010609060101010101" pitchFamily="49" charset="-122"/>
              </a:rPr>
              <a:t>数据安全性要求高</a:t>
            </a:r>
            <a:endParaRPr lang="en-US" altLang="zh-CN" sz="2000" dirty="0" smtClean="0">
              <a:solidFill>
                <a:srgbClr val="333333"/>
              </a:solidFill>
              <a:latin typeface="黑体" panose="02010609060101010101" pitchFamily="49" charset="-122"/>
              <a:ea typeface="黑体" panose="02010609060101010101" pitchFamily="49" charset="-122"/>
            </a:endParaRPr>
          </a:p>
        </p:txBody>
      </p:sp>
      <p:sp>
        <p:nvSpPr>
          <p:cNvPr id="16" name="矩形: 圆角 19"/>
          <p:cNvSpPr/>
          <p:nvPr/>
        </p:nvSpPr>
        <p:spPr>
          <a:xfrm>
            <a:off x="1947094" y="1048825"/>
            <a:ext cx="1325254" cy="494879"/>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优点</a:t>
            </a:r>
            <a:endParaRPr lang="zh-CN" altLang="en-US" sz="2400" dirty="0">
              <a:solidFill>
                <a:prstClr val="white"/>
              </a:solidFill>
              <a:latin typeface="黑体" panose="02010609060101010101" pitchFamily="49" charset="-122"/>
              <a:ea typeface="黑体" panose="02010609060101010101" pitchFamily="49" charset="-122"/>
            </a:endParaRPr>
          </a:p>
        </p:txBody>
      </p:sp>
      <p:sp>
        <p:nvSpPr>
          <p:cNvPr id="17" name="矩形: 圆角 19"/>
          <p:cNvSpPr/>
          <p:nvPr/>
        </p:nvSpPr>
        <p:spPr>
          <a:xfrm>
            <a:off x="7738978" y="1059682"/>
            <a:ext cx="1689228" cy="507241"/>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应用场景</a:t>
            </a:r>
            <a:endParaRPr lang="zh-CN" altLang="en-US" sz="2400" dirty="0">
              <a:solidFill>
                <a:prstClr val="white"/>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027100"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关系型数据库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037880" y="391098"/>
            <a:ext cx="15959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7"/>
          <a:stretch>
            <a:fillRect/>
          </a:stretch>
        </p:blipFill>
        <p:spPr>
          <a:xfrm>
            <a:off x="804545" y="3646805"/>
            <a:ext cx="2212340" cy="1499870"/>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0795" y="791210"/>
            <a:ext cx="7392670" cy="5675630"/>
          </a:xfrm>
          <a:prstGeom prst="rect">
            <a:avLst/>
          </a:prstGeom>
        </p:spPr>
      </p:pic>
      <p:pic>
        <p:nvPicPr>
          <p:cNvPr id="3" name="图片 2"/>
          <p:cNvPicPr>
            <a:picLocks noChangeAspect="1"/>
          </p:cNvPicPr>
          <p:nvPr/>
        </p:nvPicPr>
        <p:blipFill>
          <a:blip r:embed="rId9"/>
          <a:stretch>
            <a:fillRect/>
          </a:stretch>
        </p:blipFill>
        <p:spPr>
          <a:xfrm>
            <a:off x="509270" y="1743710"/>
            <a:ext cx="3007360" cy="1143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2027100"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关系型数据库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037880" y="391098"/>
            <a:ext cx="15959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怎么用？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7" name="图片 6"/>
          <p:cNvPicPr>
            <a:picLocks noChangeAspect="1"/>
          </p:cNvPicPr>
          <p:nvPr/>
        </p:nvPicPr>
        <p:blipFill>
          <a:blip r:embed="rId7"/>
          <a:stretch>
            <a:fillRect/>
          </a:stretch>
        </p:blipFill>
        <p:spPr>
          <a:xfrm>
            <a:off x="576514" y="1082229"/>
            <a:ext cx="4382797" cy="2268139"/>
          </a:xfrm>
          <a:prstGeom prst="rect">
            <a:avLst/>
          </a:prstGeom>
        </p:spPr>
      </p:pic>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6195" y="1177925"/>
            <a:ext cx="5730240" cy="1283335"/>
          </a:xfrm>
          <a:prstGeom prst="rect">
            <a:avLst/>
          </a:prstGeom>
        </p:spPr>
      </p:pic>
      <p:pic>
        <p:nvPicPr>
          <p:cNvPr id="3" name="图片 2"/>
          <p:cNvPicPr>
            <a:picLocks noChangeAspect="1"/>
          </p:cNvPicPr>
          <p:nvPr/>
        </p:nvPicPr>
        <p:blipFill>
          <a:blip r:embed="rId9"/>
          <a:stretch>
            <a:fillRect/>
          </a:stretch>
        </p:blipFill>
        <p:spPr>
          <a:xfrm>
            <a:off x="1643882" y="3755063"/>
            <a:ext cx="1989967" cy="2691096"/>
          </a:xfrm>
          <a:prstGeom prst="rect">
            <a:avLst/>
          </a:prstGeom>
        </p:spPr>
      </p:pic>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62700" y="2639060"/>
            <a:ext cx="5753735" cy="1373505"/>
          </a:xfrm>
          <a:prstGeom prst="rect">
            <a:avLst/>
          </a:prstGeom>
        </p:spPr>
      </p:pic>
      <p:pic>
        <p:nvPicPr>
          <p:cNvPr id="15" name="图片 14"/>
          <p:cNvPicPr>
            <a:picLocks noChangeAspect="1"/>
          </p:cNvPicPr>
          <p:nvPr/>
        </p:nvPicPr>
        <p:blipFill>
          <a:blip r:embed="rId11"/>
          <a:stretch>
            <a:fillRect/>
          </a:stretch>
        </p:blipFill>
        <p:spPr>
          <a:xfrm>
            <a:off x="6487486" y="5485850"/>
            <a:ext cx="5446774" cy="4995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文档数据库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是什么？</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5" name="文本框 14"/>
          <p:cNvSpPr txBox="1"/>
          <p:nvPr/>
        </p:nvSpPr>
        <p:spPr>
          <a:xfrm>
            <a:off x="272483" y="1011684"/>
            <a:ext cx="8167182" cy="23083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将数据作为</a:t>
            </a:r>
            <a:r>
              <a:rPr lang="zh-CN" altLang="en-US" sz="2400" b="0" i="0" dirty="0">
                <a:solidFill>
                  <a:srgbClr val="325F3E"/>
                </a:solidFill>
                <a:effectLst/>
                <a:latin typeface="黑体" panose="02010609060101010101" pitchFamily="49" charset="-122"/>
                <a:ea typeface="黑体" panose="02010609060101010101" pitchFamily="49" charset="-122"/>
              </a:rPr>
              <a:t>类 </a:t>
            </a:r>
            <a:r>
              <a:rPr lang="en-US" altLang="zh-CN" sz="2400" b="0" i="0" dirty="0">
                <a:solidFill>
                  <a:srgbClr val="325F3E"/>
                </a:solidFill>
                <a:effectLst/>
                <a:latin typeface="黑体" panose="02010609060101010101" pitchFamily="49" charset="-122"/>
                <a:ea typeface="黑体" panose="02010609060101010101" pitchFamily="49" charset="-122"/>
              </a:rPr>
              <a:t>JSON </a:t>
            </a:r>
            <a:r>
              <a:rPr lang="zh-CN" altLang="en-US" sz="2400" b="0" i="0" dirty="0">
                <a:solidFill>
                  <a:srgbClr val="333333"/>
                </a:solidFill>
                <a:effectLst/>
                <a:latin typeface="黑体" panose="02010609060101010101" pitchFamily="49" charset="-122"/>
                <a:ea typeface="黑体" panose="02010609060101010101" pitchFamily="49" charset="-122"/>
              </a:rPr>
              <a:t>文档存储和</a:t>
            </a:r>
            <a:r>
              <a:rPr lang="zh-CN" altLang="en-US" sz="2400" b="0" i="0" dirty="0" smtClean="0">
                <a:solidFill>
                  <a:srgbClr val="333333"/>
                </a:solidFill>
                <a:effectLst/>
                <a:latin typeface="黑体" panose="02010609060101010101" pitchFamily="49" charset="-122"/>
                <a:ea typeface="黑体" panose="02010609060101010101" pitchFamily="49" charset="-122"/>
              </a:rPr>
              <a:t>查询</a:t>
            </a:r>
            <a:r>
              <a:rPr lang="zh-CN" altLang="en-US" sz="2400" dirty="0" smtClean="0">
                <a:solidFill>
                  <a:srgbClr val="333333"/>
                </a:solidFill>
                <a:latin typeface="黑体" panose="02010609060101010101" pitchFamily="49" charset="-122"/>
                <a:ea typeface="黑体" panose="02010609060101010101" pitchFamily="49" charset="-122"/>
              </a:rPr>
              <a:t>（半结构化数据）</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文档可以</a:t>
            </a:r>
            <a:r>
              <a:rPr lang="zh-CN" altLang="en-US" sz="2400" dirty="0" smtClean="0">
                <a:solidFill>
                  <a:srgbClr val="325F3E"/>
                </a:solidFill>
                <a:latin typeface="黑体" panose="02010609060101010101" pitchFamily="49" charset="-122"/>
                <a:ea typeface="黑体" panose="02010609060101010101" pitchFamily="49" charset="-122"/>
              </a:rPr>
              <a:t>混合搭配</a:t>
            </a:r>
            <a:r>
              <a:rPr lang="zh-CN" altLang="en-US" sz="2400" dirty="0" smtClean="0">
                <a:solidFill>
                  <a:srgbClr val="333333"/>
                </a:solidFill>
                <a:latin typeface="黑体" panose="02010609060101010101" pitchFamily="49" charset="-122"/>
                <a:ea typeface="黑体" panose="02010609060101010101" pitchFamily="49" charset="-122"/>
              </a:rPr>
              <a:t>所需的任何类型数据</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每个文档通过</a:t>
            </a:r>
            <a:r>
              <a:rPr lang="zh-CN" altLang="en-US" sz="2400" dirty="0" smtClean="0">
                <a:solidFill>
                  <a:srgbClr val="325F3E"/>
                </a:solidFill>
                <a:latin typeface="黑体" panose="02010609060101010101" pitchFamily="49" charset="-122"/>
                <a:ea typeface="黑体" panose="02010609060101010101" pitchFamily="49" charset="-122"/>
              </a:rPr>
              <a:t>唯一</a:t>
            </a:r>
            <a:r>
              <a:rPr lang="en-US" altLang="zh-CN" sz="2400" dirty="0" smtClean="0">
                <a:solidFill>
                  <a:srgbClr val="325F3E"/>
                </a:solidFill>
                <a:latin typeface="黑体" panose="02010609060101010101" pitchFamily="49" charset="-122"/>
                <a:ea typeface="黑体" panose="02010609060101010101" pitchFamily="49" charset="-122"/>
              </a:rPr>
              <a:t>ID</a:t>
            </a:r>
            <a:r>
              <a:rPr lang="zh-CN" altLang="en-US" sz="2400" dirty="0" smtClean="0">
                <a:solidFill>
                  <a:srgbClr val="333333"/>
                </a:solidFill>
                <a:latin typeface="黑体" panose="02010609060101010101" pitchFamily="49" charset="-122"/>
                <a:ea typeface="黑体" panose="02010609060101010101" pitchFamily="49" charset="-122"/>
              </a:rPr>
              <a:t>键值进行标识</a:t>
            </a:r>
            <a:endParaRPr lang="en-US" altLang="zh-CN" sz="2400" dirty="0" smtClean="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文档内容是</a:t>
            </a:r>
            <a:r>
              <a:rPr lang="zh-CN" altLang="en-US" sz="2400" dirty="0" smtClean="0">
                <a:solidFill>
                  <a:srgbClr val="325F3E"/>
                </a:solidFill>
                <a:latin typeface="黑体" panose="02010609060101010101" pitchFamily="49" charset="-122"/>
                <a:ea typeface="黑体" panose="02010609060101010101" pitchFamily="49" charset="-122"/>
              </a:rPr>
              <a:t>自描述</a:t>
            </a:r>
            <a:r>
              <a:rPr lang="zh-CN" altLang="en-US" sz="2400" dirty="0" smtClean="0">
                <a:solidFill>
                  <a:srgbClr val="333333"/>
                </a:solidFill>
                <a:latin typeface="黑体" panose="02010609060101010101" pitchFamily="49" charset="-122"/>
                <a:ea typeface="黑体" panose="02010609060101010101" pitchFamily="49" charset="-122"/>
              </a:rPr>
              <a:t>的</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7"/>
          <a:stretch>
            <a:fillRect/>
          </a:stretch>
        </p:blipFill>
        <p:spPr>
          <a:xfrm>
            <a:off x="735151" y="3884498"/>
            <a:ext cx="3762709" cy="2357099"/>
          </a:xfrm>
          <a:prstGeom prst="rect">
            <a:avLst/>
          </a:prstGeom>
        </p:spPr>
      </p:pic>
      <p:pic>
        <p:nvPicPr>
          <p:cNvPr id="14" name="图片 13"/>
          <p:cNvPicPr>
            <a:picLocks noChangeAspect="1"/>
          </p:cNvPicPr>
          <p:nvPr/>
        </p:nvPicPr>
        <p:blipFill>
          <a:blip r:embed="rId8"/>
          <a:stretch>
            <a:fillRect/>
          </a:stretch>
        </p:blipFill>
        <p:spPr>
          <a:xfrm>
            <a:off x="8881438" y="2530922"/>
            <a:ext cx="3202104" cy="3828345"/>
          </a:xfrm>
          <a:prstGeom prst="rect">
            <a:avLst/>
          </a:prstGeom>
        </p:spPr>
      </p:pic>
      <p:pic>
        <p:nvPicPr>
          <p:cNvPr id="16" name="图片 15"/>
          <p:cNvPicPr>
            <a:picLocks noChangeAspect="1"/>
          </p:cNvPicPr>
          <p:nvPr/>
        </p:nvPicPr>
        <p:blipFill>
          <a:blip r:embed="rId9"/>
          <a:stretch>
            <a:fillRect/>
          </a:stretch>
        </p:blipFill>
        <p:spPr>
          <a:xfrm>
            <a:off x="5736048" y="2929986"/>
            <a:ext cx="3145390" cy="33116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BEBA8EAE-BF5A-486C-A8C5-ECC9F3942E4B}">
                <a14:imgProps xmlns:a14="http://schemas.microsoft.com/office/drawing/2010/main">
                  <a14:imgLayer r:embed="rId2">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10" name="直接连接符 9"/>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形 23"/>
          <p:cNvPicPr>
            <a:picLocks noChangeAspect="1"/>
          </p:cNvPicPr>
          <p:nvPr/>
        </p:nvPicPr>
        <p:blipFill rotWithShape="1">
          <a:blip r:embed="rId5">
            <a:extLst>
              <a:ext uri="{96DAC541-7B7A-43D3-8B79-37D633B846F1}">
                <asvg:svgBlip xmlns:asvg="http://schemas.microsoft.com/office/drawing/2016/SVG/main" r:embed="rId6"/>
              </a:ext>
            </a:extLst>
          </a:blip>
          <a:srcRect r="76037"/>
          <a:stretch>
            <a:fillRect/>
          </a:stretch>
        </p:blipFill>
        <p:spPr>
          <a:xfrm>
            <a:off x="11517747" y="343010"/>
            <a:ext cx="498764" cy="478977"/>
          </a:xfrm>
          <a:prstGeom prst="rect">
            <a:avLst/>
          </a:prstGeom>
        </p:spPr>
      </p:pic>
      <p:sp>
        <p:nvSpPr>
          <p:cNvPr id="12" name="文本框 1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文档数据库</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1787473" y="391098"/>
            <a:ext cx="16444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rPr>
              <a:t>为什么出现？</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5" name="文本框 14"/>
          <p:cNvSpPr txBox="1"/>
          <p:nvPr/>
        </p:nvSpPr>
        <p:spPr>
          <a:xfrm>
            <a:off x="359253" y="2037197"/>
            <a:ext cx="4941796" cy="2862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面向集合存储，易于存储</a:t>
            </a:r>
            <a:r>
              <a:rPr lang="zh-CN" altLang="en-US" sz="2400" b="0" i="0" dirty="0">
                <a:solidFill>
                  <a:srgbClr val="325F3E"/>
                </a:solidFill>
                <a:effectLst/>
                <a:latin typeface="黑体" panose="02010609060101010101" pitchFamily="49" charset="-122"/>
                <a:ea typeface="黑体" panose="02010609060101010101" pitchFamily="49" charset="-122"/>
              </a:rPr>
              <a:t>对象类型</a:t>
            </a:r>
            <a:r>
              <a:rPr lang="zh-CN" altLang="en-US" sz="2400" b="0" i="0" dirty="0">
                <a:solidFill>
                  <a:srgbClr val="333333"/>
                </a:solidFill>
                <a:effectLst/>
                <a:latin typeface="黑体" panose="02010609060101010101" pitchFamily="49" charset="-122"/>
                <a:ea typeface="黑体" panose="02010609060101010101" pitchFamily="49" charset="-122"/>
              </a:rPr>
              <a:t>的数据</a:t>
            </a:r>
            <a:endParaRPr lang="en-US" altLang="zh-CN" sz="2400" b="0" i="0" dirty="0">
              <a:solidFill>
                <a:srgbClr val="333333"/>
              </a:solidFill>
              <a:effectLst/>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a:solidFill>
                  <a:srgbClr val="325F3E"/>
                </a:solidFill>
                <a:latin typeface="黑体" panose="02010609060101010101" pitchFamily="49" charset="-122"/>
                <a:ea typeface="黑体" panose="02010609060101010101" pitchFamily="49" charset="-122"/>
              </a:rPr>
              <a:t>结构灵活</a:t>
            </a:r>
            <a:r>
              <a:rPr lang="zh-CN" altLang="en-US" sz="2400" dirty="0" smtClean="0">
                <a:solidFill>
                  <a:srgbClr val="333333"/>
                </a:solidFill>
                <a:latin typeface="黑体" panose="02010609060101010101" pitchFamily="49" charset="-122"/>
                <a:ea typeface="黑体" panose="02010609060101010101" pitchFamily="49" charset="-122"/>
              </a:rPr>
              <a:t>，不需要预先定义结构</a:t>
            </a:r>
            <a:endParaRPr lang="en-US" altLang="zh-CN" sz="2400" dirty="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dirty="0" smtClean="0">
                <a:solidFill>
                  <a:srgbClr val="333333"/>
                </a:solidFill>
                <a:latin typeface="黑体" panose="02010609060101010101" pitchFamily="49" charset="-122"/>
                <a:ea typeface="黑体" panose="02010609060101010101" pitchFamily="49" charset="-122"/>
              </a:rPr>
              <a:t>一个集合中每个</a:t>
            </a:r>
            <a:r>
              <a:rPr lang="zh-CN" altLang="en-US" sz="2400" dirty="0">
                <a:solidFill>
                  <a:srgbClr val="333333"/>
                </a:solidFill>
                <a:latin typeface="黑体" panose="02010609060101010101" pitchFamily="49" charset="-122"/>
                <a:ea typeface="黑体" panose="02010609060101010101" pitchFamily="49" charset="-122"/>
              </a:rPr>
              <a:t>文档的属性都可以</a:t>
            </a:r>
            <a:r>
              <a:rPr lang="zh-CN" altLang="en-US" sz="2400" dirty="0" smtClean="0">
                <a:solidFill>
                  <a:srgbClr val="333333"/>
                </a:solidFill>
                <a:latin typeface="黑体" panose="02010609060101010101" pitchFamily="49" charset="-122"/>
                <a:ea typeface="黑体" panose="02010609060101010101" pitchFamily="49" charset="-122"/>
              </a:rPr>
              <a:t>不一样（实际不建议这样做）</a:t>
            </a:r>
            <a:endParaRPr lang="en-US" altLang="zh-CN" sz="2400" b="0" i="0" dirty="0">
              <a:solidFill>
                <a:srgbClr val="333333"/>
              </a:solidFill>
              <a:effectLst/>
              <a:latin typeface="黑体" panose="02010609060101010101" pitchFamily="49" charset="-122"/>
              <a:ea typeface="黑体" panose="02010609060101010101" pitchFamily="49" charset="-122"/>
            </a:endParaRPr>
          </a:p>
        </p:txBody>
      </p:sp>
      <p:sp>
        <p:nvSpPr>
          <p:cNvPr id="16" name="文本框 15"/>
          <p:cNvSpPr txBox="1"/>
          <p:nvPr/>
        </p:nvSpPr>
        <p:spPr>
          <a:xfrm>
            <a:off x="6227998" y="2037197"/>
            <a:ext cx="5289749" cy="2862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内容管理应用程序</a:t>
            </a:r>
            <a:endParaRPr lang="en-US" altLang="zh-CN" sz="2400" b="0" i="0" dirty="0">
              <a:solidFill>
                <a:srgbClr val="333333"/>
              </a:solidFill>
              <a:effectLst/>
              <a:latin typeface="黑体" panose="02010609060101010101" pitchFamily="49" charset="-122"/>
              <a:ea typeface="黑体" panose="02010609060101010101" pitchFamily="49" charset="-122"/>
            </a:endParaRPr>
          </a:p>
          <a:p>
            <a:pPr marL="800100" lvl="1" indent="-342900">
              <a:lnSpc>
                <a:spcPct val="150000"/>
              </a:lnSpc>
              <a:buFont typeface="Wingdings" panose="05000000000000000000" pitchFamily="2" charset="2"/>
              <a:buChar char="Ø"/>
            </a:pPr>
            <a:r>
              <a:rPr lang="zh-CN" altLang="en-US" sz="2400" dirty="0">
                <a:solidFill>
                  <a:srgbClr val="333333"/>
                </a:solidFill>
                <a:latin typeface="黑体" panose="02010609060101010101" pitchFamily="49" charset="-122"/>
                <a:ea typeface="黑体" panose="02010609060101010101" pitchFamily="49" charset="-122"/>
              </a:rPr>
              <a:t>博客</a:t>
            </a:r>
            <a:endParaRPr lang="en-US" altLang="zh-CN" sz="2400" dirty="0">
              <a:solidFill>
                <a:srgbClr val="333333"/>
              </a:solidFill>
              <a:latin typeface="黑体" panose="02010609060101010101" pitchFamily="49" charset="-122"/>
              <a:ea typeface="黑体" panose="02010609060101010101" pitchFamily="49" charset="-122"/>
            </a:endParaRPr>
          </a:p>
          <a:p>
            <a:pPr marL="800100" lvl="1"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视频平台</a:t>
            </a:r>
            <a:endParaRPr lang="en-US" altLang="zh-CN" sz="2400" dirty="0">
              <a:solidFill>
                <a:srgbClr val="333333"/>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b="0" i="0" dirty="0">
                <a:solidFill>
                  <a:srgbClr val="333333"/>
                </a:solidFill>
                <a:effectLst/>
                <a:latin typeface="黑体" panose="02010609060101010101" pitchFamily="49" charset="-122"/>
                <a:ea typeface="黑体" panose="02010609060101010101" pitchFamily="49" charset="-122"/>
              </a:rPr>
              <a:t>商品</a:t>
            </a:r>
            <a:r>
              <a:rPr lang="zh-CN" altLang="en-US" sz="2400" b="0" i="0" dirty="0" smtClean="0">
                <a:solidFill>
                  <a:srgbClr val="333333"/>
                </a:solidFill>
                <a:effectLst/>
                <a:latin typeface="黑体" panose="02010609060101010101" pitchFamily="49" charset="-122"/>
                <a:ea typeface="黑体" panose="02010609060101010101" pitchFamily="49" charset="-122"/>
              </a:rPr>
              <a:t>目录</a:t>
            </a:r>
            <a:endParaRPr lang="en-US" altLang="zh-CN" sz="2400" b="0" i="0" dirty="0" smtClean="0">
              <a:solidFill>
                <a:srgbClr val="333333"/>
              </a:solidFill>
              <a:effectLst/>
              <a:latin typeface="黑体" panose="02010609060101010101" pitchFamily="49" charset="-122"/>
              <a:ea typeface="黑体" panose="02010609060101010101" pitchFamily="49" charset="-122"/>
            </a:endParaRPr>
          </a:p>
          <a:p>
            <a:pPr>
              <a:lnSpc>
                <a:spcPct val="150000"/>
              </a:lnSpc>
            </a:pPr>
            <a:r>
              <a:rPr lang="zh-CN" altLang="en-US" sz="2000" dirty="0" smtClean="0">
                <a:solidFill>
                  <a:srgbClr val="333333"/>
                </a:solidFill>
                <a:latin typeface="黑体" panose="02010609060101010101" pitchFamily="49" charset="-122"/>
                <a:ea typeface="黑体" panose="02010609060101010101" pitchFamily="49" charset="-122"/>
              </a:rPr>
              <a:t>不同商品具有的属性是不一样的</a:t>
            </a:r>
            <a:endParaRPr lang="en-US" altLang="zh-CN" sz="2000" b="0" i="0" dirty="0" smtClean="0">
              <a:solidFill>
                <a:srgbClr val="333333"/>
              </a:solidFill>
              <a:effectLst/>
              <a:latin typeface="黑体" panose="02010609060101010101" pitchFamily="49" charset="-122"/>
              <a:ea typeface="黑体" panose="02010609060101010101" pitchFamily="49" charset="-122"/>
            </a:endParaRPr>
          </a:p>
        </p:txBody>
      </p:sp>
      <p:sp>
        <p:nvSpPr>
          <p:cNvPr id="14" name="矩形: 圆角 19"/>
          <p:cNvSpPr/>
          <p:nvPr/>
        </p:nvSpPr>
        <p:spPr>
          <a:xfrm>
            <a:off x="1947094" y="1048825"/>
            <a:ext cx="1325254" cy="494879"/>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优点</a:t>
            </a:r>
            <a:endParaRPr lang="zh-CN" altLang="en-US" sz="2400" dirty="0">
              <a:solidFill>
                <a:prstClr val="white"/>
              </a:solidFill>
              <a:latin typeface="黑体" panose="02010609060101010101" pitchFamily="49" charset="-122"/>
              <a:ea typeface="黑体" panose="02010609060101010101" pitchFamily="49" charset="-122"/>
            </a:endParaRPr>
          </a:p>
        </p:txBody>
      </p:sp>
      <p:sp>
        <p:nvSpPr>
          <p:cNvPr id="17" name="矩形: 圆角 19"/>
          <p:cNvSpPr/>
          <p:nvPr/>
        </p:nvSpPr>
        <p:spPr>
          <a:xfrm>
            <a:off x="7738978" y="1059682"/>
            <a:ext cx="1689228" cy="507241"/>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smtClean="0">
                <a:solidFill>
                  <a:prstClr val="white"/>
                </a:solidFill>
                <a:latin typeface="黑体" panose="02010609060101010101" pitchFamily="49" charset="-122"/>
                <a:ea typeface="黑体" panose="02010609060101010101" pitchFamily="49" charset="-122"/>
              </a:rPr>
              <a:t>应用场景</a:t>
            </a:r>
            <a:endParaRPr lang="zh-CN" altLang="en-US" sz="2400" dirty="0">
              <a:solidFill>
                <a:prstClr val="white"/>
              </a:solidFill>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1606</Words>
  <Application>WPS 演示</Application>
  <PresentationFormat>宽屏</PresentationFormat>
  <Paragraphs>272</Paragraphs>
  <Slides>25</Slides>
  <Notes>21</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25</vt:i4>
      </vt:variant>
    </vt:vector>
  </HeadingPairs>
  <TitlesOfParts>
    <vt:vector size="51" baseType="lpstr">
      <vt:lpstr>Arial</vt:lpstr>
      <vt:lpstr>方正书宋_GBK</vt:lpstr>
      <vt:lpstr>Wingdings</vt:lpstr>
      <vt:lpstr>Calibri Light</vt:lpstr>
      <vt:lpstr>微软雅黑 Light</vt:lpstr>
      <vt:lpstr>微软雅黑</vt:lpstr>
      <vt:lpstr>汉仪旗黑</vt:lpstr>
      <vt:lpstr>微软雅黑</vt:lpstr>
      <vt:lpstr>Calibri</vt:lpstr>
      <vt:lpstr>黑体</vt:lpstr>
      <vt:lpstr>Calibri</vt:lpstr>
      <vt:lpstr>宋体</vt:lpstr>
      <vt:lpstr>汉仪中黑KW</vt:lpstr>
      <vt:lpstr>Times New Roman</vt:lpstr>
      <vt:lpstr>Bahnschrift SemiBold</vt:lpstr>
      <vt:lpstr>Helvetica Neue</vt:lpstr>
      <vt:lpstr>宋体</vt:lpstr>
      <vt:lpstr>Arial Unicode MS</vt:lpstr>
      <vt:lpstr>等线</vt:lpstr>
      <vt:lpstr>汉仪中等线KW</vt:lpstr>
      <vt:lpstr>等线 Light</vt:lpstr>
      <vt:lpstr>苹方-简</vt:lpstr>
      <vt:lpstr>Thonburi</vt:lpstr>
      <vt:lpstr>汉仪书宋二KW</vt:lpstr>
      <vt:lpstr>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WuHan</dc:creator>
  <cp:lastModifiedBy>wuh</cp:lastModifiedBy>
  <cp:revision>72</cp:revision>
  <dcterms:created xsi:type="dcterms:W3CDTF">2021-12-22T07:00:38Z</dcterms:created>
  <dcterms:modified xsi:type="dcterms:W3CDTF">2021-12-22T07:00:38Z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