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8"/>
  </p:notesMasterIdLst>
  <p:sldIdLst>
    <p:sldId id="258" r:id="rId2"/>
    <p:sldId id="262" r:id="rId3"/>
    <p:sldId id="263" r:id="rId4"/>
    <p:sldId id="268" r:id="rId5"/>
    <p:sldId id="309" r:id="rId6"/>
    <p:sldId id="264" r:id="rId7"/>
    <p:sldId id="288" r:id="rId8"/>
    <p:sldId id="310" r:id="rId9"/>
    <p:sldId id="311" r:id="rId10"/>
    <p:sldId id="312" r:id="rId11"/>
    <p:sldId id="265" r:id="rId12"/>
    <p:sldId id="313" r:id="rId13"/>
    <p:sldId id="266" r:id="rId14"/>
    <p:sldId id="314" r:id="rId15"/>
    <p:sldId id="315" r:id="rId16"/>
    <p:sldId id="286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715"/>
  </p:normalViewPr>
  <p:slideViewPr>
    <p:cSldViewPr snapToGrid="0" snapToObjects="1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t>2021/11/6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和模板学习中的</a:t>
            </a:r>
            <a:r>
              <a:rPr lang="en-US" altLang="zh-CN" dirty="0"/>
              <a:t>prompt</a:t>
            </a:r>
            <a:r>
              <a:rPr lang="zh-CN" altLang="en-US" dirty="0"/>
              <a:t>类似，没有特别的构建技巧，只能依靠经验和直觉。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61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layer norm</a:t>
            </a:r>
            <a:r>
              <a:rPr lang="zh-CN" altLang="en-US" dirty="0"/>
              <a:t>放到残差外面，避免残差被严重削弱。</a:t>
            </a:r>
            <a:endParaRPr lang="en-US" altLang="zh-CN" dirty="0"/>
          </a:p>
          <a:p>
            <a:r>
              <a:rPr lang="zh-CN" altLang="en-US" dirty="0"/>
              <a:t>相对位置可以避免</a:t>
            </a:r>
            <a:r>
              <a:rPr lang="en-US" altLang="zh-CN" dirty="0"/>
              <a:t>test</a:t>
            </a:r>
            <a:r>
              <a:rPr lang="zh-CN" altLang="en-US" dirty="0"/>
              <a:t>中的样本长度远大于</a:t>
            </a:r>
            <a:r>
              <a:rPr lang="en-US" altLang="zh-CN" dirty="0"/>
              <a:t>train</a:t>
            </a:r>
            <a:r>
              <a:rPr lang="zh-CN" altLang="en-US" dirty="0"/>
              <a:t>中时，得到的</a:t>
            </a:r>
            <a:r>
              <a:rPr lang="en-US" altLang="zh-CN" dirty="0"/>
              <a:t>PE</a:t>
            </a:r>
            <a:r>
              <a:rPr lang="zh-CN" altLang="en-US" dirty="0"/>
              <a:t>网络没有见过，增强鲁棒性。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23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不过目前最大的问题就是缺少比较高质量的带情感标注的数据集。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1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2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5" r:id="rId3"/>
    <p:sldLayoutId id="2147483686" r:id="rId4"/>
    <p:sldLayoutId id="2147483687" r:id="rId5"/>
    <p:sldLayoutId id="2147483690" r:id="rId6"/>
    <p:sldLayoutId id="2147483688" r:id="rId7"/>
    <p:sldLayoutId id="2147483683" r:id="rId8"/>
    <p:sldLayoutId id="2147483680" r:id="rId9"/>
    <p:sldLayoutId id="2147483681" r:id="rId10"/>
    <p:sldLayoutId id="2147483682" r:id="rId11"/>
    <p:sldLayoutId id="2147483684" r:id="rId12"/>
    <p:sldLayoutId id="2147483662" r:id="rId13"/>
    <p:sldLayoutId id="2147483664" r:id="rId14"/>
    <p:sldLayoutId id="2147483663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0693" y="2679979"/>
            <a:ext cx="8980535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Text to Text Transfer Transformer (T5)</a:t>
            </a:r>
            <a:endParaRPr kumimoji="1" lang="zh-CN" altLang="en-US" sz="3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3629380"/>
            <a:ext cx="329420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汇报人：许敏章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2021.11.7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13834" y="236936"/>
            <a:ext cx="8923686" cy="529569"/>
          </a:xfrm>
        </p:spPr>
        <p:txBody>
          <a:bodyPr/>
          <a:lstStyle/>
          <a:p>
            <a:r>
              <a:rPr kumimoji="1" lang="en-US" altLang="zh-CN" dirty="0"/>
              <a:t>BERT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GPT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T5</a:t>
            </a:r>
            <a:endParaRPr kumimoji="1" lang="zh-CN" altLang="en-US" b="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76110"/>
              </p:ext>
            </p:extLst>
          </p:nvPr>
        </p:nvGraphicFramePr>
        <p:xfrm>
          <a:off x="1064888" y="1436942"/>
          <a:ext cx="9664072" cy="4146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156">
                  <a:extLst>
                    <a:ext uri="{9D8B030D-6E8A-4147-A177-3AD203B41FA5}">
                      <a16:colId xmlns:a16="http://schemas.microsoft.com/office/drawing/2014/main" val="767773245"/>
                    </a:ext>
                  </a:extLst>
                </a:gridCol>
                <a:gridCol w="5141916">
                  <a:extLst>
                    <a:ext uri="{9D8B030D-6E8A-4147-A177-3AD203B41FA5}">
                      <a16:colId xmlns:a16="http://schemas.microsoft.com/office/drawing/2014/main" val="3629616051"/>
                    </a:ext>
                  </a:extLst>
                </a:gridCol>
              </a:tblGrid>
              <a:tr h="437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characteristic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8501"/>
                  </a:ext>
                </a:extLst>
              </a:tr>
              <a:tr h="751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BERT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Transformer encoder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结构，更适合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NLU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42961"/>
                  </a:ext>
                </a:extLst>
              </a:tr>
              <a:tr h="7735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Arial Rounded MT Bold" panose="020F0704030504030204" pitchFamily="34" charset="0"/>
                        </a:rPr>
                        <a:t>GPT</a:t>
                      </a:r>
                      <a:endParaRPr lang="zh-CN" altLang="en-US" sz="2000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Transformer decoder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结构，适用于生成任务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59332"/>
                  </a:ext>
                </a:extLst>
              </a:tr>
              <a:tr h="1008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Arial Rounded MT Bold" panose="020F0704030504030204" pitchFamily="34" charset="0"/>
                        </a:rPr>
                        <a:t>T5</a:t>
                      </a:r>
                      <a:endParaRPr lang="zh-CN" altLang="en-US" sz="2000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BERT+GPT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encoder-decoder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）结构，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encoder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decoder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间的关联除了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hidden vector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，还有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cross attention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。做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NLU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任务时也不是仅仅依靠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encoder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，而是整个模型都参与进来，由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decoder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直接生成结果。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84602"/>
                  </a:ext>
                </a:extLst>
              </a:tr>
              <a:tr h="721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Arial Rounded MT Bold" panose="020F0704030504030204" pitchFamily="34" charset="0"/>
                        </a:rPr>
                        <a:t>Sentence T5</a:t>
                      </a:r>
                      <a:endParaRPr lang="zh-CN" altLang="en-US" sz="2000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探索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T5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在文本表示方面的能力，使用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encoder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输出的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mean pooling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，结果略好于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2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4437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Dataset</a:t>
            </a:r>
            <a:r>
              <a:rPr kumimoji="1" lang="zh-CN" altLang="en-US" sz="54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54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C4</a:t>
            </a:r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810" y="236936"/>
            <a:ext cx="5983710" cy="529569"/>
          </a:xfrm>
        </p:spPr>
        <p:txBody>
          <a:bodyPr/>
          <a:lstStyle/>
          <a:p>
            <a:r>
              <a:rPr lang="en-US" altLang="zh-CN" dirty="0"/>
              <a:t>the Colossal Clean Crawled Corpus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2282479" y="1193202"/>
            <a:ext cx="7008943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 cleaned Common Crawl’s web extracted text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en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643FE9-E893-48C2-99AA-A3E16CA5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" y="4058204"/>
            <a:ext cx="11595696" cy="16891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F6ACFF-BF4B-406B-8900-226BF4AE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77" y="1652152"/>
            <a:ext cx="8152046" cy="21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4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454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Downstream tasks &amp; results</a:t>
            </a:r>
          </a:p>
        </p:txBody>
      </p:sp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810" y="236936"/>
            <a:ext cx="5983710" cy="529569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A16C55-2D30-4467-96A8-31C56657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1" y="73460"/>
            <a:ext cx="5466078" cy="65476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E20B31-B87F-4F98-A964-480CD13B0366}"/>
              </a:ext>
            </a:extLst>
          </p:cNvPr>
          <p:cNvSpPr txBox="1"/>
          <p:nvPr/>
        </p:nvSpPr>
        <p:spPr>
          <a:xfrm>
            <a:off x="7111999" y="2692705"/>
            <a:ext cx="4881265" cy="185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17/24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个任务（问答、机器翻译、推理、情感分析、文本摘要等多种任务）上取得了更好的效果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其中，机器翻译效果较差，可能由于预训练只在英语上进行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1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810" y="236936"/>
            <a:ext cx="5983710" cy="529569"/>
          </a:xfrm>
        </p:spPr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2898920" y="1435205"/>
            <a:ext cx="684120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模型本身没有很多的创新点，更多是工程上的一些工作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核心：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text-to-text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模式，通过多个对比实验找到最合适的模型结构，并用海量的训练数据进行预训练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it is often possible to achieve better performance simply by </a:t>
            </a:r>
            <a:r>
              <a:rPr lang="en-US" altLang="zh-CN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training a larger model on a larger data set</a:t>
            </a:r>
            <a:endParaRPr lang="zh-CN" altLang="en-US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4" y="2473381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44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4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316819" y="3537940"/>
            <a:ext cx="329420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报告人：许敏章</a:t>
            </a:r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459" y="1634240"/>
            <a:ext cx="130837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What is T5</a:t>
            </a:r>
            <a:endParaRPr kumimoji="1" lang="zh-CN" altLang="en-US" sz="18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2523" y="150678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1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6306" y="2521850"/>
            <a:ext cx="392767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Model structures</a:t>
            </a:r>
            <a:r>
              <a:rPr kumimoji="1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：</a:t>
            </a:r>
            <a:r>
              <a:rPr kumimoji="1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Bert</a:t>
            </a:r>
            <a:r>
              <a:rPr kumimoji="1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、</a:t>
            </a:r>
            <a:r>
              <a:rPr kumimoji="1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GPT</a:t>
            </a:r>
            <a:r>
              <a:rPr kumimoji="1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、</a:t>
            </a:r>
            <a:r>
              <a:rPr kumimoji="1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T5</a:t>
            </a:r>
            <a:endParaRPr kumimoji="1" lang="zh-CN" altLang="en-US" sz="18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32523" y="2391992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2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7459" y="3435042"/>
            <a:ext cx="163378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Dataset</a:t>
            </a:r>
            <a:r>
              <a:rPr kumimoji="1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：</a:t>
            </a:r>
            <a:r>
              <a:rPr kumimoji="1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C4</a:t>
            </a:r>
            <a:endParaRPr kumimoji="1" lang="zh-CN" altLang="en-US" sz="18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32523" y="3305184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3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32523" y="4190385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4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59" y="4290852"/>
            <a:ext cx="329769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Downstream tasks &amp; results</a:t>
            </a:r>
            <a:endParaRPr kumimoji="1" lang="zh-CN" altLang="en-US" sz="18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5" y="197359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84238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472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What is T5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91267" y="1484506"/>
            <a:ext cx="4145411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一个统一的“</a:t>
            </a:r>
            <a:r>
              <a:rPr lang="en-US" altLang="zh-CN" sz="20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text-to-text</a:t>
            </a:r>
            <a:r>
              <a:rPr lang="zh-CN" altLang="en-US" sz="20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”框架，涵盖机器翻译、问答、文本摘要、情感分类等多种</a:t>
            </a:r>
            <a:r>
              <a:rPr lang="en-US" altLang="zh-CN" sz="20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NLP</a:t>
            </a:r>
            <a:r>
              <a:rPr lang="zh-CN" altLang="en-US" sz="20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任务。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16853" y="593462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909772" y="2589474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7" name="文本框 8"/>
          <p:cNvSpPr txBox="1"/>
          <p:nvPr/>
        </p:nvSpPr>
        <p:spPr>
          <a:xfrm>
            <a:off x="1760802" y="4843166"/>
            <a:ext cx="8328078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将所有任务的输入输出均转换成</a:t>
            </a:r>
            <a:r>
              <a:rPr lang="zh-CN" altLang="en-US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文本到文本（</a:t>
            </a:r>
            <a:r>
              <a:rPr lang="en-US" altLang="zh-CN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text-to-text</a:t>
            </a:r>
            <a:r>
              <a:rPr lang="zh-CN" altLang="en-US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的形式，使得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NLP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任务都可以用</a:t>
            </a:r>
            <a:r>
              <a:rPr lang="zh-CN" altLang="en-US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同样的模型、同样的损失函数、同样的训练过程、同样的解码过程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完成。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D74D00-5CE6-46D9-BC14-FC54AC0A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9016" cy="40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13834" y="236936"/>
            <a:ext cx="8923686" cy="529569"/>
          </a:xfrm>
        </p:spPr>
        <p:txBody>
          <a:bodyPr/>
          <a:lstStyle/>
          <a:p>
            <a:r>
              <a:rPr kumimoji="1" lang="en-US" altLang="zh-CN" dirty="0"/>
              <a:t>Input &amp; output format</a:t>
            </a:r>
            <a:r>
              <a:rPr kumimoji="1" lang="zh-CN" altLang="en-US" dirty="0"/>
              <a:t>：  </a:t>
            </a:r>
            <a:r>
              <a:rPr kumimoji="1" lang="en-US" altLang="zh-CN" b="0" dirty="0"/>
              <a:t>add a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task-specific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text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prefix</a:t>
            </a:r>
            <a:endParaRPr kumimoji="1" lang="zh-CN" altLang="en-US" b="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19496"/>
              </p:ext>
            </p:extLst>
          </p:nvPr>
        </p:nvGraphicFramePr>
        <p:xfrm>
          <a:off x="912489" y="844968"/>
          <a:ext cx="1052637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792">
                  <a:extLst>
                    <a:ext uri="{9D8B030D-6E8A-4147-A177-3AD203B41FA5}">
                      <a16:colId xmlns:a16="http://schemas.microsoft.com/office/drawing/2014/main" val="767773245"/>
                    </a:ext>
                  </a:extLst>
                </a:gridCol>
                <a:gridCol w="3508792">
                  <a:extLst>
                    <a:ext uri="{9D8B030D-6E8A-4147-A177-3AD203B41FA5}">
                      <a16:colId xmlns:a16="http://schemas.microsoft.com/office/drawing/2014/main" val="3629616051"/>
                    </a:ext>
                  </a:extLst>
                </a:gridCol>
                <a:gridCol w="3508792">
                  <a:extLst>
                    <a:ext uri="{9D8B030D-6E8A-4147-A177-3AD203B41FA5}">
                      <a16:colId xmlns:a16="http://schemas.microsoft.com/office/drawing/2014/main" val="3253691361"/>
                    </a:ext>
                  </a:extLst>
                </a:gridCol>
              </a:tblGrid>
              <a:tr h="437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task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output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8501"/>
                  </a:ext>
                </a:extLst>
              </a:tr>
              <a:tr h="751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MT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translate English to German: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That is good.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Das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gut.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42961"/>
                  </a:ext>
                </a:extLst>
              </a:tr>
              <a:tr h="7735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Arial Rounded MT Bold" panose="020F0704030504030204" pitchFamily="34" charset="0"/>
                        </a:rPr>
                        <a:t>MNLI</a:t>
                      </a:r>
                      <a:r>
                        <a:rPr lang="zh-CN" altLang="en-US" sz="2000" b="0" dirty="0">
                          <a:latin typeface="Arial Rounded MT Bold" panose="020F0704030504030204" pitchFamily="34" charset="0"/>
                        </a:rPr>
                        <a:t>：</a:t>
                      </a:r>
                      <a:r>
                        <a:rPr lang="en-US" altLang="zh-CN" sz="2000" b="0" dirty="0">
                          <a:latin typeface="Arial Rounded MT Bold" panose="020F0704030504030204" pitchFamily="34" charset="0"/>
                        </a:rPr>
                        <a:t>premise consistency prediction</a:t>
                      </a:r>
                      <a:endParaRPr lang="zh-CN" altLang="en-US" sz="2000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mnli</a:t>
                      </a:r>
                      <a:r>
                        <a:rPr lang="en-US" altLang="zh-CN" sz="18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premise: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 hate pigeons. </a:t>
                      </a:r>
                      <a:r>
                        <a:rPr lang="en-US" altLang="zh-CN" sz="18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hypothesis: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 feelings towards pigeons are filled with animosity.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“entailment”, “neutral”,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 “contradiction”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Instead of 0, 1, 2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ect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59332"/>
                  </a:ext>
                </a:extLst>
              </a:tr>
              <a:tr h="1008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Arial Rounded MT Bold" panose="020F0704030504030204" pitchFamily="34" charset="0"/>
                        </a:rPr>
                        <a:t>Text similarity prediction</a:t>
                      </a:r>
                      <a:endParaRPr lang="zh-CN" altLang="en-US" sz="2000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stsb</a:t>
                      </a: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sentence1: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Representatives for </a:t>
                      </a:r>
                      <a:r>
                        <a:rPr lang="en-US" altLang="zh-CN" sz="1600" b="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Puretunes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could not immediately be reached for comment Wednesday. </a:t>
                      </a: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sentence2: </a:t>
                      </a:r>
                      <a:r>
                        <a:rPr lang="en-US" altLang="zh-CN" sz="1600" b="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Puretunes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representatives could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 be located Thursday to comment on the suit.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3.2 (string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 a floating-point value)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84602"/>
                  </a:ext>
                </a:extLst>
              </a:tr>
              <a:tr h="721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Arial Rounded MT Bold" panose="020F0704030504030204" pitchFamily="34" charset="0"/>
                        </a:rPr>
                        <a:t>Ambiguous pronouns reference</a:t>
                      </a:r>
                      <a:endParaRPr lang="zh-CN" altLang="en-US" sz="2000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wsc</a:t>
                      </a: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The stable was very roomy, with four good stalls; a large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swinging window opened into the yard , which made </a:t>
                      </a: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it</a:t>
                      </a: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pleasant and airy.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stable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543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5F0E8F3-9280-44A8-B003-2F0BFA061B2A}"/>
              </a:ext>
            </a:extLst>
          </p:cNvPr>
          <p:cNvSpPr txBox="1"/>
          <p:nvPr/>
        </p:nvSpPr>
        <p:spPr>
          <a:xfrm>
            <a:off x="3886200" y="6331368"/>
            <a:ext cx="51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Prefix</a:t>
            </a:r>
            <a:r>
              <a:rPr lang="zh-CN" altLang="en-US" dirty="0"/>
              <a:t>的设计本身就是一个特别的超参数</a:t>
            </a:r>
          </a:p>
        </p:txBody>
      </p:sp>
    </p:spTree>
    <p:extLst>
      <p:ext uri="{BB962C8B-B14F-4D97-AF65-F5344CB8AC3E}">
        <p14:creationId xmlns:p14="http://schemas.microsoft.com/office/powerpoint/2010/main" val="20606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66316" y="1729469"/>
            <a:ext cx="16145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bg1"/>
                </a:solidFill>
              </a:rPr>
              <a:t>2</a:t>
            </a:r>
            <a:endParaRPr kumimoji="1"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27708" y="3315916"/>
            <a:ext cx="46078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Model structures</a:t>
            </a:r>
            <a:r>
              <a:rPr kumimoji="1" lang="zh-CN" altLang="en-US" sz="36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endParaRPr kumimoji="1" lang="en-US" altLang="zh-CN" sz="3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8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T5</a:t>
            </a:r>
            <a:r>
              <a:rPr kumimoji="1" lang="zh-CN" altLang="en-US" sz="24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sz="24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Bert</a:t>
            </a:r>
            <a:r>
              <a:rPr kumimoji="1" lang="zh-CN" altLang="en-US" sz="24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sz="24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GPT</a:t>
            </a:r>
          </a:p>
          <a:p>
            <a:endParaRPr kumimoji="1" lang="zh-CN" altLang="en-US" sz="32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810" y="236936"/>
            <a:ext cx="5983710" cy="529569"/>
          </a:xfrm>
        </p:spPr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8"/>
              <p:cNvSpPr txBox="1"/>
              <p:nvPr/>
            </p:nvSpPr>
            <p:spPr>
              <a:xfrm>
                <a:off x="615295" y="1012357"/>
                <a:ext cx="7196800" cy="4107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charset="0"/>
                    <a:ea typeface="微软雅黑" charset="0"/>
                  </a:rPr>
                  <a:t>An encoder-decoder Transformer</a:t>
                </a: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charset="0"/>
                    <a:ea typeface="微软雅黑" charset="0"/>
                  </a:rPr>
                  <a:t>Placing the </a:t>
                </a:r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charset="0"/>
                    <a:ea typeface="微软雅黑" charset="0"/>
                  </a:rPr>
                  <a:t>layernorm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charset="0"/>
                    <a:ea typeface="微软雅黑" charset="0"/>
                  </a:rPr>
                  <a:t> outside the residual path</a:t>
                </a:r>
              </a:p>
              <a:p>
                <a:pPr lvl="1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charset="0"/>
                        </a:rPr>
                        <m:t>𝑆𝑢𝑏𝑙𝑎𝑦𝑒𝑟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charset="0"/>
                        </a:rPr>
                        <m:t>𝑁𝑜𝑟𝑚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charset="0"/>
                        </a:rPr>
                        <m:t>))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lvl="1">
                  <a:lnSpc>
                    <a:spcPct val="130000"/>
                  </a:lnSpc>
                </a:pP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charset="0"/>
                    <a:ea typeface="微软雅黑" charset="0"/>
                  </a:rPr>
                  <a:t>Removing the </a:t>
                </a:r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charset="0"/>
                    <a:ea typeface="微软雅黑" charset="0"/>
                  </a:rPr>
                  <a:t>Layernorm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charset="0"/>
                    <a:ea typeface="微软雅黑" charset="0"/>
                  </a:rPr>
                  <a:t> bias &amp; center</a:t>
                </a: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charset="0"/>
                    <a:ea typeface="微软雅黑" charset="0"/>
                  </a:rPr>
                  <a:t>Relative position embedding, a scalar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charset="0"/>
                    <a:ea typeface="微软雅黑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charset="0"/>
                      </a:rPr>
                      <m:t>𝑡𝑡𝑒𝑛𝑡𝑖𝑜𝑛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charset="0"/>
                      </a:rPr>
                      <m:t>𝐾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charset="0"/>
                      </a:rPr>
                      <m:t>)=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charset="0"/>
                                      </a:rPr>
                                      <m:t>𝑄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charset="0"/>
                                      </a:rPr>
                                      <m:t>𝐾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" charset="0"/>
                                          </a:rPr>
                                          <m:t>𝐾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charset="0"/>
                              </a:rPr>
                              <m:t>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charset="0"/>
                      </a:rPr>
                      <m:t>𝑉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charset="0"/>
                          </a:rPr>
                          <m:t>𝑉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ü"/>
                </a:pP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</mc:Choice>
        <mc:Fallback xmlns="">
          <p:sp>
            <p:nvSpPr>
              <p:cNvPr id="3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95" y="1012357"/>
                <a:ext cx="7196800" cy="4107215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NLP】Transformer模型原理详解- 知乎">
            <a:extLst>
              <a:ext uri="{FF2B5EF4-FFF2-40B4-BE49-F238E27FC236}">
                <a16:creationId xmlns:a16="http://schemas.microsoft.com/office/drawing/2014/main" id="{0467CA97-EBCD-47B7-A59E-54B0CAF6B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t="1949" r="18626"/>
          <a:stretch/>
        </p:blipFill>
        <p:spPr bwMode="auto">
          <a:xfrm>
            <a:off x="7533816" y="1401085"/>
            <a:ext cx="4658184" cy="535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9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810" y="236936"/>
            <a:ext cx="6959070" cy="529569"/>
          </a:xfrm>
        </p:spPr>
        <p:txBody>
          <a:bodyPr/>
          <a:lstStyle/>
          <a:p>
            <a:r>
              <a:rPr kumimoji="1" lang="en-US" altLang="zh-CN" dirty="0"/>
              <a:t>Comparing different model structures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6AE571-820B-4727-ACDF-738ED1D5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02" y="1056640"/>
            <a:ext cx="5446768" cy="23599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AB4237-D9A3-498B-B7F2-C12553FB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84" y="1147624"/>
            <a:ext cx="5913616" cy="22121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A476B0-4191-4CA0-AFDF-B1A9D0799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743" y="3607416"/>
            <a:ext cx="8209282" cy="2496874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BF7B88C-8936-4A0D-A62E-0A5A8ECDB5C5}"/>
              </a:ext>
            </a:extLst>
          </p:cNvPr>
          <p:cNvSpPr/>
          <p:nvPr/>
        </p:nvSpPr>
        <p:spPr>
          <a:xfrm>
            <a:off x="628398" y="766505"/>
            <a:ext cx="1406408" cy="29870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810" y="236936"/>
            <a:ext cx="5983710" cy="529569"/>
          </a:xfrm>
        </p:spPr>
        <p:txBody>
          <a:bodyPr/>
          <a:lstStyle/>
          <a:p>
            <a:r>
              <a:rPr kumimoji="1" lang="en-US" altLang="zh-CN" dirty="0"/>
              <a:t>High level approaches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EE4BF8-5B63-4585-BCA7-AD6BD931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6" y="1067292"/>
            <a:ext cx="10867388" cy="20218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54AC9C-D9B6-4842-984D-28B2BA863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60" y="3114614"/>
            <a:ext cx="9570720" cy="15991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B1D7A7-38CF-47C0-AAE9-4A9CFD410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360" y="4764738"/>
            <a:ext cx="9448798" cy="16928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B8DF22-74E2-4C73-827D-8B5371A80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568" y="1798896"/>
            <a:ext cx="6691264" cy="3139438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26870873-CDBE-4B76-B817-B1507BD5F2F6}"/>
              </a:ext>
            </a:extLst>
          </p:cNvPr>
          <p:cNvSpPr/>
          <p:nvPr/>
        </p:nvSpPr>
        <p:spPr>
          <a:xfrm>
            <a:off x="7152640" y="2854960"/>
            <a:ext cx="1584960" cy="792480"/>
          </a:xfrm>
          <a:prstGeom prst="ellipse">
            <a:avLst/>
          </a:prstGeom>
          <a:noFill/>
          <a:ln w="38100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2459</TotalTime>
  <Words>646</Words>
  <Application>Microsoft Office PowerPoint</Application>
  <PresentationFormat>宽屏</PresentationFormat>
  <Paragraphs>97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宋体</vt:lpstr>
      <vt:lpstr>Microsoft YaHei</vt:lpstr>
      <vt:lpstr>Microsoft YaHei</vt:lpstr>
      <vt:lpstr>Arial</vt:lpstr>
      <vt:lpstr>Arial Rounded MT Bold</vt:lpstr>
      <vt:lpstr>Calibri</vt:lpstr>
      <vt:lpstr>Cambria Math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绯樱 尘染</cp:lastModifiedBy>
  <cp:revision>142</cp:revision>
  <dcterms:created xsi:type="dcterms:W3CDTF">2015-08-18T02:51:41Z</dcterms:created>
  <dcterms:modified xsi:type="dcterms:W3CDTF">2021-11-07T03:29:02Z</dcterms:modified>
  <cp:category/>
</cp:coreProperties>
</file>