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86" r:id="rId3"/>
    <p:sldId id="357" r:id="rId4"/>
    <p:sldId id="332" r:id="rId5"/>
    <p:sldId id="367" r:id="rId6"/>
    <p:sldId id="368" r:id="rId7"/>
    <p:sldId id="369" r:id="rId8"/>
    <p:sldId id="346" r:id="rId9"/>
    <p:sldId id="358" r:id="rId10"/>
    <p:sldId id="359" r:id="rId11"/>
    <p:sldId id="370" r:id="rId12"/>
    <p:sldId id="360" r:id="rId13"/>
    <p:sldId id="361" r:id="rId14"/>
    <p:sldId id="371" r:id="rId15"/>
    <p:sldId id="372" r:id="rId16"/>
    <p:sldId id="373" r:id="rId17"/>
    <p:sldId id="374" r:id="rId18"/>
    <p:sldId id="375" r:id="rId19"/>
    <p:sldId id="376" r:id="rId20"/>
    <p:sldId id="30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0C9"/>
    <a:srgbClr val="1A37CB"/>
    <a:srgbClr val="1385AC"/>
    <a:srgbClr val="E0DA17"/>
    <a:srgbClr val="EDC010"/>
    <a:srgbClr val="FC94A4"/>
    <a:srgbClr val="7D6FDD"/>
    <a:srgbClr val="7467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86"/>
  </p:normalViewPr>
  <p:slideViewPr>
    <p:cSldViewPr snapToGrid="0" snapToObjects="1">
      <p:cViewPr varScale="1">
        <p:scale>
          <a:sx n="73" d="100"/>
          <a:sy n="73" d="100"/>
        </p:scale>
        <p:origin x="67"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6EA51-9CF9-6F41-BBF2-3024A5C696E7}" type="datetimeFigureOut">
              <a:rPr kumimoji="1" lang="zh-CN" altLang="en-US" smtClean="0"/>
              <a:t>2021/11/21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484A8-8C92-3349-ACD9-8B26A1DB570F}" type="slidenum">
              <a:rPr kumimoji="1" lang="zh-CN" altLang="en-US" smtClean="0"/>
              <a:t>‹#›</a:t>
            </a:fld>
            <a:endParaRPr kumimoji="1" lang="zh-CN" altLang="en-US"/>
          </a:p>
        </p:txBody>
      </p:sp>
    </p:spTree>
    <p:extLst>
      <p:ext uri="{BB962C8B-B14F-4D97-AF65-F5344CB8AC3E}">
        <p14:creationId xmlns:p14="http://schemas.microsoft.com/office/powerpoint/2010/main" val="1236979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各位评审老师：下午好，我是今天（下午）的第一位答辩人赵知非，我今天的答辩题目是基于变分自编码器的半监督口语理解，我的指导老师是何炎祥教授与彭敏教授。</a:t>
            </a:r>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4266671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3808119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387977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这是我今天答辩内容的一个目录，接下来我会从研究背景、相关工作、研究内容、实验分析与总结展望五个部分来介绍我的论文工作。</a:t>
            </a:r>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3901477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157819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3363856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2933132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16</a:t>
            </a:fld>
            <a:endParaRPr lang="zh-CN" altLang="en-US"/>
          </a:p>
        </p:txBody>
      </p:sp>
    </p:spTree>
    <p:extLst>
      <p:ext uri="{BB962C8B-B14F-4D97-AF65-F5344CB8AC3E}">
        <p14:creationId xmlns:p14="http://schemas.microsoft.com/office/powerpoint/2010/main" val="3442401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这是我今天答辩内容的一个目录，接下来我会从研究背景、相关工作、研究内容、实验分析与总结展望五个部分来介绍我的论文工作。</a:t>
            </a:r>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17</a:t>
            </a:fld>
            <a:endParaRPr lang="zh-CN" altLang="en-US"/>
          </a:p>
        </p:txBody>
      </p:sp>
    </p:spTree>
    <p:extLst>
      <p:ext uri="{BB962C8B-B14F-4D97-AF65-F5344CB8AC3E}">
        <p14:creationId xmlns:p14="http://schemas.microsoft.com/office/powerpoint/2010/main" val="3867312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18</a:t>
            </a:fld>
            <a:endParaRPr lang="zh-CN" altLang="en-US"/>
          </a:p>
        </p:txBody>
      </p:sp>
    </p:spTree>
    <p:extLst>
      <p:ext uri="{BB962C8B-B14F-4D97-AF65-F5344CB8AC3E}">
        <p14:creationId xmlns:p14="http://schemas.microsoft.com/office/powerpoint/2010/main" val="2277225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19</a:t>
            </a:fld>
            <a:endParaRPr lang="zh-CN" altLang="en-US"/>
          </a:p>
        </p:txBody>
      </p:sp>
    </p:spTree>
    <p:extLst>
      <p:ext uri="{BB962C8B-B14F-4D97-AF65-F5344CB8AC3E}">
        <p14:creationId xmlns:p14="http://schemas.microsoft.com/office/powerpoint/2010/main" val="113031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这是我今天答辩内容的一个目录，接下来我会从研究背景、相关工作、研究内容、实验分析与总结展望五个部分来介绍我的论文工作。</a:t>
            </a:r>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3035294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以上就是我论文工作的展示，感谢各位评审老师的聆听，接下来还恳请各位老师进行批评指正。</a:t>
            </a:r>
          </a:p>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20</a:t>
            </a:fld>
            <a:endParaRPr lang="zh-CN" altLang="en-US"/>
          </a:p>
        </p:txBody>
      </p:sp>
    </p:spTree>
    <p:extLst>
      <p:ext uri="{BB962C8B-B14F-4D97-AF65-F5344CB8AC3E}">
        <p14:creationId xmlns:p14="http://schemas.microsoft.com/office/powerpoint/2010/main" val="118592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这是我今天答辩内容的一个目录，接下来我会从研究背景、相关工作、研究内容、实验分析与总结展望五个部分来介绍我的论文工作。</a:t>
            </a:r>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165770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3900366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127005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6</a:t>
            </a:fld>
            <a:endParaRPr lang="zh-CN" altLang="en-US"/>
          </a:p>
        </p:txBody>
      </p:sp>
    </p:spTree>
    <p:extLst>
      <p:ext uri="{BB962C8B-B14F-4D97-AF65-F5344CB8AC3E}">
        <p14:creationId xmlns:p14="http://schemas.microsoft.com/office/powerpoint/2010/main" val="1080442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369804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近年来，虚拟助手服务开始在人们工作生活中扮演起一个重要的角色</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例如苹果</a:t>
            </a:r>
            <a:r>
              <a:rPr lang="en-US" altLang="zh-CN" sz="1200" kern="1200" dirty="0">
                <a:solidFill>
                  <a:schemeClr val="tx1"/>
                </a:solidFill>
                <a:effectLst/>
                <a:latin typeface="+mn-lt"/>
                <a:ea typeface="+mn-ea"/>
                <a:cs typeface="+mn-cs"/>
              </a:rPr>
              <a:t>Siri</a:t>
            </a:r>
            <a:r>
              <a:rPr lang="zh-CN" altLang="zh-CN" sz="1200" kern="1200" dirty="0">
                <a:solidFill>
                  <a:schemeClr val="tx1"/>
                </a:solidFill>
                <a:effectLst/>
                <a:latin typeface="+mn-lt"/>
                <a:ea typeface="+mn-ea"/>
                <a:cs typeface="+mn-cs"/>
              </a:rPr>
              <a:t>、微软小娜、天猫精灵等。为了</a:t>
            </a:r>
            <a:r>
              <a:rPr lang="zh-CN" altLang="en-US" sz="1200" kern="1200" dirty="0">
                <a:solidFill>
                  <a:schemeClr val="tx1"/>
                </a:solidFill>
                <a:effectLst/>
                <a:latin typeface="+mn-lt"/>
                <a:ea typeface="+mn-ea"/>
                <a:cs typeface="+mn-cs"/>
              </a:rPr>
              <a:t>能</a:t>
            </a:r>
            <a:r>
              <a:rPr lang="zh-CN" altLang="zh-CN" sz="1200" kern="1200" dirty="0">
                <a:solidFill>
                  <a:schemeClr val="tx1"/>
                </a:solidFill>
                <a:effectLst/>
                <a:latin typeface="+mn-lt"/>
                <a:ea typeface="+mn-ea"/>
                <a:cs typeface="+mn-cs"/>
              </a:rPr>
              <a:t>听懂用户说的话，口语理解是</a:t>
            </a:r>
            <a:r>
              <a:rPr lang="zh-CN" altLang="en-US" sz="1200" kern="1200" dirty="0">
                <a:solidFill>
                  <a:schemeClr val="tx1"/>
                </a:solidFill>
                <a:effectLst/>
                <a:latin typeface="+mn-lt"/>
                <a:ea typeface="+mn-ea"/>
                <a:cs typeface="+mn-cs"/>
              </a:rPr>
              <a:t>虚拟助手服务</a:t>
            </a:r>
            <a:r>
              <a:rPr lang="zh-CN" altLang="zh-CN" sz="1200" kern="1200" dirty="0">
                <a:solidFill>
                  <a:schemeClr val="tx1"/>
                </a:solidFill>
                <a:effectLst/>
                <a:latin typeface="+mn-lt"/>
                <a:ea typeface="+mn-ea"/>
                <a:cs typeface="+mn-cs"/>
              </a:rPr>
              <a:t>中不可或缺的一项（关键）技术，它能</a:t>
            </a:r>
            <a:r>
              <a:rPr lang="zh-CN" altLang="en-US" sz="1200" kern="1200" dirty="0">
                <a:solidFill>
                  <a:schemeClr val="tx1"/>
                </a:solidFill>
                <a:effectLst/>
                <a:latin typeface="+mn-lt"/>
                <a:ea typeface="+mn-ea"/>
                <a:cs typeface="+mn-cs"/>
              </a:rPr>
              <a:t>把</a:t>
            </a:r>
            <a:r>
              <a:rPr lang="zh-CN" altLang="zh-CN" sz="1200" kern="1200" dirty="0">
                <a:solidFill>
                  <a:schemeClr val="tx1"/>
                </a:solidFill>
                <a:effectLst/>
                <a:latin typeface="+mn-lt"/>
                <a:ea typeface="+mn-ea"/>
                <a:cs typeface="+mn-cs"/>
              </a:rPr>
              <a:t>用户</a:t>
            </a:r>
            <a:r>
              <a:rPr lang="zh-CN" altLang="en-US" sz="1200" kern="1200" dirty="0">
                <a:solidFill>
                  <a:schemeClr val="tx1"/>
                </a:solidFill>
                <a:effectLst/>
                <a:latin typeface="+mn-lt"/>
                <a:ea typeface="+mn-ea"/>
                <a:cs typeface="+mn-cs"/>
              </a:rPr>
              <a:t>的原始</a:t>
            </a:r>
            <a:r>
              <a:rPr lang="zh-CN" altLang="zh-CN" sz="1200" kern="1200" dirty="0">
                <a:solidFill>
                  <a:schemeClr val="tx1"/>
                </a:solidFill>
                <a:effectLst/>
                <a:latin typeface="+mn-lt"/>
                <a:ea typeface="+mn-ea"/>
                <a:cs typeface="+mn-cs"/>
              </a:rPr>
              <a:t>输入，例如“今天武汉天气怎么样”，解析成计算机可以理解的结构化语义信息。（可以说口语理解是语音识别与对话管理之间的桥梁）口语理解一般可以分作两个具体的子任务，一个是用来获取用户意图、对输入进行归类的意图识别模块，另一个是语义槽填充模块，它用来从文本中抽取意图相关的实体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比如图中抽取到的歌手</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和歌曲信息</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针对口语理解技术的研究由来已久</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417678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这是我今天答辩内容的一个目录，接下来我会从研究背景、相关工作、研究内容、实验分析与总结展望五个部分来介绍我的论文工作。</a:t>
            </a:r>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165770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53D88-6032-D149-AD55-8FEC67FEF18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024DCFB-D56E-AD48-B7F6-577BCCEA2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00048DB-853D-C94B-BA4D-B79DBE324403}"/>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5" name="页脚占位符 4">
            <a:extLst>
              <a:ext uri="{FF2B5EF4-FFF2-40B4-BE49-F238E27FC236}">
                <a16:creationId xmlns:a16="http://schemas.microsoft.com/office/drawing/2014/main" id="{8451963C-1F50-4046-92E9-E6393B63331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794CF6F-9865-0644-B5A8-6755F44EC836}"/>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346856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D39DF-9267-C348-AFA7-62A54932C6D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1545D6D-B2A0-CA4C-ADC6-0470B267575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673CAD6-1ACE-CF46-BF2F-A212B340A9E6}"/>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5" name="页脚占位符 4">
            <a:extLst>
              <a:ext uri="{FF2B5EF4-FFF2-40B4-BE49-F238E27FC236}">
                <a16:creationId xmlns:a16="http://schemas.microsoft.com/office/drawing/2014/main" id="{B90900D0-5A53-6048-8BA1-84578F136AB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66BE563-92C7-714C-8888-386EA85A866D}"/>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11390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891C2C-998F-FB44-894F-F5CA982148E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DA35880-B2C4-4849-A7BC-C0E8294110F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2D781A-98CA-E243-BF18-B86C3C2E57B0}"/>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5" name="页脚占位符 4">
            <a:extLst>
              <a:ext uri="{FF2B5EF4-FFF2-40B4-BE49-F238E27FC236}">
                <a16:creationId xmlns:a16="http://schemas.microsoft.com/office/drawing/2014/main" id="{42A16F0C-B843-8346-A89F-223EE9AAF5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82E4D96-0A51-BE44-8049-B7C0F31A08D4}"/>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77533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2B2DD-4913-7544-97DC-3AC92303E95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7B5A943-A0A2-AE43-B2D1-FE1B8BF2EC1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BD358C0-3A83-6D48-823E-246D0A328277}"/>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5" name="页脚占位符 4">
            <a:extLst>
              <a:ext uri="{FF2B5EF4-FFF2-40B4-BE49-F238E27FC236}">
                <a16:creationId xmlns:a16="http://schemas.microsoft.com/office/drawing/2014/main" id="{A80BD7F1-0087-7243-859C-F560C872BDC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8395426-4EBE-264C-80B0-25CA726912CD}"/>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305232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23473-682E-1341-809A-F8F87941BF2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DDBAF40-68D3-D34B-91CF-9298B6584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16A5A02-0586-A943-9501-BB1354E3DBD8}"/>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5" name="页脚占位符 4">
            <a:extLst>
              <a:ext uri="{FF2B5EF4-FFF2-40B4-BE49-F238E27FC236}">
                <a16:creationId xmlns:a16="http://schemas.microsoft.com/office/drawing/2014/main" id="{BEEEB31B-D9AB-BB48-9F92-2B66D0BB5F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D6CD32F-9549-5647-A69F-C9AE8355E23A}"/>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167751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AF2F7-1C29-5143-AF0C-DE15D534236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F6F163A-010A-7244-AA82-2415F30690C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625405F-E5D7-424D-AB4B-B79A332FD90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B2EEEE6-F30F-5346-A2B3-6BFE27C0C3CE}"/>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6" name="页脚占位符 5">
            <a:extLst>
              <a:ext uri="{FF2B5EF4-FFF2-40B4-BE49-F238E27FC236}">
                <a16:creationId xmlns:a16="http://schemas.microsoft.com/office/drawing/2014/main" id="{9BA89B31-CCF6-184F-9F26-4BAD41743DD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AED2450-0402-854E-82C5-F36FC55E8FF7}"/>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105158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C7D92-6078-A74B-A476-B2BC8006CA9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06AB97E-87DF-A94C-B24C-9E343A046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AE9B9C9-5478-B14B-A0BD-331AA228447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51C77FC-DDA8-EC41-842E-90D208FDC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1D02205-12F2-B84B-A5A0-1F22C9B031E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58E6BE2-337C-FA45-8411-C6D41D796122}"/>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8" name="页脚占位符 7">
            <a:extLst>
              <a:ext uri="{FF2B5EF4-FFF2-40B4-BE49-F238E27FC236}">
                <a16:creationId xmlns:a16="http://schemas.microsoft.com/office/drawing/2014/main" id="{D34A1F49-DD0C-7446-8370-74571154E04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7E31E54-C45D-1046-A146-065AB5A5EDB6}"/>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287455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E9B82-9241-3047-A031-C68D7877FB2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C9C3120-F01C-524B-9A5D-3BC64C28EDD1}"/>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4" name="页脚占位符 3">
            <a:extLst>
              <a:ext uri="{FF2B5EF4-FFF2-40B4-BE49-F238E27FC236}">
                <a16:creationId xmlns:a16="http://schemas.microsoft.com/office/drawing/2014/main" id="{47F96EC1-EC48-184F-98E7-1725F2A4836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177694A-8A5E-6A48-A171-855C14C2B4D8}"/>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321661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DCC408-2C33-A34E-BD4D-52341DFA8B5F}"/>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3" name="页脚占位符 2">
            <a:extLst>
              <a:ext uri="{FF2B5EF4-FFF2-40B4-BE49-F238E27FC236}">
                <a16:creationId xmlns:a16="http://schemas.microsoft.com/office/drawing/2014/main" id="{5659828B-4476-9F42-8FDA-2940494268A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07CD703-25EE-D947-A36C-AC50554D8E63}"/>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298968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D10F0-1B3C-9849-849D-B6F64D3007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10F57E1-4DFA-6D4F-BC37-0A35DB522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B07EEC0-36B3-0647-9325-9CF0E39ED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622713C-69D0-6041-978D-33645E3958CF}"/>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6" name="页脚占位符 5">
            <a:extLst>
              <a:ext uri="{FF2B5EF4-FFF2-40B4-BE49-F238E27FC236}">
                <a16:creationId xmlns:a16="http://schemas.microsoft.com/office/drawing/2014/main" id="{F70388FD-7F61-E848-B7F5-CC6ACA3AAEE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EB2DB87-4F0C-9D43-A17F-26D98058EA3C}"/>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357586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0F5E1-FE42-584A-8830-0B980326514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9CE836D-17E5-8C44-83A3-8A680CA9B5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38D5754-BAEE-CC47-AD87-444633B1B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4875E94-1F1B-D741-9126-68DA9845896A}"/>
              </a:ext>
            </a:extLst>
          </p:cNvPr>
          <p:cNvSpPr>
            <a:spLocks noGrp="1"/>
          </p:cNvSpPr>
          <p:nvPr>
            <p:ph type="dt" sz="half" idx="10"/>
          </p:nvPr>
        </p:nvSpPr>
        <p:spPr/>
        <p:txBody>
          <a:bodyPr/>
          <a:lstStyle/>
          <a:p>
            <a:fld id="{587D117E-B46A-3342-85AA-16E4C59B86E2}" type="datetimeFigureOut">
              <a:rPr kumimoji="1" lang="zh-CN" altLang="en-US" smtClean="0"/>
              <a:t>2021/11/21</a:t>
            </a:fld>
            <a:endParaRPr kumimoji="1" lang="zh-CN" altLang="en-US"/>
          </a:p>
        </p:txBody>
      </p:sp>
      <p:sp>
        <p:nvSpPr>
          <p:cNvPr id="6" name="页脚占位符 5">
            <a:extLst>
              <a:ext uri="{FF2B5EF4-FFF2-40B4-BE49-F238E27FC236}">
                <a16:creationId xmlns:a16="http://schemas.microsoft.com/office/drawing/2014/main" id="{A87B12C8-98B6-064A-A21C-325739B74AF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DDC55CC-D1BE-A74E-81E2-5E8DC38EA84E}"/>
              </a:ext>
            </a:extLst>
          </p:cNvPr>
          <p:cNvSpPr>
            <a:spLocks noGrp="1"/>
          </p:cNvSpPr>
          <p:nvPr>
            <p:ph type="sldNum" sz="quarter" idx="12"/>
          </p:nvPr>
        </p:nvSpPr>
        <p:spPr/>
        <p:txBody>
          <a:body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97927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F768CF-438B-CD4F-A0B1-7EA40373C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15D23CF-5AE8-454F-9D5B-35FD0E661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9060C7E-0F9F-BD4A-80B4-493854921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D117E-B46A-3342-85AA-16E4C59B86E2}" type="datetimeFigureOut">
              <a:rPr kumimoji="1" lang="zh-CN" altLang="en-US" smtClean="0"/>
              <a:t>2021/11/21</a:t>
            </a:fld>
            <a:endParaRPr kumimoji="1" lang="zh-CN" altLang="en-US"/>
          </a:p>
        </p:txBody>
      </p:sp>
      <p:sp>
        <p:nvSpPr>
          <p:cNvPr id="5" name="页脚占位符 4">
            <a:extLst>
              <a:ext uri="{FF2B5EF4-FFF2-40B4-BE49-F238E27FC236}">
                <a16:creationId xmlns:a16="http://schemas.microsoft.com/office/drawing/2014/main" id="{9F91D8DE-BE28-B147-9DAD-E65781B14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FC42C46-6F7D-7D4E-9848-1EEB4B5F7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6D689-774B-C94E-99F6-ADE2959BA3BF}" type="slidenum">
              <a:rPr kumimoji="1" lang="zh-CN" altLang="en-US" smtClean="0"/>
              <a:t>‹#›</a:t>
            </a:fld>
            <a:endParaRPr kumimoji="1" lang="zh-CN" altLang="en-US"/>
          </a:p>
        </p:txBody>
      </p:sp>
    </p:spTree>
    <p:extLst>
      <p:ext uri="{BB962C8B-B14F-4D97-AF65-F5344CB8AC3E}">
        <p14:creationId xmlns:p14="http://schemas.microsoft.com/office/powerpoint/2010/main" val="1304577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a:cxnSpLocks/>
          </p:cNvCxnSpPr>
          <p:nvPr/>
        </p:nvCxnSpPr>
        <p:spPr>
          <a:xfrm>
            <a:off x="1692264" y="1746823"/>
            <a:ext cx="8807471"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a:off x="1692264" y="3554243"/>
            <a:ext cx="8807471"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684997" y="2134421"/>
            <a:ext cx="8685716" cy="954107"/>
          </a:xfrm>
          <a:prstGeom prst="rect">
            <a:avLst/>
          </a:prstGeom>
        </p:spPr>
        <p:txBody>
          <a:bodyPr wrap="square">
            <a:spAutoFit/>
          </a:bodyPr>
          <a:lstStyle/>
          <a:p>
            <a:pPr algn="ctr"/>
            <a:r>
              <a:rPr kumimoji="1" lang="en-US" altLang="zh-CN" sz="2800" b="1" dirty="0">
                <a:solidFill>
                  <a:srgbClr val="157E9F"/>
                </a:solidFill>
                <a:latin typeface="方正清刻本悦宋简体" panose="02000000000000000000" pitchFamily="2" charset="-122"/>
                <a:ea typeface="方正清刻本悦宋简体" panose="02000000000000000000" pitchFamily="2" charset="-122"/>
              </a:rPr>
              <a:t>Injecting Ontology Axioms into Knowledge Graph Embedding for Reasoning</a:t>
            </a:r>
          </a:p>
        </p:txBody>
      </p:sp>
      <p:sp>
        <p:nvSpPr>
          <p:cNvPr id="14" name="矩形 13"/>
          <p:cNvSpPr/>
          <p:nvPr/>
        </p:nvSpPr>
        <p:spPr>
          <a:xfrm>
            <a:off x="6897124" y="4854984"/>
            <a:ext cx="2371162"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日期：</a:t>
            </a:r>
            <a:r>
              <a:rPr kumimoji="1" lang="en-US" altLang="zh-CN" sz="2000" b="1" dirty="0">
                <a:solidFill>
                  <a:srgbClr val="157E9F"/>
                </a:solidFill>
                <a:latin typeface="方正清刻本悦宋简体" panose="02000000000000000000" pitchFamily="2" charset="-122"/>
                <a:ea typeface="方正清刻本悦宋简体" panose="02000000000000000000" pitchFamily="2" charset="-122"/>
              </a:rPr>
              <a:t>2021.11.21</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2923714" y="4854984"/>
            <a:ext cx="1767279" cy="400110"/>
          </a:xfrm>
          <a:prstGeom prst="rect">
            <a:avLst/>
          </a:prstGeom>
        </p:spPr>
        <p:txBody>
          <a:bodyPr wrap="none">
            <a:spAutoFit/>
          </a:bodyPr>
          <a:lstStyle/>
          <a:p>
            <a:r>
              <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rPr>
              <a:t>汇报人：刘奔</a:t>
            </a:r>
          </a:p>
        </p:txBody>
      </p:sp>
    </p:spTree>
    <p:extLst>
      <p:ext uri="{BB962C8B-B14F-4D97-AF65-F5344CB8AC3E}">
        <p14:creationId xmlns:p14="http://schemas.microsoft.com/office/powerpoint/2010/main" val="257411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300249" y="252859"/>
            <a:ext cx="889175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41880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Related work</a:t>
            </a:r>
          </a:p>
        </p:txBody>
      </p:sp>
      <p:sp>
        <p:nvSpPr>
          <p:cNvPr id="9" name="文本框 8">
            <a:extLst>
              <a:ext uri="{FF2B5EF4-FFF2-40B4-BE49-F238E27FC236}">
                <a16:creationId xmlns:a16="http://schemas.microsoft.com/office/drawing/2014/main" id="{84CFCAC8-711D-41EA-849E-019D0CEF0160}"/>
              </a:ext>
            </a:extLst>
          </p:cNvPr>
          <p:cNvSpPr txBox="1"/>
          <p:nvPr/>
        </p:nvSpPr>
        <p:spPr>
          <a:xfrm>
            <a:off x="384030" y="1029145"/>
            <a:ext cx="10827214" cy="6247864"/>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Rule-based methods: first define a rule set, which is preset by domain experts or automatically extracted from a KG. Then, the reasoning purpose is achieved via the deduction of these rules over the existing facts. </a:t>
            </a:r>
            <a:r>
              <a:rPr lang="en-US" altLang="zh-CN" sz="2000" dirty="0">
                <a:solidFill>
                  <a:srgbClr val="1BA0C9"/>
                </a:solidFill>
                <a:latin typeface="Times New Roman" panose="02020603050405020304" pitchFamily="18" charset="0"/>
                <a:cs typeface="Times New Roman" panose="02020603050405020304" pitchFamily="18" charset="0"/>
              </a:rPr>
              <a:t>(The rules set are usually incomplete)</a:t>
            </a:r>
          </a:p>
          <a:p>
            <a:pPr algn="just"/>
            <a:r>
              <a:rPr lang="en-US" altLang="zh-CN" sz="2000" dirty="0">
                <a:latin typeface="Times New Roman" panose="02020603050405020304" pitchFamily="18" charset="0"/>
                <a:cs typeface="Times New Roman" panose="02020603050405020304" pitchFamily="18" charset="0"/>
              </a:rPr>
              <a:t>	- Markov logic network (M. Richardson et 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2006)</a:t>
            </a:r>
          </a:p>
          <a:p>
            <a:pPr algn="just"/>
            <a:r>
              <a:rPr lang="en-US" altLang="zh-CN" sz="2000" dirty="0">
                <a:latin typeface="Times New Roman" panose="02020603050405020304" pitchFamily="18" charset="0"/>
                <a:cs typeface="Times New Roman" panose="02020603050405020304" pitchFamily="18" charset="0"/>
              </a:rPr>
              <a:t>	- Bayesian logic programming (L. De </a:t>
            </a:r>
            <a:r>
              <a:rPr lang="en-US" altLang="zh-CN" sz="2000" dirty="0" err="1">
                <a:latin typeface="Times New Roman" panose="02020603050405020304" pitchFamily="18" charset="0"/>
                <a:cs typeface="Times New Roman" panose="02020603050405020304" pitchFamily="18" charset="0"/>
              </a:rPr>
              <a:t>Raedt</a:t>
            </a:r>
            <a:r>
              <a:rPr lang="en-US" altLang="zh-CN" sz="2000" dirty="0">
                <a:latin typeface="Times New Roman" panose="02020603050405020304" pitchFamily="18" charset="0"/>
                <a:cs typeface="Times New Roman" panose="02020603050405020304" pitchFamily="18" charset="0"/>
              </a:rPr>
              <a:t> et al. 2008)</a:t>
            </a:r>
          </a:p>
          <a:p>
            <a:r>
              <a:rPr lang="en-US" altLang="zh-CN" sz="2000" dirty="0">
                <a:solidFill>
                  <a:srgbClr val="1BA0C9"/>
                </a:solidFill>
                <a:latin typeface="Times New Roman" panose="02020603050405020304" pitchFamily="18" charset="0"/>
                <a:cs typeface="Times New Roman" panose="02020603050405020304" pitchFamily="18" charset="0"/>
              </a:rPr>
              <a:t>	- </a:t>
            </a:r>
            <a:r>
              <a:rPr lang="en-US" altLang="zh-CN" sz="2000" dirty="0">
                <a:latin typeface="Times New Roman" panose="02020603050405020304" pitchFamily="18" charset="0"/>
                <a:cs typeface="Times New Roman" panose="02020603050405020304" pitchFamily="18" charset="0"/>
              </a:rPr>
              <a:t>AMIE+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Gal´arraga</a:t>
            </a:r>
            <a:r>
              <a:rPr lang="en-US" altLang="zh-CN" dirty="0">
                <a:latin typeface="Times New Roman" panose="02020603050405020304" pitchFamily="18" charset="0"/>
                <a:cs typeface="Times New Roman" panose="02020603050405020304" pitchFamily="18" charset="0"/>
              </a:rPr>
              <a:t> et al., 2015)</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AnyBURL</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Meilicke</a:t>
            </a:r>
            <a:r>
              <a:rPr lang="en-US" altLang="zh-CN" sz="2000" dirty="0">
                <a:latin typeface="Times New Roman" panose="02020603050405020304" pitchFamily="18" charset="0"/>
                <a:cs typeface="Times New Roman" panose="02020603050405020304" pitchFamily="18" charset="0"/>
              </a:rPr>
              <a:t> et al., 2019)</a:t>
            </a:r>
          </a:p>
          <a:p>
            <a:pPr algn="just"/>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Embedding-based methods: mapping entities and relations into a low-dimensional dense space through some preset strategies and then using these embedding vectors to perform new fact inference.</a:t>
            </a:r>
          </a:p>
          <a:p>
            <a:pPr marL="800100" lvl="1" indent="-342900" algn="jus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Translational distance-based</a:t>
            </a:r>
          </a:p>
          <a:p>
            <a:pPr lvl="1" algn="just"/>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TransE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Bordes</a:t>
            </a:r>
            <a:r>
              <a:rPr lang="en-US" altLang="zh-CN" sz="2000" dirty="0">
                <a:latin typeface="Times New Roman" panose="02020603050405020304" pitchFamily="18" charset="0"/>
                <a:cs typeface="Times New Roman" panose="02020603050405020304" pitchFamily="18" charset="0"/>
              </a:rPr>
              <a:t> et al. 2013)</a:t>
            </a:r>
          </a:p>
          <a:p>
            <a:pPr lvl="1" algn="just"/>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ComplEx</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Trouillon</a:t>
            </a:r>
            <a:r>
              <a:rPr lang="en-US" altLang="zh-CN" sz="2000" dirty="0">
                <a:latin typeface="Times New Roman" panose="02020603050405020304" pitchFamily="18" charset="0"/>
                <a:cs typeface="Times New Roman" panose="02020603050405020304" pitchFamily="18" charset="0"/>
              </a:rPr>
              <a:t> et al. 2016)</a:t>
            </a:r>
          </a:p>
          <a:p>
            <a:pPr lvl="1" algn="just"/>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RotatE</a:t>
            </a:r>
            <a:r>
              <a:rPr lang="en-US" altLang="zh-CN" sz="2000" dirty="0">
                <a:latin typeface="Times New Roman" panose="02020603050405020304" pitchFamily="18" charset="0"/>
                <a:cs typeface="Times New Roman" panose="02020603050405020304" pitchFamily="18" charset="0"/>
              </a:rPr>
              <a:t> (Sun et al. 2019)</a:t>
            </a:r>
          </a:p>
          <a:p>
            <a:pPr marL="800100" lvl="1" indent="-342900" algn="jus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Neural-Network-based</a:t>
            </a:r>
          </a:p>
          <a:p>
            <a:pPr lvl="1" algn="just"/>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ConvE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Dettmers</a:t>
            </a:r>
            <a:r>
              <a:rPr lang="en-US" altLang="zh-CN" sz="2000" dirty="0">
                <a:latin typeface="Times New Roman" panose="02020603050405020304" pitchFamily="18" charset="0"/>
                <a:cs typeface="Times New Roman" panose="02020603050405020304" pitchFamily="18" charset="0"/>
              </a:rPr>
              <a:t> et al. 2018)</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TuckER</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Balazevic</a:t>
            </a:r>
            <a:r>
              <a:rPr lang="en-US" altLang="zh-CN" sz="2000" dirty="0">
                <a:latin typeface="Times New Roman" panose="02020603050405020304" pitchFamily="18" charset="0"/>
                <a:cs typeface="Times New Roman" panose="02020603050405020304" pitchFamily="18" charset="0"/>
              </a:rPr>
              <a:t> et al. 2019)</a:t>
            </a:r>
          </a:p>
          <a:p>
            <a:pPr lvl="1" algn="just"/>
            <a:r>
              <a:rPr lang="en-US" altLang="zh-CN" sz="2000" dirty="0">
                <a:latin typeface="Times New Roman" panose="02020603050405020304" pitchFamily="18" charset="0"/>
                <a:cs typeface="Times New Roman" panose="02020603050405020304" pitchFamily="18" charset="0"/>
              </a:rPr>
              <a:t>- W-GCN (Chao Shang et al. 2020)</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KBGAT (Rui</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Ye et al. 2020)</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CompGCN</a:t>
            </a:r>
            <a:r>
              <a:rPr lang="en-US" altLang="zh-CN" sz="2000" dirty="0">
                <a:latin typeface="Times New Roman" panose="02020603050405020304" pitchFamily="18" charset="0"/>
                <a:cs typeface="Times New Roman" panose="02020603050405020304" pitchFamily="18" charset="0"/>
              </a:rPr>
              <a:t> (Liu et al. 2020)</a:t>
            </a:r>
          </a:p>
          <a:p>
            <a:pPr lvl="1" algn="just"/>
            <a:endParaRPr lang="en-US" altLang="zh-CN" sz="2000" dirty="0">
              <a:latin typeface="Times New Roman" panose="02020603050405020304" pitchFamily="18" charset="0"/>
              <a:cs typeface="Times New Roman" panose="02020603050405020304" pitchFamily="18" charset="0"/>
            </a:endParaRPr>
          </a:p>
          <a:p>
            <a:pPr lvl="1" algn="just"/>
            <a:endParaRPr lang="en-US" altLang="zh-CN" sz="2000" dirty="0">
              <a:latin typeface="Times New Roman" panose="02020603050405020304" pitchFamily="18" charset="0"/>
              <a:cs typeface="Times New Roman" panose="02020603050405020304" pitchFamily="18" charset="0"/>
            </a:endParaRPr>
          </a:p>
          <a:p>
            <a:pPr algn="just"/>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224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300249" y="252859"/>
            <a:ext cx="889175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41880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Related work</a:t>
            </a:r>
          </a:p>
        </p:txBody>
      </p:sp>
      <p:sp>
        <p:nvSpPr>
          <p:cNvPr id="9" name="文本框 8">
            <a:extLst>
              <a:ext uri="{FF2B5EF4-FFF2-40B4-BE49-F238E27FC236}">
                <a16:creationId xmlns:a16="http://schemas.microsoft.com/office/drawing/2014/main" id="{84CFCAC8-711D-41EA-849E-019D0CEF0160}"/>
              </a:ext>
            </a:extLst>
          </p:cNvPr>
          <p:cNvSpPr txBox="1"/>
          <p:nvPr/>
        </p:nvSpPr>
        <p:spPr>
          <a:xfrm>
            <a:off x="384030" y="1029145"/>
            <a:ext cx="10827214" cy="4708981"/>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Hybrid Methods: Models such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as</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IterE</a:t>
            </a:r>
            <a:r>
              <a:rPr lang="en-US" altLang="zh-CN" sz="2000" dirty="0">
                <a:latin typeface="Times New Roman" panose="02020603050405020304" pitchFamily="18" charset="0"/>
                <a:cs typeface="Times New Roman" panose="02020603050405020304" pitchFamily="18" charset="0"/>
              </a:rPr>
              <a:t> (Zhang et al. 2019) simultaneously learn rules and embedding based on iterative learning, and models such as JOIE (Hao et al. 2019) jointly learn KG embedding of instances and ontological concepts. RETA (</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Kritian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2021) suggest the relation and tail for a given head entity corresponding ontology to avoid meaningless predictions. </a:t>
            </a:r>
            <a:r>
              <a:rPr lang="en-US" altLang="zh-CN" sz="2000" dirty="0">
                <a:solidFill>
                  <a:srgbClr val="1BA0C9"/>
                </a:solidFill>
                <a:latin typeface="Times New Roman" panose="02020603050405020304" pitchFamily="18" charset="0"/>
                <a:cs typeface="Times New Roman" panose="02020603050405020304" pitchFamily="18" charset="0"/>
              </a:rPr>
              <a:t>However, both of them only focus on part of ontology axioms and ignore the graph structure information. (Some other work utilize ontology axioms not in reasoning task, which confirm the effectiveness of ontology.)</a:t>
            </a:r>
          </a:p>
          <a:p>
            <a:pPr marL="285750" indent="-285750" algn="just">
              <a:buFont typeface="Wingdings" panose="05000000000000000000" pitchFamily="2" charset="2"/>
              <a:buChar char="l"/>
            </a:pPr>
            <a:endParaRPr lang="en-US" altLang="zh-CN" sz="2000" dirty="0">
              <a:solidFill>
                <a:srgbClr val="1BA0C9"/>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Main Contributions:</a:t>
            </a:r>
          </a:p>
          <a:p>
            <a:pPr algn="just"/>
            <a:r>
              <a:rPr lang="en-US" altLang="zh-CN" sz="2000" dirty="0">
                <a:latin typeface="Times New Roman" panose="02020603050405020304" pitchFamily="18" charset="0"/>
                <a:cs typeface="Times New Roman" panose="02020603050405020304" pitchFamily="18" charset="0"/>
              </a:rPr>
              <a:t>      - We propose an end-to-end framework that combines embedding learning and ontology axiom learning.</a:t>
            </a:r>
          </a:p>
          <a:p>
            <a:pPr algn="just"/>
            <a:r>
              <a:rPr lang="en-US" altLang="zh-CN" sz="2000" dirty="0">
                <a:latin typeface="Times New Roman" panose="02020603050405020304" pitchFamily="18" charset="0"/>
                <a:cs typeface="Times New Roman" panose="02020603050405020304" pitchFamily="18" charset="0"/>
              </a:rPr>
              <a:t>      - Our framework can address two of the most prominent issues in KGR</a:t>
            </a:r>
          </a:p>
          <a:p>
            <a:pPr algn="just"/>
            <a:r>
              <a:rPr lang="en-US" altLang="zh-CN" sz="2000" dirty="0">
                <a:latin typeface="Times New Roman" panose="02020603050405020304" pitchFamily="18" charset="0"/>
                <a:cs typeface="Times New Roman" panose="02020603050405020304" pitchFamily="18" charset="0"/>
              </a:rPr>
              <a:t>      - Experiments results on four popular KGs show XXX has achieve the best performance on most evaluation metrics compared with those of several baselines.</a:t>
            </a:r>
          </a:p>
          <a:p>
            <a:pPr algn="just"/>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42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4804914" y="3096882"/>
            <a:ext cx="5479004" cy="646331"/>
          </a:xfrm>
          <a:prstGeom prst="rect">
            <a:avLst/>
          </a:prstGeom>
          <a:noFill/>
        </p:spPr>
        <p:txBody>
          <a:bodyPr wrap="square" rtlCol="0">
            <a:spAutoFit/>
          </a:bodyPr>
          <a:lstStyle/>
          <a:p>
            <a:r>
              <a:rPr lang="en-US" altLang="zh-CN" sz="3600" b="1" dirty="0">
                <a:solidFill>
                  <a:srgbClr val="157E9F"/>
                </a:solidFill>
                <a:latin typeface="方正清刻本悦宋简体" panose="02000000000000000000" pitchFamily="2" charset="-122"/>
                <a:ea typeface="方正清刻本悦宋简体" panose="02000000000000000000" pitchFamily="2" charset="-122"/>
              </a:rPr>
              <a:t>Methods</a:t>
            </a:r>
            <a:endParaRPr lang="zh-CN" altLang="en-US" sz="36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1211210" y="2950443"/>
            <a:ext cx="611065" cy="923330"/>
          </a:xfrm>
          <a:prstGeom prst="rect">
            <a:avLst/>
          </a:prstGeom>
        </p:spPr>
        <p:txBody>
          <a:bodyPr wrap="none">
            <a:spAutoFit/>
          </a:bodyPr>
          <a:lstStyle/>
          <a:p>
            <a:r>
              <a:rPr kumimoji="1" lang="en-US" altLang="zh-CN" sz="5400" b="1" dirty="0">
                <a:solidFill>
                  <a:schemeClr val="bg1"/>
                </a:solidFill>
                <a:latin typeface="方正清刻本悦宋简体" panose="02000000000000000000" pitchFamily="2" charset="-122"/>
                <a:ea typeface="方正清刻本悦宋简体" panose="02000000000000000000" pitchFamily="2" charset="-122"/>
              </a:rPr>
              <a:t>3</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293219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761919" y="252859"/>
            <a:ext cx="943008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171713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Methods</a:t>
            </a:r>
          </a:p>
        </p:txBody>
      </p:sp>
      <p:sp>
        <p:nvSpPr>
          <p:cNvPr id="9" name="文本框 8">
            <a:extLst>
              <a:ext uri="{FF2B5EF4-FFF2-40B4-BE49-F238E27FC236}">
                <a16:creationId xmlns:a16="http://schemas.microsoft.com/office/drawing/2014/main" id="{DD931B97-1790-4B01-9328-90BD84D18FC6}"/>
              </a:ext>
            </a:extLst>
          </p:cNvPr>
          <p:cNvSpPr txBox="1"/>
          <p:nvPr/>
        </p:nvSpPr>
        <p:spPr>
          <a:xfrm>
            <a:off x="478623" y="1347648"/>
            <a:ext cx="10827214" cy="677108"/>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Overall architecture</a:t>
            </a:r>
            <a:endParaRPr lang="en-US" altLang="zh-CN" dirty="0"/>
          </a:p>
          <a:p>
            <a:pPr algn="just"/>
            <a:endParaRPr lang="zh-CN" altLang="en-US" dirty="0"/>
          </a:p>
        </p:txBody>
      </p:sp>
      <p:pic>
        <p:nvPicPr>
          <p:cNvPr id="4" name="图片 3">
            <a:extLst>
              <a:ext uri="{FF2B5EF4-FFF2-40B4-BE49-F238E27FC236}">
                <a16:creationId xmlns:a16="http://schemas.microsoft.com/office/drawing/2014/main" id="{C8E58D23-F8E3-4306-96BA-1B99B9E9B3C5}"/>
              </a:ext>
            </a:extLst>
          </p:cNvPr>
          <p:cNvPicPr>
            <a:picLocks noChangeAspect="1"/>
          </p:cNvPicPr>
          <p:nvPr/>
        </p:nvPicPr>
        <p:blipFill>
          <a:blip r:embed="rId3"/>
          <a:stretch>
            <a:fillRect/>
          </a:stretch>
        </p:blipFill>
        <p:spPr>
          <a:xfrm>
            <a:off x="1758620" y="2606361"/>
            <a:ext cx="7983906" cy="3099743"/>
          </a:xfrm>
          <a:prstGeom prst="rect">
            <a:avLst/>
          </a:prstGeom>
        </p:spPr>
      </p:pic>
    </p:spTree>
    <p:extLst>
      <p:ext uri="{BB962C8B-B14F-4D97-AF65-F5344CB8AC3E}">
        <p14:creationId xmlns:p14="http://schemas.microsoft.com/office/powerpoint/2010/main" val="289157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761919" y="252859"/>
            <a:ext cx="943008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171713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Methods</a:t>
            </a:r>
          </a:p>
        </p:txBody>
      </p:sp>
      <p:sp>
        <p:nvSpPr>
          <p:cNvPr id="9" name="文本框 8">
            <a:extLst>
              <a:ext uri="{FF2B5EF4-FFF2-40B4-BE49-F238E27FC236}">
                <a16:creationId xmlns:a16="http://schemas.microsoft.com/office/drawing/2014/main" id="{DD931B97-1790-4B01-9328-90BD84D18FC6}"/>
              </a:ext>
            </a:extLst>
          </p:cNvPr>
          <p:cNvSpPr txBox="1"/>
          <p:nvPr/>
        </p:nvSpPr>
        <p:spPr>
          <a:xfrm>
            <a:off x="478623" y="1347648"/>
            <a:ext cx="10827214" cy="677108"/>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Graph Structure Learning</a:t>
            </a:r>
            <a:endParaRPr lang="en-US" altLang="zh-CN" dirty="0"/>
          </a:p>
          <a:p>
            <a:pPr algn="just"/>
            <a:endParaRPr lang="zh-CN" altLang="en-US" dirty="0"/>
          </a:p>
        </p:txBody>
      </p:sp>
      <p:pic>
        <p:nvPicPr>
          <p:cNvPr id="3" name="图片 2">
            <a:extLst>
              <a:ext uri="{FF2B5EF4-FFF2-40B4-BE49-F238E27FC236}">
                <a16:creationId xmlns:a16="http://schemas.microsoft.com/office/drawing/2014/main" id="{297EE5D8-0216-4E16-95D5-AD2A22036DD1}"/>
              </a:ext>
            </a:extLst>
          </p:cNvPr>
          <p:cNvPicPr>
            <a:picLocks noChangeAspect="1"/>
          </p:cNvPicPr>
          <p:nvPr/>
        </p:nvPicPr>
        <p:blipFill>
          <a:blip r:embed="rId3"/>
          <a:stretch>
            <a:fillRect/>
          </a:stretch>
        </p:blipFill>
        <p:spPr>
          <a:xfrm>
            <a:off x="352042" y="2197841"/>
            <a:ext cx="8116501" cy="2064807"/>
          </a:xfrm>
          <a:prstGeom prst="rect">
            <a:avLst/>
          </a:prstGeom>
        </p:spPr>
      </p:pic>
      <p:pic>
        <p:nvPicPr>
          <p:cNvPr id="5" name="图片 4">
            <a:extLst>
              <a:ext uri="{FF2B5EF4-FFF2-40B4-BE49-F238E27FC236}">
                <a16:creationId xmlns:a16="http://schemas.microsoft.com/office/drawing/2014/main" id="{9BCCB72B-21EB-41D5-8674-74D71E474580}"/>
              </a:ext>
            </a:extLst>
          </p:cNvPr>
          <p:cNvPicPr>
            <a:picLocks noChangeAspect="1"/>
          </p:cNvPicPr>
          <p:nvPr/>
        </p:nvPicPr>
        <p:blipFill>
          <a:blip r:embed="rId4"/>
          <a:stretch>
            <a:fillRect/>
          </a:stretch>
        </p:blipFill>
        <p:spPr>
          <a:xfrm>
            <a:off x="1327259" y="4435733"/>
            <a:ext cx="5547785" cy="668057"/>
          </a:xfrm>
          <a:prstGeom prst="rect">
            <a:avLst/>
          </a:prstGeom>
        </p:spPr>
      </p:pic>
      <p:pic>
        <p:nvPicPr>
          <p:cNvPr id="6" name="图片 5">
            <a:extLst>
              <a:ext uri="{FF2B5EF4-FFF2-40B4-BE49-F238E27FC236}">
                <a16:creationId xmlns:a16="http://schemas.microsoft.com/office/drawing/2014/main" id="{2C324D31-ABF8-4045-AF97-0E06FF9EE682}"/>
              </a:ext>
            </a:extLst>
          </p:cNvPr>
          <p:cNvPicPr>
            <a:picLocks noChangeAspect="1"/>
          </p:cNvPicPr>
          <p:nvPr/>
        </p:nvPicPr>
        <p:blipFill>
          <a:blip r:embed="rId5"/>
          <a:stretch>
            <a:fillRect/>
          </a:stretch>
        </p:blipFill>
        <p:spPr>
          <a:xfrm>
            <a:off x="8296911" y="2318822"/>
            <a:ext cx="3262457" cy="3401111"/>
          </a:xfrm>
          <a:prstGeom prst="rect">
            <a:avLst/>
          </a:prstGeom>
        </p:spPr>
      </p:pic>
    </p:spTree>
    <p:extLst>
      <p:ext uri="{BB962C8B-B14F-4D97-AF65-F5344CB8AC3E}">
        <p14:creationId xmlns:p14="http://schemas.microsoft.com/office/powerpoint/2010/main" val="10852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761919" y="252859"/>
            <a:ext cx="943008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171713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Methods</a:t>
            </a:r>
          </a:p>
        </p:txBody>
      </p:sp>
      <p:sp>
        <p:nvSpPr>
          <p:cNvPr id="9" name="文本框 8">
            <a:extLst>
              <a:ext uri="{FF2B5EF4-FFF2-40B4-BE49-F238E27FC236}">
                <a16:creationId xmlns:a16="http://schemas.microsoft.com/office/drawing/2014/main" id="{DD931B97-1790-4B01-9328-90BD84D18FC6}"/>
              </a:ext>
            </a:extLst>
          </p:cNvPr>
          <p:cNvSpPr txBox="1"/>
          <p:nvPr/>
        </p:nvSpPr>
        <p:spPr>
          <a:xfrm>
            <a:off x="478623" y="1347648"/>
            <a:ext cx="10827214" cy="677108"/>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Ontology Axioms Injecting</a:t>
            </a:r>
            <a:endParaRPr lang="en-US" altLang="zh-CN" dirty="0"/>
          </a:p>
          <a:p>
            <a:pPr algn="just"/>
            <a:endParaRPr lang="zh-CN" altLang="en-US" dirty="0"/>
          </a:p>
        </p:txBody>
      </p:sp>
      <p:pic>
        <p:nvPicPr>
          <p:cNvPr id="4" name="图片 3">
            <a:extLst>
              <a:ext uri="{FF2B5EF4-FFF2-40B4-BE49-F238E27FC236}">
                <a16:creationId xmlns:a16="http://schemas.microsoft.com/office/drawing/2014/main" id="{1D578F73-A171-40C7-9AC9-637B93160C0D}"/>
              </a:ext>
            </a:extLst>
          </p:cNvPr>
          <p:cNvPicPr>
            <a:picLocks noChangeAspect="1"/>
          </p:cNvPicPr>
          <p:nvPr/>
        </p:nvPicPr>
        <p:blipFill>
          <a:blip r:embed="rId3"/>
          <a:stretch>
            <a:fillRect/>
          </a:stretch>
        </p:blipFill>
        <p:spPr>
          <a:xfrm>
            <a:off x="140454" y="1900793"/>
            <a:ext cx="11911092" cy="2270957"/>
          </a:xfrm>
          <a:prstGeom prst="rect">
            <a:avLst/>
          </a:prstGeom>
        </p:spPr>
      </p:pic>
      <p:pic>
        <p:nvPicPr>
          <p:cNvPr id="8" name="图片 7">
            <a:extLst>
              <a:ext uri="{FF2B5EF4-FFF2-40B4-BE49-F238E27FC236}">
                <a16:creationId xmlns:a16="http://schemas.microsoft.com/office/drawing/2014/main" id="{073363B4-C98D-4D5E-A1A2-8765FE8022F8}"/>
              </a:ext>
            </a:extLst>
          </p:cNvPr>
          <p:cNvPicPr>
            <a:picLocks noChangeAspect="1"/>
          </p:cNvPicPr>
          <p:nvPr/>
        </p:nvPicPr>
        <p:blipFill>
          <a:blip r:embed="rId4"/>
          <a:stretch>
            <a:fillRect/>
          </a:stretch>
        </p:blipFill>
        <p:spPr>
          <a:xfrm>
            <a:off x="1929052" y="4368698"/>
            <a:ext cx="5375983" cy="1057571"/>
          </a:xfrm>
          <a:prstGeom prst="rect">
            <a:avLst/>
          </a:prstGeom>
        </p:spPr>
      </p:pic>
      <p:sp>
        <p:nvSpPr>
          <p:cNvPr id="10" name="矩形 9">
            <a:extLst>
              <a:ext uri="{FF2B5EF4-FFF2-40B4-BE49-F238E27FC236}">
                <a16:creationId xmlns:a16="http://schemas.microsoft.com/office/drawing/2014/main" id="{5918E7CF-7F25-47E1-B84C-CF7D74470831}"/>
              </a:ext>
            </a:extLst>
          </p:cNvPr>
          <p:cNvSpPr/>
          <p:nvPr/>
        </p:nvSpPr>
        <p:spPr>
          <a:xfrm>
            <a:off x="627050" y="5524105"/>
            <a:ext cx="10110460" cy="646331"/>
          </a:xfrm>
          <a:prstGeom prst="rect">
            <a:avLst/>
          </a:prstGeom>
        </p:spPr>
        <p:txBody>
          <a:bodyPr wrap="none">
            <a:spAutoFit/>
          </a:bodyPr>
          <a:lstStyle/>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为了能够学习到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ontology axioms,</a:t>
            </a:r>
            <a:r>
              <a:rPr lang="zh-CN" altLang="en-US" dirty="0">
                <a:latin typeface="Times New Roman" panose="02020603050405020304" pitchFamily="18" charset="0"/>
                <a:ea typeface="宋体" panose="02010600030101010101" pitchFamily="2" charset="-122"/>
                <a:cs typeface="Times New Roman" panose="02020603050405020304" pitchFamily="18" charset="0"/>
              </a:rPr>
              <a:t>针对这七种类别</a:t>
            </a:r>
            <a:r>
              <a:rPr lang="en-US" altLang="zh-CN" dirty="0">
                <a:latin typeface="Times New Roman" panose="02020603050405020304" pitchFamily="18" charset="0"/>
                <a:ea typeface="宋体" panose="02010600030101010101" pitchFamily="2" charset="-122"/>
                <a:cs typeface="Times New Roman" panose="02020603050405020304" pitchFamily="18" charset="0"/>
              </a:rPr>
              <a:t>axioms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（实际是六种）定义对数损失损失函数，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构成了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ontology axiom constraint loss</a:t>
            </a:r>
          </a:p>
        </p:txBody>
      </p:sp>
    </p:spTree>
    <p:extLst>
      <p:ext uri="{BB962C8B-B14F-4D97-AF65-F5344CB8AC3E}">
        <p14:creationId xmlns:p14="http://schemas.microsoft.com/office/powerpoint/2010/main" val="301952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761919" y="252859"/>
            <a:ext cx="943008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171713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Methods</a:t>
            </a:r>
          </a:p>
        </p:txBody>
      </p:sp>
      <p:sp>
        <p:nvSpPr>
          <p:cNvPr id="9" name="文本框 8">
            <a:extLst>
              <a:ext uri="{FF2B5EF4-FFF2-40B4-BE49-F238E27FC236}">
                <a16:creationId xmlns:a16="http://schemas.microsoft.com/office/drawing/2014/main" id="{DD931B97-1790-4B01-9328-90BD84D18FC6}"/>
              </a:ext>
            </a:extLst>
          </p:cNvPr>
          <p:cNvSpPr txBox="1"/>
          <p:nvPr/>
        </p:nvSpPr>
        <p:spPr>
          <a:xfrm>
            <a:off x="478623" y="1347648"/>
            <a:ext cx="10827214" cy="677108"/>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Consistency Checking</a:t>
            </a:r>
            <a:endParaRPr lang="en-US" altLang="zh-CN" dirty="0"/>
          </a:p>
          <a:p>
            <a:pPr algn="just"/>
            <a:endParaRPr lang="zh-CN" altLang="en-US" dirty="0"/>
          </a:p>
        </p:txBody>
      </p:sp>
      <p:sp>
        <p:nvSpPr>
          <p:cNvPr id="10" name="矩形 9">
            <a:extLst>
              <a:ext uri="{FF2B5EF4-FFF2-40B4-BE49-F238E27FC236}">
                <a16:creationId xmlns:a16="http://schemas.microsoft.com/office/drawing/2014/main" id="{5918E7CF-7F25-47E1-B84C-CF7D74470831}"/>
              </a:ext>
            </a:extLst>
          </p:cNvPr>
          <p:cNvSpPr/>
          <p:nvPr/>
        </p:nvSpPr>
        <p:spPr>
          <a:xfrm>
            <a:off x="886164" y="1949629"/>
            <a:ext cx="8320898" cy="1754326"/>
          </a:xfrm>
          <a:prstGeom prst="rect">
            <a:avLst/>
          </a:prstGeom>
        </p:spPr>
        <p:txBody>
          <a:bodyPr wrap="square">
            <a:spAutoFit/>
          </a:bodyPr>
          <a:lstStyle/>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主要是关注</a:t>
            </a:r>
            <a:r>
              <a:rPr lang="en-US" altLang="zh-CN" dirty="0">
                <a:latin typeface="Times New Roman" panose="02020603050405020304" pitchFamily="18" charset="0"/>
                <a:ea typeface="宋体" panose="02010600030101010101" pitchFamily="2" charset="-122"/>
                <a:cs typeface="Times New Roman" panose="02020603050405020304" pitchFamily="18" charset="0"/>
              </a:rPr>
              <a:t>Domain axiom</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Range axiom</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BA0C9"/>
                </a:solidFill>
                <a:latin typeface="Times New Roman" panose="02020603050405020304" pitchFamily="18" charset="0"/>
                <a:ea typeface="宋体" panose="02010600030101010101" pitchFamily="2" charset="-122"/>
                <a:cs typeface="Times New Roman" panose="02020603050405020304" pitchFamily="18" charset="0"/>
              </a:rPr>
              <a:t>Disjoint axiom</a:t>
            </a:r>
          </a:p>
          <a:p>
            <a:pPr algn="just"/>
            <a:endParaRPr lang="en-US" altLang="zh-CN" dirty="0">
              <a:solidFill>
                <a:srgbClr val="1BA0C9"/>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cs typeface="Times New Roman" panose="02020603050405020304" pitchFamily="18" charset="0"/>
              </a:rPr>
              <a:t>首先是获取</a:t>
            </a:r>
            <a:r>
              <a:rPr lang="en-US" altLang="zh-CN" dirty="0">
                <a:latin typeface="Times New Roman" panose="02020603050405020304" pitchFamily="18" charset="0"/>
                <a:ea typeface="宋体" panose="02010600030101010101" pitchFamily="2" charset="-122"/>
                <a:cs typeface="Times New Roman" panose="02020603050405020304" pitchFamily="18" charset="0"/>
              </a:rPr>
              <a:t>type embedding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，关系的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embedding matrix</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domain class embedding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score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应该高于其他</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class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，同理</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range axiom</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也是一样，最后定义一个交叉熵损失函数作为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consistency checking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loss</a:t>
            </a:r>
          </a:p>
          <a:p>
            <a:pPr algn="just"/>
            <a:endParaRPr lang="en-US" altLang="zh-CN" dirty="0">
              <a:solidFill>
                <a:srgbClr val="1BA0C9"/>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82BDD11D-1752-4F3C-A442-0D48D12113C2}"/>
              </a:ext>
            </a:extLst>
          </p:cNvPr>
          <p:cNvPicPr>
            <a:picLocks noChangeAspect="1"/>
          </p:cNvPicPr>
          <p:nvPr/>
        </p:nvPicPr>
        <p:blipFill>
          <a:blip r:embed="rId3"/>
          <a:stretch>
            <a:fillRect/>
          </a:stretch>
        </p:blipFill>
        <p:spPr>
          <a:xfrm>
            <a:off x="3398953" y="3703955"/>
            <a:ext cx="2803945" cy="803141"/>
          </a:xfrm>
          <a:prstGeom prst="rect">
            <a:avLst/>
          </a:prstGeom>
        </p:spPr>
      </p:pic>
      <p:sp>
        <p:nvSpPr>
          <p:cNvPr id="12" name="文本框 11">
            <a:extLst>
              <a:ext uri="{FF2B5EF4-FFF2-40B4-BE49-F238E27FC236}">
                <a16:creationId xmlns:a16="http://schemas.microsoft.com/office/drawing/2014/main" id="{1381149E-85E7-4ED8-84DC-BEC944407487}"/>
              </a:ext>
            </a:extLst>
          </p:cNvPr>
          <p:cNvSpPr txBox="1"/>
          <p:nvPr/>
        </p:nvSpPr>
        <p:spPr>
          <a:xfrm>
            <a:off x="478623" y="4782989"/>
            <a:ext cx="10827214" cy="1200329"/>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dirty="0"/>
              <a:t>Overall Loss</a:t>
            </a:r>
          </a:p>
          <a:p>
            <a:pPr algn="just"/>
            <a:endParaRPr lang="en-US" altLang="zh-CN" dirty="0"/>
          </a:p>
          <a:p>
            <a:pPr algn="just"/>
            <a:r>
              <a:rPr lang="en-US" altLang="zh-CN" dirty="0"/>
              <a:t>	</a:t>
            </a:r>
            <a:r>
              <a:rPr lang="zh-CN" altLang="en-US" dirty="0"/>
              <a:t>就是这三个部分的</a:t>
            </a:r>
            <a:r>
              <a:rPr lang="en-US" altLang="zh-CN" dirty="0"/>
              <a:t>loss</a:t>
            </a:r>
            <a:r>
              <a:rPr lang="zh-CN" altLang="en-US" dirty="0"/>
              <a:t>的和</a:t>
            </a:r>
            <a:endParaRPr lang="en-US" altLang="zh-CN" dirty="0"/>
          </a:p>
          <a:p>
            <a:pPr algn="just"/>
            <a:endParaRPr lang="zh-CN" altLang="en-US" dirty="0"/>
          </a:p>
        </p:txBody>
      </p:sp>
    </p:spTree>
    <p:extLst>
      <p:ext uri="{BB962C8B-B14F-4D97-AF65-F5344CB8AC3E}">
        <p14:creationId xmlns:p14="http://schemas.microsoft.com/office/powerpoint/2010/main" val="319479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4804914" y="3096882"/>
            <a:ext cx="5479004" cy="646331"/>
          </a:xfrm>
          <a:prstGeom prst="rect">
            <a:avLst/>
          </a:prstGeom>
          <a:noFill/>
        </p:spPr>
        <p:txBody>
          <a:bodyPr wrap="square" rtlCol="0">
            <a:spAutoFit/>
          </a:bodyPr>
          <a:lstStyle/>
          <a:p>
            <a:r>
              <a:rPr lang="en-US" altLang="zh-CN" sz="3600" b="1" dirty="0">
                <a:solidFill>
                  <a:srgbClr val="157E9F"/>
                </a:solidFill>
                <a:latin typeface="方正清刻本悦宋简体" panose="02000000000000000000" pitchFamily="2" charset="-122"/>
                <a:ea typeface="方正清刻本悦宋简体" panose="02000000000000000000" pitchFamily="2" charset="-122"/>
              </a:rPr>
              <a:t>Experiment</a:t>
            </a:r>
            <a:endParaRPr lang="zh-CN" altLang="en-US" sz="36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1211210" y="2950443"/>
            <a:ext cx="611065" cy="923330"/>
          </a:xfrm>
          <a:prstGeom prst="rect">
            <a:avLst/>
          </a:prstGeom>
        </p:spPr>
        <p:txBody>
          <a:bodyPr wrap="none">
            <a:spAutoFit/>
          </a:bodyPr>
          <a:lstStyle/>
          <a:p>
            <a:r>
              <a:rPr kumimoji="1" lang="en-US" altLang="zh-CN" sz="5400" b="1" dirty="0">
                <a:solidFill>
                  <a:schemeClr val="bg1"/>
                </a:solidFill>
                <a:latin typeface="方正清刻本悦宋简体" panose="02000000000000000000" pitchFamily="2" charset="-122"/>
                <a:ea typeface="方正清刻本悦宋简体" panose="02000000000000000000" pitchFamily="2" charset="-122"/>
              </a:rPr>
              <a:t>4</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26565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974427" y="252859"/>
            <a:ext cx="9217575"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12590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Experiment</a:t>
            </a:r>
          </a:p>
        </p:txBody>
      </p:sp>
      <p:sp>
        <p:nvSpPr>
          <p:cNvPr id="9" name="文本框 8">
            <a:extLst>
              <a:ext uri="{FF2B5EF4-FFF2-40B4-BE49-F238E27FC236}">
                <a16:creationId xmlns:a16="http://schemas.microsoft.com/office/drawing/2014/main" id="{DD931B97-1790-4B01-9328-90BD84D18FC6}"/>
              </a:ext>
            </a:extLst>
          </p:cNvPr>
          <p:cNvSpPr txBox="1"/>
          <p:nvPr/>
        </p:nvSpPr>
        <p:spPr>
          <a:xfrm>
            <a:off x="405050" y="1071709"/>
            <a:ext cx="10827214" cy="738664"/>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Dataset</a:t>
            </a:r>
            <a:endParaRPr lang="en-US" altLang="zh-CN" sz="2400" b="1" dirty="0"/>
          </a:p>
          <a:p>
            <a:pPr algn="just"/>
            <a:endParaRPr lang="zh-CN" altLang="en-US" dirty="0"/>
          </a:p>
        </p:txBody>
      </p:sp>
      <p:sp>
        <p:nvSpPr>
          <p:cNvPr id="10" name="矩形 9">
            <a:extLst>
              <a:ext uri="{FF2B5EF4-FFF2-40B4-BE49-F238E27FC236}">
                <a16:creationId xmlns:a16="http://schemas.microsoft.com/office/drawing/2014/main" id="{5918E7CF-7F25-47E1-B84C-CF7D74470831}"/>
              </a:ext>
            </a:extLst>
          </p:cNvPr>
          <p:cNvSpPr/>
          <p:nvPr/>
        </p:nvSpPr>
        <p:spPr>
          <a:xfrm>
            <a:off x="556393" y="1786808"/>
            <a:ext cx="2418034" cy="646331"/>
          </a:xfrm>
          <a:prstGeom prst="rect">
            <a:avLst/>
          </a:prstGeom>
        </p:spPr>
        <p:txBody>
          <a:bodyPr wrap="square">
            <a:spAutoFit/>
          </a:bodyPr>
          <a:lstStyle/>
          <a:p>
            <a:pPr marL="285750" indent="-285750" algn="just">
              <a:buFontTx/>
              <a:buChar char="-"/>
            </a:pPr>
            <a:r>
              <a:rPr lang="en-US" altLang="zh-CN" dirty="0" err="1">
                <a:solidFill>
                  <a:srgbClr val="1BA0C9"/>
                </a:solidFill>
                <a:latin typeface="Times New Roman" panose="02020603050405020304" pitchFamily="18" charset="0"/>
                <a:ea typeface="宋体" panose="02010600030101010101" pitchFamily="2" charset="-122"/>
                <a:cs typeface="Times New Roman" panose="02020603050405020304" pitchFamily="18" charset="0"/>
              </a:rPr>
              <a:t>InferWiki</a:t>
            </a:r>
            <a:r>
              <a:rPr lang="en-US" altLang="zh-CN" dirty="0">
                <a:solidFill>
                  <a:srgbClr val="1BA0C9"/>
                </a:solidFill>
                <a:latin typeface="Times New Roman" panose="02020603050405020304" pitchFamily="18" charset="0"/>
                <a:ea typeface="宋体" panose="02010600030101010101" pitchFamily="2" charset="-122"/>
                <a:cs typeface="Times New Roman" panose="02020603050405020304" pitchFamily="18" charset="0"/>
              </a:rPr>
              <a:t> 16k </a:t>
            </a:r>
          </a:p>
          <a:p>
            <a:pPr marL="285750" indent="-285750" algn="just">
              <a:buFontTx/>
              <a:buChar char="-"/>
            </a:pPr>
            <a:r>
              <a:rPr lang="en-US" altLang="zh-CN" dirty="0" err="1">
                <a:solidFill>
                  <a:srgbClr val="1BA0C9"/>
                </a:solidFill>
                <a:latin typeface="Times New Roman" panose="02020603050405020304" pitchFamily="18" charset="0"/>
                <a:ea typeface="宋体" panose="02010600030101010101" pitchFamily="2" charset="-122"/>
                <a:cs typeface="Times New Roman" panose="02020603050405020304" pitchFamily="18" charset="0"/>
              </a:rPr>
              <a:t>InferWiki</a:t>
            </a:r>
            <a:r>
              <a:rPr lang="en-US" altLang="zh-CN" dirty="0">
                <a:solidFill>
                  <a:srgbClr val="1BA0C9"/>
                </a:solidFill>
                <a:latin typeface="Times New Roman" panose="02020603050405020304" pitchFamily="18" charset="0"/>
                <a:ea typeface="宋体" panose="02010600030101010101" pitchFamily="2" charset="-122"/>
                <a:cs typeface="Times New Roman" panose="02020603050405020304" pitchFamily="18" charset="0"/>
              </a:rPr>
              <a:t> 64k</a:t>
            </a:r>
          </a:p>
        </p:txBody>
      </p:sp>
      <p:sp>
        <p:nvSpPr>
          <p:cNvPr id="5" name="矩形 4">
            <a:extLst>
              <a:ext uri="{FF2B5EF4-FFF2-40B4-BE49-F238E27FC236}">
                <a16:creationId xmlns:a16="http://schemas.microsoft.com/office/drawing/2014/main" id="{3186717E-5433-4427-8663-D26B5E74F6BA}"/>
              </a:ext>
            </a:extLst>
          </p:cNvPr>
          <p:cNvSpPr/>
          <p:nvPr/>
        </p:nvSpPr>
        <p:spPr>
          <a:xfrm>
            <a:off x="3273807" y="1867127"/>
            <a:ext cx="8524513" cy="646331"/>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这两个数据集是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ACL 2021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提出来的一个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benchmark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，但是只提供了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entity class</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，我是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根据</a:t>
            </a:r>
            <a:r>
              <a:rPr lang="en-US" altLang="zh-CN" dirty="0">
                <a:latin typeface="Times New Roman" panose="02020603050405020304" pitchFamily="18" charset="0"/>
                <a:ea typeface="宋体" panose="02010600030101010101" pitchFamily="2" charset="-122"/>
                <a:cs typeface="Times New Roman" panose="02020603050405020304" pitchFamily="18" charset="0"/>
              </a:rPr>
              <a:t>entity class</a:t>
            </a:r>
            <a:r>
              <a:rPr lang="zh-CN" altLang="en-US" dirty="0">
                <a:latin typeface="Times New Roman" panose="02020603050405020304" pitchFamily="18" charset="0"/>
                <a:ea typeface="宋体" panose="02010600030101010101" pitchFamily="2" charset="-122"/>
                <a:cs typeface="Times New Roman" panose="02020603050405020304" pitchFamily="18" charset="0"/>
              </a:rPr>
              <a:t>自行构建的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domain axiom</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rangne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axiom</a:t>
            </a:r>
            <a:endParaRPr lang="zh-CN" altLang="en-US" dirty="0"/>
          </a:p>
        </p:txBody>
      </p:sp>
      <p:pic>
        <p:nvPicPr>
          <p:cNvPr id="6" name="图片 5">
            <a:extLst>
              <a:ext uri="{FF2B5EF4-FFF2-40B4-BE49-F238E27FC236}">
                <a16:creationId xmlns:a16="http://schemas.microsoft.com/office/drawing/2014/main" id="{34A0E729-180F-4513-8651-8CBDD21D21B8}"/>
              </a:ext>
            </a:extLst>
          </p:cNvPr>
          <p:cNvPicPr>
            <a:picLocks noChangeAspect="1"/>
          </p:cNvPicPr>
          <p:nvPr/>
        </p:nvPicPr>
        <p:blipFill>
          <a:blip r:embed="rId3"/>
          <a:stretch>
            <a:fillRect/>
          </a:stretch>
        </p:blipFill>
        <p:spPr>
          <a:xfrm>
            <a:off x="1001263" y="2942683"/>
            <a:ext cx="9375478" cy="3184848"/>
          </a:xfrm>
          <a:prstGeom prst="rect">
            <a:avLst/>
          </a:prstGeom>
        </p:spPr>
      </p:pic>
    </p:spTree>
    <p:extLst>
      <p:ext uri="{BB962C8B-B14F-4D97-AF65-F5344CB8AC3E}">
        <p14:creationId xmlns:p14="http://schemas.microsoft.com/office/powerpoint/2010/main" val="252549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2974427" y="252859"/>
            <a:ext cx="9217575"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12590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Experiment</a:t>
            </a:r>
          </a:p>
        </p:txBody>
      </p:sp>
      <p:sp>
        <p:nvSpPr>
          <p:cNvPr id="9" name="文本框 8">
            <a:extLst>
              <a:ext uri="{FF2B5EF4-FFF2-40B4-BE49-F238E27FC236}">
                <a16:creationId xmlns:a16="http://schemas.microsoft.com/office/drawing/2014/main" id="{DD931B97-1790-4B01-9328-90BD84D18FC6}"/>
              </a:ext>
            </a:extLst>
          </p:cNvPr>
          <p:cNvSpPr txBox="1"/>
          <p:nvPr/>
        </p:nvSpPr>
        <p:spPr>
          <a:xfrm>
            <a:off x="405050" y="1071709"/>
            <a:ext cx="10827214" cy="738664"/>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Dataset</a:t>
            </a:r>
            <a:endParaRPr lang="en-US" altLang="zh-CN" sz="2400" b="1" dirty="0"/>
          </a:p>
          <a:p>
            <a:pPr algn="just"/>
            <a:endParaRPr lang="zh-CN" altLang="en-US" dirty="0"/>
          </a:p>
        </p:txBody>
      </p:sp>
      <p:sp>
        <p:nvSpPr>
          <p:cNvPr id="5" name="矩形 4">
            <a:extLst>
              <a:ext uri="{FF2B5EF4-FFF2-40B4-BE49-F238E27FC236}">
                <a16:creationId xmlns:a16="http://schemas.microsoft.com/office/drawing/2014/main" id="{3186717E-5433-4427-8663-D26B5E74F6BA}"/>
              </a:ext>
            </a:extLst>
          </p:cNvPr>
          <p:cNvSpPr/>
          <p:nvPr/>
        </p:nvSpPr>
        <p:spPr>
          <a:xfrm>
            <a:off x="604179" y="1818360"/>
            <a:ext cx="10827214" cy="1477328"/>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找的时候又发现了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ISWC 2021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有篇文章正好有两个数据集，是带有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domain axiom</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range axiom</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equivalent axiom……</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，他这个数据集是他根据已有的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kg dataset,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Dbpedia</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Ontology</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里面自己找的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11" name="文本框 10">
            <a:extLst>
              <a:ext uri="{FF2B5EF4-FFF2-40B4-BE49-F238E27FC236}">
                <a16:creationId xmlns:a16="http://schemas.microsoft.com/office/drawing/2014/main" id="{3FAF7A59-4A32-42D9-82DC-CB426A293D72}"/>
              </a:ext>
            </a:extLst>
          </p:cNvPr>
          <p:cNvSpPr txBox="1"/>
          <p:nvPr/>
        </p:nvSpPr>
        <p:spPr>
          <a:xfrm>
            <a:off x="405050" y="3562313"/>
            <a:ext cx="10827214" cy="738664"/>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Future Work</a:t>
            </a:r>
            <a:endParaRPr lang="en-US" altLang="zh-CN" sz="2400" b="1" dirty="0"/>
          </a:p>
          <a:p>
            <a:pPr algn="just"/>
            <a:endParaRPr lang="zh-CN" altLang="en-US" dirty="0"/>
          </a:p>
        </p:txBody>
      </p:sp>
      <p:sp>
        <p:nvSpPr>
          <p:cNvPr id="12" name="矩形 11">
            <a:extLst>
              <a:ext uri="{FF2B5EF4-FFF2-40B4-BE49-F238E27FC236}">
                <a16:creationId xmlns:a16="http://schemas.microsoft.com/office/drawing/2014/main" id="{7810752D-C3CF-4F76-A1EE-117C0070688A}"/>
              </a:ext>
            </a:extLst>
          </p:cNvPr>
          <p:cNvSpPr/>
          <p:nvPr/>
        </p:nvSpPr>
        <p:spPr>
          <a:xfrm>
            <a:off x="604179" y="4376904"/>
            <a:ext cx="10827214" cy="923330"/>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现在打算用这个带有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axiom</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的两个数据集验证模型的第二部分的作用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14" name="矩形 13">
            <a:extLst>
              <a:ext uri="{FF2B5EF4-FFF2-40B4-BE49-F238E27FC236}">
                <a16:creationId xmlns:a16="http://schemas.microsoft.com/office/drawing/2014/main" id="{F66CEA61-094E-4E68-934C-68DB16B0342F}"/>
              </a:ext>
            </a:extLst>
          </p:cNvPr>
          <p:cNvSpPr/>
          <p:nvPr/>
        </p:nvSpPr>
        <p:spPr>
          <a:xfrm>
            <a:off x="604179" y="5114814"/>
            <a:ext cx="10827214" cy="646331"/>
          </a:xfrm>
          <a:prstGeom prst="rect">
            <a:avLst/>
          </a:prstGeom>
        </p:spPr>
        <p:txBody>
          <a:bodyPr wrap="square">
            <a:spAutoFit/>
          </a:bodyPr>
          <a:lstStyle/>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36292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5872945" y="1496539"/>
            <a:ext cx="4452874" cy="523220"/>
          </a:xfrm>
          <a:prstGeom prst="rect">
            <a:avLst/>
          </a:prstGeom>
          <a:noFill/>
        </p:spPr>
        <p:txBody>
          <a:bodyPr wrap="square" rtlCol="0">
            <a:spAutoFit/>
          </a:bodyPr>
          <a:lstStyle/>
          <a:p>
            <a:r>
              <a:rPr lang="en-US" altLang="zh-CN" sz="2800" b="1" dirty="0">
                <a:solidFill>
                  <a:srgbClr val="157E9F"/>
                </a:solidFill>
                <a:latin typeface="方正清刻本悦宋简体" panose="02000000000000000000" pitchFamily="2" charset="-122"/>
                <a:ea typeface="方正清刻本悦宋简体" panose="02000000000000000000" pitchFamily="2" charset="-122"/>
              </a:rPr>
              <a:t>Introduction</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5872945" y="2729069"/>
            <a:ext cx="4452874" cy="523220"/>
          </a:xfrm>
          <a:prstGeom prst="rect">
            <a:avLst/>
          </a:prstGeom>
          <a:noFill/>
        </p:spPr>
        <p:txBody>
          <a:bodyPr wrap="square" rtlCol="0">
            <a:spAutoFit/>
          </a:bodyPr>
          <a:lstStyle/>
          <a:p>
            <a:r>
              <a:rPr lang="en-US" altLang="zh-CN" sz="2800" b="1" dirty="0">
                <a:solidFill>
                  <a:srgbClr val="157E9F"/>
                </a:solidFill>
                <a:latin typeface="方正清刻本悦宋简体" panose="02000000000000000000" pitchFamily="2" charset="-122"/>
                <a:ea typeface="方正清刻本悦宋简体" panose="02000000000000000000" pitchFamily="2" charset="-122"/>
              </a:rPr>
              <a:t>Related Work</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5872945" y="3798725"/>
            <a:ext cx="6118659" cy="523220"/>
          </a:xfrm>
          <a:prstGeom prst="rect">
            <a:avLst/>
          </a:prstGeom>
          <a:noFill/>
        </p:spPr>
        <p:txBody>
          <a:bodyPr wrap="square" rtlCol="0">
            <a:spAutoFit/>
          </a:bodyPr>
          <a:lstStyle/>
          <a:p>
            <a:r>
              <a:rPr lang="en-US" altLang="zh-CN" sz="2800" b="1" dirty="0">
                <a:solidFill>
                  <a:srgbClr val="157E9F"/>
                </a:solidFill>
                <a:latin typeface="方正清刻本悦宋简体" panose="02000000000000000000" pitchFamily="2" charset="-122"/>
                <a:ea typeface="方正清刻本悦宋简体" panose="02000000000000000000" pitchFamily="2" charset="-122"/>
              </a:rPr>
              <a:t>Method</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5872945" y="5041969"/>
            <a:ext cx="5413264" cy="523220"/>
          </a:xfrm>
          <a:prstGeom prst="rect">
            <a:avLst/>
          </a:prstGeom>
          <a:noFill/>
        </p:spPr>
        <p:txBody>
          <a:bodyPr wrap="square" rtlCol="0">
            <a:spAutoFit/>
          </a:bodyPr>
          <a:lstStyle/>
          <a:p>
            <a:r>
              <a:rPr lang="en-US" altLang="zh-CN" sz="2800" b="1" dirty="0">
                <a:solidFill>
                  <a:srgbClr val="157E9F"/>
                </a:solidFill>
                <a:latin typeface="方正清刻本悦宋简体" panose="02000000000000000000" pitchFamily="2" charset="-122"/>
                <a:ea typeface="方正清刻本悦宋简体" panose="02000000000000000000" pitchFamily="2" charset="-122"/>
              </a:rPr>
              <a:t>Experiment</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83721" y="3075521"/>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4864509" y="1420315"/>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4864509" y="1360258"/>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4878971" y="2605062"/>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4" name="矩形 133"/>
          <p:cNvSpPr/>
          <p:nvPr/>
        </p:nvSpPr>
        <p:spPr>
          <a:xfrm>
            <a:off x="4878971" y="2545005"/>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4864509" y="372759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6" name="矩形 135"/>
          <p:cNvSpPr/>
          <p:nvPr/>
        </p:nvSpPr>
        <p:spPr>
          <a:xfrm>
            <a:off x="4864509" y="366753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4878971" y="495913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140" name="矩形 139"/>
          <p:cNvSpPr/>
          <p:nvPr/>
        </p:nvSpPr>
        <p:spPr>
          <a:xfrm>
            <a:off x="4878971" y="489907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EE9D814-9FF9-4740-84EA-7B17F4AD9B0C}"/>
              </a:ext>
            </a:extLst>
          </p:cNvPr>
          <p:cNvSpPr txBox="1"/>
          <p:nvPr/>
        </p:nvSpPr>
        <p:spPr>
          <a:xfrm>
            <a:off x="6570518" y="5134501"/>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1877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866025" y="2979958"/>
            <a:ext cx="2210862" cy="646331"/>
          </a:xfrm>
          <a:prstGeom prst="rect">
            <a:avLst/>
          </a:prstGeom>
        </p:spPr>
        <p:txBody>
          <a:bodyPr wrap="none">
            <a:spAutoFit/>
          </a:bodyPr>
          <a:lstStyle/>
          <a:p>
            <a:r>
              <a:rPr kumimoji="1" lang="zh-CN" altLang="en-US" sz="3600" b="1" dirty="0">
                <a:solidFill>
                  <a:srgbClr val="157E9F"/>
                </a:solidFill>
                <a:latin typeface="方正清刻本悦宋简体" panose="02000000000000000000" pitchFamily="2" charset="-122"/>
                <a:ea typeface="方正清刻本悦宋简体" panose="02000000000000000000" pitchFamily="2" charset="-122"/>
              </a:rPr>
              <a:t>        谢谢</a:t>
            </a:r>
          </a:p>
        </p:txBody>
      </p:sp>
      <p:cxnSp>
        <p:nvCxnSpPr>
          <p:cNvPr id="69" name="直接连接符 68"/>
          <p:cNvCxnSpPr/>
          <p:nvPr/>
        </p:nvCxnSpPr>
        <p:spPr>
          <a:xfrm>
            <a:off x="3981637" y="2970377"/>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25623" y="3667181"/>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79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6096000" y="3090096"/>
            <a:ext cx="3636580" cy="646331"/>
          </a:xfrm>
          <a:prstGeom prst="rect">
            <a:avLst/>
          </a:prstGeom>
          <a:noFill/>
        </p:spPr>
        <p:txBody>
          <a:bodyPr wrap="square" rtlCol="0">
            <a:spAutoFit/>
          </a:bodyPr>
          <a:lstStyle/>
          <a:p>
            <a:r>
              <a:rPr lang="en-US" altLang="zh-CN" sz="3600" b="1" dirty="0">
                <a:solidFill>
                  <a:srgbClr val="157E9F"/>
                </a:solidFill>
                <a:latin typeface="方正清刻本悦宋简体" panose="02000000000000000000" pitchFamily="2" charset="-122"/>
                <a:ea typeface="方正清刻本悦宋简体" panose="02000000000000000000" pitchFamily="2" charset="-122"/>
              </a:rPr>
              <a:t>Introduction</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1211210" y="2950443"/>
            <a:ext cx="611065" cy="923330"/>
          </a:xfrm>
          <a:prstGeom prst="rect">
            <a:avLst/>
          </a:prstGeom>
        </p:spPr>
        <p:txBody>
          <a:bodyPr wrap="none">
            <a:spAutoFit/>
          </a:bodyPr>
          <a:lstStyle/>
          <a:p>
            <a:r>
              <a:rPr kumimoji="1" lang="en-US" altLang="zh-CN" sz="5400" b="1" dirty="0">
                <a:solidFill>
                  <a:schemeClr val="bg1"/>
                </a:solidFill>
                <a:latin typeface="方正清刻本悦宋简体" panose="02000000000000000000" pitchFamily="2" charset="-122"/>
                <a:ea typeface="方正清刻本悦宋简体" panose="02000000000000000000" pitchFamily="2" charset="-122"/>
              </a:rPr>
              <a:t>1</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24197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357979" y="252859"/>
            <a:ext cx="883402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31319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Introduction</a:t>
            </a:r>
          </a:p>
        </p:txBody>
      </p:sp>
      <p:sp>
        <p:nvSpPr>
          <p:cNvPr id="3" name="文本框 2">
            <a:extLst>
              <a:ext uri="{FF2B5EF4-FFF2-40B4-BE49-F238E27FC236}">
                <a16:creationId xmlns:a16="http://schemas.microsoft.com/office/drawing/2014/main" id="{EC8FA997-1505-4C95-AA56-8307A0FBC64C}"/>
              </a:ext>
            </a:extLst>
          </p:cNvPr>
          <p:cNvSpPr txBox="1"/>
          <p:nvPr/>
        </p:nvSpPr>
        <p:spPr>
          <a:xfrm>
            <a:off x="626892" y="948905"/>
            <a:ext cx="10827214" cy="1877437"/>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Knowledge graph has received great attention in the development of big data and artificial intelligence as it posses ability to organize and store massive amounts of factual knowledge. By integrating KGs,  many intelligent applications are able to improve the performance capabilities, such as QA, machine translation, recommendation and some emerging fields.</a:t>
            </a:r>
          </a:p>
          <a:p>
            <a:pPr algn="just"/>
            <a:endParaRPr lang="en-US" altLang="zh-CN" dirty="0"/>
          </a:p>
          <a:p>
            <a:pPr algn="just"/>
            <a:endParaRPr lang="zh-CN" altLang="en-US" dirty="0"/>
          </a:p>
        </p:txBody>
      </p:sp>
      <p:pic>
        <p:nvPicPr>
          <p:cNvPr id="6" name="图片 5">
            <a:extLst>
              <a:ext uri="{FF2B5EF4-FFF2-40B4-BE49-F238E27FC236}">
                <a16:creationId xmlns:a16="http://schemas.microsoft.com/office/drawing/2014/main" id="{8572E9A8-7A49-4EA0-AC69-B3476C0BDEA0}"/>
              </a:ext>
            </a:extLst>
          </p:cNvPr>
          <p:cNvPicPr>
            <a:picLocks noChangeAspect="1"/>
          </p:cNvPicPr>
          <p:nvPr/>
        </p:nvPicPr>
        <p:blipFill>
          <a:blip r:embed="rId3"/>
          <a:stretch>
            <a:fillRect/>
          </a:stretch>
        </p:blipFill>
        <p:spPr>
          <a:xfrm>
            <a:off x="341988" y="2518563"/>
            <a:ext cx="6716879" cy="3735087"/>
          </a:xfrm>
          <a:prstGeom prst="rect">
            <a:avLst/>
          </a:prstGeom>
        </p:spPr>
      </p:pic>
      <p:cxnSp>
        <p:nvCxnSpPr>
          <p:cNvPr id="11" name="直接箭头连接符 10">
            <a:extLst>
              <a:ext uri="{FF2B5EF4-FFF2-40B4-BE49-F238E27FC236}">
                <a16:creationId xmlns:a16="http://schemas.microsoft.com/office/drawing/2014/main" id="{68FCB44B-5273-423B-A15B-9C2725715509}"/>
              </a:ext>
            </a:extLst>
          </p:cNvPr>
          <p:cNvCxnSpPr>
            <a:cxnSpLocks/>
          </p:cNvCxnSpPr>
          <p:nvPr/>
        </p:nvCxnSpPr>
        <p:spPr>
          <a:xfrm flipV="1">
            <a:off x="7001008" y="4261272"/>
            <a:ext cx="100861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圆角矩形 26">
            <a:extLst>
              <a:ext uri="{FF2B5EF4-FFF2-40B4-BE49-F238E27FC236}">
                <a16:creationId xmlns:a16="http://schemas.microsoft.com/office/drawing/2014/main" id="{5A94AB56-472A-48B8-ADF8-833B59D3E53F}"/>
              </a:ext>
            </a:extLst>
          </p:cNvPr>
          <p:cNvSpPr/>
          <p:nvPr/>
        </p:nvSpPr>
        <p:spPr>
          <a:xfrm>
            <a:off x="8886899" y="3028499"/>
            <a:ext cx="1977345" cy="588612"/>
          </a:xfrm>
          <a:prstGeom prst="roundRect">
            <a:avLst/>
          </a:prstGeom>
          <a:solidFill>
            <a:srgbClr val="FC94A4">
              <a:alpha val="48235"/>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latin typeface="Times New Roman" panose="02020603050405020304" pitchFamily="18" charset="0"/>
                <a:cs typeface="Times New Roman" panose="02020603050405020304" pitchFamily="18" charset="0"/>
              </a:rPr>
              <a:t>Question</a:t>
            </a:r>
            <a:r>
              <a:rPr kumimoji="1" lang="zh-CN" altLang="en-US" dirty="0">
                <a:solidFill>
                  <a:sysClr val="windowText" lastClr="000000"/>
                </a:solidFill>
                <a:latin typeface="Times New Roman" panose="02020603050405020304" pitchFamily="18" charset="0"/>
                <a:cs typeface="Times New Roman" panose="02020603050405020304" pitchFamily="18" charset="0"/>
              </a:rPr>
              <a:t> </a:t>
            </a:r>
            <a:r>
              <a:rPr kumimoji="1" lang="en-US" altLang="zh-CN" dirty="0">
                <a:solidFill>
                  <a:sysClr val="windowText" lastClr="000000"/>
                </a:solidFill>
                <a:latin typeface="Times New Roman" panose="02020603050405020304" pitchFamily="18" charset="0"/>
                <a:cs typeface="Times New Roman" panose="02020603050405020304" pitchFamily="18" charset="0"/>
              </a:rPr>
              <a:t>Answering</a:t>
            </a:r>
            <a:endParaRPr kumimoji="1" lang="zh-CN" altLang="en-US" dirty="0">
              <a:solidFill>
                <a:sysClr val="windowText" lastClr="000000"/>
              </a:solidFill>
              <a:latin typeface="Times New Roman" panose="02020603050405020304" pitchFamily="18" charset="0"/>
              <a:cs typeface="Times New Roman" panose="02020603050405020304" pitchFamily="18" charset="0"/>
            </a:endParaRPr>
          </a:p>
        </p:txBody>
      </p:sp>
      <p:sp>
        <p:nvSpPr>
          <p:cNvPr id="14" name="圆角矩形 27">
            <a:extLst>
              <a:ext uri="{FF2B5EF4-FFF2-40B4-BE49-F238E27FC236}">
                <a16:creationId xmlns:a16="http://schemas.microsoft.com/office/drawing/2014/main" id="{9B79E622-4161-4224-A182-9F4AB9462937}"/>
              </a:ext>
            </a:extLst>
          </p:cNvPr>
          <p:cNvSpPr/>
          <p:nvPr/>
        </p:nvSpPr>
        <p:spPr>
          <a:xfrm>
            <a:off x="8907803" y="3872356"/>
            <a:ext cx="1956441" cy="588612"/>
          </a:xfrm>
          <a:prstGeom prst="roundRect">
            <a:avLst/>
          </a:prstGeom>
          <a:solidFill>
            <a:srgbClr val="FC94A4">
              <a:alpha val="48235"/>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latin typeface="Times New Roman" panose="02020603050405020304" pitchFamily="18" charset="0"/>
                <a:cs typeface="Times New Roman" panose="02020603050405020304" pitchFamily="18" charset="0"/>
              </a:rPr>
              <a:t>Dialogue</a:t>
            </a:r>
            <a:r>
              <a:rPr kumimoji="1" lang="zh-CN" altLang="en-US" dirty="0">
                <a:solidFill>
                  <a:sysClr val="windowText" lastClr="000000"/>
                </a:solidFill>
                <a:latin typeface="Times New Roman" panose="02020603050405020304" pitchFamily="18" charset="0"/>
                <a:cs typeface="Times New Roman" panose="02020603050405020304" pitchFamily="18" charset="0"/>
              </a:rPr>
              <a:t> </a:t>
            </a:r>
            <a:r>
              <a:rPr kumimoji="1" lang="en-US" altLang="zh-CN" dirty="0">
                <a:solidFill>
                  <a:sysClr val="windowText" lastClr="000000"/>
                </a:solidFill>
                <a:latin typeface="Times New Roman" panose="02020603050405020304" pitchFamily="18" charset="0"/>
                <a:cs typeface="Times New Roman" panose="02020603050405020304" pitchFamily="18" charset="0"/>
              </a:rPr>
              <a:t>System</a:t>
            </a:r>
            <a:endParaRPr kumimoji="1" lang="zh-CN" altLang="en-US" dirty="0">
              <a:solidFill>
                <a:sysClr val="windowText" lastClr="000000"/>
              </a:solidFill>
              <a:latin typeface="Times New Roman" panose="02020603050405020304" pitchFamily="18" charset="0"/>
              <a:cs typeface="Times New Roman" panose="02020603050405020304" pitchFamily="18" charset="0"/>
            </a:endParaRPr>
          </a:p>
        </p:txBody>
      </p:sp>
      <p:sp>
        <p:nvSpPr>
          <p:cNvPr id="15" name="圆角矩形 28">
            <a:extLst>
              <a:ext uri="{FF2B5EF4-FFF2-40B4-BE49-F238E27FC236}">
                <a16:creationId xmlns:a16="http://schemas.microsoft.com/office/drawing/2014/main" id="{81802BCE-18FC-4B31-99D7-EAA08E766CF1}"/>
              </a:ext>
            </a:extLst>
          </p:cNvPr>
          <p:cNvSpPr/>
          <p:nvPr/>
        </p:nvSpPr>
        <p:spPr>
          <a:xfrm>
            <a:off x="8907803" y="4716213"/>
            <a:ext cx="1977345" cy="588612"/>
          </a:xfrm>
          <a:prstGeom prst="roundRect">
            <a:avLst/>
          </a:prstGeom>
          <a:solidFill>
            <a:srgbClr val="FC94A4">
              <a:alpha val="48235"/>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latin typeface="Times New Roman" panose="02020603050405020304" pitchFamily="18" charset="0"/>
                <a:cs typeface="Times New Roman" panose="02020603050405020304" pitchFamily="18" charset="0"/>
              </a:rPr>
              <a:t>Recommender</a:t>
            </a:r>
            <a:r>
              <a:rPr kumimoji="1" lang="zh-CN" altLang="en-US" dirty="0">
                <a:solidFill>
                  <a:sysClr val="windowText" lastClr="000000"/>
                </a:solidFill>
                <a:latin typeface="Times New Roman" panose="02020603050405020304" pitchFamily="18" charset="0"/>
                <a:cs typeface="Times New Roman" panose="02020603050405020304" pitchFamily="18" charset="0"/>
              </a:rPr>
              <a:t> </a:t>
            </a:r>
            <a:r>
              <a:rPr kumimoji="1" lang="en-US" altLang="zh-CN" dirty="0">
                <a:solidFill>
                  <a:sysClr val="windowText" lastClr="000000"/>
                </a:solidFill>
                <a:latin typeface="Times New Roman" panose="02020603050405020304" pitchFamily="18" charset="0"/>
                <a:cs typeface="Times New Roman" panose="02020603050405020304" pitchFamily="18" charset="0"/>
              </a:rPr>
              <a:t>System</a:t>
            </a:r>
            <a:endParaRPr kumimoji="1" lang="zh-CN" altLang="en-US" dirty="0">
              <a:solidFill>
                <a:sysClr val="windowText" lastClr="000000"/>
              </a:solidFill>
              <a:latin typeface="Times New Roman" panose="02020603050405020304" pitchFamily="18" charset="0"/>
              <a:cs typeface="Times New Roman" panose="02020603050405020304" pitchFamily="18" charset="0"/>
            </a:endParaRPr>
          </a:p>
        </p:txBody>
      </p:sp>
      <p:sp>
        <p:nvSpPr>
          <p:cNvPr id="16" name="圆角矩形 29">
            <a:extLst>
              <a:ext uri="{FF2B5EF4-FFF2-40B4-BE49-F238E27FC236}">
                <a16:creationId xmlns:a16="http://schemas.microsoft.com/office/drawing/2014/main" id="{ECB871F2-57B3-4351-B179-AB740806E2C5}"/>
              </a:ext>
            </a:extLst>
          </p:cNvPr>
          <p:cNvSpPr/>
          <p:nvPr/>
        </p:nvSpPr>
        <p:spPr>
          <a:xfrm>
            <a:off x="8907803" y="5495444"/>
            <a:ext cx="1977345" cy="588612"/>
          </a:xfrm>
          <a:prstGeom prst="roundRect">
            <a:avLst/>
          </a:prstGeom>
          <a:solidFill>
            <a:srgbClr val="FC94A4">
              <a:alpha val="48235"/>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latin typeface="Times New Roman" panose="02020603050405020304" pitchFamily="18" charset="0"/>
                <a:cs typeface="Times New Roman" panose="02020603050405020304" pitchFamily="18" charset="0"/>
              </a:rPr>
              <a:t>Search</a:t>
            </a:r>
            <a:r>
              <a:rPr kumimoji="1" lang="zh-CN" altLang="en-US" dirty="0">
                <a:solidFill>
                  <a:sysClr val="windowText" lastClr="000000"/>
                </a:solidFill>
                <a:latin typeface="Times New Roman" panose="02020603050405020304" pitchFamily="18" charset="0"/>
                <a:cs typeface="Times New Roman" panose="02020603050405020304" pitchFamily="18" charset="0"/>
              </a:rPr>
              <a:t> </a:t>
            </a:r>
            <a:r>
              <a:rPr kumimoji="1" lang="en-US" altLang="zh-CN" dirty="0">
                <a:solidFill>
                  <a:sysClr val="windowText" lastClr="000000"/>
                </a:solidFill>
                <a:latin typeface="Times New Roman" panose="02020603050405020304" pitchFamily="18" charset="0"/>
                <a:cs typeface="Times New Roman" panose="02020603050405020304" pitchFamily="18" charset="0"/>
              </a:rPr>
              <a:t>Engine</a:t>
            </a:r>
            <a:endParaRPr kumimoji="1" lang="zh-CN" altLang="en-US"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13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357979" y="252859"/>
            <a:ext cx="883402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31319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Introduction</a:t>
            </a:r>
          </a:p>
        </p:txBody>
      </p:sp>
      <p:sp>
        <p:nvSpPr>
          <p:cNvPr id="3" name="文本框 2">
            <a:extLst>
              <a:ext uri="{FF2B5EF4-FFF2-40B4-BE49-F238E27FC236}">
                <a16:creationId xmlns:a16="http://schemas.microsoft.com/office/drawing/2014/main" id="{EC8FA997-1505-4C95-AA56-8307A0FBC64C}"/>
              </a:ext>
            </a:extLst>
          </p:cNvPr>
          <p:cNvSpPr txBox="1"/>
          <p:nvPr/>
        </p:nvSpPr>
        <p:spPr>
          <a:xfrm>
            <a:off x="626892" y="1337788"/>
            <a:ext cx="10827214" cy="707886"/>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Knowledge graph reasoning can infer new knowledge based on existing ones. Two of the most common learning methods for KGR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are</a:t>
            </a:r>
            <a:r>
              <a:rPr lang="zh-CN" altLang="en-US" sz="2000" dirty="0">
                <a:latin typeface="Times New Roman" panose="02020603050405020304" pitchFamily="18" charset="0"/>
                <a:cs typeface="Times New Roman" panose="02020603050405020304" pitchFamily="18" charset="0"/>
              </a:rPr>
              <a:t> </a:t>
            </a:r>
            <a:r>
              <a:rPr lang="en-US" altLang="zh-CN" sz="2000" dirty="0">
                <a:solidFill>
                  <a:srgbClr val="1BA0C9"/>
                </a:solidFill>
                <a:latin typeface="Times New Roman" panose="02020603050405020304" pitchFamily="18" charset="0"/>
                <a:cs typeface="Times New Roman" panose="02020603050405020304" pitchFamily="18" charset="0"/>
              </a:rPr>
              <a:t>embedding-based reasoning </a:t>
            </a:r>
            <a:r>
              <a:rPr lang="en-US" altLang="zh-CN" sz="2000" dirty="0">
                <a:latin typeface="Times New Roman" panose="02020603050405020304" pitchFamily="18" charset="0"/>
                <a:cs typeface="Times New Roman" panose="02020603050405020304" pitchFamily="18" charset="0"/>
              </a:rPr>
              <a:t>and </a:t>
            </a:r>
            <a:r>
              <a:rPr lang="en-US" altLang="zh-CN" sz="2000" dirty="0">
                <a:solidFill>
                  <a:srgbClr val="1BA0C9"/>
                </a:solidFill>
                <a:latin typeface="Times New Roman" panose="02020603050405020304" pitchFamily="18" charset="0"/>
                <a:cs typeface="Times New Roman" panose="02020603050405020304" pitchFamily="18" charset="0"/>
              </a:rPr>
              <a:t>rule-based reasoning.</a:t>
            </a:r>
          </a:p>
        </p:txBody>
      </p:sp>
      <p:pic>
        <p:nvPicPr>
          <p:cNvPr id="4" name="图片 3">
            <a:extLst>
              <a:ext uri="{FF2B5EF4-FFF2-40B4-BE49-F238E27FC236}">
                <a16:creationId xmlns:a16="http://schemas.microsoft.com/office/drawing/2014/main" id="{20393BB7-54C1-4918-A334-F44FC2127D77}"/>
              </a:ext>
            </a:extLst>
          </p:cNvPr>
          <p:cNvPicPr>
            <a:picLocks noChangeAspect="1"/>
          </p:cNvPicPr>
          <p:nvPr/>
        </p:nvPicPr>
        <p:blipFill>
          <a:blip r:embed="rId3"/>
          <a:stretch>
            <a:fillRect/>
          </a:stretch>
        </p:blipFill>
        <p:spPr>
          <a:xfrm>
            <a:off x="1797947" y="2431662"/>
            <a:ext cx="8596105" cy="3886537"/>
          </a:xfrm>
          <a:prstGeom prst="rect">
            <a:avLst/>
          </a:prstGeom>
        </p:spPr>
      </p:pic>
    </p:spTree>
    <p:extLst>
      <p:ext uri="{BB962C8B-B14F-4D97-AF65-F5344CB8AC3E}">
        <p14:creationId xmlns:p14="http://schemas.microsoft.com/office/powerpoint/2010/main" val="70143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357979" y="252859"/>
            <a:ext cx="883402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31319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Introduction</a:t>
            </a:r>
          </a:p>
        </p:txBody>
      </p:sp>
      <p:sp>
        <p:nvSpPr>
          <p:cNvPr id="3" name="文本框 2">
            <a:extLst>
              <a:ext uri="{FF2B5EF4-FFF2-40B4-BE49-F238E27FC236}">
                <a16:creationId xmlns:a16="http://schemas.microsoft.com/office/drawing/2014/main" id="{EC8FA997-1505-4C95-AA56-8307A0FBC64C}"/>
              </a:ext>
            </a:extLst>
          </p:cNvPr>
          <p:cNvSpPr txBox="1"/>
          <p:nvPr/>
        </p:nvSpPr>
        <p:spPr>
          <a:xfrm>
            <a:off x="626892" y="1226494"/>
            <a:ext cx="10827214" cy="2215991"/>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main difficulty in rule learning is the huge search space when determining rule structures and searching for support triples. </a:t>
            </a:r>
            <a:r>
              <a:rPr lang="en-US" altLang="zh-CN" sz="2000" b="1" dirty="0">
                <a:solidFill>
                  <a:srgbClr val="1BA0C9"/>
                </a:solidFill>
                <a:latin typeface="Times New Roman" panose="02020603050405020304" pitchFamily="18" charset="0"/>
                <a:cs typeface="Times New Roman" panose="02020603050405020304" pitchFamily="18" charset="0"/>
              </a:rPr>
              <a:t>(Efficiency Problem)</a:t>
            </a:r>
          </a:p>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Embedding-based reasoning is more efficient but lack interpretability and can’t guarantee the correctness of new triples. </a:t>
            </a:r>
            <a:r>
              <a:rPr lang="en-US" altLang="zh-CN" sz="2000" b="1" dirty="0">
                <a:solidFill>
                  <a:srgbClr val="1BA0C9"/>
                </a:solidFill>
                <a:latin typeface="Times New Roman" panose="02020603050405020304" pitchFamily="18" charset="0"/>
                <a:cs typeface="Times New Roman" panose="02020603050405020304" pitchFamily="18" charset="0"/>
              </a:rPr>
              <a:t>(Correctness Problem)</a:t>
            </a:r>
          </a:p>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1BA0C9"/>
                </a:solidFill>
                <a:latin typeface="Times New Roman" panose="02020603050405020304" pitchFamily="18" charset="0"/>
                <a:cs typeface="Times New Roman" panose="02020603050405020304" pitchFamily="18" charset="0"/>
              </a:rPr>
              <a:t>Completeness and correctness</a:t>
            </a:r>
            <a:r>
              <a:rPr lang="en-US" altLang="zh-CN" sz="2000" dirty="0">
                <a:latin typeface="Times New Roman" panose="02020603050405020304" pitchFamily="18" charset="0"/>
                <a:cs typeface="Times New Roman" panose="02020603050405020304" pitchFamily="18" charset="0"/>
              </a:rPr>
              <a:t>, therefore, are two of </a:t>
            </a:r>
            <a:r>
              <a:rPr lang="en-US" altLang="zh-CN" sz="2000" b="1" dirty="0">
                <a:solidFill>
                  <a:srgbClr val="1BA0C9"/>
                </a:solidFill>
                <a:latin typeface="Times New Roman" panose="02020603050405020304" pitchFamily="18" charset="0"/>
                <a:cs typeface="Times New Roman" panose="02020603050405020304" pitchFamily="18" charset="0"/>
              </a:rPr>
              <a:t>the most prominent issues </a:t>
            </a:r>
            <a:r>
              <a:rPr lang="en-US" altLang="zh-CN" sz="2000" dirty="0">
                <a:latin typeface="Times New Roman" panose="02020603050405020304" pitchFamily="18" charset="0"/>
                <a:cs typeface="Times New Roman" panose="02020603050405020304" pitchFamily="18" charset="0"/>
              </a:rPr>
              <a:t>in adding new triples into a KG.</a:t>
            </a:r>
            <a:endParaRPr lang="en-US" altLang="zh-CN" dirty="0"/>
          </a:p>
          <a:p>
            <a:pPr algn="just"/>
            <a:endParaRPr lang="zh-CN" altLang="en-US" dirty="0"/>
          </a:p>
        </p:txBody>
      </p:sp>
      <p:pic>
        <p:nvPicPr>
          <p:cNvPr id="9" name="图片 8">
            <a:extLst>
              <a:ext uri="{FF2B5EF4-FFF2-40B4-BE49-F238E27FC236}">
                <a16:creationId xmlns:a16="http://schemas.microsoft.com/office/drawing/2014/main" id="{90393A7E-0C20-4309-BDCD-C5D19B3DEFE4}"/>
              </a:ext>
            </a:extLst>
          </p:cNvPr>
          <p:cNvPicPr>
            <a:picLocks noChangeAspect="1"/>
          </p:cNvPicPr>
          <p:nvPr/>
        </p:nvPicPr>
        <p:blipFill>
          <a:blip r:embed="rId3"/>
          <a:stretch>
            <a:fillRect/>
          </a:stretch>
        </p:blipFill>
        <p:spPr>
          <a:xfrm>
            <a:off x="5386315" y="2889955"/>
            <a:ext cx="6096658" cy="3889099"/>
          </a:xfrm>
          <a:prstGeom prst="rect">
            <a:avLst/>
          </a:prstGeom>
        </p:spPr>
      </p:pic>
      <p:sp>
        <p:nvSpPr>
          <p:cNvPr id="5" name="矩形 4">
            <a:extLst>
              <a:ext uri="{FF2B5EF4-FFF2-40B4-BE49-F238E27FC236}">
                <a16:creationId xmlns:a16="http://schemas.microsoft.com/office/drawing/2014/main" id="{E144C5F6-D3F5-4F42-A69C-B5EBACE8FC8D}"/>
              </a:ext>
            </a:extLst>
          </p:cNvPr>
          <p:cNvSpPr/>
          <p:nvPr/>
        </p:nvSpPr>
        <p:spPr>
          <a:xfrm>
            <a:off x="890637" y="4326672"/>
            <a:ext cx="4703455" cy="1015663"/>
          </a:xfrm>
          <a:prstGeom prst="rect">
            <a:avLst/>
          </a:prstGeom>
        </p:spPr>
        <p:txBody>
          <a:bodyPr wrap="square">
            <a:spAutoFit/>
          </a:bodyPr>
          <a:lstStyle/>
          <a:p>
            <a:r>
              <a:rPr lang="en-US" altLang="zh-CN" sz="2000" dirty="0">
                <a:solidFill>
                  <a:srgbClr val="1BA0C9"/>
                </a:solidFill>
                <a:latin typeface="Times New Roman" panose="02020603050405020304" pitchFamily="18" charset="0"/>
                <a:cs typeface="Times New Roman" panose="02020603050405020304" pitchFamily="18" charset="0"/>
              </a:rPr>
              <a:t>resulting otherwise in meaningless predictions, such as </a:t>
            </a:r>
            <a:r>
              <a:rPr lang="en-US" altLang="zh-CN" sz="2000" i="1" dirty="0">
                <a:solidFill>
                  <a:srgbClr val="1BA0C9"/>
                </a:solidFill>
                <a:latin typeface="Times New Roman" panose="02020603050405020304" pitchFamily="18" charset="0"/>
                <a:cs typeface="Times New Roman" panose="02020603050405020304" pitchFamily="18" charset="0"/>
              </a:rPr>
              <a:t>(Marie Curie, headquarters location, ?)</a:t>
            </a:r>
            <a:r>
              <a:rPr lang="en-US" altLang="zh-CN" sz="2000" dirty="0">
                <a:solidFill>
                  <a:srgbClr val="1BA0C9"/>
                </a:solidFill>
                <a:latin typeface="Times New Roman" panose="02020603050405020304" pitchFamily="18" charset="0"/>
                <a:cs typeface="Times New Roman" panose="02020603050405020304" pitchFamily="18" charset="0"/>
              </a:rPr>
              <a:t>.</a:t>
            </a:r>
            <a:endParaRPr lang="zh-CN" altLang="en-US" sz="2000" dirty="0">
              <a:solidFill>
                <a:srgbClr val="1BA0C9"/>
              </a:solidFill>
            </a:endParaRPr>
          </a:p>
        </p:txBody>
      </p:sp>
    </p:spTree>
    <p:extLst>
      <p:ext uri="{BB962C8B-B14F-4D97-AF65-F5344CB8AC3E}">
        <p14:creationId xmlns:p14="http://schemas.microsoft.com/office/powerpoint/2010/main" val="160907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357979" y="252859"/>
            <a:ext cx="8834024"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2313197"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Introduction</a:t>
            </a:r>
          </a:p>
        </p:txBody>
      </p:sp>
      <p:sp>
        <p:nvSpPr>
          <p:cNvPr id="3" name="文本框 2">
            <a:extLst>
              <a:ext uri="{FF2B5EF4-FFF2-40B4-BE49-F238E27FC236}">
                <a16:creationId xmlns:a16="http://schemas.microsoft.com/office/drawing/2014/main" id="{EC8FA997-1505-4C95-AA56-8307A0FBC64C}"/>
              </a:ext>
            </a:extLst>
          </p:cNvPr>
          <p:cNvSpPr txBox="1"/>
          <p:nvPr/>
        </p:nvSpPr>
        <p:spPr>
          <a:xfrm>
            <a:off x="236479" y="2601666"/>
            <a:ext cx="4281439" cy="2554545"/>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To address these issues, we propose an ontology-guided knowledge graph embedding method that contains three component:</a:t>
            </a:r>
          </a:p>
          <a:p>
            <a:pPr marL="914400" lvl="1" indent="-457200" algn="just">
              <a:buAutoNum type="arabicParenR"/>
            </a:pPr>
            <a:r>
              <a:rPr lang="en-US" altLang="zh-CN" sz="2000" dirty="0">
                <a:latin typeface="Times New Roman" panose="02020603050405020304" pitchFamily="18" charset="0"/>
                <a:cs typeface="Times New Roman" panose="02020603050405020304" pitchFamily="18" charset="0"/>
              </a:rPr>
              <a:t>Graph structure learning</a:t>
            </a:r>
          </a:p>
          <a:p>
            <a:pPr marL="914400" lvl="1" indent="-457200" algn="just">
              <a:buAutoNum type="arabicParenR"/>
            </a:pPr>
            <a:r>
              <a:rPr lang="en-US" altLang="zh-CN" sz="2000" dirty="0">
                <a:latin typeface="Times New Roman" panose="02020603050405020304" pitchFamily="18" charset="0"/>
                <a:cs typeface="Times New Roman" panose="02020603050405020304" pitchFamily="18" charset="0"/>
              </a:rPr>
              <a:t>Ontology  axioms injecting</a:t>
            </a:r>
          </a:p>
          <a:p>
            <a:pPr marL="914400" lvl="1" indent="-457200" algn="just">
              <a:buFontTx/>
              <a:buAutoNum type="arabicParenR"/>
            </a:pPr>
            <a:r>
              <a:rPr lang="en-US" altLang="zh-CN" sz="2000" dirty="0">
                <a:latin typeface="Times New Roman" panose="02020603050405020304" pitchFamily="18" charset="0"/>
                <a:cs typeface="Times New Roman" panose="02020603050405020304" pitchFamily="18" charset="0"/>
              </a:rPr>
              <a:t>Consistency checking</a:t>
            </a:r>
          </a:p>
          <a:p>
            <a:pPr algn="just"/>
            <a:endParaRPr lang="en-US" altLang="zh-CN" sz="2000" dirty="0">
              <a:solidFill>
                <a:srgbClr val="1BA0C9"/>
              </a:solidFill>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4819E479-6BE0-4C3F-ABAE-934B02B8B48D}"/>
              </a:ext>
            </a:extLst>
          </p:cNvPr>
          <p:cNvPicPr>
            <a:picLocks noChangeAspect="1"/>
          </p:cNvPicPr>
          <p:nvPr/>
        </p:nvPicPr>
        <p:blipFill>
          <a:blip r:embed="rId3"/>
          <a:stretch>
            <a:fillRect/>
          </a:stretch>
        </p:blipFill>
        <p:spPr>
          <a:xfrm>
            <a:off x="4624552" y="1039238"/>
            <a:ext cx="7481095" cy="4413102"/>
          </a:xfrm>
          <a:prstGeom prst="rect">
            <a:avLst/>
          </a:prstGeom>
        </p:spPr>
      </p:pic>
      <p:sp>
        <p:nvSpPr>
          <p:cNvPr id="8" name="矩形 7">
            <a:extLst>
              <a:ext uri="{FF2B5EF4-FFF2-40B4-BE49-F238E27FC236}">
                <a16:creationId xmlns:a16="http://schemas.microsoft.com/office/drawing/2014/main" id="{0A907E6C-7E9E-42CB-AA2D-7FC1DA79F620}"/>
              </a:ext>
            </a:extLst>
          </p:cNvPr>
          <p:cNvSpPr/>
          <p:nvPr/>
        </p:nvSpPr>
        <p:spPr>
          <a:xfrm>
            <a:off x="5470689" y="5754434"/>
            <a:ext cx="6369269"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Ontology axioms are the main components of knowledge graph ontologies, because they are important for enriching semantics in KGs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48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825379" y="252859"/>
            <a:ext cx="7366623"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761702" y="109554"/>
            <a:ext cx="3864904"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Problem &amp; Challenge</a:t>
            </a:r>
          </a:p>
        </p:txBody>
      </p:sp>
      <p:sp>
        <p:nvSpPr>
          <p:cNvPr id="8" name="文本框 7">
            <a:extLst>
              <a:ext uri="{FF2B5EF4-FFF2-40B4-BE49-F238E27FC236}">
                <a16:creationId xmlns:a16="http://schemas.microsoft.com/office/drawing/2014/main" id="{708B2CC9-1EED-45CF-96A2-C75E7B3A5CFC}"/>
              </a:ext>
            </a:extLst>
          </p:cNvPr>
          <p:cNvSpPr txBox="1"/>
          <p:nvPr/>
        </p:nvSpPr>
        <p:spPr>
          <a:xfrm>
            <a:off x="626892" y="1475117"/>
            <a:ext cx="10426758" cy="3108543"/>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Knowledge Graph is more complex than vanilla heterogeneous graph, which has richer semantic information.  Relation play a more important role in the process of representation learning. How to integrate semantic information into GNN?</a:t>
            </a:r>
          </a:p>
          <a:p>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How to apply entity types and relational reasoning which are unique properties to knowledge graph?</a:t>
            </a:r>
          </a:p>
          <a:p>
            <a:pPr marL="285750" indent="-28575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pic>
        <p:nvPicPr>
          <p:cNvPr id="3" name="图片 2">
            <a:extLst>
              <a:ext uri="{FF2B5EF4-FFF2-40B4-BE49-F238E27FC236}">
                <a16:creationId xmlns:a16="http://schemas.microsoft.com/office/drawing/2014/main" id="{FCC75241-8858-40FD-A760-26243C80A7F9}"/>
              </a:ext>
            </a:extLst>
          </p:cNvPr>
          <p:cNvPicPr>
            <a:picLocks noChangeAspect="1"/>
          </p:cNvPicPr>
          <p:nvPr/>
        </p:nvPicPr>
        <p:blipFill>
          <a:blip r:embed="rId3"/>
          <a:stretch>
            <a:fillRect/>
          </a:stretch>
        </p:blipFill>
        <p:spPr>
          <a:xfrm>
            <a:off x="5613151" y="4180108"/>
            <a:ext cx="5098246" cy="2213122"/>
          </a:xfrm>
          <a:prstGeom prst="rect">
            <a:avLst/>
          </a:prstGeom>
        </p:spPr>
      </p:pic>
      <p:pic>
        <p:nvPicPr>
          <p:cNvPr id="5" name="图片 4">
            <a:extLst>
              <a:ext uri="{FF2B5EF4-FFF2-40B4-BE49-F238E27FC236}">
                <a16:creationId xmlns:a16="http://schemas.microsoft.com/office/drawing/2014/main" id="{E7002FC5-96FF-4405-97F9-CF5CD382CC19}"/>
              </a:ext>
            </a:extLst>
          </p:cNvPr>
          <p:cNvPicPr>
            <a:picLocks noChangeAspect="1"/>
          </p:cNvPicPr>
          <p:nvPr/>
        </p:nvPicPr>
        <p:blipFill>
          <a:blip r:embed="rId4"/>
          <a:stretch>
            <a:fillRect/>
          </a:stretch>
        </p:blipFill>
        <p:spPr>
          <a:xfrm>
            <a:off x="1477769" y="4030216"/>
            <a:ext cx="3284505" cy="2705334"/>
          </a:xfrm>
          <a:prstGeom prst="rect">
            <a:avLst/>
          </a:prstGeom>
        </p:spPr>
      </p:pic>
    </p:spTree>
    <p:extLst>
      <p:ext uri="{BB962C8B-B14F-4D97-AF65-F5344CB8AC3E}">
        <p14:creationId xmlns:p14="http://schemas.microsoft.com/office/powerpoint/2010/main" val="378553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4804914" y="3096882"/>
            <a:ext cx="5479004" cy="646331"/>
          </a:xfrm>
          <a:prstGeom prst="rect">
            <a:avLst/>
          </a:prstGeom>
          <a:noFill/>
        </p:spPr>
        <p:txBody>
          <a:bodyPr wrap="square" rtlCol="0">
            <a:spAutoFit/>
          </a:bodyPr>
          <a:lstStyle/>
          <a:p>
            <a:r>
              <a:rPr lang="en-US" altLang="zh-CN" sz="3600" b="1" dirty="0">
                <a:solidFill>
                  <a:srgbClr val="157E9F"/>
                </a:solidFill>
                <a:latin typeface="方正清刻本悦宋简体" panose="02000000000000000000" pitchFamily="2" charset="-122"/>
                <a:ea typeface="方正清刻本悦宋简体" panose="02000000000000000000" pitchFamily="2" charset="-122"/>
              </a:rPr>
              <a:t>Related work</a:t>
            </a:r>
            <a:endParaRPr lang="zh-CN" altLang="en-US" sz="36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1211210" y="2950443"/>
            <a:ext cx="611065" cy="923330"/>
          </a:xfrm>
          <a:prstGeom prst="rect">
            <a:avLst/>
          </a:prstGeom>
        </p:spPr>
        <p:txBody>
          <a:bodyPr wrap="none">
            <a:spAutoFit/>
          </a:bodyPr>
          <a:lstStyle/>
          <a:p>
            <a:r>
              <a:rPr kumimoji="1" lang="en-US" altLang="zh-CN" sz="5400" b="1" dirty="0">
                <a:solidFill>
                  <a:schemeClr val="bg1"/>
                </a:solidFill>
                <a:latin typeface="方正清刻本悦宋简体" panose="02000000000000000000" pitchFamily="2" charset="-122"/>
                <a:ea typeface="方正清刻本悦宋简体" panose="02000000000000000000" pitchFamily="2" charset="-122"/>
              </a:rPr>
              <a:t>2</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13167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1058326</TotalTime>
  <Words>3418</Words>
  <Application>Microsoft Office PowerPoint</Application>
  <PresentationFormat>宽屏</PresentationFormat>
  <Paragraphs>164</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等线</vt:lpstr>
      <vt:lpstr>等线 Light</vt:lpstr>
      <vt:lpstr>方正清刻本悦宋简体</vt:lpstr>
      <vt:lpstr>宋体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奔</dc:creator>
  <cp:lastModifiedBy>刘奔</cp:lastModifiedBy>
  <cp:revision>201</cp:revision>
  <dcterms:created xsi:type="dcterms:W3CDTF">2020-08-10T13:36:59Z</dcterms:created>
  <dcterms:modified xsi:type="dcterms:W3CDTF">2021-11-21T09:13:41Z</dcterms:modified>
</cp:coreProperties>
</file>