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4" r:id="rId5"/>
    <p:sldId id="259" r:id="rId6"/>
    <p:sldId id="260" r:id="rId7"/>
    <p:sldId id="261" r:id="rId8"/>
    <p:sldId id="262" r:id="rId9"/>
    <p:sldId id="266" r:id="rId10"/>
    <p:sldId id="267" r:id="rId11"/>
    <p:sldId id="263" r:id="rId12"/>
    <p:sldId id="265"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26" autoAdjust="0"/>
  </p:normalViewPr>
  <p:slideViewPr>
    <p:cSldViewPr snapToGrid="0">
      <p:cViewPr varScale="1">
        <p:scale>
          <a:sx n="63" d="100"/>
          <a:sy n="63" d="100"/>
        </p:scale>
        <p:origin x="8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0A8F3-6748-41B4-8A74-6C0B1707922D}" type="datetimeFigureOut">
              <a:rPr lang="zh-CN" altLang="en-US" smtClean="0"/>
              <a:t>2020/6/19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6BA523-17F0-47CB-8376-233B4CA7A282}" type="slidenum">
              <a:rPr lang="zh-CN" altLang="en-US" smtClean="0"/>
              <a:t>‹#›</a:t>
            </a:fld>
            <a:endParaRPr lang="zh-CN" altLang="en-US"/>
          </a:p>
        </p:txBody>
      </p:sp>
    </p:spTree>
    <p:extLst>
      <p:ext uri="{BB962C8B-B14F-4D97-AF65-F5344CB8AC3E}">
        <p14:creationId xmlns:p14="http://schemas.microsoft.com/office/powerpoint/2010/main" val="2744008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给他看之后又不用更新梯度，那么怎么找答案的</a:t>
            </a:r>
          </a:p>
        </p:txBody>
      </p:sp>
      <p:sp>
        <p:nvSpPr>
          <p:cNvPr id="4" name="灯片编号占位符 3"/>
          <p:cNvSpPr>
            <a:spLocks noGrp="1"/>
          </p:cNvSpPr>
          <p:nvPr>
            <p:ph type="sldNum" sz="quarter" idx="5"/>
          </p:nvPr>
        </p:nvSpPr>
        <p:spPr/>
        <p:txBody>
          <a:bodyPr/>
          <a:lstStyle/>
          <a:p>
            <a:fld id="{E56BA523-17F0-47CB-8376-233B4CA7A282}" type="slidenum">
              <a:rPr lang="zh-CN" altLang="en-US" smtClean="0"/>
              <a:t>2</a:t>
            </a:fld>
            <a:endParaRPr lang="zh-CN" altLang="en-US"/>
          </a:p>
        </p:txBody>
      </p:sp>
    </p:spTree>
    <p:extLst>
      <p:ext uri="{BB962C8B-B14F-4D97-AF65-F5344CB8AC3E}">
        <p14:creationId xmlns:p14="http://schemas.microsoft.com/office/powerpoint/2010/main" val="2073127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56BA523-17F0-47CB-8376-233B4CA7A282}" type="slidenum">
              <a:rPr lang="zh-CN" altLang="en-US" smtClean="0"/>
              <a:t>9</a:t>
            </a:fld>
            <a:endParaRPr lang="zh-CN" altLang="en-US"/>
          </a:p>
        </p:txBody>
      </p:sp>
    </p:spTree>
    <p:extLst>
      <p:ext uri="{BB962C8B-B14F-4D97-AF65-F5344CB8AC3E}">
        <p14:creationId xmlns:p14="http://schemas.microsoft.com/office/powerpoint/2010/main" val="2181711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Speaking of which – can anything based on GPT-like principles ever produce </a:t>
            </a:r>
            <a:r>
              <a:rPr lang="en-US" altLang="zh-CN" sz="1200" kern="1200" dirty="0" err="1">
                <a:solidFill>
                  <a:schemeClr val="tx1"/>
                </a:solidFill>
                <a:effectLst/>
                <a:latin typeface="+mn-lt"/>
                <a:ea typeface="+mn-ea"/>
                <a:cs typeface="+mn-cs"/>
              </a:rPr>
              <a:t>superintelligent</a:t>
            </a:r>
            <a:r>
              <a:rPr lang="en-US" altLang="zh-CN" sz="1200" kern="1200" dirty="0">
                <a:solidFill>
                  <a:schemeClr val="tx1"/>
                </a:solidFill>
                <a:effectLst/>
                <a:latin typeface="+mn-lt"/>
                <a:ea typeface="+mn-ea"/>
                <a:cs typeface="+mn-cs"/>
              </a:rPr>
              <a:t> output? How would this happen? If it’s trying to mimic what a human can write, then no matter how intelligent it is “under the hood”, all that intelligence will only get applied to becoming better and better at predicting what kind of dumb stuff a normal-intelligence human would say. In a sense, solving the Theory of Everything would be a failure at its primary task. No human writer would end the sentence “the Theory of Everything is…” with anything other than “currently unknown and very hard to figure out”.</a:t>
            </a:r>
            <a:r>
              <a:rPr lang="en-US" altLang="zh-CN" dirty="0"/>
              <a:t> </a:t>
            </a:r>
            <a:endParaRPr lang="zh-CN" altLang="en-US" dirty="0"/>
          </a:p>
        </p:txBody>
      </p:sp>
      <p:sp>
        <p:nvSpPr>
          <p:cNvPr id="4" name="灯片编号占位符 3"/>
          <p:cNvSpPr>
            <a:spLocks noGrp="1"/>
          </p:cNvSpPr>
          <p:nvPr>
            <p:ph type="sldNum" sz="quarter" idx="5"/>
          </p:nvPr>
        </p:nvSpPr>
        <p:spPr/>
        <p:txBody>
          <a:bodyPr/>
          <a:lstStyle/>
          <a:p>
            <a:fld id="{E56BA523-17F0-47CB-8376-233B4CA7A282}" type="slidenum">
              <a:rPr lang="zh-CN" altLang="en-US" smtClean="0"/>
              <a:t>10</a:t>
            </a:fld>
            <a:endParaRPr lang="zh-CN" altLang="en-US"/>
          </a:p>
        </p:txBody>
      </p:sp>
    </p:spTree>
    <p:extLst>
      <p:ext uri="{BB962C8B-B14F-4D97-AF65-F5344CB8AC3E}">
        <p14:creationId xmlns:p14="http://schemas.microsoft.com/office/powerpoint/2010/main" val="2155712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GPT-3 is doing what I used to do on essay questions – throw out a bunch of half-remembered names and dates and hope nobody looks too closely at the exact relations.</a:t>
            </a:r>
            <a:endParaRPr lang="zh-CN" altLang="en-US" dirty="0"/>
          </a:p>
        </p:txBody>
      </p:sp>
      <p:sp>
        <p:nvSpPr>
          <p:cNvPr id="4" name="灯片编号占位符 3"/>
          <p:cNvSpPr>
            <a:spLocks noGrp="1"/>
          </p:cNvSpPr>
          <p:nvPr>
            <p:ph type="sldNum" sz="quarter" idx="5"/>
          </p:nvPr>
        </p:nvSpPr>
        <p:spPr/>
        <p:txBody>
          <a:bodyPr/>
          <a:lstStyle/>
          <a:p>
            <a:fld id="{E56BA523-17F0-47CB-8376-233B4CA7A282}" type="slidenum">
              <a:rPr lang="zh-CN" altLang="en-US" smtClean="0"/>
              <a:t>11</a:t>
            </a:fld>
            <a:endParaRPr lang="zh-CN" altLang="en-US"/>
          </a:p>
        </p:txBody>
      </p:sp>
    </p:spTree>
    <p:extLst>
      <p:ext uri="{BB962C8B-B14F-4D97-AF65-F5344CB8AC3E}">
        <p14:creationId xmlns:p14="http://schemas.microsoft.com/office/powerpoint/2010/main" val="1889529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ECD22F-9BC0-436E-BA88-F898E4427CF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A83FBEC-CE9F-487A-9695-A2142FE09E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3B80884-73D7-478A-928F-C755229B8F35}"/>
              </a:ext>
            </a:extLst>
          </p:cNvPr>
          <p:cNvSpPr>
            <a:spLocks noGrp="1"/>
          </p:cNvSpPr>
          <p:nvPr>
            <p:ph type="dt" sz="half" idx="10"/>
          </p:nvPr>
        </p:nvSpPr>
        <p:spPr/>
        <p:txBody>
          <a:bodyPr/>
          <a:lstStyle/>
          <a:p>
            <a:fld id="{010B6EB2-2069-447A-A07F-96DC692B8D43}" type="datetimeFigureOut">
              <a:rPr lang="zh-CN" altLang="en-US" smtClean="0"/>
              <a:t>2020/6/19</a:t>
            </a:fld>
            <a:endParaRPr lang="zh-CN" altLang="en-US"/>
          </a:p>
        </p:txBody>
      </p:sp>
      <p:sp>
        <p:nvSpPr>
          <p:cNvPr id="5" name="页脚占位符 4">
            <a:extLst>
              <a:ext uri="{FF2B5EF4-FFF2-40B4-BE49-F238E27FC236}">
                <a16:creationId xmlns:a16="http://schemas.microsoft.com/office/drawing/2014/main" id="{7DF69FA5-9147-48E0-A07E-331CEF9BD3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F4588E-BB1F-4F23-B81C-3F8D94797FB6}"/>
              </a:ext>
            </a:extLst>
          </p:cNvPr>
          <p:cNvSpPr>
            <a:spLocks noGrp="1"/>
          </p:cNvSpPr>
          <p:nvPr>
            <p:ph type="sldNum" sz="quarter" idx="12"/>
          </p:nvPr>
        </p:nvSpPr>
        <p:spPr/>
        <p:txBody>
          <a:bodyPr/>
          <a:lstStyle/>
          <a:p>
            <a:fld id="{0A59CBBF-D959-4087-8FAB-A0C9B697A4AF}" type="slidenum">
              <a:rPr lang="zh-CN" altLang="en-US" smtClean="0"/>
              <a:t>‹#›</a:t>
            </a:fld>
            <a:endParaRPr lang="zh-CN" altLang="en-US"/>
          </a:p>
        </p:txBody>
      </p:sp>
    </p:spTree>
    <p:extLst>
      <p:ext uri="{BB962C8B-B14F-4D97-AF65-F5344CB8AC3E}">
        <p14:creationId xmlns:p14="http://schemas.microsoft.com/office/powerpoint/2010/main" val="311032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C5A5CA-3EE0-4E35-A3F0-7E12C84AE3D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5F6CEDF-143E-4734-B6B1-38EE3A25F5F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557815A-DA81-4213-B22D-45D1D45C3CB2}"/>
              </a:ext>
            </a:extLst>
          </p:cNvPr>
          <p:cNvSpPr>
            <a:spLocks noGrp="1"/>
          </p:cNvSpPr>
          <p:nvPr>
            <p:ph type="dt" sz="half" idx="10"/>
          </p:nvPr>
        </p:nvSpPr>
        <p:spPr/>
        <p:txBody>
          <a:bodyPr/>
          <a:lstStyle/>
          <a:p>
            <a:fld id="{010B6EB2-2069-447A-A07F-96DC692B8D43}" type="datetimeFigureOut">
              <a:rPr lang="zh-CN" altLang="en-US" smtClean="0"/>
              <a:t>2020/6/19</a:t>
            </a:fld>
            <a:endParaRPr lang="zh-CN" altLang="en-US"/>
          </a:p>
        </p:txBody>
      </p:sp>
      <p:sp>
        <p:nvSpPr>
          <p:cNvPr id="5" name="页脚占位符 4">
            <a:extLst>
              <a:ext uri="{FF2B5EF4-FFF2-40B4-BE49-F238E27FC236}">
                <a16:creationId xmlns:a16="http://schemas.microsoft.com/office/drawing/2014/main" id="{9ED10A0B-B38C-41F6-B6F2-539EACA420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52AE17-77E0-4CB1-A2EB-4226C33FD504}"/>
              </a:ext>
            </a:extLst>
          </p:cNvPr>
          <p:cNvSpPr>
            <a:spLocks noGrp="1"/>
          </p:cNvSpPr>
          <p:nvPr>
            <p:ph type="sldNum" sz="quarter" idx="12"/>
          </p:nvPr>
        </p:nvSpPr>
        <p:spPr/>
        <p:txBody>
          <a:bodyPr/>
          <a:lstStyle/>
          <a:p>
            <a:fld id="{0A59CBBF-D959-4087-8FAB-A0C9B697A4AF}" type="slidenum">
              <a:rPr lang="zh-CN" altLang="en-US" smtClean="0"/>
              <a:t>‹#›</a:t>
            </a:fld>
            <a:endParaRPr lang="zh-CN" altLang="en-US"/>
          </a:p>
        </p:txBody>
      </p:sp>
    </p:spTree>
    <p:extLst>
      <p:ext uri="{BB962C8B-B14F-4D97-AF65-F5344CB8AC3E}">
        <p14:creationId xmlns:p14="http://schemas.microsoft.com/office/powerpoint/2010/main" val="3034585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DEEC8A3-520C-4B77-8970-145179753F3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5C2F995-B1E0-4353-BB89-96D29E9246E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D9C99D-C424-4FAF-8C30-AEFE1F1BD23C}"/>
              </a:ext>
            </a:extLst>
          </p:cNvPr>
          <p:cNvSpPr>
            <a:spLocks noGrp="1"/>
          </p:cNvSpPr>
          <p:nvPr>
            <p:ph type="dt" sz="half" idx="10"/>
          </p:nvPr>
        </p:nvSpPr>
        <p:spPr/>
        <p:txBody>
          <a:bodyPr/>
          <a:lstStyle/>
          <a:p>
            <a:fld id="{010B6EB2-2069-447A-A07F-96DC692B8D43}" type="datetimeFigureOut">
              <a:rPr lang="zh-CN" altLang="en-US" smtClean="0"/>
              <a:t>2020/6/19</a:t>
            </a:fld>
            <a:endParaRPr lang="zh-CN" altLang="en-US"/>
          </a:p>
        </p:txBody>
      </p:sp>
      <p:sp>
        <p:nvSpPr>
          <p:cNvPr id="5" name="页脚占位符 4">
            <a:extLst>
              <a:ext uri="{FF2B5EF4-FFF2-40B4-BE49-F238E27FC236}">
                <a16:creationId xmlns:a16="http://schemas.microsoft.com/office/drawing/2014/main" id="{268CC5DF-5041-4F48-9CC6-73435E5BFA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D24953-EE56-42D4-9EE2-C3D972EC7697}"/>
              </a:ext>
            </a:extLst>
          </p:cNvPr>
          <p:cNvSpPr>
            <a:spLocks noGrp="1"/>
          </p:cNvSpPr>
          <p:nvPr>
            <p:ph type="sldNum" sz="quarter" idx="12"/>
          </p:nvPr>
        </p:nvSpPr>
        <p:spPr/>
        <p:txBody>
          <a:bodyPr/>
          <a:lstStyle/>
          <a:p>
            <a:fld id="{0A59CBBF-D959-4087-8FAB-A0C9B697A4AF}" type="slidenum">
              <a:rPr lang="zh-CN" altLang="en-US" smtClean="0"/>
              <a:t>‹#›</a:t>
            </a:fld>
            <a:endParaRPr lang="zh-CN" altLang="en-US"/>
          </a:p>
        </p:txBody>
      </p:sp>
    </p:spTree>
    <p:extLst>
      <p:ext uri="{BB962C8B-B14F-4D97-AF65-F5344CB8AC3E}">
        <p14:creationId xmlns:p14="http://schemas.microsoft.com/office/powerpoint/2010/main" val="287613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7902AC-D80E-4B0B-98FD-6829CA24952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950CDFB-6FA1-478D-8768-94B2D524691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530835-4CE6-4D2D-89A3-6564DCB4AE77}"/>
              </a:ext>
            </a:extLst>
          </p:cNvPr>
          <p:cNvSpPr>
            <a:spLocks noGrp="1"/>
          </p:cNvSpPr>
          <p:nvPr>
            <p:ph type="dt" sz="half" idx="10"/>
          </p:nvPr>
        </p:nvSpPr>
        <p:spPr/>
        <p:txBody>
          <a:bodyPr/>
          <a:lstStyle/>
          <a:p>
            <a:fld id="{010B6EB2-2069-447A-A07F-96DC692B8D43}" type="datetimeFigureOut">
              <a:rPr lang="zh-CN" altLang="en-US" smtClean="0"/>
              <a:t>2020/6/19</a:t>
            </a:fld>
            <a:endParaRPr lang="zh-CN" altLang="en-US"/>
          </a:p>
        </p:txBody>
      </p:sp>
      <p:sp>
        <p:nvSpPr>
          <p:cNvPr id="5" name="页脚占位符 4">
            <a:extLst>
              <a:ext uri="{FF2B5EF4-FFF2-40B4-BE49-F238E27FC236}">
                <a16:creationId xmlns:a16="http://schemas.microsoft.com/office/drawing/2014/main" id="{A1D0A50C-D882-4563-9B82-8CC23788EA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0A9685-A0D9-4F01-A880-8F90CD1D796A}"/>
              </a:ext>
            </a:extLst>
          </p:cNvPr>
          <p:cNvSpPr>
            <a:spLocks noGrp="1"/>
          </p:cNvSpPr>
          <p:nvPr>
            <p:ph type="sldNum" sz="quarter" idx="12"/>
          </p:nvPr>
        </p:nvSpPr>
        <p:spPr/>
        <p:txBody>
          <a:bodyPr/>
          <a:lstStyle/>
          <a:p>
            <a:fld id="{0A59CBBF-D959-4087-8FAB-A0C9B697A4AF}" type="slidenum">
              <a:rPr lang="zh-CN" altLang="en-US" smtClean="0"/>
              <a:t>‹#›</a:t>
            </a:fld>
            <a:endParaRPr lang="zh-CN" altLang="en-US"/>
          </a:p>
        </p:txBody>
      </p:sp>
    </p:spTree>
    <p:extLst>
      <p:ext uri="{BB962C8B-B14F-4D97-AF65-F5344CB8AC3E}">
        <p14:creationId xmlns:p14="http://schemas.microsoft.com/office/powerpoint/2010/main" val="3284087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A2FF76-C788-4758-948C-E08B16A2A7E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031960B-D6B7-48F1-B431-F08A7A981F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CDDCF77-AADF-485F-9066-0F692647BF0E}"/>
              </a:ext>
            </a:extLst>
          </p:cNvPr>
          <p:cNvSpPr>
            <a:spLocks noGrp="1"/>
          </p:cNvSpPr>
          <p:nvPr>
            <p:ph type="dt" sz="half" idx="10"/>
          </p:nvPr>
        </p:nvSpPr>
        <p:spPr/>
        <p:txBody>
          <a:bodyPr/>
          <a:lstStyle/>
          <a:p>
            <a:fld id="{010B6EB2-2069-447A-A07F-96DC692B8D43}" type="datetimeFigureOut">
              <a:rPr lang="zh-CN" altLang="en-US" smtClean="0"/>
              <a:t>2020/6/19</a:t>
            </a:fld>
            <a:endParaRPr lang="zh-CN" altLang="en-US"/>
          </a:p>
        </p:txBody>
      </p:sp>
      <p:sp>
        <p:nvSpPr>
          <p:cNvPr id="5" name="页脚占位符 4">
            <a:extLst>
              <a:ext uri="{FF2B5EF4-FFF2-40B4-BE49-F238E27FC236}">
                <a16:creationId xmlns:a16="http://schemas.microsoft.com/office/drawing/2014/main" id="{415A6043-0B5A-41B3-BC20-377FDB6AF2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D42AB9-157C-401E-88A8-7FADC622AC39}"/>
              </a:ext>
            </a:extLst>
          </p:cNvPr>
          <p:cNvSpPr>
            <a:spLocks noGrp="1"/>
          </p:cNvSpPr>
          <p:nvPr>
            <p:ph type="sldNum" sz="quarter" idx="12"/>
          </p:nvPr>
        </p:nvSpPr>
        <p:spPr/>
        <p:txBody>
          <a:bodyPr/>
          <a:lstStyle/>
          <a:p>
            <a:fld id="{0A59CBBF-D959-4087-8FAB-A0C9B697A4AF}" type="slidenum">
              <a:rPr lang="zh-CN" altLang="en-US" smtClean="0"/>
              <a:t>‹#›</a:t>
            </a:fld>
            <a:endParaRPr lang="zh-CN" altLang="en-US"/>
          </a:p>
        </p:txBody>
      </p:sp>
    </p:spTree>
    <p:extLst>
      <p:ext uri="{BB962C8B-B14F-4D97-AF65-F5344CB8AC3E}">
        <p14:creationId xmlns:p14="http://schemas.microsoft.com/office/powerpoint/2010/main" val="1117727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FFD05-FF49-4B04-AEED-AC7DFDC6724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5F83E74-F1F0-4403-BC10-41FB1F62C40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6480AFE-320B-4797-A97E-D20D2DDDFE4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1017DC9-2747-4296-A10B-29A6656C8BE4}"/>
              </a:ext>
            </a:extLst>
          </p:cNvPr>
          <p:cNvSpPr>
            <a:spLocks noGrp="1"/>
          </p:cNvSpPr>
          <p:nvPr>
            <p:ph type="dt" sz="half" idx="10"/>
          </p:nvPr>
        </p:nvSpPr>
        <p:spPr/>
        <p:txBody>
          <a:bodyPr/>
          <a:lstStyle/>
          <a:p>
            <a:fld id="{010B6EB2-2069-447A-A07F-96DC692B8D43}" type="datetimeFigureOut">
              <a:rPr lang="zh-CN" altLang="en-US" smtClean="0"/>
              <a:t>2020/6/19</a:t>
            </a:fld>
            <a:endParaRPr lang="zh-CN" altLang="en-US"/>
          </a:p>
        </p:txBody>
      </p:sp>
      <p:sp>
        <p:nvSpPr>
          <p:cNvPr id="6" name="页脚占位符 5">
            <a:extLst>
              <a:ext uri="{FF2B5EF4-FFF2-40B4-BE49-F238E27FC236}">
                <a16:creationId xmlns:a16="http://schemas.microsoft.com/office/drawing/2014/main" id="{88968106-0827-450B-BE05-361A09F00A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7E6CCB-7A3F-4098-AE9C-DF62D475035C}"/>
              </a:ext>
            </a:extLst>
          </p:cNvPr>
          <p:cNvSpPr>
            <a:spLocks noGrp="1"/>
          </p:cNvSpPr>
          <p:nvPr>
            <p:ph type="sldNum" sz="quarter" idx="12"/>
          </p:nvPr>
        </p:nvSpPr>
        <p:spPr/>
        <p:txBody>
          <a:bodyPr/>
          <a:lstStyle/>
          <a:p>
            <a:fld id="{0A59CBBF-D959-4087-8FAB-A0C9B697A4AF}" type="slidenum">
              <a:rPr lang="zh-CN" altLang="en-US" smtClean="0"/>
              <a:t>‹#›</a:t>
            </a:fld>
            <a:endParaRPr lang="zh-CN" altLang="en-US"/>
          </a:p>
        </p:txBody>
      </p:sp>
    </p:spTree>
    <p:extLst>
      <p:ext uri="{BB962C8B-B14F-4D97-AF65-F5344CB8AC3E}">
        <p14:creationId xmlns:p14="http://schemas.microsoft.com/office/powerpoint/2010/main" val="418087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61AA7A-1528-4A12-969C-B9A7CCCB0B0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EC2DE6A-28E3-4032-8011-E49FBF3AC4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C55DDDC-21AF-4413-9D27-8997AB456E5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9EC6CF5-655D-4049-9B49-B7B5EA64EA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CADBF33-DE67-4F93-9344-4849408C3E6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393748A-2C79-4597-A1CF-B5B9CA716290}"/>
              </a:ext>
            </a:extLst>
          </p:cNvPr>
          <p:cNvSpPr>
            <a:spLocks noGrp="1"/>
          </p:cNvSpPr>
          <p:nvPr>
            <p:ph type="dt" sz="half" idx="10"/>
          </p:nvPr>
        </p:nvSpPr>
        <p:spPr/>
        <p:txBody>
          <a:bodyPr/>
          <a:lstStyle/>
          <a:p>
            <a:fld id="{010B6EB2-2069-447A-A07F-96DC692B8D43}" type="datetimeFigureOut">
              <a:rPr lang="zh-CN" altLang="en-US" smtClean="0"/>
              <a:t>2020/6/19</a:t>
            </a:fld>
            <a:endParaRPr lang="zh-CN" altLang="en-US"/>
          </a:p>
        </p:txBody>
      </p:sp>
      <p:sp>
        <p:nvSpPr>
          <p:cNvPr id="8" name="页脚占位符 7">
            <a:extLst>
              <a:ext uri="{FF2B5EF4-FFF2-40B4-BE49-F238E27FC236}">
                <a16:creationId xmlns:a16="http://schemas.microsoft.com/office/drawing/2014/main" id="{BBAF0BAB-A145-42AA-908D-02187F1C494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5F4F9A4-80DF-452C-8D14-DDDA813730D3}"/>
              </a:ext>
            </a:extLst>
          </p:cNvPr>
          <p:cNvSpPr>
            <a:spLocks noGrp="1"/>
          </p:cNvSpPr>
          <p:nvPr>
            <p:ph type="sldNum" sz="quarter" idx="12"/>
          </p:nvPr>
        </p:nvSpPr>
        <p:spPr/>
        <p:txBody>
          <a:bodyPr/>
          <a:lstStyle/>
          <a:p>
            <a:fld id="{0A59CBBF-D959-4087-8FAB-A0C9B697A4AF}" type="slidenum">
              <a:rPr lang="zh-CN" altLang="en-US" smtClean="0"/>
              <a:t>‹#›</a:t>
            </a:fld>
            <a:endParaRPr lang="zh-CN" altLang="en-US"/>
          </a:p>
        </p:txBody>
      </p:sp>
    </p:spTree>
    <p:extLst>
      <p:ext uri="{BB962C8B-B14F-4D97-AF65-F5344CB8AC3E}">
        <p14:creationId xmlns:p14="http://schemas.microsoft.com/office/powerpoint/2010/main" val="303577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19A839-2558-4423-B022-A365D83940F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47745D3-21CB-4AB7-82B6-9573BA0F0E94}"/>
              </a:ext>
            </a:extLst>
          </p:cNvPr>
          <p:cNvSpPr>
            <a:spLocks noGrp="1"/>
          </p:cNvSpPr>
          <p:nvPr>
            <p:ph type="dt" sz="half" idx="10"/>
          </p:nvPr>
        </p:nvSpPr>
        <p:spPr/>
        <p:txBody>
          <a:bodyPr/>
          <a:lstStyle/>
          <a:p>
            <a:fld id="{010B6EB2-2069-447A-A07F-96DC692B8D43}" type="datetimeFigureOut">
              <a:rPr lang="zh-CN" altLang="en-US" smtClean="0"/>
              <a:t>2020/6/19</a:t>
            </a:fld>
            <a:endParaRPr lang="zh-CN" altLang="en-US"/>
          </a:p>
        </p:txBody>
      </p:sp>
      <p:sp>
        <p:nvSpPr>
          <p:cNvPr id="4" name="页脚占位符 3">
            <a:extLst>
              <a:ext uri="{FF2B5EF4-FFF2-40B4-BE49-F238E27FC236}">
                <a16:creationId xmlns:a16="http://schemas.microsoft.com/office/drawing/2014/main" id="{1BE8AFCA-49B0-4088-84A0-2840075513A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04F57F9-7C1D-4FB7-9C9C-FC78242D8C1E}"/>
              </a:ext>
            </a:extLst>
          </p:cNvPr>
          <p:cNvSpPr>
            <a:spLocks noGrp="1"/>
          </p:cNvSpPr>
          <p:nvPr>
            <p:ph type="sldNum" sz="quarter" idx="12"/>
          </p:nvPr>
        </p:nvSpPr>
        <p:spPr/>
        <p:txBody>
          <a:bodyPr/>
          <a:lstStyle/>
          <a:p>
            <a:fld id="{0A59CBBF-D959-4087-8FAB-A0C9B697A4AF}" type="slidenum">
              <a:rPr lang="zh-CN" altLang="en-US" smtClean="0"/>
              <a:t>‹#›</a:t>
            </a:fld>
            <a:endParaRPr lang="zh-CN" altLang="en-US"/>
          </a:p>
        </p:txBody>
      </p:sp>
    </p:spTree>
    <p:extLst>
      <p:ext uri="{BB962C8B-B14F-4D97-AF65-F5344CB8AC3E}">
        <p14:creationId xmlns:p14="http://schemas.microsoft.com/office/powerpoint/2010/main" val="3906336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7AED918-A5A2-482B-96DF-B3D56AE8DAC6}"/>
              </a:ext>
            </a:extLst>
          </p:cNvPr>
          <p:cNvSpPr>
            <a:spLocks noGrp="1"/>
          </p:cNvSpPr>
          <p:nvPr>
            <p:ph type="dt" sz="half" idx="10"/>
          </p:nvPr>
        </p:nvSpPr>
        <p:spPr/>
        <p:txBody>
          <a:bodyPr/>
          <a:lstStyle/>
          <a:p>
            <a:fld id="{010B6EB2-2069-447A-A07F-96DC692B8D43}" type="datetimeFigureOut">
              <a:rPr lang="zh-CN" altLang="en-US" smtClean="0"/>
              <a:t>2020/6/19</a:t>
            </a:fld>
            <a:endParaRPr lang="zh-CN" altLang="en-US"/>
          </a:p>
        </p:txBody>
      </p:sp>
      <p:sp>
        <p:nvSpPr>
          <p:cNvPr id="3" name="页脚占位符 2">
            <a:extLst>
              <a:ext uri="{FF2B5EF4-FFF2-40B4-BE49-F238E27FC236}">
                <a16:creationId xmlns:a16="http://schemas.microsoft.com/office/drawing/2014/main" id="{53767C29-B1AC-48AB-8CEB-65F2DC23407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C2E4CD6-F68D-49DA-968A-75A8D60E9998}"/>
              </a:ext>
            </a:extLst>
          </p:cNvPr>
          <p:cNvSpPr>
            <a:spLocks noGrp="1"/>
          </p:cNvSpPr>
          <p:nvPr>
            <p:ph type="sldNum" sz="quarter" idx="12"/>
          </p:nvPr>
        </p:nvSpPr>
        <p:spPr/>
        <p:txBody>
          <a:bodyPr/>
          <a:lstStyle/>
          <a:p>
            <a:fld id="{0A59CBBF-D959-4087-8FAB-A0C9B697A4AF}" type="slidenum">
              <a:rPr lang="zh-CN" altLang="en-US" smtClean="0"/>
              <a:t>‹#›</a:t>
            </a:fld>
            <a:endParaRPr lang="zh-CN" altLang="en-US"/>
          </a:p>
        </p:txBody>
      </p:sp>
    </p:spTree>
    <p:extLst>
      <p:ext uri="{BB962C8B-B14F-4D97-AF65-F5344CB8AC3E}">
        <p14:creationId xmlns:p14="http://schemas.microsoft.com/office/powerpoint/2010/main" val="1227998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12E427-A27F-4D4E-9573-2839A24C06C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871B1DE-A34C-458F-BE87-B87140913B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890B245-25C7-4CBF-AF24-3BAFD766A8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A189FF5-FCE3-4BD4-BD58-002C0B77BE58}"/>
              </a:ext>
            </a:extLst>
          </p:cNvPr>
          <p:cNvSpPr>
            <a:spLocks noGrp="1"/>
          </p:cNvSpPr>
          <p:nvPr>
            <p:ph type="dt" sz="half" idx="10"/>
          </p:nvPr>
        </p:nvSpPr>
        <p:spPr/>
        <p:txBody>
          <a:bodyPr/>
          <a:lstStyle/>
          <a:p>
            <a:fld id="{010B6EB2-2069-447A-A07F-96DC692B8D43}" type="datetimeFigureOut">
              <a:rPr lang="zh-CN" altLang="en-US" smtClean="0"/>
              <a:t>2020/6/19</a:t>
            </a:fld>
            <a:endParaRPr lang="zh-CN" altLang="en-US"/>
          </a:p>
        </p:txBody>
      </p:sp>
      <p:sp>
        <p:nvSpPr>
          <p:cNvPr id="6" name="页脚占位符 5">
            <a:extLst>
              <a:ext uri="{FF2B5EF4-FFF2-40B4-BE49-F238E27FC236}">
                <a16:creationId xmlns:a16="http://schemas.microsoft.com/office/drawing/2014/main" id="{9A8ACE55-4875-433B-AAEF-73AEE28F0A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6C5FB3-697C-46B5-B45C-42CCFD21F55E}"/>
              </a:ext>
            </a:extLst>
          </p:cNvPr>
          <p:cNvSpPr>
            <a:spLocks noGrp="1"/>
          </p:cNvSpPr>
          <p:nvPr>
            <p:ph type="sldNum" sz="quarter" idx="12"/>
          </p:nvPr>
        </p:nvSpPr>
        <p:spPr/>
        <p:txBody>
          <a:bodyPr/>
          <a:lstStyle/>
          <a:p>
            <a:fld id="{0A59CBBF-D959-4087-8FAB-A0C9B697A4AF}" type="slidenum">
              <a:rPr lang="zh-CN" altLang="en-US" smtClean="0"/>
              <a:t>‹#›</a:t>
            </a:fld>
            <a:endParaRPr lang="zh-CN" altLang="en-US"/>
          </a:p>
        </p:txBody>
      </p:sp>
    </p:spTree>
    <p:extLst>
      <p:ext uri="{BB962C8B-B14F-4D97-AF65-F5344CB8AC3E}">
        <p14:creationId xmlns:p14="http://schemas.microsoft.com/office/powerpoint/2010/main" val="920861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646F5-D86C-43AF-AAF0-8BE946DD3A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9B2CB54-FC53-4444-9F3D-D740B4AE12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6594DE5-89F1-4B50-8EC8-2FEA96D58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6F6CA12-7D4F-4471-A44F-E4AA5E1BA358}"/>
              </a:ext>
            </a:extLst>
          </p:cNvPr>
          <p:cNvSpPr>
            <a:spLocks noGrp="1"/>
          </p:cNvSpPr>
          <p:nvPr>
            <p:ph type="dt" sz="half" idx="10"/>
          </p:nvPr>
        </p:nvSpPr>
        <p:spPr/>
        <p:txBody>
          <a:bodyPr/>
          <a:lstStyle/>
          <a:p>
            <a:fld id="{010B6EB2-2069-447A-A07F-96DC692B8D43}" type="datetimeFigureOut">
              <a:rPr lang="zh-CN" altLang="en-US" smtClean="0"/>
              <a:t>2020/6/19</a:t>
            </a:fld>
            <a:endParaRPr lang="zh-CN" altLang="en-US"/>
          </a:p>
        </p:txBody>
      </p:sp>
      <p:sp>
        <p:nvSpPr>
          <p:cNvPr id="6" name="页脚占位符 5">
            <a:extLst>
              <a:ext uri="{FF2B5EF4-FFF2-40B4-BE49-F238E27FC236}">
                <a16:creationId xmlns:a16="http://schemas.microsoft.com/office/drawing/2014/main" id="{10D82C41-7CB1-4A1B-96B1-A7560EA5405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DFE323-850D-49F4-9A3B-D70DBB383553}"/>
              </a:ext>
            </a:extLst>
          </p:cNvPr>
          <p:cNvSpPr>
            <a:spLocks noGrp="1"/>
          </p:cNvSpPr>
          <p:nvPr>
            <p:ph type="sldNum" sz="quarter" idx="12"/>
          </p:nvPr>
        </p:nvSpPr>
        <p:spPr/>
        <p:txBody>
          <a:bodyPr/>
          <a:lstStyle/>
          <a:p>
            <a:fld id="{0A59CBBF-D959-4087-8FAB-A0C9B697A4AF}" type="slidenum">
              <a:rPr lang="zh-CN" altLang="en-US" smtClean="0"/>
              <a:t>‹#›</a:t>
            </a:fld>
            <a:endParaRPr lang="zh-CN" altLang="en-US"/>
          </a:p>
        </p:txBody>
      </p:sp>
    </p:spTree>
    <p:extLst>
      <p:ext uri="{BB962C8B-B14F-4D97-AF65-F5344CB8AC3E}">
        <p14:creationId xmlns:p14="http://schemas.microsoft.com/office/powerpoint/2010/main" val="3444696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36DE75A-794D-4F23-89A3-AB2EF744F8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BACB959-E964-499B-9C5A-D74D042F84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F598796-3A31-489A-8C7B-16F35E3B6C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0B6EB2-2069-447A-A07F-96DC692B8D43}" type="datetimeFigureOut">
              <a:rPr lang="zh-CN" altLang="en-US" smtClean="0"/>
              <a:t>2020/6/19</a:t>
            </a:fld>
            <a:endParaRPr lang="zh-CN" altLang="en-US"/>
          </a:p>
        </p:txBody>
      </p:sp>
      <p:sp>
        <p:nvSpPr>
          <p:cNvPr id="5" name="页脚占位符 4">
            <a:extLst>
              <a:ext uri="{FF2B5EF4-FFF2-40B4-BE49-F238E27FC236}">
                <a16:creationId xmlns:a16="http://schemas.microsoft.com/office/drawing/2014/main" id="{7FB0D8C7-53FF-4CB4-9BB7-80AA3A9CF4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54DF731-832B-4132-BE56-F00E06FE2B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9CBBF-D959-4087-8FAB-A0C9B697A4AF}" type="slidenum">
              <a:rPr lang="zh-CN" altLang="en-US" smtClean="0"/>
              <a:t>‹#›</a:t>
            </a:fld>
            <a:endParaRPr lang="zh-CN" altLang="en-US"/>
          </a:p>
        </p:txBody>
      </p:sp>
    </p:spTree>
    <p:extLst>
      <p:ext uri="{BB962C8B-B14F-4D97-AF65-F5344CB8AC3E}">
        <p14:creationId xmlns:p14="http://schemas.microsoft.com/office/powerpoint/2010/main" val="986053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latestarcodex.com/2015/01/31/the-parable-of-the-talent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latestarcodex.com/2020/06/10/the-obligatory-gpt-3-post/"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towardsdatascience.com/gpt-3-the-new-mighty-language-model-from-openai-a74ff35346fc" TargetMode="External"/><Relationship Id="rId4" Type="http://schemas.openxmlformats.org/officeDocument/2006/relationships/hyperlink" Target="https://anotherdatum.com/gpt-3.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CD1ECF-83FA-4FC2-9AF5-E23A11FC4676}"/>
              </a:ext>
            </a:extLst>
          </p:cNvPr>
          <p:cNvSpPr>
            <a:spLocks noGrp="1"/>
          </p:cNvSpPr>
          <p:nvPr>
            <p:ph type="ctrTitle"/>
          </p:nvPr>
        </p:nvSpPr>
        <p:spPr>
          <a:xfrm>
            <a:off x="1442720" y="2235200"/>
            <a:ext cx="9144000" cy="2387600"/>
          </a:xfrm>
        </p:spPr>
        <p:txBody>
          <a:bodyPr/>
          <a:lstStyle/>
          <a:p>
            <a:r>
              <a:rPr lang="en-US" altLang="zh-CN" b="1" dirty="0">
                <a:solidFill>
                  <a:schemeClr val="bg1"/>
                </a:solidFill>
              </a:rPr>
              <a:t>GPT-3</a:t>
            </a:r>
            <a:endParaRPr lang="zh-CN" altLang="en-US" b="1" dirty="0">
              <a:solidFill>
                <a:schemeClr val="bg1"/>
              </a:solidFill>
            </a:endParaRPr>
          </a:p>
        </p:txBody>
      </p:sp>
    </p:spTree>
    <p:extLst>
      <p:ext uri="{BB962C8B-B14F-4D97-AF65-F5344CB8AC3E}">
        <p14:creationId xmlns:p14="http://schemas.microsoft.com/office/powerpoint/2010/main" val="1836875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1C63C99-4D31-424A-B40E-BFCF3F01420B}"/>
              </a:ext>
            </a:extLst>
          </p:cNvPr>
          <p:cNvSpPr>
            <a:spLocks noGrp="1"/>
          </p:cNvSpPr>
          <p:nvPr>
            <p:ph idx="1"/>
          </p:nvPr>
        </p:nvSpPr>
        <p:spPr>
          <a:xfrm>
            <a:off x="0" y="0"/>
            <a:ext cx="12192000" cy="6847840"/>
          </a:xfrm>
        </p:spPr>
        <p:txBody>
          <a:bodyPr>
            <a:normAutofit lnSpcReduction="10000"/>
          </a:bodyPr>
          <a:lstStyle/>
          <a:p>
            <a:r>
              <a:rPr lang="en-US" altLang="zh-CN" dirty="0"/>
              <a:t>When I prompt GPT-2 with addition problems, the most common failure mode is getting an answer that isn’t a number. Often it’s a few paragraphs of text that look like they came from a math textbook. It feels like it’s been able to locate the problem as far as “you want the kind of thing in math textbooks”, but not as far as “you want the answer to the exact math problem you are giving me”. </a:t>
            </a:r>
          </a:p>
          <a:p>
            <a:r>
              <a:rPr lang="en-US" altLang="zh-CN" dirty="0"/>
              <a:t>Or maybe that’s not it. Maybe it has trouble getting math problems right consistently for the same reason </a:t>
            </a:r>
            <a:r>
              <a:rPr lang="en-US" altLang="zh-CN" i="1" dirty="0"/>
              <a:t>I</a:t>
            </a:r>
            <a:r>
              <a:rPr lang="en-US" altLang="zh-CN" dirty="0"/>
              <a:t> have trouble with this. In fact, GPT-3’s performance is very similar to mine. I can also add two digit numbers in my head with near-100% accuracy, get worse as we go to three digit numbers, and make no guarantees at all about four-digit. I also find multiplying two-digit numbers in my head much harder than adding those same numbers. What’s my excuse? Do I understand addition, or not? I used to assume my problems came from limited short-term memory, or from neural noise. But GPT-3 shouldn’t have either of those issues. Should I feel a deep kinship with GPT-3? Are we both </a:t>
            </a:r>
            <a:r>
              <a:rPr lang="en-US" altLang="zh-CN" dirty="0">
                <a:hlinkClick r:id="rId3"/>
              </a:rPr>
              <a:t>minds heavily optimized for writing</a:t>
            </a:r>
            <a:r>
              <a:rPr lang="en-US" altLang="zh-CN" dirty="0"/>
              <a:t>, forced by a cruel world to sometimes do math problems? I don’t know. </a:t>
            </a:r>
          </a:p>
          <a:p>
            <a:r>
              <a:rPr lang="en-US" altLang="zh-CN" dirty="0"/>
              <a:t>an alert reader points out that when GPT-3 fails at addition problems, it fails in human-like ways – for example, forgetting to carry a 1. </a:t>
            </a:r>
            <a:endParaRPr lang="zh-CN" altLang="en-US" dirty="0"/>
          </a:p>
        </p:txBody>
      </p:sp>
    </p:spTree>
    <p:extLst>
      <p:ext uri="{BB962C8B-B14F-4D97-AF65-F5344CB8AC3E}">
        <p14:creationId xmlns:p14="http://schemas.microsoft.com/office/powerpoint/2010/main" val="2566150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38EE94-CE2C-4E1F-B649-3D2C801E3C2E}"/>
              </a:ext>
            </a:extLst>
          </p:cNvPr>
          <p:cNvSpPr>
            <a:spLocks noGrp="1"/>
          </p:cNvSpPr>
          <p:nvPr>
            <p:ph type="title"/>
          </p:nvPr>
        </p:nvSpPr>
        <p:spPr/>
        <p:txBody>
          <a:bodyPr/>
          <a:lstStyle/>
          <a:p>
            <a:r>
              <a:rPr lang="en-US" altLang="zh-CN" b="1" dirty="0"/>
              <a:t>Limitations</a:t>
            </a:r>
            <a:endParaRPr lang="zh-CN" altLang="en-US" b="1" dirty="0"/>
          </a:p>
        </p:txBody>
      </p:sp>
      <p:sp>
        <p:nvSpPr>
          <p:cNvPr id="3" name="内容占位符 2">
            <a:extLst>
              <a:ext uri="{FF2B5EF4-FFF2-40B4-BE49-F238E27FC236}">
                <a16:creationId xmlns:a16="http://schemas.microsoft.com/office/drawing/2014/main" id="{E79EDDA7-57E4-4933-A01F-031125775407}"/>
              </a:ext>
            </a:extLst>
          </p:cNvPr>
          <p:cNvSpPr>
            <a:spLocks noGrp="1"/>
          </p:cNvSpPr>
          <p:nvPr>
            <p:ph idx="1"/>
          </p:nvPr>
        </p:nvSpPr>
        <p:spPr/>
        <p:txBody>
          <a:bodyPr>
            <a:normAutofit/>
          </a:bodyPr>
          <a:lstStyle/>
          <a:p>
            <a:r>
              <a:rPr lang="en-US" altLang="zh-CN" dirty="0"/>
              <a:t>Text synthesis ability still incurs the weak spots, such as repetitions, coherence loss over sufficiently long passages, and contradiction.</a:t>
            </a:r>
          </a:p>
          <a:p>
            <a:r>
              <a:rPr lang="en-US" altLang="zh-CN" dirty="0"/>
              <a:t>Bidirectional models are known to be better at downstream tasks after fine-tuning. At the end, training a bidirectional model at the scale of GPT-3, and/or trying to make bidirectional models work with few-shot learning, is a promising direction for future research.</a:t>
            </a:r>
          </a:p>
          <a:p>
            <a:r>
              <a:rPr lang="en-US" altLang="zh-CN" dirty="0"/>
              <a:t>Whether few-shot learning actually learns new tasks "from scratch” at inference time, or if it simply recognizes and identifies tasks that it has learned during training.</a:t>
            </a:r>
          </a:p>
          <a:p>
            <a:r>
              <a:rPr lang="en-US" altLang="zh-CN" dirty="0"/>
              <a:t>Size</a:t>
            </a:r>
          </a:p>
          <a:p>
            <a:endParaRPr lang="en-US" altLang="zh-CN" dirty="0"/>
          </a:p>
          <a:p>
            <a:endParaRPr lang="zh-CN" altLang="en-US" dirty="0"/>
          </a:p>
        </p:txBody>
      </p:sp>
    </p:spTree>
    <p:extLst>
      <p:ext uri="{BB962C8B-B14F-4D97-AF65-F5344CB8AC3E}">
        <p14:creationId xmlns:p14="http://schemas.microsoft.com/office/powerpoint/2010/main" val="3256634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496524-0598-480D-BD89-55EC02ADA873}"/>
              </a:ext>
            </a:extLst>
          </p:cNvPr>
          <p:cNvSpPr>
            <a:spLocks noGrp="1"/>
          </p:cNvSpPr>
          <p:nvPr>
            <p:ph type="title"/>
          </p:nvPr>
        </p:nvSpPr>
        <p:spPr/>
        <p:txBody>
          <a:bodyPr/>
          <a:lstStyle/>
          <a:p>
            <a:r>
              <a:rPr lang="en-US" altLang="zh-CN" b="1" dirty="0"/>
              <a:t>Discussion</a:t>
            </a:r>
            <a:endParaRPr lang="zh-CN" altLang="en-US" b="1" dirty="0"/>
          </a:p>
        </p:txBody>
      </p:sp>
      <p:sp>
        <p:nvSpPr>
          <p:cNvPr id="3" name="内容占位符 2">
            <a:extLst>
              <a:ext uri="{FF2B5EF4-FFF2-40B4-BE49-F238E27FC236}">
                <a16:creationId xmlns:a16="http://schemas.microsoft.com/office/drawing/2014/main" id="{B485AEC2-83B6-42F8-B540-76CED63976CA}"/>
              </a:ext>
            </a:extLst>
          </p:cNvPr>
          <p:cNvSpPr>
            <a:spLocks noGrp="1"/>
          </p:cNvSpPr>
          <p:nvPr>
            <p:ph idx="1"/>
          </p:nvPr>
        </p:nvSpPr>
        <p:spPr/>
        <p:txBody>
          <a:bodyPr/>
          <a:lstStyle/>
          <a:p>
            <a:r>
              <a:rPr lang="en-US" altLang="zh-CN" dirty="0"/>
              <a:t>Academic monopoly?</a:t>
            </a:r>
          </a:p>
          <a:p>
            <a:r>
              <a:rPr lang="en-US" altLang="zh-CN" dirty="0"/>
              <a:t>Understanding or memorizing?</a:t>
            </a:r>
          </a:p>
          <a:p>
            <a:r>
              <a:rPr lang="en-US" altLang="zh-CN" dirty="0"/>
              <a:t>Commercial gimmick?</a:t>
            </a:r>
          </a:p>
          <a:p>
            <a:endParaRPr lang="en-US" altLang="zh-CN" dirty="0"/>
          </a:p>
          <a:p>
            <a:endParaRPr lang="en-US" altLang="zh-CN" dirty="0"/>
          </a:p>
          <a:p>
            <a:endParaRPr lang="en-US" altLang="zh-CN" dirty="0"/>
          </a:p>
          <a:p>
            <a:r>
              <a:rPr lang="en-US" altLang="zh-CN" dirty="0"/>
              <a:t>Quantum computer</a:t>
            </a:r>
          </a:p>
          <a:p>
            <a:endParaRPr lang="zh-CN" altLang="en-US" dirty="0"/>
          </a:p>
        </p:txBody>
      </p:sp>
    </p:spTree>
    <p:extLst>
      <p:ext uri="{BB962C8B-B14F-4D97-AF65-F5344CB8AC3E}">
        <p14:creationId xmlns:p14="http://schemas.microsoft.com/office/powerpoint/2010/main" val="3121734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E6F0AB-4B09-4AA2-BC1B-473D8996069E}"/>
              </a:ext>
            </a:extLst>
          </p:cNvPr>
          <p:cNvSpPr>
            <a:spLocks noGrp="1"/>
          </p:cNvSpPr>
          <p:nvPr>
            <p:ph type="title"/>
          </p:nvPr>
        </p:nvSpPr>
        <p:spPr/>
        <p:txBody>
          <a:bodyPr/>
          <a:lstStyle/>
          <a:p>
            <a:r>
              <a:rPr lang="en-US" altLang="zh-CN" b="1" dirty="0"/>
              <a:t>Summary</a:t>
            </a:r>
            <a:endParaRPr lang="zh-CN" altLang="en-US" b="1" dirty="0"/>
          </a:p>
        </p:txBody>
      </p:sp>
      <p:sp>
        <p:nvSpPr>
          <p:cNvPr id="3" name="内容占位符 2">
            <a:extLst>
              <a:ext uri="{FF2B5EF4-FFF2-40B4-BE49-F238E27FC236}">
                <a16:creationId xmlns:a16="http://schemas.microsoft.com/office/drawing/2014/main" id="{3BDAE12A-2DFF-4C47-B85B-4B5BA610CB3C}"/>
              </a:ext>
            </a:extLst>
          </p:cNvPr>
          <p:cNvSpPr>
            <a:spLocks noGrp="1"/>
          </p:cNvSpPr>
          <p:nvPr>
            <p:ph idx="1"/>
          </p:nvPr>
        </p:nvSpPr>
        <p:spPr/>
        <p:txBody>
          <a:bodyPr/>
          <a:lstStyle/>
          <a:p>
            <a:r>
              <a:rPr lang="en-US" altLang="zh-CN" dirty="0"/>
              <a:t>GPT-3 is, fundamentally, an attempt to investigate scaling laws in neural networks. </a:t>
            </a:r>
            <a:endParaRPr lang="zh-CN" altLang="en-US" dirty="0"/>
          </a:p>
        </p:txBody>
      </p:sp>
      <p:pic>
        <p:nvPicPr>
          <p:cNvPr id="5" name="图片 4">
            <a:extLst>
              <a:ext uri="{FF2B5EF4-FFF2-40B4-BE49-F238E27FC236}">
                <a16:creationId xmlns:a16="http://schemas.microsoft.com/office/drawing/2014/main" id="{B760E766-AEC8-438F-BB8A-2356C2D6E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3544" y="2367281"/>
            <a:ext cx="7878456" cy="4490720"/>
          </a:xfrm>
          <a:prstGeom prst="rect">
            <a:avLst/>
          </a:prstGeom>
        </p:spPr>
      </p:pic>
      <p:sp>
        <p:nvSpPr>
          <p:cNvPr id="6" name="矩形 5">
            <a:extLst>
              <a:ext uri="{FF2B5EF4-FFF2-40B4-BE49-F238E27FC236}">
                <a16:creationId xmlns:a16="http://schemas.microsoft.com/office/drawing/2014/main" id="{313FD72C-0152-4AAB-9BB0-6A8F2C7301C8}"/>
              </a:ext>
            </a:extLst>
          </p:cNvPr>
          <p:cNvSpPr/>
          <p:nvPr/>
        </p:nvSpPr>
        <p:spPr>
          <a:xfrm>
            <a:off x="4765040" y="3831"/>
            <a:ext cx="7426960" cy="1477328"/>
          </a:xfrm>
          <a:prstGeom prst="rect">
            <a:avLst/>
          </a:prstGeom>
        </p:spPr>
        <p:txBody>
          <a:bodyPr wrap="square">
            <a:spAutoFit/>
          </a:bodyPr>
          <a:lstStyle/>
          <a:p>
            <a:r>
              <a:rPr lang="zh-CN" altLang="en-US" dirty="0">
                <a:hlinkClick r:id="rId3"/>
              </a:rPr>
              <a:t>https://slatestarcodex.com/2020/06/10/the-obligatory-gpt-3-post/</a:t>
            </a:r>
            <a:endParaRPr lang="en-US" altLang="zh-CN" dirty="0"/>
          </a:p>
          <a:p>
            <a:r>
              <a:rPr lang="en-US" altLang="zh-CN" dirty="0">
                <a:hlinkClick r:id="rId4"/>
              </a:rPr>
              <a:t>https://anotherdatum.com/gpt-3.html</a:t>
            </a:r>
            <a:endParaRPr lang="en-US" altLang="zh-CN" dirty="0"/>
          </a:p>
          <a:p>
            <a:r>
              <a:rPr lang="en-US" altLang="zh-CN" dirty="0">
                <a:hlinkClick r:id="rId5"/>
              </a:rPr>
              <a:t>https://towardsdatascience.com/gpt-3-the-new-mighty-language-model-from-openai-a74ff35346fc</a:t>
            </a:r>
            <a:endParaRPr lang="en-US" altLang="zh-CN" dirty="0"/>
          </a:p>
          <a:p>
            <a:endParaRPr lang="en-US" altLang="zh-CN" dirty="0"/>
          </a:p>
        </p:txBody>
      </p:sp>
    </p:spTree>
    <p:extLst>
      <p:ext uri="{BB962C8B-B14F-4D97-AF65-F5344CB8AC3E}">
        <p14:creationId xmlns:p14="http://schemas.microsoft.com/office/powerpoint/2010/main" val="1561545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ED9CB-6D4B-4F67-88B0-2CA082B44C94}"/>
              </a:ext>
            </a:extLst>
          </p:cNvPr>
          <p:cNvSpPr>
            <a:spLocks noGrp="1"/>
          </p:cNvSpPr>
          <p:nvPr>
            <p:ph type="title"/>
          </p:nvPr>
        </p:nvSpPr>
        <p:spPr/>
        <p:txBody>
          <a:bodyPr/>
          <a:lstStyle/>
          <a:p>
            <a:r>
              <a:rPr lang="en-US" altLang="zh-CN" b="1" dirty="0"/>
              <a:t>What’s New?</a:t>
            </a:r>
            <a:endParaRPr lang="zh-CN" altLang="en-US" b="1" dirty="0"/>
          </a:p>
        </p:txBody>
      </p:sp>
      <p:sp>
        <p:nvSpPr>
          <p:cNvPr id="3" name="内容占位符 2">
            <a:extLst>
              <a:ext uri="{FF2B5EF4-FFF2-40B4-BE49-F238E27FC236}">
                <a16:creationId xmlns:a16="http://schemas.microsoft.com/office/drawing/2014/main" id="{C6EA6CE2-2B30-404B-A1D6-1B0EA381A42C}"/>
              </a:ext>
            </a:extLst>
          </p:cNvPr>
          <p:cNvSpPr>
            <a:spLocks noGrp="1"/>
          </p:cNvSpPr>
          <p:nvPr>
            <p:ph idx="1"/>
          </p:nvPr>
        </p:nvSpPr>
        <p:spPr>
          <a:xfrm>
            <a:off x="838200" y="1825624"/>
            <a:ext cx="7349810" cy="4746625"/>
          </a:xfrm>
        </p:spPr>
        <p:txBody>
          <a:bodyPr>
            <a:normAutofit/>
          </a:bodyPr>
          <a:lstStyle/>
          <a:p>
            <a:r>
              <a:rPr lang="en-US" altLang="zh-CN" dirty="0"/>
              <a:t>Bert: fine-tuned on specific tasks using much smaller task specific datasets.</a:t>
            </a:r>
          </a:p>
          <a:p>
            <a:r>
              <a:rPr lang="en-US" altLang="zh-CN" dirty="0"/>
              <a:t>Still need task specific datasets.</a:t>
            </a:r>
          </a:p>
          <a:p>
            <a:r>
              <a:rPr lang="en-US" altLang="zh-CN" dirty="0"/>
              <a:t>Fine-tuning allows the model to exploit spurious correlations, which lead to bad out-of-distribution performance.</a:t>
            </a:r>
          </a:p>
          <a:p>
            <a:r>
              <a:rPr lang="en-US" altLang="zh-CN" dirty="0"/>
              <a:t>Humans: learn a new task based on very few examples. </a:t>
            </a:r>
          </a:p>
          <a:p>
            <a:r>
              <a:rPr lang="en-US" altLang="zh-CN" dirty="0"/>
              <a:t>GPT-3: task agnostic model</a:t>
            </a:r>
          </a:p>
          <a:p>
            <a:r>
              <a:rPr lang="en-US" altLang="zh-CN" dirty="0"/>
              <a:t>Needs zero to very limited examples</a:t>
            </a:r>
            <a:endParaRPr lang="zh-CN" altLang="en-US" dirty="0"/>
          </a:p>
        </p:txBody>
      </p:sp>
      <p:pic>
        <p:nvPicPr>
          <p:cNvPr id="6" name="图片 5">
            <a:extLst>
              <a:ext uri="{FF2B5EF4-FFF2-40B4-BE49-F238E27FC236}">
                <a16:creationId xmlns:a16="http://schemas.microsoft.com/office/drawing/2014/main" id="{988129D8-ABDA-45C5-AC14-2E8F47992A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010" y="0"/>
            <a:ext cx="3912230" cy="6858000"/>
          </a:xfrm>
          <a:prstGeom prst="rect">
            <a:avLst/>
          </a:prstGeom>
        </p:spPr>
      </p:pic>
    </p:spTree>
    <p:extLst>
      <p:ext uri="{BB962C8B-B14F-4D97-AF65-F5344CB8AC3E}">
        <p14:creationId xmlns:p14="http://schemas.microsoft.com/office/powerpoint/2010/main" val="2648124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A55378-A29D-40D4-B36D-B6547E29D87A}"/>
              </a:ext>
            </a:extLst>
          </p:cNvPr>
          <p:cNvSpPr>
            <a:spLocks noGrp="1"/>
          </p:cNvSpPr>
          <p:nvPr>
            <p:ph type="title"/>
          </p:nvPr>
        </p:nvSpPr>
        <p:spPr/>
        <p:txBody>
          <a:bodyPr/>
          <a:lstStyle/>
          <a:p>
            <a:r>
              <a:rPr lang="en-US" altLang="zh-CN" b="1" dirty="0"/>
              <a:t>The Approach</a:t>
            </a:r>
            <a:endParaRPr lang="zh-CN" altLang="en-US" b="1" dirty="0"/>
          </a:p>
        </p:txBody>
      </p:sp>
      <p:sp>
        <p:nvSpPr>
          <p:cNvPr id="3" name="内容占位符 2">
            <a:extLst>
              <a:ext uri="{FF2B5EF4-FFF2-40B4-BE49-F238E27FC236}">
                <a16:creationId xmlns:a16="http://schemas.microsoft.com/office/drawing/2014/main" id="{423879E1-F62A-4AF0-89CD-CA696E977423}"/>
              </a:ext>
            </a:extLst>
          </p:cNvPr>
          <p:cNvSpPr>
            <a:spLocks noGrp="1"/>
          </p:cNvSpPr>
          <p:nvPr>
            <p:ph idx="1"/>
          </p:nvPr>
        </p:nvSpPr>
        <p:spPr>
          <a:xfrm>
            <a:off x="838200" y="1825625"/>
            <a:ext cx="10877550" cy="4351338"/>
          </a:xfrm>
        </p:spPr>
        <p:txBody>
          <a:bodyPr/>
          <a:lstStyle/>
          <a:p>
            <a:r>
              <a:rPr lang="en-US" altLang="zh-CN" dirty="0"/>
              <a:t>96 Attention layers, Batch Size of 3.2M, 175B parameters, 12 million dollars</a:t>
            </a:r>
            <a:endParaRPr lang="zh-CN" altLang="en-US" dirty="0"/>
          </a:p>
        </p:txBody>
      </p:sp>
      <p:pic>
        <p:nvPicPr>
          <p:cNvPr id="5" name="图片 4">
            <a:extLst>
              <a:ext uri="{FF2B5EF4-FFF2-40B4-BE49-F238E27FC236}">
                <a16:creationId xmlns:a16="http://schemas.microsoft.com/office/drawing/2014/main" id="{5A6C4096-8FC0-4F70-8978-1AC7FCA81C26}"/>
              </a:ext>
            </a:extLst>
          </p:cNvPr>
          <p:cNvPicPr>
            <a:picLocks noChangeAspect="1"/>
          </p:cNvPicPr>
          <p:nvPr/>
        </p:nvPicPr>
        <p:blipFill rotWithShape="1">
          <a:blip r:embed="rId2">
            <a:extLst>
              <a:ext uri="{28A0092B-C50C-407E-A947-70E740481C1C}">
                <a14:useLocalDpi xmlns:a14="http://schemas.microsoft.com/office/drawing/2010/main" val="0"/>
              </a:ext>
            </a:extLst>
          </a:blip>
          <a:srcRect l="1693" t="3166" b="-1"/>
          <a:stretch/>
        </p:blipFill>
        <p:spPr>
          <a:xfrm>
            <a:off x="4448174" y="2628900"/>
            <a:ext cx="7743825" cy="4229100"/>
          </a:xfrm>
          <a:prstGeom prst="rect">
            <a:avLst/>
          </a:prstGeom>
        </p:spPr>
      </p:pic>
    </p:spTree>
    <p:extLst>
      <p:ext uri="{BB962C8B-B14F-4D97-AF65-F5344CB8AC3E}">
        <p14:creationId xmlns:p14="http://schemas.microsoft.com/office/powerpoint/2010/main" val="594268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38B38-03C5-4E59-8D33-3D540226F1B8}"/>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4429BE92-A1AA-471A-92B4-5F5D445809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430212"/>
            <a:ext cx="10400418" cy="5997575"/>
          </a:xfrm>
        </p:spPr>
      </p:pic>
    </p:spTree>
    <p:extLst>
      <p:ext uri="{BB962C8B-B14F-4D97-AF65-F5344CB8AC3E}">
        <p14:creationId xmlns:p14="http://schemas.microsoft.com/office/powerpoint/2010/main" val="878900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53B8E3-CDD1-4ECC-B9ED-9CC1383FEAA6}"/>
              </a:ext>
            </a:extLst>
          </p:cNvPr>
          <p:cNvSpPr>
            <a:spLocks noGrp="1"/>
          </p:cNvSpPr>
          <p:nvPr>
            <p:ph type="title"/>
          </p:nvPr>
        </p:nvSpPr>
        <p:spPr/>
        <p:txBody>
          <a:bodyPr/>
          <a:lstStyle/>
          <a:p>
            <a:r>
              <a:rPr lang="en-US" altLang="zh-CN" b="1" dirty="0"/>
              <a:t>LAMBADA </a:t>
            </a:r>
            <a:endParaRPr lang="zh-CN" altLang="en-US" b="1" dirty="0"/>
          </a:p>
        </p:txBody>
      </p:sp>
      <p:sp>
        <p:nvSpPr>
          <p:cNvPr id="3" name="内容占位符 2">
            <a:extLst>
              <a:ext uri="{FF2B5EF4-FFF2-40B4-BE49-F238E27FC236}">
                <a16:creationId xmlns:a16="http://schemas.microsoft.com/office/drawing/2014/main" id="{D0F0AF70-67F6-41C8-A843-E8CAF30743F9}"/>
              </a:ext>
            </a:extLst>
          </p:cNvPr>
          <p:cNvSpPr>
            <a:spLocks noGrp="1"/>
          </p:cNvSpPr>
          <p:nvPr>
            <p:ph idx="1"/>
          </p:nvPr>
        </p:nvSpPr>
        <p:spPr/>
        <p:txBody>
          <a:bodyPr/>
          <a:lstStyle/>
          <a:p>
            <a:r>
              <a:rPr lang="en-US" altLang="zh-CN" dirty="0"/>
              <a:t>Predict the last word of a given sentence. </a:t>
            </a:r>
          </a:p>
          <a:p>
            <a:r>
              <a:rPr lang="en-US" altLang="zh-CN" dirty="0"/>
              <a:t>76% accuracy in the zero-shot setting - a gain of 8% over the previous SOTA.</a:t>
            </a:r>
            <a:endParaRPr lang="en-US" altLang="zh-CN" dirty="0">
              <a:effectLst/>
            </a:endParaRPr>
          </a:p>
          <a:p>
            <a:r>
              <a:rPr lang="en-US" altLang="zh-CN" dirty="0"/>
              <a:t>86.4% in the few-shots setting</a:t>
            </a:r>
            <a:endParaRPr lang="zh-CN" altLang="en-US" dirty="0"/>
          </a:p>
        </p:txBody>
      </p:sp>
    </p:spTree>
    <p:extLst>
      <p:ext uri="{BB962C8B-B14F-4D97-AF65-F5344CB8AC3E}">
        <p14:creationId xmlns:p14="http://schemas.microsoft.com/office/powerpoint/2010/main" val="2049602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0AA58B-D5C2-4286-AA9A-92814B8C4B91}"/>
              </a:ext>
            </a:extLst>
          </p:cNvPr>
          <p:cNvSpPr>
            <a:spLocks noGrp="1"/>
          </p:cNvSpPr>
          <p:nvPr>
            <p:ph type="title"/>
          </p:nvPr>
        </p:nvSpPr>
        <p:spPr/>
        <p:txBody>
          <a:bodyPr/>
          <a:lstStyle/>
          <a:p>
            <a:r>
              <a:rPr lang="en-US" altLang="zh-CN" b="1" dirty="0"/>
              <a:t>Closed Book Question Answering</a:t>
            </a:r>
            <a:r>
              <a:rPr lang="en-US" altLang="zh-CN" dirty="0"/>
              <a:t> </a:t>
            </a:r>
            <a:endParaRPr lang="zh-CN" altLang="en-US" dirty="0"/>
          </a:p>
        </p:txBody>
      </p:sp>
      <p:pic>
        <p:nvPicPr>
          <p:cNvPr id="5" name="内容占位符 4">
            <a:extLst>
              <a:ext uri="{FF2B5EF4-FFF2-40B4-BE49-F238E27FC236}">
                <a16:creationId xmlns:a16="http://schemas.microsoft.com/office/drawing/2014/main" id="{D73AB1C3-E6C9-43C0-8667-27864293A4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0703" y="1690688"/>
            <a:ext cx="7231297" cy="4722813"/>
          </a:xfrm>
        </p:spPr>
      </p:pic>
      <p:sp>
        <p:nvSpPr>
          <p:cNvPr id="6" name="矩形 5">
            <a:extLst>
              <a:ext uri="{FF2B5EF4-FFF2-40B4-BE49-F238E27FC236}">
                <a16:creationId xmlns:a16="http://schemas.microsoft.com/office/drawing/2014/main" id="{4F068FD5-5068-4ED0-854B-7730C3A10E26}"/>
              </a:ext>
            </a:extLst>
          </p:cNvPr>
          <p:cNvSpPr/>
          <p:nvPr/>
        </p:nvSpPr>
        <p:spPr>
          <a:xfrm>
            <a:off x="838200" y="1690688"/>
            <a:ext cx="4162425" cy="3970318"/>
          </a:xfrm>
          <a:prstGeom prst="rect">
            <a:avLst/>
          </a:prstGeom>
        </p:spPr>
        <p:txBody>
          <a:bodyPr wrap="square">
            <a:spAutoFit/>
          </a:bodyPr>
          <a:lstStyle/>
          <a:p>
            <a:pPr marL="457200" indent="-457200">
              <a:buFont typeface="Arial" panose="020B0604020202020204" pitchFamily="34" charset="0"/>
              <a:buChar char="•"/>
            </a:pPr>
            <a:r>
              <a:rPr lang="en-US" altLang="zh-CN" sz="2800" dirty="0"/>
              <a:t>GPT-3 is superior to the SOTA which not only fine-tunes on the task, but also uses an Information Retrieval component to retrieve pieces of texts that are likely to contain the answer. </a:t>
            </a:r>
            <a:endParaRPr lang="zh-CN" altLang="en-US" sz="2800" dirty="0"/>
          </a:p>
        </p:txBody>
      </p:sp>
    </p:spTree>
    <p:extLst>
      <p:ext uri="{BB962C8B-B14F-4D97-AF65-F5344CB8AC3E}">
        <p14:creationId xmlns:p14="http://schemas.microsoft.com/office/powerpoint/2010/main" val="1036256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9CFA36-357D-4A27-ABE2-3211B835EAD2}"/>
              </a:ext>
            </a:extLst>
          </p:cNvPr>
          <p:cNvSpPr>
            <a:spLocks noGrp="1"/>
          </p:cNvSpPr>
          <p:nvPr>
            <p:ph type="title"/>
          </p:nvPr>
        </p:nvSpPr>
        <p:spPr/>
        <p:txBody>
          <a:bodyPr/>
          <a:lstStyle/>
          <a:p>
            <a:r>
              <a:rPr lang="en-US" altLang="zh-CN" b="1" dirty="0"/>
              <a:t>NLG</a:t>
            </a:r>
            <a:endParaRPr lang="zh-CN" altLang="en-US" dirty="0"/>
          </a:p>
        </p:txBody>
      </p:sp>
      <p:sp>
        <p:nvSpPr>
          <p:cNvPr id="3" name="内容占位符 2">
            <a:extLst>
              <a:ext uri="{FF2B5EF4-FFF2-40B4-BE49-F238E27FC236}">
                <a16:creationId xmlns:a16="http://schemas.microsoft.com/office/drawing/2014/main" id="{5A8799C3-EDED-49B5-AEB4-4D74262B8E66}"/>
              </a:ext>
            </a:extLst>
          </p:cNvPr>
          <p:cNvSpPr>
            <a:spLocks noGrp="1"/>
          </p:cNvSpPr>
          <p:nvPr>
            <p:ph idx="1"/>
          </p:nvPr>
        </p:nvSpPr>
        <p:spPr>
          <a:xfrm>
            <a:off x="838201" y="1825625"/>
            <a:ext cx="4455160" cy="4351338"/>
          </a:xfrm>
        </p:spPr>
        <p:txBody>
          <a:bodyPr/>
          <a:lstStyle/>
          <a:p>
            <a:r>
              <a:rPr lang="en-US" altLang="zh-CN" dirty="0"/>
              <a:t>Weak in some tasks that require a comparison between two sentences</a:t>
            </a:r>
          </a:p>
          <a:p>
            <a:r>
              <a:rPr lang="en-US" altLang="zh-CN" dirty="0"/>
              <a:t>Whether a word is used the same way in two sentences,</a:t>
            </a:r>
          </a:p>
          <a:p>
            <a:r>
              <a:rPr lang="en-US" altLang="zh-CN" dirty="0"/>
              <a:t>Whether one sentence is a paraphrase of another,</a:t>
            </a:r>
          </a:p>
          <a:p>
            <a:r>
              <a:rPr lang="en-US" altLang="zh-CN" dirty="0"/>
              <a:t>Whether one sentence implies another.</a:t>
            </a:r>
            <a:endParaRPr lang="zh-CN" altLang="en-US" dirty="0"/>
          </a:p>
        </p:txBody>
      </p:sp>
      <p:pic>
        <p:nvPicPr>
          <p:cNvPr id="5" name="图片 4">
            <a:extLst>
              <a:ext uri="{FF2B5EF4-FFF2-40B4-BE49-F238E27FC236}">
                <a16:creationId xmlns:a16="http://schemas.microsoft.com/office/drawing/2014/main" id="{B0508F5A-1825-4F27-9F9E-AC80343C94BF}"/>
              </a:ext>
            </a:extLst>
          </p:cNvPr>
          <p:cNvPicPr>
            <a:picLocks noChangeAspect="1"/>
          </p:cNvPicPr>
          <p:nvPr/>
        </p:nvPicPr>
        <p:blipFill rotWithShape="1">
          <a:blip r:embed="rId2"/>
          <a:srcRect l="12886" r="14819" b="18625"/>
          <a:stretch/>
        </p:blipFill>
        <p:spPr>
          <a:xfrm>
            <a:off x="5295541" y="1201419"/>
            <a:ext cx="6896460" cy="4351338"/>
          </a:xfrm>
          <a:prstGeom prst="rect">
            <a:avLst/>
          </a:prstGeom>
        </p:spPr>
      </p:pic>
    </p:spTree>
    <p:extLst>
      <p:ext uri="{BB962C8B-B14F-4D97-AF65-F5344CB8AC3E}">
        <p14:creationId xmlns:p14="http://schemas.microsoft.com/office/powerpoint/2010/main" val="265638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C5CB34-8C87-49B6-B5FA-A7B90F383D46}"/>
              </a:ext>
            </a:extLst>
          </p:cNvPr>
          <p:cNvSpPr>
            <a:spLocks noGrp="1"/>
          </p:cNvSpPr>
          <p:nvPr>
            <p:ph type="title"/>
          </p:nvPr>
        </p:nvSpPr>
        <p:spPr/>
        <p:txBody>
          <a:bodyPr/>
          <a:lstStyle/>
          <a:p>
            <a:r>
              <a:rPr lang="en-US" altLang="zh-CN" b="1" dirty="0"/>
              <a:t>News Article Generation</a:t>
            </a:r>
            <a:endParaRPr lang="zh-CN" altLang="en-US" dirty="0"/>
          </a:p>
        </p:txBody>
      </p:sp>
      <p:pic>
        <p:nvPicPr>
          <p:cNvPr id="5" name="内容占位符 4">
            <a:extLst>
              <a:ext uri="{FF2B5EF4-FFF2-40B4-BE49-F238E27FC236}">
                <a16:creationId xmlns:a16="http://schemas.microsoft.com/office/drawing/2014/main" id="{41AEF40A-7640-4E5B-9980-9B956B4A1C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8115" y="1690688"/>
            <a:ext cx="7715770" cy="5122474"/>
          </a:xfrm>
        </p:spPr>
      </p:pic>
    </p:spTree>
    <p:extLst>
      <p:ext uri="{BB962C8B-B14F-4D97-AF65-F5344CB8AC3E}">
        <p14:creationId xmlns:p14="http://schemas.microsoft.com/office/powerpoint/2010/main" val="4072371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57469F2-95FE-4099-B1BD-DAF6D4ACA2FD}"/>
              </a:ext>
            </a:extLst>
          </p:cNvPr>
          <p:cNvPicPr>
            <a:picLocks noChangeAspect="1"/>
          </p:cNvPicPr>
          <p:nvPr/>
        </p:nvPicPr>
        <p:blipFill rotWithShape="1">
          <a:blip r:embed="rId3"/>
          <a:srcRect l="1064" t="3974" r="3546" b="2726"/>
          <a:stretch/>
        </p:blipFill>
        <p:spPr>
          <a:xfrm>
            <a:off x="3881120" y="0"/>
            <a:ext cx="8199120" cy="4592955"/>
          </a:xfrm>
          <a:prstGeom prst="rect">
            <a:avLst/>
          </a:prstGeom>
        </p:spPr>
      </p:pic>
      <p:sp>
        <p:nvSpPr>
          <p:cNvPr id="2" name="标题 1">
            <a:extLst>
              <a:ext uri="{FF2B5EF4-FFF2-40B4-BE49-F238E27FC236}">
                <a16:creationId xmlns:a16="http://schemas.microsoft.com/office/drawing/2014/main" id="{81F3E58F-4E43-4ACD-B84F-B2441FCFA5E6}"/>
              </a:ext>
            </a:extLst>
          </p:cNvPr>
          <p:cNvSpPr>
            <a:spLocks noGrp="1"/>
          </p:cNvSpPr>
          <p:nvPr>
            <p:ph type="title"/>
          </p:nvPr>
        </p:nvSpPr>
        <p:spPr/>
        <p:txBody>
          <a:bodyPr/>
          <a:lstStyle/>
          <a:p>
            <a:r>
              <a:rPr lang="en-US" altLang="zh-CN" b="1" dirty="0"/>
              <a:t>Arithmetic</a:t>
            </a:r>
            <a:endParaRPr lang="zh-CN" altLang="en-US" b="1" dirty="0"/>
          </a:p>
        </p:txBody>
      </p:sp>
      <p:sp>
        <p:nvSpPr>
          <p:cNvPr id="3" name="内容占位符 2">
            <a:extLst>
              <a:ext uri="{FF2B5EF4-FFF2-40B4-BE49-F238E27FC236}">
                <a16:creationId xmlns:a16="http://schemas.microsoft.com/office/drawing/2014/main" id="{1B68306E-7137-40B0-964E-7402EA9F6181}"/>
              </a:ext>
            </a:extLst>
          </p:cNvPr>
          <p:cNvSpPr>
            <a:spLocks noGrp="1"/>
          </p:cNvSpPr>
          <p:nvPr>
            <p:ph idx="1"/>
          </p:nvPr>
        </p:nvSpPr>
        <p:spPr>
          <a:xfrm>
            <a:off x="838200" y="4680764"/>
            <a:ext cx="10515600" cy="2177236"/>
          </a:xfrm>
        </p:spPr>
        <p:txBody>
          <a:bodyPr>
            <a:normAutofit/>
          </a:bodyPr>
          <a:lstStyle/>
          <a:p>
            <a:r>
              <a:rPr lang="en-US" altLang="zh-CN" dirty="0"/>
              <a:t>There are 100 million possible 4-digit addition problems</a:t>
            </a:r>
          </a:p>
          <a:p>
            <a:r>
              <a:rPr lang="en-US" altLang="zh-CN" dirty="0"/>
              <a:t>If it was memorizing its training data, it should have gotten all 100 possible two-digit multiplication problems</a:t>
            </a:r>
          </a:p>
          <a:p>
            <a:r>
              <a:rPr lang="en-US" altLang="zh-CN" dirty="0"/>
              <a:t>Having trouble locating addition ?</a:t>
            </a:r>
            <a:endParaRPr lang="zh-CN" altLang="en-US" dirty="0"/>
          </a:p>
        </p:txBody>
      </p:sp>
    </p:spTree>
    <p:extLst>
      <p:ext uri="{BB962C8B-B14F-4D97-AF65-F5344CB8AC3E}">
        <p14:creationId xmlns:p14="http://schemas.microsoft.com/office/powerpoint/2010/main" val="7598218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825</Words>
  <Application>Microsoft Office PowerPoint</Application>
  <PresentationFormat>宽屏</PresentationFormat>
  <Paragraphs>54</Paragraphs>
  <Slides>13</Slides>
  <Notes>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等线 Light</vt:lpstr>
      <vt:lpstr>Arial</vt:lpstr>
      <vt:lpstr>Office 主题​​</vt:lpstr>
      <vt:lpstr>GPT-3</vt:lpstr>
      <vt:lpstr>What’s New?</vt:lpstr>
      <vt:lpstr>The Approach</vt:lpstr>
      <vt:lpstr>PowerPoint 演示文稿</vt:lpstr>
      <vt:lpstr>LAMBADA </vt:lpstr>
      <vt:lpstr>Closed Book Question Answering </vt:lpstr>
      <vt:lpstr>NLG</vt:lpstr>
      <vt:lpstr>News Article Generation</vt:lpstr>
      <vt:lpstr>Arithmetic</vt:lpstr>
      <vt:lpstr>PowerPoint 演示文稿</vt:lpstr>
      <vt:lpstr>Limitations</vt:lpstr>
      <vt:lpstr>Discussion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GPT-3</dc:title>
  <dc:creator>潘 佳鑫</dc:creator>
  <cp:lastModifiedBy>潘 佳鑫</cp:lastModifiedBy>
  <cp:revision>13</cp:revision>
  <dcterms:created xsi:type="dcterms:W3CDTF">2020-06-11T19:57:02Z</dcterms:created>
  <dcterms:modified xsi:type="dcterms:W3CDTF">2020-06-19T10:55:07Z</dcterms:modified>
</cp:coreProperties>
</file>