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58" r:id="rId3"/>
    <p:sldId id="259" r:id="rId4"/>
    <p:sldId id="260" r:id="rId5"/>
    <p:sldId id="268" r:id="rId6"/>
    <p:sldId id="269" r:id="rId7"/>
    <p:sldId id="271" r:id="rId8"/>
    <p:sldId id="275" r:id="rId9"/>
    <p:sldId id="272" r:id="rId10"/>
    <p:sldId id="293" r:id="rId11"/>
    <p:sldId id="285" r:id="rId12"/>
    <p:sldId id="295" r:id="rId13"/>
    <p:sldId id="277" r:id="rId14"/>
    <p:sldId id="294" r:id="rId15"/>
    <p:sldId id="286" r:id="rId16"/>
    <p:sldId id="278" r:id="rId17"/>
    <p:sldId id="287" r:id="rId18"/>
    <p:sldId id="296" r:id="rId19"/>
    <p:sldId id="273" r:id="rId20"/>
    <p:sldId id="288" r:id="rId21"/>
    <p:sldId id="279" r:id="rId22"/>
    <p:sldId id="289" r:id="rId23"/>
    <p:sldId id="280" r:id="rId24"/>
    <p:sldId id="281" r:id="rId25"/>
    <p:sldId id="291" r:id="rId26"/>
    <p:sldId id="290" r:id="rId27"/>
    <p:sldId id="292" r:id="rId28"/>
    <p:sldId id="274" r:id="rId29"/>
    <p:sldId id="283" r:id="rId30"/>
    <p:sldId id="284" r:id="rId31"/>
    <p:sldId id="297" r:id="rId32"/>
    <p:sldId id="26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53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9" autoAdjust="0"/>
    <p:restoredTop sz="94581" autoAdjust="0"/>
  </p:normalViewPr>
  <p:slideViewPr>
    <p:cSldViewPr snapToGrid="0">
      <p:cViewPr varScale="1">
        <p:scale>
          <a:sx n="154" d="100"/>
          <a:sy n="154" d="100"/>
        </p:scale>
        <p:origin x="8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99183E-C715-4D37-BB83-F09F0465A7D5}" type="datetimeFigureOut">
              <a:rPr lang="zh-CN" altLang="en-US" smtClean="0"/>
              <a:t>2020/5/14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B56DF-C29C-4324-8AF8-63BFB828C575}" type="slidenum">
              <a:rPr lang="zh-CN" altLang="en-US" smtClean="0"/>
              <a:t>‹#›</a:t>
            </a:fld>
            <a:endParaRPr lang="zh-CN" altLang="en-US"/>
          </a:p>
        </p:txBody>
      </p:sp>
    </p:spTree>
    <p:extLst>
      <p:ext uri="{BB962C8B-B14F-4D97-AF65-F5344CB8AC3E}">
        <p14:creationId xmlns:p14="http://schemas.microsoft.com/office/powerpoint/2010/main" val="218286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46409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63474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42729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27358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88133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87128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81510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24587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58543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30110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26487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EB0DA9-C54C-4A64-9013-F61E6B4D7E7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40859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6031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73459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18492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27077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738087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65336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51885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27118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20159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76240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598924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830435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感谢小沛的投稿</a:t>
            </a:r>
            <a:r>
              <a:rPr lang="en-US" altLang="zh-CN" dirty="0"/>
              <a:t>】</a:t>
            </a:r>
          </a:p>
          <a:p>
            <a:endParaRPr lang="en-US" altLang="zh-CN" dirty="0"/>
          </a:p>
          <a:p>
            <a:r>
              <a:rPr lang="zh-CN" altLang="en-US" dirty="0"/>
              <a:t>字体：思源宋体</a:t>
            </a:r>
            <a:r>
              <a:rPr lang="en-US" altLang="zh-CN" dirty="0"/>
              <a:t>Heavy</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24968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该研究能够降低对标注数据的依赖，提高对噪声数据的鲁棒性，进而促进知识库的快速构建以及各类知识库产品的落地。</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98635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88743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71171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53822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03007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218ABE-F604-4CA1-8826-485C89C7153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49923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55FED-A3EA-4119-BB5B-DA227F7AC49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382F6BA-C320-49C5-983E-F95610B2BC4F}"/>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78E0F4B-2731-420D-B8C7-1969B5D4DE0E}"/>
              </a:ext>
            </a:extLst>
          </p:cNvPr>
          <p:cNvSpPr>
            <a:spLocks noGrp="1"/>
          </p:cNvSpPr>
          <p:nvPr>
            <p:ph type="dt" sz="half" idx="10"/>
          </p:nvPr>
        </p:nvSpPr>
        <p:spPr/>
        <p:txBody>
          <a:bodyPr/>
          <a:lstStyle/>
          <a:p>
            <a:fld id="{42DF1591-7B17-44A4-9EBB-127D5B0D0BCE}" type="datetimeFigureOut">
              <a:rPr lang="zh-CN" altLang="en-US" smtClean="0"/>
              <a:t>2020/5/14</a:t>
            </a:fld>
            <a:endParaRPr lang="zh-CN" altLang="en-US"/>
          </a:p>
        </p:txBody>
      </p:sp>
      <p:sp>
        <p:nvSpPr>
          <p:cNvPr id="5" name="页脚占位符 4">
            <a:extLst>
              <a:ext uri="{FF2B5EF4-FFF2-40B4-BE49-F238E27FC236}">
                <a16:creationId xmlns:a16="http://schemas.microsoft.com/office/drawing/2014/main" id="{16FC8E7C-1413-49C3-AFC0-BDB2F54287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371A10-3301-42FB-9326-C8B06E55D3AC}"/>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128922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F6EEBE-ED3C-4894-9EBD-CE0D23A1628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D25431-8520-43D1-9F64-2485FF79849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91750AF-776D-4EBA-8BA9-A9BAB97196F1}"/>
              </a:ext>
            </a:extLst>
          </p:cNvPr>
          <p:cNvSpPr>
            <a:spLocks noGrp="1"/>
          </p:cNvSpPr>
          <p:nvPr>
            <p:ph type="dt" sz="half" idx="10"/>
          </p:nvPr>
        </p:nvSpPr>
        <p:spPr/>
        <p:txBody>
          <a:bodyPr/>
          <a:lstStyle/>
          <a:p>
            <a:fld id="{42DF1591-7B17-44A4-9EBB-127D5B0D0BCE}" type="datetimeFigureOut">
              <a:rPr lang="zh-CN" altLang="en-US" smtClean="0"/>
              <a:t>2020/5/14</a:t>
            </a:fld>
            <a:endParaRPr lang="zh-CN" altLang="en-US"/>
          </a:p>
        </p:txBody>
      </p:sp>
      <p:sp>
        <p:nvSpPr>
          <p:cNvPr id="5" name="页脚占位符 4">
            <a:extLst>
              <a:ext uri="{FF2B5EF4-FFF2-40B4-BE49-F238E27FC236}">
                <a16:creationId xmlns:a16="http://schemas.microsoft.com/office/drawing/2014/main" id="{07BFBE0F-DB4B-451F-B10B-C6655DCE6C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C12D9E-ECBF-4431-897D-C0DBF8B74727}"/>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223212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7D7CE91-0164-47B2-95E5-6CF7FB97A5E3}"/>
              </a:ext>
            </a:extLst>
          </p:cNvPr>
          <p:cNvSpPr>
            <a:spLocks noGrp="1"/>
          </p:cNvSpPr>
          <p:nvPr>
            <p:ph type="title" orient="vert"/>
          </p:nvPr>
        </p:nvSpPr>
        <p:spPr>
          <a:xfrm>
            <a:off x="8724901" y="365126"/>
            <a:ext cx="2628900" cy="581183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F81A2A1-4DB2-42D5-85DE-CBAC2D1917EE}"/>
              </a:ext>
            </a:extLst>
          </p:cNvPr>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E58EF8A-69C2-4C05-B472-86BBD7E3258B}"/>
              </a:ext>
            </a:extLst>
          </p:cNvPr>
          <p:cNvSpPr>
            <a:spLocks noGrp="1"/>
          </p:cNvSpPr>
          <p:nvPr>
            <p:ph type="dt" sz="half" idx="10"/>
          </p:nvPr>
        </p:nvSpPr>
        <p:spPr/>
        <p:txBody>
          <a:bodyPr/>
          <a:lstStyle/>
          <a:p>
            <a:fld id="{42DF1591-7B17-44A4-9EBB-127D5B0D0BCE}" type="datetimeFigureOut">
              <a:rPr lang="zh-CN" altLang="en-US" smtClean="0"/>
              <a:t>2020/5/14</a:t>
            </a:fld>
            <a:endParaRPr lang="zh-CN" altLang="en-US"/>
          </a:p>
        </p:txBody>
      </p:sp>
      <p:sp>
        <p:nvSpPr>
          <p:cNvPr id="5" name="页脚占位符 4">
            <a:extLst>
              <a:ext uri="{FF2B5EF4-FFF2-40B4-BE49-F238E27FC236}">
                <a16:creationId xmlns:a16="http://schemas.microsoft.com/office/drawing/2014/main" id="{1AF9EA55-E424-43AD-969F-AC96183A8E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0D6677-53EF-4403-BAD2-C0ABA361B6A1}"/>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417425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6EAE8-EC9E-4C33-8B56-AFD1526E3C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BA0651-DDE0-47E9-901D-4BA745A8112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3DB356E-930B-440B-8D26-9571444CE4AF}"/>
              </a:ext>
            </a:extLst>
          </p:cNvPr>
          <p:cNvSpPr>
            <a:spLocks noGrp="1"/>
          </p:cNvSpPr>
          <p:nvPr>
            <p:ph type="dt" sz="half" idx="10"/>
          </p:nvPr>
        </p:nvSpPr>
        <p:spPr/>
        <p:txBody>
          <a:bodyPr/>
          <a:lstStyle/>
          <a:p>
            <a:fld id="{42DF1591-7B17-44A4-9EBB-127D5B0D0BCE}" type="datetimeFigureOut">
              <a:rPr lang="zh-CN" altLang="en-US" smtClean="0"/>
              <a:t>2020/5/14</a:t>
            </a:fld>
            <a:endParaRPr lang="zh-CN" altLang="en-US"/>
          </a:p>
        </p:txBody>
      </p:sp>
      <p:sp>
        <p:nvSpPr>
          <p:cNvPr id="5" name="页脚占位符 4">
            <a:extLst>
              <a:ext uri="{FF2B5EF4-FFF2-40B4-BE49-F238E27FC236}">
                <a16:creationId xmlns:a16="http://schemas.microsoft.com/office/drawing/2014/main" id="{BFC3186B-BEDC-4F0C-8961-EA796FE8EB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CE1CB8-D35F-4ECD-A2AF-03D3B3AA9882}"/>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558477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A02D6-FD60-4E5F-B6FD-AD60647A351C}"/>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2C989FE-73C2-4C35-9EC8-44FAE9952B3D}"/>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C9F3666-516C-4548-ABD3-886BF84BC908}"/>
              </a:ext>
            </a:extLst>
          </p:cNvPr>
          <p:cNvSpPr>
            <a:spLocks noGrp="1"/>
          </p:cNvSpPr>
          <p:nvPr>
            <p:ph type="dt" sz="half" idx="10"/>
          </p:nvPr>
        </p:nvSpPr>
        <p:spPr/>
        <p:txBody>
          <a:bodyPr/>
          <a:lstStyle/>
          <a:p>
            <a:fld id="{42DF1591-7B17-44A4-9EBB-127D5B0D0BCE}" type="datetimeFigureOut">
              <a:rPr lang="zh-CN" altLang="en-US" smtClean="0"/>
              <a:t>2020/5/14</a:t>
            </a:fld>
            <a:endParaRPr lang="zh-CN" altLang="en-US"/>
          </a:p>
        </p:txBody>
      </p:sp>
      <p:sp>
        <p:nvSpPr>
          <p:cNvPr id="5" name="页脚占位符 4">
            <a:extLst>
              <a:ext uri="{FF2B5EF4-FFF2-40B4-BE49-F238E27FC236}">
                <a16:creationId xmlns:a16="http://schemas.microsoft.com/office/drawing/2014/main" id="{7DAE2BB3-A6B2-44FF-926B-50D609E49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E2EA07-77BE-471C-BF58-9FD88D9B4DF1}"/>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732209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CA5A9F-F24E-4AD8-8B71-D7B2C37A24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A5972E-1187-44FB-BF04-8B7AEACC83A1}"/>
              </a:ext>
            </a:extLst>
          </p:cNvPr>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574C9A3-69BE-4D7D-8BB1-63852BDA7E5D}"/>
              </a:ext>
            </a:extLst>
          </p:cNvPr>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E10FDE4-2299-496F-94E8-B7FD43A3FF94}"/>
              </a:ext>
            </a:extLst>
          </p:cNvPr>
          <p:cNvSpPr>
            <a:spLocks noGrp="1"/>
          </p:cNvSpPr>
          <p:nvPr>
            <p:ph type="dt" sz="half" idx="10"/>
          </p:nvPr>
        </p:nvSpPr>
        <p:spPr/>
        <p:txBody>
          <a:bodyPr/>
          <a:lstStyle/>
          <a:p>
            <a:fld id="{42DF1591-7B17-44A4-9EBB-127D5B0D0BCE}" type="datetimeFigureOut">
              <a:rPr lang="zh-CN" altLang="en-US" smtClean="0"/>
              <a:t>2020/5/14</a:t>
            </a:fld>
            <a:endParaRPr lang="zh-CN" altLang="en-US"/>
          </a:p>
        </p:txBody>
      </p:sp>
      <p:sp>
        <p:nvSpPr>
          <p:cNvPr id="6" name="页脚占位符 5">
            <a:extLst>
              <a:ext uri="{FF2B5EF4-FFF2-40B4-BE49-F238E27FC236}">
                <a16:creationId xmlns:a16="http://schemas.microsoft.com/office/drawing/2014/main" id="{92743A53-742E-42D9-A84B-2970812759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B48DD5-3FFA-4970-A976-5D91C0C15485}"/>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3153929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33A74-4729-4AD1-8303-A23AA585FC9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A454556-4265-4CA8-B1DB-30318DCF7BF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673BB42-76FF-436C-BFF6-76586C0B6BC4}"/>
              </a:ext>
            </a:extLst>
          </p:cNvPr>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29D8A39-31FB-4866-956D-5BCD2EE36ED8}"/>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33340EB-FF17-4604-ADF3-EC2FA4C83F5C}"/>
              </a:ext>
            </a:extLst>
          </p:cNvPr>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6CCC224-D563-4089-8302-C1FDF53E2998}"/>
              </a:ext>
            </a:extLst>
          </p:cNvPr>
          <p:cNvSpPr>
            <a:spLocks noGrp="1"/>
          </p:cNvSpPr>
          <p:nvPr>
            <p:ph type="dt" sz="half" idx="10"/>
          </p:nvPr>
        </p:nvSpPr>
        <p:spPr/>
        <p:txBody>
          <a:bodyPr/>
          <a:lstStyle/>
          <a:p>
            <a:fld id="{42DF1591-7B17-44A4-9EBB-127D5B0D0BCE}" type="datetimeFigureOut">
              <a:rPr lang="zh-CN" altLang="en-US" smtClean="0"/>
              <a:t>2020/5/14</a:t>
            </a:fld>
            <a:endParaRPr lang="zh-CN" altLang="en-US"/>
          </a:p>
        </p:txBody>
      </p:sp>
      <p:sp>
        <p:nvSpPr>
          <p:cNvPr id="8" name="页脚占位符 7">
            <a:extLst>
              <a:ext uri="{FF2B5EF4-FFF2-40B4-BE49-F238E27FC236}">
                <a16:creationId xmlns:a16="http://schemas.microsoft.com/office/drawing/2014/main" id="{E4676D79-22C2-4AE9-9545-9E32227EA0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83B67C9-271A-46BF-B08A-56D397AC9354}"/>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4094755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196A5-3992-41E6-9E62-FE85389688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0719085-DC49-4410-9162-3E9F788A9B89}"/>
              </a:ext>
            </a:extLst>
          </p:cNvPr>
          <p:cNvSpPr>
            <a:spLocks noGrp="1"/>
          </p:cNvSpPr>
          <p:nvPr>
            <p:ph type="dt" sz="half" idx="10"/>
          </p:nvPr>
        </p:nvSpPr>
        <p:spPr/>
        <p:txBody>
          <a:bodyPr/>
          <a:lstStyle/>
          <a:p>
            <a:fld id="{42DF1591-7B17-44A4-9EBB-127D5B0D0BCE}" type="datetimeFigureOut">
              <a:rPr lang="zh-CN" altLang="en-US" smtClean="0"/>
              <a:t>2020/5/14</a:t>
            </a:fld>
            <a:endParaRPr lang="zh-CN" altLang="en-US"/>
          </a:p>
        </p:txBody>
      </p:sp>
      <p:sp>
        <p:nvSpPr>
          <p:cNvPr id="4" name="页脚占位符 3">
            <a:extLst>
              <a:ext uri="{FF2B5EF4-FFF2-40B4-BE49-F238E27FC236}">
                <a16:creationId xmlns:a16="http://schemas.microsoft.com/office/drawing/2014/main" id="{F1E05355-2F75-409F-9287-FC9D3C773F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39CF2D8-C8A3-4D1A-883F-CD65F9BFD9A7}"/>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2250778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75DAB8-0B9B-4421-BE4A-731DCF864358}"/>
              </a:ext>
            </a:extLst>
          </p:cNvPr>
          <p:cNvSpPr>
            <a:spLocks noGrp="1"/>
          </p:cNvSpPr>
          <p:nvPr>
            <p:ph type="dt" sz="half" idx="10"/>
          </p:nvPr>
        </p:nvSpPr>
        <p:spPr/>
        <p:txBody>
          <a:bodyPr/>
          <a:lstStyle/>
          <a:p>
            <a:fld id="{42DF1591-7B17-44A4-9EBB-127D5B0D0BCE}" type="datetimeFigureOut">
              <a:rPr lang="zh-CN" altLang="en-US" smtClean="0"/>
              <a:t>2020/5/14</a:t>
            </a:fld>
            <a:endParaRPr lang="zh-CN" altLang="en-US"/>
          </a:p>
        </p:txBody>
      </p:sp>
      <p:sp>
        <p:nvSpPr>
          <p:cNvPr id="3" name="页脚占位符 2">
            <a:extLst>
              <a:ext uri="{FF2B5EF4-FFF2-40B4-BE49-F238E27FC236}">
                <a16:creationId xmlns:a16="http://schemas.microsoft.com/office/drawing/2014/main" id="{9902D034-32A7-479A-AE02-739AA5EB62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3875FCC-7B3C-4B29-B141-AFC757E17A7A}"/>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64028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23587-F912-43C6-AF00-2A5ADF466B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A34D082-A815-469A-ABD9-F33895D86D1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B92DECF-8798-442F-85A4-5D5711A73043}"/>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7BCB088-02D5-4765-BF97-FE9476E06F91}"/>
              </a:ext>
            </a:extLst>
          </p:cNvPr>
          <p:cNvSpPr>
            <a:spLocks noGrp="1"/>
          </p:cNvSpPr>
          <p:nvPr>
            <p:ph type="dt" sz="half" idx="10"/>
          </p:nvPr>
        </p:nvSpPr>
        <p:spPr/>
        <p:txBody>
          <a:bodyPr/>
          <a:lstStyle/>
          <a:p>
            <a:fld id="{42DF1591-7B17-44A4-9EBB-127D5B0D0BCE}" type="datetimeFigureOut">
              <a:rPr lang="zh-CN" altLang="en-US" smtClean="0"/>
              <a:t>2020/5/14</a:t>
            </a:fld>
            <a:endParaRPr lang="zh-CN" altLang="en-US"/>
          </a:p>
        </p:txBody>
      </p:sp>
      <p:sp>
        <p:nvSpPr>
          <p:cNvPr id="6" name="页脚占位符 5">
            <a:extLst>
              <a:ext uri="{FF2B5EF4-FFF2-40B4-BE49-F238E27FC236}">
                <a16:creationId xmlns:a16="http://schemas.microsoft.com/office/drawing/2014/main" id="{C3AB1EAB-EFD9-4061-9CEF-73E75688A2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A759D2-7D25-4714-8E0E-9C08623047B9}"/>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3638928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D4563-1F7B-4582-B82D-820DCD73EF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164B3BF-64DD-49B4-8AB6-CF73FA165A29}"/>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DC4BE060-5FA8-4F62-9119-0B0457F8B5B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F2B1889-7787-43CB-A1E7-F2DB0F67EEE7}"/>
              </a:ext>
            </a:extLst>
          </p:cNvPr>
          <p:cNvSpPr>
            <a:spLocks noGrp="1"/>
          </p:cNvSpPr>
          <p:nvPr>
            <p:ph type="dt" sz="half" idx="10"/>
          </p:nvPr>
        </p:nvSpPr>
        <p:spPr/>
        <p:txBody>
          <a:bodyPr/>
          <a:lstStyle/>
          <a:p>
            <a:fld id="{42DF1591-7B17-44A4-9EBB-127D5B0D0BCE}" type="datetimeFigureOut">
              <a:rPr lang="zh-CN" altLang="en-US" smtClean="0"/>
              <a:t>2020/5/14</a:t>
            </a:fld>
            <a:endParaRPr lang="zh-CN" altLang="en-US"/>
          </a:p>
        </p:txBody>
      </p:sp>
      <p:sp>
        <p:nvSpPr>
          <p:cNvPr id="6" name="页脚占位符 5">
            <a:extLst>
              <a:ext uri="{FF2B5EF4-FFF2-40B4-BE49-F238E27FC236}">
                <a16:creationId xmlns:a16="http://schemas.microsoft.com/office/drawing/2014/main" id="{7CAE394E-D20A-4234-A855-0F6A2E8765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E37C38-E2A7-4847-B376-D65FE9AF03A5}"/>
              </a:ext>
            </a:extLst>
          </p:cNvPr>
          <p:cNvSpPr>
            <a:spLocks noGrp="1"/>
          </p:cNvSpPr>
          <p:nvPr>
            <p:ph type="sldNum" sz="quarter" idx="12"/>
          </p:nvPr>
        </p:nvSpPr>
        <p:spPr/>
        <p:txBody>
          <a:body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287151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F090DCB-FD10-40BD-9948-2F76B66CF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628F3CC-B05C-439C-84A5-72E54FAF1CCA}"/>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E76DE44-9246-41A6-AE1C-522361ECD28D}"/>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F1591-7B17-44A4-9EBB-127D5B0D0BCE}" type="datetimeFigureOut">
              <a:rPr lang="zh-CN" altLang="en-US" smtClean="0"/>
              <a:t>2020/5/14</a:t>
            </a:fld>
            <a:endParaRPr lang="zh-CN" altLang="en-US"/>
          </a:p>
        </p:txBody>
      </p:sp>
      <p:sp>
        <p:nvSpPr>
          <p:cNvPr id="5" name="页脚占位符 4">
            <a:extLst>
              <a:ext uri="{FF2B5EF4-FFF2-40B4-BE49-F238E27FC236}">
                <a16:creationId xmlns:a16="http://schemas.microsoft.com/office/drawing/2014/main" id="{77653BA1-0862-4129-A790-802B5629EF7B}"/>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6B85CA-F4B1-4285-BD68-7179525485C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2A9A3-453A-49B5-B529-04D288922142}" type="slidenum">
              <a:rPr lang="zh-CN" altLang="en-US" smtClean="0"/>
              <a:t>‹#›</a:t>
            </a:fld>
            <a:endParaRPr lang="zh-CN" altLang="en-US"/>
          </a:p>
        </p:txBody>
      </p:sp>
    </p:spTree>
    <p:extLst>
      <p:ext uri="{BB962C8B-B14F-4D97-AF65-F5344CB8AC3E}">
        <p14:creationId xmlns:p14="http://schemas.microsoft.com/office/powerpoint/2010/main" val="33733416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12"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60.png"/><Relationship Id="rId5" Type="http://schemas.openxmlformats.org/officeDocument/2006/relationships/image" Target="../media/image12.png"/><Relationship Id="rId4" Type="http://schemas.openxmlformats.org/officeDocument/2006/relationships/image" Target="../media/image5.sv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image" Target="../media/image23.png"/><Relationship Id="rId10" Type="http://schemas.openxmlformats.org/officeDocument/2006/relationships/image" Target="../media/image270.png"/><Relationship Id="rId4" Type="http://schemas.openxmlformats.org/officeDocument/2006/relationships/image" Target="../media/image5.svg"/><Relationship Id="rId9"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5.svg"/><Relationship Id="rId9"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png"/><Relationship Id="rId7"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5.svg"/><Relationship Id="rId9" Type="http://schemas.openxmlformats.org/officeDocument/2006/relationships/image" Target="../media/image420.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5.sv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5.sv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sv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sv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sv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sv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UpDiag">
          <a:fgClr>
            <a:srgbClr val="F6F6F6"/>
          </a:fgClr>
          <a:bgClr>
            <a:schemeClr val="bg1"/>
          </a:bgClr>
        </a:pattFill>
        <a:effectLst/>
      </p:bgPr>
    </p:bg>
    <p:spTree>
      <p:nvGrpSpPr>
        <p:cNvPr id="1" name=""/>
        <p:cNvGrpSpPr/>
        <p:nvPr/>
      </p:nvGrpSpPr>
      <p:grpSpPr>
        <a:xfrm>
          <a:off x="0" y="0"/>
          <a:ext cx="0" cy="0"/>
          <a:chOff x="0" y="0"/>
          <a:chExt cx="0" cy="0"/>
        </a:xfrm>
      </p:grpSpPr>
      <p:pic>
        <p:nvPicPr>
          <p:cNvPr id="12" name="Picture 2" descr="http://www.whu.edu.cn/images/2017112901.jpg">
            <a:extLst>
              <a:ext uri="{FF2B5EF4-FFF2-40B4-BE49-F238E27FC236}">
                <a16:creationId xmlns:a16="http://schemas.microsoft.com/office/drawing/2014/main" id="{9F700BFD-5626-4A67-B107-649C3A0F29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347" r="19046" b="10785"/>
          <a:stretch/>
        </p:blipFill>
        <p:spPr bwMode="auto">
          <a:xfrm>
            <a:off x="1435668" y="1669144"/>
            <a:ext cx="9320665" cy="3135085"/>
          </a:xfrm>
          <a:prstGeom prst="roundRect">
            <a:avLst>
              <a:gd name="adj" fmla="val 3562"/>
            </a:avLst>
          </a:prstGeom>
          <a:noFill/>
          <a:extLst>
            <a:ext uri="{909E8E84-426E-40DD-AFC4-6F175D3DCCD1}">
              <a14:hiddenFill xmlns:a14="http://schemas.microsoft.com/office/drawing/2010/main">
                <a:solidFill>
                  <a:srgbClr val="FFFFFF"/>
                </a:solidFill>
              </a14:hiddenFill>
            </a:ext>
          </a:extLst>
        </p:spPr>
      </p:pic>
      <p:sp>
        <p:nvSpPr>
          <p:cNvPr id="205" name="矩形: 圆角 204">
            <a:extLst>
              <a:ext uri="{FF2B5EF4-FFF2-40B4-BE49-F238E27FC236}">
                <a16:creationId xmlns:a16="http://schemas.microsoft.com/office/drawing/2014/main" id="{0B950642-E2A9-4AB0-A436-C2B593C2816E}"/>
              </a:ext>
            </a:extLst>
          </p:cNvPr>
          <p:cNvSpPr/>
          <p:nvPr/>
        </p:nvSpPr>
        <p:spPr>
          <a:xfrm>
            <a:off x="1435667" y="1669145"/>
            <a:ext cx="9320667" cy="3135087"/>
          </a:xfrm>
          <a:prstGeom prst="roundRect">
            <a:avLst>
              <a:gd name="adj" fmla="val 3676"/>
            </a:avLst>
          </a:prstGeom>
          <a:solidFill>
            <a:srgbClr val="00523A">
              <a:alpha val="90000"/>
            </a:srgbClr>
          </a:solidFill>
          <a:ln w="3175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06" name="组合 205">
            <a:extLst>
              <a:ext uri="{FF2B5EF4-FFF2-40B4-BE49-F238E27FC236}">
                <a16:creationId xmlns:a16="http://schemas.microsoft.com/office/drawing/2014/main" id="{7D48A63A-5EF8-47F7-99F8-B938061724AD}"/>
              </a:ext>
            </a:extLst>
          </p:cNvPr>
          <p:cNvGrpSpPr/>
          <p:nvPr/>
        </p:nvGrpSpPr>
        <p:grpSpPr>
          <a:xfrm>
            <a:off x="5257895" y="832882"/>
            <a:ext cx="1676211" cy="1672409"/>
            <a:chOff x="3391090" y="1905190"/>
            <a:chExt cx="3054547" cy="3047620"/>
          </a:xfrm>
        </p:grpSpPr>
        <p:sp>
          <p:nvSpPr>
            <p:cNvPr id="207" name="椭圆 206">
              <a:extLst>
                <a:ext uri="{FF2B5EF4-FFF2-40B4-BE49-F238E27FC236}">
                  <a16:creationId xmlns:a16="http://schemas.microsoft.com/office/drawing/2014/main" id="{07493B07-965A-4BE8-9C8E-6CC7C9C4004F}"/>
                </a:ext>
              </a:extLst>
            </p:cNvPr>
            <p:cNvSpPr/>
            <p:nvPr/>
          </p:nvSpPr>
          <p:spPr>
            <a:xfrm>
              <a:off x="3406832" y="1914005"/>
              <a:ext cx="3038805" cy="30388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208" name="图形 207">
              <a:extLst>
                <a:ext uri="{FF2B5EF4-FFF2-40B4-BE49-F238E27FC236}">
                  <a16:creationId xmlns:a16="http://schemas.microsoft.com/office/drawing/2014/main" id="{14CB554E-BC4F-4BA7-A113-9B3747EF8A7F}"/>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391090" y="1905190"/>
              <a:ext cx="3047620" cy="3047620"/>
            </a:xfrm>
            <a:prstGeom prst="rect">
              <a:avLst/>
            </a:prstGeom>
          </p:spPr>
        </p:pic>
      </p:grpSp>
      <p:sp>
        <p:nvSpPr>
          <p:cNvPr id="209" name="矩形 7">
            <a:extLst>
              <a:ext uri="{FF2B5EF4-FFF2-40B4-BE49-F238E27FC236}">
                <a16:creationId xmlns:a16="http://schemas.microsoft.com/office/drawing/2014/main" id="{A048162D-1A74-4989-8DE7-CA587280EECD}"/>
              </a:ext>
            </a:extLst>
          </p:cNvPr>
          <p:cNvSpPr>
            <a:spLocks noChangeArrowheads="1"/>
          </p:cNvSpPr>
          <p:nvPr/>
        </p:nvSpPr>
        <p:spPr bwMode="auto">
          <a:xfrm>
            <a:off x="1435666" y="5063616"/>
            <a:ext cx="932066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ctr" defTabSz="914377">
              <a:lnSpc>
                <a:spcPct val="150000"/>
              </a:lnSpc>
              <a:defRPr/>
            </a:pPr>
            <a:r>
              <a:rPr lang="zh-CN" altLang="en-US" sz="2000" spc="100" dirty="0">
                <a:solidFill>
                  <a:srgbClr val="115340"/>
                </a:solidFill>
                <a:latin typeface="微软雅黑 Light" panose="020B0502040204020203" pitchFamily="34" charset="-122"/>
                <a:ea typeface="微软雅黑 Light" panose="020B0502040204020203" pitchFamily="34" charset="-122"/>
              </a:rPr>
              <a:t>汇报人：胡伟龙          </a:t>
            </a:r>
            <a:r>
              <a:rPr kumimoji="0" lang="en-US" altLang="zh-CN" sz="2000" b="0" i="0" u="none" strike="noStrike" kern="1200" cap="none" spc="0" normalizeH="0" baseline="0" noProof="0" dirty="0">
                <a:ln>
                  <a:noFill/>
                </a:ln>
                <a:solidFill>
                  <a:srgbClr val="115340"/>
                </a:solidFill>
                <a:effectLst/>
                <a:uLnTx/>
                <a:uFillTx/>
                <a:latin typeface="微软雅黑 Light" panose="020B0502040204020203" pitchFamily="34" charset="-122"/>
                <a:ea typeface="微软雅黑 Light" panose="020B0502040204020203" pitchFamily="34" charset="-122"/>
                <a:cs typeface="+mn-cs"/>
              </a:rPr>
              <a:t>|        </a:t>
            </a:r>
            <a:r>
              <a:rPr lang="zh-CN" altLang="en-US" sz="2000" spc="100" noProof="0" dirty="0">
                <a:solidFill>
                  <a:srgbClr val="115340"/>
                </a:solidFill>
                <a:latin typeface="微软雅黑 Light" panose="020B0502040204020203" pitchFamily="34" charset="-122"/>
                <a:ea typeface="微软雅黑 Light" panose="020B0502040204020203" pitchFamily="34" charset="-122"/>
              </a:rPr>
              <a:t>指导教师</a:t>
            </a:r>
            <a:r>
              <a:rPr kumimoji="0" lang="zh-CN" altLang="en-US" sz="2000" b="0" i="0" u="none" strike="noStrike" kern="1200" cap="none" spc="100" normalizeH="0" baseline="0" noProof="0" dirty="0">
                <a:ln>
                  <a:noFill/>
                </a:ln>
                <a:solidFill>
                  <a:srgbClr val="115340"/>
                </a:solidFill>
                <a:effectLst/>
                <a:uLnTx/>
                <a:uFillTx/>
                <a:latin typeface="微软雅黑 Light" panose="020B0502040204020203" pitchFamily="34" charset="-122"/>
                <a:ea typeface="微软雅黑 Light" panose="020B0502040204020203" pitchFamily="34" charset="-122"/>
                <a:cs typeface="+mn-cs"/>
              </a:rPr>
              <a:t>：彭敏 教授</a:t>
            </a:r>
          </a:p>
        </p:txBody>
      </p:sp>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文本框 1"/>
          <p:cNvSpPr txBox="1"/>
          <p:nvPr/>
        </p:nvSpPr>
        <p:spPr>
          <a:xfrm>
            <a:off x="1435666" y="2775021"/>
            <a:ext cx="9320667" cy="923330"/>
          </a:xfrm>
          <a:prstGeom prst="rect">
            <a:avLst/>
          </a:prstGeom>
          <a:noFill/>
        </p:spPr>
        <p:txBody>
          <a:bodyPr wrap="square" rtlCol="0">
            <a:spAutoFit/>
          </a:bodyPr>
          <a:lstStyle/>
          <a:p>
            <a:pPr algn="ctr"/>
            <a:r>
              <a:rPr lang="zh-CN" altLang="en-US" sz="5400" b="1" dirty="0">
                <a:solidFill>
                  <a:schemeClr val="bg1"/>
                </a:solidFill>
                <a:latin typeface="华文中宋" panose="02010600040101010101" pitchFamily="2" charset="-122"/>
                <a:ea typeface="华文中宋" panose="02010600040101010101" pitchFamily="2" charset="-122"/>
              </a:rPr>
              <a:t>知识库构建中的关键技术研究</a:t>
            </a:r>
          </a:p>
        </p:txBody>
      </p:sp>
      <p:sp>
        <p:nvSpPr>
          <p:cNvPr id="3" name="文本框 2"/>
          <p:cNvSpPr txBox="1"/>
          <p:nvPr/>
        </p:nvSpPr>
        <p:spPr>
          <a:xfrm>
            <a:off x="4960113" y="4377714"/>
            <a:ext cx="1864445" cy="369332"/>
          </a:xfrm>
          <a:prstGeom prst="rect">
            <a:avLst/>
          </a:prstGeom>
          <a:noFill/>
        </p:spPr>
        <p:txBody>
          <a:bodyPr wrap="square" rtlCol="0">
            <a:spAutoFit/>
          </a:bodyPr>
          <a:lstStyle/>
          <a:p>
            <a:r>
              <a:rPr lang="en-US" altLang="zh-CN" dirty="0">
                <a:solidFill>
                  <a:schemeClr val="bg1"/>
                </a:solidFill>
                <a:latin typeface="等线" panose="02010600030101010101" pitchFamily="2" charset="-122"/>
                <a:ea typeface="等线" panose="02010600030101010101" pitchFamily="2" charset="-122"/>
              </a:rPr>
              <a:t>2020</a:t>
            </a:r>
            <a:r>
              <a:rPr lang="zh-CN" altLang="en-US" dirty="0">
                <a:solidFill>
                  <a:schemeClr val="bg1"/>
                </a:solidFill>
                <a:latin typeface="等线" panose="02010600030101010101" pitchFamily="2" charset="-122"/>
                <a:ea typeface="等线" panose="02010600030101010101" pitchFamily="2" charset="-122"/>
              </a:rPr>
              <a:t>年</a:t>
            </a:r>
            <a:r>
              <a:rPr lang="en-US" altLang="zh-CN" dirty="0">
                <a:solidFill>
                  <a:schemeClr val="bg1"/>
                </a:solidFill>
                <a:latin typeface="等线" panose="02010600030101010101" pitchFamily="2" charset="-122"/>
                <a:ea typeface="等线" panose="02010600030101010101" pitchFamily="2" charset="-122"/>
              </a:rPr>
              <a:t>05</a:t>
            </a:r>
            <a:r>
              <a:rPr lang="zh-CN" altLang="en-US" dirty="0">
                <a:solidFill>
                  <a:schemeClr val="bg1"/>
                </a:solidFill>
                <a:latin typeface="等线" panose="02010600030101010101" pitchFamily="2" charset="-122"/>
                <a:ea typeface="等线" panose="02010600030101010101" pitchFamily="2" charset="-122"/>
              </a:rPr>
              <a:t>月</a:t>
            </a:r>
            <a:r>
              <a:rPr lang="en-US" altLang="zh-CN" dirty="0" smtClean="0">
                <a:solidFill>
                  <a:schemeClr val="bg1"/>
                </a:solidFill>
                <a:latin typeface="等线" panose="02010600030101010101" pitchFamily="2" charset="-122"/>
                <a:ea typeface="等线" panose="02010600030101010101" pitchFamily="2" charset="-122"/>
              </a:rPr>
              <a:t>15</a:t>
            </a:r>
            <a:r>
              <a:rPr lang="zh-CN" altLang="en-US" dirty="0" smtClean="0">
                <a:solidFill>
                  <a:schemeClr val="bg1"/>
                </a:solidFill>
                <a:latin typeface="等线" panose="02010600030101010101" pitchFamily="2" charset="-122"/>
                <a:ea typeface="等线" panose="02010600030101010101" pitchFamily="2" charset="-122"/>
              </a:rPr>
              <a:t>日</a:t>
            </a:r>
            <a:endParaRPr lang="zh-CN" altLang="en-US" dirty="0">
              <a:solidFill>
                <a:schemeClr val="bg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159907706"/>
      </p:ext>
    </p:extLst>
  </p:cSld>
  <p:clrMapOvr>
    <a:masterClrMapping/>
  </p:clrMapOvr>
  <mc:AlternateContent xmlns:mc="http://schemas.openxmlformats.org/markup-compatibility/2006" xmlns:p14="http://schemas.microsoft.com/office/powerpoint/2010/main">
    <mc:Choice Requires="p14">
      <p:transition spd="slow" p14:dur="2000" advTm="4742"/>
    </mc:Choice>
    <mc:Fallback xmlns="">
      <p:transition spd="slow" advTm="474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26AE6946-EEEC-47D3-8368-5BE236DFD218}"/>
              </a:ext>
            </a:extLst>
          </p:cNvPr>
          <p:cNvCxnSpPr>
            <a:cxnSpLocks/>
            <a:stCxn id="19" idx="3"/>
          </p:cNvCxnSpPr>
          <p:nvPr/>
        </p:nvCxnSpPr>
        <p:spPr>
          <a:xfrm>
            <a:off x="7453654" y="703279"/>
            <a:ext cx="4226855" cy="23032"/>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5F79CF-0844-4A2D-A73D-F9C288DCC6C0}"/>
              </a:ext>
            </a:extLst>
          </p:cNvPr>
          <p:cNvCxnSpPr>
            <a:cxnSpLocks/>
          </p:cNvCxnSpPr>
          <p:nvPr/>
        </p:nvCxnSpPr>
        <p:spPr>
          <a:xfrm>
            <a:off x="10182226" y="727105"/>
            <a:ext cx="1566863" cy="0"/>
          </a:xfrm>
          <a:prstGeom prst="line">
            <a:avLst/>
          </a:prstGeom>
          <a:ln w="25400">
            <a:solidFill>
              <a:srgbClr val="0E523E"/>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1C27AF1-CD02-43ED-885A-80D69F1F2B6C}"/>
              </a:ext>
            </a:extLst>
          </p:cNvPr>
          <p:cNvSpPr/>
          <p:nvPr/>
        </p:nvSpPr>
        <p:spPr>
          <a:xfrm>
            <a:off x="805680" y="441669"/>
            <a:ext cx="6647974" cy="523220"/>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800" b="1" dirty="0">
                <a:solidFill>
                  <a:srgbClr val="125340"/>
                </a:solidFill>
                <a:latin typeface="微软雅黑" panose="020B0503020204020204" pitchFamily="34" charset="-122"/>
                <a:ea typeface="微软雅黑" panose="020B0503020204020204" pitchFamily="34" charset="-122"/>
              </a:rPr>
              <a:t>基于主动学习和自训练的弱监督实体识别</a:t>
            </a:r>
            <a:endParaRPr kumimoji="0" lang="zh-CN" altLang="en-US" sz="2800" b="1" i="0" u="none" strike="noStrike" kern="1200" cap="none" spc="0" normalizeH="0" baseline="0" noProof="0" dirty="0">
              <a:ln>
                <a:noFill/>
              </a:ln>
              <a:solidFill>
                <a:srgbClr val="125340"/>
              </a:solidFill>
              <a:effectLst/>
              <a:uLnTx/>
              <a:uFillTx/>
              <a:latin typeface="微软雅黑" panose="020B0503020204020204" pitchFamily="34" charset="-122"/>
              <a:ea typeface="微软雅黑" panose="020B0503020204020204" pitchFamily="34" charset="-122"/>
              <a:cs typeface="+mn-cs"/>
            </a:endParaRPr>
          </a:p>
        </p:txBody>
      </p:sp>
      <p:sp>
        <p:nvSpPr>
          <p:cNvPr id="20" name="矩形: 圆角 19">
            <a:extLst>
              <a:ext uri="{FF2B5EF4-FFF2-40B4-BE49-F238E27FC236}">
                <a16:creationId xmlns:a16="http://schemas.microsoft.com/office/drawing/2014/main" id="{E4AA665B-7907-4AAF-93E7-425A1701A500}"/>
              </a:ext>
            </a:extLst>
          </p:cNvPr>
          <p:cNvSpPr/>
          <p:nvPr/>
        </p:nvSpPr>
        <p:spPr>
          <a:xfrm>
            <a:off x="457621" y="506335"/>
            <a:ext cx="348059" cy="388855"/>
          </a:xfrm>
          <a:prstGeom prst="roundRect">
            <a:avLst>
              <a:gd name="adj" fmla="val 11815"/>
            </a:avLst>
          </a:prstGeom>
          <a:solidFill>
            <a:srgbClr val="125340"/>
          </a:solidFill>
          <a:ln w="1270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6F7C2085-0E4C-4F76-BAF4-B6438F012658}"/>
              </a:ext>
            </a:extLst>
          </p:cNvPr>
          <p:cNvSpPr txBox="1"/>
          <p:nvPr/>
        </p:nvSpPr>
        <p:spPr>
          <a:xfrm>
            <a:off x="461963" y="517919"/>
            <a:ext cx="348059" cy="3693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4"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50903" y="235946"/>
            <a:ext cx="1583476" cy="364399"/>
          </a:xfrm>
          <a:prstGeom prst="rect">
            <a:avLst/>
          </a:prstGeom>
        </p:spPr>
      </p:pic>
      <p:sp>
        <p:nvSpPr>
          <p:cNvPr id="4" name="文本框 3"/>
          <p:cNvSpPr txBox="1"/>
          <p:nvPr/>
        </p:nvSpPr>
        <p:spPr>
          <a:xfrm>
            <a:off x="392113" y="16209"/>
            <a:ext cx="1817371" cy="400110"/>
          </a:xfrm>
          <a:prstGeom prst="rect">
            <a:avLst/>
          </a:prstGeom>
          <a:noFill/>
        </p:spPr>
        <p:txBody>
          <a:bodyPr wrap="square" rtlCol="0">
            <a:spAutoFit/>
          </a:bodyPr>
          <a:lstStyle/>
          <a:p>
            <a:r>
              <a:rPr lang="zh-CN" altLang="en-US" sz="2000" b="1" dirty="0">
                <a:solidFill>
                  <a:schemeClr val="bg2">
                    <a:lumMod val="50000"/>
                  </a:schemeClr>
                </a:solidFill>
                <a:latin typeface="华文中宋" panose="02010600040101010101" pitchFamily="2" charset="-122"/>
                <a:ea typeface="华文中宋" panose="02010600040101010101" pitchFamily="2" charset="-122"/>
              </a:rPr>
              <a:t>三、研究方法</a:t>
            </a:r>
          </a:p>
        </p:txBody>
      </p:sp>
      <p:sp>
        <p:nvSpPr>
          <p:cNvPr id="9" name="文本框 8"/>
          <p:cNvSpPr txBox="1"/>
          <p:nvPr/>
        </p:nvSpPr>
        <p:spPr>
          <a:xfrm>
            <a:off x="587965" y="5426816"/>
            <a:ext cx="11305455" cy="923330"/>
          </a:xfrm>
          <a:prstGeom prst="rect">
            <a:avLst/>
          </a:prstGeom>
          <a:noFill/>
        </p:spPr>
        <p:txBody>
          <a:bodyPr wrap="square" rtlCol="0">
            <a:spAutoFit/>
          </a:bodyPr>
          <a:lstStyle/>
          <a:p>
            <a:pPr marL="342900" indent="-342900">
              <a:buFont typeface="Arial" panose="020B0604020202020204" pitchFamily="34" charset="0"/>
              <a:buChar char="•"/>
            </a:pPr>
            <a:r>
              <a:rPr lang="zh-CN" altLang="en-US" b="1" dirty="0">
                <a:solidFill>
                  <a:srgbClr val="125340"/>
                </a:solidFill>
              </a:rPr>
              <a:t>初始化</a:t>
            </a:r>
            <a:r>
              <a:rPr lang="zh-CN" altLang="en-US" dirty="0"/>
              <a:t>：初始已标注数据集为空</a:t>
            </a:r>
            <a:endParaRPr lang="en-US" altLang="zh-CN" dirty="0"/>
          </a:p>
          <a:p>
            <a:pPr marL="342900" indent="-342900">
              <a:buFont typeface="Arial" panose="020B0604020202020204" pitchFamily="34" charset="0"/>
              <a:buChar char="•"/>
            </a:pPr>
            <a:r>
              <a:rPr lang="zh-CN" altLang="en-US" b="1" dirty="0">
                <a:solidFill>
                  <a:srgbClr val="125340"/>
                </a:solidFill>
              </a:rPr>
              <a:t>阶段一</a:t>
            </a:r>
            <a:r>
              <a:rPr lang="zh-CN" altLang="en-US" dirty="0"/>
              <a:t>：</a:t>
            </a:r>
            <a:r>
              <a:rPr lang="zh-CN" altLang="en-US" dirty="0">
                <a:solidFill>
                  <a:schemeClr val="accent2"/>
                </a:solidFill>
              </a:rPr>
              <a:t>只使用主动</a:t>
            </a:r>
            <a:r>
              <a:rPr lang="zh-CN" altLang="en-US" dirty="0" smtClean="0">
                <a:solidFill>
                  <a:schemeClr val="accent2"/>
                </a:solidFill>
              </a:rPr>
              <a:t>学习</a:t>
            </a:r>
            <a:r>
              <a:rPr lang="zh-CN" altLang="en-US" dirty="0"/>
              <a:t>，</a:t>
            </a:r>
            <a:r>
              <a:rPr lang="zh-CN" altLang="en-US" dirty="0" smtClean="0"/>
              <a:t>反复</a:t>
            </a:r>
            <a:r>
              <a:rPr lang="zh-CN" altLang="en-US" dirty="0"/>
              <a:t>选择样本进行标注，并基于标注数据训练模型</a:t>
            </a:r>
            <a:endParaRPr lang="en-US" altLang="zh-CN" dirty="0"/>
          </a:p>
          <a:p>
            <a:pPr marL="342900" indent="-342900">
              <a:buFont typeface="Arial" panose="020B0604020202020204" pitchFamily="34" charset="0"/>
              <a:buChar char="•"/>
            </a:pPr>
            <a:r>
              <a:rPr lang="zh-CN" altLang="en-US" b="1" dirty="0">
                <a:solidFill>
                  <a:srgbClr val="125340"/>
                </a:solidFill>
              </a:rPr>
              <a:t>阶段二</a:t>
            </a:r>
            <a:r>
              <a:rPr lang="zh-CN" altLang="en-US" dirty="0" smtClean="0"/>
              <a:t>：</a:t>
            </a:r>
            <a:r>
              <a:rPr lang="zh-CN" altLang="en-US" dirty="0" smtClean="0">
                <a:solidFill>
                  <a:schemeClr val="accent2"/>
                </a:solidFill>
              </a:rPr>
              <a:t>加入自训练方法</a:t>
            </a:r>
            <a:r>
              <a:rPr lang="zh-CN" altLang="en-US" dirty="0" smtClean="0"/>
              <a:t>，置信</a:t>
            </a:r>
            <a:r>
              <a:rPr lang="zh-CN" altLang="en-US" dirty="0"/>
              <a:t>度高的样本由机器自动标注，置信度较低的样本才可能由主动学习挑选标注</a:t>
            </a:r>
          </a:p>
        </p:txBody>
      </p:sp>
      <p:grpSp>
        <p:nvGrpSpPr>
          <p:cNvPr id="29" name="组合 28"/>
          <p:cNvGrpSpPr/>
          <p:nvPr/>
        </p:nvGrpSpPr>
        <p:grpSpPr>
          <a:xfrm>
            <a:off x="459933" y="2602916"/>
            <a:ext cx="8580438" cy="278655"/>
            <a:chOff x="457621" y="3869547"/>
            <a:chExt cx="8580438" cy="278655"/>
          </a:xfrm>
        </p:grpSpPr>
        <p:sp>
          <p:nvSpPr>
            <p:cNvPr id="30" name="矩形 29"/>
            <p:cNvSpPr/>
            <p:nvPr/>
          </p:nvSpPr>
          <p:spPr>
            <a:xfrm>
              <a:off x="457621" y="3869547"/>
              <a:ext cx="1187450"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模型概述</a:t>
              </a:r>
            </a:p>
          </p:txBody>
        </p:sp>
        <p:cxnSp>
          <p:nvCxnSpPr>
            <p:cNvPr id="31" name="直接连接符 30">
              <a:extLst>
                <a:ext uri="{FF2B5EF4-FFF2-40B4-BE49-F238E27FC236}">
                  <a16:creationId xmlns:a16="http://schemas.microsoft.com/office/drawing/2014/main" id="{26AE6946-EEEC-47D3-8368-5BE236DFD218}"/>
                </a:ext>
              </a:extLst>
            </p:cNvPr>
            <p:cNvCxnSpPr>
              <a:cxnSpLocks/>
            </p:cNvCxnSpPr>
            <p:nvPr/>
          </p:nvCxnSpPr>
          <p:spPr>
            <a:xfrm>
              <a:off x="1645071" y="4146633"/>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F3D4BFF2-CED3-6741-AB0C-BBCDC4C243C9}"/>
              </a:ext>
            </a:extLst>
          </p:cNvPr>
          <p:cNvGrpSpPr/>
          <p:nvPr/>
        </p:nvGrpSpPr>
        <p:grpSpPr>
          <a:xfrm>
            <a:off x="457621" y="1196577"/>
            <a:ext cx="8580438" cy="278655"/>
            <a:chOff x="457621" y="3869547"/>
            <a:chExt cx="8580438" cy="278655"/>
          </a:xfrm>
        </p:grpSpPr>
        <p:sp>
          <p:nvSpPr>
            <p:cNvPr id="25" name="矩形 24">
              <a:extLst>
                <a:ext uri="{FF2B5EF4-FFF2-40B4-BE49-F238E27FC236}">
                  <a16:creationId xmlns:a16="http://schemas.microsoft.com/office/drawing/2014/main" id="{864058FA-E0D8-6141-81F1-6A3949BFE906}"/>
                </a:ext>
              </a:extLst>
            </p:cNvPr>
            <p:cNvSpPr/>
            <p:nvPr/>
          </p:nvSpPr>
          <p:spPr>
            <a:xfrm>
              <a:off x="457621" y="3869547"/>
              <a:ext cx="1187450"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现有问题</a:t>
              </a:r>
            </a:p>
          </p:txBody>
        </p:sp>
        <p:cxnSp>
          <p:nvCxnSpPr>
            <p:cNvPr id="26" name="直接连接符 30">
              <a:extLst>
                <a:ext uri="{FF2B5EF4-FFF2-40B4-BE49-F238E27FC236}">
                  <a16:creationId xmlns:a16="http://schemas.microsoft.com/office/drawing/2014/main" id="{1444A54F-7A44-814C-8055-30BE3231E61B}"/>
                </a:ext>
              </a:extLst>
            </p:cNvPr>
            <p:cNvCxnSpPr>
              <a:cxnSpLocks/>
            </p:cNvCxnSpPr>
            <p:nvPr/>
          </p:nvCxnSpPr>
          <p:spPr>
            <a:xfrm>
              <a:off x="1645071" y="4146633"/>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E12007E3-C866-6A47-855C-B07F59015C1D}"/>
              </a:ext>
            </a:extLst>
          </p:cNvPr>
          <p:cNvSpPr txBox="1"/>
          <p:nvPr/>
        </p:nvSpPr>
        <p:spPr>
          <a:xfrm>
            <a:off x="805680" y="1653193"/>
            <a:ext cx="10419368" cy="646331"/>
          </a:xfrm>
          <a:prstGeom prst="rect">
            <a:avLst/>
          </a:prstGeom>
          <a:noFill/>
        </p:spPr>
        <p:txBody>
          <a:bodyPr wrap="square" rtlCol="0">
            <a:spAutoFit/>
          </a:bodyPr>
          <a:lstStyle/>
          <a:p>
            <a:pPr marL="342900" indent="-342900">
              <a:buFont typeface="+mj-lt"/>
              <a:buAutoNum type="arabicPeriod"/>
            </a:pPr>
            <a:r>
              <a:rPr lang="zh-CN" altLang="en-US" dirty="0"/>
              <a:t>有监督命名实体识别方法，其性能受限于大规模的标注数据</a:t>
            </a:r>
            <a:endParaRPr lang="en-US" altLang="zh-CN" dirty="0"/>
          </a:p>
          <a:p>
            <a:pPr marL="342900" indent="-342900">
              <a:buFont typeface="+mj-lt"/>
              <a:buAutoNum type="arabicPeriod"/>
            </a:pPr>
            <a:r>
              <a:rPr kumimoji="1" lang="zh-CN" altLang="en-US" dirty="0"/>
              <a:t>弱监督命名实体识别方法，无法解决系统冷启动问题，或难以利用深度学习技术构建端到端模型</a:t>
            </a:r>
          </a:p>
        </p:txBody>
      </p:sp>
      <p:pic>
        <p:nvPicPr>
          <p:cNvPr id="27" name="图片 26">
            <a:extLst>
              <a:ext uri="{FF2B5EF4-FFF2-40B4-BE49-F238E27FC236}">
                <a16:creationId xmlns:a16="http://schemas.microsoft.com/office/drawing/2014/main" id="{1C427427-B535-584D-9028-FB9C411F0361}"/>
              </a:ext>
            </a:extLst>
          </p:cNvPr>
          <p:cNvPicPr>
            <a:picLocks noChangeAspect="1"/>
          </p:cNvPicPr>
          <p:nvPr/>
        </p:nvPicPr>
        <p:blipFill>
          <a:blip r:embed="rId5"/>
          <a:stretch>
            <a:fillRect/>
          </a:stretch>
        </p:blipFill>
        <p:spPr>
          <a:xfrm>
            <a:off x="936451" y="2957373"/>
            <a:ext cx="4350254" cy="1775195"/>
          </a:xfrm>
          <a:prstGeom prst="rect">
            <a:avLst/>
          </a:prstGeom>
        </p:spPr>
      </p:pic>
      <p:pic>
        <p:nvPicPr>
          <p:cNvPr id="28" name="Picture 2" descr="BERT – State of the Art Language Model for NLP – CoLaBug.com">
            <a:extLst>
              <a:ext uri="{FF2B5EF4-FFF2-40B4-BE49-F238E27FC236}">
                <a16:creationId xmlns:a16="http://schemas.microsoft.com/office/drawing/2014/main" id="{B1C6280E-31C0-6C4D-B22D-785A8990DF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2993772"/>
            <a:ext cx="3629603" cy="1755473"/>
          </a:xfrm>
          <a:prstGeom prst="rect">
            <a:avLst/>
          </a:prstGeom>
          <a:noFill/>
          <a:extLst>
            <a:ext uri="{909E8E84-426E-40DD-AFC4-6F175D3DCCD1}">
              <a14:hiddenFill xmlns:a14="http://schemas.microsoft.com/office/drawing/2010/main">
                <a:solidFill>
                  <a:srgbClr val="FFFFFF"/>
                </a:solidFill>
              </a14:hiddenFill>
            </a:ext>
          </a:extLst>
        </p:spPr>
      </p:pic>
      <p:sp>
        <p:nvSpPr>
          <p:cNvPr id="33" name="文本框 32">
            <a:extLst>
              <a:ext uri="{FF2B5EF4-FFF2-40B4-BE49-F238E27FC236}">
                <a16:creationId xmlns:a16="http://schemas.microsoft.com/office/drawing/2014/main" id="{F135690C-206D-6D4D-A34F-96FC9CB3EA1F}"/>
              </a:ext>
            </a:extLst>
          </p:cNvPr>
          <p:cNvSpPr txBox="1"/>
          <p:nvPr/>
        </p:nvSpPr>
        <p:spPr>
          <a:xfrm>
            <a:off x="1808954" y="4766535"/>
            <a:ext cx="2605247" cy="307777"/>
          </a:xfrm>
          <a:prstGeom prst="rect">
            <a:avLst/>
          </a:prstGeom>
          <a:noFill/>
        </p:spPr>
        <p:txBody>
          <a:bodyPr wrap="square" rtlCol="0">
            <a:spAutoFit/>
          </a:bodyPr>
          <a:lstStyle/>
          <a:p>
            <a:r>
              <a:rPr lang="zh-CN" altLang="en-US" sz="1400" dirty="0">
                <a:solidFill>
                  <a:srgbClr val="125340"/>
                </a:solidFill>
                <a:latin typeface="华文新魏" panose="02010800040101010101" pitchFamily="2" charset="-122"/>
                <a:ea typeface="华文新魏" panose="02010800040101010101" pitchFamily="2" charset="-122"/>
              </a:rPr>
              <a:t>图</a:t>
            </a:r>
            <a:r>
              <a:rPr lang="en-US" altLang="zh-CN" sz="1400" dirty="0">
                <a:solidFill>
                  <a:srgbClr val="125340"/>
                </a:solidFill>
                <a:latin typeface="华文新魏" panose="02010800040101010101" pitchFamily="2" charset="-122"/>
                <a:ea typeface="华文新魏" panose="02010800040101010101" pitchFamily="2" charset="-122"/>
              </a:rPr>
              <a:t>1 </a:t>
            </a:r>
            <a:r>
              <a:rPr lang="zh-CN" altLang="en-US" sz="1400" dirty="0">
                <a:solidFill>
                  <a:srgbClr val="125340"/>
                </a:solidFill>
                <a:latin typeface="华文新魏" panose="02010800040101010101" pitchFamily="2" charset="-122"/>
                <a:ea typeface="华文新魏" panose="02010800040101010101" pitchFamily="2" charset="-122"/>
              </a:rPr>
              <a:t>弱监督实体识别主要过程</a:t>
            </a:r>
          </a:p>
        </p:txBody>
      </p:sp>
      <p:sp>
        <p:nvSpPr>
          <p:cNvPr id="34" name="文本框 33">
            <a:extLst>
              <a:ext uri="{FF2B5EF4-FFF2-40B4-BE49-F238E27FC236}">
                <a16:creationId xmlns:a16="http://schemas.microsoft.com/office/drawing/2014/main" id="{14BA85C1-2746-6542-A83E-3C38A93BC165}"/>
              </a:ext>
            </a:extLst>
          </p:cNvPr>
          <p:cNvSpPr txBox="1"/>
          <p:nvPr/>
        </p:nvSpPr>
        <p:spPr>
          <a:xfrm>
            <a:off x="7094703" y="4766535"/>
            <a:ext cx="2026597" cy="307777"/>
          </a:xfrm>
          <a:prstGeom prst="rect">
            <a:avLst/>
          </a:prstGeom>
          <a:noFill/>
        </p:spPr>
        <p:txBody>
          <a:bodyPr wrap="square" rtlCol="0">
            <a:spAutoFit/>
          </a:bodyPr>
          <a:lstStyle/>
          <a:p>
            <a:r>
              <a:rPr lang="zh-CN" altLang="en-US" sz="1400" dirty="0">
                <a:solidFill>
                  <a:srgbClr val="125340"/>
                </a:solidFill>
                <a:latin typeface="华文新魏" panose="02010800040101010101" pitchFamily="2" charset="-122"/>
                <a:ea typeface="华文新魏" panose="02010800040101010101" pitchFamily="2" charset="-122"/>
              </a:rPr>
              <a:t>图</a:t>
            </a:r>
            <a:r>
              <a:rPr lang="en-US" altLang="zh-CN" sz="1400" dirty="0">
                <a:solidFill>
                  <a:srgbClr val="125340"/>
                </a:solidFill>
                <a:latin typeface="华文新魏" panose="02010800040101010101" pitchFamily="2" charset="-122"/>
                <a:ea typeface="华文新魏" panose="02010800040101010101" pitchFamily="2" charset="-122"/>
              </a:rPr>
              <a:t>2 </a:t>
            </a:r>
            <a:r>
              <a:rPr lang="zh-CN" altLang="en-US" sz="1400" dirty="0">
                <a:solidFill>
                  <a:srgbClr val="125340"/>
                </a:solidFill>
                <a:latin typeface="华文新魏" panose="02010800040101010101" pitchFamily="2" charset="-122"/>
                <a:ea typeface="华文新魏" panose="02010800040101010101" pitchFamily="2" charset="-122"/>
              </a:rPr>
              <a:t>实体识别标注模型</a:t>
            </a:r>
          </a:p>
        </p:txBody>
      </p:sp>
    </p:spTree>
    <p:extLst>
      <p:ext uri="{BB962C8B-B14F-4D97-AF65-F5344CB8AC3E}">
        <p14:creationId xmlns:p14="http://schemas.microsoft.com/office/powerpoint/2010/main" val="954377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26AE6946-EEEC-47D3-8368-5BE236DFD218}"/>
              </a:ext>
            </a:extLst>
          </p:cNvPr>
          <p:cNvCxnSpPr>
            <a:cxnSpLocks/>
            <a:stCxn id="19" idx="3"/>
          </p:cNvCxnSpPr>
          <p:nvPr/>
        </p:nvCxnSpPr>
        <p:spPr>
          <a:xfrm>
            <a:off x="7453654" y="703279"/>
            <a:ext cx="4226855" cy="23032"/>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5F79CF-0844-4A2D-A73D-F9C288DCC6C0}"/>
              </a:ext>
            </a:extLst>
          </p:cNvPr>
          <p:cNvCxnSpPr>
            <a:cxnSpLocks/>
          </p:cNvCxnSpPr>
          <p:nvPr/>
        </p:nvCxnSpPr>
        <p:spPr>
          <a:xfrm>
            <a:off x="10182226" y="727105"/>
            <a:ext cx="1566863" cy="0"/>
          </a:xfrm>
          <a:prstGeom prst="line">
            <a:avLst/>
          </a:prstGeom>
          <a:ln w="25400">
            <a:solidFill>
              <a:srgbClr val="0E523E"/>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1C27AF1-CD02-43ED-885A-80D69F1F2B6C}"/>
              </a:ext>
            </a:extLst>
          </p:cNvPr>
          <p:cNvSpPr/>
          <p:nvPr/>
        </p:nvSpPr>
        <p:spPr>
          <a:xfrm>
            <a:off x="805680" y="441669"/>
            <a:ext cx="6647974" cy="523220"/>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800" b="1" dirty="0">
                <a:solidFill>
                  <a:srgbClr val="125340"/>
                </a:solidFill>
                <a:latin typeface="微软雅黑" panose="020B0503020204020204" pitchFamily="34" charset="-122"/>
                <a:ea typeface="微软雅黑" panose="020B0503020204020204" pitchFamily="34" charset="-122"/>
              </a:rPr>
              <a:t>基于主动学习和自训练的弱监督实体识别</a:t>
            </a:r>
            <a:endParaRPr kumimoji="0" lang="zh-CN" altLang="en-US" sz="2800" b="1" i="0" u="none" strike="noStrike" kern="1200" cap="none" spc="0" normalizeH="0" baseline="0" noProof="0" dirty="0">
              <a:ln>
                <a:noFill/>
              </a:ln>
              <a:solidFill>
                <a:srgbClr val="125340"/>
              </a:solidFill>
              <a:effectLst/>
              <a:uLnTx/>
              <a:uFillTx/>
              <a:latin typeface="微软雅黑" panose="020B0503020204020204" pitchFamily="34" charset="-122"/>
              <a:ea typeface="微软雅黑" panose="020B0503020204020204" pitchFamily="34" charset="-122"/>
              <a:cs typeface="+mn-cs"/>
            </a:endParaRPr>
          </a:p>
        </p:txBody>
      </p:sp>
      <p:sp>
        <p:nvSpPr>
          <p:cNvPr id="20" name="矩形: 圆角 19">
            <a:extLst>
              <a:ext uri="{FF2B5EF4-FFF2-40B4-BE49-F238E27FC236}">
                <a16:creationId xmlns:a16="http://schemas.microsoft.com/office/drawing/2014/main" id="{E4AA665B-7907-4AAF-93E7-425A1701A500}"/>
              </a:ext>
            </a:extLst>
          </p:cNvPr>
          <p:cNvSpPr/>
          <p:nvPr/>
        </p:nvSpPr>
        <p:spPr>
          <a:xfrm>
            <a:off x="457621" y="506335"/>
            <a:ext cx="348059" cy="388855"/>
          </a:xfrm>
          <a:prstGeom prst="roundRect">
            <a:avLst>
              <a:gd name="adj" fmla="val 11815"/>
            </a:avLst>
          </a:prstGeom>
          <a:solidFill>
            <a:srgbClr val="125340"/>
          </a:solidFill>
          <a:ln w="1270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6F7C2085-0E4C-4F76-BAF4-B6438F012658}"/>
              </a:ext>
            </a:extLst>
          </p:cNvPr>
          <p:cNvSpPr txBox="1"/>
          <p:nvPr/>
        </p:nvSpPr>
        <p:spPr>
          <a:xfrm>
            <a:off x="461963" y="517919"/>
            <a:ext cx="348059" cy="3693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4"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50903" y="235946"/>
            <a:ext cx="1583476" cy="364399"/>
          </a:xfrm>
          <a:prstGeom prst="rect">
            <a:avLst/>
          </a:prstGeom>
        </p:spPr>
      </p:pic>
      <p:sp>
        <p:nvSpPr>
          <p:cNvPr id="4" name="文本框 3"/>
          <p:cNvSpPr txBox="1"/>
          <p:nvPr/>
        </p:nvSpPr>
        <p:spPr>
          <a:xfrm>
            <a:off x="392113" y="16209"/>
            <a:ext cx="1817371" cy="400110"/>
          </a:xfrm>
          <a:prstGeom prst="rect">
            <a:avLst/>
          </a:prstGeom>
          <a:noFill/>
        </p:spPr>
        <p:txBody>
          <a:bodyPr wrap="square" rtlCol="0">
            <a:spAutoFit/>
          </a:bodyPr>
          <a:lstStyle/>
          <a:p>
            <a:r>
              <a:rPr lang="zh-CN" altLang="en-US" sz="2000" b="1" dirty="0">
                <a:solidFill>
                  <a:schemeClr val="bg2">
                    <a:lumMod val="50000"/>
                  </a:schemeClr>
                </a:solidFill>
                <a:latin typeface="华文中宋" panose="02010600040101010101" pitchFamily="2" charset="-122"/>
                <a:ea typeface="华文中宋" panose="02010600040101010101" pitchFamily="2" charset="-122"/>
              </a:rPr>
              <a:t>三、研究方法</a:t>
            </a:r>
          </a:p>
        </p:txBody>
      </p:sp>
      <p:grpSp>
        <p:nvGrpSpPr>
          <p:cNvPr id="6" name="组合 5"/>
          <p:cNvGrpSpPr/>
          <p:nvPr/>
        </p:nvGrpSpPr>
        <p:grpSpPr>
          <a:xfrm>
            <a:off x="457621" y="1123313"/>
            <a:ext cx="8580438" cy="278655"/>
            <a:chOff x="810094" y="1702022"/>
            <a:chExt cx="8580438" cy="278655"/>
          </a:xfrm>
        </p:grpSpPr>
        <p:sp>
          <p:nvSpPr>
            <p:cNvPr id="30" name="矩形 29"/>
            <p:cNvSpPr/>
            <p:nvPr/>
          </p:nvSpPr>
          <p:spPr>
            <a:xfrm>
              <a:off x="810094" y="1702022"/>
              <a:ext cx="1659408"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不确定性采样</a:t>
              </a:r>
            </a:p>
          </p:txBody>
        </p:sp>
        <p:cxnSp>
          <p:nvCxnSpPr>
            <p:cNvPr id="31" name="直接连接符 30">
              <a:extLst>
                <a:ext uri="{FF2B5EF4-FFF2-40B4-BE49-F238E27FC236}">
                  <a16:creationId xmlns:a16="http://schemas.microsoft.com/office/drawing/2014/main" id="{26AE6946-EEEC-47D3-8368-5BE236DFD218}"/>
                </a:ext>
              </a:extLst>
            </p:cNvPr>
            <p:cNvCxnSpPr>
              <a:cxnSpLocks/>
            </p:cNvCxnSpPr>
            <p:nvPr/>
          </p:nvCxnSpPr>
          <p:spPr>
            <a:xfrm>
              <a:off x="1997544" y="1979108"/>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457621" y="1526191"/>
            <a:ext cx="10213910" cy="369332"/>
          </a:xfrm>
          <a:prstGeom prst="rect">
            <a:avLst/>
          </a:prstGeom>
          <a:noFill/>
        </p:spPr>
        <p:txBody>
          <a:bodyPr wrap="square" rtlCol="0">
            <a:spAutoFit/>
          </a:bodyPr>
          <a:lstStyle/>
          <a:p>
            <a:r>
              <a:rPr lang="zh-CN" altLang="en-US" dirty="0"/>
              <a:t>不确定性采样是最常用的主动学习采样策略。它专注于那些</a:t>
            </a:r>
            <a:r>
              <a:rPr lang="zh-CN" altLang="en-US" dirty="0">
                <a:solidFill>
                  <a:schemeClr val="accent2"/>
                </a:solidFill>
              </a:rPr>
              <a:t>现有模型预测结果最不确定</a:t>
            </a:r>
            <a:r>
              <a:rPr lang="zh-CN" altLang="en-US" dirty="0"/>
              <a:t>的样本</a:t>
            </a:r>
          </a:p>
        </p:txBody>
      </p:sp>
      <mc:AlternateContent xmlns:mc="http://schemas.openxmlformats.org/markup-compatibility/2006">
        <mc:Choice xmlns:a14="http://schemas.microsoft.com/office/drawing/2010/main" Requires="a14">
          <p:sp>
            <p:nvSpPr>
              <p:cNvPr id="3" name="文本框 2"/>
              <p:cNvSpPr txBox="1"/>
              <p:nvPr/>
            </p:nvSpPr>
            <p:spPr>
              <a:xfrm>
                <a:off x="805680" y="2562591"/>
                <a:ext cx="2202911" cy="2470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𝜙</m:t>
                          </m:r>
                        </m:e>
                        <m:sup>
                          <m:r>
                            <a:rPr lang="en-US" altLang="zh-CN" sz="1600" b="0" i="1" smtClean="0">
                              <a:latin typeface="Cambria Math" panose="02040503050406030204" pitchFamily="18" charset="0"/>
                            </a:rPr>
                            <m:t>𝐿𝐶</m:t>
                          </m:r>
                        </m:sup>
                      </m:s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𝑃</m:t>
                      </m:r>
                      <m:d>
                        <m:dPr>
                          <m:ctrlPr>
                            <a:rPr lang="en-US" altLang="zh-CN" sz="1600" b="0" i="1" smtClean="0">
                              <a:latin typeface="Cambria Math" panose="02040503050406030204" pitchFamily="18" charset="0"/>
                            </a:rPr>
                          </m:ctrlPr>
                        </m:dPr>
                        <m:e>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𝑦</m:t>
                              </m:r>
                            </m:e>
                            <m:sup>
                              <m:r>
                                <a:rPr lang="en-US" altLang="zh-CN" sz="1600" b="0" i="1" smtClean="0">
                                  <a:latin typeface="Cambria Math" panose="02040503050406030204" pitchFamily="18" charset="0"/>
                                </a:rPr>
                                <m:t>∗</m:t>
                              </m:r>
                            </m:sup>
                          </m:sSup>
                        </m:e>
                        <m:e>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𝜃</m:t>
                          </m:r>
                        </m:e>
                      </m:d>
                    </m:oMath>
                  </m:oMathPara>
                </a14:m>
                <a:endParaRPr lang="zh-CN" altLang="en-US" sz="1600" dirty="0">
                  <a:latin typeface="Times New Roman" panose="02020603050405020304" pitchFamily="18" charset="0"/>
                  <a:cs typeface="Times New Roman" panose="02020603050405020304" pitchFamily="18"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805680" y="2562591"/>
                <a:ext cx="2202911" cy="247055"/>
              </a:xfrm>
              <a:prstGeom prst="rect">
                <a:avLst/>
              </a:prstGeom>
              <a:blipFill>
                <a:blip r:embed="rId5"/>
                <a:stretch>
                  <a:fillRect l="-2486" b="-341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3440803" y="2393332"/>
                <a:ext cx="3189206" cy="597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m:t>
                      </m:r>
                      <m:d>
                        <m:dPr>
                          <m:ctrlPr>
                            <a:rPr lang="en-US" altLang="zh-CN" sz="1600" b="0" i="1" smtClean="0">
                              <a:latin typeface="Cambria Math" panose="02040503050406030204" pitchFamily="18" charset="0"/>
                            </a:rPr>
                          </m:ctrlPr>
                        </m:dPr>
                        <m:e>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𝑦</m:t>
                              </m:r>
                            </m:e>
                            <m:sup>
                              <m:r>
                                <a:rPr lang="en-US" altLang="zh-CN" sz="1600" b="0" i="1" smtClean="0">
                                  <a:latin typeface="Cambria Math" panose="02040503050406030204" pitchFamily="18" charset="0"/>
                                </a:rPr>
                                <m:t>∗</m:t>
                              </m:r>
                            </m:sup>
                          </m:sSup>
                        </m:e>
                        <m:e>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𝜃</m:t>
                          </m:r>
                        </m:e>
                      </m:d>
                      <m:r>
                        <a:rPr lang="en-US" altLang="zh-CN" sz="1600" b="0" i="1" smtClean="0">
                          <a:latin typeface="Cambria Math" panose="02040503050406030204" pitchFamily="18" charset="0"/>
                        </a:rPr>
                        <m:t>=</m:t>
                      </m:r>
                      <m:nary>
                        <m:naryPr>
                          <m:chr m:val="∏"/>
                          <m:supHide m:val="on"/>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𝑖</m:t>
                          </m:r>
                        </m:sub>
                        <m:sup/>
                        <m:e>
                          <m:func>
                            <m:funcPr>
                              <m:ctrlPr>
                                <a:rPr lang="en-US" altLang="zh-CN" sz="1600" b="0" i="1" smtClean="0">
                                  <a:latin typeface="Cambria Math" panose="02040503050406030204" pitchFamily="18" charset="0"/>
                                </a:rPr>
                              </m:ctrlPr>
                            </m:funcPr>
                            <m:fName>
                              <m:limLow>
                                <m:limLowPr>
                                  <m:ctrlPr>
                                    <a:rPr lang="en-US" altLang="zh-CN" sz="1600" b="0" i="1" smtClean="0">
                                      <a:latin typeface="Cambria Math" panose="02040503050406030204" pitchFamily="18" charset="0"/>
                                    </a:rPr>
                                  </m:ctrlPr>
                                </m:limLowPr>
                                <m:e>
                                  <m:r>
                                    <m:rPr>
                                      <m:sty m:val="p"/>
                                    </m:rPr>
                                    <a:rPr lang="en-US" altLang="zh-CN" sz="1600" b="0" i="0" smtClean="0">
                                      <a:latin typeface="Cambria Math" panose="02040503050406030204" pitchFamily="18" charset="0"/>
                                    </a:rPr>
                                    <m:t>max</m:t>
                                  </m:r>
                                </m:e>
                                <m:lim>
                                  <m:r>
                                    <a:rPr lang="en-US" altLang="zh-CN" sz="1600" b="0" i="1" smtClean="0">
                                      <a:latin typeface="Cambria Math" panose="02040503050406030204" pitchFamily="18" charset="0"/>
                                    </a:rPr>
                                    <m:t>𝑗</m:t>
                                  </m:r>
                                </m:lim>
                              </m:limLow>
                            </m:fName>
                            <m:e>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𝑠𝑜𝑓𝑡𝑚𝑎𝑥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𝐿</m:t>
                              </m:r>
                              <m:r>
                                <a:rPr lang="en-US" altLang="zh-CN" sz="1600" b="0" i="1" smtClean="0">
                                  <a:latin typeface="Cambria Math" panose="02040503050406030204" pitchFamily="18" charset="0"/>
                                </a:rPr>
                                <m:t>))</m:t>
                              </m:r>
                            </m:e>
                          </m:func>
                        </m:e>
                      </m:nary>
                    </m:oMath>
                  </m:oMathPara>
                </a14:m>
                <a:endParaRPr lang="zh-CN" altLang="en-US" sz="1600" dirty="0">
                  <a:latin typeface="Times New Roman" panose="02020603050405020304" pitchFamily="18" charset="0"/>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3440803" y="2393332"/>
                <a:ext cx="3189206" cy="597471"/>
              </a:xfrm>
              <a:prstGeom prst="rect">
                <a:avLst/>
              </a:prstGeom>
              <a:blipFill>
                <a:blip r:embed="rId6"/>
                <a:stretch>
                  <a:fillRect/>
                </a:stretch>
              </a:blipFill>
            </p:spPr>
            <p:txBody>
              <a:bodyPr/>
              <a:lstStyle/>
              <a:p>
                <a:r>
                  <a:rPr lang="zh-CN" altLang="en-US">
                    <a:noFill/>
                  </a:rPr>
                  <a:t> </a:t>
                </a:r>
              </a:p>
            </p:txBody>
          </p:sp>
        </mc:Fallback>
      </mc:AlternateContent>
      <p:sp>
        <p:nvSpPr>
          <p:cNvPr id="22" name="文本框 21"/>
          <p:cNvSpPr txBox="1"/>
          <p:nvPr/>
        </p:nvSpPr>
        <p:spPr>
          <a:xfrm>
            <a:off x="457621" y="2014819"/>
            <a:ext cx="2397830" cy="369332"/>
          </a:xfrm>
          <a:prstGeom prst="rect">
            <a:avLst/>
          </a:prstGeom>
          <a:noFill/>
        </p:spPr>
        <p:txBody>
          <a:bodyPr wrap="square" rtlCol="0">
            <a:spAutoFit/>
          </a:bodyPr>
          <a:lstStyle/>
          <a:p>
            <a:r>
              <a:rPr lang="zh-CN" altLang="en-US" b="1" dirty="0">
                <a:solidFill>
                  <a:srgbClr val="125340"/>
                </a:solidFill>
              </a:rPr>
              <a:t>最小置信度方法</a:t>
            </a:r>
            <a:r>
              <a:rPr lang="en-US" altLang="zh-CN" dirty="0"/>
              <a:t>:</a:t>
            </a:r>
            <a:endParaRPr lang="zh-CN" altLang="en-US" dirty="0"/>
          </a:p>
        </p:txBody>
      </p:sp>
      <mc:AlternateContent xmlns:mc="http://schemas.openxmlformats.org/markup-compatibility/2006">
        <mc:Choice xmlns:a14="http://schemas.microsoft.com/office/drawing/2010/main" Requires="a14">
          <p:sp>
            <p:nvSpPr>
              <p:cNvPr id="26" name="文本框 25"/>
              <p:cNvSpPr txBox="1"/>
              <p:nvPr/>
            </p:nvSpPr>
            <p:spPr>
              <a:xfrm>
                <a:off x="550643" y="3662926"/>
                <a:ext cx="4578881" cy="6923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𝜙</m:t>
                          </m:r>
                        </m:e>
                        <m:sup>
                          <m:r>
                            <m:rPr>
                              <m:sty m:val="p"/>
                            </m:rPr>
                            <a:rPr lang="en-US" altLang="zh-CN" sz="1600" i="1">
                              <a:latin typeface="Cambria Math" panose="02040503050406030204" pitchFamily="18" charset="0"/>
                            </a:rPr>
                            <m:t>TE</m:t>
                          </m:r>
                        </m:sup>
                      </m:s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𝑇</m:t>
                          </m:r>
                        </m:den>
                      </m:f>
                      <m:nary>
                        <m:naryPr>
                          <m:chr m:val="∑"/>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𝑇</m:t>
                          </m:r>
                        </m:sup>
                        <m:e>
                          <m:nary>
                            <m:naryPr>
                              <m:chr m:val="∑"/>
                              <m:supHide m:val="on"/>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𝑚</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𝑀</m:t>
                              </m:r>
                            </m:sub>
                            <m:sup/>
                            <m:e>
                              <m:r>
                                <a:rPr lang="en-US" altLang="zh-CN" sz="1600" b="0" i="1" smtClean="0">
                                  <a:latin typeface="Cambria Math" panose="02040503050406030204" pitchFamily="18" charset="0"/>
                                </a:rPr>
                                <m:t>𝑃</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𝑡</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𝑚</m:t>
                                  </m:r>
                                </m:e>
                                <m:e>
                                  <m:r>
                                    <a:rPr lang="en-US" altLang="zh-CN" sz="1600" b="0" i="1" smtClean="0">
                                      <a:latin typeface="Cambria Math" panose="02040503050406030204" pitchFamily="18" charset="0"/>
                                    </a:rPr>
                                    <m:t>𝑥</m:t>
                                  </m:r>
                                </m:e>
                              </m:d>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log</m:t>
                                  </m:r>
                                </m:fName>
                                <m:e>
                                  <m:r>
                                    <a:rPr lang="en-US" altLang="zh-CN" sz="1600" b="0" i="1" smtClean="0">
                                      <a:latin typeface="Cambria Math" panose="02040503050406030204" pitchFamily="18" charset="0"/>
                                    </a:rPr>
                                    <m:t>𝑃</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𝑡</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𝑚</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e>
                              </m:func>
                            </m:e>
                          </m:nary>
                        </m:e>
                      </m:nary>
                    </m:oMath>
                  </m:oMathPara>
                </a14:m>
                <a:endParaRPr lang="zh-CN" altLang="en-US" sz="1600" dirty="0"/>
              </a:p>
            </p:txBody>
          </p:sp>
        </mc:Choice>
        <mc:Fallback>
          <p:sp>
            <p:nvSpPr>
              <p:cNvPr id="26" name="文本框 25"/>
              <p:cNvSpPr txBox="1">
                <a:spLocks noRot="1" noChangeAspect="1" noMove="1" noResize="1" noEditPoints="1" noAdjustHandles="1" noChangeArrowheads="1" noChangeShapeType="1" noTextEdit="1"/>
              </p:cNvSpPr>
              <p:nvPr/>
            </p:nvSpPr>
            <p:spPr>
              <a:xfrm>
                <a:off x="550643" y="3662926"/>
                <a:ext cx="4578881" cy="692369"/>
              </a:xfrm>
              <a:prstGeom prst="rect">
                <a:avLst/>
              </a:prstGeom>
              <a:blipFill>
                <a:blip r:embed="rId7"/>
                <a:stretch>
                  <a:fillRect b="-8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p:cNvSpPr txBox="1"/>
              <p:nvPr/>
            </p:nvSpPr>
            <p:spPr>
              <a:xfrm>
                <a:off x="5402728" y="3662925"/>
                <a:ext cx="4509183" cy="6923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𝜙</m:t>
                          </m:r>
                        </m:e>
                        <m:sup>
                          <m:r>
                            <a:rPr lang="en-US" altLang="zh-CN" sz="1600" b="0" i="1" smtClean="0">
                              <a:latin typeface="Cambria Math" panose="02040503050406030204" pitchFamily="18" charset="0"/>
                            </a:rPr>
                            <m:t>𝑇𝑇𝐸</m:t>
                          </m:r>
                        </m:sup>
                      </m:s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𝑇</m:t>
                          </m:r>
                        </m:sup>
                        <m:e>
                          <m:nary>
                            <m:naryPr>
                              <m:chr m:val="∑"/>
                              <m:supHide m:val="on"/>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𝑚</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𝑀</m:t>
                              </m:r>
                            </m:sub>
                            <m:sup/>
                            <m:e>
                              <m:r>
                                <a:rPr lang="en-US" altLang="zh-CN" sz="1600" b="0" i="1" smtClean="0">
                                  <a:latin typeface="Cambria Math" panose="02040503050406030204" pitchFamily="18" charset="0"/>
                                </a:rPr>
                                <m:t>𝑃</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𝑡</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𝑚</m:t>
                                  </m:r>
                                </m:e>
                                <m:e>
                                  <m:r>
                                    <a:rPr lang="en-US" altLang="zh-CN" sz="1600" b="0" i="1" smtClean="0">
                                      <a:latin typeface="Cambria Math" panose="02040503050406030204" pitchFamily="18" charset="0"/>
                                    </a:rPr>
                                    <m:t>𝑥</m:t>
                                  </m:r>
                                </m:e>
                              </m:d>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log</m:t>
                                  </m:r>
                                </m:fName>
                                <m:e>
                                  <m:r>
                                    <a:rPr lang="en-US" altLang="zh-CN" sz="1600" b="0" i="1" smtClean="0">
                                      <a:latin typeface="Cambria Math" panose="02040503050406030204" pitchFamily="18" charset="0"/>
                                    </a:rPr>
                                    <m:t>𝑃</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𝑡</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𝑚</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e>
                              </m:func>
                            </m:e>
                          </m:nary>
                        </m:e>
                      </m:nary>
                    </m:oMath>
                  </m:oMathPara>
                </a14:m>
                <a:endParaRPr lang="zh-CN" altLang="en-US" sz="1600" dirty="0"/>
              </a:p>
            </p:txBody>
          </p:sp>
        </mc:Choice>
        <mc:Fallback>
          <p:sp>
            <p:nvSpPr>
              <p:cNvPr id="27" name="文本框 26"/>
              <p:cNvSpPr txBox="1">
                <a:spLocks noRot="1" noChangeAspect="1" noMove="1" noResize="1" noEditPoints="1" noAdjustHandles="1" noChangeArrowheads="1" noChangeShapeType="1" noTextEdit="1"/>
              </p:cNvSpPr>
              <p:nvPr/>
            </p:nvSpPr>
            <p:spPr>
              <a:xfrm>
                <a:off x="5402728" y="3662925"/>
                <a:ext cx="4509183" cy="692369"/>
              </a:xfrm>
              <a:prstGeom prst="rect">
                <a:avLst/>
              </a:prstGeom>
              <a:blipFill>
                <a:blip r:embed="rId8"/>
                <a:stretch>
                  <a:fillRect b="-885"/>
                </a:stretch>
              </a:blipFill>
            </p:spPr>
            <p:txBody>
              <a:bodyPr/>
              <a:lstStyle/>
              <a:p>
                <a:r>
                  <a:rPr lang="zh-CN" altLang="en-US">
                    <a:noFill/>
                  </a:rPr>
                  <a:t> </a:t>
                </a:r>
              </a:p>
            </p:txBody>
          </p:sp>
        </mc:Fallback>
      </mc:AlternateContent>
      <p:grpSp>
        <p:nvGrpSpPr>
          <p:cNvPr id="7" name="组合 6"/>
          <p:cNvGrpSpPr/>
          <p:nvPr/>
        </p:nvGrpSpPr>
        <p:grpSpPr>
          <a:xfrm>
            <a:off x="465187" y="4828233"/>
            <a:ext cx="8580438" cy="278655"/>
            <a:chOff x="805680" y="4902500"/>
            <a:chExt cx="8580438" cy="278655"/>
          </a:xfrm>
        </p:grpSpPr>
        <p:sp>
          <p:nvSpPr>
            <p:cNvPr id="28" name="矩形 27"/>
            <p:cNvSpPr/>
            <p:nvPr/>
          </p:nvSpPr>
          <p:spPr>
            <a:xfrm>
              <a:off x="805680" y="4902500"/>
              <a:ext cx="1659408"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多标准采样</a:t>
              </a:r>
            </a:p>
          </p:txBody>
        </p:sp>
        <p:cxnSp>
          <p:nvCxnSpPr>
            <p:cNvPr id="33" name="直接连接符 32">
              <a:extLst>
                <a:ext uri="{FF2B5EF4-FFF2-40B4-BE49-F238E27FC236}">
                  <a16:creationId xmlns:a16="http://schemas.microsoft.com/office/drawing/2014/main" id="{26AE6946-EEEC-47D3-8368-5BE236DFD218}"/>
                </a:ext>
              </a:extLst>
            </p:cNvPr>
            <p:cNvCxnSpPr>
              <a:cxnSpLocks/>
            </p:cNvCxnSpPr>
            <p:nvPr/>
          </p:nvCxnSpPr>
          <p:spPr>
            <a:xfrm>
              <a:off x="1993130" y="5179586"/>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4" name="文本框 33"/>
              <p:cNvSpPr txBox="1"/>
              <p:nvPr/>
            </p:nvSpPr>
            <p:spPr>
              <a:xfrm>
                <a:off x="3549279" y="5475557"/>
                <a:ext cx="3599703" cy="2628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𝜙</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𝜙</m:t>
                          </m:r>
                        </m:e>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1</m:t>
                              </m:r>
                            </m:e>
                          </m:d>
                        </m:sup>
                      </m:s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𝜙</m:t>
                          </m:r>
                        </m:e>
                        <m:sup>
                          <m:d>
                            <m:dPr>
                              <m:ctrlPr>
                                <a:rPr lang="en-US" altLang="zh-CN" sz="1600" i="1">
                                  <a:latin typeface="Cambria Math" panose="02040503050406030204" pitchFamily="18" charset="0"/>
                                </a:rPr>
                              </m:ctrlPr>
                            </m:dPr>
                            <m:e>
                              <m:r>
                                <a:rPr lang="en-US" altLang="zh-CN" sz="1600" b="0" i="1" smtClean="0">
                                  <a:latin typeface="Cambria Math" panose="02040503050406030204" pitchFamily="18" charset="0"/>
                                </a:rPr>
                                <m:t>2</m:t>
                              </m:r>
                            </m:e>
                          </m:d>
                        </m:sup>
                      </m:s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𝜙</m:t>
                          </m:r>
                        </m:e>
                        <m:sup>
                          <m:d>
                            <m:dPr>
                              <m:ctrlPr>
                                <a:rPr lang="en-US" altLang="zh-CN" sz="1600" i="1">
                                  <a:latin typeface="Cambria Math" panose="02040503050406030204" pitchFamily="18" charset="0"/>
                                </a:rPr>
                              </m:ctrlPr>
                            </m:dPr>
                            <m:e>
                              <m:r>
                                <a:rPr lang="en-US" altLang="zh-CN" sz="1600" b="0" i="1" smtClean="0">
                                  <a:latin typeface="Cambria Math" panose="02040503050406030204" pitchFamily="18" charset="0"/>
                                </a:rPr>
                                <m:t>3</m:t>
                              </m:r>
                            </m:e>
                          </m:d>
                        </m:sup>
                      </m:s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𝑥</m:t>
                          </m:r>
                        </m:e>
                      </m:d>
                      <m:r>
                        <a:rPr lang="en-US" altLang="zh-CN" sz="1600" b="0" i="1" smtClean="0">
                          <a:latin typeface="Cambria Math" panose="02040503050406030204" pitchFamily="18" charset="0"/>
                        </a:rPr>
                        <m:t>×⋯</m:t>
                      </m:r>
                    </m:oMath>
                  </m:oMathPara>
                </a14:m>
                <a:endParaRPr lang="en-US" altLang="zh-CN" sz="1600" b="0" dirty="0"/>
              </a:p>
            </p:txBody>
          </p:sp>
        </mc:Choice>
        <mc:Fallback>
          <p:sp>
            <p:nvSpPr>
              <p:cNvPr id="34" name="文本框 33"/>
              <p:cNvSpPr txBox="1">
                <a:spLocks noRot="1" noChangeAspect="1" noMove="1" noResize="1" noEditPoints="1" noAdjustHandles="1" noChangeArrowheads="1" noChangeShapeType="1" noTextEdit="1"/>
              </p:cNvSpPr>
              <p:nvPr/>
            </p:nvSpPr>
            <p:spPr>
              <a:xfrm>
                <a:off x="3549279" y="5475557"/>
                <a:ext cx="3599703" cy="262892"/>
              </a:xfrm>
              <a:prstGeom prst="rect">
                <a:avLst/>
              </a:prstGeom>
              <a:blipFill>
                <a:blip r:embed="rId9"/>
                <a:stretch>
                  <a:fillRect l="-1354" b="-325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457621" y="6051853"/>
                <a:ext cx="10714516" cy="388248"/>
              </a:xfrm>
              <a:prstGeom prst="rect">
                <a:avLst/>
              </a:prstGeom>
              <a:noFill/>
            </p:spPr>
            <p:txBody>
              <a:bodyPr wrap="square" rtlCol="0">
                <a:spAutoFit/>
              </a:bodyPr>
              <a:lstStyle/>
              <a:p>
                <a:r>
                  <a:rPr lang="zh-CN" altLang="en-US" dirty="0"/>
                  <a:t>其中，</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𝜙</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𝜙</m:t>
                        </m:r>
                      </m:e>
                      <m:sup>
                        <m:r>
                          <a:rPr lang="en-US" altLang="zh-CN" b="0" i="1" smtClean="0">
                            <a:latin typeface="Cambria Math" panose="02040503050406030204" pitchFamily="18" charset="0"/>
                          </a:rPr>
                          <m:t>𝐿𝐶</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𝜙</m:t>
                        </m:r>
                      </m:e>
                      <m:sup>
                        <m:r>
                          <a:rPr lang="en-US" altLang="zh-CN" b="0" i="1" smtClean="0">
                            <a:latin typeface="Cambria Math" panose="02040503050406030204" pitchFamily="18" charset="0"/>
                          </a:rPr>
                          <m:t>𝑇𝐸</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𝜙</m:t>
                        </m:r>
                      </m:e>
                      <m:sup>
                        <m:r>
                          <a:rPr lang="en-US" altLang="zh-CN" b="0" i="1" smtClean="0">
                            <a:latin typeface="Cambria Math" panose="02040503050406030204" pitchFamily="18" charset="0"/>
                          </a:rPr>
                          <m:t>𝑇𝑇𝐸</m:t>
                        </m:r>
                      </m:sup>
                    </m:sSup>
                    <m:r>
                      <a:rPr lang="en-US" altLang="zh-CN" b="0" i="1" smtClean="0">
                        <a:latin typeface="Cambria Math" panose="02040503050406030204" pitchFamily="18" charset="0"/>
                      </a:rPr>
                      <m:t>,⋯}</m:t>
                    </m:r>
                    <m:r>
                      <m:rPr>
                        <m:nor/>
                      </m:rPr>
                      <a:rPr lang="zh-CN" altLang="en-US"/>
                      <m:t>表示</m:t>
                    </m:r>
                    <m:r>
                      <a:rPr lang="zh-CN" altLang="en-US" i="1">
                        <a:latin typeface="Cambria Math" panose="02040503050406030204" pitchFamily="18" charset="0"/>
                      </a:rPr>
                      <m:t>文本效用</m:t>
                    </m:r>
                    <m:r>
                      <m:rPr>
                        <m:nor/>
                      </m:rPr>
                      <a:rPr lang="zh-CN" altLang="en-US"/>
                      <m:t>度量函数</m:t>
                    </m:r>
                    <m:r>
                      <a:rPr lang="zh-CN" altLang="en-US" i="1">
                        <a:latin typeface="Cambria Math" panose="02040503050406030204" pitchFamily="18" charset="0"/>
                      </a:rPr>
                      <m:t>，</m:t>
                    </m:r>
                  </m:oMath>
                </a14:m>
                <a:r>
                  <a:rPr lang="zh-CN" altLang="en-US" dirty="0"/>
                  <a:t>可以是不确定性度量函数或信息密度度量函数</a:t>
                </a:r>
              </a:p>
            </p:txBody>
          </p:sp>
        </mc:Choice>
        <mc:Fallback xmlns="">
          <p:sp>
            <p:nvSpPr>
              <p:cNvPr id="35" name="文本框 34"/>
              <p:cNvSpPr txBox="1">
                <a:spLocks noRot="1" noChangeAspect="1" noMove="1" noResize="1" noEditPoints="1" noAdjustHandles="1" noChangeArrowheads="1" noChangeShapeType="1" noTextEdit="1"/>
              </p:cNvSpPr>
              <p:nvPr/>
            </p:nvSpPr>
            <p:spPr>
              <a:xfrm>
                <a:off x="457621" y="6051853"/>
                <a:ext cx="10714516" cy="388248"/>
              </a:xfrm>
              <a:prstGeom prst="rect">
                <a:avLst/>
              </a:prstGeom>
              <a:blipFill>
                <a:blip r:embed="rId11"/>
                <a:stretch>
                  <a:fillRect l="-455" t="-4762" b="-253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p:cNvSpPr txBox="1"/>
              <p:nvPr/>
            </p:nvSpPr>
            <p:spPr>
              <a:xfrm>
                <a:off x="6873221" y="2345365"/>
                <a:ext cx="3380284" cy="727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m:t>
                      </m:r>
                      <m:d>
                        <m:dPr>
                          <m:ctrlPr>
                            <a:rPr lang="en-US" altLang="zh-CN" sz="1600" b="0" i="1" smtClean="0">
                              <a:latin typeface="Cambria Math" panose="02040503050406030204" pitchFamily="18" charset="0"/>
                            </a:rPr>
                          </m:ctrlPr>
                        </m:dPr>
                        <m:e>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𝑦</m:t>
                              </m:r>
                            </m:e>
                            <m:sup>
                              <m:r>
                                <a:rPr lang="en-US" altLang="zh-CN" sz="1600" b="0" i="1" smtClean="0">
                                  <a:latin typeface="Cambria Math" panose="02040503050406030204" pitchFamily="18" charset="0"/>
                                </a:rPr>
                                <m:t>∗</m:t>
                              </m:r>
                            </m:sup>
                          </m:sSup>
                        </m:e>
                        <m:e>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𝜃</m:t>
                          </m:r>
                        </m:e>
                      </m:d>
                      <m:r>
                        <a:rPr lang="en-US" altLang="zh-CN" sz="1600" b="0" i="1" smtClean="0">
                          <a:latin typeface="Cambria Math" panose="02040503050406030204" pitchFamily="18" charset="0"/>
                        </a:rPr>
                        <m:t>=</m:t>
                      </m:r>
                      <m:rad>
                        <m:radPr>
                          <m:ctrlPr>
                            <a:rPr lang="en-US" altLang="zh-CN" sz="1600" b="0" i="1" smtClean="0">
                              <a:latin typeface="Cambria Math" panose="02040503050406030204" pitchFamily="18" charset="0"/>
                            </a:rPr>
                          </m:ctrlPr>
                        </m:radPr>
                        <m:deg>
                          <m:r>
                            <m:rPr>
                              <m:sty m:val="p"/>
                              <m:brk m:alnAt="7"/>
                            </m:rPr>
                            <a:rPr lang="en-US" altLang="zh-CN" sz="1600" i="1">
                              <a:latin typeface="Cambria Math" panose="02040503050406030204" pitchFamily="18" charset="0"/>
                            </a:rPr>
                            <m:t>T</m:t>
                          </m:r>
                        </m:deg>
                        <m:e>
                          <m:nary>
                            <m:naryPr>
                              <m:chr m:val="∏"/>
                              <m:supHide m:val="on"/>
                              <m:ctrlPr>
                                <a:rPr lang="en-US" altLang="zh-CN" sz="1600" i="1">
                                  <a:latin typeface="Cambria Math" panose="02040503050406030204" pitchFamily="18" charset="0"/>
                                </a:rPr>
                              </m:ctrlPr>
                            </m:naryPr>
                            <m:sub>
                              <m:r>
                                <a:rPr lang="en-US" altLang="zh-CN" sz="1600" i="1">
                                  <a:latin typeface="Cambria Math" panose="02040503050406030204" pitchFamily="18" charset="0"/>
                                </a:rPr>
                                <m:t>𝑖</m:t>
                              </m:r>
                            </m:sub>
                            <m:sup/>
                            <m:e>
                              <m:func>
                                <m:funcPr>
                                  <m:ctrlPr>
                                    <a:rPr lang="en-US" altLang="zh-CN" sz="1600" i="1">
                                      <a:latin typeface="Cambria Math" panose="02040503050406030204" pitchFamily="18" charset="0"/>
                                    </a:rPr>
                                  </m:ctrlPr>
                                </m:funcPr>
                                <m:fName>
                                  <m:limLow>
                                    <m:limLowPr>
                                      <m:ctrlPr>
                                        <a:rPr lang="en-US" altLang="zh-CN" sz="1600" i="1">
                                          <a:latin typeface="Cambria Math" panose="02040503050406030204" pitchFamily="18" charset="0"/>
                                        </a:rPr>
                                      </m:ctrlPr>
                                    </m:limLowPr>
                                    <m:e>
                                      <m:r>
                                        <m:rPr>
                                          <m:sty m:val="p"/>
                                        </m:rPr>
                                        <a:rPr lang="en-US" altLang="zh-CN" sz="1600">
                                          <a:latin typeface="Cambria Math" panose="02040503050406030204" pitchFamily="18" charset="0"/>
                                        </a:rPr>
                                        <m:t>max</m:t>
                                      </m:r>
                                    </m:e>
                                    <m:lim>
                                      <m:r>
                                        <a:rPr lang="en-US" altLang="zh-CN" sz="1600" i="1">
                                          <a:latin typeface="Cambria Math" panose="02040503050406030204" pitchFamily="18" charset="0"/>
                                        </a:rPr>
                                        <m:t>𝑗</m:t>
                                      </m:r>
                                    </m:lim>
                                  </m:limLow>
                                </m:fName>
                                <m:e>
                                  <m:r>
                                    <a:rPr lang="en-US" altLang="zh-CN" sz="1600" i="1">
                                      <a:latin typeface="Cambria Math" panose="02040503050406030204" pitchFamily="18" charset="0"/>
                                    </a:rPr>
                                    <m:t>(</m:t>
                                  </m:r>
                                  <m:r>
                                    <a:rPr lang="en-US" altLang="zh-CN" sz="1600" i="1">
                                      <a:latin typeface="Cambria Math" panose="02040503050406030204" pitchFamily="18" charset="0"/>
                                    </a:rPr>
                                    <m:t>𝑠𝑜𝑓𝑡𝑚𝑎𝑥</m:t>
                                  </m:r>
                                  <m:r>
                                    <a:rPr lang="en-US" altLang="zh-CN" sz="1600" i="1">
                                      <a:latin typeface="Cambria Math" panose="02040503050406030204" pitchFamily="18" charset="0"/>
                                    </a:rPr>
                                    <m:t>(</m:t>
                                  </m:r>
                                  <m:r>
                                    <a:rPr lang="en-US" altLang="zh-CN" sz="1600" i="1">
                                      <a:latin typeface="Cambria Math" panose="02040503050406030204" pitchFamily="18" charset="0"/>
                                    </a:rPr>
                                    <m:t>𝐿</m:t>
                                  </m:r>
                                  <m:r>
                                    <a:rPr lang="en-US" altLang="zh-CN" sz="1600" i="1">
                                      <a:latin typeface="Cambria Math" panose="02040503050406030204" pitchFamily="18" charset="0"/>
                                    </a:rPr>
                                    <m:t>))</m:t>
                                  </m:r>
                                </m:e>
                              </m:func>
                            </m:e>
                          </m:nary>
                        </m:e>
                      </m:rad>
                    </m:oMath>
                  </m:oMathPara>
                </a14:m>
                <a:endParaRPr lang="zh-CN" altLang="en-US" sz="1600" dirty="0">
                  <a:latin typeface="Times New Roman" panose="02020603050405020304" pitchFamily="18" charset="0"/>
                  <a:cs typeface="Times New Roman" panose="02020603050405020304" pitchFamily="18" charset="0"/>
                </a:endParaRPr>
              </a:p>
            </p:txBody>
          </p:sp>
        </mc:Choice>
        <mc:Fallback>
          <p:sp>
            <p:nvSpPr>
              <p:cNvPr id="29" name="文本框 28"/>
              <p:cNvSpPr txBox="1">
                <a:spLocks noRot="1" noChangeAspect="1" noMove="1" noResize="1" noEditPoints="1" noAdjustHandles="1" noChangeArrowheads="1" noChangeShapeType="1" noTextEdit="1"/>
              </p:cNvSpPr>
              <p:nvPr/>
            </p:nvSpPr>
            <p:spPr>
              <a:xfrm>
                <a:off x="6873221" y="2345365"/>
                <a:ext cx="3380284" cy="727507"/>
              </a:xfrm>
              <a:prstGeom prst="rect">
                <a:avLst/>
              </a:prstGeom>
              <a:blipFill>
                <a:blip r:embed="rId12"/>
                <a:stretch>
                  <a:fillRect/>
                </a:stretch>
              </a:blipFill>
            </p:spPr>
            <p:txBody>
              <a:bodyPr/>
              <a:lstStyle/>
              <a:p>
                <a:r>
                  <a:rPr lang="zh-CN" altLang="en-US">
                    <a:noFill/>
                  </a:rPr>
                  <a:t> </a:t>
                </a:r>
              </a:p>
            </p:txBody>
          </p:sp>
        </mc:Fallback>
      </mc:AlternateContent>
      <p:sp>
        <p:nvSpPr>
          <p:cNvPr id="32" name="文本框 31"/>
          <p:cNvSpPr txBox="1"/>
          <p:nvPr/>
        </p:nvSpPr>
        <p:spPr>
          <a:xfrm>
            <a:off x="465187" y="3118862"/>
            <a:ext cx="2397830" cy="369332"/>
          </a:xfrm>
          <a:prstGeom prst="rect">
            <a:avLst/>
          </a:prstGeom>
          <a:noFill/>
        </p:spPr>
        <p:txBody>
          <a:bodyPr wrap="square" rtlCol="0">
            <a:spAutoFit/>
          </a:bodyPr>
          <a:lstStyle/>
          <a:p>
            <a:r>
              <a:rPr lang="zh-CN" altLang="en-US" b="1" dirty="0">
                <a:solidFill>
                  <a:srgbClr val="125340"/>
                </a:solidFill>
              </a:rPr>
              <a:t>文本单词熵方法</a:t>
            </a:r>
            <a:r>
              <a:rPr lang="en-US" altLang="zh-CN" dirty="0"/>
              <a:t>:</a:t>
            </a:r>
            <a:endParaRPr lang="zh-CN" altLang="en-US" dirty="0"/>
          </a:p>
        </p:txBody>
      </p:sp>
      <p:sp>
        <p:nvSpPr>
          <p:cNvPr id="8" name="文本框 7"/>
          <p:cNvSpPr txBox="1"/>
          <p:nvPr/>
        </p:nvSpPr>
        <p:spPr>
          <a:xfrm>
            <a:off x="10490660" y="2524452"/>
            <a:ext cx="1323140" cy="338554"/>
          </a:xfrm>
          <a:prstGeom prst="rect">
            <a:avLst/>
          </a:prstGeom>
          <a:noFill/>
        </p:spPr>
        <p:txBody>
          <a:bodyPr wrap="square" rtlCol="0">
            <a:spAutoFit/>
          </a:bodyPr>
          <a:lstStyle/>
          <a:p>
            <a:r>
              <a:rPr lang="en-US" altLang="zh-CN" sz="1600" dirty="0" smtClean="0">
                <a:solidFill>
                  <a:schemeClr val="bg2">
                    <a:lumMod val="50000"/>
                  </a:schemeClr>
                </a:solidFill>
                <a:latin typeface="Times New Roman" panose="02020603050405020304" pitchFamily="18" charset="0"/>
                <a:cs typeface="Times New Roman" panose="02020603050405020304" pitchFamily="18" charset="0"/>
              </a:rPr>
              <a:t>···········(1)</a:t>
            </a:r>
            <a:endParaRPr lang="zh-CN" alt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6" name="文本框 35"/>
          <p:cNvSpPr txBox="1"/>
          <p:nvPr/>
        </p:nvSpPr>
        <p:spPr>
          <a:xfrm>
            <a:off x="10490660" y="3824443"/>
            <a:ext cx="1323140" cy="338554"/>
          </a:xfrm>
          <a:prstGeom prst="rect">
            <a:avLst/>
          </a:prstGeom>
          <a:noFill/>
        </p:spPr>
        <p:txBody>
          <a:bodyPr wrap="square" rtlCol="0">
            <a:spAutoFit/>
          </a:bodyPr>
          <a:lstStyle/>
          <a:p>
            <a:r>
              <a:rPr lang="en-US" altLang="zh-CN" sz="1600" dirty="0" smtClean="0">
                <a:solidFill>
                  <a:schemeClr val="bg2">
                    <a:lumMod val="50000"/>
                  </a:schemeClr>
                </a:solidFill>
                <a:latin typeface="Times New Roman" panose="02020603050405020304" pitchFamily="18" charset="0"/>
                <a:cs typeface="Times New Roman" panose="02020603050405020304" pitchFamily="18" charset="0"/>
              </a:rPr>
              <a:t>···········(2)</a:t>
            </a:r>
            <a:endParaRPr lang="zh-CN" alt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7" name="文本框 36"/>
          <p:cNvSpPr txBox="1"/>
          <p:nvPr/>
        </p:nvSpPr>
        <p:spPr>
          <a:xfrm>
            <a:off x="10490660" y="5422337"/>
            <a:ext cx="1323140" cy="338554"/>
          </a:xfrm>
          <a:prstGeom prst="rect">
            <a:avLst/>
          </a:prstGeom>
          <a:noFill/>
        </p:spPr>
        <p:txBody>
          <a:bodyPr wrap="square" rtlCol="0">
            <a:spAutoFit/>
          </a:bodyPr>
          <a:lstStyle/>
          <a:p>
            <a:r>
              <a:rPr lang="en-US" altLang="zh-CN" sz="1600" dirty="0" smtClean="0">
                <a:solidFill>
                  <a:schemeClr val="bg2">
                    <a:lumMod val="50000"/>
                  </a:schemeClr>
                </a:solidFill>
                <a:latin typeface="Times New Roman" panose="02020603050405020304" pitchFamily="18" charset="0"/>
                <a:cs typeface="Times New Roman" panose="02020603050405020304" pitchFamily="18" charset="0"/>
              </a:rPr>
              <a:t>···········(3)</a:t>
            </a:r>
            <a:endParaRPr lang="zh-CN" alt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4225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26AE6946-EEEC-47D3-8368-5BE236DFD218}"/>
              </a:ext>
            </a:extLst>
          </p:cNvPr>
          <p:cNvCxnSpPr>
            <a:cxnSpLocks/>
            <a:stCxn id="19" idx="3"/>
          </p:cNvCxnSpPr>
          <p:nvPr/>
        </p:nvCxnSpPr>
        <p:spPr>
          <a:xfrm>
            <a:off x="7453654" y="703279"/>
            <a:ext cx="4226855" cy="23032"/>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5F79CF-0844-4A2D-A73D-F9C288DCC6C0}"/>
              </a:ext>
            </a:extLst>
          </p:cNvPr>
          <p:cNvCxnSpPr>
            <a:cxnSpLocks/>
          </p:cNvCxnSpPr>
          <p:nvPr/>
        </p:nvCxnSpPr>
        <p:spPr>
          <a:xfrm>
            <a:off x="10182226" y="727105"/>
            <a:ext cx="1566863" cy="0"/>
          </a:xfrm>
          <a:prstGeom prst="line">
            <a:avLst/>
          </a:prstGeom>
          <a:ln w="25400">
            <a:solidFill>
              <a:srgbClr val="0E523E"/>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1C27AF1-CD02-43ED-885A-80D69F1F2B6C}"/>
              </a:ext>
            </a:extLst>
          </p:cNvPr>
          <p:cNvSpPr/>
          <p:nvPr/>
        </p:nvSpPr>
        <p:spPr>
          <a:xfrm>
            <a:off x="805680" y="441669"/>
            <a:ext cx="6647974" cy="523220"/>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800" b="1" dirty="0">
                <a:solidFill>
                  <a:srgbClr val="125340"/>
                </a:solidFill>
                <a:latin typeface="微软雅黑" panose="020B0503020204020204" pitchFamily="34" charset="-122"/>
                <a:ea typeface="微软雅黑" panose="020B0503020204020204" pitchFamily="34" charset="-122"/>
              </a:rPr>
              <a:t>基于主动学习和自训练的弱监督实体识别</a:t>
            </a:r>
            <a:endParaRPr kumimoji="0" lang="zh-CN" altLang="en-US" sz="2800" b="1" i="0" u="none" strike="noStrike" kern="1200" cap="none" spc="0" normalizeH="0" baseline="0" noProof="0" dirty="0">
              <a:ln>
                <a:noFill/>
              </a:ln>
              <a:solidFill>
                <a:srgbClr val="125340"/>
              </a:solidFill>
              <a:effectLst/>
              <a:uLnTx/>
              <a:uFillTx/>
              <a:latin typeface="微软雅黑" panose="020B0503020204020204" pitchFamily="34" charset="-122"/>
              <a:ea typeface="微软雅黑" panose="020B0503020204020204" pitchFamily="34" charset="-122"/>
              <a:cs typeface="+mn-cs"/>
            </a:endParaRPr>
          </a:p>
        </p:txBody>
      </p:sp>
      <p:sp>
        <p:nvSpPr>
          <p:cNvPr id="20" name="矩形: 圆角 19">
            <a:extLst>
              <a:ext uri="{FF2B5EF4-FFF2-40B4-BE49-F238E27FC236}">
                <a16:creationId xmlns:a16="http://schemas.microsoft.com/office/drawing/2014/main" id="{E4AA665B-7907-4AAF-93E7-425A1701A500}"/>
              </a:ext>
            </a:extLst>
          </p:cNvPr>
          <p:cNvSpPr/>
          <p:nvPr/>
        </p:nvSpPr>
        <p:spPr>
          <a:xfrm>
            <a:off x="457621" y="506335"/>
            <a:ext cx="348059" cy="388855"/>
          </a:xfrm>
          <a:prstGeom prst="roundRect">
            <a:avLst>
              <a:gd name="adj" fmla="val 11815"/>
            </a:avLst>
          </a:prstGeom>
          <a:solidFill>
            <a:srgbClr val="125340"/>
          </a:solidFill>
          <a:ln w="1270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6F7C2085-0E4C-4F76-BAF4-B6438F012658}"/>
              </a:ext>
            </a:extLst>
          </p:cNvPr>
          <p:cNvSpPr txBox="1"/>
          <p:nvPr/>
        </p:nvSpPr>
        <p:spPr>
          <a:xfrm>
            <a:off x="461963" y="517919"/>
            <a:ext cx="348059" cy="3693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4"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50903" y="235946"/>
            <a:ext cx="1583476" cy="364399"/>
          </a:xfrm>
          <a:prstGeom prst="rect">
            <a:avLst/>
          </a:prstGeom>
        </p:spPr>
      </p:pic>
      <p:sp>
        <p:nvSpPr>
          <p:cNvPr id="4" name="文本框 3"/>
          <p:cNvSpPr txBox="1"/>
          <p:nvPr/>
        </p:nvSpPr>
        <p:spPr>
          <a:xfrm>
            <a:off x="392113" y="16209"/>
            <a:ext cx="1817371" cy="400110"/>
          </a:xfrm>
          <a:prstGeom prst="rect">
            <a:avLst/>
          </a:prstGeom>
          <a:noFill/>
        </p:spPr>
        <p:txBody>
          <a:bodyPr wrap="square" rtlCol="0">
            <a:spAutoFit/>
          </a:bodyPr>
          <a:lstStyle/>
          <a:p>
            <a:r>
              <a:rPr lang="zh-CN" altLang="en-US" sz="2000" b="1" dirty="0">
                <a:solidFill>
                  <a:schemeClr val="bg2">
                    <a:lumMod val="50000"/>
                  </a:schemeClr>
                </a:solidFill>
                <a:latin typeface="华文中宋" panose="02010600040101010101" pitchFamily="2" charset="-122"/>
                <a:ea typeface="华文中宋" panose="02010600040101010101" pitchFamily="2" charset="-122"/>
              </a:rPr>
              <a:t>三、研究方法</a:t>
            </a:r>
          </a:p>
        </p:txBody>
      </p:sp>
      <p:pic>
        <p:nvPicPr>
          <p:cNvPr id="6" name="图片 5"/>
          <p:cNvPicPr>
            <a:picLocks noChangeAspect="1"/>
          </p:cNvPicPr>
          <p:nvPr/>
        </p:nvPicPr>
        <p:blipFill>
          <a:blip r:embed="rId5"/>
          <a:stretch>
            <a:fillRect/>
          </a:stretch>
        </p:blipFill>
        <p:spPr>
          <a:xfrm>
            <a:off x="7918159" y="1539516"/>
            <a:ext cx="4175412" cy="4964315"/>
          </a:xfrm>
          <a:prstGeom prst="rect">
            <a:avLst/>
          </a:prstGeom>
        </p:spPr>
      </p:pic>
      <p:sp>
        <p:nvSpPr>
          <p:cNvPr id="29" name="文本框 28"/>
          <p:cNvSpPr txBox="1"/>
          <p:nvPr/>
        </p:nvSpPr>
        <p:spPr>
          <a:xfrm>
            <a:off x="430471" y="1471919"/>
            <a:ext cx="7394802" cy="369332"/>
          </a:xfrm>
          <a:prstGeom prst="rect">
            <a:avLst/>
          </a:prstGeom>
          <a:noFill/>
        </p:spPr>
        <p:txBody>
          <a:bodyPr wrap="square" rtlCol="0">
            <a:spAutoFit/>
          </a:bodyPr>
          <a:lstStyle/>
          <a:p>
            <a:r>
              <a:rPr lang="zh-CN" altLang="en-US" dirty="0">
                <a:latin typeface="+mn-ea"/>
              </a:rPr>
              <a:t>信息密度采样利用待度量样本与其它</a:t>
            </a:r>
            <a:r>
              <a:rPr lang="zh-CN" altLang="en-US" dirty="0">
                <a:solidFill>
                  <a:schemeClr val="accent2"/>
                </a:solidFill>
                <a:latin typeface="+mn-ea"/>
              </a:rPr>
              <a:t>样本的相似度</a:t>
            </a:r>
            <a:r>
              <a:rPr lang="zh-CN" altLang="en-US" dirty="0">
                <a:latin typeface="+mn-ea"/>
              </a:rPr>
              <a:t>来衡量该样本的效用</a:t>
            </a:r>
          </a:p>
        </p:txBody>
      </p:sp>
      <mc:AlternateContent xmlns:mc="http://schemas.openxmlformats.org/markup-compatibility/2006">
        <mc:Choice xmlns:a14="http://schemas.microsoft.com/office/drawing/2010/main" Requires="a14">
          <p:sp>
            <p:nvSpPr>
              <p:cNvPr id="37" name="文本框 36"/>
              <p:cNvSpPr txBox="1"/>
              <p:nvPr/>
            </p:nvSpPr>
            <p:spPr>
              <a:xfrm>
                <a:off x="1757025" y="2402032"/>
                <a:ext cx="2905411" cy="8536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𝜙</m:t>
                          </m:r>
                        </m:e>
                        <m:sup>
                          <m:r>
                            <a:rPr lang="en-US" altLang="zh-CN" sz="1600" b="0" i="1" smtClean="0">
                              <a:latin typeface="Cambria Math" panose="02040503050406030204" pitchFamily="18" charset="0"/>
                            </a:rPr>
                            <m:t>𝐼𝐷</m:t>
                          </m:r>
                        </m:sup>
                      </m:s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𝑈</m:t>
                                  </m:r>
                                </m:den>
                              </m:f>
                              <m:nary>
                                <m:naryPr>
                                  <m:chr m:val="∑"/>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𝑢</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𝑈</m:t>
                                  </m:r>
                                </m:sup>
                                <m:e>
                                  <m:r>
                                    <a:rPr lang="en-US" altLang="zh-CN" sz="1600" b="0" i="1" smtClean="0">
                                      <a:latin typeface="Cambria Math" panose="02040503050406030204" pitchFamily="18" charset="0"/>
                                    </a:rPr>
                                    <m:t>𝑠𝑖𝑚</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𝑥</m:t>
                                          </m:r>
                                        </m:e>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𝑢</m:t>
                                              </m:r>
                                            </m:e>
                                          </m:d>
                                        </m:sup>
                                      </m:sSup>
                                    </m:e>
                                  </m:d>
                                </m:e>
                              </m:nary>
                            </m:e>
                          </m:d>
                        </m:e>
                        <m:sup>
                          <m:r>
                            <a:rPr lang="en-US" altLang="zh-CN" sz="1600" b="0" i="1" smtClean="0">
                              <a:latin typeface="Cambria Math" panose="02040503050406030204" pitchFamily="18" charset="0"/>
                            </a:rPr>
                            <m:t>𝛽</m:t>
                          </m:r>
                        </m:sup>
                      </m:sSup>
                    </m:oMath>
                  </m:oMathPara>
                </a14:m>
                <a:endParaRPr lang="zh-CN" altLang="en-US" sz="1600" dirty="0"/>
              </a:p>
            </p:txBody>
          </p:sp>
        </mc:Choice>
        <mc:Fallback>
          <p:sp>
            <p:nvSpPr>
              <p:cNvPr id="37" name="文本框 36"/>
              <p:cNvSpPr txBox="1">
                <a:spLocks noRot="1" noChangeAspect="1" noMove="1" noResize="1" noEditPoints="1" noAdjustHandles="1" noChangeArrowheads="1" noChangeShapeType="1" noTextEdit="1"/>
              </p:cNvSpPr>
              <p:nvPr/>
            </p:nvSpPr>
            <p:spPr>
              <a:xfrm>
                <a:off x="1757025" y="2402032"/>
                <a:ext cx="2905411" cy="853632"/>
              </a:xfrm>
              <a:prstGeom prst="rect">
                <a:avLst/>
              </a:prstGeom>
              <a:blipFill>
                <a:blip r:embed="rId6"/>
                <a:stretch>
                  <a:fillRect/>
                </a:stretch>
              </a:blipFill>
            </p:spPr>
            <p:txBody>
              <a:bodyPr/>
              <a:lstStyle/>
              <a:p>
                <a:r>
                  <a:rPr lang="zh-CN" altLang="en-US">
                    <a:noFill/>
                  </a:rPr>
                  <a:t> </a:t>
                </a:r>
              </a:p>
            </p:txBody>
          </p:sp>
        </mc:Fallback>
      </mc:AlternateContent>
      <p:grpSp>
        <p:nvGrpSpPr>
          <p:cNvPr id="25" name="组合 24"/>
          <p:cNvGrpSpPr/>
          <p:nvPr/>
        </p:nvGrpSpPr>
        <p:grpSpPr>
          <a:xfrm>
            <a:off x="457621" y="1123313"/>
            <a:ext cx="8580438" cy="278655"/>
            <a:chOff x="810094" y="1702022"/>
            <a:chExt cx="8580438" cy="278655"/>
          </a:xfrm>
        </p:grpSpPr>
        <p:sp>
          <p:nvSpPr>
            <p:cNvPr id="26" name="矩形 25"/>
            <p:cNvSpPr/>
            <p:nvPr/>
          </p:nvSpPr>
          <p:spPr>
            <a:xfrm>
              <a:off x="810094" y="1702022"/>
              <a:ext cx="1659408"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信息密度采样</a:t>
              </a:r>
            </a:p>
          </p:txBody>
        </p:sp>
        <p:cxnSp>
          <p:nvCxnSpPr>
            <p:cNvPr id="27" name="直接连接符 26">
              <a:extLst>
                <a:ext uri="{FF2B5EF4-FFF2-40B4-BE49-F238E27FC236}">
                  <a16:creationId xmlns:a16="http://schemas.microsoft.com/office/drawing/2014/main" id="{26AE6946-EEEC-47D3-8368-5BE236DFD218}"/>
                </a:ext>
              </a:extLst>
            </p:cNvPr>
            <p:cNvCxnSpPr>
              <a:cxnSpLocks/>
            </p:cNvCxnSpPr>
            <p:nvPr/>
          </p:nvCxnSpPr>
          <p:spPr>
            <a:xfrm>
              <a:off x="1997544" y="1979108"/>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8" name="文本框 27"/>
          <p:cNvSpPr txBox="1"/>
          <p:nvPr/>
        </p:nvSpPr>
        <p:spPr>
          <a:xfrm>
            <a:off x="457621" y="2014819"/>
            <a:ext cx="2752110" cy="369332"/>
          </a:xfrm>
          <a:prstGeom prst="rect">
            <a:avLst/>
          </a:prstGeom>
          <a:noFill/>
        </p:spPr>
        <p:txBody>
          <a:bodyPr wrap="square" rtlCol="0">
            <a:spAutoFit/>
          </a:bodyPr>
          <a:lstStyle/>
          <a:p>
            <a:r>
              <a:rPr lang="zh-CN" altLang="en-US" b="1" dirty="0">
                <a:solidFill>
                  <a:srgbClr val="125340"/>
                </a:solidFill>
                <a:latin typeface="+mn-ea"/>
              </a:rPr>
              <a:t>考虑未标注样本的相似度</a:t>
            </a:r>
            <a:r>
              <a:rPr lang="en-US" altLang="zh-CN"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sp>
        <p:nvSpPr>
          <p:cNvPr id="30" name="文本框 29"/>
          <p:cNvSpPr txBox="1"/>
          <p:nvPr/>
        </p:nvSpPr>
        <p:spPr>
          <a:xfrm>
            <a:off x="457621" y="3450465"/>
            <a:ext cx="3585644" cy="369332"/>
          </a:xfrm>
          <a:prstGeom prst="rect">
            <a:avLst/>
          </a:prstGeom>
          <a:noFill/>
        </p:spPr>
        <p:txBody>
          <a:bodyPr wrap="square" rtlCol="0">
            <a:spAutoFit/>
          </a:bodyPr>
          <a:lstStyle/>
          <a:p>
            <a:r>
              <a:rPr lang="zh-CN" altLang="en-US" b="1" dirty="0">
                <a:solidFill>
                  <a:srgbClr val="125340"/>
                </a:solidFill>
                <a:latin typeface="+mn-ea"/>
              </a:rPr>
              <a:t>同时考虑已标注样本的相似度</a:t>
            </a:r>
            <a:r>
              <a:rPr lang="en-US" altLang="zh-CN" dirty="0">
                <a:latin typeface="+mn-ea"/>
              </a:rPr>
              <a:t>:</a:t>
            </a:r>
            <a:endParaRPr lang="zh-CN" altLang="en-US" dirty="0">
              <a:latin typeface="+mn-ea"/>
            </a:endParaRPr>
          </a:p>
        </p:txBody>
      </p:sp>
      <mc:AlternateContent xmlns:mc="http://schemas.openxmlformats.org/markup-compatibility/2006">
        <mc:Choice xmlns:a14="http://schemas.microsoft.com/office/drawing/2010/main" Requires="a14">
          <p:sp>
            <p:nvSpPr>
              <p:cNvPr id="31" name="文本框 30"/>
              <p:cNvSpPr txBox="1"/>
              <p:nvPr/>
            </p:nvSpPr>
            <p:spPr>
              <a:xfrm>
                <a:off x="1415873" y="3906921"/>
                <a:ext cx="4680127" cy="8536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𝜙</m:t>
                          </m:r>
                        </m:e>
                        <m:sup>
                          <m:r>
                            <a:rPr lang="en-US" altLang="zh-CN" sz="1600" b="0" i="1" smtClean="0">
                              <a:latin typeface="Cambria Math" panose="02040503050406030204" pitchFamily="18" charset="0"/>
                            </a:rPr>
                            <m:t>𝐼𝐷</m:t>
                          </m:r>
                        </m:sup>
                      </m:s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𝑈</m:t>
                                  </m:r>
                                </m:den>
                              </m:f>
                              <m:nary>
                                <m:naryPr>
                                  <m:chr m:val="∑"/>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𝑢</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𝑈</m:t>
                                  </m:r>
                                </m:sup>
                                <m:e>
                                  <m:r>
                                    <a:rPr lang="en-US" altLang="zh-CN" sz="1600" b="0" i="1" smtClean="0">
                                      <a:latin typeface="Cambria Math" panose="02040503050406030204" pitchFamily="18" charset="0"/>
                                    </a:rPr>
                                    <m:t>𝑠𝑖𝑚</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𝑥</m:t>
                                          </m:r>
                                        </m:e>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𝑢</m:t>
                                              </m:r>
                                            </m:e>
                                          </m:d>
                                        </m:sup>
                                      </m:sSup>
                                    </m:e>
                                  </m:d>
                                </m:e>
                              </m:nary>
                            </m:e>
                          </m:d>
                        </m:e>
                        <m:sup>
                          <m:r>
                            <a:rPr lang="en-US" altLang="zh-CN" sz="1600" b="0" i="1" smtClean="0">
                              <a:latin typeface="Cambria Math" panose="02040503050406030204" pitchFamily="18" charset="0"/>
                            </a:rPr>
                            <m:t>𝛽</m:t>
                          </m:r>
                        </m:sup>
                      </m:sSup>
                      <m:r>
                        <a:rPr lang="en-US" altLang="zh-CN" sz="1600" b="0" i="1" smtClean="0">
                          <a:latin typeface="Cambria Math" panose="02040503050406030204" pitchFamily="18" charset="0"/>
                        </a:rPr>
                        <m:t>×</m:t>
                      </m:r>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exp</m:t>
                          </m:r>
                        </m:fName>
                        <m:e>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𝑠𝑖𝑚</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𝑥</m:t>
                              </m:r>
                            </m:e>
                            <m:sup>
                              <m:r>
                                <a:rPr lang="en-US" altLang="zh-CN" sz="1600" b="0" i="1" smtClean="0">
                                  <a:latin typeface="Cambria Math" panose="02040503050406030204" pitchFamily="18" charset="0"/>
                                </a:rPr>
                                <m:t>𝐿</m:t>
                              </m:r>
                            </m:sup>
                          </m:sSup>
                          <m:r>
                            <a:rPr lang="en-US" altLang="zh-CN" sz="1600" b="0" i="1" smtClean="0">
                              <a:latin typeface="Cambria Math" panose="02040503050406030204" pitchFamily="18" charset="0"/>
                            </a:rPr>
                            <m:t>)}</m:t>
                          </m:r>
                        </m:e>
                      </m:func>
                    </m:oMath>
                  </m:oMathPara>
                </a14:m>
                <a:endParaRPr lang="zh-CN" altLang="en-US" sz="1600" dirty="0"/>
              </a:p>
            </p:txBody>
          </p:sp>
        </mc:Choice>
        <mc:Fallback>
          <p:sp>
            <p:nvSpPr>
              <p:cNvPr id="31" name="文本框 30"/>
              <p:cNvSpPr txBox="1">
                <a:spLocks noRot="1" noChangeAspect="1" noMove="1" noResize="1" noEditPoints="1" noAdjustHandles="1" noChangeArrowheads="1" noChangeShapeType="1" noTextEdit="1"/>
              </p:cNvSpPr>
              <p:nvPr/>
            </p:nvSpPr>
            <p:spPr>
              <a:xfrm>
                <a:off x="1415873" y="3906921"/>
                <a:ext cx="4680127" cy="853632"/>
              </a:xfrm>
              <a:prstGeom prst="rect">
                <a:avLst/>
              </a:prstGeom>
              <a:blipFill>
                <a:blip r:embed="rId7"/>
                <a:stretch>
                  <a:fillRect/>
                </a:stretch>
              </a:blipFill>
            </p:spPr>
            <p:txBody>
              <a:bodyPr/>
              <a:lstStyle/>
              <a:p>
                <a:r>
                  <a:rPr lang="zh-CN" altLang="en-US">
                    <a:noFill/>
                  </a:rPr>
                  <a:t> </a:t>
                </a:r>
              </a:p>
            </p:txBody>
          </p:sp>
        </mc:Fallback>
      </mc:AlternateContent>
      <p:sp>
        <p:nvSpPr>
          <p:cNvPr id="33" name="文本框 32"/>
          <p:cNvSpPr txBox="1"/>
          <p:nvPr/>
        </p:nvSpPr>
        <p:spPr>
          <a:xfrm>
            <a:off x="457621" y="4913408"/>
            <a:ext cx="3585644" cy="369332"/>
          </a:xfrm>
          <a:prstGeom prst="rect">
            <a:avLst/>
          </a:prstGeom>
          <a:noFill/>
        </p:spPr>
        <p:txBody>
          <a:bodyPr wrap="square" rtlCol="0">
            <a:spAutoFit/>
          </a:bodyPr>
          <a:lstStyle/>
          <a:p>
            <a:r>
              <a:rPr lang="zh-CN" altLang="en-US" b="1" dirty="0">
                <a:solidFill>
                  <a:srgbClr val="125340"/>
                </a:solidFill>
                <a:latin typeface="+mn-ea"/>
              </a:rPr>
              <a:t>相似度度量方法</a:t>
            </a:r>
            <a:r>
              <a:rPr lang="en-US" altLang="zh-CN" dirty="0">
                <a:latin typeface="+mn-ea"/>
              </a:rPr>
              <a:t>:</a:t>
            </a:r>
            <a:endParaRPr lang="zh-CN" altLang="en-US" dirty="0">
              <a:latin typeface="+mn-ea"/>
            </a:endParaRPr>
          </a:p>
        </p:txBody>
      </p:sp>
      <mc:AlternateContent xmlns:mc="http://schemas.openxmlformats.org/markup-compatibility/2006">
        <mc:Choice xmlns:a14="http://schemas.microsoft.com/office/drawing/2010/main" Requires="a14">
          <p:sp>
            <p:nvSpPr>
              <p:cNvPr id="2" name="文本框 1"/>
              <p:cNvSpPr txBox="1"/>
              <p:nvPr/>
            </p:nvSpPr>
            <p:spPr>
              <a:xfrm>
                <a:off x="1645071" y="5593387"/>
                <a:ext cx="2954847" cy="521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𝑠𝑖𝑚</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𝑦</m:t>
                          </m:r>
                        </m:e>
                      </m:d>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𝑙𝑚</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𝑙𝑚</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𝑦</m:t>
                          </m:r>
                          <m:r>
                            <a:rPr lang="en-US" altLang="zh-CN" sz="1600" b="0" i="1" smtClean="0">
                              <a:latin typeface="Cambria Math" panose="02040503050406030204" pitchFamily="18" charset="0"/>
                            </a:rPr>
                            <m:t>)</m:t>
                          </m:r>
                        </m:num>
                        <m:den>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𝑙𝑚</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𝑙𝑚</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𝑦</m:t>
                          </m:r>
                          <m:r>
                            <a:rPr lang="en-US" altLang="zh-CN" sz="1600" b="0" i="1" smtClean="0">
                              <a:latin typeface="Cambria Math" panose="02040503050406030204" pitchFamily="18" charset="0"/>
                            </a:rPr>
                            <m:t>)||</m:t>
                          </m:r>
                        </m:den>
                      </m:f>
                    </m:oMath>
                  </m:oMathPara>
                </a14:m>
                <a:endParaRPr lang="zh-CN" altLang="en-US" sz="1600" dirty="0"/>
              </a:p>
            </p:txBody>
          </p:sp>
        </mc:Choice>
        <mc:Fallback>
          <p:sp>
            <p:nvSpPr>
              <p:cNvPr id="2" name="文本框 1"/>
              <p:cNvSpPr txBox="1">
                <a:spLocks noRot="1" noChangeAspect="1" noMove="1" noResize="1" noEditPoints="1" noAdjustHandles="1" noChangeArrowheads="1" noChangeShapeType="1" noTextEdit="1"/>
              </p:cNvSpPr>
              <p:nvPr/>
            </p:nvSpPr>
            <p:spPr>
              <a:xfrm>
                <a:off x="1645071" y="5593387"/>
                <a:ext cx="2954847" cy="521553"/>
              </a:xfrm>
              <a:prstGeom prst="rect">
                <a:avLst/>
              </a:prstGeom>
              <a:blipFill>
                <a:blip r:embed="rId8"/>
                <a:stretch>
                  <a:fillRect/>
                </a:stretch>
              </a:blipFill>
            </p:spPr>
            <p:txBody>
              <a:bodyPr/>
              <a:lstStyle/>
              <a:p>
                <a:r>
                  <a:rPr lang="zh-CN" altLang="en-US">
                    <a:noFill/>
                  </a:rPr>
                  <a:t> </a:t>
                </a:r>
              </a:p>
            </p:txBody>
          </p:sp>
        </mc:Fallback>
      </mc:AlternateContent>
      <p:sp>
        <p:nvSpPr>
          <p:cNvPr id="22" name="文本框 21"/>
          <p:cNvSpPr txBox="1"/>
          <p:nvPr/>
        </p:nvSpPr>
        <p:spPr>
          <a:xfrm>
            <a:off x="6345510" y="2644182"/>
            <a:ext cx="1323140" cy="338554"/>
          </a:xfrm>
          <a:prstGeom prst="rect">
            <a:avLst/>
          </a:prstGeom>
          <a:noFill/>
        </p:spPr>
        <p:txBody>
          <a:bodyPr wrap="square" rtlCol="0">
            <a:spAutoFit/>
          </a:bodyPr>
          <a:lstStyle/>
          <a:p>
            <a:r>
              <a:rPr lang="en-US" altLang="zh-CN" sz="1600" dirty="0" smtClean="0">
                <a:solidFill>
                  <a:schemeClr val="bg2">
                    <a:lumMod val="50000"/>
                  </a:schemeClr>
                </a:solidFill>
                <a:latin typeface="Times New Roman" panose="02020603050405020304" pitchFamily="18" charset="0"/>
                <a:cs typeface="Times New Roman" panose="02020603050405020304" pitchFamily="18" charset="0"/>
              </a:rPr>
              <a:t>···········(4)</a:t>
            </a:r>
            <a:endParaRPr lang="zh-CN" alt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3" name="文本框 22"/>
          <p:cNvSpPr txBox="1"/>
          <p:nvPr/>
        </p:nvSpPr>
        <p:spPr>
          <a:xfrm>
            <a:off x="6345509" y="4149071"/>
            <a:ext cx="1323140" cy="338554"/>
          </a:xfrm>
          <a:prstGeom prst="rect">
            <a:avLst/>
          </a:prstGeom>
          <a:noFill/>
        </p:spPr>
        <p:txBody>
          <a:bodyPr wrap="square" rtlCol="0">
            <a:spAutoFit/>
          </a:bodyPr>
          <a:lstStyle/>
          <a:p>
            <a:r>
              <a:rPr lang="en-US" altLang="zh-CN" sz="1600" dirty="0" smtClean="0">
                <a:solidFill>
                  <a:schemeClr val="bg2">
                    <a:lumMod val="50000"/>
                  </a:schemeClr>
                </a:solidFill>
                <a:latin typeface="Times New Roman" panose="02020603050405020304" pitchFamily="18" charset="0"/>
                <a:cs typeface="Times New Roman" panose="02020603050405020304" pitchFamily="18" charset="0"/>
              </a:rPr>
              <a:t>···········(5)</a:t>
            </a:r>
            <a:endParaRPr lang="zh-CN" alt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2" name="文本框 31"/>
          <p:cNvSpPr txBox="1"/>
          <p:nvPr/>
        </p:nvSpPr>
        <p:spPr>
          <a:xfrm>
            <a:off x="6345509" y="5669497"/>
            <a:ext cx="1323140" cy="338554"/>
          </a:xfrm>
          <a:prstGeom prst="rect">
            <a:avLst/>
          </a:prstGeom>
          <a:noFill/>
        </p:spPr>
        <p:txBody>
          <a:bodyPr wrap="square" rtlCol="0">
            <a:spAutoFit/>
          </a:bodyPr>
          <a:lstStyle/>
          <a:p>
            <a:r>
              <a:rPr lang="en-US" altLang="zh-CN" sz="1600" dirty="0" smtClean="0">
                <a:solidFill>
                  <a:schemeClr val="bg2">
                    <a:lumMod val="50000"/>
                  </a:schemeClr>
                </a:solidFill>
                <a:latin typeface="Times New Roman" panose="02020603050405020304" pitchFamily="18" charset="0"/>
                <a:cs typeface="Times New Roman" panose="02020603050405020304" pitchFamily="18" charset="0"/>
              </a:rPr>
              <a:t>···········(6)</a:t>
            </a:r>
            <a:endParaRPr lang="zh-CN" alt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4" name="文本框 33">
            <a:extLst>
              <a:ext uri="{FF2B5EF4-FFF2-40B4-BE49-F238E27FC236}">
                <a16:creationId xmlns:a16="http://schemas.microsoft.com/office/drawing/2014/main" id="{F135690C-206D-6D4D-A34F-96FC9CB3EA1F}"/>
              </a:ext>
            </a:extLst>
          </p:cNvPr>
          <p:cNvSpPr txBox="1"/>
          <p:nvPr/>
        </p:nvSpPr>
        <p:spPr>
          <a:xfrm>
            <a:off x="8879602" y="6454377"/>
            <a:ext cx="2800907" cy="307777"/>
          </a:xfrm>
          <a:prstGeom prst="rect">
            <a:avLst/>
          </a:prstGeom>
          <a:noFill/>
        </p:spPr>
        <p:txBody>
          <a:bodyPr wrap="square" rtlCol="0">
            <a:spAutoFit/>
          </a:bodyPr>
          <a:lstStyle/>
          <a:p>
            <a:r>
              <a:rPr lang="zh-CN" altLang="en-US" sz="1400" dirty="0">
                <a:solidFill>
                  <a:srgbClr val="125340"/>
                </a:solidFill>
                <a:latin typeface="华文新魏" panose="02010800040101010101" pitchFamily="2" charset="-122"/>
                <a:ea typeface="华文新魏" panose="02010800040101010101" pitchFamily="2" charset="-122"/>
              </a:rPr>
              <a:t>算法</a:t>
            </a:r>
            <a:r>
              <a:rPr lang="en-US" altLang="zh-CN" sz="1400" dirty="0" smtClean="0">
                <a:solidFill>
                  <a:srgbClr val="125340"/>
                </a:solidFill>
                <a:latin typeface="华文新魏" panose="02010800040101010101" pitchFamily="2" charset="-122"/>
                <a:ea typeface="华文新魏" panose="02010800040101010101" pitchFamily="2" charset="-122"/>
              </a:rPr>
              <a:t>1 </a:t>
            </a:r>
            <a:r>
              <a:rPr lang="zh-CN" altLang="en-US" sz="1400" dirty="0">
                <a:solidFill>
                  <a:srgbClr val="125340"/>
                </a:solidFill>
                <a:latin typeface="华文新魏" panose="02010800040101010101" pitchFamily="2" charset="-122"/>
                <a:ea typeface="华文新魏" panose="02010800040101010101" pitchFamily="2" charset="-122"/>
              </a:rPr>
              <a:t>弱监督实体</a:t>
            </a:r>
            <a:r>
              <a:rPr lang="zh-CN" altLang="en-US" sz="1400" dirty="0" smtClean="0">
                <a:solidFill>
                  <a:srgbClr val="125340"/>
                </a:solidFill>
                <a:latin typeface="华文新魏" panose="02010800040101010101" pitchFamily="2" charset="-122"/>
                <a:ea typeface="华文新魏" panose="02010800040101010101" pitchFamily="2" charset="-122"/>
              </a:rPr>
              <a:t>识别主要</a:t>
            </a:r>
            <a:r>
              <a:rPr lang="zh-CN" altLang="en-US" sz="1400" dirty="0" smtClean="0">
                <a:solidFill>
                  <a:srgbClr val="125340"/>
                </a:solidFill>
                <a:latin typeface="华文新魏" panose="02010800040101010101" pitchFamily="2" charset="-122"/>
                <a:ea typeface="华文新魏" panose="02010800040101010101" pitchFamily="2" charset="-122"/>
              </a:rPr>
              <a:t>算法</a:t>
            </a:r>
            <a:endParaRPr lang="zh-CN" altLang="en-US" sz="1400" dirty="0">
              <a:solidFill>
                <a:srgbClr val="12534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975514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26AE6946-EEEC-47D3-8368-5BE236DFD218}"/>
              </a:ext>
            </a:extLst>
          </p:cNvPr>
          <p:cNvCxnSpPr>
            <a:cxnSpLocks/>
            <a:stCxn id="19" idx="3"/>
          </p:cNvCxnSpPr>
          <p:nvPr/>
        </p:nvCxnSpPr>
        <p:spPr>
          <a:xfrm>
            <a:off x="7812726" y="703279"/>
            <a:ext cx="3867783" cy="23032"/>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5F79CF-0844-4A2D-A73D-F9C288DCC6C0}"/>
              </a:ext>
            </a:extLst>
          </p:cNvPr>
          <p:cNvCxnSpPr>
            <a:cxnSpLocks/>
          </p:cNvCxnSpPr>
          <p:nvPr/>
        </p:nvCxnSpPr>
        <p:spPr>
          <a:xfrm>
            <a:off x="10182226" y="727105"/>
            <a:ext cx="1566863" cy="0"/>
          </a:xfrm>
          <a:prstGeom prst="line">
            <a:avLst/>
          </a:prstGeom>
          <a:ln w="25400">
            <a:solidFill>
              <a:srgbClr val="0E523E"/>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1C27AF1-CD02-43ED-885A-80D69F1F2B6C}"/>
              </a:ext>
            </a:extLst>
          </p:cNvPr>
          <p:cNvSpPr/>
          <p:nvPr/>
        </p:nvSpPr>
        <p:spPr>
          <a:xfrm>
            <a:off x="805680" y="441669"/>
            <a:ext cx="7007046" cy="523220"/>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800" b="1" dirty="0">
                <a:solidFill>
                  <a:srgbClr val="125340"/>
                </a:solidFill>
                <a:latin typeface="微软雅黑" panose="020B0503020204020204" pitchFamily="34" charset="-122"/>
                <a:ea typeface="微软雅黑" panose="020B0503020204020204" pitchFamily="34" charset="-122"/>
              </a:rPr>
              <a:t>结合空洞卷积和软实体类型约束的关系抽取</a:t>
            </a:r>
            <a:endParaRPr kumimoji="0" lang="zh-CN" altLang="en-US" sz="2800" b="1" i="0" u="none" strike="noStrike" kern="1200" cap="none" spc="0" normalizeH="0" baseline="0" noProof="0" dirty="0">
              <a:ln>
                <a:noFill/>
              </a:ln>
              <a:solidFill>
                <a:srgbClr val="125340"/>
              </a:solidFill>
              <a:effectLst/>
              <a:uLnTx/>
              <a:uFillTx/>
              <a:latin typeface="微软雅黑" panose="020B0503020204020204" pitchFamily="34" charset="-122"/>
              <a:ea typeface="微软雅黑" panose="020B0503020204020204" pitchFamily="34" charset="-122"/>
              <a:cs typeface="+mn-cs"/>
            </a:endParaRPr>
          </a:p>
        </p:txBody>
      </p:sp>
      <p:sp>
        <p:nvSpPr>
          <p:cNvPr id="20" name="矩形: 圆角 19">
            <a:extLst>
              <a:ext uri="{FF2B5EF4-FFF2-40B4-BE49-F238E27FC236}">
                <a16:creationId xmlns:a16="http://schemas.microsoft.com/office/drawing/2014/main" id="{E4AA665B-7907-4AAF-93E7-425A1701A500}"/>
              </a:ext>
            </a:extLst>
          </p:cNvPr>
          <p:cNvSpPr/>
          <p:nvPr/>
        </p:nvSpPr>
        <p:spPr>
          <a:xfrm>
            <a:off x="457621" y="506335"/>
            <a:ext cx="348059" cy="388855"/>
          </a:xfrm>
          <a:prstGeom prst="roundRect">
            <a:avLst>
              <a:gd name="adj" fmla="val 11815"/>
            </a:avLst>
          </a:prstGeom>
          <a:solidFill>
            <a:srgbClr val="125340"/>
          </a:solidFill>
          <a:ln w="1270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6F7C2085-0E4C-4F76-BAF4-B6438F012658}"/>
              </a:ext>
            </a:extLst>
          </p:cNvPr>
          <p:cNvSpPr txBox="1"/>
          <p:nvPr/>
        </p:nvSpPr>
        <p:spPr>
          <a:xfrm>
            <a:off x="461963" y="517919"/>
            <a:ext cx="348059" cy="3693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4"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50903" y="235946"/>
            <a:ext cx="1583476" cy="364399"/>
          </a:xfrm>
          <a:prstGeom prst="rect">
            <a:avLst/>
          </a:prstGeom>
        </p:spPr>
      </p:pic>
      <p:sp>
        <p:nvSpPr>
          <p:cNvPr id="4" name="文本框 3"/>
          <p:cNvSpPr txBox="1"/>
          <p:nvPr/>
        </p:nvSpPr>
        <p:spPr>
          <a:xfrm>
            <a:off x="392113" y="16209"/>
            <a:ext cx="1817371" cy="400110"/>
          </a:xfrm>
          <a:prstGeom prst="rect">
            <a:avLst/>
          </a:prstGeom>
          <a:noFill/>
        </p:spPr>
        <p:txBody>
          <a:bodyPr wrap="square" rtlCol="0">
            <a:spAutoFit/>
          </a:bodyPr>
          <a:lstStyle/>
          <a:p>
            <a:r>
              <a:rPr lang="zh-CN" altLang="en-US" sz="2000" b="1" dirty="0">
                <a:solidFill>
                  <a:schemeClr val="bg2">
                    <a:lumMod val="50000"/>
                  </a:schemeClr>
                </a:solidFill>
                <a:latin typeface="华文中宋" panose="02010600040101010101" pitchFamily="2" charset="-122"/>
                <a:ea typeface="华文中宋" panose="02010600040101010101" pitchFamily="2" charset="-122"/>
              </a:rPr>
              <a:t>三、研究方法</a:t>
            </a:r>
          </a:p>
        </p:txBody>
      </p:sp>
      <p:pic>
        <p:nvPicPr>
          <p:cNvPr id="5" name="图片 4"/>
          <p:cNvPicPr>
            <a:picLocks noChangeAspect="1"/>
          </p:cNvPicPr>
          <p:nvPr/>
        </p:nvPicPr>
        <p:blipFill>
          <a:blip r:embed="rId5"/>
          <a:stretch>
            <a:fillRect/>
          </a:stretch>
        </p:blipFill>
        <p:spPr>
          <a:xfrm>
            <a:off x="7222295" y="1989830"/>
            <a:ext cx="3908162" cy="4314894"/>
          </a:xfrm>
          <a:prstGeom prst="rect">
            <a:avLst/>
          </a:prstGeom>
        </p:spPr>
      </p:pic>
      <p:sp>
        <p:nvSpPr>
          <p:cNvPr id="15" name="文本框 14"/>
          <p:cNvSpPr txBox="1"/>
          <p:nvPr/>
        </p:nvSpPr>
        <p:spPr>
          <a:xfrm>
            <a:off x="7949653" y="6304497"/>
            <a:ext cx="2587690" cy="307777"/>
          </a:xfrm>
          <a:prstGeom prst="rect">
            <a:avLst/>
          </a:prstGeom>
          <a:noFill/>
        </p:spPr>
        <p:txBody>
          <a:bodyPr wrap="square" rtlCol="0">
            <a:spAutoFit/>
          </a:bodyPr>
          <a:lstStyle/>
          <a:p>
            <a:r>
              <a:rPr lang="zh-CN" altLang="en-US" sz="1400" dirty="0">
                <a:solidFill>
                  <a:srgbClr val="125340"/>
                </a:solidFill>
                <a:latin typeface="华文新魏" panose="02010800040101010101" pitchFamily="2" charset="-122"/>
                <a:ea typeface="华文新魏" panose="02010800040101010101" pitchFamily="2" charset="-122"/>
              </a:rPr>
              <a:t>图</a:t>
            </a:r>
            <a:r>
              <a:rPr lang="en-US" altLang="zh-CN" sz="1400" dirty="0">
                <a:solidFill>
                  <a:srgbClr val="125340"/>
                </a:solidFill>
                <a:latin typeface="华文新魏" panose="02010800040101010101" pitchFamily="2" charset="-122"/>
                <a:ea typeface="华文新魏" panose="02010800040101010101" pitchFamily="2" charset="-122"/>
              </a:rPr>
              <a:t>3 </a:t>
            </a:r>
            <a:r>
              <a:rPr lang="zh-CN" altLang="en-US" sz="1400" dirty="0">
                <a:solidFill>
                  <a:srgbClr val="125340"/>
                </a:solidFill>
                <a:latin typeface="华文新魏" panose="02010800040101010101" pitchFamily="2" charset="-122"/>
                <a:ea typeface="华文新魏" panose="02010800040101010101" pitchFamily="2" charset="-122"/>
              </a:rPr>
              <a:t>关系抽取模型的主要架构</a:t>
            </a:r>
          </a:p>
        </p:txBody>
      </p:sp>
      <p:grpSp>
        <p:nvGrpSpPr>
          <p:cNvPr id="31" name="组合 30">
            <a:extLst>
              <a:ext uri="{FF2B5EF4-FFF2-40B4-BE49-F238E27FC236}">
                <a16:creationId xmlns:a16="http://schemas.microsoft.com/office/drawing/2014/main" id="{A22EFD5A-A6FB-504F-AA86-7FC46408DD93}"/>
              </a:ext>
            </a:extLst>
          </p:cNvPr>
          <p:cNvGrpSpPr/>
          <p:nvPr/>
        </p:nvGrpSpPr>
        <p:grpSpPr>
          <a:xfrm>
            <a:off x="457621" y="1196577"/>
            <a:ext cx="8580438" cy="278655"/>
            <a:chOff x="457621" y="3869547"/>
            <a:chExt cx="8580438" cy="278655"/>
          </a:xfrm>
        </p:grpSpPr>
        <p:sp>
          <p:nvSpPr>
            <p:cNvPr id="32" name="矩形 31">
              <a:extLst>
                <a:ext uri="{FF2B5EF4-FFF2-40B4-BE49-F238E27FC236}">
                  <a16:creationId xmlns:a16="http://schemas.microsoft.com/office/drawing/2014/main" id="{03B2E178-04A1-D448-BBCB-453C2C10AA66}"/>
                </a:ext>
              </a:extLst>
            </p:cNvPr>
            <p:cNvSpPr/>
            <p:nvPr/>
          </p:nvSpPr>
          <p:spPr>
            <a:xfrm>
              <a:off x="457621" y="3869547"/>
              <a:ext cx="1187450"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现有问题</a:t>
              </a:r>
            </a:p>
          </p:txBody>
        </p:sp>
        <p:cxnSp>
          <p:nvCxnSpPr>
            <p:cNvPr id="33" name="直接连接符 30">
              <a:extLst>
                <a:ext uri="{FF2B5EF4-FFF2-40B4-BE49-F238E27FC236}">
                  <a16:creationId xmlns:a16="http://schemas.microsoft.com/office/drawing/2014/main" id="{08D66593-BCB2-324B-B786-F8926B36A4CC}"/>
                </a:ext>
              </a:extLst>
            </p:cNvPr>
            <p:cNvCxnSpPr>
              <a:cxnSpLocks/>
            </p:cNvCxnSpPr>
            <p:nvPr/>
          </p:nvCxnSpPr>
          <p:spPr>
            <a:xfrm>
              <a:off x="1645071" y="4146633"/>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4" name="文本框 33">
            <a:extLst>
              <a:ext uri="{FF2B5EF4-FFF2-40B4-BE49-F238E27FC236}">
                <a16:creationId xmlns:a16="http://schemas.microsoft.com/office/drawing/2014/main" id="{D714D368-50FF-A14A-83E1-69DB9BE8F00F}"/>
              </a:ext>
            </a:extLst>
          </p:cNvPr>
          <p:cNvSpPr txBox="1"/>
          <p:nvPr/>
        </p:nvSpPr>
        <p:spPr>
          <a:xfrm>
            <a:off x="805680" y="1653193"/>
            <a:ext cx="10419368" cy="646331"/>
          </a:xfrm>
          <a:prstGeom prst="rect">
            <a:avLst/>
          </a:prstGeom>
          <a:noFill/>
        </p:spPr>
        <p:txBody>
          <a:bodyPr wrap="square" rtlCol="0">
            <a:spAutoFit/>
          </a:bodyPr>
          <a:lstStyle/>
          <a:p>
            <a:pPr marL="342900" indent="-342900">
              <a:buFont typeface="+mj-lt"/>
              <a:buAutoNum type="arabicPeriod"/>
            </a:pPr>
            <a:r>
              <a:rPr lang="zh-CN" altLang="en-US" dirty="0"/>
              <a:t>作为文本编码器卷积神经网络无法捕获长距离依赖关系，循环神经网络在计算效率上又不具备优势</a:t>
            </a:r>
            <a:endParaRPr lang="en-US" altLang="zh-CN" dirty="0"/>
          </a:p>
          <a:p>
            <a:pPr marL="342900" indent="-342900">
              <a:buFont typeface="+mj-lt"/>
              <a:buAutoNum type="arabicPeriod"/>
            </a:pPr>
            <a:r>
              <a:rPr lang="zh-CN" altLang="en-US" dirty="0"/>
              <a:t>外部知识中固有的噪声鲜有考虑，从而引入了额外的噪声</a:t>
            </a:r>
            <a:endParaRPr kumimoji="1" lang="zh-CN" altLang="en-US" dirty="0"/>
          </a:p>
        </p:txBody>
      </p:sp>
      <p:grpSp>
        <p:nvGrpSpPr>
          <p:cNvPr id="35" name="组合 34">
            <a:extLst>
              <a:ext uri="{FF2B5EF4-FFF2-40B4-BE49-F238E27FC236}">
                <a16:creationId xmlns:a16="http://schemas.microsoft.com/office/drawing/2014/main" id="{F1A0B131-9036-5D47-8867-BE80F69C1036}"/>
              </a:ext>
            </a:extLst>
          </p:cNvPr>
          <p:cNvGrpSpPr/>
          <p:nvPr/>
        </p:nvGrpSpPr>
        <p:grpSpPr>
          <a:xfrm>
            <a:off x="459933" y="2602916"/>
            <a:ext cx="6687101" cy="278655"/>
            <a:chOff x="457621" y="3869547"/>
            <a:chExt cx="6687101" cy="278655"/>
          </a:xfrm>
        </p:grpSpPr>
        <p:sp>
          <p:nvSpPr>
            <p:cNvPr id="36" name="矩形 35">
              <a:extLst>
                <a:ext uri="{FF2B5EF4-FFF2-40B4-BE49-F238E27FC236}">
                  <a16:creationId xmlns:a16="http://schemas.microsoft.com/office/drawing/2014/main" id="{BBC58C6A-E4F2-A244-953E-4E5ECAA735D4}"/>
                </a:ext>
              </a:extLst>
            </p:cNvPr>
            <p:cNvSpPr/>
            <p:nvPr/>
          </p:nvSpPr>
          <p:spPr>
            <a:xfrm>
              <a:off x="457621" y="3869547"/>
              <a:ext cx="1187450"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模型概述</a:t>
              </a:r>
            </a:p>
          </p:txBody>
        </p:sp>
        <p:cxnSp>
          <p:nvCxnSpPr>
            <p:cNvPr id="37" name="直接连接符 30">
              <a:extLst>
                <a:ext uri="{FF2B5EF4-FFF2-40B4-BE49-F238E27FC236}">
                  <a16:creationId xmlns:a16="http://schemas.microsoft.com/office/drawing/2014/main" id="{18ED8444-2B68-154B-95C9-9B4F4E6C8C5E}"/>
                </a:ext>
              </a:extLst>
            </p:cNvPr>
            <p:cNvCxnSpPr>
              <a:cxnSpLocks/>
            </p:cNvCxnSpPr>
            <p:nvPr/>
          </p:nvCxnSpPr>
          <p:spPr>
            <a:xfrm>
              <a:off x="1645071" y="4146633"/>
              <a:ext cx="5499651"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86FE8F7B-F86B-344A-AC6E-45F409A29DF0}"/>
              </a:ext>
            </a:extLst>
          </p:cNvPr>
          <p:cNvSpPr txBox="1"/>
          <p:nvPr/>
        </p:nvSpPr>
        <p:spPr>
          <a:xfrm>
            <a:off x="631650" y="5108217"/>
            <a:ext cx="6327227"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solidFill>
                  <a:srgbClr val="125340"/>
                </a:solidFill>
              </a:rPr>
              <a:t>DCNN</a:t>
            </a:r>
            <a:r>
              <a:rPr lang="zh-CN" altLang="en-US" dirty="0"/>
              <a:t>：利用空洞卷积神经网络进行文本编码，在</a:t>
            </a:r>
            <a:r>
              <a:rPr lang="zh-CN" altLang="en-US" dirty="0">
                <a:solidFill>
                  <a:schemeClr val="accent2"/>
                </a:solidFill>
              </a:rPr>
              <a:t>捕获文本长距离依赖关系</a:t>
            </a:r>
            <a:r>
              <a:rPr lang="zh-CN" altLang="en-US" dirty="0"/>
              <a:t>的同时</a:t>
            </a:r>
            <a:r>
              <a:rPr lang="zh-CN" altLang="en-US" dirty="0">
                <a:solidFill>
                  <a:schemeClr val="accent2"/>
                </a:solidFill>
              </a:rPr>
              <a:t>保持高效的运算效率</a:t>
            </a:r>
            <a:endParaRPr kumimoji="1" lang="zh-CN" altLang="en-US" dirty="0">
              <a:solidFill>
                <a:schemeClr val="accent2"/>
              </a:solidFill>
            </a:endParaRPr>
          </a:p>
        </p:txBody>
      </p:sp>
      <p:sp>
        <p:nvSpPr>
          <p:cNvPr id="38" name="文本框 37">
            <a:extLst>
              <a:ext uri="{FF2B5EF4-FFF2-40B4-BE49-F238E27FC236}">
                <a16:creationId xmlns:a16="http://schemas.microsoft.com/office/drawing/2014/main" id="{71A51D37-DDB6-8444-AADD-442087D1CCB2}"/>
              </a:ext>
            </a:extLst>
          </p:cNvPr>
          <p:cNvSpPr txBox="1"/>
          <p:nvPr/>
        </p:nvSpPr>
        <p:spPr>
          <a:xfrm>
            <a:off x="631650" y="3514765"/>
            <a:ext cx="6327227"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solidFill>
                  <a:srgbClr val="125340"/>
                </a:solidFill>
              </a:rPr>
              <a:t>Entity</a:t>
            </a:r>
            <a:r>
              <a:rPr lang="zh-CN" altLang="en-US" b="1" dirty="0">
                <a:solidFill>
                  <a:srgbClr val="125340"/>
                </a:solidFill>
              </a:rPr>
              <a:t> </a:t>
            </a:r>
            <a:r>
              <a:rPr lang="en-US" altLang="zh-CN" b="1" dirty="0">
                <a:solidFill>
                  <a:srgbClr val="125340"/>
                </a:solidFill>
              </a:rPr>
              <a:t>Type</a:t>
            </a:r>
            <a:r>
              <a:rPr lang="zh-CN" altLang="en-US" dirty="0"/>
              <a:t>：以多任务学习的方式将实体类型的约束引入到注意力机制中以</a:t>
            </a:r>
            <a:r>
              <a:rPr lang="zh-CN" altLang="en-US" dirty="0">
                <a:solidFill>
                  <a:schemeClr val="accent2"/>
                </a:solidFill>
              </a:rPr>
              <a:t>显式考虑外部知识中的噪声</a:t>
            </a:r>
            <a:r>
              <a:rPr lang="zh-CN" altLang="en-US" dirty="0"/>
              <a:t>，进而学习到更加准确的注意力权重</a:t>
            </a:r>
            <a:endParaRPr kumimoji="1" lang="zh-CN" altLang="en-US" dirty="0"/>
          </a:p>
        </p:txBody>
      </p:sp>
    </p:spTree>
    <p:extLst>
      <p:ext uri="{BB962C8B-B14F-4D97-AF65-F5344CB8AC3E}">
        <p14:creationId xmlns:p14="http://schemas.microsoft.com/office/powerpoint/2010/main" val="1959262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26AE6946-EEEC-47D3-8368-5BE236DFD218}"/>
              </a:ext>
            </a:extLst>
          </p:cNvPr>
          <p:cNvCxnSpPr>
            <a:cxnSpLocks/>
            <a:stCxn id="19" idx="3"/>
          </p:cNvCxnSpPr>
          <p:nvPr/>
        </p:nvCxnSpPr>
        <p:spPr>
          <a:xfrm>
            <a:off x="7812726" y="703279"/>
            <a:ext cx="3867783" cy="23032"/>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5F79CF-0844-4A2D-A73D-F9C288DCC6C0}"/>
              </a:ext>
            </a:extLst>
          </p:cNvPr>
          <p:cNvCxnSpPr>
            <a:cxnSpLocks/>
          </p:cNvCxnSpPr>
          <p:nvPr/>
        </p:nvCxnSpPr>
        <p:spPr>
          <a:xfrm>
            <a:off x="10182226" y="727105"/>
            <a:ext cx="1566863" cy="0"/>
          </a:xfrm>
          <a:prstGeom prst="line">
            <a:avLst/>
          </a:prstGeom>
          <a:ln w="25400">
            <a:solidFill>
              <a:srgbClr val="0E523E"/>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1C27AF1-CD02-43ED-885A-80D69F1F2B6C}"/>
              </a:ext>
            </a:extLst>
          </p:cNvPr>
          <p:cNvSpPr/>
          <p:nvPr/>
        </p:nvSpPr>
        <p:spPr>
          <a:xfrm>
            <a:off x="805680" y="441669"/>
            <a:ext cx="7007046" cy="523220"/>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800" b="1" dirty="0">
                <a:solidFill>
                  <a:srgbClr val="125340"/>
                </a:solidFill>
                <a:latin typeface="微软雅黑" panose="020B0503020204020204" pitchFamily="34" charset="-122"/>
                <a:ea typeface="微软雅黑" panose="020B0503020204020204" pitchFamily="34" charset="-122"/>
              </a:rPr>
              <a:t>结合空洞卷积和软实体类型约束的关系抽取</a:t>
            </a:r>
            <a:endParaRPr kumimoji="0" lang="zh-CN" altLang="en-US" sz="2800" b="1" i="0" u="none" strike="noStrike" kern="1200" cap="none" spc="0" normalizeH="0" baseline="0" noProof="0" dirty="0">
              <a:ln>
                <a:noFill/>
              </a:ln>
              <a:solidFill>
                <a:srgbClr val="125340"/>
              </a:solidFill>
              <a:effectLst/>
              <a:uLnTx/>
              <a:uFillTx/>
              <a:latin typeface="微软雅黑" panose="020B0503020204020204" pitchFamily="34" charset="-122"/>
              <a:ea typeface="微软雅黑" panose="020B0503020204020204" pitchFamily="34" charset="-122"/>
              <a:cs typeface="+mn-cs"/>
            </a:endParaRPr>
          </a:p>
        </p:txBody>
      </p:sp>
      <p:sp>
        <p:nvSpPr>
          <p:cNvPr id="20" name="矩形: 圆角 19">
            <a:extLst>
              <a:ext uri="{FF2B5EF4-FFF2-40B4-BE49-F238E27FC236}">
                <a16:creationId xmlns:a16="http://schemas.microsoft.com/office/drawing/2014/main" id="{E4AA665B-7907-4AAF-93E7-425A1701A500}"/>
              </a:ext>
            </a:extLst>
          </p:cNvPr>
          <p:cNvSpPr/>
          <p:nvPr/>
        </p:nvSpPr>
        <p:spPr>
          <a:xfrm>
            <a:off x="457621" y="506335"/>
            <a:ext cx="348059" cy="388855"/>
          </a:xfrm>
          <a:prstGeom prst="roundRect">
            <a:avLst>
              <a:gd name="adj" fmla="val 11815"/>
            </a:avLst>
          </a:prstGeom>
          <a:solidFill>
            <a:srgbClr val="125340"/>
          </a:solidFill>
          <a:ln w="1270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6F7C2085-0E4C-4F76-BAF4-B6438F012658}"/>
              </a:ext>
            </a:extLst>
          </p:cNvPr>
          <p:cNvSpPr txBox="1"/>
          <p:nvPr/>
        </p:nvSpPr>
        <p:spPr>
          <a:xfrm>
            <a:off x="461963" y="517919"/>
            <a:ext cx="348059" cy="3693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4"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50903" y="235946"/>
            <a:ext cx="1583476" cy="364399"/>
          </a:xfrm>
          <a:prstGeom prst="rect">
            <a:avLst/>
          </a:prstGeom>
        </p:spPr>
      </p:pic>
      <p:sp>
        <p:nvSpPr>
          <p:cNvPr id="4" name="文本框 3"/>
          <p:cNvSpPr txBox="1"/>
          <p:nvPr/>
        </p:nvSpPr>
        <p:spPr>
          <a:xfrm>
            <a:off x="392113" y="16209"/>
            <a:ext cx="1817371" cy="400110"/>
          </a:xfrm>
          <a:prstGeom prst="rect">
            <a:avLst/>
          </a:prstGeom>
          <a:noFill/>
        </p:spPr>
        <p:txBody>
          <a:bodyPr wrap="square" rtlCol="0">
            <a:spAutoFit/>
          </a:bodyPr>
          <a:lstStyle/>
          <a:p>
            <a:r>
              <a:rPr lang="zh-CN" altLang="en-US" sz="2000" b="1" dirty="0">
                <a:solidFill>
                  <a:schemeClr val="bg2">
                    <a:lumMod val="50000"/>
                  </a:schemeClr>
                </a:solidFill>
                <a:latin typeface="华文中宋" panose="02010600040101010101" pitchFamily="2" charset="-122"/>
                <a:ea typeface="华文中宋" panose="02010600040101010101" pitchFamily="2" charset="-122"/>
              </a:rPr>
              <a:t>三、研究方法</a:t>
            </a:r>
          </a:p>
        </p:txBody>
      </p:sp>
      <p:pic>
        <p:nvPicPr>
          <p:cNvPr id="6" name="图片 5"/>
          <p:cNvPicPr>
            <a:picLocks noChangeAspect="1"/>
          </p:cNvPicPr>
          <p:nvPr/>
        </p:nvPicPr>
        <p:blipFill>
          <a:blip r:embed="rId5"/>
          <a:stretch>
            <a:fillRect/>
          </a:stretch>
        </p:blipFill>
        <p:spPr>
          <a:xfrm>
            <a:off x="457621" y="1760448"/>
            <a:ext cx="4917006" cy="2237568"/>
          </a:xfrm>
          <a:prstGeom prst="rect">
            <a:avLst/>
          </a:prstGeom>
        </p:spPr>
      </p:pic>
      <p:sp>
        <p:nvSpPr>
          <p:cNvPr id="16" name="文本框 15"/>
          <p:cNvSpPr txBox="1"/>
          <p:nvPr/>
        </p:nvSpPr>
        <p:spPr>
          <a:xfrm>
            <a:off x="1721513" y="4054141"/>
            <a:ext cx="2587690" cy="307777"/>
          </a:xfrm>
          <a:prstGeom prst="rect">
            <a:avLst/>
          </a:prstGeom>
          <a:noFill/>
        </p:spPr>
        <p:txBody>
          <a:bodyPr wrap="square" rtlCol="0">
            <a:spAutoFit/>
          </a:bodyPr>
          <a:lstStyle/>
          <a:p>
            <a:r>
              <a:rPr lang="zh-CN" altLang="en-US" sz="1400" dirty="0">
                <a:solidFill>
                  <a:srgbClr val="125340"/>
                </a:solidFill>
                <a:latin typeface="华文新魏" panose="02010800040101010101" pitchFamily="2" charset="-122"/>
                <a:ea typeface="华文新魏" panose="02010800040101010101" pitchFamily="2" charset="-122"/>
              </a:rPr>
              <a:t>图</a:t>
            </a:r>
            <a:r>
              <a:rPr lang="en-US" altLang="zh-CN" sz="1400" dirty="0">
                <a:solidFill>
                  <a:srgbClr val="125340"/>
                </a:solidFill>
                <a:latin typeface="华文新魏" panose="02010800040101010101" pitchFamily="2" charset="-122"/>
                <a:ea typeface="华文新魏" panose="02010800040101010101" pitchFamily="2" charset="-122"/>
              </a:rPr>
              <a:t>4 </a:t>
            </a:r>
            <a:r>
              <a:rPr lang="zh-CN" altLang="en-US" sz="1400" dirty="0">
                <a:solidFill>
                  <a:srgbClr val="125340"/>
                </a:solidFill>
                <a:latin typeface="华文新魏" panose="02010800040101010101" pitchFamily="2" charset="-122"/>
                <a:ea typeface="华文新魏" panose="02010800040101010101" pitchFamily="2" charset="-122"/>
              </a:rPr>
              <a:t>三层空洞卷积网络示意图</a:t>
            </a:r>
          </a:p>
        </p:txBody>
      </p:sp>
      <mc:AlternateContent xmlns:mc="http://schemas.openxmlformats.org/markup-compatibility/2006">
        <mc:Choice xmlns:a14="http://schemas.microsoft.com/office/drawing/2010/main" Requires="a14">
          <p:sp>
            <p:nvSpPr>
              <p:cNvPr id="22" name="文本框 21"/>
              <p:cNvSpPr txBox="1"/>
              <p:nvPr/>
            </p:nvSpPr>
            <p:spPr>
              <a:xfrm>
                <a:off x="7872639" y="2503402"/>
                <a:ext cx="2164375"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𝑊</m:t>
                          </m:r>
                        </m:e>
                        <m:sub>
                          <m:r>
                            <a:rPr lang="en-US" altLang="zh-CN" sz="1600" b="0" i="1" smtClean="0">
                              <a:latin typeface="Cambria Math" panose="02040503050406030204" pitchFamily="18" charset="0"/>
                            </a:rPr>
                            <m:t>𝑐</m:t>
                          </m:r>
                        </m:sub>
                      </m:sSub>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m:t>
                          </m:r>
                        </m:e>
                        <m:sub>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=0</m:t>
                          </m:r>
                        </m:sub>
                        <m:sup>
                          <m:r>
                            <a:rPr lang="en-US" altLang="zh-CN" sz="1600" b="0" i="1" smtClean="0">
                              <a:latin typeface="Cambria Math" panose="02040503050406030204" pitchFamily="18" charset="0"/>
                            </a:rPr>
                            <m:t>𝑟</m:t>
                          </m:r>
                        </m:sup>
                      </m:sSubSup>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𝛿</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𝑏</m:t>
                      </m:r>
                    </m:oMath>
                  </m:oMathPara>
                </a14:m>
                <a:endParaRPr lang="zh-CN" altLang="en-US" sz="1600" dirty="0"/>
              </a:p>
            </p:txBody>
          </p:sp>
        </mc:Choice>
        <mc:Fallback>
          <p:sp>
            <p:nvSpPr>
              <p:cNvPr id="22" name="文本框 21"/>
              <p:cNvSpPr txBox="1">
                <a:spLocks noRot="1" noChangeAspect="1" noMove="1" noResize="1" noEditPoints="1" noAdjustHandles="1" noChangeArrowheads="1" noChangeShapeType="1" noTextEdit="1"/>
              </p:cNvSpPr>
              <p:nvPr/>
            </p:nvSpPr>
            <p:spPr>
              <a:xfrm>
                <a:off x="7872639" y="2503402"/>
                <a:ext cx="2164375" cy="251800"/>
              </a:xfrm>
              <a:prstGeom prst="rect">
                <a:avLst/>
              </a:prstGeom>
              <a:blipFill>
                <a:blip r:embed="rId6"/>
                <a:stretch>
                  <a:fillRect l="-1690" r="-1408" b="-243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p:cNvSpPr txBox="1"/>
              <p:nvPr/>
            </p:nvSpPr>
            <p:spPr>
              <a:xfrm>
                <a:off x="8202293" y="3690732"/>
                <a:ext cx="1298689" cy="3043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𝑝</m:t>
                          </m:r>
                        </m:e>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0</m:t>
                              </m:r>
                            </m:e>
                          </m:d>
                        </m:sup>
                      </m:sSup>
                      <m:r>
                        <a:rPr lang="en-US" altLang="zh-CN" sz="1600" b="0" i="1" smtClean="0">
                          <a:latin typeface="Cambria Math" panose="02040503050406030204" pitchFamily="18" charset="0"/>
                        </a:rPr>
                        <m:t>=</m:t>
                      </m:r>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𝐷</m:t>
                          </m:r>
                        </m:e>
                        <m:sub>
                          <m:r>
                            <a:rPr lang="en-US" altLang="zh-CN" sz="1600" b="0" i="1" smtClean="0">
                              <a:latin typeface="Cambria Math" panose="02040503050406030204" pitchFamily="18" charset="0"/>
                            </a:rPr>
                            <m:t>1</m:t>
                          </m:r>
                        </m:sub>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0</m:t>
                              </m:r>
                            </m:e>
                          </m:d>
                        </m:sup>
                      </m:sSub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𝑠</m:t>
                      </m:r>
                      <m:r>
                        <a:rPr lang="en-US" altLang="zh-CN" sz="1600" b="0" i="1" smtClean="0">
                          <a:latin typeface="Cambria Math" panose="02040503050406030204" pitchFamily="18" charset="0"/>
                        </a:rPr>
                        <m:t>)</m:t>
                      </m:r>
                    </m:oMath>
                  </m:oMathPara>
                </a14:m>
                <a:endParaRPr lang="zh-CN" altLang="en-US" sz="1600" dirty="0"/>
              </a:p>
            </p:txBody>
          </p:sp>
        </mc:Choice>
        <mc:Fallback>
          <p:sp>
            <p:nvSpPr>
              <p:cNvPr id="23" name="文本框 22"/>
              <p:cNvSpPr txBox="1">
                <a:spLocks noRot="1" noChangeAspect="1" noMove="1" noResize="1" noEditPoints="1" noAdjustHandles="1" noChangeArrowheads="1" noChangeShapeType="1" noTextEdit="1"/>
              </p:cNvSpPr>
              <p:nvPr/>
            </p:nvSpPr>
            <p:spPr>
              <a:xfrm>
                <a:off x="8202293" y="3690732"/>
                <a:ext cx="1298689" cy="304314"/>
              </a:xfrm>
              <a:prstGeom prst="rect">
                <a:avLst/>
              </a:prstGeom>
              <a:blipFill>
                <a:blip r:embed="rId7"/>
                <a:stretch>
                  <a:fillRect l="-2817" r="-4695" b="-26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p:cNvSpPr txBox="1"/>
              <p:nvPr/>
            </p:nvSpPr>
            <p:spPr>
              <a:xfrm>
                <a:off x="7970972" y="4738433"/>
                <a:ext cx="1896095" cy="3442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𝑝</m:t>
                          </m:r>
                        </m:e>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𝑗</m:t>
                              </m:r>
                            </m:e>
                          </m:d>
                        </m:sup>
                      </m:sSup>
                      <m:r>
                        <a:rPr lang="en-US" altLang="zh-CN" sz="1600" b="0" i="1" smtClean="0">
                          <a:latin typeface="Cambria Math" panose="02040503050406030204" pitchFamily="18" charset="0"/>
                        </a:rPr>
                        <m:t>=</m:t>
                      </m:r>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𝐷</m:t>
                          </m:r>
                        </m:e>
                        <m:sub>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2</m:t>
                              </m:r>
                            </m:e>
                            <m:sup>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−1</m:t>
                              </m:r>
                            </m:sup>
                          </m:sSup>
                        </m:sub>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−1</m:t>
                              </m:r>
                            </m:e>
                          </m:d>
                        </m:sup>
                      </m:sSubSup>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𝑝</m:t>
                          </m:r>
                        </m:e>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−1</m:t>
                              </m:r>
                            </m:e>
                          </m:d>
                        </m:sup>
                      </m:sSup>
                      <m:r>
                        <a:rPr lang="en-US" altLang="zh-CN" sz="1600" b="0" i="1" smtClean="0">
                          <a:latin typeface="Cambria Math" panose="02040503050406030204" pitchFamily="18" charset="0"/>
                        </a:rPr>
                        <m:t>)</m:t>
                      </m:r>
                    </m:oMath>
                  </m:oMathPara>
                </a14:m>
                <a:endParaRPr lang="zh-CN" altLang="en-US" sz="1600" dirty="0"/>
              </a:p>
            </p:txBody>
          </p:sp>
        </mc:Choice>
        <mc:Fallback>
          <p:sp>
            <p:nvSpPr>
              <p:cNvPr id="25" name="文本框 24"/>
              <p:cNvSpPr txBox="1">
                <a:spLocks noRot="1" noChangeAspect="1" noMove="1" noResize="1" noEditPoints="1" noAdjustHandles="1" noChangeArrowheads="1" noChangeShapeType="1" noTextEdit="1"/>
              </p:cNvSpPr>
              <p:nvPr/>
            </p:nvSpPr>
            <p:spPr>
              <a:xfrm>
                <a:off x="7970972" y="4738433"/>
                <a:ext cx="1896095" cy="344261"/>
              </a:xfrm>
              <a:prstGeom prst="rect">
                <a:avLst/>
              </a:prstGeom>
              <a:blipFill>
                <a:blip r:embed="rId8"/>
                <a:stretch>
                  <a:fillRect l="-1929" r="-2894" b="-122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p:cNvSpPr txBox="1"/>
              <p:nvPr/>
            </p:nvSpPr>
            <p:spPr>
              <a:xfrm>
                <a:off x="8324307" y="5859821"/>
                <a:ext cx="1405065" cy="2628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𝑝</m:t>
                      </m:r>
                      <m:r>
                        <a:rPr lang="en-US" altLang="zh-CN" sz="1600" b="0" i="1" smtClean="0">
                          <a:latin typeface="Cambria Math" panose="02040503050406030204" pitchFamily="18" charset="0"/>
                        </a:rPr>
                        <m:t>= </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𝑝</m:t>
                          </m:r>
                        </m:e>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0</m:t>
                              </m:r>
                            </m:e>
                          </m:d>
                        </m:sup>
                      </m:sSup>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𝑝</m:t>
                          </m:r>
                        </m:e>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𝐿</m:t>
                              </m:r>
                            </m:e>
                          </m:d>
                        </m:sup>
                      </m:sSup>
                    </m:oMath>
                  </m:oMathPara>
                </a14:m>
                <a:endParaRPr lang="zh-CN" altLang="en-US" sz="1600" dirty="0"/>
              </a:p>
            </p:txBody>
          </p:sp>
        </mc:Choice>
        <mc:Fallback>
          <p:sp>
            <p:nvSpPr>
              <p:cNvPr id="26" name="文本框 25"/>
              <p:cNvSpPr txBox="1">
                <a:spLocks noRot="1" noChangeAspect="1" noMove="1" noResize="1" noEditPoints="1" noAdjustHandles="1" noChangeArrowheads="1" noChangeShapeType="1" noTextEdit="1"/>
              </p:cNvSpPr>
              <p:nvPr/>
            </p:nvSpPr>
            <p:spPr>
              <a:xfrm>
                <a:off x="8324307" y="5859821"/>
                <a:ext cx="1405065" cy="262892"/>
              </a:xfrm>
              <a:prstGeom prst="rect">
                <a:avLst/>
              </a:prstGeom>
              <a:blipFill>
                <a:blip r:embed="rId9"/>
                <a:stretch>
                  <a:fillRect l="-2609" b="-23256"/>
                </a:stretch>
              </a:blipFill>
            </p:spPr>
            <p:txBody>
              <a:bodyPr/>
              <a:lstStyle/>
              <a:p>
                <a:r>
                  <a:rPr lang="zh-CN" altLang="en-US">
                    <a:noFill/>
                  </a:rPr>
                  <a:t> </a:t>
                </a:r>
              </a:p>
            </p:txBody>
          </p:sp>
        </mc:Fallback>
      </mc:AlternateContent>
      <p:sp>
        <p:nvSpPr>
          <p:cNvPr id="27" name="文本框 26"/>
          <p:cNvSpPr txBox="1"/>
          <p:nvPr/>
        </p:nvSpPr>
        <p:spPr>
          <a:xfrm>
            <a:off x="5944021" y="1802597"/>
            <a:ext cx="5979766" cy="369332"/>
          </a:xfrm>
          <a:prstGeom prst="rect">
            <a:avLst/>
          </a:prstGeom>
          <a:noFill/>
        </p:spPr>
        <p:txBody>
          <a:bodyPr wrap="square" rtlCol="0">
            <a:spAutoFit/>
          </a:bodyPr>
          <a:lstStyle/>
          <a:p>
            <a:r>
              <a:rPr lang="zh-CN" altLang="en-US" dirty="0"/>
              <a:t>为了获取更宽的感受野，空洞卷积每次跳过</a:t>
            </a:r>
            <a:r>
              <a:rPr lang="en-US" altLang="zh-CN" i="1" dirty="0"/>
              <a:t>δ </a:t>
            </a:r>
            <a:r>
              <a:rPr lang="zh-CN" altLang="en-US" dirty="0"/>
              <a:t>个输入单词</a:t>
            </a:r>
          </a:p>
        </p:txBody>
      </p:sp>
      <mc:AlternateContent xmlns:mc="http://schemas.openxmlformats.org/markup-compatibility/2006" xmlns:a14="http://schemas.microsoft.com/office/drawing/2010/main">
        <mc:Choice Requires="a14">
          <p:sp>
            <p:nvSpPr>
              <p:cNvPr id="28" name="文本框 27"/>
              <p:cNvSpPr txBox="1"/>
              <p:nvPr/>
            </p:nvSpPr>
            <p:spPr>
              <a:xfrm>
                <a:off x="5944021" y="3098452"/>
                <a:ext cx="5979766" cy="447623"/>
              </a:xfrm>
              <a:prstGeom prst="rect">
                <a:avLst/>
              </a:prstGeom>
              <a:noFill/>
            </p:spPr>
            <p:txBody>
              <a:bodyPr wrap="square" rtlCol="0">
                <a:spAutoFit/>
              </a:bodyPr>
              <a:lstStyle/>
              <a:p>
                <a:r>
                  <a:rPr lang="zh-CN" altLang="en-US" dirty="0"/>
                  <a:t>假设用</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𝛿</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sup>
                    </m:sSubSup>
                  </m:oMath>
                </a14:m>
                <a:r>
                  <a:rPr lang="zh-CN" altLang="en-US" dirty="0"/>
                  <a:t>表示空洞宽度为</a:t>
                </a:r>
                <a:r>
                  <a:rPr lang="en-US" altLang="zh-CN" i="1" dirty="0"/>
                  <a:t>δ </a:t>
                </a:r>
                <a:r>
                  <a:rPr lang="zh-CN" altLang="en-US" dirty="0"/>
                  <a:t>的第</a:t>
                </a:r>
                <a:r>
                  <a:rPr lang="en-US" altLang="zh-CN" i="1" dirty="0"/>
                  <a:t>j </a:t>
                </a:r>
                <a:r>
                  <a:rPr lang="zh-CN" altLang="en-US" dirty="0"/>
                  <a:t>层空洞卷积，首先</a:t>
                </a:r>
              </a:p>
            </p:txBody>
          </p:sp>
        </mc:Choice>
        <mc:Fallback xmlns="">
          <p:sp>
            <p:nvSpPr>
              <p:cNvPr id="28" name="文本框 27"/>
              <p:cNvSpPr txBox="1">
                <a:spLocks noRot="1" noChangeAspect="1" noMove="1" noResize="1" noEditPoints="1" noAdjustHandles="1" noChangeArrowheads="1" noChangeShapeType="1" noTextEdit="1"/>
              </p:cNvSpPr>
              <p:nvPr/>
            </p:nvSpPr>
            <p:spPr>
              <a:xfrm>
                <a:off x="5944021" y="3098452"/>
                <a:ext cx="5979766" cy="447623"/>
              </a:xfrm>
              <a:prstGeom prst="rect">
                <a:avLst/>
              </a:prstGeom>
              <a:blipFill>
                <a:blip r:embed="rId10"/>
                <a:stretch>
                  <a:fillRect l="-815" b="-16216"/>
                </a:stretch>
              </a:blipFill>
            </p:spPr>
            <p:txBody>
              <a:bodyPr/>
              <a:lstStyle/>
              <a:p>
                <a:r>
                  <a:rPr lang="zh-CN" altLang="en-US">
                    <a:noFill/>
                  </a:rPr>
                  <a:t> </a:t>
                </a:r>
              </a:p>
            </p:txBody>
          </p:sp>
        </mc:Fallback>
      </mc:AlternateContent>
      <p:sp>
        <p:nvSpPr>
          <p:cNvPr id="29" name="文本框 28"/>
          <p:cNvSpPr txBox="1"/>
          <p:nvPr/>
        </p:nvSpPr>
        <p:spPr>
          <a:xfrm>
            <a:off x="5944021" y="4259013"/>
            <a:ext cx="6341710" cy="369332"/>
          </a:xfrm>
          <a:prstGeom prst="rect">
            <a:avLst/>
          </a:prstGeom>
          <a:noFill/>
        </p:spPr>
        <p:txBody>
          <a:bodyPr wrap="square" rtlCol="0">
            <a:spAutoFit/>
          </a:bodyPr>
          <a:lstStyle/>
          <a:p>
            <a:r>
              <a:rPr lang="zh-CN" altLang="en-US" dirty="0"/>
              <a:t>接下来的每一层空洞卷积将前一层空洞卷积的输出作为输入</a:t>
            </a:r>
          </a:p>
        </p:txBody>
      </p:sp>
      <mc:AlternateContent xmlns:mc="http://schemas.openxmlformats.org/markup-compatibility/2006" xmlns:a14="http://schemas.microsoft.com/office/drawing/2010/main">
        <mc:Choice Requires="a14">
          <p:sp>
            <p:nvSpPr>
              <p:cNvPr id="30" name="文本框 29"/>
              <p:cNvSpPr txBox="1"/>
              <p:nvPr/>
            </p:nvSpPr>
            <p:spPr>
              <a:xfrm>
                <a:off x="5919072" y="5270312"/>
                <a:ext cx="6341710" cy="369332"/>
              </a:xfrm>
              <a:prstGeom prst="rect">
                <a:avLst/>
              </a:prstGeom>
              <a:noFill/>
            </p:spPr>
            <p:txBody>
              <a:bodyPr wrap="square" rtlCol="0">
                <a:spAutoFit/>
              </a:bodyPr>
              <a:lstStyle/>
              <a:p>
                <a:r>
                  <a:rPr lang="zh-CN" altLang="en-US" dirty="0"/>
                  <a:t>最终句子</a:t>
                </a:r>
                <a14:m>
                  <m:oMath xmlns:m="http://schemas.openxmlformats.org/officeDocument/2006/math">
                    <m:r>
                      <a:rPr lang="en-US" altLang="zh-CN" b="0" i="1" smtClean="0">
                        <a:latin typeface="Cambria Math" panose="02040503050406030204" pitchFamily="18" charset="0"/>
                      </a:rPr>
                      <m:t>𝑠</m:t>
                    </m:r>
                  </m:oMath>
                </a14:m>
                <a:r>
                  <a:rPr lang="zh-CN" altLang="en-US" dirty="0"/>
                  <a:t>的向量表示由第一层卷积和最后一层卷积共同决定</a:t>
                </a:r>
              </a:p>
            </p:txBody>
          </p:sp>
        </mc:Choice>
        <mc:Fallback xmlns="">
          <p:sp>
            <p:nvSpPr>
              <p:cNvPr id="30" name="文本框 29"/>
              <p:cNvSpPr txBox="1">
                <a:spLocks noRot="1" noChangeAspect="1" noMove="1" noResize="1" noEditPoints="1" noAdjustHandles="1" noChangeArrowheads="1" noChangeShapeType="1" noTextEdit="1"/>
              </p:cNvSpPr>
              <p:nvPr/>
            </p:nvSpPr>
            <p:spPr>
              <a:xfrm>
                <a:off x="5919072" y="5270312"/>
                <a:ext cx="6341710" cy="369332"/>
              </a:xfrm>
              <a:prstGeom prst="rect">
                <a:avLst/>
              </a:prstGeom>
              <a:blipFill>
                <a:blip r:embed="rId11"/>
                <a:stretch>
                  <a:fillRect l="-865" t="-10000" b="-26667"/>
                </a:stretch>
              </a:blipFill>
            </p:spPr>
            <p:txBody>
              <a:bodyPr/>
              <a:lstStyle/>
              <a:p>
                <a:r>
                  <a:rPr lang="zh-CN" altLang="en-US">
                    <a:noFill/>
                  </a:rPr>
                  <a:t> </a:t>
                </a:r>
              </a:p>
            </p:txBody>
          </p:sp>
        </mc:Fallback>
      </mc:AlternateContent>
      <p:grpSp>
        <p:nvGrpSpPr>
          <p:cNvPr id="31" name="组合 30">
            <a:extLst>
              <a:ext uri="{FF2B5EF4-FFF2-40B4-BE49-F238E27FC236}">
                <a16:creationId xmlns:a16="http://schemas.microsoft.com/office/drawing/2014/main" id="{F1A0B131-9036-5D47-8867-BE80F69C1036}"/>
              </a:ext>
            </a:extLst>
          </p:cNvPr>
          <p:cNvGrpSpPr/>
          <p:nvPr/>
        </p:nvGrpSpPr>
        <p:grpSpPr>
          <a:xfrm>
            <a:off x="457621" y="1128062"/>
            <a:ext cx="6687101" cy="278655"/>
            <a:chOff x="457621" y="3869547"/>
            <a:chExt cx="6687101" cy="278655"/>
          </a:xfrm>
        </p:grpSpPr>
        <p:sp>
          <p:nvSpPr>
            <p:cNvPr id="32" name="矩形 31">
              <a:extLst>
                <a:ext uri="{FF2B5EF4-FFF2-40B4-BE49-F238E27FC236}">
                  <a16:creationId xmlns:a16="http://schemas.microsoft.com/office/drawing/2014/main" id="{BBC58C6A-E4F2-A244-953E-4E5ECAA735D4}"/>
                </a:ext>
              </a:extLst>
            </p:cNvPr>
            <p:cNvSpPr/>
            <p:nvPr/>
          </p:nvSpPr>
          <p:spPr>
            <a:xfrm>
              <a:off x="457621" y="3869547"/>
              <a:ext cx="1445824"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空洞卷积网络</a:t>
              </a:r>
            </a:p>
          </p:txBody>
        </p:sp>
        <p:cxnSp>
          <p:nvCxnSpPr>
            <p:cNvPr id="33" name="直接连接符 30">
              <a:extLst>
                <a:ext uri="{FF2B5EF4-FFF2-40B4-BE49-F238E27FC236}">
                  <a16:creationId xmlns:a16="http://schemas.microsoft.com/office/drawing/2014/main" id="{18ED8444-2B68-154B-95C9-9B4F4E6C8C5E}"/>
                </a:ext>
              </a:extLst>
            </p:cNvPr>
            <p:cNvCxnSpPr>
              <a:cxnSpLocks/>
            </p:cNvCxnSpPr>
            <p:nvPr/>
          </p:nvCxnSpPr>
          <p:spPr>
            <a:xfrm>
              <a:off x="1645071" y="4146633"/>
              <a:ext cx="5499651"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457621" y="4936491"/>
            <a:ext cx="4923174" cy="923330"/>
          </a:xfrm>
          <a:prstGeom prst="rect">
            <a:avLst/>
          </a:prstGeom>
          <a:noFill/>
        </p:spPr>
        <p:txBody>
          <a:bodyPr wrap="square" rtlCol="0">
            <a:spAutoFit/>
          </a:bodyPr>
          <a:lstStyle/>
          <a:p>
            <a:r>
              <a:rPr lang="zh-CN" altLang="en-US" dirty="0"/>
              <a:t>从下往上空洞宽度依次是</a:t>
            </a:r>
            <a:r>
              <a:rPr lang="en-US" altLang="zh-CN" i="1" dirty="0"/>
              <a:t>1</a:t>
            </a:r>
            <a:r>
              <a:rPr lang="zh-CN" altLang="en-US" dirty="0"/>
              <a:t>，</a:t>
            </a:r>
            <a:r>
              <a:rPr lang="en-US" altLang="zh-CN" i="1" dirty="0"/>
              <a:t>2</a:t>
            </a:r>
            <a:r>
              <a:rPr lang="zh-CN" altLang="en-US" dirty="0"/>
              <a:t>，</a:t>
            </a:r>
            <a:r>
              <a:rPr lang="en-US" altLang="zh-CN" i="1" dirty="0"/>
              <a:t>4</a:t>
            </a:r>
            <a:r>
              <a:rPr lang="zh-CN" altLang="en-US" dirty="0"/>
              <a:t>。可以看到，每层灰色单元输入的个数都是</a:t>
            </a:r>
            <a:r>
              <a:rPr lang="en-US" altLang="zh-CN" i="1" dirty="0"/>
              <a:t>3</a:t>
            </a:r>
            <a:r>
              <a:rPr lang="zh-CN" altLang="en-US" dirty="0"/>
              <a:t>，但输入的范围却呈指数增长</a:t>
            </a:r>
          </a:p>
        </p:txBody>
      </p:sp>
      <p:sp>
        <p:nvSpPr>
          <p:cNvPr id="34" name="文本框 33"/>
          <p:cNvSpPr txBox="1"/>
          <p:nvPr/>
        </p:nvSpPr>
        <p:spPr>
          <a:xfrm>
            <a:off x="10687355" y="2450645"/>
            <a:ext cx="1323140" cy="338554"/>
          </a:xfrm>
          <a:prstGeom prst="rect">
            <a:avLst/>
          </a:prstGeom>
          <a:noFill/>
        </p:spPr>
        <p:txBody>
          <a:bodyPr wrap="square" rtlCol="0">
            <a:spAutoFit/>
          </a:bodyPr>
          <a:lstStyle/>
          <a:p>
            <a:r>
              <a:rPr lang="en-US" altLang="zh-CN" sz="1600" dirty="0" smtClean="0">
                <a:solidFill>
                  <a:schemeClr val="bg2">
                    <a:lumMod val="50000"/>
                  </a:schemeClr>
                </a:solidFill>
                <a:latin typeface="Times New Roman" panose="02020603050405020304" pitchFamily="18" charset="0"/>
                <a:cs typeface="Times New Roman" panose="02020603050405020304" pitchFamily="18" charset="0"/>
              </a:rPr>
              <a:t>···········(7)</a:t>
            </a:r>
            <a:endParaRPr lang="zh-CN" alt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5" name="文本框 34"/>
          <p:cNvSpPr txBox="1"/>
          <p:nvPr/>
        </p:nvSpPr>
        <p:spPr>
          <a:xfrm>
            <a:off x="10687355" y="3639884"/>
            <a:ext cx="1323140" cy="338554"/>
          </a:xfrm>
          <a:prstGeom prst="rect">
            <a:avLst/>
          </a:prstGeom>
          <a:noFill/>
        </p:spPr>
        <p:txBody>
          <a:bodyPr wrap="square" rtlCol="0">
            <a:spAutoFit/>
          </a:bodyPr>
          <a:lstStyle/>
          <a:p>
            <a:r>
              <a:rPr lang="en-US" altLang="zh-CN" sz="1600" dirty="0" smtClean="0">
                <a:solidFill>
                  <a:schemeClr val="bg2">
                    <a:lumMod val="50000"/>
                  </a:schemeClr>
                </a:solidFill>
                <a:latin typeface="Times New Roman" panose="02020603050405020304" pitchFamily="18" charset="0"/>
                <a:cs typeface="Times New Roman" panose="02020603050405020304" pitchFamily="18" charset="0"/>
              </a:rPr>
              <a:t>···········(8)</a:t>
            </a:r>
            <a:endParaRPr lang="zh-CN" alt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6" name="文本框 35"/>
          <p:cNvSpPr txBox="1"/>
          <p:nvPr/>
        </p:nvSpPr>
        <p:spPr>
          <a:xfrm>
            <a:off x="10687355" y="4725897"/>
            <a:ext cx="1323140" cy="338554"/>
          </a:xfrm>
          <a:prstGeom prst="rect">
            <a:avLst/>
          </a:prstGeom>
          <a:noFill/>
        </p:spPr>
        <p:txBody>
          <a:bodyPr wrap="square" rtlCol="0">
            <a:spAutoFit/>
          </a:bodyPr>
          <a:lstStyle/>
          <a:p>
            <a:r>
              <a:rPr lang="en-US" altLang="zh-CN" sz="1600" dirty="0" smtClean="0">
                <a:solidFill>
                  <a:schemeClr val="bg2">
                    <a:lumMod val="50000"/>
                  </a:schemeClr>
                </a:solidFill>
                <a:latin typeface="Times New Roman" panose="02020603050405020304" pitchFamily="18" charset="0"/>
                <a:cs typeface="Times New Roman" panose="02020603050405020304" pitchFamily="18" charset="0"/>
              </a:rPr>
              <a:t>···········(9)</a:t>
            </a:r>
            <a:endParaRPr lang="zh-CN" alt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7" name="文本框 36"/>
          <p:cNvSpPr txBox="1"/>
          <p:nvPr/>
        </p:nvSpPr>
        <p:spPr>
          <a:xfrm>
            <a:off x="10687355" y="5806601"/>
            <a:ext cx="1398898" cy="338554"/>
          </a:xfrm>
          <a:prstGeom prst="rect">
            <a:avLst/>
          </a:prstGeom>
          <a:noFill/>
        </p:spPr>
        <p:txBody>
          <a:bodyPr wrap="square" rtlCol="0">
            <a:spAutoFit/>
          </a:bodyPr>
          <a:lstStyle/>
          <a:p>
            <a:r>
              <a:rPr lang="en-US" altLang="zh-CN" sz="1600" dirty="0" smtClean="0">
                <a:solidFill>
                  <a:schemeClr val="bg2">
                    <a:lumMod val="50000"/>
                  </a:schemeClr>
                </a:solidFill>
                <a:latin typeface="Times New Roman" panose="02020603050405020304" pitchFamily="18" charset="0"/>
                <a:cs typeface="Times New Roman" panose="02020603050405020304" pitchFamily="18" charset="0"/>
              </a:rPr>
              <a:t>···········(10)</a:t>
            </a:r>
            <a:endParaRPr lang="zh-CN" alt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358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26AE6946-EEEC-47D3-8368-5BE236DFD218}"/>
              </a:ext>
            </a:extLst>
          </p:cNvPr>
          <p:cNvCxnSpPr>
            <a:cxnSpLocks/>
            <a:stCxn id="19" idx="3"/>
          </p:cNvCxnSpPr>
          <p:nvPr/>
        </p:nvCxnSpPr>
        <p:spPr>
          <a:xfrm>
            <a:off x="7812726" y="703279"/>
            <a:ext cx="3867783" cy="23032"/>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5F79CF-0844-4A2D-A73D-F9C288DCC6C0}"/>
              </a:ext>
            </a:extLst>
          </p:cNvPr>
          <p:cNvCxnSpPr>
            <a:cxnSpLocks/>
          </p:cNvCxnSpPr>
          <p:nvPr/>
        </p:nvCxnSpPr>
        <p:spPr>
          <a:xfrm>
            <a:off x="10182226" y="727105"/>
            <a:ext cx="1566863" cy="0"/>
          </a:xfrm>
          <a:prstGeom prst="line">
            <a:avLst/>
          </a:prstGeom>
          <a:ln w="25400">
            <a:solidFill>
              <a:srgbClr val="0E523E"/>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1C27AF1-CD02-43ED-885A-80D69F1F2B6C}"/>
              </a:ext>
            </a:extLst>
          </p:cNvPr>
          <p:cNvSpPr/>
          <p:nvPr/>
        </p:nvSpPr>
        <p:spPr>
          <a:xfrm>
            <a:off x="805680" y="441669"/>
            <a:ext cx="7007046" cy="523220"/>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800" b="1" dirty="0">
                <a:solidFill>
                  <a:srgbClr val="125340"/>
                </a:solidFill>
                <a:latin typeface="微软雅黑" panose="020B0503020204020204" pitchFamily="34" charset="-122"/>
                <a:ea typeface="微软雅黑" panose="020B0503020204020204" pitchFamily="34" charset="-122"/>
              </a:rPr>
              <a:t>结合空洞卷积和软实体类型约束的关系抽取</a:t>
            </a:r>
            <a:endParaRPr kumimoji="0" lang="zh-CN" altLang="en-US" sz="2800" b="1" i="0" u="none" strike="noStrike" kern="1200" cap="none" spc="0" normalizeH="0" baseline="0" noProof="0" dirty="0">
              <a:ln>
                <a:noFill/>
              </a:ln>
              <a:solidFill>
                <a:srgbClr val="125340"/>
              </a:solidFill>
              <a:effectLst/>
              <a:uLnTx/>
              <a:uFillTx/>
              <a:latin typeface="微软雅黑" panose="020B0503020204020204" pitchFamily="34" charset="-122"/>
              <a:ea typeface="微软雅黑" panose="020B0503020204020204" pitchFamily="34" charset="-122"/>
              <a:cs typeface="+mn-cs"/>
            </a:endParaRPr>
          </a:p>
        </p:txBody>
      </p:sp>
      <p:sp>
        <p:nvSpPr>
          <p:cNvPr id="20" name="矩形: 圆角 19">
            <a:extLst>
              <a:ext uri="{FF2B5EF4-FFF2-40B4-BE49-F238E27FC236}">
                <a16:creationId xmlns:a16="http://schemas.microsoft.com/office/drawing/2014/main" id="{E4AA665B-7907-4AAF-93E7-425A1701A500}"/>
              </a:ext>
            </a:extLst>
          </p:cNvPr>
          <p:cNvSpPr/>
          <p:nvPr/>
        </p:nvSpPr>
        <p:spPr>
          <a:xfrm>
            <a:off x="457621" y="506335"/>
            <a:ext cx="348059" cy="388855"/>
          </a:xfrm>
          <a:prstGeom prst="roundRect">
            <a:avLst>
              <a:gd name="adj" fmla="val 11815"/>
            </a:avLst>
          </a:prstGeom>
          <a:solidFill>
            <a:srgbClr val="125340"/>
          </a:solidFill>
          <a:ln w="1270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6F7C2085-0E4C-4F76-BAF4-B6438F012658}"/>
              </a:ext>
            </a:extLst>
          </p:cNvPr>
          <p:cNvSpPr txBox="1"/>
          <p:nvPr/>
        </p:nvSpPr>
        <p:spPr>
          <a:xfrm>
            <a:off x="461963" y="517919"/>
            <a:ext cx="348059" cy="3693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4"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50903" y="235946"/>
            <a:ext cx="1583476" cy="364399"/>
          </a:xfrm>
          <a:prstGeom prst="rect">
            <a:avLst/>
          </a:prstGeom>
        </p:spPr>
      </p:pic>
      <p:sp>
        <p:nvSpPr>
          <p:cNvPr id="4" name="文本框 3"/>
          <p:cNvSpPr txBox="1"/>
          <p:nvPr/>
        </p:nvSpPr>
        <p:spPr>
          <a:xfrm>
            <a:off x="392113" y="16209"/>
            <a:ext cx="1817371" cy="400110"/>
          </a:xfrm>
          <a:prstGeom prst="rect">
            <a:avLst/>
          </a:prstGeom>
          <a:noFill/>
        </p:spPr>
        <p:txBody>
          <a:bodyPr wrap="square" rtlCol="0">
            <a:spAutoFit/>
          </a:bodyPr>
          <a:lstStyle/>
          <a:p>
            <a:r>
              <a:rPr lang="zh-CN" altLang="en-US" sz="2000" b="1" dirty="0">
                <a:solidFill>
                  <a:schemeClr val="bg2">
                    <a:lumMod val="50000"/>
                  </a:schemeClr>
                </a:solidFill>
                <a:latin typeface="华文中宋" panose="02010600040101010101" pitchFamily="2" charset="-122"/>
                <a:ea typeface="华文中宋" panose="02010600040101010101" pitchFamily="2" charset="-122"/>
              </a:rPr>
              <a:t>三、研究方法</a:t>
            </a:r>
          </a:p>
        </p:txBody>
      </p:sp>
      <mc:AlternateContent xmlns:mc="http://schemas.openxmlformats.org/markup-compatibility/2006">
        <mc:Choice xmlns:a14="http://schemas.microsoft.com/office/drawing/2010/main" Requires="a14">
          <p:sp>
            <p:nvSpPr>
              <p:cNvPr id="13" name="文本框 12"/>
              <p:cNvSpPr txBox="1"/>
              <p:nvPr/>
            </p:nvSpPr>
            <p:spPr>
              <a:xfrm>
                <a:off x="3832501" y="1919855"/>
                <a:ext cx="320401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𝑡</m:t>
                          </m:r>
                        </m:e>
                        <m:sub>
                          <m:r>
                            <a:rPr lang="en-US" altLang="zh-CN" sz="1600" b="0" i="1" smtClean="0">
                              <a:latin typeface="Cambria Math" panose="02040503050406030204" pitchFamily="18" charset="0"/>
                            </a:rPr>
                            <m:t>𝑠</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𝑎𝑟𝑔𝑚𝑎𝑥</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𝑜</m:t>
                          </m:r>
                        </m:e>
                        <m:sub>
                          <m:r>
                            <a:rPr lang="en-US" altLang="zh-CN" sz="1600" b="0" i="1" smtClean="0">
                              <a:latin typeface="Cambria Math" panose="02040503050406030204" pitchFamily="18" charset="0"/>
                            </a:rPr>
                            <m:t>𝑡</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𝛽</m:t>
                      </m:r>
                      <m:r>
                        <a:rPr lang="en-US" altLang="zh-CN" sz="1600" b="0" i="1" smtClean="0">
                          <a:latin typeface="Cambria Math" panose="02040503050406030204" pitchFamily="18" charset="0"/>
                        </a:rPr>
                        <m:t>⋅</m:t>
                      </m:r>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max</m:t>
                          </m:r>
                        </m:fName>
                        <m:e>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𝑜</m:t>
                                  </m:r>
                                </m:e>
                                <m:sub>
                                  <m:r>
                                    <a:rPr lang="en-US" altLang="zh-CN" sz="1600" b="0" i="1" smtClean="0">
                                      <a:latin typeface="Cambria Math" panose="02040503050406030204" pitchFamily="18" charset="0"/>
                                    </a:rPr>
                                    <m:t>𝑡</m:t>
                                  </m:r>
                                </m:sub>
                              </m:sSub>
                            </m:e>
                          </m:d>
                        </m:e>
                      </m:func>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m:t>
                      </m:r>
                    </m:oMath>
                  </m:oMathPara>
                </a14:m>
                <a:endParaRPr lang="zh-CN" altLang="en-US" sz="1600" dirty="0"/>
              </a:p>
            </p:txBody>
          </p:sp>
        </mc:Choice>
        <mc:Fallback>
          <p:sp>
            <p:nvSpPr>
              <p:cNvPr id="13" name="文本框 12"/>
              <p:cNvSpPr txBox="1">
                <a:spLocks noRot="1" noChangeAspect="1" noMove="1" noResize="1" noEditPoints="1" noAdjustHandles="1" noChangeArrowheads="1" noChangeShapeType="1" noTextEdit="1"/>
              </p:cNvSpPr>
              <p:nvPr/>
            </p:nvSpPr>
            <p:spPr>
              <a:xfrm>
                <a:off x="3832501" y="1919855"/>
                <a:ext cx="3204019" cy="246221"/>
              </a:xfrm>
              <a:prstGeom prst="rect">
                <a:avLst/>
              </a:prstGeom>
              <a:blipFill>
                <a:blip r:embed="rId5"/>
                <a:stretch>
                  <a:fillRect l="-762" r="-1714" b="-325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4852308" y="2890661"/>
                <a:ext cx="1472583" cy="523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𝛼</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m:rPr>
                              <m:sty m:val="p"/>
                            </m:rPr>
                            <a:rPr lang="en-US" altLang="zh-CN" sz="1600" b="0" i="0" smtClean="0">
                              <a:latin typeface="Cambria Math" panose="02040503050406030204" pitchFamily="18" charset="0"/>
                            </a:rPr>
                            <m:t>exp</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𝑘</m:t>
                              </m:r>
                            </m:sub>
                          </m:sSub>
                          <m:r>
                            <a:rPr lang="en-US" altLang="zh-CN" sz="1600" b="0" i="1" smtClean="0">
                              <a:latin typeface="Cambria Math" panose="02040503050406030204" pitchFamily="18" charset="0"/>
                            </a:rPr>
                            <m:t>)</m:t>
                          </m:r>
                        </m:num>
                        <m:den>
                          <m:nary>
                            <m:naryPr>
                              <m:chr m:val="∑"/>
                              <m:supHide m:val="on"/>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𝑘</m:t>
                              </m:r>
                            </m:sub>
                            <m:sup/>
                            <m:e>
                              <m:r>
                                <m:rPr>
                                  <m:sty m:val="p"/>
                                </m:rPr>
                                <a:rPr lang="en-US" altLang="zh-CN" sz="1600" b="0" i="0" smtClean="0">
                                  <a:latin typeface="Cambria Math" panose="02040503050406030204" pitchFamily="18" charset="0"/>
                                </a:rPr>
                                <m:t>exp</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𝑘</m:t>
                                  </m:r>
                                </m:sub>
                              </m:sSub>
                              <m:r>
                                <a:rPr lang="en-US" altLang="zh-CN" sz="1600" b="0" i="1" smtClean="0">
                                  <a:latin typeface="Cambria Math" panose="02040503050406030204" pitchFamily="18" charset="0"/>
                                </a:rPr>
                                <m:t>)</m:t>
                              </m:r>
                            </m:e>
                          </m:nary>
                        </m:den>
                      </m:f>
                    </m:oMath>
                  </m:oMathPara>
                </a14:m>
                <a:endParaRPr lang="zh-CN" altLang="en-US" sz="1600" dirty="0"/>
              </a:p>
            </p:txBody>
          </p:sp>
        </mc:Choice>
        <mc:Fallback>
          <p:sp>
            <p:nvSpPr>
              <p:cNvPr id="16" name="文本框 15"/>
              <p:cNvSpPr txBox="1">
                <a:spLocks noRot="1" noChangeAspect="1" noMove="1" noResize="1" noEditPoints="1" noAdjustHandles="1" noChangeArrowheads="1" noChangeShapeType="1" noTextEdit="1"/>
              </p:cNvSpPr>
              <p:nvPr/>
            </p:nvSpPr>
            <p:spPr>
              <a:xfrm>
                <a:off x="4852308" y="2890661"/>
                <a:ext cx="1472583" cy="52386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p:cNvSpPr txBox="1"/>
              <p:nvPr/>
            </p:nvSpPr>
            <p:spPr>
              <a:xfrm>
                <a:off x="2103133" y="3088637"/>
                <a:ext cx="18246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𝐵𝑡</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𝐴𝑟</m:t>
                      </m:r>
                    </m:oMath>
                  </m:oMathPara>
                </a14:m>
                <a:endParaRPr lang="zh-CN" altLang="en-US" sz="1600" dirty="0"/>
              </a:p>
            </p:txBody>
          </p:sp>
        </mc:Choice>
        <mc:Fallback>
          <p:sp>
            <p:nvSpPr>
              <p:cNvPr id="22" name="文本框 21"/>
              <p:cNvSpPr txBox="1">
                <a:spLocks noRot="1" noChangeAspect="1" noMove="1" noResize="1" noEditPoints="1" noAdjustHandles="1" noChangeArrowheads="1" noChangeShapeType="1" noTextEdit="1"/>
              </p:cNvSpPr>
              <p:nvPr/>
            </p:nvSpPr>
            <p:spPr>
              <a:xfrm>
                <a:off x="2103133" y="3088637"/>
                <a:ext cx="1824602" cy="246221"/>
              </a:xfrm>
              <a:prstGeom prst="rect">
                <a:avLst/>
              </a:prstGeom>
              <a:blipFill>
                <a:blip r:embed="rId7"/>
                <a:stretch>
                  <a:fillRect l="-669" r="-2007" b="-25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p:cNvSpPr txBox="1"/>
              <p:nvPr/>
            </p:nvSpPr>
            <p:spPr>
              <a:xfrm>
                <a:off x="7577716" y="2816242"/>
                <a:ext cx="1244250" cy="708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𝑞</m:t>
                          </m:r>
                        </m:e>
                        <m:sub>
                          <m:r>
                            <a:rPr lang="en-US" altLang="zh-CN" sz="1600" b="0" i="1" smtClean="0">
                              <a:latin typeface="Cambria Math" panose="02040503050406030204" pitchFamily="18" charset="0"/>
                            </a:rPr>
                            <m:t>𝑀</m:t>
                          </m:r>
                        </m:sub>
                      </m:sSub>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𝑀</m:t>
                              </m:r>
                            </m:e>
                          </m:d>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𝛼</m:t>
                              </m:r>
                            </m:e>
                            <m:sub>
                              <m:r>
                                <a:rPr lang="en-US" altLang="zh-CN" sz="1600" b="0" i="1" smtClean="0">
                                  <a:latin typeface="Cambria Math" panose="02040503050406030204" pitchFamily="18" charset="0"/>
                                </a:rPr>
                                <m:t>𝑖</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𝑖</m:t>
                              </m:r>
                            </m:sub>
                          </m:sSub>
                        </m:e>
                      </m:nary>
                    </m:oMath>
                  </m:oMathPara>
                </a14:m>
                <a:endParaRPr lang="zh-CN" altLang="en-US" sz="1600" dirty="0"/>
              </a:p>
            </p:txBody>
          </p:sp>
        </mc:Choice>
        <mc:Fallback>
          <p:sp>
            <p:nvSpPr>
              <p:cNvPr id="23" name="文本框 22"/>
              <p:cNvSpPr txBox="1">
                <a:spLocks noRot="1" noChangeAspect="1" noMove="1" noResize="1" noEditPoints="1" noAdjustHandles="1" noChangeArrowheads="1" noChangeShapeType="1" noTextEdit="1"/>
              </p:cNvSpPr>
              <p:nvPr/>
            </p:nvSpPr>
            <p:spPr>
              <a:xfrm>
                <a:off x="7577716" y="2816242"/>
                <a:ext cx="1244250" cy="70820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p:cNvSpPr txBox="1"/>
              <p:nvPr/>
            </p:nvSpPr>
            <p:spPr>
              <a:xfrm>
                <a:off x="2504929" y="4178226"/>
                <a:ext cx="2289345" cy="5796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𝑝</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𝑟</m:t>
                          </m:r>
                        </m:e>
                        <m:e>
                          <m:r>
                            <a:rPr lang="en-US" altLang="zh-CN" sz="1600" b="0" i="1" smtClean="0">
                              <a:latin typeface="Cambria Math" panose="02040503050406030204" pitchFamily="18" charset="0"/>
                            </a:rPr>
                            <m:t>𝑀</m:t>
                          </m:r>
                          <m:r>
                            <a:rPr lang="en-US" altLang="zh-CN" sz="1600" b="0" i="1" smtClean="0">
                              <a:latin typeface="Cambria Math" panose="02040503050406030204" pitchFamily="18" charset="0"/>
                            </a:rPr>
                            <m:t>;</m:t>
                          </m:r>
                          <m:r>
                            <m:rPr>
                              <m:sty m:val="p"/>
                            </m:rPr>
                            <a:rPr lang="en-US" altLang="zh-CN" sz="1600" b="0" i="0" smtClean="0">
                              <a:latin typeface="Cambria Math" panose="02040503050406030204" pitchFamily="18" charset="0"/>
                            </a:rPr>
                            <m:t>Θ</m:t>
                          </m:r>
                        </m:e>
                      </m:d>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m:rPr>
                              <m:sty m:val="p"/>
                            </m:rPr>
                            <a:rPr lang="en-US" altLang="zh-CN" sz="1600" b="0" i="0" smtClean="0">
                              <a:latin typeface="Cambria Math" panose="02040503050406030204" pitchFamily="18" charset="0"/>
                            </a:rPr>
                            <m:t>exp</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𝑜</m:t>
                              </m:r>
                            </m:e>
                            <m:sub>
                              <m:r>
                                <a:rPr lang="en-US" altLang="zh-CN" sz="1600" b="0" i="1" smtClean="0">
                                  <a:latin typeface="Cambria Math" panose="02040503050406030204" pitchFamily="18" charset="0"/>
                                </a:rPr>
                                <m:t>𝑟</m:t>
                              </m:r>
                            </m:sub>
                          </m:sSub>
                          <m:r>
                            <a:rPr lang="en-US" altLang="zh-CN" sz="1600" b="0" i="1" smtClean="0">
                              <a:latin typeface="Cambria Math" panose="02040503050406030204" pitchFamily="18" charset="0"/>
                            </a:rPr>
                            <m:t>)</m:t>
                          </m:r>
                        </m:num>
                        <m:den>
                          <m:nary>
                            <m:naryPr>
                              <m:chr m:val="∑"/>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𝑁</m:t>
                                  </m:r>
                                </m:e>
                                <m:sub>
                                  <m:r>
                                    <a:rPr lang="en-US" altLang="zh-CN" sz="1600" b="0" i="1" smtClean="0">
                                      <a:latin typeface="Cambria Math" panose="02040503050406030204" pitchFamily="18" charset="0"/>
                                    </a:rPr>
                                    <m:t>𝑟</m:t>
                                  </m:r>
                                </m:sub>
                              </m:sSub>
                            </m:sup>
                            <m:e>
                              <m:r>
                                <m:rPr>
                                  <m:sty m:val="p"/>
                                </m:rPr>
                                <a:rPr lang="en-US" altLang="zh-CN" sz="1600" b="0" i="0" smtClean="0">
                                  <a:latin typeface="Cambria Math" panose="02040503050406030204" pitchFamily="18" charset="0"/>
                                </a:rPr>
                                <m:t>exp</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𝑜</m:t>
                                  </m:r>
                                </m:e>
                                <m:sub>
                                  <m:r>
                                    <a:rPr lang="en-US" altLang="zh-CN" sz="1600" b="0" i="1" smtClean="0">
                                      <a:latin typeface="Cambria Math" panose="02040503050406030204" pitchFamily="18" charset="0"/>
                                    </a:rPr>
                                    <m:t>𝑟</m:t>
                                  </m:r>
                                </m:sub>
                              </m:sSub>
                              <m:r>
                                <a:rPr lang="en-US" altLang="zh-CN" sz="1600" b="0" i="1" smtClean="0">
                                  <a:latin typeface="Cambria Math" panose="02040503050406030204" pitchFamily="18" charset="0"/>
                                </a:rPr>
                                <m:t>)</m:t>
                              </m:r>
                            </m:e>
                          </m:nary>
                        </m:den>
                      </m:f>
                    </m:oMath>
                  </m:oMathPara>
                </a14:m>
                <a:endParaRPr lang="zh-CN" altLang="en-US" sz="1600" dirty="0"/>
              </a:p>
            </p:txBody>
          </p:sp>
        </mc:Choice>
        <mc:Fallback>
          <p:sp>
            <p:nvSpPr>
              <p:cNvPr id="26" name="文本框 25"/>
              <p:cNvSpPr txBox="1">
                <a:spLocks noRot="1" noChangeAspect="1" noMove="1" noResize="1" noEditPoints="1" noAdjustHandles="1" noChangeArrowheads="1" noChangeShapeType="1" noTextEdit="1"/>
              </p:cNvSpPr>
              <p:nvPr/>
            </p:nvSpPr>
            <p:spPr>
              <a:xfrm>
                <a:off x="2504929" y="4178226"/>
                <a:ext cx="2289345" cy="579646"/>
              </a:xfrm>
              <a:prstGeom prst="rect">
                <a:avLst/>
              </a:prstGeom>
              <a:blipFill>
                <a:blip r:embed="rId9"/>
                <a:stretch>
                  <a:fillRect b="-10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p:cNvSpPr txBox="1"/>
              <p:nvPr/>
            </p:nvSpPr>
            <p:spPr>
              <a:xfrm>
                <a:off x="5880025" y="4344938"/>
                <a:ext cx="1771191" cy="246221"/>
              </a:xfrm>
              <a:prstGeom prst="rect">
                <a:avLst/>
              </a:prstGeom>
              <a:noFill/>
            </p:spPr>
            <p:txBody>
              <a:bodyPr wrap="none" lIns="0" tIns="0" rIns="0" bIns="0" rtlCol="0">
                <a:spAutoFit/>
              </a:bodyPr>
              <a:lstStyle/>
              <a:p>
                <a:r>
                  <a:rPr lang="zh-CN" altLang="en-US" sz="1600" b="0" dirty="0"/>
                  <a:t>其中</a:t>
                </a:r>
                <a14:m>
                  <m:oMath xmlns:m="http://schemas.openxmlformats.org/officeDocument/2006/math">
                    <m:r>
                      <a:rPr lang="en-US" altLang="zh-CN" sz="1600" b="0" i="0" smtClean="0">
                        <a:latin typeface="Cambria Math" panose="02040503050406030204" pitchFamily="18" charset="0"/>
                      </a:rPr>
                      <m:t> </m:t>
                    </m:r>
                    <m:r>
                      <a:rPr lang="en-US" altLang="zh-CN" sz="1600" b="0" i="1" smtClean="0">
                        <a:latin typeface="Cambria Math" panose="02040503050406030204" pitchFamily="18" charset="0"/>
                      </a:rPr>
                      <m:t>𝑜</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𝑊</m:t>
                        </m:r>
                      </m:e>
                      <m:sub>
                        <m:r>
                          <a:rPr lang="en-US" altLang="zh-CN" sz="1600" b="0" i="1" smtClean="0">
                            <a:latin typeface="Cambria Math" panose="02040503050406030204" pitchFamily="18" charset="0"/>
                          </a:rPr>
                          <m:t>𝑟</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𝑞</m:t>
                        </m:r>
                      </m:e>
                      <m:sub>
                        <m:r>
                          <a:rPr lang="en-US" altLang="zh-CN" sz="1600" b="0" i="1" smtClean="0">
                            <a:latin typeface="Cambria Math" panose="02040503050406030204" pitchFamily="18" charset="0"/>
                          </a:rPr>
                          <m:t>𝑀</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𝑏</m:t>
                        </m:r>
                      </m:e>
                      <m:sub>
                        <m:r>
                          <a:rPr lang="en-US" altLang="zh-CN" sz="1600" b="0" i="1" smtClean="0">
                            <a:latin typeface="Cambria Math" panose="02040503050406030204" pitchFamily="18" charset="0"/>
                          </a:rPr>
                          <m:t>𝑟</m:t>
                        </m:r>
                      </m:sub>
                    </m:sSub>
                  </m:oMath>
                </a14:m>
                <a:endParaRPr lang="zh-CN" altLang="en-US" sz="1600" dirty="0"/>
              </a:p>
            </p:txBody>
          </p:sp>
        </mc:Choice>
        <mc:Fallback>
          <p:sp>
            <p:nvSpPr>
              <p:cNvPr id="27" name="文本框 26"/>
              <p:cNvSpPr txBox="1">
                <a:spLocks noRot="1" noChangeAspect="1" noMove="1" noResize="1" noEditPoints="1" noAdjustHandles="1" noChangeArrowheads="1" noChangeShapeType="1" noTextEdit="1"/>
              </p:cNvSpPr>
              <p:nvPr/>
            </p:nvSpPr>
            <p:spPr>
              <a:xfrm>
                <a:off x="5880025" y="4344938"/>
                <a:ext cx="1771191" cy="246221"/>
              </a:xfrm>
              <a:prstGeom prst="rect">
                <a:avLst/>
              </a:prstGeom>
              <a:blipFill>
                <a:blip r:embed="rId10"/>
                <a:stretch>
                  <a:fillRect l="-7241" t="-27500" r="-345" b="-5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p:cNvSpPr txBox="1"/>
              <p:nvPr/>
            </p:nvSpPr>
            <p:spPr>
              <a:xfrm>
                <a:off x="2807345" y="5417322"/>
                <a:ext cx="5068439" cy="6923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𝐿</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𝐿</m:t>
                          </m:r>
                        </m:e>
                        <m:sub>
                          <m:r>
                            <a:rPr lang="en-US" altLang="zh-CN" sz="1600" b="0" i="1" smtClean="0">
                              <a:latin typeface="Cambria Math" panose="02040503050406030204" pitchFamily="18" charset="0"/>
                            </a:rPr>
                            <m:t>𝑟</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𝜆</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𝐿</m:t>
                          </m:r>
                        </m:e>
                        <m:sub>
                          <m:r>
                            <a:rPr lang="en-US" altLang="zh-CN" sz="1600" b="0" i="1" smtClean="0">
                              <a:latin typeface="Cambria Math" panose="02040503050406030204" pitchFamily="18" charset="0"/>
                            </a:rPr>
                            <m:t>𝑡</m:t>
                          </m:r>
                        </m:sub>
                      </m:sSub>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𝑁</m:t>
                              </m:r>
                            </m:e>
                            <m:sub>
                              <m:r>
                                <a:rPr lang="en-US" altLang="zh-CN" sz="1600" b="0" i="1" smtClean="0">
                                  <a:latin typeface="Cambria Math" panose="02040503050406030204" pitchFamily="18" charset="0"/>
                                </a:rPr>
                                <m:t>𝑏</m:t>
                              </m:r>
                            </m:sub>
                          </m:sSub>
                        </m:sup>
                        <m:e>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log</m:t>
                              </m:r>
                            </m:fName>
                            <m:e>
                              <m:r>
                                <a:rPr lang="en-US" altLang="zh-CN" sz="1600" b="0" i="1" smtClean="0">
                                  <a:latin typeface="Cambria Math" panose="02040503050406030204" pitchFamily="18" charset="0"/>
                                </a:rPr>
                                <m:t>𝑝</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𝑟</m:t>
                                      </m:r>
                                    </m:e>
                                    <m:sub>
                                      <m:r>
                                        <a:rPr lang="en-US" altLang="zh-CN" sz="1600" b="0" i="1" smtClean="0">
                                          <a:latin typeface="Cambria Math" panose="02040503050406030204" pitchFamily="18" charset="0"/>
                                        </a:rPr>
                                        <m:t>𝑖</m:t>
                                      </m:r>
                                    </m:sub>
                                  </m:sSub>
                                </m:e>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𝑀</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r>
                                    <m:rPr>
                                      <m:sty m:val="p"/>
                                    </m:rPr>
                                    <a:rPr lang="en-US" altLang="zh-CN" sz="1600" b="0" i="0" smtClean="0">
                                      <a:latin typeface="Cambria Math" panose="02040503050406030204" pitchFamily="18" charset="0"/>
                                    </a:rPr>
                                    <m:t>Θ</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𝜆</m:t>
                              </m:r>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𝑁</m:t>
                                      </m:r>
                                    </m:e>
                                    <m:sub>
                                      <m:r>
                                        <a:rPr lang="en-US" altLang="zh-CN" sz="1600" b="0" i="1" smtClean="0">
                                          <a:latin typeface="Cambria Math" panose="02040503050406030204" pitchFamily="18" charset="0"/>
                                        </a:rPr>
                                        <m:t>𝑡</m:t>
                                      </m:r>
                                    </m:sub>
                                  </m:sSub>
                                </m:sup>
                                <m:e>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log</m:t>
                                      </m:r>
                                    </m:fName>
                                    <m:e>
                                      <m:r>
                                        <a:rPr lang="en-US" altLang="zh-CN" sz="1600" b="0" i="1" smtClean="0">
                                          <a:latin typeface="Cambria Math" panose="02040503050406030204" pitchFamily="18" charset="0"/>
                                        </a:rPr>
                                        <m:t>𝑝</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𝑡</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𝑚</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r>
                                        <m:rPr>
                                          <m:sty m:val="p"/>
                                        </m:rPr>
                                        <a:rPr lang="en-US" altLang="zh-CN" sz="1600" b="0" i="0" smtClean="0">
                                          <a:latin typeface="Cambria Math" panose="02040503050406030204" pitchFamily="18" charset="0"/>
                                        </a:rPr>
                                        <m:t>Θ</m:t>
                                      </m:r>
                                      <m:r>
                                        <a:rPr lang="en-US" altLang="zh-CN" sz="1600" b="0" i="1" smtClean="0">
                                          <a:latin typeface="Cambria Math" panose="02040503050406030204" pitchFamily="18" charset="0"/>
                                        </a:rPr>
                                        <m:t>)</m:t>
                                      </m:r>
                                    </m:e>
                                  </m:func>
                                </m:e>
                              </m:nary>
                            </m:e>
                          </m:func>
                        </m:e>
                      </m:nary>
                    </m:oMath>
                  </m:oMathPara>
                </a14:m>
                <a:endParaRPr lang="zh-CN" altLang="en-US" sz="1600" dirty="0"/>
              </a:p>
            </p:txBody>
          </p:sp>
        </mc:Choice>
        <mc:Fallback>
          <p:sp>
            <p:nvSpPr>
              <p:cNvPr id="29" name="文本框 28"/>
              <p:cNvSpPr txBox="1">
                <a:spLocks noRot="1" noChangeAspect="1" noMove="1" noResize="1" noEditPoints="1" noAdjustHandles="1" noChangeArrowheads="1" noChangeShapeType="1" noTextEdit="1"/>
              </p:cNvSpPr>
              <p:nvPr/>
            </p:nvSpPr>
            <p:spPr>
              <a:xfrm>
                <a:off x="2807345" y="5417322"/>
                <a:ext cx="5068439" cy="692305"/>
              </a:xfrm>
              <a:prstGeom prst="rect">
                <a:avLst/>
              </a:prstGeom>
              <a:blipFill>
                <a:blip r:embed="rId11"/>
                <a:stretch>
                  <a:fillRect/>
                </a:stretch>
              </a:blipFill>
            </p:spPr>
            <p:txBody>
              <a:bodyPr/>
              <a:lstStyle/>
              <a:p>
                <a:r>
                  <a:rPr lang="zh-CN" altLang="en-US">
                    <a:noFill/>
                  </a:rPr>
                  <a:t> </a:t>
                </a:r>
              </a:p>
            </p:txBody>
          </p:sp>
        </mc:Fallback>
      </mc:AlternateContent>
      <p:grpSp>
        <p:nvGrpSpPr>
          <p:cNvPr id="30" name="组合 29"/>
          <p:cNvGrpSpPr/>
          <p:nvPr/>
        </p:nvGrpSpPr>
        <p:grpSpPr>
          <a:xfrm>
            <a:off x="457620" y="1143122"/>
            <a:ext cx="8580439" cy="278655"/>
            <a:chOff x="457620" y="3869547"/>
            <a:chExt cx="8580439" cy="278655"/>
          </a:xfrm>
        </p:grpSpPr>
        <p:sp>
          <p:nvSpPr>
            <p:cNvPr id="31" name="矩形 30"/>
            <p:cNvSpPr/>
            <p:nvPr/>
          </p:nvSpPr>
          <p:spPr>
            <a:xfrm>
              <a:off x="457620" y="3869547"/>
              <a:ext cx="2739669"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软实体类型约束的关系分类</a:t>
              </a:r>
            </a:p>
          </p:txBody>
        </p:sp>
        <p:cxnSp>
          <p:nvCxnSpPr>
            <p:cNvPr id="32" name="直接连接符 31">
              <a:extLst>
                <a:ext uri="{FF2B5EF4-FFF2-40B4-BE49-F238E27FC236}">
                  <a16:creationId xmlns:a16="http://schemas.microsoft.com/office/drawing/2014/main" id="{26AE6946-EEEC-47D3-8368-5BE236DFD218}"/>
                </a:ext>
              </a:extLst>
            </p:cNvPr>
            <p:cNvCxnSpPr>
              <a:cxnSpLocks/>
            </p:cNvCxnSpPr>
            <p:nvPr/>
          </p:nvCxnSpPr>
          <p:spPr>
            <a:xfrm>
              <a:off x="1645071" y="4146633"/>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42" name="文本框 41"/>
              <p:cNvSpPr txBox="1"/>
              <p:nvPr/>
            </p:nvSpPr>
            <p:spPr>
              <a:xfrm>
                <a:off x="671510" y="6296947"/>
                <a:ext cx="10928700" cy="369332"/>
              </a:xfrm>
              <a:prstGeom prst="rect">
                <a:avLst/>
              </a:prstGeom>
              <a:noFill/>
            </p:spPr>
            <p:txBody>
              <a:bodyPr wrap="square" rtlCol="0">
                <a:spAutoFit/>
              </a:bodyPr>
              <a:lstStyle/>
              <a:p>
                <a:r>
                  <a:rPr lang="zh-CN" altLang="en-US" dirty="0"/>
                  <a:t>其中，</a:t>
                </a:r>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a:latin typeface="Cambria Math" panose="02040503050406030204" pitchFamily="18" charset="0"/>
                          </a:rPr>
                          <m:t>N</m:t>
                        </m:r>
                      </m:e>
                      <m:sub>
                        <m:r>
                          <a:rPr lang="en-US" altLang="zh-CN" b="0" i="1" dirty="0" smtClean="0">
                            <a:latin typeface="Cambria Math" panose="02040503050406030204" pitchFamily="18" charset="0"/>
                          </a:rPr>
                          <m:t>𝑏</m:t>
                        </m:r>
                      </m:sub>
                    </m:sSub>
                  </m:oMath>
                </a14:m>
                <a:r>
                  <a:rPr lang="zh-CN" altLang="en-US" dirty="0"/>
                  <a:t>是实体对包数目，</a:t>
                </a:r>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b="0" i="1" dirty="0">
                            <a:latin typeface="Cambria Math" panose="02040503050406030204" pitchFamily="18" charset="0"/>
                          </a:rPr>
                          <m:t>N</m:t>
                        </m:r>
                      </m:e>
                      <m:sub>
                        <m:r>
                          <a:rPr lang="en-US" altLang="zh-CN" b="0" i="1" dirty="0" smtClean="0">
                            <a:latin typeface="Cambria Math" panose="02040503050406030204" pitchFamily="18" charset="0"/>
                          </a:rPr>
                          <m:t>𝑡</m:t>
                        </m:r>
                      </m:sub>
                    </m:sSub>
                  </m:oMath>
                </a14:m>
                <a:r>
                  <a:rPr lang="zh-CN" altLang="en-US" dirty="0"/>
                  <a:t>是关系实例数目，</a:t>
                </a:r>
                <a14:m>
                  <m:oMath xmlns:m="http://schemas.openxmlformats.org/officeDocument/2006/math">
                    <m:r>
                      <a:rPr lang="en-US" altLang="zh-CN" b="0" i="1" smtClean="0">
                        <a:latin typeface="Cambria Math" panose="02040503050406030204" pitchFamily="18" charset="0"/>
                      </a:rPr>
                      <m:t>𝜆</m:t>
                    </m:r>
                    <m:r>
                      <a:rPr lang="en-US" altLang="zh-CN" b="0" i="1" smtClean="0">
                        <a:latin typeface="Cambria Math" panose="02040503050406030204" pitchFamily="18" charset="0"/>
                      </a:rPr>
                      <m:t>&gt;0</m:t>
                    </m:r>
                  </m:oMath>
                </a14:m>
                <a:r>
                  <a:rPr lang="zh-CN" altLang="en-US" dirty="0"/>
                  <a:t>是权重参数，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和</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分别是</m:t>
                    </m:r>
                  </m:oMath>
                </a14:m>
                <a:r>
                  <a:rPr lang="zh-CN" altLang="en-US" dirty="0"/>
                  <a:t>关系标签和实体类型标签</a:t>
                </a:r>
              </a:p>
            </p:txBody>
          </p:sp>
        </mc:Choice>
        <mc:Fallback>
          <p:sp>
            <p:nvSpPr>
              <p:cNvPr id="42" name="文本框 41"/>
              <p:cNvSpPr txBox="1">
                <a:spLocks noRot="1" noChangeAspect="1" noMove="1" noResize="1" noEditPoints="1" noAdjustHandles="1" noChangeArrowheads="1" noChangeShapeType="1" noTextEdit="1"/>
              </p:cNvSpPr>
              <p:nvPr/>
            </p:nvSpPr>
            <p:spPr>
              <a:xfrm>
                <a:off x="671510" y="6296947"/>
                <a:ext cx="10928700" cy="369332"/>
              </a:xfrm>
              <a:prstGeom prst="rect">
                <a:avLst/>
              </a:prstGeom>
              <a:blipFill>
                <a:blip r:embed="rId12"/>
                <a:stretch>
                  <a:fillRect l="-446" t="-9836" b="-24590"/>
                </a:stretch>
              </a:blipFill>
            </p:spPr>
            <p:txBody>
              <a:bodyPr/>
              <a:lstStyle/>
              <a:p>
                <a:r>
                  <a:rPr lang="zh-CN" altLang="en-US">
                    <a:noFill/>
                  </a:rPr>
                  <a:t> </a:t>
                </a:r>
              </a:p>
            </p:txBody>
          </p:sp>
        </mc:Fallback>
      </mc:AlternateContent>
      <p:sp>
        <p:nvSpPr>
          <p:cNvPr id="43" name="文本框 42"/>
          <p:cNvSpPr txBox="1"/>
          <p:nvPr/>
        </p:nvSpPr>
        <p:spPr>
          <a:xfrm>
            <a:off x="457620" y="1512629"/>
            <a:ext cx="2752110" cy="369332"/>
          </a:xfrm>
          <a:prstGeom prst="rect">
            <a:avLst/>
          </a:prstGeom>
          <a:noFill/>
        </p:spPr>
        <p:txBody>
          <a:bodyPr wrap="square" rtlCol="0">
            <a:spAutoFit/>
          </a:bodyPr>
          <a:lstStyle/>
          <a:p>
            <a:r>
              <a:rPr lang="zh-CN" altLang="en-US" b="1" dirty="0">
                <a:solidFill>
                  <a:srgbClr val="125340"/>
                </a:solidFill>
              </a:rPr>
              <a:t>软实体类型计算</a:t>
            </a:r>
            <a:r>
              <a:rPr lang="en-US" altLang="zh-CN" dirty="0"/>
              <a:t>:</a:t>
            </a:r>
            <a:endParaRPr lang="zh-CN" altLang="en-US" dirty="0"/>
          </a:p>
        </p:txBody>
      </p:sp>
      <p:sp>
        <p:nvSpPr>
          <p:cNvPr id="44" name="文本框 43"/>
          <p:cNvSpPr txBox="1"/>
          <p:nvPr/>
        </p:nvSpPr>
        <p:spPr>
          <a:xfrm>
            <a:off x="457620" y="2448651"/>
            <a:ext cx="2752110" cy="369332"/>
          </a:xfrm>
          <a:prstGeom prst="rect">
            <a:avLst/>
          </a:prstGeom>
          <a:noFill/>
        </p:spPr>
        <p:txBody>
          <a:bodyPr wrap="square" rtlCol="0">
            <a:spAutoFit/>
          </a:bodyPr>
          <a:lstStyle/>
          <a:p>
            <a:r>
              <a:rPr lang="zh-CN" altLang="en-US" b="1" dirty="0">
                <a:solidFill>
                  <a:srgbClr val="125340"/>
                </a:solidFill>
              </a:rPr>
              <a:t>实体包的特征表示</a:t>
            </a:r>
            <a:r>
              <a:rPr lang="en-US" altLang="zh-CN" dirty="0"/>
              <a:t>:</a:t>
            </a:r>
            <a:endParaRPr lang="zh-CN" altLang="en-US" dirty="0"/>
          </a:p>
        </p:txBody>
      </p:sp>
      <p:sp>
        <p:nvSpPr>
          <p:cNvPr id="45" name="文本框 44"/>
          <p:cNvSpPr txBox="1"/>
          <p:nvPr/>
        </p:nvSpPr>
        <p:spPr>
          <a:xfrm>
            <a:off x="457620" y="3565922"/>
            <a:ext cx="2752110" cy="369332"/>
          </a:xfrm>
          <a:prstGeom prst="rect">
            <a:avLst/>
          </a:prstGeom>
          <a:noFill/>
        </p:spPr>
        <p:txBody>
          <a:bodyPr wrap="square" rtlCol="0">
            <a:spAutoFit/>
          </a:bodyPr>
          <a:lstStyle/>
          <a:p>
            <a:r>
              <a:rPr lang="zh-CN" altLang="en-US" b="1" dirty="0">
                <a:solidFill>
                  <a:srgbClr val="125340"/>
                </a:solidFill>
              </a:rPr>
              <a:t>关系分类概率表示</a:t>
            </a:r>
            <a:r>
              <a:rPr lang="en-US" altLang="zh-CN" dirty="0"/>
              <a:t>:</a:t>
            </a:r>
            <a:endParaRPr lang="zh-CN" altLang="en-US" dirty="0"/>
          </a:p>
        </p:txBody>
      </p:sp>
      <p:sp>
        <p:nvSpPr>
          <p:cNvPr id="46" name="文本框 45"/>
          <p:cNvSpPr txBox="1"/>
          <p:nvPr/>
        </p:nvSpPr>
        <p:spPr>
          <a:xfrm>
            <a:off x="457620" y="4842350"/>
            <a:ext cx="2752110" cy="369332"/>
          </a:xfrm>
          <a:prstGeom prst="rect">
            <a:avLst/>
          </a:prstGeom>
          <a:noFill/>
        </p:spPr>
        <p:txBody>
          <a:bodyPr wrap="square" rtlCol="0">
            <a:spAutoFit/>
          </a:bodyPr>
          <a:lstStyle/>
          <a:p>
            <a:r>
              <a:rPr lang="zh-CN" altLang="en-US" b="1" dirty="0">
                <a:solidFill>
                  <a:srgbClr val="125340"/>
                </a:solidFill>
              </a:rPr>
              <a:t>多任务损失函数</a:t>
            </a:r>
            <a:r>
              <a:rPr lang="en-US" altLang="zh-CN" dirty="0"/>
              <a:t>:</a:t>
            </a:r>
            <a:endParaRPr lang="zh-CN" altLang="en-US" dirty="0"/>
          </a:p>
        </p:txBody>
      </p:sp>
      <p:sp>
        <p:nvSpPr>
          <p:cNvPr id="25" name="文本框 24"/>
          <p:cNvSpPr txBox="1"/>
          <p:nvPr/>
        </p:nvSpPr>
        <p:spPr>
          <a:xfrm>
            <a:off x="9860041" y="1873689"/>
            <a:ext cx="1398898" cy="338554"/>
          </a:xfrm>
          <a:prstGeom prst="rect">
            <a:avLst/>
          </a:prstGeom>
          <a:noFill/>
        </p:spPr>
        <p:txBody>
          <a:bodyPr wrap="square" rtlCol="0">
            <a:spAutoFit/>
          </a:bodyPr>
          <a:lstStyle/>
          <a:p>
            <a:r>
              <a:rPr lang="en-US" altLang="zh-CN" sz="1600" dirty="0" smtClean="0">
                <a:solidFill>
                  <a:schemeClr val="bg2">
                    <a:lumMod val="50000"/>
                  </a:schemeClr>
                </a:solidFill>
                <a:latin typeface="Times New Roman" panose="02020603050405020304" pitchFamily="18" charset="0"/>
                <a:cs typeface="Times New Roman" panose="02020603050405020304" pitchFamily="18" charset="0"/>
              </a:rPr>
              <a:t>···········(11)</a:t>
            </a:r>
            <a:endParaRPr lang="zh-CN" alt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8" name="文本框 27"/>
          <p:cNvSpPr txBox="1"/>
          <p:nvPr/>
        </p:nvSpPr>
        <p:spPr>
          <a:xfrm>
            <a:off x="9860041" y="2983314"/>
            <a:ext cx="1398898" cy="338554"/>
          </a:xfrm>
          <a:prstGeom prst="rect">
            <a:avLst/>
          </a:prstGeom>
          <a:noFill/>
        </p:spPr>
        <p:txBody>
          <a:bodyPr wrap="square" rtlCol="0">
            <a:spAutoFit/>
          </a:bodyPr>
          <a:lstStyle/>
          <a:p>
            <a:r>
              <a:rPr lang="en-US" altLang="zh-CN" sz="1600" dirty="0" smtClean="0">
                <a:solidFill>
                  <a:schemeClr val="bg2">
                    <a:lumMod val="50000"/>
                  </a:schemeClr>
                </a:solidFill>
                <a:latin typeface="Times New Roman" panose="02020603050405020304" pitchFamily="18" charset="0"/>
                <a:cs typeface="Times New Roman" panose="02020603050405020304" pitchFamily="18" charset="0"/>
              </a:rPr>
              <a:t>···········(12)</a:t>
            </a:r>
            <a:endParaRPr lang="zh-CN" alt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3" name="文本框 32"/>
          <p:cNvSpPr txBox="1"/>
          <p:nvPr/>
        </p:nvSpPr>
        <p:spPr>
          <a:xfrm>
            <a:off x="9860041" y="4319217"/>
            <a:ext cx="1398898" cy="338554"/>
          </a:xfrm>
          <a:prstGeom prst="rect">
            <a:avLst/>
          </a:prstGeom>
          <a:noFill/>
        </p:spPr>
        <p:txBody>
          <a:bodyPr wrap="square" rtlCol="0">
            <a:spAutoFit/>
          </a:bodyPr>
          <a:lstStyle/>
          <a:p>
            <a:r>
              <a:rPr lang="en-US" altLang="zh-CN" sz="1600" dirty="0" smtClean="0">
                <a:solidFill>
                  <a:schemeClr val="bg2">
                    <a:lumMod val="50000"/>
                  </a:schemeClr>
                </a:solidFill>
                <a:latin typeface="Times New Roman" panose="02020603050405020304" pitchFamily="18" charset="0"/>
                <a:cs typeface="Times New Roman" panose="02020603050405020304" pitchFamily="18" charset="0"/>
              </a:rPr>
              <a:t>···········(13)</a:t>
            </a:r>
            <a:endParaRPr lang="zh-CN" alt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4" name="文本框 33"/>
          <p:cNvSpPr txBox="1"/>
          <p:nvPr/>
        </p:nvSpPr>
        <p:spPr>
          <a:xfrm>
            <a:off x="9860041" y="5594198"/>
            <a:ext cx="1398898" cy="338554"/>
          </a:xfrm>
          <a:prstGeom prst="rect">
            <a:avLst/>
          </a:prstGeom>
          <a:noFill/>
        </p:spPr>
        <p:txBody>
          <a:bodyPr wrap="square" rtlCol="0">
            <a:spAutoFit/>
          </a:bodyPr>
          <a:lstStyle/>
          <a:p>
            <a:r>
              <a:rPr lang="en-US" altLang="zh-CN" sz="1600" dirty="0" smtClean="0">
                <a:solidFill>
                  <a:schemeClr val="bg2">
                    <a:lumMod val="50000"/>
                  </a:schemeClr>
                </a:solidFill>
                <a:latin typeface="Times New Roman" panose="02020603050405020304" pitchFamily="18" charset="0"/>
                <a:cs typeface="Times New Roman" panose="02020603050405020304" pitchFamily="18" charset="0"/>
              </a:rPr>
              <a:t>···········(14)</a:t>
            </a:r>
            <a:endParaRPr lang="zh-CN" alt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8645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26AE6946-EEEC-47D3-8368-5BE236DFD218}"/>
              </a:ext>
            </a:extLst>
          </p:cNvPr>
          <p:cNvCxnSpPr>
            <a:cxnSpLocks/>
            <a:stCxn id="19" idx="3"/>
          </p:cNvCxnSpPr>
          <p:nvPr/>
        </p:nvCxnSpPr>
        <p:spPr>
          <a:xfrm>
            <a:off x="8171799" y="703279"/>
            <a:ext cx="3508710" cy="23032"/>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5F79CF-0844-4A2D-A73D-F9C288DCC6C0}"/>
              </a:ext>
            </a:extLst>
          </p:cNvPr>
          <p:cNvCxnSpPr>
            <a:cxnSpLocks/>
          </p:cNvCxnSpPr>
          <p:nvPr/>
        </p:nvCxnSpPr>
        <p:spPr>
          <a:xfrm>
            <a:off x="10182226" y="727105"/>
            <a:ext cx="1566863" cy="0"/>
          </a:xfrm>
          <a:prstGeom prst="line">
            <a:avLst/>
          </a:prstGeom>
          <a:ln w="25400">
            <a:solidFill>
              <a:srgbClr val="0E523E"/>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1C27AF1-CD02-43ED-885A-80D69F1F2B6C}"/>
              </a:ext>
            </a:extLst>
          </p:cNvPr>
          <p:cNvSpPr/>
          <p:nvPr/>
        </p:nvSpPr>
        <p:spPr>
          <a:xfrm>
            <a:off x="805680" y="441669"/>
            <a:ext cx="7366119" cy="523220"/>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800" b="1" dirty="0">
                <a:solidFill>
                  <a:srgbClr val="125340"/>
                </a:solidFill>
                <a:latin typeface="微软雅黑" panose="020B0503020204020204" pitchFamily="34" charset="-122"/>
                <a:ea typeface="微软雅黑" panose="020B0503020204020204" pitchFamily="34" charset="-122"/>
              </a:rPr>
              <a:t>基于图卷积和层次关系嵌入的知识库表示学习</a:t>
            </a:r>
            <a:endParaRPr kumimoji="0" lang="zh-CN" altLang="en-US" sz="2800" b="1" i="0" u="none" strike="noStrike" kern="1200" cap="none" spc="0" normalizeH="0" baseline="0" noProof="0" dirty="0">
              <a:ln>
                <a:noFill/>
              </a:ln>
              <a:solidFill>
                <a:srgbClr val="125340"/>
              </a:solidFill>
              <a:effectLst/>
              <a:uLnTx/>
              <a:uFillTx/>
              <a:latin typeface="微软雅黑" panose="020B0503020204020204" pitchFamily="34" charset="-122"/>
              <a:ea typeface="微软雅黑" panose="020B0503020204020204" pitchFamily="34" charset="-122"/>
              <a:cs typeface="+mn-cs"/>
            </a:endParaRPr>
          </a:p>
        </p:txBody>
      </p:sp>
      <p:sp>
        <p:nvSpPr>
          <p:cNvPr id="20" name="矩形: 圆角 19">
            <a:extLst>
              <a:ext uri="{FF2B5EF4-FFF2-40B4-BE49-F238E27FC236}">
                <a16:creationId xmlns:a16="http://schemas.microsoft.com/office/drawing/2014/main" id="{E4AA665B-7907-4AAF-93E7-425A1701A500}"/>
              </a:ext>
            </a:extLst>
          </p:cNvPr>
          <p:cNvSpPr/>
          <p:nvPr/>
        </p:nvSpPr>
        <p:spPr>
          <a:xfrm>
            <a:off x="457621" y="506335"/>
            <a:ext cx="348059" cy="388855"/>
          </a:xfrm>
          <a:prstGeom prst="roundRect">
            <a:avLst>
              <a:gd name="adj" fmla="val 11815"/>
            </a:avLst>
          </a:prstGeom>
          <a:solidFill>
            <a:srgbClr val="125340"/>
          </a:solidFill>
          <a:ln w="1270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6F7C2085-0E4C-4F76-BAF4-B6438F012658}"/>
              </a:ext>
            </a:extLst>
          </p:cNvPr>
          <p:cNvSpPr txBox="1"/>
          <p:nvPr/>
        </p:nvSpPr>
        <p:spPr>
          <a:xfrm>
            <a:off x="461963" y="517919"/>
            <a:ext cx="348059" cy="3693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3</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4"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50903" y="235946"/>
            <a:ext cx="1583476" cy="364399"/>
          </a:xfrm>
          <a:prstGeom prst="rect">
            <a:avLst/>
          </a:prstGeom>
        </p:spPr>
      </p:pic>
      <p:sp>
        <p:nvSpPr>
          <p:cNvPr id="4" name="文本框 3"/>
          <p:cNvSpPr txBox="1"/>
          <p:nvPr/>
        </p:nvSpPr>
        <p:spPr>
          <a:xfrm>
            <a:off x="392113" y="16209"/>
            <a:ext cx="1817371" cy="400110"/>
          </a:xfrm>
          <a:prstGeom prst="rect">
            <a:avLst/>
          </a:prstGeom>
          <a:noFill/>
        </p:spPr>
        <p:txBody>
          <a:bodyPr wrap="square" rtlCol="0">
            <a:spAutoFit/>
          </a:bodyPr>
          <a:lstStyle/>
          <a:p>
            <a:r>
              <a:rPr lang="zh-CN" altLang="en-US" sz="2000" b="1" dirty="0">
                <a:solidFill>
                  <a:schemeClr val="bg2">
                    <a:lumMod val="50000"/>
                  </a:schemeClr>
                </a:solidFill>
                <a:latin typeface="华文中宋" panose="02010600040101010101" pitchFamily="2" charset="-122"/>
                <a:ea typeface="华文中宋" panose="02010600040101010101" pitchFamily="2" charset="-122"/>
              </a:rPr>
              <a:t>三、研究方法</a:t>
            </a:r>
          </a:p>
        </p:txBody>
      </p:sp>
      <p:pic>
        <p:nvPicPr>
          <p:cNvPr id="3" name="图片 2"/>
          <p:cNvPicPr>
            <a:picLocks noChangeAspect="1"/>
          </p:cNvPicPr>
          <p:nvPr/>
        </p:nvPicPr>
        <p:blipFill>
          <a:blip r:embed="rId5"/>
          <a:stretch>
            <a:fillRect/>
          </a:stretch>
        </p:blipFill>
        <p:spPr>
          <a:xfrm>
            <a:off x="708923" y="2807860"/>
            <a:ext cx="6477246" cy="2396947"/>
          </a:xfrm>
          <a:prstGeom prst="rect">
            <a:avLst/>
          </a:prstGeom>
        </p:spPr>
      </p:pic>
      <p:sp>
        <p:nvSpPr>
          <p:cNvPr id="14" name="文本框 13"/>
          <p:cNvSpPr txBox="1"/>
          <p:nvPr/>
        </p:nvSpPr>
        <p:spPr>
          <a:xfrm>
            <a:off x="2607848" y="5206674"/>
            <a:ext cx="2679395" cy="307777"/>
          </a:xfrm>
          <a:prstGeom prst="rect">
            <a:avLst/>
          </a:prstGeom>
          <a:noFill/>
        </p:spPr>
        <p:txBody>
          <a:bodyPr wrap="square" rtlCol="0">
            <a:spAutoFit/>
          </a:bodyPr>
          <a:lstStyle/>
          <a:p>
            <a:r>
              <a:rPr lang="zh-CN" altLang="en-US" sz="1400" dirty="0">
                <a:solidFill>
                  <a:srgbClr val="125340"/>
                </a:solidFill>
                <a:latin typeface="华文新魏" panose="02010800040101010101" pitchFamily="2" charset="-122"/>
                <a:ea typeface="华文新魏" panose="02010800040101010101" pitchFamily="2" charset="-122"/>
              </a:rPr>
              <a:t>图</a:t>
            </a:r>
            <a:r>
              <a:rPr lang="en-US" altLang="zh-CN" sz="1400" dirty="0">
                <a:solidFill>
                  <a:srgbClr val="125340"/>
                </a:solidFill>
                <a:latin typeface="华文新魏" panose="02010800040101010101" pitchFamily="2" charset="-122"/>
                <a:ea typeface="华文新魏" panose="02010800040101010101" pitchFamily="2" charset="-122"/>
              </a:rPr>
              <a:t>5 </a:t>
            </a:r>
            <a:r>
              <a:rPr lang="zh-CN" altLang="en-US" sz="1400" dirty="0">
                <a:solidFill>
                  <a:srgbClr val="125340"/>
                </a:solidFill>
                <a:latin typeface="华文新魏" panose="02010800040101010101" pitchFamily="2" charset="-122"/>
                <a:ea typeface="华文新魏" panose="02010800040101010101" pitchFamily="2" charset="-122"/>
              </a:rPr>
              <a:t>知识库表示学习模型架构图</a:t>
            </a:r>
          </a:p>
        </p:txBody>
      </p:sp>
      <p:grpSp>
        <p:nvGrpSpPr>
          <p:cNvPr id="15" name="组合 14"/>
          <p:cNvGrpSpPr/>
          <p:nvPr/>
        </p:nvGrpSpPr>
        <p:grpSpPr>
          <a:xfrm>
            <a:off x="457621" y="2477485"/>
            <a:ext cx="8580438" cy="278655"/>
            <a:chOff x="457621" y="3869547"/>
            <a:chExt cx="8580438" cy="278655"/>
          </a:xfrm>
        </p:grpSpPr>
        <p:sp>
          <p:nvSpPr>
            <p:cNvPr id="16" name="矩形 15"/>
            <p:cNvSpPr/>
            <p:nvPr/>
          </p:nvSpPr>
          <p:spPr>
            <a:xfrm>
              <a:off x="457621" y="3869547"/>
              <a:ext cx="1263626"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模型概述</a:t>
              </a:r>
            </a:p>
          </p:txBody>
        </p:sp>
        <p:cxnSp>
          <p:nvCxnSpPr>
            <p:cNvPr id="22" name="直接连接符 21">
              <a:extLst>
                <a:ext uri="{FF2B5EF4-FFF2-40B4-BE49-F238E27FC236}">
                  <a16:creationId xmlns:a16="http://schemas.microsoft.com/office/drawing/2014/main" id="{26AE6946-EEEC-47D3-8368-5BE236DFD218}"/>
                </a:ext>
              </a:extLst>
            </p:cNvPr>
            <p:cNvCxnSpPr>
              <a:cxnSpLocks/>
            </p:cNvCxnSpPr>
            <p:nvPr/>
          </p:nvCxnSpPr>
          <p:spPr>
            <a:xfrm>
              <a:off x="1645071" y="4146633"/>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3B09067E-8269-8449-98EB-41F5740E468B}"/>
              </a:ext>
            </a:extLst>
          </p:cNvPr>
          <p:cNvGrpSpPr/>
          <p:nvPr/>
        </p:nvGrpSpPr>
        <p:grpSpPr>
          <a:xfrm>
            <a:off x="457621" y="1196577"/>
            <a:ext cx="8580438" cy="278655"/>
            <a:chOff x="457621" y="3869547"/>
            <a:chExt cx="8580438" cy="278655"/>
          </a:xfrm>
        </p:grpSpPr>
        <p:sp>
          <p:nvSpPr>
            <p:cNvPr id="25" name="矩形 24">
              <a:extLst>
                <a:ext uri="{FF2B5EF4-FFF2-40B4-BE49-F238E27FC236}">
                  <a16:creationId xmlns:a16="http://schemas.microsoft.com/office/drawing/2014/main" id="{B80D2ADD-6221-9442-AAD1-0A22E0C6FCD6}"/>
                </a:ext>
              </a:extLst>
            </p:cNvPr>
            <p:cNvSpPr/>
            <p:nvPr/>
          </p:nvSpPr>
          <p:spPr>
            <a:xfrm>
              <a:off x="457621" y="3869547"/>
              <a:ext cx="1187450"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现有问题</a:t>
              </a:r>
            </a:p>
          </p:txBody>
        </p:sp>
        <p:cxnSp>
          <p:nvCxnSpPr>
            <p:cNvPr id="26" name="直接连接符 30">
              <a:extLst>
                <a:ext uri="{FF2B5EF4-FFF2-40B4-BE49-F238E27FC236}">
                  <a16:creationId xmlns:a16="http://schemas.microsoft.com/office/drawing/2014/main" id="{4645DA6C-41F1-5944-B06F-E18B9EEE9AEE}"/>
                </a:ext>
              </a:extLst>
            </p:cNvPr>
            <p:cNvCxnSpPr>
              <a:cxnSpLocks/>
            </p:cNvCxnSpPr>
            <p:nvPr/>
          </p:nvCxnSpPr>
          <p:spPr>
            <a:xfrm>
              <a:off x="1645071" y="4146633"/>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7" name="文本框 26">
            <a:extLst>
              <a:ext uri="{FF2B5EF4-FFF2-40B4-BE49-F238E27FC236}">
                <a16:creationId xmlns:a16="http://schemas.microsoft.com/office/drawing/2014/main" id="{76AACF32-0D77-D548-A1EE-3D08B428A819}"/>
              </a:ext>
            </a:extLst>
          </p:cNvPr>
          <p:cNvSpPr txBox="1"/>
          <p:nvPr/>
        </p:nvSpPr>
        <p:spPr>
          <a:xfrm>
            <a:off x="805680" y="1653193"/>
            <a:ext cx="10419368" cy="646331"/>
          </a:xfrm>
          <a:prstGeom prst="rect">
            <a:avLst/>
          </a:prstGeom>
          <a:noFill/>
        </p:spPr>
        <p:txBody>
          <a:bodyPr wrap="square" rtlCol="0">
            <a:spAutoFit/>
          </a:bodyPr>
          <a:lstStyle/>
          <a:p>
            <a:pPr marL="342900" indent="-342900">
              <a:buFont typeface="+mj-lt"/>
              <a:buAutoNum type="arabicPeriod"/>
            </a:pPr>
            <a:r>
              <a:rPr lang="zh-CN" altLang="en-US" dirty="0"/>
              <a:t>基于翻译的方法存在孤立学习每个三元组的局限性，无法捕获邻近实体或关系之间的依赖关系</a:t>
            </a:r>
            <a:endParaRPr lang="en-US" altLang="zh-CN" dirty="0"/>
          </a:p>
          <a:p>
            <a:pPr marL="342900" indent="-342900">
              <a:buFont typeface="+mj-lt"/>
              <a:buAutoNum type="arabicPeriod"/>
            </a:pPr>
            <a:r>
              <a:rPr lang="zh-CN" altLang="en-US" dirty="0"/>
              <a:t>基于图模型的方法一般只显式学习节点的向量表示，没有考虑相同关系在图中不同位置的差异性</a:t>
            </a:r>
            <a:endParaRPr kumimoji="1" lang="zh-CN" altLang="en-US" dirty="0"/>
          </a:p>
        </p:txBody>
      </p:sp>
      <p:pic>
        <p:nvPicPr>
          <p:cNvPr id="2" name="图片 1"/>
          <p:cNvPicPr>
            <a:picLocks noChangeAspect="1"/>
          </p:cNvPicPr>
          <p:nvPr/>
        </p:nvPicPr>
        <p:blipFill>
          <a:blip r:embed="rId6"/>
          <a:stretch>
            <a:fillRect/>
          </a:stretch>
        </p:blipFill>
        <p:spPr>
          <a:xfrm>
            <a:off x="7976205" y="2851694"/>
            <a:ext cx="2934391" cy="2355353"/>
          </a:xfrm>
          <a:prstGeom prst="rect">
            <a:avLst/>
          </a:prstGeom>
        </p:spPr>
      </p:pic>
      <p:sp>
        <p:nvSpPr>
          <p:cNvPr id="28" name="文本框 27"/>
          <p:cNvSpPr txBox="1"/>
          <p:nvPr/>
        </p:nvSpPr>
        <p:spPr>
          <a:xfrm>
            <a:off x="8263246" y="5204807"/>
            <a:ext cx="2679395" cy="307777"/>
          </a:xfrm>
          <a:prstGeom prst="rect">
            <a:avLst/>
          </a:prstGeom>
          <a:noFill/>
        </p:spPr>
        <p:txBody>
          <a:bodyPr wrap="square" rtlCol="0">
            <a:spAutoFit/>
          </a:bodyPr>
          <a:lstStyle/>
          <a:p>
            <a:r>
              <a:rPr lang="zh-CN" altLang="en-US" sz="1400" dirty="0">
                <a:solidFill>
                  <a:srgbClr val="125340"/>
                </a:solidFill>
                <a:latin typeface="华文新魏" panose="02010800040101010101" pitchFamily="2" charset="-122"/>
                <a:ea typeface="华文新魏" panose="02010800040101010101" pitchFamily="2" charset="-122"/>
              </a:rPr>
              <a:t>图</a:t>
            </a:r>
            <a:r>
              <a:rPr lang="en-US" altLang="zh-CN" sz="1400" dirty="0">
                <a:solidFill>
                  <a:srgbClr val="125340"/>
                </a:solidFill>
                <a:latin typeface="华文新魏" panose="02010800040101010101" pitchFamily="2" charset="-122"/>
                <a:ea typeface="华文新魏" panose="02010800040101010101" pitchFamily="2" charset="-122"/>
              </a:rPr>
              <a:t>6 </a:t>
            </a:r>
            <a:r>
              <a:rPr lang="zh-CN" altLang="en-US" sz="1400" dirty="0">
                <a:solidFill>
                  <a:srgbClr val="125340"/>
                </a:solidFill>
                <a:latin typeface="华文新魏" panose="02010800040101010101" pitchFamily="2" charset="-122"/>
                <a:ea typeface="华文新魏" panose="02010800040101010101" pitchFamily="2" charset="-122"/>
              </a:rPr>
              <a:t>本文模型与现有图模型对比</a:t>
            </a:r>
          </a:p>
        </p:txBody>
      </p:sp>
      <p:sp>
        <p:nvSpPr>
          <p:cNvPr id="29" name="文本框 28">
            <a:extLst>
              <a:ext uri="{FF2B5EF4-FFF2-40B4-BE49-F238E27FC236}">
                <a16:creationId xmlns:a16="http://schemas.microsoft.com/office/drawing/2014/main" id="{71A51D37-DDB6-8444-AADD-442087D1CCB2}"/>
              </a:ext>
            </a:extLst>
          </p:cNvPr>
          <p:cNvSpPr txBox="1"/>
          <p:nvPr/>
        </p:nvSpPr>
        <p:spPr>
          <a:xfrm>
            <a:off x="631650" y="5756977"/>
            <a:ext cx="10851224"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solidFill>
                  <a:srgbClr val="125340"/>
                </a:solidFill>
              </a:rPr>
              <a:t>图卷积神经网络</a:t>
            </a:r>
            <a:r>
              <a:rPr lang="zh-CN" altLang="en-US" dirty="0"/>
              <a:t>：基于图卷积神经网络在</a:t>
            </a:r>
            <a:r>
              <a:rPr lang="zh-CN" altLang="en-US" dirty="0">
                <a:solidFill>
                  <a:schemeClr val="accent2"/>
                </a:solidFill>
              </a:rPr>
              <a:t>捕获知识库中图结构信息</a:t>
            </a:r>
            <a:r>
              <a:rPr lang="zh-CN" altLang="en-US" dirty="0"/>
              <a:t>过程中</a:t>
            </a:r>
            <a:r>
              <a:rPr lang="zh-CN" altLang="en-US" dirty="0">
                <a:solidFill>
                  <a:schemeClr val="accent2"/>
                </a:solidFill>
              </a:rPr>
              <a:t>同时编码实体向量和关系向量</a:t>
            </a:r>
            <a:endParaRPr lang="en-US" altLang="zh-CN" dirty="0">
              <a:solidFill>
                <a:schemeClr val="accent2"/>
              </a:solidFill>
            </a:endParaRPr>
          </a:p>
          <a:p>
            <a:pPr marL="285750" indent="-285750">
              <a:buFont typeface="Arial" panose="020B0604020202020204" pitchFamily="34" charset="0"/>
              <a:buChar char="•"/>
            </a:pPr>
            <a:r>
              <a:rPr lang="zh-CN" altLang="en-US" b="1" dirty="0">
                <a:solidFill>
                  <a:srgbClr val="125340"/>
                </a:solidFill>
              </a:rPr>
              <a:t>层次关系嵌入</a:t>
            </a:r>
            <a:r>
              <a:rPr lang="zh-CN" altLang="en-US" dirty="0"/>
              <a:t>：全局关系嵌入与局部关系嵌入相结合，利用局部关系嵌入</a:t>
            </a:r>
            <a:r>
              <a:rPr lang="zh-CN" altLang="en-US" dirty="0">
                <a:solidFill>
                  <a:schemeClr val="accent2"/>
                </a:solidFill>
              </a:rPr>
              <a:t>学习关系边的结构信息</a:t>
            </a:r>
            <a:endParaRPr kumimoji="1" lang="zh-CN" altLang="en-US" dirty="0">
              <a:solidFill>
                <a:schemeClr val="accent2"/>
              </a:solidFill>
            </a:endParaRPr>
          </a:p>
        </p:txBody>
      </p:sp>
    </p:spTree>
    <p:extLst>
      <p:ext uri="{BB962C8B-B14F-4D97-AF65-F5344CB8AC3E}">
        <p14:creationId xmlns:p14="http://schemas.microsoft.com/office/powerpoint/2010/main" val="1632343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26AE6946-EEEC-47D3-8368-5BE236DFD218}"/>
              </a:ext>
            </a:extLst>
          </p:cNvPr>
          <p:cNvCxnSpPr>
            <a:cxnSpLocks/>
            <a:stCxn id="19" idx="3"/>
          </p:cNvCxnSpPr>
          <p:nvPr/>
        </p:nvCxnSpPr>
        <p:spPr>
          <a:xfrm>
            <a:off x="8171799" y="703279"/>
            <a:ext cx="3508710" cy="23032"/>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5F79CF-0844-4A2D-A73D-F9C288DCC6C0}"/>
              </a:ext>
            </a:extLst>
          </p:cNvPr>
          <p:cNvCxnSpPr>
            <a:cxnSpLocks/>
          </p:cNvCxnSpPr>
          <p:nvPr/>
        </p:nvCxnSpPr>
        <p:spPr>
          <a:xfrm>
            <a:off x="10182226" y="727105"/>
            <a:ext cx="1566863" cy="0"/>
          </a:xfrm>
          <a:prstGeom prst="line">
            <a:avLst/>
          </a:prstGeom>
          <a:ln w="25400">
            <a:solidFill>
              <a:srgbClr val="0E523E"/>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1C27AF1-CD02-43ED-885A-80D69F1F2B6C}"/>
              </a:ext>
            </a:extLst>
          </p:cNvPr>
          <p:cNvSpPr/>
          <p:nvPr/>
        </p:nvSpPr>
        <p:spPr>
          <a:xfrm>
            <a:off x="805680" y="441669"/>
            <a:ext cx="7366119" cy="523220"/>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800" b="1" dirty="0">
                <a:solidFill>
                  <a:srgbClr val="125340"/>
                </a:solidFill>
                <a:latin typeface="微软雅黑" panose="020B0503020204020204" pitchFamily="34" charset="-122"/>
                <a:ea typeface="微软雅黑" panose="020B0503020204020204" pitchFamily="34" charset="-122"/>
              </a:rPr>
              <a:t>基于图卷积和层次关系嵌入的知识库表示学习</a:t>
            </a:r>
            <a:endParaRPr kumimoji="0" lang="zh-CN" altLang="en-US" sz="2800" b="1" i="0" u="none" strike="noStrike" kern="1200" cap="none" spc="0" normalizeH="0" baseline="0" noProof="0" dirty="0">
              <a:ln>
                <a:noFill/>
              </a:ln>
              <a:solidFill>
                <a:srgbClr val="125340"/>
              </a:solidFill>
              <a:effectLst/>
              <a:uLnTx/>
              <a:uFillTx/>
              <a:latin typeface="微软雅黑" panose="020B0503020204020204" pitchFamily="34" charset="-122"/>
              <a:ea typeface="微软雅黑" panose="020B0503020204020204" pitchFamily="34" charset="-122"/>
              <a:cs typeface="+mn-cs"/>
            </a:endParaRPr>
          </a:p>
        </p:txBody>
      </p:sp>
      <p:sp>
        <p:nvSpPr>
          <p:cNvPr id="20" name="矩形: 圆角 19">
            <a:extLst>
              <a:ext uri="{FF2B5EF4-FFF2-40B4-BE49-F238E27FC236}">
                <a16:creationId xmlns:a16="http://schemas.microsoft.com/office/drawing/2014/main" id="{E4AA665B-7907-4AAF-93E7-425A1701A500}"/>
              </a:ext>
            </a:extLst>
          </p:cNvPr>
          <p:cNvSpPr/>
          <p:nvPr/>
        </p:nvSpPr>
        <p:spPr>
          <a:xfrm>
            <a:off x="457621" y="506335"/>
            <a:ext cx="348059" cy="388855"/>
          </a:xfrm>
          <a:prstGeom prst="roundRect">
            <a:avLst>
              <a:gd name="adj" fmla="val 11815"/>
            </a:avLst>
          </a:prstGeom>
          <a:solidFill>
            <a:srgbClr val="125340"/>
          </a:solidFill>
          <a:ln w="1270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6F7C2085-0E4C-4F76-BAF4-B6438F012658}"/>
              </a:ext>
            </a:extLst>
          </p:cNvPr>
          <p:cNvSpPr txBox="1"/>
          <p:nvPr/>
        </p:nvSpPr>
        <p:spPr>
          <a:xfrm>
            <a:off x="461963" y="517919"/>
            <a:ext cx="348059" cy="3693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3</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4"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50903" y="235946"/>
            <a:ext cx="1583476" cy="364399"/>
          </a:xfrm>
          <a:prstGeom prst="rect">
            <a:avLst/>
          </a:prstGeom>
        </p:spPr>
      </p:pic>
      <p:sp>
        <p:nvSpPr>
          <p:cNvPr id="4" name="文本框 3"/>
          <p:cNvSpPr txBox="1"/>
          <p:nvPr/>
        </p:nvSpPr>
        <p:spPr>
          <a:xfrm>
            <a:off x="392113" y="16209"/>
            <a:ext cx="1817371" cy="400110"/>
          </a:xfrm>
          <a:prstGeom prst="rect">
            <a:avLst/>
          </a:prstGeom>
          <a:noFill/>
        </p:spPr>
        <p:txBody>
          <a:bodyPr wrap="square" rtlCol="0">
            <a:spAutoFit/>
          </a:bodyPr>
          <a:lstStyle/>
          <a:p>
            <a:r>
              <a:rPr lang="zh-CN" altLang="en-US" sz="2000" b="1" dirty="0">
                <a:solidFill>
                  <a:schemeClr val="bg2">
                    <a:lumMod val="50000"/>
                  </a:schemeClr>
                </a:solidFill>
                <a:latin typeface="华文中宋" panose="02010600040101010101" pitchFamily="2" charset="-122"/>
                <a:ea typeface="华文中宋" panose="02010600040101010101" pitchFamily="2" charset="-122"/>
              </a:rPr>
              <a:t>三、研究方法</a:t>
            </a:r>
          </a:p>
        </p:txBody>
      </p:sp>
      <mc:AlternateContent xmlns:mc="http://schemas.openxmlformats.org/markup-compatibility/2006">
        <mc:Choice xmlns:a14="http://schemas.microsoft.com/office/drawing/2010/main" Requires="a14">
          <p:sp>
            <p:nvSpPr>
              <p:cNvPr id="2" name="文本框 1"/>
              <p:cNvSpPr txBox="1"/>
              <p:nvPr/>
            </p:nvSpPr>
            <p:spPr>
              <a:xfrm>
                <a:off x="3840068" y="1889838"/>
                <a:ext cx="3483710" cy="6363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h</m:t>
                          </m:r>
                        </m:e>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𝑙</m:t>
                              </m:r>
                              <m:r>
                                <a:rPr lang="en-US" altLang="zh-CN" sz="1600" b="0" i="1" smtClean="0">
                                  <a:latin typeface="Cambria Math" panose="02040503050406030204" pitchFamily="18" charset="0"/>
                                </a:rPr>
                                <m:t>+1</m:t>
                              </m:r>
                            </m:e>
                          </m:d>
                        </m:sup>
                      </m:s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𝜎</m:t>
                      </m:r>
                      <m:d>
                        <m:dPr>
                          <m:ctrlPr>
                            <a:rPr lang="en-US" altLang="zh-CN" sz="1600" b="0" i="1" smtClean="0">
                              <a:latin typeface="Cambria Math" panose="02040503050406030204" pitchFamily="18" charset="0"/>
                            </a:rPr>
                          </m:ctrlPr>
                        </m:dPr>
                        <m:e>
                          <m:nary>
                            <m:naryPr>
                              <m:chr m:val="∑"/>
                              <m:supHide m:val="on"/>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𝑁</m:t>
                                  </m:r>
                                </m:e>
                                <m:sub>
                                  <m:r>
                                    <a:rPr lang="en-US" altLang="zh-CN" sz="1600" b="0" i="1" smtClean="0">
                                      <a:latin typeface="Cambria Math" panose="02040503050406030204" pitchFamily="18" charset="0"/>
                                    </a:rPr>
                                    <m:t>𝑖</m:t>
                                  </m:r>
                                </m:sub>
                              </m:sSub>
                            </m:sub>
                            <m:sup/>
                            <m:e>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𝑊</m:t>
                                  </m:r>
                                </m:e>
                                <m:sub>
                                  <m:r>
                                    <a:rPr lang="en-US" altLang="zh-CN" sz="1600" b="0" i="1" smtClean="0">
                                      <a:latin typeface="Cambria Math" panose="02040503050406030204" pitchFamily="18" charset="0"/>
                                    </a:rPr>
                                    <m:t>𝜑</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𝑟</m:t>
                                      </m:r>
                                    </m:e>
                                  </m:d>
                                </m:sub>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𝑙</m:t>
                                      </m:r>
                                    </m:e>
                                  </m:d>
                                </m:sup>
                              </m:sSubSup>
                              <m:r>
                                <a:rPr lang="en-US" altLang="zh-CN" sz="1600" b="0" i="1" smtClean="0">
                                  <a:latin typeface="Cambria Math" panose="02040503050406030204" pitchFamily="18" charset="0"/>
                                </a:rPr>
                                <m:t>𝜙</m:t>
                              </m:r>
                              <m:r>
                                <a:rPr lang="en-US" altLang="zh-CN" sz="1600" b="0" i="1" smtClean="0">
                                  <a:latin typeface="Cambria Math" panose="02040503050406030204" pitchFamily="18" charset="0"/>
                                </a:rPr>
                                <m:t>(</m:t>
                              </m:r>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h</m:t>
                                  </m:r>
                                </m:e>
                                <m:sub>
                                  <m:r>
                                    <a:rPr lang="en-US" altLang="zh-CN" sz="1600" b="0" i="1" smtClean="0">
                                      <a:latin typeface="Cambria Math" panose="02040503050406030204" pitchFamily="18" charset="0"/>
                                    </a:rPr>
                                    <m:t>𝑗</m:t>
                                  </m:r>
                                </m:sub>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𝑙</m:t>
                                      </m:r>
                                    </m:e>
                                  </m:d>
                                </m:sup>
                              </m:sSubSup>
                              <m:r>
                                <a:rPr lang="en-US" altLang="zh-CN" sz="1600" b="0" i="1" smtClean="0">
                                  <a:latin typeface="Cambria Math" panose="02040503050406030204" pitchFamily="18" charset="0"/>
                                </a:rPr>
                                <m:t>,</m:t>
                              </m:r>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𝑟</m:t>
                                  </m:r>
                                </m:e>
                                <m:sub>
                                  <m:r>
                                    <a:rPr lang="en-US" altLang="zh-CN" sz="1600" b="0" i="1" smtClean="0">
                                      <a:latin typeface="Cambria Math" panose="02040503050406030204" pitchFamily="18" charset="0"/>
                                    </a:rPr>
                                    <m:t>𝑖𝑗</m:t>
                                  </m:r>
                                </m:sub>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𝑙</m:t>
                                      </m:r>
                                    </m:e>
                                  </m:d>
                                </m:sup>
                              </m:sSubSup>
                              <m:r>
                                <a:rPr lang="en-US" altLang="zh-CN" sz="1600" b="0" i="1" smtClean="0">
                                  <a:latin typeface="Cambria Math" panose="02040503050406030204" pitchFamily="18" charset="0"/>
                                </a:rPr>
                                <m:t>,</m:t>
                              </m:r>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𝑖𝑗</m:t>
                                  </m:r>
                                </m:sub>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𝑙</m:t>
                                      </m:r>
                                    </m:e>
                                  </m:d>
                                </m:sup>
                              </m:sSubSup>
                              <m:r>
                                <a:rPr lang="en-US" altLang="zh-CN" sz="1600" b="0" i="1" smtClean="0">
                                  <a:latin typeface="Cambria Math" panose="02040503050406030204" pitchFamily="18" charset="0"/>
                                </a:rPr>
                                <m:t>)</m:t>
                              </m:r>
                            </m:e>
                          </m:nary>
                        </m:e>
                      </m:d>
                    </m:oMath>
                  </m:oMathPara>
                </a14:m>
                <a:endParaRPr lang="zh-CN" altLang="en-US" sz="1600" dirty="0"/>
              </a:p>
            </p:txBody>
          </p:sp>
        </mc:Choice>
        <mc:Fallback>
          <p:sp>
            <p:nvSpPr>
              <p:cNvPr id="2" name="文本框 1"/>
              <p:cNvSpPr txBox="1">
                <a:spLocks noRot="1" noChangeAspect="1" noMove="1" noResize="1" noEditPoints="1" noAdjustHandles="1" noChangeArrowheads="1" noChangeShapeType="1" noTextEdit="1"/>
              </p:cNvSpPr>
              <p:nvPr/>
            </p:nvSpPr>
            <p:spPr>
              <a:xfrm>
                <a:off x="3840068" y="1889838"/>
                <a:ext cx="3483710" cy="63639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2867942" y="3802367"/>
                <a:ext cx="5125185" cy="4354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𝜙</m:t>
                      </m:r>
                      <m:d>
                        <m:dPr>
                          <m:ctrlPr>
                            <a:rPr lang="en-US" altLang="zh-CN" sz="1600" b="0" i="1" smtClean="0">
                              <a:latin typeface="Cambria Math" panose="02040503050406030204" pitchFamily="18" charset="0"/>
                            </a:rPr>
                          </m:ctrlPr>
                        </m:dPr>
                        <m:e>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h</m:t>
                              </m:r>
                            </m:e>
                            <m:sub>
                              <m:r>
                                <a:rPr lang="en-US" altLang="zh-CN" sz="1600" b="0" i="1" smtClean="0">
                                  <a:latin typeface="Cambria Math" panose="02040503050406030204" pitchFamily="18" charset="0"/>
                                </a:rPr>
                                <m:t>𝑗</m:t>
                              </m:r>
                            </m:sub>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𝑙</m:t>
                                  </m:r>
                                </m:e>
                              </m:d>
                            </m:sup>
                          </m:sSubSup>
                          <m:r>
                            <a:rPr lang="en-US" altLang="zh-CN" sz="1600" b="0" i="1" smtClean="0">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𝑟</m:t>
                              </m:r>
                            </m:e>
                            <m:sub>
                              <m:r>
                                <a:rPr lang="en-US" altLang="zh-CN" sz="1600" i="1">
                                  <a:latin typeface="Cambria Math" panose="02040503050406030204" pitchFamily="18" charset="0"/>
                                </a:rPr>
                                <m:t>𝑖𝑗</m:t>
                              </m:r>
                            </m:sub>
                            <m: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𝑙</m:t>
                                  </m:r>
                                </m:e>
                              </m:d>
                            </m:sup>
                          </m:sSubSup>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𝑒</m:t>
                              </m:r>
                            </m:e>
                            <m:sub>
                              <m:r>
                                <a:rPr lang="en-US" altLang="zh-CN" sz="1600" i="1">
                                  <a:latin typeface="Cambria Math" panose="02040503050406030204" pitchFamily="18" charset="0"/>
                                </a:rPr>
                                <m:t>𝑖𝑗</m:t>
                              </m:r>
                            </m:sub>
                            <m: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𝑙</m:t>
                                  </m:r>
                                </m:e>
                              </m:d>
                            </m:sup>
                          </m:sSubSup>
                        </m:e>
                      </m:d>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𝑓</m:t>
                          </m:r>
                        </m:e>
                        <m:sub>
                          <m:r>
                            <a:rPr lang="en-US" altLang="zh-CN" sz="1600" b="0" i="1" smtClean="0">
                              <a:latin typeface="Cambria Math" panose="02040503050406030204" pitchFamily="18" charset="0"/>
                            </a:rPr>
                            <m:t>1</m:t>
                          </m:r>
                        </m:sub>
                      </m:sSub>
                      <m:d>
                        <m:dPr>
                          <m:ctrlPr>
                            <a:rPr lang="en-US" altLang="zh-CN" sz="1600" b="0" i="1" smtClean="0">
                              <a:latin typeface="Cambria Math" panose="02040503050406030204" pitchFamily="18" charset="0"/>
                            </a:rPr>
                          </m:ctrlPr>
                        </m:dPr>
                        <m:e>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h</m:t>
                              </m:r>
                            </m:e>
                            <m:sub>
                              <m:r>
                                <a:rPr lang="en-US" altLang="zh-CN" sz="1600" b="0" i="1" smtClean="0">
                                  <a:latin typeface="Cambria Math" panose="02040503050406030204" pitchFamily="18" charset="0"/>
                                </a:rPr>
                                <m:t>𝑗</m:t>
                              </m:r>
                            </m:sub>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𝑙</m:t>
                                  </m:r>
                                </m:e>
                              </m:d>
                            </m:sup>
                          </m:sSubSup>
                          <m:r>
                            <a:rPr lang="en-US" altLang="zh-CN" sz="1600" b="0" i="1" smtClean="0">
                              <a:latin typeface="Cambria Math" panose="02040503050406030204" pitchFamily="18" charset="0"/>
                            </a:rPr>
                            <m:t>, </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𝑓</m:t>
                              </m:r>
                            </m:e>
                            <m:sub>
                              <m:r>
                                <a:rPr lang="en-US" altLang="zh-CN" sz="1600" b="0" i="1" smtClean="0">
                                  <a:latin typeface="Cambria Math" panose="02040503050406030204" pitchFamily="18" charset="0"/>
                                </a:rPr>
                                <m:t>2</m:t>
                              </m:r>
                            </m:sub>
                          </m:sSub>
                          <m:d>
                            <m:dPr>
                              <m:ctrlPr>
                                <a:rPr lang="en-US" altLang="zh-CN" sz="1600" b="0" i="1" smtClean="0">
                                  <a:latin typeface="Cambria Math" panose="02040503050406030204" pitchFamily="18" charset="0"/>
                                </a:rPr>
                              </m:ctrlPr>
                            </m:dPr>
                            <m:e>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𝑟</m:t>
                                  </m:r>
                                </m:e>
                                <m:sub>
                                  <m:r>
                                    <a:rPr lang="en-US" altLang="zh-CN" sz="1600" i="1">
                                      <a:latin typeface="Cambria Math" panose="02040503050406030204" pitchFamily="18" charset="0"/>
                                    </a:rPr>
                                    <m:t>𝑖𝑗</m:t>
                                  </m:r>
                                </m:sub>
                                <m: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𝑙</m:t>
                                      </m:r>
                                    </m:e>
                                  </m:d>
                                </m:sup>
                              </m:sSubSup>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𝑒</m:t>
                                  </m:r>
                                </m:e>
                                <m:sub>
                                  <m:r>
                                    <a:rPr lang="en-US" altLang="zh-CN" sz="1600" i="1">
                                      <a:latin typeface="Cambria Math" panose="02040503050406030204" pitchFamily="18" charset="0"/>
                                    </a:rPr>
                                    <m:t>𝑖𝑗</m:t>
                                  </m:r>
                                </m:sub>
                                <m: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𝑙</m:t>
                                      </m:r>
                                    </m:e>
                                  </m:d>
                                </m:sup>
                              </m:sSubSup>
                            </m:e>
                          </m:d>
                        </m:e>
                      </m:d>
                      <m:r>
                        <a:rPr lang="en-US" altLang="zh-CN" sz="1600" b="0" i="1" smtClean="0">
                          <a:latin typeface="Cambria Math" panose="02040503050406030204" pitchFamily="18" charset="0"/>
                        </a:rPr>
                        <m:t>=</m:t>
                      </m:r>
                      <m:sSubSup>
                        <m:sSubSupPr>
                          <m:ctrlPr>
                            <a:rPr lang="en-US" altLang="zh-CN" sz="1600" i="1">
                              <a:latin typeface="Cambria Math" panose="02040503050406030204" pitchFamily="18" charset="0"/>
                            </a:rPr>
                          </m:ctrlPr>
                        </m:sSubSupPr>
                        <m:e>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h</m:t>
                              </m:r>
                            </m:e>
                            <m:sub>
                              <m:r>
                                <a:rPr lang="en-US" altLang="zh-CN" sz="1600" b="0" i="1" smtClean="0">
                                  <a:latin typeface="Cambria Math" panose="02040503050406030204" pitchFamily="18" charset="0"/>
                                </a:rPr>
                                <m:t>𝑗</m:t>
                              </m:r>
                            </m:sub>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𝑙</m:t>
                                  </m:r>
                                </m:e>
                              </m:d>
                            </m:sup>
                          </m:sSubSup>
                          <m:r>
                            <a:rPr lang="en-US" altLang="zh-CN" sz="1600" b="0" i="1" smtClean="0">
                              <a:latin typeface="Cambria Math" panose="02040503050406030204" pitchFamily="18" charset="0"/>
                            </a:rPr>
                            <m:t>⋅</m:t>
                          </m:r>
                          <m:r>
                            <a:rPr lang="en-US" altLang="zh-CN" sz="1600" i="1">
                              <a:latin typeface="Cambria Math" panose="02040503050406030204" pitchFamily="18" charset="0"/>
                            </a:rPr>
                            <m:t>𝑟</m:t>
                          </m:r>
                        </m:e>
                        <m:sub>
                          <m:r>
                            <a:rPr lang="en-US" altLang="zh-CN" sz="1600" i="1">
                              <a:latin typeface="Cambria Math" panose="02040503050406030204" pitchFamily="18" charset="0"/>
                            </a:rPr>
                            <m:t>𝑖𝑗</m:t>
                          </m:r>
                        </m:sub>
                        <m: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𝑙</m:t>
                              </m:r>
                            </m:e>
                          </m:d>
                        </m:sup>
                      </m:sSubSup>
                      <m:r>
                        <a:rPr lang="en-US" altLang="zh-CN" sz="1600" b="0" i="1" smtClean="0">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𝑒</m:t>
                          </m:r>
                        </m:e>
                        <m:sub>
                          <m:r>
                            <a:rPr lang="en-US" altLang="zh-CN" sz="1600" i="1">
                              <a:latin typeface="Cambria Math" panose="02040503050406030204" pitchFamily="18" charset="0"/>
                            </a:rPr>
                            <m:t>𝑖𝑗</m:t>
                          </m:r>
                        </m:sub>
                        <m: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𝑙</m:t>
                              </m:r>
                            </m:e>
                          </m:d>
                        </m:sup>
                      </m:sSubSup>
                    </m:oMath>
                  </m:oMathPara>
                </a14:m>
                <a:endParaRPr lang="zh-CN" altLang="en-US" sz="1600" dirty="0"/>
              </a:p>
            </p:txBody>
          </p:sp>
        </mc:Choice>
        <mc:Fallback>
          <p:sp>
            <p:nvSpPr>
              <p:cNvPr id="3" name="文本框 2"/>
              <p:cNvSpPr txBox="1">
                <a:spLocks noRot="1" noChangeAspect="1" noMove="1" noResize="1" noEditPoints="1" noAdjustHandles="1" noChangeArrowheads="1" noChangeShapeType="1" noTextEdit="1"/>
              </p:cNvSpPr>
              <p:nvPr/>
            </p:nvSpPr>
            <p:spPr>
              <a:xfrm>
                <a:off x="2867942" y="3802367"/>
                <a:ext cx="5125185" cy="435440"/>
              </a:xfrm>
              <a:prstGeom prst="rect">
                <a:avLst/>
              </a:prstGeom>
              <a:blipFill>
                <a:blip r:embed="rId6"/>
                <a:stretch>
                  <a:fillRect l="-713" b="-42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4766405" y="5960726"/>
                <a:ext cx="1481688" cy="3411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𝑟</m:t>
                          </m:r>
                        </m:e>
                        <m:sub>
                          <m:r>
                            <a:rPr lang="en-US" altLang="zh-CN" sz="1600" b="0" i="1" smtClean="0">
                              <a:latin typeface="Cambria Math" panose="02040503050406030204" pitchFamily="18" charset="0"/>
                            </a:rPr>
                            <m:t>𝑖𝑗</m:t>
                          </m:r>
                        </m:sub>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𝑙</m:t>
                              </m:r>
                              <m:r>
                                <a:rPr lang="en-US" altLang="zh-CN" sz="1600" b="0" i="1" smtClean="0">
                                  <a:latin typeface="Cambria Math" panose="02040503050406030204" pitchFamily="18" charset="0"/>
                                </a:rPr>
                                <m:t>+1</m:t>
                              </m:r>
                            </m:e>
                          </m:d>
                        </m:sup>
                      </m:sSubSup>
                      <m:r>
                        <a:rPr lang="en-US" altLang="zh-CN" sz="1600" b="0" i="1" smtClean="0">
                          <a:latin typeface="Cambria Math" panose="02040503050406030204" pitchFamily="18" charset="0"/>
                        </a:rPr>
                        <m:t>=</m:t>
                      </m:r>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𝑊</m:t>
                          </m:r>
                        </m:e>
                        <m:sub>
                          <m:r>
                            <a:rPr lang="en-US" altLang="zh-CN" sz="1600" b="0" i="1" smtClean="0">
                              <a:latin typeface="Cambria Math" panose="02040503050406030204" pitchFamily="18" charset="0"/>
                            </a:rPr>
                            <m:t>𝑅</m:t>
                          </m:r>
                        </m:sub>
                        <m:sup>
                          <m:d>
                            <m:dPr>
                              <m:ctrlPr>
                                <a:rPr lang="en-US" altLang="zh-CN" sz="1600" b="0" i="1" smtClean="0">
                                  <a:latin typeface="Cambria Math" panose="02040503050406030204" pitchFamily="18" charset="0"/>
                                </a:rPr>
                              </m:ctrlPr>
                            </m:dPr>
                            <m:e>
                              <m:r>
                                <m:rPr>
                                  <m:sty m:val="p"/>
                                </m:rPr>
                                <a:rPr lang="en-US" altLang="zh-CN" sz="1600" b="0" i="0" smtClean="0">
                                  <a:latin typeface="Cambria Math" panose="02040503050406030204" pitchFamily="18" charset="0"/>
                                </a:rPr>
                                <m:t>l</m:t>
                              </m:r>
                            </m:e>
                          </m:d>
                        </m:sup>
                      </m:sSubSup>
                      <m:sSubSup>
                        <m:sSubSupPr>
                          <m:ctrlPr>
                            <a:rPr lang="en-US" altLang="zh-CN" sz="1600" b="0" i="1" smtClean="0">
                              <a:latin typeface="Cambria Math" panose="02040503050406030204" pitchFamily="18" charset="0"/>
                            </a:rPr>
                          </m:ctrlPr>
                        </m:sSubSupPr>
                        <m:e>
                          <m:r>
                            <m:rPr>
                              <m:sty m:val="p"/>
                            </m:rPr>
                            <a:rPr lang="en-US" altLang="zh-CN" sz="1600" b="0" i="0" smtClean="0">
                              <a:latin typeface="Cambria Math" panose="02040503050406030204" pitchFamily="18" charset="0"/>
                            </a:rPr>
                            <m:t>r</m:t>
                          </m:r>
                        </m:e>
                        <m:sub>
                          <m:r>
                            <m:rPr>
                              <m:sty m:val="p"/>
                            </m:rPr>
                            <a:rPr lang="en-US" altLang="zh-CN" sz="1600" b="0" i="0" smtClean="0">
                              <a:latin typeface="Cambria Math" panose="02040503050406030204" pitchFamily="18" charset="0"/>
                            </a:rPr>
                            <m:t>ij</m:t>
                          </m:r>
                        </m:sub>
                        <m:sup>
                          <m:d>
                            <m:dPr>
                              <m:ctrlPr>
                                <a:rPr lang="en-US" altLang="zh-CN" sz="1600" b="0" i="1" smtClean="0">
                                  <a:latin typeface="Cambria Math" panose="02040503050406030204" pitchFamily="18" charset="0"/>
                                </a:rPr>
                              </m:ctrlPr>
                            </m:dPr>
                            <m:e>
                              <m:r>
                                <m:rPr>
                                  <m:sty m:val="p"/>
                                </m:rPr>
                                <a:rPr lang="en-US" altLang="zh-CN" sz="1600" b="0" i="0" smtClean="0">
                                  <a:latin typeface="Cambria Math" panose="02040503050406030204" pitchFamily="18" charset="0"/>
                                </a:rPr>
                                <m:t>l</m:t>
                              </m:r>
                            </m:e>
                          </m:d>
                        </m:sup>
                      </m:sSubSup>
                    </m:oMath>
                  </m:oMathPara>
                </a14:m>
                <a:endParaRPr lang="en-US" altLang="zh-CN" sz="1600" b="0" dirty="0"/>
              </a:p>
            </p:txBody>
          </p:sp>
        </mc:Choice>
        <mc:Fallback>
          <p:sp>
            <p:nvSpPr>
              <p:cNvPr id="6" name="文本框 5"/>
              <p:cNvSpPr txBox="1">
                <a:spLocks noRot="1" noChangeAspect="1" noMove="1" noResize="1" noEditPoints="1" noAdjustHandles="1" noChangeArrowheads="1" noChangeShapeType="1" noTextEdit="1"/>
              </p:cNvSpPr>
              <p:nvPr/>
            </p:nvSpPr>
            <p:spPr>
              <a:xfrm>
                <a:off x="4766405" y="5960726"/>
                <a:ext cx="1481688" cy="341119"/>
              </a:xfrm>
              <a:prstGeom prst="rect">
                <a:avLst/>
              </a:prstGeom>
              <a:blipFill>
                <a:blip r:embed="rId7"/>
                <a:stretch>
                  <a:fillRect l="-1235" b="-196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4268706" y="4910161"/>
                <a:ext cx="2308324" cy="3445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𝑊</m:t>
                          </m:r>
                        </m:e>
                        <m:sub>
                          <m:r>
                            <a:rPr lang="en-US" altLang="zh-CN" sz="1600" b="0" i="1" smtClean="0">
                              <a:latin typeface="Cambria Math" panose="02040503050406030204" pitchFamily="18" charset="0"/>
                            </a:rPr>
                            <m:t>𝜑</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𝑟</m:t>
                              </m:r>
                            </m:e>
                          </m:d>
                        </m:sub>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𝑙</m:t>
                              </m:r>
                            </m:e>
                          </m:d>
                        </m:sup>
                      </m:sSubSup>
                      <m:r>
                        <a:rPr lang="en-US" altLang="zh-CN" sz="1600" b="0" i="1" smtClean="0">
                          <a:latin typeface="Cambria Math" panose="02040503050406030204" pitchFamily="18" charset="0"/>
                        </a:rPr>
                        <m:t>∈{</m:t>
                      </m:r>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𝑊</m:t>
                          </m:r>
                        </m:e>
                        <m:sub>
                          <m:r>
                            <a:rPr lang="en-US" altLang="zh-CN" sz="1600" b="0" i="1" smtClean="0">
                              <a:latin typeface="Cambria Math" panose="02040503050406030204" pitchFamily="18" charset="0"/>
                            </a:rPr>
                            <m:t>𝑂</m:t>
                          </m:r>
                        </m:sub>
                        <m:sup>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𝑙</m:t>
                              </m:r>
                            </m:e>
                          </m:d>
                        </m:sup>
                      </m:sSubSup>
                      <m:r>
                        <a:rPr lang="en-US" altLang="zh-CN" sz="1600" b="0" i="1" smtClean="0">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𝑊</m:t>
                          </m:r>
                        </m:e>
                        <m:sub>
                          <m:r>
                            <a:rPr lang="en-US" altLang="zh-CN" sz="1600" b="0" i="1" smtClean="0">
                              <a:latin typeface="Cambria Math" panose="02040503050406030204" pitchFamily="18" charset="0"/>
                            </a:rPr>
                            <m:t>𝐼</m:t>
                          </m:r>
                        </m:sub>
                        <m: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𝑙</m:t>
                              </m:r>
                            </m:e>
                          </m:d>
                        </m:sup>
                      </m:sSubSup>
                      <m:r>
                        <a:rPr lang="en-US" altLang="zh-CN" sz="1600" b="0" i="1" smtClean="0">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𝑊</m:t>
                          </m:r>
                        </m:e>
                        <m:sub>
                          <m:r>
                            <a:rPr lang="en-US" altLang="zh-CN" sz="1600" b="0" i="1" smtClean="0">
                              <a:latin typeface="Cambria Math" panose="02040503050406030204" pitchFamily="18" charset="0"/>
                            </a:rPr>
                            <m:t>𝐿</m:t>
                          </m:r>
                        </m:sub>
                        <m: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𝑙</m:t>
                              </m:r>
                            </m:e>
                          </m:d>
                        </m:sup>
                      </m:sSubSup>
                      <m:r>
                        <a:rPr lang="en-US" altLang="zh-CN" sz="1600" b="0" i="1" smtClean="0">
                          <a:latin typeface="Cambria Math" panose="02040503050406030204" pitchFamily="18" charset="0"/>
                        </a:rPr>
                        <m:t>}</m:t>
                      </m:r>
                    </m:oMath>
                  </m:oMathPara>
                </a14:m>
                <a:endParaRPr lang="zh-CN" altLang="en-US" sz="1600" dirty="0"/>
              </a:p>
            </p:txBody>
          </p:sp>
        </mc:Choice>
        <mc:Fallback>
          <p:sp>
            <p:nvSpPr>
              <p:cNvPr id="7" name="文本框 6"/>
              <p:cNvSpPr txBox="1">
                <a:spLocks noRot="1" noChangeAspect="1" noMove="1" noResize="1" noEditPoints="1" noAdjustHandles="1" noChangeArrowheads="1" noChangeShapeType="1" noTextEdit="1"/>
              </p:cNvSpPr>
              <p:nvPr/>
            </p:nvSpPr>
            <p:spPr>
              <a:xfrm>
                <a:off x="4268706" y="4910161"/>
                <a:ext cx="2308324" cy="344518"/>
              </a:xfrm>
              <a:prstGeom prst="rect">
                <a:avLst/>
              </a:prstGeom>
              <a:blipFill>
                <a:blip r:embed="rId8"/>
                <a:stretch>
                  <a:fillRect l="-1319" r="-2375" b="-14035"/>
                </a:stretch>
              </a:blipFill>
            </p:spPr>
            <p:txBody>
              <a:bodyPr/>
              <a:lstStyle/>
              <a:p>
                <a:r>
                  <a:rPr lang="zh-CN" altLang="en-US">
                    <a:noFill/>
                  </a:rPr>
                  <a:t> </a:t>
                </a:r>
              </a:p>
            </p:txBody>
          </p:sp>
        </mc:Fallback>
      </mc:AlternateContent>
      <p:grpSp>
        <p:nvGrpSpPr>
          <p:cNvPr id="22" name="组合 21"/>
          <p:cNvGrpSpPr/>
          <p:nvPr/>
        </p:nvGrpSpPr>
        <p:grpSpPr>
          <a:xfrm>
            <a:off x="805678" y="1212055"/>
            <a:ext cx="8580439" cy="278655"/>
            <a:chOff x="457620" y="3869547"/>
            <a:chExt cx="8580439" cy="278655"/>
          </a:xfrm>
        </p:grpSpPr>
        <p:sp>
          <p:nvSpPr>
            <p:cNvPr id="23" name="矩形 22"/>
            <p:cNvSpPr/>
            <p:nvPr/>
          </p:nvSpPr>
          <p:spPr>
            <a:xfrm>
              <a:off x="457620" y="3869547"/>
              <a:ext cx="2650112"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基于图卷积网络的节点更新</a:t>
              </a:r>
            </a:p>
          </p:txBody>
        </p:sp>
        <p:cxnSp>
          <p:nvCxnSpPr>
            <p:cNvPr id="25" name="直接连接符 24">
              <a:extLst>
                <a:ext uri="{FF2B5EF4-FFF2-40B4-BE49-F238E27FC236}">
                  <a16:creationId xmlns:a16="http://schemas.microsoft.com/office/drawing/2014/main" id="{26AE6946-EEEC-47D3-8368-5BE236DFD218}"/>
                </a:ext>
              </a:extLst>
            </p:cNvPr>
            <p:cNvCxnSpPr>
              <a:cxnSpLocks/>
            </p:cNvCxnSpPr>
            <p:nvPr/>
          </p:nvCxnSpPr>
          <p:spPr>
            <a:xfrm>
              <a:off x="1645071" y="4146633"/>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 name="文本框 25"/>
              <p:cNvSpPr txBox="1"/>
              <p:nvPr/>
            </p:nvSpPr>
            <p:spPr>
              <a:xfrm>
                <a:off x="805679" y="2744723"/>
                <a:ext cx="10928700" cy="472694"/>
              </a:xfrm>
              <a:prstGeom prst="rect">
                <a:avLst/>
              </a:prstGeom>
              <a:noFill/>
            </p:spPr>
            <p:txBody>
              <a:bodyPr wrap="square" rtlCol="0">
                <a:spAutoFit/>
              </a:bodyPr>
              <a:lstStyle/>
              <a:p>
                <a:r>
                  <a:rPr lang="zh-CN" altLang="en-US" dirty="0"/>
                  <a:t>其中，</a:t>
                </a:r>
                <a14:m>
                  <m:oMath xmlns:m="http://schemas.openxmlformats.org/officeDocument/2006/math">
                    <m:sSubSup>
                      <m:sSubSupPr>
                        <m:ctrlPr>
                          <a:rPr lang="en-US" altLang="zh-CN" b="0" i="1" dirty="0" smtClean="0">
                            <a:latin typeface="Cambria Math" panose="02040503050406030204" pitchFamily="18" charset="0"/>
                          </a:rPr>
                        </m:ctrlPr>
                      </m:sSubSupPr>
                      <m:e>
                        <m:r>
                          <m:rPr>
                            <m:sty m:val="p"/>
                          </m:rPr>
                          <a:rPr lang="en-US" altLang="zh-CN" i="1" dirty="0">
                            <a:latin typeface="Cambria Math" panose="02040503050406030204" pitchFamily="18" charset="0"/>
                          </a:rPr>
                          <m:t>h</m:t>
                        </m:r>
                      </m:e>
                      <m:sub>
                        <m:r>
                          <a:rPr lang="en-US" altLang="zh-CN" b="0" i="1" dirty="0" smtClean="0">
                            <a:latin typeface="Cambria Math" panose="02040503050406030204" pitchFamily="18" charset="0"/>
                          </a:rPr>
                          <m:t>𝑗</m:t>
                        </m:r>
                      </m:sub>
                      <m:sup>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𝑙</m:t>
                            </m:r>
                          </m:e>
                        </m:d>
                      </m:sup>
                    </m:sSubSup>
                  </m:oMath>
                </a14:m>
                <a:r>
                  <a:rPr lang="zh-CN" altLang="en-US" dirty="0"/>
                  <a:t>是第</a:t>
                </a:r>
                <a14:m>
                  <m:oMath xmlns:m="http://schemas.openxmlformats.org/officeDocument/2006/math">
                    <m:r>
                      <a:rPr lang="en-US" altLang="zh-CN" b="0" i="1" smtClean="0">
                        <a:latin typeface="Cambria Math" panose="02040503050406030204" pitchFamily="18" charset="0"/>
                      </a:rPr>
                      <m:t>𝑗</m:t>
                    </m:r>
                  </m:oMath>
                </a14:m>
                <a:r>
                  <a:rPr lang="zh-CN" altLang="en-US" dirty="0"/>
                  <a:t>层实体向量，</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𝑖𝑗</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e>
                        </m:d>
                      </m:sup>
                    </m:sSubSup>
                  </m:oMath>
                </a14:m>
                <a:r>
                  <a:rPr lang="zh-CN" altLang="en-US" dirty="0"/>
                  <a:t>是第</a:t>
                </a:r>
                <a14:m>
                  <m:oMath xmlns:m="http://schemas.openxmlformats.org/officeDocument/2006/math">
                    <m:r>
                      <a:rPr lang="en-US" altLang="zh-CN" i="1">
                        <a:latin typeface="Cambria Math" panose="02040503050406030204" pitchFamily="18" charset="0"/>
                      </a:rPr>
                      <m:t>𝑗</m:t>
                    </m:r>
                  </m:oMath>
                </a14:m>
                <a:r>
                  <a:rPr lang="zh-CN" altLang="en-US" dirty="0"/>
                  <a:t>层全局关系嵌入，</a:t>
                </a:r>
                <a14:m>
                  <m:oMath xmlns:m="http://schemas.openxmlformats.org/officeDocument/2006/math">
                    <m:sSubSup>
                      <m:sSubSupPr>
                        <m:ctrlPr>
                          <a:rPr lang="en-US" altLang="zh-CN" i="1">
                            <a:latin typeface="Cambria Math" panose="02040503050406030204" pitchFamily="18" charset="0"/>
                          </a:rPr>
                        </m:ctrlPr>
                      </m:sSubSupPr>
                      <m:e>
                        <m:r>
                          <m:rPr>
                            <m:sty m:val="p"/>
                          </m:rPr>
                          <a:rPr lang="en-US" altLang="zh-CN" i="1" smtClean="0">
                            <a:latin typeface="Cambria Math" panose="02040503050406030204" pitchFamily="18" charset="0"/>
                          </a:rPr>
                          <m:t>e</m:t>
                        </m:r>
                      </m:e>
                      <m:sub>
                        <m:r>
                          <a:rPr lang="en-US" altLang="zh-CN" i="1">
                            <a:latin typeface="Cambria Math" panose="02040503050406030204" pitchFamily="18" charset="0"/>
                          </a:rPr>
                          <m:t>𝑖𝑗</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𝑙</m:t>
                            </m:r>
                          </m:e>
                        </m:d>
                      </m:sup>
                    </m:sSubSup>
                  </m:oMath>
                </a14:m>
                <a:r>
                  <a:rPr lang="zh-CN" altLang="en-US" dirty="0"/>
                  <a:t>是第</a:t>
                </a:r>
                <a14:m>
                  <m:oMath xmlns:m="http://schemas.openxmlformats.org/officeDocument/2006/math">
                    <m:r>
                      <a:rPr lang="en-US" altLang="zh-CN" i="1">
                        <a:latin typeface="Cambria Math" panose="02040503050406030204" pitchFamily="18" charset="0"/>
                      </a:rPr>
                      <m:t>𝑗</m:t>
                    </m:r>
                  </m:oMath>
                </a14:m>
                <a:r>
                  <a:rPr lang="zh-CN" altLang="en-US" dirty="0"/>
                  <a:t>层局部关系嵌入</a:t>
                </a:r>
              </a:p>
            </p:txBody>
          </p:sp>
        </mc:Choice>
        <mc:Fallback xmlns="">
          <p:sp>
            <p:nvSpPr>
              <p:cNvPr id="26" name="文本框 25"/>
              <p:cNvSpPr txBox="1">
                <a:spLocks noRot="1" noChangeAspect="1" noMove="1" noResize="1" noEditPoints="1" noAdjustHandles="1" noChangeArrowheads="1" noChangeShapeType="1" noTextEdit="1"/>
              </p:cNvSpPr>
              <p:nvPr/>
            </p:nvSpPr>
            <p:spPr>
              <a:xfrm>
                <a:off x="805679" y="2744723"/>
                <a:ext cx="10928700" cy="472694"/>
              </a:xfrm>
              <a:prstGeom prst="rect">
                <a:avLst/>
              </a:prstGeom>
              <a:blipFill>
                <a:blip r:embed="rId9"/>
                <a:stretch>
                  <a:fillRect l="-446" b="-10256"/>
                </a:stretch>
              </a:blipFill>
            </p:spPr>
            <p:txBody>
              <a:bodyPr/>
              <a:lstStyle/>
              <a:p>
                <a:r>
                  <a:rPr lang="zh-CN" altLang="en-US">
                    <a:noFill/>
                  </a:rPr>
                  <a:t> </a:t>
                </a:r>
              </a:p>
            </p:txBody>
          </p:sp>
        </mc:Fallback>
      </mc:AlternateContent>
      <p:sp>
        <p:nvSpPr>
          <p:cNvPr id="34" name="文本框 33"/>
          <p:cNvSpPr txBox="1"/>
          <p:nvPr/>
        </p:nvSpPr>
        <p:spPr>
          <a:xfrm>
            <a:off x="805678" y="1581562"/>
            <a:ext cx="2752110" cy="369332"/>
          </a:xfrm>
          <a:prstGeom prst="rect">
            <a:avLst/>
          </a:prstGeom>
          <a:noFill/>
        </p:spPr>
        <p:txBody>
          <a:bodyPr wrap="square" rtlCol="0">
            <a:spAutoFit/>
          </a:bodyPr>
          <a:lstStyle/>
          <a:p>
            <a:r>
              <a:rPr lang="en-US" altLang="zh-CN" b="1" dirty="0">
                <a:solidFill>
                  <a:srgbClr val="125340"/>
                </a:solidFill>
              </a:rPr>
              <a:t>1 </a:t>
            </a:r>
            <a:r>
              <a:rPr lang="zh-CN" altLang="en-US" b="1" dirty="0">
                <a:solidFill>
                  <a:srgbClr val="125340"/>
                </a:solidFill>
              </a:rPr>
              <a:t>实体向量更新</a:t>
            </a:r>
            <a:r>
              <a:rPr lang="en-US" altLang="zh-CN" dirty="0"/>
              <a:t>:</a:t>
            </a:r>
            <a:endParaRPr lang="zh-CN" altLang="en-US" dirty="0"/>
          </a:p>
        </p:txBody>
      </p:sp>
      <p:sp>
        <p:nvSpPr>
          <p:cNvPr id="35" name="文本框 34"/>
          <p:cNvSpPr txBox="1"/>
          <p:nvPr/>
        </p:nvSpPr>
        <p:spPr>
          <a:xfrm>
            <a:off x="1177272" y="3272123"/>
            <a:ext cx="275211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solidFill>
                  <a:srgbClr val="125340"/>
                </a:solidFill>
              </a:rPr>
              <a:t>实体向量变换</a:t>
            </a:r>
            <a:r>
              <a:rPr lang="en-US" altLang="zh-CN" dirty="0"/>
              <a:t>:</a:t>
            </a:r>
            <a:endParaRPr lang="zh-CN" altLang="en-US" dirty="0"/>
          </a:p>
        </p:txBody>
      </p:sp>
      <p:sp>
        <p:nvSpPr>
          <p:cNvPr id="36" name="文本框 35"/>
          <p:cNvSpPr txBox="1"/>
          <p:nvPr/>
        </p:nvSpPr>
        <p:spPr>
          <a:xfrm>
            <a:off x="1172682" y="4396538"/>
            <a:ext cx="275211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solidFill>
                  <a:srgbClr val="125340"/>
                </a:solidFill>
              </a:rPr>
              <a:t>邻接点分组聚合</a:t>
            </a:r>
            <a:r>
              <a:rPr lang="en-US" altLang="zh-CN" dirty="0"/>
              <a:t>:</a:t>
            </a:r>
            <a:endParaRPr lang="zh-CN" altLang="en-US" dirty="0"/>
          </a:p>
        </p:txBody>
      </p:sp>
      <p:sp>
        <p:nvSpPr>
          <p:cNvPr id="37" name="文本框 36"/>
          <p:cNvSpPr txBox="1"/>
          <p:nvPr/>
        </p:nvSpPr>
        <p:spPr>
          <a:xfrm>
            <a:off x="805678" y="5476121"/>
            <a:ext cx="2752110" cy="369332"/>
          </a:xfrm>
          <a:prstGeom prst="rect">
            <a:avLst/>
          </a:prstGeom>
          <a:noFill/>
        </p:spPr>
        <p:txBody>
          <a:bodyPr wrap="square" rtlCol="0">
            <a:spAutoFit/>
          </a:bodyPr>
          <a:lstStyle/>
          <a:p>
            <a:r>
              <a:rPr lang="en-US" altLang="zh-CN" b="1" dirty="0">
                <a:solidFill>
                  <a:srgbClr val="125340"/>
                </a:solidFill>
              </a:rPr>
              <a:t>2 </a:t>
            </a:r>
            <a:r>
              <a:rPr lang="zh-CN" altLang="en-US" b="1" dirty="0">
                <a:solidFill>
                  <a:srgbClr val="125340"/>
                </a:solidFill>
              </a:rPr>
              <a:t>关系向量更新</a:t>
            </a:r>
            <a:r>
              <a:rPr lang="en-US" altLang="zh-CN" dirty="0"/>
              <a:t>:</a:t>
            </a:r>
            <a:endParaRPr lang="zh-CN" altLang="en-US" dirty="0"/>
          </a:p>
        </p:txBody>
      </p:sp>
      <p:sp>
        <p:nvSpPr>
          <p:cNvPr id="27" name="文本框 26"/>
          <p:cNvSpPr txBox="1"/>
          <p:nvPr/>
        </p:nvSpPr>
        <p:spPr>
          <a:xfrm>
            <a:off x="9972008" y="2038757"/>
            <a:ext cx="1398898" cy="338554"/>
          </a:xfrm>
          <a:prstGeom prst="rect">
            <a:avLst/>
          </a:prstGeom>
          <a:noFill/>
        </p:spPr>
        <p:txBody>
          <a:bodyPr wrap="square" rtlCol="0">
            <a:spAutoFit/>
          </a:bodyPr>
          <a:lstStyle/>
          <a:p>
            <a:r>
              <a:rPr lang="en-US" altLang="zh-CN" sz="1600" dirty="0" smtClean="0">
                <a:solidFill>
                  <a:schemeClr val="bg2">
                    <a:lumMod val="50000"/>
                  </a:schemeClr>
                </a:solidFill>
                <a:latin typeface="Times New Roman" panose="02020603050405020304" pitchFamily="18" charset="0"/>
                <a:cs typeface="Times New Roman" panose="02020603050405020304" pitchFamily="18" charset="0"/>
              </a:rPr>
              <a:t>···········(15)</a:t>
            </a:r>
            <a:endParaRPr lang="zh-CN" alt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8" name="文本框 27"/>
          <p:cNvSpPr txBox="1"/>
          <p:nvPr/>
        </p:nvSpPr>
        <p:spPr>
          <a:xfrm>
            <a:off x="9972008" y="3850810"/>
            <a:ext cx="1398898" cy="338554"/>
          </a:xfrm>
          <a:prstGeom prst="rect">
            <a:avLst/>
          </a:prstGeom>
          <a:noFill/>
        </p:spPr>
        <p:txBody>
          <a:bodyPr wrap="square" rtlCol="0">
            <a:spAutoFit/>
          </a:bodyPr>
          <a:lstStyle/>
          <a:p>
            <a:r>
              <a:rPr lang="en-US" altLang="zh-CN" sz="1600" dirty="0" smtClean="0">
                <a:solidFill>
                  <a:schemeClr val="bg2">
                    <a:lumMod val="50000"/>
                  </a:schemeClr>
                </a:solidFill>
                <a:latin typeface="Times New Roman" panose="02020603050405020304" pitchFamily="18" charset="0"/>
                <a:cs typeface="Times New Roman" panose="02020603050405020304" pitchFamily="18" charset="0"/>
              </a:rPr>
              <a:t>···········(16)</a:t>
            </a:r>
            <a:endParaRPr lang="zh-CN" alt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9972008" y="4910161"/>
            <a:ext cx="1398898" cy="338554"/>
          </a:xfrm>
          <a:prstGeom prst="rect">
            <a:avLst/>
          </a:prstGeom>
          <a:noFill/>
        </p:spPr>
        <p:txBody>
          <a:bodyPr wrap="square" rtlCol="0">
            <a:spAutoFit/>
          </a:bodyPr>
          <a:lstStyle/>
          <a:p>
            <a:r>
              <a:rPr lang="en-US" altLang="zh-CN" sz="1600" dirty="0" smtClean="0">
                <a:solidFill>
                  <a:schemeClr val="bg2">
                    <a:lumMod val="50000"/>
                  </a:schemeClr>
                </a:solidFill>
                <a:latin typeface="Times New Roman" panose="02020603050405020304" pitchFamily="18" charset="0"/>
                <a:cs typeface="Times New Roman" panose="02020603050405020304" pitchFamily="18" charset="0"/>
              </a:rPr>
              <a:t>···········(17)</a:t>
            </a:r>
            <a:endParaRPr lang="zh-CN" alt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0" name="文本框 29"/>
          <p:cNvSpPr txBox="1"/>
          <p:nvPr/>
        </p:nvSpPr>
        <p:spPr>
          <a:xfrm>
            <a:off x="9972008" y="5969512"/>
            <a:ext cx="1398898" cy="338554"/>
          </a:xfrm>
          <a:prstGeom prst="rect">
            <a:avLst/>
          </a:prstGeom>
          <a:noFill/>
        </p:spPr>
        <p:txBody>
          <a:bodyPr wrap="square" rtlCol="0">
            <a:spAutoFit/>
          </a:bodyPr>
          <a:lstStyle/>
          <a:p>
            <a:r>
              <a:rPr lang="en-US" altLang="zh-CN" sz="1600" dirty="0" smtClean="0">
                <a:solidFill>
                  <a:schemeClr val="bg2">
                    <a:lumMod val="50000"/>
                  </a:schemeClr>
                </a:solidFill>
                <a:latin typeface="Times New Roman" panose="02020603050405020304" pitchFamily="18" charset="0"/>
                <a:cs typeface="Times New Roman" panose="02020603050405020304" pitchFamily="18" charset="0"/>
              </a:rPr>
              <a:t>···········(18)</a:t>
            </a:r>
            <a:endParaRPr lang="zh-CN" alt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466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26AE6946-EEEC-47D3-8368-5BE236DFD218}"/>
              </a:ext>
            </a:extLst>
          </p:cNvPr>
          <p:cNvCxnSpPr>
            <a:cxnSpLocks/>
            <a:stCxn id="19" idx="3"/>
          </p:cNvCxnSpPr>
          <p:nvPr/>
        </p:nvCxnSpPr>
        <p:spPr>
          <a:xfrm>
            <a:off x="8171799" y="703279"/>
            <a:ext cx="3508710" cy="23032"/>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5F79CF-0844-4A2D-A73D-F9C288DCC6C0}"/>
              </a:ext>
            </a:extLst>
          </p:cNvPr>
          <p:cNvCxnSpPr>
            <a:cxnSpLocks/>
          </p:cNvCxnSpPr>
          <p:nvPr/>
        </p:nvCxnSpPr>
        <p:spPr>
          <a:xfrm>
            <a:off x="10182226" y="727105"/>
            <a:ext cx="1566863" cy="0"/>
          </a:xfrm>
          <a:prstGeom prst="line">
            <a:avLst/>
          </a:prstGeom>
          <a:ln w="25400">
            <a:solidFill>
              <a:srgbClr val="0E523E"/>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1C27AF1-CD02-43ED-885A-80D69F1F2B6C}"/>
              </a:ext>
            </a:extLst>
          </p:cNvPr>
          <p:cNvSpPr/>
          <p:nvPr/>
        </p:nvSpPr>
        <p:spPr>
          <a:xfrm>
            <a:off x="805680" y="441669"/>
            <a:ext cx="7366119" cy="523220"/>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800" b="1" dirty="0">
                <a:solidFill>
                  <a:srgbClr val="125340"/>
                </a:solidFill>
                <a:latin typeface="微软雅黑" panose="020B0503020204020204" pitchFamily="34" charset="-122"/>
                <a:ea typeface="微软雅黑" panose="020B0503020204020204" pitchFamily="34" charset="-122"/>
              </a:rPr>
              <a:t>基于图卷积和层次关系嵌入的知识库表示学习</a:t>
            </a:r>
            <a:endParaRPr kumimoji="0" lang="zh-CN" altLang="en-US" sz="2800" b="1" i="0" u="none" strike="noStrike" kern="1200" cap="none" spc="0" normalizeH="0" baseline="0" noProof="0" dirty="0">
              <a:ln>
                <a:noFill/>
              </a:ln>
              <a:solidFill>
                <a:srgbClr val="125340"/>
              </a:solidFill>
              <a:effectLst/>
              <a:uLnTx/>
              <a:uFillTx/>
              <a:latin typeface="微软雅黑" panose="020B0503020204020204" pitchFamily="34" charset="-122"/>
              <a:ea typeface="微软雅黑" panose="020B0503020204020204" pitchFamily="34" charset="-122"/>
              <a:cs typeface="+mn-cs"/>
            </a:endParaRPr>
          </a:p>
        </p:txBody>
      </p:sp>
      <p:sp>
        <p:nvSpPr>
          <p:cNvPr id="20" name="矩形: 圆角 19">
            <a:extLst>
              <a:ext uri="{FF2B5EF4-FFF2-40B4-BE49-F238E27FC236}">
                <a16:creationId xmlns:a16="http://schemas.microsoft.com/office/drawing/2014/main" id="{E4AA665B-7907-4AAF-93E7-425A1701A500}"/>
              </a:ext>
            </a:extLst>
          </p:cNvPr>
          <p:cNvSpPr/>
          <p:nvPr/>
        </p:nvSpPr>
        <p:spPr>
          <a:xfrm>
            <a:off x="457621" y="506335"/>
            <a:ext cx="348059" cy="388855"/>
          </a:xfrm>
          <a:prstGeom prst="roundRect">
            <a:avLst>
              <a:gd name="adj" fmla="val 11815"/>
            </a:avLst>
          </a:prstGeom>
          <a:solidFill>
            <a:srgbClr val="125340"/>
          </a:solidFill>
          <a:ln w="1270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6F7C2085-0E4C-4F76-BAF4-B6438F012658}"/>
              </a:ext>
            </a:extLst>
          </p:cNvPr>
          <p:cNvSpPr txBox="1"/>
          <p:nvPr/>
        </p:nvSpPr>
        <p:spPr>
          <a:xfrm>
            <a:off x="461963" y="517919"/>
            <a:ext cx="348059" cy="3693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3</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4"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50903" y="235946"/>
            <a:ext cx="1583476" cy="364399"/>
          </a:xfrm>
          <a:prstGeom prst="rect">
            <a:avLst/>
          </a:prstGeom>
        </p:spPr>
      </p:pic>
      <p:sp>
        <p:nvSpPr>
          <p:cNvPr id="4" name="文本框 3"/>
          <p:cNvSpPr txBox="1"/>
          <p:nvPr/>
        </p:nvSpPr>
        <p:spPr>
          <a:xfrm>
            <a:off x="392113" y="16209"/>
            <a:ext cx="1817371" cy="400110"/>
          </a:xfrm>
          <a:prstGeom prst="rect">
            <a:avLst/>
          </a:prstGeom>
          <a:noFill/>
        </p:spPr>
        <p:txBody>
          <a:bodyPr wrap="square" rtlCol="0">
            <a:spAutoFit/>
          </a:bodyPr>
          <a:lstStyle/>
          <a:p>
            <a:r>
              <a:rPr lang="zh-CN" altLang="en-US" sz="2000" b="1" dirty="0">
                <a:solidFill>
                  <a:schemeClr val="bg2">
                    <a:lumMod val="50000"/>
                  </a:schemeClr>
                </a:solidFill>
                <a:latin typeface="华文中宋" panose="02010600040101010101" pitchFamily="2" charset="-122"/>
                <a:ea typeface="华文中宋" panose="02010600040101010101" pitchFamily="2" charset="-122"/>
              </a:rPr>
              <a:t>三、研究方法</a:t>
            </a:r>
          </a:p>
        </p:txBody>
      </p:sp>
      <mc:AlternateContent xmlns:mc="http://schemas.openxmlformats.org/markup-compatibility/2006">
        <mc:Choice xmlns:a14="http://schemas.microsoft.com/office/drawing/2010/main" Requires="a14">
          <p:sp>
            <p:nvSpPr>
              <p:cNvPr id="10" name="文本框 9"/>
              <p:cNvSpPr txBox="1"/>
              <p:nvPr/>
            </p:nvSpPr>
            <p:spPr>
              <a:xfrm>
                <a:off x="3017629" y="5944880"/>
                <a:ext cx="4647874" cy="597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𝐿</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𝑝</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e>
                      </m:d>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𝑁</m:t>
                          </m:r>
                        </m:den>
                      </m:f>
                      <m:nary>
                        <m:naryPr>
                          <m:chr m:val="∑"/>
                          <m:supHide m:val="on"/>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𝑖</m:t>
                          </m:r>
                        </m:sub>
                        <m:sup/>
                        <m:e>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𝑡</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log</m:t>
                              </m:r>
                            </m:fName>
                            <m:e>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𝑖</m:t>
                                      </m:r>
                                    </m:sub>
                                  </m:sSub>
                                </m:e>
                              </m:d>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1−</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𝑡</m:t>
                                      </m:r>
                                    </m:e>
                                    <m:sub>
                                      <m:r>
                                        <a:rPr lang="en-US" altLang="zh-CN" sz="1600" b="0" i="1" smtClean="0">
                                          <a:latin typeface="Cambria Math" panose="02040503050406030204" pitchFamily="18" charset="0"/>
                                        </a:rPr>
                                        <m:t>𝑖</m:t>
                                      </m:r>
                                    </m:sub>
                                  </m:sSub>
                                </m:e>
                              </m:d>
                              <m:r>
                                <a:rPr lang="en-US" altLang="zh-CN" sz="1600" b="0" i="1" smtClean="0">
                                  <a:latin typeface="Cambria Math" panose="02040503050406030204" pitchFamily="18" charset="0"/>
                                </a:rPr>
                                <m:t>⋅</m:t>
                              </m:r>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log</m:t>
                                  </m:r>
                                </m:fName>
                                <m:e>
                                  <m:r>
                                    <a:rPr lang="en-US" altLang="zh-CN" sz="1600" b="0" i="1" smtClean="0">
                                      <a:latin typeface="Cambria Math" panose="02040503050406030204" pitchFamily="18" charset="0"/>
                                    </a:rPr>
                                    <m:t>(1−</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e>
                              </m:func>
                            </m:e>
                          </m:func>
                        </m:e>
                      </m:nary>
                    </m:oMath>
                  </m:oMathPara>
                </a14:m>
                <a:endParaRPr lang="en-US" altLang="zh-CN" sz="1600" b="0" dirty="0"/>
              </a:p>
            </p:txBody>
          </p:sp>
        </mc:Choice>
        <mc:Fallback>
          <p:sp>
            <p:nvSpPr>
              <p:cNvPr id="10" name="文本框 9"/>
              <p:cNvSpPr txBox="1">
                <a:spLocks noRot="1" noChangeAspect="1" noMove="1" noResize="1" noEditPoints="1" noAdjustHandles="1" noChangeArrowheads="1" noChangeShapeType="1" noTextEdit="1"/>
              </p:cNvSpPr>
              <p:nvPr/>
            </p:nvSpPr>
            <p:spPr>
              <a:xfrm>
                <a:off x="3017629" y="5944880"/>
                <a:ext cx="4647874" cy="59747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文本框 32"/>
              <p:cNvSpPr txBox="1"/>
              <p:nvPr/>
            </p:nvSpPr>
            <p:spPr>
              <a:xfrm>
                <a:off x="4138965" y="5233894"/>
                <a:ext cx="2893869" cy="2779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𝑝</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𝑣𝑒𝑐</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𝑓</m:t>
                              </m:r>
                              <m:d>
                                <m:dPr>
                                  <m:ctrlPr>
                                    <a:rPr lang="en-US" altLang="zh-CN" sz="1600" b="0" i="1" smtClean="0">
                                      <a:latin typeface="Cambria Math" panose="02040503050406030204" pitchFamily="18" charset="0"/>
                                    </a:rPr>
                                  </m:ctrlPr>
                                </m:dPr>
                                <m:e>
                                  <m:d>
                                    <m:dPr>
                                      <m:begChr m:val="["/>
                                      <m:endChr m:val="]"/>
                                      <m:ctrlPr>
                                        <a:rPr lang="en-US" altLang="zh-CN" sz="1600" b="0" i="1" smtClean="0">
                                          <a:latin typeface="Cambria Math" panose="02040503050406030204" pitchFamily="18" charset="0"/>
                                        </a:rPr>
                                      </m:ctrlPr>
                                    </m:dPr>
                                    <m:e>
                                      <m:acc>
                                        <m:accPr>
                                          <m:chr m:val="̅"/>
                                          <m:ctrlPr>
                                            <a:rPr lang="en-US" altLang="zh-CN" sz="1600" b="0" i="1" smtClean="0">
                                              <a:latin typeface="Cambria Math" panose="02040503050406030204" pitchFamily="18" charset="0"/>
                                            </a:rPr>
                                          </m:ctrlPr>
                                        </m:acc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𝑠</m:t>
                                              </m:r>
                                            </m:sub>
                                          </m:sSub>
                                        </m:e>
                                      </m:acc>
                                      <m:r>
                                        <a:rPr lang="en-US" altLang="zh-CN" sz="1600" b="0" i="1" smtClean="0">
                                          <a:latin typeface="Cambria Math" panose="02040503050406030204" pitchFamily="18" charset="0"/>
                                        </a:rPr>
                                        <m:t> ;</m:t>
                                      </m:r>
                                      <m:acc>
                                        <m:accPr>
                                          <m:chr m:val="̅"/>
                                          <m:ctrlPr>
                                            <a:rPr lang="en-US" altLang="zh-CN" sz="1600" b="0" i="1" smtClean="0">
                                              <a:latin typeface="Cambria Math" panose="02040503050406030204" pitchFamily="18" charset="0"/>
                                            </a:rPr>
                                          </m:ctrlPr>
                                        </m:acc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𝑟</m:t>
                                              </m:r>
                                            </m:e>
                                            <m:sub>
                                              <m:r>
                                                <a:rPr lang="en-US" altLang="zh-CN" sz="1600" b="0" i="1" smtClean="0">
                                                  <a:latin typeface="Cambria Math" panose="02040503050406030204" pitchFamily="18" charset="0"/>
                                                </a:rPr>
                                                <m:t>𝑟</m:t>
                                              </m:r>
                                            </m:sub>
                                          </m:sSub>
                                        </m:e>
                                      </m:acc>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𝑤</m:t>
                                  </m:r>
                                </m:e>
                              </m:d>
                            </m:e>
                          </m:d>
                          <m:r>
                            <a:rPr lang="en-US" altLang="zh-CN" sz="1600" b="0" i="1" smtClean="0">
                              <a:latin typeface="Cambria Math" panose="02040503050406030204" pitchFamily="18" charset="0"/>
                            </a:rPr>
                            <m:t>𝑊</m:t>
                          </m:r>
                        </m:e>
                      </m:d>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𝑜</m:t>
                          </m:r>
                        </m:sub>
                      </m:sSub>
                    </m:oMath>
                  </m:oMathPara>
                </a14:m>
                <a:endParaRPr lang="zh-CN" altLang="en-US" sz="1600" dirty="0"/>
              </a:p>
            </p:txBody>
          </p:sp>
        </mc:Choice>
        <mc:Fallback>
          <p:sp>
            <p:nvSpPr>
              <p:cNvPr id="33" name="文本框 32"/>
              <p:cNvSpPr txBox="1">
                <a:spLocks noRot="1" noChangeAspect="1" noMove="1" noResize="1" noEditPoints="1" noAdjustHandles="1" noChangeArrowheads="1" noChangeShapeType="1" noTextEdit="1"/>
              </p:cNvSpPr>
              <p:nvPr/>
            </p:nvSpPr>
            <p:spPr>
              <a:xfrm>
                <a:off x="4138965" y="5233894"/>
                <a:ext cx="2893869" cy="277961"/>
              </a:xfrm>
              <a:prstGeom prst="rect">
                <a:avLst/>
              </a:prstGeom>
              <a:blipFill>
                <a:blip r:embed="rId6"/>
                <a:stretch>
                  <a:fillRect l="-1053" b="-26667"/>
                </a:stretch>
              </a:blipFill>
            </p:spPr>
            <p:txBody>
              <a:bodyPr/>
              <a:lstStyle/>
              <a:p>
                <a:r>
                  <a:rPr lang="zh-CN" altLang="en-US">
                    <a:noFill/>
                  </a:rPr>
                  <a:t> </a:t>
                </a:r>
              </a:p>
            </p:txBody>
          </p:sp>
        </mc:Fallback>
      </mc:AlternateContent>
      <p:pic>
        <p:nvPicPr>
          <p:cNvPr id="5" name="图片 4"/>
          <p:cNvPicPr>
            <a:picLocks noChangeAspect="1"/>
          </p:cNvPicPr>
          <p:nvPr/>
        </p:nvPicPr>
        <p:blipFill>
          <a:blip r:embed="rId7"/>
          <a:stretch>
            <a:fillRect/>
          </a:stretch>
        </p:blipFill>
        <p:spPr>
          <a:xfrm>
            <a:off x="2317756" y="1563178"/>
            <a:ext cx="6536288" cy="2714440"/>
          </a:xfrm>
          <a:prstGeom prst="rect">
            <a:avLst/>
          </a:prstGeom>
        </p:spPr>
      </p:pic>
      <p:grpSp>
        <p:nvGrpSpPr>
          <p:cNvPr id="34" name="组合 33"/>
          <p:cNvGrpSpPr/>
          <p:nvPr/>
        </p:nvGrpSpPr>
        <p:grpSpPr>
          <a:xfrm>
            <a:off x="457621" y="1171413"/>
            <a:ext cx="8580439" cy="278655"/>
            <a:chOff x="457620" y="3869547"/>
            <a:chExt cx="8580439" cy="278655"/>
          </a:xfrm>
        </p:grpSpPr>
        <p:sp>
          <p:nvSpPr>
            <p:cNvPr id="35" name="矩形 34"/>
            <p:cNvSpPr/>
            <p:nvPr/>
          </p:nvSpPr>
          <p:spPr>
            <a:xfrm>
              <a:off x="457620" y="3869547"/>
              <a:ext cx="2650112"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基于</a:t>
              </a:r>
              <a:r>
                <a:rPr lang="en-US" altLang="zh-CN" sz="1600" b="1" dirty="0" err="1">
                  <a:latin typeface="华文中宋" panose="02010600040101010101" pitchFamily="2" charset="-122"/>
                  <a:ea typeface="华文中宋" panose="02010600040101010101" pitchFamily="2" charset="-122"/>
                </a:rPr>
                <a:t>ConvE</a:t>
              </a:r>
              <a:r>
                <a:rPr lang="zh-CN" altLang="en-US" sz="1600" b="1" dirty="0">
                  <a:latin typeface="华文中宋" panose="02010600040101010101" pitchFamily="2" charset="-122"/>
                  <a:ea typeface="华文中宋" panose="02010600040101010101" pitchFamily="2" charset="-122"/>
                </a:rPr>
                <a:t>的三元组打分</a:t>
              </a:r>
            </a:p>
          </p:txBody>
        </p:sp>
        <p:cxnSp>
          <p:nvCxnSpPr>
            <p:cNvPr id="36" name="直接连接符 35">
              <a:extLst>
                <a:ext uri="{FF2B5EF4-FFF2-40B4-BE49-F238E27FC236}">
                  <a16:creationId xmlns:a16="http://schemas.microsoft.com/office/drawing/2014/main" id="{26AE6946-EEEC-47D3-8368-5BE236DFD218}"/>
                </a:ext>
              </a:extLst>
            </p:cNvPr>
            <p:cNvCxnSpPr>
              <a:cxnSpLocks/>
            </p:cNvCxnSpPr>
            <p:nvPr/>
          </p:nvCxnSpPr>
          <p:spPr>
            <a:xfrm>
              <a:off x="1645071" y="4146633"/>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7" name="文本框 36"/>
          <p:cNvSpPr txBox="1"/>
          <p:nvPr/>
        </p:nvSpPr>
        <p:spPr>
          <a:xfrm>
            <a:off x="457621" y="4698406"/>
            <a:ext cx="2752110" cy="369332"/>
          </a:xfrm>
          <a:prstGeom prst="rect">
            <a:avLst/>
          </a:prstGeom>
          <a:noFill/>
        </p:spPr>
        <p:txBody>
          <a:bodyPr wrap="square" rtlCol="0">
            <a:spAutoFit/>
          </a:bodyPr>
          <a:lstStyle/>
          <a:p>
            <a:r>
              <a:rPr lang="zh-CN" altLang="en-US" b="1" dirty="0">
                <a:solidFill>
                  <a:srgbClr val="125340"/>
                </a:solidFill>
              </a:rPr>
              <a:t>三元组分值计算</a:t>
            </a:r>
            <a:r>
              <a:rPr lang="en-US" altLang="zh-CN" dirty="0"/>
              <a:t>:</a:t>
            </a:r>
            <a:endParaRPr lang="zh-CN" altLang="en-US" dirty="0"/>
          </a:p>
        </p:txBody>
      </p:sp>
      <p:sp>
        <p:nvSpPr>
          <p:cNvPr id="38" name="文本框 37"/>
          <p:cNvSpPr txBox="1"/>
          <p:nvPr/>
        </p:nvSpPr>
        <p:spPr>
          <a:xfrm>
            <a:off x="457621" y="5708128"/>
            <a:ext cx="2752110" cy="369332"/>
          </a:xfrm>
          <a:prstGeom prst="rect">
            <a:avLst/>
          </a:prstGeom>
          <a:noFill/>
        </p:spPr>
        <p:txBody>
          <a:bodyPr wrap="square" rtlCol="0">
            <a:spAutoFit/>
          </a:bodyPr>
          <a:lstStyle/>
          <a:p>
            <a:r>
              <a:rPr lang="zh-CN" altLang="en-US" b="1" dirty="0">
                <a:solidFill>
                  <a:srgbClr val="125340"/>
                </a:solidFill>
              </a:rPr>
              <a:t>模型损失函数</a:t>
            </a:r>
            <a:r>
              <a:rPr lang="en-US" altLang="zh-CN" dirty="0"/>
              <a:t>:</a:t>
            </a:r>
            <a:endParaRPr lang="zh-CN" altLang="en-US" dirty="0"/>
          </a:p>
        </p:txBody>
      </p:sp>
      <p:sp>
        <p:nvSpPr>
          <p:cNvPr id="22" name="文本框 21">
            <a:extLst>
              <a:ext uri="{FF2B5EF4-FFF2-40B4-BE49-F238E27FC236}">
                <a16:creationId xmlns:a16="http://schemas.microsoft.com/office/drawing/2014/main" id="{469D5774-6A8B-0F45-952D-63863907488A}"/>
              </a:ext>
            </a:extLst>
          </p:cNvPr>
          <p:cNvSpPr txBox="1"/>
          <p:nvPr/>
        </p:nvSpPr>
        <p:spPr>
          <a:xfrm>
            <a:off x="4354755" y="4337268"/>
            <a:ext cx="1973622" cy="307777"/>
          </a:xfrm>
          <a:prstGeom prst="rect">
            <a:avLst/>
          </a:prstGeom>
          <a:noFill/>
        </p:spPr>
        <p:txBody>
          <a:bodyPr wrap="square" rtlCol="0">
            <a:spAutoFit/>
          </a:bodyPr>
          <a:lstStyle/>
          <a:p>
            <a:r>
              <a:rPr lang="zh-CN" altLang="en-US" sz="1400" dirty="0">
                <a:solidFill>
                  <a:srgbClr val="125340"/>
                </a:solidFill>
                <a:latin typeface="华文新魏" panose="02010800040101010101" pitchFamily="2" charset="-122"/>
                <a:ea typeface="华文新魏" panose="02010800040101010101" pitchFamily="2" charset="-122"/>
              </a:rPr>
              <a:t>图</a:t>
            </a:r>
            <a:r>
              <a:rPr lang="en-US" altLang="zh-CN" sz="1400" dirty="0">
                <a:solidFill>
                  <a:srgbClr val="125340"/>
                </a:solidFill>
                <a:latin typeface="华文新魏" panose="02010800040101010101" pitchFamily="2" charset="-122"/>
                <a:ea typeface="华文新魏" panose="02010800040101010101" pitchFamily="2" charset="-122"/>
              </a:rPr>
              <a:t>7 </a:t>
            </a:r>
            <a:r>
              <a:rPr lang="en-US" altLang="zh-CN" sz="1400" dirty="0" err="1">
                <a:solidFill>
                  <a:srgbClr val="125340"/>
                </a:solidFill>
                <a:latin typeface="华文新魏" panose="02010800040101010101" pitchFamily="2" charset="-122"/>
                <a:ea typeface="华文新魏" panose="02010800040101010101" pitchFamily="2" charset="-122"/>
              </a:rPr>
              <a:t>ConvE</a:t>
            </a:r>
            <a:r>
              <a:rPr lang="zh-CN" altLang="en-US" sz="1400" dirty="0">
                <a:solidFill>
                  <a:srgbClr val="125340"/>
                </a:solidFill>
                <a:latin typeface="华文新魏" panose="02010800040101010101" pitchFamily="2" charset="-122"/>
                <a:ea typeface="华文新魏" panose="02010800040101010101" pitchFamily="2" charset="-122"/>
              </a:rPr>
              <a:t>模型流程图</a:t>
            </a:r>
          </a:p>
        </p:txBody>
      </p:sp>
      <p:sp>
        <p:nvSpPr>
          <p:cNvPr id="23" name="文本框 22"/>
          <p:cNvSpPr txBox="1"/>
          <p:nvPr/>
        </p:nvSpPr>
        <p:spPr>
          <a:xfrm>
            <a:off x="9692089" y="5203597"/>
            <a:ext cx="1398898" cy="338554"/>
          </a:xfrm>
          <a:prstGeom prst="rect">
            <a:avLst/>
          </a:prstGeom>
          <a:noFill/>
        </p:spPr>
        <p:txBody>
          <a:bodyPr wrap="square" rtlCol="0">
            <a:spAutoFit/>
          </a:bodyPr>
          <a:lstStyle/>
          <a:p>
            <a:r>
              <a:rPr lang="en-US" altLang="zh-CN" sz="1600" dirty="0" smtClean="0">
                <a:solidFill>
                  <a:schemeClr val="bg2">
                    <a:lumMod val="50000"/>
                  </a:schemeClr>
                </a:solidFill>
                <a:latin typeface="Times New Roman" panose="02020603050405020304" pitchFamily="18" charset="0"/>
                <a:cs typeface="Times New Roman" panose="02020603050405020304" pitchFamily="18" charset="0"/>
              </a:rPr>
              <a:t>···········(19)</a:t>
            </a:r>
            <a:endParaRPr lang="zh-CN" alt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5" name="文本框 24"/>
          <p:cNvSpPr txBox="1"/>
          <p:nvPr/>
        </p:nvSpPr>
        <p:spPr>
          <a:xfrm>
            <a:off x="9692089" y="6074338"/>
            <a:ext cx="1398898" cy="338554"/>
          </a:xfrm>
          <a:prstGeom prst="rect">
            <a:avLst/>
          </a:prstGeom>
          <a:noFill/>
        </p:spPr>
        <p:txBody>
          <a:bodyPr wrap="square" rtlCol="0">
            <a:spAutoFit/>
          </a:bodyPr>
          <a:lstStyle/>
          <a:p>
            <a:r>
              <a:rPr lang="en-US" altLang="zh-CN" sz="1600" dirty="0" smtClean="0">
                <a:solidFill>
                  <a:schemeClr val="bg2">
                    <a:lumMod val="50000"/>
                  </a:schemeClr>
                </a:solidFill>
                <a:latin typeface="Times New Roman" panose="02020603050405020304" pitchFamily="18" charset="0"/>
                <a:cs typeface="Times New Roman" panose="02020603050405020304" pitchFamily="18" charset="0"/>
              </a:rPr>
              <a:t>···········(20)</a:t>
            </a:r>
            <a:endParaRPr lang="zh-CN" alt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1935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http://www.whu.edu.cn/images/2017112901.jpg">
            <a:extLst>
              <a:ext uri="{FF2B5EF4-FFF2-40B4-BE49-F238E27FC236}">
                <a16:creationId xmlns:a16="http://schemas.microsoft.com/office/drawing/2014/main" id="{9F700BFD-5626-4A67-B107-649C3A0F29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347" r="19046" b="10785"/>
          <a:stretch/>
        </p:blipFill>
        <p:spPr bwMode="auto">
          <a:xfrm>
            <a:off x="1435668" y="1669144"/>
            <a:ext cx="9320665" cy="3135085"/>
          </a:xfrm>
          <a:prstGeom prst="roundRect">
            <a:avLst>
              <a:gd name="adj" fmla="val 3562"/>
            </a:avLst>
          </a:prstGeom>
          <a:noFill/>
          <a:extLst>
            <a:ext uri="{909E8E84-426E-40DD-AFC4-6F175D3DCCD1}">
              <a14:hiddenFill xmlns:a14="http://schemas.microsoft.com/office/drawing/2010/main">
                <a:solidFill>
                  <a:srgbClr val="FFFFFF"/>
                </a:solidFill>
              </a14:hiddenFill>
            </a:ext>
          </a:extLst>
        </p:spPr>
      </p:pic>
      <p:sp>
        <p:nvSpPr>
          <p:cNvPr id="205" name="矩形: 圆角 204">
            <a:extLst>
              <a:ext uri="{FF2B5EF4-FFF2-40B4-BE49-F238E27FC236}">
                <a16:creationId xmlns:a16="http://schemas.microsoft.com/office/drawing/2014/main" id="{0B950642-E2A9-4AB0-A436-C2B593C2816E}"/>
              </a:ext>
            </a:extLst>
          </p:cNvPr>
          <p:cNvSpPr/>
          <p:nvPr/>
        </p:nvSpPr>
        <p:spPr>
          <a:xfrm>
            <a:off x="1448367" y="1669145"/>
            <a:ext cx="9320667" cy="3135087"/>
          </a:xfrm>
          <a:prstGeom prst="roundRect">
            <a:avLst>
              <a:gd name="adj" fmla="val 3676"/>
            </a:avLst>
          </a:prstGeom>
          <a:solidFill>
            <a:srgbClr val="00523A">
              <a:alpha val="90000"/>
            </a:srgbClr>
          </a:solidFill>
          <a:ln w="3175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06" name="组合 205">
            <a:extLst>
              <a:ext uri="{FF2B5EF4-FFF2-40B4-BE49-F238E27FC236}">
                <a16:creationId xmlns:a16="http://schemas.microsoft.com/office/drawing/2014/main" id="{7D48A63A-5EF8-47F7-99F8-B938061724AD}"/>
              </a:ext>
            </a:extLst>
          </p:cNvPr>
          <p:cNvGrpSpPr/>
          <p:nvPr/>
        </p:nvGrpSpPr>
        <p:grpSpPr>
          <a:xfrm>
            <a:off x="5257895" y="832882"/>
            <a:ext cx="1676211" cy="1672409"/>
            <a:chOff x="3391090" y="1905190"/>
            <a:chExt cx="3054547" cy="3047620"/>
          </a:xfrm>
        </p:grpSpPr>
        <p:sp>
          <p:nvSpPr>
            <p:cNvPr id="207" name="椭圆 206">
              <a:extLst>
                <a:ext uri="{FF2B5EF4-FFF2-40B4-BE49-F238E27FC236}">
                  <a16:creationId xmlns:a16="http://schemas.microsoft.com/office/drawing/2014/main" id="{07493B07-965A-4BE8-9C8E-6CC7C9C4004F}"/>
                </a:ext>
              </a:extLst>
            </p:cNvPr>
            <p:cNvSpPr/>
            <p:nvPr/>
          </p:nvSpPr>
          <p:spPr>
            <a:xfrm>
              <a:off x="3406832" y="1914005"/>
              <a:ext cx="3038805" cy="30388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208" name="图形 207">
              <a:extLst>
                <a:ext uri="{FF2B5EF4-FFF2-40B4-BE49-F238E27FC236}">
                  <a16:creationId xmlns:a16="http://schemas.microsoft.com/office/drawing/2014/main" id="{14CB554E-BC4F-4BA7-A113-9B3747EF8A7F}"/>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391090" y="1905190"/>
              <a:ext cx="3047620" cy="3047620"/>
            </a:xfrm>
            <a:prstGeom prst="rect">
              <a:avLst/>
            </a:prstGeom>
          </p:spPr>
        </p:pic>
      </p:grpSp>
      <p:sp>
        <p:nvSpPr>
          <p:cNvPr id="226" name="矩形 225">
            <a:extLst>
              <a:ext uri="{FF2B5EF4-FFF2-40B4-BE49-F238E27FC236}">
                <a16:creationId xmlns:a16="http://schemas.microsoft.com/office/drawing/2014/main" id="{96A674A2-A2D4-45A3-A4BB-F8606BFB13D0}"/>
              </a:ext>
            </a:extLst>
          </p:cNvPr>
          <p:cNvSpPr/>
          <p:nvPr/>
        </p:nvSpPr>
        <p:spPr>
          <a:xfrm>
            <a:off x="5060950" y="3851165"/>
            <a:ext cx="1981200" cy="584775"/>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300" normalizeH="0" baseline="0" noProof="0" dirty="0">
                <a:ln>
                  <a:noFill/>
                </a:ln>
                <a:solidFill>
                  <a:prstClr val="white"/>
                </a:solidFill>
                <a:effectLst>
                  <a:outerShdw blurRad="114300" dist="38100" dir="2700000" algn="tl" rotWithShape="0">
                    <a:prstClr val="black">
                      <a:alpha val="34000"/>
                    </a:prstClr>
                  </a:outerShdw>
                </a:effectLst>
                <a:uLnTx/>
                <a:uFillTx/>
                <a:latin typeface="微软雅黑 Light" panose="020B0502040204020203" pitchFamily="34" charset="-122"/>
                <a:ea typeface="微软雅黑 Light" panose="020B0502040204020203" pitchFamily="34" charset="-122"/>
                <a:cs typeface="+mn-cs"/>
              </a:rPr>
              <a:t>第四部分</a:t>
            </a:r>
          </a:p>
        </p:txBody>
      </p:sp>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3" name="直接连接符 2">
            <a:extLst>
              <a:ext uri="{FF2B5EF4-FFF2-40B4-BE49-F238E27FC236}">
                <a16:creationId xmlns:a16="http://schemas.microsoft.com/office/drawing/2014/main" id="{5E3F4398-177A-48D5-8B17-7D7CF0C4AA64}"/>
              </a:ext>
            </a:extLst>
          </p:cNvPr>
          <p:cNvCxnSpPr/>
          <p:nvPr/>
        </p:nvCxnSpPr>
        <p:spPr>
          <a:xfrm>
            <a:off x="4465321" y="4130040"/>
            <a:ext cx="38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3CDE02C-FD27-4AD3-9B9C-084712D8D125}"/>
              </a:ext>
            </a:extLst>
          </p:cNvPr>
          <p:cNvCxnSpPr/>
          <p:nvPr/>
        </p:nvCxnSpPr>
        <p:spPr>
          <a:xfrm>
            <a:off x="7162801" y="4130040"/>
            <a:ext cx="38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7">
            <a:extLst>
              <a:ext uri="{FF2B5EF4-FFF2-40B4-BE49-F238E27FC236}">
                <a16:creationId xmlns:a16="http://schemas.microsoft.com/office/drawing/2014/main" id="{C5CF7351-1AE7-44E7-B2EA-4C84183C0004}"/>
              </a:ext>
            </a:extLst>
          </p:cNvPr>
          <p:cNvSpPr>
            <a:spLocks noChangeArrowheads="1"/>
          </p:cNvSpPr>
          <p:nvPr/>
        </p:nvSpPr>
        <p:spPr bwMode="auto">
          <a:xfrm>
            <a:off x="1448367" y="5064193"/>
            <a:ext cx="9307965" cy="5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377"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115340"/>
                </a:solidFill>
                <a:effectLst/>
                <a:uLnTx/>
                <a:uFillTx/>
                <a:latin typeface="微软雅黑 Light" panose="020B0502040204020203" pitchFamily="34" charset="-122"/>
                <a:ea typeface="微软雅黑 Light" panose="020B0502040204020203" pitchFamily="34" charset="-122"/>
                <a:cs typeface="+mn-cs"/>
              </a:rPr>
              <a:t>命名实体识别、实体关系抽取和知识库表示学习的实验分析</a:t>
            </a:r>
            <a:endParaRPr kumimoji="0" lang="en-US" altLang="zh-CN" sz="2000" b="0" i="0" u="none" strike="noStrike" kern="1200" cap="none" spc="0" normalizeH="0" baseline="0" noProof="0" dirty="0">
              <a:ln>
                <a:noFill/>
              </a:ln>
              <a:solidFill>
                <a:srgbClr val="115340"/>
              </a:solidFill>
              <a:effectLst/>
              <a:uLnTx/>
              <a:uFillTx/>
              <a:latin typeface="微软雅黑 Light" panose="020B0502040204020203" pitchFamily="34" charset="-122"/>
              <a:ea typeface="微软雅黑 Light" panose="020B0502040204020203" pitchFamily="34" charset="-122"/>
              <a:cs typeface="+mn-cs"/>
            </a:endParaRPr>
          </a:p>
        </p:txBody>
      </p:sp>
      <p:sp>
        <p:nvSpPr>
          <p:cNvPr id="16" name="文本框 15"/>
          <p:cNvSpPr txBox="1"/>
          <p:nvPr/>
        </p:nvSpPr>
        <p:spPr>
          <a:xfrm>
            <a:off x="4338889" y="2598028"/>
            <a:ext cx="3587183" cy="1107996"/>
          </a:xfrm>
          <a:prstGeom prst="rect">
            <a:avLst/>
          </a:prstGeom>
          <a:noFill/>
        </p:spPr>
        <p:txBody>
          <a:bodyPr wrap="square" rtlCol="0">
            <a:spAutoFit/>
          </a:bodyPr>
          <a:lstStyle/>
          <a:p>
            <a:pPr algn="ctr"/>
            <a:r>
              <a:rPr lang="zh-CN" altLang="en-US" sz="6600" b="1" dirty="0">
                <a:solidFill>
                  <a:schemeClr val="bg1"/>
                </a:solidFill>
                <a:latin typeface="华文中宋" panose="02010600040101010101" pitchFamily="2" charset="-122"/>
                <a:ea typeface="华文中宋" panose="02010600040101010101" pitchFamily="2" charset="-122"/>
              </a:rPr>
              <a:t>实验分析</a:t>
            </a:r>
          </a:p>
        </p:txBody>
      </p:sp>
    </p:spTree>
    <p:extLst>
      <p:ext uri="{BB962C8B-B14F-4D97-AF65-F5344CB8AC3E}">
        <p14:creationId xmlns:p14="http://schemas.microsoft.com/office/powerpoint/2010/main" val="1559024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wdUpDiag">
          <a:fgClr>
            <a:srgbClr val="F6F6F6"/>
          </a:fgClr>
          <a:bgClr>
            <a:schemeClr val="bg1"/>
          </a:bgClr>
        </a:pattFill>
        <a:effectLst/>
      </p:bgPr>
    </p:bg>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E402EC40-D21C-40B5-98D4-C5357CE30354}"/>
              </a:ext>
            </a:extLst>
          </p:cNvPr>
          <p:cNvCxnSpPr>
            <a:cxnSpLocks/>
            <a:endCxn id="9" idx="1"/>
          </p:cNvCxnSpPr>
          <p:nvPr/>
        </p:nvCxnSpPr>
        <p:spPr>
          <a:xfrm>
            <a:off x="1120505" y="3639327"/>
            <a:ext cx="9784723" cy="0"/>
          </a:xfrm>
          <a:prstGeom prst="line">
            <a:avLst/>
          </a:prstGeom>
          <a:ln w="9525">
            <a:gradFill flip="none" rotWithShape="1">
              <a:gsLst>
                <a:gs pos="0">
                  <a:schemeClr val="bg1">
                    <a:lumMod val="75000"/>
                  </a:schemeClr>
                </a:gs>
                <a:gs pos="100000">
                  <a:schemeClr val="bg1">
                    <a:lumMod val="75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1120506" y="3556194"/>
            <a:ext cx="166268" cy="166268"/>
          </a:xfrm>
          <a:prstGeom prst="roundRect">
            <a:avLst/>
          </a:prstGeom>
          <a:solidFill>
            <a:srgbClr val="1E26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圆角矩形 5"/>
          <p:cNvSpPr/>
          <p:nvPr/>
        </p:nvSpPr>
        <p:spPr>
          <a:xfrm>
            <a:off x="3566686" y="3556194"/>
            <a:ext cx="166268" cy="166268"/>
          </a:xfrm>
          <a:prstGeom prst="roundRect">
            <a:avLst/>
          </a:prstGeom>
          <a:solidFill>
            <a:srgbClr val="1E26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圆角矩形 6"/>
          <p:cNvSpPr/>
          <p:nvPr/>
        </p:nvSpPr>
        <p:spPr>
          <a:xfrm>
            <a:off x="6012867" y="3556194"/>
            <a:ext cx="166268" cy="166268"/>
          </a:xfrm>
          <a:prstGeom prst="roundRect">
            <a:avLst/>
          </a:prstGeom>
          <a:solidFill>
            <a:srgbClr val="1E26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圆角矩形 7"/>
          <p:cNvSpPr/>
          <p:nvPr/>
        </p:nvSpPr>
        <p:spPr>
          <a:xfrm>
            <a:off x="8459047" y="3556194"/>
            <a:ext cx="166268" cy="166268"/>
          </a:xfrm>
          <a:prstGeom prst="roundRect">
            <a:avLst/>
          </a:prstGeom>
          <a:solidFill>
            <a:srgbClr val="1E26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圆角矩形 8"/>
          <p:cNvSpPr/>
          <p:nvPr/>
        </p:nvSpPr>
        <p:spPr>
          <a:xfrm>
            <a:off x="10905227" y="3556194"/>
            <a:ext cx="166268" cy="166268"/>
          </a:xfrm>
          <a:prstGeom prst="roundRect">
            <a:avLst/>
          </a:prstGeom>
          <a:solidFill>
            <a:srgbClr val="1E26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a:off x="547047" y="4007393"/>
            <a:ext cx="1313180" cy="430887"/>
          </a:xfrm>
          <a:prstGeom prst="rect">
            <a:avLst/>
          </a:prstGeom>
        </p:spPr>
        <p:txBody>
          <a:bodyPr wrap="non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zh-CN" altLang="en-US" sz="2200" b="1" noProof="0" dirty="0">
                <a:solidFill>
                  <a:srgbClr val="1D5C4A"/>
                </a:solidFill>
                <a:latin typeface="微软雅黑" panose="020B0503020204020204" pitchFamily="34" charset="-122"/>
                <a:ea typeface="微软雅黑" panose="020B0503020204020204" pitchFamily="34" charset="-122"/>
              </a:rPr>
              <a:t>研究概述</a:t>
            </a:r>
            <a:endParaRPr kumimoji="0" lang="zh-CN" altLang="en-US" sz="2200" b="1" i="0" u="none" strike="noStrike" kern="1200" cap="none" spc="0" normalizeH="0" baseline="0" noProof="0" dirty="0">
              <a:ln>
                <a:noFill/>
              </a:ln>
              <a:solidFill>
                <a:srgbClr val="1D5C4A"/>
              </a:solidFill>
              <a:effectLst/>
              <a:uLnTx/>
              <a:uFillTx/>
              <a:latin typeface="微软雅黑" panose="020B0503020204020204" pitchFamily="34" charset="-122"/>
              <a:ea typeface="微软雅黑" panose="020B0503020204020204" pitchFamily="34" charset="-122"/>
              <a:cs typeface="+mn-cs"/>
            </a:endParaRPr>
          </a:p>
        </p:txBody>
      </p:sp>
      <p:sp>
        <p:nvSpPr>
          <p:cNvPr id="13" name="矩形 12"/>
          <p:cNvSpPr/>
          <p:nvPr/>
        </p:nvSpPr>
        <p:spPr>
          <a:xfrm>
            <a:off x="2993229" y="4007393"/>
            <a:ext cx="1313180" cy="430887"/>
          </a:xfrm>
          <a:prstGeom prst="rect">
            <a:avLst/>
          </a:prstGeom>
        </p:spPr>
        <p:txBody>
          <a:bodyPr wrap="non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zh-CN" altLang="en-US" sz="2200" b="1" noProof="0" dirty="0">
                <a:solidFill>
                  <a:srgbClr val="1D5C4A"/>
                </a:solidFill>
                <a:latin typeface="微软雅黑" panose="020B0503020204020204" pitchFamily="34" charset="-122"/>
                <a:ea typeface="微软雅黑" panose="020B0503020204020204" pitchFamily="34" charset="-122"/>
              </a:rPr>
              <a:t>相关工作</a:t>
            </a:r>
            <a:endParaRPr kumimoji="0" lang="zh-CN" altLang="en-US" sz="2200" b="1" i="0" u="none" strike="noStrike" kern="1200" cap="none" spc="0" normalizeH="0" baseline="0" noProof="0" dirty="0">
              <a:ln>
                <a:noFill/>
              </a:ln>
              <a:solidFill>
                <a:srgbClr val="1D5C4A"/>
              </a:solidFill>
              <a:effectLst/>
              <a:uLnTx/>
              <a:uFillTx/>
              <a:latin typeface="微软雅黑" panose="020B0503020204020204" pitchFamily="34" charset="-122"/>
              <a:ea typeface="微软雅黑" panose="020B0503020204020204" pitchFamily="34" charset="-122"/>
              <a:cs typeface="+mn-cs"/>
            </a:endParaRPr>
          </a:p>
        </p:txBody>
      </p:sp>
      <p:sp>
        <p:nvSpPr>
          <p:cNvPr id="14" name="矩形 13"/>
          <p:cNvSpPr/>
          <p:nvPr/>
        </p:nvSpPr>
        <p:spPr>
          <a:xfrm>
            <a:off x="5439410" y="4007393"/>
            <a:ext cx="1313180" cy="430887"/>
          </a:xfrm>
          <a:prstGeom prst="rect">
            <a:avLst/>
          </a:prstGeom>
        </p:spPr>
        <p:txBody>
          <a:bodyPr wrap="non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2200" b="1" i="0" u="none" strike="noStrike" kern="1200" cap="none" spc="0" normalizeH="0" baseline="0" noProof="0" dirty="0">
                <a:ln>
                  <a:noFill/>
                </a:ln>
                <a:solidFill>
                  <a:srgbClr val="1D5C4A"/>
                </a:solidFill>
                <a:effectLst/>
                <a:uLnTx/>
                <a:uFillTx/>
                <a:latin typeface="微软雅黑" panose="020B0503020204020204" pitchFamily="34" charset="-122"/>
                <a:ea typeface="微软雅黑" panose="020B0503020204020204" pitchFamily="34" charset="-122"/>
                <a:cs typeface="+mn-cs"/>
              </a:rPr>
              <a:t>研究方法</a:t>
            </a:r>
          </a:p>
        </p:txBody>
      </p:sp>
      <p:sp>
        <p:nvSpPr>
          <p:cNvPr id="15" name="矩形 14"/>
          <p:cNvSpPr/>
          <p:nvPr/>
        </p:nvSpPr>
        <p:spPr>
          <a:xfrm>
            <a:off x="7885592" y="4007393"/>
            <a:ext cx="1313180" cy="430887"/>
          </a:xfrm>
          <a:prstGeom prst="rect">
            <a:avLst/>
          </a:prstGeom>
        </p:spPr>
        <p:txBody>
          <a:bodyPr wrap="non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zh-CN" altLang="en-US" sz="2200" b="1" dirty="0">
                <a:solidFill>
                  <a:srgbClr val="1D5C4A"/>
                </a:solidFill>
                <a:latin typeface="微软雅黑" panose="020B0503020204020204" pitchFamily="34" charset="-122"/>
                <a:ea typeface="微软雅黑" panose="020B0503020204020204" pitchFamily="34" charset="-122"/>
              </a:rPr>
              <a:t>实验分析</a:t>
            </a:r>
            <a:endParaRPr kumimoji="0" lang="zh-CN" altLang="en-US" sz="2200" b="1" i="0" u="none" strike="noStrike" kern="1200" cap="none" spc="0" normalizeH="0" baseline="0" noProof="0" dirty="0">
              <a:ln>
                <a:noFill/>
              </a:ln>
              <a:solidFill>
                <a:srgbClr val="1D5C4A"/>
              </a:solidFill>
              <a:effectLst/>
              <a:uLnTx/>
              <a:uFillTx/>
              <a:latin typeface="微软雅黑" panose="020B0503020204020204" pitchFamily="34" charset="-122"/>
              <a:ea typeface="微软雅黑" panose="020B0503020204020204" pitchFamily="34" charset="-122"/>
              <a:cs typeface="+mn-cs"/>
            </a:endParaRPr>
          </a:p>
        </p:txBody>
      </p:sp>
      <p:sp>
        <p:nvSpPr>
          <p:cNvPr id="16" name="矩形 15"/>
          <p:cNvSpPr/>
          <p:nvPr/>
        </p:nvSpPr>
        <p:spPr>
          <a:xfrm>
            <a:off x="10331774" y="4007393"/>
            <a:ext cx="1313180" cy="430887"/>
          </a:xfrm>
          <a:prstGeom prst="rect">
            <a:avLst/>
          </a:prstGeom>
        </p:spPr>
        <p:txBody>
          <a:bodyPr wrap="non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2200" b="1" i="0" u="none" strike="noStrike" kern="1200" cap="none" spc="0" normalizeH="0" baseline="0" noProof="0" dirty="0">
                <a:ln>
                  <a:noFill/>
                </a:ln>
                <a:solidFill>
                  <a:srgbClr val="1D5C4A"/>
                </a:solidFill>
                <a:effectLst/>
                <a:uLnTx/>
                <a:uFillTx/>
                <a:latin typeface="微软雅黑" panose="020B0503020204020204" pitchFamily="34" charset="-122"/>
                <a:ea typeface="微软雅黑" panose="020B0503020204020204" pitchFamily="34" charset="-122"/>
                <a:cs typeface="+mn-cs"/>
              </a:rPr>
              <a:t>总结展望</a:t>
            </a:r>
          </a:p>
        </p:txBody>
      </p:sp>
      <p:sp>
        <p:nvSpPr>
          <p:cNvPr id="17" name="矩形 16"/>
          <p:cNvSpPr/>
          <p:nvPr/>
        </p:nvSpPr>
        <p:spPr>
          <a:xfrm>
            <a:off x="547049" y="2813867"/>
            <a:ext cx="1313180" cy="400110"/>
          </a:xfrm>
          <a:prstGeom prst="rect">
            <a:avLst/>
          </a:prstGeom>
        </p:spPr>
        <p:txBody>
          <a:bodyPr wrap="non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200" normalizeH="0" baseline="0" noProof="0" dirty="0">
                <a:ln>
                  <a:noFill/>
                </a:ln>
                <a:solidFill>
                  <a:srgbClr val="1D5C4A"/>
                </a:solidFill>
                <a:effectLst/>
                <a:uLnTx/>
                <a:uFillTx/>
                <a:latin typeface="微软雅黑" panose="020B0503020204020204" pitchFamily="34" charset="-122"/>
                <a:ea typeface="微软雅黑" panose="020B0503020204020204" pitchFamily="34" charset="-122"/>
                <a:cs typeface="+mn-cs"/>
              </a:rPr>
              <a:t>第一部分</a:t>
            </a:r>
          </a:p>
        </p:txBody>
      </p:sp>
      <p:sp>
        <p:nvSpPr>
          <p:cNvPr id="27" name="文本框 26">
            <a:extLst>
              <a:ext uri="{FF2B5EF4-FFF2-40B4-BE49-F238E27FC236}">
                <a16:creationId xmlns:a16="http://schemas.microsoft.com/office/drawing/2014/main" id="{B6C60775-4CC2-4070-9ED3-C0F07B43FFAA}"/>
              </a:ext>
            </a:extLst>
          </p:cNvPr>
          <p:cNvSpPr txBox="1"/>
          <p:nvPr/>
        </p:nvSpPr>
        <p:spPr>
          <a:xfrm>
            <a:off x="5100697" y="1222717"/>
            <a:ext cx="2079575" cy="800432"/>
          </a:xfrm>
          <a:custGeom>
            <a:avLst/>
            <a:gdLst/>
            <a:ahLst/>
            <a:cxnLst/>
            <a:rect l="l" t="t" r="r" b="b"/>
            <a:pathLst>
              <a:path w="1600795" h="616149">
                <a:moveTo>
                  <a:pt x="99120" y="393800"/>
                </a:moveTo>
                <a:lnTo>
                  <a:pt x="99120" y="538461"/>
                </a:lnTo>
                <a:lnTo>
                  <a:pt x="377726" y="538461"/>
                </a:lnTo>
                <a:lnTo>
                  <a:pt x="377726" y="393800"/>
                </a:lnTo>
                <a:close/>
                <a:moveTo>
                  <a:pt x="1043583" y="283964"/>
                </a:moveTo>
                <a:cubicBezTo>
                  <a:pt x="1127522" y="294680"/>
                  <a:pt x="1168599" y="316111"/>
                  <a:pt x="1166813" y="348258"/>
                </a:cubicBezTo>
                <a:cubicBezTo>
                  <a:pt x="1163241" y="378619"/>
                  <a:pt x="1146274" y="395586"/>
                  <a:pt x="1115913" y="399157"/>
                </a:cubicBezTo>
                <a:cubicBezTo>
                  <a:pt x="1098054" y="400943"/>
                  <a:pt x="1087338" y="392907"/>
                  <a:pt x="1083766" y="375047"/>
                </a:cubicBezTo>
                <a:cubicBezTo>
                  <a:pt x="1076623" y="348258"/>
                  <a:pt x="1062335" y="319683"/>
                  <a:pt x="1040904" y="289322"/>
                </a:cubicBezTo>
                <a:close/>
                <a:moveTo>
                  <a:pt x="99120" y="233065"/>
                </a:moveTo>
                <a:lnTo>
                  <a:pt x="99120" y="377726"/>
                </a:lnTo>
                <a:lnTo>
                  <a:pt x="377726" y="377726"/>
                </a:lnTo>
                <a:lnTo>
                  <a:pt x="377726" y="233065"/>
                </a:lnTo>
                <a:close/>
                <a:moveTo>
                  <a:pt x="99120" y="69652"/>
                </a:moveTo>
                <a:lnTo>
                  <a:pt x="99120" y="216992"/>
                </a:lnTo>
                <a:lnTo>
                  <a:pt x="377726" y="216992"/>
                </a:lnTo>
                <a:lnTo>
                  <a:pt x="377726" y="69652"/>
                </a:lnTo>
                <a:close/>
                <a:moveTo>
                  <a:pt x="393799" y="2679"/>
                </a:moveTo>
                <a:lnTo>
                  <a:pt x="492919" y="42863"/>
                </a:lnTo>
                <a:cubicBezTo>
                  <a:pt x="498277" y="46435"/>
                  <a:pt x="500956" y="50900"/>
                  <a:pt x="500956" y="56257"/>
                </a:cubicBezTo>
                <a:cubicBezTo>
                  <a:pt x="500956" y="66973"/>
                  <a:pt x="492026" y="77689"/>
                  <a:pt x="474166" y="88404"/>
                </a:cubicBezTo>
                <a:lnTo>
                  <a:pt x="474166" y="316111"/>
                </a:lnTo>
                <a:cubicBezTo>
                  <a:pt x="474166" y="330399"/>
                  <a:pt x="474166" y="367904"/>
                  <a:pt x="474166" y="428625"/>
                </a:cubicBezTo>
                <a:cubicBezTo>
                  <a:pt x="475952" y="508993"/>
                  <a:pt x="476845" y="559892"/>
                  <a:pt x="476845" y="581323"/>
                </a:cubicBezTo>
                <a:cubicBezTo>
                  <a:pt x="476845" y="593825"/>
                  <a:pt x="470595" y="600968"/>
                  <a:pt x="458093" y="602754"/>
                </a:cubicBezTo>
                <a:cubicBezTo>
                  <a:pt x="429518" y="609898"/>
                  <a:pt x="402729" y="613470"/>
                  <a:pt x="377726" y="613470"/>
                </a:cubicBezTo>
                <a:lnTo>
                  <a:pt x="377726" y="551855"/>
                </a:lnTo>
                <a:lnTo>
                  <a:pt x="99120" y="551855"/>
                </a:lnTo>
                <a:lnTo>
                  <a:pt x="99120" y="581323"/>
                </a:lnTo>
                <a:cubicBezTo>
                  <a:pt x="100906" y="593825"/>
                  <a:pt x="94655" y="601861"/>
                  <a:pt x="80367" y="605433"/>
                </a:cubicBezTo>
                <a:cubicBezTo>
                  <a:pt x="50006" y="612577"/>
                  <a:pt x="23217" y="616149"/>
                  <a:pt x="0" y="616149"/>
                </a:cubicBezTo>
                <a:cubicBezTo>
                  <a:pt x="0" y="592932"/>
                  <a:pt x="893" y="562571"/>
                  <a:pt x="2679" y="525066"/>
                </a:cubicBezTo>
                <a:cubicBezTo>
                  <a:pt x="4465" y="451843"/>
                  <a:pt x="5358" y="408087"/>
                  <a:pt x="5358" y="393800"/>
                </a:cubicBezTo>
                <a:lnTo>
                  <a:pt x="5358" y="190203"/>
                </a:lnTo>
                <a:cubicBezTo>
                  <a:pt x="5358" y="127695"/>
                  <a:pt x="4465" y="71438"/>
                  <a:pt x="2679" y="21432"/>
                </a:cubicBezTo>
                <a:lnTo>
                  <a:pt x="123230" y="53579"/>
                </a:lnTo>
                <a:lnTo>
                  <a:pt x="361652" y="53579"/>
                </a:lnTo>
                <a:close/>
                <a:moveTo>
                  <a:pt x="1375767" y="0"/>
                </a:moveTo>
                <a:lnTo>
                  <a:pt x="1456134" y="34826"/>
                </a:lnTo>
                <a:cubicBezTo>
                  <a:pt x="1466850" y="38398"/>
                  <a:pt x="1471315" y="42863"/>
                  <a:pt x="1469529" y="48221"/>
                </a:cubicBezTo>
                <a:cubicBezTo>
                  <a:pt x="1471315" y="55364"/>
                  <a:pt x="1461492" y="66080"/>
                  <a:pt x="1440061" y="80368"/>
                </a:cubicBezTo>
                <a:lnTo>
                  <a:pt x="1429345" y="241102"/>
                </a:lnTo>
                <a:lnTo>
                  <a:pt x="1466850" y="241102"/>
                </a:lnTo>
                <a:lnTo>
                  <a:pt x="1507034" y="184845"/>
                </a:lnTo>
                <a:lnTo>
                  <a:pt x="1582043" y="235744"/>
                </a:lnTo>
                <a:cubicBezTo>
                  <a:pt x="1587401" y="239316"/>
                  <a:pt x="1589187" y="242888"/>
                  <a:pt x="1587401" y="246460"/>
                </a:cubicBezTo>
                <a:cubicBezTo>
                  <a:pt x="1587401" y="251818"/>
                  <a:pt x="1580257" y="255389"/>
                  <a:pt x="1565970" y="257175"/>
                </a:cubicBezTo>
                <a:lnTo>
                  <a:pt x="1311473" y="257175"/>
                </a:lnTo>
                <a:lnTo>
                  <a:pt x="1311473" y="262533"/>
                </a:lnTo>
                <a:cubicBezTo>
                  <a:pt x="1336477" y="307182"/>
                  <a:pt x="1365945" y="345579"/>
                  <a:pt x="1399877" y="377726"/>
                </a:cubicBezTo>
                <a:cubicBezTo>
                  <a:pt x="1428452" y="345579"/>
                  <a:pt x="1448098" y="313432"/>
                  <a:pt x="1458813" y="281286"/>
                </a:cubicBezTo>
                <a:lnTo>
                  <a:pt x="1539180" y="326827"/>
                </a:lnTo>
                <a:cubicBezTo>
                  <a:pt x="1546324" y="330399"/>
                  <a:pt x="1549896" y="334864"/>
                  <a:pt x="1549896" y="340221"/>
                </a:cubicBezTo>
                <a:cubicBezTo>
                  <a:pt x="1548110" y="350937"/>
                  <a:pt x="1535609" y="355402"/>
                  <a:pt x="1512391" y="353616"/>
                </a:cubicBezTo>
                <a:cubicBezTo>
                  <a:pt x="1480245" y="371475"/>
                  <a:pt x="1449884" y="385763"/>
                  <a:pt x="1421309" y="396479"/>
                </a:cubicBezTo>
                <a:cubicBezTo>
                  <a:pt x="1465957" y="433983"/>
                  <a:pt x="1525786" y="463451"/>
                  <a:pt x="1600795" y="484882"/>
                </a:cubicBezTo>
                <a:lnTo>
                  <a:pt x="1595437" y="498277"/>
                </a:lnTo>
                <a:cubicBezTo>
                  <a:pt x="1563291" y="503635"/>
                  <a:pt x="1535609" y="529531"/>
                  <a:pt x="1512391" y="575965"/>
                </a:cubicBezTo>
                <a:cubicBezTo>
                  <a:pt x="1410593" y="517029"/>
                  <a:pt x="1343620" y="428625"/>
                  <a:pt x="1311473" y="310754"/>
                </a:cubicBezTo>
                <a:lnTo>
                  <a:pt x="1311473" y="337543"/>
                </a:lnTo>
                <a:cubicBezTo>
                  <a:pt x="1311473" y="348258"/>
                  <a:pt x="1311473" y="373261"/>
                  <a:pt x="1311473" y="412552"/>
                </a:cubicBezTo>
                <a:cubicBezTo>
                  <a:pt x="1313259" y="467916"/>
                  <a:pt x="1314152" y="506314"/>
                  <a:pt x="1314152" y="527745"/>
                </a:cubicBezTo>
                <a:cubicBezTo>
                  <a:pt x="1315938" y="575965"/>
                  <a:pt x="1274862" y="604540"/>
                  <a:pt x="1190923" y="613470"/>
                </a:cubicBezTo>
                <a:cubicBezTo>
                  <a:pt x="1190923" y="570607"/>
                  <a:pt x="1160562" y="543818"/>
                  <a:pt x="1099840" y="533103"/>
                </a:cubicBezTo>
                <a:lnTo>
                  <a:pt x="1105198" y="517029"/>
                </a:lnTo>
                <a:lnTo>
                  <a:pt x="1190923" y="525066"/>
                </a:lnTo>
                <a:cubicBezTo>
                  <a:pt x="1217712" y="525066"/>
                  <a:pt x="1230213" y="512564"/>
                  <a:pt x="1228427" y="487561"/>
                </a:cubicBezTo>
                <a:lnTo>
                  <a:pt x="1228427" y="409873"/>
                </a:lnTo>
                <a:cubicBezTo>
                  <a:pt x="1174849" y="449164"/>
                  <a:pt x="1110555" y="491133"/>
                  <a:pt x="1035546" y="535782"/>
                </a:cubicBezTo>
                <a:cubicBezTo>
                  <a:pt x="1035546" y="555427"/>
                  <a:pt x="1031081" y="564357"/>
                  <a:pt x="1022152" y="562571"/>
                </a:cubicBezTo>
                <a:cubicBezTo>
                  <a:pt x="1018580" y="562571"/>
                  <a:pt x="1014115" y="558999"/>
                  <a:pt x="1008757" y="551855"/>
                </a:cubicBezTo>
                <a:lnTo>
                  <a:pt x="968573" y="463451"/>
                </a:lnTo>
                <a:cubicBezTo>
                  <a:pt x="1029295" y="450950"/>
                  <a:pt x="1115913" y="425946"/>
                  <a:pt x="1228427" y="388442"/>
                </a:cubicBezTo>
                <a:lnTo>
                  <a:pt x="1228427" y="257175"/>
                </a:lnTo>
                <a:lnTo>
                  <a:pt x="971252" y="257175"/>
                </a:lnTo>
                <a:lnTo>
                  <a:pt x="971252" y="241102"/>
                </a:lnTo>
                <a:lnTo>
                  <a:pt x="1348978" y="241102"/>
                </a:lnTo>
                <a:lnTo>
                  <a:pt x="1354336" y="160735"/>
                </a:lnTo>
                <a:lnTo>
                  <a:pt x="1056977" y="160735"/>
                </a:lnTo>
                <a:lnTo>
                  <a:pt x="1056977" y="141982"/>
                </a:lnTo>
                <a:lnTo>
                  <a:pt x="1354336" y="141982"/>
                </a:lnTo>
                <a:lnTo>
                  <a:pt x="1362373" y="61615"/>
                </a:lnTo>
                <a:lnTo>
                  <a:pt x="1040904" y="61615"/>
                </a:lnTo>
                <a:lnTo>
                  <a:pt x="1040904" y="45542"/>
                </a:lnTo>
                <a:lnTo>
                  <a:pt x="1348978" y="45542"/>
                </a:lnTo>
                <a:close/>
              </a:path>
            </a:pathLst>
          </a:custGeom>
          <a:solidFill>
            <a:srgbClr val="1D5C4A"/>
          </a:solidFill>
          <a:ln>
            <a:noFill/>
          </a:ln>
          <a:effectLst>
            <a:outerShdw blurRad="127000" dist="38100" dir="2700000" algn="tl" rotWithShape="0">
              <a:schemeClr val="bg1">
                <a:lumMod val="75000"/>
                <a:alpha val="29000"/>
              </a:scheme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00" cap="none" spc="0" normalizeH="0" baseline="0" noProof="0" dirty="0">
              <a:ln>
                <a:noFill/>
              </a:ln>
              <a:solidFill>
                <a:srgbClr val="01776A"/>
              </a:solidFill>
              <a:effectLst>
                <a:outerShdw blurRad="76200" dist="38100" dir="2700000" sx="101000" sy="101000" algn="tl" rotWithShape="0">
                  <a:prstClr val="black">
                    <a:lumMod val="50000"/>
                    <a:lumOff val="50000"/>
                    <a:alpha val="34000"/>
                  </a:prstClr>
                </a:outerShdw>
              </a:effectLst>
              <a:uLnTx/>
              <a:uFillTx/>
              <a:latin typeface="方正粗雅宋简体" panose="02000000000000000000" pitchFamily="2" charset="-122"/>
              <a:ea typeface="方正粗雅宋简体" panose="02000000000000000000" pitchFamily="2" charset="-122"/>
              <a:cs typeface="Times New Roman" panose="02020603050405020304" pitchFamily="18" charset="0"/>
            </a:endParaRPr>
          </a:p>
        </p:txBody>
      </p:sp>
      <p:sp>
        <p:nvSpPr>
          <p:cNvPr id="33" name="矩形 32"/>
          <p:cNvSpPr/>
          <p:nvPr/>
        </p:nvSpPr>
        <p:spPr>
          <a:xfrm>
            <a:off x="2993230" y="2813867"/>
            <a:ext cx="1313180" cy="400110"/>
          </a:xfrm>
          <a:prstGeom prst="rect">
            <a:avLst/>
          </a:prstGeom>
        </p:spPr>
        <p:txBody>
          <a:bodyPr wrap="non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200" normalizeH="0" baseline="0" noProof="0" dirty="0">
                <a:ln>
                  <a:noFill/>
                </a:ln>
                <a:solidFill>
                  <a:srgbClr val="1D5C4A"/>
                </a:solidFill>
                <a:effectLst/>
                <a:uLnTx/>
                <a:uFillTx/>
                <a:latin typeface="微软雅黑" panose="020B0503020204020204" pitchFamily="34" charset="-122"/>
                <a:ea typeface="微软雅黑" panose="020B0503020204020204" pitchFamily="34" charset="-122"/>
                <a:cs typeface="+mn-cs"/>
              </a:rPr>
              <a:t>第二部分</a:t>
            </a:r>
          </a:p>
        </p:txBody>
      </p:sp>
      <p:sp>
        <p:nvSpPr>
          <p:cNvPr id="34" name="矩形 33"/>
          <p:cNvSpPr/>
          <p:nvPr/>
        </p:nvSpPr>
        <p:spPr>
          <a:xfrm>
            <a:off x="5439412" y="2813867"/>
            <a:ext cx="1313180" cy="400110"/>
          </a:xfrm>
          <a:prstGeom prst="rect">
            <a:avLst/>
          </a:prstGeom>
        </p:spPr>
        <p:txBody>
          <a:bodyPr wrap="non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200" normalizeH="0" baseline="0" noProof="0" dirty="0">
                <a:ln>
                  <a:noFill/>
                </a:ln>
                <a:solidFill>
                  <a:srgbClr val="1D5C4A"/>
                </a:solidFill>
                <a:effectLst/>
                <a:uLnTx/>
                <a:uFillTx/>
                <a:latin typeface="微软雅黑" panose="020B0503020204020204" pitchFamily="34" charset="-122"/>
                <a:ea typeface="微软雅黑" panose="020B0503020204020204" pitchFamily="34" charset="-122"/>
                <a:cs typeface="+mn-cs"/>
              </a:rPr>
              <a:t>第三部分</a:t>
            </a:r>
          </a:p>
        </p:txBody>
      </p:sp>
      <p:sp>
        <p:nvSpPr>
          <p:cNvPr id="35" name="矩形 34"/>
          <p:cNvSpPr/>
          <p:nvPr/>
        </p:nvSpPr>
        <p:spPr>
          <a:xfrm>
            <a:off x="7885593" y="2813867"/>
            <a:ext cx="1313180" cy="400110"/>
          </a:xfrm>
          <a:prstGeom prst="rect">
            <a:avLst/>
          </a:prstGeom>
        </p:spPr>
        <p:txBody>
          <a:bodyPr wrap="non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200" normalizeH="0" baseline="0" noProof="0" dirty="0">
                <a:ln>
                  <a:noFill/>
                </a:ln>
                <a:solidFill>
                  <a:srgbClr val="1D5C4A"/>
                </a:solidFill>
                <a:effectLst/>
                <a:uLnTx/>
                <a:uFillTx/>
                <a:latin typeface="微软雅黑" panose="020B0503020204020204" pitchFamily="34" charset="-122"/>
                <a:ea typeface="微软雅黑" panose="020B0503020204020204" pitchFamily="34" charset="-122"/>
                <a:cs typeface="+mn-cs"/>
              </a:rPr>
              <a:t>第四部分</a:t>
            </a:r>
          </a:p>
        </p:txBody>
      </p:sp>
      <p:sp>
        <p:nvSpPr>
          <p:cNvPr id="36" name="矩形 35"/>
          <p:cNvSpPr/>
          <p:nvPr/>
        </p:nvSpPr>
        <p:spPr>
          <a:xfrm>
            <a:off x="10331773" y="2813867"/>
            <a:ext cx="1313180" cy="400110"/>
          </a:xfrm>
          <a:prstGeom prst="rect">
            <a:avLst/>
          </a:prstGeom>
        </p:spPr>
        <p:txBody>
          <a:bodyPr wrap="non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200" normalizeH="0" baseline="0" noProof="0" dirty="0">
                <a:ln>
                  <a:noFill/>
                </a:ln>
                <a:solidFill>
                  <a:srgbClr val="1D5C4A"/>
                </a:solidFill>
                <a:effectLst/>
                <a:uLnTx/>
                <a:uFillTx/>
                <a:latin typeface="微软雅黑" panose="020B0503020204020204" pitchFamily="34" charset="-122"/>
                <a:ea typeface="微软雅黑" panose="020B0503020204020204" pitchFamily="34" charset="-122"/>
                <a:cs typeface="+mn-cs"/>
              </a:rPr>
              <a:t>第五部分</a:t>
            </a:r>
          </a:p>
        </p:txBody>
      </p:sp>
      <p:grpSp>
        <p:nvGrpSpPr>
          <p:cNvPr id="2" name="组合 1">
            <a:extLst>
              <a:ext uri="{FF2B5EF4-FFF2-40B4-BE49-F238E27FC236}">
                <a16:creationId xmlns:a16="http://schemas.microsoft.com/office/drawing/2014/main" id="{65DE5EB2-EC8E-4DD4-8317-7AB4644DF9BA}"/>
              </a:ext>
            </a:extLst>
          </p:cNvPr>
          <p:cNvGrpSpPr/>
          <p:nvPr/>
        </p:nvGrpSpPr>
        <p:grpSpPr>
          <a:xfrm>
            <a:off x="-2" y="1"/>
            <a:ext cx="12192003" cy="682561"/>
            <a:chOff x="-3" y="-9053"/>
            <a:chExt cx="12192002" cy="682561"/>
          </a:xfrm>
        </p:grpSpPr>
        <p:sp>
          <p:nvSpPr>
            <p:cNvPr id="57" name="任意多边形: 形状 56">
              <a:extLst>
                <a:ext uri="{FF2B5EF4-FFF2-40B4-BE49-F238E27FC236}">
                  <a16:creationId xmlns:a16="http://schemas.microsoft.com/office/drawing/2014/main" id="{434F8D63-37AB-4B2D-92D5-A51EADFF422A}"/>
                </a:ext>
              </a:extLst>
            </p:cNvPr>
            <p:cNvSpPr/>
            <p:nvPr/>
          </p:nvSpPr>
          <p:spPr>
            <a:xfrm rot="10800000" flipH="1" flipV="1">
              <a:off x="-3" y="134212"/>
              <a:ext cx="12192002" cy="539296"/>
            </a:xfrm>
            <a:custGeom>
              <a:avLst/>
              <a:gdLst>
                <a:gd name="connsiteX0" fmla="*/ 6096001 w 12192002"/>
                <a:gd name="connsiteY0" fmla="*/ 582958 h 582958"/>
                <a:gd name="connsiteX1" fmla="*/ 782742 w 12192002"/>
                <a:gd name="connsiteY1" fmla="*/ 178578 h 582958"/>
                <a:gd name="connsiteX2" fmla="*/ 0 w 12192002"/>
                <a:gd name="connsiteY2" fmla="*/ 95992 h 582958"/>
                <a:gd name="connsiteX3" fmla="*/ 0 w 12192002"/>
                <a:gd name="connsiteY3" fmla="*/ 0 h 582958"/>
                <a:gd name="connsiteX4" fmla="*/ 1842491 w 12192002"/>
                <a:gd name="connsiteY4" fmla="*/ 153344 h 582958"/>
                <a:gd name="connsiteX5" fmla="*/ 6096001 w 12192002"/>
                <a:gd name="connsiteY5" fmla="*/ 373650 h 582958"/>
                <a:gd name="connsiteX6" fmla="*/ 10410559 w 12192002"/>
                <a:gd name="connsiteY6" fmla="*/ 150917 h 582958"/>
                <a:gd name="connsiteX7" fmla="*/ 12192002 w 12192002"/>
                <a:gd name="connsiteY7" fmla="*/ 1235 h 582958"/>
                <a:gd name="connsiteX8" fmla="*/ 12192002 w 12192002"/>
                <a:gd name="connsiteY8" fmla="*/ 97878 h 582958"/>
                <a:gd name="connsiteX9" fmla="*/ 11452184 w 12192002"/>
                <a:gd name="connsiteY9" fmla="*/ 176872 h 582958"/>
                <a:gd name="connsiteX10" fmla="*/ 6096001 w 12192002"/>
                <a:gd name="connsiteY10" fmla="*/ 582958 h 58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2" h="582958">
                  <a:moveTo>
                    <a:pt x="6096001" y="582958"/>
                  </a:moveTo>
                  <a:cubicBezTo>
                    <a:pt x="4315411" y="564751"/>
                    <a:pt x="2548644" y="368583"/>
                    <a:pt x="782742" y="178578"/>
                  </a:cubicBezTo>
                  <a:lnTo>
                    <a:pt x="0" y="95992"/>
                  </a:lnTo>
                  <a:lnTo>
                    <a:pt x="0" y="0"/>
                  </a:lnTo>
                  <a:lnTo>
                    <a:pt x="1842491" y="153344"/>
                  </a:lnTo>
                  <a:cubicBezTo>
                    <a:pt x="3255904" y="266026"/>
                    <a:pt x="4671529" y="359084"/>
                    <a:pt x="6096001" y="373650"/>
                  </a:cubicBezTo>
                  <a:cubicBezTo>
                    <a:pt x="7601872" y="355848"/>
                    <a:pt x="9017496" y="262789"/>
                    <a:pt x="10410559" y="150917"/>
                  </a:cubicBezTo>
                  <a:lnTo>
                    <a:pt x="12192002" y="1235"/>
                  </a:lnTo>
                  <a:lnTo>
                    <a:pt x="12192002" y="97878"/>
                  </a:lnTo>
                  <a:lnTo>
                    <a:pt x="11452184" y="176872"/>
                  </a:lnTo>
                  <a:cubicBezTo>
                    <a:pt x="9719668" y="365548"/>
                    <a:pt x="7978339" y="560705"/>
                    <a:pt x="6096001" y="582958"/>
                  </a:cubicBezTo>
                  <a:close/>
                </a:path>
              </a:pathLst>
            </a:custGeom>
            <a:solidFill>
              <a:srgbClr val="1E267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 name="任意多边形: 形状 55">
              <a:extLst>
                <a:ext uri="{FF2B5EF4-FFF2-40B4-BE49-F238E27FC236}">
                  <a16:creationId xmlns:a16="http://schemas.microsoft.com/office/drawing/2014/main" id="{CC28C791-F848-4854-9A81-FB399E8B6424}"/>
                </a:ext>
              </a:extLst>
            </p:cNvPr>
            <p:cNvSpPr/>
            <p:nvPr/>
          </p:nvSpPr>
          <p:spPr>
            <a:xfrm rot="10800000" flipH="1" flipV="1">
              <a:off x="-3" y="-9053"/>
              <a:ext cx="12192002" cy="568620"/>
            </a:xfrm>
            <a:custGeom>
              <a:avLst/>
              <a:gdLst>
                <a:gd name="connsiteX0" fmla="*/ 6096001 w 12192002"/>
                <a:gd name="connsiteY0" fmla="*/ 568620 h 568620"/>
                <a:gd name="connsiteX1" fmla="*/ 1842491 w 12192002"/>
                <a:gd name="connsiteY1" fmla="*/ 348315 h 568620"/>
                <a:gd name="connsiteX2" fmla="*/ 0 w 12192002"/>
                <a:gd name="connsiteY2" fmla="*/ 194970 h 568620"/>
                <a:gd name="connsiteX3" fmla="*/ 0 w 12192002"/>
                <a:gd name="connsiteY3" fmla="*/ 0 h 568620"/>
                <a:gd name="connsiteX4" fmla="*/ 12192002 w 12192002"/>
                <a:gd name="connsiteY4" fmla="*/ 0 h 568620"/>
                <a:gd name="connsiteX5" fmla="*/ 12192002 w 12192002"/>
                <a:gd name="connsiteY5" fmla="*/ 196205 h 568620"/>
                <a:gd name="connsiteX6" fmla="*/ 10410559 w 12192002"/>
                <a:gd name="connsiteY6" fmla="*/ 345887 h 568620"/>
                <a:gd name="connsiteX7" fmla="*/ 6096001 w 12192002"/>
                <a:gd name="connsiteY7" fmla="*/ 568620 h 568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2" h="568620">
                  <a:moveTo>
                    <a:pt x="6096001" y="568620"/>
                  </a:moveTo>
                  <a:cubicBezTo>
                    <a:pt x="4671528" y="554055"/>
                    <a:pt x="3255904" y="460996"/>
                    <a:pt x="1842491" y="348315"/>
                  </a:cubicBezTo>
                  <a:lnTo>
                    <a:pt x="0" y="194970"/>
                  </a:lnTo>
                  <a:lnTo>
                    <a:pt x="0" y="0"/>
                  </a:lnTo>
                  <a:lnTo>
                    <a:pt x="12192002" y="0"/>
                  </a:lnTo>
                  <a:lnTo>
                    <a:pt x="12192002" y="196205"/>
                  </a:lnTo>
                  <a:lnTo>
                    <a:pt x="10410559" y="345887"/>
                  </a:lnTo>
                  <a:cubicBezTo>
                    <a:pt x="9017496" y="457759"/>
                    <a:pt x="7601871" y="550818"/>
                    <a:pt x="6096001" y="568620"/>
                  </a:cubicBezTo>
                  <a:close/>
                </a:path>
              </a:pathLst>
            </a:custGeom>
            <a:solidFill>
              <a:srgbClr val="11534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28" name="组合 27">
            <a:extLst>
              <a:ext uri="{FF2B5EF4-FFF2-40B4-BE49-F238E27FC236}">
                <a16:creationId xmlns:a16="http://schemas.microsoft.com/office/drawing/2014/main" id="{914D953C-1418-471C-ABFE-0CE8292DF187}"/>
              </a:ext>
            </a:extLst>
          </p:cNvPr>
          <p:cNvGrpSpPr/>
          <p:nvPr/>
        </p:nvGrpSpPr>
        <p:grpSpPr>
          <a:xfrm rot="10800000">
            <a:off x="-2" y="6175440"/>
            <a:ext cx="12192003" cy="682561"/>
            <a:chOff x="-3" y="-9053"/>
            <a:chExt cx="12192002" cy="682561"/>
          </a:xfrm>
        </p:grpSpPr>
        <p:sp>
          <p:nvSpPr>
            <p:cNvPr id="29" name="任意多边形: 形状 28">
              <a:extLst>
                <a:ext uri="{FF2B5EF4-FFF2-40B4-BE49-F238E27FC236}">
                  <a16:creationId xmlns:a16="http://schemas.microsoft.com/office/drawing/2014/main" id="{6360325B-82AD-43E0-8007-A1E44A0D646B}"/>
                </a:ext>
              </a:extLst>
            </p:cNvPr>
            <p:cNvSpPr/>
            <p:nvPr/>
          </p:nvSpPr>
          <p:spPr>
            <a:xfrm rot="10800000" flipH="1" flipV="1">
              <a:off x="-3" y="134212"/>
              <a:ext cx="12192002" cy="539296"/>
            </a:xfrm>
            <a:custGeom>
              <a:avLst/>
              <a:gdLst>
                <a:gd name="connsiteX0" fmla="*/ 6096001 w 12192002"/>
                <a:gd name="connsiteY0" fmla="*/ 582958 h 582958"/>
                <a:gd name="connsiteX1" fmla="*/ 782742 w 12192002"/>
                <a:gd name="connsiteY1" fmla="*/ 178578 h 582958"/>
                <a:gd name="connsiteX2" fmla="*/ 0 w 12192002"/>
                <a:gd name="connsiteY2" fmla="*/ 95992 h 582958"/>
                <a:gd name="connsiteX3" fmla="*/ 0 w 12192002"/>
                <a:gd name="connsiteY3" fmla="*/ 0 h 582958"/>
                <a:gd name="connsiteX4" fmla="*/ 1842491 w 12192002"/>
                <a:gd name="connsiteY4" fmla="*/ 153344 h 582958"/>
                <a:gd name="connsiteX5" fmla="*/ 6096001 w 12192002"/>
                <a:gd name="connsiteY5" fmla="*/ 373650 h 582958"/>
                <a:gd name="connsiteX6" fmla="*/ 10410559 w 12192002"/>
                <a:gd name="connsiteY6" fmla="*/ 150917 h 582958"/>
                <a:gd name="connsiteX7" fmla="*/ 12192002 w 12192002"/>
                <a:gd name="connsiteY7" fmla="*/ 1235 h 582958"/>
                <a:gd name="connsiteX8" fmla="*/ 12192002 w 12192002"/>
                <a:gd name="connsiteY8" fmla="*/ 97878 h 582958"/>
                <a:gd name="connsiteX9" fmla="*/ 11452184 w 12192002"/>
                <a:gd name="connsiteY9" fmla="*/ 176872 h 582958"/>
                <a:gd name="connsiteX10" fmla="*/ 6096001 w 12192002"/>
                <a:gd name="connsiteY10" fmla="*/ 582958 h 58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2" h="582958">
                  <a:moveTo>
                    <a:pt x="6096001" y="582958"/>
                  </a:moveTo>
                  <a:cubicBezTo>
                    <a:pt x="4315411" y="564751"/>
                    <a:pt x="2548644" y="368583"/>
                    <a:pt x="782742" y="178578"/>
                  </a:cubicBezTo>
                  <a:lnTo>
                    <a:pt x="0" y="95992"/>
                  </a:lnTo>
                  <a:lnTo>
                    <a:pt x="0" y="0"/>
                  </a:lnTo>
                  <a:lnTo>
                    <a:pt x="1842491" y="153344"/>
                  </a:lnTo>
                  <a:cubicBezTo>
                    <a:pt x="3255904" y="266026"/>
                    <a:pt x="4671529" y="359084"/>
                    <a:pt x="6096001" y="373650"/>
                  </a:cubicBezTo>
                  <a:cubicBezTo>
                    <a:pt x="7601872" y="355848"/>
                    <a:pt x="9017496" y="262789"/>
                    <a:pt x="10410559" y="150917"/>
                  </a:cubicBezTo>
                  <a:lnTo>
                    <a:pt x="12192002" y="1235"/>
                  </a:lnTo>
                  <a:lnTo>
                    <a:pt x="12192002" y="97878"/>
                  </a:lnTo>
                  <a:lnTo>
                    <a:pt x="11452184" y="176872"/>
                  </a:lnTo>
                  <a:cubicBezTo>
                    <a:pt x="9719668" y="365548"/>
                    <a:pt x="7978339" y="560705"/>
                    <a:pt x="6096001" y="582958"/>
                  </a:cubicBezTo>
                  <a:close/>
                </a:path>
              </a:pathLst>
            </a:custGeom>
            <a:solidFill>
              <a:srgbClr val="1E267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任意多边形: 形状 29">
              <a:extLst>
                <a:ext uri="{FF2B5EF4-FFF2-40B4-BE49-F238E27FC236}">
                  <a16:creationId xmlns:a16="http://schemas.microsoft.com/office/drawing/2014/main" id="{94DAA16C-E0A1-45A8-A589-143549915C31}"/>
                </a:ext>
              </a:extLst>
            </p:cNvPr>
            <p:cNvSpPr/>
            <p:nvPr/>
          </p:nvSpPr>
          <p:spPr>
            <a:xfrm rot="10800000" flipH="1" flipV="1">
              <a:off x="-3" y="-9053"/>
              <a:ext cx="12192002" cy="568620"/>
            </a:xfrm>
            <a:custGeom>
              <a:avLst/>
              <a:gdLst>
                <a:gd name="connsiteX0" fmla="*/ 6096001 w 12192002"/>
                <a:gd name="connsiteY0" fmla="*/ 568620 h 568620"/>
                <a:gd name="connsiteX1" fmla="*/ 1842491 w 12192002"/>
                <a:gd name="connsiteY1" fmla="*/ 348315 h 568620"/>
                <a:gd name="connsiteX2" fmla="*/ 0 w 12192002"/>
                <a:gd name="connsiteY2" fmla="*/ 194970 h 568620"/>
                <a:gd name="connsiteX3" fmla="*/ 0 w 12192002"/>
                <a:gd name="connsiteY3" fmla="*/ 0 h 568620"/>
                <a:gd name="connsiteX4" fmla="*/ 12192002 w 12192002"/>
                <a:gd name="connsiteY4" fmla="*/ 0 h 568620"/>
                <a:gd name="connsiteX5" fmla="*/ 12192002 w 12192002"/>
                <a:gd name="connsiteY5" fmla="*/ 196205 h 568620"/>
                <a:gd name="connsiteX6" fmla="*/ 10410559 w 12192002"/>
                <a:gd name="connsiteY6" fmla="*/ 345887 h 568620"/>
                <a:gd name="connsiteX7" fmla="*/ 6096001 w 12192002"/>
                <a:gd name="connsiteY7" fmla="*/ 568620 h 568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2" h="568620">
                  <a:moveTo>
                    <a:pt x="6096001" y="568620"/>
                  </a:moveTo>
                  <a:cubicBezTo>
                    <a:pt x="4671528" y="554055"/>
                    <a:pt x="3255904" y="460996"/>
                    <a:pt x="1842491" y="348315"/>
                  </a:cubicBezTo>
                  <a:lnTo>
                    <a:pt x="0" y="194970"/>
                  </a:lnTo>
                  <a:lnTo>
                    <a:pt x="0" y="0"/>
                  </a:lnTo>
                  <a:lnTo>
                    <a:pt x="12192002" y="0"/>
                  </a:lnTo>
                  <a:lnTo>
                    <a:pt x="12192002" y="196205"/>
                  </a:lnTo>
                  <a:lnTo>
                    <a:pt x="10410559" y="345887"/>
                  </a:lnTo>
                  <a:cubicBezTo>
                    <a:pt x="9017496" y="457759"/>
                    <a:pt x="7601871" y="550818"/>
                    <a:pt x="6096001" y="568620"/>
                  </a:cubicBezTo>
                  <a:close/>
                </a:path>
              </a:pathLst>
            </a:custGeom>
            <a:solidFill>
              <a:srgbClr val="11534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1102140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26AE6946-EEEC-47D3-8368-5BE236DFD218}"/>
              </a:ext>
            </a:extLst>
          </p:cNvPr>
          <p:cNvCxnSpPr>
            <a:cxnSpLocks/>
            <a:stCxn id="19" idx="3"/>
          </p:cNvCxnSpPr>
          <p:nvPr/>
        </p:nvCxnSpPr>
        <p:spPr>
          <a:xfrm>
            <a:off x="7453654" y="703279"/>
            <a:ext cx="4226855" cy="23032"/>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5F79CF-0844-4A2D-A73D-F9C288DCC6C0}"/>
              </a:ext>
            </a:extLst>
          </p:cNvPr>
          <p:cNvCxnSpPr>
            <a:cxnSpLocks/>
          </p:cNvCxnSpPr>
          <p:nvPr/>
        </p:nvCxnSpPr>
        <p:spPr>
          <a:xfrm>
            <a:off x="10182226" y="727105"/>
            <a:ext cx="1566863" cy="0"/>
          </a:xfrm>
          <a:prstGeom prst="line">
            <a:avLst/>
          </a:prstGeom>
          <a:ln w="25400">
            <a:solidFill>
              <a:srgbClr val="0E523E"/>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1C27AF1-CD02-43ED-885A-80D69F1F2B6C}"/>
              </a:ext>
            </a:extLst>
          </p:cNvPr>
          <p:cNvSpPr/>
          <p:nvPr/>
        </p:nvSpPr>
        <p:spPr>
          <a:xfrm>
            <a:off x="805680" y="441669"/>
            <a:ext cx="6647974" cy="523220"/>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800" b="1" dirty="0">
                <a:solidFill>
                  <a:srgbClr val="125340"/>
                </a:solidFill>
                <a:latin typeface="微软雅黑" panose="020B0503020204020204" pitchFamily="34" charset="-122"/>
                <a:ea typeface="微软雅黑" panose="020B0503020204020204" pitchFamily="34" charset="-122"/>
              </a:rPr>
              <a:t>基于主动学习和自训练的弱监督实体识别</a:t>
            </a:r>
            <a:endParaRPr kumimoji="0" lang="zh-CN" altLang="en-US" sz="2800" b="1" i="0" u="none" strike="noStrike" kern="1200" cap="none" spc="0" normalizeH="0" baseline="0" noProof="0" dirty="0">
              <a:ln>
                <a:noFill/>
              </a:ln>
              <a:solidFill>
                <a:srgbClr val="125340"/>
              </a:solidFill>
              <a:effectLst/>
              <a:uLnTx/>
              <a:uFillTx/>
              <a:latin typeface="微软雅黑" panose="020B0503020204020204" pitchFamily="34" charset="-122"/>
              <a:ea typeface="微软雅黑" panose="020B0503020204020204" pitchFamily="34" charset="-122"/>
              <a:cs typeface="+mn-cs"/>
            </a:endParaRPr>
          </a:p>
        </p:txBody>
      </p:sp>
      <p:sp>
        <p:nvSpPr>
          <p:cNvPr id="20" name="矩形: 圆角 19">
            <a:extLst>
              <a:ext uri="{FF2B5EF4-FFF2-40B4-BE49-F238E27FC236}">
                <a16:creationId xmlns:a16="http://schemas.microsoft.com/office/drawing/2014/main" id="{E4AA665B-7907-4AAF-93E7-425A1701A500}"/>
              </a:ext>
            </a:extLst>
          </p:cNvPr>
          <p:cNvSpPr/>
          <p:nvPr/>
        </p:nvSpPr>
        <p:spPr>
          <a:xfrm>
            <a:off x="457621" y="506335"/>
            <a:ext cx="348059" cy="388855"/>
          </a:xfrm>
          <a:prstGeom prst="roundRect">
            <a:avLst>
              <a:gd name="adj" fmla="val 11815"/>
            </a:avLst>
          </a:prstGeom>
          <a:solidFill>
            <a:srgbClr val="125340"/>
          </a:solidFill>
          <a:ln w="1270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6F7C2085-0E4C-4F76-BAF4-B6438F012658}"/>
              </a:ext>
            </a:extLst>
          </p:cNvPr>
          <p:cNvSpPr txBox="1"/>
          <p:nvPr/>
        </p:nvSpPr>
        <p:spPr>
          <a:xfrm>
            <a:off x="461963" y="517919"/>
            <a:ext cx="348059" cy="3693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4"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50903" y="235946"/>
            <a:ext cx="1583476" cy="364399"/>
          </a:xfrm>
          <a:prstGeom prst="rect">
            <a:avLst/>
          </a:prstGeom>
        </p:spPr>
      </p:pic>
      <p:sp>
        <p:nvSpPr>
          <p:cNvPr id="4" name="文本框 3"/>
          <p:cNvSpPr txBox="1"/>
          <p:nvPr/>
        </p:nvSpPr>
        <p:spPr>
          <a:xfrm>
            <a:off x="392113" y="16209"/>
            <a:ext cx="1817371" cy="400110"/>
          </a:xfrm>
          <a:prstGeom prst="rect">
            <a:avLst/>
          </a:prstGeom>
          <a:noFill/>
        </p:spPr>
        <p:txBody>
          <a:bodyPr wrap="square" rtlCol="0">
            <a:spAutoFit/>
          </a:bodyPr>
          <a:lstStyle/>
          <a:p>
            <a:r>
              <a:rPr lang="zh-CN" altLang="en-US" sz="2000" b="1" dirty="0">
                <a:solidFill>
                  <a:schemeClr val="bg2">
                    <a:lumMod val="50000"/>
                  </a:schemeClr>
                </a:solidFill>
                <a:latin typeface="华文中宋" panose="02010600040101010101" pitchFamily="2" charset="-122"/>
                <a:ea typeface="华文中宋" panose="02010600040101010101" pitchFamily="2" charset="-122"/>
              </a:rPr>
              <a:t>四、实验分析</a:t>
            </a:r>
          </a:p>
        </p:txBody>
      </p:sp>
      <p:grpSp>
        <p:nvGrpSpPr>
          <p:cNvPr id="14" name="组合 13"/>
          <p:cNvGrpSpPr/>
          <p:nvPr/>
        </p:nvGrpSpPr>
        <p:grpSpPr>
          <a:xfrm>
            <a:off x="457621" y="1233996"/>
            <a:ext cx="8580438" cy="278655"/>
            <a:chOff x="457621" y="3869547"/>
            <a:chExt cx="8580438" cy="278655"/>
          </a:xfrm>
        </p:grpSpPr>
        <p:sp>
          <p:nvSpPr>
            <p:cNvPr id="15" name="矩形 14"/>
            <p:cNvSpPr/>
            <p:nvPr/>
          </p:nvSpPr>
          <p:spPr>
            <a:xfrm>
              <a:off x="457621" y="3869547"/>
              <a:ext cx="1187450"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数据集</a:t>
              </a:r>
            </a:p>
          </p:txBody>
        </p:sp>
        <p:cxnSp>
          <p:nvCxnSpPr>
            <p:cNvPr id="16" name="直接连接符 15">
              <a:extLst>
                <a:ext uri="{FF2B5EF4-FFF2-40B4-BE49-F238E27FC236}">
                  <a16:creationId xmlns:a16="http://schemas.microsoft.com/office/drawing/2014/main" id="{26AE6946-EEEC-47D3-8368-5BE236DFD218}"/>
                </a:ext>
              </a:extLst>
            </p:cNvPr>
            <p:cNvCxnSpPr>
              <a:cxnSpLocks/>
            </p:cNvCxnSpPr>
            <p:nvPr/>
          </p:nvCxnSpPr>
          <p:spPr>
            <a:xfrm>
              <a:off x="1645071" y="4146633"/>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2" name="文本框 21"/>
          <p:cNvSpPr txBox="1"/>
          <p:nvPr/>
        </p:nvSpPr>
        <p:spPr>
          <a:xfrm>
            <a:off x="457621" y="1773858"/>
            <a:ext cx="10928700" cy="646331"/>
          </a:xfrm>
          <a:prstGeom prst="rect">
            <a:avLst/>
          </a:prstGeom>
          <a:noFill/>
        </p:spPr>
        <p:txBody>
          <a:bodyPr wrap="square" rtlCol="0">
            <a:spAutoFit/>
          </a:bodyPr>
          <a:lstStyle/>
          <a:p>
            <a:r>
              <a:rPr lang="zh-CN" altLang="en-US" dirty="0"/>
              <a:t>本文采用</a:t>
            </a:r>
            <a:r>
              <a:rPr lang="en-US" altLang="zh-CN" dirty="0"/>
              <a:t>CoNLL-2003 </a:t>
            </a:r>
            <a:r>
              <a:rPr lang="zh-CN" altLang="en-US" dirty="0"/>
              <a:t>英文数据集进行实验。该数据集处理自路透社语料库，共包括四种实体类型，分别为人名</a:t>
            </a:r>
            <a:r>
              <a:rPr lang="en-US" altLang="zh-CN" dirty="0"/>
              <a:t>(person)</a:t>
            </a:r>
            <a:r>
              <a:rPr lang="zh-CN" altLang="en-US" dirty="0"/>
              <a:t>、地名</a:t>
            </a:r>
            <a:r>
              <a:rPr lang="en-US" altLang="zh-CN" dirty="0"/>
              <a:t>(location)</a:t>
            </a:r>
            <a:r>
              <a:rPr lang="zh-CN" altLang="en-US" dirty="0"/>
              <a:t>、机构名</a:t>
            </a:r>
            <a:r>
              <a:rPr lang="en-US" altLang="zh-CN" dirty="0"/>
              <a:t>(organization) </a:t>
            </a:r>
            <a:r>
              <a:rPr lang="zh-CN" altLang="en-US" dirty="0"/>
              <a:t>和其它</a:t>
            </a:r>
            <a:r>
              <a:rPr lang="en-US" altLang="zh-CN" dirty="0"/>
              <a:t>(</a:t>
            </a:r>
            <a:r>
              <a:rPr lang="en-US" altLang="zh-CN" dirty="0" err="1"/>
              <a:t>misc</a:t>
            </a:r>
            <a:r>
              <a:rPr lang="en-US" altLang="zh-CN" dirty="0"/>
              <a:t>)</a:t>
            </a:r>
            <a:r>
              <a:rPr lang="zh-CN" altLang="en-US" dirty="0"/>
              <a:t>。</a:t>
            </a:r>
          </a:p>
        </p:txBody>
      </p:sp>
      <p:grpSp>
        <p:nvGrpSpPr>
          <p:cNvPr id="23" name="组合 22"/>
          <p:cNvGrpSpPr/>
          <p:nvPr/>
        </p:nvGrpSpPr>
        <p:grpSpPr>
          <a:xfrm>
            <a:off x="457621" y="4556104"/>
            <a:ext cx="8580438" cy="278655"/>
            <a:chOff x="457621" y="3869547"/>
            <a:chExt cx="8580438" cy="278655"/>
          </a:xfrm>
        </p:grpSpPr>
        <p:sp>
          <p:nvSpPr>
            <p:cNvPr id="25" name="矩形 24"/>
            <p:cNvSpPr/>
            <p:nvPr/>
          </p:nvSpPr>
          <p:spPr>
            <a:xfrm>
              <a:off x="457621" y="3869547"/>
              <a:ext cx="1187450"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评价指标</a:t>
              </a:r>
            </a:p>
          </p:txBody>
        </p:sp>
        <p:cxnSp>
          <p:nvCxnSpPr>
            <p:cNvPr id="26" name="直接连接符 25">
              <a:extLst>
                <a:ext uri="{FF2B5EF4-FFF2-40B4-BE49-F238E27FC236}">
                  <a16:creationId xmlns:a16="http://schemas.microsoft.com/office/drawing/2014/main" id="{26AE6946-EEEC-47D3-8368-5BE236DFD218}"/>
                </a:ext>
              </a:extLst>
            </p:cNvPr>
            <p:cNvCxnSpPr>
              <a:cxnSpLocks/>
            </p:cNvCxnSpPr>
            <p:nvPr/>
          </p:nvCxnSpPr>
          <p:spPr>
            <a:xfrm>
              <a:off x="1645071" y="4146633"/>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457621" y="5054650"/>
            <a:ext cx="10928700" cy="646331"/>
          </a:xfrm>
          <a:prstGeom prst="rect">
            <a:avLst/>
          </a:prstGeom>
          <a:noFill/>
        </p:spPr>
        <p:txBody>
          <a:bodyPr wrap="square" rtlCol="0">
            <a:spAutoFit/>
          </a:bodyPr>
          <a:lstStyle/>
          <a:p>
            <a:r>
              <a:rPr lang="zh-CN" altLang="en-US" dirty="0"/>
              <a:t>和先前工作一样，本文同样</a:t>
            </a:r>
            <a:r>
              <a:rPr lang="zh-CN" altLang="en-US" dirty="0" smtClean="0"/>
              <a:t>使用</a:t>
            </a:r>
            <a:r>
              <a:rPr lang="en-US" altLang="zh-CN" i="1" dirty="0" smtClean="0">
                <a:solidFill>
                  <a:schemeClr val="accent2"/>
                </a:solidFill>
              </a:rPr>
              <a:t>F1</a:t>
            </a:r>
            <a:r>
              <a:rPr lang="en-US" altLang="zh-CN" dirty="0" smtClean="0">
                <a:solidFill>
                  <a:schemeClr val="accent2"/>
                </a:solidFill>
              </a:rPr>
              <a:t> </a:t>
            </a:r>
            <a:r>
              <a:rPr lang="zh-CN" altLang="en-US" dirty="0">
                <a:solidFill>
                  <a:schemeClr val="accent2"/>
                </a:solidFill>
              </a:rPr>
              <a:t>值</a:t>
            </a:r>
            <a:r>
              <a:rPr lang="zh-CN" altLang="en-US" dirty="0"/>
              <a:t>作为最终的评价指标。在计算</a:t>
            </a:r>
            <a:r>
              <a:rPr lang="en-US" altLang="zh-CN" i="1" dirty="0"/>
              <a:t>F</a:t>
            </a:r>
            <a:r>
              <a:rPr lang="en-US" altLang="zh-CN" dirty="0"/>
              <a:t>1 </a:t>
            </a:r>
            <a:r>
              <a:rPr lang="zh-CN" altLang="en-US" dirty="0"/>
              <a:t>值的过程中，本文使用</a:t>
            </a:r>
            <a:r>
              <a:rPr lang="en-US" altLang="zh-CN" dirty="0"/>
              <a:t>seqeval2</a:t>
            </a:r>
            <a:r>
              <a:rPr lang="zh-CN" altLang="en-US" dirty="0"/>
              <a:t>工具辅助</a:t>
            </a:r>
            <a:r>
              <a:rPr lang="zh-CN" altLang="en-US" dirty="0" smtClean="0"/>
              <a:t>计算。</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150306327"/>
              </p:ext>
            </p:extLst>
          </p:nvPr>
        </p:nvGraphicFramePr>
        <p:xfrm>
          <a:off x="563745" y="3063575"/>
          <a:ext cx="4570964" cy="741680"/>
        </p:xfrm>
        <a:graphic>
          <a:graphicData uri="http://schemas.openxmlformats.org/drawingml/2006/table">
            <a:tbl>
              <a:tblPr firstRow="1" bandRow="1">
                <a:tableStyleId>{5940675A-B579-460E-94D1-54222C63F5DA}</a:tableStyleId>
              </a:tblPr>
              <a:tblGrid>
                <a:gridCol w="1142741">
                  <a:extLst>
                    <a:ext uri="{9D8B030D-6E8A-4147-A177-3AD203B41FA5}">
                      <a16:colId xmlns:a16="http://schemas.microsoft.com/office/drawing/2014/main" val="1383366650"/>
                    </a:ext>
                  </a:extLst>
                </a:gridCol>
                <a:gridCol w="1142741">
                  <a:extLst>
                    <a:ext uri="{9D8B030D-6E8A-4147-A177-3AD203B41FA5}">
                      <a16:colId xmlns:a16="http://schemas.microsoft.com/office/drawing/2014/main" val="1074952663"/>
                    </a:ext>
                  </a:extLst>
                </a:gridCol>
                <a:gridCol w="1142741">
                  <a:extLst>
                    <a:ext uri="{9D8B030D-6E8A-4147-A177-3AD203B41FA5}">
                      <a16:colId xmlns:a16="http://schemas.microsoft.com/office/drawing/2014/main" val="3121874061"/>
                    </a:ext>
                  </a:extLst>
                </a:gridCol>
                <a:gridCol w="1142741">
                  <a:extLst>
                    <a:ext uri="{9D8B030D-6E8A-4147-A177-3AD203B41FA5}">
                      <a16:colId xmlns:a16="http://schemas.microsoft.com/office/drawing/2014/main" val="1112229793"/>
                    </a:ext>
                  </a:extLst>
                </a:gridCol>
              </a:tblGrid>
              <a:tr h="370840">
                <a:tc>
                  <a:txBody>
                    <a:bodyPr/>
                    <a:lstStyle/>
                    <a:p>
                      <a:r>
                        <a:rPr lang="zh-CN" altLang="en-US" dirty="0">
                          <a:solidFill>
                            <a:srgbClr val="125340"/>
                          </a:solidFill>
                        </a:rPr>
                        <a:t>数据集</a:t>
                      </a:r>
                    </a:p>
                  </a:txBody>
                  <a:tcPr/>
                </a:tc>
                <a:tc>
                  <a:txBody>
                    <a:bodyPr/>
                    <a:lstStyle/>
                    <a:p>
                      <a:r>
                        <a:rPr lang="zh-CN" altLang="en-US" sz="1600" i="1" dirty="0"/>
                        <a:t>训练集</a:t>
                      </a:r>
                    </a:p>
                  </a:txBody>
                  <a:tcPr/>
                </a:tc>
                <a:tc>
                  <a:txBody>
                    <a:bodyPr/>
                    <a:lstStyle/>
                    <a:p>
                      <a:r>
                        <a:rPr lang="zh-CN" altLang="en-US" sz="1600" i="1" dirty="0"/>
                        <a:t>验证集</a:t>
                      </a:r>
                    </a:p>
                  </a:txBody>
                  <a:tcPr/>
                </a:tc>
                <a:tc>
                  <a:txBody>
                    <a:bodyPr/>
                    <a:lstStyle/>
                    <a:p>
                      <a:r>
                        <a:rPr lang="zh-CN" altLang="en-US" sz="1600" i="1" dirty="0"/>
                        <a:t>测试集</a:t>
                      </a:r>
                    </a:p>
                  </a:txBody>
                  <a:tcPr/>
                </a:tc>
                <a:extLst>
                  <a:ext uri="{0D108BD9-81ED-4DB2-BD59-A6C34878D82A}">
                    <a16:rowId xmlns:a16="http://schemas.microsoft.com/office/drawing/2014/main" val="1175179424"/>
                  </a:ext>
                </a:extLst>
              </a:tr>
              <a:tr h="370840">
                <a:tc>
                  <a:txBody>
                    <a:bodyPr/>
                    <a:lstStyle/>
                    <a:p>
                      <a:r>
                        <a:rPr lang="zh-CN" altLang="en-US" dirty="0">
                          <a:solidFill>
                            <a:srgbClr val="125340"/>
                          </a:solidFill>
                        </a:rPr>
                        <a:t>数据量</a:t>
                      </a:r>
                    </a:p>
                  </a:txBody>
                  <a:tcPr/>
                </a:tc>
                <a:tc>
                  <a:txBody>
                    <a:bodyPr/>
                    <a:lstStyle/>
                    <a:p>
                      <a:r>
                        <a:rPr lang="en-US" altLang="zh-CN" sz="1600" i="1" dirty="0"/>
                        <a:t>14041</a:t>
                      </a:r>
                      <a:endParaRPr lang="zh-CN" altLang="en-US" sz="1600" i="1" dirty="0"/>
                    </a:p>
                  </a:txBody>
                  <a:tcPr/>
                </a:tc>
                <a:tc>
                  <a:txBody>
                    <a:bodyPr/>
                    <a:lstStyle/>
                    <a:p>
                      <a:r>
                        <a:rPr lang="en-US" altLang="zh-CN" sz="1600" i="1" dirty="0"/>
                        <a:t>3250</a:t>
                      </a:r>
                      <a:endParaRPr lang="zh-CN" altLang="en-US" sz="1600" i="1" dirty="0"/>
                    </a:p>
                  </a:txBody>
                  <a:tcPr/>
                </a:tc>
                <a:tc>
                  <a:txBody>
                    <a:bodyPr/>
                    <a:lstStyle/>
                    <a:p>
                      <a:r>
                        <a:rPr lang="en-US" altLang="zh-CN" sz="1600" i="1" dirty="0"/>
                        <a:t>3453</a:t>
                      </a:r>
                      <a:endParaRPr lang="zh-CN" altLang="en-US" sz="1600" i="1" dirty="0"/>
                    </a:p>
                  </a:txBody>
                  <a:tcPr/>
                </a:tc>
                <a:extLst>
                  <a:ext uri="{0D108BD9-81ED-4DB2-BD59-A6C34878D82A}">
                    <a16:rowId xmlns:a16="http://schemas.microsoft.com/office/drawing/2014/main" val="3934770975"/>
                  </a:ext>
                </a:extLst>
              </a:tr>
            </a:tbl>
          </a:graphicData>
        </a:graphic>
      </p:graphicFrame>
      <p:graphicFrame>
        <p:nvGraphicFramePr>
          <p:cNvPr id="2" name="表格 1">
            <a:extLst>
              <a:ext uri="{FF2B5EF4-FFF2-40B4-BE49-F238E27FC236}">
                <a16:creationId xmlns:a16="http://schemas.microsoft.com/office/drawing/2014/main" id="{CCDA0DFF-7A82-5C4F-B064-53BA7752410B}"/>
              </a:ext>
            </a:extLst>
          </p:cNvPr>
          <p:cNvGraphicFramePr>
            <a:graphicFrameLocks noGrp="1"/>
          </p:cNvGraphicFramePr>
          <p:nvPr>
            <p:extLst>
              <p:ext uri="{D42A27DB-BD31-4B8C-83A1-F6EECF244321}">
                <p14:modId xmlns:p14="http://schemas.microsoft.com/office/powerpoint/2010/main" val="3731519549"/>
              </p:ext>
            </p:extLst>
          </p:nvPr>
        </p:nvGraphicFramePr>
        <p:xfrm>
          <a:off x="5326852" y="3065308"/>
          <a:ext cx="6407527" cy="741680"/>
        </p:xfrm>
        <a:graphic>
          <a:graphicData uri="http://schemas.openxmlformats.org/drawingml/2006/table">
            <a:tbl>
              <a:tblPr firstRow="1" bandRow="1">
                <a:tableStyleId>{5940675A-B579-460E-94D1-54222C63F5DA}</a:tableStyleId>
              </a:tblPr>
              <a:tblGrid>
                <a:gridCol w="915361">
                  <a:extLst>
                    <a:ext uri="{9D8B030D-6E8A-4147-A177-3AD203B41FA5}">
                      <a16:colId xmlns:a16="http://schemas.microsoft.com/office/drawing/2014/main" val="3944239927"/>
                    </a:ext>
                  </a:extLst>
                </a:gridCol>
                <a:gridCol w="915361">
                  <a:extLst>
                    <a:ext uri="{9D8B030D-6E8A-4147-A177-3AD203B41FA5}">
                      <a16:colId xmlns:a16="http://schemas.microsoft.com/office/drawing/2014/main" val="2015068136"/>
                    </a:ext>
                  </a:extLst>
                </a:gridCol>
                <a:gridCol w="1030936">
                  <a:extLst>
                    <a:ext uri="{9D8B030D-6E8A-4147-A177-3AD203B41FA5}">
                      <a16:colId xmlns:a16="http://schemas.microsoft.com/office/drawing/2014/main" val="965014734"/>
                    </a:ext>
                  </a:extLst>
                </a:gridCol>
                <a:gridCol w="799786">
                  <a:extLst>
                    <a:ext uri="{9D8B030D-6E8A-4147-A177-3AD203B41FA5}">
                      <a16:colId xmlns:a16="http://schemas.microsoft.com/office/drawing/2014/main" val="1969503793"/>
                    </a:ext>
                  </a:extLst>
                </a:gridCol>
                <a:gridCol w="915361">
                  <a:extLst>
                    <a:ext uri="{9D8B030D-6E8A-4147-A177-3AD203B41FA5}">
                      <a16:colId xmlns:a16="http://schemas.microsoft.com/office/drawing/2014/main" val="1373987686"/>
                    </a:ext>
                  </a:extLst>
                </a:gridCol>
                <a:gridCol w="915361">
                  <a:extLst>
                    <a:ext uri="{9D8B030D-6E8A-4147-A177-3AD203B41FA5}">
                      <a16:colId xmlns:a16="http://schemas.microsoft.com/office/drawing/2014/main" val="2747842184"/>
                    </a:ext>
                  </a:extLst>
                </a:gridCol>
                <a:gridCol w="915361">
                  <a:extLst>
                    <a:ext uri="{9D8B030D-6E8A-4147-A177-3AD203B41FA5}">
                      <a16:colId xmlns:a16="http://schemas.microsoft.com/office/drawing/2014/main" val="2833104510"/>
                    </a:ext>
                  </a:extLst>
                </a:gridCol>
              </a:tblGrid>
              <a:tr h="370840">
                <a:tc>
                  <a:txBody>
                    <a:bodyPr/>
                    <a:lstStyle/>
                    <a:p>
                      <a:r>
                        <a:rPr lang="en-US" altLang="zh-CN" sz="1200" b="1" i="1" dirty="0">
                          <a:solidFill>
                            <a:schemeClr val="tx1"/>
                          </a:solidFill>
                        </a:rPr>
                        <a:t>Foreign</a:t>
                      </a:r>
                      <a:endParaRPr lang="zh-CN" altLang="en-US" sz="1200" b="1" i="1" dirty="0">
                        <a:solidFill>
                          <a:schemeClr val="tx1"/>
                        </a:solidFill>
                      </a:endParaRPr>
                    </a:p>
                  </a:txBody>
                  <a:tcPr/>
                </a:tc>
                <a:tc>
                  <a:txBody>
                    <a:bodyPr/>
                    <a:lstStyle/>
                    <a:p>
                      <a:r>
                        <a:rPr lang="en-US" altLang="zh-CN" sz="1200" b="1" i="1" dirty="0">
                          <a:solidFill>
                            <a:schemeClr val="tx1"/>
                          </a:solidFill>
                        </a:rPr>
                        <a:t>Ministry</a:t>
                      </a:r>
                      <a:endParaRPr lang="zh-CN" altLang="en-US" sz="1200" b="1" i="1" dirty="0">
                        <a:solidFill>
                          <a:schemeClr val="tx1"/>
                        </a:solidFill>
                      </a:endParaRPr>
                    </a:p>
                  </a:txBody>
                  <a:tcPr/>
                </a:tc>
                <a:tc>
                  <a:txBody>
                    <a:bodyPr/>
                    <a:lstStyle/>
                    <a:p>
                      <a:r>
                        <a:rPr lang="en-US" altLang="zh-CN" sz="1200" b="1" i="1" dirty="0">
                          <a:solidFill>
                            <a:schemeClr val="tx1"/>
                          </a:solidFill>
                        </a:rPr>
                        <a:t>spokesman</a:t>
                      </a:r>
                      <a:endParaRPr lang="zh-CN" altLang="en-US" sz="1200" b="1" i="1" dirty="0">
                        <a:solidFill>
                          <a:schemeClr val="tx1"/>
                        </a:solidFill>
                      </a:endParaRPr>
                    </a:p>
                  </a:txBody>
                  <a:tcPr/>
                </a:tc>
                <a:tc>
                  <a:txBody>
                    <a:bodyPr/>
                    <a:lstStyle/>
                    <a:p>
                      <a:r>
                        <a:rPr lang="en-US" altLang="zh-CN" sz="1200" b="1" i="1" dirty="0">
                          <a:solidFill>
                            <a:schemeClr val="tx1"/>
                          </a:solidFill>
                        </a:rPr>
                        <a:t>Shen</a:t>
                      </a:r>
                      <a:endParaRPr lang="zh-CN" altLang="en-US" sz="1200" b="1" i="1" dirty="0">
                        <a:solidFill>
                          <a:schemeClr val="tx1"/>
                        </a:solidFill>
                      </a:endParaRPr>
                    </a:p>
                  </a:txBody>
                  <a:tcPr/>
                </a:tc>
                <a:tc>
                  <a:txBody>
                    <a:bodyPr/>
                    <a:lstStyle/>
                    <a:p>
                      <a:r>
                        <a:rPr lang="en-US" altLang="zh-CN" sz="1200" b="1" i="1" dirty="0" err="1">
                          <a:solidFill>
                            <a:schemeClr val="tx1"/>
                          </a:solidFill>
                        </a:rPr>
                        <a:t>Guofang</a:t>
                      </a:r>
                      <a:endParaRPr lang="zh-CN" altLang="en-US" sz="1200" b="1" i="1" dirty="0">
                        <a:solidFill>
                          <a:schemeClr val="tx1"/>
                        </a:solidFill>
                      </a:endParaRPr>
                    </a:p>
                  </a:txBody>
                  <a:tcPr/>
                </a:tc>
                <a:tc>
                  <a:txBody>
                    <a:bodyPr/>
                    <a:lstStyle/>
                    <a:p>
                      <a:r>
                        <a:rPr lang="en-US" altLang="zh-CN" sz="1200" b="1" i="1" dirty="0">
                          <a:solidFill>
                            <a:schemeClr val="tx1"/>
                          </a:solidFill>
                        </a:rPr>
                        <a:t>told</a:t>
                      </a:r>
                      <a:endParaRPr lang="zh-CN" altLang="en-US" sz="1200" b="1" i="1" dirty="0">
                        <a:solidFill>
                          <a:schemeClr val="tx1"/>
                        </a:solidFill>
                      </a:endParaRPr>
                    </a:p>
                  </a:txBody>
                  <a:tcPr/>
                </a:tc>
                <a:tc>
                  <a:txBody>
                    <a:bodyPr/>
                    <a:lstStyle/>
                    <a:p>
                      <a:r>
                        <a:rPr lang="en-US" altLang="zh-CN" sz="1200" b="1" i="1" dirty="0">
                          <a:solidFill>
                            <a:schemeClr val="tx1"/>
                          </a:solidFill>
                        </a:rPr>
                        <a:t>Reuters</a:t>
                      </a:r>
                      <a:endParaRPr lang="zh-CN" altLang="en-US" sz="1200" b="1" i="1" dirty="0">
                        <a:solidFill>
                          <a:schemeClr val="tx1"/>
                        </a:solidFill>
                      </a:endParaRPr>
                    </a:p>
                  </a:txBody>
                  <a:tcPr/>
                </a:tc>
                <a:extLst>
                  <a:ext uri="{0D108BD9-81ED-4DB2-BD59-A6C34878D82A}">
                    <a16:rowId xmlns:a16="http://schemas.microsoft.com/office/drawing/2014/main" val="1091640643"/>
                  </a:ext>
                </a:extLst>
              </a:tr>
              <a:tr h="370840">
                <a:tc>
                  <a:txBody>
                    <a:bodyPr/>
                    <a:lstStyle/>
                    <a:p>
                      <a:r>
                        <a:rPr lang="en-US" altLang="zh-CN" sz="1200" dirty="0">
                          <a:solidFill>
                            <a:schemeClr val="bg2">
                              <a:lumMod val="50000"/>
                            </a:schemeClr>
                          </a:solidFill>
                        </a:rPr>
                        <a:t>B-ORG</a:t>
                      </a:r>
                      <a:endParaRPr lang="zh-CN" altLang="en-US" sz="1200" dirty="0">
                        <a:solidFill>
                          <a:schemeClr val="bg2">
                            <a:lumMod val="50000"/>
                          </a:schemeClr>
                        </a:solidFill>
                      </a:endParaRPr>
                    </a:p>
                  </a:txBody>
                  <a:tcPr/>
                </a:tc>
                <a:tc>
                  <a:txBody>
                    <a:bodyPr/>
                    <a:lstStyle/>
                    <a:p>
                      <a:r>
                        <a:rPr lang="en-US" altLang="zh-CN" sz="1200" dirty="0">
                          <a:solidFill>
                            <a:schemeClr val="bg2">
                              <a:lumMod val="50000"/>
                            </a:schemeClr>
                          </a:solidFill>
                        </a:rPr>
                        <a:t>I-ORG</a:t>
                      </a:r>
                      <a:endParaRPr lang="zh-CN" altLang="en-US" sz="1200" dirty="0">
                        <a:solidFill>
                          <a:schemeClr val="bg2">
                            <a:lumMod val="50000"/>
                          </a:schemeClr>
                        </a:solidFill>
                      </a:endParaRPr>
                    </a:p>
                  </a:txBody>
                  <a:tcPr/>
                </a:tc>
                <a:tc>
                  <a:txBody>
                    <a:bodyPr/>
                    <a:lstStyle/>
                    <a:p>
                      <a:r>
                        <a:rPr lang="en-US" altLang="zh-CN" sz="1200" dirty="0">
                          <a:solidFill>
                            <a:schemeClr val="bg2">
                              <a:lumMod val="50000"/>
                            </a:schemeClr>
                          </a:solidFill>
                        </a:rPr>
                        <a:t>O</a:t>
                      </a:r>
                      <a:endParaRPr lang="zh-CN" altLang="en-US" sz="1200" dirty="0">
                        <a:solidFill>
                          <a:schemeClr val="bg2">
                            <a:lumMod val="50000"/>
                          </a:schemeClr>
                        </a:solidFill>
                      </a:endParaRPr>
                    </a:p>
                  </a:txBody>
                  <a:tcPr/>
                </a:tc>
                <a:tc>
                  <a:txBody>
                    <a:bodyPr/>
                    <a:lstStyle/>
                    <a:p>
                      <a:r>
                        <a:rPr lang="en-US" altLang="zh-CN" sz="1200" dirty="0">
                          <a:solidFill>
                            <a:schemeClr val="bg2">
                              <a:lumMod val="50000"/>
                            </a:schemeClr>
                          </a:solidFill>
                        </a:rPr>
                        <a:t>B-PER</a:t>
                      </a:r>
                      <a:endParaRPr lang="zh-CN" altLang="en-US" sz="1200" dirty="0">
                        <a:solidFill>
                          <a:schemeClr val="bg2">
                            <a:lumMod val="50000"/>
                          </a:schemeClr>
                        </a:solidFill>
                      </a:endParaRPr>
                    </a:p>
                  </a:txBody>
                  <a:tcPr/>
                </a:tc>
                <a:tc>
                  <a:txBody>
                    <a:bodyPr/>
                    <a:lstStyle/>
                    <a:p>
                      <a:r>
                        <a:rPr lang="en-US" altLang="zh-CN" sz="1200" dirty="0">
                          <a:solidFill>
                            <a:schemeClr val="bg2">
                              <a:lumMod val="50000"/>
                            </a:schemeClr>
                          </a:solidFill>
                        </a:rPr>
                        <a:t>I-PER</a:t>
                      </a:r>
                      <a:endParaRPr lang="zh-CN" altLang="en-US" sz="1200" dirty="0">
                        <a:solidFill>
                          <a:schemeClr val="bg2">
                            <a:lumMod val="50000"/>
                          </a:schemeClr>
                        </a:solidFill>
                      </a:endParaRPr>
                    </a:p>
                  </a:txBody>
                  <a:tcPr/>
                </a:tc>
                <a:tc>
                  <a:txBody>
                    <a:bodyPr/>
                    <a:lstStyle/>
                    <a:p>
                      <a:r>
                        <a:rPr lang="en-US" altLang="zh-CN" sz="1200" dirty="0">
                          <a:solidFill>
                            <a:schemeClr val="bg2">
                              <a:lumMod val="50000"/>
                            </a:schemeClr>
                          </a:solidFill>
                        </a:rPr>
                        <a:t>O</a:t>
                      </a:r>
                      <a:endParaRPr lang="zh-CN" altLang="en-US" sz="1200" dirty="0">
                        <a:solidFill>
                          <a:schemeClr val="bg2">
                            <a:lumMod val="50000"/>
                          </a:schemeClr>
                        </a:solidFill>
                      </a:endParaRPr>
                    </a:p>
                  </a:txBody>
                  <a:tcPr/>
                </a:tc>
                <a:tc>
                  <a:txBody>
                    <a:bodyPr/>
                    <a:lstStyle/>
                    <a:p>
                      <a:r>
                        <a:rPr lang="en-US" altLang="zh-CN" sz="1200" dirty="0">
                          <a:solidFill>
                            <a:schemeClr val="bg2">
                              <a:lumMod val="50000"/>
                            </a:schemeClr>
                          </a:solidFill>
                        </a:rPr>
                        <a:t>B-ORG</a:t>
                      </a:r>
                      <a:endParaRPr lang="zh-CN" altLang="en-US" sz="1200" dirty="0">
                        <a:solidFill>
                          <a:schemeClr val="bg2">
                            <a:lumMod val="50000"/>
                          </a:schemeClr>
                        </a:solidFill>
                      </a:endParaRPr>
                    </a:p>
                  </a:txBody>
                  <a:tcPr/>
                </a:tc>
                <a:extLst>
                  <a:ext uri="{0D108BD9-81ED-4DB2-BD59-A6C34878D82A}">
                    <a16:rowId xmlns:a16="http://schemas.microsoft.com/office/drawing/2014/main" val="1893308908"/>
                  </a:ext>
                </a:extLst>
              </a:tr>
            </a:tbl>
          </a:graphicData>
        </a:graphic>
      </p:graphicFrame>
      <p:sp>
        <p:nvSpPr>
          <p:cNvPr id="28" name="文本框 27">
            <a:extLst>
              <a:ext uri="{FF2B5EF4-FFF2-40B4-BE49-F238E27FC236}">
                <a16:creationId xmlns:a16="http://schemas.microsoft.com/office/drawing/2014/main" id="{2859BEED-0D4F-8948-A973-F19B17EC4D47}"/>
              </a:ext>
            </a:extLst>
          </p:cNvPr>
          <p:cNvSpPr txBox="1"/>
          <p:nvPr/>
        </p:nvSpPr>
        <p:spPr>
          <a:xfrm>
            <a:off x="1509529" y="2667122"/>
            <a:ext cx="2679395" cy="307777"/>
          </a:xfrm>
          <a:prstGeom prst="rect">
            <a:avLst/>
          </a:prstGeom>
          <a:noFill/>
        </p:spPr>
        <p:txBody>
          <a:bodyPr wrap="square" rtlCol="0">
            <a:spAutoFit/>
          </a:bodyPr>
          <a:lstStyle/>
          <a:p>
            <a:r>
              <a:rPr lang="zh-CN" altLang="en-US" sz="1400" dirty="0">
                <a:solidFill>
                  <a:srgbClr val="125340"/>
                </a:solidFill>
                <a:latin typeface="华文新魏" panose="02010800040101010101" pitchFamily="2" charset="-122"/>
                <a:ea typeface="华文新魏" panose="02010800040101010101" pitchFamily="2" charset="-122"/>
              </a:rPr>
              <a:t>表</a:t>
            </a:r>
            <a:r>
              <a:rPr lang="en-US" altLang="zh-CN" sz="1400" dirty="0">
                <a:solidFill>
                  <a:srgbClr val="125340"/>
                </a:solidFill>
                <a:latin typeface="华文新魏" panose="02010800040101010101" pitchFamily="2" charset="-122"/>
                <a:ea typeface="华文新魏" panose="02010800040101010101" pitchFamily="2" charset="-122"/>
              </a:rPr>
              <a:t>1 CoNLL-2003</a:t>
            </a:r>
            <a:r>
              <a:rPr lang="zh-CN" altLang="en-US" sz="1400" dirty="0">
                <a:solidFill>
                  <a:srgbClr val="125340"/>
                </a:solidFill>
                <a:latin typeface="华文新魏" panose="02010800040101010101" pitchFamily="2" charset="-122"/>
                <a:ea typeface="华文新魏" panose="02010800040101010101" pitchFamily="2" charset="-122"/>
              </a:rPr>
              <a:t>数据集情况</a:t>
            </a:r>
          </a:p>
        </p:txBody>
      </p:sp>
      <p:sp>
        <p:nvSpPr>
          <p:cNvPr id="29" name="文本框 28">
            <a:extLst>
              <a:ext uri="{FF2B5EF4-FFF2-40B4-BE49-F238E27FC236}">
                <a16:creationId xmlns:a16="http://schemas.microsoft.com/office/drawing/2014/main" id="{04242213-2FB4-FE4F-8CD2-422A7C4B0E3E}"/>
              </a:ext>
            </a:extLst>
          </p:cNvPr>
          <p:cNvSpPr txBox="1"/>
          <p:nvPr/>
        </p:nvSpPr>
        <p:spPr>
          <a:xfrm>
            <a:off x="7190917" y="2667121"/>
            <a:ext cx="2799059" cy="307777"/>
          </a:xfrm>
          <a:prstGeom prst="rect">
            <a:avLst/>
          </a:prstGeom>
        </p:spPr>
        <p:txBody>
          <a:bodyPr wrap="square" rtlCol="0">
            <a:spAutoFit/>
          </a:bodyPr>
          <a:lstStyle/>
          <a:p>
            <a:r>
              <a:rPr lang="zh-CN" altLang="en-US" sz="1400" dirty="0">
                <a:solidFill>
                  <a:srgbClr val="125340"/>
                </a:solidFill>
                <a:latin typeface="华文新魏" panose="02010800040101010101" pitchFamily="2" charset="-122"/>
                <a:ea typeface="华文新魏" panose="02010800040101010101" pitchFamily="2" charset="-122"/>
              </a:rPr>
              <a:t>表</a:t>
            </a:r>
            <a:r>
              <a:rPr lang="en-US" altLang="zh-CN" sz="1400" dirty="0">
                <a:solidFill>
                  <a:srgbClr val="125340"/>
                </a:solidFill>
                <a:latin typeface="华文新魏" panose="02010800040101010101" pitchFamily="2" charset="-122"/>
                <a:ea typeface="华文新魏" panose="02010800040101010101" pitchFamily="2" charset="-122"/>
              </a:rPr>
              <a:t>2 CoNLL-2003</a:t>
            </a:r>
            <a:r>
              <a:rPr lang="zh-CN" altLang="en-US" sz="1400" dirty="0">
                <a:solidFill>
                  <a:srgbClr val="125340"/>
                </a:solidFill>
                <a:latin typeface="华文新魏" panose="02010800040101010101" pitchFamily="2" charset="-122"/>
                <a:ea typeface="华文新魏" panose="02010800040101010101" pitchFamily="2" charset="-122"/>
              </a:rPr>
              <a:t>数据集标注方式</a:t>
            </a:r>
          </a:p>
        </p:txBody>
      </p:sp>
    </p:spTree>
    <p:extLst>
      <p:ext uri="{BB962C8B-B14F-4D97-AF65-F5344CB8AC3E}">
        <p14:creationId xmlns:p14="http://schemas.microsoft.com/office/powerpoint/2010/main" val="1363098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26AE6946-EEEC-47D3-8368-5BE236DFD218}"/>
              </a:ext>
            </a:extLst>
          </p:cNvPr>
          <p:cNvCxnSpPr>
            <a:cxnSpLocks/>
            <a:stCxn id="19" idx="3"/>
          </p:cNvCxnSpPr>
          <p:nvPr/>
        </p:nvCxnSpPr>
        <p:spPr>
          <a:xfrm>
            <a:off x="7453654" y="703279"/>
            <a:ext cx="4226855" cy="23032"/>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5F79CF-0844-4A2D-A73D-F9C288DCC6C0}"/>
              </a:ext>
            </a:extLst>
          </p:cNvPr>
          <p:cNvCxnSpPr>
            <a:cxnSpLocks/>
          </p:cNvCxnSpPr>
          <p:nvPr/>
        </p:nvCxnSpPr>
        <p:spPr>
          <a:xfrm>
            <a:off x="10182226" y="727105"/>
            <a:ext cx="1566863" cy="0"/>
          </a:xfrm>
          <a:prstGeom prst="line">
            <a:avLst/>
          </a:prstGeom>
          <a:ln w="25400">
            <a:solidFill>
              <a:srgbClr val="0E523E"/>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1C27AF1-CD02-43ED-885A-80D69F1F2B6C}"/>
              </a:ext>
            </a:extLst>
          </p:cNvPr>
          <p:cNvSpPr/>
          <p:nvPr/>
        </p:nvSpPr>
        <p:spPr>
          <a:xfrm>
            <a:off x="805680" y="441669"/>
            <a:ext cx="6647974" cy="523220"/>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800" b="1" dirty="0">
                <a:solidFill>
                  <a:srgbClr val="125340"/>
                </a:solidFill>
                <a:latin typeface="微软雅黑" panose="020B0503020204020204" pitchFamily="34" charset="-122"/>
                <a:ea typeface="微软雅黑" panose="020B0503020204020204" pitchFamily="34" charset="-122"/>
              </a:rPr>
              <a:t>基于主动学习和自训练的弱监督实体识别</a:t>
            </a:r>
            <a:endParaRPr kumimoji="0" lang="zh-CN" altLang="en-US" sz="2800" b="1" i="0" u="none" strike="noStrike" kern="1200" cap="none" spc="0" normalizeH="0" baseline="0" noProof="0" dirty="0">
              <a:ln>
                <a:noFill/>
              </a:ln>
              <a:solidFill>
                <a:srgbClr val="125340"/>
              </a:solidFill>
              <a:effectLst/>
              <a:uLnTx/>
              <a:uFillTx/>
              <a:latin typeface="微软雅黑" panose="020B0503020204020204" pitchFamily="34" charset="-122"/>
              <a:ea typeface="微软雅黑" panose="020B0503020204020204" pitchFamily="34" charset="-122"/>
              <a:cs typeface="+mn-cs"/>
            </a:endParaRPr>
          </a:p>
        </p:txBody>
      </p:sp>
      <p:sp>
        <p:nvSpPr>
          <p:cNvPr id="20" name="矩形: 圆角 19">
            <a:extLst>
              <a:ext uri="{FF2B5EF4-FFF2-40B4-BE49-F238E27FC236}">
                <a16:creationId xmlns:a16="http://schemas.microsoft.com/office/drawing/2014/main" id="{E4AA665B-7907-4AAF-93E7-425A1701A500}"/>
              </a:ext>
            </a:extLst>
          </p:cNvPr>
          <p:cNvSpPr/>
          <p:nvPr/>
        </p:nvSpPr>
        <p:spPr>
          <a:xfrm>
            <a:off x="457621" y="506335"/>
            <a:ext cx="348059" cy="388855"/>
          </a:xfrm>
          <a:prstGeom prst="roundRect">
            <a:avLst>
              <a:gd name="adj" fmla="val 11815"/>
            </a:avLst>
          </a:prstGeom>
          <a:solidFill>
            <a:srgbClr val="125340"/>
          </a:solidFill>
          <a:ln w="1270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6F7C2085-0E4C-4F76-BAF4-B6438F012658}"/>
              </a:ext>
            </a:extLst>
          </p:cNvPr>
          <p:cNvSpPr txBox="1"/>
          <p:nvPr/>
        </p:nvSpPr>
        <p:spPr>
          <a:xfrm>
            <a:off x="461963" y="517919"/>
            <a:ext cx="348059" cy="3693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4"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50903" y="235946"/>
            <a:ext cx="1583476" cy="364399"/>
          </a:xfrm>
          <a:prstGeom prst="rect">
            <a:avLst/>
          </a:prstGeom>
        </p:spPr>
      </p:pic>
      <p:sp>
        <p:nvSpPr>
          <p:cNvPr id="4" name="文本框 3"/>
          <p:cNvSpPr txBox="1"/>
          <p:nvPr/>
        </p:nvSpPr>
        <p:spPr>
          <a:xfrm>
            <a:off x="392113" y="16209"/>
            <a:ext cx="1817371" cy="400110"/>
          </a:xfrm>
          <a:prstGeom prst="rect">
            <a:avLst/>
          </a:prstGeom>
          <a:noFill/>
        </p:spPr>
        <p:txBody>
          <a:bodyPr wrap="square" rtlCol="0">
            <a:spAutoFit/>
          </a:bodyPr>
          <a:lstStyle/>
          <a:p>
            <a:r>
              <a:rPr lang="zh-CN" altLang="en-US" sz="2000" b="1" dirty="0">
                <a:solidFill>
                  <a:schemeClr val="bg2">
                    <a:lumMod val="50000"/>
                  </a:schemeClr>
                </a:solidFill>
                <a:latin typeface="华文中宋" panose="02010600040101010101" pitchFamily="2" charset="-122"/>
                <a:ea typeface="华文中宋" panose="02010600040101010101" pitchFamily="2" charset="-122"/>
              </a:rPr>
              <a:t>四、实验分析</a:t>
            </a:r>
          </a:p>
        </p:txBody>
      </p:sp>
      <p:pic>
        <p:nvPicPr>
          <p:cNvPr id="2" name="图片 1"/>
          <p:cNvPicPr>
            <a:picLocks noChangeAspect="1"/>
          </p:cNvPicPr>
          <p:nvPr/>
        </p:nvPicPr>
        <p:blipFill>
          <a:blip r:embed="rId5"/>
          <a:stretch>
            <a:fillRect/>
          </a:stretch>
        </p:blipFill>
        <p:spPr>
          <a:xfrm>
            <a:off x="457621" y="1597126"/>
            <a:ext cx="3344528" cy="2656682"/>
          </a:xfrm>
          <a:prstGeom prst="rect">
            <a:avLst/>
          </a:prstGeom>
        </p:spPr>
      </p:pic>
      <p:pic>
        <p:nvPicPr>
          <p:cNvPr id="3" name="图片 2"/>
          <p:cNvPicPr>
            <a:picLocks noChangeAspect="1"/>
          </p:cNvPicPr>
          <p:nvPr/>
        </p:nvPicPr>
        <p:blipFill>
          <a:blip r:embed="rId6"/>
          <a:stretch>
            <a:fillRect/>
          </a:stretch>
        </p:blipFill>
        <p:spPr>
          <a:xfrm>
            <a:off x="3969589" y="1597126"/>
            <a:ext cx="3306413" cy="2656682"/>
          </a:xfrm>
          <a:prstGeom prst="rect">
            <a:avLst/>
          </a:prstGeom>
        </p:spPr>
      </p:pic>
      <p:pic>
        <p:nvPicPr>
          <p:cNvPr id="5" name="图片 4"/>
          <p:cNvPicPr>
            <a:picLocks noChangeAspect="1"/>
          </p:cNvPicPr>
          <p:nvPr/>
        </p:nvPicPr>
        <p:blipFill>
          <a:blip r:embed="rId7"/>
          <a:stretch>
            <a:fillRect/>
          </a:stretch>
        </p:blipFill>
        <p:spPr>
          <a:xfrm>
            <a:off x="7642036" y="1597126"/>
            <a:ext cx="3685847" cy="2656682"/>
          </a:xfrm>
          <a:prstGeom prst="rect">
            <a:avLst/>
          </a:prstGeom>
        </p:spPr>
      </p:pic>
      <p:grpSp>
        <p:nvGrpSpPr>
          <p:cNvPr id="14" name="组合 13"/>
          <p:cNvGrpSpPr/>
          <p:nvPr/>
        </p:nvGrpSpPr>
        <p:grpSpPr>
          <a:xfrm>
            <a:off x="457620" y="1049364"/>
            <a:ext cx="8580439" cy="278655"/>
            <a:chOff x="457620" y="3869547"/>
            <a:chExt cx="8580439" cy="278655"/>
          </a:xfrm>
        </p:grpSpPr>
        <p:sp>
          <p:nvSpPr>
            <p:cNvPr id="15" name="矩形 14"/>
            <p:cNvSpPr/>
            <p:nvPr/>
          </p:nvSpPr>
          <p:spPr>
            <a:xfrm>
              <a:off x="457620" y="3869547"/>
              <a:ext cx="2671245"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主动学习与自训练方法分析</a:t>
              </a:r>
            </a:p>
          </p:txBody>
        </p:sp>
        <p:cxnSp>
          <p:nvCxnSpPr>
            <p:cNvPr id="16" name="直接连接符 15">
              <a:extLst>
                <a:ext uri="{FF2B5EF4-FFF2-40B4-BE49-F238E27FC236}">
                  <a16:creationId xmlns:a16="http://schemas.microsoft.com/office/drawing/2014/main" id="{26AE6946-EEEC-47D3-8368-5BE236DFD218}"/>
                </a:ext>
              </a:extLst>
            </p:cNvPr>
            <p:cNvCxnSpPr>
              <a:cxnSpLocks/>
            </p:cNvCxnSpPr>
            <p:nvPr/>
          </p:nvCxnSpPr>
          <p:spPr>
            <a:xfrm>
              <a:off x="1645071" y="4146633"/>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2" name="文本框 21"/>
          <p:cNvSpPr txBox="1"/>
          <p:nvPr/>
        </p:nvSpPr>
        <p:spPr>
          <a:xfrm>
            <a:off x="457619" y="5303022"/>
            <a:ext cx="11134305" cy="646331"/>
          </a:xfrm>
          <a:prstGeom prst="rect">
            <a:avLst/>
          </a:prstGeom>
          <a:noFill/>
        </p:spPr>
        <p:txBody>
          <a:bodyPr wrap="square" rtlCol="0">
            <a:spAutoFit/>
          </a:bodyPr>
          <a:lstStyle/>
          <a:p>
            <a:pPr marL="342900" indent="-342900">
              <a:buFont typeface="+mj-lt"/>
              <a:buAutoNum type="arabicPeriod"/>
            </a:pPr>
            <a:r>
              <a:rPr lang="zh-CN" altLang="en-US" dirty="0"/>
              <a:t>不管是否加入自训练方法，主动学习采样策略都比随机采样效果更好，这充分说明了</a:t>
            </a:r>
            <a:r>
              <a:rPr lang="zh-CN" altLang="en-US" dirty="0">
                <a:solidFill>
                  <a:schemeClr val="accent2"/>
                </a:solidFill>
              </a:rPr>
              <a:t>主动学习的有效性</a:t>
            </a:r>
            <a:endParaRPr lang="en-US" altLang="zh-CN" dirty="0">
              <a:solidFill>
                <a:schemeClr val="accent2"/>
              </a:solidFill>
            </a:endParaRPr>
          </a:p>
          <a:p>
            <a:pPr marL="342900" indent="-342900">
              <a:buFont typeface="+mj-lt"/>
              <a:buAutoNum type="arabicPeriod"/>
            </a:pPr>
            <a:r>
              <a:rPr lang="zh-CN" altLang="en-US" dirty="0"/>
              <a:t>自训练方法不仅提升了大部分方法的效果，也</a:t>
            </a:r>
            <a:r>
              <a:rPr lang="zh-CN" altLang="en-US" dirty="0">
                <a:solidFill>
                  <a:schemeClr val="accent2"/>
                </a:solidFill>
              </a:rPr>
              <a:t>加快了模型的收敛速度</a:t>
            </a:r>
            <a:r>
              <a:rPr lang="zh-CN" altLang="en-US" dirty="0"/>
              <a:t>，同时使得模型性能的</a:t>
            </a:r>
            <a:r>
              <a:rPr lang="zh-CN" altLang="en-US" dirty="0">
                <a:solidFill>
                  <a:schemeClr val="accent2"/>
                </a:solidFill>
              </a:rPr>
              <a:t>增长更加稳定</a:t>
            </a:r>
            <a:endParaRPr lang="en-US" altLang="zh-CN" dirty="0">
              <a:solidFill>
                <a:schemeClr val="accent2"/>
              </a:solidFill>
            </a:endParaRPr>
          </a:p>
        </p:txBody>
      </p:sp>
      <p:sp>
        <p:nvSpPr>
          <p:cNvPr id="23" name="文本框 22">
            <a:extLst>
              <a:ext uri="{FF2B5EF4-FFF2-40B4-BE49-F238E27FC236}">
                <a16:creationId xmlns:a16="http://schemas.microsoft.com/office/drawing/2014/main" id="{8FC06073-EF42-B548-BC72-2CA4B35F9541}"/>
              </a:ext>
            </a:extLst>
          </p:cNvPr>
          <p:cNvSpPr txBox="1"/>
          <p:nvPr/>
        </p:nvSpPr>
        <p:spPr>
          <a:xfrm>
            <a:off x="869786" y="4278289"/>
            <a:ext cx="2679395" cy="307777"/>
          </a:xfrm>
          <a:prstGeom prst="rect">
            <a:avLst/>
          </a:prstGeom>
          <a:noFill/>
        </p:spPr>
        <p:txBody>
          <a:bodyPr wrap="square" rtlCol="0">
            <a:spAutoFit/>
          </a:bodyPr>
          <a:lstStyle/>
          <a:p>
            <a:r>
              <a:rPr lang="zh-CN" altLang="en-US" sz="1400" dirty="0">
                <a:solidFill>
                  <a:srgbClr val="125340"/>
                </a:solidFill>
                <a:latin typeface="华文新魏" panose="02010800040101010101" pitchFamily="2" charset="-122"/>
                <a:ea typeface="华文新魏" panose="02010800040101010101" pitchFamily="2" charset="-122"/>
              </a:rPr>
              <a:t>图</a:t>
            </a:r>
            <a:r>
              <a:rPr lang="en-US" altLang="zh-CN" sz="1400" dirty="0">
                <a:solidFill>
                  <a:srgbClr val="125340"/>
                </a:solidFill>
                <a:latin typeface="华文新魏" panose="02010800040101010101" pitchFamily="2" charset="-122"/>
                <a:ea typeface="华文新魏" panose="02010800040101010101" pitchFamily="2" charset="-122"/>
              </a:rPr>
              <a:t>8 </a:t>
            </a:r>
            <a:r>
              <a:rPr lang="zh-CN" altLang="en-US" sz="1400" dirty="0">
                <a:solidFill>
                  <a:srgbClr val="125340"/>
                </a:solidFill>
                <a:latin typeface="华文新魏" panose="02010800040101010101" pitchFamily="2" charset="-122"/>
                <a:ea typeface="华文新魏" panose="02010800040101010101" pitchFamily="2" charset="-122"/>
              </a:rPr>
              <a:t>主动学习策略验证集效果</a:t>
            </a:r>
          </a:p>
        </p:txBody>
      </p:sp>
      <p:sp>
        <p:nvSpPr>
          <p:cNvPr id="25" name="文本框 24">
            <a:extLst>
              <a:ext uri="{FF2B5EF4-FFF2-40B4-BE49-F238E27FC236}">
                <a16:creationId xmlns:a16="http://schemas.microsoft.com/office/drawing/2014/main" id="{0BD4826F-CCF6-1447-9209-B0649FF1C44F}"/>
              </a:ext>
            </a:extLst>
          </p:cNvPr>
          <p:cNvSpPr txBox="1"/>
          <p:nvPr/>
        </p:nvSpPr>
        <p:spPr>
          <a:xfrm>
            <a:off x="4582272" y="4253808"/>
            <a:ext cx="2861169" cy="307777"/>
          </a:xfrm>
          <a:prstGeom prst="rect">
            <a:avLst/>
          </a:prstGeom>
          <a:noFill/>
        </p:spPr>
        <p:txBody>
          <a:bodyPr wrap="square" rtlCol="0">
            <a:spAutoFit/>
          </a:bodyPr>
          <a:lstStyle/>
          <a:p>
            <a:r>
              <a:rPr lang="zh-CN" altLang="en-US" sz="1400" dirty="0">
                <a:solidFill>
                  <a:srgbClr val="125340"/>
                </a:solidFill>
                <a:latin typeface="华文新魏" panose="02010800040101010101" pitchFamily="2" charset="-122"/>
                <a:ea typeface="华文新魏" panose="02010800040101010101" pitchFamily="2" charset="-122"/>
              </a:rPr>
              <a:t>图</a:t>
            </a:r>
            <a:r>
              <a:rPr lang="en-US" altLang="zh-CN" sz="1400" dirty="0">
                <a:solidFill>
                  <a:srgbClr val="125340"/>
                </a:solidFill>
                <a:latin typeface="华文新魏" panose="02010800040101010101" pitchFamily="2" charset="-122"/>
                <a:ea typeface="华文新魏" panose="02010800040101010101" pitchFamily="2" charset="-122"/>
              </a:rPr>
              <a:t>9 </a:t>
            </a:r>
            <a:r>
              <a:rPr lang="zh-CN" altLang="en-US" sz="1400" dirty="0">
                <a:solidFill>
                  <a:srgbClr val="125340"/>
                </a:solidFill>
                <a:latin typeface="华文新魏" panose="02010800040101010101" pitchFamily="2" charset="-122"/>
                <a:ea typeface="华文新魏" panose="02010800040101010101" pitchFamily="2" charset="-122"/>
              </a:rPr>
              <a:t>主动学习和自训练验证集效果</a:t>
            </a:r>
          </a:p>
        </p:txBody>
      </p:sp>
      <p:sp>
        <p:nvSpPr>
          <p:cNvPr id="26" name="文本框 25">
            <a:extLst>
              <a:ext uri="{FF2B5EF4-FFF2-40B4-BE49-F238E27FC236}">
                <a16:creationId xmlns:a16="http://schemas.microsoft.com/office/drawing/2014/main" id="{C54D591D-0C95-EA47-AEE3-7CB9CBCE4BFB}"/>
              </a:ext>
            </a:extLst>
          </p:cNvPr>
          <p:cNvSpPr txBox="1"/>
          <p:nvPr/>
        </p:nvSpPr>
        <p:spPr>
          <a:xfrm>
            <a:off x="8145261" y="4255557"/>
            <a:ext cx="2941839" cy="307777"/>
          </a:xfrm>
          <a:prstGeom prst="rect">
            <a:avLst/>
          </a:prstGeom>
          <a:noFill/>
        </p:spPr>
        <p:txBody>
          <a:bodyPr wrap="square" rtlCol="0">
            <a:spAutoFit/>
          </a:bodyPr>
          <a:lstStyle/>
          <a:p>
            <a:r>
              <a:rPr lang="zh-CN" altLang="en-US" sz="1400" dirty="0">
                <a:solidFill>
                  <a:srgbClr val="125340"/>
                </a:solidFill>
                <a:latin typeface="华文新魏" panose="02010800040101010101" pitchFamily="2" charset="-122"/>
                <a:ea typeface="华文新魏" panose="02010800040101010101" pitchFamily="2" charset="-122"/>
              </a:rPr>
              <a:t>图</a:t>
            </a:r>
            <a:r>
              <a:rPr lang="en-US" altLang="zh-CN" sz="1400" dirty="0">
                <a:solidFill>
                  <a:srgbClr val="125340"/>
                </a:solidFill>
                <a:latin typeface="华文新魏" panose="02010800040101010101" pitchFamily="2" charset="-122"/>
                <a:ea typeface="华文新魏" panose="02010800040101010101" pitchFamily="2" charset="-122"/>
              </a:rPr>
              <a:t>10 </a:t>
            </a:r>
            <a:r>
              <a:rPr lang="zh-CN" altLang="en-US" sz="1400" dirty="0">
                <a:solidFill>
                  <a:srgbClr val="125340"/>
                </a:solidFill>
                <a:latin typeface="华文新魏" panose="02010800040101010101" pitchFamily="2" charset="-122"/>
                <a:ea typeface="华文新魏" panose="02010800040101010101" pitchFamily="2" charset="-122"/>
              </a:rPr>
              <a:t>主动学习与自训练测试集效果</a:t>
            </a:r>
          </a:p>
        </p:txBody>
      </p:sp>
    </p:spTree>
    <p:extLst>
      <p:ext uri="{BB962C8B-B14F-4D97-AF65-F5344CB8AC3E}">
        <p14:creationId xmlns:p14="http://schemas.microsoft.com/office/powerpoint/2010/main" val="2687222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26AE6946-EEEC-47D3-8368-5BE236DFD218}"/>
              </a:ext>
            </a:extLst>
          </p:cNvPr>
          <p:cNvCxnSpPr>
            <a:cxnSpLocks/>
            <a:stCxn id="19" idx="3"/>
          </p:cNvCxnSpPr>
          <p:nvPr/>
        </p:nvCxnSpPr>
        <p:spPr>
          <a:xfrm>
            <a:off x="7453654" y="703279"/>
            <a:ext cx="4226855" cy="23032"/>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5F79CF-0844-4A2D-A73D-F9C288DCC6C0}"/>
              </a:ext>
            </a:extLst>
          </p:cNvPr>
          <p:cNvCxnSpPr>
            <a:cxnSpLocks/>
          </p:cNvCxnSpPr>
          <p:nvPr/>
        </p:nvCxnSpPr>
        <p:spPr>
          <a:xfrm>
            <a:off x="10182226" y="727105"/>
            <a:ext cx="1566863" cy="0"/>
          </a:xfrm>
          <a:prstGeom prst="line">
            <a:avLst/>
          </a:prstGeom>
          <a:ln w="25400">
            <a:solidFill>
              <a:srgbClr val="0E523E"/>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1C27AF1-CD02-43ED-885A-80D69F1F2B6C}"/>
              </a:ext>
            </a:extLst>
          </p:cNvPr>
          <p:cNvSpPr/>
          <p:nvPr/>
        </p:nvSpPr>
        <p:spPr>
          <a:xfrm>
            <a:off x="805680" y="441669"/>
            <a:ext cx="6647974" cy="523220"/>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800" b="1" dirty="0">
                <a:solidFill>
                  <a:srgbClr val="125340"/>
                </a:solidFill>
                <a:latin typeface="微软雅黑" panose="020B0503020204020204" pitchFamily="34" charset="-122"/>
                <a:ea typeface="微软雅黑" panose="020B0503020204020204" pitchFamily="34" charset="-122"/>
              </a:rPr>
              <a:t>基于主动学习和自训练的弱监督实体识别</a:t>
            </a:r>
            <a:endParaRPr kumimoji="0" lang="zh-CN" altLang="en-US" sz="2800" b="1" i="0" u="none" strike="noStrike" kern="1200" cap="none" spc="0" normalizeH="0" baseline="0" noProof="0" dirty="0">
              <a:ln>
                <a:noFill/>
              </a:ln>
              <a:solidFill>
                <a:srgbClr val="125340"/>
              </a:solidFill>
              <a:effectLst/>
              <a:uLnTx/>
              <a:uFillTx/>
              <a:latin typeface="微软雅黑" panose="020B0503020204020204" pitchFamily="34" charset="-122"/>
              <a:ea typeface="微软雅黑" panose="020B0503020204020204" pitchFamily="34" charset="-122"/>
              <a:cs typeface="+mn-cs"/>
            </a:endParaRPr>
          </a:p>
        </p:txBody>
      </p:sp>
      <p:sp>
        <p:nvSpPr>
          <p:cNvPr id="20" name="矩形: 圆角 19">
            <a:extLst>
              <a:ext uri="{FF2B5EF4-FFF2-40B4-BE49-F238E27FC236}">
                <a16:creationId xmlns:a16="http://schemas.microsoft.com/office/drawing/2014/main" id="{E4AA665B-7907-4AAF-93E7-425A1701A500}"/>
              </a:ext>
            </a:extLst>
          </p:cNvPr>
          <p:cNvSpPr/>
          <p:nvPr/>
        </p:nvSpPr>
        <p:spPr>
          <a:xfrm>
            <a:off x="457621" y="506335"/>
            <a:ext cx="348059" cy="388855"/>
          </a:xfrm>
          <a:prstGeom prst="roundRect">
            <a:avLst>
              <a:gd name="adj" fmla="val 11815"/>
            </a:avLst>
          </a:prstGeom>
          <a:solidFill>
            <a:srgbClr val="125340"/>
          </a:solidFill>
          <a:ln w="1270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6F7C2085-0E4C-4F76-BAF4-B6438F012658}"/>
              </a:ext>
            </a:extLst>
          </p:cNvPr>
          <p:cNvSpPr txBox="1"/>
          <p:nvPr/>
        </p:nvSpPr>
        <p:spPr>
          <a:xfrm>
            <a:off x="461963" y="517919"/>
            <a:ext cx="348059" cy="3693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4"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50903" y="235946"/>
            <a:ext cx="1583476" cy="364399"/>
          </a:xfrm>
          <a:prstGeom prst="rect">
            <a:avLst/>
          </a:prstGeom>
        </p:spPr>
      </p:pic>
      <p:sp>
        <p:nvSpPr>
          <p:cNvPr id="4" name="文本框 3"/>
          <p:cNvSpPr txBox="1"/>
          <p:nvPr/>
        </p:nvSpPr>
        <p:spPr>
          <a:xfrm>
            <a:off x="392113" y="16209"/>
            <a:ext cx="1817371" cy="400110"/>
          </a:xfrm>
          <a:prstGeom prst="rect">
            <a:avLst/>
          </a:prstGeom>
          <a:noFill/>
        </p:spPr>
        <p:txBody>
          <a:bodyPr wrap="square" rtlCol="0">
            <a:spAutoFit/>
          </a:bodyPr>
          <a:lstStyle/>
          <a:p>
            <a:r>
              <a:rPr lang="zh-CN" altLang="en-US" sz="2000" b="1" dirty="0">
                <a:solidFill>
                  <a:schemeClr val="bg2">
                    <a:lumMod val="50000"/>
                  </a:schemeClr>
                </a:solidFill>
                <a:latin typeface="华文中宋" panose="02010600040101010101" pitchFamily="2" charset="-122"/>
                <a:ea typeface="华文中宋" panose="02010600040101010101" pitchFamily="2" charset="-122"/>
              </a:rPr>
              <a:t>四、实验分析</a:t>
            </a:r>
          </a:p>
        </p:txBody>
      </p:sp>
      <p:grpSp>
        <p:nvGrpSpPr>
          <p:cNvPr id="14" name="组合 13"/>
          <p:cNvGrpSpPr/>
          <p:nvPr/>
        </p:nvGrpSpPr>
        <p:grpSpPr>
          <a:xfrm>
            <a:off x="457620" y="1233996"/>
            <a:ext cx="8580439" cy="278655"/>
            <a:chOff x="457620" y="3869547"/>
            <a:chExt cx="8580439" cy="278655"/>
          </a:xfrm>
        </p:grpSpPr>
        <p:sp>
          <p:nvSpPr>
            <p:cNvPr id="15" name="矩形 14"/>
            <p:cNvSpPr/>
            <p:nvPr/>
          </p:nvSpPr>
          <p:spPr>
            <a:xfrm>
              <a:off x="457620" y="3869547"/>
              <a:ext cx="2235817"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实体识别整体效果分析</a:t>
              </a:r>
            </a:p>
          </p:txBody>
        </p:sp>
        <p:cxnSp>
          <p:nvCxnSpPr>
            <p:cNvPr id="16" name="直接连接符 15">
              <a:extLst>
                <a:ext uri="{FF2B5EF4-FFF2-40B4-BE49-F238E27FC236}">
                  <a16:creationId xmlns:a16="http://schemas.microsoft.com/office/drawing/2014/main" id="{26AE6946-EEEC-47D3-8368-5BE236DFD218}"/>
                </a:ext>
              </a:extLst>
            </p:cNvPr>
            <p:cNvCxnSpPr>
              <a:cxnSpLocks/>
            </p:cNvCxnSpPr>
            <p:nvPr/>
          </p:nvCxnSpPr>
          <p:spPr>
            <a:xfrm>
              <a:off x="1645071" y="4146633"/>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2" name="文本框 21"/>
          <p:cNvSpPr txBox="1"/>
          <p:nvPr/>
        </p:nvSpPr>
        <p:spPr>
          <a:xfrm>
            <a:off x="392113" y="4772842"/>
            <a:ext cx="11003061" cy="1200329"/>
          </a:xfrm>
          <a:prstGeom prst="rect">
            <a:avLst/>
          </a:prstGeom>
          <a:noFill/>
        </p:spPr>
        <p:txBody>
          <a:bodyPr wrap="square" rtlCol="0">
            <a:spAutoFit/>
          </a:bodyPr>
          <a:lstStyle/>
          <a:p>
            <a:pPr marL="342900" indent="-342900">
              <a:buFont typeface="+mj-lt"/>
              <a:buAutoNum type="arabicPeriod"/>
            </a:pPr>
            <a:r>
              <a:rPr lang="zh-CN" altLang="en-US" dirty="0"/>
              <a:t>本文所提出的弱监督命名实体识别模型，在未利用文档级特征的情况下，取得了</a:t>
            </a:r>
            <a:r>
              <a:rPr lang="zh-CN" altLang="en-US" dirty="0">
                <a:solidFill>
                  <a:schemeClr val="accent2"/>
                </a:solidFill>
              </a:rPr>
              <a:t>与最好有监督实体识别方法相当的效果</a:t>
            </a:r>
            <a:endParaRPr lang="en-US" altLang="zh-CN" dirty="0">
              <a:solidFill>
                <a:schemeClr val="accent2"/>
              </a:solidFill>
            </a:endParaRPr>
          </a:p>
          <a:p>
            <a:pPr marL="342900" indent="-342900">
              <a:buFont typeface="+mj-lt"/>
              <a:buAutoNum type="arabicPeriod"/>
            </a:pPr>
            <a:r>
              <a:rPr lang="zh-CN" altLang="en-US" dirty="0"/>
              <a:t>与其它弱监督实体识别模型相比，本文所使用的主动学习策略比较简单，并且只使用了</a:t>
            </a:r>
            <a:r>
              <a:rPr lang="en-US" altLang="zh-CN" dirty="0"/>
              <a:t>13.7% </a:t>
            </a:r>
            <a:r>
              <a:rPr lang="zh-CN" altLang="en-US" dirty="0"/>
              <a:t>的训练数据就达到了最佳效果。这充分说明了本文引入的</a:t>
            </a:r>
            <a:r>
              <a:rPr lang="zh-CN" altLang="en-US" dirty="0">
                <a:solidFill>
                  <a:schemeClr val="accent2"/>
                </a:solidFill>
              </a:rPr>
              <a:t>预训练语言模型进一步促进了弱监督实体识别</a:t>
            </a:r>
          </a:p>
        </p:txBody>
      </p:sp>
      <p:pic>
        <p:nvPicPr>
          <p:cNvPr id="6" name="图片 5"/>
          <p:cNvPicPr>
            <a:picLocks noChangeAspect="1"/>
          </p:cNvPicPr>
          <p:nvPr/>
        </p:nvPicPr>
        <p:blipFill>
          <a:blip r:embed="rId5"/>
          <a:stretch>
            <a:fillRect/>
          </a:stretch>
        </p:blipFill>
        <p:spPr>
          <a:xfrm>
            <a:off x="392113" y="1991051"/>
            <a:ext cx="4969879" cy="1777474"/>
          </a:xfrm>
          <a:prstGeom prst="rect">
            <a:avLst/>
          </a:prstGeom>
        </p:spPr>
      </p:pic>
      <p:pic>
        <p:nvPicPr>
          <p:cNvPr id="7" name="图片 6"/>
          <p:cNvPicPr>
            <a:picLocks noChangeAspect="1"/>
          </p:cNvPicPr>
          <p:nvPr/>
        </p:nvPicPr>
        <p:blipFill>
          <a:blip r:embed="rId6"/>
          <a:stretch>
            <a:fillRect/>
          </a:stretch>
        </p:blipFill>
        <p:spPr>
          <a:xfrm>
            <a:off x="5504045" y="1989483"/>
            <a:ext cx="6666109" cy="1808792"/>
          </a:xfrm>
          <a:prstGeom prst="rect">
            <a:avLst/>
          </a:prstGeom>
        </p:spPr>
      </p:pic>
      <p:sp>
        <p:nvSpPr>
          <p:cNvPr id="23" name="文本框 22">
            <a:extLst>
              <a:ext uri="{FF2B5EF4-FFF2-40B4-BE49-F238E27FC236}">
                <a16:creationId xmlns:a16="http://schemas.microsoft.com/office/drawing/2014/main" id="{BD6AAA63-4FE7-B347-B91E-E83AE3988A7A}"/>
              </a:ext>
            </a:extLst>
          </p:cNvPr>
          <p:cNvSpPr txBox="1"/>
          <p:nvPr/>
        </p:nvSpPr>
        <p:spPr>
          <a:xfrm>
            <a:off x="1254733" y="1668537"/>
            <a:ext cx="3244638" cy="307777"/>
          </a:xfrm>
          <a:prstGeom prst="rect">
            <a:avLst/>
          </a:prstGeom>
          <a:noFill/>
        </p:spPr>
        <p:txBody>
          <a:bodyPr wrap="square" rtlCol="0">
            <a:spAutoFit/>
          </a:bodyPr>
          <a:lstStyle/>
          <a:p>
            <a:r>
              <a:rPr lang="zh-CN" altLang="en-US" sz="1400" dirty="0">
                <a:solidFill>
                  <a:srgbClr val="125340"/>
                </a:solidFill>
                <a:latin typeface="华文新魏" panose="02010800040101010101" pitchFamily="2" charset="-122"/>
                <a:ea typeface="华文新魏" panose="02010800040101010101" pitchFamily="2" charset="-122"/>
              </a:rPr>
              <a:t>表</a:t>
            </a:r>
            <a:r>
              <a:rPr lang="en-US" altLang="zh-CN" sz="1400" dirty="0">
                <a:solidFill>
                  <a:srgbClr val="125340"/>
                </a:solidFill>
                <a:latin typeface="华文新魏" panose="02010800040101010101" pitchFamily="2" charset="-122"/>
                <a:ea typeface="华文新魏" panose="02010800040101010101" pitchFamily="2" charset="-122"/>
              </a:rPr>
              <a:t>3 </a:t>
            </a:r>
            <a:r>
              <a:rPr lang="zh-CN" altLang="en-US" sz="1400" dirty="0">
                <a:solidFill>
                  <a:srgbClr val="125340"/>
                </a:solidFill>
                <a:latin typeface="华文新魏" panose="02010800040101010101" pitchFamily="2" charset="-122"/>
                <a:ea typeface="华文新魏" panose="02010800040101010101" pitchFamily="2" charset="-122"/>
              </a:rPr>
              <a:t>本文模型与有监督模型的比较情况</a:t>
            </a:r>
          </a:p>
        </p:txBody>
      </p:sp>
      <p:sp>
        <p:nvSpPr>
          <p:cNvPr id="25" name="文本框 24">
            <a:extLst>
              <a:ext uri="{FF2B5EF4-FFF2-40B4-BE49-F238E27FC236}">
                <a16:creationId xmlns:a16="http://schemas.microsoft.com/office/drawing/2014/main" id="{F5B177E4-5457-194C-8539-605C90BC3D6A}"/>
              </a:ext>
            </a:extLst>
          </p:cNvPr>
          <p:cNvSpPr txBox="1"/>
          <p:nvPr/>
        </p:nvSpPr>
        <p:spPr>
          <a:xfrm>
            <a:off x="7214780" y="1668537"/>
            <a:ext cx="3244638" cy="307777"/>
          </a:xfrm>
          <a:prstGeom prst="rect">
            <a:avLst/>
          </a:prstGeom>
          <a:noFill/>
        </p:spPr>
        <p:txBody>
          <a:bodyPr wrap="square" rtlCol="0">
            <a:spAutoFit/>
          </a:bodyPr>
          <a:lstStyle/>
          <a:p>
            <a:r>
              <a:rPr lang="zh-CN" altLang="en-US" sz="1400" dirty="0">
                <a:solidFill>
                  <a:srgbClr val="125340"/>
                </a:solidFill>
                <a:latin typeface="华文新魏" panose="02010800040101010101" pitchFamily="2" charset="-122"/>
                <a:ea typeface="华文新魏" panose="02010800040101010101" pitchFamily="2" charset="-122"/>
              </a:rPr>
              <a:t>表</a:t>
            </a:r>
            <a:r>
              <a:rPr lang="en-US" altLang="zh-CN" sz="1400" dirty="0">
                <a:solidFill>
                  <a:srgbClr val="125340"/>
                </a:solidFill>
                <a:latin typeface="华文新魏" panose="02010800040101010101" pitchFamily="2" charset="-122"/>
                <a:ea typeface="华文新魏" panose="02010800040101010101" pitchFamily="2" charset="-122"/>
              </a:rPr>
              <a:t>4 </a:t>
            </a:r>
            <a:r>
              <a:rPr lang="zh-CN" altLang="en-US" sz="1400" dirty="0">
                <a:solidFill>
                  <a:srgbClr val="125340"/>
                </a:solidFill>
                <a:latin typeface="华文新魏" panose="02010800040101010101" pitchFamily="2" charset="-122"/>
                <a:ea typeface="华文新魏" panose="02010800040101010101" pitchFamily="2" charset="-122"/>
              </a:rPr>
              <a:t>本文模型与弱监督模型的比较情况</a:t>
            </a:r>
          </a:p>
        </p:txBody>
      </p:sp>
    </p:spTree>
    <p:extLst>
      <p:ext uri="{BB962C8B-B14F-4D97-AF65-F5344CB8AC3E}">
        <p14:creationId xmlns:p14="http://schemas.microsoft.com/office/powerpoint/2010/main" val="36821441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26AE6946-EEEC-47D3-8368-5BE236DFD218}"/>
              </a:ext>
            </a:extLst>
          </p:cNvPr>
          <p:cNvCxnSpPr>
            <a:cxnSpLocks/>
            <a:stCxn id="19" idx="3"/>
          </p:cNvCxnSpPr>
          <p:nvPr/>
        </p:nvCxnSpPr>
        <p:spPr>
          <a:xfrm>
            <a:off x="7812726" y="703279"/>
            <a:ext cx="3867783" cy="23032"/>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5F79CF-0844-4A2D-A73D-F9C288DCC6C0}"/>
              </a:ext>
            </a:extLst>
          </p:cNvPr>
          <p:cNvCxnSpPr>
            <a:cxnSpLocks/>
          </p:cNvCxnSpPr>
          <p:nvPr/>
        </p:nvCxnSpPr>
        <p:spPr>
          <a:xfrm>
            <a:off x="10182226" y="727105"/>
            <a:ext cx="1566863" cy="0"/>
          </a:xfrm>
          <a:prstGeom prst="line">
            <a:avLst/>
          </a:prstGeom>
          <a:ln w="25400">
            <a:solidFill>
              <a:srgbClr val="0E523E"/>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1C27AF1-CD02-43ED-885A-80D69F1F2B6C}"/>
              </a:ext>
            </a:extLst>
          </p:cNvPr>
          <p:cNvSpPr/>
          <p:nvPr/>
        </p:nvSpPr>
        <p:spPr>
          <a:xfrm>
            <a:off x="805680" y="441669"/>
            <a:ext cx="7007046" cy="523220"/>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800" b="1" dirty="0">
                <a:solidFill>
                  <a:srgbClr val="125340"/>
                </a:solidFill>
                <a:latin typeface="微软雅黑" panose="020B0503020204020204" pitchFamily="34" charset="-122"/>
                <a:ea typeface="微软雅黑" panose="020B0503020204020204" pitchFamily="34" charset="-122"/>
              </a:rPr>
              <a:t>结合空洞卷积和软实体类型约束的关系抽取</a:t>
            </a:r>
            <a:endParaRPr kumimoji="0" lang="zh-CN" altLang="en-US" sz="2800" b="1" i="0" u="none" strike="noStrike" kern="1200" cap="none" spc="0" normalizeH="0" baseline="0" noProof="0" dirty="0">
              <a:ln>
                <a:noFill/>
              </a:ln>
              <a:solidFill>
                <a:srgbClr val="125340"/>
              </a:solidFill>
              <a:effectLst/>
              <a:uLnTx/>
              <a:uFillTx/>
              <a:latin typeface="微软雅黑" panose="020B0503020204020204" pitchFamily="34" charset="-122"/>
              <a:ea typeface="微软雅黑" panose="020B0503020204020204" pitchFamily="34" charset="-122"/>
              <a:cs typeface="+mn-cs"/>
            </a:endParaRPr>
          </a:p>
        </p:txBody>
      </p:sp>
      <p:sp>
        <p:nvSpPr>
          <p:cNvPr id="20" name="矩形: 圆角 19">
            <a:extLst>
              <a:ext uri="{FF2B5EF4-FFF2-40B4-BE49-F238E27FC236}">
                <a16:creationId xmlns:a16="http://schemas.microsoft.com/office/drawing/2014/main" id="{E4AA665B-7907-4AAF-93E7-425A1701A500}"/>
              </a:ext>
            </a:extLst>
          </p:cNvPr>
          <p:cNvSpPr/>
          <p:nvPr/>
        </p:nvSpPr>
        <p:spPr>
          <a:xfrm>
            <a:off x="457621" y="506335"/>
            <a:ext cx="348059" cy="388855"/>
          </a:xfrm>
          <a:prstGeom prst="roundRect">
            <a:avLst>
              <a:gd name="adj" fmla="val 11815"/>
            </a:avLst>
          </a:prstGeom>
          <a:solidFill>
            <a:srgbClr val="125340"/>
          </a:solidFill>
          <a:ln w="1270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6F7C2085-0E4C-4F76-BAF4-B6438F012658}"/>
              </a:ext>
            </a:extLst>
          </p:cNvPr>
          <p:cNvSpPr txBox="1"/>
          <p:nvPr/>
        </p:nvSpPr>
        <p:spPr>
          <a:xfrm>
            <a:off x="461963" y="517919"/>
            <a:ext cx="348059" cy="3693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4"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50903" y="235946"/>
            <a:ext cx="1583476" cy="364399"/>
          </a:xfrm>
          <a:prstGeom prst="rect">
            <a:avLst/>
          </a:prstGeom>
        </p:spPr>
      </p:pic>
      <p:sp>
        <p:nvSpPr>
          <p:cNvPr id="4" name="文本框 3"/>
          <p:cNvSpPr txBox="1"/>
          <p:nvPr/>
        </p:nvSpPr>
        <p:spPr>
          <a:xfrm>
            <a:off x="392113" y="16209"/>
            <a:ext cx="1817371" cy="400110"/>
          </a:xfrm>
          <a:prstGeom prst="rect">
            <a:avLst/>
          </a:prstGeom>
          <a:noFill/>
        </p:spPr>
        <p:txBody>
          <a:bodyPr wrap="square" rtlCol="0">
            <a:spAutoFit/>
          </a:bodyPr>
          <a:lstStyle/>
          <a:p>
            <a:r>
              <a:rPr lang="zh-CN" altLang="en-US" sz="2000" b="1" dirty="0">
                <a:solidFill>
                  <a:schemeClr val="bg2">
                    <a:lumMod val="50000"/>
                  </a:schemeClr>
                </a:solidFill>
                <a:latin typeface="华文中宋" panose="02010600040101010101" pitchFamily="2" charset="-122"/>
                <a:ea typeface="华文中宋" panose="02010600040101010101" pitchFamily="2" charset="-122"/>
              </a:rPr>
              <a:t>四、实验分析</a:t>
            </a:r>
          </a:p>
        </p:txBody>
      </p:sp>
      <p:grpSp>
        <p:nvGrpSpPr>
          <p:cNvPr id="11" name="组合 10"/>
          <p:cNvGrpSpPr/>
          <p:nvPr/>
        </p:nvGrpSpPr>
        <p:grpSpPr>
          <a:xfrm>
            <a:off x="457621" y="1233996"/>
            <a:ext cx="8580438" cy="278655"/>
            <a:chOff x="457621" y="3869547"/>
            <a:chExt cx="8580438" cy="278655"/>
          </a:xfrm>
        </p:grpSpPr>
        <p:sp>
          <p:nvSpPr>
            <p:cNvPr id="13" name="矩形 12"/>
            <p:cNvSpPr/>
            <p:nvPr/>
          </p:nvSpPr>
          <p:spPr>
            <a:xfrm>
              <a:off x="457621" y="3869547"/>
              <a:ext cx="1187450"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数据集</a:t>
              </a:r>
            </a:p>
          </p:txBody>
        </p:sp>
        <p:cxnSp>
          <p:nvCxnSpPr>
            <p:cNvPr id="14" name="直接连接符 13">
              <a:extLst>
                <a:ext uri="{FF2B5EF4-FFF2-40B4-BE49-F238E27FC236}">
                  <a16:creationId xmlns:a16="http://schemas.microsoft.com/office/drawing/2014/main" id="{26AE6946-EEEC-47D3-8368-5BE236DFD218}"/>
                </a:ext>
              </a:extLst>
            </p:cNvPr>
            <p:cNvCxnSpPr>
              <a:cxnSpLocks/>
            </p:cNvCxnSpPr>
            <p:nvPr/>
          </p:nvCxnSpPr>
          <p:spPr>
            <a:xfrm>
              <a:off x="1645071" y="4146633"/>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457621" y="1606963"/>
            <a:ext cx="11019032" cy="923330"/>
          </a:xfrm>
          <a:prstGeom prst="rect">
            <a:avLst/>
          </a:prstGeom>
          <a:noFill/>
        </p:spPr>
        <p:txBody>
          <a:bodyPr wrap="square" rtlCol="0">
            <a:spAutoFit/>
          </a:bodyPr>
          <a:lstStyle/>
          <a:p>
            <a:r>
              <a:rPr lang="zh-CN" altLang="en-US" dirty="0"/>
              <a:t>本文采用纽约时报数据集</a:t>
            </a:r>
            <a:r>
              <a:rPr lang="en-US" altLang="zh-CN" dirty="0"/>
              <a:t>(NYT)</a:t>
            </a:r>
            <a:r>
              <a:rPr lang="zh-CN" altLang="en-US" dirty="0"/>
              <a:t>进行实体关系抽取实验。该数据集将纽约时报语料和</a:t>
            </a:r>
            <a:r>
              <a:rPr lang="en-US" altLang="zh-CN" dirty="0"/>
              <a:t>Freebase </a:t>
            </a:r>
            <a:r>
              <a:rPr lang="zh-CN" altLang="en-US" dirty="0"/>
              <a:t>知识库进行对齐以产生标注数据。语料中，所有实体首先通过斯坦福命名实体识别器进行识别并链接到</a:t>
            </a:r>
            <a:r>
              <a:rPr lang="en-US" altLang="zh-CN" dirty="0"/>
              <a:t>Freebase </a:t>
            </a:r>
            <a:r>
              <a:rPr lang="zh-CN" altLang="en-US" dirty="0"/>
              <a:t>知识库。整个数据集包含</a:t>
            </a:r>
            <a:r>
              <a:rPr lang="en-US" altLang="zh-CN" dirty="0"/>
              <a:t>53 </a:t>
            </a:r>
            <a:r>
              <a:rPr lang="zh-CN" altLang="en-US" dirty="0"/>
              <a:t>种关系类型，包括表示无关系的“</a:t>
            </a:r>
            <a:r>
              <a:rPr lang="en-US" altLang="zh-CN" dirty="0"/>
              <a:t>NA” </a:t>
            </a:r>
            <a:r>
              <a:rPr lang="zh-CN" altLang="en-US" dirty="0"/>
              <a:t>关系。</a:t>
            </a:r>
          </a:p>
        </p:txBody>
      </p:sp>
      <p:graphicFrame>
        <p:nvGraphicFramePr>
          <p:cNvPr id="15" name="表格 14"/>
          <p:cNvGraphicFramePr>
            <a:graphicFrameLocks noGrp="1"/>
          </p:cNvGraphicFramePr>
          <p:nvPr>
            <p:extLst>
              <p:ext uri="{D42A27DB-BD31-4B8C-83A1-F6EECF244321}">
                <p14:modId xmlns:p14="http://schemas.microsoft.com/office/powerpoint/2010/main" val="4149093842"/>
              </p:ext>
            </p:extLst>
          </p:nvPr>
        </p:nvGraphicFramePr>
        <p:xfrm>
          <a:off x="547397" y="2955659"/>
          <a:ext cx="4627983" cy="1097280"/>
        </p:xfrm>
        <a:graphic>
          <a:graphicData uri="http://schemas.openxmlformats.org/drawingml/2006/table">
            <a:tbl>
              <a:tblPr firstRow="1" bandRow="1">
                <a:tableStyleId>{5940675A-B579-460E-94D1-54222C63F5DA}</a:tableStyleId>
              </a:tblPr>
              <a:tblGrid>
                <a:gridCol w="1542661">
                  <a:extLst>
                    <a:ext uri="{9D8B030D-6E8A-4147-A177-3AD203B41FA5}">
                      <a16:colId xmlns:a16="http://schemas.microsoft.com/office/drawing/2014/main" val="1383366650"/>
                    </a:ext>
                  </a:extLst>
                </a:gridCol>
                <a:gridCol w="1542661">
                  <a:extLst>
                    <a:ext uri="{9D8B030D-6E8A-4147-A177-3AD203B41FA5}">
                      <a16:colId xmlns:a16="http://schemas.microsoft.com/office/drawing/2014/main" val="1074952663"/>
                    </a:ext>
                  </a:extLst>
                </a:gridCol>
                <a:gridCol w="1542661">
                  <a:extLst>
                    <a:ext uri="{9D8B030D-6E8A-4147-A177-3AD203B41FA5}">
                      <a16:colId xmlns:a16="http://schemas.microsoft.com/office/drawing/2014/main" val="1112229793"/>
                    </a:ext>
                  </a:extLst>
                </a:gridCol>
              </a:tblGrid>
              <a:tr h="333507">
                <a:tc>
                  <a:txBody>
                    <a:bodyPr/>
                    <a:lstStyle/>
                    <a:p>
                      <a:r>
                        <a:rPr lang="zh-CN" altLang="en-US" dirty="0"/>
                        <a:t>数据集</a:t>
                      </a:r>
                    </a:p>
                  </a:txBody>
                  <a:tcPr/>
                </a:tc>
                <a:tc>
                  <a:txBody>
                    <a:bodyPr/>
                    <a:lstStyle/>
                    <a:p>
                      <a:r>
                        <a:rPr lang="zh-CN" altLang="en-US" dirty="0"/>
                        <a:t>训练集</a:t>
                      </a:r>
                    </a:p>
                  </a:txBody>
                  <a:tcPr/>
                </a:tc>
                <a:tc>
                  <a:txBody>
                    <a:bodyPr/>
                    <a:lstStyle/>
                    <a:p>
                      <a:r>
                        <a:rPr lang="zh-CN" altLang="en-US" dirty="0"/>
                        <a:t>测试集</a:t>
                      </a:r>
                    </a:p>
                  </a:txBody>
                  <a:tcPr/>
                </a:tc>
                <a:extLst>
                  <a:ext uri="{0D108BD9-81ED-4DB2-BD59-A6C34878D82A}">
                    <a16:rowId xmlns:a16="http://schemas.microsoft.com/office/drawing/2014/main" val="1175179424"/>
                  </a:ext>
                </a:extLst>
              </a:tr>
              <a:tr h="333507">
                <a:tc>
                  <a:txBody>
                    <a:bodyPr/>
                    <a:lstStyle/>
                    <a:p>
                      <a:r>
                        <a:rPr lang="zh-CN" altLang="en-US" dirty="0"/>
                        <a:t>实体对数</a:t>
                      </a:r>
                    </a:p>
                  </a:txBody>
                  <a:tcPr/>
                </a:tc>
                <a:tc>
                  <a:txBody>
                    <a:bodyPr/>
                    <a:lstStyle/>
                    <a:p>
                      <a:r>
                        <a:rPr lang="en-US" altLang="zh-CN" dirty="0"/>
                        <a:t>281270</a:t>
                      </a:r>
                      <a:endParaRPr lang="zh-CN" altLang="en-US" dirty="0"/>
                    </a:p>
                  </a:txBody>
                  <a:tcPr/>
                </a:tc>
                <a:tc>
                  <a:txBody>
                    <a:bodyPr/>
                    <a:lstStyle/>
                    <a:p>
                      <a:r>
                        <a:rPr lang="en-US" altLang="zh-CN" dirty="0"/>
                        <a:t>96678</a:t>
                      </a:r>
                      <a:endParaRPr lang="zh-CN" altLang="en-US" dirty="0"/>
                    </a:p>
                  </a:txBody>
                  <a:tcPr/>
                </a:tc>
                <a:extLst>
                  <a:ext uri="{0D108BD9-81ED-4DB2-BD59-A6C34878D82A}">
                    <a16:rowId xmlns:a16="http://schemas.microsoft.com/office/drawing/2014/main" val="3934770975"/>
                  </a:ext>
                </a:extLst>
              </a:tr>
              <a:tr h="333507">
                <a:tc>
                  <a:txBody>
                    <a:bodyPr/>
                    <a:lstStyle/>
                    <a:p>
                      <a:r>
                        <a:rPr lang="zh-CN" altLang="en-US" dirty="0"/>
                        <a:t>句子数</a:t>
                      </a:r>
                    </a:p>
                  </a:txBody>
                  <a:tcPr/>
                </a:tc>
                <a:tc>
                  <a:txBody>
                    <a:bodyPr/>
                    <a:lstStyle/>
                    <a:p>
                      <a:r>
                        <a:rPr lang="en-US" altLang="zh-CN" dirty="0"/>
                        <a:t>522611</a:t>
                      </a:r>
                      <a:endParaRPr lang="zh-CN" altLang="en-US" dirty="0"/>
                    </a:p>
                  </a:txBody>
                  <a:tcPr/>
                </a:tc>
                <a:tc>
                  <a:txBody>
                    <a:bodyPr/>
                    <a:lstStyle/>
                    <a:p>
                      <a:r>
                        <a:rPr lang="en-US" altLang="zh-CN" dirty="0"/>
                        <a:t>172448</a:t>
                      </a:r>
                      <a:endParaRPr lang="zh-CN" altLang="en-US" dirty="0"/>
                    </a:p>
                  </a:txBody>
                  <a:tcPr/>
                </a:tc>
                <a:extLst>
                  <a:ext uri="{0D108BD9-81ED-4DB2-BD59-A6C34878D82A}">
                    <a16:rowId xmlns:a16="http://schemas.microsoft.com/office/drawing/2014/main" val="3094283168"/>
                  </a:ext>
                </a:extLst>
              </a:tr>
            </a:tbl>
          </a:graphicData>
        </a:graphic>
      </p:graphicFrame>
      <p:grpSp>
        <p:nvGrpSpPr>
          <p:cNvPr id="16" name="组合 15"/>
          <p:cNvGrpSpPr/>
          <p:nvPr/>
        </p:nvGrpSpPr>
        <p:grpSpPr>
          <a:xfrm>
            <a:off x="457621" y="4444139"/>
            <a:ext cx="8580438" cy="278655"/>
            <a:chOff x="457621" y="3869547"/>
            <a:chExt cx="8580438" cy="278655"/>
          </a:xfrm>
        </p:grpSpPr>
        <p:sp>
          <p:nvSpPr>
            <p:cNvPr id="22" name="矩形 21"/>
            <p:cNvSpPr/>
            <p:nvPr/>
          </p:nvSpPr>
          <p:spPr>
            <a:xfrm>
              <a:off x="457621" y="3869547"/>
              <a:ext cx="1187450"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评价指标</a:t>
              </a:r>
            </a:p>
          </p:txBody>
        </p:sp>
        <p:cxnSp>
          <p:nvCxnSpPr>
            <p:cNvPr id="23" name="直接连接符 22">
              <a:extLst>
                <a:ext uri="{FF2B5EF4-FFF2-40B4-BE49-F238E27FC236}">
                  <a16:creationId xmlns:a16="http://schemas.microsoft.com/office/drawing/2014/main" id="{26AE6946-EEEC-47D3-8368-5BE236DFD218}"/>
                </a:ext>
              </a:extLst>
            </p:cNvPr>
            <p:cNvCxnSpPr>
              <a:cxnSpLocks/>
            </p:cNvCxnSpPr>
            <p:nvPr/>
          </p:nvCxnSpPr>
          <p:spPr>
            <a:xfrm>
              <a:off x="1645071" y="4146633"/>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457621" y="5169356"/>
            <a:ext cx="11358465" cy="646331"/>
          </a:xfrm>
          <a:prstGeom prst="rect">
            <a:avLst/>
          </a:prstGeom>
          <a:noFill/>
        </p:spPr>
        <p:txBody>
          <a:bodyPr wrap="square" rtlCol="0">
            <a:spAutoFit/>
          </a:bodyPr>
          <a:lstStyle/>
          <a:p>
            <a:r>
              <a:rPr lang="zh-CN" altLang="en-US" dirty="0"/>
              <a:t>本文</a:t>
            </a:r>
            <a:r>
              <a:rPr lang="zh-CN" altLang="en-US" dirty="0" smtClean="0"/>
              <a:t>将</a:t>
            </a:r>
            <a:r>
              <a:rPr lang="en-US" altLang="zh-CN" dirty="0" smtClean="0">
                <a:solidFill>
                  <a:schemeClr val="accent2"/>
                </a:solidFill>
              </a:rPr>
              <a:t>P</a:t>
            </a:r>
            <a:r>
              <a:rPr lang="en-US" altLang="zh-CN" dirty="0" smtClean="0">
                <a:solidFill>
                  <a:schemeClr val="accent2"/>
                </a:solidFill>
              </a:rPr>
              <a:t>recision/Recall </a:t>
            </a:r>
            <a:r>
              <a:rPr lang="en-US" altLang="zh-CN" dirty="0">
                <a:solidFill>
                  <a:schemeClr val="accent2"/>
                </a:solidFill>
              </a:rPr>
              <a:t>C</a:t>
            </a:r>
            <a:r>
              <a:rPr lang="en-US" altLang="zh-CN" dirty="0" smtClean="0">
                <a:solidFill>
                  <a:schemeClr val="accent2"/>
                </a:solidFill>
              </a:rPr>
              <a:t>urves</a:t>
            </a:r>
            <a:r>
              <a:rPr lang="zh-CN" altLang="en-US" dirty="0"/>
              <a:t>（</a:t>
            </a:r>
            <a:r>
              <a:rPr lang="en-US" altLang="zh-CN" dirty="0"/>
              <a:t>PR</a:t>
            </a:r>
            <a:r>
              <a:rPr lang="zh-CN" altLang="en-US" dirty="0"/>
              <a:t>曲线）</a:t>
            </a:r>
            <a:r>
              <a:rPr lang="en-US" altLang="zh-CN" dirty="0"/>
              <a:t> </a:t>
            </a:r>
            <a:r>
              <a:rPr lang="zh-CN" altLang="en-US" dirty="0"/>
              <a:t>和</a:t>
            </a:r>
            <a:r>
              <a:rPr lang="en-US" altLang="zh-CN" dirty="0" err="1">
                <a:solidFill>
                  <a:schemeClr val="accent2"/>
                </a:solidFill>
              </a:rPr>
              <a:t>Precision@N</a:t>
            </a:r>
            <a:r>
              <a:rPr lang="en-US" altLang="zh-CN" dirty="0"/>
              <a:t>(P@N) </a:t>
            </a:r>
            <a:r>
              <a:rPr lang="zh-CN" altLang="en-US" dirty="0"/>
              <a:t>作为指标。为了更加细致地分析性能曲线，本文还将展示性能曲线的</a:t>
            </a:r>
            <a:r>
              <a:rPr lang="en-US" altLang="zh-CN" dirty="0">
                <a:solidFill>
                  <a:schemeClr val="accent2"/>
                </a:solidFill>
              </a:rPr>
              <a:t>AUC</a:t>
            </a:r>
            <a:r>
              <a:rPr lang="en-US" altLang="zh-CN" dirty="0"/>
              <a:t>(Area Under Curve) </a:t>
            </a:r>
            <a:r>
              <a:rPr lang="zh-CN" altLang="en-US" dirty="0"/>
              <a:t>值和</a:t>
            </a:r>
            <a:r>
              <a:rPr lang="en-US" altLang="zh-CN" dirty="0">
                <a:solidFill>
                  <a:schemeClr val="accent2"/>
                </a:solidFill>
              </a:rPr>
              <a:t>F1</a:t>
            </a:r>
            <a:r>
              <a:rPr lang="en-US" altLang="zh-CN" dirty="0"/>
              <a:t> </a:t>
            </a:r>
            <a:r>
              <a:rPr lang="zh-CN" altLang="en-US" dirty="0"/>
              <a:t>值</a:t>
            </a:r>
            <a:r>
              <a:rPr lang="zh-CN" altLang="en-US" dirty="0" smtClean="0"/>
              <a:t>。指标越大，表示模型性能越好。</a:t>
            </a:r>
            <a:endParaRPr lang="zh-CN" altLang="en-US" dirty="0"/>
          </a:p>
        </p:txBody>
      </p:sp>
      <p:sp>
        <p:nvSpPr>
          <p:cNvPr id="25" name="文本框 24">
            <a:extLst>
              <a:ext uri="{FF2B5EF4-FFF2-40B4-BE49-F238E27FC236}">
                <a16:creationId xmlns:a16="http://schemas.microsoft.com/office/drawing/2014/main" id="{2859BEED-0D4F-8948-A973-F19B17EC4D47}"/>
              </a:ext>
            </a:extLst>
          </p:cNvPr>
          <p:cNvSpPr txBox="1"/>
          <p:nvPr/>
        </p:nvSpPr>
        <p:spPr>
          <a:xfrm>
            <a:off x="1986265" y="2607251"/>
            <a:ext cx="2550620" cy="307777"/>
          </a:xfrm>
          <a:prstGeom prst="rect">
            <a:avLst/>
          </a:prstGeom>
          <a:noFill/>
        </p:spPr>
        <p:txBody>
          <a:bodyPr wrap="square" rtlCol="0">
            <a:spAutoFit/>
          </a:bodyPr>
          <a:lstStyle/>
          <a:p>
            <a:r>
              <a:rPr lang="zh-CN" altLang="en-US" sz="1400" dirty="0">
                <a:solidFill>
                  <a:srgbClr val="125340"/>
                </a:solidFill>
                <a:latin typeface="华文新魏" panose="02010800040101010101" pitchFamily="2" charset="-122"/>
                <a:ea typeface="华文新魏" panose="02010800040101010101" pitchFamily="2" charset="-122"/>
              </a:rPr>
              <a:t>表</a:t>
            </a:r>
            <a:r>
              <a:rPr lang="en-US" altLang="zh-CN" sz="1400" dirty="0">
                <a:solidFill>
                  <a:srgbClr val="125340"/>
                </a:solidFill>
                <a:latin typeface="华文新魏" panose="02010800040101010101" pitchFamily="2" charset="-122"/>
                <a:ea typeface="华文新魏" panose="02010800040101010101" pitchFamily="2" charset="-122"/>
              </a:rPr>
              <a:t>5 NYT</a:t>
            </a:r>
            <a:r>
              <a:rPr lang="zh-CN" altLang="en-US" sz="1400" dirty="0">
                <a:solidFill>
                  <a:srgbClr val="125340"/>
                </a:solidFill>
                <a:latin typeface="华文新魏" panose="02010800040101010101" pitchFamily="2" charset="-122"/>
                <a:ea typeface="华文新魏" panose="02010800040101010101" pitchFamily="2" charset="-122"/>
              </a:rPr>
              <a:t>数据集情况</a:t>
            </a:r>
          </a:p>
        </p:txBody>
      </p:sp>
      <p:pic>
        <p:nvPicPr>
          <p:cNvPr id="5" name="图片 4"/>
          <p:cNvPicPr>
            <a:picLocks noChangeAspect="1"/>
          </p:cNvPicPr>
          <p:nvPr/>
        </p:nvPicPr>
        <p:blipFill>
          <a:blip r:embed="rId5"/>
          <a:stretch>
            <a:fillRect/>
          </a:stretch>
        </p:blipFill>
        <p:spPr>
          <a:xfrm>
            <a:off x="5341565" y="2955659"/>
            <a:ext cx="6780579" cy="1094764"/>
          </a:xfrm>
          <a:prstGeom prst="rect">
            <a:avLst/>
          </a:prstGeom>
          <a:ln>
            <a:solidFill>
              <a:schemeClr val="bg1">
                <a:lumMod val="65000"/>
              </a:schemeClr>
            </a:solidFill>
          </a:ln>
        </p:spPr>
      </p:pic>
      <p:sp>
        <p:nvSpPr>
          <p:cNvPr id="26" name="文本框 25">
            <a:extLst>
              <a:ext uri="{FF2B5EF4-FFF2-40B4-BE49-F238E27FC236}">
                <a16:creationId xmlns:a16="http://schemas.microsoft.com/office/drawing/2014/main" id="{F2C218AE-85D9-484B-997F-202A21ABDBBC}"/>
              </a:ext>
            </a:extLst>
          </p:cNvPr>
          <p:cNvSpPr txBox="1"/>
          <p:nvPr/>
        </p:nvSpPr>
        <p:spPr>
          <a:xfrm>
            <a:off x="7791057" y="2633026"/>
            <a:ext cx="1881593" cy="307777"/>
          </a:xfrm>
          <a:prstGeom prst="rect">
            <a:avLst/>
          </a:prstGeom>
          <a:noFill/>
        </p:spPr>
        <p:txBody>
          <a:bodyPr wrap="square" rtlCol="0">
            <a:spAutoFit/>
          </a:bodyPr>
          <a:lstStyle/>
          <a:p>
            <a:r>
              <a:rPr lang="zh-CN" altLang="en-US" sz="1400" dirty="0">
                <a:solidFill>
                  <a:srgbClr val="125340"/>
                </a:solidFill>
                <a:latin typeface="华文新魏" panose="02010800040101010101" pitchFamily="2" charset="-122"/>
                <a:ea typeface="华文新魏" panose="02010800040101010101" pitchFamily="2" charset="-122"/>
              </a:rPr>
              <a:t>表</a:t>
            </a:r>
            <a:r>
              <a:rPr lang="en-US" altLang="zh-CN" sz="1400" dirty="0">
                <a:solidFill>
                  <a:srgbClr val="125340"/>
                </a:solidFill>
                <a:latin typeface="华文新魏" panose="02010800040101010101" pitchFamily="2" charset="-122"/>
                <a:ea typeface="华文新魏" panose="02010800040101010101" pitchFamily="2" charset="-122"/>
              </a:rPr>
              <a:t>6 NYT</a:t>
            </a:r>
            <a:r>
              <a:rPr lang="zh-CN" altLang="en-US" sz="1400" dirty="0">
                <a:solidFill>
                  <a:srgbClr val="125340"/>
                </a:solidFill>
                <a:latin typeface="华文新魏" panose="02010800040101010101" pitchFamily="2" charset="-122"/>
                <a:ea typeface="华文新魏" panose="02010800040101010101" pitchFamily="2" charset="-122"/>
              </a:rPr>
              <a:t>数据集举例</a:t>
            </a:r>
          </a:p>
        </p:txBody>
      </p:sp>
    </p:spTree>
    <p:extLst>
      <p:ext uri="{BB962C8B-B14F-4D97-AF65-F5344CB8AC3E}">
        <p14:creationId xmlns:p14="http://schemas.microsoft.com/office/powerpoint/2010/main" val="7111715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26AE6946-EEEC-47D3-8368-5BE236DFD218}"/>
              </a:ext>
            </a:extLst>
          </p:cNvPr>
          <p:cNvCxnSpPr>
            <a:cxnSpLocks/>
            <a:stCxn id="19" idx="3"/>
          </p:cNvCxnSpPr>
          <p:nvPr/>
        </p:nvCxnSpPr>
        <p:spPr>
          <a:xfrm>
            <a:off x="8171799" y="703279"/>
            <a:ext cx="3508710" cy="23032"/>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5F79CF-0844-4A2D-A73D-F9C288DCC6C0}"/>
              </a:ext>
            </a:extLst>
          </p:cNvPr>
          <p:cNvCxnSpPr>
            <a:cxnSpLocks/>
          </p:cNvCxnSpPr>
          <p:nvPr/>
        </p:nvCxnSpPr>
        <p:spPr>
          <a:xfrm>
            <a:off x="10182226" y="727105"/>
            <a:ext cx="1566863" cy="0"/>
          </a:xfrm>
          <a:prstGeom prst="line">
            <a:avLst/>
          </a:prstGeom>
          <a:ln w="25400">
            <a:solidFill>
              <a:srgbClr val="0E523E"/>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1C27AF1-CD02-43ED-885A-80D69F1F2B6C}"/>
              </a:ext>
            </a:extLst>
          </p:cNvPr>
          <p:cNvSpPr/>
          <p:nvPr/>
        </p:nvSpPr>
        <p:spPr>
          <a:xfrm>
            <a:off x="805680" y="441669"/>
            <a:ext cx="7007046" cy="523220"/>
          </a:xfrm>
          <a:prstGeom prst="rect">
            <a:avLst/>
          </a:prstGeom>
        </p:spPr>
        <p:txBody>
          <a:bodyPr wrap="none">
            <a:spAutoFit/>
          </a:bodyPr>
          <a:lstStyle/>
          <a:p>
            <a:pPr lvl="0" defTabSz="914377">
              <a:defRPr/>
            </a:pPr>
            <a:r>
              <a:rPr lang="zh-CN" altLang="en-US" sz="2800" b="1" dirty="0">
                <a:solidFill>
                  <a:srgbClr val="125340"/>
                </a:solidFill>
                <a:latin typeface="微软雅黑" panose="020B0503020204020204" pitchFamily="34" charset="-122"/>
                <a:ea typeface="微软雅黑" panose="020B0503020204020204" pitchFamily="34" charset="-122"/>
              </a:rPr>
              <a:t>结合空洞卷积和软实体类型约束的关系抽取</a:t>
            </a:r>
          </a:p>
        </p:txBody>
      </p:sp>
      <p:sp>
        <p:nvSpPr>
          <p:cNvPr id="20" name="矩形: 圆角 19">
            <a:extLst>
              <a:ext uri="{FF2B5EF4-FFF2-40B4-BE49-F238E27FC236}">
                <a16:creationId xmlns:a16="http://schemas.microsoft.com/office/drawing/2014/main" id="{E4AA665B-7907-4AAF-93E7-425A1701A500}"/>
              </a:ext>
            </a:extLst>
          </p:cNvPr>
          <p:cNvSpPr/>
          <p:nvPr/>
        </p:nvSpPr>
        <p:spPr>
          <a:xfrm>
            <a:off x="457621" y="506335"/>
            <a:ext cx="348059" cy="388855"/>
          </a:xfrm>
          <a:prstGeom prst="roundRect">
            <a:avLst>
              <a:gd name="adj" fmla="val 11815"/>
            </a:avLst>
          </a:prstGeom>
          <a:solidFill>
            <a:srgbClr val="125340"/>
          </a:solidFill>
          <a:ln w="1270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6F7C2085-0E4C-4F76-BAF4-B6438F012658}"/>
              </a:ext>
            </a:extLst>
          </p:cNvPr>
          <p:cNvSpPr txBox="1"/>
          <p:nvPr/>
        </p:nvSpPr>
        <p:spPr>
          <a:xfrm>
            <a:off x="461963" y="517919"/>
            <a:ext cx="348059" cy="3693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2</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4"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50903" y="235946"/>
            <a:ext cx="1583476" cy="364399"/>
          </a:xfrm>
          <a:prstGeom prst="rect">
            <a:avLst/>
          </a:prstGeom>
        </p:spPr>
      </p:pic>
      <p:sp>
        <p:nvSpPr>
          <p:cNvPr id="4" name="文本框 3"/>
          <p:cNvSpPr txBox="1"/>
          <p:nvPr/>
        </p:nvSpPr>
        <p:spPr>
          <a:xfrm>
            <a:off x="392113" y="16209"/>
            <a:ext cx="1817371" cy="400110"/>
          </a:xfrm>
          <a:prstGeom prst="rect">
            <a:avLst/>
          </a:prstGeom>
          <a:noFill/>
        </p:spPr>
        <p:txBody>
          <a:bodyPr wrap="square" rtlCol="0">
            <a:spAutoFit/>
          </a:bodyPr>
          <a:lstStyle/>
          <a:p>
            <a:r>
              <a:rPr lang="zh-CN" altLang="en-US" sz="2000" b="1" dirty="0">
                <a:solidFill>
                  <a:schemeClr val="bg2">
                    <a:lumMod val="50000"/>
                  </a:schemeClr>
                </a:solidFill>
                <a:latin typeface="华文中宋" panose="02010600040101010101" pitchFamily="2" charset="-122"/>
                <a:ea typeface="华文中宋" panose="02010600040101010101" pitchFamily="2" charset="-122"/>
              </a:rPr>
              <a:t>四、实验分析</a:t>
            </a:r>
          </a:p>
        </p:txBody>
      </p:sp>
      <p:pic>
        <p:nvPicPr>
          <p:cNvPr id="2" name="图片 1"/>
          <p:cNvPicPr>
            <a:picLocks noChangeAspect="1"/>
          </p:cNvPicPr>
          <p:nvPr/>
        </p:nvPicPr>
        <p:blipFill>
          <a:blip r:embed="rId5"/>
          <a:stretch>
            <a:fillRect/>
          </a:stretch>
        </p:blipFill>
        <p:spPr>
          <a:xfrm>
            <a:off x="631650" y="1750274"/>
            <a:ext cx="4139261" cy="2597620"/>
          </a:xfrm>
          <a:prstGeom prst="rect">
            <a:avLst/>
          </a:prstGeom>
        </p:spPr>
      </p:pic>
      <p:pic>
        <p:nvPicPr>
          <p:cNvPr id="3" name="图片 2"/>
          <p:cNvPicPr>
            <a:picLocks noChangeAspect="1"/>
          </p:cNvPicPr>
          <p:nvPr/>
        </p:nvPicPr>
        <p:blipFill>
          <a:blip r:embed="rId6"/>
          <a:stretch>
            <a:fillRect/>
          </a:stretch>
        </p:blipFill>
        <p:spPr>
          <a:xfrm>
            <a:off x="5893643" y="1716911"/>
            <a:ext cx="4731303" cy="2598720"/>
          </a:xfrm>
          <a:prstGeom prst="rect">
            <a:avLst/>
          </a:prstGeom>
        </p:spPr>
      </p:pic>
      <p:sp>
        <p:nvSpPr>
          <p:cNvPr id="16" name="文本框 15"/>
          <p:cNvSpPr txBox="1"/>
          <p:nvPr/>
        </p:nvSpPr>
        <p:spPr>
          <a:xfrm>
            <a:off x="392113" y="4538675"/>
            <a:ext cx="11598386" cy="2169825"/>
          </a:xfrm>
          <a:prstGeom prst="rect">
            <a:avLst/>
          </a:prstGeom>
          <a:noFill/>
        </p:spPr>
        <p:txBody>
          <a:bodyPr wrap="square" rtlCol="0">
            <a:spAutoFit/>
          </a:bodyPr>
          <a:lstStyle/>
          <a:p>
            <a:pPr marL="342900" indent="-342900">
              <a:lnSpc>
                <a:spcPct val="150000"/>
              </a:lnSpc>
              <a:buFont typeface="+mj-lt"/>
              <a:buAutoNum type="arabicPeriod"/>
            </a:pPr>
            <a:r>
              <a:rPr lang="en-US" altLang="zh-CN" dirty="0"/>
              <a:t>PDCNN+TATT </a:t>
            </a:r>
            <a:r>
              <a:rPr lang="zh-CN" altLang="en-US" dirty="0"/>
              <a:t>模型的效果充分说明了本文提出的模型，通过捕捉句子中长距离依赖和在计算注意力权重时考虑实体类型约束，</a:t>
            </a:r>
            <a:r>
              <a:rPr lang="zh-CN" altLang="en-US" dirty="0">
                <a:solidFill>
                  <a:schemeClr val="accent2"/>
                </a:solidFill>
              </a:rPr>
              <a:t>降低了远程监督数据集中噪声数据的影响</a:t>
            </a:r>
            <a:r>
              <a:rPr lang="zh-CN" altLang="en-US" dirty="0"/>
              <a:t>，并改进了实体关系抽取任务的表现</a:t>
            </a:r>
            <a:endParaRPr lang="en-US" altLang="zh-CN" dirty="0"/>
          </a:p>
          <a:p>
            <a:pPr marL="342900" indent="-342900">
              <a:lnSpc>
                <a:spcPct val="150000"/>
              </a:lnSpc>
              <a:buFont typeface="+mj-lt"/>
              <a:buAutoNum type="arabicPeriod"/>
            </a:pPr>
            <a:r>
              <a:rPr lang="en-US" altLang="zh-CN" dirty="0"/>
              <a:t>DCNN+ATT </a:t>
            </a:r>
            <a:r>
              <a:rPr lang="zh-CN" altLang="en-US" dirty="0"/>
              <a:t>和</a:t>
            </a:r>
            <a:r>
              <a:rPr lang="en-US" altLang="zh-CN" dirty="0"/>
              <a:t>PDCNN+ATT</a:t>
            </a:r>
            <a:r>
              <a:rPr lang="zh-CN" altLang="en-US" dirty="0"/>
              <a:t>效果的提升证明了使用</a:t>
            </a:r>
            <a:r>
              <a:rPr lang="zh-CN" altLang="en-US" dirty="0">
                <a:solidFill>
                  <a:schemeClr val="accent2"/>
                </a:solidFill>
              </a:rPr>
              <a:t>空洞卷积网络捕获句子中长距离依赖</a:t>
            </a:r>
            <a:r>
              <a:rPr lang="zh-CN" altLang="en-US" dirty="0"/>
              <a:t>有利于最终的关系抽取</a:t>
            </a:r>
            <a:endParaRPr lang="en-US" altLang="zh-CN" dirty="0"/>
          </a:p>
          <a:p>
            <a:pPr marL="342900" indent="-342900">
              <a:lnSpc>
                <a:spcPct val="150000"/>
              </a:lnSpc>
              <a:buFont typeface="+mj-lt"/>
              <a:buAutoNum type="arabicPeriod"/>
            </a:pPr>
            <a:r>
              <a:rPr lang="en-US" altLang="zh-CN" dirty="0"/>
              <a:t>CNN/DCNN+TATT </a:t>
            </a:r>
            <a:r>
              <a:rPr lang="zh-CN" altLang="en-US" dirty="0"/>
              <a:t>和</a:t>
            </a:r>
            <a:r>
              <a:rPr lang="en-US" altLang="zh-CN" dirty="0"/>
              <a:t>PCNN/PDCNN+TATT</a:t>
            </a:r>
            <a:r>
              <a:rPr lang="zh-CN" altLang="en-US" dirty="0"/>
              <a:t>模型的效果证明了本文提出的考虑软实体类型约束的类型增强注意力机制能够</a:t>
            </a:r>
            <a:r>
              <a:rPr lang="zh-CN" altLang="en-US" dirty="0">
                <a:solidFill>
                  <a:schemeClr val="accent2"/>
                </a:solidFill>
              </a:rPr>
              <a:t>更好地从实体包选择合法实例</a:t>
            </a:r>
            <a:r>
              <a:rPr lang="zh-CN" altLang="en-US" dirty="0"/>
              <a:t>，从而改进关系抽取的表现</a:t>
            </a:r>
          </a:p>
        </p:txBody>
      </p:sp>
      <p:sp>
        <p:nvSpPr>
          <p:cNvPr id="13" name="文本框 12">
            <a:extLst>
              <a:ext uri="{FF2B5EF4-FFF2-40B4-BE49-F238E27FC236}">
                <a16:creationId xmlns:a16="http://schemas.microsoft.com/office/drawing/2014/main" id="{7611C657-8998-E04C-BAB6-78AE80CD5A82}"/>
              </a:ext>
            </a:extLst>
          </p:cNvPr>
          <p:cNvSpPr txBox="1"/>
          <p:nvPr/>
        </p:nvSpPr>
        <p:spPr>
          <a:xfrm>
            <a:off x="1254558" y="1430378"/>
            <a:ext cx="2957724" cy="307777"/>
          </a:xfrm>
          <a:prstGeom prst="rect">
            <a:avLst/>
          </a:prstGeom>
          <a:noFill/>
        </p:spPr>
        <p:txBody>
          <a:bodyPr wrap="square" rtlCol="0">
            <a:spAutoFit/>
          </a:bodyPr>
          <a:lstStyle/>
          <a:p>
            <a:r>
              <a:rPr lang="zh-CN" altLang="en-US" sz="1400" dirty="0">
                <a:solidFill>
                  <a:srgbClr val="125340"/>
                </a:solidFill>
                <a:latin typeface="华文新魏" panose="02010800040101010101" pitchFamily="2" charset="-122"/>
                <a:ea typeface="华文新魏" panose="02010800040101010101" pitchFamily="2" charset="-122"/>
              </a:rPr>
              <a:t>表</a:t>
            </a:r>
            <a:r>
              <a:rPr lang="en-US" altLang="zh-CN" sz="1400" dirty="0">
                <a:solidFill>
                  <a:srgbClr val="125340"/>
                </a:solidFill>
                <a:latin typeface="华文新魏" panose="02010800040101010101" pitchFamily="2" charset="-122"/>
                <a:ea typeface="华文新魏" panose="02010800040101010101" pitchFamily="2" charset="-122"/>
              </a:rPr>
              <a:t>7 </a:t>
            </a:r>
            <a:r>
              <a:rPr lang="zh-CN" altLang="en-US" sz="1400" dirty="0">
                <a:solidFill>
                  <a:srgbClr val="125340"/>
                </a:solidFill>
                <a:latin typeface="华文新魏" panose="02010800040101010101" pitchFamily="2" charset="-122"/>
                <a:ea typeface="华文新魏" panose="02010800040101010101" pitchFamily="2" charset="-122"/>
              </a:rPr>
              <a:t>本文模型在</a:t>
            </a:r>
            <a:r>
              <a:rPr lang="en-US" altLang="zh-CN" sz="1400" dirty="0">
                <a:solidFill>
                  <a:srgbClr val="125340"/>
                </a:solidFill>
                <a:latin typeface="华文新魏" panose="02010800040101010101" pitchFamily="2" charset="-122"/>
                <a:ea typeface="华文新魏" panose="02010800040101010101" pitchFamily="2" charset="-122"/>
              </a:rPr>
              <a:t>P@N</a:t>
            </a:r>
            <a:r>
              <a:rPr lang="zh-CN" altLang="en-US" sz="1400" dirty="0">
                <a:solidFill>
                  <a:srgbClr val="125340"/>
                </a:solidFill>
                <a:latin typeface="华文新魏" panose="02010800040101010101" pitchFamily="2" charset="-122"/>
                <a:ea typeface="华文新魏" panose="02010800040101010101" pitchFamily="2" charset="-122"/>
              </a:rPr>
              <a:t>指标上的效果</a:t>
            </a:r>
          </a:p>
        </p:txBody>
      </p:sp>
      <p:grpSp>
        <p:nvGrpSpPr>
          <p:cNvPr id="14" name="组合 13">
            <a:extLst>
              <a:ext uri="{FF2B5EF4-FFF2-40B4-BE49-F238E27FC236}">
                <a16:creationId xmlns:a16="http://schemas.microsoft.com/office/drawing/2014/main" id="{BD412A37-7317-484B-A529-F4AB20F44646}"/>
              </a:ext>
            </a:extLst>
          </p:cNvPr>
          <p:cNvGrpSpPr/>
          <p:nvPr/>
        </p:nvGrpSpPr>
        <p:grpSpPr>
          <a:xfrm>
            <a:off x="480691" y="1085993"/>
            <a:ext cx="8580439" cy="278655"/>
            <a:chOff x="457620" y="3869547"/>
            <a:chExt cx="8580439" cy="278655"/>
          </a:xfrm>
        </p:grpSpPr>
        <p:sp>
          <p:nvSpPr>
            <p:cNvPr id="15" name="矩形 14">
              <a:extLst>
                <a:ext uri="{FF2B5EF4-FFF2-40B4-BE49-F238E27FC236}">
                  <a16:creationId xmlns:a16="http://schemas.microsoft.com/office/drawing/2014/main" id="{DDCC292D-F0CD-2D47-A4C6-1F0941EA0ABC}"/>
                </a:ext>
              </a:extLst>
            </p:cNvPr>
            <p:cNvSpPr/>
            <p:nvPr/>
          </p:nvSpPr>
          <p:spPr>
            <a:xfrm>
              <a:off x="457620" y="3869547"/>
              <a:ext cx="2235817"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关系抽取数量指标分析</a:t>
              </a:r>
            </a:p>
          </p:txBody>
        </p:sp>
        <p:cxnSp>
          <p:nvCxnSpPr>
            <p:cNvPr id="22" name="直接连接符 15">
              <a:extLst>
                <a:ext uri="{FF2B5EF4-FFF2-40B4-BE49-F238E27FC236}">
                  <a16:creationId xmlns:a16="http://schemas.microsoft.com/office/drawing/2014/main" id="{F908184D-BD54-C043-8FBE-96D92E9F2DB5}"/>
                </a:ext>
              </a:extLst>
            </p:cNvPr>
            <p:cNvCxnSpPr>
              <a:cxnSpLocks/>
            </p:cNvCxnSpPr>
            <p:nvPr/>
          </p:nvCxnSpPr>
          <p:spPr>
            <a:xfrm>
              <a:off x="1645071" y="4146633"/>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3" name="文本框 22">
            <a:extLst>
              <a:ext uri="{FF2B5EF4-FFF2-40B4-BE49-F238E27FC236}">
                <a16:creationId xmlns:a16="http://schemas.microsoft.com/office/drawing/2014/main" id="{6377C944-B555-8340-91A2-13FB9B83410E}"/>
              </a:ext>
            </a:extLst>
          </p:cNvPr>
          <p:cNvSpPr txBox="1"/>
          <p:nvPr/>
        </p:nvSpPr>
        <p:spPr>
          <a:xfrm>
            <a:off x="6674926" y="1442497"/>
            <a:ext cx="3315049" cy="307777"/>
          </a:xfrm>
          <a:prstGeom prst="rect">
            <a:avLst/>
          </a:prstGeom>
          <a:noFill/>
        </p:spPr>
        <p:txBody>
          <a:bodyPr wrap="square" rtlCol="0">
            <a:spAutoFit/>
          </a:bodyPr>
          <a:lstStyle/>
          <a:p>
            <a:r>
              <a:rPr lang="zh-CN" altLang="en-US" sz="1400" dirty="0">
                <a:solidFill>
                  <a:srgbClr val="125340"/>
                </a:solidFill>
                <a:latin typeface="华文新魏" panose="02010800040101010101" pitchFamily="2" charset="-122"/>
                <a:ea typeface="华文新魏" panose="02010800040101010101" pitchFamily="2" charset="-122"/>
              </a:rPr>
              <a:t>表</a:t>
            </a:r>
            <a:r>
              <a:rPr lang="en-US" altLang="zh-CN" sz="1400" dirty="0">
                <a:solidFill>
                  <a:srgbClr val="125340"/>
                </a:solidFill>
                <a:latin typeface="华文新魏" panose="02010800040101010101" pitchFamily="2" charset="-122"/>
                <a:ea typeface="华文新魏" panose="02010800040101010101" pitchFamily="2" charset="-122"/>
              </a:rPr>
              <a:t>8 </a:t>
            </a:r>
            <a:r>
              <a:rPr lang="zh-CN" altLang="en-US" sz="1400" dirty="0">
                <a:solidFill>
                  <a:srgbClr val="125340"/>
                </a:solidFill>
                <a:latin typeface="华文新魏" panose="02010800040101010101" pitchFamily="2" charset="-122"/>
                <a:ea typeface="华文新魏" panose="02010800040101010101" pitchFamily="2" charset="-122"/>
              </a:rPr>
              <a:t>本文模型在</a:t>
            </a:r>
            <a:r>
              <a:rPr lang="en-US" altLang="zh-CN" sz="1400" dirty="0">
                <a:solidFill>
                  <a:srgbClr val="125340"/>
                </a:solidFill>
                <a:latin typeface="华文新魏" panose="02010800040101010101" pitchFamily="2" charset="-122"/>
                <a:ea typeface="华文新魏" panose="02010800040101010101" pitchFamily="2" charset="-122"/>
              </a:rPr>
              <a:t>AUC</a:t>
            </a:r>
            <a:r>
              <a:rPr lang="zh-CN" altLang="en-US" sz="1400" dirty="0">
                <a:solidFill>
                  <a:srgbClr val="125340"/>
                </a:solidFill>
                <a:latin typeface="华文新魏" panose="02010800040101010101" pitchFamily="2" charset="-122"/>
                <a:ea typeface="华文新魏" panose="02010800040101010101" pitchFamily="2" charset="-122"/>
              </a:rPr>
              <a:t>和</a:t>
            </a:r>
            <a:r>
              <a:rPr lang="en-US" altLang="zh-CN" sz="1400" dirty="0">
                <a:solidFill>
                  <a:srgbClr val="125340"/>
                </a:solidFill>
                <a:latin typeface="华文新魏" panose="02010800040101010101" pitchFamily="2" charset="-122"/>
                <a:ea typeface="华文新魏" panose="02010800040101010101" pitchFamily="2" charset="-122"/>
              </a:rPr>
              <a:t>F1</a:t>
            </a:r>
            <a:r>
              <a:rPr lang="zh-CN" altLang="en-US" sz="1400" dirty="0">
                <a:solidFill>
                  <a:srgbClr val="125340"/>
                </a:solidFill>
                <a:latin typeface="华文新魏" panose="02010800040101010101" pitchFamily="2" charset="-122"/>
                <a:ea typeface="华文新魏" panose="02010800040101010101" pitchFamily="2" charset="-122"/>
              </a:rPr>
              <a:t>指标上的效果</a:t>
            </a:r>
          </a:p>
        </p:txBody>
      </p:sp>
    </p:spTree>
    <p:extLst>
      <p:ext uri="{BB962C8B-B14F-4D97-AF65-F5344CB8AC3E}">
        <p14:creationId xmlns:p14="http://schemas.microsoft.com/office/powerpoint/2010/main" val="31911690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26AE6946-EEEC-47D3-8368-5BE236DFD218}"/>
              </a:ext>
            </a:extLst>
          </p:cNvPr>
          <p:cNvCxnSpPr>
            <a:cxnSpLocks/>
            <a:stCxn id="19" idx="3"/>
          </p:cNvCxnSpPr>
          <p:nvPr/>
        </p:nvCxnSpPr>
        <p:spPr>
          <a:xfrm>
            <a:off x="8171799" y="703279"/>
            <a:ext cx="3508710" cy="23032"/>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5F79CF-0844-4A2D-A73D-F9C288DCC6C0}"/>
              </a:ext>
            </a:extLst>
          </p:cNvPr>
          <p:cNvCxnSpPr>
            <a:cxnSpLocks/>
          </p:cNvCxnSpPr>
          <p:nvPr/>
        </p:nvCxnSpPr>
        <p:spPr>
          <a:xfrm>
            <a:off x="10182226" y="727105"/>
            <a:ext cx="1566863" cy="0"/>
          </a:xfrm>
          <a:prstGeom prst="line">
            <a:avLst/>
          </a:prstGeom>
          <a:ln w="25400">
            <a:solidFill>
              <a:srgbClr val="0E523E"/>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1C27AF1-CD02-43ED-885A-80D69F1F2B6C}"/>
              </a:ext>
            </a:extLst>
          </p:cNvPr>
          <p:cNvSpPr/>
          <p:nvPr/>
        </p:nvSpPr>
        <p:spPr>
          <a:xfrm>
            <a:off x="805680" y="441669"/>
            <a:ext cx="7007046" cy="523220"/>
          </a:xfrm>
          <a:prstGeom prst="rect">
            <a:avLst/>
          </a:prstGeom>
        </p:spPr>
        <p:txBody>
          <a:bodyPr wrap="none">
            <a:spAutoFit/>
          </a:bodyPr>
          <a:lstStyle/>
          <a:p>
            <a:pPr lvl="0" defTabSz="914377">
              <a:defRPr/>
            </a:pPr>
            <a:r>
              <a:rPr lang="zh-CN" altLang="en-US" sz="2800" b="1" dirty="0">
                <a:solidFill>
                  <a:srgbClr val="125340"/>
                </a:solidFill>
                <a:latin typeface="微软雅黑" panose="020B0503020204020204" pitchFamily="34" charset="-122"/>
                <a:ea typeface="微软雅黑" panose="020B0503020204020204" pitchFamily="34" charset="-122"/>
              </a:rPr>
              <a:t>结合空洞卷积和软实体类型约束的关系抽取</a:t>
            </a:r>
          </a:p>
        </p:txBody>
      </p:sp>
      <p:sp>
        <p:nvSpPr>
          <p:cNvPr id="20" name="矩形: 圆角 19">
            <a:extLst>
              <a:ext uri="{FF2B5EF4-FFF2-40B4-BE49-F238E27FC236}">
                <a16:creationId xmlns:a16="http://schemas.microsoft.com/office/drawing/2014/main" id="{E4AA665B-7907-4AAF-93E7-425A1701A500}"/>
              </a:ext>
            </a:extLst>
          </p:cNvPr>
          <p:cNvSpPr/>
          <p:nvPr/>
        </p:nvSpPr>
        <p:spPr>
          <a:xfrm>
            <a:off x="457621" y="506335"/>
            <a:ext cx="348059" cy="388855"/>
          </a:xfrm>
          <a:prstGeom prst="roundRect">
            <a:avLst>
              <a:gd name="adj" fmla="val 11815"/>
            </a:avLst>
          </a:prstGeom>
          <a:solidFill>
            <a:srgbClr val="125340"/>
          </a:solidFill>
          <a:ln w="1270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6F7C2085-0E4C-4F76-BAF4-B6438F012658}"/>
              </a:ext>
            </a:extLst>
          </p:cNvPr>
          <p:cNvSpPr txBox="1"/>
          <p:nvPr/>
        </p:nvSpPr>
        <p:spPr>
          <a:xfrm>
            <a:off x="461963" y="517919"/>
            <a:ext cx="348059" cy="3693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2</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4"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50903" y="235946"/>
            <a:ext cx="1583476" cy="364399"/>
          </a:xfrm>
          <a:prstGeom prst="rect">
            <a:avLst/>
          </a:prstGeom>
        </p:spPr>
      </p:pic>
      <p:sp>
        <p:nvSpPr>
          <p:cNvPr id="4" name="文本框 3"/>
          <p:cNvSpPr txBox="1"/>
          <p:nvPr/>
        </p:nvSpPr>
        <p:spPr>
          <a:xfrm>
            <a:off x="392113" y="16209"/>
            <a:ext cx="1817371" cy="400110"/>
          </a:xfrm>
          <a:prstGeom prst="rect">
            <a:avLst/>
          </a:prstGeom>
          <a:noFill/>
        </p:spPr>
        <p:txBody>
          <a:bodyPr wrap="square" rtlCol="0">
            <a:spAutoFit/>
          </a:bodyPr>
          <a:lstStyle/>
          <a:p>
            <a:r>
              <a:rPr lang="zh-CN" altLang="en-US" sz="2000" b="1" dirty="0">
                <a:solidFill>
                  <a:schemeClr val="bg2">
                    <a:lumMod val="50000"/>
                  </a:schemeClr>
                </a:solidFill>
                <a:latin typeface="华文中宋" panose="02010600040101010101" pitchFamily="2" charset="-122"/>
                <a:ea typeface="华文中宋" panose="02010600040101010101" pitchFamily="2" charset="-122"/>
              </a:rPr>
              <a:t>四、实验分析</a:t>
            </a:r>
          </a:p>
        </p:txBody>
      </p:sp>
      <p:pic>
        <p:nvPicPr>
          <p:cNvPr id="13" name="图片 12"/>
          <p:cNvPicPr>
            <a:picLocks noChangeAspect="1"/>
          </p:cNvPicPr>
          <p:nvPr/>
        </p:nvPicPr>
        <p:blipFill>
          <a:blip r:embed="rId5"/>
          <a:stretch>
            <a:fillRect/>
          </a:stretch>
        </p:blipFill>
        <p:spPr>
          <a:xfrm>
            <a:off x="1185266" y="1546677"/>
            <a:ext cx="3455016" cy="2776444"/>
          </a:xfrm>
          <a:prstGeom prst="rect">
            <a:avLst/>
          </a:prstGeom>
        </p:spPr>
      </p:pic>
      <p:pic>
        <p:nvPicPr>
          <p:cNvPr id="14" name="图片 13"/>
          <p:cNvPicPr>
            <a:picLocks noChangeAspect="1"/>
          </p:cNvPicPr>
          <p:nvPr/>
        </p:nvPicPr>
        <p:blipFill>
          <a:blip r:embed="rId6"/>
          <a:stretch>
            <a:fillRect/>
          </a:stretch>
        </p:blipFill>
        <p:spPr>
          <a:xfrm>
            <a:off x="6232887" y="1546677"/>
            <a:ext cx="3607837" cy="2776444"/>
          </a:xfrm>
          <a:prstGeom prst="rect">
            <a:avLst/>
          </a:prstGeom>
        </p:spPr>
      </p:pic>
      <p:sp>
        <p:nvSpPr>
          <p:cNvPr id="15" name="文本框 14"/>
          <p:cNvSpPr txBox="1"/>
          <p:nvPr/>
        </p:nvSpPr>
        <p:spPr>
          <a:xfrm>
            <a:off x="746028" y="5106210"/>
            <a:ext cx="11003061" cy="923330"/>
          </a:xfrm>
          <a:prstGeom prst="rect">
            <a:avLst/>
          </a:prstGeom>
          <a:noFill/>
        </p:spPr>
        <p:txBody>
          <a:bodyPr wrap="square" rtlCol="0">
            <a:spAutoFit/>
          </a:bodyPr>
          <a:lstStyle/>
          <a:p>
            <a:pPr marL="342900" indent="-342900">
              <a:buFont typeface="+mj-lt"/>
              <a:buAutoNum type="arabicPeriod"/>
            </a:pPr>
            <a:r>
              <a:rPr lang="zh-CN" altLang="en-US" dirty="0" smtClean="0"/>
              <a:t>从</a:t>
            </a:r>
            <a:r>
              <a:rPr lang="en-US" altLang="zh-CN" dirty="0" smtClean="0"/>
              <a:t>P</a:t>
            </a:r>
            <a:r>
              <a:rPr lang="en-US" altLang="zh-CN" dirty="0" smtClean="0"/>
              <a:t>recision/Recall </a:t>
            </a:r>
            <a:r>
              <a:rPr lang="zh-CN" altLang="en-US" dirty="0"/>
              <a:t>曲线可以看出，本文提出的模型具有明显的优势</a:t>
            </a:r>
            <a:endParaRPr lang="en-US" altLang="zh-CN" dirty="0"/>
          </a:p>
          <a:p>
            <a:pPr marL="342900" indent="-342900">
              <a:buFont typeface="+mj-lt"/>
              <a:buAutoNum type="arabicPeriod"/>
            </a:pPr>
            <a:r>
              <a:rPr lang="zh-CN" altLang="en-US" dirty="0"/>
              <a:t>为了分析不同编码器和注意力机制的影响，本文绘制了每个模型</a:t>
            </a:r>
            <a:r>
              <a:rPr lang="zh-CN" altLang="en-US" dirty="0" smtClean="0"/>
              <a:t>的</a:t>
            </a:r>
            <a:r>
              <a:rPr lang="en-US" altLang="zh-CN" dirty="0" smtClean="0"/>
              <a:t>P</a:t>
            </a:r>
            <a:r>
              <a:rPr lang="en-US" altLang="zh-CN" dirty="0" smtClean="0"/>
              <a:t>recision/Recall</a:t>
            </a:r>
            <a:r>
              <a:rPr lang="zh-CN" altLang="en-US" dirty="0"/>
              <a:t>曲线。每条曲线的趋势都比较相似，最大的差异在于召回率小于</a:t>
            </a:r>
            <a:r>
              <a:rPr lang="en-US" altLang="zh-CN" dirty="0"/>
              <a:t>0.2 </a:t>
            </a:r>
            <a:r>
              <a:rPr lang="zh-CN" altLang="en-US" dirty="0"/>
              <a:t>的部分</a:t>
            </a:r>
          </a:p>
        </p:txBody>
      </p:sp>
      <p:grpSp>
        <p:nvGrpSpPr>
          <p:cNvPr id="16" name="组合 15">
            <a:extLst>
              <a:ext uri="{FF2B5EF4-FFF2-40B4-BE49-F238E27FC236}">
                <a16:creationId xmlns:a16="http://schemas.microsoft.com/office/drawing/2014/main" id="{5BF51F4E-3F55-D240-B5E9-E2C176013583}"/>
              </a:ext>
            </a:extLst>
          </p:cNvPr>
          <p:cNvGrpSpPr/>
          <p:nvPr/>
        </p:nvGrpSpPr>
        <p:grpSpPr>
          <a:xfrm>
            <a:off x="480691" y="1085993"/>
            <a:ext cx="8580439" cy="278655"/>
            <a:chOff x="457620" y="3869547"/>
            <a:chExt cx="8580439" cy="278655"/>
          </a:xfrm>
        </p:grpSpPr>
        <p:sp>
          <p:nvSpPr>
            <p:cNvPr id="22" name="矩形 21">
              <a:extLst>
                <a:ext uri="{FF2B5EF4-FFF2-40B4-BE49-F238E27FC236}">
                  <a16:creationId xmlns:a16="http://schemas.microsoft.com/office/drawing/2014/main" id="{A10CA37F-81F8-2742-801F-5F59F897A51A}"/>
                </a:ext>
              </a:extLst>
            </p:cNvPr>
            <p:cNvSpPr/>
            <p:nvPr/>
          </p:nvSpPr>
          <p:spPr>
            <a:xfrm>
              <a:off x="457620" y="3869547"/>
              <a:ext cx="2235817"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关系抽取</a:t>
              </a:r>
              <a:r>
                <a:rPr lang="en-US" altLang="zh-CN" sz="1600" b="1" dirty="0">
                  <a:latin typeface="华文中宋" panose="02010600040101010101" pitchFamily="2" charset="-122"/>
                  <a:ea typeface="华文中宋" panose="02010600040101010101" pitchFamily="2" charset="-122"/>
                </a:rPr>
                <a:t>PR</a:t>
              </a:r>
              <a:r>
                <a:rPr lang="zh-CN" altLang="en-US" sz="1600" b="1" dirty="0">
                  <a:latin typeface="华文中宋" panose="02010600040101010101" pitchFamily="2" charset="-122"/>
                  <a:ea typeface="华文中宋" panose="02010600040101010101" pitchFamily="2" charset="-122"/>
                </a:rPr>
                <a:t>曲线分析</a:t>
              </a:r>
            </a:p>
          </p:txBody>
        </p:sp>
        <p:cxnSp>
          <p:nvCxnSpPr>
            <p:cNvPr id="23" name="直接连接符 15">
              <a:extLst>
                <a:ext uri="{FF2B5EF4-FFF2-40B4-BE49-F238E27FC236}">
                  <a16:creationId xmlns:a16="http://schemas.microsoft.com/office/drawing/2014/main" id="{385F6DDB-BC2D-7146-A698-00627250ECE9}"/>
                </a:ext>
              </a:extLst>
            </p:cNvPr>
            <p:cNvCxnSpPr>
              <a:cxnSpLocks/>
            </p:cNvCxnSpPr>
            <p:nvPr/>
          </p:nvCxnSpPr>
          <p:spPr>
            <a:xfrm>
              <a:off x="1645071" y="4146633"/>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5" name="文本框 24">
            <a:extLst>
              <a:ext uri="{FF2B5EF4-FFF2-40B4-BE49-F238E27FC236}">
                <a16:creationId xmlns:a16="http://schemas.microsoft.com/office/drawing/2014/main" id="{2E7B66F1-1014-C747-92EB-B926AAE7A996}"/>
              </a:ext>
            </a:extLst>
          </p:cNvPr>
          <p:cNvSpPr txBox="1"/>
          <p:nvPr/>
        </p:nvSpPr>
        <p:spPr>
          <a:xfrm>
            <a:off x="1792979" y="4323121"/>
            <a:ext cx="2679395" cy="307777"/>
          </a:xfrm>
          <a:prstGeom prst="rect">
            <a:avLst/>
          </a:prstGeom>
          <a:noFill/>
        </p:spPr>
        <p:txBody>
          <a:bodyPr wrap="square" rtlCol="0">
            <a:spAutoFit/>
          </a:bodyPr>
          <a:lstStyle/>
          <a:p>
            <a:r>
              <a:rPr lang="zh-CN" altLang="en-US" sz="1400" dirty="0">
                <a:solidFill>
                  <a:srgbClr val="125340"/>
                </a:solidFill>
                <a:latin typeface="华文新魏" panose="02010800040101010101" pitchFamily="2" charset="-122"/>
                <a:ea typeface="华文新魏" panose="02010800040101010101" pitchFamily="2" charset="-122"/>
              </a:rPr>
              <a:t>图</a:t>
            </a:r>
            <a:r>
              <a:rPr lang="en-US" altLang="zh-CN" sz="1400" dirty="0">
                <a:solidFill>
                  <a:srgbClr val="125340"/>
                </a:solidFill>
                <a:latin typeface="华文新魏" panose="02010800040101010101" pitchFamily="2" charset="-122"/>
                <a:ea typeface="华文新魏" panose="02010800040101010101" pitchFamily="2" charset="-122"/>
              </a:rPr>
              <a:t>11 </a:t>
            </a:r>
            <a:r>
              <a:rPr lang="zh-CN" altLang="en-US" sz="1400" dirty="0">
                <a:solidFill>
                  <a:srgbClr val="125340"/>
                </a:solidFill>
                <a:latin typeface="华文新魏" panose="02010800040101010101" pitchFamily="2" charset="-122"/>
                <a:ea typeface="华文新魏" panose="02010800040101010101" pitchFamily="2" charset="-122"/>
              </a:rPr>
              <a:t>本文模型与其他模型比较</a:t>
            </a:r>
          </a:p>
        </p:txBody>
      </p:sp>
      <p:sp>
        <p:nvSpPr>
          <p:cNvPr id="26" name="文本框 25">
            <a:extLst>
              <a:ext uri="{FF2B5EF4-FFF2-40B4-BE49-F238E27FC236}">
                <a16:creationId xmlns:a16="http://schemas.microsoft.com/office/drawing/2014/main" id="{F0FAF5AB-C223-A740-A474-0E07B58D4B0B}"/>
              </a:ext>
            </a:extLst>
          </p:cNvPr>
          <p:cNvSpPr txBox="1"/>
          <p:nvPr/>
        </p:nvSpPr>
        <p:spPr>
          <a:xfrm>
            <a:off x="6756476" y="4324100"/>
            <a:ext cx="2830645" cy="307777"/>
          </a:xfrm>
          <a:prstGeom prst="rect">
            <a:avLst/>
          </a:prstGeom>
          <a:noFill/>
        </p:spPr>
        <p:txBody>
          <a:bodyPr wrap="square" rtlCol="0">
            <a:spAutoFit/>
          </a:bodyPr>
          <a:lstStyle/>
          <a:p>
            <a:r>
              <a:rPr lang="zh-CN" altLang="en-US" sz="1400" dirty="0">
                <a:solidFill>
                  <a:srgbClr val="125340"/>
                </a:solidFill>
                <a:latin typeface="华文新魏" panose="02010800040101010101" pitchFamily="2" charset="-122"/>
                <a:ea typeface="华文新魏" panose="02010800040101010101" pitchFamily="2" charset="-122"/>
              </a:rPr>
              <a:t>图</a:t>
            </a:r>
            <a:r>
              <a:rPr lang="en-US" altLang="zh-CN" sz="1400" dirty="0">
                <a:solidFill>
                  <a:srgbClr val="125340"/>
                </a:solidFill>
                <a:latin typeface="华文新魏" panose="02010800040101010101" pitchFamily="2" charset="-122"/>
                <a:ea typeface="华文新魏" panose="02010800040101010101" pitchFamily="2" charset="-122"/>
              </a:rPr>
              <a:t>12 </a:t>
            </a:r>
            <a:r>
              <a:rPr lang="zh-CN" altLang="en-US" sz="1400" dirty="0">
                <a:solidFill>
                  <a:srgbClr val="125340"/>
                </a:solidFill>
                <a:latin typeface="华文新魏" panose="02010800040101010101" pitchFamily="2" charset="-122"/>
                <a:ea typeface="华文新魏" panose="02010800040101010101" pitchFamily="2" charset="-122"/>
              </a:rPr>
              <a:t>本文所提出模型之间的比较</a:t>
            </a:r>
          </a:p>
        </p:txBody>
      </p:sp>
    </p:spTree>
    <p:extLst>
      <p:ext uri="{BB962C8B-B14F-4D97-AF65-F5344CB8AC3E}">
        <p14:creationId xmlns:p14="http://schemas.microsoft.com/office/powerpoint/2010/main" val="21815626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26AE6946-EEEC-47D3-8368-5BE236DFD218}"/>
              </a:ext>
            </a:extLst>
          </p:cNvPr>
          <p:cNvCxnSpPr>
            <a:cxnSpLocks/>
            <a:stCxn id="19" idx="3"/>
          </p:cNvCxnSpPr>
          <p:nvPr/>
        </p:nvCxnSpPr>
        <p:spPr>
          <a:xfrm>
            <a:off x="8171799" y="703279"/>
            <a:ext cx="3508710" cy="23032"/>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5F79CF-0844-4A2D-A73D-F9C288DCC6C0}"/>
              </a:ext>
            </a:extLst>
          </p:cNvPr>
          <p:cNvCxnSpPr>
            <a:cxnSpLocks/>
          </p:cNvCxnSpPr>
          <p:nvPr/>
        </p:nvCxnSpPr>
        <p:spPr>
          <a:xfrm>
            <a:off x="10182226" y="727105"/>
            <a:ext cx="1566863" cy="0"/>
          </a:xfrm>
          <a:prstGeom prst="line">
            <a:avLst/>
          </a:prstGeom>
          <a:ln w="25400">
            <a:solidFill>
              <a:srgbClr val="0E523E"/>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1C27AF1-CD02-43ED-885A-80D69F1F2B6C}"/>
              </a:ext>
            </a:extLst>
          </p:cNvPr>
          <p:cNvSpPr/>
          <p:nvPr/>
        </p:nvSpPr>
        <p:spPr>
          <a:xfrm>
            <a:off x="805680" y="441669"/>
            <a:ext cx="7366119" cy="523220"/>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800" b="1" dirty="0">
                <a:solidFill>
                  <a:srgbClr val="125340"/>
                </a:solidFill>
                <a:latin typeface="微软雅黑" panose="020B0503020204020204" pitchFamily="34" charset="-122"/>
                <a:ea typeface="微软雅黑" panose="020B0503020204020204" pitchFamily="34" charset="-122"/>
              </a:rPr>
              <a:t>基于图卷积和层次关系嵌入的知识库表示学习</a:t>
            </a:r>
            <a:endParaRPr kumimoji="0" lang="zh-CN" altLang="en-US" sz="2800" b="1" i="0" u="none" strike="noStrike" kern="1200" cap="none" spc="0" normalizeH="0" baseline="0" noProof="0" dirty="0">
              <a:ln>
                <a:noFill/>
              </a:ln>
              <a:solidFill>
                <a:srgbClr val="125340"/>
              </a:solidFill>
              <a:effectLst/>
              <a:uLnTx/>
              <a:uFillTx/>
              <a:latin typeface="微软雅黑" panose="020B0503020204020204" pitchFamily="34" charset="-122"/>
              <a:ea typeface="微软雅黑" panose="020B0503020204020204" pitchFamily="34" charset="-122"/>
              <a:cs typeface="+mn-cs"/>
            </a:endParaRPr>
          </a:p>
        </p:txBody>
      </p:sp>
      <p:sp>
        <p:nvSpPr>
          <p:cNvPr id="20" name="矩形: 圆角 19">
            <a:extLst>
              <a:ext uri="{FF2B5EF4-FFF2-40B4-BE49-F238E27FC236}">
                <a16:creationId xmlns:a16="http://schemas.microsoft.com/office/drawing/2014/main" id="{E4AA665B-7907-4AAF-93E7-425A1701A500}"/>
              </a:ext>
            </a:extLst>
          </p:cNvPr>
          <p:cNvSpPr/>
          <p:nvPr/>
        </p:nvSpPr>
        <p:spPr>
          <a:xfrm>
            <a:off x="457621" y="506335"/>
            <a:ext cx="348059" cy="388855"/>
          </a:xfrm>
          <a:prstGeom prst="roundRect">
            <a:avLst>
              <a:gd name="adj" fmla="val 11815"/>
            </a:avLst>
          </a:prstGeom>
          <a:solidFill>
            <a:srgbClr val="125340"/>
          </a:solidFill>
          <a:ln w="1270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6F7C2085-0E4C-4F76-BAF4-B6438F012658}"/>
              </a:ext>
            </a:extLst>
          </p:cNvPr>
          <p:cNvSpPr txBox="1"/>
          <p:nvPr/>
        </p:nvSpPr>
        <p:spPr>
          <a:xfrm>
            <a:off x="461963" y="517919"/>
            <a:ext cx="348059" cy="3693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3</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4"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50903" y="235946"/>
            <a:ext cx="1583476" cy="364399"/>
          </a:xfrm>
          <a:prstGeom prst="rect">
            <a:avLst/>
          </a:prstGeom>
        </p:spPr>
      </p:pic>
      <p:sp>
        <p:nvSpPr>
          <p:cNvPr id="4" name="文本框 3"/>
          <p:cNvSpPr txBox="1"/>
          <p:nvPr/>
        </p:nvSpPr>
        <p:spPr>
          <a:xfrm>
            <a:off x="392113" y="16209"/>
            <a:ext cx="1817371" cy="400110"/>
          </a:xfrm>
          <a:prstGeom prst="rect">
            <a:avLst/>
          </a:prstGeom>
          <a:noFill/>
        </p:spPr>
        <p:txBody>
          <a:bodyPr wrap="square" rtlCol="0">
            <a:spAutoFit/>
          </a:bodyPr>
          <a:lstStyle/>
          <a:p>
            <a:r>
              <a:rPr lang="zh-CN" altLang="en-US" sz="2000" b="1" dirty="0">
                <a:solidFill>
                  <a:schemeClr val="bg2">
                    <a:lumMod val="50000"/>
                  </a:schemeClr>
                </a:solidFill>
                <a:latin typeface="华文中宋" panose="02010600040101010101" pitchFamily="2" charset="-122"/>
                <a:ea typeface="华文中宋" panose="02010600040101010101" pitchFamily="2" charset="-122"/>
              </a:rPr>
              <a:t>四、实验分析</a:t>
            </a:r>
          </a:p>
        </p:txBody>
      </p:sp>
      <p:grpSp>
        <p:nvGrpSpPr>
          <p:cNvPr id="15" name="组合 14"/>
          <p:cNvGrpSpPr/>
          <p:nvPr/>
        </p:nvGrpSpPr>
        <p:grpSpPr>
          <a:xfrm>
            <a:off x="457621" y="1233996"/>
            <a:ext cx="8580438" cy="278655"/>
            <a:chOff x="457621" y="3869547"/>
            <a:chExt cx="8580438" cy="278655"/>
          </a:xfrm>
        </p:grpSpPr>
        <p:sp>
          <p:nvSpPr>
            <p:cNvPr id="16" name="矩形 15"/>
            <p:cNvSpPr/>
            <p:nvPr/>
          </p:nvSpPr>
          <p:spPr>
            <a:xfrm>
              <a:off x="457621" y="3869547"/>
              <a:ext cx="1187450"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数据集</a:t>
              </a:r>
            </a:p>
          </p:txBody>
        </p:sp>
        <p:cxnSp>
          <p:nvCxnSpPr>
            <p:cNvPr id="22" name="直接连接符 21">
              <a:extLst>
                <a:ext uri="{FF2B5EF4-FFF2-40B4-BE49-F238E27FC236}">
                  <a16:creationId xmlns:a16="http://schemas.microsoft.com/office/drawing/2014/main" id="{26AE6946-EEEC-47D3-8368-5BE236DFD218}"/>
                </a:ext>
              </a:extLst>
            </p:cNvPr>
            <p:cNvCxnSpPr>
              <a:cxnSpLocks/>
            </p:cNvCxnSpPr>
            <p:nvPr/>
          </p:nvCxnSpPr>
          <p:spPr>
            <a:xfrm>
              <a:off x="1645071" y="4146633"/>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3" name="文本框 22"/>
          <p:cNvSpPr txBox="1"/>
          <p:nvPr/>
        </p:nvSpPr>
        <p:spPr>
          <a:xfrm>
            <a:off x="457621" y="1606963"/>
            <a:ext cx="11276758" cy="646331"/>
          </a:xfrm>
          <a:prstGeom prst="rect">
            <a:avLst/>
          </a:prstGeom>
          <a:noFill/>
        </p:spPr>
        <p:txBody>
          <a:bodyPr wrap="square" rtlCol="0">
            <a:spAutoFit/>
          </a:bodyPr>
          <a:lstStyle/>
          <a:p>
            <a:r>
              <a:rPr lang="zh-CN" altLang="en-US" dirty="0"/>
              <a:t>本文选择</a:t>
            </a:r>
            <a:r>
              <a:rPr lang="en-US" altLang="zh-CN" dirty="0"/>
              <a:t>WN18RR </a:t>
            </a:r>
            <a:r>
              <a:rPr lang="zh-CN" altLang="en-US" dirty="0"/>
              <a:t>数据集和</a:t>
            </a:r>
            <a:r>
              <a:rPr lang="en-US" altLang="zh-CN" dirty="0"/>
              <a:t>FB15k-237 </a:t>
            </a:r>
            <a:r>
              <a:rPr lang="zh-CN" altLang="en-US" dirty="0"/>
              <a:t>数据集进行实验。</a:t>
            </a:r>
            <a:r>
              <a:rPr lang="en-US" altLang="zh-CN" dirty="0"/>
              <a:t>FB15k-237 </a:t>
            </a:r>
            <a:r>
              <a:rPr lang="zh-CN" altLang="en-US" dirty="0"/>
              <a:t>数据集是</a:t>
            </a:r>
            <a:r>
              <a:rPr lang="en-US" altLang="zh-CN" dirty="0"/>
              <a:t>FB15k </a:t>
            </a:r>
            <a:r>
              <a:rPr lang="zh-CN" altLang="en-US" dirty="0"/>
              <a:t>数据集的子集，</a:t>
            </a:r>
            <a:r>
              <a:rPr lang="en-US" altLang="zh-CN" dirty="0"/>
              <a:t>WN18RR </a:t>
            </a:r>
            <a:r>
              <a:rPr lang="zh-CN" altLang="en-US" dirty="0"/>
              <a:t>数据集是</a:t>
            </a:r>
            <a:r>
              <a:rPr lang="en-US" altLang="zh-CN" dirty="0"/>
              <a:t>WN18 </a:t>
            </a:r>
            <a:r>
              <a:rPr lang="zh-CN" altLang="en-US" dirty="0"/>
              <a:t>数据集的子集</a:t>
            </a:r>
          </a:p>
        </p:txBody>
      </p:sp>
      <p:grpSp>
        <p:nvGrpSpPr>
          <p:cNvPr id="26" name="组合 25"/>
          <p:cNvGrpSpPr/>
          <p:nvPr/>
        </p:nvGrpSpPr>
        <p:grpSpPr>
          <a:xfrm>
            <a:off x="457621" y="4444139"/>
            <a:ext cx="8580438" cy="278655"/>
            <a:chOff x="457621" y="3869547"/>
            <a:chExt cx="8580438" cy="278655"/>
          </a:xfrm>
        </p:grpSpPr>
        <p:sp>
          <p:nvSpPr>
            <p:cNvPr id="27" name="矩形 26"/>
            <p:cNvSpPr/>
            <p:nvPr/>
          </p:nvSpPr>
          <p:spPr>
            <a:xfrm>
              <a:off x="457621" y="3869547"/>
              <a:ext cx="1187450"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评价指标</a:t>
              </a:r>
            </a:p>
          </p:txBody>
        </p:sp>
        <p:cxnSp>
          <p:nvCxnSpPr>
            <p:cNvPr id="28" name="直接连接符 27">
              <a:extLst>
                <a:ext uri="{FF2B5EF4-FFF2-40B4-BE49-F238E27FC236}">
                  <a16:creationId xmlns:a16="http://schemas.microsoft.com/office/drawing/2014/main" id="{26AE6946-EEEC-47D3-8368-5BE236DFD218}"/>
                </a:ext>
              </a:extLst>
            </p:cNvPr>
            <p:cNvCxnSpPr>
              <a:cxnSpLocks/>
            </p:cNvCxnSpPr>
            <p:nvPr/>
          </p:nvCxnSpPr>
          <p:spPr>
            <a:xfrm>
              <a:off x="1645071" y="4146633"/>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457621" y="5233295"/>
            <a:ext cx="10768304" cy="646331"/>
          </a:xfrm>
          <a:prstGeom prst="rect">
            <a:avLst/>
          </a:prstGeom>
          <a:noFill/>
        </p:spPr>
        <p:txBody>
          <a:bodyPr wrap="square" rtlCol="0">
            <a:spAutoFit/>
          </a:bodyPr>
          <a:lstStyle/>
          <a:p>
            <a:r>
              <a:rPr lang="zh-CN" altLang="en-US" dirty="0"/>
              <a:t>本文选择</a:t>
            </a:r>
            <a:r>
              <a:rPr lang="en-US" altLang="zh-CN" dirty="0">
                <a:solidFill>
                  <a:schemeClr val="accent2"/>
                </a:solidFill>
              </a:rPr>
              <a:t>filtered MRR</a:t>
            </a:r>
            <a:r>
              <a:rPr lang="en-US" altLang="zh-CN" dirty="0"/>
              <a:t>(Mean Reciprocal Rank) </a:t>
            </a:r>
            <a:r>
              <a:rPr lang="zh-CN" altLang="en-US" dirty="0"/>
              <a:t>和</a:t>
            </a:r>
            <a:r>
              <a:rPr lang="en-US" altLang="zh-CN" dirty="0">
                <a:solidFill>
                  <a:schemeClr val="accent2"/>
                </a:solidFill>
              </a:rPr>
              <a:t>filtered </a:t>
            </a:r>
            <a:r>
              <a:rPr lang="en-US" altLang="zh-CN" dirty="0" err="1">
                <a:solidFill>
                  <a:schemeClr val="accent2"/>
                </a:solidFill>
              </a:rPr>
              <a:t>Hit@n</a:t>
            </a:r>
            <a:r>
              <a:rPr lang="en-US" altLang="zh-CN" dirty="0">
                <a:solidFill>
                  <a:schemeClr val="accent2"/>
                </a:solidFill>
              </a:rPr>
              <a:t> </a:t>
            </a:r>
            <a:r>
              <a:rPr lang="zh-CN" altLang="en-US" dirty="0"/>
              <a:t>作为具体指标。其中，</a:t>
            </a:r>
            <a:r>
              <a:rPr lang="en-US" altLang="zh-CN" dirty="0"/>
              <a:t>MRR</a:t>
            </a:r>
            <a:r>
              <a:rPr lang="zh-CN" altLang="en-US" dirty="0"/>
              <a:t>是测试三元组的平均倒数排序。</a:t>
            </a:r>
            <a:r>
              <a:rPr lang="en-US" altLang="zh-CN" dirty="0" err="1"/>
              <a:t>Hit@n</a:t>
            </a:r>
            <a:r>
              <a:rPr lang="en-US" altLang="zh-CN" dirty="0"/>
              <a:t> </a:t>
            </a:r>
            <a:r>
              <a:rPr lang="zh-CN" altLang="en-US" dirty="0"/>
              <a:t>表示测试三元组排序值进入</a:t>
            </a:r>
            <a:r>
              <a:rPr lang="en-US" altLang="zh-CN" dirty="0"/>
              <a:t>Top-</a:t>
            </a:r>
            <a:r>
              <a:rPr lang="en-US" altLang="zh-CN" i="1" dirty="0"/>
              <a:t>n </a:t>
            </a:r>
            <a:r>
              <a:rPr lang="zh-CN" altLang="en-US" dirty="0"/>
              <a:t>的比例。这两个指标越大，模型的性能就越好</a:t>
            </a:r>
          </a:p>
        </p:txBody>
      </p:sp>
      <p:pic>
        <p:nvPicPr>
          <p:cNvPr id="7" name="图片 6"/>
          <p:cNvPicPr>
            <a:picLocks noChangeAspect="1"/>
          </p:cNvPicPr>
          <p:nvPr/>
        </p:nvPicPr>
        <p:blipFill>
          <a:blip r:embed="rId5"/>
          <a:stretch>
            <a:fillRect/>
          </a:stretch>
        </p:blipFill>
        <p:spPr>
          <a:xfrm>
            <a:off x="2501766" y="2806626"/>
            <a:ext cx="5804006" cy="1361266"/>
          </a:xfrm>
          <a:prstGeom prst="rect">
            <a:avLst/>
          </a:prstGeom>
        </p:spPr>
      </p:pic>
      <p:sp>
        <p:nvSpPr>
          <p:cNvPr id="25" name="文本框 24">
            <a:extLst>
              <a:ext uri="{FF2B5EF4-FFF2-40B4-BE49-F238E27FC236}">
                <a16:creationId xmlns:a16="http://schemas.microsoft.com/office/drawing/2014/main" id="{2859BEED-0D4F-8948-A973-F19B17EC4D47}"/>
              </a:ext>
            </a:extLst>
          </p:cNvPr>
          <p:cNvSpPr txBox="1"/>
          <p:nvPr/>
        </p:nvSpPr>
        <p:spPr>
          <a:xfrm>
            <a:off x="3926224" y="2456018"/>
            <a:ext cx="3084175" cy="307777"/>
          </a:xfrm>
          <a:prstGeom prst="rect">
            <a:avLst/>
          </a:prstGeom>
          <a:noFill/>
        </p:spPr>
        <p:txBody>
          <a:bodyPr wrap="square" rtlCol="0">
            <a:spAutoFit/>
          </a:bodyPr>
          <a:lstStyle/>
          <a:p>
            <a:r>
              <a:rPr lang="zh-CN" altLang="en-US" sz="1400" dirty="0">
                <a:solidFill>
                  <a:srgbClr val="125340"/>
                </a:solidFill>
                <a:latin typeface="华文新魏" panose="02010800040101010101" pitchFamily="2" charset="-122"/>
                <a:ea typeface="华文新魏" panose="02010800040101010101" pitchFamily="2" charset="-122"/>
              </a:rPr>
              <a:t>表</a:t>
            </a:r>
            <a:r>
              <a:rPr lang="en-US" altLang="zh-CN" sz="1400" dirty="0">
                <a:solidFill>
                  <a:srgbClr val="125340"/>
                </a:solidFill>
                <a:latin typeface="华文新魏" panose="02010800040101010101" pitchFamily="2" charset="-122"/>
                <a:ea typeface="华文新魏" panose="02010800040101010101" pitchFamily="2" charset="-122"/>
              </a:rPr>
              <a:t>9 WN18RR</a:t>
            </a:r>
            <a:r>
              <a:rPr lang="zh-CN" altLang="en-US" sz="1400" dirty="0">
                <a:solidFill>
                  <a:srgbClr val="125340"/>
                </a:solidFill>
                <a:latin typeface="华文新魏" panose="02010800040101010101" pitchFamily="2" charset="-122"/>
                <a:ea typeface="华文新魏" panose="02010800040101010101" pitchFamily="2" charset="-122"/>
              </a:rPr>
              <a:t>和</a:t>
            </a:r>
            <a:r>
              <a:rPr lang="en-US" altLang="zh-CN" sz="1400" dirty="0">
                <a:solidFill>
                  <a:srgbClr val="125340"/>
                </a:solidFill>
                <a:latin typeface="华文新魏" panose="02010800040101010101" pitchFamily="2" charset="-122"/>
                <a:ea typeface="华文新魏" panose="02010800040101010101" pitchFamily="2" charset="-122"/>
              </a:rPr>
              <a:t>FB15-237</a:t>
            </a:r>
            <a:r>
              <a:rPr lang="zh-CN" altLang="en-US" sz="1400" dirty="0">
                <a:solidFill>
                  <a:srgbClr val="125340"/>
                </a:solidFill>
                <a:latin typeface="华文新魏" panose="02010800040101010101" pitchFamily="2" charset="-122"/>
                <a:ea typeface="华文新魏" panose="02010800040101010101" pitchFamily="2" charset="-122"/>
              </a:rPr>
              <a:t>数据集情况</a:t>
            </a:r>
          </a:p>
        </p:txBody>
      </p:sp>
    </p:spTree>
    <p:extLst>
      <p:ext uri="{BB962C8B-B14F-4D97-AF65-F5344CB8AC3E}">
        <p14:creationId xmlns:p14="http://schemas.microsoft.com/office/powerpoint/2010/main" val="29172862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26AE6946-EEEC-47D3-8368-5BE236DFD218}"/>
              </a:ext>
            </a:extLst>
          </p:cNvPr>
          <p:cNvCxnSpPr>
            <a:cxnSpLocks/>
            <a:stCxn id="19" idx="3"/>
          </p:cNvCxnSpPr>
          <p:nvPr/>
        </p:nvCxnSpPr>
        <p:spPr>
          <a:xfrm>
            <a:off x="8171799" y="703279"/>
            <a:ext cx="3508710" cy="23032"/>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5F79CF-0844-4A2D-A73D-F9C288DCC6C0}"/>
              </a:ext>
            </a:extLst>
          </p:cNvPr>
          <p:cNvCxnSpPr>
            <a:cxnSpLocks/>
          </p:cNvCxnSpPr>
          <p:nvPr/>
        </p:nvCxnSpPr>
        <p:spPr>
          <a:xfrm>
            <a:off x="10182226" y="727105"/>
            <a:ext cx="1566863" cy="0"/>
          </a:xfrm>
          <a:prstGeom prst="line">
            <a:avLst/>
          </a:prstGeom>
          <a:ln w="25400">
            <a:solidFill>
              <a:srgbClr val="0E523E"/>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1C27AF1-CD02-43ED-885A-80D69F1F2B6C}"/>
              </a:ext>
            </a:extLst>
          </p:cNvPr>
          <p:cNvSpPr/>
          <p:nvPr/>
        </p:nvSpPr>
        <p:spPr>
          <a:xfrm>
            <a:off x="805680" y="441669"/>
            <a:ext cx="7366119" cy="523220"/>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800" b="1" dirty="0">
                <a:solidFill>
                  <a:srgbClr val="125340"/>
                </a:solidFill>
                <a:latin typeface="微软雅黑" panose="020B0503020204020204" pitchFamily="34" charset="-122"/>
                <a:ea typeface="微软雅黑" panose="020B0503020204020204" pitchFamily="34" charset="-122"/>
              </a:rPr>
              <a:t>基于图卷积和层次关系嵌入的知识库表示学习</a:t>
            </a:r>
            <a:endParaRPr kumimoji="0" lang="zh-CN" altLang="en-US" sz="2800" b="1" i="0" u="none" strike="noStrike" kern="1200" cap="none" spc="0" normalizeH="0" baseline="0" noProof="0" dirty="0">
              <a:ln>
                <a:noFill/>
              </a:ln>
              <a:solidFill>
                <a:srgbClr val="125340"/>
              </a:solidFill>
              <a:effectLst/>
              <a:uLnTx/>
              <a:uFillTx/>
              <a:latin typeface="微软雅黑" panose="020B0503020204020204" pitchFamily="34" charset="-122"/>
              <a:ea typeface="微软雅黑" panose="020B0503020204020204" pitchFamily="34" charset="-122"/>
              <a:cs typeface="+mn-cs"/>
            </a:endParaRPr>
          </a:p>
        </p:txBody>
      </p:sp>
      <p:sp>
        <p:nvSpPr>
          <p:cNvPr id="20" name="矩形: 圆角 19">
            <a:extLst>
              <a:ext uri="{FF2B5EF4-FFF2-40B4-BE49-F238E27FC236}">
                <a16:creationId xmlns:a16="http://schemas.microsoft.com/office/drawing/2014/main" id="{E4AA665B-7907-4AAF-93E7-425A1701A500}"/>
              </a:ext>
            </a:extLst>
          </p:cNvPr>
          <p:cNvSpPr/>
          <p:nvPr/>
        </p:nvSpPr>
        <p:spPr>
          <a:xfrm>
            <a:off x="457621" y="506335"/>
            <a:ext cx="348059" cy="388855"/>
          </a:xfrm>
          <a:prstGeom prst="roundRect">
            <a:avLst>
              <a:gd name="adj" fmla="val 11815"/>
            </a:avLst>
          </a:prstGeom>
          <a:solidFill>
            <a:srgbClr val="125340"/>
          </a:solidFill>
          <a:ln w="1270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6F7C2085-0E4C-4F76-BAF4-B6438F012658}"/>
              </a:ext>
            </a:extLst>
          </p:cNvPr>
          <p:cNvSpPr txBox="1"/>
          <p:nvPr/>
        </p:nvSpPr>
        <p:spPr>
          <a:xfrm>
            <a:off x="461963" y="517919"/>
            <a:ext cx="348059" cy="3693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3</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4"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50903" y="235946"/>
            <a:ext cx="1583476" cy="364399"/>
          </a:xfrm>
          <a:prstGeom prst="rect">
            <a:avLst/>
          </a:prstGeom>
        </p:spPr>
      </p:pic>
      <p:sp>
        <p:nvSpPr>
          <p:cNvPr id="4" name="文本框 3"/>
          <p:cNvSpPr txBox="1"/>
          <p:nvPr/>
        </p:nvSpPr>
        <p:spPr>
          <a:xfrm>
            <a:off x="392113" y="16209"/>
            <a:ext cx="1817371" cy="400110"/>
          </a:xfrm>
          <a:prstGeom prst="rect">
            <a:avLst/>
          </a:prstGeom>
          <a:noFill/>
        </p:spPr>
        <p:txBody>
          <a:bodyPr wrap="square" rtlCol="0">
            <a:spAutoFit/>
          </a:bodyPr>
          <a:lstStyle/>
          <a:p>
            <a:r>
              <a:rPr lang="zh-CN" altLang="en-US" sz="2000" b="1" dirty="0">
                <a:solidFill>
                  <a:schemeClr val="bg2">
                    <a:lumMod val="50000"/>
                  </a:schemeClr>
                </a:solidFill>
                <a:latin typeface="华文中宋" panose="02010600040101010101" pitchFamily="2" charset="-122"/>
                <a:ea typeface="华文中宋" panose="02010600040101010101" pitchFamily="2" charset="-122"/>
              </a:rPr>
              <a:t>四、实验分析</a:t>
            </a:r>
          </a:p>
        </p:txBody>
      </p:sp>
      <p:sp>
        <p:nvSpPr>
          <p:cNvPr id="29" name="文本框 28"/>
          <p:cNvSpPr txBox="1"/>
          <p:nvPr/>
        </p:nvSpPr>
        <p:spPr>
          <a:xfrm>
            <a:off x="631649" y="5033553"/>
            <a:ext cx="10484025" cy="1477328"/>
          </a:xfrm>
          <a:prstGeom prst="rect">
            <a:avLst/>
          </a:prstGeom>
          <a:noFill/>
        </p:spPr>
        <p:txBody>
          <a:bodyPr wrap="square" rtlCol="0">
            <a:spAutoFit/>
          </a:bodyPr>
          <a:lstStyle/>
          <a:p>
            <a:pPr marL="342900" indent="-342900">
              <a:buFont typeface="+mj-lt"/>
              <a:buAutoNum type="arabicPeriod"/>
            </a:pPr>
            <a:r>
              <a:rPr lang="zh-CN" altLang="en-US" dirty="0"/>
              <a:t>本文所提出的模型在</a:t>
            </a:r>
            <a:r>
              <a:rPr lang="en-US" altLang="zh-CN" dirty="0"/>
              <a:t>MRR </a:t>
            </a:r>
            <a:r>
              <a:rPr lang="zh-CN" altLang="en-US" dirty="0"/>
              <a:t>指标上与最新模型相当。这表明本文所提出的结合图卷积网络和层次关系嵌入的实体关系编码方式具有一定的效果。层次关系嵌入能够捕获知识库关系边的结构信息，并进一步</a:t>
            </a:r>
            <a:r>
              <a:rPr lang="zh-CN" altLang="en-US" dirty="0">
                <a:solidFill>
                  <a:schemeClr val="accent2"/>
                </a:solidFill>
              </a:rPr>
              <a:t>提升链接预测任务的效果</a:t>
            </a:r>
            <a:endParaRPr lang="en-US" altLang="zh-CN" dirty="0">
              <a:solidFill>
                <a:schemeClr val="accent2"/>
              </a:solidFill>
            </a:endParaRPr>
          </a:p>
          <a:p>
            <a:pPr marL="342900" indent="-342900">
              <a:buFont typeface="+mj-lt"/>
              <a:buAutoNum type="arabicPeriod"/>
            </a:pPr>
            <a:r>
              <a:rPr lang="zh-CN" altLang="en-US" dirty="0"/>
              <a:t>本文模型在所有指标上均超过了</a:t>
            </a:r>
            <a:r>
              <a:rPr lang="en-US" altLang="zh-CN" dirty="0"/>
              <a:t>A2N </a:t>
            </a:r>
            <a:r>
              <a:rPr lang="zh-CN" altLang="en-US" dirty="0"/>
              <a:t>模型。这表明本文模型在</a:t>
            </a:r>
            <a:r>
              <a:rPr lang="zh-CN" altLang="en-US" dirty="0">
                <a:solidFill>
                  <a:schemeClr val="accent2"/>
                </a:solidFill>
              </a:rPr>
              <a:t>聚合邻域信息更新节点向量</a:t>
            </a:r>
            <a:r>
              <a:rPr lang="zh-CN" altLang="en-US" dirty="0"/>
              <a:t>时十分有效。它能够根据关系类型从多个方向同时学习到多个三元组的依赖关系</a:t>
            </a:r>
            <a:endParaRPr lang="zh-CN" altLang="en-US" b="1" dirty="0"/>
          </a:p>
        </p:txBody>
      </p:sp>
      <p:pic>
        <p:nvPicPr>
          <p:cNvPr id="2" name="图片 1"/>
          <p:cNvPicPr>
            <a:picLocks noChangeAspect="1"/>
          </p:cNvPicPr>
          <p:nvPr/>
        </p:nvPicPr>
        <p:blipFill>
          <a:blip r:embed="rId5"/>
          <a:stretch>
            <a:fillRect/>
          </a:stretch>
        </p:blipFill>
        <p:spPr>
          <a:xfrm>
            <a:off x="2070597" y="1779436"/>
            <a:ext cx="7045463" cy="3010707"/>
          </a:xfrm>
          <a:prstGeom prst="rect">
            <a:avLst/>
          </a:prstGeom>
        </p:spPr>
      </p:pic>
      <p:grpSp>
        <p:nvGrpSpPr>
          <p:cNvPr id="15" name="组合 14"/>
          <p:cNvGrpSpPr/>
          <p:nvPr/>
        </p:nvGrpSpPr>
        <p:grpSpPr>
          <a:xfrm>
            <a:off x="457621" y="1095076"/>
            <a:ext cx="8580438" cy="278655"/>
            <a:chOff x="457621" y="3869547"/>
            <a:chExt cx="8580438" cy="278655"/>
          </a:xfrm>
        </p:grpSpPr>
        <p:sp>
          <p:nvSpPr>
            <p:cNvPr id="16" name="矩形 15"/>
            <p:cNvSpPr/>
            <p:nvPr/>
          </p:nvSpPr>
          <p:spPr>
            <a:xfrm>
              <a:off x="457621" y="3869547"/>
              <a:ext cx="1187450"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实验结果</a:t>
              </a:r>
            </a:p>
          </p:txBody>
        </p:sp>
        <p:cxnSp>
          <p:nvCxnSpPr>
            <p:cNvPr id="22" name="直接连接符 21">
              <a:extLst>
                <a:ext uri="{FF2B5EF4-FFF2-40B4-BE49-F238E27FC236}">
                  <a16:creationId xmlns:a16="http://schemas.microsoft.com/office/drawing/2014/main" id="{26AE6946-EEEC-47D3-8368-5BE236DFD218}"/>
                </a:ext>
              </a:extLst>
            </p:cNvPr>
            <p:cNvCxnSpPr>
              <a:cxnSpLocks/>
            </p:cNvCxnSpPr>
            <p:nvPr/>
          </p:nvCxnSpPr>
          <p:spPr>
            <a:xfrm>
              <a:off x="1645071" y="4146633"/>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3" name="文本框 22">
            <a:extLst>
              <a:ext uri="{FF2B5EF4-FFF2-40B4-BE49-F238E27FC236}">
                <a16:creationId xmlns:a16="http://schemas.microsoft.com/office/drawing/2014/main" id="{2859BEED-0D4F-8948-A973-F19B17EC4D47}"/>
              </a:ext>
            </a:extLst>
          </p:cNvPr>
          <p:cNvSpPr txBox="1"/>
          <p:nvPr/>
        </p:nvSpPr>
        <p:spPr>
          <a:xfrm>
            <a:off x="4360544" y="1495360"/>
            <a:ext cx="3026234" cy="307777"/>
          </a:xfrm>
          <a:prstGeom prst="rect">
            <a:avLst/>
          </a:prstGeom>
          <a:noFill/>
        </p:spPr>
        <p:txBody>
          <a:bodyPr wrap="square" rtlCol="0">
            <a:spAutoFit/>
          </a:bodyPr>
          <a:lstStyle/>
          <a:p>
            <a:r>
              <a:rPr lang="zh-CN" altLang="en-US" sz="1400" dirty="0">
                <a:solidFill>
                  <a:srgbClr val="125340"/>
                </a:solidFill>
                <a:latin typeface="华文新魏" panose="02010800040101010101" pitchFamily="2" charset="-122"/>
                <a:ea typeface="华文新魏" panose="02010800040101010101" pitchFamily="2" charset="-122"/>
              </a:rPr>
              <a:t>表</a:t>
            </a:r>
            <a:r>
              <a:rPr lang="en-US" altLang="zh-CN" sz="1400" dirty="0">
                <a:solidFill>
                  <a:srgbClr val="125340"/>
                </a:solidFill>
                <a:latin typeface="华文新魏" panose="02010800040101010101" pitchFamily="2" charset="-122"/>
                <a:ea typeface="华文新魏" panose="02010800040101010101" pitchFamily="2" charset="-122"/>
              </a:rPr>
              <a:t>10 </a:t>
            </a:r>
            <a:r>
              <a:rPr lang="zh-CN" altLang="en-US" sz="1400" dirty="0">
                <a:solidFill>
                  <a:srgbClr val="125340"/>
                </a:solidFill>
                <a:latin typeface="华文新魏" panose="02010800040101010101" pitchFamily="2" charset="-122"/>
                <a:ea typeface="华文新魏" panose="02010800040101010101" pitchFamily="2" charset="-122"/>
              </a:rPr>
              <a:t>本文模型与其它模型比较情况</a:t>
            </a:r>
          </a:p>
        </p:txBody>
      </p:sp>
    </p:spTree>
    <p:extLst>
      <p:ext uri="{BB962C8B-B14F-4D97-AF65-F5344CB8AC3E}">
        <p14:creationId xmlns:p14="http://schemas.microsoft.com/office/powerpoint/2010/main" val="24761132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http://www.whu.edu.cn/images/2017112901.jpg">
            <a:extLst>
              <a:ext uri="{FF2B5EF4-FFF2-40B4-BE49-F238E27FC236}">
                <a16:creationId xmlns:a16="http://schemas.microsoft.com/office/drawing/2014/main" id="{9F700BFD-5626-4A67-B107-649C3A0F29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347" r="19046" b="10785"/>
          <a:stretch/>
        </p:blipFill>
        <p:spPr bwMode="auto">
          <a:xfrm>
            <a:off x="1435668" y="1669144"/>
            <a:ext cx="9320665" cy="3135085"/>
          </a:xfrm>
          <a:prstGeom prst="roundRect">
            <a:avLst>
              <a:gd name="adj" fmla="val 3562"/>
            </a:avLst>
          </a:prstGeom>
          <a:noFill/>
          <a:extLst>
            <a:ext uri="{909E8E84-426E-40DD-AFC4-6F175D3DCCD1}">
              <a14:hiddenFill xmlns:a14="http://schemas.microsoft.com/office/drawing/2010/main">
                <a:solidFill>
                  <a:srgbClr val="FFFFFF"/>
                </a:solidFill>
              </a14:hiddenFill>
            </a:ext>
          </a:extLst>
        </p:spPr>
      </p:pic>
      <p:sp>
        <p:nvSpPr>
          <p:cNvPr id="205" name="矩形: 圆角 204">
            <a:extLst>
              <a:ext uri="{FF2B5EF4-FFF2-40B4-BE49-F238E27FC236}">
                <a16:creationId xmlns:a16="http://schemas.microsoft.com/office/drawing/2014/main" id="{0B950642-E2A9-4AB0-A436-C2B593C2816E}"/>
              </a:ext>
            </a:extLst>
          </p:cNvPr>
          <p:cNvSpPr/>
          <p:nvPr/>
        </p:nvSpPr>
        <p:spPr>
          <a:xfrm>
            <a:off x="1448367" y="1669145"/>
            <a:ext cx="9320667" cy="3135087"/>
          </a:xfrm>
          <a:prstGeom prst="roundRect">
            <a:avLst>
              <a:gd name="adj" fmla="val 3676"/>
            </a:avLst>
          </a:prstGeom>
          <a:solidFill>
            <a:srgbClr val="00523A">
              <a:alpha val="90000"/>
            </a:srgbClr>
          </a:solidFill>
          <a:ln w="3175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06" name="组合 205">
            <a:extLst>
              <a:ext uri="{FF2B5EF4-FFF2-40B4-BE49-F238E27FC236}">
                <a16:creationId xmlns:a16="http://schemas.microsoft.com/office/drawing/2014/main" id="{7D48A63A-5EF8-47F7-99F8-B938061724AD}"/>
              </a:ext>
            </a:extLst>
          </p:cNvPr>
          <p:cNvGrpSpPr/>
          <p:nvPr/>
        </p:nvGrpSpPr>
        <p:grpSpPr>
          <a:xfrm>
            <a:off x="5257895" y="832882"/>
            <a:ext cx="1676211" cy="1672409"/>
            <a:chOff x="3391090" y="1905190"/>
            <a:chExt cx="3054547" cy="3047620"/>
          </a:xfrm>
        </p:grpSpPr>
        <p:sp>
          <p:nvSpPr>
            <p:cNvPr id="207" name="椭圆 206">
              <a:extLst>
                <a:ext uri="{FF2B5EF4-FFF2-40B4-BE49-F238E27FC236}">
                  <a16:creationId xmlns:a16="http://schemas.microsoft.com/office/drawing/2014/main" id="{07493B07-965A-4BE8-9C8E-6CC7C9C4004F}"/>
                </a:ext>
              </a:extLst>
            </p:cNvPr>
            <p:cNvSpPr/>
            <p:nvPr/>
          </p:nvSpPr>
          <p:spPr>
            <a:xfrm>
              <a:off x="3406832" y="1914005"/>
              <a:ext cx="3038805" cy="30388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208" name="图形 207">
              <a:extLst>
                <a:ext uri="{FF2B5EF4-FFF2-40B4-BE49-F238E27FC236}">
                  <a16:creationId xmlns:a16="http://schemas.microsoft.com/office/drawing/2014/main" id="{14CB554E-BC4F-4BA7-A113-9B3747EF8A7F}"/>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391090" y="1905190"/>
              <a:ext cx="3047620" cy="3047620"/>
            </a:xfrm>
            <a:prstGeom prst="rect">
              <a:avLst/>
            </a:prstGeom>
          </p:spPr>
        </p:pic>
      </p:grpSp>
      <p:sp>
        <p:nvSpPr>
          <p:cNvPr id="226" name="矩形 225">
            <a:extLst>
              <a:ext uri="{FF2B5EF4-FFF2-40B4-BE49-F238E27FC236}">
                <a16:creationId xmlns:a16="http://schemas.microsoft.com/office/drawing/2014/main" id="{96A674A2-A2D4-45A3-A4BB-F8606BFB13D0}"/>
              </a:ext>
            </a:extLst>
          </p:cNvPr>
          <p:cNvSpPr/>
          <p:nvPr/>
        </p:nvSpPr>
        <p:spPr>
          <a:xfrm>
            <a:off x="5060950" y="3851165"/>
            <a:ext cx="1981200" cy="584775"/>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300" normalizeH="0" baseline="0" noProof="0" dirty="0">
                <a:ln>
                  <a:noFill/>
                </a:ln>
                <a:solidFill>
                  <a:prstClr val="white"/>
                </a:solidFill>
                <a:effectLst>
                  <a:outerShdw blurRad="114300" dist="38100" dir="2700000" algn="tl" rotWithShape="0">
                    <a:prstClr val="black">
                      <a:alpha val="34000"/>
                    </a:prstClr>
                  </a:outerShdw>
                </a:effectLst>
                <a:uLnTx/>
                <a:uFillTx/>
                <a:latin typeface="微软雅黑 Light" panose="020B0502040204020203" pitchFamily="34" charset="-122"/>
                <a:ea typeface="微软雅黑 Light" panose="020B0502040204020203" pitchFamily="34" charset="-122"/>
                <a:cs typeface="+mn-cs"/>
              </a:rPr>
              <a:t>第五部分</a:t>
            </a:r>
          </a:p>
        </p:txBody>
      </p:sp>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3" name="直接连接符 2">
            <a:extLst>
              <a:ext uri="{FF2B5EF4-FFF2-40B4-BE49-F238E27FC236}">
                <a16:creationId xmlns:a16="http://schemas.microsoft.com/office/drawing/2014/main" id="{5E3F4398-177A-48D5-8B17-7D7CF0C4AA64}"/>
              </a:ext>
            </a:extLst>
          </p:cNvPr>
          <p:cNvCxnSpPr/>
          <p:nvPr/>
        </p:nvCxnSpPr>
        <p:spPr>
          <a:xfrm>
            <a:off x="4465321" y="4130040"/>
            <a:ext cx="38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3CDE02C-FD27-4AD3-9B9C-084712D8D125}"/>
              </a:ext>
            </a:extLst>
          </p:cNvPr>
          <p:cNvCxnSpPr/>
          <p:nvPr/>
        </p:nvCxnSpPr>
        <p:spPr>
          <a:xfrm>
            <a:off x="7162801" y="4130040"/>
            <a:ext cx="38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7">
            <a:extLst>
              <a:ext uri="{FF2B5EF4-FFF2-40B4-BE49-F238E27FC236}">
                <a16:creationId xmlns:a16="http://schemas.microsoft.com/office/drawing/2014/main" id="{C5CF7351-1AE7-44E7-B2EA-4C84183C0004}"/>
              </a:ext>
            </a:extLst>
          </p:cNvPr>
          <p:cNvSpPr>
            <a:spLocks noChangeArrowheads="1"/>
          </p:cNvSpPr>
          <p:nvPr/>
        </p:nvSpPr>
        <p:spPr bwMode="auto">
          <a:xfrm>
            <a:off x="1448367" y="5064193"/>
            <a:ext cx="9307965" cy="5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377"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115340"/>
                </a:solidFill>
                <a:effectLst/>
                <a:uLnTx/>
                <a:uFillTx/>
                <a:latin typeface="微软雅黑 Light" panose="020B0502040204020203" pitchFamily="34" charset="-122"/>
                <a:ea typeface="微软雅黑 Light" panose="020B0502040204020203" pitchFamily="34" charset="-122"/>
                <a:cs typeface="+mn-cs"/>
              </a:rPr>
              <a:t>简述论文的</a:t>
            </a:r>
            <a:r>
              <a:rPr lang="zh-CN" altLang="en-US" sz="2000" dirty="0">
                <a:solidFill>
                  <a:srgbClr val="115340"/>
                </a:solidFill>
                <a:latin typeface="微软雅黑 Light" panose="020B0502040204020203" pitchFamily="34" charset="-122"/>
                <a:ea typeface="微软雅黑 Light" panose="020B0502040204020203" pitchFamily="34" charset="-122"/>
              </a:rPr>
              <a:t>工作总结</a:t>
            </a:r>
            <a:r>
              <a:rPr kumimoji="0" lang="zh-CN" altLang="en-US" sz="2000" b="0" i="0" u="none" strike="noStrike" kern="1200" cap="none" spc="0" normalizeH="0" baseline="0" noProof="0" dirty="0">
                <a:ln>
                  <a:noFill/>
                </a:ln>
                <a:solidFill>
                  <a:srgbClr val="115340"/>
                </a:solidFill>
                <a:effectLst/>
                <a:uLnTx/>
                <a:uFillTx/>
                <a:latin typeface="微软雅黑 Light" panose="020B0502040204020203" pitchFamily="34" charset="-122"/>
                <a:ea typeface="微软雅黑 Light" panose="020B0502040204020203" pitchFamily="34" charset="-122"/>
                <a:cs typeface="+mn-cs"/>
              </a:rPr>
              <a:t>和展望计划</a:t>
            </a:r>
            <a:endParaRPr kumimoji="0" lang="en-US" altLang="zh-CN" sz="2000" b="0" i="0" u="none" strike="noStrike" kern="1200" cap="none" spc="0" normalizeH="0" baseline="0" noProof="0" dirty="0">
              <a:ln>
                <a:noFill/>
              </a:ln>
              <a:solidFill>
                <a:srgbClr val="115340"/>
              </a:solidFill>
              <a:effectLst/>
              <a:uLnTx/>
              <a:uFillTx/>
              <a:latin typeface="微软雅黑 Light" panose="020B0502040204020203" pitchFamily="34" charset="-122"/>
              <a:ea typeface="微软雅黑 Light" panose="020B0502040204020203" pitchFamily="34" charset="-122"/>
              <a:cs typeface="+mn-cs"/>
            </a:endParaRPr>
          </a:p>
        </p:txBody>
      </p:sp>
      <p:sp>
        <p:nvSpPr>
          <p:cNvPr id="16" name="文本框 15"/>
          <p:cNvSpPr txBox="1"/>
          <p:nvPr/>
        </p:nvSpPr>
        <p:spPr>
          <a:xfrm>
            <a:off x="4338889" y="2598028"/>
            <a:ext cx="3587183" cy="1107996"/>
          </a:xfrm>
          <a:prstGeom prst="rect">
            <a:avLst/>
          </a:prstGeom>
          <a:noFill/>
        </p:spPr>
        <p:txBody>
          <a:bodyPr wrap="square" rtlCol="0">
            <a:spAutoFit/>
          </a:bodyPr>
          <a:lstStyle/>
          <a:p>
            <a:pPr algn="ctr"/>
            <a:r>
              <a:rPr lang="zh-CN" altLang="en-US" sz="6600" b="1" dirty="0">
                <a:solidFill>
                  <a:schemeClr val="bg1"/>
                </a:solidFill>
                <a:latin typeface="华文中宋" panose="02010600040101010101" pitchFamily="2" charset="-122"/>
                <a:ea typeface="华文中宋" panose="02010600040101010101" pitchFamily="2" charset="-122"/>
              </a:rPr>
              <a:t>总结展望</a:t>
            </a:r>
          </a:p>
        </p:txBody>
      </p:sp>
    </p:spTree>
    <p:extLst>
      <p:ext uri="{BB962C8B-B14F-4D97-AF65-F5344CB8AC3E}">
        <p14:creationId xmlns:p14="http://schemas.microsoft.com/office/powerpoint/2010/main" val="15794292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26AE6946-EEEC-47D3-8368-5BE236DFD218}"/>
              </a:ext>
            </a:extLst>
          </p:cNvPr>
          <p:cNvCxnSpPr>
            <a:cxnSpLocks/>
          </p:cNvCxnSpPr>
          <p:nvPr/>
        </p:nvCxnSpPr>
        <p:spPr>
          <a:xfrm>
            <a:off x="4287521" y="72631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5F79CF-0844-4A2D-A73D-F9C288DCC6C0}"/>
              </a:ext>
            </a:extLst>
          </p:cNvPr>
          <p:cNvCxnSpPr>
            <a:cxnSpLocks/>
          </p:cNvCxnSpPr>
          <p:nvPr/>
        </p:nvCxnSpPr>
        <p:spPr>
          <a:xfrm>
            <a:off x="10182226" y="727105"/>
            <a:ext cx="1566863" cy="0"/>
          </a:xfrm>
          <a:prstGeom prst="line">
            <a:avLst/>
          </a:prstGeom>
          <a:ln w="25400">
            <a:solidFill>
              <a:srgbClr val="0E523E"/>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1C27AF1-CD02-43ED-885A-80D69F1F2B6C}"/>
              </a:ext>
            </a:extLst>
          </p:cNvPr>
          <p:cNvSpPr/>
          <p:nvPr/>
        </p:nvSpPr>
        <p:spPr>
          <a:xfrm>
            <a:off x="805680" y="441669"/>
            <a:ext cx="902811" cy="523220"/>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800" b="1" noProof="0" dirty="0">
                <a:solidFill>
                  <a:srgbClr val="125340"/>
                </a:solidFill>
                <a:latin typeface="微软雅黑" panose="020B0503020204020204" pitchFamily="34" charset="-122"/>
                <a:ea typeface="微软雅黑" panose="020B0503020204020204" pitchFamily="34" charset="-122"/>
              </a:rPr>
              <a:t>总结</a:t>
            </a:r>
            <a:endParaRPr kumimoji="0" lang="zh-CN" altLang="en-US" sz="2800" b="1" i="0" u="none" strike="noStrike" kern="1200" cap="none" spc="0" normalizeH="0" baseline="0" noProof="0" dirty="0">
              <a:ln>
                <a:noFill/>
              </a:ln>
              <a:solidFill>
                <a:srgbClr val="125340"/>
              </a:solidFill>
              <a:effectLst/>
              <a:uLnTx/>
              <a:uFillTx/>
              <a:latin typeface="微软雅黑" panose="020B0503020204020204" pitchFamily="34" charset="-122"/>
              <a:ea typeface="微软雅黑" panose="020B0503020204020204" pitchFamily="34" charset="-122"/>
              <a:cs typeface="+mn-cs"/>
            </a:endParaRPr>
          </a:p>
        </p:txBody>
      </p:sp>
      <p:sp>
        <p:nvSpPr>
          <p:cNvPr id="20" name="矩形: 圆角 19">
            <a:extLst>
              <a:ext uri="{FF2B5EF4-FFF2-40B4-BE49-F238E27FC236}">
                <a16:creationId xmlns:a16="http://schemas.microsoft.com/office/drawing/2014/main" id="{E4AA665B-7907-4AAF-93E7-425A1701A500}"/>
              </a:ext>
            </a:extLst>
          </p:cNvPr>
          <p:cNvSpPr/>
          <p:nvPr/>
        </p:nvSpPr>
        <p:spPr>
          <a:xfrm>
            <a:off x="457621" y="506335"/>
            <a:ext cx="348059" cy="388855"/>
          </a:xfrm>
          <a:prstGeom prst="roundRect">
            <a:avLst>
              <a:gd name="adj" fmla="val 11815"/>
            </a:avLst>
          </a:prstGeom>
          <a:solidFill>
            <a:srgbClr val="125340"/>
          </a:solidFill>
          <a:ln w="1270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6F7C2085-0E4C-4F76-BAF4-B6438F012658}"/>
              </a:ext>
            </a:extLst>
          </p:cNvPr>
          <p:cNvSpPr txBox="1"/>
          <p:nvPr/>
        </p:nvSpPr>
        <p:spPr>
          <a:xfrm>
            <a:off x="461963" y="517919"/>
            <a:ext cx="348059" cy="3693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1</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4"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50903" y="235946"/>
            <a:ext cx="1583476" cy="364399"/>
          </a:xfrm>
          <a:prstGeom prst="rect">
            <a:avLst/>
          </a:prstGeom>
        </p:spPr>
      </p:pic>
      <p:sp>
        <p:nvSpPr>
          <p:cNvPr id="4" name="文本框 3"/>
          <p:cNvSpPr txBox="1"/>
          <p:nvPr/>
        </p:nvSpPr>
        <p:spPr>
          <a:xfrm>
            <a:off x="392113" y="16209"/>
            <a:ext cx="1817371" cy="400110"/>
          </a:xfrm>
          <a:prstGeom prst="rect">
            <a:avLst/>
          </a:prstGeom>
          <a:noFill/>
        </p:spPr>
        <p:txBody>
          <a:bodyPr wrap="square" rtlCol="0">
            <a:spAutoFit/>
          </a:bodyPr>
          <a:lstStyle/>
          <a:p>
            <a:r>
              <a:rPr lang="zh-CN" altLang="en-US" sz="2000" b="1" dirty="0">
                <a:solidFill>
                  <a:schemeClr val="bg2">
                    <a:lumMod val="50000"/>
                  </a:schemeClr>
                </a:solidFill>
                <a:latin typeface="华文中宋" panose="02010600040101010101" pitchFamily="2" charset="-122"/>
                <a:ea typeface="华文中宋" panose="02010600040101010101" pitchFamily="2" charset="-122"/>
              </a:rPr>
              <a:t>五、总结展望</a:t>
            </a:r>
          </a:p>
        </p:txBody>
      </p:sp>
      <p:sp>
        <p:nvSpPr>
          <p:cNvPr id="22" name="文本框 21"/>
          <p:cNvSpPr txBox="1"/>
          <p:nvPr/>
        </p:nvSpPr>
        <p:spPr>
          <a:xfrm>
            <a:off x="457621" y="1041139"/>
            <a:ext cx="10990580" cy="369332"/>
          </a:xfrm>
          <a:prstGeom prst="rect">
            <a:avLst/>
          </a:prstGeom>
          <a:noFill/>
        </p:spPr>
        <p:txBody>
          <a:bodyPr wrap="square" rtlCol="0">
            <a:spAutoFit/>
          </a:bodyPr>
          <a:lstStyle/>
          <a:p>
            <a:r>
              <a:rPr lang="zh-CN" altLang="en-US" dirty="0"/>
              <a:t>本文针对知识库构建过程中的三个关键技术，主要研究内容可总结为以下三个方面</a:t>
            </a:r>
            <a:endParaRPr lang="zh-CN" altLang="en-US" dirty="0">
              <a:solidFill>
                <a:schemeClr val="accent2">
                  <a:lumMod val="75000"/>
                </a:schemeClr>
              </a:solidFill>
            </a:endParaRPr>
          </a:p>
        </p:txBody>
      </p:sp>
      <p:grpSp>
        <p:nvGrpSpPr>
          <p:cNvPr id="23" name="组合 22"/>
          <p:cNvGrpSpPr/>
          <p:nvPr/>
        </p:nvGrpSpPr>
        <p:grpSpPr>
          <a:xfrm>
            <a:off x="823636" y="3294495"/>
            <a:ext cx="1326822" cy="1303768"/>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sp>
          <p:nvSpPr>
            <p:cNvPr id="26" name="椭圆 2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163A5A"/>
                  </a:solidFill>
                  <a:latin typeface="微软雅黑" panose="020B0503020204020204" pitchFamily="34" charset="-122"/>
                  <a:ea typeface="微软雅黑" panose="020B0503020204020204" pitchFamily="34" charset="-122"/>
                </a:rPr>
                <a:t>总结</a:t>
              </a:r>
            </a:p>
          </p:txBody>
        </p:sp>
      </p:grpSp>
      <p:sp>
        <p:nvSpPr>
          <p:cNvPr id="27" name="椭圆 26"/>
          <p:cNvSpPr/>
          <p:nvPr/>
        </p:nvSpPr>
        <p:spPr>
          <a:xfrm>
            <a:off x="2996339" y="1986139"/>
            <a:ext cx="558000" cy="557561"/>
          </a:xfrm>
          <a:prstGeom prst="ellipse">
            <a:avLst/>
          </a:prstGeom>
          <a:solidFill>
            <a:schemeClr val="tx2">
              <a:lumMod val="5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8" name="组合 27"/>
          <p:cNvGrpSpPr/>
          <p:nvPr/>
        </p:nvGrpSpPr>
        <p:grpSpPr>
          <a:xfrm>
            <a:off x="2996339" y="3682457"/>
            <a:ext cx="558000" cy="558000"/>
            <a:chOff x="304800" y="673100"/>
            <a:chExt cx="4000500" cy="4000500"/>
          </a:xfrm>
          <a:effectLst>
            <a:outerShdw blurRad="317500" dist="1905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30" name="椭圆 2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1" name="左大括号 30"/>
          <p:cNvSpPr/>
          <p:nvPr/>
        </p:nvSpPr>
        <p:spPr>
          <a:xfrm>
            <a:off x="2425434" y="2144332"/>
            <a:ext cx="370707" cy="3644722"/>
          </a:xfrm>
          <a:prstGeom prst="leftBrace">
            <a:avLst/>
          </a:prstGeom>
          <a:ln w="38100">
            <a:solidFill>
              <a:schemeClr val="tx1"/>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32" name="椭圆 31"/>
          <p:cNvSpPr/>
          <p:nvPr/>
        </p:nvSpPr>
        <p:spPr>
          <a:xfrm>
            <a:off x="2996339" y="5427188"/>
            <a:ext cx="558000" cy="558000"/>
          </a:xfrm>
          <a:prstGeom prst="ellipse">
            <a:avLst/>
          </a:prstGeom>
          <a:solidFill>
            <a:schemeClr val="tx2">
              <a:lumMod val="5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TextBox 2"/>
          <p:cNvSpPr txBox="1"/>
          <p:nvPr/>
        </p:nvSpPr>
        <p:spPr>
          <a:xfrm>
            <a:off x="3136857" y="2090780"/>
            <a:ext cx="379953" cy="338554"/>
          </a:xfrm>
          <a:prstGeom prst="rect">
            <a:avLst/>
          </a:prstGeom>
          <a:noFill/>
        </p:spPr>
        <p:txBody>
          <a:bodyPr wrap="square" rtlCol="0">
            <a:spAutoFit/>
          </a:bodyPr>
          <a:lstStyle/>
          <a:p>
            <a:r>
              <a:rPr lang="en-US" altLang="zh-CN" sz="1600" dirty="0">
                <a:solidFill>
                  <a:prstClr val="white"/>
                </a:solidFill>
                <a:latin typeface="微软雅黑" panose="020B0503020204020204" pitchFamily="34" charset="-122"/>
                <a:ea typeface="微软雅黑" panose="020B0503020204020204" pitchFamily="34" charset="-122"/>
              </a:rPr>
              <a:t>1</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
        <p:nvSpPr>
          <p:cNvPr id="34" name="TextBox 40"/>
          <p:cNvSpPr txBox="1"/>
          <p:nvPr/>
        </p:nvSpPr>
        <p:spPr>
          <a:xfrm>
            <a:off x="3122323" y="3777090"/>
            <a:ext cx="444195" cy="338554"/>
          </a:xfrm>
          <a:prstGeom prst="rect">
            <a:avLst/>
          </a:prstGeom>
          <a:noFill/>
        </p:spPr>
        <p:txBody>
          <a:bodyPr wrap="square" rtlCol="0">
            <a:spAutoFit/>
          </a:bodyPr>
          <a:lstStyle/>
          <a:p>
            <a:r>
              <a:rPr lang="en-US" altLang="zh-CN" sz="1600" dirty="0">
                <a:solidFill>
                  <a:srgbClr val="163A5A"/>
                </a:solidFill>
                <a:latin typeface="微软雅黑" panose="020B0503020204020204" pitchFamily="34" charset="-122"/>
                <a:ea typeface="微软雅黑" panose="020B0503020204020204" pitchFamily="34" charset="-122"/>
              </a:rPr>
              <a:t>2</a:t>
            </a:r>
            <a:endParaRPr lang="zh-CN" altLang="en-US" sz="1600" dirty="0">
              <a:solidFill>
                <a:srgbClr val="163A5A"/>
              </a:solidFill>
              <a:latin typeface="微软雅黑" panose="020B0503020204020204" pitchFamily="34" charset="-122"/>
              <a:ea typeface="微软雅黑" panose="020B0503020204020204" pitchFamily="34" charset="-122"/>
            </a:endParaRPr>
          </a:p>
        </p:txBody>
      </p:sp>
      <p:sp>
        <p:nvSpPr>
          <p:cNvPr id="35" name="TextBox 44"/>
          <p:cNvSpPr txBox="1"/>
          <p:nvPr/>
        </p:nvSpPr>
        <p:spPr>
          <a:xfrm>
            <a:off x="3132815" y="5552001"/>
            <a:ext cx="371101" cy="338554"/>
          </a:xfrm>
          <a:prstGeom prst="rect">
            <a:avLst/>
          </a:prstGeom>
          <a:noFill/>
        </p:spPr>
        <p:txBody>
          <a:bodyPr wrap="square" rtlCol="0">
            <a:spAutoFit/>
          </a:bodyPr>
          <a:lstStyle/>
          <a:p>
            <a:r>
              <a:rPr lang="en-US" altLang="zh-CN" sz="1600" dirty="0">
                <a:solidFill>
                  <a:prstClr val="white"/>
                </a:solidFill>
                <a:latin typeface="微软雅黑" panose="020B0503020204020204" pitchFamily="34" charset="-122"/>
                <a:ea typeface="微软雅黑" panose="020B0503020204020204" pitchFamily="34" charset="-122"/>
              </a:rPr>
              <a:t>3</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3754537" y="1808106"/>
            <a:ext cx="7790212" cy="1200329"/>
          </a:xfrm>
          <a:prstGeom prst="rect">
            <a:avLst/>
          </a:prstGeom>
          <a:noFill/>
        </p:spPr>
        <p:txBody>
          <a:bodyPr wrap="square" rtlCol="0">
            <a:spAutoFit/>
          </a:bodyPr>
          <a:lstStyle/>
          <a:p>
            <a:r>
              <a:rPr lang="zh-CN" altLang="en-US" dirty="0"/>
              <a:t>针对有监督实体识别方法对标注数据对于依赖问题，本文提出了</a:t>
            </a:r>
            <a:r>
              <a:rPr lang="zh-CN" altLang="en-US" b="1" dirty="0">
                <a:solidFill>
                  <a:srgbClr val="125340"/>
                </a:solidFill>
              </a:rPr>
              <a:t>基于主动学习和自训练的弱监督实体识别方法</a:t>
            </a:r>
            <a:r>
              <a:rPr lang="zh-CN" altLang="en-US" dirty="0"/>
              <a:t>，将主动学习与自训练方法结合，有效降低了模型所需的标注数据量。并引入预训练语言模型作为文本编码器，解决系统冷启动问题</a:t>
            </a:r>
          </a:p>
        </p:txBody>
      </p:sp>
      <p:sp>
        <p:nvSpPr>
          <p:cNvPr id="45" name="文本框 44"/>
          <p:cNvSpPr txBox="1"/>
          <p:nvPr/>
        </p:nvSpPr>
        <p:spPr>
          <a:xfrm>
            <a:off x="3754537" y="3484713"/>
            <a:ext cx="7790212" cy="1200329"/>
          </a:xfrm>
          <a:prstGeom prst="rect">
            <a:avLst/>
          </a:prstGeom>
          <a:noFill/>
        </p:spPr>
        <p:txBody>
          <a:bodyPr wrap="square" rtlCol="0">
            <a:spAutoFit/>
          </a:bodyPr>
          <a:lstStyle/>
          <a:p>
            <a:r>
              <a:rPr lang="zh-CN" altLang="en-US" dirty="0"/>
              <a:t>针对远程监督数据集噪声过大问题，本文提出了</a:t>
            </a:r>
            <a:r>
              <a:rPr lang="zh-CN" altLang="en-US" b="1" dirty="0">
                <a:solidFill>
                  <a:srgbClr val="125340"/>
                </a:solidFill>
              </a:rPr>
              <a:t>结合空洞卷积和软实体类型约束的关系抽取方法</a:t>
            </a:r>
            <a:r>
              <a:rPr lang="zh-CN" altLang="en-US" dirty="0"/>
              <a:t>。在捕获长距离依赖关系的同时不损失高效的运算效率。将实体类型的约束引入到注意力机制中，通过显式考虑外部知识中的噪声，以多任务学习的方式获得更加准确的注意力权重</a:t>
            </a:r>
          </a:p>
        </p:txBody>
      </p:sp>
      <p:sp>
        <p:nvSpPr>
          <p:cNvPr id="46" name="文本框 45"/>
          <p:cNvSpPr txBox="1"/>
          <p:nvPr/>
        </p:nvSpPr>
        <p:spPr>
          <a:xfrm>
            <a:off x="3754537" y="5234856"/>
            <a:ext cx="7790212" cy="1200329"/>
          </a:xfrm>
          <a:prstGeom prst="rect">
            <a:avLst/>
          </a:prstGeom>
          <a:noFill/>
        </p:spPr>
        <p:txBody>
          <a:bodyPr wrap="square" rtlCol="0">
            <a:spAutoFit/>
          </a:bodyPr>
          <a:lstStyle/>
          <a:p>
            <a:r>
              <a:rPr lang="zh-CN" altLang="en-US" dirty="0"/>
              <a:t>针对翻译模型孤立学习三元组、图模型未考虑相同关系存在差异的问题，本文提出了</a:t>
            </a:r>
            <a:r>
              <a:rPr lang="zh-CN" altLang="en-US" b="1" dirty="0">
                <a:solidFill>
                  <a:srgbClr val="125340"/>
                </a:solidFill>
              </a:rPr>
              <a:t>基于图卷积和层次关系嵌入的知识库表示学习方法</a:t>
            </a:r>
            <a:r>
              <a:rPr lang="zh-CN" altLang="en-US" dirty="0"/>
              <a:t>，在捕获知识库中图结构信息的过程中同时编码实体向量和关系向量，并引入全局关系嵌入和局部关系嵌入，利用局部关系嵌入学习关系边的结构信息</a:t>
            </a:r>
          </a:p>
        </p:txBody>
      </p:sp>
    </p:spTree>
    <p:extLst>
      <p:ext uri="{BB962C8B-B14F-4D97-AF65-F5344CB8AC3E}">
        <p14:creationId xmlns:p14="http://schemas.microsoft.com/office/powerpoint/2010/main" val="1715415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wdUpDiag">
          <a:fgClr>
            <a:srgbClr val="F6F6F6"/>
          </a:fgClr>
          <a:bgClr>
            <a:schemeClr val="bg1"/>
          </a:bgClr>
        </a:pattFill>
        <a:effectLst/>
      </p:bgPr>
    </p:bg>
    <p:spTree>
      <p:nvGrpSpPr>
        <p:cNvPr id="1" name=""/>
        <p:cNvGrpSpPr/>
        <p:nvPr/>
      </p:nvGrpSpPr>
      <p:grpSpPr>
        <a:xfrm>
          <a:off x="0" y="0"/>
          <a:ext cx="0" cy="0"/>
          <a:chOff x="0" y="0"/>
          <a:chExt cx="0" cy="0"/>
        </a:xfrm>
      </p:grpSpPr>
      <p:pic>
        <p:nvPicPr>
          <p:cNvPr id="12" name="Picture 2" descr="http://www.whu.edu.cn/images/2017112901.jpg">
            <a:extLst>
              <a:ext uri="{FF2B5EF4-FFF2-40B4-BE49-F238E27FC236}">
                <a16:creationId xmlns:a16="http://schemas.microsoft.com/office/drawing/2014/main" id="{9F700BFD-5626-4A67-B107-649C3A0F29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347" r="19046" b="10785"/>
          <a:stretch/>
        </p:blipFill>
        <p:spPr bwMode="auto">
          <a:xfrm>
            <a:off x="1435668" y="1669144"/>
            <a:ext cx="9320665" cy="3135085"/>
          </a:xfrm>
          <a:prstGeom prst="roundRect">
            <a:avLst>
              <a:gd name="adj" fmla="val 3562"/>
            </a:avLst>
          </a:prstGeom>
          <a:noFill/>
          <a:extLst>
            <a:ext uri="{909E8E84-426E-40DD-AFC4-6F175D3DCCD1}">
              <a14:hiddenFill xmlns:a14="http://schemas.microsoft.com/office/drawing/2010/main">
                <a:solidFill>
                  <a:srgbClr val="FFFFFF"/>
                </a:solidFill>
              </a14:hiddenFill>
            </a:ext>
          </a:extLst>
        </p:spPr>
      </p:pic>
      <p:sp>
        <p:nvSpPr>
          <p:cNvPr id="205" name="矩形: 圆角 204">
            <a:extLst>
              <a:ext uri="{FF2B5EF4-FFF2-40B4-BE49-F238E27FC236}">
                <a16:creationId xmlns:a16="http://schemas.microsoft.com/office/drawing/2014/main" id="{0B950642-E2A9-4AB0-A436-C2B593C2816E}"/>
              </a:ext>
            </a:extLst>
          </p:cNvPr>
          <p:cNvSpPr/>
          <p:nvPr/>
        </p:nvSpPr>
        <p:spPr>
          <a:xfrm>
            <a:off x="1448367" y="1669145"/>
            <a:ext cx="9320667" cy="3135087"/>
          </a:xfrm>
          <a:prstGeom prst="roundRect">
            <a:avLst>
              <a:gd name="adj" fmla="val 3676"/>
            </a:avLst>
          </a:prstGeom>
          <a:solidFill>
            <a:srgbClr val="00523A">
              <a:alpha val="90000"/>
            </a:srgbClr>
          </a:solidFill>
          <a:ln w="3175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06" name="组合 205">
            <a:extLst>
              <a:ext uri="{FF2B5EF4-FFF2-40B4-BE49-F238E27FC236}">
                <a16:creationId xmlns:a16="http://schemas.microsoft.com/office/drawing/2014/main" id="{7D48A63A-5EF8-47F7-99F8-B938061724AD}"/>
              </a:ext>
            </a:extLst>
          </p:cNvPr>
          <p:cNvGrpSpPr/>
          <p:nvPr/>
        </p:nvGrpSpPr>
        <p:grpSpPr>
          <a:xfrm>
            <a:off x="5257895" y="832882"/>
            <a:ext cx="1676211" cy="1672409"/>
            <a:chOff x="3391090" y="1905190"/>
            <a:chExt cx="3054547" cy="3047620"/>
          </a:xfrm>
        </p:grpSpPr>
        <p:sp>
          <p:nvSpPr>
            <p:cNvPr id="207" name="椭圆 206">
              <a:extLst>
                <a:ext uri="{FF2B5EF4-FFF2-40B4-BE49-F238E27FC236}">
                  <a16:creationId xmlns:a16="http://schemas.microsoft.com/office/drawing/2014/main" id="{07493B07-965A-4BE8-9C8E-6CC7C9C4004F}"/>
                </a:ext>
              </a:extLst>
            </p:cNvPr>
            <p:cNvSpPr/>
            <p:nvPr/>
          </p:nvSpPr>
          <p:spPr>
            <a:xfrm>
              <a:off x="3406832" y="1914005"/>
              <a:ext cx="3038805" cy="30388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208" name="图形 207">
              <a:extLst>
                <a:ext uri="{FF2B5EF4-FFF2-40B4-BE49-F238E27FC236}">
                  <a16:creationId xmlns:a16="http://schemas.microsoft.com/office/drawing/2014/main" id="{14CB554E-BC4F-4BA7-A113-9B3747EF8A7F}"/>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391090" y="1905190"/>
              <a:ext cx="3047620" cy="3047620"/>
            </a:xfrm>
            <a:prstGeom prst="rect">
              <a:avLst/>
            </a:prstGeom>
          </p:spPr>
        </p:pic>
      </p:grpSp>
      <p:sp>
        <p:nvSpPr>
          <p:cNvPr id="226" name="矩形 225">
            <a:extLst>
              <a:ext uri="{FF2B5EF4-FFF2-40B4-BE49-F238E27FC236}">
                <a16:creationId xmlns:a16="http://schemas.microsoft.com/office/drawing/2014/main" id="{96A674A2-A2D4-45A3-A4BB-F8606BFB13D0}"/>
              </a:ext>
            </a:extLst>
          </p:cNvPr>
          <p:cNvSpPr/>
          <p:nvPr/>
        </p:nvSpPr>
        <p:spPr>
          <a:xfrm>
            <a:off x="5060950" y="3851165"/>
            <a:ext cx="1981200" cy="584775"/>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300" normalizeH="0" baseline="0" noProof="0" dirty="0">
                <a:ln>
                  <a:noFill/>
                </a:ln>
                <a:solidFill>
                  <a:prstClr val="white"/>
                </a:solidFill>
                <a:effectLst>
                  <a:outerShdw blurRad="114300" dist="38100" dir="2700000" algn="tl" rotWithShape="0">
                    <a:prstClr val="black">
                      <a:alpha val="34000"/>
                    </a:prstClr>
                  </a:outerShdw>
                </a:effectLst>
                <a:uLnTx/>
                <a:uFillTx/>
                <a:latin typeface="微软雅黑 Light" panose="020B0502040204020203" pitchFamily="34" charset="-122"/>
                <a:ea typeface="微软雅黑 Light" panose="020B0502040204020203" pitchFamily="34" charset="-122"/>
                <a:cs typeface="+mn-cs"/>
              </a:rPr>
              <a:t>第一部分</a:t>
            </a:r>
          </a:p>
        </p:txBody>
      </p:sp>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3" name="直接连接符 2">
            <a:extLst>
              <a:ext uri="{FF2B5EF4-FFF2-40B4-BE49-F238E27FC236}">
                <a16:creationId xmlns:a16="http://schemas.microsoft.com/office/drawing/2014/main" id="{5E3F4398-177A-48D5-8B17-7D7CF0C4AA64}"/>
              </a:ext>
            </a:extLst>
          </p:cNvPr>
          <p:cNvCxnSpPr/>
          <p:nvPr/>
        </p:nvCxnSpPr>
        <p:spPr>
          <a:xfrm>
            <a:off x="4465321" y="4130040"/>
            <a:ext cx="38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3CDE02C-FD27-4AD3-9B9C-084712D8D125}"/>
              </a:ext>
            </a:extLst>
          </p:cNvPr>
          <p:cNvCxnSpPr/>
          <p:nvPr/>
        </p:nvCxnSpPr>
        <p:spPr>
          <a:xfrm>
            <a:off x="7162801" y="4130040"/>
            <a:ext cx="38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7">
            <a:extLst>
              <a:ext uri="{FF2B5EF4-FFF2-40B4-BE49-F238E27FC236}">
                <a16:creationId xmlns:a16="http://schemas.microsoft.com/office/drawing/2014/main" id="{C5CF7351-1AE7-44E7-B2EA-4C84183C0004}"/>
              </a:ext>
            </a:extLst>
          </p:cNvPr>
          <p:cNvSpPr>
            <a:spLocks noChangeArrowheads="1"/>
          </p:cNvSpPr>
          <p:nvPr/>
        </p:nvSpPr>
        <p:spPr bwMode="auto">
          <a:xfrm>
            <a:off x="1448367" y="5064193"/>
            <a:ext cx="9307965" cy="5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377"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115340"/>
                </a:solidFill>
                <a:effectLst/>
                <a:uLnTx/>
                <a:uFillTx/>
                <a:latin typeface="微软雅黑 Light" panose="020B0502040204020203" pitchFamily="34" charset="-122"/>
                <a:ea typeface="微软雅黑 Light" panose="020B0502040204020203" pitchFamily="34" charset="-122"/>
                <a:cs typeface="+mn-cs"/>
              </a:rPr>
              <a:t>简述论文的选题</a:t>
            </a:r>
            <a:r>
              <a:rPr lang="zh-CN" altLang="en-US" sz="2000" dirty="0">
                <a:solidFill>
                  <a:srgbClr val="115340"/>
                </a:solidFill>
                <a:latin typeface="微软雅黑 Light" panose="020B0502040204020203" pitchFamily="34" charset="-122"/>
                <a:ea typeface="微软雅黑 Light" panose="020B0502040204020203" pitchFamily="34" charset="-122"/>
              </a:rPr>
              <a:t>背景、</a:t>
            </a:r>
            <a:r>
              <a:rPr kumimoji="0" lang="zh-CN" altLang="en-US" sz="2000" b="0" i="0" u="none" strike="noStrike" kern="1200" cap="none" spc="0" normalizeH="0" baseline="0" noProof="0" dirty="0">
                <a:ln>
                  <a:noFill/>
                </a:ln>
                <a:solidFill>
                  <a:srgbClr val="115340"/>
                </a:solidFill>
                <a:effectLst/>
                <a:uLnTx/>
                <a:uFillTx/>
                <a:latin typeface="微软雅黑 Light" panose="020B0502040204020203" pitchFamily="34" charset="-122"/>
                <a:ea typeface="微软雅黑 Light" panose="020B0502040204020203" pitchFamily="34" charset="-122"/>
                <a:cs typeface="+mn-cs"/>
              </a:rPr>
              <a:t>研究难点和主要贡献</a:t>
            </a:r>
            <a:endParaRPr kumimoji="0" lang="en-US" altLang="zh-CN" sz="2000" b="0" i="0" u="none" strike="noStrike" kern="1200" cap="none" spc="0" normalizeH="0" baseline="0" noProof="0" dirty="0">
              <a:ln>
                <a:noFill/>
              </a:ln>
              <a:solidFill>
                <a:srgbClr val="115340"/>
              </a:solidFill>
              <a:effectLst/>
              <a:uLnTx/>
              <a:uFillTx/>
              <a:latin typeface="微软雅黑 Light" panose="020B0502040204020203" pitchFamily="34" charset="-122"/>
              <a:ea typeface="微软雅黑 Light" panose="020B0502040204020203" pitchFamily="34" charset="-122"/>
              <a:cs typeface="+mn-cs"/>
            </a:endParaRPr>
          </a:p>
        </p:txBody>
      </p:sp>
      <p:sp>
        <p:nvSpPr>
          <p:cNvPr id="16" name="文本框 15"/>
          <p:cNvSpPr txBox="1"/>
          <p:nvPr/>
        </p:nvSpPr>
        <p:spPr>
          <a:xfrm>
            <a:off x="4338889" y="2598028"/>
            <a:ext cx="3587183" cy="1107996"/>
          </a:xfrm>
          <a:prstGeom prst="rect">
            <a:avLst/>
          </a:prstGeom>
          <a:noFill/>
        </p:spPr>
        <p:txBody>
          <a:bodyPr wrap="square" rtlCol="0">
            <a:spAutoFit/>
          </a:bodyPr>
          <a:lstStyle/>
          <a:p>
            <a:pPr algn="ctr"/>
            <a:r>
              <a:rPr lang="zh-CN" altLang="en-US" sz="6600" b="1" dirty="0">
                <a:solidFill>
                  <a:schemeClr val="bg1"/>
                </a:solidFill>
                <a:latin typeface="华文中宋" panose="02010600040101010101" pitchFamily="2" charset="-122"/>
                <a:ea typeface="华文中宋" panose="02010600040101010101" pitchFamily="2" charset="-122"/>
              </a:rPr>
              <a:t>研究概述</a:t>
            </a:r>
          </a:p>
        </p:txBody>
      </p:sp>
    </p:spTree>
    <p:extLst>
      <p:ext uri="{BB962C8B-B14F-4D97-AF65-F5344CB8AC3E}">
        <p14:creationId xmlns:p14="http://schemas.microsoft.com/office/powerpoint/2010/main" val="21992647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26AE6946-EEEC-47D3-8368-5BE236DFD218}"/>
              </a:ext>
            </a:extLst>
          </p:cNvPr>
          <p:cNvCxnSpPr>
            <a:cxnSpLocks/>
          </p:cNvCxnSpPr>
          <p:nvPr/>
        </p:nvCxnSpPr>
        <p:spPr>
          <a:xfrm>
            <a:off x="4287521" y="72631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5F79CF-0844-4A2D-A73D-F9C288DCC6C0}"/>
              </a:ext>
            </a:extLst>
          </p:cNvPr>
          <p:cNvCxnSpPr>
            <a:cxnSpLocks/>
          </p:cNvCxnSpPr>
          <p:nvPr/>
        </p:nvCxnSpPr>
        <p:spPr>
          <a:xfrm>
            <a:off x="10182226" y="727105"/>
            <a:ext cx="1566863" cy="0"/>
          </a:xfrm>
          <a:prstGeom prst="line">
            <a:avLst/>
          </a:prstGeom>
          <a:ln w="25400">
            <a:solidFill>
              <a:srgbClr val="0E523E"/>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1C27AF1-CD02-43ED-885A-80D69F1F2B6C}"/>
              </a:ext>
            </a:extLst>
          </p:cNvPr>
          <p:cNvSpPr/>
          <p:nvPr/>
        </p:nvSpPr>
        <p:spPr>
          <a:xfrm>
            <a:off x="805680" y="441669"/>
            <a:ext cx="902811" cy="523220"/>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800" b="1" dirty="0">
                <a:solidFill>
                  <a:srgbClr val="125340"/>
                </a:solidFill>
                <a:latin typeface="微软雅黑" panose="020B0503020204020204" pitchFamily="34" charset="-122"/>
                <a:ea typeface="微软雅黑" panose="020B0503020204020204" pitchFamily="34" charset="-122"/>
              </a:rPr>
              <a:t>展望</a:t>
            </a:r>
            <a:endParaRPr kumimoji="0" lang="zh-CN" altLang="en-US" sz="2800" b="1" i="0" u="none" strike="noStrike" kern="1200" cap="none" spc="0" normalizeH="0" baseline="0" noProof="0" dirty="0">
              <a:ln>
                <a:noFill/>
              </a:ln>
              <a:solidFill>
                <a:srgbClr val="125340"/>
              </a:solidFill>
              <a:effectLst/>
              <a:uLnTx/>
              <a:uFillTx/>
              <a:latin typeface="微软雅黑" panose="020B0503020204020204" pitchFamily="34" charset="-122"/>
              <a:ea typeface="微软雅黑" panose="020B0503020204020204" pitchFamily="34" charset="-122"/>
              <a:cs typeface="+mn-cs"/>
            </a:endParaRPr>
          </a:p>
        </p:txBody>
      </p:sp>
      <p:sp>
        <p:nvSpPr>
          <p:cNvPr id="20" name="矩形: 圆角 19">
            <a:extLst>
              <a:ext uri="{FF2B5EF4-FFF2-40B4-BE49-F238E27FC236}">
                <a16:creationId xmlns:a16="http://schemas.microsoft.com/office/drawing/2014/main" id="{E4AA665B-7907-4AAF-93E7-425A1701A500}"/>
              </a:ext>
            </a:extLst>
          </p:cNvPr>
          <p:cNvSpPr/>
          <p:nvPr/>
        </p:nvSpPr>
        <p:spPr>
          <a:xfrm>
            <a:off x="457621" y="506335"/>
            <a:ext cx="348059" cy="388855"/>
          </a:xfrm>
          <a:prstGeom prst="roundRect">
            <a:avLst>
              <a:gd name="adj" fmla="val 11815"/>
            </a:avLst>
          </a:prstGeom>
          <a:solidFill>
            <a:srgbClr val="125340"/>
          </a:solidFill>
          <a:ln w="1270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6F7C2085-0E4C-4F76-BAF4-B6438F012658}"/>
              </a:ext>
            </a:extLst>
          </p:cNvPr>
          <p:cNvSpPr txBox="1"/>
          <p:nvPr/>
        </p:nvSpPr>
        <p:spPr>
          <a:xfrm>
            <a:off x="461963" y="517919"/>
            <a:ext cx="348059" cy="3693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4"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50903" y="235946"/>
            <a:ext cx="1583476" cy="364399"/>
          </a:xfrm>
          <a:prstGeom prst="rect">
            <a:avLst/>
          </a:prstGeom>
        </p:spPr>
      </p:pic>
      <p:sp>
        <p:nvSpPr>
          <p:cNvPr id="4" name="文本框 3"/>
          <p:cNvSpPr txBox="1"/>
          <p:nvPr/>
        </p:nvSpPr>
        <p:spPr>
          <a:xfrm>
            <a:off x="392113" y="16209"/>
            <a:ext cx="1817371" cy="400110"/>
          </a:xfrm>
          <a:prstGeom prst="rect">
            <a:avLst/>
          </a:prstGeom>
          <a:noFill/>
        </p:spPr>
        <p:txBody>
          <a:bodyPr wrap="square" rtlCol="0">
            <a:spAutoFit/>
          </a:bodyPr>
          <a:lstStyle/>
          <a:p>
            <a:r>
              <a:rPr lang="zh-CN" altLang="en-US" sz="2000" b="1" dirty="0">
                <a:solidFill>
                  <a:schemeClr val="bg2">
                    <a:lumMod val="50000"/>
                  </a:schemeClr>
                </a:solidFill>
                <a:latin typeface="华文中宋" panose="02010600040101010101" pitchFamily="2" charset="-122"/>
                <a:ea typeface="华文中宋" panose="02010600040101010101" pitchFamily="2" charset="-122"/>
              </a:rPr>
              <a:t>五、总结展望</a:t>
            </a:r>
          </a:p>
        </p:txBody>
      </p:sp>
      <p:sp>
        <p:nvSpPr>
          <p:cNvPr id="22" name="文本框 21"/>
          <p:cNvSpPr txBox="1"/>
          <p:nvPr/>
        </p:nvSpPr>
        <p:spPr>
          <a:xfrm>
            <a:off x="457621" y="1041139"/>
            <a:ext cx="10990580" cy="369332"/>
          </a:xfrm>
          <a:prstGeom prst="rect">
            <a:avLst/>
          </a:prstGeom>
          <a:noFill/>
        </p:spPr>
        <p:txBody>
          <a:bodyPr wrap="square" rtlCol="0">
            <a:spAutoFit/>
          </a:bodyPr>
          <a:lstStyle/>
          <a:p>
            <a:r>
              <a:rPr lang="zh-CN" altLang="en-US" dirty="0"/>
              <a:t>在下一步的研究工作中，本文将从如下几个方面对本文工作做出改进</a:t>
            </a:r>
            <a:endParaRPr lang="zh-CN" altLang="en-US" dirty="0">
              <a:solidFill>
                <a:schemeClr val="accent2">
                  <a:lumMod val="75000"/>
                </a:schemeClr>
              </a:solidFill>
            </a:endParaRPr>
          </a:p>
        </p:txBody>
      </p:sp>
      <p:grpSp>
        <p:nvGrpSpPr>
          <p:cNvPr id="23" name="组合 22"/>
          <p:cNvGrpSpPr/>
          <p:nvPr/>
        </p:nvGrpSpPr>
        <p:grpSpPr>
          <a:xfrm>
            <a:off x="823636" y="3294495"/>
            <a:ext cx="1326822" cy="1303768"/>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sp>
          <p:nvSpPr>
            <p:cNvPr id="26" name="椭圆 2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163A5A"/>
                  </a:solidFill>
                  <a:latin typeface="微软雅黑" panose="020B0503020204020204" pitchFamily="34" charset="-122"/>
                  <a:ea typeface="微软雅黑" panose="020B0503020204020204" pitchFamily="34" charset="-122"/>
                </a:rPr>
                <a:t>展望</a:t>
              </a:r>
            </a:p>
          </p:txBody>
        </p:sp>
      </p:grpSp>
      <p:sp>
        <p:nvSpPr>
          <p:cNvPr id="27" name="椭圆 26"/>
          <p:cNvSpPr/>
          <p:nvPr/>
        </p:nvSpPr>
        <p:spPr>
          <a:xfrm>
            <a:off x="2996339" y="1986139"/>
            <a:ext cx="558000" cy="557561"/>
          </a:xfrm>
          <a:prstGeom prst="ellipse">
            <a:avLst/>
          </a:prstGeom>
          <a:solidFill>
            <a:schemeClr val="tx2">
              <a:lumMod val="5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8" name="组合 27"/>
          <p:cNvGrpSpPr/>
          <p:nvPr/>
        </p:nvGrpSpPr>
        <p:grpSpPr>
          <a:xfrm>
            <a:off x="2996339" y="3682457"/>
            <a:ext cx="558000" cy="558000"/>
            <a:chOff x="304800" y="673100"/>
            <a:chExt cx="4000500" cy="4000500"/>
          </a:xfrm>
          <a:effectLst>
            <a:outerShdw blurRad="317500" dist="1905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30" name="椭圆 2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1" name="左大括号 30"/>
          <p:cNvSpPr/>
          <p:nvPr/>
        </p:nvSpPr>
        <p:spPr>
          <a:xfrm>
            <a:off x="2425434" y="2144332"/>
            <a:ext cx="370707" cy="3644722"/>
          </a:xfrm>
          <a:prstGeom prst="leftBrace">
            <a:avLst/>
          </a:prstGeom>
          <a:ln w="38100">
            <a:solidFill>
              <a:schemeClr val="tx1"/>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32" name="椭圆 31"/>
          <p:cNvSpPr/>
          <p:nvPr/>
        </p:nvSpPr>
        <p:spPr>
          <a:xfrm>
            <a:off x="2996339" y="5427188"/>
            <a:ext cx="558000" cy="558000"/>
          </a:xfrm>
          <a:prstGeom prst="ellipse">
            <a:avLst/>
          </a:prstGeom>
          <a:solidFill>
            <a:schemeClr val="tx2">
              <a:lumMod val="5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TextBox 2"/>
          <p:cNvSpPr txBox="1"/>
          <p:nvPr/>
        </p:nvSpPr>
        <p:spPr>
          <a:xfrm>
            <a:off x="3136857" y="2090780"/>
            <a:ext cx="379953" cy="338554"/>
          </a:xfrm>
          <a:prstGeom prst="rect">
            <a:avLst/>
          </a:prstGeom>
          <a:noFill/>
        </p:spPr>
        <p:txBody>
          <a:bodyPr wrap="square" rtlCol="0">
            <a:spAutoFit/>
          </a:bodyPr>
          <a:lstStyle/>
          <a:p>
            <a:r>
              <a:rPr lang="en-US" altLang="zh-CN" sz="1600" dirty="0">
                <a:solidFill>
                  <a:prstClr val="white"/>
                </a:solidFill>
                <a:latin typeface="微软雅黑" panose="020B0503020204020204" pitchFamily="34" charset="-122"/>
                <a:ea typeface="微软雅黑" panose="020B0503020204020204" pitchFamily="34" charset="-122"/>
              </a:rPr>
              <a:t>1</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
        <p:nvSpPr>
          <p:cNvPr id="34" name="TextBox 40"/>
          <p:cNvSpPr txBox="1"/>
          <p:nvPr/>
        </p:nvSpPr>
        <p:spPr>
          <a:xfrm>
            <a:off x="3122323" y="3777090"/>
            <a:ext cx="444195" cy="338554"/>
          </a:xfrm>
          <a:prstGeom prst="rect">
            <a:avLst/>
          </a:prstGeom>
          <a:noFill/>
        </p:spPr>
        <p:txBody>
          <a:bodyPr wrap="square" rtlCol="0">
            <a:spAutoFit/>
          </a:bodyPr>
          <a:lstStyle/>
          <a:p>
            <a:r>
              <a:rPr lang="en-US" altLang="zh-CN" sz="1600" dirty="0">
                <a:solidFill>
                  <a:srgbClr val="163A5A"/>
                </a:solidFill>
                <a:latin typeface="微软雅黑" panose="020B0503020204020204" pitchFamily="34" charset="-122"/>
                <a:ea typeface="微软雅黑" panose="020B0503020204020204" pitchFamily="34" charset="-122"/>
              </a:rPr>
              <a:t>2</a:t>
            </a:r>
            <a:endParaRPr lang="zh-CN" altLang="en-US" sz="1600" dirty="0">
              <a:solidFill>
                <a:srgbClr val="163A5A"/>
              </a:solidFill>
              <a:latin typeface="微软雅黑" panose="020B0503020204020204" pitchFamily="34" charset="-122"/>
              <a:ea typeface="微软雅黑" panose="020B0503020204020204" pitchFamily="34" charset="-122"/>
            </a:endParaRPr>
          </a:p>
        </p:txBody>
      </p:sp>
      <p:sp>
        <p:nvSpPr>
          <p:cNvPr id="35" name="TextBox 44"/>
          <p:cNvSpPr txBox="1"/>
          <p:nvPr/>
        </p:nvSpPr>
        <p:spPr>
          <a:xfrm>
            <a:off x="3132815" y="5552001"/>
            <a:ext cx="371101" cy="338554"/>
          </a:xfrm>
          <a:prstGeom prst="rect">
            <a:avLst/>
          </a:prstGeom>
          <a:noFill/>
        </p:spPr>
        <p:txBody>
          <a:bodyPr wrap="square" rtlCol="0">
            <a:spAutoFit/>
          </a:bodyPr>
          <a:lstStyle/>
          <a:p>
            <a:r>
              <a:rPr lang="en-US" altLang="zh-CN" sz="1600" dirty="0">
                <a:solidFill>
                  <a:prstClr val="white"/>
                </a:solidFill>
                <a:latin typeface="微软雅黑" panose="020B0503020204020204" pitchFamily="34" charset="-122"/>
                <a:ea typeface="微软雅黑" panose="020B0503020204020204" pitchFamily="34" charset="-122"/>
              </a:rPr>
              <a:t>3</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3754537" y="1808106"/>
            <a:ext cx="7790212" cy="923330"/>
          </a:xfrm>
          <a:prstGeom prst="rect">
            <a:avLst/>
          </a:prstGeom>
          <a:noFill/>
        </p:spPr>
        <p:txBody>
          <a:bodyPr wrap="square" rtlCol="0">
            <a:spAutoFit/>
          </a:bodyPr>
          <a:lstStyle/>
          <a:p>
            <a:r>
              <a:rPr lang="zh-CN" altLang="en-US" dirty="0"/>
              <a:t>对于</a:t>
            </a:r>
            <a:r>
              <a:rPr lang="zh-CN" altLang="en-US" b="1" dirty="0">
                <a:solidFill>
                  <a:srgbClr val="125340"/>
                </a:solidFill>
              </a:rPr>
              <a:t>命名实体识别子任务</a:t>
            </a:r>
            <a:r>
              <a:rPr lang="zh-CN" altLang="en-US" dirty="0"/>
              <a:t>，本文将探索更加复杂的主动学习采样策略以及如何降低主动学习过程中反复训练模型带来的计算开销，并加快预训练语言模型在弱监督实体识别任务上的收敛速度</a:t>
            </a:r>
          </a:p>
        </p:txBody>
      </p:sp>
      <p:sp>
        <p:nvSpPr>
          <p:cNvPr id="45" name="文本框 44"/>
          <p:cNvSpPr txBox="1"/>
          <p:nvPr/>
        </p:nvSpPr>
        <p:spPr>
          <a:xfrm>
            <a:off x="3754537" y="3484713"/>
            <a:ext cx="7790212" cy="923330"/>
          </a:xfrm>
          <a:prstGeom prst="rect">
            <a:avLst/>
          </a:prstGeom>
          <a:noFill/>
        </p:spPr>
        <p:txBody>
          <a:bodyPr wrap="square" rtlCol="0">
            <a:spAutoFit/>
          </a:bodyPr>
          <a:lstStyle/>
          <a:p>
            <a:r>
              <a:rPr lang="zh-CN" altLang="en-US" dirty="0"/>
              <a:t>对于</a:t>
            </a:r>
            <a:r>
              <a:rPr lang="zh-CN" altLang="en-US" b="1" dirty="0">
                <a:solidFill>
                  <a:srgbClr val="125340"/>
                </a:solidFill>
              </a:rPr>
              <a:t>实体关系抽取子任务</a:t>
            </a:r>
            <a:r>
              <a:rPr lang="zh-CN" altLang="en-US" dirty="0"/>
              <a:t>，本文将继续研究细粒度的实体类型对关系抽取的作用，以及如何将本文方法泛化到其它类型的外部知识。此外，本文将进一步比较分析其它神经网络和空洞卷积网络的</a:t>
            </a:r>
            <a:r>
              <a:rPr lang="zh-CN" altLang="en-US" dirty="0" smtClean="0"/>
              <a:t>优劣</a:t>
            </a:r>
            <a:endParaRPr lang="zh-CN" altLang="en-US" dirty="0"/>
          </a:p>
        </p:txBody>
      </p:sp>
      <p:sp>
        <p:nvSpPr>
          <p:cNvPr id="46" name="文本框 45"/>
          <p:cNvSpPr txBox="1"/>
          <p:nvPr/>
        </p:nvSpPr>
        <p:spPr>
          <a:xfrm>
            <a:off x="3754537" y="5234856"/>
            <a:ext cx="7790212" cy="1200329"/>
          </a:xfrm>
          <a:prstGeom prst="rect">
            <a:avLst/>
          </a:prstGeom>
          <a:noFill/>
        </p:spPr>
        <p:txBody>
          <a:bodyPr wrap="square" rtlCol="0">
            <a:spAutoFit/>
          </a:bodyPr>
          <a:lstStyle/>
          <a:p>
            <a:r>
              <a:rPr lang="zh-CN" altLang="en-US" dirty="0"/>
              <a:t>对于</a:t>
            </a:r>
            <a:r>
              <a:rPr lang="zh-CN" altLang="en-US" b="1" dirty="0">
                <a:solidFill>
                  <a:srgbClr val="125340"/>
                </a:solidFill>
              </a:rPr>
              <a:t>知识库表示学习子任务</a:t>
            </a:r>
            <a:r>
              <a:rPr lang="zh-CN" altLang="en-US" dirty="0"/>
              <a:t>，本文还将深入分析全局关系嵌入与局部关系嵌入的结合方式以及权重选择，并对局部关系嵌入进行一定的正则化。此外，本文也计划将注意力机制引入基于图卷积的知识库表示学习方法，为不同的邻接实体学习不同的</a:t>
            </a:r>
            <a:r>
              <a:rPr lang="zh-CN" altLang="en-US" dirty="0" smtClean="0"/>
              <a:t>权重</a:t>
            </a:r>
            <a:endParaRPr lang="zh-CN" altLang="en-US" dirty="0"/>
          </a:p>
        </p:txBody>
      </p:sp>
    </p:spTree>
    <p:extLst>
      <p:ext uri="{BB962C8B-B14F-4D97-AF65-F5344CB8AC3E}">
        <p14:creationId xmlns:p14="http://schemas.microsoft.com/office/powerpoint/2010/main" val="17639392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68909B84-6901-4FDF-8C36-7A1A62F26131}"/>
              </a:ext>
            </a:extLst>
          </p:cNvPr>
          <p:cNvSpPr/>
          <p:nvPr/>
        </p:nvSpPr>
        <p:spPr>
          <a:xfrm>
            <a:off x="1266825" y="1009650"/>
            <a:ext cx="9913883" cy="5019881"/>
          </a:xfrm>
          <a:prstGeom prst="rect">
            <a:avLst/>
          </a:prstGeom>
          <a:solidFill>
            <a:srgbClr val="00E2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25BE25"/>
              </a:solidFill>
              <a:effectLst/>
              <a:uLnTx/>
              <a:uFillTx/>
              <a:latin typeface="Calibri" panose="020F0502020204030204"/>
              <a:ea typeface="宋体" panose="02010600030101010101" pitchFamily="2" charset="-122"/>
              <a:cs typeface="+mn-cs"/>
            </a:endParaRPr>
          </a:p>
        </p:txBody>
      </p:sp>
      <p:sp>
        <p:nvSpPr>
          <p:cNvPr id="18" name="矩形: 剪去单角 17">
            <a:extLst>
              <a:ext uri="{FF2B5EF4-FFF2-40B4-BE49-F238E27FC236}">
                <a16:creationId xmlns:a16="http://schemas.microsoft.com/office/drawing/2014/main" id="{5B830FD8-7C1F-43BC-84E0-C60E3A55981C}"/>
              </a:ext>
            </a:extLst>
          </p:cNvPr>
          <p:cNvSpPr/>
          <p:nvPr/>
        </p:nvSpPr>
        <p:spPr>
          <a:xfrm flipH="1">
            <a:off x="1020820" y="783203"/>
            <a:ext cx="10042584" cy="5126176"/>
          </a:xfrm>
          <a:prstGeom prst="snip1Rect">
            <a:avLst>
              <a:gd name="adj" fmla="val 6367"/>
            </a:avLst>
          </a:prstGeom>
          <a:pattFill prst="wdUpDiag">
            <a:fgClr>
              <a:srgbClr val="B6FFFF"/>
            </a:fgClr>
            <a:bgClr>
              <a:srgbClr val="A7FFFF"/>
            </a:bgClr>
          </a:patt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2" name="直角三角形 21">
            <a:extLst>
              <a:ext uri="{FF2B5EF4-FFF2-40B4-BE49-F238E27FC236}">
                <a16:creationId xmlns:a16="http://schemas.microsoft.com/office/drawing/2014/main" id="{FEE7E774-EB12-4BA9-873A-2AC01817766B}"/>
              </a:ext>
            </a:extLst>
          </p:cNvPr>
          <p:cNvSpPr/>
          <p:nvPr/>
        </p:nvSpPr>
        <p:spPr>
          <a:xfrm flipH="1">
            <a:off x="1041139" y="813683"/>
            <a:ext cx="329863" cy="339271"/>
          </a:xfrm>
          <a:prstGeom prst="rtTriangle">
            <a:avLst/>
          </a:prstGeom>
          <a:solidFill>
            <a:srgbClr val="00E2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9" name="文本框 18">
            <a:extLst>
              <a:ext uri="{FF2B5EF4-FFF2-40B4-BE49-F238E27FC236}">
                <a16:creationId xmlns:a16="http://schemas.microsoft.com/office/drawing/2014/main" id="{89D36BED-3735-4BA1-B8F7-8CF84C8C7605}"/>
              </a:ext>
            </a:extLst>
          </p:cNvPr>
          <p:cNvSpPr txBox="1"/>
          <p:nvPr/>
        </p:nvSpPr>
        <p:spPr>
          <a:xfrm>
            <a:off x="1410182" y="1943042"/>
            <a:ext cx="9481372" cy="1191095"/>
          </a:xfrm>
          <a:prstGeom prst="rect">
            <a:avLst/>
          </a:prstGeom>
          <a:noFill/>
        </p:spPr>
        <p:txBody>
          <a:bodyPr wrap="square" rtlCol="0">
            <a:spAutoFit/>
          </a:bodyPr>
          <a:lstStyle/>
          <a:p>
            <a:pPr marL="0" marR="0" lvl="0" indent="0" algn="just" defTabSz="609585" rtl="0" eaLnBrk="1" fontAlgn="auto" latinLnBrk="0" hangingPunct="1">
              <a:lnSpc>
                <a:spcPct val="130000"/>
              </a:lnSpc>
              <a:spcBef>
                <a:spcPts val="0"/>
              </a:spcBef>
              <a:spcAft>
                <a:spcPts val="0"/>
              </a:spcAft>
              <a:buClrTx/>
              <a:buSzTx/>
              <a:buFontTx/>
              <a:buNone/>
              <a:tabLst/>
              <a:defRPr/>
            </a:pPr>
            <a:r>
              <a:rPr lang="zh-CN" altLang="en-US" b="1" dirty="0" smtClean="0">
                <a:solidFill>
                  <a:srgbClr val="171617"/>
                </a:solidFill>
                <a:latin typeface="微软雅黑" panose="020B0503020204020204" pitchFamily="34" charset="-122"/>
                <a:ea typeface="微软雅黑" panose="020B0503020204020204" pitchFamily="34" charset="-122"/>
              </a:rPr>
              <a:t>发表论文</a:t>
            </a:r>
            <a:r>
              <a:rPr kumimoji="0" lang="zh-CN" altLang="en-US" sz="1800" b="1" i="0" u="none" strike="noStrike" kern="1200" cap="none" spc="0" normalizeH="0" baseline="0" noProof="0" dirty="0" smtClean="0">
                <a:ln>
                  <a:noFill/>
                </a:ln>
                <a:solidFill>
                  <a:srgbClr val="171617"/>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rgbClr val="171617"/>
              </a:solidFill>
              <a:effectLst/>
              <a:uLnTx/>
              <a:uFillTx/>
              <a:latin typeface="微软雅黑" panose="020B0503020204020204" pitchFamily="34" charset="-122"/>
              <a:ea typeface="微软雅黑" panose="020B0503020204020204" pitchFamily="34" charset="-122"/>
              <a:cs typeface="+mn-cs"/>
            </a:endParaRPr>
          </a:p>
          <a:p>
            <a:pPr marL="228600" indent="-228600">
              <a:buFont typeface="+mj-lt"/>
              <a:buAutoNum type="arabicPeriod"/>
            </a:pPr>
            <a:r>
              <a:rPr lang="en-US" altLang="zh-CN" sz="1200" dirty="0" smtClean="0">
                <a:latin typeface="华文中宋" panose="02010600040101010101" pitchFamily="2" charset="-122"/>
                <a:ea typeface="华文中宋" panose="02010600040101010101" pitchFamily="2" charset="-122"/>
              </a:rPr>
              <a:t>Peng </a:t>
            </a:r>
            <a:r>
              <a:rPr lang="en-US" altLang="zh-CN" sz="1200" dirty="0">
                <a:latin typeface="华文中宋" panose="02010600040101010101" pitchFamily="2" charset="-122"/>
                <a:ea typeface="华文中宋" panose="02010600040101010101" pitchFamily="2" charset="-122"/>
              </a:rPr>
              <a:t>M , Hu W , Tian G , et al. Dilated Convolutional Networks Incorporating Soft </a:t>
            </a:r>
            <a:r>
              <a:rPr lang="en-US" altLang="zh-CN" sz="1200" dirty="0" smtClean="0">
                <a:latin typeface="华文中宋" panose="02010600040101010101" pitchFamily="2" charset="-122"/>
                <a:ea typeface="华文中宋" panose="02010600040101010101" pitchFamily="2" charset="-122"/>
              </a:rPr>
              <a:t>Entity Type </a:t>
            </a:r>
            <a:r>
              <a:rPr lang="en-US" altLang="zh-CN" sz="1200" dirty="0">
                <a:latin typeface="华文中宋" panose="02010600040101010101" pitchFamily="2" charset="-122"/>
                <a:ea typeface="华文中宋" panose="02010600040101010101" pitchFamily="2" charset="-122"/>
              </a:rPr>
              <a:t>Constraints for Distant Supervised Relation Extraction[C]// 2019 International </a:t>
            </a:r>
            <a:r>
              <a:rPr lang="en-US" altLang="zh-CN" sz="1200" dirty="0" smtClean="0">
                <a:latin typeface="华文中宋" panose="02010600040101010101" pitchFamily="2" charset="-122"/>
                <a:ea typeface="华文中宋" panose="02010600040101010101" pitchFamily="2" charset="-122"/>
              </a:rPr>
              <a:t>Joint Conference </a:t>
            </a:r>
            <a:r>
              <a:rPr lang="en-US" altLang="zh-CN" sz="1200" dirty="0">
                <a:latin typeface="华文中宋" panose="02010600040101010101" pitchFamily="2" charset="-122"/>
                <a:ea typeface="华文中宋" panose="02010600040101010101" pitchFamily="2" charset="-122"/>
              </a:rPr>
              <a:t>on Neural Networks (IJCNN). 2019</a:t>
            </a:r>
            <a:r>
              <a:rPr lang="en-US" altLang="zh-CN" sz="1200" dirty="0" smtClean="0">
                <a:latin typeface="华文中宋" panose="02010600040101010101" pitchFamily="2" charset="-122"/>
                <a:ea typeface="华文中宋" panose="02010600040101010101" pitchFamily="2" charset="-122"/>
              </a:rPr>
              <a:t>.</a:t>
            </a:r>
          </a:p>
          <a:p>
            <a:pPr marL="228600" indent="-228600">
              <a:buFont typeface="+mj-lt"/>
              <a:buAutoNum type="arabicPeriod"/>
            </a:pPr>
            <a:r>
              <a:rPr lang="en-US" altLang="zh-CN" sz="1200" dirty="0" smtClean="0">
                <a:solidFill>
                  <a:srgbClr val="171617"/>
                </a:solidFill>
                <a:latin typeface="华文中宋" panose="02010600040101010101" pitchFamily="2" charset="-122"/>
                <a:ea typeface="华文中宋" panose="02010600040101010101" pitchFamily="2" charset="-122"/>
              </a:rPr>
              <a:t>Peng </a:t>
            </a:r>
            <a:r>
              <a:rPr lang="en-US" altLang="zh-CN" sz="1200" dirty="0">
                <a:solidFill>
                  <a:srgbClr val="171617"/>
                </a:solidFill>
                <a:latin typeface="华文中宋" panose="02010600040101010101" pitchFamily="2" charset="-122"/>
                <a:ea typeface="华文中宋" panose="02010600040101010101" pitchFamily="2" charset="-122"/>
              </a:rPr>
              <a:t>M, Liao Q, Hu W, et al. Pattern Filtering Attention for Distant Supervised </a:t>
            </a:r>
            <a:r>
              <a:rPr lang="en-US" altLang="zh-CN" sz="1200" dirty="0" smtClean="0">
                <a:solidFill>
                  <a:srgbClr val="171617"/>
                </a:solidFill>
                <a:latin typeface="华文中宋" panose="02010600040101010101" pitchFamily="2" charset="-122"/>
                <a:ea typeface="华文中宋" panose="02010600040101010101" pitchFamily="2" charset="-122"/>
              </a:rPr>
              <a:t>Relation Extraction </a:t>
            </a:r>
            <a:r>
              <a:rPr lang="en-US" altLang="zh-CN" sz="1200" dirty="0">
                <a:solidFill>
                  <a:srgbClr val="171617"/>
                </a:solidFill>
                <a:latin typeface="华文中宋" panose="02010600040101010101" pitchFamily="2" charset="-122"/>
                <a:ea typeface="华文中宋" panose="02010600040101010101" pitchFamily="2" charset="-122"/>
              </a:rPr>
              <a:t>via Online Clustering[C]. web information systems engineering, 2019: 310-325.</a:t>
            </a:r>
            <a:endParaRPr kumimoji="0" lang="en-US" altLang="zh-CN" sz="1200" b="0" i="0" u="none" strike="noStrike" kern="1200" cap="none" spc="0" normalizeH="0" baseline="0" noProof="0" dirty="0">
              <a:ln>
                <a:noFill/>
              </a:ln>
              <a:solidFill>
                <a:srgbClr val="171617"/>
              </a:solidFill>
              <a:effectLst/>
              <a:uLnTx/>
              <a:uFillTx/>
              <a:latin typeface="华文中宋" panose="02010600040101010101" pitchFamily="2" charset="-122"/>
              <a:ea typeface="华文中宋" panose="02010600040101010101" pitchFamily="2" charset="-122"/>
            </a:endParaRPr>
          </a:p>
        </p:txBody>
      </p:sp>
      <p:sp>
        <p:nvSpPr>
          <p:cNvPr id="30" name="文本框 29">
            <a:extLst>
              <a:ext uri="{FF2B5EF4-FFF2-40B4-BE49-F238E27FC236}">
                <a16:creationId xmlns:a16="http://schemas.microsoft.com/office/drawing/2014/main" id="{6CDFA81C-FE09-4407-9023-F315EC96B902}"/>
              </a:ext>
            </a:extLst>
          </p:cNvPr>
          <p:cNvSpPr txBox="1"/>
          <p:nvPr/>
        </p:nvSpPr>
        <p:spPr>
          <a:xfrm>
            <a:off x="1410182" y="3385738"/>
            <a:ext cx="9593720" cy="1560427"/>
          </a:xfrm>
          <a:prstGeom prst="rect">
            <a:avLst/>
          </a:prstGeom>
          <a:noFill/>
        </p:spPr>
        <p:txBody>
          <a:bodyPr wrap="square" rtlCol="0">
            <a:spAutoFit/>
          </a:bodyPr>
          <a:lstStyle/>
          <a:p>
            <a:pPr marL="0" marR="0" lvl="0" indent="0" algn="just" defTabSz="609585" rtl="0" eaLnBrk="1" fontAlgn="auto" latinLnBrk="0" hangingPunct="1">
              <a:lnSpc>
                <a:spcPct val="130000"/>
              </a:lnSpc>
              <a:spcBef>
                <a:spcPts val="0"/>
              </a:spcBef>
              <a:spcAft>
                <a:spcPts val="0"/>
              </a:spcAft>
              <a:buClrTx/>
              <a:buSzTx/>
              <a:buFontTx/>
              <a:buNone/>
              <a:tabLst/>
              <a:defRPr/>
            </a:pPr>
            <a:r>
              <a:rPr lang="zh-CN" altLang="en-US" b="1" dirty="0" smtClean="0">
                <a:solidFill>
                  <a:srgbClr val="171617"/>
                </a:solidFill>
                <a:latin typeface="微软雅黑" panose="020B0503020204020204" pitchFamily="34" charset="-122"/>
                <a:ea typeface="微软雅黑" panose="020B0503020204020204" pitchFamily="34" charset="-122"/>
              </a:rPr>
              <a:t>参与项目</a:t>
            </a:r>
            <a:r>
              <a:rPr kumimoji="0" lang="zh-CN" altLang="en-US" sz="1800" b="1" i="0" u="none" strike="noStrike" kern="1200" cap="none" spc="0" normalizeH="0" baseline="0" noProof="0" dirty="0" smtClean="0">
                <a:ln>
                  <a:noFill/>
                </a:ln>
                <a:solidFill>
                  <a:srgbClr val="171617"/>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rgbClr val="171617"/>
              </a:solidFill>
              <a:effectLst/>
              <a:uLnTx/>
              <a:uFillTx/>
              <a:latin typeface="微软雅黑" panose="020B0503020204020204" pitchFamily="34" charset="-122"/>
              <a:ea typeface="微软雅黑" panose="020B0503020204020204" pitchFamily="34" charset="-122"/>
              <a:cs typeface="+mn-cs"/>
            </a:endParaRPr>
          </a:p>
          <a:p>
            <a:pPr marL="228600" indent="-228600">
              <a:buFont typeface="+mj-lt"/>
              <a:buAutoNum type="arabicPeriod"/>
            </a:pPr>
            <a:r>
              <a:rPr lang="zh-CN" altLang="en-US" sz="1200" dirty="0" smtClean="0">
                <a:latin typeface="华文中宋" panose="02010600040101010101" pitchFamily="2" charset="-122"/>
                <a:ea typeface="华文中宋" panose="02010600040101010101" pitchFamily="2" charset="-122"/>
              </a:rPr>
              <a:t>国家</a:t>
            </a:r>
            <a:r>
              <a:rPr lang="zh-CN" altLang="en-US" sz="1200" dirty="0">
                <a:latin typeface="华文中宋" panose="02010600040101010101" pitchFamily="2" charset="-122"/>
                <a:ea typeface="华文中宋" panose="02010600040101010101" pitchFamily="2" charset="-122"/>
              </a:rPr>
              <a:t>自然科学基金专项项目“基于产业图谱的区域产业关联效应趋势预测研究”</a:t>
            </a:r>
            <a:r>
              <a:rPr lang="en-US" altLang="zh-CN" sz="1200" dirty="0">
                <a:latin typeface="华文中宋" panose="02010600040101010101" pitchFamily="2" charset="-122"/>
                <a:ea typeface="华文中宋" panose="02010600040101010101" pitchFamily="2" charset="-122"/>
              </a:rPr>
              <a:t>(</a:t>
            </a:r>
            <a:r>
              <a:rPr lang="zh-CN" altLang="en-US" sz="1200" dirty="0">
                <a:latin typeface="华文中宋" panose="02010600040101010101" pitchFamily="2" charset="-122"/>
                <a:ea typeface="华文中宋" panose="02010600040101010101" pitchFamily="2" charset="-122"/>
              </a:rPr>
              <a:t>项目编号</a:t>
            </a:r>
            <a:r>
              <a:rPr lang="zh-CN" altLang="en-US" sz="1200" dirty="0" smtClean="0">
                <a:latin typeface="华文中宋" panose="02010600040101010101" pitchFamily="2" charset="-122"/>
                <a:ea typeface="华文中宋" panose="02010600040101010101" pitchFamily="2" charset="-122"/>
              </a:rPr>
              <a:t>：</a:t>
            </a:r>
            <a:r>
              <a:rPr lang="en-US" altLang="zh-CN" sz="1200" dirty="0" smtClean="0">
                <a:latin typeface="华文中宋" panose="02010600040101010101" pitchFamily="2" charset="-122"/>
                <a:ea typeface="华文中宋" panose="02010600040101010101" pitchFamily="2" charset="-122"/>
              </a:rPr>
              <a:t>71950002</a:t>
            </a:r>
            <a:r>
              <a:rPr lang="zh-CN" altLang="en-US" sz="1200" dirty="0">
                <a:latin typeface="华文中宋" panose="02010600040101010101" pitchFamily="2" charset="-122"/>
                <a:ea typeface="华文中宋" panose="02010600040101010101" pitchFamily="2" charset="-122"/>
              </a:rPr>
              <a:t>，</a:t>
            </a:r>
            <a:r>
              <a:rPr lang="en-US" altLang="zh-CN" sz="1200" dirty="0">
                <a:latin typeface="华文中宋" panose="02010600040101010101" pitchFamily="2" charset="-122"/>
                <a:ea typeface="华文中宋" panose="02010600040101010101" pitchFamily="2" charset="-122"/>
              </a:rPr>
              <a:t>2020/01-2020/12)</a:t>
            </a:r>
            <a:r>
              <a:rPr lang="zh-CN" altLang="en-US" sz="1200" dirty="0">
                <a:latin typeface="华文中宋" panose="02010600040101010101" pitchFamily="2" charset="-122"/>
                <a:ea typeface="华文中宋" panose="02010600040101010101" pitchFamily="2" charset="-122"/>
              </a:rPr>
              <a:t>，在研中</a:t>
            </a:r>
            <a:r>
              <a:rPr lang="zh-CN" altLang="en-US" sz="1200" dirty="0" smtClean="0">
                <a:latin typeface="华文中宋" panose="02010600040101010101" pitchFamily="2" charset="-122"/>
                <a:ea typeface="华文中宋" panose="02010600040101010101" pitchFamily="2" charset="-122"/>
              </a:rPr>
              <a:t>。</a:t>
            </a:r>
            <a:endParaRPr kumimoji="0" lang="zh-CN" altLang="en-US" sz="1200" b="0" i="0" u="none" strike="noStrike" kern="1200" cap="none" spc="0" normalizeH="0" baseline="0" noProof="0" dirty="0">
              <a:ln>
                <a:noFill/>
              </a:ln>
              <a:solidFill>
                <a:srgbClr val="171617"/>
              </a:solidFill>
              <a:effectLst/>
              <a:uLnTx/>
              <a:uFillTx/>
              <a:latin typeface="华文中宋" panose="02010600040101010101" pitchFamily="2" charset="-122"/>
              <a:ea typeface="华文中宋" panose="02010600040101010101" pitchFamily="2" charset="-122"/>
            </a:endParaRPr>
          </a:p>
          <a:p>
            <a:pPr marL="228600" indent="-228600">
              <a:buFont typeface="+mj-lt"/>
              <a:buAutoNum type="arabicPeriod"/>
            </a:pPr>
            <a:r>
              <a:rPr lang="zh-CN" altLang="en-US" sz="1200" dirty="0" smtClean="0">
                <a:latin typeface="华文中宋" panose="02010600040101010101" pitchFamily="2" charset="-122"/>
                <a:ea typeface="华文中宋" panose="02010600040101010101" pitchFamily="2" charset="-122"/>
              </a:rPr>
              <a:t>国家</a:t>
            </a:r>
            <a:r>
              <a:rPr lang="zh-CN" altLang="en-US" sz="1200" dirty="0">
                <a:latin typeface="华文中宋" panose="02010600040101010101" pitchFamily="2" charset="-122"/>
                <a:ea typeface="华文中宋" panose="02010600040101010101" pitchFamily="2" charset="-122"/>
              </a:rPr>
              <a:t>自然科学基面上项目“基于无监督知识提取和多关系表示学习的自动问答关键技术研究</a:t>
            </a:r>
            <a:r>
              <a:rPr lang="zh-CN" altLang="en-US" sz="1200" dirty="0" smtClean="0">
                <a:latin typeface="华文中宋" panose="02010600040101010101" pitchFamily="2" charset="-122"/>
                <a:ea typeface="华文中宋" panose="02010600040101010101" pitchFamily="2" charset="-122"/>
              </a:rPr>
              <a:t>”</a:t>
            </a:r>
            <a:r>
              <a:rPr lang="en-US" altLang="zh-CN" sz="1200" dirty="0" smtClean="0">
                <a:latin typeface="华文中宋" panose="02010600040101010101" pitchFamily="2" charset="-122"/>
                <a:ea typeface="华文中宋" panose="02010600040101010101" pitchFamily="2" charset="-122"/>
              </a:rPr>
              <a:t>(</a:t>
            </a:r>
            <a:r>
              <a:rPr lang="zh-CN" altLang="en-US" sz="1200" dirty="0">
                <a:latin typeface="华文中宋" panose="02010600040101010101" pitchFamily="2" charset="-122"/>
                <a:ea typeface="华文中宋" panose="02010600040101010101" pitchFamily="2" charset="-122"/>
              </a:rPr>
              <a:t>项目编号：</a:t>
            </a:r>
            <a:r>
              <a:rPr lang="en-US" altLang="zh-CN" sz="1200" dirty="0">
                <a:latin typeface="华文中宋" panose="02010600040101010101" pitchFamily="2" charset="-122"/>
                <a:ea typeface="华文中宋" panose="02010600040101010101" pitchFamily="2" charset="-122"/>
              </a:rPr>
              <a:t>61772382</a:t>
            </a:r>
            <a:r>
              <a:rPr lang="zh-CN" altLang="en-US" sz="1200" dirty="0">
                <a:latin typeface="华文中宋" panose="02010600040101010101" pitchFamily="2" charset="-122"/>
                <a:ea typeface="华文中宋" panose="02010600040101010101" pitchFamily="2" charset="-122"/>
              </a:rPr>
              <a:t>，</a:t>
            </a:r>
            <a:r>
              <a:rPr lang="en-US" altLang="zh-CN" sz="1200" dirty="0" smtClean="0">
                <a:latin typeface="华文中宋" panose="02010600040101010101" pitchFamily="2" charset="-122"/>
                <a:ea typeface="华文中宋" panose="02010600040101010101" pitchFamily="2" charset="-122"/>
              </a:rPr>
              <a:t>2018/01-2021/12</a:t>
            </a:r>
            <a:r>
              <a:rPr lang="en-US" altLang="zh-CN" sz="1200" dirty="0">
                <a:latin typeface="华文中宋" panose="02010600040101010101" pitchFamily="2" charset="-122"/>
                <a:ea typeface="华文中宋" panose="02010600040101010101" pitchFamily="2" charset="-122"/>
              </a:rPr>
              <a:t>)</a:t>
            </a:r>
            <a:r>
              <a:rPr lang="zh-CN" altLang="en-US" sz="1200" dirty="0">
                <a:latin typeface="华文中宋" panose="02010600040101010101" pitchFamily="2" charset="-122"/>
                <a:ea typeface="华文中宋" panose="02010600040101010101" pitchFamily="2" charset="-122"/>
              </a:rPr>
              <a:t>，在研中</a:t>
            </a:r>
            <a:r>
              <a:rPr lang="zh-CN" altLang="en-US" sz="1200" dirty="0" smtClean="0">
                <a:latin typeface="华文中宋" panose="02010600040101010101" pitchFamily="2" charset="-122"/>
                <a:ea typeface="华文中宋" panose="02010600040101010101" pitchFamily="2" charset="-122"/>
              </a:rPr>
              <a:t>。</a:t>
            </a:r>
            <a:endParaRPr kumimoji="0" lang="zh-CN" altLang="en-US" sz="1200" b="0" i="0" u="none" strike="noStrike" kern="1200" cap="none" spc="0" normalizeH="0" baseline="0" noProof="0" dirty="0">
              <a:ln>
                <a:noFill/>
              </a:ln>
              <a:solidFill>
                <a:srgbClr val="171617"/>
              </a:solidFill>
              <a:effectLst/>
              <a:uLnTx/>
              <a:uFillTx/>
              <a:latin typeface="华文中宋" panose="02010600040101010101" pitchFamily="2" charset="-122"/>
              <a:ea typeface="华文中宋" panose="02010600040101010101" pitchFamily="2" charset="-122"/>
            </a:endParaRPr>
          </a:p>
          <a:p>
            <a:pPr marL="228600" indent="-228600">
              <a:buFont typeface="+mj-lt"/>
              <a:buAutoNum type="arabicPeriod"/>
            </a:pPr>
            <a:r>
              <a:rPr lang="zh-CN" altLang="en-US" sz="1200" dirty="0" smtClean="0">
                <a:latin typeface="华文中宋" panose="02010600040101010101" pitchFamily="2" charset="-122"/>
                <a:ea typeface="华文中宋" panose="02010600040101010101" pitchFamily="2" charset="-122"/>
              </a:rPr>
              <a:t>小米</a:t>
            </a:r>
            <a:r>
              <a:rPr lang="zh-CN" altLang="en-US" sz="1200" dirty="0">
                <a:latin typeface="华文中宋" panose="02010600040101010101" pitchFamily="2" charset="-122"/>
                <a:ea typeface="华文中宋" panose="02010600040101010101" pitchFamily="2" charset="-122"/>
              </a:rPr>
              <a:t>公司</a:t>
            </a:r>
            <a:r>
              <a:rPr lang="en-US" altLang="zh-CN" sz="1200" dirty="0">
                <a:latin typeface="华文中宋" panose="02010600040101010101" pitchFamily="2" charset="-122"/>
                <a:ea typeface="华文中宋" panose="02010600040101010101" pitchFamily="2" charset="-122"/>
              </a:rPr>
              <a:t>-</a:t>
            </a:r>
            <a:r>
              <a:rPr lang="zh-CN" altLang="en-US" sz="1200" dirty="0">
                <a:latin typeface="华文中宋" panose="02010600040101010101" pitchFamily="2" charset="-122"/>
                <a:ea typeface="华文中宋" panose="02010600040101010101" pitchFamily="2" charset="-122"/>
              </a:rPr>
              <a:t>武汉大学人工智能联合实验室项目“机器智能问答的关键技术研究与实现”</a:t>
            </a:r>
            <a:r>
              <a:rPr lang="en-US" altLang="zh-CN" sz="1200" dirty="0">
                <a:latin typeface="华文中宋" panose="02010600040101010101" pitchFamily="2" charset="-122"/>
                <a:ea typeface="华文中宋" panose="02010600040101010101" pitchFamily="2" charset="-122"/>
              </a:rPr>
              <a:t>(</a:t>
            </a:r>
            <a:r>
              <a:rPr lang="en-US" altLang="zh-CN" sz="1200" dirty="0" smtClean="0">
                <a:latin typeface="华文中宋" panose="02010600040101010101" pitchFamily="2" charset="-122"/>
                <a:ea typeface="华文中宋" panose="02010600040101010101" pitchFamily="2" charset="-122"/>
              </a:rPr>
              <a:t>2018/09-2019/08</a:t>
            </a:r>
            <a:r>
              <a:rPr lang="en-US" altLang="zh-CN" sz="1200" dirty="0">
                <a:latin typeface="华文中宋" panose="02010600040101010101" pitchFamily="2" charset="-122"/>
                <a:ea typeface="华文中宋" panose="02010600040101010101" pitchFamily="2" charset="-122"/>
              </a:rPr>
              <a:t>)</a:t>
            </a:r>
            <a:r>
              <a:rPr lang="zh-CN" altLang="en-US" sz="1200" dirty="0">
                <a:latin typeface="华文中宋" panose="02010600040101010101" pitchFamily="2" charset="-122"/>
                <a:ea typeface="华文中宋" panose="02010600040101010101" pitchFamily="2" charset="-122"/>
              </a:rPr>
              <a:t>，已结项</a:t>
            </a:r>
            <a:r>
              <a:rPr lang="zh-CN" altLang="en-US" sz="1200" dirty="0" smtClean="0">
                <a:latin typeface="华文中宋" panose="02010600040101010101" pitchFamily="2" charset="-122"/>
                <a:ea typeface="华文中宋" panose="02010600040101010101" pitchFamily="2" charset="-122"/>
              </a:rPr>
              <a:t>。</a:t>
            </a:r>
            <a:endParaRPr lang="en-US" altLang="zh-CN" sz="1200" dirty="0" smtClean="0">
              <a:latin typeface="华文中宋" panose="02010600040101010101" pitchFamily="2" charset="-122"/>
              <a:ea typeface="华文中宋" panose="02010600040101010101" pitchFamily="2" charset="-122"/>
            </a:endParaRPr>
          </a:p>
          <a:p>
            <a:pPr marL="228600" indent="-228600">
              <a:buFont typeface="+mj-lt"/>
              <a:buAutoNum type="arabicPeriod"/>
            </a:pPr>
            <a:r>
              <a:rPr lang="zh-CN" altLang="en-US" sz="1200" dirty="0" smtClean="0">
                <a:latin typeface="华文中宋" panose="02010600040101010101" pitchFamily="2" charset="-122"/>
                <a:ea typeface="华文中宋" panose="02010600040101010101" pitchFamily="2" charset="-122"/>
              </a:rPr>
              <a:t>小米</a:t>
            </a:r>
            <a:r>
              <a:rPr lang="zh-CN" altLang="en-US" sz="1200" dirty="0">
                <a:latin typeface="华文中宋" panose="02010600040101010101" pitchFamily="2" charset="-122"/>
                <a:ea typeface="华文中宋" panose="02010600040101010101" pitchFamily="2" charset="-122"/>
              </a:rPr>
              <a:t>公司</a:t>
            </a:r>
            <a:r>
              <a:rPr lang="en-US" altLang="zh-CN" sz="1200" dirty="0">
                <a:latin typeface="华文中宋" panose="02010600040101010101" pitchFamily="2" charset="-122"/>
                <a:ea typeface="华文中宋" panose="02010600040101010101" pitchFamily="2" charset="-122"/>
              </a:rPr>
              <a:t>-</a:t>
            </a:r>
            <a:r>
              <a:rPr lang="zh-CN" altLang="en-US" sz="1200" dirty="0">
                <a:latin typeface="华文中宋" panose="02010600040101010101" pitchFamily="2" charset="-122"/>
                <a:ea typeface="华文中宋" panose="02010600040101010101" pitchFamily="2" charset="-122"/>
              </a:rPr>
              <a:t>武汉大学人工智能联合实验室项目“情感识别与计算”</a:t>
            </a:r>
            <a:r>
              <a:rPr lang="en-US" altLang="zh-CN" sz="1200" dirty="0">
                <a:latin typeface="华文中宋" panose="02010600040101010101" pitchFamily="2" charset="-122"/>
                <a:ea typeface="华文中宋" panose="02010600040101010101" pitchFamily="2" charset="-122"/>
              </a:rPr>
              <a:t>(2018/09-2019/08)</a:t>
            </a:r>
            <a:r>
              <a:rPr lang="zh-CN" altLang="en-US" sz="1200" dirty="0">
                <a:latin typeface="华文中宋" panose="02010600040101010101" pitchFamily="2" charset="-122"/>
                <a:ea typeface="华文中宋" panose="02010600040101010101" pitchFamily="2" charset="-122"/>
              </a:rPr>
              <a:t>，已结项</a:t>
            </a:r>
            <a:r>
              <a:rPr lang="zh-CN" altLang="en-US" sz="1200" dirty="0" smtClean="0">
                <a:latin typeface="华文中宋" panose="02010600040101010101" pitchFamily="2" charset="-122"/>
                <a:ea typeface="华文中宋" panose="02010600040101010101" pitchFamily="2" charset="-122"/>
              </a:rPr>
              <a:t>。</a:t>
            </a:r>
            <a:endParaRPr lang="en-US" altLang="zh-CN" sz="1200" dirty="0" smtClean="0">
              <a:latin typeface="华文中宋" panose="02010600040101010101" pitchFamily="2" charset="-122"/>
              <a:ea typeface="华文中宋" panose="02010600040101010101" pitchFamily="2" charset="-122"/>
            </a:endParaRPr>
          </a:p>
          <a:p>
            <a:pPr marL="228600" indent="-228600">
              <a:buFont typeface="+mj-lt"/>
              <a:buAutoNum type="arabicPeriod"/>
            </a:pPr>
            <a:r>
              <a:rPr lang="zh-CN" altLang="en-US" sz="1200" dirty="0" smtClean="0">
                <a:latin typeface="华文中宋" panose="02010600040101010101" pitchFamily="2" charset="-122"/>
                <a:ea typeface="华文中宋" panose="02010600040101010101" pitchFamily="2" charset="-122"/>
              </a:rPr>
              <a:t>小米</a:t>
            </a:r>
            <a:r>
              <a:rPr lang="zh-CN" altLang="en-US" sz="1200" dirty="0">
                <a:latin typeface="华文中宋" panose="02010600040101010101" pitchFamily="2" charset="-122"/>
                <a:ea typeface="华文中宋" panose="02010600040101010101" pitchFamily="2" charset="-122"/>
              </a:rPr>
              <a:t>公司</a:t>
            </a:r>
            <a:r>
              <a:rPr lang="en-US" altLang="zh-CN" sz="1200" dirty="0">
                <a:latin typeface="华文中宋" panose="02010600040101010101" pitchFamily="2" charset="-122"/>
                <a:ea typeface="华文中宋" panose="02010600040101010101" pitchFamily="2" charset="-122"/>
              </a:rPr>
              <a:t>-</a:t>
            </a:r>
            <a:r>
              <a:rPr lang="zh-CN" altLang="en-US" sz="1200" dirty="0">
                <a:latin typeface="华文中宋" panose="02010600040101010101" pitchFamily="2" charset="-122"/>
                <a:ea typeface="华文中宋" panose="02010600040101010101" pitchFamily="2" charset="-122"/>
              </a:rPr>
              <a:t>武汉大学人工智能联合实验室项目“任务型对话上下文自然对话生成”（</a:t>
            </a:r>
            <a:r>
              <a:rPr lang="en-US" altLang="zh-CN" sz="1200" dirty="0" smtClean="0">
                <a:latin typeface="华文中宋" panose="02010600040101010101" pitchFamily="2" charset="-122"/>
                <a:ea typeface="华文中宋" panose="02010600040101010101" pitchFamily="2" charset="-122"/>
              </a:rPr>
              <a:t>2018/09-2019/08</a:t>
            </a:r>
            <a:r>
              <a:rPr lang="en-US" altLang="zh-CN" sz="1200" dirty="0">
                <a:latin typeface="华文中宋" panose="02010600040101010101" pitchFamily="2" charset="-122"/>
                <a:ea typeface="华文中宋" panose="02010600040101010101" pitchFamily="2" charset="-122"/>
              </a:rPr>
              <a:t>)</a:t>
            </a:r>
            <a:r>
              <a:rPr lang="zh-CN" altLang="en-US" sz="1200" dirty="0">
                <a:latin typeface="华文中宋" panose="02010600040101010101" pitchFamily="2" charset="-122"/>
                <a:ea typeface="华文中宋" panose="02010600040101010101" pitchFamily="2" charset="-122"/>
              </a:rPr>
              <a:t>，已结项。</a:t>
            </a:r>
            <a:endParaRPr kumimoji="0" lang="en-US" altLang="zh-CN" sz="1200" b="0" i="0" u="none" strike="noStrike" kern="1200" cap="none" spc="0" normalizeH="0" baseline="0" noProof="0" dirty="0">
              <a:ln>
                <a:noFill/>
              </a:ln>
              <a:solidFill>
                <a:srgbClr val="171617"/>
              </a:solidFill>
              <a:effectLst/>
              <a:uLnTx/>
              <a:uFillTx/>
              <a:latin typeface="华文中宋" panose="02010600040101010101" pitchFamily="2" charset="-122"/>
              <a:ea typeface="华文中宋" panose="02010600040101010101" pitchFamily="2" charset="-122"/>
            </a:endParaRPr>
          </a:p>
        </p:txBody>
      </p:sp>
      <p:sp>
        <p:nvSpPr>
          <p:cNvPr id="2" name="文本框 1"/>
          <p:cNvSpPr txBox="1"/>
          <p:nvPr/>
        </p:nvSpPr>
        <p:spPr>
          <a:xfrm>
            <a:off x="3736179" y="1168222"/>
            <a:ext cx="4975173" cy="523220"/>
          </a:xfrm>
          <a:prstGeom prst="rect">
            <a:avLst/>
          </a:prstGeom>
          <a:noFill/>
        </p:spPr>
        <p:txBody>
          <a:bodyPr wrap="square" rtlCol="0">
            <a:spAutoFit/>
          </a:bodyPr>
          <a:lstStyle/>
          <a:p>
            <a:r>
              <a:rPr lang="zh-CN" altLang="en-US" sz="2800" b="1" dirty="0" smtClean="0">
                <a:latin typeface="华文中宋" panose="02010600040101010101" pitchFamily="2" charset="-122"/>
                <a:ea typeface="华文中宋" panose="02010600040101010101" pitchFamily="2" charset="-122"/>
              </a:rPr>
              <a:t>硕士期间发表论文和参与项目</a:t>
            </a:r>
            <a:endParaRPr lang="zh-CN" altLang="en-US" sz="28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1355908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pattFill prst="wdUpDiag">
          <a:fgClr>
            <a:srgbClr val="F6F6F6"/>
          </a:fgClr>
          <a:bgClr>
            <a:schemeClr val="bg1"/>
          </a:bgClr>
        </a:pattFill>
        <a:effectLst/>
      </p:bgPr>
    </p:bg>
    <p:spTree>
      <p:nvGrpSpPr>
        <p:cNvPr id="1" name=""/>
        <p:cNvGrpSpPr/>
        <p:nvPr/>
      </p:nvGrpSpPr>
      <p:grpSpPr>
        <a:xfrm>
          <a:off x="0" y="0"/>
          <a:ext cx="0" cy="0"/>
          <a:chOff x="0" y="0"/>
          <a:chExt cx="0" cy="0"/>
        </a:xfrm>
      </p:grpSpPr>
      <p:pic>
        <p:nvPicPr>
          <p:cNvPr id="12" name="Picture 2" descr="http://www.whu.edu.cn/images/2017112901.jpg">
            <a:extLst>
              <a:ext uri="{FF2B5EF4-FFF2-40B4-BE49-F238E27FC236}">
                <a16:creationId xmlns:a16="http://schemas.microsoft.com/office/drawing/2014/main" id="{9F700BFD-5626-4A67-B107-649C3A0F29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347" r="19046" b="10785"/>
          <a:stretch/>
        </p:blipFill>
        <p:spPr bwMode="auto">
          <a:xfrm>
            <a:off x="1435668" y="1669144"/>
            <a:ext cx="9320665" cy="3135085"/>
          </a:xfrm>
          <a:prstGeom prst="roundRect">
            <a:avLst>
              <a:gd name="adj" fmla="val 3562"/>
            </a:avLst>
          </a:prstGeom>
          <a:noFill/>
          <a:extLst>
            <a:ext uri="{909E8E84-426E-40DD-AFC4-6F175D3DCCD1}">
              <a14:hiddenFill xmlns:a14="http://schemas.microsoft.com/office/drawing/2010/main">
                <a:solidFill>
                  <a:srgbClr val="FFFFFF"/>
                </a:solidFill>
              </a14:hiddenFill>
            </a:ext>
          </a:extLst>
        </p:spPr>
      </p:pic>
      <p:sp>
        <p:nvSpPr>
          <p:cNvPr id="205" name="矩形: 圆角 204">
            <a:extLst>
              <a:ext uri="{FF2B5EF4-FFF2-40B4-BE49-F238E27FC236}">
                <a16:creationId xmlns:a16="http://schemas.microsoft.com/office/drawing/2014/main" id="{0B950642-E2A9-4AB0-A436-C2B593C2816E}"/>
              </a:ext>
            </a:extLst>
          </p:cNvPr>
          <p:cNvSpPr/>
          <p:nvPr/>
        </p:nvSpPr>
        <p:spPr>
          <a:xfrm>
            <a:off x="1435667" y="1669145"/>
            <a:ext cx="9320667" cy="3135087"/>
          </a:xfrm>
          <a:prstGeom prst="roundRect">
            <a:avLst>
              <a:gd name="adj" fmla="val 3676"/>
            </a:avLst>
          </a:prstGeom>
          <a:solidFill>
            <a:srgbClr val="00523A">
              <a:alpha val="90000"/>
            </a:srgbClr>
          </a:solidFill>
          <a:ln w="3175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06" name="组合 205">
            <a:extLst>
              <a:ext uri="{FF2B5EF4-FFF2-40B4-BE49-F238E27FC236}">
                <a16:creationId xmlns:a16="http://schemas.microsoft.com/office/drawing/2014/main" id="{7D48A63A-5EF8-47F7-99F8-B938061724AD}"/>
              </a:ext>
            </a:extLst>
          </p:cNvPr>
          <p:cNvGrpSpPr/>
          <p:nvPr/>
        </p:nvGrpSpPr>
        <p:grpSpPr>
          <a:xfrm>
            <a:off x="5257895" y="832882"/>
            <a:ext cx="1676211" cy="1672409"/>
            <a:chOff x="3391090" y="1905190"/>
            <a:chExt cx="3054547" cy="3047620"/>
          </a:xfrm>
        </p:grpSpPr>
        <p:sp>
          <p:nvSpPr>
            <p:cNvPr id="207" name="椭圆 206">
              <a:extLst>
                <a:ext uri="{FF2B5EF4-FFF2-40B4-BE49-F238E27FC236}">
                  <a16:creationId xmlns:a16="http://schemas.microsoft.com/office/drawing/2014/main" id="{07493B07-965A-4BE8-9C8E-6CC7C9C4004F}"/>
                </a:ext>
              </a:extLst>
            </p:cNvPr>
            <p:cNvSpPr/>
            <p:nvPr/>
          </p:nvSpPr>
          <p:spPr>
            <a:xfrm>
              <a:off x="3406832" y="1914005"/>
              <a:ext cx="3038805" cy="30388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208" name="图形 207">
              <a:extLst>
                <a:ext uri="{FF2B5EF4-FFF2-40B4-BE49-F238E27FC236}">
                  <a16:creationId xmlns:a16="http://schemas.microsoft.com/office/drawing/2014/main" id="{14CB554E-BC4F-4BA7-A113-9B3747EF8A7F}"/>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391090" y="1905190"/>
              <a:ext cx="3047620" cy="3047620"/>
            </a:xfrm>
            <a:prstGeom prst="rect">
              <a:avLst/>
            </a:prstGeom>
          </p:spPr>
        </p:pic>
      </p:grpSp>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矩形 10">
            <a:extLst>
              <a:ext uri="{FF2B5EF4-FFF2-40B4-BE49-F238E27FC236}">
                <a16:creationId xmlns:a16="http://schemas.microsoft.com/office/drawing/2014/main" id="{FBFB3EA9-8CE6-4A17-B18A-618A7522CC8F}"/>
              </a:ext>
            </a:extLst>
          </p:cNvPr>
          <p:cNvSpPr/>
          <p:nvPr/>
        </p:nvSpPr>
        <p:spPr>
          <a:xfrm>
            <a:off x="1724300" y="2873966"/>
            <a:ext cx="8664551" cy="1107996"/>
          </a:xfrm>
          <a:prstGeom prst="rect">
            <a:avLst/>
          </a:prstGeom>
        </p:spPr>
        <p:txBody>
          <a:bodyPr wrap="non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zh-CN" altLang="en-US" sz="6600" b="1" dirty="0">
                <a:solidFill>
                  <a:schemeClr val="bg1"/>
                </a:solidFill>
                <a:latin typeface="华文中宋" panose="02010600040101010101" pitchFamily="2" charset="-122"/>
                <a:ea typeface="华文中宋" panose="02010600040101010101" pitchFamily="2" charset="-122"/>
              </a:rPr>
              <a:t>恳请评委老师批评指正</a:t>
            </a:r>
          </a:p>
        </p:txBody>
      </p:sp>
      <p:sp>
        <p:nvSpPr>
          <p:cNvPr id="13" name="矩形 7">
            <a:extLst>
              <a:ext uri="{FF2B5EF4-FFF2-40B4-BE49-F238E27FC236}">
                <a16:creationId xmlns:a16="http://schemas.microsoft.com/office/drawing/2014/main" id="{A048162D-1A74-4989-8DE7-CA587280EECD}"/>
              </a:ext>
            </a:extLst>
          </p:cNvPr>
          <p:cNvSpPr>
            <a:spLocks noChangeArrowheads="1"/>
          </p:cNvSpPr>
          <p:nvPr/>
        </p:nvSpPr>
        <p:spPr bwMode="auto">
          <a:xfrm>
            <a:off x="1435666" y="5063616"/>
            <a:ext cx="932066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ctr" defTabSz="914377">
              <a:lnSpc>
                <a:spcPct val="150000"/>
              </a:lnSpc>
              <a:defRPr/>
            </a:pPr>
            <a:r>
              <a:rPr lang="zh-CN" altLang="en-US" sz="2000" spc="100" dirty="0">
                <a:solidFill>
                  <a:srgbClr val="115340"/>
                </a:solidFill>
                <a:latin typeface="微软雅黑 Light" panose="020B0502040204020203" pitchFamily="34" charset="-122"/>
                <a:ea typeface="微软雅黑 Light" panose="020B0502040204020203" pitchFamily="34" charset="-122"/>
              </a:rPr>
              <a:t>汇报人：胡伟龙          </a:t>
            </a:r>
            <a:r>
              <a:rPr kumimoji="0" lang="en-US" altLang="zh-CN" sz="2000" b="0" i="0" u="none" strike="noStrike" kern="1200" cap="none" spc="0" normalizeH="0" baseline="0" noProof="0" dirty="0">
                <a:ln>
                  <a:noFill/>
                </a:ln>
                <a:solidFill>
                  <a:srgbClr val="115340"/>
                </a:solidFill>
                <a:effectLst/>
                <a:uLnTx/>
                <a:uFillTx/>
                <a:latin typeface="微软雅黑 Light" panose="020B0502040204020203" pitchFamily="34" charset="-122"/>
                <a:ea typeface="微软雅黑 Light" panose="020B0502040204020203" pitchFamily="34" charset="-122"/>
                <a:cs typeface="+mn-cs"/>
              </a:rPr>
              <a:t>|        </a:t>
            </a:r>
            <a:r>
              <a:rPr lang="zh-CN" altLang="en-US" sz="2000" spc="100" noProof="0" dirty="0">
                <a:solidFill>
                  <a:srgbClr val="115340"/>
                </a:solidFill>
                <a:latin typeface="微软雅黑 Light" panose="020B0502040204020203" pitchFamily="34" charset="-122"/>
                <a:ea typeface="微软雅黑 Light" panose="020B0502040204020203" pitchFamily="34" charset="-122"/>
              </a:rPr>
              <a:t>指导教师</a:t>
            </a:r>
            <a:r>
              <a:rPr kumimoji="0" lang="zh-CN" altLang="en-US" sz="2000" b="0" i="0" u="none" strike="noStrike" kern="1200" cap="none" spc="100" normalizeH="0" baseline="0" noProof="0" dirty="0">
                <a:ln>
                  <a:noFill/>
                </a:ln>
                <a:solidFill>
                  <a:srgbClr val="115340"/>
                </a:solidFill>
                <a:effectLst/>
                <a:uLnTx/>
                <a:uFillTx/>
                <a:latin typeface="微软雅黑 Light" panose="020B0502040204020203" pitchFamily="34" charset="-122"/>
                <a:ea typeface="微软雅黑 Light" panose="020B0502040204020203" pitchFamily="34" charset="-122"/>
                <a:cs typeface="+mn-cs"/>
              </a:rPr>
              <a:t>：彭敏 教授</a:t>
            </a:r>
          </a:p>
        </p:txBody>
      </p:sp>
    </p:spTree>
    <p:extLst>
      <p:ext uri="{BB962C8B-B14F-4D97-AF65-F5344CB8AC3E}">
        <p14:creationId xmlns:p14="http://schemas.microsoft.com/office/powerpoint/2010/main" val="139777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wdUpDiag">
          <a:fgClr>
            <a:srgbClr val="F6F6F6"/>
          </a:fgClr>
          <a:bgClr>
            <a:schemeClr val="bg1"/>
          </a:bgClr>
        </a:pattFill>
        <a:effectLst/>
      </p:bgPr>
    </p:bg>
    <p:spTree>
      <p:nvGrpSpPr>
        <p:cNvPr id="1" name=""/>
        <p:cNvGrpSpPr/>
        <p:nvPr/>
      </p:nvGrpSpPr>
      <p:grpSpPr>
        <a:xfrm>
          <a:off x="0" y="0"/>
          <a:ext cx="0" cy="0"/>
          <a:chOff x="0" y="0"/>
          <a:chExt cx="0" cy="0"/>
        </a:xfrm>
      </p:grpSpPr>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26AE6946-EEEC-47D3-8368-5BE236DFD218}"/>
              </a:ext>
            </a:extLst>
          </p:cNvPr>
          <p:cNvCxnSpPr>
            <a:cxnSpLocks/>
          </p:cNvCxnSpPr>
          <p:nvPr/>
        </p:nvCxnSpPr>
        <p:spPr>
          <a:xfrm>
            <a:off x="4287521" y="72631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5F79CF-0844-4A2D-A73D-F9C288DCC6C0}"/>
              </a:ext>
            </a:extLst>
          </p:cNvPr>
          <p:cNvCxnSpPr>
            <a:cxnSpLocks/>
          </p:cNvCxnSpPr>
          <p:nvPr/>
        </p:nvCxnSpPr>
        <p:spPr>
          <a:xfrm>
            <a:off x="10182226" y="727105"/>
            <a:ext cx="1566863" cy="0"/>
          </a:xfrm>
          <a:prstGeom prst="line">
            <a:avLst/>
          </a:prstGeom>
          <a:ln w="25400">
            <a:solidFill>
              <a:srgbClr val="0E523E"/>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1C27AF1-CD02-43ED-885A-80D69F1F2B6C}"/>
              </a:ext>
            </a:extLst>
          </p:cNvPr>
          <p:cNvSpPr/>
          <p:nvPr/>
        </p:nvSpPr>
        <p:spPr>
          <a:xfrm>
            <a:off x="805680" y="441669"/>
            <a:ext cx="2715808" cy="523220"/>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800" b="1" dirty="0">
                <a:solidFill>
                  <a:srgbClr val="125340"/>
                </a:solidFill>
                <a:latin typeface="微软雅黑" panose="020B0503020204020204" pitchFamily="34" charset="-122"/>
                <a:ea typeface="微软雅黑" panose="020B0503020204020204" pitchFamily="34" charset="-122"/>
              </a:rPr>
              <a:t>选题背景及意义</a:t>
            </a:r>
            <a:endParaRPr kumimoji="0" lang="zh-CN" altLang="en-US" sz="2800" b="1" i="0" u="none" strike="noStrike" kern="1200" cap="none" spc="0" normalizeH="0" baseline="0" noProof="0" dirty="0">
              <a:ln>
                <a:noFill/>
              </a:ln>
              <a:solidFill>
                <a:srgbClr val="125340"/>
              </a:solidFill>
              <a:effectLst/>
              <a:uLnTx/>
              <a:uFillTx/>
              <a:latin typeface="微软雅黑" panose="020B0503020204020204" pitchFamily="34" charset="-122"/>
              <a:ea typeface="微软雅黑" panose="020B0503020204020204" pitchFamily="34" charset="-122"/>
              <a:cs typeface="+mn-cs"/>
            </a:endParaRPr>
          </a:p>
        </p:txBody>
      </p:sp>
      <p:sp>
        <p:nvSpPr>
          <p:cNvPr id="20" name="矩形: 圆角 19">
            <a:extLst>
              <a:ext uri="{FF2B5EF4-FFF2-40B4-BE49-F238E27FC236}">
                <a16:creationId xmlns:a16="http://schemas.microsoft.com/office/drawing/2014/main" id="{E4AA665B-7907-4AAF-93E7-425A1701A500}"/>
              </a:ext>
            </a:extLst>
          </p:cNvPr>
          <p:cNvSpPr/>
          <p:nvPr/>
        </p:nvSpPr>
        <p:spPr>
          <a:xfrm>
            <a:off x="457621" y="506335"/>
            <a:ext cx="348059" cy="388855"/>
          </a:xfrm>
          <a:prstGeom prst="roundRect">
            <a:avLst>
              <a:gd name="adj" fmla="val 11815"/>
            </a:avLst>
          </a:prstGeom>
          <a:solidFill>
            <a:srgbClr val="125340"/>
          </a:solidFill>
          <a:ln w="1270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6F7C2085-0E4C-4F76-BAF4-B6438F012658}"/>
              </a:ext>
            </a:extLst>
          </p:cNvPr>
          <p:cNvSpPr txBox="1"/>
          <p:nvPr/>
        </p:nvSpPr>
        <p:spPr>
          <a:xfrm>
            <a:off x="461963" y="517919"/>
            <a:ext cx="348059" cy="3693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4"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50903" y="235946"/>
            <a:ext cx="1583476" cy="364399"/>
          </a:xfrm>
          <a:prstGeom prst="rect">
            <a:avLst/>
          </a:prstGeom>
        </p:spPr>
      </p:pic>
      <p:pic>
        <p:nvPicPr>
          <p:cNvPr id="2" name="图片 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11595" y="1097141"/>
            <a:ext cx="2900948" cy="1631783"/>
          </a:xfrm>
          <a:prstGeom prst="rect">
            <a:avLst/>
          </a:prstGeom>
        </p:spPr>
      </p:pic>
      <p:sp>
        <p:nvSpPr>
          <p:cNvPr id="3" name="文本框 2"/>
          <p:cNvSpPr txBox="1"/>
          <p:nvPr/>
        </p:nvSpPr>
        <p:spPr>
          <a:xfrm>
            <a:off x="329884" y="2905733"/>
            <a:ext cx="3759200" cy="646331"/>
          </a:xfrm>
          <a:prstGeom prst="rect">
            <a:avLst/>
          </a:prstGeom>
          <a:noFill/>
        </p:spPr>
        <p:txBody>
          <a:bodyPr wrap="square" rtlCol="0">
            <a:spAutoFit/>
          </a:bodyPr>
          <a:lstStyle/>
          <a:p>
            <a:r>
              <a:rPr lang="zh-CN" altLang="en-US" dirty="0">
                <a:latin typeface="+mn-ea"/>
              </a:rPr>
              <a:t>① </a:t>
            </a:r>
            <a:r>
              <a:rPr lang="en-US" altLang="zh-CN" dirty="0">
                <a:latin typeface="+mn-ea"/>
              </a:rPr>
              <a:t>Google </a:t>
            </a:r>
            <a:r>
              <a:rPr lang="zh-CN" altLang="en-US" dirty="0">
                <a:latin typeface="+mn-ea"/>
              </a:rPr>
              <a:t>知识图谱、百度知心图谱、搜狗知立方等知识库相继诞生</a:t>
            </a:r>
          </a:p>
        </p:txBody>
      </p:sp>
      <p:pic>
        <p:nvPicPr>
          <p:cNvPr id="1026" name="Picture 2" descr="http://p0.ifengimg.com/pmop/2017/1101/0530FF9935559FCF3A63AF34F7881E013D5067BE_size63_w740_h534.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2365" y="1047368"/>
            <a:ext cx="2330245" cy="1681556"/>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p:cNvSpPr txBox="1"/>
          <p:nvPr/>
        </p:nvSpPr>
        <p:spPr>
          <a:xfrm>
            <a:off x="4089084" y="2905733"/>
            <a:ext cx="3580129" cy="646331"/>
          </a:xfrm>
          <a:prstGeom prst="rect">
            <a:avLst/>
          </a:prstGeom>
          <a:noFill/>
        </p:spPr>
        <p:txBody>
          <a:bodyPr wrap="square" rtlCol="0">
            <a:spAutoFit/>
          </a:bodyPr>
          <a:lstStyle/>
          <a:p>
            <a:r>
              <a:rPr lang="zh-CN" altLang="en-US" dirty="0">
                <a:latin typeface="+mn-ea"/>
              </a:rPr>
              <a:t>② 广泛应用于智能搜索、智能问答、个性化推荐等应用场景</a:t>
            </a:r>
          </a:p>
        </p:txBody>
      </p:sp>
      <p:pic>
        <p:nvPicPr>
          <p:cNvPr id="1028" name="Picture 4" descr="http://thevoiceofnation.com/wp-content/uploads/2018/06/Big-Data-Analytics.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3533" y="1097141"/>
            <a:ext cx="3289675" cy="1631783"/>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p:cNvSpPr txBox="1"/>
          <p:nvPr/>
        </p:nvSpPr>
        <p:spPr>
          <a:xfrm>
            <a:off x="7759700" y="2905733"/>
            <a:ext cx="3759200" cy="646331"/>
          </a:xfrm>
          <a:prstGeom prst="rect">
            <a:avLst/>
          </a:prstGeom>
          <a:noFill/>
        </p:spPr>
        <p:txBody>
          <a:bodyPr wrap="square" rtlCol="0">
            <a:spAutoFit/>
          </a:bodyPr>
          <a:lstStyle/>
          <a:p>
            <a:r>
              <a:rPr lang="zh-CN" altLang="en-US" dirty="0">
                <a:latin typeface="+mn-ea"/>
              </a:rPr>
              <a:t>③ 基于数据驱动的知识库自动构建技术成为主流</a:t>
            </a:r>
          </a:p>
        </p:txBody>
      </p:sp>
      <p:sp>
        <p:nvSpPr>
          <p:cNvPr id="4" name="文本框 3"/>
          <p:cNvSpPr txBox="1"/>
          <p:nvPr/>
        </p:nvSpPr>
        <p:spPr>
          <a:xfrm>
            <a:off x="392113" y="16209"/>
            <a:ext cx="1817371" cy="400110"/>
          </a:xfrm>
          <a:prstGeom prst="rect">
            <a:avLst/>
          </a:prstGeom>
          <a:noFill/>
        </p:spPr>
        <p:txBody>
          <a:bodyPr wrap="square" rtlCol="0">
            <a:spAutoFit/>
          </a:bodyPr>
          <a:lstStyle/>
          <a:p>
            <a:r>
              <a:rPr lang="zh-CN" altLang="en-US" sz="2000" b="1" dirty="0">
                <a:solidFill>
                  <a:schemeClr val="bg2">
                    <a:lumMod val="50000"/>
                  </a:schemeClr>
                </a:solidFill>
                <a:latin typeface="华文中宋" panose="02010600040101010101" pitchFamily="2" charset="-122"/>
                <a:ea typeface="华文中宋" panose="02010600040101010101" pitchFamily="2" charset="-122"/>
              </a:rPr>
              <a:t>一、研究概述</a:t>
            </a:r>
          </a:p>
        </p:txBody>
      </p:sp>
      <p:sp>
        <p:nvSpPr>
          <p:cNvPr id="22" name="文本框 21"/>
          <p:cNvSpPr txBox="1"/>
          <p:nvPr/>
        </p:nvSpPr>
        <p:spPr>
          <a:xfrm>
            <a:off x="457621" y="4253952"/>
            <a:ext cx="10812779" cy="923330"/>
          </a:xfrm>
          <a:prstGeom prst="rect">
            <a:avLst/>
          </a:prstGeom>
          <a:noFill/>
        </p:spPr>
        <p:txBody>
          <a:bodyPr wrap="square" rtlCol="0">
            <a:spAutoFit/>
          </a:bodyPr>
          <a:lstStyle/>
          <a:p>
            <a:pPr marL="342900" indent="-342900">
              <a:buFont typeface="+mj-lt"/>
              <a:buAutoNum type="arabicPeriod"/>
            </a:pPr>
            <a:r>
              <a:rPr lang="zh-CN" altLang="en-US" dirty="0">
                <a:latin typeface="+mn-ea"/>
              </a:rPr>
              <a:t>数据驱动方法的性能受限于大规模的数据标注，在</a:t>
            </a:r>
            <a:r>
              <a:rPr lang="zh-CN" altLang="en-US" dirty="0">
                <a:solidFill>
                  <a:schemeClr val="accent2"/>
                </a:solidFill>
                <a:latin typeface="+mn-ea"/>
              </a:rPr>
              <a:t>标注资源较匮乏</a:t>
            </a:r>
            <a:r>
              <a:rPr lang="zh-CN" altLang="en-US" dirty="0">
                <a:latin typeface="+mn-ea"/>
              </a:rPr>
              <a:t>或者</a:t>
            </a:r>
            <a:r>
              <a:rPr lang="zh-CN" altLang="en-US" dirty="0">
                <a:solidFill>
                  <a:schemeClr val="accent2"/>
                </a:solidFill>
                <a:latin typeface="+mn-ea"/>
              </a:rPr>
              <a:t>数据噪声较大</a:t>
            </a:r>
            <a:r>
              <a:rPr lang="zh-CN" altLang="en-US" dirty="0">
                <a:latin typeface="+mn-ea"/>
              </a:rPr>
              <a:t>的领域较难应用</a:t>
            </a:r>
            <a:endParaRPr lang="en-US" altLang="zh-CN" dirty="0">
              <a:latin typeface="+mn-ea"/>
            </a:endParaRPr>
          </a:p>
          <a:p>
            <a:pPr marL="342900" indent="-342900">
              <a:buFont typeface="+mj-lt"/>
              <a:buAutoNum type="arabicPeriod"/>
            </a:pPr>
            <a:r>
              <a:rPr lang="zh-CN" altLang="en-US" dirty="0">
                <a:latin typeface="+mn-ea"/>
              </a:rPr>
              <a:t>现有知识库几乎都构建于结构相对规整的百科类网站，很少有直接从</a:t>
            </a:r>
            <a:r>
              <a:rPr lang="zh-CN" altLang="en-US" dirty="0">
                <a:solidFill>
                  <a:schemeClr val="accent2"/>
                </a:solidFill>
                <a:latin typeface="+mn-ea"/>
              </a:rPr>
              <a:t>非结构化文本</a:t>
            </a:r>
            <a:r>
              <a:rPr lang="zh-CN" altLang="en-US" dirty="0">
                <a:latin typeface="+mn-ea"/>
              </a:rPr>
              <a:t>中直接构建的</a:t>
            </a:r>
            <a:endParaRPr lang="en-US" altLang="zh-CN" dirty="0">
              <a:latin typeface="+mn-ea"/>
            </a:endParaRPr>
          </a:p>
          <a:p>
            <a:pPr marL="342900" indent="-342900">
              <a:buFont typeface="+mj-lt"/>
              <a:buAutoNum type="arabicPeriod"/>
            </a:pPr>
            <a:r>
              <a:rPr lang="zh-CN" altLang="en-US" dirty="0">
                <a:latin typeface="+mn-ea"/>
              </a:rPr>
              <a:t>利用信息抽取技术构建的知识库往往还存在</a:t>
            </a:r>
            <a:r>
              <a:rPr lang="zh-CN" altLang="en-US" dirty="0">
                <a:solidFill>
                  <a:schemeClr val="accent2"/>
                </a:solidFill>
                <a:latin typeface="+mn-ea"/>
              </a:rPr>
              <a:t>知识不够完整</a:t>
            </a:r>
            <a:r>
              <a:rPr lang="zh-CN" altLang="en-US" dirty="0">
                <a:latin typeface="+mn-ea"/>
              </a:rPr>
              <a:t>以及</a:t>
            </a:r>
            <a:r>
              <a:rPr lang="zh-CN" altLang="en-US" dirty="0">
                <a:solidFill>
                  <a:schemeClr val="accent2"/>
                </a:solidFill>
                <a:latin typeface="+mn-ea"/>
              </a:rPr>
              <a:t>难以直接应用</a:t>
            </a:r>
            <a:r>
              <a:rPr lang="zh-CN" altLang="en-US" dirty="0">
                <a:latin typeface="+mn-ea"/>
              </a:rPr>
              <a:t>的问题</a:t>
            </a:r>
          </a:p>
        </p:txBody>
      </p:sp>
      <p:sp>
        <p:nvSpPr>
          <p:cNvPr id="23" name="文本框 22"/>
          <p:cNvSpPr txBox="1"/>
          <p:nvPr/>
        </p:nvSpPr>
        <p:spPr>
          <a:xfrm>
            <a:off x="392113" y="5924159"/>
            <a:ext cx="10990580" cy="646331"/>
          </a:xfrm>
          <a:prstGeom prst="rect">
            <a:avLst/>
          </a:prstGeom>
          <a:noFill/>
        </p:spPr>
        <p:txBody>
          <a:bodyPr wrap="square" rtlCol="0">
            <a:spAutoFit/>
          </a:bodyPr>
          <a:lstStyle/>
          <a:p>
            <a:r>
              <a:rPr lang="zh-CN" altLang="en-US" dirty="0">
                <a:latin typeface="+mn-ea"/>
              </a:rPr>
              <a:t>如何从标注资源匮乏的非结构化文本中快速构建知识库，并基于知识库学习其中实体和关系的向量表示，具有重要的研究意义和应用价值</a:t>
            </a:r>
          </a:p>
        </p:txBody>
      </p:sp>
      <p:grpSp>
        <p:nvGrpSpPr>
          <p:cNvPr id="7" name="组合 6"/>
          <p:cNvGrpSpPr/>
          <p:nvPr/>
        </p:nvGrpSpPr>
        <p:grpSpPr>
          <a:xfrm>
            <a:off x="457621" y="3869547"/>
            <a:ext cx="8580438" cy="278655"/>
            <a:chOff x="457621" y="3869547"/>
            <a:chExt cx="8580438" cy="278655"/>
          </a:xfrm>
        </p:grpSpPr>
        <p:sp>
          <p:nvSpPr>
            <p:cNvPr id="5" name="矩形 4"/>
            <p:cNvSpPr/>
            <p:nvPr/>
          </p:nvSpPr>
          <p:spPr>
            <a:xfrm>
              <a:off x="457621" y="3869547"/>
              <a:ext cx="1187450"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存在问题</a:t>
              </a:r>
            </a:p>
          </p:txBody>
        </p:sp>
        <p:cxnSp>
          <p:nvCxnSpPr>
            <p:cNvPr id="25" name="直接连接符 24">
              <a:extLst>
                <a:ext uri="{FF2B5EF4-FFF2-40B4-BE49-F238E27FC236}">
                  <a16:creationId xmlns:a16="http://schemas.microsoft.com/office/drawing/2014/main" id="{26AE6946-EEEC-47D3-8368-5BE236DFD218}"/>
                </a:ext>
              </a:extLst>
            </p:cNvPr>
            <p:cNvCxnSpPr>
              <a:cxnSpLocks/>
            </p:cNvCxnSpPr>
            <p:nvPr/>
          </p:nvCxnSpPr>
          <p:spPr>
            <a:xfrm>
              <a:off x="1645071" y="4146633"/>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457621" y="5526879"/>
            <a:ext cx="8580438" cy="278655"/>
            <a:chOff x="457621" y="3869547"/>
            <a:chExt cx="8580438" cy="278655"/>
          </a:xfrm>
        </p:grpSpPr>
        <p:sp>
          <p:nvSpPr>
            <p:cNvPr id="27" name="矩形 26"/>
            <p:cNvSpPr/>
            <p:nvPr/>
          </p:nvSpPr>
          <p:spPr>
            <a:xfrm>
              <a:off x="457621" y="3869547"/>
              <a:ext cx="1187450" cy="278655"/>
            </a:xfrm>
            <a:prstGeom prst="rect">
              <a:avLst/>
            </a:prstGeom>
            <a:solidFill>
              <a:srgbClr val="1253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华文中宋" panose="02010600040101010101" pitchFamily="2" charset="-122"/>
                  <a:ea typeface="华文中宋" panose="02010600040101010101" pitchFamily="2" charset="-122"/>
                </a:rPr>
                <a:t>科学问题</a:t>
              </a:r>
            </a:p>
          </p:txBody>
        </p:sp>
        <p:cxnSp>
          <p:nvCxnSpPr>
            <p:cNvPr id="28" name="直接连接符 27">
              <a:extLst>
                <a:ext uri="{FF2B5EF4-FFF2-40B4-BE49-F238E27FC236}">
                  <a16:creationId xmlns:a16="http://schemas.microsoft.com/office/drawing/2014/main" id="{26AE6946-EEEC-47D3-8368-5BE236DFD218}"/>
                </a:ext>
              </a:extLst>
            </p:cNvPr>
            <p:cNvCxnSpPr>
              <a:cxnSpLocks/>
            </p:cNvCxnSpPr>
            <p:nvPr/>
          </p:nvCxnSpPr>
          <p:spPr>
            <a:xfrm>
              <a:off x="1645071" y="4146633"/>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4841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26AE6946-EEEC-47D3-8368-5BE236DFD218}"/>
              </a:ext>
            </a:extLst>
          </p:cNvPr>
          <p:cNvCxnSpPr>
            <a:cxnSpLocks/>
          </p:cNvCxnSpPr>
          <p:nvPr/>
        </p:nvCxnSpPr>
        <p:spPr>
          <a:xfrm>
            <a:off x="4287521" y="72631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5F79CF-0844-4A2D-A73D-F9C288DCC6C0}"/>
              </a:ext>
            </a:extLst>
          </p:cNvPr>
          <p:cNvCxnSpPr>
            <a:cxnSpLocks/>
          </p:cNvCxnSpPr>
          <p:nvPr/>
        </p:nvCxnSpPr>
        <p:spPr>
          <a:xfrm>
            <a:off x="10182226" y="727105"/>
            <a:ext cx="1566863" cy="0"/>
          </a:xfrm>
          <a:prstGeom prst="line">
            <a:avLst/>
          </a:prstGeom>
          <a:ln w="25400">
            <a:solidFill>
              <a:srgbClr val="0E523E"/>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1C27AF1-CD02-43ED-885A-80D69F1F2B6C}"/>
              </a:ext>
            </a:extLst>
          </p:cNvPr>
          <p:cNvSpPr/>
          <p:nvPr/>
        </p:nvSpPr>
        <p:spPr>
          <a:xfrm>
            <a:off x="805680" y="441669"/>
            <a:ext cx="1620957" cy="523220"/>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800" b="1" dirty="0">
                <a:solidFill>
                  <a:srgbClr val="125340"/>
                </a:solidFill>
                <a:latin typeface="微软雅黑" panose="020B0503020204020204" pitchFamily="34" charset="-122"/>
                <a:ea typeface="微软雅黑" panose="020B0503020204020204" pitchFamily="34" charset="-122"/>
              </a:rPr>
              <a:t>研究难点</a:t>
            </a:r>
            <a:endParaRPr kumimoji="0" lang="zh-CN" altLang="en-US" sz="2800" b="1" i="0" u="none" strike="noStrike" kern="1200" cap="none" spc="0" normalizeH="0" baseline="0" noProof="0" dirty="0">
              <a:ln>
                <a:noFill/>
              </a:ln>
              <a:solidFill>
                <a:srgbClr val="125340"/>
              </a:solidFill>
              <a:effectLst/>
              <a:uLnTx/>
              <a:uFillTx/>
              <a:latin typeface="微软雅黑" panose="020B0503020204020204" pitchFamily="34" charset="-122"/>
              <a:ea typeface="微软雅黑" panose="020B0503020204020204" pitchFamily="34" charset="-122"/>
              <a:cs typeface="+mn-cs"/>
            </a:endParaRPr>
          </a:p>
        </p:txBody>
      </p:sp>
      <p:sp>
        <p:nvSpPr>
          <p:cNvPr id="20" name="矩形: 圆角 19">
            <a:extLst>
              <a:ext uri="{FF2B5EF4-FFF2-40B4-BE49-F238E27FC236}">
                <a16:creationId xmlns:a16="http://schemas.microsoft.com/office/drawing/2014/main" id="{E4AA665B-7907-4AAF-93E7-425A1701A500}"/>
              </a:ext>
            </a:extLst>
          </p:cNvPr>
          <p:cNvSpPr/>
          <p:nvPr/>
        </p:nvSpPr>
        <p:spPr>
          <a:xfrm>
            <a:off x="457621" y="506335"/>
            <a:ext cx="348059" cy="388855"/>
          </a:xfrm>
          <a:prstGeom prst="roundRect">
            <a:avLst>
              <a:gd name="adj" fmla="val 11815"/>
            </a:avLst>
          </a:prstGeom>
          <a:solidFill>
            <a:srgbClr val="125340"/>
          </a:solidFill>
          <a:ln w="1270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6F7C2085-0E4C-4F76-BAF4-B6438F012658}"/>
              </a:ext>
            </a:extLst>
          </p:cNvPr>
          <p:cNvSpPr txBox="1"/>
          <p:nvPr/>
        </p:nvSpPr>
        <p:spPr>
          <a:xfrm>
            <a:off x="461963" y="517919"/>
            <a:ext cx="348059" cy="3693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4"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50903" y="235946"/>
            <a:ext cx="1583476" cy="364399"/>
          </a:xfrm>
          <a:prstGeom prst="rect">
            <a:avLst/>
          </a:prstGeom>
        </p:spPr>
      </p:pic>
      <p:sp>
        <p:nvSpPr>
          <p:cNvPr id="4" name="文本框 3"/>
          <p:cNvSpPr txBox="1"/>
          <p:nvPr/>
        </p:nvSpPr>
        <p:spPr>
          <a:xfrm>
            <a:off x="392113" y="16209"/>
            <a:ext cx="1817371" cy="400110"/>
          </a:xfrm>
          <a:prstGeom prst="rect">
            <a:avLst/>
          </a:prstGeom>
          <a:noFill/>
        </p:spPr>
        <p:txBody>
          <a:bodyPr wrap="square" rtlCol="0">
            <a:spAutoFit/>
          </a:bodyPr>
          <a:lstStyle/>
          <a:p>
            <a:r>
              <a:rPr lang="zh-CN" altLang="en-US" sz="2000" b="1" dirty="0">
                <a:solidFill>
                  <a:schemeClr val="bg2">
                    <a:lumMod val="50000"/>
                  </a:schemeClr>
                </a:solidFill>
                <a:latin typeface="华文中宋" panose="02010600040101010101" pitchFamily="2" charset="-122"/>
                <a:ea typeface="华文中宋" panose="02010600040101010101" pitchFamily="2" charset="-122"/>
              </a:rPr>
              <a:t>一、研究概述</a:t>
            </a:r>
          </a:p>
        </p:txBody>
      </p:sp>
      <p:sp>
        <p:nvSpPr>
          <p:cNvPr id="22" name="文本框 21"/>
          <p:cNvSpPr txBox="1"/>
          <p:nvPr/>
        </p:nvSpPr>
        <p:spPr>
          <a:xfrm>
            <a:off x="457621" y="1041139"/>
            <a:ext cx="10990580" cy="369332"/>
          </a:xfrm>
          <a:prstGeom prst="rect">
            <a:avLst/>
          </a:prstGeom>
          <a:noFill/>
        </p:spPr>
        <p:txBody>
          <a:bodyPr wrap="square" rtlCol="0">
            <a:spAutoFit/>
          </a:bodyPr>
          <a:lstStyle/>
          <a:p>
            <a:r>
              <a:rPr lang="zh-CN" altLang="en-US" dirty="0"/>
              <a:t>针对上述问题，本文着手于知识库构建中的三个关键技术：</a:t>
            </a:r>
            <a:r>
              <a:rPr lang="zh-CN" altLang="en-US" dirty="0">
                <a:solidFill>
                  <a:schemeClr val="accent2"/>
                </a:solidFill>
              </a:rPr>
              <a:t>命名实体识别</a:t>
            </a:r>
            <a:r>
              <a:rPr lang="zh-CN" altLang="en-US" dirty="0"/>
              <a:t>、</a:t>
            </a:r>
            <a:r>
              <a:rPr lang="zh-CN" altLang="en-US" dirty="0">
                <a:solidFill>
                  <a:schemeClr val="accent2"/>
                </a:solidFill>
              </a:rPr>
              <a:t>实体关系抽取</a:t>
            </a:r>
            <a:r>
              <a:rPr lang="zh-CN" altLang="en-US" dirty="0"/>
              <a:t>和</a:t>
            </a:r>
            <a:r>
              <a:rPr lang="zh-CN" altLang="en-US" dirty="0">
                <a:solidFill>
                  <a:schemeClr val="accent2"/>
                </a:solidFill>
              </a:rPr>
              <a:t>知识库表示学习</a:t>
            </a:r>
          </a:p>
        </p:txBody>
      </p:sp>
      <p:grpSp>
        <p:nvGrpSpPr>
          <p:cNvPr id="23" name="组合 22"/>
          <p:cNvGrpSpPr/>
          <p:nvPr/>
        </p:nvGrpSpPr>
        <p:grpSpPr>
          <a:xfrm>
            <a:off x="823636" y="3294495"/>
            <a:ext cx="1326822" cy="1303768"/>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63A5A"/>
                </a:solidFill>
              </a:endParaRPr>
            </a:p>
          </p:txBody>
        </p:sp>
        <p:sp>
          <p:nvSpPr>
            <p:cNvPr id="26" name="椭圆 2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163A5A"/>
                  </a:solidFill>
                  <a:latin typeface="微软雅黑" panose="020B0503020204020204" pitchFamily="34" charset="-122"/>
                  <a:ea typeface="微软雅黑" panose="020B0503020204020204" pitchFamily="34" charset="-122"/>
                </a:rPr>
                <a:t>研究难点</a:t>
              </a:r>
            </a:p>
          </p:txBody>
        </p:sp>
      </p:grpSp>
      <p:sp>
        <p:nvSpPr>
          <p:cNvPr id="27" name="椭圆 26"/>
          <p:cNvSpPr/>
          <p:nvPr/>
        </p:nvSpPr>
        <p:spPr>
          <a:xfrm>
            <a:off x="2996339" y="1986139"/>
            <a:ext cx="558000" cy="557561"/>
          </a:xfrm>
          <a:prstGeom prst="ellipse">
            <a:avLst/>
          </a:prstGeom>
          <a:solidFill>
            <a:schemeClr val="tx2">
              <a:lumMod val="5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8" name="组合 27"/>
          <p:cNvGrpSpPr/>
          <p:nvPr/>
        </p:nvGrpSpPr>
        <p:grpSpPr>
          <a:xfrm>
            <a:off x="2996339" y="3682457"/>
            <a:ext cx="558000" cy="558000"/>
            <a:chOff x="304800" y="673100"/>
            <a:chExt cx="4000500" cy="4000500"/>
          </a:xfrm>
          <a:effectLst>
            <a:outerShdw blurRad="317500" dist="1905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30" name="椭圆 2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1" name="左大括号 30"/>
          <p:cNvSpPr/>
          <p:nvPr/>
        </p:nvSpPr>
        <p:spPr>
          <a:xfrm>
            <a:off x="2425434" y="2144332"/>
            <a:ext cx="370707" cy="3644722"/>
          </a:xfrm>
          <a:prstGeom prst="leftBrace">
            <a:avLst/>
          </a:prstGeom>
          <a:ln w="38100">
            <a:solidFill>
              <a:schemeClr val="tx1"/>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32" name="椭圆 31"/>
          <p:cNvSpPr/>
          <p:nvPr/>
        </p:nvSpPr>
        <p:spPr>
          <a:xfrm>
            <a:off x="2996339" y="5427188"/>
            <a:ext cx="558000" cy="558000"/>
          </a:xfrm>
          <a:prstGeom prst="ellipse">
            <a:avLst/>
          </a:prstGeom>
          <a:solidFill>
            <a:schemeClr val="tx2">
              <a:lumMod val="50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TextBox 2"/>
          <p:cNvSpPr txBox="1"/>
          <p:nvPr/>
        </p:nvSpPr>
        <p:spPr>
          <a:xfrm>
            <a:off x="3136857" y="2090780"/>
            <a:ext cx="379953" cy="338554"/>
          </a:xfrm>
          <a:prstGeom prst="rect">
            <a:avLst/>
          </a:prstGeom>
          <a:noFill/>
        </p:spPr>
        <p:txBody>
          <a:bodyPr wrap="square" rtlCol="0">
            <a:spAutoFit/>
          </a:bodyPr>
          <a:lstStyle/>
          <a:p>
            <a:r>
              <a:rPr lang="en-US" altLang="zh-CN" sz="1600" dirty="0">
                <a:solidFill>
                  <a:prstClr val="white"/>
                </a:solidFill>
                <a:latin typeface="微软雅黑" panose="020B0503020204020204" pitchFamily="34" charset="-122"/>
                <a:ea typeface="微软雅黑" panose="020B0503020204020204" pitchFamily="34" charset="-122"/>
              </a:rPr>
              <a:t>1</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
        <p:nvSpPr>
          <p:cNvPr id="34" name="TextBox 40"/>
          <p:cNvSpPr txBox="1"/>
          <p:nvPr/>
        </p:nvSpPr>
        <p:spPr>
          <a:xfrm>
            <a:off x="3122323" y="3777090"/>
            <a:ext cx="444195" cy="338554"/>
          </a:xfrm>
          <a:prstGeom prst="rect">
            <a:avLst/>
          </a:prstGeom>
          <a:noFill/>
        </p:spPr>
        <p:txBody>
          <a:bodyPr wrap="square" rtlCol="0">
            <a:spAutoFit/>
          </a:bodyPr>
          <a:lstStyle/>
          <a:p>
            <a:r>
              <a:rPr lang="en-US" altLang="zh-CN" sz="1600" dirty="0">
                <a:solidFill>
                  <a:srgbClr val="163A5A"/>
                </a:solidFill>
                <a:latin typeface="微软雅黑" panose="020B0503020204020204" pitchFamily="34" charset="-122"/>
                <a:ea typeface="微软雅黑" panose="020B0503020204020204" pitchFamily="34" charset="-122"/>
              </a:rPr>
              <a:t>2</a:t>
            </a:r>
            <a:endParaRPr lang="zh-CN" altLang="en-US" sz="1600" dirty="0">
              <a:solidFill>
                <a:srgbClr val="163A5A"/>
              </a:solidFill>
              <a:latin typeface="微软雅黑" panose="020B0503020204020204" pitchFamily="34" charset="-122"/>
              <a:ea typeface="微软雅黑" panose="020B0503020204020204" pitchFamily="34" charset="-122"/>
            </a:endParaRPr>
          </a:p>
        </p:txBody>
      </p:sp>
      <p:sp>
        <p:nvSpPr>
          <p:cNvPr id="35" name="TextBox 44"/>
          <p:cNvSpPr txBox="1"/>
          <p:nvPr/>
        </p:nvSpPr>
        <p:spPr>
          <a:xfrm>
            <a:off x="3132815" y="5552001"/>
            <a:ext cx="371101" cy="338554"/>
          </a:xfrm>
          <a:prstGeom prst="rect">
            <a:avLst/>
          </a:prstGeom>
          <a:noFill/>
        </p:spPr>
        <p:txBody>
          <a:bodyPr wrap="square" rtlCol="0">
            <a:spAutoFit/>
          </a:bodyPr>
          <a:lstStyle/>
          <a:p>
            <a:r>
              <a:rPr lang="en-US" altLang="zh-CN" sz="1600" dirty="0">
                <a:solidFill>
                  <a:prstClr val="white"/>
                </a:solidFill>
                <a:latin typeface="微软雅黑" panose="020B0503020204020204" pitchFamily="34" charset="-122"/>
                <a:ea typeface="微软雅黑" panose="020B0503020204020204" pitchFamily="34" charset="-122"/>
              </a:rPr>
              <a:t>3</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3754537" y="1808106"/>
            <a:ext cx="7790212" cy="923330"/>
          </a:xfrm>
          <a:prstGeom prst="rect">
            <a:avLst/>
          </a:prstGeom>
          <a:noFill/>
        </p:spPr>
        <p:txBody>
          <a:bodyPr wrap="square" rtlCol="0">
            <a:spAutoFit/>
          </a:bodyPr>
          <a:lstStyle/>
          <a:p>
            <a:r>
              <a:rPr lang="zh-CN" altLang="en-US" b="1" dirty="0">
                <a:solidFill>
                  <a:srgbClr val="125340"/>
                </a:solidFill>
              </a:rPr>
              <a:t>命名实体识别</a:t>
            </a:r>
            <a:r>
              <a:rPr lang="zh-CN" altLang="en-US" dirty="0">
                <a:solidFill>
                  <a:schemeClr val="tx2"/>
                </a:solidFill>
              </a:rPr>
              <a:t>：</a:t>
            </a:r>
            <a:r>
              <a:rPr lang="zh-CN" altLang="en-US" dirty="0"/>
              <a:t>有监督命名实体识别方法，其性能受限于大规模的标注数据。现有的弱监督实体识别方法，如半监督方法和主动学习方法，没有考虑到系统冷启动问题，或者难以结合深度学习技术进行端到端的模型训练</a:t>
            </a:r>
          </a:p>
        </p:txBody>
      </p:sp>
      <p:sp>
        <p:nvSpPr>
          <p:cNvPr id="45" name="文本框 44"/>
          <p:cNvSpPr txBox="1"/>
          <p:nvPr/>
        </p:nvSpPr>
        <p:spPr>
          <a:xfrm>
            <a:off x="3754537" y="3484713"/>
            <a:ext cx="7790212" cy="1200329"/>
          </a:xfrm>
          <a:prstGeom prst="rect">
            <a:avLst/>
          </a:prstGeom>
          <a:noFill/>
        </p:spPr>
        <p:txBody>
          <a:bodyPr wrap="square" rtlCol="0">
            <a:spAutoFit/>
          </a:bodyPr>
          <a:lstStyle/>
          <a:p>
            <a:r>
              <a:rPr lang="zh-CN" altLang="en-US" b="1" dirty="0">
                <a:solidFill>
                  <a:srgbClr val="125340"/>
                </a:solidFill>
              </a:rPr>
              <a:t>实体关系抽取</a:t>
            </a:r>
            <a:r>
              <a:rPr lang="zh-CN" altLang="en-US" dirty="0">
                <a:solidFill>
                  <a:schemeClr val="tx2"/>
                </a:solidFill>
              </a:rPr>
              <a:t>：</a:t>
            </a:r>
            <a:r>
              <a:rPr lang="zh-CN" altLang="en-US" dirty="0"/>
              <a:t>现有远程监督实体关系抽取方法，一般采用神经网络作为文本编码器，并基于注意力机制或外部知识消除噪声。然而，卷积神经网络无法捕获长距离依赖关系，循环神经网络在计算效率上又不具备优势。此外，外部知识中固有的噪声也鲜有考虑</a:t>
            </a:r>
          </a:p>
        </p:txBody>
      </p:sp>
      <p:sp>
        <p:nvSpPr>
          <p:cNvPr id="46" name="文本框 45"/>
          <p:cNvSpPr txBox="1"/>
          <p:nvPr/>
        </p:nvSpPr>
        <p:spPr>
          <a:xfrm>
            <a:off x="3754537" y="5234856"/>
            <a:ext cx="7790212" cy="923330"/>
          </a:xfrm>
          <a:prstGeom prst="rect">
            <a:avLst/>
          </a:prstGeom>
          <a:noFill/>
        </p:spPr>
        <p:txBody>
          <a:bodyPr wrap="square" rtlCol="0">
            <a:spAutoFit/>
          </a:bodyPr>
          <a:lstStyle/>
          <a:p>
            <a:r>
              <a:rPr lang="zh-CN" altLang="en-US" b="1" dirty="0">
                <a:solidFill>
                  <a:srgbClr val="125340"/>
                </a:solidFill>
              </a:rPr>
              <a:t>知识库表示学习</a:t>
            </a:r>
            <a:r>
              <a:rPr lang="zh-CN" altLang="en-US" dirty="0">
                <a:solidFill>
                  <a:schemeClr val="tx2"/>
                </a:solidFill>
              </a:rPr>
              <a:t>：</a:t>
            </a:r>
            <a:r>
              <a:rPr lang="zh-CN" altLang="en-US" dirty="0"/>
              <a:t>基于翻译的方法存在孤立学习每个三元组的局限性，无法捕获邻近实体或关系之间的依赖。而基于图模型的方法一般只显式学习节点的向量表示，也没有考虑相同关系在图中不同位置的差异性</a:t>
            </a:r>
          </a:p>
        </p:txBody>
      </p:sp>
    </p:spTree>
    <p:extLst>
      <p:ext uri="{BB962C8B-B14F-4D97-AF65-F5344CB8AC3E}">
        <p14:creationId xmlns:p14="http://schemas.microsoft.com/office/powerpoint/2010/main" val="807380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26AE6946-EEEC-47D3-8368-5BE236DFD218}"/>
              </a:ext>
            </a:extLst>
          </p:cNvPr>
          <p:cNvCxnSpPr>
            <a:cxnSpLocks/>
          </p:cNvCxnSpPr>
          <p:nvPr/>
        </p:nvCxnSpPr>
        <p:spPr>
          <a:xfrm>
            <a:off x="4287521" y="72631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5F79CF-0844-4A2D-A73D-F9C288DCC6C0}"/>
              </a:ext>
            </a:extLst>
          </p:cNvPr>
          <p:cNvCxnSpPr>
            <a:cxnSpLocks/>
          </p:cNvCxnSpPr>
          <p:nvPr/>
        </p:nvCxnSpPr>
        <p:spPr>
          <a:xfrm>
            <a:off x="10182226" y="727105"/>
            <a:ext cx="1566863" cy="0"/>
          </a:xfrm>
          <a:prstGeom prst="line">
            <a:avLst/>
          </a:prstGeom>
          <a:ln w="25400">
            <a:solidFill>
              <a:srgbClr val="0E523E"/>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1C27AF1-CD02-43ED-885A-80D69F1F2B6C}"/>
              </a:ext>
            </a:extLst>
          </p:cNvPr>
          <p:cNvSpPr/>
          <p:nvPr/>
        </p:nvSpPr>
        <p:spPr>
          <a:xfrm>
            <a:off x="805680" y="441669"/>
            <a:ext cx="1620957" cy="523220"/>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800" b="1" noProof="0" dirty="0">
                <a:solidFill>
                  <a:srgbClr val="125340"/>
                </a:solidFill>
                <a:latin typeface="微软雅黑" panose="020B0503020204020204" pitchFamily="34" charset="-122"/>
                <a:ea typeface="微软雅黑" panose="020B0503020204020204" pitchFamily="34" charset="-122"/>
              </a:rPr>
              <a:t>主要贡献</a:t>
            </a:r>
            <a:endParaRPr kumimoji="0" lang="zh-CN" altLang="en-US" sz="2800" b="1" i="0" u="none" strike="noStrike" kern="1200" cap="none" spc="0" normalizeH="0" baseline="0" noProof="0" dirty="0">
              <a:ln>
                <a:noFill/>
              </a:ln>
              <a:solidFill>
                <a:srgbClr val="125340"/>
              </a:solidFill>
              <a:effectLst/>
              <a:uLnTx/>
              <a:uFillTx/>
              <a:latin typeface="微软雅黑" panose="020B0503020204020204" pitchFamily="34" charset="-122"/>
              <a:ea typeface="微软雅黑" panose="020B0503020204020204" pitchFamily="34" charset="-122"/>
              <a:cs typeface="+mn-cs"/>
            </a:endParaRPr>
          </a:p>
        </p:txBody>
      </p:sp>
      <p:sp>
        <p:nvSpPr>
          <p:cNvPr id="20" name="矩形: 圆角 19">
            <a:extLst>
              <a:ext uri="{FF2B5EF4-FFF2-40B4-BE49-F238E27FC236}">
                <a16:creationId xmlns:a16="http://schemas.microsoft.com/office/drawing/2014/main" id="{E4AA665B-7907-4AAF-93E7-425A1701A500}"/>
              </a:ext>
            </a:extLst>
          </p:cNvPr>
          <p:cNvSpPr/>
          <p:nvPr/>
        </p:nvSpPr>
        <p:spPr>
          <a:xfrm>
            <a:off x="457621" y="506335"/>
            <a:ext cx="348059" cy="388855"/>
          </a:xfrm>
          <a:prstGeom prst="roundRect">
            <a:avLst>
              <a:gd name="adj" fmla="val 11815"/>
            </a:avLst>
          </a:prstGeom>
          <a:solidFill>
            <a:srgbClr val="125340"/>
          </a:solidFill>
          <a:ln w="1270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6F7C2085-0E4C-4F76-BAF4-B6438F012658}"/>
              </a:ext>
            </a:extLst>
          </p:cNvPr>
          <p:cNvSpPr txBox="1"/>
          <p:nvPr/>
        </p:nvSpPr>
        <p:spPr>
          <a:xfrm>
            <a:off x="461963" y="517919"/>
            <a:ext cx="348059" cy="3693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3</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4"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50903" y="235946"/>
            <a:ext cx="1583476" cy="364399"/>
          </a:xfrm>
          <a:prstGeom prst="rect">
            <a:avLst/>
          </a:prstGeom>
        </p:spPr>
      </p:pic>
      <p:sp>
        <p:nvSpPr>
          <p:cNvPr id="4" name="文本框 3"/>
          <p:cNvSpPr txBox="1"/>
          <p:nvPr/>
        </p:nvSpPr>
        <p:spPr>
          <a:xfrm>
            <a:off x="392113" y="16209"/>
            <a:ext cx="1817371" cy="400110"/>
          </a:xfrm>
          <a:prstGeom prst="rect">
            <a:avLst/>
          </a:prstGeom>
          <a:noFill/>
        </p:spPr>
        <p:txBody>
          <a:bodyPr wrap="square" rtlCol="0">
            <a:spAutoFit/>
          </a:bodyPr>
          <a:lstStyle/>
          <a:p>
            <a:r>
              <a:rPr lang="zh-CN" altLang="en-US" sz="2000" b="1" dirty="0">
                <a:solidFill>
                  <a:schemeClr val="bg2">
                    <a:lumMod val="50000"/>
                  </a:schemeClr>
                </a:solidFill>
                <a:latin typeface="华文中宋" panose="02010600040101010101" pitchFamily="2" charset="-122"/>
                <a:ea typeface="华文中宋" panose="02010600040101010101" pitchFamily="2" charset="-122"/>
              </a:rPr>
              <a:t>一、研究概述</a:t>
            </a:r>
          </a:p>
        </p:txBody>
      </p:sp>
      <p:sp>
        <p:nvSpPr>
          <p:cNvPr id="22" name="文本框 21"/>
          <p:cNvSpPr txBox="1"/>
          <p:nvPr/>
        </p:nvSpPr>
        <p:spPr>
          <a:xfrm>
            <a:off x="457621" y="1041139"/>
            <a:ext cx="10990580" cy="369332"/>
          </a:xfrm>
          <a:prstGeom prst="rect">
            <a:avLst/>
          </a:prstGeom>
          <a:noFill/>
        </p:spPr>
        <p:txBody>
          <a:bodyPr wrap="square" rtlCol="0">
            <a:spAutoFit/>
          </a:bodyPr>
          <a:lstStyle/>
          <a:p>
            <a:r>
              <a:rPr lang="zh-CN" altLang="en-US" dirty="0"/>
              <a:t>针对知识库构建中的三个关键技术存在的问题和不足，本文所做研究工作的主要贡献如下：</a:t>
            </a:r>
            <a:endParaRPr lang="zh-CN" altLang="en-US" dirty="0">
              <a:solidFill>
                <a:schemeClr val="accent2">
                  <a:lumMod val="75000"/>
                </a:schemeClr>
              </a:solidFill>
            </a:endParaRPr>
          </a:p>
        </p:txBody>
      </p:sp>
      <p:sp>
        <p:nvSpPr>
          <p:cNvPr id="44" name="文本框 43"/>
          <p:cNvSpPr txBox="1"/>
          <p:nvPr/>
        </p:nvSpPr>
        <p:spPr>
          <a:xfrm>
            <a:off x="2151117" y="1853968"/>
            <a:ext cx="8834562" cy="1200329"/>
          </a:xfrm>
          <a:prstGeom prst="rect">
            <a:avLst/>
          </a:prstGeom>
          <a:noFill/>
        </p:spPr>
        <p:txBody>
          <a:bodyPr wrap="square" rtlCol="0">
            <a:spAutoFit/>
          </a:bodyPr>
          <a:lstStyle/>
          <a:p>
            <a:r>
              <a:rPr lang="zh-CN" altLang="en-US" dirty="0"/>
              <a:t>提出了</a:t>
            </a:r>
            <a:r>
              <a:rPr lang="zh-CN" altLang="en-US" b="1" dirty="0">
                <a:solidFill>
                  <a:srgbClr val="125340"/>
                </a:solidFill>
              </a:rPr>
              <a:t>基于主动学习和自训练的弱监督实体识别方法</a:t>
            </a:r>
            <a:r>
              <a:rPr lang="zh-CN" altLang="en-US" dirty="0"/>
              <a:t>。将多标准的主动学习采样策略与自训练方式相结合，极大地</a:t>
            </a:r>
            <a:r>
              <a:rPr lang="zh-CN" altLang="en-US" dirty="0">
                <a:solidFill>
                  <a:schemeClr val="accent2"/>
                </a:solidFill>
              </a:rPr>
              <a:t>降低了对标注数据的依赖</a:t>
            </a:r>
            <a:r>
              <a:rPr lang="zh-CN" altLang="en-US" dirty="0"/>
              <a:t>。同时利用预训练语言模型进行端到端模型训练，允许模型在完全无监督数据的情况下启动，</a:t>
            </a:r>
            <a:r>
              <a:rPr lang="zh-CN" altLang="en-US" dirty="0">
                <a:solidFill>
                  <a:schemeClr val="accent2"/>
                </a:solidFill>
              </a:rPr>
              <a:t>解决了系统冷启动</a:t>
            </a:r>
            <a:r>
              <a:rPr lang="zh-CN" altLang="en-US" dirty="0"/>
              <a:t>问题，从而进一步降低了人工标注的工作量</a:t>
            </a:r>
          </a:p>
        </p:txBody>
      </p:sp>
      <p:sp>
        <p:nvSpPr>
          <p:cNvPr id="45" name="文本框 44"/>
          <p:cNvSpPr txBox="1"/>
          <p:nvPr/>
        </p:nvSpPr>
        <p:spPr>
          <a:xfrm>
            <a:off x="2151116" y="3438225"/>
            <a:ext cx="8596303" cy="1200329"/>
          </a:xfrm>
          <a:prstGeom prst="rect">
            <a:avLst/>
          </a:prstGeom>
          <a:noFill/>
        </p:spPr>
        <p:txBody>
          <a:bodyPr wrap="square" rtlCol="0">
            <a:spAutoFit/>
          </a:bodyPr>
          <a:lstStyle/>
          <a:p>
            <a:r>
              <a:rPr lang="zh-CN" altLang="en-US" dirty="0"/>
              <a:t>提出了</a:t>
            </a:r>
            <a:r>
              <a:rPr lang="zh-CN" altLang="en-US" b="1" dirty="0">
                <a:solidFill>
                  <a:srgbClr val="125340"/>
                </a:solidFill>
              </a:rPr>
              <a:t>结合空洞卷积和软实体类型约束的关系抽取方法</a:t>
            </a:r>
            <a:r>
              <a:rPr lang="zh-CN" altLang="en-US" dirty="0"/>
              <a:t>。利用空洞卷积神经网络进行文本编码，在</a:t>
            </a:r>
            <a:r>
              <a:rPr lang="zh-CN" altLang="en-US" dirty="0">
                <a:solidFill>
                  <a:schemeClr val="accent2"/>
                </a:solidFill>
              </a:rPr>
              <a:t>捕获文本长距离依赖关系</a:t>
            </a:r>
            <a:r>
              <a:rPr lang="zh-CN" altLang="en-US" dirty="0"/>
              <a:t>的同时</a:t>
            </a:r>
            <a:r>
              <a:rPr lang="zh-CN" altLang="en-US" dirty="0">
                <a:solidFill>
                  <a:schemeClr val="accent2"/>
                </a:solidFill>
              </a:rPr>
              <a:t>保持高效的运算效率</a:t>
            </a:r>
            <a:r>
              <a:rPr lang="zh-CN" altLang="en-US" dirty="0"/>
              <a:t>。并且以多任务学习的方式将实体类型的约束引入到注意力机制中以显式考虑外部知识中的噪声，进而学习到更加准确的注意力权重</a:t>
            </a:r>
          </a:p>
        </p:txBody>
      </p:sp>
      <p:sp>
        <p:nvSpPr>
          <p:cNvPr id="46" name="文本框 45"/>
          <p:cNvSpPr txBox="1"/>
          <p:nvPr/>
        </p:nvSpPr>
        <p:spPr>
          <a:xfrm>
            <a:off x="2209484" y="5190766"/>
            <a:ext cx="8415586" cy="1200329"/>
          </a:xfrm>
          <a:prstGeom prst="rect">
            <a:avLst/>
          </a:prstGeom>
          <a:noFill/>
        </p:spPr>
        <p:txBody>
          <a:bodyPr wrap="square" rtlCol="0">
            <a:spAutoFit/>
          </a:bodyPr>
          <a:lstStyle/>
          <a:p>
            <a:r>
              <a:rPr lang="zh-CN" altLang="en-US" dirty="0"/>
              <a:t>提出了</a:t>
            </a:r>
            <a:r>
              <a:rPr lang="zh-CN" altLang="en-US" b="1" dirty="0">
                <a:solidFill>
                  <a:srgbClr val="125340"/>
                </a:solidFill>
              </a:rPr>
              <a:t>基于图卷积和层次关系嵌入的知识库表示学习方法</a:t>
            </a:r>
            <a:r>
              <a:rPr lang="zh-CN" altLang="en-US" dirty="0"/>
              <a:t>。设计了基于图卷积神经网络的知识库表示学习架构，在</a:t>
            </a:r>
            <a:r>
              <a:rPr lang="zh-CN" altLang="en-US" dirty="0">
                <a:solidFill>
                  <a:schemeClr val="accent2"/>
                </a:solidFill>
              </a:rPr>
              <a:t>捕获知识库中图结构信息</a:t>
            </a:r>
            <a:r>
              <a:rPr lang="zh-CN" altLang="en-US" dirty="0"/>
              <a:t>过程中同时编码实体向量和关系向量。此外，还提出了全局关系嵌入与局部关系嵌入相结合的方式，利用局部关系嵌入学习</a:t>
            </a:r>
            <a:r>
              <a:rPr lang="zh-CN" altLang="en-US" dirty="0">
                <a:solidFill>
                  <a:schemeClr val="accent2"/>
                </a:solidFill>
              </a:rPr>
              <a:t>关系边的结构信息</a:t>
            </a:r>
            <a:r>
              <a:rPr lang="zh-CN" altLang="en-US" dirty="0"/>
              <a:t>，进一步引导实体和关系的表示学习</a:t>
            </a:r>
          </a:p>
        </p:txBody>
      </p:sp>
      <p:grpSp>
        <p:nvGrpSpPr>
          <p:cNvPr id="2" name="组合 1"/>
          <p:cNvGrpSpPr/>
          <p:nvPr/>
        </p:nvGrpSpPr>
        <p:grpSpPr>
          <a:xfrm>
            <a:off x="1163247" y="2049731"/>
            <a:ext cx="558000" cy="557561"/>
            <a:chOff x="2996339" y="1986139"/>
            <a:chExt cx="558000" cy="557561"/>
          </a:xfrm>
        </p:grpSpPr>
        <p:sp>
          <p:nvSpPr>
            <p:cNvPr id="36" name="椭圆 35"/>
            <p:cNvSpPr/>
            <p:nvPr/>
          </p:nvSpPr>
          <p:spPr>
            <a:xfrm>
              <a:off x="2996339" y="1986139"/>
              <a:ext cx="558000" cy="557561"/>
            </a:xfrm>
            <a:prstGeom prst="ellipse">
              <a:avLst/>
            </a:prstGeom>
            <a:solidFill>
              <a:srgbClr val="12534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7" name="TextBox 2"/>
            <p:cNvSpPr txBox="1"/>
            <p:nvPr/>
          </p:nvSpPr>
          <p:spPr>
            <a:xfrm>
              <a:off x="3103826" y="2051986"/>
              <a:ext cx="379953" cy="400110"/>
            </a:xfrm>
            <a:prstGeom prst="rect">
              <a:avLst/>
            </a:prstGeom>
            <a:noFill/>
          </p:spPr>
          <p:txBody>
            <a:bodyPr wrap="square" rtlCol="0">
              <a:spAutoFit/>
            </a:bodyPr>
            <a:lstStyle/>
            <a:p>
              <a:r>
                <a:rPr lang="en-US" altLang="zh-CN" sz="2000" b="1" dirty="0">
                  <a:solidFill>
                    <a:prstClr val="white"/>
                  </a:solidFill>
                  <a:latin typeface="华文中宋" panose="02010600040101010101" pitchFamily="2" charset="-122"/>
                  <a:ea typeface="华文中宋" panose="02010600040101010101" pitchFamily="2" charset="-122"/>
                </a:rPr>
                <a:t>1</a:t>
              </a:r>
              <a:endParaRPr lang="zh-CN" altLang="en-US" sz="2000" b="1" dirty="0">
                <a:solidFill>
                  <a:prstClr val="white"/>
                </a:solidFill>
                <a:latin typeface="华文中宋" panose="02010600040101010101" pitchFamily="2" charset="-122"/>
                <a:ea typeface="华文中宋" panose="02010600040101010101" pitchFamily="2" charset="-122"/>
              </a:endParaRPr>
            </a:p>
          </p:txBody>
        </p:sp>
      </p:grpSp>
      <p:grpSp>
        <p:nvGrpSpPr>
          <p:cNvPr id="38" name="组合 37"/>
          <p:cNvGrpSpPr/>
          <p:nvPr/>
        </p:nvGrpSpPr>
        <p:grpSpPr>
          <a:xfrm>
            <a:off x="1163247" y="3663883"/>
            <a:ext cx="558000" cy="557561"/>
            <a:chOff x="2996339" y="1986139"/>
            <a:chExt cx="558000" cy="557561"/>
          </a:xfrm>
        </p:grpSpPr>
        <p:sp>
          <p:nvSpPr>
            <p:cNvPr id="39" name="椭圆 38"/>
            <p:cNvSpPr/>
            <p:nvPr/>
          </p:nvSpPr>
          <p:spPr>
            <a:xfrm>
              <a:off x="2996339" y="1986139"/>
              <a:ext cx="558000" cy="557561"/>
            </a:xfrm>
            <a:prstGeom prst="ellipse">
              <a:avLst/>
            </a:prstGeom>
            <a:solidFill>
              <a:srgbClr val="12534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TextBox 2"/>
            <p:cNvSpPr txBox="1"/>
            <p:nvPr/>
          </p:nvSpPr>
          <p:spPr>
            <a:xfrm>
              <a:off x="3103826" y="2051986"/>
              <a:ext cx="379953" cy="400110"/>
            </a:xfrm>
            <a:prstGeom prst="rect">
              <a:avLst/>
            </a:prstGeom>
            <a:noFill/>
          </p:spPr>
          <p:txBody>
            <a:bodyPr wrap="square" rtlCol="0">
              <a:spAutoFit/>
            </a:bodyPr>
            <a:lstStyle/>
            <a:p>
              <a:r>
                <a:rPr lang="en-US" altLang="zh-CN" sz="2000" b="1" dirty="0">
                  <a:solidFill>
                    <a:prstClr val="white"/>
                  </a:solidFill>
                  <a:latin typeface="华文中宋" panose="02010600040101010101" pitchFamily="2" charset="-122"/>
                  <a:ea typeface="华文中宋" panose="02010600040101010101" pitchFamily="2" charset="-122"/>
                </a:rPr>
                <a:t>2</a:t>
              </a:r>
              <a:endParaRPr lang="zh-CN" altLang="en-US" sz="2000" b="1" dirty="0">
                <a:solidFill>
                  <a:prstClr val="white"/>
                </a:solidFill>
                <a:latin typeface="华文中宋" panose="02010600040101010101" pitchFamily="2" charset="-122"/>
                <a:ea typeface="华文中宋" panose="02010600040101010101" pitchFamily="2" charset="-122"/>
              </a:endParaRPr>
            </a:p>
          </p:txBody>
        </p:sp>
      </p:grpSp>
      <p:grpSp>
        <p:nvGrpSpPr>
          <p:cNvPr id="41" name="组合 40"/>
          <p:cNvGrpSpPr/>
          <p:nvPr/>
        </p:nvGrpSpPr>
        <p:grpSpPr>
          <a:xfrm>
            <a:off x="1163247" y="5275625"/>
            <a:ext cx="558000" cy="557561"/>
            <a:chOff x="2996339" y="1986139"/>
            <a:chExt cx="558000" cy="557561"/>
          </a:xfrm>
        </p:grpSpPr>
        <p:sp>
          <p:nvSpPr>
            <p:cNvPr id="42" name="椭圆 41"/>
            <p:cNvSpPr/>
            <p:nvPr/>
          </p:nvSpPr>
          <p:spPr>
            <a:xfrm>
              <a:off x="2996339" y="1986139"/>
              <a:ext cx="558000" cy="557561"/>
            </a:xfrm>
            <a:prstGeom prst="ellipse">
              <a:avLst/>
            </a:prstGeom>
            <a:solidFill>
              <a:srgbClr val="12534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TextBox 2"/>
            <p:cNvSpPr txBox="1"/>
            <p:nvPr/>
          </p:nvSpPr>
          <p:spPr>
            <a:xfrm>
              <a:off x="3103826" y="2051986"/>
              <a:ext cx="379953" cy="400110"/>
            </a:xfrm>
            <a:prstGeom prst="rect">
              <a:avLst/>
            </a:prstGeom>
            <a:noFill/>
          </p:spPr>
          <p:txBody>
            <a:bodyPr wrap="square" rtlCol="0">
              <a:spAutoFit/>
            </a:bodyPr>
            <a:lstStyle/>
            <a:p>
              <a:r>
                <a:rPr lang="en-US" altLang="zh-CN" sz="2000" b="1" dirty="0">
                  <a:solidFill>
                    <a:prstClr val="white"/>
                  </a:solidFill>
                  <a:latin typeface="华文中宋" panose="02010600040101010101" pitchFamily="2" charset="-122"/>
                  <a:ea typeface="华文中宋" panose="02010600040101010101" pitchFamily="2" charset="-122"/>
                </a:rPr>
                <a:t>3</a:t>
              </a:r>
              <a:endParaRPr lang="zh-CN" altLang="en-US" sz="2000" b="1" dirty="0">
                <a:solidFill>
                  <a:prstClr val="white"/>
                </a:solidFill>
                <a:latin typeface="华文中宋" panose="02010600040101010101" pitchFamily="2" charset="-122"/>
                <a:ea typeface="华文中宋" panose="02010600040101010101" pitchFamily="2" charset="-122"/>
              </a:endParaRPr>
            </a:p>
          </p:txBody>
        </p:sp>
      </p:grpSp>
    </p:spTree>
    <p:extLst>
      <p:ext uri="{BB962C8B-B14F-4D97-AF65-F5344CB8AC3E}">
        <p14:creationId xmlns:p14="http://schemas.microsoft.com/office/powerpoint/2010/main" val="704188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http://www.whu.edu.cn/images/2017112901.jpg">
            <a:extLst>
              <a:ext uri="{FF2B5EF4-FFF2-40B4-BE49-F238E27FC236}">
                <a16:creationId xmlns:a16="http://schemas.microsoft.com/office/drawing/2014/main" id="{9F700BFD-5626-4A67-B107-649C3A0F29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347" r="19046" b="10785"/>
          <a:stretch/>
        </p:blipFill>
        <p:spPr bwMode="auto">
          <a:xfrm>
            <a:off x="1435668" y="1669144"/>
            <a:ext cx="9320665" cy="3135085"/>
          </a:xfrm>
          <a:prstGeom prst="roundRect">
            <a:avLst>
              <a:gd name="adj" fmla="val 3562"/>
            </a:avLst>
          </a:prstGeom>
          <a:noFill/>
          <a:extLst>
            <a:ext uri="{909E8E84-426E-40DD-AFC4-6F175D3DCCD1}">
              <a14:hiddenFill xmlns:a14="http://schemas.microsoft.com/office/drawing/2010/main">
                <a:solidFill>
                  <a:srgbClr val="FFFFFF"/>
                </a:solidFill>
              </a14:hiddenFill>
            </a:ext>
          </a:extLst>
        </p:spPr>
      </p:pic>
      <p:sp>
        <p:nvSpPr>
          <p:cNvPr id="205" name="矩形: 圆角 204">
            <a:extLst>
              <a:ext uri="{FF2B5EF4-FFF2-40B4-BE49-F238E27FC236}">
                <a16:creationId xmlns:a16="http://schemas.microsoft.com/office/drawing/2014/main" id="{0B950642-E2A9-4AB0-A436-C2B593C2816E}"/>
              </a:ext>
            </a:extLst>
          </p:cNvPr>
          <p:cNvSpPr/>
          <p:nvPr/>
        </p:nvSpPr>
        <p:spPr>
          <a:xfrm>
            <a:off x="1448367" y="1669145"/>
            <a:ext cx="9320667" cy="3135087"/>
          </a:xfrm>
          <a:prstGeom prst="roundRect">
            <a:avLst>
              <a:gd name="adj" fmla="val 3676"/>
            </a:avLst>
          </a:prstGeom>
          <a:solidFill>
            <a:srgbClr val="00523A">
              <a:alpha val="90000"/>
            </a:srgbClr>
          </a:solidFill>
          <a:ln w="3175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06" name="组合 205">
            <a:extLst>
              <a:ext uri="{FF2B5EF4-FFF2-40B4-BE49-F238E27FC236}">
                <a16:creationId xmlns:a16="http://schemas.microsoft.com/office/drawing/2014/main" id="{7D48A63A-5EF8-47F7-99F8-B938061724AD}"/>
              </a:ext>
            </a:extLst>
          </p:cNvPr>
          <p:cNvGrpSpPr/>
          <p:nvPr/>
        </p:nvGrpSpPr>
        <p:grpSpPr>
          <a:xfrm>
            <a:off x="5257895" y="832882"/>
            <a:ext cx="1676211" cy="1672409"/>
            <a:chOff x="3391090" y="1905190"/>
            <a:chExt cx="3054547" cy="3047620"/>
          </a:xfrm>
        </p:grpSpPr>
        <p:sp>
          <p:nvSpPr>
            <p:cNvPr id="207" name="椭圆 206">
              <a:extLst>
                <a:ext uri="{FF2B5EF4-FFF2-40B4-BE49-F238E27FC236}">
                  <a16:creationId xmlns:a16="http://schemas.microsoft.com/office/drawing/2014/main" id="{07493B07-965A-4BE8-9C8E-6CC7C9C4004F}"/>
                </a:ext>
              </a:extLst>
            </p:cNvPr>
            <p:cNvSpPr/>
            <p:nvPr/>
          </p:nvSpPr>
          <p:spPr>
            <a:xfrm>
              <a:off x="3406832" y="1914005"/>
              <a:ext cx="3038805" cy="30388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208" name="图形 207">
              <a:extLst>
                <a:ext uri="{FF2B5EF4-FFF2-40B4-BE49-F238E27FC236}">
                  <a16:creationId xmlns:a16="http://schemas.microsoft.com/office/drawing/2014/main" id="{14CB554E-BC4F-4BA7-A113-9B3747EF8A7F}"/>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391090" y="1905190"/>
              <a:ext cx="3047620" cy="3047620"/>
            </a:xfrm>
            <a:prstGeom prst="rect">
              <a:avLst/>
            </a:prstGeom>
          </p:spPr>
        </p:pic>
      </p:grpSp>
      <p:sp>
        <p:nvSpPr>
          <p:cNvPr id="226" name="矩形 225">
            <a:extLst>
              <a:ext uri="{FF2B5EF4-FFF2-40B4-BE49-F238E27FC236}">
                <a16:creationId xmlns:a16="http://schemas.microsoft.com/office/drawing/2014/main" id="{96A674A2-A2D4-45A3-A4BB-F8606BFB13D0}"/>
              </a:ext>
            </a:extLst>
          </p:cNvPr>
          <p:cNvSpPr/>
          <p:nvPr/>
        </p:nvSpPr>
        <p:spPr>
          <a:xfrm>
            <a:off x="5060950" y="3851165"/>
            <a:ext cx="1981200" cy="584775"/>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300" normalizeH="0" baseline="0" noProof="0" dirty="0">
                <a:ln>
                  <a:noFill/>
                </a:ln>
                <a:solidFill>
                  <a:prstClr val="white"/>
                </a:solidFill>
                <a:effectLst>
                  <a:outerShdw blurRad="114300" dist="38100" dir="2700000" algn="tl" rotWithShape="0">
                    <a:prstClr val="black">
                      <a:alpha val="34000"/>
                    </a:prstClr>
                  </a:outerShdw>
                </a:effectLst>
                <a:uLnTx/>
                <a:uFillTx/>
                <a:latin typeface="微软雅黑 Light" panose="020B0502040204020203" pitchFamily="34" charset="-122"/>
                <a:ea typeface="微软雅黑 Light" panose="020B0502040204020203" pitchFamily="34" charset="-122"/>
                <a:cs typeface="+mn-cs"/>
              </a:rPr>
              <a:t>第二部分</a:t>
            </a:r>
          </a:p>
        </p:txBody>
      </p:sp>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3" name="直接连接符 2">
            <a:extLst>
              <a:ext uri="{FF2B5EF4-FFF2-40B4-BE49-F238E27FC236}">
                <a16:creationId xmlns:a16="http://schemas.microsoft.com/office/drawing/2014/main" id="{5E3F4398-177A-48D5-8B17-7D7CF0C4AA64}"/>
              </a:ext>
            </a:extLst>
          </p:cNvPr>
          <p:cNvCxnSpPr/>
          <p:nvPr/>
        </p:nvCxnSpPr>
        <p:spPr>
          <a:xfrm>
            <a:off x="4465321" y="4130040"/>
            <a:ext cx="38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3CDE02C-FD27-4AD3-9B9C-084712D8D125}"/>
              </a:ext>
            </a:extLst>
          </p:cNvPr>
          <p:cNvCxnSpPr/>
          <p:nvPr/>
        </p:nvCxnSpPr>
        <p:spPr>
          <a:xfrm>
            <a:off x="7162801" y="4130040"/>
            <a:ext cx="38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7">
            <a:extLst>
              <a:ext uri="{FF2B5EF4-FFF2-40B4-BE49-F238E27FC236}">
                <a16:creationId xmlns:a16="http://schemas.microsoft.com/office/drawing/2014/main" id="{C5CF7351-1AE7-44E7-B2EA-4C84183C0004}"/>
              </a:ext>
            </a:extLst>
          </p:cNvPr>
          <p:cNvSpPr>
            <a:spLocks noChangeArrowheads="1"/>
          </p:cNvSpPr>
          <p:nvPr/>
        </p:nvSpPr>
        <p:spPr bwMode="auto">
          <a:xfrm>
            <a:off x="1448367" y="5064193"/>
            <a:ext cx="9307965" cy="5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377"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115340"/>
                </a:solidFill>
                <a:effectLst/>
                <a:uLnTx/>
                <a:uFillTx/>
                <a:latin typeface="微软雅黑 Light" panose="020B0502040204020203" pitchFamily="34" charset="-122"/>
                <a:ea typeface="微软雅黑 Light" panose="020B0502040204020203" pitchFamily="34" charset="-122"/>
                <a:cs typeface="+mn-cs"/>
              </a:rPr>
              <a:t>命名实体识别、实体关系抽取和知识库表示学习的相关工作</a:t>
            </a:r>
            <a:endParaRPr kumimoji="0" lang="en-US" altLang="zh-CN" sz="2000" b="0" i="0" u="none" strike="noStrike" kern="1200" cap="none" spc="0" normalizeH="0" baseline="0" noProof="0" dirty="0">
              <a:ln>
                <a:noFill/>
              </a:ln>
              <a:solidFill>
                <a:srgbClr val="115340"/>
              </a:solidFill>
              <a:effectLst/>
              <a:uLnTx/>
              <a:uFillTx/>
              <a:latin typeface="微软雅黑 Light" panose="020B0502040204020203" pitchFamily="34" charset="-122"/>
              <a:ea typeface="微软雅黑 Light" panose="020B0502040204020203" pitchFamily="34" charset="-122"/>
              <a:cs typeface="+mn-cs"/>
            </a:endParaRPr>
          </a:p>
        </p:txBody>
      </p:sp>
      <p:sp>
        <p:nvSpPr>
          <p:cNvPr id="16" name="文本框 15"/>
          <p:cNvSpPr txBox="1"/>
          <p:nvPr/>
        </p:nvSpPr>
        <p:spPr>
          <a:xfrm>
            <a:off x="4338889" y="2598028"/>
            <a:ext cx="3587183" cy="1107996"/>
          </a:xfrm>
          <a:prstGeom prst="rect">
            <a:avLst/>
          </a:prstGeom>
          <a:noFill/>
        </p:spPr>
        <p:txBody>
          <a:bodyPr wrap="square" rtlCol="0">
            <a:spAutoFit/>
          </a:bodyPr>
          <a:lstStyle/>
          <a:p>
            <a:pPr algn="ctr"/>
            <a:r>
              <a:rPr lang="zh-CN" altLang="en-US" sz="6600" b="1" dirty="0">
                <a:solidFill>
                  <a:schemeClr val="bg1"/>
                </a:solidFill>
                <a:latin typeface="华文中宋" panose="02010600040101010101" pitchFamily="2" charset="-122"/>
                <a:ea typeface="华文中宋" panose="02010600040101010101" pitchFamily="2" charset="-122"/>
              </a:rPr>
              <a:t>相关工作</a:t>
            </a:r>
          </a:p>
        </p:txBody>
      </p:sp>
    </p:spTree>
    <p:extLst>
      <p:ext uri="{BB962C8B-B14F-4D97-AF65-F5344CB8AC3E}">
        <p14:creationId xmlns:p14="http://schemas.microsoft.com/office/powerpoint/2010/main" val="672788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26AE6946-EEEC-47D3-8368-5BE236DFD218}"/>
              </a:ext>
            </a:extLst>
          </p:cNvPr>
          <p:cNvCxnSpPr>
            <a:cxnSpLocks/>
          </p:cNvCxnSpPr>
          <p:nvPr/>
        </p:nvCxnSpPr>
        <p:spPr>
          <a:xfrm>
            <a:off x="4287521" y="726311"/>
            <a:ext cx="7392988" cy="0"/>
          </a:xfrm>
          <a:prstGeom prst="line">
            <a:avLst/>
          </a:prstGeom>
          <a:ln w="635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B5F79CF-0844-4A2D-A73D-F9C288DCC6C0}"/>
              </a:ext>
            </a:extLst>
          </p:cNvPr>
          <p:cNvCxnSpPr>
            <a:cxnSpLocks/>
          </p:cNvCxnSpPr>
          <p:nvPr/>
        </p:nvCxnSpPr>
        <p:spPr>
          <a:xfrm>
            <a:off x="10182226" y="727105"/>
            <a:ext cx="1566863" cy="0"/>
          </a:xfrm>
          <a:prstGeom prst="line">
            <a:avLst/>
          </a:prstGeom>
          <a:ln w="25400">
            <a:solidFill>
              <a:srgbClr val="0E523E"/>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1C27AF1-CD02-43ED-885A-80D69F1F2B6C}"/>
              </a:ext>
            </a:extLst>
          </p:cNvPr>
          <p:cNvSpPr/>
          <p:nvPr/>
        </p:nvSpPr>
        <p:spPr>
          <a:xfrm>
            <a:off x="805680" y="441669"/>
            <a:ext cx="1620957" cy="523220"/>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zh-CN" altLang="en-US" sz="2800" b="1" dirty="0">
                <a:solidFill>
                  <a:srgbClr val="125340"/>
                </a:solidFill>
                <a:latin typeface="微软雅黑" panose="020B0503020204020204" pitchFamily="34" charset="-122"/>
                <a:ea typeface="微软雅黑" panose="020B0503020204020204" pitchFamily="34" charset="-122"/>
              </a:rPr>
              <a:t>研究进展</a:t>
            </a:r>
            <a:endParaRPr kumimoji="0" lang="zh-CN" altLang="en-US" sz="2800" b="1" i="0" u="none" strike="noStrike" kern="1200" cap="none" spc="0" normalizeH="0" baseline="0" noProof="0" dirty="0">
              <a:ln>
                <a:noFill/>
              </a:ln>
              <a:solidFill>
                <a:srgbClr val="125340"/>
              </a:solidFill>
              <a:effectLst/>
              <a:uLnTx/>
              <a:uFillTx/>
              <a:latin typeface="微软雅黑" panose="020B0503020204020204" pitchFamily="34" charset="-122"/>
              <a:ea typeface="微软雅黑" panose="020B0503020204020204" pitchFamily="34" charset="-122"/>
              <a:cs typeface="+mn-cs"/>
            </a:endParaRPr>
          </a:p>
        </p:txBody>
      </p:sp>
      <p:sp>
        <p:nvSpPr>
          <p:cNvPr id="20" name="矩形: 圆角 19">
            <a:extLst>
              <a:ext uri="{FF2B5EF4-FFF2-40B4-BE49-F238E27FC236}">
                <a16:creationId xmlns:a16="http://schemas.microsoft.com/office/drawing/2014/main" id="{E4AA665B-7907-4AAF-93E7-425A1701A500}"/>
              </a:ext>
            </a:extLst>
          </p:cNvPr>
          <p:cNvSpPr/>
          <p:nvPr/>
        </p:nvSpPr>
        <p:spPr>
          <a:xfrm>
            <a:off x="457621" y="506335"/>
            <a:ext cx="348059" cy="388855"/>
          </a:xfrm>
          <a:prstGeom prst="roundRect">
            <a:avLst>
              <a:gd name="adj" fmla="val 11815"/>
            </a:avLst>
          </a:prstGeom>
          <a:solidFill>
            <a:srgbClr val="125340"/>
          </a:solidFill>
          <a:ln w="1270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6F7C2085-0E4C-4F76-BAF4-B6438F012658}"/>
              </a:ext>
            </a:extLst>
          </p:cNvPr>
          <p:cNvSpPr txBox="1"/>
          <p:nvPr/>
        </p:nvSpPr>
        <p:spPr>
          <a:xfrm>
            <a:off x="461963" y="517919"/>
            <a:ext cx="348059" cy="3693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4" name="图形 23">
            <a:extLst>
              <a:ext uri="{FF2B5EF4-FFF2-40B4-BE49-F238E27FC236}">
                <a16:creationId xmlns:a16="http://schemas.microsoft.com/office/drawing/2014/main" id="{2D710D45-1126-4FD9-8956-3491DB37B6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150903" y="235946"/>
            <a:ext cx="1583476" cy="364399"/>
          </a:xfrm>
          <a:prstGeom prst="rect">
            <a:avLst/>
          </a:prstGeom>
        </p:spPr>
      </p:pic>
      <p:sp>
        <p:nvSpPr>
          <p:cNvPr id="4" name="文本框 3"/>
          <p:cNvSpPr txBox="1"/>
          <p:nvPr/>
        </p:nvSpPr>
        <p:spPr>
          <a:xfrm>
            <a:off x="392113" y="16209"/>
            <a:ext cx="1817371" cy="400110"/>
          </a:xfrm>
          <a:prstGeom prst="rect">
            <a:avLst/>
          </a:prstGeom>
          <a:noFill/>
        </p:spPr>
        <p:txBody>
          <a:bodyPr wrap="square" rtlCol="0">
            <a:spAutoFit/>
          </a:bodyPr>
          <a:lstStyle/>
          <a:p>
            <a:r>
              <a:rPr lang="zh-CN" altLang="en-US" sz="2000" b="1" dirty="0">
                <a:solidFill>
                  <a:schemeClr val="bg2">
                    <a:lumMod val="50000"/>
                  </a:schemeClr>
                </a:solidFill>
                <a:latin typeface="华文中宋" panose="02010600040101010101" pitchFamily="2" charset="-122"/>
                <a:ea typeface="华文中宋" panose="02010600040101010101" pitchFamily="2" charset="-122"/>
              </a:rPr>
              <a:t>二、相关工作</a:t>
            </a: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5892" y="927898"/>
            <a:ext cx="10058399" cy="1604060"/>
          </a:xfrm>
          <a:prstGeom prst="rect">
            <a:avLst/>
          </a:prstGeom>
        </p:spPr>
      </p:pic>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5896" y="2884978"/>
            <a:ext cx="10058392" cy="1208858"/>
          </a:xfrm>
          <a:prstGeom prst="rect">
            <a:avLst/>
          </a:prstGeom>
        </p:spPr>
      </p:pic>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15892" y="4163031"/>
            <a:ext cx="9538136" cy="2434082"/>
          </a:xfrm>
          <a:prstGeom prst="rect">
            <a:avLst/>
          </a:prstGeom>
        </p:spPr>
      </p:pic>
      <p:grpSp>
        <p:nvGrpSpPr>
          <p:cNvPr id="14" name="组合 13"/>
          <p:cNvGrpSpPr/>
          <p:nvPr/>
        </p:nvGrpSpPr>
        <p:grpSpPr>
          <a:xfrm>
            <a:off x="631650" y="1646154"/>
            <a:ext cx="475380" cy="475006"/>
            <a:chOff x="2996339" y="1986139"/>
            <a:chExt cx="558000" cy="557561"/>
          </a:xfrm>
        </p:grpSpPr>
        <p:sp>
          <p:nvSpPr>
            <p:cNvPr id="15" name="椭圆 14"/>
            <p:cNvSpPr/>
            <p:nvPr/>
          </p:nvSpPr>
          <p:spPr>
            <a:xfrm>
              <a:off x="2996339" y="1986139"/>
              <a:ext cx="558000" cy="557561"/>
            </a:xfrm>
            <a:prstGeom prst="ellipse">
              <a:avLst/>
            </a:prstGeom>
            <a:solidFill>
              <a:srgbClr val="12534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TextBox 2"/>
            <p:cNvSpPr txBox="1"/>
            <p:nvPr/>
          </p:nvSpPr>
          <p:spPr>
            <a:xfrm>
              <a:off x="3070760" y="2022779"/>
              <a:ext cx="379952" cy="400110"/>
            </a:xfrm>
            <a:prstGeom prst="rect">
              <a:avLst/>
            </a:prstGeom>
            <a:noFill/>
          </p:spPr>
          <p:txBody>
            <a:bodyPr wrap="square" rtlCol="0">
              <a:spAutoFit/>
            </a:bodyPr>
            <a:lstStyle/>
            <a:p>
              <a:r>
                <a:rPr lang="en-US" altLang="zh-CN" sz="2000" b="1" dirty="0">
                  <a:solidFill>
                    <a:prstClr val="white"/>
                  </a:solidFill>
                  <a:latin typeface="华文中宋" panose="02010600040101010101" pitchFamily="2" charset="-122"/>
                  <a:ea typeface="华文中宋" panose="02010600040101010101" pitchFamily="2" charset="-122"/>
                </a:rPr>
                <a:t>1</a:t>
              </a:r>
              <a:endParaRPr lang="zh-CN" altLang="en-US" sz="2000" b="1" dirty="0">
                <a:solidFill>
                  <a:prstClr val="white"/>
                </a:solidFill>
                <a:latin typeface="华文中宋" panose="02010600040101010101" pitchFamily="2" charset="-122"/>
                <a:ea typeface="华文中宋" panose="02010600040101010101" pitchFamily="2" charset="-122"/>
              </a:endParaRPr>
            </a:p>
          </p:txBody>
        </p:sp>
      </p:grpSp>
      <p:grpSp>
        <p:nvGrpSpPr>
          <p:cNvPr id="22" name="组合 21"/>
          <p:cNvGrpSpPr/>
          <p:nvPr/>
        </p:nvGrpSpPr>
        <p:grpSpPr>
          <a:xfrm>
            <a:off x="620204" y="3251904"/>
            <a:ext cx="475380" cy="475006"/>
            <a:chOff x="2996339" y="1986139"/>
            <a:chExt cx="558000" cy="557561"/>
          </a:xfrm>
        </p:grpSpPr>
        <p:sp>
          <p:nvSpPr>
            <p:cNvPr id="23" name="椭圆 22"/>
            <p:cNvSpPr/>
            <p:nvPr/>
          </p:nvSpPr>
          <p:spPr>
            <a:xfrm>
              <a:off x="2996339" y="1986139"/>
              <a:ext cx="558000" cy="557561"/>
            </a:xfrm>
            <a:prstGeom prst="ellipse">
              <a:avLst/>
            </a:prstGeom>
            <a:solidFill>
              <a:srgbClr val="12534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TextBox 2"/>
            <p:cNvSpPr txBox="1"/>
            <p:nvPr/>
          </p:nvSpPr>
          <p:spPr>
            <a:xfrm>
              <a:off x="3070760" y="2022779"/>
              <a:ext cx="379952" cy="469648"/>
            </a:xfrm>
            <a:prstGeom prst="rect">
              <a:avLst/>
            </a:prstGeom>
            <a:noFill/>
          </p:spPr>
          <p:txBody>
            <a:bodyPr wrap="square" rtlCol="0">
              <a:spAutoFit/>
            </a:bodyPr>
            <a:lstStyle/>
            <a:p>
              <a:r>
                <a:rPr lang="en-US" altLang="zh-CN" sz="2000" b="1" dirty="0">
                  <a:solidFill>
                    <a:prstClr val="white"/>
                  </a:solidFill>
                  <a:latin typeface="华文中宋" panose="02010600040101010101" pitchFamily="2" charset="-122"/>
                  <a:ea typeface="华文中宋" panose="02010600040101010101" pitchFamily="2" charset="-122"/>
                </a:rPr>
                <a:t>2</a:t>
              </a:r>
              <a:endParaRPr lang="zh-CN" altLang="en-US" sz="2000" b="1" dirty="0">
                <a:solidFill>
                  <a:prstClr val="white"/>
                </a:solidFill>
                <a:latin typeface="华文中宋" panose="02010600040101010101" pitchFamily="2" charset="-122"/>
                <a:ea typeface="华文中宋" panose="02010600040101010101" pitchFamily="2" charset="-122"/>
              </a:endParaRPr>
            </a:p>
          </p:txBody>
        </p:sp>
      </p:grpSp>
      <p:grpSp>
        <p:nvGrpSpPr>
          <p:cNvPr id="26" name="组合 25"/>
          <p:cNvGrpSpPr/>
          <p:nvPr/>
        </p:nvGrpSpPr>
        <p:grpSpPr>
          <a:xfrm>
            <a:off x="620204" y="5481036"/>
            <a:ext cx="475380" cy="475006"/>
            <a:chOff x="2996339" y="1986139"/>
            <a:chExt cx="558000" cy="557561"/>
          </a:xfrm>
        </p:grpSpPr>
        <p:sp>
          <p:nvSpPr>
            <p:cNvPr id="27" name="椭圆 26"/>
            <p:cNvSpPr/>
            <p:nvPr/>
          </p:nvSpPr>
          <p:spPr>
            <a:xfrm>
              <a:off x="2996339" y="1986139"/>
              <a:ext cx="558000" cy="557561"/>
            </a:xfrm>
            <a:prstGeom prst="ellipse">
              <a:avLst/>
            </a:prstGeom>
            <a:solidFill>
              <a:srgbClr val="12534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TextBox 2"/>
            <p:cNvSpPr txBox="1"/>
            <p:nvPr/>
          </p:nvSpPr>
          <p:spPr>
            <a:xfrm>
              <a:off x="3070760" y="2022779"/>
              <a:ext cx="379952" cy="469648"/>
            </a:xfrm>
            <a:prstGeom prst="rect">
              <a:avLst/>
            </a:prstGeom>
            <a:noFill/>
          </p:spPr>
          <p:txBody>
            <a:bodyPr wrap="square" rtlCol="0">
              <a:spAutoFit/>
            </a:bodyPr>
            <a:lstStyle/>
            <a:p>
              <a:r>
                <a:rPr lang="en-US" altLang="zh-CN" sz="2000" b="1" dirty="0">
                  <a:solidFill>
                    <a:prstClr val="white"/>
                  </a:solidFill>
                  <a:latin typeface="华文中宋" panose="02010600040101010101" pitchFamily="2" charset="-122"/>
                  <a:ea typeface="华文中宋" panose="02010600040101010101" pitchFamily="2" charset="-122"/>
                </a:rPr>
                <a:t>3</a:t>
              </a:r>
              <a:endParaRPr lang="zh-CN" altLang="en-US" sz="2000" b="1" dirty="0">
                <a:solidFill>
                  <a:prstClr val="white"/>
                </a:solidFill>
                <a:latin typeface="华文中宋" panose="02010600040101010101" pitchFamily="2" charset="-122"/>
                <a:ea typeface="华文中宋" panose="02010600040101010101" pitchFamily="2" charset="-122"/>
              </a:endParaRPr>
            </a:p>
          </p:txBody>
        </p:sp>
      </p:grpSp>
    </p:spTree>
    <p:extLst>
      <p:ext uri="{BB962C8B-B14F-4D97-AF65-F5344CB8AC3E}">
        <p14:creationId xmlns:p14="http://schemas.microsoft.com/office/powerpoint/2010/main" val="2412093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http://www.whu.edu.cn/images/2017112901.jpg">
            <a:extLst>
              <a:ext uri="{FF2B5EF4-FFF2-40B4-BE49-F238E27FC236}">
                <a16:creationId xmlns:a16="http://schemas.microsoft.com/office/drawing/2014/main" id="{9F700BFD-5626-4A67-B107-649C3A0F29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347" r="19046" b="10785"/>
          <a:stretch/>
        </p:blipFill>
        <p:spPr bwMode="auto">
          <a:xfrm>
            <a:off x="1435668" y="1669144"/>
            <a:ext cx="9320665" cy="3135085"/>
          </a:xfrm>
          <a:prstGeom prst="roundRect">
            <a:avLst>
              <a:gd name="adj" fmla="val 3562"/>
            </a:avLst>
          </a:prstGeom>
          <a:noFill/>
          <a:extLst>
            <a:ext uri="{909E8E84-426E-40DD-AFC4-6F175D3DCCD1}">
              <a14:hiddenFill xmlns:a14="http://schemas.microsoft.com/office/drawing/2010/main">
                <a:solidFill>
                  <a:srgbClr val="FFFFFF"/>
                </a:solidFill>
              </a14:hiddenFill>
            </a:ext>
          </a:extLst>
        </p:spPr>
      </p:pic>
      <p:sp>
        <p:nvSpPr>
          <p:cNvPr id="205" name="矩形: 圆角 204">
            <a:extLst>
              <a:ext uri="{FF2B5EF4-FFF2-40B4-BE49-F238E27FC236}">
                <a16:creationId xmlns:a16="http://schemas.microsoft.com/office/drawing/2014/main" id="{0B950642-E2A9-4AB0-A436-C2B593C2816E}"/>
              </a:ext>
            </a:extLst>
          </p:cNvPr>
          <p:cNvSpPr/>
          <p:nvPr/>
        </p:nvSpPr>
        <p:spPr>
          <a:xfrm>
            <a:off x="1448367" y="1669145"/>
            <a:ext cx="9320667" cy="3135087"/>
          </a:xfrm>
          <a:prstGeom prst="roundRect">
            <a:avLst>
              <a:gd name="adj" fmla="val 3676"/>
            </a:avLst>
          </a:prstGeom>
          <a:solidFill>
            <a:srgbClr val="00523A">
              <a:alpha val="90000"/>
            </a:srgbClr>
          </a:solidFill>
          <a:ln w="31750">
            <a:solidFill>
              <a:srgbClr val="1E26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206" name="组合 205">
            <a:extLst>
              <a:ext uri="{FF2B5EF4-FFF2-40B4-BE49-F238E27FC236}">
                <a16:creationId xmlns:a16="http://schemas.microsoft.com/office/drawing/2014/main" id="{7D48A63A-5EF8-47F7-99F8-B938061724AD}"/>
              </a:ext>
            </a:extLst>
          </p:cNvPr>
          <p:cNvGrpSpPr/>
          <p:nvPr/>
        </p:nvGrpSpPr>
        <p:grpSpPr>
          <a:xfrm>
            <a:off x="5257895" y="832882"/>
            <a:ext cx="1676211" cy="1672409"/>
            <a:chOff x="3391090" y="1905190"/>
            <a:chExt cx="3054547" cy="3047620"/>
          </a:xfrm>
        </p:grpSpPr>
        <p:sp>
          <p:nvSpPr>
            <p:cNvPr id="207" name="椭圆 206">
              <a:extLst>
                <a:ext uri="{FF2B5EF4-FFF2-40B4-BE49-F238E27FC236}">
                  <a16:creationId xmlns:a16="http://schemas.microsoft.com/office/drawing/2014/main" id="{07493B07-965A-4BE8-9C8E-6CC7C9C4004F}"/>
                </a:ext>
              </a:extLst>
            </p:cNvPr>
            <p:cNvSpPr/>
            <p:nvPr/>
          </p:nvSpPr>
          <p:spPr>
            <a:xfrm>
              <a:off x="3406832" y="1914005"/>
              <a:ext cx="3038805" cy="30388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208" name="图形 207">
              <a:extLst>
                <a:ext uri="{FF2B5EF4-FFF2-40B4-BE49-F238E27FC236}">
                  <a16:creationId xmlns:a16="http://schemas.microsoft.com/office/drawing/2014/main" id="{14CB554E-BC4F-4BA7-A113-9B3747EF8A7F}"/>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391090" y="1905190"/>
              <a:ext cx="3047620" cy="3047620"/>
            </a:xfrm>
            <a:prstGeom prst="rect">
              <a:avLst/>
            </a:prstGeom>
          </p:spPr>
        </p:pic>
      </p:grpSp>
      <p:sp>
        <p:nvSpPr>
          <p:cNvPr id="226" name="矩形 225">
            <a:extLst>
              <a:ext uri="{FF2B5EF4-FFF2-40B4-BE49-F238E27FC236}">
                <a16:creationId xmlns:a16="http://schemas.microsoft.com/office/drawing/2014/main" id="{96A674A2-A2D4-45A3-A4BB-F8606BFB13D0}"/>
              </a:ext>
            </a:extLst>
          </p:cNvPr>
          <p:cNvSpPr/>
          <p:nvPr/>
        </p:nvSpPr>
        <p:spPr>
          <a:xfrm>
            <a:off x="5060950" y="3851165"/>
            <a:ext cx="1981200" cy="584775"/>
          </a:xfrm>
          <a:prstGeom prst="rect">
            <a:avLst/>
          </a:prstGeom>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300" normalizeH="0" baseline="0" noProof="0" dirty="0">
                <a:ln>
                  <a:noFill/>
                </a:ln>
                <a:solidFill>
                  <a:prstClr val="white"/>
                </a:solidFill>
                <a:effectLst>
                  <a:outerShdw blurRad="114300" dist="38100" dir="2700000" algn="tl" rotWithShape="0">
                    <a:prstClr val="black">
                      <a:alpha val="34000"/>
                    </a:prstClr>
                  </a:outerShdw>
                </a:effectLst>
                <a:uLnTx/>
                <a:uFillTx/>
                <a:latin typeface="微软雅黑 Light" panose="020B0502040204020203" pitchFamily="34" charset="-122"/>
                <a:ea typeface="微软雅黑 Light" panose="020B0502040204020203" pitchFamily="34" charset="-122"/>
                <a:cs typeface="+mn-cs"/>
              </a:rPr>
              <a:t>第三部分</a:t>
            </a:r>
          </a:p>
        </p:txBody>
      </p:sp>
      <p:sp>
        <p:nvSpPr>
          <p:cNvPr id="228" name="等腰三角形 7">
            <a:extLst>
              <a:ext uri="{FF2B5EF4-FFF2-40B4-BE49-F238E27FC236}">
                <a16:creationId xmlns:a16="http://schemas.microsoft.com/office/drawing/2014/main" id="{D76410BA-3365-479D-8433-BAF27C51F8F1}"/>
              </a:ext>
            </a:extLst>
          </p:cNvPr>
          <p:cNvSpPr/>
          <p:nvPr/>
        </p:nvSpPr>
        <p:spPr>
          <a:xfrm>
            <a:off x="1721247" y="6666309"/>
            <a:ext cx="8749507" cy="191691"/>
          </a:xfrm>
          <a:custGeom>
            <a:avLst/>
            <a:gdLst>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0978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 name="connsiteX0" fmla="*/ 0 w 4271963"/>
              <a:gd name="connsiteY0" fmla="*/ 279398 h 279398"/>
              <a:gd name="connsiteX1" fmla="*/ 2135976 w 4271963"/>
              <a:gd name="connsiteY1" fmla="*/ 0 h 279398"/>
              <a:gd name="connsiteX2" fmla="*/ 4271963 w 4271963"/>
              <a:gd name="connsiteY2" fmla="*/ 279398 h 279398"/>
              <a:gd name="connsiteX3" fmla="*/ 0 w 4271963"/>
              <a:gd name="connsiteY3" fmla="*/ 279398 h 279398"/>
            </a:gdLst>
            <a:ahLst/>
            <a:cxnLst>
              <a:cxn ang="0">
                <a:pos x="connsiteX0" y="connsiteY0"/>
              </a:cxn>
              <a:cxn ang="0">
                <a:pos x="connsiteX1" y="connsiteY1"/>
              </a:cxn>
              <a:cxn ang="0">
                <a:pos x="connsiteX2" y="connsiteY2"/>
              </a:cxn>
              <a:cxn ang="0">
                <a:pos x="connsiteX3" y="connsiteY3"/>
              </a:cxn>
            </a:cxnLst>
            <a:rect l="l" t="t" r="r" b="b"/>
            <a:pathLst>
              <a:path w="4271963" h="279398">
                <a:moveTo>
                  <a:pt x="0" y="279398"/>
                </a:moveTo>
                <a:cubicBezTo>
                  <a:pt x="699292" y="186265"/>
                  <a:pt x="1389059" y="2646"/>
                  <a:pt x="2135976" y="0"/>
                </a:cubicBezTo>
                <a:cubicBezTo>
                  <a:pt x="2874960" y="264"/>
                  <a:pt x="3547267" y="186265"/>
                  <a:pt x="4271963" y="279398"/>
                </a:cubicBezTo>
                <a:lnTo>
                  <a:pt x="0" y="279398"/>
                </a:lnTo>
                <a:close/>
              </a:path>
            </a:pathLst>
          </a:custGeom>
          <a:solidFill>
            <a:srgbClr val="00523A"/>
          </a:solidFill>
          <a:ln>
            <a:noFill/>
          </a:ln>
          <a:effectLst>
            <a:innerShdw blurRad="76200" dist="63500" dir="16200000">
              <a:schemeClr val="tx1">
                <a:lumMod val="65000"/>
                <a:lumOff val="35000"/>
                <a:alpha val="34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3" name="直接连接符 2">
            <a:extLst>
              <a:ext uri="{FF2B5EF4-FFF2-40B4-BE49-F238E27FC236}">
                <a16:creationId xmlns:a16="http://schemas.microsoft.com/office/drawing/2014/main" id="{5E3F4398-177A-48D5-8B17-7D7CF0C4AA64}"/>
              </a:ext>
            </a:extLst>
          </p:cNvPr>
          <p:cNvCxnSpPr/>
          <p:nvPr/>
        </p:nvCxnSpPr>
        <p:spPr>
          <a:xfrm>
            <a:off x="4465321" y="4130040"/>
            <a:ext cx="38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3CDE02C-FD27-4AD3-9B9C-084712D8D125}"/>
              </a:ext>
            </a:extLst>
          </p:cNvPr>
          <p:cNvCxnSpPr/>
          <p:nvPr/>
        </p:nvCxnSpPr>
        <p:spPr>
          <a:xfrm>
            <a:off x="7162801" y="4130040"/>
            <a:ext cx="38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7">
            <a:extLst>
              <a:ext uri="{FF2B5EF4-FFF2-40B4-BE49-F238E27FC236}">
                <a16:creationId xmlns:a16="http://schemas.microsoft.com/office/drawing/2014/main" id="{C5CF7351-1AE7-44E7-B2EA-4C84183C0004}"/>
              </a:ext>
            </a:extLst>
          </p:cNvPr>
          <p:cNvSpPr>
            <a:spLocks noChangeArrowheads="1"/>
          </p:cNvSpPr>
          <p:nvPr/>
        </p:nvSpPr>
        <p:spPr bwMode="auto">
          <a:xfrm>
            <a:off x="1448367" y="5064193"/>
            <a:ext cx="9307965" cy="5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377"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115340"/>
                </a:solidFill>
                <a:effectLst/>
                <a:uLnTx/>
                <a:uFillTx/>
                <a:latin typeface="微软雅黑 Light" panose="020B0502040204020203" pitchFamily="34" charset="-122"/>
                <a:ea typeface="微软雅黑 Light" panose="020B0502040204020203" pitchFamily="34" charset="-122"/>
                <a:cs typeface="+mn-cs"/>
              </a:rPr>
              <a:t>简述本文对</a:t>
            </a:r>
            <a:r>
              <a:rPr lang="zh-CN" altLang="en-US" sz="2000" dirty="0">
                <a:solidFill>
                  <a:srgbClr val="115340"/>
                </a:solidFill>
                <a:latin typeface="微软雅黑 Light" panose="020B0502040204020203" pitchFamily="34" charset="-122"/>
                <a:ea typeface="微软雅黑 Light" panose="020B0502040204020203" pitchFamily="34" charset="-122"/>
              </a:rPr>
              <a:t>命名实体识别、实体关系抽取和知识表示学习任务的研究方法</a:t>
            </a:r>
            <a:endParaRPr kumimoji="0" lang="en-US" altLang="zh-CN" sz="2000" b="0" i="0" u="none" strike="noStrike" kern="1200" cap="none" spc="0" normalizeH="0" baseline="0" noProof="0" dirty="0">
              <a:ln>
                <a:noFill/>
              </a:ln>
              <a:solidFill>
                <a:srgbClr val="115340"/>
              </a:solidFill>
              <a:effectLst/>
              <a:uLnTx/>
              <a:uFillTx/>
              <a:latin typeface="微软雅黑 Light" panose="020B0502040204020203" pitchFamily="34" charset="-122"/>
              <a:ea typeface="微软雅黑 Light" panose="020B0502040204020203" pitchFamily="34" charset="-122"/>
              <a:cs typeface="+mn-cs"/>
            </a:endParaRPr>
          </a:p>
        </p:txBody>
      </p:sp>
      <p:sp>
        <p:nvSpPr>
          <p:cNvPr id="16" name="文本框 15"/>
          <p:cNvSpPr txBox="1"/>
          <p:nvPr/>
        </p:nvSpPr>
        <p:spPr>
          <a:xfrm>
            <a:off x="4338889" y="2598028"/>
            <a:ext cx="3587183" cy="1107996"/>
          </a:xfrm>
          <a:prstGeom prst="rect">
            <a:avLst/>
          </a:prstGeom>
          <a:noFill/>
        </p:spPr>
        <p:txBody>
          <a:bodyPr wrap="square" rtlCol="0">
            <a:spAutoFit/>
          </a:bodyPr>
          <a:lstStyle/>
          <a:p>
            <a:pPr algn="ctr"/>
            <a:r>
              <a:rPr lang="zh-CN" altLang="en-US" sz="6600" b="1" dirty="0">
                <a:solidFill>
                  <a:schemeClr val="bg1"/>
                </a:solidFill>
                <a:latin typeface="华文中宋" panose="02010600040101010101" pitchFamily="2" charset="-122"/>
                <a:ea typeface="华文中宋" panose="02010600040101010101" pitchFamily="2" charset="-122"/>
              </a:rPr>
              <a:t>研究方法</a:t>
            </a:r>
          </a:p>
        </p:txBody>
      </p:sp>
    </p:spTree>
    <p:extLst>
      <p:ext uri="{BB962C8B-B14F-4D97-AF65-F5344CB8AC3E}">
        <p14:creationId xmlns:p14="http://schemas.microsoft.com/office/powerpoint/2010/main" val="3843521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1114</TotalTime>
  <Words>4532</Words>
  <Application>Microsoft Office PowerPoint</Application>
  <PresentationFormat>宽屏</PresentationFormat>
  <Paragraphs>366</Paragraphs>
  <Slides>32</Slides>
  <Notes>31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等线</vt:lpstr>
      <vt:lpstr>等线 Light</vt:lpstr>
      <vt:lpstr>方正粗雅宋简体</vt:lpstr>
      <vt:lpstr>华文新魏</vt:lpstr>
      <vt:lpstr>华文中宋</vt:lpstr>
      <vt:lpstr>宋体</vt:lpstr>
      <vt:lpstr>微软雅黑</vt:lpstr>
      <vt:lpstr>微软雅黑 Light</vt:lpstr>
      <vt:lpstr>Arial</vt:lpstr>
      <vt:lpstr>Calibri</vt:lpstr>
      <vt:lpstr>Cambria Math</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FZL</dc:creator>
  <cp:lastModifiedBy>Windows 用户</cp:lastModifiedBy>
  <cp:revision>268</cp:revision>
  <dcterms:created xsi:type="dcterms:W3CDTF">2017-12-27T12:57:40Z</dcterms:created>
  <dcterms:modified xsi:type="dcterms:W3CDTF">2020-05-14T13:36:28Z</dcterms:modified>
</cp:coreProperties>
</file>