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01" r:id="rId3"/>
    <p:sldId id="257" r:id="rId5"/>
    <p:sldId id="295" r:id="rId6"/>
    <p:sldId id="290" r:id="rId7"/>
    <p:sldId id="293" r:id="rId8"/>
    <p:sldId id="296" r:id="rId9"/>
    <p:sldId id="343" r:id="rId10"/>
    <p:sldId id="297" r:id="rId11"/>
    <p:sldId id="327" r:id="rId12"/>
    <p:sldId id="345" r:id="rId13"/>
    <p:sldId id="285" r:id="rId14"/>
    <p:sldId id="346" r:id="rId15"/>
    <p:sldId id="352" r:id="rId16"/>
    <p:sldId id="299" r:id="rId17"/>
    <p:sldId id="344" r:id="rId18"/>
    <p:sldId id="28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微软雅黑" panose="020B0503020204020204" pitchFamily="34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A3F6C"/>
    <a:srgbClr val="0060A8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 autoAdjust="0"/>
    <p:restoredTop sz="96381" autoAdjust="0"/>
  </p:normalViewPr>
  <p:slideViewPr>
    <p:cSldViewPr snapToGrid="0">
      <p:cViewPr varScale="1">
        <p:scale>
          <a:sx n="92" d="100"/>
          <a:sy n="92" d="100"/>
        </p:scale>
        <p:origin x="-696" y="-90"/>
      </p:cViewPr>
      <p:guideLst>
        <p:guide orient="horz" pos="2095"/>
        <p:guide pos="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23"/>
          <p:cNvSpPr>
            <a:spLocks noChangeArrowheads="1"/>
          </p:cNvSpPr>
          <p:nvPr userDrawn="1"/>
        </p:nvSpPr>
        <p:spPr bwMode="auto">
          <a:xfrm>
            <a:off x="0" y="4965325"/>
            <a:ext cx="9144000" cy="178173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流程图: 延期 5"/>
          <p:cNvSpPr/>
          <p:nvPr userDrawn="1"/>
        </p:nvSpPr>
        <p:spPr>
          <a:xfrm>
            <a:off x="0" y="228818"/>
            <a:ext cx="374932" cy="374932"/>
          </a:xfrm>
          <a:prstGeom prst="flowChartDelay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2000"/>
              </a:schemeClr>
            </a:gs>
            <a:gs pos="50000">
              <a:schemeClr val="bg1">
                <a:lumMod val="98000"/>
              </a:schemeClr>
            </a:gs>
            <a:gs pos="100000">
              <a:schemeClr val="bg1">
                <a:lumMod val="9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6"/>
          <p:cNvSpPr txBox="1"/>
          <p:nvPr/>
        </p:nvSpPr>
        <p:spPr>
          <a:xfrm>
            <a:off x="2617161" y="1734946"/>
            <a:ext cx="4068428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基于文本分类和多模式串匹配的不良网站监测系统设计与实现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文本框 3074"/>
          <p:cNvSpPr txBox="1"/>
          <p:nvPr/>
        </p:nvSpPr>
        <p:spPr>
          <a:xfrm>
            <a:off x="3955971" y="3380211"/>
            <a:ext cx="1479709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：秦冲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075"/>
          <p:cNvSpPr txBox="1"/>
          <p:nvPr/>
        </p:nvSpPr>
        <p:spPr>
          <a:xfrm>
            <a:off x="3413760" y="3725545"/>
            <a:ext cx="2317115" cy="43751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指导老师：彭敏教授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李飞副教授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03855" y="2760980"/>
            <a:ext cx="3495675" cy="32538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计算机学院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级专硕       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计算机技术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427351" y="3168073"/>
            <a:ext cx="288030" cy="120046"/>
          </a:xfrm>
          <a:prstGeom prst="triangl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4151451" y="1137158"/>
            <a:ext cx="841099" cy="494847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B4367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471420" y="365760"/>
            <a:ext cx="4298315" cy="4006850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70785" y="365125"/>
            <a:ext cx="4298950" cy="4008120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71420" y="364490"/>
            <a:ext cx="4298950" cy="4008755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whu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08915"/>
            <a:ext cx="2414905" cy="83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燕尾形 46"/>
          <p:cNvSpPr/>
          <p:nvPr/>
        </p:nvSpPr>
        <p:spPr>
          <a:xfrm>
            <a:off x="962046" y="2334843"/>
            <a:ext cx="816998" cy="887723"/>
          </a:xfrm>
          <a:prstGeom prst="chevron">
            <a:avLst>
              <a:gd name="adj" fmla="val 54429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rgbClr val="0060A8"/>
              </a:solidFill>
              <a:cs typeface="+mn-ea"/>
              <a:sym typeface="+mn-lt"/>
            </a:endParaRPr>
          </a:p>
        </p:txBody>
      </p:sp>
      <p:sp>
        <p:nvSpPr>
          <p:cNvPr id="48" name="燕尾形 47"/>
          <p:cNvSpPr/>
          <p:nvPr/>
        </p:nvSpPr>
        <p:spPr>
          <a:xfrm>
            <a:off x="2536180" y="2334843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rgbClr val="0060A8"/>
              </a:solidFill>
              <a:cs typeface="+mn-ea"/>
              <a:sym typeface="+mn-lt"/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4111533" y="2334843"/>
            <a:ext cx="818217" cy="887723"/>
          </a:xfrm>
          <a:prstGeom prst="chevron">
            <a:avLst>
              <a:gd name="adj" fmla="val 54429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rgbClr val="0060A8"/>
              </a:solidFill>
              <a:cs typeface="+mn-ea"/>
              <a:sym typeface="+mn-lt"/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5686886" y="2334843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rgbClr val="0060A8"/>
              </a:solidFill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193545" y="1440382"/>
            <a:ext cx="0" cy="888111"/>
          </a:xfrm>
          <a:prstGeom prst="line">
            <a:avLst/>
          </a:prstGeom>
          <a:ln w="12700">
            <a:solidFill>
              <a:srgbClr val="1B4367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五边形 56"/>
          <p:cNvSpPr/>
          <p:nvPr/>
        </p:nvSpPr>
        <p:spPr>
          <a:xfrm>
            <a:off x="-36513" y="2327427"/>
            <a:ext cx="8225015" cy="892732"/>
          </a:xfrm>
          <a:prstGeom prst="homePlate">
            <a:avLst>
              <a:gd name="adj" fmla="val 47961"/>
            </a:avLst>
          </a:prstGeom>
          <a:ln w="1270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srgbClr val="0060A8"/>
              </a:solidFill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5389" y="1381471"/>
            <a:ext cx="242934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从要监测的服务器上将需要爬取的网站的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存到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Redis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队列中，然后搭建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Scrapy-Redis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分布式爬虫程序，根据需求爬取网页文本并将文本存储到数据库中。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032135" y="1063701"/>
            <a:ext cx="306042" cy="317865"/>
          </a:xfrm>
          <a:prstGeom prst="ellipse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17320" y="1075055"/>
            <a:ext cx="2265680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构建</a:t>
            </a:r>
            <a:r>
              <a:rPr lang="en-US" altLang="zh-CN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Scrapy-Redis</a:t>
            </a:r>
            <a:r>
              <a:rPr lang="zh-CN" altLang="en-US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分布式爬虫</a:t>
            </a:r>
            <a:endParaRPr lang="zh-CN" altLang="en-US" sz="13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7629" y="217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研究过程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2770241" y="3222566"/>
            <a:ext cx="0" cy="408589"/>
          </a:xfrm>
          <a:prstGeom prst="line">
            <a:avLst/>
          </a:prstGeom>
          <a:ln w="12700">
            <a:solidFill>
              <a:srgbClr val="1B4367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82875" y="3869822"/>
            <a:ext cx="242934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对网页源码去除无用字符、停用词等内容，然后对处理后的文本进行中文分词处理，特征项提取。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608831" y="3673337"/>
            <a:ext cx="306042" cy="317865"/>
          </a:xfrm>
          <a:prstGeom prst="ellipse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86101" y="3673346"/>
            <a:ext cx="1788162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文本预处理技术研究</a:t>
            </a:r>
            <a:endParaRPr lang="zh-CN" altLang="en-US" sz="13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341151" y="1440382"/>
            <a:ext cx="0" cy="888111"/>
          </a:xfrm>
          <a:prstGeom prst="line">
            <a:avLst/>
          </a:prstGeom>
          <a:ln w="12700">
            <a:solidFill>
              <a:srgbClr val="1B4367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53785" y="1260186"/>
            <a:ext cx="242934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去重技术，一层过滤维护一个不良网站黑名单机制，二层过滤利用文本分类技术，例如支持向量机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SVM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、朴素贝叶斯算法、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近邻算法等进行过滤；三层过滤利用串匹配技术进行过滤，包括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AC-BM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AC-BHM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算法等；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179741" y="1063701"/>
            <a:ext cx="306042" cy="317865"/>
          </a:xfrm>
          <a:prstGeom prst="ellipse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64380" y="1075055"/>
            <a:ext cx="2137410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网页去重及过滤技术研究</a:t>
            </a:r>
            <a:endParaRPr lang="zh-CN" altLang="en-US" sz="13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5884131" y="3222566"/>
            <a:ext cx="0" cy="408589"/>
          </a:xfrm>
          <a:prstGeom prst="line">
            <a:avLst/>
          </a:prstGeom>
          <a:ln w="12700">
            <a:solidFill>
              <a:srgbClr val="1B4367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28515" y="3885062"/>
            <a:ext cx="242934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针对疑似不良网站的网站，搭建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B/S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端的审核系统用来人工审核最终是不是不良网站，确定为不良网站的通过邮件、电话等方式触发报警程序；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通过抽取网页文本关键词、特征项等方法辅助判定，达到最佳效果；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22721" y="3673337"/>
            <a:ext cx="306042" cy="317865"/>
          </a:xfrm>
          <a:prstGeom prst="ellipse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07430" y="3684905"/>
            <a:ext cx="2546350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B/S</a:t>
            </a:r>
            <a:r>
              <a:rPr lang="zh-CN" altLang="en-US" sz="1300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架构不良网站审核及报警系统</a:t>
            </a:r>
            <a:endParaRPr lang="zh-CN" altLang="en-US" sz="1300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07629" y="217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研究过程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1553210" y="114935"/>
          <a:ext cx="6531610" cy="491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167755" imgH="5163820" progId="Visio.Drawing.15">
                  <p:embed/>
                </p:oleObj>
              </mc:Choice>
              <mc:Fallback>
                <p:oleObj name="" r:id="rId1" imgW="6167755" imgH="51638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3210" y="114935"/>
                        <a:ext cx="6531610" cy="491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07629" y="21708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关键技术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786255" y="247650"/>
            <a:ext cx="2371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多模式字符串匹配算法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3" name="图片 2" descr="AC自动机算法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320" y="217170"/>
            <a:ext cx="4622800" cy="4248785"/>
          </a:xfrm>
          <a:prstGeom prst="rect">
            <a:avLst/>
          </a:prstGeom>
        </p:spPr>
      </p:pic>
      <p:sp>
        <p:nvSpPr>
          <p:cNvPr id="184" name=" 184"/>
          <p:cNvSpPr/>
          <p:nvPr/>
        </p:nvSpPr>
        <p:spPr>
          <a:xfrm>
            <a:off x="407670" y="87947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779780"/>
            <a:ext cx="2619375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 b="1" dirty="0">
                <a:solidFill>
                  <a:srgbClr val="1B4367"/>
                </a:solidFill>
                <a:cs typeface="+mn-ea"/>
              </a:rPr>
              <a:t>形象的说：KMP+Trie树（字典树）</a:t>
            </a:r>
            <a:endParaRPr lang="zh-CN" altLang="en-US" sz="1200" b="1" dirty="0">
              <a:solidFill>
                <a:srgbClr val="1B436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8795" y="4587875"/>
            <a:ext cx="1921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  <a:cs typeface="+mn-ea"/>
              </a:rPr>
              <a:t>AC自动机算法流程设计图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5" y="1136650"/>
            <a:ext cx="1917065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 b="1" dirty="0">
                <a:solidFill>
                  <a:srgbClr val="1B4367"/>
                </a:solidFill>
                <a:effectLst/>
                <a:cs typeface="+mn-ea"/>
              </a:rPr>
              <a:t>如何与</a:t>
            </a:r>
            <a:r>
              <a:rPr lang="en-US" altLang="zh-CN" sz="1200" b="1" dirty="0">
                <a:solidFill>
                  <a:srgbClr val="1B4367"/>
                </a:solidFill>
                <a:effectLst/>
                <a:cs typeface="+mn-ea"/>
              </a:rPr>
              <a:t>KMP</a:t>
            </a:r>
            <a:r>
              <a:rPr lang="zh-CN" altLang="en-US" sz="1200" b="1" dirty="0">
                <a:solidFill>
                  <a:srgbClr val="1B4367"/>
                </a:solidFill>
                <a:effectLst/>
                <a:cs typeface="+mn-ea"/>
              </a:rPr>
              <a:t>联系在一起？</a:t>
            </a:r>
            <a:endParaRPr lang="zh-CN" altLang="en-US" sz="1200" b="1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7" name=" 184"/>
          <p:cNvSpPr/>
          <p:nvPr/>
        </p:nvSpPr>
        <p:spPr>
          <a:xfrm>
            <a:off x="407670" y="123634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925" y="1468755"/>
            <a:ext cx="3311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在trie树上加了一种fail指针，fail指针的用途就像是kmp中的next数组，在字符串失配的时候确定转移的节点。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0" name=" 184"/>
          <p:cNvSpPr/>
          <p:nvPr/>
        </p:nvSpPr>
        <p:spPr>
          <a:xfrm>
            <a:off x="407670" y="196723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1867535"/>
            <a:ext cx="192151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 b="1" dirty="0">
                <a:solidFill>
                  <a:srgbClr val="1B4367"/>
                </a:solidFill>
                <a:effectLst/>
                <a:cs typeface="+mn-ea"/>
              </a:rPr>
              <a:t>AC</a:t>
            </a:r>
            <a:r>
              <a:rPr lang="zh-CN" altLang="en-US" sz="1200" b="1" dirty="0">
                <a:solidFill>
                  <a:srgbClr val="1B4367"/>
                </a:solidFill>
                <a:effectLst/>
                <a:cs typeface="+mn-ea"/>
              </a:rPr>
              <a:t>自动机算法的基本思想</a:t>
            </a:r>
            <a:endParaRPr lang="zh-CN" altLang="en-US" sz="1200" b="1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925" y="2143125"/>
            <a:ext cx="3311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采用有限自动机的原理把多个模式串合并在一起组成一棵模式树，模式树每个前缀代表一个状态，待匹配字符串的检索通过状态转换完成。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3" name=" 184"/>
          <p:cNvSpPr/>
          <p:nvPr/>
        </p:nvSpPr>
        <p:spPr>
          <a:xfrm>
            <a:off x="407670" y="279590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925" y="2696210"/>
            <a:ext cx="161671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 b="1" dirty="0">
                <a:solidFill>
                  <a:srgbClr val="1B4367"/>
                </a:solidFill>
                <a:effectLst/>
                <a:cs typeface="+mn-ea"/>
              </a:rPr>
              <a:t>AC</a:t>
            </a:r>
            <a:r>
              <a:rPr lang="zh-CN" altLang="en-US" sz="1200" b="1" dirty="0">
                <a:solidFill>
                  <a:srgbClr val="1B4367"/>
                </a:solidFill>
                <a:effectLst/>
                <a:cs typeface="+mn-ea"/>
              </a:rPr>
              <a:t>自动机算法的流程</a:t>
            </a:r>
            <a:endParaRPr lang="zh-CN" altLang="en-US" sz="1200" b="1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925" y="3029585"/>
            <a:ext cx="3311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1.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模式树的构建：依次读入所有模式串，按照相同前缀分别添加到模式树中，同时根据各个模式串之间的关系构建三个函数：转向函数、失效函数、和输出函数。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  <a:p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2.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匹配过程：依次读入待匹配文本中的字符和模式树中的字符比较，转向函数和失效函数判断状态的转移，当某个状态的输出函数不为空时即表示找到了模式串。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6" name=" 184"/>
          <p:cNvSpPr/>
          <p:nvPr/>
        </p:nvSpPr>
        <p:spPr>
          <a:xfrm>
            <a:off x="407670" y="414401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9925" y="4044315"/>
            <a:ext cx="146431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 b="1" dirty="0">
                <a:solidFill>
                  <a:srgbClr val="1B4367"/>
                </a:solidFill>
                <a:effectLst/>
                <a:cs typeface="+mn-ea"/>
              </a:rPr>
              <a:t>AC</a:t>
            </a:r>
            <a:r>
              <a:rPr lang="zh-CN" altLang="en-US" sz="1200" b="1" dirty="0">
                <a:solidFill>
                  <a:srgbClr val="1B4367"/>
                </a:solidFill>
                <a:effectLst/>
                <a:cs typeface="+mn-ea"/>
              </a:rPr>
              <a:t>自动机算法扩展</a:t>
            </a:r>
            <a:endParaRPr lang="zh-CN" altLang="en-US" sz="1200" b="1" dirty="0">
              <a:solidFill>
                <a:srgbClr val="1B4367"/>
              </a:solidFill>
              <a:effectLst/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9925" y="4319905"/>
            <a:ext cx="3311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1.AC-BM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算法，将</a:t>
            </a:r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BM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算法的思想引入到</a:t>
            </a:r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AC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的多模运算中。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  <a:p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2.AC-BMH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算法，</a:t>
            </a:r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BMH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算法将</a:t>
            </a:r>
            <a:r>
              <a:rPr lang="en-US" altLang="zh-CN" sz="1000" dirty="0">
                <a:solidFill>
                  <a:srgbClr val="1B4367"/>
                </a:solidFill>
                <a:effectLst/>
                <a:cs typeface="+mn-ea"/>
              </a:rPr>
              <a:t>BM</a:t>
            </a:r>
            <a:r>
              <a:rPr lang="zh-CN" altLang="en-US" sz="1000" dirty="0">
                <a:solidFill>
                  <a:srgbClr val="1B4367"/>
                </a:solidFill>
                <a:effectLst/>
                <a:cs typeface="+mn-ea"/>
              </a:rPr>
              <a:t>算法的好后缀规则去掉，只使用坏字符规则跳转。</a:t>
            </a:r>
            <a:endParaRPr lang="zh-CN" altLang="en-US" sz="1000" dirty="0">
              <a:solidFill>
                <a:srgbClr val="1B4367"/>
              </a:solidFill>
              <a:effectLst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407629" y="21708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关键技术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819275" y="247650"/>
            <a:ext cx="1507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文本分类技术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84" name=" 184"/>
          <p:cNvSpPr/>
          <p:nvPr/>
        </p:nvSpPr>
        <p:spPr>
          <a:xfrm>
            <a:off x="923290" y="78486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221" name="组合 83"/>
          <p:cNvGrpSpPr/>
          <p:nvPr/>
        </p:nvGrpSpPr>
        <p:grpSpPr>
          <a:xfrm>
            <a:off x="793750" y="3836670"/>
            <a:ext cx="5926455" cy="889635"/>
            <a:chOff x="-2494" y="0"/>
            <a:chExt cx="36194" cy="5620"/>
          </a:xfrm>
        </p:grpSpPr>
        <p:grpSp>
          <p:nvGrpSpPr>
            <p:cNvPr id="9222" name="组合 79"/>
            <p:cNvGrpSpPr/>
            <p:nvPr/>
          </p:nvGrpSpPr>
          <p:grpSpPr>
            <a:xfrm>
              <a:off x="-2494" y="0"/>
              <a:ext cx="36194" cy="5620"/>
              <a:chOff x="-2494" y="0"/>
              <a:chExt cx="36194" cy="5620"/>
            </a:xfrm>
          </p:grpSpPr>
          <p:sp>
            <p:nvSpPr>
              <p:cNvPr id="75" name="矩形 75"/>
              <p:cNvSpPr>
                <a:spLocks noChangeArrowheads="1"/>
              </p:cNvSpPr>
              <p:nvPr/>
            </p:nvSpPr>
            <p:spPr bwMode="auto">
              <a:xfrm>
                <a:off x="-2494" y="0"/>
                <a:ext cx="5619" cy="5524"/>
              </a:xfrm>
              <a:prstGeom prst="rect">
                <a:avLst/>
              </a:prstGeom>
              <a:solidFill>
                <a:srgbClr val="00CC99">
                  <a:lumMod val="40000"/>
                  <a:lumOff val="60000"/>
                </a:srgbClr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数据</a:t>
                </a:r>
                <a:endPara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endParaRPr>
              </a:p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预处理</a:t>
                </a:r>
                <a:endParaRPr kumimoji="0" 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6" name="矩形 76"/>
              <p:cNvSpPr>
                <a:spLocks noChangeArrowheads="1"/>
              </p:cNvSpPr>
              <p:nvPr/>
            </p:nvSpPr>
            <p:spPr bwMode="auto">
              <a:xfrm>
                <a:off x="7888" y="96"/>
                <a:ext cx="5620" cy="5524"/>
              </a:xfrm>
              <a:prstGeom prst="rect">
                <a:avLst/>
              </a:prstGeom>
              <a:solidFill>
                <a:srgbClr val="00CC99">
                  <a:lumMod val="40000"/>
                  <a:lumOff val="60000"/>
                </a:srgbClr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特征提取</a:t>
                </a:r>
                <a:endParaRPr kumimoji="0" 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7" name="矩形 77"/>
              <p:cNvSpPr>
                <a:spLocks noChangeArrowheads="1"/>
              </p:cNvSpPr>
              <p:nvPr/>
            </p:nvSpPr>
            <p:spPr bwMode="auto">
              <a:xfrm>
                <a:off x="18169" y="95"/>
                <a:ext cx="5620" cy="5524"/>
              </a:xfrm>
              <a:prstGeom prst="rect">
                <a:avLst/>
              </a:prstGeom>
              <a:solidFill>
                <a:srgbClr val="00CC99">
                  <a:lumMod val="40000"/>
                  <a:lumOff val="60000"/>
                </a:srgbClr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结构化表示</a:t>
                </a:r>
                <a:endPara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8" name="矩形 78"/>
              <p:cNvSpPr>
                <a:spLocks noChangeArrowheads="1"/>
              </p:cNvSpPr>
              <p:nvPr/>
            </p:nvSpPr>
            <p:spPr bwMode="auto">
              <a:xfrm>
                <a:off x="28081" y="95"/>
                <a:ext cx="5619" cy="5524"/>
              </a:xfrm>
              <a:prstGeom prst="rect">
                <a:avLst/>
              </a:prstGeom>
              <a:solidFill>
                <a:srgbClr val="00CC99">
                  <a:lumMod val="40000"/>
                  <a:lumOff val="60000"/>
                </a:srgbClr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训练模型</a:t>
                </a:r>
                <a:endPara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endParaRPr>
              </a:p>
            </p:txBody>
          </p:sp>
        </p:grpSp>
        <p:cxnSp>
          <p:nvCxnSpPr>
            <p:cNvPr id="9223" name="直接箭头连接符 80"/>
            <p:cNvCxnSpPr/>
            <p:nvPr/>
          </p:nvCxnSpPr>
          <p:spPr>
            <a:xfrm>
              <a:off x="3582" y="2571"/>
              <a:ext cx="4001" cy="0"/>
            </a:xfrm>
            <a:prstGeom prst="straightConnector1">
              <a:avLst/>
            </a:prstGeom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9224" name="直接箭头连接符 81"/>
            <p:cNvCxnSpPr/>
            <p:nvPr/>
          </p:nvCxnSpPr>
          <p:spPr>
            <a:xfrm>
              <a:off x="13994" y="2571"/>
              <a:ext cx="4001" cy="0"/>
            </a:xfrm>
            <a:prstGeom prst="straightConnector1">
              <a:avLst/>
            </a:prstGeom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9225" name="直接箭头连接符 82"/>
            <p:cNvCxnSpPr/>
            <p:nvPr/>
          </p:nvCxnSpPr>
          <p:spPr>
            <a:xfrm>
              <a:off x="23789" y="2571"/>
              <a:ext cx="4001" cy="0"/>
            </a:xfrm>
            <a:prstGeom prst="straightConnector1">
              <a:avLst/>
            </a:prstGeom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1081405" y="681990"/>
            <a:ext cx="735076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algn="l"/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数据预处理：对网页源码去掉无用字符及停用词，再对其采用分词技术，这样得到的每个网页只由多个中文词语组成。</a:t>
            </a:r>
            <a:endParaRPr lang="zh-CN" altLang="en-US" sz="1300" b="1" dirty="0">
              <a:solidFill>
                <a:srgbClr val="1B4367"/>
              </a:solidFill>
              <a:cs typeface="+mn-ea"/>
              <a:sym typeface="+mn-ea"/>
            </a:endParaRPr>
          </a:p>
          <a:p>
            <a:pPr marL="0" lvl="2" algn="l"/>
            <a:endParaRPr kumimoji="0" lang="zh-CN" altLang="en-US" sz="1300" b="1" i="0" u="none" strike="noStrike" kern="1200" cap="none" spc="0" normalizeH="0" baseline="0" noProof="1" dirty="0">
              <a:solidFill>
                <a:srgbClr val="1B4367"/>
              </a:solidFill>
              <a:cs typeface="+mn-ea"/>
            </a:endParaRPr>
          </a:p>
          <a:p>
            <a:pPr marL="0" lvl="2" algn="l"/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特征提取：在这些词语中进行选择，提取出最能反映文档性质的词汇，删除与文本分类无关或是作用不大的词汇，简而言之特征提取就是对特征项进行精简的过程。</a:t>
            </a:r>
            <a:endParaRPr lang="zh-CN" altLang="en-US" sz="1300" b="1" dirty="0">
              <a:solidFill>
                <a:srgbClr val="1B4367"/>
              </a:solidFill>
              <a:cs typeface="+mn-ea"/>
              <a:sym typeface="+mn-ea"/>
            </a:endParaRPr>
          </a:p>
          <a:p>
            <a:pPr marL="0" lvl="2" algn="l"/>
            <a:endParaRPr kumimoji="0" lang="zh-CN" altLang="en-US" sz="1300" b="1" i="0" u="none" strike="noStrike" kern="1200" cap="none" spc="0" normalizeH="0" baseline="0" noProof="1" dirty="0">
              <a:solidFill>
                <a:srgbClr val="1B4367"/>
              </a:solidFill>
              <a:cs typeface="+mn-ea"/>
            </a:endParaRPr>
          </a:p>
          <a:p>
            <a:pPr marL="0" lvl="2" algn="l"/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结构化表示--向量空间模型：这里把词语当做网页的特征，用tfidf权重策略来表示每一篇文章，这样每篇文章便变为一个向量。</a:t>
            </a:r>
            <a:endParaRPr lang="zh-CN" altLang="en-US" sz="1300" b="1" dirty="0">
              <a:solidFill>
                <a:srgbClr val="1B4367"/>
              </a:solidFill>
              <a:cs typeface="+mn-ea"/>
              <a:sym typeface="+mn-ea"/>
            </a:endParaRPr>
          </a:p>
          <a:p>
            <a:pPr marL="0" lvl="2" algn="l"/>
            <a:endParaRPr kumimoji="0" lang="zh-CN" altLang="en-US" sz="1300" b="1" i="0" u="none" strike="noStrike" kern="1200" cap="none" spc="0" normalizeH="0" baseline="0" noProof="1" dirty="0">
              <a:solidFill>
                <a:srgbClr val="1B4367"/>
              </a:solidFill>
              <a:cs typeface="+mn-ea"/>
            </a:endParaRPr>
          </a:p>
          <a:p>
            <a:pPr algn="l"/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分类器训练预测：采用SVM分类器、朴素贝叶斯分类器、</a:t>
            </a:r>
            <a:r>
              <a:rPr lang="en-US" altLang="zh-CN" sz="1300" b="1" dirty="0">
                <a:solidFill>
                  <a:srgbClr val="1B4367"/>
                </a:solidFill>
                <a:cs typeface="+mn-ea"/>
                <a:sym typeface="+mn-ea"/>
              </a:rPr>
              <a:t>K</a:t>
            </a:r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近邻分类器分别对有标签的网页数据进行训练。</a:t>
            </a:r>
            <a:endParaRPr lang="zh-CN" altLang="en-US" sz="1300" b="1" dirty="0">
              <a:solidFill>
                <a:srgbClr val="1B4367"/>
              </a:solidFill>
              <a:cs typeface="+mn-ea"/>
              <a:sym typeface="+mn-ea"/>
            </a:endParaRPr>
          </a:p>
          <a:p>
            <a:pPr algn="l"/>
            <a:endParaRPr lang="zh-CN" altLang="en-US" sz="1300" b="1" dirty="0">
              <a:solidFill>
                <a:srgbClr val="1B4367"/>
              </a:solidFill>
              <a:cs typeface="+mn-ea"/>
              <a:sym typeface="+mn-ea"/>
            </a:endParaRPr>
          </a:p>
          <a:p>
            <a:pPr marL="0" lvl="2" algn="l"/>
            <a:r>
              <a:rPr lang="zh-CN" altLang="en-US" sz="1300" b="1" dirty="0">
                <a:solidFill>
                  <a:srgbClr val="1B4367"/>
                </a:solidFill>
                <a:cs typeface="+mn-ea"/>
                <a:sym typeface="+mn-ea"/>
              </a:rPr>
              <a:t>结果评估：对测试集进行测试，关注“召回率”，调整参数使模型更好拟合，泛化能力更强，不漏过任何一条非法网页。同时比较最好情况下三个分类器的分类效果，确定最终使用哪个分类器进行分类。</a:t>
            </a:r>
            <a:endParaRPr kumimoji="0" lang="zh-CN" altLang="en-US" sz="1300" b="1" i="0" u="none" strike="noStrike" kern="1200" cap="none" spc="0" normalizeH="0" baseline="0" noProof="1" dirty="0">
              <a:solidFill>
                <a:srgbClr val="1B4367"/>
              </a:solidFill>
              <a:cs typeface="+mn-ea"/>
            </a:endParaRPr>
          </a:p>
          <a:p>
            <a:endParaRPr lang="zh-CN" altLang="en-US" sz="1300"/>
          </a:p>
        </p:txBody>
      </p:sp>
      <p:sp>
        <p:nvSpPr>
          <p:cNvPr id="6" name=" 184"/>
          <p:cNvSpPr/>
          <p:nvPr/>
        </p:nvSpPr>
        <p:spPr>
          <a:xfrm>
            <a:off x="923290" y="134048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 184"/>
          <p:cNvSpPr/>
          <p:nvPr/>
        </p:nvSpPr>
        <p:spPr>
          <a:xfrm>
            <a:off x="923290" y="199771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 184"/>
          <p:cNvSpPr/>
          <p:nvPr/>
        </p:nvSpPr>
        <p:spPr>
          <a:xfrm>
            <a:off x="923290" y="257873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 184"/>
          <p:cNvSpPr/>
          <p:nvPr/>
        </p:nvSpPr>
        <p:spPr>
          <a:xfrm>
            <a:off x="923290" y="3184525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77"/>
          <p:cNvSpPr>
            <a:spLocks noChangeArrowheads="1"/>
          </p:cNvSpPr>
          <p:nvPr/>
        </p:nvSpPr>
        <p:spPr bwMode="auto">
          <a:xfrm>
            <a:off x="7395845" y="3836670"/>
            <a:ext cx="933450" cy="889635"/>
          </a:xfrm>
          <a:prstGeom prst="rect">
            <a:avLst/>
          </a:prstGeom>
          <a:solidFill>
            <a:srgbClr val="00CC99">
              <a:lumMod val="40000"/>
              <a:lumOff val="60000"/>
            </a:srgbClr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分类预测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12" name="直接箭头连接符 82"/>
          <p:cNvCxnSpPr/>
          <p:nvPr/>
        </p:nvCxnSpPr>
        <p:spPr>
          <a:xfrm>
            <a:off x="6720197" y="4249167"/>
            <a:ext cx="675490" cy="0"/>
          </a:xfrm>
          <a:prstGeom prst="straightConnector1">
            <a:avLst/>
          </a:prstGeom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56665" y="2577063"/>
            <a:ext cx="2468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研究进度安排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7618" y="1376683"/>
            <a:ext cx="1525270" cy="111569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PART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2832147" y="683600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866444" y="647741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78972" y="649342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8500" y="2458953"/>
            <a:ext cx="260985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 rot="10800000">
            <a:off x="4427986" y="2456873"/>
            <a:ext cx="288030" cy="120046"/>
          </a:xfrm>
          <a:prstGeom prst="triangl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282644" y="1418238"/>
            <a:ext cx="2481195" cy="2481195"/>
          </a:xfrm>
          <a:prstGeom prst="line">
            <a:avLst/>
          </a:prstGeom>
          <a:ln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 rot="2700000">
            <a:off x="1063802" y="1206330"/>
            <a:ext cx="501631" cy="501631"/>
          </a:xfrm>
          <a:prstGeom prst="roundRect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 rot="2700000">
            <a:off x="1883572" y="2030169"/>
            <a:ext cx="494198" cy="494198"/>
            <a:chOff x="304800" y="673100"/>
            <a:chExt cx="4000500" cy="4000500"/>
          </a:xfrm>
          <a:solidFill>
            <a:srgbClr val="1B4367"/>
          </a:solidFill>
          <a:effectLst/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6" name="圆角矩形 75"/>
          <p:cNvSpPr/>
          <p:nvPr/>
        </p:nvSpPr>
        <p:spPr>
          <a:xfrm rot="2700000">
            <a:off x="2696617" y="2846575"/>
            <a:ext cx="501631" cy="501631"/>
          </a:xfrm>
          <a:prstGeom prst="roundRect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>
          <a:xfrm rot="2700000">
            <a:off x="3516740" y="3670414"/>
            <a:ext cx="494198" cy="494198"/>
            <a:chOff x="304800" y="673100"/>
            <a:chExt cx="4000500" cy="4000500"/>
          </a:xfrm>
          <a:solidFill>
            <a:srgbClr val="1B4367"/>
          </a:solidFill>
          <a:effectLst/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5721" y="21708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研究进度安排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07815" y="962281"/>
            <a:ext cx="1783715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1500" b="1" dirty="0">
                <a:solidFill>
                  <a:srgbClr val="1B4367"/>
                </a:solidFill>
                <a:cs typeface="+mn-ea"/>
                <a:sym typeface="+mn-lt"/>
              </a:rPr>
              <a:t>2018.11-2018.12</a:t>
            </a:r>
            <a:endParaRPr lang="en-US" altLang="zh-CN" sz="15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07815" y="1227377"/>
            <a:ext cx="4044108" cy="47434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15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结合自己的研究方向完成论文选题工作，完成开题答辩和开题报告撰写；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13731" y="1784983"/>
            <a:ext cx="1603375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1500" b="1" dirty="0">
                <a:solidFill>
                  <a:srgbClr val="1B4367"/>
                </a:solidFill>
                <a:cs typeface="+mn-ea"/>
                <a:sym typeface="+mn-lt"/>
              </a:rPr>
              <a:t>2019.1.-2019.2</a:t>
            </a:r>
            <a:endParaRPr lang="en-US" altLang="zh-CN" sz="15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2513731" y="2050079"/>
            <a:ext cx="4044108" cy="474345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15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学习需要使用的一些技术，完成系统的基本功能，并根据系统的功能做实验，根据实验结果确定系统使用的算法；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25376" y="2635590"/>
            <a:ext cx="1548765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1500" b="1" dirty="0">
                <a:solidFill>
                  <a:srgbClr val="1B4367"/>
                </a:solidFill>
                <a:cs typeface="+mn-ea"/>
                <a:sym typeface="+mn-lt"/>
              </a:rPr>
              <a:t>2019.3-2019.4</a:t>
            </a:r>
            <a:endParaRPr lang="en-US" altLang="zh-CN" sz="15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3325376" y="2900686"/>
            <a:ext cx="4044108" cy="281940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15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完成系统的调优以及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bug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的修改，根据系统设计完成毕业论文初稿；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4123724" y="3752960"/>
            <a:ext cx="4044108" cy="281940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15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修改论文，完成答辩；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58882" y="1259707"/>
            <a:ext cx="343346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63006" y="2077217"/>
            <a:ext cx="343346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87967" y="2892486"/>
            <a:ext cx="343346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14933" y="3721562"/>
            <a:ext cx="343346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2611" y="3451565"/>
            <a:ext cx="1548765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p>
            <a:r>
              <a:rPr lang="en-US" altLang="zh-CN" sz="1500" b="1" dirty="0">
                <a:solidFill>
                  <a:srgbClr val="1B4367"/>
                </a:solidFill>
                <a:cs typeface="+mn-ea"/>
                <a:sym typeface="+mn-lt"/>
              </a:rPr>
              <a:t>2019.5-2019.6</a:t>
            </a:r>
            <a:endParaRPr lang="en-US" altLang="zh-CN" sz="15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6"/>
          <p:cNvSpPr txBox="1"/>
          <p:nvPr/>
        </p:nvSpPr>
        <p:spPr>
          <a:xfrm>
            <a:off x="2537786" y="1821966"/>
            <a:ext cx="4068428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3074"/>
          <p:cNvSpPr txBox="1"/>
          <p:nvPr/>
        </p:nvSpPr>
        <p:spPr>
          <a:xfrm>
            <a:off x="3879771" y="3674241"/>
            <a:ext cx="1479709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答辩人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：秦冲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3708" y="2764760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武汉大学计算机学院       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计算机技术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4427986" y="3160478"/>
            <a:ext cx="288030" cy="1200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4151451" y="1248943"/>
            <a:ext cx="841099" cy="494847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621855" y="645391"/>
            <a:ext cx="3926471" cy="3926468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56152" y="609532"/>
            <a:ext cx="3926471" cy="3926468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568680" y="611133"/>
            <a:ext cx="3926471" cy="3926468"/>
          </a:xfrm>
          <a:prstGeom prst="ellipse">
            <a:avLst/>
          </a:prstGeom>
          <a:noFill/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1728780" y="1828240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1B4367"/>
                </a:solidFill>
                <a:cs typeface="+mn-ea"/>
                <a:sym typeface="+mn-lt"/>
              </a:rPr>
              <a:t>目录</a:t>
            </a:r>
            <a:endParaRPr lang="zh-CN" altLang="en-US" sz="4400" b="1" spc="3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11981" y="2486542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zh-CN" altLang="en-US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068570" y="1050925"/>
            <a:ext cx="2327275" cy="411072"/>
          </a:xfrm>
          <a:prstGeom prst="roundRect">
            <a:avLst/>
          </a:prstGeom>
          <a:noFill/>
          <a:ln w="9525">
            <a:solidFill>
              <a:srgbClr val="1B436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课题研究背景及意义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068570" y="1646555"/>
            <a:ext cx="2327275" cy="408148"/>
          </a:xfrm>
          <a:prstGeom prst="roundRect">
            <a:avLst/>
          </a:prstGeom>
          <a:noFill/>
          <a:ln w="9525">
            <a:solidFill>
              <a:srgbClr val="1B436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课题研究现状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068570" y="2242185"/>
            <a:ext cx="2458085" cy="714932"/>
          </a:xfrm>
          <a:prstGeom prst="roundRect">
            <a:avLst/>
          </a:prstGeom>
          <a:noFill/>
          <a:ln w="9525">
            <a:solidFill>
              <a:srgbClr val="1B436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主要研究内容与关键技术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068570" y="3137535"/>
            <a:ext cx="2327275" cy="408148"/>
          </a:xfrm>
          <a:prstGeom prst="roundRect">
            <a:avLst/>
          </a:prstGeom>
          <a:noFill/>
          <a:ln w="9525">
            <a:solidFill>
              <a:srgbClr val="1B436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研究进度安排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5185" y="619745"/>
            <a:ext cx="3221970" cy="3221967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95192" y="619446"/>
            <a:ext cx="3221970" cy="3221967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94715" y="619777"/>
            <a:ext cx="3221970" cy="3221967"/>
          </a:xfrm>
          <a:prstGeom prst="ellipse">
            <a:avLst/>
          </a:prstGeom>
          <a:solidFill>
            <a:srgbClr val="1B4367"/>
          </a:solidFill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447639" y="1050800"/>
            <a:ext cx="485542" cy="408623"/>
          </a:xfrm>
          <a:prstGeom prst="roundRect">
            <a:avLst/>
          </a:prstGeom>
          <a:solidFill>
            <a:srgbClr val="1B4367"/>
          </a:solidFill>
          <a:ln w="9525">
            <a:solidFill>
              <a:srgbClr val="1A3F6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pc="-150" dirty="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7639" y="1646478"/>
            <a:ext cx="485542" cy="408623"/>
          </a:xfrm>
          <a:prstGeom prst="roundRect">
            <a:avLst/>
          </a:prstGeom>
          <a:solidFill>
            <a:srgbClr val="1B4367"/>
          </a:solidFill>
          <a:ln w="9525">
            <a:solidFill>
              <a:srgbClr val="1A3F6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pc="-15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47639" y="2367170"/>
            <a:ext cx="485542" cy="408623"/>
          </a:xfrm>
          <a:prstGeom prst="roundRect">
            <a:avLst/>
          </a:prstGeom>
          <a:solidFill>
            <a:srgbClr val="1B4367"/>
          </a:solidFill>
          <a:ln w="9525">
            <a:solidFill>
              <a:srgbClr val="1A3F6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pc="-15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47639" y="3136919"/>
            <a:ext cx="485542" cy="408623"/>
          </a:xfrm>
          <a:prstGeom prst="roundRect">
            <a:avLst/>
          </a:prstGeom>
          <a:solidFill>
            <a:srgbClr val="1B4367"/>
          </a:solidFill>
          <a:ln w="9525">
            <a:solidFill>
              <a:srgbClr val="1A3F6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pc="-15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KSO_Shape"/>
          <p:cNvSpPr/>
          <p:nvPr/>
        </p:nvSpPr>
        <p:spPr bwMode="auto">
          <a:xfrm>
            <a:off x="1479119" y="1827924"/>
            <a:ext cx="1054256" cy="620254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84"/>
          <p:cNvSpPr txBox="1"/>
          <p:nvPr/>
        </p:nvSpPr>
        <p:spPr>
          <a:xfrm>
            <a:off x="4447639" y="3725564"/>
            <a:ext cx="485542" cy="408152"/>
          </a:xfrm>
          <a:prstGeom prst="roundRect">
            <a:avLst/>
          </a:prstGeom>
          <a:solidFill>
            <a:srgbClr val="1B4367"/>
          </a:solidFill>
          <a:ln w="9525">
            <a:solidFill>
              <a:srgbClr val="1A3F6C"/>
            </a:solidFill>
          </a:ln>
        </p:spPr>
        <p:txBody>
          <a:bodyPr wrap="square" rtlCol="0">
            <a:spAutoFit/>
          </a:bodyPr>
          <a:p>
            <a:r>
              <a:rPr lang="en-US" altLang="zh-CN" b="1" spc="-150" dirty="0" smtClean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b="1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147"/>
          <p:cNvSpPr txBox="1"/>
          <p:nvPr/>
        </p:nvSpPr>
        <p:spPr>
          <a:xfrm>
            <a:off x="5068570" y="3725545"/>
            <a:ext cx="2327275" cy="408148"/>
          </a:xfrm>
          <a:prstGeom prst="roundRect">
            <a:avLst/>
          </a:prstGeom>
          <a:noFill/>
          <a:ln w="9525">
            <a:solidFill>
              <a:srgbClr val="1B4367"/>
            </a:solidFill>
          </a:ln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谢谢观看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2576830"/>
            <a:ext cx="2562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课题研究背景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  <a:p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      及意义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9973" y="1376683"/>
            <a:ext cx="1540560" cy="111822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4000" b="1" dirty="0">
                <a:solidFill>
                  <a:srgbClr val="1B4367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PART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832147" y="683600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866444" y="647741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78972" y="649342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38500" y="2458953"/>
            <a:ext cx="260985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rot="10800000">
            <a:off x="4427986" y="2456873"/>
            <a:ext cx="288030" cy="120046"/>
          </a:xfrm>
          <a:prstGeom prst="triangl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820420" y="2534920"/>
            <a:ext cx="22663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1B4367"/>
                </a:solidFill>
                <a:cs typeface="+mn-ea"/>
                <a:sym typeface="+mn-lt"/>
              </a:rPr>
              <a:t>互联网的普及和繁荣发展</a:t>
            </a:r>
            <a:endParaRPr lang="zh-CN" altLang="en-US" sz="12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869" y="21622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课题研究背景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TextBox 43"/>
          <p:cNvSpPr>
            <a:spLocks noChangeArrowheads="1"/>
          </p:cNvSpPr>
          <p:nvPr/>
        </p:nvSpPr>
        <p:spPr bwMode="auto">
          <a:xfrm>
            <a:off x="5140960" y="4010660"/>
            <a:ext cx="21494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r>
              <a:rPr lang="zh-CN" altLang="en-US" sz="1200" dirty="0">
                <a:solidFill>
                  <a:srgbClr val="1B4367"/>
                </a:solidFill>
                <a:cs typeface="+mn-ea"/>
                <a:sym typeface="+mn-lt"/>
              </a:rPr>
              <a:t>不良信息的类型分布</a:t>
            </a:r>
            <a:endParaRPr lang="zh-CN" altLang="en-US" sz="14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697865"/>
            <a:ext cx="2602230" cy="1754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20" y="1106805"/>
            <a:ext cx="4084320" cy="278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" y="2807970"/>
            <a:ext cx="2673985" cy="1470660"/>
          </a:xfrm>
          <a:prstGeom prst="rect">
            <a:avLst/>
          </a:prstGeom>
        </p:spPr>
      </p:pic>
      <p:sp>
        <p:nvSpPr>
          <p:cNvPr id="13" name="TextBox 43"/>
          <p:cNvSpPr>
            <a:spLocks noChangeArrowheads="1"/>
          </p:cNvSpPr>
          <p:nvPr/>
        </p:nvSpPr>
        <p:spPr bwMode="auto">
          <a:xfrm>
            <a:off x="997585" y="4453255"/>
            <a:ext cx="13392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r>
              <a:rPr lang="zh-CN" altLang="en-US" sz="1200" dirty="0">
                <a:solidFill>
                  <a:srgbClr val="1B4367"/>
                </a:solidFill>
                <a:cs typeface="+mn-ea"/>
                <a:sym typeface="+mn-lt"/>
              </a:rPr>
              <a:t>网民年龄段分布</a:t>
            </a:r>
            <a:endParaRPr lang="zh-CN" altLang="en-US" sz="12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4241" y="1707654"/>
            <a:ext cx="1647708" cy="1647708"/>
          </a:xfrm>
          <a:prstGeom prst="ellipse">
            <a:avLst/>
          </a:prstGeom>
          <a:solidFill>
            <a:srgbClr val="1B43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8426" y="2353883"/>
            <a:ext cx="1223538" cy="368530"/>
            <a:chOff x="3838575" y="2712368"/>
            <a:chExt cx="1604974" cy="36853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同心圆 9"/>
          <p:cNvSpPr/>
          <p:nvPr/>
        </p:nvSpPr>
        <p:spPr>
          <a:xfrm>
            <a:off x="2677548" y="1311754"/>
            <a:ext cx="2520000" cy="2520000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96403" y="1156453"/>
            <a:ext cx="594000" cy="59400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51628" y="1850550"/>
            <a:ext cx="593306" cy="593306"/>
            <a:chOff x="107346" y="475646"/>
            <a:chExt cx="4395409" cy="4395409"/>
          </a:xfrm>
          <a:solidFill>
            <a:srgbClr val="1B4367"/>
          </a:solidFill>
          <a:effectLst/>
        </p:grpSpPr>
        <p:sp>
          <p:nvSpPr>
            <p:cNvPr id="16" name="同心圆 15"/>
            <p:cNvSpPr/>
            <p:nvPr/>
          </p:nvSpPr>
          <p:spPr>
            <a:xfrm>
              <a:off x="107346" y="475646"/>
              <a:ext cx="4395409" cy="4395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90540" y="2791703"/>
            <a:ext cx="594000" cy="594000"/>
            <a:chOff x="-11857" y="356446"/>
            <a:chExt cx="4400552" cy="4400550"/>
          </a:xfrm>
          <a:solidFill>
            <a:srgbClr val="1B4367"/>
          </a:solidFill>
          <a:effectLst/>
        </p:grpSpPr>
        <p:sp>
          <p:nvSpPr>
            <p:cNvPr id="19" name="同心圆 18"/>
            <p:cNvSpPr/>
            <p:nvPr/>
          </p:nvSpPr>
          <p:spPr>
            <a:xfrm>
              <a:off x="-11857" y="356446"/>
              <a:ext cx="4400552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5483" y="643786"/>
              <a:ext cx="3825873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9023" y="213716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意义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7436" y="217088"/>
            <a:ext cx="1783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课题研究</a:t>
            </a:r>
            <a:r>
              <a:rPr lang="zh-CN" altLang="en-US" sz="2000" b="1" spc="300" dirty="0">
                <a:solidFill>
                  <a:srgbClr val="1B4367"/>
                </a:solidFill>
                <a:cs typeface="+mn-ea"/>
                <a:sym typeface="+mn-lt"/>
              </a:rPr>
              <a:t>意义</a:t>
            </a:r>
            <a:endParaRPr lang="zh-CN" altLang="en-US" sz="2000" b="1" spc="3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189220" y="1195070"/>
            <a:ext cx="2971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帮助青少年的健康快乐成长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598160" y="1978025"/>
            <a:ext cx="2847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维持社会稳定、保证公民安全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5544820" y="2830195"/>
            <a:ext cx="297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营造健康、纯净安全的上网环境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87595" y="3534653"/>
            <a:ext cx="594000" cy="594000"/>
            <a:chOff x="-11857" y="356446"/>
            <a:chExt cx="4400552" cy="4400550"/>
          </a:xfrm>
          <a:solidFill>
            <a:srgbClr val="1B4367"/>
          </a:solidFill>
          <a:effectLst/>
        </p:grpSpPr>
        <p:sp>
          <p:nvSpPr>
            <p:cNvPr id="23" name="同心圆 18"/>
            <p:cNvSpPr/>
            <p:nvPr/>
          </p:nvSpPr>
          <p:spPr>
            <a:xfrm>
              <a:off x="-11857" y="356446"/>
              <a:ext cx="4400552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5483" y="643786"/>
              <a:ext cx="3825873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5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3"/>
          <p:cNvSpPr txBox="1"/>
          <p:nvPr/>
        </p:nvSpPr>
        <p:spPr>
          <a:xfrm>
            <a:off x="4790440" y="3662680"/>
            <a:ext cx="2971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保证国家和人民的财产安全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37611" y="2563728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课题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研究现状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9973" y="1376683"/>
            <a:ext cx="1540560" cy="111822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PART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2832147" y="683600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866444" y="647741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78972" y="649342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8500" y="2458953"/>
            <a:ext cx="260985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 rot="10800000">
            <a:off x="4427986" y="2456873"/>
            <a:ext cx="288030" cy="120046"/>
          </a:xfrm>
          <a:prstGeom prst="triangl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3525" y="1038860"/>
            <a:ext cx="2583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对不良网站监测靠举报方式</a:t>
            </a:r>
            <a:endParaRPr lang="zh-CN" altLang="en-US" sz="1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9040" y="1326381"/>
            <a:ext cx="235221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中央网信办不良与违法信息举报中心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人工任务量大，有大量无效举报信息，费时费力；处理速度有延迟，无法做到实时处理；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91" y="224073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课题研究现状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3525" y="2840990"/>
            <a:ext cx="258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基于客户端的过滤软件</a:t>
            </a:r>
            <a:endParaRPr lang="zh-CN" altLang="en-US" sz="1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3645" y="3228206"/>
            <a:ext cx="2352217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IP/URL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的过滤和基于内容的过滤。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客户端对不良网站进行过滤，不能从源头上消灭不良网站；准确率低，有可能过滤掉有益的信息，还有漏网之鱼；不能灵活调整修改，不能灵活选择需要过滤的文档类型；适用面窄，大部分过滤软件针对家庭设计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1960" y="2840990"/>
            <a:ext cx="2420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1B4367"/>
                </a:solidFill>
                <a:cs typeface="+mn-ea"/>
                <a:sym typeface="+mn-lt"/>
              </a:rPr>
              <a:t>基于服务器端开发</a:t>
            </a:r>
            <a:endParaRPr lang="zh-CN" altLang="en-US" sz="1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7382" y="3128779"/>
            <a:ext cx="2826993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主要是通过关键字匹配和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IP/URL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相结合的方式，根据系统或用户指定黑名单来过滤。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字符串检索太片面，不能因为网页中出现某个词就判断网页非法，特征词库需要经常更新，更新的速度未必赶得上新的不良词汇涌现的速度，而基于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IP/URL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的方式需要黑名单的支持，维护黑名单存在诸多问题。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1124585"/>
            <a:ext cx="2066925" cy="116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038860"/>
            <a:ext cx="2751455" cy="1716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2898775"/>
            <a:ext cx="2163445" cy="1380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37615" y="2577063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主要研究内容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  <a:p>
            <a:r>
              <a:rPr lang="zh-CN" altLang="en-US" sz="3000" b="1" dirty="0">
                <a:solidFill>
                  <a:srgbClr val="1B4367"/>
                </a:solidFill>
                <a:cs typeface="+mn-ea"/>
                <a:sym typeface="+mn-lt"/>
              </a:rPr>
              <a:t>  与关键技术</a:t>
            </a:r>
            <a:endParaRPr lang="zh-CN" altLang="en-US" sz="3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9973" y="1376683"/>
            <a:ext cx="1540560" cy="111822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>
              <a:lnSpc>
                <a:spcPts val="4000"/>
              </a:lnSpc>
            </a:pP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PART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0" y="4787153"/>
            <a:ext cx="9144000" cy="356346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69" y="3725563"/>
            <a:ext cx="1741839" cy="1341941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2832147" y="683600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866444" y="647741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778972" y="649342"/>
            <a:ext cx="3449212" cy="3449208"/>
          </a:xfrm>
          <a:prstGeom prst="ellipse">
            <a:avLst/>
          </a:prstGeom>
          <a:noFill/>
          <a:ln w="9525">
            <a:solidFill>
              <a:srgbClr val="1B43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38500" y="2458953"/>
            <a:ext cx="260985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10800000">
            <a:off x="4427986" y="2456873"/>
            <a:ext cx="288030" cy="120046"/>
          </a:xfrm>
          <a:prstGeom prst="triangl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89869" y="21622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主要研究内容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981075"/>
            <a:ext cx="3265170" cy="288099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70730" y="142875"/>
            <a:ext cx="298450" cy="27559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4926330" y="142875"/>
            <a:ext cx="2269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  <a:cs typeface="+mn-ea"/>
                <a:sym typeface="+mn-lt"/>
              </a:rPr>
              <a:t>不良文本信息的监测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4965700" y="1076960"/>
            <a:ext cx="1936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  <a:cs typeface="+mn-ea"/>
                <a:sym typeface="+mn-lt"/>
              </a:rPr>
              <a:t>基于服务器端开发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4965700" y="2219325"/>
            <a:ext cx="3086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1B4367"/>
                </a:solidFill>
                <a:cs typeface="+mn-ea"/>
                <a:sym typeface="+mn-lt"/>
              </a:rPr>
              <a:t>机器学习相关算法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4965700" y="418465"/>
            <a:ext cx="321373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虽然今年来由于宽带的普及使得图片、视频等多媒体信息越来越多的出现在互联网，但是大多数不良信息还是以文本形式存在，而且不良图片、视频等网站会伴随着不良文本信息。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965700" y="1352550"/>
            <a:ext cx="321373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不同于传统的基于客户端的过滤软件，本系统主要基于服务器端开发，着力从源头上解决不良网站的问题，随着主流门户和论坛基本上都已经落户数据中心，有效监测数据中心源头的信息发布会更有效。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65700" y="2524760"/>
            <a:ext cx="321373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使用多模式串匹配算法进行敏感词匹配，如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自动机算法。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系统采用机器学习相关分类算法，例如支持向量机、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近邻算法、朴素贝叶斯等算法，通过实验对比确定算法。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LDA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主题模型和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TFIDF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相关算法提取网页文本关键字和摘要来辅助判定。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4965700" y="3542030"/>
            <a:ext cx="3086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B/S</a:t>
            </a:r>
            <a:r>
              <a:rPr lang="zh-CN" altLang="en-US" sz="1200" b="1" dirty="0">
                <a:solidFill>
                  <a:srgbClr val="1B4367"/>
                </a:solidFill>
                <a:cs typeface="+mn-ea"/>
                <a:sym typeface="+mn-lt"/>
              </a:rPr>
              <a:t>端不良网站审核系统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4965700" y="3861435"/>
            <a:ext cx="321373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SpringMVC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Mybatis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框架搭建不良网站审核系统用来人工审核，发现不良网站立即报警，实时处理。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3"/>
          <p:cNvSpPr txBox="1"/>
          <p:nvPr/>
        </p:nvSpPr>
        <p:spPr>
          <a:xfrm>
            <a:off x="4965700" y="4267835"/>
            <a:ext cx="3086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Scrapy-Redis</a:t>
            </a:r>
            <a:r>
              <a:rPr lang="zh-CN" altLang="en-US" sz="1200" b="1" dirty="0">
                <a:solidFill>
                  <a:srgbClr val="1B4367"/>
                </a:solidFill>
                <a:cs typeface="+mn-ea"/>
                <a:sym typeface="+mn-lt"/>
              </a:rPr>
              <a:t>分布式爬虫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4965700" y="4543425"/>
            <a:ext cx="32137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构建爬虫程序实时爬取要监测的服务器上的网站的内容。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70095" y="1095375"/>
            <a:ext cx="298450" cy="27559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37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71365" y="2249170"/>
            <a:ext cx="298450" cy="27559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40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71365" y="3542665"/>
            <a:ext cx="298450" cy="27559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43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71365" y="4268470"/>
            <a:ext cx="298450" cy="275590"/>
            <a:chOff x="304800" y="673100"/>
            <a:chExt cx="4400550" cy="4400550"/>
          </a:xfrm>
          <a:solidFill>
            <a:srgbClr val="1B4367"/>
          </a:solidFill>
          <a:effectLst/>
        </p:grpSpPr>
        <p:sp>
          <p:nvSpPr>
            <p:cNvPr id="46" name="同心圆 12"/>
            <p:cNvSpPr/>
            <p:nvPr/>
          </p:nvSpPr>
          <p:spPr>
            <a:xfrm>
              <a:off x="304800" y="673100"/>
              <a:ext cx="4400550" cy="440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92140" y="960440"/>
              <a:ext cx="3825871" cy="38258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ags/tag8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qzuser; 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2455</Words>
  <Application>WPS 演示</Application>
  <PresentationFormat>全屏显示(16:9)</PresentationFormat>
  <Paragraphs>249</Paragraphs>
  <Slides>16</Slides>
  <Notes>26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qzuser; 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qzuser</dc:creator>
  <cp:keywords>qzuser</cp:keywords>
  <dc:description>qzuser;</dc:description>
  <dc:subject>qzuser;</dc:subject>
  <cp:category>qzuser</cp:category>
  <cp:lastModifiedBy>qinch</cp:lastModifiedBy>
  <cp:revision>160</cp:revision>
  <dcterms:created xsi:type="dcterms:W3CDTF">2015-01-23T04:02:00Z</dcterms:created>
  <dcterms:modified xsi:type="dcterms:W3CDTF">2018-12-12T12:31:00Z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