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74" r:id="rId3"/>
    <p:sldId id="271" r:id="rId4"/>
    <p:sldId id="272" r:id="rId5"/>
    <p:sldId id="261" r:id="rId6"/>
    <p:sldId id="264" r:id="rId7"/>
    <p:sldId id="263" r:id="rId8"/>
    <p:sldId id="266" r:id="rId9"/>
    <p:sldId id="267" r:id="rId10"/>
    <p:sldId id="268" r:id="rId11"/>
    <p:sldId id="269" r:id="rId12"/>
    <p:sldId id="270" r:id="rId13"/>
    <p:sldId id="273" r:id="rId14"/>
    <p:sldId id="259" r:id="rId15"/>
    <p:sldId id="281" r:id="rId16"/>
    <p:sldId id="276" r:id="rId17"/>
    <p:sldId id="277" r:id="rId18"/>
    <p:sldId id="278" r:id="rId19"/>
    <p:sldId id="282" r:id="rId20"/>
    <p:sldId id="283" r:id="rId21"/>
    <p:sldId id="285" r:id="rId22"/>
    <p:sldId id="279" r:id="rId23"/>
    <p:sldId id="280" r:id="rId24"/>
    <p:sldId id="286" r:id="rId25"/>
    <p:sldId id="275" r:id="rId26"/>
    <p:sldId id="26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04" autoAdjust="0"/>
  </p:normalViewPr>
  <p:slideViewPr>
    <p:cSldViewPr snapToGrid="0">
      <p:cViewPr varScale="1">
        <p:scale>
          <a:sx n="83" d="100"/>
          <a:sy n="83"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490F1-6904-4F25-A57E-78FEEE7BA048}"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4AF4E-7233-4E23-A850-8EAA505A4B35}" type="slidenum">
              <a:rPr lang="zh-CN" altLang="en-US" smtClean="0"/>
              <a:t>‹#›</a:t>
            </a:fld>
            <a:endParaRPr lang="zh-CN" altLang="en-US"/>
          </a:p>
        </p:txBody>
      </p:sp>
    </p:spTree>
    <p:extLst>
      <p:ext uri="{BB962C8B-B14F-4D97-AF65-F5344CB8AC3E}">
        <p14:creationId xmlns:p14="http://schemas.microsoft.com/office/powerpoint/2010/main" val="395769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大家晚上好，我是</a:t>
            </a:r>
            <a:r>
              <a:rPr lang="en-US" altLang="zh-CN" dirty="0" smtClean="0"/>
              <a:t>2017</a:t>
            </a:r>
            <a:r>
              <a:rPr lang="zh-CN" altLang="en-US" dirty="0" smtClean="0"/>
              <a:t>级本科生武涵。</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9190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400" b="1" dirty="0" smtClean="0">
                <a:solidFill>
                  <a:srgbClr val="325F3E"/>
                </a:solidFill>
                <a:latin typeface="黑体" panose="02010609060101010101" pitchFamily="49" charset="-122"/>
                <a:ea typeface="黑体" panose="02010609060101010101" pitchFamily="49" charset="-122"/>
              </a:rPr>
              <a:t>在代码里怎么知道去哪取数据呢？这里就还需要另外一个工具：</a:t>
            </a:r>
            <a:r>
              <a:rPr lang="en-US" altLang="zh-CN" sz="1400" b="1" dirty="0" err="1" smtClean="0">
                <a:solidFill>
                  <a:srgbClr val="325F3E"/>
                </a:solidFill>
                <a:latin typeface="黑体" panose="02010609060101010101" pitchFamily="49" charset="-122"/>
                <a:ea typeface="黑体" panose="02010609060101010101" pitchFamily="49" charset="-122"/>
              </a:rPr>
              <a:t>moxing</a:t>
            </a:r>
            <a:r>
              <a:rPr lang="zh-CN" altLang="en-US" sz="1400" b="1" dirty="0" smtClean="0">
                <a:solidFill>
                  <a:srgbClr val="325F3E"/>
                </a:solidFill>
                <a:latin typeface="黑体" panose="02010609060101010101" pitchFamily="49" charset="-122"/>
                <a:ea typeface="黑体" panose="02010609060101010101" pitchFamily="49" charset="-122"/>
              </a:rPr>
              <a:t>。</a:t>
            </a:r>
            <a:endParaRPr lang="en-US" altLang="zh-CN" sz="1400" b="1" dirty="0" smtClean="0">
              <a:solidFill>
                <a:srgbClr val="325F3E"/>
              </a:solidFill>
              <a:latin typeface="黑体" panose="02010609060101010101" pitchFamily="49" charset="-122"/>
              <a:ea typeface="黑体" panose="02010609060101010101" pitchFamily="49" charset="-122"/>
            </a:endParaRPr>
          </a:p>
          <a:p>
            <a:pPr>
              <a:lnSpc>
                <a:spcPct val="150000"/>
              </a:lnSpc>
            </a:pPr>
            <a:endParaRPr lang="en-US" altLang="zh-CN" sz="1400" b="1" dirty="0" smtClean="0">
              <a:solidFill>
                <a:srgbClr val="325F3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5C608BDF-8702-4BD8-BE8C-A8D2638F87B5}" type="slidenum">
              <a:rPr lang="zh-CN" altLang="en-US" smtClean="0"/>
              <a:t>10</a:t>
            </a:fld>
            <a:endParaRPr lang="zh-CN" altLang="en-US"/>
          </a:p>
        </p:txBody>
      </p:sp>
    </p:spTree>
    <p:extLst>
      <p:ext uri="{BB962C8B-B14F-4D97-AF65-F5344CB8AC3E}">
        <p14:creationId xmlns:p14="http://schemas.microsoft.com/office/powerpoint/2010/main" val="252124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smtClean="0">
                <a:solidFill>
                  <a:srgbClr val="325F3E"/>
                </a:solidFill>
                <a:latin typeface="黑体" panose="02010609060101010101" pitchFamily="49" charset="-122"/>
                <a:ea typeface="黑体" panose="02010609060101010101" pitchFamily="49" charset="-122"/>
              </a:rPr>
              <a:t>创建训练作业的阶段。</a:t>
            </a:r>
            <a:endParaRPr lang="zh-CN" altLang="en-US" dirty="0">
              <a:solidFill>
                <a:srgbClr val="325F3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5C608BDF-8702-4BD8-BE8C-A8D2638F87B5}" type="slidenum">
              <a:rPr lang="zh-CN" altLang="en-US" smtClean="0"/>
              <a:t>11</a:t>
            </a:fld>
            <a:endParaRPr lang="zh-CN" altLang="en-US"/>
          </a:p>
        </p:txBody>
      </p:sp>
    </p:spTree>
    <p:extLst>
      <p:ext uri="{BB962C8B-B14F-4D97-AF65-F5344CB8AC3E}">
        <p14:creationId xmlns:p14="http://schemas.microsoft.com/office/powerpoint/2010/main" val="38951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dirty="0">
              <a:solidFill>
                <a:srgbClr val="325F3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5C608BDF-8702-4BD8-BE8C-A8D2638F87B5}" type="slidenum">
              <a:rPr lang="zh-CN" altLang="en-US" smtClean="0"/>
              <a:t>12</a:t>
            </a:fld>
            <a:endParaRPr lang="zh-CN" altLang="en-US"/>
          </a:p>
        </p:txBody>
      </p:sp>
    </p:spTree>
    <p:extLst>
      <p:ext uri="{BB962C8B-B14F-4D97-AF65-F5344CB8AC3E}">
        <p14:creationId xmlns:p14="http://schemas.microsoft.com/office/powerpoint/2010/main" val="106819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smtClean="0">
                <a:solidFill>
                  <a:srgbClr val="325F3E"/>
                </a:solidFill>
                <a:latin typeface="黑体" panose="02010609060101010101" pitchFamily="49" charset="-122"/>
                <a:ea typeface="黑体" panose="02010609060101010101" pitchFamily="49" charset="-122"/>
              </a:rPr>
              <a:t>这个部分简要介绍了一下相比于之前使用</a:t>
            </a:r>
            <a:r>
              <a:rPr lang="en-US" altLang="zh-CN" dirty="0" err="1" smtClean="0">
                <a:solidFill>
                  <a:srgbClr val="325F3E"/>
                </a:solidFill>
                <a:latin typeface="黑体" panose="02010609060101010101" pitchFamily="49" charset="-122"/>
                <a:ea typeface="黑体" panose="02010609060101010101" pitchFamily="49" charset="-122"/>
              </a:rPr>
              <a:t>PyTorch</a:t>
            </a:r>
            <a:r>
              <a:rPr lang="zh-CN" altLang="en-US" dirty="0" smtClean="0">
                <a:solidFill>
                  <a:srgbClr val="325F3E"/>
                </a:solidFill>
                <a:latin typeface="黑体" panose="02010609060101010101" pitchFamily="49" charset="-122"/>
                <a:ea typeface="黑体" panose="02010609060101010101" pitchFamily="49" charset="-122"/>
              </a:rPr>
              <a:t>，如果使用</a:t>
            </a:r>
            <a:r>
              <a:rPr lang="en-US" altLang="zh-CN" dirty="0" err="1" smtClean="0">
                <a:solidFill>
                  <a:srgbClr val="325F3E"/>
                </a:solidFill>
                <a:latin typeface="黑体" panose="02010609060101010101" pitchFamily="49" charset="-122"/>
                <a:ea typeface="黑体" panose="02010609060101010101" pitchFamily="49" charset="-122"/>
              </a:rPr>
              <a:t>MindSpore</a:t>
            </a:r>
            <a:r>
              <a:rPr lang="zh-CN" altLang="en-US" dirty="0" smtClean="0">
                <a:solidFill>
                  <a:srgbClr val="325F3E"/>
                </a:solidFill>
                <a:latin typeface="黑体" panose="02010609060101010101" pitchFamily="49" charset="-122"/>
                <a:ea typeface="黑体" panose="02010609060101010101" pitchFamily="49" charset="-122"/>
              </a:rPr>
              <a:t>的话有什么不同的地方，更详细内容都可以参照官网，应该都能找的到。</a:t>
            </a:r>
            <a:endParaRPr lang="zh-CN" altLang="en-US" dirty="0">
              <a:solidFill>
                <a:srgbClr val="325F3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5C608BDF-8702-4BD8-BE8C-A8D2638F87B5}" type="slidenum">
              <a:rPr lang="zh-CN" altLang="en-US" smtClean="0"/>
              <a:t>13</a:t>
            </a:fld>
            <a:endParaRPr lang="zh-CN" altLang="en-US"/>
          </a:p>
        </p:txBody>
      </p:sp>
    </p:spTree>
    <p:extLst>
      <p:ext uri="{BB962C8B-B14F-4D97-AF65-F5344CB8AC3E}">
        <p14:creationId xmlns:p14="http://schemas.microsoft.com/office/powerpoint/2010/main" val="207549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117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第二部分主要就是介绍一个针对</a:t>
            </a:r>
            <a:r>
              <a:rPr lang="en-US" altLang="zh-CN" dirty="0" smtClean="0"/>
              <a:t>Transformer</a:t>
            </a:r>
            <a:r>
              <a:rPr lang="zh-CN" altLang="en-US" dirty="0" smtClean="0"/>
              <a:t>模型改造的几个有趣的想法。</a:t>
            </a:r>
            <a:endParaRPr lang="en-US" altLang="zh-CN" dirty="0" smtClean="0"/>
          </a:p>
          <a:p>
            <a:r>
              <a:rPr lang="en-US" altLang="zh-CN" dirty="0" smtClean="0"/>
              <a:t>Transformer</a:t>
            </a:r>
            <a:r>
              <a:rPr lang="zh-CN" altLang="en-US" dirty="0" smtClean="0"/>
              <a:t>结构大家应该都多少接触过一点，其主要的计算可以概括为右边的两个公式。</a:t>
            </a:r>
            <a:endParaRPr lang="en-US" altLang="zh-CN" dirty="0" smtClean="0"/>
          </a:p>
          <a:p>
            <a:r>
              <a:rPr lang="zh-CN" altLang="en-US" dirty="0" smtClean="0"/>
              <a:t>第一个就是注意力机制，用来捕获词与词之间的作用关系</a:t>
            </a:r>
            <a:r>
              <a:rPr lang="zh-CN" altLang="en-US" dirty="0" smtClean="0"/>
              <a:t>。</a:t>
            </a:r>
            <a:endParaRPr lang="en-US" altLang="zh-CN" dirty="0" smtClean="0"/>
          </a:p>
          <a:p>
            <a:r>
              <a:rPr lang="zh-CN" altLang="en-US" dirty="0" smtClean="0"/>
              <a:t>第二个</a:t>
            </a:r>
            <a:r>
              <a:rPr lang="en-US" altLang="zh-CN" dirty="0" smtClean="0"/>
              <a:t>FFN</a:t>
            </a:r>
            <a:r>
              <a:rPr lang="zh-CN" altLang="en-US" dirty="0" smtClean="0"/>
              <a:t>层从关系中获取作用信息</a:t>
            </a:r>
            <a:r>
              <a:rPr lang="zh-CN" altLang="en-US" dirty="0" smtClean="0"/>
              <a:t>。</a:t>
            </a:r>
            <a:endParaRPr lang="en-US" altLang="zh-CN" dirty="0" smtClean="0"/>
          </a:p>
          <a:p>
            <a:r>
              <a:rPr lang="zh-CN" altLang="en-US" dirty="0" smtClean="0"/>
              <a:t>但是受限注意力</a:t>
            </a:r>
            <a:r>
              <a:rPr lang="zh-CN" altLang="en-US" dirty="0" smtClean="0"/>
              <a:t>机制的平方级复杂度</a:t>
            </a:r>
            <a:r>
              <a:rPr lang="zh-CN" altLang="en-US" dirty="0" smtClean="0"/>
              <a:t>，面对长文本的支持就不是很好。</a:t>
            </a:r>
            <a:endParaRPr lang="en-US" altLang="zh-CN" dirty="0" smtClean="0"/>
          </a:p>
          <a:p>
            <a:r>
              <a:rPr lang="zh-CN" altLang="en-US" dirty="0" smtClean="0"/>
              <a:t>下面就介绍几个我最近看到的几个比较有意思的思路。</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15</a:t>
            </a:fld>
            <a:endParaRPr lang="zh-CN" altLang="en-US"/>
          </a:p>
        </p:txBody>
      </p:sp>
    </p:spTree>
    <p:extLst>
      <p:ext uri="{BB962C8B-B14F-4D97-AF65-F5344CB8AC3E}">
        <p14:creationId xmlns:p14="http://schemas.microsoft.com/office/powerpoint/2010/main" val="160611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分组</a:t>
            </a:r>
            <a:r>
              <a:rPr lang="en-US" altLang="zh-CN" dirty="0" smtClean="0"/>
              <a:t>Attention</a:t>
            </a:r>
            <a:r>
              <a:rPr lang="zh-CN" altLang="en-US" dirty="0" smtClean="0"/>
              <a:t>的思想</a:t>
            </a:r>
            <a:endParaRPr lang="en-US" altLang="zh-CN" dirty="0" smtClean="0"/>
          </a:p>
          <a:p>
            <a:r>
              <a:rPr lang="zh-CN" altLang="en-US" dirty="0" smtClean="0"/>
              <a:t>为什么要分组呢？</a:t>
            </a:r>
            <a:r>
              <a:rPr lang="en-US" altLang="zh-CN" dirty="0" smtClean="0"/>
              <a:t>1</a:t>
            </a:r>
            <a:r>
              <a:rPr lang="zh-CN" altLang="en-US" dirty="0" smtClean="0"/>
              <a:t>）考虑到计算复杂度，原始计算复杂度</a:t>
            </a:r>
            <a:r>
              <a:rPr lang="en-US" altLang="zh-CN" dirty="0" smtClean="0"/>
              <a:t>……</a:t>
            </a:r>
            <a:r>
              <a:rPr lang="zh-CN" altLang="en-US" dirty="0" smtClean="0"/>
              <a:t>，通过本文方法的处理复杂度降低到</a:t>
            </a:r>
            <a:r>
              <a:rPr lang="en-US" altLang="zh-CN" dirty="0" smtClean="0"/>
              <a:t>……</a:t>
            </a:r>
            <a:r>
              <a:rPr lang="zh-CN" altLang="en-US" dirty="0" smtClean="0"/>
              <a:t>。</a:t>
            </a:r>
            <a:r>
              <a:rPr lang="en-US" altLang="zh-CN" dirty="0" smtClean="0"/>
              <a:t>2</a:t>
            </a:r>
            <a:r>
              <a:rPr lang="zh-CN" altLang="en-US" dirty="0" smtClean="0"/>
              <a:t>）文章通过实验发现了</a:t>
            </a:r>
            <a:r>
              <a:rPr lang="en-US" altLang="zh-CN" dirty="0" smtClean="0"/>
              <a:t>attention</a:t>
            </a:r>
            <a:r>
              <a:rPr lang="zh-CN" altLang="en-US" baseline="0" dirty="0" smtClean="0"/>
              <a:t> </a:t>
            </a:r>
            <a:r>
              <a:rPr lang="en-US" altLang="zh-CN" baseline="0" dirty="0" smtClean="0"/>
              <a:t>pair</a:t>
            </a:r>
            <a:r>
              <a:rPr lang="zh-CN" altLang="en-US" dirty="0" smtClean="0"/>
              <a:t>中并不是每一个值都起到关键作用，换句话说它是稀疏的。后面还有几篇文章也有类似的看法。</a:t>
            </a:r>
            <a:endParaRPr lang="en-US" altLang="zh-CN" dirty="0" smtClean="0"/>
          </a:p>
          <a:p>
            <a:r>
              <a:rPr lang="zh-CN" altLang="en-US" dirty="0" smtClean="0"/>
              <a:t>如何进行分段？以什么指标来进行分组，随机映射，哈希处理。</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16</a:t>
            </a:fld>
            <a:endParaRPr lang="zh-CN" altLang="en-US"/>
          </a:p>
        </p:txBody>
      </p:sp>
    </p:spTree>
    <p:extLst>
      <p:ext uri="{BB962C8B-B14F-4D97-AF65-F5344CB8AC3E}">
        <p14:creationId xmlns:p14="http://schemas.microsoft.com/office/powerpoint/2010/main" val="364258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解决了怎么分组之后，其他的就是一些细节问题。整个处理流程如图所示。</a:t>
            </a:r>
            <a:endParaRPr lang="en-US" altLang="zh-CN" dirty="0" smtClean="0"/>
          </a:p>
          <a:p>
            <a:r>
              <a:rPr lang="zh-CN" altLang="en-US" dirty="0" smtClean="0"/>
              <a:t>组之间的数量可能会不平衡，所以进行平均分配，这就产生了跨组的问题？</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17</a:t>
            </a:fld>
            <a:endParaRPr lang="zh-CN" altLang="en-US"/>
          </a:p>
        </p:txBody>
      </p:sp>
    </p:spTree>
    <p:extLst>
      <p:ext uri="{BB962C8B-B14F-4D97-AF65-F5344CB8AC3E}">
        <p14:creationId xmlns:p14="http://schemas.microsoft.com/office/powerpoint/2010/main" val="1552765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多头</a:t>
            </a:r>
            <a:r>
              <a:rPr lang="en-US" altLang="zh-CN" dirty="0" smtClean="0"/>
              <a:t>attention</a:t>
            </a:r>
            <a:r>
              <a:rPr lang="zh-CN" altLang="en-US" dirty="0" smtClean="0"/>
              <a:t>就是通过线性映射将原始输入分到多个子空间分别进行</a:t>
            </a:r>
            <a:r>
              <a:rPr lang="en-US" altLang="zh-CN" dirty="0" smtClean="0"/>
              <a:t>attention</a:t>
            </a:r>
            <a:r>
              <a:rPr lang="zh-CN" altLang="en-US" dirty="0" smtClean="0"/>
              <a:t>，这些头之间是独立的，那就可以分成两</a:t>
            </a:r>
            <a:r>
              <a:rPr lang="zh-CN" altLang="en-US" dirty="0" smtClean="0"/>
              <a:t>个并行分支，</a:t>
            </a:r>
            <a:r>
              <a:rPr lang="en-US" altLang="zh-CN" dirty="0" smtClean="0"/>
              <a:t>attention</a:t>
            </a:r>
            <a:r>
              <a:rPr lang="zh-CN" altLang="en-US" dirty="0" smtClean="0"/>
              <a:t>分支聚焦全局内容的获取，卷积分支用来捕获局部的依赖。</a:t>
            </a:r>
            <a:endParaRPr lang="en-US" altLang="zh-CN" dirty="0" smtClean="0"/>
          </a:p>
          <a:p>
            <a:r>
              <a:rPr lang="zh-CN" altLang="en-US" dirty="0" smtClean="0"/>
              <a:t>没有直接将完整的输入送到两个分支，而是在</a:t>
            </a:r>
            <a:r>
              <a:rPr lang="en-US" altLang="zh-CN" dirty="0" smtClean="0"/>
              <a:t>channel</a:t>
            </a:r>
            <a:r>
              <a:rPr lang="zh-CN" altLang="en-US" dirty="0" smtClean="0"/>
              <a:t>维度也就是多头的</a:t>
            </a:r>
            <a:r>
              <a:rPr lang="en-US" altLang="zh-CN" dirty="0" smtClean="0"/>
              <a:t>head</a:t>
            </a:r>
            <a:r>
              <a:rPr lang="zh-CN" altLang="en-US" dirty="0" smtClean="0"/>
              <a:t>维度分成了两部分？</a:t>
            </a:r>
            <a:endParaRPr lang="en-US" altLang="zh-CN" dirty="0" smtClean="0"/>
          </a:p>
          <a:p>
            <a:endParaRPr lang="en-US" altLang="zh-CN" dirty="0" smtClean="0"/>
          </a:p>
          <a:p>
            <a:r>
              <a:rPr lang="zh-CN" altLang="en-US" dirty="0" smtClean="0"/>
              <a:t>看实验结果，模型参数大小降低，在时间上并没有什么缩短，效果有些许提升。</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18</a:t>
            </a:fld>
            <a:endParaRPr lang="zh-CN" altLang="en-US"/>
          </a:p>
        </p:txBody>
      </p:sp>
    </p:spTree>
    <p:extLst>
      <p:ext uri="{BB962C8B-B14F-4D97-AF65-F5344CB8AC3E}">
        <p14:creationId xmlns:p14="http://schemas.microsoft.com/office/powerpoint/2010/main" val="192983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除此之外，这篇文章要解决的一个关键问题是模型参数太多。</a:t>
            </a:r>
            <a:endParaRPr lang="en-US" altLang="zh-CN" dirty="0" smtClean="0"/>
          </a:p>
          <a:p>
            <a:r>
              <a:rPr lang="zh-CN" altLang="en-US" dirty="0" smtClean="0"/>
              <a:t>它们通过实验发现</a:t>
            </a:r>
            <a:r>
              <a:rPr lang="en-US" altLang="zh-CN" dirty="0" err="1" smtClean="0"/>
              <a:t>FeedForward</a:t>
            </a:r>
            <a:r>
              <a:rPr lang="zh-CN" altLang="en-US" dirty="0" smtClean="0"/>
              <a:t>层实际上消耗了超过一半的计算量。然而捕获信息的关键部分应该是</a:t>
            </a:r>
            <a:r>
              <a:rPr lang="en-US" altLang="zh-CN" dirty="0" smtClean="0"/>
              <a:t>attention</a:t>
            </a:r>
            <a:r>
              <a:rPr lang="zh-CN" altLang="en-US" dirty="0" smtClean="0"/>
              <a:t>层，所以他们把</a:t>
            </a:r>
            <a:r>
              <a:rPr lang="en-US" altLang="zh-CN" dirty="0" smtClean="0"/>
              <a:t>FFN</a:t>
            </a:r>
            <a:r>
              <a:rPr lang="zh-CN" altLang="en-US" dirty="0" smtClean="0"/>
              <a:t>层给换成了平滑的线性变换。</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19</a:t>
            </a:fld>
            <a:endParaRPr lang="zh-CN" altLang="en-US"/>
          </a:p>
        </p:txBody>
      </p:sp>
    </p:spTree>
    <p:extLst>
      <p:ext uri="{BB962C8B-B14F-4D97-AF65-F5344CB8AC3E}">
        <p14:creationId xmlns:p14="http://schemas.microsoft.com/office/powerpoint/2010/main" val="269108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首先是</a:t>
            </a:r>
            <a:r>
              <a:rPr lang="en-US" altLang="zh-CN" dirty="0" err="1" smtClean="0"/>
              <a:t>MindSpore</a:t>
            </a:r>
            <a:r>
              <a:rPr lang="zh-CN" altLang="en-US" dirty="0" smtClean="0"/>
              <a:t>框架，我也是这段时间才开始接触这个框架。</a:t>
            </a:r>
            <a:endParaRPr lang="en-US" altLang="zh-CN" dirty="0" smtClean="0"/>
          </a:p>
          <a:p>
            <a:r>
              <a:rPr lang="zh-CN" altLang="en-US" dirty="0" smtClean="0"/>
              <a:t>今天就主要介绍一下它跟平时用的框架有什么不太一样的，以及它的两种使用方法。</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61851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这篇文章的工作主要围绕它提出的两个问题展开：第一个就是我们能不能引入一些经验性的内容来使用更少的内积对完整</a:t>
            </a:r>
            <a:r>
              <a:rPr lang="en-US" altLang="zh-CN" dirty="0" smtClean="0"/>
              <a:t>attention</a:t>
            </a:r>
            <a:r>
              <a:rPr lang="zh-CN" altLang="en-US" dirty="0" smtClean="0"/>
              <a:t>进行近似。第二就是这种稀疏注意力机制是否能保持原网络的表达性和灵活性。</a:t>
            </a:r>
            <a:endParaRPr lang="en-US" altLang="zh-CN" dirty="0" smtClean="0"/>
          </a:p>
          <a:p>
            <a:r>
              <a:rPr lang="zh-CN" altLang="en-US" dirty="0" smtClean="0"/>
              <a:t>首先说第一个</a:t>
            </a:r>
            <a:r>
              <a:rPr lang="en-US" altLang="zh-CN" dirty="0" smtClean="0"/>
              <a:t>……</a:t>
            </a:r>
            <a:r>
              <a:rPr lang="zh-CN" altLang="en-US" dirty="0" smtClean="0"/>
              <a:t>。它是基于什么经验呢？或者说它的理论依据是什么？这里把词与词之间的关系对应到了图中点与点之间的关系，所以就把问题变成了图的一个稀疏化问题。图里面有一个随机图方法，就是每一条边都以一个固定的概率进行选取。这样的图在随机游走时速度更快，反应到节点上就是信息可以更快地在节点对之间流动。</a:t>
            </a:r>
            <a:endParaRPr lang="en-US" altLang="zh-CN" dirty="0" smtClean="0"/>
          </a:p>
          <a:p>
            <a:r>
              <a:rPr lang="zh-CN" altLang="en-US" dirty="0" smtClean="0"/>
              <a:t>第二个</a:t>
            </a:r>
            <a:r>
              <a:rPr lang="en-US" altLang="zh-CN" dirty="0" smtClean="0"/>
              <a:t>window attention</a:t>
            </a:r>
            <a:r>
              <a:rPr lang="zh-CN" altLang="en-US" dirty="0" smtClean="0"/>
              <a:t>是根据相关论文的调查结果，</a:t>
            </a:r>
            <a:r>
              <a:rPr lang="zh-CN" altLang="en-US" dirty="0" smtClean="0"/>
              <a:t>邻居</a:t>
            </a:r>
            <a:r>
              <a:rPr lang="zh-CN" altLang="en-US" dirty="0" smtClean="0"/>
              <a:t>节点的内积是极其重要的。</a:t>
            </a:r>
            <a:endParaRPr lang="en-US" altLang="zh-CN" dirty="0" smtClean="0"/>
          </a:p>
          <a:p>
            <a:r>
              <a:rPr lang="zh-CN" altLang="en-US" dirty="0" smtClean="0"/>
              <a:t>通过实验，发现前两个方法相比于</a:t>
            </a:r>
            <a:r>
              <a:rPr lang="en-US" altLang="zh-CN" dirty="0" smtClean="0"/>
              <a:t>BERT</a:t>
            </a:r>
            <a:r>
              <a:rPr lang="zh-CN" altLang="en-US" dirty="0" smtClean="0"/>
              <a:t>表现还不是很好。通过理论分析，又加上了一个全局</a:t>
            </a:r>
            <a:r>
              <a:rPr lang="en-US" altLang="zh-CN" dirty="0" smtClean="0"/>
              <a:t>attention token</a:t>
            </a:r>
            <a:r>
              <a:rPr lang="zh-CN" altLang="en-US" dirty="0" smtClean="0"/>
              <a:t>。</a:t>
            </a:r>
            <a:endParaRPr lang="en-US" altLang="zh-CN" dirty="0" smtClean="0"/>
          </a:p>
          <a:p>
            <a:r>
              <a:rPr lang="zh-CN" altLang="en-US" dirty="0" smtClean="0"/>
              <a:t>理论有了，具体实现上，针对不同策略的特点对计算进行了设计，最终获得计算上的加速。</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20</a:t>
            </a:fld>
            <a:endParaRPr lang="zh-CN" altLang="en-US"/>
          </a:p>
        </p:txBody>
      </p:sp>
    </p:spTree>
    <p:extLst>
      <p:ext uri="{BB962C8B-B14F-4D97-AF65-F5344CB8AC3E}">
        <p14:creationId xmlns:p14="http://schemas.microsoft.com/office/powerpoint/2010/main" val="1972134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跟前面</a:t>
            </a:r>
            <a:r>
              <a:rPr lang="en-US" altLang="zh-CN" dirty="0" smtClean="0"/>
              <a:t>Big Bird</a:t>
            </a:r>
            <a:r>
              <a:rPr lang="zh-CN" altLang="en-US" dirty="0" smtClean="0"/>
              <a:t>思路比较像的还有这一篇</a:t>
            </a:r>
            <a:r>
              <a:rPr lang="en-US" altLang="zh-CN" dirty="0" err="1" smtClean="0"/>
              <a:t>Longformer</a:t>
            </a:r>
            <a:r>
              <a:rPr lang="zh-CN" altLang="en-US" dirty="0" smtClean="0"/>
              <a:t>。</a:t>
            </a:r>
            <a:endParaRPr lang="en-US" altLang="zh-CN" dirty="0" smtClean="0"/>
          </a:p>
          <a:p>
            <a:r>
              <a:rPr lang="zh-CN" altLang="en-US" dirty="0" smtClean="0"/>
              <a:t>不过与前者不同的是，加了一个新的</a:t>
            </a:r>
            <a:r>
              <a:rPr lang="en-US" altLang="zh-CN" dirty="0" smtClean="0"/>
              <a:t>attention</a:t>
            </a:r>
            <a:r>
              <a:rPr lang="zh-CN" altLang="en-US" dirty="0" smtClean="0"/>
              <a:t>模式，叫做膨胀滑动窗口。</a:t>
            </a:r>
            <a:endParaRPr lang="en-US" altLang="zh-CN" dirty="0" smtClean="0"/>
          </a:p>
          <a:p>
            <a:r>
              <a:rPr lang="zh-CN" altLang="en-US" dirty="0" smtClean="0"/>
              <a:t>说白了就是在同样地的计算量下，让一个</a:t>
            </a:r>
            <a:r>
              <a:rPr lang="en-US" altLang="zh-CN" dirty="0" smtClean="0"/>
              <a:t>token</a:t>
            </a:r>
            <a:r>
              <a:rPr lang="zh-CN" altLang="en-US" dirty="0" smtClean="0"/>
              <a:t>能看的更远。具体看多远合适呢？既然不知道，那就在</a:t>
            </a:r>
            <a:r>
              <a:rPr lang="en-US" altLang="zh-CN" dirty="0" smtClean="0"/>
              <a:t>attention</a:t>
            </a:r>
            <a:r>
              <a:rPr lang="zh-CN" altLang="en-US" dirty="0" smtClean="0"/>
              <a:t>的不同</a:t>
            </a:r>
            <a:r>
              <a:rPr lang="en-US" altLang="zh-CN" dirty="0" smtClean="0"/>
              <a:t>head</a:t>
            </a:r>
            <a:r>
              <a:rPr lang="zh-CN" altLang="en-US" dirty="0" smtClean="0"/>
              <a:t>应用不同的膨胀间隙，取综合效果。</a:t>
            </a:r>
            <a:endParaRPr lang="en-US" altLang="zh-CN" dirty="0" smtClean="0"/>
          </a:p>
          <a:p>
            <a:r>
              <a:rPr lang="zh-CN" altLang="en-US" dirty="0" smtClean="0"/>
              <a:t>不过，这一系列经过魔改的</a:t>
            </a:r>
            <a:r>
              <a:rPr lang="en-US" altLang="zh-CN" dirty="0" smtClean="0"/>
              <a:t>attention</a:t>
            </a:r>
            <a:r>
              <a:rPr lang="zh-CN" altLang="en-US" dirty="0" smtClean="0"/>
              <a:t>模式都没有原生的计算组件支持，一般都要手动定义一下</a:t>
            </a:r>
            <a:r>
              <a:rPr lang="en-US" altLang="zh-CN" dirty="0" smtClean="0"/>
              <a:t>CUDA</a:t>
            </a:r>
            <a:r>
              <a:rPr lang="zh-CN" altLang="en-US" dirty="0" smtClean="0"/>
              <a:t>核。</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21</a:t>
            </a:fld>
            <a:endParaRPr lang="zh-CN" altLang="en-US"/>
          </a:p>
        </p:txBody>
      </p:sp>
    </p:spTree>
    <p:extLst>
      <p:ext uri="{BB962C8B-B14F-4D97-AF65-F5344CB8AC3E}">
        <p14:creationId xmlns:p14="http://schemas.microsoft.com/office/powerpoint/2010/main" val="1315606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除此之外，还</a:t>
            </a:r>
            <a:r>
              <a:rPr lang="zh-CN" altLang="en-US" dirty="0" smtClean="0"/>
              <a:t>有一些不用动</a:t>
            </a:r>
            <a:r>
              <a:rPr lang="en-US" altLang="zh-CN" dirty="0" smtClean="0"/>
              <a:t>attention</a:t>
            </a:r>
            <a:r>
              <a:rPr lang="zh-CN" altLang="en-US" dirty="0" smtClean="0"/>
              <a:t>的计算过程，但是需要进行一些偷懒</a:t>
            </a:r>
            <a:r>
              <a:rPr lang="zh-CN" altLang="en-US" dirty="0" smtClean="0"/>
              <a:t>的做法。比如</a:t>
            </a:r>
            <a:r>
              <a:rPr lang="en-US" altLang="zh-CN" dirty="0" smtClean="0"/>
              <a:t>……</a:t>
            </a:r>
            <a:r>
              <a:rPr lang="zh-CN" altLang="en-US" dirty="0" smtClean="0"/>
              <a:t>。</a:t>
            </a:r>
            <a:endParaRPr lang="en-US" altLang="zh-CN" dirty="0" smtClean="0"/>
          </a:p>
          <a:p>
            <a:r>
              <a:rPr lang="zh-CN" altLang="en-US" dirty="0" smtClean="0"/>
              <a:t>我们知道，</a:t>
            </a:r>
            <a:r>
              <a:rPr lang="en-US" altLang="zh-CN" dirty="0" smtClean="0"/>
              <a:t>Encoder</a:t>
            </a:r>
            <a:r>
              <a:rPr lang="zh-CN" altLang="en-US" dirty="0" smtClean="0"/>
              <a:t>是由多层</a:t>
            </a:r>
            <a:r>
              <a:rPr lang="en-US" altLang="zh-CN" dirty="0" err="1" smtClean="0"/>
              <a:t>EncoderLayer</a:t>
            </a:r>
            <a:r>
              <a:rPr lang="zh-CN" altLang="en-US" dirty="0" smtClean="0"/>
              <a:t>顺序连接而成的，是不是</a:t>
            </a:r>
            <a:r>
              <a:rPr lang="zh-CN" altLang="en-US" dirty="0" smtClean="0"/>
              <a:t>每一次都要计算呢？能不能偷懒直接用上一层的结果呢？能用的前提是这些权重矩阵要相似。</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如何评判两个矩阵的差异程度呢？</a:t>
            </a:r>
            <a:r>
              <a:rPr lang="en-US" altLang="zh-CN" dirty="0" smtClean="0">
                <a:latin typeface="Times New Roman" panose="02020603050405020304" pitchFamily="18" charset="0"/>
                <a:cs typeface="Times New Roman" panose="02020603050405020304" pitchFamily="18" charset="0"/>
              </a:rPr>
              <a:t>Jensen-Shannon (JS) divergence</a:t>
            </a:r>
            <a:r>
              <a:rPr lang="zh-CN" altLang="en-US" dirty="0" smtClean="0">
                <a:latin typeface="+mn-lt"/>
                <a:cs typeface="+mn-cs"/>
              </a:rPr>
              <a:t>，越黑表示越相似。</a:t>
            </a:r>
            <a:endParaRPr lang="en-US" altLang="zh-CN" dirty="0" smtClean="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cs typeface="Times New Roman" panose="02020603050405020304" pitchFamily="18" charset="0"/>
              </a:rPr>
              <a:t>这篇文章动态的评估层之间的相似度，来决定哪些层之间可以共享权重。</a:t>
            </a:r>
            <a:endParaRPr lang="en-US" altLang="zh-CN"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cs typeface="Times New Roman" panose="02020603050405020304" pitchFamily="18" charset="0"/>
              </a:rPr>
              <a:t>看它提供的实验结果，效果保持的还行，时间的缩短比例很可观。</a:t>
            </a:r>
            <a:endParaRPr lang="en-US" altLang="zh-CN"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cs typeface="Times New Roman" panose="02020603050405020304" pitchFamily="18" charset="0"/>
              </a:rPr>
              <a:t>但是我自己尝试每两层之间共享一下权重，暂时还没达到这种效果。</a:t>
            </a:r>
          </a:p>
        </p:txBody>
      </p:sp>
      <p:sp>
        <p:nvSpPr>
          <p:cNvPr id="4" name="灯片编号占位符 3"/>
          <p:cNvSpPr>
            <a:spLocks noGrp="1"/>
          </p:cNvSpPr>
          <p:nvPr>
            <p:ph type="sldNum" sz="quarter" idx="10"/>
          </p:nvPr>
        </p:nvSpPr>
        <p:spPr/>
        <p:txBody>
          <a:bodyPr/>
          <a:lstStyle/>
          <a:p>
            <a:fld id="{5C608BDF-8702-4BD8-BE8C-A8D2638F87B5}" type="slidenum">
              <a:rPr lang="zh-CN" altLang="en-US" smtClean="0"/>
              <a:t>22</a:t>
            </a:fld>
            <a:endParaRPr lang="zh-CN" altLang="en-US"/>
          </a:p>
        </p:txBody>
      </p:sp>
    </p:spTree>
    <p:extLst>
      <p:ext uri="{BB962C8B-B14F-4D97-AF65-F5344CB8AC3E}">
        <p14:creationId xmlns:p14="http://schemas.microsoft.com/office/powerpoint/2010/main" val="396539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Attention</a:t>
            </a:r>
            <a:r>
              <a:rPr lang="zh-CN" altLang="en-US" dirty="0" smtClean="0">
                <a:latin typeface="Times New Roman" panose="02020603050405020304" pitchFamily="18" charset="0"/>
                <a:cs typeface="Times New Roman" panose="02020603050405020304" pitchFamily="18" charset="0"/>
              </a:rPr>
              <a:t>计算比较耗时，那我就直接把它换了</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具体</a:t>
            </a:r>
            <a:r>
              <a:rPr lang="zh-CN" altLang="en-US" dirty="0" smtClean="0">
                <a:latin typeface="Times New Roman" panose="02020603050405020304" pitchFamily="18" charset="0"/>
                <a:cs typeface="Times New Roman" panose="02020603050405020304" pitchFamily="18" charset="0"/>
              </a:rPr>
              <a:t>是怎么变呢</a:t>
            </a:r>
            <a:r>
              <a:rPr lang="zh-CN" altLang="en-US" dirty="0" smtClean="0">
                <a:latin typeface="Times New Roman" panose="02020603050405020304" pitchFamily="18" charset="0"/>
                <a:cs typeface="Times New Roman" panose="02020603050405020304" pitchFamily="18" charset="0"/>
              </a:rPr>
              <a:t>？这里简单说明一下，从形式上看就是对输入</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乘上一个矩阵进行变换，这个矩阵就是离散傅里叶变换中不同的采样频率。经过顺序的两个维度的变换，对信息进行充分混合。</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最终能达到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结果。</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这样</a:t>
            </a:r>
            <a:r>
              <a:rPr lang="zh-CN" altLang="en-US" dirty="0" smtClean="0">
                <a:latin typeface="Times New Roman" panose="02020603050405020304" pitchFamily="18" charset="0"/>
                <a:cs typeface="Times New Roman" panose="02020603050405020304" pitchFamily="18" charset="0"/>
              </a:rPr>
              <a:t>操作为什么可行呢</a:t>
            </a:r>
            <a:r>
              <a:rPr lang="zh-CN" altLang="en-US" dirty="0" smtClean="0">
                <a:latin typeface="Times New Roman" panose="02020603050405020304" pitchFamily="18" charset="0"/>
                <a:cs typeface="Times New Roman" panose="02020603050405020304" pitchFamily="18" charset="0"/>
              </a:rPr>
              <a:t>？关于</a:t>
            </a:r>
            <a:r>
              <a:rPr lang="zh-CN" altLang="en-US" dirty="0" smtClean="0">
                <a:latin typeface="Times New Roman" panose="02020603050405020304" pitchFamily="18" charset="0"/>
                <a:cs typeface="Times New Roman" panose="02020603050405020304" pitchFamily="18" charset="0"/>
              </a:rPr>
              <a:t>为什么可行，我自己也不是很理解，在这里引用知乎上面的一些观点看法跟大家分享。</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……attention</a:t>
            </a:r>
            <a:r>
              <a:rPr lang="zh-CN" altLang="en-US" dirty="0" smtClean="0">
                <a:latin typeface="Times New Roman" panose="02020603050405020304" pitchFamily="18" charset="0"/>
                <a:cs typeface="Times New Roman" panose="02020603050405020304" pitchFamily="18" charset="0"/>
              </a:rPr>
              <a:t>的计算机制比较符合物理现实，我理解的就相当于物与物之间都存在相互作用力。</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除此之外，</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根据论文给出来的效果，可以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总的来说，这种想法还是存在一定争议的，确实很新颖，但是部分人认为这是在对深度学习开倒车，损失了很多灵活性。</a:t>
            </a:r>
          </a:p>
        </p:txBody>
      </p:sp>
      <p:sp>
        <p:nvSpPr>
          <p:cNvPr id="4" name="灯片编号占位符 3"/>
          <p:cNvSpPr>
            <a:spLocks noGrp="1"/>
          </p:cNvSpPr>
          <p:nvPr>
            <p:ph type="sldNum" sz="quarter" idx="10"/>
          </p:nvPr>
        </p:nvSpPr>
        <p:spPr/>
        <p:txBody>
          <a:bodyPr/>
          <a:lstStyle/>
          <a:p>
            <a:fld id="{5C608BDF-8702-4BD8-BE8C-A8D2638F87B5}" type="slidenum">
              <a:rPr lang="zh-CN" altLang="en-US" smtClean="0"/>
              <a:t>23</a:t>
            </a:fld>
            <a:endParaRPr lang="zh-CN" altLang="en-US"/>
          </a:p>
        </p:txBody>
      </p:sp>
    </p:spTree>
    <p:extLst>
      <p:ext uri="{BB962C8B-B14F-4D97-AF65-F5344CB8AC3E}">
        <p14:creationId xmlns:p14="http://schemas.microsoft.com/office/powerpoint/2010/main" val="2776147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Attention</a:t>
            </a:r>
            <a:r>
              <a:rPr lang="zh-CN" altLang="en-US" dirty="0" smtClean="0">
                <a:latin typeface="Times New Roman" panose="02020603050405020304" pitchFamily="18" charset="0"/>
                <a:cs typeface="Times New Roman" panose="02020603050405020304" pitchFamily="18" charset="0"/>
              </a:rPr>
              <a:t>计算比较耗时，那我就直接把它换了</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具体</a:t>
            </a:r>
            <a:r>
              <a:rPr lang="zh-CN" altLang="en-US" dirty="0" smtClean="0">
                <a:latin typeface="Times New Roman" panose="02020603050405020304" pitchFamily="18" charset="0"/>
                <a:cs typeface="Times New Roman" panose="02020603050405020304" pitchFamily="18" charset="0"/>
              </a:rPr>
              <a:t>是怎么变呢</a:t>
            </a:r>
            <a:r>
              <a:rPr lang="zh-CN" altLang="en-US" dirty="0" smtClean="0">
                <a:latin typeface="Times New Roman" panose="02020603050405020304" pitchFamily="18" charset="0"/>
                <a:cs typeface="Times New Roman" panose="02020603050405020304" pitchFamily="18" charset="0"/>
              </a:rPr>
              <a:t>？对</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这样</a:t>
            </a:r>
            <a:r>
              <a:rPr lang="zh-CN" altLang="en-US" dirty="0" smtClean="0">
                <a:latin typeface="Times New Roman" panose="02020603050405020304" pitchFamily="18" charset="0"/>
                <a:cs typeface="Times New Roman" panose="02020603050405020304" pitchFamily="18" charset="0"/>
              </a:rPr>
              <a:t>操作为什么可行呢？</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计算的过程不太好理解，在这里就先跳过。关于为什么可行，我自己也不是很理解，在这里引用知乎上面的一些观点看法跟大家分享。</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……attention</a:t>
            </a:r>
            <a:r>
              <a:rPr lang="zh-CN" altLang="en-US" dirty="0" smtClean="0">
                <a:latin typeface="Times New Roman" panose="02020603050405020304" pitchFamily="18" charset="0"/>
                <a:cs typeface="Times New Roman" panose="02020603050405020304" pitchFamily="18" charset="0"/>
              </a:rPr>
              <a:t>的计算机制比较符合物理现实，我理解的就相当于物与物之间都存在相互作用力。</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除此之外，</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总的来说</a:t>
            </a:r>
            <a:r>
              <a:rPr lang="zh-CN" altLang="en-US" dirty="0" smtClean="0">
                <a:latin typeface="Times New Roman" panose="02020603050405020304" pitchFamily="18" charset="0"/>
                <a:cs typeface="Times New Roman" panose="02020603050405020304" pitchFamily="18" charset="0"/>
              </a:rPr>
              <a:t>，这种想法还是存在一定争议的，确实很新颖，但是部分人认为这是在对深度学习开倒车，损失了很多灵活性。</a:t>
            </a:r>
          </a:p>
        </p:txBody>
      </p:sp>
      <p:sp>
        <p:nvSpPr>
          <p:cNvPr id="4" name="灯片编号占位符 3"/>
          <p:cNvSpPr>
            <a:spLocks noGrp="1"/>
          </p:cNvSpPr>
          <p:nvPr>
            <p:ph type="sldNum" sz="quarter" idx="10"/>
          </p:nvPr>
        </p:nvSpPr>
        <p:spPr/>
        <p:txBody>
          <a:bodyPr/>
          <a:lstStyle/>
          <a:p>
            <a:fld id="{5C608BDF-8702-4BD8-BE8C-A8D2638F87B5}" type="slidenum">
              <a:rPr lang="zh-CN" altLang="en-US" smtClean="0"/>
              <a:t>24</a:t>
            </a:fld>
            <a:endParaRPr lang="zh-CN" altLang="en-US"/>
          </a:p>
        </p:txBody>
      </p:sp>
    </p:spTree>
    <p:extLst>
      <p:ext uri="{BB962C8B-B14F-4D97-AF65-F5344CB8AC3E}">
        <p14:creationId xmlns:p14="http://schemas.microsoft.com/office/powerpoint/2010/main" val="1711151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结合网上的一些总结和我个人的看法，针对</a:t>
            </a:r>
            <a:r>
              <a:rPr lang="en-US" altLang="zh-CN" dirty="0" smtClean="0"/>
              <a:t>Transformer</a:t>
            </a:r>
            <a:r>
              <a:rPr lang="zh-CN" altLang="en-US" dirty="0" smtClean="0"/>
              <a:t>模型大概有这么几个关键问题。</a:t>
            </a:r>
            <a:endParaRPr lang="en-US" altLang="zh-CN" dirty="0" smtClean="0"/>
          </a:p>
          <a:p>
            <a:r>
              <a:rPr lang="zh-CN" altLang="en-US" dirty="0" smtClean="0"/>
              <a:t>参数冗余：像之前提到的针对</a:t>
            </a:r>
            <a:r>
              <a:rPr lang="en-US" altLang="zh-CN" dirty="0" smtClean="0"/>
              <a:t>attention</a:t>
            </a:r>
            <a:r>
              <a:rPr lang="zh-CN" altLang="en-US" dirty="0" smtClean="0"/>
              <a:t>参数矩阵的稀疏化和共享操作，都可以归属于解决这个问题。此外，还可以通过低精度、剪枝等通用的模型压缩方法进行处理。这样做存在的风险就是效果的降低，在可接受的范围内，如果其性能提升明显，也是可以接受的。</a:t>
            </a:r>
            <a:endParaRPr lang="en-US" altLang="zh-CN" dirty="0" smtClean="0"/>
          </a:p>
          <a:p>
            <a:r>
              <a:rPr lang="zh-CN" altLang="en-US" dirty="0" smtClean="0"/>
              <a:t>结构调整：</a:t>
            </a:r>
            <a:r>
              <a:rPr lang="en-US" altLang="zh-CN" dirty="0" smtClean="0"/>
              <a:t>attention</a:t>
            </a:r>
            <a:r>
              <a:rPr lang="zh-CN" altLang="en-US" dirty="0" smtClean="0"/>
              <a:t>替代，像前面的</a:t>
            </a:r>
            <a:r>
              <a:rPr lang="en-US" altLang="zh-CN" dirty="0" smtClean="0"/>
              <a:t>LSRA</a:t>
            </a:r>
            <a:r>
              <a:rPr lang="zh-CN" altLang="en-US" dirty="0" smtClean="0"/>
              <a:t>分成两个部分分别捕获局部信息和全局信息，同时利用了并行计算的特性，还加快了速度。除此之外，针对位置编码、残差层都有相关的改造工作。</a:t>
            </a:r>
            <a:endParaRPr lang="en-US" altLang="zh-CN" dirty="0" smtClean="0"/>
          </a:p>
          <a:p>
            <a:r>
              <a:rPr lang="zh-CN" altLang="en-US" dirty="0" smtClean="0"/>
              <a:t>底层计算：这个方面就是不改变模型的结构，在计算上进行精心设计，涉及到自定义算子，甚至手写梯度反向传播。</a:t>
            </a:r>
            <a:endParaRPr lang="en-US" altLang="zh-CN" dirty="0" smtClean="0"/>
          </a:p>
          <a:p>
            <a:r>
              <a:rPr lang="zh-CN" altLang="en-US" dirty="0" smtClean="0"/>
              <a:t>通过这几篇论文，又能发现有一些想法是共通的：</a:t>
            </a:r>
            <a:r>
              <a:rPr lang="en-US" altLang="zh-CN" dirty="0" smtClean="0"/>
              <a:t>1</a:t>
            </a:r>
            <a:r>
              <a:rPr lang="zh-CN" altLang="en-US" dirty="0" smtClean="0"/>
              <a:t>）通过不同的</a:t>
            </a:r>
            <a:r>
              <a:rPr lang="en-US" altLang="zh-CN" dirty="0" smtClean="0"/>
              <a:t>attention</a:t>
            </a:r>
            <a:r>
              <a:rPr lang="zh-CN" altLang="en-US" dirty="0" smtClean="0"/>
              <a:t>模式进行稀疏化模拟；</a:t>
            </a:r>
            <a:r>
              <a:rPr lang="en-US" altLang="zh-CN" dirty="0" smtClean="0"/>
              <a:t>2</a:t>
            </a:r>
            <a:r>
              <a:rPr lang="zh-CN" altLang="en-US" dirty="0" smtClean="0"/>
              <a:t>）在</a:t>
            </a:r>
            <a:r>
              <a:rPr lang="en-US" altLang="zh-CN" dirty="0" smtClean="0"/>
              <a:t>head</a:t>
            </a:r>
            <a:r>
              <a:rPr lang="zh-CN" altLang="en-US" dirty="0" smtClean="0"/>
              <a:t>的维度采用不同的模式这还利用到了一点并行的原理。</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25</a:t>
            </a:fld>
            <a:endParaRPr lang="zh-CN" altLang="en-US"/>
          </a:p>
        </p:txBody>
      </p:sp>
    </p:spTree>
    <p:extLst>
      <p:ext uri="{BB962C8B-B14F-4D97-AF65-F5344CB8AC3E}">
        <p14:creationId xmlns:p14="http://schemas.microsoft.com/office/powerpoint/2010/main" val="603557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由于水平有限，今天就简单地介绍这些内容，感谢大家聆听。</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889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首先用一小段代码比较一下</a:t>
            </a:r>
            <a:r>
              <a:rPr lang="en-US" altLang="zh-CN" dirty="0" err="1" smtClean="0"/>
              <a:t>MindSpore</a:t>
            </a:r>
            <a:r>
              <a:rPr lang="zh-CN" altLang="en-US" dirty="0" smtClean="0"/>
              <a:t>和</a:t>
            </a:r>
            <a:r>
              <a:rPr lang="en-US" altLang="zh-CN" dirty="0" err="1" smtClean="0"/>
              <a:t>PyTorch</a:t>
            </a:r>
            <a:r>
              <a:rPr lang="zh-CN" altLang="en-US" dirty="0" smtClean="0"/>
              <a:t>在编写模型上的的不同。</a:t>
            </a:r>
            <a:endParaRPr lang="en-US" altLang="zh-CN" dirty="0" smtClean="0"/>
          </a:p>
          <a:p>
            <a:r>
              <a:rPr lang="zh-CN" altLang="en-US" dirty="0" smtClean="0"/>
              <a:t>前端接口比较像</a:t>
            </a:r>
            <a:endParaRPr lang="en-US" altLang="zh-CN" dirty="0" smtClean="0"/>
          </a:p>
          <a:p>
            <a:r>
              <a:rPr lang="en-US" altLang="zh-CN" dirty="0" smtClean="0"/>
              <a:t>Forward -&gt;</a:t>
            </a:r>
            <a:r>
              <a:rPr lang="en-US" altLang="zh-CN" baseline="0" dirty="0" smtClean="0"/>
              <a:t> construct</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3</a:t>
            </a:fld>
            <a:endParaRPr lang="zh-CN" altLang="en-US"/>
          </a:p>
        </p:txBody>
      </p:sp>
    </p:spTree>
    <p:extLst>
      <p:ext uri="{BB962C8B-B14F-4D97-AF65-F5344CB8AC3E}">
        <p14:creationId xmlns:p14="http://schemas.microsoft.com/office/powerpoint/2010/main" val="148314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除了模型编写上的不同，训练逻辑上有少许不同。</a:t>
            </a:r>
            <a:endParaRPr lang="en-US" altLang="zh-CN" dirty="0" smtClean="0"/>
          </a:p>
          <a:p>
            <a:r>
              <a:rPr lang="zh-CN" altLang="en-US" dirty="0" smtClean="0"/>
              <a:t>黑色字体部分是都需要进行定义的，</a:t>
            </a:r>
            <a:r>
              <a:rPr lang="en-US" altLang="zh-CN" dirty="0" err="1" smtClean="0"/>
              <a:t>MindSpore</a:t>
            </a:r>
            <a:r>
              <a:rPr lang="zh-CN" altLang="en-US" dirty="0" smtClean="0"/>
              <a:t>在</a:t>
            </a:r>
            <a:r>
              <a:rPr lang="en-US" altLang="zh-CN" dirty="0" smtClean="0"/>
              <a:t>net</a:t>
            </a:r>
            <a:r>
              <a:rPr lang="zh-CN" altLang="en-US" dirty="0" smtClean="0"/>
              <a:t>之上多了一层</a:t>
            </a:r>
            <a:r>
              <a:rPr lang="en-US" altLang="zh-CN" dirty="0" smtClean="0"/>
              <a:t>model</a:t>
            </a:r>
            <a:r>
              <a:rPr lang="zh-CN" altLang="en-US" dirty="0" smtClean="0"/>
              <a:t>封装。</a:t>
            </a:r>
            <a:endParaRPr lang="en-US" altLang="zh-CN" dirty="0" smtClean="0"/>
          </a:p>
          <a:p>
            <a:r>
              <a:rPr lang="zh-CN" altLang="en-US" dirty="0" smtClean="0"/>
              <a:t>同时以回调函数的形式对模型训练过程的信息进行输出记录。</a:t>
            </a:r>
            <a:endParaRPr lang="en-US" altLang="zh-CN" dirty="0" smtClean="0"/>
          </a:p>
          <a:p>
            <a:r>
              <a:rPr lang="en-US" altLang="zh-CN" dirty="0" err="1" smtClean="0"/>
              <a:t>MindSpore</a:t>
            </a:r>
            <a:r>
              <a:rPr lang="zh-CN" altLang="en-US" dirty="0" smtClean="0"/>
              <a:t>还有一个很重要的特点就是提供了针对训练过程的加速的一些操作，比如混合精度，图算融合。</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4</a:t>
            </a:fld>
            <a:endParaRPr lang="zh-CN" altLang="en-US"/>
          </a:p>
        </p:txBody>
      </p:sp>
    </p:spTree>
    <p:extLst>
      <p:ext uri="{BB962C8B-B14F-4D97-AF65-F5344CB8AC3E}">
        <p14:creationId xmlns:p14="http://schemas.microsoft.com/office/powerpoint/2010/main" val="360593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下面简单介绍一下</a:t>
            </a:r>
            <a:r>
              <a:rPr lang="en-US" altLang="zh-CN" dirty="0" err="1" smtClean="0"/>
              <a:t>MindSpore</a:t>
            </a:r>
            <a:r>
              <a:rPr lang="zh-CN" altLang="en-US" dirty="0" smtClean="0"/>
              <a:t>的两种使用方式。</a:t>
            </a:r>
            <a:endParaRPr lang="en-US" altLang="zh-CN" dirty="0" smtClean="0"/>
          </a:p>
          <a:p>
            <a:r>
              <a:rPr lang="zh-CN" altLang="en-US" dirty="0" smtClean="0"/>
              <a:t>第一种就是自己搭建环境。</a:t>
            </a:r>
            <a:endParaRPr lang="en-US" altLang="zh-CN" dirty="0" smtClean="0"/>
          </a:p>
          <a:p>
            <a:r>
              <a:rPr lang="zh-CN" altLang="en-US" dirty="0" smtClean="0"/>
              <a:t>进入官网</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5</a:t>
            </a:fld>
            <a:endParaRPr lang="zh-CN" altLang="en-US"/>
          </a:p>
        </p:txBody>
      </p:sp>
    </p:spTree>
    <p:extLst>
      <p:ext uri="{BB962C8B-B14F-4D97-AF65-F5344CB8AC3E}">
        <p14:creationId xmlns:p14="http://schemas.microsoft.com/office/powerpoint/2010/main" val="419190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但是还有一点需要注意的是，它有部分环境依赖，这个在官网也有说明。</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6</a:t>
            </a:fld>
            <a:endParaRPr lang="zh-CN" altLang="en-US"/>
          </a:p>
        </p:txBody>
      </p:sp>
    </p:spTree>
    <p:extLst>
      <p:ext uri="{BB962C8B-B14F-4D97-AF65-F5344CB8AC3E}">
        <p14:creationId xmlns:p14="http://schemas.microsoft.com/office/powerpoint/2010/main" val="382744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smtClean="0"/>
              <a:t>GMP</a:t>
            </a:r>
            <a:r>
              <a:rPr lang="zh-CN" altLang="en-US" dirty="0" smtClean="0"/>
              <a:t>的安装为例，简述自定义软件安装的流程。</a:t>
            </a:r>
            <a:endParaRPr lang="en-US" altLang="zh-CN" dirty="0" smtClean="0"/>
          </a:p>
          <a:p>
            <a:r>
              <a:rPr lang="en-US" altLang="zh-CN" dirty="0" smtClean="0"/>
              <a:t>M4</a:t>
            </a:r>
            <a:r>
              <a:rPr lang="en-US" altLang="zh-CN" baseline="0" dirty="0" smtClean="0"/>
              <a:t> </a:t>
            </a:r>
            <a:r>
              <a:rPr lang="zh-CN" altLang="en-US" baseline="0" dirty="0" smtClean="0"/>
              <a:t>一种宏处理器。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7</a:t>
            </a:fld>
            <a:endParaRPr lang="zh-CN" altLang="en-US"/>
          </a:p>
        </p:txBody>
      </p:sp>
    </p:spTree>
    <p:extLst>
      <p:ext uri="{BB962C8B-B14F-4D97-AF65-F5344CB8AC3E}">
        <p14:creationId xmlns:p14="http://schemas.microsoft.com/office/powerpoint/2010/main" val="625545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系统环境准备好后，</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8</a:t>
            </a:fld>
            <a:endParaRPr lang="zh-CN" altLang="en-US"/>
          </a:p>
        </p:txBody>
      </p:sp>
    </p:spTree>
    <p:extLst>
      <p:ext uri="{BB962C8B-B14F-4D97-AF65-F5344CB8AC3E}">
        <p14:creationId xmlns:p14="http://schemas.microsoft.com/office/powerpoint/2010/main" val="310655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400" b="1" dirty="0" smtClean="0">
                <a:solidFill>
                  <a:srgbClr val="325F3E"/>
                </a:solidFill>
                <a:latin typeface="黑体" panose="02010609060101010101" pitchFamily="49" charset="-122"/>
                <a:ea typeface="黑体" panose="02010609060101010101" pitchFamily="49" charset="-122"/>
              </a:rPr>
              <a:t>第二种方式是使用</a:t>
            </a:r>
            <a:r>
              <a:rPr lang="en-US" altLang="zh-CN" sz="1400" b="1" dirty="0" err="1" smtClean="0">
                <a:solidFill>
                  <a:srgbClr val="325F3E"/>
                </a:solidFill>
                <a:latin typeface="黑体" panose="02010609060101010101" pitchFamily="49" charset="-122"/>
                <a:ea typeface="黑体" panose="02010609060101010101" pitchFamily="49" charset="-122"/>
              </a:rPr>
              <a:t>ModelArts</a:t>
            </a:r>
            <a:r>
              <a:rPr lang="zh-CN" altLang="en-US" sz="1400" b="1" dirty="0" smtClean="0">
                <a:solidFill>
                  <a:srgbClr val="325F3E"/>
                </a:solidFill>
                <a:latin typeface="黑体" panose="02010609060101010101" pitchFamily="49" charset="-122"/>
                <a:ea typeface="黑体" panose="02010609060101010101" pitchFamily="49" charset="-122"/>
              </a:rPr>
              <a:t>在线训练平台进行部署。</a:t>
            </a:r>
            <a:endParaRPr lang="en-US" altLang="zh-CN" sz="1400" b="1" dirty="0" smtClean="0">
              <a:solidFill>
                <a:srgbClr val="325F3E"/>
              </a:solidFill>
              <a:latin typeface="黑体" panose="02010609060101010101" pitchFamily="49" charset="-122"/>
              <a:ea typeface="黑体" panose="02010609060101010101" pitchFamily="49" charset="-122"/>
            </a:endParaRPr>
          </a:p>
          <a:p>
            <a:pPr>
              <a:lnSpc>
                <a:spcPct val="150000"/>
              </a:lnSpc>
            </a:pPr>
            <a:r>
              <a:rPr lang="zh-CN" altLang="en-US" sz="1400" b="1" dirty="0" smtClean="0">
                <a:solidFill>
                  <a:srgbClr val="325F3E"/>
                </a:solidFill>
                <a:latin typeface="黑体" panose="02010609060101010101" pitchFamily="49" charset="-122"/>
                <a:ea typeface="黑体" panose="02010609060101010101" pitchFamily="49" charset="-122"/>
              </a:rPr>
              <a:t>按照正常的步骤，首先要准备数据？怎么准备呢？要用到</a:t>
            </a:r>
            <a:r>
              <a:rPr lang="en-US" altLang="zh-CN" sz="1400" b="1" dirty="0" smtClean="0">
                <a:solidFill>
                  <a:srgbClr val="325F3E"/>
                </a:solidFill>
                <a:latin typeface="黑体" panose="02010609060101010101" pitchFamily="49" charset="-122"/>
                <a:ea typeface="黑体" panose="02010609060101010101" pitchFamily="49" charset="-122"/>
              </a:rPr>
              <a:t>OBS</a:t>
            </a:r>
            <a:r>
              <a:rPr lang="zh-CN" altLang="en-US" sz="1400" b="1" dirty="0" smtClean="0">
                <a:solidFill>
                  <a:srgbClr val="325F3E"/>
                </a:solidFill>
                <a:latin typeface="黑体" panose="02010609060101010101" pitchFamily="49" charset="-122"/>
                <a:ea typeface="黑体" panose="02010609060101010101" pitchFamily="49" charset="-122"/>
              </a:rPr>
              <a:t>对象存储服务。可以简单的理解为一个网盘。</a:t>
            </a:r>
            <a:endParaRPr lang="en-US" altLang="zh-CN" sz="1400" b="1" dirty="0" smtClean="0">
              <a:solidFill>
                <a:srgbClr val="325F3E"/>
              </a:solidFill>
              <a:latin typeface="黑体" panose="02010609060101010101" pitchFamily="49" charset="-122"/>
              <a:ea typeface="黑体" panose="02010609060101010101" pitchFamily="49" charset="-122"/>
            </a:endParaRPr>
          </a:p>
          <a:p>
            <a:pPr>
              <a:lnSpc>
                <a:spcPct val="150000"/>
              </a:lnSpc>
            </a:pPr>
            <a:r>
              <a:rPr lang="zh-CN" altLang="en-US" sz="1400" b="1" dirty="0" smtClean="0">
                <a:solidFill>
                  <a:srgbClr val="325F3E"/>
                </a:solidFill>
                <a:latin typeface="黑体" panose="02010609060101010101" pitchFamily="49" charset="-122"/>
                <a:ea typeface="黑体" panose="02010609060101010101" pitchFamily="49" charset="-122"/>
              </a:rPr>
              <a:t>桶</a:t>
            </a:r>
            <a:r>
              <a:rPr lang="zh-CN" altLang="en-US" dirty="0" smtClean="0">
                <a:solidFill>
                  <a:srgbClr val="325F3E"/>
                </a:solidFill>
                <a:latin typeface="黑体" panose="02010609060101010101" pitchFamily="49" charset="-122"/>
                <a:ea typeface="黑体" panose="02010609060101010101" pitchFamily="49" charset="-122"/>
              </a:rPr>
              <a:t>是</a:t>
            </a:r>
            <a:r>
              <a:rPr lang="en-US" altLang="zh-CN" dirty="0" smtClean="0">
                <a:solidFill>
                  <a:srgbClr val="325F3E"/>
                </a:solidFill>
                <a:latin typeface="黑体" panose="02010609060101010101" pitchFamily="49" charset="-122"/>
                <a:ea typeface="黑体" panose="02010609060101010101" pitchFamily="49" charset="-122"/>
              </a:rPr>
              <a:t>OBS</a:t>
            </a:r>
            <a:r>
              <a:rPr lang="zh-CN" altLang="en-US" dirty="0" smtClean="0">
                <a:solidFill>
                  <a:srgbClr val="325F3E"/>
                </a:solidFill>
                <a:latin typeface="黑体" panose="02010609060101010101" pitchFamily="49" charset="-122"/>
                <a:ea typeface="黑体" panose="02010609060101010101" pitchFamily="49" charset="-122"/>
              </a:rPr>
              <a:t>中存储对象的容器，每个桶都有自己的存储类别、访问权限等属性，在互联网上可以通过桶的访问域名来定位桶。</a:t>
            </a:r>
            <a:endParaRPr lang="en-US" altLang="zh-CN" dirty="0" smtClean="0">
              <a:solidFill>
                <a:srgbClr val="325F3E"/>
              </a:solidFill>
              <a:latin typeface="黑体" panose="02010609060101010101" pitchFamily="49" charset="-122"/>
              <a:ea typeface="黑体" panose="02010609060101010101" pitchFamily="49" charset="-122"/>
            </a:endParaRPr>
          </a:p>
          <a:p>
            <a:pPr>
              <a:lnSpc>
                <a:spcPct val="150000"/>
              </a:lnSpc>
            </a:pPr>
            <a:r>
              <a:rPr lang="zh-CN" altLang="en-US" dirty="0" smtClean="0">
                <a:solidFill>
                  <a:srgbClr val="325F3E"/>
                </a:solidFill>
                <a:latin typeface="黑体" panose="02010609060101010101" pitchFamily="49" charset="-122"/>
                <a:ea typeface="黑体" panose="02010609060101010101" pitchFamily="49" charset="-122"/>
              </a:rPr>
              <a:t>四个目录：</a:t>
            </a:r>
            <a:endParaRPr lang="en-US" altLang="zh-CN" dirty="0" smtClean="0">
              <a:solidFill>
                <a:srgbClr val="325F3E"/>
              </a:solidFill>
              <a:latin typeface="黑体" panose="02010609060101010101" pitchFamily="49" charset="-122"/>
              <a:ea typeface="黑体" panose="02010609060101010101" pitchFamily="49" charset="-122"/>
            </a:endParaRPr>
          </a:p>
          <a:p>
            <a:pPr>
              <a:lnSpc>
                <a:spcPct val="150000"/>
              </a:lnSpc>
            </a:pPr>
            <a:r>
              <a:rPr lang="zh-CN" altLang="en-US" dirty="0" smtClean="0">
                <a:solidFill>
                  <a:srgbClr val="325F3E"/>
                </a:solidFill>
                <a:latin typeface="黑体" panose="02010609060101010101" pitchFamily="49" charset="-122"/>
                <a:ea typeface="黑体" panose="02010609060101010101" pitchFamily="49" charset="-122"/>
              </a:rPr>
              <a:t>训练输出目录和日志输出目录。</a:t>
            </a:r>
            <a:endParaRPr lang="zh-CN" altLang="en-US" dirty="0">
              <a:solidFill>
                <a:srgbClr val="325F3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5C608BDF-8702-4BD8-BE8C-A8D2638F87B5}" type="slidenum">
              <a:rPr lang="zh-CN" altLang="en-US" smtClean="0"/>
              <a:t>9</a:t>
            </a:fld>
            <a:endParaRPr lang="zh-CN" altLang="en-US"/>
          </a:p>
        </p:txBody>
      </p:sp>
    </p:spTree>
    <p:extLst>
      <p:ext uri="{BB962C8B-B14F-4D97-AF65-F5344CB8AC3E}">
        <p14:creationId xmlns:p14="http://schemas.microsoft.com/office/powerpoint/2010/main" val="2266340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72835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2396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93045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9648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7606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308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37036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24821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156822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30600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179066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5011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06079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04E8D6-3CB3-4AEF-A2BC-7C9950A7BB8E}"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78579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4E8D6-3CB3-4AEF-A2BC-7C9950A7BB8E}" type="datetimeFigureOut">
              <a:rPr lang="zh-CN" altLang="en-US" smtClean="0"/>
              <a:t>2021/6/2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77954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21.png"/><Relationship Id="rId5" Type="http://schemas.openxmlformats.org/officeDocument/2006/relationships/image" Target="../media/image4.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image" Target="../media/image27.png"/><Relationship Id="rId4" Type="http://schemas.microsoft.com/office/2007/relationships/hdphoto" Target="../media/hdphoto1.wdp"/><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34.png"/><Relationship Id="rId5" Type="http://schemas.openxmlformats.org/officeDocument/2006/relationships/image" Target="../media/image4.png"/><Relationship Id="rId10"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39.png"/><Relationship Id="rId5" Type="http://schemas.openxmlformats.org/officeDocument/2006/relationships/image" Target="../media/image4.png"/><Relationship Id="rId10" Type="http://schemas.openxmlformats.org/officeDocument/2006/relationships/image" Target="../media/image38.png"/><Relationship Id="rId4" Type="http://schemas.microsoft.com/office/2007/relationships/hdphoto" Target="../media/hdphoto1.wdp"/><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hyperlink" Target="https://console.huaweicloud.com/modelar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3352" b="20122"/>
          <a:stretch/>
        </p:blipFill>
        <p:spPr>
          <a:xfrm>
            <a:off x="329932" y="542214"/>
            <a:ext cx="11532141" cy="5753677"/>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329932"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49697" y="3119891"/>
            <a:ext cx="7533416"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66" fontAlgn="base">
              <a:spcBef>
                <a:spcPct val="0"/>
              </a:spcBef>
              <a:spcAft>
                <a:spcPct val="0"/>
              </a:spcAft>
              <a:tabLst>
                <a:tab pos="2865823" algn="l"/>
              </a:tabLst>
            </a:pPr>
            <a:r>
              <a:rPr lang="en-US" altLang="zh-CN" sz="4267" b="1" dirty="0" err="1" smtClean="0">
                <a:solidFill>
                  <a:srgbClr val="325F3E"/>
                </a:solidFill>
                <a:latin typeface="微软雅黑"/>
                <a:ea typeface="微软雅黑"/>
                <a:sym typeface="Calibri" panose="020F0502020204030204" pitchFamily="34" charset="0"/>
              </a:rPr>
              <a:t>MindSpore</a:t>
            </a:r>
            <a:r>
              <a:rPr lang="en-US" altLang="zh-CN" sz="4267" b="1" dirty="0" smtClean="0">
                <a:solidFill>
                  <a:srgbClr val="325F3E"/>
                </a:solidFill>
                <a:latin typeface="微软雅黑"/>
                <a:ea typeface="微软雅黑"/>
                <a:sym typeface="Calibri" panose="020F0502020204030204" pitchFamily="34" charset="0"/>
              </a:rPr>
              <a:t> &amp; Transformer</a:t>
            </a:r>
            <a:endParaRPr lang="zh-CN" altLang="en-US" sz="4267" b="1" dirty="0">
              <a:solidFill>
                <a:srgbClr val="325F3E"/>
              </a:solidFill>
              <a:latin typeface="微软雅黑"/>
              <a:ea typeface="微软雅黑"/>
              <a:sym typeface="Calibri" panose="020F0502020204030204" pitchFamily="34" charset="0"/>
            </a:endParaRPr>
          </a:p>
        </p:txBody>
      </p:sp>
      <p:cxnSp>
        <p:nvCxnSpPr>
          <p:cNvPr id="65" name="直接连接符 64"/>
          <p:cNvCxnSpPr/>
          <p:nvPr/>
        </p:nvCxnSpPr>
        <p:spPr>
          <a:xfrm>
            <a:off x="5339619" y="4038044"/>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700419" y="5526526"/>
            <a:ext cx="791163"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66" fontAlgn="base">
              <a:spcBef>
                <a:spcPct val="0"/>
              </a:spcBef>
              <a:spcAft>
                <a:spcPct val="0"/>
              </a:spcAft>
              <a:tabLst>
                <a:tab pos="2865823" algn="l"/>
              </a:tabLst>
            </a:pP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武 涵</a:t>
            </a:r>
            <a:endParaRPr lang="en-US" altLang="zh-CN" sz="1867"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pic>
        <p:nvPicPr>
          <p:cNvPr id="13" name="图形 23">
            <a:extLst>
              <a:ext uri="{FF2B5EF4-FFF2-40B4-BE49-F238E27FC236}">
                <a16:creationId xmlns:a16="http://schemas.microsoft.com/office/drawing/2014/main" id="{2D710D45-1126-4FD9-8956-3491DB37B60D}"/>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337279" y="788439"/>
            <a:ext cx="3517444" cy="809455"/>
          </a:xfrm>
          <a:prstGeom prst="rect">
            <a:avLst/>
          </a:prstGeom>
        </p:spPr>
      </p:pic>
      <p:sp>
        <p:nvSpPr>
          <p:cNvPr id="3" name="矩形 2"/>
          <p:cNvSpPr/>
          <p:nvPr/>
        </p:nvSpPr>
        <p:spPr>
          <a:xfrm>
            <a:off x="5284720" y="5885520"/>
            <a:ext cx="1622560" cy="379656"/>
          </a:xfrm>
          <a:prstGeom prst="rect">
            <a:avLst/>
          </a:prstGeom>
        </p:spPr>
        <p:txBody>
          <a:bodyPr wrap="none">
            <a:spAutoFit/>
          </a:bodyPr>
          <a:lstStyle/>
          <a:p>
            <a:pPr algn="ctr" defTabSz="685766" fontAlgn="base">
              <a:spcBef>
                <a:spcPct val="0"/>
              </a:spcBef>
              <a:spcAft>
                <a:spcPct val="0"/>
              </a:spcAft>
              <a:tabLst>
                <a:tab pos="2865823" algn="l"/>
              </a:tabLst>
            </a:pP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2021</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年</a:t>
            </a: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6</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月</a:t>
            </a: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2</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日</a:t>
            </a:r>
            <a:endParaRPr lang="zh-CN" altLang="en-US" sz="1867"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2585134807"/>
      </p:ext>
    </p:extLst>
  </p:cSld>
  <p:clrMapOvr>
    <a:masterClrMapping/>
  </p:clrMapOvr>
  <mc:AlternateContent xmlns:mc="http://schemas.openxmlformats.org/markup-compatibility/2006" xmlns:p14="http://schemas.microsoft.com/office/powerpoint/2010/main">
    <mc:Choice Requires="p14">
      <p:transition spd="med" p14:dur="700" advTm="499">
        <p:fade/>
      </p:transition>
    </mc:Choice>
    <mc:Fallback xmlns="">
      <p:transition spd="med" advTm="49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ModelArts</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3808"/>
            <a:ext cx="5634681" cy="400110"/>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参数和数据对接</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9" name="矩形 8"/>
          <p:cNvSpPr/>
          <p:nvPr/>
        </p:nvSpPr>
        <p:spPr>
          <a:xfrm>
            <a:off x="0" y="1349768"/>
            <a:ext cx="12192000" cy="2121799"/>
          </a:xfrm>
          <a:prstGeom prst="rect">
            <a:avLst/>
          </a:prstGeom>
        </p:spPr>
        <p:txBody>
          <a:bodyPr wrap="square">
            <a:spAutoFit/>
          </a:bodyPr>
          <a:lstStyle/>
          <a:p>
            <a:pPr>
              <a:lnSpc>
                <a:spcPct val="150000"/>
              </a:lnSpc>
            </a:pPr>
            <a:r>
              <a:rPr lang="en-US" altLang="zh-CN" dirty="0" err="1">
                <a:solidFill>
                  <a:schemeClr val="accent6">
                    <a:lumMod val="75000"/>
                  </a:schemeClr>
                </a:solidFill>
                <a:latin typeface="Cascadia Code" panose="020B0609020000020004" pitchFamily="49" charset="0"/>
                <a:cs typeface="Cascadia Code" panose="020B0609020000020004" pitchFamily="49" charset="0"/>
              </a:rPr>
              <a:t>parser.add_argument</a:t>
            </a:r>
            <a:r>
              <a:rPr lang="en-US" altLang="zh-CN" dirty="0">
                <a:solidFill>
                  <a:schemeClr val="accent6">
                    <a:lumMod val="75000"/>
                  </a:schemeClr>
                </a:solidFill>
                <a:latin typeface="Cascadia Code" panose="020B0609020000020004" pitchFamily="49" charset="0"/>
                <a:cs typeface="Cascadia Code" panose="020B0609020000020004" pitchFamily="49" charset="0"/>
              </a:rPr>
              <a:t>('--</a:t>
            </a:r>
            <a:r>
              <a:rPr lang="en-US" altLang="zh-CN" dirty="0" err="1">
                <a:solidFill>
                  <a:schemeClr val="accent6">
                    <a:lumMod val="75000"/>
                  </a:schemeClr>
                </a:solidFill>
                <a:latin typeface="Cascadia Code" panose="020B0609020000020004" pitchFamily="49" charset="0"/>
                <a:cs typeface="Cascadia Code" panose="020B0609020000020004" pitchFamily="49" charset="0"/>
              </a:rPr>
              <a:t>data_url</a:t>
            </a:r>
            <a:r>
              <a:rPr lang="en-US" altLang="zh-CN" dirty="0">
                <a:solidFill>
                  <a:schemeClr val="accent6">
                    <a:lumMod val="75000"/>
                  </a:schemeClr>
                </a:solidFill>
                <a:latin typeface="Cascadia Code" panose="020B0609020000020004" pitchFamily="49" charset="0"/>
                <a:cs typeface="Cascadia Code" panose="020B0609020000020004" pitchFamily="49" charset="0"/>
              </a:rPr>
              <a:t>', required=True, default=None, help='Location of data</a:t>
            </a:r>
            <a:r>
              <a:rPr lang="en-US" altLang="zh-CN" dirty="0" smtClean="0">
                <a:solidFill>
                  <a:schemeClr val="accent6">
                    <a:lumMod val="75000"/>
                  </a:schemeClr>
                </a:solidFill>
                <a:latin typeface="Cascadia Code" panose="020B0609020000020004" pitchFamily="49" charset="0"/>
                <a:cs typeface="Cascadia Code" panose="020B0609020000020004" pitchFamily="49" charset="0"/>
              </a:rPr>
              <a:t>.')</a:t>
            </a:r>
          </a:p>
          <a:p>
            <a:pPr>
              <a:lnSpc>
                <a:spcPct val="150000"/>
              </a:lnSpc>
            </a:pPr>
            <a:r>
              <a:rPr lang="en-US" altLang="zh-CN" dirty="0" err="1">
                <a:solidFill>
                  <a:schemeClr val="accent6">
                    <a:lumMod val="75000"/>
                  </a:schemeClr>
                </a:solidFill>
                <a:latin typeface="Cascadia Code" panose="020B0609020000020004" pitchFamily="49" charset="0"/>
                <a:cs typeface="Cascadia Code" panose="020B0609020000020004" pitchFamily="49" charset="0"/>
              </a:rPr>
              <a:t>parser.add_argument</a:t>
            </a:r>
            <a:r>
              <a:rPr lang="en-US" altLang="zh-CN" dirty="0">
                <a:solidFill>
                  <a:schemeClr val="accent6">
                    <a:lumMod val="75000"/>
                  </a:schemeClr>
                </a:solidFill>
                <a:latin typeface="Cascadia Code" panose="020B0609020000020004" pitchFamily="49" charset="0"/>
                <a:cs typeface="Cascadia Code" panose="020B0609020000020004" pitchFamily="49" charset="0"/>
              </a:rPr>
              <a:t>('--</a:t>
            </a:r>
            <a:r>
              <a:rPr lang="en-US" altLang="zh-CN" dirty="0" err="1">
                <a:solidFill>
                  <a:schemeClr val="accent6">
                    <a:lumMod val="75000"/>
                  </a:schemeClr>
                </a:solidFill>
                <a:latin typeface="Cascadia Code" panose="020B0609020000020004" pitchFamily="49" charset="0"/>
                <a:cs typeface="Cascadia Code" panose="020B0609020000020004" pitchFamily="49" charset="0"/>
              </a:rPr>
              <a:t>train_url</a:t>
            </a:r>
            <a:r>
              <a:rPr lang="en-US" altLang="zh-CN" dirty="0">
                <a:solidFill>
                  <a:schemeClr val="accent6">
                    <a:lumMod val="75000"/>
                  </a:schemeClr>
                </a:solidFill>
                <a:latin typeface="Cascadia Code" panose="020B0609020000020004" pitchFamily="49" charset="0"/>
                <a:cs typeface="Cascadia Code" panose="020B0609020000020004" pitchFamily="49" charset="0"/>
              </a:rPr>
              <a:t>', required=True, default=None, help='Location of</a:t>
            </a:r>
          </a:p>
          <a:p>
            <a:pPr>
              <a:lnSpc>
                <a:spcPct val="150000"/>
              </a:lnSpc>
            </a:pPr>
            <a:r>
              <a:rPr lang="en-US" altLang="zh-CN" dirty="0">
                <a:solidFill>
                  <a:schemeClr val="accent6">
                    <a:lumMod val="75000"/>
                  </a:schemeClr>
                </a:solidFill>
                <a:latin typeface="Cascadia Code" panose="020B0609020000020004" pitchFamily="49" charset="0"/>
                <a:cs typeface="Cascadia Code" panose="020B0609020000020004" pitchFamily="49" charset="0"/>
              </a:rPr>
              <a:t>training outputs</a:t>
            </a:r>
            <a:r>
              <a:rPr lang="en-US" altLang="zh-CN" dirty="0" smtClean="0">
                <a:solidFill>
                  <a:schemeClr val="accent6">
                    <a:lumMod val="75000"/>
                  </a:schemeClr>
                </a:solidFill>
                <a:latin typeface="Cascadia Code" panose="020B0609020000020004" pitchFamily="49" charset="0"/>
                <a:cs typeface="Cascadia Code" panose="020B0609020000020004" pitchFamily="49" charset="0"/>
              </a:rPr>
              <a:t>.')</a:t>
            </a:r>
          </a:p>
          <a:p>
            <a:pPr>
              <a:lnSpc>
                <a:spcPct val="150000"/>
              </a:lnSpc>
            </a:pPr>
            <a:r>
              <a:rPr lang="en-US" altLang="zh-CN" dirty="0" err="1">
                <a:latin typeface="Cascadia Code" panose="020B0609020000020004" pitchFamily="49" charset="0"/>
                <a:cs typeface="Cascadia Code" panose="020B0609020000020004" pitchFamily="49" charset="0"/>
              </a:rPr>
              <a:t>parser.add_argument</a:t>
            </a:r>
            <a:r>
              <a:rPr lang="en-US" altLang="zh-CN" dirty="0">
                <a:latin typeface="Cascadia Code" panose="020B0609020000020004" pitchFamily="49" charset="0"/>
                <a:cs typeface="Cascadia Code" panose="020B0609020000020004" pitchFamily="49" charset="0"/>
              </a:rPr>
              <a:t>('--</a:t>
            </a:r>
            <a:r>
              <a:rPr lang="en-US" altLang="zh-CN" dirty="0" err="1">
                <a:latin typeface="Cascadia Code" panose="020B0609020000020004" pitchFamily="49" charset="0"/>
                <a:cs typeface="Cascadia Code" panose="020B0609020000020004" pitchFamily="49" charset="0"/>
              </a:rPr>
              <a:t>epoch_size</a:t>
            </a:r>
            <a:r>
              <a:rPr lang="en-US" altLang="zh-CN" dirty="0">
                <a:latin typeface="Cascadia Code" panose="020B0609020000020004" pitchFamily="49" charset="0"/>
                <a:cs typeface="Cascadia Code" panose="020B0609020000020004" pitchFamily="49" charset="0"/>
              </a:rPr>
              <a:t>', type=</a:t>
            </a:r>
            <a:r>
              <a:rPr lang="en-US" altLang="zh-CN" dirty="0" err="1">
                <a:latin typeface="Cascadia Code" panose="020B0609020000020004" pitchFamily="49" charset="0"/>
                <a:cs typeface="Cascadia Code" panose="020B0609020000020004" pitchFamily="49" charset="0"/>
              </a:rPr>
              <a:t>int</a:t>
            </a:r>
            <a:r>
              <a:rPr lang="en-US" altLang="zh-CN" dirty="0">
                <a:latin typeface="Cascadia Code" panose="020B0609020000020004" pitchFamily="49" charset="0"/>
                <a:cs typeface="Cascadia Code" panose="020B0609020000020004" pitchFamily="49" charset="0"/>
              </a:rPr>
              <a:t>, default=90, help='Train epoch size</a:t>
            </a:r>
            <a:r>
              <a:rPr lang="en-US" altLang="zh-CN" dirty="0" smtClean="0">
                <a:latin typeface="Cascadia Code" panose="020B0609020000020004" pitchFamily="49" charset="0"/>
                <a:cs typeface="Cascadia Code" panose="020B0609020000020004" pitchFamily="49" charset="0"/>
              </a:rPr>
              <a:t>.')</a:t>
            </a:r>
          </a:p>
          <a:p>
            <a:pPr>
              <a:lnSpc>
                <a:spcPct val="150000"/>
              </a:lnSpc>
            </a:pPr>
            <a:r>
              <a:rPr lang="en-US" altLang="zh-CN" dirty="0">
                <a:latin typeface="Cascadia Code" panose="020B0609020000020004" pitchFamily="49" charset="0"/>
                <a:cs typeface="Cascadia Code" panose="020B0609020000020004" pitchFamily="49" charset="0"/>
              </a:rPr>
              <a:t>……</a:t>
            </a:r>
            <a:endParaRPr lang="en-US" altLang="zh-CN" dirty="0" smtClean="0">
              <a:latin typeface="Cascadia Code" panose="020B0609020000020004" pitchFamily="49" charset="0"/>
              <a:cs typeface="Cascadia Code" panose="020B0609020000020004" pitchFamily="49" charset="0"/>
            </a:endParaRPr>
          </a:p>
        </p:txBody>
      </p:sp>
      <p:sp>
        <p:nvSpPr>
          <p:cNvPr id="16" name="矩形 15"/>
          <p:cNvSpPr/>
          <p:nvPr/>
        </p:nvSpPr>
        <p:spPr>
          <a:xfrm>
            <a:off x="0" y="4098019"/>
            <a:ext cx="12192000" cy="1752467"/>
          </a:xfrm>
          <a:prstGeom prst="rect">
            <a:avLst/>
          </a:prstGeom>
        </p:spPr>
        <p:txBody>
          <a:bodyPr wrap="square">
            <a:spAutoFit/>
          </a:bodyPr>
          <a:lstStyle/>
          <a:p>
            <a:pPr>
              <a:lnSpc>
                <a:spcPct val="150000"/>
              </a:lnSpc>
            </a:pPr>
            <a:r>
              <a:rPr lang="zh-CN" altLang="en-US" sz="2000" dirty="0" smtClean="0">
                <a:solidFill>
                  <a:srgbClr val="325F3E"/>
                </a:solidFill>
                <a:latin typeface="黑体" panose="02010609060101010101" pitchFamily="49" charset="-122"/>
                <a:ea typeface="黑体" panose="02010609060101010101" pitchFamily="49" charset="-122"/>
                <a:cs typeface="Cascadia Code" panose="020B0609020000020004" pitchFamily="49" charset="0"/>
              </a:rPr>
              <a:t>数据传输</a:t>
            </a:r>
            <a:endParaRPr lang="en-US" altLang="zh-CN" sz="2000" dirty="0" smtClean="0">
              <a:solidFill>
                <a:srgbClr val="325F3E"/>
              </a:solidFill>
              <a:latin typeface="黑体" panose="02010609060101010101" pitchFamily="49" charset="-122"/>
              <a:ea typeface="黑体" panose="02010609060101010101" pitchFamily="49" charset="-122"/>
              <a:cs typeface="Cascadia Code" panose="020B0609020000020004" pitchFamily="49" charset="0"/>
            </a:endParaRPr>
          </a:p>
          <a:p>
            <a:pPr>
              <a:lnSpc>
                <a:spcPct val="150000"/>
              </a:lnSpc>
            </a:pPr>
            <a:r>
              <a:rPr lang="en-US" altLang="zh-CN" dirty="0" smtClean="0">
                <a:latin typeface="Cascadia Code" panose="020B0609020000020004" pitchFamily="49" charset="0"/>
                <a:ea typeface="FangSong" panose="02010609060101010101" pitchFamily="49" charset="-122"/>
                <a:cs typeface="Cascadia Code" panose="020B0609020000020004" pitchFamily="49" charset="0"/>
              </a:rPr>
              <a:t>import </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moxing</a:t>
            </a:r>
            <a:r>
              <a:rPr lang="en-US" altLang="zh-CN" dirty="0">
                <a:latin typeface="Cascadia Code" panose="020B0609020000020004" pitchFamily="49" charset="0"/>
                <a:ea typeface="FangSong" panose="02010609060101010101" pitchFamily="49" charset="-122"/>
                <a:cs typeface="Cascadia Code" panose="020B0609020000020004" pitchFamily="49" charset="0"/>
              </a:rPr>
              <a:t> as </a:t>
            </a:r>
            <a:r>
              <a:rPr lang="en-US" altLang="zh-CN" dirty="0" err="1" smtClean="0">
                <a:latin typeface="Cascadia Code" panose="020B0609020000020004" pitchFamily="49" charset="0"/>
                <a:ea typeface="FangSong" panose="02010609060101010101" pitchFamily="49" charset="-122"/>
                <a:cs typeface="Cascadia Code" panose="020B0609020000020004" pitchFamily="49" charset="0"/>
              </a:rPr>
              <a:t>mox</a:t>
            </a:r>
            <a:endParaRPr lang="en-US" altLang="zh-CN" dirty="0" smtClean="0">
              <a:latin typeface="Cascadia Code" panose="020B0609020000020004" pitchFamily="49" charset="0"/>
              <a:ea typeface="FangSong" panose="02010609060101010101" pitchFamily="49" charset="-122"/>
              <a:cs typeface="Cascadia Code" panose="020B0609020000020004" pitchFamily="49" charset="0"/>
            </a:endParaRPr>
          </a:p>
          <a:p>
            <a:pPr>
              <a:lnSpc>
                <a:spcPct val="150000"/>
              </a:lnSpc>
            </a:pPr>
            <a:r>
              <a:rPr lang="en-US" altLang="zh-CN" dirty="0" err="1">
                <a:latin typeface="Cascadia Code" panose="020B0609020000020004" pitchFamily="49" charset="0"/>
                <a:ea typeface="FangSong" panose="02010609060101010101" pitchFamily="49" charset="-122"/>
                <a:cs typeface="Cascadia Code" panose="020B0609020000020004" pitchFamily="49" charset="0"/>
              </a:rPr>
              <a:t>mox.file.copy_parallel</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src_url</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args.data_url</a:t>
            </a:r>
            <a:r>
              <a:rPr lang="en-US" altLang="zh-CN" dirty="0">
                <a:latin typeface="Cascadia Code" panose="020B0609020000020004" pitchFamily="49" charset="0"/>
                <a:ea typeface="FangSong" panose="02010609060101010101" pitchFamily="49" charset="-122"/>
                <a:cs typeface="Cascadia Code" panose="020B0609020000020004" pitchFamily="49" charset="0"/>
              </a:rPr>
              <a:t>, </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dst_url</a:t>
            </a:r>
            <a:r>
              <a:rPr lang="en-US" altLang="zh-CN" dirty="0">
                <a:latin typeface="Cascadia Code" panose="020B0609020000020004" pitchFamily="49" charset="0"/>
                <a:ea typeface="FangSong" panose="02010609060101010101" pitchFamily="49" charset="-122"/>
                <a:cs typeface="Cascadia Code" panose="020B0609020000020004" pitchFamily="49" charset="0"/>
              </a:rPr>
              <a:t>='./cache/</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data_path</a:t>
            </a:r>
            <a:r>
              <a:rPr lang="en-US" altLang="zh-CN" dirty="0" smtClean="0">
                <a:latin typeface="Cascadia Code" panose="020B0609020000020004" pitchFamily="49" charset="0"/>
                <a:ea typeface="FangSong" panose="02010609060101010101" pitchFamily="49" charset="-122"/>
                <a:cs typeface="Cascadia Code" panose="020B0609020000020004" pitchFamily="49" charset="0"/>
              </a:rPr>
              <a:t>')</a:t>
            </a:r>
          </a:p>
          <a:p>
            <a:pPr>
              <a:lnSpc>
                <a:spcPct val="150000"/>
              </a:lnSpc>
            </a:pPr>
            <a:r>
              <a:rPr lang="en-US" altLang="zh-CN" dirty="0" err="1">
                <a:latin typeface="Cascadia Code" panose="020B0609020000020004" pitchFamily="49" charset="0"/>
                <a:ea typeface="FangSong" panose="02010609060101010101" pitchFamily="49" charset="-122"/>
                <a:cs typeface="Cascadia Code" panose="020B0609020000020004" pitchFamily="49" charset="0"/>
              </a:rPr>
              <a:t>mox.file.copy_parallel</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src_url</a:t>
            </a:r>
            <a:r>
              <a:rPr lang="en-US" altLang="zh-CN" dirty="0" smtClean="0">
                <a:latin typeface="Cascadia Code" panose="020B0609020000020004" pitchFamily="49" charset="0"/>
                <a:ea typeface="FangSong" panose="02010609060101010101" pitchFamily="49" charset="-122"/>
                <a:cs typeface="Cascadia Code" panose="020B0609020000020004" pitchFamily="49" charset="0"/>
              </a:rPr>
              <a:t>=‘</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r>
              <a:rPr lang="en-US" altLang="zh-CN" dirty="0" smtClean="0">
                <a:latin typeface="Cascadia Code" panose="020B0609020000020004" pitchFamily="49" charset="0"/>
                <a:ea typeface="FangSong" panose="02010609060101010101" pitchFamily="49" charset="-122"/>
                <a:cs typeface="Cascadia Code" panose="020B0609020000020004" pitchFamily="49" charset="0"/>
              </a:rPr>
              <a:t>/</a:t>
            </a:r>
            <a:r>
              <a:rPr lang="en-US" altLang="zh-CN" dirty="0">
                <a:latin typeface="Cascadia Code" panose="020B0609020000020004" pitchFamily="49" charset="0"/>
                <a:ea typeface="FangSong" panose="02010609060101010101" pitchFamily="49" charset="-122"/>
                <a:cs typeface="Cascadia Code" panose="020B0609020000020004" pitchFamily="49" charset="0"/>
              </a:rPr>
              <a:t>cache/</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output_path</a:t>
            </a:r>
            <a:r>
              <a:rPr lang="en-US" altLang="zh-CN" dirty="0">
                <a:latin typeface="Cascadia Code" panose="020B0609020000020004" pitchFamily="49" charset="0"/>
                <a:ea typeface="FangSong" panose="02010609060101010101" pitchFamily="49" charset="-122"/>
                <a:cs typeface="Cascadia Code" panose="020B0609020000020004" pitchFamily="49" charset="0"/>
              </a:rPr>
              <a:t>', </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dst_url</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r>
              <a:rPr lang="en-US" altLang="zh-CN" dirty="0" err="1">
                <a:latin typeface="Cascadia Code" panose="020B0609020000020004" pitchFamily="49" charset="0"/>
                <a:ea typeface="FangSong" panose="02010609060101010101" pitchFamily="49" charset="-122"/>
                <a:cs typeface="Cascadia Code" panose="020B0609020000020004" pitchFamily="49" charset="0"/>
              </a:rPr>
              <a:t>args.train_url</a:t>
            </a:r>
            <a:r>
              <a:rPr lang="en-US" altLang="zh-CN" dirty="0">
                <a:latin typeface="Cascadia Code" panose="020B0609020000020004" pitchFamily="49" charset="0"/>
                <a:ea typeface="FangSong" panose="02010609060101010101" pitchFamily="49" charset="-122"/>
                <a:cs typeface="Cascadia Code" panose="020B0609020000020004" pitchFamily="49" charset="0"/>
              </a:rPr>
              <a:t>)</a:t>
            </a:r>
            <a:endParaRPr lang="en-US" altLang="zh-CN" dirty="0" smtClean="0">
              <a:latin typeface="Cascadia Code" panose="020B0609020000020004" pitchFamily="49" charset="0"/>
              <a:ea typeface="FangSong" panose="02010609060101010101" pitchFamily="49" charset="-122"/>
              <a:cs typeface="Cascadia Code" panose="020B0609020000020004" pitchFamily="49" charset="0"/>
            </a:endParaRPr>
          </a:p>
        </p:txBody>
      </p:sp>
    </p:spTree>
    <p:extLst>
      <p:ext uri="{BB962C8B-B14F-4D97-AF65-F5344CB8AC3E}">
        <p14:creationId xmlns:p14="http://schemas.microsoft.com/office/powerpoint/2010/main" val="272760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ModelArts</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3808"/>
            <a:ext cx="5634681" cy="400110"/>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创建作业</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13" name="图片 12"/>
          <p:cNvPicPr>
            <a:picLocks noChangeAspect="1"/>
          </p:cNvPicPr>
          <p:nvPr/>
        </p:nvPicPr>
        <p:blipFill>
          <a:blip r:embed="rId9"/>
          <a:stretch>
            <a:fillRect/>
          </a:stretch>
        </p:blipFill>
        <p:spPr>
          <a:xfrm>
            <a:off x="129892" y="1078030"/>
            <a:ext cx="9337773" cy="5038564"/>
          </a:xfrm>
          <a:prstGeom prst="rect">
            <a:avLst/>
          </a:prstGeom>
        </p:spPr>
      </p:pic>
    </p:spTree>
    <p:extLst>
      <p:ext uri="{BB962C8B-B14F-4D97-AF65-F5344CB8AC3E}">
        <p14:creationId xmlns:p14="http://schemas.microsoft.com/office/powerpoint/2010/main" val="317878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ModelArts</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3808"/>
            <a:ext cx="5634681" cy="400110"/>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创建作业</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259491" y="953919"/>
            <a:ext cx="6268523" cy="5391087"/>
          </a:xfrm>
          <a:prstGeom prst="rect">
            <a:avLst/>
          </a:prstGeom>
        </p:spPr>
      </p:pic>
    </p:spTree>
    <p:extLst>
      <p:ext uri="{BB962C8B-B14F-4D97-AF65-F5344CB8AC3E}">
        <p14:creationId xmlns:p14="http://schemas.microsoft.com/office/powerpoint/2010/main" val="276268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ModelArts</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3808"/>
            <a:ext cx="5634681" cy="400110"/>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查看训练过程输出</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7" name="图片 6"/>
          <p:cNvPicPr>
            <a:picLocks noChangeAspect="1"/>
          </p:cNvPicPr>
          <p:nvPr/>
        </p:nvPicPr>
        <p:blipFill>
          <a:blip r:embed="rId9"/>
          <a:stretch>
            <a:fillRect/>
          </a:stretch>
        </p:blipFill>
        <p:spPr>
          <a:xfrm>
            <a:off x="0" y="1189241"/>
            <a:ext cx="12025172" cy="3381732"/>
          </a:xfrm>
          <a:prstGeom prst="rect">
            <a:avLst/>
          </a:prstGeom>
        </p:spPr>
      </p:pic>
    </p:spTree>
    <p:extLst>
      <p:ext uri="{BB962C8B-B14F-4D97-AF65-F5344CB8AC3E}">
        <p14:creationId xmlns:p14="http://schemas.microsoft.com/office/powerpoint/2010/main" val="5008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2"/>
            <a:ext cx="12192000" cy="3746925"/>
          </a:xfrm>
          <a:prstGeom prst="rect">
            <a:avLst/>
          </a:prstGeom>
          <a:solidFill>
            <a:srgbClr val="325F3E"/>
          </a:solidFill>
          <a:ln>
            <a:solidFill>
              <a:srgbClr val="212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dirty="0">
              <a:solidFill>
                <a:srgbClr val="325F3E"/>
              </a:solidFill>
              <a:latin typeface="Calibri Light"/>
              <a:ea typeface="微软雅黑 Light"/>
            </a:endParaRPr>
          </a:p>
        </p:txBody>
      </p:sp>
      <p:sp>
        <p:nvSpPr>
          <p:cNvPr id="4" name="矩形 3">
            <a:extLst>
              <a:ext uri="{FF2B5EF4-FFF2-40B4-BE49-F238E27FC236}">
                <a16:creationId xmlns:a16="http://schemas.microsoft.com/office/drawing/2014/main" id="{82AD984A-7542-478E-BA3D-713A46CD0092}"/>
              </a:ext>
            </a:extLst>
          </p:cNvPr>
          <p:cNvSpPr/>
          <p:nvPr/>
        </p:nvSpPr>
        <p:spPr>
          <a:xfrm>
            <a:off x="358005" y="998839"/>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srgbClr val="325F3E"/>
              </a:solidFill>
              <a:latin typeface="Calibri Light"/>
              <a:ea typeface="微软雅黑 Light"/>
            </a:endParaRPr>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105519" y="2572195"/>
            <a:ext cx="3980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54" fontAlgn="base">
              <a:spcBef>
                <a:spcPct val="0"/>
              </a:spcBef>
              <a:spcAft>
                <a:spcPct val="0"/>
              </a:spcAft>
              <a:defRPr/>
            </a:pPr>
            <a:r>
              <a:rPr lang="en-US" altLang="zh-CN" sz="4800" b="1" dirty="0" smtClean="0">
                <a:solidFill>
                  <a:srgbClr val="325F3E"/>
                </a:solidFill>
                <a:latin typeface="微软雅黑"/>
                <a:ea typeface="微软雅黑"/>
              </a:rPr>
              <a:t>Transformer</a:t>
            </a:r>
            <a:endParaRPr lang="zh-CN" altLang="en-US" sz="4800" b="1" dirty="0">
              <a:solidFill>
                <a:srgbClr val="325F3E"/>
              </a:solidFill>
              <a:latin typeface="微软雅黑"/>
              <a:ea typeface="微软雅黑"/>
            </a:endParaRPr>
          </a:p>
        </p:txBody>
      </p:sp>
      <p:pic>
        <p:nvPicPr>
          <p:cNvPr id="77"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814313" y="4982775"/>
            <a:ext cx="2563375" cy="589899"/>
          </a:xfrm>
          <a:prstGeom prst="rect">
            <a:avLst/>
          </a:prstGeom>
        </p:spPr>
      </p:pic>
    </p:spTree>
    <p:extLst>
      <p:ext uri="{BB962C8B-B14F-4D97-AF65-F5344CB8AC3E}">
        <p14:creationId xmlns:p14="http://schemas.microsoft.com/office/powerpoint/2010/main" val="472045623"/>
      </p:ext>
    </p:extLst>
  </p:cSld>
  <p:clrMapOvr>
    <a:masterClrMapping/>
  </p:clrMapOvr>
  <mc:AlternateContent xmlns:mc="http://schemas.openxmlformats.org/markup-compatibility/2006" xmlns:p14="http://schemas.microsoft.com/office/powerpoint/2010/main">
    <mc:Choice Requires="p14">
      <p:transition spd="med" p14:dur="700" advTm="304">
        <p:fade/>
      </p:transition>
    </mc:Choice>
    <mc:Fallback xmlns="">
      <p:transition spd="med" advTm="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1737356"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rPr>
              <a:t>Transformer</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975" y="950145"/>
            <a:ext cx="3730404" cy="5496014"/>
          </a:xfrm>
          <a:prstGeom prst="rect">
            <a:avLst/>
          </a:prstGeom>
        </p:spPr>
      </p:pic>
      <p:pic>
        <p:nvPicPr>
          <p:cNvPr id="7" name="图片 6"/>
          <p:cNvPicPr>
            <a:picLocks noChangeAspect="1"/>
          </p:cNvPicPr>
          <p:nvPr/>
        </p:nvPicPr>
        <p:blipFill>
          <a:blip r:embed="rId10"/>
          <a:stretch>
            <a:fillRect/>
          </a:stretch>
        </p:blipFill>
        <p:spPr>
          <a:xfrm>
            <a:off x="5355079" y="1948279"/>
            <a:ext cx="4656445" cy="890577"/>
          </a:xfrm>
          <a:prstGeom prst="rect">
            <a:avLst/>
          </a:prstGeom>
        </p:spPr>
      </p:pic>
      <p:pic>
        <p:nvPicPr>
          <p:cNvPr id="8" name="图片 7"/>
          <p:cNvPicPr>
            <a:picLocks noChangeAspect="1"/>
          </p:cNvPicPr>
          <p:nvPr/>
        </p:nvPicPr>
        <p:blipFill>
          <a:blip r:embed="rId11"/>
          <a:stretch>
            <a:fillRect/>
          </a:stretch>
        </p:blipFill>
        <p:spPr>
          <a:xfrm>
            <a:off x="5355079" y="3995294"/>
            <a:ext cx="4828571" cy="580952"/>
          </a:xfrm>
          <a:prstGeom prst="rect">
            <a:avLst/>
          </a:prstGeom>
        </p:spPr>
      </p:pic>
    </p:spTree>
    <p:extLst>
      <p:ext uri="{BB962C8B-B14F-4D97-AF65-F5344CB8AC3E}">
        <p14:creationId xmlns:p14="http://schemas.microsoft.com/office/powerpoint/2010/main" val="368450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8268786"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REFORMER: THE EFFICIENT TRANSFORMER</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ICLR 2020</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p:cNvSpPr/>
          <p:nvPr/>
        </p:nvSpPr>
        <p:spPr>
          <a:xfrm>
            <a:off x="0" y="782553"/>
            <a:ext cx="498104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LOCALITY-SENSITIVE HASHING ATTENTION</a:t>
            </a:r>
            <a:endParaRPr lang="zh-CN" alt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9"/>
          <a:stretch>
            <a:fillRect/>
          </a:stretch>
        </p:blipFill>
        <p:spPr>
          <a:xfrm>
            <a:off x="417844" y="1361489"/>
            <a:ext cx="3858735" cy="692900"/>
          </a:xfrm>
          <a:prstGeom prst="rect">
            <a:avLst/>
          </a:prstGeom>
        </p:spPr>
      </p:pic>
      <p:pic>
        <p:nvPicPr>
          <p:cNvPr id="10" name="图片 9"/>
          <p:cNvPicPr>
            <a:picLocks noChangeAspect="1"/>
          </p:cNvPicPr>
          <p:nvPr/>
        </p:nvPicPr>
        <p:blipFill>
          <a:blip r:embed="rId10"/>
          <a:stretch>
            <a:fillRect/>
          </a:stretch>
        </p:blipFill>
        <p:spPr>
          <a:xfrm>
            <a:off x="1020995" y="2218940"/>
            <a:ext cx="2251696" cy="545147"/>
          </a:xfrm>
          <a:prstGeom prst="rect">
            <a:avLst/>
          </a:prstGeom>
        </p:spPr>
      </p:pic>
      <p:pic>
        <p:nvPicPr>
          <p:cNvPr id="11" name="图片 10"/>
          <p:cNvPicPr>
            <a:picLocks noChangeAspect="1"/>
          </p:cNvPicPr>
          <p:nvPr/>
        </p:nvPicPr>
        <p:blipFill>
          <a:blip r:embed="rId11"/>
          <a:stretch>
            <a:fillRect/>
          </a:stretch>
        </p:blipFill>
        <p:spPr>
          <a:xfrm>
            <a:off x="4732417" y="2952460"/>
            <a:ext cx="7072744" cy="3163801"/>
          </a:xfrm>
          <a:prstGeom prst="rect">
            <a:avLst/>
          </a:prstGeom>
        </p:spPr>
      </p:pic>
      <p:sp>
        <p:nvSpPr>
          <p:cNvPr id="12" name="文本框 11"/>
          <p:cNvSpPr txBox="1"/>
          <p:nvPr/>
        </p:nvSpPr>
        <p:spPr>
          <a:xfrm>
            <a:off x="417844" y="3703840"/>
            <a:ext cx="3457998" cy="1600438"/>
          </a:xfrm>
          <a:prstGeom prst="rect">
            <a:avLst/>
          </a:prstGeom>
          <a:noFill/>
        </p:spPr>
        <p:txBody>
          <a:bodyPr wrap="none" rtlCol="0">
            <a:spAutoFit/>
          </a:bodyPr>
          <a:lstStyle/>
          <a:p>
            <a:pPr algn="ctr"/>
            <a:r>
              <a:rPr lang="en-US" altLang="zh-CN" dirty="0" smtClean="0">
                <a:latin typeface="Times New Roman" panose="02020603050405020304" pitchFamily="18" charset="0"/>
                <a:cs typeface="Times New Roman" panose="02020603050405020304" pitchFamily="18" charset="0"/>
              </a:rPr>
              <a:t>Get </a:t>
            </a:r>
            <a:r>
              <a:rPr lang="en-US" altLang="zh-CN" sz="2000" dirty="0" smtClean="0">
                <a:solidFill>
                  <a:schemeClr val="accent6">
                    <a:lumMod val="75000"/>
                  </a:schemeClr>
                </a:solidFill>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hashes</a:t>
            </a:r>
          </a:p>
          <a:p>
            <a:pPr algn="ctr"/>
            <a:r>
              <a:rPr lang="en-US" altLang="zh-CN" dirty="0" smtClean="0">
                <a:latin typeface="Times New Roman" panose="02020603050405020304" pitchFamily="18" charset="0"/>
                <a:cs typeface="Times New Roman" panose="02020603050405020304" pitchFamily="18" charset="0"/>
              </a:rPr>
              <a:t>Embed size </a:t>
            </a:r>
            <a:r>
              <a:rPr lang="en-US" altLang="zh-CN" sz="2000" dirty="0" smtClean="0">
                <a:solidFill>
                  <a:schemeClr val="accent6">
                    <a:lumMod val="75000"/>
                  </a:schemeClr>
                </a:solidFill>
                <a:latin typeface="Times New Roman" panose="02020603050405020304" pitchFamily="18" charset="0"/>
                <a:cs typeface="Times New Roman" panose="02020603050405020304" pitchFamily="18" charset="0"/>
              </a:rPr>
              <a:t>128</a:t>
            </a:r>
          </a:p>
          <a:p>
            <a:pPr algn="ctr"/>
            <a:r>
              <a:rPr lang="en-US" altLang="zh-CN" dirty="0">
                <a:latin typeface="Times New Roman" panose="02020603050405020304" pitchFamily="18" charset="0"/>
                <a:cs typeface="Times New Roman" panose="02020603050405020304" pitchFamily="18" charset="0"/>
              </a:rPr>
              <a:t>a random matrix R of size </a:t>
            </a:r>
            <a:r>
              <a:rPr lang="en-US" altLang="zh-CN" sz="2000" dirty="0" smtClean="0">
                <a:solidFill>
                  <a:schemeClr val="accent6">
                    <a:lumMod val="75000"/>
                  </a:schemeClr>
                </a:solidFill>
                <a:latin typeface="Times New Roman" panose="02020603050405020304" pitchFamily="18" charset="0"/>
                <a:cs typeface="Times New Roman" panose="02020603050405020304" pitchFamily="18" charset="0"/>
              </a:rPr>
              <a:t>[128, 2]</a:t>
            </a:r>
          </a:p>
          <a:p>
            <a:pPr algn="ctr"/>
            <a:endParaRPr lang="en-US" altLang="zh-CN" sz="2000" dirty="0" smtClean="0">
              <a:solidFill>
                <a:schemeClr val="accent6">
                  <a:lumMod val="75000"/>
                </a:schemeClr>
              </a:solidFill>
              <a:latin typeface="Times New Roman" panose="02020603050405020304" pitchFamily="18" charset="0"/>
              <a:cs typeface="Times New Roman" panose="02020603050405020304" pitchFamily="18" charset="0"/>
            </a:endParaRPr>
          </a:p>
          <a:p>
            <a:pPr algn="ctr"/>
            <a:r>
              <a:rPr lang="pt-BR" altLang="zh-CN" dirty="0">
                <a:latin typeface="Times New Roman" panose="02020603050405020304" pitchFamily="18" charset="0"/>
                <a:cs typeface="Times New Roman" panose="02020603050405020304" pitchFamily="18" charset="0"/>
              </a:rPr>
              <a:t>h(x) = arg max([xR; -xR])</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2"/>
          <a:stretch>
            <a:fillRect/>
          </a:stretch>
        </p:blipFill>
        <p:spPr>
          <a:xfrm>
            <a:off x="4981044" y="1385525"/>
            <a:ext cx="6340101" cy="923807"/>
          </a:xfrm>
          <a:prstGeom prst="rect">
            <a:avLst/>
          </a:prstGeom>
        </p:spPr>
      </p:pic>
    </p:spTree>
    <p:extLst>
      <p:ext uri="{BB962C8B-B14F-4D97-AF65-F5344CB8AC3E}">
        <p14:creationId xmlns:p14="http://schemas.microsoft.com/office/powerpoint/2010/main" val="222355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2" y="329543"/>
            <a:ext cx="8321037"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REFORMER: THE EFFICIENT TRANSFORMER</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ICLR 2020</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p:cNvSpPr/>
          <p:nvPr/>
        </p:nvSpPr>
        <p:spPr>
          <a:xfrm>
            <a:off x="0" y="782553"/>
            <a:ext cx="498104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LOCALITY-SENSITIVE HASHING ATTENTION</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9"/>
          <a:stretch>
            <a:fillRect/>
          </a:stretch>
        </p:blipFill>
        <p:spPr>
          <a:xfrm>
            <a:off x="215409" y="1482138"/>
            <a:ext cx="11167809" cy="4499031"/>
          </a:xfrm>
          <a:prstGeom prst="rect">
            <a:avLst/>
          </a:prstGeom>
        </p:spPr>
      </p:pic>
    </p:spTree>
    <p:extLst>
      <p:ext uri="{BB962C8B-B14F-4D97-AF65-F5344CB8AC3E}">
        <p14:creationId xmlns:p14="http://schemas.microsoft.com/office/powerpoint/2010/main" val="170685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10688055"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LITE TRANSFORMER WITH LONG-SHORT RANGE ATTENTION</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ICLR2020</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8" name="图片 7"/>
          <p:cNvPicPr>
            <a:picLocks noChangeAspect="1"/>
          </p:cNvPicPr>
          <p:nvPr/>
        </p:nvPicPr>
        <p:blipFill>
          <a:blip r:embed="rId9"/>
          <a:stretch>
            <a:fillRect/>
          </a:stretch>
        </p:blipFill>
        <p:spPr>
          <a:xfrm>
            <a:off x="0" y="1476693"/>
            <a:ext cx="3948796" cy="4335092"/>
          </a:xfrm>
          <a:prstGeom prst="rect">
            <a:avLst/>
          </a:prstGeom>
        </p:spPr>
      </p:pic>
      <p:sp>
        <p:nvSpPr>
          <p:cNvPr id="9" name="矩形 8"/>
          <p:cNvSpPr/>
          <p:nvPr/>
        </p:nvSpPr>
        <p:spPr>
          <a:xfrm>
            <a:off x="-34647" y="821987"/>
            <a:ext cx="3821624" cy="369332"/>
          </a:xfrm>
          <a:prstGeom prst="rect">
            <a:avLst/>
          </a:prstGeom>
        </p:spPr>
        <p:txBody>
          <a:bodyPr wrap="non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LONG-SHORT RANGE ATTENTION</a:t>
            </a:r>
            <a:endParaRPr lang="zh-CN" altLang="en-US" dirty="0"/>
          </a:p>
        </p:txBody>
      </p:sp>
      <p:pic>
        <p:nvPicPr>
          <p:cNvPr id="10" name="图片 9"/>
          <p:cNvPicPr>
            <a:picLocks noChangeAspect="1"/>
          </p:cNvPicPr>
          <p:nvPr/>
        </p:nvPicPr>
        <p:blipFill>
          <a:blip r:embed="rId10"/>
          <a:stretch>
            <a:fillRect/>
          </a:stretch>
        </p:blipFill>
        <p:spPr>
          <a:xfrm>
            <a:off x="5030915" y="1961182"/>
            <a:ext cx="5657143" cy="3142857"/>
          </a:xfrm>
          <a:prstGeom prst="rect">
            <a:avLst/>
          </a:prstGeom>
        </p:spPr>
      </p:pic>
    </p:spTree>
    <p:extLst>
      <p:ext uri="{BB962C8B-B14F-4D97-AF65-F5344CB8AC3E}">
        <p14:creationId xmlns:p14="http://schemas.microsoft.com/office/powerpoint/2010/main" val="256799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10688055"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LITE TRANSFORMER WITH LONG-SHORT RANGE ATTENTION</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ICLR2020</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矩形 8"/>
          <p:cNvSpPr/>
          <p:nvPr/>
        </p:nvSpPr>
        <p:spPr>
          <a:xfrm>
            <a:off x="-34647" y="821987"/>
            <a:ext cx="2243435" cy="369332"/>
          </a:xfrm>
          <a:prstGeom prst="rect">
            <a:avLst/>
          </a:prstGeom>
        </p:spPr>
        <p:txBody>
          <a:bodyPr wrap="none">
            <a:spAutoFit/>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Flattened Transformer</a:t>
            </a:r>
            <a:endParaRPr lang="zh-CN" altLang="en-US" dirty="0"/>
          </a:p>
        </p:txBody>
      </p:sp>
      <p:pic>
        <p:nvPicPr>
          <p:cNvPr id="5" name="图片 4"/>
          <p:cNvPicPr>
            <a:picLocks noChangeAspect="1"/>
          </p:cNvPicPr>
          <p:nvPr/>
        </p:nvPicPr>
        <p:blipFill>
          <a:blip r:embed="rId9"/>
          <a:stretch>
            <a:fillRect/>
          </a:stretch>
        </p:blipFill>
        <p:spPr>
          <a:xfrm>
            <a:off x="148737" y="1720216"/>
            <a:ext cx="3995139" cy="1519479"/>
          </a:xfrm>
          <a:prstGeom prst="rect">
            <a:avLst/>
          </a:prstGeom>
        </p:spPr>
      </p:pic>
      <p:pic>
        <p:nvPicPr>
          <p:cNvPr id="6" name="图片 5"/>
          <p:cNvPicPr>
            <a:picLocks noChangeAspect="1"/>
          </p:cNvPicPr>
          <p:nvPr/>
        </p:nvPicPr>
        <p:blipFill>
          <a:blip r:embed="rId10"/>
          <a:stretch>
            <a:fillRect/>
          </a:stretch>
        </p:blipFill>
        <p:spPr>
          <a:xfrm>
            <a:off x="148737" y="3744119"/>
            <a:ext cx="4120102" cy="1573813"/>
          </a:xfrm>
          <a:prstGeom prst="rect">
            <a:avLst/>
          </a:prstGeom>
        </p:spPr>
      </p:pic>
      <p:pic>
        <p:nvPicPr>
          <p:cNvPr id="7" name="图片 6"/>
          <p:cNvPicPr>
            <a:picLocks noChangeAspect="1"/>
          </p:cNvPicPr>
          <p:nvPr/>
        </p:nvPicPr>
        <p:blipFill>
          <a:blip r:embed="rId11"/>
          <a:stretch>
            <a:fillRect/>
          </a:stretch>
        </p:blipFill>
        <p:spPr>
          <a:xfrm>
            <a:off x="6313129" y="1521378"/>
            <a:ext cx="3176841" cy="2002649"/>
          </a:xfrm>
          <a:prstGeom prst="rect">
            <a:avLst/>
          </a:prstGeom>
        </p:spPr>
      </p:pic>
      <p:pic>
        <p:nvPicPr>
          <p:cNvPr id="11" name="图片 10"/>
          <p:cNvPicPr>
            <a:picLocks noChangeAspect="1"/>
          </p:cNvPicPr>
          <p:nvPr/>
        </p:nvPicPr>
        <p:blipFill>
          <a:blip r:embed="rId12"/>
          <a:stretch>
            <a:fillRect/>
          </a:stretch>
        </p:blipFill>
        <p:spPr>
          <a:xfrm>
            <a:off x="6126481" y="3847286"/>
            <a:ext cx="3550138" cy="1671493"/>
          </a:xfrm>
          <a:prstGeom prst="rect">
            <a:avLst/>
          </a:prstGeom>
        </p:spPr>
      </p:pic>
    </p:spTree>
    <p:extLst>
      <p:ext uri="{BB962C8B-B14F-4D97-AF65-F5344CB8AC3E}">
        <p14:creationId xmlns:p14="http://schemas.microsoft.com/office/powerpoint/2010/main" val="210424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2"/>
            <a:ext cx="12192000" cy="3746925"/>
          </a:xfrm>
          <a:prstGeom prst="rect">
            <a:avLst/>
          </a:prstGeom>
          <a:solidFill>
            <a:srgbClr val="325F3E"/>
          </a:solidFill>
          <a:ln>
            <a:solidFill>
              <a:srgbClr val="212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dirty="0">
              <a:solidFill>
                <a:srgbClr val="325F3E"/>
              </a:solidFill>
              <a:latin typeface="Calibri Light"/>
              <a:ea typeface="微软雅黑 Light"/>
            </a:endParaRPr>
          </a:p>
        </p:txBody>
      </p:sp>
      <p:sp>
        <p:nvSpPr>
          <p:cNvPr id="4" name="矩形 3">
            <a:extLst>
              <a:ext uri="{FF2B5EF4-FFF2-40B4-BE49-F238E27FC236}">
                <a16:creationId xmlns:a16="http://schemas.microsoft.com/office/drawing/2014/main" id="{82AD984A-7542-478E-BA3D-713A46CD0092}"/>
              </a:ext>
            </a:extLst>
          </p:cNvPr>
          <p:cNvSpPr/>
          <p:nvPr/>
        </p:nvSpPr>
        <p:spPr>
          <a:xfrm>
            <a:off x="358005" y="998839"/>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srgbClr val="325F3E"/>
              </a:solidFill>
              <a:latin typeface="Calibri Light"/>
              <a:ea typeface="微软雅黑 Light"/>
            </a:endParaRPr>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278064" y="2572195"/>
            <a:ext cx="36104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54" fontAlgn="base">
              <a:spcBef>
                <a:spcPct val="0"/>
              </a:spcBef>
              <a:spcAft>
                <a:spcPct val="0"/>
              </a:spcAft>
              <a:defRPr/>
            </a:pPr>
            <a:r>
              <a:rPr lang="en-US" altLang="zh-CN" sz="4800" b="1" dirty="0" err="1" smtClean="0">
                <a:solidFill>
                  <a:srgbClr val="325F3E"/>
                </a:solidFill>
                <a:latin typeface="微软雅黑"/>
                <a:ea typeface="微软雅黑"/>
              </a:rPr>
              <a:t>MindSpore</a:t>
            </a:r>
            <a:endParaRPr lang="zh-CN" altLang="en-US" sz="4800" b="1" dirty="0">
              <a:solidFill>
                <a:srgbClr val="325F3E"/>
              </a:solidFill>
              <a:latin typeface="微软雅黑"/>
              <a:ea typeface="微软雅黑"/>
            </a:endParaRPr>
          </a:p>
        </p:txBody>
      </p:sp>
      <p:pic>
        <p:nvPicPr>
          <p:cNvPr id="77"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814317" y="4982775"/>
            <a:ext cx="2563375" cy="589899"/>
          </a:xfrm>
          <a:prstGeom prst="rect">
            <a:avLst/>
          </a:prstGeom>
        </p:spPr>
      </p:pic>
    </p:spTree>
    <p:extLst>
      <p:ext uri="{BB962C8B-B14F-4D97-AF65-F5344CB8AC3E}">
        <p14:creationId xmlns:p14="http://schemas.microsoft.com/office/powerpoint/2010/main" val="3496541818"/>
      </p:ext>
    </p:extLst>
  </p:cSld>
  <p:clrMapOvr>
    <a:masterClrMapping/>
  </p:clrMapOvr>
  <mc:AlternateContent xmlns:mc="http://schemas.openxmlformats.org/markup-compatibility/2006" xmlns:p14="http://schemas.microsoft.com/office/powerpoint/2010/main">
    <mc:Choice Requires="p14">
      <p:transition spd="med" p14:dur="700" advTm="304">
        <p:fade/>
      </p:transition>
    </mc:Choice>
    <mc:Fallback xmlns="">
      <p:transition spd="med" advTm="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7920678"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Big Bird: Transformers for Longer </a:t>
            </a: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Sequences</a:t>
            </a:r>
            <a:r>
              <a:rPr lang="zh-CN" altLang="en-US"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NeurIPS</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2020</a:t>
            </a:r>
            <a:r>
              <a:rPr lang="zh-CN" altLang="en-US" sz="2400" dirty="0" smtClean="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9"/>
          <a:stretch>
            <a:fillRect/>
          </a:stretch>
        </p:blipFill>
        <p:spPr>
          <a:xfrm>
            <a:off x="381376" y="3002564"/>
            <a:ext cx="8038472" cy="2207749"/>
          </a:xfrm>
          <a:prstGeom prst="rect">
            <a:avLst/>
          </a:prstGeom>
        </p:spPr>
      </p:pic>
      <p:sp>
        <p:nvSpPr>
          <p:cNvPr id="10" name="矩形 9"/>
          <p:cNvSpPr/>
          <p:nvPr/>
        </p:nvSpPr>
        <p:spPr>
          <a:xfrm>
            <a:off x="381376" y="1333844"/>
            <a:ext cx="7773428"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Can we achieve the empirical benefits of a fully quadratic self-</a:t>
            </a:r>
            <a:r>
              <a:rPr lang="zh-CN" altLang="en-US" sz="2000" dirty="0" smtClean="0">
                <a:latin typeface="Times New Roman" panose="02020603050405020304" pitchFamily="18" charset="0"/>
                <a:cs typeface="Times New Roman" panose="02020603050405020304" pitchFamily="18" charset="0"/>
              </a:rPr>
              <a:t>attention scheme </a:t>
            </a:r>
            <a:r>
              <a:rPr lang="zh-CN" altLang="en-US" sz="2000" dirty="0">
                <a:latin typeface="Times New Roman" panose="02020603050405020304" pitchFamily="18" charset="0"/>
                <a:cs typeface="Times New Roman" panose="02020603050405020304" pitchFamily="18" charset="0"/>
              </a:rPr>
              <a:t>using fewer inner-products? </a:t>
            </a:r>
            <a:endParaRPr lang="en-US" altLang="zh-C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rPr>
              <a:t>Do </a:t>
            </a:r>
            <a:r>
              <a:rPr lang="zh-CN" altLang="en-US" sz="2000" dirty="0">
                <a:latin typeface="Times New Roman" panose="02020603050405020304" pitchFamily="18" charset="0"/>
                <a:cs typeface="Times New Roman" panose="02020603050405020304" pitchFamily="18" charset="0"/>
              </a:rPr>
              <a:t>these sparse attention mechanisms preserve the </a:t>
            </a:r>
            <a:r>
              <a:rPr lang="zh-CN" altLang="en-US" sz="2000" dirty="0" smtClean="0">
                <a:latin typeface="Times New Roman" panose="02020603050405020304" pitchFamily="18" charset="0"/>
                <a:cs typeface="Times New Roman" panose="02020603050405020304" pitchFamily="18" charset="0"/>
              </a:rPr>
              <a:t>expressivity and </a:t>
            </a:r>
            <a:r>
              <a:rPr lang="zh-CN" altLang="en-US" sz="2000" dirty="0">
                <a:latin typeface="Times New Roman" panose="02020603050405020304" pitchFamily="18" charset="0"/>
                <a:cs typeface="Times New Roman" panose="02020603050405020304" pitchFamily="18" charset="0"/>
              </a:rPr>
              <a:t>flexibility of the original network?</a:t>
            </a:r>
          </a:p>
        </p:txBody>
      </p:sp>
    </p:spTree>
    <p:extLst>
      <p:ext uri="{BB962C8B-B14F-4D97-AF65-F5344CB8AC3E}">
        <p14:creationId xmlns:p14="http://schemas.microsoft.com/office/powerpoint/2010/main" val="393227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5968310" cy="461665"/>
          </a:xfrm>
          <a:prstGeom prst="rect">
            <a:avLst/>
          </a:prstGeom>
          <a:solidFill>
            <a:srgbClr val="325F3E"/>
          </a:solidFill>
        </p:spPr>
        <p:txBody>
          <a:bodyPr wrap="square" rtlCol="0">
            <a:spAutoFit/>
          </a:bodyPr>
          <a:lstStyle/>
          <a:p>
            <a:pPr lvl="0" defTabSz="914354">
              <a:defRPr/>
            </a:pPr>
            <a:r>
              <a:rPr lang="en-US" altLang="zh-CN" sz="24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Longformer</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The Long-Document Transformer</a:t>
            </a:r>
            <a:endPar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9"/>
          <a:stretch>
            <a:fillRect/>
          </a:stretch>
        </p:blipFill>
        <p:spPr>
          <a:xfrm>
            <a:off x="653389" y="2264791"/>
            <a:ext cx="10290581" cy="2234139"/>
          </a:xfrm>
          <a:prstGeom prst="rect">
            <a:avLst/>
          </a:prstGeom>
        </p:spPr>
      </p:pic>
    </p:spTree>
    <p:extLst>
      <p:ext uri="{BB962C8B-B14F-4D97-AF65-F5344CB8AC3E}">
        <p14:creationId xmlns:p14="http://schemas.microsoft.com/office/powerpoint/2010/main" val="343815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7855198" cy="461665"/>
          </a:xfrm>
          <a:prstGeom prst="rect">
            <a:avLst/>
          </a:prstGeom>
          <a:solidFill>
            <a:srgbClr val="325F3E"/>
          </a:solidFill>
        </p:spPr>
        <p:txBody>
          <a:bodyPr wrap="square" rtlCol="0">
            <a:spAutoFit/>
          </a:bodyPr>
          <a:lstStyle/>
          <a:p>
            <a:pPr lvl="0" defTabSz="914354">
              <a:defRPr/>
            </a:pP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Sharing Attention Weights for Fast Transformer</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IJCAI 2019</a:t>
            </a:r>
            <a:r>
              <a:rPr lang="zh-CN" altLang="en-US"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6" name="图片 5"/>
          <p:cNvPicPr>
            <a:picLocks noChangeAspect="1"/>
          </p:cNvPicPr>
          <p:nvPr/>
        </p:nvPicPr>
        <p:blipFill>
          <a:blip r:embed="rId9"/>
          <a:stretch>
            <a:fillRect/>
          </a:stretch>
        </p:blipFill>
        <p:spPr>
          <a:xfrm>
            <a:off x="502005" y="1135725"/>
            <a:ext cx="2624819" cy="826600"/>
          </a:xfrm>
          <a:prstGeom prst="rect">
            <a:avLst/>
          </a:prstGeom>
        </p:spPr>
      </p:pic>
      <p:sp>
        <p:nvSpPr>
          <p:cNvPr id="7" name="矩形 6"/>
          <p:cNvSpPr/>
          <p:nvPr/>
        </p:nvSpPr>
        <p:spPr>
          <a:xfrm>
            <a:off x="354384" y="2306208"/>
            <a:ext cx="318132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Jensen-Shannon (JS) divergence</a:t>
            </a:r>
            <a:endParaRPr lang="zh-CN" altLang="en-US"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10"/>
          <a:stretch>
            <a:fillRect/>
          </a:stretch>
        </p:blipFill>
        <p:spPr>
          <a:xfrm>
            <a:off x="3924903" y="965215"/>
            <a:ext cx="3930298" cy="2022609"/>
          </a:xfrm>
          <a:prstGeom prst="rect">
            <a:avLst/>
          </a:prstGeom>
        </p:spPr>
      </p:pic>
      <p:pic>
        <p:nvPicPr>
          <p:cNvPr id="12" name="图片 11"/>
          <p:cNvPicPr>
            <a:picLocks noChangeAspect="1"/>
          </p:cNvPicPr>
          <p:nvPr/>
        </p:nvPicPr>
        <p:blipFill>
          <a:blip r:embed="rId11"/>
          <a:stretch>
            <a:fillRect/>
          </a:stretch>
        </p:blipFill>
        <p:spPr>
          <a:xfrm>
            <a:off x="354384" y="3105605"/>
            <a:ext cx="7406639" cy="3207805"/>
          </a:xfrm>
          <a:prstGeom prst="rect">
            <a:avLst/>
          </a:prstGeom>
        </p:spPr>
      </p:pic>
      <p:pic>
        <p:nvPicPr>
          <p:cNvPr id="15" name="图片 14"/>
          <p:cNvPicPr>
            <a:picLocks noChangeAspect="1"/>
          </p:cNvPicPr>
          <p:nvPr/>
        </p:nvPicPr>
        <p:blipFill>
          <a:blip r:embed="rId12"/>
          <a:stretch>
            <a:fillRect/>
          </a:stretch>
        </p:blipFill>
        <p:spPr>
          <a:xfrm>
            <a:off x="7761023" y="2022432"/>
            <a:ext cx="4420057" cy="3506931"/>
          </a:xfrm>
          <a:prstGeom prst="rect">
            <a:avLst/>
          </a:prstGeom>
        </p:spPr>
      </p:pic>
      <p:pic>
        <p:nvPicPr>
          <p:cNvPr id="16" name="图片 15"/>
          <p:cNvPicPr>
            <a:picLocks noChangeAspect="1"/>
          </p:cNvPicPr>
          <p:nvPr/>
        </p:nvPicPr>
        <p:blipFill>
          <a:blip r:embed="rId13"/>
          <a:stretch>
            <a:fillRect/>
          </a:stretch>
        </p:blipFill>
        <p:spPr>
          <a:xfrm>
            <a:off x="7761023" y="1760869"/>
            <a:ext cx="4430977" cy="236670"/>
          </a:xfrm>
          <a:prstGeom prst="rect">
            <a:avLst/>
          </a:prstGeom>
        </p:spPr>
      </p:pic>
    </p:spTree>
    <p:extLst>
      <p:ext uri="{BB962C8B-B14F-4D97-AF65-F5344CB8AC3E}">
        <p14:creationId xmlns:p14="http://schemas.microsoft.com/office/powerpoint/2010/main" val="4525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5852157" cy="461665"/>
          </a:xfrm>
          <a:prstGeom prst="rect">
            <a:avLst/>
          </a:prstGeom>
          <a:solidFill>
            <a:srgbClr val="325F3E"/>
          </a:solidFill>
        </p:spPr>
        <p:txBody>
          <a:bodyPr wrap="square" rtlCol="0">
            <a:spAutoFit/>
          </a:bodyPr>
          <a:lstStyle/>
          <a:p>
            <a:pPr lvl="0" defTabSz="914354">
              <a:defRPr/>
            </a:pPr>
            <a:r>
              <a:rPr lang="en-US" altLang="zh-CN" sz="24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FNet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Mixing Tokens with Fourier Transforms</a:t>
            </a:r>
          </a:p>
        </p:txBody>
      </p:sp>
      <p:pic>
        <p:nvPicPr>
          <p:cNvPr id="8" name="图片 7"/>
          <p:cNvPicPr>
            <a:picLocks noChangeAspect="1"/>
          </p:cNvPicPr>
          <p:nvPr/>
        </p:nvPicPr>
        <p:blipFill>
          <a:blip r:embed="rId9"/>
          <a:stretch>
            <a:fillRect/>
          </a:stretch>
        </p:blipFill>
        <p:spPr>
          <a:xfrm>
            <a:off x="0" y="1007974"/>
            <a:ext cx="3175023" cy="5020132"/>
          </a:xfrm>
          <a:prstGeom prst="rect">
            <a:avLst/>
          </a:prstGeom>
        </p:spPr>
      </p:pic>
      <p:sp>
        <p:nvSpPr>
          <p:cNvPr id="13" name="矩形 12"/>
          <p:cNvSpPr/>
          <p:nvPr/>
        </p:nvSpPr>
        <p:spPr>
          <a:xfrm>
            <a:off x="3696494" y="4834676"/>
            <a:ext cx="8539942" cy="1338828"/>
          </a:xfrm>
          <a:prstGeom prst="rect">
            <a:avLst/>
          </a:prstGeom>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achieves </a:t>
            </a:r>
            <a:r>
              <a:rPr lang="en-US" altLang="zh-CN" b="1" dirty="0" smtClean="0">
                <a:solidFill>
                  <a:srgbClr val="325F3E"/>
                </a:solidFill>
                <a:latin typeface="Times New Roman" panose="02020603050405020304" pitchFamily="18" charset="0"/>
                <a:cs typeface="Times New Roman" panose="02020603050405020304" pitchFamily="18" charset="0"/>
              </a:rPr>
              <a:t>92%</a:t>
            </a:r>
            <a:r>
              <a:rPr lang="en-US" altLang="zh-CN" dirty="0" smtClean="0">
                <a:latin typeface="Times New Roman" panose="02020603050405020304" pitchFamily="18" charset="0"/>
                <a:cs typeface="Times New Roman" panose="02020603050405020304" pitchFamily="18" charset="0"/>
              </a:rPr>
              <a:t> of </a:t>
            </a:r>
            <a:r>
              <a:rPr lang="en-US" altLang="zh-CN" dirty="0">
                <a:latin typeface="Times New Roman" panose="02020603050405020304" pitchFamily="18" charset="0"/>
                <a:cs typeface="Times New Roman" panose="02020603050405020304" pitchFamily="18" charset="0"/>
              </a:rPr>
              <a:t>the accuracy of BERT on the GLUE benchmark,</a:t>
            </a:r>
          </a:p>
          <a:p>
            <a:pPr>
              <a:lnSpc>
                <a:spcPct val="150000"/>
              </a:lnSpc>
            </a:pPr>
            <a:r>
              <a:rPr lang="en-US" altLang="zh-CN" dirty="0">
                <a:latin typeface="Times New Roman" panose="02020603050405020304" pitchFamily="18" charset="0"/>
                <a:cs typeface="Times New Roman" panose="02020603050405020304" pitchFamily="18" charset="0"/>
              </a:rPr>
              <a:t>but pre-trains and runs up to </a:t>
            </a:r>
            <a:r>
              <a:rPr lang="en-US" altLang="zh-CN" b="1" dirty="0">
                <a:solidFill>
                  <a:srgbClr val="325F3E"/>
                </a:solidFill>
                <a:latin typeface="Times New Roman" panose="02020603050405020304" pitchFamily="18" charset="0"/>
                <a:cs typeface="Times New Roman" panose="02020603050405020304" pitchFamily="18" charset="0"/>
              </a:rPr>
              <a:t>seven times</a:t>
            </a:r>
          </a:p>
          <a:p>
            <a:pPr>
              <a:lnSpc>
                <a:spcPct val="150000"/>
              </a:lnSpc>
            </a:pPr>
            <a:r>
              <a:rPr lang="en-US" altLang="zh-CN" dirty="0">
                <a:latin typeface="Times New Roman" panose="02020603050405020304" pitchFamily="18" charset="0"/>
                <a:cs typeface="Times New Roman" panose="02020603050405020304" pitchFamily="18" charset="0"/>
              </a:rPr>
              <a:t>faster on GPUs and </a:t>
            </a:r>
            <a:r>
              <a:rPr lang="en-US" altLang="zh-CN" b="1" dirty="0">
                <a:solidFill>
                  <a:srgbClr val="325F3E"/>
                </a:solidFill>
                <a:latin typeface="Times New Roman" panose="02020603050405020304" pitchFamily="18" charset="0"/>
                <a:cs typeface="Times New Roman" panose="02020603050405020304" pitchFamily="18" charset="0"/>
              </a:rPr>
              <a:t>twice</a:t>
            </a:r>
            <a:r>
              <a:rPr lang="en-US" altLang="zh-CN" dirty="0">
                <a:latin typeface="Times New Roman" panose="02020603050405020304" pitchFamily="18" charset="0"/>
                <a:cs typeface="Times New Roman" panose="02020603050405020304" pitchFamily="18" charset="0"/>
              </a:rPr>
              <a:t> as fast on </a:t>
            </a:r>
            <a:r>
              <a:rPr lang="en-US" altLang="zh-CN" dirty="0" smtClean="0">
                <a:latin typeface="Times New Roman" panose="02020603050405020304" pitchFamily="18" charset="0"/>
                <a:cs typeface="Times New Roman" panose="02020603050405020304" pitchFamily="18" charset="0"/>
              </a:rPr>
              <a:t>TPUs</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a:stretch>
            <a:fillRect/>
          </a:stretch>
        </p:blipFill>
        <p:spPr>
          <a:xfrm>
            <a:off x="5241624" y="948270"/>
            <a:ext cx="3843342" cy="818856"/>
          </a:xfrm>
          <a:prstGeom prst="rect">
            <a:avLst/>
          </a:prstGeom>
        </p:spPr>
      </p:pic>
      <p:pic>
        <p:nvPicPr>
          <p:cNvPr id="6" name="图片 5"/>
          <p:cNvPicPr>
            <a:picLocks noChangeAspect="1"/>
          </p:cNvPicPr>
          <p:nvPr/>
        </p:nvPicPr>
        <p:blipFill>
          <a:blip r:embed="rId11"/>
          <a:stretch>
            <a:fillRect/>
          </a:stretch>
        </p:blipFill>
        <p:spPr>
          <a:xfrm>
            <a:off x="4034084" y="2814179"/>
            <a:ext cx="6717808" cy="1796081"/>
          </a:xfrm>
          <a:prstGeom prst="rect">
            <a:avLst/>
          </a:prstGeom>
        </p:spPr>
      </p:pic>
      <p:pic>
        <p:nvPicPr>
          <p:cNvPr id="7" name="图片 6"/>
          <p:cNvPicPr>
            <a:picLocks noChangeAspect="1"/>
          </p:cNvPicPr>
          <p:nvPr/>
        </p:nvPicPr>
        <p:blipFill>
          <a:blip r:embed="rId12"/>
          <a:stretch>
            <a:fillRect/>
          </a:stretch>
        </p:blipFill>
        <p:spPr>
          <a:xfrm>
            <a:off x="4953771" y="1749669"/>
            <a:ext cx="4419048" cy="885714"/>
          </a:xfrm>
          <a:prstGeom prst="rect">
            <a:avLst/>
          </a:prstGeom>
        </p:spPr>
      </p:pic>
    </p:spTree>
    <p:extLst>
      <p:ext uri="{BB962C8B-B14F-4D97-AF65-F5344CB8AC3E}">
        <p14:creationId xmlns:p14="http://schemas.microsoft.com/office/powerpoint/2010/main" val="9219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3" y="329543"/>
            <a:ext cx="5852157" cy="461665"/>
          </a:xfrm>
          <a:prstGeom prst="rect">
            <a:avLst/>
          </a:prstGeom>
          <a:solidFill>
            <a:srgbClr val="325F3E"/>
          </a:solidFill>
        </p:spPr>
        <p:txBody>
          <a:bodyPr wrap="square" rtlCol="0">
            <a:spAutoFit/>
          </a:bodyPr>
          <a:lstStyle/>
          <a:p>
            <a:pPr lvl="0" defTabSz="914354">
              <a:defRPr/>
            </a:pPr>
            <a:r>
              <a:rPr lang="en-US" altLang="zh-CN" sz="24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FNet</a:t>
            </a:r>
            <a:r>
              <a:rPr lang="en-US" altLang="zh-CN" sz="24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Mixing Tokens with Fourier Transforms</a:t>
            </a:r>
          </a:p>
        </p:txBody>
      </p:sp>
      <p:sp>
        <p:nvSpPr>
          <p:cNvPr id="9" name="矩形 8"/>
          <p:cNvSpPr/>
          <p:nvPr/>
        </p:nvSpPr>
        <p:spPr>
          <a:xfrm>
            <a:off x="431823" y="1307427"/>
            <a:ext cx="9016977"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基于</a:t>
            </a:r>
            <a:r>
              <a:rPr lang="en-US" altLang="zh-CN" dirty="0">
                <a:latin typeface="黑体" panose="02010609060101010101" pitchFamily="49" charset="-122"/>
                <a:ea typeface="黑体" panose="02010609060101010101" pitchFamily="49" charset="-122"/>
              </a:rPr>
              <a:t>transformer</a:t>
            </a:r>
            <a:r>
              <a:rPr lang="zh-CN" altLang="en-US" dirty="0">
                <a:latin typeface="黑体" panose="02010609060101010101" pitchFamily="49" charset="-122"/>
                <a:ea typeface="黑体" panose="02010609060101010101" pitchFamily="49" charset="-122"/>
              </a:rPr>
              <a:t>的网络的结构，可以看作一个</a:t>
            </a:r>
            <a:r>
              <a:rPr lang="zh-CN" altLang="en-US" b="1" dirty="0">
                <a:solidFill>
                  <a:schemeClr val="accent6">
                    <a:lumMod val="75000"/>
                  </a:schemeClr>
                </a:solidFill>
                <a:latin typeface="黑体" panose="02010609060101010101" pitchFamily="49" charset="-122"/>
                <a:ea typeface="黑体" panose="02010609060101010101" pitchFamily="49" charset="-122"/>
              </a:rPr>
              <a:t>动力学系统</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attention</a:t>
            </a:r>
            <a:r>
              <a:rPr lang="zh-CN" altLang="en-US" dirty="0">
                <a:latin typeface="黑体" panose="02010609060101010101" pitchFamily="49" charset="-122"/>
                <a:ea typeface="黑体" panose="02010609060101010101" pitchFamily="49" charset="-122"/>
              </a:rPr>
              <a:t>部分是</a:t>
            </a:r>
            <a:r>
              <a:rPr lang="zh-CN" altLang="en-US" b="1" dirty="0">
                <a:solidFill>
                  <a:schemeClr val="accent6">
                    <a:lumMod val="75000"/>
                  </a:schemeClr>
                </a:solidFill>
                <a:latin typeface="黑体" panose="02010609060101010101" pitchFamily="49" charset="-122"/>
                <a:ea typeface="黑体" panose="02010609060101010101" pitchFamily="49" charset="-122"/>
              </a:rPr>
              <a:t>计算作用力</a:t>
            </a:r>
            <a:r>
              <a:rPr lang="zh-CN" altLang="en-US" dirty="0">
                <a:latin typeface="黑体" panose="02010609060101010101" pitchFamily="49" charset="-122"/>
                <a:ea typeface="黑体" panose="02010609060101010101" pitchFamily="49" charset="-122"/>
              </a:rPr>
              <a:t>，而</a:t>
            </a:r>
            <a:r>
              <a:rPr lang="en-US" altLang="zh-CN" dirty="0">
                <a:latin typeface="黑体" panose="02010609060101010101" pitchFamily="49" charset="-122"/>
                <a:ea typeface="黑体" panose="02010609060101010101" pitchFamily="49" charset="-122"/>
              </a:rPr>
              <a:t>MLP</a:t>
            </a:r>
            <a:r>
              <a:rPr lang="zh-CN" altLang="en-US" dirty="0">
                <a:latin typeface="黑体" panose="02010609060101010101" pitchFamily="49" charset="-122"/>
                <a:ea typeface="黑体" panose="02010609060101010101" pitchFamily="49" charset="-122"/>
              </a:rPr>
              <a:t>部分是在给定受力以后</a:t>
            </a:r>
            <a:r>
              <a:rPr lang="zh-CN" altLang="en-US" b="1" dirty="0">
                <a:solidFill>
                  <a:schemeClr val="accent6">
                    <a:lumMod val="75000"/>
                  </a:schemeClr>
                </a:solidFill>
                <a:latin typeface="黑体" panose="02010609060101010101" pitchFamily="49" charset="-122"/>
                <a:ea typeface="黑体" panose="02010609060101010101" pitchFamily="49" charset="-122"/>
              </a:rPr>
              <a:t>计算运动轨迹</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transformer</a:t>
            </a:r>
            <a:r>
              <a:rPr lang="zh-CN" altLang="en-US" dirty="0">
                <a:latin typeface="黑体" panose="02010609060101010101" pitchFamily="49" charset="-122"/>
                <a:ea typeface="黑体" panose="02010609060101010101" pitchFamily="49" charset="-122"/>
              </a:rPr>
              <a:t>其实就是通过调整</a:t>
            </a:r>
            <a:r>
              <a:rPr lang="zh-CN" altLang="en-US" b="1" dirty="0">
                <a:solidFill>
                  <a:schemeClr val="accent6">
                    <a:lumMod val="75000"/>
                  </a:schemeClr>
                </a:solidFill>
                <a:latin typeface="黑体" panose="02010609060101010101" pitchFamily="49" charset="-122"/>
                <a:ea typeface="黑体" panose="02010609060101010101" pitchFamily="49" charset="-122"/>
              </a:rPr>
              <a:t>作用力规则</a:t>
            </a:r>
            <a:r>
              <a:rPr lang="zh-CN" altLang="en-US" dirty="0">
                <a:latin typeface="黑体" panose="02010609060101010101" pitchFamily="49" charset="-122"/>
                <a:ea typeface="黑体" panose="02010609060101010101" pitchFamily="49" charset="-122"/>
              </a:rPr>
              <a:t>和</a:t>
            </a:r>
            <a:r>
              <a:rPr lang="zh-CN" altLang="en-US" b="1" dirty="0">
                <a:solidFill>
                  <a:schemeClr val="accent6">
                    <a:lumMod val="75000"/>
                  </a:schemeClr>
                </a:solidFill>
                <a:latin typeface="黑体" panose="02010609060101010101" pitchFamily="49" charset="-122"/>
                <a:ea typeface="黑体" panose="02010609060101010101" pitchFamily="49" charset="-122"/>
              </a:rPr>
              <a:t>运动规则</a:t>
            </a:r>
            <a:r>
              <a:rPr lang="zh-CN" altLang="en-US" dirty="0">
                <a:latin typeface="黑体" panose="02010609060101010101" pitchFamily="49" charset="-122"/>
                <a:ea typeface="黑体" panose="02010609060101010101" pitchFamily="49" charset="-122"/>
              </a:rPr>
              <a:t>来达到目标的</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其他方式也可以计算作用力，哪怕计算的作用力不如</a:t>
            </a:r>
            <a:r>
              <a:rPr lang="en-US" altLang="zh-CN" dirty="0">
                <a:latin typeface="黑体" panose="02010609060101010101" pitchFamily="49" charset="-122"/>
                <a:ea typeface="黑体" panose="02010609060101010101" pitchFamily="49" charset="-122"/>
              </a:rPr>
              <a:t>attention</a:t>
            </a:r>
            <a:r>
              <a:rPr lang="zh-CN" altLang="en-US" dirty="0">
                <a:latin typeface="黑体" panose="02010609060101010101" pitchFamily="49" charset="-122"/>
                <a:ea typeface="黑体" panose="02010609060101010101" pitchFamily="49" charset="-122"/>
              </a:rPr>
              <a:t>，也还可以通过</a:t>
            </a:r>
            <a:r>
              <a:rPr lang="zh-CN" altLang="en-US" b="1" dirty="0">
                <a:solidFill>
                  <a:schemeClr val="accent6">
                    <a:lumMod val="75000"/>
                  </a:schemeClr>
                </a:solidFill>
                <a:latin typeface="黑体" panose="02010609060101010101" pitchFamily="49" charset="-122"/>
                <a:ea typeface="黑体" panose="02010609060101010101" pitchFamily="49" charset="-122"/>
              </a:rPr>
              <a:t>调整运动方程</a:t>
            </a:r>
            <a:r>
              <a:rPr lang="zh-CN" altLang="en-US" dirty="0">
                <a:latin typeface="黑体" panose="02010609060101010101" pitchFamily="49" charset="-122"/>
                <a:ea typeface="黑体" panose="02010609060101010101" pitchFamily="49" charset="-122"/>
              </a:rPr>
              <a:t>来弥补</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傅里叶变换相当于给</a:t>
            </a:r>
            <a:r>
              <a:rPr lang="en-US" altLang="zh-CN" dirty="0">
                <a:latin typeface="黑体" panose="02010609060101010101" pitchFamily="49" charset="-122"/>
                <a:ea typeface="黑体" panose="02010609060101010101" pitchFamily="49" charset="-122"/>
              </a:rPr>
              <a:t>attention</a:t>
            </a:r>
            <a:r>
              <a:rPr lang="zh-CN" altLang="en-US" dirty="0">
                <a:latin typeface="黑体" panose="02010609060101010101" pitchFamily="49" charset="-122"/>
                <a:ea typeface="黑体" panose="02010609060101010101" pitchFamily="49" charset="-122"/>
              </a:rPr>
              <a:t>固定了权重，其对信息进行了混合，并无可学习参数。</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精度有一定损失，是一种新颖的探索</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336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750419"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黑体" panose="02010609060101010101" pitchFamily="49" charset="-122"/>
                <a:ea typeface="黑体" panose="02010609060101010101" pitchFamily="49" charset="-122"/>
                <a:cs typeface="+mn-cs"/>
              </a:rPr>
              <a:t>总结与展望</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nvSpPr>
        <p:spPr>
          <a:xfrm>
            <a:off x="667265" y="1356303"/>
            <a:ext cx="9514703"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参数冗余：参数共享、参数稀疏化、模型剪枝</a:t>
            </a:r>
            <a:endParaRPr lang="en-US" altLang="zh-CN" sz="20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结构调整：</a:t>
            </a:r>
            <a:r>
              <a:rPr lang="en-US" altLang="zh-CN" sz="2000" dirty="0" smtClean="0">
                <a:latin typeface="黑体" panose="02010609060101010101" pitchFamily="49" charset="-122"/>
                <a:ea typeface="黑体" panose="02010609060101010101" pitchFamily="49" charset="-122"/>
              </a:rPr>
              <a:t>attention</a:t>
            </a:r>
            <a:r>
              <a:rPr lang="zh-CN" altLang="en-US" sz="2000" dirty="0" smtClean="0">
                <a:latin typeface="黑体" panose="02010609060101010101" pitchFamily="49" charset="-122"/>
                <a:ea typeface="黑体" panose="02010609060101010101" pitchFamily="49" charset="-122"/>
              </a:rPr>
              <a:t>的近似替代、位置编码、残差层</a:t>
            </a:r>
            <a:endParaRPr lang="en-US" altLang="zh-CN" sz="20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底层计算</a:t>
            </a:r>
            <a:endParaRPr lang="zh-CN" altLang="en-US" sz="2000" dirty="0">
              <a:latin typeface="黑体" panose="02010609060101010101" pitchFamily="49" charset="-122"/>
              <a:ea typeface="黑体" panose="02010609060101010101" pitchFamily="49" charset="-122"/>
            </a:endParaRPr>
          </a:p>
        </p:txBody>
      </p:sp>
      <p:sp>
        <p:nvSpPr>
          <p:cNvPr id="8" name="文本框 7"/>
          <p:cNvSpPr txBox="1"/>
          <p:nvPr/>
        </p:nvSpPr>
        <p:spPr>
          <a:xfrm>
            <a:off x="667265" y="3831398"/>
            <a:ext cx="9514703"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稀疏</a:t>
            </a:r>
            <a:r>
              <a:rPr lang="en-US" altLang="zh-CN" sz="2000" dirty="0" smtClean="0">
                <a:latin typeface="黑体" panose="02010609060101010101" pitchFamily="49" charset="-122"/>
                <a:ea typeface="黑体" panose="02010609060101010101" pitchFamily="49" charset="-122"/>
              </a:rPr>
              <a:t>attention</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sliding window</a:t>
            </a:r>
          </a:p>
          <a:p>
            <a:pPr marL="285750" indent="-285750">
              <a:lnSpc>
                <a:spcPct val="15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不同的</a:t>
            </a:r>
            <a:r>
              <a:rPr lang="en-US" altLang="zh-CN" sz="2000" dirty="0" smtClean="0">
                <a:latin typeface="黑体" panose="02010609060101010101" pitchFamily="49" charset="-122"/>
                <a:ea typeface="黑体" panose="02010609060101010101" pitchFamily="49" charset="-122"/>
              </a:rPr>
              <a:t>head</a:t>
            </a:r>
            <a:r>
              <a:rPr lang="zh-CN" altLang="en-US" sz="2000" dirty="0" smtClean="0">
                <a:latin typeface="黑体" panose="02010609060101010101" pitchFamily="49" charset="-122"/>
                <a:ea typeface="黑体" panose="02010609060101010101" pitchFamily="49" charset="-122"/>
              </a:rPr>
              <a:t>采用不同的</a:t>
            </a:r>
            <a:r>
              <a:rPr lang="en-US" altLang="zh-CN" sz="2000" dirty="0" smtClean="0">
                <a:latin typeface="黑体" panose="02010609060101010101" pitchFamily="49" charset="-122"/>
                <a:ea typeface="黑体" panose="02010609060101010101" pitchFamily="49" charset="-122"/>
              </a:rPr>
              <a:t>attention</a:t>
            </a:r>
            <a:r>
              <a:rPr lang="zh-CN" altLang="en-US" sz="2000" dirty="0" smtClean="0">
                <a:latin typeface="黑体" panose="02010609060101010101" pitchFamily="49" charset="-122"/>
                <a:ea typeface="黑体" panose="02010609060101010101" pitchFamily="49" charset="-122"/>
              </a:rPr>
              <a:t>模式</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142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3352" b="20122"/>
          <a:stretch/>
        </p:blipFill>
        <p:spPr>
          <a:xfrm>
            <a:off x="329932" y="542214"/>
            <a:ext cx="11532141" cy="5753677"/>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329932"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00270" y="3040053"/>
            <a:ext cx="7191467"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66" fontAlgn="base">
              <a:spcBef>
                <a:spcPct val="0"/>
              </a:spcBef>
              <a:spcAft>
                <a:spcPct val="0"/>
              </a:spcAft>
              <a:tabLst>
                <a:tab pos="2865823" algn="l"/>
              </a:tabLst>
              <a:defRPr/>
            </a:pPr>
            <a:r>
              <a:rPr lang="zh-CN" altLang="en-US" sz="4267" b="1" dirty="0">
                <a:solidFill>
                  <a:srgbClr val="325F3E"/>
                </a:solidFill>
                <a:latin typeface="微软雅黑"/>
                <a:ea typeface="微软雅黑"/>
                <a:sym typeface="Calibri" panose="020F0502020204030204" pitchFamily="34" charset="0"/>
              </a:rPr>
              <a:t>感谢聆听</a:t>
            </a:r>
          </a:p>
        </p:txBody>
      </p:sp>
      <p:cxnSp>
        <p:nvCxnSpPr>
          <p:cNvPr id="65" name="直接连接符 64"/>
          <p:cNvCxnSpPr/>
          <p:nvPr/>
        </p:nvCxnSpPr>
        <p:spPr>
          <a:xfrm>
            <a:off x="5339619" y="4492660"/>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pic>
        <p:nvPicPr>
          <p:cNvPr id="13" name="图形 23">
            <a:extLst>
              <a:ext uri="{FF2B5EF4-FFF2-40B4-BE49-F238E27FC236}">
                <a16:creationId xmlns:a16="http://schemas.microsoft.com/office/drawing/2014/main" id="{2D710D45-1126-4FD9-8956-3491DB37B60D}"/>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337279" y="788439"/>
            <a:ext cx="3517444" cy="809455"/>
          </a:xfrm>
          <a:prstGeom prst="rect">
            <a:avLst/>
          </a:prstGeom>
        </p:spPr>
      </p:pic>
      <p:sp>
        <p:nvSpPr>
          <p:cNvPr id="3" name="矩形 2"/>
          <p:cNvSpPr/>
          <p:nvPr/>
        </p:nvSpPr>
        <p:spPr>
          <a:xfrm>
            <a:off x="5194903" y="5885520"/>
            <a:ext cx="1622560" cy="379656"/>
          </a:xfrm>
          <a:prstGeom prst="rect">
            <a:avLst/>
          </a:prstGeom>
        </p:spPr>
        <p:txBody>
          <a:bodyPr wrap="none">
            <a:spAutoFit/>
          </a:bodyPr>
          <a:lstStyle/>
          <a:p>
            <a:pPr defTabSz="685766" fontAlgn="base">
              <a:spcBef>
                <a:spcPct val="0"/>
              </a:spcBef>
              <a:spcAft>
                <a:spcPct val="0"/>
              </a:spcAft>
              <a:tabLst>
                <a:tab pos="2865823" algn="l"/>
              </a:tabLst>
              <a:defRPr/>
            </a:pPr>
            <a:r>
              <a:rPr lang="en-US" altLang="zh-CN" sz="1867" dirty="0">
                <a:solidFill>
                  <a:srgbClr val="325F3E"/>
                </a:solidFill>
                <a:latin typeface="黑体" panose="02010609060101010101" pitchFamily="49" charset="-122"/>
                <a:ea typeface="黑体" panose="02010609060101010101" pitchFamily="49" charset="-122"/>
                <a:sym typeface="Calibri" panose="020F0502020204030204" pitchFamily="34" charset="0"/>
              </a:rPr>
              <a:t>2021</a:t>
            </a:r>
            <a:r>
              <a:rPr lang="zh-CN" altLang="en-US" sz="1867" dirty="0">
                <a:solidFill>
                  <a:srgbClr val="325F3E"/>
                </a:solidFill>
                <a:latin typeface="黑体" panose="02010609060101010101" pitchFamily="49" charset="-122"/>
                <a:ea typeface="黑体" panose="02010609060101010101" pitchFamily="49" charset="-122"/>
                <a:sym typeface="Calibri" panose="020F0502020204030204" pitchFamily="34" charset="0"/>
              </a:rPr>
              <a:t>年</a:t>
            </a:r>
            <a:r>
              <a:rPr lang="en-US" altLang="zh-CN" sz="1867" dirty="0">
                <a:solidFill>
                  <a:srgbClr val="325F3E"/>
                </a:solidFill>
                <a:latin typeface="黑体" panose="02010609060101010101" pitchFamily="49" charset="-122"/>
                <a:ea typeface="黑体" panose="02010609060101010101" pitchFamily="49" charset="-122"/>
                <a:sym typeface="Calibri" panose="020F0502020204030204" pitchFamily="34" charset="0"/>
              </a:rPr>
              <a:t>5</a:t>
            </a:r>
            <a:r>
              <a:rPr lang="zh-CN" altLang="en-US" sz="1867" dirty="0" smtClean="0">
                <a:solidFill>
                  <a:srgbClr val="325F3E"/>
                </a:solidFill>
                <a:latin typeface="黑体" panose="02010609060101010101" pitchFamily="49" charset="-122"/>
                <a:ea typeface="黑体" panose="02010609060101010101" pitchFamily="49" charset="-122"/>
                <a:sym typeface="Calibri" panose="020F0502020204030204" pitchFamily="34" charset="0"/>
              </a:rPr>
              <a:t>月</a:t>
            </a:r>
            <a:r>
              <a:rPr lang="en-US" altLang="zh-CN" sz="1867" dirty="0" smtClean="0">
                <a:solidFill>
                  <a:srgbClr val="325F3E"/>
                </a:solidFill>
                <a:latin typeface="黑体" panose="02010609060101010101" pitchFamily="49" charset="-122"/>
                <a:ea typeface="黑体" panose="02010609060101010101" pitchFamily="49" charset="-122"/>
                <a:sym typeface="Calibri" panose="020F0502020204030204" pitchFamily="34" charset="0"/>
              </a:rPr>
              <a:t>2</a:t>
            </a:r>
            <a:r>
              <a:rPr lang="zh-CN" altLang="en-US" sz="1867" dirty="0" smtClean="0">
                <a:solidFill>
                  <a:srgbClr val="325F3E"/>
                </a:solidFill>
                <a:latin typeface="黑体" panose="02010609060101010101" pitchFamily="49" charset="-122"/>
                <a:ea typeface="黑体" panose="02010609060101010101" pitchFamily="49" charset="-122"/>
                <a:sym typeface="Calibri" panose="020F0502020204030204" pitchFamily="34" charset="0"/>
              </a:rPr>
              <a:t>日</a:t>
            </a:r>
            <a:endParaRPr lang="zh-CN" altLang="en-US" sz="1867" dirty="0">
              <a:solidFill>
                <a:srgbClr val="325F3E"/>
              </a:solidFill>
              <a:latin typeface="黑体" panose="02010609060101010101" pitchFamily="49" charset="-122"/>
              <a:ea typeface="黑体" panose="02010609060101010101" pitchFamily="49" charset="-122"/>
              <a:sym typeface="Calibri" panose="020F0502020204030204" pitchFamily="34" charset="0"/>
            </a:endParaRPr>
          </a:p>
        </p:txBody>
      </p:sp>
      <p:sp>
        <p:nvSpPr>
          <p:cNvPr id="2" name="文本框 1"/>
          <p:cNvSpPr txBox="1"/>
          <p:nvPr/>
        </p:nvSpPr>
        <p:spPr>
          <a:xfrm>
            <a:off x="3394576" y="3895242"/>
            <a:ext cx="5564367" cy="420564"/>
          </a:xfrm>
          <a:prstGeom prst="rect">
            <a:avLst/>
          </a:prstGeom>
          <a:noFill/>
        </p:spPr>
        <p:txBody>
          <a:bodyPr wrap="square" rtlCol="0">
            <a:spAutoFit/>
          </a:bodyPr>
          <a:lstStyle/>
          <a:p>
            <a:pPr algn="ctr" defTabSz="914354"/>
            <a:r>
              <a:rPr lang="en-US" altLang="zh-CN" sz="2133" dirty="0">
                <a:solidFill>
                  <a:srgbClr val="325F3E"/>
                </a:solidFill>
                <a:latin typeface="Bahnschrift SemiBold" panose="020B0502040204020203" pitchFamily="34" charset="0"/>
              </a:rPr>
              <a:t>Thank </a:t>
            </a:r>
            <a:r>
              <a:rPr lang="en-US" altLang="zh-CN" sz="2133" dirty="0" smtClean="0">
                <a:solidFill>
                  <a:srgbClr val="325F3E"/>
                </a:solidFill>
                <a:latin typeface="Bahnschrift SemiBold" panose="020B0502040204020203" pitchFamily="34" charset="0"/>
              </a:rPr>
              <a:t>you!</a:t>
            </a:r>
            <a:endParaRPr lang="en-US" altLang="zh-CN" sz="2133" dirty="0">
              <a:solidFill>
                <a:srgbClr val="325F3E"/>
              </a:solidFill>
              <a:latin typeface="Bahnschrift SemiBold" panose="020B0502040204020203" pitchFamily="34" charset="0"/>
              <a:ea typeface="微软雅黑 Light"/>
            </a:endParaRPr>
          </a:p>
        </p:txBody>
      </p:sp>
    </p:spTree>
    <p:extLst>
      <p:ext uri="{BB962C8B-B14F-4D97-AF65-F5344CB8AC3E}">
        <p14:creationId xmlns:p14="http://schemas.microsoft.com/office/powerpoint/2010/main" val="11697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14333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黑体" panose="02010609060101010101" pitchFamily="49" charset="-122"/>
                <a:ea typeface="黑体" panose="02010609060101010101" pitchFamily="49" charset="-122"/>
                <a:cs typeface="+mn-cs"/>
              </a:rPr>
              <a:t>模型编写</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nvSpPr>
        <p:spPr>
          <a:xfrm>
            <a:off x="1433384" y="382443"/>
            <a:ext cx="23156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325F3E"/>
                </a:solidFill>
                <a:latin typeface="黑体" panose="02010609060101010101" pitchFamily="49" charset="-122"/>
                <a:ea typeface="黑体" panose="02010609060101010101" pitchFamily="49" charset="-122"/>
              </a:rPr>
              <a:t>模型定义比较</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0" y="1287610"/>
            <a:ext cx="6681131" cy="4612034"/>
          </a:xfrm>
          <a:prstGeom prst="rect">
            <a:avLst/>
          </a:prstGeom>
        </p:spPr>
      </p:pic>
      <p:pic>
        <p:nvPicPr>
          <p:cNvPr id="7" name="图片 6"/>
          <p:cNvPicPr>
            <a:picLocks noChangeAspect="1"/>
          </p:cNvPicPr>
          <p:nvPr/>
        </p:nvPicPr>
        <p:blipFill>
          <a:blip r:embed="rId10"/>
          <a:stretch>
            <a:fillRect/>
          </a:stretch>
        </p:blipFill>
        <p:spPr>
          <a:xfrm>
            <a:off x="5007465" y="1302682"/>
            <a:ext cx="7742389" cy="4581889"/>
          </a:xfrm>
          <a:prstGeom prst="rect">
            <a:avLst/>
          </a:prstGeom>
        </p:spPr>
      </p:pic>
    </p:spTree>
    <p:extLst>
      <p:ext uri="{BB962C8B-B14F-4D97-AF65-F5344CB8AC3E}">
        <p14:creationId xmlns:p14="http://schemas.microsoft.com/office/powerpoint/2010/main" val="102306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14333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黑体" panose="02010609060101010101" pitchFamily="49" charset="-122"/>
                <a:ea typeface="黑体" panose="02010609060101010101" pitchFamily="49" charset="-122"/>
                <a:cs typeface="+mn-cs"/>
              </a:rPr>
              <a:t>模型编写</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nvSpPr>
        <p:spPr>
          <a:xfrm>
            <a:off x="1433384" y="382443"/>
            <a:ext cx="23156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noProof="0" dirty="0" smtClean="0">
                <a:solidFill>
                  <a:srgbClr val="325F3E"/>
                </a:solidFill>
                <a:latin typeface="黑体" panose="02010609060101010101" pitchFamily="49" charset="-122"/>
                <a:ea typeface="黑体" panose="02010609060101010101" pitchFamily="49" charset="-122"/>
              </a:rPr>
              <a:t>训练比较</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206840" y="917646"/>
            <a:ext cx="11985160" cy="5078313"/>
          </a:xfrm>
          <a:prstGeom prst="rect">
            <a:avLst/>
          </a:prstGeom>
        </p:spPr>
        <p:txBody>
          <a:bodyPr wrap="square">
            <a:spAutoFit/>
          </a:bodyPr>
          <a:lstStyle/>
          <a:p>
            <a:r>
              <a:rPr lang="en-US" altLang="zh-CN" dirty="0">
                <a:solidFill>
                  <a:srgbClr val="325F3E"/>
                </a:solidFill>
                <a:latin typeface="Cascadia Code" panose="020B0609020000020004" pitchFamily="49" charset="0"/>
                <a:cs typeface="Cascadia Code" panose="020B0609020000020004" pitchFamily="49" charset="0"/>
              </a:rPr>
              <a:t># </a:t>
            </a:r>
            <a:r>
              <a:rPr lang="en-US" altLang="zh-CN" dirty="0" err="1" smtClean="0">
                <a:solidFill>
                  <a:srgbClr val="325F3E"/>
                </a:solidFill>
                <a:latin typeface="Cascadia Code" panose="020B0609020000020004" pitchFamily="49" charset="0"/>
                <a:cs typeface="Cascadia Code" panose="020B0609020000020004" pitchFamily="49" charset="0"/>
              </a:rPr>
              <a:t>PyTorch</a:t>
            </a:r>
            <a:endParaRPr lang="en-US" altLang="zh-CN" dirty="0" smtClean="0">
              <a:solidFill>
                <a:srgbClr val="325F3E"/>
              </a:solidFill>
              <a:latin typeface="Cascadia Code" panose="020B0609020000020004" pitchFamily="49" charset="0"/>
              <a:cs typeface="Cascadia Code" panose="020B0609020000020004" pitchFamily="49" charset="0"/>
            </a:endParaRPr>
          </a:p>
          <a:p>
            <a:r>
              <a:rPr lang="en-US" altLang="zh-CN" dirty="0" smtClean="0">
                <a:latin typeface="Cascadia Code" panose="020B0609020000020004" pitchFamily="49" charset="0"/>
                <a:cs typeface="Cascadia Code" panose="020B0609020000020004" pitchFamily="49" charset="0"/>
              </a:rPr>
              <a:t>net </a:t>
            </a:r>
            <a:r>
              <a:rPr lang="en-US" altLang="zh-CN" dirty="0">
                <a:latin typeface="Cascadia Code" panose="020B0609020000020004" pitchFamily="49" charset="0"/>
                <a:cs typeface="Cascadia Code" panose="020B0609020000020004" pitchFamily="49" charset="0"/>
              </a:rPr>
              <a:t>= </a:t>
            </a:r>
            <a:r>
              <a:rPr lang="en-US" altLang="zh-CN" dirty="0" smtClean="0">
                <a:latin typeface="Cascadia Code" panose="020B0609020000020004" pitchFamily="49" charset="0"/>
                <a:cs typeface="Cascadia Code" panose="020B0609020000020004" pitchFamily="49" charset="0"/>
              </a:rPr>
              <a:t>Resnet18(</a:t>
            </a:r>
            <a:r>
              <a:rPr lang="en-US" altLang="zh-CN" dirty="0" err="1" smtClean="0">
                <a:latin typeface="Cascadia Code" panose="020B0609020000020004" pitchFamily="49" charset="0"/>
                <a:cs typeface="Cascadia Code" panose="020B0609020000020004" pitchFamily="49" charset="0"/>
              </a:rPr>
              <a:t>class_num</a:t>
            </a:r>
            <a:r>
              <a:rPr lang="en-US" altLang="zh-CN" dirty="0" smtClean="0">
                <a:latin typeface="Cascadia Code" panose="020B0609020000020004" pitchFamily="49" charset="0"/>
                <a:cs typeface="Cascadia Code" panose="020B0609020000020004" pitchFamily="49" charset="0"/>
              </a:rPr>
              <a:t>=10)</a:t>
            </a:r>
          </a:p>
          <a:p>
            <a:r>
              <a:rPr lang="en-US" altLang="zh-CN" dirty="0">
                <a:latin typeface="Cascadia Code" panose="020B0609020000020004" pitchFamily="49" charset="0"/>
                <a:cs typeface="Cascadia Code" panose="020B0609020000020004" pitchFamily="49" charset="0"/>
              </a:rPr>
              <a:t>criterion = </a:t>
            </a:r>
            <a:r>
              <a:rPr lang="en-US" altLang="zh-CN" dirty="0" err="1">
                <a:latin typeface="Cascadia Code" panose="020B0609020000020004" pitchFamily="49" charset="0"/>
                <a:cs typeface="Cascadia Code" panose="020B0609020000020004" pitchFamily="49" charset="0"/>
              </a:rPr>
              <a:t>nn.CrossEntropyLoss</a:t>
            </a:r>
            <a:r>
              <a:rPr lang="en-US" altLang="zh-CN" dirty="0">
                <a:latin typeface="Cascadia Code" panose="020B0609020000020004" pitchFamily="49" charset="0"/>
                <a:cs typeface="Cascadia Code" panose="020B0609020000020004" pitchFamily="49" charset="0"/>
              </a:rPr>
              <a:t>().to(device)</a:t>
            </a:r>
          </a:p>
          <a:p>
            <a:r>
              <a:rPr lang="en-US" altLang="zh-CN" dirty="0">
                <a:latin typeface="Cascadia Code" panose="020B0609020000020004" pitchFamily="49" charset="0"/>
                <a:cs typeface="Cascadia Code" panose="020B0609020000020004" pitchFamily="49" charset="0"/>
              </a:rPr>
              <a:t>optimizer = </a:t>
            </a:r>
            <a:r>
              <a:rPr lang="en-US" altLang="zh-CN" dirty="0" err="1">
                <a:latin typeface="Cascadia Code" panose="020B0609020000020004" pitchFamily="49" charset="0"/>
                <a:cs typeface="Cascadia Code" panose="020B0609020000020004" pitchFamily="49" charset="0"/>
              </a:rPr>
              <a:t>optim.SGD</a:t>
            </a:r>
            <a:r>
              <a:rPr lang="en-US" altLang="zh-CN" dirty="0">
                <a:latin typeface="Cascadia Code" panose="020B0609020000020004" pitchFamily="49" charset="0"/>
                <a:cs typeface="Cascadia Code" panose="020B0609020000020004" pitchFamily="49" charset="0"/>
              </a:rPr>
              <a:t>(</a:t>
            </a:r>
            <a:r>
              <a:rPr lang="en-US" altLang="zh-CN" dirty="0" err="1">
                <a:latin typeface="Cascadia Code" panose="020B0609020000020004" pitchFamily="49" charset="0"/>
                <a:cs typeface="Cascadia Code" panose="020B0609020000020004" pitchFamily="49" charset="0"/>
              </a:rPr>
              <a:t>model.parameters</a:t>
            </a:r>
            <a:r>
              <a:rPr lang="en-US" altLang="zh-CN" dirty="0">
                <a:latin typeface="Cascadia Code" panose="020B0609020000020004" pitchFamily="49" charset="0"/>
                <a:cs typeface="Cascadia Code" panose="020B0609020000020004" pitchFamily="49" charset="0"/>
              </a:rPr>
              <a:t>(), </a:t>
            </a:r>
            <a:r>
              <a:rPr lang="en-US" altLang="zh-CN" dirty="0" err="1">
                <a:latin typeface="Cascadia Code" panose="020B0609020000020004" pitchFamily="49" charset="0"/>
                <a:cs typeface="Cascadia Code" panose="020B0609020000020004" pitchFamily="49" charset="0"/>
              </a:rPr>
              <a:t>lr</a:t>
            </a:r>
            <a:r>
              <a:rPr lang="en-US" altLang="zh-CN" dirty="0">
                <a:latin typeface="Cascadia Code" panose="020B0609020000020004" pitchFamily="49" charset="0"/>
                <a:cs typeface="Cascadia Code" panose="020B0609020000020004" pitchFamily="49" charset="0"/>
              </a:rPr>
              <a:t>=LR, momentum=0.9, </a:t>
            </a:r>
            <a:r>
              <a:rPr lang="en-US" altLang="zh-CN" dirty="0" err="1">
                <a:latin typeface="Cascadia Code" panose="020B0609020000020004" pitchFamily="49" charset="0"/>
                <a:cs typeface="Cascadia Code" panose="020B0609020000020004" pitchFamily="49" charset="0"/>
              </a:rPr>
              <a:t>weight_decay</a:t>
            </a:r>
            <a:r>
              <a:rPr lang="en-US" altLang="zh-CN" dirty="0">
                <a:latin typeface="Cascadia Code" panose="020B0609020000020004" pitchFamily="49" charset="0"/>
                <a:cs typeface="Cascadia Code" panose="020B0609020000020004" pitchFamily="49" charset="0"/>
              </a:rPr>
              <a:t>=5e-4</a:t>
            </a:r>
            <a:r>
              <a:rPr lang="en-US" altLang="zh-CN" dirty="0" smtClean="0">
                <a:latin typeface="Cascadia Code" panose="020B0609020000020004" pitchFamily="49" charset="0"/>
                <a:cs typeface="Cascadia Code" panose="020B0609020000020004" pitchFamily="49" charset="0"/>
              </a:rPr>
              <a:t>)</a:t>
            </a:r>
          </a:p>
          <a:p>
            <a:endParaRPr lang="en-US" altLang="zh-CN" dirty="0" smtClean="0">
              <a:latin typeface="Cascadia Code" panose="020B0609020000020004" pitchFamily="49" charset="0"/>
              <a:cs typeface="Cascadia Code" panose="020B0609020000020004" pitchFamily="49" charset="0"/>
            </a:endParaRPr>
          </a:p>
          <a:p>
            <a:r>
              <a:rPr lang="en-US" altLang="zh-CN" dirty="0" smtClean="0">
                <a:solidFill>
                  <a:srgbClr val="325F3E"/>
                </a:solidFill>
                <a:latin typeface="Cascadia Code" panose="020B0609020000020004" pitchFamily="49" charset="0"/>
                <a:cs typeface="Cascadia Code" panose="020B0609020000020004" pitchFamily="49" charset="0"/>
              </a:rPr>
              <a:t># </a:t>
            </a:r>
            <a:r>
              <a:rPr lang="en-US" altLang="zh-CN" dirty="0" err="1" smtClean="0">
                <a:solidFill>
                  <a:srgbClr val="325F3E"/>
                </a:solidFill>
                <a:latin typeface="Cascadia Code" panose="020B0609020000020004" pitchFamily="49" charset="0"/>
                <a:cs typeface="Cascadia Code" panose="020B0609020000020004" pitchFamily="49" charset="0"/>
              </a:rPr>
              <a:t>MindSpore</a:t>
            </a:r>
            <a:endParaRPr lang="en-US" altLang="zh-CN" dirty="0" smtClean="0">
              <a:solidFill>
                <a:srgbClr val="325F3E"/>
              </a:solidFill>
              <a:latin typeface="Cascadia Code" panose="020B0609020000020004" pitchFamily="49" charset="0"/>
              <a:cs typeface="Cascadia Code" panose="020B0609020000020004" pitchFamily="49" charset="0"/>
            </a:endParaRPr>
          </a:p>
          <a:p>
            <a:r>
              <a:rPr lang="en-US" altLang="zh-CN" dirty="0">
                <a:latin typeface="Cascadia Code" panose="020B0609020000020004" pitchFamily="49" charset="0"/>
                <a:cs typeface="Cascadia Code" panose="020B0609020000020004" pitchFamily="49" charset="0"/>
              </a:rPr>
              <a:t>net = resnet18(</a:t>
            </a:r>
            <a:r>
              <a:rPr lang="en-US" altLang="zh-CN" dirty="0" err="1">
                <a:latin typeface="Cascadia Code" panose="020B0609020000020004" pitchFamily="49" charset="0"/>
                <a:cs typeface="Cascadia Code" panose="020B0609020000020004" pitchFamily="49" charset="0"/>
              </a:rPr>
              <a:t>class_num</a:t>
            </a:r>
            <a:r>
              <a:rPr lang="en-US" altLang="zh-CN" dirty="0">
                <a:latin typeface="Cascadia Code" panose="020B0609020000020004" pitchFamily="49" charset="0"/>
                <a:cs typeface="Cascadia Code" panose="020B0609020000020004" pitchFamily="49" charset="0"/>
              </a:rPr>
              <a:t>=10</a:t>
            </a:r>
            <a:r>
              <a:rPr lang="en-US" altLang="zh-CN" dirty="0" smtClean="0">
                <a:latin typeface="Cascadia Code" panose="020B0609020000020004" pitchFamily="49" charset="0"/>
                <a:cs typeface="Cascadia Code" panose="020B0609020000020004" pitchFamily="49" charset="0"/>
              </a:rPr>
              <a:t>)</a:t>
            </a:r>
          </a:p>
          <a:p>
            <a:r>
              <a:rPr lang="en-US" altLang="zh-CN" dirty="0">
                <a:latin typeface="Cascadia Code" panose="020B0609020000020004" pitchFamily="49" charset="0"/>
                <a:cs typeface="Cascadia Code" panose="020B0609020000020004" pitchFamily="49" charset="0"/>
              </a:rPr>
              <a:t>loss = </a:t>
            </a:r>
            <a:r>
              <a:rPr lang="en-US" altLang="zh-CN" dirty="0" err="1">
                <a:latin typeface="Cascadia Code" panose="020B0609020000020004" pitchFamily="49" charset="0"/>
                <a:cs typeface="Cascadia Code" panose="020B0609020000020004" pitchFamily="49" charset="0"/>
              </a:rPr>
              <a:t>SoftmaxCrossEntropyWithLogits</a:t>
            </a:r>
            <a:r>
              <a:rPr lang="en-US" altLang="zh-CN" dirty="0">
                <a:latin typeface="Cascadia Code" panose="020B0609020000020004" pitchFamily="49" charset="0"/>
                <a:cs typeface="Cascadia Code" panose="020B0609020000020004" pitchFamily="49" charset="0"/>
              </a:rPr>
              <a:t>(sparse=True, reduction='mean')</a:t>
            </a:r>
          </a:p>
          <a:p>
            <a:r>
              <a:rPr lang="en-US" altLang="zh-CN" dirty="0" smtClean="0">
                <a:latin typeface="Cascadia Code" panose="020B0609020000020004" pitchFamily="49" charset="0"/>
                <a:cs typeface="Cascadia Code" panose="020B0609020000020004" pitchFamily="49" charset="0"/>
              </a:rPr>
              <a:t>optimizer=SGD(</a:t>
            </a:r>
            <a:r>
              <a:rPr lang="en-US" altLang="zh-CN" dirty="0" err="1" smtClean="0">
                <a:latin typeface="Cascadia Code" panose="020B0609020000020004" pitchFamily="49" charset="0"/>
                <a:cs typeface="Cascadia Code" panose="020B0609020000020004" pitchFamily="49" charset="0"/>
              </a:rPr>
              <a:t>net.trainable_params</a:t>
            </a:r>
            <a:r>
              <a:rPr lang="en-US" altLang="zh-CN" dirty="0" smtClean="0">
                <a:latin typeface="Cascadia Code" panose="020B0609020000020004" pitchFamily="49" charset="0"/>
                <a:cs typeface="Cascadia Code" panose="020B0609020000020004" pitchFamily="49" charset="0"/>
              </a:rPr>
              <a:t>(),</a:t>
            </a:r>
            <a:r>
              <a:rPr lang="en-US" altLang="zh-CN" dirty="0" err="1" smtClean="0">
                <a:latin typeface="Cascadia Code" panose="020B0609020000020004" pitchFamily="49" charset="0"/>
                <a:cs typeface="Cascadia Code" panose="020B0609020000020004" pitchFamily="49" charset="0"/>
              </a:rPr>
              <a:t>learning_rate</a:t>
            </a:r>
            <a:r>
              <a:rPr lang="en-US" altLang="zh-CN" dirty="0" smtClean="0">
                <a:latin typeface="Cascadia Code" panose="020B0609020000020004" pitchFamily="49" charset="0"/>
                <a:cs typeface="Cascadia Code" panose="020B0609020000020004" pitchFamily="49" charset="0"/>
              </a:rPr>
              <a:t>=0.01,momentum=0.9</a:t>
            </a:r>
            <a:r>
              <a:rPr lang="en-US" altLang="zh-CN" dirty="0">
                <a:latin typeface="Cascadia Code" panose="020B0609020000020004" pitchFamily="49" charset="0"/>
                <a:cs typeface="Cascadia Code" panose="020B0609020000020004" pitchFamily="49" charset="0"/>
              </a:rPr>
              <a:t>, </a:t>
            </a:r>
            <a:r>
              <a:rPr lang="en-US" altLang="zh-CN" dirty="0" err="1">
                <a:latin typeface="Cascadia Code" panose="020B0609020000020004" pitchFamily="49" charset="0"/>
                <a:cs typeface="Cascadia Code" panose="020B0609020000020004" pitchFamily="49" charset="0"/>
              </a:rPr>
              <a:t>weight_decay</a:t>
            </a:r>
            <a:r>
              <a:rPr lang="en-US" altLang="zh-CN" dirty="0">
                <a:latin typeface="Cascadia Code" panose="020B0609020000020004" pitchFamily="49" charset="0"/>
                <a:cs typeface="Cascadia Code" panose="020B0609020000020004" pitchFamily="49" charset="0"/>
              </a:rPr>
              <a:t>=5e-4</a:t>
            </a:r>
            <a:r>
              <a:rPr lang="en-US" altLang="zh-CN" dirty="0" smtClean="0">
                <a:latin typeface="Cascadia Code" panose="020B0609020000020004" pitchFamily="49" charset="0"/>
                <a:cs typeface="Cascadia Code" panose="020B0609020000020004" pitchFamily="49" charset="0"/>
              </a:rPr>
              <a:t>)</a:t>
            </a:r>
          </a:p>
          <a:p>
            <a:r>
              <a:rPr lang="en-US" altLang="zh-CN" dirty="0">
                <a:solidFill>
                  <a:srgbClr val="325F3E"/>
                </a:solidFill>
                <a:latin typeface="Cascadia Code" panose="020B0609020000020004" pitchFamily="49" charset="0"/>
                <a:cs typeface="Cascadia Code" panose="020B0609020000020004" pitchFamily="49" charset="0"/>
              </a:rPr>
              <a:t>model = Model(net, </a:t>
            </a:r>
            <a:r>
              <a:rPr lang="en-US" altLang="zh-CN" dirty="0" err="1">
                <a:solidFill>
                  <a:srgbClr val="325F3E"/>
                </a:solidFill>
                <a:latin typeface="Cascadia Code" panose="020B0609020000020004" pitchFamily="49" charset="0"/>
                <a:cs typeface="Cascadia Code" panose="020B0609020000020004" pitchFamily="49" charset="0"/>
              </a:rPr>
              <a:t>loss_fn</a:t>
            </a:r>
            <a:r>
              <a:rPr lang="en-US" altLang="zh-CN" dirty="0">
                <a:solidFill>
                  <a:srgbClr val="325F3E"/>
                </a:solidFill>
                <a:latin typeface="Cascadia Code" panose="020B0609020000020004" pitchFamily="49" charset="0"/>
                <a:cs typeface="Cascadia Code" panose="020B0609020000020004" pitchFamily="49" charset="0"/>
              </a:rPr>
              <a:t>=loss, optimizer=optimizer, metrics={'</a:t>
            </a:r>
            <a:r>
              <a:rPr lang="en-US" altLang="zh-CN" dirty="0" err="1">
                <a:solidFill>
                  <a:srgbClr val="325F3E"/>
                </a:solidFill>
                <a:latin typeface="Cascadia Code" panose="020B0609020000020004" pitchFamily="49" charset="0"/>
                <a:cs typeface="Cascadia Code" panose="020B0609020000020004" pitchFamily="49" charset="0"/>
              </a:rPr>
              <a:t>acc</a:t>
            </a:r>
            <a:r>
              <a:rPr lang="en-US" altLang="zh-CN" dirty="0" smtClean="0">
                <a:solidFill>
                  <a:srgbClr val="325F3E"/>
                </a:solidFill>
                <a:latin typeface="Cascadia Code" panose="020B0609020000020004" pitchFamily="49" charset="0"/>
                <a:cs typeface="Cascadia Code" panose="020B0609020000020004" pitchFamily="49" charset="0"/>
              </a:rPr>
              <a:t>'})</a:t>
            </a:r>
          </a:p>
          <a:p>
            <a:r>
              <a:rPr lang="en-US" altLang="zh-CN" dirty="0" smtClean="0">
                <a:solidFill>
                  <a:srgbClr val="325F3E"/>
                </a:solidFill>
                <a:latin typeface="Cascadia Code" panose="020B0609020000020004" pitchFamily="49" charset="0"/>
                <a:cs typeface="Cascadia Code" panose="020B0609020000020004" pitchFamily="49" charset="0"/>
              </a:rPr>
              <a:t>……</a:t>
            </a:r>
          </a:p>
          <a:p>
            <a:r>
              <a:rPr lang="en-US" altLang="zh-CN" dirty="0" err="1">
                <a:solidFill>
                  <a:srgbClr val="325F3E"/>
                </a:solidFill>
                <a:latin typeface="Cascadia Code" panose="020B0609020000020004" pitchFamily="49" charset="0"/>
                <a:cs typeface="Cascadia Code" panose="020B0609020000020004" pitchFamily="49" charset="0"/>
              </a:rPr>
              <a:t>loss_cb</a:t>
            </a:r>
            <a:r>
              <a:rPr lang="en-US" altLang="zh-CN" dirty="0">
                <a:solidFill>
                  <a:srgbClr val="325F3E"/>
                </a:solidFill>
                <a:latin typeface="Cascadia Code" panose="020B0609020000020004" pitchFamily="49" charset="0"/>
                <a:cs typeface="Cascadia Code" panose="020B0609020000020004" pitchFamily="49" charset="0"/>
              </a:rPr>
              <a:t> = </a:t>
            </a:r>
            <a:r>
              <a:rPr lang="en-US" altLang="zh-CN" dirty="0" err="1">
                <a:solidFill>
                  <a:srgbClr val="325F3E"/>
                </a:solidFill>
                <a:latin typeface="Cascadia Code" panose="020B0609020000020004" pitchFamily="49" charset="0"/>
                <a:cs typeface="Cascadia Code" panose="020B0609020000020004" pitchFamily="49" charset="0"/>
              </a:rPr>
              <a:t>LossMonitor</a:t>
            </a:r>
            <a:r>
              <a:rPr lang="en-US" altLang="zh-CN" dirty="0">
                <a:solidFill>
                  <a:srgbClr val="325F3E"/>
                </a:solidFill>
                <a:latin typeface="Cascadia Code" panose="020B0609020000020004" pitchFamily="49" charset="0"/>
                <a:cs typeface="Cascadia Code" panose="020B0609020000020004" pitchFamily="49" charset="0"/>
              </a:rPr>
              <a:t>(</a:t>
            </a:r>
            <a:r>
              <a:rPr lang="en-US" altLang="zh-CN" dirty="0" err="1">
                <a:solidFill>
                  <a:srgbClr val="325F3E"/>
                </a:solidFill>
                <a:latin typeface="Cascadia Code" panose="020B0609020000020004" pitchFamily="49" charset="0"/>
                <a:cs typeface="Cascadia Code" panose="020B0609020000020004" pitchFamily="49" charset="0"/>
              </a:rPr>
              <a:t>per_print_times</a:t>
            </a:r>
            <a:r>
              <a:rPr lang="en-US" altLang="zh-CN" dirty="0">
                <a:solidFill>
                  <a:srgbClr val="325F3E"/>
                </a:solidFill>
                <a:latin typeface="Cascadia Code" panose="020B0609020000020004" pitchFamily="49" charset="0"/>
                <a:cs typeface="Cascadia Code" panose="020B0609020000020004" pitchFamily="49" charset="0"/>
              </a:rPr>
              <a:t>=50)</a:t>
            </a:r>
            <a:endParaRPr lang="en-US" altLang="zh-CN" dirty="0" smtClean="0">
              <a:solidFill>
                <a:srgbClr val="325F3E"/>
              </a:solidFill>
              <a:latin typeface="Cascadia Code" panose="020B0609020000020004" pitchFamily="49" charset="0"/>
              <a:cs typeface="Cascadia Code" panose="020B0609020000020004" pitchFamily="49" charset="0"/>
            </a:endParaRPr>
          </a:p>
          <a:p>
            <a:r>
              <a:rPr lang="en-US" altLang="zh-CN" dirty="0" err="1">
                <a:solidFill>
                  <a:srgbClr val="325F3E"/>
                </a:solidFill>
                <a:latin typeface="Cascadia Code" panose="020B0609020000020004" pitchFamily="49" charset="0"/>
                <a:cs typeface="Cascadia Code" panose="020B0609020000020004" pitchFamily="49" charset="0"/>
              </a:rPr>
              <a:t>model.train</a:t>
            </a:r>
            <a:r>
              <a:rPr lang="en-US" altLang="zh-CN" dirty="0">
                <a:solidFill>
                  <a:srgbClr val="325F3E"/>
                </a:solidFill>
                <a:latin typeface="Cascadia Code" panose="020B0609020000020004" pitchFamily="49" charset="0"/>
                <a:cs typeface="Cascadia Code" panose="020B0609020000020004" pitchFamily="49" charset="0"/>
              </a:rPr>
              <a:t>(epoch=</a:t>
            </a:r>
            <a:r>
              <a:rPr lang="en-US" altLang="zh-CN" dirty="0" err="1">
                <a:solidFill>
                  <a:srgbClr val="325F3E"/>
                </a:solidFill>
                <a:latin typeface="Cascadia Code" panose="020B0609020000020004" pitchFamily="49" charset="0"/>
                <a:cs typeface="Cascadia Code" panose="020B0609020000020004" pitchFamily="49" charset="0"/>
              </a:rPr>
              <a:t>args.epoch_size</a:t>
            </a:r>
            <a:r>
              <a:rPr lang="en-US" altLang="zh-CN" dirty="0">
                <a:solidFill>
                  <a:srgbClr val="325F3E"/>
                </a:solidFill>
                <a:latin typeface="Cascadia Code" panose="020B0609020000020004" pitchFamily="49" charset="0"/>
                <a:cs typeface="Cascadia Code" panose="020B0609020000020004" pitchFamily="49" charset="0"/>
              </a:rPr>
              <a:t>, </a:t>
            </a:r>
            <a:r>
              <a:rPr lang="en-US" altLang="zh-CN" dirty="0" err="1">
                <a:solidFill>
                  <a:srgbClr val="325F3E"/>
                </a:solidFill>
                <a:latin typeface="Cascadia Code" panose="020B0609020000020004" pitchFamily="49" charset="0"/>
                <a:cs typeface="Cascadia Code" panose="020B0609020000020004" pitchFamily="49" charset="0"/>
              </a:rPr>
              <a:t>train_dataset</a:t>
            </a:r>
            <a:r>
              <a:rPr lang="en-US" altLang="zh-CN" dirty="0">
                <a:solidFill>
                  <a:srgbClr val="325F3E"/>
                </a:solidFill>
                <a:latin typeface="Cascadia Code" panose="020B0609020000020004" pitchFamily="49" charset="0"/>
                <a:cs typeface="Cascadia Code" panose="020B0609020000020004" pitchFamily="49" charset="0"/>
              </a:rPr>
              <a:t>=</a:t>
            </a:r>
            <a:r>
              <a:rPr lang="en-US" altLang="zh-CN" dirty="0" err="1">
                <a:solidFill>
                  <a:srgbClr val="325F3E"/>
                </a:solidFill>
                <a:latin typeface="Cascadia Code" panose="020B0609020000020004" pitchFamily="49" charset="0"/>
                <a:cs typeface="Cascadia Code" panose="020B0609020000020004" pitchFamily="49" charset="0"/>
              </a:rPr>
              <a:t>train_dataset</a:t>
            </a:r>
            <a:r>
              <a:rPr lang="en-US" altLang="zh-CN" dirty="0">
                <a:solidFill>
                  <a:srgbClr val="325F3E"/>
                </a:solidFill>
                <a:latin typeface="Cascadia Code" panose="020B0609020000020004" pitchFamily="49" charset="0"/>
                <a:cs typeface="Cascadia Code" panose="020B0609020000020004" pitchFamily="49" charset="0"/>
              </a:rPr>
              <a:t>, callbacks=[</a:t>
            </a:r>
            <a:r>
              <a:rPr lang="en-US" altLang="zh-CN" dirty="0" err="1">
                <a:solidFill>
                  <a:srgbClr val="325F3E"/>
                </a:solidFill>
                <a:latin typeface="Cascadia Code" panose="020B0609020000020004" pitchFamily="49" charset="0"/>
                <a:cs typeface="Cascadia Code" panose="020B0609020000020004" pitchFamily="49" charset="0"/>
              </a:rPr>
              <a:t>ckpoint_cb</a:t>
            </a:r>
            <a:r>
              <a:rPr lang="en-US" altLang="zh-CN" dirty="0">
                <a:solidFill>
                  <a:srgbClr val="325F3E"/>
                </a:solidFill>
                <a:latin typeface="Cascadia Code" panose="020B0609020000020004" pitchFamily="49" charset="0"/>
                <a:cs typeface="Cascadia Code" panose="020B0609020000020004" pitchFamily="49" charset="0"/>
              </a:rPr>
              <a:t>, </a:t>
            </a:r>
            <a:r>
              <a:rPr lang="en-US" altLang="zh-CN" dirty="0" err="1">
                <a:solidFill>
                  <a:srgbClr val="325F3E"/>
                </a:solidFill>
                <a:latin typeface="Cascadia Code" panose="020B0609020000020004" pitchFamily="49" charset="0"/>
                <a:cs typeface="Cascadia Code" panose="020B0609020000020004" pitchFamily="49" charset="0"/>
              </a:rPr>
              <a:t>loss_cb</a:t>
            </a:r>
            <a:r>
              <a:rPr lang="en-US" altLang="zh-CN" dirty="0">
                <a:solidFill>
                  <a:srgbClr val="325F3E"/>
                </a:solidFill>
                <a:latin typeface="Cascadia Code" panose="020B0609020000020004" pitchFamily="49" charset="0"/>
                <a:cs typeface="Cascadia Code" panose="020B0609020000020004" pitchFamily="49" charset="0"/>
              </a:rPr>
              <a:t>, </a:t>
            </a:r>
            <a:r>
              <a:rPr lang="en-US" altLang="zh-CN" dirty="0" err="1">
                <a:solidFill>
                  <a:srgbClr val="325F3E"/>
                </a:solidFill>
                <a:latin typeface="Cascadia Code" panose="020B0609020000020004" pitchFamily="49" charset="0"/>
                <a:cs typeface="Cascadia Code" panose="020B0609020000020004" pitchFamily="49" charset="0"/>
              </a:rPr>
              <a:t>performance_cb</a:t>
            </a:r>
            <a:r>
              <a:rPr lang="en-US" altLang="zh-CN" dirty="0" smtClean="0">
                <a:solidFill>
                  <a:srgbClr val="325F3E"/>
                </a:solidFill>
                <a:latin typeface="Cascadia Code" panose="020B0609020000020004" pitchFamily="49" charset="0"/>
                <a:cs typeface="Cascadia Code" panose="020B0609020000020004" pitchFamily="49" charset="0"/>
              </a:rPr>
              <a:t>], </a:t>
            </a:r>
            <a:r>
              <a:rPr lang="en-US" altLang="zh-CN" dirty="0" err="1" smtClean="0">
                <a:solidFill>
                  <a:schemeClr val="accent1">
                    <a:lumMod val="75000"/>
                  </a:schemeClr>
                </a:solidFill>
                <a:latin typeface="Cascadia Code" panose="020B0609020000020004" pitchFamily="49" charset="0"/>
                <a:cs typeface="Cascadia Code" panose="020B0609020000020004" pitchFamily="49" charset="0"/>
              </a:rPr>
              <a:t>amp_level</a:t>
            </a:r>
            <a:r>
              <a:rPr lang="en-US" altLang="zh-CN" dirty="0" smtClean="0">
                <a:solidFill>
                  <a:schemeClr val="accent1">
                    <a:lumMod val="75000"/>
                  </a:schemeClr>
                </a:solidFill>
                <a:latin typeface="Cascadia Code" panose="020B0609020000020004" pitchFamily="49" charset="0"/>
                <a:cs typeface="Cascadia Code" panose="020B0609020000020004" pitchFamily="49" charset="0"/>
              </a:rPr>
              <a:t>=“03”</a:t>
            </a:r>
            <a:r>
              <a:rPr lang="en-US" altLang="zh-CN" dirty="0" smtClean="0">
                <a:solidFill>
                  <a:srgbClr val="325F3E"/>
                </a:solidFill>
                <a:latin typeface="Cascadia Code" panose="020B0609020000020004" pitchFamily="49" charset="0"/>
                <a:cs typeface="Cascadia Code" panose="020B0609020000020004" pitchFamily="49" charset="0"/>
              </a:rPr>
              <a:t>)</a:t>
            </a:r>
          </a:p>
          <a:p>
            <a:endParaRPr lang="en-US" altLang="zh-CN" dirty="0">
              <a:solidFill>
                <a:srgbClr val="325F3E"/>
              </a:solidFill>
              <a:latin typeface="Cascadia Code" panose="020B0609020000020004" pitchFamily="49" charset="0"/>
              <a:cs typeface="Cascadia Code" panose="020B0609020000020004" pitchFamily="49" charset="0"/>
            </a:endParaRPr>
          </a:p>
          <a:p>
            <a:r>
              <a:rPr lang="en-US" altLang="zh-CN" dirty="0" smtClean="0">
                <a:solidFill>
                  <a:srgbClr val="325F3E"/>
                </a:solidFill>
                <a:latin typeface="Cascadia Code" panose="020B0609020000020004" pitchFamily="49" charset="0"/>
                <a:cs typeface="Cascadia Code" panose="020B0609020000020004" pitchFamily="49" charset="0"/>
              </a:rPr>
              <a:t># </a:t>
            </a:r>
            <a:r>
              <a:rPr lang="zh-CN" altLang="en-US" dirty="0" smtClean="0">
                <a:solidFill>
                  <a:srgbClr val="325F3E"/>
                </a:solidFill>
                <a:latin typeface="黑体" panose="02010609060101010101" pitchFamily="49" charset="-122"/>
                <a:ea typeface="黑体" panose="02010609060101010101" pitchFamily="49" charset="-122"/>
                <a:cs typeface="Cascadia Code" panose="020B0609020000020004" pitchFamily="49" charset="0"/>
              </a:rPr>
              <a:t>图算融合</a:t>
            </a:r>
            <a:endParaRPr lang="en-US" altLang="zh-CN" dirty="0" smtClean="0">
              <a:solidFill>
                <a:srgbClr val="325F3E"/>
              </a:solidFill>
              <a:latin typeface="黑体" panose="02010609060101010101" pitchFamily="49" charset="-122"/>
              <a:ea typeface="黑体" panose="02010609060101010101" pitchFamily="49" charset="-122"/>
              <a:cs typeface="Cascadia Code" panose="020B0609020000020004" pitchFamily="49" charset="0"/>
            </a:endParaRPr>
          </a:p>
          <a:p>
            <a:r>
              <a:rPr lang="en-US" altLang="zh-CN" dirty="0" smtClean="0">
                <a:latin typeface="Cascadia Code" panose="020B0609020000020004" pitchFamily="49" charset="0"/>
                <a:cs typeface="Cascadia Code" panose="020B0609020000020004" pitchFamily="49" charset="0"/>
              </a:rPr>
              <a:t>from </a:t>
            </a:r>
            <a:r>
              <a:rPr lang="en-US" altLang="zh-CN" dirty="0" err="1">
                <a:latin typeface="Cascadia Code" panose="020B0609020000020004" pitchFamily="49" charset="0"/>
                <a:cs typeface="Cascadia Code" panose="020B0609020000020004" pitchFamily="49" charset="0"/>
              </a:rPr>
              <a:t>mindspore</a:t>
            </a:r>
            <a:r>
              <a:rPr lang="en-US" altLang="zh-CN" dirty="0">
                <a:latin typeface="Cascadia Code" panose="020B0609020000020004" pitchFamily="49" charset="0"/>
                <a:cs typeface="Cascadia Code" panose="020B0609020000020004" pitchFamily="49" charset="0"/>
              </a:rPr>
              <a:t> import context</a:t>
            </a:r>
          </a:p>
          <a:p>
            <a:r>
              <a:rPr lang="en-US" altLang="zh-CN" dirty="0" err="1">
                <a:latin typeface="Cascadia Code" panose="020B0609020000020004" pitchFamily="49" charset="0"/>
                <a:cs typeface="Cascadia Code" panose="020B0609020000020004" pitchFamily="49" charset="0"/>
              </a:rPr>
              <a:t>context.set_context</a:t>
            </a:r>
            <a:r>
              <a:rPr lang="en-US" altLang="zh-CN" dirty="0">
                <a:latin typeface="Cascadia Code" panose="020B0609020000020004" pitchFamily="49" charset="0"/>
                <a:cs typeface="Cascadia Code" panose="020B0609020000020004" pitchFamily="49" charset="0"/>
              </a:rPr>
              <a:t>(</a:t>
            </a:r>
            <a:r>
              <a:rPr lang="en-US" altLang="zh-CN" dirty="0" err="1">
                <a:latin typeface="Cascadia Code" panose="020B0609020000020004" pitchFamily="49" charset="0"/>
                <a:cs typeface="Cascadia Code" panose="020B0609020000020004" pitchFamily="49" charset="0"/>
              </a:rPr>
              <a:t>enable_graph_kernel</a:t>
            </a:r>
            <a:r>
              <a:rPr lang="en-US" altLang="zh-CN" dirty="0">
                <a:latin typeface="Cascadia Code" panose="020B0609020000020004" pitchFamily="49" charset="0"/>
                <a:cs typeface="Cascadia Code" panose="020B0609020000020004" pitchFamily="49" charset="0"/>
              </a:rPr>
              <a:t>=True)</a:t>
            </a:r>
          </a:p>
        </p:txBody>
      </p:sp>
    </p:spTree>
    <p:extLst>
      <p:ext uri="{BB962C8B-B14F-4D97-AF65-F5344CB8AC3E}">
        <p14:creationId xmlns:p14="http://schemas.microsoft.com/office/powerpoint/2010/main" val="30094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MindSpore</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1098"/>
            <a:ext cx="17546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325F3E"/>
                </a:solidFill>
                <a:latin typeface="黑体" panose="02010609060101010101" pitchFamily="49" charset="-122"/>
                <a:ea typeface="黑体" panose="02010609060101010101" pitchFamily="49" charset="-122"/>
              </a:rPr>
              <a:t>自己搭建环境</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268644" y="1067089"/>
            <a:ext cx="8466667" cy="5133333"/>
          </a:xfrm>
          <a:prstGeom prst="rect">
            <a:avLst/>
          </a:prstGeom>
        </p:spPr>
      </p:pic>
    </p:spTree>
    <p:extLst>
      <p:ext uri="{BB962C8B-B14F-4D97-AF65-F5344CB8AC3E}">
        <p14:creationId xmlns:p14="http://schemas.microsoft.com/office/powerpoint/2010/main" val="18755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MindSpore</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1098"/>
            <a:ext cx="2310713" cy="400110"/>
          </a:xfrm>
          <a:prstGeom prst="rect">
            <a:avLst/>
          </a:prstGeom>
          <a:noFill/>
        </p:spPr>
        <p:txBody>
          <a:bodyPr wrap="square" rtlCol="0">
            <a:spAutoFit/>
          </a:bodyPr>
          <a:lstStyle/>
          <a:p>
            <a:pPr lvl="0">
              <a:defRPr/>
            </a:pPr>
            <a:r>
              <a:rPr lang="zh-CN" altLang="en-US" sz="2000" dirty="0">
                <a:solidFill>
                  <a:srgbClr val="325F3E"/>
                </a:solidFill>
                <a:latin typeface="黑体" panose="02010609060101010101" pitchFamily="49" charset="-122"/>
                <a:ea typeface="黑体" panose="02010609060101010101" pitchFamily="49" charset="-122"/>
              </a:rPr>
              <a:t>确认系统环境信息</a:t>
            </a:r>
          </a:p>
        </p:txBody>
      </p:sp>
      <p:sp>
        <p:nvSpPr>
          <p:cNvPr id="8" name="矩形: 圆角 19">
            <a:extLst>
              <a:ext uri="{FF2B5EF4-FFF2-40B4-BE49-F238E27FC236}">
                <a16:creationId xmlns:a16="http://schemas.microsoft.com/office/drawing/2014/main" id="{E57DC044-253D-4DB5-9E19-9E944279F7A1}"/>
              </a:ext>
            </a:extLst>
          </p:cNvPr>
          <p:cNvSpPr/>
          <p:nvPr/>
        </p:nvSpPr>
        <p:spPr>
          <a:xfrm>
            <a:off x="231697" y="1059311"/>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Python3.7.5</a:t>
            </a:r>
            <a:endParaRPr lang="zh-CN" altLang="en-US" dirty="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9" name="矩形: 圆角 19">
            <a:extLst>
              <a:ext uri="{FF2B5EF4-FFF2-40B4-BE49-F238E27FC236}">
                <a16:creationId xmlns:a16="http://schemas.microsoft.com/office/drawing/2014/main" id="{E57DC044-253D-4DB5-9E19-9E944279F7A1}"/>
              </a:ext>
            </a:extLst>
          </p:cNvPr>
          <p:cNvSpPr/>
          <p:nvPr/>
        </p:nvSpPr>
        <p:spPr>
          <a:xfrm>
            <a:off x="231697" y="1893154"/>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CUDA-10.1</a:t>
            </a:r>
            <a:endParaRPr lang="zh-CN" altLang="en-US" dirty="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10" name="矩形: 圆角 19">
            <a:extLst>
              <a:ext uri="{FF2B5EF4-FFF2-40B4-BE49-F238E27FC236}">
                <a16:creationId xmlns:a16="http://schemas.microsoft.com/office/drawing/2014/main" id="{E57DC044-253D-4DB5-9E19-9E944279F7A1}"/>
              </a:ext>
            </a:extLst>
          </p:cNvPr>
          <p:cNvSpPr/>
          <p:nvPr/>
        </p:nvSpPr>
        <p:spPr>
          <a:xfrm>
            <a:off x="231697" y="2337534"/>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cuDNN-7.6.X</a:t>
            </a:r>
            <a:endParaRPr lang="zh-CN" altLang="en-US" dirty="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20" name="矩形: 圆角 19">
            <a:extLst>
              <a:ext uri="{FF2B5EF4-FFF2-40B4-BE49-F238E27FC236}">
                <a16:creationId xmlns:a16="http://schemas.microsoft.com/office/drawing/2014/main" id="{E57DC044-253D-4DB5-9E19-9E944279F7A1}"/>
              </a:ext>
            </a:extLst>
          </p:cNvPr>
          <p:cNvSpPr/>
          <p:nvPr/>
        </p:nvSpPr>
        <p:spPr>
          <a:xfrm>
            <a:off x="231697" y="3129013"/>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GCC</a:t>
            </a:r>
            <a:r>
              <a:rPr lang="zh-CN" altLang="en-US" dirty="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 </a:t>
            </a: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7.3.0</a:t>
            </a:r>
          </a:p>
        </p:txBody>
      </p:sp>
      <p:sp>
        <p:nvSpPr>
          <p:cNvPr id="18" name="文本框 17"/>
          <p:cNvSpPr txBox="1"/>
          <p:nvPr/>
        </p:nvSpPr>
        <p:spPr>
          <a:xfrm>
            <a:off x="2323070" y="3129013"/>
            <a:ext cx="6724918" cy="400110"/>
          </a:xfrm>
          <a:prstGeom prst="rect">
            <a:avLst/>
          </a:prstGeom>
          <a:noFill/>
        </p:spPr>
        <p:txBody>
          <a:bodyPr wrap="none" rtlCol="0">
            <a:spAutoFit/>
          </a:bodyPr>
          <a:lstStyle/>
          <a:p>
            <a:r>
              <a:rPr lang="zh-CN" altLang="en-US" sz="2000" dirty="0" smtClean="0">
                <a:solidFill>
                  <a:srgbClr val="325F3E"/>
                </a:solidFill>
                <a:latin typeface="黑体" panose="02010609060101010101" pitchFamily="49" charset="-122"/>
                <a:ea typeface="黑体" panose="02010609060101010101" pitchFamily="49" charset="-122"/>
              </a:rPr>
              <a:t>经测试默认的</a:t>
            </a:r>
            <a:r>
              <a:rPr lang="en-US" altLang="zh-CN" sz="2000" dirty="0" smtClean="0">
                <a:solidFill>
                  <a:srgbClr val="325F3E"/>
                </a:solidFill>
                <a:latin typeface="黑体" panose="02010609060101010101" pitchFamily="49" charset="-122"/>
                <a:ea typeface="黑体" panose="02010609060101010101" pitchFamily="49" charset="-122"/>
              </a:rPr>
              <a:t>7.5.0</a:t>
            </a:r>
            <a:r>
              <a:rPr lang="zh-CN" altLang="en-US" sz="2000" dirty="0" smtClean="0">
                <a:solidFill>
                  <a:srgbClr val="325F3E"/>
                </a:solidFill>
                <a:latin typeface="黑体" panose="02010609060101010101" pitchFamily="49" charset="-122"/>
                <a:ea typeface="黑体" panose="02010609060101010101" pitchFamily="49" charset="-122"/>
              </a:rPr>
              <a:t>版本没有出现问题，暂且为非必须项。</a:t>
            </a:r>
            <a:endParaRPr lang="zh-CN" altLang="en-US" sz="2000" dirty="0">
              <a:solidFill>
                <a:srgbClr val="325F3E"/>
              </a:solidFill>
              <a:latin typeface="黑体" panose="02010609060101010101" pitchFamily="49" charset="-122"/>
              <a:ea typeface="黑体" panose="02010609060101010101" pitchFamily="49" charset="-122"/>
            </a:endParaRPr>
          </a:p>
        </p:txBody>
      </p:sp>
      <p:sp>
        <p:nvSpPr>
          <p:cNvPr id="22" name="文本框 21"/>
          <p:cNvSpPr txBox="1"/>
          <p:nvPr/>
        </p:nvSpPr>
        <p:spPr>
          <a:xfrm>
            <a:off x="2323070" y="2132155"/>
            <a:ext cx="7109639" cy="400110"/>
          </a:xfrm>
          <a:prstGeom prst="rect">
            <a:avLst/>
          </a:prstGeom>
          <a:noFill/>
        </p:spPr>
        <p:txBody>
          <a:bodyPr wrap="none" rtlCol="0">
            <a:spAutoFit/>
          </a:bodyPr>
          <a:lstStyle/>
          <a:p>
            <a:r>
              <a:rPr lang="zh-CN" altLang="en-US" sz="2000" dirty="0" smtClean="0">
                <a:solidFill>
                  <a:srgbClr val="325F3E"/>
                </a:solidFill>
                <a:latin typeface="黑体" panose="02010609060101010101" pitchFamily="49" charset="-122"/>
                <a:ea typeface="黑体" panose="02010609060101010101" pitchFamily="49" charset="-122"/>
              </a:rPr>
              <a:t>自定义安装较为麻烦，推荐后期由管理员账户统一安装配置。</a:t>
            </a:r>
            <a:endParaRPr lang="zh-CN" altLang="en-US" sz="2000" dirty="0">
              <a:solidFill>
                <a:srgbClr val="325F3E"/>
              </a:solidFill>
              <a:latin typeface="黑体" panose="02010609060101010101" pitchFamily="49" charset="-122"/>
              <a:ea typeface="黑体" panose="02010609060101010101" pitchFamily="49" charset="-122"/>
            </a:endParaRPr>
          </a:p>
        </p:txBody>
      </p:sp>
      <p:sp>
        <p:nvSpPr>
          <p:cNvPr id="23" name="矩形: 圆角 19">
            <a:extLst>
              <a:ext uri="{FF2B5EF4-FFF2-40B4-BE49-F238E27FC236}">
                <a16:creationId xmlns:a16="http://schemas.microsoft.com/office/drawing/2014/main" id="{E57DC044-253D-4DB5-9E19-9E944279F7A1}"/>
              </a:ext>
            </a:extLst>
          </p:cNvPr>
          <p:cNvSpPr/>
          <p:nvPr/>
        </p:nvSpPr>
        <p:spPr>
          <a:xfrm>
            <a:off x="231697" y="4057972"/>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GMP-6.1.2</a:t>
            </a:r>
          </a:p>
        </p:txBody>
      </p:sp>
      <p:sp>
        <p:nvSpPr>
          <p:cNvPr id="24" name="矩形: 圆角 19">
            <a:extLst>
              <a:ext uri="{FF2B5EF4-FFF2-40B4-BE49-F238E27FC236}">
                <a16:creationId xmlns:a16="http://schemas.microsoft.com/office/drawing/2014/main" id="{E57DC044-253D-4DB5-9E19-9E944279F7A1}"/>
              </a:ext>
            </a:extLst>
          </p:cNvPr>
          <p:cNvSpPr/>
          <p:nvPr/>
        </p:nvSpPr>
        <p:spPr>
          <a:xfrm>
            <a:off x="231697" y="4871932"/>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OpenMPI4.0.3</a:t>
            </a:r>
          </a:p>
        </p:txBody>
      </p:sp>
      <p:sp>
        <p:nvSpPr>
          <p:cNvPr id="25" name="矩形: 圆角 19">
            <a:extLst>
              <a:ext uri="{FF2B5EF4-FFF2-40B4-BE49-F238E27FC236}">
                <a16:creationId xmlns:a16="http://schemas.microsoft.com/office/drawing/2014/main" id="{E57DC044-253D-4DB5-9E19-9E944279F7A1}"/>
              </a:ext>
            </a:extLst>
          </p:cNvPr>
          <p:cNvSpPr/>
          <p:nvPr/>
        </p:nvSpPr>
        <p:spPr>
          <a:xfrm>
            <a:off x="231697" y="5393447"/>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Cascadia Code SemiBold" panose="020B0609020000020004" pitchFamily="49" charset="0"/>
                <a:ea typeface="黑体" panose="02010609060101010101" pitchFamily="49" charset="-122"/>
                <a:cs typeface="Cascadia Code SemiBold" panose="020B0609020000020004" pitchFamily="49" charset="0"/>
              </a:rPr>
              <a:t>NCCL 2.7.6-1</a:t>
            </a:r>
          </a:p>
        </p:txBody>
      </p:sp>
      <p:sp>
        <p:nvSpPr>
          <p:cNvPr id="26" name="文本框 25"/>
          <p:cNvSpPr txBox="1"/>
          <p:nvPr/>
        </p:nvSpPr>
        <p:spPr>
          <a:xfrm>
            <a:off x="2323070" y="5116536"/>
            <a:ext cx="6340197" cy="400110"/>
          </a:xfrm>
          <a:prstGeom prst="rect">
            <a:avLst/>
          </a:prstGeom>
          <a:noFill/>
        </p:spPr>
        <p:txBody>
          <a:bodyPr wrap="none" rtlCol="0">
            <a:spAutoFit/>
          </a:bodyPr>
          <a:lstStyle/>
          <a:p>
            <a:r>
              <a:rPr lang="zh-CN" altLang="en-US" sz="2000" dirty="0" smtClean="0">
                <a:solidFill>
                  <a:srgbClr val="325F3E"/>
                </a:solidFill>
                <a:latin typeface="黑体" panose="02010609060101010101" pitchFamily="49" charset="-122"/>
                <a:ea typeface="黑体" panose="02010609060101010101" pitchFamily="49" charset="-122"/>
              </a:rPr>
              <a:t>单机多卡和多机多卡训练相关，视情况需要进行安装。</a:t>
            </a:r>
            <a:endParaRPr lang="zh-CN" altLang="en-US" sz="2000" dirty="0">
              <a:solidFill>
                <a:srgbClr val="325F3E"/>
              </a:solidFill>
              <a:latin typeface="黑体" panose="02010609060101010101" pitchFamily="49" charset="-122"/>
              <a:ea typeface="黑体" panose="02010609060101010101" pitchFamily="49" charset="-122"/>
            </a:endParaRPr>
          </a:p>
        </p:txBody>
      </p:sp>
      <p:sp>
        <p:nvSpPr>
          <p:cNvPr id="28" name="文本框 27"/>
          <p:cNvSpPr txBox="1"/>
          <p:nvPr/>
        </p:nvSpPr>
        <p:spPr>
          <a:xfrm>
            <a:off x="2323070" y="4042416"/>
            <a:ext cx="1980029" cy="400110"/>
          </a:xfrm>
          <a:prstGeom prst="rect">
            <a:avLst/>
          </a:prstGeom>
          <a:noFill/>
        </p:spPr>
        <p:txBody>
          <a:bodyPr wrap="none" rtlCol="0">
            <a:spAutoFit/>
          </a:bodyPr>
          <a:lstStyle/>
          <a:p>
            <a:r>
              <a:rPr lang="zh-CN" altLang="en-US" sz="2000" dirty="0" smtClean="0">
                <a:solidFill>
                  <a:srgbClr val="325F3E"/>
                </a:solidFill>
                <a:latin typeface="黑体" panose="02010609060101010101" pitchFamily="49" charset="-122"/>
                <a:ea typeface="黑体" panose="02010609060101010101" pitchFamily="49" charset="-122"/>
              </a:rPr>
              <a:t>多精度算法库。</a:t>
            </a:r>
            <a:endParaRPr lang="zh-CN" altLang="en-US" sz="2000" dirty="0">
              <a:solidFill>
                <a:srgbClr val="325F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873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MindSpore</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1098"/>
            <a:ext cx="2471351" cy="707886"/>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安装</a:t>
            </a:r>
            <a:r>
              <a:rPr lang="en-US" altLang="zh-CN" sz="2000" dirty="0">
                <a:solidFill>
                  <a:srgbClr val="325F3E"/>
                </a:solidFill>
                <a:latin typeface="Cascadia Code SemiBold" panose="020B0609020000020004" pitchFamily="49" charset="0"/>
                <a:ea typeface="黑体" panose="02010609060101010101" pitchFamily="49" charset="-122"/>
                <a:cs typeface="Cascadia Code SemiBold" panose="020B0609020000020004" pitchFamily="49" charset="0"/>
              </a:rPr>
              <a:t>GMP-6.1.2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8" name="图片 7"/>
          <p:cNvPicPr>
            <a:picLocks noChangeAspect="1"/>
          </p:cNvPicPr>
          <p:nvPr/>
        </p:nvPicPr>
        <p:blipFill rotWithShape="1">
          <a:blip r:embed="rId9">
            <a:extLst>
              <a:ext uri="{28A0092B-C50C-407E-A947-70E740481C1C}">
                <a14:useLocalDpi xmlns:a14="http://schemas.microsoft.com/office/drawing/2010/main" val="0"/>
              </a:ext>
            </a:extLst>
          </a:blip>
          <a:srcRect l="5640" t="11437" b="11729"/>
          <a:stretch/>
        </p:blipFill>
        <p:spPr>
          <a:xfrm>
            <a:off x="0" y="878213"/>
            <a:ext cx="12717886" cy="5286490"/>
          </a:xfrm>
          <a:prstGeom prst="rect">
            <a:avLst/>
          </a:prstGeom>
        </p:spPr>
      </p:pic>
    </p:spTree>
    <p:extLst>
      <p:ext uri="{BB962C8B-B14F-4D97-AF65-F5344CB8AC3E}">
        <p14:creationId xmlns:p14="http://schemas.microsoft.com/office/powerpoint/2010/main" val="295982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MindSpore</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1098"/>
            <a:ext cx="2471351" cy="707886"/>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安装</a:t>
            </a:r>
            <a:r>
              <a:rPr lang="zh-CN" altLang="en-US" sz="2000" dirty="0">
                <a:solidFill>
                  <a:srgbClr val="325F3E"/>
                </a:solidFill>
                <a:latin typeface="Cascadia Code SemiBold" panose="020B0609020000020004" pitchFamily="49" charset="0"/>
                <a:ea typeface="黑体" panose="02010609060101010101" pitchFamily="49" charset="-122"/>
                <a:cs typeface="Cascadia Code SemiBold" panose="020B0609020000020004" pitchFamily="49" charset="0"/>
              </a:rPr>
              <a:t>测试</a:t>
            </a:r>
            <a:endParaRPr lang="en-US" altLang="zh-CN" sz="2000" dirty="0">
              <a:solidFill>
                <a:srgbClr val="325F3E"/>
              </a:solidFill>
              <a:latin typeface="Cascadia Code SemiBold" panose="020B0609020000020004" pitchFamily="49" charset="0"/>
              <a:ea typeface="黑体" panose="02010609060101010101" pitchFamily="49" charset="-122"/>
              <a:cs typeface="Cascadia Code SemiBold"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186969" y="895522"/>
            <a:ext cx="10888092" cy="2009200"/>
          </a:xfrm>
          <a:prstGeom prst="rect">
            <a:avLst/>
          </a:prstGeom>
        </p:spPr>
      </p:pic>
      <p:pic>
        <p:nvPicPr>
          <p:cNvPr id="13" name="图片 12"/>
          <p:cNvPicPr>
            <a:picLocks noChangeAspect="1"/>
          </p:cNvPicPr>
          <p:nvPr/>
        </p:nvPicPr>
        <p:blipFill>
          <a:blip r:embed="rId10"/>
          <a:stretch>
            <a:fillRect/>
          </a:stretch>
        </p:blipFill>
        <p:spPr>
          <a:xfrm>
            <a:off x="335665" y="3640063"/>
            <a:ext cx="6721658" cy="2044740"/>
          </a:xfrm>
          <a:prstGeom prst="rect">
            <a:avLst/>
          </a:prstGeom>
        </p:spPr>
      </p:pic>
      <p:pic>
        <p:nvPicPr>
          <p:cNvPr id="14" name="图片 13"/>
          <p:cNvPicPr>
            <a:picLocks noChangeAspect="1"/>
          </p:cNvPicPr>
          <p:nvPr/>
        </p:nvPicPr>
        <p:blipFill>
          <a:blip r:embed="rId11"/>
          <a:stretch>
            <a:fillRect/>
          </a:stretch>
        </p:blipFill>
        <p:spPr>
          <a:xfrm>
            <a:off x="8466251" y="3008402"/>
            <a:ext cx="2608810" cy="3157443"/>
          </a:xfrm>
          <a:prstGeom prst="rect">
            <a:avLst/>
          </a:prstGeom>
        </p:spPr>
      </p:pic>
    </p:spTree>
    <p:extLst>
      <p:ext uri="{BB962C8B-B14F-4D97-AF65-F5344CB8AC3E}">
        <p14:creationId xmlns:p14="http://schemas.microsoft.com/office/powerpoint/2010/main" val="280001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 xmlns:asvg="http://schemas.microsoft.com/office/drawing/2016/SVG/main"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890580"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rPr>
              <a:t>ModelArts</a:t>
            </a:r>
            <a:endParaRPr kumimoji="0" lang="zh-CN" altLang="en-US" sz="2400" b="0" i="0" u="none" strike="noStrike" kern="1200" cap="none" spc="0" normalizeH="0" baseline="0" noProof="0" dirty="0">
              <a:ln>
                <a:noFill/>
              </a:ln>
              <a:solidFill>
                <a:prstClr val="white"/>
              </a:solidFill>
              <a:effectLst/>
              <a:uLnTx/>
              <a:uFillTx/>
              <a:latin typeface="Cascadia Code SemiBold" panose="020B0609020000020004" pitchFamily="49" charset="0"/>
              <a:ea typeface="黑体" panose="02010609060101010101" pitchFamily="49" charset="-122"/>
              <a:cs typeface="Cascadia Code SemiBold" panose="020B0609020000020004" pitchFamily="49" charset="0"/>
            </a:endParaRPr>
          </a:p>
        </p:txBody>
      </p:sp>
      <p:sp>
        <p:nvSpPr>
          <p:cNvPr id="5" name="文本框 4"/>
          <p:cNvSpPr txBox="1"/>
          <p:nvPr/>
        </p:nvSpPr>
        <p:spPr>
          <a:xfrm>
            <a:off x="1890584" y="393808"/>
            <a:ext cx="5634681" cy="400110"/>
          </a:xfrm>
          <a:prstGeom prst="rect">
            <a:avLst/>
          </a:prstGeom>
          <a:noFill/>
        </p:spPr>
        <p:txBody>
          <a:bodyPr wrap="square" rtlCol="0">
            <a:spAutoFit/>
          </a:bodyPr>
          <a:lstStyle/>
          <a:p>
            <a:pPr lvl="0">
              <a:defRPr/>
            </a:pPr>
            <a:r>
              <a:rPr lang="zh-CN" altLang="en-US" sz="2000" dirty="0" smtClean="0">
                <a:solidFill>
                  <a:srgbClr val="325F3E"/>
                </a:solidFill>
                <a:latin typeface="黑体" panose="02010609060101010101" pitchFamily="49" charset="-122"/>
                <a:ea typeface="黑体" panose="02010609060101010101" pitchFamily="49" charset="-122"/>
              </a:rPr>
              <a:t>数据</a:t>
            </a:r>
            <a:r>
              <a:rPr lang="en-US" altLang="zh-CN" sz="2000" dirty="0">
                <a:solidFill>
                  <a:srgbClr val="325F3E"/>
                </a:solidFill>
                <a:latin typeface="黑体" panose="02010609060101010101" pitchFamily="49" charset="-122"/>
                <a:ea typeface="黑体" panose="02010609060101010101" pitchFamily="49" charset="-122"/>
              </a:rPr>
              <a:t>——</a:t>
            </a:r>
            <a:r>
              <a:rPr lang="en-US" altLang="zh-CN" sz="2000" dirty="0" smtClean="0">
                <a:solidFill>
                  <a:srgbClr val="325F3E"/>
                </a:solidFill>
                <a:latin typeface="黑体" panose="02010609060101010101" pitchFamily="49" charset="-122"/>
                <a:ea typeface="黑体" panose="02010609060101010101" pitchFamily="49" charset="-122"/>
              </a:rPr>
              <a:t>OBS——</a:t>
            </a:r>
            <a:r>
              <a:rPr lang="zh-CN" altLang="en-US" sz="2000" dirty="0" smtClean="0">
                <a:solidFill>
                  <a:srgbClr val="325F3E"/>
                </a:solidFill>
                <a:latin typeface="黑体" panose="02010609060101010101" pitchFamily="49" charset="-122"/>
                <a:ea typeface="黑体" panose="02010609060101010101" pitchFamily="49" charset="-122"/>
              </a:rPr>
              <a:t>创建桶和文件夹并上传数据集</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189655" y="926933"/>
            <a:ext cx="5705408" cy="369332"/>
          </a:xfrm>
          <a:prstGeom prst="rect">
            <a:avLst/>
          </a:prstGeom>
        </p:spPr>
        <p:txBody>
          <a:bodyPr wrap="none">
            <a:spAutoFit/>
          </a:bodyPr>
          <a:lstStyle/>
          <a:p>
            <a:r>
              <a:rPr lang="zh-CN" altLang="en-US" dirty="0">
                <a:latin typeface="Cascadia Code SemiBold" panose="020B0609020000020004" pitchFamily="49" charset="0"/>
                <a:cs typeface="Cascadia Code SemiBold" panose="020B0609020000020004" pitchFamily="49" charset="0"/>
                <a:hlinkClick r:id="rId9"/>
              </a:rPr>
              <a:t>https://console.huaweicloud.com/modelarts</a:t>
            </a:r>
            <a:endParaRPr lang="zh-CN" altLang="en-US" dirty="0">
              <a:latin typeface="Cascadia Code SemiBold" panose="020B0609020000020004" pitchFamily="49" charset="0"/>
              <a:cs typeface="Cascadia Code SemiBold" panose="020B0609020000020004" pitchFamily="49" charset="0"/>
            </a:endParaRPr>
          </a:p>
        </p:txBody>
      </p:sp>
      <p:pic>
        <p:nvPicPr>
          <p:cNvPr id="10" name="图片 9"/>
          <p:cNvPicPr>
            <a:picLocks noChangeAspect="1"/>
          </p:cNvPicPr>
          <p:nvPr/>
        </p:nvPicPr>
        <p:blipFill>
          <a:blip r:embed="rId10"/>
          <a:stretch>
            <a:fillRect/>
          </a:stretch>
        </p:blipFill>
        <p:spPr>
          <a:xfrm>
            <a:off x="189655" y="1429280"/>
            <a:ext cx="6407183" cy="4645470"/>
          </a:xfrm>
          <a:prstGeom prst="rect">
            <a:avLst/>
          </a:prstGeom>
        </p:spPr>
      </p:pic>
    </p:spTree>
    <p:extLst>
      <p:ext uri="{BB962C8B-B14F-4D97-AF65-F5344CB8AC3E}">
        <p14:creationId xmlns:p14="http://schemas.microsoft.com/office/powerpoint/2010/main" val="319021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2454</Words>
  <Application>Microsoft Office PowerPoint</Application>
  <PresentationFormat>宽屏</PresentationFormat>
  <Paragraphs>207</Paragraphs>
  <Slides>26</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FangSong</vt:lpstr>
      <vt:lpstr>等线</vt:lpstr>
      <vt:lpstr>等线 Light</vt:lpstr>
      <vt:lpstr>黑体</vt:lpstr>
      <vt:lpstr>宋体</vt:lpstr>
      <vt:lpstr>微软雅黑</vt:lpstr>
      <vt:lpstr>微软雅黑 Light</vt:lpstr>
      <vt:lpstr>Arial</vt:lpstr>
      <vt:lpstr>Bahnschrift SemiBold</vt:lpstr>
      <vt:lpstr>Calibri</vt:lpstr>
      <vt:lpstr>Calibri Light</vt:lpstr>
      <vt:lpstr>Cascadia Code</vt:lpstr>
      <vt:lpstr>Cascadia Code SemiBold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WuHan</dc:creator>
  <cp:lastModifiedBy>WuHan</cp:lastModifiedBy>
  <cp:revision>206</cp:revision>
  <dcterms:created xsi:type="dcterms:W3CDTF">2021-05-19T08:49:05Z</dcterms:created>
  <dcterms:modified xsi:type="dcterms:W3CDTF">2021-06-02T07:59:37Z</dcterms:modified>
</cp:coreProperties>
</file>