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31"/>
  </p:notesMasterIdLst>
  <p:sldIdLst>
    <p:sldId id="258" r:id="rId2"/>
    <p:sldId id="262" r:id="rId3"/>
    <p:sldId id="263" r:id="rId4"/>
    <p:sldId id="272" r:id="rId5"/>
    <p:sldId id="299" r:id="rId6"/>
    <p:sldId id="293" r:id="rId7"/>
    <p:sldId id="264" r:id="rId8"/>
    <p:sldId id="287" r:id="rId9"/>
    <p:sldId id="305" r:id="rId10"/>
    <p:sldId id="265" r:id="rId11"/>
    <p:sldId id="288" r:id="rId12"/>
    <p:sldId id="289" r:id="rId13"/>
    <p:sldId id="295" r:id="rId14"/>
    <p:sldId id="302" r:id="rId15"/>
    <p:sldId id="296" r:id="rId16"/>
    <p:sldId id="290" r:id="rId17"/>
    <p:sldId id="291" r:id="rId18"/>
    <p:sldId id="292" r:id="rId19"/>
    <p:sldId id="307" r:id="rId20"/>
    <p:sldId id="308" r:id="rId21"/>
    <p:sldId id="297" r:id="rId22"/>
    <p:sldId id="298" r:id="rId23"/>
    <p:sldId id="300" r:id="rId24"/>
    <p:sldId id="301" r:id="rId25"/>
    <p:sldId id="303" r:id="rId26"/>
    <p:sldId id="266" r:id="rId27"/>
    <p:sldId id="294" r:id="rId28"/>
    <p:sldId id="306" r:id="rId29"/>
    <p:sldId id="286" r:id="rId30"/>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88" autoAdjust="0"/>
    <p:restoredTop sz="75722" autoAdjust="0"/>
  </p:normalViewPr>
  <p:slideViewPr>
    <p:cSldViewPr snapToGrid="0" snapToObjects="1">
      <p:cViewPr>
        <p:scale>
          <a:sx n="50" d="100"/>
          <a:sy n="50" d="100"/>
        </p:scale>
        <p:origin x="680" y="24"/>
      </p:cViewPr>
      <p:guideLst/>
    </p:cSldViewPr>
  </p:slideViewPr>
  <p:notesTextViewPr>
    <p:cViewPr>
      <p:scale>
        <a:sx n="1" d="1"/>
        <a:sy n="1" d="1"/>
      </p:scale>
      <p:origin x="0" y="0"/>
    </p:cViewPr>
  </p:notesTextViewPr>
  <p:notesViewPr>
    <p:cSldViewPr snapToGrid="0" snapToObjects="1">
      <p:cViewPr varScale="1">
        <p:scale>
          <a:sx n="97" d="100"/>
          <a:sy n="97" d="100"/>
        </p:scale>
        <p:origin x="3688"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9F4961-F671-D840-803D-4B02C199AB47}" type="datetimeFigureOut">
              <a:rPr kumimoji="1" lang="zh-CN" altLang="en-US" smtClean="0"/>
              <a:t>2021/6/1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B78546-C430-4549-B45A-EA3B29F81B38}" type="slidenum">
              <a:rPr kumimoji="1" lang="zh-CN" altLang="en-US" smtClean="0"/>
              <a:t>‹#›</a:t>
            </a:fld>
            <a:endParaRPr kumimoji="1" lang="zh-CN" altLang="en-US"/>
          </a:p>
        </p:txBody>
      </p:sp>
    </p:spTree>
    <p:extLst>
      <p:ext uri="{BB962C8B-B14F-4D97-AF65-F5344CB8AC3E}">
        <p14:creationId xmlns:p14="http://schemas.microsoft.com/office/powerpoint/2010/main" val="97189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9CB78546-C430-4549-B45A-EA3B29F81B38}" type="slidenum">
              <a:rPr kumimoji="1" lang="zh-CN" altLang="en-US" smtClean="0"/>
              <a:t>1</a:t>
            </a:fld>
            <a:endParaRPr kumimoji="1" lang="zh-CN" altLang="en-US"/>
          </a:p>
        </p:txBody>
      </p:sp>
    </p:spTree>
    <p:extLst>
      <p:ext uri="{BB962C8B-B14F-4D97-AF65-F5344CB8AC3E}">
        <p14:creationId xmlns:p14="http://schemas.microsoft.com/office/powerpoint/2010/main" val="1476153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风格词抽取不再使用统计方法，而是使用改进后的</a:t>
            </a:r>
            <a:r>
              <a:rPr lang="en-US" altLang="zh-CN" dirty="0" smtClean="0"/>
              <a:t>Bert</a:t>
            </a:r>
            <a:r>
              <a:rPr lang="zh-CN" altLang="en-US" dirty="0" smtClean="0"/>
              <a:t>模型，</a:t>
            </a:r>
            <a:r>
              <a:rPr lang="en-US" altLang="zh-CN" dirty="0" smtClean="0"/>
              <a:t>Generator</a:t>
            </a:r>
            <a:r>
              <a:rPr lang="zh-CN" altLang="en-US" dirty="0" smtClean="0"/>
              <a:t>也改为了</a:t>
            </a:r>
            <a:r>
              <a:rPr lang="en-US" altLang="zh-CN" baseline="0" dirty="0" smtClean="0"/>
              <a:t> transformer</a:t>
            </a:r>
            <a:r>
              <a:rPr lang="zh-CN" altLang="en-US" baseline="0" dirty="0" smtClean="0"/>
              <a:t>，而不是</a:t>
            </a:r>
            <a:r>
              <a:rPr lang="en-US" altLang="zh-CN" baseline="0" dirty="0" smtClean="0"/>
              <a:t>LSTM</a:t>
            </a:r>
            <a:r>
              <a:rPr lang="zh-CN" altLang="en-US" baseline="0" dirty="0" smtClean="0"/>
              <a:t>。风格准确度和文本流畅度有了比较大的提升。</a:t>
            </a:r>
            <a:endParaRPr lang="zh-CN" altLang="en-US" dirty="0"/>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t>15</a:t>
            </a:fld>
            <a:endParaRPr kumimoji="1" lang="zh-CN" altLang="en-US"/>
          </a:p>
        </p:txBody>
      </p:sp>
    </p:spTree>
    <p:extLst>
      <p:ext uri="{BB962C8B-B14F-4D97-AF65-F5344CB8AC3E}">
        <p14:creationId xmlns:p14="http://schemas.microsoft.com/office/powerpoint/2010/main" val="194585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相对于同年的其他文章，在风格转换等风格容易分离的任务上相对较差，但是性别转换这类任务中比较好。整体内容保留度高，但风格转换度略低。</a:t>
            </a:r>
            <a:endParaRPr lang="zh-CN" altLang="en-US" dirty="0"/>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t>16</a:t>
            </a:fld>
            <a:endParaRPr kumimoji="1" lang="zh-CN" altLang="en-US"/>
          </a:p>
        </p:txBody>
      </p:sp>
    </p:spTree>
    <p:extLst>
      <p:ext uri="{BB962C8B-B14F-4D97-AF65-F5344CB8AC3E}">
        <p14:creationId xmlns:p14="http://schemas.microsoft.com/office/powerpoint/2010/main" val="709263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它的风格分类损失在强化学习运用到风格迁移以前，解决了分类器结果由于不可微因此无法运用到生成器优化的问题。这类方法另一个问题是多个生成器造成的结构冗余（包括从它这里找到新的强化学习思路的模型也是），一个风格就需要一个</a:t>
            </a:r>
            <a:r>
              <a:rPr lang="en-US" altLang="zh-CN" dirty="0" smtClean="0"/>
              <a:t>generator</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t>17</a:t>
            </a:fld>
            <a:endParaRPr kumimoji="1" lang="zh-CN" altLang="en-US"/>
          </a:p>
        </p:txBody>
      </p:sp>
    </p:spTree>
    <p:extLst>
      <p:ext uri="{BB962C8B-B14F-4D97-AF65-F5344CB8AC3E}">
        <p14:creationId xmlns:p14="http://schemas.microsoft.com/office/powerpoint/2010/main" val="4037875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属性控制生成模型的基本结构都大同小异，是目前解缠方法里比较流行的方法。目前主要的难点在于如何取得更具有表现力的风格嵌入的方法。属性控制生成的一个特点就是不向其他方法有结构冗余，风格属性转换的方法可以面向多风格，但不需要多个针对不同风格的解码器。</a:t>
            </a:r>
            <a:endParaRPr lang="en-US" altLang="zh-CN" dirty="0" smtClean="0"/>
          </a:p>
          <a:p>
            <a:r>
              <a:rPr lang="zh-CN" altLang="en-US" dirty="0" smtClean="0"/>
              <a:t>这篇文章属性控制生成模型</a:t>
            </a:r>
            <a:r>
              <a:rPr lang="zh-CN" altLang="en-US" dirty="0" smtClean="0"/>
              <a:t>里程碑的一篇</a:t>
            </a:r>
            <a:r>
              <a:rPr lang="zh-CN" altLang="en-US" dirty="0" smtClean="0"/>
              <a:t>。后续其他属性控制生成的模型都沿用它的整体思路。</a:t>
            </a:r>
            <a:endParaRPr lang="zh-CN" altLang="en-US" dirty="0"/>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t>18</a:t>
            </a:fld>
            <a:endParaRPr kumimoji="1" lang="zh-CN" altLang="en-US"/>
          </a:p>
        </p:txBody>
      </p:sp>
    </p:spTree>
    <p:extLst>
      <p:ext uri="{BB962C8B-B14F-4D97-AF65-F5344CB8AC3E}">
        <p14:creationId xmlns:p14="http://schemas.microsoft.com/office/powerpoint/2010/main" val="907350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t>19</a:t>
            </a:fld>
            <a:endParaRPr kumimoji="1" lang="zh-CN" altLang="en-US"/>
          </a:p>
        </p:txBody>
      </p:sp>
    </p:spTree>
    <p:extLst>
      <p:ext uri="{BB962C8B-B14F-4D97-AF65-F5344CB8AC3E}">
        <p14:creationId xmlns:p14="http://schemas.microsoft.com/office/powerpoint/2010/main" val="4254255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t>20</a:t>
            </a:fld>
            <a:endParaRPr kumimoji="1" lang="zh-CN" altLang="en-US"/>
          </a:p>
        </p:txBody>
      </p:sp>
    </p:spTree>
    <p:extLst>
      <p:ext uri="{BB962C8B-B14F-4D97-AF65-F5344CB8AC3E}">
        <p14:creationId xmlns:p14="http://schemas.microsoft.com/office/powerpoint/2010/main" val="1247131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后面的文章针对风格表示和内容表示做了许多尝试。这篇</a:t>
            </a:r>
            <a:r>
              <a:rPr lang="en-US" altLang="zh-CN" dirty="0" smtClean="0"/>
              <a:t>IJCAI20</a:t>
            </a:r>
            <a:r>
              <a:rPr lang="zh-CN" altLang="en-US" dirty="0" smtClean="0"/>
              <a:t>年的文章主要针对风格隐表示做出了改进。风格隐表示构建</a:t>
            </a:r>
            <a:r>
              <a:rPr lang="zh-CN" altLang="en-US" dirty="0" smtClean="0"/>
              <a:t>所用的</a:t>
            </a:r>
            <a:r>
              <a:rPr lang="en-US" altLang="zh-CN" dirty="0" smtClean="0"/>
              <a:t>generative flow</a:t>
            </a:r>
            <a:r>
              <a:rPr lang="zh-CN" altLang="en-US" dirty="0" smtClean="0"/>
              <a:t>使用的是</a:t>
            </a:r>
            <a:r>
              <a:rPr lang="en-US" altLang="zh-CN" dirty="0" smtClean="0"/>
              <a:t>15</a:t>
            </a:r>
            <a:r>
              <a:rPr lang="zh-CN" altLang="en-US" dirty="0" smtClean="0"/>
              <a:t>年一个专门对隐表示进行优化的方法，感兴趣的同学可以自己找来看看。</a:t>
            </a:r>
            <a:endParaRPr lang="zh-CN" altLang="en-US" dirty="0"/>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t>21</a:t>
            </a:fld>
            <a:endParaRPr kumimoji="1" lang="zh-CN" altLang="en-US"/>
          </a:p>
        </p:txBody>
      </p:sp>
    </p:spTree>
    <p:extLst>
      <p:ext uri="{BB962C8B-B14F-4D97-AF65-F5344CB8AC3E}">
        <p14:creationId xmlns:p14="http://schemas.microsoft.com/office/powerpoint/2010/main" val="4173206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介绍这篇论文是因为，这篇文章训练过程感觉比较集思广益，将很多不同文章效果比较</a:t>
            </a:r>
            <a:r>
              <a:rPr lang="zh-CN" altLang="en-US" dirty="0" smtClean="0"/>
              <a:t>好的方法，比如反向翻译和对抗学习都</a:t>
            </a:r>
            <a:r>
              <a:rPr lang="zh-CN" altLang="en-US" dirty="0" smtClean="0"/>
              <a:t>考虑了进去，加上隐表示的优化，所以模型有比较大的综合提升，两个主要评价维度效果十分均衡。而不像其他解缠方法，有很高的风格转换度但内容保留度很低，也不像非解缠方法风格转换度低但内容保留度高。但可能还是受到风格解缠方法的影响，风格转换与内容保留度均不算特别高。</a:t>
            </a:r>
            <a:endParaRPr lang="zh-CN" altLang="en-US" dirty="0"/>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t>22</a:t>
            </a:fld>
            <a:endParaRPr kumimoji="1" lang="zh-CN" altLang="en-US"/>
          </a:p>
        </p:txBody>
      </p:sp>
    </p:spTree>
    <p:extLst>
      <p:ext uri="{BB962C8B-B14F-4D97-AF65-F5344CB8AC3E}">
        <p14:creationId xmlns:p14="http://schemas.microsoft.com/office/powerpoint/2010/main" val="3031460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19</a:t>
            </a:r>
            <a:r>
              <a:rPr lang="zh-CN" altLang="en-US" dirty="0" smtClean="0"/>
              <a:t>年开始火起来的方法，</a:t>
            </a:r>
            <a:r>
              <a:rPr lang="en-US" altLang="zh-CN" dirty="0" smtClean="0"/>
              <a:t>20</a:t>
            </a:r>
            <a:r>
              <a:rPr lang="zh-CN" altLang="en-US" dirty="0" smtClean="0"/>
              <a:t>年出了非常多使用强化学习进行文本风格迁移的论文。这些模型统一的特点就是在难度比较</a:t>
            </a:r>
            <a:r>
              <a:rPr lang="zh-CN" altLang="en-US" dirty="0" smtClean="0"/>
              <a:t>大的任务，</a:t>
            </a:r>
            <a:r>
              <a:rPr lang="zh-CN" altLang="en-US" dirty="0" smtClean="0"/>
              <a:t>比如作家风格模拟、正式性改写这类风格词难以提取的任务上效果相对较好。但是强化学习的模型会比较脆弱，具有比较强的局限性，可能针对某一个任务有非常好的效果，但是在其他任务上效果就会很差。此外，它也存在结构冗余性，一般只用来作两种风格的相互转换。这里介绍一篇普适性比较高的强化学习模型。</a:t>
            </a:r>
            <a:endParaRPr lang="zh-CN" altLang="en-US" dirty="0"/>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t>23</a:t>
            </a:fld>
            <a:endParaRPr kumimoji="1" lang="zh-CN" altLang="en-US"/>
          </a:p>
        </p:txBody>
      </p:sp>
    </p:spTree>
    <p:extLst>
      <p:ext uri="{BB962C8B-B14F-4D97-AF65-F5344CB8AC3E}">
        <p14:creationId xmlns:p14="http://schemas.microsoft.com/office/powerpoint/2010/main" val="11339766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如果只用强化学习的</a:t>
            </a:r>
            <a:r>
              <a:rPr lang="en-US" altLang="zh-CN" dirty="0" smtClean="0"/>
              <a:t>reward</a:t>
            </a:r>
            <a:r>
              <a:rPr lang="zh-CN" altLang="en-US" dirty="0" smtClean="0"/>
              <a:t>来训练模型，生成的文本很可能存在语义不通顺的问题。所以这篇文章还加入了</a:t>
            </a:r>
            <a:r>
              <a:rPr lang="en-US" altLang="zh-CN" dirty="0" smtClean="0"/>
              <a:t>Seq2Seq</a:t>
            </a:r>
            <a:r>
              <a:rPr lang="zh-CN" altLang="en-US" dirty="0" smtClean="0"/>
              <a:t>最大似然损失的训练，来让它生成流畅的文本。</a:t>
            </a:r>
            <a:endParaRPr lang="zh-CN" altLang="en-US" dirty="0"/>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t>24</a:t>
            </a:fld>
            <a:endParaRPr kumimoji="1" lang="zh-CN" altLang="en-US"/>
          </a:p>
        </p:txBody>
      </p:sp>
    </p:spTree>
    <p:extLst>
      <p:ext uri="{BB962C8B-B14F-4D97-AF65-F5344CB8AC3E}">
        <p14:creationId xmlns:p14="http://schemas.microsoft.com/office/powerpoint/2010/main" val="463244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在对话领域使用文本风格迁移的方法来生成风格多元化的应答。</a:t>
            </a:r>
            <a:endParaRPr lang="zh-CN" altLang="en-US" dirty="0"/>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t>5</a:t>
            </a:fld>
            <a:endParaRPr kumimoji="1" lang="zh-CN" altLang="en-US"/>
          </a:p>
        </p:txBody>
      </p:sp>
    </p:spTree>
    <p:extLst>
      <p:ext uri="{BB962C8B-B14F-4D97-AF65-F5344CB8AC3E}">
        <p14:creationId xmlns:p14="http://schemas.microsoft.com/office/powerpoint/2010/main" val="7296725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这篇文章的方法在情感转换和正式性转换上的结果是</a:t>
            </a:r>
            <a:r>
              <a:rPr lang="en-US" altLang="zh-CN" dirty="0" smtClean="0"/>
              <a:t>19</a:t>
            </a:r>
            <a:r>
              <a:rPr lang="zh-CN" altLang="en-US" dirty="0" smtClean="0"/>
              <a:t>年以来效果最好的模型，但是也有几个比较致命的问题。首先是模型收敛很慢，特别依赖于预训练。这篇文章预训练是先用了由一个属性控制生成模型得到的结果作为伪平行语料进行预训练。但是很多时候我们没有可用的伪平行语料。其次过于保存文本内容，要得到好的结果需要调很久参数。我之前用这个模型尝试训练文言文和白话文的转换，结果训练得到的结果和原文几乎没有差别，风格转换准确度也就特别低，后面调了好几天参数结果才好起来。</a:t>
            </a:r>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t>25</a:t>
            </a:fld>
            <a:endParaRPr kumimoji="1" lang="zh-CN" altLang="en-US"/>
          </a:p>
        </p:txBody>
      </p:sp>
    </p:spTree>
    <p:extLst>
      <p:ext uri="{BB962C8B-B14F-4D97-AF65-F5344CB8AC3E}">
        <p14:creationId xmlns:p14="http://schemas.microsoft.com/office/powerpoint/2010/main" val="3437306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9CB78546-C430-4549-B45A-EA3B29F81B38}" type="slidenum">
              <a:rPr kumimoji="1" lang="zh-CN" altLang="en-US" smtClean="0"/>
              <a:t>29</a:t>
            </a:fld>
            <a:endParaRPr kumimoji="1" lang="zh-CN" altLang="en-US"/>
          </a:p>
        </p:txBody>
      </p:sp>
    </p:spTree>
    <p:extLst>
      <p:ext uri="{BB962C8B-B14F-4D97-AF65-F5344CB8AC3E}">
        <p14:creationId xmlns:p14="http://schemas.microsoft.com/office/powerpoint/2010/main" val="411826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情感转换的</a:t>
            </a:r>
            <a:r>
              <a:rPr lang="en-US" altLang="zh-CN" dirty="0" smtClean="0"/>
              <a:t>Yelp</a:t>
            </a:r>
            <a:r>
              <a:rPr lang="zh-CN" altLang="en-US" dirty="0" smtClean="0"/>
              <a:t>和正式性转换的</a:t>
            </a:r>
            <a:r>
              <a:rPr lang="en-US" altLang="zh-CN" dirty="0" smtClean="0"/>
              <a:t>GYAFC</a:t>
            </a:r>
            <a:r>
              <a:rPr lang="zh-CN" altLang="en-US" dirty="0" smtClean="0"/>
              <a:t>是文本风格迁移领域使用最广泛的数据集。</a:t>
            </a:r>
            <a:endParaRPr lang="zh-CN" altLang="en-US" dirty="0"/>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t>6</a:t>
            </a:fld>
            <a:endParaRPr kumimoji="1" lang="zh-CN" altLang="en-US"/>
          </a:p>
        </p:txBody>
      </p:sp>
    </p:spTree>
    <p:extLst>
      <p:ext uri="{BB962C8B-B14F-4D97-AF65-F5344CB8AC3E}">
        <p14:creationId xmlns:p14="http://schemas.microsoft.com/office/powerpoint/2010/main" val="1049312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由于平行语料比较少，大多数研究都在无监督方法上。但是没有平行语料就导致常用的机器翻译的方法难以用在文本风格迁移上。关键词替换在某些特定任务上比较有效，但现在最常用的方法还是属性控制生成和强化学习方法。对抗学习现在则普遍地作为一个部分用在各类模型上。其他方法虽然已经很少用了，但是有些还是比较具有里程碑意义的。</a:t>
            </a:r>
            <a:endParaRPr lang="zh-CN" altLang="en-US" dirty="0"/>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t>8</a:t>
            </a:fld>
            <a:endParaRPr kumimoji="1" lang="zh-CN" altLang="en-US"/>
          </a:p>
        </p:txBody>
      </p:sp>
    </p:spTree>
    <p:extLst>
      <p:ext uri="{BB962C8B-B14F-4D97-AF65-F5344CB8AC3E}">
        <p14:creationId xmlns:p14="http://schemas.microsoft.com/office/powerpoint/2010/main" val="2430814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风格转换准确度目前统一采用分类器准确度评估。内容保留度的评价方法目前分歧比较大，特别由于缺少平行语料，大部分采用</a:t>
            </a:r>
            <a:r>
              <a:rPr lang="en-US" altLang="zh-CN" dirty="0" err="1" smtClean="0"/>
              <a:t>sef</a:t>
            </a:r>
            <a:r>
              <a:rPr lang="en-US" altLang="zh-CN" dirty="0" smtClean="0"/>
              <a:t>-BLEU</a:t>
            </a:r>
            <a:r>
              <a:rPr lang="zh-CN" altLang="en-US" dirty="0" smtClean="0"/>
              <a:t>，但对于用词差异较大的风格文本来说就比较不准确。</a:t>
            </a:r>
            <a:r>
              <a:rPr lang="en-US" altLang="zh-CN" dirty="0" smtClean="0"/>
              <a:t>20</a:t>
            </a:r>
            <a:r>
              <a:rPr lang="zh-CN" altLang="en-US" dirty="0" smtClean="0"/>
              <a:t>年一篇文章专门分析内容保留度的各类评价指标，然后发现</a:t>
            </a:r>
            <a:r>
              <a:rPr lang="en-US" altLang="zh-CN" dirty="0" smtClean="0"/>
              <a:t>WMD</a:t>
            </a:r>
            <a:r>
              <a:rPr lang="zh-CN" altLang="en-US" dirty="0" smtClean="0"/>
              <a:t>会比</a:t>
            </a:r>
            <a:r>
              <a:rPr lang="en-US" altLang="zh-CN" dirty="0" smtClean="0"/>
              <a:t>BLEU</a:t>
            </a:r>
            <a:r>
              <a:rPr lang="zh-CN" altLang="en-US" dirty="0" smtClean="0"/>
              <a:t>与人类评估有更强的一致性，但是因为文章还比较新，目前大多数研究还是采用</a:t>
            </a:r>
            <a:r>
              <a:rPr lang="en-US" altLang="zh-CN" dirty="0" smtClean="0"/>
              <a:t>BLEU</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t>9</a:t>
            </a:fld>
            <a:endParaRPr kumimoji="1" lang="zh-CN" altLang="en-US"/>
          </a:p>
        </p:txBody>
      </p:sp>
    </p:spTree>
    <p:extLst>
      <p:ext uri="{BB962C8B-B14F-4D97-AF65-F5344CB8AC3E}">
        <p14:creationId xmlns:p14="http://schemas.microsoft.com/office/powerpoint/2010/main" val="165325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是无监督文本风格迁移的最经典的论文之一。几乎后续所有的风格迁移任务都会用它作</a:t>
            </a:r>
            <a:r>
              <a:rPr lang="en-US" altLang="zh-CN" dirty="0" smtClean="0"/>
              <a:t>baseline</a:t>
            </a:r>
            <a:r>
              <a:rPr lang="zh-CN" altLang="en-US" dirty="0" smtClean="0"/>
              <a:t>。模型主要分为两部分：风格抽取和属性转换</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t>11</a:t>
            </a:fld>
            <a:endParaRPr kumimoji="1" lang="zh-CN" altLang="en-US"/>
          </a:p>
        </p:txBody>
      </p:sp>
    </p:spTree>
    <p:extLst>
      <p:ext uri="{BB962C8B-B14F-4D97-AF65-F5344CB8AC3E}">
        <p14:creationId xmlns:p14="http://schemas.microsoft.com/office/powerpoint/2010/main" val="1682477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t>12</a:t>
            </a:fld>
            <a:endParaRPr kumimoji="1" lang="zh-CN" altLang="en-US"/>
          </a:p>
        </p:txBody>
      </p:sp>
    </p:spTree>
    <p:extLst>
      <p:ext uri="{BB962C8B-B14F-4D97-AF65-F5344CB8AC3E}">
        <p14:creationId xmlns:p14="http://schemas.microsoft.com/office/powerpoint/2010/main" val="151221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t>13</a:t>
            </a:fld>
            <a:endParaRPr kumimoji="1" lang="zh-CN" altLang="en-US"/>
          </a:p>
        </p:txBody>
      </p:sp>
    </p:spTree>
    <p:extLst>
      <p:ext uri="{BB962C8B-B14F-4D97-AF65-F5344CB8AC3E}">
        <p14:creationId xmlns:p14="http://schemas.microsoft.com/office/powerpoint/2010/main" val="689308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生成用的普通的</a:t>
            </a:r>
            <a:r>
              <a:rPr lang="en-US" altLang="zh-CN" dirty="0" smtClean="0"/>
              <a:t>RNN</a:t>
            </a:r>
            <a:r>
              <a:rPr lang="zh-CN" altLang="en-US" dirty="0" smtClean="0"/>
              <a:t>作为</a:t>
            </a:r>
            <a:r>
              <a:rPr lang="en-US" altLang="zh-CN" dirty="0" smtClean="0"/>
              <a:t>encoder</a:t>
            </a:r>
            <a:r>
              <a:rPr lang="zh-CN" altLang="en-US" dirty="0" smtClean="0"/>
              <a:t>和</a:t>
            </a:r>
            <a:r>
              <a:rPr lang="en-US" altLang="zh-CN" dirty="0" smtClean="0"/>
              <a:t>decoder</a:t>
            </a:r>
            <a:r>
              <a:rPr lang="zh-CN" altLang="en-US" dirty="0" smtClean="0"/>
              <a:t>。将文本和属性都用</a:t>
            </a:r>
            <a:r>
              <a:rPr lang="en-US" altLang="zh-CN" dirty="0" smtClean="0"/>
              <a:t>encoder embedding</a:t>
            </a:r>
            <a:r>
              <a:rPr lang="zh-CN" altLang="en-US" dirty="0" smtClean="0"/>
              <a:t>然后再</a:t>
            </a:r>
            <a:r>
              <a:rPr lang="en-US" altLang="zh-CN" dirty="0" smtClean="0"/>
              <a:t>decode</a:t>
            </a:r>
            <a:r>
              <a:rPr lang="zh-CN" altLang="en-US" dirty="0" smtClean="0"/>
              <a:t>。损失主要是重建损失，同时加上了噪音属性，防止受到属性词里内容的影响。</a:t>
            </a:r>
            <a:endParaRPr lang="en-US" altLang="zh-CN" dirty="0" smtClean="0"/>
          </a:p>
          <a:p>
            <a:r>
              <a:rPr lang="zh-CN" altLang="en-US" dirty="0" smtClean="0"/>
              <a:t>模型轻量，对情感转换这类任务有很好的效果，但正式性这类任务效果非常差。是无监督文本风格迁移的最经典的论文之一。</a:t>
            </a:r>
            <a:endParaRPr lang="en-US" altLang="zh-CN" dirty="0" smtClean="0"/>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t>14</a:t>
            </a:fld>
            <a:endParaRPr kumimoji="1" lang="zh-CN" altLang="en-US"/>
          </a:p>
        </p:txBody>
      </p:sp>
    </p:spTree>
    <p:extLst>
      <p:ext uri="{BB962C8B-B14F-4D97-AF65-F5344CB8AC3E}">
        <p14:creationId xmlns:p14="http://schemas.microsoft.com/office/powerpoint/2010/main" val="2213889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6281750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标题幻灯片">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79831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标题幻灯片">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956641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标题幻灯片">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175995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smtClean="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smtClean="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585"/>
            <a:r>
              <a:rPr lang="zh-CN" altLang="en-US" sz="1800" dirty="0" smtClean="0">
                <a:solidFill>
                  <a:srgbClr val="FFFFFF"/>
                </a:solidFill>
                <a:latin typeface="Segoe UI Light"/>
                <a:ea typeface="微软雅黑"/>
                <a:cs typeface="Segoe UI Light"/>
              </a:rPr>
              <a:t>标注</a:t>
            </a:r>
            <a:endParaRPr lang="zh-CN" altLang="en-US" sz="1800" dirty="0">
              <a:solidFill>
                <a:srgbClr val="FFFFFF"/>
              </a:solidFill>
              <a:latin typeface="Segoe UI Light"/>
              <a:ea typeface="微软雅黑"/>
              <a:cs typeface="Segoe UI Light"/>
            </a:endParaRPr>
          </a:p>
        </p:txBody>
      </p:sp>
      <p:sp>
        <p:nvSpPr>
          <p:cNvPr id="11" name="矩形 10"/>
          <p:cNvSpPr/>
          <p:nvPr userDrawn="1"/>
        </p:nvSpPr>
        <p:spPr>
          <a:xfrm>
            <a:off x="2572589" y="759873"/>
            <a:ext cx="1402001" cy="3453253"/>
          </a:xfrm>
          <a:prstGeom prst="rect">
            <a:avLst/>
          </a:prstGeom>
        </p:spPr>
        <p:txBody>
          <a:bodyPr wrap="square">
            <a:spAutoFit/>
          </a:bodyPr>
          <a:lstStyle/>
          <a:p>
            <a:pPr defTabSz="609585">
              <a:lnSpc>
                <a:spcPct val="130000"/>
              </a:lnSpc>
            </a:pPr>
            <a:r>
              <a:rPr lang="zh-CN" altLang="en-US" sz="1400" dirty="0" smtClean="0">
                <a:solidFill>
                  <a:srgbClr val="FFFFFF"/>
                </a:solidFill>
                <a:latin typeface="Segoe UI Light"/>
                <a:ea typeface="微软雅黑"/>
                <a:cs typeface="Segoe UI Light"/>
              </a:rPr>
              <a:t>字体使用 </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r>
              <a:rPr lang="zh-CN" altLang="en-US" sz="1400" dirty="0" smtClean="0">
                <a:solidFill>
                  <a:srgbClr val="FFFFFF"/>
                </a:solidFill>
                <a:latin typeface="Segoe UI Light"/>
                <a:ea typeface="微软雅黑"/>
                <a:cs typeface="Segoe UI Light"/>
              </a:rPr>
              <a:t>行距</a:t>
            </a:r>
            <a:endParaRPr lang="en-US" altLang="zh-CN" sz="1400" dirty="0" smtClean="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smtClean="0">
                <a:solidFill>
                  <a:srgbClr val="FFFFFF"/>
                </a:solidFill>
                <a:latin typeface="Segoe UI Light"/>
                <a:ea typeface="微软雅黑"/>
                <a:cs typeface="Segoe UI Light"/>
              </a:rPr>
              <a:t>背景图片出处</a:t>
            </a: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smtClean="0">
              <a:solidFill>
                <a:srgbClr val="FFFFFF"/>
              </a:solidFill>
              <a:latin typeface="Segoe UI Light"/>
              <a:ea typeface="微软雅黑"/>
              <a:cs typeface="Segoe UI Light"/>
            </a:endParaRPr>
          </a:p>
          <a:p>
            <a:pPr defTabSz="609585">
              <a:lnSpc>
                <a:spcPct val="130000"/>
              </a:lnSpc>
            </a:pPr>
            <a:r>
              <a:rPr lang="zh-CN" altLang="en-US" sz="1400" dirty="0" smtClean="0">
                <a:solidFill>
                  <a:srgbClr val="FFFFFF"/>
                </a:solidFill>
                <a:latin typeface="Segoe UI Light"/>
                <a:ea typeface="微软雅黑"/>
                <a:cs typeface="Segoe UI Light"/>
              </a:rPr>
              <a:t>声明</a:t>
            </a:r>
            <a:endParaRPr lang="en-US" altLang="zh-CN" sz="1400" dirty="0" smtClean="0">
              <a:solidFill>
                <a:srgbClr val="FFFFFF"/>
              </a:solidFill>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smtClean="0">
                <a:solidFill>
                  <a:srgbClr val="FFFFFF"/>
                </a:solidFill>
                <a:latin typeface="Segoe UI Light"/>
                <a:ea typeface="微软雅黑"/>
                <a:cs typeface="Segoe UI Light"/>
              </a:rPr>
              <a:t>英文 </a:t>
            </a:r>
            <a:r>
              <a:rPr lang="en-US" altLang="zh-CN" sz="1400" dirty="0">
                <a:solidFill>
                  <a:srgbClr val="FFFFFF"/>
                </a:solidFill>
                <a:latin typeface="Segoe UI Light"/>
                <a:cs typeface="Segoe UI Light"/>
              </a:rPr>
              <a:t>Century Gothic</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smtClean="0">
                <a:solidFill>
                  <a:srgbClr val="FFFFFF"/>
                </a:solidFill>
                <a:latin typeface="Segoe UI Light"/>
                <a:ea typeface="微软雅黑"/>
                <a:cs typeface="Segoe UI Light"/>
              </a:rPr>
              <a:t>中文 微软雅黑</a:t>
            </a:r>
            <a:endParaRPr lang="en-US" altLang="zh-CN" sz="1400" dirty="0" smtClean="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r>
              <a:rPr lang="zh-CN" altLang="en-US" sz="1400" dirty="0" smtClean="0">
                <a:solidFill>
                  <a:srgbClr val="FFFFFF"/>
                </a:solidFill>
                <a:latin typeface="Segoe UI Light"/>
                <a:ea typeface="微软雅黑"/>
                <a:cs typeface="Segoe UI Light"/>
              </a:rPr>
              <a:t>正文 </a:t>
            </a:r>
            <a:r>
              <a:rPr lang="en-US" altLang="zh-CN" sz="1400" dirty="0" smtClean="0">
                <a:solidFill>
                  <a:srgbClr val="FFFFFF"/>
                </a:solidFill>
                <a:latin typeface="Segoe UI Light"/>
                <a:ea typeface="微软雅黑"/>
                <a:cs typeface="Segoe UI Light"/>
              </a:rPr>
              <a:t>1.3</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r>
              <a:rPr lang="en-US" altLang="zh-CN" sz="1400" dirty="0" err="1" smtClean="0">
                <a:solidFill>
                  <a:srgbClr val="FFFFFF"/>
                </a:solidFill>
                <a:latin typeface="Segoe UI Light"/>
                <a:ea typeface="微软雅黑"/>
                <a:cs typeface="Segoe UI Light"/>
              </a:rPr>
              <a:t>cn.bing.com</a:t>
            </a:r>
            <a:endParaRPr lang="zh-CN" altLang="en-US" sz="1400" dirty="0" smtClean="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smtClean="0">
              <a:solidFill>
                <a:srgbClr val="FFFFFF"/>
              </a:solidFill>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不得被全部或部分的复制、传播、销售，否则将承担法律责任。</a:t>
            </a:r>
            <a:endPar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defTabSz="609585"/>
            <a:r>
              <a:rPr kumimoji="1" lang="en-US" altLang="zh-CN" sz="1000" dirty="0" smtClean="0">
                <a:solidFill>
                  <a:prstClr val="white"/>
                </a:solidFill>
                <a:latin typeface="Segoe UI Light"/>
                <a:ea typeface="微软雅黑" charset="0"/>
                <a:cs typeface="Segoe UI Light"/>
              </a:rPr>
              <a:t>OfficePLUS</a:t>
            </a:r>
            <a:endParaRPr lang="zh-CN" altLang="en-US" sz="1000" dirty="0">
              <a:solidFill>
                <a:prstClr val="white"/>
              </a:solidFill>
              <a:latin typeface="Segoe UI Light"/>
              <a:ea typeface="微软雅黑" charset="0"/>
              <a:cs typeface="Segoe UI Light"/>
            </a:endParaRPr>
          </a:p>
        </p:txBody>
      </p:sp>
    </p:spTree>
    <p:extLst>
      <p:ext uri="{BB962C8B-B14F-4D97-AF65-F5344CB8AC3E}">
        <p14:creationId xmlns:p14="http://schemas.microsoft.com/office/powerpoint/2010/main" val="1433925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585"/>
            <a:r>
              <a:rPr kumimoji="1" lang="zh-CN" altLang="en-US" sz="1333" dirty="0" smtClean="0">
                <a:solidFill>
                  <a:srgbClr val="000000"/>
                </a:solidFill>
                <a:latin typeface="Century Gothic"/>
                <a:ea typeface="微软雅黑" charset="0"/>
              </a:rPr>
              <a:t>点击</a:t>
            </a:r>
            <a:r>
              <a:rPr kumimoji="1" lang="en-US" altLang="zh-CN" sz="1333" dirty="0" smtClean="0">
                <a:solidFill>
                  <a:srgbClr val="000000"/>
                </a:solidFill>
                <a:latin typeface="Segoe UI Light" charset="0"/>
                <a:ea typeface="Segoe UI Light" charset="0"/>
                <a:cs typeface="Segoe UI Light" charset="0"/>
              </a:rPr>
              <a:t>Logo</a:t>
            </a:r>
            <a:r>
              <a:rPr kumimoji="1" lang="zh-CN" altLang="en-US" sz="1333" dirty="0" smtClean="0">
                <a:solidFill>
                  <a:srgbClr val="000000"/>
                </a:solidFill>
                <a:latin typeface="Century Gothic"/>
                <a:ea typeface="微软雅黑" charset="0"/>
              </a:rPr>
              <a:t>获取更多优质模板（放映模式）</a:t>
            </a:r>
            <a:endParaRPr kumimoji="1" lang="zh-CN" altLang="en-US" sz="1333" dirty="0">
              <a:solidFill>
                <a:srgbClr val="000000"/>
              </a:solidFill>
              <a:latin typeface="Century Gothic"/>
              <a:ea typeface="微软雅黑" charset="0"/>
            </a:endParaRP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84399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6_标题幻灯片">
    <p:spTree>
      <p:nvGrpSpPr>
        <p:cNvPr id="1" name=""/>
        <p:cNvGrpSpPr/>
        <p:nvPr/>
      </p:nvGrpSpPr>
      <p:grpSpPr>
        <a:xfrm>
          <a:off x="0" y="0"/>
          <a:ext cx="0" cy="0"/>
          <a:chOff x="0" y="0"/>
          <a:chExt cx="0" cy="0"/>
        </a:xfrm>
      </p:grpSpPr>
      <p:sp>
        <p:nvSpPr>
          <p:cNvPr id="2" name="矩形 1"/>
          <p:cNvSpPr/>
          <p:nvPr userDrawn="1"/>
        </p:nvSpPr>
        <p:spPr>
          <a:xfrm rot="9822520">
            <a:off x="3099071" y="4109867"/>
            <a:ext cx="716990" cy="71699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18585722">
            <a:off x="2900872" y="1691059"/>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4450317">
            <a:off x="2505540" y="3164955"/>
            <a:ext cx="139775" cy="13977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userDrawn="1"/>
        </p:nvSpPr>
        <p:spPr>
          <a:xfrm rot="892948">
            <a:off x="1669486" y="2837932"/>
            <a:ext cx="381184" cy="38118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4240722">
            <a:off x="2955271" y="3408914"/>
            <a:ext cx="211665" cy="21166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3863176">
            <a:off x="2173226" y="2423623"/>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187853">
            <a:off x="1161290" y="1759072"/>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905749">
            <a:off x="2244535" y="1321826"/>
            <a:ext cx="962806" cy="962806"/>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9322284">
            <a:off x="2044076" y="1701161"/>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rot="42066">
            <a:off x="1017200" y="3789355"/>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rot="20117985">
            <a:off x="3894745" y="1815825"/>
            <a:ext cx="2847505" cy="284750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userDrawn="1"/>
        </p:nvSpPr>
        <p:spPr>
          <a:xfrm rot="905749">
            <a:off x="2447007" y="4636477"/>
            <a:ext cx="958417" cy="95841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userDrawn="1"/>
        </p:nvSpPr>
        <p:spPr>
          <a:xfrm rot="19322284">
            <a:off x="4995333" y="5259205"/>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userDrawn="1"/>
        </p:nvSpPr>
        <p:spPr>
          <a:xfrm rot="19736611">
            <a:off x="3735113" y="4395457"/>
            <a:ext cx="997607" cy="997607"/>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3117622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2" name="矩形 1"/>
          <p:cNvSpPr/>
          <p:nvPr userDrawn="1"/>
        </p:nvSpPr>
        <p:spPr>
          <a:xfrm rot="19896190">
            <a:off x="-846980" y="4391937"/>
            <a:ext cx="3716222" cy="371622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21433404">
            <a:off x="1038840" y="3145644"/>
            <a:ext cx="1172399" cy="11723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userDrawn="1"/>
        </p:nvSpPr>
        <p:spPr>
          <a:xfrm rot="18900000">
            <a:off x="2964992" y="4498454"/>
            <a:ext cx="562742" cy="56274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19462407">
            <a:off x="858415" y="3412397"/>
            <a:ext cx="305434" cy="30543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2220555">
            <a:off x="9068972" y="-665078"/>
            <a:ext cx="2602001" cy="260200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20263186">
            <a:off x="10805818" y="58017"/>
            <a:ext cx="2082844" cy="208284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20229117">
            <a:off x="7312023" y="556810"/>
            <a:ext cx="562742" cy="56274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20229117">
            <a:off x="10862351" y="2812891"/>
            <a:ext cx="472953" cy="472953"/>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7430621">
            <a:off x="3026992" y="5398176"/>
            <a:ext cx="219002" cy="219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13780686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3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19238099">
            <a:off x="11440980" y="5083135"/>
            <a:ext cx="442243" cy="442243"/>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2558654">
            <a:off x="10718032" y="5587230"/>
            <a:ext cx="1790831" cy="179083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20601285">
            <a:off x="9831264" y="6039855"/>
            <a:ext cx="1029918" cy="1029918"/>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20567216">
            <a:off x="9227888" y="6150357"/>
            <a:ext cx="265265" cy="26526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20567216">
            <a:off x="11022574" y="4821816"/>
            <a:ext cx="308836" cy="308836"/>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userDrawn="1"/>
        </p:nvSpPr>
        <p:spPr>
          <a:xfrm rot="19896190">
            <a:off x="696210" y="33589"/>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21433404">
            <a:off x="-424797" y="-289495"/>
            <a:ext cx="1261894" cy="126189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18585722">
            <a:off x="1181569" y="925974"/>
            <a:ext cx="284699" cy="28469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7430621">
            <a:off x="1311074" y="134869"/>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占位符 7"/>
          <p:cNvSpPr>
            <a:spLocks noGrp="1"/>
          </p:cNvSpPr>
          <p:nvPr>
            <p:ph type="body" sz="quarter" idx="10" hasCustomPrompt="1"/>
          </p:nvPr>
        </p:nvSpPr>
        <p:spPr>
          <a:xfrm>
            <a:off x="1713834"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130345573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4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15361769">
            <a:off x="6558089" y="-388007"/>
            <a:ext cx="1171437" cy="117143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2558654">
            <a:off x="6112257" y="3254276"/>
            <a:ext cx="331525" cy="33152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20601285">
            <a:off x="5807448" y="2602019"/>
            <a:ext cx="472692" cy="47269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2349059">
            <a:off x="6265431" y="2733673"/>
            <a:ext cx="223715" cy="22371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1971513">
            <a:off x="5492430" y="1969500"/>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userDrawn="1"/>
        </p:nvSpPr>
        <p:spPr>
          <a:xfrm rot="19896190">
            <a:off x="6547995" y="1195050"/>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20614086">
            <a:off x="4738005" y="792153"/>
            <a:ext cx="1325599" cy="13255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18585722">
            <a:off x="4977502" y="-1036467"/>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7430621">
            <a:off x="4648690" y="376003"/>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rot="19750403">
            <a:off x="6270904" y="2051889"/>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rot="19896190">
            <a:off x="4118801" y="1264919"/>
            <a:ext cx="329419" cy="3294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29470256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7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15361769">
            <a:off x="6558089" y="-388007"/>
            <a:ext cx="1171437" cy="117143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2558654">
            <a:off x="6112257" y="3254276"/>
            <a:ext cx="331525" cy="33152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20601285">
            <a:off x="5807448" y="2602019"/>
            <a:ext cx="472692" cy="47269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2349059">
            <a:off x="6265431" y="2733673"/>
            <a:ext cx="223715" cy="22371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1971513">
            <a:off x="5492430" y="1969500"/>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userDrawn="1"/>
        </p:nvSpPr>
        <p:spPr>
          <a:xfrm rot="19896190">
            <a:off x="6547995" y="1195050"/>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20614086">
            <a:off x="4738005" y="792153"/>
            <a:ext cx="1325599" cy="13255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18585722">
            <a:off x="4977502" y="-1036467"/>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7430621">
            <a:off x="4648690" y="376003"/>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rot="19750403">
            <a:off x="6270904" y="2051889"/>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rot="19896190">
            <a:off x="4118801" y="1264919"/>
            <a:ext cx="329419" cy="3294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15" name="矩形 14"/>
          <p:cNvSpPr/>
          <p:nvPr userDrawn="1"/>
        </p:nvSpPr>
        <p:spPr>
          <a:xfrm rot="9822520">
            <a:off x="8665853" y="4696597"/>
            <a:ext cx="716990" cy="71699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userDrawn="1"/>
        </p:nvSpPr>
        <p:spPr>
          <a:xfrm rot="18585722">
            <a:off x="8467654" y="2277789"/>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userDrawn="1"/>
        </p:nvSpPr>
        <p:spPr>
          <a:xfrm rot="4450317">
            <a:off x="8072322" y="3751685"/>
            <a:ext cx="139775" cy="13977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p:cNvSpPr/>
          <p:nvPr userDrawn="1"/>
        </p:nvSpPr>
        <p:spPr>
          <a:xfrm rot="892948">
            <a:off x="7236268" y="3424662"/>
            <a:ext cx="381184" cy="38118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userDrawn="1"/>
        </p:nvSpPr>
        <p:spPr>
          <a:xfrm rot="4240722">
            <a:off x="8522053" y="3995644"/>
            <a:ext cx="211665" cy="21166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userDrawn="1"/>
        </p:nvSpPr>
        <p:spPr>
          <a:xfrm rot="3863176">
            <a:off x="7740008" y="3010353"/>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userDrawn="1"/>
        </p:nvSpPr>
        <p:spPr>
          <a:xfrm rot="187853">
            <a:off x="6728072" y="2345802"/>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p:cNvSpPr/>
          <p:nvPr userDrawn="1"/>
        </p:nvSpPr>
        <p:spPr>
          <a:xfrm rot="905749">
            <a:off x="7811317" y="1908556"/>
            <a:ext cx="962806" cy="962806"/>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p:cNvSpPr/>
          <p:nvPr userDrawn="1"/>
        </p:nvSpPr>
        <p:spPr>
          <a:xfrm rot="19322284">
            <a:off x="7610858" y="2287891"/>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userDrawn="1"/>
        </p:nvSpPr>
        <p:spPr>
          <a:xfrm rot="42066">
            <a:off x="6583982" y="4376085"/>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p:cNvSpPr/>
          <p:nvPr userDrawn="1"/>
        </p:nvSpPr>
        <p:spPr>
          <a:xfrm rot="20117985">
            <a:off x="9461527" y="2402555"/>
            <a:ext cx="2847505" cy="284750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5"/>
          <p:cNvSpPr/>
          <p:nvPr userDrawn="1"/>
        </p:nvSpPr>
        <p:spPr>
          <a:xfrm rot="905749">
            <a:off x="8013789" y="5223207"/>
            <a:ext cx="958417" cy="95841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矩形 26"/>
          <p:cNvSpPr/>
          <p:nvPr userDrawn="1"/>
        </p:nvSpPr>
        <p:spPr>
          <a:xfrm rot="19322284">
            <a:off x="10562115" y="5845935"/>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userDrawn="1"/>
        </p:nvSpPr>
        <p:spPr>
          <a:xfrm rot="19736611">
            <a:off x="9301895" y="4982187"/>
            <a:ext cx="997607" cy="997607"/>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88579963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5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6238231" flipH="1">
            <a:off x="9407392" y="4234793"/>
            <a:ext cx="1171437" cy="117143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19041346" flipH="1">
            <a:off x="10088253" y="6106343"/>
            <a:ext cx="188104" cy="18810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998715" flipH="1">
            <a:off x="10506343" y="5622066"/>
            <a:ext cx="472692" cy="47269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19250941" flipH="1">
            <a:off x="10179321" y="5688691"/>
            <a:ext cx="223715" cy="22371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19628487" flipH="1">
            <a:off x="11165499" y="6592300"/>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userDrawn="1"/>
        </p:nvSpPr>
        <p:spPr>
          <a:xfrm rot="1703810" flipH="1">
            <a:off x="11537857" y="2659624"/>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985914" flipH="1">
            <a:off x="11073314" y="5414953"/>
            <a:ext cx="1325599" cy="13255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3014278" flipH="1">
            <a:off x="10200525" y="3586333"/>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4169379" flipH="1">
            <a:off x="8954405" y="5462201"/>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rot="1849597" flipH="1">
            <a:off x="10415339" y="6386801"/>
            <a:ext cx="669019" cy="6690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rot="1703810" flipH="1">
            <a:off x="10051625" y="3232154"/>
            <a:ext cx="329419" cy="3294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46870313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_标题幻灯片">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77609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标题幻灯片">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117622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79" r:id="rId1"/>
    <p:sldLayoutId id="2147483689" r:id="rId2"/>
    <p:sldLayoutId id="2147483685" r:id="rId3"/>
    <p:sldLayoutId id="2147483686" r:id="rId4"/>
    <p:sldLayoutId id="2147483687" r:id="rId5"/>
    <p:sldLayoutId id="2147483690" r:id="rId6"/>
    <p:sldLayoutId id="2147483688" r:id="rId7"/>
    <p:sldLayoutId id="2147483683" r:id="rId8"/>
    <p:sldLayoutId id="2147483680" r:id="rId9"/>
    <p:sldLayoutId id="2147483681" r:id="rId10"/>
    <p:sldLayoutId id="2147483682" r:id="rId11"/>
    <p:sldLayoutId id="2147483684" r:id="rId12"/>
    <p:sldLayoutId id="2147483662" r:id="rId13"/>
    <p:sldLayoutId id="2147483664" r:id="rId14"/>
    <p:sldLayoutId id="2147483663" r:id="rId15"/>
    <p:sldLayoutId id="2147483665"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60.png"/><Relationship Id="rId7"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190.png"/><Relationship Id="rId5" Type="http://schemas.openxmlformats.org/officeDocument/2006/relationships/image" Target="../media/image180.png"/><Relationship Id="rId4" Type="http://schemas.openxmlformats.org/officeDocument/2006/relationships/image" Target="../media/image170.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250.png"/><Relationship Id="rId5" Type="http://schemas.openxmlformats.org/officeDocument/2006/relationships/image" Target="../media/image27.png"/><Relationship Id="rId4" Type="http://schemas.openxmlformats.org/officeDocument/2006/relationships/image" Target="../media/image230.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29311" y="2446150"/>
            <a:ext cx="9333389" cy="830997"/>
          </a:xfrm>
          <a:prstGeom prst="rect">
            <a:avLst/>
          </a:prstGeom>
          <a:solidFill>
            <a:schemeClr val="accent4"/>
          </a:solidFill>
        </p:spPr>
        <p:txBody>
          <a:bodyPr wrap="none" rtlCol="0">
            <a:spAutoFit/>
          </a:bodyPr>
          <a:lstStyle/>
          <a:p>
            <a:pPr algn="ctr"/>
            <a:r>
              <a:rPr kumimoji="1" lang="en-US" altLang="zh-CN" sz="4800" b="1" dirty="0" smtClean="0">
                <a:solidFill>
                  <a:schemeClr val="bg1"/>
                </a:solidFill>
                <a:latin typeface="Microsoft YaHei" charset="0"/>
                <a:ea typeface="Microsoft YaHei" charset="0"/>
                <a:cs typeface="Microsoft YaHei" charset="0"/>
              </a:rPr>
              <a:t>Text Style Transfer</a:t>
            </a:r>
            <a:r>
              <a:rPr kumimoji="1" lang="zh-CN" altLang="en-US" sz="4800" b="1" dirty="0" smtClean="0">
                <a:solidFill>
                  <a:schemeClr val="bg1"/>
                </a:solidFill>
                <a:latin typeface="Microsoft YaHei" charset="0"/>
                <a:ea typeface="Microsoft YaHei" charset="0"/>
                <a:cs typeface="Microsoft YaHei" charset="0"/>
              </a:rPr>
              <a:t>：</a:t>
            </a:r>
            <a:r>
              <a:rPr kumimoji="1" lang="en-US" altLang="zh-CN" sz="4800" b="1" dirty="0" smtClean="0">
                <a:solidFill>
                  <a:schemeClr val="bg1"/>
                </a:solidFill>
                <a:latin typeface="Microsoft YaHei" charset="0"/>
                <a:ea typeface="Microsoft YaHei" charset="0"/>
                <a:cs typeface="Microsoft YaHei" charset="0"/>
              </a:rPr>
              <a:t>A Review</a:t>
            </a:r>
            <a:endParaRPr kumimoji="1" lang="zh-CN" altLang="en-US" sz="4800" b="1" dirty="0">
              <a:solidFill>
                <a:schemeClr val="bg1"/>
              </a:solidFill>
              <a:latin typeface="Microsoft YaHei" charset="0"/>
              <a:ea typeface="Microsoft YaHei" charset="0"/>
              <a:cs typeface="Microsoft YaHei" charset="0"/>
            </a:endParaRPr>
          </a:p>
        </p:txBody>
      </p:sp>
      <p:sp>
        <p:nvSpPr>
          <p:cNvPr id="6" name="文本框 8"/>
          <p:cNvSpPr txBox="1"/>
          <p:nvPr/>
        </p:nvSpPr>
        <p:spPr>
          <a:xfrm>
            <a:off x="4289872" y="3762521"/>
            <a:ext cx="3294202"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lnSpc>
                <a:spcPct val="150000"/>
              </a:lnSpc>
              <a:buFont typeface="Wingdings" charset="2"/>
              <a:buChar char="n"/>
            </a:pPr>
            <a:r>
              <a:rPr lang="zh-CN" altLang="en-US" sz="1600" b="1" dirty="0" smtClean="0">
                <a:solidFill>
                  <a:schemeClr val="tx1">
                    <a:lumMod val="50000"/>
                    <a:lumOff val="50000"/>
                  </a:schemeClr>
                </a:solidFill>
                <a:latin typeface="微软雅黑" charset="0"/>
                <a:ea typeface="微软雅黑" charset="0"/>
              </a:rPr>
              <a:t>汇报人：许敏章</a:t>
            </a:r>
            <a:endParaRPr lang="en-US" altLang="zh-CN" sz="1600" b="1" dirty="0" smtClean="0">
              <a:solidFill>
                <a:schemeClr val="tx1">
                  <a:lumMod val="50000"/>
                  <a:lumOff val="50000"/>
                </a:schemeClr>
              </a:solidFill>
              <a:latin typeface="微软雅黑" charset="0"/>
              <a:ea typeface="微软雅黑" charset="0"/>
            </a:endParaRPr>
          </a:p>
          <a:p>
            <a:pPr marL="285750" indent="-285750" algn="ctr">
              <a:lnSpc>
                <a:spcPct val="150000"/>
              </a:lnSpc>
              <a:buFont typeface="Wingdings" charset="2"/>
              <a:buChar char="n"/>
            </a:pPr>
            <a:r>
              <a:rPr lang="en-US" altLang="zh-CN" sz="1600" b="1" dirty="0" smtClean="0">
                <a:solidFill>
                  <a:schemeClr val="tx1">
                    <a:lumMod val="50000"/>
                    <a:lumOff val="50000"/>
                  </a:schemeClr>
                </a:solidFill>
                <a:latin typeface="微软雅黑" charset="0"/>
                <a:ea typeface="微软雅黑" charset="0"/>
              </a:rPr>
              <a:t>2021.6.2</a:t>
            </a:r>
            <a:endParaRPr lang="zh-CN" altLang="en-US" sz="1600" b="1" dirty="0">
              <a:solidFill>
                <a:schemeClr val="tx1">
                  <a:lumMod val="50000"/>
                  <a:lumOff val="50000"/>
                </a:schemeClr>
              </a:solidFill>
              <a:latin typeface="微软雅黑" charset="0"/>
              <a:ea typeface="微软雅黑" charset="0"/>
            </a:endParaRPr>
          </a:p>
        </p:txBody>
      </p:sp>
    </p:spTree>
    <p:extLst>
      <p:ext uri="{BB962C8B-B14F-4D97-AF65-F5344CB8AC3E}">
        <p14:creationId xmlns:p14="http://schemas.microsoft.com/office/powerpoint/2010/main" val="154823336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22847" y="1729469"/>
            <a:ext cx="1901483" cy="3770263"/>
          </a:xfrm>
          <a:prstGeom prst="rect">
            <a:avLst/>
          </a:prstGeom>
          <a:noFill/>
        </p:spPr>
        <p:txBody>
          <a:bodyPr wrap="none" rtlCol="0">
            <a:spAutoFit/>
          </a:bodyPr>
          <a:lstStyle/>
          <a:p>
            <a:pPr algn="ctr"/>
            <a:r>
              <a:rPr kumimoji="1" lang="en-US" altLang="zh-CN" sz="23900" b="1" dirty="0" smtClean="0">
                <a:solidFill>
                  <a:schemeClr val="bg1"/>
                </a:solidFill>
              </a:rPr>
              <a:t>3</a:t>
            </a:r>
            <a:endParaRPr kumimoji="1" lang="zh-CN" altLang="en-US" sz="23900" b="1" dirty="0">
              <a:solidFill>
                <a:schemeClr val="bg1"/>
              </a:solidFill>
            </a:endParaRPr>
          </a:p>
        </p:txBody>
      </p:sp>
      <p:sp>
        <p:nvSpPr>
          <p:cNvPr id="2" name="文本框 1"/>
          <p:cNvSpPr txBox="1"/>
          <p:nvPr/>
        </p:nvSpPr>
        <p:spPr>
          <a:xfrm>
            <a:off x="5156459" y="1864936"/>
            <a:ext cx="1034257" cy="523220"/>
          </a:xfrm>
          <a:prstGeom prst="rect">
            <a:avLst/>
          </a:prstGeom>
          <a:noFill/>
        </p:spPr>
        <p:txBody>
          <a:bodyPr wrap="none" rtlCol="0">
            <a:spAutoFit/>
          </a:bodyPr>
          <a:lstStyle/>
          <a:p>
            <a:pPr algn="ctr"/>
            <a:r>
              <a:rPr kumimoji="1" lang="en-US" altLang="zh-CN" sz="2800" smtClean="0">
                <a:solidFill>
                  <a:schemeClr val="bg1"/>
                </a:solidFill>
              </a:rPr>
              <a:t>PART</a:t>
            </a:r>
            <a:endParaRPr kumimoji="1" lang="zh-CN" altLang="en-US" sz="2800" dirty="0">
              <a:solidFill>
                <a:schemeClr val="bg1"/>
              </a:solidFill>
            </a:endParaRPr>
          </a:p>
        </p:txBody>
      </p:sp>
      <p:sp>
        <p:nvSpPr>
          <p:cNvPr id="4" name="文本框 3"/>
          <p:cNvSpPr txBox="1"/>
          <p:nvPr/>
        </p:nvSpPr>
        <p:spPr>
          <a:xfrm>
            <a:off x="7242648" y="2922413"/>
            <a:ext cx="4134465" cy="769441"/>
          </a:xfrm>
          <a:prstGeom prst="rect">
            <a:avLst/>
          </a:prstGeom>
          <a:noFill/>
        </p:spPr>
        <p:txBody>
          <a:bodyPr wrap="none" rtlCol="0">
            <a:spAutoFit/>
          </a:bodyPr>
          <a:lstStyle/>
          <a:p>
            <a:r>
              <a:rPr kumimoji="1" lang="zh-CN" altLang="en-US" sz="4400" b="1" dirty="0" smtClean="0">
                <a:solidFill>
                  <a:schemeClr val="accent4">
                    <a:alpha val="50000"/>
                  </a:schemeClr>
                </a:solidFill>
                <a:latin typeface="Microsoft YaHei" charset="0"/>
                <a:ea typeface="Microsoft YaHei" charset="0"/>
                <a:cs typeface="Microsoft YaHei" charset="0"/>
              </a:rPr>
              <a:t>代表性模型分析</a:t>
            </a:r>
            <a:endParaRPr kumimoji="1" lang="zh-CN" altLang="en-US" sz="4400" b="1" dirty="0">
              <a:solidFill>
                <a:schemeClr val="accent4">
                  <a:alpha val="50000"/>
                </a:schemeClr>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2007477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1. Keyword Replacement</a:t>
            </a:r>
            <a:endParaRPr lang="zh-CN" altLang="en-US" dirty="0"/>
          </a:p>
        </p:txBody>
      </p:sp>
      <p:pic>
        <p:nvPicPr>
          <p:cNvPr id="4" name="图片 3"/>
          <p:cNvPicPr>
            <a:picLocks noChangeAspect="1"/>
          </p:cNvPicPr>
          <p:nvPr/>
        </p:nvPicPr>
        <p:blipFill>
          <a:blip r:embed="rId3"/>
          <a:stretch>
            <a:fillRect/>
          </a:stretch>
        </p:blipFill>
        <p:spPr>
          <a:xfrm>
            <a:off x="2994991" y="1372987"/>
            <a:ext cx="4658140" cy="5272004"/>
          </a:xfrm>
          <a:prstGeom prst="rect">
            <a:avLst/>
          </a:prstGeom>
        </p:spPr>
      </p:pic>
      <p:sp>
        <p:nvSpPr>
          <p:cNvPr id="3" name="文本框 2"/>
          <p:cNvSpPr txBox="1"/>
          <p:nvPr/>
        </p:nvSpPr>
        <p:spPr>
          <a:xfrm>
            <a:off x="834886" y="1019044"/>
            <a:ext cx="10614991" cy="707886"/>
          </a:xfrm>
          <a:prstGeom prst="rect">
            <a:avLst/>
          </a:prstGeom>
          <a:noFill/>
        </p:spPr>
        <p:txBody>
          <a:bodyPr wrap="square" rtlCol="0">
            <a:spAutoFit/>
          </a:bodyPr>
          <a:lstStyle/>
          <a:p>
            <a:r>
              <a:rPr lang="en-US" altLang="zh-CN" sz="2000" dirty="0" smtClean="0">
                <a:latin typeface="Arial Rounded MT Bold" panose="020F0704030504030204" pitchFamily="34" charset="0"/>
              </a:rPr>
              <a:t>Delete</a:t>
            </a:r>
            <a:r>
              <a:rPr lang="en-US" altLang="zh-CN" sz="2000" dirty="0">
                <a:latin typeface="Arial Rounded MT Bold" panose="020F0704030504030204" pitchFamily="34" charset="0"/>
              </a:rPr>
              <a:t>, Retrieve, Generate: a Simple Approach to Sentiment and Style </a:t>
            </a:r>
            <a:r>
              <a:rPr lang="en-US" altLang="zh-CN" sz="2000" dirty="0" smtClean="0">
                <a:latin typeface="Arial Rounded MT Bold" panose="020F0704030504030204" pitchFamily="34" charset="0"/>
              </a:rPr>
              <a:t>Transfer (NAACL 2018)</a:t>
            </a:r>
            <a:endParaRPr lang="zh-CN" altLang="en-US" sz="2000" dirty="0">
              <a:latin typeface="Arial Rounded MT Bold" panose="020F0704030504030204" pitchFamily="34" charset="0"/>
            </a:endParaRPr>
          </a:p>
        </p:txBody>
      </p:sp>
      <p:sp>
        <p:nvSpPr>
          <p:cNvPr id="5" name="圆角矩形 4"/>
          <p:cNvSpPr/>
          <p:nvPr/>
        </p:nvSpPr>
        <p:spPr>
          <a:xfrm>
            <a:off x="6635578" y="4423719"/>
            <a:ext cx="630195" cy="321276"/>
          </a:xfrm>
          <a:prstGeom prst="round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5486400" y="6227805"/>
            <a:ext cx="976184" cy="271849"/>
          </a:xfrm>
          <a:prstGeom prst="round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378700" y="5181600"/>
            <a:ext cx="1155700" cy="369332"/>
          </a:xfrm>
          <a:prstGeom prst="rect">
            <a:avLst/>
          </a:prstGeom>
          <a:noFill/>
          <a:ln>
            <a:solidFill>
              <a:schemeClr val="tx1"/>
            </a:solidFill>
          </a:ln>
        </p:spPr>
        <p:txBody>
          <a:bodyPr wrap="square" rtlCol="0">
            <a:spAutoFit/>
          </a:bodyPr>
          <a:lstStyle/>
          <a:p>
            <a:r>
              <a:rPr lang="zh-CN" altLang="en-US" b="1" dirty="0" smtClean="0"/>
              <a:t>内容偏差</a:t>
            </a:r>
            <a:endParaRPr lang="zh-CN" altLang="en-US" b="1" dirty="0"/>
          </a:p>
        </p:txBody>
      </p:sp>
    </p:spTree>
    <p:extLst>
      <p:ext uri="{BB962C8B-B14F-4D97-AF65-F5344CB8AC3E}">
        <p14:creationId xmlns:p14="http://schemas.microsoft.com/office/powerpoint/2010/main" val="582550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1. Keyword Replacement</a:t>
            </a:r>
            <a:endParaRPr lang="zh-CN" altLang="en-US" dirty="0"/>
          </a:p>
        </p:txBody>
      </p:sp>
      <p:pic>
        <p:nvPicPr>
          <p:cNvPr id="6" name="图片 5"/>
          <p:cNvPicPr>
            <a:picLocks noChangeAspect="1"/>
          </p:cNvPicPr>
          <p:nvPr/>
        </p:nvPicPr>
        <p:blipFill>
          <a:blip r:embed="rId3"/>
          <a:stretch>
            <a:fillRect/>
          </a:stretch>
        </p:blipFill>
        <p:spPr>
          <a:xfrm>
            <a:off x="3136493" y="3129832"/>
            <a:ext cx="8388628" cy="3546268"/>
          </a:xfrm>
          <a:prstGeom prst="rect">
            <a:avLst/>
          </a:prstGeom>
        </p:spPr>
      </p:pic>
      <mc:AlternateContent xmlns:mc="http://schemas.openxmlformats.org/markup-compatibility/2006" xmlns:a14="http://schemas.microsoft.com/office/drawing/2010/main">
        <mc:Choice Requires="a14">
          <p:sp>
            <p:nvSpPr>
              <p:cNvPr id="5" name="文本框 4"/>
              <p:cNvSpPr txBox="1"/>
              <p:nvPr/>
            </p:nvSpPr>
            <p:spPr>
              <a:xfrm>
                <a:off x="977582" y="793531"/>
                <a:ext cx="6353225" cy="2664191"/>
              </a:xfrm>
              <a:prstGeom prst="rect">
                <a:avLst/>
              </a:prstGeom>
              <a:noFill/>
            </p:spPr>
            <p:txBody>
              <a:bodyPr wrap="square" rtlCol="0">
                <a:spAutoFit/>
              </a:bodyPr>
              <a:lstStyle/>
              <a:p>
                <a:pPr>
                  <a:lnSpc>
                    <a:spcPct val="150000"/>
                  </a:lnSpc>
                </a:pPr>
                <a:r>
                  <a:rPr lang="en-US" altLang="zh-CN" sz="2400" b="1" dirty="0" smtClean="0"/>
                  <a:t>Delete(style extraction)</a:t>
                </a:r>
                <a:r>
                  <a:rPr lang="zh-CN" altLang="en-US" sz="2400" b="1" dirty="0" smtClean="0"/>
                  <a:t>：</a:t>
                </a:r>
                <a:endParaRPr lang="en-US" altLang="zh-CN" sz="2400" b="1" dirty="0" smtClean="0"/>
              </a:p>
              <a:p>
                <a:pPr>
                  <a:lnSpc>
                    <a:spcPct val="120000"/>
                  </a:lnSpc>
                </a:pPr>
                <a:r>
                  <a:rPr lang="en-US" altLang="zh-CN" sz="2000" dirty="0" smtClean="0">
                    <a:ea typeface="微软雅黑" panose="020B0503020204020204" pitchFamily="34" charset="-122"/>
                  </a:rPr>
                  <a:t>Attribute marker with </a:t>
                </a:r>
                <a:r>
                  <a:rPr lang="en-US" altLang="zh-CN" sz="2000" dirty="0" err="1" smtClean="0">
                    <a:ea typeface="微软雅黑" panose="020B0503020204020204" pitchFamily="34" charset="-122"/>
                  </a:rPr>
                  <a:t>n_grams</a:t>
                </a:r>
                <a:endParaRPr lang="en-US" altLang="zh-CN" sz="2000" dirty="0" smtClean="0">
                  <a:ea typeface="微软雅黑" panose="020B0503020204020204" pitchFamily="34" charset="-122"/>
                </a:endParaRPr>
              </a:p>
              <a:p>
                <a:pPr>
                  <a:lnSpc>
                    <a:spcPct val="120000"/>
                  </a:lnSpc>
                </a:pPr>
                <a:r>
                  <a:rPr lang="zh-CN" altLang="en-US" sz="2000" dirty="0">
                    <a:ea typeface="微软雅黑" panose="020B0503020204020204" pitchFamily="34" charset="-122"/>
                  </a:rPr>
                  <a:t>词属性重要度：</a:t>
                </a:r>
                <a14:m>
                  <m:oMath xmlns:m="http://schemas.openxmlformats.org/officeDocument/2006/math">
                    <m:r>
                      <a:rPr lang="en-US" altLang="zh-CN" sz="2400" b="0" i="1" smtClean="0">
                        <a:latin typeface="Cambria Math" panose="02040503050406030204" pitchFamily="18" charset="0"/>
                      </a:rPr>
                      <m:t>𝑠</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𝑢</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𝑣</m:t>
                        </m:r>
                      </m:e>
                    </m:d>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𝑐𝑜𝑢𝑛𝑡</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𝑢</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i="1">
                                    <a:latin typeface="Cambria Math" panose="02040503050406030204" pitchFamily="18" charset="0"/>
                                  </a:rPr>
                                  <m:t>𝒟</m:t>
                                </m:r>
                              </m:e>
                              <m:sub>
                                <m:r>
                                  <a:rPr lang="en-US" altLang="zh-CN" sz="2400" b="0" i="1" smtClean="0">
                                    <a:latin typeface="Cambria Math" panose="02040503050406030204" pitchFamily="18" charset="0"/>
                                  </a:rPr>
                                  <m:t>𝑣</m:t>
                                </m:r>
                              </m:sub>
                            </m:sSub>
                          </m:e>
                        </m:d>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𝜆</m:t>
                        </m:r>
                      </m:num>
                      <m:den>
                        <m:r>
                          <a:rPr lang="en-US" altLang="zh-CN" sz="2400" b="0" i="1" smtClean="0">
                            <a:latin typeface="Cambria Math" panose="02040503050406030204" pitchFamily="18" charset="0"/>
                          </a:rPr>
                          <m:t>(</m:t>
                        </m:r>
                        <m:nary>
                          <m:naryPr>
                            <m:chr m:val="∑"/>
                            <m:supHide m:val="on"/>
                            <m:ctrlPr>
                              <a:rPr lang="en-US" altLang="zh-CN" sz="2400" b="0" i="1" smtClean="0">
                                <a:latin typeface="Cambria Math" panose="02040503050406030204" pitchFamily="18" charset="0"/>
                              </a:rPr>
                            </m:ctrlPr>
                          </m:naryPr>
                          <m:sub>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𝑣</m:t>
                                </m:r>
                              </m:e>
                              <m:sup>
                                <m:r>
                                  <a:rPr lang="en-US" altLang="zh-CN" sz="2400" b="0" i="1" smtClean="0">
                                    <a:latin typeface="Cambria Math" panose="02040503050406030204" pitchFamily="18" charset="0"/>
                                  </a:rPr>
                                  <m:t>′</m:t>
                                </m:r>
                              </m:sup>
                            </m:sSup>
                            <m:r>
                              <m:rPr>
                                <m:brk m:alnAt="7"/>
                              </m:rPr>
                              <a:rPr lang="zh-CN" altLang="en-US" sz="2400" b="0" i="1" smtClean="0">
                                <a:latin typeface="Cambria Math" panose="02040503050406030204" pitchFamily="18" charset="0"/>
                              </a:rPr>
                              <m:t>𝜖</m:t>
                            </m:r>
                            <m:r>
                              <a:rPr lang="zh-CN" altLang="en-US" sz="2400" b="0" i="1" smtClean="0">
                                <a:latin typeface="Cambria Math" panose="02040503050406030204" pitchFamily="18" charset="0"/>
                              </a:rPr>
                              <m:t>𝒱</m:t>
                            </m:r>
                            <m:r>
                              <a:rPr lang="en-US" altLang="zh-CN" sz="2400" b="0" i="1" smtClean="0">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𝑣</m:t>
                                </m:r>
                              </m:e>
                              <m:sup>
                                <m:r>
                                  <a:rPr lang="en-US" altLang="zh-CN" sz="2400" i="1">
                                    <a:latin typeface="Cambria Math" panose="02040503050406030204" pitchFamily="18" charset="0"/>
                                  </a:rPr>
                                  <m:t>′</m:t>
                                </m:r>
                              </m:sup>
                            </m:sSup>
                            <m:r>
                              <a:rPr lang="en-US" altLang="zh-CN" sz="240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𝑣</m:t>
                            </m:r>
                          </m:sub>
                          <m:sup/>
                          <m:e>
                            <m:r>
                              <a:rPr lang="en-US" altLang="zh-CN" sz="2400" b="0" i="1" smtClean="0">
                                <a:latin typeface="Cambria Math" panose="02040503050406030204" pitchFamily="18" charset="0"/>
                              </a:rPr>
                              <m:t>𝑐𝑜𝑢𝑛𝑡</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𝑢</m:t>
                            </m:r>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𝒟</m:t>
                                </m:r>
                              </m:e>
                              <m:sub>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𝑣</m:t>
                                    </m:r>
                                  </m:e>
                                  <m:sup>
                                    <m:r>
                                      <a:rPr lang="en-US" altLang="zh-CN" sz="2400" i="1">
                                        <a:latin typeface="Cambria Math" panose="02040503050406030204" pitchFamily="18" charset="0"/>
                                      </a:rPr>
                                      <m:t>′</m:t>
                                    </m:r>
                                  </m:sup>
                                </m:sSup>
                              </m:sub>
                            </m:sSub>
                            <m:r>
                              <a:rPr lang="en-US" altLang="zh-CN" sz="2400" b="0" i="1" smtClean="0">
                                <a:latin typeface="Cambria Math" panose="02040503050406030204" pitchFamily="18" charset="0"/>
                              </a:rPr>
                              <m:t>)</m:t>
                            </m:r>
                          </m:e>
                        </m:nary>
                        <m:r>
                          <a:rPr lang="en-US" altLang="zh-CN" sz="2400" b="0" i="1" smtClean="0">
                            <a:latin typeface="Cambria Math" panose="02040503050406030204" pitchFamily="18" charset="0"/>
                          </a:rPr>
                          <m:t>)</m:t>
                        </m:r>
                        <m:r>
                          <a:rPr lang="en-US" altLang="zh-CN" sz="2400" i="1">
                            <a:latin typeface="Cambria Math" panose="02040503050406030204" pitchFamily="18" charset="0"/>
                          </a:rPr>
                          <m:t>+</m:t>
                        </m:r>
                        <m:r>
                          <a:rPr lang="zh-CN" altLang="en-US" sz="2400" i="1">
                            <a:latin typeface="Cambria Math" panose="02040503050406030204" pitchFamily="18" charset="0"/>
                          </a:rPr>
                          <m:t>𝜆</m:t>
                        </m:r>
                      </m:den>
                    </m:f>
                  </m:oMath>
                </a14:m>
                <a:endParaRPr lang="en-US" altLang="zh-CN" sz="2000" dirty="0" smtClean="0"/>
              </a:p>
              <a:p>
                <a:pPr>
                  <a:lnSpc>
                    <a:spcPct val="120000"/>
                  </a:lnSpc>
                </a:pPr>
                <a:r>
                  <a:rPr lang="zh-CN" altLang="en-US" sz="2000" dirty="0" smtClean="0">
                    <a:ea typeface="微软雅黑" panose="020B0503020204020204" pitchFamily="34" charset="-122"/>
                  </a:rPr>
                  <a:t>删除输入文本的</a:t>
                </a:r>
                <a:r>
                  <a:rPr lang="en-US" altLang="zh-CN" sz="2000" dirty="0" smtClean="0">
                    <a:ea typeface="微软雅黑" panose="020B0503020204020204" pitchFamily="34" charset="-122"/>
                  </a:rPr>
                  <a:t>marker</a:t>
                </a:r>
              </a:p>
              <a:p>
                <a:pPr>
                  <a:lnSpc>
                    <a:spcPct val="150000"/>
                  </a:lnSpc>
                </a:pPr>
                <a:endParaRPr lang="zh-CN" altLang="en-US" sz="2000" dirty="0">
                  <a:ea typeface="微软雅黑" panose="020B0503020204020204" pitchFamily="34" charset="-122"/>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977582" y="793531"/>
                <a:ext cx="6353225" cy="2664191"/>
              </a:xfrm>
              <a:prstGeom prst="rect">
                <a:avLst/>
              </a:prstGeom>
              <a:blipFill>
                <a:blip r:embed="rId4"/>
                <a:stretch>
                  <a:fillRect l="-14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829448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1. Keyword Replacement</a:t>
            </a:r>
            <a:endParaRPr lang="zh-CN" altLang="en-US" dirty="0"/>
          </a:p>
        </p:txBody>
      </p:sp>
      <p:pic>
        <p:nvPicPr>
          <p:cNvPr id="6" name="图片 5"/>
          <p:cNvPicPr>
            <a:picLocks noChangeAspect="1"/>
          </p:cNvPicPr>
          <p:nvPr/>
        </p:nvPicPr>
        <p:blipFill>
          <a:blip r:embed="rId3"/>
          <a:stretch>
            <a:fillRect/>
          </a:stretch>
        </p:blipFill>
        <p:spPr>
          <a:xfrm>
            <a:off x="1583185" y="3006649"/>
            <a:ext cx="8388628" cy="3546268"/>
          </a:xfrm>
          <a:prstGeom prst="rect">
            <a:avLst/>
          </a:prstGeom>
        </p:spPr>
      </p:pic>
      <mc:AlternateContent xmlns:mc="http://schemas.openxmlformats.org/markup-compatibility/2006" xmlns:a14="http://schemas.microsoft.com/office/drawing/2010/main">
        <mc:Choice Requires="a14">
          <p:sp>
            <p:nvSpPr>
              <p:cNvPr id="7" name="矩形 6"/>
              <p:cNvSpPr/>
              <p:nvPr/>
            </p:nvSpPr>
            <p:spPr>
              <a:xfrm>
                <a:off x="1348407" y="1077082"/>
                <a:ext cx="5502965" cy="1929567"/>
              </a:xfrm>
              <a:prstGeom prst="rect">
                <a:avLst/>
              </a:prstGeom>
            </p:spPr>
            <p:txBody>
              <a:bodyPr wrap="square">
                <a:spAutoFit/>
              </a:bodyPr>
              <a:lstStyle/>
              <a:p>
                <a:pPr>
                  <a:lnSpc>
                    <a:spcPct val="150000"/>
                  </a:lnSpc>
                </a:pPr>
                <a:r>
                  <a:rPr lang="en-US" altLang="zh-CN" sz="2400" b="1" dirty="0"/>
                  <a:t>Retrieve</a:t>
                </a:r>
                <a:r>
                  <a:rPr lang="zh-CN" altLang="en-US" sz="2400" b="1" dirty="0"/>
                  <a:t>：</a:t>
                </a:r>
                <a:endParaRPr lang="en-US" altLang="zh-CN" sz="2400" b="1" dirty="0"/>
              </a:p>
              <a:p>
                <a:pPr>
                  <a:lnSpc>
                    <a:spcPct val="150000"/>
                  </a:lnSpc>
                </a:pPr>
                <a:r>
                  <a:rPr lang="zh-CN" altLang="en-US" sz="2000" dirty="0">
                    <a:ea typeface="微软雅黑" panose="020B0503020204020204" pitchFamily="34" charset="-122"/>
                  </a:rPr>
                  <a:t>寻找删除</a:t>
                </a:r>
                <a:r>
                  <a:rPr lang="en-US" altLang="zh-CN" sz="2000" dirty="0">
                    <a:ea typeface="微软雅黑" panose="020B0503020204020204" pitchFamily="34" charset="-122"/>
                  </a:rPr>
                  <a:t>marker</a:t>
                </a:r>
                <a:r>
                  <a:rPr lang="zh-CN" altLang="en-US" sz="2000" dirty="0">
                    <a:ea typeface="微软雅黑" panose="020B0503020204020204" pitchFamily="34" charset="-122"/>
                  </a:rPr>
                  <a:t>后与输入相似的目标风格文本：</a:t>
                </a:r>
                <a:endParaRPr lang="en-US" altLang="zh-CN" sz="2000" dirty="0">
                  <a:ea typeface="微软雅黑" panose="020B0503020204020204" pitchFamily="34" charset="-122"/>
                </a:endParaRPr>
              </a:p>
              <a:p>
                <a:pPr>
                  <a:lnSpc>
                    <a:spcPct val="150000"/>
                  </a:lnSpc>
                </a:pPr>
                <a14:m>
                  <m:oMathPara xmlns:m="http://schemas.openxmlformats.org/officeDocument/2006/math">
                    <m:oMathParaPr>
                      <m:jc m:val="left"/>
                    </m:oMathParaPr>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𝑥</m:t>
                          </m:r>
                        </m:e>
                        <m:sub>
                          <m:r>
                            <a:rPr lang="en-US" altLang="zh-CN" sz="2000" i="1">
                              <a:latin typeface="Cambria Math" panose="02040503050406030204" pitchFamily="18" charset="0"/>
                              <a:ea typeface="微软雅黑" panose="020B0503020204020204" pitchFamily="34" charset="-122"/>
                            </a:rPr>
                            <m:t>𝑡𝑔𝑡</m:t>
                          </m:r>
                        </m:sub>
                      </m:sSub>
                      <m:r>
                        <a:rPr lang="en-US" altLang="zh-CN" sz="2000" i="1">
                          <a:latin typeface="Cambria Math" panose="02040503050406030204" pitchFamily="18" charset="0"/>
                          <a:ea typeface="微软雅黑" panose="020B0503020204020204" pitchFamily="34" charset="-122"/>
                        </a:rPr>
                        <m:t>=</m:t>
                      </m:r>
                      <m:func>
                        <m:funcPr>
                          <m:ctrlPr>
                            <a:rPr lang="en-US" altLang="zh-CN" sz="2000" i="1">
                              <a:latin typeface="Cambria Math" panose="02040503050406030204" pitchFamily="18" charset="0"/>
                              <a:ea typeface="微软雅黑" panose="020B0503020204020204" pitchFamily="34" charset="-122"/>
                            </a:rPr>
                          </m:ctrlPr>
                        </m:funcPr>
                        <m:fName>
                          <m:limLow>
                            <m:limLowPr>
                              <m:ctrlPr>
                                <a:rPr lang="en-US" altLang="zh-CN" sz="2000" i="1">
                                  <a:latin typeface="Cambria Math" panose="02040503050406030204" pitchFamily="18" charset="0"/>
                                  <a:ea typeface="微软雅黑" panose="020B0503020204020204" pitchFamily="34" charset="-122"/>
                                </a:rPr>
                              </m:ctrlPr>
                            </m:limLowPr>
                            <m:e>
                              <m:r>
                                <m:rPr>
                                  <m:sty m:val="p"/>
                                </m:rPr>
                                <a:rPr lang="en-US" altLang="zh-CN" sz="2000">
                                  <a:latin typeface="Cambria Math" panose="02040503050406030204" pitchFamily="18" charset="0"/>
                                  <a:ea typeface="微软雅黑" panose="020B0503020204020204" pitchFamily="34" charset="-122"/>
                                </a:rPr>
                                <m:t>argmin</m:t>
                              </m:r>
                            </m:e>
                            <m:lim>
                              <m:sSup>
                                <m:sSupPr>
                                  <m:ctrlPr>
                                    <a:rPr lang="en-US" altLang="zh-CN" sz="2000" i="1">
                                      <a:latin typeface="Cambria Math" panose="02040503050406030204" pitchFamily="18" charset="0"/>
                                      <a:ea typeface="微软雅黑" panose="020B0503020204020204" pitchFamily="34" charset="-122"/>
                                    </a:rPr>
                                  </m:ctrlPr>
                                </m:sSupPr>
                                <m:e>
                                  <m:r>
                                    <a:rPr lang="en-US" altLang="zh-CN" sz="2000" i="1">
                                      <a:latin typeface="Cambria Math" panose="02040503050406030204" pitchFamily="18" charset="0"/>
                                      <a:ea typeface="微软雅黑" panose="020B0503020204020204" pitchFamily="34" charset="-122"/>
                                    </a:rPr>
                                    <m:t>𝑥</m:t>
                                  </m:r>
                                </m:e>
                                <m:sup>
                                  <m:r>
                                    <a:rPr lang="en-US" altLang="zh-CN" sz="2000" i="1">
                                      <a:latin typeface="Cambria Math" panose="02040503050406030204" pitchFamily="18" charset="0"/>
                                      <a:ea typeface="微软雅黑" panose="020B0503020204020204" pitchFamily="34" charset="-122"/>
                                    </a:rPr>
                                    <m:t>′</m:t>
                                  </m:r>
                                </m:sup>
                              </m:sSup>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𝒟</m:t>
                                  </m:r>
                                </m:e>
                                <m:sub>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𝑣</m:t>
                                      </m:r>
                                    </m:e>
                                    <m:sup>
                                      <m:r>
                                        <a:rPr lang="en-US" altLang="zh-CN" sz="2000" i="1">
                                          <a:latin typeface="Cambria Math" panose="02040503050406030204" pitchFamily="18" charset="0"/>
                                        </a:rPr>
                                        <m:t>𝑡𝑔𝑡</m:t>
                                      </m:r>
                                    </m:sup>
                                  </m:sSup>
                                </m:sub>
                              </m:sSub>
                            </m:lim>
                          </m:limLow>
                        </m:fName>
                        <m:e>
                          <m:r>
                            <a:rPr lang="en-US" altLang="zh-CN" sz="2000" i="1">
                              <a:latin typeface="Cambria Math" panose="02040503050406030204" pitchFamily="18" charset="0"/>
                              <a:ea typeface="微软雅黑" panose="020B0503020204020204" pitchFamily="34" charset="-122"/>
                            </a:rPr>
                            <m:t>𝑑</m:t>
                          </m:r>
                          <m:r>
                            <a:rPr lang="en-US" altLang="zh-CN" sz="2000" i="1">
                              <a:latin typeface="Cambria Math" panose="02040503050406030204" pitchFamily="18" charset="0"/>
                              <a:ea typeface="微软雅黑" panose="020B0503020204020204" pitchFamily="34" charset="-122"/>
                            </a:rPr>
                            <m:t>(</m:t>
                          </m:r>
                          <m:r>
                            <a:rPr lang="en-US" altLang="zh-CN" sz="2000" i="1">
                              <a:latin typeface="Cambria Math" panose="02040503050406030204" pitchFamily="18" charset="0"/>
                              <a:ea typeface="微软雅黑" panose="020B0503020204020204" pitchFamily="34" charset="-122"/>
                            </a:rPr>
                            <m:t>𝑐</m:t>
                          </m:r>
                          <m:d>
                            <m:dPr>
                              <m:ctrlPr>
                                <a:rPr lang="en-US" altLang="zh-CN" sz="2000" i="1">
                                  <a:latin typeface="Cambria Math" panose="02040503050406030204" pitchFamily="18" charset="0"/>
                                  <a:ea typeface="微软雅黑" panose="020B0503020204020204" pitchFamily="34" charset="-122"/>
                                </a:rPr>
                              </m:ctrlPr>
                            </m:dPr>
                            <m:e>
                              <m:r>
                                <a:rPr lang="en-US" altLang="zh-CN" sz="2000" i="1">
                                  <a:latin typeface="Cambria Math" panose="02040503050406030204" pitchFamily="18" charset="0"/>
                                  <a:ea typeface="微软雅黑" panose="020B0503020204020204" pitchFamily="34" charset="-122"/>
                                </a:rPr>
                                <m:t>𝑥</m:t>
                              </m:r>
                              <m:r>
                                <a:rPr lang="en-US" altLang="zh-CN" sz="2000" i="1">
                                  <a:latin typeface="Cambria Math" panose="02040503050406030204" pitchFamily="18" charset="0"/>
                                  <a:ea typeface="微软雅黑" panose="020B0503020204020204" pitchFamily="34" charset="-122"/>
                                </a:rPr>
                                <m:t>,</m:t>
                              </m:r>
                              <m:sSup>
                                <m:sSupPr>
                                  <m:ctrlPr>
                                    <a:rPr lang="en-US" altLang="zh-CN" sz="2000" i="1">
                                      <a:latin typeface="Cambria Math" panose="02040503050406030204" pitchFamily="18" charset="0"/>
                                      <a:ea typeface="微软雅黑" panose="020B0503020204020204" pitchFamily="34" charset="-122"/>
                                    </a:rPr>
                                  </m:ctrlPr>
                                </m:sSupPr>
                                <m:e>
                                  <m:r>
                                    <a:rPr lang="en-US" altLang="zh-CN" sz="2000" i="1">
                                      <a:latin typeface="Cambria Math" panose="02040503050406030204" pitchFamily="18" charset="0"/>
                                      <a:ea typeface="微软雅黑" panose="020B0503020204020204" pitchFamily="34" charset="-122"/>
                                    </a:rPr>
                                    <m:t>𝑣</m:t>
                                  </m:r>
                                </m:e>
                                <m:sup>
                                  <m:r>
                                    <a:rPr lang="en-US" altLang="zh-CN" sz="2000" i="1">
                                      <a:latin typeface="Cambria Math" panose="02040503050406030204" pitchFamily="18" charset="0"/>
                                      <a:ea typeface="微软雅黑" panose="020B0503020204020204" pitchFamily="34" charset="-122"/>
                                    </a:rPr>
                                    <m:t>𝑠𝑟𝑐</m:t>
                                  </m:r>
                                </m:sup>
                              </m:sSup>
                            </m:e>
                          </m:d>
                          <m:r>
                            <a:rPr lang="en-US" altLang="zh-CN" sz="2000" i="1">
                              <a:latin typeface="Cambria Math" panose="02040503050406030204" pitchFamily="18" charset="0"/>
                              <a:ea typeface="微软雅黑" panose="020B0503020204020204" pitchFamily="34" charset="-122"/>
                            </a:rPr>
                            <m:t>, </m:t>
                          </m:r>
                          <m:r>
                            <a:rPr lang="en-US" altLang="zh-CN" sz="2000" i="1">
                              <a:latin typeface="Cambria Math" panose="02040503050406030204" pitchFamily="18" charset="0"/>
                              <a:ea typeface="微软雅黑" panose="020B0503020204020204" pitchFamily="34" charset="-122"/>
                            </a:rPr>
                            <m:t>𝑐</m:t>
                          </m:r>
                          <m:r>
                            <a:rPr lang="en-US" altLang="zh-CN" sz="2000" i="1">
                              <a:latin typeface="Cambria Math" panose="02040503050406030204" pitchFamily="18" charset="0"/>
                              <a:ea typeface="微软雅黑" panose="020B0503020204020204" pitchFamily="34" charset="-122"/>
                            </a:rPr>
                            <m:t>(</m:t>
                          </m:r>
                          <m:sSup>
                            <m:sSupPr>
                              <m:ctrlPr>
                                <a:rPr lang="en-US" altLang="zh-CN" sz="2000" i="1">
                                  <a:latin typeface="Cambria Math" panose="02040503050406030204" pitchFamily="18" charset="0"/>
                                  <a:ea typeface="微软雅黑" panose="020B0503020204020204" pitchFamily="34" charset="-122"/>
                                </a:rPr>
                              </m:ctrlPr>
                            </m:sSupPr>
                            <m:e>
                              <m:r>
                                <a:rPr lang="en-US" altLang="zh-CN" sz="2000" i="1">
                                  <a:latin typeface="Cambria Math" panose="02040503050406030204" pitchFamily="18" charset="0"/>
                                  <a:ea typeface="微软雅黑" panose="020B0503020204020204" pitchFamily="34" charset="-122"/>
                                </a:rPr>
                                <m:t>𝑥</m:t>
                              </m:r>
                            </m:e>
                            <m:sup>
                              <m:r>
                                <a:rPr lang="en-US" altLang="zh-CN" sz="2000" i="1">
                                  <a:latin typeface="Cambria Math" panose="02040503050406030204" pitchFamily="18" charset="0"/>
                                  <a:ea typeface="微软雅黑" panose="020B0503020204020204" pitchFamily="34" charset="-122"/>
                                </a:rPr>
                                <m:t>′</m:t>
                              </m:r>
                            </m:sup>
                          </m:sSup>
                          <m:r>
                            <a:rPr lang="en-US" altLang="zh-CN" sz="2000" i="1">
                              <a:latin typeface="Cambria Math" panose="02040503050406030204" pitchFamily="18" charset="0"/>
                              <a:ea typeface="微软雅黑" panose="020B0503020204020204" pitchFamily="34" charset="-122"/>
                            </a:rPr>
                            <m:t>,</m:t>
                          </m:r>
                          <m:sSup>
                            <m:sSupPr>
                              <m:ctrlPr>
                                <a:rPr lang="en-US" altLang="zh-CN" sz="2000" i="1">
                                  <a:latin typeface="Cambria Math" panose="02040503050406030204" pitchFamily="18" charset="0"/>
                                  <a:ea typeface="微软雅黑" panose="020B0503020204020204" pitchFamily="34" charset="-122"/>
                                </a:rPr>
                              </m:ctrlPr>
                            </m:sSupPr>
                            <m:e>
                              <m:r>
                                <a:rPr lang="en-US" altLang="zh-CN" sz="2000" i="1">
                                  <a:latin typeface="Cambria Math" panose="02040503050406030204" pitchFamily="18" charset="0"/>
                                  <a:ea typeface="微软雅黑" panose="020B0503020204020204" pitchFamily="34" charset="-122"/>
                                </a:rPr>
                                <m:t>𝑣</m:t>
                              </m:r>
                            </m:e>
                            <m:sup>
                              <m:r>
                                <a:rPr lang="en-US" altLang="zh-CN" sz="2000" i="1">
                                  <a:latin typeface="Cambria Math" panose="02040503050406030204" pitchFamily="18" charset="0"/>
                                  <a:ea typeface="微软雅黑" panose="020B0503020204020204" pitchFamily="34" charset="-122"/>
                                </a:rPr>
                                <m:t>𝑡𝑔𝑡</m:t>
                              </m:r>
                            </m:sup>
                          </m:sSup>
                          <m:r>
                            <a:rPr lang="en-US" altLang="zh-CN" sz="2000" i="1">
                              <a:latin typeface="Cambria Math" panose="02040503050406030204" pitchFamily="18" charset="0"/>
                              <a:ea typeface="微软雅黑" panose="020B0503020204020204" pitchFamily="34" charset="-122"/>
                            </a:rPr>
                            <m:t>))</m:t>
                          </m:r>
                        </m:e>
                      </m:func>
                    </m:oMath>
                  </m:oMathPara>
                </a14:m>
                <a:endParaRPr lang="zh-CN" altLang="en-US" sz="2000" dirty="0"/>
              </a:p>
            </p:txBody>
          </p:sp>
        </mc:Choice>
        <mc:Fallback xmlns="">
          <p:sp>
            <p:nvSpPr>
              <p:cNvPr id="7" name="矩形 6"/>
              <p:cNvSpPr>
                <a:spLocks noRot="1" noChangeAspect="1" noMove="1" noResize="1" noEditPoints="1" noAdjustHandles="1" noChangeArrowheads="1" noChangeShapeType="1" noTextEdit="1"/>
              </p:cNvSpPr>
              <p:nvPr/>
            </p:nvSpPr>
            <p:spPr>
              <a:xfrm>
                <a:off x="1348407" y="1077082"/>
                <a:ext cx="5502965" cy="1929567"/>
              </a:xfrm>
              <a:prstGeom prst="rect">
                <a:avLst/>
              </a:prstGeom>
              <a:blipFill>
                <a:blip r:embed="rId4"/>
                <a:stretch>
                  <a:fillRect l="-1661" r="-31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618377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1. Keyword Replacement</a:t>
            </a:r>
            <a:endParaRPr lang="zh-CN" altLang="en-US" dirty="0"/>
          </a:p>
        </p:txBody>
      </p:sp>
      <p:pic>
        <p:nvPicPr>
          <p:cNvPr id="6" name="图片 5"/>
          <p:cNvPicPr>
            <a:picLocks noChangeAspect="1"/>
          </p:cNvPicPr>
          <p:nvPr/>
        </p:nvPicPr>
        <p:blipFill>
          <a:blip r:embed="rId3"/>
          <a:stretch>
            <a:fillRect/>
          </a:stretch>
        </p:blipFill>
        <p:spPr>
          <a:xfrm>
            <a:off x="1583185" y="3006649"/>
            <a:ext cx="8388628" cy="3546268"/>
          </a:xfrm>
          <a:prstGeom prst="rect">
            <a:avLst/>
          </a:prstGeom>
        </p:spPr>
      </p:pic>
      <mc:AlternateContent xmlns:mc="http://schemas.openxmlformats.org/markup-compatibility/2006">
        <mc:Choice xmlns:a14="http://schemas.microsoft.com/office/drawing/2010/main" Requires="a14">
          <p:sp>
            <p:nvSpPr>
              <p:cNvPr id="7" name="矩形 6"/>
              <p:cNvSpPr/>
              <p:nvPr/>
            </p:nvSpPr>
            <p:spPr>
              <a:xfrm>
                <a:off x="1348407" y="1077082"/>
                <a:ext cx="8734707" cy="1826269"/>
              </a:xfrm>
              <a:prstGeom prst="rect">
                <a:avLst/>
              </a:prstGeom>
            </p:spPr>
            <p:txBody>
              <a:bodyPr wrap="square">
                <a:spAutoFit/>
              </a:bodyPr>
              <a:lstStyle/>
              <a:p>
                <a:pPr>
                  <a:lnSpc>
                    <a:spcPct val="150000"/>
                  </a:lnSpc>
                </a:pPr>
                <a:r>
                  <a:rPr lang="en-US" altLang="zh-CN" sz="2400" b="1" dirty="0" smtClean="0"/>
                  <a:t>Training Loss</a:t>
                </a:r>
                <a:r>
                  <a:rPr lang="zh-CN" altLang="en-US" sz="2400" b="1" dirty="0" smtClean="0"/>
                  <a:t>：</a:t>
                </a:r>
                <a:endParaRPr lang="en-US" altLang="zh-CN" sz="2400" b="1" dirty="0"/>
              </a:p>
              <a:p>
                <a:pPr>
                  <a:lnSpc>
                    <a:spcPct val="150000"/>
                  </a:lnSpc>
                </a:pPr>
                <a14:m>
                  <m:oMathPara xmlns:m="http://schemas.openxmlformats.org/officeDocument/2006/math">
                    <m:oMathParaPr>
                      <m:jc m:val="center"/>
                    </m:oMathParaPr>
                    <m:oMath xmlns:m="http://schemas.openxmlformats.org/officeDocument/2006/math">
                      <m:r>
                        <a:rPr lang="en-US" altLang="zh-CN" sz="2000" b="0" i="1" smtClean="0">
                          <a:latin typeface="Cambria Math" panose="02040503050406030204" pitchFamily="18" charset="0"/>
                        </a:rPr>
                        <m:t>𝐿</m:t>
                      </m:r>
                      <m:d>
                        <m:dPr>
                          <m:ctrlPr>
                            <a:rPr lang="en-US" altLang="zh-CN" sz="2000" b="0" i="1" smtClean="0">
                              <a:latin typeface="Cambria Math" panose="02040503050406030204" pitchFamily="18" charset="0"/>
                            </a:rPr>
                          </m:ctrlPr>
                        </m:dPr>
                        <m:e>
                          <m:r>
                            <a:rPr lang="zh-CN" altLang="en-US" sz="2000" b="0" i="1" smtClean="0">
                              <a:latin typeface="Cambria Math" panose="02040503050406030204" pitchFamily="18" charset="0"/>
                            </a:rPr>
                            <m:t>𝜃</m:t>
                          </m:r>
                        </m:e>
                      </m:d>
                      <m:r>
                        <a:rPr lang="en-US" altLang="zh-CN" sz="2000" b="0" i="1" smtClean="0">
                          <a:latin typeface="Cambria Math" panose="02040503050406030204" pitchFamily="18" charset="0"/>
                        </a:rPr>
                        <m:t>=</m:t>
                      </m:r>
                      <m:nary>
                        <m:naryPr>
                          <m:chr m:val="∑"/>
                          <m:supHide m:val="on"/>
                          <m:ctrlPr>
                            <a:rPr lang="en-US" altLang="zh-CN" sz="2000" b="0" i="1" smtClean="0">
                              <a:latin typeface="Cambria Math" panose="02040503050406030204" pitchFamily="18" charset="0"/>
                            </a:rPr>
                          </m:ctrlPr>
                        </m:naryPr>
                        <m:sub>
                          <m:r>
                            <m:rPr>
                              <m:brk m:alnAt="7"/>
                            </m:rP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𝑣</m:t>
                              </m:r>
                            </m:e>
                            <m:sup>
                              <m:r>
                                <a:rPr lang="en-US" altLang="zh-CN" sz="2000" b="0" i="1" smtClean="0">
                                  <a:latin typeface="Cambria Math" panose="02040503050406030204" pitchFamily="18" charset="0"/>
                                </a:rPr>
                                <m:t>𝑠𝑟𝑐</m:t>
                              </m:r>
                            </m:sup>
                          </m:sSup>
                          <m:r>
                            <m:rPr>
                              <m:brk m:alnAt="7"/>
                            </m:rP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r>
                            <a:rPr lang="zh-CN" altLang="en-US" sz="2000" b="0" i="1" smtClean="0">
                              <a:latin typeface="Cambria Math" panose="02040503050406030204" pitchFamily="18" charset="0"/>
                              <a:ea typeface="Cambria Math" panose="02040503050406030204" pitchFamily="18" charset="0"/>
                            </a:rPr>
                            <m:t>𝒟</m:t>
                          </m:r>
                        </m:sub>
                        <m:sup/>
                        <m:e>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d>
                                <m:dPr>
                                  <m:begChr m:val="["/>
                                  <m:ctrlPr>
                                    <a:rPr lang="en-US" altLang="zh-CN" sz="2000" b="0" i="1" smtClean="0">
                                      <a:latin typeface="Cambria Math" panose="02040503050406030204" pitchFamily="18" charset="0"/>
                                    </a:rPr>
                                  </m:ctrlPr>
                                </m:dPr>
                                <m:e>
                                  <m:r>
                                    <a:rPr lang="en-US" altLang="zh-CN" sz="2000" i="1">
                                      <a:latin typeface="Cambria Math" panose="02040503050406030204" pitchFamily="18" charset="0"/>
                                    </a:rPr>
                                    <m:t>𝑝</m:t>
                                  </m:r>
                                  <m:d>
                                    <m:dPr>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 </m:t>
                                  </m:r>
                                  <m:r>
                                    <a:rPr lang="en-US" altLang="zh-CN" sz="2000" i="1">
                                      <a:latin typeface="Cambria Math" panose="02040503050406030204" pitchFamily="18" charset="0"/>
                                    </a:rPr>
                                    <m:t>𝑐</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𝑣</m:t>
                                          </m:r>
                                        </m:e>
                                        <m:sup>
                                          <m:r>
                                            <a:rPr lang="en-US" altLang="zh-CN" sz="2000" i="1">
                                              <a:latin typeface="Cambria Math" panose="02040503050406030204" pitchFamily="18" charset="0"/>
                                            </a:rPr>
                                            <m:t>𝑠𝑟𝑐</m:t>
                                          </m:r>
                                        </m:sup>
                                      </m:sSup>
                                    </m:e>
                                  </m:d>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𝑣</m:t>
                                      </m:r>
                                    </m:e>
                                    <m:sup>
                                      <m:r>
                                        <a:rPr lang="en-US" altLang="zh-CN" sz="2000" i="1">
                                          <a:latin typeface="Cambria Math" panose="02040503050406030204" pitchFamily="18" charset="0"/>
                                        </a:rPr>
                                        <m:t>𝑠𝑟𝑐</m:t>
                                      </m:r>
                                    </m:sup>
                                  </m:sSup>
                                </m:e>
                              </m:d>
                              <m:r>
                                <a:rPr lang="en-US" altLang="zh-CN" sz="2000" b="0" i="1" smtClean="0">
                                  <a:latin typeface="Cambria Math" panose="02040503050406030204" pitchFamily="18" charset="0"/>
                                </a:rPr>
                                <m:t>+</m:t>
                              </m:r>
                              <m:r>
                                <a:rPr lang="en-US" altLang="zh-CN" sz="2000" i="1">
                                  <a:latin typeface="Cambria Math" panose="02040503050406030204" pitchFamily="18" charset="0"/>
                                </a:rPr>
                                <m:t>𝑝</m:t>
                              </m:r>
                              <m:d>
                                <m:dPr>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 </m:t>
                              </m:r>
                              <m:r>
                                <a:rPr lang="en-US" altLang="zh-CN" sz="2000" i="1">
                                  <a:latin typeface="Cambria Math" panose="02040503050406030204" pitchFamily="18" charset="0"/>
                                </a:rPr>
                                <m:t>𝑐</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𝑣</m:t>
                                      </m:r>
                                    </m:e>
                                    <m:sup>
                                      <m:r>
                                        <a:rPr lang="en-US" altLang="zh-CN" sz="2000" i="1">
                                          <a:latin typeface="Cambria Math" panose="02040503050406030204" pitchFamily="18" charset="0"/>
                                        </a:rPr>
                                        <m:t>𝑠𝑟𝑐</m:t>
                                      </m:r>
                                    </m:sup>
                                  </m:sSup>
                                </m:e>
                              </m:d>
                              <m:r>
                                <a:rPr lang="en-US" altLang="zh-CN" sz="2000" i="1">
                                  <a:latin typeface="Cambria Math" panose="02040503050406030204" pitchFamily="18" charset="0"/>
                                </a:rPr>
                                <m:t>,</m:t>
                              </m:r>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𝑎</m:t>
                                  </m:r>
                                </m:e>
                                <m:sup>
                                  <m:r>
                                    <a:rPr lang="en-US" altLang="zh-CN" sz="2000" b="0" i="1" smtClean="0">
                                      <a:latin typeface="Cambria Math" panose="02040503050406030204" pitchFamily="18" charset="0"/>
                                    </a:rPr>
                                    <m:t>′</m:t>
                                  </m:r>
                                </m:sup>
                              </m:s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𝑣</m:t>
                                      </m:r>
                                    </m:e>
                                    <m:sup>
                                      <m:r>
                                        <a:rPr lang="en-US" altLang="zh-CN" sz="2000" i="1">
                                          <a:latin typeface="Cambria Math" panose="02040503050406030204" pitchFamily="18" charset="0"/>
                                        </a:rPr>
                                        <m:t>𝑠𝑟𝑐</m:t>
                                      </m:r>
                                    </m:sup>
                                  </m:sSup>
                                </m:e>
                              </m:d>
                              <m:r>
                                <a:rPr lang="en-US" altLang="zh-CN" sz="2000" i="1">
                                  <a:latin typeface="Cambria Math" panose="02040503050406030204" pitchFamily="18" charset="0"/>
                                </a:rPr>
                                <m:t>)</m:t>
                              </m:r>
                              <m:r>
                                <a:rPr lang="en-US" altLang="zh-CN" sz="2000" b="0" i="1" smtClean="0">
                                  <a:latin typeface="Cambria Math" panose="02040503050406030204" pitchFamily="18" charset="0"/>
                                </a:rPr>
                                <m:t>]</m:t>
                              </m:r>
                            </m:e>
                          </m:func>
                        </m:e>
                      </m:nary>
                    </m:oMath>
                  </m:oMathPara>
                </a14:m>
                <a:endParaRPr lang="zh-CN" altLang="en-US" sz="2000" dirty="0"/>
              </a:p>
            </p:txBody>
          </p:sp>
        </mc:Choice>
        <mc:Fallback>
          <p:sp>
            <p:nvSpPr>
              <p:cNvPr id="7" name="矩形 6"/>
              <p:cNvSpPr>
                <a:spLocks noRot="1" noChangeAspect="1" noMove="1" noResize="1" noEditPoints="1" noAdjustHandles="1" noChangeArrowheads="1" noChangeShapeType="1" noTextEdit="1"/>
              </p:cNvSpPr>
              <p:nvPr/>
            </p:nvSpPr>
            <p:spPr>
              <a:xfrm>
                <a:off x="1348407" y="1077082"/>
                <a:ext cx="8734707" cy="1826269"/>
              </a:xfrm>
              <a:prstGeom prst="rect">
                <a:avLst/>
              </a:prstGeom>
              <a:blipFill>
                <a:blip r:embed="rId4"/>
                <a:stretch>
                  <a:fillRect l="-1047"/>
                </a:stretch>
              </a:blipFill>
            </p:spPr>
            <p:txBody>
              <a:bodyPr/>
              <a:lstStyle/>
              <a:p>
                <a:r>
                  <a:rPr lang="zh-CN" altLang="en-US">
                    <a:noFill/>
                  </a:rPr>
                  <a:t> </a:t>
                </a:r>
              </a:p>
            </p:txBody>
          </p:sp>
        </mc:Fallback>
      </mc:AlternateContent>
      <p:sp>
        <p:nvSpPr>
          <p:cNvPr id="3" name="文本框 2"/>
          <p:cNvSpPr txBox="1"/>
          <p:nvPr/>
        </p:nvSpPr>
        <p:spPr>
          <a:xfrm>
            <a:off x="6499654" y="501720"/>
            <a:ext cx="5298646" cy="1015663"/>
          </a:xfrm>
          <a:prstGeom prst="rect">
            <a:avLst/>
          </a:prstGeom>
          <a:noFill/>
          <a:ln>
            <a:solidFill>
              <a:schemeClr val="bg2">
                <a:lumMod val="50000"/>
              </a:schemeClr>
            </a:solidFill>
          </a:ln>
        </p:spPr>
        <p:txBody>
          <a:bodyPr wrap="square" rtlCol="0">
            <a:spAutoFit/>
          </a:bodyPr>
          <a:lstStyle/>
          <a:p>
            <a:r>
              <a:rPr lang="zh-CN" altLang="en-US" sz="2000" dirty="0" smtClean="0"/>
              <a:t>模型轻量，情感转换这类任务上有很好的效果，但在正式性这类任务上效果非</a:t>
            </a:r>
            <a:r>
              <a:rPr lang="zh-CN" altLang="en-US" sz="2000" dirty="0" smtClean="0"/>
              <a:t>常差</a:t>
            </a:r>
            <a:r>
              <a:rPr lang="zh-CN" altLang="en-US" sz="2000" dirty="0"/>
              <a:t>；</a:t>
            </a:r>
            <a:endParaRPr lang="en-US" altLang="zh-CN" sz="2000" dirty="0" smtClean="0"/>
          </a:p>
          <a:p>
            <a:r>
              <a:rPr lang="zh-CN" altLang="en-US" sz="2000" dirty="0" smtClean="0"/>
              <a:t>风格抽取方法粗疏。</a:t>
            </a:r>
            <a:endParaRPr lang="zh-CN" altLang="en-US" sz="2000" dirty="0"/>
          </a:p>
        </p:txBody>
      </p:sp>
      <p:sp>
        <p:nvSpPr>
          <p:cNvPr id="4" name="文本框 3"/>
          <p:cNvSpPr txBox="1"/>
          <p:nvPr/>
        </p:nvSpPr>
        <p:spPr>
          <a:xfrm>
            <a:off x="7937500" y="2718685"/>
            <a:ext cx="2413000" cy="338554"/>
          </a:xfrm>
          <a:prstGeom prst="rect">
            <a:avLst/>
          </a:prstGeom>
          <a:noFill/>
        </p:spPr>
        <p:txBody>
          <a:bodyPr wrap="square" rtlCol="0">
            <a:spAutoFit/>
          </a:bodyPr>
          <a:lstStyle/>
          <a:p>
            <a:r>
              <a:rPr lang="en-US" altLang="zh-CN" sz="1600" i="1" dirty="0">
                <a:solidFill>
                  <a:srgbClr val="0066FF"/>
                </a:solidFill>
              </a:rPr>
              <a:t>d</a:t>
            </a:r>
            <a:r>
              <a:rPr lang="en-US" altLang="zh-CN" sz="1600" i="1" dirty="0" smtClean="0">
                <a:solidFill>
                  <a:srgbClr val="0066FF"/>
                </a:solidFill>
              </a:rPr>
              <a:t>elicious</a:t>
            </a:r>
            <a:r>
              <a:rPr lang="zh-CN" altLang="en-US" sz="1600" i="1" dirty="0" smtClean="0">
                <a:solidFill>
                  <a:srgbClr val="0066FF"/>
                </a:solidFill>
              </a:rPr>
              <a:t>，</a:t>
            </a:r>
            <a:r>
              <a:rPr lang="en-US" altLang="zh-CN" sz="1600" i="1" dirty="0" smtClean="0">
                <a:solidFill>
                  <a:srgbClr val="0066FF"/>
                </a:solidFill>
              </a:rPr>
              <a:t>well worth</a:t>
            </a:r>
            <a:endParaRPr lang="zh-CN" altLang="en-US" sz="1600" i="1" dirty="0">
              <a:solidFill>
                <a:srgbClr val="0066FF"/>
              </a:solidFill>
            </a:endParaRPr>
          </a:p>
        </p:txBody>
      </p:sp>
      <p:cxnSp>
        <p:nvCxnSpPr>
          <p:cNvPr id="8" name="直接箭头连接符 7"/>
          <p:cNvCxnSpPr/>
          <p:nvPr/>
        </p:nvCxnSpPr>
        <p:spPr>
          <a:xfrm>
            <a:off x="8851900" y="2497337"/>
            <a:ext cx="0" cy="296382"/>
          </a:xfrm>
          <a:prstGeom prst="straightConnector1">
            <a:avLst/>
          </a:prstGeom>
          <a:ln w="12700">
            <a:solidFill>
              <a:srgbClr val="0066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05331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1. Keyword Replacement</a:t>
            </a:r>
            <a:endParaRPr lang="zh-CN" altLang="en-US" dirty="0"/>
          </a:p>
        </p:txBody>
      </p:sp>
      <p:pic>
        <p:nvPicPr>
          <p:cNvPr id="5" name="图片 4"/>
          <p:cNvPicPr>
            <a:picLocks noChangeAspect="1"/>
          </p:cNvPicPr>
          <p:nvPr/>
        </p:nvPicPr>
        <p:blipFill>
          <a:blip r:embed="rId3"/>
          <a:stretch>
            <a:fillRect/>
          </a:stretch>
        </p:blipFill>
        <p:spPr>
          <a:xfrm>
            <a:off x="2001796" y="1979469"/>
            <a:ext cx="7447004" cy="4573384"/>
          </a:xfrm>
          <a:prstGeom prst="rect">
            <a:avLst/>
          </a:prstGeom>
        </p:spPr>
      </p:pic>
      <p:sp>
        <p:nvSpPr>
          <p:cNvPr id="3" name="文本框 2"/>
          <p:cNvSpPr txBox="1"/>
          <p:nvPr/>
        </p:nvSpPr>
        <p:spPr>
          <a:xfrm>
            <a:off x="834886" y="1019044"/>
            <a:ext cx="10614991" cy="707886"/>
          </a:xfrm>
          <a:prstGeom prst="rect">
            <a:avLst/>
          </a:prstGeom>
          <a:noFill/>
        </p:spPr>
        <p:txBody>
          <a:bodyPr wrap="square" rtlCol="0">
            <a:spAutoFit/>
          </a:bodyPr>
          <a:lstStyle/>
          <a:p>
            <a:r>
              <a:rPr lang="en-US" altLang="zh-CN" sz="2000" dirty="0">
                <a:latin typeface="Arial Rounded MT Bold" panose="020F0704030504030204" pitchFamily="34" charset="0"/>
              </a:rPr>
              <a:t>Transforming Delete, Retrieve, Generate Approach for Controlled </a:t>
            </a:r>
            <a:r>
              <a:rPr lang="en-US" altLang="zh-CN" sz="2000" dirty="0" smtClean="0">
                <a:latin typeface="Arial Rounded MT Bold" panose="020F0704030504030204" pitchFamily="34" charset="0"/>
              </a:rPr>
              <a:t>Text Style </a:t>
            </a:r>
            <a:r>
              <a:rPr lang="en-US" altLang="zh-CN" sz="2000" dirty="0">
                <a:latin typeface="Arial Rounded MT Bold" panose="020F0704030504030204" pitchFamily="34" charset="0"/>
              </a:rPr>
              <a:t>Transfer</a:t>
            </a:r>
          </a:p>
          <a:p>
            <a:r>
              <a:rPr lang="en-US" altLang="zh-CN" sz="2000" dirty="0" smtClean="0">
                <a:latin typeface="Arial Rounded MT Bold" panose="020F0704030504030204" pitchFamily="34" charset="0"/>
              </a:rPr>
              <a:t>(EMNLP 2019)</a:t>
            </a:r>
            <a:endParaRPr lang="zh-CN" altLang="en-US" sz="2000" dirty="0">
              <a:latin typeface="Arial Rounded MT Bold" panose="020F0704030504030204" pitchFamily="34" charset="0"/>
            </a:endParaRPr>
          </a:p>
        </p:txBody>
      </p:sp>
    </p:spTree>
    <p:extLst>
      <p:ext uri="{BB962C8B-B14F-4D97-AF65-F5344CB8AC3E}">
        <p14:creationId xmlns:p14="http://schemas.microsoft.com/office/powerpoint/2010/main" val="10676374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2. </a:t>
            </a:r>
            <a:r>
              <a:rPr lang="en-US" altLang="zh-CN" dirty="0" err="1" smtClean="0"/>
              <a:t>Back_Translation</a:t>
            </a:r>
            <a:endParaRPr lang="zh-CN" altLang="en-US" dirty="0"/>
          </a:p>
        </p:txBody>
      </p:sp>
      <p:sp>
        <p:nvSpPr>
          <p:cNvPr id="3" name="文本框 2"/>
          <p:cNvSpPr txBox="1"/>
          <p:nvPr/>
        </p:nvSpPr>
        <p:spPr>
          <a:xfrm>
            <a:off x="834886" y="1019044"/>
            <a:ext cx="10614991" cy="400110"/>
          </a:xfrm>
          <a:prstGeom prst="rect">
            <a:avLst/>
          </a:prstGeom>
          <a:noFill/>
        </p:spPr>
        <p:txBody>
          <a:bodyPr wrap="square" rtlCol="0">
            <a:spAutoFit/>
          </a:bodyPr>
          <a:lstStyle/>
          <a:p>
            <a:r>
              <a:rPr lang="en-US" altLang="zh-CN" sz="2000" dirty="0">
                <a:latin typeface="Arial Rounded MT Bold" panose="020F0704030504030204" pitchFamily="34" charset="0"/>
              </a:rPr>
              <a:t>Style Transfer Through </a:t>
            </a:r>
            <a:r>
              <a:rPr lang="en-US" altLang="zh-CN" sz="2000" dirty="0" smtClean="0">
                <a:latin typeface="Arial Rounded MT Bold" panose="020F0704030504030204" pitchFamily="34" charset="0"/>
              </a:rPr>
              <a:t>Back-Translation (ACL 2018)</a:t>
            </a:r>
            <a:endParaRPr lang="zh-CN" altLang="en-US" sz="2000" dirty="0">
              <a:latin typeface="Arial Rounded MT Bold" panose="020F0704030504030204" pitchFamily="34" charset="0"/>
            </a:endParaRPr>
          </a:p>
        </p:txBody>
      </p:sp>
      <p:pic>
        <p:nvPicPr>
          <p:cNvPr id="5" name="图片 4"/>
          <p:cNvPicPr>
            <a:picLocks noChangeAspect="1"/>
          </p:cNvPicPr>
          <p:nvPr/>
        </p:nvPicPr>
        <p:blipFill>
          <a:blip r:embed="rId3"/>
          <a:stretch>
            <a:fillRect/>
          </a:stretch>
        </p:blipFill>
        <p:spPr>
          <a:xfrm>
            <a:off x="455570" y="2107096"/>
            <a:ext cx="10624878" cy="2643808"/>
          </a:xfrm>
          <a:prstGeom prst="rect">
            <a:avLst/>
          </a:prstGeom>
        </p:spPr>
      </p:pic>
      <p:sp>
        <p:nvSpPr>
          <p:cNvPr id="6" name="椭圆 5"/>
          <p:cNvSpPr/>
          <p:nvPr/>
        </p:nvSpPr>
        <p:spPr>
          <a:xfrm>
            <a:off x="1532238" y="2107096"/>
            <a:ext cx="5857103" cy="2489618"/>
          </a:xfrm>
          <a:prstGeom prst="ellipse">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p:nvPr/>
        </p:nvCxnSpPr>
        <p:spPr>
          <a:xfrm>
            <a:off x="4312508" y="4750904"/>
            <a:ext cx="0" cy="5130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841156" y="5292978"/>
            <a:ext cx="6079526" cy="923330"/>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机器翻译部分，</a:t>
            </a:r>
            <a:r>
              <a:rPr lang="en-US" altLang="zh-CN" dirty="0" smtClean="0">
                <a:latin typeface="微软雅黑" panose="020B0503020204020204" pitchFamily="34" charset="-122"/>
                <a:ea typeface="微软雅黑" panose="020B0503020204020204" pitchFamily="34" charset="-122"/>
              </a:rPr>
              <a:t>Seq2Seq</a:t>
            </a:r>
            <a:r>
              <a:rPr lang="zh-CN" altLang="en-US" dirty="0" smtClean="0">
                <a:latin typeface="微软雅黑" panose="020B0503020204020204" pitchFamily="34" charset="-122"/>
                <a:ea typeface="微软雅黑" panose="020B0503020204020204" pitchFamily="34" charset="-122"/>
              </a:rPr>
              <a:t>预训练，训练时不暴露风格信息。但对其风格解缠的效果存疑。</a:t>
            </a:r>
            <a:endParaRPr lang="en-US" altLang="zh-CN" dirty="0" smtClean="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反向</a:t>
            </a:r>
            <a:r>
              <a:rPr lang="zh-CN" altLang="en-US" dirty="0" smtClean="0">
                <a:latin typeface="微软雅黑" panose="020B0503020204020204" pitchFamily="34" charset="-122"/>
                <a:ea typeface="微软雅黑" panose="020B0503020204020204" pitchFamily="34" charset="-122"/>
              </a:rPr>
              <a:t>翻译</a:t>
            </a:r>
            <a:r>
              <a:rPr lang="zh-CN" altLang="en-US" dirty="0" smtClean="0">
                <a:solidFill>
                  <a:schemeClr val="bg2">
                    <a:lumMod val="50000"/>
                  </a:schemeClr>
                </a:solidFill>
                <a:latin typeface="微软雅黑" panose="020B0503020204020204" pitchFamily="34" charset="-122"/>
                <a:ea typeface="微软雅黑" panose="020B0503020204020204" pitchFamily="34" charset="-122"/>
              </a:rPr>
              <a:t>为其他非解缠方法提供新思路</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36129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2. </a:t>
            </a:r>
            <a:r>
              <a:rPr lang="en-US" altLang="zh-CN" dirty="0" err="1"/>
              <a:t>Back_Translation</a:t>
            </a:r>
            <a:endParaRPr lang="zh-CN" altLang="en-US" dirty="0"/>
          </a:p>
        </p:txBody>
      </p:sp>
      <mc:AlternateContent xmlns:mc="http://schemas.openxmlformats.org/markup-compatibility/2006" xmlns:a14="http://schemas.microsoft.com/office/drawing/2010/main">
        <mc:Choice Requires="a14">
          <p:sp>
            <p:nvSpPr>
              <p:cNvPr id="5" name="文本框 4"/>
              <p:cNvSpPr txBox="1"/>
              <p:nvPr/>
            </p:nvSpPr>
            <p:spPr>
              <a:xfrm>
                <a:off x="557783" y="925373"/>
                <a:ext cx="6353225" cy="1322798"/>
              </a:xfrm>
              <a:prstGeom prst="rect">
                <a:avLst/>
              </a:prstGeom>
              <a:noFill/>
            </p:spPr>
            <p:txBody>
              <a:bodyPr wrap="square" rtlCol="0">
                <a:spAutoFit/>
              </a:bodyPr>
              <a:lstStyle/>
              <a:p>
                <a:pPr>
                  <a:lnSpc>
                    <a:spcPct val="150000"/>
                  </a:lnSpc>
                </a:pPr>
                <a:r>
                  <a:rPr lang="en-US" altLang="zh-CN" sz="2400" b="1" dirty="0" smtClean="0"/>
                  <a:t>Reconstruction Loss</a:t>
                </a:r>
                <a:r>
                  <a:rPr lang="zh-CN" altLang="en-US" sz="2400" b="1" dirty="0" smtClean="0"/>
                  <a:t>：</a:t>
                </a:r>
                <a:endParaRPr lang="en-US" altLang="zh-CN" sz="2400" b="1" dirty="0" smtClean="0"/>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𝐿</m:t>
                          </m:r>
                        </m:e>
                        <m:sub>
                          <m:r>
                            <a:rPr lang="en-US" altLang="zh-CN" sz="2400" b="0" i="1" smtClean="0">
                              <a:latin typeface="Cambria Math" panose="02040503050406030204" pitchFamily="18" charset="0"/>
                              <a:ea typeface="微软雅黑" panose="020B0503020204020204" pitchFamily="34" charset="-122"/>
                            </a:rPr>
                            <m:t>𝑟𝑒𝑐𝑜𝑛</m:t>
                          </m:r>
                        </m:sub>
                      </m:sSub>
                      <m:d>
                        <m:dPr>
                          <m:ctrlPr>
                            <a:rPr lang="en-US" altLang="zh-CN" sz="2400" b="0" i="1" smtClean="0">
                              <a:latin typeface="Cambria Math" panose="02040503050406030204" pitchFamily="18" charset="0"/>
                              <a:ea typeface="微软雅黑" panose="020B0503020204020204" pitchFamily="34" charset="-122"/>
                            </a:rPr>
                          </m:ctrlPr>
                        </m:dPr>
                        <m:e>
                          <m:sSub>
                            <m:sSubPr>
                              <m:ctrlPr>
                                <a:rPr lang="en-US" altLang="zh-CN" sz="2400" b="0" i="1" smtClean="0">
                                  <a:latin typeface="Cambria Math" panose="02040503050406030204" pitchFamily="18" charset="0"/>
                                  <a:ea typeface="微软雅黑" panose="020B0503020204020204" pitchFamily="34" charset="-122"/>
                                </a:rPr>
                              </m:ctrlPr>
                            </m:sSubPr>
                            <m:e>
                              <m:r>
                                <a:rPr lang="zh-CN" altLang="en-US" sz="2400" b="1" i="1">
                                  <a:latin typeface="Cambria Math" panose="02040503050406030204" pitchFamily="18" charset="0"/>
                                  <a:ea typeface="微软雅黑" panose="020B0503020204020204" pitchFamily="34" charset="-122"/>
                                </a:rPr>
                                <m:t>𝜽</m:t>
                              </m:r>
                            </m:e>
                            <m:sub>
                              <m:r>
                                <a:rPr lang="en-US" altLang="zh-CN" sz="2400" b="0" i="1" smtClean="0">
                                  <a:latin typeface="Cambria Math" panose="02040503050406030204" pitchFamily="18" charset="0"/>
                                  <a:ea typeface="微软雅黑" panose="020B0503020204020204" pitchFamily="34" charset="-122"/>
                                </a:rPr>
                                <m:t>𝐺</m:t>
                              </m:r>
                            </m:sub>
                          </m:sSub>
                          <m:r>
                            <a:rPr lang="en-US" altLang="zh-CN" sz="2400" b="0" i="1" smtClean="0">
                              <a:latin typeface="Cambria Math" panose="02040503050406030204" pitchFamily="18" charset="0"/>
                              <a:ea typeface="微软雅黑" panose="020B0503020204020204" pitchFamily="34" charset="-122"/>
                            </a:rPr>
                            <m:t>;</m:t>
                          </m:r>
                          <m:r>
                            <a:rPr lang="en-US" altLang="zh-CN" sz="2400" b="0" i="1" smtClean="0">
                              <a:latin typeface="Cambria Math" panose="02040503050406030204" pitchFamily="18" charset="0"/>
                              <a:ea typeface="微软雅黑" panose="020B0503020204020204" pitchFamily="34" charset="-122"/>
                            </a:rPr>
                            <m:t>𝑥</m:t>
                          </m:r>
                        </m:e>
                      </m:d>
                      <m:r>
                        <a:rPr lang="en-US" altLang="zh-CN" sz="2400" b="0" i="1" smtClean="0">
                          <a:latin typeface="Cambria Math" panose="02040503050406030204" pitchFamily="18" charset="0"/>
                          <a:ea typeface="微软雅黑" panose="020B0503020204020204" pitchFamily="34" charset="-122"/>
                        </a:rPr>
                        <m:t>=</m:t>
                      </m:r>
                      <m:sSub>
                        <m:sSubPr>
                          <m:ctrlPr>
                            <a:rPr lang="en-US" altLang="zh-CN" sz="2400" b="0" i="1" smtClean="0">
                              <a:latin typeface="Cambria Math" panose="02040503050406030204" pitchFamily="18" charset="0"/>
                              <a:ea typeface="微软雅黑" panose="020B0503020204020204" pitchFamily="34" charset="-122"/>
                            </a:rPr>
                          </m:ctrlPr>
                        </m:sSubPr>
                        <m:e>
                          <m:r>
                            <a:rPr lang="zh-CN" altLang="en-US" sz="2400" b="0" i="1" smtClean="0">
                              <a:latin typeface="Cambria Math" panose="02040503050406030204" pitchFamily="18" charset="0"/>
                              <a:ea typeface="微软雅黑" panose="020B0503020204020204" pitchFamily="34" charset="-122"/>
                            </a:rPr>
                            <m:t>𝔼</m:t>
                          </m:r>
                        </m:e>
                        <m:sub>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𝑞</m:t>
                              </m:r>
                            </m:e>
                            <m:sub>
                              <m:r>
                                <a:rPr lang="en-US" altLang="zh-CN" sz="2400" b="0" i="1" smtClean="0">
                                  <a:latin typeface="Cambria Math" panose="02040503050406030204" pitchFamily="18" charset="0"/>
                                  <a:ea typeface="微软雅黑" panose="020B0503020204020204" pitchFamily="34" charset="-122"/>
                                </a:rPr>
                                <m:t>𝐸</m:t>
                              </m:r>
                              <m:d>
                                <m:dPr>
                                  <m:ctrlPr>
                                    <a:rPr lang="en-US" altLang="zh-CN" sz="2400" b="0" i="1" smtClean="0">
                                      <a:latin typeface="Cambria Math" panose="02040503050406030204" pitchFamily="18" charset="0"/>
                                      <a:ea typeface="微软雅黑" panose="020B0503020204020204" pitchFamily="34" charset="-122"/>
                                    </a:rPr>
                                  </m:ctrlPr>
                                </m:dPr>
                                <m:e>
                                  <m:r>
                                    <a:rPr lang="en-US" altLang="zh-CN" sz="2400" b="0" i="1" smtClean="0">
                                      <a:latin typeface="Cambria Math" panose="02040503050406030204" pitchFamily="18" charset="0"/>
                                      <a:ea typeface="微软雅黑" panose="020B0503020204020204" pitchFamily="34" charset="-122"/>
                                    </a:rPr>
                                    <m:t>𝑧</m:t>
                                  </m:r>
                                </m:e>
                                <m:e>
                                  <m:r>
                                    <a:rPr lang="en-US" altLang="zh-CN" sz="2400" b="0" i="1" smtClean="0">
                                      <a:latin typeface="Cambria Math" panose="02040503050406030204" pitchFamily="18" charset="0"/>
                                      <a:ea typeface="微软雅黑" panose="020B0503020204020204" pitchFamily="34" charset="-122"/>
                                    </a:rPr>
                                    <m:t>𝑥</m:t>
                                  </m:r>
                                </m:e>
                              </m:d>
                            </m:sub>
                          </m:sSub>
                        </m:sub>
                      </m:sSub>
                      <m:r>
                        <a:rPr lang="en-US" altLang="zh-CN" sz="2400" b="0" i="1" smtClean="0">
                          <a:latin typeface="Cambria Math" panose="02040503050406030204" pitchFamily="18" charset="0"/>
                          <a:ea typeface="微软雅黑" panose="020B0503020204020204" pitchFamily="34" charset="-122"/>
                        </a:rPr>
                        <m:t>(</m:t>
                      </m:r>
                      <m:func>
                        <m:funcPr>
                          <m:ctrlPr>
                            <a:rPr lang="en-US" altLang="zh-CN" sz="2400" b="0" i="1" smtClean="0">
                              <a:latin typeface="Cambria Math" panose="02040503050406030204" pitchFamily="18" charset="0"/>
                              <a:ea typeface="微软雅黑" panose="020B0503020204020204" pitchFamily="34" charset="-122"/>
                            </a:rPr>
                          </m:ctrlPr>
                        </m:funcPr>
                        <m:fName>
                          <m:r>
                            <m:rPr>
                              <m:sty m:val="p"/>
                            </m:rPr>
                            <a:rPr lang="en-US" altLang="zh-CN" sz="2400" b="0" i="0" smtClean="0">
                              <a:latin typeface="Cambria Math" panose="02040503050406030204" pitchFamily="18" charset="0"/>
                              <a:ea typeface="微软雅黑" panose="020B0503020204020204" pitchFamily="34" charset="-122"/>
                            </a:rPr>
                            <m:t>log</m:t>
                          </m:r>
                        </m:fName>
                        <m:e>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𝑝</m:t>
                              </m:r>
                            </m:e>
                            <m:sub>
                              <m:r>
                                <a:rPr lang="en-US" altLang="zh-CN" sz="2400" b="0" i="1" smtClean="0">
                                  <a:latin typeface="Cambria Math" panose="02040503050406030204" pitchFamily="18" charset="0"/>
                                  <a:ea typeface="微软雅黑" panose="020B0503020204020204" pitchFamily="34" charset="-122"/>
                                </a:rPr>
                                <m:t>𝑔𝑒𝑛</m:t>
                              </m:r>
                            </m:sub>
                          </m:sSub>
                          <m:r>
                            <a:rPr lang="en-US" altLang="zh-CN" sz="2400" b="0" i="1" smtClean="0">
                              <a:latin typeface="Cambria Math" panose="02040503050406030204" pitchFamily="18" charset="0"/>
                              <a:ea typeface="微软雅黑" panose="020B0503020204020204" pitchFamily="34" charset="-122"/>
                            </a:rPr>
                            <m:t>(</m:t>
                          </m:r>
                          <m:r>
                            <a:rPr lang="en-US" altLang="zh-CN" sz="2400" b="0" i="1" smtClean="0">
                              <a:latin typeface="Cambria Math" panose="02040503050406030204" pitchFamily="18" charset="0"/>
                              <a:ea typeface="微软雅黑" panose="020B0503020204020204" pitchFamily="34" charset="-122"/>
                            </a:rPr>
                            <m:t>𝑥</m:t>
                          </m:r>
                          <m:r>
                            <a:rPr lang="en-US" altLang="zh-CN" sz="2400" b="0" i="1" smtClean="0">
                              <a:latin typeface="Cambria Math" panose="02040503050406030204" pitchFamily="18" charset="0"/>
                              <a:ea typeface="微软雅黑" panose="020B0503020204020204" pitchFamily="34" charset="-122"/>
                            </a:rPr>
                            <m:t>|</m:t>
                          </m:r>
                          <m:r>
                            <a:rPr lang="en-US" altLang="zh-CN" sz="2400" b="0" i="1" smtClean="0">
                              <a:latin typeface="Cambria Math" panose="02040503050406030204" pitchFamily="18" charset="0"/>
                              <a:ea typeface="微软雅黑" panose="020B0503020204020204" pitchFamily="34" charset="-122"/>
                            </a:rPr>
                            <m:t>𝑧</m:t>
                          </m:r>
                          <m:r>
                            <a:rPr lang="en-US" altLang="zh-CN" sz="2400" b="0" i="1" smtClean="0">
                              <a:latin typeface="Cambria Math" panose="02040503050406030204" pitchFamily="18" charset="0"/>
                              <a:ea typeface="微软雅黑" panose="020B0503020204020204" pitchFamily="34" charset="-122"/>
                            </a:rPr>
                            <m:t>)</m:t>
                          </m:r>
                        </m:e>
                      </m:func>
                      <m:r>
                        <a:rPr lang="en-US" altLang="zh-CN" sz="2400" b="0" i="1" smtClean="0">
                          <a:latin typeface="Cambria Math" panose="02040503050406030204" pitchFamily="18" charset="0"/>
                          <a:ea typeface="微软雅黑" panose="020B0503020204020204" pitchFamily="34" charset="-122"/>
                        </a:rPr>
                        <m:t>)</m:t>
                      </m:r>
                    </m:oMath>
                  </m:oMathPara>
                </a14:m>
                <a:endParaRPr lang="zh-CN" altLang="en-US" sz="2400" dirty="0">
                  <a:ea typeface="微软雅黑" panose="020B0503020204020204" pitchFamily="34" charset="-122"/>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557783" y="925373"/>
                <a:ext cx="6353225" cy="1322798"/>
              </a:xfrm>
              <a:prstGeom prst="rect">
                <a:avLst/>
              </a:prstGeom>
              <a:blipFill>
                <a:blip r:embed="rId3"/>
                <a:stretch>
                  <a:fillRect l="-14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6689035" y="925373"/>
                <a:ext cx="5502965" cy="1825628"/>
              </a:xfrm>
              <a:prstGeom prst="rect">
                <a:avLst/>
              </a:prstGeom>
            </p:spPr>
            <p:txBody>
              <a:bodyPr wrap="square">
                <a:spAutoFit/>
              </a:bodyPr>
              <a:lstStyle/>
              <a:p>
                <a:pPr>
                  <a:lnSpc>
                    <a:spcPct val="150000"/>
                  </a:lnSpc>
                </a:pPr>
                <a:r>
                  <a:rPr lang="en-US" altLang="zh-CN" sz="2400" b="1" dirty="0" smtClean="0"/>
                  <a:t>Classifier Loss</a:t>
                </a:r>
                <a:r>
                  <a:rPr lang="zh-CN" altLang="en-US" sz="2400" b="1" dirty="0" smtClean="0"/>
                  <a:t>：</a:t>
                </a:r>
                <a:endParaRPr lang="en-US" altLang="zh-CN" sz="2400" b="1" dirty="0"/>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𝐿</m:t>
                          </m:r>
                        </m:e>
                        <m:sub>
                          <m:r>
                            <a:rPr lang="en-US" altLang="zh-CN" sz="2400" b="0" i="1" smtClean="0">
                              <a:latin typeface="Cambria Math" panose="02040503050406030204" pitchFamily="18" charset="0"/>
                            </a:rPr>
                            <m:t>𝑐𝑙𝑎𝑠𝑠</m:t>
                          </m:r>
                        </m:sub>
                      </m:sSub>
                      <m:d>
                        <m:dPr>
                          <m:ctrlPr>
                            <a:rPr lang="en-US" altLang="zh-CN" sz="2400" b="0" i="1" smtClean="0">
                              <a:latin typeface="Cambria Math" panose="02040503050406030204" pitchFamily="18" charset="0"/>
                            </a:rPr>
                          </m:ctrlPr>
                        </m:dPr>
                        <m:e>
                          <m:sSub>
                            <m:sSubPr>
                              <m:ctrlPr>
                                <a:rPr lang="en-US" altLang="zh-CN" sz="2400" i="1">
                                  <a:latin typeface="Cambria Math" panose="02040503050406030204" pitchFamily="18" charset="0"/>
                                  <a:ea typeface="微软雅黑" panose="020B0503020204020204" pitchFamily="34" charset="-122"/>
                                </a:rPr>
                              </m:ctrlPr>
                            </m:sSubPr>
                            <m:e>
                              <m:r>
                                <a:rPr lang="zh-CN" altLang="en-US" sz="2400" b="1" i="1">
                                  <a:latin typeface="Cambria Math" panose="02040503050406030204" pitchFamily="18" charset="0"/>
                                  <a:ea typeface="微软雅黑" panose="020B0503020204020204" pitchFamily="34" charset="-122"/>
                                </a:rPr>
                                <m:t>𝜽</m:t>
                              </m:r>
                            </m:e>
                            <m:sub>
                              <m:r>
                                <a:rPr lang="en-US" altLang="zh-CN" sz="2400" i="1">
                                  <a:latin typeface="Cambria Math" panose="02040503050406030204" pitchFamily="18" charset="0"/>
                                  <a:ea typeface="微软雅黑" panose="020B0503020204020204" pitchFamily="34" charset="-122"/>
                                </a:rPr>
                                <m:t>𝐺</m:t>
                              </m:r>
                            </m:sub>
                          </m:sSub>
                          <m:r>
                            <a:rPr lang="en-US" altLang="zh-CN" sz="2400" b="0" i="1" smtClean="0">
                              <a:latin typeface="Cambria Math" panose="02040503050406030204" pitchFamily="18" charset="0"/>
                              <a:ea typeface="微软雅黑" panose="020B0503020204020204" pitchFamily="34" charset="-122"/>
                            </a:rPr>
                            <m:t>,</m:t>
                          </m:r>
                          <m:sSub>
                            <m:sSubPr>
                              <m:ctrlPr>
                                <a:rPr lang="en-US" altLang="zh-CN" sz="2400" i="1">
                                  <a:latin typeface="Cambria Math" panose="02040503050406030204" pitchFamily="18" charset="0"/>
                                  <a:ea typeface="微软雅黑" panose="020B0503020204020204" pitchFamily="34" charset="-122"/>
                                </a:rPr>
                              </m:ctrlPr>
                            </m:sSubPr>
                            <m:e>
                              <m:r>
                                <a:rPr lang="zh-CN" altLang="en-US" sz="2400" b="1" i="1">
                                  <a:latin typeface="Cambria Math" panose="02040503050406030204" pitchFamily="18" charset="0"/>
                                  <a:ea typeface="微软雅黑" panose="020B0503020204020204" pitchFamily="34" charset="-122"/>
                                </a:rPr>
                                <m:t>𝜽</m:t>
                              </m:r>
                            </m:e>
                            <m:sub>
                              <m:r>
                                <a:rPr lang="en-US" altLang="zh-CN" sz="2400" b="0" i="1" smtClean="0">
                                  <a:latin typeface="Cambria Math" panose="02040503050406030204" pitchFamily="18" charset="0"/>
                                  <a:ea typeface="微软雅黑" panose="020B0503020204020204" pitchFamily="34" charset="-122"/>
                                </a:rPr>
                                <m:t>𝐶</m:t>
                              </m:r>
                            </m:sub>
                          </m:sSub>
                          <m:r>
                            <a:rPr lang="en-US" altLang="zh-CN" sz="2400" b="0" i="1" smtClean="0">
                              <a:latin typeface="Cambria Math" panose="02040503050406030204" pitchFamily="18" charset="0"/>
                              <a:ea typeface="微软雅黑" panose="020B0503020204020204" pitchFamily="34" charset="-122"/>
                            </a:rPr>
                            <m:t>;</m:t>
                          </m:r>
                          <m:r>
                            <a:rPr lang="en-US" altLang="zh-CN" sz="2400" b="0" i="1" smtClean="0">
                              <a:latin typeface="Cambria Math" panose="02040503050406030204" pitchFamily="18" charset="0"/>
                              <a:ea typeface="微软雅黑" panose="020B0503020204020204" pitchFamily="34" charset="-122"/>
                            </a:rPr>
                            <m:t>𝑧</m:t>
                          </m:r>
                        </m:e>
                      </m:d>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ea typeface="微软雅黑" panose="020B0503020204020204" pitchFamily="34" charset="-122"/>
                            </a:rPr>
                          </m:ctrlPr>
                        </m:sSubPr>
                        <m:e>
                          <m:r>
                            <a:rPr lang="zh-CN" altLang="en-US" sz="2400" i="1">
                              <a:latin typeface="Cambria Math" panose="02040503050406030204" pitchFamily="18" charset="0"/>
                              <a:ea typeface="微软雅黑" panose="020B0503020204020204" pitchFamily="34" charset="-122"/>
                            </a:rPr>
                            <m:t>𝔼</m:t>
                          </m:r>
                        </m:e>
                        <m:sub>
                          <m:r>
                            <a:rPr lang="en-US" altLang="zh-CN" sz="2400" b="0" i="1" smtClean="0">
                              <a:latin typeface="Cambria Math" panose="02040503050406030204" pitchFamily="18" charset="0"/>
                              <a:ea typeface="微软雅黑" panose="020B0503020204020204" pitchFamily="34" charset="-122"/>
                            </a:rPr>
                            <m:t>𝑋</m:t>
                          </m:r>
                        </m:sub>
                      </m:sSub>
                      <m:d>
                        <m:dPr>
                          <m:ctrlPr>
                            <a:rPr lang="en-US" altLang="zh-CN" sz="2400" b="0" i="1" smtClean="0">
                              <a:latin typeface="Cambria Math" panose="02040503050406030204" pitchFamily="18" charset="0"/>
                              <a:ea typeface="微软雅黑" panose="020B0503020204020204" pitchFamily="34" charset="-122"/>
                            </a:rPr>
                          </m:ctrlPr>
                        </m:dPr>
                        <m:e>
                          <m:func>
                            <m:funcPr>
                              <m:ctrlPr>
                                <a:rPr lang="en-US" altLang="zh-CN" sz="2400" b="0" i="1" smtClean="0">
                                  <a:latin typeface="Cambria Math" panose="02040503050406030204" pitchFamily="18" charset="0"/>
                                  <a:ea typeface="微软雅黑" panose="020B0503020204020204" pitchFamily="34" charset="-122"/>
                                </a:rPr>
                              </m:ctrlPr>
                            </m:funcPr>
                            <m:fName>
                              <m:r>
                                <m:rPr>
                                  <m:sty m:val="p"/>
                                </m:rPr>
                                <a:rPr lang="en-US" altLang="zh-CN" sz="2400" b="0" i="0" smtClean="0">
                                  <a:latin typeface="Cambria Math" panose="02040503050406030204" pitchFamily="18" charset="0"/>
                                  <a:ea typeface="微软雅黑" panose="020B0503020204020204" pitchFamily="34" charset="-122"/>
                                </a:rPr>
                                <m:t>log</m:t>
                              </m:r>
                            </m:fName>
                            <m:e>
                              <m:sSub>
                                <m:sSubPr>
                                  <m:ctrlPr>
                                    <a:rPr lang="en-US" altLang="zh-CN" sz="2400" i="1">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𝑞</m:t>
                                  </m:r>
                                </m:e>
                                <m:sub>
                                  <m:r>
                                    <a:rPr lang="en-US" altLang="zh-CN" sz="2400" b="0" i="1" smtClean="0">
                                      <a:latin typeface="Cambria Math" panose="02040503050406030204" pitchFamily="18" charset="0"/>
                                      <a:ea typeface="微软雅黑" panose="020B0503020204020204" pitchFamily="34" charset="-122"/>
                                    </a:rPr>
                                    <m:t>𝐶</m:t>
                                  </m:r>
                                </m:sub>
                              </m:sSub>
                              <m:d>
                                <m:dPr>
                                  <m:ctrlPr>
                                    <a:rPr lang="en-US" altLang="zh-CN" sz="2400" b="0" i="1" smtClean="0">
                                      <a:latin typeface="Cambria Math" panose="02040503050406030204" pitchFamily="18" charset="0"/>
                                      <a:ea typeface="微软雅黑" panose="020B0503020204020204" pitchFamily="34" charset="-122"/>
                                    </a:rPr>
                                  </m:ctrlPr>
                                </m:dPr>
                                <m:e>
                                  <m:r>
                                    <a:rPr lang="en-US" altLang="zh-CN" sz="2400" b="0" i="1" smtClean="0">
                                      <a:latin typeface="Cambria Math" panose="02040503050406030204" pitchFamily="18" charset="0"/>
                                      <a:ea typeface="微软雅黑" panose="020B0503020204020204" pitchFamily="34" charset="-122"/>
                                    </a:rPr>
                                    <m:t>𝑠</m:t>
                                  </m:r>
                                </m:e>
                                <m:e>
                                  <m:sSub>
                                    <m:sSubPr>
                                      <m:ctrlPr>
                                        <a:rPr lang="en-US" altLang="zh-CN" sz="2400" b="0" i="1" smtClean="0">
                                          <a:latin typeface="Cambria Math" panose="02040503050406030204" pitchFamily="18" charset="0"/>
                                          <a:ea typeface="微软雅黑" panose="020B0503020204020204" pitchFamily="34" charset="-122"/>
                                        </a:rPr>
                                      </m:ctrlPr>
                                    </m:sSubPr>
                                    <m:e>
                                      <m:acc>
                                        <m:accPr>
                                          <m:chr m:val="̃"/>
                                          <m:ctrlPr>
                                            <a:rPr lang="en-US" altLang="zh-CN" sz="2400" i="1">
                                              <a:latin typeface="Cambria Math" panose="02040503050406030204" pitchFamily="18" charset="0"/>
                                              <a:ea typeface="微软雅黑" panose="020B0503020204020204" pitchFamily="34" charset="-122"/>
                                            </a:rPr>
                                          </m:ctrlPr>
                                        </m:accPr>
                                        <m:e>
                                          <m:r>
                                            <a:rPr lang="en-US" altLang="zh-CN" sz="2400" i="1">
                                              <a:latin typeface="Cambria Math" panose="02040503050406030204" pitchFamily="18" charset="0"/>
                                              <a:ea typeface="微软雅黑" panose="020B0503020204020204" pitchFamily="34" charset="-122"/>
                                            </a:rPr>
                                            <m:t>𝐺</m:t>
                                          </m:r>
                                        </m:e>
                                      </m:acc>
                                    </m:e>
                                    <m:sub>
                                      <m:r>
                                        <a:rPr lang="zh-CN" altLang="en-US" sz="2400" b="0" i="1" smtClean="0">
                                          <a:latin typeface="Cambria Math" panose="02040503050406030204" pitchFamily="18" charset="0"/>
                                          <a:ea typeface="微软雅黑" panose="020B0503020204020204" pitchFamily="34" charset="-122"/>
                                        </a:rPr>
                                        <m:t>𝜏</m:t>
                                      </m:r>
                                    </m:sub>
                                  </m:sSub>
                                  <m:d>
                                    <m:dPr>
                                      <m:ctrlPr>
                                        <a:rPr lang="en-US" altLang="zh-CN" sz="2400" b="0" i="1" smtClean="0">
                                          <a:latin typeface="Cambria Math" panose="02040503050406030204" pitchFamily="18" charset="0"/>
                                          <a:ea typeface="微软雅黑" panose="020B0503020204020204" pitchFamily="34" charset="-122"/>
                                        </a:rPr>
                                      </m:ctrlPr>
                                    </m:dPr>
                                    <m:e>
                                      <m:r>
                                        <a:rPr lang="en-US" altLang="zh-CN" sz="2400" b="0" i="1" smtClean="0">
                                          <a:latin typeface="Cambria Math" panose="02040503050406030204" pitchFamily="18" charset="0"/>
                                          <a:ea typeface="微软雅黑" panose="020B0503020204020204" pitchFamily="34" charset="-122"/>
                                        </a:rPr>
                                        <m:t>𝑧</m:t>
                                      </m:r>
                                    </m:e>
                                  </m:d>
                                </m:e>
                              </m:d>
                            </m:e>
                          </m:func>
                        </m:e>
                      </m:d>
                    </m:oMath>
                  </m:oMathPara>
                </a14:m>
                <a:endParaRPr lang="en-US" altLang="zh-CN" sz="2400" b="0" dirty="0" smtClean="0">
                  <a:ea typeface="微软雅黑" panose="020B0503020204020204" pitchFamily="34" charset="-122"/>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acc>
                            <m:accPr>
                              <m:chr m:val="̂"/>
                              <m:ctrlPr>
                                <a:rPr lang="en-US" altLang="zh-CN" sz="2400" i="1" smtClean="0">
                                  <a:latin typeface="Cambria Math" panose="02040503050406030204" pitchFamily="18" charset="0"/>
                                </a:rPr>
                              </m:ctrlPr>
                            </m:accPr>
                            <m:e>
                              <m:r>
                                <a:rPr lang="en-US" altLang="zh-CN" sz="2400" b="0" i="1" smtClean="0">
                                  <a:latin typeface="Cambria Math" panose="02040503050406030204" pitchFamily="18" charset="0"/>
                                </a:rPr>
                                <m:t>𝑥</m:t>
                              </m:r>
                            </m:e>
                          </m:acc>
                        </m:e>
                        <m:sub>
                          <m:r>
                            <a:rPr lang="en-US" altLang="zh-CN" sz="2400" b="0" i="1" smtClean="0">
                              <a:latin typeface="Cambria Math" panose="02040503050406030204" pitchFamily="18" charset="0"/>
                            </a:rPr>
                            <m:t>𝑡</m:t>
                          </m:r>
                        </m:sub>
                      </m:sSub>
                      <m:r>
                        <a:rPr lang="en-US" altLang="zh-CN" sz="2400" i="1" smtClean="0">
                          <a:latin typeface="Cambria Math" panose="02040503050406030204" pitchFamily="18" charset="0"/>
                          <a:ea typeface="Cambria Math" panose="02040503050406030204" pitchFamily="18" charset="0"/>
                        </a:rPr>
                        <m:t>~</m:t>
                      </m:r>
                      <m:func>
                        <m:funcPr>
                          <m:ctrlPr>
                            <a:rPr lang="en-US" altLang="zh-CN" sz="2400" i="1" smtClean="0">
                              <a:latin typeface="Cambria Math" panose="02040503050406030204" pitchFamily="18" charset="0"/>
                              <a:ea typeface="Cambria Math" panose="02040503050406030204" pitchFamily="18" charset="0"/>
                            </a:rPr>
                          </m:ctrlPr>
                        </m:funcPr>
                        <m:fName>
                          <m:r>
                            <m:rPr>
                              <m:sty m:val="p"/>
                            </m:rPr>
                            <a:rPr lang="en-US" altLang="zh-CN" sz="2400" b="0" i="0" smtClean="0">
                              <a:latin typeface="Cambria Math" panose="02040503050406030204" pitchFamily="18" charset="0"/>
                              <a:ea typeface="Cambria Math" panose="02040503050406030204" pitchFamily="18" charset="0"/>
                            </a:rPr>
                            <m:t>softmax</m:t>
                          </m:r>
                        </m:fName>
                        <m:e>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1" i="1">
                                  <a:latin typeface="Cambria Math" panose="02040503050406030204" pitchFamily="18" charset="0"/>
                                  <a:ea typeface="Cambria Math" panose="02040503050406030204" pitchFamily="18" charset="0"/>
                                </a:rPr>
                                <m:t>𝒐</m:t>
                              </m:r>
                            </m:e>
                            <m:sub>
                              <m:r>
                                <a:rPr lang="en-US" altLang="zh-CN" sz="2400" b="0" i="1" smtClean="0">
                                  <a:latin typeface="Cambria Math" panose="02040503050406030204" pitchFamily="18" charset="0"/>
                                  <a:ea typeface="Cambria Math" panose="02040503050406030204" pitchFamily="18" charset="0"/>
                                </a:rPr>
                                <m:t>𝑡</m:t>
                              </m:r>
                            </m:sub>
                          </m:sSub>
                          <m:r>
                            <a:rPr lang="en-US" altLang="zh-CN" sz="2400" b="0" i="1" smtClean="0">
                              <a:latin typeface="Cambria Math" panose="02040503050406030204" pitchFamily="18" charset="0"/>
                              <a:ea typeface="Cambria Math" panose="02040503050406030204" pitchFamily="18" charset="0"/>
                            </a:rPr>
                            <m:t>/</m:t>
                          </m:r>
                          <m:r>
                            <a:rPr lang="zh-CN" altLang="en-US" sz="2400" b="0" i="1" smtClean="0">
                              <a:latin typeface="Cambria Math" panose="02040503050406030204" pitchFamily="18" charset="0"/>
                              <a:ea typeface="Cambria Math" panose="02040503050406030204" pitchFamily="18" charset="0"/>
                            </a:rPr>
                            <m:t>𝜏</m:t>
                          </m:r>
                          <m:r>
                            <a:rPr lang="en-US" altLang="zh-CN" sz="2400" b="0" i="1" smtClean="0">
                              <a:latin typeface="Cambria Math" panose="02040503050406030204" pitchFamily="18" charset="0"/>
                              <a:ea typeface="Cambria Math" panose="02040503050406030204" pitchFamily="18" charset="0"/>
                            </a:rPr>
                            <m:t>)</m:t>
                          </m:r>
                        </m:e>
                      </m:func>
                    </m:oMath>
                  </m:oMathPara>
                </a14:m>
                <a:endParaRPr lang="en-US" altLang="zh-CN" sz="2400" dirty="0" smtClean="0"/>
              </a:p>
            </p:txBody>
          </p:sp>
        </mc:Choice>
        <mc:Fallback xmlns="">
          <p:sp>
            <p:nvSpPr>
              <p:cNvPr id="7" name="矩形 6"/>
              <p:cNvSpPr>
                <a:spLocks noRot="1" noChangeAspect="1" noMove="1" noResize="1" noEditPoints="1" noAdjustHandles="1" noChangeArrowheads="1" noChangeShapeType="1" noTextEdit="1"/>
              </p:cNvSpPr>
              <p:nvPr/>
            </p:nvSpPr>
            <p:spPr>
              <a:xfrm>
                <a:off x="6689035" y="925373"/>
                <a:ext cx="5502965" cy="1825628"/>
              </a:xfrm>
              <a:prstGeom prst="rect">
                <a:avLst/>
              </a:prstGeom>
              <a:blipFill>
                <a:blip r:embed="rId4"/>
                <a:stretch>
                  <a:fillRect l="-1661"/>
                </a:stretch>
              </a:blipFill>
            </p:spPr>
            <p:txBody>
              <a:bodyPr/>
              <a:lstStyle/>
              <a:p>
                <a:r>
                  <a:rPr lang="zh-CN" altLang="en-US">
                    <a:noFill/>
                  </a:rPr>
                  <a:t> </a:t>
                </a:r>
              </a:p>
            </p:txBody>
          </p:sp>
        </mc:Fallback>
      </mc:AlternateContent>
      <p:pic>
        <p:nvPicPr>
          <p:cNvPr id="3" name="图片 2"/>
          <p:cNvPicPr>
            <a:picLocks noChangeAspect="1"/>
          </p:cNvPicPr>
          <p:nvPr/>
        </p:nvPicPr>
        <p:blipFill>
          <a:blip r:embed="rId5"/>
          <a:stretch>
            <a:fillRect/>
          </a:stretch>
        </p:blipFill>
        <p:spPr>
          <a:xfrm>
            <a:off x="3526647" y="3579596"/>
            <a:ext cx="5913870" cy="2715050"/>
          </a:xfrm>
          <a:prstGeom prst="rect">
            <a:avLst/>
          </a:prstGeom>
        </p:spPr>
      </p:pic>
      <p:sp>
        <p:nvSpPr>
          <p:cNvPr id="4" name="文本框 3"/>
          <p:cNvSpPr txBox="1"/>
          <p:nvPr/>
        </p:nvSpPr>
        <p:spPr>
          <a:xfrm>
            <a:off x="5569226" y="3308974"/>
            <a:ext cx="1341782" cy="369332"/>
          </a:xfrm>
          <a:prstGeom prst="rect">
            <a:avLst/>
          </a:prstGeom>
          <a:noFill/>
        </p:spPr>
        <p:txBody>
          <a:bodyPr wrap="square" rtlCol="0">
            <a:spAutoFit/>
          </a:bodyPr>
          <a:lstStyle/>
          <a:p>
            <a:r>
              <a:rPr lang="en-US" altLang="zh-CN" dirty="0" smtClean="0"/>
              <a:t>Generator</a:t>
            </a:r>
            <a:endParaRPr lang="zh-CN" altLang="en-US" dirty="0"/>
          </a:p>
        </p:txBody>
      </p:sp>
      <mc:AlternateContent xmlns:mc="http://schemas.openxmlformats.org/markup-compatibility/2006" xmlns:a14="http://schemas.microsoft.com/office/drawing/2010/main">
        <mc:Choice Requires="a14">
          <p:sp>
            <p:nvSpPr>
              <p:cNvPr id="8" name="文本框 7"/>
              <p:cNvSpPr txBox="1"/>
              <p:nvPr/>
            </p:nvSpPr>
            <p:spPr>
              <a:xfrm>
                <a:off x="557784" y="2334127"/>
                <a:ext cx="4323135" cy="1245469"/>
              </a:xfrm>
              <a:prstGeom prst="rect">
                <a:avLst/>
              </a:prstGeom>
              <a:noFill/>
            </p:spPr>
            <p:txBody>
              <a:bodyPr wrap="square" rtlCol="0">
                <a:spAutoFit/>
              </a:bodyPr>
              <a:lstStyle/>
              <a:p>
                <a:pPr>
                  <a:lnSpc>
                    <a:spcPct val="150000"/>
                  </a:lnSpc>
                </a:pPr>
                <a:r>
                  <a:rPr lang="en-US" altLang="zh-CN" sz="2400" b="1" dirty="0" smtClean="0"/>
                  <a:t>Generative Loss</a:t>
                </a:r>
                <a:r>
                  <a:rPr lang="zh-CN" altLang="en-US" sz="2400" b="1" dirty="0" smtClean="0"/>
                  <a:t>：</a:t>
                </a:r>
                <a:endParaRPr lang="en-US" altLang="zh-CN" sz="2400" b="1" dirty="0" smtClean="0"/>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𝐿</m:t>
                          </m:r>
                        </m:e>
                        <m:sub>
                          <m:r>
                            <a:rPr lang="en-US" altLang="zh-CN" sz="2400" b="0" i="1" smtClean="0">
                              <a:latin typeface="Cambria Math" panose="02040503050406030204" pitchFamily="18" charset="0"/>
                              <a:ea typeface="微软雅黑" panose="020B0503020204020204" pitchFamily="34" charset="-122"/>
                            </a:rPr>
                            <m:t>𝑔𝑒𝑛</m:t>
                          </m:r>
                        </m:sub>
                      </m:sSub>
                      <m:r>
                        <a:rPr lang="en-US" altLang="zh-CN" sz="2400" b="0" i="1" smtClean="0">
                          <a:latin typeface="Cambria Math" panose="02040503050406030204" pitchFamily="18" charset="0"/>
                          <a:ea typeface="微软雅黑" panose="020B0503020204020204" pitchFamily="34" charset="-122"/>
                        </a:rPr>
                        <m:t>=</m:t>
                      </m:r>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𝐿</m:t>
                          </m:r>
                        </m:e>
                        <m:sub>
                          <m:r>
                            <a:rPr lang="en-US" altLang="zh-CN" sz="2400" i="1">
                              <a:latin typeface="Cambria Math" panose="02040503050406030204" pitchFamily="18" charset="0"/>
                              <a:ea typeface="微软雅黑" panose="020B0503020204020204" pitchFamily="34" charset="-122"/>
                            </a:rPr>
                            <m:t>𝑟𝑒𝑐𝑜𝑛</m:t>
                          </m:r>
                        </m:sub>
                      </m:sSub>
                      <m:r>
                        <a:rPr lang="en-US" altLang="zh-CN" sz="2400" i="1" smtClean="0">
                          <a:latin typeface="Cambria Math" panose="02040503050406030204" pitchFamily="18" charset="0"/>
                          <a:ea typeface="Cambria Math" panose="02040503050406030204" pitchFamily="18" charset="0"/>
                        </a:rPr>
                        <m:t>+</m:t>
                      </m:r>
                      <m:sSub>
                        <m:sSubPr>
                          <m:ctrlPr>
                            <a:rPr lang="en-US" altLang="zh-CN" sz="2400" i="1" smtClean="0">
                              <a:latin typeface="Cambria Math" panose="02040503050406030204" pitchFamily="18" charset="0"/>
                              <a:ea typeface="Cambria Math" panose="02040503050406030204" pitchFamily="18" charset="0"/>
                            </a:rPr>
                          </m:ctrlPr>
                        </m:sSubPr>
                        <m:e>
                          <m:r>
                            <a:rPr lang="zh-CN" altLang="en-US" sz="2400" i="1" smtClean="0">
                              <a:latin typeface="Cambria Math" panose="02040503050406030204" pitchFamily="18" charset="0"/>
                              <a:ea typeface="Cambria Math" panose="02040503050406030204" pitchFamily="18" charset="0"/>
                            </a:rPr>
                            <m:t>𝜆</m:t>
                          </m:r>
                        </m:e>
                        <m:sub>
                          <m:r>
                            <a:rPr lang="en-US" altLang="zh-CN" sz="2400" b="0" i="1" smtClean="0">
                              <a:latin typeface="Cambria Math" panose="02040503050406030204" pitchFamily="18" charset="0"/>
                              <a:ea typeface="Cambria Math" panose="02040503050406030204" pitchFamily="18" charset="0"/>
                            </a:rPr>
                            <m:t>𝑐</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𝐿</m:t>
                          </m:r>
                        </m:e>
                        <m:sub>
                          <m:r>
                            <a:rPr lang="en-US" altLang="zh-CN" sz="2400" i="1">
                              <a:latin typeface="Cambria Math" panose="02040503050406030204" pitchFamily="18" charset="0"/>
                            </a:rPr>
                            <m:t>𝑐𝑙𝑎𝑠𝑠</m:t>
                          </m:r>
                        </m:sub>
                      </m:sSub>
                    </m:oMath>
                  </m:oMathPara>
                </a14:m>
                <a:endParaRPr lang="zh-CN" altLang="en-US" sz="2400" dirty="0">
                  <a:ea typeface="微软雅黑" panose="020B0503020204020204" pitchFamily="34" charset="-122"/>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557784" y="2334127"/>
                <a:ext cx="4323135" cy="1245469"/>
              </a:xfrm>
              <a:prstGeom prst="rect">
                <a:avLst/>
              </a:prstGeom>
              <a:blipFill>
                <a:blip r:embed="rId6"/>
                <a:stretch>
                  <a:fillRect l="-22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318053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3</a:t>
            </a:r>
            <a:r>
              <a:rPr lang="en-US" altLang="zh-CN" dirty="0" smtClean="0"/>
              <a:t>. Attribute Control Generation</a:t>
            </a:r>
            <a:endParaRPr lang="zh-CN" altLang="en-US" dirty="0"/>
          </a:p>
        </p:txBody>
      </p:sp>
      <p:sp>
        <p:nvSpPr>
          <p:cNvPr id="3" name="文本框 2"/>
          <p:cNvSpPr txBox="1"/>
          <p:nvPr/>
        </p:nvSpPr>
        <p:spPr>
          <a:xfrm>
            <a:off x="834886" y="1019044"/>
            <a:ext cx="10614991" cy="400110"/>
          </a:xfrm>
          <a:prstGeom prst="rect">
            <a:avLst/>
          </a:prstGeom>
          <a:noFill/>
        </p:spPr>
        <p:txBody>
          <a:bodyPr wrap="square" rtlCol="0">
            <a:spAutoFit/>
          </a:bodyPr>
          <a:lstStyle/>
          <a:p>
            <a:r>
              <a:rPr lang="en-US" altLang="zh-CN" sz="2000" dirty="0">
                <a:latin typeface="Arial Rounded MT Bold" panose="020F0704030504030204" pitchFamily="34" charset="0"/>
              </a:rPr>
              <a:t>Toward Controlled Generation of Text </a:t>
            </a:r>
            <a:r>
              <a:rPr lang="en-US" altLang="zh-CN" sz="2000" dirty="0" smtClean="0">
                <a:latin typeface="Arial Rounded MT Bold" panose="020F0704030504030204" pitchFamily="34" charset="0"/>
              </a:rPr>
              <a:t>(CML 2017)</a:t>
            </a:r>
            <a:endParaRPr lang="zh-CN" altLang="en-US" sz="2000" dirty="0">
              <a:latin typeface="Arial Rounded MT Bold" panose="020F0704030504030204" pitchFamily="34" charset="0"/>
            </a:endParaRPr>
          </a:p>
        </p:txBody>
      </p:sp>
      <p:pic>
        <p:nvPicPr>
          <p:cNvPr id="4" name="图片 3"/>
          <p:cNvPicPr>
            <a:picLocks noChangeAspect="1"/>
          </p:cNvPicPr>
          <p:nvPr/>
        </p:nvPicPr>
        <p:blipFill>
          <a:blip r:embed="rId3"/>
          <a:stretch>
            <a:fillRect/>
          </a:stretch>
        </p:blipFill>
        <p:spPr>
          <a:xfrm>
            <a:off x="2070100" y="2691754"/>
            <a:ext cx="6883400" cy="2465092"/>
          </a:xfrm>
          <a:prstGeom prst="rect">
            <a:avLst/>
          </a:prstGeom>
        </p:spPr>
      </p:pic>
      <p:sp>
        <p:nvSpPr>
          <p:cNvPr id="7" name="文本框 6"/>
          <p:cNvSpPr txBox="1"/>
          <p:nvPr/>
        </p:nvSpPr>
        <p:spPr>
          <a:xfrm>
            <a:off x="3479800" y="4064000"/>
            <a:ext cx="787400" cy="369332"/>
          </a:xfrm>
          <a:prstGeom prst="rect">
            <a:avLst/>
          </a:prstGeom>
          <a:noFill/>
        </p:spPr>
        <p:txBody>
          <a:bodyPr wrap="square" rtlCol="0">
            <a:spAutoFit/>
          </a:bodyPr>
          <a:lstStyle/>
          <a:p>
            <a:r>
              <a:rPr lang="en-US" altLang="zh-CN" dirty="0" smtClean="0"/>
              <a:t>VAE</a:t>
            </a:r>
            <a:endParaRPr lang="zh-CN" altLang="en-US" dirty="0"/>
          </a:p>
        </p:txBody>
      </p:sp>
      <p:sp>
        <p:nvSpPr>
          <p:cNvPr id="8" name="文本框 7"/>
          <p:cNvSpPr txBox="1"/>
          <p:nvPr/>
        </p:nvSpPr>
        <p:spPr>
          <a:xfrm>
            <a:off x="6718300" y="2507088"/>
            <a:ext cx="787400" cy="369332"/>
          </a:xfrm>
          <a:prstGeom prst="rect">
            <a:avLst/>
          </a:prstGeom>
          <a:noFill/>
        </p:spPr>
        <p:txBody>
          <a:bodyPr wrap="square" rtlCol="0">
            <a:spAutoFit/>
          </a:bodyPr>
          <a:lstStyle/>
          <a:p>
            <a:r>
              <a:rPr lang="en-US" altLang="zh-CN" dirty="0" smtClean="0"/>
              <a:t>LSTM</a:t>
            </a:r>
            <a:endParaRPr lang="zh-CN" altLang="en-US" dirty="0"/>
          </a:p>
        </p:txBody>
      </p:sp>
      <p:sp>
        <p:nvSpPr>
          <p:cNvPr id="9" name="文本框 8"/>
          <p:cNvSpPr txBox="1"/>
          <p:nvPr/>
        </p:nvSpPr>
        <p:spPr>
          <a:xfrm>
            <a:off x="6629400" y="5157492"/>
            <a:ext cx="1308100" cy="369332"/>
          </a:xfrm>
          <a:prstGeom prst="rect">
            <a:avLst/>
          </a:prstGeom>
          <a:noFill/>
        </p:spPr>
        <p:txBody>
          <a:bodyPr wrap="square" rtlCol="0">
            <a:spAutoFit/>
          </a:bodyPr>
          <a:lstStyle/>
          <a:p>
            <a:r>
              <a:rPr lang="en-US" altLang="zh-CN" dirty="0" smtClean="0"/>
              <a:t>classifier</a:t>
            </a:r>
            <a:endParaRPr lang="zh-CN" altLang="en-US" dirty="0"/>
          </a:p>
        </p:txBody>
      </p:sp>
      <mc:AlternateContent xmlns:mc="http://schemas.openxmlformats.org/markup-compatibility/2006">
        <mc:Choice xmlns:a14="http://schemas.microsoft.com/office/drawing/2010/main" Requires="a14">
          <p:sp>
            <p:nvSpPr>
              <p:cNvPr id="10" name="文本框 9"/>
              <p:cNvSpPr txBox="1"/>
              <p:nvPr/>
            </p:nvSpPr>
            <p:spPr>
              <a:xfrm>
                <a:off x="2286000" y="4597400"/>
                <a:ext cx="2800350"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𝑧</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𝐸</m:t>
                      </m:r>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𝑥</m:t>
                          </m:r>
                        </m:e>
                      </m:d>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𝑞</m:t>
                          </m:r>
                        </m:e>
                        <m:sub>
                          <m:r>
                            <a:rPr lang="en-US" altLang="zh-CN" sz="2000" b="0" i="1" smtClean="0">
                              <a:latin typeface="Cambria Math" panose="02040503050406030204" pitchFamily="18" charset="0"/>
                              <a:ea typeface="Cambria Math" panose="02040503050406030204" pitchFamily="18" charset="0"/>
                            </a:rPr>
                            <m:t>𝐸</m:t>
                          </m:r>
                        </m:sub>
                      </m:sSub>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𝑧</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𝑥</m:t>
                      </m:r>
                      <m:r>
                        <a:rPr lang="en-US" altLang="zh-CN" sz="2000" b="0" i="1" smtClean="0">
                          <a:latin typeface="Cambria Math" panose="02040503050406030204" pitchFamily="18" charset="0"/>
                          <a:ea typeface="Cambria Math" panose="02040503050406030204" pitchFamily="18" charset="0"/>
                        </a:rPr>
                        <m:t>)</m:t>
                      </m:r>
                    </m:oMath>
                  </m:oMathPara>
                </a14:m>
                <a:endParaRPr lang="zh-CN" altLang="en-US" sz="2000" dirty="0"/>
              </a:p>
            </p:txBody>
          </p:sp>
        </mc:Choice>
        <mc:Fallback>
          <p:sp>
            <p:nvSpPr>
              <p:cNvPr id="10" name="文本框 9"/>
              <p:cNvSpPr txBox="1">
                <a:spLocks noRot="1" noChangeAspect="1" noMove="1" noResize="1" noEditPoints="1" noAdjustHandles="1" noChangeArrowheads="1" noChangeShapeType="1" noTextEdit="1"/>
              </p:cNvSpPr>
              <p:nvPr/>
            </p:nvSpPr>
            <p:spPr>
              <a:xfrm>
                <a:off x="2286000" y="4597400"/>
                <a:ext cx="2800350" cy="400110"/>
              </a:xfrm>
              <a:prstGeom prst="rect">
                <a:avLst/>
              </a:prstGeom>
              <a:blipFill>
                <a:blip r:embed="rId4"/>
                <a:stretch>
                  <a:fillRect b="-1818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p:cNvSpPr txBox="1"/>
              <p:nvPr/>
            </p:nvSpPr>
            <p:spPr>
              <a:xfrm>
                <a:off x="5511800" y="1723933"/>
                <a:ext cx="3702124" cy="70788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mtClean="0">
                              <a:latin typeface="Cambria Math" panose="02040503050406030204" pitchFamily="18" charset="0"/>
                            </a:rPr>
                            <m:t>𝑥</m:t>
                          </m:r>
                        </m:e>
                      </m:acc>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𝐺</m:t>
                      </m:r>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𝑧</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𝑐</m:t>
                          </m:r>
                        </m:e>
                      </m:d>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𝑝</m:t>
                          </m:r>
                        </m:e>
                        <m:sub>
                          <m:r>
                            <a:rPr lang="en-US" altLang="zh-CN" sz="2000" b="0" i="1" smtClean="0">
                              <a:latin typeface="Cambria Math" panose="02040503050406030204" pitchFamily="18" charset="0"/>
                              <a:ea typeface="Cambria Math" panose="02040503050406030204" pitchFamily="18" charset="0"/>
                            </a:rPr>
                            <m:t>𝐺</m:t>
                          </m:r>
                        </m:sub>
                      </m:sSub>
                      <m:d>
                        <m:dPr>
                          <m:ctrlPr>
                            <a:rPr lang="en-US" altLang="zh-CN" sz="2000" b="0" i="1" smtClean="0">
                              <a:latin typeface="Cambria Math" panose="02040503050406030204" pitchFamily="18" charset="0"/>
                              <a:ea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𝑥</m:t>
                              </m:r>
                            </m:e>
                          </m:acc>
                        </m:e>
                        <m:e>
                          <m:r>
                            <a:rPr lang="en-US" altLang="zh-CN" sz="2000" b="0" i="1" smtClean="0">
                              <a:latin typeface="Cambria Math" panose="02040503050406030204" pitchFamily="18" charset="0"/>
                            </a:rPr>
                            <m:t>𝑧</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e>
                      </m:d>
                    </m:oMath>
                  </m:oMathPara>
                </a14:m>
                <a:endParaRPr lang="en-US" altLang="zh-CN" sz="2000" b="0" dirty="0" smtClean="0">
                  <a:ea typeface="Cambria Math" panose="02040503050406030204" pitchFamily="18" charset="0"/>
                </a:endParaRPr>
              </a:p>
              <a:p>
                <a:r>
                  <a:rPr lang="en-US" altLang="zh-CN" sz="2000" dirty="0" smtClean="0">
                    <a:ea typeface="Cambria Math" panose="02040503050406030204" pitchFamily="18" charset="0"/>
                  </a:rPr>
                  <a:t>                </a:t>
                </a:r>
                <a14:m>
                  <m:oMath xmlns:m="http://schemas.openxmlformats.org/officeDocument/2006/math">
                    <m:r>
                      <a:rPr lang="en-US" altLang="zh-CN" sz="2000" i="1" smtClean="0">
                        <a:latin typeface="Cambria Math" panose="02040503050406030204" pitchFamily="18" charset="0"/>
                        <a:ea typeface="Cambria Math" panose="02040503050406030204" pitchFamily="18" charset="0"/>
                      </a:rPr>
                      <m:t>=</m:t>
                    </m:r>
                    <m:nary>
                      <m:naryPr>
                        <m:chr m:val="∏"/>
                        <m:limLoc m:val="subSup"/>
                        <m:supHide m:val="on"/>
                        <m:ctrlPr>
                          <a:rPr lang="en-US" altLang="zh-CN" sz="2000" i="1" smtClean="0">
                            <a:latin typeface="Cambria Math" panose="02040503050406030204" pitchFamily="18" charset="0"/>
                            <a:ea typeface="Cambria Math" panose="02040503050406030204" pitchFamily="18" charset="0"/>
                          </a:rPr>
                        </m:ctrlPr>
                      </m:naryPr>
                      <m:sub>
                        <m:r>
                          <m:rPr>
                            <m:brk m:alnAt="9"/>
                          </m:rPr>
                          <a:rPr lang="en-US" altLang="zh-CN" sz="2000" b="0" i="1" smtClean="0">
                            <a:latin typeface="Cambria Math" panose="02040503050406030204" pitchFamily="18" charset="0"/>
                            <a:ea typeface="Cambria Math" panose="02040503050406030204" pitchFamily="18" charset="0"/>
                          </a:rPr>
                          <m:t>𝑡</m:t>
                        </m:r>
                      </m:sub>
                      <m:sup/>
                      <m:e>
                        <m:r>
                          <a:rPr lang="en-US" altLang="zh-CN" sz="2000" b="0" i="1" smtClean="0">
                            <a:latin typeface="Cambria Math" panose="02040503050406030204" pitchFamily="18" charset="0"/>
                            <a:ea typeface="Cambria Math" panose="02040503050406030204" pitchFamily="18" charset="0"/>
                          </a:rPr>
                          <m:t>𝑝</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𝑥</m:t>
                                </m:r>
                              </m:e>
                            </m:acc>
                          </m:e>
                          <m:sub>
                            <m:r>
                              <a:rPr lang="en-US" altLang="zh-CN" sz="2000" b="0" i="1" smtClean="0">
                                <a:latin typeface="Cambria Math" panose="02040503050406030204" pitchFamily="18" charset="0"/>
                                <a:ea typeface="Cambria Math" panose="02040503050406030204" pitchFamily="18" charset="0"/>
                              </a:rPr>
                              <m:t>𝑡</m:t>
                            </m:r>
                          </m:sub>
                        </m:sSub>
                        <m:r>
                          <a:rPr lang="en-US" altLang="zh-CN" sz="2000" b="0" i="1" smtClean="0">
                            <a:latin typeface="Cambria Math" panose="02040503050406030204" pitchFamily="18" charset="0"/>
                            <a:ea typeface="Cambria Math" panose="02040503050406030204" pitchFamily="18" charset="0"/>
                          </a:rPr>
                          <m:t>|</m:t>
                        </m:r>
                        <m:sSup>
                          <m:sSupPr>
                            <m:ctrlPr>
                              <a:rPr lang="en-US" altLang="zh-CN" sz="2000" b="0" i="1" smtClean="0">
                                <a:latin typeface="Cambria Math" panose="02040503050406030204" pitchFamily="18" charset="0"/>
                                <a:ea typeface="Cambria Math" panose="02040503050406030204" pitchFamily="18" charset="0"/>
                              </a:rPr>
                            </m:ctrlPr>
                          </m:sSup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𝑥</m:t>
                                </m:r>
                              </m:e>
                            </m:acc>
                          </m:e>
                          <m:sup>
                            <m:r>
                              <a:rPr lang="en-US" altLang="zh-CN" sz="2000" b="0" i="1" smtClean="0">
                                <a:latin typeface="Cambria Math" panose="02040503050406030204" pitchFamily="18" charset="0"/>
                                <a:ea typeface="Cambria Math" panose="02040503050406030204" pitchFamily="18" charset="0"/>
                              </a:rPr>
                              <m:t>&lt;</m:t>
                            </m:r>
                            <m:r>
                              <a:rPr lang="en-US" altLang="zh-CN" sz="2000" b="0" i="1" smtClean="0">
                                <a:latin typeface="Cambria Math" panose="02040503050406030204" pitchFamily="18" charset="0"/>
                                <a:ea typeface="Cambria Math" panose="02040503050406030204" pitchFamily="18" charset="0"/>
                              </a:rPr>
                              <m:t>𝑡</m:t>
                            </m:r>
                          </m:sup>
                        </m:sSup>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𝑧</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𝑐</m:t>
                        </m:r>
                        <m:r>
                          <a:rPr lang="en-US" altLang="zh-CN" sz="2000" b="0" i="1" smtClean="0">
                            <a:latin typeface="Cambria Math" panose="02040503050406030204" pitchFamily="18" charset="0"/>
                            <a:ea typeface="Cambria Math" panose="02040503050406030204" pitchFamily="18" charset="0"/>
                          </a:rPr>
                          <m:t>)</m:t>
                        </m:r>
                      </m:e>
                    </m:nary>
                  </m:oMath>
                </a14:m>
                <a:endParaRPr lang="zh-CN" altLang="en-US" sz="2000" dirty="0"/>
              </a:p>
            </p:txBody>
          </p:sp>
        </mc:Choice>
        <mc:Fallback>
          <p:sp>
            <p:nvSpPr>
              <p:cNvPr id="11" name="文本框 10"/>
              <p:cNvSpPr txBox="1">
                <a:spLocks noRot="1" noChangeAspect="1" noMove="1" noResize="1" noEditPoints="1" noAdjustHandles="1" noChangeArrowheads="1" noChangeShapeType="1" noTextEdit="1"/>
              </p:cNvSpPr>
              <p:nvPr/>
            </p:nvSpPr>
            <p:spPr>
              <a:xfrm>
                <a:off x="5511800" y="1723933"/>
                <a:ext cx="3702124" cy="707886"/>
              </a:xfrm>
              <a:prstGeom prst="rect">
                <a:avLst/>
              </a:prstGeom>
              <a:blipFill>
                <a:blip r:embed="rId5"/>
                <a:stretch>
                  <a:fillRect t="-25000" b="-1051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259235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35810" y="236936"/>
            <a:ext cx="5601366" cy="804464"/>
          </a:xfrm>
        </p:spPr>
        <p:txBody>
          <a:bodyPr/>
          <a:lstStyle/>
          <a:p>
            <a:r>
              <a:rPr lang="en-US" altLang="zh-CN" dirty="0"/>
              <a:t>3. Attribute Control </a:t>
            </a:r>
            <a:r>
              <a:rPr lang="en-US" altLang="zh-CN" dirty="0" smtClean="0"/>
              <a:t>Generation</a:t>
            </a:r>
          </a:p>
        </p:txBody>
      </p:sp>
      <mc:AlternateContent xmlns:mc="http://schemas.openxmlformats.org/markup-compatibility/2006">
        <mc:Choice xmlns:a14="http://schemas.microsoft.com/office/drawing/2010/main" Requires="a14">
          <p:sp>
            <p:nvSpPr>
              <p:cNvPr id="5" name="文本框 4"/>
              <p:cNvSpPr txBox="1"/>
              <p:nvPr/>
            </p:nvSpPr>
            <p:spPr>
              <a:xfrm>
                <a:off x="557783" y="925373"/>
                <a:ext cx="6947917" cy="1915653"/>
              </a:xfrm>
              <a:prstGeom prst="rect">
                <a:avLst/>
              </a:prstGeom>
              <a:noFill/>
            </p:spPr>
            <p:txBody>
              <a:bodyPr wrap="square" rtlCol="0">
                <a:spAutoFit/>
              </a:bodyPr>
              <a:lstStyle/>
              <a:p>
                <a:pPr>
                  <a:lnSpc>
                    <a:spcPct val="150000"/>
                  </a:lnSpc>
                </a:pPr>
                <a:r>
                  <a:rPr lang="en-US" altLang="zh-CN" sz="2400" b="1" dirty="0" smtClean="0"/>
                  <a:t>VAE </a:t>
                </a:r>
                <a:r>
                  <a:rPr lang="en-US" altLang="zh-CN" sz="2400" b="1" dirty="0" smtClean="0"/>
                  <a:t>Loss</a:t>
                </a:r>
                <a:r>
                  <a:rPr lang="zh-CN" altLang="en-US" sz="2400" b="1" dirty="0" smtClean="0"/>
                  <a:t>：</a:t>
                </a:r>
                <a:endParaRPr lang="en-US" altLang="zh-CN" sz="2400" b="1" dirty="0" smtClean="0"/>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𝐿</m:t>
                          </m:r>
                        </m:e>
                        <m:sub>
                          <m:r>
                            <a:rPr lang="en-US" altLang="zh-CN" sz="2400" b="0" i="1" smtClean="0">
                              <a:latin typeface="Cambria Math" panose="02040503050406030204" pitchFamily="18" charset="0"/>
                              <a:ea typeface="微软雅黑" panose="020B0503020204020204" pitchFamily="34" charset="-122"/>
                            </a:rPr>
                            <m:t>𝑉𝐴𝐸</m:t>
                          </m:r>
                        </m:sub>
                      </m:sSub>
                      <m:d>
                        <m:dPr>
                          <m:ctrlPr>
                            <a:rPr lang="en-US" altLang="zh-CN" sz="2400" b="0" i="1" smtClean="0">
                              <a:latin typeface="Cambria Math" panose="02040503050406030204" pitchFamily="18" charset="0"/>
                              <a:ea typeface="微软雅黑" panose="020B0503020204020204" pitchFamily="34" charset="-122"/>
                            </a:rPr>
                          </m:ctrlPr>
                        </m:dPr>
                        <m:e>
                          <m:sSub>
                            <m:sSubPr>
                              <m:ctrlPr>
                                <a:rPr lang="en-US" altLang="zh-CN" sz="2400" b="0" i="1" smtClean="0">
                                  <a:latin typeface="Cambria Math" panose="02040503050406030204" pitchFamily="18" charset="0"/>
                                  <a:ea typeface="微软雅黑" panose="020B0503020204020204" pitchFamily="34" charset="-122"/>
                                </a:rPr>
                              </m:ctrlPr>
                            </m:sSubPr>
                            <m:e>
                              <m:r>
                                <a:rPr lang="zh-CN" altLang="en-US" sz="2400" b="1" i="1">
                                  <a:latin typeface="Cambria Math" panose="02040503050406030204" pitchFamily="18" charset="0"/>
                                  <a:ea typeface="微软雅黑" panose="020B0503020204020204" pitchFamily="34" charset="-122"/>
                                </a:rPr>
                                <m:t>𝜽</m:t>
                              </m:r>
                            </m:e>
                            <m:sub>
                              <m:r>
                                <a:rPr lang="en-US" altLang="zh-CN" sz="2400" b="0" i="1" smtClean="0">
                                  <a:latin typeface="Cambria Math" panose="02040503050406030204" pitchFamily="18" charset="0"/>
                                  <a:ea typeface="微软雅黑" panose="020B0503020204020204" pitchFamily="34" charset="-122"/>
                                </a:rPr>
                                <m:t>𝐺</m:t>
                              </m:r>
                            </m:sub>
                          </m:sSub>
                          <m:r>
                            <a:rPr lang="en-US" altLang="zh-CN" sz="2400" b="0" i="1" smtClean="0">
                              <a:latin typeface="Cambria Math" panose="02040503050406030204" pitchFamily="18" charset="0"/>
                              <a:ea typeface="微软雅黑" panose="020B0503020204020204" pitchFamily="34" charset="-122"/>
                            </a:rPr>
                            <m:t>,</m:t>
                          </m:r>
                          <m:sSub>
                            <m:sSubPr>
                              <m:ctrlPr>
                                <a:rPr lang="en-US" altLang="zh-CN" sz="2400" i="1">
                                  <a:latin typeface="Cambria Math" panose="02040503050406030204" pitchFamily="18" charset="0"/>
                                  <a:ea typeface="微软雅黑" panose="020B0503020204020204" pitchFamily="34" charset="-122"/>
                                </a:rPr>
                              </m:ctrlPr>
                            </m:sSubPr>
                            <m:e>
                              <m:r>
                                <a:rPr lang="zh-CN" altLang="en-US" sz="2400" b="1" i="1">
                                  <a:latin typeface="Cambria Math" panose="02040503050406030204" pitchFamily="18" charset="0"/>
                                  <a:ea typeface="微软雅黑" panose="020B0503020204020204" pitchFamily="34" charset="-122"/>
                                </a:rPr>
                                <m:t>𝜽</m:t>
                              </m:r>
                            </m:e>
                            <m:sub>
                              <m:r>
                                <a:rPr lang="en-US" altLang="zh-CN" sz="2400" b="0" i="1" smtClean="0">
                                  <a:latin typeface="Cambria Math" panose="02040503050406030204" pitchFamily="18" charset="0"/>
                                  <a:ea typeface="微软雅黑" panose="020B0503020204020204" pitchFamily="34" charset="-122"/>
                                </a:rPr>
                                <m:t>𝐸</m:t>
                              </m:r>
                            </m:sub>
                          </m:sSub>
                          <m:r>
                            <a:rPr lang="en-US" altLang="zh-CN" sz="2400" b="0" i="1" smtClean="0">
                              <a:latin typeface="Cambria Math" panose="02040503050406030204" pitchFamily="18" charset="0"/>
                              <a:ea typeface="微软雅黑" panose="020B0503020204020204" pitchFamily="34" charset="-122"/>
                            </a:rPr>
                            <m:t>;</m:t>
                          </m:r>
                          <m:r>
                            <a:rPr lang="en-US" altLang="zh-CN" sz="2400" b="0" i="1" smtClean="0">
                              <a:latin typeface="Cambria Math" panose="02040503050406030204" pitchFamily="18" charset="0"/>
                              <a:ea typeface="微软雅黑" panose="020B0503020204020204" pitchFamily="34" charset="-122"/>
                            </a:rPr>
                            <m:t>𝑥</m:t>
                          </m:r>
                        </m:e>
                      </m:d>
                      <m:r>
                        <a:rPr lang="en-US" altLang="zh-CN" sz="2400" b="0" i="1" smtClean="0">
                          <a:latin typeface="Cambria Math" panose="02040503050406030204" pitchFamily="18" charset="0"/>
                          <a:ea typeface="微软雅黑" panose="020B0503020204020204" pitchFamily="34" charset="-122"/>
                        </a:rPr>
                        <m:t>=</m:t>
                      </m:r>
                      <m:sSub>
                        <m:sSubPr>
                          <m:ctrlPr>
                            <a:rPr lang="en-US" altLang="zh-CN" sz="2400" b="0" i="1" smtClean="0">
                              <a:latin typeface="Cambria Math" panose="02040503050406030204" pitchFamily="18" charset="0"/>
                              <a:ea typeface="微软雅黑" panose="020B0503020204020204" pitchFamily="34" charset="-122"/>
                            </a:rPr>
                          </m:ctrlPr>
                        </m:sSubPr>
                        <m:e>
                          <m:r>
                            <a:rPr lang="zh-CN" altLang="en-US" sz="2400" b="0" i="1" smtClean="0">
                              <a:latin typeface="Cambria Math" panose="02040503050406030204" pitchFamily="18" charset="0"/>
                              <a:ea typeface="微软雅黑" panose="020B0503020204020204" pitchFamily="34" charset="-122"/>
                            </a:rPr>
                            <m:t>𝔼</m:t>
                          </m:r>
                        </m:e>
                        <m:sub>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𝑞</m:t>
                              </m:r>
                            </m:e>
                            <m:sub>
                              <m:r>
                                <a:rPr lang="en-US" altLang="zh-CN" sz="2400" b="0" i="1" smtClean="0">
                                  <a:latin typeface="Cambria Math" panose="02040503050406030204" pitchFamily="18" charset="0"/>
                                  <a:ea typeface="微软雅黑" panose="020B0503020204020204" pitchFamily="34" charset="-122"/>
                                </a:rPr>
                                <m:t>𝐸</m:t>
                              </m:r>
                              <m:d>
                                <m:dPr>
                                  <m:ctrlPr>
                                    <a:rPr lang="en-US" altLang="zh-CN" sz="2400" b="0" i="1" smtClean="0">
                                      <a:latin typeface="Cambria Math" panose="02040503050406030204" pitchFamily="18" charset="0"/>
                                      <a:ea typeface="微软雅黑" panose="020B0503020204020204" pitchFamily="34" charset="-122"/>
                                    </a:rPr>
                                  </m:ctrlPr>
                                </m:dPr>
                                <m:e>
                                  <m:r>
                                    <a:rPr lang="en-US" altLang="zh-CN" sz="2400" b="0" i="1" smtClean="0">
                                      <a:latin typeface="Cambria Math" panose="02040503050406030204" pitchFamily="18" charset="0"/>
                                      <a:ea typeface="微软雅黑" panose="020B0503020204020204" pitchFamily="34" charset="-122"/>
                                    </a:rPr>
                                    <m:t>𝑧</m:t>
                                  </m:r>
                                </m:e>
                                <m:e>
                                  <m:r>
                                    <a:rPr lang="en-US" altLang="zh-CN" sz="2400" b="0" i="1" smtClean="0">
                                      <a:latin typeface="Cambria Math" panose="02040503050406030204" pitchFamily="18" charset="0"/>
                                      <a:ea typeface="微软雅黑" panose="020B0503020204020204" pitchFamily="34" charset="-122"/>
                                    </a:rPr>
                                    <m:t>𝑥</m:t>
                                  </m:r>
                                </m:e>
                              </m:d>
                            </m:sub>
                          </m:sSub>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𝑞</m:t>
                              </m:r>
                            </m:e>
                            <m:sub>
                              <m:r>
                                <a:rPr lang="en-US" altLang="zh-CN" sz="2400" b="0" i="1" smtClean="0">
                                  <a:latin typeface="Cambria Math" panose="02040503050406030204" pitchFamily="18" charset="0"/>
                                  <a:ea typeface="微软雅黑" panose="020B0503020204020204" pitchFamily="34" charset="-122"/>
                                </a:rPr>
                                <m:t>𝐷</m:t>
                              </m:r>
                              <m:d>
                                <m:dPr>
                                  <m:ctrlPr>
                                    <a:rPr lang="en-US" altLang="zh-CN" sz="2400" i="1">
                                      <a:latin typeface="Cambria Math" panose="02040503050406030204" pitchFamily="18" charset="0"/>
                                      <a:ea typeface="微软雅黑" panose="020B0503020204020204" pitchFamily="34" charset="-122"/>
                                    </a:rPr>
                                  </m:ctrlPr>
                                </m:dPr>
                                <m:e>
                                  <m:r>
                                    <a:rPr lang="en-US" altLang="zh-CN" sz="2400" b="0" i="1" smtClean="0">
                                      <a:latin typeface="Cambria Math" panose="02040503050406030204" pitchFamily="18" charset="0"/>
                                      <a:ea typeface="微软雅黑" panose="020B0503020204020204" pitchFamily="34" charset="-122"/>
                                    </a:rPr>
                                    <m:t>𝑐</m:t>
                                  </m:r>
                                </m:e>
                                <m:e>
                                  <m:r>
                                    <a:rPr lang="en-US" altLang="zh-CN" sz="2400" i="1">
                                      <a:latin typeface="Cambria Math" panose="02040503050406030204" pitchFamily="18" charset="0"/>
                                      <a:ea typeface="微软雅黑" panose="020B0503020204020204" pitchFamily="34" charset="-122"/>
                                    </a:rPr>
                                    <m:t>𝑥</m:t>
                                  </m:r>
                                </m:e>
                              </m:d>
                            </m:sub>
                          </m:sSub>
                        </m:sub>
                      </m:sSub>
                      <m:r>
                        <a:rPr lang="en-US" altLang="zh-CN" sz="2400" b="0" i="1" smtClean="0">
                          <a:latin typeface="Cambria Math" panose="02040503050406030204" pitchFamily="18" charset="0"/>
                          <a:ea typeface="微软雅黑" panose="020B0503020204020204" pitchFamily="34" charset="-122"/>
                        </a:rPr>
                        <m:t>[</m:t>
                      </m:r>
                      <m:func>
                        <m:funcPr>
                          <m:ctrlPr>
                            <a:rPr lang="en-US" altLang="zh-CN" sz="2400" i="1">
                              <a:latin typeface="Cambria Math" panose="02040503050406030204" pitchFamily="18" charset="0"/>
                              <a:ea typeface="微软雅黑" panose="020B0503020204020204" pitchFamily="34" charset="-122"/>
                            </a:rPr>
                          </m:ctrlPr>
                        </m:funcPr>
                        <m:fName>
                          <m:r>
                            <m:rPr>
                              <m:sty m:val="p"/>
                            </m:rPr>
                            <a:rPr lang="en-US" altLang="zh-CN" sz="2400">
                              <a:latin typeface="Cambria Math" panose="02040503050406030204" pitchFamily="18" charset="0"/>
                              <a:ea typeface="微软雅黑" panose="020B0503020204020204" pitchFamily="34" charset="-122"/>
                            </a:rPr>
                            <m:t>log</m:t>
                          </m:r>
                        </m:fName>
                        <m:e>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𝑝</m:t>
                              </m:r>
                            </m:e>
                            <m:sub>
                              <m:r>
                                <a:rPr lang="en-US" altLang="zh-CN" sz="2400" i="1">
                                  <a:latin typeface="Cambria Math" panose="02040503050406030204" pitchFamily="18" charset="0"/>
                                  <a:ea typeface="微软雅黑" panose="020B0503020204020204" pitchFamily="34" charset="-122"/>
                                </a:rPr>
                                <m:t>𝐺</m:t>
                              </m:r>
                            </m:sub>
                          </m:sSub>
                          <m:d>
                            <m:dPr>
                              <m:ctrlPr>
                                <a:rPr lang="en-US" altLang="zh-CN" sz="2400" i="1">
                                  <a:latin typeface="Cambria Math" panose="02040503050406030204" pitchFamily="18" charset="0"/>
                                  <a:ea typeface="微软雅黑" panose="020B0503020204020204" pitchFamily="34" charset="-122"/>
                                </a:rPr>
                              </m:ctrlPr>
                            </m:dPr>
                            <m:e>
                              <m:r>
                                <a:rPr lang="en-US" altLang="zh-CN" sz="2400" i="1">
                                  <a:latin typeface="Cambria Math" panose="02040503050406030204" pitchFamily="18" charset="0"/>
                                  <a:ea typeface="微软雅黑" panose="020B0503020204020204" pitchFamily="34" charset="-122"/>
                                </a:rPr>
                                <m:t>𝑥</m:t>
                              </m:r>
                            </m:e>
                            <m:e>
                              <m:r>
                                <a:rPr lang="en-US" altLang="zh-CN" sz="2400" i="1">
                                  <a:latin typeface="Cambria Math" panose="02040503050406030204" pitchFamily="18" charset="0"/>
                                  <a:ea typeface="微软雅黑" panose="020B0503020204020204" pitchFamily="34" charset="-122"/>
                                </a:rPr>
                                <m:t>𝑧</m:t>
                              </m:r>
                              <m:r>
                                <a:rPr lang="en-US" altLang="zh-CN" sz="2400" i="1">
                                  <a:latin typeface="Cambria Math" panose="02040503050406030204" pitchFamily="18" charset="0"/>
                                  <a:ea typeface="微软雅黑" panose="020B0503020204020204" pitchFamily="34" charset="-122"/>
                                </a:rPr>
                                <m:t>,</m:t>
                              </m:r>
                              <m:r>
                                <a:rPr lang="en-US" altLang="zh-CN" sz="2400" i="1">
                                  <a:latin typeface="Cambria Math" panose="02040503050406030204" pitchFamily="18" charset="0"/>
                                  <a:ea typeface="微软雅黑" panose="020B0503020204020204" pitchFamily="34" charset="-122"/>
                                </a:rPr>
                                <m:t>𝑐</m:t>
                              </m:r>
                            </m:e>
                          </m:d>
                        </m:e>
                      </m:func>
                      <m:r>
                        <a:rPr lang="en-US" altLang="zh-CN" sz="2400" b="0" i="1" smtClean="0">
                          <a:latin typeface="Cambria Math" panose="02040503050406030204" pitchFamily="18" charset="0"/>
                          <a:ea typeface="微软雅黑" panose="020B0503020204020204" pitchFamily="34" charset="-122"/>
                        </a:rPr>
                        <m:t>]</m:t>
                      </m:r>
                    </m:oMath>
                  </m:oMathPara>
                </a14:m>
                <a:endParaRPr lang="en-US" altLang="zh-CN" sz="2400" b="0" i="1" dirty="0" smtClean="0">
                  <a:latin typeface="Cambria Math" panose="02040503050406030204" pitchFamily="18" charset="0"/>
                  <a:ea typeface="微软雅黑" panose="020B0503020204020204" pitchFamily="34" charset="-122"/>
                </a:endParaRPr>
              </a:p>
              <a:p>
                <a:pPr>
                  <a:lnSpc>
                    <a:spcPct val="150000"/>
                  </a:lnSpc>
                </a:pPr>
                <a:r>
                  <a:rPr lang="en-US" altLang="zh-CN" sz="2400" b="0" dirty="0" smtClean="0">
                    <a:ea typeface="微软雅黑" panose="020B0503020204020204" pitchFamily="34" charset="-122"/>
                  </a:rPr>
                  <a:t>                             </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rPr>
                      <m:t>−</m:t>
                    </m:r>
                    <m:r>
                      <a:rPr lang="en-US" altLang="zh-CN" sz="2400" b="0" i="1" smtClean="0">
                        <a:latin typeface="Cambria Math" panose="02040503050406030204" pitchFamily="18" charset="0"/>
                        <a:ea typeface="微软雅黑" panose="020B0503020204020204" pitchFamily="34" charset="-122"/>
                      </a:rPr>
                      <m:t>𝐾𝐿</m:t>
                    </m:r>
                    <m:r>
                      <a:rPr lang="en-US" altLang="zh-CN" sz="2400" b="0" i="1" smtClean="0">
                        <a:latin typeface="Cambria Math" panose="02040503050406030204" pitchFamily="18" charset="0"/>
                        <a:ea typeface="微软雅黑" panose="020B0503020204020204" pitchFamily="34" charset="-122"/>
                      </a:rPr>
                      <m:t>(</m:t>
                    </m:r>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𝑞</m:t>
                        </m:r>
                      </m:e>
                      <m:sub>
                        <m:r>
                          <a:rPr lang="en-US" altLang="zh-CN" sz="2400" i="1">
                            <a:latin typeface="Cambria Math" panose="02040503050406030204" pitchFamily="18" charset="0"/>
                            <a:ea typeface="微软雅黑" panose="020B0503020204020204" pitchFamily="34" charset="-122"/>
                          </a:rPr>
                          <m:t>𝐸</m:t>
                        </m:r>
                        <m:d>
                          <m:dPr>
                            <m:ctrlPr>
                              <a:rPr lang="en-US" altLang="zh-CN" sz="2400" i="1">
                                <a:latin typeface="Cambria Math" panose="02040503050406030204" pitchFamily="18" charset="0"/>
                                <a:ea typeface="微软雅黑" panose="020B0503020204020204" pitchFamily="34" charset="-122"/>
                              </a:rPr>
                            </m:ctrlPr>
                          </m:dPr>
                          <m:e>
                            <m:r>
                              <a:rPr lang="en-US" altLang="zh-CN" sz="2400" i="1">
                                <a:latin typeface="Cambria Math" panose="02040503050406030204" pitchFamily="18" charset="0"/>
                                <a:ea typeface="微软雅黑" panose="020B0503020204020204" pitchFamily="34" charset="-122"/>
                              </a:rPr>
                              <m:t>𝑧</m:t>
                            </m:r>
                          </m:e>
                          <m:e>
                            <m:r>
                              <a:rPr lang="en-US" altLang="zh-CN" sz="2400" i="1">
                                <a:latin typeface="Cambria Math" panose="02040503050406030204" pitchFamily="18" charset="0"/>
                                <a:ea typeface="微软雅黑" panose="020B0503020204020204" pitchFamily="34" charset="-122"/>
                              </a:rPr>
                              <m:t>𝑥</m:t>
                            </m:r>
                          </m:e>
                        </m:d>
                      </m:sub>
                    </m:sSub>
                    <m:r>
                      <a:rPr lang="en-US" altLang="zh-CN" sz="240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𝑝</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𝑧</m:t>
                    </m:r>
                    <m:r>
                      <a:rPr lang="en-US" altLang="zh-CN" sz="2400" b="0" i="1" smtClean="0">
                        <a:latin typeface="Cambria Math" panose="02040503050406030204" pitchFamily="18" charset="0"/>
                        <a:ea typeface="Cambria Math" panose="02040503050406030204" pitchFamily="18" charset="0"/>
                      </a:rPr>
                      <m:t>))</m:t>
                    </m:r>
                  </m:oMath>
                </a14:m>
                <a:endParaRPr lang="zh-CN" altLang="en-US" sz="2400" dirty="0">
                  <a:ea typeface="微软雅黑" panose="020B0503020204020204" pitchFamily="34" charset="-122"/>
                </a:endParaRPr>
              </a:p>
            </p:txBody>
          </p:sp>
        </mc:Choice>
        <mc:Fallback>
          <p:sp>
            <p:nvSpPr>
              <p:cNvPr id="5" name="文本框 4"/>
              <p:cNvSpPr txBox="1">
                <a:spLocks noRot="1" noChangeAspect="1" noMove="1" noResize="1" noEditPoints="1" noAdjustHandles="1" noChangeArrowheads="1" noChangeShapeType="1" noTextEdit="1"/>
              </p:cNvSpPr>
              <p:nvPr/>
            </p:nvSpPr>
            <p:spPr>
              <a:xfrm>
                <a:off x="557783" y="925373"/>
                <a:ext cx="6947917" cy="1915653"/>
              </a:xfrm>
              <a:prstGeom prst="rect">
                <a:avLst/>
              </a:prstGeom>
              <a:blipFill>
                <a:blip r:embed="rId3"/>
                <a:stretch>
                  <a:fillRect l="-13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矩形 6"/>
              <p:cNvSpPr/>
              <p:nvPr/>
            </p:nvSpPr>
            <p:spPr>
              <a:xfrm>
                <a:off x="557783" y="4756679"/>
                <a:ext cx="9284717" cy="1900264"/>
              </a:xfrm>
              <a:prstGeom prst="rect">
                <a:avLst/>
              </a:prstGeom>
            </p:spPr>
            <p:txBody>
              <a:bodyPr wrap="square">
                <a:spAutoFit/>
              </a:bodyPr>
              <a:lstStyle/>
              <a:p>
                <a:pPr>
                  <a:lnSpc>
                    <a:spcPct val="150000"/>
                  </a:lnSpc>
                </a:pPr>
                <a:r>
                  <a:rPr lang="en-US" altLang="zh-CN" sz="2400" b="1" dirty="0" smtClean="0"/>
                  <a:t>Classifier Loss</a:t>
                </a:r>
                <a:r>
                  <a:rPr lang="zh-CN" altLang="en-US" sz="2400" b="1" dirty="0" smtClean="0"/>
                  <a:t>：</a:t>
                </a:r>
                <a:endParaRPr lang="en-US" altLang="zh-CN" sz="2400" b="1" dirty="0"/>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𝐿</m:t>
                          </m:r>
                        </m:e>
                        <m:sub>
                          <m:r>
                            <a:rPr lang="en-US" altLang="zh-CN" sz="2400" b="0" i="1" smtClean="0">
                              <a:latin typeface="Cambria Math" panose="02040503050406030204" pitchFamily="18" charset="0"/>
                              <a:ea typeface="微软雅黑" panose="020B0503020204020204" pitchFamily="34" charset="-122"/>
                            </a:rPr>
                            <m:t>𝑠𝑡𝑦𝑙𝑒</m:t>
                          </m:r>
                        </m:sub>
                      </m:sSub>
                      <m:d>
                        <m:dPr>
                          <m:ctrlPr>
                            <a:rPr lang="en-US" altLang="zh-CN" sz="2400" i="1">
                              <a:latin typeface="Cambria Math" panose="02040503050406030204" pitchFamily="18" charset="0"/>
                              <a:ea typeface="微软雅黑" panose="020B0503020204020204" pitchFamily="34" charset="-122"/>
                            </a:rPr>
                          </m:ctrlPr>
                        </m:dPr>
                        <m:e>
                          <m:sSub>
                            <m:sSubPr>
                              <m:ctrlPr>
                                <a:rPr lang="en-US" altLang="zh-CN" sz="2400" i="1">
                                  <a:latin typeface="Cambria Math" panose="02040503050406030204" pitchFamily="18" charset="0"/>
                                  <a:ea typeface="微软雅黑" panose="020B0503020204020204" pitchFamily="34" charset="-122"/>
                                </a:rPr>
                              </m:ctrlPr>
                            </m:sSubPr>
                            <m:e>
                              <m:r>
                                <a:rPr lang="zh-CN" altLang="en-US" sz="2400" b="1" i="1">
                                  <a:latin typeface="Cambria Math" panose="02040503050406030204" pitchFamily="18" charset="0"/>
                                  <a:ea typeface="微软雅黑" panose="020B0503020204020204" pitchFamily="34" charset="-122"/>
                                </a:rPr>
                                <m:t>𝜽</m:t>
                              </m:r>
                            </m:e>
                            <m:sub>
                              <m:r>
                                <a:rPr lang="en-US" altLang="zh-CN" sz="2400" b="0" i="1" smtClean="0">
                                  <a:latin typeface="Cambria Math" panose="02040503050406030204" pitchFamily="18" charset="0"/>
                                  <a:ea typeface="微软雅黑" panose="020B0503020204020204" pitchFamily="34" charset="-122"/>
                                </a:rPr>
                                <m:t>𝐷</m:t>
                              </m:r>
                            </m:sub>
                          </m:sSub>
                          <m:r>
                            <a:rPr lang="en-US" altLang="zh-CN" sz="2400" i="1">
                              <a:latin typeface="Cambria Math" panose="02040503050406030204" pitchFamily="18" charset="0"/>
                              <a:ea typeface="微软雅黑" panose="020B0503020204020204" pitchFamily="34" charset="-122"/>
                            </a:rPr>
                            <m:t>;</m:t>
                          </m:r>
                          <m:r>
                            <a:rPr lang="en-US" altLang="zh-CN" sz="2400" i="1">
                              <a:latin typeface="Cambria Math" panose="02040503050406030204" pitchFamily="18" charset="0"/>
                              <a:ea typeface="微软雅黑" panose="020B0503020204020204" pitchFamily="34" charset="-122"/>
                            </a:rPr>
                            <m:t>𝑥</m:t>
                          </m:r>
                        </m:e>
                      </m:d>
                      <m:r>
                        <a:rPr lang="en-US" altLang="zh-CN" sz="2400" i="1">
                          <a:latin typeface="Cambria Math" panose="02040503050406030204" pitchFamily="18" charset="0"/>
                          <a:ea typeface="微软雅黑" panose="020B0503020204020204" pitchFamily="34" charset="-122"/>
                        </a:rPr>
                        <m:t>=</m:t>
                      </m:r>
                      <m:sSub>
                        <m:sSubPr>
                          <m:ctrlPr>
                            <a:rPr lang="en-US" altLang="zh-CN" sz="2400" i="1">
                              <a:latin typeface="Cambria Math" panose="02040503050406030204" pitchFamily="18" charset="0"/>
                              <a:ea typeface="微软雅黑" panose="020B0503020204020204" pitchFamily="34" charset="-122"/>
                            </a:rPr>
                          </m:ctrlPr>
                        </m:sSubPr>
                        <m:e>
                          <m:r>
                            <a:rPr lang="zh-CN" altLang="en-US" sz="2400" i="1">
                              <a:latin typeface="Cambria Math" panose="02040503050406030204" pitchFamily="18" charset="0"/>
                              <a:ea typeface="微软雅黑" panose="020B0503020204020204" pitchFamily="34" charset="-122"/>
                            </a:rPr>
                            <m:t>𝔼</m:t>
                          </m:r>
                        </m:e>
                        <m:sub>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𝑝</m:t>
                              </m:r>
                            </m:e>
                            <m:sub>
                              <m:r>
                                <a:rPr lang="en-US" altLang="zh-CN" sz="2400" i="1">
                                  <a:latin typeface="Cambria Math" panose="02040503050406030204" pitchFamily="18" charset="0"/>
                                  <a:ea typeface="Cambria Math" panose="02040503050406030204" pitchFamily="18" charset="0"/>
                                </a:rPr>
                                <m:t>𝐺</m:t>
                              </m:r>
                            </m:sub>
                          </m:sSub>
                          <m:d>
                            <m:dPr>
                              <m:ctrlPr>
                                <a:rPr lang="en-US" altLang="zh-CN" sz="2400" i="1">
                                  <a:latin typeface="Cambria Math" panose="02040503050406030204" pitchFamily="18" charset="0"/>
                                  <a:ea typeface="Cambria Math" panose="02040503050406030204" pitchFamily="18" charset="0"/>
                                </a:rPr>
                              </m:ctrlPr>
                            </m:dPr>
                            <m:e>
                              <m:acc>
                                <m:accPr>
                                  <m:chr m:val="̂"/>
                                  <m:ctrlPr>
                                    <a:rPr lang="zh-CN" altLang="en-US" sz="2400" i="1">
                                      <a:latin typeface="Cambria Math" panose="02040503050406030204" pitchFamily="18" charset="0"/>
                                    </a:rPr>
                                  </m:ctrlPr>
                                </m:accPr>
                                <m:e>
                                  <m:r>
                                    <a:rPr lang="en-US" altLang="zh-CN" sz="2400" i="1">
                                      <a:latin typeface="Cambria Math" panose="02040503050406030204" pitchFamily="18" charset="0"/>
                                    </a:rPr>
                                    <m:t>𝑥</m:t>
                                  </m:r>
                                </m:e>
                              </m:acc>
                            </m:e>
                            <m:e>
                              <m:r>
                                <a:rPr lang="en-US" altLang="zh-CN" sz="2400" i="1">
                                  <a:latin typeface="Cambria Math" panose="02040503050406030204" pitchFamily="18" charset="0"/>
                                </a:rPr>
                                <m:t>𝑧</m:t>
                              </m:r>
                              <m:r>
                                <a:rPr lang="en-US" altLang="zh-CN" sz="2400" i="1">
                                  <a:latin typeface="Cambria Math" panose="02040503050406030204" pitchFamily="18" charset="0"/>
                                </a:rPr>
                                <m:t>,</m:t>
                              </m:r>
                              <m:r>
                                <a:rPr lang="en-US" altLang="zh-CN" sz="2400" i="1">
                                  <a:latin typeface="Cambria Math" panose="02040503050406030204" pitchFamily="18" charset="0"/>
                                </a:rPr>
                                <m:t>𝑐</m:t>
                              </m:r>
                            </m:e>
                          </m:d>
                          <m:r>
                            <a:rPr lang="en-US" altLang="zh-CN" sz="2400" i="1">
                              <a:latin typeface="Cambria Math" panose="02040503050406030204" pitchFamily="18" charset="0"/>
                              <a:ea typeface="微软雅黑" panose="020B0503020204020204" pitchFamily="34" charset="-122"/>
                            </a:rPr>
                            <m:t>𝑝</m:t>
                          </m:r>
                          <m:d>
                            <m:dPr>
                              <m:ctrlPr>
                                <a:rPr lang="en-US" altLang="zh-CN" sz="2400" i="1">
                                  <a:latin typeface="Cambria Math" panose="02040503050406030204" pitchFamily="18" charset="0"/>
                                  <a:ea typeface="微软雅黑" panose="020B0503020204020204" pitchFamily="34" charset="-122"/>
                                </a:rPr>
                              </m:ctrlPr>
                            </m:dPr>
                            <m:e>
                              <m:r>
                                <a:rPr lang="en-US" altLang="zh-CN" sz="2400" i="1">
                                  <a:latin typeface="Cambria Math" panose="02040503050406030204" pitchFamily="18" charset="0"/>
                                  <a:ea typeface="微软雅黑" panose="020B0503020204020204" pitchFamily="34" charset="-122"/>
                                </a:rPr>
                                <m:t>𝑧</m:t>
                              </m:r>
                            </m:e>
                          </m:d>
                          <m:r>
                            <a:rPr lang="en-US" altLang="zh-CN" sz="2400" i="1">
                              <a:latin typeface="Cambria Math" panose="02040503050406030204" pitchFamily="18" charset="0"/>
                              <a:ea typeface="微软雅黑" panose="020B0503020204020204" pitchFamily="34" charset="-122"/>
                            </a:rPr>
                            <m:t>𝑝</m:t>
                          </m:r>
                          <m:d>
                            <m:dPr>
                              <m:ctrlPr>
                                <a:rPr lang="en-US" altLang="zh-CN" sz="2400" i="1">
                                  <a:latin typeface="Cambria Math" panose="02040503050406030204" pitchFamily="18" charset="0"/>
                                  <a:ea typeface="微软雅黑" panose="020B0503020204020204" pitchFamily="34" charset="-122"/>
                                </a:rPr>
                              </m:ctrlPr>
                            </m:dPr>
                            <m:e>
                              <m:r>
                                <a:rPr lang="en-US" altLang="zh-CN" sz="2400" i="1">
                                  <a:latin typeface="Cambria Math" panose="02040503050406030204" pitchFamily="18" charset="0"/>
                                  <a:ea typeface="微软雅黑" panose="020B0503020204020204" pitchFamily="34" charset="-122"/>
                                </a:rPr>
                                <m:t>𝑐</m:t>
                              </m:r>
                            </m:e>
                          </m:d>
                        </m:sub>
                      </m:sSub>
                      <m:r>
                        <a:rPr lang="en-US" altLang="zh-CN" sz="2400" b="0" i="1" smtClean="0">
                          <a:latin typeface="Cambria Math" panose="02040503050406030204" pitchFamily="18" charset="0"/>
                          <a:ea typeface="微软雅黑" panose="020B0503020204020204" pitchFamily="34" charset="-122"/>
                        </a:rPr>
                        <m:t>[</m:t>
                      </m:r>
                      <m:func>
                        <m:funcPr>
                          <m:ctrlPr>
                            <a:rPr lang="en-US" altLang="zh-CN" sz="2400" b="0" i="1" smtClean="0">
                              <a:latin typeface="Cambria Math" panose="02040503050406030204" pitchFamily="18" charset="0"/>
                              <a:ea typeface="微软雅黑" panose="020B0503020204020204" pitchFamily="34" charset="-122"/>
                            </a:rPr>
                          </m:ctrlPr>
                        </m:funcPr>
                        <m:fName>
                          <m:r>
                            <m:rPr>
                              <m:sty m:val="p"/>
                            </m:rPr>
                            <a:rPr lang="en-US" altLang="zh-CN" sz="2400" b="0" i="0" smtClean="0">
                              <a:latin typeface="Cambria Math" panose="02040503050406030204" pitchFamily="18" charset="0"/>
                              <a:ea typeface="微软雅黑" panose="020B0503020204020204" pitchFamily="34" charset="-122"/>
                            </a:rPr>
                            <m:t>log</m:t>
                          </m:r>
                        </m:fName>
                        <m:e>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𝑞</m:t>
                              </m:r>
                            </m:e>
                            <m:sub>
                              <m:r>
                                <a:rPr lang="en-US" altLang="zh-CN" sz="2400" b="0" i="1" smtClean="0">
                                  <a:latin typeface="Cambria Math" panose="02040503050406030204" pitchFamily="18" charset="0"/>
                                  <a:ea typeface="微软雅黑" panose="020B0503020204020204" pitchFamily="34" charset="-122"/>
                                </a:rPr>
                                <m:t>𝐷</m:t>
                              </m:r>
                            </m:sub>
                          </m:sSub>
                          <m:d>
                            <m:dPr>
                              <m:ctrlPr>
                                <a:rPr lang="en-US" altLang="zh-CN" sz="2400" b="0" i="1" smtClean="0">
                                  <a:latin typeface="Cambria Math" panose="02040503050406030204" pitchFamily="18" charset="0"/>
                                  <a:ea typeface="微软雅黑" panose="020B0503020204020204" pitchFamily="34" charset="-122"/>
                                </a:rPr>
                              </m:ctrlPr>
                            </m:dPr>
                            <m:e>
                              <m:r>
                                <a:rPr lang="en-US" altLang="zh-CN" sz="2400" b="0" i="1" smtClean="0">
                                  <a:latin typeface="Cambria Math" panose="02040503050406030204" pitchFamily="18" charset="0"/>
                                  <a:ea typeface="微软雅黑" panose="020B0503020204020204" pitchFamily="34" charset="-122"/>
                                </a:rPr>
                                <m:t>𝑐</m:t>
                              </m:r>
                            </m:e>
                            <m:e>
                              <m:acc>
                                <m:accPr>
                                  <m:chr m:val="̂"/>
                                  <m:ctrlPr>
                                    <a:rPr lang="zh-CN" altLang="en-US" sz="2400" i="1">
                                      <a:latin typeface="Cambria Math" panose="02040503050406030204" pitchFamily="18" charset="0"/>
                                    </a:rPr>
                                  </m:ctrlPr>
                                </m:accPr>
                                <m:e>
                                  <m:r>
                                    <a:rPr lang="en-US" altLang="zh-CN" sz="2400" i="1">
                                      <a:latin typeface="Cambria Math" panose="02040503050406030204" pitchFamily="18" charset="0"/>
                                    </a:rPr>
                                    <m:t>𝑥</m:t>
                                  </m:r>
                                </m:e>
                              </m:acc>
                            </m:e>
                          </m:d>
                          <m:r>
                            <a:rPr lang="en-US" altLang="zh-CN" sz="2400" b="0" i="1" smtClean="0">
                              <a:latin typeface="Cambria Math" panose="02040503050406030204" pitchFamily="18" charset="0"/>
                              <a:ea typeface="微软雅黑" panose="020B0503020204020204" pitchFamily="34" charset="-122"/>
                            </a:rPr>
                            <m:t>+</m:t>
                          </m:r>
                          <m:r>
                            <a:rPr lang="zh-CN" altLang="en-US" sz="2400" b="0" i="1" smtClean="0">
                              <a:latin typeface="Cambria Math" panose="02040503050406030204" pitchFamily="18" charset="0"/>
                              <a:ea typeface="微软雅黑" panose="020B0503020204020204" pitchFamily="34" charset="-122"/>
                            </a:rPr>
                            <m:t>𝛽</m:t>
                          </m:r>
                          <m:r>
                            <a:rPr lang="en-US" altLang="zh-CN" sz="2400" b="0" i="1" smtClean="0">
                              <a:latin typeface="Cambria Math" panose="02040503050406030204" pitchFamily="18" charset="0"/>
                              <a:ea typeface="Cambria Math" panose="02040503050406030204" pitchFamily="18" charset="0"/>
                            </a:rPr>
                            <m:t>ℋ</m:t>
                          </m:r>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𝑞</m:t>
                              </m:r>
                            </m:e>
                            <m:sub>
                              <m:r>
                                <a:rPr lang="en-US" altLang="zh-CN" sz="2400" i="1">
                                  <a:latin typeface="Cambria Math" panose="02040503050406030204" pitchFamily="18" charset="0"/>
                                  <a:ea typeface="微软雅黑" panose="020B0503020204020204" pitchFamily="34" charset="-122"/>
                                </a:rPr>
                                <m:t>𝐷</m:t>
                              </m:r>
                            </m:sub>
                          </m:sSub>
                          <m:d>
                            <m:dPr>
                              <m:ctrlPr>
                                <a:rPr lang="en-US" altLang="zh-CN" sz="2400" i="1">
                                  <a:latin typeface="Cambria Math" panose="02040503050406030204" pitchFamily="18" charset="0"/>
                                  <a:ea typeface="微软雅黑" panose="020B0503020204020204" pitchFamily="34" charset="-122"/>
                                </a:rPr>
                              </m:ctrlPr>
                            </m:dPr>
                            <m:e>
                              <m:sSup>
                                <m:sSupPr>
                                  <m:ctrlPr>
                                    <a:rPr lang="en-US" altLang="zh-CN" sz="2400" i="1" smtClean="0">
                                      <a:latin typeface="Cambria Math" panose="02040503050406030204" pitchFamily="18" charset="0"/>
                                      <a:ea typeface="微软雅黑" panose="020B0503020204020204" pitchFamily="34" charset="-122"/>
                                    </a:rPr>
                                  </m:ctrlPr>
                                </m:sSupPr>
                                <m:e>
                                  <m:r>
                                    <a:rPr lang="en-US" altLang="zh-CN" sz="2400" b="0" i="1" smtClean="0">
                                      <a:latin typeface="Cambria Math" panose="02040503050406030204" pitchFamily="18" charset="0"/>
                                      <a:ea typeface="微软雅黑" panose="020B0503020204020204" pitchFamily="34" charset="-122"/>
                                    </a:rPr>
                                    <m:t>𝑐</m:t>
                                  </m:r>
                                </m:e>
                                <m:sup>
                                  <m:r>
                                    <a:rPr lang="en-US" altLang="zh-CN" sz="2400" b="0" i="1" smtClean="0">
                                      <a:latin typeface="Cambria Math" panose="02040503050406030204" pitchFamily="18" charset="0"/>
                                      <a:ea typeface="微软雅黑" panose="020B0503020204020204" pitchFamily="34" charset="-122"/>
                                    </a:rPr>
                                    <m:t>′</m:t>
                                  </m:r>
                                </m:sup>
                              </m:sSup>
                            </m:e>
                            <m:e>
                              <m:acc>
                                <m:accPr>
                                  <m:chr m:val="̂"/>
                                  <m:ctrlPr>
                                    <a:rPr lang="zh-CN" altLang="en-US" sz="2400" i="1">
                                      <a:latin typeface="Cambria Math" panose="02040503050406030204" pitchFamily="18" charset="0"/>
                                    </a:rPr>
                                  </m:ctrlPr>
                                </m:accPr>
                                <m:e>
                                  <m:r>
                                    <a:rPr lang="en-US" altLang="zh-CN" sz="2400" i="1">
                                      <a:latin typeface="Cambria Math" panose="02040503050406030204" pitchFamily="18" charset="0"/>
                                    </a:rPr>
                                    <m:t>𝑥</m:t>
                                  </m:r>
                                </m:e>
                              </m:acc>
                            </m:e>
                          </m:d>
                          <m:r>
                            <a:rPr lang="en-US" altLang="zh-CN" sz="2400" b="0" i="1" smtClean="0">
                              <a:latin typeface="Cambria Math" panose="02040503050406030204" pitchFamily="18" charset="0"/>
                              <a:ea typeface="Cambria Math" panose="02040503050406030204" pitchFamily="18" charset="0"/>
                            </a:rPr>
                            <m:t>)</m:t>
                          </m:r>
                        </m:e>
                      </m:func>
                      <m:r>
                        <a:rPr lang="en-US" altLang="zh-CN" sz="2400" b="0" i="1" smtClean="0">
                          <a:latin typeface="Cambria Math" panose="02040503050406030204" pitchFamily="18" charset="0"/>
                          <a:ea typeface="微软雅黑" panose="020B0503020204020204" pitchFamily="34" charset="-122"/>
                        </a:rPr>
                        <m:t>]</m:t>
                      </m:r>
                    </m:oMath>
                  </m:oMathPara>
                </a14:m>
                <a:endParaRPr lang="en-US" altLang="zh-CN" sz="2400" b="0" dirty="0" smtClean="0">
                  <a:ea typeface="微软雅黑" panose="020B0503020204020204" pitchFamily="34" charset="-122"/>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acc>
                            <m:accPr>
                              <m:chr m:val="̂"/>
                              <m:ctrlPr>
                                <a:rPr lang="en-US" altLang="zh-CN" sz="2400" i="1" smtClean="0">
                                  <a:latin typeface="Cambria Math" panose="02040503050406030204" pitchFamily="18" charset="0"/>
                                </a:rPr>
                              </m:ctrlPr>
                            </m:accPr>
                            <m:e>
                              <m:r>
                                <a:rPr lang="en-US" altLang="zh-CN" sz="2400" b="0" i="1" smtClean="0">
                                  <a:latin typeface="Cambria Math" panose="02040503050406030204" pitchFamily="18" charset="0"/>
                                </a:rPr>
                                <m:t>𝑥</m:t>
                              </m:r>
                            </m:e>
                          </m:acc>
                        </m:e>
                        <m:sub>
                          <m:r>
                            <a:rPr lang="en-US" altLang="zh-CN" sz="2400" b="0" i="1" smtClean="0">
                              <a:latin typeface="Cambria Math" panose="02040503050406030204" pitchFamily="18" charset="0"/>
                            </a:rPr>
                            <m:t>𝑡</m:t>
                          </m:r>
                        </m:sub>
                      </m:sSub>
                      <m:r>
                        <a:rPr lang="en-US" altLang="zh-CN" sz="2400" i="1" smtClean="0">
                          <a:latin typeface="Cambria Math" panose="02040503050406030204" pitchFamily="18" charset="0"/>
                          <a:ea typeface="Cambria Math" panose="02040503050406030204" pitchFamily="18" charset="0"/>
                        </a:rPr>
                        <m:t>~</m:t>
                      </m:r>
                      <m:func>
                        <m:funcPr>
                          <m:ctrlPr>
                            <a:rPr lang="en-US" altLang="zh-CN" sz="2400" i="1" smtClean="0">
                              <a:latin typeface="Cambria Math" panose="02040503050406030204" pitchFamily="18" charset="0"/>
                              <a:ea typeface="Cambria Math" panose="02040503050406030204" pitchFamily="18" charset="0"/>
                            </a:rPr>
                          </m:ctrlPr>
                        </m:funcPr>
                        <m:fName>
                          <m:r>
                            <m:rPr>
                              <m:sty m:val="p"/>
                            </m:rPr>
                            <a:rPr lang="en-US" altLang="zh-CN" sz="2400" b="0" i="0" smtClean="0">
                              <a:latin typeface="Cambria Math" panose="02040503050406030204" pitchFamily="18" charset="0"/>
                              <a:ea typeface="Cambria Math" panose="02040503050406030204" pitchFamily="18" charset="0"/>
                            </a:rPr>
                            <m:t>softmax</m:t>
                          </m:r>
                        </m:fName>
                        <m:e>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1" i="1">
                                  <a:latin typeface="Cambria Math" panose="02040503050406030204" pitchFamily="18" charset="0"/>
                                  <a:ea typeface="Cambria Math" panose="02040503050406030204" pitchFamily="18" charset="0"/>
                                </a:rPr>
                                <m:t>𝒐</m:t>
                              </m:r>
                            </m:e>
                            <m:sub>
                              <m:r>
                                <a:rPr lang="en-US" altLang="zh-CN" sz="2400" b="0" i="1" smtClean="0">
                                  <a:latin typeface="Cambria Math" panose="02040503050406030204" pitchFamily="18" charset="0"/>
                                  <a:ea typeface="Cambria Math" panose="02040503050406030204" pitchFamily="18" charset="0"/>
                                </a:rPr>
                                <m:t>𝑡</m:t>
                              </m:r>
                            </m:sub>
                          </m:sSub>
                          <m:r>
                            <a:rPr lang="en-US" altLang="zh-CN" sz="2400" b="0" i="1" smtClean="0">
                              <a:latin typeface="Cambria Math" panose="02040503050406030204" pitchFamily="18" charset="0"/>
                              <a:ea typeface="Cambria Math" panose="02040503050406030204" pitchFamily="18" charset="0"/>
                            </a:rPr>
                            <m:t>/</m:t>
                          </m:r>
                          <m:r>
                            <a:rPr lang="zh-CN" altLang="en-US" sz="2400" b="0" i="1" smtClean="0">
                              <a:latin typeface="Cambria Math" panose="02040503050406030204" pitchFamily="18" charset="0"/>
                              <a:ea typeface="Cambria Math" panose="02040503050406030204" pitchFamily="18" charset="0"/>
                            </a:rPr>
                            <m:t>𝜏</m:t>
                          </m:r>
                          <m:r>
                            <a:rPr lang="en-US" altLang="zh-CN" sz="2400" b="0" i="1" smtClean="0">
                              <a:latin typeface="Cambria Math" panose="02040503050406030204" pitchFamily="18" charset="0"/>
                              <a:ea typeface="Cambria Math" panose="02040503050406030204" pitchFamily="18" charset="0"/>
                            </a:rPr>
                            <m:t>)</m:t>
                          </m:r>
                        </m:e>
                      </m:func>
                    </m:oMath>
                  </m:oMathPara>
                </a14:m>
                <a:endParaRPr lang="en-US" altLang="zh-CN" sz="2400" dirty="0" smtClean="0"/>
              </a:p>
            </p:txBody>
          </p:sp>
        </mc:Choice>
        <mc:Fallback>
          <p:sp>
            <p:nvSpPr>
              <p:cNvPr id="7" name="矩形 6"/>
              <p:cNvSpPr>
                <a:spLocks noRot="1" noChangeAspect="1" noMove="1" noResize="1" noEditPoints="1" noAdjustHandles="1" noChangeArrowheads="1" noChangeShapeType="1" noTextEdit="1"/>
              </p:cNvSpPr>
              <p:nvPr/>
            </p:nvSpPr>
            <p:spPr>
              <a:xfrm>
                <a:off x="557783" y="4756679"/>
                <a:ext cx="9284717" cy="1900264"/>
              </a:xfrm>
              <a:prstGeom prst="rect">
                <a:avLst/>
              </a:prstGeom>
              <a:blipFill>
                <a:blip r:embed="rId4"/>
                <a:stretch>
                  <a:fillRect l="-98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557783" y="2841026"/>
                <a:ext cx="5741416" cy="1892698"/>
              </a:xfrm>
              <a:prstGeom prst="rect">
                <a:avLst/>
              </a:prstGeom>
              <a:noFill/>
            </p:spPr>
            <p:txBody>
              <a:bodyPr wrap="square" rtlCol="0">
                <a:spAutoFit/>
              </a:bodyPr>
              <a:lstStyle/>
              <a:p>
                <a:pPr>
                  <a:lnSpc>
                    <a:spcPct val="150000"/>
                  </a:lnSpc>
                </a:pPr>
                <a:r>
                  <a:rPr lang="en-US" altLang="zh-CN" sz="2400" b="1" dirty="0" smtClean="0"/>
                  <a:t>Attribute </a:t>
                </a:r>
                <a:r>
                  <a:rPr lang="en-US" altLang="zh-CN" sz="2400" b="1" dirty="0" smtClean="0"/>
                  <a:t>Loss</a:t>
                </a:r>
                <a:r>
                  <a:rPr lang="zh-CN" altLang="en-US" sz="2400" b="1" dirty="0" smtClean="0"/>
                  <a:t>：</a:t>
                </a:r>
                <a:endParaRPr lang="en-US" altLang="zh-CN" sz="2400" b="1" dirty="0" smtClean="0"/>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𝐿</m:t>
                          </m:r>
                        </m:e>
                        <m:sub>
                          <m:r>
                            <a:rPr lang="en-US" altLang="zh-CN" sz="2400" b="0" i="1" smtClean="0">
                              <a:latin typeface="Cambria Math" panose="02040503050406030204" pitchFamily="18" charset="0"/>
                              <a:ea typeface="微软雅黑" panose="020B0503020204020204" pitchFamily="34" charset="-122"/>
                            </a:rPr>
                            <m:t>𝑎𝑡𝑡𝑟</m:t>
                          </m:r>
                          <m:r>
                            <a:rPr lang="en-US" altLang="zh-CN" sz="2400" b="0" i="1" smtClean="0">
                              <a:latin typeface="Cambria Math" panose="02040503050406030204" pitchFamily="18" charset="0"/>
                              <a:ea typeface="微软雅黑" panose="020B0503020204020204" pitchFamily="34" charset="-122"/>
                            </a:rPr>
                            <m:t>,</m:t>
                          </m:r>
                          <m:r>
                            <a:rPr lang="en-US" altLang="zh-CN" sz="2400" b="0" i="1" smtClean="0">
                              <a:latin typeface="Cambria Math" panose="02040503050406030204" pitchFamily="18" charset="0"/>
                              <a:ea typeface="微软雅黑" panose="020B0503020204020204" pitchFamily="34" charset="-122"/>
                            </a:rPr>
                            <m:t>𝑐</m:t>
                          </m:r>
                        </m:sub>
                      </m:sSub>
                      <m:r>
                        <a:rPr lang="en-US" altLang="zh-CN" sz="2400" b="0" i="1" smtClean="0">
                          <a:latin typeface="Cambria Math" panose="02040503050406030204" pitchFamily="18" charset="0"/>
                          <a:ea typeface="微软雅黑" panose="020B0503020204020204" pitchFamily="34" charset="-122"/>
                        </a:rPr>
                        <m:t>=</m:t>
                      </m:r>
                      <m:sSub>
                        <m:sSubPr>
                          <m:ctrlPr>
                            <a:rPr lang="en-US" altLang="zh-CN" sz="2400" i="1">
                              <a:latin typeface="Cambria Math" panose="02040503050406030204" pitchFamily="18" charset="0"/>
                              <a:ea typeface="微软雅黑" panose="020B0503020204020204" pitchFamily="34" charset="-122"/>
                            </a:rPr>
                          </m:ctrlPr>
                        </m:sSubPr>
                        <m:e>
                          <m:r>
                            <a:rPr lang="zh-CN" altLang="en-US" sz="2400" i="1">
                              <a:latin typeface="Cambria Math" panose="02040503050406030204" pitchFamily="18" charset="0"/>
                              <a:ea typeface="微软雅黑" panose="020B0503020204020204" pitchFamily="34" charset="-122"/>
                            </a:rPr>
                            <m:t>𝔼</m:t>
                          </m:r>
                        </m:e>
                        <m:sub>
                          <m:r>
                            <a:rPr lang="en-US" altLang="zh-CN" sz="2400" b="0" i="1" smtClean="0">
                              <a:latin typeface="Cambria Math" panose="02040503050406030204" pitchFamily="18" charset="0"/>
                              <a:ea typeface="微软雅黑" panose="020B0503020204020204" pitchFamily="34" charset="-122"/>
                            </a:rPr>
                            <m:t>𝑝</m:t>
                          </m:r>
                          <m:d>
                            <m:dPr>
                              <m:ctrlPr>
                                <a:rPr lang="en-US" altLang="zh-CN" sz="2400" b="0" i="1" smtClean="0">
                                  <a:latin typeface="Cambria Math" panose="02040503050406030204" pitchFamily="18" charset="0"/>
                                  <a:ea typeface="微软雅黑" panose="020B0503020204020204" pitchFamily="34" charset="-122"/>
                                </a:rPr>
                              </m:ctrlPr>
                            </m:dPr>
                            <m:e>
                              <m:r>
                                <a:rPr lang="en-US" altLang="zh-CN" sz="2400" b="0" i="1" smtClean="0">
                                  <a:latin typeface="Cambria Math" panose="02040503050406030204" pitchFamily="18" charset="0"/>
                                  <a:ea typeface="微软雅黑" panose="020B0503020204020204" pitchFamily="34" charset="-122"/>
                                </a:rPr>
                                <m:t>𝑧</m:t>
                              </m:r>
                            </m:e>
                          </m:d>
                          <m:r>
                            <a:rPr lang="en-US" altLang="zh-CN" sz="2400" b="0" i="1" smtClean="0">
                              <a:latin typeface="Cambria Math" panose="02040503050406030204" pitchFamily="18" charset="0"/>
                              <a:ea typeface="微软雅黑" panose="020B0503020204020204" pitchFamily="34" charset="-122"/>
                            </a:rPr>
                            <m:t>𝑝</m:t>
                          </m:r>
                          <m:d>
                            <m:dPr>
                              <m:ctrlPr>
                                <a:rPr lang="en-US" altLang="zh-CN" sz="2400" b="0" i="1" smtClean="0">
                                  <a:latin typeface="Cambria Math" panose="02040503050406030204" pitchFamily="18" charset="0"/>
                                  <a:ea typeface="微软雅黑" panose="020B0503020204020204" pitchFamily="34" charset="-122"/>
                                </a:rPr>
                              </m:ctrlPr>
                            </m:dPr>
                            <m:e>
                              <m:r>
                                <a:rPr lang="en-US" altLang="zh-CN" sz="2400" b="0" i="1" smtClean="0">
                                  <a:latin typeface="Cambria Math" panose="02040503050406030204" pitchFamily="18" charset="0"/>
                                  <a:ea typeface="微软雅黑" panose="020B0503020204020204" pitchFamily="34" charset="-122"/>
                                </a:rPr>
                                <m:t>𝑐</m:t>
                              </m:r>
                            </m:e>
                          </m:d>
                          <m:r>
                            <a:rPr lang="en-US" altLang="zh-CN" sz="2400" i="1" smtClean="0">
                              <a:latin typeface="Cambria Math" panose="02040503050406030204" pitchFamily="18" charset="0"/>
                              <a:ea typeface="微软雅黑" panose="020B0503020204020204" pitchFamily="34" charset="-122"/>
                            </a:rPr>
                            <m:t> </m:t>
                          </m:r>
                        </m:sub>
                      </m:sSub>
                      <m:r>
                        <a:rPr lang="en-US" altLang="zh-CN" sz="2400" b="0" i="1" smtClean="0">
                          <a:latin typeface="Cambria Math" panose="02040503050406030204" pitchFamily="18" charset="0"/>
                          <a:ea typeface="微软雅黑" panose="020B0503020204020204" pitchFamily="34" charset="-122"/>
                        </a:rPr>
                        <m:t>[</m:t>
                      </m:r>
                      <m:func>
                        <m:funcPr>
                          <m:ctrlPr>
                            <a:rPr lang="en-US" altLang="zh-CN" sz="2400" b="0" i="1" smtClean="0">
                              <a:latin typeface="Cambria Math" panose="02040503050406030204" pitchFamily="18" charset="0"/>
                              <a:ea typeface="微软雅黑" panose="020B0503020204020204" pitchFamily="34" charset="-122"/>
                            </a:rPr>
                          </m:ctrlPr>
                        </m:funcPr>
                        <m:fName>
                          <m:r>
                            <m:rPr>
                              <m:sty m:val="p"/>
                            </m:rPr>
                            <a:rPr lang="en-US" altLang="zh-CN" sz="2400" b="0" i="0" smtClean="0">
                              <a:latin typeface="Cambria Math" panose="02040503050406030204" pitchFamily="18" charset="0"/>
                              <a:ea typeface="微软雅黑" panose="020B0503020204020204" pitchFamily="34" charset="-122"/>
                            </a:rPr>
                            <m:t>log</m:t>
                          </m:r>
                        </m:fName>
                        <m:e>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𝑞</m:t>
                              </m:r>
                            </m:e>
                            <m:sub>
                              <m:r>
                                <a:rPr lang="en-US" altLang="zh-CN" sz="2400" b="0" i="1" smtClean="0">
                                  <a:latin typeface="Cambria Math" panose="02040503050406030204" pitchFamily="18" charset="0"/>
                                  <a:ea typeface="微软雅黑" panose="020B0503020204020204" pitchFamily="34" charset="-122"/>
                                </a:rPr>
                                <m:t>𝐷</m:t>
                              </m:r>
                            </m:sub>
                          </m:sSub>
                          <m:r>
                            <a:rPr lang="en-US" altLang="zh-CN" sz="2400" b="0" i="1" smtClean="0">
                              <a:latin typeface="Cambria Math" panose="02040503050406030204" pitchFamily="18" charset="0"/>
                              <a:ea typeface="微软雅黑" panose="020B0503020204020204" pitchFamily="34" charset="-122"/>
                            </a:rPr>
                            <m:t>(</m:t>
                          </m:r>
                          <m:r>
                            <a:rPr lang="en-US" altLang="zh-CN" sz="2400" b="0" i="1" smtClean="0">
                              <a:latin typeface="Cambria Math" panose="02040503050406030204" pitchFamily="18" charset="0"/>
                              <a:ea typeface="微软雅黑" panose="020B0503020204020204" pitchFamily="34" charset="-122"/>
                            </a:rPr>
                            <m:t>𝑐</m:t>
                          </m:r>
                          <m:r>
                            <a:rPr lang="en-US" altLang="zh-CN" sz="2400" b="0" i="1" smtClean="0">
                              <a:latin typeface="Cambria Math" panose="02040503050406030204" pitchFamily="18" charset="0"/>
                              <a:ea typeface="微软雅黑" panose="020B0503020204020204" pitchFamily="34" charset="-122"/>
                            </a:rPr>
                            <m:t>|</m:t>
                          </m:r>
                          <m:sSub>
                            <m:sSubPr>
                              <m:ctrlPr>
                                <a:rPr lang="en-US" altLang="zh-CN" sz="2400" i="1">
                                  <a:latin typeface="Cambria Math" panose="02040503050406030204" pitchFamily="18" charset="0"/>
                                  <a:ea typeface="微软雅黑" panose="020B0503020204020204" pitchFamily="34" charset="-122"/>
                                </a:rPr>
                              </m:ctrlPr>
                            </m:sSubPr>
                            <m:e>
                              <m:acc>
                                <m:accPr>
                                  <m:chr m:val="̃"/>
                                  <m:ctrlPr>
                                    <a:rPr lang="en-US" altLang="zh-CN" sz="2400" i="1">
                                      <a:latin typeface="Cambria Math" panose="02040503050406030204" pitchFamily="18" charset="0"/>
                                      <a:ea typeface="微软雅黑" panose="020B0503020204020204" pitchFamily="34" charset="-122"/>
                                    </a:rPr>
                                  </m:ctrlPr>
                                </m:accPr>
                                <m:e>
                                  <m:r>
                                    <a:rPr lang="en-US" altLang="zh-CN" sz="2400" i="1">
                                      <a:latin typeface="Cambria Math" panose="02040503050406030204" pitchFamily="18" charset="0"/>
                                      <a:ea typeface="微软雅黑" panose="020B0503020204020204" pitchFamily="34" charset="-122"/>
                                    </a:rPr>
                                    <m:t>𝐺</m:t>
                                  </m:r>
                                </m:e>
                              </m:acc>
                            </m:e>
                            <m:sub>
                              <m:r>
                                <a:rPr lang="zh-CN" altLang="en-US" sz="2400" i="1">
                                  <a:latin typeface="Cambria Math" panose="02040503050406030204" pitchFamily="18" charset="0"/>
                                  <a:ea typeface="微软雅黑" panose="020B0503020204020204" pitchFamily="34" charset="-122"/>
                                </a:rPr>
                                <m:t>𝜏</m:t>
                              </m:r>
                            </m:sub>
                          </m:sSub>
                          <m:d>
                            <m:dPr>
                              <m:ctrlPr>
                                <a:rPr lang="en-US" altLang="zh-CN" sz="2400" i="1">
                                  <a:latin typeface="Cambria Math" panose="02040503050406030204" pitchFamily="18" charset="0"/>
                                  <a:ea typeface="微软雅黑" panose="020B0503020204020204" pitchFamily="34" charset="-122"/>
                                </a:rPr>
                              </m:ctrlPr>
                            </m:dPr>
                            <m:e>
                              <m:r>
                                <a:rPr lang="en-US" altLang="zh-CN" sz="2400" i="1">
                                  <a:latin typeface="Cambria Math" panose="02040503050406030204" pitchFamily="18" charset="0"/>
                                  <a:ea typeface="微软雅黑" panose="020B0503020204020204" pitchFamily="34" charset="-122"/>
                                </a:rPr>
                                <m:t>𝑧</m:t>
                              </m:r>
                              <m:r>
                                <a:rPr lang="en-US" altLang="zh-CN" sz="2400" b="0" i="1" smtClean="0">
                                  <a:latin typeface="Cambria Math" panose="02040503050406030204" pitchFamily="18" charset="0"/>
                                  <a:ea typeface="微软雅黑" panose="020B0503020204020204" pitchFamily="34" charset="-122"/>
                                </a:rPr>
                                <m:t>,</m:t>
                              </m:r>
                              <m:r>
                                <a:rPr lang="en-US" altLang="zh-CN" sz="2400" b="0" i="1" smtClean="0">
                                  <a:latin typeface="Cambria Math" panose="02040503050406030204" pitchFamily="18" charset="0"/>
                                  <a:ea typeface="微软雅黑" panose="020B0503020204020204" pitchFamily="34" charset="-122"/>
                                </a:rPr>
                                <m:t>𝑐</m:t>
                              </m:r>
                            </m:e>
                          </m:d>
                          <m:r>
                            <a:rPr lang="en-US" altLang="zh-CN" sz="2400" b="0" i="1" smtClean="0">
                              <a:latin typeface="Cambria Math" panose="02040503050406030204" pitchFamily="18" charset="0"/>
                              <a:ea typeface="微软雅黑" panose="020B0503020204020204" pitchFamily="34" charset="-122"/>
                            </a:rPr>
                            <m:t>)</m:t>
                          </m:r>
                        </m:e>
                      </m:func>
                      <m:r>
                        <a:rPr lang="en-US" altLang="zh-CN" sz="2400" b="0" i="1" smtClean="0">
                          <a:latin typeface="Cambria Math" panose="02040503050406030204" pitchFamily="18" charset="0"/>
                          <a:ea typeface="微软雅黑" panose="020B0503020204020204" pitchFamily="34" charset="-122"/>
                        </a:rPr>
                        <m:t>]</m:t>
                      </m:r>
                    </m:oMath>
                  </m:oMathPara>
                </a14:m>
                <a:endParaRPr lang="en-US" altLang="zh-CN" sz="2400" dirty="0" smtClean="0">
                  <a:ea typeface="微软雅黑" panose="020B0503020204020204" pitchFamily="34" charset="-122"/>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𝐿</m:t>
                          </m:r>
                        </m:e>
                        <m:sub>
                          <m:r>
                            <a:rPr lang="en-US" altLang="zh-CN" sz="2400" i="1">
                              <a:latin typeface="Cambria Math" panose="02040503050406030204" pitchFamily="18" charset="0"/>
                              <a:ea typeface="微软雅黑" panose="020B0503020204020204" pitchFamily="34" charset="-122"/>
                            </a:rPr>
                            <m:t>𝑎𝑡𝑡𝑟</m:t>
                          </m:r>
                          <m:r>
                            <a:rPr lang="en-US" altLang="zh-CN" sz="2400" i="1">
                              <a:latin typeface="Cambria Math" panose="02040503050406030204" pitchFamily="18" charset="0"/>
                              <a:ea typeface="微软雅黑" panose="020B0503020204020204" pitchFamily="34" charset="-122"/>
                            </a:rPr>
                            <m:t>,</m:t>
                          </m:r>
                          <m:r>
                            <a:rPr lang="en-US" altLang="zh-CN" sz="2400" b="0" i="1" smtClean="0">
                              <a:latin typeface="Cambria Math" panose="02040503050406030204" pitchFamily="18" charset="0"/>
                              <a:ea typeface="微软雅黑" panose="020B0503020204020204" pitchFamily="34" charset="-122"/>
                            </a:rPr>
                            <m:t>𝑧</m:t>
                          </m:r>
                        </m:sub>
                      </m:sSub>
                      <m:r>
                        <a:rPr lang="en-US" altLang="zh-CN" sz="2400" i="1">
                          <a:latin typeface="Cambria Math" panose="02040503050406030204" pitchFamily="18" charset="0"/>
                          <a:ea typeface="微软雅黑" panose="020B0503020204020204" pitchFamily="34" charset="-122"/>
                        </a:rPr>
                        <m:t>=</m:t>
                      </m:r>
                      <m:sSub>
                        <m:sSubPr>
                          <m:ctrlPr>
                            <a:rPr lang="en-US" altLang="zh-CN" sz="2400" i="1">
                              <a:latin typeface="Cambria Math" panose="02040503050406030204" pitchFamily="18" charset="0"/>
                              <a:ea typeface="微软雅黑" panose="020B0503020204020204" pitchFamily="34" charset="-122"/>
                            </a:rPr>
                          </m:ctrlPr>
                        </m:sSubPr>
                        <m:e>
                          <m:r>
                            <a:rPr lang="zh-CN" altLang="en-US" sz="2400" i="1">
                              <a:latin typeface="Cambria Math" panose="02040503050406030204" pitchFamily="18" charset="0"/>
                              <a:ea typeface="微软雅黑" panose="020B0503020204020204" pitchFamily="34" charset="-122"/>
                            </a:rPr>
                            <m:t>𝔼</m:t>
                          </m:r>
                        </m:e>
                        <m:sub>
                          <m:r>
                            <a:rPr lang="en-US" altLang="zh-CN" sz="2400" i="1">
                              <a:latin typeface="Cambria Math" panose="02040503050406030204" pitchFamily="18" charset="0"/>
                              <a:ea typeface="微软雅黑" panose="020B0503020204020204" pitchFamily="34" charset="-122"/>
                            </a:rPr>
                            <m:t>𝑝</m:t>
                          </m:r>
                          <m:d>
                            <m:dPr>
                              <m:ctrlPr>
                                <a:rPr lang="en-US" altLang="zh-CN" sz="2400" i="1">
                                  <a:latin typeface="Cambria Math" panose="02040503050406030204" pitchFamily="18" charset="0"/>
                                  <a:ea typeface="微软雅黑" panose="020B0503020204020204" pitchFamily="34" charset="-122"/>
                                </a:rPr>
                              </m:ctrlPr>
                            </m:dPr>
                            <m:e>
                              <m:r>
                                <a:rPr lang="en-US" altLang="zh-CN" sz="2400" i="1">
                                  <a:latin typeface="Cambria Math" panose="02040503050406030204" pitchFamily="18" charset="0"/>
                                  <a:ea typeface="微软雅黑" panose="020B0503020204020204" pitchFamily="34" charset="-122"/>
                                </a:rPr>
                                <m:t>𝑧</m:t>
                              </m:r>
                            </m:e>
                          </m:d>
                          <m:r>
                            <a:rPr lang="en-US" altLang="zh-CN" sz="2400" i="1">
                              <a:latin typeface="Cambria Math" panose="02040503050406030204" pitchFamily="18" charset="0"/>
                              <a:ea typeface="微软雅黑" panose="020B0503020204020204" pitchFamily="34" charset="-122"/>
                            </a:rPr>
                            <m:t>𝑝</m:t>
                          </m:r>
                          <m:d>
                            <m:dPr>
                              <m:ctrlPr>
                                <a:rPr lang="en-US" altLang="zh-CN" sz="2400" i="1">
                                  <a:latin typeface="Cambria Math" panose="02040503050406030204" pitchFamily="18" charset="0"/>
                                  <a:ea typeface="微软雅黑" panose="020B0503020204020204" pitchFamily="34" charset="-122"/>
                                </a:rPr>
                              </m:ctrlPr>
                            </m:dPr>
                            <m:e>
                              <m:r>
                                <a:rPr lang="en-US" altLang="zh-CN" sz="2400" i="1">
                                  <a:latin typeface="Cambria Math" panose="02040503050406030204" pitchFamily="18" charset="0"/>
                                  <a:ea typeface="微软雅黑" panose="020B0503020204020204" pitchFamily="34" charset="-122"/>
                                </a:rPr>
                                <m:t>𝑐</m:t>
                              </m:r>
                            </m:e>
                          </m:d>
                          <m:r>
                            <a:rPr lang="en-US" altLang="zh-CN" sz="2400" i="1">
                              <a:latin typeface="Cambria Math" panose="02040503050406030204" pitchFamily="18" charset="0"/>
                              <a:ea typeface="微软雅黑" panose="020B0503020204020204" pitchFamily="34" charset="-122"/>
                            </a:rPr>
                            <m:t> </m:t>
                          </m:r>
                        </m:sub>
                      </m:sSub>
                      <m:r>
                        <a:rPr lang="en-US" altLang="zh-CN" sz="2400" i="1">
                          <a:latin typeface="Cambria Math" panose="02040503050406030204" pitchFamily="18" charset="0"/>
                          <a:ea typeface="微软雅黑" panose="020B0503020204020204" pitchFamily="34" charset="-122"/>
                        </a:rPr>
                        <m:t>[</m:t>
                      </m:r>
                      <m:func>
                        <m:funcPr>
                          <m:ctrlPr>
                            <a:rPr lang="en-US" altLang="zh-CN" sz="2400" i="1">
                              <a:latin typeface="Cambria Math" panose="02040503050406030204" pitchFamily="18" charset="0"/>
                              <a:ea typeface="微软雅黑" panose="020B0503020204020204" pitchFamily="34" charset="-122"/>
                            </a:rPr>
                          </m:ctrlPr>
                        </m:funcPr>
                        <m:fName>
                          <m:r>
                            <m:rPr>
                              <m:sty m:val="p"/>
                            </m:rPr>
                            <a:rPr lang="en-US" altLang="zh-CN" sz="2400">
                              <a:latin typeface="Cambria Math" panose="02040503050406030204" pitchFamily="18" charset="0"/>
                              <a:ea typeface="微软雅黑" panose="020B0503020204020204" pitchFamily="34" charset="-122"/>
                            </a:rPr>
                            <m:t>log</m:t>
                          </m:r>
                        </m:fName>
                        <m:e>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𝑞</m:t>
                              </m:r>
                            </m:e>
                            <m:sub>
                              <m:r>
                                <a:rPr lang="en-US" altLang="zh-CN" sz="2400" b="0" i="1" smtClean="0">
                                  <a:latin typeface="Cambria Math" panose="02040503050406030204" pitchFamily="18" charset="0"/>
                                  <a:ea typeface="微软雅黑" panose="020B0503020204020204" pitchFamily="34" charset="-122"/>
                                </a:rPr>
                                <m:t>𝐸</m:t>
                              </m:r>
                            </m:sub>
                          </m:sSub>
                          <m:r>
                            <a:rPr lang="en-US" altLang="zh-CN" sz="2400" i="1">
                              <a:latin typeface="Cambria Math" panose="02040503050406030204" pitchFamily="18" charset="0"/>
                              <a:ea typeface="微软雅黑" panose="020B0503020204020204" pitchFamily="34" charset="-122"/>
                            </a:rPr>
                            <m:t>(</m:t>
                          </m:r>
                          <m:r>
                            <a:rPr lang="en-US" altLang="zh-CN" sz="2400" b="0" i="1" smtClean="0">
                              <a:latin typeface="Cambria Math" panose="02040503050406030204" pitchFamily="18" charset="0"/>
                              <a:ea typeface="微软雅黑" panose="020B0503020204020204" pitchFamily="34" charset="-122"/>
                            </a:rPr>
                            <m:t>𝑧</m:t>
                          </m:r>
                          <m:r>
                            <a:rPr lang="en-US" altLang="zh-CN" sz="2400" i="1">
                              <a:latin typeface="Cambria Math" panose="02040503050406030204" pitchFamily="18" charset="0"/>
                              <a:ea typeface="微软雅黑" panose="020B0503020204020204" pitchFamily="34" charset="-122"/>
                            </a:rPr>
                            <m:t>|</m:t>
                          </m:r>
                          <m:sSub>
                            <m:sSubPr>
                              <m:ctrlPr>
                                <a:rPr lang="en-US" altLang="zh-CN" sz="2400" i="1">
                                  <a:latin typeface="Cambria Math" panose="02040503050406030204" pitchFamily="18" charset="0"/>
                                  <a:ea typeface="微软雅黑" panose="020B0503020204020204" pitchFamily="34" charset="-122"/>
                                </a:rPr>
                              </m:ctrlPr>
                            </m:sSubPr>
                            <m:e>
                              <m:acc>
                                <m:accPr>
                                  <m:chr m:val="̃"/>
                                  <m:ctrlPr>
                                    <a:rPr lang="en-US" altLang="zh-CN" sz="2400" i="1">
                                      <a:latin typeface="Cambria Math" panose="02040503050406030204" pitchFamily="18" charset="0"/>
                                      <a:ea typeface="微软雅黑" panose="020B0503020204020204" pitchFamily="34" charset="-122"/>
                                    </a:rPr>
                                  </m:ctrlPr>
                                </m:accPr>
                                <m:e>
                                  <m:r>
                                    <a:rPr lang="en-US" altLang="zh-CN" sz="2400" i="1">
                                      <a:latin typeface="Cambria Math" panose="02040503050406030204" pitchFamily="18" charset="0"/>
                                      <a:ea typeface="微软雅黑" panose="020B0503020204020204" pitchFamily="34" charset="-122"/>
                                    </a:rPr>
                                    <m:t>𝐺</m:t>
                                  </m:r>
                                </m:e>
                              </m:acc>
                            </m:e>
                            <m:sub>
                              <m:r>
                                <a:rPr lang="zh-CN" altLang="en-US" sz="2400" i="1">
                                  <a:latin typeface="Cambria Math" panose="02040503050406030204" pitchFamily="18" charset="0"/>
                                  <a:ea typeface="微软雅黑" panose="020B0503020204020204" pitchFamily="34" charset="-122"/>
                                </a:rPr>
                                <m:t>𝜏</m:t>
                              </m:r>
                            </m:sub>
                          </m:sSub>
                          <m:d>
                            <m:dPr>
                              <m:ctrlPr>
                                <a:rPr lang="en-US" altLang="zh-CN" sz="2400" i="1">
                                  <a:latin typeface="Cambria Math" panose="02040503050406030204" pitchFamily="18" charset="0"/>
                                  <a:ea typeface="微软雅黑" panose="020B0503020204020204" pitchFamily="34" charset="-122"/>
                                </a:rPr>
                              </m:ctrlPr>
                            </m:dPr>
                            <m:e>
                              <m:r>
                                <a:rPr lang="en-US" altLang="zh-CN" sz="2400" i="1">
                                  <a:latin typeface="Cambria Math" panose="02040503050406030204" pitchFamily="18" charset="0"/>
                                  <a:ea typeface="微软雅黑" panose="020B0503020204020204" pitchFamily="34" charset="-122"/>
                                </a:rPr>
                                <m:t>𝑧</m:t>
                              </m:r>
                              <m:r>
                                <a:rPr lang="en-US" altLang="zh-CN" sz="2400" i="1">
                                  <a:latin typeface="Cambria Math" panose="02040503050406030204" pitchFamily="18" charset="0"/>
                                  <a:ea typeface="微软雅黑" panose="020B0503020204020204" pitchFamily="34" charset="-122"/>
                                </a:rPr>
                                <m:t>,</m:t>
                              </m:r>
                              <m:r>
                                <a:rPr lang="en-US" altLang="zh-CN" sz="2400" i="1">
                                  <a:latin typeface="Cambria Math" panose="02040503050406030204" pitchFamily="18" charset="0"/>
                                  <a:ea typeface="微软雅黑" panose="020B0503020204020204" pitchFamily="34" charset="-122"/>
                                </a:rPr>
                                <m:t>𝑐</m:t>
                              </m:r>
                            </m:e>
                          </m:d>
                          <m:r>
                            <a:rPr lang="en-US" altLang="zh-CN" sz="2400" i="1">
                              <a:latin typeface="Cambria Math" panose="02040503050406030204" pitchFamily="18" charset="0"/>
                              <a:ea typeface="微软雅黑" panose="020B0503020204020204" pitchFamily="34" charset="-122"/>
                            </a:rPr>
                            <m:t>)</m:t>
                          </m:r>
                        </m:e>
                      </m:func>
                      <m:r>
                        <a:rPr lang="en-US" altLang="zh-CN" sz="2400" i="1">
                          <a:latin typeface="Cambria Math" panose="02040503050406030204" pitchFamily="18" charset="0"/>
                          <a:ea typeface="微软雅黑" panose="020B0503020204020204" pitchFamily="34" charset="-122"/>
                        </a:rPr>
                        <m:t>]</m:t>
                      </m:r>
                    </m:oMath>
                  </m:oMathPara>
                </a14:m>
                <a:endParaRPr lang="en-US" altLang="zh-CN" sz="2400" dirty="0">
                  <a:ea typeface="微软雅黑" panose="020B0503020204020204" pitchFamily="34" charset="-122"/>
                </a:endParaRPr>
              </a:p>
            </p:txBody>
          </p:sp>
        </mc:Choice>
        <mc:Fallback>
          <p:sp>
            <p:nvSpPr>
              <p:cNvPr id="8" name="文本框 7"/>
              <p:cNvSpPr txBox="1">
                <a:spLocks noRot="1" noChangeAspect="1" noMove="1" noResize="1" noEditPoints="1" noAdjustHandles="1" noChangeArrowheads="1" noChangeShapeType="1" noTextEdit="1"/>
              </p:cNvSpPr>
              <p:nvPr/>
            </p:nvSpPr>
            <p:spPr>
              <a:xfrm>
                <a:off x="557783" y="2841026"/>
                <a:ext cx="5741416" cy="1892698"/>
              </a:xfrm>
              <a:prstGeom prst="rect">
                <a:avLst/>
              </a:prstGeom>
              <a:blipFill>
                <a:blip r:embed="rId5"/>
                <a:stretch>
                  <a:fillRect l="-1592"/>
                </a:stretch>
              </a:blipFill>
            </p:spPr>
            <p:txBody>
              <a:bodyPr/>
              <a:lstStyle/>
              <a:p>
                <a:r>
                  <a:rPr lang="zh-CN" altLang="en-US">
                    <a:noFill/>
                  </a:rPr>
                  <a:t> </a:t>
                </a:r>
              </a:p>
            </p:txBody>
          </p:sp>
        </mc:Fallback>
      </mc:AlternateContent>
      <p:pic>
        <p:nvPicPr>
          <p:cNvPr id="6" name="图片 5"/>
          <p:cNvPicPr>
            <a:picLocks noChangeAspect="1"/>
          </p:cNvPicPr>
          <p:nvPr/>
        </p:nvPicPr>
        <p:blipFill>
          <a:blip r:embed="rId6"/>
          <a:stretch>
            <a:fillRect/>
          </a:stretch>
        </p:blipFill>
        <p:spPr>
          <a:xfrm>
            <a:off x="7823200" y="170775"/>
            <a:ext cx="3109670" cy="2209798"/>
          </a:xfrm>
          <a:prstGeom prst="rect">
            <a:avLst/>
          </a:prstGeom>
        </p:spPr>
      </p:pic>
      <p:pic>
        <p:nvPicPr>
          <p:cNvPr id="9" name="图片 8"/>
          <p:cNvPicPr>
            <a:picLocks noChangeAspect="1"/>
          </p:cNvPicPr>
          <p:nvPr/>
        </p:nvPicPr>
        <p:blipFill>
          <a:blip r:embed="rId7"/>
          <a:stretch>
            <a:fillRect/>
          </a:stretch>
        </p:blipFill>
        <p:spPr>
          <a:xfrm>
            <a:off x="8476392" y="2564536"/>
            <a:ext cx="2255108" cy="2445678"/>
          </a:xfrm>
          <a:prstGeom prst="rect">
            <a:avLst/>
          </a:prstGeom>
        </p:spPr>
      </p:pic>
    </p:spTree>
    <p:extLst>
      <p:ext uri="{BB962C8B-B14F-4D97-AF65-F5344CB8AC3E}">
        <p14:creationId xmlns:p14="http://schemas.microsoft.com/office/powerpoint/2010/main" val="6988385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72694" y="3642936"/>
            <a:ext cx="2773515" cy="707886"/>
          </a:xfrm>
          <a:prstGeom prst="rect">
            <a:avLst/>
          </a:prstGeom>
          <a:noFill/>
        </p:spPr>
        <p:txBody>
          <a:bodyPr wrap="none" rtlCol="0">
            <a:spAutoFit/>
          </a:bodyPr>
          <a:lstStyle/>
          <a:p>
            <a:pPr algn="ctr"/>
            <a:r>
              <a:rPr kumimoji="1" lang="en-US" altLang="zh-CN" sz="4000" dirty="0">
                <a:solidFill>
                  <a:schemeClr val="bg1"/>
                </a:solidFill>
              </a:rPr>
              <a:t>CONTENTS</a:t>
            </a:r>
            <a:endParaRPr kumimoji="1" lang="zh-CN" altLang="en-US" sz="4000" dirty="0">
              <a:solidFill>
                <a:schemeClr val="bg1"/>
              </a:solidFill>
            </a:endParaRPr>
          </a:p>
        </p:txBody>
      </p:sp>
      <p:sp>
        <p:nvSpPr>
          <p:cNvPr id="3" name="文本框 2"/>
          <p:cNvSpPr txBox="1"/>
          <p:nvPr/>
        </p:nvSpPr>
        <p:spPr>
          <a:xfrm>
            <a:off x="6327459" y="1275956"/>
            <a:ext cx="1415772" cy="461665"/>
          </a:xfrm>
          <a:prstGeom prst="rect">
            <a:avLst/>
          </a:prstGeom>
          <a:noFill/>
        </p:spPr>
        <p:txBody>
          <a:bodyPr wrap="none" rtlCol="0">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zh-CN" altLang="en-US" sz="2400" b="1" kern="0" dirty="0" smtClean="0">
                <a:solidFill>
                  <a:srgbClr val="FFFFFF"/>
                </a:solidFill>
                <a:ea typeface="微软雅黑" charset="0"/>
              </a:rPr>
              <a:t>任务阐述</a:t>
            </a:r>
            <a:endParaRPr kumimoji="1" lang="zh-CN" altLang="en-US" sz="2400" b="1" i="0" u="none" strike="noStrike" kern="0" cap="none" spc="0" normalizeH="0" baseline="0" noProof="0" dirty="0" smtClean="0">
              <a:ln>
                <a:noFill/>
              </a:ln>
              <a:solidFill>
                <a:srgbClr val="FFFFFF"/>
              </a:solidFill>
              <a:effectLst/>
              <a:uLnTx/>
              <a:uFillTx/>
              <a:ea typeface="微软雅黑" charset="0"/>
            </a:endParaRPr>
          </a:p>
        </p:txBody>
      </p:sp>
      <p:sp>
        <p:nvSpPr>
          <p:cNvPr id="5" name="椭圆 4"/>
          <p:cNvSpPr/>
          <p:nvPr/>
        </p:nvSpPr>
        <p:spPr>
          <a:xfrm>
            <a:off x="5532523" y="1187103"/>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smtClean="0">
                <a:ln>
                  <a:noFill/>
                </a:ln>
                <a:solidFill>
                  <a:srgbClr val="FFFFFF"/>
                </a:solidFill>
                <a:effectLst/>
                <a:uLnTx/>
                <a:uFillTx/>
                <a:latin typeface="Century Gothic"/>
                <a:ea typeface="微软雅黑" charset="0"/>
                <a:cs typeface=""/>
              </a:rPr>
              <a:t>1</a:t>
            </a:r>
            <a:endParaRPr kumimoji="1" lang="zh-CN" altLang="en-US" sz="3200" b="1" i="0" u="none" strike="noStrike" kern="0" cap="none" spc="0" normalizeH="0" baseline="0" noProof="0" dirty="0" smtClean="0">
              <a:ln>
                <a:noFill/>
              </a:ln>
              <a:solidFill>
                <a:srgbClr val="FFFFFF"/>
              </a:solidFill>
              <a:effectLst/>
              <a:uLnTx/>
              <a:uFillTx/>
              <a:latin typeface="Century Gothic"/>
              <a:ea typeface="微软雅黑" charset="0"/>
              <a:cs typeface=""/>
            </a:endParaRPr>
          </a:p>
        </p:txBody>
      </p:sp>
      <p:sp>
        <p:nvSpPr>
          <p:cNvPr id="6" name="文本框 5"/>
          <p:cNvSpPr txBox="1"/>
          <p:nvPr/>
        </p:nvSpPr>
        <p:spPr>
          <a:xfrm>
            <a:off x="6327459" y="2161159"/>
            <a:ext cx="3570208" cy="461665"/>
          </a:xfrm>
          <a:prstGeom prst="rect">
            <a:avLst/>
          </a:prstGeom>
          <a:noFill/>
        </p:spPr>
        <p:txBody>
          <a:bodyPr wrap="none" rtlCol="0">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dirty="0" smtClean="0">
                <a:ln>
                  <a:noFill/>
                </a:ln>
                <a:solidFill>
                  <a:srgbClr val="FFFFFF"/>
                </a:solidFill>
                <a:effectLst/>
                <a:uLnTx/>
                <a:uFillTx/>
                <a:ea typeface="微软雅黑" charset="0"/>
              </a:rPr>
              <a:t>相关方法分类与评价指标</a:t>
            </a:r>
          </a:p>
        </p:txBody>
      </p:sp>
      <p:sp>
        <p:nvSpPr>
          <p:cNvPr id="8" name="椭圆 7"/>
          <p:cNvSpPr/>
          <p:nvPr/>
        </p:nvSpPr>
        <p:spPr>
          <a:xfrm>
            <a:off x="5532523" y="2072306"/>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smtClean="0">
                <a:ln>
                  <a:noFill/>
                </a:ln>
                <a:solidFill>
                  <a:srgbClr val="FFFFFF"/>
                </a:solidFill>
                <a:effectLst/>
                <a:uLnTx/>
                <a:uFillTx/>
                <a:latin typeface="Century Gothic"/>
                <a:ea typeface="微软雅黑" charset="0"/>
                <a:cs typeface=""/>
              </a:rPr>
              <a:t>2</a:t>
            </a:r>
            <a:endParaRPr kumimoji="1" lang="zh-CN" altLang="en-US" sz="3200" b="1" i="0" u="none" strike="noStrike" kern="0" cap="none" spc="0" normalizeH="0" baseline="0" noProof="0" dirty="0" smtClean="0">
              <a:ln>
                <a:noFill/>
              </a:ln>
              <a:solidFill>
                <a:srgbClr val="FFFFFF"/>
              </a:solidFill>
              <a:effectLst/>
              <a:uLnTx/>
              <a:uFillTx/>
              <a:latin typeface="Century Gothic"/>
              <a:ea typeface="微软雅黑" charset="0"/>
              <a:cs typeface=""/>
            </a:endParaRPr>
          </a:p>
        </p:txBody>
      </p:sp>
      <p:sp>
        <p:nvSpPr>
          <p:cNvPr id="9" name="文本框 8"/>
          <p:cNvSpPr txBox="1"/>
          <p:nvPr/>
        </p:nvSpPr>
        <p:spPr>
          <a:xfrm>
            <a:off x="6327459" y="3080527"/>
            <a:ext cx="2339102" cy="461665"/>
          </a:xfrm>
          <a:prstGeom prst="rect">
            <a:avLst/>
          </a:prstGeom>
          <a:noFill/>
        </p:spPr>
        <p:txBody>
          <a:bodyPr wrap="none" rtlCol="0">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dirty="0" smtClean="0">
                <a:ln>
                  <a:noFill/>
                </a:ln>
                <a:solidFill>
                  <a:srgbClr val="FFFFFF"/>
                </a:solidFill>
                <a:effectLst/>
                <a:uLnTx/>
                <a:uFillTx/>
                <a:ea typeface="微软雅黑" charset="0"/>
              </a:rPr>
              <a:t>代表性模型</a:t>
            </a:r>
            <a:r>
              <a:rPr kumimoji="1" lang="zh-CN" altLang="en-US" sz="2400" b="1" kern="0" dirty="0">
                <a:solidFill>
                  <a:srgbClr val="FFFFFF"/>
                </a:solidFill>
                <a:ea typeface="微软雅黑" charset="0"/>
              </a:rPr>
              <a:t>分析</a:t>
            </a:r>
            <a:endParaRPr kumimoji="1" lang="zh-CN" altLang="en-US" sz="2400" b="1" i="0" u="none" strike="noStrike" kern="0" cap="none" spc="0" normalizeH="0" baseline="0" noProof="0" dirty="0" smtClean="0">
              <a:ln>
                <a:noFill/>
              </a:ln>
              <a:solidFill>
                <a:srgbClr val="FFFFFF"/>
              </a:solidFill>
              <a:effectLst/>
              <a:uLnTx/>
              <a:uFillTx/>
              <a:ea typeface="微软雅黑" charset="0"/>
            </a:endParaRPr>
          </a:p>
        </p:txBody>
      </p:sp>
      <p:sp>
        <p:nvSpPr>
          <p:cNvPr id="11" name="椭圆 10"/>
          <p:cNvSpPr/>
          <p:nvPr/>
        </p:nvSpPr>
        <p:spPr>
          <a:xfrm>
            <a:off x="5532523" y="2985498"/>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smtClean="0">
                <a:ln>
                  <a:noFill/>
                </a:ln>
                <a:solidFill>
                  <a:srgbClr val="FFFFFF"/>
                </a:solidFill>
                <a:effectLst/>
                <a:uLnTx/>
                <a:uFillTx/>
                <a:latin typeface="Century Gothic"/>
                <a:ea typeface="微软雅黑" charset="0"/>
                <a:cs typeface=""/>
              </a:rPr>
              <a:t>3</a:t>
            </a:r>
            <a:endParaRPr kumimoji="1" lang="zh-CN" altLang="en-US" sz="3200" b="1" i="0" u="none" strike="noStrike" kern="0" cap="none" spc="0" normalizeH="0" baseline="0" noProof="0" dirty="0" smtClean="0">
              <a:ln>
                <a:noFill/>
              </a:ln>
              <a:solidFill>
                <a:srgbClr val="FFFFFF"/>
              </a:solidFill>
              <a:effectLst/>
              <a:uLnTx/>
              <a:uFillTx/>
              <a:latin typeface="Century Gothic"/>
              <a:ea typeface="微软雅黑" charset="0"/>
              <a:cs typeface=""/>
            </a:endParaRPr>
          </a:p>
        </p:txBody>
      </p:sp>
      <p:sp>
        <p:nvSpPr>
          <p:cNvPr id="12" name="文本框 11"/>
          <p:cNvSpPr txBox="1"/>
          <p:nvPr/>
        </p:nvSpPr>
        <p:spPr>
          <a:xfrm>
            <a:off x="6327459" y="3959552"/>
            <a:ext cx="1723549" cy="461665"/>
          </a:xfrm>
          <a:prstGeom prst="rect">
            <a:avLst/>
          </a:prstGeom>
          <a:noFill/>
        </p:spPr>
        <p:txBody>
          <a:bodyPr wrap="none" rtlCol="0">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dirty="0" smtClean="0">
                <a:ln>
                  <a:noFill/>
                </a:ln>
                <a:solidFill>
                  <a:srgbClr val="FFFFFF"/>
                </a:solidFill>
                <a:effectLst/>
                <a:uLnTx/>
                <a:uFillTx/>
                <a:ea typeface="微软雅黑" charset="0"/>
              </a:rPr>
              <a:t>总结与展望</a:t>
            </a:r>
          </a:p>
        </p:txBody>
      </p:sp>
      <p:sp>
        <p:nvSpPr>
          <p:cNvPr id="14" name="椭圆 13"/>
          <p:cNvSpPr/>
          <p:nvPr/>
        </p:nvSpPr>
        <p:spPr>
          <a:xfrm>
            <a:off x="5532523" y="3870699"/>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smtClean="0">
                <a:ln>
                  <a:noFill/>
                </a:ln>
                <a:solidFill>
                  <a:srgbClr val="FFFFFF"/>
                </a:solidFill>
                <a:effectLst/>
                <a:uLnTx/>
                <a:uFillTx/>
                <a:latin typeface="Century Gothic"/>
                <a:ea typeface="微软雅黑" charset="0"/>
                <a:cs typeface=""/>
              </a:rPr>
              <a:t>4</a:t>
            </a:r>
            <a:endParaRPr kumimoji="1" lang="zh-CN" altLang="en-US" sz="3200" b="1" i="0" u="none" strike="noStrike" kern="0" cap="none" spc="0" normalizeH="0" baseline="0" noProof="0" dirty="0" smtClean="0">
              <a:ln>
                <a:noFill/>
              </a:ln>
              <a:solidFill>
                <a:srgbClr val="FFFFFF"/>
              </a:solidFill>
              <a:effectLst/>
              <a:uLnTx/>
              <a:uFillTx/>
              <a:latin typeface="Century Gothic"/>
              <a:ea typeface="微软雅黑" charset="0"/>
              <a:cs typeface=""/>
            </a:endParaRPr>
          </a:p>
        </p:txBody>
      </p:sp>
      <p:sp>
        <p:nvSpPr>
          <p:cNvPr id="18" name="文本框 17"/>
          <p:cNvSpPr txBox="1"/>
          <p:nvPr/>
        </p:nvSpPr>
        <p:spPr>
          <a:xfrm>
            <a:off x="1090235" y="1973590"/>
            <a:ext cx="3134191" cy="1862048"/>
          </a:xfrm>
          <a:prstGeom prst="rect">
            <a:avLst/>
          </a:prstGeom>
          <a:noFill/>
        </p:spPr>
        <p:txBody>
          <a:bodyPr wrap="none" rtlCol="0">
            <a:spAutoFit/>
          </a:bodyPr>
          <a:lstStyle/>
          <a:p>
            <a:pPr algn="ctr"/>
            <a:r>
              <a:rPr kumimoji="1" lang="zh-CN" altLang="en-US" sz="11500" b="1" dirty="0" smtClean="0">
                <a:solidFill>
                  <a:schemeClr val="bg1"/>
                </a:solidFill>
                <a:latin typeface="Microsoft YaHei" charset="0"/>
                <a:ea typeface="Microsoft YaHei" charset="0"/>
                <a:cs typeface="Microsoft YaHei" charset="0"/>
              </a:rPr>
              <a:t>目录</a:t>
            </a:r>
            <a:endParaRPr kumimoji="1" lang="zh-CN" altLang="en-US" sz="11500" b="1" dirty="0">
              <a:solidFill>
                <a:schemeClr val="bg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4842380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35810" y="236936"/>
            <a:ext cx="5601366" cy="804464"/>
          </a:xfrm>
        </p:spPr>
        <p:txBody>
          <a:bodyPr/>
          <a:lstStyle/>
          <a:p>
            <a:r>
              <a:rPr lang="en-US" altLang="zh-CN" dirty="0"/>
              <a:t>3. Attribute Control </a:t>
            </a:r>
            <a:r>
              <a:rPr lang="en-US" altLang="zh-CN" dirty="0" smtClean="0"/>
              <a:t>Generation</a:t>
            </a:r>
          </a:p>
        </p:txBody>
      </p:sp>
      <p:pic>
        <p:nvPicPr>
          <p:cNvPr id="3" name="图片 2"/>
          <p:cNvPicPr>
            <a:picLocks noChangeAspect="1"/>
          </p:cNvPicPr>
          <p:nvPr/>
        </p:nvPicPr>
        <p:blipFill>
          <a:blip r:embed="rId3"/>
          <a:stretch>
            <a:fillRect/>
          </a:stretch>
        </p:blipFill>
        <p:spPr>
          <a:xfrm>
            <a:off x="380186" y="1838681"/>
            <a:ext cx="7416800" cy="4298238"/>
          </a:xfrm>
          <a:prstGeom prst="rect">
            <a:avLst/>
          </a:prstGeom>
        </p:spPr>
      </p:pic>
      <p:sp>
        <p:nvSpPr>
          <p:cNvPr id="10" name="文本框 9"/>
          <p:cNvSpPr txBox="1"/>
          <p:nvPr/>
        </p:nvSpPr>
        <p:spPr>
          <a:xfrm>
            <a:off x="6499654" y="243356"/>
            <a:ext cx="5298646" cy="1631216"/>
          </a:xfrm>
          <a:prstGeom prst="rect">
            <a:avLst/>
          </a:prstGeom>
          <a:noFill/>
          <a:ln>
            <a:solidFill>
              <a:schemeClr val="bg2">
                <a:lumMod val="50000"/>
              </a:schemeClr>
            </a:solidFill>
          </a:ln>
        </p:spPr>
        <p:txBody>
          <a:bodyPr wrap="square" rtlCol="0">
            <a:spAutoFit/>
          </a:bodyPr>
          <a:lstStyle/>
          <a:p>
            <a:r>
              <a:rPr lang="en-US" altLang="zh-CN" sz="2000" dirty="0" smtClean="0"/>
              <a:t>VAE</a:t>
            </a:r>
            <a:r>
              <a:rPr lang="zh-CN" altLang="en-US" sz="2000" dirty="0" smtClean="0"/>
              <a:t>假设所有句子相互独立，并将每一个句子映射到标准高斯隐空间，虽然计算简单，但不符合实际；</a:t>
            </a:r>
            <a:endParaRPr lang="en-US" altLang="zh-CN" sz="2000" dirty="0" smtClean="0"/>
          </a:p>
          <a:p>
            <a:r>
              <a:rPr lang="zh-CN" altLang="en-US" sz="2000" dirty="0" smtClean="0"/>
              <a:t>风格向量使用简单的结构化编码，不具有足够的风格表现力。</a:t>
            </a:r>
            <a:endParaRPr lang="en-US" altLang="zh-CN" sz="2000" dirty="0" smtClean="0"/>
          </a:p>
        </p:txBody>
      </p:sp>
    </p:spTree>
    <p:extLst>
      <p:ext uri="{BB962C8B-B14F-4D97-AF65-F5344CB8AC3E}">
        <p14:creationId xmlns:p14="http://schemas.microsoft.com/office/powerpoint/2010/main" val="38859411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3</a:t>
            </a:r>
            <a:r>
              <a:rPr lang="en-US" altLang="zh-CN" dirty="0" smtClean="0"/>
              <a:t>. Attribute Control Generation</a:t>
            </a:r>
            <a:endParaRPr lang="zh-CN" altLang="en-US" dirty="0"/>
          </a:p>
        </p:txBody>
      </p:sp>
      <p:sp>
        <p:nvSpPr>
          <p:cNvPr id="3" name="文本框 2"/>
          <p:cNvSpPr txBox="1"/>
          <p:nvPr/>
        </p:nvSpPr>
        <p:spPr>
          <a:xfrm>
            <a:off x="834886" y="1019044"/>
            <a:ext cx="10614991" cy="400110"/>
          </a:xfrm>
          <a:prstGeom prst="rect">
            <a:avLst/>
          </a:prstGeom>
          <a:noFill/>
        </p:spPr>
        <p:txBody>
          <a:bodyPr wrap="square" rtlCol="0">
            <a:spAutoFit/>
          </a:bodyPr>
          <a:lstStyle/>
          <a:p>
            <a:r>
              <a:rPr lang="en-US" altLang="zh-CN" sz="2000" dirty="0">
                <a:latin typeface="Arial Rounded MT Bold" panose="020F0704030504030204" pitchFamily="34" charset="0"/>
              </a:rPr>
              <a:t>Text Style Transfer via Learning Style Instance Supported Latent </a:t>
            </a:r>
            <a:r>
              <a:rPr lang="en-US" altLang="zh-CN" sz="2000" dirty="0" smtClean="0">
                <a:latin typeface="Arial Rounded MT Bold" panose="020F0704030504030204" pitchFamily="34" charset="0"/>
              </a:rPr>
              <a:t>Space (IJCAI 2020)</a:t>
            </a:r>
            <a:endParaRPr lang="zh-CN" altLang="en-US" sz="2000" dirty="0">
              <a:latin typeface="Arial Rounded MT Bold" panose="020F0704030504030204" pitchFamily="34" charset="0"/>
            </a:endParaRPr>
          </a:p>
        </p:txBody>
      </p:sp>
      <p:pic>
        <p:nvPicPr>
          <p:cNvPr id="4" name="图片 3"/>
          <p:cNvPicPr>
            <a:picLocks noChangeAspect="1"/>
          </p:cNvPicPr>
          <p:nvPr/>
        </p:nvPicPr>
        <p:blipFill>
          <a:blip r:embed="rId3"/>
          <a:stretch>
            <a:fillRect/>
          </a:stretch>
        </p:blipFill>
        <p:spPr>
          <a:xfrm>
            <a:off x="143714" y="1745523"/>
            <a:ext cx="6924260" cy="4559648"/>
          </a:xfrm>
          <a:prstGeom prst="rect">
            <a:avLst/>
          </a:prstGeom>
        </p:spPr>
      </p:pic>
      <p:sp>
        <p:nvSpPr>
          <p:cNvPr id="5" name="矩形 4"/>
          <p:cNvSpPr/>
          <p:nvPr/>
        </p:nvSpPr>
        <p:spPr>
          <a:xfrm>
            <a:off x="7067974" y="2596188"/>
            <a:ext cx="5101821" cy="2492990"/>
          </a:xfrm>
          <a:prstGeom prst="rect">
            <a:avLst/>
          </a:prstGeom>
        </p:spPr>
        <p:txBody>
          <a:bodyPr wrap="square">
            <a:spAutoFit/>
          </a:bodyPr>
          <a:lstStyle/>
          <a:p>
            <a:pPr>
              <a:lnSpc>
                <a:spcPct val="150000"/>
              </a:lnSpc>
            </a:pPr>
            <a:r>
              <a:rPr lang="zh-CN" altLang="en-US" sz="2400" b="1" dirty="0" smtClean="0"/>
              <a:t>风格隐表示的构建：</a:t>
            </a:r>
            <a:endParaRPr lang="en-US" altLang="zh-CN" sz="2400" b="1" dirty="0"/>
          </a:p>
          <a:p>
            <a:pPr>
              <a:lnSpc>
                <a:spcPct val="150000"/>
              </a:lnSpc>
            </a:pPr>
            <a:r>
              <a:rPr lang="en-US" altLang="zh-CN" sz="2000" b="1" dirty="0" smtClean="0"/>
              <a:t>Generative flow </a:t>
            </a:r>
            <a:r>
              <a:rPr lang="en-US" altLang="zh-CN" sz="2000" dirty="0" smtClean="0"/>
              <a:t>with K instances</a:t>
            </a:r>
          </a:p>
          <a:p>
            <a:pPr>
              <a:lnSpc>
                <a:spcPct val="150000"/>
              </a:lnSpc>
            </a:pPr>
            <a:r>
              <a:rPr lang="zh-CN" altLang="en-US" sz="2000" dirty="0" smtClean="0">
                <a:latin typeface="微软雅黑" panose="020B0503020204020204" pitchFamily="34" charset="-122"/>
                <a:ea typeface="微软雅黑" panose="020B0503020204020204" pitchFamily="34" charset="-122"/>
              </a:rPr>
              <a:t>在初始</a:t>
            </a:r>
            <a:r>
              <a:rPr lang="zh-CN" altLang="en-US" sz="2000" dirty="0" smtClean="0">
                <a:latin typeface="微软雅黑" panose="020B0503020204020204" pitchFamily="34" charset="-122"/>
                <a:ea typeface="微软雅黑" panose="020B0503020204020204" pitchFamily="34" charset="-122"/>
              </a:rPr>
              <a:t>为标准高斯分布</a:t>
            </a:r>
            <a:r>
              <a:rPr lang="zh-CN" altLang="en-US" sz="2000" dirty="0" smtClean="0">
                <a:latin typeface="微软雅黑" panose="020B0503020204020204" pitchFamily="34" charset="-122"/>
                <a:ea typeface="微软雅黑" panose="020B0503020204020204" pitchFamily="34" charset="-122"/>
              </a:rPr>
              <a:t>的风格隐表示基础上每次选取</a:t>
            </a:r>
            <a:r>
              <a:rPr lang="en-US" altLang="zh-CN" sz="2000" dirty="0" smtClean="0">
                <a:latin typeface="微软雅黑" panose="020B0503020204020204" pitchFamily="34" charset="-122"/>
                <a:ea typeface="微软雅黑" panose="020B0503020204020204" pitchFamily="34" charset="-122"/>
              </a:rPr>
              <a:t>K</a:t>
            </a:r>
            <a:r>
              <a:rPr lang="zh-CN" altLang="en-US" sz="2000" dirty="0" smtClean="0">
                <a:latin typeface="微软雅黑" panose="020B0503020204020204" pitchFamily="34" charset="-122"/>
                <a:ea typeface="微软雅黑" panose="020B0503020204020204" pitchFamily="34" charset="-122"/>
              </a:rPr>
              <a:t>个同种风格语句，进行迭代更新，获得比起其他方法更具有表现力的风格嵌入。</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17508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3. Attribute Control </a:t>
            </a:r>
            <a:r>
              <a:rPr lang="en-US" altLang="zh-CN" dirty="0" smtClean="0"/>
              <a:t>Generation</a:t>
            </a:r>
            <a:endParaRPr lang="zh-CN" altLang="en-US" dirty="0"/>
          </a:p>
        </p:txBody>
      </p:sp>
      <mc:AlternateContent xmlns:mc="http://schemas.openxmlformats.org/markup-compatibility/2006" xmlns:a14="http://schemas.microsoft.com/office/drawing/2010/main">
        <mc:Choice Requires="a14">
          <p:sp>
            <p:nvSpPr>
              <p:cNvPr id="6" name="文本框 5"/>
              <p:cNvSpPr txBox="1"/>
              <p:nvPr/>
            </p:nvSpPr>
            <p:spPr>
              <a:xfrm>
                <a:off x="937962" y="1218558"/>
                <a:ext cx="4634936" cy="1230658"/>
              </a:xfrm>
              <a:prstGeom prst="rect">
                <a:avLst/>
              </a:prstGeom>
              <a:noFill/>
            </p:spPr>
            <p:txBody>
              <a:bodyPr wrap="square" rtlCol="0">
                <a:spAutoFit/>
              </a:bodyPr>
              <a:lstStyle/>
              <a:p>
                <a:pPr>
                  <a:lnSpc>
                    <a:spcPct val="150000"/>
                  </a:lnSpc>
                </a:pPr>
                <a:r>
                  <a:rPr lang="en-US" altLang="zh-CN" sz="2400" b="1" dirty="0" smtClean="0"/>
                  <a:t>Reconstruction Loss</a:t>
                </a:r>
                <a:r>
                  <a:rPr lang="zh-CN" altLang="en-US" sz="2400" b="1" dirty="0" smtClean="0"/>
                  <a:t>：</a:t>
                </a:r>
                <a:endParaRPr lang="en-US" altLang="zh-CN" sz="2400" b="1" dirty="0" smtClean="0"/>
              </a:p>
              <a:p>
                <a:pPr>
                  <a:lnSpc>
                    <a:spcPct val="150000"/>
                  </a:lnSpc>
                </a:pPr>
                <a:r>
                  <a:rPr lang="en-US" altLang="zh-CN" sz="2400" b="0" dirty="0" smtClean="0">
                    <a:ea typeface="微软雅黑" panose="020B0503020204020204" pitchFamily="34" charset="-122"/>
                  </a:rPr>
                  <a:t>     </a:t>
                </a:r>
                <a14:m>
                  <m:oMath xmlns:m="http://schemas.openxmlformats.org/officeDocument/2006/math">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𝐿</m:t>
                        </m:r>
                      </m:e>
                      <m:sub>
                        <m:r>
                          <a:rPr lang="en-US" altLang="zh-CN" sz="2400" b="0" i="1" smtClean="0">
                            <a:latin typeface="Cambria Math" panose="02040503050406030204" pitchFamily="18" charset="0"/>
                            <a:ea typeface="微软雅黑" panose="020B0503020204020204" pitchFamily="34" charset="-122"/>
                          </a:rPr>
                          <m:t>𝑟𝑒𝑐𝑜𝑛</m:t>
                        </m:r>
                      </m:sub>
                    </m:sSub>
                    <m:r>
                      <a:rPr lang="en-US" altLang="zh-CN" sz="2400" b="0" i="1" smtClean="0">
                        <a:latin typeface="Cambria Math" panose="02040503050406030204" pitchFamily="18" charset="0"/>
                        <a:ea typeface="微软雅黑" panose="020B0503020204020204" pitchFamily="34" charset="-122"/>
                      </a:rPr>
                      <m:t>=−</m:t>
                    </m:r>
                    <m:func>
                      <m:funcPr>
                        <m:ctrlPr>
                          <a:rPr lang="en-US" altLang="zh-CN" sz="2400" b="0" i="1" smtClean="0">
                            <a:latin typeface="Cambria Math" panose="02040503050406030204" pitchFamily="18" charset="0"/>
                            <a:ea typeface="微软雅黑" panose="020B0503020204020204" pitchFamily="34" charset="-122"/>
                          </a:rPr>
                        </m:ctrlPr>
                      </m:funcPr>
                      <m:fName>
                        <m:r>
                          <m:rPr>
                            <m:sty m:val="p"/>
                          </m:rPr>
                          <a:rPr lang="en-US" altLang="zh-CN" sz="2400" b="0" i="0" smtClean="0">
                            <a:latin typeface="Cambria Math" panose="02040503050406030204" pitchFamily="18" charset="0"/>
                            <a:ea typeface="微软雅黑" panose="020B0503020204020204" pitchFamily="34" charset="-122"/>
                          </a:rPr>
                          <m:t>log</m:t>
                        </m:r>
                      </m:fName>
                      <m:e>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𝑝</m:t>
                            </m:r>
                          </m:e>
                          <m:sub>
                            <m:r>
                              <a:rPr lang="en-US" altLang="zh-CN" sz="2400" b="0" i="1" smtClean="0">
                                <a:latin typeface="Cambria Math" panose="02040503050406030204" pitchFamily="18" charset="0"/>
                                <a:ea typeface="微软雅黑" panose="020B0503020204020204" pitchFamily="34" charset="-122"/>
                              </a:rPr>
                              <m:t>𝐺</m:t>
                            </m:r>
                          </m:sub>
                        </m:sSub>
                        <m:r>
                          <a:rPr lang="en-US" altLang="zh-CN" sz="2400" b="0" i="1" smtClean="0">
                            <a:latin typeface="Cambria Math" panose="02040503050406030204" pitchFamily="18" charset="0"/>
                            <a:ea typeface="微软雅黑" panose="020B0503020204020204" pitchFamily="34" charset="-122"/>
                          </a:rPr>
                          <m:t>(</m:t>
                        </m:r>
                        <m:r>
                          <a:rPr lang="en-US" altLang="zh-CN" sz="2400" b="0" i="1" smtClean="0">
                            <a:latin typeface="Cambria Math" panose="02040503050406030204" pitchFamily="18" charset="0"/>
                            <a:ea typeface="微软雅黑" panose="020B0503020204020204" pitchFamily="34" charset="-122"/>
                          </a:rPr>
                          <m:t>𝑥</m:t>
                        </m:r>
                        <m:r>
                          <a:rPr lang="en-US" altLang="zh-CN" sz="2400" b="0" i="1" smtClean="0">
                            <a:latin typeface="Cambria Math" panose="02040503050406030204" pitchFamily="18" charset="0"/>
                            <a:ea typeface="微软雅黑" panose="020B0503020204020204" pitchFamily="34" charset="-122"/>
                          </a:rPr>
                          <m:t>|</m:t>
                        </m:r>
                        <m:r>
                          <a:rPr lang="en-US" altLang="zh-CN" sz="2400" b="0" i="1" smtClean="0">
                            <a:latin typeface="Cambria Math" panose="02040503050406030204" pitchFamily="18" charset="0"/>
                            <a:ea typeface="微软雅黑" panose="020B0503020204020204" pitchFamily="34" charset="-122"/>
                          </a:rPr>
                          <m:t>𝑥</m:t>
                        </m:r>
                        <m:r>
                          <a:rPr lang="en-US" altLang="zh-CN" sz="2400" b="0" i="1" smtClean="0">
                            <a:latin typeface="Cambria Math" panose="02040503050406030204" pitchFamily="18" charset="0"/>
                            <a:ea typeface="微软雅黑" panose="020B0503020204020204" pitchFamily="34" charset="-122"/>
                          </a:rPr>
                          <m:t>,</m:t>
                        </m:r>
                        <m:sSubSup>
                          <m:sSubSupPr>
                            <m:ctrlPr>
                              <a:rPr lang="en-US" altLang="zh-CN" sz="2400" b="0" i="1" smtClean="0">
                                <a:latin typeface="Cambria Math" panose="02040503050406030204" pitchFamily="18" charset="0"/>
                                <a:ea typeface="微软雅黑" panose="020B0503020204020204" pitchFamily="34" charset="-122"/>
                              </a:rPr>
                            </m:ctrlPr>
                          </m:sSubSupPr>
                          <m:e>
                            <m:r>
                              <m:rPr>
                                <m:sty m:val="p"/>
                              </m:rPr>
                              <a:rPr lang="el-GR" altLang="zh-CN" sz="2400" b="0" i="1" smtClean="0">
                                <a:latin typeface="Cambria Math" panose="02040503050406030204" pitchFamily="18" charset="0"/>
                                <a:ea typeface="Cambria Math" panose="02040503050406030204" pitchFamily="18" charset="0"/>
                              </a:rPr>
                              <m:t>Φ</m:t>
                            </m:r>
                          </m:e>
                          <m:sub>
                            <m:r>
                              <a:rPr lang="en-US" altLang="zh-CN" sz="2400" b="0" i="1" smtClean="0">
                                <a:latin typeface="Cambria Math" panose="02040503050406030204" pitchFamily="18" charset="0"/>
                                <a:ea typeface="微软雅黑" panose="020B0503020204020204" pitchFamily="34" charset="-122"/>
                              </a:rPr>
                              <m:t>𝐾</m:t>
                            </m:r>
                          </m:sub>
                          <m:sup>
                            <m:r>
                              <a:rPr lang="en-US" altLang="zh-CN" sz="2400" b="0" i="1" smtClean="0">
                                <a:latin typeface="Cambria Math" panose="02040503050406030204" pitchFamily="18" charset="0"/>
                                <a:ea typeface="微软雅黑" panose="020B0503020204020204" pitchFamily="34" charset="-122"/>
                              </a:rPr>
                              <m:t>𝑖</m:t>
                            </m:r>
                          </m:sup>
                        </m:sSubSup>
                        <m:r>
                          <a:rPr lang="en-US" altLang="zh-CN" sz="2400" b="0" i="1" smtClean="0">
                            <a:latin typeface="Cambria Math" panose="02040503050406030204" pitchFamily="18" charset="0"/>
                            <a:ea typeface="微软雅黑" panose="020B0503020204020204" pitchFamily="34" charset="-122"/>
                          </a:rPr>
                          <m:t>)</m:t>
                        </m:r>
                      </m:e>
                    </m:func>
                  </m:oMath>
                </a14:m>
                <a:endParaRPr lang="zh-CN" altLang="en-US" sz="2400" dirty="0">
                  <a:ea typeface="微软雅黑" panose="020B0503020204020204" pitchFamily="34"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937962" y="1218558"/>
                <a:ext cx="4634936" cy="1230658"/>
              </a:xfrm>
              <a:prstGeom prst="rect">
                <a:avLst/>
              </a:prstGeom>
              <a:blipFill>
                <a:blip r:embed="rId3"/>
                <a:stretch>
                  <a:fillRect l="-21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5707669" y="1177083"/>
                <a:ext cx="6353225" cy="1320746"/>
              </a:xfrm>
              <a:prstGeom prst="rect">
                <a:avLst/>
              </a:prstGeom>
              <a:noFill/>
            </p:spPr>
            <p:txBody>
              <a:bodyPr wrap="square" rtlCol="0">
                <a:spAutoFit/>
              </a:bodyPr>
              <a:lstStyle/>
              <a:p>
                <a:pPr>
                  <a:lnSpc>
                    <a:spcPct val="150000"/>
                  </a:lnSpc>
                </a:pPr>
                <a:r>
                  <a:rPr lang="en-US" altLang="zh-CN" sz="2400" b="1" dirty="0" smtClean="0"/>
                  <a:t>Cycle Consistency Loss</a:t>
                </a:r>
                <a:r>
                  <a:rPr lang="zh-CN" altLang="en-US" sz="2400" b="1" dirty="0" smtClean="0"/>
                  <a:t>：</a:t>
                </a:r>
                <a:r>
                  <a:rPr lang="en-US" altLang="zh-CN" sz="2000" dirty="0" smtClean="0"/>
                  <a:t>(</a:t>
                </a:r>
                <a:r>
                  <a:rPr lang="zh-CN" altLang="en-US" sz="2000" dirty="0" smtClean="0"/>
                  <a:t>借鉴反向翻译思想</a:t>
                </a:r>
                <a:r>
                  <a:rPr lang="en-US" altLang="zh-CN" sz="2000" dirty="0" smtClean="0"/>
                  <a:t>)</a:t>
                </a:r>
                <a:endParaRPr lang="en-US" altLang="zh-CN" sz="2400" dirty="0" smtClean="0"/>
              </a:p>
              <a:p>
                <a:pPr>
                  <a:lnSpc>
                    <a:spcPct val="150000"/>
                  </a:lnSpc>
                </a:pPr>
                <a:r>
                  <a:rPr lang="en-US" altLang="zh-CN" sz="2400" b="0" dirty="0" smtClean="0">
                    <a:ea typeface="微软雅黑" panose="020B0503020204020204" pitchFamily="34" charset="-122"/>
                  </a:rPr>
                  <a:t>     </a:t>
                </a:r>
                <a14:m>
                  <m:oMath xmlns:m="http://schemas.openxmlformats.org/officeDocument/2006/math">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𝐿</m:t>
                        </m:r>
                      </m:e>
                      <m:sub>
                        <m:r>
                          <a:rPr lang="en-US" altLang="zh-CN" sz="2400" b="0" i="1" smtClean="0">
                            <a:latin typeface="Cambria Math" panose="02040503050406030204" pitchFamily="18" charset="0"/>
                            <a:ea typeface="微软雅黑" panose="020B0503020204020204" pitchFamily="34" charset="-122"/>
                          </a:rPr>
                          <m:t>𝑐𝑦𝑐𝑙𝑒</m:t>
                        </m:r>
                      </m:sub>
                    </m:sSub>
                    <m:r>
                      <a:rPr lang="en-US" altLang="zh-CN" sz="2400" b="0" i="1" smtClean="0">
                        <a:latin typeface="Cambria Math" panose="02040503050406030204" pitchFamily="18" charset="0"/>
                        <a:ea typeface="微软雅黑" panose="020B0503020204020204" pitchFamily="34" charset="-122"/>
                      </a:rPr>
                      <m:t>=−</m:t>
                    </m:r>
                    <m:func>
                      <m:funcPr>
                        <m:ctrlPr>
                          <a:rPr lang="en-US" altLang="zh-CN" sz="2400" b="0" i="1" smtClean="0">
                            <a:latin typeface="Cambria Math" panose="02040503050406030204" pitchFamily="18" charset="0"/>
                            <a:ea typeface="微软雅黑" panose="020B0503020204020204" pitchFamily="34" charset="-122"/>
                          </a:rPr>
                        </m:ctrlPr>
                      </m:funcPr>
                      <m:fName>
                        <m:r>
                          <m:rPr>
                            <m:sty m:val="p"/>
                          </m:rPr>
                          <a:rPr lang="en-US" altLang="zh-CN" sz="2400" b="0" i="0" smtClean="0">
                            <a:latin typeface="Cambria Math" panose="02040503050406030204" pitchFamily="18" charset="0"/>
                            <a:ea typeface="微软雅黑" panose="020B0503020204020204" pitchFamily="34" charset="-122"/>
                          </a:rPr>
                          <m:t>log</m:t>
                        </m:r>
                      </m:fName>
                      <m:e>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𝑝</m:t>
                            </m:r>
                          </m:e>
                          <m:sub>
                            <m:r>
                              <a:rPr lang="en-US" altLang="zh-CN" sz="2400" b="0" i="1" smtClean="0">
                                <a:latin typeface="Cambria Math" panose="02040503050406030204" pitchFamily="18" charset="0"/>
                                <a:ea typeface="微软雅黑" panose="020B0503020204020204" pitchFamily="34" charset="-122"/>
                              </a:rPr>
                              <m:t>𝐺</m:t>
                            </m:r>
                          </m:sub>
                        </m:sSub>
                        <m:r>
                          <a:rPr lang="en-US" altLang="zh-CN" sz="2400" b="0" i="1" smtClean="0">
                            <a:latin typeface="Cambria Math" panose="02040503050406030204" pitchFamily="18" charset="0"/>
                            <a:ea typeface="微软雅黑" panose="020B0503020204020204" pitchFamily="34" charset="-122"/>
                          </a:rPr>
                          <m:t>(</m:t>
                        </m:r>
                        <m:r>
                          <a:rPr lang="en-US" altLang="zh-CN" sz="2400" b="0" i="1" smtClean="0">
                            <a:latin typeface="Cambria Math" panose="02040503050406030204" pitchFamily="18" charset="0"/>
                            <a:ea typeface="微软雅黑" panose="020B0503020204020204" pitchFamily="34" charset="-122"/>
                          </a:rPr>
                          <m:t>𝑥</m:t>
                        </m:r>
                        <m:r>
                          <a:rPr lang="en-US" altLang="zh-CN" sz="2400" b="0" i="1" smtClean="0">
                            <a:latin typeface="Cambria Math" panose="02040503050406030204" pitchFamily="18" charset="0"/>
                            <a:ea typeface="微软雅黑" panose="020B0503020204020204" pitchFamily="34" charset="-122"/>
                          </a:rPr>
                          <m:t>|</m:t>
                        </m:r>
                        <m:r>
                          <a:rPr lang="en-US" altLang="zh-CN" sz="2400" b="0" i="1" smtClean="0">
                            <a:latin typeface="Cambria Math" panose="02040503050406030204" pitchFamily="18" charset="0"/>
                            <a:ea typeface="微软雅黑" panose="020B0503020204020204" pitchFamily="34" charset="-122"/>
                          </a:rPr>
                          <m:t>𝑦</m:t>
                        </m:r>
                        <m:r>
                          <a:rPr lang="en-US" altLang="zh-CN" sz="2400" b="0" i="1" smtClean="0">
                            <a:latin typeface="Cambria Math" panose="02040503050406030204" pitchFamily="18" charset="0"/>
                            <a:ea typeface="微软雅黑" panose="020B0503020204020204" pitchFamily="34" charset="-122"/>
                          </a:rPr>
                          <m:t>,</m:t>
                        </m:r>
                        <m:sSubSup>
                          <m:sSubSupPr>
                            <m:ctrlPr>
                              <a:rPr lang="en-US" altLang="zh-CN" sz="2400" b="0" i="1" smtClean="0">
                                <a:latin typeface="Cambria Math" panose="02040503050406030204" pitchFamily="18" charset="0"/>
                                <a:ea typeface="微软雅黑" panose="020B0503020204020204" pitchFamily="34" charset="-122"/>
                              </a:rPr>
                            </m:ctrlPr>
                          </m:sSubSupPr>
                          <m:e>
                            <m:r>
                              <m:rPr>
                                <m:sty m:val="p"/>
                              </m:rPr>
                              <a:rPr lang="el-GR" altLang="zh-CN" sz="2400" b="0" i="1" smtClean="0">
                                <a:latin typeface="Cambria Math" panose="02040503050406030204" pitchFamily="18" charset="0"/>
                                <a:ea typeface="Cambria Math" panose="02040503050406030204" pitchFamily="18" charset="0"/>
                              </a:rPr>
                              <m:t>Φ</m:t>
                            </m:r>
                          </m:e>
                          <m:sub>
                            <m:r>
                              <a:rPr lang="en-US" altLang="zh-CN" sz="2400" b="0" i="1" smtClean="0">
                                <a:latin typeface="Cambria Math" panose="02040503050406030204" pitchFamily="18" charset="0"/>
                                <a:ea typeface="微软雅黑" panose="020B0503020204020204" pitchFamily="34" charset="-122"/>
                              </a:rPr>
                              <m:t>𝐾</m:t>
                            </m:r>
                          </m:sub>
                          <m:sup>
                            <m:r>
                              <a:rPr lang="en-US" altLang="zh-CN" sz="2400" b="0" i="1" smtClean="0">
                                <a:latin typeface="Cambria Math" panose="02040503050406030204" pitchFamily="18" charset="0"/>
                                <a:ea typeface="微软雅黑" panose="020B0503020204020204" pitchFamily="34" charset="-122"/>
                              </a:rPr>
                              <m:t>𝑖</m:t>
                            </m:r>
                          </m:sup>
                        </m:sSubSup>
                        <m:r>
                          <a:rPr lang="en-US" altLang="zh-CN" sz="2400" b="0" i="1" smtClean="0">
                            <a:latin typeface="Cambria Math" panose="02040503050406030204" pitchFamily="18" charset="0"/>
                            <a:ea typeface="微软雅黑" panose="020B0503020204020204" pitchFamily="34" charset="-122"/>
                          </a:rPr>
                          <m:t>)</m:t>
                        </m:r>
                      </m:e>
                    </m:func>
                  </m:oMath>
                </a14:m>
                <a:r>
                  <a:rPr lang="en-US" altLang="zh-CN" sz="2400" dirty="0" smtClean="0">
                    <a:ea typeface="微软雅黑" panose="020B0503020204020204" pitchFamily="34" charset="-122"/>
                  </a:rPr>
                  <a:t>, </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rPr>
                      <m:t>𝑦</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𝐺</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𝑥</m:t>
                    </m:r>
                    <m:r>
                      <a:rPr lang="en-US" altLang="zh-CN" sz="2400" b="0" i="1" smtClean="0">
                        <a:latin typeface="Cambria Math" panose="02040503050406030204" pitchFamily="18" charset="0"/>
                        <a:ea typeface="Cambria Math" panose="02040503050406030204" pitchFamily="18" charset="0"/>
                      </a:rPr>
                      <m:t>,</m:t>
                    </m:r>
                    <m:sSubSup>
                      <m:sSubSupPr>
                        <m:ctrlPr>
                          <a:rPr lang="en-US" altLang="zh-CN" sz="2400" b="0" i="1" smtClean="0">
                            <a:latin typeface="Cambria Math" panose="02040503050406030204" pitchFamily="18" charset="0"/>
                            <a:ea typeface="Cambria Math" panose="02040503050406030204" pitchFamily="18" charset="0"/>
                          </a:rPr>
                        </m:ctrlPr>
                      </m:sSubSupPr>
                      <m:e>
                        <m:r>
                          <m:rPr>
                            <m:sty m:val="p"/>
                          </m:rPr>
                          <a:rPr lang="el-GR" altLang="zh-CN" sz="2400" i="1">
                            <a:latin typeface="Cambria Math" panose="02040503050406030204" pitchFamily="18" charset="0"/>
                            <a:ea typeface="Cambria Math" panose="02040503050406030204" pitchFamily="18" charset="0"/>
                          </a:rPr>
                          <m:t>Φ</m:t>
                        </m:r>
                      </m:e>
                      <m:sub>
                        <m:r>
                          <a:rPr lang="en-US" altLang="zh-CN" sz="2400" b="0" i="1" smtClean="0">
                            <a:latin typeface="Cambria Math" panose="02040503050406030204" pitchFamily="18" charset="0"/>
                            <a:ea typeface="Cambria Math" panose="02040503050406030204" pitchFamily="18" charset="0"/>
                          </a:rPr>
                          <m:t>𝐾</m:t>
                        </m:r>
                      </m:sub>
                      <m:sup>
                        <m:r>
                          <a:rPr lang="en-US" altLang="zh-CN" sz="2400" b="0" i="1" smtClean="0">
                            <a:latin typeface="Cambria Math" panose="02040503050406030204" pitchFamily="18" charset="0"/>
                            <a:ea typeface="Cambria Math" panose="02040503050406030204" pitchFamily="18" charset="0"/>
                          </a:rPr>
                          <m:t>𝑗</m:t>
                        </m:r>
                      </m:sup>
                    </m:sSubSup>
                    <m:r>
                      <a:rPr lang="en-US" altLang="zh-CN" sz="2400" b="0" i="1" smtClean="0">
                        <a:latin typeface="Cambria Math" panose="02040503050406030204" pitchFamily="18" charset="0"/>
                        <a:ea typeface="Cambria Math" panose="02040503050406030204" pitchFamily="18" charset="0"/>
                      </a:rPr>
                      <m:t>)</m:t>
                    </m:r>
                  </m:oMath>
                </a14:m>
                <a:endParaRPr lang="zh-CN" altLang="en-US" sz="2400" dirty="0">
                  <a:ea typeface="微软雅黑" panose="020B0503020204020204" pitchFamily="34" charset="-122"/>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5707669" y="1177083"/>
                <a:ext cx="6353225" cy="1320746"/>
              </a:xfrm>
              <a:prstGeom prst="rect">
                <a:avLst/>
              </a:prstGeom>
              <a:blipFill>
                <a:blip r:embed="rId4"/>
                <a:stretch>
                  <a:fillRect l="-1440" b="-18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937962" y="3069562"/>
                <a:ext cx="4097629" cy="1244123"/>
              </a:xfrm>
              <a:prstGeom prst="rect">
                <a:avLst/>
              </a:prstGeom>
              <a:noFill/>
            </p:spPr>
            <p:txBody>
              <a:bodyPr wrap="square" rtlCol="0">
                <a:spAutoFit/>
              </a:bodyPr>
              <a:lstStyle/>
              <a:p>
                <a:pPr>
                  <a:lnSpc>
                    <a:spcPct val="150000"/>
                  </a:lnSpc>
                </a:pPr>
                <a:r>
                  <a:rPr lang="en-US" altLang="zh-CN" sz="2400" b="1" dirty="0" smtClean="0"/>
                  <a:t>Adversarial Loss</a:t>
                </a:r>
                <a:r>
                  <a:rPr lang="zh-CN" altLang="en-US" sz="2400" b="1" dirty="0" smtClean="0"/>
                  <a:t>：</a:t>
                </a:r>
                <a:endParaRPr lang="en-US" altLang="zh-CN" sz="2400" b="1" dirty="0" smtClean="0"/>
              </a:p>
              <a:p>
                <a:pPr>
                  <a:lnSpc>
                    <a:spcPct val="150000"/>
                  </a:lnSpc>
                </a:pPr>
                <a:r>
                  <a:rPr lang="en-US" altLang="zh-CN" sz="2400" b="0" dirty="0" smtClean="0">
                    <a:ea typeface="微软雅黑" panose="020B0503020204020204" pitchFamily="34" charset="-122"/>
                  </a:rPr>
                  <a:t>     </a:t>
                </a:r>
                <a14:m>
                  <m:oMath xmlns:m="http://schemas.openxmlformats.org/officeDocument/2006/math">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𝐿</m:t>
                        </m:r>
                      </m:e>
                      <m:sub>
                        <m:r>
                          <a:rPr lang="en-US" altLang="zh-CN" sz="2400" b="0" i="1" smtClean="0">
                            <a:latin typeface="Cambria Math" panose="02040503050406030204" pitchFamily="18" charset="0"/>
                            <a:ea typeface="微软雅黑" panose="020B0503020204020204" pitchFamily="34" charset="-122"/>
                          </a:rPr>
                          <m:t>𝑠𝑡𝑦𝑙𝑒</m:t>
                        </m:r>
                      </m:sub>
                    </m:sSub>
                    <m:r>
                      <a:rPr lang="en-US" altLang="zh-CN" sz="2400" b="0" i="1" smtClean="0">
                        <a:latin typeface="Cambria Math" panose="02040503050406030204" pitchFamily="18" charset="0"/>
                        <a:ea typeface="微软雅黑" panose="020B0503020204020204" pitchFamily="34" charset="-122"/>
                      </a:rPr>
                      <m:t>=−</m:t>
                    </m:r>
                    <m:func>
                      <m:funcPr>
                        <m:ctrlPr>
                          <a:rPr lang="en-US" altLang="zh-CN" sz="2400" b="0" i="1" smtClean="0">
                            <a:latin typeface="Cambria Math" panose="02040503050406030204" pitchFamily="18" charset="0"/>
                            <a:ea typeface="微软雅黑" panose="020B0503020204020204" pitchFamily="34" charset="-122"/>
                          </a:rPr>
                        </m:ctrlPr>
                      </m:funcPr>
                      <m:fName>
                        <m:r>
                          <m:rPr>
                            <m:sty m:val="p"/>
                          </m:rPr>
                          <a:rPr lang="en-US" altLang="zh-CN" sz="2400" b="0" i="0" smtClean="0">
                            <a:latin typeface="Cambria Math" panose="02040503050406030204" pitchFamily="18" charset="0"/>
                            <a:ea typeface="微软雅黑" panose="020B0503020204020204" pitchFamily="34" charset="-122"/>
                          </a:rPr>
                          <m:t>log</m:t>
                        </m:r>
                      </m:fName>
                      <m:e>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𝑝</m:t>
                            </m:r>
                          </m:e>
                          <m:sub>
                            <m:r>
                              <a:rPr lang="en-US" altLang="zh-CN" sz="2400" b="0" i="1" smtClean="0">
                                <a:latin typeface="Cambria Math" panose="02040503050406030204" pitchFamily="18" charset="0"/>
                                <a:ea typeface="微软雅黑" panose="020B0503020204020204" pitchFamily="34" charset="-122"/>
                              </a:rPr>
                              <m:t>𝐶</m:t>
                            </m:r>
                          </m:sub>
                        </m:sSub>
                        <m:r>
                          <a:rPr lang="en-US" altLang="zh-CN" sz="2400" b="0" i="1" smtClean="0">
                            <a:latin typeface="Cambria Math" panose="02040503050406030204" pitchFamily="18" charset="0"/>
                            <a:ea typeface="微软雅黑" panose="020B0503020204020204" pitchFamily="34" charset="-122"/>
                          </a:rPr>
                          <m:t>(</m:t>
                        </m:r>
                        <m:r>
                          <a:rPr lang="en-US" altLang="zh-CN" sz="2400" b="0" i="1" smtClean="0">
                            <a:latin typeface="Cambria Math" panose="02040503050406030204" pitchFamily="18" charset="0"/>
                            <a:ea typeface="微软雅黑" panose="020B0503020204020204" pitchFamily="34" charset="-122"/>
                          </a:rPr>
                          <m:t>𝑗</m:t>
                        </m:r>
                        <m:r>
                          <a:rPr lang="en-US" altLang="zh-CN" sz="2400" b="0" i="1" smtClean="0">
                            <a:latin typeface="Cambria Math" panose="02040503050406030204" pitchFamily="18" charset="0"/>
                            <a:ea typeface="微软雅黑" panose="020B0503020204020204" pitchFamily="34" charset="-122"/>
                          </a:rPr>
                          <m:t>|</m:t>
                        </m:r>
                        <m:r>
                          <a:rPr lang="en-US" altLang="zh-CN" sz="2400" b="0" i="1" smtClean="0">
                            <a:latin typeface="Cambria Math" panose="02040503050406030204" pitchFamily="18" charset="0"/>
                            <a:ea typeface="微软雅黑" panose="020B0503020204020204" pitchFamily="34" charset="-122"/>
                          </a:rPr>
                          <m:t>𝑦</m:t>
                        </m:r>
                        <m:r>
                          <a:rPr lang="en-US" altLang="zh-CN" sz="2400" b="0" i="1" smtClean="0">
                            <a:latin typeface="Cambria Math" panose="02040503050406030204" pitchFamily="18" charset="0"/>
                            <a:ea typeface="微软雅黑" panose="020B0503020204020204" pitchFamily="34" charset="-122"/>
                          </a:rPr>
                          <m:t>)</m:t>
                        </m:r>
                      </m:e>
                    </m:func>
                  </m:oMath>
                </a14:m>
                <a:endParaRPr lang="zh-CN" altLang="en-US" sz="2400" dirty="0">
                  <a:ea typeface="微软雅黑" panose="020B0503020204020204" pitchFamily="34" charset="-122"/>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937962" y="3069562"/>
                <a:ext cx="4097629" cy="1244123"/>
              </a:xfrm>
              <a:prstGeom prst="rect">
                <a:avLst/>
              </a:prstGeom>
              <a:blipFill>
                <a:blip r:embed="rId5"/>
                <a:stretch>
                  <a:fillRect l="-23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5707669" y="3055520"/>
                <a:ext cx="6353225" cy="1244123"/>
              </a:xfrm>
              <a:prstGeom prst="rect">
                <a:avLst/>
              </a:prstGeom>
              <a:noFill/>
            </p:spPr>
            <p:txBody>
              <a:bodyPr wrap="square" rtlCol="0">
                <a:spAutoFit/>
              </a:bodyPr>
              <a:lstStyle/>
              <a:p>
                <a:pPr>
                  <a:lnSpc>
                    <a:spcPct val="150000"/>
                  </a:lnSpc>
                </a:pPr>
                <a:r>
                  <a:rPr lang="en-US" altLang="zh-CN" sz="2400" b="1" dirty="0" smtClean="0"/>
                  <a:t>Accumulated Loss</a:t>
                </a:r>
                <a:r>
                  <a:rPr lang="zh-CN" altLang="en-US" sz="2400" b="1" dirty="0" smtClean="0"/>
                  <a:t>：</a:t>
                </a:r>
                <a:endParaRPr lang="en-US" altLang="zh-CN" sz="2400" b="1" dirty="0" smtClean="0"/>
              </a:p>
              <a:p>
                <a:pPr>
                  <a:lnSpc>
                    <a:spcPct val="150000"/>
                  </a:lnSpc>
                </a:pPr>
                <a:r>
                  <a:rPr lang="en-US" altLang="zh-CN" sz="2400" b="0" dirty="0" smtClean="0">
                    <a:ea typeface="微软雅黑" panose="020B0503020204020204" pitchFamily="34" charset="-122"/>
                  </a:rPr>
                  <a:t>     </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rPr>
                      <m:t>𝐿</m:t>
                    </m:r>
                    <m:r>
                      <a:rPr lang="en-US" altLang="zh-CN" sz="2400" b="0" i="1" smtClean="0">
                        <a:latin typeface="Cambria Math" panose="02040503050406030204" pitchFamily="18" charset="0"/>
                        <a:ea typeface="微软雅黑" panose="020B0503020204020204" pitchFamily="34" charset="-122"/>
                      </a:rPr>
                      <m:t>=</m:t>
                    </m:r>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𝐿</m:t>
                        </m:r>
                      </m:e>
                      <m:sub>
                        <m:r>
                          <a:rPr lang="en-US" altLang="zh-CN" sz="2400" i="1">
                            <a:latin typeface="Cambria Math" panose="02040503050406030204" pitchFamily="18" charset="0"/>
                            <a:ea typeface="微软雅黑" panose="020B0503020204020204" pitchFamily="34" charset="-122"/>
                          </a:rPr>
                          <m:t>𝑟𝑒𝑐𝑜𝑛</m:t>
                        </m:r>
                      </m:sub>
                    </m:sSub>
                    <m:r>
                      <a:rPr lang="en-US" altLang="zh-CN" sz="2400" b="0" i="1" smtClean="0">
                        <a:latin typeface="Cambria Math" panose="02040503050406030204" pitchFamily="18" charset="0"/>
                        <a:ea typeface="微软雅黑" panose="020B0503020204020204" pitchFamily="34" charset="-122"/>
                      </a:rPr>
                      <m:t>+</m:t>
                    </m:r>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𝐿</m:t>
                        </m:r>
                      </m:e>
                      <m:sub>
                        <m:r>
                          <a:rPr lang="en-US" altLang="zh-CN" sz="2400" i="1">
                            <a:latin typeface="Cambria Math" panose="02040503050406030204" pitchFamily="18" charset="0"/>
                            <a:ea typeface="微软雅黑" panose="020B0503020204020204" pitchFamily="34" charset="-122"/>
                          </a:rPr>
                          <m:t>𝑐𝑦𝑐𝑙𝑒</m:t>
                        </m:r>
                      </m:sub>
                    </m:sSub>
                    <m:r>
                      <a:rPr lang="en-US" altLang="zh-CN" sz="2400" b="0" i="1" smtClean="0">
                        <a:latin typeface="Cambria Math" panose="02040503050406030204" pitchFamily="18" charset="0"/>
                        <a:ea typeface="微软雅黑" panose="020B0503020204020204" pitchFamily="34" charset="-122"/>
                      </a:rPr>
                      <m:t>+</m:t>
                    </m:r>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𝐿</m:t>
                        </m:r>
                      </m:e>
                      <m:sub>
                        <m:r>
                          <a:rPr lang="en-US" altLang="zh-CN" sz="2400" i="1">
                            <a:latin typeface="Cambria Math" panose="02040503050406030204" pitchFamily="18" charset="0"/>
                            <a:ea typeface="微软雅黑" panose="020B0503020204020204" pitchFamily="34" charset="-122"/>
                          </a:rPr>
                          <m:t>𝑠𝑡𝑦𝑙𝑒</m:t>
                        </m:r>
                      </m:sub>
                    </m:sSub>
                  </m:oMath>
                </a14:m>
                <a:endParaRPr lang="zh-CN" altLang="en-US" sz="2400" dirty="0">
                  <a:ea typeface="微软雅黑" panose="020B0503020204020204" pitchFamily="34" charset="-122"/>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5707669" y="3055520"/>
                <a:ext cx="6353225" cy="1244123"/>
              </a:xfrm>
              <a:prstGeom prst="rect">
                <a:avLst/>
              </a:prstGeom>
              <a:blipFill>
                <a:blip r:embed="rId6"/>
                <a:stretch>
                  <a:fillRect l="-144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p:cNvSpPr txBox="1"/>
              <p:nvPr/>
            </p:nvSpPr>
            <p:spPr>
              <a:xfrm>
                <a:off x="1290129" y="4647826"/>
                <a:ext cx="9509676" cy="1784656"/>
              </a:xfrm>
              <a:prstGeom prst="rect">
                <a:avLst/>
              </a:prstGeom>
              <a:noFill/>
            </p:spPr>
            <p:txBody>
              <a:bodyPr wrap="square" rtlCol="0">
                <a:spAutoFit/>
              </a:bodyPr>
              <a:lstStyle/>
              <a:p>
                <a:pPr>
                  <a:lnSpc>
                    <a:spcPct val="150000"/>
                  </a:lnSpc>
                </a:pPr>
                <a:r>
                  <a:rPr lang="en-US" altLang="zh-CN" sz="2400" b="1" dirty="0" smtClean="0"/>
                  <a:t>Discriminator Loss</a:t>
                </a:r>
                <a:r>
                  <a:rPr lang="zh-CN" altLang="en-US" sz="2400" b="1" dirty="0" smtClean="0"/>
                  <a:t>：</a:t>
                </a:r>
                <a:endParaRPr lang="en-US" altLang="zh-CN" sz="2400" b="1" dirty="0" smtClean="0"/>
              </a:p>
              <a:p>
                <a:pPr>
                  <a:lnSpc>
                    <a:spcPct val="150000"/>
                  </a:lnSpc>
                </a:pPr>
                <a:r>
                  <a:rPr lang="zh-CN" altLang="en-US" sz="2400" dirty="0" smtClean="0"/>
                  <a:t>假设训练集共有</a:t>
                </a:r>
                <a:r>
                  <a:rPr lang="en-US" altLang="zh-CN" sz="2400" dirty="0" smtClean="0"/>
                  <a:t>M</a:t>
                </a:r>
                <a:r>
                  <a:rPr lang="zh-CN" altLang="en-US" sz="2400" dirty="0"/>
                  <a:t>种</a:t>
                </a:r>
                <a:r>
                  <a:rPr lang="zh-CN" altLang="en-US" sz="2400" dirty="0" smtClean="0"/>
                  <a:t>风格</a:t>
                </a:r>
                <a:r>
                  <a:rPr lang="zh-CN" altLang="en-US" sz="2400" dirty="0" smtClean="0"/>
                  <a:t>的文本，使用</a:t>
                </a:r>
                <a:r>
                  <a:rPr lang="en-US" altLang="zh-CN" sz="2400" dirty="0" smtClean="0"/>
                  <a:t>M+1</a:t>
                </a:r>
                <a:r>
                  <a:rPr lang="zh-CN" altLang="en-US" sz="2400" dirty="0" smtClean="0"/>
                  <a:t>风格分类器</a:t>
                </a:r>
                <a:endParaRPr lang="en-US" altLang="zh-CN" sz="2400" dirty="0" smtClean="0"/>
              </a:p>
              <a:p>
                <a:pPr>
                  <a:lnSpc>
                    <a:spcPct val="150000"/>
                  </a:lnSpc>
                </a:pPr>
                <a:r>
                  <a:rPr lang="en-US" altLang="zh-CN" sz="2400" b="0" dirty="0" smtClean="0">
                    <a:ea typeface="微软雅黑" panose="020B0503020204020204" pitchFamily="34" charset="-122"/>
                  </a:rPr>
                  <a:t>     </a:t>
                </a:r>
                <a14:m>
                  <m:oMath xmlns:m="http://schemas.openxmlformats.org/officeDocument/2006/math">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𝐿</m:t>
                        </m:r>
                      </m:e>
                      <m:sub>
                        <m:r>
                          <m:rPr>
                            <m:sty m:val="p"/>
                          </m:rPr>
                          <a:rPr lang="en-US" altLang="zh-CN" sz="2400" i="1">
                            <a:latin typeface="Cambria Math" panose="02040503050406030204" pitchFamily="18" charset="0"/>
                            <a:ea typeface="微软雅黑" panose="020B0503020204020204" pitchFamily="34" charset="-122"/>
                          </a:rPr>
                          <m:t>C</m:t>
                        </m:r>
                      </m:sub>
                    </m:sSub>
                    <m:r>
                      <a:rPr lang="en-US" altLang="zh-CN" sz="2400" b="0" i="1" smtClean="0">
                        <a:latin typeface="Cambria Math" panose="02040503050406030204" pitchFamily="18" charset="0"/>
                        <a:ea typeface="微软雅黑" panose="020B0503020204020204" pitchFamily="34" charset="-122"/>
                      </a:rPr>
                      <m:t>=−[</m:t>
                    </m:r>
                    <m:func>
                      <m:funcPr>
                        <m:ctrlPr>
                          <a:rPr lang="en-US" altLang="zh-CN" sz="2400" b="0" i="1" smtClean="0">
                            <a:latin typeface="Cambria Math" panose="02040503050406030204" pitchFamily="18" charset="0"/>
                            <a:ea typeface="微软雅黑" panose="020B0503020204020204" pitchFamily="34" charset="-122"/>
                          </a:rPr>
                        </m:ctrlPr>
                      </m:funcPr>
                      <m:fName>
                        <m:r>
                          <m:rPr>
                            <m:sty m:val="p"/>
                          </m:rPr>
                          <a:rPr lang="en-US" altLang="zh-CN" sz="2400" b="0" i="0" smtClean="0">
                            <a:latin typeface="Cambria Math" panose="02040503050406030204" pitchFamily="18" charset="0"/>
                            <a:ea typeface="微软雅黑" panose="020B0503020204020204" pitchFamily="34" charset="-122"/>
                          </a:rPr>
                          <m:t>log</m:t>
                        </m:r>
                      </m:fName>
                      <m:e>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𝑝</m:t>
                            </m:r>
                          </m:e>
                          <m:sub>
                            <m:r>
                              <a:rPr lang="en-US" altLang="zh-CN" sz="2400" b="0" i="1" smtClean="0">
                                <a:latin typeface="Cambria Math" panose="02040503050406030204" pitchFamily="18" charset="0"/>
                                <a:ea typeface="微软雅黑" panose="020B0503020204020204" pitchFamily="34" charset="-122"/>
                              </a:rPr>
                              <m:t>𝐶</m:t>
                            </m:r>
                          </m:sub>
                        </m:sSub>
                        <m:d>
                          <m:dPr>
                            <m:ctrlPr>
                              <a:rPr lang="en-US" altLang="zh-CN" sz="2400" b="0" i="1" smtClean="0">
                                <a:latin typeface="Cambria Math" panose="02040503050406030204" pitchFamily="18" charset="0"/>
                                <a:ea typeface="微软雅黑" panose="020B0503020204020204" pitchFamily="34" charset="-122"/>
                              </a:rPr>
                            </m:ctrlPr>
                          </m:dPr>
                          <m:e>
                            <m:r>
                              <a:rPr lang="en-US" altLang="zh-CN" sz="2400" b="0" i="1" smtClean="0">
                                <a:latin typeface="Cambria Math" panose="02040503050406030204" pitchFamily="18" charset="0"/>
                                <a:ea typeface="微软雅黑" panose="020B0503020204020204" pitchFamily="34" charset="-122"/>
                              </a:rPr>
                              <m:t>𝑖</m:t>
                            </m:r>
                          </m:e>
                          <m:e>
                            <m:r>
                              <a:rPr lang="en-US" altLang="zh-CN" sz="2400" b="0" i="1" smtClean="0">
                                <a:latin typeface="Cambria Math" panose="02040503050406030204" pitchFamily="18" charset="0"/>
                                <a:ea typeface="微软雅黑" panose="020B0503020204020204" pitchFamily="34" charset="-122"/>
                              </a:rPr>
                              <m:t>𝑥</m:t>
                            </m:r>
                          </m:e>
                        </m:d>
                      </m:e>
                    </m:func>
                    <m:r>
                      <a:rPr lang="en-US" altLang="zh-CN" sz="2400" b="0" i="1" smtClean="0">
                        <a:latin typeface="Cambria Math" panose="02040503050406030204" pitchFamily="18" charset="0"/>
                        <a:ea typeface="微软雅黑" panose="020B0503020204020204" pitchFamily="34" charset="-122"/>
                      </a:rPr>
                      <m:t>+</m:t>
                    </m:r>
                    <m:func>
                      <m:funcPr>
                        <m:ctrlPr>
                          <a:rPr lang="en-US" altLang="zh-CN" sz="2400" i="1">
                            <a:latin typeface="Cambria Math" panose="02040503050406030204" pitchFamily="18" charset="0"/>
                            <a:ea typeface="微软雅黑" panose="020B0503020204020204" pitchFamily="34" charset="-122"/>
                          </a:rPr>
                        </m:ctrlPr>
                      </m:funcPr>
                      <m:fName>
                        <m:r>
                          <m:rPr>
                            <m:sty m:val="p"/>
                          </m:rPr>
                          <a:rPr lang="en-US" altLang="zh-CN" sz="2400">
                            <a:latin typeface="Cambria Math" panose="02040503050406030204" pitchFamily="18" charset="0"/>
                            <a:ea typeface="微软雅黑" panose="020B0503020204020204" pitchFamily="34" charset="-122"/>
                          </a:rPr>
                          <m:t>log</m:t>
                        </m:r>
                      </m:fName>
                      <m:e>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𝑝</m:t>
                            </m:r>
                          </m:e>
                          <m:sub>
                            <m:r>
                              <a:rPr lang="en-US" altLang="zh-CN" sz="2400" i="1">
                                <a:latin typeface="Cambria Math" panose="02040503050406030204" pitchFamily="18" charset="0"/>
                                <a:ea typeface="微软雅黑" panose="020B0503020204020204" pitchFamily="34" charset="-122"/>
                              </a:rPr>
                              <m:t>𝐶</m:t>
                            </m:r>
                          </m:sub>
                        </m:sSub>
                        <m:d>
                          <m:dPr>
                            <m:ctrlPr>
                              <a:rPr lang="en-US" altLang="zh-CN" sz="2400" i="1">
                                <a:latin typeface="Cambria Math" panose="02040503050406030204" pitchFamily="18" charset="0"/>
                                <a:ea typeface="微软雅黑" panose="020B0503020204020204" pitchFamily="34" charset="-122"/>
                              </a:rPr>
                            </m:ctrlPr>
                          </m:dPr>
                          <m:e>
                            <m:r>
                              <a:rPr lang="en-US" altLang="zh-CN" sz="2400" i="1">
                                <a:latin typeface="Cambria Math" panose="02040503050406030204" pitchFamily="18" charset="0"/>
                                <a:ea typeface="微软雅黑" panose="020B0503020204020204" pitchFamily="34" charset="-122"/>
                              </a:rPr>
                              <m:t>𝑖</m:t>
                            </m:r>
                          </m:e>
                          <m:e>
                            <m:acc>
                              <m:accPr>
                                <m:chr m:val="̂"/>
                                <m:ctrlPr>
                                  <a:rPr lang="en-US" altLang="zh-CN" sz="2400" b="0" i="1" smtClean="0">
                                    <a:latin typeface="Cambria Math" panose="02040503050406030204" pitchFamily="18" charset="0"/>
                                    <a:ea typeface="微软雅黑" panose="020B0503020204020204" pitchFamily="34" charset="-122"/>
                                  </a:rPr>
                                </m:ctrlPr>
                              </m:accPr>
                              <m:e>
                                <m:r>
                                  <a:rPr lang="en-US" altLang="zh-CN" sz="2400" i="1">
                                    <a:latin typeface="Cambria Math" panose="02040503050406030204" pitchFamily="18" charset="0"/>
                                    <a:ea typeface="微软雅黑" panose="020B0503020204020204" pitchFamily="34" charset="-122"/>
                                  </a:rPr>
                                  <m:t>𝑥</m:t>
                                </m:r>
                              </m:e>
                            </m:acc>
                          </m:e>
                        </m:d>
                      </m:e>
                    </m:func>
                    <m:r>
                      <a:rPr lang="en-US" altLang="zh-CN" sz="2400" b="0" i="1" smtClean="0">
                        <a:latin typeface="Cambria Math" panose="02040503050406030204" pitchFamily="18" charset="0"/>
                        <a:ea typeface="微软雅黑" panose="020B0503020204020204" pitchFamily="34" charset="-122"/>
                      </a:rPr>
                      <m:t>+</m:t>
                    </m:r>
                    <m:func>
                      <m:funcPr>
                        <m:ctrlPr>
                          <a:rPr lang="en-US" altLang="zh-CN" sz="2400" i="1">
                            <a:latin typeface="Cambria Math" panose="02040503050406030204" pitchFamily="18" charset="0"/>
                            <a:ea typeface="微软雅黑" panose="020B0503020204020204" pitchFamily="34" charset="-122"/>
                          </a:rPr>
                        </m:ctrlPr>
                      </m:funcPr>
                      <m:fName>
                        <m:r>
                          <m:rPr>
                            <m:sty m:val="p"/>
                          </m:rPr>
                          <a:rPr lang="en-US" altLang="zh-CN" sz="2400">
                            <a:latin typeface="Cambria Math" panose="02040503050406030204" pitchFamily="18" charset="0"/>
                            <a:ea typeface="微软雅黑" panose="020B0503020204020204" pitchFamily="34" charset="-122"/>
                          </a:rPr>
                          <m:t>log</m:t>
                        </m:r>
                      </m:fName>
                      <m:e>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𝑝</m:t>
                            </m:r>
                          </m:e>
                          <m:sub>
                            <m:r>
                              <a:rPr lang="en-US" altLang="zh-CN" sz="2400" i="1">
                                <a:latin typeface="Cambria Math" panose="02040503050406030204" pitchFamily="18" charset="0"/>
                                <a:ea typeface="微软雅黑" panose="020B0503020204020204" pitchFamily="34" charset="-122"/>
                              </a:rPr>
                              <m:t>𝐶</m:t>
                            </m:r>
                          </m:sub>
                        </m:sSub>
                        <m:d>
                          <m:dPr>
                            <m:ctrlPr>
                              <a:rPr lang="en-US" altLang="zh-CN" sz="2400" i="1">
                                <a:latin typeface="Cambria Math" panose="02040503050406030204" pitchFamily="18" charset="0"/>
                                <a:ea typeface="微软雅黑" panose="020B0503020204020204" pitchFamily="34" charset="-122"/>
                              </a:rPr>
                            </m:ctrlPr>
                          </m:dPr>
                          <m:e>
                            <m:r>
                              <a:rPr lang="en-US" altLang="zh-CN" sz="2400" b="0" i="1" smtClean="0">
                                <a:latin typeface="Cambria Math" panose="02040503050406030204" pitchFamily="18" charset="0"/>
                                <a:ea typeface="微软雅黑" panose="020B0503020204020204" pitchFamily="34" charset="-122"/>
                              </a:rPr>
                              <m:t>𝑀</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微软雅黑" panose="020B0503020204020204" pitchFamily="34" charset="-122"/>
                              </a:rPr>
                              <m:t>1</m:t>
                            </m:r>
                          </m:e>
                          <m:e>
                            <m:r>
                              <a:rPr lang="en-US" altLang="zh-CN" sz="2400" b="0" i="1" smtClean="0">
                                <a:latin typeface="Cambria Math" panose="02040503050406030204" pitchFamily="18" charset="0"/>
                                <a:ea typeface="微软雅黑" panose="020B0503020204020204" pitchFamily="34" charset="-122"/>
                              </a:rPr>
                              <m:t>𝑦</m:t>
                            </m:r>
                          </m:e>
                        </m:d>
                      </m:e>
                    </m:func>
                    <m:r>
                      <a:rPr lang="en-US" altLang="zh-CN" sz="2400" b="0" i="1" smtClean="0">
                        <a:latin typeface="Cambria Math" panose="02040503050406030204" pitchFamily="18" charset="0"/>
                        <a:ea typeface="微软雅黑" panose="020B0503020204020204" pitchFamily="34" charset="-122"/>
                      </a:rPr>
                      <m:t>]</m:t>
                    </m:r>
                  </m:oMath>
                </a14:m>
                <a:r>
                  <a:rPr lang="zh-CN" altLang="en-US" sz="2400" dirty="0" smtClean="0">
                    <a:ea typeface="微软雅黑" panose="020B0503020204020204" pitchFamily="34" charset="-122"/>
                  </a:rPr>
                  <a:t>，</a:t>
                </a:r>
                <a14:m>
                  <m:oMath xmlns:m="http://schemas.openxmlformats.org/officeDocument/2006/math">
                    <m:acc>
                      <m:accPr>
                        <m:chr m:val="̂"/>
                        <m:ctrlPr>
                          <a:rPr lang="en-US" altLang="zh-CN" sz="2400" i="1">
                            <a:latin typeface="Cambria Math" panose="02040503050406030204" pitchFamily="18" charset="0"/>
                            <a:ea typeface="微软雅黑" panose="020B0503020204020204" pitchFamily="34" charset="-122"/>
                          </a:rPr>
                        </m:ctrlPr>
                      </m:accPr>
                      <m:e>
                        <m:r>
                          <a:rPr lang="en-US" altLang="zh-CN" sz="2400" i="1">
                            <a:latin typeface="Cambria Math" panose="02040503050406030204" pitchFamily="18" charset="0"/>
                            <a:ea typeface="微软雅黑" panose="020B0503020204020204" pitchFamily="34" charset="-122"/>
                          </a:rPr>
                          <m:t>𝑥</m:t>
                        </m:r>
                      </m:e>
                    </m:acc>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𝐺</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𝑥</m:t>
                    </m:r>
                    <m:r>
                      <a:rPr lang="en-US" altLang="zh-CN" sz="2400" i="1">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m:rPr>
                            <m:sty m:val="p"/>
                          </m:rPr>
                          <a:rPr lang="el-GR" altLang="zh-CN" sz="2400" i="1">
                            <a:latin typeface="Cambria Math" panose="02040503050406030204" pitchFamily="18" charset="0"/>
                            <a:ea typeface="Cambria Math" panose="02040503050406030204" pitchFamily="18" charset="0"/>
                          </a:rPr>
                          <m:t>Φ</m:t>
                        </m:r>
                      </m:e>
                      <m:sub>
                        <m:r>
                          <a:rPr lang="en-US" altLang="zh-CN" sz="2400" i="1">
                            <a:latin typeface="Cambria Math" panose="02040503050406030204" pitchFamily="18" charset="0"/>
                            <a:ea typeface="Cambria Math" panose="02040503050406030204" pitchFamily="18" charset="0"/>
                          </a:rPr>
                          <m:t>𝐾</m:t>
                        </m:r>
                      </m:sub>
                      <m:sup>
                        <m:r>
                          <a:rPr lang="en-US" altLang="zh-CN" sz="2400" b="0" i="1" smtClean="0">
                            <a:latin typeface="Cambria Math" panose="02040503050406030204" pitchFamily="18" charset="0"/>
                            <a:ea typeface="Cambria Math" panose="02040503050406030204" pitchFamily="18" charset="0"/>
                          </a:rPr>
                          <m:t>𝑖</m:t>
                        </m:r>
                      </m:sup>
                    </m:sSubSup>
                    <m:r>
                      <a:rPr lang="en-US" altLang="zh-CN" sz="2400" i="1">
                        <a:latin typeface="Cambria Math" panose="02040503050406030204" pitchFamily="18" charset="0"/>
                        <a:ea typeface="Cambria Math" panose="02040503050406030204" pitchFamily="18" charset="0"/>
                      </a:rPr>
                      <m:t>)</m:t>
                    </m:r>
                  </m:oMath>
                </a14:m>
                <a:endParaRPr lang="zh-CN" altLang="en-US" sz="2400" dirty="0">
                  <a:ea typeface="微软雅黑" panose="020B0503020204020204" pitchFamily="34" charset="-122"/>
                </a:endParaRPr>
              </a:p>
            </p:txBody>
          </p:sp>
        </mc:Choice>
        <mc:Fallback>
          <p:sp>
            <p:nvSpPr>
              <p:cNvPr id="10" name="文本框 9"/>
              <p:cNvSpPr txBox="1">
                <a:spLocks noRot="1" noChangeAspect="1" noMove="1" noResize="1" noEditPoints="1" noAdjustHandles="1" noChangeArrowheads="1" noChangeShapeType="1" noTextEdit="1"/>
              </p:cNvSpPr>
              <p:nvPr/>
            </p:nvSpPr>
            <p:spPr>
              <a:xfrm>
                <a:off x="1290129" y="4647826"/>
                <a:ext cx="9509676" cy="1784656"/>
              </a:xfrm>
              <a:prstGeom prst="rect">
                <a:avLst/>
              </a:prstGeom>
              <a:blipFill>
                <a:blip r:embed="rId7"/>
                <a:stretch>
                  <a:fillRect l="-1026" b="-2730"/>
                </a:stretch>
              </a:blipFill>
            </p:spPr>
            <p:txBody>
              <a:bodyPr/>
              <a:lstStyle/>
              <a:p>
                <a:r>
                  <a:rPr lang="zh-CN" altLang="en-US">
                    <a:noFill/>
                  </a:rPr>
                  <a:t> </a:t>
                </a:r>
              </a:p>
            </p:txBody>
          </p:sp>
        </mc:Fallback>
      </mc:AlternateContent>
      <p:cxnSp>
        <p:nvCxnSpPr>
          <p:cNvPr id="12" name="直接连接符 11"/>
          <p:cNvCxnSpPr/>
          <p:nvPr/>
        </p:nvCxnSpPr>
        <p:spPr>
          <a:xfrm>
            <a:off x="975032" y="4633784"/>
            <a:ext cx="1075153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7401697" y="276164"/>
            <a:ext cx="4324865" cy="923330"/>
          </a:xfrm>
          <a:prstGeom prst="rect">
            <a:avLst/>
          </a:prstGeom>
          <a:noFill/>
          <a:ln>
            <a:solidFill>
              <a:schemeClr val="bg2">
                <a:lumMod val="50000"/>
              </a:schemeClr>
            </a:solidFill>
          </a:ln>
        </p:spPr>
        <p:txBody>
          <a:bodyPr wrap="square" rtlCol="0">
            <a:spAutoFit/>
          </a:bodyPr>
          <a:lstStyle/>
          <a:p>
            <a:r>
              <a:rPr lang="zh-CN" altLang="en-US" dirty="0" smtClean="0"/>
              <a:t>改善了风格嵌入方法，</a:t>
            </a:r>
            <a:endParaRPr lang="en-US" altLang="zh-CN" dirty="0" smtClean="0"/>
          </a:p>
          <a:p>
            <a:r>
              <a:rPr lang="zh-CN" altLang="en-US" dirty="0" smtClean="0"/>
              <a:t>在风格转换与内容保留进行了有效平衡，但两个指标分别都不算很高</a:t>
            </a:r>
            <a:endParaRPr lang="zh-CN" altLang="en-US" dirty="0"/>
          </a:p>
        </p:txBody>
      </p:sp>
    </p:spTree>
    <p:extLst>
      <p:ext uri="{BB962C8B-B14F-4D97-AF65-F5344CB8AC3E}">
        <p14:creationId xmlns:p14="http://schemas.microsoft.com/office/powerpoint/2010/main" val="31802218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4. Reinforcement learning</a:t>
            </a:r>
            <a:endParaRPr lang="zh-CN" altLang="en-US" dirty="0"/>
          </a:p>
        </p:txBody>
      </p:sp>
      <p:sp>
        <p:nvSpPr>
          <p:cNvPr id="3" name="文本框 2"/>
          <p:cNvSpPr txBox="1"/>
          <p:nvPr/>
        </p:nvSpPr>
        <p:spPr>
          <a:xfrm>
            <a:off x="834886" y="1019044"/>
            <a:ext cx="10614991" cy="707886"/>
          </a:xfrm>
          <a:prstGeom prst="rect">
            <a:avLst/>
          </a:prstGeom>
          <a:noFill/>
        </p:spPr>
        <p:txBody>
          <a:bodyPr wrap="square" rtlCol="0">
            <a:spAutoFit/>
          </a:bodyPr>
          <a:lstStyle/>
          <a:p>
            <a:r>
              <a:rPr lang="en-US" altLang="zh-CN" sz="2000" dirty="0">
                <a:latin typeface="Arial Rounded MT Bold" panose="020F0704030504030204" pitchFamily="34" charset="0"/>
              </a:rPr>
              <a:t>A Dual Reinforcement Learning Framework for Unsupervised Text Style Transfer </a:t>
            </a:r>
            <a:r>
              <a:rPr lang="en-US" altLang="zh-CN" sz="2000" dirty="0" smtClean="0">
                <a:latin typeface="Arial Rounded MT Bold" panose="020F0704030504030204" pitchFamily="34" charset="0"/>
              </a:rPr>
              <a:t>(IJCAI 2019)</a:t>
            </a:r>
            <a:endParaRPr lang="zh-CN" altLang="en-US" sz="2000" dirty="0">
              <a:latin typeface="Arial Rounded MT Bold" panose="020F0704030504030204" pitchFamily="34" charset="0"/>
            </a:endParaRPr>
          </a:p>
        </p:txBody>
      </p:sp>
      <p:pic>
        <p:nvPicPr>
          <p:cNvPr id="6" name="图片 5"/>
          <p:cNvPicPr>
            <a:picLocks noChangeAspect="1"/>
          </p:cNvPicPr>
          <p:nvPr/>
        </p:nvPicPr>
        <p:blipFill>
          <a:blip r:embed="rId3"/>
          <a:stretch>
            <a:fillRect/>
          </a:stretch>
        </p:blipFill>
        <p:spPr>
          <a:xfrm>
            <a:off x="934554" y="2397211"/>
            <a:ext cx="10005244" cy="2782808"/>
          </a:xfrm>
          <a:prstGeom prst="rect">
            <a:avLst/>
          </a:prstGeom>
        </p:spPr>
      </p:pic>
    </p:spTree>
    <p:extLst>
      <p:ext uri="{BB962C8B-B14F-4D97-AF65-F5344CB8AC3E}">
        <p14:creationId xmlns:p14="http://schemas.microsoft.com/office/powerpoint/2010/main" val="38949460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4. Reinforcement learning</a:t>
            </a:r>
            <a:endParaRPr lang="zh-CN" altLang="en-US" dirty="0"/>
          </a:p>
        </p:txBody>
      </p:sp>
      <mc:AlternateContent xmlns:mc="http://schemas.openxmlformats.org/markup-compatibility/2006" xmlns:a14="http://schemas.microsoft.com/office/drawing/2010/main">
        <mc:Choice Requires="a14">
          <p:sp>
            <p:nvSpPr>
              <p:cNvPr id="5" name="文本框 4"/>
              <p:cNvSpPr txBox="1"/>
              <p:nvPr/>
            </p:nvSpPr>
            <p:spPr>
              <a:xfrm>
                <a:off x="1018173" y="860619"/>
                <a:ext cx="4236639" cy="1244123"/>
              </a:xfrm>
              <a:prstGeom prst="rect">
                <a:avLst/>
              </a:prstGeom>
              <a:noFill/>
            </p:spPr>
            <p:txBody>
              <a:bodyPr wrap="square" rtlCol="0">
                <a:spAutoFit/>
              </a:bodyPr>
              <a:lstStyle/>
              <a:p>
                <a:pPr>
                  <a:lnSpc>
                    <a:spcPct val="150000"/>
                  </a:lnSpc>
                </a:pPr>
                <a:r>
                  <a:rPr lang="en-US" altLang="zh-CN" sz="2400" b="1" dirty="0" smtClean="0"/>
                  <a:t>Reward for changing style</a:t>
                </a:r>
                <a:r>
                  <a:rPr lang="zh-CN" altLang="en-US" sz="2400" b="1" dirty="0" smtClean="0"/>
                  <a:t>：</a:t>
                </a:r>
                <a:endParaRPr lang="en-US" altLang="zh-CN" sz="2400" b="1" dirty="0" smtClean="0"/>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𝑅</m:t>
                          </m:r>
                        </m:e>
                        <m:sub>
                          <m:r>
                            <a:rPr lang="en-US" altLang="zh-CN" sz="2400" b="0" i="1" smtClean="0">
                              <a:latin typeface="Cambria Math" panose="02040503050406030204" pitchFamily="18" charset="0"/>
                              <a:ea typeface="微软雅黑" panose="020B0503020204020204" pitchFamily="34" charset="-122"/>
                            </a:rPr>
                            <m:t>𝑠</m:t>
                          </m:r>
                        </m:sub>
                      </m:sSub>
                      <m:r>
                        <a:rPr lang="en-US" altLang="zh-CN" sz="2400" b="0" i="1" smtClean="0">
                          <a:latin typeface="Cambria Math" panose="02040503050406030204" pitchFamily="18" charset="0"/>
                          <a:ea typeface="微软雅黑" panose="020B0503020204020204" pitchFamily="34" charset="-122"/>
                        </a:rPr>
                        <m:t>=</m:t>
                      </m:r>
                      <m:r>
                        <a:rPr lang="en-US" altLang="zh-CN" sz="2400" b="0" i="1" smtClean="0">
                          <a:latin typeface="Cambria Math" panose="02040503050406030204" pitchFamily="18" charset="0"/>
                          <a:ea typeface="微软雅黑" panose="020B0503020204020204" pitchFamily="34" charset="-122"/>
                        </a:rPr>
                        <m:t>𝑃</m:t>
                      </m:r>
                      <m:r>
                        <a:rPr lang="en-US" altLang="zh-CN" sz="2400" b="0" i="1" smtClean="0">
                          <a:latin typeface="Cambria Math" panose="02040503050406030204" pitchFamily="18" charset="0"/>
                          <a:ea typeface="微软雅黑" panose="020B0503020204020204" pitchFamily="34" charset="-122"/>
                        </a:rPr>
                        <m:t>(</m:t>
                      </m:r>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𝑠</m:t>
                          </m:r>
                        </m:e>
                        <m:sub>
                          <m:r>
                            <a:rPr lang="en-US" altLang="zh-CN" sz="2400" b="0" i="1" smtClean="0">
                              <a:latin typeface="Cambria Math" panose="02040503050406030204" pitchFamily="18" charset="0"/>
                              <a:ea typeface="微软雅黑" panose="020B0503020204020204" pitchFamily="34" charset="-122"/>
                            </a:rPr>
                            <m:t>𝑦</m:t>
                          </m:r>
                        </m:sub>
                      </m:sSub>
                      <m:r>
                        <a:rPr lang="en-US" altLang="zh-CN" sz="2400" b="0" i="1" smtClean="0">
                          <a:latin typeface="Cambria Math" panose="02040503050406030204" pitchFamily="18" charset="0"/>
                          <a:ea typeface="微软雅黑" panose="020B0503020204020204" pitchFamily="34" charset="-122"/>
                        </a:rPr>
                        <m:t>|</m:t>
                      </m:r>
                      <m:sSup>
                        <m:sSupPr>
                          <m:ctrlPr>
                            <a:rPr lang="en-US" altLang="zh-CN" sz="2400" b="0" i="1" smtClean="0">
                              <a:latin typeface="Cambria Math" panose="02040503050406030204" pitchFamily="18" charset="0"/>
                              <a:ea typeface="微软雅黑" panose="020B0503020204020204" pitchFamily="34" charset="-122"/>
                            </a:rPr>
                          </m:ctrlPr>
                        </m:sSupPr>
                        <m:e>
                          <m:r>
                            <a:rPr lang="en-US" altLang="zh-CN" sz="2400" b="0" i="1" smtClean="0">
                              <a:latin typeface="Cambria Math" panose="02040503050406030204" pitchFamily="18" charset="0"/>
                              <a:ea typeface="微软雅黑" panose="020B0503020204020204" pitchFamily="34" charset="-122"/>
                            </a:rPr>
                            <m:t>𝑦</m:t>
                          </m:r>
                        </m:e>
                        <m:sup>
                          <m:r>
                            <a:rPr lang="en-US" altLang="zh-CN" sz="2400" b="0" i="1" smtClean="0">
                              <a:latin typeface="Cambria Math" panose="02040503050406030204" pitchFamily="18" charset="0"/>
                              <a:ea typeface="微软雅黑" panose="020B0503020204020204" pitchFamily="34" charset="-122"/>
                            </a:rPr>
                            <m:t>′</m:t>
                          </m:r>
                        </m:sup>
                      </m:sSup>
                      <m:r>
                        <a:rPr lang="en-US" altLang="zh-CN" sz="2400" b="0" i="1" smtClean="0">
                          <a:latin typeface="Cambria Math" panose="02040503050406030204" pitchFamily="18" charset="0"/>
                          <a:ea typeface="微软雅黑" panose="020B0503020204020204" pitchFamily="34" charset="-122"/>
                        </a:rPr>
                        <m:t>;</m:t>
                      </m:r>
                      <m:r>
                        <a:rPr lang="zh-CN" altLang="en-US" sz="2400" b="0" i="1" smtClean="0">
                          <a:latin typeface="Cambria Math" panose="02040503050406030204" pitchFamily="18" charset="0"/>
                          <a:ea typeface="微软雅黑" panose="020B0503020204020204" pitchFamily="34" charset="-122"/>
                        </a:rPr>
                        <m:t>𝜑</m:t>
                      </m:r>
                      <m:r>
                        <a:rPr lang="en-US" altLang="zh-CN" sz="2400" b="0" i="1" smtClean="0">
                          <a:latin typeface="Cambria Math" panose="02040503050406030204" pitchFamily="18" charset="0"/>
                          <a:ea typeface="微软雅黑" panose="020B0503020204020204" pitchFamily="34" charset="-122"/>
                        </a:rPr>
                        <m:t>)</m:t>
                      </m:r>
                    </m:oMath>
                  </m:oMathPara>
                </a14:m>
                <a:endParaRPr lang="zh-CN" altLang="en-US" sz="2400" dirty="0">
                  <a:ea typeface="微软雅黑" panose="020B0503020204020204" pitchFamily="34" charset="-122"/>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1018173" y="860619"/>
                <a:ext cx="4236639" cy="1244123"/>
              </a:xfrm>
              <a:prstGeom prst="rect">
                <a:avLst/>
              </a:prstGeom>
              <a:blipFill>
                <a:blip r:embed="rId3"/>
                <a:stretch>
                  <a:fillRect l="-2158" r="-44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6689035" y="998130"/>
                <a:ext cx="4703895" cy="1107996"/>
              </a:xfrm>
              <a:prstGeom prst="rect">
                <a:avLst/>
              </a:prstGeom>
            </p:spPr>
            <p:txBody>
              <a:bodyPr wrap="square">
                <a:spAutoFit/>
              </a:bodyPr>
              <a:lstStyle/>
              <a:p>
                <a:r>
                  <a:rPr lang="en-US" altLang="zh-CN" sz="2400" b="1" dirty="0" smtClean="0"/>
                  <a:t>Reward for preserving content</a:t>
                </a:r>
                <a:r>
                  <a:rPr lang="zh-CN" altLang="en-US" sz="2400" b="1" dirty="0" smtClean="0"/>
                  <a:t>：</a:t>
                </a:r>
                <a:r>
                  <a:rPr lang="zh-CN" altLang="en-US" dirty="0" smtClean="0"/>
                  <a:t>借鉴反向翻译思路</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𝑅</m:t>
                          </m:r>
                        </m:e>
                        <m:sub>
                          <m:r>
                            <a:rPr lang="en-US" altLang="zh-CN" sz="2400" b="0" i="1" smtClean="0">
                              <a:latin typeface="Cambria Math" panose="02040503050406030204" pitchFamily="18" charset="0"/>
                              <a:ea typeface="微软雅黑" panose="020B0503020204020204" pitchFamily="34" charset="-122"/>
                            </a:rPr>
                            <m:t>𝑐</m:t>
                          </m:r>
                        </m:sub>
                      </m:sSub>
                      <m:r>
                        <a:rPr lang="en-US" altLang="zh-CN" sz="2400" i="1">
                          <a:latin typeface="Cambria Math" panose="02040503050406030204" pitchFamily="18" charset="0"/>
                          <a:ea typeface="微软雅黑" panose="020B0503020204020204" pitchFamily="34" charset="-122"/>
                        </a:rPr>
                        <m:t>=</m:t>
                      </m:r>
                      <m:r>
                        <a:rPr lang="en-US" altLang="zh-CN" sz="2400" i="1">
                          <a:latin typeface="Cambria Math" panose="02040503050406030204" pitchFamily="18" charset="0"/>
                          <a:ea typeface="微软雅黑" panose="020B0503020204020204" pitchFamily="34" charset="-122"/>
                        </a:rPr>
                        <m:t>𝑃</m:t>
                      </m:r>
                      <m:r>
                        <a:rPr lang="en-US" altLang="zh-CN" sz="2400" i="1">
                          <a:latin typeface="Cambria Math" panose="02040503050406030204" pitchFamily="18" charset="0"/>
                          <a:ea typeface="微软雅黑" panose="020B0503020204020204" pitchFamily="34" charset="-122"/>
                        </a:rPr>
                        <m:t>(</m:t>
                      </m:r>
                      <m:r>
                        <a:rPr lang="en-US" altLang="zh-CN" sz="2400" b="0" i="1" smtClean="0">
                          <a:latin typeface="Cambria Math" panose="02040503050406030204" pitchFamily="18" charset="0"/>
                          <a:ea typeface="微软雅黑" panose="020B0503020204020204" pitchFamily="34" charset="-122"/>
                        </a:rPr>
                        <m:t>𝑥</m:t>
                      </m:r>
                      <m:r>
                        <a:rPr lang="en-US" altLang="zh-CN" sz="2400" i="1">
                          <a:latin typeface="Cambria Math" panose="02040503050406030204" pitchFamily="18" charset="0"/>
                          <a:ea typeface="微软雅黑" panose="020B0503020204020204" pitchFamily="34" charset="-122"/>
                        </a:rPr>
                        <m:t>|</m:t>
                      </m:r>
                      <m:sSup>
                        <m:sSupPr>
                          <m:ctrlPr>
                            <a:rPr lang="en-US" altLang="zh-CN" sz="2400" i="1">
                              <a:latin typeface="Cambria Math" panose="02040503050406030204" pitchFamily="18" charset="0"/>
                              <a:ea typeface="微软雅黑" panose="020B0503020204020204" pitchFamily="34" charset="-122"/>
                            </a:rPr>
                          </m:ctrlPr>
                        </m:sSupPr>
                        <m:e>
                          <m:r>
                            <a:rPr lang="en-US" altLang="zh-CN" sz="2400" i="1">
                              <a:latin typeface="Cambria Math" panose="02040503050406030204" pitchFamily="18" charset="0"/>
                              <a:ea typeface="微软雅黑" panose="020B0503020204020204" pitchFamily="34" charset="-122"/>
                            </a:rPr>
                            <m:t>𝑦</m:t>
                          </m:r>
                        </m:e>
                        <m:sup>
                          <m:r>
                            <a:rPr lang="en-US" altLang="zh-CN" sz="2400" i="1">
                              <a:latin typeface="Cambria Math" panose="02040503050406030204" pitchFamily="18" charset="0"/>
                              <a:ea typeface="微软雅黑" panose="020B0503020204020204" pitchFamily="34" charset="-122"/>
                            </a:rPr>
                            <m:t>′</m:t>
                          </m:r>
                        </m:sup>
                      </m:sSup>
                      <m:r>
                        <a:rPr lang="en-US" altLang="zh-CN" sz="2400" i="1">
                          <a:latin typeface="Cambria Math" panose="02040503050406030204" pitchFamily="18" charset="0"/>
                          <a:ea typeface="微软雅黑" panose="020B0503020204020204" pitchFamily="34" charset="-122"/>
                        </a:rPr>
                        <m:t>;</m:t>
                      </m:r>
                      <m:r>
                        <a:rPr lang="zh-CN" altLang="en-US" sz="2400" i="1" smtClean="0">
                          <a:latin typeface="Cambria Math" panose="02040503050406030204" pitchFamily="18" charset="0"/>
                          <a:ea typeface="微软雅黑" panose="020B0503020204020204" pitchFamily="34" charset="-122"/>
                        </a:rPr>
                        <m:t>𝜙</m:t>
                      </m:r>
                      <m:r>
                        <a:rPr lang="en-US" altLang="zh-CN" sz="2400" i="1">
                          <a:latin typeface="Cambria Math" panose="02040503050406030204" pitchFamily="18" charset="0"/>
                          <a:ea typeface="微软雅黑" panose="020B0503020204020204" pitchFamily="34" charset="-122"/>
                        </a:rPr>
                        <m:t>)</m:t>
                      </m:r>
                    </m:oMath>
                  </m:oMathPara>
                </a14:m>
                <a:endParaRPr lang="zh-CN" altLang="en-US" sz="2400" dirty="0">
                  <a:ea typeface="微软雅黑" panose="020B0503020204020204" pitchFamily="34" charset="-122"/>
                </a:endParaRPr>
              </a:p>
            </p:txBody>
          </p:sp>
        </mc:Choice>
        <mc:Fallback xmlns="">
          <p:sp>
            <p:nvSpPr>
              <p:cNvPr id="7" name="矩形 6"/>
              <p:cNvSpPr>
                <a:spLocks noRot="1" noChangeAspect="1" noMove="1" noResize="1" noEditPoints="1" noAdjustHandles="1" noChangeArrowheads="1" noChangeShapeType="1" noTextEdit="1"/>
              </p:cNvSpPr>
              <p:nvPr/>
            </p:nvSpPr>
            <p:spPr>
              <a:xfrm>
                <a:off x="6689035" y="998130"/>
                <a:ext cx="4703895" cy="1107996"/>
              </a:xfrm>
              <a:prstGeom prst="rect">
                <a:avLst/>
              </a:prstGeom>
              <a:blipFill>
                <a:blip r:embed="rId4"/>
                <a:stretch>
                  <a:fillRect l="-1943" t="-5525" r="-6736" b="-8287"/>
                </a:stretch>
              </a:blipFill>
            </p:spPr>
            <p:txBody>
              <a:bodyPr/>
              <a:lstStyle/>
              <a:p>
                <a:r>
                  <a:rPr lang="zh-CN" altLang="en-US">
                    <a:noFill/>
                  </a:rPr>
                  <a:t> </a:t>
                </a:r>
              </a:p>
            </p:txBody>
          </p:sp>
        </mc:Fallback>
      </mc:AlternateContent>
      <p:pic>
        <p:nvPicPr>
          <p:cNvPr id="6" name="图片 5"/>
          <p:cNvPicPr>
            <a:picLocks noChangeAspect="1"/>
          </p:cNvPicPr>
          <p:nvPr/>
        </p:nvPicPr>
        <p:blipFill>
          <a:blip r:embed="rId5"/>
          <a:stretch>
            <a:fillRect/>
          </a:stretch>
        </p:blipFill>
        <p:spPr>
          <a:xfrm>
            <a:off x="150020" y="2558330"/>
            <a:ext cx="6760988" cy="3946602"/>
          </a:xfrm>
          <a:prstGeom prst="rect">
            <a:avLst/>
          </a:prstGeom>
        </p:spPr>
      </p:pic>
      <mc:AlternateContent xmlns:mc="http://schemas.openxmlformats.org/markup-compatibility/2006" xmlns:a14="http://schemas.microsoft.com/office/drawing/2010/main">
        <mc:Choice Requires="a14">
          <p:sp>
            <p:nvSpPr>
              <p:cNvPr id="8" name="文本框 7"/>
              <p:cNvSpPr txBox="1"/>
              <p:nvPr/>
            </p:nvSpPr>
            <p:spPr>
              <a:xfrm>
                <a:off x="6911008" y="2441623"/>
                <a:ext cx="4693838" cy="1215526"/>
              </a:xfrm>
              <a:prstGeom prst="rect">
                <a:avLst/>
              </a:prstGeom>
              <a:noFill/>
            </p:spPr>
            <p:txBody>
              <a:bodyPr wrap="square" rtlCol="0">
                <a:spAutoFit/>
              </a:bodyPr>
              <a:lstStyle/>
              <a:p>
                <a:r>
                  <a:rPr lang="en-US" altLang="zh-CN" sz="2400" b="1" dirty="0" smtClean="0"/>
                  <a:t>Overall reward</a:t>
                </a:r>
                <a:r>
                  <a:rPr lang="zh-CN" altLang="en-US" sz="2400" b="1" dirty="0" smtClean="0"/>
                  <a:t>：</a:t>
                </a:r>
                <a:endParaRPr lang="en-US" altLang="zh-CN" sz="2400" b="1" dirty="0" smtClean="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微软雅黑" panose="020B0503020204020204" pitchFamily="34" charset="-122"/>
                        </a:rPr>
                        <m:t>𝑅</m:t>
                      </m:r>
                      <m:r>
                        <a:rPr lang="en-US" altLang="zh-CN" sz="2400" b="0" i="1" smtClean="0">
                          <a:latin typeface="Cambria Math" panose="02040503050406030204" pitchFamily="18" charset="0"/>
                          <a:ea typeface="微软雅黑" panose="020B0503020204020204" pitchFamily="34" charset="-122"/>
                        </a:rPr>
                        <m:t>=(1+</m:t>
                      </m:r>
                      <m:sSup>
                        <m:sSupPr>
                          <m:ctrlPr>
                            <a:rPr lang="en-US" altLang="zh-CN" sz="2400" b="0" i="1" smtClean="0">
                              <a:latin typeface="Cambria Math" panose="02040503050406030204" pitchFamily="18" charset="0"/>
                              <a:ea typeface="微软雅黑" panose="020B0503020204020204" pitchFamily="34" charset="-122"/>
                            </a:rPr>
                          </m:ctrlPr>
                        </m:sSupPr>
                        <m:e>
                          <m:r>
                            <a:rPr lang="zh-CN" altLang="en-US" sz="2400" b="0" i="1" smtClean="0">
                              <a:latin typeface="Cambria Math" panose="02040503050406030204" pitchFamily="18" charset="0"/>
                              <a:ea typeface="微软雅黑" panose="020B0503020204020204" pitchFamily="34" charset="-122"/>
                            </a:rPr>
                            <m:t>𝛽</m:t>
                          </m:r>
                        </m:e>
                        <m:sup>
                          <m:r>
                            <a:rPr lang="en-US" altLang="zh-CN" sz="2400" b="0" i="1" smtClean="0">
                              <a:latin typeface="Cambria Math" panose="02040503050406030204" pitchFamily="18" charset="0"/>
                              <a:ea typeface="微软雅黑" panose="020B0503020204020204" pitchFamily="34" charset="-122"/>
                            </a:rPr>
                            <m:t>2</m:t>
                          </m:r>
                        </m:sup>
                      </m:sSup>
                      <m:r>
                        <a:rPr lang="en-US" altLang="zh-CN" sz="2400" b="0" i="1" smtClean="0">
                          <a:latin typeface="Cambria Math" panose="02040503050406030204" pitchFamily="18" charset="0"/>
                          <a:ea typeface="微软雅黑" panose="020B0503020204020204" pitchFamily="34" charset="-122"/>
                        </a:rPr>
                        <m:t>)</m:t>
                      </m:r>
                      <m:f>
                        <m:fPr>
                          <m:ctrlPr>
                            <a:rPr lang="en-US" altLang="zh-CN" sz="2400" b="0" i="1" smtClean="0">
                              <a:latin typeface="Cambria Math" panose="02040503050406030204" pitchFamily="18" charset="0"/>
                              <a:ea typeface="微软雅黑" panose="020B0503020204020204" pitchFamily="34" charset="-122"/>
                            </a:rPr>
                          </m:ctrlPr>
                        </m:fPr>
                        <m:num>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𝑅</m:t>
                              </m:r>
                            </m:e>
                            <m:sub>
                              <m:r>
                                <a:rPr lang="en-US" altLang="zh-CN" sz="2400" i="1">
                                  <a:latin typeface="Cambria Math" panose="02040503050406030204" pitchFamily="18" charset="0"/>
                                  <a:ea typeface="微软雅黑" panose="020B0503020204020204" pitchFamily="34" charset="-122"/>
                                </a:rPr>
                                <m:t>𝑠</m:t>
                              </m:r>
                            </m:sub>
                          </m:sSub>
                          <m:r>
                            <a:rPr lang="en-US" altLang="zh-CN" sz="240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𝑅</m:t>
                              </m:r>
                            </m:e>
                            <m:sub>
                              <m:r>
                                <a:rPr lang="en-US" altLang="zh-CN" sz="2400" i="1">
                                  <a:latin typeface="Cambria Math" panose="02040503050406030204" pitchFamily="18" charset="0"/>
                                  <a:ea typeface="微软雅黑" panose="020B0503020204020204" pitchFamily="34" charset="-122"/>
                                </a:rPr>
                                <m:t>𝑐</m:t>
                              </m:r>
                            </m:sub>
                          </m:sSub>
                        </m:num>
                        <m:den>
                          <m:d>
                            <m:dPr>
                              <m:ctrlPr>
                                <a:rPr lang="en-US" altLang="zh-CN" sz="2400" b="0" i="1" smtClean="0">
                                  <a:latin typeface="Cambria Math" panose="02040503050406030204" pitchFamily="18" charset="0"/>
                                  <a:ea typeface="微软雅黑" panose="020B0503020204020204" pitchFamily="34" charset="-122"/>
                                </a:rPr>
                              </m:ctrlPr>
                            </m:dPr>
                            <m:e>
                              <m:sSup>
                                <m:sSupPr>
                                  <m:ctrlPr>
                                    <a:rPr lang="en-US" altLang="zh-CN" sz="2400" i="1">
                                      <a:latin typeface="Cambria Math" panose="02040503050406030204" pitchFamily="18" charset="0"/>
                                      <a:ea typeface="微软雅黑" panose="020B0503020204020204" pitchFamily="34" charset="-122"/>
                                    </a:rPr>
                                  </m:ctrlPr>
                                </m:sSupPr>
                                <m:e>
                                  <m:r>
                                    <a:rPr lang="zh-CN" altLang="en-US" sz="2400" i="1">
                                      <a:latin typeface="Cambria Math" panose="02040503050406030204" pitchFamily="18" charset="0"/>
                                      <a:ea typeface="微软雅黑" panose="020B0503020204020204" pitchFamily="34" charset="-122"/>
                                    </a:rPr>
                                    <m:t>𝛽</m:t>
                                  </m:r>
                                </m:e>
                                <m:sup>
                                  <m:r>
                                    <a:rPr lang="en-US" altLang="zh-CN" sz="2400" i="1">
                                      <a:latin typeface="Cambria Math" panose="02040503050406030204" pitchFamily="18" charset="0"/>
                                      <a:ea typeface="微软雅黑" panose="020B0503020204020204" pitchFamily="34" charset="-122"/>
                                    </a:rPr>
                                    <m:t>2</m:t>
                                  </m:r>
                                </m:sup>
                              </m:sSup>
                              <m:sSub>
                                <m:sSubPr>
                                  <m:ctrlPr>
                                    <a:rPr lang="en-US" altLang="zh-CN" sz="2400" i="1">
                                      <a:latin typeface="Cambria Math" panose="02040503050406030204" pitchFamily="18" charset="0"/>
                                      <a:ea typeface="微软雅黑" panose="020B0503020204020204" pitchFamily="34" charset="-122"/>
                                    </a:rPr>
                                  </m:ctrlPr>
                                </m:sSubPr>
                                <m:e>
                                  <m:r>
                                    <a:rPr lang="en-US" altLang="zh-CN" sz="2400" i="1" smtClean="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微软雅黑" panose="020B0503020204020204" pitchFamily="34" charset="-122"/>
                                    </a:rPr>
                                    <m:t>𝑅</m:t>
                                  </m:r>
                                </m:e>
                                <m:sub>
                                  <m:r>
                                    <a:rPr lang="en-US" altLang="zh-CN" sz="2400" i="1">
                                      <a:latin typeface="Cambria Math" panose="02040503050406030204" pitchFamily="18" charset="0"/>
                                      <a:ea typeface="微软雅黑" panose="020B0503020204020204" pitchFamily="34" charset="-122"/>
                                    </a:rPr>
                                    <m:t>𝑐</m:t>
                                  </m:r>
                                </m:sub>
                              </m:sSub>
                            </m:e>
                          </m:d>
                          <m:r>
                            <a:rPr lang="en-US" altLang="zh-CN" sz="2400" b="0" i="1" smtClean="0">
                              <a:latin typeface="Cambria Math" panose="02040503050406030204" pitchFamily="18" charset="0"/>
                              <a:ea typeface="微软雅黑" panose="020B0503020204020204" pitchFamily="34" charset="-122"/>
                            </a:rPr>
                            <m:t>+</m:t>
                          </m:r>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𝑅</m:t>
                              </m:r>
                            </m:e>
                            <m:sub>
                              <m:r>
                                <a:rPr lang="en-US" altLang="zh-CN" sz="2400" i="1">
                                  <a:latin typeface="Cambria Math" panose="02040503050406030204" pitchFamily="18" charset="0"/>
                                  <a:ea typeface="微软雅黑" panose="020B0503020204020204" pitchFamily="34" charset="-122"/>
                                </a:rPr>
                                <m:t>𝑠</m:t>
                              </m:r>
                            </m:sub>
                          </m:sSub>
                        </m:den>
                      </m:f>
                    </m:oMath>
                  </m:oMathPara>
                </a14:m>
                <a:endParaRPr lang="zh-CN" altLang="en-US" sz="2400" dirty="0">
                  <a:ea typeface="微软雅黑" panose="020B0503020204020204" pitchFamily="34" charset="-122"/>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6911008" y="2441623"/>
                <a:ext cx="4693838" cy="1215526"/>
              </a:xfrm>
              <a:prstGeom prst="rect">
                <a:avLst/>
              </a:prstGeom>
              <a:blipFill>
                <a:blip r:embed="rId6"/>
                <a:stretch>
                  <a:fillRect l="-2078" t="-50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6950347" y="3904875"/>
                <a:ext cx="5480550" cy="2581028"/>
              </a:xfrm>
              <a:prstGeom prst="rect">
                <a:avLst/>
              </a:prstGeom>
              <a:noFill/>
            </p:spPr>
            <p:txBody>
              <a:bodyPr wrap="square" rtlCol="0">
                <a:spAutoFit/>
              </a:bodyPr>
              <a:lstStyle/>
              <a:p>
                <a:pPr>
                  <a:lnSpc>
                    <a:spcPct val="150000"/>
                  </a:lnSpc>
                </a:pPr>
                <a:r>
                  <a:rPr lang="en-US" altLang="zh-CN" sz="2400" b="1" dirty="0" smtClean="0"/>
                  <a:t>Policy Gradient Training</a:t>
                </a:r>
                <a:r>
                  <a:rPr lang="zh-CN" altLang="en-US" sz="2400" b="1" dirty="0" smtClean="0"/>
                  <a:t>：</a:t>
                </a:r>
                <a:endParaRPr lang="en-US" altLang="zh-CN" sz="2400" b="1" dirty="0" smtClean="0"/>
              </a:p>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ea typeface="微软雅黑" panose="020B0503020204020204" pitchFamily="34" charset="-122"/>
                            </a:rPr>
                          </m:ctrlPr>
                        </m:sSubPr>
                        <m:e>
                          <m:r>
                            <a:rPr lang="zh-CN" altLang="en-US" sz="2400" i="1">
                              <a:latin typeface="Cambria Math" panose="02040503050406030204" pitchFamily="18" charset="0"/>
                              <a:ea typeface="微软雅黑" panose="020B0503020204020204" pitchFamily="34" charset="-122"/>
                            </a:rPr>
                            <m:t>𝛻</m:t>
                          </m:r>
                        </m:e>
                        <m:sub>
                          <m:r>
                            <a:rPr lang="zh-CN" altLang="en-US" sz="2400" i="1" smtClean="0">
                              <a:latin typeface="Cambria Math" panose="02040503050406030204" pitchFamily="18" charset="0"/>
                              <a:ea typeface="微软雅黑" panose="020B0503020204020204" pitchFamily="34" charset="-122"/>
                            </a:rPr>
                            <m:t>𝜃</m:t>
                          </m:r>
                        </m:sub>
                      </m:sSub>
                      <m:r>
                        <a:rPr lang="zh-CN" altLang="en-US" sz="2400" i="1" smtClean="0">
                          <a:latin typeface="Cambria Math" panose="02040503050406030204" pitchFamily="18" charset="0"/>
                          <a:ea typeface="微软雅黑" panose="020B0503020204020204" pitchFamily="34" charset="-122"/>
                        </a:rPr>
                        <m:t>𝔼</m:t>
                      </m:r>
                      <m:d>
                        <m:dPr>
                          <m:ctrlPr>
                            <a:rPr lang="en-US" altLang="zh-CN" sz="2400" b="0" i="1" smtClean="0">
                              <a:latin typeface="Cambria Math" panose="02040503050406030204" pitchFamily="18" charset="0"/>
                              <a:ea typeface="微软雅黑" panose="020B0503020204020204" pitchFamily="34" charset="-122"/>
                            </a:rPr>
                          </m:ctrlPr>
                        </m:dPr>
                        <m:e>
                          <m:r>
                            <a:rPr lang="en-US" altLang="zh-CN" sz="2400" b="0" i="1" smtClean="0">
                              <a:latin typeface="Cambria Math" panose="02040503050406030204" pitchFamily="18" charset="0"/>
                              <a:ea typeface="微软雅黑" panose="020B0503020204020204" pitchFamily="34" charset="-122"/>
                            </a:rPr>
                            <m:t>𝑅</m:t>
                          </m:r>
                        </m:e>
                      </m:d>
                      <m:r>
                        <a:rPr lang="en-US" altLang="zh-CN" sz="2400" b="0" i="1" smtClean="0">
                          <a:latin typeface="Cambria Math" panose="02040503050406030204" pitchFamily="18" charset="0"/>
                          <a:ea typeface="微软雅黑" panose="020B0503020204020204" pitchFamily="34" charset="-122"/>
                        </a:rPr>
                        <m:t>=</m:t>
                      </m:r>
                      <m:sSub>
                        <m:sSubPr>
                          <m:ctrlPr>
                            <a:rPr lang="en-US" altLang="zh-CN" sz="2400" i="1">
                              <a:latin typeface="Cambria Math" panose="02040503050406030204" pitchFamily="18" charset="0"/>
                              <a:ea typeface="微软雅黑" panose="020B0503020204020204" pitchFamily="34" charset="-122"/>
                            </a:rPr>
                          </m:ctrlPr>
                        </m:sSubPr>
                        <m:e>
                          <m:r>
                            <a:rPr lang="zh-CN" altLang="en-US" sz="2400" i="1">
                              <a:latin typeface="Cambria Math" panose="02040503050406030204" pitchFamily="18" charset="0"/>
                              <a:ea typeface="微软雅黑" panose="020B0503020204020204" pitchFamily="34" charset="-122"/>
                            </a:rPr>
                            <m:t>𝛻</m:t>
                          </m:r>
                        </m:e>
                        <m:sub>
                          <m:r>
                            <a:rPr lang="zh-CN" altLang="en-US" sz="2400" i="1">
                              <a:latin typeface="Cambria Math" panose="02040503050406030204" pitchFamily="18" charset="0"/>
                              <a:ea typeface="微软雅黑" panose="020B0503020204020204" pitchFamily="34" charset="-122"/>
                            </a:rPr>
                            <m:t>𝜃</m:t>
                          </m:r>
                        </m:sub>
                      </m:sSub>
                      <m:nary>
                        <m:naryPr>
                          <m:chr m:val="∑"/>
                          <m:supHide m:val="on"/>
                          <m:ctrlPr>
                            <a:rPr lang="zh-CN" altLang="en-US" sz="2400" i="1" smtClean="0">
                              <a:latin typeface="Cambria Math" panose="02040503050406030204" pitchFamily="18" charset="0"/>
                              <a:ea typeface="微软雅黑" panose="020B0503020204020204" pitchFamily="34" charset="-122"/>
                            </a:rPr>
                          </m:ctrlPr>
                        </m:naryPr>
                        <m:sub>
                          <m:r>
                            <m:rPr>
                              <m:brk m:alnAt="7"/>
                            </m:rPr>
                            <a:rPr lang="en-US" altLang="zh-CN" sz="2400" b="0" i="1" smtClean="0">
                              <a:latin typeface="Cambria Math" panose="02040503050406030204" pitchFamily="18" charset="0"/>
                              <a:ea typeface="微软雅黑" panose="020B0503020204020204" pitchFamily="34" charset="-122"/>
                            </a:rPr>
                            <m:t>𝑘</m:t>
                          </m:r>
                        </m:sub>
                        <m:sup/>
                        <m:e>
                          <m:r>
                            <a:rPr lang="en-US" altLang="zh-CN" sz="2400" b="0" i="1" smtClean="0">
                              <a:latin typeface="Cambria Math" panose="02040503050406030204" pitchFamily="18" charset="0"/>
                              <a:ea typeface="微软雅黑" panose="020B0503020204020204" pitchFamily="34" charset="-122"/>
                            </a:rPr>
                            <m:t>𝑃</m:t>
                          </m:r>
                          <m:r>
                            <a:rPr lang="en-US" altLang="zh-CN" sz="2400" b="0" i="1" smtClean="0">
                              <a:latin typeface="Cambria Math" panose="02040503050406030204" pitchFamily="18" charset="0"/>
                              <a:ea typeface="微软雅黑" panose="020B0503020204020204" pitchFamily="34" charset="-122"/>
                            </a:rPr>
                            <m:t>(</m:t>
                          </m:r>
                          <m:sSubSup>
                            <m:sSubSupPr>
                              <m:ctrlPr>
                                <a:rPr lang="en-US" altLang="zh-CN" sz="2400" b="0" i="1" smtClean="0">
                                  <a:latin typeface="Cambria Math" panose="02040503050406030204" pitchFamily="18" charset="0"/>
                                  <a:ea typeface="微软雅黑" panose="020B0503020204020204" pitchFamily="34" charset="-122"/>
                                </a:rPr>
                              </m:ctrlPr>
                            </m:sSubSupPr>
                            <m:e>
                              <m:r>
                                <a:rPr lang="en-US" altLang="zh-CN" sz="2400" b="0" i="1" smtClean="0">
                                  <a:latin typeface="Cambria Math" panose="02040503050406030204" pitchFamily="18" charset="0"/>
                                  <a:ea typeface="微软雅黑" panose="020B0503020204020204" pitchFamily="34" charset="-122"/>
                                </a:rPr>
                                <m:t>𝑦</m:t>
                              </m:r>
                            </m:e>
                            <m:sub>
                              <m:r>
                                <a:rPr lang="en-US" altLang="zh-CN" sz="2400" b="0" i="1" smtClean="0">
                                  <a:latin typeface="Cambria Math" panose="02040503050406030204" pitchFamily="18" charset="0"/>
                                  <a:ea typeface="微软雅黑" panose="020B0503020204020204" pitchFamily="34" charset="-122"/>
                                </a:rPr>
                                <m:t>𝑘</m:t>
                              </m:r>
                            </m:sub>
                            <m:sup>
                              <m:r>
                                <a:rPr lang="en-US" altLang="zh-CN" sz="2400" b="0" i="1" smtClean="0">
                                  <a:latin typeface="Cambria Math" panose="02040503050406030204" pitchFamily="18" charset="0"/>
                                  <a:ea typeface="微软雅黑" panose="020B0503020204020204" pitchFamily="34" charset="-122"/>
                                </a:rPr>
                                <m:t>′</m:t>
                              </m:r>
                            </m:sup>
                          </m:sSubSup>
                          <m:r>
                            <a:rPr lang="en-US" altLang="zh-CN" sz="2400" b="0" i="1" smtClean="0">
                              <a:latin typeface="Cambria Math" panose="02040503050406030204" pitchFamily="18" charset="0"/>
                              <a:ea typeface="微软雅黑" panose="020B0503020204020204" pitchFamily="34" charset="-122"/>
                            </a:rPr>
                            <m:t>|</m:t>
                          </m:r>
                          <m:r>
                            <a:rPr lang="en-US" altLang="zh-CN" sz="2400" b="0" i="1" smtClean="0">
                              <a:latin typeface="Cambria Math" panose="02040503050406030204" pitchFamily="18" charset="0"/>
                              <a:ea typeface="微软雅黑" panose="020B0503020204020204" pitchFamily="34" charset="-122"/>
                            </a:rPr>
                            <m:t>𝑥</m:t>
                          </m:r>
                          <m:r>
                            <a:rPr lang="en-US" altLang="zh-CN" sz="2400" b="0" i="1" smtClean="0">
                              <a:latin typeface="Cambria Math" panose="02040503050406030204" pitchFamily="18" charset="0"/>
                              <a:ea typeface="微软雅黑" panose="020B0503020204020204" pitchFamily="34" charset="-122"/>
                            </a:rPr>
                            <m:t>;</m:t>
                          </m:r>
                          <m:r>
                            <a:rPr lang="zh-CN" altLang="en-US" sz="2400" b="0" i="1" smtClean="0">
                              <a:latin typeface="Cambria Math" panose="02040503050406030204" pitchFamily="18" charset="0"/>
                              <a:ea typeface="微软雅黑" panose="020B0503020204020204" pitchFamily="34" charset="-122"/>
                            </a:rPr>
                            <m:t>𝜃</m:t>
                          </m:r>
                          <m:r>
                            <a:rPr lang="en-US" altLang="zh-CN" sz="2400" b="0" i="1" smtClean="0">
                              <a:latin typeface="Cambria Math" panose="02040503050406030204" pitchFamily="18" charset="0"/>
                              <a:ea typeface="微软雅黑" panose="020B0503020204020204" pitchFamily="34" charset="-122"/>
                            </a:rPr>
                            <m:t>)</m:t>
                          </m:r>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𝑅</m:t>
                              </m:r>
                            </m:e>
                            <m:sub>
                              <m:r>
                                <a:rPr lang="en-US" altLang="zh-CN" sz="2400" b="0" i="1" smtClean="0">
                                  <a:latin typeface="Cambria Math" panose="02040503050406030204" pitchFamily="18" charset="0"/>
                                  <a:ea typeface="微软雅黑" panose="020B0503020204020204" pitchFamily="34" charset="-122"/>
                                </a:rPr>
                                <m:t>𝑘</m:t>
                              </m:r>
                            </m:sub>
                          </m:sSub>
                        </m:e>
                      </m:nary>
                    </m:oMath>
                  </m:oMathPara>
                </a14:m>
                <a:endParaRPr lang="en-US" altLang="zh-CN" sz="2400" i="1" dirty="0" smtClean="0">
                  <a:latin typeface="Cambria Math" panose="02040503050406030204" pitchFamily="18" charset="0"/>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ea typeface="Cambria Math" panose="02040503050406030204" pitchFamily="18" charset="0"/>
                        </a:rPr>
                        <m:t>≈</m:t>
                      </m:r>
                      <m:f>
                        <m:fPr>
                          <m:ctrlPr>
                            <a:rPr lang="en-US" altLang="zh-CN" sz="2400" i="1" smtClean="0">
                              <a:latin typeface="Cambria Math" panose="02040503050406030204" pitchFamily="18" charset="0"/>
                              <a:ea typeface="Cambria Math" panose="02040503050406030204" pitchFamily="18" charset="0"/>
                            </a:rPr>
                          </m:ctrlPr>
                        </m:fPr>
                        <m:num>
                          <m:r>
                            <a:rPr lang="en-US" altLang="zh-CN" sz="2400" b="0" i="1" smtClean="0">
                              <a:latin typeface="Cambria Math" panose="02040503050406030204" pitchFamily="18" charset="0"/>
                              <a:ea typeface="Cambria Math" panose="02040503050406030204" pitchFamily="18" charset="0"/>
                            </a:rPr>
                            <m:t>1</m:t>
                          </m:r>
                        </m:num>
                        <m:den>
                          <m:r>
                            <a:rPr lang="en-US" altLang="zh-CN" sz="2400" b="0" i="1" smtClean="0">
                              <a:latin typeface="Cambria Math" panose="02040503050406030204" pitchFamily="18" charset="0"/>
                              <a:ea typeface="Cambria Math" panose="02040503050406030204" pitchFamily="18" charset="0"/>
                            </a:rPr>
                            <m:t>𝐾</m:t>
                          </m:r>
                        </m:den>
                      </m:f>
                      <m:nary>
                        <m:naryPr>
                          <m:chr m:val="∑"/>
                          <m:ctrlPr>
                            <a:rPr lang="en-US" altLang="zh-CN" sz="2400" i="1" smtClean="0">
                              <a:latin typeface="Cambria Math" panose="02040503050406030204" pitchFamily="18" charset="0"/>
                              <a:ea typeface="Cambria Math" panose="02040503050406030204" pitchFamily="18" charset="0"/>
                            </a:rPr>
                          </m:ctrlPr>
                        </m:naryPr>
                        <m:sub>
                          <m:r>
                            <m:rPr>
                              <m:brk m:alnAt="23"/>
                            </m:rPr>
                            <a:rPr lang="en-US" altLang="zh-CN" sz="2400" b="0" i="1" smtClean="0">
                              <a:latin typeface="Cambria Math" panose="02040503050406030204" pitchFamily="18" charset="0"/>
                              <a:ea typeface="Cambria Math" panose="02040503050406030204" pitchFamily="18" charset="0"/>
                            </a:rPr>
                            <m:t>𝑘</m:t>
                          </m:r>
                        </m:sub>
                        <m:sup>
                          <m:r>
                            <a:rPr lang="en-US" altLang="zh-CN" sz="2400" b="0" i="1" smtClean="0">
                              <a:latin typeface="Cambria Math" panose="02040503050406030204" pitchFamily="18" charset="0"/>
                              <a:ea typeface="Cambria Math" panose="02040503050406030204" pitchFamily="18" charset="0"/>
                            </a:rPr>
                            <m:t>𝐾</m:t>
                          </m:r>
                        </m:sup>
                        <m:e>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𝑅</m:t>
                              </m:r>
                            </m:e>
                            <m:sub>
                              <m:r>
                                <a:rPr lang="en-US" altLang="zh-CN" sz="2400" i="1">
                                  <a:latin typeface="Cambria Math" panose="02040503050406030204" pitchFamily="18" charset="0"/>
                                  <a:ea typeface="微软雅黑" panose="020B0503020204020204" pitchFamily="34" charset="-122"/>
                                </a:rPr>
                                <m:t>𝑘</m:t>
                              </m:r>
                            </m:sub>
                          </m:sSub>
                        </m:e>
                      </m:nary>
                      <m:r>
                        <a:rPr lang="en-US" altLang="zh-CN" sz="240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微软雅黑" panose="020B0503020204020204" pitchFamily="34" charset="-122"/>
                            </a:rPr>
                          </m:ctrlPr>
                        </m:sSubPr>
                        <m:e>
                          <m:r>
                            <a:rPr lang="zh-CN" altLang="en-US" sz="2400" i="1">
                              <a:latin typeface="Cambria Math" panose="02040503050406030204" pitchFamily="18" charset="0"/>
                              <a:ea typeface="微软雅黑" panose="020B0503020204020204" pitchFamily="34" charset="-122"/>
                            </a:rPr>
                            <m:t>𝛻</m:t>
                          </m:r>
                        </m:e>
                        <m:sub>
                          <m:r>
                            <a:rPr lang="zh-CN" altLang="en-US" sz="2400" i="1">
                              <a:latin typeface="Cambria Math" panose="02040503050406030204" pitchFamily="18" charset="0"/>
                              <a:ea typeface="微软雅黑" panose="020B0503020204020204" pitchFamily="34" charset="-122"/>
                            </a:rPr>
                            <m:t>𝜃</m:t>
                          </m:r>
                        </m:sub>
                      </m:sSub>
                      <m:func>
                        <m:funcPr>
                          <m:ctrlPr>
                            <a:rPr lang="en-US" altLang="zh-CN" sz="2400" i="1" smtClean="0">
                              <a:latin typeface="Cambria Math" panose="02040503050406030204" pitchFamily="18" charset="0"/>
                              <a:ea typeface="微软雅黑" panose="020B0503020204020204" pitchFamily="34" charset="-122"/>
                            </a:rPr>
                          </m:ctrlPr>
                        </m:funcPr>
                        <m:fName>
                          <m:r>
                            <m:rPr>
                              <m:sty m:val="p"/>
                            </m:rPr>
                            <a:rPr lang="en-US" altLang="zh-CN" sz="2400" i="0" smtClean="0">
                              <a:latin typeface="Cambria Math" panose="02040503050406030204" pitchFamily="18" charset="0"/>
                              <a:ea typeface="微软雅黑" panose="020B0503020204020204" pitchFamily="34" charset="-122"/>
                            </a:rPr>
                            <m:t>log</m:t>
                          </m:r>
                        </m:fName>
                        <m:e>
                          <m:r>
                            <a:rPr lang="en-US" altLang="zh-CN" sz="2400" i="1">
                              <a:latin typeface="Cambria Math" panose="02040503050406030204" pitchFamily="18" charset="0"/>
                              <a:ea typeface="微软雅黑" panose="020B0503020204020204" pitchFamily="34" charset="-122"/>
                            </a:rPr>
                            <m:t>𝑃</m:t>
                          </m:r>
                          <m:r>
                            <a:rPr lang="en-US" altLang="zh-CN" sz="2400" i="1">
                              <a:latin typeface="Cambria Math" panose="02040503050406030204" pitchFamily="18" charset="0"/>
                              <a:ea typeface="微软雅黑" panose="020B0503020204020204" pitchFamily="34" charset="-122"/>
                            </a:rPr>
                            <m:t>(</m:t>
                          </m:r>
                          <m:sSubSup>
                            <m:sSubSupPr>
                              <m:ctrlPr>
                                <a:rPr lang="en-US" altLang="zh-CN" sz="2400" i="1">
                                  <a:latin typeface="Cambria Math" panose="02040503050406030204" pitchFamily="18" charset="0"/>
                                  <a:ea typeface="微软雅黑" panose="020B0503020204020204" pitchFamily="34" charset="-122"/>
                                </a:rPr>
                              </m:ctrlPr>
                            </m:sSubSupPr>
                            <m:e>
                              <m:r>
                                <a:rPr lang="en-US" altLang="zh-CN" sz="2400" i="1">
                                  <a:latin typeface="Cambria Math" panose="02040503050406030204" pitchFamily="18" charset="0"/>
                                  <a:ea typeface="微软雅黑" panose="020B0503020204020204" pitchFamily="34" charset="-122"/>
                                </a:rPr>
                                <m:t>𝑦</m:t>
                              </m:r>
                            </m:e>
                            <m:sub>
                              <m:r>
                                <a:rPr lang="en-US" altLang="zh-CN" sz="2400" i="1">
                                  <a:latin typeface="Cambria Math" panose="02040503050406030204" pitchFamily="18" charset="0"/>
                                  <a:ea typeface="微软雅黑" panose="020B0503020204020204" pitchFamily="34" charset="-122"/>
                                </a:rPr>
                                <m:t>𝑘</m:t>
                              </m:r>
                            </m:sub>
                            <m:sup>
                              <m:r>
                                <a:rPr lang="en-US" altLang="zh-CN" sz="2400" i="1">
                                  <a:latin typeface="Cambria Math" panose="02040503050406030204" pitchFamily="18" charset="0"/>
                                  <a:ea typeface="微软雅黑" panose="020B0503020204020204" pitchFamily="34" charset="-122"/>
                                </a:rPr>
                                <m:t>′</m:t>
                              </m:r>
                            </m:sup>
                          </m:sSubSup>
                          <m:r>
                            <a:rPr lang="en-US" altLang="zh-CN" sz="2400" i="1">
                              <a:latin typeface="Cambria Math" panose="02040503050406030204" pitchFamily="18" charset="0"/>
                              <a:ea typeface="微软雅黑" panose="020B0503020204020204" pitchFamily="34" charset="-122"/>
                            </a:rPr>
                            <m:t>|</m:t>
                          </m:r>
                          <m:r>
                            <a:rPr lang="en-US" altLang="zh-CN" sz="2400" i="1">
                              <a:latin typeface="Cambria Math" panose="02040503050406030204" pitchFamily="18" charset="0"/>
                              <a:ea typeface="微软雅黑" panose="020B0503020204020204" pitchFamily="34" charset="-122"/>
                            </a:rPr>
                            <m:t>𝑥</m:t>
                          </m:r>
                          <m:r>
                            <a:rPr lang="en-US" altLang="zh-CN" sz="2400" i="1">
                              <a:latin typeface="Cambria Math" panose="02040503050406030204" pitchFamily="18" charset="0"/>
                              <a:ea typeface="微软雅黑" panose="020B0503020204020204" pitchFamily="34" charset="-122"/>
                            </a:rPr>
                            <m:t>;</m:t>
                          </m:r>
                          <m:r>
                            <a:rPr lang="zh-CN" altLang="en-US" sz="2400" i="1">
                              <a:latin typeface="Cambria Math" panose="02040503050406030204" pitchFamily="18" charset="0"/>
                              <a:ea typeface="微软雅黑" panose="020B0503020204020204" pitchFamily="34" charset="-122"/>
                            </a:rPr>
                            <m:t>𝜃</m:t>
                          </m:r>
                          <m:r>
                            <a:rPr lang="en-US" altLang="zh-CN" sz="2400" i="1">
                              <a:latin typeface="Cambria Math" panose="02040503050406030204" pitchFamily="18" charset="0"/>
                              <a:ea typeface="微软雅黑" panose="020B0503020204020204" pitchFamily="34" charset="-122"/>
                            </a:rPr>
                            <m:t>)</m:t>
                          </m:r>
                        </m:e>
                      </m:func>
                    </m:oMath>
                  </m:oMathPara>
                </a14:m>
                <a:endParaRPr lang="zh-CN" altLang="en-US" sz="2400" dirty="0">
                  <a:ea typeface="微软雅黑" panose="020B0503020204020204" pitchFamily="34" charset="-122"/>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6950347" y="3904875"/>
                <a:ext cx="5480550" cy="2581028"/>
              </a:xfrm>
              <a:prstGeom prst="rect">
                <a:avLst/>
              </a:prstGeom>
              <a:blipFill>
                <a:blip r:embed="rId7"/>
                <a:stretch>
                  <a:fillRect l="-16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644154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4. Reinforcement </a:t>
            </a:r>
            <a:r>
              <a:rPr lang="en-US" altLang="zh-CN" dirty="0" smtClean="0"/>
              <a:t>learning</a:t>
            </a:r>
            <a:endParaRPr lang="zh-CN" altLang="en-US" dirty="0"/>
          </a:p>
        </p:txBody>
      </p:sp>
      <p:pic>
        <p:nvPicPr>
          <p:cNvPr id="3" name="图片 2"/>
          <p:cNvPicPr>
            <a:picLocks noChangeAspect="1"/>
          </p:cNvPicPr>
          <p:nvPr/>
        </p:nvPicPr>
        <p:blipFill>
          <a:blip r:embed="rId3"/>
          <a:stretch>
            <a:fillRect/>
          </a:stretch>
        </p:blipFill>
        <p:spPr>
          <a:xfrm>
            <a:off x="932199" y="1108590"/>
            <a:ext cx="5276826" cy="1467670"/>
          </a:xfrm>
          <a:prstGeom prst="rect">
            <a:avLst/>
          </a:prstGeom>
        </p:spPr>
      </p:pic>
      <p:sp>
        <p:nvSpPr>
          <p:cNvPr id="4" name="文本框 3"/>
          <p:cNvSpPr txBox="1"/>
          <p:nvPr/>
        </p:nvSpPr>
        <p:spPr>
          <a:xfrm>
            <a:off x="4182515" y="2918346"/>
            <a:ext cx="6271301" cy="2726965"/>
          </a:xfrm>
          <a:prstGeom prst="rect">
            <a:avLst/>
          </a:prstGeom>
          <a:noFill/>
          <a:ln>
            <a:solidFill>
              <a:schemeClr val="bg2">
                <a:lumMod val="50000"/>
              </a:schemeClr>
            </a:solidFill>
          </a:ln>
        </p:spPr>
        <p:txBody>
          <a:bodyPr wrap="square" rtlCol="0">
            <a:spAutoFit/>
          </a:bodyPr>
          <a:lstStyle/>
          <a:p>
            <a:pPr marL="457200" indent="-457200">
              <a:lnSpc>
                <a:spcPct val="125000"/>
              </a:lnSpc>
              <a:buFont typeface="Wingdings" panose="05000000000000000000" pitchFamily="2" charset="2"/>
              <a:buChar char="Ø"/>
            </a:pPr>
            <a:r>
              <a:rPr lang="zh-CN" altLang="en-US" sz="2800" dirty="0"/>
              <a:t>模型收敛很慢，特别依赖于预训练</a:t>
            </a:r>
            <a:r>
              <a:rPr lang="zh-CN" altLang="en-US" sz="2800" dirty="0" smtClean="0"/>
              <a:t>。</a:t>
            </a:r>
            <a:endParaRPr lang="en-US" altLang="zh-CN" sz="2800" dirty="0" smtClean="0"/>
          </a:p>
          <a:p>
            <a:pPr marL="457200" indent="-457200">
              <a:lnSpc>
                <a:spcPct val="125000"/>
              </a:lnSpc>
              <a:buFont typeface="Wingdings" panose="05000000000000000000" pitchFamily="2" charset="2"/>
              <a:buChar char="Ø"/>
            </a:pPr>
            <a:r>
              <a:rPr lang="zh-CN" altLang="en-US" sz="2800" dirty="0" smtClean="0"/>
              <a:t>过于保存文本内容，要得到很好的结果特别依赖于奖励函数的调参</a:t>
            </a:r>
            <a:endParaRPr lang="en-US" altLang="zh-CN" sz="2800" dirty="0" smtClean="0"/>
          </a:p>
          <a:p>
            <a:pPr marL="457200" indent="-457200">
              <a:lnSpc>
                <a:spcPct val="125000"/>
              </a:lnSpc>
              <a:buFont typeface="Wingdings" panose="05000000000000000000" pitchFamily="2" charset="2"/>
              <a:buChar char="Ø"/>
            </a:pPr>
            <a:r>
              <a:rPr lang="zh-CN" altLang="en-US" sz="2800" dirty="0" smtClean="0"/>
              <a:t>对于不同风格文本词句相差较大的文本效果比较糟糕</a:t>
            </a:r>
            <a:endParaRPr lang="zh-CN" altLang="en-US" sz="2800" dirty="0"/>
          </a:p>
        </p:txBody>
      </p:sp>
    </p:spTree>
    <p:extLst>
      <p:ext uri="{BB962C8B-B14F-4D97-AF65-F5344CB8AC3E}">
        <p14:creationId xmlns:p14="http://schemas.microsoft.com/office/powerpoint/2010/main" val="40906197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22847" y="1729469"/>
            <a:ext cx="1901483" cy="3770263"/>
          </a:xfrm>
          <a:prstGeom prst="rect">
            <a:avLst/>
          </a:prstGeom>
          <a:noFill/>
        </p:spPr>
        <p:txBody>
          <a:bodyPr wrap="none" rtlCol="0">
            <a:spAutoFit/>
          </a:bodyPr>
          <a:lstStyle/>
          <a:p>
            <a:pPr algn="ctr"/>
            <a:r>
              <a:rPr kumimoji="1" lang="en-US" altLang="zh-CN" sz="23900" b="1" dirty="0" smtClean="0">
                <a:solidFill>
                  <a:schemeClr val="bg1"/>
                </a:solidFill>
              </a:rPr>
              <a:t>4</a:t>
            </a:r>
            <a:endParaRPr kumimoji="1" lang="zh-CN" altLang="en-US" sz="23900" b="1" dirty="0">
              <a:solidFill>
                <a:schemeClr val="bg1"/>
              </a:solidFill>
            </a:endParaRPr>
          </a:p>
        </p:txBody>
      </p:sp>
      <p:sp>
        <p:nvSpPr>
          <p:cNvPr id="2" name="文本框 1"/>
          <p:cNvSpPr txBox="1"/>
          <p:nvPr/>
        </p:nvSpPr>
        <p:spPr>
          <a:xfrm>
            <a:off x="5156459" y="1864936"/>
            <a:ext cx="1034257" cy="523220"/>
          </a:xfrm>
          <a:prstGeom prst="rect">
            <a:avLst/>
          </a:prstGeom>
          <a:noFill/>
        </p:spPr>
        <p:txBody>
          <a:bodyPr wrap="none" rtlCol="0">
            <a:spAutoFit/>
          </a:bodyPr>
          <a:lstStyle/>
          <a:p>
            <a:pPr algn="ctr"/>
            <a:r>
              <a:rPr kumimoji="1" lang="en-US" altLang="zh-CN" sz="2800" smtClean="0">
                <a:solidFill>
                  <a:schemeClr val="bg1"/>
                </a:solidFill>
              </a:rPr>
              <a:t>PART</a:t>
            </a:r>
            <a:endParaRPr kumimoji="1" lang="zh-CN" altLang="en-US" sz="2800" dirty="0">
              <a:solidFill>
                <a:schemeClr val="bg1"/>
              </a:solidFill>
            </a:endParaRPr>
          </a:p>
        </p:txBody>
      </p:sp>
      <p:sp>
        <p:nvSpPr>
          <p:cNvPr id="4" name="文本框 3"/>
          <p:cNvSpPr txBox="1"/>
          <p:nvPr/>
        </p:nvSpPr>
        <p:spPr>
          <a:xfrm>
            <a:off x="7242648" y="2922413"/>
            <a:ext cx="3262432" cy="830997"/>
          </a:xfrm>
          <a:prstGeom prst="rect">
            <a:avLst/>
          </a:prstGeom>
          <a:noFill/>
        </p:spPr>
        <p:txBody>
          <a:bodyPr wrap="none" rtlCol="0">
            <a:spAutoFit/>
          </a:bodyPr>
          <a:lstStyle/>
          <a:p>
            <a:r>
              <a:rPr kumimoji="1" lang="zh-CN" altLang="en-US" sz="4800" b="1" dirty="0" smtClean="0">
                <a:solidFill>
                  <a:schemeClr val="accent4">
                    <a:alpha val="50000"/>
                  </a:schemeClr>
                </a:solidFill>
                <a:latin typeface="Microsoft YaHei" charset="0"/>
                <a:ea typeface="Microsoft YaHei" charset="0"/>
                <a:cs typeface="Microsoft YaHei" charset="0"/>
              </a:rPr>
              <a:t>总结与展望</a:t>
            </a:r>
            <a:endParaRPr kumimoji="1" lang="zh-CN" altLang="en-US" sz="4800" b="1" dirty="0">
              <a:solidFill>
                <a:schemeClr val="accent4">
                  <a:alpha val="50000"/>
                </a:schemeClr>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4394934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主要痛点</a:t>
            </a:r>
            <a:endParaRPr lang="zh-CN" altLang="en-US" dirty="0"/>
          </a:p>
        </p:txBody>
      </p:sp>
      <p:sp>
        <p:nvSpPr>
          <p:cNvPr id="3" name="文本框 2"/>
          <p:cNvSpPr txBox="1"/>
          <p:nvPr/>
        </p:nvSpPr>
        <p:spPr>
          <a:xfrm>
            <a:off x="1800330" y="939114"/>
            <a:ext cx="8455778" cy="544764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不同于图像风格，文本风格更晦涩复杂，缺少具有足够表现力的</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风格嵌入</a:t>
            </a:r>
            <a:r>
              <a:rPr lang="zh-CN" altLang="en-US" sz="2400" dirty="0" smtClean="0">
                <a:latin typeface="微软雅黑" panose="020B0503020204020204" pitchFamily="34" charset="-122"/>
                <a:ea typeface="微软雅黑" panose="020B0503020204020204" pitchFamily="34" charset="-122"/>
              </a:rPr>
              <a:t>方法；</a:t>
            </a:r>
            <a:endParaRPr lang="en-US" altLang="zh-CN" sz="24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2400" dirty="0" smtClean="0">
                <a:latin typeface="微软雅黑" panose="020B0503020204020204" pitchFamily="34" charset="-122"/>
                <a:ea typeface="微软雅黑" panose="020B0503020204020204" pitchFamily="34" charset="-122"/>
              </a:rPr>
              <a:t>对于解缠方法，在风格词明显的任务上效果显著，但目前没有较好的方法将</a:t>
            </a:r>
            <a:r>
              <a:rPr lang="zh-CN" altLang="en-US" sz="2400" dirty="0" smtClean="0">
                <a:solidFill>
                  <a:schemeClr val="bg2">
                    <a:lumMod val="50000"/>
                  </a:schemeClr>
                </a:solidFill>
                <a:latin typeface="微软雅黑" panose="020B0503020204020204" pitchFamily="34" charset="-122"/>
                <a:ea typeface="微软雅黑" panose="020B0503020204020204" pitchFamily="34" charset="-122"/>
              </a:rPr>
              <a:t>内容与风格彻底解缠</a:t>
            </a:r>
            <a:r>
              <a:rPr lang="zh-CN" altLang="en-US" sz="2400" dirty="0" smtClean="0">
                <a:latin typeface="微软雅黑" panose="020B0503020204020204" pitchFamily="34" charset="-122"/>
                <a:ea typeface="微软雅黑" panose="020B0503020204020204" pitchFamily="34" charset="-122"/>
              </a:rPr>
              <a:t>，风格转换度高，内容保留不完整；</a:t>
            </a:r>
            <a:endParaRPr lang="en-US" altLang="zh-CN" sz="24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2400" dirty="0" smtClean="0">
                <a:latin typeface="微软雅黑" panose="020B0503020204020204" pitchFamily="34" charset="-122"/>
                <a:ea typeface="微软雅黑" panose="020B0503020204020204" pitchFamily="34" charset="-122"/>
              </a:rPr>
              <a:t>非解缠方法，对于风格词不易提取的任务效果更好，内容保留更完整，但风格转换度不足，复杂任务甚至</a:t>
            </a:r>
            <a:r>
              <a:rPr lang="zh-CN" altLang="en-US" sz="2400" dirty="0" smtClean="0">
                <a:solidFill>
                  <a:schemeClr val="bg2">
                    <a:lumMod val="50000"/>
                  </a:schemeClr>
                </a:solidFill>
                <a:latin typeface="微软雅黑" panose="020B0503020204020204" pitchFamily="34" charset="-122"/>
                <a:ea typeface="微软雅黑" panose="020B0503020204020204" pitchFamily="34" charset="-122"/>
              </a:rPr>
              <a:t>直接保留原文</a:t>
            </a:r>
            <a:r>
              <a:rPr lang="zh-CN" altLang="en-US" sz="2400" dirty="0" smtClean="0">
                <a:latin typeface="微软雅黑" panose="020B0503020204020204" pitchFamily="34" charset="-122"/>
                <a:ea typeface="微软雅黑" panose="020B0503020204020204" pitchFamily="34" charset="-122"/>
              </a:rPr>
              <a:t>。尤其是强化学习方法</a:t>
            </a:r>
            <a:r>
              <a:rPr lang="zh-CN" altLang="en-US" sz="2400" dirty="0" smtClean="0">
                <a:solidFill>
                  <a:schemeClr val="bg2">
                    <a:lumMod val="50000"/>
                  </a:schemeClr>
                </a:solidFill>
                <a:latin typeface="微软雅黑" panose="020B0503020204020204" pitchFamily="34" charset="-122"/>
                <a:ea typeface="微软雅黑" panose="020B0503020204020204" pitchFamily="34" charset="-122"/>
              </a:rPr>
              <a:t>训练不稳定</a:t>
            </a:r>
            <a:r>
              <a:rPr lang="zh-CN" altLang="en-US" sz="2400" dirty="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2400" dirty="0" smtClean="0">
                <a:latin typeface="微软雅黑" panose="020B0503020204020204" pitchFamily="34" charset="-122"/>
                <a:ea typeface="微软雅黑" panose="020B0503020204020204" pitchFamily="34" charset="-122"/>
              </a:rPr>
              <a:t>几乎所有方法都存在</a:t>
            </a:r>
            <a:r>
              <a:rPr lang="zh-CN" altLang="en-US" sz="2400" dirty="0" smtClean="0">
                <a:solidFill>
                  <a:schemeClr val="bg2">
                    <a:lumMod val="50000"/>
                  </a:schemeClr>
                </a:solidFill>
                <a:latin typeface="微软雅黑" panose="020B0503020204020204" pitchFamily="34" charset="-122"/>
                <a:ea typeface="微软雅黑" panose="020B0503020204020204" pitchFamily="34" charset="-122"/>
              </a:rPr>
              <a:t>风格转换与内容保留的不平衡</a:t>
            </a:r>
            <a:r>
              <a:rPr lang="zh-CN" altLang="en-US" sz="2400" dirty="0" smtClean="0">
                <a:latin typeface="微软雅黑" panose="020B0503020204020204" pitchFamily="34" charset="-122"/>
                <a:ea typeface="微软雅黑" panose="020B0503020204020204" pitchFamily="34" charset="-122"/>
              </a:rPr>
              <a:t>问题。</a:t>
            </a:r>
            <a:endParaRPr lang="en-US" altLang="zh-CN" sz="24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endParaRPr lang="zh-CN" altLang="en-US" sz="24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5161004" y="333633"/>
            <a:ext cx="6293710" cy="4270382"/>
          </a:xfrm>
          <a:prstGeom prst="rect">
            <a:avLst/>
          </a:prstGeom>
        </p:spPr>
      </p:pic>
    </p:spTree>
    <p:extLst>
      <p:ext uri="{BB962C8B-B14F-4D97-AF65-F5344CB8AC3E}">
        <p14:creationId xmlns:p14="http://schemas.microsoft.com/office/powerpoint/2010/main" val="4216408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ppt_x"/>
                                          </p:val>
                                        </p:tav>
                                        <p:tav tm="100000">
                                          <p:val>
                                            <p:strVal val="#ppt_x"/>
                                          </p:val>
                                        </p:tav>
                                      </p:tavLst>
                                    </p:anim>
                                    <p:anim calcmode="lin" valueType="num">
                                      <p:cBhvr additive="base">
                                        <p:cTn id="8"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领域趋势</a:t>
            </a:r>
            <a:endParaRPr lang="zh-CN" altLang="en-US" dirty="0"/>
          </a:p>
        </p:txBody>
      </p:sp>
      <p:sp>
        <p:nvSpPr>
          <p:cNvPr id="3" name="文本框 2"/>
          <p:cNvSpPr txBox="1"/>
          <p:nvPr/>
        </p:nvSpPr>
        <p:spPr>
          <a:xfrm>
            <a:off x="2084536" y="828290"/>
            <a:ext cx="8455778" cy="5247590"/>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zh-CN" altLang="en-US" sz="2600" dirty="0" smtClean="0">
                <a:latin typeface="微软雅黑" panose="020B0503020204020204" pitchFamily="34" charset="-122"/>
                <a:ea typeface="微软雅黑" panose="020B0503020204020204" pitchFamily="34" charset="-122"/>
              </a:rPr>
              <a:t>解缠</a:t>
            </a:r>
            <a:r>
              <a:rPr lang="en-US" altLang="zh-CN" sz="2600"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2600" dirty="0" smtClean="0">
                <a:latin typeface="微软雅黑" panose="020B0503020204020204" pitchFamily="34" charset="-122"/>
                <a:ea typeface="微软雅黑" panose="020B0503020204020204" pitchFamily="34" charset="-122"/>
              </a:rPr>
              <a:t>非解缠</a:t>
            </a:r>
            <a:r>
              <a:rPr lang="en-US" altLang="zh-CN" sz="2600"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2600" dirty="0" smtClean="0">
                <a:latin typeface="微软雅黑" panose="020B0503020204020204" pitchFamily="34" charset="-122"/>
                <a:ea typeface="微软雅黑" panose="020B0503020204020204" pitchFamily="34" charset="-122"/>
                <a:sym typeface="Wingdings" panose="05000000000000000000" pitchFamily="2" charset="2"/>
              </a:rPr>
              <a:t>解缠？</a:t>
            </a:r>
            <a:endParaRPr lang="en-US" altLang="zh-CN" sz="2600" dirty="0" smtClean="0">
              <a:latin typeface="微软雅黑" panose="020B0503020204020204" pitchFamily="34" charset="-122"/>
              <a:ea typeface="微软雅黑" panose="020B0503020204020204" pitchFamily="34" charset="-122"/>
              <a:sym typeface="Wingdings" panose="05000000000000000000" pitchFamily="2" charset="2"/>
            </a:endParaRPr>
          </a:p>
          <a:p>
            <a:pPr marL="342900" indent="-342900">
              <a:lnSpc>
                <a:spcPct val="125000"/>
              </a:lnSpc>
              <a:buFont typeface="Wingdings" panose="05000000000000000000" pitchFamily="2" charset="2"/>
              <a:buChar char="ü"/>
            </a:pPr>
            <a:r>
              <a:rPr lang="en-US" altLang="zh-CN" sz="2200" dirty="0" smtClean="0">
                <a:latin typeface="微软雅黑" panose="020B0503020204020204" pitchFamily="34" charset="-122"/>
                <a:ea typeface="微软雅黑" panose="020B0503020204020204" pitchFamily="34" charset="-122"/>
                <a:sym typeface="Wingdings" panose="05000000000000000000" pitchFamily="2" charset="2"/>
              </a:rPr>
              <a:t>18</a:t>
            </a:r>
            <a:r>
              <a:rPr lang="zh-CN" altLang="en-US" sz="2200" dirty="0" smtClean="0">
                <a:latin typeface="微软雅黑" panose="020B0503020204020204" pitchFamily="34" charset="-122"/>
                <a:ea typeface="微软雅黑" panose="020B0503020204020204" pitchFamily="34" charset="-122"/>
                <a:sym typeface="Wingdings" panose="05000000000000000000" pitchFamily="2" charset="2"/>
              </a:rPr>
              <a:t>年及以前很少有非解缠方法提出。解缠方法是一个非常自然的思路，借鉴</a:t>
            </a:r>
            <a:r>
              <a:rPr lang="zh-CN" altLang="en-US" sz="2200" dirty="0" smtClean="0">
                <a:solidFill>
                  <a:schemeClr val="accent4"/>
                </a:solidFill>
                <a:latin typeface="微软雅黑" panose="020B0503020204020204" pitchFamily="34" charset="-122"/>
                <a:ea typeface="微软雅黑" panose="020B0503020204020204" pitchFamily="34" charset="-122"/>
                <a:sym typeface="Wingdings" panose="05000000000000000000" pitchFamily="2" charset="2"/>
              </a:rPr>
              <a:t>图像风格迁移、机器翻译</a:t>
            </a:r>
            <a:r>
              <a:rPr lang="zh-CN" altLang="en-US" sz="2200" dirty="0" smtClean="0">
                <a:latin typeface="微软雅黑" panose="020B0503020204020204" pitchFamily="34" charset="-122"/>
                <a:ea typeface="微软雅黑" panose="020B0503020204020204" pitchFamily="34" charset="-122"/>
                <a:sym typeface="Wingdings" panose="05000000000000000000" pitchFamily="2" charset="2"/>
              </a:rPr>
              <a:t>等任务的思路，进行该领域的初步尝试。</a:t>
            </a:r>
            <a:endParaRPr lang="en-US" altLang="zh-CN" sz="2200" dirty="0" smtClean="0">
              <a:latin typeface="微软雅黑" panose="020B0503020204020204" pitchFamily="34" charset="-122"/>
              <a:ea typeface="微软雅黑" panose="020B0503020204020204" pitchFamily="34" charset="-122"/>
              <a:sym typeface="Wingdings" panose="05000000000000000000" pitchFamily="2" charset="2"/>
            </a:endParaRPr>
          </a:p>
          <a:p>
            <a:pPr marL="342900" indent="-342900">
              <a:lnSpc>
                <a:spcPct val="125000"/>
              </a:lnSpc>
              <a:buFont typeface="Wingdings" panose="05000000000000000000" pitchFamily="2" charset="2"/>
              <a:buChar char="ü"/>
            </a:pPr>
            <a:r>
              <a:rPr lang="en-US" altLang="zh-CN" sz="2200" dirty="0" smtClean="0">
                <a:latin typeface="微软雅黑" panose="020B0503020204020204" pitchFamily="34" charset="-122"/>
                <a:ea typeface="微软雅黑" panose="020B0503020204020204" pitchFamily="34" charset="-122"/>
                <a:sym typeface="Wingdings" panose="05000000000000000000" pitchFamily="2" charset="2"/>
              </a:rPr>
              <a:t>19-20</a:t>
            </a:r>
            <a:r>
              <a:rPr lang="zh-CN" altLang="en-US" sz="2200" dirty="0" smtClean="0">
                <a:latin typeface="微软雅黑" panose="020B0503020204020204" pitchFamily="34" charset="-122"/>
                <a:ea typeface="微软雅黑" panose="020B0503020204020204" pitchFamily="34" charset="-122"/>
                <a:sym typeface="Wingdings" panose="05000000000000000000" pitchFamily="2" charset="2"/>
              </a:rPr>
              <a:t>年，受困于</a:t>
            </a:r>
            <a:r>
              <a:rPr lang="zh-CN" altLang="en-US" sz="2200" dirty="0" smtClean="0">
                <a:solidFill>
                  <a:schemeClr val="accent4"/>
                </a:solidFill>
                <a:latin typeface="微软雅黑" panose="020B0503020204020204" pitchFamily="34" charset="-122"/>
                <a:ea typeface="微软雅黑" panose="020B0503020204020204" pitchFamily="34" charset="-122"/>
                <a:sym typeface="Wingdings" panose="05000000000000000000" pitchFamily="2" charset="2"/>
              </a:rPr>
              <a:t>风格表征往往包含大量内容信息</a:t>
            </a:r>
            <a:r>
              <a:rPr lang="zh-CN" altLang="en-US" sz="2200" dirty="0" smtClean="0">
                <a:latin typeface="微软雅黑" panose="020B0503020204020204" pitchFamily="34" charset="-122"/>
                <a:ea typeface="微软雅黑" panose="020B0503020204020204" pitchFamily="34" charset="-122"/>
                <a:sym typeface="Wingdings" panose="05000000000000000000" pitchFamily="2" charset="2"/>
              </a:rPr>
              <a:t>的问题</a:t>
            </a:r>
            <a:r>
              <a:rPr lang="zh-CN" altLang="en-US" sz="2200" dirty="0" smtClean="0">
                <a:latin typeface="微软雅黑" panose="020B0503020204020204" pitchFamily="34" charset="-122"/>
                <a:ea typeface="微软雅黑" panose="020B0503020204020204" pitchFamily="34" charset="-122"/>
                <a:sym typeface="Wingdings" panose="05000000000000000000" pitchFamily="2" charset="2"/>
              </a:rPr>
              <a:t>，生成</a:t>
            </a:r>
            <a:r>
              <a:rPr lang="zh-CN" altLang="en-US" sz="2200" dirty="0" smtClean="0">
                <a:latin typeface="微软雅黑" panose="020B0503020204020204" pitchFamily="34" charset="-122"/>
                <a:ea typeface="微软雅黑" panose="020B0503020204020204" pitchFamily="34" charset="-122"/>
                <a:sym typeface="Wingdings" panose="05000000000000000000" pitchFamily="2" charset="2"/>
              </a:rPr>
              <a:t>文本的内容保留度非常低，大量文章转而研究非解缠方法。</a:t>
            </a:r>
            <a:r>
              <a:rPr lang="en-US" altLang="zh-CN" sz="2200"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2200" dirty="0" smtClean="0">
                <a:latin typeface="微软雅黑" panose="020B0503020204020204" pitchFamily="34" charset="-122"/>
                <a:ea typeface="微软雅黑" panose="020B0503020204020204" pitchFamily="34" charset="-122"/>
                <a:sym typeface="Wingdings" panose="05000000000000000000" pitchFamily="2" charset="2"/>
              </a:rPr>
              <a:t>此时</a:t>
            </a:r>
            <a:r>
              <a:rPr lang="en-US" altLang="zh-CN" sz="2200" dirty="0" smtClean="0">
                <a:latin typeface="微软雅黑" panose="020B0503020204020204" pitchFamily="34" charset="-122"/>
                <a:ea typeface="微软雅黑" panose="020B0503020204020204" pitchFamily="34" charset="-122"/>
                <a:sym typeface="Wingdings" panose="05000000000000000000" pitchFamily="2" charset="2"/>
              </a:rPr>
              <a:t>RL</a:t>
            </a:r>
            <a:r>
              <a:rPr lang="zh-CN" altLang="en-US" sz="2200" dirty="0" smtClean="0">
                <a:latin typeface="微软雅黑" panose="020B0503020204020204" pitchFamily="34" charset="-122"/>
                <a:ea typeface="微软雅黑" panose="020B0503020204020204" pitchFamily="34" charset="-122"/>
                <a:sym typeface="Wingdings" panose="05000000000000000000" pitchFamily="2" charset="2"/>
              </a:rPr>
              <a:t>等方法已经在机器翻译域取得一定成果</a:t>
            </a:r>
            <a:r>
              <a:rPr lang="en-US" altLang="zh-CN" sz="2200" dirty="0" smtClean="0">
                <a:latin typeface="微软雅黑" panose="020B0503020204020204" pitchFamily="34" charset="-122"/>
                <a:ea typeface="微软雅黑" panose="020B0503020204020204" pitchFamily="34" charset="-122"/>
                <a:sym typeface="Wingdings" panose="05000000000000000000" pitchFamily="2" charset="2"/>
              </a:rPr>
              <a:t>)</a:t>
            </a:r>
          </a:p>
          <a:p>
            <a:pPr marL="342900" indent="-342900">
              <a:lnSpc>
                <a:spcPct val="125000"/>
              </a:lnSpc>
              <a:buFont typeface="Wingdings" panose="05000000000000000000" pitchFamily="2" charset="2"/>
              <a:buChar char="ü"/>
            </a:pPr>
            <a:r>
              <a:rPr lang="zh-CN" altLang="en-US" sz="2200" dirty="0">
                <a:latin typeface="微软雅黑" panose="020B0503020204020204" pitchFamily="34" charset="-122"/>
                <a:ea typeface="微软雅黑" panose="020B0503020204020204" pitchFamily="34" charset="-122"/>
                <a:sym typeface="Wingdings" panose="05000000000000000000" pitchFamily="2" charset="2"/>
              </a:rPr>
              <a:t>很多研究开始探索</a:t>
            </a:r>
            <a:r>
              <a:rPr lang="en-US" altLang="zh-CN" sz="2200" dirty="0">
                <a:latin typeface="微软雅黑" panose="020B0503020204020204" pitchFamily="34" charset="-122"/>
                <a:ea typeface="微软雅黑" panose="020B0503020204020204" pitchFamily="34" charset="-122"/>
                <a:sym typeface="Wingdings" panose="05000000000000000000" pitchFamily="2" charset="2"/>
              </a:rPr>
              <a:t>TST</a:t>
            </a:r>
            <a:r>
              <a:rPr lang="zh-CN" altLang="en-US" sz="2200" dirty="0">
                <a:latin typeface="微软雅黑" panose="020B0503020204020204" pitchFamily="34" charset="-122"/>
                <a:ea typeface="微软雅黑" panose="020B0503020204020204" pitchFamily="34" charset="-122"/>
                <a:sym typeface="Wingdings" panose="05000000000000000000" pitchFamily="2" charset="2"/>
              </a:rPr>
              <a:t>任务的下游应用</a:t>
            </a:r>
            <a:r>
              <a:rPr lang="en-US" altLang="zh-CN" sz="2200"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200" dirty="0">
                <a:latin typeface="微软雅黑" panose="020B0503020204020204" pitchFamily="34" charset="-122"/>
                <a:ea typeface="微软雅黑" panose="020B0503020204020204" pitchFamily="34" charset="-122"/>
                <a:sym typeface="Wingdings" panose="05000000000000000000" pitchFamily="2" charset="2"/>
              </a:rPr>
              <a:t>往往是多风格转换需求</a:t>
            </a:r>
            <a:r>
              <a:rPr lang="en-US" altLang="zh-CN" sz="2200"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2200"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2200" dirty="0" smtClean="0">
                <a:solidFill>
                  <a:schemeClr val="accent4"/>
                </a:solidFill>
                <a:latin typeface="微软雅黑" panose="020B0503020204020204" pitchFamily="34" charset="-122"/>
                <a:ea typeface="微软雅黑" panose="020B0503020204020204" pitchFamily="34" charset="-122"/>
                <a:sym typeface="Wingdings" panose="05000000000000000000" pitchFamily="2" charset="2"/>
              </a:rPr>
              <a:t>多风格转换任务</a:t>
            </a:r>
            <a:r>
              <a:rPr lang="zh-CN" altLang="en-US" sz="2200" dirty="0" smtClean="0">
                <a:latin typeface="微软雅黑" panose="020B0503020204020204" pitchFamily="34" charset="-122"/>
                <a:ea typeface="微软雅黑" panose="020B0503020204020204" pitchFamily="34" charset="-122"/>
                <a:sym typeface="Wingdings" panose="05000000000000000000" pitchFamily="2" charset="2"/>
              </a:rPr>
              <a:t>引起重视，</a:t>
            </a:r>
            <a:r>
              <a:rPr lang="zh-CN" altLang="en-US" sz="2200" dirty="0" smtClean="0">
                <a:solidFill>
                  <a:schemeClr val="bg2">
                    <a:lumMod val="50000"/>
                  </a:schemeClr>
                </a:solidFill>
                <a:latin typeface="微软雅黑" panose="020B0503020204020204" pitchFamily="34" charset="-122"/>
                <a:ea typeface="微软雅黑" panose="020B0503020204020204" pitchFamily="34" charset="-122"/>
                <a:sym typeface="Wingdings" panose="05000000000000000000" pitchFamily="2" charset="2"/>
              </a:rPr>
              <a:t>属性控制生成</a:t>
            </a:r>
            <a:r>
              <a:rPr lang="zh-CN" altLang="en-US" sz="2200" dirty="0" smtClean="0">
                <a:latin typeface="微软雅黑" panose="020B0503020204020204" pitchFamily="34" charset="-122"/>
                <a:ea typeface="微软雅黑" panose="020B0503020204020204" pitchFamily="34" charset="-122"/>
                <a:sym typeface="Wingdings" panose="05000000000000000000" pitchFamily="2" charset="2"/>
              </a:rPr>
              <a:t>等解缠方法具有结构优势；</a:t>
            </a:r>
            <a:endParaRPr lang="en-US" altLang="zh-CN" sz="2200" dirty="0" smtClean="0">
              <a:latin typeface="微软雅黑" panose="020B0503020204020204" pitchFamily="34" charset="-122"/>
              <a:ea typeface="微软雅黑" panose="020B0503020204020204" pitchFamily="34" charset="-122"/>
              <a:sym typeface="Wingdings" panose="05000000000000000000" pitchFamily="2" charset="2"/>
            </a:endParaRPr>
          </a:p>
          <a:p>
            <a:pPr marL="342900" indent="-342900">
              <a:lnSpc>
                <a:spcPct val="125000"/>
              </a:lnSpc>
              <a:buFont typeface="Wingdings" panose="05000000000000000000" pitchFamily="2" charset="2"/>
              <a:buChar char="ü"/>
            </a:pPr>
            <a:r>
              <a:rPr lang="zh-CN" altLang="en-US" sz="2200" dirty="0" smtClean="0">
                <a:latin typeface="微软雅黑" panose="020B0503020204020204" pitchFamily="34" charset="-122"/>
                <a:ea typeface="微软雅黑" panose="020B0503020204020204" pitchFamily="34" charset="-122"/>
                <a:sym typeface="Wingdings" panose="05000000000000000000" pitchFamily="2" charset="2"/>
              </a:rPr>
              <a:t>如何</a:t>
            </a:r>
            <a:r>
              <a:rPr lang="zh-CN" altLang="en-US" sz="2200" b="1" dirty="0" smtClean="0">
                <a:latin typeface="微软雅黑" panose="020B0503020204020204" pitchFamily="34" charset="-122"/>
                <a:ea typeface="微软雅黑" panose="020B0503020204020204" pitchFamily="34" charset="-122"/>
                <a:sym typeface="Wingdings" panose="05000000000000000000" pitchFamily="2" charset="2"/>
              </a:rPr>
              <a:t>彻底解缠</a:t>
            </a:r>
            <a:r>
              <a:rPr lang="zh-CN" altLang="en-US" sz="2200" b="1" dirty="0" smtClean="0">
                <a:latin typeface="微软雅黑" panose="020B0503020204020204" pitchFamily="34" charset="-122"/>
                <a:ea typeface="微软雅黑" panose="020B0503020204020204" pitchFamily="34" charset="-122"/>
                <a:sym typeface="Wingdings" panose="05000000000000000000" pitchFamily="2" charset="2"/>
              </a:rPr>
              <a:t>内容和风格、</a:t>
            </a:r>
            <a:r>
              <a:rPr lang="zh-CN" altLang="en-US" sz="2200" b="1" dirty="0" smtClean="0">
                <a:latin typeface="微软雅黑" panose="020B0503020204020204" pitchFamily="34" charset="-122"/>
                <a:ea typeface="微软雅黑" panose="020B0503020204020204" pitchFamily="34" charset="-122"/>
                <a:sym typeface="Wingdings" panose="05000000000000000000" pitchFamily="2" charset="2"/>
              </a:rPr>
              <a:t>构建更好的风格嵌入</a:t>
            </a:r>
            <a:r>
              <a:rPr lang="zh-CN" altLang="en-US" sz="2200"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2200" b="1" dirty="0" smtClean="0">
                <a:latin typeface="微软雅黑" panose="020B0503020204020204" pitchFamily="34" charset="-122"/>
                <a:ea typeface="微软雅黑" panose="020B0503020204020204" pitchFamily="34" charset="-122"/>
                <a:sym typeface="Wingdings" panose="05000000000000000000" pitchFamily="2" charset="2"/>
              </a:rPr>
              <a:t>非解缠方法结构冗余性</a:t>
            </a:r>
            <a:r>
              <a:rPr lang="zh-CN" altLang="en-US" sz="2200" dirty="0" smtClean="0">
                <a:latin typeface="微软雅黑" panose="020B0503020204020204" pitchFamily="34" charset="-122"/>
                <a:ea typeface="微软雅黑" panose="020B0503020204020204" pitchFamily="34" charset="-122"/>
                <a:sym typeface="Wingdings" panose="05000000000000000000" pitchFamily="2" charset="2"/>
              </a:rPr>
              <a:t>和</a:t>
            </a:r>
            <a:r>
              <a:rPr lang="zh-CN" altLang="en-US" sz="2200" b="1" dirty="0" smtClean="0">
                <a:latin typeface="微软雅黑" panose="020B0503020204020204" pitchFamily="34" charset="-122"/>
                <a:ea typeface="微软雅黑" panose="020B0503020204020204" pitchFamily="34" charset="-122"/>
                <a:sym typeface="Wingdings" panose="05000000000000000000" pitchFamily="2" charset="2"/>
              </a:rPr>
              <a:t>风格转换度低</a:t>
            </a:r>
            <a:r>
              <a:rPr lang="zh-CN" altLang="en-US" sz="2200" dirty="0" smtClean="0">
                <a:latin typeface="微软雅黑" panose="020B0503020204020204" pitchFamily="34" charset="-122"/>
                <a:ea typeface="微软雅黑" panose="020B0503020204020204" pitchFamily="34" charset="-122"/>
                <a:sym typeface="Wingdings" panose="05000000000000000000" pitchFamily="2" charset="2"/>
              </a:rPr>
              <a:t>的问题如何解决？</a:t>
            </a:r>
            <a:endParaRPr lang="zh-CN" altLang="en-US"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42661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140306" y="1294892"/>
            <a:ext cx="3911391" cy="769441"/>
          </a:xfrm>
          <a:prstGeom prst="rect">
            <a:avLst/>
          </a:prstGeom>
          <a:noFill/>
        </p:spPr>
        <p:txBody>
          <a:bodyPr wrap="none" rtlCol="0">
            <a:spAutoFit/>
          </a:bodyPr>
          <a:lstStyle/>
          <a:p>
            <a:pPr algn="ctr"/>
            <a:r>
              <a:rPr kumimoji="1" lang="en-US" altLang="zh-CN" sz="4400" b="1" dirty="0" smtClean="0">
                <a:solidFill>
                  <a:schemeClr val="accent1"/>
                </a:solidFill>
                <a:latin typeface="Microsoft YaHei" charset="0"/>
                <a:ea typeface="Microsoft YaHei" charset="0"/>
                <a:cs typeface="Microsoft YaHei" charset="0"/>
              </a:rPr>
              <a:t>THANK</a:t>
            </a:r>
            <a:r>
              <a:rPr kumimoji="1" lang="zh-CN" altLang="en-US" sz="4400" b="1" dirty="0" smtClean="0">
                <a:solidFill>
                  <a:schemeClr val="accent1"/>
                </a:solidFill>
                <a:latin typeface="Microsoft YaHei" charset="0"/>
                <a:ea typeface="Microsoft YaHei" charset="0"/>
                <a:cs typeface="Microsoft YaHei" charset="0"/>
              </a:rPr>
              <a:t> </a:t>
            </a:r>
            <a:r>
              <a:rPr kumimoji="1" lang="en-US" altLang="zh-CN" sz="4400" b="1" dirty="0" smtClean="0">
                <a:solidFill>
                  <a:schemeClr val="accent1"/>
                </a:solidFill>
                <a:latin typeface="Microsoft YaHei" charset="0"/>
                <a:ea typeface="Microsoft YaHei" charset="0"/>
                <a:cs typeface="Microsoft YaHei" charset="0"/>
              </a:rPr>
              <a:t>YOU!</a:t>
            </a:r>
            <a:endParaRPr kumimoji="1" lang="zh-CN" altLang="en-US" sz="4400" b="1" dirty="0">
              <a:solidFill>
                <a:schemeClr val="accent1"/>
              </a:solidFill>
              <a:latin typeface="Microsoft YaHei" charset="0"/>
              <a:ea typeface="Microsoft YaHei" charset="0"/>
              <a:cs typeface="Microsoft YaHei" charset="0"/>
            </a:endParaRPr>
          </a:p>
        </p:txBody>
      </p:sp>
      <p:sp>
        <p:nvSpPr>
          <p:cNvPr id="4" name="文本框 3"/>
          <p:cNvSpPr txBox="1"/>
          <p:nvPr/>
        </p:nvSpPr>
        <p:spPr>
          <a:xfrm>
            <a:off x="4310898" y="2227489"/>
            <a:ext cx="3570208" cy="1107996"/>
          </a:xfrm>
          <a:prstGeom prst="rect">
            <a:avLst/>
          </a:prstGeom>
          <a:solidFill>
            <a:schemeClr val="accent4"/>
          </a:solidFill>
        </p:spPr>
        <p:txBody>
          <a:bodyPr wrap="none" rtlCol="0">
            <a:spAutoFit/>
          </a:bodyPr>
          <a:lstStyle/>
          <a:p>
            <a:pPr algn="ctr"/>
            <a:r>
              <a:rPr kumimoji="1" lang="zh-CN" altLang="en-US" sz="6600" b="1" dirty="0" smtClean="0">
                <a:solidFill>
                  <a:schemeClr val="bg1"/>
                </a:solidFill>
                <a:latin typeface="Microsoft YaHei" charset="0"/>
                <a:ea typeface="Microsoft YaHei" charset="0"/>
                <a:cs typeface="Microsoft YaHei" charset="0"/>
              </a:rPr>
              <a:t>感谢聆听</a:t>
            </a:r>
            <a:endParaRPr kumimoji="1" lang="zh-CN" altLang="en-US" sz="6600" b="1" dirty="0">
              <a:solidFill>
                <a:schemeClr val="bg1"/>
              </a:solidFill>
              <a:latin typeface="Microsoft YaHei" charset="0"/>
              <a:ea typeface="Microsoft YaHei" charset="0"/>
              <a:cs typeface="Microsoft YaHei" charset="0"/>
            </a:endParaRPr>
          </a:p>
        </p:txBody>
      </p:sp>
      <p:sp>
        <p:nvSpPr>
          <p:cNvPr id="5" name="文本框 4"/>
          <p:cNvSpPr txBox="1"/>
          <p:nvPr/>
        </p:nvSpPr>
        <p:spPr>
          <a:xfrm>
            <a:off x="3310623" y="3610080"/>
            <a:ext cx="5570756" cy="523220"/>
          </a:xfrm>
          <a:prstGeom prst="rect">
            <a:avLst/>
          </a:prstGeom>
          <a:noFill/>
        </p:spPr>
        <p:txBody>
          <a:bodyPr wrap="none" rtlCol="0">
            <a:spAutoFit/>
          </a:bodyPr>
          <a:lstStyle/>
          <a:p>
            <a:pPr algn="ctr"/>
            <a:r>
              <a:rPr kumimoji="1" lang="en-US" altLang="zh-CN" sz="2800" b="1" dirty="0">
                <a:solidFill>
                  <a:schemeClr val="accent1"/>
                </a:solidFill>
                <a:latin typeface="Microsoft YaHei" charset="0"/>
                <a:ea typeface="Microsoft YaHei" charset="0"/>
                <a:cs typeface="Microsoft YaHei" charset="0"/>
              </a:rPr>
              <a:t>Text Style Transfer</a:t>
            </a:r>
            <a:r>
              <a:rPr kumimoji="1" lang="zh-CN" altLang="en-US" sz="2800" b="1" dirty="0">
                <a:solidFill>
                  <a:schemeClr val="accent1"/>
                </a:solidFill>
                <a:latin typeface="Microsoft YaHei" charset="0"/>
                <a:ea typeface="Microsoft YaHei" charset="0"/>
                <a:cs typeface="Microsoft YaHei" charset="0"/>
              </a:rPr>
              <a:t>：</a:t>
            </a:r>
            <a:r>
              <a:rPr kumimoji="1" lang="en-US" altLang="zh-CN" sz="2800" b="1" dirty="0">
                <a:solidFill>
                  <a:schemeClr val="accent1"/>
                </a:solidFill>
                <a:latin typeface="Microsoft YaHei" charset="0"/>
                <a:ea typeface="Microsoft YaHei" charset="0"/>
                <a:cs typeface="Microsoft YaHei" charset="0"/>
              </a:rPr>
              <a:t>A Review</a:t>
            </a:r>
          </a:p>
        </p:txBody>
      </p:sp>
    </p:spTree>
    <p:extLst>
      <p:ext uri="{BB962C8B-B14F-4D97-AF65-F5344CB8AC3E}">
        <p14:creationId xmlns:p14="http://schemas.microsoft.com/office/powerpoint/2010/main" val="188034603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22847" y="1729469"/>
            <a:ext cx="1901483" cy="3770263"/>
          </a:xfrm>
          <a:prstGeom prst="rect">
            <a:avLst/>
          </a:prstGeom>
          <a:noFill/>
        </p:spPr>
        <p:txBody>
          <a:bodyPr wrap="none" rtlCol="0">
            <a:spAutoFit/>
          </a:bodyPr>
          <a:lstStyle/>
          <a:p>
            <a:pPr algn="ctr"/>
            <a:r>
              <a:rPr kumimoji="1" lang="en-US" altLang="zh-CN" sz="23900" b="1" dirty="0" smtClean="0">
                <a:solidFill>
                  <a:schemeClr val="bg1"/>
                </a:solidFill>
              </a:rPr>
              <a:t>1</a:t>
            </a:r>
            <a:endParaRPr kumimoji="1" lang="zh-CN" altLang="en-US" sz="23900" b="1" dirty="0">
              <a:solidFill>
                <a:schemeClr val="bg1"/>
              </a:solidFill>
            </a:endParaRPr>
          </a:p>
        </p:txBody>
      </p:sp>
      <p:sp>
        <p:nvSpPr>
          <p:cNvPr id="2" name="文本框 1"/>
          <p:cNvSpPr txBox="1"/>
          <p:nvPr/>
        </p:nvSpPr>
        <p:spPr>
          <a:xfrm>
            <a:off x="5156459" y="1864936"/>
            <a:ext cx="1034257" cy="523220"/>
          </a:xfrm>
          <a:prstGeom prst="rect">
            <a:avLst/>
          </a:prstGeom>
          <a:noFill/>
        </p:spPr>
        <p:txBody>
          <a:bodyPr wrap="none" rtlCol="0">
            <a:spAutoFit/>
          </a:bodyPr>
          <a:lstStyle/>
          <a:p>
            <a:pPr algn="ctr"/>
            <a:r>
              <a:rPr kumimoji="1" lang="en-US" altLang="zh-CN" sz="2800" smtClean="0">
                <a:solidFill>
                  <a:schemeClr val="bg1"/>
                </a:solidFill>
              </a:rPr>
              <a:t>PART</a:t>
            </a:r>
            <a:endParaRPr kumimoji="1" lang="zh-CN" altLang="en-US" sz="2800" dirty="0">
              <a:solidFill>
                <a:schemeClr val="bg1"/>
              </a:solidFill>
            </a:endParaRPr>
          </a:p>
        </p:txBody>
      </p:sp>
      <p:sp>
        <p:nvSpPr>
          <p:cNvPr id="4" name="文本框 3"/>
          <p:cNvSpPr txBox="1"/>
          <p:nvPr/>
        </p:nvSpPr>
        <p:spPr>
          <a:xfrm>
            <a:off x="7242648" y="2922413"/>
            <a:ext cx="2646878" cy="830997"/>
          </a:xfrm>
          <a:prstGeom prst="rect">
            <a:avLst/>
          </a:prstGeom>
          <a:noFill/>
        </p:spPr>
        <p:txBody>
          <a:bodyPr wrap="none" rtlCol="0">
            <a:spAutoFit/>
          </a:bodyPr>
          <a:lstStyle/>
          <a:p>
            <a:r>
              <a:rPr kumimoji="1" lang="zh-CN" altLang="en-US" sz="4800" b="1" dirty="0" smtClean="0">
                <a:solidFill>
                  <a:schemeClr val="accent4">
                    <a:alpha val="50000"/>
                  </a:schemeClr>
                </a:solidFill>
                <a:latin typeface="Microsoft YaHei" charset="0"/>
                <a:ea typeface="Microsoft YaHei" charset="0"/>
                <a:cs typeface="Microsoft YaHei" charset="0"/>
              </a:rPr>
              <a:t>任务阐述</a:t>
            </a:r>
            <a:endParaRPr kumimoji="1" lang="zh-CN" altLang="en-US" sz="4800" b="1" dirty="0">
              <a:solidFill>
                <a:schemeClr val="accent4">
                  <a:alpha val="50000"/>
                </a:schemeClr>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1295664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35810" y="236936"/>
            <a:ext cx="1691773" cy="529569"/>
          </a:xfrm>
        </p:spPr>
        <p:txBody>
          <a:bodyPr/>
          <a:lstStyle/>
          <a:p>
            <a:r>
              <a:rPr kumimoji="1" lang="zh-CN" altLang="en-US" dirty="0" smtClean="0"/>
              <a:t>任务阐述</a:t>
            </a:r>
            <a:endParaRPr kumimoji="1" lang="zh-CN" altLang="en-US" dirty="0"/>
          </a:p>
        </p:txBody>
      </p:sp>
      <p:sp>
        <p:nvSpPr>
          <p:cNvPr id="3" name="文本框 8"/>
          <p:cNvSpPr txBox="1"/>
          <p:nvPr/>
        </p:nvSpPr>
        <p:spPr>
          <a:xfrm>
            <a:off x="840259" y="2309346"/>
            <a:ext cx="5486400" cy="24929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30000"/>
              </a:lnSpc>
              <a:buFont typeface="Arial" panose="020B0604020202020204" pitchFamily="34" charset="0"/>
              <a:buChar char="•"/>
            </a:pPr>
            <a:r>
              <a:rPr lang="zh-CN" altLang="en-US" sz="2400" dirty="0" smtClean="0">
                <a:solidFill>
                  <a:schemeClr val="tx1">
                    <a:lumMod val="65000"/>
                    <a:lumOff val="35000"/>
                  </a:schemeClr>
                </a:solidFill>
                <a:latin typeface="微软雅黑" charset="0"/>
                <a:ea typeface="微软雅黑" charset="0"/>
              </a:rPr>
              <a:t>将包含某种</a:t>
            </a:r>
            <a:r>
              <a:rPr lang="zh-CN" altLang="en-US" sz="2400" b="1" dirty="0" smtClean="0">
                <a:solidFill>
                  <a:schemeClr val="tx1">
                    <a:lumMod val="65000"/>
                    <a:lumOff val="35000"/>
                  </a:schemeClr>
                </a:solidFill>
                <a:latin typeface="微软雅黑" charset="0"/>
                <a:ea typeface="微软雅黑" charset="0"/>
              </a:rPr>
              <a:t>风格</a:t>
            </a:r>
            <a:r>
              <a:rPr lang="en-US" altLang="zh-CN" sz="2400" b="1" dirty="0" smtClean="0">
                <a:solidFill>
                  <a:schemeClr val="tx1">
                    <a:lumMod val="65000"/>
                    <a:lumOff val="35000"/>
                  </a:schemeClr>
                </a:solidFill>
                <a:latin typeface="微软雅黑" charset="0"/>
                <a:ea typeface="微软雅黑" charset="0"/>
              </a:rPr>
              <a:t>(</a:t>
            </a:r>
            <a:r>
              <a:rPr lang="zh-CN" altLang="en-US" sz="2400" b="1" dirty="0" smtClean="0">
                <a:solidFill>
                  <a:schemeClr val="tx1">
                    <a:lumMod val="65000"/>
                    <a:lumOff val="35000"/>
                  </a:schemeClr>
                </a:solidFill>
                <a:latin typeface="微软雅黑" charset="0"/>
                <a:ea typeface="微软雅黑" charset="0"/>
              </a:rPr>
              <a:t>或属性</a:t>
            </a:r>
            <a:r>
              <a:rPr lang="en-US" altLang="zh-CN" sz="2400" b="1" dirty="0" smtClean="0">
                <a:solidFill>
                  <a:schemeClr val="tx1">
                    <a:lumMod val="65000"/>
                    <a:lumOff val="35000"/>
                  </a:schemeClr>
                </a:solidFill>
                <a:latin typeface="微软雅黑" charset="0"/>
                <a:ea typeface="微软雅黑" charset="0"/>
              </a:rPr>
              <a:t>)</a:t>
            </a:r>
            <a:r>
              <a:rPr lang="zh-CN" altLang="en-US" sz="2400" dirty="0" smtClean="0">
                <a:solidFill>
                  <a:schemeClr val="tx1">
                    <a:lumMod val="65000"/>
                    <a:lumOff val="35000"/>
                  </a:schemeClr>
                </a:solidFill>
                <a:latin typeface="微软雅黑" charset="0"/>
                <a:ea typeface="微软雅黑" charset="0"/>
              </a:rPr>
              <a:t>的文本转换为另一种风格</a:t>
            </a:r>
            <a:r>
              <a:rPr lang="en-US" altLang="zh-CN" sz="2400" dirty="0" smtClean="0">
                <a:solidFill>
                  <a:schemeClr val="tx1">
                    <a:lumMod val="65000"/>
                    <a:lumOff val="35000"/>
                  </a:schemeClr>
                </a:solidFill>
                <a:latin typeface="微软雅黑" charset="0"/>
                <a:ea typeface="微软雅黑" charset="0"/>
              </a:rPr>
              <a:t>(</a:t>
            </a:r>
            <a:r>
              <a:rPr lang="zh-CN" altLang="en-US" sz="2400" dirty="0" smtClean="0">
                <a:solidFill>
                  <a:schemeClr val="tx1">
                    <a:lumMod val="65000"/>
                    <a:lumOff val="35000"/>
                  </a:schemeClr>
                </a:solidFill>
                <a:latin typeface="微软雅黑" charset="0"/>
                <a:ea typeface="微软雅黑" charset="0"/>
              </a:rPr>
              <a:t>或属性</a:t>
            </a:r>
            <a:r>
              <a:rPr lang="en-US" altLang="zh-CN" sz="2400" dirty="0" smtClean="0">
                <a:solidFill>
                  <a:schemeClr val="tx1">
                    <a:lumMod val="65000"/>
                    <a:lumOff val="35000"/>
                  </a:schemeClr>
                </a:solidFill>
                <a:latin typeface="微软雅黑" charset="0"/>
                <a:ea typeface="微软雅黑" charset="0"/>
              </a:rPr>
              <a:t>)</a:t>
            </a:r>
            <a:r>
              <a:rPr lang="zh-CN" altLang="en-US" sz="2400" dirty="0" smtClean="0">
                <a:solidFill>
                  <a:schemeClr val="tx1">
                    <a:lumMod val="65000"/>
                    <a:lumOff val="35000"/>
                  </a:schemeClr>
                </a:solidFill>
                <a:latin typeface="微软雅黑" charset="0"/>
                <a:ea typeface="微软雅黑" charset="0"/>
              </a:rPr>
              <a:t>的文本，同时</a:t>
            </a:r>
            <a:r>
              <a:rPr lang="zh-CN" altLang="en-US" sz="2400" b="1" dirty="0" smtClean="0">
                <a:solidFill>
                  <a:schemeClr val="tx1">
                    <a:lumMod val="65000"/>
                    <a:lumOff val="35000"/>
                  </a:schemeClr>
                </a:solidFill>
                <a:latin typeface="微软雅黑" charset="0"/>
                <a:ea typeface="微软雅黑" charset="0"/>
              </a:rPr>
              <a:t>保留原文本的内容</a:t>
            </a:r>
            <a:r>
              <a:rPr lang="zh-CN" altLang="en-US" sz="2400" dirty="0" smtClean="0">
                <a:solidFill>
                  <a:schemeClr val="tx1">
                    <a:lumMod val="65000"/>
                    <a:lumOff val="35000"/>
                  </a:schemeClr>
                </a:solidFill>
                <a:latin typeface="微软雅黑" charset="0"/>
                <a:ea typeface="微软雅黑" charset="0"/>
              </a:rPr>
              <a:t>不变。</a:t>
            </a:r>
            <a:endParaRPr lang="en-US" altLang="zh-CN" sz="2400" dirty="0" smtClean="0">
              <a:solidFill>
                <a:schemeClr val="tx1">
                  <a:lumMod val="65000"/>
                  <a:lumOff val="35000"/>
                </a:schemeClr>
              </a:solidFill>
              <a:latin typeface="微软雅黑" charset="0"/>
              <a:ea typeface="微软雅黑" charset="0"/>
            </a:endParaRPr>
          </a:p>
          <a:p>
            <a:pPr marL="342900" indent="-342900">
              <a:lnSpc>
                <a:spcPct val="130000"/>
              </a:lnSpc>
              <a:buFont typeface="Arial" panose="020B0604020202020204" pitchFamily="34" charset="0"/>
              <a:buChar char="•"/>
            </a:pPr>
            <a:r>
              <a:rPr lang="zh-CN" altLang="en-US" sz="2400" dirty="0" smtClean="0">
                <a:solidFill>
                  <a:schemeClr val="tx1">
                    <a:lumMod val="65000"/>
                    <a:lumOff val="35000"/>
                  </a:schemeClr>
                </a:solidFill>
                <a:latin typeface="微软雅黑" charset="0"/>
                <a:ea typeface="微软雅黑" charset="0"/>
              </a:rPr>
              <a:t>风格包括：</a:t>
            </a:r>
            <a:r>
              <a:rPr lang="zh-CN" altLang="en-US" sz="2400" u="sng" dirty="0" smtClean="0">
                <a:solidFill>
                  <a:schemeClr val="tx1">
                    <a:lumMod val="65000"/>
                    <a:lumOff val="35000"/>
                  </a:schemeClr>
                </a:solidFill>
                <a:latin typeface="微软雅黑" charset="0"/>
                <a:ea typeface="微软雅黑" charset="0"/>
              </a:rPr>
              <a:t>情感倾向、</a:t>
            </a:r>
            <a:r>
              <a:rPr lang="zh-CN" altLang="en-US" sz="2400" u="sng" dirty="0" smtClean="0">
                <a:solidFill>
                  <a:schemeClr val="tx1">
                    <a:lumMod val="65000"/>
                    <a:lumOff val="35000"/>
                  </a:schemeClr>
                </a:solidFill>
                <a:latin typeface="微软雅黑" charset="0"/>
                <a:ea typeface="微软雅黑" charset="0"/>
              </a:rPr>
              <a:t>主题、某种特殊的语法或语义、作家风格等</a:t>
            </a:r>
            <a:r>
              <a:rPr lang="zh-CN" altLang="en-US" sz="2400" dirty="0" smtClean="0">
                <a:solidFill>
                  <a:schemeClr val="tx1">
                    <a:lumMod val="65000"/>
                    <a:lumOff val="35000"/>
                  </a:schemeClr>
                </a:solidFill>
                <a:latin typeface="微软雅黑" charset="0"/>
                <a:ea typeface="微软雅黑" charset="0"/>
              </a:rPr>
              <a:t>。</a:t>
            </a:r>
            <a:endParaRPr lang="zh-CN" altLang="en-US" sz="2400" dirty="0">
              <a:solidFill>
                <a:schemeClr val="tx1">
                  <a:lumMod val="65000"/>
                  <a:lumOff val="35000"/>
                </a:schemeClr>
              </a:solidFill>
              <a:latin typeface="微软雅黑" charset="0"/>
              <a:ea typeface="微软雅黑" charset="0"/>
            </a:endParaRPr>
          </a:p>
        </p:txBody>
      </p:sp>
      <p:sp>
        <p:nvSpPr>
          <p:cNvPr id="4" name="矩形 3"/>
          <p:cNvSpPr/>
          <p:nvPr/>
        </p:nvSpPr>
        <p:spPr>
          <a:xfrm>
            <a:off x="1063787" y="1071829"/>
            <a:ext cx="4496744" cy="524439"/>
          </a:xfrm>
          <a:prstGeom prst="rect">
            <a:avLst/>
          </a:prstGeom>
        </p:spPr>
        <p:txBody>
          <a:bodyPr wrap="none">
            <a:spAutoFit/>
          </a:bodyPr>
          <a:lstStyle/>
          <a:p>
            <a:pPr defTabSz="609585">
              <a:lnSpc>
                <a:spcPct val="130000"/>
              </a:lnSpc>
            </a:pPr>
            <a:r>
              <a:rPr lang="en-US" altLang="zh-CN" sz="2400" b="1" dirty="0" smtClean="0">
                <a:solidFill>
                  <a:schemeClr val="tx1">
                    <a:lumMod val="65000"/>
                    <a:lumOff val="35000"/>
                  </a:schemeClr>
                </a:solidFill>
                <a:ea typeface="微软雅黑" charset="0"/>
              </a:rPr>
              <a:t>Text Style/Attribute Transfer</a:t>
            </a:r>
            <a:r>
              <a:rPr lang="zh-CN" altLang="en-US" sz="2400" b="1" dirty="0" smtClean="0">
                <a:solidFill>
                  <a:schemeClr val="tx1">
                    <a:lumMod val="65000"/>
                    <a:lumOff val="35000"/>
                  </a:schemeClr>
                </a:solidFill>
                <a:ea typeface="微软雅黑" charset="0"/>
              </a:rPr>
              <a:t>：</a:t>
            </a:r>
            <a:endParaRPr lang="en-US" altLang="zh-CN" sz="2400" b="1" dirty="0">
              <a:solidFill>
                <a:schemeClr val="tx1">
                  <a:lumMod val="65000"/>
                  <a:lumOff val="35000"/>
                </a:schemeClr>
              </a:solidFill>
              <a:ea typeface="微软雅黑" charset="0"/>
            </a:endParaRPr>
          </a:p>
        </p:txBody>
      </p:sp>
      <p:sp>
        <p:nvSpPr>
          <p:cNvPr id="6" name="文本框 5"/>
          <p:cNvSpPr txBox="1"/>
          <p:nvPr/>
        </p:nvSpPr>
        <p:spPr>
          <a:xfrm>
            <a:off x="6718852" y="1071829"/>
            <a:ext cx="5188226" cy="4567917"/>
          </a:xfrm>
          <a:prstGeom prst="rect">
            <a:avLst/>
          </a:prstGeom>
          <a:noFill/>
        </p:spPr>
        <p:txBody>
          <a:bodyPr wrap="square" rtlCol="0">
            <a:spAutoFit/>
          </a:bodyPr>
          <a:lstStyle/>
          <a:p>
            <a:pPr>
              <a:lnSpc>
                <a:spcPts val="3000"/>
              </a:lnSpc>
            </a:pPr>
            <a:r>
              <a:rPr lang="zh-CN" altLang="en-US" sz="2400" dirty="0" smtClean="0">
                <a:latin typeface="微软雅黑" panose="020B0503020204020204" pitchFamily="34" charset="-122"/>
                <a:ea typeface="微软雅黑" panose="020B0503020204020204" pitchFamily="34" charset="-122"/>
              </a:rPr>
              <a:t>情感转换：</a:t>
            </a:r>
            <a:endParaRPr lang="en-US" altLang="zh-CN" sz="2400" dirty="0" smtClean="0">
              <a:latin typeface="微软雅黑" panose="020B0503020204020204" pitchFamily="34" charset="-122"/>
              <a:ea typeface="微软雅黑" panose="020B0503020204020204" pitchFamily="34" charset="-122"/>
            </a:endParaRPr>
          </a:p>
          <a:p>
            <a:pPr marL="342900" indent="-342900">
              <a:lnSpc>
                <a:spcPts val="2880"/>
              </a:lnSpc>
              <a:buFont typeface="Wingdings" panose="05000000000000000000" pitchFamily="2" charset="2"/>
              <a:buChar char="ü"/>
            </a:pPr>
            <a:r>
              <a:rPr lang="en-US" altLang="zh-CN" sz="2000" dirty="0" smtClean="0">
                <a:latin typeface="微软雅黑" panose="020B0503020204020204" pitchFamily="34" charset="-122"/>
                <a:ea typeface="微软雅黑" panose="020B0503020204020204" pitchFamily="34" charset="-122"/>
              </a:rPr>
              <a:t>The service is </a:t>
            </a:r>
            <a:r>
              <a:rPr lang="en-US" altLang="zh-CN" sz="2000" dirty="0" smtClean="0">
                <a:solidFill>
                  <a:srgbClr val="FF0000"/>
                </a:solidFill>
                <a:latin typeface="微软雅黑" panose="020B0503020204020204" pitchFamily="34" charset="-122"/>
                <a:ea typeface="微软雅黑" panose="020B0503020204020204" pitchFamily="34" charset="-122"/>
              </a:rPr>
              <a:t>very poor</a:t>
            </a:r>
            <a:r>
              <a:rPr lang="en-US" altLang="zh-CN" sz="2000" dirty="0" smtClean="0">
                <a:latin typeface="微软雅黑" panose="020B0503020204020204" pitchFamily="34" charset="-122"/>
                <a:ea typeface="微软雅黑" panose="020B0503020204020204" pitchFamily="34" charset="-122"/>
              </a:rPr>
              <a:t>.</a:t>
            </a:r>
          </a:p>
          <a:p>
            <a:pPr marL="342900" indent="-342900">
              <a:lnSpc>
                <a:spcPts val="2880"/>
              </a:lnSpc>
              <a:buFont typeface="Wingdings" panose="05000000000000000000" pitchFamily="2" charset="2"/>
              <a:buChar char="ü"/>
            </a:pPr>
            <a:r>
              <a:rPr lang="en-US" altLang="zh-CN" sz="2000" dirty="0" smtClean="0">
                <a:latin typeface="微软雅黑" panose="020B0503020204020204" pitchFamily="34" charset="-122"/>
                <a:ea typeface="微软雅黑" panose="020B0503020204020204" pitchFamily="34" charset="-122"/>
              </a:rPr>
              <a:t>The service is </a:t>
            </a:r>
            <a:r>
              <a:rPr lang="en-US" altLang="zh-CN" sz="2000" dirty="0" smtClean="0">
                <a:solidFill>
                  <a:srgbClr val="FF0000"/>
                </a:solidFill>
                <a:latin typeface="微软雅黑" panose="020B0503020204020204" pitchFamily="34" charset="-122"/>
                <a:ea typeface="微软雅黑" panose="020B0503020204020204" pitchFamily="34" charset="-122"/>
              </a:rPr>
              <a:t>pretty good</a:t>
            </a:r>
            <a:r>
              <a:rPr lang="en-US" altLang="zh-CN" sz="2000" dirty="0" smtClean="0">
                <a:latin typeface="微软雅黑" panose="020B0503020204020204" pitchFamily="34" charset="-122"/>
                <a:ea typeface="微软雅黑" panose="020B0503020204020204" pitchFamily="34" charset="-122"/>
              </a:rPr>
              <a:t>.</a:t>
            </a:r>
          </a:p>
          <a:p>
            <a:pPr>
              <a:lnSpc>
                <a:spcPts val="2880"/>
              </a:lnSpc>
            </a:pPr>
            <a:endParaRPr lang="en-US" altLang="zh-CN" sz="2000" dirty="0">
              <a:latin typeface="微软雅黑" panose="020B0503020204020204" pitchFamily="34" charset="-122"/>
              <a:ea typeface="微软雅黑" panose="020B0503020204020204" pitchFamily="34" charset="-122"/>
            </a:endParaRPr>
          </a:p>
          <a:p>
            <a:pPr>
              <a:lnSpc>
                <a:spcPts val="2880"/>
              </a:lnSpc>
            </a:pPr>
            <a:r>
              <a:rPr lang="zh-CN" altLang="en-US" sz="2400" dirty="0" smtClean="0">
                <a:latin typeface="微软雅黑" panose="020B0503020204020204" pitchFamily="34" charset="-122"/>
                <a:ea typeface="微软雅黑" panose="020B0503020204020204" pitchFamily="34" charset="-122"/>
              </a:rPr>
              <a:t>修辞与幽默性转换</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lnSpc>
                <a:spcPts val="2880"/>
              </a:lnSpc>
              <a:buFont typeface="Wingdings" panose="05000000000000000000" pitchFamily="2" charset="2"/>
              <a:buChar char="ü"/>
            </a:pPr>
            <a:r>
              <a:rPr lang="en-US" altLang="zh-CN" sz="2000" dirty="0" smtClean="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I entered the theater in the bloom </a:t>
            </a:r>
            <a:r>
              <a:rPr lang="en-US" altLang="zh-CN" sz="2000" dirty="0" smtClean="0">
                <a:latin typeface="微软雅黑" panose="020B0503020204020204" pitchFamily="34" charset="-122"/>
                <a:ea typeface="微软雅黑" panose="020B0503020204020204" pitchFamily="34" charset="-122"/>
              </a:rPr>
              <a:t>of youth and emerged </a:t>
            </a:r>
            <a:r>
              <a:rPr lang="en-US" altLang="zh-CN" sz="2000" dirty="0">
                <a:latin typeface="微软雅黑" panose="020B0503020204020204" pitchFamily="34" charset="-122"/>
                <a:ea typeface="微软雅黑" panose="020B0503020204020204" pitchFamily="34" charset="-122"/>
              </a:rPr>
              <a:t>with a family of field </a:t>
            </a:r>
            <a:r>
              <a:rPr lang="en-US" altLang="zh-CN" sz="2000" dirty="0" smtClean="0">
                <a:latin typeface="微软雅黑" panose="020B0503020204020204" pitchFamily="34" charset="-122"/>
                <a:ea typeface="微软雅黑" panose="020B0503020204020204" pitchFamily="34" charset="-122"/>
              </a:rPr>
              <a:t>mice living </a:t>
            </a:r>
            <a:r>
              <a:rPr lang="en-US" altLang="zh-CN" sz="2000" dirty="0">
                <a:latin typeface="微软雅黑" panose="020B0503020204020204" pitchFamily="34" charset="-122"/>
                <a:ea typeface="微软雅黑" panose="020B0503020204020204" pitchFamily="34" charset="-122"/>
              </a:rPr>
              <a:t>in my long, </a:t>
            </a:r>
            <a:r>
              <a:rPr lang="en-US" altLang="zh-CN" sz="2000" dirty="0" smtClean="0">
                <a:latin typeface="微软雅黑" panose="020B0503020204020204" pitchFamily="34" charset="-122"/>
                <a:ea typeface="微软雅黑" panose="020B0503020204020204" pitchFamily="34" charset="-122"/>
              </a:rPr>
              <a:t>white mustache.</a:t>
            </a:r>
          </a:p>
          <a:p>
            <a:pPr marL="342900" indent="-342900">
              <a:lnSpc>
                <a:spcPts val="2880"/>
              </a:lnSpc>
              <a:buFont typeface="Wingdings" panose="05000000000000000000" pitchFamily="2" charset="2"/>
              <a:buChar char="ü"/>
            </a:pPr>
            <a:r>
              <a:rPr lang="en-US" altLang="zh-CN" sz="2000" dirty="0" smtClean="0">
                <a:latin typeface="微软雅黑" panose="020B0503020204020204" pitchFamily="34" charset="-122"/>
                <a:ea typeface="微软雅黑" panose="020B0503020204020204" pitchFamily="34" charset="-122"/>
              </a:rPr>
              <a:t>The movie </a:t>
            </a:r>
            <a:r>
              <a:rPr lang="en-US" altLang="zh-CN" sz="2000" dirty="0">
                <a:latin typeface="微软雅黑" panose="020B0503020204020204" pitchFamily="34" charset="-122"/>
                <a:ea typeface="微软雅黑" panose="020B0503020204020204" pitchFamily="34" charset="-122"/>
              </a:rPr>
              <a:t>was very long</a:t>
            </a:r>
            <a:r>
              <a:rPr lang="en-US" altLang="zh-CN" sz="2000" dirty="0" smtClean="0">
                <a:latin typeface="微软雅黑" panose="020B0503020204020204" pitchFamily="34" charset="-122"/>
                <a:ea typeface="微软雅黑" panose="020B0503020204020204" pitchFamily="34" charset="-122"/>
              </a:rPr>
              <a:t>.</a:t>
            </a:r>
          </a:p>
          <a:p>
            <a:pPr>
              <a:lnSpc>
                <a:spcPts val="2880"/>
              </a:lnSpc>
            </a:pPr>
            <a:r>
              <a:rPr lang="zh-CN" altLang="en-US" sz="2000" dirty="0" smtClean="0">
                <a:solidFill>
                  <a:schemeClr val="bg2">
                    <a:lumMod val="50000"/>
                  </a:schemeClr>
                </a:solidFill>
                <a:latin typeface="微软雅黑" panose="020B0503020204020204" pitchFamily="34" charset="-122"/>
                <a:ea typeface="微软雅黑" panose="020B0503020204020204" pitchFamily="34" charset="-122"/>
              </a:rPr>
              <a:t>（无法找到明显的风格属性词，</a:t>
            </a:r>
            <a:r>
              <a:rPr lang="en-US" altLang="zh-CN" sz="2000" dirty="0" smtClean="0">
                <a:solidFill>
                  <a:schemeClr val="bg2">
                    <a:lumMod val="50000"/>
                  </a:schemeClr>
                </a:solidFill>
                <a:latin typeface="微软雅黑" panose="020B0503020204020204" pitchFamily="34" charset="-122"/>
                <a:ea typeface="微软雅黑" panose="020B0503020204020204" pitchFamily="34" charset="-122"/>
              </a:rPr>
              <a:t>TST</a:t>
            </a:r>
            <a:r>
              <a:rPr lang="zh-CN" altLang="en-US" sz="2000" dirty="0" smtClean="0">
                <a:solidFill>
                  <a:schemeClr val="bg2">
                    <a:lumMod val="50000"/>
                  </a:schemeClr>
                </a:solidFill>
                <a:latin typeface="微软雅黑" panose="020B0503020204020204" pitchFamily="34" charset="-122"/>
                <a:ea typeface="微软雅黑" panose="020B0503020204020204" pitchFamily="34" charset="-122"/>
              </a:rPr>
              <a:t>任务的难点之一）</a:t>
            </a:r>
            <a:endParaRPr lang="zh-CN" altLang="en-US" sz="2000"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8641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任务阐述</a:t>
            </a:r>
            <a:endParaRPr lang="zh-CN" altLang="en-US" dirty="0"/>
          </a:p>
        </p:txBody>
      </p:sp>
      <p:sp>
        <p:nvSpPr>
          <p:cNvPr id="3" name="文本框 8"/>
          <p:cNvSpPr txBox="1"/>
          <p:nvPr/>
        </p:nvSpPr>
        <p:spPr>
          <a:xfrm>
            <a:off x="751789" y="773337"/>
            <a:ext cx="11187921" cy="257301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2800" b="1" dirty="0" smtClean="0">
                <a:solidFill>
                  <a:schemeClr val="tx1">
                    <a:lumMod val="65000"/>
                    <a:lumOff val="35000"/>
                  </a:schemeClr>
                </a:solidFill>
                <a:latin typeface="微软雅黑" charset="0"/>
                <a:ea typeface="微软雅黑" charset="0"/>
              </a:rPr>
              <a:t>应用场景</a:t>
            </a:r>
            <a:endParaRPr lang="en-US" altLang="zh-CN" sz="2800" b="1" dirty="0" smtClean="0">
              <a:solidFill>
                <a:schemeClr val="tx1">
                  <a:lumMod val="65000"/>
                  <a:lumOff val="35000"/>
                </a:schemeClr>
              </a:solidFill>
              <a:latin typeface="微软雅黑" charset="0"/>
              <a:ea typeface="微软雅黑" charset="0"/>
            </a:endParaRPr>
          </a:p>
          <a:p>
            <a:pPr marL="342900" indent="-342900">
              <a:lnSpc>
                <a:spcPct val="130000"/>
              </a:lnSpc>
              <a:buFont typeface="Arial" panose="020B0604020202020204" pitchFamily="34" charset="0"/>
              <a:buChar char="•"/>
            </a:pPr>
            <a:r>
              <a:rPr lang="zh-CN" altLang="en-US" sz="2400" dirty="0" smtClean="0">
                <a:solidFill>
                  <a:schemeClr val="tx1">
                    <a:lumMod val="65000"/>
                    <a:lumOff val="35000"/>
                  </a:schemeClr>
                </a:solidFill>
                <a:latin typeface="微软雅黑" charset="0"/>
                <a:ea typeface="微软雅黑" charset="0"/>
              </a:rPr>
              <a:t>机器新闻写作</a:t>
            </a:r>
            <a:endParaRPr lang="en-US" altLang="zh-CN" sz="2400" dirty="0" smtClean="0">
              <a:solidFill>
                <a:schemeClr val="tx1">
                  <a:lumMod val="65000"/>
                  <a:lumOff val="35000"/>
                </a:schemeClr>
              </a:solidFill>
              <a:latin typeface="微软雅黑" charset="0"/>
              <a:ea typeface="微软雅黑" charset="0"/>
            </a:endParaRPr>
          </a:p>
          <a:p>
            <a:pPr marL="342900" indent="-342900">
              <a:lnSpc>
                <a:spcPct val="130000"/>
              </a:lnSpc>
              <a:buFont typeface="Arial" panose="020B0604020202020204" pitchFamily="34" charset="0"/>
              <a:buChar char="•"/>
            </a:pPr>
            <a:r>
              <a:rPr lang="zh-CN" altLang="en-US" sz="2400" dirty="0" smtClean="0">
                <a:solidFill>
                  <a:schemeClr val="tx1">
                    <a:lumMod val="65000"/>
                    <a:lumOff val="35000"/>
                  </a:schemeClr>
                </a:solidFill>
                <a:latin typeface="微软雅黑" charset="0"/>
                <a:ea typeface="微软雅黑" charset="0"/>
              </a:rPr>
              <a:t>聊天机器人风格化回复</a:t>
            </a:r>
            <a:endParaRPr lang="en-US" altLang="zh-CN" sz="2400" dirty="0" smtClean="0">
              <a:solidFill>
                <a:schemeClr val="tx1">
                  <a:lumMod val="65000"/>
                  <a:lumOff val="35000"/>
                </a:schemeClr>
              </a:solidFill>
              <a:latin typeface="微软雅黑" charset="0"/>
              <a:ea typeface="微软雅黑" charset="0"/>
            </a:endParaRPr>
          </a:p>
          <a:p>
            <a:pPr>
              <a:lnSpc>
                <a:spcPct val="130000"/>
              </a:lnSpc>
            </a:pPr>
            <a:r>
              <a:rPr lang="zh-CN" altLang="en-US" sz="2400" dirty="0" smtClean="0">
                <a:solidFill>
                  <a:schemeClr val="tx1">
                    <a:lumMod val="65000"/>
                    <a:lumOff val="35000"/>
                  </a:schemeClr>
                </a:solidFill>
                <a:latin typeface="微软雅黑" charset="0"/>
                <a:ea typeface="微软雅黑" charset="0"/>
              </a:rPr>
              <a:t>（</a:t>
            </a:r>
            <a:r>
              <a:rPr lang="en-US" altLang="zh-CN" sz="2400" dirty="0" err="1">
                <a:solidFill>
                  <a:schemeClr val="tx1">
                    <a:lumMod val="65000"/>
                    <a:lumOff val="35000"/>
                  </a:schemeClr>
                </a:solidFill>
                <a:latin typeface="微软雅黑" charset="0"/>
                <a:ea typeface="微软雅黑" charset="0"/>
              </a:rPr>
              <a:t>E</a:t>
            </a:r>
            <a:r>
              <a:rPr lang="en-US" altLang="zh-CN" sz="2400" dirty="0" err="1" smtClean="0">
                <a:solidFill>
                  <a:schemeClr val="tx1">
                    <a:lumMod val="65000"/>
                    <a:lumOff val="35000"/>
                  </a:schemeClr>
                </a:solidFill>
                <a:latin typeface="微软雅黑" charset="0"/>
                <a:ea typeface="微软雅黑" charset="0"/>
              </a:rPr>
              <a:t>g</a:t>
            </a:r>
            <a:r>
              <a:rPr lang="zh-CN" altLang="en-US" sz="2400" dirty="0" smtClean="0">
                <a:solidFill>
                  <a:schemeClr val="tx1">
                    <a:lumMod val="65000"/>
                    <a:lumOff val="35000"/>
                  </a:schemeClr>
                </a:solidFill>
                <a:latin typeface="微软雅黑" charset="0"/>
                <a:ea typeface="微软雅黑" charset="0"/>
              </a:rPr>
              <a:t>：</a:t>
            </a:r>
            <a:r>
              <a:rPr lang="en-US" altLang="zh-CN" sz="2400" dirty="0" smtClean="0">
                <a:solidFill>
                  <a:schemeClr val="tx1">
                    <a:lumMod val="65000"/>
                    <a:lumOff val="35000"/>
                  </a:schemeClr>
                </a:solidFill>
                <a:latin typeface="微软雅黑" charset="0"/>
                <a:ea typeface="微软雅黑" charset="0"/>
              </a:rPr>
              <a:t>Neural Stylistic Response Generation with Disentangled Latent Variables</a:t>
            </a:r>
            <a:r>
              <a:rPr lang="zh-CN" altLang="en-US" sz="2400" dirty="0" smtClean="0">
                <a:solidFill>
                  <a:schemeClr val="tx1">
                    <a:lumMod val="65000"/>
                    <a:lumOff val="35000"/>
                  </a:schemeClr>
                </a:solidFill>
                <a:latin typeface="微软雅黑" charset="0"/>
                <a:ea typeface="微软雅黑" charset="0"/>
              </a:rPr>
              <a:t>，</a:t>
            </a:r>
            <a:r>
              <a:rPr lang="en-US" altLang="zh-CN" sz="2400" dirty="0" smtClean="0">
                <a:solidFill>
                  <a:schemeClr val="tx1">
                    <a:lumMod val="65000"/>
                    <a:lumOff val="35000"/>
                  </a:schemeClr>
                </a:solidFill>
                <a:latin typeface="微软雅黑" charset="0"/>
                <a:ea typeface="微软雅黑" charset="0"/>
              </a:rPr>
              <a:t>ACL 2021</a:t>
            </a:r>
            <a:r>
              <a:rPr lang="zh-CN" altLang="en-US" sz="2400" dirty="0" smtClean="0">
                <a:solidFill>
                  <a:schemeClr val="tx1">
                    <a:lumMod val="65000"/>
                    <a:lumOff val="35000"/>
                  </a:schemeClr>
                </a:solidFill>
                <a:latin typeface="微软雅黑" charset="0"/>
                <a:ea typeface="微软雅黑" charset="0"/>
              </a:rPr>
              <a:t>）</a:t>
            </a:r>
            <a:endParaRPr lang="en-US" altLang="zh-CN" sz="2400" dirty="0" smtClean="0">
              <a:solidFill>
                <a:schemeClr val="tx1">
                  <a:lumMod val="65000"/>
                  <a:lumOff val="35000"/>
                </a:schemeClr>
              </a:solidFill>
              <a:latin typeface="微软雅黑" charset="0"/>
              <a:ea typeface="微软雅黑" charset="0"/>
            </a:endParaRPr>
          </a:p>
        </p:txBody>
      </p:sp>
      <p:pic>
        <p:nvPicPr>
          <p:cNvPr id="4" name="图片 3"/>
          <p:cNvPicPr>
            <a:picLocks noChangeAspect="1"/>
          </p:cNvPicPr>
          <p:nvPr/>
        </p:nvPicPr>
        <p:blipFill rotWithShape="1">
          <a:blip r:embed="rId3"/>
          <a:srcRect r="6937"/>
          <a:stretch/>
        </p:blipFill>
        <p:spPr>
          <a:xfrm>
            <a:off x="3136493" y="3605455"/>
            <a:ext cx="5002292" cy="2774856"/>
          </a:xfrm>
          <a:prstGeom prst="rect">
            <a:avLst/>
          </a:prstGeom>
          <a:ln>
            <a:solidFill>
              <a:schemeClr val="accent6">
                <a:lumMod val="40000"/>
                <a:lumOff val="60000"/>
              </a:schemeClr>
            </a:solidFill>
          </a:ln>
        </p:spPr>
      </p:pic>
    </p:spTree>
    <p:extLst>
      <p:ext uri="{BB962C8B-B14F-4D97-AF65-F5344CB8AC3E}">
        <p14:creationId xmlns:p14="http://schemas.microsoft.com/office/powerpoint/2010/main" val="2796490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t>任务阐述</a:t>
            </a:r>
            <a:endParaRPr kumimoji="1" lang="zh-CN" altLang="en-US" dirty="0"/>
          </a:p>
        </p:txBody>
      </p:sp>
      <p:sp>
        <p:nvSpPr>
          <p:cNvPr id="4" name="矩形 3"/>
          <p:cNvSpPr/>
          <p:nvPr/>
        </p:nvSpPr>
        <p:spPr>
          <a:xfrm>
            <a:off x="1063787" y="1071829"/>
            <a:ext cx="1467068" cy="452432"/>
          </a:xfrm>
          <a:prstGeom prst="rect">
            <a:avLst/>
          </a:prstGeom>
        </p:spPr>
        <p:txBody>
          <a:bodyPr wrap="none">
            <a:spAutoFit/>
          </a:bodyPr>
          <a:lstStyle/>
          <a:p>
            <a:pPr defTabSz="609585">
              <a:lnSpc>
                <a:spcPct val="130000"/>
              </a:lnSpc>
            </a:pPr>
            <a:r>
              <a:rPr lang="zh-CN" altLang="en-US" sz="2000" b="1" dirty="0" smtClean="0">
                <a:solidFill>
                  <a:schemeClr val="tx1">
                    <a:lumMod val="65000"/>
                    <a:lumOff val="35000"/>
                  </a:schemeClr>
                </a:solidFill>
                <a:ea typeface="微软雅黑" charset="0"/>
              </a:rPr>
              <a:t>常用数据集</a:t>
            </a:r>
            <a:endParaRPr lang="en-US" altLang="zh-CN" sz="2000" b="1" dirty="0">
              <a:solidFill>
                <a:schemeClr val="tx1">
                  <a:lumMod val="65000"/>
                  <a:lumOff val="35000"/>
                </a:schemeClr>
              </a:solidFill>
              <a:ea typeface="微软雅黑"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2846196917"/>
              </p:ext>
            </p:extLst>
          </p:nvPr>
        </p:nvGraphicFramePr>
        <p:xfrm>
          <a:off x="1445741" y="1820203"/>
          <a:ext cx="9798908" cy="3779520"/>
        </p:xfrm>
        <a:graphic>
          <a:graphicData uri="http://schemas.openxmlformats.org/drawingml/2006/table">
            <a:tbl>
              <a:tblPr firstRow="1" bandRow="1">
                <a:tableStyleId>{5C22544A-7EE6-4342-B048-85BDC9FD1C3A}</a:tableStyleId>
              </a:tblPr>
              <a:tblGrid>
                <a:gridCol w="2449727">
                  <a:extLst>
                    <a:ext uri="{9D8B030D-6E8A-4147-A177-3AD203B41FA5}">
                      <a16:colId xmlns:a16="http://schemas.microsoft.com/office/drawing/2014/main" val="767773245"/>
                    </a:ext>
                  </a:extLst>
                </a:gridCol>
                <a:gridCol w="2449727">
                  <a:extLst>
                    <a:ext uri="{9D8B030D-6E8A-4147-A177-3AD203B41FA5}">
                      <a16:colId xmlns:a16="http://schemas.microsoft.com/office/drawing/2014/main" val="3629616051"/>
                    </a:ext>
                  </a:extLst>
                </a:gridCol>
                <a:gridCol w="2449727">
                  <a:extLst>
                    <a:ext uri="{9D8B030D-6E8A-4147-A177-3AD203B41FA5}">
                      <a16:colId xmlns:a16="http://schemas.microsoft.com/office/drawing/2014/main" val="3253691361"/>
                    </a:ext>
                  </a:extLst>
                </a:gridCol>
                <a:gridCol w="2449727">
                  <a:extLst>
                    <a:ext uri="{9D8B030D-6E8A-4147-A177-3AD203B41FA5}">
                      <a16:colId xmlns:a16="http://schemas.microsoft.com/office/drawing/2014/main" val="664544852"/>
                    </a:ext>
                  </a:extLst>
                </a:gridCol>
              </a:tblGrid>
              <a:tr h="370840">
                <a:tc>
                  <a:txBody>
                    <a:bodyPr/>
                    <a:lstStyle/>
                    <a:p>
                      <a:pPr algn="ctr"/>
                      <a:r>
                        <a:rPr lang="en-US" altLang="zh-CN" sz="2000" b="1" dirty="0" smtClean="0">
                          <a:latin typeface="Arial Rounded MT Bold" panose="020F0704030504030204" pitchFamily="34" charset="0"/>
                        </a:rPr>
                        <a:t>Task</a:t>
                      </a:r>
                      <a:endParaRPr lang="zh-CN" altLang="en-US" sz="2000" b="1" dirty="0">
                        <a:latin typeface="Arial Rounded MT Bold" panose="020F0704030504030204" pitchFamily="34" charset="0"/>
                      </a:endParaRPr>
                    </a:p>
                  </a:txBody>
                  <a:tcPr/>
                </a:tc>
                <a:tc>
                  <a:txBody>
                    <a:bodyPr/>
                    <a:lstStyle/>
                    <a:p>
                      <a:pPr algn="ctr"/>
                      <a:r>
                        <a:rPr lang="en-US" altLang="zh-CN" sz="2000" b="1" dirty="0" smtClean="0">
                          <a:latin typeface="Arial Rounded MT Bold" panose="020F0704030504030204" pitchFamily="34" charset="0"/>
                        </a:rPr>
                        <a:t>Datasets</a:t>
                      </a:r>
                      <a:endParaRPr lang="zh-CN" altLang="en-US" sz="2000" b="1" dirty="0">
                        <a:latin typeface="Arial Rounded MT Bold" panose="020F0704030504030204" pitchFamily="34" charset="0"/>
                      </a:endParaRPr>
                    </a:p>
                  </a:txBody>
                  <a:tcPr/>
                </a:tc>
                <a:tc>
                  <a:txBody>
                    <a:bodyPr/>
                    <a:lstStyle/>
                    <a:p>
                      <a:pPr algn="ctr"/>
                      <a:r>
                        <a:rPr lang="en-US" altLang="zh-CN" sz="2000" b="1" dirty="0" smtClean="0">
                          <a:latin typeface="Arial Rounded MT Bold" panose="020F0704030504030204" pitchFamily="34" charset="0"/>
                        </a:rPr>
                        <a:t>Size</a:t>
                      </a:r>
                      <a:endParaRPr lang="zh-CN" altLang="en-US" sz="2000" b="1" dirty="0">
                        <a:latin typeface="Arial Rounded MT Bold" panose="020F0704030504030204" pitchFamily="34" charset="0"/>
                      </a:endParaRPr>
                    </a:p>
                  </a:txBody>
                  <a:tcPr/>
                </a:tc>
                <a:tc>
                  <a:txBody>
                    <a:bodyPr/>
                    <a:lstStyle/>
                    <a:p>
                      <a:pPr algn="ctr"/>
                      <a:r>
                        <a:rPr lang="en-US" altLang="zh-CN" sz="2000" b="1" dirty="0" smtClean="0">
                          <a:latin typeface="Arial Rounded MT Bold" panose="020F0704030504030204" pitchFamily="34" charset="0"/>
                        </a:rPr>
                        <a:t>Supervision</a:t>
                      </a:r>
                      <a:endParaRPr lang="zh-CN" altLang="en-US" sz="2000" b="1" dirty="0">
                        <a:latin typeface="Arial Rounded MT Bold" panose="020F0704030504030204" pitchFamily="34" charset="0"/>
                      </a:endParaRPr>
                    </a:p>
                  </a:txBody>
                  <a:tcPr/>
                </a:tc>
                <a:extLst>
                  <a:ext uri="{0D108BD9-81ED-4DB2-BD59-A6C34878D82A}">
                    <a16:rowId xmlns:a16="http://schemas.microsoft.com/office/drawing/2014/main" val="93728501"/>
                  </a:ext>
                </a:extLst>
              </a:tr>
              <a:tr h="370840">
                <a:tc>
                  <a:txBody>
                    <a:bodyPr/>
                    <a:lstStyle/>
                    <a:p>
                      <a:pPr algn="ctr"/>
                      <a:r>
                        <a:rPr lang="en-US" altLang="zh-CN" sz="2000" b="0" dirty="0" smtClean="0">
                          <a:solidFill>
                            <a:schemeClr val="bg2">
                              <a:lumMod val="50000"/>
                            </a:schemeClr>
                          </a:solidFill>
                          <a:latin typeface="Arial Rounded MT Bold" panose="020F0704030504030204" pitchFamily="34" charset="0"/>
                        </a:rPr>
                        <a:t>Sentiment</a:t>
                      </a:r>
                      <a:endParaRPr lang="zh-CN" altLang="en-US" sz="2000" b="0" dirty="0">
                        <a:solidFill>
                          <a:schemeClr val="bg2">
                            <a:lumMod val="50000"/>
                          </a:schemeClr>
                        </a:solidFill>
                        <a:latin typeface="Arial Rounded MT Bold" panose="020F0704030504030204" pitchFamily="34" charset="0"/>
                      </a:endParaRPr>
                    </a:p>
                  </a:txBody>
                  <a:tcPr/>
                </a:tc>
                <a:tc>
                  <a:txBody>
                    <a:bodyPr/>
                    <a:lstStyle/>
                    <a:p>
                      <a:pPr algn="ctr"/>
                      <a:r>
                        <a:rPr lang="en-US" altLang="zh-CN" sz="2000" b="0" dirty="0" smtClean="0">
                          <a:solidFill>
                            <a:schemeClr val="bg2">
                              <a:lumMod val="50000"/>
                            </a:schemeClr>
                          </a:solidFill>
                          <a:latin typeface="Arial Rounded MT Bold" panose="020F0704030504030204" pitchFamily="34" charset="0"/>
                        </a:rPr>
                        <a:t>Yelp</a:t>
                      </a:r>
                    </a:p>
                    <a:p>
                      <a:pPr algn="ctr"/>
                      <a:r>
                        <a:rPr lang="en-US" altLang="zh-CN" sz="2000" b="0" dirty="0" smtClean="0">
                          <a:latin typeface="Arial Rounded MT Bold" panose="020F0704030504030204" pitchFamily="34" charset="0"/>
                        </a:rPr>
                        <a:t>Amazon</a:t>
                      </a:r>
                      <a:endParaRPr lang="zh-CN" altLang="en-US" sz="2000" b="0" dirty="0">
                        <a:latin typeface="Arial Rounded MT Bold" panose="020F0704030504030204" pitchFamily="34" charset="0"/>
                      </a:endParaRPr>
                    </a:p>
                  </a:txBody>
                  <a:tcPr/>
                </a:tc>
                <a:tc>
                  <a:txBody>
                    <a:bodyPr/>
                    <a:lstStyle/>
                    <a:p>
                      <a:pPr algn="ctr"/>
                      <a:r>
                        <a:rPr lang="en-US" altLang="zh-CN" sz="2000" b="0" dirty="0" smtClean="0">
                          <a:latin typeface="Arial Rounded MT Bold" panose="020F0704030504030204" pitchFamily="34" charset="0"/>
                        </a:rPr>
                        <a:t>250K</a:t>
                      </a:r>
                    </a:p>
                    <a:p>
                      <a:pPr algn="ctr"/>
                      <a:r>
                        <a:rPr lang="en-US" altLang="zh-CN" sz="2000" b="0" dirty="0" smtClean="0">
                          <a:latin typeface="Arial Rounded MT Bold" panose="020F0704030504030204" pitchFamily="34" charset="0"/>
                        </a:rPr>
                        <a:t>277K</a:t>
                      </a:r>
                      <a:endParaRPr lang="zh-CN" altLang="en-US" sz="2000" b="0" dirty="0">
                        <a:latin typeface="Arial Rounded MT Bold" panose="020F0704030504030204" pitchFamily="34" charset="0"/>
                      </a:endParaRPr>
                    </a:p>
                  </a:txBody>
                  <a:tcPr/>
                </a:tc>
                <a:tc>
                  <a:txBody>
                    <a:bodyPr/>
                    <a:lstStyle/>
                    <a:p>
                      <a:pPr algn="ctr"/>
                      <a:r>
                        <a:rPr lang="en-US" altLang="zh-CN" sz="2000" b="0" dirty="0" smtClean="0">
                          <a:latin typeface="Arial Rounded MT Bold" panose="020F0704030504030204" pitchFamily="34" charset="0"/>
                        </a:rPr>
                        <a:t>Unsupervised</a:t>
                      </a:r>
                      <a:endParaRPr lang="zh-CN" altLang="en-US" sz="2000" b="0" dirty="0">
                        <a:latin typeface="Arial Rounded MT Bold" panose="020F0704030504030204" pitchFamily="34" charset="0"/>
                      </a:endParaRPr>
                    </a:p>
                  </a:txBody>
                  <a:tcPr/>
                </a:tc>
                <a:extLst>
                  <a:ext uri="{0D108BD9-81ED-4DB2-BD59-A6C34878D82A}">
                    <a16:rowId xmlns:a16="http://schemas.microsoft.com/office/drawing/2014/main" val="4278042961"/>
                  </a:ext>
                </a:extLst>
              </a:tr>
              <a:tr h="370840">
                <a:tc>
                  <a:txBody>
                    <a:bodyPr/>
                    <a:lstStyle/>
                    <a:p>
                      <a:pPr algn="ctr"/>
                      <a:r>
                        <a:rPr lang="en-US" altLang="zh-CN" sz="2000" b="0" dirty="0" smtClean="0">
                          <a:latin typeface="Arial Rounded MT Bold" panose="020F0704030504030204" pitchFamily="34" charset="0"/>
                        </a:rPr>
                        <a:t>Authorship</a:t>
                      </a:r>
                      <a:endParaRPr lang="zh-CN" altLang="en-US" sz="2000" b="0" dirty="0">
                        <a:latin typeface="Arial Rounded MT Bold" panose="020F0704030504030204" pitchFamily="34" charset="0"/>
                      </a:endParaRPr>
                    </a:p>
                  </a:txBody>
                  <a:tcPr/>
                </a:tc>
                <a:tc>
                  <a:txBody>
                    <a:bodyPr/>
                    <a:lstStyle/>
                    <a:p>
                      <a:pPr algn="ctr"/>
                      <a:r>
                        <a:rPr lang="en-US" altLang="zh-CN" sz="2000" b="0" dirty="0" smtClean="0">
                          <a:latin typeface="Arial Rounded MT Bold" panose="020F0704030504030204" pitchFamily="34" charset="0"/>
                        </a:rPr>
                        <a:t>Shakespeare</a:t>
                      </a:r>
                    </a:p>
                    <a:p>
                      <a:pPr algn="ctr"/>
                      <a:r>
                        <a:rPr lang="en-US" altLang="zh-CN" sz="2000" b="0" dirty="0" smtClean="0">
                          <a:latin typeface="Arial Rounded MT Bold" panose="020F0704030504030204" pitchFamily="34" charset="0"/>
                        </a:rPr>
                        <a:t>Bible</a:t>
                      </a:r>
                      <a:endParaRPr lang="zh-CN" altLang="en-US" sz="2000" b="0" dirty="0">
                        <a:latin typeface="Arial Rounded MT Bold" panose="020F0704030504030204" pitchFamily="34" charset="0"/>
                      </a:endParaRPr>
                    </a:p>
                  </a:txBody>
                  <a:tcPr/>
                </a:tc>
                <a:tc>
                  <a:txBody>
                    <a:bodyPr/>
                    <a:lstStyle/>
                    <a:p>
                      <a:pPr algn="ctr"/>
                      <a:r>
                        <a:rPr lang="en-US" altLang="zh-CN" sz="2000" b="0" dirty="0" smtClean="0">
                          <a:latin typeface="Arial Rounded MT Bold" panose="020F0704030504030204" pitchFamily="34" charset="0"/>
                        </a:rPr>
                        <a:t>18K</a:t>
                      </a:r>
                    </a:p>
                    <a:p>
                      <a:pPr algn="ctr"/>
                      <a:r>
                        <a:rPr lang="en-US" altLang="zh-CN" sz="2000" b="0" dirty="0" smtClean="0">
                          <a:latin typeface="Arial Rounded MT Bold" panose="020F0704030504030204" pitchFamily="34" charset="0"/>
                        </a:rPr>
                        <a:t>28K</a:t>
                      </a:r>
                      <a:endParaRPr lang="zh-CN" altLang="en-US" sz="2000" b="0" dirty="0">
                        <a:latin typeface="Arial Rounded MT Bold" panose="020F0704030504030204" pitchFamily="34" charset="0"/>
                      </a:endParaRPr>
                    </a:p>
                  </a:txBody>
                  <a:tcPr/>
                </a:tc>
                <a:tc>
                  <a:txBody>
                    <a:bodyPr/>
                    <a:lstStyle/>
                    <a:p>
                      <a:pPr algn="ctr"/>
                      <a:r>
                        <a:rPr lang="en-US" altLang="zh-CN" sz="2000" b="0" dirty="0" smtClean="0">
                          <a:latin typeface="Arial Rounded MT Bold" panose="020F0704030504030204" pitchFamily="34" charset="0"/>
                        </a:rPr>
                        <a:t>Supervised</a:t>
                      </a:r>
                      <a:endParaRPr lang="zh-CN" altLang="en-US" sz="2000" b="0" dirty="0">
                        <a:latin typeface="Arial Rounded MT Bold" panose="020F0704030504030204" pitchFamily="34" charset="0"/>
                      </a:endParaRPr>
                    </a:p>
                  </a:txBody>
                  <a:tcPr/>
                </a:tc>
                <a:extLst>
                  <a:ext uri="{0D108BD9-81ED-4DB2-BD59-A6C34878D82A}">
                    <a16:rowId xmlns:a16="http://schemas.microsoft.com/office/drawing/2014/main" val="2135959332"/>
                  </a:ext>
                </a:extLst>
              </a:tr>
              <a:tr h="370840">
                <a:tc>
                  <a:txBody>
                    <a:bodyPr/>
                    <a:lstStyle/>
                    <a:p>
                      <a:pPr algn="ctr"/>
                      <a:r>
                        <a:rPr lang="en-US" altLang="zh-CN" sz="2000" b="0" dirty="0" smtClean="0">
                          <a:solidFill>
                            <a:srgbClr val="0070C0"/>
                          </a:solidFill>
                          <a:latin typeface="Arial Rounded MT Bold" panose="020F0704030504030204" pitchFamily="34" charset="0"/>
                        </a:rPr>
                        <a:t>Formality</a:t>
                      </a:r>
                      <a:endParaRPr lang="zh-CN" altLang="en-US" sz="2000" b="0" dirty="0">
                        <a:solidFill>
                          <a:srgbClr val="0070C0"/>
                        </a:solidFill>
                        <a:latin typeface="Arial Rounded MT Bold" panose="020F0704030504030204" pitchFamily="34" charset="0"/>
                      </a:endParaRPr>
                    </a:p>
                  </a:txBody>
                  <a:tcPr/>
                </a:tc>
                <a:tc>
                  <a:txBody>
                    <a:bodyPr/>
                    <a:lstStyle/>
                    <a:p>
                      <a:pPr algn="ctr"/>
                      <a:r>
                        <a:rPr lang="en-US" altLang="zh-CN" sz="2000" b="0" dirty="0" smtClean="0">
                          <a:solidFill>
                            <a:srgbClr val="0070C0"/>
                          </a:solidFill>
                          <a:latin typeface="Arial Rounded MT Bold" panose="020F0704030504030204" pitchFamily="34" charset="0"/>
                        </a:rPr>
                        <a:t>GYAFC</a:t>
                      </a:r>
                      <a:endParaRPr lang="zh-CN" altLang="en-US" sz="2000" b="0" dirty="0">
                        <a:solidFill>
                          <a:srgbClr val="0070C0"/>
                        </a:solidFill>
                        <a:latin typeface="Arial Rounded MT Bold" panose="020F0704030504030204" pitchFamily="34" charset="0"/>
                      </a:endParaRPr>
                    </a:p>
                  </a:txBody>
                  <a:tcPr/>
                </a:tc>
                <a:tc>
                  <a:txBody>
                    <a:bodyPr/>
                    <a:lstStyle/>
                    <a:p>
                      <a:pPr algn="ctr"/>
                      <a:r>
                        <a:rPr lang="en-US" altLang="zh-CN" sz="2000" b="0" dirty="0" smtClean="0">
                          <a:latin typeface="Arial Rounded MT Bold" panose="020F0704030504030204" pitchFamily="34" charset="0"/>
                        </a:rPr>
                        <a:t>50K</a:t>
                      </a:r>
                      <a:endParaRPr lang="zh-CN" altLang="en-US" sz="2000" b="0" dirty="0">
                        <a:latin typeface="Arial Rounded MT Bold" panose="020F0704030504030204" pitchFamily="34" charset="0"/>
                      </a:endParaRPr>
                    </a:p>
                  </a:txBody>
                  <a:tcPr/>
                </a:tc>
                <a:tc>
                  <a:txBody>
                    <a:bodyPr/>
                    <a:lstStyle/>
                    <a:p>
                      <a:pPr algn="ctr"/>
                      <a:r>
                        <a:rPr lang="en-US" altLang="zh-CN" sz="2000" b="0" dirty="0" smtClean="0">
                          <a:latin typeface="Arial Rounded MT Bold" panose="020F0704030504030204" pitchFamily="34" charset="0"/>
                        </a:rPr>
                        <a:t>Supervised</a:t>
                      </a:r>
                      <a:endParaRPr lang="zh-CN" altLang="en-US" sz="2000" b="0" dirty="0">
                        <a:latin typeface="Arial Rounded MT Bold" panose="020F0704030504030204" pitchFamily="34" charset="0"/>
                      </a:endParaRPr>
                    </a:p>
                  </a:txBody>
                  <a:tcPr/>
                </a:tc>
                <a:extLst>
                  <a:ext uri="{0D108BD9-81ED-4DB2-BD59-A6C34878D82A}">
                    <a16:rowId xmlns:a16="http://schemas.microsoft.com/office/drawing/2014/main" val="3267644323"/>
                  </a:ext>
                </a:extLst>
              </a:tr>
              <a:tr h="370840">
                <a:tc>
                  <a:txBody>
                    <a:bodyPr/>
                    <a:lstStyle/>
                    <a:p>
                      <a:pPr algn="ctr"/>
                      <a:r>
                        <a:rPr lang="en-US" altLang="zh-CN" sz="2000" b="0" dirty="0" smtClean="0">
                          <a:latin typeface="Arial Rounded MT Bold" panose="020F0704030504030204" pitchFamily="34" charset="0"/>
                        </a:rPr>
                        <a:t>Politeness</a:t>
                      </a:r>
                      <a:endParaRPr lang="zh-CN" altLang="en-US" sz="2000" b="0" dirty="0">
                        <a:latin typeface="Arial Rounded MT Bold" panose="020F0704030504030204" pitchFamily="34" charset="0"/>
                      </a:endParaRPr>
                    </a:p>
                  </a:txBody>
                  <a:tcPr/>
                </a:tc>
                <a:tc>
                  <a:txBody>
                    <a:bodyPr/>
                    <a:lstStyle/>
                    <a:p>
                      <a:pPr algn="ctr"/>
                      <a:r>
                        <a:rPr lang="en-US" altLang="zh-CN" sz="2000" b="0" dirty="0" smtClean="0">
                          <a:latin typeface="Arial Rounded MT Bold" panose="020F0704030504030204" pitchFamily="34" charset="0"/>
                        </a:rPr>
                        <a:t>Politeness</a:t>
                      </a:r>
                      <a:endParaRPr lang="zh-CN" altLang="en-US" sz="2000" b="0" dirty="0">
                        <a:latin typeface="Arial Rounded MT Bold" panose="020F0704030504030204" pitchFamily="34" charset="0"/>
                      </a:endParaRPr>
                    </a:p>
                  </a:txBody>
                  <a:tcPr/>
                </a:tc>
                <a:tc>
                  <a:txBody>
                    <a:bodyPr/>
                    <a:lstStyle/>
                    <a:p>
                      <a:pPr algn="ctr"/>
                      <a:r>
                        <a:rPr lang="en-US" altLang="zh-CN" sz="2000" b="0" dirty="0" smtClean="0">
                          <a:latin typeface="Arial Rounded MT Bold" panose="020F0704030504030204" pitchFamily="34" charset="0"/>
                        </a:rPr>
                        <a:t>1M</a:t>
                      </a:r>
                      <a:endParaRPr lang="zh-CN" altLang="en-US" sz="2000" b="0" dirty="0">
                        <a:latin typeface="Arial Rounded MT Bold" panose="020F0704030504030204" pitchFamily="34" charset="0"/>
                      </a:endParaRPr>
                    </a:p>
                  </a:txBody>
                  <a:tcPr/>
                </a:tc>
                <a:tc>
                  <a:txBody>
                    <a:bodyPr/>
                    <a:lstStyle/>
                    <a:p>
                      <a:pPr algn="ctr"/>
                      <a:r>
                        <a:rPr lang="en-US" altLang="zh-CN" sz="2000" b="0" dirty="0" smtClean="0">
                          <a:latin typeface="Arial Rounded MT Bold" panose="020F0704030504030204" pitchFamily="34" charset="0"/>
                        </a:rPr>
                        <a:t>Unsupervised</a:t>
                      </a:r>
                      <a:endParaRPr lang="zh-CN" altLang="en-US" sz="2000" b="0" dirty="0">
                        <a:latin typeface="Arial Rounded MT Bold" panose="020F0704030504030204" pitchFamily="34" charset="0"/>
                      </a:endParaRPr>
                    </a:p>
                  </a:txBody>
                  <a:tcPr/>
                </a:tc>
                <a:extLst>
                  <a:ext uri="{0D108BD9-81ED-4DB2-BD59-A6C34878D82A}">
                    <a16:rowId xmlns:a16="http://schemas.microsoft.com/office/drawing/2014/main" val="1182784602"/>
                  </a:ext>
                </a:extLst>
              </a:tr>
              <a:tr h="370840">
                <a:tc>
                  <a:txBody>
                    <a:bodyPr/>
                    <a:lstStyle/>
                    <a:p>
                      <a:pPr algn="ctr"/>
                      <a:r>
                        <a:rPr lang="en-US" altLang="zh-CN" sz="2000" b="0" dirty="0" smtClean="0">
                          <a:latin typeface="Arial Rounded MT Bold" panose="020F0704030504030204" pitchFamily="34" charset="0"/>
                        </a:rPr>
                        <a:t>Gender</a:t>
                      </a:r>
                      <a:endParaRPr lang="zh-CN" altLang="en-US" sz="2000" b="0" dirty="0">
                        <a:latin typeface="Arial Rounded MT Bold" panose="020F0704030504030204" pitchFamily="34" charset="0"/>
                      </a:endParaRPr>
                    </a:p>
                  </a:txBody>
                  <a:tcPr/>
                </a:tc>
                <a:tc>
                  <a:txBody>
                    <a:bodyPr/>
                    <a:lstStyle/>
                    <a:p>
                      <a:pPr algn="ctr"/>
                      <a:r>
                        <a:rPr lang="en-US" altLang="zh-CN" sz="2000" b="0" dirty="0" smtClean="0">
                          <a:latin typeface="Arial Rounded MT Bold" panose="020F0704030504030204" pitchFamily="34" charset="0"/>
                        </a:rPr>
                        <a:t>Gender</a:t>
                      </a:r>
                      <a:endParaRPr lang="zh-CN" altLang="en-US" sz="2000" b="0" dirty="0">
                        <a:latin typeface="Arial Rounded MT Bold" panose="020F0704030504030204" pitchFamily="34" charset="0"/>
                      </a:endParaRPr>
                    </a:p>
                  </a:txBody>
                  <a:tcPr/>
                </a:tc>
                <a:tc>
                  <a:txBody>
                    <a:bodyPr/>
                    <a:lstStyle/>
                    <a:p>
                      <a:pPr algn="ctr"/>
                      <a:r>
                        <a:rPr lang="en-US" altLang="zh-CN" sz="2000" b="0" dirty="0" smtClean="0">
                          <a:latin typeface="Arial Rounded MT Bold" panose="020F0704030504030204" pitchFamily="34" charset="0"/>
                        </a:rPr>
                        <a:t>2M</a:t>
                      </a:r>
                      <a:endParaRPr lang="zh-CN" altLang="en-US" sz="2000" b="0" dirty="0">
                        <a:latin typeface="Arial Rounded MT Bold" panose="020F0704030504030204" pitchFamily="34" charset="0"/>
                      </a:endParaRPr>
                    </a:p>
                  </a:txBody>
                  <a:tcPr/>
                </a:tc>
                <a:tc>
                  <a:txBody>
                    <a:bodyPr/>
                    <a:lstStyle/>
                    <a:p>
                      <a:pPr algn="ctr"/>
                      <a:r>
                        <a:rPr lang="en-US" altLang="zh-CN" sz="2000" b="0" dirty="0" smtClean="0">
                          <a:latin typeface="Arial Rounded MT Bold" panose="020F0704030504030204" pitchFamily="34" charset="0"/>
                        </a:rPr>
                        <a:t>Unsupervised</a:t>
                      </a:r>
                      <a:endParaRPr lang="zh-CN" altLang="en-US" sz="2000" b="0" dirty="0">
                        <a:latin typeface="Arial Rounded MT Bold" panose="020F0704030504030204" pitchFamily="34" charset="0"/>
                      </a:endParaRPr>
                    </a:p>
                  </a:txBody>
                  <a:tcPr/>
                </a:tc>
                <a:extLst>
                  <a:ext uri="{0D108BD9-81ED-4DB2-BD59-A6C34878D82A}">
                    <a16:rowId xmlns:a16="http://schemas.microsoft.com/office/drawing/2014/main" val="210835436"/>
                  </a:ext>
                </a:extLst>
              </a:tr>
              <a:tr h="370840">
                <a:tc>
                  <a:txBody>
                    <a:bodyPr/>
                    <a:lstStyle/>
                    <a:p>
                      <a:pPr algn="ctr"/>
                      <a:r>
                        <a:rPr lang="en-US" altLang="zh-CN" sz="2000" b="0" dirty="0" smtClean="0">
                          <a:latin typeface="Arial Rounded MT Bold" panose="020F0704030504030204" pitchFamily="34" charset="0"/>
                        </a:rPr>
                        <a:t>Political slant</a:t>
                      </a:r>
                      <a:endParaRPr lang="zh-CN" altLang="en-US" sz="2000" b="0" dirty="0">
                        <a:latin typeface="Arial Rounded MT Bold" panose="020F0704030504030204" pitchFamily="34" charset="0"/>
                      </a:endParaRPr>
                    </a:p>
                  </a:txBody>
                  <a:tcPr/>
                </a:tc>
                <a:tc>
                  <a:txBody>
                    <a:bodyPr/>
                    <a:lstStyle/>
                    <a:p>
                      <a:pPr algn="ctr"/>
                      <a:r>
                        <a:rPr lang="en-US" altLang="zh-CN" sz="2000" b="0" dirty="0" smtClean="0">
                          <a:latin typeface="Arial Rounded MT Bold" panose="020F0704030504030204" pitchFamily="34" charset="0"/>
                        </a:rPr>
                        <a:t>Political</a:t>
                      </a:r>
                      <a:endParaRPr lang="zh-CN" altLang="en-US" sz="2000" b="0" dirty="0">
                        <a:latin typeface="Arial Rounded MT Bold" panose="020F0704030504030204" pitchFamily="34" charset="0"/>
                      </a:endParaRPr>
                    </a:p>
                  </a:txBody>
                  <a:tcPr/>
                </a:tc>
                <a:tc>
                  <a:txBody>
                    <a:bodyPr/>
                    <a:lstStyle/>
                    <a:p>
                      <a:pPr algn="ctr"/>
                      <a:r>
                        <a:rPr lang="en-US" altLang="zh-CN" sz="2000" b="0" dirty="0" smtClean="0">
                          <a:latin typeface="Arial Rounded MT Bold" panose="020F0704030504030204" pitchFamily="34" charset="0"/>
                        </a:rPr>
                        <a:t>540K</a:t>
                      </a:r>
                      <a:endParaRPr lang="zh-CN" altLang="en-US" sz="2000" b="0" dirty="0">
                        <a:latin typeface="Arial Rounded MT Bold" panose="020F0704030504030204" pitchFamily="34" charset="0"/>
                      </a:endParaRPr>
                    </a:p>
                  </a:txBody>
                  <a:tcPr/>
                </a:tc>
                <a:tc>
                  <a:txBody>
                    <a:bodyPr/>
                    <a:lstStyle/>
                    <a:p>
                      <a:pPr algn="ctr"/>
                      <a:r>
                        <a:rPr lang="en-US" altLang="zh-CN" sz="2000" b="0" dirty="0" smtClean="0">
                          <a:latin typeface="Arial Rounded MT Bold" panose="020F0704030504030204" pitchFamily="34" charset="0"/>
                        </a:rPr>
                        <a:t>Unsupervised</a:t>
                      </a:r>
                      <a:endParaRPr lang="zh-CN" altLang="en-US" sz="2000" b="0" dirty="0">
                        <a:latin typeface="Arial Rounded MT Bold" panose="020F0704030504030204" pitchFamily="34" charset="0"/>
                      </a:endParaRPr>
                    </a:p>
                  </a:txBody>
                  <a:tcPr/>
                </a:tc>
                <a:extLst>
                  <a:ext uri="{0D108BD9-81ED-4DB2-BD59-A6C34878D82A}">
                    <a16:rowId xmlns:a16="http://schemas.microsoft.com/office/drawing/2014/main" val="2631959124"/>
                  </a:ext>
                </a:extLst>
              </a:tr>
              <a:tr h="370840">
                <a:tc>
                  <a:txBody>
                    <a:bodyPr/>
                    <a:lstStyle/>
                    <a:p>
                      <a:pPr algn="ctr"/>
                      <a:r>
                        <a:rPr lang="en-US" altLang="zh-CN" sz="2000" b="0" dirty="0" err="1" smtClean="0">
                          <a:latin typeface="Arial Rounded MT Bold" panose="020F0704030504030204" pitchFamily="34" charset="0"/>
                        </a:rPr>
                        <a:t>Humor&amp;Romance</a:t>
                      </a:r>
                      <a:endParaRPr lang="zh-CN" altLang="en-US" sz="2000" b="0" dirty="0">
                        <a:latin typeface="Arial Rounded MT Bold" panose="020F0704030504030204" pitchFamily="34" charset="0"/>
                      </a:endParaRPr>
                    </a:p>
                  </a:txBody>
                  <a:tcPr/>
                </a:tc>
                <a:tc>
                  <a:txBody>
                    <a:bodyPr/>
                    <a:lstStyle/>
                    <a:p>
                      <a:pPr algn="ctr"/>
                      <a:r>
                        <a:rPr lang="en-US" altLang="zh-CN" sz="2000" b="0" dirty="0" smtClean="0">
                          <a:latin typeface="Arial Rounded MT Bold" panose="020F0704030504030204" pitchFamily="34" charset="0"/>
                        </a:rPr>
                        <a:t>Captions</a:t>
                      </a:r>
                      <a:endParaRPr lang="zh-CN" altLang="en-US" sz="2000" b="0" dirty="0">
                        <a:latin typeface="Arial Rounded MT Bold" panose="020F0704030504030204" pitchFamily="34" charset="0"/>
                      </a:endParaRPr>
                    </a:p>
                  </a:txBody>
                  <a:tcPr/>
                </a:tc>
                <a:tc>
                  <a:txBody>
                    <a:bodyPr/>
                    <a:lstStyle/>
                    <a:p>
                      <a:pPr algn="ctr"/>
                      <a:r>
                        <a:rPr lang="en-US" altLang="zh-CN" sz="2000" b="0" dirty="0" smtClean="0">
                          <a:latin typeface="Arial Rounded MT Bold" panose="020F0704030504030204" pitchFamily="34" charset="0"/>
                        </a:rPr>
                        <a:t>5K</a:t>
                      </a:r>
                      <a:endParaRPr lang="zh-CN" altLang="en-US" sz="2000" b="0" dirty="0">
                        <a:latin typeface="Arial Rounded MT Bold" panose="020F0704030504030204" pitchFamily="34" charset="0"/>
                      </a:endParaRPr>
                    </a:p>
                  </a:txBody>
                  <a:tcPr/>
                </a:tc>
                <a:tc>
                  <a:txBody>
                    <a:bodyPr/>
                    <a:lstStyle/>
                    <a:p>
                      <a:pPr algn="ctr"/>
                      <a:r>
                        <a:rPr lang="en-US" altLang="zh-CN" sz="2000" b="0" dirty="0" smtClean="0">
                          <a:latin typeface="Arial Rounded MT Bold" panose="020F0704030504030204" pitchFamily="34" charset="0"/>
                        </a:rPr>
                        <a:t>Unsupervised</a:t>
                      </a:r>
                      <a:endParaRPr lang="zh-CN" altLang="en-US" sz="2000" b="0" dirty="0">
                        <a:latin typeface="Arial Rounded MT Bold" panose="020F0704030504030204" pitchFamily="34" charset="0"/>
                      </a:endParaRPr>
                    </a:p>
                  </a:txBody>
                  <a:tcPr/>
                </a:tc>
                <a:extLst>
                  <a:ext uri="{0D108BD9-81ED-4DB2-BD59-A6C34878D82A}">
                    <a16:rowId xmlns:a16="http://schemas.microsoft.com/office/drawing/2014/main" val="205608314"/>
                  </a:ext>
                </a:extLst>
              </a:tr>
            </a:tbl>
          </a:graphicData>
        </a:graphic>
      </p:graphicFrame>
    </p:spTree>
    <p:extLst>
      <p:ext uri="{BB962C8B-B14F-4D97-AF65-F5344CB8AC3E}">
        <p14:creationId xmlns:p14="http://schemas.microsoft.com/office/powerpoint/2010/main" val="2180117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22847" y="1729469"/>
            <a:ext cx="1901483" cy="3770263"/>
          </a:xfrm>
          <a:prstGeom prst="rect">
            <a:avLst/>
          </a:prstGeom>
          <a:noFill/>
        </p:spPr>
        <p:txBody>
          <a:bodyPr wrap="none" rtlCol="0">
            <a:spAutoFit/>
          </a:bodyPr>
          <a:lstStyle/>
          <a:p>
            <a:pPr algn="ctr"/>
            <a:r>
              <a:rPr kumimoji="1" lang="en-US" altLang="zh-CN" sz="23900" b="1" dirty="0" smtClean="0">
                <a:solidFill>
                  <a:schemeClr val="bg1"/>
                </a:solidFill>
              </a:rPr>
              <a:t>2</a:t>
            </a:r>
            <a:endParaRPr kumimoji="1" lang="zh-CN" altLang="en-US" sz="23900" b="1" dirty="0">
              <a:solidFill>
                <a:schemeClr val="bg1"/>
              </a:solidFill>
            </a:endParaRPr>
          </a:p>
        </p:txBody>
      </p:sp>
      <p:sp>
        <p:nvSpPr>
          <p:cNvPr id="2" name="文本框 1"/>
          <p:cNvSpPr txBox="1"/>
          <p:nvPr/>
        </p:nvSpPr>
        <p:spPr>
          <a:xfrm>
            <a:off x="5156459" y="1864936"/>
            <a:ext cx="1034257" cy="523220"/>
          </a:xfrm>
          <a:prstGeom prst="rect">
            <a:avLst/>
          </a:prstGeom>
          <a:noFill/>
        </p:spPr>
        <p:txBody>
          <a:bodyPr wrap="none" rtlCol="0">
            <a:spAutoFit/>
          </a:bodyPr>
          <a:lstStyle/>
          <a:p>
            <a:pPr algn="ctr"/>
            <a:r>
              <a:rPr kumimoji="1" lang="en-US" altLang="zh-CN" sz="2800" smtClean="0">
                <a:solidFill>
                  <a:schemeClr val="bg1"/>
                </a:solidFill>
              </a:rPr>
              <a:t>PART</a:t>
            </a:r>
            <a:endParaRPr kumimoji="1" lang="zh-CN" altLang="en-US" sz="2800" dirty="0">
              <a:solidFill>
                <a:schemeClr val="bg1"/>
              </a:solidFill>
            </a:endParaRPr>
          </a:p>
        </p:txBody>
      </p:sp>
      <p:sp>
        <p:nvSpPr>
          <p:cNvPr id="4" name="文本框 3"/>
          <p:cNvSpPr txBox="1"/>
          <p:nvPr/>
        </p:nvSpPr>
        <p:spPr>
          <a:xfrm>
            <a:off x="7083622" y="2703752"/>
            <a:ext cx="4698722" cy="584775"/>
          </a:xfrm>
          <a:prstGeom prst="rect">
            <a:avLst/>
          </a:prstGeom>
          <a:noFill/>
        </p:spPr>
        <p:txBody>
          <a:bodyPr wrap="none" rtlCol="0">
            <a:spAutoFit/>
          </a:bodyPr>
          <a:lstStyle/>
          <a:p>
            <a:r>
              <a:rPr kumimoji="1" lang="zh-CN" altLang="en-US" sz="3200" b="1" dirty="0" smtClean="0">
                <a:solidFill>
                  <a:schemeClr val="accent4">
                    <a:alpha val="50000"/>
                  </a:schemeClr>
                </a:solidFill>
                <a:latin typeface="Microsoft YaHei" charset="0"/>
                <a:ea typeface="Microsoft YaHei" charset="0"/>
                <a:cs typeface="Microsoft YaHei" charset="0"/>
              </a:rPr>
              <a:t>相关方法分类与评价指标</a:t>
            </a:r>
            <a:endParaRPr kumimoji="1" lang="zh-CN" altLang="en-US" sz="3200" b="1" dirty="0">
              <a:solidFill>
                <a:schemeClr val="accent4">
                  <a:alpha val="50000"/>
                </a:schemeClr>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20403328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Taxonomy of Methods</a:t>
            </a:r>
            <a:endParaRPr lang="zh-CN" altLang="en-US" dirty="0"/>
          </a:p>
        </p:txBody>
      </p:sp>
      <p:pic>
        <p:nvPicPr>
          <p:cNvPr id="3" name="图片 2"/>
          <p:cNvPicPr>
            <a:picLocks noChangeAspect="1"/>
          </p:cNvPicPr>
          <p:nvPr/>
        </p:nvPicPr>
        <p:blipFill>
          <a:blip r:embed="rId3"/>
          <a:stretch>
            <a:fillRect/>
          </a:stretch>
        </p:blipFill>
        <p:spPr>
          <a:xfrm>
            <a:off x="1103875" y="865896"/>
            <a:ext cx="10520964" cy="5324990"/>
          </a:xfrm>
          <a:prstGeom prst="rect">
            <a:avLst/>
          </a:prstGeom>
        </p:spPr>
      </p:pic>
      <p:sp>
        <p:nvSpPr>
          <p:cNvPr id="4" name="椭圆 3"/>
          <p:cNvSpPr/>
          <p:nvPr/>
        </p:nvSpPr>
        <p:spPr>
          <a:xfrm>
            <a:off x="1620078" y="4959626"/>
            <a:ext cx="1580322" cy="1093304"/>
          </a:xfrm>
          <a:prstGeom prst="ellipse">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934195" y="4959626"/>
            <a:ext cx="1580322" cy="1093304"/>
          </a:xfrm>
          <a:prstGeom prst="ellipse">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574196" y="4959626"/>
            <a:ext cx="1580322" cy="1093304"/>
          </a:xfrm>
          <a:prstGeom prst="ellipse">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599517" y="4959626"/>
            <a:ext cx="1580322" cy="1093304"/>
          </a:xfrm>
          <a:prstGeom prst="ellipse">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0094036" y="3940435"/>
            <a:ext cx="1445741" cy="369332"/>
          </a:xfrm>
          <a:prstGeom prst="rect">
            <a:avLst/>
          </a:prstGeom>
          <a:noFill/>
          <a:ln>
            <a:solidFill>
              <a:schemeClr val="tx1"/>
            </a:solidFill>
          </a:ln>
        </p:spPr>
        <p:txBody>
          <a:bodyPr wrap="square" rtlCol="0">
            <a:spAutoFit/>
          </a:bodyPr>
          <a:lstStyle/>
          <a:p>
            <a:r>
              <a:rPr lang="en-US" altLang="zh-CN" dirty="0" smtClean="0"/>
              <a:t>Black box</a:t>
            </a:r>
            <a:endParaRPr lang="zh-CN" altLang="en-US" dirty="0"/>
          </a:p>
        </p:txBody>
      </p:sp>
      <p:cxnSp>
        <p:nvCxnSpPr>
          <p:cNvPr id="10" name="直接箭头连接符 9"/>
          <p:cNvCxnSpPr/>
          <p:nvPr/>
        </p:nvCxnSpPr>
        <p:spPr>
          <a:xfrm flipH="1">
            <a:off x="9575030" y="4138143"/>
            <a:ext cx="4339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88329" y="2515136"/>
            <a:ext cx="1631092" cy="1200329"/>
          </a:xfrm>
          <a:prstGeom prst="rect">
            <a:avLst/>
          </a:prstGeom>
          <a:noFill/>
          <a:ln>
            <a:solidFill>
              <a:schemeClr val="tx1"/>
            </a:solidFill>
          </a:ln>
        </p:spPr>
        <p:txBody>
          <a:bodyPr wrap="square" rtlCol="0">
            <a:spAutoFit/>
          </a:bodyPr>
          <a:lstStyle/>
          <a:p>
            <a:r>
              <a:rPr lang="zh-CN" altLang="en-US" dirty="0" smtClean="0"/>
              <a:t>内容向量和风格向量分开，修改风格向量，完成风格迁移</a:t>
            </a:r>
            <a:endParaRPr lang="zh-CN" altLang="en-US" dirty="0"/>
          </a:p>
        </p:txBody>
      </p:sp>
      <p:cxnSp>
        <p:nvCxnSpPr>
          <p:cNvPr id="15" name="直接箭头连接符 14"/>
          <p:cNvCxnSpPr/>
          <p:nvPr/>
        </p:nvCxnSpPr>
        <p:spPr>
          <a:xfrm>
            <a:off x="1334530" y="3715465"/>
            <a:ext cx="379304" cy="2380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1919421" y="3528391"/>
            <a:ext cx="2607364" cy="4250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136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5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25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常用评价指标</a:t>
            </a:r>
            <a:endParaRPr lang="zh-CN" altLang="en-US" dirty="0"/>
          </a:p>
        </p:txBody>
      </p:sp>
      <p:sp>
        <p:nvSpPr>
          <p:cNvPr id="3" name="文本框 2"/>
          <p:cNvSpPr txBox="1"/>
          <p:nvPr/>
        </p:nvSpPr>
        <p:spPr>
          <a:xfrm>
            <a:off x="3284773" y="1161536"/>
            <a:ext cx="6118719" cy="507831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2400" dirty="0" smtClean="0">
                <a:latin typeface="微软雅黑" panose="020B0503020204020204" pitchFamily="34" charset="-122"/>
                <a:ea typeface="微软雅黑" panose="020B0503020204020204" pitchFamily="34" charset="-122"/>
              </a:rPr>
              <a:t>目前并没有统一的评价方法。</a:t>
            </a:r>
            <a:endParaRPr lang="en-US" altLang="zh-CN" sz="24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2400" dirty="0" smtClean="0">
                <a:latin typeface="微软雅黑" panose="020B0503020204020204" pitchFamily="34" charset="-122"/>
                <a:ea typeface="微软雅黑" panose="020B0503020204020204" pitchFamily="34" charset="-122"/>
              </a:rPr>
              <a:t>常用的评价维度包括：风格转换准确度、内容保留度、文本流畅度等。</a:t>
            </a:r>
            <a:endParaRPr lang="en-US" altLang="zh-CN" sz="24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2400" dirty="0" smtClean="0">
                <a:latin typeface="微软雅黑" panose="020B0503020204020204" pitchFamily="34" charset="-122"/>
                <a:ea typeface="微软雅黑" panose="020B0503020204020204" pitchFamily="34" charset="-122"/>
              </a:rPr>
              <a:t>风格转换准确度：</a:t>
            </a:r>
            <a:r>
              <a:rPr lang="en-US" altLang="zh-CN" sz="2400" dirty="0" err="1" smtClean="0">
                <a:solidFill>
                  <a:schemeClr val="bg2">
                    <a:lumMod val="50000"/>
                  </a:schemeClr>
                </a:solidFill>
                <a:latin typeface="微软雅黑" panose="020B0503020204020204" pitchFamily="34" charset="-122"/>
                <a:ea typeface="微软雅黑" panose="020B0503020204020204" pitchFamily="34" charset="-122"/>
              </a:rPr>
              <a:t>Acc</a:t>
            </a:r>
            <a:r>
              <a:rPr lang="zh-CN" altLang="en-US" sz="2400" dirty="0" smtClean="0">
                <a:latin typeface="微软雅黑" panose="020B0503020204020204" pitchFamily="34" charset="-122"/>
                <a:ea typeface="微软雅黑" panose="020B0503020204020204" pitchFamily="34" charset="-122"/>
              </a:rPr>
              <a:t>，通常预训练风格分类器进行评估；</a:t>
            </a:r>
            <a:endParaRPr lang="en-US" altLang="zh-CN" sz="24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2400" dirty="0" smtClean="0">
                <a:latin typeface="微软雅黑" panose="020B0503020204020204" pitchFamily="34" charset="-122"/>
                <a:ea typeface="微软雅黑" panose="020B0503020204020204" pitchFamily="34" charset="-122"/>
              </a:rPr>
              <a:t>内容保留度：</a:t>
            </a:r>
            <a:r>
              <a:rPr lang="en-US" altLang="zh-CN" sz="2400" dirty="0" smtClean="0">
                <a:latin typeface="微软雅黑" panose="020B0503020204020204" pitchFamily="34" charset="-122"/>
                <a:ea typeface="微软雅黑" panose="020B0503020204020204" pitchFamily="34" charset="-122"/>
              </a:rPr>
              <a:t>BLEU(</a:t>
            </a:r>
            <a:r>
              <a:rPr lang="en-US" altLang="zh-CN" sz="2400" dirty="0" smtClean="0">
                <a:solidFill>
                  <a:schemeClr val="bg2">
                    <a:lumMod val="50000"/>
                  </a:schemeClr>
                </a:solidFill>
                <a:latin typeface="微软雅黑" panose="020B0503020204020204" pitchFamily="34" charset="-122"/>
                <a:ea typeface="微软雅黑" panose="020B0503020204020204" pitchFamily="34" charset="-122"/>
              </a:rPr>
              <a:t>self-BLEU</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Cosine </a:t>
            </a:r>
            <a:r>
              <a:rPr lang="en-US" altLang="zh-CN" sz="2400" dirty="0" smtClean="0">
                <a:latin typeface="微软雅黑" panose="020B0503020204020204" pitchFamily="34" charset="-122"/>
                <a:ea typeface="微软雅黑" panose="020B0503020204020204" pitchFamily="34" charset="-122"/>
              </a:rPr>
              <a:t>Similarity</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solidFill>
                  <a:srgbClr val="00B0F0"/>
                </a:solidFill>
                <a:latin typeface="微软雅黑" panose="020B0503020204020204" pitchFamily="34" charset="-122"/>
                <a:ea typeface="微软雅黑" panose="020B0503020204020204" pitchFamily="34" charset="-122"/>
              </a:rPr>
              <a:t>WMD</a:t>
            </a:r>
          </a:p>
          <a:p>
            <a:pPr marL="285750" indent="-285750">
              <a:lnSpc>
                <a:spcPct val="150000"/>
              </a:lnSpc>
              <a:buFont typeface="Wingdings" panose="05000000000000000000" pitchFamily="2" charset="2"/>
              <a:buChar char="Ø"/>
            </a:pPr>
            <a:r>
              <a:rPr lang="zh-CN" altLang="en-US" sz="2400" dirty="0" smtClean="0">
                <a:latin typeface="微软雅黑" panose="020B0503020204020204" pitchFamily="34" charset="-122"/>
                <a:ea typeface="微软雅黑" panose="020B0503020204020204" pitchFamily="34" charset="-122"/>
              </a:rPr>
              <a:t>文本流畅度：</a:t>
            </a:r>
            <a:r>
              <a:rPr lang="en-US" altLang="zh-CN" sz="2400" dirty="0" smtClean="0">
                <a:latin typeface="微软雅黑" panose="020B0503020204020204" pitchFamily="34" charset="-122"/>
                <a:ea typeface="微软雅黑" panose="020B0503020204020204" pitchFamily="34" charset="-122"/>
              </a:rPr>
              <a:t>PPL</a:t>
            </a:r>
          </a:p>
          <a:p>
            <a:pPr marL="285750" indent="-285750">
              <a:lnSpc>
                <a:spcPct val="150000"/>
              </a:lnSpc>
              <a:buFont typeface="Wingdings" panose="05000000000000000000" pitchFamily="2" charset="2"/>
              <a:buChar char="Ø"/>
            </a:pP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305591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自定义 86">
      <a:dk1>
        <a:srgbClr val="000000"/>
      </a:dk1>
      <a:lt1>
        <a:srgbClr val="FFFFFF"/>
      </a:lt1>
      <a:dk2>
        <a:srgbClr val="000000"/>
      </a:dk2>
      <a:lt2>
        <a:srgbClr val="FFFDFD"/>
      </a:lt2>
      <a:accent1>
        <a:srgbClr val="FAA0AA"/>
      </a:accent1>
      <a:accent2>
        <a:srgbClr val="F5E5E4"/>
      </a:accent2>
      <a:accent3>
        <a:srgbClr val="AACED2"/>
      </a:accent3>
      <a:accent4>
        <a:srgbClr val="009FB8"/>
      </a:accent4>
      <a:accent5>
        <a:srgbClr val="FFBBB3"/>
      </a:accent5>
      <a:accent6>
        <a:srgbClr val="515151"/>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5538</TotalTime>
  <Words>2228</Words>
  <Application>Microsoft Office PowerPoint</Application>
  <PresentationFormat>宽屏</PresentationFormat>
  <Paragraphs>231</Paragraphs>
  <Slides>29</Slides>
  <Notes>21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宋体</vt:lpstr>
      <vt:lpstr>Microsoft YaHei</vt:lpstr>
      <vt:lpstr>Microsoft YaHei</vt:lpstr>
      <vt:lpstr>Arial</vt:lpstr>
      <vt:lpstr>Arial Rounded MT Bold</vt:lpstr>
      <vt:lpstr>Calibri</vt:lpstr>
      <vt:lpstr>Cambria Math</vt:lpstr>
      <vt:lpstr>Century Gothic</vt:lpstr>
      <vt:lpstr>Segoe UI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绯樱 尘染</cp:lastModifiedBy>
  <cp:revision>225</cp:revision>
  <dcterms:created xsi:type="dcterms:W3CDTF">2015-08-18T02:51:41Z</dcterms:created>
  <dcterms:modified xsi:type="dcterms:W3CDTF">2021-06-02T08:55:03Z</dcterms:modified>
  <cp:category/>
</cp:coreProperties>
</file>