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465" r:id="rId3"/>
    <p:sldId id="323" r:id="rId4"/>
    <p:sldId id="512" r:id="rId5"/>
    <p:sldId id="550" r:id="rId6"/>
    <p:sldId id="513" r:id="rId7"/>
    <p:sldId id="514" r:id="rId8"/>
    <p:sldId id="519" r:id="rId9"/>
    <p:sldId id="520" r:id="rId10"/>
    <p:sldId id="515" r:id="rId11"/>
    <p:sldId id="516" r:id="rId12"/>
    <p:sldId id="517" r:id="rId13"/>
    <p:sldId id="518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34" r:id="rId22"/>
    <p:sldId id="531" r:id="rId23"/>
    <p:sldId id="528" r:id="rId24"/>
    <p:sldId id="530" r:id="rId25"/>
    <p:sldId id="532" r:id="rId26"/>
    <p:sldId id="533" r:id="rId27"/>
    <p:sldId id="535" r:id="rId28"/>
    <p:sldId id="536" r:id="rId29"/>
    <p:sldId id="537" r:id="rId30"/>
    <p:sldId id="538" r:id="rId31"/>
    <p:sldId id="539" r:id="rId32"/>
    <p:sldId id="551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1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92" userDrawn="1">
          <p15:clr>
            <a:srgbClr val="A4A3A4"/>
          </p15:clr>
        </p15:guide>
        <p15:guide id="2" orient="horz" pos="822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5998" autoAdjust="0"/>
  </p:normalViewPr>
  <p:slideViewPr>
    <p:cSldViewPr snapToGrid="0">
      <p:cViewPr varScale="1">
        <p:scale>
          <a:sx n="103" d="100"/>
          <a:sy n="103" d="100"/>
        </p:scale>
        <p:origin x="816" y="19"/>
      </p:cViewPr>
      <p:guideLst>
        <p:guide pos="892"/>
        <p:guide orient="horz" pos="822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76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1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2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89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0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1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0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4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8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7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5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2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4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6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BE9C1A-1FBA-4A10-836E-23D4639587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sp>
        <p:nvSpPr>
          <p:cNvPr id="10" name="Прямоугольник 55">
            <a:extLst>
              <a:ext uri="{FF2B5EF4-FFF2-40B4-BE49-F238E27FC236}">
                <a16:creationId xmlns:a16="http://schemas.microsoft.com/office/drawing/2014/main" id="{511FC84C-DDAE-42C0-9389-3C5DD190A7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2" name="Picture 2" descr="185D7">
            <a:extLst>
              <a:ext uri="{FF2B5EF4-FFF2-40B4-BE49-F238E27FC236}">
                <a16:creationId xmlns:a16="http://schemas.microsoft.com/office/drawing/2014/main" id="{D97C28B1-D062-4274-BC91-8CCDC60AF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85D7">
            <a:extLst>
              <a:ext uri="{FF2B5EF4-FFF2-40B4-BE49-F238E27FC236}">
                <a16:creationId xmlns:a16="http://schemas.microsoft.com/office/drawing/2014/main" id="{3CA505A5-050C-4855-B11A-04BB70020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2515432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Before beginning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1565685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Word2vec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867545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OOV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Context embedding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1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Chinese embedding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Прямоугольник 55">
            <a:extLst>
              <a:ext uri="{FF2B5EF4-FFF2-40B4-BE49-F238E27FC236}">
                <a16:creationId xmlns:a16="http://schemas.microsoft.com/office/drawing/2014/main" id="{EE7D50AF-694F-4867-B88E-2106DD3661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8" name="Picture 2" descr="185D7">
            <a:extLst>
              <a:ext uri="{FF2B5EF4-FFF2-40B4-BE49-F238E27FC236}">
                <a16:creationId xmlns:a16="http://schemas.microsoft.com/office/drawing/2014/main" id="{A50E6497-D5A1-412F-8190-51202D83E8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185D7">
            <a:extLst>
              <a:ext uri="{FF2B5EF4-FFF2-40B4-BE49-F238E27FC236}">
                <a16:creationId xmlns:a16="http://schemas.microsoft.com/office/drawing/2014/main" id="{FCAD77DD-7775-4FEF-B6BD-0B6CA3B6E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7D733B-DE3A-4ADF-A205-2728FF0E0911}"/>
              </a:ext>
            </a:extLst>
          </p:cNvPr>
          <p:cNvSpPr txBox="1"/>
          <p:nvPr/>
        </p:nvSpPr>
        <p:spPr>
          <a:xfrm>
            <a:off x="9662160" y="5913472"/>
            <a:ext cx="203132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2021-7-14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徐文杰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720D27-6B9F-4E55-BB85-62FDDE7F7A66}"/>
              </a:ext>
            </a:extLst>
          </p:cNvPr>
          <p:cNvSpPr txBox="1"/>
          <p:nvPr/>
        </p:nvSpPr>
        <p:spPr>
          <a:xfrm>
            <a:off x="1416050" y="2109344"/>
            <a:ext cx="8653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词向量技术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dirty="0">
                <a:ea typeface="宋体" panose="02010600030101010101" pitchFamily="2" charset="-122"/>
              </a:rPr>
              <a:t>Word Representation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90620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Neural network language model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NNLM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2003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NNLM</a:t>
            </a:r>
            <a:r>
              <a:rPr lang="zh-CN" altLang="en-US" sz="2400" dirty="0"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ea typeface="黑体" panose="02010609060101010101" pitchFamily="49" charset="-122"/>
              </a:rPr>
              <a:t>n-1</a:t>
            </a:r>
            <a:r>
              <a:rPr lang="zh-CN" altLang="en-US" sz="2400" dirty="0">
                <a:ea typeface="黑体" panose="02010609060101010101" pitchFamily="49" charset="-122"/>
              </a:rPr>
              <a:t>个词语预测第</a:t>
            </a:r>
            <a:r>
              <a:rPr lang="en-US" altLang="zh-CN" sz="2400" dirty="0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个单词，使用神经网络代替概率模型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89" y="2975292"/>
            <a:ext cx="5552381" cy="7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89" y="3727673"/>
            <a:ext cx="2619048" cy="8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2966041"/>
            <a:ext cx="4508939" cy="33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7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58166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LSA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Latent Semantic Analysis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1998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利用词语共现关系的经典办法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3190238"/>
            <a:ext cx="4006749" cy="3062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99" y="3190238"/>
            <a:ext cx="1314286" cy="4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99" y="3656905"/>
            <a:ext cx="1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58166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LSA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Latent Semantic Analysis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1998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97088"/>
            <a:ext cx="5886450" cy="2028825"/>
          </a:xfrm>
          <a:prstGeom prst="rect">
            <a:avLst/>
          </a:prstGeom>
        </p:spPr>
      </p:pic>
      <p:pic>
        <p:nvPicPr>
          <p:cNvPr id="1026" name="Picture 2" descr="https://images0.cnblogs.com/blog/485211/201306/30172005-52f907b0346a489c91869f1bc777be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837944"/>
            <a:ext cx="3310821" cy="60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4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Word2vec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从词语开始</a:t>
            </a:r>
          </a:p>
        </p:txBody>
      </p:sp>
    </p:spTree>
    <p:extLst>
      <p:ext uri="{BB962C8B-B14F-4D97-AF65-F5344CB8AC3E}">
        <p14:creationId xmlns:p14="http://schemas.microsoft.com/office/powerpoint/2010/main" val="13216572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060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CBOW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Continuous Bag-of-Word Model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2013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097088"/>
            <a:ext cx="6009524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060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CBOW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Continuous Bag-of-Word Model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2013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2097088"/>
            <a:ext cx="4027263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2957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Skip-Gram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2013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1" y="2097089"/>
            <a:ext cx="4430770" cy="4755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5846821" y="2097088"/>
            <a:ext cx="5813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论文推荐：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Word2vec Parameter Learning Explained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64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939994" cy="500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Glove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2014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Glove</a:t>
            </a:r>
            <a:r>
              <a:rPr lang="zh-CN" altLang="en-US" sz="2400" dirty="0">
                <a:ea typeface="黑体" panose="02010609060101010101" pitchFamily="49" charset="-122"/>
              </a:rPr>
              <a:t>的提出用来解决</a:t>
            </a:r>
            <a:r>
              <a:rPr lang="en-US" altLang="zh-CN" sz="2400" dirty="0">
                <a:ea typeface="黑体" panose="02010609060101010101" pitchFamily="49" charset="-122"/>
              </a:rPr>
              <a:t>Word2vec</a:t>
            </a:r>
            <a:r>
              <a:rPr lang="zh-CN" altLang="en-US" sz="2400" dirty="0">
                <a:ea typeface="黑体" panose="02010609060101010101" pitchFamily="49" charset="-122"/>
              </a:rPr>
              <a:t>只关注于局部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语义信息，而忽视了全局统计信息的问题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Word2vec + co-occurrence matrix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如何利用词嵌入的向量表示中蕴含共现概率矩阵中的关系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55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406C1D-8D8A-4B5D-8497-7DA346CE6E86}"/>
                  </a:ext>
                </a:extLst>
              </p:cNvPr>
              <p:cNvSpPr txBox="1"/>
              <p:nvPr/>
            </p:nvSpPr>
            <p:spPr>
              <a:xfrm>
                <a:off x="1416050" y="1304925"/>
                <a:ext cx="6439648" cy="2352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ea typeface="黑体" panose="02010609060101010101" pitchFamily="49" charset="-122"/>
                  </a:rPr>
                  <a:t>Glove</a:t>
                </a:r>
                <a:r>
                  <a:rPr lang="zh-CN" altLang="en-US" sz="2400" dirty="0"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ea typeface="黑体" panose="02010609060101010101" pitchFamily="49" charset="-122"/>
                  </a:rPr>
                  <a:t>2014</a:t>
                </a:r>
                <a:r>
                  <a:rPr lang="zh-CN" altLang="en-US" sz="2400" dirty="0">
                    <a:ea typeface="黑体" panose="02010609060101010101" pitchFamily="49" charset="-122"/>
                  </a:rPr>
                  <a:t>）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表示词向量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在特定上下文中出现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406C1D-8D8A-4B5D-8497-7DA346CE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304925"/>
                <a:ext cx="6439648" cy="2352952"/>
              </a:xfrm>
              <a:prstGeom prst="rect">
                <a:avLst/>
              </a:prstGeom>
              <a:blipFill>
                <a:blip r:embed="rId3"/>
                <a:stretch>
                  <a:fillRect l="-1419" r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331" y="2507337"/>
            <a:ext cx="2584449" cy="590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1" y="3015103"/>
            <a:ext cx="5313810" cy="3271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861" y="3015103"/>
            <a:ext cx="4390476" cy="6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909" y="3657877"/>
            <a:ext cx="5304762" cy="12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403" y="4887242"/>
            <a:ext cx="3904597" cy="13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3501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Problem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一词多义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生词问题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词语的语序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ea typeface="黑体" panose="02010609060101010101" pitchFamily="49" charset="-122"/>
              </a:rPr>
              <a:t>其他语义信息的嵌入</a:t>
            </a:r>
            <a:r>
              <a:rPr lang="en-US" altLang="zh-CN" sz="2400" dirty="0"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6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31898-8202-4126-878C-45E6F8DD3524}"/>
              </a:ext>
            </a:extLst>
          </p:cNvPr>
          <p:cNvSpPr/>
          <p:nvPr/>
        </p:nvSpPr>
        <p:spPr>
          <a:xfrm>
            <a:off x="19050" y="6213309"/>
            <a:ext cx="2927649" cy="630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阿里巴巴普惠体 B" panose="00020600040101010101" pitchFamily="18" charset="-122"/>
              <a:sym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C2DA40-E376-4BC8-8B7A-B422E3D24056}"/>
              </a:ext>
            </a:extLst>
          </p:cNvPr>
          <p:cNvGrpSpPr/>
          <p:nvPr/>
        </p:nvGrpSpPr>
        <p:grpSpPr>
          <a:xfrm>
            <a:off x="3808633" y="3229066"/>
            <a:ext cx="4430100" cy="624349"/>
            <a:chOff x="869933" y="2161422"/>
            <a:chExt cx="3322575" cy="468262"/>
          </a:xfrm>
        </p:grpSpPr>
        <p:sp>
          <p:nvSpPr>
            <p:cNvPr id="11" name="Diamond 288">
              <a:extLst>
                <a:ext uri="{FF2B5EF4-FFF2-40B4-BE49-F238E27FC236}">
                  <a16:creationId xmlns:a16="http://schemas.microsoft.com/office/drawing/2014/main" id="{465BE87D-FF5C-4C1B-A766-C3D8FEA07FCD}"/>
                </a:ext>
              </a:extLst>
            </p:cNvPr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03</a:t>
              </a:r>
            </a:p>
          </p:txBody>
        </p:sp>
        <p:grpSp>
          <p:nvGrpSpPr>
            <p:cNvPr id="12" name="Group 289">
              <a:extLst>
                <a:ext uri="{FF2B5EF4-FFF2-40B4-BE49-F238E27FC236}">
                  <a16:creationId xmlns:a16="http://schemas.microsoft.com/office/drawing/2014/main" id="{BD09DAB5-444D-4FBD-B2B5-6B9B45101935}"/>
                </a:ext>
              </a:extLst>
            </p:cNvPr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13" name="TextBox 298">
                <a:extLst>
                  <a:ext uri="{FF2B5EF4-FFF2-40B4-BE49-F238E27FC236}">
                    <a16:creationId xmlns:a16="http://schemas.microsoft.com/office/drawing/2014/main" id="{E8E147DA-967A-4750-A89A-8F434024B056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b="1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OOV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4" name="TextBox 299">
                <a:extLst>
                  <a:ext uri="{FF2B5EF4-FFF2-40B4-BE49-F238E27FC236}">
                    <a16:creationId xmlns:a16="http://schemas.microsoft.com/office/drawing/2014/main" id="{6BEB95E1-9F52-42B4-B123-39F75B25D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词典之外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273AC1-F537-4F21-901C-6796CE0E7A28}"/>
              </a:ext>
            </a:extLst>
          </p:cNvPr>
          <p:cNvGrpSpPr/>
          <p:nvPr/>
        </p:nvGrpSpPr>
        <p:grpSpPr>
          <a:xfrm>
            <a:off x="3808633" y="2350490"/>
            <a:ext cx="4430100" cy="624349"/>
            <a:chOff x="869933" y="1502490"/>
            <a:chExt cx="3322575" cy="468262"/>
          </a:xfrm>
        </p:grpSpPr>
        <p:sp>
          <p:nvSpPr>
            <p:cNvPr id="16" name="Diamond 290">
              <a:extLst>
                <a:ext uri="{FF2B5EF4-FFF2-40B4-BE49-F238E27FC236}">
                  <a16:creationId xmlns:a16="http://schemas.microsoft.com/office/drawing/2014/main" id="{2193CE54-AF89-440A-AF84-A3B8566682D1}"/>
                </a:ext>
              </a:extLst>
            </p:cNvPr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02</a:t>
              </a:r>
            </a:p>
          </p:txBody>
        </p:sp>
        <p:grpSp>
          <p:nvGrpSpPr>
            <p:cNvPr id="17" name="Group 291">
              <a:extLst>
                <a:ext uri="{FF2B5EF4-FFF2-40B4-BE49-F238E27FC236}">
                  <a16:creationId xmlns:a16="http://schemas.microsoft.com/office/drawing/2014/main" id="{D804A744-E986-473F-9B99-DC79C8921A2F}"/>
                </a:ext>
              </a:extLst>
            </p:cNvPr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6">
                <a:extLst>
                  <a:ext uri="{FF2B5EF4-FFF2-40B4-BE49-F238E27FC236}">
                    <a16:creationId xmlns:a16="http://schemas.microsoft.com/office/drawing/2014/main" id="{7713057B-C618-4BAF-ACDE-EEEE20CCD88A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Word2vec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9" name="TextBox 297">
                <a:extLst>
                  <a:ext uri="{FF2B5EF4-FFF2-40B4-BE49-F238E27FC236}">
                    <a16:creationId xmlns:a16="http://schemas.microsoft.com/office/drawing/2014/main" id="{42BEFD30-59F9-4590-9081-78ADBA99E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从词语开始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04A736-ABA6-4033-8B33-AC09DD45DD87}"/>
              </a:ext>
            </a:extLst>
          </p:cNvPr>
          <p:cNvGrpSpPr/>
          <p:nvPr/>
        </p:nvGrpSpPr>
        <p:grpSpPr>
          <a:xfrm>
            <a:off x="3808636" y="1471914"/>
            <a:ext cx="4430097" cy="624349"/>
            <a:chOff x="869935" y="843558"/>
            <a:chExt cx="3322573" cy="468262"/>
          </a:xfrm>
        </p:grpSpPr>
        <p:sp>
          <p:nvSpPr>
            <p:cNvPr id="21" name="Diamond 292">
              <a:extLst>
                <a:ext uri="{FF2B5EF4-FFF2-40B4-BE49-F238E27FC236}">
                  <a16:creationId xmlns:a16="http://schemas.microsoft.com/office/drawing/2014/main" id="{52206815-2C21-431E-9CB5-867D8F8D392F}"/>
                </a:ext>
              </a:extLst>
            </p:cNvPr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01</a:t>
              </a:r>
            </a:p>
          </p:txBody>
        </p:sp>
        <p:grpSp>
          <p:nvGrpSpPr>
            <p:cNvPr id="22" name="Group 293">
              <a:extLst>
                <a:ext uri="{FF2B5EF4-FFF2-40B4-BE49-F238E27FC236}">
                  <a16:creationId xmlns:a16="http://schemas.microsoft.com/office/drawing/2014/main" id="{CB3B0C8A-0191-4B85-B100-662866DD438C}"/>
                </a:ext>
              </a:extLst>
            </p:cNvPr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23" name="TextBox 294">
                <a:extLst>
                  <a:ext uri="{FF2B5EF4-FFF2-40B4-BE49-F238E27FC236}">
                    <a16:creationId xmlns:a16="http://schemas.microsoft.com/office/drawing/2014/main" id="{44BF9979-6B31-4E95-AFBF-638B3B11BD1F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lvl="0"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Before beginning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TextBox 295">
                <a:extLst>
                  <a:ext uri="{FF2B5EF4-FFF2-40B4-BE49-F238E27FC236}">
                    <a16:creationId xmlns:a16="http://schemas.microsoft.com/office/drawing/2014/main" id="{ABBFF63E-BED6-4AAC-BD21-2BB39F0E8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开始之前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07CDB-70D6-44BD-85BD-043EDD3296AF}"/>
              </a:ext>
            </a:extLst>
          </p:cNvPr>
          <p:cNvGrpSpPr/>
          <p:nvPr/>
        </p:nvGrpSpPr>
        <p:grpSpPr>
          <a:xfrm>
            <a:off x="19050" y="0"/>
            <a:ext cx="2208245" cy="3203248"/>
            <a:chOff x="637565" y="1370532"/>
            <a:chExt cx="1656184" cy="2402436"/>
          </a:xfrm>
          <a:solidFill>
            <a:schemeClr val="accent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C86404-FF06-4439-A730-E56F924DEFCA}"/>
                </a:ext>
              </a:extLst>
            </p:cNvPr>
            <p:cNvSpPr/>
            <p:nvPr/>
          </p:nvSpPr>
          <p:spPr>
            <a:xfrm>
              <a:off x="637565" y="1370532"/>
              <a:ext cx="1656184" cy="240243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阿里巴巴普惠体 B" panose="00020600040101010101" pitchFamily="18" charset="-122"/>
                <a:sym typeface="Calibri" panose="020F0502020204030204" pitchFamily="34" charset="0"/>
              </a:endParaRPr>
            </a:p>
          </p:txBody>
        </p:sp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DDE71D77-7780-4923-B26F-706AD767F54D}"/>
                </a:ext>
              </a:extLst>
            </p:cNvPr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grpFill/>
          </p:grpSpPr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53AB440C-6985-4A1E-AEE0-1194BC465354}"/>
                  </a:ext>
                </a:extLst>
              </p:cNvPr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8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目录</a:t>
                </a:r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85E16B0-F34D-42B2-9E4F-C5B46E0DE258}"/>
                  </a:ext>
                </a:extLst>
              </p:cNvPr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CONTENT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FB7321-2851-428E-A41E-193286565D2B}"/>
              </a:ext>
            </a:extLst>
          </p:cNvPr>
          <p:cNvGrpSpPr/>
          <p:nvPr/>
        </p:nvGrpSpPr>
        <p:grpSpPr>
          <a:xfrm>
            <a:off x="3808633" y="4082238"/>
            <a:ext cx="4430100" cy="624349"/>
            <a:chOff x="869933" y="2161422"/>
            <a:chExt cx="3322575" cy="468262"/>
          </a:xfrm>
        </p:grpSpPr>
        <p:sp>
          <p:nvSpPr>
            <p:cNvPr id="31" name="Diamond 288">
              <a:extLst>
                <a:ext uri="{FF2B5EF4-FFF2-40B4-BE49-F238E27FC236}">
                  <a16:creationId xmlns:a16="http://schemas.microsoft.com/office/drawing/2014/main" id="{D4E358A7-72F8-46A5-92BD-7E63B7E1C4BA}"/>
                </a:ext>
              </a:extLst>
            </p:cNvPr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04</a:t>
              </a:r>
            </a:p>
          </p:txBody>
        </p:sp>
        <p:grpSp>
          <p:nvGrpSpPr>
            <p:cNvPr id="32" name="Group 289">
              <a:extLst>
                <a:ext uri="{FF2B5EF4-FFF2-40B4-BE49-F238E27FC236}">
                  <a16:creationId xmlns:a16="http://schemas.microsoft.com/office/drawing/2014/main" id="{317F9089-3D7B-43B6-99EF-6D6D0456D111}"/>
                </a:ext>
              </a:extLst>
            </p:cNvPr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33" name="TextBox 298">
                <a:extLst>
                  <a:ext uri="{FF2B5EF4-FFF2-40B4-BE49-F238E27FC236}">
                    <a16:creationId xmlns:a16="http://schemas.microsoft.com/office/drawing/2014/main" id="{3F9E314E-AE7F-404B-B4BC-F1E2A074215B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Context embedding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4" name="TextBox 299">
                <a:extLst>
                  <a:ext uri="{FF2B5EF4-FFF2-40B4-BE49-F238E27FC236}">
                    <a16:creationId xmlns:a16="http://schemas.microsoft.com/office/drawing/2014/main" id="{B345DA75-3886-4996-B53B-25398D417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16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上下文嵌入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8FB7321-2851-428E-A41E-193286565D2B}"/>
              </a:ext>
            </a:extLst>
          </p:cNvPr>
          <p:cNvGrpSpPr/>
          <p:nvPr/>
        </p:nvGrpSpPr>
        <p:grpSpPr>
          <a:xfrm>
            <a:off x="3808633" y="4965969"/>
            <a:ext cx="4430100" cy="624349"/>
            <a:chOff x="869933" y="2161422"/>
            <a:chExt cx="3322575" cy="468262"/>
          </a:xfrm>
        </p:grpSpPr>
        <p:sp>
          <p:nvSpPr>
            <p:cNvPr id="46" name="Diamond 288">
              <a:extLst>
                <a:ext uri="{FF2B5EF4-FFF2-40B4-BE49-F238E27FC236}">
                  <a16:creationId xmlns:a16="http://schemas.microsoft.com/office/drawing/2014/main" id="{D4E358A7-72F8-46A5-92BD-7E63B7E1C4BA}"/>
                </a:ext>
              </a:extLst>
            </p:cNvPr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05</a:t>
              </a:r>
            </a:p>
          </p:txBody>
        </p:sp>
        <p:grpSp>
          <p:nvGrpSpPr>
            <p:cNvPr id="47" name="Group 289">
              <a:extLst>
                <a:ext uri="{FF2B5EF4-FFF2-40B4-BE49-F238E27FC236}">
                  <a16:creationId xmlns:a16="http://schemas.microsoft.com/office/drawing/2014/main" id="{317F9089-3D7B-43B6-99EF-6D6D0456D111}"/>
                </a:ext>
              </a:extLst>
            </p:cNvPr>
            <p:cNvGrpSpPr/>
            <p:nvPr/>
          </p:nvGrpSpPr>
          <p:grpSpPr>
            <a:xfrm>
              <a:off x="1220577" y="2184341"/>
              <a:ext cx="2971931" cy="422424"/>
              <a:chOff x="6444107" y="1469392"/>
              <a:chExt cx="4232109" cy="563232"/>
            </a:xfrm>
          </p:grpSpPr>
          <p:sp>
            <p:nvSpPr>
              <p:cNvPr id="48" name="TextBox 298">
                <a:extLst>
                  <a:ext uri="{FF2B5EF4-FFF2-40B4-BE49-F238E27FC236}">
                    <a16:creationId xmlns:a16="http://schemas.microsoft.com/office/drawing/2014/main" id="{3F9E314E-AE7F-404B-B4BC-F1E2A074215B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Chinese embedding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9" name="TextBox 299">
                <a:extLst>
                  <a:ext uri="{FF2B5EF4-FFF2-40B4-BE49-F238E27FC236}">
                    <a16:creationId xmlns:a16="http://schemas.microsoft.com/office/drawing/2014/main" id="{B345DA75-3886-4996-B53B-25398D417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16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中文嵌入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OOV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词典之外</a:t>
            </a:r>
          </a:p>
        </p:txBody>
      </p:sp>
    </p:spTree>
    <p:extLst>
      <p:ext uri="{BB962C8B-B14F-4D97-AF65-F5344CB8AC3E}">
        <p14:creationId xmlns:p14="http://schemas.microsoft.com/office/powerpoint/2010/main" val="102940844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60660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Out-of-vocabulary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ea typeface="黑体" panose="02010609060101010101" pitchFamily="49" charset="-122"/>
              </a:rPr>
              <a:t>新出现的通用词语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ea typeface="黑体" panose="02010609060101010101" pitchFamily="49" charset="-122"/>
              </a:rPr>
              <a:t>专有名称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ea typeface="黑体" panose="02010609060101010101" pitchFamily="49" charset="-122"/>
              </a:rPr>
              <a:t>专业名词和研究领域名称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4. </a:t>
            </a:r>
            <a:r>
              <a:rPr lang="zh-CN" altLang="en-US" sz="2400" dirty="0">
                <a:ea typeface="黑体" panose="02010609060101010101" pitchFamily="49" charset="-122"/>
              </a:rPr>
              <a:t>其他术语（新产品、新电影、新书等等）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45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88024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MorphoRNN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2013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语素是自然语言的最小单位，为每个语素分配了一个不同的向量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用循环神经网络（</a:t>
            </a:r>
            <a:r>
              <a:rPr lang="en-US" altLang="zh-CN" sz="2400" dirty="0"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ea typeface="黑体" panose="02010609060101010101" pitchFamily="49" charset="-122"/>
              </a:rPr>
              <a:t>）训练词缀获得子词表示，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通过所有语素获得父词的嵌入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91" y="3541694"/>
            <a:ext cx="3643630" cy="33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FastText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2016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基于</a:t>
            </a:r>
            <a:r>
              <a:rPr lang="en-US" altLang="zh-CN" sz="2400" dirty="0">
                <a:ea typeface="黑体" panose="02010609060101010101" pitchFamily="49" charset="-122"/>
              </a:rPr>
              <a:t>CBOW</a:t>
            </a:r>
            <a:r>
              <a:rPr lang="zh-CN" altLang="en-US" sz="2400" dirty="0">
                <a:ea typeface="黑体" panose="02010609060101010101" pitchFamily="49" charset="-122"/>
              </a:rPr>
              <a:t>的文本分类器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ea typeface="黑体" panose="02010609060101010101" pitchFamily="49" charset="-122"/>
              </a:rPr>
              <a:t>n-gram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apple:&lt;</a:t>
            </a:r>
            <a:r>
              <a:rPr lang="en-US" altLang="zh-CN" sz="2400" dirty="0" err="1">
                <a:ea typeface="黑体" panose="02010609060101010101" pitchFamily="49" charset="-122"/>
              </a:rPr>
              <a:t>ap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app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ea typeface="黑体" panose="02010609060101010101" pitchFamily="49" charset="-122"/>
              </a:rPr>
              <a:t>ppl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ea typeface="黑体" panose="02010609060101010101" pitchFamily="49" charset="-122"/>
              </a:rPr>
              <a:t>ple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le&gt;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57" y="2097088"/>
            <a:ext cx="6314286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Mwe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2017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想法来自于表示词语的前缀</a:t>
            </a:r>
            <a:r>
              <a:rPr lang="en-US" altLang="zh-CN" sz="2400" dirty="0">
                <a:ea typeface="黑体" panose="02010609060101010101" pitchFamily="49" charset="-122"/>
              </a:rPr>
              <a:t>\</a:t>
            </a:r>
            <a:r>
              <a:rPr lang="zh-CN" altLang="en-US" sz="2400" dirty="0">
                <a:ea typeface="黑体" panose="02010609060101010101" pitchFamily="49" charset="-122"/>
              </a:rPr>
              <a:t>后缀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每个词语由多个词素组成（每个词素贡献一致）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3557272"/>
            <a:ext cx="6365558" cy="3057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609" y="3557273"/>
            <a:ext cx="2977832" cy="10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6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Context embedding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上下文嵌入</a:t>
            </a:r>
          </a:p>
        </p:txBody>
      </p:sp>
    </p:spTree>
    <p:extLst>
      <p:ext uri="{BB962C8B-B14F-4D97-AF65-F5344CB8AC3E}">
        <p14:creationId xmlns:p14="http://schemas.microsoft.com/office/powerpoint/2010/main" val="259020045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548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ELMo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ea typeface="黑体" panose="02010609060101010101" pitchFamily="49" charset="-122"/>
              </a:rPr>
              <a:t>Embeddings</a:t>
            </a:r>
            <a:r>
              <a:rPr lang="en-US" altLang="zh-CN" sz="2400" dirty="0">
                <a:ea typeface="黑体" panose="02010609060101010101" pitchFamily="49" charset="-122"/>
              </a:rPr>
              <a:t> from Language Models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一个好的词向量应该考虑两个方面：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）能够反映出语义和语法的复杂特征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</a:rPr>
              <a:t>）能够准确的对不同上下文进行反映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68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548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ELMo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ea typeface="黑体" panose="02010609060101010101" pitchFamily="49" charset="-122"/>
              </a:rPr>
              <a:t>Embeddings</a:t>
            </a:r>
            <a:r>
              <a:rPr lang="en-US" altLang="zh-CN" sz="2400" dirty="0">
                <a:ea typeface="黑体" panose="02010609060101010101" pitchFamily="49" charset="-122"/>
              </a:rPr>
              <a:t> from Language Models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97088"/>
            <a:ext cx="9677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0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80041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ELMo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ea typeface="黑体" panose="02010609060101010101" pitchFamily="49" charset="-122"/>
              </a:rPr>
              <a:t>Embeddings</a:t>
            </a:r>
            <a:r>
              <a:rPr lang="en-US" altLang="zh-CN" sz="2400" dirty="0">
                <a:ea typeface="黑体" panose="02010609060101010101" pitchFamily="49" charset="-122"/>
              </a:rPr>
              <a:t> from Language Models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对数似然函数：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所有层的输出值的线性组合来表示</a:t>
            </a:r>
            <a:r>
              <a:rPr lang="en-US" altLang="zh-CN" sz="2400" dirty="0">
                <a:ea typeface="黑体" panose="02010609060101010101" pitchFamily="49" charset="-122"/>
              </a:rPr>
              <a:t>word embedding</a:t>
            </a:r>
            <a:r>
              <a:rPr lang="zh-CN" altLang="en-US" sz="2400" dirty="0">
                <a:ea typeface="黑体" panose="02010609060101010101" pitchFamily="49" charset="-122"/>
              </a:rPr>
              <a:t>的值，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对于每个</a:t>
            </a:r>
            <a:r>
              <a:rPr lang="en-US" altLang="zh-CN" sz="2400" dirty="0">
                <a:ea typeface="黑体" panose="02010609060101010101" pitchFamily="49" charset="-122"/>
              </a:rPr>
              <a:t>token</a:t>
            </a:r>
            <a:r>
              <a:rPr lang="zh-CN" altLang="en-US" sz="2400" dirty="0">
                <a:ea typeface="黑体" panose="02010609060101010101" pitchFamily="49" charset="-122"/>
              </a:rPr>
              <a:t>，一个</a:t>
            </a:r>
            <a:r>
              <a:rPr lang="en-US" altLang="zh-CN" sz="2400" dirty="0">
                <a:ea typeface="黑体" panose="02010609060101010101" pitchFamily="49" charset="-122"/>
              </a:rPr>
              <a:t>L</a:t>
            </a:r>
            <a:r>
              <a:rPr lang="zh-CN" altLang="en-US" sz="2400" dirty="0">
                <a:ea typeface="黑体" panose="02010609060101010101" pitchFamily="49" charset="-122"/>
              </a:rPr>
              <a:t>层的</a:t>
            </a:r>
            <a:r>
              <a:rPr lang="en-US" altLang="zh-CN" sz="2400" dirty="0" err="1">
                <a:ea typeface="黑体" panose="02010609060101010101" pitchFamily="49" charset="-122"/>
              </a:rPr>
              <a:t>biLM</a:t>
            </a:r>
            <a:r>
              <a:rPr lang="zh-CN" altLang="en-US" sz="2400" dirty="0">
                <a:ea typeface="黑体" panose="02010609060101010101" pitchFamily="49" charset="-122"/>
              </a:rPr>
              <a:t>要计算出</a:t>
            </a:r>
            <a:r>
              <a:rPr lang="en-US" altLang="zh-CN" sz="2400" dirty="0">
                <a:ea typeface="黑体" panose="02010609060101010101" pitchFamily="49" charset="-122"/>
              </a:rPr>
              <a:t>2L+1</a:t>
            </a:r>
            <a:r>
              <a:rPr lang="zh-CN" altLang="en-US" sz="2400" dirty="0">
                <a:ea typeface="黑体" panose="02010609060101010101" pitchFamily="49" charset="-122"/>
              </a:rPr>
              <a:t>个表示：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2939539"/>
            <a:ext cx="5099049" cy="12494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5146118"/>
            <a:ext cx="5289550" cy="931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0" y="6081769"/>
            <a:ext cx="5289550" cy="7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2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6745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OpenAI</a:t>
            </a:r>
            <a:r>
              <a:rPr lang="en-US" altLang="zh-CN" sz="2400" dirty="0">
                <a:ea typeface="黑体" panose="02010609060101010101" pitchFamily="49" charset="-122"/>
              </a:rPr>
              <a:t>-GPT(Generative Pre-Training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97088"/>
            <a:ext cx="5029200" cy="3571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330" y="2091447"/>
            <a:ext cx="3379860" cy="1189037"/>
          </a:xfrm>
          <a:prstGeom prst="rect">
            <a:avLst/>
          </a:prstGeom>
        </p:spPr>
      </p:pic>
      <p:pic>
        <p:nvPicPr>
          <p:cNvPr id="1028" name="Picture 4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2097088"/>
            <a:ext cx="23526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5980309" y="2663107"/>
            <a:ext cx="1154681" cy="45719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669295">
            <a:off x="5930872" y="3998440"/>
            <a:ext cx="1039950" cy="45719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56168">
            <a:off x="5980308" y="5778118"/>
            <a:ext cx="1154681" cy="45719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Before beginning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开始之前</a:t>
            </a:r>
          </a:p>
        </p:txBody>
      </p: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7579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BERT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Bidirectional Encoder Representations from Transformers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输入向量：</a:t>
            </a:r>
            <a:r>
              <a:rPr lang="en-US" altLang="zh-CN" sz="2400" dirty="0">
                <a:ea typeface="黑体" panose="02010609060101010101" pitchFamily="49" charset="-122"/>
              </a:rPr>
              <a:t>token</a:t>
            </a:r>
            <a:r>
              <a:rPr lang="zh-CN" altLang="en-US" sz="2400" dirty="0">
                <a:ea typeface="黑体" panose="02010609060101010101" pitchFamily="49" charset="-122"/>
              </a:rPr>
              <a:t>嵌入，段嵌入，位置嵌入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token</a:t>
            </a:r>
            <a:r>
              <a:rPr lang="zh-CN" altLang="en-US" sz="2400" dirty="0">
                <a:ea typeface="黑体" panose="02010609060101010101" pitchFamily="49" charset="-122"/>
              </a:rPr>
              <a:t>嵌入使用了</a:t>
            </a:r>
            <a:r>
              <a:rPr lang="en-US" altLang="zh-CN" sz="2400" dirty="0" err="1">
                <a:ea typeface="黑体" panose="02010609060101010101" pitchFamily="49" charset="-122"/>
              </a:rPr>
              <a:t>WordPiece</a:t>
            </a:r>
            <a:r>
              <a:rPr lang="zh-CN" altLang="en-US" sz="2400" dirty="0">
                <a:ea typeface="黑体" panose="02010609060101010101" pitchFamily="49" charset="-122"/>
              </a:rPr>
              <a:t>，将单词划分成有限的公共子词单元（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生词问题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位置嵌入将单词的位置信息编码成特征向量（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位置信息嵌入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段嵌入用于区分两个句子，例如</a:t>
            </a:r>
            <a:r>
              <a:rPr lang="en-US" altLang="zh-CN" sz="2400" dirty="0"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ea typeface="黑体" panose="02010609060101010101" pitchFamily="49" charset="-122"/>
              </a:rPr>
              <a:t>是否是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ea typeface="黑体" panose="02010609060101010101" pitchFamily="49" charset="-122"/>
              </a:rPr>
              <a:t>的下文（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句子间任务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73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75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BERT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Bidirectional Encoder Representations from Transformers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97088"/>
            <a:ext cx="4810125" cy="34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75" y="2097088"/>
            <a:ext cx="3606584" cy="40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82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75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BERT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Bidirectional Encoder Representations from Transformers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8F436-D840-403F-8F2D-8B5EB6B0B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48688"/>
            <a:ext cx="6219237" cy="48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8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/>
              <a:t>Chinese embedding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中文嵌入</a:t>
            </a:r>
          </a:p>
        </p:txBody>
      </p:sp>
    </p:spTree>
    <p:extLst>
      <p:ext uri="{BB962C8B-B14F-4D97-AF65-F5344CB8AC3E}">
        <p14:creationId xmlns:p14="http://schemas.microsoft.com/office/powerpoint/2010/main" val="29749647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91101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中文词嵌入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直接从英文迁移过来，将每个字或每个词作为</a:t>
            </a:r>
            <a:r>
              <a:rPr lang="en-US" altLang="zh-CN" sz="2400" dirty="0">
                <a:ea typeface="黑体" panose="02010609060101010101" pitchFamily="49" charset="-122"/>
              </a:rPr>
              <a:t>atomic token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但，与英语不同的是，汉字的表达是二维的，传递信息的效率最高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此外，中文是以字为基础的，而不是以词为基础的，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每个词通常由较少的字符组成，但可以传达丰富的语义信息。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341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8850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character-enhanced word embedding model</a:t>
            </a:r>
            <a:r>
              <a:rPr lang="zh-CN" altLang="en-US" sz="2400" dirty="0">
                <a:ea typeface="黑体" panose="02010609060101010101" pitchFamily="49" charset="-122"/>
              </a:rPr>
              <a:t>）（</a:t>
            </a:r>
            <a:r>
              <a:rPr lang="en-US" altLang="zh-CN" sz="2400" dirty="0">
                <a:ea typeface="黑体" panose="02010609060101010101" pitchFamily="49" charset="-122"/>
              </a:rPr>
              <a:t>2015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基于</a:t>
            </a:r>
            <a:r>
              <a:rPr lang="en-US" altLang="zh-CN" sz="2400" dirty="0">
                <a:ea typeface="黑体" panose="02010609060101010101" pitchFamily="49" charset="-122"/>
              </a:rPr>
              <a:t>CBOW</a:t>
            </a:r>
            <a:r>
              <a:rPr lang="zh-CN" altLang="en-US" sz="2400" dirty="0">
                <a:ea typeface="黑体" panose="02010609060101010101" pitchFamily="49" charset="-122"/>
              </a:rPr>
              <a:t>，利用内部字符和外部语境，提取词语的每个字符，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结合字符嵌入和单词嵌入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定义语素为语言中的最小意义单位，词为语言中的最小表现单位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单语素词：“沙发”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多语素词：“红日”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305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character-enhanced word embedding model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2015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097088"/>
            <a:ext cx="6505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5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885050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character-enhanced word embedding model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2015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一词多义：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Position-based Character Embedding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ea typeface="黑体" panose="02010609060101010101" pitchFamily="49" charset="-122"/>
              </a:rPr>
              <a:t>Begin,Middle,End</a:t>
            </a:r>
            <a:r>
              <a:rPr lang="zh-CN" altLang="en-US" sz="2000" dirty="0">
                <a:ea typeface="黑体" panose="02010609060101010101" pitchFamily="49" charset="-122"/>
              </a:rPr>
              <a:t>（过于粗暴）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Cluster_based</a:t>
            </a:r>
            <a:r>
              <a:rPr lang="en-US" altLang="zh-CN" sz="2400" dirty="0">
                <a:ea typeface="黑体" panose="02010609060101010101" pitchFamily="49" charset="-122"/>
              </a:rPr>
              <a:t> Character Embedding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预先分配模式向量，从窗口选择符合当前上下文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Nonparametric </a:t>
            </a:r>
            <a:r>
              <a:rPr lang="en-US" altLang="zh-CN" sz="2400" dirty="0" err="1">
                <a:ea typeface="黑体" panose="02010609060101010101" pitchFamily="49" charset="-122"/>
              </a:rPr>
              <a:t>Cluster_based</a:t>
            </a:r>
            <a:r>
              <a:rPr lang="en-US" altLang="zh-CN" sz="2400" dirty="0">
                <a:ea typeface="黑体" panose="02010609060101010101" pitchFamily="49" charset="-122"/>
              </a:rPr>
              <a:t> Character Embedding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a typeface="黑体" panose="02010609060101010101" pitchFamily="49" charset="-122"/>
              </a:rPr>
              <a:t>不固定，通过阈值训练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083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974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SCWE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similarity-based character-enhanced word embedding model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2016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CWE</a:t>
            </a:r>
            <a:r>
              <a:rPr lang="zh-CN" altLang="en-US" sz="2400" dirty="0">
                <a:ea typeface="黑体" panose="02010609060101010101" pitchFamily="49" charset="-122"/>
              </a:rPr>
              <a:t>考虑了词的内部构成，增加了语义信息的表示，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但忽略了每个词和它们的组成部分（单字）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单字贡献应该不一样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4721245"/>
            <a:ext cx="4085714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7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3813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JWE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Joint Learning Word Embedding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2017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使用联合学习，学习中文中的</a:t>
            </a:r>
            <a:r>
              <a:rPr lang="en-US" altLang="zh-CN" sz="2400" dirty="0">
                <a:ea typeface="黑体" panose="02010609060101010101" pitchFamily="49" charset="-122"/>
              </a:rPr>
              <a:t>word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character</a:t>
            </a:r>
            <a:r>
              <a:rPr lang="zh-CN" altLang="en-US" sz="2400" dirty="0">
                <a:ea typeface="黑体" panose="02010609060101010101" pitchFamily="49" charset="-122"/>
              </a:rPr>
              <a:t>和更加细粒度的</a:t>
            </a:r>
            <a:r>
              <a:rPr lang="en-US" altLang="zh-CN" sz="2400" dirty="0" err="1">
                <a:ea typeface="黑体" panose="02010609060101010101" pitchFamily="49" charset="-122"/>
              </a:rPr>
              <a:t>subcharacter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Word</a:t>
            </a:r>
            <a:r>
              <a:rPr lang="zh-CN" altLang="en-US" sz="2400" dirty="0">
                <a:ea typeface="黑体" panose="02010609060101010101" pitchFamily="49" charset="-122"/>
              </a:rPr>
              <a:t>：词语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Character</a:t>
            </a:r>
            <a:r>
              <a:rPr lang="zh-CN" altLang="en-US" sz="2400" dirty="0">
                <a:ea typeface="黑体" panose="02010609060101010101" pitchFamily="49" charset="-122"/>
              </a:rPr>
              <a:t>：单字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ea typeface="黑体" panose="02010609060101010101" pitchFamily="49" charset="-122"/>
              </a:rPr>
              <a:t>Subcharacter</a:t>
            </a:r>
            <a:r>
              <a:rPr lang="zh-CN" altLang="en-US" sz="2400" dirty="0">
                <a:ea typeface="黑体" panose="02010609060101010101" pitchFamily="49" charset="-122"/>
              </a:rPr>
              <a:t>：字可以分为表意部分和表音部分，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</a:rPr>
              <a:t>对于表意部分，例如“氵”与之相关的均与水相关；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</a:rPr>
              <a:t>对于表音部分，例如包含“马”的很多字“吗”“码”等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3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304925"/>
            <a:ext cx="4245321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4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6839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JWE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Joint Learning Word Embedding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2017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1" y="2097089"/>
            <a:ext cx="5025000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94179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cw2vec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以笔画作为</a:t>
            </a:r>
            <a:r>
              <a:rPr lang="en-US" altLang="zh-CN" sz="2400" dirty="0">
                <a:ea typeface="黑体" panose="02010609060101010101" pitchFamily="49" charset="-122"/>
              </a:rPr>
              <a:t>n-gram</a:t>
            </a:r>
            <a:r>
              <a:rPr lang="zh-CN" altLang="en-US" sz="2400" dirty="0">
                <a:ea typeface="黑体" panose="02010609060101010101" pitchFamily="49" charset="-122"/>
              </a:rPr>
              <a:t>的特征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第一步，将中文词语分割为单个字符，以获得中文字符的笔画信息，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“大人”分割为“大”和“人”。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第二步，获取中文字符的笔画信息，并且把笔画信息合并，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“大”：一</a:t>
            </a:r>
            <a:r>
              <a:rPr lang="ja-JP" altLang="en-US" sz="2400" dirty="0">
                <a:ea typeface="黑体" panose="02010609060101010101" pitchFamily="49" charset="-122"/>
              </a:rPr>
              <a:t>ノ</a:t>
            </a:r>
            <a:r>
              <a:rPr lang="zh-CN" altLang="en-US" sz="2400" dirty="0">
                <a:ea typeface="黑体" panose="02010609060101010101" pitchFamily="49" charset="-122"/>
              </a:rPr>
              <a:t>丶，“人”：</a:t>
            </a:r>
            <a:r>
              <a:rPr lang="ja-JP" altLang="en-US" sz="2400" dirty="0">
                <a:ea typeface="黑体" panose="02010609060101010101" pitchFamily="49" charset="-122"/>
              </a:rPr>
              <a:t>ノ</a:t>
            </a:r>
            <a:r>
              <a:rPr lang="zh-CN" altLang="en-US" sz="2400" dirty="0">
                <a:ea typeface="黑体" panose="02010609060101010101" pitchFamily="49" charset="-122"/>
              </a:rPr>
              <a:t>丶，“大人”：一</a:t>
            </a:r>
            <a:r>
              <a:rPr lang="ja-JP" altLang="en-US" sz="2400" dirty="0">
                <a:ea typeface="黑体" panose="02010609060101010101" pitchFamily="49" charset="-122"/>
              </a:rPr>
              <a:t>ノ</a:t>
            </a:r>
            <a:r>
              <a:rPr lang="zh-CN" altLang="en-US" sz="2400" dirty="0">
                <a:ea typeface="黑体" panose="02010609060101010101" pitchFamily="49" charset="-122"/>
              </a:rPr>
              <a:t>丶 </a:t>
            </a:r>
            <a:r>
              <a:rPr lang="ja-JP" altLang="en-US" sz="2400" dirty="0">
                <a:ea typeface="黑体" panose="02010609060101010101" pitchFamily="49" charset="-122"/>
              </a:rPr>
              <a:t>ノ</a:t>
            </a:r>
            <a:r>
              <a:rPr lang="zh-CN" altLang="en-US" sz="2400" dirty="0">
                <a:ea typeface="黑体" panose="02010609060101010101" pitchFamily="49" charset="-122"/>
              </a:rPr>
              <a:t>丶。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342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5128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cw2vec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2018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以笔画作为</a:t>
            </a:r>
            <a:r>
              <a:rPr lang="en-US" altLang="zh-CN" sz="2400" dirty="0">
                <a:ea typeface="黑体" panose="02010609060101010101" pitchFamily="49" charset="-122"/>
              </a:rPr>
              <a:t>n-gram</a:t>
            </a:r>
            <a:r>
              <a:rPr lang="zh-CN" altLang="en-US" sz="2400" dirty="0">
                <a:ea typeface="黑体" panose="02010609060101010101" pitchFamily="49" charset="-122"/>
              </a:rPr>
              <a:t>的特征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第三步，笔画信息数字化，用数字代表每一种笔画信息（文中一共有</a:t>
            </a:r>
            <a:r>
              <a:rPr lang="en-US" altLang="zh-CN" sz="2400" dirty="0"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ea typeface="黑体" panose="02010609060101010101" pitchFamily="49" charset="-122"/>
              </a:rPr>
              <a:t>中），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就有：“大人”</a:t>
            </a:r>
            <a:r>
              <a:rPr lang="en-US" altLang="zh-CN" sz="2400" dirty="0"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ea typeface="黑体" panose="02010609060101010101" pitchFamily="49" charset="-122"/>
              </a:rPr>
              <a:t>一</a:t>
            </a:r>
            <a:r>
              <a:rPr lang="ja-JP" altLang="en-US" sz="2400" dirty="0">
                <a:ea typeface="黑体" panose="02010609060101010101" pitchFamily="49" charset="-122"/>
              </a:rPr>
              <a:t>ノ</a:t>
            </a:r>
            <a:r>
              <a:rPr lang="zh-CN" altLang="en-US" sz="2400" dirty="0">
                <a:ea typeface="黑体" panose="02010609060101010101" pitchFamily="49" charset="-122"/>
              </a:rPr>
              <a:t>丶 </a:t>
            </a:r>
            <a:r>
              <a:rPr lang="ja-JP" altLang="en-US" sz="2400" dirty="0">
                <a:ea typeface="黑体" panose="02010609060101010101" pitchFamily="49" charset="-122"/>
              </a:rPr>
              <a:t>ノ</a:t>
            </a:r>
            <a:r>
              <a:rPr lang="zh-CN" altLang="en-US" sz="2400" dirty="0">
                <a:ea typeface="黑体" panose="02010609060101010101" pitchFamily="49" charset="-122"/>
              </a:rPr>
              <a:t>丶</a:t>
            </a:r>
            <a:r>
              <a:rPr lang="en-US" altLang="zh-CN" sz="2400" dirty="0"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ea typeface="黑体" panose="02010609060101010101" pitchFamily="49" charset="-122"/>
              </a:rPr>
              <a:t>13434</a:t>
            </a:r>
            <a:r>
              <a:rPr lang="zh-CN" altLang="en-US" sz="2400" dirty="0">
                <a:ea typeface="黑体" panose="02010609060101010101" pitchFamily="49" charset="-122"/>
              </a:rPr>
              <a:t>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第四步，提取词语笔画的</a:t>
            </a:r>
            <a:r>
              <a:rPr lang="en-US" altLang="zh-CN" sz="2400" dirty="0">
                <a:ea typeface="黑体" panose="02010609060101010101" pitchFamily="49" charset="-122"/>
              </a:rPr>
              <a:t>n-gram</a:t>
            </a:r>
            <a:r>
              <a:rPr lang="zh-CN" altLang="en-US" sz="2400" dirty="0">
                <a:ea typeface="黑体" panose="02010609060101010101" pitchFamily="49" charset="-122"/>
              </a:rPr>
              <a:t>信息，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3-gram</a:t>
            </a:r>
            <a:r>
              <a:rPr lang="zh-CN" altLang="en-US" sz="2400" dirty="0"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ea typeface="黑体" panose="02010609060101010101" pitchFamily="49" charset="-122"/>
              </a:rPr>
              <a:t>134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343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434</a:t>
            </a:r>
            <a:r>
              <a:rPr lang="zh-CN" altLang="en-US" sz="2400" dirty="0"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ea typeface="黑体" panose="02010609060101010101" pitchFamily="49" charset="-122"/>
              </a:rPr>
              <a:t>4-gram</a:t>
            </a:r>
            <a:r>
              <a:rPr lang="zh-CN" altLang="en-US" sz="2400" dirty="0"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ea typeface="黑体" panose="02010609060101010101" pitchFamily="49" charset="-122"/>
              </a:rPr>
              <a:t>1343</a:t>
            </a:r>
            <a:r>
              <a:rPr lang="zh-CN" altLang="en-US" sz="2400" dirty="0"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ea typeface="黑体" panose="02010609060101010101" pitchFamily="49" charset="-122"/>
              </a:rPr>
              <a:t>3434</a:t>
            </a:r>
            <a:r>
              <a:rPr lang="zh-CN" altLang="en-US" sz="2400" dirty="0"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ea typeface="黑体" panose="02010609060101010101" pitchFamily="49" charset="-122"/>
              </a:rPr>
              <a:t>5-gram</a:t>
            </a:r>
            <a:r>
              <a:rPr lang="zh-CN" altLang="en-US" sz="2400" dirty="0"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ea typeface="黑体" panose="02010609060101010101" pitchFamily="49" charset="-122"/>
              </a:rPr>
              <a:t>13434</a:t>
            </a:r>
            <a:r>
              <a:rPr lang="zh-CN" altLang="en-US" sz="2400" dirty="0">
                <a:ea typeface="黑体" panose="02010609060101010101" pitchFamily="49" charset="-122"/>
              </a:rPr>
              <a:t>。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57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4819650" y="2097088"/>
            <a:ext cx="2715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42201586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C8092D-4995-4310-AF44-3C919E8A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B5477-69B3-4EA8-B1CA-0377F9B223DC}"/>
              </a:ext>
            </a:extLst>
          </p:cNvPr>
          <p:cNvSpPr txBox="1"/>
          <p:nvPr/>
        </p:nvSpPr>
        <p:spPr>
          <a:xfrm>
            <a:off x="1416050" y="1304925"/>
            <a:ext cx="7960256" cy="374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Distributional hypothesis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Harris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1954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整个研究体系的基石：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在相同的上下文中的词语具有相似的语义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1" dirty="0"/>
              <a:t>A word is characterized by the company it keeps.</a:t>
            </a:r>
            <a:r>
              <a:rPr lang="zh-CN" altLang="en-US" i="1" dirty="0"/>
              <a:t>（一个词观其伴而知其意）</a:t>
            </a:r>
            <a:endParaRPr lang="en-US" altLang="zh-CN" i="1" dirty="0"/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				    </a:t>
            </a:r>
            <a:r>
              <a:rPr lang="en-US" altLang="zh-CN" sz="2000" i="1" dirty="0">
                <a:ea typeface="黑体" panose="02010609060101010101" pitchFamily="49" charset="-122"/>
              </a:rPr>
              <a:t>-- Firth</a:t>
            </a:r>
            <a:r>
              <a:rPr lang="zh-CN" altLang="en-US" sz="2000" i="1" dirty="0">
                <a:ea typeface="黑体" panose="02010609060101010101" pitchFamily="49" charset="-122"/>
              </a:rPr>
              <a:t>（</a:t>
            </a:r>
            <a:r>
              <a:rPr lang="en-US" altLang="zh-CN" sz="2000" i="1" dirty="0">
                <a:ea typeface="黑体" panose="02010609060101010101" pitchFamily="49" charset="-122"/>
              </a:rPr>
              <a:t>1957</a:t>
            </a:r>
            <a:r>
              <a:rPr lang="zh-CN" altLang="en-US" sz="2000" i="1" dirty="0">
                <a:ea typeface="黑体" panose="02010609060101010101" pitchFamily="49" charset="-122"/>
              </a:rPr>
              <a:t>）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7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7263527" cy="4437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Language model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研究的出发点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语言模型指预测一个序列的概率大小的模型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假设每个单词都是独立的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假设每个单词生成概率都是由之前的所有单词决定的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028628"/>
            <a:ext cx="3162095" cy="753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5136242"/>
            <a:ext cx="4760857" cy="6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8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55707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N-gram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根据依赖情况可以分为：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不依赖于任何词语（</a:t>
            </a:r>
            <a:r>
              <a:rPr lang="en-US" altLang="zh-CN" sz="2400" dirty="0">
                <a:ea typeface="黑体" panose="02010609060101010101" pitchFamily="49" charset="-122"/>
              </a:rPr>
              <a:t>unigram</a:t>
            </a:r>
            <a:r>
              <a:rPr lang="zh-CN" altLang="en-US" sz="2400" dirty="0">
                <a:ea typeface="黑体" panose="02010609060101010101" pitchFamily="49" charset="-122"/>
              </a:rPr>
              <a:t>）：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依赖于前面出现的一个词（</a:t>
            </a:r>
            <a:r>
              <a:rPr lang="en-US" altLang="zh-CN" sz="2400" dirty="0">
                <a:ea typeface="黑体" panose="02010609060101010101" pitchFamily="49" charset="-122"/>
              </a:rPr>
              <a:t>bigram</a:t>
            </a:r>
            <a:r>
              <a:rPr lang="zh-CN" altLang="en-US" sz="2400" dirty="0">
                <a:ea typeface="黑体" panose="02010609060101010101" pitchFamily="49" charset="-122"/>
              </a:rPr>
              <a:t>）：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依赖于前面出现的两个词（</a:t>
            </a:r>
            <a:r>
              <a:rPr lang="en-US" altLang="zh-CN" sz="2400" dirty="0">
                <a:ea typeface="黑体" panose="02010609060101010101" pitchFamily="49" charset="-122"/>
              </a:rPr>
              <a:t>trigram</a:t>
            </a:r>
            <a:r>
              <a:rPr lang="zh-CN" altLang="en-US" sz="2400" dirty="0">
                <a:ea typeface="黑体" panose="02010609060101010101" pitchFamily="49" charset="-122"/>
              </a:rPr>
              <a:t>）：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579683"/>
            <a:ext cx="5371429" cy="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3465650"/>
            <a:ext cx="4161905" cy="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5722287"/>
            <a:ext cx="6380952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10068782" cy="334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One-hot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很多机器学习任务的第一步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来源于寄存器表示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对于每个词语使用一个向量表示，该向量中只有一个维度为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，其余均为</a:t>
            </a:r>
            <a:r>
              <a:rPr lang="en-US" altLang="zh-CN" sz="2400" dirty="0">
                <a:ea typeface="黑体" panose="02010609060101010101" pitchFamily="49" charset="-122"/>
              </a:rPr>
              <a:t>0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2051" name="Picture 3" descr="https://img2018.cnblogs.com/blog/901213/201907/901213-20190730113318706-10555295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4121208"/>
            <a:ext cx="7700255" cy="241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06C1D-8D8A-4B5D-8497-7DA346CE6E86}"/>
              </a:ext>
            </a:extLst>
          </p:cNvPr>
          <p:cNvSpPr txBox="1"/>
          <p:nvPr/>
        </p:nvSpPr>
        <p:spPr>
          <a:xfrm>
            <a:off x="1416050" y="1304925"/>
            <a:ext cx="5724644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BOW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词袋模型是一种对文本中词的表示方法。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该方法将文本想象成一个装词的袋子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1" y="3488754"/>
            <a:ext cx="4522024" cy="2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10" y="3488754"/>
            <a:ext cx="5476190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24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algn="l">
          <a:lnSpc>
            <a:spcPct val="150000"/>
          </a:lnSpc>
          <a:buFont typeface="+mj-lt"/>
          <a:buAutoNum type="arabicPeriod"/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1238</Words>
  <Application>Microsoft Office PowerPoint</Application>
  <PresentationFormat>宽屏</PresentationFormat>
  <Paragraphs>270</Paragraphs>
  <Slides>43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阿里巴巴普惠体 B</vt:lpstr>
      <vt:lpstr>等线</vt:lpstr>
      <vt:lpstr>黑体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jay Saligia</cp:lastModifiedBy>
  <cp:revision>288</cp:revision>
  <dcterms:created xsi:type="dcterms:W3CDTF">2020-06-04T14:07:00Z</dcterms:created>
  <dcterms:modified xsi:type="dcterms:W3CDTF">2021-07-14T10:26:02Z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