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4" r:id="rId4"/>
    <p:sldId id="283" r:id="rId5"/>
    <p:sldId id="311" r:id="rId6"/>
    <p:sldId id="284" r:id="rId7"/>
    <p:sldId id="288" r:id="rId8"/>
    <p:sldId id="289" r:id="rId9"/>
    <p:sldId id="290" r:id="rId10"/>
    <p:sldId id="291" r:id="rId11"/>
    <p:sldId id="29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287" r:id="rId20"/>
    <p:sldId id="286" r:id="rId21"/>
    <p:sldId id="312" r:id="rId22"/>
    <p:sldId id="313" r:id="rId23"/>
    <p:sldId id="314" r:id="rId24"/>
    <p:sldId id="315" r:id="rId25"/>
    <p:sldId id="295" r:id="rId26"/>
    <p:sldId id="317" r:id="rId27"/>
    <p:sldId id="318" r:id="rId28"/>
    <p:sldId id="319" r:id="rId29"/>
    <p:sldId id="282" r:id="rId30"/>
    <p:sldId id="27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4022"/>
    <a:srgbClr val="002B41"/>
    <a:srgbClr val="1B2F47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372" y="-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6593" y="2417247"/>
            <a:ext cx="52068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1B2F4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Evidence Extraction </a:t>
            </a:r>
          </a:p>
          <a:p>
            <a:pPr algn="ctr"/>
            <a:r>
              <a:rPr lang="en-US" altLang="zh-CN" sz="4400" dirty="0">
                <a:solidFill>
                  <a:srgbClr val="1B2F4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MRC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0873" y="6056366"/>
            <a:ext cx="23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汇报人：优品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664384" y="3978793"/>
            <a:ext cx="2751259" cy="14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rgbClr val="1B2F4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Dong    Li </a:t>
            </a:r>
          </a:p>
          <a:p>
            <a:pPr algn="ctr">
              <a:lnSpc>
                <a:spcPct val="200000"/>
              </a:lnSpc>
            </a:pPr>
            <a:r>
              <a:rPr lang="en-US" altLang="zh-CN" sz="2400" spc="60" dirty="0">
                <a:solidFill>
                  <a:srgbClr val="1B2F47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22 May 2020</a:t>
            </a:r>
            <a:endParaRPr lang="en-US" altLang="zh-CN" sz="2400" dirty="0">
              <a:solidFill>
                <a:srgbClr val="1B2F4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81E317-A4B4-46CA-93B3-6BC12625A002}"/>
              </a:ext>
            </a:extLst>
          </p:cNvPr>
          <p:cNvSpPr/>
          <p:nvPr/>
        </p:nvSpPr>
        <p:spPr>
          <a:xfrm>
            <a:off x="1714500" y="6380398"/>
            <a:ext cx="933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Denoising distantly supervised open-domain question answering (ACL 2018)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422D2E-2BBA-40EA-8897-4BFDC684E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890" y="573725"/>
            <a:ext cx="4375235" cy="57461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54F8CE-651E-4D0E-8056-E1F664EE0208}"/>
              </a:ext>
            </a:extLst>
          </p:cNvPr>
          <p:cNvSpPr/>
          <p:nvPr/>
        </p:nvSpPr>
        <p:spPr>
          <a:xfrm>
            <a:off x="991170" y="818866"/>
            <a:ext cx="638763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5D6610AD-BBCA-409D-981D-0EA98C3BFA7F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EB7727-041D-4C1E-BD16-1CB7DB5439BD}"/>
              </a:ext>
            </a:extLst>
          </p:cNvPr>
          <p:cNvSpPr/>
          <p:nvPr/>
        </p:nvSpPr>
        <p:spPr>
          <a:xfrm>
            <a:off x="1238809" y="1330040"/>
            <a:ext cx="3005951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Prediction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5BEB35-E913-4E01-823F-20C69C41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212961"/>
            <a:ext cx="3619686" cy="603281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15AEBFF-C4FC-4E97-85E2-01F4BCFFCEA6}"/>
              </a:ext>
            </a:extLst>
          </p:cNvPr>
          <p:cNvCxnSpPr>
            <a:cxnSpLocks/>
          </p:cNvCxnSpPr>
          <p:nvPr/>
        </p:nvCxnSpPr>
        <p:spPr>
          <a:xfrm>
            <a:off x="4898003" y="2538454"/>
            <a:ext cx="436183" cy="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7D7E1523-C6A7-4719-8219-7C04B2FA6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636" y="3047379"/>
            <a:ext cx="2686188" cy="64138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1E808A-9674-4393-B342-3FC3AF6B9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959" y="3837589"/>
            <a:ext cx="842078" cy="36933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0E3E097-C729-4DED-9C99-56E5F98E497C}"/>
              </a:ext>
            </a:extLst>
          </p:cNvPr>
          <p:cNvSpPr/>
          <p:nvPr/>
        </p:nvSpPr>
        <p:spPr>
          <a:xfrm>
            <a:off x="2435749" y="4461148"/>
            <a:ext cx="30665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number of paragraphs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containing correct answer in P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1FE6673-D361-4943-9659-42F8083D5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075" y="4519532"/>
            <a:ext cx="234962" cy="23496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3262FA7-96D3-4D38-9380-9524B62DC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8015" y="5360511"/>
            <a:ext cx="3638737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3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81E317-A4B4-46CA-93B3-6BC12625A002}"/>
              </a:ext>
            </a:extLst>
          </p:cNvPr>
          <p:cNvSpPr/>
          <p:nvPr/>
        </p:nvSpPr>
        <p:spPr>
          <a:xfrm>
            <a:off x="1714500" y="6380398"/>
            <a:ext cx="933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Denoising distantly supervised open-domain question answering (ACL 2018)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54F8CE-651E-4D0E-8056-E1F664EE0208}"/>
              </a:ext>
            </a:extLst>
          </p:cNvPr>
          <p:cNvSpPr/>
          <p:nvPr/>
        </p:nvSpPr>
        <p:spPr>
          <a:xfrm>
            <a:off x="991170" y="818866"/>
            <a:ext cx="638763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5D6610AD-BBCA-409D-981D-0EA98C3BFA7F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EB7727-041D-4C1E-BD16-1CB7DB5439BD}"/>
              </a:ext>
            </a:extLst>
          </p:cNvPr>
          <p:cNvSpPr/>
          <p:nvPr/>
        </p:nvSpPr>
        <p:spPr>
          <a:xfrm>
            <a:off x="1238809" y="1330040"/>
            <a:ext cx="1398140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D0A42EA-841C-4452-9C05-FB9C8CDD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33" y="2124224"/>
            <a:ext cx="3416236" cy="13047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BC56085-9E95-4A8A-9C2D-32CE51F47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288" y="2124225"/>
            <a:ext cx="6704047" cy="149361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3FDCC27E-EDF5-485A-92D9-EB5264D07A00}"/>
              </a:ext>
            </a:extLst>
          </p:cNvPr>
          <p:cNvSpPr/>
          <p:nvPr/>
        </p:nvSpPr>
        <p:spPr>
          <a:xfrm>
            <a:off x="5661060" y="1307516"/>
            <a:ext cx="2443298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995E4E9-9C62-44A7-B174-01B50BA66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288" y="3774588"/>
            <a:ext cx="4011462" cy="115257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3B33B9D-8019-466B-B4CC-C4EBBA93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288" y="5103710"/>
            <a:ext cx="3696058" cy="12016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517D11D-54D8-4A6D-A822-2C3D284401E7}"/>
              </a:ext>
            </a:extLst>
          </p:cNvPr>
          <p:cNvSpPr/>
          <p:nvPr/>
        </p:nvSpPr>
        <p:spPr>
          <a:xfrm>
            <a:off x="2348538" y="3557965"/>
            <a:ext cx="1627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ODQA Datasets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10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76">
            <a:extLst>
              <a:ext uri="{FF2B5EF4-FFF2-40B4-BE49-F238E27FC236}">
                <a16:creationId xmlns:a16="http://schemas.microsoft.com/office/drawing/2014/main" id="{823B2AD5-C4D3-43CC-BF39-33C95D26A0DB}"/>
              </a:ext>
            </a:extLst>
          </p:cNvPr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8E1A9C-97C9-4E1D-834D-56CDD0ED6CA6}"/>
              </a:ext>
            </a:extLst>
          </p:cNvPr>
          <p:cNvSpPr/>
          <p:nvPr/>
        </p:nvSpPr>
        <p:spPr>
          <a:xfrm>
            <a:off x="1714500" y="6380398"/>
            <a:ext cx="933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Commonsense Evidence Generation and Injection in Reading Comprehension  (SIGIAL 2020)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3B23E5-4CE1-4C5B-8FE0-66D4F891C144}"/>
              </a:ext>
            </a:extLst>
          </p:cNvPr>
          <p:cNvSpPr/>
          <p:nvPr/>
        </p:nvSpPr>
        <p:spPr>
          <a:xfrm>
            <a:off x="991171" y="818866"/>
            <a:ext cx="4127477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Weakly-surprised method (2)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CC42AA-B62C-4671-A3E3-9413ADDCBB1E}"/>
              </a:ext>
            </a:extLst>
          </p:cNvPr>
          <p:cNvSpPr/>
          <p:nvPr/>
        </p:nvSpPr>
        <p:spPr>
          <a:xfrm>
            <a:off x="1516594" y="1583997"/>
            <a:ext cx="4804693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/>
              <a:t>Model: Commonsense Evidence Generation and Injection Model (CEGI)</a:t>
            </a:r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031668CF-A615-4521-8501-C43360E671C2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183008-C43C-4288-BFC0-B03954B5AD9A}"/>
              </a:ext>
            </a:extLst>
          </p:cNvPr>
          <p:cNvSpPr/>
          <p:nvPr/>
        </p:nvSpPr>
        <p:spPr>
          <a:xfrm>
            <a:off x="1943672" y="2612429"/>
            <a:ext cx="3174975" cy="614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Generation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C25330-4D46-46EF-A0C7-B1F951E24169}"/>
              </a:ext>
            </a:extLst>
          </p:cNvPr>
          <p:cNvSpPr/>
          <p:nvPr/>
        </p:nvSpPr>
        <p:spPr>
          <a:xfrm>
            <a:off x="2388746" y="3180575"/>
            <a:ext cx="3060390" cy="11159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 Evidence Generator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Factual Evidence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7F3BC1-3EBF-4D82-A83D-4DB98658C3C4}"/>
              </a:ext>
            </a:extLst>
          </p:cNvPr>
          <p:cNvSpPr/>
          <p:nvPr/>
        </p:nvSpPr>
        <p:spPr>
          <a:xfrm>
            <a:off x="1941056" y="4407816"/>
            <a:ext cx="4373313" cy="122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Contextual Commonsense 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Reasoning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610ADC0-8B22-4D1A-B0FF-06D4DD89FEDB}"/>
              </a:ext>
            </a:extLst>
          </p:cNvPr>
          <p:cNvGrpSpPr/>
          <p:nvPr/>
        </p:nvGrpSpPr>
        <p:grpSpPr>
          <a:xfrm>
            <a:off x="5613458" y="3226508"/>
            <a:ext cx="6066988" cy="3046417"/>
            <a:chOff x="5768837" y="2869584"/>
            <a:chExt cx="6066988" cy="304641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09BC569-8A88-4B16-A01D-A2578C863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8837" y="2869584"/>
              <a:ext cx="6066988" cy="2582021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2B4A1C2-4AFB-4F8E-AB60-B238A4764726}"/>
                </a:ext>
              </a:extLst>
            </p:cNvPr>
            <p:cNvSpPr/>
            <p:nvPr/>
          </p:nvSpPr>
          <p:spPr>
            <a:xfrm>
              <a:off x="7832026" y="5546669"/>
              <a:ext cx="12969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CEGI Model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8364FE0-4C8C-45A0-81C5-520A51FBC898}"/>
              </a:ext>
            </a:extLst>
          </p:cNvPr>
          <p:cNvGrpSpPr/>
          <p:nvPr/>
        </p:nvGrpSpPr>
        <p:grpSpPr>
          <a:xfrm>
            <a:off x="8646952" y="1221738"/>
            <a:ext cx="2197608" cy="1798489"/>
            <a:chOff x="4638263" y="1190091"/>
            <a:chExt cx="4899988" cy="3833772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A021F9C-DBA6-41F1-A233-6FF35DE30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8263" y="1190091"/>
              <a:ext cx="4899988" cy="3182004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B11ACF-8E63-4954-9CF7-FAF86EF56AE9}"/>
                </a:ext>
              </a:extLst>
            </p:cNvPr>
            <p:cNvSpPr/>
            <p:nvPr/>
          </p:nvSpPr>
          <p:spPr>
            <a:xfrm>
              <a:off x="6098791" y="4367786"/>
              <a:ext cx="2180979" cy="656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CosmosQA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15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6">
            <a:extLst>
              <a:ext uri="{FF2B5EF4-FFF2-40B4-BE49-F238E27FC236}">
                <a16:creationId xmlns:a16="http://schemas.microsoft.com/office/drawing/2014/main" id="{28369633-A82E-412B-9588-4E52D4333EBF}"/>
              </a:ext>
            </a:extLst>
          </p:cNvPr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3C42218-C490-499B-8AC2-FA656DA91892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D77B35-0535-44A0-90A0-4A37986DA4BB}"/>
              </a:ext>
            </a:extLst>
          </p:cNvPr>
          <p:cNvSpPr/>
          <p:nvPr/>
        </p:nvSpPr>
        <p:spPr>
          <a:xfrm>
            <a:off x="1714500" y="6380398"/>
            <a:ext cx="933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Commonsense Evidence Generation and Injection in Reading Comprehension  (SIGIAL 2020)</a:t>
            </a:r>
            <a:endParaRPr lang="zh-CN" altLang="en-US" dirty="0"/>
          </a:p>
        </p:txBody>
      </p:sp>
      <p:sp>
        <p:nvSpPr>
          <p:cNvPr id="8" name="圆角矩形 6">
            <a:extLst>
              <a:ext uri="{FF2B5EF4-FFF2-40B4-BE49-F238E27FC236}">
                <a16:creationId xmlns:a16="http://schemas.microsoft.com/office/drawing/2014/main" id="{C734560E-B879-4B5C-B3AF-1F87748175D3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B1A6CA-ACD2-4059-B0D7-C645235207EB}"/>
              </a:ext>
            </a:extLst>
          </p:cNvPr>
          <p:cNvSpPr/>
          <p:nvPr/>
        </p:nvSpPr>
        <p:spPr>
          <a:xfrm>
            <a:off x="991170" y="818866"/>
            <a:ext cx="638763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E04F52-FE5A-4384-B584-010A8395E0AA}"/>
              </a:ext>
            </a:extLst>
          </p:cNvPr>
          <p:cNvSpPr/>
          <p:nvPr/>
        </p:nvSpPr>
        <p:spPr>
          <a:xfrm>
            <a:off x="1238809" y="1330040"/>
            <a:ext cx="2127249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Definition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63BF7F4-B834-4101-9C64-3064001C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033421"/>
            <a:ext cx="2247900" cy="3082244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44CB75-C060-427A-91A7-66F80BB7BB5B}"/>
              </a:ext>
            </a:extLst>
          </p:cNvPr>
          <p:cNvGrpSpPr/>
          <p:nvPr/>
        </p:nvGrpSpPr>
        <p:grpSpPr>
          <a:xfrm>
            <a:off x="2838449" y="5318113"/>
            <a:ext cx="5084552" cy="758837"/>
            <a:chOff x="2838449" y="5318113"/>
            <a:chExt cx="5084552" cy="75883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0B14D55-7098-4AF3-8AAC-D5C5556D3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449" y="5318113"/>
              <a:ext cx="1298104" cy="749312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B5BB839-947F-4492-A1D1-CE02F6B8C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6412" y="5352744"/>
              <a:ext cx="2336589" cy="724206"/>
            </a:xfrm>
            <a:prstGeom prst="rect">
              <a:avLst/>
            </a:prstGeom>
          </p:spPr>
        </p:pic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56B01EA1-E735-46C0-A97A-FC6CA0011C44}"/>
                </a:ext>
              </a:extLst>
            </p:cNvPr>
            <p:cNvSpPr/>
            <p:nvPr/>
          </p:nvSpPr>
          <p:spPr>
            <a:xfrm>
              <a:off x="4467225" y="5600700"/>
              <a:ext cx="853937" cy="295275"/>
            </a:xfrm>
            <a:prstGeom prst="rightArrow">
              <a:avLst/>
            </a:prstGeom>
            <a:solidFill>
              <a:srgbClr val="002B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3A0DD88-61DC-436C-A3C4-D8BE795ABBE4}"/>
              </a:ext>
            </a:extLst>
          </p:cNvPr>
          <p:cNvSpPr/>
          <p:nvPr/>
        </p:nvSpPr>
        <p:spPr>
          <a:xfrm>
            <a:off x="3159204" y="3789780"/>
            <a:ext cx="16193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one data sample</a:t>
            </a:r>
            <a:endParaRPr lang="zh-CN" altLang="en-US" sz="16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73BF383-AA0C-43A3-8F53-D47A75C92359}"/>
              </a:ext>
            </a:extLst>
          </p:cNvPr>
          <p:cNvGrpSpPr/>
          <p:nvPr/>
        </p:nvGrpSpPr>
        <p:grpSpPr>
          <a:xfrm>
            <a:off x="5196108" y="1702281"/>
            <a:ext cx="6066988" cy="3046417"/>
            <a:chOff x="5768837" y="2869584"/>
            <a:chExt cx="6066988" cy="304641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701AA407-9F2B-4CB2-9388-B12127CC2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8837" y="2869584"/>
              <a:ext cx="6066988" cy="2582021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E69E45E-6E18-4B7A-B9D2-EA0507A6A896}"/>
                </a:ext>
              </a:extLst>
            </p:cNvPr>
            <p:cNvSpPr/>
            <p:nvPr/>
          </p:nvSpPr>
          <p:spPr>
            <a:xfrm>
              <a:off x="7832026" y="5546669"/>
              <a:ext cx="12969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CEGI Model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9969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>
            <a:extLst>
              <a:ext uri="{FF2B5EF4-FFF2-40B4-BE49-F238E27FC236}">
                <a16:creationId xmlns:a16="http://schemas.microsoft.com/office/drawing/2014/main" id="{72CB5789-75D3-4611-AAB0-51D6E5F2AD4E}"/>
              </a:ext>
            </a:extLst>
          </p:cNvPr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7CC18C58-EBC2-44C5-BAFF-2A8B6A703871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25BD9D-297E-4D4B-B1EC-9681EB249452}"/>
              </a:ext>
            </a:extLst>
          </p:cNvPr>
          <p:cNvSpPr/>
          <p:nvPr/>
        </p:nvSpPr>
        <p:spPr>
          <a:xfrm>
            <a:off x="1714500" y="6380398"/>
            <a:ext cx="933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Commonsense Evidence Generation and Injection in Reading Comprehension  (SIGIAL 2020)</a:t>
            </a:r>
            <a:endParaRPr lang="zh-CN" altLang="en-US" dirty="0"/>
          </a:p>
        </p:txBody>
      </p:sp>
      <p:sp>
        <p:nvSpPr>
          <p:cNvPr id="5" name="圆角矩形 6">
            <a:extLst>
              <a:ext uri="{FF2B5EF4-FFF2-40B4-BE49-F238E27FC236}">
                <a16:creationId xmlns:a16="http://schemas.microsoft.com/office/drawing/2014/main" id="{591A7263-90AC-491D-A129-35C52327BD43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3099C6-109E-4B39-AD9D-3CF8ABC574E1}"/>
              </a:ext>
            </a:extLst>
          </p:cNvPr>
          <p:cNvSpPr/>
          <p:nvPr/>
        </p:nvSpPr>
        <p:spPr>
          <a:xfrm>
            <a:off x="991170" y="818866"/>
            <a:ext cx="638763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BAF38B-0CC9-473A-BFAF-4AED2656F970}"/>
              </a:ext>
            </a:extLst>
          </p:cNvPr>
          <p:cNvSpPr/>
          <p:nvPr/>
        </p:nvSpPr>
        <p:spPr>
          <a:xfrm>
            <a:off x="1238809" y="1330040"/>
            <a:ext cx="2686954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Generation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10FB43-17D6-4B24-846D-2E64E07B5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641" y="984274"/>
            <a:ext cx="5219968" cy="50548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232407-0D71-456F-942E-C53BB7D59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53" y="3242003"/>
            <a:ext cx="3433293" cy="3220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F66DB6-399E-4CCA-A08C-7C6E59FAD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974" y="3719641"/>
            <a:ext cx="2966822" cy="4774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B8BA87-63B7-43BF-BA91-DC8FB3A3E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129" y="4332562"/>
            <a:ext cx="3822617" cy="4578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15DAE1D-12BF-4BCA-993A-4432D592C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728" y="4938638"/>
            <a:ext cx="3715018" cy="6251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7BEA0D6-265E-4EE5-ABCA-2EC36BB96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2728" y="5705221"/>
            <a:ext cx="2184512" cy="35561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1869C28-1722-4C64-8604-4A640411F05F}"/>
              </a:ext>
            </a:extLst>
          </p:cNvPr>
          <p:cNvSpPr/>
          <p:nvPr/>
        </p:nvSpPr>
        <p:spPr>
          <a:xfrm>
            <a:off x="1549705" y="2005180"/>
            <a:ext cx="4038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Textual Evidence Generator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92923F-17B1-48C3-876C-E7F6951C2F08}"/>
              </a:ext>
            </a:extLst>
          </p:cNvPr>
          <p:cNvSpPr/>
          <p:nvPr/>
        </p:nvSpPr>
        <p:spPr>
          <a:xfrm>
            <a:off x="1872728" y="2355731"/>
            <a:ext cx="3942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acquire the textual evidence by PTMs  (</a:t>
            </a:r>
            <a:r>
              <a:rPr lang="en-US" altLang="zh-CN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GPT2, </a:t>
            </a:r>
            <a:r>
              <a:rPr lang="en-US" altLang="zh-CN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Uniml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5EA167-6562-4B8D-9FAD-D146EAED5D4E}"/>
              </a:ext>
            </a:extLst>
          </p:cNvPr>
          <p:cNvSpPr/>
          <p:nvPr/>
        </p:nvSpPr>
        <p:spPr>
          <a:xfrm>
            <a:off x="6101867" y="1448487"/>
            <a:ext cx="2708758" cy="1980513"/>
          </a:xfrm>
          <a:prstGeom prst="rect">
            <a:avLst/>
          </a:prstGeom>
          <a:noFill/>
          <a:ln w="19050">
            <a:solidFill>
              <a:srgbClr val="ED40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53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>
            <a:extLst>
              <a:ext uri="{FF2B5EF4-FFF2-40B4-BE49-F238E27FC236}">
                <a16:creationId xmlns:a16="http://schemas.microsoft.com/office/drawing/2014/main" id="{1AE043B6-970C-4E2B-86CF-9EF1A60366C8}"/>
              </a:ext>
            </a:extLst>
          </p:cNvPr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BEA57CA3-4D1D-4984-93C7-42894CAA4186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5B81FB-F03E-4BB5-BFA7-47B43C79D140}"/>
              </a:ext>
            </a:extLst>
          </p:cNvPr>
          <p:cNvSpPr/>
          <p:nvPr/>
        </p:nvSpPr>
        <p:spPr>
          <a:xfrm>
            <a:off x="1714500" y="6380398"/>
            <a:ext cx="933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Commonsense Evidence Generation and Injection in Reading Comprehension  (SIGIAL 2020)</a:t>
            </a:r>
            <a:endParaRPr lang="zh-CN" altLang="en-US" dirty="0"/>
          </a:p>
        </p:txBody>
      </p:sp>
      <p:sp>
        <p:nvSpPr>
          <p:cNvPr id="5" name="圆角矩形 6">
            <a:extLst>
              <a:ext uri="{FF2B5EF4-FFF2-40B4-BE49-F238E27FC236}">
                <a16:creationId xmlns:a16="http://schemas.microsoft.com/office/drawing/2014/main" id="{4DD2EAD6-DA05-4C57-A271-3D6E399CB78E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BC5CF6-4B42-4EDA-920B-C0558DDF4240}"/>
              </a:ext>
            </a:extLst>
          </p:cNvPr>
          <p:cNvSpPr/>
          <p:nvPr/>
        </p:nvSpPr>
        <p:spPr>
          <a:xfrm>
            <a:off x="991170" y="818866"/>
            <a:ext cx="638763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35ACE6-514A-4915-8E18-104C569EAAD5}"/>
              </a:ext>
            </a:extLst>
          </p:cNvPr>
          <p:cNvSpPr/>
          <p:nvPr/>
        </p:nvSpPr>
        <p:spPr>
          <a:xfrm>
            <a:off x="1238809" y="1330040"/>
            <a:ext cx="2686954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Generation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471E9A-9246-4A21-9D04-F9D54DD2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641" y="984274"/>
            <a:ext cx="5219968" cy="505486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ABFED21-37BA-41C4-B1FD-EAF7865E333B}"/>
              </a:ext>
            </a:extLst>
          </p:cNvPr>
          <p:cNvSpPr/>
          <p:nvPr/>
        </p:nvSpPr>
        <p:spPr>
          <a:xfrm>
            <a:off x="1522273" y="2005180"/>
            <a:ext cx="4038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Factual Evidence Generator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6BB44D-FE3F-4C31-ABEE-A25D099DBD45}"/>
              </a:ext>
            </a:extLst>
          </p:cNvPr>
          <p:cNvSpPr/>
          <p:nvPr/>
        </p:nvSpPr>
        <p:spPr>
          <a:xfrm>
            <a:off x="1845296" y="2401451"/>
            <a:ext cx="3942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 factual knowledge graph to extract facts and relations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88C26C-CDE1-49FF-B55D-0E3513BC1069}"/>
              </a:ext>
            </a:extLst>
          </p:cNvPr>
          <p:cNvSpPr/>
          <p:nvPr/>
        </p:nvSpPr>
        <p:spPr>
          <a:xfrm>
            <a:off x="1924988" y="3308750"/>
            <a:ext cx="283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ConceptNet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(base model)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BA2F60-1D6B-46F8-B20F-28F9AE87F3E2}"/>
              </a:ext>
            </a:extLst>
          </p:cNvPr>
          <p:cNvSpPr/>
          <p:nvPr/>
        </p:nvSpPr>
        <p:spPr>
          <a:xfrm>
            <a:off x="1908101" y="3879907"/>
            <a:ext cx="4009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 completion algorithm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(updating relation)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580C83-274F-48AC-8D35-1C3ADD270BB0}"/>
              </a:ext>
            </a:extLst>
          </p:cNvPr>
          <p:cNvSpPr/>
          <p:nvPr/>
        </p:nvSpPr>
        <p:spPr>
          <a:xfrm>
            <a:off x="6200641" y="3502560"/>
            <a:ext cx="2449583" cy="1980513"/>
          </a:xfrm>
          <a:prstGeom prst="rect">
            <a:avLst/>
          </a:prstGeom>
          <a:noFill/>
          <a:ln w="19050">
            <a:solidFill>
              <a:srgbClr val="ED40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1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>
            <a:extLst>
              <a:ext uri="{FF2B5EF4-FFF2-40B4-BE49-F238E27FC236}">
                <a16:creationId xmlns:a16="http://schemas.microsoft.com/office/drawing/2014/main" id="{A9F7D287-B35B-459D-8AD7-AA6C3E20B95A}"/>
              </a:ext>
            </a:extLst>
          </p:cNvPr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5332D030-9CD6-47FF-B577-62D5634517D2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F90150-7F7A-4026-A29C-94E037F03EB4}"/>
              </a:ext>
            </a:extLst>
          </p:cNvPr>
          <p:cNvSpPr/>
          <p:nvPr/>
        </p:nvSpPr>
        <p:spPr>
          <a:xfrm>
            <a:off x="1714500" y="6380398"/>
            <a:ext cx="933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Commonsense Evidence Generation and Injection in Reading Comprehension  (SIGIAL 2020)</a:t>
            </a:r>
            <a:endParaRPr lang="zh-CN" altLang="en-US" dirty="0"/>
          </a:p>
        </p:txBody>
      </p:sp>
      <p:sp>
        <p:nvSpPr>
          <p:cNvPr id="5" name="圆角矩形 6">
            <a:extLst>
              <a:ext uri="{FF2B5EF4-FFF2-40B4-BE49-F238E27FC236}">
                <a16:creationId xmlns:a16="http://schemas.microsoft.com/office/drawing/2014/main" id="{83C1D798-113F-4DF2-9BFF-67E2DE9C4677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2A735A-7E0A-49D3-A90F-A69BA04484AC}"/>
              </a:ext>
            </a:extLst>
          </p:cNvPr>
          <p:cNvSpPr/>
          <p:nvPr/>
        </p:nvSpPr>
        <p:spPr>
          <a:xfrm>
            <a:off x="991170" y="818866"/>
            <a:ext cx="638763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56B3FF-3372-46EB-A7EA-DA6ADE384698}"/>
              </a:ext>
            </a:extLst>
          </p:cNvPr>
          <p:cNvSpPr/>
          <p:nvPr/>
        </p:nvSpPr>
        <p:spPr>
          <a:xfrm>
            <a:off x="1238809" y="1330040"/>
            <a:ext cx="4373313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Contextual Commonsense Reasoning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799FAA-B105-4D64-B473-64787BE54A07}"/>
              </a:ext>
            </a:extLst>
          </p:cNvPr>
          <p:cNvSpPr/>
          <p:nvPr/>
        </p:nvSpPr>
        <p:spPr>
          <a:xfrm>
            <a:off x="1540561" y="2005180"/>
            <a:ext cx="4038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Encoding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5DE546-946B-4DFB-8D4C-974FA575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965" y="1909737"/>
            <a:ext cx="5601957" cy="30772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83A76B-EC07-4C48-80C2-3C74841B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243" y="2568833"/>
            <a:ext cx="4339793" cy="6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6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>
            <a:extLst>
              <a:ext uri="{FF2B5EF4-FFF2-40B4-BE49-F238E27FC236}">
                <a16:creationId xmlns:a16="http://schemas.microsoft.com/office/drawing/2014/main" id="{D2DD517C-E3FF-43AE-A442-9C988A8C5D53}"/>
              </a:ext>
            </a:extLst>
          </p:cNvPr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7DD974E-4010-4356-9B50-EE5F27CB0C28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7AB978-FCEE-4B0D-86BD-F69602554A9C}"/>
              </a:ext>
            </a:extLst>
          </p:cNvPr>
          <p:cNvSpPr/>
          <p:nvPr/>
        </p:nvSpPr>
        <p:spPr>
          <a:xfrm>
            <a:off x="1714500" y="6380398"/>
            <a:ext cx="933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Commonsense Evidence Generation and Injection in Reading Comprehension  (SIGIAL 2020)</a:t>
            </a:r>
            <a:endParaRPr lang="zh-CN" altLang="en-US" dirty="0"/>
          </a:p>
        </p:txBody>
      </p:sp>
      <p:sp>
        <p:nvSpPr>
          <p:cNvPr id="5" name="圆角矩形 6">
            <a:extLst>
              <a:ext uri="{FF2B5EF4-FFF2-40B4-BE49-F238E27FC236}">
                <a16:creationId xmlns:a16="http://schemas.microsoft.com/office/drawing/2014/main" id="{1DEB52F3-127A-44B6-8D8F-ADBC03F9E961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BF67E8-82F3-471D-9E55-3BD56923D5E2}"/>
              </a:ext>
            </a:extLst>
          </p:cNvPr>
          <p:cNvSpPr/>
          <p:nvPr/>
        </p:nvSpPr>
        <p:spPr>
          <a:xfrm>
            <a:off x="991170" y="818866"/>
            <a:ext cx="638763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6E8EDC-6D81-461B-A035-58561CFDD056}"/>
              </a:ext>
            </a:extLst>
          </p:cNvPr>
          <p:cNvSpPr/>
          <p:nvPr/>
        </p:nvSpPr>
        <p:spPr>
          <a:xfrm>
            <a:off x="1238809" y="1330040"/>
            <a:ext cx="4373313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Contextual Commonsense Reasoning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315DD6-7962-465A-83F4-EDEDF3E3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965" y="1909737"/>
            <a:ext cx="5601957" cy="30772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888982-135C-44D0-97C3-361AB1BC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278" y="2911875"/>
            <a:ext cx="3714941" cy="3873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3CE5D0-A55B-4817-AB27-88D01A3AA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422" y="3315141"/>
            <a:ext cx="1219263" cy="38102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843DA4-F202-438D-B132-E79F37ECD5DD}"/>
              </a:ext>
            </a:extLst>
          </p:cNvPr>
          <p:cNvGrpSpPr/>
          <p:nvPr/>
        </p:nvGrpSpPr>
        <p:grpSpPr>
          <a:xfrm>
            <a:off x="3422997" y="3376374"/>
            <a:ext cx="4225850" cy="584775"/>
            <a:chOff x="3672054" y="4415728"/>
            <a:chExt cx="4225850" cy="58477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7868B95-9B08-40ED-A00C-E43ACFC83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2054" y="4445699"/>
              <a:ext cx="1085906" cy="311166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42ECCE8-2940-4EB3-BD2B-534F38FF1CEC}"/>
                </a:ext>
              </a:extLst>
            </p:cNvPr>
            <p:cNvSpPr/>
            <p:nvPr/>
          </p:nvSpPr>
          <p:spPr>
            <a:xfrm>
              <a:off x="4733177" y="4415728"/>
              <a:ext cx="316472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 bi-linear model 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 matrix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DBF864E0-CD73-425C-B874-BAB7FDFE5D07}"/>
              </a:ext>
            </a:extLst>
          </p:cNvPr>
          <p:cNvSpPr/>
          <p:nvPr/>
        </p:nvSpPr>
        <p:spPr>
          <a:xfrm>
            <a:off x="1670745" y="4093069"/>
            <a:ext cx="394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¤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o-matching algorithm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(token-level)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398CC3A-CBE4-402B-BED7-8B39BDB85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369" y="4520640"/>
            <a:ext cx="3981655" cy="4000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2413240-783B-43E4-B3A5-65F2D36859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4294" y="4945053"/>
            <a:ext cx="2952902" cy="40642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DF646C0-C3A3-4793-8470-BDB66E884A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6459" y="5420279"/>
            <a:ext cx="2952902" cy="30481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7B4A64-B2B1-4D46-ADD7-FC5E3456BF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6263" y="5798970"/>
            <a:ext cx="3048157" cy="30481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5EA2120-0B1C-4596-B602-BB160DA2F14E}"/>
              </a:ext>
            </a:extLst>
          </p:cNvPr>
          <p:cNvSpPr/>
          <p:nvPr/>
        </p:nvSpPr>
        <p:spPr>
          <a:xfrm>
            <a:off x="1667697" y="2444101"/>
            <a:ext cx="394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¤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47E2960-057B-487F-80D8-A9E5DFAA664D}"/>
              </a:ext>
            </a:extLst>
          </p:cNvPr>
          <p:cNvSpPr/>
          <p:nvPr/>
        </p:nvSpPr>
        <p:spPr>
          <a:xfrm>
            <a:off x="1538757" y="2028180"/>
            <a:ext cx="3035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Injection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706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>
            <a:extLst>
              <a:ext uri="{FF2B5EF4-FFF2-40B4-BE49-F238E27FC236}">
                <a16:creationId xmlns:a16="http://schemas.microsoft.com/office/drawing/2014/main" id="{46D6D1C8-AA83-4AB4-A8EA-3BD22E471317}"/>
              </a:ext>
            </a:extLst>
          </p:cNvPr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3497F4DD-E925-418F-8EDC-D6916599CB0B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0FFD9B-8FC1-46B1-8B82-0FBC2CED65BF}"/>
              </a:ext>
            </a:extLst>
          </p:cNvPr>
          <p:cNvSpPr/>
          <p:nvPr/>
        </p:nvSpPr>
        <p:spPr>
          <a:xfrm>
            <a:off x="1714500" y="6380398"/>
            <a:ext cx="933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Commonsense Evidence Generation and Injection in Reading Comprehension  (SIGIAL 2020)</a:t>
            </a:r>
            <a:endParaRPr lang="zh-CN" altLang="en-US" dirty="0"/>
          </a:p>
        </p:txBody>
      </p:sp>
      <p:sp>
        <p:nvSpPr>
          <p:cNvPr id="5" name="圆角矩形 6">
            <a:extLst>
              <a:ext uri="{FF2B5EF4-FFF2-40B4-BE49-F238E27FC236}">
                <a16:creationId xmlns:a16="http://schemas.microsoft.com/office/drawing/2014/main" id="{438B1E47-DFE0-47C8-A00E-1D997AB684BD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822265-4367-4393-B1F2-F78506331148}"/>
              </a:ext>
            </a:extLst>
          </p:cNvPr>
          <p:cNvSpPr/>
          <p:nvPr/>
        </p:nvSpPr>
        <p:spPr>
          <a:xfrm>
            <a:off x="991170" y="818866"/>
            <a:ext cx="638763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941CB9-D25F-459D-9A7E-09DF00138E27}"/>
              </a:ext>
            </a:extLst>
          </p:cNvPr>
          <p:cNvSpPr/>
          <p:nvPr/>
        </p:nvSpPr>
        <p:spPr>
          <a:xfrm>
            <a:off x="1238809" y="1330040"/>
            <a:ext cx="4373313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Contextual Commonsense Reasoning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86CC3D-0693-42D8-830F-30121AB18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965" y="1909737"/>
            <a:ext cx="5601957" cy="30772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1D059C1-76B3-4E6E-9C69-0C61EF178ACF}"/>
              </a:ext>
            </a:extLst>
          </p:cNvPr>
          <p:cNvSpPr/>
          <p:nvPr/>
        </p:nvSpPr>
        <p:spPr>
          <a:xfrm>
            <a:off x="1538757" y="2028180"/>
            <a:ext cx="3035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Injection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7841D-C4BC-45F7-9799-9D1C76E5179E}"/>
              </a:ext>
            </a:extLst>
          </p:cNvPr>
          <p:cNvSpPr/>
          <p:nvPr/>
        </p:nvSpPr>
        <p:spPr>
          <a:xfrm>
            <a:off x="1735254" y="2430518"/>
            <a:ext cx="2300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¤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(phrase-level)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AA5C0C6-841E-4070-9A8E-E9761576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73" y="2882423"/>
            <a:ext cx="3079908" cy="6159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4753CC-43C9-4A03-BDBD-3DFA8CABB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380" y="3985042"/>
            <a:ext cx="3511730" cy="99065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ABC3C4F-C4A0-4CC4-B539-2F8E45F29ED4}"/>
              </a:ext>
            </a:extLst>
          </p:cNvPr>
          <p:cNvSpPr/>
          <p:nvPr/>
        </p:nvSpPr>
        <p:spPr>
          <a:xfrm>
            <a:off x="1732206" y="3561326"/>
            <a:ext cx="2300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¤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Capsule Network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103981-ECA0-435C-9D54-D57BC5747483}"/>
              </a:ext>
            </a:extLst>
          </p:cNvPr>
          <p:cNvSpPr/>
          <p:nvPr/>
        </p:nvSpPr>
        <p:spPr>
          <a:xfrm>
            <a:off x="1544853" y="5198100"/>
            <a:ext cx="3035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Injection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D2328B0-806F-4F21-AA28-E79147768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073" y="5581640"/>
            <a:ext cx="3416037" cy="75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04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81E317-A4B4-46CA-93B3-6BC12625A002}"/>
              </a:ext>
            </a:extLst>
          </p:cNvPr>
          <p:cNvSpPr/>
          <p:nvPr/>
        </p:nvSpPr>
        <p:spPr>
          <a:xfrm>
            <a:off x="1695449" y="6380398"/>
            <a:ext cx="1149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Commonsense Evidence Generation and Injection in Reading Comprehension  (SIGIAL 2020)</a:t>
            </a:r>
            <a:endParaRPr lang="zh-CN" altLang="en-US" dirty="0"/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5D6610AD-BBCA-409D-981D-0EA98C3BFA7F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D7E8F2-80C6-48BA-A69E-03FE5BAF1DBE}"/>
              </a:ext>
            </a:extLst>
          </p:cNvPr>
          <p:cNvSpPr/>
          <p:nvPr/>
        </p:nvSpPr>
        <p:spPr>
          <a:xfrm>
            <a:off x="991170" y="818866"/>
            <a:ext cx="638763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B4DDD8-92CA-4251-B71A-128A6BA5BB85}"/>
              </a:ext>
            </a:extLst>
          </p:cNvPr>
          <p:cNvSpPr/>
          <p:nvPr/>
        </p:nvSpPr>
        <p:spPr>
          <a:xfrm>
            <a:off x="1238809" y="1330040"/>
            <a:ext cx="1398140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DFAFB5-4ADA-423C-B15C-C58F5AB656B4}"/>
              </a:ext>
            </a:extLst>
          </p:cNvPr>
          <p:cNvSpPr/>
          <p:nvPr/>
        </p:nvSpPr>
        <p:spPr>
          <a:xfrm>
            <a:off x="5661060" y="1307516"/>
            <a:ext cx="2443298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083EE4-2640-4259-BE3C-D1F7C6A5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096" y="2196236"/>
            <a:ext cx="4070559" cy="286399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A0E1A28-2B8E-44D0-8D31-B81B13ABC46E}"/>
              </a:ext>
            </a:extLst>
          </p:cNvPr>
          <p:cNvSpPr/>
          <p:nvPr/>
        </p:nvSpPr>
        <p:spPr>
          <a:xfrm>
            <a:off x="1695449" y="2056859"/>
            <a:ext cx="3552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CosmosQA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(Huang et al., 2019)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B1555F-FF5D-451F-AD09-E0F01830A6A0}"/>
              </a:ext>
            </a:extLst>
          </p:cNvPr>
          <p:cNvSpPr/>
          <p:nvPr/>
        </p:nvSpPr>
        <p:spPr>
          <a:xfrm>
            <a:off x="1695449" y="2636702"/>
            <a:ext cx="3665898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that is designed MRC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commonsense reasoning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6E56C2E-FC51-4703-A333-A94ACE6AC1F0}"/>
              </a:ext>
            </a:extLst>
          </p:cNvPr>
          <p:cNvGrpSpPr/>
          <p:nvPr/>
        </p:nvGrpSpPr>
        <p:grpSpPr>
          <a:xfrm>
            <a:off x="1538757" y="3594065"/>
            <a:ext cx="3799535" cy="2613197"/>
            <a:chOff x="4638263" y="1190091"/>
            <a:chExt cx="4899988" cy="366397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57DD76C-3025-4A29-9592-607F36D88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8263" y="1190091"/>
              <a:ext cx="4899988" cy="318200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499A2CE-A637-4F64-9453-BDDBB8139BC9}"/>
                </a:ext>
              </a:extLst>
            </p:cNvPr>
            <p:cNvSpPr/>
            <p:nvPr/>
          </p:nvSpPr>
          <p:spPr>
            <a:xfrm>
              <a:off x="6486169" y="4484738"/>
              <a:ext cx="1204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CosmosQA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60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778919"/>
            <a:ext cx="2142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5269919" y="1842529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5333112" y="1920704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6177983" y="1929583"/>
            <a:ext cx="4563550" cy="584775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Evidence Extraction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5269919" y="3086994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5333112" y="3165169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5269919" y="4334356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5333112" y="4412531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TextBox 76">
            <a:extLst>
              <a:ext uri="{FF2B5EF4-FFF2-40B4-BE49-F238E27FC236}">
                <a16:creationId xmlns:a16="http://schemas.microsoft.com/office/drawing/2014/main" id="{BB4718C8-9312-4BB6-9C31-2E2572180DB2}"/>
              </a:ext>
            </a:extLst>
          </p:cNvPr>
          <p:cNvSpPr txBox="1"/>
          <p:nvPr/>
        </p:nvSpPr>
        <p:spPr>
          <a:xfrm>
            <a:off x="6206559" y="3167833"/>
            <a:ext cx="2897077" cy="584775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>
            <a:extLst>
              <a:ext uri="{FF2B5EF4-FFF2-40B4-BE49-F238E27FC236}">
                <a16:creationId xmlns:a16="http://schemas.microsoft.com/office/drawing/2014/main" id="{B872B5AE-CD59-4542-B1DA-6BD3D09BAE9D}"/>
              </a:ext>
            </a:extLst>
          </p:cNvPr>
          <p:cNvSpPr txBox="1"/>
          <p:nvPr/>
        </p:nvSpPr>
        <p:spPr>
          <a:xfrm>
            <a:off x="6225609" y="4425133"/>
            <a:ext cx="2897077" cy="584775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81E317-A4B4-46CA-93B3-6BC12625A002}"/>
              </a:ext>
            </a:extLst>
          </p:cNvPr>
          <p:cNvSpPr/>
          <p:nvPr/>
        </p:nvSpPr>
        <p:spPr>
          <a:xfrm>
            <a:off x="1695450" y="6380398"/>
            <a:ext cx="10353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Self-Training Method for Machine Reading Comprehension with Soft Evidence Extraction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(ACL 2020)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54F8CE-651E-4D0E-8056-E1F664EE0208}"/>
              </a:ext>
            </a:extLst>
          </p:cNvPr>
          <p:cNvSpPr/>
          <p:nvPr/>
        </p:nvSpPr>
        <p:spPr>
          <a:xfrm>
            <a:off x="991171" y="818866"/>
            <a:ext cx="3392275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Semi-surprised method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607978-A40B-49E1-B9B0-0C5B83FA3209}"/>
              </a:ext>
            </a:extLst>
          </p:cNvPr>
          <p:cNvSpPr/>
          <p:nvPr/>
        </p:nvSpPr>
        <p:spPr>
          <a:xfrm>
            <a:off x="1516594" y="1583997"/>
            <a:ext cx="4774478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Self-Training Method (STM)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5D6610AD-BBCA-409D-981D-0EA98C3BFA7F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CACBA3-805F-4600-B013-294D9B28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769" y="1703148"/>
            <a:ext cx="5062231" cy="221048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D637722-B829-4450-81C3-B023E6D6F987}"/>
              </a:ext>
            </a:extLst>
          </p:cNvPr>
          <p:cNvSpPr/>
          <p:nvPr/>
        </p:nvSpPr>
        <p:spPr>
          <a:xfrm>
            <a:off x="1836620" y="2439057"/>
            <a:ext cx="3872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Self-Training paradigm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(Scudder, 1965)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94BFBB-7EA6-444A-B5E8-517802D88813}"/>
              </a:ext>
            </a:extLst>
          </p:cNvPr>
          <p:cNvSpPr/>
          <p:nvPr/>
        </p:nvSpPr>
        <p:spPr>
          <a:xfrm>
            <a:off x="1915465" y="3067400"/>
            <a:ext cx="2127249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Definition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33AF512-554A-4C5B-8C1E-8D8B0AF5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03" y="3997206"/>
            <a:ext cx="2152761" cy="47627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7FBFB90-9B1E-4F80-81F7-8C4C693270B5}"/>
              </a:ext>
            </a:extLst>
          </p:cNvPr>
          <p:cNvSpPr/>
          <p:nvPr/>
        </p:nvSpPr>
        <p:spPr>
          <a:xfrm>
            <a:off x="8563230" y="4104148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708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81E317-A4B4-46CA-93B3-6BC12625A002}"/>
              </a:ext>
            </a:extLst>
          </p:cNvPr>
          <p:cNvSpPr/>
          <p:nvPr/>
        </p:nvSpPr>
        <p:spPr>
          <a:xfrm>
            <a:off x="1695450" y="6380398"/>
            <a:ext cx="10353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Self-Training Method for Machine Reading Comprehension with Soft Evidence Extraction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(ACL 2020)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54F8CE-651E-4D0E-8056-E1F664EE0208}"/>
              </a:ext>
            </a:extLst>
          </p:cNvPr>
          <p:cNvSpPr/>
          <p:nvPr/>
        </p:nvSpPr>
        <p:spPr>
          <a:xfrm>
            <a:off x="991171" y="818866"/>
            <a:ext cx="3392275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Semi-surprised method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607978-A40B-49E1-B9B0-0C5B83FA3209}"/>
              </a:ext>
            </a:extLst>
          </p:cNvPr>
          <p:cNvSpPr/>
          <p:nvPr/>
        </p:nvSpPr>
        <p:spPr>
          <a:xfrm>
            <a:off x="1516594" y="1583997"/>
            <a:ext cx="4375235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</a:t>
            </a:r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5D6610AD-BBCA-409D-981D-0EA98C3BFA7F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FBFB90-9B1E-4F80-81F7-8C4C693270B5}"/>
              </a:ext>
            </a:extLst>
          </p:cNvPr>
          <p:cNvSpPr/>
          <p:nvPr/>
        </p:nvSpPr>
        <p:spPr>
          <a:xfrm>
            <a:off x="7742675" y="4703536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Model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3F7E58-B8BD-480A-B870-A3EDB2E131A7}"/>
              </a:ext>
            </a:extLst>
          </p:cNvPr>
          <p:cNvSpPr/>
          <p:nvPr/>
        </p:nvSpPr>
        <p:spPr>
          <a:xfrm>
            <a:off x="1882440" y="2090715"/>
            <a:ext cx="2501006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Extractor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E7ED279-BCB6-4E95-920B-64EEF830B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12" y="1739072"/>
            <a:ext cx="3813471" cy="285481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F8E8F30-4D1F-4467-BFCC-34375B1040DF}"/>
              </a:ext>
            </a:extLst>
          </p:cNvPr>
          <p:cNvSpPr/>
          <p:nvPr/>
        </p:nvSpPr>
        <p:spPr>
          <a:xfrm>
            <a:off x="2110795" y="2849598"/>
            <a:ext cx="2446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NimbusRomNo9L-Medi"/>
              </a:rPr>
              <a:t>Token-level attention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C498D18-BD9F-40AE-9F26-3FAD62373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18" y="3363735"/>
            <a:ext cx="3108848" cy="55658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E76DEEC-1F2C-4EDA-8659-67423A7F5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978" y="4089073"/>
            <a:ext cx="3009845" cy="57602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CCC5B68A-B0EA-4EB7-ABA1-38E77DA7026C}"/>
              </a:ext>
            </a:extLst>
          </p:cNvPr>
          <p:cNvSpPr/>
          <p:nvPr/>
        </p:nvSpPr>
        <p:spPr>
          <a:xfrm>
            <a:off x="2154658" y="4934233"/>
            <a:ext cx="276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NimbusRomNo9L-Medi"/>
              </a:rPr>
              <a:t>Sentence-level attention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2B21DB9-3CCB-4E0D-908C-A371D71DB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151" y="5393241"/>
            <a:ext cx="3251842" cy="620806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10FF0641-085A-4304-B27A-7BB312FC3904}"/>
              </a:ext>
            </a:extLst>
          </p:cNvPr>
          <p:cNvSpPr/>
          <p:nvPr/>
        </p:nvSpPr>
        <p:spPr>
          <a:xfrm>
            <a:off x="6482912" y="2602388"/>
            <a:ext cx="2501006" cy="579966"/>
          </a:xfrm>
          <a:prstGeom prst="rect">
            <a:avLst/>
          </a:prstGeom>
          <a:noFill/>
          <a:ln w="28575">
            <a:solidFill>
              <a:srgbClr val="ED40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52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81E317-A4B4-46CA-93B3-6BC12625A002}"/>
              </a:ext>
            </a:extLst>
          </p:cNvPr>
          <p:cNvSpPr/>
          <p:nvPr/>
        </p:nvSpPr>
        <p:spPr>
          <a:xfrm>
            <a:off x="1695450" y="6380398"/>
            <a:ext cx="10353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Self-Training Method for Machine Reading Comprehension with Soft Evidence Extraction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(ACL 2020)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54F8CE-651E-4D0E-8056-E1F664EE0208}"/>
              </a:ext>
            </a:extLst>
          </p:cNvPr>
          <p:cNvSpPr/>
          <p:nvPr/>
        </p:nvSpPr>
        <p:spPr>
          <a:xfrm>
            <a:off x="991171" y="818866"/>
            <a:ext cx="3392275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Semi-surprised method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607978-A40B-49E1-B9B0-0C5B83FA3209}"/>
              </a:ext>
            </a:extLst>
          </p:cNvPr>
          <p:cNvSpPr/>
          <p:nvPr/>
        </p:nvSpPr>
        <p:spPr>
          <a:xfrm>
            <a:off x="1516594" y="1583997"/>
            <a:ext cx="4375235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</a:t>
            </a:r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5D6610AD-BBCA-409D-981D-0EA98C3BFA7F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FBFB90-9B1E-4F80-81F7-8C4C693270B5}"/>
              </a:ext>
            </a:extLst>
          </p:cNvPr>
          <p:cNvSpPr/>
          <p:nvPr/>
        </p:nvSpPr>
        <p:spPr>
          <a:xfrm>
            <a:off x="7742675" y="4703536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Model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3F7E58-B8BD-480A-B870-A3EDB2E131A7}"/>
              </a:ext>
            </a:extLst>
          </p:cNvPr>
          <p:cNvSpPr/>
          <p:nvPr/>
        </p:nvSpPr>
        <p:spPr>
          <a:xfrm>
            <a:off x="1882440" y="2090715"/>
            <a:ext cx="2331087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Predictor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E7ED279-BCB6-4E95-920B-64EEF830B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12" y="1739072"/>
            <a:ext cx="3813471" cy="2854816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ACAD5DD-4D6A-4DD5-B694-BA11FF972EA4}"/>
              </a:ext>
            </a:extLst>
          </p:cNvPr>
          <p:cNvSpPr/>
          <p:nvPr/>
        </p:nvSpPr>
        <p:spPr>
          <a:xfrm>
            <a:off x="8860352" y="2127486"/>
            <a:ext cx="1412632" cy="458427"/>
          </a:xfrm>
          <a:prstGeom prst="rect">
            <a:avLst/>
          </a:prstGeom>
          <a:noFill/>
          <a:ln w="28575">
            <a:solidFill>
              <a:srgbClr val="ED40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8CF02F-5BE5-49E5-A0B7-A59206881792}"/>
              </a:ext>
            </a:extLst>
          </p:cNvPr>
          <p:cNvSpPr/>
          <p:nvPr/>
        </p:nvSpPr>
        <p:spPr>
          <a:xfrm>
            <a:off x="2137320" y="2704794"/>
            <a:ext cx="3571769" cy="1669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YNQA : simple linear classifier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MMRC: MLP with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ODQA: 2 MLP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90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81E317-A4B4-46CA-93B3-6BC12625A002}"/>
              </a:ext>
            </a:extLst>
          </p:cNvPr>
          <p:cNvSpPr/>
          <p:nvPr/>
        </p:nvSpPr>
        <p:spPr>
          <a:xfrm>
            <a:off x="1695450" y="6380398"/>
            <a:ext cx="10353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Self-Training Method for Machine Reading Comprehension with Soft Evidence Extraction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(ACL 2020)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54F8CE-651E-4D0E-8056-E1F664EE0208}"/>
              </a:ext>
            </a:extLst>
          </p:cNvPr>
          <p:cNvSpPr/>
          <p:nvPr/>
        </p:nvSpPr>
        <p:spPr>
          <a:xfrm>
            <a:off x="991171" y="818866"/>
            <a:ext cx="3392275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Semi-surprised method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607978-A40B-49E1-B9B0-0C5B83FA3209}"/>
              </a:ext>
            </a:extLst>
          </p:cNvPr>
          <p:cNvSpPr/>
          <p:nvPr/>
        </p:nvSpPr>
        <p:spPr>
          <a:xfrm>
            <a:off x="1516594" y="1583997"/>
            <a:ext cx="4375235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5D6610AD-BBCA-409D-981D-0EA98C3BFA7F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837BA5-A877-47B1-B6A7-CBFFF08D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59" y="2237055"/>
            <a:ext cx="3435527" cy="7175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46942CB-33F1-4193-BCD2-9B2162CEC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42" y="3429000"/>
            <a:ext cx="2730640" cy="120656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287246F-B58E-4FFF-8760-1997F169F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070" y="2405338"/>
            <a:ext cx="3206915" cy="38102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A43F434-E5FB-402A-8EDA-902FC470A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070" y="3082907"/>
            <a:ext cx="3352972" cy="6921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D80ABD0-610C-439D-99F1-DD3DE2B1A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358" y="4071642"/>
            <a:ext cx="3048157" cy="63503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9F7FBDD-6D96-439A-B791-4AB10AC13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7646" y="5086084"/>
            <a:ext cx="3295819" cy="3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19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81E317-A4B4-46CA-93B3-6BC12625A002}"/>
              </a:ext>
            </a:extLst>
          </p:cNvPr>
          <p:cNvSpPr/>
          <p:nvPr/>
        </p:nvSpPr>
        <p:spPr>
          <a:xfrm>
            <a:off x="1695450" y="6380398"/>
            <a:ext cx="10353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Self-Training Method for Machine Reading Comprehension with Soft Evidence Extraction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(ACL 2020)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54F8CE-651E-4D0E-8056-E1F664EE0208}"/>
              </a:ext>
            </a:extLst>
          </p:cNvPr>
          <p:cNvSpPr/>
          <p:nvPr/>
        </p:nvSpPr>
        <p:spPr>
          <a:xfrm>
            <a:off x="991171" y="818866"/>
            <a:ext cx="3392275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Semi-surprised method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607978-A40B-49E1-B9B0-0C5B83FA3209}"/>
              </a:ext>
            </a:extLst>
          </p:cNvPr>
          <p:cNvSpPr/>
          <p:nvPr/>
        </p:nvSpPr>
        <p:spPr>
          <a:xfrm>
            <a:off x="1516594" y="1583997"/>
            <a:ext cx="466475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Self-Training Method (STM)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5D6610AD-BBCA-409D-981D-0EA98C3BFA7F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8CC856-9C98-4C5D-908F-F1F5DBA3805A}"/>
              </a:ext>
            </a:extLst>
          </p:cNvPr>
          <p:cNvSpPr/>
          <p:nvPr/>
        </p:nvSpPr>
        <p:spPr>
          <a:xfrm>
            <a:off x="1950720" y="22557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iteration consists of two stages: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99E339-C7EB-4318-B539-E4E29E9BE08A}"/>
              </a:ext>
            </a:extLst>
          </p:cNvPr>
          <p:cNvSpPr/>
          <p:nvPr/>
        </p:nvSpPr>
        <p:spPr>
          <a:xfrm>
            <a:off x="2153834" y="2625094"/>
            <a:ext cx="4459224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Stage1: to learn a better base model for answer prediction and evidence labelling;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Stage2: to obtain more precise evidence labels for the next iteration using the updated model.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6181827-FB43-41CA-B4E4-05FD2D7DE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14" y="4852894"/>
            <a:ext cx="2141639" cy="4211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B1FFB70-FB94-4A56-88B3-2B0CC18EE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000" y="5470899"/>
            <a:ext cx="2574977" cy="56823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58EB36F-6F90-4B9B-87C0-68D0A05D9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110" y="1483413"/>
            <a:ext cx="3640262" cy="475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80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81E317-A4B4-46CA-93B3-6BC12625A002}"/>
              </a:ext>
            </a:extLst>
          </p:cNvPr>
          <p:cNvSpPr/>
          <p:nvPr/>
        </p:nvSpPr>
        <p:spPr>
          <a:xfrm>
            <a:off x="1695450" y="6380398"/>
            <a:ext cx="10353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Self-Training Method for Machine Reading Comprehension with Soft Evidence Extraction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(ACL 2020)</a:t>
            </a:r>
            <a:endParaRPr lang="zh-CN" altLang="en-US" dirty="0"/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5D6610AD-BBCA-409D-981D-0EA98C3BFA7F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EA53DD-F6EF-44DC-B4E5-A37C1C6B2BFD}"/>
              </a:ext>
            </a:extLst>
          </p:cNvPr>
          <p:cNvSpPr/>
          <p:nvPr/>
        </p:nvSpPr>
        <p:spPr>
          <a:xfrm>
            <a:off x="991170" y="818866"/>
            <a:ext cx="638763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9A9691-328D-424A-9286-49D7D2CE7B7B}"/>
              </a:ext>
            </a:extLst>
          </p:cNvPr>
          <p:cNvSpPr/>
          <p:nvPr/>
        </p:nvSpPr>
        <p:spPr>
          <a:xfrm>
            <a:off x="1467409" y="1778096"/>
            <a:ext cx="2007311" cy="614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ECFC36-453A-4AF6-88C3-051920F31D2E}"/>
              </a:ext>
            </a:extLst>
          </p:cNvPr>
          <p:cNvSpPr/>
          <p:nvPr/>
        </p:nvSpPr>
        <p:spPr>
          <a:xfrm>
            <a:off x="1780704" y="3961895"/>
            <a:ext cx="3103478" cy="12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BERT+Hierarchical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DS-QA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E1A2C4-8F78-491A-AC30-91B0136051C6}"/>
              </a:ext>
            </a:extLst>
          </p:cNvPr>
          <p:cNvSpPr/>
          <p:nvPr/>
        </p:nvSpPr>
        <p:spPr>
          <a:xfrm>
            <a:off x="1780704" y="2384754"/>
            <a:ext cx="3571769" cy="111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YNQA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ODQA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D911D66-B4B2-448A-B75A-323DAFC5557B}"/>
              </a:ext>
            </a:extLst>
          </p:cNvPr>
          <p:cNvSpPr/>
          <p:nvPr/>
        </p:nvSpPr>
        <p:spPr>
          <a:xfrm>
            <a:off x="1464361" y="3347816"/>
            <a:ext cx="2007311" cy="614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23FE85-93A3-4641-B07A-D562EF95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104" y="1944235"/>
            <a:ext cx="4046468" cy="19518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D33D21-29B1-40D9-8B0C-229D5849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845" y="4011411"/>
            <a:ext cx="4204987" cy="222350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FEEFFA5-4548-41C5-908D-6390B37F6531}"/>
              </a:ext>
            </a:extLst>
          </p:cNvPr>
          <p:cNvSpPr/>
          <p:nvPr/>
        </p:nvSpPr>
        <p:spPr>
          <a:xfrm>
            <a:off x="1235761" y="124521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¤"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¤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answer prediction</a:t>
            </a:r>
          </a:p>
        </p:txBody>
      </p:sp>
    </p:spTree>
    <p:extLst>
      <p:ext uri="{BB962C8B-B14F-4D97-AF65-F5344CB8AC3E}">
        <p14:creationId xmlns:p14="http://schemas.microsoft.com/office/powerpoint/2010/main" val="3062770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81E317-A4B4-46CA-93B3-6BC12625A002}"/>
              </a:ext>
            </a:extLst>
          </p:cNvPr>
          <p:cNvSpPr/>
          <p:nvPr/>
        </p:nvSpPr>
        <p:spPr>
          <a:xfrm>
            <a:off x="1695450" y="6380398"/>
            <a:ext cx="10353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Self-Training Method for Machine Reading Comprehension with Soft Evidence Extraction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(ACL 2020)</a:t>
            </a:r>
            <a:endParaRPr lang="zh-CN" altLang="en-US" dirty="0"/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5D6610AD-BBCA-409D-981D-0EA98C3BFA7F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EA53DD-F6EF-44DC-B4E5-A37C1C6B2BFD}"/>
              </a:ext>
            </a:extLst>
          </p:cNvPr>
          <p:cNvSpPr/>
          <p:nvPr/>
        </p:nvSpPr>
        <p:spPr>
          <a:xfrm>
            <a:off x="991170" y="818866"/>
            <a:ext cx="638763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EEFFA5-4548-41C5-908D-6390B37F6531}"/>
              </a:ext>
            </a:extLst>
          </p:cNvPr>
          <p:cNvSpPr/>
          <p:nvPr/>
        </p:nvSpPr>
        <p:spPr>
          <a:xfrm>
            <a:off x="1235761" y="124521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¤"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¤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answer prediction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E25D182-32A7-41BE-B28F-564250338C2D}"/>
              </a:ext>
            </a:extLst>
          </p:cNvPr>
          <p:cNvSpPr/>
          <p:nvPr/>
        </p:nvSpPr>
        <p:spPr>
          <a:xfrm>
            <a:off x="1577137" y="1796384"/>
            <a:ext cx="2007311" cy="614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89C6733-7150-470A-86CA-D14EFAFD31EC}"/>
              </a:ext>
            </a:extLst>
          </p:cNvPr>
          <p:cNvSpPr/>
          <p:nvPr/>
        </p:nvSpPr>
        <p:spPr>
          <a:xfrm>
            <a:off x="1577137" y="2981549"/>
            <a:ext cx="2443298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42D28C-205D-495B-9D6C-77B02CCFD673}"/>
              </a:ext>
            </a:extLst>
          </p:cNvPr>
          <p:cNvSpPr/>
          <p:nvPr/>
        </p:nvSpPr>
        <p:spPr>
          <a:xfrm>
            <a:off x="6690568" y="2410463"/>
            <a:ext cx="3103478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BERT+Hierarchical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A778F1C-A5F2-45EC-9359-2FE8091FAE3F}"/>
              </a:ext>
            </a:extLst>
          </p:cNvPr>
          <p:cNvSpPr/>
          <p:nvPr/>
        </p:nvSpPr>
        <p:spPr>
          <a:xfrm>
            <a:off x="1890432" y="2403042"/>
            <a:ext cx="3571769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MMRC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CF7DE54-F203-4A38-BBFD-B6BD84A35306}"/>
              </a:ext>
            </a:extLst>
          </p:cNvPr>
          <p:cNvSpPr/>
          <p:nvPr/>
        </p:nvSpPr>
        <p:spPr>
          <a:xfrm>
            <a:off x="6374225" y="1796384"/>
            <a:ext cx="2007311" cy="614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BE31D8D-16E6-4668-B0AD-3FB2DF788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58" y="3836922"/>
            <a:ext cx="6830458" cy="24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92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81E317-A4B4-46CA-93B3-6BC12625A002}"/>
              </a:ext>
            </a:extLst>
          </p:cNvPr>
          <p:cNvSpPr/>
          <p:nvPr/>
        </p:nvSpPr>
        <p:spPr>
          <a:xfrm>
            <a:off x="1695450" y="6380398"/>
            <a:ext cx="10353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Self-Training Method for Machine Reading Comprehension with Soft Evidence Extraction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(ACL 2020)</a:t>
            </a:r>
            <a:endParaRPr lang="zh-CN" altLang="en-US" dirty="0"/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5D6610AD-BBCA-409D-981D-0EA98C3BFA7F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EA53DD-F6EF-44DC-B4E5-A37C1C6B2BFD}"/>
              </a:ext>
            </a:extLst>
          </p:cNvPr>
          <p:cNvSpPr/>
          <p:nvPr/>
        </p:nvSpPr>
        <p:spPr>
          <a:xfrm>
            <a:off x="991170" y="818866"/>
            <a:ext cx="638763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EEFFA5-4548-41C5-908D-6390B37F6531}"/>
              </a:ext>
            </a:extLst>
          </p:cNvPr>
          <p:cNvSpPr/>
          <p:nvPr/>
        </p:nvSpPr>
        <p:spPr>
          <a:xfrm>
            <a:off x="1235761" y="124521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¤"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¤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evidence extraction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E25D182-32A7-41BE-B28F-564250338C2D}"/>
              </a:ext>
            </a:extLst>
          </p:cNvPr>
          <p:cNvSpPr/>
          <p:nvPr/>
        </p:nvSpPr>
        <p:spPr>
          <a:xfrm>
            <a:off x="1577137" y="1796384"/>
            <a:ext cx="2007311" cy="614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A778F1C-A5F2-45EC-9359-2FE8091FAE3F}"/>
              </a:ext>
            </a:extLst>
          </p:cNvPr>
          <p:cNvSpPr/>
          <p:nvPr/>
        </p:nvSpPr>
        <p:spPr>
          <a:xfrm>
            <a:off x="1890432" y="2403042"/>
            <a:ext cx="3571769" cy="111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YNQA (single evidence)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MMRC(multiple evidence)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A1D798-B908-4115-9C23-C8A292A4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3668060"/>
            <a:ext cx="5468625" cy="25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50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81E317-A4B4-46CA-93B3-6BC12625A002}"/>
              </a:ext>
            </a:extLst>
          </p:cNvPr>
          <p:cNvSpPr/>
          <p:nvPr/>
        </p:nvSpPr>
        <p:spPr>
          <a:xfrm>
            <a:off x="1695450" y="6380398"/>
            <a:ext cx="10353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Self-Training Method for Machine Reading Comprehension with Soft Evidence Extraction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(ACL 2020)</a:t>
            </a:r>
            <a:endParaRPr lang="zh-CN" altLang="en-US" dirty="0"/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5D6610AD-BBCA-409D-981D-0EA98C3BFA7F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EA53DD-F6EF-44DC-B4E5-A37C1C6B2BFD}"/>
              </a:ext>
            </a:extLst>
          </p:cNvPr>
          <p:cNvSpPr/>
          <p:nvPr/>
        </p:nvSpPr>
        <p:spPr>
          <a:xfrm>
            <a:off x="991170" y="818866"/>
            <a:ext cx="638763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EEFFA5-4548-41C5-908D-6390B37F6531}"/>
              </a:ext>
            </a:extLst>
          </p:cNvPr>
          <p:cNvSpPr/>
          <p:nvPr/>
        </p:nvSpPr>
        <p:spPr>
          <a:xfrm>
            <a:off x="1235761" y="124521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¤"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¤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over stronger pretrained models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E25D182-32A7-41BE-B28F-564250338C2D}"/>
              </a:ext>
            </a:extLst>
          </p:cNvPr>
          <p:cNvSpPr/>
          <p:nvPr/>
        </p:nvSpPr>
        <p:spPr>
          <a:xfrm>
            <a:off x="1577137" y="1970120"/>
            <a:ext cx="6981647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 significantly improved the evidence extraction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on answer prediction is marginal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7AF5DC-3C53-440F-B4BB-685C5A5B95CF}"/>
              </a:ext>
            </a:extLst>
          </p:cNvPr>
          <p:cNvSpPr/>
          <p:nvPr/>
        </p:nvSpPr>
        <p:spPr>
          <a:xfrm>
            <a:off x="1969008" y="2916288"/>
            <a:ext cx="5620512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-HA achieved so high performance that there was limited room to improve.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information is not important for such stronger models.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C86971-4094-4D90-A769-9B984291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92" y="4782874"/>
            <a:ext cx="5566247" cy="127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61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B80D15-8267-4BAD-B17B-01FE62F39DF2}"/>
              </a:ext>
            </a:extLst>
          </p:cNvPr>
          <p:cNvSpPr/>
          <p:nvPr/>
        </p:nvSpPr>
        <p:spPr>
          <a:xfrm>
            <a:off x="1631826" y="1580126"/>
            <a:ext cx="7068089" cy="1421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extraction is still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chanllenge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extract evidence is still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chanllenge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extend to other NLP task is so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chanllenge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(such as NLI)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4163CD-19B3-4863-91A5-B2DED39AEC19}"/>
              </a:ext>
            </a:extLst>
          </p:cNvPr>
          <p:cNvSpPr/>
          <p:nvPr/>
        </p:nvSpPr>
        <p:spPr>
          <a:xfrm>
            <a:off x="991170" y="818866"/>
            <a:ext cx="638763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53505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Evidence Extraction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C186787-8E79-4684-957C-915E0C3E1331}"/>
              </a:ext>
            </a:extLst>
          </p:cNvPr>
          <p:cNvGrpSpPr/>
          <p:nvPr/>
        </p:nvGrpSpPr>
        <p:grpSpPr>
          <a:xfrm>
            <a:off x="6096000" y="2351379"/>
            <a:ext cx="4899988" cy="3663979"/>
            <a:chOff x="4638263" y="1190091"/>
            <a:chExt cx="4899988" cy="366397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EB27C37-5F33-4591-8FEA-068FDA7CF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8263" y="1190091"/>
              <a:ext cx="4899988" cy="3182004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998C178-4031-4A15-9ED8-E6784B310D7A}"/>
                </a:ext>
              </a:extLst>
            </p:cNvPr>
            <p:cNvSpPr/>
            <p:nvPr/>
          </p:nvSpPr>
          <p:spPr>
            <a:xfrm>
              <a:off x="6486169" y="4484738"/>
              <a:ext cx="1204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CosmosQA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3DA769D-E579-450A-B0D5-0CF75629F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870" y="2287716"/>
            <a:ext cx="4115011" cy="3727642"/>
          </a:xfrm>
          <a:prstGeom prst="rect">
            <a:avLst/>
          </a:prstGeom>
        </p:spPr>
      </p:pic>
      <p:sp>
        <p:nvSpPr>
          <p:cNvPr id="10" name="TextBox 76">
            <a:extLst>
              <a:ext uri="{FF2B5EF4-FFF2-40B4-BE49-F238E27FC236}">
                <a16:creationId xmlns:a16="http://schemas.microsoft.com/office/drawing/2014/main" id="{05016D9D-164D-4D1E-9DA0-D76842AD0C3D}"/>
              </a:ext>
            </a:extLst>
          </p:cNvPr>
          <p:cNvSpPr txBox="1"/>
          <p:nvPr/>
        </p:nvSpPr>
        <p:spPr>
          <a:xfrm>
            <a:off x="1027624" y="1144342"/>
            <a:ext cx="8710736" cy="584775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to need to extract Evidence?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991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846015" y="2710020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002B4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Thanks</a:t>
            </a:r>
            <a:endParaRPr lang="zh-CN" altLang="en-US" sz="7200" dirty="0">
              <a:solidFill>
                <a:srgbClr val="002B41"/>
              </a:solidFill>
              <a:latin typeface="Segoe UI Black" panose="020B0A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76">
            <a:extLst>
              <a:ext uri="{FF2B5EF4-FFF2-40B4-BE49-F238E27FC236}">
                <a16:creationId xmlns:a16="http://schemas.microsoft.com/office/drawing/2014/main" id="{23CCE6EE-9E96-4F46-9D6E-05A91C6A60C0}"/>
              </a:ext>
            </a:extLst>
          </p:cNvPr>
          <p:cNvSpPr txBox="1"/>
          <p:nvPr/>
        </p:nvSpPr>
        <p:spPr>
          <a:xfrm>
            <a:off x="1477650" y="3995580"/>
            <a:ext cx="4237350" cy="461665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B41"/>
                </a:solidFill>
                <a:latin typeface="Segoe UI Light" panose="020B0502040204020203" pitchFamily="34" charset="0"/>
                <a:ea typeface="微软雅黑" panose="020B0503020204020204" pitchFamily="34" charset="-122"/>
                <a:cs typeface="Segoe UI Light" panose="020B0502040204020203" pitchFamily="34" charset="0"/>
              </a:rPr>
              <a:t>Find yourself by creating</a:t>
            </a:r>
            <a:endParaRPr lang="zh-CN" altLang="en-US" sz="2400" dirty="0">
              <a:solidFill>
                <a:srgbClr val="002B41"/>
              </a:solidFill>
              <a:latin typeface="Segoe UI Light" panose="020B0502040204020203" pitchFamily="34" charset="0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Evidence Extraction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55C548-C796-4986-838A-FF7F7F15159A}"/>
              </a:ext>
            </a:extLst>
          </p:cNvPr>
          <p:cNvSpPr/>
          <p:nvPr/>
        </p:nvSpPr>
        <p:spPr>
          <a:xfrm>
            <a:off x="1457324" y="2038261"/>
            <a:ext cx="10191751" cy="465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Distant supervision data inevitably accompanies with the wrong labeling problem;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Non-extractive MRC infers answers based on some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reference documents, including Yes/No QA, multiple-choice MRC, ODQA;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of ground truth evidence sentence labels in most cases, we should  learn a good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extractor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there lack evidence labels for supervision;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Comprehend reasoning requires not only understanding the explicit mean but also making inferences based on implicit connection between sentences;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PTMs fail to capture sufficient knowledge and provide commonsense inference(comparison, conjunction &amp; composition).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76">
            <a:extLst>
              <a:ext uri="{FF2B5EF4-FFF2-40B4-BE49-F238E27FC236}">
                <a16:creationId xmlns:a16="http://schemas.microsoft.com/office/drawing/2014/main" id="{D652DA84-D13B-407F-977C-59A2E0ADDDCF}"/>
              </a:ext>
            </a:extLst>
          </p:cNvPr>
          <p:cNvSpPr txBox="1"/>
          <p:nvPr/>
        </p:nvSpPr>
        <p:spPr>
          <a:xfrm>
            <a:off x="1027624" y="1144342"/>
            <a:ext cx="8710736" cy="584775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to need to extract evidence?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23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Evidence Extraction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E5699531-2EE1-4C61-8E79-18C32931D69C}"/>
              </a:ext>
            </a:extLst>
          </p:cNvPr>
          <p:cNvSpPr txBox="1"/>
          <p:nvPr/>
        </p:nvSpPr>
        <p:spPr>
          <a:xfrm>
            <a:off x="1303849" y="1344367"/>
            <a:ext cx="7640125" cy="584775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>
            <a:extLst>
              <a:ext uri="{FF2B5EF4-FFF2-40B4-BE49-F238E27FC236}">
                <a16:creationId xmlns:a16="http://schemas.microsoft.com/office/drawing/2014/main" id="{AF3C932F-9B43-4A70-86D1-1690499A0CDB}"/>
              </a:ext>
            </a:extLst>
          </p:cNvPr>
          <p:cNvSpPr txBox="1"/>
          <p:nvPr/>
        </p:nvSpPr>
        <p:spPr>
          <a:xfrm>
            <a:off x="1027624" y="1144342"/>
            <a:ext cx="9277664" cy="584775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model?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5">
            <a:extLst>
              <a:ext uri="{FF2B5EF4-FFF2-40B4-BE49-F238E27FC236}">
                <a16:creationId xmlns:a16="http://schemas.microsoft.com/office/drawing/2014/main" id="{B9BCBB8D-E6CC-48C6-A9E3-9A225C330568}"/>
              </a:ext>
            </a:extLst>
          </p:cNvPr>
          <p:cNvSpPr/>
          <p:nvPr/>
        </p:nvSpPr>
        <p:spPr>
          <a:xfrm>
            <a:off x="3516210" y="2648564"/>
            <a:ext cx="384820" cy="432964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56F445-DC32-49FB-8056-B4D0B86A584E}"/>
              </a:ext>
            </a:extLst>
          </p:cNvPr>
          <p:cNvSpPr/>
          <p:nvPr/>
        </p:nvSpPr>
        <p:spPr>
          <a:xfrm>
            <a:off x="4813254" y="2682289"/>
            <a:ext cx="3659776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most relevant information from a reference text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189F7-47B0-4B92-9169-559E031A3AF0}"/>
              </a:ext>
            </a:extLst>
          </p:cNvPr>
          <p:cNvSpPr/>
          <p:nvPr/>
        </p:nvSpPr>
        <p:spPr>
          <a:xfrm>
            <a:off x="4148574" y="2253931"/>
            <a:ext cx="476377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u="sng" dirty="0">
                <a:solidFill>
                  <a:srgbClr val="002B4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Evidence Extractor/Evidence Generator</a:t>
            </a:r>
          </a:p>
        </p:txBody>
      </p:sp>
      <p:sp>
        <p:nvSpPr>
          <p:cNvPr id="17" name="圆角矩形 5">
            <a:extLst>
              <a:ext uri="{FF2B5EF4-FFF2-40B4-BE49-F238E27FC236}">
                <a16:creationId xmlns:a16="http://schemas.microsoft.com/office/drawing/2014/main" id="{46DCE20D-C867-43BD-A3B8-22A0B5A09E8B}"/>
              </a:ext>
            </a:extLst>
          </p:cNvPr>
          <p:cNvSpPr/>
          <p:nvPr/>
        </p:nvSpPr>
        <p:spPr>
          <a:xfrm>
            <a:off x="3531450" y="4675484"/>
            <a:ext cx="384820" cy="432964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D18F98-C87B-4B25-AE16-D385384AF8FB}"/>
              </a:ext>
            </a:extLst>
          </p:cNvPr>
          <p:cNvSpPr/>
          <p:nvPr/>
        </p:nvSpPr>
        <p:spPr>
          <a:xfrm>
            <a:off x="4185776" y="4062460"/>
            <a:ext cx="4726576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u="sng" dirty="0">
                <a:solidFill>
                  <a:srgbClr val="002B4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Answer Predictor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3B2931-958A-4331-BD83-040FA8D3DEB3}"/>
              </a:ext>
            </a:extLst>
          </p:cNvPr>
          <p:cNvSpPr/>
          <p:nvPr/>
        </p:nvSpPr>
        <p:spPr>
          <a:xfrm>
            <a:off x="4909266" y="4541405"/>
            <a:ext cx="3467752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or generate answers from the extracted evidence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0DA2AA17-008D-4564-980D-94EA18427A41}"/>
              </a:ext>
            </a:extLst>
          </p:cNvPr>
          <p:cNvSpPr/>
          <p:nvPr/>
        </p:nvSpPr>
        <p:spPr>
          <a:xfrm>
            <a:off x="2633226" y="2382030"/>
            <a:ext cx="456131" cy="2967210"/>
          </a:xfrm>
          <a:prstGeom prst="leftBrace">
            <a:avLst/>
          </a:prstGeom>
          <a:ln w="38100">
            <a:solidFill>
              <a:srgbClr val="002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4">
            <a:extLst>
              <a:ext uri="{FF2B5EF4-FFF2-40B4-BE49-F238E27FC236}">
                <a16:creationId xmlns:a16="http://schemas.microsoft.com/office/drawing/2014/main" id="{44206263-35B2-4362-B3F9-088060ED7F0A}"/>
              </a:ext>
            </a:extLst>
          </p:cNvPr>
          <p:cNvSpPr/>
          <p:nvPr/>
        </p:nvSpPr>
        <p:spPr>
          <a:xfrm>
            <a:off x="4185776" y="2171717"/>
            <a:ext cx="4729624" cy="1503495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4">
            <a:extLst>
              <a:ext uri="{FF2B5EF4-FFF2-40B4-BE49-F238E27FC236}">
                <a16:creationId xmlns:a16="http://schemas.microsoft.com/office/drawing/2014/main" id="{96D142A9-25AB-4C6F-B0E0-FE67631439FA}"/>
              </a:ext>
            </a:extLst>
          </p:cNvPr>
          <p:cNvSpPr/>
          <p:nvPr/>
        </p:nvSpPr>
        <p:spPr>
          <a:xfrm>
            <a:off x="4182728" y="4088909"/>
            <a:ext cx="4729624" cy="1503495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4">
            <a:extLst>
              <a:ext uri="{FF2B5EF4-FFF2-40B4-BE49-F238E27FC236}">
                <a16:creationId xmlns:a16="http://schemas.microsoft.com/office/drawing/2014/main" id="{4473EB71-5CC0-4589-B34E-2A3CF1B3FEE3}"/>
              </a:ext>
            </a:extLst>
          </p:cNvPr>
          <p:cNvSpPr/>
          <p:nvPr/>
        </p:nvSpPr>
        <p:spPr bwMode="auto">
          <a:xfrm>
            <a:off x="1027624" y="3320115"/>
            <a:ext cx="1432112" cy="114672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MRC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0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63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Evidence Extraction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76">
            <a:extLst>
              <a:ext uri="{FF2B5EF4-FFF2-40B4-BE49-F238E27FC236}">
                <a16:creationId xmlns:a16="http://schemas.microsoft.com/office/drawing/2014/main" id="{57A39E78-1AB7-4DF0-8374-0BCE18CBFAD2}"/>
              </a:ext>
            </a:extLst>
          </p:cNvPr>
          <p:cNvSpPr txBox="1"/>
          <p:nvPr/>
        </p:nvSpPr>
        <p:spPr>
          <a:xfrm>
            <a:off x="1027624" y="1144342"/>
            <a:ext cx="8592626" cy="584775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extract the evidence sentences?</a:t>
            </a:r>
            <a:endParaRPr lang="zh-CN" altLang="en-US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FF6370-1AA4-427A-A62A-C72FC1D27EC0}"/>
              </a:ext>
            </a:extLst>
          </p:cNvPr>
          <p:cNvSpPr/>
          <p:nvPr/>
        </p:nvSpPr>
        <p:spPr>
          <a:xfrm>
            <a:off x="1457324" y="1983397"/>
            <a:ext cx="8915401" cy="3076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Weakly-surprised method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Semi-supervised method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Unsurpervised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method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Reinforce learning</a:t>
            </a:r>
          </a:p>
          <a:p>
            <a:pPr>
              <a:lnSpc>
                <a:spcPct val="200000"/>
              </a:lnSpc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1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81E317-A4B4-46CA-93B3-6BC12625A002}"/>
              </a:ext>
            </a:extLst>
          </p:cNvPr>
          <p:cNvSpPr/>
          <p:nvPr/>
        </p:nvSpPr>
        <p:spPr>
          <a:xfrm>
            <a:off x="1714500" y="6380398"/>
            <a:ext cx="933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Denoising distantly supervised open-domain question answering (ACL 2018)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422D2E-2BBA-40EA-8897-4BFDC684E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890" y="573725"/>
            <a:ext cx="4375235" cy="57461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54F8CE-651E-4D0E-8056-E1F664EE0208}"/>
              </a:ext>
            </a:extLst>
          </p:cNvPr>
          <p:cNvSpPr/>
          <p:nvPr/>
        </p:nvSpPr>
        <p:spPr>
          <a:xfrm>
            <a:off x="991171" y="818866"/>
            <a:ext cx="4127477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Weakly-surprised method (1)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607978-A40B-49E1-B9B0-0C5B83FA3209}"/>
              </a:ext>
            </a:extLst>
          </p:cNvPr>
          <p:cNvSpPr/>
          <p:nvPr/>
        </p:nvSpPr>
        <p:spPr>
          <a:xfrm>
            <a:off x="1516594" y="1583997"/>
            <a:ext cx="4375235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/>
              <a:t>Model: a coarse-to-fine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                  denoising model for DS-QA</a:t>
            </a:r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5D6610AD-BBCA-409D-981D-0EA98C3BFA7F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EB7727-041D-4C1E-BD16-1CB7DB5439BD}"/>
              </a:ext>
            </a:extLst>
          </p:cNvPr>
          <p:cNvSpPr/>
          <p:nvPr/>
        </p:nvSpPr>
        <p:spPr>
          <a:xfrm>
            <a:off x="1943672" y="2612429"/>
            <a:ext cx="2472152" cy="1229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 Selector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 Reader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41125E-D5F2-425C-8E08-81F0D049B7CB}"/>
              </a:ext>
            </a:extLst>
          </p:cNvPr>
          <p:cNvSpPr/>
          <p:nvPr/>
        </p:nvSpPr>
        <p:spPr>
          <a:xfrm>
            <a:off x="7507224" y="2221992"/>
            <a:ext cx="3319272" cy="210312"/>
          </a:xfrm>
          <a:prstGeom prst="rect">
            <a:avLst/>
          </a:prstGeom>
          <a:noFill/>
          <a:ln w="19050">
            <a:solidFill>
              <a:srgbClr val="ED402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81E317-A4B4-46CA-93B3-6BC12625A002}"/>
              </a:ext>
            </a:extLst>
          </p:cNvPr>
          <p:cNvSpPr/>
          <p:nvPr/>
        </p:nvSpPr>
        <p:spPr>
          <a:xfrm>
            <a:off x="1714500" y="6380398"/>
            <a:ext cx="933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Denoising distantly supervised open-domain question answering (ACL 2018)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422D2E-2BBA-40EA-8897-4BFDC684E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890" y="573725"/>
            <a:ext cx="4375235" cy="57461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54F8CE-651E-4D0E-8056-E1F664EE0208}"/>
              </a:ext>
            </a:extLst>
          </p:cNvPr>
          <p:cNvSpPr/>
          <p:nvPr/>
        </p:nvSpPr>
        <p:spPr>
          <a:xfrm>
            <a:off x="991170" y="818866"/>
            <a:ext cx="638763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5D6610AD-BBCA-409D-981D-0EA98C3BFA7F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EB7727-041D-4C1E-BD16-1CB7DB5439BD}"/>
              </a:ext>
            </a:extLst>
          </p:cNvPr>
          <p:cNvSpPr/>
          <p:nvPr/>
        </p:nvSpPr>
        <p:spPr>
          <a:xfrm>
            <a:off x="1238809" y="1330040"/>
            <a:ext cx="2472152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 Selector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432479-D638-4CEC-89D4-717547835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274" y="2528770"/>
            <a:ext cx="1663786" cy="3937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519DDF-F8AC-402B-834B-681DBA90E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274" y="3076136"/>
            <a:ext cx="3873699" cy="3175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EF0855F-D70E-4186-ACB0-0B0CB26CB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810" y="4036843"/>
            <a:ext cx="1193861" cy="53342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980DB37-7B24-4E63-B0AB-E65B04927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7810" y="4733049"/>
            <a:ext cx="1778091" cy="5778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E79EF6E-D22E-4111-B604-00431F7056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6188" y="5634724"/>
            <a:ext cx="3194214" cy="41912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340CF2B-4FB7-4FEE-8AC3-67FCC52DA1AD}"/>
              </a:ext>
            </a:extLst>
          </p:cNvPr>
          <p:cNvSpPr/>
          <p:nvPr/>
        </p:nvSpPr>
        <p:spPr>
          <a:xfrm>
            <a:off x="1857245" y="202517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 Encoding</a:t>
            </a:r>
            <a:endParaRPr lang="en-US" altLang="zh-CN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7E60D1-21CD-4278-9FBC-B7F9270563A0}"/>
              </a:ext>
            </a:extLst>
          </p:cNvPr>
          <p:cNvSpPr/>
          <p:nvPr/>
        </p:nvSpPr>
        <p:spPr>
          <a:xfrm>
            <a:off x="1858571" y="3513399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Encoding</a:t>
            </a:r>
            <a:endParaRPr lang="en-US" altLang="zh-CN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7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81E317-A4B4-46CA-93B3-6BC12625A002}"/>
              </a:ext>
            </a:extLst>
          </p:cNvPr>
          <p:cNvSpPr/>
          <p:nvPr/>
        </p:nvSpPr>
        <p:spPr>
          <a:xfrm>
            <a:off x="1714500" y="6380398"/>
            <a:ext cx="933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Denoising distantly supervised open-domain question answering (ACL 2018)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422D2E-2BBA-40EA-8897-4BFDC684E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890" y="573725"/>
            <a:ext cx="4375235" cy="57461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54F8CE-651E-4D0E-8056-E1F664EE0208}"/>
              </a:ext>
            </a:extLst>
          </p:cNvPr>
          <p:cNvSpPr/>
          <p:nvPr/>
        </p:nvSpPr>
        <p:spPr>
          <a:xfrm>
            <a:off x="991170" y="818866"/>
            <a:ext cx="638763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5D6610AD-BBCA-409D-981D-0EA98C3BFA7F}"/>
              </a:ext>
            </a:extLst>
          </p:cNvPr>
          <p:cNvSpPr/>
          <p:nvPr/>
        </p:nvSpPr>
        <p:spPr bwMode="auto">
          <a:xfrm>
            <a:off x="1095458" y="6455761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EB7727-041D-4C1E-BD16-1CB7DB5439BD}"/>
              </a:ext>
            </a:extLst>
          </p:cNvPr>
          <p:cNvSpPr/>
          <p:nvPr/>
        </p:nvSpPr>
        <p:spPr>
          <a:xfrm>
            <a:off x="1238809" y="1330040"/>
            <a:ext cx="2414444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 Reader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5D6DD2-B357-4297-B295-9A0B883B8079}"/>
              </a:ext>
            </a:extLst>
          </p:cNvPr>
          <p:cNvSpPr/>
          <p:nvPr/>
        </p:nvSpPr>
        <p:spPr>
          <a:xfrm>
            <a:off x="1538757" y="2110940"/>
            <a:ext cx="4440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self-attention multi-layers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050E5CF-F04E-46B0-B12B-5264E650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551" y="4555698"/>
            <a:ext cx="2787793" cy="45087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EA2303C-1271-4495-9B9E-F48AEB6C9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557" y="5182766"/>
            <a:ext cx="2673487" cy="57152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FFC3D46-6ADF-4D0A-9D73-D005F367F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217" y="2829161"/>
            <a:ext cx="2298818" cy="33656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38E5032-8A45-4E36-A00E-D80C18967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627" y="3435028"/>
            <a:ext cx="2476519" cy="7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6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953</Words>
  <Application>Microsoft Office PowerPoint</Application>
  <PresentationFormat>宽屏</PresentationFormat>
  <Paragraphs>213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NimbusRomNo9L-Medi</vt:lpstr>
      <vt:lpstr>微软雅黑</vt:lpstr>
      <vt:lpstr>Arial</vt:lpstr>
      <vt:lpstr>Calibri</vt:lpstr>
      <vt:lpstr>Calibri Light</vt:lpstr>
      <vt:lpstr>Segoe UI Black</vt:lpstr>
      <vt:lpstr>Segoe UI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WHHD-李冬 WHHD-李冬</cp:lastModifiedBy>
  <cp:revision>393</cp:revision>
  <dcterms:created xsi:type="dcterms:W3CDTF">2016-12-09T01:44:00Z</dcterms:created>
  <dcterms:modified xsi:type="dcterms:W3CDTF">2020-05-22T10:56:53Z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