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5" r:id="rId3"/>
    <p:sldId id="267" r:id="rId4"/>
    <p:sldId id="268" r:id="rId5"/>
    <p:sldId id="276" r:id="rId6"/>
    <p:sldId id="297" r:id="rId7"/>
    <p:sldId id="298" r:id="rId8"/>
    <p:sldId id="306" r:id="rId9"/>
    <p:sldId id="309" r:id="rId10"/>
    <p:sldId id="307" r:id="rId11"/>
    <p:sldId id="308" r:id="rId12"/>
    <p:sldId id="302" r:id="rId13"/>
    <p:sldId id="303" r:id="rId14"/>
    <p:sldId id="289" r:id="rId15"/>
  </p:sldIdLst>
  <p:sldSz cx="12192000" cy="6858000"/>
  <p:notesSz cx="6858000" cy="9144000"/>
  <p:custDataLst>
    <p:tags r:id="rId1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2" userDrawn="1">
          <p15:clr>
            <a:srgbClr val="A4A3A4"/>
          </p15:clr>
        </p15:guide>
        <p15:guide id="2" pos="4815" userDrawn="1">
          <p15:clr>
            <a:srgbClr val="A4A3A4"/>
          </p15:clr>
        </p15:guide>
        <p15:guide id="3" pos="34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DEE4"/>
    <a:srgbClr val="FF9797"/>
    <a:srgbClr val="FF6161"/>
    <a:srgbClr val="FF4747"/>
    <a:srgbClr val="B0C6CA"/>
    <a:srgbClr val="6699A1"/>
    <a:srgbClr val="FFABAB"/>
    <a:srgbClr val="FF4B4B"/>
    <a:srgbClr val="86AD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2792" autoAdjust="0"/>
  </p:normalViewPr>
  <p:slideViewPr>
    <p:cSldViewPr snapToGrid="0" showGuides="1">
      <p:cViewPr varScale="1">
        <p:scale>
          <a:sx n="56" d="100"/>
          <a:sy n="56" d="100"/>
        </p:scale>
        <p:origin x="1356" y="66"/>
      </p:cViewPr>
      <p:guideLst>
        <p:guide orient="horz" pos="2092"/>
        <p:guide pos="4815"/>
        <p:guide pos="3454"/>
      </p:guideLst>
    </p:cSldViewPr>
  </p:slideViewPr>
  <p:notesTextViewPr>
    <p:cViewPr>
      <p:scale>
        <a:sx n="300" d="100"/>
        <a:sy n="3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微软雅黑" panose="020B0503020204020204" pitchFamily="34" charset="-122"/>
              </a:defRPr>
            </a:lvl1pPr>
          </a:lstStyle>
          <a:p>
            <a:pPr>
              <a:defRPr/>
            </a:pPr>
            <a:fld id="{4C976ED8-A2F8-44B2-9E9B-484DCC3D921D}" type="datetimeFigureOut">
              <a:rPr lang="zh-CN" altLang="en-US" smtClean="0"/>
              <a:pPr>
                <a:defRPr/>
              </a:pPr>
              <a:t>2020/11/29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微软雅黑" panose="020B0503020204020204" pitchFamily="34" charset="-122"/>
              </a:defRPr>
            </a:lvl1pPr>
          </a:lstStyle>
          <a:p>
            <a:fld id="{167FA93C-29B1-4199-89B1-C9D8A0C7888C}" type="slidenum">
              <a:rPr lang="zh-CN" altLang="en-US" smtClean="0"/>
              <a:pPr/>
              <a:t>‹#›</a:t>
            </a:fld>
            <a:endParaRPr lang="zh-CN" altLang="en-US" dirty="0"/>
          </a:p>
        </p:txBody>
      </p:sp>
    </p:spTree>
    <p:extLst>
      <p:ext uri="{BB962C8B-B14F-4D97-AF65-F5344CB8AC3E}">
        <p14:creationId xmlns:p14="http://schemas.microsoft.com/office/powerpoint/2010/main" val="37575706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微软雅黑" panose="020B0503020204020204" pitchFamily="34" charset="-122"/>
        <a:cs typeface="+mn-cs"/>
      </a:defRPr>
    </a:lvl1pPr>
    <a:lvl2pPr marL="457200" algn="l" rtl="0" fontAlgn="base">
      <a:spcBef>
        <a:spcPct val="30000"/>
      </a:spcBef>
      <a:spcAft>
        <a:spcPct val="0"/>
      </a:spcAft>
      <a:defRPr sz="1200" kern="1200">
        <a:solidFill>
          <a:schemeClr val="tx1"/>
        </a:solidFill>
        <a:latin typeface="+mn-lt"/>
        <a:ea typeface="微软雅黑" panose="020B0503020204020204" pitchFamily="34" charset="-122"/>
        <a:cs typeface="+mn-cs"/>
      </a:defRPr>
    </a:lvl2pPr>
    <a:lvl3pPr marL="914400" algn="l" rtl="0" fontAlgn="base">
      <a:spcBef>
        <a:spcPct val="30000"/>
      </a:spcBef>
      <a:spcAft>
        <a:spcPct val="0"/>
      </a:spcAft>
      <a:defRPr sz="1200" kern="1200">
        <a:solidFill>
          <a:schemeClr val="tx1"/>
        </a:solidFill>
        <a:latin typeface="+mn-lt"/>
        <a:ea typeface="微软雅黑" panose="020B0503020204020204" pitchFamily="34" charset="-122"/>
        <a:cs typeface="+mn-cs"/>
      </a:defRPr>
    </a:lvl3pPr>
    <a:lvl4pPr marL="1371600" algn="l" rtl="0" fontAlgn="base">
      <a:spcBef>
        <a:spcPct val="30000"/>
      </a:spcBef>
      <a:spcAft>
        <a:spcPct val="0"/>
      </a:spcAft>
      <a:defRPr sz="1200" kern="1200">
        <a:solidFill>
          <a:schemeClr val="tx1"/>
        </a:solidFill>
        <a:latin typeface="+mn-lt"/>
        <a:ea typeface="微软雅黑" panose="020B0503020204020204" pitchFamily="34" charset="-122"/>
        <a:cs typeface="+mn-cs"/>
      </a:defRPr>
    </a:lvl4pPr>
    <a:lvl5pPr marL="1828800" algn="l" rtl="0" fontAlgn="base">
      <a:spcBef>
        <a:spcPct val="30000"/>
      </a:spcBef>
      <a:spcAft>
        <a:spcPct val="0"/>
      </a:spcAft>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a:t>
            </a:fld>
            <a:endParaRPr lang="zh-CN" altLang="en-US" dirty="0">
              <a:latin typeface="Calibri" pitchFamily="34" charset="0"/>
            </a:endParaRPr>
          </a:p>
        </p:txBody>
      </p:sp>
    </p:spTree>
    <p:extLst>
      <p:ext uri="{BB962C8B-B14F-4D97-AF65-F5344CB8AC3E}">
        <p14:creationId xmlns:p14="http://schemas.microsoft.com/office/powerpoint/2010/main" val="2585316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11</a:t>
            </a:fld>
            <a:endParaRPr lang="zh-CN" altLang="en-US" dirty="0">
              <a:latin typeface="Calibri" pitchFamily="34" charset="0"/>
            </a:endParaRPr>
          </a:p>
        </p:txBody>
      </p:sp>
    </p:spTree>
    <p:extLst>
      <p:ext uri="{BB962C8B-B14F-4D97-AF65-F5344CB8AC3E}">
        <p14:creationId xmlns:p14="http://schemas.microsoft.com/office/powerpoint/2010/main" val="3541144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12</a:t>
            </a:fld>
            <a:endParaRPr lang="zh-CN" altLang="en-US" dirty="0">
              <a:latin typeface="Calibri" pitchFamily="34" charset="0"/>
            </a:endParaRPr>
          </a:p>
        </p:txBody>
      </p:sp>
    </p:spTree>
    <p:extLst>
      <p:ext uri="{BB962C8B-B14F-4D97-AF65-F5344CB8AC3E}">
        <p14:creationId xmlns:p14="http://schemas.microsoft.com/office/powerpoint/2010/main" val="235112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13</a:t>
            </a:fld>
            <a:endParaRPr lang="zh-CN" altLang="en-US" dirty="0">
              <a:latin typeface="Calibri" pitchFamily="34" charset="0"/>
            </a:endParaRPr>
          </a:p>
        </p:txBody>
      </p:sp>
    </p:spTree>
    <p:extLst>
      <p:ext uri="{BB962C8B-B14F-4D97-AF65-F5344CB8AC3E}">
        <p14:creationId xmlns:p14="http://schemas.microsoft.com/office/powerpoint/2010/main" val="302986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z="400"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14</a:t>
            </a:fld>
            <a:endParaRPr lang="zh-CN" altLang="en-US" dirty="0">
              <a:latin typeface="Calibri" pitchFamily="34" charset="0"/>
            </a:endParaRPr>
          </a:p>
        </p:txBody>
      </p:sp>
    </p:spTree>
    <p:extLst>
      <p:ext uri="{BB962C8B-B14F-4D97-AF65-F5344CB8AC3E}">
        <p14:creationId xmlns:p14="http://schemas.microsoft.com/office/powerpoint/2010/main" val="214848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2</a:t>
            </a:fld>
            <a:endParaRPr lang="zh-CN" altLang="en-US" dirty="0">
              <a:latin typeface="Calibri" pitchFamily="34" charset="0"/>
            </a:endParaRPr>
          </a:p>
        </p:txBody>
      </p:sp>
    </p:spTree>
    <p:extLst>
      <p:ext uri="{BB962C8B-B14F-4D97-AF65-F5344CB8AC3E}">
        <p14:creationId xmlns:p14="http://schemas.microsoft.com/office/powerpoint/2010/main" val="82913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3</a:t>
            </a:fld>
            <a:endParaRPr lang="zh-CN" altLang="en-US" dirty="0">
              <a:latin typeface="Calibri" pitchFamily="34" charset="0"/>
            </a:endParaRPr>
          </a:p>
        </p:txBody>
      </p:sp>
    </p:spTree>
    <p:extLst>
      <p:ext uri="{BB962C8B-B14F-4D97-AF65-F5344CB8AC3E}">
        <p14:creationId xmlns:p14="http://schemas.microsoft.com/office/powerpoint/2010/main" val="12895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zh-CN" sz="1200" kern="1200" dirty="0" smtClean="0">
                <a:solidFill>
                  <a:schemeClr val="tx1"/>
                </a:solidFill>
                <a:effectLst/>
                <a:latin typeface="+mn-lt"/>
                <a:ea typeface="微软雅黑" panose="020B0503020204020204" pitchFamily="34" charset="-122"/>
                <a:cs typeface="+mn-cs"/>
              </a:rPr>
              <a:t>新一轮工业革命正在重构全球的产业格局，以区域比较优势理论为基础的差异化区域发展战略，依然是各国追求的目标</a:t>
            </a:r>
            <a:r>
              <a:rPr lang="en-US" altLang="zh-CN" sz="1200" kern="1200" dirty="0" smtClean="0">
                <a:solidFill>
                  <a:schemeClr val="tx1"/>
                </a:solidFill>
                <a:effectLst/>
                <a:latin typeface="+mn-lt"/>
                <a:ea typeface="微软雅黑" panose="020B0503020204020204" pitchFamily="34" charset="-122"/>
                <a:cs typeface="+mn-cs"/>
              </a:rPr>
              <a:t>, </a:t>
            </a:r>
            <a:r>
              <a:rPr lang="zh-CN" altLang="en-US" sz="1200" kern="1200" dirty="0" smtClean="0">
                <a:solidFill>
                  <a:schemeClr val="tx1"/>
                </a:solidFill>
                <a:effectLst/>
                <a:latin typeface="+mn-lt"/>
                <a:ea typeface="微软雅黑" panose="020B0503020204020204" pitchFamily="34" charset="-122"/>
                <a:cs typeface="+mn-cs"/>
              </a:rPr>
              <a:t>处于对政策制定的需要， 政府企业对产业分析的需求在不断增长， 本课题就是</a:t>
            </a:r>
            <a:r>
              <a:rPr lang="en-US" altLang="zh-CN" sz="1200" kern="1200" dirty="0" smtClean="0">
                <a:solidFill>
                  <a:schemeClr val="tx1"/>
                </a:solidFill>
                <a:effectLst/>
                <a:latin typeface="+mn-lt"/>
                <a:ea typeface="微软雅黑" panose="020B0503020204020204" pitchFamily="34" charset="-122"/>
                <a:cs typeface="+mn-cs"/>
              </a:rPr>
              <a:t>2020</a:t>
            </a:r>
            <a:r>
              <a:rPr lang="zh-CN" altLang="en-US" sz="1200" kern="1200" dirty="0" smtClean="0">
                <a:solidFill>
                  <a:schemeClr val="tx1"/>
                </a:solidFill>
                <a:effectLst/>
                <a:latin typeface="+mn-lt"/>
                <a:ea typeface="微软雅黑" panose="020B0503020204020204" pitchFamily="34" charset="-122"/>
                <a:cs typeface="+mn-cs"/>
              </a:rPr>
              <a:t>国家自然科学基金专项项目下的一个中间工作</a:t>
            </a: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4</a:t>
            </a:fld>
            <a:endParaRPr lang="zh-CN" altLang="en-US" dirty="0">
              <a:latin typeface="Calibri" pitchFamily="34" charset="0"/>
            </a:endParaRPr>
          </a:p>
        </p:txBody>
      </p:sp>
    </p:spTree>
    <p:extLst>
      <p:ext uri="{BB962C8B-B14F-4D97-AF65-F5344CB8AC3E}">
        <p14:creationId xmlns:p14="http://schemas.microsoft.com/office/powerpoint/2010/main" val="244892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传统方法都是基于投入产出理论作一些统计分析， 具有较高的时延，而随着</a:t>
            </a:r>
            <a:r>
              <a:rPr lang="zh-CN" altLang="zh-CN" sz="1200" kern="1200" dirty="0" smtClean="0">
                <a:solidFill>
                  <a:schemeClr val="tx1"/>
                </a:solidFill>
                <a:effectLst/>
                <a:latin typeface="+mn-lt"/>
                <a:ea typeface="微软雅黑" panose="020B0503020204020204" pitchFamily="34" charset="-122"/>
                <a:cs typeface="+mn-cs"/>
              </a:rPr>
              <a:t>数字经济的繁荣兴起，企业数据成倍递增</a:t>
            </a:r>
            <a:r>
              <a:rPr lang="zh-CN" altLang="en-US" sz="1200" kern="1200" dirty="0" smtClean="0">
                <a:solidFill>
                  <a:schemeClr val="tx1"/>
                </a:solidFill>
                <a:effectLst/>
                <a:latin typeface="+mn-lt"/>
                <a:ea typeface="微软雅黑" panose="020B0503020204020204" pitchFamily="34" charset="-122"/>
                <a:cs typeface="+mn-cs"/>
              </a:rPr>
              <a:t>， 如何结合计算机理论对这些数据进行有效挖掘是一个有较高价值的目标</a:t>
            </a: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5</a:t>
            </a:fld>
            <a:endParaRPr lang="zh-CN" altLang="en-US" dirty="0">
              <a:latin typeface="Calibri" pitchFamily="34" charset="0"/>
            </a:endParaRPr>
          </a:p>
        </p:txBody>
      </p:sp>
    </p:spTree>
    <p:extLst>
      <p:ext uri="{BB962C8B-B14F-4D97-AF65-F5344CB8AC3E}">
        <p14:creationId xmlns:p14="http://schemas.microsoft.com/office/powerpoint/2010/main" val="332930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6</a:t>
            </a:fld>
            <a:endParaRPr lang="zh-CN" altLang="en-US" dirty="0">
              <a:latin typeface="Calibri" pitchFamily="34" charset="0"/>
            </a:endParaRPr>
          </a:p>
        </p:txBody>
      </p:sp>
    </p:spTree>
    <p:extLst>
      <p:ext uri="{BB962C8B-B14F-4D97-AF65-F5344CB8AC3E}">
        <p14:creationId xmlns:p14="http://schemas.microsoft.com/office/powerpoint/2010/main" val="2571741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进年来随着深度学习的发展，也出现了一些基于神经网络的分类模型， 如</a:t>
            </a:r>
            <a:r>
              <a:rPr lang="en-US" altLang="zh-CN" dirty="0" smtClean="0"/>
              <a:t>CNN</a:t>
            </a:r>
            <a:r>
              <a:rPr lang="zh-CN" altLang="en-US" dirty="0" smtClean="0"/>
              <a:t>，</a:t>
            </a:r>
            <a:r>
              <a:rPr lang="en-US" altLang="zh-CN" dirty="0" smtClean="0"/>
              <a:t>RNN</a:t>
            </a:r>
            <a:r>
              <a:rPr lang="zh-CN" altLang="en-US" dirty="0" smtClean="0"/>
              <a:t>， </a:t>
            </a:r>
            <a:r>
              <a:rPr lang="en-US" altLang="zh-CN" dirty="0" smtClean="0"/>
              <a:t>FastText</a:t>
            </a:r>
            <a:r>
              <a:rPr lang="zh-CN" altLang="en-US" dirty="0" smtClean="0"/>
              <a:t>等</a:t>
            </a: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7</a:t>
            </a:fld>
            <a:endParaRPr lang="zh-CN" altLang="en-US" dirty="0">
              <a:latin typeface="Calibri" pitchFamily="34" charset="0"/>
            </a:endParaRPr>
          </a:p>
        </p:txBody>
      </p:sp>
    </p:spTree>
    <p:extLst>
      <p:ext uri="{BB962C8B-B14F-4D97-AF65-F5344CB8AC3E}">
        <p14:creationId xmlns:p14="http://schemas.microsoft.com/office/powerpoint/2010/main" val="69021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itchFamily="34" charset="0"/>
              </a:rPr>
              <a:pPr/>
              <a:t>8</a:t>
            </a:fld>
            <a:endParaRPr lang="zh-CN" altLang="en-US" dirty="0">
              <a:latin typeface="Calibri" pitchFamily="34" charset="0"/>
            </a:endParaRPr>
          </a:p>
        </p:txBody>
      </p:sp>
    </p:spTree>
    <p:extLst>
      <p:ext uri="{BB962C8B-B14F-4D97-AF65-F5344CB8AC3E}">
        <p14:creationId xmlns:p14="http://schemas.microsoft.com/office/powerpoint/2010/main" val="132294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itchFamily="34" charset="0"/>
              </a:rPr>
              <a:pPr/>
              <a:t>10</a:t>
            </a:fld>
            <a:endParaRPr lang="zh-CN" altLang="en-US" dirty="0">
              <a:latin typeface="Calibri" pitchFamily="34" charset="0"/>
            </a:endParaRPr>
          </a:p>
        </p:txBody>
      </p:sp>
    </p:spTree>
    <p:extLst>
      <p:ext uri="{BB962C8B-B14F-4D97-AF65-F5344CB8AC3E}">
        <p14:creationId xmlns:p14="http://schemas.microsoft.com/office/powerpoint/2010/main" val="389744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B501654-C328-4D7F-8379-14C1805D0D0D}" type="datetimeFigureOut">
              <a:rPr lang="zh-CN" altLang="en-US"/>
              <a:pPr>
                <a:defRPr/>
              </a:pPr>
              <a:t>2020/11/29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4421DB7-F3D9-48CB-8617-87E748E92883}" type="slidenum">
              <a:rPr lang="zh-CN" altLang="en-US"/>
              <a:pPr/>
              <a:t>‹#›</a:t>
            </a:fld>
            <a:endParaRPr lang="zh-CN" altLang="en-US"/>
          </a:p>
        </p:txBody>
      </p:sp>
    </p:spTree>
    <p:extLst>
      <p:ext uri="{BB962C8B-B14F-4D97-AF65-F5344CB8AC3E}">
        <p14:creationId xmlns:p14="http://schemas.microsoft.com/office/powerpoint/2010/main" val="1978769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D132489-02C9-4B03-8508-CE0419D7D36C}" type="datetimeFigureOut">
              <a:rPr lang="zh-CN" altLang="en-US"/>
              <a:pPr>
                <a:defRPr/>
              </a:pPr>
              <a:t>2020/11/29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F3826D8-9AD3-419B-A4E6-CC8E8BEDD67B}" type="slidenum">
              <a:rPr lang="zh-CN" altLang="en-US"/>
              <a:pPr/>
              <a:t>‹#›</a:t>
            </a:fld>
            <a:endParaRPr lang="zh-CN" altLang="en-US"/>
          </a:p>
        </p:txBody>
      </p:sp>
    </p:spTree>
    <p:extLst>
      <p:ext uri="{BB962C8B-B14F-4D97-AF65-F5344CB8AC3E}">
        <p14:creationId xmlns:p14="http://schemas.microsoft.com/office/powerpoint/2010/main" val="3368410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9B4E0AC-1760-453B-913D-8414A7E3B035}" type="datetimeFigureOut">
              <a:rPr lang="zh-CN" altLang="en-US"/>
              <a:pPr>
                <a:defRPr/>
              </a:pPr>
              <a:t>2020/11/29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A3F0D1-4657-4B7B-8EC0-DFDEE341E13E}" type="slidenum">
              <a:rPr lang="zh-CN" altLang="en-US"/>
              <a:pPr/>
              <a:t>‹#›</a:t>
            </a:fld>
            <a:endParaRPr lang="zh-CN" altLang="en-US"/>
          </a:p>
        </p:txBody>
      </p:sp>
    </p:spTree>
    <p:extLst>
      <p:ext uri="{BB962C8B-B14F-4D97-AF65-F5344CB8AC3E}">
        <p14:creationId xmlns:p14="http://schemas.microsoft.com/office/powerpoint/2010/main" val="4243881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5C3B258-F792-467C-8952-6564F7F7A64C}" type="datetimeFigureOut">
              <a:rPr lang="zh-CN" altLang="en-US"/>
              <a:pPr>
                <a:defRPr/>
              </a:pPr>
              <a:t>2020/11/29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232BDC5-71A1-4D20-8EF0-8F919F29C0C1}" type="slidenum">
              <a:rPr lang="zh-CN" altLang="en-US"/>
              <a:pPr/>
              <a:t>‹#›</a:t>
            </a:fld>
            <a:endParaRPr lang="zh-CN" altLang="en-US"/>
          </a:p>
        </p:txBody>
      </p:sp>
    </p:spTree>
    <p:extLst>
      <p:ext uri="{BB962C8B-B14F-4D97-AF65-F5344CB8AC3E}">
        <p14:creationId xmlns:p14="http://schemas.microsoft.com/office/powerpoint/2010/main" val="11809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BE8ED0-4CC8-41FB-A813-AF3EE990F4EA}" type="datetimeFigureOut">
              <a:rPr lang="zh-CN" altLang="en-US"/>
              <a:pPr>
                <a:defRPr/>
              </a:pPr>
              <a:t>2020/11/29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8AE3268-E185-4A0B-A5A9-CD634315B018}" type="slidenum">
              <a:rPr lang="zh-CN" altLang="en-US"/>
              <a:pPr/>
              <a:t>‹#›</a:t>
            </a:fld>
            <a:endParaRPr lang="zh-CN" altLang="en-US"/>
          </a:p>
        </p:txBody>
      </p:sp>
    </p:spTree>
    <p:extLst>
      <p:ext uri="{BB962C8B-B14F-4D97-AF65-F5344CB8AC3E}">
        <p14:creationId xmlns:p14="http://schemas.microsoft.com/office/powerpoint/2010/main" val="150170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E95B230-0B8A-4324-8096-B0A755B49C08}" type="datetimeFigureOut">
              <a:rPr lang="zh-CN" altLang="en-US"/>
              <a:pPr>
                <a:defRPr/>
              </a:pPr>
              <a:t>2020/11/29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5C879A5-D176-4ABC-9E08-BE7D148649D6}" type="slidenum">
              <a:rPr lang="zh-CN" altLang="en-US"/>
              <a:pPr/>
              <a:t>‹#›</a:t>
            </a:fld>
            <a:endParaRPr lang="zh-CN" altLang="en-US"/>
          </a:p>
        </p:txBody>
      </p:sp>
      <p:sp>
        <p:nvSpPr>
          <p:cNvPr id="9" name="矩形 8"/>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728748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DF3C78F-01F3-4EBB-8C19-5282C12060D8}" type="datetimeFigureOut">
              <a:rPr lang="zh-CN" altLang="en-US"/>
              <a:pPr>
                <a:defRPr/>
              </a:pPr>
              <a:t>2020/11/29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74A41306-BA03-4BCE-9FF0-80456018BC56}" type="slidenum">
              <a:rPr lang="zh-CN" altLang="en-US"/>
              <a:pPr/>
              <a:t>‹#›</a:t>
            </a:fld>
            <a:endParaRPr lang="zh-CN" altLang="en-US"/>
          </a:p>
        </p:txBody>
      </p:sp>
    </p:spTree>
    <p:extLst>
      <p:ext uri="{BB962C8B-B14F-4D97-AF65-F5344CB8AC3E}">
        <p14:creationId xmlns:p14="http://schemas.microsoft.com/office/powerpoint/2010/main" val="3744959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A828795-3798-49B7-99EE-351E9F40A0C4}" type="datetimeFigureOut">
              <a:rPr lang="zh-CN" altLang="en-US"/>
              <a:pPr>
                <a:defRPr/>
              </a:pPr>
              <a:t>2020/11/29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D707729-9787-46F8-B085-CA1F955117C8}" type="slidenum">
              <a:rPr lang="zh-CN" altLang="en-US"/>
              <a:pPr/>
              <a:t>‹#›</a:t>
            </a:fld>
            <a:endParaRPr lang="zh-CN" altLang="en-US"/>
          </a:p>
        </p:txBody>
      </p:sp>
    </p:spTree>
    <p:extLst>
      <p:ext uri="{BB962C8B-B14F-4D97-AF65-F5344CB8AC3E}">
        <p14:creationId xmlns:p14="http://schemas.microsoft.com/office/powerpoint/2010/main" val="936971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DF77328-FDBE-4128-A06A-0E4EBD2AD1E0}" type="datetimeFigureOut">
              <a:rPr lang="zh-CN" altLang="en-US"/>
              <a:pPr>
                <a:defRPr/>
              </a:pPr>
              <a:t>2020/11/29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5F54854-6997-4642-95D0-70E8C6EE6C37}" type="slidenum">
              <a:rPr lang="zh-CN" altLang="en-US"/>
              <a:pPr/>
              <a:t>‹#›</a:t>
            </a:fld>
            <a:endParaRPr lang="zh-CN" altLang="en-US"/>
          </a:p>
        </p:txBody>
      </p:sp>
    </p:spTree>
    <p:extLst>
      <p:ext uri="{BB962C8B-B14F-4D97-AF65-F5344CB8AC3E}">
        <p14:creationId xmlns:p14="http://schemas.microsoft.com/office/powerpoint/2010/main" val="3951297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8BD367-96EF-42E6-B24E-CA1E7E032EF0}" type="datetimeFigureOut">
              <a:rPr lang="zh-CN" altLang="en-US"/>
              <a:pPr>
                <a:defRPr/>
              </a:pPr>
              <a:t>2020/11/29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18B825A-7E81-44C3-B3B9-3CE7C7317BE7}" type="slidenum">
              <a:rPr lang="zh-CN" altLang="en-US"/>
              <a:pPr/>
              <a:t>‹#›</a:t>
            </a:fld>
            <a:endParaRPr lang="zh-CN" altLang="en-US"/>
          </a:p>
        </p:txBody>
      </p:sp>
    </p:spTree>
    <p:extLst>
      <p:ext uri="{BB962C8B-B14F-4D97-AF65-F5344CB8AC3E}">
        <p14:creationId xmlns:p14="http://schemas.microsoft.com/office/powerpoint/2010/main" val="2582575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C4923F-5CC1-47A1-8CDC-A5AB7535644B}" type="datetimeFigureOut">
              <a:rPr lang="zh-CN" altLang="en-US"/>
              <a:pPr>
                <a:defRPr/>
              </a:pPr>
              <a:t>2020/11/29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5A47B71-0CCF-4F19-BDED-D37F0E2613A7}" type="slidenum">
              <a:rPr lang="zh-CN" altLang="en-US"/>
              <a:pPr/>
              <a:t>‹#›</a:t>
            </a:fld>
            <a:endParaRPr lang="zh-CN" altLang="en-US"/>
          </a:p>
        </p:txBody>
      </p:sp>
    </p:spTree>
    <p:extLst>
      <p:ext uri="{BB962C8B-B14F-4D97-AF65-F5344CB8AC3E}">
        <p14:creationId xmlns:p14="http://schemas.microsoft.com/office/powerpoint/2010/main" val="3649807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EE8DB8C-8B3F-437E-8616-505C52744BCD}" type="datetimeFigureOut">
              <a:rPr lang="zh-CN" altLang="en-US"/>
              <a:pPr>
                <a:defRPr/>
              </a:pPr>
              <a:t>2020/11/29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微软雅黑" panose="020B0503020204020204" pitchFamily="34" charset="-122"/>
                <a:ea typeface="微软雅黑" panose="020B0503020204020204" pitchFamily="34" charset="-122"/>
              </a:defRPr>
            </a:lvl1pPr>
          </a:lstStyle>
          <a:p>
            <a:fld id="{780C1C8B-0847-42AA-878D-865D1C9E509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hemeOverride" Target="../theme/themeOverride3.xml"/><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49373" y="2612283"/>
            <a:ext cx="8802410" cy="830997"/>
          </a:xfrm>
          <a:prstGeom prst="rect">
            <a:avLst/>
          </a:prstGeom>
          <a:noFill/>
        </p:spPr>
        <p:txBody>
          <a:bodyPr wrap="none">
            <a:spAutoFit/>
          </a:bodyPr>
          <a:lstStyle/>
          <a:p>
            <a:pPr algn="ctr" fontAlgn="auto">
              <a:spcBef>
                <a:spcPts val="0"/>
              </a:spcBef>
              <a:spcAft>
                <a:spcPts val="0"/>
              </a:spcAft>
              <a:defRPr/>
            </a:pPr>
            <a:r>
              <a:rPr lang="zh-CN" altLang="en-US" sz="4800" b="1" dirty="0" smtClean="0">
                <a:solidFill>
                  <a:schemeClr val="accent6">
                    <a:lumMod val="50000"/>
                  </a:schemeClr>
                </a:solidFill>
                <a:latin typeface="微软雅黑" panose="020B0503020204020204" pitchFamily="34" charset="-122"/>
                <a:ea typeface="微软雅黑" panose="020B0503020204020204" pitchFamily="34" charset="-122"/>
              </a:rPr>
              <a:t>产业舆情分类系统的设计与实现</a:t>
            </a:r>
            <a:endParaRPr lang="zh-CN" altLang="en-US" sz="4800" b="1" dirty="0">
              <a:solidFill>
                <a:schemeClr val="accent6">
                  <a:lumMod val="5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10800000">
            <a:off x="1885036" y="2344705"/>
            <a:ext cx="6799262" cy="39687"/>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361076" y="3613391"/>
            <a:ext cx="5354637" cy="30162"/>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88" y="425199"/>
            <a:ext cx="2333625" cy="742950"/>
          </a:xfrm>
          <a:prstGeom prst="rect">
            <a:avLst/>
          </a:prstGeom>
        </p:spPr>
      </p:pic>
      <p:sp>
        <p:nvSpPr>
          <p:cNvPr id="5" name="文本框 4"/>
          <p:cNvSpPr txBox="1"/>
          <p:nvPr/>
        </p:nvSpPr>
        <p:spPr>
          <a:xfrm>
            <a:off x="2405052" y="4687359"/>
            <a:ext cx="1711335" cy="400110"/>
          </a:xfrm>
          <a:prstGeom prst="rect">
            <a:avLst/>
          </a:prstGeom>
          <a:noFill/>
        </p:spPr>
        <p:txBody>
          <a:bodyPr wrap="square" rtlCol="0">
            <a:spAutoFit/>
          </a:bodyPr>
          <a:lstStyle/>
          <a:p>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答辩人</a:t>
            </a:r>
            <a:r>
              <a:rPr lang="zh-CN" altLang="en-US" sz="2000" b="1" dirty="0" smtClean="0">
                <a:solidFill>
                  <a:schemeClr val="accent6">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云程</a:t>
            </a:r>
          </a:p>
        </p:txBody>
      </p:sp>
      <p:sp>
        <p:nvSpPr>
          <p:cNvPr id="32" name="文本框 31"/>
          <p:cNvSpPr txBox="1"/>
          <p:nvPr/>
        </p:nvSpPr>
        <p:spPr>
          <a:xfrm>
            <a:off x="8085137" y="4687359"/>
            <a:ext cx="1976947" cy="400110"/>
          </a:xfrm>
          <a:prstGeom prst="rect">
            <a:avLst/>
          </a:prstGeom>
          <a:noFill/>
        </p:spPr>
        <p:txBody>
          <a:bodyPr wrap="square" rtlCol="0">
            <a:spAutoFit/>
          </a:bodyPr>
          <a:lstStyle/>
          <a:p>
            <a:r>
              <a:rPr lang="zh-CN" altLang="en-US" sz="2000" b="1" dirty="0">
                <a:solidFill>
                  <a:schemeClr val="accent6">
                    <a:lumMod val="50000"/>
                  </a:schemeClr>
                </a:solidFill>
                <a:latin typeface="微软雅黑" panose="020B0503020204020204" pitchFamily="34" charset="-122"/>
                <a:ea typeface="微软雅黑" panose="020B0503020204020204" pitchFamily="34" charset="-122"/>
              </a:rPr>
              <a:t>指导教授：彭敏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5381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研究</a:t>
            </a:r>
            <a:r>
              <a:rPr lang="zh-CN" altLang="en-US" sz="3200" b="1" dirty="0">
                <a:solidFill>
                  <a:schemeClr val="accent6">
                    <a:lumMod val="50000"/>
                  </a:schemeClr>
                </a:solidFill>
              </a:rPr>
              <a:t>难点</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文本框 2"/>
          <p:cNvSpPr txBox="1"/>
          <p:nvPr/>
        </p:nvSpPr>
        <p:spPr>
          <a:xfrm>
            <a:off x="1002082" y="1703540"/>
            <a:ext cx="10233765" cy="2954655"/>
          </a:xfrm>
          <a:prstGeom prst="rect">
            <a:avLst/>
          </a:prstGeom>
          <a:noFill/>
        </p:spPr>
        <p:txBody>
          <a:bodyPr wrap="square" rtlCol="0">
            <a:spAutoFit/>
          </a:bodyPr>
          <a:lstStyle/>
          <a:p>
            <a:r>
              <a:rPr lang="zh-CN" altLang="en-US" sz="2400" b="1" dirty="0" smtClean="0"/>
              <a:t>难点</a:t>
            </a:r>
            <a:r>
              <a:rPr lang="en-US" altLang="zh-CN" sz="2400" b="1" dirty="0" smtClean="0"/>
              <a:t>1</a:t>
            </a:r>
            <a:r>
              <a:rPr lang="zh-CN" altLang="en-US" sz="2400" dirty="0" smtClean="0"/>
              <a:t>：</a:t>
            </a:r>
            <a:endParaRPr lang="en-US" altLang="zh-CN" sz="2400" dirty="0" smtClean="0"/>
          </a:p>
          <a:p>
            <a:r>
              <a:rPr lang="en-US" altLang="zh-CN" sz="2400" dirty="0"/>
              <a:t>	</a:t>
            </a:r>
            <a:r>
              <a:rPr lang="zh-CN" altLang="en-US" sz="2400" dirty="0" smtClean="0"/>
              <a:t>现有的舆情分类方法一般仅考虑情感倾向性信息，对分类判断的特征提取单一，</a:t>
            </a:r>
            <a:r>
              <a:rPr lang="zh-CN" altLang="en-US" sz="2400" dirty="0" smtClean="0"/>
              <a:t>无法提取</a:t>
            </a:r>
            <a:r>
              <a:rPr lang="zh-CN" altLang="en-US" sz="2400" dirty="0" smtClean="0"/>
              <a:t>更深层次的特征， 分类效果不佳</a:t>
            </a:r>
            <a:endParaRPr lang="en-US" altLang="zh-CN" sz="2400" dirty="0" smtClean="0"/>
          </a:p>
          <a:p>
            <a:endParaRPr lang="en-US" altLang="zh-CN" sz="2400" dirty="0" smtClean="0"/>
          </a:p>
          <a:p>
            <a:endParaRPr lang="en-US" altLang="zh-CN" sz="2400" dirty="0" smtClean="0"/>
          </a:p>
          <a:p>
            <a:r>
              <a:rPr lang="zh-CN" altLang="en-US" sz="2400" b="1" dirty="0" smtClean="0"/>
              <a:t>难点</a:t>
            </a:r>
            <a:r>
              <a:rPr lang="en-US" altLang="zh-CN" sz="2400" b="1" dirty="0" smtClean="0"/>
              <a:t>2</a:t>
            </a:r>
            <a:r>
              <a:rPr lang="zh-CN" altLang="en-US" sz="2400" dirty="0" smtClean="0"/>
              <a:t>： 现有舆情分类方法大部分为二分类， 缺乏对特定领域的更细致划分的解决方案</a:t>
            </a:r>
            <a:endParaRPr lang="en-US" altLang="zh-CN" sz="2400" dirty="0" smtClean="0"/>
          </a:p>
          <a:p>
            <a:endParaRPr lang="zh-CN" altLang="en-US" dirty="0"/>
          </a:p>
        </p:txBody>
      </p:sp>
    </p:spTree>
    <p:extLst>
      <p:ext uri="{BB962C8B-B14F-4D97-AF65-F5344CB8AC3E}">
        <p14:creationId xmlns:p14="http://schemas.microsoft.com/office/powerpoint/2010/main" val="396669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5381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chemeClr val="accent6">
                    <a:lumMod val="50000"/>
                  </a:schemeClr>
                </a:solidFill>
              </a:rPr>
              <a:t>创新点</a:t>
            </a: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p:cNvSpPr txBox="1"/>
          <p:nvPr/>
        </p:nvSpPr>
        <p:spPr>
          <a:xfrm>
            <a:off x="1089984" y="1513090"/>
            <a:ext cx="10012032" cy="5355312"/>
          </a:xfrm>
          <a:prstGeom prst="rect">
            <a:avLst/>
          </a:prstGeom>
          <a:noFill/>
        </p:spPr>
        <p:txBody>
          <a:bodyPr wrap="square" rtlCol="0">
            <a:spAutoFit/>
          </a:bodyPr>
          <a:lstStyle/>
          <a:p>
            <a:pPr lvl="1">
              <a:lnSpc>
                <a:spcPct val="150000"/>
              </a:lnSpc>
            </a:pPr>
            <a:endParaRPr lang="en-US" altLang="zh-CN" dirty="0" smtClean="0"/>
          </a:p>
          <a:p>
            <a:pPr marL="800100" lvl="1" indent="-342900">
              <a:lnSpc>
                <a:spcPct val="150000"/>
              </a:lnSpc>
              <a:buFont typeface="+mj-lt"/>
              <a:buAutoNum type="arabicPeriod"/>
            </a:pPr>
            <a:r>
              <a:rPr lang="zh-CN" altLang="en-US" sz="2400" dirty="0"/>
              <a:t>基于</a:t>
            </a:r>
            <a:r>
              <a:rPr lang="en-US" altLang="zh-CN" sz="2400" dirty="0"/>
              <a:t>LDA</a:t>
            </a:r>
            <a:r>
              <a:rPr lang="zh-CN" altLang="en-US" sz="2400" dirty="0"/>
              <a:t>模型， 提出一种改进方法用于快速准确的实现舆情的二分类以过滤非产业相关的</a:t>
            </a:r>
            <a:r>
              <a:rPr lang="zh-CN" altLang="en-US" sz="2400" dirty="0" smtClean="0"/>
              <a:t>文本</a:t>
            </a:r>
            <a:endParaRPr lang="en-US" altLang="zh-CN" sz="2400" dirty="0"/>
          </a:p>
          <a:p>
            <a:pPr marL="800100" lvl="1" indent="-342900">
              <a:lnSpc>
                <a:spcPct val="150000"/>
              </a:lnSpc>
              <a:buFont typeface="+mj-lt"/>
              <a:buAutoNum type="arabicPeriod"/>
            </a:pPr>
            <a:endParaRPr lang="en-US" altLang="zh-CN" sz="2400" dirty="0" smtClean="0"/>
          </a:p>
          <a:p>
            <a:pPr marL="800100" lvl="1" indent="-342900">
              <a:lnSpc>
                <a:spcPct val="150000"/>
              </a:lnSpc>
              <a:buFont typeface="+mj-lt"/>
              <a:buAutoNum type="arabicPeriod"/>
            </a:pPr>
            <a:r>
              <a:rPr lang="zh-CN" altLang="en-US" sz="2400" dirty="0"/>
              <a:t>采用深度学习的方法实现了产业舆情文本深层特征的自动提取，使得产业舆情多种类划分更加准确</a:t>
            </a:r>
            <a:endParaRPr lang="en-US" altLang="zh-CN" sz="2400" dirty="0"/>
          </a:p>
          <a:p>
            <a:pPr marL="800100" lvl="1" indent="-342900">
              <a:lnSpc>
                <a:spcPct val="150000"/>
              </a:lnSpc>
              <a:buFont typeface="+mj-lt"/>
              <a:buAutoNum type="arabicPeriod"/>
            </a:pPr>
            <a:endParaRPr lang="en-US" altLang="zh-CN" dirty="0" smtClean="0"/>
          </a:p>
          <a:p>
            <a:pPr marL="800100" lvl="1" indent="-342900">
              <a:lnSpc>
                <a:spcPct val="150000"/>
              </a:lnSpc>
              <a:buFont typeface="+mj-lt"/>
              <a:buAutoNum type="arabicPeriod"/>
            </a:pPr>
            <a:endParaRPr lang="en-US" altLang="zh-CN" dirty="0" smtClean="0"/>
          </a:p>
          <a:p>
            <a:pPr marL="800100" lvl="1" indent="-342900">
              <a:lnSpc>
                <a:spcPct val="150000"/>
              </a:lnSpc>
              <a:buFont typeface="+mj-lt"/>
              <a:buAutoNum type="arabicPeriod"/>
            </a:pPr>
            <a:endParaRPr lang="en-US" altLang="zh-CN" dirty="0" smtClean="0"/>
          </a:p>
          <a:p>
            <a:pPr marL="800100" lvl="1" indent="-342900">
              <a:lnSpc>
                <a:spcPct val="150000"/>
              </a:lnSpc>
              <a:buFont typeface="+mj-lt"/>
              <a:buAutoNum type="arabicPeriod"/>
            </a:pPr>
            <a:endParaRPr lang="en-US" altLang="zh-CN" dirty="0" smtClean="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34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研究计划</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smtClean="0">
                  <a:solidFill>
                    <a:schemeClr val="accent6">
                      <a:lumMod val="50000"/>
                    </a:schemeClr>
                  </a:solidFill>
                  <a:latin typeface="微软雅黑" panose="020B0503020204020204" pitchFamily="34" charset="-122"/>
                  <a:ea typeface="微软雅黑" panose="020B0503020204020204" pitchFamily="34" charset="-122"/>
                </a:rPr>
                <a:t>04</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7453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8" y="228600"/>
            <a:ext cx="55381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研究计划</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p:cNvSpPr txBox="1"/>
          <p:nvPr/>
        </p:nvSpPr>
        <p:spPr>
          <a:xfrm>
            <a:off x="1326528" y="1745745"/>
            <a:ext cx="6758609"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smtClean="0"/>
              <a:t>2019</a:t>
            </a:r>
            <a:r>
              <a:rPr lang="zh-CN" altLang="en-US" b="1" dirty="0" smtClean="0"/>
              <a:t>年</a:t>
            </a:r>
            <a:r>
              <a:rPr lang="en-US" altLang="zh-CN" b="1" dirty="0" smtClean="0"/>
              <a:t>11</a:t>
            </a:r>
            <a:r>
              <a:rPr lang="zh-CN" altLang="en-US" b="1" dirty="0" smtClean="0"/>
              <a:t>月</a:t>
            </a:r>
            <a:endParaRPr lang="en-US" altLang="zh-CN" b="1" dirty="0" smtClean="0"/>
          </a:p>
          <a:p>
            <a:pPr lvl="1">
              <a:lnSpc>
                <a:spcPct val="150000"/>
              </a:lnSpc>
            </a:pPr>
            <a:r>
              <a:rPr lang="zh-CN" altLang="en-US" dirty="0" smtClean="0"/>
              <a:t>论文选题，查阅相关文献资料，撰写开题报告</a:t>
            </a:r>
            <a:endParaRPr lang="en-US" altLang="zh-CN" dirty="0"/>
          </a:p>
          <a:p>
            <a:pPr marL="285750" indent="-285750">
              <a:lnSpc>
                <a:spcPct val="150000"/>
              </a:lnSpc>
              <a:buFont typeface="Wingdings" panose="05000000000000000000" pitchFamily="2" charset="2"/>
              <a:buChar char="Ø"/>
            </a:pPr>
            <a:r>
              <a:rPr lang="en-US" altLang="zh-CN" b="1" dirty="0" smtClean="0"/>
              <a:t>2019</a:t>
            </a:r>
            <a:r>
              <a:rPr lang="zh-CN" altLang="en-US" b="1" dirty="0" smtClean="0"/>
              <a:t>年</a:t>
            </a:r>
            <a:r>
              <a:rPr lang="en-US" altLang="zh-CN" b="1" dirty="0" smtClean="0"/>
              <a:t>12</a:t>
            </a:r>
            <a:r>
              <a:rPr lang="zh-CN" altLang="en-US" b="1" dirty="0" smtClean="0"/>
              <a:t>月</a:t>
            </a:r>
            <a:r>
              <a:rPr lang="en-US" altLang="zh-CN" b="1" dirty="0" smtClean="0"/>
              <a:t>—2020</a:t>
            </a:r>
            <a:r>
              <a:rPr lang="zh-CN" altLang="en-US" b="1" dirty="0" smtClean="0"/>
              <a:t>年</a:t>
            </a:r>
            <a:r>
              <a:rPr lang="en-US" altLang="zh-CN" b="1" dirty="0" smtClean="0"/>
              <a:t>1</a:t>
            </a:r>
            <a:r>
              <a:rPr lang="zh-CN" altLang="en-US" b="1" dirty="0" smtClean="0"/>
              <a:t>月</a:t>
            </a:r>
            <a:endParaRPr lang="en-US" altLang="zh-CN" b="1" dirty="0" smtClean="0"/>
          </a:p>
          <a:p>
            <a:pPr lvl="1">
              <a:lnSpc>
                <a:spcPct val="150000"/>
              </a:lnSpc>
            </a:pPr>
            <a:r>
              <a:rPr lang="zh-CN" altLang="en-US" dirty="0" smtClean="0"/>
              <a:t>准备数据，设计模型</a:t>
            </a:r>
            <a:endParaRPr lang="en-US" altLang="zh-CN" dirty="0" smtClean="0"/>
          </a:p>
          <a:p>
            <a:pPr marL="285750" indent="-285750">
              <a:lnSpc>
                <a:spcPct val="150000"/>
              </a:lnSpc>
              <a:buFont typeface="Wingdings" panose="05000000000000000000" pitchFamily="2" charset="2"/>
              <a:buChar char="Ø"/>
            </a:pPr>
            <a:r>
              <a:rPr lang="en-US" altLang="zh-CN" b="1" dirty="0" smtClean="0"/>
              <a:t>2020</a:t>
            </a:r>
            <a:r>
              <a:rPr lang="zh-CN" altLang="en-US" b="1" dirty="0" smtClean="0"/>
              <a:t>年</a:t>
            </a:r>
            <a:r>
              <a:rPr lang="en-US" altLang="zh-CN" b="1" dirty="0" smtClean="0"/>
              <a:t>2</a:t>
            </a:r>
            <a:r>
              <a:rPr lang="zh-CN" altLang="en-US" b="1" dirty="0" smtClean="0"/>
              <a:t>月</a:t>
            </a:r>
            <a:r>
              <a:rPr lang="en-US" altLang="zh-CN" b="1" dirty="0" smtClean="0"/>
              <a:t>—2020</a:t>
            </a:r>
            <a:r>
              <a:rPr lang="zh-CN" altLang="en-US" b="1" dirty="0" smtClean="0"/>
              <a:t>年</a:t>
            </a:r>
            <a:r>
              <a:rPr lang="en-US" altLang="zh-CN" b="1" dirty="0" smtClean="0"/>
              <a:t>4</a:t>
            </a:r>
            <a:r>
              <a:rPr lang="zh-CN" altLang="en-US" b="1" dirty="0" smtClean="0"/>
              <a:t>月</a:t>
            </a:r>
            <a:endParaRPr lang="en-US" altLang="zh-CN" b="1" dirty="0" smtClean="0"/>
          </a:p>
          <a:p>
            <a:pPr lvl="1">
              <a:lnSpc>
                <a:spcPct val="150000"/>
              </a:lnSpc>
            </a:pPr>
            <a:r>
              <a:rPr lang="zh-CN" altLang="en-US" dirty="0" smtClean="0"/>
              <a:t>验证模型</a:t>
            </a:r>
            <a:r>
              <a:rPr lang="zh-CN" altLang="en-US" dirty="0"/>
              <a:t>有效性</a:t>
            </a:r>
            <a:r>
              <a:rPr lang="zh-CN" altLang="en-US" dirty="0" smtClean="0"/>
              <a:t>并完成系统</a:t>
            </a:r>
            <a:r>
              <a:rPr lang="zh-CN" altLang="en-US" dirty="0"/>
              <a:t>开发</a:t>
            </a:r>
            <a:r>
              <a:rPr lang="zh-CN" altLang="en-US" dirty="0" smtClean="0"/>
              <a:t>，论文草稿撰写</a:t>
            </a:r>
            <a:endParaRPr lang="en-US" altLang="zh-CN" dirty="0"/>
          </a:p>
          <a:p>
            <a:pPr marL="285750" indent="-285750">
              <a:lnSpc>
                <a:spcPct val="150000"/>
              </a:lnSpc>
              <a:buFont typeface="Wingdings" panose="05000000000000000000" pitchFamily="2" charset="2"/>
              <a:buChar char="Ø"/>
            </a:pPr>
            <a:r>
              <a:rPr lang="en-US" altLang="zh-CN" b="1" dirty="0" smtClean="0"/>
              <a:t>2020</a:t>
            </a:r>
            <a:r>
              <a:rPr lang="zh-CN" altLang="en-US" b="1" dirty="0" smtClean="0"/>
              <a:t>年</a:t>
            </a:r>
            <a:r>
              <a:rPr lang="en-US" altLang="zh-CN" b="1" dirty="0" smtClean="0"/>
              <a:t>5</a:t>
            </a:r>
            <a:r>
              <a:rPr lang="zh-CN" altLang="en-US" b="1" dirty="0" smtClean="0"/>
              <a:t>月</a:t>
            </a:r>
            <a:endParaRPr lang="en-US" altLang="zh-CN" b="1" dirty="0" smtClean="0"/>
          </a:p>
          <a:p>
            <a:pPr lvl="1">
              <a:lnSpc>
                <a:spcPct val="150000"/>
              </a:lnSpc>
            </a:pPr>
            <a:r>
              <a:rPr lang="zh-CN" altLang="en-US" dirty="0" smtClean="0"/>
              <a:t>论文修改、定稿，参加答辩</a:t>
            </a:r>
            <a:endParaRPr lang="en-US" altLang="zh-CN" dirty="0" smtClean="0"/>
          </a:p>
        </p:txBody>
      </p:sp>
    </p:spTree>
    <p:extLst>
      <p:ext uri="{BB962C8B-B14F-4D97-AF65-F5344CB8AC3E}">
        <p14:creationId xmlns:p14="http://schemas.microsoft.com/office/powerpoint/2010/main" val="2313151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0" y="-1"/>
            <a:ext cx="12192000" cy="6858001"/>
          </a:xfrm>
          <a:prstGeom prst="rect">
            <a:avLst/>
          </a:prstGeom>
        </p:spPr>
      </p:pic>
      <p:sp>
        <p:nvSpPr>
          <p:cNvPr id="3" name="文本框 2"/>
          <p:cNvSpPr txBox="1"/>
          <p:nvPr/>
        </p:nvSpPr>
        <p:spPr>
          <a:xfrm>
            <a:off x="3746639" y="2467143"/>
            <a:ext cx="4698723" cy="1446550"/>
          </a:xfrm>
          <a:prstGeom prst="rect">
            <a:avLst/>
          </a:prstGeom>
          <a:noFill/>
        </p:spPr>
        <p:txBody>
          <a:bodyPr wrap="none">
            <a:spAutoFit/>
          </a:bodyPr>
          <a:lstStyle/>
          <a:p>
            <a:pPr algn="ctr" fontAlgn="auto">
              <a:spcBef>
                <a:spcPts val="0"/>
              </a:spcBef>
              <a:spcAft>
                <a:spcPts val="0"/>
              </a:spcAft>
              <a:defRPr/>
            </a:pPr>
            <a:r>
              <a:rPr lang="zh-CN" altLang="en-US" sz="8800" b="1" dirty="0">
                <a:solidFill>
                  <a:schemeClr val="accent6">
                    <a:lumMod val="50000"/>
                  </a:schemeClr>
                </a:solidFill>
                <a:latin typeface="微软雅黑" panose="020B0503020204020204" pitchFamily="34" charset="-122"/>
                <a:ea typeface="微软雅黑" panose="020B0503020204020204" pitchFamily="34" charset="-122"/>
              </a:rPr>
              <a:t>感谢聆听</a:t>
            </a:r>
          </a:p>
        </p:txBody>
      </p:sp>
      <p:grpSp>
        <p:nvGrpSpPr>
          <p:cNvPr id="6" name="组合 54"/>
          <p:cNvGrpSpPr/>
          <p:nvPr/>
        </p:nvGrpSpPr>
        <p:grpSpPr>
          <a:xfrm>
            <a:off x="5972713" y="5560493"/>
            <a:ext cx="226800" cy="720000"/>
            <a:chOff x="6205521" y="5132079"/>
            <a:chExt cx="259851" cy="856655"/>
          </a:xfrm>
          <a:solidFill>
            <a:schemeClr val="accent6">
              <a:lumMod val="50000"/>
            </a:schemeClr>
          </a:solidFill>
        </p:grpSpPr>
        <p:sp>
          <p:nvSpPr>
            <p:cNvPr id="7" name="L 形 6"/>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L 形 8"/>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L 形 9"/>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 name="等腰三角形 7"/>
          <p:cNvSpPr/>
          <p:nvPr/>
        </p:nvSpPr>
        <p:spPr>
          <a:xfrm rot="3259845">
            <a:off x="9952811" y="1690174"/>
            <a:ext cx="939800" cy="768350"/>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rot="10800000">
            <a:off x="1885036" y="2344705"/>
            <a:ext cx="6799262" cy="39687"/>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rot="19459845">
            <a:off x="643277" y="2899889"/>
            <a:ext cx="1209600" cy="120939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rot="3259845">
            <a:off x="909251" y="5843198"/>
            <a:ext cx="471487" cy="47160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7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rot="3259845">
            <a:off x="10859221" y="2978980"/>
            <a:ext cx="504000" cy="503265"/>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447340" y="3996201"/>
            <a:ext cx="5354637" cy="30162"/>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a:grpSpLocks/>
          </p:cNvGrpSpPr>
          <p:nvPr/>
        </p:nvGrpSpPr>
        <p:grpSpPr bwMode="auto">
          <a:xfrm>
            <a:off x="2944139" y="739417"/>
            <a:ext cx="5650569" cy="4122403"/>
            <a:chOff x="3072990" y="984084"/>
            <a:chExt cx="5651364" cy="4121380"/>
          </a:xfrm>
        </p:grpSpPr>
        <p:sp>
          <p:nvSpPr>
            <p:cNvPr id="180" name="矩形 179"/>
            <p:cNvSpPr/>
            <p:nvPr/>
          </p:nvSpPr>
          <p:spPr>
            <a:xfrm rot="1197552">
              <a:off x="3636008" y="1275143"/>
              <a:ext cx="824516" cy="82370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1" name="矩形 180"/>
            <p:cNvSpPr/>
            <p:nvPr/>
          </p:nvSpPr>
          <p:spPr>
            <a:xfrm rot="8972468">
              <a:off x="3072990" y="984084"/>
              <a:ext cx="403282" cy="4031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2" name="矩形 181"/>
            <p:cNvSpPr/>
            <p:nvPr/>
          </p:nvSpPr>
          <p:spPr>
            <a:xfrm rot="8972468">
              <a:off x="8238286" y="4619810"/>
              <a:ext cx="486068" cy="48565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4" name="组合 13"/>
          <p:cNvGrpSpPr>
            <a:grpSpLocks/>
          </p:cNvGrpSpPr>
          <p:nvPr/>
        </p:nvGrpSpPr>
        <p:grpSpPr bwMode="auto">
          <a:xfrm>
            <a:off x="1269822" y="1268687"/>
            <a:ext cx="8747303" cy="4247261"/>
            <a:chOff x="1597639" y="1406397"/>
            <a:chExt cx="8746801" cy="4246077"/>
          </a:xfrm>
        </p:grpSpPr>
        <p:sp>
          <p:nvSpPr>
            <p:cNvPr id="183" name="任意多边形 182"/>
            <p:cNvSpPr/>
            <p:nvPr/>
          </p:nvSpPr>
          <p:spPr>
            <a:xfrm rot="20711973">
              <a:off x="1597639" y="1406397"/>
              <a:ext cx="381519" cy="391593"/>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84" name="等腰三角形 183"/>
            <p:cNvSpPr/>
            <p:nvPr/>
          </p:nvSpPr>
          <p:spPr>
            <a:xfrm rot="20678025">
              <a:off x="9577722" y="4987496"/>
              <a:ext cx="766718" cy="664978"/>
            </a:xfrm>
            <a:prstGeom prst="triangle">
              <a:avLst/>
            </a:prstGeom>
            <a:solidFill>
              <a:schemeClr val="accent5">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5" name="任意多边形 184"/>
            <p:cNvSpPr/>
            <p:nvPr/>
          </p:nvSpPr>
          <p:spPr>
            <a:xfrm rot="3259845">
              <a:off x="3104775" y="4464012"/>
              <a:ext cx="395177" cy="39597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矩形 59"/>
          <p:cNvSpPr/>
          <p:nvPr/>
        </p:nvSpPr>
        <p:spPr bwMode="auto">
          <a:xfrm rot="9252532">
            <a:off x="10996251" y="5562179"/>
            <a:ext cx="486000" cy="48577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701840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8" y="0"/>
            <a:ext cx="410845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8" y="0"/>
            <a:ext cx="4048126"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1" y="1"/>
            <a:ext cx="4092582" cy="15298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7" cstate="screen">
            <a:extLst>
              <a:ext uri="{28A0092B-C50C-407E-A947-70E740481C1C}">
                <a14:useLocalDpi xmlns:a14="http://schemas.microsoft.com/office/drawing/2010/main"/>
              </a:ext>
            </a:extLst>
          </a:blip>
          <a:srcRect t="2054" b="3954"/>
          <a:stretch/>
        </p:blipFill>
        <p:spPr>
          <a:xfrm>
            <a:off x="-47631" y="144756"/>
            <a:ext cx="12200257" cy="6547622"/>
          </a:xfrm>
          <a:prstGeom prst="rect">
            <a:avLst/>
          </a:prstGeom>
        </p:spPr>
      </p:pic>
      <p:sp>
        <p:nvSpPr>
          <p:cNvPr id="524" name="文本框 523"/>
          <p:cNvSpPr txBox="1">
            <a:spLocks noChangeArrowheads="1"/>
          </p:cNvSpPr>
          <p:nvPr/>
        </p:nvSpPr>
        <p:spPr bwMode="auto">
          <a:xfrm>
            <a:off x="939750" y="2731006"/>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4000" b="1" dirty="0">
                <a:solidFill>
                  <a:schemeClr val="accent6">
                    <a:lumMod val="50000"/>
                  </a:schemeClr>
                </a:solidFill>
              </a:rPr>
              <a:t>目录</a:t>
            </a:r>
          </a:p>
        </p:txBody>
      </p:sp>
      <p:sp>
        <p:nvSpPr>
          <p:cNvPr id="525" name="文本框 524"/>
          <p:cNvSpPr txBox="1"/>
          <p:nvPr/>
        </p:nvSpPr>
        <p:spPr>
          <a:xfrm>
            <a:off x="606326" y="3418567"/>
            <a:ext cx="1877437" cy="461665"/>
          </a:xfrm>
          <a:prstGeom prst="rect">
            <a:avLst/>
          </a:prstGeom>
          <a:noFill/>
        </p:spPr>
        <p:txBody>
          <a:bodyPr wrap="none">
            <a:spAutoFit/>
          </a:bodyPr>
          <a:lstStyle/>
          <a:p>
            <a:pPr fontAlgn="auto">
              <a:spcBef>
                <a:spcPts val="0"/>
              </a:spcBef>
              <a:spcAft>
                <a:spcPts val="0"/>
              </a:spcAft>
              <a:defRPr/>
            </a:pPr>
            <a:r>
              <a:rPr lang="en-US" altLang="zh-CN" sz="2400" dirty="0">
                <a:solidFill>
                  <a:schemeClr val="bg1">
                    <a:lumMod val="50000"/>
                  </a:schemeClr>
                </a:solidFill>
                <a:ea typeface="+mj-ea"/>
                <a:cs typeface="Arial" panose="020B0604020202020204" pitchFamily="34" charset="0"/>
              </a:rPr>
              <a:t>CONTENTS</a:t>
            </a:r>
            <a:endParaRPr lang="zh-CN" altLang="en-US" sz="2400" dirty="0">
              <a:solidFill>
                <a:schemeClr val="bg1">
                  <a:lumMod val="50000"/>
                </a:schemeClr>
              </a:solidFill>
              <a:ea typeface="+mj-ea"/>
              <a:cs typeface="Arial" panose="020B0604020202020204" pitchFamily="34" charset="0"/>
            </a:endParaRPr>
          </a:p>
        </p:txBody>
      </p:sp>
      <p:sp>
        <p:nvSpPr>
          <p:cNvPr id="64" name="矩形 63"/>
          <p:cNvSpPr/>
          <p:nvPr/>
        </p:nvSpPr>
        <p:spPr>
          <a:xfrm>
            <a:off x="-20640" y="6703208"/>
            <a:ext cx="4060827" cy="15479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11"/>
          <p:cNvSpPr txBox="1"/>
          <p:nvPr/>
        </p:nvSpPr>
        <p:spPr>
          <a:xfrm>
            <a:off x="4686734" y="1186737"/>
            <a:ext cx="768011" cy="646331"/>
          </a:xfrm>
          <a:prstGeom prst="rect">
            <a:avLst/>
          </a:prstGeom>
          <a:noFill/>
        </p:spPr>
        <p:txBody>
          <a:bodyPr wrap="square" rtlCol="0">
            <a:spAutoFit/>
          </a:bodyPr>
          <a:lstStyle/>
          <a:p>
            <a:r>
              <a:rPr lang="en-US" altLang="zh-CN" sz="3600" dirty="0">
                <a:solidFill>
                  <a:schemeClr val="accent6">
                    <a:lumMod val="50000"/>
                  </a:schemeClr>
                </a:solidFill>
                <a:latin typeface="Impact" panose="020B0806030902050204" pitchFamily="34" charset="0"/>
                <a:ea typeface="微软雅黑" panose="020B0503020204020204" pitchFamily="34" charset="-122"/>
              </a:rPr>
              <a:t>01</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45" name="文本框 44"/>
          <p:cNvSpPr txBox="1"/>
          <p:nvPr/>
        </p:nvSpPr>
        <p:spPr>
          <a:xfrm>
            <a:off x="5710825" y="1186737"/>
            <a:ext cx="4739103" cy="584775"/>
          </a:xfrm>
          <a:prstGeom prst="rect">
            <a:avLst/>
          </a:prstGeom>
          <a:noFill/>
        </p:spPr>
        <p:txBody>
          <a:bodyPr wrap="square" rtlCol="0">
            <a:spAutoFit/>
          </a:body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研究背景</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grpSp>
        <p:nvGrpSpPr>
          <p:cNvPr id="19" name="PA_组合 18"/>
          <p:cNvGrpSpPr/>
          <p:nvPr>
            <p:custDataLst>
              <p:tags r:id="rId2"/>
            </p:custDataLst>
          </p:nvPr>
        </p:nvGrpSpPr>
        <p:grpSpPr>
          <a:xfrm>
            <a:off x="-3784436" y="-408781"/>
            <a:ext cx="7473610" cy="7499010"/>
            <a:chOff x="-3759201" y="-393077"/>
            <a:chExt cx="7473610" cy="7499010"/>
          </a:xfrm>
        </p:grpSpPr>
        <p:sp>
          <p:nvSpPr>
            <p:cNvPr id="15" name="任意多边形: 形状 14"/>
            <p:cNvSpPr/>
            <p:nvPr/>
          </p:nvSpPr>
          <p:spPr>
            <a:xfrm>
              <a:off x="0" y="3340724"/>
              <a:ext cx="3714409" cy="3765209"/>
            </a:xfrm>
            <a:custGeom>
              <a:avLst/>
              <a:gdLst/>
              <a:ahLst/>
              <a:cxnLst/>
              <a:rect l="0" t="0" r="0" b="0"/>
              <a:pathLst>
                <a:path w="3714409" h="3765209">
                  <a:moveTo>
                    <a:pt x="0" y="0"/>
                  </a:moveTo>
                  <a:lnTo>
                    <a:pt x="3714408" y="0"/>
                  </a:lnTo>
                  <a:lnTo>
                    <a:pt x="3714408" y="3765208"/>
                  </a:lnTo>
                  <a:lnTo>
                    <a:pt x="0" y="3765208"/>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任意多边形: 形状 17"/>
            <p:cNvSpPr/>
            <p:nvPr/>
          </p:nvSpPr>
          <p:spPr>
            <a:xfrm>
              <a:off x="-3759201" y="-393077"/>
              <a:ext cx="7473610" cy="7499010"/>
            </a:xfrm>
            <a:custGeom>
              <a:avLst/>
              <a:gdLst/>
              <a:ahLst/>
              <a:cxnLst/>
              <a:rect l="0" t="0" r="0" b="0"/>
              <a:pathLst>
                <a:path w="7473610" h="7499010">
                  <a:moveTo>
                    <a:pt x="0" y="0"/>
                  </a:moveTo>
                  <a:lnTo>
                    <a:pt x="7473609" y="0"/>
                  </a:lnTo>
                  <a:lnTo>
                    <a:pt x="7473609" y="7499009"/>
                  </a:lnTo>
                  <a:lnTo>
                    <a:pt x="0" y="749900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PA_组合 30"/>
          <p:cNvGrpSpPr/>
          <p:nvPr>
            <p:custDataLst>
              <p:tags r:id="rId3"/>
            </p:custDataLst>
          </p:nvPr>
        </p:nvGrpSpPr>
        <p:grpSpPr>
          <a:xfrm>
            <a:off x="-2491734" y="1990794"/>
            <a:ext cx="5363030" cy="2670630"/>
            <a:chOff x="-2491734" y="1990794"/>
            <a:chExt cx="5363030" cy="2670630"/>
          </a:xfrm>
        </p:grpSpPr>
        <p:sp>
          <p:nvSpPr>
            <p:cNvPr id="26" name="任意多边形: 形状 25"/>
            <p:cNvSpPr/>
            <p:nvPr/>
          </p:nvSpPr>
          <p:spPr>
            <a:xfrm>
              <a:off x="-2491734" y="1990794"/>
              <a:ext cx="5363030" cy="2670630"/>
            </a:xfrm>
            <a:custGeom>
              <a:avLst/>
              <a:gdLst/>
              <a:ahLst/>
              <a:cxnLst/>
              <a:rect l="0" t="0" r="0" b="0"/>
              <a:pathLst>
                <a:path w="5363030" h="2670630">
                  <a:moveTo>
                    <a:pt x="0" y="0"/>
                  </a:moveTo>
                  <a:lnTo>
                    <a:pt x="5363029" y="0"/>
                  </a:lnTo>
                  <a:lnTo>
                    <a:pt x="5363029" y="2670629"/>
                  </a:lnTo>
                  <a:lnTo>
                    <a:pt x="0" y="267062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PA_菱形 7"/>
            <p:cNvSpPr/>
            <p:nvPr>
              <p:custDataLst>
                <p:tags r:id="rId4"/>
              </p:custDataLst>
            </p:nvPr>
          </p:nvSpPr>
          <p:spPr>
            <a:xfrm>
              <a:off x="200667" y="1990794"/>
              <a:ext cx="2670629" cy="2670629"/>
            </a:xfrm>
            <a:prstGeom prst="diamond">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2" name="任意多边形: 形状 31"/>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形状 32"/>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形状 33"/>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任意多边形: 形状 43"/>
          <p:cNvSpPr/>
          <p:nvPr/>
        </p:nvSpPr>
        <p:spPr>
          <a:xfrm>
            <a:off x="-2147483648" y="911801"/>
            <a:ext cx="2147483647"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文本框 66"/>
          <p:cNvSpPr txBox="1"/>
          <p:nvPr/>
        </p:nvSpPr>
        <p:spPr>
          <a:xfrm>
            <a:off x="4653557" y="2324369"/>
            <a:ext cx="768011" cy="646331"/>
          </a:xfrm>
          <a:prstGeom prst="rect">
            <a:avLst/>
          </a:prstGeom>
          <a:noFill/>
        </p:spPr>
        <p:txBody>
          <a:bodyPr wrap="square" rtlCol="0">
            <a:spAutoFit/>
          </a:bodyPr>
          <a:lstStyle/>
          <a:p>
            <a:r>
              <a:rPr lang="en-US" altLang="zh-CN" sz="3600" dirty="0" smtClean="0">
                <a:solidFill>
                  <a:schemeClr val="accent6">
                    <a:lumMod val="50000"/>
                  </a:schemeClr>
                </a:solidFill>
                <a:latin typeface="Impact" panose="020B0806030902050204" pitchFamily="34" charset="0"/>
                <a:ea typeface="微软雅黑" panose="020B0503020204020204" pitchFamily="34" charset="-122"/>
              </a:rPr>
              <a:t>02</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68" name="文本框 67"/>
          <p:cNvSpPr txBox="1"/>
          <p:nvPr/>
        </p:nvSpPr>
        <p:spPr>
          <a:xfrm>
            <a:off x="5677646" y="2324369"/>
            <a:ext cx="4739103" cy="584775"/>
          </a:xfrm>
          <a:prstGeom prst="rect">
            <a:avLst/>
          </a:prstGeom>
          <a:noFill/>
        </p:spPr>
        <p:txBody>
          <a:bodyPr wrap="square" rtlCol="0">
            <a:spAutoFit/>
          </a:body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相关工作</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653557" y="3354781"/>
            <a:ext cx="768011" cy="646331"/>
          </a:xfrm>
          <a:prstGeom prst="rect">
            <a:avLst/>
          </a:prstGeom>
          <a:noFill/>
        </p:spPr>
        <p:txBody>
          <a:bodyPr wrap="square" rtlCol="0">
            <a:spAutoFit/>
          </a:bodyPr>
          <a:lstStyle/>
          <a:p>
            <a:r>
              <a:rPr lang="en-US" altLang="zh-CN" sz="3600" dirty="0" smtClean="0">
                <a:solidFill>
                  <a:schemeClr val="accent6">
                    <a:lumMod val="50000"/>
                  </a:schemeClr>
                </a:solidFill>
                <a:latin typeface="Impact" panose="020B0806030902050204" pitchFamily="34" charset="0"/>
                <a:ea typeface="微软雅黑" panose="020B0503020204020204" pitchFamily="34" charset="-122"/>
              </a:rPr>
              <a:t>03</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70" name="文本框 69"/>
          <p:cNvSpPr txBox="1"/>
          <p:nvPr/>
        </p:nvSpPr>
        <p:spPr>
          <a:xfrm>
            <a:off x="5677646" y="3354781"/>
            <a:ext cx="5307069" cy="584775"/>
          </a:xfrm>
          <a:prstGeom prst="rect">
            <a:avLst/>
          </a:prstGeom>
          <a:noFill/>
        </p:spPr>
        <p:txBody>
          <a:bodyPr wrap="square" rtlCol="0">
            <a:spAutoFit/>
          </a:body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rPr>
              <a:t>研究</a:t>
            </a:r>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内容</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4040187" y="6703207"/>
            <a:ext cx="4108451" cy="1547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0" name="文本框 39"/>
          <p:cNvSpPr txBox="1"/>
          <p:nvPr/>
        </p:nvSpPr>
        <p:spPr>
          <a:xfrm>
            <a:off x="4653555" y="4385195"/>
            <a:ext cx="768011" cy="646331"/>
          </a:xfrm>
          <a:prstGeom prst="rect">
            <a:avLst/>
          </a:prstGeom>
          <a:noFill/>
        </p:spPr>
        <p:txBody>
          <a:bodyPr wrap="square" rtlCol="0">
            <a:spAutoFit/>
          </a:bodyPr>
          <a:lstStyle/>
          <a:p>
            <a:r>
              <a:rPr lang="en-US" altLang="zh-CN" sz="3600" dirty="0" smtClean="0">
                <a:solidFill>
                  <a:schemeClr val="accent6">
                    <a:lumMod val="50000"/>
                  </a:schemeClr>
                </a:solidFill>
                <a:latin typeface="Impact" panose="020B0806030902050204" pitchFamily="34" charset="0"/>
                <a:ea typeface="微软雅黑" panose="020B0503020204020204" pitchFamily="34" charset="-122"/>
              </a:rPr>
              <a:t>04</a:t>
            </a:r>
            <a:endParaRPr lang="zh-CN" altLang="en-US" sz="3600" dirty="0">
              <a:solidFill>
                <a:schemeClr val="accent6">
                  <a:lumMod val="50000"/>
                </a:schemeClr>
              </a:solidFill>
              <a:latin typeface="Impact" panose="020B0806030902050204" pitchFamily="34" charset="0"/>
              <a:ea typeface="微软雅黑" panose="020B0503020204020204" pitchFamily="34" charset="-122"/>
            </a:endParaRPr>
          </a:p>
        </p:txBody>
      </p:sp>
      <p:sp>
        <p:nvSpPr>
          <p:cNvPr id="41" name="文本框 40"/>
          <p:cNvSpPr txBox="1"/>
          <p:nvPr/>
        </p:nvSpPr>
        <p:spPr>
          <a:xfrm>
            <a:off x="5677646" y="4385195"/>
            <a:ext cx="4739103" cy="584775"/>
          </a:xfrm>
          <a:prstGeom prst="rect">
            <a:avLst/>
          </a:prstGeom>
          <a:noFill/>
        </p:spPr>
        <p:txBody>
          <a:bodyPr wrap="square" rtlCol="0">
            <a:spAutoFit/>
          </a:bodyPr>
          <a:lstStyle/>
          <a:p>
            <a:r>
              <a:rPr lang="zh-CN" altLang="en-US" sz="3200" b="1" dirty="0" smtClean="0">
                <a:solidFill>
                  <a:schemeClr val="accent6">
                    <a:lumMod val="50000"/>
                  </a:schemeClr>
                </a:solidFill>
                <a:latin typeface="微软雅黑" panose="020B0503020204020204" pitchFamily="34" charset="-122"/>
                <a:ea typeface="微软雅黑" panose="020B0503020204020204" pitchFamily="34" charset="-122"/>
              </a:rPr>
              <a:t>研究计划</a:t>
            </a:r>
            <a:endParaRPr lang="zh-CN" altLang="en-US" sz="3200" b="1" dirty="0">
              <a:solidFill>
                <a:schemeClr val="accent6">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5"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研究背景</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2"/>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a:solidFill>
                    <a:schemeClr val="accent6">
                      <a:lumMod val="50000"/>
                    </a:schemeClr>
                  </a:solidFill>
                  <a:latin typeface="微软雅黑" panose="020B0503020204020204" pitchFamily="34" charset="-122"/>
                  <a:ea typeface="微软雅黑" panose="020B0503020204020204" pitchFamily="34" charset="-122"/>
                </a:rPr>
                <a:t>01</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97816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12700" y="-140704"/>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7" y="228600"/>
            <a:ext cx="48509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产业分析的需求发展</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1587"/>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右箭头 3"/>
          <p:cNvSpPr/>
          <p:nvPr/>
        </p:nvSpPr>
        <p:spPr>
          <a:xfrm>
            <a:off x="5841545" y="3314202"/>
            <a:ext cx="1776549" cy="226423"/>
          </a:xfrm>
          <a:prstGeom prst="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TextBox 9"/>
          <p:cNvSpPr txBox="1"/>
          <p:nvPr/>
        </p:nvSpPr>
        <p:spPr>
          <a:xfrm>
            <a:off x="7837914" y="2471576"/>
            <a:ext cx="2040944" cy="461665"/>
          </a:xfrm>
          <a:prstGeom prst="rect">
            <a:avLst/>
          </a:prstGeom>
          <a:noFill/>
        </p:spPr>
        <p:txBody>
          <a:bodyPr wrap="none">
            <a:spAutoFit/>
          </a:bodyPr>
          <a:lstStyle/>
          <a:p>
            <a:pPr algn="ctr"/>
            <a:r>
              <a:rPr lang="zh-CN" altLang="en-US" sz="2400" b="1" dirty="0">
                <a:latin typeface="宋体" panose="02010600030101010101" pitchFamily="2" charset="-122"/>
              </a:rPr>
              <a:t>区域产业政策</a:t>
            </a:r>
          </a:p>
        </p:txBody>
      </p:sp>
      <p:sp>
        <p:nvSpPr>
          <p:cNvPr id="49" name="TextBox 9"/>
          <p:cNvSpPr txBox="1"/>
          <p:nvPr/>
        </p:nvSpPr>
        <p:spPr>
          <a:xfrm>
            <a:off x="7837915" y="3081486"/>
            <a:ext cx="2040944" cy="461665"/>
          </a:xfrm>
          <a:prstGeom prst="rect">
            <a:avLst/>
          </a:prstGeom>
          <a:noFill/>
        </p:spPr>
        <p:txBody>
          <a:bodyPr wrap="none">
            <a:spAutoFit/>
          </a:bodyPr>
          <a:lstStyle/>
          <a:p>
            <a:pPr algn="ctr"/>
            <a:r>
              <a:rPr lang="zh-CN" altLang="en-US" sz="2400" b="1" dirty="0">
                <a:latin typeface="宋体" panose="02010600030101010101" pitchFamily="2" charset="-122"/>
              </a:rPr>
              <a:t>经济发展战略</a:t>
            </a:r>
          </a:p>
        </p:txBody>
      </p:sp>
      <p:sp>
        <p:nvSpPr>
          <p:cNvPr id="50" name="TextBox 9"/>
          <p:cNvSpPr txBox="1"/>
          <p:nvPr/>
        </p:nvSpPr>
        <p:spPr>
          <a:xfrm>
            <a:off x="7837917" y="3691396"/>
            <a:ext cx="2040943" cy="461665"/>
          </a:xfrm>
          <a:prstGeom prst="rect">
            <a:avLst/>
          </a:prstGeom>
          <a:noFill/>
        </p:spPr>
        <p:txBody>
          <a:bodyPr wrap="none">
            <a:spAutoFit/>
          </a:bodyPr>
          <a:lstStyle/>
          <a:p>
            <a:pPr algn="ctr"/>
            <a:r>
              <a:rPr lang="zh-CN" altLang="en-US" sz="2400" b="1" dirty="0" smtClean="0">
                <a:latin typeface="宋体" panose="02010600030101010101" pitchFamily="2" charset="-122"/>
              </a:rPr>
              <a:t>企业经营治理</a:t>
            </a:r>
            <a:endParaRPr lang="zh-CN" altLang="en-US" sz="2400" b="1" dirty="0">
              <a:latin typeface="宋体" panose="02010600030101010101" pitchFamily="2" charset="-122"/>
            </a:endParaRPr>
          </a:p>
        </p:txBody>
      </p:sp>
      <p:sp>
        <p:nvSpPr>
          <p:cNvPr id="55" name="TextBox 20"/>
          <p:cNvSpPr txBox="1"/>
          <p:nvPr/>
        </p:nvSpPr>
        <p:spPr>
          <a:xfrm>
            <a:off x="219820" y="4658923"/>
            <a:ext cx="4158248" cy="365036"/>
          </a:xfrm>
          <a:prstGeom prst="rect">
            <a:avLst/>
          </a:prstGeom>
          <a:noFill/>
        </p:spPr>
        <p:txBody>
          <a:bodyPr wrap="square">
            <a:spAutoFit/>
          </a:bodyPr>
          <a:lstStyle/>
          <a:p>
            <a:pPr>
              <a:lnSpc>
                <a:spcPct val="150000"/>
              </a:lnSpc>
            </a:pPr>
            <a:r>
              <a:rPr lang="zh-CN" altLang="en-US" sz="1400" dirty="0" smtClean="0">
                <a:solidFill>
                  <a:schemeClr val="tx1">
                    <a:lumMod val="50000"/>
                    <a:lumOff val="50000"/>
                  </a:schemeClr>
                </a:solidFill>
                <a:latin typeface="宋体" panose="02010600030101010101" pitchFamily="2" charset="-122"/>
              </a:rPr>
              <a:t>图</a:t>
            </a:r>
            <a:r>
              <a:rPr lang="en-US" altLang="zh-CN" sz="1400" dirty="0" smtClean="0">
                <a:solidFill>
                  <a:schemeClr val="tx1">
                    <a:lumMod val="50000"/>
                    <a:lumOff val="50000"/>
                  </a:schemeClr>
                </a:solidFill>
                <a:latin typeface="宋体" panose="02010600030101010101" pitchFamily="2" charset="-122"/>
              </a:rPr>
              <a:t>1-1 </a:t>
            </a:r>
            <a:r>
              <a:rPr lang="zh-CN" altLang="en-US" sz="1400" dirty="0" smtClean="0">
                <a:solidFill>
                  <a:schemeClr val="tx1">
                    <a:lumMod val="50000"/>
                    <a:lumOff val="50000"/>
                  </a:schemeClr>
                </a:solidFill>
                <a:latin typeface="宋体" panose="02010600030101010101" pitchFamily="2" charset="-122"/>
              </a:rPr>
              <a:t>产业知识分析</a:t>
            </a:r>
            <a:endParaRPr lang="zh-CN" altLang="en-US" sz="1400" dirty="0">
              <a:solidFill>
                <a:schemeClr val="tx1">
                  <a:lumMod val="50000"/>
                  <a:lumOff val="50000"/>
                </a:schemeClr>
              </a:solidFill>
              <a:latin typeface="宋体" panose="02010600030101010101" pitchFamily="2"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20" y="1526262"/>
            <a:ext cx="5401905" cy="3025067"/>
          </a:xfrm>
          <a:prstGeom prst="rect">
            <a:avLst/>
          </a:prstGeom>
        </p:spPr>
      </p:pic>
      <p:sp>
        <p:nvSpPr>
          <p:cNvPr id="5" name="文本框 4"/>
          <p:cNvSpPr txBox="1"/>
          <p:nvPr/>
        </p:nvSpPr>
        <p:spPr>
          <a:xfrm>
            <a:off x="5951913" y="2918965"/>
            <a:ext cx="1471352" cy="369332"/>
          </a:xfrm>
          <a:prstGeom prst="rect">
            <a:avLst/>
          </a:prstGeom>
          <a:noFill/>
        </p:spPr>
        <p:txBody>
          <a:bodyPr wrap="square" rtlCol="0">
            <a:spAutoFit/>
          </a:bodyPr>
          <a:lstStyle/>
          <a:p>
            <a:pPr algn="ctr"/>
            <a:r>
              <a:rPr lang="zh-CN" altLang="en-US" dirty="0"/>
              <a:t>指导</a:t>
            </a:r>
          </a:p>
        </p:txBody>
      </p:sp>
    </p:spTree>
    <p:extLst>
      <p:ext uri="{BB962C8B-B14F-4D97-AF65-F5344CB8AC3E}">
        <p14:creationId xmlns:p14="http://schemas.microsoft.com/office/powerpoint/2010/main" val="3883533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25401" y="151590"/>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30" name="文本框 29"/>
          <p:cNvSpPr txBox="1">
            <a:spLocks noChangeArrowheads="1"/>
          </p:cNvSpPr>
          <p:nvPr/>
        </p:nvSpPr>
        <p:spPr bwMode="auto">
          <a:xfrm>
            <a:off x="801687" y="228600"/>
            <a:ext cx="66215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数据爆发式增长与传统方法的冲突</a:t>
            </a:r>
            <a:endParaRPr lang="zh-CN" altLang="en-US" sz="3200" b="1" dirty="0">
              <a:solidFill>
                <a:schemeClr val="accent6">
                  <a:lumMod val="50000"/>
                </a:schemeClr>
              </a:solidFill>
            </a:endParaRPr>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1330036"/>
            <a:ext cx="4064924" cy="2284487"/>
          </a:xfrm>
          <a:prstGeom prst="rect">
            <a:avLst/>
          </a:prstGeom>
        </p:spPr>
      </p:pic>
      <p:sp>
        <p:nvSpPr>
          <p:cNvPr id="6" name="虚尾箭头 5"/>
          <p:cNvSpPr/>
          <p:nvPr/>
        </p:nvSpPr>
        <p:spPr>
          <a:xfrm>
            <a:off x="5780117" y="2039889"/>
            <a:ext cx="1055716" cy="107234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7938655" y="1645920"/>
            <a:ext cx="3532909" cy="120032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企业全息</a:t>
            </a:r>
            <a:r>
              <a:rPr lang="zh-CN" altLang="zh-CN" dirty="0" smtClean="0"/>
              <a:t>画像</a:t>
            </a:r>
            <a:endParaRPr lang="en-US" altLang="zh-CN" dirty="0" smtClean="0"/>
          </a:p>
          <a:p>
            <a:pPr marL="285750" indent="-285750">
              <a:buFont typeface="Arial" panose="020B0604020202020204" pitchFamily="34" charset="0"/>
              <a:buChar char="•"/>
            </a:pPr>
            <a:r>
              <a:rPr lang="zh-CN" altLang="zh-CN" dirty="0" smtClean="0"/>
              <a:t>企业</a:t>
            </a:r>
            <a:r>
              <a:rPr lang="zh-CN" altLang="zh-CN" dirty="0"/>
              <a:t>知识</a:t>
            </a:r>
            <a:r>
              <a:rPr lang="zh-CN" altLang="zh-CN" dirty="0" smtClean="0"/>
              <a:t>图谱</a:t>
            </a:r>
            <a:endParaRPr lang="en-US" altLang="zh-CN" dirty="0" smtClean="0"/>
          </a:p>
          <a:p>
            <a:pPr marL="285750" indent="-285750">
              <a:buFont typeface="Arial" panose="020B0604020202020204" pitchFamily="34" charset="0"/>
              <a:buChar char="•"/>
            </a:pPr>
            <a:r>
              <a:rPr lang="zh-CN" altLang="zh-CN" dirty="0" smtClean="0"/>
              <a:t>产业</a:t>
            </a:r>
            <a:r>
              <a:rPr lang="zh-CN" altLang="zh-CN" dirty="0"/>
              <a:t>发展</a:t>
            </a:r>
            <a:r>
              <a:rPr lang="zh-CN" altLang="zh-CN" dirty="0" smtClean="0"/>
              <a:t>指数</a:t>
            </a:r>
            <a:endParaRPr lang="en-US" altLang="zh-CN" dirty="0" smtClean="0"/>
          </a:p>
          <a:p>
            <a:pPr marL="285750" indent="-285750">
              <a:buFont typeface="Arial" panose="020B0604020202020204" pitchFamily="34" charset="0"/>
              <a:buChar char="•"/>
            </a:pPr>
            <a:r>
              <a:rPr lang="en-US" altLang="zh-CN" dirty="0" smtClean="0"/>
              <a:t>……</a:t>
            </a:r>
            <a:endParaRPr lang="zh-CN" altLang="en-US" dirty="0"/>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5680" y="3915038"/>
            <a:ext cx="4105968" cy="2158944"/>
          </a:xfrm>
          <a:prstGeom prst="rect">
            <a:avLst/>
          </a:prstGeom>
        </p:spPr>
      </p:pic>
      <p:sp>
        <p:nvSpPr>
          <p:cNvPr id="33" name="虚尾箭头 32"/>
          <p:cNvSpPr/>
          <p:nvPr/>
        </p:nvSpPr>
        <p:spPr>
          <a:xfrm rot="10800000">
            <a:off x="5780117" y="4690205"/>
            <a:ext cx="1055716" cy="107234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1" name="直接连接符 10"/>
          <p:cNvCxnSpPr/>
          <p:nvPr/>
        </p:nvCxnSpPr>
        <p:spPr>
          <a:xfrm flipH="1">
            <a:off x="5613862" y="2906917"/>
            <a:ext cx="1579419" cy="1014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613862" y="3827656"/>
            <a:ext cx="1579419" cy="103856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rot="19546595">
            <a:off x="6037457" y="3730372"/>
            <a:ext cx="646331" cy="369332"/>
          </a:xfrm>
          <a:prstGeom prst="rect">
            <a:avLst/>
          </a:prstGeom>
          <a:noFill/>
        </p:spPr>
        <p:txBody>
          <a:bodyPr wrap="none" rtlCol="0">
            <a:spAutoFit/>
          </a:bodyPr>
          <a:lstStyle/>
          <a:p>
            <a:r>
              <a:rPr lang="zh-CN" altLang="en-US" dirty="0" smtClean="0"/>
              <a:t>隔离</a:t>
            </a:r>
            <a:endParaRPr lang="zh-CN" altLang="en-US" dirty="0"/>
          </a:p>
        </p:txBody>
      </p:sp>
      <p:sp>
        <p:nvSpPr>
          <p:cNvPr id="42" name="文本框 41"/>
          <p:cNvSpPr txBox="1"/>
          <p:nvPr/>
        </p:nvSpPr>
        <p:spPr>
          <a:xfrm>
            <a:off x="1111106" y="4545906"/>
            <a:ext cx="3532909"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过多定性分析和</a:t>
            </a:r>
            <a:r>
              <a:rPr lang="zh-CN" altLang="en-US" dirty="0" smtClean="0"/>
              <a:t>说明</a:t>
            </a:r>
            <a:endParaRPr lang="en-US" altLang="zh-CN" dirty="0" smtClean="0"/>
          </a:p>
          <a:p>
            <a:pPr marL="285750" indent="-285750">
              <a:buFont typeface="Arial" panose="020B0604020202020204" pitchFamily="34" charset="0"/>
              <a:buChar char="•"/>
            </a:pPr>
            <a:r>
              <a:rPr lang="zh-CN" altLang="en-US" dirty="0"/>
              <a:t>产业分析颗粒度</a:t>
            </a:r>
            <a:r>
              <a:rPr lang="zh-CN" altLang="en-US" dirty="0" smtClean="0"/>
              <a:t>粗</a:t>
            </a:r>
            <a:endParaRPr lang="en-US" altLang="zh-CN" dirty="0" smtClean="0"/>
          </a:p>
          <a:p>
            <a:pPr marL="285750" indent="-285750">
              <a:buFont typeface="Arial" panose="020B0604020202020204" pitchFamily="34" charset="0"/>
              <a:buChar char="•"/>
            </a:pPr>
            <a:r>
              <a:rPr lang="zh-CN" altLang="en-US" dirty="0" smtClean="0"/>
              <a:t>信息滞后与方法不足</a:t>
            </a:r>
            <a:endParaRPr lang="en-US" altLang="zh-CN" dirty="0" smtClean="0"/>
          </a:p>
          <a:p>
            <a:pPr marL="285750" indent="-285750">
              <a:buFont typeface="Arial" panose="020B0604020202020204" pitchFamily="34" charset="0"/>
              <a:buChar char="•"/>
            </a:pPr>
            <a:r>
              <a:rPr lang="en-US" altLang="zh-CN" dirty="0" smtClean="0"/>
              <a:t>……</a:t>
            </a:r>
          </a:p>
        </p:txBody>
      </p:sp>
      <p:sp>
        <p:nvSpPr>
          <p:cNvPr id="44" name="TextBox 20"/>
          <p:cNvSpPr txBox="1"/>
          <p:nvPr/>
        </p:nvSpPr>
        <p:spPr>
          <a:xfrm>
            <a:off x="410538" y="3631717"/>
            <a:ext cx="4158248" cy="415498"/>
          </a:xfrm>
          <a:prstGeom prst="rect">
            <a:avLst/>
          </a:prstGeom>
          <a:noFill/>
        </p:spPr>
        <p:txBody>
          <a:bodyPr wrap="square">
            <a:spAutoFit/>
          </a:bodyPr>
          <a:lstStyle/>
          <a:p>
            <a:pPr>
              <a:lnSpc>
                <a:spcPct val="150000"/>
              </a:lnSpc>
            </a:pPr>
            <a:r>
              <a:rPr lang="zh-CN" altLang="en-US" sz="1400" dirty="0" smtClean="0">
                <a:solidFill>
                  <a:schemeClr val="tx1">
                    <a:lumMod val="50000"/>
                    <a:lumOff val="50000"/>
                  </a:schemeClr>
                </a:solidFill>
                <a:latin typeface="宋体" panose="02010600030101010101" pitchFamily="2" charset="-122"/>
              </a:rPr>
              <a:t>图</a:t>
            </a:r>
            <a:r>
              <a:rPr lang="en-US" altLang="zh-CN" sz="1400" dirty="0">
                <a:solidFill>
                  <a:schemeClr val="tx1">
                    <a:lumMod val="50000"/>
                    <a:lumOff val="50000"/>
                  </a:schemeClr>
                </a:solidFill>
                <a:latin typeface="宋体" panose="02010600030101010101" pitchFamily="2" charset="-122"/>
              </a:rPr>
              <a:t>2</a:t>
            </a:r>
            <a:r>
              <a:rPr lang="en-US" altLang="zh-CN" sz="1400" dirty="0" smtClean="0">
                <a:solidFill>
                  <a:schemeClr val="tx1">
                    <a:lumMod val="50000"/>
                    <a:lumOff val="50000"/>
                  </a:schemeClr>
                </a:solidFill>
                <a:latin typeface="宋体" panose="02010600030101010101" pitchFamily="2" charset="-122"/>
              </a:rPr>
              <a:t>-1 </a:t>
            </a:r>
            <a:r>
              <a:rPr lang="zh-CN" altLang="en-US" sz="1400" dirty="0" smtClean="0">
                <a:solidFill>
                  <a:schemeClr val="tx1">
                    <a:lumMod val="50000"/>
                    <a:lumOff val="50000"/>
                  </a:schemeClr>
                </a:solidFill>
                <a:latin typeface="宋体" panose="02010600030101010101" pitchFamily="2" charset="-122"/>
              </a:rPr>
              <a:t>产业数据爆发增长</a:t>
            </a:r>
            <a:endParaRPr lang="zh-CN" altLang="en-US" sz="1400" dirty="0">
              <a:solidFill>
                <a:schemeClr val="tx1">
                  <a:lumMod val="50000"/>
                  <a:lumOff val="50000"/>
                </a:schemeClr>
              </a:solidFill>
              <a:latin typeface="宋体" panose="02010600030101010101" pitchFamily="2" charset="-122"/>
            </a:endParaRPr>
          </a:p>
        </p:txBody>
      </p:sp>
      <p:sp>
        <p:nvSpPr>
          <p:cNvPr id="45" name="TextBox 20"/>
          <p:cNvSpPr txBox="1"/>
          <p:nvPr/>
        </p:nvSpPr>
        <p:spPr>
          <a:xfrm>
            <a:off x="7805680" y="6073982"/>
            <a:ext cx="4158248" cy="415498"/>
          </a:xfrm>
          <a:prstGeom prst="rect">
            <a:avLst/>
          </a:prstGeom>
          <a:noFill/>
        </p:spPr>
        <p:txBody>
          <a:bodyPr wrap="square">
            <a:spAutoFit/>
          </a:bodyPr>
          <a:lstStyle/>
          <a:p>
            <a:pPr>
              <a:lnSpc>
                <a:spcPct val="150000"/>
              </a:lnSpc>
            </a:pPr>
            <a:r>
              <a:rPr lang="zh-CN" altLang="en-US" sz="1400" dirty="0" smtClean="0">
                <a:solidFill>
                  <a:schemeClr val="tx1">
                    <a:lumMod val="50000"/>
                    <a:lumOff val="50000"/>
                  </a:schemeClr>
                </a:solidFill>
                <a:latin typeface="宋体" panose="02010600030101010101" pitchFamily="2" charset="-122"/>
              </a:rPr>
              <a:t>图</a:t>
            </a:r>
            <a:r>
              <a:rPr lang="en-US" altLang="zh-CN" sz="1400" dirty="0" smtClean="0">
                <a:solidFill>
                  <a:schemeClr val="tx1">
                    <a:lumMod val="50000"/>
                    <a:lumOff val="50000"/>
                  </a:schemeClr>
                </a:solidFill>
                <a:latin typeface="宋体" panose="02010600030101010101" pitchFamily="2" charset="-122"/>
              </a:rPr>
              <a:t>2-2 </a:t>
            </a:r>
            <a:r>
              <a:rPr lang="zh-CN" altLang="en-US" sz="1400" dirty="0" smtClean="0">
                <a:solidFill>
                  <a:schemeClr val="tx1">
                    <a:lumMod val="50000"/>
                    <a:lumOff val="50000"/>
                  </a:schemeClr>
                </a:solidFill>
                <a:latin typeface="宋体" panose="02010600030101010101" pitchFamily="2" charset="-122"/>
              </a:rPr>
              <a:t>传统分析方法</a:t>
            </a:r>
            <a:endParaRPr lang="zh-CN" altLang="en-US" sz="1400" dirty="0">
              <a:solidFill>
                <a:schemeClr val="tx1">
                  <a:lumMod val="50000"/>
                  <a:lumOff val="50000"/>
                </a:schemeClr>
              </a:solidFill>
              <a:latin typeface="宋体" panose="02010600030101010101" pitchFamily="2" charset="-122"/>
            </a:endParaRPr>
          </a:p>
        </p:txBody>
      </p:sp>
    </p:spTree>
    <p:extLst>
      <p:ext uri="{BB962C8B-B14F-4D97-AF65-F5344CB8AC3E}">
        <p14:creationId xmlns:p14="http://schemas.microsoft.com/office/powerpoint/2010/main" val="991754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相关工作</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smtClean="0">
                  <a:solidFill>
                    <a:schemeClr val="accent6">
                      <a:lumMod val="50000"/>
                    </a:schemeClr>
                  </a:solidFill>
                  <a:latin typeface="微软雅黑" panose="020B0503020204020204" pitchFamily="34" charset="-122"/>
                  <a:ea typeface="微软雅黑" panose="020B0503020204020204" pitchFamily="34" charset="-122"/>
                </a:rPr>
                <a:t>02</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72046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3" cstate="screen">
            <a:extLst>
              <a:ext uri="{28A0092B-C50C-407E-A947-70E740481C1C}">
                <a14:useLocalDpi xmlns:a14="http://schemas.microsoft.com/office/drawing/2010/main"/>
              </a:ext>
            </a:extLst>
          </a:blip>
          <a:srcRect t="2054" b="3954"/>
          <a:stretch/>
        </p:blipFill>
        <p:spPr>
          <a:xfrm>
            <a:off x="-25401" y="328900"/>
            <a:ext cx="12192000" cy="6858001"/>
          </a:xfrm>
          <a:prstGeom prst="rect">
            <a:avLst/>
          </a:prstGeom>
        </p:spPr>
      </p:pic>
      <p:sp>
        <p:nvSpPr>
          <p:cNvPr id="23" name="矩形 22"/>
          <p:cNvSpPr/>
          <p:nvPr/>
        </p:nvSpPr>
        <p:spPr>
          <a:xfrm>
            <a:off x="0" y="6702425"/>
            <a:ext cx="4103688" cy="1555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矩形 23"/>
          <p:cNvSpPr/>
          <p:nvPr/>
        </p:nvSpPr>
        <p:spPr>
          <a:xfrm>
            <a:off x="4103688" y="6702425"/>
            <a:ext cx="4040187" cy="1555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8088313" y="6702425"/>
            <a:ext cx="4103687"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6" name="矩形 185"/>
          <p:cNvSpPr/>
          <p:nvPr/>
        </p:nvSpPr>
        <p:spPr>
          <a:xfrm rot="10800000">
            <a:off x="8085137" y="-2399"/>
            <a:ext cx="4106862"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8" name="矩形 187"/>
          <p:cNvSpPr/>
          <p:nvPr/>
        </p:nvSpPr>
        <p:spPr>
          <a:xfrm rot="10800000">
            <a:off x="4103688" y="-2399"/>
            <a:ext cx="3984625" cy="15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9" name="矩形 188"/>
          <p:cNvSpPr/>
          <p:nvPr/>
        </p:nvSpPr>
        <p:spPr>
          <a:xfrm rot="10800000">
            <a:off x="-25401" y="-2399"/>
            <a:ext cx="4141788" cy="1539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2446751" y="1304498"/>
            <a:ext cx="6096000" cy="4093428"/>
          </a:xfrm>
          <a:prstGeom prst="rect">
            <a:avLst/>
          </a:prstGeom>
        </p:spPr>
        <p:txBody>
          <a:bodyPr>
            <a:spAutoFit/>
          </a:bodyPr>
          <a:lstStyle/>
          <a:p>
            <a:pPr marL="285750" indent="-285750">
              <a:buFont typeface="Arial" panose="020B0604020202020204" pitchFamily="34" charset="0"/>
              <a:buChar char="•"/>
            </a:pPr>
            <a:r>
              <a:rPr lang="en-US" altLang="zh-CN" sz="2000" dirty="0" smtClean="0"/>
              <a:t>Rocha</a:t>
            </a:r>
            <a:r>
              <a:rPr lang="zh-CN" altLang="en-US" sz="2000" dirty="0" smtClean="0"/>
              <a:t>等</a:t>
            </a:r>
            <a:r>
              <a:rPr lang="zh-CN" altLang="en-US" sz="2000" dirty="0"/>
              <a:t>人提出</a:t>
            </a:r>
            <a:r>
              <a:rPr lang="zh-CN" altLang="en-US" sz="2000" dirty="0" smtClean="0"/>
              <a:t>了</a:t>
            </a:r>
            <a:r>
              <a:rPr lang="en-US" altLang="zh-CN" sz="2000" dirty="0" smtClean="0"/>
              <a:t>G-KNN</a:t>
            </a:r>
            <a:r>
              <a:rPr lang="zh-CN" altLang="en-US" sz="2000" dirty="0" smtClean="0"/>
              <a:t>算法</a:t>
            </a:r>
            <a:r>
              <a:rPr lang="zh-CN" altLang="en-US" sz="2000" dirty="0"/>
              <a:t>，这个算法在Ｋ最近邻算法</a:t>
            </a:r>
            <a:r>
              <a:rPr lang="zh-CN" altLang="en-US" sz="2000" dirty="0" smtClean="0"/>
              <a:t>（</a:t>
            </a:r>
            <a:r>
              <a:rPr lang="en-US" altLang="zh-CN" sz="2000" dirty="0" smtClean="0"/>
              <a:t>KNN</a:t>
            </a:r>
            <a:r>
              <a:rPr lang="zh-CN" altLang="en-US" sz="2000" dirty="0" smtClean="0"/>
              <a:t>）</a:t>
            </a:r>
            <a:r>
              <a:rPr lang="zh-CN" altLang="en-US" sz="2000" dirty="0"/>
              <a:t>算法中加入</a:t>
            </a:r>
            <a:r>
              <a:rPr lang="zh-CN" altLang="en-US" sz="2000" dirty="0" smtClean="0"/>
              <a:t>了</a:t>
            </a:r>
            <a:r>
              <a:rPr lang="en-US" altLang="zh-CN" sz="2000" dirty="0" smtClean="0"/>
              <a:t>GPU</a:t>
            </a:r>
            <a:r>
              <a:rPr lang="zh-CN" altLang="en-US" sz="2000" dirty="0" smtClean="0"/>
              <a:t>的</a:t>
            </a:r>
            <a:r>
              <a:rPr lang="zh-CN" altLang="en-US" sz="2000" dirty="0"/>
              <a:t>并行计算，从而大大提升了自动文档</a:t>
            </a:r>
            <a:r>
              <a:rPr lang="zh-CN" altLang="en-US" sz="2000" dirty="0" smtClean="0"/>
              <a:t>分类的</a:t>
            </a:r>
            <a:r>
              <a:rPr lang="zh-CN" altLang="en-US" sz="2000" dirty="0"/>
              <a:t>计算速度并降低了内存</a:t>
            </a:r>
            <a:r>
              <a:rPr lang="zh-CN" altLang="en-US" sz="2000" dirty="0" smtClean="0"/>
              <a:t>消耗</a:t>
            </a:r>
            <a:endParaRPr lang="en-US" altLang="zh-CN" sz="2000" dirty="0" smtClean="0"/>
          </a:p>
          <a:p>
            <a:pPr marL="285750" indent="-285750">
              <a:buFont typeface="Arial" panose="020B0604020202020204" pitchFamily="34" charset="0"/>
              <a:buChar char="•"/>
            </a:pPr>
            <a:endParaRPr lang="en-US" altLang="zh-CN" sz="2000" dirty="0" smtClean="0"/>
          </a:p>
          <a:p>
            <a:pPr marL="285750" indent="-285750">
              <a:buFont typeface="Arial" panose="020B0604020202020204" pitchFamily="34" charset="0"/>
              <a:buChar char="•"/>
            </a:pPr>
            <a:r>
              <a:rPr lang="en-US" altLang="zh-CN" sz="2000" dirty="0" smtClean="0"/>
              <a:t>Guo</a:t>
            </a:r>
            <a:r>
              <a:rPr lang="zh-CN" altLang="en-US" sz="2000" dirty="0" smtClean="0"/>
              <a:t>等</a:t>
            </a:r>
            <a:r>
              <a:rPr lang="zh-CN" altLang="en-US" sz="2000" dirty="0"/>
              <a:t>人提出了一种基于支持向量</a:t>
            </a:r>
            <a:r>
              <a:rPr lang="zh-CN" altLang="en-US" sz="2000" dirty="0" smtClean="0"/>
              <a:t>机（</a:t>
            </a:r>
            <a:r>
              <a:rPr lang="en-US" altLang="zh-CN" sz="2000" dirty="0" smtClean="0"/>
              <a:t>Support Vector Machine, SVM</a:t>
            </a:r>
            <a:r>
              <a:rPr lang="zh-CN" altLang="en-US" sz="2000" dirty="0" smtClean="0"/>
              <a:t>）</a:t>
            </a:r>
            <a:r>
              <a:rPr lang="zh-CN" altLang="en-US" sz="2000" dirty="0"/>
              <a:t>和主动学习技术的算法</a:t>
            </a:r>
            <a:r>
              <a:rPr lang="zh-CN" altLang="en-US" sz="2000" dirty="0" smtClean="0"/>
              <a:t>，</a:t>
            </a:r>
            <a:endParaRPr lang="en-US" altLang="zh-CN" sz="2000" dirty="0" smtClean="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smtClean="0"/>
              <a:t>Salles</a:t>
            </a:r>
            <a:r>
              <a:rPr lang="zh-CN" altLang="en-US" sz="2000" dirty="0" smtClean="0"/>
              <a:t>等人</a:t>
            </a:r>
            <a:r>
              <a:rPr lang="zh-CN" altLang="en-US" sz="2000" dirty="0"/>
              <a:t>提出了一</a:t>
            </a:r>
            <a:r>
              <a:rPr lang="zh-CN" altLang="en-US" sz="2000" dirty="0" smtClean="0"/>
              <a:t>种</a:t>
            </a:r>
            <a:r>
              <a:rPr lang="en-US" altLang="zh-CN" sz="2000" dirty="0"/>
              <a:t>boosted</a:t>
            </a:r>
            <a:r>
              <a:rPr lang="zh-CN" altLang="en-US" sz="2000" dirty="0" smtClean="0"/>
              <a:t>版本</a:t>
            </a:r>
            <a:r>
              <a:rPr lang="zh-CN" altLang="en-US" sz="2000" dirty="0"/>
              <a:t>的随机森林</a:t>
            </a:r>
            <a:r>
              <a:rPr lang="zh-CN" altLang="en-US" sz="2000" dirty="0" smtClean="0"/>
              <a:t>（</a:t>
            </a:r>
            <a:r>
              <a:rPr lang="en-US" altLang="zh-CN" sz="2000" dirty="0" smtClean="0"/>
              <a:t>RF</a:t>
            </a:r>
            <a:r>
              <a:rPr lang="zh-CN" altLang="en-US" sz="2000" dirty="0" smtClean="0"/>
              <a:t>）</a:t>
            </a:r>
            <a:r>
              <a:rPr lang="zh-CN" altLang="en-US" sz="2000" dirty="0"/>
              <a:t>分类器。该分类器使用更有效</a:t>
            </a:r>
            <a:r>
              <a:rPr lang="zh-CN" altLang="en-US" sz="2000" dirty="0" smtClean="0"/>
              <a:t>的</a:t>
            </a:r>
            <a:r>
              <a:rPr lang="en-US" altLang="zh-CN" sz="2000" dirty="0" smtClean="0"/>
              <a:t>Out-Of-Bag</a:t>
            </a:r>
            <a:r>
              <a:rPr lang="zh-CN" altLang="en-US" sz="2000" dirty="0" smtClean="0"/>
              <a:t>（</a:t>
            </a:r>
            <a:r>
              <a:rPr lang="en-US" altLang="zh-CN" sz="2000" dirty="0" smtClean="0"/>
              <a:t>OOB</a:t>
            </a:r>
            <a:r>
              <a:rPr lang="zh-CN" altLang="en-US" sz="2000" dirty="0" smtClean="0"/>
              <a:t>）误差</a:t>
            </a:r>
            <a:r>
              <a:rPr lang="zh-CN" altLang="en-US" sz="2000" dirty="0"/>
              <a:t>进行估计，并动态调整两种分类器的使用，从而</a:t>
            </a:r>
            <a:r>
              <a:rPr lang="zh-CN" altLang="en-US" sz="2000" dirty="0" smtClean="0"/>
              <a:t>使</a:t>
            </a:r>
            <a:r>
              <a:rPr lang="en-US" altLang="zh-CN" sz="2000" dirty="0" smtClean="0"/>
              <a:t>boosted</a:t>
            </a:r>
            <a:r>
              <a:rPr lang="zh-CN" altLang="en-US" sz="2000" dirty="0" smtClean="0"/>
              <a:t>模型</a:t>
            </a:r>
            <a:r>
              <a:rPr lang="zh-CN" altLang="en-US" sz="2000" dirty="0"/>
              <a:t>关注输入空间的复杂</a:t>
            </a:r>
            <a:r>
              <a:rPr lang="zh-CN" altLang="en-US" sz="2000" dirty="0" smtClean="0"/>
              <a:t>区域</a:t>
            </a:r>
            <a:r>
              <a:rPr lang="en-US" altLang="zh-CN" sz="2000" dirty="0" smtClean="0"/>
              <a:t>,</a:t>
            </a:r>
            <a:r>
              <a:rPr lang="zh-CN" altLang="en-US" sz="2000" dirty="0"/>
              <a:t>并在高维和有噪声的分类任务中广泛应用</a:t>
            </a:r>
          </a:p>
        </p:txBody>
      </p:sp>
      <p:sp>
        <p:nvSpPr>
          <p:cNvPr id="15" name="右箭头 14"/>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16" name="文本框 15"/>
          <p:cNvSpPr txBox="1">
            <a:spLocks noChangeArrowheads="1"/>
          </p:cNvSpPr>
          <p:nvPr/>
        </p:nvSpPr>
        <p:spPr bwMode="auto">
          <a:xfrm>
            <a:off x="801688" y="228600"/>
            <a:ext cx="39328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传统机器学习方法</a:t>
            </a:r>
            <a:endParaRPr lang="zh-CN" altLang="en-US" sz="3200" b="1" dirty="0">
              <a:solidFill>
                <a:schemeClr val="accent6">
                  <a:lumMod val="50000"/>
                </a:schemeClr>
              </a:solidFill>
            </a:endParaRPr>
          </a:p>
        </p:txBody>
      </p:sp>
    </p:spTree>
    <p:extLst>
      <p:ext uri="{BB962C8B-B14F-4D97-AF65-F5344CB8AC3E}">
        <p14:creationId xmlns:p14="http://schemas.microsoft.com/office/powerpoint/2010/main" val="3512811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6" name="矩形 145"/>
          <p:cNvSpPr/>
          <p:nvPr/>
        </p:nvSpPr>
        <p:spPr>
          <a:xfrm>
            <a:off x="4763" y="1"/>
            <a:ext cx="4040188" cy="154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rotWithShape="1">
          <a:blip r:embed="rId4" cstate="screen">
            <a:extLst>
              <a:ext uri="{28A0092B-C50C-407E-A947-70E740481C1C}">
                <a14:useLocalDpi xmlns:a14="http://schemas.microsoft.com/office/drawing/2010/main"/>
              </a:ext>
            </a:extLst>
          </a:blip>
          <a:srcRect t="2054" b="3954"/>
          <a:stretch/>
        </p:blipFill>
        <p:spPr>
          <a:xfrm>
            <a:off x="-12700" y="154801"/>
            <a:ext cx="12244388" cy="6547625"/>
          </a:xfrm>
          <a:prstGeom prst="rect">
            <a:avLst/>
          </a:prstGeom>
        </p:spPr>
      </p:pic>
      <p:sp>
        <p:nvSpPr>
          <p:cNvPr id="64" name="矩形 63"/>
          <p:cNvSpPr/>
          <p:nvPr/>
        </p:nvSpPr>
        <p:spPr>
          <a:xfrm>
            <a:off x="-12701" y="6702425"/>
            <a:ext cx="4057333" cy="15479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702425"/>
            <a:ext cx="4098925" cy="16827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3541455" y="2386189"/>
            <a:ext cx="2646878" cy="830997"/>
          </a:xfrm>
          <a:prstGeom prst="rect">
            <a:avLst/>
          </a:prstGeom>
          <a:noFill/>
        </p:spPr>
        <p:txBody>
          <a:bodyPr wrap="none">
            <a:spAutoFit/>
          </a:bodyPr>
          <a:lstStyle/>
          <a:p>
            <a:pPr fontAlgn="auto">
              <a:spcBef>
                <a:spcPts val="0"/>
              </a:spcBef>
              <a:spcAft>
                <a:spcPts val="0"/>
              </a:spcAft>
              <a:defRPr/>
            </a:pPr>
            <a:r>
              <a:rPr lang="zh-CN" altLang="en-US" sz="4800" b="1" dirty="0" smtClean="0">
                <a:solidFill>
                  <a:schemeClr val="accent6">
                    <a:lumMod val="50000"/>
                  </a:schemeClr>
                </a:solidFill>
                <a:latin typeface="+mj-ea"/>
                <a:ea typeface="+mj-ea"/>
              </a:rPr>
              <a:t>研究内容</a:t>
            </a:r>
            <a:endParaRPr lang="zh-CN" altLang="en-US" sz="4800" b="1" dirty="0">
              <a:solidFill>
                <a:schemeClr val="accent6">
                  <a:lumMod val="50000"/>
                </a:schemeClr>
              </a:solidFill>
              <a:latin typeface="+mj-ea"/>
              <a:ea typeface="+mj-ea"/>
            </a:endParaRPr>
          </a:p>
        </p:txBody>
      </p:sp>
      <p:cxnSp>
        <p:nvCxnSpPr>
          <p:cNvPr id="19" name="PA_直接连接符 18"/>
          <p:cNvCxnSpPr>
            <a:cxnSpLocks/>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511014" y="3471768"/>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7828" y="2416299"/>
            <a:ext cx="864000" cy="864000"/>
            <a:chOff x="2517828" y="1926040"/>
            <a:chExt cx="864000" cy="864000"/>
          </a:xfrm>
        </p:grpSpPr>
        <p:sp>
          <p:nvSpPr>
            <p:cNvPr id="25" name="矩形 24"/>
            <p:cNvSpPr/>
            <p:nvPr/>
          </p:nvSpPr>
          <p:spPr>
            <a:xfrm rot="5400000">
              <a:off x="2517828" y="1926040"/>
              <a:ext cx="864000" cy="8640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2545525" y="2004097"/>
              <a:ext cx="808607" cy="707886"/>
            </a:xfrm>
            <a:prstGeom prst="rect">
              <a:avLst/>
            </a:prstGeom>
            <a:noFill/>
          </p:spPr>
          <p:txBody>
            <a:bodyPr wrap="square" rtlCol="0">
              <a:spAutoFit/>
            </a:bodyPr>
            <a:lstStyle/>
            <a:p>
              <a:r>
                <a:rPr lang="en-US" altLang="zh-CN" sz="4000" b="1" dirty="0" smtClean="0">
                  <a:solidFill>
                    <a:schemeClr val="accent6">
                      <a:lumMod val="50000"/>
                    </a:schemeClr>
                  </a:solidFill>
                  <a:latin typeface="微软雅黑" panose="020B0503020204020204" pitchFamily="34" charset="-122"/>
                  <a:ea typeface="微软雅黑" panose="020B0503020204020204" pitchFamily="34" charset="-122"/>
                </a:rPr>
                <a:t>03</a:t>
              </a:r>
              <a:endParaRPr lang="zh-CN" altLang="en-US" sz="4000" b="1" dirty="0">
                <a:solidFill>
                  <a:schemeClr val="accent6">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452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磁盘 3"/>
          <p:cNvSpPr/>
          <p:nvPr/>
        </p:nvSpPr>
        <p:spPr>
          <a:xfrm>
            <a:off x="1438878" y="5236861"/>
            <a:ext cx="1754155" cy="886408"/>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MongoDB</a:t>
            </a:r>
          </a:p>
          <a:p>
            <a:pPr algn="ctr"/>
            <a:r>
              <a:rPr lang="zh-CN" altLang="en-US" dirty="0" smtClean="0">
                <a:solidFill>
                  <a:schemeClr val="tx1"/>
                </a:solidFill>
              </a:rPr>
              <a:t>（</a:t>
            </a:r>
            <a:r>
              <a:rPr lang="en-US" altLang="zh-CN" dirty="0" smtClean="0">
                <a:solidFill>
                  <a:schemeClr val="tx1"/>
                </a:solidFill>
              </a:rPr>
              <a:t>1</a:t>
            </a:r>
            <a:r>
              <a:rPr lang="zh-CN" altLang="en-US" dirty="0" smtClean="0">
                <a:solidFill>
                  <a:schemeClr val="tx1"/>
                </a:solidFill>
              </a:rPr>
              <a:t>）文本数据</a:t>
            </a:r>
            <a:endParaRPr lang="zh-CN" altLang="en-US" dirty="0">
              <a:solidFill>
                <a:schemeClr val="tx1"/>
              </a:solidFill>
            </a:endParaRPr>
          </a:p>
        </p:txBody>
      </p:sp>
      <p:sp>
        <p:nvSpPr>
          <p:cNvPr id="5" name="椭圆 4"/>
          <p:cNvSpPr/>
          <p:nvPr/>
        </p:nvSpPr>
        <p:spPr>
          <a:xfrm>
            <a:off x="1617391" y="1771888"/>
            <a:ext cx="1721497" cy="675880"/>
          </a:xfrm>
          <a:prstGeom prst="ellipse">
            <a:avLst/>
          </a:prstGeom>
          <a:solidFill>
            <a:srgbClr val="A5DE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新闻门户</a:t>
            </a:r>
            <a:endParaRPr lang="zh-CN" altLang="en-US" sz="1600" dirty="0">
              <a:solidFill>
                <a:schemeClr val="tx1"/>
              </a:solidFill>
            </a:endParaRPr>
          </a:p>
        </p:txBody>
      </p:sp>
      <p:cxnSp>
        <p:nvCxnSpPr>
          <p:cNvPr id="7" name="直接箭头连接符 6"/>
          <p:cNvCxnSpPr/>
          <p:nvPr/>
        </p:nvCxnSpPr>
        <p:spPr>
          <a:xfrm>
            <a:off x="2330542" y="2930407"/>
            <a:ext cx="0" cy="89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763244" y="3149115"/>
            <a:ext cx="1429789" cy="369332"/>
          </a:xfrm>
          <a:prstGeom prst="rect">
            <a:avLst/>
          </a:prstGeom>
          <a:solidFill>
            <a:schemeClr val="bg1"/>
          </a:solidFill>
        </p:spPr>
        <p:txBody>
          <a:bodyPr wrap="square" rtlCol="0">
            <a:spAutoFit/>
          </a:bodyPr>
          <a:lstStyle/>
          <a:p>
            <a:r>
              <a:rPr lang="zh-CN" altLang="en-US" dirty="0" smtClean="0"/>
              <a:t>爬虫程序</a:t>
            </a:r>
            <a:endParaRPr lang="zh-CN" altLang="en-US" dirty="0"/>
          </a:p>
        </p:txBody>
      </p:sp>
      <p:sp>
        <p:nvSpPr>
          <p:cNvPr id="10" name="椭圆 9"/>
          <p:cNvSpPr/>
          <p:nvPr/>
        </p:nvSpPr>
        <p:spPr>
          <a:xfrm>
            <a:off x="602335" y="2184458"/>
            <a:ext cx="1721497" cy="675880"/>
          </a:xfrm>
          <a:prstGeom prst="ellipse">
            <a:avLst/>
          </a:prstGeom>
          <a:solidFill>
            <a:srgbClr val="A5DE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社交媒体</a:t>
            </a:r>
            <a:endParaRPr lang="zh-CN" altLang="en-US" sz="1600" dirty="0">
              <a:solidFill>
                <a:schemeClr val="tx1"/>
              </a:solidFill>
            </a:endParaRPr>
          </a:p>
        </p:txBody>
      </p:sp>
      <p:sp>
        <p:nvSpPr>
          <p:cNvPr id="11" name="流程图: 离页连接符 10"/>
          <p:cNvSpPr/>
          <p:nvPr/>
        </p:nvSpPr>
        <p:spPr>
          <a:xfrm>
            <a:off x="2024218" y="3986725"/>
            <a:ext cx="612648" cy="1048738"/>
          </a:xfrm>
          <a:prstGeom prst="flowChartOffpage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smtClean="0">
                <a:solidFill>
                  <a:schemeClr val="tx1"/>
                </a:solidFill>
              </a:rPr>
              <a:t>清洗过滤</a:t>
            </a:r>
            <a:endParaRPr lang="zh-CN" altLang="en-US" sz="1600" dirty="0">
              <a:solidFill>
                <a:schemeClr val="tx1"/>
              </a:solidFill>
            </a:endParaRPr>
          </a:p>
        </p:txBody>
      </p:sp>
      <p:sp>
        <p:nvSpPr>
          <p:cNvPr id="12" name="矩形 11"/>
          <p:cNvSpPr/>
          <p:nvPr/>
        </p:nvSpPr>
        <p:spPr>
          <a:xfrm>
            <a:off x="297906" y="1520578"/>
            <a:ext cx="3382027" cy="4972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12"/>
          <p:cNvSpPr/>
          <p:nvPr/>
        </p:nvSpPr>
        <p:spPr>
          <a:xfrm>
            <a:off x="4545191" y="1575874"/>
            <a:ext cx="3382027" cy="4970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矩形 13"/>
          <p:cNvSpPr/>
          <p:nvPr/>
        </p:nvSpPr>
        <p:spPr>
          <a:xfrm>
            <a:off x="8496823" y="1573468"/>
            <a:ext cx="3382027" cy="4972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14"/>
          <p:cNvSpPr/>
          <p:nvPr/>
        </p:nvSpPr>
        <p:spPr>
          <a:xfrm>
            <a:off x="297906" y="1002082"/>
            <a:ext cx="3382027" cy="5184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rPr>
              <a:t>数据采集与预处理</a:t>
            </a:r>
            <a:endParaRPr lang="zh-CN" altLang="en-US" dirty="0">
              <a:solidFill>
                <a:schemeClr val="tx1"/>
              </a:solidFill>
            </a:endParaRPr>
          </a:p>
        </p:txBody>
      </p:sp>
      <p:sp>
        <p:nvSpPr>
          <p:cNvPr id="16" name="矩形 15"/>
          <p:cNvSpPr/>
          <p:nvPr/>
        </p:nvSpPr>
        <p:spPr>
          <a:xfrm>
            <a:off x="4545191" y="1055875"/>
            <a:ext cx="3382027" cy="5184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rPr>
              <a:t>非产业相关舆情过滤</a:t>
            </a:r>
            <a:endParaRPr lang="zh-CN" altLang="en-US" dirty="0">
              <a:solidFill>
                <a:schemeClr val="tx1"/>
              </a:solidFill>
            </a:endParaRPr>
          </a:p>
        </p:txBody>
      </p:sp>
      <p:sp>
        <p:nvSpPr>
          <p:cNvPr id="17" name="矩形 16"/>
          <p:cNvSpPr/>
          <p:nvPr/>
        </p:nvSpPr>
        <p:spPr>
          <a:xfrm>
            <a:off x="8496822" y="1055875"/>
            <a:ext cx="3382027" cy="5184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solidFill>
                  <a:schemeClr val="tx1"/>
                </a:solidFill>
              </a:rPr>
              <a:t>面向产业类型的舆情分类</a:t>
            </a:r>
            <a:endParaRPr lang="zh-CN" altLang="en-US" dirty="0">
              <a:solidFill>
                <a:schemeClr val="tx1"/>
              </a:solidFill>
            </a:endParaRPr>
          </a:p>
        </p:txBody>
      </p:sp>
      <p:sp>
        <p:nvSpPr>
          <p:cNvPr id="18" name="流程图: 多文档 17"/>
          <p:cNvSpPr/>
          <p:nvPr/>
        </p:nvSpPr>
        <p:spPr>
          <a:xfrm>
            <a:off x="6620891" y="2037428"/>
            <a:ext cx="1039661" cy="839244"/>
          </a:xfrm>
          <a:prstGeom prst="flowChartMultidocumen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训练数据</a:t>
            </a:r>
            <a:endParaRPr lang="zh-CN" altLang="en-US" dirty="0">
              <a:solidFill>
                <a:schemeClr val="tx1"/>
              </a:solidFill>
            </a:endParaRPr>
          </a:p>
        </p:txBody>
      </p:sp>
      <p:cxnSp>
        <p:nvCxnSpPr>
          <p:cNvPr id="24" name="直接箭头连接符 23"/>
          <p:cNvCxnSpPr/>
          <p:nvPr/>
        </p:nvCxnSpPr>
        <p:spPr>
          <a:xfrm>
            <a:off x="7091156" y="2996130"/>
            <a:ext cx="0" cy="82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754362" y="3253399"/>
            <a:ext cx="940153" cy="307777"/>
          </a:xfrm>
          <a:prstGeom prst="rect">
            <a:avLst/>
          </a:prstGeom>
          <a:solidFill>
            <a:schemeClr val="bg1"/>
          </a:solidFill>
        </p:spPr>
        <p:txBody>
          <a:bodyPr wrap="square" rtlCol="0">
            <a:spAutoFit/>
          </a:bodyPr>
          <a:lstStyle/>
          <a:p>
            <a:r>
              <a:rPr lang="en-US" altLang="zh-CN" sz="1400" dirty="0" smtClean="0"/>
              <a:t>LDA</a:t>
            </a:r>
            <a:r>
              <a:rPr lang="zh-CN" altLang="en-US" sz="1400" dirty="0" smtClean="0"/>
              <a:t>模型</a:t>
            </a:r>
            <a:endParaRPr lang="zh-CN" altLang="en-US" sz="1400" dirty="0"/>
          </a:p>
        </p:txBody>
      </p:sp>
      <p:sp>
        <p:nvSpPr>
          <p:cNvPr id="26" name="流程图: 磁盘 25"/>
          <p:cNvSpPr/>
          <p:nvPr/>
        </p:nvSpPr>
        <p:spPr>
          <a:xfrm>
            <a:off x="6479490" y="4057361"/>
            <a:ext cx="1215025" cy="593507"/>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产业舆情主题词库</a:t>
            </a:r>
            <a:endParaRPr lang="zh-CN" altLang="en-US" sz="1400" dirty="0">
              <a:solidFill>
                <a:schemeClr val="tx1"/>
              </a:solidFill>
            </a:endParaRPr>
          </a:p>
        </p:txBody>
      </p:sp>
      <p:cxnSp>
        <p:nvCxnSpPr>
          <p:cNvPr id="30" name="直接箭头连接符 29"/>
          <p:cNvCxnSpPr/>
          <p:nvPr/>
        </p:nvCxnSpPr>
        <p:spPr>
          <a:xfrm>
            <a:off x="5062048" y="2340391"/>
            <a:ext cx="3152" cy="3434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619492" y="1857933"/>
            <a:ext cx="917011" cy="523220"/>
          </a:xfrm>
          <a:prstGeom prst="rect">
            <a:avLst/>
          </a:prstGeom>
          <a:noFill/>
        </p:spPr>
        <p:txBody>
          <a:bodyPr wrap="square" rtlCol="0">
            <a:spAutoFit/>
          </a:bodyPr>
          <a:lstStyle/>
          <a:p>
            <a:pPr algn="ctr"/>
            <a:r>
              <a:rPr lang="zh-CN" altLang="en-US" sz="1400" dirty="0"/>
              <a:t>上一</a:t>
            </a:r>
            <a:r>
              <a:rPr lang="zh-CN" altLang="en-US" sz="1400" dirty="0" smtClean="0"/>
              <a:t>步的数据</a:t>
            </a:r>
            <a:endParaRPr lang="zh-CN" altLang="en-US" sz="1400" dirty="0"/>
          </a:p>
        </p:txBody>
      </p:sp>
      <p:cxnSp>
        <p:nvCxnSpPr>
          <p:cNvPr id="37" name="直接连接符 36"/>
          <p:cNvCxnSpPr>
            <a:stCxn id="26" idx="2"/>
          </p:cNvCxnSpPr>
          <p:nvPr/>
        </p:nvCxnSpPr>
        <p:spPr>
          <a:xfrm flipH="1">
            <a:off x="5065200" y="4354115"/>
            <a:ext cx="1414290" cy="4943"/>
          </a:xfrm>
          <a:prstGeom prst="line">
            <a:avLst/>
          </a:prstGeom>
        </p:spPr>
        <p:style>
          <a:lnRef idx="1">
            <a:schemeClr val="accent1"/>
          </a:lnRef>
          <a:fillRef idx="0">
            <a:schemeClr val="accent1"/>
          </a:fillRef>
          <a:effectRef idx="0">
            <a:schemeClr val="accent1"/>
          </a:effectRef>
          <a:fontRef idx="minor">
            <a:schemeClr val="tx1"/>
          </a:fontRef>
        </p:style>
      </p:cxnSp>
      <p:sp>
        <p:nvSpPr>
          <p:cNvPr id="39" name="流程图: 手动操作 38"/>
          <p:cNvSpPr/>
          <p:nvPr/>
        </p:nvSpPr>
        <p:spPr>
          <a:xfrm>
            <a:off x="4835047" y="4650868"/>
            <a:ext cx="450937" cy="797954"/>
          </a:xfrm>
          <a:prstGeom prst="flowChartManualOperat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主题匹配</a:t>
            </a:r>
            <a:endParaRPr lang="zh-CN" altLang="en-US" sz="1400" dirty="0">
              <a:solidFill>
                <a:schemeClr val="tx1"/>
              </a:solidFill>
            </a:endParaRPr>
          </a:p>
        </p:txBody>
      </p:sp>
      <p:sp>
        <p:nvSpPr>
          <p:cNvPr id="40" name="文本框 39"/>
          <p:cNvSpPr txBox="1"/>
          <p:nvPr/>
        </p:nvSpPr>
        <p:spPr>
          <a:xfrm>
            <a:off x="4820905" y="5972510"/>
            <a:ext cx="2378412" cy="375781"/>
          </a:xfrm>
          <a:prstGeom prst="rect">
            <a:avLst/>
          </a:prstGeom>
          <a:noFill/>
        </p:spPr>
        <p:txBody>
          <a:bodyPr wrap="square" rtlCol="0">
            <a:spAutoFit/>
          </a:bodyPr>
          <a:lstStyle/>
          <a:p>
            <a:r>
              <a:rPr lang="zh-CN" altLang="en-US" dirty="0" smtClean="0"/>
              <a:t>产业相关的舆情文本</a:t>
            </a:r>
            <a:endParaRPr lang="zh-CN" altLang="en-US" dirty="0"/>
          </a:p>
        </p:txBody>
      </p:sp>
      <p:pic>
        <p:nvPicPr>
          <p:cNvPr id="41" name="图片 40"/>
          <p:cNvPicPr>
            <a:picLocks noChangeAspect="1"/>
          </p:cNvPicPr>
          <p:nvPr/>
        </p:nvPicPr>
        <p:blipFill>
          <a:blip r:embed="rId2"/>
          <a:stretch>
            <a:fillRect/>
          </a:stretch>
        </p:blipFill>
        <p:spPr>
          <a:xfrm>
            <a:off x="8574639" y="2930407"/>
            <a:ext cx="3226391" cy="1343214"/>
          </a:xfrm>
          <a:prstGeom prst="rect">
            <a:avLst/>
          </a:prstGeom>
        </p:spPr>
      </p:pic>
      <p:sp>
        <p:nvSpPr>
          <p:cNvPr id="42" name="矩形 41"/>
          <p:cNvSpPr/>
          <p:nvPr/>
        </p:nvSpPr>
        <p:spPr>
          <a:xfrm>
            <a:off x="8690973" y="2860338"/>
            <a:ext cx="2993721" cy="1628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文本框 42"/>
          <p:cNvSpPr txBox="1"/>
          <p:nvPr/>
        </p:nvSpPr>
        <p:spPr>
          <a:xfrm>
            <a:off x="9630680" y="2437191"/>
            <a:ext cx="1930843" cy="369332"/>
          </a:xfrm>
          <a:prstGeom prst="rect">
            <a:avLst/>
          </a:prstGeom>
          <a:noFill/>
        </p:spPr>
        <p:txBody>
          <a:bodyPr wrap="square" rtlCol="0">
            <a:spAutoFit/>
          </a:bodyPr>
          <a:lstStyle/>
          <a:p>
            <a:r>
              <a:rPr lang="en-US" altLang="zh-CN" dirty="0" smtClean="0"/>
              <a:t>fastText</a:t>
            </a:r>
            <a:endParaRPr lang="zh-CN" altLang="en-US" dirty="0"/>
          </a:p>
        </p:txBody>
      </p:sp>
      <p:sp>
        <p:nvSpPr>
          <p:cNvPr id="44" name="文本框 43"/>
          <p:cNvSpPr txBox="1"/>
          <p:nvPr/>
        </p:nvSpPr>
        <p:spPr>
          <a:xfrm>
            <a:off x="9457150" y="1771888"/>
            <a:ext cx="1728591" cy="338554"/>
          </a:xfrm>
          <a:prstGeom prst="rect">
            <a:avLst/>
          </a:prstGeom>
          <a:noFill/>
        </p:spPr>
        <p:txBody>
          <a:bodyPr wrap="square" rtlCol="0">
            <a:spAutoFit/>
          </a:bodyPr>
          <a:lstStyle/>
          <a:p>
            <a:r>
              <a:rPr lang="zh-CN" altLang="en-US" sz="1600" dirty="0"/>
              <a:t>上一</a:t>
            </a:r>
            <a:r>
              <a:rPr lang="zh-CN" altLang="en-US" sz="1600" dirty="0" smtClean="0"/>
              <a:t>步的数据</a:t>
            </a:r>
            <a:endParaRPr lang="zh-CN" altLang="en-US" sz="1600" dirty="0"/>
          </a:p>
        </p:txBody>
      </p:sp>
      <p:cxnSp>
        <p:nvCxnSpPr>
          <p:cNvPr id="46" name="直接箭头连接符 45"/>
          <p:cNvCxnSpPr/>
          <p:nvPr/>
        </p:nvCxnSpPr>
        <p:spPr>
          <a:xfrm>
            <a:off x="10181570" y="2060222"/>
            <a:ext cx="12526" cy="457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8855901" y="4650868"/>
            <a:ext cx="0" cy="68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9283873" y="4650868"/>
            <a:ext cx="0" cy="68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9722284" y="4650868"/>
            <a:ext cx="0" cy="68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10158605" y="4650868"/>
            <a:ext cx="0" cy="68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10548084" y="4650868"/>
            <a:ext cx="0" cy="68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10987413" y="4648549"/>
            <a:ext cx="0" cy="68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1438350" y="4648549"/>
            <a:ext cx="0" cy="68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8625068" y="5488761"/>
            <a:ext cx="461665" cy="711578"/>
          </a:xfrm>
          <a:prstGeom prst="rect">
            <a:avLst/>
          </a:prstGeom>
          <a:noFill/>
        </p:spPr>
        <p:txBody>
          <a:bodyPr vert="eaVert" wrap="square" rtlCol="0">
            <a:spAutoFit/>
          </a:bodyPr>
          <a:lstStyle/>
          <a:p>
            <a:r>
              <a:rPr lang="zh-CN" altLang="en-US" dirty="0" smtClean="0"/>
              <a:t>农业</a:t>
            </a:r>
            <a:endParaRPr lang="zh-CN" altLang="en-US" dirty="0"/>
          </a:p>
        </p:txBody>
      </p:sp>
      <p:sp>
        <p:nvSpPr>
          <p:cNvPr id="56" name="文本框 55"/>
          <p:cNvSpPr txBox="1"/>
          <p:nvPr/>
        </p:nvSpPr>
        <p:spPr>
          <a:xfrm>
            <a:off x="9086733" y="5498442"/>
            <a:ext cx="461665" cy="711578"/>
          </a:xfrm>
          <a:prstGeom prst="rect">
            <a:avLst/>
          </a:prstGeom>
          <a:noFill/>
        </p:spPr>
        <p:txBody>
          <a:bodyPr vert="eaVert" wrap="square" rtlCol="0">
            <a:spAutoFit/>
          </a:bodyPr>
          <a:lstStyle/>
          <a:p>
            <a:r>
              <a:rPr lang="zh-CN" altLang="en-US" dirty="0"/>
              <a:t>教育</a:t>
            </a:r>
          </a:p>
        </p:txBody>
      </p:sp>
      <p:sp>
        <p:nvSpPr>
          <p:cNvPr id="57" name="文本框 56"/>
          <p:cNvSpPr txBox="1"/>
          <p:nvPr/>
        </p:nvSpPr>
        <p:spPr>
          <a:xfrm>
            <a:off x="9491451" y="5505841"/>
            <a:ext cx="461665" cy="1040459"/>
          </a:xfrm>
          <a:prstGeom prst="rect">
            <a:avLst/>
          </a:prstGeom>
          <a:noFill/>
        </p:spPr>
        <p:txBody>
          <a:bodyPr vert="eaVert" wrap="square" rtlCol="0">
            <a:spAutoFit/>
          </a:bodyPr>
          <a:lstStyle/>
          <a:p>
            <a:r>
              <a:rPr lang="zh-CN" altLang="en-US" dirty="0" smtClean="0"/>
              <a:t>汽车制造</a:t>
            </a:r>
            <a:endParaRPr lang="zh-CN" altLang="en-US" dirty="0"/>
          </a:p>
        </p:txBody>
      </p:sp>
      <p:sp>
        <p:nvSpPr>
          <p:cNvPr id="58" name="文本框 57"/>
          <p:cNvSpPr txBox="1"/>
          <p:nvPr/>
        </p:nvSpPr>
        <p:spPr>
          <a:xfrm>
            <a:off x="10158605" y="5674290"/>
            <a:ext cx="1279745" cy="369332"/>
          </a:xfrm>
          <a:prstGeom prst="rect">
            <a:avLst/>
          </a:prstGeom>
          <a:noFill/>
        </p:spPr>
        <p:txBody>
          <a:bodyPr wrap="square" rtlCol="0">
            <a:spAutoFit/>
          </a:bodyPr>
          <a:lstStyle/>
          <a:p>
            <a:r>
              <a:rPr lang="en-US" altLang="zh-CN" dirty="0" smtClean="0"/>
              <a:t>……</a:t>
            </a:r>
            <a:endParaRPr lang="zh-CN" altLang="en-US" dirty="0"/>
          </a:p>
        </p:txBody>
      </p:sp>
      <p:sp>
        <p:nvSpPr>
          <p:cNvPr id="59" name="右箭头 58"/>
          <p:cNvSpPr/>
          <p:nvPr/>
        </p:nvSpPr>
        <p:spPr>
          <a:xfrm>
            <a:off x="457200" y="311725"/>
            <a:ext cx="344488" cy="396875"/>
          </a:xfrm>
          <a:prstGeom prst="rightArrow">
            <a:avLst>
              <a:gd name="adj1" fmla="val 50000"/>
              <a:gd name="adj2" fmla="val 10000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a:solidFill>
                <a:srgbClr val="FF0000"/>
              </a:solidFill>
            </a:endParaRPr>
          </a:p>
        </p:txBody>
      </p:sp>
      <p:sp>
        <p:nvSpPr>
          <p:cNvPr id="60" name="文本框 59"/>
          <p:cNvSpPr txBox="1">
            <a:spLocks noChangeArrowheads="1"/>
          </p:cNvSpPr>
          <p:nvPr/>
        </p:nvSpPr>
        <p:spPr bwMode="auto">
          <a:xfrm>
            <a:off x="801688" y="228600"/>
            <a:ext cx="39328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smtClean="0">
                <a:solidFill>
                  <a:schemeClr val="accent6">
                    <a:lumMod val="50000"/>
                  </a:schemeClr>
                </a:solidFill>
              </a:rPr>
              <a:t>主要流程</a:t>
            </a:r>
            <a:endParaRPr lang="zh-CN" altLang="en-US" sz="3200" b="1" dirty="0">
              <a:solidFill>
                <a:schemeClr val="accent6">
                  <a:lumMod val="50000"/>
                </a:schemeClr>
              </a:solidFill>
            </a:endParaRPr>
          </a:p>
        </p:txBody>
      </p:sp>
    </p:spTree>
    <p:extLst>
      <p:ext uri="{BB962C8B-B14F-4D97-AF65-F5344CB8AC3E}">
        <p14:creationId xmlns:p14="http://schemas.microsoft.com/office/powerpoint/2010/main" val="2469189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扁平风动画模板"/>
  <p:tag name="ISPRING_PRESENTATION_TITLE" val="极简线条汇报PPT模板"/>
</p:tagLst>
</file>

<file path=ppt/tags/tag2.xml><?xml version="1.0" encoding="utf-8"?>
<p:tagLst xmlns:a="http://schemas.openxmlformats.org/drawingml/2006/main" xmlns:r="http://schemas.openxmlformats.org/officeDocument/2006/relationships" xmlns:p="http://schemas.openxmlformats.org/presentationml/2006/main">
  <p:tag name="PA" val="v3.1.0"/>
</p:tagLst>
</file>

<file path=ppt/tags/tag3.xml><?xml version="1.0" encoding="utf-8"?>
<p:tagLst xmlns:a="http://schemas.openxmlformats.org/drawingml/2006/main" xmlns:r="http://schemas.openxmlformats.org/officeDocument/2006/relationships" xmlns:p="http://schemas.openxmlformats.org/presentationml/2006/main">
  <p:tag name="PA" val="v3.1.0"/>
</p:tagLst>
</file>

<file path=ppt/tags/tag4.xml><?xml version="1.0" encoding="utf-8"?>
<p:tagLst xmlns:a="http://schemas.openxmlformats.org/drawingml/2006/main" xmlns:r="http://schemas.openxmlformats.org/officeDocument/2006/relationships" xmlns:p="http://schemas.openxmlformats.org/presentationml/2006/main">
  <p:tag name="PA" val="v3.1.0"/>
</p:tagLst>
</file>

<file path=ppt/tags/tag5.xml><?xml version="1.0" encoding="utf-8"?>
<p:tagLst xmlns:a="http://schemas.openxmlformats.org/drawingml/2006/main" xmlns:r="http://schemas.openxmlformats.org/officeDocument/2006/relationships" xmlns:p="http://schemas.openxmlformats.org/presentationml/2006/main">
  <p:tag name="PA" val="v3.1.0"/>
</p:tagLst>
</file>

<file path=ppt/tags/tag6.xml><?xml version="1.0" encoding="utf-8"?>
<p:tagLst xmlns:a="http://schemas.openxmlformats.org/drawingml/2006/main" xmlns:r="http://schemas.openxmlformats.org/officeDocument/2006/relationships" xmlns:p="http://schemas.openxmlformats.org/presentationml/2006/main">
  <p:tag name="PA" val="v3.1.0"/>
</p:tagLst>
</file>

<file path=ppt/tags/tag7.xml><?xml version="1.0" encoding="utf-8"?>
<p:tagLst xmlns:a="http://schemas.openxmlformats.org/drawingml/2006/main" xmlns:r="http://schemas.openxmlformats.org/officeDocument/2006/relationships" xmlns:p="http://schemas.openxmlformats.org/presentationml/2006/main">
  <p:tag name="PA" val="v3.1.0"/>
</p:tagLst>
</file>

<file path=ppt/tags/tag8.xml><?xml version="1.0" encoding="utf-8"?>
<p:tagLst xmlns:a="http://schemas.openxmlformats.org/drawingml/2006/main" xmlns:r="http://schemas.openxmlformats.org/officeDocument/2006/relationships" xmlns:p="http://schemas.openxmlformats.org/presentationml/2006/main">
  <p:tag name="PA" val="v3.1.0"/>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3797</TotalTime>
  <Words>567</Words>
  <Application>Microsoft Office PowerPoint</Application>
  <PresentationFormat>宽屏</PresentationFormat>
  <Paragraphs>107</Paragraphs>
  <Slides>14</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微软雅黑</vt:lpstr>
      <vt:lpstr>Arial</vt:lpstr>
      <vt:lpstr>Calibri</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灰色多边形</dc:title>
  <dc:creator>第一PPT</dc:creator>
  <cp:keywords>www.1ppt.com</cp:keywords>
  <dc:description>www.1ppt.com</dc:description>
  <cp:lastModifiedBy>yun chen</cp:lastModifiedBy>
  <cp:revision>715</cp:revision>
  <dcterms:created xsi:type="dcterms:W3CDTF">2014-08-06T02:23:26Z</dcterms:created>
  <dcterms:modified xsi:type="dcterms:W3CDTF">2020-11-29T06:45:44Z</dcterms:modified>
</cp:coreProperties>
</file>