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444" r:id="rId5"/>
    <p:sldId id="447" r:id="rId6"/>
    <p:sldId id="486" r:id="rId7"/>
    <p:sldId id="490" r:id="rId8"/>
    <p:sldId id="489" r:id="rId9"/>
    <p:sldId id="459" r:id="rId10"/>
    <p:sldId id="449" r:id="rId11"/>
    <p:sldId id="462" r:id="rId12"/>
    <p:sldId id="450" r:id="rId13"/>
    <p:sldId id="467" r:id="rId14"/>
    <p:sldId id="451" r:id="rId15"/>
    <p:sldId id="485" r:id="rId16"/>
    <p:sldId id="452" r:id="rId17"/>
    <p:sldId id="504" r:id="rId18"/>
    <p:sldId id="481" r:id="rId19"/>
  </p:sldIdLst>
  <p:sldSz cx="12192000" cy="6858000"/>
  <p:notesSz cx="9928225" cy="6797675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60201"/>
    <a:srgbClr val="70AD47"/>
    <a:srgbClr val="00B0F0"/>
    <a:srgbClr val="6FAFFD"/>
    <a:srgbClr val="548235"/>
    <a:srgbClr val="F80201"/>
    <a:srgbClr val="8F2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564" y="96"/>
      </p:cViewPr>
      <p:guideLst>
        <p:guide orient="horz" pos="2167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7ECC88-EF34-43C2-A519-D65FC728D1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27EA24-7B69-4DFD-81AC-9C4291C8CBE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E6DBCA-12F0-48EB-A9FA-91EB5EBA7DA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9D14EE-FC92-4B91-9964-3CB56084D30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45D340A3-3161-430C-8768-AE2C534D1D5E}" type="slidenum">
              <a:rPr lang="zh-CN" altLang="en-US" smtClean="0"/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176BE387-7373-4209-93A1-27B46C282B2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176BE387-7373-4209-93A1-27B46C282B2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176BE387-7373-4209-93A1-27B46C282B2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D14EE-FC92-4B91-9964-3CB56084D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FE861743-1825-4BA6-98E7-F970E18A7F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FC5D-3E3A-40EB-83CF-B85D860FEE55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E7C653D-3CC6-4D82-A6A4-FEBDFDA97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334A-F8E0-4158-B229-E2FADAE9C3B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53FFD21-A136-4041-862D-889B427CF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7753E-F95B-42B1-87B7-45EAF704B2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0AC9D51-B8FD-45F7-B0B9-4A30CDA67E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F480F-7631-44C8-8396-B923B3C6806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4892236-8B4A-4029-95ED-39E97C9CD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7"/>
          <p:cNvSpPr>
            <a:spLocks noChangeArrowheads="1"/>
          </p:cNvSpPr>
          <p:nvPr userDrawn="1"/>
        </p:nvSpPr>
        <p:spPr bwMode="auto">
          <a:xfrm rot="5400000">
            <a:off x="-169863" y="153988"/>
            <a:ext cx="836613" cy="528638"/>
          </a:xfrm>
          <a:prstGeom prst="triangle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lIns="162552" tIns="81276" rIns="162552" bIns="8127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738" y="68263"/>
            <a:ext cx="269398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719138" y="836613"/>
            <a:ext cx="7585075" cy="0"/>
          </a:xfrm>
          <a:prstGeom prst="line">
            <a:avLst/>
          </a:prstGeom>
          <a:ln w="38100" cmpd="thickThin">
            <a:solidFill>
              <a:srgbClr val="54823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326" y="68627"/>
            <a:ext cx="9236181" cy="854571"/>
          </a:xfrm>
        </p:spPr>
        <p:txBody>
          <a:bodyPr/>
          <a:lstStyle>
            <a:lvl1pPr>
              <a:defRPr sz="4265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20755"/>
            <a:ext cx="10515600" cy="4955679"/>
          </a:xfrm>
        </p:spPr>
        <p:txBody>
          <a:bodyPr/>
          <a:lstStyle>
            <a:lvl1pPr marL="0" indent="60960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28266-0719-4732-A149-00F1AF1032B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128E41C-D1FE-4E9A-B9FE-49AB9B6531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D657C-B05E-4479-913D-E6F98CEA769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F8DD797-9E69-41F3-9E67-BDD052EEF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C17F-3CE7-4E6F-A62A-094A14FFF8F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FCB8E60-C39A-4F4F-A13B-84C183643D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0F6C7-34CE-4567-A948-A251EFE9DB20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FB04BC4-E6A1-410C-94F9-FC1A5810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27EBC-607B-43BD-AC86-222F0509E3A5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6F7D46B-353C-48FF-8F92-4EE59F448F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7845B-5D09-4804-A0D9-8C8C9FA548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4AFE212-64D1-4AF7-8B25-BBCFDA6999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5397C-3452-4795-B538-292559113F5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73E219B-A57F-43E2-BDB2-E5B331A22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713"/>
            <a:ext cx="10515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7213"/>
            <a:ext cx="105156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0A63B1-53DE-4981-8CE0-C90CED320A8B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20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9F98AD2-41ED-442A-B94C-E7F9A7621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12179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2179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12179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12179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12179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1217930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1217930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1217930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1217930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303530" indent="-303530" algn="l" defTabSz="1217930" rtl="0" eaLnBrk="0" fontAlgn="base" hangingPunct="0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3130" indent="-303530" algn="l" defTabSz="1217930" rtl="0" eaLnBrk="0" fontAlgn="base" hangingPunct="0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3"/>
          <p:cNvSpPr/>
          <p:nvPr>
            <p:custDataLst>
              <p:tags r:id="rId1"/>
            </p:custDataLst>
          </p:nvPr>
        </p:nvSpPr>
        <p:spPr>
          <a:xfrm>
            <a:off x="1102530" y="3429000"/>
            <a:ext cx="1012240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语义分析中的复杂问题分解</a:t>
            </a:r>
            <a:endParaRPr lang="zh-CN" altLang="en-US" sz="3200" b="1" kern="17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171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5467" y="4216402"/>
            <a:ext cx="1205653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Complex Question Decomposition for Semantic Parsing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PA_矩形 3"/>
          <p:cNvSpPr/>
          <p:nvPr>
            <p:custDataLst>
              <p:tags r:id="rId3"/>
            </p:custDataLst>
          </p:nvPr>
        </p:nvSpPr>
        <p:spPr>
          <a:xfrm>
            <a:off x="2185811" y="5183496"/>
            <a:ext cx="7735888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答辩人：向旸                         指导教授：彭敏</a:t>
            </a:r>
            <a:endParaRPr lang="zh-CN" altLang="en-US" sz="2000" kern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02871" y="4897602"/>
            <a:ext cx="865981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en-US" altLang="zh-CN" sz="115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8126" y="3680857"/>
            <a:ext cx="9682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rPr>
              <a:t>研究方法</a:t>
            </a:r>
            <a:endParaRPr lang="en-US" altLang="zh-CN" sz="3600" b="1" spc="100" dirty="0">
              <a:latin typeface="Times New Roman" panose="02020603050405020304" pitchFamily="18" charset="0"/>
              <a:ea typeface="明兰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098"/>
            <a:ext cx="7617233" cy="717554"/>
            <a:chOff x="6554232" y="1931246"/>
            <a:chExt cx="7616605" cy="717888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6" y="1931246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3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8" y="2050521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研究方法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03873" y="1168329"/>
            <a:ext cx="10374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/>
              <a:t>将复杂问题的语义解析拆分为三个阶段：</a:t>
            </a:r>
            <a:r>
              <a:rPr lang="en-US" altLang="zh-CN" dirty="0"/>
              <a:t>1.</a:t>
            </a:r>
            <a:r>
              <a:rPr lang="zh-CN" dirty="0"/>
              <a:t>问题分解：将复杂问题分为子问题序列；</a:t>
            </a:r>
            <a:r>
              <a:rPr lang="en-US" altLang="zh-CN" dirty="0"/>
              <a:t>2.</a:t>
            </a:r>
            <a:r>
              <a:rPr lang="zh-CN" altLang="en-US" dirty="0"/>
              <a:t>信息提取：提取问题类型和关系信息；</a:t>
            </a:r>
            <a:r>
              <a:rPr lang="en-US" altLang="zh-CN" dirty="0"/>
              <a:t>3.</a:t>
            </a:r>
            <a:r>
              <a:rPr lang="zh-CN" altLang="en-US" dirty="0"/>
              <a:t>将前两个阶段的信息整合，生成逻辑表示</a:t>
            </a:r>
            <a:endParaRPr 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/>
              <a:t>解析单元使用基于</a:t>
            </a:r>
            <a:r>
              <a:rPr lang="en-US" altLang="zh-CN" dirty="0"/>
              <a:t>Transformer</a:t>
            </a:r>
            <a:r>
              <a:rPr lang="zh-CN" altLang="en-US" dirty="0"/>
              <a:t>的多头注意力机制的编解码器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5" y="2624455"/>
            <a:ext cx="6661785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en-US" altLang="zh-CN" sz="115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4788" y="3576638"/>
            <a:ext cx="74295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  <a:sym typeface="+mn-ea"/>
              </a:rPr>
              <a:t>实验设计</a:t>
            </a:r>
            <a:endParaRPr lang="en-US" altLang="zh-CN" sz="3600" b="1" spc="100" dirty="0">
              <a:latin typeface="Times New Roman" panose="02020603050405020304" pitchFamily="18" charset="0"/>
              <a:ea typeface="明兰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 bwMode="auto">
          <a:xfrm>
            <a:off x="374967" y="104382"/>
            <a:ext cx="7535864" cy="790241"/>
            <a:chOff x="6554232" y="1931248"/>
            <a:chExt cx="7535242" cy="790608"/>
          </a:xfrm>
        </p:grpSpPr>
        <p:sp>
          <p:nvSpPr>
            <p:cNvPr id="36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4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108225" y="2198392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实验设计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0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14172" y="998833"/>
            <a:ext cx="59831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ComplexWebQuestions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54506" y="4054688"/>
            <a:ext cx="598311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实验：建立了一个包括复杂问题，所有中间表示和逻辑形式的词汇表。编码嵌入时，使用预训练好的StanfordCoreNLP POS模型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7037" y="5153998"/>
            <a:ext cx="87765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对比模型：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PointerNetwork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PointerGenerator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SEQ2SEQ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、Transformer、</a:t>
            </a:r>
            <a:r>
              <a: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Coarse2Fine</a:t>
            </a:r>
            <a:endParaRPr sz="2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5" y="1705610"/>
            <a:ext cx="91725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en-US" altLang="zh-CN" sz="115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2638" y="3576638"/>
            <a:ext cx="828198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  <a:sym typeface="+mn-ea"/>
              </a:rPr>
              <a:t>进度计划</a:t>
            </a:r>
            <a:endParaRPr lang="en-US" altLang="zh-CN" sz="3600" b="1" spc="100" dirty="0">
              <a:latin typeface="Times New Roman" panose="02020603050405020304" pitchFamily="18" charset="0"/>
              <a:ea typeface="明兰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100"/>
            <a:ext cx="7617231" cy="717552"/>
            <a:chOff x="6554232" y="1931248"/>
            <a:chExt cx="7616603" cy="717886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5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研究计划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63575" y="1180083"/>
            <a:ext cx="2344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时间安排</a:t>
            </a:r>
            <a:endParaRPr 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3242" y="1671969"/>
            <a:ext cx="9216963" cy="47682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论文选题，查阅相关文献资料，撰写开题报告。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对语义分析的复杂问题分解涉及的相关模型研究，分析现有模型的优缺点并且改进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进行模型性能验证的实验，进行论文的草稿撰写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根据实验结果撰写论文初稿。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 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论文修改、定稿，参加答辩。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48DB3B0C-7207-4267-A34A-27952DD65DF1}" type="slidenum">
              <a:rPr lang="zh-CN" altLang="en-US" smtClean="0">
                <a:solidFill>
                  <a:srgbClr val="898989"/>
                </a:solidFill>
              </a:rPr>
            </a:fld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9571" y="134937"/>
            <a:ext cx="14393863" cy="87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1"/>
          <p:cNvSpPr txBox="1">
            <a:spLocks noChangeArrowheads="1"/>
          </p:cNvSpPr>
          <p:nvPr/>
        </p:nvSpPr>
        <p:spPr bwMode="auto">
          <a:xfrm>
            <a:off x="2031206" y="2321004"/>
            <a:ext cx="81295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感谢聆听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9"/>
          <p:cNvGrpSpPr/>
          <p:nvPr/>
        </p:nvGrpSpPr>
        <p:grpSpPr bwMode="auto">
          <a:xfrm>
            <a:off x="3595688" y="498896"/>
            <a:ext cx="4840920" cy="619491"/>
            <a:chOff x="6482" y="1202"/>
            <a:chExt cx="6236" cy="977"/>
          </a:xfrm>
        </p:grpSpPr>
        <p:sp>
          <p:nvSpPr>
            <p:cNvPr id="11" name="文本框 10"/>
            <p:cNvSpPr txBox="1"/>
            <p:nvPr/>
          </p:nvSpPr>
          <p:spPr>
            <a:xfrm>
              <a:off x="7827" y="1202"/>
              <a:ext cx="3106" cy="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spc="3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3200" b="1" i="1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OUTLINE</a:t>
              </a:r>
              <a:endParaRPr lang="en-US" altLang="zh-CN" sz="32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9601" y="2131"/>
              <a:ext cx="3117" cy="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482" y="2144"/>
              <a:ext cx="3119" cy="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8273" y="2106"/>
              <a:ext cx="2268" cy="7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714600" y="1514178"/>
            <a:ext cx="4261529" cy="681038"/>
            <a:chOff x="6554232" y="1931248"/>
            <a:chExt cx="4262057" cy="681356"/>
          </a:xfrm>
        </p:grpSpPr>
        <p:sp>
          <p:nvSpPr>
            <p:cNvPr id="9241" name="文本框 16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6600275" y="2099602"/>
              <a:ext cx="492186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6554232" y="2331485"/>
              <a:ext cx="47631" cy="49235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71872" y="2152014"/>
              <a:ext cx="3544417" cy="460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研究背景</a:t>
              </a:r>
              <a:endParaRPr lang="en-US" altLang="zh-CN" sz="24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760637" y="2506365"/>
            <a:ext cx="8093076" cy="681037"/>
            <a:chOff x="6554232" y="1931248"/>
            <a:chExt cx="8093711" cy="681354"/>
          </a:xfrm>
        </p:grpSpPr>
        <p:sp>
          <p:nvSpPr>
            <p:cNvPr id="9237" name="文本框 21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2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6600273" y="2099601"/>
              <a:ext cx="49216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6554232" y="2331484"/>
              <a:ext cx="47629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71839" y="2152013"/>
              <a:ext cx="7376104" cy="4605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相关工作</a:t>
              </a:r>
              <a:endParaRPr lang="en-US" altLang="zh-CN" sz="24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3760637" y="3492933"/>
            <a:ext cx="7691438" cy="683916"/>
            <a:chOff x="6554232" y="1931248"/>
            <a:chExt cx="7426861" cy="682778"/>
          </a:xfrm>
        </p:grpSpPr>
        <p:sp>
          <p:nvSpPr>
            <p:cNvPr id="9233" name="文本框 26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3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6600264" y="2099243"/>
              <a:ext cx="492067" cy="497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554232" y="2332216"/>
              <a:ext cx="47619" cy="4754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40968" y="2153129"/>
              <a:ext cx="6740125" cy="460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研究方法</a:t>
              </a:r>
              <a:endParaRPr lang="en-US" altLang="zh-CN" sz="24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3747929" y="4540804"/>
            <a:ext cx="5784850" cy="682625"/>
            <a:chOff x="6554232" y="1931248"/>
            <a:chExt cx="5785485" cy="681488"/>
          </a:xfrm>
        </p:grpSpPr>
        <p:sp>
          <p:nvSpPr>
            <p:cNvPr id="9229" name="文本框 31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4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6600274" y="2099243"/>
              <a:ext cx="492179" cy="497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554232" y="2332217"/>
              <a:ext cx="47630" cy="4754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1861" y="2153128"/>
              <a:ext cx="5067856" cy="459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实验设计</a:t>
              </a:r>
              <a:endParaRPr lang="en-US" altLang="zh-CN" sz="24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3751978" y="5535179"/>
            <a:ext cx="7362825" cy="682625"/>
            <a:chOff x="6554232" y="1931248"/>
            <a:chExt cx="7362190" cy="681488"/>
          </a:xfrm>
        </p:grpSpPr>
        <p:sp>
          <p:nvSpPr>
            <p:cNvPr id="9225" name="文本框 36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5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6600265" y="2099243"/>
              <a:ext cx="492083" cy="497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6554232" y="2332217"/>
              <a:ext cx="47621" cy="4754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271720" y="2153128"/>
              <a:ext cx="6644702" cy="459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研究计划</a:t>
              </a:r>
              <a:endParaRPr lang="en-US" altLang="zh-CN" sz="24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5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en-US" altLang="zh-CN" sz="115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5874" y="3617166"/>
            <a:ext cx="9815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  <a:sym typeface="+mn-ea"/>
              </a:rPr>
              <a:t>研究背景</a:t>
            </a:r>
            <a:endParaRPr lang="en-US" altLang="zh-CN" sz="3600" b="1" spc="100" dirty="0">
              <a:latin typeface="Times New Roman" panose="02020603050405020304" pitchFamily="18" charset="0"/>
              <a:ea typeface="明兰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5368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研究背景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5364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5844531" y="1420891"/>
            <a:ext cx="5899494" cy="401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语义分析是一项将自然语言的表述映射为逻辑表式（例如可以基于关系数据库或知识库直接执行的SQL查询）的任务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目前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语义分析的研究中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，通常将自然语言问题作为输入，使用不同的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Seq2Seq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模型来生成逻辑表示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面对复杂问题，利用复杂问题的可拆解性，对每个子问题进行理解可以更好地对原问题进行语义分析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2244090"/>
            <a:ext cx="5561330" cy="2113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5368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研究背景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5364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文本框 1"/>
          <p:cNvSpPr txBox="1">
            <a:spLocks noChangeArrowheads="1"/>
          </p:cNvSpPr>
          <p:nvPr/>
        </p:nvSpPr>
        <p:spPr bwMode="auto">
          <a:xfrm>
            <a:off x="0" y="1395095"/>
            <a:ext cx="555752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基于结构感知的神经架构：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Coarse2Fine</a:t>
            </a:r>
            <a:endParaRPr 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优点：可从不同粒度级别对语义建模、模型适用于跨域和意义表示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缺点：没有利用复杂问题的可分解性</a:t>
            </a:r>
            <a:endParaRPr 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/>
        </p:nvSpPr>
        <p:spPr bwMode="auto">
          <a:xfrm>
            <a:off x="5999138" y="3984219"/>
            <a:ext cx="4693179" cy="201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规则的方法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如基于词汇语法特征的分解规则</a:t>
            </a:r>
            <a:endParaRPr 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优点：可以解决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特定类型问题的语义分析</a:t>
            </a:r>
            <a:endParaRPr 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缺点：需要手工设计规则，不能跨域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1099820"/>
            <a:ext cx="6483350" cy="2310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3310255"/>
            <a:ext cx="482155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5368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4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研究背景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5364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6835775" y="1686560"/>
            <a:ext cx="528764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基于分裂的问题分解模型：使用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Pointer NetWork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去生成复杂问题的分裂点，将复杂问题分离成一系列简单问题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优点：减轻了手工设计规则或特性的成本，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利用了每个子问题的信息</a:t>
            </a:r>
            <a:endParaRPr 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缺点：有时无法得到最优的子问题，可能会丢失一些信息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1632585"/>
            <a:ext cx="6502400" cy="3277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102"/>
            <a:ext cx="7617231" cy="665163"/>
            <a:chOff x="6554232" y="1931248"/>
            <a:chExt cx="7616603" cy="665472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1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0265" y="2099601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3542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研究背景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文本框 1"/>
          <p:cNvSpPr txBox="1">
            <a:spLocks noChangeArrowheads="1"/>
          </p:cNvSpPr>
          <p:nvPr/>
        </p:nvSpPr>
        <p:spPr bwMode="auto">
          <a:xfrm>
            <a:off x="687591" y="1125540"/>
            <a:ext cx="10887075" cy="38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本文的方法：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提出了基于多头注意力机制的分层语义解析模型，主要解决复杂问题语义解析领域内的两个问题：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人工分解规则需要专家，难以扩展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Pointer NetWork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生成分裂点可能无法找到最佳分裂方式，因此会丢失很多信息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解决无法找到最优分裂方式的问题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提出分层语义解析模型，将复杂问题的语义解析分解为三个阶段</a:t>
            </a:r>
            <a:endParaRPr 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为了产生更好的逻辑表示，引入两种类型的中间表示</a:t>
            </a:r>
            <a:endParaRPr 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960">
            <a:off x="-287387" y="2533291"/>
            <a:ext cx="12993189" cy="2515008"/>
          </a:xfrm>
          <a:prstGeom prst="rect">
            <a:avLst/>
          </a:pr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522913" y="1524000"/>
            <a:ext cx="1341437" cy="134143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29288" y="1214438"/>
            <a:ext cx="627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en-US" altLang="zh-CN" sz="115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0188" y="3680857"/>
            <a:ext cx="969803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  <a:sym typeface="+mn-ea"/>
              </a:rPr>
              <a:t>相关工作</a:t>
            </a:r>
            <a:endParaRPr lang="en-US" altLang="zh-CN" sz="3600" b="1" spc="100" dirty="0">
              <a:latin typeface="Times New Roman" panose="02020603050405020304" pitchFamily="18" charset="0"/>
              <a:ea typeface="明兰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9888" y="292100"/>
            <a:ext cx="7617231" cy="717552"/>
            <a:chOff x="6554232" y="1931248"/>
            <a:chExt cx="7616603" cy="717886"/>
          </a:xfrm>
        </p:grpSpPr>
        <p:sp>
          <p:nvSpPr>
            <p:cNvPr id="17414" name="文本框 12"/>
            <p:cNvSpPr txBox="1">
              <a:spLocks noChangeArrowheads="1"/>
            </p:cNvSpPr>
            <p:nvPr/>
          </p:nvSpPr>
          <p:spPr bwMode="auto">
            <a:xfrm>
              <a:off x="6587565" y="1931248"/>
              <a:ext cx="568687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3600" b="1" dirty="0">
                  <a:latin typeface="Impact" panose="020B0806030902050204" pitchFamily="34" charset="0"/>
                  <a:ea typeface="明兰"/>
                  <a:cs typeface="明兰"/>
                </a:rPr>
                <a:t>2</a:t>
              </a:r>
              <a:endParaRPr lang="en-US" altLang="zh-CN" sz="3600" b="1" dirty="0">
                <a:latin typeface="Impact" panose="020B0806030902050204" pitchFamily="34" charset="0"/>
                <a:ea typeface="明兰"/>
                <a:cs typeface="明兰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601853" y="2152015"/>
              <a:ext cx="492084" cy="4971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554232" y="2331484"/>
              <a:ext cx="47621" cy="49236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9586" y="2052943"/>
              <a:ext cx="6981249" cy="523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spc="100" dirty="0">
                  <a:latin typeface="Times New Roman" panose="02020603050405020304" pitchFamily="18" charset="0"/>
                  <a:ea typeface="明兰" panose="02010600030101010101" pitchFamily="2" charset="-122"/>
                  <a:cs typeface="Times New Roman" panose="02020603050405020304" pitchFamily="18" charset="0"/>
                </a:rPr>
                <a:t>相关工作</a:t>
              </a:r>
              <a:endParaRPr lang="en-US" altLang="zh-CN" sz="2800" b="1" spc="100" dirty="0">
                <a:latin typeface="Times New Roman" panose="02020603050405020304" pitchFamily="18" charset="0"/>
                <a:ea typeface="明兰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7412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3" y="414338"/>
            <a:ext cx="1582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17513" y="1414147"/>
            <a:ext cx="103970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问题分解近年来的进展：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74"/>
          <p:cNvSpPr/>
          <p:nvPr/>
        </p:nvSpPr>
        <p:spPr>
          <a:xfrm rot="10800000" flipV="1">
            <a:off x="6177985" y="389637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en-US" altLang="zh-CN" sz="2400" b="1" dirty="0"/>
          </a:p>
        </p:txBody>
      </p:sp>
      <p:sp>
        <p:nvSpPr>
          <p:cNvPr id="19" name="圆角矩形 75"/>
          <p:cNvSpPr/>
          <p:nvPr/>
        </p:nvSpPr>
        <p:spPr>
          <a:xfrm rot="10800000" flipV="1">
            <a:off x="2379575" y="389637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en-US" altLang="zh-CN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251435" y="2217038"/>
            <a:ext cx="1096010" cy="44958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75595" y="2217038"/>
            <a:ext cx="1096010" cy="44958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基于表格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51710" y="2606040"/>
            <a:ext cx="2505710" cy="9899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利用词汇句法特征设计规则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人工成本高，无法跨域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66410" y="2606040"/>
            <a:ext cx="222948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将问题拆分为相互关联的子问题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端到端的神经网络模型用于预测答案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76"/>
          <p:cNvSpPr/>
          <p:nvPr/>
        </p:nvSpPr>
        <p:spPr>
          <a:xfrm rot="10800000" flipV="1">
            <a:off x="9318880" y="389637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en-US" altLang="zh-CN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9099255" y="2255893"/>
            <a:ext cx="1096010" cy="44958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基于分裂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62095" y="2755607"/>
            <a:ext cx="2641189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Pointer Network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有时无法找到最优子问题</a:t>
            </a:r>
            <a:endParaRPr lang="en-US" altLang="zh-C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RESOURCELIBID" val="12606"/>
</p:tagLst>
</file>

<file path=ppt/theme/theme1.xml><?xml version="1.0" encoding="utf-8"?>
<a:theme xmlns:a="http://schemas.openxmlformats.org/drawingml/2006/main" name="信息管理学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宽屏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等线</vt:lpstr>
      <vt:lpstr>Times New Roman</vt:lpstr>
      <vt:lpstr>等线 Light</vt:lpstr>
      <vt:lpstr>微软雅黑</vt:lpstr>
      <vt:lpstr>Impact</vt:lpstr>
      <vt:lpstr>明兰</vt:lpstr>
      <vt:lpstr>Segoe Print</vt:lpstr>
      <vt:lpstr>明兰</vt:lpstr>
      <vt:lpstr>Arial Unicode MS</vt:lpstr>
      <vt:lpstr>信息管理学基础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dellpc</dc:creator>
  <cp:lastModifiedBy>1</cp:lastModifiedBy>
  <cp:revision>443</cp:revision>
  <cp:lastPrinted>2019-01-05T09:43:00Z</cp:lastPrinted>
  <dcterms:created xsi:type="dcterms:W3CDTF">2018-07-11T10:42:00Z</dcterms:created>
  <dcterms:modified xsi:type="dcterms:W3CDTF">2020-11-29T09:31:31Z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