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9" r:id="rId3"/>
    <p:sldId id="261" r:id="rId5"/>
    <p:sldId id="263" r:id="rId6"/>
    <p:sldId id="262" r:id="rId7"/>
    <p:sldId id="308" r:id="rId8"/>
    <p:sldId id="307" r:id="rId9"/>
    <p:sldId id="295" r:id="rId10"/>
    <p:sldId id="267" r:id="rId11"/>
    <p:sldId id="309" r:id="rId12"/>
    <p:sldId id="312" r:id="rId13"/>
    <p:sldId id="271" r:id="rId14"/>
    <p:sldId id="272" r:id="rId15"/>
    <p:sldId id="289" r:id="rId16"/>
    <p:sldId id="276" r:id="rId17"/>
    <p:sldId id="277" r:id="rId18"/>
    <p:sldId id="281" r:id="rId19"/>
    <p:sldId id="282" r:id="rId20"/>
    <p:sldId id="285" r:id="rId21"/>
  </p:sldIdLst>
  <p:sldSz cx="12188825" cy="6858000"/>
  <p:notesSz cx="6858000" cy="9144000"/>
  <p:defaultTextStyle>
    <a:defPPr>
      <a:defRPr lang="zh-CN"/>
    </a:defPPr>
    <a:lvl1pPr marL="0" algn="l" defTabSz="609600" rtl="0" eaLnBrk="1" latinLnBrk="0" hangingPunct="1">
      <a:defRPr sz="2400" kern="1200">
        <a:solidFill>
          <a:schemeClr val="tx1"/>
        </a:solidFill>
        <a:latin typeface="+mn-lt"/>
        <a:ea typeface="+mn-ea"/>
        <a:cs typeface="+mn-cs"/>
      </a:defRPr>
    </a:lvl1pPr>
    <a:lvl2pPr marL="609600" algn="l" defTabSz="609600" rtl="0" eaLnBrk="1" latinLnBrk="0" hangingPunct="1">
      <a:defRPr sz="2400" kern="1200">
        <a:solidFill>
          <a:schemeClr val="tx1"/>
        </a:solidFill>
        <a:latin typeface="+mn-lt"/>
        <a:ea typeface="+mn-ea"/>
        <a:cs typeface="+mn-cs"/>
      </a:defRPr>
    </a:lvl2pPr>
    <a:lvl3pPr marL="1219200" algn="l" defTabSz="609600" rtl="0" eaLnBrk="1" latinLnBrk="0" hangingPunct="1">
      <a:defRPr sz="2400" kern="1200">
        <a:solidFill>
          <a:schemeClr val="tx1"/>
        </a:solidFill>
        <a:latin typeface="+mn-lt"/>
        <a:ea typeface="+mn-ea"/>
        <a:cs typeface="+mn-cs"/>
      </a:defRPr>
    </a:lvl3pPr>
    <a:lvl4pPr marL="1828165" algn="l" defTabSz="609600" rtl="0" eaLnBrk="1" latinLnBrk="0" hangingPunct="1">
      <a:defRPr sz="2400" kern="1200">
        <a:solidFill>
          <a:schemeClr val="tx1"/>
        </a:solidFill>
        <a:latin typeface="+mn-lt"/>
        <a:ea typeface="+mn-ea"/>
        <a:cs typeface="+mn-cs"/>
      </a:defRPr>
    </a:lvl4pPr>
    <a:lvl5pPr marL="2437765" algn="l" defTabSz="609600" rtl="0" eaLnBrk="1" latinLnBrk="0" hangingPunct="1">
      <a:defRPr sz="2400" kern="1200">
        <a:solidFill>
          <a:schemeClr val="tx1"/>
        </a:solidFill>
        <a:latin typeface="+mn-lt"/>
        <a:ea typeface="+mn-ea"/>
        <a:cs typeface="+mn-cs"/>
      </a:defRPr>
    </a:lvl5pPr>
    <a:lvl6pPr marL="3047365" algn="l" defTabSz="609600" rtl="0" eaLnBrk="1" latinLnBrk="0" hangingPunct="1">
      <a:defRPr sz="2400" kern="1200">
        <a:solidFill>
          <a:schemeClr val="tx1"/>
        </a:solidFill>
        <a:latin typeface="+mn-lt"/>
        <a:ea typeface="+mn-ea"/>
        <a:cs typeface="+mn-cs"/>
      </a:defRPr>
    </a:lvl6pPr>
    <a:lvl7pPr marL="3656965" algn="l" defTabSz="609600" rtl="0" eaLnBrk="1" latinLnBrk="0" hangingPunct="1">
      <a:defRPr sz="2400" kern="1200">
        <a:solidFill>
          <a:schemeClr val="tx1"/>
        </a:solidFill>
        <a:latin typeface="+mn-lt"/>
        <a:ea typeface="+mn-ea"/>
        <a:cs typeface="+mn-cs"/>
      </a:defRPr>
    </a:lvl7pPr>
    <a:lvl8pPr marL="4266565" algn="l" defTabSz="609600" rtl="0" eaLnBrk="1" latinLnBrk="0" hangingPunct="1">
      <a:defRPr sz="2400" kern="1200">
        <a:solidFill>
          <a:schemeClr val="tx1"/>
        </a:solidFill>
        <a:latin typeface="+mn-lt"/>
        <a:ea typeface="+mn-ea"/>
        <a:cs typeface="+mn-cs"/>
      </a:defRPr>
    </a:lvl8pPr>
    <a:lvl9pPr marL="4875530" algn="l" defTabSz="60960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246" autoAdjust="0"/>
  </p:normalViewPr>
  <p:slideViewPr>
    <p:cSldViewPr snapToGrid="0" snapToObjects="1">
      <p:cViewPr varScale="1">
        <p:scale>
          <a:sx n="66" d="100"/>
          <a:sy n="66" d="100"/>
        </p:scale>
        <p:origin x="2196" y="66"/>
      </p:cViewPr>
      <p:guideLst>
        <p:guide orient="horz" pos="2320"/>
        <p:guide pos="383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888B9B-84F4-465C-A954-A77F3249A8B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AFE4AC-9589-49DB-9027-493FF2FEF0B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大家好，我是彭老师实验室的</a:t>
            </a:r>
            <a:r>
              <a:rPr lang="en-US" altLang="zh-CN"/>
              <a:t>2019</a:t>
            </a:r>
            <a:r>
              <a:rPr lang="zh-CN" altLang="en-US"/>
              <a:t>级专硕银源，我的开题题目是基于图卷积网络的多模态知识表示学习</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近年来，有研究者提出融合实体图像的知识表示模型，比如</a:t>
            </a:r>
            <a:r>
              <a:rPr lang="en-US" altLang="zh-CN"/>
              <a:t>IKRL</a:t>
            </a:r>
            <a:r>
              <a:rPr lang="zh-CN" altLang="en-US"/>
              <a:t>模型，他们认为通过实体图像可以直观的学习到一些三元组结构信息学不到的知识。比如通过上面的盔甲的图像可以得出</a:t>
            </a:r>
            <a:r>
              <a:rPr lang="en-US" altLang="zh-CN"/>
              <a:t>“</a:t>
            </a:r>
            <a:r>
              <a:rPr lang="zh-CN" altLang="en-US">
                <a:sym typeface="+mn-ea"/>
              </a:rPr>
              <a:t>头盔是盔甲的一部分</a:t>
            </a:r>
            <a:r>
              <a:rPr lang="en-US" altLang="zh-CN"/>
              <a:t>”</a:t>
            </a:r>
            <a:r>
              <a:rPr lang="zh-CN" altLang="en-US"/>
              <a:t>这一知识，尝试融合实体图像信息来改善错误情况。但是他们没有引入图卷积网络对结构信息进行编码，忽略了实体节点的邻域信息。也尚未考虑出一种联合结构表示和图像表示的有效方式。这是</a:t>
            </a:r>
            <a:r>
              <a:rPr lang="en-US" altLang="zh-CN"/>
              <a:t>IKRL</a:t>
            </a:r>
            <a:r>
              <a:rPr lang="zh-CN" altLang="en-US"/>
              <a:t>模型的缺点。</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第三部分是研究内容</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本文的研究目标是</a:t>
            </a:r>
            <a:r>
              <a:rPr lang="zh-CN" altLang="en-US" dirty="0">
                <a:solidFill>
                  <a:schemeClr val="bg1"/>
                </a:solidFill>
                <a:ea typeface="微软雅黑" panose="020B0503020204020204" pitchFamily="34" charset="-122"/>
                <a:sym typeface="+mn-ea"/>
              </a:rPr>
              <a:t>提出基于图卷积网络的多模态知识表示学习模型，主要解决如下问题：</a:t>
            </a:r>
            <a:r>
              <a:rPr lang="zh-CN" altLang="en-US" dirty="0">
                <a:solidFill>
                  <a:schemeClr val="bg1"/>
                </a:solidFill>
                <a:latin typeface="Century Gothic"/>
                <a:ea typeface="微软雅黑" panose="020B0503020204020204" pitchFamily="34" charset="-122"/>
                <a:sym typeface="+mn-ea"/>
              </a:rPr>
              <a:t>现有的仅基于三元组结构信息的模型未能建立跨模态的知识表示，而现有的融合实体图像等信息的模型未能考虑三元组之间的关系，且未能考虑联合图像信息与结构信息的方式。需要突破的难点是，第一个是融合实体图片信息可能会引入噪声的问题，需要考虑有效的联合训练方法；第二个是</a:t>
            </a:r>
            <a:r>
              <a:rPr lang="zh-CN" dirty="0">
                <a:solidFill>
                  <a:schemeClr val="bg1"/>
                </a:solidFill>
                <a:latin typeface="Century Gothic"/>
                <a:ea typeface="微软雅黑" panose="020B0503020204020204" pitchFamily="34" charset="-122"/>
                <a:sym typeface="+mn-ea"/>
              </a:rPr>
              <a:t>希望通过</a:t>
            </a:r>
            <a:r>
              <a:rPr lang="zh-CN" altLang="en-US" dirty="0">
                <a:solidFill>
                  <a:schemeClr val="bg1"/>
                </a:solidFill>
                <a:latin typeface="Century Gothic"/>
                <a:ea typeface="微软雅黑" panose="020B0503020204020204" pitchFamily="34" charset="-122"/>
                <a:sym typeface="+mn-ea"/>
              </a:rPr>
              <a:t>学习三元组间的关系来提升性能，但是同时尽可能保持</a:t>
            </a:r>
            <a:r>
              <a:rPr lang="en-US" altLang="zh-CN" dirty="0">
                <a:solidFill>
                  <a:schemeClr val="bg1"/>
                </a:solidFill>
                <a:latin typeface="Century Gothic"/>
                <a:ea typeface="微软雅黑" panose="020B0503020204020204" pitchFamily="34" charset="-122"/>
                <a:sym typeface="+mn-ea"/>
              </a:rPr>
              <a:t>TransE</a:t>
            </a:r>
            <a:r>
              <a:rPr lang="zh-CN" altLang="en-US" dirty="0">
                <a:solidFill>
                  <a:schemeClr val="bg1"/>
                </a:solidFill>
                <a:latin typeface="Century Gothic"/>
                <a:ea typeface="微软雅黑" panose="020B0503020204020204" pitchFamily="34" charset="-122"/>
                <a:sym typeface="+mn-ea"/>
              </a:rPr>
              <a:t>框架的简单性。针对现有模型的缺点和本文拟突破的难题，本文提出以下创新点：第一，设计注意力机制或门控机制，决定结构表示和图像表示的权重，来有效地融合两种表示避免噪声。第二，</a:t>
            </a:r>
            <a:r>
              <a:rPr lang="zh-CN" altLang="en-US" dirty="0">
                <a:solidFill>
                  <a:schemeClr val="bg1"/>
                </a:solidFill>
                <a:latin typeface="Century Gothic"/>
                <a:ea typeface="微软雅黑" panose="020B0503020204020204" pitchFamily="34" charset="-122"/>
                <a:sym typeface="+mn-ea"/>
              </a:rPr>
              <a:t>通过引入图卷积网络（Graph Convolutional Network，GCN）[12]来学习实体周围的邻域信息。</a:t>
            </a:r>
            <a:endParaRPr lang="zh-CN" altLang="en-US" dirty="0">
              <a:solidFill>
                <a:schemeClr val="bg1"/>
              </a:solidFill>
              <a:latin typeface="Century Gothic"/>
              <a:ea typeface="微软雅黑" panose="020B0503020204020204" pitchFamily="34" charset="-122"/>
              <a:sym typeface="+mn-ea"/>
            </a:endParaRPr>
          </a:p>
          <a:p>
            <a:endParaRPr lang="zh-CN" altLang="en-US" dirty="0">
              <a:solidFill>
                <a:schemeClr val="bg1"/>
              </a:solidFill>
              <a:latin typeface="Century Gothic"/>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81AFE4AC-9589-49DB-9027-493FF2FEF0B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大致的思路就是分别对图像和三元组进行编码，最后统一在</a:t>
            </a:r>
            <a:r>
              <a:rPr lang="en-US" altLang="zh-CN"/>
              <a:t>TransE</a:t>
            </a:r>
            <a:r>
              <a:rPr lang="zh-CN" altLang="en-US"/>
              <a:t>的框架下进行学习。具体就是，</a:t>
            </a:r>
            <a:r>
              <a:rPr lang="zh-CN" altLang="en-US" dirty="0">
                <a:solidFill>
                  <a:schemeClr val="bg1"/>
                </a:solidFill>
                <a:ea typeface="微软雅黑" panose="020B0503020204020204" pitchFamily="34" charset="-122"/>
                <a:sym typeface="+mn-ea"/>
              </a:rPr>
              <a:t>使用图像编码器对同一实体的多个图像实例进行编码</a:t>
            </a:r>
            <a:r>
              <a:rPr lang="zh-CN" altLang="en-US" dirty="0">
                <a:solidFill>
                  <a:schemeClr val="bg1"/>
                </a:solidFill>
                <a:latin typeface="Century Gothic"/>
                <a:ea typeface="微软雅黑" panose="020B0503020204020204" pitchFamily="34" charset="-122"/>
                <a:sym typeface="+mn-ea"/>
              </a:rPr>
              <a:t>，通过注意力机制得到实体基于图像的表示；使用图卷积网络，聚合实体的邻域信息，得到实体基于结构的表示</a:t>
            </a:r>
            <a:r>
              <a:rPr lang="zh-CN" altLang="en-US" dirty="0">
                <a:solidFill>
                  <a:schemeClr val="bg1"/>
                </a:solidFill>
                <a:latin typeface="Century Gothic"/>
                <a:ea typeface="微软雅黑" panose="020B0503020204020204" pitchFamily="34" charset="-122"/>
              </a:rPr>
              <a:t>；</a:t>
            </a:r>
            <a:r>
              <a:rPr lang="zh-CN" altLang="en-US" dirty="0">
                <a:solidFill>
                  <a:schemeClr val="bg1"/>
                </a:solidFill>
                <a:latin typeface="Century Gothic"/>
                <a:ea typeface="微软雅黑" panose="020B0503020204020204" pitchFamily="34" charset="-122"/>
                <a:sym typeface="+mn-ea"/>
              </a:rPr>
              <a:t>最后，设计注意力或门控机制，联合实体的两种表示进行训练</a:t>
            </a:r>
            <a:endParaRPr lang="zh-CN" altLang="en-US" dirty="0">
              <a:solidFill>
                <a:schemeClr val="bg1"/>
              </a:solidFill>
              <a:latin typeface="Century Gothic"/>
              <a:ea typeface="微软雅黑" panose="020B0503020204020204" pitchFamily="34" charset="-122"/>
            </a:endParaRPr>
          </a:p>
          <a:p>
            <a:endParaRPr lang="zh-CN" altLang="en-US" dirty="0">
              <a:solidFill>
                <a:schemeClr val="bg1"/>
              </a:solidFill>
              <a:latin typeface="Century Gothic"/>
              <a:ea typeface="微软雅黑" panose="020B0503020204020204" pitchFamily="34" charset="-122"/>
            </a:endParaRPr>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实验的设计是采用</a:t>
            </a:r>
            <a:r>
              <a:rPr lang="en-US" altLang="zh-CN"/>
              <a:t>WN9-IMG</a:t>
            </a:r>
            <a:r>
              <a:rPr lang="zh-CN" altLang="en-US"/>
              <a:t>和</a:t>
            </a:r>
            <a:r>
              <a:rPr lang="en-US" altLang="zh-CN"/>
              <a:t>FB-IMG</a:t>
            </a:r>
            <a:r>
              <a:rPr lang="zh-CN" altLang="en-US"/>
              <a:t>这两个公开数据集，进行三元组分类和链路预测实验，将本文提出的模型和多种模型进行比对。</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主要从选题的背景、相关工作、研究内容、实验设计和研究计划这五个方面进行介绍</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首先是研究背景</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这是一张知识驱动工程的流程图，底层的知识构建从多源异质的信息中抽取知识，并将其结构化储存； 顶层的知识应用旨在利用已构建好的知识表示，帮助更好地完成信息检索、问答系统和智能对话系统等任务。而中间层的知识表示学习，则是连接底层知识构建与顶层知识应用的不可或缺的桥梁，正受到研究者的广泛关注</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知识表示学习他的目标就是将知识图谱中的实体和关系表示为稠密低维实值的向量，基于知识图谱的知识表示学习存在以下两点挑战（1）计算效率低：基于图结构的知识表示虽然简洁直观，但是在利用知识图谱进行检索与多步推理时，常常需要设计专门的图算法以完成任务。这些图算法往往计算复杂度较高，在目前的大规模知识图谱上难以快速运行，且难以拓展至其它情况。（2）数据稀疏性：大规模知识图谱中的实体与关系往往也存在着长尾分布，有很多实体只存在着极少数的关系与之相连。 对这些稀疏的实体和关系的预测与推理难以得到较高的准确率。</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本文主要针对以往模型的两个问题：第一是以往模型往往</a:t>
            </a:r>
            <a:r>
              <a:rPr lang="zh-CN" altLang="en-US" dirty="0">
                <a:solidFill>
                  <a:schemeClr val="bg1"/>
                </a:solidFill>
                <a:latin typeface="+mj-ea"/>
                <a:ea typeface="+mj-ea"/>
                <a:sym typeface="+mn-ea"/>
              </a:rPr>
              <a:t>只关注三元组的结构化信息，而忽略了实体图像中包含大量的有效视觉信息，第二是以往模型通常假设三元组之间是相互独立的，在学习时独立的处理每个三元组，割裂了三元组之间的关系。本文的想法是</a:t>
            </a:r>
            <a:r>
              <a:rPr lang="zh-CN" altLang="en-US" dirty="0">
                <a:solidFill>
                  <a:srgbClr val="FFFFFF"/>
                </a:solidFill>
                <a:latin typeface="+mj-ea"/>
                <a:ea typeface="+mj-ea"/>
                <a:sym typeface="+mn-ea"/>
              </a:rPr>
              <a:t>引入图卷积神经网络来聚合三元组周围的邻域信息进行结构信息的编码，并基于注意力或门控机制联合实体图像信息进行学习，提高知识表示的性能，探索建立知识的跨模态表示的可能性</a:t>
            </a:r>
            <a:r>
              <a:rPr lang="zh-CN" altLang="en-US" dirty="0">
                <a:solidFill>
                  <a:schemeClr val="bg1"/>
                </a:solidFill>
                <a:latin typeface="+mj-ea"/>
                <a:ea typeface="+mj-ea"/>
                <a:sym typeface="+mn-ea"/>
              </a:rPr>
              <a:t>。</a:t>
            </a:r>
            <a:endParaRPr lang="zh-CN" altLang="en-US" dirty="0">
              <a:latin typeface="+mj-ea"/>
              <a:ea typeface="+mj-ea"/>
            </a:endParaRPr>
          </a:p>
          <a:p>
            <a:endParaRPr lang="zh-CN" altLang="en-US" dirty="0">
              <a:latin typeface="+mj-ea"/>
              <a:ea typeface="+mj-ea"/>
            </a:endParaRPr>
          </a:p>
          <a:p>
            <a:r>
              <a:rPr lang="zh-CN" altLang="en-US"/>
              <a:t>实体图像信息来源十分丰富，一些通用知识库 （如维基百科等）往往会有对应实体的图像信息，而专门的图像数据集更是储存着海量的实体相关图像信息。例如基于WordNet的经典图像数据集ImageNet</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第二部分是相关工作</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经典的知识表示模型主要分为两类，一类是基于翻译的模型，它采用基于距离的评分函数，代表就是</a:t>
            </a:r>
            <a:r>
              <a:rPr lang="en-US" altLang="zh-CN"/>
              <a:t>TransE</a:t>
            </a:r>
            <a:r>
              <a:rPr lang="zh-CN" altLang="en-US"/>
              <a:t>及其改进模型，翻译模型将实体和关系映射至同一个空间，对于每个三元组</a:t>
            </a:r>
            <a:r>
              <a:rPr lang="en-US" altLang="zh-CN"/>
              <a:t>hrt</a:t>
            </a:r>
            <a:r>
              <a:rPr lang="zh-CN" altLang="en-US"/>
              <a:t>，它希望头实体</a:t>
            </a:r>
            <a:r>
              <a:rPr lang="en-US" altLang="zh-CN"/>
              <a:t>h</a:t>
            </a:r>
            <a:r>
              <a:rPr lang="zh-CN" altLang="en-US"/>
              <a:t>加上关系</a:t>
            </a:r>
            <a:r>
              <a:rPr lang="en-US" altLang="zh-CN"/>
              <a:t>r</a:t>
            </a:r>
            <a:r>
              <a:rPr lang="zh-CN" altLang="en-US"/>
              <a:t>约等于尾实体</a:t>
            </a:r>
            <a:r>
              <a:rPr lang="en-US" altLang="zh-CN"/>
              <a:t>t</a:t>
            </a:r>
            <a:r>
              <a:rPr lang="zh-CN" altLang="en-US"/>
              <a:t>。第二类是语义匹配模型，它采用的是基于相似度的评分函数，比如语义匹配能量模型</a:t>
            </a:r>
            <a:r>
              <a:rPr lang="en-US" altLang="zh-CN"/>
              <a:t>SME</a:t>
            </a:r>
            <a:r>
              <a:rPr lang="zh-CN" altLang="en-US"/>
              <a:t>，它</a:t>
            </a:r>
            <a:r>
              <a:rPr lang="zh-CN" altLang="en-US"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将实体和关系投影到输入层中的嵌入向量，然后关系r与头尾实体分别组合至隐藏层。输出则是评分函数。</a:t>
            </a:r>
            <a:endParaRPr lang="zh-CN" altLang="en-US"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bg>
      <p:bgPr>
        <a:solidFill>
          <a:schemeClr val="accent1">
            <a:lumMod val="75000"/>
          </a:schemeClr>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chemeClr val="accent1">
            <a:lumMod val="75000"/>
          </a:schemeClr>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6096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609600" rtl="0" eaLnBrk="1" latinLnBrk="0" hangingPunct="1">
        <a:spcBef>
          <a:spcPct val="20000"/>
        </a:spcBef>
        <a:buFont typeface="Arial" panose="020B0604020202020204"/>
        <a:buChar char="•"/>
        <a:defRPr sz="4300" kern="1200">
          <a:solidFill>
            <a:schemeClr val="tx1"/>
          </a:solidFill>
          <a:latin typeface="+mn-lt"/>
          <a:ea typeface="+mn-ea"/>
          <a:cs typeface="+mn-cs"/>
        </a:defRPr>
      </a:lvl1pPr>
      <a:lvl2pPr marL="990600" indent="-381000" algn="l" defTabSz="609600" rtl="0" eaLnBrk="1" latinLnBrk="0" hangingPunct="1">
        <a:spcBef>
          <a:spcPct val="20000"/>
        </a:spcBef>
        <a:buFont typeface="Arial" panose="020B0604020202020204"/>
        <a:buChar char="–"/>
        <a:defRPr sz="3700" kern="1200">
          <a:solidFill>
            <a:schemeClr val="tx1"/>
          </a:solidFill>
          <a:latin typeface="+mn-lt"/>
          <a:ea typeface="+mn-ea"/>
          <a:cs typeface="+mn-cs"/>
        </a:defRPr>
      </a:lvl2pPr>
      <a:lvl3pPr marL="1523365" indent="-304800" algn="l" defTabSz="609600" rtl="0" eaLnBrk="1" latinLnBrk="0" hangingPunct="1">
        <a:spcBef>
          <a:spcPct val="20000"/>
        </a:spcBef>
        <a:buFont typeface="Arial" panose="020B0604020202020204"/>
        <a:buChar char="•"/>
        <a:defRPr sz="3200" kern="1200">
          <a:solidFill>
            <a:schemeClr val="tx1"/>
          </a:solidFill>
          <a:latin typeface="+mn-lt"/>
          <a:ea typeface="+mn-ea"/>
          <a:cs typeface="+mn-cs"/>
        </a:defRPr>
      </a:lvl3pPr>
      <a:lvl4pPr marL="2132965" indent="-304800" algn="l" defTabSz="609600" rtl="0" eaLnBrk="1" latinLnBrk="0" hangingPunct="1">
        <a:spcBef>
          <a:spcPct val="20000"/>
        </a:spcBef>
        <a:buFont typeface="Arial" panose="020B0604020202020204"/>
        <a:buChar char="–"/>
        <a:defRPr sz="2700" kern="1200">
          <a:solidFill>
            <a:schemeClr val="tx1"/>
          </a:solidFill>
          <a:latin typeface="+mn-lt"/>
          <a:ea typeface="+mn-ea"/>
          <a:cs typeface="+mn-cs"/>
        </a:defRPr>
      </a:lvl4pPr>
      <a:lvl5pPr marL="2742565" indent="-304800" algn="l" defTabSz="609600" rtl="0" eaLnBrk="1" latinLnBrk="0" hangingPunct="1">
        <a:spcBef>
          <a:spcPct val="20000"/>
        </a:spcBef>
        <a:buFont typeface="Arial" panose="020B0604020202020204"/>
        <a:buChar char="»"/>
        <a:defRPr sz="2700" kern="1200">
          <a:solidFill>
            <a:schemeClr val="tx1"/>
          </a:solidFill>
          <a:latin typeface="+mn-lt"/>
          <a:ea typeface="+mn-ea"/>
          <a:cs typeface="+mn-cs"/>
        </a:defRPr>
      </a:lvl5pPr>
      <a:lvl6pPr marL="3352165" indent="-304800" algn="l" defTabSz="609600" rtl="0" eaLnBrk="1" latinLnBrk="0" hangingPunct="1">
        <a:spcBef>
          <a:spcPct val="20000"/>
        </a:spcBef>
        <a:buFont typeface="Arial" panose="020B0604020202020204"/>
        <a:buChar char="•"/>
        <a:defRPr sz="2700" kern="1200">
          <a:solidFill>
            <a:schemeClr val="tx1"/>
          </a:solidFill>
          <a:latin typeface="+mn-lt"/>
          <a:ea typeface="+mn-ea"/>
          <a:cs typeface="+mn-cs"/>
        </a:defRPr>
      </a:lvl6pPr>
      <a:lvl7pPr marL="3961765" indent="-304800" algn="l" defTabSz="609600" rtl="0" eaLnBrk="1" latinLnBrk="0" hangingPunct="1">
        <a:spcBef>
          <a:spcPct val="20000"/>
        </a:spcBef>
        <a:buFont typeface="Arial" panose="020B0604020202020204"/>
        <a:buChar char="•"/>
        <a:defRPr sz="2700" kern="1200">
          <a:solidFill>
            <a:schemeClr val="tx1"/>
          </a:solidFill>
          <a:latin typeface="+mn-lt"/>
          <a:ea typeface="+mn-ea"/>
          <a:cs typeface="+mn-cs"/>
        </a:defRPr>
      </a:lvl7pPr>
      <a:lvl8pPr marL="4570730" indent="-304800" algn="l" defTabSz="609600" rtl="0" eaLnBrk="1" latinLnBrk="0" hangingPunct="1">
        <a:spcBef>
          <a:spcPct val="20000"/>
        </a:spcBef>
        <a:buFont typeface="Arial" panose="020B0604020202020204"/>
        <a:buChar char="•"/>
        <a:defRPr sz="2700" kern="1200">
          <a:solidFill>
            <a:schemeClr val="tx1"/>
          </a:solidFill>
          <a:latin typeface="+mn-lt"/>
          <a:ea typeface="+mn-ea"/>
          <a:cs typeface="+mn-cs"/>
        </a:defRPr>
      </a:lvl8pPr>
      <a:lvl9pPr marL="5180330" indent="-304800" algn="l" defTabSz="609600" rtl="0" eaLnBrk="1" latinLnBrk="0" hangingPunct="1">
        <a:spcBef>
          <a:spcPct val="20000"/>
        </a:spcBef>
        <a:buFont typeface="Arial" panose="020B0604020202020204"/>
        <a:buChar char="•"/>
        <a:defRPr sz="2700" kern="1200">
          <a:solidFill>
            <a:schemeClr val="tx1"/>
          </a:solidFill>
          <a:latin typeface="+mn-lt"/>
          <a:ea typeface="+mn-ea"/>
          <a:cs typeface="+mn-cs"/>
        </a:defRPr>
      </a:lvl9pPr>
    </p:bodyStyle>
    <p:otherStyle>
      <a:defPPr>
        <a:defRPr lang="zh-CN"/>
      </a:defPPr>
      <a:lvl1pPr marL="0" algn="l" defTabSz="609600" rtl="0" eaLnBrk="1" latinLnBrk="0" hangingPunct="1">
        <a:defRPr sz="2400" kern="1200">
          <a:solidFill>
            <a:schemeClr val="tx1"/>
          </a:solidFill>
          <a:latin typeface="+mn-lt"/>
          <a:ea typeface="+mn-ea"/>
          <a:cs typeface="+mn-cs"/>
        </a:defRPr>
      </a:lvl1pPr>
      <a:lvl2pPr marL="609600" algn="l" defTabSz="609600" rtl="0" eaLnBrk="1" latinLnBrk="0" hangingPunct="1">
        <a:defRPr sz="2400" kern="1200">
          <a:solidFill>
            <a:schemeClr val="tx1"/>
          </a:solidFill>
          <a:latin typeface="+mn-lt"/>
          <a:ea typeface="+mn-ea"/>
          <a:cs typeface="+mn-cs"/>
        </a:defRPr>
      </a:lvl2pPr>
      <a:lvl3pPr marL="1219200" algn="l" defTabSz="609600" rtl="0" eaLnBrk="1" latinLnBrk="0" hangingPunct="1">
        <a:defRPr sz="2400" kern="1200">
          <a:solidFill>
            <a:schemeClr val="tx1"/>
          </a:solidFill>
          <a:latin typeface="+mn-lt"/>
          <a:ea typeface="+mn-ea"/>
          <a:cs typeface="+mn-cs"/>
        </a:defRPr>
      </a:lvl3pPr>
      <a:lvl4pPr marL="1828165" algn="l" defTabSz="609600" rtl="0" eaLnBrk="1" latinLnBrk="0" hangingPunct="1">
        <a:defRPr sz="2400" kern="1200">
          <a:solidFill>
            <a:schemeClr val="tx1"/>
          </a:solidFill>
          <a:latin typeface="+mn-lt"/>
          <a:ea typeface="+mn-ea"/>
          <a:cs typeface="+mn-cs"/>
        </a:defRPr>
      </a:lvl4pPr>
      <a:lvl5pPr marL="2437765" algn="l" defTabSz="609600" rtl="0" eaLnBrk="1" latinLnBrk="0" hangingPunct="1">
        <a:defRPr sz="2400" kern="1200">
          <a:solidFill>
            <a:schemeClr val="tx1"/>
          </a:solidFill>
          <a:latin typeface="+mn-lt"/>
          <a:ea typeface="+mn-ea"/>
          <a:cs typeface="+mn-cs"/>
        </a:defRPr>
      </a:lvl5pPr>
      <a:lvl6pPr marL="3047365" algn="l" defTabSz="609600" rtl="0" eaLnBrk="1" latinLnBrk="0" hangingPunct="1">
        <a:defRPr sz="2400" kern="1200">
          <a:solidFill>
            <a:schemeClr val="tx1"/>
          </a:solidFill>
          <a:latin typeface="+mn-lt"/>
          <a:ea typeface="+mn-ea"/>
          <a:cs typeface="+mn-cs"/>
        </a:defRPr>
      </a:lvl6pPr>
      <a:lvl7pPr marL="3656965" algn="l" defTabSz="609600" rtl="0" eaLnBrk="1" latinLnBrk="0" hangingPunct="1">
        <a:defRPr sz="2400" kern="1200">
          <a:solidFill>
            <a:schemeClr val="tx1"/>
          </a:solidFill>
          <a:latin typeface="+mn-lt"/>
          <a:ea typeface="+mn-ea"/>
          <a:cs typeface="+mn-cs"/>
        </a:defRPr>
      </a:lvl7pPr>
      <a:lvl8pPr marL="4266565" algn="l" defTabSz="609600" rtl="0" eaLnBrk="1" latinLnBrk="0" hangingPunct="1">
        <a:defRPr sz="2400" kern="1200">
          <a:solidFill>
            <a:schemeClr val="tx1"/>
          </a:solidFill>
          <a:latin typeface="+mn-lt"/>
          <a:ea typeface="+mn-ea"/>
          <a:cs typeface="+mn-cs"/>
        </a:defRPr>
      </a:lvl8pPr>
      <a:lvl9pPr marL="4875530" algn="l" defTabSz="6096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48627" y="2389306"/>
            <a:ext cx="12682702" cy="1002665"/>
          </a:xfrm>
          <a:prstGeom prst="rect">
            <a:avLst/>
          </a:prstGeom>
          <a:noFill/>
          <a:ln>
            <a:noFill/>
          </a:ln>
        </p:spPr>
        <p:txBody>
          <a:bodyPr wrap="square" lIns="91436" tIns="45719" rIns="91436" bIns="45719" rtlCol="0">
            <a:spAutoFit/>
          </a:bodyPr>
          <a:lstStyle/>
          <a:p>
            <a:pPr algn="ctr">
              <a:lnSpc>
                <a:spcPct val="90000"/>
              </a:lnSpc>
            </a:pPr>
            <a:r>
              <a:rPr lang="zh-CN" altLang="en-US" sz="4800" b="1" spc="300" dirty="0">
                <a:solidFill>
                  <a:schemeClr val="bg1"/>
                </a:solidFill>
                <a:latin typeface="微软雅黑" panose="020B0503020204020204" pitchFamily="34" charset="-122"/>
              </a:rPr>
              <a:t>基于图卷积网络的多模态知识表示学习</a:t>
            </a:r>
            <a:endParaRPr lang="zh-CN" altLang="en-US" sz="4800" b="1" spc="300" dirty="0">
              <a:solidFill>
                <a:schemeClr val="bg1"/>
              </a:solidFill>
              <a:latin typeface="微软雅黑" panose="020B0503020204020204" pitchFamily="34" charset="-122"/>
            </a:endParaRPr>
          </a:p>
          <a:p>
            <a:pPr algn="ctr">
              <a:lnSpc>
                <a:spcPct val="90000"/>
              </a:lnSpc>
            </a:pPr>
            <a:endParaRPr lang="en-US" altLang="zh-CN" sz="1800" b="1" spc="300"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2210944" y="5219752"/>
            <a:ext cx="1357313" cy="400052"/>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zh-CN" altLang="en-US" sz="1900" b="1" spc="300" dirty="0">
                <a:solidFill>
                  <a:srgbClr val="FFFFFF"/>
                </a:solidFill>
                <a:latin typeface="微软雅黑" panose="020B0503020204020204" pitchFamily="34" charset="-122"/>
                <a:ea typeface="微软雅黑" panose="020B0503020204020204" pitchFamily="34" charset="-122"/>
              </a:rPr>
              <a:t>答辩人：</a:t>
            </a:r>
            <a:endParaRPr lang="zh-HK" altLang="en-US" sz="1900" b="1" spc="300" dirty="0">
              <a:solidFill>
                <a:srgbClr val="FFFFFF"/>
              </a:solidFill>
              <a:latin typeface="微软雅黑" panose="020B0503020204020204" pitchFamily="34" charset="-122"/>
              <a:ea typeface="微软雅黑" panose="020B0503020204020204" pitchFamily="34" charset="-122"/>
            </a:endParaRPr>
          </a:p>
        </p:txBody>
      </p:sp>
      <p:sp>
        <p:nvSpPr>
          <p:cNvPr id="21" name="矩形 20"/>
          <p:cNvSpPr/>
          <p:nvPr/>
        </p:nvSpPr>
        <p:spPr>
          <a:xfrm>
            <a:off x="5966691" y="5219135"/>
            <a:ext cx="1357313" cy="400052"/>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zh-CN" altLang="en-US" sz="1900" b="1" spc="300" dirty="0">
                <a:solidFill>
                  <a:srgbClr val="FFFFFF"/>
                </a:solidFill>
                <a:latin typeface="微软雅黑" panose="020B0503020204020204" pitchFamily="34" charset="-122"/>
                <a:ea typeface="微软雅黑" panose="020B0503020204020204" pitchFamily="34" charset="-122"/>
              </a:rPr>
              <a:t>指导老师：</a:t>
            </a:r>
            <a:endParaRPr lang="zh-HK" altLang="en-US" sz="1900" b="1" spc="300" dirty="0">
              <a:solidFill>
                <a:srgbClr val="FFFFFF"/>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377134" y="5235112"/>
            <a:ext cx="1614489" cy="382270"/>
          </a:xfrm>
          <a:prstGeom prst="rect">
            <a:avLst/>
          </a:prstGeom>
          <a:noFill/>
        </p:spPr>
        <p:txBody>
          <a:bodyPr wrap="square" lIns="91436" tIns="45719" rIns="91436" bIns="45719" rtlCol="0">
            <a:spAutoFit/>
          </a:bodyPr>
          <a:lstStyle/>
          <a:p>
            <a:r>
              <a:rPr lang="zh-CN" altLang="zh-HK" sz="1900" b="1" spc="300" dirty="0">
                <a:solidFill>
                  <a:srgbClr val="FFFFFF"/>
                </a:solidFill>
                <a:latin typeface="微软雅黑" panose="020B0503020204020204" pitchFamily="34" charset="-122"/>
                <a:ea typeface="微软雅黑" panose="020B0503020204020204" pitchFamily="34" charset="-122"/>
              </a:rPr>
              <a:t>银源</a:t>
            </a:r>
            <a:endParaRPr lang="zh-CN" altLang="zh-HK" sz="1900" b="1" spc="300" dirty="0">
              <a:solidFill>
                <a:srgbClr val="FFFFFF"/>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7607460" y="5234495"/>
            <a:ext cx="3457775" cy="382270"/>
          </a:xfrm>
          <a:prstGeom prst="rect">
            <a:avLst/>
          </a:prstGeom>
          <a:noFill/>
        </p:spPr>
        <p:txBody>
          <a:bodyPr wrap="square" lIns="91436" tIns="45719" rIns="91436" bIns="45719" rtlCol="0">
            <a:spAutoFit/>
          </a:bodyPr>
          <a:lstStyle/>
          <a:p>
            <a:r>
              <a:rPr lang="zh-CN" altLang="en-US" sz="1900" b="1" spc="300" dirty="0">
                <a:solidFill>
                  <a:srgbClr val="FFFFFF"/>
                </a:solidFill>
                <a:latin typeface="微软雅黑" panose="020B0503020204020204" pitchFamily="34" charset="-122"/>
              </a:rPr>
              <a:t>彭敏 教授</a:t>
            </a:r>
            <a:endParaRPr lang="zh-HK" altLang="en-US" sz="1900" b="1" spc="300" dirty="0">
              <a:solidFill>
                <a:srgbClr val="FFFFFF"/>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04545" y="3335020"/>
            <a:ext cx="10579735" cy="643890"/>
          </a:xfrm>
          <a:prstGeom prst="rect">
            <a:avLst/>
          </a:prstGeom>
          <a:noFill/>
          <a:ln>
            <a:noFill/>
          </a:ln>
        </p:spPr>
        <p:txBody>
          <a:bodyPr wrap="square" lIns="91436" tIns="45719" rIns="91436" bIns="45719" rtlCol="0">
            <a:spAutoFit/>
          </a:bodyPr>
          <a:p>
            <a:pPr algn="ctr">
              <a:lnSpc>
                <a:spcPct val="90000"/>
              </a:lnSpc>
            </a:pPr>
            <a:r>
              <a:rPr lang="en-US" altLang="zh-CN" sz="2000" b="1" spc="300" dirty="0">
                <a:solidFill>
                  <a:schemeClr val="bg1"/>
                </a:solidFill>
                <a:latin typeface="微软雅黑" panose="020B0503020204020204" pitchFamily="34" charset="-122"/>
                <a:ea typeface="微软雅黑" panose="020B0503020204020204" pitchFamily="34" charset="-122"/>
              </a:rPr>
              <a:t>A multimodal GCN-based approach for knowledge graph representation learning</a:t>
            </a:r>
            <a:endParaRPr lang="en-US" altLang="zh-CN" sz="2000" b="1"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14927" y="189222"/>
            <a:ext cx="1295400" cy="276997"/>
          </a:xfrm>
          <a:prstGeom prst="rect">
            <a:avLst/>
          </a:prstGeom>
          <a:solidFill>
            <a:srgbClr val="FFFFFF"/>
          </a:solidFill>
        </p:spPr>
        <p:txBody>
          <a:bodyPr wrap="square" lIns="91436" tIns="45719" rIns="91436" bIns="45719" rtlCol="0">
            <a:spAutoFit/>
          </a:bodyPr>
          <a:lstStyle/>
          <a:p>
            <a:pPr algn="ctr"/>
            <a:r>
              <a:rPr lang="zh-CN" altLang="en-US" sz="1200" spc="300" dirty="0">
                <a:solidFill>
                  <a:srgbClr val="1F497D"/>
                </a:solidFill>
                <a:latin typeface="微软雅黑" panose="020B0503020204020204" pitchFamily="34" charset="-122"/>
                <a:ea typeface="微软雅黑" panose="020B0503020204020204" pitchFamily="34" charset="-122"/>
              </a:rPr>
              <a:t>相关工作</a:t>
            </a:r>
            <a:endParaRPr lang="zh-HK" altLang="en-US" sz="1200" spc="300" dirty="0">
              <a:solidFill>
                <a:srgbClr val="1F497D"/>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279377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研究背景</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5512988"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研究内容</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687259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实验设计</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823220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研究计划</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33" name="直接连接符 30"/>
          <p:cNvCxnSpPr/>
          <p:nvPr/>
        </p:nvCxnSpPr>
        <p:spPr>
          <a:xfrm>
            <a:off x="4076474"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1"/>
          <p:cNvCxnSpPr/>
          <p:nvPr/>
        </p:nvCxnSpPr>
        <p:spPr>
          <a:xfrm>
            <a:off x="5448780"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2"/>
          <p:cNvCxnSpPr/>
          <p:nvPr/>
        </p:nvCxnSpPr>
        <p:spPr>
          <a:xfrm>
            <a:off x="6778039"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3"/>
          <p:cNvCxnSpPr/>
          <p:nvPr/>
        </p:nvCxnSpPr>
        <p:spPr>
          <a:xfrm>
            <a:off x="8167995"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27457" y="828065"/>
            <a:ext cx="10187709" cy="460375"/>
          </a:xfrm>
          <a:prstGeom prst="rect">
            <a:avLst/>
          </a:prstGeom>
        </p:spPr>
        <p:txBody>
          <a:bodyPr wrap="square">
            <a:spAutoFit/>
          </a:bodyPr>
          <a:p>
            <a:r>
              <a:rPr lang="zh-CN" altLang="en-US" b="1" dirty="0">
                <a:solidFill>
                  <a:schemeClr val="bg1"/>
                </a:solidFill>
                <a:latin typeface="+mj-ea"/>
                <a:ea typeface="+mj-ea"/>
              </a:rPr>
              <a:t>融合实体图像的知识图谱表示学习</a:t>
            </a:r>
            <a:endParaRPr lang="zh-CN" altLang="en-US" b="1" dirty="0">
              <a:solidFill>
                <a:schemeClr val="bg1"/>
              </a:solidFill>
              <a:latin typeface="+mj-ea"/>
              <a:ea typeface="+mj-ea"/>
            </a:endParaRPr>
          </a:p>
        </p:txBody>
      </p:sp>
      <p:sp>
        <p:nvSpPr>
          <p:cNvPr id="8" name="文本框 7"/>
          <p:cNvSpPr txBox="1"/>
          <p:nvPr/>
        </p:nvSpPr>
        <p:spPr>
          <a:xfrm>
            <a:off x="1430020" y="1985645"/>
            <a:ext cx="8899525" cy="890270"/>
          </a:xfrm>
          <a:prstGeom prst="rect">
            <a:avLst/>
          </a:prstGeom>
          <a:noFill/>
        </p:spPr>
        <p:txBody>
          <a:bodyPr wrap="square" lIns="91436" tIns="45718" rIns="91436" bIns="45718" rtlCol="0">
            <a:spAutoFit/>
          </a:bodyPr>
          <a:p>
            <a:pPr>
              <a:lnSpc>
                <a:spcPct val="130000"/>
              </a:lnSpc>
            </a:pPr>
            <a:r>
              <a:rPr lang="en-US" sz="20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Xie R, </a:t>
            </a:r>
            <a:r>
              <a:rPr lang="en-US" altLang="zh-CN" sz="20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Liu Z, Luan H, et al. </a:t>
            </a:r>
            <a:r>
              <a:rPr sz="20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Image-embodied knowledge representation learning. </a:t>
            </a:r>
            <a:r>
              <a:rPr lang="en-US" sz="20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IJCAI 2017</a:t>
            </a:r>
            <a:r>
              <a:rPr sz="20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 pages 3140–3146.</a:t>
            </a:r>
            <a:endParaRPr lang="en-US" altLang="zh-CN" sz="20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10" name="文本框 9"/>
          <p:cNvSpPr txBox="1"/>
          <p:nvPr/>
        </p:nvSpPr>
        <p:spPr>
          <a:xfrm>
            <a:off x="1430020" y="5345430"/>
            <a:ext cx="8011160" cy="890270"/>
          </a:xfrm>
          <a:prstGeom prst="rect">
            <a:avLst/>
          </a:prstGeom>
          <a:noFill/>
        </p:spPr>
        <p:txBody>
          <a:bodyPr wrap="square" lIns="91436" tIns="45718" rIns="91436" bIns="45718" rtlCol="0">
            <a:spAutoFit/>
          </a:bodyPr>
          <a:p>
            <a:pPr marL="285750" indent="-285750">
              <a:lnSpc>
                <a:spcPct val="130000"/>
              </a:lnSpc>
              <a:buFont typeface="Wingdings" panose="05000000000000000000" charset="0"/>
              <a:buChar char="l"/>
            </a:pPr>
            <a:r>
              <a:rPr lang="zh-CN" sz="20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没有引入图卷积</a:t>
            </a:r>
            <a:r>
              <a:rPr lang="zh-CN" altLang="en-US" sz="20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对结构信息进行编码，忽略了实体节点的邻域信息</a:t>
            </a:r>
            <a:endParaRPr lang="zh-CN" sz="20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r>
              <a:rPr lang="zh-CN" altLang="en-US" sz="20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尚未考虑联合结构表示和图像表示的有效方式</a:t>
            </a:r>
            <a:endParaRPr lang="zh-CN" altLang="en-US" sz="20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1430020" y="1416050"/>
            <a:ext cx="8899525" cy="569595"/>
          </a:xfrm>
          <a:prstGeom prst="rect">
            <a:avLst/>
          </a:prstGeom>
          <a:noFill/>
        </p:spPr>
        <p:txBody>
          <a:bodyPr wrap="square" lIns="91436" tIns="45718" rIns="91436" bIns="45718" rtlCol="0">
            <a:spAutoFit/>
          </a:bodyPr>
          <a:p>
            <a:pPr>
              <a:lnSpc>
                <a:spcPct val="130000"/>
              </a:lnSpc>
            </a:pPr>
            <a:r>
              <a:rPr lang="en-US"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IKRL</a:t>
            </a:r>
            <a:r>
              <a:rPr lang="zh-CN" altLang="en-US"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模型：</a:t>
            </a:r>
            <a:endParaRPr lang="zh-CN" altLang="en-US"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512570" y="2875915"/>
            <a:ext cx="5194935" cy="24701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589581" y="2828836"/>
            <a:ext cx="5009662" cy="1200327"/>
          </a:xfrm>
          <a:prstGeom prst="rect">
            <a:avLst/>
          </a:prstGeom>
          <a:noFill/>
          <a:ln>
            <a:noFill/>
          </a:ln>
        </p:spPr>
        <p:txBody>
          <a:bodyPr wrap="square" lIns="91436" tIns="45719" rIns="91436" bIns="45719" rtlCol="0">
            <a:spAutoFit/>
          </a:bodyPr>
          <a:lstStyle/>
          <a:p>
            <a:pPr algn="ctr">
              <a:lnSpc>
                <a:spcPct val="90000"/>
              </a:lnSpc>
            </a:pPr>
            <a:r>
              <a:rPr lang="zh-CN" altLang="en-US" sz="8000" b="1" spc="300" dirty="0">
                <a:solidFill>
                  <a:schemeClr val="bg1"/>
                </a:solidFill>
                <a:latin typeface="微软雅黑" panose="020B0503020204020204" pitchFamily="34" charset="-122"/>
                <a:ea typeface="微软雅黑" panose="020B0503020204020204" pitchFamily="34" charset="-122"/>
              </a:rPr>
              <a:t>研究内容</a:t>
            </a:r>
            <a:endParaRPr lang="en-US" altLang="zh-CN" sz="8000" b="1" spc="300" dirty="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279377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研究背景</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15338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相关工作</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687259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实验设计</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823220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研究计划</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30"/>
          <p:cNvCxnSpPr/>
          <p:nvPr/>
        </p:nvCxnSpPr>
        <p:spPr>
          <a:xfrm>
            <a:off x="4076474"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31"/>
          <p:cNvCxnSpPr/>
          <p:nvPr/>
        </p:nvCxnSpPr>
        <p:spPr>
          <a:xfrm>
            <a:off x="5448780"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32"/>
          <p:cNvCxnSpPr/>
          <p:nvPr/>
        </p:nvCxnSpPr>
        <p:spPr>
          <a:xfrm>
            <a:off x="6778039"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33"/>
          <p:cNvCxnSpPr/>
          <p:nvPr/>
        </p:nvCxnSpPr>
        <p:spPr>
          <a:xfrm>
            <a:off x="8167995"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5482639" y="190065"/>
            <a:ext cx="1295400" cy="276997"/>
          </a:xfrm>
          <a:prstGeom prst="rect">
            <a:avLst/>
          </a:prstGeom>
          <a:solidFill>
            <a:srgbClr val="FFFFFF"/>
          </a:solidFill>
        </p:spPr>
        <p:txBody>
          <a:bodyPr wrap="square" lIns="91436" tIns="45719" rIns="91436" bIns="45719" rtlCol="0">
            <a:spAutoFit/>
          </a:bodyPr>
          <a:lstStyle/>
          <a:p>
            <a:pPr algn="ctr"/>
            <a:r>
              <a:rPr lang="zh-CN" altLang="en-US" sz="1200" spc="300" dirty="0">
                <a:solidFill>
                  <a:srgbClr val="1F497D"/>
                </a:solidFill>
                <a:latin typeface="微软雅黑" panose="020B0503020204020204" pitchFamily="34" charset="-122"/>
                <a:ea typeface="微软雅黑" panose="020B0503020204020204" pitchFamily="34" charset="-122"/>
              </a:rPr>
              <a:t>研究内容</a:t>
            </a:r>
            <a:endParaRPr lang="zh-HK" altLang="en-US" sz="1200" spc="300" dirty="0">
              <a:solidFill>
                <a:srgbClr val="1F497D"/>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279377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研究背景</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415338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相关工作</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687259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实验设计</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823220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研究计划</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54" name="直接连接符 30"/>
          <p:cNvCxnSpPr/>
          <p:nvPr/>
        </p:nvCxnSpPr>
        <p:spPr>
          <a:xfrm>
            <a:off x="4076474"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31"/>
          <p:cNvCxnSpPr/>
          <p:nvPr/>
        </p:nvCxnSpPr>
        <p:spPr>
          <a:xfrm>
            <a:off x="5448780"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32"/>
          <p:cNvCxnSpPr/>
          <p:nvPr/>
        </p:nvCxnSpPr>
        <p:spPr>
          <a:xfrm>
            <a:off x="6778039"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33"/>
          <p:cNvCxnSpPr/>
          <p:nvPr/>
        </p:nvCxnSpPr>
        <p:spPr>
          <a:xfrm>
            <a:off x="8167995"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631190" y="866775"/>
            <a:ext cx="1644015" cy="403225"/>
          </a:xfrm>
          <a:prstGeom prst="rect">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r>
              <a:rPr lang="zh-CN" altLang="en-US" b="1" spc="300" dirty="0">
                <a:latin typeface="微软雅黑" panose="020B0503020204020204" pitchFamily="34" charset="-122"/>
                <a:ea typeface="微软雅黑" panose="020B0503020204020204" pitchFamily="34" charset="-122"/>
              </a:rPr>
              <a:t>研究目标</a:t>
            </a:r>
            <a:endParaRPr lang="zh-HK" altLang="en-US" b="1" spc="300" dirty="0">
              <a:latin typeface="微软雅黑" panose="020B0503020204020204" pitchFamily="34" charset="-122"/>
              <a:ea typeface="微软雅黑" panose="020B0503020204020204" pitchFamily="34" charset="-122"/>
            </a:endParaRPr>
          </a:p>
        </p:txBody>
      </p:sp>
      <p:sp>
        <p:nvSpPr>
          <p:cNvPr id="77" name="矩形 76"/>
          <p:cNvSpPr/>
          <p:nvPr/>
        </p:nvSpPr>
        <p:spPr>
          <a:xfrm>
            <a:off x="1004214" y="1336791"/>
            <a:ext cx="10314721" cy="1290320"/>
          </a:xfrm>
          <a:prstGeom prst="rect">
            <a:avLst/>
          </a:prstGeom>
        </p:spPr>
        <p:txBody>
          <a:bodyPr wrap="square" lIns="91436" tIns="45719" rIns="91436" bIns="45719">
            <a:spAutoFit/>
          </a:bodyPr>
          <a:lstStyle/>
          <a:p>
            <a:pPr>
              <a:lnSpc>
                <a:spcPct val="130000"/>
              </a:lnSpc>
            </a:pPr>
            <a:r>
              <a:rPr lang="zh-CN" altLang="en-US" sz="2000" dirty="0">
                <a:solidFill>
                  <a:schemeClr val="bg1"/>
                </a:solidFill>
                <a:ea typeface="微软雅黑" panose="020B0503020204020204" pitchFamily="34" charset="-122"/>
              </a:rPr>
              <a:t>提出基于图卷积网络的多模态知识表示学习模型，主要解决如下问题：</a:t>
            </a:r>
            <a:r>
              <a:rPr lang="zh-CN" altLang="en-US" sz="2000" dirty="0">
                <a:solidFill>
                  <a:schemeClr val="bg1"/>
                </a:solidFill>
                <a:latin typeface="Century Gothic"/>
                <a:ea typeface="微软雅黑" panose="020B0503020204020204" pitchFamily="34" charset="-122"/>
              </a:rPr>
              <a:t>现有的仅基于三元组结构信息的模型未能建立跨模态的知识表示，而现有的融合实体图像等信息的模型未能考虑三元组之间的关系，且未能考虑图像信息与结构信息有效融合的方式。</a:t>
            </a:r>
            <a:endParaRPr lang="zh-CN" altLang="en-US" sz="2000" dirty="0">
              <a:solidFill>
                <a:schemeClr val="bg1"/>
              </a:solidFill>
              <a:latin typeface="Century Gothic"/>
              <a:ea typeface="微软雅黑" panose="020B0503020204020204" pitchFamily="34" charset="-122"/>
            </a:endParaRPr>
          </a:p>
        </p:txBody>
      </p:sp>
      <p:sp>
        <p:nvSpPr>
          <p:cNvPr id="78" name="矩形 77"/>
          <p:cNvSpPr/>
          <p:nvPr/>
        </p:nvSpPr>
        <p:spPr>
          <a:xfrm>
            <a:off x="631190" y="4479290"/>
            <a:ext cx="1644015" cy="421640"/>
          </a:xfrm>
          <a:prstGeom prst="rect">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r>
              <a:rPr lang="zh-CN" altLang="en-US" b="1" spc="300" dirty="0">
                <a:latin typeface="微软雅黑" panose="020B0503020204020204" pitchFamily="34" charset="-122"/>
                <a:ea typeface="微软雅黑" panose="020B0503020204020204" pitchFamily="34" charset="-122"/>
              </a:rPr>
              <a:t>创新点</a:t>
            </a:r>
            <a:endParaRPr lang="zh-HK" altLang="en-US" b="1" spc="300" dirty="0">
              <a:latin typeface="微软雅黑" panose="020B0503020204020204" pitchFamily="34" charset="-122"/>
              <a:ea typeface="微软雅黑" panose="020B0503020204020204" pitchFamily="34" charset="-122"/>
            </a:endParaRPr>
          </a:p>
        </p:txBody>
      </p:sp>
      <p:sp>
        <p:nvSpPr>
          <p:cNvPr id="79" name="矩形 78"/>
          <p:cNvSpPr/>
          <p:nvPr/>
        </p:nvSpPr>
        <p:spPr>
          <a:xfrm>
            <a:off x="1004214" y="5072813"/>
            <a:ext cx="9728440" cy="490220"/>
          </a:xfrm>
          <a:prstGeom prst="rect">
            <a:avLst/>
          </a:prstGeom>
        </p:spPr>
        <p:txBody>
          <a:bodyPr wrap="square" lIns="91436" tIns="45719" rIns="91436" bIns="45719">
            <a:spAutoFit/>
          </a:bodyPr>
          <a:lstStyle/>
          <a:p>
            <a:pPr>
              <a:lnSpc>
                <a:spcPct val="130000"/>
              </a:lnSpc>
            </a:pPr>
            <a:r>
              <a:rPr lang="en-US" altLang="zh-CN" sz="2000" dirty="0">
                <a:solidFill>
                  <a:schemeClr val="bg1"/>
                </a:solidFill>
                <a:latin typeface="Century Gothic"/>
                <a:ea typeface="微软雅黑" panose="020B0503020204020204" pitchFamily="34" charset="-122"/>
              </a:rPr>
              <a:t>1.</a:t>
            </a:r>
            <a:r>
              <a:rPr lang="zh-CN" altLang="en-US" sz="2000" dirty="0">
                <a:solidFill>
                  <a:schemeClr val="bg1"/>
                </a:solidFill>
                <a:latin typeface="Century Gothic"/>
                <a:ea typeface="微软雅黑" panose="020B0503020204020204" pitchFamily="34" charset="-122"/>
              </a:rPr>
              <a:t>设计注意力机制或门控机制，决定结构表示和图像表示的权重</a:t>
            </a:r>
            <a:endParaRPr lang="en-US" altLang="zh-CN" sz="2000" dirty="0">
              <a:solidFill>
                <a:schemeClr val="bg1"/>
              </a:solidFill>
              <a:latin typeface="Century Gothic"/>
              <a:ea typeface="微软雅黑" panose="020B0503020204020204" pitchFamily="34" charset="-122"/>
            </a:endParaRPr>
          </a:p>
        </p:txBody>
      </p:sp>
      <p:sp>
        <p:nvSpPr>
          <p:cNvPr id="80" name="文本框 79"/>
          <p:cNvSpPr txBox="1"/>
          <p:nvPr/>
        </p:nvSpPr>
        <p:spPr>
          <a:xfrm>
            <a:off x="5482639" y="190065"/>
            <a:ext cx="1295400" cy="276997"/>
          </a:xfrm>
          <a:prstGeom prst="rect">
            <a:avLst/>
          </a:prstGeom>
          <a:solidFill>
            <a:srgbClr val="FFFFFF"/>
          </a:solidFill>
        </p:spPr>
        <p:txBody>
          <a:bodyPr wrap="square" lIns="91436" tIns="45719" rIns="91436" bIns="45719" rtlCol="0">
            <a:spAutoFit/>
          </a:bodyPr>
          <a:lstStyle/>
          <a:p>
            <a:pPr algn="ctr"/>
            <a:r>
              <a:rPr lang="zh-CN" altLang="en-US" sz="1200" spc="300" dirty="0">
                <a:solidFill>
                  <a:srgbClr val="1F497D"/>
                </a:solidFill>
                <a:latin typeface="微软雅黑" panose="020B0503020204020204" pitchFamily="34" charset="-122"/>
                <a:ea typeface="微软雅黑" panose="020B0503020204020204" pitchFamily="34" charset="-122"/>
              </a:rPr>
              <a:t>研究内容</a:t>
            </a:r>
            <a:endParaRPr lang="zh-HK" altLang="en-US" sz="1200" spc="300" dirty="0">
              <a:solidFill>
                <a:srgbClr val="1F497D"/>
              </a:solidFill>
              <a:latin typeface="微软雅黑" panose="020B0503020204020204" pitchFamily="34" charset="-122"/>
              <a:ea typeface="微软雅黑" panose="020B0503020204020204" pitchFamily="34" charset="-122"/>
            </a:endParaRPr>
          </a:p>
        </p:txBody>
      </p:sp>
      <p:sp>
        <p:nvSpPr>
          <p:cNvPr id="5" name="矩形 4"/>
          <p:cNvSpPr/>
          <p:nvPr/>
        </p:nvSpPr>
        <p:spPr>
          <a:xfrm>
            <a:off x="1004214" y="5563033"/>
            <a:ext cx="9728440" cy="490220"/>
          </a:xfrm>
          <a:prstGeom prst="rect">
            <a:avLst/>
          </a:prstGeom>
        </p:spPr>
        <p:txBody>
          <a:bodyPr wrap="square" lIns="91436" tIns="45719" rIns="91436" bIns="45719">
            <a:spAutoFit/>
          </a:bodyPr>
          <a:p>
            <a:pPr>
              <a:lnSpc>
                <a:spcPct val="130000"/>
              </a:lnSpc>
            </a:pPr>
            <a:r>
              <a:rPr lang="en-US" altLang="zh-CN" sz="2000" dirty="0">
                <a:solidFill>
                  <a:schemeClr val="bg1"/>
                </a:solidFill>
                <a:latin typeface="Century Gothic"/>
                <a:ea typeface="微软雅黑" panose="020B0503020204020204" pitchFamily="34" charset="-122"/>
              </a:rPr>
              <a:t>2.</a:t>
            </a:r>
            <a:r>
              <a:rPr lang="zh-CN" altLang="en-US" sz="2000" dirty="0">
                <a:solidFill>
                  <a:schemeClr val="bg1"/>
                </a:solidFill>
                <a:latin typeface="Century Gothic"/>
                <a:ea typeface="微软雅黑" panose="020B0503020204020204" pitchFamily="34" charset="-122"/>
              </a:rPr>
              <a:t>引入图卷积网络</a:t>
            </a:r>
            <a:r>
              <a:rPr lang="zh-CN" altLang="en-US" sz="2000" dirty="0">
                <a:solidFill>
                  <a:schemeClr val="bg1"/>
                </a:solidFill>
                <a:latin typeface="Century Gothic"/>
                <a:ea typeface="微软雅黑" panose="020B0503020204020204" pitchFamily="34" charset="-122"/>
              </a:rPr>
              <a:t>对结构表示进行编码，聚合实体周围的邻域信息</a:t>
            </a:r>
            <a:endParaRPr lang="zh-CN" altLang="en-US" sz="2000" dirty="0">
              <a:solidFill>
                <a:schemeClr val="bg1"/>
              </a:solidFill>
              <a:latin typeface="Century Gothic"/>
              <a:ea typeface="微软雅黑" panose="020B0503020204020204" pitchFamily="34" charset="-122"/>
            </a:endParaRPr>
          </a:p>
        </p:txBody>
      </p:sp>
      <p:sp>
        <p:nvSpPr>
          <p:cNvPr id="6" name="矩形 5"/>
          <p:cNvSpPr/>
          <p:nvPr/>
        </p:nvSpPr>
        <p:spPr>
          <a:xfrm>
            <a:off x="631190" y="2724150"/>
            <a:ext cx="1644015" cy="421640"/>
          </a:xfrm>
          <a:prstGeom prst="rect">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p>
            <a:pPr algn="ctr"/>
            <a:r>
              <a:rPr lang="zh-CN" altLang="en-US" b="1" spc="300" dirty="0">
                <a:latin typeface="微软雅黑" panose="020B0503020204020204" pitchFamily="34" charset="-122"/>
                <a:ea typeface="微软雅黑" panose="020B0503020204020204" pitchFamily="34" charset="-122"/>
              </a:rPr>
              <a:t>突破难点</a:t>
            </a:r>
            <a:endParaRPr lang="zh-HK" altLang="en-US" b="1" spc="300" dirty="0">
              <a:latin typeface="微软雅黑" panose="020B0503020204020204" pitchFamily="34" charset="-122"/>
              <a:ea typeface="微软雅黑" panose="020B0503020204020204" pitchFamily="34" charset="-122"/>
            </a:endParaRPr>
          </a:p>
        </p:txBody>
      </p:sp>
      <p:sp>
        <p:nvSpPr>
          <p:cNvPr id="7" name="矩形 6"/>
          <p:cNvSpPr/>
          <p:nvPr/>
        </p:nvSpPr>
        <p:spPr>
          <a:xfrm>
            <a:off x="1004214" y="3269413"/>
            <a:ext cx="9728440" cy="490220"/>
          </a:xfrm>
          <a:prstGeom prst="rect">
            <a:avLst/>
          </a:prstGeom>
        </p:spPr>
        <p:txBody>
          <a:bodyPr wrap="square" lIns="91436" tIns="45719" rIns="91436" bIns="45719">
            <a:spAutoFit/>
          </a:bodyPr>
          <a:p>
            <a:pPr>
              <a:lnSpc>
                <a:spcPct val="130000"/>
              </a:lnSpc>
            </a:pPr>
            <a:r>
              <a:rPr lang="en-US" altLang="zh-CN" sz="2000" dirty="0">
                <a:solidFill>
                  <a:schemeClr val="bg1"/>
                </a:solidFill>
                <a:latin typeface="Century Gothic"/>
                <a:ea typeface="微软雅黑" panose="020B0503020204020204" pitchFamily="34" charset="-122"/>
              </a:rPr>
              <a:t>1.</a:t>
            </a:r>
            <a:r>
              <a:rPr lang="zh-CN" altLang="en-US" sz="2000" dirty="0">
                <a:solidFill>
                  <a:schemeClr val="bg1"/>
                </a:solidFill>
                <a:latin typeface="Century Gothic"/>
                <a:ea typeface="微软雅黑" panose="020B0503020204020204" pitchFamily="34" charset="-122"/>
              </a:rPr>
              <a:t>融合实体图片信息可能会引入噪声的问题，需要考虑有效的联合训练方法</a:t>
            </a:r>
            <a:endParaRPr lang="zh-CN" altLang="en-US" sz="2000" dirty="0">
              <a:solidFill>
                <a:schemeClr val="bg1"/>
              </a:solidFill>
              <a:latin typeface="Century Gothic"/>
              <a:ea typeface="微软雅黑" panose="020B0503020204020204" pitchFamily="34" charset="-122"/>
            </a:endParaRPr>
          </a:p>
        </p:txBody>
      </p:sp>
      <p:sp>
        <p:nvSpPr>
          <p:cNvPr id="8" name="矩形 7"/>
          <p:cNvSpPr/>
          <p:nvPr/>
        </p:nvSpPr>
        <p:spPr>
          <a:xfrm>
            <a:off x="1003935" y="3816985"/>
            <a:ext cx="10933430" cy="490220"/>
          </a:xfrm>
          <a:prstGeom prst="rect">
            <a:avLst/>
          </a:prstGeom>
        </p:spPr>
        <p:txBody>
          <a:bodyPr wrap="square" lIns="91436" tIns="45719" rIns="91436" bIns="45719">
            <a:spAutoFit/>
          </a:bodyPr>
          <a:p>
            <a:pPr>
              <a:lnSpc>
                <a:spcPct val="130000"/>
              </a:lnSpc>
            </a:pPr>
            <a:r>
              <a:rPr lang="en-US" altLang="zh-CN" sz="2000" dirty="0">
                <a:solidFill>
                  <a:schemeClr val="bg1"/>
                </a:solidFill>
                <a:latin typeface="Century Gothic"/>
                <a:ea typeface="微软雅黑" panose="020B0503020204020204" pitchFamily="34" charset="-122"/>
              </a:rPr>
              <a:t>2.</a:t>
            </a:r>
            <a:r>
              <a:rPr lang="zh-CN" sz="2000" dirty="0">
                <a:solidFill>
                  <a:schemeClr val="bg1"/>
                </a:solidFill>
                <a:latin typeface="Century Gothic"/>
                <a:ea typeface="微软雅黑" panose="020B0503020204020204" pitchFamily="34" charset="-122"/>
              </a:rPr>
              <a:t>希望通过</a:t>
            </a:r>
            <a:r>
              <a:rPr lang="zh-CN" altLang="en-US" sz="2000" dirty="0">
                <a:solidFill>
                  <a:schemeClr val="bg1"/>
                </a:solidFill>
                <a:latin typeface="Century Gothic"/>
                <a:ea typeface="微软雅黑" panose="020B0503020204020204" pitchFamily="34" charset="-122"/>
              </a:rPr>
              <a:t>学习三元组间的关系来提升性能，同时尽可能保持</a:t>
            </a:r>
            <a:r>
              <a:rPr lang="en-US" altLang="zh-CN" sz="2000" dirty="0">
                <a:solidFill>
                  <a:schemeClr val="bg1"/>
                </a:solidFill>
                <a:latin typeface="Century Gothic"/>
                <a:ea typeface="微软雅黑" panose="020B0503020204020204" pitchFamily="34" charset="-122"/>
              </a:rPr>
              <a:t>TransE</a:t>
            </a:r>
            <a:r>
              <a:rPr lang="zh-CN" altLang="en-US" sz="2000" dirty="0">
                <a:solidFill>
                  <a:schemeClr val="bg1"/>
                </a:solidFill>
                <a:latin typeface="Century Gothic"/>
                <a:ea typeface="微软雅黑" panose="020B0503020204020204" pitchFamily="34" charset="-122"/>
              </a:rPr>
              <a:t>框架</a:t>
            </a:r>
            <a:r>
              <a:rPr lang="zh-CN" altLang="en-US" sz="2000" dirty="0">
                <a:solidFill>
                  <a:schemeClr val="bg1"/>
                </a:solidFill>
                <a:latin typeface="Century Gothic"/>
                <a:ea typeface="微软雅黑" panose="020B0503020204020204" pitchFamily="34" charset="-122"/>
              </a:rPr>
              <a:t>的简单性</a:t>
            </a:r>
            <a:endParaRPr lang="zh-CN" altLang="en-US" sz="2000" dirty="0">
              <a:solidFill>
                <a:schemeClr val="bg1"/>
              </a:solidFill>
              <a:latin typeface="Century Gothic"/>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279377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n-ea"/>
              </a:rPr>
              <a:t>研究背景</a:t>
            </a:r>
            <a:endParaRPr lang="zh-HK" altLang="en-US" sz="1200" spc="300" dirty="0">
              <a:solidFill>
                <a:schemeClr val="bg1"/>
              </a:solidFill>
              <a:latin typeface="+mn-ea"/>
            </a:endParaRPr>
          </a:p>
        </p:txBody>
      </p:sp>
      <p:sp>
        <p:nvSpPr>
          <p:cNvPr id="31" name="文本框 30"/>
          <p:cNvSpPr txBox="1"/>
          <p:nvPr/>
        </p:nvSpPr>
        <p:spPr>
          <a:xfrm>
            <a:off x="687259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n-ea"/>
              </a:rPr>
              <a:t>实验设计</a:t>
            </a:r>
            <a:endParaRPr lang="zh-HK" altLang="en-US" sz="1200" spc="300" dirty="0">
              <a:solidFill>
                <a:schemeClr val="bg1"/>
              </a:solidFill>
              <a:latin typeface="+mn-ea"/>
            </a:endParaRPr>
          </a:p>
        </p:txBody>
      </p:sp>
      <p:sp>
        <p:nvSpPr>
          <p:cNvPr id="32" name="文本框 31"/>
          <p:cNvSpPr txBox="1"/>
          <p:nvPr/>
        </p:nvSpPr>
        <p:spPr>
          <a:xfrm>
            <a:off x="823220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n-ea"/>
              </a:rPr>
              <a:t>研究计划</a:t>
            </a:r>
            <a:endParaRPr lang="zh-HK" altLang="en-US" sz="1200" spc="300" dirty="0">
              <a:solidFill>
                <a:schemeClr val="bg1"/>
              </a:solidFill>
              <a:latin typeface="+mn-ea"/>
            </a:endParaRPr>
          </a:p>
        </p:txBody>
      </p:sp>
      <p:cxnSp>
        <p:nvCxnSpPr>
          <p:cNvPr id="33" name="直接连接符 30"/>
          <p:cNvCxnSpPr/>
          <p:nvPr/>
        </p:nvCxnSpPr>
        <p:spPr>
          <a:xfrm>
            <a:off x="4076474"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1"/>
          <p:cNvCxnSpPr/>
          <p:nvPr/>
        </p:nvCxnSpPr>
        <p:spPr>
          <a:xfrm>
            <a:off x="5448780"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2"/>
          <p:cNvCxnSpPr/>
          <p:nvPr/>
        </p:nvCxnSpPr>
        <p:spPr>
          <a:xfrm>
            <a:off x="6778039"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3"/>
          <p:cNvCxnSpPr/>
          <p:nvPr/>
        </p:nvCxnSpPr>
        <p:spPr>
          <a:xfrm>
            <a:off x="8167995"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94152" y="899271"/>
            <a:ext cx="1768530" cy="508047"/>
          </a:xfrm>
          <a:prstGeom prst="rect">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r>
              <a:rPr lang="zh-CN" altLang="en-US" sz="2800" b="1" spc="300" dirty="0">
                <a:latin typeface="+mn-ea"/>
              </a:rPr>
              <a:t>研究方法</a:t>
            </a:r>
            <a:endParaRPr lang="zh-HK" altLang="en-US" sz="2800" b="1" spc="300" dirty="0">
              <a:latin typeface="+mn-ea"/>
            </a:endParaRPr>
          </a:p>
        </p:txBody>
      </p:sp>
      <p:sp>
        <p:nvSpPr>
          <p:cNvPr id="20" name="文本框 19"/>
          <p:cNvSpPr txBox="1"/>
          <p:nvPr/>
        </p:nvSpPr>
        <p:spPr>
          <a:xfrm>
            <a:off x="5482639" y="190065"/>
            <a:ext cx="1295400" cy="276997"/>
          </a:xfrm>
          <a:prstGeom prst="rect">
            <a:avLst/>
          </a:prstGeom>
          <a:solidFill>
            <a:srgbClr val="FFFFFF"/>
          </a:solidFill>
        </p:spPr>
        <p:txBody>
          <a:bodyPr wrap="square" lIns="91436" tIns="45719" rIns="91436" bIns="45719" rtlCol="0">
            <a:spAutoFit/>
          </a:bodyPr>
          <a:lstStyle/>
          <a:p>
            <a:pPr algn="ctr"/>
            <a:r>
              <a:rPr lang="zh-CN" altLang="en-US" sz="1200" spc="300" dirty="0">
                <a:solidFill>
                  <a:srgbClr val="1F497D"/>
                </a:solidFill>
                <a:latin typeface="微软雅黑" panose="020B0503020204020204" pitchFamily="34" charset="-122"/>
                <a:ea typeface="微软雅黑" panose="020B0503020204020204" pitchFamily="34" charset="-122"/>
              </a:rPr>
              <a:t>研究内容</a:t>
            </a:r>
            <a:endParaRPr lang="zh-HK" altLang="en-US" sz="1200" spc="300" dirty="0">
              <a:solidFill>
                <a:srgbClr val="1F497D"/>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415338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相关工作</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3" name="单圆角矩形 2"/>
          <p:cNvSpPr/>
          <p:nvPr/>
        </p:nvSpPr>
        <p:spPr>
          <a:xfrm>
            <a:off x="993775" y="1820545"/>
            <a:ext cx="1490345" cy="1130935"/>
          </a:xfrm>
          <a:prstGeom prst="round1Rect">
            <a:avLst/>
          </a:prstGeom>
          <a:solidFill>
            <a:schemeClr val="bg1"/>
          </a:solidFill>
        </p:spPr>
        <p:style>
          <a:lnRef idx="1">
            <a:schemeClr val="accent1"/>
          </a:lnRef>
          <a:fillRef idx="3">
            <a:schemeClr val="accent1"/>
          </a:fillRef>
          <a:effectRef idx="2">
            <a:schemeClr val="accent1"/>
          </a:effectRef>
          <a:fontRef idx="minor">
            <a:schemeClr val="lt1"/>
          </a:fontRef>
        </p:style>
        <p:txBody>
          <a:bodyPr/>
          <a:p>
            <a:endParaRPr lang="zh-CN" altLang="en-US"/>
          </a:p>
        </p:txBody>
      </p:sp>
      <p:sp>
        <p:nvSpPr>
          <p:cNvPr id="4" name="单圆角矩形 3"/>
          <p:cNvSpPr/>
          <p:nvPr/>
        </p:nvSpPr>
        <p:spPr>
          <a:xfrm>
            <a:off x="916940" y="1918970"/>
            <a:ext cx="1490345" cy="1130935"/>
          </a:xfrm>
          <a:prstGeom prst="round1Rect">
            <a:avLst/>
          </a:prstGeom>
          <a:solidFill>
            <a:schemeClr val="bg1"/>
          </a:solidFill>
        </p:spPr>
        <p:style>
          <a:lnRef idx="1">
            <a:schemeClr val="accent1"/>
          </a:lnRef>
          <a:fillRef idx="3">
            <a:schemeClr val="accent1"/>
          </a:fillRef>
          <a:effectRef idx="2">
            <a:schemeClr val="accent1"/>
          </a:effectRef>
          <a:fontRef idx="minor">
            <a:schemeClr val="lt1"/>
          </a:fontRef>
        </p:style>
        <p:txBody>
          <a:bodyPr/>
          <a:p>
            <a:endParaRPr lang="zh-CN" altLang="en-US"/>
          </a:p>
        </p:txBody>
      </p:sp>
      <p:sp>
        <p:nvSpPr>
          <p:cNvPr id="5" name="单圆角矩形 4"/>
          <p:cNvSpPr/>
          <p:nvPr/>
        </p:nvSpPr>
        <p:spPr>
          <a:xfrm>
            <a:off x="830580" y="2026920"/>
            <a:ext cx="1490345" cy="1130935"/>
          </a:xfrm>
          <a:prstGeom prst="round1Rect">
            <a:avLst/>
          </a:prstGeom>
          <a:solidFill>
            <a:schemeClr val="bg1"/>
          </a:solidFill>
        </p:spPr>
        <p:style>
          <a:lnRef idx="1">
            <a:schemeClr val="accent1"/>
          </a:lnRef>
          <a:fillRef idx="3">
            <a:schemeClr val="accent1"/>
          </a:fillRef>
          <a:effectRef idx="2">
            <a:schemeClr val="accent1"/>
          </a:effectRef>
          <a:fontRef idx="minor">
            <a:schemeClr val="lt1"/>
          </a:fontRef>
        </p:style>
        <p:txBody>
          <a:bodyPr/>
          <a:p>
            <a:endParaRPr lang="zh-CN" altLang="en-US"/>
          </a:p>
        </p:txBody>
      </p:sp>
      <p:cxnSp>
        <p:nvCxnSpPr>
          <p:cNvPr id="6" name="直接箭头连接符 5"/>
          <p:cNvCxnSpPr/>
          <p:nvPr/>
        </p:nvCxnSpPr>
        <p:spPr>
          <a:xfrm>
            <a:off x="2646045" y="2579370"/>
            <a:ext cx="936000"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7" name="圆角矩形 6"/>
          <p:cNvSpPr/>
          <p:nvPr/>
        </p:nvSpPr>
        <p:spPr>
          <a:xfrm>
            <a:off x="3743325" y="1906270"/>
            <a:ext cx="1705610" cy="1251585"/>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a:p>
            <a:endParaRPr lang="zh-CN" altLang="en-US"/>
          </a:p>
        </p:txBody>
      </p:sp>
      <p:sp>
        <p:nvSpPr>
          <p:cNvPr id="8" name="圆角矩形 7"/>
          <p:cNvSpPr/>
          <p:nvPr/>
        </p:nvSpPr>
        <p:spPr>
          <a:xfrm>
            <a:off x="6636385" y="1870710"/>
            <a:ext cx="1705610" cy="1251585"/>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a:p>
            <a:endParaRPr lang="zh-CN" altLang="en-US"/>
          </a:p>
        </p:txBody>
      </p:sp>
      <p:sp>
        <p:nvSpPr>
          <p:cNvPr id="9" name="圆角矩形 8"/>
          <p:cNvSpPr/>
          <p:nvPr/>
        </p:nvSpPr>
        <p:spPr>
          <a:xfrm>
            <a:off x="9571990" y="2879725"/>
            <a:ext cx="1705610" cy="1251585"/>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a:p>
            <a:endParaRPr lang="zh-CN" altLang="en-US"/>
          </a:p>
        </p:txBody>
      </p:sp>
      <p:cxnSp>
        <p:nvCxnSpPr>
          <p:cNvPr id="10" name="直接箭头连接符 9"/>
          <p:cNvCxnSpPr/>
          <p:nvPr/>
        </p:nvCxnSpPr>
        <p:spPr>
          <a:xfrm>
            <a:off x="5584190" y="2557145"/>
            <a:ext cx="936000" cy="635"/>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1" name="直接箭头连接符 10"/>
          <p:cNvCxnSpPr/>
          <p:nvPr/>
        </p:nvCxnSpPr>
        <p:spPr>
          <a:xfrm>
            <a:off x="8496935" y="2557145"/>
            <a:ext cx="965835" cy="74168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14" name="文本框 13"/>
          <p:cNvSpPr txBox="1"/>
          <p:nvPr/>
        </p:nvSpPr>
        <p:spPr>
          <a:xfrm>
            <a:off x="753110" y="2174875"/>
            <a:ext cx="1578610" cy="808990"/>
          </a:xfrm>
          <a:prstGeom prst="rect">
            <a:avLst/>
          </a:prstGeom>
          <a:noFill/>
        </p:spPr>
        <p:txBody>
          <a:bodyPr wrap="square" lIns="91436" tIns="45718" rIns="91436" bIns="45718" rtlCol="0">
            <a:spAutoFit/>
          </a:bodyPr>
          <a:p>
            <a:pPr indent="0" algn="ctr">
              <a:lnSpc>
                <a:spcPct val="130000"/>
              </a:lnSpc>
              <a:buFont typeface="Wingdings" panose="05000000000000000000" charset="0"/>
              <a:buNone/>
            </a:pPr>
            <a:r>
              <a:rPr lang="zh-CN" altLang="en-US" sz="1800" dirty="0">
                <a:ln w="0"/>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实体图像</a:t>
            </a:r>
            <a:endParaRPr lang="zh-CN" altLang="en-US" sz="1800" dirty="0">
              <a:ln w="0"/>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indent="0" algn="ctr">
              <a:lnSpc>
                <a:spcPct val="130000"/>
              </a:lnSpc>
              <a:buFont typeface="Wingdings" panose="05000000000000000000" charset="0"/>
              <a:buNone/>
            </a:pPr>
            <a:r>
              <a:rPr lang="zh-CN" altLang="en-US" sz="1800" dirty="0">
                <a:ln w="0"/>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信息</a:t>
            </a:r>
            <a:endParaRPr lang="zh-CN" altLang="en-US" sz="1800" dirty="0">
              <a:ln w="0"/>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16" name="文本框 15"/>
          <p:cNvSpPr txBox="1"/>
          <p:nvPr/>
        </p:nvSpPr>
        <p:spPr>
          <a:xfrm>
            <a:off x="3806825" y="2153285"/>
            <a:ext cx="1578610" cy="808990"/>
          </a:xfrm>
          <a:prstGeom prst="rect">
            <a:avLst/>
          </a:prstGeom>
          <a:noFill/>
        </p:spPr>
        <p:txBody>
          <a:bodyPr wrap="square" lIns="91436" tIns="45718" rIns="91436" bIns="45718" rtlCol="0">
            <a:spAutoFit/>
          </a:bodyPr>
          <a:p>
            <a:pPr indent="0" algn="ctr">
              <a:lnSpc>
                <a:spcPct val="130000"/>
              </a:lnSpc>
              <a:buFont typeface="Wingdings" panose="05000000000000000000" charset="0"/>
              <a:buNone/>
            </a:pPr>
            <a:r>
              <a:rPr lang="zh-CN" altLang="en-US" sz="1800" dirty="0">
                <a:ln w="0"/>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图像表示模块</a:t>
            </a:r>
            <a:endParaRPr lang="zh-CN" altLang="en-US" sz="1800" dirty="0">
              <a:ln w="0"/>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indent="0" algn="ctr">
              <a:lnSpc>
                <a:spcPct val="130000"/>
              </a:lnSpc>
              <a:buFont typeface="Wingdings" panose="05000000000000000000" charset="0"/>
              <a:buNone/>
            </a:pPr>
            <a:r>
              <a:rPr lang="zh-CN" altLang="en-US" sz="1800" dirty="0">
                <a:ln w="0"/>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图像映射模块</a:t>
            </a:r>
            <a:endParaRPr lang="zh-CN" altLang="en-US" sz="1800" dirty="0">
              <a:ln w="0"/>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18" name="文本框 17"/>
          <p:cNvSpPr txBox="1"/>
          <p:nvPr/>
        </p:nvSpPr>
        <p:spPr>
          <a:xfrm>
            <a:off x="6699885" y="2127885"/>
            <a:ext cx="1578610" cy="808990"/>
          </a:xfrm>
          <a:prstGeom prst="rect">
            <a:avLst/>
          </a:prstGeom>
          <a:noFill/>
        </p:spPr>
        <p:txBody>
          <a:bodyPr wrap="square" lIns="91436" tIns="45718" rIns="91436" bIns="45718" rtlCol="0">
            <a:spAutoFit/>
          </a:bodyPr>
          <a:p>
            <a:pPr indent="0" algn="ctr">
              <a:lnSpc>
                <a:spcPct val="130000"/>
              </a:lnSpc>
              <a:buFont typeface="Wingdings" panose="05000000000000000000" charset="0"/>
              <a:buNone/>
            </a:pPr>
            <a:r>
              <a:rPr lang="zh-CN" altLang="en-US" sz="1800" dirty="0">
                <a:ln w="0"/>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实体基于图像的表示</a:t>
            </a:r>
            <a:endParaRPr lang="zh-CN" altLang="en-US" sz="1800" dirty="0">
              <a:ln w="0"/>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22" name="文本框 21"/>
          <p:cNvSpPr txBox="1"/>
          <p:nvPr/>
        </p:nvSpPr>
        <p:spPr>
          <a:xfrm>
            <a:off x="9635490" y="2936875"/>
            <a:ext cx="1578610" cy="1169035"/>
          </a:xfrm>
          <a:prstGeom prst="rect">
            <a:avLst/>
          </a:prstGeom>
          <a:noFill/>
        </p:spPr>
        <p:txBody>
          <a:bodyPr wrap="square" lIns="91436" tIns="45718" rIns="91436" bIns="45718" rtlCol="0">
            <a:spAutoFit/>
          </a:bodyPr>
          <a:p>
            <a:pPr indent="0" algn="ctr">
              <a:lnSpc>
                <a:spcPct val="130000"/>
              </a:lnSpc>
              <a:buFont typeface="Wingdings" panose="05000000000000000000" charset="0"/>
              <a:buNone/>
            </a:pPr>
            <a:r>
              <a:rPr lang="zh-CN" altLang="en-US" sz="1800" dirty="0">
                <a:ln w="0"/>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结合图像信息与结构信息的联合训练</a:t>
            </a:r>
            <a:endParaRPr lang="zh-CN" altLang="en-US" sz="1800" dirty="0">
              <a:ln w="0"/>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77" name="矩形 76"/>
          <p:cNvSpPr/>
          <p:nvPr/>
        </p:nvSpPr>
        <p:spPr>
          <a:xfrm>
            <a:off x="880110" y="5379720"/>
            <a:ext cx="10428605" cy="1169035"/>
          </a:xfrm>
          <a:prstGeom prst="rect">
            <a:avLst/>
          </a:prstGeom>
        </p:spPr>
        <p:txBody>
          <a:bodyPr wrap="square" lIns="91436" tIns="45719" rIns="91436" bIns="45719">
            <a:spAutoFit/>
          </a:bodyPr>
          <a:p>
            <a:pPr marL="285750" indent="-285750">
              <a:lnSpc>
                <a:spcPct val="130000"/>
              </a:lnSpc>
              <a:buFont typeface="Wingdings" panose="05000000000000000000" charset="0"/>
              <a:buChar char="l"/>
            </a:pPr>
            <a:r>
              <a:rPr lang="zh-CN" altLang="en-US" sz="1800" dirty="0">
                <a:solidFill>
                  <a:schemeClr val="bg1"/>
                </a:solidFill>
                <a:ea typeface="微软雅黑" panose="020B0503020204020204" pitchFamily="34" charset="-122"/>
              </a:rPr>
              <a:t>使用图像编码器对同一实体的多个图像实例进行编码</a:t>
            </a:r>
            <a:r>
              <a:rPr lang="zh-CN" altLang="en-US" sz="1800" dirty="0">
                <a:solidFill>
                  <a:schemeClr val="bg1"/>
                </a:solidFill>
                <a:latin typeface="Century Gothic"/>
                <a:ea typeface="微软雅黑" panose="020B0503020204020204" pitchFamily="34" charset="-122"/>
              </a:rPr>
              <a:t>，通过注意力机制得到实体基于图像的表示</a:t>
            </a:r>
            <a:endParaRPr lang="zh-CN" altLang="en-US" sz="1800" dirty="0">
              <a:solidFill>
                <a:schemeClr val="bg1"/>
              </a:solidFill>
              <a:latin typeface="Century Gothic"/>
              <a:ea typeface="微软雅黑" panose="020B0503020204020204" pitchFamily="34" charset="-122"/>
            </a:endParaRPr>
          </a:p>
          <a:p>
            <a:pPr marL="285750" indent="-285750">
              <a:lnSpc>
                <a:spcPct val="130000"/>
              </a:lnSpc>
              <a:buFont typeface="Wingdings" panose="05000000000000000000" charset="0"/>
              <a:buChar char="l"/>
            </a:pPr>
            <a:r>
              <a:rPr lang="zh-CN" altLang="en-US" sz="1800" dirty="0">
                <a:solidFill>
                  <a:schemeClr val="bg1"/>
                </a:solidFill>
                <a:latin typeface="Century Gothic"/>
                <a:ea typeface="微软雅黑" panose="020B0503020204020204" pitchFamily="34" charset="-122"/>
              </a:rPr>
              <a:t>使用图卷积网络，聚合实体的邻域信息，得到实体基于结构的表示</a:t>
            </a:r>
            <a:endParaRPr lang="zh-CN" altLang="en-US" sz="1800" dirty="0">
              <a:solidFill>
                <a:schemeClr val="bg1"/>
              </a:solidFill>
              <a:latin typeface="Century Gothic"/>
              <a:ea typeface="微软雅黑" panose="020B0503020204020204" pitchFamily="34" charset="-122"/>
            </a:endParaRPr>
          </a:p>
          <a:p>
            <a:pPr marL="285750" indent="-285750">
              <a:lnSpc>
                <a:spcPct val="130000"/>
              </a:lnSpc>
              <a:buFont typeface="Wingdings" panose="05000000000000000000" charset="0"/>
              <a:buChar char="l"/>
            </a:pPr>
            <a:r>
              <a:rPr lang="zh-CN" altLang="en-US" sz="1800" dirty="0">
                <a:solidFill>
                  <a:schemeClr val="bg1"/>
                </a:solidFill>
                <a:latin typeface="Century Gothic"/>
                <a:ea typeface="微软雅黑" panose="020B0503020204020204" pitchFamily="34" charset="-122"/>
              </a:rPr>
              <a:t>最后，设计注意力或门控机制，联合实体基于图像的表示和实体基于结构的表示进行训练</a:t>
            </a:r>
            <a:endParaRPr lang="zh-CN" altLang="en-US" sz="1800" dirty="0">
              <a:solidFill>
                <a:schemeClr val="bg1"/>
              </a:solidFill>
              <a:latin typeface="Century Gothic"/>
              <a:ea typeface="微软雅黑" panose="020B0503020204020204" pitchFamily="34" charset="-122"/>
            </a:endParaRPr>
          </a:p>
        </p:txBody>
      </p:sp>
      <p:grpSp>
        <p:nvGrpSpPr>
          <p:cNvPr id="25" name="组合 24"/>
          <p:cNvGrpSpPr/>
          <p:nvPr/>
        </p:nvGrpSpPr>
        <p:grpSpPr>
          <a:xfrm>
            <a:off x="935355" y="3736340"/>
            <a:ext cx="1385570" cy="1442720"/>
            <a:chOff x="7915" y="4677"/>
            <a:chExt cx="3330" cy="3254"/>
          </a:xfrm>
        </p:grpSpPr>
        <p:pic>
          <p:nvPicPr>
            <p:cNvPr id="23" name="图片 22"/>
            <p:cNvPicPr>
              <a:picLocks noChangeAspect="1"/>
            </p:cNvPicPr>
            <p:nvPr/>
          </p:nvPicPr>
          <p:blipFill>
            <a:blip r:embed="rId1"/>
            <a:stretch>
              <a:fillRect/>
            </a:stretch>
          </p:blipFill>
          <p:spPr>
            <a:xfrm>
              <a:off x="7915" y="4677"/>
              <a:ext cx="3330" cy="3255"/>
            </a:xfrm>
            <a:prstGeom prst="rect">
              <a:avLst/>
            </a:prstGeom>
          </p:spPr>
        </p:pic>
        <p:pic>
          <p:nvPicPr>
            <p:cNvPr id="24" name="图片 23"/>
            <p:cNvPicPr>
              <a:picLocks noChangeAspect="1"/>
            </p:cNvPicPr>
            <p:nvPr/>
          </p:nvPicPr>
          <p:blipFill>
            <a:blip r:embed="rId2"/>
            <a:stretch>
              <a:fillRect/>
            </a:stretch>
          </p:blipFill>
          <p:spPr>
            <a:xfrm>
              <a:off x="10840" y="6673"/>
              <a:ext cx="405" cy="360"/>
            </a:xfrm>
            <a:prstGeom prst="rect">
              <a:avLst/>
            </a:prstGeom>
          </p:spPr>
        </p:pic>
      </p:grpSp>
      <p:cxnSp>
        <p:nvCxnSpPr>
          <p:cNvPr id="26" name="直接箭头连接符 25"/>
          <p:cNvCxnSpPr/>
          <p:nvPr/>
        </p:nvCxnSpPr>
        <p:spPr>
          <a:xfrm>
            <a:off x="2646045" y="4457700"/>
            <a:ext cx="936000"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27" name="圆角矩形 26"/>
          <p:cNvSpPr/>
          <p:nvPr/>
        </p:nvSpPr>
        <p:spPr>
          <a:xfrm>
            <a:off x="3745865" y="3831590"/>
            <a:ext cx="1705610" cy="1251585"/>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a:p>
            <a:endParaRPr lang="zh-CN" altLang="en-US"/>
          </a:p>
        </p:txBody>
      </p:sp>
      <p:sp>
        <p:nvSpPr>
          <p:cNvPr id="29" name="文本框 28"/>
          <p:cNvSpPr txBox="1"/>
          <p:nvPr/>
        </p:nvSpPr>
        <p:spPr>
          <a:xfrm>
            <a:off x="3809365" y="4232275"/>
            <a:ext cx="1578610" cy="449580"/>
          </a:xfrm>
          <a:prstGeom prst="rect">
            <a:avLst/>
          </a:prstGeom>
          <a:noFill/>
        </p:spPr>
        <p:txBody>
          <a:bodyPr wrap="square" lIns="91436" tIns="45718" rIns="91436" bIns="45718" rtlCol="0">
            <a:spAutoFit/>
          </a:bodyPr>
          <a:p>
            <a:pPr indent="0" algn="ctr">
              <a:lnSpc>
                <a:spcPct val="130000"/>
              </a:lnSpc>
              <a:buFont typeface="Wingdings" panose="05000000000000000000" charset="0"/>
              <a:buNone/>
            </a:pPr>
            <a:r>
              <a:rPr lang="zh-CN" altLang="en-US" sz="1800" dirty="0">
                <a:ln w="0"/>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图卷积网络</a:t>
            </a:r>
            <a:endParaRPr lang="zh-CN" altLang="en-US" sz="1800" dirty="0">
              <a:ln w="0"/>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30" name="圆角矩形 29"/>
          <p:cNvSpPr/>
          <p:nvPr/>
        </p:nvSpPr>
        <p:spPr>
          <a:xfrm>
            <a:off x="6636385" y="3830955"/>
            <a:ext cx="1705610" cy="1251585"/>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a:p>
            <a:endParaRPr lang="zh-CN" altLang="en-US"/>
          </a:p>
        </p:txBody>
      </p:sp>
      <p:sp>
        <p:nvSpPr>
          <p:cNvPr id="37" name="文本框 36"/>
          <p:cNvSpPr txBox="1"/>
          <p:nvPr/>
        </p:nvSpPr>
        <p:spPr>
          <a:xfrm>
            <a:off x="6699885" y="4088130"/>
            <a:ext cx="1578610" cy="808990"/>
          </a:xfrm>
          <a:prstGeom prst="rect">
            <a:avLst/>
          </a:prstGeom>
          <a:noFill/>
        </p:spPr>
        <p:txBody>
          <a:bodyPr wrap="square" lIns="91436" tIns="45718" rIns="91436" bIns="45718" rtlCol="0">
            <a:spAutoFit/>
          </a:bodyPr>
          <a:p>
            <a:pPr indent="0" algn="ctr">
              <a:lnSpc>
                <a:spcPct val="130000"/>
              </a:lnSpc>
              <a:buFont typeface="Wingdings" panose="05000000000000000000" charset="0"/>
              <a:buNone/>
            </a:pPr>
            <a:r>
              <a:rPr lang="zh-CN" altLang="en-US" sz="1800" dirty="0">
                <a:ln w="0"/>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实体基于结构的表示</a:t>
            </a:r>
            <a:endParaRPr lang="zh-CN" altLang="en-US" sz="1800" dirty="0">
              <a:ln w="0"/>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cxnSp>
        <p:nvCxnSpPr>
          <p:cNvPr id="38" name="直接箭头连接符 37"/>
          <p:cNvCxnSpPr/>
          <p:nvPr/>
        </p:nvCxnSpPr>
        <p:spPr>
          <a:xfrm>
            <a:off x="5584190" y="4491990"/>
            <a:ext cx="936000" cy="635"/>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9" name="直接箭头连接符 38"/>
          <p:cNvCxnSpPr/>
          <p:nvPr/>
        </p:nvCxnSpPr>
        <p:spPr>
          <a:xfrm flipV="1">
            <a:off x="8496935" y="3736340"/>
            <a:ext cx="965835" cy="75565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592024" y="2828836"/>
            <a:ext cx="5009662" cy="1200327"/>
          </a:xfrm>
          <a:prstGeom prst="rect">
            <a:avLst/>
          </a:prstGeom>
          <a:noFill/>
          <a:ln>
            <a:noFill/>
          </a:ln>
        </p:spPr>
        <p:txBody>
          <a:bodyPr wrap="square" lIns="91436" tIns="45719" rIns="91436" bIns="45719" rtlCol="0">
            <a:spAutoFit/>
          </a:bodyPr>
          <a:lstStyle/>
          <a:p>
            <a:pPr algn="ctr">
              <a:lnSpc>
                <a:spcPct val="90000"/>
              </a:lnSpc>
            </a:pPr>
            <a:r>
              <a:rPr lang="zh-CN" altLang="en-US" sz="8000" b="1" spc="300" dirty="0">
                <a:solidFill>
                  <a:schemeClr val="bg1"/>
                </a:solidFill>
                <a:latin typeface="微软雅黑" panose="020B0503020204020204" pitchFamily="34" charset="-122"/>
                <a:ea typeface="微软雅黑" panose="020B0503020204020204" pitchFamily="34" charset="-122"/>
              </a:rPr>
              <a:t>实验设计</a:t>
            </a:r>
            <a:endParaRPr lang="en-US" altLang="zh-CN" sz="8000" b="1" spc="300" dirty="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279377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研究背景</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15338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相关工作</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5512988"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研究内容</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823220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研究计划</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30"/>
          <p:cNvCxnSpPr/>
          <p:nvPr/>
        </p:nvCxnSpPr>
        <p:spPr>
          <a:xfrm>
            <a:off x="4076474"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31"/>
          <p:cNvCxnSpPr/>
          <p:nvPr/>
        </p:nvCxnSpPr>
        <p:spPr>
          <a:xfrm>
            <a:off x="5448780"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32"/>
          <p:cNvCxnSpPr/>
          <p:nvPr/>
        </p:nvCxnSpPr>
        <p:spPr>
          <a:xfrm>
            <a:off x="6778039"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33"/>
          <p:cNvCxnSpPr/>
          <p:nvPr/>
        </p:nvCxnSpPr>
        <p:spPr>
          <a:xfrm>
            <a:off x="8167995"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6840493" y="190065"/>
            <a:ext cx="1295400" cy="276997"/>
          </a:xfrm>
          <a:prstGeom prst="rect">
            <a:avLst/>
          </a:prstGeom>
          <a:solidFill>
            <a:srgbClr val="FFFFFF"/>
          </a:solidFill>
        </p:spPr>
        <p:txBody>
          <a:bodyPr wrap="square" lIns="91436" tIns="45719" rIns="91436" bIns="45719" rtlCol="0">
            <a:spAutoFit/>
          </a:bodyPr>
          <a:lstStyle/>
          <a:p>
            <a:pPr algn="ctr"/>
            <a:r>
              <a:rPr lang="zh-CN" altLang="en-US" sz="1200" spc="300" dirty="0">
                <a:solidFill>
                  <a:srgbClr val="1F497D"/>
                </a:solidFill>
                <a:latin typeface="微软雅黑" panose="020B0503020204020204" pitchFamily="34" charset="-122"/>
                <a:ea typeface="微软雅黑" panose="020B0503020204020204" pitchFamily="34" charset="-122"/>
              </a:rPr>
              <a:t>实验设计</a:t>
            </a:r>
            <a:endParaRPr lang="zh-HK" altLang="en-US" sz="1200" spc="300" dirty="0">
              <a:solidFill>
                <a:srgbClr val="1F497D"/>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9377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n-ea"/>
              </a:rPr>
              <a:t>研究背景</a:t>
            </a:r>
            <a:endParaRPr lang="zh-HK" altLang="en-US" sz="1200" spc="300" dirty="0">
              <a:solidFill>
                <a:schemeClr val="bg1"/>
              </a:solidFill>
              <a:latin typeface="+mn-ea"/>
            </a:endParaRPr>
          </a:p>
        </p:txBody>
      </p:sp>
      <p:sp>
        <p:nvSpPr>
          <p:cNvPr id="17" name="文本框 16"/>
          <p:cNvSpPr txBox="1"/>
          <p:nvPr/>
        </p:nvSpPr>
        <p:spPr>
          <a:xfrm>
            <a:off x="415338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n-ea"/>
              </a:rPr>
              <a:t>相关工作</a:t>
            </a:r>
            <a:endParaRPr lang="zh-HK" altLang="en-US" sz="1200" spc="300" dirty="0">
              <a:solidFill>
                <a:schemeClr val="bg1"/>
              </a:solidFill>
              <a:latin typeface="+mn-ea"/>
            </a:endParaRPr>
          </a:p>
        </p:txBody>
      </p:sp>
      <p:sp>
        <p:nvSpPr>
          <p:cNvPr id="18" name="文本框 17"/>
          <p:cNvSpPr txBox="1"/>
          <p:nvPr/>
        </p:nvSpPr>
        <p:spPr>
          <a:xfrm>
            <a:off x="5512988"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n-ea"/>
              </a:rPr>
              <a:t>研究内容</a:t>
            </a:r>
            <a:endParaRPr lang="zh-HK" altLang="en-US" sz="1200" spc="300" dirty="0">
              <a:solidFill>
                <a:schemeClr val="bg1"/>
              </a:solidFill>
              <a:latin typeface="+mn-ea"/>
            </a:endParaRPr>
          </a:p>
        </p:txBody>
      </p:sp>
      <p:sp>
        <p:nvSpPr>
          <p:cNvPr id="20" name="文本框 19"/>
          <p:cNvSpPr txBox="1"/>
          <p:nvPr/>
        </p:nvSpPr>
        <p:spPr>
          <a:xfrm>
            <a:off x="823220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n-ea"/>
              </a:rPr>
              <a:t>研究计划</a:t>
            </a:r>
            <a:endParaRPr lang="zh-HK" altLang="en-US" sz="1200" spc="300" dirty="0">
              <a:solidFill>
                <a:schemeClr val="bg1"/>
              </a:solidFill>
              <a:latin typeface="+mn-ea"/>
            </a:endParaRPr>
          </a:p>
        </p:txBody>
      </p:sp>
      <p:cxnSp>
        <p:nvCxnSpPr>
          <p:cNvPr id="21" name="直接连接符 30"/>
          <p:cNvCxnSpPr/>
          <p:nvPr/>
        </p:nvCxnSpPr>
        <p:spPr>
          <a:xfrm>
            <a:off x="4076474"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31"/>
          <p:cNvCxnSpPr/>
          <p:nvPr/>
        </p:nvCxnSpPr>
        <p:spPr>
          <a:xfrm>
            <a:off x="5448780"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32"/>
          <p:cNvCxnSpPr/>
          <p:nvPr/>
        </p:nvCxnSpPr>
        <p:spPr>
          <a:xfrm>
            <a:off x="6778039"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33"/>
          <p:cNvCxnSpPr/>
          <p:nvPr/>
        </p:nvCxnSpPr>
        <p:spPr>
          <a:xfrm>
            <a:off x="8167995"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557207" y="862094"/>
            <a:ext cx="1768530" cy="508047"/>
          </a:xfrm>
          <a:prstGeom prst="rect">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r>
              <a:rPr lang="zh-CN" altLang="en-US" sz="2800" b="1" spc="300" dirty="0">
                <a:latin typeface="+mn-ea"/>
              </a:rPr>
              <a:t>数据集</a:t>
            </a:r>
            <a:endParaRPr lang="zh-HK" altLang="en-US" sz="2800" b="1" spc="300" dirty="0">
              <a:latin typeface="+mn-ea"/>
            </a:endParaRPr>
          </a:p>
        </p:txBody>
      </p:sp>
      <p:sp>
        <p:nvSpPr>
          <p:cNvPr id="28" name="矩形 27"/>
          <p:cNvSpPr/>
          <p:nvPr/>
        </p:nvSpPr>
        <p:spPr>
          <a:xfrm>
            <a:off x="557207" y="2964029"/>
            <a:ext cx="1768530" cy="508047"/>
          </a:xfrm>
          <a:prstGeom prst="rect">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r>
              <a:rPr lang="zh-CN" altLang="en-US" sz="2800" b="1" spc="300" dirty="0">
                <a:latin typeface="+mn-ea"/>
              </a:rPr>
              <a:t>对比模型</a:t>
            </a:r>
            <a:endParaRPr lang="zh-HK" altLang="en-US" sz="2800" b="1" spc="300" dirty="0">
              <a:latin typeface="+mn-ea"/>
            </a:endParaRPr>
          </a:p>
        </p:txBody>
      </p:sp>
      <p:sp>
        <p:nvSpPr>
          <p:cNvPr id="29" name="文本框 28"/>
          <p:cNvSpPr txBox="1"/>
          <p:nvPr/>
        </p:nvSpPr>
        <p:spPr>
          <a:xfrm>
            <a:off x="6840493" y="190065"/>
            <a:ext cx="1295400" cy="276997"/>
          </a:xfrm>
          <a:prstGeom prst="rect">
            <a:avLst/>
          </a:prstGeom>
          <a:solidFill>
            <a:srgbClr val="FFFFFF"/>
          </a:solidFill>
        </p:spPr>
        <p:txBody>
          <a:bodyPr wrap="square" lIns="91436" tIns="45719" rIns="91436" bIns="45719" rtlCol="0">
            <a:spAutoFit/>
          </a:bodyPr>
          <a:lstStyle/>
          <a:p>
            <a:pPr algn="ctr"/>
            <a:r>
              <a:rPr lang="zh-CN" altLang="en-US" sz="1200" spc="300" dirty="0">
                <a:solidFill>
                  <a:srgbClr val="1F497D"/>
                </a:solidFill>
                <a:latin typeface="+mn-ea"/>
              </a:rPr>
              <a:t>实验设计</a:t>
            </a:r>
            <a:endParaRPr lang="zh-HK" altLang="en-US" sz="1200" spc="300" dirty="0">
              <a:solidFill>
                <a:srgbClr val="1F497D"/>
              </a:solidFill>
              <a:latin typeface="+mn-ea"/>
            </a:endParaRPr>
          </a:p>
        </p:txBody>
      </p:sp>
      <p:sp>
        <p:nvSpPr>
          <p:cNvPr id="43" name="矩形 42"/>
          <p:cNvSpPr/>
          <p:nvPr/>
        </p:nvSpPr>
        <p:spPr>
          <a:xfrm>
            <a:off x="3473617" y="5170528"/>
            <a:ext cx="2039408" cy="460375"/>
          </a:xfrm>
          <a:prstGeom prst="rect">
            <a:avLst/>
          </a:prstGeom>
        </p:spPr>
        <p:txBody>
          <a:bodyPr wrap="square">
            <a:spAutoFit/>
          </a:bodyPr>
          <a:lstStyle/>
          <a:p>
            <a:r>
              <a:rPr lang="zh-CN" altLang="en-US" b="1" dirty="0">
                <a:solidFill>
                  <a:schemeClr val="bg1"/>
                </a:solidFill>
                <a:latin typeface="+mn-ea"/>
              </a:rPr>
              <a:t>链路预测</a:t>
            </a:r>
            <a:endParaRPr lang="zh-CN" altLang="en-US" dirty="0">
              <a:solidFill>
                <a:schemeClr val="bg1"/>
              </a:solidFill>
              <a:latin typeface="+mn-ea"/>
            </a:endParaRPr>
          </a:p>
        </p:txBody>
      </p:sp>
      <p:sp>
        <p:nvSpPr>
          <p:cNvPr id="44" name="矩形 43"/>
          <p:cNvSpPr/>
          <p:nvPr/>
        </p:nvSpPr>
        <p:spPr>
          <a:xfrm>
            <a:off x="1087287" y="5170569"/>
            <a:ext cx="1706880" cy="460375"/>
          </a:xfrm>
          <a:prstGeom prst="rect">
            <a:avLst/>
          </a:prstGeom>
        </p:spPr>
        <p:txBody>
          <a:bodyPr wrap="none">
            <a:spAutoFit/>
          </a:bodyPr>
          <a:lstStyle/>
          <a:p>
            <a:r>
              <a:rPr lang="zh-CN" altLang="en-US" b="1" dirty="0">
                <a:solidFill>
                  <a:schemeClr val="bg1"/>
                </a:solidFill>
                <a:latin typeface="+mn-ea"/>
              </a:rPr>
              <a:t>三元组分类</a:t>
            </a:r>
            <a:endParaRPr lang="zh-CN" altLang="en-US" b="1" dirty="0">
              <a:solidFill>
                <a:schemeClr val="bg1"/>
              </a:solidFill>
              <a:latin typeface="+mn-ea"/>
            </a:endParaRPr>
          </a:p>
        </p:txBody>
      </p:sp>
      <p:sp>
        <p:nvSpPr>
          <p:cNvPr id="45" name="矩形 44"/>
          <p:cNvSpPr/>
          <p:nvPr/>
        </p:nvSpPr>
        <p:spPr>
          <a:xfrm>
            <a:off x="556717" y="4457409"/>
            <a:ext cx="1768530" cy="508047"/>
          </a:xfrm>
          <a:prstGeom prst="rect">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r>
              <a:rPr lang="zh-CN" sz="2800" b="1" spc="300" dirty="0">
                <a:latin typeface="+mn-ea"/>
              </a:rPr>
              <a:t>实验</a:t>
            </a:r>
            <a:endParaRPr lang="zh-CN" sz="2800" b="1" spc="300" dirty="0">
              <a:latin typeface="+mn-ea"/>
            </a:endParaRPr>
          </a:p>
        </p:txBody>
      </p:sp>
      <p:sp>
        <p:nvSpPr>
          <p:cNvPr id="4" name="矩形 3"/>
          <p:cNvSpPr/>
          <p:nvPr/>
        </p:nvSpPr>
        <p:spPr>
          <a:xfrm>
            <a:off x="926465" y="3683000"/>
            <a:ext cx="8601075" cy="569595"/>
          </a:xfrm>
          <a:prstGeom prst="rect">
            <a:avLst/>
          </a:prstGeom>
        </p:spPr>
        <p:txBody>
          <a:bodyPr wrap="square" lIns="91436" tIns="45719" rIns="91436" bIns="45719">
            <a:spAutoFit/>
          </a:bodyPr>
          <a:p>
            <a:pPr>
              <a:lnSpc>
                <a:spcPct val="130000"/>
              </a:lnSpc>
            </a:pPr>
            <a:r>
              <a:rPr lang="zh-CN" altLang="en-US" dirty="0">
                <a:solidFill>
                  <a:schemeClr val="bg1"/>
                </a:solidFill>
                <a:latin typeface="+mn-ea"/>
              </a:rPr>
              <a:t>本文提出的模型、</a:t>
            </a:r>
            <a:r>
              <a:rPr lang="en-US" altLang="zh-CN" dirty="0">
                <a:solidFill>
                  <a:schemeClr val="bg1"/>
                </a:solidFill>
                <a:latin typeface="+mn-ea"/>
              </a:rPr>
              <a:t>TransE</a:t>
            </a:r>
            <a:r>
              <a:rPr lang="zh-CN" altLang="en-US" dirty="0">
                <a:solidFill>
                  <a:schemeClr val="bg1"/>
                </a:solidFill>
                <a:latin typeface="+mn-ea"/>
              </a:rPr>
              <a:t>、</a:t>
            </a:r>
            <a:r>
              <a:rPr lang="en-US" altLang="zh-CN" dirty="0">
                <a:solidFill>
                  <a:schemeClr val="bg1"/>
                </a:solidFill>
                <a:latin typeface="+mn-ea"/>
              </a:rPr>
              <a:t>TransR</a:t>
            </a:r>
            <a:r>
              <a:rPr lang="zh-CN" altLang="en-US" dirty="0">
                <a:solidFill>
                  <a:schemeClr val="bg1"/>
                </a:solidFill>
                <a:latin typeface="+mn-ea"/>
              </a:rPr>
              <a:t>、</a:t>
            </a:r>
            <a:r>
              <a:rPr lang="en-US" altLang="zh-CN" dirty="0">
                <a:solidFill>
                  <a:schemeClr val="bg1"/>
                </a:solidFill>
                <a:latin typeface="+mn-ea"/>
              </a:rPr>
              <a:t>ConvE</a:t>
            </a:r>
            <a:r>
              <a:rPr lang="zh-CN" altLang="en-US" dirty="0">
                <a:solidFill>
                  <a:schemeClr val="bg1"/>
                </a:solidFill>
                <a:latin typeface="+mn-ea"/>
              </a:rPr>
              <a:t>、</a:t>
            </a:r>
            <a:r>
              <a:rPr lang="en-US" altLang="zh-CN" dirty="0">
                <a:solidFill>
                  <a:schemeClr val="bg1"/>
                </a:solidFill>
                <a:latin typeface="+mn-ea"/>
              </a:rPr>
              <a:t>IKRL</a:t>
            </a:r>
            <a:endParaRPr lang="zh-CN" altLang="en-US" dirty="0">
              <a:solidFill>
                <a:schemeClr val="bg1"/>
              </a:solidFill>
              <a:latin typeface="+mn-ea"/>
            </a:endParaRPr>
          </a:p>
        </p:txBody>
      </p:sp>
      <p:pic>
        <p:nvPicPr>
          <p:cNvPr id="3" name="图片 2"/>
          <p:cNvPicPr>
            <a:picLocks noChangeAspect="1"/>
          </p:cNvPicPr>
          <p:nvPr/>
        </p:nvPicPr>
        <p:blipFill>
          <a:blip r:embed="rId1"/>
          <a:stretch>
            <a:fillRect/>
          </a:stretch>
        </p:blipFill>
        <p:spPr>
          <a:xfrm>
            <a:off x="926465" y="1504950"/>
            <a:ext cx="4610735" cy="12274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592024" y="2828836"/>
            <a:ext cx="5009662" cy="1200327"/>
          </a:xfrm>
          <a:prstGeom prst="rect">
            <a:avLst/>
          </a:prstGeom>
          <a:noFill/>
          <a:ln>
            <a:noFill/>
          </a:ln>
        </p:spPr>
        <p:txBody>
          <a:bodyPr wrap="square" lIns="91436" tIns="45719" rIns="91436" bIns="45719" rtlCol="0">
            <a:spAutoFit/>
          </a:bodyPr>
          <a:lstStyle/>
          <a:p>
            <a:pPr algn="ctr">
              <a:lnSpc>
                <a:spcPct val="90000"/>
              </a:lnSpc>
            </a:pPr>
            <a:r>
              <a:rPr lang="zh-CN" altLang="en-US" sz="8000" b="1" spc="300" dirty="0">
                <a:solidFill>
                  <a:schemeClr val="bg1"/>
                </a:solidFill>
                <a:latin typeface="微软雅黑" panose="020B0503020204020204" pitchFamily="34" charset="-122"/>
                <a:ea typeface="微软雅黑" panose="020B0503020204020204" pitchFamily="34" charset="-122"/>
              </a:rPr>
              <a:t>研究计划</a:t>
            </a:r>
            <a:endParaRPr lang="en-US" altLang="zh-CN" sz="8000" b="1" spc="300" dirty="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279377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研究背景</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15338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相关工作</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5512988"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研究内容</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687259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实验设计</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30"/>
          <p:cNvCxnSpPr/>
          <p:nvPr/>
        </p:nvCxnSpPr>
        <p:spPr>
          <a:xfrm>
            <a:off x="4076474"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31"/>
          <p:cNvCxnSpPr/>
          <p:nvPr/>
        </p:nvCxnSpPr>
        <p:spPr>
          <a:xfrm>
            <a:off x="5448780"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32"/>
          <p:cNvCxnSpPr/>
          <p:nvPr/>
        </p:nvCxnSpPr>
        <p:spPr>
          <a:xfrm>
            <a:off x="6778039"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33"/>
          <p:cNvCxnSpPr/>
          <p:nvPr/>
        </p:nvCxnSpPr>
        <p:spPr>
          <a:xfrm>
            <a:off x="8167995"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8189107" y="190065"/>
            <a:ext cx="1295400" cy="276997"/>
          </a:xfrm>
          <a:prstGeom prst="rect">
            <a:avLst/>
          </a:prstGeom>
          <a:solidFill>
            <a:srgbClr val="FFFFFF"/>
          </a:solidFill>
        </p:spPr>
        <p:txBody>
          <a:bodyPr wrap="square" lIns="91436" tIns="45719" rIns="91436" bIns="45719" rtlCol="0">
            <a:spAutoFit/>
          </a:bodyPr>
          <a:lstStyle/>
          <a:p>
            <a:pPr algn="ctr"/>
            <a:r>
              <a:rPr lang="zh-CN" altLang="en-US" sz="1200" spc="300" dirty="0">
                <a:solidFill>
                  <a:srgbClr val="1F497D"/>
                </a:solidFill>
                <a:latin typeface="微软雅黑" panose="020B0503020204020204" pitchFamily="34" charset="-122"/>
                <a:ea typeface="微软雅黑" panose="020B0503020204020204" pitchFamily="34" charset="-122"/>
              </a:rPr>
              <a:t>研究计划</a:t>
            </a:r>
            <a:endParaRPr lang="zh-HK" altLang="en-US" sz="1200" spc="300" dirty="0">
              <a:solidFill>
                <a:srgbClr val="1F497D"/>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279377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研究背景</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415338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相关工作</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5512988"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研究内容</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87259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实验设计</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29" name="直接连接符 30"/>
          <p:cNvCxnSpPr/>
          <p:nvPr/>
        </p:nvCxnSpPr>
        <p:spPr>
          <a:xfrm>
            <a:off x="4076474"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31"/>
          <p:cNvCxnSpPr/>
          <p:nvPr/>
        </p:nvCxnSpPr>
        <p:spPr>
          <a:xfrm>
            <a:off x="5448780"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2"/>
          <p:cNvCxnSpPr/>
          <p:nvPr/>
        </p:nvCxnSpPr>
        <p:spPr>
          <a:xfrm>
            <a:off x="6778039"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3"/>
          <p:cNvCxnSpPr/>
          <p:nvPr/>
        </p:nvCxnSpPr>
        <p:spPr>
          <a:xfrm>
            <a:off x="8167995"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8189107" y="190065"/>
            <a:ext cx="1295400" cy="276997"/>
          </a:xfrm>
          <a:prstGeom prst="rect">
            <a:avLst/>
          </a:prstGeom>
          <a:solidFill>
            <a:srgbClr val="FFFFFF"/>
          </a:solidFill>
        </p:spPr>
        <p:txBody>
          <a:bodyPr wrap="square" lIns="91436" tIns="45719" rIns="91436" bIns="45719" rtlCol="0">
            <a:spAutoFit/>
          </a:bodyPr>
          <a:lstStyle/>
          <a:p>
            <a:pPr algn="ctr"/>
            <a:r>
              <a:rPr lang="zh-CN" altLang="en-US" sz="1200" spc="300" dirty="0">
                <a:solidFill>
                  <a:srgbClr val="1F497D"/>
                </a:solidFill>
                <a:latin typeface="微软雅黑" panose="020B0503020204020204" pitchFamily="34" charset="-122"/>
                <a:ea typeface="微软雅黑" panose="020B0503020204020204" pitchFamily="34" charset="-122"/>
              </a:rPr>
              <a:t>研究计划</a:t>
            </a:r>
            <a:endParaRPr lang="zh-HK" altLang="en-US" sz="1200" spc="300" dirty="0">
              <a:solidFill>
                <a:srgbClr val="1F497D"/>
              </a:solidFill>
              <a:latin typeface="微软雅黑" panose="020B0503020204020204" pitchFamily="34" charset="-122"/>
              <a:ea typeface="微软雅黑" panose="020B0503020204020204" pitchFamily="34" charset="-122"/>
            </a:endParaRPr>
          </a:p>
        </p:txBody>
      </p:sp>
      <p:graphicFrame>
        <p:nvGraphicFramePr>
          <p:cNvPr id="34" name="内容占位符 3"/>
          <p:cNvGraphicFramePr/>
          <p:nvPr>
            <p:custDataLst>
              <p:tags r:id="rId1"/>
            </p:custDataLst>
          </p:nvPr>
        </p:nvGraphicFramePr>
        <p:xfrm>
          <a:off x="1193799" y="903617"/>
          <a:ext cx="9557385" cy="4861025"/>
        </p:xfrm>
        <a:graphic>
          <a:graphicData uri="http://schemas.openxmlformats.org/drawingml/2006/table">
            <a:tbl>
              <a:tblPr firstRow="1" bandRow="1">
                <a:tableStyleId>{3B4B98B0-60AC-42C2-AFA5-B58CD77FA1E5}</a:tableStyleId>
              </a:tblPr>
              <a:tblGrid>
                <a:gridCol w="2764371"/>
                <a:gridCol w="6792955"/>
              </a:tblGrid>
              <a:tr h="653689">
                <a:tc>
                  <a:txBody>
                    <a:bodyPr/>
                    <a:lstStyle/>
                    <a:p>
                      <a:pPr algn="ctr">
                        <a:buNone/>
                      </a:pPr>
                      <a:r>
                        <a:rPr lang="zh-CN" altLang="en-US" dirty="0">
                          <a:solidFill>
                            <a:schemeClr val="bg1"/>
                          </a:solidFill>
                          <a:sym typeface="+mn-lt"/>
                        </a:rPr>
                        <a:t>时间</a:t>
                      </a:r>
                      <a:endParaRPr lang="zh-CN" altLang="en-US" dirty="0">
                        <a:solidFill>
                          <a:schemeClr val="bg1"/>
                        </a:solidFill>
                        <a:latin typeface="+mn-lt"/>
                        <a:ea typeface="+mn-ea"/>
                        <a:cs typeface="+mn-ea"/>
                        <a:sym typeface="+mn-lt"/>
                      </a:endParaRPr>
                    </a:p>
                  </a:txBody>
                  <a:tcPr anchor="ctr"/>
                </a:tc>
                <a:tc>
                  <a:txBody>
                    <a:bodyPr/>
                    <a:lstStyle/>
                    <a:p>
                      <a:pPr algn="ctr">
                        <a:buNone/>
                      </a:pPr>
                      <a:r>
                        <a:rPr lang="zh-CN" altLang="en-US" dirty="0">
                          <a:solidFill>
                            <a:schemeClr val="bg1"/>
                          </a:solidFill>
                          <a:sym typeface="+mn-lt"/>
                        </a:rPr>
                        <a:t>工作安排</a:t>
                      </a:r>
                      <a:endParaRPr lang="zh-CN" altLang="en-US" dirty="0">
                        <a:solidFill>
                          <a:schemeClr val="bg1"/>
                        </a:solidFill>
                        <a:latin typeface="+mn-lt"/>
                        <a:ea typeface="+mn-ea"/>
                        <a:cs typeface="+mn-ea"/>
                        <a:sym typeface="+mn-lt"/>
                      </a:endParaRPr>
                    </a:p>
                  </a:txBody>
                  <a:tcPr anchor="ctr"/>
                </a:tc>
              </a:tr>
              <a:tr h="653689">
                <a:tc>
                  <a:txBody>
                    <a:bodyPr/>
                    <a:lstStyle/>
                    <a:p>
                      <a:pPr>
                        <a:buNone/>
                      </a:pPr>
                      <a:r>
                        <a:rPr lang="zh-CN" altLang="en-US" sz="2000" dirty="0">
                          <a:solidFill>
                            <a:schemeClr val="bg1"/>
                          </a:solidFill>
                          <a:sym typeface="+mn-lt"/>
                        </a:rPr>
                        <a:t>20</a:t>
                      </a:r>
                      <a:r>
                        <a:rPr lang="en-US" altLang="zh-CN" sz="2000" dirty="0">
                          <a:solidFill>
                            <a:schemeClr val="bg1"/>
                          </a:solidFill>
                          <a:sym typeface="+mn-lt"/>
                        </a:rPr>
                        <a:t>20</a:t>
                      </a:r>
                      <a:r>
                        <a:rPr lang="zh-CN" altLang="en-US" sz="2000" dirty="0">
                          <a:solidFill>
                            <a:schemeClr val="bg1"/>
                          </a:solidFill>
                          <a:sym typeface="+mn-lt"/>
                        </a:rPr>
                        <a:t>.</a:t>
                      </a:r>
                      <a:r>
                        <a:rPr lang="en-US" altLang="zh-CN" sz="2000" dirty="0">
                          <a:solidFill>
                            <a:schemeClr val="bg1"/>
                          </a:solidFill>
                          <a:sym typeface="+mn-lt"/>
                        </a:rPr>
                        <a:t>10</a:t>
                      </a:r>
                      <a:r>
                        <a:rPr lang="zh-CN" altLang="en-US" sz="2000" dirty="0">
                          <a:solidFill>
                            <a:schemeClr val="bg1"/>
                          </a:solidFill>
                          <a:sym typeface="+mn-lt"/>
                        </a:rPr>
                        <a:t>-20</a:t>
                      </a:r>
                      <a:r>
                        <a:rPr lang="en-US" altLang="zh-CN" sz="2000" dirty="0">
                          <a:solidFill>
                            <a:schemeClr val="bg1"/>
                          </a:solidFill>
                          <a:sym typeface="+mn-lt"/>
                        </a:rPr>
                        <a:t>20</a:t>
                      </a:r>
                      <a:r>
                        <a:rPr lang="zh-CN" altLang="en-US" sz="2000" dirty="0">
                          <a:solidFill>
                            <a:schemeClr val="bg1"/>
                          </a:solidFill>
                          <a:sym typeface="+mn-lt"/>
                        </a:rPr>
                        <a:t>.1</a:t>
                      </a:r>
                      <a:r>
                        <a:rPr lang="en-US" altLang="zh-CN" sz="2000" dirty="0">
                          <a:solidFill>
                            <a:schemeClr val="bg1"/>
                          </a:solidFill>
                          <a:sym typeface="+mn-lt"/>
                        </a:rPr>
                        <a:t>1</a:t>
                      </a:r>
                      <a:endParaRPr lang="zh-CN" altLang="en-US" sz="2000" dirty="0">
                        <a:solidFill>
                          <a:schemeClr val="bg1"/>
                        </a:solidFill>
                        <a:latin typeface="+mn-lt"/>
                        <a:ea typeface="+mn-ea"/>
                        <a:cs typeface="+mn-ea"/>
                        <a:sym typeface="+mn-lt"/>
                      </a:endParaRPr>
                    </a:p>
                  </a:txBody>
                  <a:tcPr anchor="ctr"/>
                </a:tc>
                <a:tc>
                  <a:txBody>
                    <a:bodyPr/>
                    <a:lstStyle/>
                    <a:p>
                      <a:pPr>
                        <a:buNone/>
                      </a:pPr>
                      <a:r>
                        <a:rPr lang="zh-CN" altLang="en-US" sz="2000" dirty="0">
                          <a:solidFill>
                            <a:schemeClr val="bg1"/>
                          </a:solidFill>
                          <a:sym typeface="+mn-lt"/>
                        </a:rPr>
                        <a:t>论文选题，查阅相关文献资料，撰写开题报告</a:t>
                      </a:r>
                      <a:endParaRPr lang="zh-CN" altLang="en-US" sz="2000" dirty="0">
                        <a:solidFill>
                          <a:schemeClr val="bg1"/>
                        </a:solidFill>
                        <a:latin typeface="+mn-lt"/>
                        <a:ea typeface="+mn-ea"/>
                        <a:cs typeface="+mn-ea"/>
                        <a:sym typeface="+mn-lt"/>
                      </a:endParaRPr>
                    </a:p>
                  </a:txBody>
                  <a:tcPr anchor="ctr"/>
                </a:tc>
              </a:tr>
              <a:tr h="911225">
                <a:tc>
                  <a:txBody>
                    <a:bodyPr/>
                    <a:lstStyle/>
                    <a:p>
                      <a:pPr>
                        <a:buNone/>
                      </a:pPr>
                      <a:r>
                        <a:rPr lang="zh-CN" altLang="en-US" sz="2000" dirty="0">
                          <a:solidFill>
                            <a:schemeClr val="bg1"/>
                          </a:solidFill>
                          <a:sym typeface="+mn-lt"/>
                        </a:rPr>
                        <a:t>20</a:t>
                      </a:r>
                      <a:r>
                        <a:rPr lang="en-US" altLang="zh-CN" sz="2000" dirty="0">
                          <a:solidFill>
                            <a:schemeClr val="bg1"/>
                          </a:solidFill>
                          <a:sym typeface="+mn-lt"/>
                        </a:rPr>
                        <a:t>20</a:t>
                      </a:r>
                      <a:r>
                        <a:rPr lang="zh-CN" altLang="en-US" sz="2000" dirty="0">
                          <a:solidFill>
                            <a:schemeClr val="bg1"/>
                          </a:solidFill>
                          <a:sym typeface="+mn-lt"/>
                        </a:rPr>
                        <a:t>.1</a:t>
                      </a:r>
                      <a:r>
                        <a:rPr lang="en-US" altLang="zh-CN" sz="2000" dirty="0">
                          <a:solidFill>
                            <a:schemeClr val="bg1"/>
                          </a:solidFill>
                          <a:sym typeface="+mn-lt"/>
                        </a:rPr>
                        <a:t>1</a:t>
                      </a:r>
                      <a:r>
                        <a:rPr lang="zh-CN" altLang="en-US" sz="2000" dirty="0">
                          <a:solidFill>
                            <a:schemeClr val="bg1"/>
                          </a:solidFill>
                          <a:sym typeface="+mn-lt"/>
                        </a:rPr>
                        <a:t>-20</a:t>
                      </a:r>
                      <a:r>
                        <a:rPr lang="en-US" altLang="zh-CN" sz="2000" dirty="0">
                          <a:solidFill>
                            <a:schemeClr val="bg1"/>
                          </a:solidFill>
                          <a:sym typeface="+mn-lt"/>
                        </a:rPr>
                        <a:t>21</a:t>
                      </a:r>
                      <a:r>
                        <a:rPr lang="zh-CN" altLang="en-US" sz="2000" dirty="0">
                          <a:solidFill>
                            <a:schemeClr val="bg1"/>
                          </a:solidFill>
                          <a:sym typeface="+mn-lt"/>
                        </a:rPr>
                        <a:t>.</a:t>
                      </a:r>
                      <a:r>
                        <a:rPr lang="en-US" altLang="zh-CN" sz="2000" dirty="0">
                          <a:solidFill>
                            <a:schemeClr val="bg1"/>
                          </a:solidFill>
                          <a:sym typeface="+mn-lt"/>
                        </a:rPr>
                        <a:t>2</a:t>
                      </a:r>
                      <a:endParaRPr lang="zh-CN" altLang="en-US" sz="2000" dirty="0">
                        <a:solidFill>
                          <a:schemeClr val="bg1"/>
                        </a:solidFill>
                        <a:latin typeface="+mn-lt"/>
                        <a:ea typeface="+mn-ea"/>
                        <a:cs typeface="+mn-ea"/>
                        <a:sym typeface="+mn-lt"/>
                      </a:endParaRPr>
                    </a:p>
                  </a:txBody>
                  <a:tcPr anchor="ctr"/>
                </a:tc>
                <a:tc>
                  <a:txBody>
                    <a:bodyPr/>
                    <a:lstStyle/>
                    <a:p>
                      <a:pPr>
                        <a:buNone/>
                      </a:pPr>
                      <a:r>
                        <a:rPr lang="zh-CN" altLang="en-US" sz="2000" dirty="0">
                          <a:solidFill>
                            <a:schemeClr val="bg1"/>
                          </a:solidFill>
                          <a:latin typeface="+mn-lt"/>
                          <a:ea typeface="+mn-ea"/>
                          <a:cs typeface="+mn-ea"/>
                          <a:sym typeface="+mn-lt"/>
                        </a:rPr>
                        <a:t>对知识表示中图卷积网络的应用以及实体图像信息的融合进行研究，分析现有模型的优缺点</a:t>
                      </a:r>
                      <a:endParaRPr lang="zh-CN" altLang="en-US" sz="2000" dirty="0">
                        <a:solidFill>
                          <a:schemeClr val="bg1"/>
                        </a:solidFill>
                        <a:latin typeface="+mn-lt"/>
                        <a:ea typeface="+mn-ea"/>
                        <a:cs typeface="+mn-ea"/>
                        <a:sym typeface="+mn-lt"/>
                      </a:endParaRPr>
                    </a:p>
                  </a:txBody>
                  <a:tcPr anchor="ctr"/>
                </a:tc>
              </a:tr>
              <a:tr h="681355">
                <a:tc>
                  <a:txBody>
                    <a:bodyPr/>
                    <a:lstStyle/>
                    <a:p>
                      <a:pPr>
                        <a:buNone/>
                      </a:pPr>
                      <a:r>
                        <a:rPr lang="zh-CN" altLang="en-US" sz="2000" dirty="0">
                          <a:solidFill>
                            <a:schemeClr val="bg1"/>
                          </a:solidFill>
                          <a:sym typeface="+mn-lt"/>
                        </a:rPr>
                        <a:t>20</a:t>
                      </a:r>
                      <a:r>
                        <a:rPr lang="en-US" sz="2000" dirty="0">
                          <a:solidFill>
                            <a:schemeClr val="bg1"/>
                          </a:solidFill>
                          <a:sym typeface="+mn-lt"/>
                        </a:rPr>
                        <a:t>21</a:t>
                      </a:r>
                      <a:r>
                        <a:rPr lang="zh-CN" altLang="en-US" sz="2000" dirty="0">
                          <a:solidFill>
                            <a:schemeClr val="bg1"/>
                          </a:solidFill>
                          <a:sym typeface="+mn-lt"/>
                        </a:rPr>
                        <a:t>.</a:t>
                      </a:r>
                      <a:r>
                        <a:rPr lang="en-US" altLang="zh-CN" sz="2000" dirty="0">
                          <a:solidFill>
                            <a:schemeClr val="bg1"/>
                          </a:solidFill>
                          <a:sym typeface="+mn-lt"/>
                        </a:rPr>
                        <a:t>2</a:t>
                      </a:r>
                      <a:r>
                        <a:rPr lang="zh-CN" altLang="en-US" sz="2000" dirty="0">
                          <a:solidFill>
                            <a:schemeClr val="bg1"/>
                          </a:solidFill>
                          <a:sym typeface="+mn-lt"/>
                        </a:rPr>
                        <a:t>-20</a:t>
                      </a:r>
                      <a:r>
                        <a:rPr lang="en-US" altLang="zh-CN" sz="2000" dirty="0">
                          <a:solidFill>
                            <a:schemeClr val="bg1"/>
                          </a:solidFill>
                          <a:sym typeface="+mn-lt"/>
                        </a:rPr>
                        <a:t>21</a:t>
                      </a:r>
                      <a:r>
                        <a:rPr lang="zh-CN" altLang="en-US" sz="2000" dirty="0">
                          <a:solidFill>
                            <a:schemeClr val="bg1"/>
                          </a:solidFill>
                          <a:sym typeface="+mn-lt"/>
                        </a:rPr>
                        <a:t>.</a:t>
                      </a:r>
                      <a:r>
                        <a:rPr lang="en-US" altLang="zh-CN" sz="2000" dirty="0">
                          <a:solidFill>
                            <a:schemeClr val="bg1"/>
                          </a:solidFill>
                          <a:sym typeface="+mn-lt"/>
                        </a:rPr>
                        <a:t>3</a:t>
                      </a:r>
                      <a:endParaRPr lang="en-US" altLang="zh-CN" sz="2000" dirty="0">
                        <a:solidFill>
                          <a:schemeClr val="bg1"/>
                        </a:solidFill>
                        <a:latin typeface="+mn-lt"/>
                        <a:ea typeface="+mn-ea"/>
                        <a:cs typeface="+mn-ea"/>
                        <a:sym typeface="+mn-lt"/>
                      </a:endParaRPr>
                    </a:p>
                  </a:txBody>
                  <a:tcPr anchor="ctr"/>
                </a:tc>
                <a:tc>
                  <a:txBody>
                    <a:bodyPr/>
                    <a:lstStyle/>
                    <a:p>
                      <a:pPr>
                        <a:buNone/>
                      </a:pPr>
                      <a:r>
                        <a:rPr lang="zh-CN" altLang="en-US" sz="2000" dirty="0">
                          <a:solidFill>
                            <a:schemeClr val="bg1"/>
                          </a:solidFill>
                          <a:sym typeface="+mn-lt"/>
                        </a:rPr>
                        <a:t>设计模型，进行模型的实现</a:t>
                      </a:r>
                      <a:endParaRPr lang="zh-CN" altLang="en-US" sz="2000" dirty="0">
                        <a:solidFill>
                          <a:schemeClr val="bg1"/>
                        </a:solidFill>
                        <a:latin typeface="+mn-lt"/>
                        <a:ea typeface="+mn-ea"/>
                        <a:cs typeface="+mn-ea"/>
                        <a:sym typeface="+mn-lt"/>
                      </a:endParaRPr>
                    </a:p>
                  </a:txBody>
                  <a:tcPr anchor="ctr"/>
                </a:tc>
              </a:tr>
              <a:tr h="653689">
                <a:tc>
                  <a:txBody>
                    <a:bodyPr/>
                    <a:lstStyle/>
                    <a:p>
                      <a:pPr>
                        <a:buNone/>
                      </a:pPr>
                      <a:r>
                        <a:rPr lang="zh-CN" altLang="en-US" sz="2000" dirty="0">
                          <a:solidFill>
                            <a:schemeClr val="bg1"/>
                          </a:solidFill>
                          <a:sym typeface="+mn-lt"/>
                        </a:rPr>
                        <a:t>20</a:t>
                      </a:r>
                      <a:r>
                        <a:rPr lang="en-US" sz="2000" dirty="0">
                          <a:solidFill>
                            <a:schemeClr val="bg1"/>
                          </a:solidFill>
                          <a:sym typeface="+mn-lt"/>
                        </a:rPr>
                        <a:t>21</a:t>
                      </a:r>
                      <a:r>
                        <a:rPr lang="zh-CN" altLang="en-US" sz="2000" dirty="0">
                          <a:solidFill>
                            <a:schemeClr val="bg1"/>
                          </a:solidFill>
                          <a:sym typeface="+mn-lt"/>
                        </a:rPr>
                        <a:t>.3-20</a:t>
                      </a:r>
                      <a:r>
                        <a:rPr lang="en-US" sz="2000" dirty="0">
                          <a:solidFill>
                            <a:schemeClr val="bg1"/>
                          </a:solidFill>
                          <a:sym typeface="+mn-lt"/>
                        </a:rPr>
                        <a:t>21</a:t>
                      </a:r>
                      <a:r>
                        <a:rPr lang="zh-CN" altLang="en-US" sz="2000" dirty="0">
                          <a:solidFill>
                            <a:schemeClr val="bg1"/>
                          </a:solidFill>
                          <a:sym typeface="+mn-lt"/>
                        </a:rPr>
                        <a:t>.4</a:t>
                      </a:r>
                      <a:endParaRPr lang="zh-CN" altLang="en-US" sz="2000" dirty="0">
                        <a:solidFill>
                          <a:schemeClr val="bg1"/>
                        </a:solidFill>
                        <a:latin typeface="+mn-lt"/>
                        <a:ea typeface="+mn-ea"/>
                        <a:cs typeface="+mn-ea"/>
                        <a:sym typeface="+mn-lt"/>
                      </a:endParaRPr>
                    </a:p>
                  </a:txBody>
                  <a:tcPr anchor="ctr"/>
                </a:tc>
                <a:tc>
                  <a:txBody>
                    <a:bodyPr/>
                    <a:lstStyle/>
                    <a:p>
                      <a:pPr>
                        <a:buNone/>
                      </a:pPr>
                      <a:r>
                        <a:rPr lang="zh-CN" altLang="en-US" sz="2000" dirty="0">
                          <a:solidFill>
                            <a:schemeClr val="bg1"/>
                          </a:solidFill>
                          <a:sym typeface="+mn-lt"/>
                        </a:rPr>
                        <a:t>对模型效果进行验证，论文草稿撰写</a:t>
                      </a:r>
                      <a:endParaRPr lang="zh-CN" altLang="en-US" sz="2000" dirty="0">
                        <a:solidFill>
                          <a:schemeClr val="bg1"/>
                        </a:solidFill>
                        <a:latin typeface="+mn-lt"/>
                        <a:ea typeface="+mn-ea"/>
                        <a:cs typeface="+mn-ea"/>
                        <a:sym typeface="+mn-lt"/>
                      </a:endParaRPr>
                    </a:p>
                  </a:txBody>
                  <a:tcPr anchor="ctr"/>
                </a:tc>
              </a:tr>
              <a:tr h="653689">
                <a:tc>
                  <a:txBody>
                    <a:bodyPr/>
                    <a:lstStyle/>
                    <a:p>
                      <a:pPr>
                        <a:buNone/>
                      </a:pPr>
                      <a:r>
                        <a:rPr lang="zh-CN" altLang="en-US" sz="2000" dirty="0">
                          <a:solidFill>
                            <a:schemeClr val="bg1"/>
                          </a:solidFill>
                          <a:sym typeface="+mn-lt"/>
                        </a:rPr>
                        <a:t>20</a:t>
                      </a:r>
                      <a:r>
                        <a:rPr lang="en-US" sz="2000" dirty="0">
                          <a:solidFill>
                            <a:schemeClr val="bg1"/>
                          </a:solidFill>
                          <a:sym typeface="+mn-lt"/>
                        </a:rPr>
                        <a:t>21</a:t>
                      </a:r>
                      <a:r>
                        <a:rPr lang="zh-CN" altLang="en-US" sz="2000" dirty="0">
                          <a:solidFill>
                            <a:schemeClr val="bg1"/>
                          </a:solidFill>
                          <a:sym typeface="+mn-lt"/>
                        </a:rPr>
                        <a:t>.4-20</a:t>
                      </a:r>
                      <a:r>
                        <a:rPr lang="en-US" sz="2000" dirty="0">
                          <a:solidFill>
                            <a:schemeClr val="bg1"/>
                          </a:solidFill>
                          <a:sym typeface="+mn-lt"/>
                        </a:rPr>
                        <a:t>21</a:t>
                      </a:r>
                      <a:r>
                        <a:rPr lang="zh-CN" altLang="en-US" sz="2000" dirty="0">
                          <a:solidFill>
                            <a:schemeClr val="bg1"/>
                          </a:solidFill>
                          <a:sym typeface="+mn-lt"/>
                        </a:rPr>
                        <a:t>.5</a:t>
                      </a:r>
                      <a:endParaRPr lang="zh-CN" altLang="en-US" sz="2000" dirty="0">
                        <a:solidFill>
                          <a:schemeClr val="bg1"/>
                        </a:solidFill>
                        <a:latin typeface="+mn-lt"/>
                        <a:ea typeface="+mn-ea"/>
                        <a:cs typeface="+mn-ea"/>
                        <a:sym typeface="+mn-lt"/>
                      </a:endParaRPr>
                    </a:p>
                  </a:txBody>
                  <a:tcPr anchor="ctr"/>
                </a:tc>
                <a:tc>
                  <a:txBody>
                    <a:bodyPr/>
                    <a:lstStyle/>
                    <a:p>
                      <a:pPr>
                        <a:buNone/>
                      </a:pPr>
                      <a:r>
                        <a:rPr lang="zh-CN" altLang="en-US" sz="2000" dirty="0">
                          <a:solidFill>
                            <a:schemeClr val="bg1"/>
                          </a:solidFill>
                          <a:sym typeface="+mn-lt"/>
                        </a:rPr>
                        <a:t>根据实验结果完成论文初稿</a:t>
                      </a:r>
                      <a:endParaRPr lang="zh-CN" altLang="en-US" sz="2000" dirty="0">
                        <a:solidFill>
                          <a:schemeClr val="bg1"/>
                        </a:solidFill>
                        <a:latin typeface="+mn-lt"/>
                        <a:ea typeface="+mn-ea"/>
                        <a:cs typeface="+mn-ea"/>
                        <a:sym typeface="+mn-lt"/>
                      </a:endParaRPr>
                    </a:p>
                  </a:txBody>
                  <a:tcPr anchor="ctr"/>
                </a:tc>
              </a:tr>
              <a:tr h="653689">
                <a:tc>
                  <a:txBody>
                    <a:bodyPr/>
                    <a:lstStyle/>
                    <a:p>
                      <a:pPr>
                        <a:buNone/>
                      </a:pPr>
                      <a:r>
                        <a:rPr lang="zh-CN" altLang="en-US" sz="2000" dirty="0">
                          <a:solidFill>
                            <a:schemeClr val="bg1"/>
                          </a:solidFill>
                          <a:sym typeface="+mn-lt"/>
                        </a:rPr>
                        <a:t>20</a:t>
                      </a:r>
                      <a:r>
                        <a:rPr lang="en-US" sz="2000" dirty="0">
                          <a:solidFill>
                            <a:schemeClr val="bg1"/>
                          </a:solidFill>
                          <a:sym typeface="+mn-lt"/>
                        </a:rPr>
                        <a:t>21</a:t>
                      </a:r>
                      <a:r>
                        <a:rPr lang="zh-CN" altLang="en-US" sz="2000" dirty="0">
                          <a:solidFill>
                            <a:schemeClr val="bg1"/>
                          </a:solidFill>
                          <a:sym typeface="+mn-lt"/>
                        </a:rPr>
                        <a:t>.5</a:t>
                      </a:r>
                      <a:endParaRPr lang="zh-CN" altLang="en-US" sz="2000" dirty="0">
                        <a:solidFill>
                          <a:schemeClr val="bg1"/>
                        </a:solidFill>
                        <a:latin typeface="+mn-lt"/>
                        <a:ea typeface="+mn-ea"/>
                        <a:cs typeface="+mn-ea"/>
                        <a:sym typeface="+mn-lt"/>
                      </a:endParaRPr>
                    </a:p>
                  </a:txBody>
                  <a:tcPr anchor="ctr"/>
                </a:tc>
                <a:tc>
                  <a:txBody>
                    <a:bodyPr/>
                    <a:lstStyle/>
                    <a:p>
                      <a:pPr>
                        <a:buNone/>
                      </a:pPr>
                      <a:r>
                        <a:rPr lang="zh-CN" altLang="en-US" sz="2000" dirty="0">
                          <a:solidFill>
                            <a:schemeClr val="bg1"/>
                          </a:solidFill>
                          <a:sym typeface="+mn-lt"/>
                        </a:rPr>
                        <a:t>论文修改、定稿，参加答辩</a:t>
                      </a:r>
                      <a:endParaRPr lang="zh-CN" altLang="en-US" sz="2000" dirty="0">
                        <a:solidFill>
                          <a:schemeClr val="bg1"/>
                        </a:solidFill>
                        <a:latin typeface="+mn-lt"/>
                        <a:ea typeface="+mn-ea"/>
                        <a:cs typeface="+mn-ea"/>
                        <a:sym typeface="+mn-lt"/>
                      </a:endParaRPr>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489395" y="2710847"/>
            <a:ext cx="5214920" cy="1220847"/>
          </a:xfrm>
          <a:prstGeom prst="rect">
            <a:avLst/>
          </a:prstGeom>
          <a:noFill/>
          <a:ln>
            <a:noFill/>
          </a:ln>
        </p:spPr>
        <p:txBody>
          <a:bodyPr wrap="square" lIns="91436" tIns="45719" rIns="91436" bIns="45719" rtlCol="0">
            <a:spAutoFit/>
          </a:bodyPr>
          <a:lstStyle/>
          <a:p>
            <a:pPr algn="ctr">
              <a:lnSpc>
                <a:spcPct val="90000"/>
              </a:lnSpc>
            </a:pPr>
            <a:r>
              <a:rPr lang="zh-CN" altLang="en-US" sz="8000" b="1" spc="300" dirty="0">
                <a:solidFill>
                  <a:schemeClr val="bg1"/>
                </a:solidFill>
                <a:latin typeface="微软雅黑" panose="020B0503020204020204" pitchFamily="34" charset="-122"/>
                <a:ea typeface="微软雅黑" panose="020B0503020204020204" pitchFamily="34" charset="-122"/>
              </a:rPr>
              <a:t>感谢聆听</a:t>
            </a:r>
            <a:endParaRPr lang="en-US" altLang="zh-CN" sz="8000" b="1" spc="3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2210944" y="5219752"/>
            <a:ext cx="1357313" cy="400052"/>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zh-CN" altLang="en-US" sz="1900" b="1" spc="300" dirty="0">
                <a:solidFill>
                  <a:srgbClr val="FFFFFF"/>
                </a:solidFill>
                <a:latin typeface="微软雅黑" panose="020B0503020204020204" pitchFamily="34" charset="-122"/>
                <a:ea typeface="微软雅黑" panose="020B0503020204020204" pitchFamily="34" charset="-122"/>
              </a:rPr>
              <a:t>答辩人：</a:t>
            </a:r>
            <a:endParaRPr lang="zh-HK" altLang="en-US" sz="1900" b="1" spc="300" dirty="0">
              <a:solidFill>
                <a:srgbClr val="FFFFFF"/>
              </a:solidFill>
              <a:latin typeface="微软雅黑" panose="020B0503020204020204" pitchFamily="34" charset="-122"/>
              <a:ea typeface="微软雅黑" panose="020B0503020204020204" pitchFamily="34" charset="-122"/>
            </a:endParaRPr>
          </a:p>
        </p:txBody>
      </p:sp>
      <p:sp>
        <p:nvSpPr>
          <p:cNvPr id="8" name="矩形 7"/>
          <p:cNvSpPr/>
          <p:nvPr/>
        </p:nvSpPr>
        <p:spPr>
          <a:xfrm>
            <a:off x="5966691" y="5219135"/>
            <a:ext cx="1357313" cy="400052"/>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zh-CN" altLang="en-US" sz="1900" b="1" spc="300" dirty="0">
                <a:solidFill>
                  <a:srgbClr val="FFFFFF"/>
                </a:solidFill>
                <a:latin typeface="微软雅黑" panose="020B0503020204020204" pitchFamily="34" charset="-122"/>
                <a:ea typeface="微软雅黑" panose="020B0503020204020204" pitchFamily="34" charset="-122"/>
              </a:rPr>
              <a:t>指导老师：</a:t>
            </a:r>
            <a:endParaRPr lang="zh-HK" altLang="en-US" sz="1900" b="1" spc="300" dirty="0">
              <a:solidFill>
                <a:srgbClr val="FFFFFF"/>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377134" y="5235112"/>
            <a:ext cx="1614489" cy="382270"/>
          </a:xfrm>
          <a:prstGeom prst="rect">
            <a:avLst/>
          </a:prstGeom>
          <a:noFill/>
        </p:spPr>
        <p:txBody>
          <a:bodyPr wrap="square" lIns="91436" tIns="45719" rIns="91436" bIns="45719" rtlCol="0">
            <a:spAutoFit/>
          </a:bodyPr>
          <a:lstStyle/>
          <a:p>
            <a:r>
              <a:rPr lang="zh-CN" altLang="zh-HK" sz="1900" b="1" spc="300" dirty="0">
                <a:solidFill>
                  <a:srgbClr val="FFFFFF"/>
                </a:solidFill>
                <a:latin typeface="微软雅黑" panose="020B0503020204020204" pitchFamily="34" charset="-122"/>
                <a:ea typeface="微软雅黑" panose="020B0503020204020204" pitchFamily="34" charset="-122"/>
              </a:rPr>
              <a:t>银源</a:t>
            </a:r>
            <a:endParaRPr lang="zh-CN" altLang="zh-HK" sz="1900" b="1" spc="300" dirty="0">
              <a:solidFill>
                <a:srgbClr val="FFFFFF"/>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607460" y="5234495"/>
            <a:ext cx="3457775" cy="382270"/>
          </a:xfrm>
          <a:prstGeom prst="rect">
            <a:avLst/>
          </a:prstGeom>
          <a:noFill/>
        </p:spPr>
        <p:txBody>
          <a:bodyPr wrap="square" lIns="91436" tIns="45719" rIns="91436" bIns="45719" rtlCol="0">
            <a:spAutoFit/>
          </a:bodyPr>
          <a:lstStyle/>
          <a:p>
            <a:r>
              <a:rPr lang="zh-CN" altLang="en-US" sz="1900" b="1" spc="300" dirty="0">
                <a:solidFill>
                  <a:srgbClr val="FFFFFF"/>
                </a:solidFill>
                <a:latin typeface="微软雅黑" panose="020B0503020204020204" pitchFamily="34" charset="-122"/>
              </a:rPr>
              <a:t>彭敏 教授</a:t>
            </a:r>
            <a:endParaRPr lang="zh-HK" altLang="en-US" sz="1900" b="1" spc="300"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3"/>
          <p:cNvCxnSpPr/>
          <p:nvPr/>
        </p:nvCxnSpPr>
        <p:spPr>
          <a:xfrm>
            <a:off x="4951492" y="1774567"/>
            <a:ext cx="0" cy="3386139"/>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195513" y="1740633"/>
            <a:ext cx="2213689" cy="584775"/>
          </a:xfrm>
          <a:prstGeom prst="rect">
            <a:avLst/>
          </a:prstGeom>
          <a:noFill/>
        </p:spPr>
        <p:txBody>
          <a:bodyPr wrap="square" lIns="91436" tIns="45719" rIns="91436" bIns="45719" rtlCol="0">
            <a:spAutoFit/>
          </a:bodyPr>
          <a:lstStyle/>
          <a:p>
            <a:r>
              <a:rPr lang="zh-CN" altLang="en-US" sz="3200" b="1" spc="300" dirty="0">
                <a:solidFill>
                  <a:srgbClr val="FFFFFF"/>
                </a:solidFill>
                <a:latin typeface="微软雅黑" panose="020B0503020204020204" pitchFamily="34" charset="-122"/>
                <a:ea typeface="微软雅黑" panose="020B0503020204020204" pitchFamily="34" charset="-122"/>
              </a:rPr>
              <a:t>研究背景</a:t>
            </a:r>
            <a:endParaRPr lang="zh-HK" altLang="en-US" sz="3200" b="1" spc="300" dirty="0">
              <a:solidFill>
                <a:srgbClr val="FFFFFF"/>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195513" y="2451136"/>
            <a:ext cx="2213689" cy="584773"/>
          </a:xfrm>
          <a:prstGeom prst="rect">
            <a:avLst/>
          </a:prstGeom>
          <a:noFill/>
        </p:spPr>
        <p:txBody>
          <a:bodyPr wrap="square" lIns="91436" tIns="45719" rIns="91436" bIns="45719" rtlCol="0">
            <a:spAutoFit/>
          </a:bodyPr>
          <a:lstStyle/>
          <a:p>
            <a:r>
              <a:rPr lang="zh-CN" altLang="en-US" sz="3200" b="1" spc="300" dirty="0">
                <a:solidFill>
                  <a:srgbClr val="FFFFFF"/>
                </a:solidFill>
                <a:latin typeface="微软雅黑" panose="020B0503020204020204" pitchFamily="34" charset="-122"/>
                <a:ea typeface="微软雅黑" panose="020B0503020204020204" pitchFamily="34" charset="-122"/>
              </a:rPr>
              <a:t>相关工作</a:t>
            </a:r>
            <a:endParaRPr lang="zh-HK" altLang="en-US" sz="3200" b="1" spc="300" dirty="0">
              <a:solidFill>
                <a:srgbClr val="FFFFFF"/>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195512" y="3161637"/>
            <a:ext cx="2213689" cy="584773"/>
          </a:xfrm>
          <a:prstGeom prst="rect">
            <a:avLst/>
          </a:prstGeom>
          <a:noFill/>
        </p:spPr>
        <p:txBody>
          <a:bodyPr wrap="square" lIns="91436" tIns="45719" rIns="91436" bIns="45719" rtlCol="0">
            <a:spAutoFit/>
          </a:bodyPr>
          <a:lstStyle/>
          <a:p>
            <a:r>
              <a:rPr lang="zh-CN" altLang="en-US" sz="3200" b="1" spc="300" dirty="0">
                <a:solidFill>
                  <a:srgbClr val="FFFFFF"/>
                </a:solidFill>
                <a:latin typeface="微软雅黑" panose="020B0503020204020204" pitchFamily="34" charset="-122"/>
                <a:ea typeface="微软雅黑" panose="020B0503020204020204" pitchFamily="34" charset="-122"/>
              </a:rPr>
              <a:t>研究内容</a:t>
            </a:r>
            <a:endParaRPr lang="zh-HK" altLang="en-US" sz="3200" b="1" spc="300" dirty="0">
              <a:solidFill>
                <a:srgbClr val="FFFFFF"/>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195513" y="3872140"/>
            <a:ext cx="2213689" cy="584773"/>
          </a:xfrm>
          <a:prstGeom prst="rect">
            <a:avLst/>
          </a:prstGeom>
          <a:noFill/>
        </p:spPr>
        <p:txBody>
          <a:bodyPr wrap="square" lIns="91436" tIns="45719" rIns="91436" bIns="45719" rtlCol="0">
            <a:spAutoFit/>
          </a:bodyPr>
          <a:lstStyle/>
          <a:p>
            <a:r>
              <a:rPr lang="zh-CN" altLang="en-US" sz="3200" b="1" spc="300" dirty="0">
                <a:solidFill>
                  <a:srgbClr val="FFFFFF"/>
                </a:solidFill>
                <a:latin typeface="微软雅黑" panose="020B0503020204020204" pitchFamily="34" charset="-122"/>
                <a:ea typeface="微软雅黑" panose="020B0503020204020204" pitchFamily="34" charset="-122"/>
              </a:rPr>
              <a:t>实验设计</a:t>
            </a:r>
            <a:endParaRPr lang="zh-HK" altLang="en-US" sz="3200" b="1" spc="300" dirty="0">
              <a:solidFill>
                <a:srgbClr val="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195512" y="4582640"/>
            <a:ext cx="2213689" cy="584773"/>
          </a:xfrm>
          <a:prstGeom prst="rect">
            <a:avLst/>
          </a:prstGeom>
          <a:noFill/>
        </p:spPr>
        <p:txBody>
          <a:bodyPr wrap="square" lIns="91436" tIns="45719" rIns="91436" bIns="45719" rtlCol="0">
            <a:spAutoFit/>
          </a:bodyPr>
          <a:lstStyle/>
          <a:p>
            <a:r>
              <a:rPr lang="zh-CN" altLang="en-US" sz="3200" b="1" spc="300" dirty="0">
                <a:solidFill>
                  <a:srgbClr val="FFFFFF"/>
                </a:solidFill>
                <a:latin typeface="微软雅黑" panose="020B0503020204020204" pitchFamily="34" charset="-122"/>
                <a:ea typeface="微软雅黑" panose="020B0503020204020204" pitchFamily="34" charset="-122"/>
              </a:rPr>
              <a:t>研究计划</a:t>
            </a:r>
            <a:endParaRPr lang="zh-HK" altLang="en-US" sz="3200" b="1" spc="300" dirty="0">
              <a:solidFill>
                <a:srgbClr val="FFFFFF"/>
              </a:solidFill>
              <a:latin typeface="微软雅黑" panose="020B0503020204020204" pitchFamily="34" charset="-122"/>
              <a:ea typeface="微软雅黑" panose="020B0503020204020204" pitchFamily="34" charset="-122"/>
            </a:endParaRPr>
          </a:p>
        </p:txBody>
      </p:sp>
      <p:grpSp>
        <p:nvGrpSpPr>
          <p:cNvPr id="9" name="组合 18"/>
          <p:cNvGrpSpPr/>
          <p:nvPr/>
        </p:nvGrpSpPr>
        <p:grpSpPr>
          <a:xfrm>
            <a:off x="1635920" y="2197036"/>
            <a:ext cx="1947861" cy="1940713"/>
            <a:chOff x="1709739" y="2636838"/>
            <a:chExt cx="1590160" cy="1584325"/>
          </a:xfrm>
          <a:solidFill>
            <a:srgbClr val="FFFFFF"/>
          </a:solidFill>
          <a:effectLst/>
        </p:grpSpPr>
        <p:sp>
          <p:nvSpPr>
            <p:cNvPr id="10" name="Freeform 6"/>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p:spPr>
          <p:txBody>
            <a:bodyPr vert="horz" wrap="square" lIns="91440" tIns="45720" rIns="91440" bIns="45720" numCol="1" anchor="t" anchorCtr="0" compatLnSpc="1"/>
            <a:lstStyle/>
            <a:p>
              <a:endParaRPr lang="zh-HK" altLang="en-US" b="1"/>
            </a:p>
          </p:txBody>
        </p:sp>
        <p:sp>
          <p:nvSpPr>
            <p:cNvPr id="11"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p:spPr>
          <p:txBody>
            <a:bodyPr vert="horz" wrap="square" lIns="91440" tIns="45720" rIns="91440" bIns="45720" numCol="1" anchor="t" anchorCtr="0" compatLnSpc="1"/>
            <a:lstStyle/>
            <a:p>
              <a:endParaRPr lang="zh-HK" altLang="en-US" b="1"/>
            </a:p>
          </p:txBody>
        </p:sp>
        <p:sp>
          <p:nvSpPr>
            <p:cNvPr id="12" name="Freeform 8"/>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p:spPr>
          <p:txBody>
            <a:bodyPr vert="horz" wrap="square" lIns="91440" tIns="45720" rIns="91440" bIns="45720" numCol="1" anchor="t" anchorCtr="0" compatLnSpc="1"/>
            <a:lstStyle/>
            <a:p>
              <a:endParaRPr lang="zh-HK" altLang="en-US" b="1"/>
            </a:p>
          </p:txBody>
        </p:sp>
        <p:sp>
          <p:nvSpPr>
            <p:cNvPr id="13" name="Freeform 9"/>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p:spPr>
          <p:txBody>
            <a:bodyPr vert="horz" wrap="square" lIns="91440" tIns="45720" rIns="91440" bIns="45720" numCol="1" anchor="t" anchorCtr="0" compatLnSpc="1"/>
            <a:lstStyle/>
            <a:p>
              <a:endParaRPr lang="zh-HK" altLang="en-US" b="1"/>
            </a:p>
          </p:txBody>
        </p:sp>
        <p:sp>
          <p:nvSpPr>
            <p:cNvPr id="14" name="Freeform 10"/>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p:spPr>
          <p:txBody>
            <a:bodyPr vert="horz" wrap="square" lIns="91440" tIns="45720" rIns="91440" bIns="45720" numCol="1" anchor="t" anchorCtr="0" compatLnSpc="1"/>
            <a:lstStyle/>
            <a:p>
              <a:endParaRPr lang="zh-HK" altLang="en-US" b="1"/>
            </a:p>
          </p:txBody>
        </p:sp>
        <p:sp>
          <p:nvSpPr>
            <p:cNvPr id="15" name="Freeform 11"/>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p:spPr>
          <p:txBody>
            <a:bodyPr vert="horz" wrap="square" lIns="91440" tIns="45720" rIns="91440" bIns="45720" numCol="1" anchor="t" anchorCtr="0" compatLnSpc="1"/>
            <a:lstStyle/>
            <a:p>
              <a:endParaRPr lang="zh-HK" altLang="en-US" b="1"/>
            </a:p>
          </p:txBody>
        </p:sp>
        <p:sp>
          <p:nvSpPr>
            <p:cNvPr id="16" name="Freeform 12"/>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p:spPr>
          <p:txBody>
            <a:bodyPr vert="horz" wrap="square" lIns="91440" tIns="45720" rIns="91440" bIns="45720" numCol="1" anchor="t" anchorCtr="0" compatLnSpc="1"/>
            <a:lstStyle/>
            <a:p>
              <a:endParaRPr lang="zh-HK" altLang="en-US" b="1"/>
            </a:p>
          </p:txBody>
        </p:sp>
        <p:sp>
          <p:nvSpPr>
            <p:cNvPr id="17" name="Freeform 13"/>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p:spPr>
          <p:txBody>
            <a:bodyPr vert="horz" wrap="square" lIns="91440" tIns="45720" rIns="91440" bIns="45720" numCol="1" anchor="t" anchorCtr="0" compatLnSpc="1"/>
            <a:lstStyle/>
            <a:p>
              <a:endParaRPr lang="zh-HK" altLang="en-US" b="1"/>
            </a:p>
          </p:txBody>
        </p:sp>
        <p:sp>
          <p:nvSpPr>
            <p:cNvPr id="18" name="Freeform 14"/>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p:spPr>
          <p:txBody>
            <a:bodyPr vert="horz" wrap="square" lIns="91440" tIns="45720" rIns="91440" bIns="45720" numCol="1" anchor="t" anchorCtr="0" compatLnSpc="1"/>
            <a:lstStyle/>
            <a:p>
              <a:endParaRPr lang="zh-HK" altLang="en-US" b="1"/>
            </a:p>
          </p:txBody>
        </p:sp>
      </p:grpSp>
      <p:sp>
        <p:nvSpPr>
          <p:cNvPr id="19" name="文本框 18"/>
          <p:cNvSpPr txBox="1"/>
          <p:nvPr/>
        </p:nvSpPr>
        <p:spPr>
          <a:xfrm>
            <a:off x="1281115" y="4137747"/>
            <a:ext cx="2657474" cy="520700"/>
          </a:xfrm>
          <a:prstGeom prst="rect">
            <a:avLst/>
          </a:prstGeom>
          <a:noFill/>
        </p:spPr>
        <p:txBody>
          <a:bodyPr wrap="square" lIns="91436" tIns="45719" rIns="91436" bIns="45719" rtlCol="0">
            <a:spAutoFit/>
          </a:bodyPr>
          <a:lstStyle/>
          <a:p>
            <a:pPr algn="ctr"/>
            <a:r>
              <a:rPr lang="en-US" altLang="zh-CN" sz="2800" b="1" spc="300" dirty="0">
                <a:solidFill>
                  <a:srgbClr val="FFFFFF"/>
                </a:solidFill>
                <a:ea typeface="微软雅黑" panose="020B0503020204020204" pitchFamily="34" charset="-122"/>
              </a:rPr>
              <a:t>OUTLINE</a:t>
            </a:r>
            <a:endParaRPr lang="zh-HK" altLang="en-US" sz="2800" b="1" spc="300" dirty="0">
              <a:solidFill>
                <a:srgbClr val="FFFFFF"/>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592024" y="2828836"/>
            <a:ext cx="5009662" cy="1200327"/>
          </a:xfrm>
          <a:prstGeom prst="rect">
            <a:avLst/>
          </a:prstGeom>
          <a:noFill/>
          <a:ln>
            <a:noFill/>
          </a:ln>
        </p:spPr>
        <p:txBody>
          <a:bodyPr wrap="square" lIns="91436" tIns="45719" rIns="91436" bIns="45719" rtlCol="0">
            <a:spAutoFit/>
          </a:bodyPr>
          <a:lstStyle/>
          <a:p>
            <a:pPr algn="ctr">
              <a:lnSpc>
                <a:spcPct val="90000"/>
              </a:lnSpc>
            </a:pPr>
            <a:r>
              <a:rPr lang="zh-CN" altLang="en-US" sz="8000" b="1" spc="300" dirty="0">
                <a:solidFill>
                  <a:schemeClr val="bg1"/>
                </a:solidFill>
                <a:latin typeface="微软雅黑" panose="020B0503020204020204" pitchFamily="34" charset="-122"/>
                <a:ea typeface="微软雅黑" panose="020B0503020204020204" pitchFamily="34" charset="-122"/>
              </a:rPr>
              <a:t>研究背景</a:t>
            </a:r>
            <a:endParaRPr lang="en-US" altLang="zh-CN" sz="8000" b="1"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15338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相关工作</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5512988"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研究内容</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687259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实验设计</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823220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研究计划</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34" name="直接连接符 30"/>
          <p:cNvCxnSpPr/>
          <p:nvPr/>
        </p:nvCxnSpPr>
        <p:spPr>
          <a:xfrm>
            <a:off x="4076474"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1"/>
          <p:cNvCxnSpPr/>
          <p:nvPr/>
        </p:nvCxnSpPr>
        <p:spPr>
          <a:xfrm>
            <a:off x="5448780"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2"/>
          <p:cNvCxnSpPr/>
          <p:nvPr/>
        </p:nvCxnSpPr>
        <p:spPr>
          <a:xfrm>
            <a:off x="6778039"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3"/>
          <p:cNvCxnSpPr/>
          <p:nvPr/>
        </p:nvCxnSpPr>
        <p:spPr>
          <a:xfrm>
            <a:off x="8167995"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2781073" y="190065"/>
            <a:ext cx="1295400" cy="276999"/>
          </a:xfrm>
          <a:prstGeom prst="rect">
            <a:avLst/>
          </a:prstGeom>
          <a:solidFill>
            <a:srgbClr val="FFFFFF"/>
          </a:solidFill>
        </p:spPr>
        <p:txBody>
          <a:bodyPr wrap="square" lIns="91436" tIns="45719" rIns="91436" bIns="45719" rtlCol="0">
            <a:spAutoFit/>
          </a:bodyPr>
          <a:lstStyle/>
          <a:p>
            <a:pPr algn="ctr"/>
            <a:r>
              <a:rPr lang="zh-CN" altLang="en-US" sz="1200" spc="300" dirty="0">
                <a:solidFill>
                  <a:srgbClr val="1F497D"/>
                </a:solidFill>
                <a:latin typeface="微软雅黑" panose="020B0503020204020204" pitchFamily="34" charset="-122"/>
                <a:ea typeface="微软雅黑" panose="020B0503020204020204" pitchFamily="34" charset="-122"/>
              </a:rPr>
              <a:t>研究背景</a:t>
            </a:r>
            <a:endParaRPr lang="zh-HK" altLang="en-US" sz="1200" spc="300" dirty="0">
              <a:solidFill>
                <a:srgbClr val="1F497D"/>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415338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j-ea"/>
                <a:ea typeface="+mj-ea"/>
              </a:rPr>
              <a:t>相关工作</a:t>
            </a:r>
            <a:endParaRPr lang="zh-HK" altLang="en-US" sz="1200" spc="300" dirty="0">
              <a:solidFill>
                <a:schemeClr val="bg1"/>
              </a:solidFill>
              <a:latin typeface="+mj-ea"/>
              <a:ea typeface="+mj-ea"/>
            </a:endParaRPr>
          </a:p>
        </p:txBody>
      </p:sp>
      <p:sp>
        <p:nvSpPr>
          <p:cNvPr id="31" name="文本框 30"/>
          <p:cNvSpPr txBox="1"/>
          <p:nvPr/>
        </p:nvSpPr>
        <p:spPr>
          <a:xfrm>
            <a:off x="5512988"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j-ea"/>
                <a:ea typeface="+mj-ea"/>
              </a:rPr>
              <a:t>研究内容</a:t>
            </a:r>
            <a:endParaRPr lang="zh-HK" altLang="en-US" sz="1200" spc="300" dirty="0">
              <a:solidFill>
                <a:schemeClr val="bg1"/>
              </a:solidFill>
              <a:latin typeface="+mj-ea"/>
              <a:ea typeface="+mj-ea"/>
            </a:endParaRPr>
          </a:p>
        </p:txBody>
      </p:sp>
      <p:sp>
        <p:nvSpPr>
          <p:cNvPr id="32" name="文本框 31"/>
          <p:cNvSpPr txBox="1"/>
          <p:nvPr/>
        </p:nvSpPr>
        <p:spPr>
          <a:xfrm>
            <a:off x="687259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j-ea"/>
                <a:ea typeface="+mj-ea"/>
              </a:rPr>
              <a:t>实验设计</a:t>
            </a:r>
            <a:endParaRPr lang="zh-HK" altLang="en-US" sz="1200" spc="300" dirty="0">
              <a:solidFill>
                <a:schemeClr val="bg1"/>
              </a:solidFill>
              <a:latin typeface="+mj-ea"/>
              <a:ea typeface="+mj-ea"/>
            </a:endParaRPr>
          </a:p>
        </p:txBody>
      </p:sp>
      <p:sp>
        <p:nvSpPr>
          <p:cNvPr id="33" name="文本框 32"/>
          <p:cNvSpPr txBox="1"/>
          <p:nvPr/>
        </p:nvSpPr>
        <p:spPr>
          <a:xfrm>
            <a:off x="823220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j-ea"/>
                <a:ea typeface="+mj-ea"/>
              </a:rPr>
              <a:t>研究计划</a:t>
            </a:r>
            <a:endParaRPr lang="zh-HK" altLang="en-US" sz="1200" spc="300" dirty="0">
              <a:solidFill>
                <a:schemeClr val="bg1"/>
              </a:solidFill>
              <a:latin typeface="+mj-ea"/>
              <a:ea typeface="+mj-ea"/>
            </a:endParaRPr>
          </a:p>
        </p:txBody>
      </p:sp>
      <p:cxnSp>
        <p:nvCxnSpPr>
          <p:cNvPr id="34" name="直接连接符 30"/>
          <p:cNvCxnSpPr/>
          <p:nvPr/>
        </p:nvCxnSpPr>
        <p:spPr>
          <a:xfrm>
            <a:off x="4076474"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1"/>
          <p:cNvCxnSpPr/>
          <p:nvPr/>
        </p:nvCxnSpPr>
        <p:spPr>
          <a:xfrm>
            <a:off x="5448780"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2"/>
          <p:cNvCxnSpPr/>
          <p:nvPr/>
        </p:nvCxnSpPr>
        <p:spPr>
          <a:xfrm>
            <a:off x="6778039"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3"/>
          <p:cNvCxnSpPr/>
          <p:nvPr/>
        </p:nvCxnSpPr>
        <p:spPr>
          <a:xfrm>
            <a:off x="8167995"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2781073" y="190065"/>
            <a:ext cx="1295400" cy="276999"/>
          </a:xfrm>
          <a:prstGeom prst="rect">
            <a:avLst/>
          </a:prstGeom>
          <a:solidFill>
            <a:srgbClr val="FFFFFF"/>
          </a:solidFill>
        </p:spPr>
        <p:txBody>
          <a:bodyPr wrap="square" lIns="91436" tIns="45719" rIns="91436" bIns="45719" rtlCol="0">
            <a:spAutoFit/>
          </a:bodyPr>
          <a:lstStyle/>
          <a:p>
            <a:pPr algn="ctr"/>
            <a:r>
              <a:rPr lang="zh-CN" altLang="en-US" sz="1200" spc="300" dirty="0">
                <a:solidFill>
                  <a:srgbClr val="1F497D"/>
                </a:solidFill>
                <a:latin typeface="+mj-ea"/>
                <a:ea typeface="+mj-ea"/>
              </a:rPr>
              <a:t>研究背景</a:t>
            </a:r>
            <a:endParaRPr lang="zh-HK" altLang="en-US" sz="1200" spc="300" dirty="0">
              <a:solidFill>
                <a:srgbClr val="1F497D"/>
              </a:solidFill>
              <a:latin typeface="+mj-ea"/>
              <a:ea typeface="+mj-ea"/>
            </a:endParaRPr>
          </a:p>
        </p:txBody>
      </p:sp>
      <p:sp>
        <p:nvSpPr>
          <p:cNvPr id="7" name="矩形 6"/>
          <p:cNvSpPr/>
          <p:nvPr/>
        </p:nvSpPr>
        <p:spPr>
          <a:xfrm>
            <a:off x="627457" y="828065"/>
            <a:ext cx="10187709" cy="460375"/>
          </a:xfrm>
          <a:prstGeom prst="rect">
            <a:avLst/>
          </a:prstGeom>
        </p:spPr>
        <p:txBody>
          <a:bodyPr wrap="square">
            <a:spAutoFit/>
          </a:bodyPr>
          <a:lstStyle/>
          <a:p>
            <a:r>
              <a:rPr lang="zh-CN" altLang="en-US" b="1" dirty="0">
                <a:solidFill>
                  <a:schemeClr val="bg1"/>
                </a:solidFill>
                <a:latin typeface="+mj-ea"/>
                <a:ea typeface="+mj-ea"/>
              </a:rPr>
              <a:t>知识图谱</a:t>
            </a:r>
            <a:endParaRPr lang="zh-CN" altLang="en-US" b="1" dirty="0">
              <a:solidFill>
                <a:schemeClr val="bg1"/>
              </a:solidFill>
              <a:latin typeface="+mj-ea"/>
              <a:ea typeface="+mj-ea"/>
            </a:endParaRPr>
          </a:p>
        </p:txBody>
      </p:sp>
      <p:sp>
        <p:nvSpPr>
          <p:cNvPr id="45" name="矩形 44"/>
          <p:cNvSpPr/>
          <p:nvPr/>
        </p:nvSpPr>
        <p:spPr>
          <a:xfrm>
            <a:off x="2183130" y="4657725"/>
            <a:ext cx="7823200" cy="1290320"/>
          </a:xfrm>
          <a:prstGeom prst="rect">
            <a:avLst/>
          </a:prstGeom>
        </p:spPr>
        <p:txBody>
          <a:bodyPr wrap="square" lIns="91436" tIns="45719" rIns="91436" bIns="45719">
            <a:spAutoFit/>
          </a:bodyPr>
          <a:lstStyle/>
          <a:p>
            <a:pPr>
              <a:lnSpc>
                <a:spcPct val="130000"/>
              </a:lnSpc>
            </a:pPr>
            <a:r>
              <a:rPr lang="zh-CN" altLang="en-US" sz="2000" dirty="0">
                <a:solidFill>
                  <a:srgbClr val="FFFFFF"/>
                </a:solidFill>
                <a:latin typeface="+mj-ea"/>
                <a:ea typeface="+mj-ea"/>
              </a:rPr>
              <a:t>知识图谱是一种揭示实体之间关系的语义网络，能够形式化地描述现实世界中的实体及其关系，使用三元组</a:t>
            </a:r>
            <a:r>
              <a:rPr lang="zh-CN" altLang="en-US" sz="2000" dirty="0">
                <a:solidFill>
                  <a:srgbClr val="FFFFFF"/>
                </a:solidFill>
                <a:latin typeface="+mj-ea"/>
                <a:ea typeface="+mj-ea"/>
                <a:sym typeface="+mn-ea"/>
              </a:rPr>
              <a:t>（头实体，关系，尾实体）</a:t>
            </a:r>
            <a:r>
              <a:rPr lang="zh-CN" altLang="en-US" sz="2000" dirty="0">
                <a:solidFill>
                  <a:srgbClr val="FFFFFF"/>
                </a:solidFill>
                <a:latin typeface="+mj-ea"/>
                <a:ea typeface="+mj-ea"/>
              </a:rPr>
              <a:t>的形式对实体与实体之间的关系进行储存</a:t>
            </a:r>
            <a:endParaRPr lang="zh-CN" altLang="en-US" sz="2000" dirty="0">
              <a:solidFill>
                <a:srgbClr val="FFFFFF"/>
              </a:solidFill>
              <a:latin typeface="+mj-ea"/>
              <a:ea typeface="+mj-ea"/>
            </a:endParaRPr>
          </a:p>
        </p:txBody>
      </p:sp>
      <p:pic>
        <p:nvPicPr>
          <p:cNvPr id="3" name="图片 2"/>
          <p:cNvPicPr>
            <a:picLocks noChangeAspect="1"/>
          </p:cNvPicPr>
          <p:nvPr/>
        </p:nvPicPr>
        <p:blipFill>
          <a:blip r:embed="rId1"/>
          <a:stretch>
            <a:fillRect/>
          </a:stretch>
        </p:blipFill>
        <p:spPr>
          <a:xfrm>
            <a:off x="2872105" y="1844040"/>
            <a:ext cx="6443980" cy="2266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415338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j-ea"/>
                <a:ea typeface="+mj-ea"/>
              </a:rPr>
              <a:t>相关工作</a:t>
            </a:r>
            <a:endParaRPr lang="zh-HK" altLang="en-US" sz="1200" spc="300" dirty="0">
              <a:solidFill>
                <a:schemeClr val="bg1"/>
              </a:solidFill>
              <a:latin typeface="+mj-ea"/>
              <a:ea typeface="+mj-ea"/>
            </a:endParaRPr>
          </a:p>
        </p:txBody>
      </p:sp>
      <p:sp>
        <p:nvSpPr>
          <p:cNvPr id="31" name="文本框 30"/>
          <p:cNvSpPr txBox="1"/>
          <p:nvPr/>
        </p:nvSpPr>
        <p:spPr>
          <a:xfrm>
            <a:off x="5512988"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j-ea"/>
                <a:ea typeface="+mj-ea"/>
              </a:rPr>
              <a:t>研究内容</a:t>
            </a:r>
            <a:endParaRPr lang="zh-HK" altLang="en-US" sz="1200" spc="300" dirty="0">
              <a:solidFill>
                <a:schemeClr val="bg1"/>
              </a:solidFill>
              <a:latin typeface="+mj-ea"/>
              <a:ea typeface="+mj-ea"/>
            </a:endParaRPr>
          </a:p>
        </p:txBody>
      </p:sp>
      <p:sp>
        <p:nvSpPr>
          <p:cNvPr id="32" name="文本框 31"/>
          <p:cNvSpPr txBox="1"/>
          <p:nvPr/>
        </p:nvSpPr>
        <p:spPr>
          <a:xfrm>
            <a:off x="687259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j-ea"/>
                <a:ea typeface="+mj-ea"/>
              </a:rPr>
              <a:t>实验设计</a:t>
            </a:r>
            <a:endParaRPr lang="zh-HK" altLang="en-US" sz="1200" spc="300" dirty="0">
              <a:solidFill>
                <a:schemeClr val="bg1"/>
              </a:solidFill>
              <a:latin typeface="+mj-ea"/>
              <a:ea typeface="+mj-ea"/>
            </a:endParaRPr>
          </a:p>
        </p:txBody>
      </p:sp>
      <p:sp>
        <p:nvSpPr>
          <p:cNvPr id="33" name="文本框 32"/>
          <p:cNvSpPr txBox="1"/>
          <p:nvPr/>
        </p:nvSpPr>
        <p:spPr>
          <a:xfrm>
            <a:off x="823220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j-ea"/>
                <a:ea typeface="+mj-ea"/>
              </a:rPr>
              <a:t>研究计划</a:t>
            </a:r>
            <a:endParaRPr lang="zh-HK" altLang="en-US" sz="1200" spc="300" dirty="0">
              <a:solidFill>
                <a:schemeClr val="bg1"/>
              </a:solidFill>
              <a:latin typeface="+mj-ea"/>
              <a:ea typeface="+mj-ea"/>
            </a:endParaRPr>
          </a:p>
        </p:txBody>
      </p:sp>
      <p:cxnSp>
        <p:nvCxnSpPr>
          <p:cNvPr id="34" name="直接连接符 30"/>
          <p:cNvCxnSpPr/>
          <p:nvPr/>
        </p:nvCxnSpPr>
        <p:spPr>
          <a:xfrm>
            <a:off x="4076474"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1"/>
          <p:cNvCxnSpPr/>
          <p:nvPr/>
        </p:nvCxnSpPr>
        <p:spPr>
          <a:xfrm>
            <a:off x="5448780"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2"/>
          <p:cNvCxnSpPr/>
          <p:nvPr/>
        </p:nvCxnSpPr>
        <p:spPr>
          <a:xfrm>
            <a:off x="6778039"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3"/>
          <p:cNvCxnSpPr/>
          <p:nvPr/>
        </p:nvCxnSpPr>
        <p:spPr>
          <a:xfrm>
            <a:off x="8167995"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2781073" y="190065"/>
            <a:ext cx="1295400" cy="276999"/>
          </a:xfrm>
          <a:prstGeom prst="rect">
            <a:avLst/>
          </a:prstGeom>
          <a:solidFill>
            <a:srgbClr val="FFFFFF"/>
          </a:solidFill>
        </p:spPr>
        <p:txBody>
          <a:bodyPr wrap="square" lIns="91436" tIns="45719" rIns="91436" bIns="45719" rtlCol="0">
            <a:spAutoFit/>
          </a:bodyPr>
          <a:lstStyle/>
          <a:p>
            <a:pPr algn="ctr"/>
            <a:r>
              <a:rPr lang="zh-CN" altLang="en-US" sz="1200" spc="300" dirty="0">
                <a:solidFill>
                  <a:srgbClr val="1F497D"/>
                </a:solidFill>
                <a:latin typeface="+mj-ea"/>
                <a:ea typeface="+mj-ea"/>
              </a:rPr>
              <a:t>研究背景</a:t>
            </a:r>
            <a:endParaRPr lang="zh-HK" altLang="en-US" sz="1200" spc="300" dirty="0">
              <a:solidFill>
                <a:srgbClr val="1F497D"/>
              </a:solidFill>
              <a:latin typeface="+mj-ea"/>
              <a:ea typeface="+mj-ea"/>
            </a:endParaRPr>
          </a:p>
        </p:txBody>
      </p:sp>
      <p:sp>
        <p:nvSpPr>
          <p:cNvPr id="7" name="矩形 6"/>
          <p:cNvSpPr/>
          <p:nvPr/>
        </p:nvSpPr>
        <p:spPr>
          <a:xfrm>
            <a:off x="627457" y="828065"/>
            <a:ext cx="10187709" cy="460375"/>
          </a:xfrm>
          <a:prstGeom prst="rect">
            <a:avLst/>
          </a:prstGeom>
        </p:spPr>
        <p:txBody>
          <a:bodyPr wrap="square">
            <a:spAutoFit/>
          </a:bodyPr>
          <a:lstStyle/>
          <a:p>
            <a:r>
              <a:rPr lang="zh-CN" altLang="en-US" b="1" dirty="0">
                <a:solidFill>
                  <a:schemeClr val="bg1"/>
                </a:solidFill>
                <a:latin typeface="+mj-ea"/>
                <a:ea typeface="+mj-ea"/>
              </a:rPr>
              <a:t>知识驱动工程</a:t>
            </a:r>
            <a:endParaRPr lang="en-US" altLang="zh-CN" b="1" dirty="0">
              <a:solidFill>
                <a:schemeClr val="bg1"/>
              </a:solidFill>
              <a:latin typeface="+mj-ea"/>
              <a:ea typeface="+mj-ea"/>
            </a:endParaRPr>
          </a:p>
        </p:txBody>
      </p:sp>
      <p:pic>
        <p:nvPicPr>
          <p:cNvPr id="2" name="图片 1"/>
          <p:cNvPicPr>
            <a:picLocks noChangeAspect="1"/>
          </p:cNvPicPr>
          <p:nvPr/>
        </p:nvPicPr>
        <p:blipFill>
          <a:blip r:embed="rId1"/>
          <a:stretch>
            <a:fillRect/>
          </a:stretch>
        </p:blipFill>
        <p:spPr>
          <a:xfrm>
            <a:off x="1348740" y="1911350"/>
            <a:ext cx="9491980" cy="27851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415338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j-ea"/>
                <a:ea typeface="+mj-ea"/>
              </a:rPr>
              <a:t>相关工作</a:t>
            </a:r>
            <a:endParaRPr lang="zh-HK" altLang="en-US" sz="1200" spc="300" dirty="0">
              <a:solidFill>
                <a:schemeClr val="bg1"/>
              </a:solidFill>
              <a:latin typeface="+mj-ea"/>
              <a:ea typeface="+mj-ea"/>
            </a:endParaRPr>
          </a:p>
        </p:txBody>
      </p:sp>
      <p:sp>
        <p:nvSpPr>
          <p:cNvPr id="31" name="文本框 30"/>
          <p:cNvSpPr txBox="1"/>
          <p:nvPr/>
        </p:nvSpPr>
        <p:spPr>
          <a:xfrm>
            <a:off x="5512988"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j-ea"/>
                <a:ea typeface="+mj-ea"/>
              </a:rPr>
              <a:t>研究内容</a:t>
            </a:r>
            <a:endParaRPr lang="zh-HK" altLang="en-US" sz="1200" spc="300" dirty="0">
              <a:solidFill>
                <a:schemeClr val="bg1"/>
              </a:solidFill>
              <a:latin typeface="+mj-ea"/>
              <a:ea typeface="+mj-ea"/>
            </a:endParaRPr>
          </a:p>
        </p:txBody>
      </p:sp>
      <p:sp>
        <p:nvSpPr>
          <p:cNvPr id="32" name="文本框 31"/>
          <p:cNvSpPr txBox="1"/>
          <p:nvPr/>
        </p:nvSpPr>
        <p:spPr>
          <a:xfrm>
            <a:off x="687259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j-ea"/>
                <a:ea typeface="+mj-ea"/>
              </a:rPr>
              <a:t>实验设计</a:t>
            </a:r>
            <a:endParaRPr lang="zh-HK" altLang="en-US" sz="1200" spc="300" dirty="0">
              <a:solidFill>
                <a:schemeClr val="bg1"/>
              </a:solidFill>
              <a:latin typeface="+mj-ea"/>
              <a:ea typeface="+mj-ea"/>
            </a:endParaRPr>
          </a:p>
        </p:txBody>
      </p:sp>
      <p:sp>
        <p:nvSpPr>
          <p:cNvPr id="33" name="文本框 32"/>
          <p:cNvSpPr txBox="1"/>
          <p:nvPr/>
        </p:nvSpPr>
        <p:spPr>
          <a:xfrm>
            <a:off x="823220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j-ea"/>
                <a:ea typeface="+mj-ea"/>
              </a:rPr>
              <a:t>研究计划</a:t>
            </a:r>
            <a:endParaRPr lang="zh-HK" altLang="en-US" sz="1200" spc="300" dirty="0">
              <a:solidFill>
                <a:schemeClr val="bg1"/>
              </a:solidFill>
              <a:latin typeface="+mj-ea"/>
              <a:ea typeface="+mj-ea"/>
            </a:endParaRPr>
          </a:p>
        </p:txBody>
      </p:sp>
      <p:cxnSp>
        <p:nvCxnSpPr>
          <p:cNvPr id="34" name="直接连接符 30"/>
          <p:cNvCxnSpPr/>
          <p:nvPr/>
        </p:nvCxnSpPr>
        <p:spPr>
          <a:xfrm>
            <a:off x="4076474"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1"/>
          <p:cNvCxnSpPr/>
          <p:nvPr/>
        </p:nvCxnSpPr>
        <p:spPr>
          <a:xfrm>
            <a:off x="5448780"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2"/>
          <p:cNvCxnSpPr/>
          <p:nvPr/>
        </p:nvCxnSpPr>
        <p:spPr>
          <a:xfrm>
            <a:off x="6778039"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3"/>
          <p:cNvCxnSpPr/>
          <p:nvPr/>
        </p:nvCxnSpPr>
        <p:spPr>
          <a:xfrm>
            <a:off x="8167995"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2781073" y="190065"/>
            <a:ext cx="1295400" cy="276999"/>
          </a:xfrm>
          <a:prstGeom prst="rect">
            <a:avLst/>
          </a:prstGeom>
          <a:solidFill>
            <a:srgbClr val="FFFFFF"/>
          </a:solidFill>
        </p:spPr>
        <p:txBody>
          <a:bodyPr wrap="square" lIns="91436" tIns="45719" rIns="91436" bIns="45719" rtlCol="0">
            <a:spAutoFit/>
          </a:bodyPr>
          <a:lstStyle/>
          <a:p>
            <a:pPr algn="ctr"/>
            <a:r>
              <a:rPr lang="zh-CN" altLang="en-US" sz="1200" spc="300" dirty="0">
                <a:solidFill>
                  <a:srgbClr val="1F497D"/>
                </a:solidFill>
                <a:latin typeface="+mj-ea"/>
                <a:ea typeface="+mj-ea"/>
              </a:rPr>
              <a:t>研究背景</a:t>
            </a:r>
            <a:endParaRPr lang="zh-HK" altLang="en-US" sz="1200" spc="300" dirty="0">
              <a:solidFill>
                <a:srgbClr val="1F497D"/>
              </a:solidFill>
              <a:latin typeface="+mj-ea"/>
              <a:ea typeface="+mj-ea"/>
            </a:endParaRPr>
          </a:p>
        </p:txBody>
      </p:sp>
      <p:sp>
        <p:nvSpPr>
          <p:cNvPr id="7" name="矩形 6"/>
          <p:cNvSpPr/>
          <p:nvPr/>
        </p:nvSpPr>
        <p:spPr>
          <a:xfrm>
            <a:off x="627457" y="828065"/>
            <a:ext cx="10187709" cy="460375"/>
          </a:xfrm>
          <a:prstGeom prst="rect">
            <a:avLst/>
          </a:prstGeom>
        </p:spPr>
        <p:txBody>
          <a:bodyPr wrap="square">
            <a:spAutoFit/>
          </a:bodyPr>
          <a:lstStyle/>
          <a:p>
            <a:r>
              <a:rPr lang="zh-CN" altLang="en-US" b="1" dirty="0">
                <a:solidFill>
                  <a:schemeClr val="bg1"/>
                </a:solidFill>
                <a:latin typeface="+mj-ea"/>
                <a:ea typeface="+mj-ea"/>
              </a:rPr>
              <a:t>知识表示学习</a:t>
            </a:r>
            <a:endParaRPr lang="en-US" altLang="zh-CN" b="1" dirty="0">
              <a:solidFill>
                <a:schemeClr val="bg1"/>
              </a:solidFill>
              <a:latin typeface="+mj-ea"/>
              <a:ea typeface="+mj-ea"/>
            </a:endParaRPr>
          </a:p>
        </p:txBody>
      </p:sp>
      <p:sp>
        <p:nvSpPr>
          <p:cNvPr id="8" name="箭头: 下 7"/>
          <p:cNvSpPr/>
          <p:nvPr/>
        </p:nvSpPr>
        <p:spPr>
          <a:xfrm>
            <a:off x="2891155" y="3308350"/>
            <a:ext cx="470535" cy="546100"/>
          </a:xfrm>
          <a:prstGeom prst="downArrow">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mj-ea"/>
              <a:ea typeface="+mj-ea"/>
            </a:endParaRPr>
          </a:p>
        </p:txBody>
      </p:sp>
      <p:sp>
        <p:nvSpPr>
          <p:cNvPr id="2" name="矩形 1"/>
          <p:cNvSpPr/>
          <p:nvPr/>
        </p:nvSpPr>
        <p:spPr>
          <a:xfrm>
            <a:off x="1788795" y="2416175"/>
            <a:ext cx="3279775" cy="490220"/>
          </a:xfrm>
          <a:prstGeom prst="rect">
            <a:avLst/>
          </a:prstGeom>
        </p:spPr>
        <p:txBody>
          <a:bodyPr wrap="square" lIns="91436" tIns="45719" rIns="91436" bIns="45719">
            <a:spAutoFit/>
          </a:bodyPr>
          <a:p>
            <a:pPr>
              <a:lnSpc>
                <a:spcPct val="130000"/>
              </a:lnSpc>
            </a:pPr>
            <a:r>
              <a:rPr lang="zh-CN" altLang="en-US" sz="2000" dirty="0">
                <a:solidFill>
                  <a:srgbClr val="FFFFFF"/>
                </a:solidFill>
                <a:latin typeface="+mj-ea"/>
                <a:ea typeface="+mj-ea"/>
              </a:rPr>
              <a:t>知识图谱中的实体和关系</a:t>
            </a:r>
            <a:endParaRPr lang="zh-CN" altLang="en-US" sz="2000" dirty="0">
              <a:solidFill>
                <a:srgbClr val="FFFFFF"/>
              </a:solidFill>
              <a:latin typeface="+mj-ea"/>
              <a:ea typeface="+mj-ea"/>
            </a:endParaRPr>
          </a:p>
        </p:txBody>
      </p:sp>
      <p:sp>
        <p:nvSpPr>
          <p:cNvPr id="4" name="矩形 3"/>
          <p:cNvSpPr/>
          <p:nvPr/>
        </p:nvSpPr>
        <p:spPr>
          <a:xfrm>
            <a:off x="1836420" y="4140835"/>
            <a:ext cx="2580005" cy="490220"/>
          </a:xfrm>
          <a:prstGeom prst="rect">
            <a:avLst/>
          </a:prstGeom>
        </p:spPr>
        <p:txBody>
          <a:bodyPr wrap="square" lIns="91436" tIns="45719" rIns="91436" bIns="45719">
            <a:spAutoFit/>
          </a:bodyPr>
          <a:p>
            <a:pPr>
              <a:lnSpc>
                <a:spcPct val="130000"/>
              </a:lnSpc>
            </a:pPr>
            <a:r>
              <a:rPr lang="zh-CN" altLang="en-US" sz="2000" dirty="0">
                <a:solidFill>
                  <a:srgbClr val="FFFFFF"/>
                </a:solidFill>
                <a:latin typeface="+mj-ea"/>
                <a:ea typeface="+mj-ea"/>
              </a:rPr>
              <a:t>稠密低维的实值向量</a:t>
            </a:r>
            <a:endParaRPr lang="zh-CN" altLang="en-US" sz="2000" dirty="0">
              <a:solidFill>
                <a:srgbClr val="FFFFFF"/>
              </a:solidFill>
              <a:latin typeface="+mj-ea"/>
              <a:ea typeface="+mj-ea"/>
            </a:endParaRPr>
          </a:p>
        </p:txBody>
      </p:sp>
      <p:cxnSp>
        <p:nvCxnSpPr>
          <p:cNvPr id="11" name="直接连接符 31"/>
          <p:cNvCxnSpPr/>
          <p:nvPr/>
        </p:nvCxnSpPr>
        <p:spPr>
          <a:xfrm>
            <a:off x="6094095" y="1712595"/>
            <a:ext cx="0" cy="395097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227455" y="1643380"/>
            <a:ext cx="3279775" cy="490220"/>
          </a:xfrm>
          <a:prstGeom prst="rect">
            <a:avLst/>
          </a:prstGeom>
        </p:spPr>
        <p:txBody>
          <a:bodyPr wrap="square" lIns="91436" tIns="45719" rIns="91436" bIns="45719">
            <a:spAutoFit/>
          </a:bodyPr>
          <a:p>
            <a:pPr>
              <a:lnSpc>
                <a:spcPct val="130000"/>
              </a:lnSpc>
            </a:pPr>
            <a:r>
              <a:rPr lang="zh-CN" altLang="en-US" sz="2000" dirty="0">
                <a:solidFill>
                  <a:srgbClr val="FFFFFF"/>
                </a:solidFill>
                <a:latin typeface="+mj-ea"/>
                <a:ea typeface="+mj-ea"/>
              </a:rPr>
              <a:t>目标：</a:t>
            </a:r>
            <a:endParaRPr lang="zh-CN" altLang="en-US" sz="2000" dirty="0">
              <a:solidFill>
                <a:srgbClr val="FFFFFF"/>
              </a:solidFill>
              <a:latin typeface="+mj-ea"/>
              <a:ea typeface="+mj-ea"/>
            </a:endParaRPr>
          </a:p>
        </p:txBody>
      </p:sp>
      <p:sp>
        <p:nvSpPr>
          <p:cNvPr id="13" name="矩形 12"/>
          <p:cNvSpPr/>
          <p:nvPr/>
        </p:nvSpPr>
        <p:spPr>
          <a:xfrm>
            <a:off x="6471920" y="1643380"/>
            <a:ext cx="3279775" cy="490220"/>
          </a:xfrm>
          <a:prstGeom prst="rect">
            <a:avLst/>
          </a:prstGeom>
        </p:spPr>
        <p:txBody>
          <a:bodyPr wrap="square" lIns="91436" tIns="45719" rIns="91436" bIns="45719">
            <a:spAutoFit/>
          </a:bodyPr>
          <a:p>
            <a:pPr>
              <a:lnSpc>
                <a:spcPct val="130000"/>
              </a:lnSpc>
            </a:pPr>
            <a:r>
              <a:rPr lang="zh-CN" altLang="en-US" sz="2000" dirty="0">
                <a:solidFill>
                  <a:srgbClr val="FFFFFF"/>
                </a:solidFill>
                <a:latin typeface="+mj-ea"/>
                <a:ea typeface="+mj-ea"/>
              </a:rPr>
              <a:t>挑战：</a:t>
            </a:r>
            <a:endParaRPr lang="zh-CN" altLang="en-US" sz="2000" dirty="0">
              <a:solidFill>
                <a:srgbClr val="FFFFFF"/>
              </a:solidFill>
              <a:latin typeface="+mj-ea"/>
              <a:ea typeface="+mj-ea"/>
            </a:endParaRPr>
          </a:p>
        </p:txBody>
      </p:sp>
      <p:sp>
        <p:nvSpPr>
          <p:cNvPr id="14" name="矩形 13"/>
          <p:cNvSpPr/>
          <p:nvPr/>
        </p:nvSpPr>
        <p:spPr>
          <a:xfrm>
            <a:off x="6471920" y="2252345"/>
            <a:ext cx="4546600" cy="1169035"/>
          </a:xfrm>
          <a:prstGeom prst="rect">
            <a:avLst/>
          </a:prstGeom>
        </p:spPr>
        <p:txBody>
          <a:bodyPr wrap="square" lIns="91436" tIns="45719" rIns="91436" bIns="45719">
            <a:spAutoFit/>
          </a:bodyPr>
          <a:p>
            <a:pPr>
              <a:lnSpc>
                <a:spcPct val="130000"/>
              </a:lnSpc>
            </a:pPr>
            <a:r>
              <a:rPr lang="en-US" altLang="zh-CN" sz="1800" dirty="0">
                <a:solidFill>
                  <a:srgbClr val="FFFFFF"/>
                </a:solidFill>
                <a:latin typeface="+mj-ea"/>
                <a:ea typeface="+mj-ea"/>
              </a:rPr>
              <a:t>1.</a:t>
            </a:r>
            <a:r>
              <a:rPr lang="zh-CN" altLang="en-US" sz="1800" dirty="0">
                <a:solidFill>
                  <a:srgbClr val="FFFFFF"/>
                </a:solidFill>
                <a:latin typeface="+mj-ea"/>
                <a:ea typeface="+mj-ea"/>
                <a:sym typeface="+mn-ea"/>
              </a:rPr>
              <a:t>计算效率低下，图算法计算复杂度高，</a:t>
            </a:r>
            <a:endParaRPr lang="zh-CN" altLang="en-US" sz="1800" dirty="0">
              <a:solidFill>
                <a:srgbClr val="FFFFFF"/>
              </a:solidFill>
              <a:latin typeface="+mj-ea"/>
              <a:ea typeface="+mj-ea"/>
              <a:sym typeface="+mn-ea"/>
            </a:endParaRPr>
          </a:p>
          <a:p>
            <a:pPr>
              <a:lnSpc>
                <a:spcPct val="130000"/>
              </a:lnSpc>
            </a:pPr>
            <a:r>
              <a:rPr lang="zh-CN" altLang="en-US" sz="1800" dirty="0">
                <a:solidFill>
                  <a:srgbClr val="FFFFFF"/>
                </a:solidFill>
                <a:latin typeface="+mj-ea"/>
                <a:ea typeface="+mj-ea"/>
                <a:sym typeface="+mn-ea"/>
              </a:rPr>
              <a:t>在大规模知识图谱难以快速运行</a:t>
            </a:r>
            <a:endParaRPr lang="zh-CN" altLang="en-US" sz="1800" dirty="0">
              <a:solidFill>
                <a:srgbClr val="FFFFFF"/>
              </a:solidFill>
              <a:latin typeface="+mj-ea"/>
              <a:ea typeface="+mj-ea"/>
              <a:sym typeface="+mn-ea"/>
            </a:endParaRPr>
          </a:p>
          <a:p>
            <a:pPr>
              <a:lnSpc>
                <a:spcPct val="130000"/>
              </a:lnSpc>
            </a:pPr>
            <a:endParaRPr lang="zh-CN" altLang="en-US" sz="1800" dirty="0">
              <a:solidFill>
                <a:srgbClr val="FFFFFF"/>
              </a:solidFill>
              <a:latin typeface="+mj-ea"/>
              <a:ea typeface="+mj-ea"/>
            </a:endParaRPr>
          </a:p>
        </p:txBody>
      </p:sp>
      <p:sp>
        <p:nvSpPr>
          <p:cNvPr id="18" name="矩形 17"/>
          <p:cNvSpPr/>
          <p:nvPr/>
        </p:nvSpPr>
        <p:spPr>
          <a:xfrm>
            <a:off x="6471920" y="4008120"/>
            <a:ext cx="4343400" cy="1169035"/>
          </a:xfrm>
          <a:prstGeom prst="rect">
            <a:avLst/>
          </a:prstGeom>
        </p:spPr>
        <p:txBody>
          <a:bodyPr wrap="square" lIns="91436" tIns="45719" rIns="91436" bIns="45719">
            <a:spAutoFit/>
          </a:bodyPr>
          <a:p>
            <a:pPr>
              <a:lnSpc>
                <a:spcPct val="130000"/>
              </a:lnSpc>
            </a:pPr>
            <a:r>
              <a:rPr lang="en-US" altLang="zh-CN" sz="1800" dirty="0">
                <a:solidFill>
                  <a:srgbClr val="FFFFFF"/>
                </a:solidFill>
                <a:latin typeface="+mj-ea"/>
                <a:ea typeface="+mj-ea"/>
              </a:rPr>
              <a:t>2.</a:t>
            </a:r>
            <a:r>
              <a:rPr lang="zh-CN" altLang="en-US" sz="1800" dirty="0">
                <a:solidFill>
                  <a:srgbClr val="FFFFFF"/>
                </a:solidFill>
                <a:latin typeface="+mj-ea"/>
                <a:ea typeface="+mj-ea"/>
              </a:rPr>
              <a:t>数据稀疏性，大规模知识图谱中的实体和关系往往存在长尾分布，对于稀疏的实体和关系的预测和推理准确率低</a:t>
            </a:r>
            <a:endParaRPr lang="zh-CN" altLang="en-US" sz="1800" dirty="0">
              <a:solidFill>
                <a:srgbClr val="FFFFFF"/>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415338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j-ea"/>
                <a:ea typeface="+mj-ea"/>
              </a:rPr>
              <a:t>相关工作</a:t>
            </a:r>
            <a:endParaRPr lang="zh-HK" altLang="en-US" sz="1200" spc="300" dirty="0">
              <a:solidFill>
                <a:schemeClr val="bg1"/>
              </a:solidFill>
              <a:latin typeface="+mj-ea"/>
              <a:ea typeface="+mj-ea"/>
            </a:endParaRPr>
          </a:p>
        </p:txBody>
      </p:sp>
      <p:sp>
        <p:nvSpPr>
          <p:cNvPr id="31" name="文本框 30"/>
          <p:cNvSpPr txBox="1"/>
          <p:nvPr/>
        </p:nvSpPr>
        <p:spPr>
          <a:xfrm>
            <a:off x="5512988"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j-ea"/>
                <a:ea typeface="+mj-ea"/>
              </a:rPr>
              <a:t>研究内容</a:t>
            </a:r>
            <a:endParaRPr lang="zh-HK" altLang="en-US" sz="1200" spc="300" dirty="0">
              <a:solidFill>
                <a:schemeClr val="bg1"/>
              </a:solidFill>
              <a:latin typeface="+mj-ea"/>
              <a:ea typeface="+mj-ea"/>
            </a:endParaRPr>
          </a:p>
        </p:txBody>
      </p:sp>
      <p:sp>
        <p:nvSpPr>
          <p:cNvPr id="32" name="文本框 31"/>
          <p:cNvSpPr txBox="1"/>
          <p:nvPr/>
        </p:nvSpPr>
        <p:spPr>
          <a:xfrm>
            <a:off x="687259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j-ea"/>
                <a:ea typeface="+mj-ea"/>
              </a:rPr>
              <a:t>实验设计</a:t>
            </a:r>
            <a:endParaRPr lang="zh-HK" altLang="en-US" sz="1200" spc="300" dirty="0">
              <a:solidFill>
                <a:schemeClr val="bg1"/>
              </a:solidFill>
              <a:latin typeface="+mj-ea"/>
              <a:ea typeface="+mj-ea"/>
            </a:endParaRPr>
          </a:p>
        </p:txBody>
      </p:sp>
      <p:sp>
        <p:nvSpPr>
          <p:cNvPr id="33" name="文本框 32"/>
          <p:cNvSpPr txBox="1"/>
          <p:nvPr/>
        </p:nvSpPr>
        <p:spPr>
          <a:xfrm>
            <a:off x="823220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j-ea"/>
                <a:ea typeface="+mj-ea"/>
              </a:rPr>
              <a:t>研究计划</a:t>
            </a:r>
            <a:endParaRPr lang="zh-HK" altLang="en-US" sz="1200" spc="300" dirty="0">
              <a:solidFill>
                <a:schemeClr val="bg1"/>
              </a:solidFill>
              <a:latin typeface="+mj-ea"/>
              <a:ea typeface="+mj-ea"/>
            </a:endParaRPr>
          </a:p>
        </p:txBody>
      </p:sp>
      <p:cxnSp>
        <p:nvCxnSpPr>
          <p:cNvPr id="34" name="直接连接符 30"/>
          <p:cNvCxnSpPr/>
          <p:nvPr/>
        </p:nvCxnSpPr>
        <p:spPr>
          <a:xfrm>
            <a:off x="4076474"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1"/>
          <p:cNvCxnSpPr/>
          <p:nvPr/>
        </p:nvCxnSpPr>
        <p:spPr>
          <a:xfrm>
            <a:off x="5448780"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2"/>
          <p:cNvCxnSpPr/>
          <p:nvPr/>
        </p:nvCxnSpPr>
        <p:spPr>
          <a:xfrm>
            <a:off x="6778039"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3"/>
          <p:cNvCxnSpPr/>
          <p:nvPr/>
        </p:nvCxnSpPr>
        <p:spPr>
          <a:xfrm>
            <a:off x="8167995"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2781073" y="190065"/>
            <a:ext cx="1295400" cy="276999"/>
          </a:xfrm>
          <a:prstGeom prst="rect">
            <a:avLst/>
          </a:prstGeom>
          <a:solidFill>
            <a:srgbClr val="FFFFFF"/>
          </a:solidFill>
        </p:spPr>
        <p:txBody>
          <a:bodyPr wrap="square" lIns="91436" tIns="45719" rIns="91436" bIns="45719" rtlCol="0">
            <a:spAutoFit/>
          </a:bodyPr>
          <a:lstStyle/>
          <a:p>
            <a:pPr algn="ctr"/>
            <a:r>
              <a:rPr lang="zh-CN" altLang="en-US" sz="1200" spc="300" dirty="0">
                <a:solidFill>
                  <a:srgbClr val="1F497D"/>
                </a:solidFill>
                <a:latin typeface="+mj-ea"/>
                <a:ea typeface="+mj-ea"/>
              </a:rPr>
              <a:t>研究背景</a:t>
            </a:r>
            <a:endParaRPr lang="zh-HK" altLang="en-US" sz="1200" spc="300" dirty="0">
              <a:solidFill>
                <a:srgbClr val="1F497D"/>
              </a:solidFill>
              <a:latin typeface="+mj-ea"/>
              <a:ea typeface="+mj-ea"/>
            </a:endParaRPr>
          </a:p>
        </p:txBody>
      </p:sp>
      <p:sp>
        <p:nvSpPr>
          <p:cNvPr id="7" name="矩形 6"/>
          <p:cNvSpPr/>
          <p:nvPr/>
        </p:nvSpPr>
        <p:spPr>
          <a:xfrm>
            <a:off x="482577" y="873897"/>
            <a:ext cx="5070758" cy="583565"/>
          </a:xfrm>
          <a:prstGeom prst="rect">
            <a:avLst/>
          </a:prstGeom>
        </p:spPr>
        <p:txBody>
          <a:bodyPr wrap="square">
            <a:spAutoFit/>
          </a:bodyPr>
          <a:lstStyle/>
          <a:p>
            <a:r>
              <a:rPr lang="zh-CN" altLang="en-US" sz="3200" b="1" dirty="0">
                <a:solidFill>
                  <a:schemeClr val="bg1"/>
                </a:solidFill>
                <a:latin typeface="+mj-ea"/>
                <a:ea typeface="+mj-ea"/>
              </a:rPr>
              <a:t>针对问题：</a:t>
            </a:r>
            <a:endParaRPr lang="en-US" altLang="zh-CN" sz="3200" b="1" dirty="0">
              <a:solidFill>
                <a:schemeClr val="bg1"/>
              </a:solidFill>
              <a:latin typeface="+mj-ea"/>
              <a:ea typeface="+mj-ea"/>
            </a:endParaRPr>
          </a:p>
        </p:txBody>
      </p:sp>
      <p:sp>
        <p:nvSpPr>
          <p:cNvPr id="47" name="文本框 46"/>
          <p:cNvSpPr txBox="1"/>
          <p:nvPr/>
        </p:nvSpPr>
        <p:spPr>
          <a:xfrm>
            <a:off x="1200722" y="1668193"/>
            <a:ext cx="10252370" cy="829945"/>
          </a:xfrm>
          <a:prstGeom prst="rect">
            <a:avLst/>
          </a:prstGeom>
          <a:noFill/>
        </p:spPr>
        <p:txBody>
          <a:bodyPr wrap="square" rtlCol="0">
            <a:spAutoFit/>
          </a:bodyPr>
          <a:lstStyle/>
          <a:p>
            <a:r>
              <a:rPr lang="zh-CN" altLang="en-US" dirty="0">
                <a:solidFill>
                  <a:schemeClr val="bg1"/>
                </a:solidFill>
                <a:latin typeface="+mj-ea"/>
                <a:ea typeface="+mj-ea"/>
              </a:rPr>
              <a:t>以往模型往往只关注三元组的结构化信息，而忽略了实体图像中包含大量的有效视觉信息</a:t>
            </a:r>
            <a:endParaRPr lang="zh-CN" altLang="en-US" dirty="0">
              <a:latin typeface="+mj-ea"/>
              <a:ea typeface="+mj-ea"/>
            </a:endParaRPr>
          </a:p>
        </p:txBody>
      </p:sp>
      <p:sp>
        <p:nvSpPr>
          <p:cNvPr id="2" name="文本框 1"/>
          <p:cNvSpPr txBox="1"/>
          <p:nvPr/>
        </p:nvSpPr>
        <p:spPr>
          <a:xfrm>
            <a:off x="482577" y="4010201"/>
            <a:ext cx="2236510" cy="584775"/>
          </a:xfrm>
          <a:prstGeom prst="rect">
            <a:avLst/>
          </a:prstGeom>
          <a:noFill/>
        </p:spPr>
        <p:txBody>
          <a:bodyPr wrap="none" rtlCol="0">
            <a:spAutoFit/>
          </a:bodyPr>
          <a:lstStyle/>
          <a:p>
            <a:r>
              <a:rPr lang="zh-CN" altLang="en-US" sz="3200" b="1" dirty="0">
                <a:solidFill>
                  <a:schemeClr val="bg1"/>
                </a:solidFill>
                <a:latin typeface="+mj-ea"/>
                <a:ea typeface="+mj-ea"/>
              </a:rPr>
              <a:t>本文目的：</a:t>
            </a:r>
            <a:endParaRPr lang="zh-CN" altLang="en-US" sz="3200" b="1" dirty="0">
              <a:solidFill>
                <a:schemeClr val="bg1"/>
              </a:solidFill>
              <a:latin typeface="+mj-ea"/>
              <a:ea typeface="+mj-ea"/>
            </a:endParaRPr>
          </a:p>
        </p:txBody>
      </p:sp>
      <p:sp>
        <p:nvSpPr>
          <p:cNvPr id="21" name="文本框 20"/>
          <p:cNvSpPr txBox="1"/>
          <p:nvPr/>
        </p:nvSpPr>
        <p:spPr>
          <a:xfrm>
            <a:off x="1200722" y="2800370"/>
            <a:ext cx="10252370" cy="829945"/>
          </a:xfrm>
          <a:prstGeom prst="rect">
            <a:avLst/>
          </a:prstGeom>
          <a:noFill/>
        </p:spPr>
        <p:txBody>
          <a:bodyPr wrap="square" rtlCol="0">
            <a:spAutoFit/>
          </a:bodyPr>
          <a:lstStyle/>
          <a:p>
            <a:r>
              <a:rPr lang="zh-CN" altLang="en-US" dirty="0">
                <a:solidFill>
                  <a:schemeClr val="bg1"/>
                </a:solidFill>
                <a:latin typeface="+mj-ea"/>
                <a:ea typeface="+mj-ea"/>
              </a:rPr>
              <a:t>以往模型通常假设三元组之间是相互独立的，在学习时独立的处理每个三元组，割裂了三元组之间的关系</a:t>
            </a:r>
            <a:endParaRPr lang="zh-CN" altLang="en-US" dirty="0">
              <a:solidFill>
                <a:schemeClr val="bg1"/>
              </a:solidFill>
              <a:latin typeface="+mj-ea"/>
              <a:ea typeface="+mj-ea"/>
            </a:endParaRPr>
          </a:p>
        </p:txBody>
      </p:sp>
      <p:sp>
        <p:nvSpPr>
          <p:cNvPr id="23" name="文本框 22"/>
          <p:cNvSpPr txBox="1"/>
          <p:nvPr/>
        </p:nvSpPr>
        <p:spPr>
          <a:xfrm>
            <a:off x="1200785" y="4944745"/>
            <a:ext cx="10252075" cy="1198880"/>
          </a:xfrm>
          <a:prstGeom prst="rect">
            <a:avLst/>
          </a:prstGeom>
          <a:noFill/>
        </p:spPr>
        <p:txBody>
          <a:bodyPr wrap="square" rtlCol="0">
            <a:spAutoFit/>
          </a:bodyPr>
          <a:lstStyle/>
          <a:p>
            <a:r>
              <a:rPr lang="zh-CN" altLang="en-US" dirty="0">
                <a:solidFill>
                  <a:srgbClr val="FFFFFF"/>
                </a:solidFill>
                <a:latin typeface="+mj-ea"/>
                <a:ea typeface="+mj-ea"/>
                <a:sym typeface="+mn-ea"/>
              </a:rPr>
              <a:t>拟引入图卷积神经网络</a:t>
            </a:r>
            <a:r>
              <a:rPr lang="zh-CN" altLang="en-US" dirty="0">
                <a:solidFill>
                  <a:srgbClr val="FFFFFF"/>
                </a:solidFill>
                <a:latin typeface="+mj-ea"/>
                <a:ea typeface="+mj-ea"/>
                <a:sym typeface="+mn-ea"/>
              </a:rPr>
              <a:t>来聚合三元组周围的邻域信息进行结构信息的编码，并基于注意力或门控机制联合</a:t>
            </a:r>
            <a:r>
              <a:rPr lang="zh-CN" altLang="en-US" dirty="0">
                <a:solidFill>
                  <a:srgbClr val="FFFFFF"/>
                </a:solidFill>
                <a:latin typeface="+mj-ea"/>
                <a:ea typeface="+mj-ea"/>
                <a:sym typeface="+mn-ea"/>
              </a:rPr>
              <a:t>实体图像信息进行学习，提高知识表示的性能，探索建立知识的跨模态表示的可能性</a:t>
            </a:r>
            <a:r>
              <a:rPr lang="zh-CN" altLang="en-US" dirty="0">
                <a:solidFill>
                  <a:schemeClr val="bg1"/>
                </a:solidFill>
                <a:latin typeface="+mj-ea"/>
                <a:ea typeface="+mj-ea"/>
              </a:rPr>
              <a:t>。</a:t>
            </a:r>
            <a:endParaRPr lang="zh-CN" altLang="en-US"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14927" y="189222"/>
            <a:ext cx="1295400" cy="276997"/>
          </a:xfrm>
          <a:prstGeom prst="rect">
            <a:avLst/>
          </a:prstGeom>
          <a:solidFill>
            <a:srgbClr val="FFFFFF"/>
          </a:solidFill>
        </p:spPr>
        <p:txBody>
          <a:bodyPr wrap="square" lIns="91436" tIns="45719" rIns="91436" bIns="45719" rtlCol="0">
            <a:spAutoFit/>
          </a:bodyPr>
          <a:lstStyle/>
          <a:p>
            <a:pPr algn="ctr"/>
            <a:r>
              <a:rPr lang="zh-CN" altLang="en-US" sz="1200" spc="300" dirty="0">
                <a:solidFill>
                  <a:srgbClr val="1F497D"/>
                </a:solidFill>
                <a:latin typeface="微软雅黑" panose="020B0503020204020204" pitchFamily="34" charset="-122"/>
                <a:ea typeface="微软雅黑" panose="020B0503020204020204" pitchFamily="34" charset="-122"/>
              </a:rPr>
              <a:t>相关工作</a:t>
            </a:r>
            <a:endParaRPr lang="zh-HK" altLang="en-US" sz="1200" spc="300" dirty="0">
              <a:solidFill>
                <a:srgbClr val="1F497D"/>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589581" y="2828836"/>
            <a:ext cx="5009662" cy="1200327"/>
          </a:xfrm>
          <a:prstGeom prst="rect">
            <a:avLst/>
          </a:prstGeom>
          <a:noFill/>
          <a:ln>
            <a:noFill/>
          </a:ln>
        </p:spPr>
        <p:txBody>
          <a:bodyPr wrap="square" lIns="91436" tIns="45719" rIns="91436" bIns="45719" rtlCol="0">
            <a:spAutoFit/>
          </a:bodyPr>
          <a:lstStyle/>
          <a:p>
            <a:pPr algn="ctr">
              <a:lnSpc>
                <a:spcPct val="90000"/>
              </a:lnSpc>
            </a:pPr>
            <a:r>
              <a:rPr lang="zh-CN" altLang="en-US" sz="8000" b="1" spc="300" dirty="0">
                <a:solidFill>
                  <a:schemeClr val="bg1"/>
                </a:solidFill>
                <a:latin typeface="微软雅黑" panose="020B0503020204020204" pitchFamily="34" charset="-122"/>
                <a:ea typeface="微软雅黑" panose="020B0503020204020204" pitchFamily="34" charset="-122"/>
              </a:rPr>
              <a:t>相关工作</a:t>
            </a:r>
            <a:endParaRPr lang="en-US" altLang="zh-CN" sz="8000" b="1" spc="300" dirty="0">
              <a:solidFill>
                <a:schemeClr val="bg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279377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研究背景</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5512988"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研究内容</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687259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实验设计</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823220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研究计划</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33" name="直接连接符 30"/>
          <p:cNvCxnSpPr/>
          <p:nvPr/>
        </p:nvCxnSpPr>
        <p:spPr>
          <a:xfrm>
            <a:off x="4076474"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1"/>
          <p:cNvCxnSpPr/>
          <p:nvPr/>
        </p:nvCxnSpPr>
        <p:spPr>
          <a:xfrm>
            <a:off x="5448780"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2"/>
          <p:cNvCxnSpPr/>
          <p:nvPr/>
        </p:nvCxnSpPr>
        <p:spPr>
          <a:xfrm>
            <a:off x="6778039"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3"/>
          <p:cNvCxnSpPr/>
          <p:nvPr/>
        </p:nvCxnSpPr>
        <p:spPr>
          <a:xfrm>
            <a:off x="8167995"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14927" y="189222"/>
            <a:ext cx="1295400" cy="276997"/>
          </a:xfrm>
          <a:prstGeom prst="rect">
            <a:avLst/>
          </a:prstGeom>
          <a:solidFill>
            <a:srgbClr val="FFFFFF"/>
          </a:solidFill>
        </p:spPr>
        <p:txBody>
          <a:bodyPr wrap="square" lIns="91436" tIns="45719" rIns="91436" bIns="45719" rtlCol="0">
            <a:spAutoFit/>
          </a:bodyPr>
          <a:lstStyle/>
          <a:p>
            <a:pPr algn="ctr"/>
            <a:r>
              <a:rPr lang="zh-CN" altLang="en-US" sz="1200" spc="300" dirty="0">
                <a:solidFill>
                  <a:srgbClr val="1F497D"/>
                </a:solidFill>
                <a:latin typeface="微软雅黑" panose="020B0503020204020204" pitchFamily="34" charset="-122"/>
                <a:ea typeface="微软雅黑" panose="020B0503020204020204" pitchFamily="34" charset="-122"/>
              </a:rPr>
              <a:t>相关工作</a:t>
            </a:r>
            <a:endParaRPr lang="zh-HK" altLang="en-US" sz="1200" spc="300" dirty="0">
              <a:solidFill>
                <a:srgbClr val="1F497D"/>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279377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研究背景</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5512988"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研究内容</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687259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实验设计</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823220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研究计划</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33" name="直接连接符 30"/>
          <p:cNvCxnSpPr/>
          <p:nvPr/>
        </p:nvCxnSpPr>
        <p:spPr>
          <a:xfrm>
            <a:off x="4076474"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1"/>
          <p:cNvCxnSpPr/>
          <p:nvPr/>
        </p:nvCxnSpPr>
        <p:spPr>
          <a:xfrm>
            <a:off x="5448780"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2"/>
          <p:cNvCxnSpPr/>
          <p:nvPr/>
        </p:nvCxnSpPr>
        <p:spPr>
          <a:xfrm>
            <a:off x="6778039"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3"/>
          <p:cNvCxnSpPr/>
          <p:nvPr/>
        </p:nvCxnSpPr>
        <p:spPr>
          <a:xfrm>
            <a:off x="8167995"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27457" y="828065"/>
            <a:ext cx="10187709" cy="460375"/>
          </a:xfrm>
          <a:prstGeom prst="rect">
            <a:avLst/>
          </a:prstGeom>
        </p:spPr>
        <p:txBody>
          <a:bodyPr wrap="square">
            <a:spAutoFit/>
          </a:bodyPr>
          <a:p>
            <a:r>
              <a:rPr lang="zh-CN" altLang="en-US" b="1" dirty="0">
                <a:solidFill>
                  <a:schemeClr val="bg1"/>
                </a:solidFill>
                <a:latin typeface="+mj-ea"/>
                <a:ea typeface="+mj-ea"/>
              </a:rPr>
              <a:t>经典知识表示模型</a:t>
            </a:r>
            <a:endParaRPr lang="zh-CN" altLang="en-US" b="1" dirty="0">
              <a:solidFill>
                <a:schemeClr val="bg1"/>
              </a:solidFill>
              <a:latin typeface="+mj-ea"/>
              <a:ea typeface="+mj-ea"/>
            </a:endParaRPr>
          </a:p>
        </p:txBody>
      </p:sp>
      <p:cxnSp>
        <p:nvCxnSpPr>
          <p:cNvPr id="13" name="直接连接符 12"/>
          <p:cNvCxnSpPr/>
          <p:nvPr/>
        </p:nvCxnSpPr>
        <p:spPr>
          <a:xfrm>
            <a:off x="1376045" y="3699510"/>
            <a:ext cx="9307830" cy="0"/>
          </a:xfrm>
          <a:prstGeom prst="line">
            <a:avLst/>
          </a:prstGeom>
          <a:ln>
            <a:solidFill>
              <a:schemeClr val="bg1"/>
            </a:solidFill>
            <a:headEnd type="diamond" w="med" len="med"/>
            <a:tailEnd type="diamond" w="med" len="med"/>
          </a:ln>
        </p:spPr>
        <p:style>
          <a:lnRef idx="1">
            <a:schemeClr val="dk1"/>
          </a:lnRef>
          <a:fillRef idx="0">
            <a:schemeClr val="dk1"/>
          </a:fillRef>
          <a:effectRef idx="0">
            <a:schemeClr val="dk1"/>
          </a:effectRef>
          <a:fontRef idx="minor">
            <a:schemeClr val="tx1"/>
          </a:fontRef>
        </p:style>
      </p:cxnSp>
      <p:sp>
        <p:nvSpPr>
          <p:cNvPr id="25" name="文本框 24"/>
          <p:cNvSpPr txBox="1"/>
          <p:nvPr/>
        </p:nvSpPr>
        <p:spPr>
          <a:xfrm>
            <a:off x="1376045" y="3999230"/>
            <a:ext cx="4701540" cy="449580"/>
          </a:xfrm>
          <a:prstGeom prst="rect">
            <a:avLst/>
          </a:prstGeom>
          <a:noFill/>
        </p:spPr>
        <p:txBody>
          <a:bodyPr wrap="square" lIns="91436" tIns="45718" rIns="91436" bIns="45718" rtlCol="0">
            <a:spAutoFit/>
          </a:bodyPr>
          <a:p>
            <a:pPr>
              <a:lnSpc>
                <a:spcPct val="130000"/>
              </a:lnSpc>
            </a:pPr>
            <a:r>
              <a:rPr lang="zh-CN" altLang="en-US" sz="18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语义匹配模型</a:t>
            </a:r>
            <a:r>
              <a:rPr lang="en-US" altLang="zh-CN" sz="18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18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采用</a:t>
            </a:r>
            <a:r>
              <a:rPr lang="zh-CN" altLang="en-US" sz="18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基于相似度的评分函数</a:t>
            </a:r>
            <a:r>
              <a:rPr lang="en-US" altLang="zh-CN" sz="18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endParaRPr lang="en-US" altLang="zh-CN" sz="18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376045" y="1432560"/>
            <a:ext cx="4761865" cy="449580"/>
          </a:xfrm>
          <a:prstGeom prst="rect">
            <a:avLst/>
          </a:prstGeom>
          <a:noFill/>
        </p:spPr>
        <p:txBody>
          <a:bodyPr wrap="square" lIns="91436" tIns="45718" rIns="91436" bIns="45718" rtlCol="0">
            <a:spAutoFit/>
          </a:bodyPr>
          <a:p>
            <a:pPr>
              <a:lnSpc>
                <a:spcPct val="130000"/>
              </a:lnSpc>
            </a:pPr>
            <a:r>
              <a:rPr lang="zh-CN" altLang="en-US" sz="18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基于翻译的模型</a:t>
            </a:r>
            <a:r>
              <a:rPr lang="en-US" altLang="zh-CN" sz="18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18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采用基于距离的评分函数</a:t>
            </a:r>
            <a:r>
              <a:rPr lang="en-US" altLang="zh-CN" sz="18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endParaRPr lang="en-US" altLang="zh-CN" sz="18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10" name="文本框 9"/>
          <p:cNvSpPr txBox="1"/>
          <p:nvPr/>
        </p:nvSpPr>
        <p:spPr>
          <a:xfrm>
            <a:off x="1376045" y="1981200"/>
            <a:ext cx="6934835" cy="1528445"/>
          </a:xfrm>
          <a:prstGeom prst="rect">
            <a:avLst/>
          </a:prstGeom>
          <a:noFill/>
        </p:spPr>
        <p:txBody>
          <a:bodyPr wrap="square" lIns="91436" tIns="45718" rIns="91436" bIns="45718" rtlCol="0">
            <a:spAutoFit/>
          </a:bodyPr>
          <a:p>
            <a:pPr marL="285750" indent="-285750">
              <a:lnSpc>
                <a:spcPct val="130000"/>
              </a:lnSpc>
              <a:buFont typeface="Wingdings" panose="05000000000000000000" charset="0"/>
              <a:buChar char="l"/>
            </a:pPr>
            <a:r>
              <a:rPr lang="en-US" altLang="zh-CN" sz="18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TransE</a:t>
            </a:r>
            <a:r>
              <a:rPr lang="zh-CN" altLang="en-US" sz="18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，及其改进</a:t>
            </a:r>
            <a:r>
              <a:rPr lang="en-US" altLang="zh-CN" sz="18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(TransH、TransR、TransD、TransA、KG2E、TransG)</a:t>
            </a:r>
            <a:endParaRPr lang="zh-CN" altLang="en-US" sz="18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r>
              <a:rPr lang="zh-CN" altLang="en-US" sz="18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实体和关系都在同一空间，对于每一个三元组（h,r,t）</a:t>
            </a:r>
            <a:endParaRPr lang="zh-CN" altLang="en-US" sz="18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indent="0">
              <a:lnSpc>
                <a:spcPct val="130000"/>
              </a:lnSpc>
              <a:buFont typeface="Wingdings" panose="05000000000000000000" charset="0"/>
              <a:buNone/>
            </a:pPr>
            <a:r>
              <a:rPr lang="zh-CN" altLang="en-US" sz="18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    TransE 希望：h+r</a:t>
            </a:r>
            <a:r>
              <a:rPr lang="en-US" altLang="zh-CN" sz="18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18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t</a:t>
            </a:r>
            <a:endParaRPr lang="zh-CN" altLang="en-US" sz="18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1"/>
          <a:stretch>
            <a:fillRect/>
          </a:stretch>
        </p:blipFill>
        <p:spPr>
          <a:xfrm>
            <a:off x="8931275" y="944880"/>
            <a:ext cx="2228215" cy="2392045"/>
          </a:xfrm>
          <a:prstGeom prst="rect">
            <a:avLst/>
          </a:prstGeom>
        </p:spPr>
      </p:pic>
      <p:sp>
        <p:nvSpPr>
          <p:cNvPr id="12" name="文本框 11"/>
          <p:cNvSpPr txBox="1"/>
          <p:nvPr/>
        </p:nvSpPr>
        <p:spPr>
          <a:xfrm>
            <a:off x="1376045" y="4580890"/>
            <a:ext cx="6599555" cy="1528445"/>
          </a:xfrm>
          <a:prstGeom prst="rect">
            <a:avLst/>
          </a:prstGeom>
          <a:noFill/>
        </p:spPr>
        <p:txBody>
          <a:bodyPr wrap="square" lIns="91436" tIns="45718" rIns="91436" bIns="45718" rtlCol="0">
            <a:spAutoFit/>
          </a:bodyPr>
          <a:p>
            <a:pPr marL="285750" indent="-285750">
              <a:lnSpc>
                <a:spcPct val="130000"/>
              </a:lnSpc>
              <a:buFont typeface="Wingdings" panose="05000000000000000000" charset="0"/>
              <a:buChar char="l"/>
            </a:pPr>
            <a:r>
              <a:rPr lang="zh-CN" altLang="en-US" sz="18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基于神经网络的匹配，如</a:t>
            </a:r>
            <a:r>
              <a:rPr lang="en-US" altLang="zh-CN" sz="18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SME</a:t>
            </a:r>
            <a:endParaRPr lang="en-US" altLang="zh-CN" sz="18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r>
              <a:rPr lang="zh-CN" altLang="en-US" sz="18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将实体和关系投影到输入层中的嵌入向量，然后关系r与头尾实体分别组合至隐藏层。输出则是评分函数。</a:t>
            </a:r>
            <a:endParaRPr lang="zh-CN" altLang="en-US" sz="18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endParaRPr lang="zh-CN" altLang="en-US" sz="1800" dirty="0">
              <a:ln w="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2"/>
          <a:srcRect r="71523"/>
          <a:stretch>
            <a:fillRect/>
          </a:stretch>
        </p:blipFill>
        <p:spPr>
          <a:xfrm>
            <a:off x="8931275" y="4140200"/>
            <a:ext cx="2510790" cy="21615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tags/tag1.xml><?xml version="1.0" encoding="utf-8"?>
<p:tagLst xmlns:p="http://schemas.openxmlformats.org/presentationml/2006/main">
  <p:tag name="KSO_WM_UNIT_TABLE_BEAUTIFY" val="smartTable{bb2c1ad8-ecec-4d54-8d20-358b309f0604}"/>
</p:tagLst>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1910</Words>
  <Application>WPS 演示</Application>
  <PresentationFormat>自定义</PresentationFormat>
  <Paragraphs>326</Paragraphs>
  <Slides>18</Slides>
  <Notes>2</Notes>
  <HiddenSlides>1</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宋体</vt:lpstr>
      <vt:lpstr>Wingdings</vt:lpstr>
      <vt:lpstr>Arial</vt:lpstr>
      <vt:lpstr>微软雅黑</vt:lpstr>
      <vt:lpstr>Wingdings</vt:lpstr>
      <vt:lpstr>Century Gothic</vt:lpstr>
      <vt:lpstr>Arial Unicode MS</vt:lpstr>
      <vt:lpstr>Calibri</vt:lpstr>
      <vt:lpstr>Microsoft JhengHei</vt:lpstr>
      <vt:lpstr>Century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ng</dc:creator>
  <cp:lastModifiedBy>86132</cp:lastModifiedBy>
  <cp:revision>178</cp:revision>
  <dcterms:created xsi:type="dcterms:W3CDTF">2015-07-02T02:13:00Z</dcterms:created>
  <dcterms:modified xsi:type="dcterms:W3CDTF">2020-11-29T08:03:36Z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